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0"/>
  </p:notesMasterIdLst>
  <p:handoutMasterIdLst>
    <p:handoutMasterId r:id="rId51"/>
  </p:handoutMasterIdLst>
  <p:sldIdLst>
    <p:sldId id="256" r:id="rId2"/>
    <p:sldId id="257" r:id="rId3"/>
    <p:sldId id="258" r:id="rId4"/>
    <p:sldId id="259" r:id="rId5"/>
    <p:sldId id="260" r:id="rId6"/>
    <p:sldId id="261" r:id="rId7"/>
    <p:sldId id="262" r:id="rId8"/>
    <p:sldId id="263" r:id="rId9"/>
    <p:sldId id="306" r:id="rId10"/>
    <p:sldId id="320" r:id="rId11"/>
    <p:sldId id="307" r:id="rId12"/>
    <p:sldId id="308" r:id="rId13"/>
    <p:sldId id="309" r:id="rId14"/>
    <p:sldId id="310" r:id="rId15"/>
    <p:sldId id="270" r:id="rId16"/>
    <p:sldId id="311" r:id="rId17"/>
    <p:sldId id="272" r:id="rId18"/>
    <p:sldId id="312" r:id="rId19"/>
    <p:sldId id="313" r:id="rId20"/>
    <p:sldId id="314" r:id="rId21"/>
    <p:sldId id="276" r:id="rId22"/>
    <p:sldId id="315" r:id="rId23"/>
    <p:sldId id="316" r:id="rId24"/>
    <p:sldId id="317" r:id="rId25"/>
    <p:sldId id="318" r:id="rId26"/>
    <p:sldId id="281" r:id="rId27"/>
    <p:sldId id="319"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5" r:id="rId45"/>
    <p:sldId id="300" r:id="rId46"/>
    <p:sldId id="301" r:id="rId47"/>
    <p:sldId id="302" r:id="rId48"/>
    <p:sldId id="303" r:id="rId49"/>
  </p:sldIdLst>
  <p:sldSz cx="12192000" cy="6858000"/>
  <p:notesSz cx="6858000" cy="9144000"/>
  <p:custDataLst>
    <p:tags r:id="rId5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61" roundtripDataSignature="AMtx7mjLgTqF/dPQ6l3ZQxzsD1r+et5B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guide orient="horz" pos="2160"/>
        <p:guide pos="3840"/>
      </p:guideLst>
    </p:cSldViewPr>
  </p:slideViewPr>
  <p:notesTextViewPr>
    <p:cViewPr>
      <p:scale>
        <a:sx n="1" d="1"/>
        <a:sy n="1" d="1"/>
      </p:scale>
      <p:origin x="0" y="0"/>
    </p:cViewPr>
  </p:notesTextViewPr>
  <p:notesViewPr>
    <p:cSldViewPr snapToGrid="0">
      <p:cViewPr varScale="1">
        <p:scale>
          <a:sx n="93" d="100"/>
          <a:sy n="93" d="100"/>
        </p:scale>
        <p:origin x="370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66" Type="http://schemas.microsoft.com/office/2016/11/relationships/changesInfo" Target="changesInfos/changesInfo1.xml"/><Relationship Id="rId5" Type="http://schemas.openxmlformats.org/officeDocument/2006/relationships/slide" Target="slides/slide4.xml"/><Relationship Id="rId61" Type="http://customschemas.google.com/relationships/presentationmetadata" Target="meta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6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F06FCD32-00F7-4FDC-BC07-25D608AF4F27}"/>
    <pc:docChg chg="custSel modSld">
      <pc:chgData name="Pantelis Balaouras" userId="25e8755020fc1734" providerId="LiveId" clId="{F06FCD32-00F7-4FDC-BC07-25D608AF4F27}" dt="2025-02-17T10:01:00.827" v="13" actId="20577"/>
      <pc:docMkLst>
        <pc:docMk/>
      </pc:docMkLst>
      <pc:sldChg chg="modSp mod">
        <pc:chgData name="Pantelis Balaouras" userId="25e8755020fc1734" providerId="LiveId" clId="{F06FCD32-00F7-4FDC-BC07-25D608AF4F27}" dt="2025-02-17T09:59:31.026" v="1" actId="27636"/>
        <pc:sldMkLst>
          <pc:docMk/>
          <pc:sldMk cId="0" sldId="259"/>
        </pc:sldMkLst>
        <pc:spChg chg="mod">
          <ac:chgData name="Pantelis Balaouras" userId="25e8755020fc1734" providerId="LiveId" clId="{F06FCD32-00F7-4FDC-BC07-25D608AF4F27}" dt="2025-02-17T09:59:31.026" v="1" actId="27636"/>
          <ac:spMkLst>
            <pc:docMk/>
            <pc:sldMk cId="0" sldId="259"/>
            <ac:spMk id="129" creationId="{00000000-0000-0000-0000-000000000000}"/>
          </ac:spMkLst>
        </pc:spChg>
      </pc:sldChg>
      <pc:sldChg chg="modSp mod">
        <pc:chgData name="Pantelis Balaouras" userId="25e8755020fc1734" providerId="LiveId" clId="{F06FCD32-00F7-4FDC-BC07-25D608AF4F27}" dt="2025-02-17T10:00:51.735" v="12" actId="1076"/>
        <pc:sldMkLst>
          <pc:docMk/>
          <pc:sldMk cId="0" sldId="262"/>
        </pc:sldMkLst>
        <pc:spChg chg="mod">
          <ac:chgData name="Pantelis Balaouras" userId="25e8755020fc1734" providerId="LiveId" clId="{F06FCD32-00F7-4FDC-BC07-25D608AF4F27}" dt="2025-02-17T10:00:51.735" v="12" actId="1076"/>
          <ac:spMkLst>
            <pc:docMk/>
            <pc:sldMk cId="0" sldId="262"/>
            <ac:spMk id="162" creationId="{00000000-0000-0000-0000-000000000000}"/>
          </ac:spMkLst>
        </pc:spChg>
      </pc:sldChg>
      <pc:sldChg chg="modSp mod">
        <pc:chgData name="Pantelis Balaouras" userId="25e8755020fc1734" providerId="LiveId" clId="{F06FCD32-00F7-4FDC-BC07-25D608AF4F27}" dt="2025-02-17T10:01:00.827" v="13" actId="20577"/>
        <pc:sldMkLst>
          <pc:docMk/>
          <pc:sldMk cId="0" sldId="263"/>
        </pc:sldMkLst>
        <pc:spChg chg="mod">
          <ac:chgData name="Pantelis Balaouras" userId="25e8755020fc1734" providerId="LiveId" clId="{F06FCD32-00F7-4FDC-BC07-25D608AF4F27}" dt="2025-02-17T10:01:00.827" v="13" actId="20577"/>
          <ac:spMkLst>
            <pc:docMk/>
            <pc:sldMk cId="0" sldId="263"/>
            <ac:spMk id="171" creationId="{00000000-0000-0000-0000-000000000000}"/>
          </ac:spMkLst>
        </pc:spChg>
      </pc:sldChg>
      <pc:sldChg chg="modSp mod">
        <pc:chgData name="Pantelis Balaouras" userId="25e8755020fc1734" providerId="LiveId" clId="{F06FCD32-00F7-4FDC-BC07-25D608AF4F27}" dt="2025-02-17T10:00:09.468" v="11" actId="20577"/>
        <pc:sldMkLst>
          <pc:docMk/>
          <pc:sldMk cId="0" sldId="303"/>
        </pc:sldMkLst>
        <pc:spChg chg="mod">
          <ac:chgData name="Pantelis Balaouras" userId="25e8755020fc1734" providerId="LiveId" clId="{F06FCD32-00F7-4FDC-BC07-25D608AF4F27}" dt="2025-02-17T10:00:09.468" v="11" actId="20577"/>
          <ac:spMkLst>
            <pc:docMk/>
            <pc:sldMk cId="0" sldId="303"/>
            <ac:spMk id="568" creationId="{00000000-0000-0000-0000-000000000000}"/>
          </ac:spMkLst>
        </pc:spChg>
      </pc:sldChg>
    </pc:docChg>
  </pc:docChgLst>
  <pc:docChgLst>
    <pc:chgData name="Pantelis Balaouras" userId="25e8755020fc1734" providerId="LiveId" clId="{995383EA-84AD-4A5D-A972-750AC74A5811}"/>
    <pc:docChg chg="undo custSel addSld delSld modSld">
      <pc:chgData name="Pantelis Balaouras" userId="25e8755020fc1734" providerId="LiveId" clId="{995383EA-84AD-4A5D-A972-750AC74A5811}" dt="2025-02-14T12:37:38.522" v="499" actId="1076"/>
      <pc:docMkLst>
        <pc:docMk/>
      </pc:docMkLst>
      <pc:sldChg chg="modSp mod">
        <pc:chgData name="Pantelis Balaouras" userId="25e8755020fc1734" providerId="LiveId" clId="{995383EA-84AD-4A5D-A972-750AC74A5811}" dt="2025-02-14T08:54:06.607" v="10" actId="20577"/>
        <pc:sldMkLst>
          <pc:docMk/>
          <pc:sldMk cId="0" sldId="256"/>
        </pc:sldMkLst>
        <pc:spChg chg="mod">
          <ac:chgData name="Pantelis Balaouras" userId="25e8755020fc1734" providerId="LiveId" clId="{995383EA-84AD-4A5D-A972-750AC74A5811}" dt="2025-02-14T08:54:06.607" v="10" actId="20577"/>
          <ac:spMkLst>
            <pc:docMk/>
            <pc:sldMk cId="0" sldId="256"/>
            <ac:spMk id="66" creationId="{00000000-0000-0000-0000-000000000000}"/>
          </ac:spMkLst>
        </pc:spChg>
      </pc:sldChg>
      <pc:sldChg chg="modSp mod">
        <pc:chgData name="Pantelis Balaouras" userId="25e8755020fc1734" providerId="LiveId" clId="{995383EA-84AD-4A5D-A972-750AC74A5811}" dt="2025-02-14T11:40:26.310" v="498" actId="13926"/>
        <pc:sldMkLst>
          <pc:docMk/>
          <pc:sldMk cId="0" sldId="259"/>
        </pc:sldMkLst>
        <pc:spChg chg="mod">
          <ac:chgData name="Pantelis Balaouras" userId="25e8755020fc1734" providerId="LiveId" clId="{995383EA-84AD-4A5D-A972-750AC74A5811}" dt="2025-02-14T11:40:26.310" v="498" actId="13926"/>
          <ac:spMkLst>
            <pc:docMk/>
            <pc:sldMk cId="0" sldId="259"/>
            <ac:spMk id="129" creationId="{00000000-0000-0000-0000-000000000000}"/>
          </ac:spMkLst>
        </pc:spChg>
        <pc:picChg chg="mod">
          <ac:chgData name="Pantelis Balaouras" userId="25e8755020fc1734" providerId="LiveId" clId="{995383EA-84AD-4A5D-A972-750AC74A5811}" dt="2025-02-14T08:54:51.266" v="13" actId="1076"/>
          <ac:picMkLst>
            <pc:docMk/>
            <pc:sldMk cId="0" sldId="259"/>
            <ac:picMk id="130" creationId="{00000000-0000-0000-0000-000000000000}"/>
          </ac:picMkLst>
        </pc:picChg>
      </pc:sldChg>
      <pc:sldChg chg="modSp mod">
        <pc:chgData name="Pantelis Balaouras" userId="25e8755020fc1734" providerId="LiveId" clId="{995383EA-84AD-4A5D-A972-750AC74A5811}" dt="2025-02-14T08:55:41.493" v="15" actId="948"/>
        <pc:sldMkLst>
          <pc:docMk/>
          <pc:sldMk cId="0" sldId="260"/>
        </pc:sldMkLst>
        <pc:spChg chg="mod">
          <ac:chgData name="Pantelis Balaouras" userId="25e8755020fc1734" providerId="LiveId" clId="{995383EA-84AD-4A5D-A972-750AC74A5811}" dt="2025-02-14T08:55:41.493" v="15" actId="948"/>
          <ac:spMkLst>
            <pc:docMk/>
            <pc:sldMk cId="0" sldId="260"/>
            <ac:spMk id="142" creationId="{00000000-0000-0000-0000-000000000000}"/>
          </ac:spMkLst>
        </pc:spChg>
      </pc:sldChg>
      <pc:sldChg chg="modSp mod">
        <pc:chgData name="Pantelis Balaouras" userId="25e8755020fc1734" providerId="LiveId" clId="{995383EA-84AD-4A5D-A972-750AC74A5811}" dt="2025-02-14T11:31:57.111" v="442" actId="20577"/>
        <pc:sldMkLst>
          <pc:docMk/>
          <pc:sldMk cId="0" sldId="263"/>
        </pc:sldMkLst>
        <pc:spChg chg="mod">
          <ac:chgData name="Pantelis Balaouras" userId="25e8755020fc1734" providerId="LiveId" clId="{995383EA-84AD-4A5D-A972-750AC74A5811}" dt="2025-02-14T11:31:57.111" v="442" actId="20577"/>
          <ac:spMkLst>
            <pc:docMk/>
            <pc:sldMk cId="0" sldId="263"/>
            <ac:spMk id="169" creationId="{00000000-0000-0000-0000-000000000000}"/>
          </ac:spMkLst>
        </pc:spChg>
      </pc:sldChg>
      <pc:sldChg chg="modSp mod">
        <pc:chgData name="Pantelis Balaouras" userId="25e8755020fc1734" providerId="LiveId" clId="{995383EA-84AD-4A5D-A972-750AC74A5811}" dt="2025-02-14T09:12:51.148" v="32" actId="27636"/>
        <pc:sldMkLst>
          <pc:docMk/>
          <pc:sldMk cId="0" sldId="268"/>
        </pc:sldMkLst>
        <pc:spChg chg="mod">
          <ac:chgData name="Pantelis Balaouras" userId="25e8755020fc1734" providerId="LiveId" clId="{995383EA-84AD-4A5D-A972-750AC74A5811}" dt="2025-02-14T09:12:51.148" v="32" actId="27636"/>
          <ac:spMkLst>
            <pc:docMk/>
            <pc:sldMk cId="0" sldId="268"/>
            <ac:spMk id="220" creationId="{00000000-0000-0000-0000-000000000000}"/>
          </ac:spMkLst>
        </pc:spChg>
        <pc:picChg chg="mod">
          <ac:chgData name="Pantelis Balaouras" userId="25e8755020fc1734" providerId="LiveId" clId="{995383EA-84AD-4A5D-A972-750AC74A5811}" dt="2025-02-14T09:12:38.078" v="28" actId="1076"/>
          <ac:picMkLst>
            <pc:docMk/>
            <pc:sldMk cId="0" sldId="268"/>
            <ac:picMk id="222" creationId="{00000000-0000-0000-0000-000000000000}"/>
          </ac:picMkLst>
        </pc:picChg>
      </pc:sldChg>
      <pc:sldChg chg="modSp mod">
        <pc:chgData name="Pantelis Balaouras" userId="25e8755020fc1734" providerId="LiveId" clId="{995383EA-84AD-4A5D-A972-750AC74A5811}" dt="2025-02-14T09:14:10.245" v="46" actId="14100"/>
        <pc:sldMkLst>
          <pc:docMk/>
          <pc:sldMk cId="0" sldId="269"/>
        </pc:sldMkLst>
        <pc:spChg chg="mod">
          <ac:chgData name="Pantelis Balaouras" userId="25e8755020fc1734" providerId="LiveId" clId="{995383EA-84AD-4A5D-A972-750AC74A5811}" dt="2025-02-14T09:13:58.497" v="45" actId="27636"/>
          <ac:spMkLst>
            <pc:docMk/>
            <pc:sldMk cId="0" sldId="269"/>
            <ac:spMk id="231" creationId="{00000000-0000-0000-0000-000000000000}"/>
          </ac:spMkLst>
        </pc:spChg>
        <pc:picChg chg="mod">
          <ac:chgData name="Pantelis Balaouras" userId="25e8755020fc1734" providerId="LiveId" clId="{995383EA-84AD-4A5D-A972-750AC74A5811}" dt="2025-02-14T09:14:10.245" v="46" actId="14100"/>
          <ac:picMkLst>
            <pc:docMk/>
            <pc:sldMk cId="0" sldId="269"/>
            <ac:picMk id="229" creationId="{00000000-0000-0000-0000-000000000000}"/>
          </ac:picMkLst>
        </pc:picChg>
      </pc:sldChg>
      <pc:sldChg chg="modSp mod">
        <pc:chgData name="Pantelis Balaouras" userId="25e8755020fc1734" providerId="LiveId" clId="{995383EA-84AD-4A5D-A972-750AC74A5811}" dt="2025-02-14T11:32:19.336" v="450" actId="255"/>
        <pc:sldMkLst>
          <pc:docMk/>
          <pc:sldMk cId="0" sldId="270"/>
        </pc:sldMkLst>
        <pc:spChg chg="mod">
          <ac:chgData name="Pantelis Balaouras" userId="25e8755020fc1734" providerId="LiveId" clId="{995383EA-84AD-4A5D-A972-750AC74A5811}" dt="2025-02-14T11:32:19.336" v="450" actId="255"/>
          <ac:spMkLst>
            <pc:docMk/>
            <pc:sldMk cId="0" sldId="270"/>
            <ac:spMk id="239" creationId="{00000000-0000-0000-0000-000000000000}"/>
          </ac:spMkLst>
        </pc:spChg>
      </pc:sldChg>
      <pc:sldChg chg="addSp delSp modSp mod">
        <pc:chgData name="Pantelis Balaouras" userId="25e8755020fc1734" providerId="LiveId" clId="{995383EA-84AD-4A5D-A972-750AC74A5811}" dt="2025-02-14T10:41:10.943" v="407" actId="1076"/>
        <pc:sldMkLst>
          <pc:docMk/>
          <pc:sldMk cId="0" sldId="271"/>
        </pc:sldMkLst>
        <pc:spChg chg="add mod">
          <ac:chgData name="Pantelis Balaouras" userId="25e8755020fc1734" providerId="LiveId" clId="{995383EA-84AD-4A5D-A972-750AC74A5811}" dt="2025-02-14T10:40:21.485" v="404" actId="20577"/>
          <ac:spMkLst>
            <pc:docMk/>
            <pc:sldMk cId="0" sldId="271"/>
            <ac:spMk id="2" creationId="{83E7A9E1-843F-CBCC-1768-18361AACFA91}"/>
          </ac:spMkLst>
        </pc:spChg>
        <pc:spChg chg="mod">
          <ac:chgData name="Pantelis Balaouras" userId="25e8755020fc1734" providerId="LiveId" clId="{995383EA-84AD-4A5D-A972-750AC74A5811}" dt="2025-02-14T10:39:18.654" v="384" actId="14100"/>
          <ac:spMkLst>
            <pc:docMk/>
            <pc:sldMk cId="0" sldId="271"/>
            <ac:spMk id="249" creationId="{00000000-0000-0000-0000-000000000000}"/>
          </ac:spMkLst>
        </pc:spChg>
        <pc:picChg chg="add mod">
          <ac:chgData name="Pantelis Balaouras" userId="25e8755020fc1734" providerId="LiveId" clId="{995383EA-84AD-4A5D-A972-750AC74A5811}" dt="2025-02-14T10:41:10.943" v="407" actId="1076"/>
          <ac:picMkLst>
            <pc:docMk/>
            <pc:sldMk cId="0" sldId="271"/>
            <ac:picMk id="1026" creationId="{B9DF39DC-CC0F-A1F9-F79B-2D71C3A178D3}"/>
          </ac:picMkLst>
        </pc:picChg>
      </pc:sldChg>
      <pc:sldChg chg="modSp mod">
        <pc:chgData name="Pantelis Balaouras" userId="25e8755020fc1734" providerId="LiveId" clId="{995383EA-84AD-4A5D-A972-750AC74A5811}" dt="2025-02-14T11:32:45.286" v="458" actId="255"/>
        <pc:sldMkLst>
          <pc:docMk/>
          <pc:sldMk cId="0" sldId="272"/>
        </pc:sldMkLst>
        <pc:spChg chg="mod">
          <ac:chgData name="Pantelis Balaouras" userId="25e8755020fc1734" providerId="LiveId" clId="{995383EA-84AD-4A5D-A972-750AC74A5811}" dt="2025-02-14T11:32:45.286" v="458" actId="255"/>
          <ac:spMkLst>
            <pc:docMk/>
            <pc:sldMk cId="0" sldId="272"/>
            <ac:spMk id="257" creationId="{00000000-0000-0000-0000-000000000000}"/>
          </ac:spMkLst>
        </pc:spChg>
      </pc:sldChg>
      <pc:sldChg chg="addSp modSp mod modClrScheme chgLayout">
        <pc:chgData name="Pantelis Balaouras" userId="25e8755020fc1734" providerId="LiveId" clId="{995383EA-84AD-4A5D-A972-750AC74A5811}" dt="2025-02-14T10:42:19.370" v="422" actId="20577"/>
        <pc:sldMkLst>
          <pc:docMk/>
          <pc:sldMk cId="0" sldId="273"/>
        </pc:sldMkLst>
        <pc:spChg chg="add mod ord">
          <ac:chgData name="Pantelis Balaouras" userId="25e8755020fc1734" providerId="LiveId" clId="{995383EA-84AD-4A5D-A972-750AC74A5811}" dt="2025-02-14T09:26:57.239" v="82"/>
          <ac:spMkLst>
            <pc:docMk/>
            <pc:sldMk cId="0" sldId="273"/>
            <ac:spMk id="2" creationId="{8DFAA965-4D79-1767-F449-37F074B394D5}"/>
          </ac:spMkLst>
        </pc:spChg>
        <pc:spChg chg="mod ord">
          <ac:chgData name="Pantelis Balaouras" userId="25e8755020fc1734" providerId="LiveId" clId="{995383EA-84AD-4A5D-A972-750AC74A5811}" dt="2025-02-14T10:42:19.370" v="422" actId="20577"/>
          <ac:spMkLst>
            <pc:docMk/>
            <pc:sldMk cId="0" sldId="273"/>
            <ac:spMk id="266" creationId="{00000000-0000-0000-0000-000000000000}"/>
          </ac:spMkLst>
        </pc:spChg>
        <pc:spChg chg="mod ord">
          <ac:chgData name="Pantelis Balaouras" userId="25e8755020fc1734" providerId="LiveId" clId="{995383EA-84AD-4A5D-A972-750AC74A5811}" dt="2025-02-14T09:27:18.473" v="83" actId="255"/>
          <ac:spMkLst>
            <pc:docMk/>
            <pc:sldMk cId="0" sldId="273"/>
            <ac:spMk id="267" creationId="{00000000-0000-0000-0000-000000000000}"/>
          </ac:spMkLst>
        </pc:spChg>
      </pc:sldChg>
      <pc:sldChg chg="del">
        <pc:chgData name="Pantelis Balaouras" userId="25e8755020fc1734" providerId="LiveId" clId="{995383EA-84AD-4A5D-A972-750AC74A5811}" dt="2025-02-14T09:28:17.368" v="92" actId="47"/>
        <pc:sldMkLst>
          <pc:docMk/>
          <pc:sldMk cId="0" sldId="274"/>
        </pc:sldMkLst>
      </pc:sldChg>
      <pc:sldChg chg="modSp mod">
        <pc:chgData name="Pantelis Balaouras" userId="25e8755020fc1734" providerId="LiveId" clId="{995383EA-84AD-4A5D-A972-750AC74A5811}" dt="2025-02-14T10:42:02.296" v="414" actId="1076"/>
        <pc:sldMkLst>
          <pc:docMk/>
          <pc:sldMk cId="0" sldId="275"/>
        </pc:sldMkLst>
        <pc:spChg chg="mod">
          <ac:chgData name="Pantelis Balaouras" userId="25e8755020fc1734" providerId="LiveId" clId="{995383EA-84AD-4A5D-A972-750AC74A5811}" dt="2025-02-14T10:41:53.854" v="413" actId="14100"/>
          <ac:spMkLst>
            <pc:docMk/>
            <pc:sldMk cId="0" sldId="275"/>
            <ac:spMk id="281" creationId="{00000000-0000-0000-0000-000000000000}"/>
          </ac:spMkLst>
        </pc:spChg>
        <pc:picChg chg="mod">
          <ac:chgData name="Pantelis Balaouras" userId="25e8755020fc1734" providerId="LiveId" clId="{995383EA-84AD-4A5D-A972-750AC74A5811}" dt="2025-02-14T09:29:29.685" v="110" actId="1076"/>
          <ac:picMkLst>
            <pc:docMk/>
            <pc:sldMk cId="0" sldId="275"/>
            <ac:picMk id="282" creationId="{00000000-0000-0000-0000-000000000000}"/>
          </ac:picMkLst>
        </pc:picChg>
        <pc:picChg chg="mod">
          <ac:chgData name="Pantelis Balaouras" userId="25e8755020fc1734" providerId="LiveId" clId="{995383EA-84AD-4A5D-A972-750AC74A5811}" dt="2025-02-14T10:42:02.296" v="414" actId="1076"/>
          <ac:picMkLst>
            <pc:docMk/>
            <pc:sldMk cId="0" sldId="275"/>
            <ac:picMk id="283" creationId="{00000000-0000-0000-0000-000000000000}"/>
          </ac:picMkLst>
        </pc:picChg>
        <pc:picChg chg="mod">
          <ac:chgData name="Pantelis Balaouras" userId="25e8755020fc1734" providerId="LiveId" clId="{995383EA-84AD-4A5D-A972-750AC74A5811}" dt="2025-02-14T09:29:43.804" v="114" actId="1076"/>
          <ac:picMkLst>
            <pc:docMk/>
            <pc:sldMk cId="0" sldId="275"/>
            <ac:picMk id="284" creationId="{00000000-0000-0000-0000-000000000000}"/>
          </ac:picMkLst>
        </pc:picChg>
      </pc:sldChg>
      <pc:sldChg chg="modSp mod">
        <pc:chgData name="Pantelis Balaouras" userId="25e8755020fc1734" providerId="LiveId" clId="{995383EA-84AD-4A5D-A972-750AC74A5811}" dt="2025-02-14T11:33:10.805" v="469" actId="255"/>
        <pc:sldMkLst>
          <pc:docMk/>
          <pc:sldMk cId="0" sldId="276"/>
        </pc:sldMkLst>
        <pc:spChg chg="mod">
          <ac:chgData name="Pantelis Balaouras" userId="25e8755020fc1734" providerId="LiveId" clId="{995383EA-84AD-4A5D-A972-750AC74A5811}" dt="2025-02-14T11:33:10.805" v="469" actId="255"/>
          <ac:spMkLst>
            <pc:docMk/>
            <pc:sldMk cId="0" sldId="276"/>
            <ac:spMk id="291" creationId="{00000000-0000-0000-0000-000000000000}"/>
          </ac:spMkLst>
        </pc:spChg>
        <pc:spChg chg="mod">
          <ac:chgData name="Pantelis Balaouras" userId="25e8755020fc1734" providerId="LiveId" clId="{995383EA-84AD-4A5D-A972-750AC74A5811}" dt="2025-02-14T09:30:44.965" v="118" actId="14100"/>
          <ac:spMkLst>
            <pc:docMk/>
            <pc:sldMk cId="0" sldId="276"/>
            <ac:spMk id="293" creationId="{00000000-0000-0000-0000-000000000000}"/>
          </ac:spMkLst>
        </pc:spChg>
        <pc:picChg chg="mod ord">
          <ac:chgData name="Pantelis Balaouras" userId="25e8755020fc1734" providerId="LiveId" clId="{995383EA-84AD-4A5D-A972-750AC74A5811}" dt="2025-02-14T09:30:39.568" v="117" actId="167"/>
          <ac:picMkLst>
            <pc:docMk/>
            <pc:sldMk cId="0" sldId="276"/>
            <ac:picMk id="294" creationId="{00000000-0000-0000-0000-000000000000}"/>
          </ac:picMkLst>
        </pc:picChg>
      </pc:sldChg>
      <pc:sldChg chg="modSp mod">
        <pc:chgData name="Pantelis Balaouras" userId="25e8755020fc1734" providerId="LiveId" clId="{995383EA-84AD-4A5D-A972-750AC74A5811}" dt="2025-02-14T09:31:30.324" v="127" actId="120"/>
        <pc:sldMkLst>
          <pc:docMk/>
          <pc:sldMk cId="0" sldId="278"/>
        </pc:sldMkLst>
        <pc:spChg chg="mod">
          <ac:chgData name="Pantelis Balaouras" userId="25e8755020fc1734" providerId="LiveId" clId="{995383EA-84AD-4A5D-A972-750AC74A5811}" dt="2025-02-14T09:31:30.324" v="127" actId="120"/>
          <ac:spMkLst>
            <pc:docMk/>
            <pc:sldMk cId="0" sldId="278"/>
            <ac:spMk id="315" creationId="{00000000-0000-0000-0000-000000000000}"/>
          </ac:spMkLst>
        </pc:spChg>
      </pc:sldChg>
      <pc:sldChg chg="modSp mod">
        <pc:chgData name="Pantelis Balaouras" userId="25e8755020fc1734" providerId="LiveId" clId="{995383EA-84AD-4A5D-A972-750AC74A5811}" dt="2025-02-14T09:31:41.057" v="129" actId="20577"/>
        <pc:sldMkLst>
          <pc:docMk/>
          <pc:sldMk cId="0" sldId="279"/>
        </pc:sldMkLst>
        <pc:spChg chg="mod">
          <ac:chgData name="Pantelis Balaouras" userId="25e8755020fc1734" providerId="LiveId" clId="{995383EA-84AD-4A5D-A972-750AC74A5811}" dt="2025-02-14T09:31:41.057" v="129" actId="20577"/>
          <ac:spMkLst>
            <pc:docMk/>
            <pc:sldMk cId="0" sldId="279"/>
            <ac:spMk id="323" creationId="{00000000-0000-0000-0000-000000000000}"/>
          </ac:spMkLst>
        </pc:spChg>
      </pc:sldChg>
      <pc:sldChg chg="modSp mod">
        <pc:chgData name="Pantelis Balaouras" userId="25e8755020fc1734" providerId="LiveId" clId="{995383EA-84AD-4A5D-A972-750AC74A5811}" dt="2025-02-14T09:32:23.875" v="135" actId="403"/>
        <pc:sldMkLst>
          <pc:docMk/>
          <pc:sldMk cId="0" sldId="282"/>
        </pc:sldMkLst>
        <pc:spChg chg="mod">
          <ac:chgData name="Pantelis Balaouras" userId="25e8755020fc1734" providerId="LiveId" clId="{995383EA-84AD-4A5D-A972-750AC74A5811}" dt="2025-02-14T09:32:23.875" v="135" actId="403"/>
          <ac:spMkLst>
            <pc:docMk/>
            <pc:sldMk cId="0" sldId="282"/>
            <ac:spMk id="360" creationId="{00000000-0000-0000-0000-000000000000}"/>
          </ac:spMkLst>
        </pc:spChg>
      </pc:sldChg>
      <pc:sldChg chg="modSp mod">
        <pc:chgData name="Pantelis Balaouras" userId="25e8755020fc1734" providerId="LiveId" clId="{995383EA-84AD-4A5D-A972-750AC74A5811}" dt="2025-02-14T11:33:33.049" v="479" actId="27636"/>
        <pc:sldMkLst>
          <pc:docMk/>
          <pc:sldMk cId="0" sldId="284"/>
        </pc:sldMkLst>
        <pc:spChg chg="mod">
          <ac:chgData name="Pantelis Balaouras" userId="25e8755020fc1734" providerId="LiveId" clId="{995383EA-84AD-4A5D-A972-750AC74A5811}" dt="2025-02-14T11:33:33.049" v="479" actId="27636"/>
          <ac:spMkLst>
            <pc:docMk/>
            <pc:sldMk cId="0" sldId="284"/>
            <ac:spMk id="384" creationId="{00000000-0000-0000-0000-000000000000}"/>
          </ac:spMkLst>
        </pc:spChg>
      </pc:sldChg>
      <pc:sldChg chg="modSp mod">
        <pc:chgData name="Pantelis Balaouras" userId="25e8755020fc1734" providerId="LiveId" clId="{995383EA-84AD-4A5D-A972-750AC74A5811}" dt="2025-02-14T09:37:47.986" v="168" actId="12"/>
        <pc:sldMkLst>
          <pc:docMk/>
          <pc:sldMk cId="0" sldId="285"/>
        </pc:sldMkLst>
        <pc:spChg chg="mod">
          <ac:chgData name="Pantelis Balaouras" userId="25e8755020fc1734" providerId="LiveId" clId="{995383EA-84AD-4A5D-A972-750AC74A5811}" dt="2025-02-14T09:37:47.986" v="168" actId="12"/>
          <ac:spMkLst>
            <pc:docMk/>
            <pc:sldMk cId="0" sldId="285"/>
            <ac:spMk id="395" creationId="{00000000-0000-0000-0000-000000000000}"/>
          </ac:spMkLst>
        </pc:spChg>
      </pc:sldChg>
      <pc:sldChg chg="modSp mod">
        <pc:chgData name="Pantelis Balaouras" userId="25e8755020fc1734" providerId="LiveId" clId="{995383EA-84AD-4A5D-A972-750AC74A5811}" dt="2025-02-14T09:38:05.964" v="170" actId="12"/>
        <pc:sldMkLst>
          <pc:docMk/>
          <pc:sldMk cId="0" sldId="286"/>
        </pc:sldMkLst>
        <pc:spChg chg="mod">
          <ac:chgData name="Pantelis Balaouras" userId="25e8755020fc1734" providerId="LiveId" clId="{995383EA-84AD-4A5D-A972-750AC74A5811}" dt="2025-02-14T09:38:05.964" v="170" actId="12"/>
          <ac:spMkLst>
            <pc:docMk/>
            <pc:sldMk cId="0" sldId="286"/>
            <ac:spMk id="403" creationId="{00000000-0000-0000-0000-000000000000}"/>
          </ac:spMkLst>
        </pc:spChg>
        <pc:picChg chg="mod ord">
          <ac:chgData name="Pantelis Balaouras" userId="25e8755020fc1734" providerId="LiveId" clId="{995383EA-84AD-4A5D-A972-750AC74A5811}" dt="2025-02-14T09:35:36.035" v="150" actId="1076"/>
          <ac:picMkLst>
            <pc:docMk/>
            <pc:sldMk cId="0" sldId="286"/>
            <ac:picMk id="404" creationId="{00000000-0000-0000-0000-000000000000}"/>
          </ac:picMkLst>
        </pc:picChg>
      </pc:sldChg>
      <pc:sldChg chg="modSp mod">
        <pc:chgData name="Pantelis Balaouras" userId="25e8755020fc1734" providerId="LiveId" clId="{995383EA-84AD-4A5D-A972-750AC74A5811}" dt="2025-02-14T09:38:30.784" v="173" actId="12"/>
        <pc:sldMkLst>
          <pc:docMk/>
          <pc:sldMk cId="0" sldId="287"/>
        </pc:sldMkLst>
        <pc:spChg chg="mod">
          <ac:chgData name="Pantelis Balaouras" userId="25e8755020fc1734" providerId="LiveId" clId="{995383EA-84AD-4A5D-A972-750AC74A5811}" dt="2025-02-14T09:38:30.784" v="173" actId="12"/>
          <ac:spMkLst>
            <pc:docMk/>
            <pc:sldMk cId="0" sldId="287"/>
            <ac:spMk id="412" creationId="{00000000-0000-0000-0000-000000000000}"/>
          </ac:spMkLst>
        </pc:spChg>
        <pc:picChg chg="mod ord">
          <ac:chgData name="Pantelis Balaouras" userId="25e8755020fc1734" providerId="LiveId" clId="{995383EA-84AD-4A5D-A972-750AC74A5811}" dt="2025-02-14T09:37:10.824" v="166" actId="1076"/>
          <ac:picMkLst>
            <pc:docMk/>
            <pc:sldMk cId="0" sldId="287"/>
            <ac:picMk id="413" creationId="{00000000-0000-0000-0000-000000000000}"/>
          </ac:picMkLst>
        </pc:picChg>
      </pc:sldChg>
      <pc:sldChg chg="modSp mod">
        <pc:chgData name="Pantelis Balaouras" userId="25e8755020fc1734" providerId="LiveId" clId="{995383EA-84AD-4A5D-A972-750AC74A5811}" dt="2025-02-14T09:37:19.765" v="167" actId="6549"/>
        <pc:sldMkLst>
          <pc:docMk/>
          <pc:sldMk cId="0" sldId="288"/>
        </pc:sldMkLst>
        <pc:spChg chg="mod">
          <ac:chgData name="Pantelis Balaouras" userId="25e8755020fc1734" providerId="LiveId" clId="{995383EA-84AD-4A5D-A972-750AC74A5811}" dt="2025-02-14T09:37:19.765" v="167" actId="6549"/>
          <ac:spMkLst>
            <pc:docMk/>
            <pc:sldMk cId="0" sldId="288"/>
            <ac:spMk id="421" creationId="{00000000-0000-0000-0000-000000000000}"/>
          </ac:spMkLst>
        </pc:spChg>
      </pc:sldChg>
      <pc:sldChg chg="modSp mod">
        <pc:chgData name="Pantelis Balaouras" userId="25e8755020fc1734" providerId="LiveId" clId="{995383EA-84AD-4A5D-A972-750AC74A5811}" dt="2025-02-14T09:38:57.522" v="177" actId="948"/>
        <pc:sldMkLst>
          <pc:docMk/>
          <pc:sldMk cId="0" sldId="290"/>
        </pc:sldMkLst>
        <pc:spChg chg="mod">
          <ac:chgData name="Pantelis Balaouras" userId="25e8755020fc1734" providerId="LiveId" clId="{995383EA-84AD-4A5D-A972-750AC74A5811}" dt="2025-02-14T09:38:57.522" v="177" actId="948"/>
          <ac:spMkLst>
            <pc:docMk/>
            <pc:sldMk cId="0" sldId="290"/>
            <ac:spMk id="437" creationId="{00000000-0000-0000-0000-000000000000}"/>
          </ac:spMkLst>
        </pc:spChg>
      </pc:sldChg>
      <pc:sldChg chg="modSp mod">
        <pc:chgData name="Pantelis Balaouras" userId="25e8755020fc1734" providerId="LiveId" clId="{995383EA-84AD-4A5D-A972-750AC74A5811}" dt="2025-02-14T11:34:01.934" v="488" actId="255"/>
        <pc:sldMkLst>
          <pc:docMk/>
          <pc:sldMk cId="0" sldId="293"/>
        </pc:sldMkLst>
        <pc:spChg chg="mod">
          <ac:chgData name="Pantelis Balaouras" userId="25e8755020fc1734" providerId="LiveId" clId="{995383EA-84AD-4A5D-A972-750AC74A5811}" dt="2025-02-14T11:34:01.934" v="488" actId="255"/>
          <ac:spMkLst>
            <pc:docMk/>
            <pc:sldMk cId="0" sldId="293"/>
            <ac:spMk id="464" creationId="{00000000-0000-0000-0000-000000000000}"/>
          </ac:spMkLst>
        </pc:spChg>
      </pc:sldChg>
      <pc:sldChg chg="modSp mod">
        <pc:chgData name="Pantelis Balaouras" userId="25e8755020fc1734" providerId="LiveId" clId="{995383EA-84AD-4A5D-A972-750AC74A5811}" dt="2025-02-14T11:34:17.493" v="497" actId="255"/>
        <pc:sldMkLst>
          <pc:docMk/>
          <pc:sldMk cId="0" sldId="295"/>
        </pc:sldMkLst>
        <pc:spChg chg="mod">
          <ac:chgData name="Pantelis Balaouras" userId="25e8755020fc1734" providerId="LiveId" clId="{995383EA-84AD-4A5D-A972-750AC74A5811}" dt="2025-02-14T11:34:17.493" v="497" actId="255"/>
          <ac:spMkLst>
            <pc:docMk/>
            <pc:sldMk cId="0" sldId="295"/>
            <ac:spMk id="483" creationId="{00000000-0000-0000-0000-000000000000}"/>
          </ac:spMkLst>
        </pc:spChg>
      </pc:sldChg>
      <pc:sldChg chg="modSp mod">
        <pc:chgData name="Pantelis Balaouras" userId="25e8755020fc1734" providerId="LiveId" clId="{995383EA-84AD-4A5D-A972-750AC74A5811}" dt="2025-02-14T09:40:24.904" v="210" actId="6549"/>
        <pc:sldMkLst>
          <pc:docMk/>
          <pc:sldMk cId="0" sldId="297"/>
        </pc:sldMkLst>
        <pc:spChg chg="mod">
          <ac:chgData name="Pantelis Balaouras" userId="25e8755020fc1734" providerId="LiveId" clId="{995383EA-84AD-4A5D-A972-750AC74A5811}" dt="2025-02-14T09:40:24.904" v="210" actId="6549"/>
          <ac:spMkLst>
            <pc:docMk/>
            <pc:sldMk cId="0" sldId="297"/>
            <ac:spMk id="504" creationId="{00000000-0000-0000-0000-000000000000}"/>
          </ac:spMkLst>
        </pc:spChg>
      </pc:sldChg>
      <pc:sldChg chg="del">
        <pc:chgData name="Pantelis Balaouras" userId="25e8755020fc1734" providerId="LiveId" clId="{995383EA-84AD-4A5D-A972-750AC74A5811}" dt="2025-02-14T09:45:01.737" v="239" actId="47"/>
        <pc:sldMkLst>
          <pc:docMk/>
          <pc:sldMk cId="0" sldId="299"/>
        </pc:sldMkLst>
      </pc:sldChg>
      <pc:sldChg chg="addSp delSp modSp mod modAnim">
        <pc:chgData name="Pantelis Balaouras" userId="25e8755020fc1734" providerId="LiveId" clId="{995383EA-84AD-4A5D-A972-750AC74A5811}" dt="2025-02-14T09:47:55.949" v="328" actId="1036"/>
        <pc:sldMkLst>
          <pc:docMk/>
          <pc:sldMk cId="0" sldId="300"/>
        </pc:sldMkLst>
        <pc:spChg chg="add mod">
          <ac:chgData name="Pantelis Balaouras" userId="25e8755020fc1734" providerId="LiveId" clId="{995383EA-84AD-4A5D-A972-750AC74A5811}" dt="2025-02-14T09:47:55.949" v="328" actId="1036"/>
          <ac:spMkLst>
            <pc:docMk/>
            <pc:sldMk cId="0" sldId="300"/>
            <ac:spMk id="2" creationId="{FFF81F1F-1C4F-4540-2D77-C4533C43B7D0}"/>
          </ac:spMkLst>
        </pc:spChg>
        <pc:spChg chg="add mod">
          <ac:chgData name="Pantelis Balaouras" userId="25e8755020fc1734" providerId="LiveId" clId="{995383EA-84AD-4A5D-A972-750AC74A5811}" dt="2025-02-14T09:47:55.949" v="328" actId="1036"/>
          <ac:spMkLst>
            <pc:docMk/>
            <pc:sldMk cId="0" sldId="300"/>
            <ac:spMk id="3" creationId="{5E28F17B-9E6E-E127-067D-6F4F42BEB2DD}"/>
          </ac:spMkLst>
        </pc:spChg>
        <pc:spChg chg="add mod">
          <ac:chgData name="Pantelis Balaouras" userId="25e8755020fc1734" providerId="LiveId" clId="{995383EA-84AD-4A5D-A972-750AC74A5811}" dt="2025-02-14T09:47:55.949" v="328" actId="1036"/>
          <ac:spMkLst>
            <pc:docMk/>
            <pc:sldMk cId="0" sldId="300"/>
            <ac:spMk id="4" creationId="{BEA1A41F-DB80-1BFC-882E-20F8B3EEA1E6}"/>
          </ac:spMkLst>
        </pc:spChg>
        <pc:spChg chg="add mod">
          <ac:chgData name="Pantelis Balaouras" userId="25e8755020fc1734" providerId="LiveId" clId="{995383EA-84AD-4A5D-A972-750AC74A5811}" dt="2025-02-14T09:47:55.949" v="328" actId="1036"/>
          <ac:spMkLst>
            <pc:docMk/>
            <pc:sldMk cId="0" sldId="300"/>
            <ac:spMk id="5" creationId="{4EE46226-EE4E-433C-BA51-DC9FBB129FC0}"/>
          </ac:spMkLst>
        </pc:spChg>
      </pc:sldChg>
      <pc:sldChg chg="addSp delSp modSp mod modAnim modNotesTx">
        <pc:chgData name="Pantelis Balaouras" userId="25e8755020fc1734" providerId="LiveId" clId="{995383EA-84AD-4A5D-A972-750AC74A5811}" dt="2025-02-14T09:49:41.139" v="358" actId="255"/>
        <pc:sldMkLst>
          <pc:docMk/>
          <pc:sldMk cId="0" sldId="301"/>
        </pc:sldMkLst>
        <pc:spChg chg="add mod">
          <ac:chgData name="Pantelis Balaouras" userId="25e8755020fc1734" providerId="LiveId" clId="{995383EA-84AD-4A5D-A972-750AC74A5811}" dt="2025-02-14T09:49:41.139" v="358" actId="255"/>
          <ac:spMkLst>
            <pc:docMk/>
            <pc:sldMk cId="0" sldId="301"/>
            <ac:spMk id="2" creationId="{59CA623F-8A95-7152-3D1D-F6F4774BC475}"/>
          </ac:spMkLst>
        </pc:spChg>
        <pc:spChg chg="add mod">
          <ac:chgData name="Pantelis Balaouras" userId="25e8755020fc1734" providerId="LiveId" clId="{995383EA-84AD-4A5D-A972-750AC74A5811}" dt="2025-02-14T09:49:41.139" v="358" actId="255"/>
          <ac:spMkLst>
            <pc:docMk/>
            <pc:sldMk cId="0" sldId="301"/>
            <ac:spMk id="3" creationId="{FB1D0B1A-FB4E-C499-31F6-21477ACC57C2}"/>
          </ac:spMkLst>
        </pc:spChg>
        <pc:spChg chg="add mod">
          <ac:chgData name="Pantelis Balaouras" userId="25e8755020fc1734" providerId="LiveId" clId="{995383EA-84AD-4A5D-A972-750AC74A5811}" dt="2025-02-14T09:49:41.139" v="358" actId="255"/>
          <ac:spMkLst>
            <pc:docMk/>
            <pc:sldMk cId="0" sldId="301"/>
            <ac:spMk id="4" creationId="{DC3488C4-CD56-4A1B-9275-8E6846962201}"/>
          </ac:spMkLst>
        </pc:spChg>
        <pc:spChg chg="add mod">
          <ac:chgData name="Pantelis Balaouras" userId="25e8755020fc1734" providerId="LiveId" clId="{995383EA-84AD-4A5D-A972-750AC74A5811}" dt="2025-02-14T09:49:41.139" v="358" actId="255"/>
          <ac:spMkLst>
            <pc:docMk/>
            <pc:sldMk cId="0" sldId="301"/>
            <ac:spMk id="5" creationId="{DEEF7289-2F29-80E9-F8AA-E69C9C66E6F9}"/>
          </ac:spMkLst>
        </pc:spChg>
      </pc:sldChg>
      <pc:sldChg chg="addSp delSp modSp mod modAnim">
        <pc:chgData name="Pantelis Balaouras" userId="25e8755020fc1734" providerId="LiveId" clId="{995383EA-84AD-4A5D-A972-750AC74A5811}" dt="2025-02-14T09:51:46.553" v="376" actId="1076"/>
        <pc:sldMkLst>
          <pc:docMk/>
          <pc:sldMk cId="0" sldId="302"/>
        </pc:sldMkLst>
        <pc:spChg chg="add mod">
          <ac:chgData name="Pantelis Balaouras" userId="25e8755020fc1734" providerId="LiveId" clId="{995383EA-84AD-4A5D-A972-750AC74A5811}" dt="2025-02-14T09:51:46.553" v="376" actId="1076"/>
          <ac:spMkLst>
            <pc:docMk/>
            <pc:sldMk cId="0" sldId="302"/>
            <ac:spMk id="2" creationId="{8D6B9C2C-63C2-6EC7-75D7-B50487233976}"/>
          </ac:spMkLst>
        </pc:spChg>
        <pc:spChg chg="add mod">
          <ac:chgData name="Pantelis Balaouras" userId="25e8755020fc1734" providerId="LiveId" clId="{995383EA-84AD-4A5D-A972-750AC74A5811}" dt="2025-02-14T09:51:46.553" v="376" actId="1076"/>
          <ac:spMkLst>
            <pc:docMk/>
            <pc:sldMk cId="0" sldId="302"/>
            <ac:spMk id="3" creationId="{CBA2F6D6-A5E6-2FDD-4BF1-75779C5A4990}"/>
          </ac:spMkLst>
        </pc:spChg>
      </pc:sldChg>
      <pc:sldChg chg="modSp mod">
        <pc:chgData name="Pantelis Balaouras" userId="25e8755020fc1734" providerId="LiveId" clId="{995383EA-84AD-4A5D-A972-750AC74A5811}" dt="2025-02-14T12:37:38.522" v="499" actId="1076"/>
        <pc:sldMkLst>
          <pc:docMk/>
          <pc:sldMk cId="0" sldId="303"/>
        </pc:sldMkLst>
        <pc:spChg chg="mod">
          <ac:chgData name="Pantelis Balaouras" userId="25e8755020fc1734" providerId="LiveId" clId="{995383EA-84AD-4A5D-A972-750AC74A5811}" dt="2025-02-14T12:37:38.522" v="499" actId="1076"/>
          <ac:spMkLst>
            <pc:docMk/>
            <pc:sldMk cId="0" sldId="303"/>
            <ac:spMk id="569" creationId="{00000000-0000-0000-0000-000000000000}"/>
          </ac:spMkLst>
        </pc:spChg>
      </pc:sldChg>
      <pc:sldChg chg="add del">
        <pc:chgData name="Pantelis Balaouras" userId="25e8755020fc1734" providerId="LiveId" clId="{995383EA-84AD-4A5D-A972-750AC74A5811}" dt="2025-02-14T09:27:26.459" v="84" actId="47"/>
        <pc:sldMkLst>
          <pc:docMk/>
          <pc:sldMk cId="1448031391" sldId="304"/>
        </pc:sldMkLst>
      </pc:sldChg>
      <pc:sldChg chg="addSp modSp add mod modClrScheme chgLayout">
        <pc:chgData name="Pantelis Balaouras" userId="25e8755020fc1734" providerId="LiveId" clId="{995383EA-84AD-4A5D-A972-750AC74A5811}" dt="2025-02-14T10:42:28.063" v="428" actId="20577"/>
        <pc:sldMkLst>
          <pc:docMk/>
          <pc:sldMk cId="1709031175" sldId="304"/>
        </pc:sldMkLst>
        <pc:spChg chg="add mod ord">
          <ac:chgData name="Pantelis Balaouras" userId="25e8755020fc1734" providerId="LiveId" clId="{995383EA-84AD-4A5D-A972-750AC74A5811}" dt="2025-02-14T09:27:52.804" v="90" actId="27636"/>
          <ac:spMkLst>
            <pc:docMk/>
            <pc:sldMk cId="1709031175" sldId="304"/>
            <ac:spMk id="2" creationId="{5C108C54-D58D-4238-62D1-A3093FB1815B}"/>
          </ac:spMkLst>
        </pc:spChg>
        <pc:spChg chg="mod ord">
          <ac:chgData name="Pantelis Balaouras" userId="25e8755020fc1734" providerId="LiveId" clId="{995383EA-84AD-4A5D-A972-750AC74A5811}" dt="2025-02-14T10:42:28.063" v="428" actId="20577"/>
          <ac:spMkLst>
            <pc:docMk/>
            <pc:sldMk cId="1709031175" sldId="304"/>
            <ac:spMk id="273" creationId="{FBFF9DA6-F5B4-E5A1-3ACA-E9B9A4ABBBD5}"/>
          </ac:spMkLst>
        </pc:spChg>
        <pc:spChg chg="mod ord">
          <ac:chgData name="Pantelis Balaouras" userId="25e8755020fc1734" providerId="LiveId" clId="{995383EA-84AD-4A5D-A972-750AC74A5811}" dt="2025-02-14T09:28:08.938" v="91" actId="948"/>
          <ac:spMkLst>
            <pc:docMk/>
            <pc:sldMk cId="1709031175" sldId="304"/>
            <ac:spMk id="274" creationId="{7F72C0A2-EF41-0628-0ECF-63830DFE8BA0}"/>
          </ac:spMkLst>
        </pc:spChg>
      </pc:sldChg>
      <pc:sldChg chg="new del">
        <pc:chgData name="Pantelis Balaouras" userId="25e8755020fc1734" providerId="LiveId" clId="{995383EA-84AD-4A5D-A972-750AC74A5811}" dt="2025-02-14T09:42:40.040" v="212" actId="47"/>
        <pc:sldMkLst>
          <pc:docMk/>
          <pc:sldMk cId="2828971792" sldId="305"/>
        </pc:sldMkLst>
      </pc:sldChg>
      <pc:sldChg chg="addSp delSp modSp add mod modAnim">
        <pc:chgData name="Pantelis Balaouras" userId="25e8755020fc1734" providerId="LiveId" clId="{995383EA-84AD-4A5D-A972-750AC74A5811}" dt="2025-02-14T09:45:33.794" v="273" actId="108"/>
        <pc:sldMkLst>
          <pc:docMk/>
          <pc:sldMk cId="2849857722" sldId="305"/>
        </pc:sldMkLst>
        <pc:spChg chg="add mod">
          <ac:chgData name="Pantelis Balaouras" userId="25e8755020fc1734" providerId="LiveId" clId="{995383EA-84AD-4A5D-A972-750AC74A5811}" dt="2025-02-14T09:45:07.754" v="270" actId="1035"/>
          <ac:spMkLst>
            <pc:docMk/>
            <pc:sldMk cId="2849857722" sldId="305"/>
            <ac:spMk id="2" creationId="{2D128339-8BB7-9780-1CBF-0D13DDD4B6CE}"/>
          </ac:spMkLst>
        </pc:spChg>
        <pc:spChg chg="add mod">
          <ac:chgData name="Pantelis Balaouras" userId="25e8755020fc1734" providerId="LiveId" clId="{995383EA-84AD-4A5D-A972-750AC74A5811}" dt="2025-02-14T09:45:28.626" v="272" actId="108"/>
          <ac:spMkLst>
            <pc:docMk/>
            <pc:sldMk cId="2849857722" sldId="305"/>
            <ac:spMk id="3" creationId="{79F92D58-EF5A-C620-3AEF-11B76A2F9DC0}"/>
          </ac:spMkLst>
        </pc:spChg>
        <pc:spChg chg="add mod">
          <ac:chgData name="Pantelis Balaouras" userId="25e8755020fc1734" providerId="LiveId" clId="{995383EA-84AD-4A5D-A972-750AC74A5811}" dt="2025-02-14T09:45:07.754" v="270" actId="1035"/>
          <ac:spMkLst>
            <pc:docMk/>
            <pc:sldMk cId="2849857722" sldId="305"/>
            <ac:spMk id="4" creationId="{45326A49-85E1-EA74-2A2A-4FDA10DACA3F}"/>
          </ac:spMkLst>
        </pc:spChg>
        <pc:spChg chg="add mod">
          <ac:chgData name="Pantelis Balaouras" userId="25e8755020fc1734" providerId="LiveId" clId="{995383EA-84AD-4A5D-A972-750AC74A5811}" dt="2025-02-14T09:45:33.794" v="273" actId="108"/>
          <ac:spMkLst>
            <pc:docMk/>
            <pc:sldMk cId="2849857722" sldId="305"/>
            <ac:spMk id="5" creationId="{87F92D2B-14AA-E60A-C9D3-F5855398D674}"/>
          </ac:spMkLst>
        </pc:spChg>
      </pc:sldChg>
      <pc:sldChg chg="add del">
        <pc:chgData name="Pantelis Balaouras" userId="25e8755020fc1734" providerId="LiveId" clId="{995383EA-84AD-4A5D-A972-750AC74A5811}" dt="2025-02-14T09:43:17.818" v="215"/>
        <pc:sldMkLst>
          <pc:docMk/>
          <pc:sldMk cId="1045348258" sldId="62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cs typeface="Calibri" panose="020F0502020204030204" pitchFamily="34" charset="0"/>
            </a:endParaRPr>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B34EC1-C45F-49E3-A802-514778F67F26}" type="datetimeFigureOut">
              <a:rPr lang="en-US" smtClean="0">
                <a:latin typeface="Calibri" panose="020F0502020204030204" pitchFamily="34" charset="0"/>
                <a:cs typeface="Calibri" panose="020F0502020204030204" pitchFamily="34" charset="0"/>
              </a:rPr>
              <a:t>4/30/2025</a:t>
            </a:fld>
            <a:endParaRPr lang="en-US" dirty="0">
              <a:latin typeface="Calibri" panose="020F0502020204030204" pitchFamily="34" charset="0"/>
              <a:cs typeface="Calibri" panose="020F0502020204030204" pitchFamily="34" charset="0"/>
            </a:endParaRPr>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Calibri" panose="020F0502020204030204" pitchFamily="34" charset="0"/>
              <a:cs typeface="Calibri" panose="020F0502020204030204" pitchFamily="34" charset="0"/>
            </a:endParaRPr>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DCBDC2-E35A-456F-B040-B75C6454F124}" type="slidenum">
              <a:rPr lang="en-US" smtClean="0">
                <a:latin typeface="Calibri" panose="020F0502020204030204" pitchFamily="34" charset="0"/>
                <a:cs typeface="Calibri" panose="020F0502020204030204" pitchFamily="34" charset="0"/>
              </a:r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9278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1100" dirty="0">
              <a:solidFill>
                <a:srgbClr val="222222"/>
              </a:solidFill>
              <a:highlight>
                <a:srgbClr val="FFFFFF"/>
              </a:highlight>
              <a:latin typeface="Calibri" panose="020F0502020204030204" pitchFamily="34" charset="0"/>
              <a:ea typeface="Arial"/>
              <a:cs typeface="Calibri" panose="020F0502020204030204" pitchFamily="34" charset="0"/>
              <a:sym typeface="Arial"/>
            </a:endParaRPr>
          </a:p>
        </p:txBody>
      </p:sp>
      <p:sp>
        <p:nvSpPr>
          <p:cNvPr id="62" name="Google Shape;6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1</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4235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5989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3749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15314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8868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2370f821f7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32370f821f7_1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g32370f821f7_1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15</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6674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2370f821f7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32370f821f7_1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g32370f821f7_1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17</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9325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3192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 name="Google Shape;8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2</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3530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21</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7234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6413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4166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6809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26</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592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28</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29</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3</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2" name="Google Shape;392;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30</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0" name="Google Shape;400;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31</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9" name="Google Shape;409;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32370f821f7_2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g32370f821f7_2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4" name="Google Shape;434;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32370f821f7_2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g32370f821f7_2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4" name="Google Shape;444;g32370f821f7_2_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36</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2" name="Google Shape;452;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32370f821f7_1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g32370f821f7_1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g32370f821f7_1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38</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1" name="Google Shape;47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4</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32370f821f7_1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g32370f821f7_1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1" name="Google Shape;481;g32370f821f7_1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40</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1" name="Google Shape;49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41</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32045594444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g32045594444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1" name="Google Shape;501;g32045594444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42</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9" name="Google Shape;509;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43</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a:extLst>
            <a:ext uri="{FF2B5EF4-FFF2-40B4-BE49-F238E27FC236}">
              <a16:creationId xmlns:a16="http://schemas.microsoft.com/office/drawing/2014/main" id="{7F287101-8910-12E9-FFBC-01A19CE7A6A9}"/>
            </a:ext>
          </a:extLst>
        </p:cNvPr>
        <p:cNvGrpSpPr/>
        <p:nvPr/>
      </p:nvGrpSpPr>
      <p:grpSpPr>
        <a:xfrm>
          <a:off x="0" y="0"/>
          <a:ext cx="0" cy="0"/>
          <a:chOff x="0" y="0"/>
          <a:chExt cx="0" cy="0"/>
        </a:xfrm>
      </p:grpSpPr>
      <p:sp>
        <p:nvSpPr>
          <p:cNvPr id="515" name="Google Shape;515;p53:notes">
            <a:extLst>
              <a:ext uri="{FF2B5EF4-FFF2-40B4-BE49-F238E27FC236}">
                <a16:creationId xmlns:a16="http://schemas.microsoft.com/office/drawing/2014/main" id="{01EFBA2D-9D9C-A8EC-1892-3C101ADA93E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53:notes">
            <a:extLst>
              <a:ext uri="{FF2B5EF4-FFF2-40B4-BE49-F238E27FC236}">
                <a16:creationId xmlns:a16="http://schemas.microsoft.com/office/drawing/2014/main" id="{80FD250C-B78A-E30C-763D-36B47B81B09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Η απάντηση Β είναι σωστή </a:t>
            </a:r>
            <a:endParaRPr/>
          </a:p>
        </p:txBody>
      </p:sp>
      <p:sp>
        <p:nvSpPr>
          <p:cNvPr id="517" name="Google Shape;517;p53:notes">
            <a:extLst>
              <a:ext uri="{FF2B5EF4-FFF2-40B4-BE49-F238E27FC236}">
                <a16:creationId xmlns:a16="http://schemas.microsoft.com/office/drawing/2014/main" id="{D52C0F93-FDF9-C09F-A864-9E0B58DECD1F}"/>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44</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68296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Η απάντηση Γ είναι σωστή</a:t>
            </a:r>
            <a:endParaRPr/>
          </a:p>
        </p:txBody>
      </p:sp>
      <p:sp>
        <p:nvSpPr>
          <p:cNvPr id="529" name="Google Shape;529;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45</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Η σωστή απάντηση είναι η Β</a:t>
            </a:r>
            <a:endParaRPr dirty="0"/>
          </a:p>
        </p:txBody>
      </p:sp>
      <p:sp>
        <p:nvSpPr>
          <p:cNvPr id="541" name="Google Shape;541;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46</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3" name="Google Shape;553;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47</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2" name="Google Shape;562;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48</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5</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panose="020F0502020204030204" pitchFamily="34" charset="0"/>
                <a:cs typeface="Calibri" panose="020F0502020204030204" pitchFamily="34" charset="0"/>
              </a:rPr>
              <a:t>8</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7596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16"/>
        <p:cNvGrpSpPr/>
        <p:nvPr/>
      </p:nvGrpSpPr>
      <p:grpSpPr>
        <a:xfrm>
          <a:off x="0" y="0"/>
          <a:ext cx="0" cy="0"/>
          <a:chOff x="0" y="0"/>
          <a:chExt cx="0" cy="0"/>
        </a:xfrm>
      </p:grpSpPr>
      <p:sp>
        <p:nvSpPr>
          <p:cNvPr id="17" name="Google Shape;17;p61"/>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3600"/>
              <a:buFont typeface="Calibri"/>
              <a:buNone/>
              <a:defRPr sz="36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61"/>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19" name="Google Shape;19;p61"/>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600"/>
              </a:spcBef>
              <a:spcAft>
                <a:spcPts val="0"/>
              </a:spcAft>
              <a:buClr>
                <a:srgbClr val="68BC42"/>
              </a:buClr>
              <a:buSzPts val="24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68BC42"/>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68BC42"/>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68BC42"/>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68BC42"/>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61" descr="Placeholder-dark.png"/>
          <p:cNvPicPr preferRelativeResize="0"/>
          <p:nvPr/>
        </p:nvPicPr>
        <p:blipFill rotWithShape="1">
          <a:blip r:embed="rId2">
            <a:alphaModFix/>
          </a:blip>
          <a:srcRect/>
          <a:stretch/>
        </p:blipFill>
        <p:spPr>
          <a:xfrm>
            <a:off x="10102362" y="-3149"/>
            <a:ext cx="1945888" cy="972945"/>
          </a:xfrm>
          <a:prstGeom prst="rect">
            <a:avLst/>
          </a:prstGeom>
          <a:noFill/>
          <a:ln>
            <a:noFill/>
          </a:ln>
        </p:spPr>
      </p:pic>
      <p:sp>
        <p:nvSpPr>
          <p:cNvPr id="23" name="Google Shape;23;p61"/>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l-GR" sz="2000" b="0" i="0" u="none" strike="noStrike" cap="none" dirty="0">
                <a:solidFill>
                  <a:schemeClr val="dk1"/>
                </a:solidFill>
                <a:latin typeface="Calibri"/>
                <a:ea typeface="Calibri"/>
                <a:cs typeface="Calibri"/>
                <a:sym typeface="Calibri"/>
              </a:rPr>
              <a:t>Βασικές δεξιότητες ψηφιακού </a:t>
            </a:r>
            <a:r>
              <a:rPr lang="el-GR" sz="2000" b="0" i="0" u="none" strike="noStrike" cap="none" dirty="0" err="1">
                <a:solidFill>
                  <a:schemeClr val="dk1"/>
                </a:solidFill>
                <a:latin typeface="Calibri"/>
                <a:ea typeface="Calibri"/>
                <a:cs typeface="Calibri"/>
                <a:sym typeface="Calibri"/>
              </a:rPr>
              <a:t>γραμματισμού</a:t>
            </a:r>
            <a:r>
              <a:rPr lang="el-GR" sz="20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24" name="Google Shape;24;p61"/>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pic>
        <p:nvPicPr>
          <p:cNvPr id="3" name="Εικόνα 2" descr="Εικόνα που περιέχει στιγμιότυπο οθόνης, κείμενο, σύμβολο, λογότυπο&#10;&#10;Το περιεχόμενο που δημιουργείται από τεχνολογία AI ενδέχεται να είναι εσφαλμένο.">
            <a:extLst>
              <a:ext uri="{FF2B5EF4-FFF2-40B4-BE49-F238E27FC236}">
                <a16:creationId xmlns:a16="http://schemas.microsoft.com/office/drawing/2014/main" id="{591209A9-7C22-E773-BEBD-946AFFA7C72F}"/>
              </a:ext>
            </a:extLst>
          </p:cNvPr>
          <p:cNvPicPr>
            <a:picLocks noChangeAspect="1"/>
          </p:cNvPicPr>
          <p:nvPr userDrawn="1"/>
        </p:nvPicPr>
        <p:blipFill>
          <a:blip r:embed="rId3"/>
          <a:stretch>
            <a:fillRect/>
          </a:stretch>
        </p:blipFill>
        <p:spPr>
          <a:xfrm>
            <a:off x="11510211" y="6301029"/>
            <a:ext cx="681789" cy="55697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25"/>
        <p:cNvGrpSpPr/>
        <p:nvPr/>
      </p:nvGrpSpPr>
      <p:grpSpPr>
        <a:xfrm>
          <a:off x="0" y="0"/>
          <a:ext cx="0" cy="0"/>
          <a:chOff x="0" y="0"/>
          <a:chExt cx="0" cy="0"/>
        </a:xfrm>
      </p:grpSpPr>
      <p:sp>
        <p:nvSpPr>
          <p:cNvPr id="26" name="Google Shape;26;p62"/>
          <p:cNvSpPr/>
          <p:nvPr/>
        </p:nvSpPr>
        <p:spPr>
          <a:xfrm>
            <a:off x="0" y="2218305"/>
            <a:ext cx="12192001" cy="3787362"/>
          </a:xfrm>
          <a:prstGeom prst="rect">
            <a:avLst/>
          </a:prstGeom>
          <a:noFill/>
          <a:ln>
            <a:noFill/>
          </a:ln>
          <a:effectLst>
            <a:outerShdw blurRad="40000" dist="23000" dir="5400000" rotWithShape="0">
              <a:srgbClr val="808080">
                <a:alpha val="33725"/>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7" name="Google Shape;27;p62"/>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C2E78"/>
              </a:buClr>
              <a:buSzPts val="2200"/>
              <a:buFont typeface="Calibri"/>
              <a:buNone/>
              <a:defRPr sz="2200">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 name="Google Shape;29;p62" descr="Placeholder-dark.png"/>
          <p:cNvPicPr preferRelativeResize="0"/>
          <p:nvPr/>
        </p:nvPicPr>
        <p:blipFill rotWithShape="1">
          <a:blip r:embed="rId2">
            <a:alphaModFix/>
          </a:blip>
          <a:srcRect/>
          <a:stretch/>
        </p:blipFill>
        <p:spPr>
          <a:xfrm>
            <a:off x="9381297" y="-3149"/>
            <a:ext cx="2784642" cy="1392322"/>
          </a:xfrm>
          <a:prstGeom prst="rect">
            <a:avLst/>
          </a:prstGeom>
          <a:noFill/>
          <a:ln>
            <a:noFill/>
          </a:ln>
        </p:spPr>
      </p:pic>
      <p:sp>
        <p:nvSpPr>
          <p:cNvPr id="30" name="Google Shape;30;p62"/>
          <p:cNvSpPr/>
          <p:nvPr/>
        </p:nvSpPr>
        <p:spPr>
          <a:xfrm>
            <a:off x="0" y="2136618"/>
            <a:ext cx="12192000" cy="4013996"/>
          </a:xfrm>
          <a:prstGeom prst="roundRect">
            <a:avLst>
              <a:gd name="adj" fmla="val 16667"/>
            </a:avLst>
          </a:prstGeom>
          <a:solidFill>
            <a:srgbClr val="1C2E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 name="Google Shape;31;p62"/>
          <p:cNvSpPr txBox="1">
            <a:spLocks noGrp="1"/>
          </p:cNvSpPr>
          <p:nvPr>
            <p:ph type="body" idx="1"/>
          </p:nvPr>
        </p:nvSpPr>
        <p:spPr>
          <a:xfrm>
            <a:off x="536451" y="2218305"/>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Font typeface="Calibri"/>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rgbClr val="68BC42"/>
              </a:buClr>
              <a:buSzPts val="2640"/>
              <a:buFont typeface="Calibri"/>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 name="Εικόνα 1" descr="Εικόνα που περιέχει στιγμιότυπο οθόνης, κείμενο, σύμβολο, λογότυπο&#10;&#10;Το περιεχόμενο που δημιουργείται από τεχνολογία AI ενδέχεται να είναι εσφαλμένο.">
            <a:extLst>
              <a:ext uri="{FF2B5EF4-FFF2-40B4-BE49-F238E27FC236}">
                <a16:creationId xmlns:a16="http://schemas.microsoft.com/office/drawing/2014/main" id="{B0014BC0-F676-5AE8-C849-0348760023CF}"/>
              </a:ext>
            </a:extLst>
          </p:cNvPr>
          <p:cNvPicPr>
            <a:picLocks noChangeAspect="1"/>
          </p:cNvPicPr>
          <p:nvPr userDrawn="1"/>
        </p:nvPicPr>
        <p:blipFill>
          <a:blip r:embed="rId3"/>
          <a:stretch>
            <a:fillRect/>
          </a:stretch>
        </p:blipFill>
        <p:spPr>
          <a:xfrm>
            <a:off x="11510211" y="6301029"/>
            <a:ext cx="681789" cy="556971"/>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32"/>
        <p:cNvGrpSpPr/>
        <p:nvPr/>
      </p:nvGrpSpPr>
      <p:grpSpPr>
        <a:xfrm>
          <a:off x="0" y="0"/>
          <a:ext cx="0" cy="0"/>
          <a:chOff x="0" y="0"/>
          <a:chExt cx="0" cy="0"/>
        </a:xfrm>
      </p:grpSpPr>
      <p:sp>
        <p:nvSpPr>
          <p:cNvPr id="33" name="Google Shape;33;p6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panose="020F0502020204030204" pitchFamily="34" charset="0"/>
                <a:ea typeface="Calibri" panose="020F0502020204030204" pitchFamily="34" charset="0"/>
                <a:cs typeface="Calibri" panose="020F0502020204030204" pitchFamily="34" charset="0"/>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4" name="Google Shape;34;p63"/>
          <p:cNvSpPr txBox="1">
            <a:spLocks noGrp="1"/>
          </p:cNvSpPr>
          <p:nvPr>
            <p:ph type="body" idx="1"/>
          </p:nvPr>
        </p:nvSpPr>
        <p:spPr>
          <a:xfrm>
            <a:off x="557999" y="1800000"/>
            <a:ext cx="6785776" cy="455350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600"/>
              </a:spcAft>
              <a:buSzPts val="2400"/>
              <a:buChar char="▪"/>
              <a:defRPr sz="2400">
                <a:latin typeface="Calibri" panose="020F0502020204030204" pitchFamily="34" charset="0"/>
                <a:cs typeface="Calibri" panose="020F0502020204030204" pitchFamily="34" charset="0"/>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37" name="Google Shape;37;p63"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2" name="Google Shape;23;p61">
            <a:extLst>
              <a:ext uri="{FF2B5EF4-FFF2-40B4-BE49-F238E27FC236}">
                <a16:creationId xmlns:a16="http://schemas.microsoft.com/office/drawing/2014/main" id="{F7273554-0BA6-3E02-4095-E99DA233BC6C}"/>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l-GR" sz="2000" b="0" i="0" u="none" strike="noStrike" cap="none" dirty="0">
                <a:solidFill>
                  <a:schemeClr val="dk1"/>
                </a:solidFill>
                <a:latin typeface="Calibri"/>
                <a:ea typeface="Calibri"/>
                <a:cs typeface="Calibri"/>
                <a:sym typeface="Calibri"/>
              </a:rPr>
              <a:t>Βασικές δεξιότητες ψηφιακού </a:t>
            </a:r>
            <a:r>
              <a:rPr lang="el-GR" sz="2000" b="0" i="0" u="none" strike="noStrike" cap="none" dirty="0" err="1">
                <a:solidFill>
                  <a:schemeClr val="dk1"/>
                </a:solidFill>
                <a:latin typeface="Calibri"/>
                <a:ea typeface="Calibri"/>
                <a:cs typeface="Calibri"/>
                <a:sym typeface="Calibri"/>
              </a:rPr>
              <a:t>γραμματισμού</a:t>
            </a:r>
            <a:r>
              <a:rPr lang="el-GR" sz="20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3" name="Google Shape;24;p61">
            <a:extLst>
              <a:ext uri="{FF2B5EF4-FFF2-40B4-BE49-F238E27FC236}">
                <a16:creationId xmlns:a16="http://schemas.microsoft.com/office/drawing/2014/main" id="{9E8871A1-6DBE-BD74-5C3E-E1EB60A89AB7}"/>
              </a:ext>
            </a:extLst>
          </p:cNvPr>
          <p:cNvSpPr/>
          <p:nvPr userDrawn="1"/>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38"/>
        <p:cNvGrpSpPr/>
        <p:nvPr/>
      </p:nvGrpSpPr>
      <p:grpSpPr>
        <a:xfrm>
          <a:off x="0" y="0"/>
          <a:ext cx="0" cy="0"/>
          <a:chOff x="0" y="0"/>
          <a:chExt cx="0" cy="0"/>
        </a:xfrm>
      </p:grpSpPr>
      <p:sp>
        <p:nvSpPr>
          <p:cNvPr id="39" name="Google Shape;39;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CB13A"/>
              </a:buClr>
              <a:buSzPts val="4000"/>
              <a:buFont typeface="Calibri"/>
              <a:buNone/>
              <a:defRPr sz="4000" b="0">
                <a:solidFill>
                  <a:srgbClr val="FCB13A"/>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4"/>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FFFFF"/>
                </a:solidFill>
                <a:latin typeface="Impact"/>
                <a:ea typeface="Impact"/>
                <a:cs typeface="Impact"/>
                <a:sym typeface="Impact"/>
              </a:rPr>
              <a:t>2. Empower</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41" name="Google Shape;41;p64"/>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FFFFF"/>
                </a:solidFill>
                <a:latin typeface="Impact"/>
                <a:ea typeface="Impact"/>
                <a:cs typeface="Impact"/>
                <a:sym typeface="Impact"/>
              </a:rPr>
              <a:t>3. Participate</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42" name="Google Shape;42;p64"/>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rgbClr val="FFFFFF"/>
                </a:solidFill>
                <a:latin typeface="Impact"/>
                <a:ea typeface="Impact"/>
                <a:cs typeface="Impact"/>
                <a:sym typeface="Impact"/>
              </a:rPr>
              <a:t>1. Prevent</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pic>
        <p:nvPicPr>
          <p:cNvPr id="43" name="Google Shape;43;p64"/>
          <p:cNvPicPr preferRelativeResize="0"/>
          <p:nvPr/>
        </p:nvPicPr>
        <p:blipFill rotWithShape="1">
          <a:blip r:embed="rId2">
            <a:alphaModFix/>
          </a:blip>
          <a:srcRect t="21218" r="61794" b="22757"/>
          <a:stretch/>
        </p:blipFill>
        <p:spPr>
          <a:xfrm>
            <a:off x="0" y="6362699"/>
            <a:ext cx="643390" cy="495301"/>
          </a:xfrm>
          <a:prstGeom prst="rect">
            <a:avLst/>
          </a:prstGeom>
          <a:noFill/>
          <a:ln>
            <a:noFill/>
          </a:ln>
        </p:spPr>
      </p:pic>
      <p:pic>
        <p:nvPicPr>
          <p:cNvPr id="44" name="Google Shape;44;p64"/>
          <p:cNvPicPr preferRelativeResize="0"/>
          <p:nvPr/>
        </p:nvPicPr>
        <p:blipFill rotWithShape="1">
          <a:blip r:embed="rId3">
            <a:alphaModFix/>
          </a:blip>
          <a:srcRect/>
          <a:stretch/>
        </p:blipFill>
        <p:spPr>
          <a:xfrm>
            <a:off x="47095" y="6154303"/>
            <a:ext cx="668329" cy="677143"/>
          </a:xfrm>
          <a:prstGeom prst="rect">
            <a:avLst/>
          </a:prstGeom>
          <a:noFill/>
          <a:ln>
            <a:noFill/>
          </a:ln>
        </p:spPr>
      </p:pic>
      <p:pic>
        <p:nvPicPr>
          <p:cNvPr id="45" name="Google Shape;45;p64" descr="Placeholder-dark.png"/>
          <p:cNvPicPr preferRelativeResize="0"/>
          <p:nvPr/>
        </p:nvPicPr>
        <p:blipFill rotWithShape="1">
          <a:blip r:embed="rId4">
            <a:alphaModFix/>
          </a:blip>
          <a:srcRect/>
          <a:stretch/>
        </p:blipFill>
        <p:spPr>
          <a:xfrm>
            <a:off x="18106" y="26922"/>
            <a:ext cx="2784642" cy="1392322"/>
          </a:xfrm>
          <a:prstGeom prst="rect">
            <a:avLst/>
          </a:prstGeom>
          <a:noFill/>
          <a:ln>
            <a:noFill/>
          </a:ln>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6"/>
        <p:cNvGrpSpPr/>
        <p:nvPr/>
      </p:nvGrpSpPr>
      <p:grpSpPr>
        <a:xfrm>
          <a:off x="0" y="0"/>
          <a:ext cx="0" cy="0"/>
          <a:chOff x="0" y="0"/>
          <a:chExt cx="0" cy="0"/>
        </a:xfrm>
      </p:grpSpPr>
      <p:sp>
        <p:nvSpPr>
          <p:cNvPr id="47" name="Google Shape;47;p65"/>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panose="020F0502020204030204" pitchFamily="34" charset="0"/>
                <a:ea typeface="Calibri" panose="020F0502020204030204" pitchFamily="34" charset="0"/>
                <a:cs typeface="Calibri" panose="020F0502020204030204" pitchFamily="34" charset="0"/>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5"/>
          <p:cNvSpPr txBox="1">
            <a:spLocks noGrp="1"/>
          </p:cNvSpPr>
          <p:nvPr>
            <p:ph type="body" idx="1"/>
          </p:nvPr>
        </p:nvSpPr>
        <p:spPr>
          <a:xfrm>
            <a:off x="558000" y="1800000"/>
            <a:ext cx="5409663" cy="447219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atin typeface="Calibri" panose="020F0502020204030204" pitchFamily="34" charset="0"/>
                <a:cs typeface="Calibri" panose="020F0502020204030204" pitchFamily="34" charset="0"/>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5"/>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atin typeface="Calibri" panose="020F0502020204030204" pitchFamily="34" charset="0"/>
                <a:cs typeface="Calibri" panose="020F0502020204030204" pitchFamily="34" charset="0"/>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2" name="Google Shape;52;p65"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2" name="Google Shape;23;p61">
            <a:extLst>
              <a:ext uri="{FF2B5EF4-FFF2-40B4-BE49-F238E27FC236}">
                <a16:creationId xmlns:a16="http://schemas.microsoft.com/office/drawing/2014/main" id="{8132FB1A-A2B7-09AA-8676-4F478F1B08DD}"/>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l-GR" sz="2000" b="0" i="0" u="none" strike="noStrike" cap="none" dirty="0">
                <a:solidFill>
                  <a:schemeClr val="dk1"/>
                </a:solidFill>
                <a:latin typeface="Calibri"/>
                <a:ea typeface="Calibri"/>
                <a:cs typeface="Calibri"/>
                <a:sym typeface="Calibri"/>
              </a:rPr>
              <a:t>Βασικές δεξιότητες ψηφιακού </a:t>
            </a:r>
            <a:r>
              <a:rPr lang="el-GR" sz="2000" b="0" i="0" u="none" strike="noStrike" cap="none" dirty="0" err="1">
                <a:solidFill>
                  <a:schemeClr val="dk1"/>
                </a:solidFill>
                <a:latin typeface="Calibri"/>
                <a:ea typeface="Calibri"/>
                <a:cs typeface="Calibri"/>
                <a:sym typeface="Calibri"/>
              </a:rPr>
              <a:t>γραμματισμού</a:t>
            </a:r>
            <a:r>
              <a:rPr lang="el-GR" sz="20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3" name="Google Shape;24;p61">
            <a:extLst>
              <a:ext uri="{FF2B5EF4-FFF2-40B4-BE49-F238E27FC236}">
                <a16:creationId xmlns:a16="http://schemas.microsoft.com/office/drawing/2014/main" id="{6D75BBA5-C63E-48A9-9961-7A6248E9F356}"/>
              </a:ext>
            </a:extLst>
          </p:cNvPr>
          <p:cNvSpPr/>
          <p:nvPr userDrawn="1"/>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53"/>
        <p:cNvGrpSpPr/>
        <p:nvPr/>
      </p:nvGrpSpPr>
      <p:grpSpPr>
        <a:xfrm>
          <a:off x="0" y="0"/>
          <a:ext cx="0" cy="0"/>
          <a:chOff x="0" y="0"/>
          <a:chExt cx="0" cy="0"/>
        </a:xfrm>
      </p:grpSpPr>
      <p:sp>
        <p:nvSpPr>
          <p:cNvPr id="54" name="Google Shape;54;p66"/>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6"/>
          <p:cNvSpPr txBox="1">
            <a:spLocks noGrp="1"/>
          </p:cNvSpPr>
          <p:nvPr>
            <p:ph type="body" idx="1"/>
          </p:nvPr>
        </p:nvSpPr>
        <p:spPr>
          <a:xfrm>
            <a:off x="566153" y="2330868"/>
            <a:ext cx="11059693" cy="394132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60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58" name="Google Shape;58;p66"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3" name="Google Shape;23;p61">
            <a:extLst>
              <a:ext uri="{FF2B5EF4-FFF2-40B4-BE49-F238E27FC236}">
                <a16:creationId xmlns:a16="http://schemas.microsoft.com/office/drawing/2014/main" id="{506FA2AC-FEF0-9905-6115-3152B8933C44}"/>
              </a:ext>
            </a:extLst>
          </p:cNvPr>
          <p:cNvSpPr txBox="1"/>
          <p:nvPr userDrawn="1"/>
        </p:nvSpPr>
        <p:spPr>
          <a:xfrm>
            <a:off x="400398" y="30583"/>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l-GR" sz="2000" b="0" i="0" u="none" strike="noStrike" cap="none" dirty="0">
                <a:solidFill>
                  <a:schemeClr val="dk1"/>
                </a:solidFill>
                <a:latin typeface="Calibri"/>
                <a:ea typeface="Calibri"/>
                <a:cs typeface="Calibri"/>
                <a:sym typeface="Calibri"/>
              </a:rPr>
              <a:t>Βασικές δεξιότητες ψηφιακού </a:t>
            </a:r>
            <a:r>
              <a:rPr lang="el-GR" sz="2000" b="0" i="0" u="none" strike="noStrike" cap="none" dirty="0" err="1">
                <a:solidFill>
                  <a:schemeClr val="dk1"/>
                </a:solidFill>
                <a:latin typeface="Calibri"/>
                <a:ea typeface="Calibri"/>
                <a:cs typeface="Calibri"/>
                <a:sym typeface="Calibri"/>
              </a:rPr>
              <a:t>γραμματισμού</a:t>
            </a:r>
            <a:r>
              <a:rPr lang="el-GR" sz="20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4" name="Google Shape;24;p61">
            <a:extLst>
              <a:ext uri="{FF2B5EF4-FFF2-40B4-BE49-F238E27FC236}">
                <a16:creationId xmlns:a16="http://schemas.microsoft.com/office/drawing/2014/main" id="{1D01BFD8-967E-2B4C-6A23-57DF5292AAD0}"/>
              </a:ext>
            </a:extLst>
          </p:cNvPr>
          <p:cNvSpPr/>
          <p:nvPr userDrawn="1"/>
        </p:nvSpPr>
        <p:spPr>
          <a:xfrm>
            <a:off x="27710" y="30584"/>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C2E78"/>
              </a:buClr>
              <a:buSzPts val="4400"/>
              <a:buFont typeface="Calibri"/>
              <a:buNone/>
              <a:defRPr sz="4400" b="1" i="0" u="none" strike="noStrike" cap="none">
                <a:solidFill>
                  <a:srgbClr val="1C2E7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9"/>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68BC42"/>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68BC42"/>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freepik.com/free-vector/desktop-computer-vconcept-illustration_32318401.htm#fromView=image_search_similar&amp;page=1&amp;position=0&amp;uuid=21f7f04f-8049-4fac-86d1-da7242d8445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freepik.com/free-vector/mobile-phone-hand-isolated-man-holding-smartphone-with-blank-screen-doing-screenshot-software-technology-concept_10579413.htm#fromView=search&amp;page=1&amp;position=49&amp;uuid=d90a9071-72dd-4aab-8caf-495dad6bf167"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www.freepik.com/free-vector/hands-holding-tablet-with-video-call-flat-vector-illustration-digital-device-with-online-group-conference-remote-meeting-colleagues-social-media-communication-technology-vector-illustration_21683893.htm#fromView=image_search_similar&amp;page=1&amp;position=0&amp;uuid=4e1564d6-359f-4086-810a-ce6d32affcbc"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hyperlink" Target="https://www.freepik.com/free-vector/hands-holding-tablet-with-video-call-flat-vector-illustration-digital-device-with-online-group-conference-remote-meeting-colleagues-social-media-communication-technology-vector-illustration_21683893.htm#fromView=image_search_similar&amp;page=1&amp;position=0&amp;uuid=4e1564d6-359f-4086-810a-ce6d32affcbc"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freepik.com/free-vector/hands-holding-tablet-with-video-call-flat-vector-illustration-digital-device-with-online-group-conference-remote-meeting-colleagues-social-media-communication-technology-vector-illustration_21683893.htm#fromView=image_search_similar&amp;page=1&amp;position=0&amp;uuid=4e1564d6-359f-4086-810a-ce6d32affcbc"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www.freepik.com/free-vector/gear-check-icon-logo-design_49606026.htm#fromView=search&amp;page=1&amp;position=3&amp;uuid=0496f0b9-3776-46d3-bacc-0c8aaa175f77&amp;query=gea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jp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 Id="rId9" Type="http://schemas.openxmlformats.org/officeDocument/2006/relationships/image" Target="../media/image13.jp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3" Type="http://schemas.openxmlformats.org/officeDocument/2006/relationships/hyperlink" Target="https://elderlymobilemoney.eu/"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www.freepik.com/free-vector/people-using-search-box-query-engine-giving-result_11235806.htm"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s://www.freepik.com/free-vector/newsletter-profitable-promotional-campaign-e-mail-internet-marketing-graph-growth-computer-screen-successful-advertising-strategy_12083103.htm#fromView=search&amp;page=2&amp;position=37&amp;uuid=49434282-8ed6-4c99-b7b4-92b90ac36cea"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https://www.freepik.com/free-vector/newsletter-profitable-promotional-campaign-e-mail-internet-marketing-graph-growth-computer-screen-successful-advertising-strategy_12083103.htm#fromView=search&amp;page=2&amp;position=37&amp;uuid=49434282-8ed6-4c99-b7b4-92b90ac36cea"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hyperlink" Target="https://www.freepik.com/free-vector/helpful-sign-concept-illustration_13247458.htm#fromView=search&amp;page=2&amp;position=3&amp;uuid=617ef12e-3c7e-474f-b79e-54d8b7e2fcc1"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hyperlink" Target="https://www.freepik.com/free-vector/online-survey-analysis-electronic-data-collection-digital-research-tool-computerized-study-analyst-considering-feedback-results-analysing-info-vector-isolated-concept-metaphor-illustration_12083534.htm#fromView=search&amp;page=2&amp;position=44&amp;uuid=cbd09a75-2aec-4ed2-8c3e-e442313f39b2"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reepik.com/free-vector/flat-devices-design_983498.htm#fromView=image_search_similar&amp;page=1&amp;position=0&amp;uuid=847ccd5d-70b3-4fc0-88df-f2f7485e81e5"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l="44200" r="5462"/>
          <a:stretch/>
        </p:blipFill>
        <p:spPr>
          <a:xfrm>
            <a:off x="5454368" y="244223"/>
            <a:ext cx="2271650" cy="2116289"/>
          </a:xfrm>
          <a:prstGeom prst="rect">
            <a:avLst/>
          </a:prstGeom>
          <a:noFill/>
          <a:ln>
            <a:noFill/>
          </a:ln>
        </p:spPr>
      </p:pic>
      <p:pic>
        <p:nvPicPr>
          <p:cNvPr id="65" name="Google Shape;65;p1"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l="5074" t="11272" r="59636" b="11616"/>
          <a:stretch/>
        </p:blipFill>
        <p:spPr>
          <a:xfrm>
            <a:off x="452338" y="0"/>
            <a:ext cx="5204308" cy="5333341"/>
          </a:xfrm>
          <a:prstGeom prst="rect">
            <a:avLst/>
          </a:prstGeom>
          <a:noFill/>
          <a:ln>
            <a:noFill/>
          </a:ln>
        </p:spPr>
      </p:pic>
      <p:sp>
        <p:nvSpPr>
          <p:cNvPr id="66" name="Google Shape;66;p1"/>
          <p:cNvSpPr txBox="1"/>
          <p:nvPr/>
        </p:nvSpPr>
        <p:spPr>
          <a:xfrm>
            <a:off x="6222050" y="2864579"/>
            <a:ext cx="5902194" cy="233671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CB13A"/>
              </a:buClr>
              <a:buSzPts val="4400"/>
              <a:buFont typeface="Calibri"/>
              <a:buNone/>
            </a:pPr>
            <a:r>
              <a:rPr lang="en-US" sz="4400" b="1" dirty="0">
                <a:solidFill>
                  <a:srgbClr val="FCB13A"/>
                </a:solidFill>
                <a:latin typeface="Calibri"/>
                <a:ea typeface="Calibri"/>
                <a:cs typeface="Calibri"/>
                <a:sym typeface="Calibri"/>
              </a:rPr>
              <a:t>Ενότητα </a:t>
            </a:r>
            <a:r>
              <a:rPr lang="en-US" sz="4400" b="1" i="0" u="none" strike="noStrike" cap="none" dirty="0">
                <a:solidFill>
                  <a:srgbClr val="FCB13A"/>
                </a:solidFill>
                <a:latin typeface="Calibri"/>
                <a:ea typeface="Calibri"/>
                <a:cs typeface="Calibri"/>
                <a:sym typeface="Calibri"/>
              </a:rPr>
              <a:t>1</a:t>
            </a:r>
            <a:r>
              <a:rPr lang="en-US" sz="2800" b="1" i="0" u="none" strike="noStrike" cap="none" dirty="0">
                <a:solidFill>
                  <a:schemeClr val="dk1"/>
                </a:solidFill>
                <a:latin typeface="Calibri"/>
                <a:ea typeface="Calibri"/>
                <a:cs typeface="Calibri"/>
                <a:sym typeface="Calibri"/>
              </a:rPr>
              <a:t/>
            </a:r>
            <a:br>
              <a:rPr lang="en-US" sz="2800" b="1" i="0" u="none" strike="noStrike" cap="none" dirty="0">
                <a:solidFill>
                  <a:schemeClr val="dk1"/>
                </a:solidFill>
                <a:latin typeface="Calibri"/>
                <a:ea typeface="Calibri"/>
                <a:cs typeface="Calibri"/>
                <a:sym typeface="Calibri"/>
              </a:rPr>
            </a:br>
            <a:r>
              <a:rPr lang="en-US" sz="4000" b="1" i="0" u="none" strike="noStrike" cap="none" dirty="0">
                <a:solidFill>
                  <a:srgbClr val="3F3F3F"/>
                </a:solidFill>
                <a:latin typeface="Calibri"/>
                <a:ea typeface="Calibri"/>
                <a:cs typeface="Calibri"/>
                <a:sym typeface="Calibri"/>
              </a:rPr>
              <a:t>Βασικές δεξιότητες ψηφιακού γραμματισμού </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67" name="Google Shape;67;p1"/>
          <p:cNvSpPr/>
          <p:nvPr/>
        </p:nvSpPr>
        <p:spPr>
          <a:xfrm>
            <a:off x="-6352" y="1903223"/>
            <a:ext cx="722376" cy="607846"/>
          </a:xfrm>
          <a:prstGeom prst="rect">
            <a:avLst/>
          </a:prstGeom>
          <a:solidFill>
            <a:srgbClr val="89C53F"/>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1</a:t>
            </a:r>
            <a:endParaRPr sz="2400" b="1" i="0" u="none" strike="noStrike" cap="none">
              <a:solidFill>
                <a:schemeClr val="lt1"/>
              </a:solidFill>
              <a:latin typeface="Calibri"/>
              <a:ea typeface="Calibri"/>
              <a:cs typeface="Calibri"/>
              <a:sym typeface="Calibri"/>
            </a:endParaRPr>
          </a:p>
        </p:txBody>
      </p:sp>
      <p:sp>
        <p:nvSpPr>
          <p:cNvPr id="68" name="Google Shape;68;p1"/>
          <p:cNvSpPr/>
          <p:nvPr/>
        </p:nvSpPr>
        <p:spPr>
          <a:xfrm>
            <a:off x="-9348" y="25098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2</a:t>
            </a:r>
            <a:endParaRPr sz="2400" b="1" i="0" u="none" strike="noStrike" cap="none">
              <a:solidFill>
                <a:schemeClr val="lt1"/>
              </a:solidFill>
              <a:latin typeface="Calibri"/>
              <a:ea typeface="Calibri"/>
              <a:cs typeface="Calibri"/>
              <a:sym typeface="Calibri"/>
            </a:endParaRPr>
          </a:p>
        </p:txBody>
      </p:sp>
      <p:sp>
        <p:nvSpPr>
          <p:cNvPr id="69" name="Google Shape;69;p1"/>
          <p:cNvSpPr/>
          <p:nvPr/>
        </p:nvSpPr>
        <p:spPr>
          <a:xfrm>
            <a:off x="-9348" y="31194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3</a:t>
            </a:r>
            <a:endParaRPr sz="2400" b="1" i="0" u="none" strike="noStrike" cap="none">
              <a:solidFill>
                <a:schemeClr val="lt1"/>
              </a:solidFill>
              <a:latin typeface="Calibri"/>
              <a:ea typeface="Calibri"/>
              <a:cs typeface="Calibri"/>
              <a:sym typeface="Calibri"/>
            </a:endParaRPr>
          </a:p>
        </p:txBody>
      </p:sp>
      <p:sp>
        <p:nvSpPr>
          <p:cNvPr id="70" name="Google Shape;70;p1"/>
          <p:cNvSpPr/>
          <p:nvPr/>
        </p:nvSpPr>
        <p:spPr>
          <a:xfrm>
            <a:off x="-9348" y="37290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4</a:t>
            </a:r>
            <a:endParaRPr sz="2400" b="1" i="0" u="none" strike="noStrike" cap="none">
              <a:solidFill>
                <a:schemeClr val="lt1"/>
              </a:solidFill>
              <a:latin typeface="Calibri"/>
              <a:ea typeface="Calibri"/>
              <a:cs typeface="Calibri"/>
              <a:sym typeface="Calibri"/>
            </a:endParaRPr>
          </a:p>
        </p:txBody>
      </p:sp>
      <p:sp>
        <p:nvSpPr>
          <p:cNvPr id="71" name="Google Shape;71;p1"/>
          <p:cNvSpPr/>
          <p:nvPr/>
        </p:nvSpPr>
        <p:spPr>
          <a:xfrm>
            <a:off x="-9348" y="43386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5</a:t>
            </a:r>
            <a:endParaRPr sz="2400" b="1" i="0" u="none" strike="noStrike" cap="none">
              <a:solidFill>
                <a:schemeClr val="lt1"/>
              </a:solidFill>
              <a:latin typeface="Calibri"/>
              <a:ea typeface="Calibri"/>
              <a:cs typeface="Calibri"/>
              <a:sym typeface="Calibri"/>
            </a:endParaRPr>
          </a:p>
        </p:txBody>
      </p:sp>
      <p:sp>
        <p:nvSpPr>
          <p:cNvPr id="72" name="Google Shape;72;p1"/>
          <p:cNvSpPr/>
          <p:nvPr/>
        </p:nvSpPr>
        <p:spPr>
          <a:xfrm>
            <a:off x="2900908" y="6215916"/>
            <a:ext cx="9291091" cy="662722"/>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 name="Google Shape;73;p1"/>
          <p:cNvSpPr/>
          <p:nvPr/>
        </p:nvSpPr>
        <p:spPr>
          <a:xfrm>
            <a:off x="2972569" y="6246217"/>
            <a:ext cx="7745662" cy="632422"/>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rgbClr val="000000"/>
              </a:buClr>
              <a:buSzPts val="1200"/>
              <a:buFont typeface="Arial"/>
              <a:buNone/>
            </a:pPr>
            <a:r>
              <a:rPr lang="el-GR" sz="1110" b="0" i="0" u="none" strike="noStrike" cap="none" dirty="0">
                <a:solidFill>
                  <a:schemeClr val="lt1"/>
                </a:solidFill>
                <a:latin typeface="Calibri"/>
                <a:ea typeface="Calibri"/>
                <a:cs typeface="Calibri"/>
                <a:sym typeface="Calibri"/>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a:t>
            </a:r>
            <a:r>
              <a:rPr lang="el-GR" sz="1110" b="0" i="0" u="none" strike="noStrike" cap="none" dirty="0" err="1">
                <a:solidFill>
                  <a:schemeClr val="lt1"/>
                </a:solidFill>
                <a:latin typeface="Calibri"/>
                <a:ea typeface="Calibri"/>
                <a:cs typeface="Calibri"/>
                <a:sym typeface="Calibri"/>
              </a:rPr>
              <a:t>κατ'ανάγκη</a:t>
            </a:r>
            <a:r>
              <a:rPr lang="el-GR" sz="1110" b="0" i="0" u="none" strike="noStrike" cap="none" dirty="0">
                <a:solidFill>
                  <a:schemeClr val="lt1"/>
                </a:solidFill>
                <a:latin typeface="Calibri"/>
                <a:ea typeface="Calibri"/>
                <a:cs typeface="Calibri"/>
                <a:sym typeface="Calibri"/>
              </a:rPr>
              <a:t>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r>
              <a:rPr lang="en-US" sz="1110" b="0" i="0" u="none" strike="noStrike" cap="none" dirty="0">
                <a:solidFill>
                  <a:schemeClr val="lt1"/>
                </a:solidFill>
                <a:latin typeface="Calibri"/>
                <a:ea typeface="Calibri"/>
                <a:cs typeface="Calibri"/>
                <a:sym typeface="Calibri"/>
              </a:rPr>
              <a:t> </a:t>
            </a:r>
            <a:r>
              <a:rPr lang="en-US" sz="1110" b="0" i="0" u="none" strike="noStrike" cap="none" dirty="0" err="1">
                <a:solidFill>
                  <a:schemeClr val="lt1"/>
                </a:solidFill>
                <a:latin typeface="Calibri"/>
                <a:ea typeface="Calibri"/>
                <a:cs typeface="Calibri"/>
                <a:sym typeface="Calibri"/>
              </a:rPr>
              <a:t>Αριθμός</a:t>
            </a:r>
            <a:r>
              <a:rPr lang="en-US" sz="1110" b="0" i="0" u="none" strike="noStrike" cap="none" dirty="0">
                <a:solidFill>
                  <a:schemeClr val="lt1"/>
                </a:solidFill>
                <a:latin typeface="Calibri"/>
                <a:ea typeface="Calibri"/>
                <a:cs typeface="Calibri"/>
                <a:sym typeface="Calibri"/>
              </a:rPr>
              <a:t> </a:t>
            </a:r>
            <a:r>
              <a:rPr lang="en-US" sz="1110" b="0" i="0" u="none" strike="noStrike" cap="none" dirty="0" err="1">
                <a:solidFill>
                  <a:schemeClr val="lt1"/>
                </a:solidFill>
                <a:latin typeface="Calibri"/>
                <a:ea typeface="Calibri"/>
                <a:cs typeface="Calibri"/>
                <a:sym typeface="Calibri"/>
              </a:rPr>
              <a:t>έργου</a:t>
            </a:r>
            <a:r>
              <a:rPr lang="en-US" sz="1110" b="0" i="0" u="none" strike="noStrike" cap="none" dirty="0">
                <a:solidFill>
                  <a:schemeClr val="lt1"/>
                </a:solidFill>
                <a:latin typeface="Calibri"/>
                <a:ea typeface="Calibri"/>
                <a:cs typeface="Calibri"/>
                <a:sym typeface="Calibri"/>
              </a:rPr>
              <a:t>: 2023-1-RO01-KA220-ADU-000157797</a:t>
            </a:r>
            <a:endParaRPr sz="1110" b="0" i="0" u="none" strike="noStrike" cap="none" dirty="0">
              <a:solidFill>
                <a:schemeClr val="lt1"/>
              </a:solidFill>
              <a:latin typeface="Calibri"/>
              <a:ea typeface="Calibri"/>
              <a:cs typeface="Calibri"/>
              <a:sym typeface="Calibri"/>
            </a:endParaRPr>
          </a:p>
        </p:txBody>
      </p:sp>
      <p:pic>
        <p:nvPicPr>
          <p:cNvPr id="74" name="Google Shape;74;p1"/>
          <p:cNvPicPr preferRelativeResize="0"/>
          <p:nvPr/>
        </p:nvPicPr>
        <p:blipFill rotWithShape="1">
          <a:blip r:embed="rId4">
            <a:alphaModFix/>
          </a:blip>
          <a:srcRect/>
          <a:stretch/>
        </p:blipFill>
        <p:spPr>
          <a:xfrm>
            <a:off x="10718231" y="6316337"/>
            <a:ext cx="1406013" cy="492105"/>
          </a:xfrm>
          <a:prstGeom prst="rect">
            <a:avLst/>
          </a:prstGeom>
          <a:noFill/>
          <a:ln>
            <a:noFill/>
          </a:ln>
        </p:spPr>
      </p:pic>
      <p:pic>
        <p:nvPicPr>
          <p:cNvPr id="76" name="Google Shape;76;p1"/>
          <p:cNvPicPr preferRelativeResize="0"/>
          <p:nvPr/>
        </p:nvPicPr>
        <p:blipFill rotWithShape="1">
          <a:blip r:embed="rId4">
            <a:alphaModFix/>
          </a:blip>
          <a:srcRect/>
          <a:stretch/>
        </p:blipFill>
        <p:spPr>
          <a:xfrm>
            <a:off x="10718231" y="6311949"/>
            <a:ext cx="1406013" cy="492105"/>
          </a:xfrm>
          <a:prstGeom prst="rect">
            <a:avLst/>
          </a:prstGeom>
          <a:noFill/>
          <a:ln>
            <a:noFill/>
          </a:ln>
        </p:spPr>
      </p:pic>
      <p:sp>
        <p:nvSpPr>
          <p:cNvPr id="78" name="Google Shape;78;p1"/>
          <p:cNvSpPr/>
          <p:nvPr/>
        </p:nvSpPr>
        <p:spPr>
          <a:xfrm>
            <a:off x="-9348" y="4946461"/>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6</a:t>
            </a:r>
            <a:endParaRPr sz="2400" b="1" i="0" u="none" strike="noStrike" cap="none">
              <a:solidFill>
                <a:schemeClr val="lt1"/>
              </a:solidFill>
              <a:latin typeface="Calibri"/>
              <a:ea typeface="Calibri"/>
              <a:cs typeface="Calibri"/>
              <a:sym typeface="Calibri"/>
            </a:endParaRPr>
          </a:p>
        </p:txBody>
      </p:sp>
      <p:pic>
        <p:nvPicPr>
          <p:cNvPr id="3" name="Εικόνα 2" descr="Εικόνα που περιέχει στιγμιότυπο οθόνης, γραμματοσειρά, Μπελ ηλεκτρίκ, Μπλε Majorelle&#10;&#10;Το περιεχόμενο που δημιουργείται από τεχνολογία AI ενδέχεται να είναι εσφαλμένο.">
            <a:extLst>
              <a:ext uri="{FF2B5EF4-FFF2-40B4-BE49-F238E27FC236}">
                <a16:creationId xmlns:a16="http://schemas.microsoft.com/office/drawing/2014/main" id="{07F112F8-56CE-D49C-27DA-F17B98269B14}"/>
              </a:ext>
            </a:extLst>
          </p:cNvPr>
          <p:cNvPicPr>
            <a:picLocks noChangeAspect="1"/>
          </p:cNvPicPr>
          <p:nvPr/>
        </p:nvPicPr>
        <p:blipFill>
          <a:blip r:embed="rId5"/>
          <a:stretch>
            <a:fillRect/>
          </a:stretch>
        </p:blipFill>
        <p:spPr>
          <a:xfrm>
            <a:off x="-3588" y="6280485"/>
            <a:ext cx="2846184" cy="5343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Προσωπικός υπολογιστής</a:t>
            </a:r>
          </a:p>
        </p:txBody>
      </p:sp>
      <p:sp>
        <p:nvSpPr>
          <p:cNvPr id="3" name="Θέση κειμένου 2"/>
          <p:cNvSpPr>
            <a:spLocks noGrp="1"/>
          </p:cNvSpPr>
          <p:nvPr>
            <p:ph type="body" idx="1"/>
          </p:nvPr>
        </p:nvSpPr>
        <p:spPr>
          <a:xfrm>
            <a:off x="557998" y="1800000"/>
            <a:ext cx="7342087" cy="4553504"/>
          </a:xfrm>
        </p:spPr>
        <p:txBody>
          <a:bodyPr>
            <a:normAutofit lnSpcReduction="10000"/>
          </a:bodyPr>
          <a:lstStyle/>
          <a:p>
            <a:r>
              <a:rPr lang="en-US" b="1" dirty="0">
                <a:latin typeface="Calibri" panose="020F0502020204030204" pitchFamily="34" charset="0"/>
              </a:rPr>
              <a:t>Περιγραφή: </a:t>
            </a:r>
            <a:r>
              <a:rPr lang="en-US" dirty="0">
                <a:latin typeface="Calibri" panose="020F0502020204030204" pitchFamily="34" charset="0"/>
              </a:rPr>
              <a:t>Ένας προσωπικός υπολογιστής (PC), επιτραπέζιος ή φορητός, είναι μια ηλεκτρονική συσκευή που χρησιμοποιείται για διάφορους σκοπούς, όπως η περιήγηση στο Διαδίκτυο, η συγγραφή εγγράφων, η αναπαραγωγή βιντεοπαιχνιδιών κ.λπ. </a:t>
            </a:r>
          </a:p>
          <a:p>
            <a:r>
              <a:rPr lang="en-US" b="1" dirty="0">
                <a:latin typeface="Calibri" panose="020F0502020204030204" pitchFamily="34" charset="0"/>
              </a:rPr>
              <a:t>Χρήσιμο για: </a:t>
            </a:r>
            <a:r>
              <a:rPr lang="en-US" dirty="0">
                <a:latin typeface="Calibri" panose="020F0502020204030204" pitchFamily="34" charset="0"/>
              </a:rPr>
              <a:t>Για προχωρημένη έρευνα στο διαδίκτυο, συγγραφή μακροσκελών κειμένων, σύνταξη μηνυμάτων ηλεκτρονικού ταχυδρομείου, ηλεκτρονικές αγορές αγαθών, e-banking.</a:t>
            </a:r>
          </a:p>
          <a:p>
            <a:r>
              <a:rPr lang="en-US" b="1" dirty="0">
                <a:latin typeface="Calibri" panose="020F0502020204030204" pitchFamily="34" charset="0"/>
              </a:rPr>
              <a:t>Δεν είναι χρήσιμο για:  </a:t>
            </a:r>
            <a:r>
              <a:rPr lang="en-US" dirty="0">
                <a:latin typeface="Calibri" panose="020F0502020204030204" pitchFamily="34" charset="0"/>
              </a:rPr>
              <a:t>Έρευνα στο Διαδίκτυο ή συγγραφή σύντομων κειμένων εν κινήσει.</a:t>
            </a:r>
          </a:p>
          <a:p>
            <a:endParaRPr lang="en-US" dirty="0">
              <a:latin typeface="Calibri" panose="020F0502020204030204" pitchFamily="34" charset="0"/>
            </a:endParaRPr>
          </a:p>
        </p:txBody>
      </p:sp>
      <p:pic>
        <p:nvPicPr>
          <p:cNvPr id="4" name="Google Shape;192;p10" descr="Desktop computer vconcept illustration"/>
          <p:cNvPicPr preferRelativeResize="0"/>
          <p:nvPr/>
        </p:nvPicPr>
        <p:blipFill rotWithShape="1">
          <a:blip r:embed="rId3">
            <a:alphaModFix/>
          </a:blip>
          <a:srcRect/>
          <a:stretch/>
        </p:blipFill>
        <p:spPr>
          <a:xfrm>
            <a:off x="8177945" y="1685096"/>
            <a:ext cx="3391461" cy="3725034"/>
          </a:xfrm>
          <a:prstGeom prst="rect">
            <a:avLst/>
          </a:prstGeom>
          <a:noFill/>
          <a:ln>
            <a:noFill/>
          </a:ln>
        </p:spPr>
      </p:pic>
      <p:sp>
        <p:nvSpPr>
          <p:cNvPr id="5" name="Google Shape;193;p10"/>
          <p:cNvSpPr/>
          <p:nvPr/>
        </p:nvSpPr>
        <p:spPr>
          <a:xfrm>
            <a:off x="9873676" y="0"/>
            <a:ext cx="23127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1.2 Βασική ορολογία </a:t>
            </a:r>
            <a:endParaRPr sz="1800" b="0" i="0" u="none" strike="noStrike" cap="none">
              <a:solidFill>
                <a:srgbClr val="1C2E78"/>
              </a:solidFill>
              <a:latin typeface="Calibri"/>
              <a:ea typeface="Calibri"/>
              <a:cs typeface="Calibri"/>
              <a:sym typeface="Calibri"/>
            </a:endParaRPr>
          </a:p>
        </p:txBody>
      </p:sp>
      <p:sp>
        <p:nvSpPr>
          <p:cNvPr id="6" name="Google Shape;191;p10"/>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storyset </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στο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5003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Smartphone</a:t>
            </a:r>
          </a:p>
        </p:txBody>
      </p:sp>
      <p:sp>
        <p:nvSpPr>
          <p:cNvPr id="3" name="Θέση κειμένου 2"/>
          <p:cNvSpPr>
            <a:spLocks noGrp="1"/>
          </p:cNvSpPr>
          <p:nvPr>
            <p:ph type="body" idx="1"/>
          </p:nvPr>
        </p:nvSpPr>
        <p:spPr>
          <a:xfrm>
            <a:off x="557999" y="1799999"/>
            <a:ext cx="7523320" cy="4766674"/>
          </a:xfrm>
        </p:spPr>
        <p:txBody>
          <a:bodyPr>
            <a:normAutofit fontScale="92500"/>
          </a:bodyPr>
          <a:lstStyle/>
          <a:p>
            <a:r>
              <a:rPr lang="en-US" b="1" dirty="0"/>
              <a:t>Περιγραφή: </a:t>
            </a:r>
            <a:r>
              <a:rPr lang="en-US" dirty="0"/>
              <a:t>Το smartphone είναι ένα κινητό τηλέφωνο που μπορεί να κάνει πολλά περισσότερα από το να κάνει απλώς τηλεφωνικές κλήσεις. Για παράδειγμα, τα smartphones μπορούν να συνδεθούν στο Διαδίκτυο και να τραβήξουν φωτογραφίες ή βίντεο. Μπορεί επίσης να θεωρηθεί ως ένας μικρός υπολογιστής. Η οθόνη ενός smartphone είναι οθόνη αφής. </a:t>
            </a:r>
          </a:p>
          <a:p>
            <a:r>
              <a:rPr lang="en-US" b="1" dirty="0"/>
              <a:t>Χρήσιμο για: </a:t>
            </a:r>
            <a:r>
              <a:rPr lang="en-US" dirty="0"/>
              <a:t>χρήση των μέσων κοινωνικής δικτύωσης όπως το WhatsApp, το Instagram, έλεγχο των emails, e-banking, ηλεκτρονικές αγορές κ.λπ.</a:t>
            </a:r>
          </a:p>
          <a:p>
            <a:r>
              <a:rPr lang="en-US" b="1" dirty="0"/>
              <a:t>Δεν είναι χρήσιμο για</a:t>
            </a:r>
            <a:r>
              <a:rPr lang="en-US" dirty="0"/>
              <a:t>: Γραφή εκτενών κειμένων ή εκτεταμένη έρευνα στο διαδίκτυο.</a:t>
            </a:r>
          </a:p>
          <a:p>
            <a:endParaRPr lang="en-US" dirty="0"/>
          </a:p>
        </p:txBody>
      </p:sp>
      <p:sp>
        <p:nvSpPr>
          <p:cNvPr id="4" name="Google Shape;201;p11"/>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Εικόνα από pch.vector στο Freepik</a:t>
            </a:r>
            <a:endParaRPr sz="1200" b="0" i="0" u="none" strike="noStrike" cap="none">
              <a:solidFill>
                <a:schemeClr val="dk1"/>
              </a:solidFill>
              <a:latin typeface="Calibri"/>
              <a:ea typeface="Calibri"/>
              <a:cs typeface="Calibri"/>
              <a:sym typeface="Calibri"/>
            </a:endParaRPr>
          </a:p>
        </p:txBody>
      </p:sp>
      <p:pic>
        <p:nvPicPr>
          <p:cNvPr id="5" name="Google Shape;202;p11" descr="Mobile phone in hand isolated. Man holding smartphone with blank screen and doing screenshot. Software and technology concept"/>
          <p:cNvPicPr preferRelativeResize="0"/>
          <p:nvPr/>
        </p:nvPicPr>
        <p:blipFill rotWithShape="1">
          <a:blip r:embed="rId4">
            <a:alphaModFix/>
          </a:blip>
          <a:srcRect t="45938"/>
          <a:stretch/>
        </p:blipFill>
        <p:spPr>
          <a:xfrm>
            <a:off x="8272272" y="1799999"/>
            <a:ext cx="3535022" cy="3954291"/>
          </a:xfrm>
          <a:prstGeom prst="rect">
            <a:avLst/>
          </a:prstGeom>
          <a:noFill/>
          <a:ln>
            <a:noFill/>
          </a:ln>
        </p:spPr>
      </p:pic>
      <p:sp>
        <p:nvSpPr>
          <p:cNvPr id="6" name="Google Shape;203;p11"/>
          <p:cNvSpPr/>
          <p:nvPr/>
        </p:nvSpPr>
        <p:spPr>
          <a:xfrm>
            <a:off x="9873676" y="0"/>
            <a:ext cx="23127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1.2 Βασική ορολογία </a:t>
            </a:r>
            <a:endParaRPr sz="1800" b="0" i="0" u="none" strike="noStrike" cap="none">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3505864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Tablet</a:t>
            </a:r>
          </a:p>
        </p:txBody>
      </p:sp>
      <p:sp>
        <p:nvSpPr>
          <p:cNvPr id="3" name="Θέση κειμένου 2"/>
          <p:cNvSpPr>
            <a:spLocks noGrp="1"/>
          </p:cNvSpPr>
          <p:nvPr>
            <p:ph type="body" idx="1"/>
          </p:nvPr>
        </p:nvSpPr>
        <p:spPr>
          <a:xfrm>
            <a:off x="557999" y="1800000"/>
            <a:ext cx="6592444" cy="4553504"/>
          </a:xfrm>
        </p:spPr>
        <p:txBody>
          <a:bodyPr>
            <a:normAutofit fontScale="92500" lnSpcReduction="20000"/>
          </a:bodyPr>
          <a:lstStyle/>
          <a:p>
            <a:r>
              <a:rPr lang="en-US" b="1" dirty="0"/>
              <a:t>Περιγραφή: </a:t>
            </a:r>
            <a:r>
              <a:rPr lang="en-US" dirty="0"/>
              <a:t>Ένα tablet είναι μικρότερο από έναν υπολογιστή ή φορητό υπολογιστή αλλά μεγαλύτερο από ένα smartphone. Διαθέτει οθόνη αφής αλλά, σε αντίθεση με ένα φορητό υπολογιστή, δεν διαθέτει πληκτρολόγιο.</a:t>
            </a:r>
          </a:p>
          <a:p>
            <a:r>
              <a:rPr lang="en-US" b="1" dirty="0"/>
              <a:t>Χρήσιμο για: </a:t>
            </a:r>
            <a:r>
              <a:rPr lang="en-US" dirty="0"/>
              <a:t>Για ελαφρές δραστηριότητες αναζήτησης, λήψη και ανάγνωση βιβλίων, παιχνίδια, παρακολούθηση βίντεο, έλεγχο ηλεκτρονικού ταχυδρομείου, e-banking, ηλεκτρονικές αγορές.</a:t>
            </a:r>
          </a:p>
          <a:p>
            <a:r>
              <a:rPr lang="en-US" b="1" dirty="0"/>
              <a:t>Δεν είναι χρήσιμο για: </a:t>
            </a:r>
            <a:r>
              <a:rPr lang="en-US" dirty="0"/>
              <a:t>Γραφή μακροσκελών μηνυμάτων ηλεκτρονικού ταχυδρομείου ή άλλων κειμένων, εκτεταμένες δραστηριότητες αναζήτησης.</a:t>
            </a:r>
          </a:p>
          <a:p>
            <a:endParaRPr lang="en-US" dirty="0"/>
          </a:p>
        </p:txBody>
      </p:sp>
      <p:sp>
        <p:nvSpPr>
          <p:cNvPr id="4" name="Google Shape;211;p12"/>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Εικόνα από pch.vector στο Freepik</a:t>
            </a:r>
            <a:endParaRPr sz="1200" b="0" i="0" u="none" strike="noStrike" cap="none">
              <a:solidFill>
                <a:schemeClr val="dk1"/>
              </a:solidFill>
              <a:latin typeface="Calibri"/>
              <a:ea typeface="Calibri"/>
              <a:cs typeface="Calibri"/>
              <a:sym typeface="Calibri"/>
            </a:endParaRPr>
          </a:p>
        </p:txBody>
      </p:sp>
      <p:pic>
        <p:nvPicPr>
          <p:cNvPr id="5" name="Google Shape;212;p12" descr="Hands holding tablet  with video call flat vector illustration. Digital device with online group conference or remote meeting of colleagues. Social media, communication, technology vector illustration"/>
          <p:cNvPicPr preferRelativeResize="0"/>
          <p:nvPr/>
        </p:nvPicPr>
        <p:blipFill rotWithShape="1">
          <a:blip r:embed="rId4">
            <a:alphaModFix/>
          </a:blip>
          <a:srcRect/>
          <a:stretch/>
        </p:blipFill>
        <p:spPr>
          <a:xfrm>
            <a:off x="8105775" y="1800000"/>
            <a:ext cx="3882038" cy="3172050"/>
          </a:xfrm>
          <a:prstGeom prst="rect">
            <a:avLst/>
          </a:prstGeom>
          <a:noFill/>
          <a:ln>
            <a:noFill/>
          </a:ln>
        </p:spPr>
      </p:pic>
      <p:sp>
        <p:nvSpPr>
          <p:cNvPr id="6" name="Google Shape;213;p12"/>
          <p:cNvSpPr/>
          <p:nvPr/>
        </p:nvSpPr>
        <p:spPr>
          <a:xfrm>
            <a:off x="9873676" y="0"/>
            <a:ext cx="23127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1.2 Βασική ορολογία </a:t>
            </a:r>
            <a:endParaRPr sz="1800" b="0" i="0" u="none" strike="noStrike" cap="none">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743918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Μνήμη &amp; Αποθήκευση: ποια είναι η διαφορά; </a:t>
            </a:r>
          </a:p>
        </p:txBody>
      </p:sp>
      <p:sp>
        <p:nvSpPr>
          <p:cNvPr id="3" name="Θέση κειμένου 2"/>
          <p:cNvSpPr>
            <a:spLocks noGrp="1"/>
          </p:cNvSpPr>
          <p:nvPr>
            <p:ph type="body" idx="1"/>
          </p:nvPr>
        </p:nvSpPr>
        <p:spPr>
          <a:xfrm>
            <a:off x="557999" y="1849132"/>
            <a:ext cx="7638649" cy="4553504"/>
          </a:xfrm>
        </p:spPr>
        <p:txBody>
          <a:bodyPr>
            <a:normAutofit fontScale="85000" lnSpcReduction="20000"/>
          </a:bodyPr>
          <a:lstStyle/>
          <a:p>
            <a:pPr marL="76200" indent="0">
              <a:buNone/>
            </a:pPr>
            <a:r>
              <a:rPr lang="en-US" dirty="0"/>
              <a:t>Φανταστείτε ότι ο υπολογιστής σας είναι σαν ένα γραφείο που χρησιμοποιείτε για τη δουλειά σας.</a:t>
            </a:r>
          </a:p>
          <a:p>
            <a:r>
              <a:rPr lang="en-US" b="1" dirty="0"/>
              <a:t>Η μνήμη (RAM) </a:t>
            </a:r>
            <a:r>
              <a:rPr lang="en-US" dirty="0"/>
              <a:t>είναι σαν το πάνω μέρος του γραφείου σας όπου τοποθετείτε προσωρινά τα χαρτιά και τα εργαλεία με τα οποία εργάζεστε. Όταν την καθαρίζετε, τα στοιχεία εξαφανίζονται. Η μνήμη είναι προσωρινή και λειτουργεί γρήγορα, αλλά δεν διατηρεί τα πράγματα για πάντα.</a:t>
            </a:r>
          </a:p>
          <a:p>
            <a:r>
              <a:rPr lang="en-US" b="1" dirty="0"/>
              <a:t>Η αποθήκευση (σκληρός δίσκος ή SSD) </a:t>
            </a:r>
            <a:r>
              <a:rPr lang="en-US" dirty="0"/>
              <a:t>είναι σαν ένα ντουλάπι αρχειοθέτησης κοντά στο γραφείο σας. Εκεί φυλάτε τα χαρτιά, τις φωτογραφίες και τα σημαντικά έγγραφά σας όταν δεν τα χρησιμοποιείτε. Το ντουλάπι αρχειοθέτησης κρατάει τα πάντα ασφαλή μέχρι να τα χρειαστείτε ξανά. </a:t>
            </a:r>
          </a:p>
          <a:p>
            <a:r>
              <a:rPr lang="en-US" dirty="0"/>
              <a:t>Έτσι, </a:t>
            </a:r>
            <a:r>
              <a:rPr lang="en-US" b="1" dirty="0"/>
              <a:t>η μνήμη </a:t>
            </a:r>
            <a:r>
              <a:rPr lang="en-US" dirty="0"/>
              <a:t>είναι για τις εργασίες του "αμέσως τώρα" και </a:t>
            </a:r>
            <a:r>
              <a:rPr lang="en-US" b="1" dirty="0"/>
              <a:t>η αποθήκευση </a:t>
            </a:r>
            <a:r>
              <a:rPr lang="en-US" dirty="0"/>
              <a:t>είναι για τη "μακροπρόθεσμη" διατήρηση. Και οι δύο είναι σημαντικές, αλλά κάνουν διαφορετικές εργασίες.</a:t>
            </a:r>
          </a:p>
          <a:p>
            <a:endParaRPr lang="en-US" dirty="0"/>
          </a:p>
          <a:p>
            <a:endParaRPr lang="en-US" dirty="0"/>
          </a:p>
          <a:p>
            <a:endParaRPr lang="en-US" dirty="0"/>
          </a:p>
        </p:txBody>
      </p:sp>
      <p:sp>
        <p:nvSpPr>
          <p:cNvPr id="4" name="Google Shape;221;g2d716baa359_3_0"/>
          <p:cNvSpPr/>
          <p:nvPr/>
        </p:nvSpPr>
        <p:spPr>
          <a:xfrm>
            <a:off x="3418652" y="6566673"/>
            <a:ext cx="87720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Εικόνα από pch.vector στο Freepik</a:t>
            </a:r>
            <a:endParaRPr sz="1200" b="0" i="0" u="none" strike="noStrike" cap="none">
              <a:solidFill>
                <a:schemeClr val="dk1"/>
              </a:solidFill>
              <a:latin typeface="Calibri"/>
              <a:ea typeface="Calibri"/>
              <a:cs typeface="Calibri"/>
              <a:sym typeface="Calibri"/>
            </a:endParaRPr>
          </a:p>
        </p:txBody>
      </p:sp>
      <p:pic>
        <p:nvPicPr>
          <p:cNvPr id="5" name="Google Shape;222;g2d716baa359_3_0"/>
          <p:cNvPicPr preferRelativeResize="0"/>
          <p:nvPr/>
        </p:nvPicPr>
        <p:blipFill rotWithShape="1">
          <a:blip r:embed="rId4">
            <a:alphaModFix/>
          </a:blip>
          <a:srcRect/>
          <a:stretch/>
        </p:blipFill>
        <p:spPr>
          <a:xfrm>
            <a:off x="8896350" y="1898265"/>
            <a:ext cx="2845275" cy="3425792"/>
          </a:xfrm>
          <a:prstGeom prst="rect">
            <a:avLst/>
          </a:prstGeom>
          <a:noFill/>
          <a:ln>
            <a:noFill/>
          </a:ln>
        </p:spPr>
      </p:pic>
      <p:sp>
        <p:nvSpPr>
          <p:cNvPr id="6" name="Google Shape;223;g2d716baa359_3_0"/>
          <p:cNvSpPr/>
          <p:nvPr/>
        </p:nvSpPr>
        <p:spPr>
          <a:xfrm>
            <a:off x="9873676" y="0"/>
            <a:ext cx="23127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1.2 Βασική ορολογία </a:t>
            </a:r>
            <a:endParaRPr sz="1800" b="0" i="0" u="none" strike="noStrike" cap="none">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3673147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Δακτυλικό αποτύπωμα και αναγνώριση προσώπου: ποια είναι η διαφορά; </a:t>
            </a:r>
          </a:p>
        </p:txBody>
      </p:sp>
      <p:sp>
        <p:nvSpPr>
          <p:cNvPr id="3" name="Θέση κειμένου 2"/>
          <p:cNvSpPr>
            <a:spLocks noGrp="1"/>
          </p:cNvSpPr>
          <p:nvPr>
            <p:ph type="body" idx="1"/>
          </p:nvPr>
        </p:nvSpPr>
        <p:spPr>
          <a:xfrm>
            <a:off x="557998" y="1800000"/>
            <a:ext cx="7966877" cy="4553504"/>
          </a:xfrm>
        </p:spPr>
        <p:txBody>
          <a:bodyPr>
            <a:normAutofit fontScale="70000" lnSpcReduction="20000"/>
          </a:bodyPr>
          <a:lstStyle/>
          <a:p>
            <a:pPr marL="76200" indent="0">
              <a:buNone/>
            </a:pPr>
            <a:r>
              <a:rPr lang="en-US" b="1" dirty="0"/>
              <a:t>Αναγνώριση δακτυλικών αποτυπωμάτων</a:t>
            </a:r>
          </a:p>
          <a:p>
            <a:r>
              <a:rPr lang="en-US" dirty="0"/>
              <a:t>Φανταστείτε ότι το δακτυλικό σας αποτύπωμα είναι σαν μια μοναδική σφραγίδα που μόνο εσείς έχετε.</a:t>
            </a:r>
          </a:p>
          <a:p>
            <a:r>
              <a:rPr lang="en-US" dirty="0"/>
              <a:t>Τοποθετείτε το δάχτυλό σας σε έναν ειδικό αισθητήρα και η συσκευή ελέγχει το μοτίβο των γραμμών και των ραβδώσεων στην άκρη του δαχτύλου σας.</a:t>
            </a:r>
          </a:p>
          <a:p>
            <a:r>
              <a:rPr lang="en-US" dirty="0"/>
              <a:t>Είναι σαν να λέει η συσκευή: "Α, ναι, αυτή είναι η μοναδική σας σφραγίδα. Σου επιτρέπεται η είσοδος!"</a:t>
            </a:r>
          </a:p>
          <a:p>
            <a:pPr marL="76200" indent="0">
              <a:buNone/>
            </a:pPr>
            <a:r>
              <a:rPr lang="en-US" b="1" dirty="0"/>
              <a:t>Αναγνώριση προσώπου</a:t>
            </a:r>
          </a:p>
          <a:p>
            <a:r>
              <a:rPr lang="en-US" dirty="0"/>
              <a:t>Αυτό λειτουργεί σαν να "κοιτάζει" η συσκευή το πρόσωπό σας, όπως ένας φίλος που σας αναγνωρίζει όταν σας βλέπει.</a:t>
            </a:r>
          </a:p>
          <a:p>
            <a:r>
              <a:rPr lang="en-US" dirty="0"/>
              <a:t>Χρησιμοποιεί την κάμερα για να σαρώσει το σχήμα του προσώπου σας, συμπεριλαμβανομένων χαρακτηριστικών όπως η μύτη, τα μάτια και η γραμμή του σαγονιού.</a:t>
            </a:r>
          </a:p>
          <a:p>
            <a:r>
              <a:rPr lang="en-US" dirty="0"/>
              <a:t>Στη συνέχεια, η συσκευή λέει: "Ναι, αυτό είναι το πρόσωπό σας! Καλώς ήρθατε!"</a:t>
            </a:r>
          </a:p>
          <a:p>
            <a:endParaRPr lang="en-US" dirty="0"/>
          </a:p>
        </p:txBody>
      </p:sp>
      <p:pic>
        <p:nvPicPr>
          <p:cNvPr id="4" name="Google Shape;229;g2d716baa359_3_10"/>
          <p:cNvPicPr preferRelativeResize="0"/>
          <p:nvPr/>
        </p:nvPicPr>
        <p:blipFill rotWithShape="1">
          <a:blip r:embed="rId3">
            <a:alphaModFix/>
          </a:blip>
          <a:srcRect/>
          <a:stretch/>
        </p:blipFill>
        <p:spPr>
          <a:xfrm>
            <a:off x="8267700" y="1578048"/>
            <a:ext cx="3924300" cy="4041702"/>
          </a:xfrm>
          <a:prstGeom prst="rect">
            <a:avLst/>
          </a:prstGeom>
          <a:noFill/>
          <a:ln>
            <a:noFill/>
          </a:ln>
        </p:spPr>
      </p:pic>
      <p:sp>
        <p:nvSpPr>
          <p:cNvPr id="5" name="Google Shape;232;g2d716baa359_3_10"/>
          <p:cNvSpPr/>
          <p:nvPr/>
        </p:nvSpPr>
        <p:spPr>
          <a:xfrm>
            <a:off x="3418652" y="6566673"/>
            <a:ext cx="87720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pch.vector στο Freepik</a:t>
            </a:r>
            <a:endParaRPr sz="1200" b="0" i="0" u="none" strike="noStrike" cap="none">
              <a:solidFill>
                <a:schemeClr val="dk1"/>
              </a:solidFill>
              <a:latin typeface="Calibri"/>
              <a:ea typeface="Calibri"/>
              <a:cs typeface="Calibri"/>
              <a:sym typeface="Calibri"/>
            </a:endParaRPr>
          </a:p>
        </p:txBody>
      </p:sp>
      <p:sp>
        <p:nvSpPr>
          <p:cNvPr id="6" name="Google Shape;233;g2d716baa359_3_10"/>
          <p:cNvSpPr/>
          <p:nvPr/>
        </p:nvSpPr>
        <p:spPr>
          <a:xfrm>
            <a:off x="9873676" y="0"/>
            <a:ext cx="23127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1.2 Βασική ορολογία </a:t>
            </a:r>
            <a:endParaRPr sz="1800" b="0" i="0" u="none" strike="noStrike" cap="none">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00775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32370f821f7_1_2"/>
          <p:cNvSpPr txBox="1">
            <a:spLocks noGrp="1"/>
          </p:cNvSpPr>
          <p:nvPr>
            <p:ph type="title"/>
          </p:nvPr>
        </p:nvSpPr>
        <p:spPr>
          <a:xfrm>
            <a:off x="558000" y="1079999"/>
            <a:ext cx="10515600" cy="129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200"/>
              <a:buFont typeface="Calibri"/>
              <a:buNone/>
            </a:pPr>
            <a:r>
              <a:rPr lang="el-GR" sz="2000" dirty="0"/>
              <a:t>Υποενότητα </a:t>
            </a:r>
            <a:r>
              <a:rPr lang="en-US" sz="2000" dirty="0"/>
              <a:t>3</a:t>
            </a:r>
            <a:r>
              <a:rPr lang="en-US" sz="4000" dirty="0"/>
              <a:t/>
            </a:r>
            <a:br>
              <a:rPr lang="en-US" sz="4000" dirty="0"/>
            </a:br>
            <a:r>
              <a:rPr lang="en-US" sz="4000" dirty="0"/>
              <a:t>Βασικές ρυθμίσεις </a:t>
            </a:r>
            <a:endParaRPr dirty="0"/>
          </a:p>
        </p:txBody>
      </p:sp>
      <p:sp>
        <p:nvSpPr>
          <p:cNvPr id="240" name="Google Shape;240;g32370f821f7_1_2"/>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Στόχοι</a:t>
            </a:r>
            <a:endParaRPr/>
          </a:p>
        </p:txBody>
      </p:sp>
      <p:sp>
        <p:nvSpPr>
          <p:cNvPr id="241" name="Google Shape;241;g32370f821f7_1_2"/>
          <p:cNvSpPr txBox="1">
            <a:spLocks noGrp="1"/>
          </p:cNvSpPr>
          <p:nvPr>
            <p:ph type="body" idx="2"/>
          </p:nvPr>
        </p:nvSpPr>
        <p:spPr>
          <a:xfrm>
            <a:off x="617620" y="2849843"/>
            <a:ext cx="7563854"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dirty="0" err="1"/>
              <a:t>Με</a:t>
            </a:r>
            <a:r>
              <a:rPr lang="en-US" sz="2000" dirty="0"/>
              <a:t> </a:t>
            </a:r>
            <a:r>
              <a:rPr lang="en-US" sz="2000" dirty="0" err="1"/>
              <a:t>την</a:t>
            </a:r>
            <a:r>
              <a:rPr lang="en-US" sz="2000" dirty="0"/>
              <a:t> </a:t>
            </a:r>
            <a:r>
              <a:rPr lang="en-US" sz="2000" dirty="0" err="1"/>
              <a:t>ολοκλήρωση</a:t>
            </a:r>
            <a:r>
              <a:rPr lang="en-US" sz="2000" dirty="0"/>
              <a:t> α</a:t>
            </a:r>
            <a:r>
              <a:rPr lang="en-US" sz="2000" dirty="0" err="1"/>
              <a:t>υτής</a:t>
            </a:r>
            <a:r>
              <a:rPr lang="en-US" sz="2000" dirty="0"/>
              <a:t> </a:t>
            </a:r>
            <a:r>
              <a:rPr lang="en-US" sz="2000" dirty="0" err="1"/>
              <a:t>της</a:t>
            </a:r>
            <a:r>
              <a:rPr lang="en-US" sz="2000" dirty="0"/>
              <a:t> </a:t>
            </a:r>
            <a:r>
              <a:rPr lang="el-GR" sz="2000" dirty="0" err="1"/>
              <a:t>υπο</a:t>
            </a:r>
            <a:r>
              <a:rPr lang="en-US" sz="2000" dirty="0" err="1"/>
              <a:t>ενότητ</a:t>
            </a:r>
            <a:r>
              <a:rPr lang="en-US" sz="2000" dirty="0"/>
              <a:t>ας θα είστε σε θέση να:</a:t>
            </a:r>
            <a:endParaRPr dirty="0"/>
          </a:p>
          <a:p>
            <a:pPr marL="228600" lvl="0" indent="-228600" algn="l" rtl="0">
              <a:lnSpc>
                <a:spcPct val="150000"/>
              </a:lnSpc>
              <a:spcBef>
                <a:spcPts val="1200"/>
              </a:spcBef>
              <a:spcAft>
                <a:spcPts val="0"/>
              </a:spcAft>
              <a:buSzPts val="2000"/>
              <a:buFont typeface="Calibri"/>
              <a:buChar char="✔"/>
            </a:pPr>
            <a:r>
              <a:rPr lang="en-US" sz="2000" dirty="0" err="1"/>
              <a:t>Μάθετε</a:t>
            </a:r>
            <a:r>
              <a:rPr lang="en-US" sz="2000" dirty="0"/>
              <a:t> π</a:t>
            </a:r>
            <a:r>
              <a:rPr lang="en-US" sz="2000" dirty="0" err="1"/>
              <a:t>οιες</a:t>
            </a:r>
            <a:r>
              <a:rPr lang="en-US" sz="2000" dirty="0"/>
              <a:t> είναι </a:t>
            </a:r>
            <a:r>
              <a:rPr lang="en-US" sz="2000" dirty="0" err="1"/>
              <a:t>οι</a:t>
            </a:r>
            <a:r>
              <a:rPr lang="en-US" sz="2000" dirty="0"/>
              <a:t> </a:t>
            </a:r>
            <a:r>
              <a:rPr lang="en-US" sz="2000" dirty="0" err="1"/>
              <a:t>διάφορες</a:t>
            </a:r>
            <a:r>
              <a:rPr lang="en-US" sz="2000" dirty="0"/>
              <a:t> </a:t>
            </a:r>
            <a:r>
              <a:rPr lang="en-US" sz="2000" dirty="0" err="1"/>
              <a:t>ρυθμίσεις</a:t>
            </a:r>
            <a:r>
              <a:rPr lang="en-US" sz="2000" dirty="0"/>
              <a:t> π</a:t>
            </a:r>
            <a:r>
              <a:rPr lang="en-US" sz="2000" dirty="0" err="1"/>
              <a:t>ου</a:t>
            </a:r>
            <a:r>
              <a:rPr lang="en-US" sz="2000" dirty="0"/>
              <a:t> μπ</a:t>
            </a:r>
            <a:r>
              <a:rPr lang="en-US" sz="2000" dirty="0" err="1"/>
              <a:t>ορείτε</a:t>
            </a:r>
            <a:r>
              <a:rPr lang="en-US" sz="2000" dirty="0"/>
              <a:t> να π</a:t>
            </a:r>
            <a:r>
              <a:rPr lang="en-US" sz="2000" dirty="0" err="1"/>
              <a:t>ροσ</a:t>
            </a:r>
            <a:r>
              <a:rPr lang="en-US" sz="2000" dirty="0"/>
              <a:t>αρμόσετε </a:t>
            </a:r>
            <a:endParaRPr dirty="0"/>
          </a:p>
          <a:p>
            <a:pPr marL="228600" lvl="0" indent="-228600" algn="l" rtl="0">
              <a:lnSpc>
                <a:spcPct val="150000"/>
              </a:lnSpc>
              <a:spcBef>
                <a:spcPts val="1200"/>
              </a:spcBef>
              <a:spcAft>
                <a:spcPts val="0"/>
              </a:spcAft>
              <a:buSzPts val="2000"/>
              <a:buFont typeface="Calibri"/>
              <a:buChar char="✔"/>
            </a:pPr>
            <a:r>
              <a:rPr lang="en-US" sz="2000" dirty="0" err="1"/>
              <a:t>Αν</a:t>
            </a:r>
            <a:r>
              <a:rPr lang="en-US" sz="2000" dirty="0"/>
              <a:t>αγνωρίστε τα διάφορα κουμπιά ρύθμισης </a:t>
            </a:r>
            <a:endParaRPr dirty="0"/>
          </a:p>
          <a:p>
            <a:pPr marL="228600" lvl="0" indent="-228600" algn="l" rtl="0">
              <a:lnSpc>
                <a:spcPct val="150000"/>
              </a:lnSpc>
              <a:spcBef>
                <a:spcPts val="1200"/>
              </a:spcBef>
              <a:spcAft>
                <a:spcPts val="0"/>
              </a:spcAft>
              <a:buSzPts val="2000"/>
              <a:buFont typeface="Calibri"/>
              <a:buChar char="✔"/>
            </a:pPr>
            <a:r>
              <a:rPr lang="en-US" sz="2000" dirty="0" err="1"/>
              <a:t>Προσ</a:t>
            </a:r>
            <a:r>
              <a:rPr lang="en-US" sz="2000" dirty="0"/>
              <a:t>αρμόστε τις ρυθμίσεις των συσκευών σας στις ανάγκες σας</a:t>
            </a:r>
            <a:endParaRPr sz="2000" dirty="0"/>
          </a:p>
        </p:txBody>
      </p:sp>
      <p:pic>
        <p:nvPicPr>
          <p:cNvPr id="242" name="Google Shape;242;g32370f821f7_1_2" descr="High ROI content abstract concept illustration"/>
          <p:cNvPicPr preferRelativeResize="0"/>
          <p:nvPr/>
        </p:nvPicPr>
        <p:blipFill rotWithShape="1">
          <a:blip r:embed="rId3">
            <a:alphaModFix/>
          </a:blip>
          <a:srcRect l="10457" t="11532" r="9779" b="9208"/>
          <a:stretch/>
        </p:blipFill>
        <p:spPr>
          <a:xfrm>
            <a:off x="8269704" y="2663099"/>
            <a:ext cx="3364295" cy="3250413"/>
          </a:xfrm>
          <a:prstGeom prst="rect">
            <a:avLst/>
          </a:prstGeom>
          <a:noFill/>
          <a:ln>
            <a:noFill/>
          </a:ln>
        </p:spPr>
      </p:pic>
      <p:sp>
        <p:nvSpPr>
          <p:cNvPr id="243" name="Google Shape;243;g32370f821f7_1_2"/>
          <p:cNvSpPr txBox="1"/>
          <p:nvPr/>
        </p:nvSpPr>
        <p:spPr>
          <a:xfrm>
            <a:off x="9436963" y="6351847"/>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vectorjuice στο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n-US" dirty="0"/>
              <a:t>Τι είναι οι ρυθμίσεις; </a:t>
            </a:r>
          </a:p>
        </p:txBody>
      </p:sp>
      <p:sp>
        <p:nvSpPr>
          <p:cNvPr id="6" name="Θέση κειμένου 5"/>
          <p:cNvSpPr>
            <a:spLocks noGrp="1"/>
          </p:cNvSpPr>
          <p:nvPr>
            <p:ph type="body" idx="1"/>
          </p:nvPr>
        </p:nvSpPr>
        <p:spPr>
          <a:xfrm>
            <a:off x="557998" y="1799999"/>
            <a:ext cx="7785901" cy="4766673"/>
          </a:xfrm>
        </p:spPr>
        <p:txBody>
          <a:bodyPr>
            <a:normAutofit fontScale="92500" lnSpcReduction="10000"/>
          </a:bodyPr>
          <a:lstStyle/>
          <a:p>
            <a:r>
              <a:rPr lang="en-US" dirty="0"/>
              <a:t>Σκεφτείτε το κουμπί ρυθμίσεων σαν τον πίνακα ελέγχου της συσκευής σας, όπως ακριβώς οι επιλογείς στο πλυντήριο ρούχων ή στο τηλεχειριστήριο της τηλεόρασής σας. Εκεί μπορείτε να ρυθμίσετε τη λειτουργία των πραγμάτων ανάλογα με τις ανάγκες σας.</a:t>
            </a:r>
          </a:p>
          <a:p>
            <a:r>
              <a:rPr lang="en-US" b="1" dirty="0"/>
              <a:t>Πώς να αναγνωρίσετε το κουμπί ρυθμίσεων </a:t>
            </a:r>
            <a:r>
              <a:rPr lang="en-US" dirty="0"/>
              <a:t>: Αναζητήστε ένα σύμβολο που μοιάζει </a:t>
            </a:r>
            <a:r>
              <a:rPr lang="en-US" b="1" dirty="0"/>
              <a:t>με γρανάζι </a:t>
            </a:r>
            <a:r>
              <a:rPr lang="en-US" dirty="0"/>
              <a:t>(⚙️).</a:t>
            </a:r>
          </a:p>
          <a:p>
            <a:r>
              <a:rPr lang="en-US" dirty="0"/>
              <a:t>Τι μπορείτε να ρυθμίσετε στις ρυθμίσεις; </a:t>
            </a:r>
          </a:p>
          <a:p>
            <a:pPr lvl="1">
              <a:buFont typeface="Courier New" panose="02070309020205020404" pitchFamily="49" charset="0"/>
              <a:buChar char="o"/>
            </a:pPr>
            <a:r>
              <a:rPr lang="en-US" b="1" dirty="0"/>
              <a:t>Φωτεινότητα: </a:t>
            </a:r>
            <a:r>
              <a:rPr lang="en-US" dirty="0"/>
              <a:t>Ρύθμιση της φωτεινότητας της οθόνης</a:t>
            </a:r>
          </a:p>
          <a:p>
            <a:pPr lvl="1">
              <a:buFont typeface="Courier New" panose="02070309020205020404" pitchFamily="49" charset="0"/>
              <a:buChar char="o"/>
            </a:pPr>
            <a:r>
              <a:rPr lang="en-US" b="1" dirty="0"/>
              <a:t>Τόμος: </a:t>
            </a:r>
            <a:r>
              <a:rPr lang="en-US" dirty="0"/>
              <a:t>Αύξηση ή μείωση του ήχου</a:t>
            </a:r>
          </a:p>
          <a:p>
            <a:pPr lvl="1">
              <a:buFont typeface="Courier New" panose="02070309020205020404" pitchFamily="49" charset="0"/>
              <a:buChar char="o"/>
            </a:pPr>
            <a:r>
              <a:rPr lang="en-US" b="1" dirty="0"/>
              <a:t>Wi-Fi: </a:t>
            </a:r>
            <a:r>
              <a:rPr lang="en-US" dirty="0"/>
              <a:t>Σύνδεση στο διαδίκτυο </a:t>
            </a:r>
          </a:p>
          <a:p>
            <a:pPr lvl="1">
              <a:buFont typeface="Courier New" panose="02070309020205020404" pitchFamily="49" charset="0"/>
              <a:buChar char="o"/>
            </a:pPr>
            <a:r>
              <a:rPr lang="en-US" b="1" dirty="0"/>
              <a:t>Γλώσσα: </a:t>
            </a:r>
            <a:r>
              <a:rPr lang="en-US" dirty="0"/>
              <a:t>Αλλαγή γλώσσας: Αλλάξτε τη γλώσσα, αν προτιμάτε να διαβάζετε τα πράγματα σε άλλη γλώσσα.</a:t>
            </a:r>
          </a:p>
          <a:p>
            <a:endParaRPr lang="en-US" dirty="0"/>
          </a:p>
        </p:txBody>
      </p:sp>
      <p:pic>
        <p:nvPicPr>
          <p:cNvPr id="7" name="Picture 2" descr="Gear check icon logo design">
            <a:extLst>
              <a:ext uri="{FF2B5EF4-FFF2-40B4-BE49-F238E27FC236}">
                <a16:creationId xmlns:a16="http://schemas.microsoft.com/office/drawing/2014/main" id="{B9DF39DC-CC0F-A1F9-F79B-2D71C3A17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400" y="1528020"/>
            <a:ext cx="4170950" cy="417095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251;p18"/>
          <p:cNvSpPr/>
          <p:nvPr/>
        </p:nvSpPr>
        <p:spPr>
          <a:xfrm>
            <a:off x="9841832" y="0"/>
            <a:ext cx="2344518"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1.3 Βασικές ρυθμίσεις</a:t>
            </a:r>
            <a:endParaRPr sz="1800" b="0" i="0" u="none" strike="noStrike" cap="none">
              <a:solidFill>
                <a:srgbClr val="1C2E78"/>
              </a:solidFill>
              <a:latin typeface="Calibri"/>
              <a:ea typeface="Calibri"/>
              <a:cs typeface="Calibri"/>
              <a:sym typeface="Calibri"/>
            </a:endParaRPr>
          </a:p>
        </p:txBody>
      </p:sp>
      <p:sp>
        <p:nvSpPr>
          <p:cNvPr id="9" name="Google Shape;221;g2d716baa359_3_0">
            <a:extLst>
              <a:ext uri="{FF2B5EF4-FFF2-40B4-BE49-F238E27FC236}">
                <a16:creationId xmlns:a16="http://schemas.microsoft.com/office/drawing/2014/main" id="{83E7A9E1-843F-CBCC-1768-18361AACFA91}"/>
              </a:ext>
            </a:extLst>
          </p:cNvPr>
          <p:cNvSpPr/>
          <p:nvPr/>
        </p:nvSpPr>
        <p:spPr>
          <a:xfrm>
            <a:off x="3418652" y="6566673"/>
            <a:ext cx="87720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348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32370f821f7_1_11"/>
          <p:cNvSpPr txBox="1">
            <a:spLocks noGrp="1"/>
          </p:cNvSpPr>
          <p:nvPr>
            <p:ph type="title"/>
          </p:nvPr>
        </p:nvSpPr>
        <p:spPr>
          <a:xfrm>
            <a:off x="558000" y="715499"/>
            <a:ext cx="10515600" cy="129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200"/>
              <a:buFont typeface="Calibri"/>
              <a:buNone/>
            </a:pPr>
            <a:r>
              <a:rPr lang="el-GR" sz="2000" dirty="0"/>
              <a:t>Υποενότητα</a:t>
            </a:r>
            <a:r>
              <a:rPr lang="en-US" sz="2000" dirty="0"/>
              <a:t> 4</a:t>
            </a:r>
            <a:r>
              <a:rPr lang="en-US" sz="4000" dirty="0"/>
              <a:t/>
            </a:r>
            <a:br>
              <a:rPr lang="en-US" sz="4000" dirty="0"/>
            </a:br>
            <a:r>
              <a:rPr lang="en-US" sz="4000" dirty="0"/>
              <a:t>Πλοήγηση σε διεπαφές και μενού</a:t>
            </a:r>
            <a:endParaRPr dirty="0"/>
          </a:p>
        </p:txBody>
      </p:sp>
      <p:sp>
        <p:nvSpPr>
          <p:cNvPr id="258" name="Google Shape;258;g32370f821f7_1_11"/>
          <p:cNvSpPr txBox="1">
            <a:spLocks noGrp="1"/>
          </p:cNvSpPr>
          <p:nvPr>
            <p:ph type="body" idx="1"/>
          </p:nvPr>
        </p:nvSpPr>
        <p:spPr>
          <a:xfrm>
            <a:off x="558000" y="20076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Στόχοι</a:t>
            </a:r>
            <a:endParaRPr/>
          </a:p>
        </p:txBody>
      </p:sp>
      <p:sp>
        <p:nvSpPr>
          <p:cNvPr id="259" name="Google Shape;259;g32370f821f7_1_11"/>
          <p:cNvSpPr txBox="1">
            <a:spLocks noGrp="1"/>
          </p:cNvSpPr>
          <p:nvPr>
            <p:ph type="body" idx="2"/>
          </p:nvPr>
        </p:nvSpPr>
        <p:spPr>
          <a:xfrm>
            <a:off x="617620" y="2697443"/>
            <a:ext cx="7106654"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dirty="0" err="1"/>
              <a:t>Με</a:t>
            </a:r>
            <a:r>
              <a:rPr lang="en-US" sz="2000" dirty="0"/>
              <a:t> </a:t>
            </a:r>
            <a:r>
              <a:rPr lang="en-US" sz="2000" dirty="0" err="1"/>
              <a:t>την</a:t>
            </a:r>
            <a:r>
              <a:rPr lang="en-US" sz="2000" dirty="0"/>
              <a:t> </a:t>
            </a:r>
            <a:r>
              <a:rPr lang="en-US" sz="2000" dirty="0" err="1"/>
              <a:t>ολοκλήρωση</a:t>
            </a:r>
            <a:r>
              <a:rPr lang="en-US" sz="2000" dirty="0"/>
              <a:t> α</a:t>
            </a:r>
            <a:r>
              <a:rPr lang="en-US" sz="2000" dirty="0" err="1"/>
              <a:t>υτής</a:t>
            </a:r>
            <a:r>
              <a:rPr lang="en-US" sz="2000" dirty="0"/>
              <a:t> </a:t>
            </a:r>
            <a:r>
              <a:rPr lang="en-US" sz="2000" dirty="0" err="1"/>
              <a:t>της</a:t>
            </a:r>
            <a:r>
              <a:rPr lang="en-US" sz="2000" dirty="0"/>
              <a:t> </a:t>
            </a:r>
            <a:r>
              <a:rPr lang="el-GR" sz="2000" dirty="0" err="1"/>
              <a:t>υπο</a:t>
            </a:r>
            <a:r>
              <a:rPr lang="en-US" sz="2000" dirty="0" err="1"/>
              <a:t>ενότητ</a:t>
            </a:r>
            <a:r>
              <a:rPr lang="en-US" sz="2000" dirty="0"/>
              <a:t>ας θα είστε σε θέση να:</a:t>
            </a:r>
            <a:endParaRPr dirty="0"/>
          </a:p>
          <a:p>
            <a:pPr marL="228600" lvl="0" indent="-228600" algn="l" rtl="0">
              <a:lnSpc>
                <a:spcPct val="150000"/>
              </a:lnSpc>
              <a:spcBef>
                <a:spcPts val="1200"/>
              </a:spcBef>
              <a:spcAft>
                <a:spcPts val="0"/>
              </a:spcAft>
              <a:buSzPts val="2000"/>
              <a:buFont typeface="Calibri"/>
              <a:buChar char="✔"/>
            </a:pPr>
            <a:r>
              <a:rPr lang="en-US" sz="2000" dirty="0" err="1"/>
              <a:t>Αν</a:t>
            </a:r>
            <a:r>
              <a:rPr lang="en-US" sz="2000" dirty="0"/>
              <a:t>αγνωρί</a:t>
            </a:r>
            <a:r>
              <a:rPr lang="el-GR" sz="2000" dirty="0" err="1"/>
              <a:t>ζε</a:t>
            </a:r>
            <a:r>
              <a:rPr lang="en-US" sz="2000" dirty="0" err="1"/>
              <a:t>τε</a:t>
            </a:r>
            <a:r>
              <a:rPr lang="en-US" sz="2000" dirty="0"/>
              <a:t> τα κύρια λειτουργικά σύμβολα </a:t>
            </a:r>
            <a:endParaRPr dirty="0"/>
          </a:p>
          <a:p>
            <a:pPr marL="228600" lvl="0" indent="-228600" algn="l" rtl="0">
              <a:lnSpc>
                <a:spcPct val="150000"/>
              </a:lnSpc>
              <a:spcBef>
                <a:spcPts val="1200"/>
              </a:spcBef>
              <a:spcAft>
                <a:spcPts val="0"/>
              </a:spcAft>
              <a:buSzPts val="2000"/>
              <a:buFont typeface="Calibri"/>
              <a:buChar char="✔"/>
            </a:pPr>
            <a:r>
              <a:rPr lang="en-US" sz="2000" dirty="0"/>
              <a:t>Κατα</a:t>
            </a:r>
            <a:r>
              <a:rPr lang="en-US" sz="2000" dirty="0" err="1"/>
              <a:t>κτήσ</a:t>
            </a:r>
            <a:r>
              <a:rPr lang="el-GR" sz="2000" dirty="0"/>
              <a:t>ε</a:t>
            </a:r>
            <a:r>
              <a:rPr lang="en-US" sz="2000" dirty="0" err="1"/>
              <a:t>τε</a:t>
            </a:r>
            <a:r>
              <a:rPr lang="en-US" sz="2000" dirty="0"/>
              <a:t> </a:t>
            </a:r>
            <a:r>
              <a:rPr lang="en-US" sz="2000" dirty="0" err="1"/>
              <a:t>διάφορες</a:t>
            </a:r>
            <a:r>
              <a:rPr lang="en-US" sz="2000" dirty="0"/>
              <a:t> </a:t>
            </a:r>
            <a:r>
              <a:rPr lang="en-US" sz="2000" dirty="0" err="1"/>
              <a:t>χειρονομίες</a:t>
            </a:r>
            <a:r>
              <a:rPr lang="en-US" sz="2000" dirty="0"/>
              <a:t> σε </a:t>
            </a:r>
            <a:r>
              <a:rPr lang="en-US" sz="2000" dirty="0" err="1"/>
              <a:t>συσκευές</a:t>
            </a:r>
            <a:r>
              <a:rPr lang="en-US" sz="2000" dirty="0"/>
              <a:t> α</a:t>
            </a:r>
            <a:r>
              <a:rPr lang="en-US" sz="2000" dirty="0" err="1"/>
              <a:t>φής</a:t>
            </a:r>
            <a:r>
              <a:rPr lang="en-US" sz="2000" dirty="0"/>
              <a:t> </a:t>
            </a:r>
            <a:endParaRPr sz="2000" dirty="0"/>
          </a:p>
          <a:p>
            <a:pPr marL="228600" lvl="0" indent="-228600" algn="l" rtl="0">
              <a:lnSpc>
                <a:spcPct val="150000"/>
              </a:lnSpc>
              <a:spcBef>
                <a:spcPts val="1200"/>
              </a:spcBef>
              <a:spcAft>
                <a:spcPts val="0"/>
              </a:spcAft>
              <a:buSzPts val="2000"/>
              <a:buChar char="✔"/>
            </a:pPr>
            <a:r>
              <a:rPr lang="en-US" sz="2000" dirty="0"/>
              <a:t>Να </a:t>
            </a:r>
            <a:r>
              <a:rPr lang="en-US" sz="2000" dirty="0" err="1"/>
              <a:t>είστε</a:t>
            </a:r>
            <a:r>
              <a:rPr lang="en-US" sz="2000" dirty="0"/>
              <a:t> </a:t>
            </a:r>
            <a:r>
              <a:rPr lang="en-US" sz="2000" dirty="0" err="1"/>
              <a:t>σίγουροι</a:t>
            </a:r>
            <a:r>
              <a:rPr lang="en-US" sz="2000" dirty="0"/>
              <a:t> </a:t>
            </a:r>
            <a:r>
              <a:rPr lang="en-US" sz="2000" dirty="0" err="1"/>
              <a:t>γι</a:t>
            </a:r>
            <a:r>
              <a:rPr lang="en-US" sz="2000" dirty="0"/>
              <a:t>α τη χρήση διαφορετικών διεπαφών αναγνωρίζοντας κοινά μοτίβα. </a:t>
            </a:r>
            <a:endParaRPr sz="2000" dirty="0"/>
          </a:p>
        </p:txBody>
      </p:sp>
      <p:pic>
        <p:nvPicPr>
          <p:cNvPr id="260" name="Google Shape;260;g32370f821f7_1_11" descr="High ROI content abstract concept illustration"/>
          <p:cNvPicPr preferRelativeResize="0"/>
          <p:nvPr/>
        </p:nvPicPr>
        <p:blipFill rotWithShape="1">
          <a:blip r:embed="rId3">
            <a:alphaModFix/>
          </a:blip>
          <a:srcRect l="10457" t="11532" r="9779" b="9208"/>
          <a:stretch/>
        </p:blipFill>
        <p:spPr>
          <a:xfrm>
            <a:off x="8021052" y="1741009"/>
            <a:ext cx="3612947" cy="3777475"/>
          </a:xfrm>
          <a:prstGeom prst="rect">
            <a:avLst/>
          </a:prstGeom>
          <a:noFill/>
          <a:ln>
            <a:noFill/>
          </a:ln>
        </p:spPr>
      </p:pic>
      <p:sp>
        <p:nvSpPr>
          <p:cNvPr id="261" name="Google Shape;261;g32370f821f7_1_11"/>
          <p:cNvSpPr txBox="1"/>
          <p:nvPr/>
        </p:nvSpPr>
        <p:spPr>
          <a:xfrm>
            <a:off x="9436963" y="6351847"/>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vectorjuice στο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Λειτουργίες &amp; σύμβολα (1/2) </a:t>
            </a:r>
          </a:p>
        </p:txBody>
      </p:sp>
      <p:sp>
        <p:nvSpPr>
          <p:cNvPr id="3" name="Θέση κειμένου 2"/>
          <p:cNvSpPr>
            <a:spLocks noGrp="1"/>
          </p:cNvSpPr>
          <p:nvPr>
            <p:ph type="body" idx="1"/>
          </p:nvPr>
        </p:nvSpPr>
        <p:spPr/>
        <p:txBody>
          <a:bodyPr>
            <a:normAutofit/>
          </a:bodyPr>
          <a:lstStyle/>
          <a:p>
            <a:pPr marL="76200" indent="0">
              <a:buNone/>
            </a:pPr>
            <a:r>
              <a:rPr lang="en-US" b="1" dirty="0"/>
              <a:t>Κουμπί Home</a:t>
            </a:r>
          </a:p>
          <a:p>
            <a:r>
              <a:rPr lang="en-US" dirty="0"/>
              <a:t>Σύμβολο: ⭕ ή ένα τετράγωνο/γραμμή στο κάτω μέρος της οθόνης.</a:t>
            </a:r>
          </a:p>
          <a:p>
            <a:r>
              <a:rPr lang="en-US" b="1" dirty="0"/>
              <a:t>Τι κάνει: </a:t>
            </a:r>
            <a:r>
              <a:rPr lang="en-US" dirty="0"/>
              <a:t>Σας μεταφέρει πίσω στην κύρια οθόνη.</a:t>
            </a:r>
          </a:p>
          <a:p>
            <a:pPr marL="76200" indent="0">
              <a:buNone/>
            </a:pPr>
            <a:r>
              <a:rPr lang="en-US" b="1" dirty="0"/>
              <a:t>Πίσω κουμπί</a:t>
            </a:r>
          </a:p>
          <a:p>
            <a:r>
              <a:rPr lang="en-US" dirty="0"/>
              <a:t>Σύμβολο: ◀️ ή ένα βέλος που δείχνει προς τα αριστερά.</a:t>
            </a:r>
          </a:p>
          <a:p>
            <a:r>
              <a:rPr lang="en-US" b="1" dirty="0"/>
              <a:t>Τι κάνει: </a:t>
            </a:r>
            <a:r>
              <a:rPr lang="en-US" dirty="0"/>
              <a:t>Επιστρέφει στην προηγούμενη οθόνη.</a:t>
            </a:r>
          </a:p>
          <a:p>
            <a:endParaRPr lang="en-US" dirty="0"/>
          </a:p>
        </p:txBody>
      </p:sp>
      <p:sp>
        <p:nvSpPr>
          <p:cNvPr id="4" name="Θέση κειμένου 3"/>
          <p:cNvSpPr>
            <a:spLocks noGrp="1"/>
          </p:cNvSpPr>
          <p:nvPr>
            <p:ph type="body" idx="2"/>
          </p:nvPr>
        </p:nvSpPr>
        <p:spPr/>
        <p:txBody>
          <a:bodyPr/>
          <a:lstStyle/>
          <a:p>
            <a:pPr marL="76200" indent="0">
              <a:buNone/>
            </a:pPr>
            <a:r>
              <a:rPr lang="en-US" b="1" dirty="0"/>
              <a:t>Wi-Fi</a:t>
            </a:r>
          </a:p>
          <a:p>
            <a:r>
              <a:rPr lang="en-US" dirty="0"/>
              <a:t>Σύμβολο: 📶 ή καμπύλες γραμμές.</a:t>
            </a:r>
          </a:p>
          <a:p>
            <a:r>
              <a:rPr lang="en-US" b="1" dirty="0"/>
              <a:t>Τι σημαίνει: </a:t>
            </a:r>
            <a:r>
              <a:rPr lang="en-US" dirty="0"/>
              <a:t>Δείχνει αν είστε συνδεδεμένοι στο διαδίκτυο. </a:t>
            </a:r>
          </a:p>
          <a:p>
            <a:pPr marL="76200" indent="0">
              <a:buNone/>
            </a:pPr>
            <a:r>
              <a:rPr lang="en-US" b="1" dirty="0"/>
              <a:t>Μπαταρία</a:t>
            </a:r>
          </a:p>
          <a:p>
            <a:r>
              <a:rPr lang="en-US" dirty="0"/>
              <a:t>Σύμβολο: 🔋</a:t>
            </a:r>
          </a:p>
          <a:p>
            <a:r>
              <a:rPr lang="en-US" b="1" dirty="0"/>
              <a:t>Τι σημαίνει: </a:t>
            </a:r>
            <a:r>
              <a:rPr lang="en-US" dirty="0"/>
              <a:t>Εμφανίζει πόση φόρτιση έχει απομείνει. Ένας κεραυνός (⚡) δείχνει ότι φορτίζει.</a:t>
            </a:r>
          </a:p>
          <a:p>
            <a:endParaRPr lang="en-US" dirty="0"/>
          </a:p>
        </p:txBody>
      </p:sp>
      <p:sp>
        <p:nvSpPr>
          <p:cNvPr id="6" name="Google Shape;285;p19">
            <a:extLst>
              <a:ext uri="{FF2B5EF4-FFF2-40B4-BE49-F238E27FC236}">
                <a16:creationId xmlns:a16="http://schemas.microsoft.com/office/drawing/2014/main" id="{0FA99261-DA5D-7D3D-070B-26A3655390F9}"/>
              </a:ext>
            </a:extLst>
          </p:cNvPr>
          <p:cNvSpPr/>
          <p:nvPr/>
        </p:nvSpPr>
        <p:spPr>
          <a:xfrm>
            <a:off x="8454189" y="0"/>
            <a:ext cx="3732436"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1.4 </a:t>
            </a:r>
            <a:r>
              <a:rPr lang="en-US" sz="1800" b="0" i="0" u="none" strike="noStrike" cap="none" dirty="0" err="1">
                <a:solidFill>
                  <a:srgbClr val="1C2E78"/>
                </a:solidFill>
                <a:latin typeface="Calibri"/>
                <a:ea typeface="Calibri"/>
                <a:cs typeface="Calibri"/>
                <a:sym typeface="Calibri"/>
              </a:rPr>
              <a:t>Πλοήγηση</a:t>
            </a:r>
            <a:r>
              <a:rPr lang="en-US" sz="1800" b="0" i="0" u="none" strike="noStrike" cap="none" dirty="0">
                <a:solidFill>
                  <a:srgbClr val="1C2E78"/>
                </a:solidFill>
                <a:latin typeface="Calibri"/>
                <a:ea typeface="Calibri"/>
                <a:cs typeface="Calibri"/>
                <a:sym typeface="Calibri"/>
              </a:rPr>
              <a:t> σε </a:t>
            </a:r>
            <a:r>
              <a:rPr lang="en-US" sz="1800" b="0" i="0" u="none" strike="noStrike" cap="none" dirty="0" err="1">
                <a:solidFill>
                  <a:srgbClr val="1C2E78"/>
                </a:solidFill>
                <a:latin typeface="Calibri"/>
                <a:ea typeface="Calibri"/>
                <a:cs typeface="Calibri"/>
                <a:sym typeface="Calibri"/>
              </a:rPr>
              <a:t>διε</a:t>
            </a:r>
            <a:r>
              <a:rPr lang="en-US" sz="1800" b="0" i="0" u="none" strike="noStrike" cap="none" dirty="0">
                <a:solidFill>
                  <a:srgbClr val="1C2E78"/>
                </a:solidFill>
                <a:latin typeface="Calibri"/>
                <a:ea typeface="Calibri"/>
                <a:cs typeface="Calibri"/>
                <a:sym typeface="Calibri"/>
              </a:rPr>
              <a:t>παφές και μενού</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3252754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Λειτουργίες &amp; σύμβολα (2/2) </a:t>
            </a:r>
          </a:p>
        </p:txBody>
      </p:sp>
      <p:sp>
        <p:nvSpPr>
          <p:cNvPr id="3" name="Θέση κειμένου 2"/>
          <p:cNvSpPr>
            <a:spLocks noGrp="1"/>
          </p:cNvSpPr>
          <p:nvPr>
            <p:ph type="body" idx="1"/>
          </p:nvPr>
        </p:nvSpPr>
        <p:spPr/>
        <p:txBody>
          <a:bodyPr/>
          <a:lstStyle/>
          <a:p>
            <a:pPr marL="76200" indent="0">
              <a:buNone/>
            </a:pPr>
            <a:r>
              <a:rPr lang="en-US" b="1" dirty="0"/>
              <a:t>Κάμερα</a:t>
            </a:r>
          </a:p>
          <a:p>
            <a:r>
              <a:rPr lang="en-US" dirty="0"/>
              <a:t>Σύμβολο: 📷 ή ένα εικονίδιο κάμερας.</a:t>
            </a:r>
          </a:p>
          <a:p>
            <a:r>
              <a:rPr lang="en-US" b="1" dirty="0"/>
              <a:t>Τι κάνει: </a:t>
            </a:r>
            <a:r>
              <a:rPr lang="en-US" dirty="0"/>
              <a:t>Ανοίγει την κάμερα για λήψη φωτογραφιών ή βίντεο.</a:t>
            </a:r>
          </a:p>
          <a:p>
            <a:pPr marL="76200" indent="0">
              <a:buNone/>
            </a:pPr>
            <a:r>
              <a:rPr lang="en-US" b="1" dirty="0"/>
              <a:t>Γκαλερί/Φωτογραφίες</a:t>
            </a:r>
          </a:p>
          <a:p>
            <a:r>
              <a:rPr lang="en-US" dirty="0"/>
              <a:t>Σύμβολο: Σύμβολο: 🖼️ ή ένα πολύχρωμο λουλούδι/εικονίδιο.</a:t>
            </a:r>
          </a:p>
          <a:p>
            <a:r>
              <a:rPr lang="en-US" b="1" dirty="0"/>
              <a:t>Τι κάνει: </a:t>
            </a:r>
            <a:r>
              <a:rPr lang="en-US" dirty="0"/>
              <a:t>Σας επιτρέπει να προβάλετε τις αποθηκευμένες φωτογραφίες σας.</a:t>
            </a:r>
          </a:p>
          <a:p>
            <a:endParaRPr lang="en-US" dirty="0"/>
          </a:p>
        </p:txBody>
      </p:sp>
      <p:sp>
        <p:nvSpPr>
          <p:cNvPr id="4" name="Θέση κειμένου 3"/>
          <p:cNvSpPr>
            <a:spLocks noGrp="1"/>
          </p:cNvSpPr>
          <p:nvPr>
            <p:ph type="body" idx="2"/>
          </p:nvPr>
        </p:nvSpPr>
        <p:spPr/>
        <p:txBody>
          <a:bodyPr>
            <a:normAutofit fontScale="92500" lnSpcReduction="10000"/>
          </a:bodyPr>
          <a:lstStyle/>
          <a:p>
            <a:pPr marL="76200" indent="0">
              <a:buNone/>
            </a:pPr>
            <a:r>
              <a:rPr lang="en-US" b="1" dirty="0"/>
              <a:t>Internet/Browser</a:t>
            </a:r>
          </a:p>
          <a:p>
            <a:r>
              <a:rPr lang="en-US" dirty="0"/>
              <a:t>Σύμβολο: 🌐 ή μια πυξίδα/μπλε κύκλο.</a:t>
            </a:r>
          </a:p>
          <a:p>
            <a:r>
              <a:rPr lang="en-US" b="1" dirty="0"/>
              <a:t>Τι κάνει: </a:t>
            </a:r>
            <a:r>
              <a:rPr lang="en-US" dirty="0"/>
              <a:t>Ανοίγει ένα πρόγραμμα περιήγησης ιστού για πρόσβαση στο διαδίκτυο.</a:t>
            </a:r>
          </a:p>
          <a:p>
            <a:pPr marL="76200" indent="0">
              <a:buNone/>
            </a:pPr>
            <a:r>
              <a:rPr lang="en-US" b="1" dirty="0"/>
              <a:t>Ηλεκτρονικό ταχυδρομείο</a:t>
            </a:r>
          </a:p>
          <a:p>
            <a:r>
              <a:rPr lang="en-US" dirty="0"/>
              <a:t>Σύμβολο: 📧</a:t>
            </a:r>
          </a:p>
          <a:p>
            <a:r>
              <a:rPr lang="en-US" b="1" dirty="0"/>
              <a:t>Τι κάνει: </a:t>
            </a:r>
            <a:r>
              <a:rPr lang="en-US" dirty="0"/>
              <a:t>Ανοίγει το email σας για να διαβάσετε ή να στείλετε μηνύματα.</a:t>
            </a:r>
          </a:p>
          <a:p>
            <a:pPr marL="76200" indent="0">
              <a:buNone/>
            </a:pPr>
            <a:r>
              <a:rPr lang="en-US" b="1" dirty="0"/>
              <a:t>Ένταση ήχου/ήχος</a:t>
            </a:r>
          </a:p>
          <a:p>
            <a:r>
              <a:rPr lang="en-US" dirty="0"/>
              <a:t>Σύμβολο: 🔈, 🔉, 🔊, ή 🔇</a:t>
            </a:r>
          </a:p>
          <a:p>
            <a:r>
              <a:rPr lang="en-US" b="1" dirty="0"/>
              <a:t>Τι σημαίνει: </a:t>
            </a:r>
            <a:r>
              <a:rPr lang="en-US" dirty="0"/>
              <a:t>Ρύθμιση ή σίγαση των επιπέδων ήχου.</a:t>
            </a:r>
          </a:p>
          <a:p>
            <a:endParaRPr lang="en-US" dirty="0"/>
          </a:p>
        </p:txBody>
      </p:sp>
      <p:sp>
        <p:nvSpPr>
          <p:cNvPr id="6" name="Google Shape;285;p19">
            <a:extLst>
              <a:ext uri="{FF2B5EF4-FFF2-40B4-BE49-F238E27FC236}">
                <a16:creationId xmlns:a16="http://schemas.microsoft.com/office/drawing/2014/main" id="{4C2B062F-5412-4FD4-832C-F897CA1C0F09}"/>
              </a:ext>
            </a:extLst>
          </p:cNvPr>
          <p:cNvSpPr/>
          <p:nvPr/>
        </p:nvSpPr>
        <p:spPr>
          <a:xfrm>
            <a:off x="8454189" y="0"/>
            <a:ext cx="3732436"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1.4 </a:t>
            </a:r>
            <a:r>
              <a:rPr lang="en-US" sz="1800" b="0" i="0" u="none" strike="noStrike" cap="none" dirty="0" err="1">
                <a:solidFill>
                  <a:srgbClr val="1C2E78"/>
                </a:solidFill>
                <a:latin typeface="Calibri"/>
                <a:ea typeface="Calibri"/>
                <a:cs typeface="Calibri"/>
                <a:sym typeface="Calibri"/>
              </a:rPr>
              <a:t>Πλοήγηση</a:t>
            </a:r>
            <a:r>
              <a:rPr lang="en-US" sz="1800" b="0" i="0" u="none" strike="noStrike" cap="none" dirty="0">
                <a:solidFill>
                  <a:srgbClr val="1C2E78"/>
                </a:solidFill>
                <a:latin typeface="Calibri"/>
                <a:ea typeface="Calibri"/>
                <a:cs typeface="Calibri"/>
                <a:sym typeface="Calibri"/>
              </a:rPr>
              <a:t> σε </a:t>
            </a:r>
            <a:r>
              <a:rPr lang="en-US" sz="1800" b="0" i="0" u="none" strike="noStrike" cap="none" dirty="0" err="1">
                <a:solidFill>
                  <a:srgbClr val="1C2E78"/>
                </a:solidFill>
                <a:latin typeface="Calibri"/>
                <a:ea typeface="Calibri"/>
                <a:cs typeface="Calibri"/>
                <a:sym typeface="Calibri"/>
              </a:rPr>
              <a:t>διε</a:t>
            </a:r>
            <a:r>
              <a:rPr lang="en-US" sz="1800" b="0" i="0" u="none" strike="noStrike" cap="none" dirty="0">
                <a:solidFill>
                  <a:srgbClr val="1C2E78"/>
                </a:solidFill>
                <a:latin typeface="Calibri"/>
                <a:ea typeface="Calibri"/>
                <a:cs typeface="Calibri"/>
                <a:sym typeface="Calibri"/>
              </a:rPr>
              <a:t>παφές και μενού</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211526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p:nvPr/>
        </p:nvSpPr>
        <p:spPr>
          <a:xfrm>
            <a:off x="-62833" y="2252564"/>
            <a:ext cx="3485322" cy="14465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4400" b="1" i="0" u="none" strike="noStrike" cap="none" dirty="0">
                <a:solidFill>
                  <a:srgbClr val="1C2E78"/>
                </a:solidFill>
                <a:latin typeface="Calibri"/>
                <a:ea typeface="Calibri"/>
                <a:cs typeface="Calibri"/>
                <a:sym typeface="Calibri"/>
              </a:rPr>
              <a:t>                   </a:t>
            </a:r>
            <a:r>
              <a:rPr lang="en-US" sz="4400" b="1" i="0" u="none" strike="noStrike" cap="none" dirty="0" err="1">
                <a:solidFill>
                  <a:srgbClr val="1C2E78"/>
                </a:solidFill>
                <a:latin typeface="Calibri"/>
                <a:ea typeface="Calibri"/>
                <a:cs typeface="Calibri"/>
                <a:sym typeface="Calibri"/>
              </a:rPr>
              <a:t>Συνεργάτες</a:t>
            </a:r>
            <a:endParaRPr sz="4400" b="1" i="0" u="none" strike="noStrike" cap="none" dirty="0">
              <a:solidFill>
                <a:srgbClr val="1C2E78"/>
              </a:solidFill>
              <a:latin typeface="Calibri"/>
              <a:ea typeface="Calibri"/>
              <a:cs typeface="Calibri"/>
              <a:sym typeface="Calibri"/>
            </a:endParaRPr>
          </a:p>
        </p:txBody>
      </p:sp>
      <p:pic>
        <p:nvPicPr>
          <p:cNvPr id="86" name="Google Shape;86;p2"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a:stretch/>
        </p:blipFill>
        <p:spPr>
          <a:xfrm>
            <a:off x="461220" y="1827889"/>
            <a:ext cx="2591848" cy="1224267"/>
          </a:xfrm>
          <a:prstGeom prst="rect">
            <a:avLst/>
          </a:prstGeom>
          <a:noFill/>
          <a:ln>
            <a:noFill/>
          </a:ln>
        </p:spPr>
      </p:pic>
      <p:pic>
        <p:nvPicPr>
          <p:cNvPr id="87" name="Google Shape;87;p2"/>
          <p:cNvPicPr preferRelativeResize="0"/>
          <p:nvPr/>
        </p:nvPicPr>
        <p:blipFill rotWithShape="1">
          <a:blip r:embed="rId4">
            <a:alphaModFix/>
          </a:blip>
          <a:srcRect/>
          <a:stretch/>
        </p:blipFill>
        <p:spPr>
          <a:xfrm>
            <a:off x="3634438" y="2448698"/>
            <a:ext cx="2283890" cy="1888016"/>
          </a:xfrm>
          <a:prstGeom prst="rect">
            <a:avLst/>
          </a:prstGeom>
          <a:noFill/>
          <a:ln>
            <a:noFill/>
          </a:ln>
        </p:spPr>
      </p:pic>
      <p:pic>
        <p:nvPicPr>
          <p:cNvPr id="88" name="Google Shape;88;p2"/>
          <p:cNvPicPr preferRelativeResize="0"/>
          <p:nvPr/>
        </p:nvPicPr>
        <p:blipFill rotWithShape="1">
          <a:blip r:embed="rId5">
            <a:alphaModFix/>
          </a:blip>
          <a:srcRect/>
          <a:stretch/>
        </p:blipFill>
        <p:spPr>
          <a:xfrm>
            <a:off x="6728560" y="2490690"/>
            <a:ext cx="1783319" cy="1783319"/>
          </a:xfrm>
          <a:prstGeom prst="rect">
            <a:avLst/>
          </a:prstGeom>
          <a:noFill/>
          <a:ln>
            <a:noFill/>
          </a:ln>
        </p:spPr>
      </p:pic>
      <p:pic>
        <p:nvPicPr>
          <p:cNvPr id="89" name="Google Shape;89;p2"/>
          <p:cNvPicPr preferRelativeResize="0"/>
          <p:nvPr/>
        </p:nvPicPr>
        <p:blipFill rotWithShape="1">
          <a:blip r:embed="rId6">
            <a:alphaModFix/>
          </a:blip>
          <a:srcRect/>
          <a:stretch/>
        </p:blipFill>
        <p:spPr>
          <a:xfrm>
            <a:off x="3053068" y="5283376"/>
            <a:ext cx="3944079" cy="991924"/>
          </a:xfrm>
          <a:prstGeom prst="rect">
            <a:avLst/>
          </a:prstGeom>
          <a:noFill/>
          <a:ln>
            <a:noFill/>
          </a:ln>
        </p:spPr>
      </p:pic>
      <p:pic>
        <p:nvPicPr>
          <p:cNvPr id="90" name="Google Shape;90;p2"/>
          <p:cNvPicPr preferRelativeResize="0"/>
          <p:nvPr/>
        </p:nvPicPr>
        <p:blipFill rotWithShape="1">
          <a:blip r:embed="rId7">
            <a:alphaModFix/>
          </a:blip>
          <a:srcRect/>
          <a:stretch/>
        </p:blipFill>
        <p:spPr>
          <a:xfrm>
            <a:off x="7945718" y="5148127"/>
            <a:ext cx="3336531" cy="1145629"/>
          </a:xfrm>
          <a:prstGeom prst="rect">
            <a:avLst/>
          </a:prstGeom>
          <a:noFill/>
          <a:ln>
            <a:noFill/>
          </a:ln>
        </p:spPr>
      </p:pic>
      <p:cxnSp>
        <p:nvCxnSpPr>
          <p:cNvPr id="91" name="Google Shape;91;p2"/>
          <p:cNvCxnSpPr/>
          <p:nvPr/>
        </p:nvCxnSpPr>
        <p:spPr>
          <a:xfrm flipH="1">
            <a:off x="1855304" y="0"/>
            <a:ext cx="2882348" cy="6827757"/>
          </a:xfrm>
          <a:prstGeom prst="straightConnector1">
            <a:avLst/>
          </a:prstGeom>
          <a:noFill/>
          <a:ln w="19050" cap="flat" cmpd="sng">
            <a:solidFill>
              <a:srgbClr val="FFC243"/>
            </a:solidFill>
            <a:prstDash val="solid"/>
            <a:miter lim="800000"/>
            <a:headEnd type="none" w="sm" len="sm"/>
            <a:tailEnd type="none" w="sm" len="sm"/>
          </a:ln>
        </p:spPr>
      </p:cxnSp>
      <p:sp>
        <p:nvSpPr>
          <p:cNvPr id="92" name="Google Shape;92;p2"/>
          <p:cNvSpPr txBox="1"/>
          <p:nvPr/>
        </p:nvSpPr>
        <p:spPr>
          <a:xfrm>
            <a:off x="3616857" y="4360916"/>
            <a:ext cx="23729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9CC2E5"/>
                </a:solidFill>
                <a:highlight>
                  <a:srgbClr val="FFFFFF"/>
                </a:highlight>
                <a:latin typeface="Poppins"/>
                <a:ea typeface="Poppins"/>
                <a:cs typeface="Poppins"/>
                <a:sym typeface="Poppins"/>
              </a:rPr>
              <a:t>Zavod IZRIIS, Σλοβενία</a:t>
            </a:r>
            <a:endParaRPr sz="1600" b="0" i="0" u="none" strike="noStrike" cap="none">
              <a:solidFill>
                <a:srgbClr val="9CC2E5"/>
              </a:solidFill>
              <a:latin typeface="Calibri"/>
              <a:ea typeface="Calibri"/>
              <a:cs typeface="Calibri"/>
              <a:sym typeface="Calibri"/>
            </a:endParaRPr>
          </a:p>
        </p:txBody>
      </p:sp>
      <p:sp>
        <p:nvSpPr>
          <p:cNvPr id="93" name="Google Shape;93;p2"/>
          <p:cNvSpPr txBox="1"/>
          <p:nvPr/>
        </p:nvSpPr>
        <p:spPr>
          <a:xfrm>
            <a:off x="6024352" y="4367310"/>
            <a:ext cx="3293023"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9CC2E5"/>
                </a:solidFill>
                <a:highlight>
                  <a:srgbClr val="FFFFFF"/>
                </a:highlight>
                <a:latin typeface="Poppins"/>
                <a:ea typeface="Poppins"/>
                <a:cs typeface="Poppins"/>
                <a:sym typeface="Poppins"/>
              </a:rPr>
              <a:t>E-SENIORS: INITIATION DES SENIORS AUX NTIC ASSOCIATION, Γαλλία</a:t>
            </a:r>
            <a:endParaRPr sz="1600" b="0" i="0" u="none" strike="noStrike" cap="none">
              <a:solidFill>
                <a:srgbClr val="9CC2E5"/>
              </a:solidFill>
              <a:latin typeface="Calibri"/>
              <a:ea typeface="Calibri"/>
              <a:cs typeface="Calibri"/>
              <a:sym typeface="Calibri"/>
            </a:endParaRPr>
          </a:p>
        </p:txBody>
      </p:sp>
      <p:sp>
        <p:nvSpPr>
          <p:cNvPr id="94" name="Google Shape;94;p2"/>
          <p:cNvSpPr txBox="1"/>
          <p:nvPr/>
        </p:nvSpPr>
        <p:spPr>
          <a:xfrm>
            <a:off x="3180270" y="6236156"/>
            <a:ext cx="344048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9CC2E5"/>
                </a:solidFill>
                <a:highlight>
                  <a:srgbClr val="FFFFFF"/>
                </a:highlight>
                <a:latin typeface="Poppins"/>
                <a:ea typeface="Poppins"/>
                <a:cs typeface="Poppins"/>
                <a:sym typeface="Poppins"/>
              </a:rPr>
              <a:t>Asociatia Niciodata Singur - Prietenii Varstnicilor, Ρουμανία</a:t>
            </a:r>
            <a:endParaRPr sz="1600" b="0" i="0" u="none" strike="noStrike" cap="none">
              <a:solidFill>
                <a:srgbClr val="9CC2E5"/>
              </a:solidFill>
              <a:latin typeface="Calibri"/>
              <a:ea typeface="Calibri"/>
              <a:cs typeface="Calibri"/>
              <a:sym typeface="Calibri"/>
            </a:endParaRPr>
          </a:p>
        </p:txBody>
      </p:sp>
      <p:sp>
        <p:nvSpPr>
          <p:cNvPr id="95" name="Google Shape;95;p2"/>
          <p:cNvSpPr txBox="1"/>
          <p:nvPr/>
        </p:nvSpPr>
        <p:spPr>
          <a:xfrm>
            <a:off x="7454350" y="6242982"/>
            <a:ext cx="400358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err="1">
                <a:solidFill>
                  <a:srgbClr val="9CC2E5"/>
                </a:solidFill>
                <a:highlight>
                  <a:srgbClr val="FFFFFF"/>
                </a:highlight>
                <a:latin typeface="Poppins"/>
                <a:ea typeface="Poppins"/>
                <a:cs typeface="Poppins"/>
                <a:sym typeface="Poppins"/>
              </a:rPr>
              <a:t>Fundació</a:t>
            </a:r>
            <a:r>
              <a:rPr lang="en-US" sz="1600" b="0" i="0" u="none" strike="noStrike" cap="none" dirty="0">
                <a:solidFill>
                  <a:srgbClr val="9CC2E5"/>
                </a:solidFill>
                <a:highlight>
                  <a:srgbClr val="FFFFFF"/>
                </a:highlight>
                <a:latin typeface="Poppins"/>
                <a:ea typeface="Poppins"/>
                <a:cs typeface="Poppins"/>
                <a:sym typeface="Poppins"/>
              </a:rPr>
              <a:t> </a:t>
            </a:r>
            <a:r>
              <a:rPr lang="en-US" sz="1600" b="0" i="0" u="none" strike="noStrike" cap="none" dirty="0" err="1">
                <a:solidFill>
                  <a:srgbClr val="9CC2E5"/>
                </a:solidFill>
                <a:highlight>
                  <a:srgbClr val="FFFFFF"/>
                </a:highlight>
                <a:latin typeface="Poppins"/>
                <a:ea typeface="Poppins"/>
                <a:cs typeface="Poppins"/>
                <a:sym typeface="Poppins"/>
              </a:rPr>
              <a:t>Gesmed</a:t>
            </a:r>
            <a:r>
              <a:rPr lang="en-US" sz="1600" b="0" i="0" u="none" strike="noStrike" cap="none" dirty="0">
                <a:solidFill>
                  <a:srgbClr val="9CC2E5"/>
                </a:solidFill>
                <a:highlight>
                  <a:srgbClr val="FFFFFF"/>
                </a:highlight>
                <a:latin typeface="Poppins"/>
                <a:ea typeface="Poppins"/>
                <a:cs typeface="Poppins"/>
                <a:sym typeface="Poppins"/>
              </a:rPr>
              <a:t> </a:t>
            </a:r>
            <a:r>
              <a:rPr lang="en-US" sz="1600" b="0" i="0" u="none" strike="noStrike" cap="none" dirty="0" err="1">
                <a:solidFill>
                  <a:srgbClr val="9CC2E5"/>
                </a:solidFill>
                <a:highlight>
                  <a:srgbClr val="FFFFFF"/>
                </a:highlight>
                <a:latin typeface="Poppins"/>
                <a:ea typeface="Poppins"/>
                <a:cs typeface="Poppins"/>
                <a:sym typeface="Poppins"/>
              </a:rPr>
              <a:t>Fundació</a:t>
            </a:r>
            <a:r>
              <a:rPr lang="en-US" sz="1600" b="0" i="0" u="none" strike="noStrike" cap="none" dirty="0">
                <a:solidFill>
                  <a:srgbClr val="9CC2E5"/>
                </a:solidFill>
                <a:highlight>
                  <a:srgbClr val="FFFFFF"/>
                </a:highlight>
                <a:latin typeface="Poppins"/>
                <a:ea typeface="Poppins"/>
                <a:cs typeface="Poppins"/>
                <a:sym typeface="Poppins"/>
              </a:rPr>
              <a:t> de la </a:t>
            </a:r>
            <a:r>
              <a:rPr lang="en-US" sz="1600" b="0" i="0" u="none" strike="noStrike" cap="none" dirty="0" err="1">
                <a:solidFill>
                  <a:srgbClr val="9CC2E5"/>
                </a:solidFill>
                <a:highlight>
                  <a:srgbClr val="FFFFFF"/>
                </a:highlight>
                <a:latin typeface="Poppins"/>
                <a:ea typeface="Poppins"/>
                <a:cs typeface="Poppins"/>
                <a:sym typeface="Poppins"/>
              </a:rPr>
              <a:t>Comunitat</a:t>
            </a:r>
            <a:r>
              <a:rPr lang="en-US" sz="1600" b="0" i="0" u="none" strike="noStrike" cap="none" dirty="0">
                <a:solidFill>
                  <a:srgbClr val="9CC2E5"/>
                </a:solidFill>
                <a:highlight>
                  <a:srgbClr val="FFFFFF"/>
                </a:highlight>
                <a:latin typeface="Poppins"/>
                <a:ea typeface="Poppins"/>
                <a:cs typeface="Poppins"/>
                <a:sym typeface="Poppins"/>
              </a:rPr>
              <a:t> Valenciana, </a:t>
            </a:r>
            <a:r>
              <a:rPr lang="en-US" sz="1600" b="0" i="0" u="none" strike="noStrike" cap="none" dirty="0" err="1">
                <a:solidFill>
                  <a:srgbClr val="9CC2E5"/>
                </a:solidFill>
                <a:highlight>
                  <a:srgbClr val="FFFFFF"/>
                </a:highlight>
                <a:latin typeface="Poppins"/>
                <a:ea typeface="Poppins"/>
                <a:cs typeface="Poppins"/>
                <a:sym typeface="Poppins"/>
              </a:rPr>
              <a:t>Ισ</a:t>
            </a:r>
            <a:r>
              <a:rPr lang="en-US" sz="1600" b="0" i="0" u="none" strike="noStrike" cap="none" dirty="0">
                <a:solidFill>
                  <a:srgbClr val="9CC2E5"/>
                </a:solidFill>
                <a:highlight>
                  <a:srgbClr val="FFFFFF"/>
                </a:highlight>
                <a:latin typeface="Poppins"/>
                <a:ea typeface="Poppins"/>
                <a:cs typeface="Poppins"/>
                <a:sym typeface="Poppins"/>
              </a:rPr>
              <a:t>πανία</a:t>
            </a:r>
            <a:endParaRPr sz="1600" b="0" i="0" u="none" strike="noStrike" cap="none" dirty="0">
              <a:solidFill>
                <a:srgbClr val="9CC2E5"/>
              </a:solidFill>
              <a:latin typeface="Calibri"/>
              <a:ea typeface="Calibri"/>
              <a:cs typeface="Calibri"/>
              <a:sym typeface="Calibri"/>
            </a:endParaRPr>
          </a:p>
        </p:txBody>
      </p:sp>
      <p:sp>
        <p:nvSpPr>
          <p:cNvPr id="96" name="Google Shape;96;p2"/>
          <p:cNvSpPr txBox="1"/>
          <p:nvPr/>
        </p:nvSpPr>
        <p:spPr>
          <a:xfrm>
            <a:off x="6096000" y="1852454"/>
            <a:ext cx="439276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2E75B5"/>
                </a:solidFill>
                <a:highlight>
                  <a:srgbClr val="FFFFFF"/>
                </a:highlight>
                <a:latin typeface="Poppins"/>
                <a:ea typeface="Poppins"/>
                <a:cs typeface="Poppins"/>
                <a:sym typeface="Poppins"/>
              </a:rPr>
              <a:t>Asociatia Four Change, Ρουμανία</a:t>
            </a:r>
            <a:endParaRPr sz="2000" b="0" i="0" u="none" strike="noStrike" cap="none">
              <a:solidFill>
                <a:srgbClr val="2E75B5"/>
              </a:solidFill>
              <a:latin typeface="Calibri"/>
              <a:ea typeface="Calibri"/>
              <a:cs typeface="Calibri"/>
              <a:sym typeface="Calibri"/>
            </a:endParaRPr>
          </a:p>
        </p:txBody>
      </p:sp>
      <p:sp>
        <p:nvSpPr>
          <p:cNvPr id="97" name="Google Shape;97;p2"/>
          <p:cNvSpPr txBox="1"/>
          <p:nvPr/>
        </p:nvSpPr>
        <p:spPr>
          <a:xfrm>
            <a:off x="9023700" y="4349183"/>
            <a:ext cx="2958174"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9CC2E5"/>
                </a:solidFill>
                <a:highlight>
                  <a:srgbClr val="FFFFFF"/>
                </a:highlight>
                <a:latin typeface="Poppins"/>
                <a:ea typeface="Poppins"/>
                <a:cs typeface="Poppins"/>
                <a:sym typeface="Poppins"/>
              </a:rPr>
              <a:t>GUnet, Ελλάδα</a:t>
            </a:r>
            <a:endParaRPr sz="1600" b="0" i="0" u="none" strike="noStrike" cap="none">
              <a:solidFill>
                <a:srgbClr val="9CC2E5"/>
              </a:solidFill>
              <a:latin typeface="Calibri"/>
              <a:ea typeface="Calibri"/>
              <a:cs typeface="Calibri"/>
              <a:sym typeface="Calibri"/>
            </a:endParaRPr>
          </a:p>
        </p:txBody>
      </p:sp>
      <p:pic>
        <p:nvPicPr>
          <p:cNvPr id="98" name="Google Shape;98;p2"/>
          <p:cNvPicPr preferRelativeResize="0"/>
          <p:nvPr/>
        </p:nvPicPr>
        <p:blipFill rotWithShape="1">
          <a:blip r:embed="rId8">
            <a:alphaModFix/>
          </a:blip>
          <a:srcRect/>
          <a:stretch/>
        </p:blipFill>
        <p:spPr>
          <a:xfrm>
            <a:off x="8809414" y="1097992"/>
            <a:ext cx="3283197" cy="4643614"/>
          </a:xfrm>
          <a:prstGeom prst="rect">
            <a:avLst/>
          </a:prstGeom>
          <a:noFill/>
          <a:ln>
            <a:noFill/>
          </a:ln>
        </p:spPr>
      </p:pic>
      <p:cxnSp>
        <p:nvCxnSpPr>
          <p:cNvPr id="99" name="Google Shape;99;p2"/>
          <p:cNvCxnSpPr/>
          <p:nvPr/>
        </p:nvCxnSpPr>
        <p:spPr>
          <a:xfrm flipH="1">
            <a:off x="1909382" y="-4912"/>
            <a:ext cx="2882348" cy="6827757"/>
          </a:xfrm>
          <a:prstGeom prst="straightConnector1">
            <a:avLst/>
          </a:prstGeom>
          <a:noFill/>
          <a:ln w="57150" cap="flat" cmpd="sng">
            <a:solidFill>
              <a:srgbClr val="F2F2F2"/>
            </a:solidFill>
            <a:prstDash val="solid"/>
            <a:miter lim="800000"/>
            <a:headEnd type="none" w="sm" len="sm"/>
            <a:tailEnd type="none" w="sm" len="sm"/>
          </a:ln>
        </p:spPr>
      </p:cxnSp>
      <p:pic>
        <p:nvPicPr>
          <p:cNvPr id="100" name="Google Shape;100;p2"/>
          <p:cNvPicPr preferRelativeResize="0"/>
          <p:nvPr/>
        </p:nvPicPr>
        <p:blipFill rotWithShape="1">
          <a:blip r:embed="rId9">
            <a:alphaModFix/>
          </a:blip>
          <a:srcRect/>
          <a:stretch/>
        </p:blipFill>
        <p:spPr>
          <a:xfrm>
            <a:off x="5730655" y="38584"/>
            <a:ext cx="4580088" cy="1862569"/>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8"/>
          <p:cNvSpPr>
            <a:spLocks noGrp="1"/>
          </p:cNvSpPr>
          <p:nvPr>
            <p:ph type="title"/>
          </p:nvPr>
        </p:nvSpPr>
        <p:spPr/>
        <p:txBody>
          <a:bodyPr/>
          <a:lstStyle/>
          <a:p>
            <a:r>
              <a:rPr lang="en-US" dirty="0"/>
              <a:t>Χειρονομίες</a:t>
            </a:r>
          </a:p>
        </p:txBody>
      </p:sp>
      <p:sp>
        <p:nvSpPr>
          <p:cNvPr id="10" name="Θέση κειμένου 9"/>
          <p:cNvSpPr>
            <a:spLocks noGrp="1"/>
          </p:cNvSpPr>
          <p:nvPr>
            <p:ph type="body" idx="1"/>
          </p:nvPr>
        </p:nvSpPr>
        <p:spPr>
          <a:xfrm>
            <a:off x="480428" y="2045118"/>
            <a:ext cx="6098719" cy="3941326"/>
          </a:xfrm>
        </p:spPr>
        <p:txBody>
          <a:bodyPr>
            <a:noAutofit/>
          </a:bodyPr>
          <a:lstStyle/>
          <a:p>
            <a:r>
              <a:rPr lang="en-US" b="1" dirty="0"/>
              <a:t>Σαρώστε προς τα επάνω: </a:t>
            </a:r>
            <a:r>
              <a:rPr lang="en-US" dirty="0"/>
              <a:t>Μετάβαση στην αρχική οθόνη.</a:t>
            </a:r>
          </a:p>
          <a:p>
            <a:endParaRPr lang="en-US" dirty="0"/>
          </a:p>
          <a:p>
            <a:r>
              <a:rPr lang="en-US" b="1" dirty="0"/>
              <a:t>Σύρετε προς τα κάτω: </a:t>
            </a:r>
            <a:r>
              <a:rPr lang="en-US" dirty="0"/>
              <a:t>Δείτε τις ειδοποιήσεις ή τις γρήγορες ρυθμίσεις.</a:t>
            </a:r>
          </a:p>
          <a:p>
            <a:endParaRPr lang="en-US" b="1" dirty="0"/>
          </a:p>
          <a:p>
            <a:r>
              <a:rPr lang="en-US" b="1" dirty="0" err="1"/>
              <a:t>Πιέστε</a:t>
            </a:r>
            <a:r>
              <a:rPr lang="en-US" b="1" dirty="0"/>
              <a:t> για ζουμ: </a:t>
            </a:r>
            <a:r>
              <a:rPr lang="en-US" dirty="0"/>
              <a:t>Χρησιμοποιήστε δύο δάχτυλα για να μεγεθύνετε ή να σμικρύνετε εικόνες ή κείμενο.</a:t>
            </a:r>
          </a:p>
          <a:p>
            <a:endParaRPr lang="en-US" dirty="0"/>
          </a:p>
        </p:txBody>
      </p:sp>
      <p:pic>
        <p:nvPicPr>
          <p:cNvPr id="5" name="Google Shape;282;p19"/>
          <p:cNvPicPr preferRelativeResize="0"/>
          <p:nvPr/>
        </p:nvPicPr>
        <p:blipFill rotWithShape="1">
          <a:blip r:embed="rId3">
            <a:alphaModFix/>
          </a:blip>
          <a:srcRect/>
          <a:stretch/>
        </p:blipFill>
        <p:spPr>
          <a:xfrm>
            <a:off x="8603125" y="2853850"/>
            <a:ext cx="2017850" cy="1713000"/>
          </a:xfrm>
          <a:prstGeom prst="rect">
            <a:avLst/>
          </a:prstGeom>
          <a:noFill/>
          <a:ln>
            <a:noFill/>
          </a:ln>
        </p:spPr>
      </p:pic>
      <p:pic>
        <p:nvPicPr>
          <p:cNvPr id="6" name="Google Shape;283;p19"/>
          <p:cNvPicPr preferRelativeResize="0"/>
          <p:nvPr/>
        </p:nvPicPr>
        <p:blipFill rotWithShape="1">
          <a:blip r:embed="rId4">
            <a:alphaModFix/>
          </a:blip>
          <a:srcRect/>
          <a:stretch/>
        </p:blipFill>
        <p:spPr>
          <a:xfrm>
            <a:off x="6579147" y="727664"/>
            <a:ext cx="1953626" cy="2397952"/>
          </a:xfrm>
          <a:prstGeom prst="rect">
            <a:avLst/>
          </a:prstGeom>
          <a:noFill/>
          <a:ln>
            <a:noFill/>
          </a:ln>
        </p:spPr>
      </p:pic>
      <p:pic>
        <p:nvPicPr>
          <p:cNvPr id="7" name="Google Shape;284;p19"/>
          <p:cNvPicPr preferRelativeResize="0"/>
          <p:nvPr/>
        </p:nvPicPr>
        <p:blipFill rotWithShape="1">
          <a:blip r:embed="rId5">
            <a:alphaModFix/>
          </a:blip>
          <a:srcRect/>
          <a:stretch/>
        </p:blipFill>
        <p:spPr>
          <a:xfrm>
            <a:off x="8695593" y="4643430"/>
            <a:ext cx="3111876" cy="2294005"/>
          </a:xfrm>
          <a:prstGeom prst="rect">
            <a:avLst/>
          </a:prstGeom>
          <a:noFill/>
          <a:ln>
            <a:noFill/>
          </a:ln>
        </p:spPr>
      </p:pic>
      <p:sp>
        <p:nvSpPr>
          <p:cNvPr id="8" name="Google Shape;285;p19"/>
          <p:cNvSpPr/>
          <p:nvPr/>
        </p:nvSpPr>
        <p:spPr>
          <a:xfrm>
            <a:off x="8454189" y="0"/>
            <a:ext cx="3732436"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1.4 </a:t>
            </a:r>
            <a:r>
              <a:rPr lang="en-US" sz="1800" b="0" i="0" u="none" strike="noStrike" cap="none" dirty="0" err="1">
                <a:solidFill>
                  <a:srgbClr val="1C2E78"/>
                </a:solidFill>
                <a:latin typeface="Calibri"/>
                <a:ea typeface="Calibri"/>
                <a:cs typeface="Calibri"/>
                <a:sym typeface="Calibri"/>
              </a:rPr>
              <a:t>Πλοήγηση</a:t>
            </a:r>
            <a:r>
              <a:rPr lang="en-US" sz="1800" b="0" i="0" u="none" strike="noStrike" cap="none" dirty="0">
                <a:solidFill>
                  <a:srgbClr val="1C2E78"/>
                </a:solidFill>
                <a:latin typeface="Calibri"/>
                <a:ea typeface="Calibri"/>
                <a:cs typeface="Calibri"/>
                <a:sym typeface="Calibri"/>
              </a:rPr>
              <a:t> σε </a:t>
            </a:r>
            <a:r>
              <a:rPr lang="en-US" sz="1800" b="0" i="0" u="none" strike="noStrike" cap="none" dirty="0" err="1">
                <a:solidFill>
                  <a:srgbClr val="1C2E78"/>
                </a:solidFill>
                <a:latin typeface="Calibri"/>
                <a:ea typeface="Calibri"/>
                <a:cs typeface="Calibri"/>
                <a:sym typeface="Calibri"/>
              </a:rPr>
              <a:t>διε</a:t>
            </a:r>
            <a:r>
              <a:rPr lang="en-US" sz="1800" b="0" i="0" u="none" strike="noStrike" cap="none" dirty="0">
                <a:solidFill>
                  <a:srgbClr val="1C2E78"/>
                </a:solidFill>
                <a:latin typeface="Calibri"/>
                <a:ea typeface="Calibri"/>
                <a:cs typeface="Calibri"/>
                <a:sym typeface="Calibri"/>
              </a:rPr>
              <a:t>παφές και μενού</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448319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4" name="Google Shape;294;p25" descr="High ROI content abstract concept illustration"/>
          <p:cNvPicPr preferRelativeResize="0"/>
          <p:nvPr/>
        </p:nvPicPr>
        <p:blipFill rotWithShape="1">
          <a:blip r:embed="rId3">
            <a:alphaModFix/>
          </a:blip>
          <a:srcRect l="10455" t="11533" r="9781" b="9204"/>
          <a:stretch/>
        </p:blipFill>
        <p:spPr>
          <a:xfrm>
            <a:off x="7642530" y="1854025"/>
            <a:ext cx="4199138" cy="4172505"/>
          </a:xfrm>
          <a:prstGeom prst="rect">
            <a:avLst/>
          </a:prstGeom>
          <a:noFill/>
          <a:ln>
            <a:noFill/>
          </a:ln>
        </p:spPr>
      </p:pic>
      <p:sp>
        <p:nvSpPr>
          <p:cNvPr id="291" name="Google Shape;291;p25"/>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ts val="2000"/>
              <a:buFont typeface="Calibri"/>
              <a:buNone/>
            </a:pPr>
            <a:r>
              <a:rPr lang="en-US" sz="2200" dirty="0"/>
              <a:t>Μονάδα 5</a:t>
            </a:r>
            <a:r>
              <a:rPr lang="en-US" sz="4000" dirty="0"/>
              <a:t/>
            </a:r>
            <a:br>
              <a:rPr lang="en-US" sz="4000" dirty="0"/>
            </a:br>
            <a:r>
              <a:rPr lang="en-US" sz="4000" dirty="0"/>
              <a:t>Π</a:t>
            </a:r>
            <a:r>
              <a:rPr lang="el-GR" sz="4000" dirty="0" err="1"/>
              <a:t>εριήγηση</a:t>
            </a:r>
            <a:r>
              <a:rPr lang="en-US" sz="4000" dirty="0"/>
              <a:t> &amp; αναζήτηση στο διαδίκτυο </a:t>
            </a:r>
            <a:endParaRPr dirty="0"/>
          </a:p>
        </p:txBody>
      </p:sp>
      <p:sp>
        <p:nvSpPr>
          <p:cNvPr id="292" name="Google Shape;292;p25"/>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Στόχοι</a:t>
            </a:r>
            <a:endParaRPr/>
          </a:p>
        </p:txBody>
      </p:sp>
      <p:sp>
        <p:nvSpPr>
          <p:cNvPr id="293" name="Google Shape;293;p25"/>
          <p:cNvSpPr txBox="1">
            <a:spLocks noGrp="1"/>
          </p:cNvSpPr>
          <p:nvPr>
            <p:ph type="body" idx="2"/>
          </p:nvPr>
        </p:nvSpPr>
        <p:spPr>
          <a:xfrm>
            <a:off x="617621" y="2849843"/>
            <a:ext cx="7024910" cy="400815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dirty="0"/>
              <a:t>Με την ολοκλήρωση αυτής της ενότητας θα γνωρίζετε: </a:t>
            </a:r>
            <a:endParaRPr dirty="0"/>
          </a:p>
          <a:p>
            <a:pPr marL="228600" lvl="0" indent="-228600" algn="l" rtl="0">
              <a:lnSpc>
                <a:spcPct val="150000"/>
              </a:lnSpc>
              <a:spcBef>
                <a:spcPts val="1200"/>
              </a:spcBef>
              <a:spcAft>
                <a:spcPts val="0"/>
              </a:spcAft>
              <a:buSzPts val="2000"/>
              <a:buFont typeface="Calibri"/>
              <a:buChar char="✔"/>
            </a:pPr>
            <a:r>
              <a:rPr lang="en-US" sz="2000" dirty="0"/>
              <a:t>Ποια είναι η διαφορά μεταξύ ενός προγράμματος περιήγησης και μιας μηχανής αναζήτησης </a:t>
            </a:r>
            <a:endParaRPr sz="2000" dirty="0"/>
          </a:p>
          <a:p>
            <a:pPr marL="228600" lvl="0" indent="-228600" algn="l" rtl="0">
              <a:lnSpc>
                <a:spcPct val="150000"/>
              </a:lnSpc>
              <a:spcBef>
                <a:spcPts val="1200"/>
              </a:spcBef>
              <a:spcAft>
                <a:spcPts val="0"/>
              </a:spcAft>
              <a:buSzPts val="2000"/>
              <a:buFont typeface="Calibri"/>
              <a:buChar char="✔"/>
            </a:pPr>
            <a:r>
              <a:rPr lang="en-US" sz="2000" dirty="0"/>
              <a:t>Πώς να χρησιμοποιείτε τις μηχανές αναζήτησης για να βρίσκετε ιστότοπους και πληροφορίες σχετικά με αυτούς</a:t>
            </a:r>
            <a:endParaRPr dirty="0"/>
          </a:p>
          <a:p>
            <a:pPr marL="228600" lvl="0" indent="-228600" algn="l" rtl="0">
              <a:lnSpc>
                <a:spcPct val="150000"/>
              </a:lnSpc>
              <a:spcBef>
                <a:spcPts val="1200"/>
              </a:spcBef>
              <a:spcAft>
                <a:spcPts val="0"/>
              </a:spcAft>
              <a:buSzPts val="2000"/>
              <a:buFont typeface="Calibri"/>
              <a:buChar char="✔"/>
            </a:pPr>
            <a:r>
              <a:rPr lang="en-US" sz="2000" dirty="0"/>
              <a:t>Όταν ένας ιστότοπος είναι ασφαλής και ασφαλής για επίσκεψη</a:t>
            </a:r>
            <a:endParaRPr sz="2000" dirty="0"/>
          </a:p>
        </p:txBody>
      </p:sp>
      <p:sp>
        <p:nvSpPr>
          <p:cNvPr id="295" name="Google Shape;295;p25"/>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vectorjuice στο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305;p27" descr="Tap to activate or exit full screen"/>
          <p:cNvPicPr preferRelativeResize="0"/>
          <p:nvPr/>
        </p:nvPicPr>
        <p:blipFill rotWithShape="1">
          <a:blip r:embed="rId3">
            <a:alphaModFix/>
          </a:blip>
          <a:srcRect/>
          <a:stretch/>
        </p:blipFill>
        <p:spPr>
          <a:xfrm>
            <a:off x="8125401" y="1865768"/>
            <a:ext cx="1300472" cy="1305913"/>
          </a:xfrm>
          <a:prstGeom prst="rect">
            <a:avLst/>
          </a:prstGeom>
          <a:noFill/>
          <a:ln>
            <a:noFill/>
          </a:ln>
        </p:spPr>
      </p:pic>
      <p:pic>
        <p:nvPicPr>
          <p:cNvPr id="7" name="Google Shape;304;p27" descr="Tap to activate or exit full screen"/>
          <p:cNvPicPr preferRelativeResize="0"/>
          <p:nvPr/>
        </p:nvPicPr>
        <p:blipFill rotWithShape="1">
          <a:blip r:embed="rId4">
            <a:alphaModFix/>
          </a:blip>
          <a:srcRect/>
          <a:stretch/>
        </p:blipFill>
        <p:spPr>
          <a:xfrm>
            <a:off x="6810315" y="3357103"/>
            <a:ext cx="1670304" cy="1670304"/>
          </a:xfrm>
          <a:prstGeom prst="rect">
            <a:avLst/>
          </a:prstGeom>
          <a:noFill/>
          <a:ln>
            <a:noFill/>
          </a:ln>
        </p:spPr>
      </p:pic>
      <p:sp>
        <p:nvSpPr>
          <p:cNvPr id="2" name="Τίτλος 1"/>
          <p:cNvSpPr>
            <a:spLocks noGrp="1"/>
          </p:cNvSpPr>
          <p:nvPr>
            <p:ph type="title"/>
          </p:nvPr>
        </p:nvSpPr>
        <p:spPr/>
        <p:txBody>
          <a:bodyPr/>
          <a:lstStyle/>
          <a:p>
            <a:r>
              <a:rPr lang="en-US" dirty="0"/>
              <a:t>Φυλλομετρητές Web</a:t>
            </a:r>
          </a:p>
        </p:txBody>
      </p:sp>
      <p:sp>
        <p:nvSpPr>
          <p:cNvPr id="5" name="Θέση κειμένου 4"/>
          <p:cNvSpPr>
            <a:spLocks noGrp="1"/>
          </p:cNvSpPr>
          <p:nvPr>
            <p:ph type="body" idx="1"/>
          </p:nvPr>
        </p:nvSpPr>
        <p:spPr>
          <a:xfrm>
            <a:off x="557999" y="1800000"/>
            <a:ext cx="6690526" cy="4553504"/>
          </a:xfrm>
        </p:spPr>
        <p:txBody>
          <a:bodyPr>
            <a:normAutofit fontScale="92500" lnSpcReduction="10000"/>
          </a:bodyPr>
          <a:lstStyle/>
          <a:p>
            <a:pPr marL="76200" indent="0">
              <a:buNone/>
            </a:pPr>
            <a:r>
              <a:rPr lang="en-US" dirty="0"/>
              <a:t>Για να αναζητήσετε πληροφορίες στο διαδίκτυο, πρέπει να ανοίξετε ένα πρόγραμμα περιήγησης στο διαδίκτυο (βήμα 1). Ένα πρόγραμμα περιήγησης ιστού είναι συνήθως ήδη διαθέσιμο στη συσκευή σας.</a:t>
            </a:r>
          </a:p>
          <a:p>
            <a:pPr marL="76200" indent="0">
              <a:buNone/>
            </a:pPr>
            <a:r>
              <a:rPr lang="en-US" dirty="0"/>
              <a:t>Μερικοί από τους πιο δημοφιλείς περιηγητές ιστού περιλαμβάνουν</a:t>
            </a:r>
          </a:p>
          <a:p>
            <a:r>
              <a:rPr lang="en-US" dirty="0"/>
              <a:t>Google Chrome</a:t>
            </a:r>
          </a:p>
          <a:p>
            <a:r>
              <a:rPr lang="en-US" dirty="0"/>
              <a:t>Mozilla Firefox</a:t>
            </a:r>
          </a:p>
          <a:p>
            <a:r>
              <a:rPr lang="en-US" dirty="0"/>
              <a:t>Microsoft Edge </a:t>
            </a:r>
          </a:p>
          <a:p>
            <a:r>
              <a:rPr lang="en-US" dirty="0"/>
              <a:t>Apple Safari </a:t>
            </a:r>
          </a:p>
          <a:p>
            <a:r>
              <a:rPr lang="en-US" dirty="0"/>
              <a:t>Όπερα</a:t>
            </a:r>
          </a:p>
          <a:p>
            <a:endParaRPr lang="en-US" dirty="0"/>
          </a:p>
        </p:txBody>
      </p:sp>
      <p:pic>
        <p:nvPicPr>
          <p:cNvPr id="6" name="Google Shape;303;p27"/>
          <p:cNvPicPr preferRelativeResize="0"/>
          <p:nvPr/>
        </p:nvPicPr>
        <p:blipFill rotWithShape="1">
          <a:blip r:embed="rId5">
            <a:alphaModFix/>
          </a:blip>
          <a:srcRect/>
          <a:stretch/>
        </p:blipFill>
        <p:spPr>
          <a:xfrm>
            <a:off x="9839894" y="2208035"/>
            <a:ext cx="1363603" cy="1417011"/>
          </a:xfrm>
          <a:prstGeom prst="rect">
            <a:avLst/>
          </a:prstGeom>
          <a:noFill/>
          <a:ln>
            <a:noFill/>
          </a:ln>
        </p:spPr>
      </p:pic>
      <p:pic>
        <p:nvPicPr>
          <p:cNvPr id="9" name="Google Shape;306;p27" descr="Image result for Apple Safari Logo Transparent"/>
          <p:cNvPicPr preferRelativeResize="0"/>
          <p:nvPr/>
        </p:nvPicPr>
        <p:blipFill rotWithShape="1">
          <a:blip r:embed="rId6">
            <a:alphaModFix/>
          </a:blip>
          <a:srcRect/>
          <a:stretch/>
        </p:blipFill>
        <p:spPr>
          <a:xfrm>
            <a:off x="8415605" y="4676747"/>
            <a:ext cx="1704975" cy="1714500"/>
          </a:xfrm>
          <a:prstGeom prst="rect">
            <a:avLst/>
          </a:prstGeom>
          <a:noFill/>
          <a:ln>
            <a:noFill/>
          </a:ln>
        </p:spPr>
      </p:pic>
      <p:pic>
        <p:nvPicPr>
          <p:cNvPr id="10" name="Google Shape;307;p27" descr="Image result for Opera Web Browser Logo"/>
          <p:cNvPicPr preferRelativeResize="0"/>
          <p:nvPr/>
        </p:nvPicPr>
        <p:blipFill rotWithShape="1">
          <a:blip r:embed="rId7">
            <a:alphaModFix/>
          </a:blip>
          <a:srcRect l="26271" r="19937"/>
          <a:stretch/>
        </p:blipFill>
        <p:spPr>
          <a:xfrm>
            <a:off x="10120580" y="3883825"/>
            <a:ext cx="1670304" cy="1743075"/>
          </a:xfrm>
          <a:prstGeom prst="rect">
            <a:avLst/>
          </a:prstGeom>
          <a:noFill/>
          <a:ln>
            <a:noFill/>
          </a:ln>
        </p:spPr>
      </p:pic>
      <p:sp>
        <p:nvSpPr>
          <p:cNvPr id="11" name="Google Shape;308;p27"/>
          <p:cNvSpPr/>
          <p:nvPr/>
        </p:nvSpPr>
        <p:spPr>
          <a:xfrm>
            <a:off x="8125402" y="0"/>
            <a:ext cx="4066574" cy="398700"/>
          </a:xfrm>
          <a:prstGeom prst="rect">
            <a:avLst/>
          </a:prstGeom>
          <a:solidFill>
            <a:srgbClr val="F2F2F2"/>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1.5 Π</a:t>
            </a:r>
            <a:r>
              <a:rPr lang="el-GR" sz="1800" b="0" i="0" u="none" strike="noStrike" cap="none" dirty="0" err="1">
                <a:solidFill>
                  <a:srgbClr val="1C2E78"/>
                </a:solidFill>
                <a:latin typeface="Calibri"/>
                <a:ea typeface="Calibri"/>
                <a:cs typeface="Calibri"/>
                <a:sym typeface="Calibri"/>
              </a:rPr>
              <a:t>εριήγηση</a:t>
            </a:r>
            <a:r>
              <a:rPr lang="en-US" sz="1800" b="0" i="0" u="none" strike="noStrike" cap="none" dirty="0">
                <a:solidFill>
                  <a:srgbClr val="1C2E78"/>
                </a:solidFill>
                <a:latin typeface="Calibri"/>
                <a:ea typeface="Calibri"/>
                <a:cs typeface="Calibri"/>
                <a:sym typeface="Calibri"/>
              </a:rPr>
              <a:t> &amp; ανα</a:t>
            </a:r>
            <a:r>
              <a:rPr lang="en-US" sz="1800" b="0" i="0" u="none" strike="noStrike" cap="none" dirty="0" err="1">
                <a:solidFill>
                  <a:srgbClr val="1C2E78"/>
                </a:solidFill>
                <a:latin typeface="Calibri"/>
                <a:ea typeface="Calibri"/>
                <a:cs typeface="Calibri"/>
                <a:sym typeface="Calibri"/>
              </a:rPr>
              <a:t>ζήτηση</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στο</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δι</a:t>
            </a:r>
            <a:r>
              <a:rPr lang="en-US" sz="1800" b="0" i="0" u="none" strike="noStrike" cap="none" dirty="0">
                <a:solidFill>
                  <a:srgbClr val="1C2E78"/>
                </a:solidFill>
                <a:latin typeface="Calibri"/>
                <a:ea typeface="Calibri"/>
                <a:cs typeface="Calibri"/>
                <a:sym typeface="Calibri"/>
              </a:rPr>
              <a:t>αδίκτυο</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7493122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dirty="0"/>
              <a:t>Εύρεση των σωστών ιστότοπων</a:t>
            </a:r>
          </a:p>
        </p:txBody>
      </p:sp>
      <p:sp>
        <p:nvSpPr>
          <p:cNvPr id="5" name="Θέση κειμένου 4"/>
          <p:cNvSpPr>
            <a:spLocks noGrp="1"/>
          </p:cNvSpPr>
          <p:nvPr>
            <p:ph type="body" idx="1"/>
          </p:nvPr>
        </p:nvSpPr>
        <p:spPr>
          <a:xfrm>
            <a:off x="566153" y="2330868"/>
            <a:ext cx="10493733" cy="3941326"/>
          </a:xfrm>
        </p:spPr>
        <p:txBody>
          <a:bodyPr/>
          <a:lstStyle/>
          <a:p>
            <a:pPr marL="0" lvl="0" indent="0">
              <a:spcBef>
                <a:spcPts val="0"/>
              </a:spcBef>
              <a:buNone/>
            </a:pPr>
            <a:r>
              <a:rPr lang="en-US" dirty="0">
                <a:latin typeface="Calibri" panose="020F0502020204030204" pitchFamily="34" charset="0"/>
                <a:cs typeface="Calibri" panose="020F0502020204030204" pitchFamily="34" charset="0"/>
              </a:rPr>
              <a:t>Όλες οι πληροφορίες στον Παγκόσμιο Ιστό είναι διαθέσιμες σε δικτυακούς τόπους. Έτσι, το επόμενο βήμα είναι να συνδεθείτε με τον κατάλληλο ιστότοπο που περιέχει τις πληροφορίες που αναζητάτε. </a:t>
            </a:r>
          </a:p>
          <a:p>
            <a:pPr marL="0" lvl="0" indent="0">
              <a:spcBef>
                <a:spcPts val="1200"/>
              </a:spcBef>
              <a:buNone/>
            </a:pPr>
            <a:r>
              <a:rPr lang="en-US" dirty="0">
                <a:latin typeface="Calibri" panose="020F0502020204030204" pitchFamily="34" charset="0"/>
                <a:cs typeface="Calibri" panose="020F0502020204030204" pitchFamily="34" charset="0"/>
              </a:rPr>
              <a:t>Για να συνδεθείτε σε έναν ιστότοπο, πρέπει να γνωρίζετε το όνομα τομέα του, π.χ.,</a:t>
            </a:r>
          </a:p>
          <a:p>
            <a:pPr marL="0" lvl="0" indent="0" algn="ctr">
              <a:spcBef>
                <a:spcPts val="1200"/>
              </a:spcBef>
              <a:buNone/>
            </a:pPr>
            <a:r>
              <a:rPr lang="en-US" u="sng" dirty="0">
                <a:solidFill>
                  <a:schemeClr val="hlink"/>
                </a:solidFill>
                <a:latin typeface="Calibri" panose="020F0502020204030204" pitchFamily="34" charset="0"/>
                <a:cs typeface="Calibri" panose="020F0502020204030204" pitchFamily="34" charset="0"/>
                <a:hlinkClick r:id="rId3"/>
              </a:rPr>
              <a:t>elderlymobilemoney.eu </a:t>
            </a:r>
            <a:endParaRPr lang="en-US" dirty="0">
              <a:latin typeface="Calibri" panose="020F0502020204030204" pitchFamily="34" charset="0"/>
              <a:cs typeface="Calibri" panose="020F0502020204030204" pitchFamily="34" charset="0"/>
            </a:endParaRPr>
          </a:p>
          <a:p>
            <a:endParaRPr lang="en-US" dirty="0"/>
          </a:p>
        </p:txBody>
      </p:sp>
      <p:sp>
        <p:nvSpPr>
          <p:cNvPr id="2" name="Google Shape;308;p27">
            <a:extLst>
              <a:ext uri="{FF2B5EF4-FFF2-40B4-BE49-F238E27FC236}">
                <a16:creationId xmlns:a16="http://schemas.microsoft.com/office/drawing/2014/main" id="{E9CE32AE-99A4-EF28-B51E-A2914ACBAF23}"/>
              </a:ext>
            </a:extLst>
          </p:cNvPr>
          <p:cNvSpPr/>
          <p:nvPr/>
        </p:nvSpPr>
        <p:spPr>
          <a:xfrm>
            <a:off x="8125402" y="0"/>
            <a:ext cx="4066574" cy="398700"/>
          </a:xfrm>
          <a:prstGeom prst="rect">
            <a:avLst/>
          </a:prstGeom>
          <a:solidFill>
            <a:srgbClr val="F2F2F2"/>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1.5 Π</a:t>
            </a:r>
            <a:r>
              <a:rPr lang="el-GR" sz="1800" b="0" i="0" u="none" strike="noStrike" cap="none" dirty="0" err="1">
                <a:solidFill>
                  <a:srgbClr val="1C2E78"/>
                </a:solidFill>
                <a:latin typeface="Calibri"/>
                <a:ea typeface="Calibri"/>
                <a:cs typeface="Calibri"/>
                <a:sym typeface="Calibri"/>
              </a:rPr>
              <a:t>εριήγηση</a:t>
            </a:r>
            <a:r>
              <a:rPr lang="en-US" sz="1800" b="0" i="0" u="none" strike="noStrike" cap="none" dirty="0">
                <a:solidFill>
                  <a:srgbClr val="1C2E78"/>
                </a:solidFill>
                <a:latin typeface="Calibri"/>
                <a:ea typeface="Calibri"/>
                <a:cs typeface="Calibri"/>
                <a:sym typeface="Calibri"/>
              </a:rPr>
              <a:t> &amp; ανα</a:t>
            </a:r>
            <a:r>
              <a:rPr lang="en-US" sz="1800" b="0" i="0" u="none" strike="noStrike" cap="none" dirty="0" err="1">
                <a:solidFill>
                  <a:srgbClr val="1C2E78"/>
                </a:solidFill>
                <a:latin typeface="Calibri"/>
                <a:ea typeface="Calibri"/>
                <a:cs typeface="Calibri"/>
                <a:sym typeface="Calibri"/>
              </a:rPr>
              <a:t>ζήτηση</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στο</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δι</a:t>
            </a:r>
            <a:r>
              <a:rPr lang="en-US" sz="1800" b="0" i="0" u="none" strike="noStrike" cap="none" dirty="0">
                <a:solidFill>
                  <a:srgbClr val="1C2E78"/>
                </a:solidFill>
                <a:latin typeface="Calibri"/>
                <a:ea typeface="Calibri"/>
                <a:cs typeface="Calibri"/>
                <a:sym typeface="Calibri"/>
              </a:rPr>
              <a:t>αδίκτυο</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32034118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Ονόματα τομέα</a:t>
            </a:r>
          </a:p>
        </p:txBody>
      </p:sp>
      <p:sp>
        <p:nvSpPr>
          <p:cNvPr id="3" name="Θέση κειμένου 2"/>
          <p:cNvSpPr>
            <a:spLocks noGrp="1"/>
          </p:cNvSpPr>
          <p:nvPr>
            <p:ph type="body" idx="1"/>
          </p:nvPr>
        </p:nvSpPr>
        <p:spPr/>
        <p:txBody>
          <a:bodyPr>
            <a:normAutofit lnSpcReduction="10000"/>
          </a:bodyPr>
          <a:lstStyle/>
          <a:p>
            <a:pPr marL="76200" indent="0">
              <a:buNone/>
            </a:pPr>
            <a:r>
              <a:rPr lang="en-US" dirty="0"/>
              <a:t>Αρχικά, με κάποιο τρόπο ενημερωθήκαμε για ένα όνομα τομέα από το : </a:t>
            </a:r>
          </a:p>
          <a:p>
            <a:pPr lvl="1"/>
            <a:r>
              <a:rPr lang="en-US" dirty="0"/>
              <a:t>το διάβασα κάπου, </a:t>
            </a:r>
          </a:p>
          <a:p>
            <a:pPr lvl="1"/>
            <a:r>
              <a:rPr lang="en-US" dirty="0"/>
              <a:t>να το λέει κάποιος, </a:t>
            </a:r>
          </a:p>
          <a:p>
            <a:pPr lvl="1"/>
            <a:r>
              <a:rPr lang="en-US" dirty="0"/>
              <a:t>βρίσκοντάς το σε άλλο δικτυακό τόπο με σχετικό περιεχόμενο, ή </a:t>
            </a:r>
          </a:p>
          <a:p>
            <a:pPr lvl="1"/>
            <a:r>
              <a:rPr lang="en-US" dirty="0"/>
              <a:t>χρησιμοποιώντας μια μηχανή αναζήτησης για να βρείτε το όνομα τομέα του δικτυακού τόπου.</a:t>
            </a:r>
          </a:p>
          <a:p>
            <a:pPr marL="76200" indent="0">
              <a:buNone/>
            </a:pPr>
            <a:r>
              <a:rPr lang="en-US" b="1" dirty="0"/>
              <a:t>Συμβουλές: </a:t>
            </a:r>
          </a:p>
          <a:p>
            <a:pPr lvl="1"/>
            <a:r>
              <a:rPr lang="en-US" dirty="0"/>
              <a:t>Εάν γνωρίζετε ήδη το όνομα τομέα, μπορείτε να το πληκτρολογήσετε απευθείας στο πρόγραμμα περιήγησής σας και να συνδεθείτε στον ιστότοπο, </a:t>
            </a:r>
          </a:p>
          <a:p>
            <a:pPr lvl="1"/>
            <a:r>
              <a:rPr lang="en-US" dirty="0"/>
              <a:t>Διαφορετικά, χρησιμοποιήστε μια </a:t>
            </a:r>
            <a:r>
              <a:rPr lang="en-US" b="1" dirty="0"/>
              <a:t>μηχανή αναζήτησης </a:t>
            </a:r>
            <a:r>
              <a:rPr lang="en-US" dirty="0"/>
              <a:t>για να το βρείτε.</a:t>
            </a:r>
          </a:p>
          <a:p>
            <a:endParaRPr lang="en-US" dirty="0"/>
          </a:p>
        </p:txBody>
      </p:sp>
      <p:sp>
        <p:nvSpPr>
          <p:cNvPr id="5" name="Google Shape;308;p27">
            <a:extLst>
              <a:ext uri="{FF2B5EF4-FFF2-40B4-BE49-F238E27FC236}">
                <a16:creationId xmlns:a16="http://schemas.microsoft.com/office/drawing/2014/main" id="{436B71A0-2C8D-C862-D263-ACA86B75DDA8}"/>
              </a:ext>
            </a:extLst>
          </p:cNvPr>
          <p:cNvSpPr/>
          <p:nvPr/>
        </p:nvSpPr>
        <p:spPr>
          <a:xfrm>
            <a:off x="8125402" y="0"/>
            <a:ext cx="4066574" cy="398700"/>
          </a:xfrm>
          <a:prstGeom prst="rect">
            <a:avLst/>
          </a:prstGeom>
          <a:solidFill>
            <a:srgbClr val="F2F2F2"/>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1.5 Π</a:t>
            </a:r>
            <a:r>
              <a:rPr lang="el-GR" sz="1800" b="0" i="0" u="none" strike="noStrike" cap="none" dirty="0" err="1">
                <a:solidFill>
                  <a:srgbClr val="1C2E78"/>
                </a:solidFill>
                <a:latin typeface="Calibri"/>
                <a:ea typeface="Calibri"/>
                <a:cs typeface="Calibri"/>
                <a:sym typeface="Calibri"/>
              </a:rPr>
              <a:t>εριήγηση</a:t>
            </a:r>
            <a:r>
              <a:rPr lang="en-US" sz="1800" b="0" i="0" u="none" strike="noStrike" cap="none" dirty="0">
                <a:solidFill>
                  <a:srgbClr val="1C2E78"/>
                </a:solidFill>
                <a:latin typeface="Calibri"/>
                <a:ea typeface="Calibri"/>
                <a:cs typeface="Calibri"/>
                <a:sym typeface="Calibri"/>
              </a:rPr>
              <a:t> &amp; ανα</a:t>
            </a:r>
            <a:r>
              <a:rPr lang="en-US" sz="1800" b="0" i="0" u="none" strike="noStrike" cap="none" dirty="0" err="1">
                <a:solidFill>
                  <a:srgbClr val="1C2E78"/>
                </a:solidFill>
                <a:latin typeface="Calibri"/>
                <a:ea typeface="Calibri"/>
                <a:cs typeface="Calibri"/>
                <a:sym typeface="Calibri"/>
              </a:rPr>
              <a:t>ζήτηση</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στο</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δι</a:t>
            </a:r>
            <a:r>
              <a:rPr lang="en-US" sz="1800" b="0" i="0" u="none" strike="noStrike" cap="none" dirty="0">
                <a:solidFill>
                  <a:srgbClr val="1C2E78"/>
                </a:solidFill>
                <a:latin typeface="Calibri"/>
                <a:ea typeface="Calibri"/>
                <a:cs typeface="Calibri"/>
                <a:sym typeface="Calibri"/>
              </a:rPr>
              <a:t>αδίκτυο</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4907883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Μηχανή αναζήτησης </a:t>
            </a:r>
          </a:p>
        </p:txBody>
      </p:sp>
      <p:sp>
        <p:nvSpPr>
          <p:cNvPr id="3" name="Θέση κειμένου 2"/>
          <p:cNvSpPr>
            <a:spLocks noGrp="1"/>
          </p:cNvSpPr>
          <p:nvPr>
            <p:ph type="body" idx="1"/>
          </p:nvPr>
        </p:nvSpPr>
        <p:spPr>
          <a:xfrm>
            <a:off x="241878" y="1949534"/>
            <a:ext cx="9250466" cy="3941326"/>
          </a:xfrm>
          <a:solidFill>
            <a:schemeClr val="bg1">
              <a:lumMod val="95000"/>
            </a:schemeClr>
          </a:solidFill>
          <a:ln>
            <a:solidFill>
              <a:srgbClr val="FFC000"/>
            </a:solidFill>
          </a:ln>
        </p:spPr>
        <p:txBody>
          <a:bodyPr>
            <a:normAutofit fontScale="92500" lnSpcReduction="20000"/>
          </a:bodyPr>
          <a:lstStyle/>
          <a:p>
            <a:pPr marL="76200" indent="0">
              <a:buNone/>
            </a:pPr>
            <a:r>
              <a:rPr lang="en-US" sz="2200" dirty="0"/>
              <a:t>Μια </a:t>
            </a:r>
            <a:r>
              <a:rPr lang="en-US" sz="2200" b="1" dirty="0"/>
              <a:t>μηχανή αναζήτησης </a:t>
            </a:r>
            <a:r>
              <a:rPr lang="en-US" sz="2200" dirty="0"/>
              <a:t>είναι μια υπηρεσία εύρεσης ιστότοπων. Συλλέγει τους δικτυακούς τόπους που είναι διαθέσιμοι στον Παγκόσμιο Ιστό και τους συνδέει με διάφορες ετικέτες, οι οποίες είναι λέξεις-κλειδιά που σχετίζονται με την κύρια κατηγορία πληροφοριών του δικτυακού τόπου. </a:t>
            </a:r>
          </a:p>
          <a:p>
            <a:pPr marL="76200" indent="0">
              <a:buNone/>
            </a:pPr>
            <a:r>
              <a:rPr lang="en-US" sz="2200" b="1" dirty="0"/>
              <a:t>Βήματα:</a:t>
            </a:r>
          </a:p>
          <a:p>
            <a:pPr marL="533400" indent="-457200">
              <a:buClr>
                <a:srgbClr val="FFC000"/>
              </a:buClr>
              <a:buFont typeface="+mj-lt"/>
              <a:buAutoNum type="arabicPeriod"/>
            </a:pPr>
            <a:r>
              <a:rPr lang="en-US" sz="2200" dirty="0"/>
              <a:t>Εισάγετε τη διεύθυνση URL της μηχανής αναζήτησης </a:t>
            </a:r>
          </a:p>
          <a:p>
            <a:pPr marL="533400" indent="-457200">
              <a:buClr>
                <a:srgbClr val="FFC000"/>
              </a:buClr>
              <a:buFont typeface="+mj-lt"/>
              <a:buAutoNum type="arabicPeriod"/>
            </a:pPr>
            <a:r>
              <a:rPr lang="en-US" sz="2200" dirty="0"/>
              <a:t>Εισάγει τις λέξεις-κλειδιά</a:t>
            </a:r>
          </a:p>
          <a:p>
            <a:pPr marL="533400" indent="-457200">
              <a:buClr>
                <a:srgbClr val="FFC000"/>
              </a:buClr>
              <a:buFont typeface="+mj-lt"/>
              <a:buAutoNum type="arabicPeriod"/>
            </a:pPr>
            <a:r>
              <a:rPr lang="en-US" sz="2200" dirty="0"/>
              <a:t>Η μηχανή αναζήτησης επιστρέφει μια λίστα με ιστότοπους που σχετίζονται με τις λέξεις-κλειδιά</a:t>
            </a:r>
          </a:p>
          <a:p>
            <a:pPr marL="533400" indent="-457200">
              <a:buClr>
                <a:srgbClr val="FFC000"/>
              </a:buClr>
              <a:buFont typeface="+mj-lt"/>
              <a:buAutoNum type="arabicPeriod"/>
            </a:pPr>
            <a:r>
              <a:rPr lang="en-US" sz="2200" dirty="0"/>
              <a:t>Ο χρήστης επιλέγει να επισκεφθεί έναν ή περισσότερους από τους δικτυακούς τόπους</a:t>
            </a:r>
          </a:p>
          <a:p>
            <a:endParaRPr lang="en-US" dirty="0"/>
          </a:p>
        </p:txBody>
      </p:sp>
      <p:pic>
        <p:nvPicPr>
          <p:cNvPr id="4" name="Google Shape;336;g3215ec4b78f_0_0"/>
          <p:cNvPicPr preferRelativeResize="0"/>
          <p:nvPr/>
        </p:nvPicPr>
        <p:blipFill rotWithShape="1">
          <a:blip r:embed="rId3">
            <a:alphaModFix/>
          </a:blip>
          <a:srcRect/>
          <a:stretch/>
        </p:blipFill>
        <p:spPr>
          <a:xfrm>
            <a:off x="9687253" y="776703"/>
            <a:ext cx="1851675" cy="1851675"/>
          </a:xfrm>
          <a:prstGeom prst="rect">
            <a:avLst/>
          </a:prstGeom>
          <a:noFill/>
          <a:ln>
            <a:noFill/>
          </a:ln>
        </p:spPr>
      </p:pic>
      <p:pic>
        <p:nvPicPr>
          <p:cNvPr id="5" name="Google Shape;337;g3215ec4b78f_0_0"/>
          <p:cNvPicPr preferRelativeResize="0"/>
          <p:nvPr/>
        </p:nvPicPr>
        <p:blipFill rotWithShape="1">
          <a:blip r:embed="rId4">
            <a:alphaModFix/>
          </a:blip>
          <a:srcRect/>
          <a:stretch/>
        </p:blipFill>
        <p:spPr>
          <a:xfrm>
            <a:off x="9687250" y="2031650"/>
            <a:ext cx="2178900" cy="1231548"/>
          </a:xfrm>
          <a:prstGeom prst="rect">
            <a:avLst/>
          </a:prstGeom>
          <a:noFill/>
          <a:ln>
            <a:noFill/>
          </a:ln>
        </p:spPr>
      </p:pic>
      <p:pic>
        <p:nvPicPr>
          <p:cNvPr id="6" name="Google Shape;338;g3215ec4b78f_0_0"/>
          <p:cNvPicPr preferRelativeResize="0"/>
          <p:nvPr/>
        </p:nvPicPr>
        <p:blipFill rotWithShape="1">
          <a:blip r:embed="rId5">
            <a:alphaModFix/>
          </a:blip>
          <a:srcRect/>
          <a:stretch/>
        </p:blipFill>
        <p:spPr>
          <a:xfrm>
            <a:off x="9600250" y="3011561"/>
            <a:ext cx="2352876" cy="1323475"/>
          </a:xfrm>
          <a:prstGeom prst="rect">
            <a:avLst/>
          </a:prstGeom>
          <a:noFill/>
          <a:ln>
            <a:noFill/>
          </a:ln>
        </p:spPr>
      </p:pic>
      <p:pic>
        <p:nvPicPr>
          <p:cNvPr id="7" name="Google Shape;339;g3215ec4b78f_0_0"/>
          <p:cNvPicPr preferRelativeResize="0"/>
          <p:nvPr/>
        </p:nvPicPr>
        <p:blipFill rotWithShape="1">
          <a:blip r:embed="rId6">
            <a:alphaModFix/>
          </a:blip>
          <a:srcRect/>
          <a:stretch/>
        </p:blipFill>
        <p:spPr>
          <a:xfrm>
            <a:off x="9850850" y="4199724"/>
            <a:ext cx="1851674" cy="747744"/>
          </a:xfrm>
          <a:prstGeom prst="rect">
            <a:avLst/>
          </a:prstGeom>
          <a:noFill/>
          <a:ln>
            <a:noFill/>
          </a:ln>
        </p:spPr>
      </p:pic>
      <p:pic>
        <p:nvPicPr>
          <p:cNvPr id="8" name="Google Shape;340;g3215ec4b78f_0_0"/>
          <p:cNvPicPr preferRelativeResize="0"/>
          <p:nvPr/>
        </p:nvPicPr>
        <p:blipFill rotWithShape="1">
          <a:blip r:embed="rId7">
            <a:alphaModFix/>
          </a:blip>
          <a:srcRect/>
          <a:stretch/>
        </p:blipFill>
        <p:spPr>
          <a:xfrm>
            <a:off x="9850850" y="5127950"/>
            <a:ext cx="1985214" cy="1323474"/>
          </a:xfrm>
          <a:prstGeom prst="rect">
            <a:avLst/>
          </a:prstGeom>
          <a:noFill/>
          <a:ln>
            <a:noFill/>
          </a:ln>
        </p:spPr>
      </p:pic>
      <p:sp>
        <p:nvSpPr>
          <p:cNvPr id="10" name="Google Shape;308;p27">
            <a:extLst>
              <a:ext uri="{FF2B5EF4-FFF2-40B4-BE49-F238E27FC236}">
                <a16:creationId xmlns:a16="http://schemas.microsoft.com/office/drawing/2014/main" id="{81E04C97-1074-7751-05B9-FCC32CFCCBC2}"/>
              </a:ext>
            </a:extLst>
          </p:cNvPr>
          <p:cNvSpPr/>
          <p:nvPr/>
        </p:nvSpPr>
        <p:spPr>
          <a:xfrm>
            <a:off x="8125402" y="0"/>
            <a:ext cx="4066574" cy="398700"/>
          </a:xfrm>
          <a:prstGeom prst="rect">
            <a:avLst/>
          </a:prstGeom>
          <a:solidFill>
            <a:srgbClr val="F2F2F2"/>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1.5 Π</a:t>
            </a:r>
            <a:r>
              <a:rPr lang="el-GR" sz="1800" b="0" i="0" u="none" strike="noStrike" cap="none" dirty="0" err="1">
                <a:solidFill>
                  <a:srgbClr val="1C2E78"/>
                </a:solidFill>
                <a:latin typeface="Calibri"/>
                <a:ea typeface="Calibri"/>
                <a:cs typeface="Calibri"/>
                <a:sym typeface="Calibri"/>
              </a:rPr>
              <a:t>εριήγηση</a:t>
            </a:r>
            <a:r>
              <a:rPr lang="en-US" sz="1800" b="0" i="0" u="none" strike="noStrike" cap="none" dirty="0">
                <a:solidFill>
                  <a:srgbClr val="1C2E78"/>
                </a:solidFill>
                <a:latin typeface="Calibri"/>
                <a:ea typeface="Calibri"/>
                <a:cs typeface="Calibri"/>
                <a:sym typeface="Calibri"/>
              </a:rPr>
              <a:t> &amp; ανα</a:t>
            </a:r>
            <a:r>
              <a:rPr lang="en-US" sz="1800" b="0" i="0" u="none" strike="noStrike" cap="none" dirty="0" err="1">
                <a:solidFill>
                  <a:srgbClr val="1C2E78"/>
                </a:solidFill>
                <a:latin typeface="Calibri"/>
                <a:ea typeface="Calibri"/>
                <a:cs typeface="Calibri"/>
                <a:sym typeface="Calibri"/>
              </a:rPr>
              <a:t>ζήτηση</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στο</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δι</a:t>
            </a:r>
            <a:r>
              <a:rPr lang="en-US" sz="1800" b="0" i="0" u="none" strike="noStrike" cap="none" dirty="0">
                <a:solidFill>
                  <a:srgbClr val="1C2E78"/>
                </a:solidFill>
                <a:latin typeface="Calibri"/>
                <a:ea typeface="Calibri"/>
                <a:cs typeface="Calibri"/>
                <a:sym typeface="Calibri"/>
              </a:rPr>
              <a:t>αδίκτυο</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3176110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2"/>
          <p:cNvSpPr txBox="1">
            <a:spLocks noGrp="1"/>
          </p:cNvSpPr>
          <p:nvPr>
            <p:ph type="title"/>
          </p:nvPr>
        </p:nvSpPr>
        <p:spPr>
          <a:xfrm>
            <a:off x="1994338" y="920891"/>
            <a:ext cx="9326776" cy="605096"/>
          </a:xfrm>
          <a:prstGeom prst="rect">
            <a:avLst/>
          </a:prstGeom>
          <a:solidFill>
            <a:srgbClr val="1C2E78"/>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ts val="2800"/>
              <a:buFont typeface="Calibri"/>
              <a:buNone/>
            </a:pPr>
            <a:r>
              <a:rPr lang="en-US">
                <a:solidFill>
                  <a:schemeClr val="lt1"/>
                </a:solidFill>
              </a:rPr>
              <a:t>Δραστηριότητα: Εύρεση πληροφοριών σχετικά με την "Πληρωμή μέσω διαδικτύου"</a:t>
            </a:r>
            <a:endParaRPr>
              <a:solidFill>
                <a:schemeClr val="lt1"/>
              </a:solidFill>
            </a:endParaRPr>
          </a:p>
        </p:txBody>
      </p:sp>
      <p:sp>
        <p:nvSpPr>
          <p:cNvPr id="348" name="Google Shape;348;p32"/>
          <p:cNvSpPr txBox="1">
            <a:spLocks noGrp="1"/>
          </p:cNvSpPr>
          <p:nvPr>
            <p:ph type="body" idx="1"/>
          </p:nvPr>
        </p:nvSpPr>
        <p:spPr>
          <a:xfrm>
            <a:off x="661754" y="1850696"/>
            <a:ext cx="11395105" cy="4553504"/>
          </a:xfrm>
          <a:prstGeom prst="rect">
            <a:avLst/>
          </a:prstGeom>
          <a:noFill/>
          <a:ln>
            <a:noFill/>
          </a:ln>
        </p:spPr>
        <p:txBody>
          <a:bodyPr spcFirstLastPara="1" wrap="square" lIns="91425" tIns="45700" rIns="91425" bIns="45700" anchor="t" anchorCtr="0">
            <a:normAutofit fontScale="70000" lnSpcReduction="20000"/>
          </a:bodyPr>
          <a:lstStyle/>
          <a:p>
            <a:pPr marL="457200" lvl="0" indent="-457200" algn="l" rtl="0">
              <a:lnSpc>
                <a:spcPct val="100000"/>
              </a:lnSpc>
              <a:spcBef>
                <a:spcPts val="0"/>
              </a:spcBef>
              <a:spcAft>
                <a:spcPts val="0"/>
              </a:spcAft>
              <a:buSzPct val="100000"/>
              <a:buFont typeface="Calibri"/>
              <a:buAutoNum type="arabicPeriod"/>
            </a:pPr>
            <a:r>
              <a:rPr lang="en-US" i="1"/>
              <a:t>Ανοίξτε το πρόγραμμα περιήγησής σας και συνδεθείτε σε μία από τις ακόλουθες μηχανές αναζήτησης:</a:t>
            </a:r>
            <a:endParaRPr/>
          </a:p>
          <a:p>
            <a:pPr marL="685800" lvl="1" indent="-228600" algn="l" rtl="0">
              <a:lnSpc>
                <a:spcPct val="100000"/>
              </a:lnSpc>
              <a:spcBef>
                <a:spcPts val="1200"/>
              </a:spcBef>
              <a:spcAft>
                <a:spcPts val="0"/>
              </a:spcAft>
              <a:buSzPct val="119999"/>
              <a:buChar char="▪"/>
            </a:pPr>
            <a:r>
              <a:rPr lang="en-US" i="1"/>
              <a:t>Yahoo.com</a:t>
            </a:r>
            <a:endParaRPr/>
          </a:p>
          <a:p>
            <a:pPr marL="685800" lvl="1" indent="-228600" algn="l" rtl="0">
              <a:lnSpc>
                <a:spcPct val="100000"/>
              </a:lnSpc>
              <a:spcBef>
                <a:spcPts val="1200"/>
              </a:spcBef>
              <a:spcAft>
                <a:spcPts val="0"/>
              </a:spcAft>
              <a:buSzPct val="119999"/>
              <a:buChar char="▪"/>
            </a:pPr>
            <a:r>
              <a:rPr lang="en-US" i="1"/>
              <a:t>Bing.com</a:t>
            </a:r>
            <a:endParaRPr/>
          </a:p>
          <a:p>
            <a:pPr marL="685800" lvl="1" indent="-228600" algn="l" rtl="0">
              <a:lnSpc>
                <a:spcPct val="100000"/>
              </a:lnSpc>
              <a:spcBef>
                <a:spcPts val="1200"/>
              </a:spcBef>
              <a:spcAft>
                <a:spcPts val="0"/>
              </a:spcAft>
              <a:buSzPct val="119999"/>
              <a:buChar char="▪"/>
            </a:pPr>
            <a:r>
              <a:rPr lang="en-US" i="1"/>
              <a:t>Google.com</a:t>
            </a:r>
            <a:endParaRPr/>
          </a:p>
          <a:p>
            <a:pPr marL="457200" lvl="0" indent="-457200" algn="l" rtl="0">
              <a:lnSpc>
                <a:spcPct val="100000"/>
              </a:lnSpc>
              <a:spcBef>
                <a:spcPts val="1200"/>
              </a:spcBef>
              <a:spcAft>
                <a:spcPts val="0"/>
              </a:spcAft>
              <a:buSzPct val="100000"/>
              <a:buFont typeface="Calibri"/>
              <a:buAutoNum type="arabicPeriod"/>
            </a:pPr>
            <a:r>
              <a:rPr lang="en-US" i="1"/>
              <a:t>Εισάγετε τις λέξεις-κλειδιά σας: </a:t>
            </a:r>
            <a:r>
              <a:rPr lang="en-US" b="1" i="1"/>
              <a:t>Πληρώνοντας online</a:t>
            </a:r>
            <a:endParaRPr/>
          </a:p>
          <a:p>
            <a:pPr marL="457200" lvl="0" indent="-457200" algn="l" rtl="0">
              <a:lnSpc>
                <a:spcPct val="100000"/>
              </a:lnSpc>
              <a:spcBef>
                <a:spcPts val="1200"/>
              </a:spcBef>
              <a:spcAft>
                <a:spcPts val="0"/>
              </a:spcAft>
              <a:buSzPct val="100000"/>
              <a:buFont typeface="Calibri"/>
              <a:buAutoNum type="arabicPeriod"/>
            </a:pPr>
            <a:r>
              <a:rPr lang="en-US" i="1"/>
              <a:t>Τα αποτελέσματα της αναζήτησης εμφανίζονται ως ένας κατάλογος συνδέσμων, συνοδευόμενος από έναν τίτλο και μια παράγραφο, χωρισμένος σε διάφορες σελίδες.</a:t>
            </a:r>
            <a:endParaRPr/>
          </a:p>
          <a:p>
            <a:pPr marL="457200" lvl="0" indent="-457200" algn="l" rtl="0">
              <a:lnSpc>
                <a:spcPct val="100000"/>
              </a:lnSpc>
              <a:spcBef>
                <a:spcPts val="1200"/>
              </a:spcBef>
              <a:spcAft>
                <a:spcPts val="0"/>
              </a:spcAft>
              <a:buSzPct val="100000"/>
              <a:buFont typeface="Calibri"/>
              <a:buAutoNum type="arabicPeriod"/>
            </a:pPr>
            <a:r>
              <a:rPr lang="en-US" i="1"/>
              <a:t>Δείτε τα αποτελέσματα στην πρώτη σελίδα και, στη συνέχεια, περιηγηθείτε στις επόμενες σελίδες αποτελεσμάτων. Βρήκατε κάτι ενδιαφέρον; </a:t>
            </a:r>
            <a:endParaRPr/>
          </a:p>
          <a:p>
            <a:pPr marL="457200" lvl="0" indent="-457200" algn="l" rtl="0">
              <a:lnSpc>
                <a:spcPct val="100000"/>
              </a:lnSpc>
              <a:spcBef>
                <a:spcPts val="1200"/>
              </a:spcBef>
              <a:spcAft>
                <a:spcPts val="0"/>
              </a:spcAft>
              <a:buSzPct val="100000"/>
              <a:buFont typeface="Calibri"/>
              <a:buAutoNum type="arabicPeriod"/>
            </a:pPr>
            <a:r>
              <a:rPr lang="en-US" i="1"/>
              <a:t>Μετακινήστε το ποντίκι σας πάνω σε έναν σύνδεσμο που σας ενδιαφέρει, κάντε δεξί κλικ, μεταβείτε στην επιλογή "Άνοιγμα συνδέσμου σε νέα καρτέλα" και κάντε κλικ σε αυτόν.</a:t>
            </a:r>
            <a:endParaRPr/>
          </a:p>
          <a:p>
            <a:pPr marL="457200" lvl="0" indent="-457200" algn="l" rtl="0">
              <a:lnSpc>
                <a:spcPct val="100000"/>
              </a:lnSpc>
              <a:spcBef>
                <a:spcPts val="1200"/>
              </a:spcBef>
              <a:spcAft>
                <a:spcPts val="0"/>
              </a:spcAft>
              <a:buSzPct val="100000"/>
              <a:buFont typeface="Calibri"/>
              <a:buAutoNum type="arabicPeriod"/>
            </a:pPr>
            <a:r>
              <a:rPr lang="en-US" i="1"/>
              <a:t>Θα εμφανιστεί μια νέα καρτέλα στο πρόγραμμα περιήγησής σας που θα περιέχει τη σελίδα του συνδέσμου. Μεταβείτε σε αυτή την καρτέλα και διαβάστε τη σελίδα.</a:t>
            </a:r>
            <a:endParaRPr/>
          </a:p>
          <a:p>
            <a:pPr marL="457200" lvl="0" indent="-457200" algn="l" rtl="0">
              <a:lnSpc>
                <a:spcPct val="100000"/>
              </a:lnSpc>
              <a:spcBef>
                <a:spcPts val="1200"/>
              </a:spcBef>
              <a:spcAft>
                <a:spcPts val="0"/>
              </a:spcAft>
              <a:buSzPct val="100000"/>
              <a:buFont typeface="Calibri"/>
              <a:buAutoNum type="arabicPeriod"/>
            </a:pPr>
            <a:r>
              <a:rPr lang="en-US" i="1"/>
              <a:t>Επαναλάβετε το ίδιο με άλλες λέξεις-κλειδιά.</a:t>
            </a:r>
            <a:endParaRPr i="1"/>
          </a:p>
        </p:txBody>
      </p:sp>
      <p:sp>
        <p:nvSpPr>
          <p:cNvPr id="349" name="Google Shape;349;p32"/>
          <p:cNvSpPr/>
          <p:nvPr/>
        </p:nvSpPr>
        <p:spPr>
          <a:xfrm>
            <a:off x="7490941" y="2557299"/>
            <a:ext cx="2394739" cy="605096"/>
          </a:xfrm>
          <a:prstGeom prst="roundRect">
            <a:avLst>
              <a:gd name="adj" fmla="val 16667"/>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Πληρωμή online</a:t>
            </a:r>
            <a:endParaRPr sz="1800" b="0" i="0" u="none" strike="noStrike" cap="none">
              <a:solidFill>
                <a:schemeClr val="dk1"/>
              </a:solidFill>
              <a:latin typeface="Calibri"/>
              <a:ea typeface="Calibri"/>
              <a:cs typeface="Calibri"/>
              <a:sym typeface="Calibri"/>
            </a:endParaRPr>
          </a:p>
        </p:txBody>
      </p:sp>
      <p:pic>
        <p:nvPicPr>
          <p:cNvPr id="351" name="Google Shape;351;p32" descr="People using search box for query, engine giving result."/>
          <p:cNvPicPr preferRelativeResize="0"/>
          <p:nvPr/>
        </p:nvPicPr>
        <p:blipFill rotWithShape="1">
          <a:blip r:embed="rId3">
            <a:alphaModFix/>
          </a:blip>
          <a:srcRect/>
          <a:stretch/>
        </p:blipFill>
        <p:spPr>
          <a:xfrm>
            <a:off x="163809" y="516329"/>
            <a:ext cx="1710455" cy="1221363"/>
          </a:xfrm>
          <a:prstGeom prst="rect">
            <a:avLst/>
          </a:prstGeom>
          <a:noFill/>
          <a:ln>
            <a:noFill/>
          </a:ln>
        </p:spPr>
      </p:pic>
      <p:sp>
        <p:nvSpPr>
          <p:cNvPr id="352" name="Google Shape;352;p32"/>
          <p:cNvSpPr txBox="1"/>
          <p:nvPr/>
        </p:nvSpPr>
        <p:spPr>
          <a:xfrm>
            <a:off x="6070848" y="6483913"/>
            <a:ext cx="6121152"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pch.vector στο Freepik</a:t>
            </a:r>
            <a:endParaRPr sz="1100" b="0" i="0" u="none" strike="noStrike" cap="none">
              <a:solidFill>
                <a:schemeClr val="dk1"/>
              </a:solidFill>
              <a:latin typeface="Calibri"/>
              <a:ea typeface="Calibri"/>
              <a:cs typeface="Calibri"/>
              <a:sym typeface="Calibri"/>
            </a:endParaRPr>
          </a:p>
        </p:txBody>
      </p:sp>
      <p:sp>
        <p:nvSpPr>
          <p:cNvPr id="2" name="Google Shape;308;p27">
            <a:extLst>
              <a:ext uri="{FF2B5EF4-FFF2-40B4-BE49-F238E27FC236}">
                <a16:creationId xmlns:a16="http://schemas.microsoft.com/office/drawing/2014/main" id="{3352A7E1-5AA6-0622-96D7-B908DD50A5AB}"/>
              </a:ext>
            </a:extLst>
          </p:cNvPr>
          <p:cNvSpPr/>
          <p:nvPr/>
        </p:nvSpPr>
        <p:spPr>
          <a:xfrm>
            <a:off x="8125402" y="0"/>
            <a:ext cx="4066574" cy="398700"/>
          </a:xfrm>
          <a:prstGeom prst="rect">
            <a:avLst/>
          </a:prstGeom>
          <a:solidFill>
            <a:srgbClr val="F2F2F2"/>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1.5 Π</a:t>
            </a:r>
            <a:r>
              <a:rPr lang="el-GR" sz="1800" b="0" i="0" u="none" strike="noStrike" cap="none" dirty="0" err="1">
                <a:solidFill>
                  <a:srgbClr val="1C2E78"/>
                </a:solidFill>
                <a:latin typeface="Calibri"/>
                <a:ea typeface="Calibri"/>
                <a:cs typeface="Calibri"/>
                <a:sym typeface="Calibri"/>
              </a:rPr>
              <a:t>εριήγηση</a:t>
            </a:r>
            <a:r>
              <a:rPr lang="en-US" sz="1800" b="0" i="0" u="none" strike="noStrike" cap="none" dirty="0">
                <a:solidFill>
                  <a:srgbClr val="1C2E78"/>
                </a:solidFill>
                <a:latin typeface="Calibri"/>
                <a:ea typeface="Calibri"/>
                <a:cs typeface="Calibri"/>
                <a:sym typeface="Calibri"/>
              </a:rPr>
              <a:t> &amp; ανα</a:t>
            </a:r>
            <a:r>
              <a:rPr lang="en-US" sz="1800" b="0" i="0" u="none" strike="noStrike" cap="none" dirty="0" err="1">
                <a:solidFill>
                  <a:srgbClr val="1C2E78"/>
                </a:solidFill>
                <a:latin typeface="Calibri"/>
                <a:ea typeface="Calibri"/>
                <a:cs typeface="Calibri"/>
                <a:sym typeface="Calibri"/>
              </a:rPr>
              <a:t>ζήτηση</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στο</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δι</a:t>
            </a:r>
            <a:r>
              <a:rPr lang="en-US" sz="1800" b="0" i="0" u="none" strike="noStrike" cap="none" dirty="0">
                <a:solidFill>
                  <a:srgbClr val="1C2E78"/>
                </a:solidFill>
                <a:latin typeface="Calibri"/>
                <a:ea typeface="Calibri"/>
                <a:cs typeface="Calibri"/>
                <a:sym typeface="Calibri"/>
              </a:rPr>
              <a:t>αδίκτυο</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Είναι ο ιστότοπος ασφαλής;</a:t>
            </a:r>
          </a:p>
        </p:txBody>
      </p:sp>
      <p:sp>
        <p:nvSpPr>
          <p:cNvPr id="3" name="Θέση κειμένου 2"/>
          <p:cNvSpPr>
            <a:spLocks noGrp="1"/>
          </p:cNvSpPr>
          <p:nvPr>
            <p:ph type="body" idx="1"/>
          </p:nvPr>
        </p:nvSpPr>
        <p:spPr>
          <a:xfrm>
            <a:off x="557997" y="1800000"/>
            <a:ext cx="9933539" cy="4553504"/>
          </a:xfrm>
        </p:spPr>
        <p:txBody>
          <a:bodyPr/>
          <a:lstStyle/>
          <a:p>
            <a:pPr marL="76200" indent="0">
              <a:buNone/>
            </a:pPr>
            <a:r>
              <a:rPr lang="en-US" dirty="0"/>
              <a:t>Ένας ασφαλής δικτυακός τόπος έχει έναν σύνδεσμο στον οποίο:</a:t>
            </a:r>
          </a:p>
          <a:p>
            <a:r>
              <a:rPr lang="en-US" dirty="0"/>
              <a:t>Χρησιμοποιείται το πρωτόκολλο </a:t>
            </a:r>
            <a:r>
              <a:rPr lang="en-US" sz="3200" b="1" dirty="0">
                <a:solidFill>
                  <a:srgbClr val="92D050"/>
                </a:solidFill>
              </a:rPr>
              <a:t>https</a:t>
            </a:r>
            <a:r>
              <a:rPr lang="en-US" dirty="0"/>
              <a:t>, όπου το "</a:t>
            </a:r>
            <a:r>
              <a:rPr lang="en-US" sz="3200" b="1" dirty="0">
                <a:solidFill>
                  <a:srgbClr val="92D050"/>
                </a:solidFill>
              </a:rPr>
              <a:t>s</a:t>
            </a:r>
            <a:r>
              <a:rPr lang="en-US" dirty="0"/>
              <a:t>" σημαίνει ασφαλές.</a:t>
            </a:r>
          </a:p>
          <a:p>
            <a:pPr marL="76200" indent="0">
              <a:buNone/>
            </a:pPr>
            <a:r>
              <a:rPr lang="en-US" dirty="0"/>
              <a:t>Ένας </a:t>
            </a:r>
            <a:r>
              <a:rPr lang="en-US" b="1" dirty="0"/>
              <a:t>αρχικός ιστότοπος</a:t>
            </a:r>
            <a:r>
              <a:rPr lang="en-US" dirty="0"/>
              <a:t>, για παράδειγμα ένας ιστότοπος τράπεζας, έχει έναν σύνδεσμο στον οποίο:</a:t>
            </a:r>
          </a:p>
          <a:p>
            <a:r>
              <a:rPr lang="en-US" dirty="0"/>
              <a:t>Το όνομα τομέα περιέχει το επίσημο όνομά του (προσέξτε σχετικά με)</a:t>
            </a:r>
          </a:p>
          <a:p>
            <a:r>
              <a:rPr lang="en-US" dirty="0"/>
              <a:t>Είναι σχετικά σύντομο</a:t>
            </a:r>
          </a:p>
          <a:p>
            <a:endParaRPr lang="en-US" dirty="0"/>
          </a:p>
        </p:txBody>
      </p:sp>
      <p:sp>
        <p:nvSpPr>
          <p:cNvPr id="5" name="Google Shape;308;p27">
            <a:extLst>
              <a:ext uri="{FF2B5EF4-FFF2-40B4-BE49-F238E27FC236}">
                <a16:creationId xmlns:a16="http://schemas.microsoft.com/office/drawing/2014/main" id="{C3A478A9-65F8-678B-0932-36DDAB154E39}"/>
              </a:ext>
            </a:extLst>
          </p:cNvPr>
          <p:cNvSpPr/>
          <p:nvPr/>
        </p:nvSpPr>
        <p:spPr>
          <a:xfrm>
            <a:off x="8125402" y="0"/>
            <a:ext cx="4066574" cy="398700"/>
          </a:xfrm>
          <a:prstGeom prst="rect">
            <a:avLst/>
          </a:prstGeom>
          <a:solidFill>
            <a:srgbClr val="F2F2F2"/>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1.5 Π</a:t>
            </a:r>
            <a:r>
              <a:rPr lang="el-GR" sz="1800" b="0" i="0" u="none" strike="noStrike" cap="none" dirty="0" err="1">
                <a:solidFill>
                  <a:srgbClr val="1C2E78"/>
                </a:solidFill>
                <a:latin typeface="Calibri"/>
                <a:ea typeface="Calibri"/>
                <a:cs typeface="Calibri"/>
                <a:sym typeface="Calibri"/>
              </a:rPr>
              <a:t>εριήγηση</a:t>
            </a:r>
            <a:r>
              <a:rPr lang="en-US" sz="1800" b="0" i="0" u="none" strike="noStrike" cap="none" dirty="0">
                <a:solidFill>
                  <a:srgbClr val="1C2E78"/>
                </a:solidFill>
                <a:latin typeface="Calibri"/>
                <a:ea typeface="Calibri"/>
                <a:cs typeface="Calibri"/>
                <a:sym typeface="Calibri"/>
              </a:rPr>
              <a:t> &amp; ανα</a:t>
            </a:r>
            <a:r>
              <a:rPr lang="en-US" sz="1800" b="0" i="0" u="none" strike="noStrike" cap="none" dirty="0" err="1">
                <a:solidFill>
                  <a:srgbClr val="1C2E78"/>
                </a:solidFill>
                <a:latin typeface="Calibri"/>
                <a:ea typeface="Calibri"/>
                <a:cs typeface="Calibri"/>
                <a:sym typeface="Calibri"/>
              </a:rPr>
              <a:t>ζήτηση</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στο</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δι</a:t>
            </a:r>
            <a:r>
              <a:rPr lang="en-US" sz="1800" b="0" i="0" u="none" strike="noStrike" cap="none" dirty="0">
                <a:solidFill>
                  <a:srgbClr val="1C2E78"/>
                </a:solidFill>
                <a:latin typeface="Calibri"/>
                <a:ea typeface="Calibri"/>
                <a:cs typeface="Calibri"/>
                <a:sym typeface="Calibri"/>
              </a:rPr>
              <a:t>αδίκτυο</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8612799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34"/>
          <p:cNvPicPr preferRelativeResize="0"/>
          <p:nvPr/>
        </p:nvPicPr>
        <p:blipFill rotWithShape="1">
          <a:blip r:embed="rId3">
            <a:alphaModFix/>
          </a:blip>
          <a:srcRect/>
          <a:stretch/>
        </p:blipFill>
        <p:spPr>
          <a:xfrm>
            <a:off x="8472290" y="3559868"/>
            <a:ext cx="3133725" cy="1447800"/>
          </a:xfrm>
          <a:prstGeom prst="rect">
            <a:avLst/>
          </a:prstGeom>
          <a:noFill/>
          <a:ln>
            <a:noFill/>
          </a:ln>
        </p:spPr>
      </p:pic>
      <p:pic>
        <p:nvPicPr>
          <p:cNvPr id="369" name="Google Shape;369;p34"/>
          <p:cNvPicPr preferRelativeResize="0"/>
          <p:nvPr/>
        </p:nvPicPr>
        <p:blipFill rotWithShape="1">
          <a:blip r:embed="rId4">
            <a:alphaModFix/>
          </a:blip>
          <a:srcRect/>
          <a:stretch/>
        </p:blipFill>
        <p:spPr>
          <a:xfrm>
            <a:off x="8286275" y="2506480"/>
            <a:ext cx="3228368" cy="633934"/>
          </a:xfrm>
          <a:prstGeom prst="rect">
            <a:avLst/>
          </a:prstGeom>
          <a:noFill/>
          <a:ln>
            <a:noFill/>
          </a:ln>
        </p:spPr>
      </p:pic>
      <p:pic>
        <p:nvPicPr>
          <p:cNvPr id="370" name="Google Shape;370;p34"/>
          <p:cNvPicPr preferRelativeResize="0"/>
          <p:nvPr/>
        </p:nvPicPr>
        <p:blipFill rotWithShape="1">
          <a:blip r:embed="rId5">
            <a:alphaModFix/>
          </a:blip>
          <a:srcRect/>
          <a:stretch/>
        </p:blipFill>
        <p:spPr>
          <a:xfrm>
            <a:off x="8472290" y="1635137"/>
            <a:ext cx="3341177" cy="605095"/>
          </a:xfrm>
          <a:prstGeom prst="rect">
            <a:avLst/>
          </a:prstGeom>
          <a:noFill/>
          <a:ln>
            <a:noFill/>
          </a:ln>
        </p:spPr>
      </p:pic>
      <p:sp>
        <p:nvSpPr>
          <p:cNvPr id="371" name="Google Shape;371;p3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Πώς μπορώ να ελέγξω αν χρησιμοποιείται το "https";</a:t>
            </a:r>
            <a:endParaRPr/>
          </a:p>
        </p:txBody>
      </p:sp>
      <p:sp>
        <p:nvSpPr>
          <p:cNvPr id="372" name="Google Shape;372;p34"/>
          <p:cNvSpPr txBox="1">
            <a:spLocks noGrp="1"/>
          </p:cNvSpPr>
          <p:nvPr>
            <p:ph type="body" idx="1"/>
          </p:nvPr>
        </p:nvSpPr>
        <p:spPr>
          <a:xfrm>
            <a:off x="557999" y="1800000"/>
            <a:ext cx="4436955" cy="4553504"/>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400"/>
              <a:buChar char="▪"/>
            </a:pPr>
            <a:r>
              <a:rPr lang="en-US"/>
              <a:t>Ο σύνδεσμος περιέχει </a:t>
            </a:r>
            <a:r>
              <a:rPr lang="en-US" sz="2800" b="1">
                <a:solidFill>
                  <a:srgbClr val="68BC42"/>
                </a:solidFill>
              </a:rPr>
              <a:t>https</a:t>
            </a:r>
            <a:r>
              <a:rPr lang="en-US"/>
              <a:t>.</a:t>
            </a:r>
            <a:endParaRPr/>
          </a:p>
          <a:p>
            <a:pPr marL="228600" lvl="0" indent="-228600" algn="l" rtl="0">
              <a:lnSpc>
                <a:spcPct val="100000"/>
              </a:lnSpc>
              <a:spcBef>
                <a:spcPts val="1200"/>
              </a:spcBef>
              <a:spcAft>
                <a:spcPts val="0"/>
              </a:spcAft>
              <a:buSzPts val="2400"/>
              <a:buChar char="▪"/>
            </a:pPr>
            <a:r>
              <a:rPr lang="en-US"/>
              <a:t>Όταν ένα πρόγραμμα περιήγησης συνδέεται σε έναν ασφαλή ιστότοπο, εμφανίζεται ένα </a:t>
            </a:r>
            <a:r>
              <a:rPr lang="en-US" b="1"/>
              <a:t>εικονίδιο λουκέτου </a:t>
            </a:r>
            <a:r>
              <a:rPr lang="en-US"/>
              <a:t>δίπλα στον σύνδεσμο.</a:t>
            </a:r>
            <a:endParaRPr/>
          </a:p>
          <a:p>
            <a:pPr marL="228600" lvl="0" indent="-228600" algn="l" rtl="0">
              <a:lnSpc>
                <a:spcPct val="100000"/>
              </a:lnSpc>
              <a:spcBef>
                <a:spcPts val="1200"/>
              </a:spcBef>
              <a:spcAft>
                <a:spcPts val="0"/>
              </a:spcAft>
              <a:buSzPts val="2400"/>
              <a:buChar char="▪"/>
            </a:pPr>
            <a:r>
              <a:rPr lang="en-US"/>
              <a:t>Αυτό δείχνει ότι ο </a:t>
            </a:r>
            <a:r>
              <a:rPr lang="en-US" b="1"/>
              <a:t>ιστότοπος είναι ασφαλής</a:t>
            </a:r>
            <a:r>
              <a:rPr lang="en-US"/>
              <a:t>.</a:t>
            </a:r>
            <a:endParaRPr/>
          </a:p>
          <a:p>
            <a:pPr marL="228600" lvl="0" indent="-76200" algn="l" rtl="0">
              <a:lnSpc>
                <a:spcPct val="100000"/>
              </a:lnSpc>
              <a:spcBef>
                <a:spcPts val="1200"/>
              </a:spcBef>
              <a:spcAft>
                <a:spcPts val="0"/>
              </a:spcAft>
              <a:buSzPts val="2400"/>
              <a:buNone/>
            </a:pPr>
            <a:endParaRPr/>
          </a:p>
        </p:txBody>
      </p:sp>
      <p:sp>
        <p:nvSpPr>
          <p:cNvPr id="373" name="Google Shape;373;p34"/>
          <p:cNvSpPr/>
          <p:nvPr/>
        </p:nvSpPr>
        <p:spPr>
          <a:xfrm>
            <a:off x="8621267" y="1709436"/>
            <a:ext cx="418744" cy="393106"/>
          </a:xfrm>
          <a:prstGeom prst="ellipse">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4" name="Google Shape;374;p34"/>
          <p:cNvSpPr/>
          <p:nvPr/>
        </p:nvSpPr>
        <p:spPr>
          <a:xfrm>
            <a:off x="8702402" y="2579078"/>
            <a:ext cx="418744" cy="393106"/>
          </a:xfrm>
          <a:prstGeom prst="ellipse">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5" name="Google Shape;375;p34"/>
          <p:cNvSpPr/>
          <p:nvPr/>
        </p:nvSpPr>
        <p:spPr>
          <a:xfrm>
            <a:off x="8580941" y="4533417"/>
            <a:ext cx="418744" cy="432326"/>
          </a:xfrm>
          <a:prstGeom prst="ellipse">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6" name="Google Shape;376;p34" descr="Read Only, Readonly, Locked, Lock, Closed, Protected"/>
          <p:cNvPicPr preferRelativeResize="0"/>
          <p:nvPr/>
        </p:nvPicPr>
        <p:blipFill rotWithShape="1">
          <a:blip r:embed="rId6">
            <a:alphaModFix/>
          </a:blip>
          <a:srcRect/>
          <a:stretch/>
        </p:blipFill>
        <p:spPr>
          <a:xfrm>
            <a:off x="5429286" y="2579078"/>
            <a:ext cx="2648925" cy="2580820"/>
          </a:xfrm>
          <a:prstGeom prst="rect">
            <a:avLst/>
          </a:prstGeom>
          <a:noFill/>
          <a:ln>
            <a:noFill/>
          </a:ln>
        </p:spPr>
      </p:pic>
      <p:sp>
        <p:nvSpPr>
          <p:cNvPr id="2" name="Google Shape;308;p27">
            <a:extLst>
              <a:ext uri="{FF2B5EF4-FFF2-40B4-BE49-F238E27FC236}">
                <a16:creationId xmlns:a16="http://schemas.microsoft.com/office/drawing/2014/main" id="{C2613E60-3650-5435-5794-F711EBBDC49C}"/>
              </a:ext>
            </a:extLst>
          </p:cNvPr>
          <p:cNvSpPr/>
          <p:nvPr/>
        </p:nvSpPr>
        <p:spPr>
          <a:xfrm>
            <a:off x="8125402" y="0"/>
            <a:ext cx="4066574" cy="398700"/>
          </a:xfrm>
          <a:prstGeom prst="rect">
            <a:avLst/>
          </a:prstGeom>
          <a:solidFill>
            <a:srgbClr val="F2F2F2"/>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1.5 Π</a:t>
            </a:r>
            <a:r>
              <a:rPr lang="el-GR" sz="1800" b="0" i="0" u="none" strike="noStrike" cap="none" dirty="0" err="1">
                <a:solidFill>
                  <a:srgbClr val="1C2E78"/>
                </a:solidFill>
                <a:latin typeface="Calibri"/>
                <a:ea typeface="Calibri"/>
                <a:cs typeface="Calibri"/>
                <a:sym typeface="Calibri"/>
              </a:rPr>
              <a:t>εριήγηση</a:t>
            </a:r>
            <a:r>
              <a:rPr lang="en-US" sz="1800" b="0" i="0" u="none" strike="noStrike" cap="none" dirty="0">
                <a:solidFill>
                  <a:srgbClr val="1C2E78"/>
                </a:solidFill>
                <a:latin typeface="Calibri"/>
                <a:ea typeface="Calibri"/>
                <a:cs typeface="Calibri"/>
                <a:sym typeface="Calibri"/>
              </a:rPr>
              <a:t> &amp; ανα</a:t>
            </a:r>
            <a:r>
              <a:rPr lang="en-US" sz="1800" b="0" i="0" u="none" strike="noStrike" cap="none" dirty="0" err="1">
                <a:solidFill>
                  <a:srgbClr val="1C2E78"/>
                </a:solidFill>
                <a:latin typeface="Calibri"/>
                <a:ea typeface="Calibri"/>
                <a:cs typeface="Calibri"/>
                <a:sym typeface="Calibri"/>
              </a:rPr>
              <a:t>ζήτηση</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στο</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δι</a:t>
            </a:r>
            <a:r>
              <a:rPr lang="en-US" sz="1800" b="0" i="0" u="none" strike="noStrike" cap="none" dirty="0">
                <a:solidFill>
                  <a:srgbClr val="1C2E78"/>
                </a:solidFill>
                <a:latin typeface="Calibri"/>
                <a:ea typeface="Calibri"/>
                <a:cs typeface="Calibri"/>
                <a:sym typeface="Calibri"/>
              </a:rPr>
              <a:t>αδίκτυο</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9"/>
          <p:cNvSpPr txBox="1">
            <a:spLocks noGrp="1"/>
          </p:cNvSpPr>
          <p:nvPr>
            <p:ph type="title"/>
          </p:nvPr>
        </p:nvSpPr>
        <p:spPr>
          <a:xfrm>
            <a:off x="558000" y="927599"/>
            <a:ext cx="10515600" cy="893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ts val="2000"/>
              <a:buFont typeface="Calibri"/>
              <a:buNone/>
            </a:pPr>
            <a:r>
              <a:rPr lang="el-GR" sz="2000" dirty="0"/>
              <a:t>Υποενότητα</a:t>
            </a:r>
            <a:r>
              <a:rPr lang="en-US" sz="2000" dirty="0"/>
              <a:t> 6</a:t>
            </a:r>
            <a:r>
              <a:rPr lang="en-US" dirty="0"/>
              <a:t/>
            </a:r>
            <a:br>
              <a:rPr lang="en-US" dirty="0"/>
            </a:br>
            <a:r>
              <a:rPr lang="en-US" dirty="0"/>
              <a:t>Διαχείριση λογαριασμού ηλεκτρονικού ταχυδρομείου</a:t>
            </a:r>
            <a:endParaRPr dirty="0"/>
          </a:p>
        </p:txBody>
      </p:sp>
      <p:sp>
        <p:nvSpPr>
          <p:cNvPr id="385" name="Google Shape;385;p39"/>
          <p:cNvSpPr txBox="1">
            <a:spLocks noGrp="1"/>
          </p:cNvSpPr>
          <p:nvPr>
            <p:ph type="body" idx="1"/>
          </p:nvPr>
        </p:nvSpPr>
        <p:spPr>
          <a:xfrm>
            <a:off x="558000" y="19314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Στόχοι</a:t>
            </a:r>
            <a:endParaRPr/>
          </a:p>
        </p:txBody>
      </p:sp>
      <p:sp>
        <p:nvSpPr>
          <p:cNvPr id="386" name="Google Shape;386;p39"/>
          <p:cNvSpPr txBox="1">
            <a:spLocks noGrp="1"/>
          </p:cNvSpPr>
          <p:nvPr>
            <p:ph type="body" idx="2"/>
          </p:nvPr>
        </p:nvSpPr>
        <p:spPr>
          <a:xfrm>
            <a:off x="617619" y="2621243"/>
            <a:ext cx="7283117"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400"/>
              <a:buNone/>
            </a:pPr>
            <a:r>
              <a:rPr lang="en-US" sz="2000" dirty="0" err="1"/>
              <a:t>Με</a:t>
            </a:r>
            <a:r>
              <a:rPr lang="en-US" sz="2000" dirty="0"/>
              <a:t> </a:t>
            </a:r>
            <a:r>
              <a:rPr lang="en-US" sz="2000" dirty="0" err="1"/>
              <a:t>την</a:t>
            </a:r>
            <a:r>
              <a:rPr lang="en-US" sz="2000" dirty="0"/>
              <a:t> </a:t>
            </a:r>
            <a:r>
              <a:rPr lang="en-US" sz="2000" dirty="0" err="1"/>
              <a:t>ολοκλήρωση</a:t>
            </a:r>
            <a:r>
              <a:rPr lang="en-US" sz="2000" dirty="0"/>
              <a:t> α</a:t>
            </a:r>
            <a:r>
              <a:rPr lang="en-US" sz="2000" dirty="0" err="1"/>
              <a:t>υτής</a:t>
            </a:r>
            <a:r>
              <a:rPr lang="en-US" sz="2000" dirty="0"/>
              <a:t> </a:t>
            </a:r>
            <a:r>
              <a:rPr lang="en-US" sz="2000" dirty="0" err="1"/>
              <a:t>της</a:t>
            </a:r>
            <a:r>
              <a:rPr lang="en-US" sz="2000" dirty="0"/>
              <a:t> </a:t>
            </a:r>
            <a:r>
              <a:rPr lang="el-GR" sz="2000" dirty="0" err="1"/>
              <a:t>υπο</a:t>
            </a:r>
            <a:r>
              <a:rPr lang="en-US" sz="2000" dirty="0" err="1"/>
              <a:t>ενότητ</a:t>
            </a:r>
            <a:r>
              <a:rPr lang="en-US" sz="2000" dirty="0"/>
              <a:t>ας θα είστε σε θέση να: </a:t>
            </a:r>
            <a:endParaRPr sz="2000" dirty="0"/>
          </a:p>
          <a:p>
            <a:pPr marL="228600" lvl="0" indent="-228600" algn="l" rtl="0">
              <a:lnSpc>
                <a:spcPct val="150000"/>
              </a:lnSpc>
              <a:spcBef>
                <a:spcPts val="0"/>
              </a:spcBef>
              <a:spcAft>
                <a:spcPts val="0"/>
              </a:spcAft>
              <a:buSzPts val="2000"/>
              <a:buFont typeface="Calibri"/>
              <a:buChar char="✔"/>
            </a:pPr>
            <a:r>
              <a:rPr lang="en-US" sz="2000" dirty="0"/>
              <a:t>Απ</a:t>
            </a:r>
            <a:r>
              <a:rPr lang="en-US" sz="2000" dirty="0" err="1"/>
              <a:t>οκτήσ</a:t>
            </a:r>
            <a:r>
              <a:rPr lang="el-GR" sz="2000" dirty="0"/>
              <a:t>ε</a:t>
            </a:r>
            <a:r>
              <a:rPr lang="en-US" sz="2000" dirty="0" err="1"/>
              <a:t>τε</a:t>
            </a:r>
            <a:r>
              <a:rPr lang="en-US" sz="2000" dirty="0"/>
              <a:t> έναν </a:t>
            </a:r>
            <a:r>
              <a:rPr lang="en-US" sz="2000" dirty="0" err="1"/>
              <a:t>λογ</a:t>
            </a:r>
            <a:r>
              <a:rPr lang="en-US" sz="2000" dirty="0"/>
              <a:t>αριασμό email </a:t>
            </a:r>
            <a:endParaRPr sz="2000" dirty="0"/>
          </a:p>
          <a:p>
            <a:pPr marL="228600" lvl="0" indent="-228600" algn="l" rtl="0">
              <a:lnSpc>
                <a:spcPct val="150000"/>
              </a:lnSpc>
              <a:spcBef>
                <a:spcPts val="0"/>
              </a:spcBef>
              <a:spcAft>
                <a:spcPts val="0"/>
              </a:spcAft>
              <a:buSzPts val="2000"/>
              <a:buChar char="✔"/>
            </a:pPr>
            <a:r>
              <a:rPr lang="el-GR" sz="2000" dirty="0"/>
              <a:t>Στείλετε </a:t>
            </a:r>
            <a:r>
              <a:rPr lang="en-US" sz="2000" dirty="0"/>
              <a:t>email, απ</a:t>
            </a:r>
            <a:r>
              <a:rPr lang="el-GR" sz="2000" dirty="0"/>
              <a:t>α</a:t>
            </a:r>
            <a:r>
              <a:rPr lang="en-US" sz="2000" dirty="0" err="1"/>
              <a:t>ντ</a:t>
            </a:r>
            <a:r>
              <a:rPr lang="el-GR" sz="2000" dirty="0"/>
              <a:t>ή</a:t>
            </a:r>
            <a:r>
              <a:rPr lang="en-US" sz="2000" dirty="0"/>
              <a:t>σ</a:t>
            </a:r>
            <a:r>
              <a:rPr lang="el-GR" sz="2000" dirty="0" err="1"/>
              <a:t>ετε</a:t>
            </a:r>
            <a:r>
              <a:rPr lang="en-US" sz="2000" dirty="0"/>
              <a:t> σε email και επ</a:t>
            </a:r>
            <a:r>
              <a:rPr lang="en-US" sz="2000" dirty="0" err="1"/>
              <a:t>ισ</a:t>
            </a:r>
            <a:r>
              <a:rPr lang="el-GR" sz="2000" dirty="0" err="1"/>
              <a:t>υνά</a:t>
            </a:r>
            <a:r>
              <a:rPr lang="en-US" sz="2000" dirty="0"/>
              <a:t>ψ</a:t>
            </a:r>
            <a:r>
              <a:rPr lang="el-GR" sz="2000" dirty="0" err="1"/>
              <a:t>ετε</a:t>
            </a:r>
            <a:r>
              <a:rPr lang="en-US" sz="2000" dirty="0"/>
              <a:t> α</a:t>
            </a:r>
            <a:r>
              <a:rPr lang="en-US" sz="2000" dirty="0" err="1"/>
              <a:t>ρχεί</a:t>
            </a:r>
            <a:r>
              <a:rPr lang="el-GR" sz="2000" dirty="0"/>
              <a:t>α</a:t>
            </a:r>
            <a:endParaRPr sz="2000" dirty="0"/>
          </a:p>
          <a:p>
            <a:pPr marL="228600" lvl="0" indent="-228600" algn="l" rtl="0">
              <a:lnSpc>
                <a:spcPct val="150000"/>
              </a:lnSpc>
              <a:spcBef>
                <a:spcPts val="0"/>
              </a:spcBef>
              <a:spcAft>
                <a:spcPts val="0"/>
              </a:spcAft>
              <a:buSzPts val="2000"/>
              <a:buChar char="✔"/>
            </a:pPr>
            <a:r>
              <a:rPr lang="en-US" sz="2000" dirty="0" err="1"/>
              <a:t>Οργ</a:t>
            </a:r>
            <a:r>
              <a:rPr lang="en-US" sz="2000" dirty="0"/>
              <a:t>ανώσ</a:t>
            </a:r>
            <a:r>
              <a:rPr lang="el-GR" sz="2000" dirty="0"/>
              <a:t>ε</a:t>
            </a:r>
            <a:r>
              <a:rPr lang="en-US" sz="2000" dirty="0" err="1"/>
              <a:t>τε</a:t>
            </a:r>
            <a:r>
              <a:rPr lang="en-US" sz="2000" dirty="0"/>
              <a:t> το λογαριασμό email σας </a:t>
            </a:r>
            <a:endParaRPr sz="2000" dirty="0"/>
          </a:p>
          <a:p>
            <a:pPr marL="228600" lvl="0" indent="-228600" algn="l" rtl="0">
              <a:lnSpc>
                <a:spcPct val="150000"/>
              </a:lnSpc>
              <a:spcBef>
                <a:spcPts val="0"/>
              </a:spcBef>
              <a:spcAft>
                <a:spcPts val="0"/>
              </a:spcAft>
              <a:buSzPts val="2000"/>
              <a:buFont typeface="Calibri"/>
              <a:buChar char="✔"/>
            </a:pPr>
            <a:r>
              <a:rPr lang="en-US" sz="2000" dirty="0" err="1"/>
              <a:t>Αν</a:t>
            </a:r>
            <a:r>
              <a:rPr lang="en-US" sz="2000" dirty="0"/>
              <a:t>αζ</a:t>
            </a:r>
            <a:r>
              <a:rPr lang="el-GR" sz="2000" dirty="0" err="1"/>
              <a:t>ητάτε</a:t>
            </a:r>
            <a:r>
              <a:rPr lang="el-GR" sz="2000" dirty="0"/>
              <a:t> </a:t>
            </a:r>
            <a:r>
              <a:rPr lang="en-US" sz="2000" dirty="0"/>
              <a:t>emails</a:t>
            </a:r>
            <a:endParaRPr sz="2100" dirty="0"/>
          </a:p>
        </p:txBody>
      </p:sp>
      <p:pic>
        <p:nvPicPr>
          <p:cNvPr id="387" name="Google Shape;387;p39" descr="High ROI content abstract concept illustration"/>
          <p:cNvPicPr preferRelativeResize="0"/>
          <p:nvPr/>
        </p:nvPicPr>
        <p:blipFill rotWithShape="1">
          <a:blip r:embed="rId3">
            <a:alphaModFix/>
          </a:blip>
          <a:srcRect l="10455" t="11533" r="9781" b="9204"/>
          <a:stretch/>
        </p:blipFill>
        <p:spPr>
          <a:xfrm>
            <a:off x="8045116" y="2434500"/>
            <a:ext cx="3588884" cy="3479014"/>
          </a:xfrm>
          <a:prstGeom prst="rect">
            <a:avLst/>
          </a:prstGeom>
          <a:noFill/>
          <a:ln>
            <a:noFill/>
          </a:ln>
        </p:spPr>
      </p:pic>
      <p:sp>
        <p:nvSpPr>
          <p:cNvPr id="388" name="Google Shape;388;p39"/>
          <p:cNvSpPr txBox="1"/>
          <p:nvPr/>
        </p:nvSpPr>
        <p:spPr>
          <a:xfrm>
            <a:off x="9436963" y="6574524"/>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vectorjuice στο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3"/>
          <p:cNvSpPr txBox="1">
            <a:spLocks noGrp="1"/>
          </p:cNvSpPr>
          <p:nvPr>
            <p:ph type="title" idx="4294967295"/>
          </p:nvPr>
        </p:nvSpPr>
        <p:spPr>
          <a:xfrm>
            <a:off x="949569" y="-424554"/>
            <a:ext cx="10292862" cy="189010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C2E78"/>
              </a:buClr>
              <a:buSzPts val="5400"/>
              <a:buFont typeface="Calibri"/>
              <a:buNone/>
            </a:pPr>
            <a:r>
              <a:rPr lang="en-US" sz="5400"/>
              <a:t>Ενότητες</a:t>
            </a:r>
            <a:endParaRPr sz="5400">
              <a:solidFill>
                <a:srgbClr val="1C2E78"/>
              </a:solidFill>
            </a:endParaRPr>
          </a:p>
        </p:txBody>
      </p:sp>
      <p:grpSp>
        <p:nvGrpSpPr>
          <p:cNvPr id="107" name="Google Shape;107;p3"/>
          <p:cNvGrpSpPr/>
          <p:nvPr/>
        </p:nvGrpSpPr>
        <p:grpSpPr>
          <a:xfrm>
            <a:off x="949569" y="2179751"/>
            <a:ext cx="10908134" cy="4282870"/>
            <a:chOff x="0" y="8026"/>
            <a:chExt cx="10520867" cy="4282870"/>
          </a:xfrm>
        </p:grpSpPr>
        <p:sp>
          <p:nvSpPr>
            <p:cNvPr id="108" name="Google Shape;108;p3"/>
            <p:cNvSpPr/>
            <p:nvPr/>
          </p:nvSpPr>
          <p:spPr>
            <a:xfrm>
              <a:off x="0" y="8026"/>
              <a:ext cx="10520867" cy="703409"/>
            </a:xfrm>
            <a:prstGeom prst="roundRect">
              <a:avLst>
                <a:gd name="adj" fmla="val 16667"/>
              </a:avLst>
            </a:prstGeom>
            <a:solidFill>
              <a:srgbClr val="89C53F"/>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09" name="Google Shape;109;p3"/>
            <p:cNvSpPr txBox="1"/>
            <p:nvPr/>
          </p:nvSpPr>
          <p:spPr>
            <a:xfrm>
              <a:off x="34338" y="42364"/>
              <a:ext cx="10452191" cy="634733"/>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b="1" i="0" u="none" strike="noStrike" cap="none">
                  <a:solidFill>
                    <a:schemeClr val="lt1"/>
                  </a:solidFill>
                  <a:latin typeface="Calibri"/>
                  <a:ea typeface="Calibri"/>
                  <a:cs typeface="Calibri"/>
                  <a:sym typeface="Calibri"/>
                </a:rPr>
                <a:t>1. Βασικές δεξιότητες ψηφιακού γραμματισμού </a:t>
              </a:r>
              <a:endParaRPr sz="2800" b="1" i="0" u="none" strike="noStrike" cap="none">
                <a:solidFill>
                  <a:schemeClr val="lt1"/>
                </a:solidFill>
                <a:latin typeface="Calibri"/>
                <a:ea typeface="Calibri"/>
                <a:cs typeface="Calibri"/>
                <a:sym typeface="Calibri"/>
              </a:endParaRPr>
            </a:p>
          </p:txBody>
        </p:sp>
        <p:sp>
          <p:nvSpPr>
            <p:cNvPr id="110" name="Google Shape;110;p3"/>
            <p:cNvSpPr/>
            <p:nvPr/>
          </p:nvSpPr>
          <p:spPr>
            <a:xfrm>
              <a:off x="0" y="717655"/>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11" name="Google Shape;111;p3"/>
            <p:cNvSpPr txBox="1"/>
            <p:nvPr/>
          </p:nvSpPr>
          <p:spPr>
            <a:xfrm>
              <a:off x="34338" y="751993"/>
              <a:ext cx="10452191" cy="634733"/>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US" sz="2800" b="0" i="0" u="none" strike="noStrike" cap="none">
                  <a:solidFill>
                    <a:srgbClr val="FFFFFF"/>
                  </a:solidFill>
                  <a:latin typeface="Calibri"/>
                  <a:ea typeface="Calibri"/>
                  <a:cs typeface="Calibri"/>
                  <a:sym typeface="Calibri"/>
                </a:rPr>
                <a:t>2. </a:t>
              </a:r>
              <a:r>
                <a:rPr lang="en-US" sz="2800" b="0" i="0" u="none" strike="noStrike" cap="none">
                  <a:solidFill>
                    <a:schemeClr val="lt1"/>
                  </a:solidFill>
                  <a:latin typeface="Calibri"/>
                  <a:ea typeface="Calibri"/>
                  <a:cs typeface="Calibri"/>
                  <a:sym typeface="Calibri"/>
                </a:rPr>
                <a:t>Ασφάλεια και πρόληψη</a:t>
              </a:r>
              <a:endParaRPr sz="2800" b="0" i="0" u="none" strike="noStrike" cap="none">
                <a:solidFill>
                  <a:srgbClr val="FFFFFF"/>
                </a:solidFill>
                <a:latin typeface="Calibri"/>
                <a:ea typeface="Calibri"/>
                <a:cs typeface="Calibri"/>
                <a:sym typeface="Calibri"/>
              </a:endParaRPr>
            </a:p>
          </p:txBody>
        </p:sp>
        <p:sp>
          <p:nvSpPr>
            <p:cNvPr id="112" name="Google Shape;112;p3"/>
            <p:cNvSpPr/>
            <p:nvPr/>
          </p:nvSpPr>
          <p:spPr>
            <a:xfrm>
              <a:off x="0" y="1435113"/>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13" name="Google Shape;113;p3"/>
            <p:cNvSpPr txBox="1"/>
            <p:nvPr/>
          </p:nvSpPr>
          <p:spPr>
            <a:xfrm>
              <a:off x="34338" y="1469451"/>
              <a:ext cx="10452191" cy="634733"/>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US" sz="2800" b="0" i="0" u="none" strike="noStrike" cap="none" dirty="0">
                  <a:solidFill>
                    <a:srgbClr val="FFFFFF"/>
                  </a:solidFill>
                  <a:latin typeface="Calibri"/>
                  <a:ea typeface="Calibri"/>
                  <a:cs typeface="Calibri"/>
                  <a:sym typeface="Calibri"/>
                </a:rPr>
                <a:t>3. </a:t>
              </a:r>
              <a:r>
                <a:rPr lang="en-US" sz="2800" b="0" i="0" u="none" strike="noStrike" cap="none" dirty="0" err="1">
                  <a:solidFill>
                    <a:srgbClr val="FFFFFF"/>
                  </a:solidFill>
                  <a:latin typeface="Calibri"/>
                  <a:ea typeface="Calibri"/>
                  <a:cs typeface="Calibri"/>
                  <a:sym typeface="Calibri"/>
                </a:rPr>
                <a:t>Δι</a:t>
              </a:r>
              <a:r>
                <a:rPr lang="en-US" sz="2800" b="0" i="0" u="none" strike="noStrike" cap="none" dirty="0">
                  <a:solidFill>
                    <a:srgbClr val="FFFFFF"/>
                  </a:solidFill>
                  <a:latin typeface="Calibri"/>
                  <a:ea typeface="Calibri"/>
                  <a:cs typeface="Calibri"/>
                  <a:sym typeface="Calibri"/>
                </a:rPr>
                <a:t>αχείριση τραπεζικού λογαριασμού </a:t>
              </a:r>
              <a:r>
                <a:rPr lang="el-GR" sz="2800" b="0" i="0" u="none" strike="noStrike" cap="none">
                  <a:solidFill>
                    <a:srgbClr val="FFFFFF"/>
                  </a:solidFill>
                  <a:latin typeface="Calibri"/>
                  <a:ea typeface="Calibri"/>
                  <a:cs typeface="Calibri"/>
                  <a:sym typeface="Calibri"/>
                </a:rPr>
                <a:t>διαδικτυακά</a:t>
              </a:r>
              <a:endParaRPr sz="2800" b="0" i="0" u="none" strike="noStrike" cap="none" dirty="0">
                <a:solidFill>
                  <a:srgbClr val="FFFFFF"/>
                </a:solidFill>
                <a:latin typeface="Calibri"/>
                <a:ea typeface="Calibri"/>
                <a:cs typeface="Calibri"/>
                <a:sym typeface="Calibri"/>
              </a:endParaRPr>
            </a:p>
          </p:txBody>
        </p:sp>
        <p:sp>
          <p:nvSpPr>
            <p:cNvPr id="114" name="Google Shape;114;p3"/>
            <p:cNvSpPr/>
            <p:nvPr/>
          </p:nvSpPr>
          <p:spPr>
            <a:xfrm>
              <a:off x="0" y="2152571"/>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15" name="Google Shape;115;p3"/>
            <p:cNvSpPr txBox="1"/>
            <p:nvPr/>
          </p:nvSpPr>
          <p:spPr>
            <a:xfrm>
              <a:off x="34338" y="2186909"/>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u="none" strike="noStrike" cap="none" dirty="0">
                  <a:solidFill>
                    <a:schemeClr val="lt1"/>
                  </a:solidFill>
                  <a:latin typeface="Calibri"/>
                  <a:ea typeface="Calibri"/>
                  <a:cs typeface="Calibri"/>
                  <a:sym typeface="Calibri"/>
                </a:rPr>
                <a:t>4. </a:t>
              </a:r>
              <a:r>
                <a:rPr lang="en-US" sz="2600" b="0" i="0" u="none" strike="noStrike" cap="none" dirty="0" err="1">
                  <a:solidFill>
                    <a:schemeClr val="lt1"/>
                  </a:solidFill>
                  <a:latin typeface="Calibri"/>
                  <a:ea typeface="Calibri"/>
                  <a:cs typeface="Calibri"/>
                  <a:sym typeface="Calibri"/>
                </a:rPr>
                <a:t>Δι</a:t>
              </a:r>
              <a:r>
                <a:rPr lang="en-US" sz="2600" b="0" i="0" u="none" strike="noStrike" cap="none" dirty="0">
                  <a:solidFill>
                    <a:schemeClr val="lt1"/>
                  </a:solidFill>
                  <a:latin typeface="Calibri"/>
                  <a:ea typeface="Calibri"/>
                  <a:cs typeface="Calibri"/>
                  <a:sym typeface="Calibri"/>
                </a:rPr>
                <a:t>αδικτυακές λύσεις για τη λήψη και αποστολή χρημάτων </a:t>
              </a:r>
              <a:endParaRPr sz="2600" b="0" i="0" u="none" strike="noStrike" cap="none" dirty="0">
                <a:solidFill>
                  <a:schemeClr val="lt1"/>
                </a:solidFill>
                <a:latin typeface="Calibri"/>
                <a:ea typeface="Calibri"/>
                <a:cs typeface="Calibri"/>
                <a:sym typeface="Calibri"/>
              </a:endParaRPr>
            </a:p>
          </p:txBody>
        </p:sp>
        <p:sp>
          <p:nvSpPr>
            <p:cNvPr id="116" name="Google Shape;116;p3"/>
            <p:cNvSpPr/>
            <p:nvPr/>
          </p:nvSpPr>
          <p:spPr>
            <a:xfrm>
              <a:off x="0" y="2870029"/>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17" name="Google Shape;117;p3"/>
            <p:cNvSpPr txBox="1"/>
            <p:nvPr/>
          </p:nvSpPr>
          <p:spPr>
            <a:xfrm>
              <a:off x="34338" y="2904367"/>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100000"/>
                </a:lnSpc>
                <a:spcBef>
                  <a:spcPts val="0"/>
                </a:spcBef>
                <a:spcAft>
                  <a:spcPts val="0"/>
                </a:spcAft>
                <a:buClr>
                  <a:schemeClr val="lt1"/>
                </a:buClr>
                <a:buSzPts val="2600"/>
                <a:buFont typeface="Calibri"/>
                <a:buNone/>
              </a:pPr>
              <a:r>
                <a:rPr lang="en-US" sz="2600" b="0" i="0" u="none" strike="noStrike" cap="none" dirty="0">
                  <a:solidFill>
                    <a:schemeClr val="lt1"/>
                  </a:solidFill>
                  <a:latin typeface="Calibri"/>
                  <a:ea typeface="Calibri"/>
                  <a:cs typeface="Calibri"/>
                  <a:sym typeface="Calibri"/>
                </a:rPr>
                <a:t>5.</a:t>
              </a:r>
              <a:r>
                <a:rPr lang="el-GR" sz="2600" b="0" i="0" u="none" strike="noStrike" cap="none">
                  <a:solidFill>
                    <a:schemeClr val="lt1"/>
                  </a:solidFill>
                  <a:latin typeface="Calibri"/>
                  <a:ea typeface="Calibri"/>
                  <a:cs typeface="Calibri"/>
                  <a:sym typeface="Calibri"/>
                </a:rPr>
                <a:t> Χρήση πιστωτικής κάρτας για την αγορά αγαθών και υπηρεσιών από το διαδίκτυο</a:t>
              </a:r>
              <a:r>
                <a:rPr lang="en-US" sz="2600" b="0" i="0" u="none" strike="noStrike" cap="none">
                  <a:solidFill>
                    <a:schemeClr val="lt1"/>
                  </a:solidFill>
                  <a:latin typeface="Calibri"/>
                  <a:ea typeface="Calibri"/>
                  <a:cs typeface="Calibri"/>
                  <a:sym typeface="Calibri"/>
                </a:rPr>
                <a:t> </a:t>
              </a:r>
              <a:r>
                <a:rPr lang="el-GR" sz="2600" b="0" i="0" u="none" strike="noStrike" cap="none" dirty="0">
                  <a:solidFill>
                    <a:schemeClr val="lt1"/>
                  </a:solidFill>
                  <a:latin typeface="Calibri"/>
                  <a:ea typeface="Calibri"/>
                  <a:cs typeface="Calibri"/>
                  <a:sym typeface="Calibri"/>
                </a:rPr>
                <a:t>  </a:t>
              </a:r>
              <a:endParaRPr sz="2600" b="0" i="0" u="none" strike="noStrike" cap="none" dirty="0">
                <a:solidFill>
                  <a:schemeClr val="lt1"/>
                </a:solidFill>
                <a:latin typeface="Calibri"/>
                <a:ea typeface="Calibri"/>
                <a:cs typeface="Calibri"/>
                <a:sym typeface="Calibri"/>
              </a:endParaRPr>
            </a:p>
          </p:txBody>
        </p:sp>
        <p:sp>
          <p:nvSpPr>
            <p:cNvPr id="118" name="Google Shape;118;p3"/>
            <p:cNvSpPr/>
            <p:nvPr/>
          </p:nvSpPr>
          <p:spPr>
            <a:xfrm>
              <a:off x="0" y="3587487"/>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19" name="Google Shape;119;p3"/>
            <p:cNvSpPr txBox="1"/>
            <p:nvPr/>
          </p:nvSpPr>
          <p:spPr>
            <a:xfrm>
              <a:off x="34338" y="3621825"/>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6. Επεξεργασία ηλεκτρονικών πληρωμών για φόρους και λογαριασμούς </a:t>
              </a:r>
              <a:endParaRPr sz="2600" b="0" i="0" u="none" strike="noStrike" cap="none">
                <a:solidFill>
                  <a:schemeClr val="lt1"/>
                </a:solidFill>
                <a:latin typeface="Calibri"/>
                <a:ea typeface="Calibri"/>
                <a:cs typeface="Calibri"/>
                <a:sym typeface="Calibri"/>
              </a:endParaRPr>
            </a:p>
          </p:txBody>
        </p:sp>
      </p:grpSp>
      <p:pic>
        <p:nvPicPr>
          <p:cNvPr id="121" name="Google Shape;121;p3"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a:stretch/>
        </p:blipFill>
        <p:spPr>
          <a:xfrm>
            <a:off x="0" y="23312"/>
            <a:ext cx="3800819" cy="1795328"/>
          </a:xfrm>
          <a:prstGeom prst="rect">
            <a:avLst/>
          </a:prstGeom>
          <a:noFill/>
          <a:ln>
            <a:noFill/>
          </a:ln>
        </p:spPr>
      </p:pic>
      <p:pic>
        <p:nvPicPr>
          <p:cNvPr id="2" name="Εικόνα 1" descr="Εικόνα που περιέχει στιγμιότυπο οθόνης, κείμενο, σύμβολο, λογότυπο&#10;&#10;Το περιεχόμενο που δημιουργείται από τεχνολογία AI ενδέχεται να είναι εσφαλμένο.">
            <a:extLst>
              <a:ext uri="{FF2B5EF4-FFF2-40B4-BE49-F238E27FC236}">
                <a16:creationId xmlns:a16="http://schemas.microsoft.com/office/drawing/2014/main" id="{C1C0A014-8FAF-6754-F4FD-113EB43B56FC}"/>
              </a:ext>
            </a:extLst>
          </p:cNvPr>
          <p:cNvPicPr>
            <a:picLocks noChangeAspect="1"/>
          </p:cNvPicPr>
          <p:nvPr/>
        </p:nvPicPr>
        <p:blipFill>
          <a:blip r:embed="rId4"/>
          <a:stretch>
            <a:fillRect/>
          </a:stretch>
        </p:blipFill>
        <p:spPr>
          <a:xfrm>
            <a:off x="11510211" y="6301029"/>
            <a:ext cx="681789" cy="55697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0"/>
          <p:cNvSpPr txBox="1">
            <a:spLocks noGrp="1"/>
          </p:cNvSpPr>
          <p:nvPr>
            <p:ph type="title"/>
          </p:nvPr>
        </p:nvSpPr>
        <p:spPr>
          <a:xfrm>
            <a:off x="558000" y="8514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Τι είναι ένα email;</a:t>
            </a:r>
            <a:endParaRPr/>
          </a:p>
        </p:txBody>
      </p:sp>
      <p:sp>
        <p:nvSpPr>
          <p:cNvPr id="395" name="Google Shape;395;p40"/>
          <p:cNvSpPr txBox="1">
            <a:spLocks noGrp="1"/>
          </p:cNvSpPr>
          <p:nvPr>
            <p:ph type="body" idx="1"/>
          </p:nvPr>
        </p:nvSpPr>
        <p:spPr>
          <a:xfrm>
            <a:off x="558001" y="1571399"/>
            <a:ext cx="11059800" cy="4747207"/>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Aft>
                <a:spcPts val="600"/>
              </a:spcAft>
              <a:buSzPts val="2400"/>
              <a:buNone/>
            </a:pPr>
            <a:r>
              <a:rPr lang="en-US" dirty="0"/>
              <a:t>Η ανταλλαγή (αποστολή και λήψη) ηλεκτρονικού ταχυδρομείου είναι μια </a:t>
            </a:r>
            <a:r>
              <a:rPr lang="en-US" b="1" dirty="0"/>
              <a:t>επίσημη γραπτή </a:t>
            </a:r>
            <a:r>
              <a:rPr lang="en-US" dirty="0"/>
              <a:t>επικοινωνία με φίλους και συνομηλίκους.</a:t>
            </a:r>
            <a:endParaRPr dirty="0"/>
          </a:p>
          <a:p>
            <a:pPr marL="0" lvl="0" indent="0" algn="l" rtl="0">
              <a:lnSpc>
                <a:spcPct val="100000"/>
              </a:lnSpc>
              <a:spcAft>
                <a:spcPts val="600"/>
              </a:spcAft>
              <a:buSzPts val="2200"/>
              <a:buNone/>
            </a:pPr>
            <a:r>
              <a:rPr lang="en-US" dirty="0"/>
              <a:t>Η επικοινωνία μέσω ηλεκτρονικού ταχυδρομείου μπορεί να είναι:</a:t>
            </a:r>
            <a:endParaRPr dirty="0"/>
          </a:p>
          <a:p>
            <a:pPr lvl="0" algn="l" rtl="0">
              <a:lnSpc>
                <a:spcPct val="100000"/>
              </a:lnSpc>
              <a:spcAft>
                <a:spcPts val="600"/>
              </a:spcAft>
              <a:buSzPts val="2400"/>
              <a:buFont typeface="Wingdings" panose="05000000000000000000" pitchFamily="2" charset="2"/>
              <a:buChar char="§"/>
            </a:pPr>
            <a:r>
              <a:rPr lang="en-US" b="1" dirty="0"/>
              <a:t>Ανεπίσημα</a:t>
            </a:r>
            <a:r>
              <a:rPr lang="en-US" dirty="0"/>
              <a:t>, όπως ο τρόπος που επικοινωνούμε με τους ανθρώπους με τους οποίους είμαστε πολύ κοντά,</a:t>
            </a:r>
            <a:endParaRPr dirty="0"/>
          </a:p>
          <a:p>
            <a:pPr lvl="0" algn="l" rtl="0">
              <a:lnSpc>
                <a:spcPct val="100000"/>
              </a:lnSpc>
              <a:spcAft>
                <a:spcPts val="600"/>
              </a:spcAft>
              <a:buSzPts val="2400"/>
              <a:buFont typeface="Wingdings" panose="05000000000000000000" pitchFamily="2" charset="2"/>
              <a:buChar char="§"/>
            </a:pPr>
            <a:r>
              <a:rPr lang="en-US" b="1" dirty="0"/>
              <a:t>Τυπική</a:t>
            </a:r>
            <a:r>
              <a:rPr lang="en-US" dirty="0"/>
              <a:t>, η οποία περιλαμβάνει έναν επίσημο τρόπο επικοινωνίας με </a:t>
            </a:r>
            <a:r>
              <a:rPr lang="en-US" dirty="0" err="1"/>
              <a:t>οργανισμούς </a:t>
            </a:r>
            <a:r>
              <a:rPr lang="en-US" dirty="0"/>
              <a:t>και άτομα που δεν γνωρίζουμε ή δεν έχουμε επαγγελματική σχέση μαζί τους,</a:t>
            </a:r>
            <a:endParaRPr dirty="0"/>
          </a:p>
          <a:p>
            <a:pPr lvl="0" algn="l" rtl="0">
              <a:lnSpc>
                <a:spcPct val="100000"/>
              </a:lnSpc>
              <a:spcAft>
                <a:spcPts val="600"/>
              </a:spcAft>
              <a:buSzPts val="2400"/>
              <a:buFont typeface="Wingdings" panose="05000000000000000000" pitchFamily="2" charset="2"/>
              <a:buChar char="§"/>
            </a:pPr>
            <a:r>
              <a:rPr lang="en-US" b="1" dirty="0"/>
              <a:t>Ημι-επίσημος</a:t>
            </a:r>
            <a:r>
              <a:rPr lang="en-US" dirty="0"/>
              <a:t>, ο οποίος βρίσκεται μεταξύ ανεπίσημου και επίσημου, π.χ., μπορείτε να σκεφτείτε να χρησιμοποιήσετε αυτόν τον τύπο για την αποστολή ηλεκτρονικού ταχυδρομείου στον γιατρό σας.</a:t>
            </a:r>
            <a:endParaRPr dirty="0"/>
          </a:p>
          <a:p>
            <a:pPr marL="0" lvl="0" indent="0" algn="l" rtl="0">
              <a:lnSpc>
                <a:spcPct val="100000"/>
              </a:lnSpc>
              <a:spcAft>
                <a:spcPts val="600"/>
              </a:spcAft>
              <a:buSzPts val="2400"/>
              <a:buNone/>
            </a:pPr>
            <a:r>
              <a:rPr lang="en-US" dirty="0"/>
              <a:t>Τέλος, τα μηνύματα ηλεκτρονικού ταχυδρομείου μπορούν να αρχειοθετηθούν, ηλεκτρονικά ή εκτυπωμένα, και να παρέχουν αποδείξεις επικοινωνίας. Μπορείτε επίσης να τα διαβάζετε πάντα για να θυμάστε λεπτομέρειες. </a:t>
            </a:r>
            <a:endParaRPr dirty="0"/>
          </a:p>
        </p:txBody>
      </p:sp>
      <p:sp>
        <p:nvSpPr>
          <p:cNvPr id="396" name="Google Shape;396;p40"/>
          <p:cNvSpPr/>
          <p:nvPr/>
        </p:nvSpPr>
        <p:spPr>
          <a:xfrm>
            <a:off x="8582526" y="0"/>
            <a:ext cx="359349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1.6 </a:t>
            </a:r>
            <a:r>
              <a:rPr lang="en-US" sz="1800" b="0" i="0" u="none" strike="noStrike" cap="none" dirty="0" err="1">
                <a:solidFill>
                  <a:srgbClr val="1C2E78"/>
                </a:solidFill>
                <a:latin typeface="Calibri"/>
                <a:ea typeface="Calibri"/>
                <a:cs typeface="Calibri"/>
                <a:sym typeface="Calibri"/>
              </a:rPr>
              <a:t>Δι</a:t>
            </a:r>
            <a:r>
              <a:rPr lang="en-US" sz="1800" b="0" i="0" u="none" strike="noStrike" cap="none" dirty="0">
                <a:solidFill>
                  <a:srgbClr val="1C2E78"/>
                </a:solidFill>
                <a:latin typeface="Calibri"/>
                <a:ea typeface="Calibri"/>
                <a:cs typeface="Calibri"/>
                <a:sym typeface="Calibri"/>
              </a:rPr>
              <a:t>αχείριση λογαριασμού email</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4" name="Google Shape;404;p41" descr="Newsletter profitable promotional campaign. E mail, Internet, marketing. Graph growth on computer screen. Successful advertising strategy."/>
          <p:cNvPicPr preferRelativeResize="0"/>
          <p:nvPr/>
        </p:nvPicPr>
        <p:blipFill rotWithShape="1">
          <a:blip r:embed="rId3">
            <a:alphaModFix/>
          </a:blip>
          <a:srcRect/>
          <a:stretch/>
        </p:blipFill>
        <p:spPr>
          <a:xfrm>
            <a:off x="9753600" y="2190881"/>
            <a:ext cx="2438400" cy="2647820"/>
          </a:xfrm>
          <a:prstGeom prst="rect">
            <a:avLst/>
          </a:prstGeom>
          <a:noFill/>
          <a:ln>
            <a:noFill/>
          </a:ln>
        </p:spPr>
      </p:pic>
      <p:sp>
        <p:nvSpPr>
          <p:cNvPr id="402" name="Google Shape;402;p41"/>
          <p:cNvSpPr txBox="1">
            <a:spLocks noGrp="1"/>
          </p:cNvSpPr>
          <p:nvPr>
            <p:ph type="title"/>
          </p:nvPr>
        </p:nvSpPr>
        <p:spPr>
          <a:xfrm>
            <a:off x="558000" y="7752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Λογαριασμός email</a:t>
            </a:r>
            <a:endParaRPr/>
          </a:p>
        </p:txBody>
      </p:sp>
      <p:sp>
        <p:nvSpPr>
          <p:cNvPr id="403" name="Google Shape;403;p41"/>
          <p:cNvSpPr txBox="1">
            <a:spLocks noGrp="1"/>
          </p:cNvSpPr>
          <p:nvPr>
            <p:ph type="body" idx="1"/>
          </p:nvPr>
        </p:nvSpPr>
        <p:spPr>
          <a:xfrm>
            <a:off x="558000" y="1495199"/>
            <a:ext cx="9195600" cy="5213825"/>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00000"/>
              </a:lnSpc>
              <a:spcAft>
                <a:spcPts val="600"/>
              </a:spcAft>
              <a:buSzPct val="100000"/>
              <a:buNone/>
            </a:pPr>
            <a:r>
              <a:rPr lang="en-US" sz="1800" dirty="0"/>
              <a:t>Για επικοινωνία μέσω ηλεκτρονικού ταχυδρομείου, χρειάζεστε έναν λογαριασμό ηλεκτρονικού ταχυδρομείου:</a:t>
            </a:r>
            <a:endParaRPr sz="1800" dirty="0"/>
          </a:p>
          <a:p>
            <a:pPr marL="365760" lvl="0" indent="-342900" algn="l" rtl="0">
              <a:lnSpc>
                <a:spcPct val="100000"/>
              </a:lnSpc>
              <a:spcAft>
                <a:spcPts val="600"/>
              </a:spcAft>
              <a:buSzPct val="100000"/>
              <a:buFont typeface="Wingdings" panose="05000000000000000000" pitchFamily="2" charset="2"/>
              <a:buChar char="§"/>
            </a:pPr>
            <a:r>
              <a:rPr lang="en-US" sz="1800" dirty="0"/>
              <a:t>Εάν χρησιμοποιείτε ένα κινητό smartphone, πιθανότατα έχετε ήδη έναν προσωπικό λογαριασμό ηλεκτρονικού ταχυδρομείου.</a:t>
            </a:r>
            <a:endParaRPr sz="1800" dirty="0"/>
          </a:p>
          <a:p>
            <a:pPr marL="365760" lvl="0" indent="-342900" algn="l" rtl="0">
              <a:lnSpc>
                <a:spcPct val="100000"/>
              </a:lnSpc>
              <a:spcAft>
                <a:spcPts val="600"/>
              </a:spcAft>
              <a:buSzPct val="100000"/>
              <a:buFont typeface="Wingdings" panose="05000000000000000000" pitchFamily="2" charset="2"/>
              <a:buChar char="§"/>
            </a:pPr>
            <a:r>
              <a:rPr lang="en-US" sz="1800" dirty="0"/>
              <a:t>Εάν έχετε πάροχο Internet, μπορεί να έχετε ήδη μια διεύθυνση ηλεκτρονικού ταχυδρομείου. </a:t>
            </a:r>
            <a:endParaRPr sz="1800" dirty="0"/>
          </a:p>
          <a:p>
            <a:pPr marL="365760" lvl="0" indent="-342900" algn="l" rtl="0">
              <a:lnSpc>
                <a:spcPct val="100000"/>
              </a:lnSpc>
              <a:spcAft>
                <a:spcPts val="600"/>
              </a:spcAft>
              <a:buSzPct val="100000"/>
              <a:buFont typeface="Wingdings" panose="05000000000000000000" pitchFamily="2" charset="2"/>
              <a:buChar char="§"/>
            </a:pPr>
            <a:r>
              <a:rPr lang="en-US" sz="1800" dirty="0"/>
              <a:t>Αν δεν έχετε λογαριασμό ηλεκτρονικού ταχυδρομείου, ήρθε η ώρα να αποκτήσετε έναν! </a:t>
            </a:r>
            <a:endParaRPr sz="1800" dirty="0"/>
          </a:p>
          <a:p>
            <a:pPr marL="0" lvl="0" indent="0" algn="l" rtl="0">
              <a:lnSpc>
                <a:spcPct val="100000"/>
              </a:lnSpc>
              <a:spcAft>
                <a:spcPts val="600"/>
              </a:spcAft>
              <a:buSzPct val="117647"/>
              <a:buNone/>
            </a:pPr>
            <a:r>
              <a:rPr lang="en-US" sz="1800" dirty="0"/>
              <a:t>Για να στέλνετε και να λαμβάνετε ηλεκτρονικό ταχυδρομείο πρέπει να έχετε πρόσβαση σε μια </a:t>
            </a:r>
            <a:r>
              <a:rPr lang="en-US" sz="1800" b="1" dirty="0"/>
              <a:t>online υπηρεσία ηλεκτρονικού ταχυδρομείου μέσω του προγράμματος περιήγησής </a:t>
            </a:r>
            <a:r>
              <a:rPr lang="en-US" sz="1800" dirty="0"/>
              <a:t>σας ή να χρησιμοποιήσετε:</a:t>
            </a:r>
            <a:endParaRPr sz="1800" dirty="0"/>
          </a:p>
          <a:p>
            <a:pPr marL="827534" lvl="1" indent="-342900" algn="l" rtl="0">
              <a:lnSpc>
                <a:spcPct val="100000"/>
              </a:lnSpc>
              <a:spcAft>
                <a:spcPts val="600"/>
              </a:spcAft>
              <a:buSzPct val="119999"/>
              <a:buFont typeface="Wingdings" panose="05000000000000000000" pitchFamily="2" charset="2"/>
              <a:buChar char="§"/>
            </a:pPr>
            <a:r>
              <a:rPr lang="en-US" sz="1800" dirty="0"/>
              <a:t>ένα λογισμικό προγράμματος-πελάτη ηλεκτρονικού ταχυδρομείου στην επιφάνεια εργασίας/τον φορητό υπολογιστή σας, π.χ. Thunderbird, Outlook,</a:t>
            </a:r>
            <a:endParaRPr sz="1600" dirty="0"/>
          </a:p>
          <a:p>
            <a:pPr marL="827534" lvl="1" indent="-342900" algn="l" rtl="0">
              <a:lnSpc>
                <a:spcPct val="100000"/>
              </a:lnSpc>
              <a:spcAft>
                <a:spcPts val="600"/>
              </a:spcAft>
              <a:buSzPct val="119999"/>
              <a:buFont typeface="Wingdings" panose="05000000000000000000" pitchFamily="2" charset="2"/>
              <a:buChar char="§"/>
            </a:pPr>
            <a:r>
              <a:rPr lang="en-US" sz="1800" dirty="0"/>
              <a:t>μια εφαρμογή ηλεκτρονικού ταχυδρομείου για κινητά στο smartphone ή το tablet σας, π.χ. εφαρμογή Gmail κ.λπ. </a:t>
            </a:r>
            <a:endParaRPr sz="1800" dirty="0"/>
          </a:p>
          <a:p>
            <a:pPr marL="0" lvl="0" indent="0" algn="l" rtl="0">
              <a:lnSpc>
                <a:spcPct val="100000"/>
              </a:lnSpc>
              <a:spcAft>
                <a:spcPts val="600"/>
              </a:spcAft>
              <a:buSzPct val="117647"/>
              <a:buNone/>
            </a:pPr>
            <a:r>
              <a:rPr lang="en-US" sz="1800" i="1" dirty="0"/>
              <a:t>=&gt; Ανατρέξτε </a:t>
            </a:r>
            <a:r>
              <a:rPr lang="en-US" sz="1800" b="1" i="1" u="sng" dirty="0"/>
              <a:t>στη Δραστηριότητα 2 "Δημιουργία λογαριασμού ηλεκτρονικού ταχυδρομείου"</a:t>
            </a:r>
            <a:r>
              <a:rPr lang="en-US" sz="1800" i="1" dirty="0"/>
              <a:t>, την οποία μπορείτε να κάνετε κατά τη διάρκεια μιας εκπαιδευτικής συνεδρίας ή μόνοι σας στο σπίτι. </a:t>
            </a:r>
            <a:endParaRPr sz="1800" i="1" dirty="0"/>
          </a:p>
        </p:txBody>
      </p:sp>
      <p:sp>
        <p:nvSpPr>
          <p:cNvPr id="405" name="Google Shape;405;p41"/>
          <p:cNvSpPr txBox="1"/>
          <p:nvPr/>
        </p:nvSpPr>
        <p:spPr>
          <a:xfrm>
            <a:off x="5876925" y="6353504"/>
            <a:ext cx="6112274"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vectorjuice στο Freepik</a:t>
            </a:r>
            <a:endParaRPr sz="1200" b="0" i="0" u="none" strike="noStrike" cap="none">
              <a:solidFill>
                <a:schemeClr val="dk1"/>
              </a:solidFill>
              <a:latin typeface="Calibri"/>
              <a:ea typeface="Calibri"/>
              <a:cs typeface="Calibri"/>
              <a:sym typeface="Calibri"/>
            </a:endParaRPr>
          </a:p>
        </p:txBody>
      </p:sp>
      <p:sp>
        <p:nvSpPr>
          <p:cNvPr id="2" name="Google Shape;396;p40">
            <a:extLst>
              <a:ext uri="{FF2B5EF4-FFF2-40B4-BE49-F238E27FC236}">
                <a16:creationId xmlns:a16="http://schemas.microsoft.com/office/drawing/2014/main" id="{1573B68B-E863-C621-1B2C-0C897C4467FF}"/>
              </a:ext>
            </a:extLst>
          </p:cNvPr>
          <p:cNvSpPr/>
          <p:nvPr/>
        </p:nvSpPr>
        <p:spPr>
          <a:xfrm>
            <a:off x="8582526" y="0"/>
            <a:ext cx="359349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1.6 </a:t>
            </a:r>
            <a:r>
              <a:rPr lang="en-US" sz="1800" b="0" i="0" u="none" strike="noStrike" cap="none" dirty="0" err="1">
                <a:solidFill>
                  <a:srgbClr val="1C2E78"/>
                </a:solidFill>
                <a:latin typeface="Calibri"/>
                <a:ea typeface="Calibri"/>
                <a:cs typeface="Calibri"/>
                <a:sym typeface="Calibri"/>
              </a:rPr>
              <a:t>Δι</a:t>
            </a:r>
            <a:r>
              <a:rPr lang="en-US" sz="1800" b="0" i="0" u="none" strike="noStrike" cap="none" dirty="0">
                <a:solidFill>
                  <a:srgbClr val="1C2E78"/>
                </a:solidFill>
                <a:latin typeface="Calibri"/>
                <a:ea typeface="Calibri"/>
                <a:cs typeface="Calibri"/>
                <a:sym typeface="Calibri"/>
              </a:rPr>
              <a:t>αχείριση λογαριασμού email</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3" name="Google Shape;413;p48"/>
          <p:cNvPicPr preferRelativeResize="0"/>
          <p:nvPr/>
        </p:nvPicPr>
        <p:blipFill rotWithShape="1">
          <a:blip r:embed="rId3">
            <a:alphaModFix/>
          </a:blip>
          <a:srcRect/>
          <a:stretch/>
        </p:blipFill>
        <p:spPr>
          <a:xfrm>
            <a:off x="9344025" y="741749"/>
            <a:ext cx="2645100" cy="2106225"/>
          </a:xfrm>
          <a:prstGeom prst="rect">
            <a:avLst/>
          </a:prstGeom>
          <a:noFill/>
          <a:ln>
            <a:noFill/>
          </a:ln>
        </p:spPr>
      </p:pic>
      <p:sp>
        <p:nvSpPr>
          <p:cNvPr id="411" name="Google Shape;411;p48"/>
          <p:cNvSpPr txBox="1">
            <a:spLocks noGrp="1"/>
          </p:cNvSpPr>
          <p:nvPr>
            <p:ph type="title"/>
          </p:nvPr>
        </p:nvSpPr>
        <p:spPr>
          <a:xfrm>
            <a:off x="566150" y="74355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Σύνταξη και αποστολή email</a:t>
            </a:r>
            <a:endParaRPr/>
          </a:p>
        </p:txBody>
      </p:sp>
      <p:sp>
        <p:nvSpPr>
          <p:cNvPr id="412" name="Google Shape;412;p48"/>
          <p:cNvSpPr txBox="1">
            <a:spLocks noGrp="1"/>
          </p:cNvSpPr>
          <p:nvPr>
            <p:ph type="body" idx="1"/>
          </p:nvPr>
        </p:nvSpPr>
        <p:spPr>
          <a:xfrm>
            <a:off x="557999" y="1647600"/>
            <a:ext cx="8904500" cy="4721100"/>
          </a:xfrm>
          <a:prstGeom prst="rect">
            <a:avLst/>
          </a:prstGeom>
          <a:noFill/>
          <a:ln>
            <a:noFill/>
          </a:ln>
        </p:spPr>
        <p:txBody>
          <a:bodyPr spcFirstLastPara="1" wrap="square" lIns="91425" tIns="45700" rIns="91425" bIns="45700" anchor="t" anchorCtr="0">
            <a:noAutofit/>
          </a:bodyPr>
          <a:lstStyle/>
          <a:p>
            <a:pPr lvl="0" algn="l" rtl="0">
              <a:lnSpc>
                <a:spcPct val="100000"/>
              </a:lnSpc>
              <a:spcAft>
                <a:spcPts val="600"/>
              </a:spcAft>
              <a:buSzPts val="2400"/>
              <a:buFont typeface="Wingdings" panose="05000000000000000000" pitchFamily="2" charset="2"/>
              <a:buChar char="§"/>
            </a:pPr>
            <a:r>
              <a:rPr lang="en-US" sz="2000" dirty="0"/>
              <a:t>Για να </a:t>
            </a:r>
            <a:r>
              <a:rPr lang="en-US" sz="2000" b="1" dirty="0"/>
              <a:t>γράψετε </a:t>
            </a:r>
            <a:r>
              <a:rPr lang="en-US" sz="2000" dirty="0"/>
              <a:t>ένα μήνυμα ηλεκτρονικού ταχυδρομείου, κάντε κλικ στο κουμπί 'Νέο μήνυμα' ή 'Σύνταξη', ανάλογα με την υπηρεσία ηλεκτρονικού ταχυδρομείου που χρησιμοποιείτε. </a:t>
            </a:r>
            <a:endParaRPr sz="2000" dirty="0"/>
          </a:p>
          <a:p>
            <a:pPr lvl="0" algn="l" rtl="0">
              <a:lnSpc>
                <a:spcPct val="100000"/>
              </a:lnSpc>
              <a:spcAft>
                <a:spcPts val="600"/>
              </a:spcAft>
              <a:buSzPts val="2400"/>
              <a:buFont typeface="Wingdings" panose="05000000000000000000" pitchFamily="2" charset="2"/>
              <a:buChar char="§"/>
            </a:pPr>
            <a:r>
              <a:rPr lang="en-US" sz="2000" dirty="0"/>
              <a:t>Προσθέστε </a:t>
            </a:r>
            <a:r>
              <a:rPr lang="en-US" sz="2000" b="1" dirty="0"/>
              <a:t>όλες τις πληροφορίες που χρειάζεστε </a:t>
            </a:r>
            <a:r>
              <a:rPr lang="en-US" sz="2000" dirty="0"/>
              <a:t>για να στείλετε το email: </a:t>
            </a:r>
            <a:endParaRPr sz="2000" dirty="0"/>
          </a:p>
          <a:p>
            <a:pPr marL="914400" lvl="1" indent="-374650" algn="l" rtl="0">
              <a:lnSpc>
                <a:spcPct val="100000"/>
              </a:lnSpc>
              <a:spcAft>
                <a:spcPts val="600"/>
              </a:spcAft>
              <a:buSzPts val="2300"/>
              <a:buFont typeface="Wingdings" panose="05000000000000000000" pitchFamily="2" charset="2"/>
              <a:buChar char="§"/>
            </a:pPr>
            <a:r>
              <a:rPr lang="en-US" sz="2000" dirty="0"/>
              <a:t>στο πεδίο "Προς", προσθέστε τους παραλήπτες, δηλαδή τις διευθύνσεις ηλεκτρονικού ταχυδρομείου των ατόμων στα οποία θέλετε να γράψετε. Μπορείτε επίσης να προσθέσετε άτομα σε αντίγραφο του email σας, προσθέτοντας τις διευθύνσεις email τους στα πεδία 'Cc' και 'Bcc' (στο πεδίο Bcc, κανείς άλλος εκτός από εσάς δεν θα δει τα email που προστίθενται σε αυτό το τμήμα). </a:t>
            </a:r>
            <a:endParaRPr sz="2000" dirty="0"/>
          </a:p>
          <a:p>
            <a:pPr marL="914400" lvl="1" indent="-374650" algn="l" rtl="0">
              <a:lnSpc>
                <a:spcPct val="100000"/>
              </a:lnSpc>
              <a:spcAft>
                <a:spcPts val="600"/>
              </a:spcAft>
              <a:buSzPts val="2300"/>
              <a:buFont typeface="Wingdings" panose="05000000000000000000" pitchFamily="2" charset="2"/>
              <a:buChar char="§"/>
            </a:pPr>
            <a:r>
              <a:rPr lang="en-US" sz="2000" dirty="0"/>
              <a:t>στο πεδίο "Θέμα", προσθέστε ένα θέμα για το email σας.</a:t>
            </a:r>
            <a:endParaRPr sz="2000" dirty="0"/>
          </a:p>
          <a:p>
            <a:pPr marL="914400" lvl="1" indent="-374650" algn="l" rtl="0">
              <a:lnSpc>
                <a:spcPct val="100000"/>
              </a:lnSpc>
              <a:spcAft>
                <a:spcPts val="600"/>
              </a:spcAft>
              <a:buSzPts val="2300"/>
              <a:buFont typeface="Wingdings" panose="05000000000000000000" pitchFamily="2" charset="2"/>
              <a:buChar char="§"/>
            </a:pPr>
            <a:r>
              <a:rPr lang="en-US" sz="2000" dirty="0"/>
              <a:t>Γράψτε το μήνυμά σας.</a:t>
            </a:r>
            <a:endParaRPr sz="2000" dirty="0"/>
          </a:p>
          <a:p>
            <a:pPr lvl="0" algn="l" rtl="0">
              <a:lnSpc>
                <a:spcPct val="100000"/>
              </a:lnSpc>
              <a:spcAft>
                <a:spcPts val="600"/>
              </a:spcAft>
              <a:buSzPts val="2400"/>
              <a:buFont typeface="Wingdings" panose="05000000000000000000" pitchFamily="2" charset="2"/>
              <a:buChar char="§"/>
            </a:pPr>
            <a:r>
              <a:rPr lang="en-US" sz="2000" dirty="0"/>
              <a:t>Για να </a:t>
            </a:r>
            <a:r>
              <a:rPr lang="en-US" sz="2000" b="1" dirty="0"/>
              <a:t>στείλετε το email σας</a:t>
            </a:r>
            <a:r>
              <a:rPr lang="en-US" sz="2000" dirty="0"/>
              <a:t>, κάντε κλικ στο εικονίδιο αποστολής στο επάνω μέρος της σελίδας. </a:t>
            </a:r>
            <a:endParaRPr sz="2000" dirty="0"/>
          </a:p>
        </p:txBody>
      </p:sp>
      <p:sp>
        <p:nvSpPr>
          <p:cNvPr id="414" name="Google Shape;414;p48"/>
          <p:cNvSpPr txBox="1"/>
          <p:nvPr/>
        </p:nvSpPr>
        <p:spPr>
          <a:xfrm>
            <a:off x="5945025" y="6529200"/>
            <a:ext cx="61122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rawpixel.com στο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200" b="0" i="0" u="none" strike="noStrike" cap="none" dirty="0">
              <a:solidFill>
                <a:schemeClr val="dk1"/>
              </a:solidFill>
              <a:latin typeface="Calibri"/>
              <a:ea typeface="Calibri"/>
              <a:cs typeface="Calibri"/>
              <a:sym typeface="Calibri"/>
            </a:endParaRPr>
          </a:p>
        </p:txBody>
      </p:sp>
      <p:sp>
        <p:nvSpPr>
          <p:cNvPr id="2" name="Google Shape;396;p40">
            <a:extLst>
              <a:ext uri="{FF2B5EF4-FFF2-40B4-BE49-F238E27FC236}">
                <a16:creationId xmlns:a16="http://schemas.microsoft.com/office/drawing/2014/main" id="{B1EFD135-064D-2BD0-683F-02468F277CD9}"/>
              </a:ext>
            </a:extLst>
          </p:cNvPr>
          <p:cNvSpPr/>
          <p:nvPr/>
        </p:nvSpPr>
        <p:spPr>
          <a:xfrm>
            <a:off x="8582526" y="0"/>
            <a:ext cx="359349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1.6 </a:t>
            </a:r>
            <a:r>
              <a:rPr lang="en-US" sz="1800" b="0" i="0" u="none" strike="noStrike" cap="none" dirty="0" err="1">
                <a:solidFill>
                  <a:srgbClr val="1C2E78"/>
                </a:solidFill>
                <a:latin typeface="Calibri"/>
                <a:ea typeface="Calibri"/>
                <a:cs typeface="Calibri"/>
                <a:sym typeface="Calibri"/>
              </a:rPr>
              <a:t>Δι</a:t>
            </a:r>
            <a:r>
              <a:rPr lang="en-US" sz="1800" b="0" i="0" u="none" strike="noStrike" cap="none" dirty="0">
                <a:solidFill>
                  <a:srgbClr val="1C2E78"/>
                </a:solidFill>
                <a:latin typeface="Calibri"/>
                <a:ea typeface="Calibri"/>
                <a:cs typeface="Calibri"/>
                <a:sym typeface="Calibri"/>
              </a:rPr>
              <a:t>αχείριση λογαριασμού email</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32370f821f7_2_4"/>
          <p:cNvSpPr txBox="1">
            <a:spLocks noGrp="1"/>
          </p:cNvSpPr>
          <p:nvPr>
            <p:ph type="title"/>
          </p:nvPr>
        </p:nvSpPr>
        <p:spPr>
          <a:xfrm>
            <a:off x="566100" y="681975"/>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Ακύρωση αποστολής μηνύματος και επισύναψη αρχείων</a:t>
            </a:r>
            <a:endParaRPr/>
          </a:p>
        </p:txBody>
      </p:sp>
      <p:sp>
        <p:nvSpPr>
          <p:cNvPr id="421" name="Google Shape;421;g32370f821f7_2_4"/>
          <p:cNvSpPr txBox="1">
            <a:spLocks noGrp="1"/>
          </p:cNvSpPr>
          <p:nvPr>
            <p:ph type="body" idx="1"/>
          </p:nvPr>
        </p:nvSpPr>
        <p:spPr>
          <a:xfrm>
            <a:off x="566100" y="1432600"/>
            <a:ext cx="10624414" cy="50427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buSzPts val="2400"/>
              <a:buChar char="▪"/>
            </a:pPr>
            <a:r>
              <a:rPr lang="en-US" sz="1800" dirty="0"/>
              <a:t>Αν στείλατε ένα μήνυμα πολύ γρήγορα, μπορείτε να </a:t>
            </a:r>
            <a:r>
              <a:rPr lang="en-US" sz="1800" b="1" dirty="0"/>
              <a:t>ακυρώσετε την αποστολή του μηνύματος </a:t>
            </a:r>
            <a:r>
              <a:rPr lang="en-US" sz="1800" dirty="0"/>
              <a:t>για να το τροποποιήσετε: </a:t>
            </a:r>
            <a:endParaRPr sz="1800" dirty="0"/>
          </a:p>
          <a:p>
            <a:pPr marL="914400" lvl="1" indent="-368300" algn="l" rtl="0">
              <a:lnSpc>
                <a:spcPct val="100000"/>
              </a:lnSpc>
              <a:spcAft>
                <a:spcPts val="600"/>
              </a:spcAft>
              <a:buSzPts val="2200"/>
              <a:buChar char="▪"/>
            </a:pPr>
            <a:r>
              <a:rPr lang="en-US" sz="1800" dirty="0"/>
              <a:t>Όταν στείλετε το μήνυμά σας, θα δείτε το μήνυμα "Αποστέλλεται" και την επιλογή Αναίρεση.</a:t>
            </a:r>
            <a:endParaRPr sz="1800" dirty="0"/>
          </a:p>
          <a:p>
            <a:pPr marL="914400" lvl="1" indent="-368300" algn="l" rtl="0">
              <a:lnSpc>
                <a:spcPct val="100000"/>
              </a:lnSpc>
              <a:spcAft>
                <a:spcPts val="600"/>
              </a:spcAft>
              <a:buSzPts val="2200"/>
              <a:buChar char="▪"/>
            </a:pPr>
            <a:r>
              <a:rPr lang="en-US" sz="1800" dirty="0"/>
              <a:t>Πατήστε Αναίρεση και το email σας θα εμφανιστεί ξανά με τη μορφή μηνύματος που βρίσκεται στη διαδικασία σύνταξης και δεν θα παραληφθεί από τον παραλήπτη μέχρι να το στείλετε ξανά. </a:t>
            </a:r>
            <a:endParaRPr sz="1800" dirty="0"/>
          </a:p>
          <a:p>
            <a:pPr marL="457200" lvl="0" indent="-381000" algn="l" rtl="0">
              <a:lnSpc>
                <a:spcPct val="100000"/>
              </a:lnSpc>
              <a:buSzPts val="2400"/>
              <a:buChar char="▪"/>
            </a:pPr>
            <a:r>
              <a:rPr lang="en-US" sz="1800" dirty="0"/>
              <a:t>Σημειώστε ότι μπορείτε να το κάνετε αυτό κανονικά μόνο μέσα σε λίγα δευτερόλεπτα από την αποστολή του email, αλλά μπορείτε να παρατείνετε αυτή την περίοδο στις ρυθμίσεις του email σας.</a:t>
            </a:r>
            <a:endParaRPr sz="1800" dirty="0"/>
          </a:p>
          <a:p>
            <a:pPr marL="457200" lvl="0" indent="-381000" algn="l" rtl="0">
              <a:lnSpc>
                <a:spcPct val="100000"/>
              </a:lnSpc>
              <a:buSzPts val="2400"/>
              <a:buChar char="▪"/>
            </a:pPr>
            <a:r>
              <a:rPr lang="en-US" sz="1800" dirty="0"/>
              <a:t>Για να </a:t>
            </a:r>
            <a:r>
              <a:rPr lang="en-US" sz="1800" b="1" dirty="0"/>
              <a:t>προσθέσετε συνημμένα </a:t>
            </a:r>
            <a:r>
              <a:rPr lang="en-US" sz="1800" dirty="0"/>
              <a:t>στο email σας : </a:t>
            </a:r>
            <a:endParaRPr sz="1800" dirty="0"/>
          </a:p>
          <a:p>
            <a:pPr marL="914400" lvl="1" indent="-368300" algn="l" rtl="0">
              <a:lnSpc>
                <a:spcPct val="100000"/>
              </a:lnSpc>
              <a:spcAft>
                <a:spcPts val="600"/>
              </a:spcAft>
              <a:buSzPts val="2200"/>
              <a:buChar char="▪"/>
            </a:pPr>
            <a:r>
              <a:rPr lang="en-US" sz="1800" dirty="0"/>
              <a:t>Κάντε κλικ στο εικονίδιο Attach (σύμβολο συνδετήρα, στο επάνω μέρος της οθόνης).</a:t>
            </a:r>
            <a:endParaRPr sz="1800" dirty="0"/>
          </a:p>
          <a:p>
            <a:pPr marL="914400" lvl="1" indent="-368300" algn="l" rtl="0">
              <a:lnSpc>
                <a:spcPct val="100000"/>
              </a:lnSpc>
              <a:spcAft>
                <a:spcPts val="600"/>
              </a:spcAft>
              <a:buSzPts val="2200"/>
              <a:buChar char="▪"/>
            </a:pPr>
            <a:r>
              <a:rPr lang="en-US" sz="1800" dirty="0"/>
              <a:t>Στο μενού, επιλέξτε τον τύπο του συνημμένου που θέλετε να στείλετε.</a:t>
            </a:r>
            <a:endParaRPr sz="1800" dirty="0"/>
          </a:p>
          <a:p>
            <a:pPr marL="914400" lvl="1" indent="-368300" algn="l" rtl="0">
              <a:lnSpc>
                <a:spcPct val="100000"/>
              </a:lnSpc>
              <a:spcAft>
                <a:spcPts val="600"/>
              </a:spcAft>
              <a:buSzPts val="2200"/>
              <a:buChar char="▪"/>
            </a:pPr>
            <a:r>
              <a:rPr lang="en-US" sz="1800" dirty="0"/>
              <a:t>Στη συνέχεια, επιλέξτε το έγγραφο (ή τα έγγραφα) που θέλετε να στείλετε από αυτά που εμφανίζονται στο νέο παράθυρο που θα ανοίξει στο smartphone σας. </a:t>
            </a:r>
            <a:endParaRPr sz="1800" dirty="0"/>
          </a:p>
          <a:p>
            <a:pPr marL="914400" lvl="1" indent="-365760" algn="l" rtl="0">
              <a:lnSpc>
                <a:spcPct val="100000"/>
              </a:lnSpc>
              <a:spcAft>
                <a:spcPts val="600"/>
              </a:spcAft>
              <a:buSzPts val="2160"/>
              <a:buChar char="▪"/>
            </a:pPr>
            <a:r>
              <a:rPr lang="en-US" sz="1800" dirty="0"/>
              <a:t>Για να καταργήσετε ένα συνημμένο, πατήστε το συνημμένο και πατήστε το κουμπί Κατάργηση.</a:t>
            </a:r>
            <a:endParaRPr sz="1800" dirty="0"/>
          </a:p>
        </p:txBody>
      </p:sp>
      <p:sp>
        <p:nvSpPr>
          <p:cNvPr id="2" name="Google Shape;396;p40">
            <a:extLst>
              <a:ext uri="{FF2B5EF4-FFF2-40B4-BE49-F238E27FC236}">
                <a16:creationId xmlns:a16="http://schemas.microsoft.com/office/drawing/2014/main" id="{1647DAE9-C102-786D-8B12-1C632011489F}"/>
              </a:ext>
            </a:extLst>
          </p:cNvPr>
          <p:cNvSpPr/>
          <p:nvPr/>
        </p:nvSpPr>
        <p:spPr>
          <a:xfrm>
            <a:off x="8582526" y="0"/>
            <a:ext cx="359349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1.6 </a:t>
            </a:r>
            <a:r>
              <a:rPr lang="en-US" sz="1800" b="0" i="0" u="none" strike="noStrike" cap="none" dirty="0" err="1">
                <a:solidFill>
                  <a:srgbClr val="1C2E78"/>
                </a:solidFill>
                <a:latin typeface="Calibri"/>
                <a:ea typeface="Calibri"/>
                <a:cs typeface="Calibri"/>
                <a:sym typeface="Calibri"/>
              </a:rPr>
              <a:t>Δι</a:t>
            </a:r>
            <a:r>
              <a:rPr lang="en-US" sz="1800" b="0" i="0" u="none" strike="noStrike" cap="none" dirty="0">
                <a:solidFill>
                  <a:srgbClr val="1C2E78"/>
                </a:solidFill>
                <a:latin typeface="Calibri"/>
                <a:ea typeface="Calibri"/>
                <a:cs typeface="Calibri"/>
                <a:sym typeface="Calibri"/>
              </a:rPr>
              <a:t>αχείριση λογαριασμού email</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9"/>
          <p:cNvSpPr txBox="1">
            <a:spLocks noGrp="1"/>
          </p:cNvSpPr>
          <p:nvPr>
            <p:ph type="title"/>
          </p:nvPr>
        </p:nvSpPr>
        <p:spPr>
          <a:xfrm>
            <a:off x="558000" y="9276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Διαβάζετε και απαντάτε σε μηνύματα ηλεκτρονικού ταχυδρομείου</a:t>
            </a:r>
            <a:endParaRPr/>
          </a:p>
        </p:txBody>
      </p:sp>
      <p:sp>
        <p:nvSpPr>
          <p:cNvPr id="428" name="Google Shape;428;p49"/>
          <p:cNvSpPr txBox="1">
            <a:spLocks noGrp="1"/>
          </p:cNvSpPr>
          <p:nvPr>
            <p:ph type="body" idx="1"/>
          </p:nvPr>
        </p:nvSpPr>
        <p:spPr>
          <a:xfrm>
            <a:off x="557999" y="1800000"/>
            <a:ext cx="7890600" cy="4586286"/>
          </a:xfrm>
          <a:prstGeom prst="rect">
            <a:avLst/>
          </a:prstGeom>
          <a:noFill/>
          <a:ln>
            <a:noFill/>
          </a:ln>
        </p:spPr>
        <p:txBody>
          <a:bodyPr spcFirstLastPara="1" wrap="square" lIns="91425" tIns="45700" rIns="91425" bIns="45700" anchor="t" anchorCtr="0">
            <a:normAutofit fontScale="92500" lnSpcReduction="10000"/>
          </a:bodyPr>
          <a:lstStyle/>
          <a:p>
            <a:pPr marL="457200" lvl="0" indent="-381000" algn="l" rtl="0">
              <a:lnSpc>
                <a:spcPct val="100000"/>
              </a:lnSpc>
              <a:buSzPts val="2400"/>
              <a:buChar char="▪"/>
            </a:pPr>
            <a:r>
              <a:rPr lang="en-US" dirty="0"/>
              <a:t>Για να </a:t>
            </a:r>
            <a:r>
              <a:rPr lang="en-US" b="1" dirty="0"/>
              <a:t>διαβάσετε ένα μήνυμα ηλεκτρονικού ταχυδρομείου</a:t>
            </a:r>
            <a:r>
              <a:rPr lang="en-US" dirty="0"/>
              <a:t>, απλά κάντε κλικ σε αυτό. Ο τίτλος ενός μηνύματος ηλεκτρονικού ταχυδρομείου που δεν έχετε διαβάσει ποτέ θα εμφανίζεται με έντονα γράμματα στην αρχική σελίδα του λογαριασμού ηλεκτρονικού ταχυδρομείου σας. </a:t>
            </a:r>
            <a:endParaRPr dirty="0"/>
          </a:p>
          <a:p>
            <a:pPr marL="457200" lvl="0" indent="-381000" algn="l" rtl="0">
              <a:lnSpc>
                <a:spcPct val="100000"/>
              </a:lnSpc>
              <a:buSzPts val="2400"/>
              <a:buChar char="▪"/>
            </a:pPr>
            <a:r>
              <a:rPr lang="en-US" dirty="0"/>
              <a:t>Για να </a:t>
            </a:r>
            <a:r>
              <a:rPr lang="en-US" b="1" dirty="0"/>
              <a:t>απαντήσετε σε ένα email</a:t>
            </a:r>
            <a:r>
              <a:rPr lang="en-US" dirty="0"/>
              <a:t>: </a:t>
            </a:r>
            <a:endParaRPr dirty="0"/>
          </a:p>
          <a:p>
            <a:pPr marL="914400" lvl="1" indent="-365760" algn="l" rtl="0">
              <a:lnSpc>
                <a:spcPct val="100000"/>
              </a:lnSpc>
              <a:spcAft>
                <a:spcPts val="600"/>
              </a:spcAft>
              <a:buSzPts val="2160"/>
              <a:buChar char="▪"/>
            </a:pPr>
            <a:r>
              <a:rPr lang="en-US" dirty="0"/>
              <a:t>Ανοίξτε το email στο οποίο θέλετε να απαντήσετε.</a:t>
            </a:r>
            <a:endParaRPr dirty="0"/>
          </a:p>
          <a:p>
            <a:pPr marL="914400" lvl="1" indent="-365760" algn="l" rtl="0">
              <a:lnSpc>
                <a:spcPct val="100000"/>
              </a:lnSpc>
              <a:spcAft>
                <a:spcPts val="600"/>
              </a:spcAft>
              <a:buSzPts val="2160"/>
              <a:buChar char="▪"/>
            </a:pPr>
            <a:r>
              <a:rPr lang="en-US" dirty="0"/>
              <a:t>Κάντε κλικ στο κουμπί "Απάντηση" για να απαντήσετε μόνο στον αποστολέα του email ή "Απάντηση σε όλους" για να απαντήσετε σε όλους τους παραλήπτες. Ανάλογα με την υπηρεσία ηλεκτρονικού ταχυδρομείου που χρησιμοποιείτε, το κουμπί αυτό μπορεί να βρίσκεται στο κάτω μέρος του μηνύματος ή στο αναπτυσσόμενο μενού στα δεξιά του ονόματος του αποστολέα. </a:t>
            </a:r>
            <a:endParaRPr dirty="0"/>
          </a:p>
        </p:txBody>
      </p:sp>
      <p:sp>
        <p:nvSpPr>
          <p:cNvPr id="430" name="Google Shape;430;p49"/>
          <p:cNvSpPr txBox="1"/>
          <p:nvPr/>
        </p:nvSpPr>
        <p:spPr>
          <a:xfrm>
            <a:off x="9460350" y="6215050"/>
            <a:ext cx="19902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sng" strike="noStrike" cap="none" dirty="0">
                <a:solidFill>
                  <a:srgbClr val="1F1F1F"/>
                </a:solidFill>
                <a:latin typeface="Calibri" panose="020F0502020204030204" pitchFamily="34" charset="0"/>
                <a:cs typeface="Calibri" panose="020F0502020204030204" pitchFamily="34" charset="0"/>
                <a:sym typeface="Arial"/>
              </a:rPr>
              <a:t>Εικόνα του </a:t>
            </a:r>
            <a:r>
              <a:rPr lang="en-US" sz="1000" b="0" i="0" u="sng" strike="noStrike" cap="none" dirty="0" err="1">
                <a:solidFill>
                  <a:srgbClr val="1F1F1F"/>
                </a:solidFill>
                <a:latin typeface="Calibri" panose="020F0502020204030204" pitchFamily="34" charset="0"/>
                <a:cs typeface="Calibri" panose="020F0502020204030204" pitchFamily="34" charset="0"/>
                <a:sym typeface="Arial"/>
              </a:rPr>
              <a:t>storyset </a:t>
            </a:r>
            <a:r>
              <a:rPr lang="en-US" sz="1000" b="0" i="0" u="sng" strike="noStrike" cap="none" dirty="0">
                <a:solidFill>
                  <a:srgbClr val="1F1F1F"/>
                </a:solidFill>
                <a:latin typeface="Calibri" panose="020F0502020204030204" pitchFamily="34" charset="0"/>
                <a:cs typeface="Calibri" panose="020F0502020204030204" pitchFamily="34" charset="0"/>
                <a:sym typeface="Arial"/>
              </a:rPr>
              <a:t>στο </a:t>
            </a:r>
            <a:r>
              <a:rPr lang="en-US" sz="1000" b="0" i="0" u="sng" strike="noStrike" cap="none" dirty="0" err="1">
                <a:solidFill>
                  <a:srgbClr val="1F1F1F"/>
                </a:solidFill>
                <a:latin typeface="Calibri" panose="020F0502020204030204" pitchFamily="34" charset="0"/>
                <a:cs typeface="Calibri" panose="020F0502020204030204" pitchFamily="34" charset="0"/>
                <a:sym typeface="Arial"/>
              </a:rPr>
              <a:t>Freepik</a:t>
            </a:r>
            <a:endParaRPr sz="1400" b="0" i="0" u="none" strike="noStrike" cap="none" dirty="0">
              <a:solidFill>
                <a:srgbClr val="1F1F1F"/>
              </a:solidFill>
              <a:latin typeface="Calibri" panose="020F0502020204030204" pitchFamily="34" charset="0"/>
              <a:cs typeface="Calibri" panose="020F0502020204030204" pitchFamily="34" charset="0"/>
              <a:sym typeface="Arial"/>
            </a:endParaRPr>
          </a:p>
        </p:txBody>
      </p:sp>
      <p:pic>
        <p:nvPicPr>
          <p:cNvPr id="431" name="Google Shape;431;p49"/>
          <p:cNvPicPr preferRelativeResize="0"/>
          <p:nvPr/>
        </p:nvPicPr>
        <p:blipFill rotWithShape="1">
          <a:blip r:embed="rId3">
            <a:alphaModFix/>
          </a:blip>
          <a:srcRect/>
          <a:stretch/>
        </p:blipFill>
        <p:spPr>
          <a:xfrm>
            <a:off x="8736150" y="1800000"/>
            <a:ext cx="3438600" cy="3438600"/>
          </a:xfrm>
          <a:prstGeom prst="rect">
            <a:avLst/>
          </a:prstGeom>
          <a:noFill/>
          <a:ln>
            <a:noFill/>
          </a:ln>
        </p:spPr>
      </p:pic>
      <p:sp>
        <p:nvSpPr>
          <p:cNvPr id="2" name="Google Shape;396;p40">
            <a:extLst>
              <a:ext uri="{FF2B5EF4-FFF2-40B4-BE49-F238E27FC236}">
                <a16:creationId xmlns:a16="http://schemas.microsoft.com/office/drawing/2014/main" id="{E09F85CB-6AB4-E1B2-8DBF-F20A14867D71}"/>
              </a:ext>
            </a:extLst>
          </p:cNvPr>
          <p:cNvSpPr/>
          <p:nvPr/>
        </p:nvSpPr>
        <p:spPr>
          <a:xfrm>
            <a:off x="8582526" y="0"/>
            <a:ext cx="359349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1.6 </a:t>
            </a:r>
            <a:r>
              <a:rPr lang="en-US" sz="1800" b="0" i="0" u="none" strike="noStrike" cap="none" dirty="0" err="1">
                <a:solidFill>
                  <a:srgbClr val="1C2E78"/>
                </a:solidFill>
                <a:latin typeface="Calibri"/>
                <a:ea typeface="Calibri"/>
                <a:cs typeface="Calibri"/>
                <a:sym typeface="Calibri"/>
              </a:rPr>
              <a:t>Δι</a:t>
            </a:r>
            <a:r>
              <a:rPr lang="en-US" sz="1800" b="0" i="0" u="none" strike="noStrike" cap="none" dirty="0">
                <a:solidFill>
                  <a:srgbClr val="1C2E78"/>
                </a:solidFill>
                <a:latin typeface="Calibri"/>
                <a:ea typeface="Calibri"/>
                <a:cs typeface="Calibri"/>
                <a:sym typeface="Calibri"/>
              </a:rPr>
              <a:t>αχείριση λογαριασμού email</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9" name="Google Shape;439;p50"/>
          <p:cNvPicPr preferRelativeResize="0"/>
          <p:nvPr/>
        </p:nvPicPr>
        <p:blipFill rotWithShape="1">
          <a:blip r:embed="rId3">
            <a:alphaModFix/>
          </a:blip>
          <a:srcRect/>
          <a:stretch/>
        </p:blipFill>
        <p:spPr>
          <a:xfrm>
            <a:off x="8461950" y="1785593"/>
            <a:ext cx="3714075" cy="2475438"/>
          </a:xfrm>
          <a:prstGeom prst="rect">
            <a:avLst/>
          </a:prstGeom>
          <a:noFill/>
          <a:ln>
            <a:noFill/>
          </a:ln>
        </p:spPr>
      </p:pic>
      <p:sp>
        <p:nvSpPr>
          <p:cNvPr id="436" name="Google Shape;436;p50"/>
          <p:cNvSpPr txBox="1">
            <a:spLocks noGrp="1"/>
          </p:cNvSpPr>
          <p:nvPr>
            <p:ph type="title"/>
          </p:nvPr>
        </p:nvSpPr>
        <p:spPr>
          <a:xfrm>
            <a:off x="566100" y="6685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Οργανώστε τα εισερχόμενα email σας</a:t>
            </a:r>
            <a:endParaRPr/>
          </a:p>
        </p:txBody>
      </p:sp>
      <p:sp>
        <p:nvSpPr>
          <p:cNvPr id="437" name="Google Shape;437;p50"/>
          <p:cNvSpPr txBox="1">
            <a:spLocks noGrp="1"/>
          </p:cNvSpPr>
          <p:nvPr>
            <p:ph type="body" idx="1"/>
          </p:nvPr>
        </p:nvSpPr>
        <p:spPr>
          <a:xfrm>
            <a:off x="566100" y="1402325"/>
            <a:ext cx="7869300" cy="5232000"/>
          </a:xfrm>
          <a:prstGeom prst="rect">
            <a:avLst/>
          </a:prstGeom>
          <a:noFill/>
          <a:ln>
            <a:noFill/>
          </a:ln>
        </p:spPr>
        <p:txBody>
          <a:bodyPr spcFirstLastPara="1" wrap="square" lIns="91425" tIns="45700" rIns="91425" bIns="45700" anchor="t" anchorCtr="0">
            <a:normAutofit fontScale="92500" lnSpcReduction="10000"/>
          </a:bodyPr>
          <a:lstStyle/>
          <a:p>
            <a:pPr marL="457200" lvl="0" indent="-381000" algn="l" rtl="0">
              <a:lnSpc>
                <a:spcPct val="100000"/>
              </a:lnSpc>
              <a:spcAft>
                <a:spcPts val="600"/>
              </a:spcAft>
              <a:buSzPts val="2400"/>
              <a:buChar char="▪"/>
            </a:pPr>
            <a:r>
              <a:rPr lang="en-US" sz="2400" dirty="0"/>
              <a:t>Για να σας βοηθήσετε να βρείτε τον δρόμο σας στα εισερχόμενά σας, μπορείτε να </a:t>
            </a:r>
            <a:r>
              <a:rPr lang="en-US" sz="2400" b="1" dirty="0"/>
              <a:t>τα </a:t>
            </a:r>
            <a:r>
              <a:rPr lang="en-US" sz="2400" b="1" dirty="0" err="1"/>
              <a:t>οργανώσετε </a:t>
            </a:r>
            <a:r>
              <a:rPr lang="en-US" sz="2400" b="1" dirty="0"/>
              <a:t>δημιουργώντας </a:t>
            </a:r>
            <a:r>
              <a:rPr lang="en-US" b="1" dirty="0"/>
              <a:t>υποενότητες </a:t>
            </a:r>
            <a:r>
              <a:rPr lang="en-US" sz="2400" dirty="0"/>
              <a:t>και ταξινομώντας τα μηνύματα ηλεκτρονικού ταχυδρομείου σας σε αυτές. Ανάλογα με την υπηρεσία ηλεκτρονικού ταχυδρομείου σας, αυτό μπορεί να ονομάζεται "ετικέτες" ή "φάκελοι".</a:t>
            </a:r>
            <a:endParaRPr sz="2400" dirty="0"/>
          </a:p>
          <a:p>
            <a:pPr marL="457200" lvl="0" indent="-381000" algn="l" rtl="0">
              <a:lnSpc>
                <a:spcPct val="100000"/>
              </a:lnSpc>
              <a:spcAft>
                <a:spcPts val="600"/>
              </a:spcAft>
              <a:buSzPts val="2400"/>
              <a:buChar char="▪"/>
            </a:pPr>
            <a:r>
              <a:rPr lang="en-US" sz="2400" dirty="0"/>
              <a:t>Όταν θέλετε να αναζητήσετε μόνο τα μηνύματα ηλεκτρονικού ταχυδρομείου που έχετε επισημάνει σε μια συγκεκριμένη υποενότητα, κάντε κλικ στο κουμπί Μενού στο γραμματοκιβώτιό σας και, στη συνέχεια, επιλέξτε την ενότητα που θέλετε να εμφανιστεί. Για να επιστρέψετε στη γενική προβολή, κάντε ξανά κλικ στο κουμπί Μενού.</a:t>
            </a:r>
            <a:endParaRPr sz="2400" dirty="0"/>
          </a:p>
          <a:p>
            <a:pPr marL="0" lvl="0" indent="0" algn="l" rtl="0">
              <a:lnSpc>
                <a:spcPct val="100000"/>
              </a:lnSpc>
              <a:spcAft>
                <a:spcPts val="600"/>
              </a:spcAft>
              <a:buSzPts val="1100"/>
              <a:buNone/>
            </a:pPr>
            <a:r>
              <a:rPr lang="en-US" sz="2400" u="sng" dirty="0"/>
              <a:t>Σημείωση</a:t>
            </a:r>
            <a:r>
              <a:rPr lang="en-US" sz="2400" dirty="0"/>
              <a:t>: η χρήση αυτού του συστήματος </a:t>
            </a:r>
            <a:r>
              <a:rPr lang="en-US" sz="2400" dirty="0" err="1"/>
              <a:t>οργάνωσης </a:t>
            </a:r>
            <a:r>
              <a:rPr lang="en-US" sz="2400" dirty="0"/>
              <a:t>ποικίλλει ανάλογα με την υπηρεσία ηλεκτρονικού ταχυδρομείου. Αν έχετε αμφιβολίες, ελέγξτε πρώτα τον οδηγό χρήσης </a:t>
            </a:r>
            <a:r>
              <a:rPr lang="en-US" dirty="0"/>
              <a:t>της υπηρεσίας. </a:t>
            </a:r>
            <a:endParaRPr sz="2400" dirty="0"/>
          </a:p>
        </p:txBody>
      </p:sp>
      <p:sp>
        <p:nvSpPr>
          <p:cNvPr id="438" name="Google Shape;438;p50"/>
          <p:cNvSpPr txBox="1"/>
          <p:nvPr/>
        </p:nvSpPr>
        <p:spPr>
          <a:xfrm>
            <a:off x="9598850" y="6295625"/>
            <a:ext cx="20271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sng" strike="noStrike" cap="none" dirty="0">
                <a:solidFill>
                  <a:srgbClr val="1F1F1F"/>
                </a:solidFill>
                <a:latin typeface="Calibri" panose="020F0502020204030204" pitchFamily="34" charset="0"/>
                <a:cs typeface="Calibri" panose="020F0502020204030204" pitchFamily="34" charset="0"/>
                <a:sym typeface="Arial"/>
              </a:rPr>
              <a:t>Εικόνα του </a:t>
            </a:r>
            <a:r>
              <a:rPr lang="en-US" sz="1000" b="0" i="0" u="sng" strike="noStrike" cap="none" dirty="0" err="1">
                <a:solidFill>
                  <a:srgbClr val="1F1F1F"/>
                </a:solidFill>
                <a:latin typeface="Calibri" panose="020F0502020204030204" pitchFamily="34" charset="0"/>
                <a:cs typeface="Calibri" panose="020F0502020204030204" pitchFamily="34" charset="0"/>
                <a:sym typeface="Arial"/>
              </a:rPr>
              <a:t>storyset </a:t>
            </a:r>
            <a:r>
              <a:rPr lang="en-US" sz="1000" b="0" i="0" u="sng" strike="noStrike" cap="none" dirty="0">
                <a:solidFill>
                  <a:srgbClr val="1F1F1F"/>
                </a:solidFill>
                <a:latin typeface="Calibri" panose="020F0502020204030204" pitchFamily="34" charset="0"/>
                <a:cs typeface="Calibri" panose="020F0502020204030204" pitchFamily="34" charset="0"/>
                <a:sym typeface="Arial"/>
              </a:rPr>
              <a:t>στο </a:t>
            </a:r>
            <a:r>
              <a:rPr lang="en-US" sz="1000" b="0" i="0" u="sng" strike="noStrike" cap="none" dirty="0" err="1">
                <a:solidFill>
                  <a:srgbClr val="1F1F1F"/>
                </a:solidFill>
                <a:latin typeface="Calibri" panose="020F0502020204030204" pitchFamily="34" charset="0"/>
                <a:cs typeface="Calibri" panose="020F0502020204030204" pitchFamily="34" charset="0"/>
                <a:sym typeface="Arial"/>
              </a:rPr>
              <a:t>Freepik</a:t>
            </a:r>
            <a:endParaRPr sz="1400" b="0" i="0" u="none" strike="noStrike" cap="none" dirty="0">
              <a:solidFill>
                <a:srgbClr val="1F1F1F"/>
              </a:solidFill>
              <a:latin typeface="Calibri" panose="020F0502020204030204" pitchFamily="34" charset="0"/>
              <a:cs typeface="Calibri" panose="020F0502020204030204" pitchFamily="34" charset="0"/>
              <a:sym typeface="Arial"/>
            </a:endParaRPr>
          </a:p>
        </p:txBody>
      </p:sp>
      <p:sp>
        <p:nvSpPr>
          <p:cNvPr id="2" name="Google Shape;396;p40">
            <a:extLst>
              <a:ext uri="{FF2B5EF4-FFF2-40B4-BE49-F238E27FC236}">
                <a16:creationId xmlns:a16="http://schemas.microsoft.com/office/drawing/2014/main" id="{B8A0B0FA-85F5-5B0F-F23F-260486E574B0}"/>
              </a:ext>
            </a:extLst>
          </p:cNvPr>
          <p:cNvSpPr/>
          <p:nvPr/>
        </p:nvSpPr>
        <p:spPr>
          <a:xfrm>
            <a:off x="8582526" y="0"/>
            <a:ext cx="359349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1.6 </a:t>
            </a:r>
            <a:r>
              <a:rPr lang="en-US" sz="1800" b="0" i="0" u="none" strike="noStrike" cap="none" dirty="0" err="1">
                <a:solidFill>
                  <a:srgbClr val="1C2E78"/>
                </a:solidFill>
                <a:latin typeface="Calibri"/>
                <a:ea typeface="Calibri"/>
                <a:cs typeface="Calibri"/>
                <a:sym typeface="Calibri"/>
              </a:rPr>
              <a:t>Δι</a:t>
            </a:r>
            <a:r>
              <a:rPr lang="en-US" sz="1800" b="0" i="0" u="none" strike="noStrike" cap="none" dirty="0">
                <a:solidFill>
                  <a:srgbClr val="1C2E78"/>
                </a:solidFill>
                <a:latin typeface="Calibri"/>
                <a:ea typeface="Calibri"/>
                <a:cs typeface="Calibri"/>
                <a:sym typeface="Calibri"/>
              </a:rPr>
              <a:t>αχείριση λογαριασμού email</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32370f821f7_2_76"/>
          <p:cNvSpPr txBox="1">
            <a:spLocks noGrp="1"/>
          </p:cNvSpPr>
          <p:nvPr>
            <p:ph type="title"/>
          </p:nvPr>
        </p:nvSpPr>
        <p:spPr>
          <a:xfrm>
            <a:off x="1994338" y="905452"/>
            <a:ext cx="9326700" cy="678900"/>
          </a:xfrm>
          <a:prstGeom prst="rect">
            <a:avLst/>
          </a:prstGeom>
          <a:solidFill>
            <a:srgbClr val="1C2E78"/>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ts val="2800"/>
              <a:buFont typeface="Calibri"/>
              <a:buNone/>
            </a:pPr>
            <a:r>
              <a:rPr lang="en-US">
                <a:solidFill>
                  <a:schemeClr val="lt1"/>
                </a:solidFill>
              </a:rPr>
              <a:t>Δραστηριότητα: Δημιουργήστε μια νέα ετικέτα για να οργανώσετε τα email σας</a:t>
            </a:r>
            <a:endParaRPr>
              <a:solidFill>
                <a:schemeClr val="lt1"/>
              </a:solidFill>
            </a:endParaRPr>
          </a:p>
        </p:txBody>
      </p:sp>
      <p:sp>
        <p:nvSpPr>
          <p:cNvPr id="447" name="Google Shape;447;g32370f821f7_2_76"/>
          <p:cNvSpPr txBox="1">
            <a:spLocks noGrp="1"/>
          </p:cNvSpPr>
          <p:nvPr>
            <p:ph type="body" idx="1"/>
          </p:nvPr>
        </p:nvSpPr>
        <p:spPr>
          <a:xfrm>
            <a:off x="558000" y="1800000"/>
            <a:ext cx="11395200" cy="49077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00000"/>
              </a:lnSpc>
              <a:spcBef>
                <a:spcPts val="0"/>
              </a:spcBef>
              <a:spcAft>
                <a:spcPts val="0"/>
              </a:spcAft>
              <a:buSzPct val="100000"/>
              <a:buNone/>
            </a:pPr>
            <a:r>
              <a:rPr lang="en-US" i="1"/>
              <a:t>Δοκιμάστε να δημιουργήσετε μια ετικέτα (ή κάτι αντίστοιχο) για να ταξινομείτε τα email σας: </a:t>
            </a:r>
            <a:endParaRPr/>
          </a:p>
          <a:p>
            <a:pPr marL="457200" lvl="0" indent="-369570" algn="l" rtl="0">
              <a:lnSpc>
                <a:spcPct val="100000"/>
              </a:lnSpc>
              <a:spcBef>
                <a:spcPts val="1200"/>
              </a:spcBef>
              <a:spcAft>
                <a:spcPts val="0"/>
              </a:spcAft>
              <a:buSzPct val="100000"/>
              <a:buFont typeface="Calibri"/>
              <a:buAutoNum type="arabicPeriod"/>
            </a:pPr>
            <a:r>
              <a:rPr lang="en-US" i="1"/>
              <a:t>Στο μενού του γραμματοκιβωτίου σας, αναζητήστε την ενότητα 'Ετικέτες' (ή κάτι αντίστοιχο) και κάντε κλικ στην επιλογή 'Δημιουργία νέας'. </a:t>
            </a:r>
            <a:endParaRPr i="1"/>
          </a:p>
          <a:p>
            <a:pPr marL="457200" lvl="0" indent="-369570" algn="l" rtl="0">
              <a:lnSpc>
                <a:spcPct val="100000"/>
              </a:lnSpc>
              <a:spcBef>
                <a:spcPts val="1200"/>
              </a:spcBef>
              <a:spcAft>
                <a:spcPts val="0"/>
              </a:spcAft>
              <a:buSzPct val="100000"/>
              <a:buFont typeface="Calibri"/>
              <a:buAutoNum type="arabicPeriod"/>
            </a:pPr>
            <a:r>
              <a:rPr lang="en-US" i="1"/>
              <a:t>Εξατομικεύστε το, δίνοντάς του ένα όνομα και ένα χρώμα, για παράδειγμα. </a:t>
            </a:r>
            <a:endParaRPr i="1"/>
          </a:p>
          <a:p>
            <a:pPr marL="457200" lvl="0" indent="-369570" algn="l" rtl="0">
              <a:lnSpc>
                <a:spcPct val="100000"/>
              </a:lnSpc>
              <a:spcBef>
                <a:spcPts val="1200"/>
              </a:spcBef>
              <a:spcAft>
                <a:spcPts val="0"/>
              </a:spcAft>
              <a:buSzPct val="100000"/>
              <a:buFont typeface="Calibri"/>
              <a:buAutoNum type="arabicPeriod"/>
            </a:pPr>
            <a:r>
              <a:rPr lang="en-US" i="1"/>
              <a:t>Κάντε κλικ στο 'Έγινε'. </a:t>
            </a:r>
            <a:endParaRPr i="1"/>
          </a:p>
          <a:p>
            <a:pPr marL="457200" lvl="0" indent="-369570" algn="l" rtl="0">
              <a:lnSpc>
                <a:spcPct val="100000"/>
              </a:lnSpc>
              <a:spcBef>
                <a:spcPts val="1200"/>
              </a:spcBef>
              <a:spcAft>
                <a:spcPts val="0"/>
              </a:spcAft>
              <a:buSzPct val="100000"/>
              <a:buFont typeface="Calibri"/>
              <a:buAutoNum type="arabicPeriod"/>
            </a:pPr>
            <a:r>
              <a:rPr lang="en-US" i="1"/>
              <a:t>Στη συνέχεια, ανοίξτε ένα μήνυμα ηλεκτρονικού ταχυδρομείου που θέλετε να προσθέσετε σε αυτή την ετικέτα. </a:t>
            </a:r>
            <a:endParaRPr i="1"/>
          </a:p>
          <a:p>
            <a:pPr marL="457200" lvl="0" indent="-369570" algn="l" rtl="0">
              <a:lnSpc>
                <a:spcPct val="100000"/>
              </a:lnSpc>
              <a:spcBef>
                <a:spcPts val="1200"/>
              </a:spcBef>
              <a:spcAft>
                <a:spcPts val="0"/>
              </a:spcAft>
              <a:buSzPct val="100000"/>
              <a:buFont typeface="Calibri"/>
              <a:buAutoNum type="arabicPeriod"/>
            </a:pPr>
            <a:r>
              <a:rPr lang="en-US" i="1"/>
              <a:t>Κάντε κλικ στο κουμπί επιλογών αλληλογραφίας και κάντε κλικ στην επιλογή 'Change label'. </a:t>
            </a:r>
            <a:endParaRPr i="1"/>
          </a:p>
          <a:p>
            <a:pPr marL="457200" lvl="0" indent="-369570" algn="l" rtl="0">
              <a:lnSpc>
                <a:spcPct val="100000"/>
              </a:lnSpc>
              <a:spcBef>
                <a:spcPts val="1200"/>
              </a:spcBef>
              <a:spcAft>
                <a:spcPts val="0"/>
              </a:spcAft>
              <a:buSzPct val="100000"/>
              <a:buFont typeface="Calibri"/>
              <a:buAutoNum type="arabicPeriod"/>
            </a:pPr>
            <a:r>
              <a:rPr lang="en-US" i="1"/>
              <a:t>Επιλέξτε τη σωστή ετικέτα για αυτό το email και κάντε κλικ στο 'Apply'. </a:t>
            </a:r>
            <a:endParaRPr i="1"/>
          </a:p>
          <a:p>
            <a:pPr marL="457200" lvl="0" indent="-369570" algn="l" rtl="0">
              <a:lnSpc>
                <a:spcPct val="100000"/>
              </a:lnSpc>
              <a:spcBef>
                <a:spcPts val="1200"/>
              </a:spcBef>
              <a:spcAft>
                <a:spcPts val="0"/>
              </a:spcAft>
              <a:buSzPct val="100000"/>
              <a:buFont typeface="Calibri"/>
              <a:buAutoNum type="arabicPeriod"/>
            </a:pPr>
            <a:r>
              <a:rPr lang="en-US" i="1"/>
              <a:t>Δείτε τα αποτελέσματα στην πρώτη σελίδα: Βλέπετε το σύμβολο της ετικέτας να εμφανίζεται δίπλα στο email σας;</a:t>
            </a:r>
            <a:endParaRPr i="1"/>
          </a:p>
          <a:p>
            <a:pPr marL="457200" lvl="0" indent="-369570" algn="l" rtl="0">
              <a:lnSpc>
                <a:spcPct val="100000"/>
              </a:lnSpc>
              <a:spcBef>
                <a:spcPts val="1200"/>
              </a:spcBef>
              <a:spcAft>
                <a:spcPts val="0"/>
              </a:spcAft>
              <a:buSzPct val="100000"/>
              <a:buAutoNum type="arabicPeriod"/>
            </a:pPr>
            <a:r>
              <a:rPr lang="en-US" i="1"/>
              <a:t>Δοκιμάστε μια δεύτερη μέθοδο: σύρετε και αφήστε ένα δεύτερο μήνυμα ηλεκτρονικού ταχυδρομείου στην ετικέτα που έχετε δημιουργήσει, η οποία είναι ορατή στην αριστερή πλευρά του μηνύματός σας (ανάλογα με τον τύπο του μηνύματος ηλεκτρονικού ταχυδρομείου σας, μπορεί να είναι διαθέσιμη μόνο μία από αυτές τις μεθόδους). </a:t>
            </a:r>
            <a:endParaRPr/>
          </a:p>
        </p:txBody>
      </p:sp>
      <p:pic>
        <p:nvPicPr>
          <p:cNvPr id="448" name="Google Shape;448;g32370f821f7_2_76" descr="People using search box for query, engine giving result."/>
          <p:cNvPicPr preferRelativeResize="0"/>
          <p:nvPr/>
        </p:nvPicPr>
        <p:blipFill rotWithShape="1">
          <a:blip r:embed="rId3">
            <a:alphaModFix/>
          </a:blip>
          <a:srcRect/>
          <a:stretch/>
        </p:blipFill>
        <p:spPr>
          <a:xfrm>
            <a:off x="163809" y="516329"/>
            <a:ext cx="1710454" cy="1221363"/>
          </a:xfrm>
          <a:prstGeom prst="rect">
            <a:avLst/>
          </a:prstGeom>
          <a:noFill/>
          <a:ln>
            <a:noFill/>
          </a:ln>
        </p:spPr>
      </p:pic>
      <p:sp>
        <p:nvSpPr>
          <p:cNvPr id="2" name="Google Shape;396;p40">
            <a:extLst>
              <a:ext uri="{FF2B5EF4-FFF2-40B4-BE49-F238E27FC236}">
                <a16:creationId xmlns:a16="http://schemas.microsoft.com/office/drawing/2014/main" id="{88B5EF30-FE82-F41A-7D9A-360E65BCE301}"/>
              </a:ext>
            </a:extLst>
          </p:cNvPr>
          <p:cNvSpPr/>
          <p:nvPr/>
        </p:nvSpPr>
        <p:spPr>
          <a:xfrm>
            <a:off x="8582526" y="0"/>
            <a:ext cx="359349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1.6 </a:t>
            </a:r>
            <a:r>
              <a:rPr lang="en-US" sz="1800" b="0" i="0" u="none" strike="noStrike" cap="none" dirty="0" err="1">
                <a:solidFill>
                  <a:srgbClr val="1C2E78"/>
                </a:solidFill>
                <a:latin typeface="Calibri"/>
                <a:ea typeface="Calibri"/>
                <a:cs typeface="Calibri"/>
                <a:sym typeface="Calibri"/>
              </a:rPr>
              <a:t>Δι</a:t>
            </a:r>
            <a:r>
              <a:rPr lang="en-US" sz="1800" b="0" i="0" u="none" strike="noStrike" cap="none" dirty="0">
                <a:solidFill>
                  <a:srgbClr val="1C2E78"/>
                </a:solidFill>
                <a:latin typeface="Calibri"/>
                <a:ea typeface="Calibri"/>
                <a:cs typeface="Calibri"/>
                <a:sym typeface="Calibri"/>
              </a:rPr>
              <a:t>αχείριση λογαριασμού email</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51"/>
          <p:cNvSpPr txBox="1">
            <a:spLocks noGrp="1"/>
          </p:cNvSpPr>
          <p:nvPr>
            <p:ph type="title"/>
          </p:nvPr>
        </p:nvSpPr>
        <p:spPr>
          <a:xfrm>
            <a:off x="566150" y="805675"/>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Αναζήτηση ενός συγκεκριμένου email</a:t>
            </a:r>
            <a:endParaRPr/>
          </a:p>
        </p:txBody>
      </p:sp>
      <p:sp>
        <p:nvSpPr>
          <p:cNvPr id="455" name="Google Shape;455;p51"/>
          <p:cNvSpPr txBox="1">
            <a:spLocks noGrp="1"/>
          </p:cNvSpPr>
          <p:nvPr>
            <p:ph type="body" idx="1"/>
          </p:nvPr>
        </p:nvSpPr>
        <p:spPr>
          <a:xfrm>
            <a:off x="558000" y="1800000"/>
            <a:ext cx="7987200" cy="40704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1200"/>
              </a:spcBef>
              <a:spcAft>
                <a:spcPts val="0"/>
              </a:spcAft>
              <a:buClr>
                <a:schemeClr val="dk1"/>
              </a:buClr>
              <a:buSzPts val="1100"/>
              <a:buFont typeface="Arial"/>
              <a:buNone/>
            </a:pPr>
            <a:r>
              <a:rPr lang="en-US"/>
              <a:t>Για να βρείτε εύκολα ένα email, μπορείτε επίσης να φιλτράρετε το γραμματοκιβώτιό σας: </a:t>
            </a:r>
            <a:endParaRPr/>
          </a:p>
          <a:p>
            <a:pPr marL="457200" lvl="0" indent="-381000" algn="l" rtl="0">
              <a:lnSpc>
                <a:spcPct val="100000"/>
              </a:lnSpc>
              <a:spcBef>
                <a:spcPts val="1200"/>
              </a:spcBef>
              <a:spcAft>
                <a:spcPts val="0"/>
              </a:spcAft>
              <a:buSzPts val="2400"/>
              <a:buChar char="▪"/>
            </a:pPr>
            <a:r>
              <a:rPr lang="en-US"/>
              <a:t>Κάντε κλικ στη </a:t>
            </a:r>
            <a:r>
              <a:rPr lang="en-US" b="1"/>
              <a:t>γραμμή αναζήτησης </a:t>
            </a:r>
            <a:r>
              <a:rPr lang="en-US"/>
              <a:t>στο πάνω μέρος της αρχικής σελίδας.</a:t>
            </a:r>
            <a:endParaRPr/>
          </a:p>
          <a:p>
            <a:pPr marL="457200" lvl="0" indent="-381000" algn="l" rtl="0">
              <a:lnSpc>
                <a:spcPct val="100000"/>
              </a:lnSpc>
              <a:spcBef>
                <a:spcPts val="1000"/>
              </a:spcBef>
              <a:spcAft>
                <a:spcPts val="0"/>
              </a:spcAft>
              <a:buSzPts val="2400"/>
              <a:buChar char="▪"/>
            </a:pPr>
            <a:r>
              <a:rPr lang="en-US"/>
              <a:t>Αρκετά αναπτυσσόμενα μενού θα εμφανιστούν παρακάτω (Από, Προς, Ημερομηνία, κ.λπ.).</a:t>
            </a:r>
            <a:endParaRPr/>
          </a:p>
          <a:p>
            <a:pPr marL="457200" lvl="0" indent="-381000" algn="l" rtl="0">
              <a:lnSpc>
                <a:spcPct val="100000"/>
              </a:lnSpc>
              <a:spcBef>
                <a:spcPts val="1000"/>
              </a:spcBef>
              <a:spcAft>
                <a:spcPts val="0"/>
              </a:spcAft>
              <a:buSzPts val="2400"/>
              <a:buChar char="▪"/>
            </a:pPr>
            <a:r>
              <a:rPr lang="en-US"/>
              <a:t>Εισάγετε τα κριτήρια αναζήτησης.</a:t>
            </a:r>
            <a:endParaRPr/>
          </a:p>
          <a:p>
            <a:pPr marL="457200" lvl="0" indent="-381000" algn="l" rtl="0">
              <a:lnSpc>
                <a:spcPct val="100000"/>
              </a:lnSpc>
              <a:spcBef>
                <a:spcPts val="1000"/>
              </a:spcBef>
              <a:spcAft>
                <a:spcPts val="0"/>
              </a:spcAft>
              <a:buSzPts val="2400"/>
              <a:buChar char="▪"/>
            </a:pPr>
            <a:r>
              <a:rPr lang="en-US"/>
              <a:t>Τα αντίστοιχα μηνύματα ηλεκτρονικού ταχυδρομείου θα εμφανιστούν άμεσα.</a:t>
            </a:r>
            <a:endParaRPr/>
          </a:p>
          <a:p>
            <a:pPr marL="457200" lvl="0" indent="-381000" algn="l" rtl="0">
              <a:lnSpc>
                <a:spcPct val="100000"/>
              </a:lnSpc>
              <a:spcBef>
                <a:spcPts val="1200"/>
              </a:spcBef>
              <a:spcAft>
                <a:spcPts val="1000"/>
              </a:spcAft>
              <a:buSzPts val="2400"/>
              <a:buChar char="▪"/>
            </a:pPr>
            <a:r>
              <a:rPr lang="en-US"/>
              <a:t>Εάν όχι, κάντε κλικ στο Αναζήτηση για να εμφανιστούν τα μηνύματα ηλεκτρονικού ταχυδρομείου. </a:t>
            </a:r>
            <a:endParaRPr/>
          </a:p>
        </p:txBody>
      </p:sp>
      <p:sp>
        <p:nvSpPr>
          <p:cNvPr id="457" name="Google Shape;457;p51"/>
          <p:cNvSpPr txBox="1"/>
          <p:nvPr/>
        </p:nvSpPr>
        <p:spPr>
          <a:xfrm>
            <a:off x="9813450" y="6295650"/>
            <a:ext cx="2043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sng" strike="noStrike" cap="none" dirty="0">
                <a:solidFill>
                  <a:srgbClr val="1F1F1F"/>
                </a:solidFill>
                <a:latin typeface="Calibri" panose="020F0502020204030204" pitchFamily="34" charset="0"/>
                <a:cs typeface="Calibri" panose="020F0502020204030204" pitchFamily="34" charset="0"/>
                <a:sym typeface="Arial"/>
              </a:rPr>
              <a:t>Εικόνα του </a:t>
            </a:r>
            <a:r>
              <a:rPr lang="en-US" sz="1000" b="0" i="0" u="sng" strike="noStrike" cap="none" dirty="0" err="1">
                <a:solidFill>
                  <a:srgbClr val="1F1F1F"/>
                </a:solidFill>
                <a:latin typeface="Calibri" panose="020F0502020204030204" pitchFamily="34" charset="0"/>
                <a:cs typeface="Calibri" panose="020F0502020204030204" pitchFamily="34" charset="0"/>
                <a:sym typeface="Arial"/>
              </a:rPr>
              <a:t>benzoix </a:t>
            </a:r>
            <a:r>
              <a:rPr lang="en-US" sz="1000" b="0" i="0" u="sng" strike="noStrike" cap="none" dirty="0">
                <a:solidFill>
                  <a:srgbClr val="1F1F1F"/>
                </a:solidFill>
                <a:latin typeface="Calibri" panose="020F0502020204030204" pitchFamily="34" charset="0"/>
                <a:cs typeface="Calibri" panose="020F0502020204030204" pitchFamily="34" charset="0"/>
                <a:sym typeface="Arial"/>
              </a:rPr>
              <a:t>στο </a:t>
            </a:r>
            <a:r>
              <a:rPr lang="en-US" sz="1000" b="0" i="0" u="sng" strike="noStrike" cap="none" dirty="0" err="1">
                <a:solidFill>
                  <a:srgbClr val="1F1F1F"/>
                </a:solidFill>
                <a:latin typeface="Calibri" panose="020F0502020204030204" pitchFamily="34" charset="0"/>
                <a:cs typeface="Calibri" panose="020F0502020204030204" pitchFamily="34" charset="0"/>
                <a:sym typeface="Arial"/>
              </a:rPr>
              <a:t>Freepik</a:t>
            </a:r>
            <a:endParaRPr sz="1400" b="0" i="0" u="none" strike="noStrike" cap="none" dirty="0">
              <a:solidFill>
                <a:srgbClr val="1F1F1F"/>
              </a:solidFill>
              <a:latin typeface="Calibri" panose="020F0502020204030204" pitchFamily="34" charset="0"/>
              <a:cs typeface="Calibri" panose="020F0502020204030204" pitchFamily="34" charset="0"/>
              <a:sym typeface="Arial"/>
            </a:endParaRPr>
          </a:p>
        </p:txBody>
      </p:sp>
      <p:pic>
        <p:nvPicPr>
          <p:cNvPr id="458" name="Google Shape;458;p51"/>
          <p:cNvPicPr preferRelativeResize="0"/>
          <p:nvPr/>
        </p:nvPicPr>
        <p:blipFill rotWithShape="1">
          <a:blip r:embed="rId3">
            <a:alphaModFix/>
          </a:blip>
          <a:srcRect r="40539"/>
          <a:stretch/>
        </p:blipFill>
        <p:spPr>
          <a:xfrm>
            <a:off x="9001124" y="1676212"/>
            <a:ext cx="2855921" cy="3248213"/>
          </a:xfrm>
          <a:prstGeom prst="rect">
            <a:avLst/>
          </a:prstGeom>
          <a:noFill/>
          <a:ln>
            <a:noFill/>
          </a:ln>
        </p:spPr>
      </p:pic>
      <p:sp>
        <p:nvSpPr>
          <p:cNvPr id="2" name="Google Shape;396;p40">
            <a:extLst>
              <a:ext uri="{FF2B5EF4-FFF2-40B4-BE49-F238E27FC236}">
                <a16:creationId xmlns:a16="http://schemas.microsoft.com/office/drawing/2014/main" id="{B0F632BE-785A-E23A-0004-F96CE2116390}"/>
              </a:ext>
            </a:extLst>
          </p:cNvPr>
          <p:cNvSpPr/>
          <p:nvPr/>
        </p:nvSpPr>
        <p:spPr>
          <a:xfrm>
            <a:off x="8582526" y="0"/>
            <a:ext cx="359349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1.6 </a:t>
            </a:r>
            <a:r>
              <a:rPr lang="en-US" sz="1800" b="0" i="0" u="none" strike="noStrike" cap="none" dirty="0" err="1">
                <a:solidFill>
                  <a:srgbClr val="1C2E78"/>
                </a:solidFill>
                <a:latin typeface="Calibri"/>
                <a:ea typeface="Calibri"/>
                <a:cs typeface="Calibri"/>
                <a:sym typeface="Calibri"/>
              </a:rPr>
              <a:t>Δι</a:t>
            </a:r>
            <a:r>
              <a:rPr lang="en-US" sz="1800" b="0" i="0" u="none" strike="noStrike" cap="none" dirty="0">
                <a:solidFill>
                  <a:srgbClr val="1C2E78"/>
                </a:solidFill>
                <a:latin typeface="Calibri"/>
                <a:ea typeface="Calibri"/>
                <a:cs typeface="Calibri"/>
                <a:sym typeface="Calibri"/>
              </a:rPr>
              <a:t>αχείριση λογαριασμού email</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32370f821f7_1_29"/>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ts val="2000"/>
              <a:buFont typeface="Calibri"/>
              <a:buNone/>
            </a:pPr>
            <a:r>
              <a:rPr lang="el-GR" sz="2200" dirty="0"/>
              <a:t>Υποενότητα</a:t>
            </a:r>
            <a:r>
              <a:rPr lang="en-US" sz="2200" dirty="0"/>
              <a:t> 7</a:t>
            </a:r>
            <a:r>
              <a:rPr lang="en-US" sz="4000" dirty="0"/>
              <a:t/>
            </a:r>
            <a:br>
              <a:rPr lang="en-US" sz="4000" dirty="0"/>
            </a:br>
            <a:r>
              <a:rPr lang="en-US" sz="4000" dirty="0"/>
              <a:t>Αναζήτηση και λήψη εφαρμογών </a:t>
            </a:r>
            <a:endParaRPr dirty="0"/>
          </a:p>
        </p:txBody>
      </p:sp>
      <p:sp>
        <p:nvSpPr>
          <p:cNvPr id="465" name="Google Shape;465;g32370f821f7_1_29"/>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Στόχοι</a:t>
            </a:r>
            <a:endParaRPr/>
          </a:p>
        </p:txBody>
      </p:sp>
      <p:sp>
        <p:nvSpPr>
          <p:cNvPr id="466" name="Google Shape;466;g32370f821f7_1_29"/>
          <p:cNvSpPr txBox="1">
            <a:spLocks noGrp="1"/>
          </p:cNvSpPr>
          <p:nvPr>
            <p:ph type="body" idx="2"/>
          </p:nvPr>
        </p:nvSpPr>
        <p:spPr>
          <a:xfrm>
            <a:off x="617620" y="2849843"/>
            <a:ext cx="7090612"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dirty="0" err="1"/>
              <a:t>Με</a:t>
            </a:r>
            <a:r>
              <a:rPr lang="en-US" sz="2000" dirty="0"/>
              <a:t> </a:t>
            </a:r>
            <a:r>
              <a:rPr lang="en-US" sz="2000" dirty="0" err="1"/>
              <a:t>την</a:t>
            </a:r>
            <a:r>
              <a:rPr lang="en-US" sz="2000" dirty="0"/>
              <a:t> </a:t>
            </a:r>
            <a:r>
              <a:rPr lang="en-US" sz="2000" dirty="0" err="1"/>
              <a:t>ολοκλήρωση</a:t>
            </a:r>
            <a:r>
              <a:rPr lang="en-US" sz="2000" dirty="0"/>
              <a:t> α</a:t>
            </a:r>
            <a:r>
              <a:rPr lang="en-US" sz="2000" dirty="0" err="1"/>
              <a:t>υτής</a:t>
            </a:r>
            <a:r>
              <a:rPr lang="en-US" sz="2000" dirty="0"/>
              <a:t> </a:t>
            </a:r>
            <a:r>
              <a:rPr lang="en-US" sz="2000" dirty="0" err="1"/>
              <a:t>της</a:t>
            </a:r>
            <a:r>
              <a:rPr lang="en-US" sz="2000" dirty="0"/>
              <a:t> </a:t>
            </a:r>
            <a:r>
              <a:rPr lang="el-GR" sz="2000" dirty="0" err="1"/>
              <a:t>υπο</a:t>
            </a:r>
            <a:r>
              <a:rPr lang="en-US" sz="2000" dirty="0" err="1"/>
              <a:t>ενότητ</a:t>
            </a:r>
            <a:r>
              <a:rPr lang="en-US" sz="2000" dirty="0"/>
              <a:t>ας θα είστε σε θέση να: </a:t>
            </a:r>
            <a:endParaRPr dirty="0"/>
          </a:p>
          <a:p>
            <a:pPr marL="228600" lvl="0" indent="-228600" algn="l" rtl="0">
              <a:lnSpc>
                <a:spcPct val="150000"/>
              </a:lnSpc>
              <a:spcBef>
                <a:spcPts val="1200"/>
              </a:spcBef>
              <a:spcAft>
                <a:spcPts val="0"/>
              </a:spcAft>
              <a:buSzPts val="2000"/>
              <a:buFont typeface="Calibri"/>
              <a:buChar char="✔"/>
            </a:pPr>
            <a:r>
              <a:rPr lang="en-US" sz="2000" dirty="0" err="1"/>
              <a:t>Βρείτε</a:t>
            </a:r>
            <a:r>
              <a:rPr lang="en-US" sz="2000" dirty="0"/>
              <a:t> </a:t>
            </a:r>
            <a:r>
              <a:rPr lang="en-US" sz="2000" dirty="0" err="1"/>
              <a:t>μι</a:t>
            </a:r>
            <a:r>
              <a:rPr lang="en-US" sz="2000" dirty="0"/>
              <a:t>α εφαρμογή στην ειδική πλατφόρμα ή το "κατάστημα" της συσκευής σας </a:t>
            </a:r>
            <a:endParaRPr sz="2000" dirty="0"/>
          </a:p>
          <a:p>
            <a:pPr marL="228600" lvl="0" indent="-228600" algn="l" rtl="0">
              <a:lnSpc>
                <a:spcPct val="150000"/>
              </a:lnSpc>
              <a:spcBef>
                <a:spcPts val="1200"/>
              </a:spcBef>
              <a:spcAft>
                <a:spcPts val="0"/>
              </a:spcAft>
              <a:buSzPts val="2000"/>
              <a:buChar char="✔"/>
            </a:pPr>
            <a:r>
              <a:rPr lang="en-US" sz="2000" dirty="0" err="1"/>
              <a:t>Εγκ</a:t>
            </a:r>
            <a:r>
              <a:rPr lang="en-US" sz="2000" dirty="0"/>
              <a:t>αταστήστε μια εφαρμογή </a:t>
            </a:r>
            <a:endParaRPr sz="2000" dirty="0"/>
          </a:p>
          <a:p>
            <a:pPr marL="0" lvl="0" indent="0" algn="l" rtl="0">
              <a:lnSpc>
                <a:spcPct val="150000"/>
              </a:lnSpc>
              <a:spcBef>
                <a:spcPts val="1200"/>
              </a:spcBef>
              <a:spcAft>
                <a:spcPts val="0"/>
              </a:spcAft>
              <a:buSzPts val="2400"/>
              <a:buNone/>
            </a:pPr>
            <a:endParaRPr dirty="0"/>
          </a:p>
          <a:p>
            <a:pPr marL="457200" lvl="0" indent="0" algn="l" rtl="0">
              <a:lnSpc>
                <a:spcPct val="150000"/>
              </a:lnSpc>
              <a:spcBef>
                <a:spcPts val="1200"/>
              </a:spcBef>
              <a:spcAft>
                <a:spcPts val="0"/>
              </a:spcAft>
              <a:buSzPts val="2400"/>
              <a:buNone/>
            </a:pPr>
            <a:endParaRPr sz="2000" dirty="0"/>
          </a:p>
        </p:txBody>
      </p:sp>
      <p:pic>
        <p:nvPicPr>
          <p:cNvPr id="467" name="Google Shape;467;g32370f821f7_1_29" descr="High ROI content abstract concept illustration"/>
          <p:cNvPicPr preferRelativeResize="0"/>
          <p:nvPr/>
        </p:nvPicPr>
        <p:blipFill rotWithShape="1">
          <a:blip r:embed="rId3">
            <a:alphaModFix/>
          </a:blip>
          <a:srcRect l="10457" t="11532" r="9779" b="9208"/>
          <a:stretch/>
        </p:blipFill>
        <p:spPr>
          <a:xfrm>
            <a:off x="7964904" y="2245895"/>
            <a:ext cx="3669095" cy="3667618"/>
          </a:xfrm>
          <a:prstGeom prst="rect">
            <a:avLst/>
          </a:prstGeom>
          <a:noFill/>
          <a:ln>
            <a:noFill/>
          </a:ln>
        </p:spPr>
      </p:pic>
      <p:sp>
        <p:nvSpPr>
          <p:cNvPr id="468" name="Google Shape;468;g32370f821f7_1_29"/>
          <p:cNvSpPr txBox="1"/>
          <p:nvPr/>
        </p:nvSpPr>
        <p:spPr>
          <a:xfrm>
            <a:off x="9436963" y="6351847"/>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vectorjuice στο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20"/>
          <p:cNvSpPr txBox="1">
            <a:spLocks noGrp="1"/>
          </p:cNvSpPr>
          <p:nvPr>
            <p:ph type="title"/>
          </p:nvPr>
        </p:nvSpPr>
        <p:spPr>
          <a:xfrm>
            <a:off x="566150" y="7301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Αναζήτηση και λήψη εφαρμογών</a:t>
            </a:r>
            <a:endParaRPr/>
          </a:p>
        </p:txBody>
      </p:sp>
      <p:sp>
        <p:nvSpPr>
          <p:cNvPr id="474" name="Google Shape;474;p20"/>
          <p:cNvSpPr txBox="1">
            <a:spLocks noGrp="1"/>
          </p:cNvSpPr>
          <p:nvPr>
            <p:ph type="body" idx="1"/>
          </p:nvPr>
        </p:nvSpPr>
        <p:spPr>
          <a:xfrm>
            <a:off x="566150" y="1408125"/>
            <a:ext cx="11059800" cy="50301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SzPts val="2400"/>
              <a:buNone/>
            </a:pPr>
            <a:r>
              <a:rPr lang="en-US" sz="2200"/>
              <a:t>Για να κατεβάσετε μια εφαρμογή, χρησιμοποιείτε πάντα το ηλεκτρονικό κατάστημα που είναι προσβάσιμο από το smartphone σας, για να βεβαιωθείτε ότι κατεβάζετε μόνο ασφαλείς εφαρμογές: </a:t>
            </a:r>
            <a:endParaRPr sz="2200"/>
          </a:p>
          <a:p>
            <a:pPr marL="0" lvl="0" indent="0" algn="l" rtl="0">
              <a:lnSpc>
                <a:spcPct val="100000"/>
              </a:lnSpc>
              <a:spcBef>
                <a:spcPts val="0"/>
              </a:spcBef>
              <a:spcAft>
                <a:spcPts val="0"/>
              </a:spcAft>
              <a:buSzPts val="2400"/>
              <a:buNone/>
            </a:pPr>
            <a:endParaRPr sz="1400"/>
          </a:p>
          <a:p>
            <a:pPr marL="0" lvl="0" indent="0" algn="ctr" rtl="0">
              <a:lnSpc>
                <a:spcPct val="100000"/>
              </a:lnSpc>
              <a:spcBef>
                <a:spcPts val="0"/>
              </a:spcBef>
              <a:spcAft>
                <a:spcPts val="0"/>
              </a:spcAft>
              <a:buSzPts val="2400"/>
              <a:buNone/>
            </a:pPr>
            <a:r>
              <a:rPr lang="en-US" sz="2200" b="1"/>
              <a:t>Android - Google Play Store Iphone - App Store της Apple</a:t>
            </a:r>
            <a:endParaRPr sz="2200" b="1"/>
          </a:p>
          <a:p>
            <a:pPr marL="0" lvl="0" indent="0" algn="l" rtl="0">
              <a:lnSpc>
                <a:spcPct val="100000"/>
              </a:lnSpc>
              <a:spcBef>
                <a:spcPts val="1200"/>
              </a:spcBef>
              <a:spcAft>
                <a:spcPts val="0"/>
              </a:spcAft>
              <a:buSzPts val="2400"/>
              <a:buNone/>
            </a:pPr>
            <a:endParaRPr sz="2200"/>
          </a:p>
          <a:p>
            <a:pPr marL="0" lvl="0" indent="0" algn="l" rtl="0">
              <a:lnSpc>
                <a:spcPct val="100000"/>
              </a:lnSpc>
              <a:spcBef>
                <a:spcPts val="1200"/>
              </a:spcBef>
              <a:spcAft>
                <a:spcPts val="0"/>
              </a:spcAft>
              <a:buSzPts val="2400"/>
              <a:buNone/>
            </a:pPr>
            <a:endParaRPr sz="2200"/>
          </a:p>
          <a:p>
            <a:pPr marL="0" lvl="0" indent="0" algn="l" rtl="0">
              <a:lnSpc>
                <a:spcPct val="100000"/>
              </a:lnSpc>
              <a:spcBef>
                <a:spcPts val="1200"/>
              </a:spcBef>
              <a:spcAft>
                <a:spcPts val="0"/>
              </a:spcAft>
              <a:buSzPts val="2400"/>
              <a:buNone/>
            </a:pPr>
            <a:endParaRPr sz="2200"/>
          </a:p>
          <a:p>
            <a:pPr marL="0" lvl="0" indent="0" algn="l" rtl="0">
              <a:lnSpc>
                <a:spcPct val="100000"/>
              </a:lnSpc>
              <a:spcBef>
                <a:spcPts val="1200"/>
              </a:spcBef>
              <a:spcAft>
                <a:spcPts val="0"/>
              </a:spcAft>
              <a:buSzPts val="2400"/>
              <a:buNone/>
            </a:pPr>
            <a:r>
              <a:rPr lang="en-US" sz="2200"/>
              <a:t>Σε αυτά τα καταστήματα, λειτουργεί με τον ίδιο τρόπο όπως μια αναζήτηση στο διαδίκτυο. Αναζητήστε απευθείας μια εφαρμογή, αν γνωρίζετε το όνομά της, ή ένα θέμα που σας ενδιαφέρει, και εξερευνήστε τις διάφορες επιλογές που προσφέρονται. </a:t>
            </a:r>
            <a:endParaRPr sz="2200"/>
          </a:p>
          <a:p>
            <a:pPr marL="0" lvl="0" indent="0" algn="l" rtl="0">
              <a:lnSpc>
                <a:spcPct val="100000"/>
              </a:lnSpc>
              <a:spcBef>
                <a:spcPts val="1200"/>
              </a:spcBef>
              <a:spcAft>
                <a:spcPts val="0"/>
              </a:spcAft>
              <a:buSzPts val="2400"/>
              <a:buNone/>
            </a:pPr>
            <a:r>
              <a:rPr lang="en-US" sz="2200"/>
              <a:t>Στη συνέχεια, κάντε κλικ στο κουμπί "Εγκατάσταση" ή "Λήψη" (ανάλογα με το κατάστημα και την εφαρμογή) για να ξεκινήσει η λήψη. Μόλις ολοκληρωθεί η λήψη, μπορείτε να έχετε πρόσβαση απευθείας στο smartphone σας.</a:t>
            </a:r>
            <a:endParaRPr sz="2200"/>
          </a:p>
        </p:txBody>
      </p:sp>
      <p:sp>
        <p:nvSpPr>
          <p:cNvPr id="475" name="Google Shape;475;p20"/>
          <p:cNvSpPr/>
          <p:nvPr/>
        </p:nvSpPr>
        <p:spPr>
          <a:xfrm>
            <a:off x="8549703" y="0"/>
            <a:ext cx="36366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1.7 Αναζήτηση και λήψη εφαρμογών</a:t>
            </a:r>
            <a:endParaRPr sz="1800" b="0" i="0" u="none" strike="noStrike" cap="none">
              <a:solidFill>
                <a:srgbClr val="1C2E78"/>
              </a:solidFill>
              <a:latin typeface="Calibri"/>
              <a:ea typeface="Calibri"/>
              <a:cs typeface="Calibri"/>
              <a:sym typeface="Calibri"/>
            </a:endParaRPr>
          </a:p>
        </p:txBody>
      </p:sp>
      <p:pic>
        <p:nvPicPr>
          <p:cNvPr id="476" name="Google Shape;476;p20"/>
          <p:cNvPicPr preferRelativeResize="0"/>
          <p:nvPr/>
        </p:nvPicPr>
        <p:blipFill rotWithShape="1">
          <a:blip r:embed="rId3">
            <a:alphaModFix/>
          </a:blip>
          <a:srcRect l="19597" t="10531" r="18734" b="28980"/>
          <a:stretch/>
        </p:blipFill>
        <p:spPr>
          <a:xfrm>
            <a:off x="2859826" y="2835250"/>
            <a:ext cx="1153899" cy="1187508"/>
          </a:xfrm>
          <a:prstGeom prst="rect">
            <a:avLst/>
          </a:prstGeom>
          <a:noFill/>
          <a:ln>
            <a:noFill/>
          </a:ln>
        </p:spPr>
      </p:pic>
      <p:pic>
        <p:nvPicPr>
          <p:cNvPr id="477" name="Google Shape;477;p20"/>
          <p:cNvPicPr preferRelativeResize="0"/>
          <p:nvPr/>
        </p:nvPicPr>
        <p:blipFill rotWithShape="1">
          <a:blip r:embed="rId4">
            <a:alphaModFix/>
          </a:blip>
          <a:srcRect l="21498" r="21640"/>
          <a:stretch/>
        </p:blipFill>
        <p:spPr>
          <a:xfrm>
            <a:off x="7999475" y="2835250"/>
            <a:ext cx="1153900" cy="114152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title"/>
          </p:nvPr>
        </p:nvSpPr>
        <p:spPr>
          <a:xfrm>
            <a:off x="558000" y="1079999"/>
            <a:ext cx="10515600" cy="129214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00000"/>
              <a:buFont typeface="Calibri"/>
              <a:buNone/>
            </a:pPr>
            <a:r>
              <a:rPr lang="el-GR" sz="2200" dirty="0"/>
              <a:t>Υποενότητα </a:t>
            </a:r>
            <a:r>
              <a:rPr lang="en-US" sz="2200" dirty="0"/>
              <a:t>1</a:t>
            </a:r>
            <a:r>
              <a:rPr lang="en-US" dirty="0"/>
              <a:t/>
            </a:r>
            <a:br>
              <a:rPr lang="en-US" dirty="0"/>
            </a:br>
            <a:r>
              <a:rPr lang="en-US" sz="4000" dirty="0"/>
              <a:t>Εισαγωγή </a:t>
            </a:r>
            <a:r>
              <a:rPr lang="en-US" dirty="0"/>
              <a:t/>
            </a:r>
            <a:br>
              <a:rPr lang="en-US" dirty="0"/>
            </a:br>
            <a:endParaRPr dirty="0"/>
          </a:p>
        </p:txBody>
      </p:sp>
      <p:sp>
        <p:nvSpPr>
          <p:cNvPr id="128" name="Google Shape;128;p4"/>
          <p:cNvSpPr txBox="1">
            <a:spLocks noGrp="1"/>
          </p:cNvSpPr>
          <p:nvPr>
            <p:ph type="body" idx="1"/>
          </p:nvPr>
        </p:nvSpPr>
        <p:spPr>
          <a:xfrm>
            <a:off x="558000" y="2035925"/>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Στόχοι</a:t>
            </a:r>
            <a:endParaRPr/>
          </a:p>
        </p:txBody>
      </p:sp>
      <p:sp>
        <p:nvSpPr>
          <p:cNvPr id="129" name="Google Shape;129;p4"/>
          <p:cNvSpPr txBox="1">
            <a:spLocks noGrp="1"/>
          </p:cNvSpPr>
          <p:nvPr>
            <p:ph type="body" idx="2"/>
          </p:nvPr>
        </p:nvSpPr>
        <p:spPr>
          <a:xfrm>
            <a:off x="557994" y="2589918"/>
            <a:ext cx="7487121"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ct val="100000"/>
              <a:buNone/>
            </a:pPr>
            <a:r>
              <a:rPr lang="en-US" sz="2000" dirty="0"/>
              <a:t>Με την ολοκλήρωση αυτής </a:t>
            </a:r>
            <a:r>
              <a:rPr lang="en-US" sz="2000" dirty="0" err="1"/>
              <a:t>της</a:t>
            </a:r>
            <a:r>
              <a:rPr lang="en-US" sz="2000" dirty="0"/>
              <a:t> </a:t>
            </a:r>
            <a:r>
              <a:rPr lang="el-GR" sz="2000" dirty="0" err="1"/>
              <a:t>υπο</a:t>
            </a:r>
            <a:r>
              <a:rPr lang="en-US" sz="2000" dirty="0" err="1"/>
              <a:t>ενότητ</a:t>
            </a:r>
            <a:r>
              <a:rPr lang="en-US" sz="2000" dirty="0"/>
              <a:t>ας, θα ενημερωθείτε σχετικά με</a:t>
            </a:r>
            <a:endParaRPr dirty="0"/>
          </a:p>
          <a:p>
            <a:pPr marL="228600" lvl="0" indent="-224948" algn="l" rtl="0">
              <a:lnSpc>
                <a:spcPct val="150000"/>
              </a:lnSpc>
              <a:spcBef>
                <a:spcPts val="1200"/>
              </a:spcBef>
              <a:spcAft>
                <a:spcPts val="0"/>
              </a:spcAft>
              <a:buClr>
                <a:srgbClr val="92D050"/>
              </a:buClr>
              <a:buSzPct val="104996"/>
              <a:buFont typeface="Calibri"/>
              <a:buChar char="✔"/>
            </a:pPr>
            <a:r>
              <a:rPr lang="el-GR" sz="2000" dirty="0"/>
              <a:t>τους</a:t>
            </a:r>
            <a:r>
              <a:rPr lang="en-US" sz="2000" dirty="0"/>
              <a:t> μα</a:t>
            </a:r>
            <a:r>
              <a:rPr lang="en-US" sz="2000" dirty="0" err="1"/>
              <a:t>θησι</a:t>
            </a:r>
            <a:r>
              <a:rPr lang="en-US" sz="2000" dirty="0"/>
              <a:t>ακο</a:t>
            </a:r>
            <a:r>
              <a:rPr lang="el-GR" sz="2000" dirty="0" err="1"/>
              <a:t>ύς</a:t>
            </a:r>
            <a:r>
              <a:rPr lang="en-US" sz="2000" dirty="0"/>
              <a:t> </a:t>
            </a:r>
            <a:r>
              <a:rPr lang="en-US" sz="2000" dirty="0" err="1"/>
              <a:t>στόχο</a:t>
            </a:r>
            <a:r>
              <a:rPr lang="el-GR" sz="2000" dirty="0" err="1"/>
              <a:t>υς</a:t>
            </a:r>
            <a:r>
              <a:rPr lang="en-US" sz="2000" dirty="0"/>
              <a:t> και το εκπαιδευτικό περιεχόμενο αυτής της ενότητας</a:t>
            </a:r>
            <a:endParaRPr dirty="0"/>
          </a:p>
          <a:p>
            <a:pPr marL="228600" lvl="0" indent="-224948" algn="l" rtl="0">
              <a:lnSpc>
                <a:spcPct val="150000"/>
              </a:lnSpc>
              <a:spcBef>
                <a:spcPts val="1200"/>
              </a:spcBef>
              <a:spcAft>
                <a:spcPts val="0"/>
              </a:spcAft>
              <a:buClr>
                <a:srgbClr val="92D050"/>
              </a:buClr>
              <a:buSzPct val="104996"/>
              <a:buFont typeface="Calibri"/>
              <a:buChar char="✔"/>
            </a:pPr>
            <a:r>
              <a:rPr lang="el-GR" sz="2000" dirty="0"/>
              <a:t>την </a:t>
            </a:r>
            <a:r>
              <a:rPr lang="en-US" sz="2000" dirty="0" err="1"/>
              <a:t>μεθοδολογί</a:t>
            </a:r>
            <a:r>
              <a:rPr lang="en-US" sz="2000" dirty="0"/>
              <a:t>α κατάρτισης που χρησιμοποιήθηκε και η διάρκεια αυτής της ενότητας</a:t>
            </a:r>
            <a:endParaRPr sz="2000" dirty="0"/>
          </a:p>
        </p:txBody>
      </p:sp>
      <p:pic>
        <p:nvPicPr>
          <p:cNvPr id="130" name="Google Shape;130;p4" descr="High ROI content abstract concept illustration"/>
          <p:cNvPicPr preferRelativeResize="0"/>
          <p:nvPr/>
        </p:nvPicPr>
        <p:blipFill rotWithShape="1">
          <a:blip r:embed="rId3">
            <a:alphaModFix/>
          </a:blip>
          <a:srcRect l="10455" t="11533" r="9781" b="9204"/>
          <a:stretch/>
        </p:blipFill>
        <p:spPr>
          <a:xfrm>
            <a:off x="8199449" y="2287475"/>
            <a:ext cx="3434551" cy="3412775"/>
          </a:xfrm>
          <a:prstGeom prst="rect">
            <a:avLst/>
          </a:prstGeom>
          <a:noFill/>
          <a:ln>
            <a:noFill/>
          </a:ln>
        </p:spPr>
      </p:pic>
      <p:sp>
        <p:nvSpPr>
          <p:cNvPr id="131" name="Google Shape;131;p4"/>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vectorjuice στο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g32370f821f7_1_38"/>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ts val="2000"/>
              <a:buFont typeface="Calibri"/>
              <a:buNone/>
            </a:pPr>
            <a:r>
              <a:rPr lang="el-GR" sz="2000" dirty="0"/>
              <a:t>Υποενότητα</a:t>
            </a:r>
            <a:r>
              <a:rPr lang="en-US" sz="2000" dirty="0"/>
              <a:t> 8</a:t>
            </a:r>
            <a:r>
              <a:rPr lang="en-US" sz="4000" dirty="0"/>
              <a:t/>
            </a:r>
            <a:br>
              <a:rPr lang="en-US" sz="4000" dirty="0"/>
            </a:br>
            <a:r>
              <a:rPr lang="en-US" sz="4000" dirty="0"/>
              <a:t>Ενημέρωση των συσκευών ΤΠΕ  </a:t>
            </a:r>
            <a:endParaRPr dirty="0"/>
          </a:p>
        </p:txBody>
      </p:sp>
      <p:sp>
        <p:nvSpPr>
          <p:cNvPr id="484" name="Google Shape;484;g32370f821f7_1_38"/>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Στόχοι</a:t>
            </a:r>
            <a:endParaRPr/>
          </a:p>
        </p:txBody>
      </p:sp>
      <p:sp>
        <p:nvSpPr>
          <p:cNvPr id="485" name="Google Shape;485;g32370f821f7_1_38"/>
          <p:cNvSpPr txBox="1">
            <a:spLocks noGrp="1"/>
          </p:cNvSpPr>
          <p:nvPr>
            <p:ph type="body" idx="2"/>
          </p:nvPr>
        </p:nvSpPr>
        <p:spPr>
          <a:xfrm>
            <a:off x="617619" y="2849843"/>
            <a:ext cx="7162802"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dirty="0" err="1"/>
              <a:t>Με</a:t>
            </a:r>
            <a:r>
              <a:rPr lang="en-US" sz="2000" dirty="0"/>
              <a:t> </a:t>
            </a:r>
            <a:r>
              <a:rPr lang="en-US" sz="2000" dirty="0" err="1"/>
              <a:t>την</a:t>
            </a:r>
            <a:r>
              <a:rPr lang="en-US" sz="2000" dirty="0"/>
              <a:t> </a:t>
            </a:r>
            <a:r>
              <a:rPr lang="en-US" sz="2000" dirty="0" err="1"/>
              <a:t>ολοκλήρωση</a:t>
            </a:r>
            <a:r>
              <a:rPr lang="en-US" sz="2000" dirty="0"/>
              <a:t> α</a:t>
            </a:r>
            <a:r>
              <a:rPr lang="en-US" sz="2000" dirty="0" err="1"/>
              <a:t>υτής</a:t>
            </a:r>
            <a:r>
              <a:rPr lang="en-US" sz="2000" dirty="0"/>
              <a:t> </a:t>
            </a:r>
            <a:r>
              <a:rPr lang="en-US" sz="2000" dirty="0" err="1"/>
              <a:t>της</a:t>
            </a:r>
            <a:r>
              <a:rPr lang="en-US" sz="2000" dirty="0"/>
              <a:t> </a:t>
            </a:r>
            <a:r>
              <a:rPr lang="el-GR" sz="2000" dirty="0" err="1"/>
              <a:t>υπο</a:t>
            </a:r>
            <a:r>
              <a:rPr lang="en-US" sz="2000" dirty="0" err="1"/>
              <a:t>ενότητ</a:t>
            </a:r>
            <a:r>
              <a:rPr lang="en-US" sz="2000" dirty="0"/>
              <a:t>ας θα είστε σε θέση να: </a:t>
            </a:r>
            <a:endParaRPr dirty="0"/>
          </a:p>
          <a:p>
            <a:pPr marL="228600" lvl="0" indent="-228600" algn="l" rtl="0">
              <a:lnSpc>
                <a:spcPct val="150000"/>
              </a:lnSpc>
              <a:spcBef>
                <a:spcPts val="1200"/>
              </a:spcBef>
              <a:spcAft>
                <a:spcPts val="0"/>
              </a:spcAft>
              <a:buSzPts val="2000"/>
              <a:buFont typeface="Calibri"/>
              <a:buChar char="✔"/>
            </a:pPr>
            <a:r>
              <a:rPr lang="en-US" sz="2000" dirty="0"/>
              <a:t>Επα</a:t>
            </a:r>
            <a:r>
              <a:rPr lang="en-US" sz="2000" dirty="0" err="1"/>
              <a:t>ληθεύ</a:t>
            </a:r>
            <a:r>
              <a:rPr lang="el-GR" sz="2000" dirty="0"/>
              <a:t>ε</a:t>
            </a:r>
            <a:r>
              <a:rPr lang="en-US" sz="2000" dirty="0" err="1"/>
              <a:t>τε</a:t>
            </a:r>
            <a:r>
              <a:rPr lang="en-US" sz="2000" dirty="0"/>
              <a:t> αν υπ</a:t>
            </a:r>
            <a:r>
              <a:rPr lang="en-US" sz="2000" dirty="0" err="1"/>
              <a:t>άρχει</a:t>
            </a:r>
            <a:r>
              <a:rPr lang="en-US" sz="2000" dirty="0"/>
              <a:t> </a:t>
            </a:r>
            <a:r>
              <a:rPr lang="en-US" sz="2000" dirty="0" err="1"/>
              <a:t>ενημέρωση</a:t>
            </a:r>
            <a:r>
              <a:rPr lang="en-US" sz="2000" dirty="0"/>
              <a:t> </a:t>
            </a:r>
            <a:r>
              <a:rPr lang="en-US" sz="2000" dirty="0" err="1"/>
              <a:t>λογισμικού</a:t>
            </a:r>
            <a:r>
              <a:rPr lang="en-US" sz="2000" dirty="0"/>
              <a:t> </a:t>
            </a:r>
            <a:endParaRPr sz="2000" dirty="0"/>
          </a:p>
          <a:p>
            <a:pPr marL="228600" lvl="0" indent="-228600" algn="l" rtl="0">
              <a:lnSpc>
                <a:spcPct val="150000"/>
              </a:lnSpc>
              <a:spcBef>
                <a:spcPts val="1200"/>
              </a:spcBef>
              <a:spcAft>
                <a:spcPts val="0"/>
              </a:spcAft>
              <a:buSzPts val="2000"/>
              <a:buChar char="✔"/>
            </a:pPr>
            <a:r>
              <a:rPr lang="en-US" sz="2000" dirty="0" err="1"/>
              <a:t>Ενημ</a:t>
            </a:r>
            <a:r>
              <a:rPr lang="el-GR" sz="2000" dirty="0" err="1"/>
              <a:t>ερώνετε</a:t>
            </a:r>
            <a:r>
              <a:rPr lang="el-GR" sz="2000" dirty="0"/>
              <a:t> τις </a:t>
            </a:r>
            <a:r>
              <a:rPr lang="en-US" sz="2000" dirty="0" err="1"/>
              <a:t>εγκ</a:t>
            </a:r>
            <a:r>
              <a:rPr lang="en-US" sz="2000" dirty="0"/>
              <a:t>ατεστημέν</a:t>
            </a:r>
            <a:r>
              <a:rPr lang="el-GR" sz="2000" dirty="0" err="1"/>
              <a:t>ες</a:t>
            </a:r>
            <a:r>
              <a:rPr lang="en-US" sz="2000" dirty="0"/>
              <a:t> </a:t>
            </a:r>
            <a:r>
              <a:rPr lang="en-US" sz="2000" dirty="0" err="1"/>
              <a:t>εφ</a:t>
            </a:r>
            <a:r>
              <a:rPr lang="en-US" sz="2000" dirty="0"/>
              <a:t>αρμογ</a:t>
            </a:r>
            <a:r>
              <a:rPr lang="el-GR" sz="2000" dirty="0" err="1"/>
              <a:t>ές</a:t>
            </a:r>
            <a:endParaRPr sz="2000" dirty="0"/>
          </a:p>
          <a:p>
            <a:pPr marL="228600" lvl="0" indent="-228600" algn="l" rtl="0">
              <a:lnSpc>
                <a:spcPct val="150000"/>
              </a:lnSpc>
              <a:spcBef>
                <a:spcPts val="1200"/>
              </a:spcBef>
              <a:spcAft>
                <a:spcPts val="0"/>
              </a:spcAft>
              <a:buSzPts val="2000"/>
              <a:buChar char="✔"/>
            </a:pPr>
            <a:r>
              <a:rPr lang="en-US" sz="2000" dirty="0" err="1"/>
              <a:t>Προστ</a:t>
            </a:r>
            <a:r>
              <a:rPr lang="en-US" sz="2000" dirty="0"/>
              <a:t>ατεύ</a:t>
            </a:r>
            <a:r>
              <a:rPr lang="el-GR" sz="2000" dirty="0"/>
              <a:t>ε</a:t>
            </a:r>
            <a:r>
              <a:rPr lang="en-US" sz="2000" dirty="0" err="1"/>
              <a:t>τε</a:t>
            </a:r>
            <a:r>
              <a:rPr lang="en-US" sz="2000" dirty="0"/>
              <a:t> τα δεδομένα και τις συσκευές σας </a:t>
            </a:r>
            <a:endParaRPr sz="2000" dirty="0"/>
          </a:p>
          <a:p>
            <a:pPr marL="0" lvl="0" indent="0" algn="l" rtl="0">
              <a:lnSpc>
                <a:spcPct val="150000"/>
              </a:lnSpc>
              <a:spcBef>
                <a:spcPts val="1200"/>
              </a:spcBef>
              <a:spcAft>
                <a:spcPts val="0"/>
              </a:spcAft>
              <a:buSzPts val="2400"/>
              <a:buNone/>
            </a:pPr>
            <a:endParaRPr dirty="0"/>
          </a:p>
          <a:p>
            <a:pPr marL="457200" lvl="0" indent="0" algn="l" rtl="0">
              <a:lnSpc>
                <a:spcPct val="150000"/>
              </a:lnSpc>
              <a:spcBef>
                <a:spcPts val="1200"/>
              </a:spcBef>
              <a:spcAft>
                <a:spcPts val="0"/>
              </a:spcAft>
              <a:buSzPts val="2400"/>
              <a:buNone/>
            </a:pPr>
            <a:endParaRPr sz="2000" dirty="0"/>
          </a:p>
        </p:txBody>
      </p:sp>
      <p:pic>
        <p:nvPicPr>
          <p:cNvPr id="486" name="Google Shape;486;g32370f821f7_1_38" descr="High ROI content abstract concept illustration"/>
          <p:cNvPicPr preferRelativeResize="0"/>
          <p:nvPr/>
        </p:nvPicPr>
        <p:blipFill rotWithShape="1">
          <a:blip r:embed="rId3">
            <a:alphaModFix/>
          </a:blip>
          <a:srcRect l="10457" t="11532" r="9779" b="9208"/>
          <a:stretch/>
        </p:blipFill>
        <p:spPr>
          <a:xfrm>
            <a:off x="8013032" y="1741009"/>
            <a:ext cx="3620968" cy="3761433"/>
          </a:xfrm>
          <a:prstGeom prst="rect">
            <a:avLst/>
          </a:prstGeom>
          <a:noFill/>
          <a:ln>
            <a:noFill/>
          </a:ln>
        </p:spPr>
      </p:pic>
      <p:sp>
        <p:nvSpPr>
          <p:cNvPr id="487" name="Google Shape;487;g32370f821f7_1_38"/>
          <p:cNvSpPr txBox="1"/>
          <p:nvPr/>
        </p:nvSpPr>
        <p:spPr>
          <a:xfrm>
            <a:off x="9436963" y="6351847"/>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vectorjuice στο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pic>
        <p:nvPicPr>
          <p:cNvPr id="493" name="Google Shape;493;p13" descr="Helpful sign concept illustration"/>
          <p:cNvPicPr preferRelativeResize="0"/>
          <p:nvPr/>
        </p:nvPicPr>
        <p:blipFill rotWithShape="1">
          <a:blip r:embed="rId3">
            <a:alphaModFix/>
          </a:blip>
          <a:srcRect/>
          <a:stretch/>
        </p:blipFill>
        <p:spPr>
          <a:xfrm>
            <a:off x="8220599" y="1413050"/>
            <a:ext cx="3965776" cy="4006675"/>
          </a:xfrm>
          <a:prstGeom prst="rect">
            <a:avLst/>
          </a:prstGeom>
          <a:noFill/>
          <a:ln>
            <a:noFill/>
          </a:ln>
        </p:spPr>
      </p:pic>
      <p:sp>
        <p:nvSpPr>
          <p:cNvPr id="494" name="Google Shape;494;p13"/>
          <p:cNvSpPr txBox="1">
            <a:spLocks noGrp="1"/>
          </p:cNvSpPr>
          <p:nvPr>
            <p:ph type="title"/>
          </p:nvPr>
        </p:nvSpPr>
        <p:spPr>
          <a:xfrm>
            <a:off x="558000" y="807950"/>
            <a:ext cx="7401300" cy="605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ts val="2800"/>
              <a:buFont typeface="Calibri"/>
              <a:buNone/>
            </a:pPr>
            <a:r>
              <a:rPr lang="en-US"/>
              <a:t>Συμβουλές για την προστασία των δεδομένων και των συσκευών σας</a:t>
            </a:r>
            <a:endParaRPr/>
          </a:p>
        </p:txBody>
      </p:sp>
      <p:sp>
        <p:nvSpPr>
          <p:cNvPr id="495" name="Google Shape;495;p13"/>
          <p:cNvSpPr txBox="1">
            <a:spLocks noGrp="1"/>
          </p:cNvSpPr>
          <p:nvPr>
            <p:ph type="body" idx="1"/>
          </p:nvPr>
        </p:nvSpPr>
        <p:spPr>
          <a:xfrm>
            <a:off x="557999" y="1609075"/>
            <a:ext cx="7662600" cy="45534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SzPts val="2400"/>
              <a:buNone/>
            </a:pPr>
            <a:r>
              <a:rPr lang="en-US"/>
              <a:t>Οι ενημερώσεις λογισμικού παρέχονται για την εφαρμογή διορθώσεων σε γνωστές ευπάθειες ασφαλείας εφαρμογών, προγραμμάτων περιήγησης και λειτουργικών συστημάτων. Αναπτύσσουν επίσης νέα ή βελτιωμένα χαρακτηριστικά, αφαιρούν ξεπερασμένα χαρακτηριστικά και βελτιώνουν τη σταθερότητα του λογισμικού.</a:t>
            </a:r>
            <a:endParaRPr/>
          </a:p>
          <a:p>
            <a:pPr marL="0" lvl="0" indent="0" algn="l" rtl="0">
              <a:lnSpc>
                <a:spcPct val="100000"/>
              </a:lnSpc>
              <a:spcBef>
                <a:spcPts val="0"/>
              </a:spcBef>
              <a:spcAft>
                <a:spcPts val="0"/>
              </a:spcAft>
              <a:buSzPts val="2400"/>
              <a:buNone/>
            </a:pPr>
            <a:endParaRPr/>
          </a:p>
          <a:p>
            <a:pPr marL="457200" lvl="0" indent="-457200" algn="l" rtl="0">
              <a:lnSpc>
                <a:spcPct val="100000"/>
              </a:lnSpc>
              <a:spcBef>
                <a:spcPts val="0"/>
              </a:spcBef>
              <a:spcAft>
                <a:spcPts val="0"/>
              </a:spcAft>
              <a:buSzPts val="2400"/>
              <a:buFont typeface="Calibri"/>
              <a:buAutoNum type="arabicPeriod"/>
            </a:pPr>
            <a:r>
              <a:rPr lang="en-US"/>
              <a:t>Χρησιμοποιήστε τις </a:t>
            </a:r>
            <a:r>
              <a:rPr lang="en-US" b="1"/>
              <a:t>τελευταίες εκδόσεις </a:t>
            </a:r>
            <a:r>
              <a:rPr lang="en-US"/>
              <a:t>ενός λειτουργικού συστήματος, εγκαταστήστε λογισμικό </a:t>
            </a:r>
            <a:r>
              <a:rPr lang="en-US" b="1"/>
              <a:t>προστασίας από ιούς </a:t>
            </a:r>
            <a:r>
              <a:rPr lang="en-US"/>
              <a:t>και τείχος προστασίας και </a:t>
            </a:r>
            <a:r>
              <a:rPr lang="en-US" b="1"/>
              <a:t>ελέγχετε </a:t>
            </a:r>
            <a:r>
              <a:rPr lang="en-US"/>
              <a:t>τακτικά </a:t>
            </a:r>
            <a:r>
              <a:rPr lang="en-US" b="1"/>
              <a:t>για ενημερώσεις</a:t>
            </a:r>
            <a:r>
              <a:rPr lang="en-US"/>
              <a:t>. </a:t>
            </a:r>
            <a:endParaRPr/>
          </a:p>
          <a:p>
            <a:pPr marL="457200" lvl="0" indent="-457200" algn="l" rtl="0">
              <a:lnSpc>
                <a:spcPct val="100000"/>
              </a:lnSpc>
              <a:spcBef>
                <a:spcPts val="1200"/>
              </a:spcBef>
              <a:spcAft>
                <a:spcPts val="0"/>
              </a:spcAft>
              <a:buSzPts val="2400"/>
              <a:buFont typeface="Calibri"/>
              <a:buAutoNum type="arabicPeriod"/>
            </a:pPr>
            <a:r>
              <a:rPr lang="en-US"/>
              <a:t>Αποφύγετε τη λήψη δωρεάν λογισμικού από άγνωστους ή αναξιόπιστους ιστότοπους. Κατεβάζετε μόνο λογισμικό από γνωστές και αξιόπιστες εταιρείες, το συντομότερο δυνατό. </a:t>
            </a:r>
            <a:endParaRPr/>
          </a:p>
        </p:txBody>
      </p:sp>
      <p:sp>
        <p:nvSpPr>
          <p:cNvPr id="496" name="Google Shape;496;p13"/>
          <p:cNvSpPr/>
          <p:nvPr/>
        </p:nvSpPr>
        <p:spPr>
          <a:xfrm>
            <a:off x="8756200" y="0"/>
            <a:ext cx="3430200" cy="398700"/>
          </a:xfrm>
          <a:prstGeom prst="rect">
            <a:avLst/>
          </a:prstGeom>
          <a:solidFill>
            <a:srgbClr val="F2F2F2"/>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1.8 Ενημέρωση των συσκευών ΤΠΕ </a:t>
            </a:r>
            <a:endParaRPr sz="1800" b="0" i="0" u="none" strike="noStrike" cap="none">
              <a:solidFill>
                <a:srgbClr val="1C2E78"/>
              </a:solidFill>
              <a:latin typeface="Calibri"/>
              <a:ea typeface="Calibri"/>
              <a:cs typeface="Calibri"/>
              <a:sym typeface="Calibri"/>
            </a:endParaRPr>
          </a:p>
        </p:txBody>
      </p:sp>
      <p:sp>
        <p:nvSpPr>
          <p:cNvPr id="497" name="Google Shape;497;p13"/>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storyset στο Freepik</a:t>
            </a:r>
            <a:endParaRPr sz="1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g32045594444_0_7"/>
          <p:cNvSpPr txBox="1">
            <a:spLocks noGrp="1"/>
          </p:cNvSpPr>
          <p:nvPr>
            <p:ph type="title"/>
          </p:nvPr>
        </p:nvSpPr>
        <p:spPr>
          <a:xfrm>
            <a:off x="558000" y="807950"/>
            <a:ext cx="9588632"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dirty="0" err="1"/>
              <a:t>Πώς</a:t>
            </a:r>
            <a:r>
              <a:rPr lang="en-US" dirty="0"/>
              <a:t> να </a:t>
            </a:r>
            <a:r>
              <a:rPr lang="en-US" dirty="0" err="1"/>
              <a:t>ελέγχετε</a:t>
            </a:r>
            <a:r>
              <a:rPr lang="en-US" dirty="0"/>
              <a:t> </a:t>
            </a:r>
            <a:r>
              <a:rPr lang="en-US" dirty="0" err="1"/>
              <a:t>γι</a:t>
            </a:r>
            <a:r>
              <a:rPr lang="en-US" dirty="0"/>
              <a:t>α ενημερώσεις εφαρμογών και συστήματος</a:t>
            </a:r>
            <a:endParaRPr dirty="0"/>
          </a:p>
        </p:txBody>
      </p:sp>
      <p:sp>
        <p:nvSpPr>
          <p:cNvPr id="504" name="Google Shape;504;g32045594444_0_7"/>
          <p:cNvSpPr txBox="1">
            <a:spLocks noGrp="1"/>
          </p:cNvSpPr>
          <p:nvPr>
            <p:ph type="body" idx="1"/>
          </p:nvPr>
        </p:nvSpPr>
        <p:spPr>
          <a:xfrm>
            <a:off x="558000" y="1292087"/>
            <a:ext cx="11072700" cy="5089988"/>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sz="1800" b="1" dirty="0"/>
              <a:t>Ελέγξτε για ενημερώσεις:</a:t>
            </a:r>
            <a:endParaRPr sz="1800" b="1" dirty="0"/>
          </a:p>
          <a:p>
            <a:pPr marL="800100" lvl="0" indent="-342900" algn="just" rtl="0">
              <a:lnSpc>
                <a:spcPct val="115000"/>
              </a:lnSpc>
              <a:spcBef>
                <a:spcPts val="0"/>
              </a:spcBef>
              <a:spcAft>
                <a:spcPts val="0"/>
              </a:spcAft>
              <a:buSzPts val="2400"/>
              <a:buFont typeface="Wingdings" panose="05000000000000000000" pitchFamily="2" charset="2"/>
              <a:buChar char="§"/>
            </a:pPr>
            <a:r>
              <a:rPr lang="en-US" sz="1800" dirty="0"/>
              <a:t>Ανοίξτε το App Store της Apple (για συσκευές iOS) ή το Google Play Store (για συσκευές Android).</a:t>
            </a:r>
            <a:endParaRPr sz="1800" dirty="0"/>
          </a:p>
          <a:p>
            <a:pPr marL="800100" lvl="0" indent="-342900" algn="just" rtl="0">
              <a:lnSpc>
                <a:spcPct val="115000"/>
              </a:lnSpc>
              <a:spcBef>
                <a:spcPts val="0"/>
              </a:spcBef>
              <a:spcAft>
                <a:spcPts val="0"/>
              </a:spcAft>
              <a:buSzPts val="2400"/>
              <a:buFont typeface="Wingdings" panose="05000000000000000000" pitchFamily="2" charset="2"/>
              <a:buChar char="§"/>
            </a:pPr>
            <a:r>
              <a:rPr lang="en-US" sz="1800" dirty="0"/>
              <a:t>Πατήστε το εικονίδιο ή το μενού του προφίλ σας, που βρίσκεται συνήθως στην επάνω δεξιά γωνία.</a:t>
            </a:r>
            <a:endParaRPr sz="1800" dirty="0"/>
          </a:p>
          <a:p>
            <a:pPr marL="800100" lvl="0" indent="-342900" algn="just" rtl="0">
              <a:lnSpc>
                <a:spcPct val="115000"/>
              </a:lnSpc>
              <a:spcBef>
                <a:spcPts val="0"/>
              </a:spcBef>
              <a:spcAft>
                <a:spcPts val="0"/>
              </a:spcAft>
              <a:buSzPts val="2400"/>
              <a:buFont typeface="Wingdings" panose="05000000000000000000" pitchFamily="2" charset="2"/>
              <a:buChar char="§"/>
            </a:pPr>
            <a:r>
              <a:rPr lang="en-US" sz="1800" dirty="0"/>
              <a:t>Αναζητήστε μια επιλογή που λέει "Ενημερώσεις" ή "Διαχείριση εφαρμογών και συσκευής".</a:t>
            </a:r>
            <a:endParaRPr sz="1800" b="1" dirty="0"/>
          </a:p>
          <a:p>
            <a:pPr marL="0" lvl="0" indent="0" algn="just" rtl="0">
              <a:lnSpc>
                <a:spcPct val="115000"/>
              </a:lnSpc>
              <a:spcBef>
                <a:spcPts val="1200"/>
              </a:spcBef>
              <a:spcAft>
                <a:spcPts val="0"/>
              </a:spcAft>
              <a:buSzPts val="2400"/>
              <a:buNone/>
            </a:pPr>
            <a:r>
              <a:rPr lang="en-US" sz="1800" b="1" dirty="0"/>
              <a:t>Ενημέρωση εφαρμογών:</a:t>
            </a:r>
            <a:endParaRPr sz="1800" b="1" dirty="0"/>
          </a:p>
          <a:p>
            <a:pPr marL="800100" lvl="0" indent="-342900" algn="just" rtl="0">
              <a:lnSpc>
                <a:spcPct val="115000"/>
              </a:lnSpc>
              <a:spcBef>
                <a:spcPts val="0"/>
              </a:spcBef>
              <a:spcAft>
                <a:spcPts val="0"/>
              </a:spcAft>
              <a:buSzPts val="2400"/>
              <a:buFont typeface="Wingdings" panose="05000000000000000000" pitchFamily="2" charset="2"/>
              <a:buChar char="§"/>
            </a:pPr>
            <a:r>
              <a:rPr lang="en-US" sz="1800" dirty="0"/>
              <a:t>Στην ενότητα Ενημερώσεις, θα δείτε μια λίστα με τις εφαρμογές που έχουν διαθέσιμες ενημερώσεις.</a:t>
            </a:r>
            <a:endParaRPr sz="1800" dirty="0"/>
          </a:p>
          <a:p>
            <a:pPr marL="800100" lvl="0" indent="-342900" algn="just" rtl="0">
              <a:lnSpc>
                <a:spcPct val="115000"/>
              </a:lnSpc>
              <a:spcBef>
                <a:spcPts val="0"/>
              </a:spcBef>
              <a:spcAft>
                <a:spcPts val="0"/>
              </a:spcAft>
              <a:buSzPts val="2400"/>
              <a:buFont typeface="Wingdings" panose="05000000000000000000" pitchFamily="2" charset="2"/>
              <a:buChar char="§"/>
            </a:pPr>
            <a:r>
              <a:rPr lang="en-US" sz="1800" dirty="0"/>
              <a:t>Μπορείτε να επιλέξετε να ενημερώσετε μεμονωμένες εφαρμογές πατώντας "Ενημέρωση" δίπλα σε κάθε εφαρμογή ή να ενημερώσετε όλες τις εφαρμογές ταυτόχρονα πατώντας "Ενημέρωση όλων".</a:t>
            </a:r>
            <a:endParaRPr sz="1800" b="1" dirty="0"/>
          </a:p>
          <a:p>
            <a:pPr marL="0" lvl="0" indent="0" algn="just" rtl="0">
              <a:lnSpc>
                <a:spcPct val="115000"/>
              </a:lnSpc>
              <a:spcBef>
                <a:spcPts val="1200"/>
              </a:spcBef>
              <a:spcAft>
                <a:spcPts val="0"/>
              </a:spcAft>
              <a:buSzPts val="2400"/>
              <a:buNone/>
            </a:pPr>
            <a:r>
              <a:rPr lang="en-US" sz="1800" b="1" dirty="0"/>
              <a:t>Ενημερώσεις συστήματος:</a:t>
            </a:r>
            <a:endParaRPr sz="1800" b="1" dirty="0"/>
          </a:p>
          <a:p>
            <a:pPr marL="800100" lvl="0" indent="-342900" algn="just" rtl="0">
              <a:lnSpc>
                <a:spcPct val="115000"/>
              </a:lnSpc>
              <a:spcBef>
                <a:spcPts val="0"/>
              </a:spcBef>
              <a:spcAft>
                <a:spcPts val="0"/>
              </a:spcAft>
              <a:buSzPts val="2400"/>
              <a:buFont typeface="Wingdings" panose="05000000000000000000" pitchFamily="2" charset="2"/>
              <a:buChar char="§"/>
            </a:pPr>
            <a:r>
              <a:rPr lang="en-US" sz="1800" dirty="0"/>
              <a:t>Οι ενημερώσεις συστήματος είναι ενημερώσεις για ολόκληρο το λειτουργικό σύστημα της συσκευής σας, όχι μόνο για μεμονωμένες εφαρμογές. Αυτές οι ενημερώσεις είναι σημαντικές για τη διατήρηση της ασφάλειας και της καλής λειτουργίας της συσκευής σας.</a:t>
            </a:r>
            <a:endParaRPr sz="1800" dirty="0"/>
          </a:p>
          <a:p>
            <a:pPr marL="800100" lvl="0" indent="-342900" algn="l" rtl="0">
              <a:lnSpc>
                <a:spcPct val="115000"/>
              </a:lnSpc>
              <a:spcBef>
                <a:spcPts val="0"/>
              </a:spcBef>
              <a:spcAft>
                <a:spcPts val="0"/>
              </a:spcAft>
              <a:buSzPts val="2400"/>
              <a:buFont typeface="Wingdings" panose="05000000000000000000" pitchFamily="2" charset="2"/>
              <a:buChar char="§"/>
            </a:pPr>
            <a:r>
              <a:rPr lang="en-US" sz="1800" dirty="0"/>
              <a:t>Για να ελέγξετε για ενημερώσεις συστήματος, μεταβείτε στις "Ρυθμίσεις", μετακινηθείτε προς τα κάτω στην επιλογή "Σύστημα" ή "Ενημέρωση λογισμικού" και πατήστε για να ελέγξετε αν υπάρχει διαθέσιμη ενημέρωση. Ακολουθήστε τις οδηγίες που εμφανίζονται στην οθόνη για να κατεβάσετε και να εγκαταστήσετε την ενημέρωση.</a:t>
            </a:r>
            <a:endParaRPr sz="1800" dirty="0"/>
          </a:p>
        </p:txBody>
      </p:sp>
      <p:sp>
        <p:nvSpPr>
          <p:cNvPr id="505" name="Google Shape;505;g32045594444_0_7"/>
          <p:cNvSpPr/>
          <p:nvPr/>
        </p:nvSpPr>
        <p:spPr>
          <a:xfrm>
            <a:off x="8710275" y="0"/>
            <a:ext cx="34761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rgbClr val="1C2E78"/>
                </a:solidFill>
                <a:latin typeface="Calibri"/>
                <a:ea typeface="Calibri"/>
                <a:cs typeface="Calibri"/>
                <a:sym typeface="Calibri"/>
              </a:rPr>
              <a:t>1.8 Ενημέρωση των συσκευών ΤΠΕ </a:t>
            </a:r>
            <a:endParaRPr sz="180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52"/>
          <p:cNvSpPr txBox="1">
            <a:spLocks noGrp="1"/>
          </p:cNvSpPr>
          <p:nvPr>
            <p:ph type="body" idx="4294967295"/>
          </p:nvPr>
        </p:nvSpPr>
        <p:spPr>
          <a:xfrm>
            <a:off x="0" y="1408819"/>
            <a:ext cx="6001305" cy="476116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800"/>
              <a:buNone/>
            </a:pPr>
            <a:endParaRPr sz="1800"/>
          </a:p>
          <a:p>
            <a:pPr marL="0" lvl="0" indent="0" algn="ctr" rtl="0">
              <a:lnSpc>
                <a:spcPct val="100000"/>
              </a:lnSpc>
              <a:spcBef>
                <a:spcPts val="1200"/>
              </a:spcBef>
              <a:spcAft>
                <a:spcPts val="0"/>
              </a:spcAft>
              <a:buSzPts val="4000"/>
              <a:buNone/>
            </a:pPr>
            <a:endParaRPr sz="4000">
              <a:solidFill>
                <a:srgbClr val="515280"/>
              </a:solidFill>
            </a:endParaRPr>
          </a:p>
          <a:p>
            <a:pPr marL="0" lvl="0" indent="0" algn="ctr" rtl="0">
              <a:lnSpc>
                <a:spcPct val="100000"/>
              </a:lnSpc>
              <a:spcBef>
                <a:spcPts val="1200"/>
              </a:spcBef>
              <a:spcAft>
                <a:spcPts val="0"/>
              </a:spcAft>
              <a:buSzPts val="5400"/>
              <a:buNone/>
            </a:pPr>
            <a:r>
              <a:rPr lang="en-US" sz="5400">
                <a:solidFill>
                  <a:srgbClr val="515280"/>
                </a:solidFill>
              </a:rPr>
              <a:t>Ελέγξτε τις γνώσεις σας!</a:t>
            </a:r>
            <a:endParaRPr sz="5400">
              <a:solidFill>
                <a:srgbClr val="515280"/>
              </a:solidFill>
            </a:endParaRPr>
          </a:p>
        </p:txBody>
      </p:sp>
      <p:pic>
        <p:nvPicPr>
          <p:cNvPr id="512" name="Google Shape;512;p52" descr="Online survey analysis. Electronic data collection, digital research tool, computerized study. Analyst considering feedback results, analysing info. Vector isolated concept metaphor illustration"/>
          <p:cNvPicPr preferRelativeResize="0"/>
          <p:nvPr/>
        </p:nvPicPr>
        <p:blipFill rotWithShape="1">
          <a:blip r:embed="rId3">
            <a:alphaModFix/>
          </a:blip>
          <a:srcRect/>
          <a:stretch/>
        </p:blipFill>
        <p:spPr>
          <a:xfrm>
            <a:off x="5720179" y="-1"/>
            <a:ext cx="6471821" cy="6471821"/>
          </a:xfrm>
          <a:prstGeom prst="rect">
            <a:avLst/>
          </a:prstGeom>
          <a:noFill/>
          <a:ln>
            <a:noFill/>
          </a:ln>
        </p:spPr>
      </p:pic>
      <p:sp>
        <p:nvSpPr>
          <p:cNvPr id="513" name="Google Shape;513;p52"/>
          <p:cNvSpPr txBox="1"/>
          <p:nvPr/>
        </p:nvSpPr>
        <p:spPr>
          <a:xfrm>
            <a:off x="8918360" y="6539554"/>
            <a:ext cx="3273640"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vectorjuice στο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8">
          <a:extLst>
            <a:ext uri="{FF2B5EF4-FFF2-40B4-BE49-F238E27FC236}">
              <a16:creationId xmlns:a16="http://schemas.microsoft.com/office/drawing/2014/main" id="{C2FDB897-016B-1FC4-A1D6-AB152FA53C8A}"/>
            </a:ext>
          </a:extLst>
        </p:cNvPr>
        <p:cNvGrpSpPr/>
        <p:nvPr/>
      </p:nvGrpSpPr>
      <p:grpSpPr>
        <a:xfrm>
          <a:off x="0" y="0"/>
          <a:ext cx="0" cy="0"/>
          <a:chOff x="0" y="0"/>
          <a:chExt cx="0" cy="0"/>
        </a:xfrm>
      </p:grpSpPr>
      <p:sp>
        <p:nvSpPr>
          <p:cNvPr id="519" name="Google Shape;519;p53">
            <a:extLst>
              <a:ext uri="{FF2B5EF4-FFF2-40B4-BE49-F238E27FC236}">
                <a16:creationId xmlns:a16="http://schemas.microsoft.com/office/drawing/2014/main" id="{10A0A548-25D9-0DEF-0D12-9AC1BF8B8B0B}"/>
              </a:ext>
            </a:extLst>
          </p:cNvPr>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1C2E78"/>
                </a:solidFill>
                <a:latin typeface="Calibri"/>
                <a:ea typeface="Calibri"/>
                <a:cs typeface="Calibri"/>
                <a:sym typeface="Calibri"/>
              </a:rPr>
              <a:t>1. Πώς λειτουργεί η αναγνώριση προσώπου; </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524" name="Google Shape;524;p53">
            <a:extLst>
              <a:ext uri="{FF2B5EF4-FFF2-40B4-BE49-F238E27FC236}">
                <a16:creationId xmlns:a16="http://schemas.microsoft.com/office/drawing/2014/main" id="{06E3F942-534E-01A8-2E05-7FCED3B86A6C}"/>
              </a:ext>
            </a:extLst>
          </p:cNvPr>
          <p:cNvSpPr txBox="1"/>
          <p:nvPr/>
        </p:nvSpPr>
        <p:spPr>
          <a:xfrm>
            <a:off x="2112607" y="1987414"/>
            <a:ext cx="21538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Μόνο μία απάντηση είναι σωστή!</a:t>
            </a:r>
            <a:endParaRPr sz="1400" b="0" i="1" u="none" strike="noStrike" cap="none">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2D128339-8BB7-9780-1CBF-0D13DDD4B6CE}"/>
              </a:ext>
            </a:extLst>
          </p:cNvPr>
          <p:cNvSpPr/>
          <p:nvPr/>
        </p:nvSpPr>
        <p:spPr>
          <a:xfrm>
            <a:off x="2112607" y="276648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A. Δημιουργώντας μια καλλιτεχνική αναπαράσταση του προσώπου σας</a:t>
            </a:r>
            <a:endParaRPr lang="en-US" sz="1800" dirty="0">
              <a:latin typeface="Calibri"/>
              <a:ea typeface="Calibri"/>
              <a:cs typeface="Calibri"/>
            </a:endParaRPr>
          </a:p>
        </p:txBody>
      </p:sp>
      <p:sp>
        <p:nvSpPr>
          <p:cNvPr id="3" name="Ορθογώνιο 2">
            <a:extLst>
              <a:ext uri="{FF2B5EF4-FFF2-40B4-BE49-F238E27FC236}">
                <a16:creationId xmlns:a16="http://schemas.microsoft.com/office/drawing/2014/main" id="{79F92D58-EF5A-C620-3AEF-11B76A2F9DC0}"/>
              </a:ext>
            </a:extLst>
          </p:cNvPr>
          <p:cNvSpPr/>
          <p:nvPr/>
        </p:nvSpPr>
        <p:spPr>
          <a:xfrm>
            <a:off x="6141682" y="276647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rPr>
              <a:t>B. Αναλύοντας τα μοναδικά σχήματα και χαρακτηριστικά του προσώπου σας</a:t>
            </a:r>
          </a:p>
        </p:txBody>
      </p:sp>
      <p:sp>
        <p:nvSpPr>
          <p:cNvPr id="4" name="Ορθογώνιο 3">
            <a:extLst>
              <a:ext uri="{FF2B5EF4-FFF2-40B4-BE49-F238E27FC236}">
                <a16:creationId xmlns:a16="http://schemas.microsoft.com/office/drawing/2014/main" id="{45326A49-85E1-EA74-2A2A-4FDA10DACA3F}"/>
              </a:ext>
            </a:extLst>
          </p:cNvPr>
          <p:cNvSpPr/>
          <p:nvPr/>
        </p:nvSpPr>
        <p:spPr>
          <a:xfrm>
            <a:off x="2112607" y="401425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C. Ανιχνεύοντας το μοναδικό ύψος της φωνής σας </a:t>
            </a:r>
            <a:endParaRPr lang="en-US" sz="1800" dirty="0">
              <a:latin typeface="Calibri"/>
              <a:ea typeface="Calibri"/>
              <a:cs typeface="Calibri"/>
            </a:endParaRPr>
          </a:p>
        </p:txBody>
      </p:sp>
      <p:sp>
        <p:nvSpPr>
          <p:cNvPr id="5" name="Ορθογώνιο 4">
            <a:extLst>
              <a:ext uri="{FF2B5EF4-FFF2-40B4-BE49-F238E27FC236}">
                <a16:creationId xmlns:a16="http://schemas.microsoft.com/office/drawing/2014/main" id="{87F92D2B-14AA-E60A-C9D3-F5855398D674}"/>
              </a:ext>
            </a:extLst>
          </p:cNvPr>
          <p:cNvSpPr/>
          <p:nvPr/>
        </p:nvSpPr>
        <p:spPr>
          <a:xfrm>
            <a:off x="6141682" y="401425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rPr>
              <a:t>D. Σαρώνοντας το μοτίβο των γραμμών των άκρων των δακτύλων σας</a:t>
            </a:r>
          </a:p>
        </p:txBody>
      </p:sp>
    </p:spTree>
    <p:extLst>
      <p:ext uri="{BB962C8B-B14F-4D97-AF65-F5344CB8AC3E}">
        <p14:creationId xmlns:p14="http://schemas.microsoft.com/office/powerpoint/2010/main" val="28498577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1E24"/>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54"/>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1C2E78"/>
                </a:solidFill>
                <a:latin typeface="Calibri"/>
                <a:ea typeface="Calibri"/>
                <a:cs typeface="Calibri"/>
                <a:sym typeface="Calibri"/>
              </a:rPr>
              <a:t>2. Ποιο από τα παρακάτω ΔΕΝ είναι μηχανή αναζήτησης</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536" name="Google Shape;536;p54"/>
          <p:cNvSpPr txBox="1"/>
          <p:nvPr/>
        </p:nvSpPr>
        <p:spPr>
          <a:xfrm>
            <a:off x="2112607" y="1987414"/>
            <a:ext cx="31468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dirty="0" err="1">
                <a:solidFill>
                  <a:schemeClr val="dk1"/>
                </a:solidFill>
                <a:latin typeface="Calibri"/>
                <a:ea typeface="Calibri"/>
                <a:cs typeface="Calibri"/>
                <a:sym typeface="Calibri"/>
              </a:rPr>
              <a:t>Μόνο</a:t>
            </a:r>
            <a:r>
              <a:rPr lang="en-US" sz="1400" b="0" i="1" u="none" strike="noStrike" cap="none" dirty="0">
                <a:solidFill>
                  <a:schemeClr val="dk1"/>
                </a:solidFill>
                <a:latin typeface="Calibri"/>
                <a:ea typeface="Calibri"/>
                <a:cs typeface="Calibri"/>
                <a:sym typeface="Calibri"/>
              </a:rPr>
              <a:t> </a:t>
            </a:r>
            <a:r>
              <a:rPr lang="en-US" sz="1400" b="0" i="1" u="none" strike="noStrike" cap="none" dirty="0" err="1">
                <a:solidFill>
                  <a:schemeClr val="dk1"/>
                </a:solidFill>
                <a:latin typeface="Calibri"/>
                <a:ea typeface="Calibri"/>
                <a:cs typeface="Calibri"/>
                <a:sym typeface="Calibri"/>
              </a:rPr>
              <a:t>μί</a:t>
            </a:r>
            <a:r>
              <a:rPr lang="en-US" sz="1400" b="0" i="1" u="none" strike="noStrike" cap="none" dirty="0">
                <a:solidFill>
                  <a:schemeClr val="dk1"/>
                </a:solidFill>
                <a:latin typeface="Calibri"/>
                <a:ea typeface="Calibri"/>
                <a:cs typeface="Calibri"/>
                <a:sym typeface="Calibri"/>
              </a:rPr>
              <a:t>α απάντηση είναι σωστή!</a:t>
            </a:r>
            <a:endParaRPr sz="1400" b="0" i="1" u="none" strike="noStrike" cap="none" dirty="0">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FFF81F1F-1C4F-4540-2D77-C4533C43B7D0}"/>
              </a:ext>
            </a:extLst>
          </p:cNvPr>
          <p:cNvSpPr/>
          <p:nvPr/>
        </p:nvSpPr>
        <p:spPr>
          <a:xfrm>
            <a:off x="2185506" y="263913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A. Google</a:t>
            </a:r>
            <a:endParaRPr lang="en-US" sz="1800" dirty="0">
              <a:latin typeface="Calibri"/>
              <a:ea typeface="Calibri"/>
              <a:cs typeface="Calibri"/>
            </a:endParaRPr>
          </a:p>
        </p:txBody>
      </p:sp>
      <p:sp>
        <p:nvSpPr>
          <p:cNvPr id="3" name="Ορθογώνιο 2">
            <a:extLst>
              <a:ext uri="{FF2B5EF4-FFF2-40B4-BE49-F238E27FC236}">
                <a16:creationId xmlns:a16="http://schemas.microsoft.com/office/drawing/2014/main" id="{5E28F17B-9E6E-E127-067D-6F4F42BEB2DD}"/>
              </a:ext>
            </a:extLst>
          </p:cNvPr>
          <p:cNvSpPr/>
          <p:nvPr/>
        </p:nvSpPr>
        <p:spPr>
          <a:xfrm>
            <a:off x="6214581" y="263913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B. Yahoo</a:t>
            </a:r>
            <a:endParaRPr lang="en-US" sz="1800" dirty="0">
              <a:latin typeface="Calibri"/>
              <a:ea typeface="Calibri"/>
              <a:cs typeface="Calibri"/>
            </a:endParaRPr>
          </a:p>
        </p:txBody>
      </p:sp>
      <p:sp>
        <p:nvSpPr>
          <p:cNvPr id="4" name="Ορθογώνιο 3">
            <a:extLst>
              <a:ext uri="{FF2B5EF4-FFF2-40B4-BE49-F238E27FC236}">
                <a16:creationId xmlns:a16="http://schemas.microsoft.com/office/drawing/2014/main" id="{BEA1A41F-DB80-1BFC-882E-20F8B3EEA1E6}"/>
              </a:ext>
            </a:extLst>
          </p:cNvPr>
          <p:cNvSpPr/>
          <p:nvPr/>
        </p:nvSpPr>
        <p:spPr>
          <a:xfrm>
            <a:off x="2185506" y="388691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buSzPts val="1800"/>
            </a:pPr>
            <a:r>
              <a:rPr lang="el-GR" sz="1800" dirty="0">
                <a:latin typeface="Calibri"/>
                <a:ea typeface="Calibri"/>
                <a:cs typeface="Calibri"/>
                <a:sym typeface="Calibri"/>
              </a:rPr>
              <a:t>Γ</a:t>
            </a:r>
            <a:r>
              <a:rPr lang="en-US" sz="1800" dirty="0">
                <a:latin typeface="Calibri"/>
                <a:ea typeface="Calibri"/>
                <a:cs typeface="Calibri"/>
                <a:sym typeface="Calibri"/>
              </a:rPr>
              <a:t>. Chrome</a:t>
            </a:r>
            <a:endParaRPr lang="en-US" sz="1800" dirty="0">
              <a:latin typeface="Calibri"/>
              <a:ea typeface="Calibri"/>
              <a:cs typeface="Calibri"/>
            </a:endParaRPr>
          </a:p>
        </p:txBody>
      </p:sp>
      <p:sp>
        <p:nvSpPr>
          <p:cNvPr id="5" name="Ορθογώνιο 4">
            <a:extLst>
              <a:ext uri="{FF2B5EF4-FFF2-40B4-BE49-F238E27FC236}">
                <a16:creationId xmlns:a16="http://schemas.microsoft.com/office/drawing/2014/main" id="{4EE46226-EE4E-433C-BA51-DC9FBB129FC0}"/>
              </a:ext>
            </a:extLst>
          </p:cNvPr>
          <p:cNvSpPr/>
          <p:nvPr/>
        </p:nvSpPr>
        <p:spPr>
          <a:xfrm>
            <a:off x="6214581" y="388691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D. Ecosia</a:t>
            </a:r>
            <a:endParaRPr lang="en-US" sz="1800" dirty="0">
              <a:latin typeface="Calibri"/>
              <a:ea typeface="Calibri"/>
              <a:cs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538135"/>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55"/>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1C2E78"/>
                </a:solidFill>
                <a:latin typeface="Calibri"/>
                <a:ea typeface="Calibri"/>
                <a:cs typeface="Calibri"/>
                <a:sym typeface="Calibri"/>
              </a:rPr>
              <a:t>3. Το "s" στο τέλος του </a:t>
            </a:r>
            <a:r>
              <a:rPr lang="en-US" sz="2800" b="1" i="0" u="none" strike="noStrike" cap="none" dirty="0">
                <a:solidFill>
                  <a:srgbClr val="84C337"/>
                </a:solidFill>
                <a:latin typeface="Calibri"/>
                <a:ea typeface="Calibri"/>
                <a:cs typeface="Calibri"/>
                <a:sym typeface="Calibri"/>
              </a:rPr>
              <a:t>https </a:t>
            </a:r>
            <a:r>
              <a:rPr lang="en-US" sz="2000" b="1" i="0" u="none" strike="noStrike" cap="none" dirty="0">
                <a:solidFill>
                  <a:srgbClr val="1C2E78"/>
                </a:solidFill>
                <a:latin typeface="Calibri"/>
                <a:ea typeface="Calibri"/>
                <a:cs typeface="Calibri"/>
                <a:sym typeface="Calibri"/>
              </a:rPr>
              <a:t>σημαίνει</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548" name="Google Shape;548;p55"/>
          <p:cNvSpPr txBox="1"/>
          <p:nvPr/>
        </p:nvSpPr>
        <p:spPr>
          <a:xfrm>
            <a:off x="2112607" y="1987414"/>
            <a:ext cx="349761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dirty="0" err="1">
                <a:solidFill>
                  <a:schemeClr val="dk1"/>
                </a:solidFill>
                <a:latin typeface="Calibri"/>
                <a:ea typeface="Calibri"/>
                <a:cs typeface="Calibri"/>
                <a:sym typeface="Calibri"/>
              </a:rPr>
              <a:t>Μόνο</a:t>
            </a:r>
            <a:r>
              <a:rPr lang="en-US" sz="1400" b="0" i="1" u="none" strike="noStrike" cap="none" dirty="0">
                <a:solidFill>
                  <a:schemeClr val="dk1"/>
                </a:solidFill>
                <a:latin typeface="Calibri"/>
                <a:ea typeface="Calibri"/>
                <a:cs typeface="Calibri"/>
                <a:sym typeface="Calibri"/>
              </a:rPr>
              <a:t> </a:t>
            </a:r>
            <a:r>
              <a:rPr lang="en-US" sz="1400" b="0" i="1" u="none" strike="noStrike" cap="none" dirty="0" err="1">
                <a:solidFill>
                  <a:schemeClr val="dk1"/>
                </a:solidFill>
                <a:latin typeface="Calibri"/>
                <a:ea typeface="Calibri"/>
                <a:cs typeface="Calibri"/>
                <a:sym typeface="Calibri"/>
              </a:rPr>
              <a:t>μί</a:t>
            </a:r>
            <a:r>
              <a:rPr lang="en-US" sz="1400" b="0" i="1" u="none" strike="noStrike" cap="none" dirty="0">
                <a:solidFill>
                  <a:schemeClr val="dk1"/>
                </a:solidFill>
                <a:latin typeface="Calibri"/>
                <a:ea typeface="Calibri"/>
                <a:cs typeface="Calibri"/>
                <a:sym typeface="Calibri"/>
              </a:rPr>
              <a:t>α απάντηση είναι σωστή!</a:t>
            </a:r>
            <a:endParaRPr sz="1400" b="0" i="1" u="none" strike="noStrike" cap="none" dirty="0">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59CA623F-8A95-7152-3D1D-F6F4774BC475}"/>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latin typeface="Calibri" panose="020F0502020204030204" pitchFamily="34" charset="0"/>
                <a:cs typeface="Calibri" panose="020F0502020204030204" pitchFamily="34" charset="0"/>
              </a:rPr>
              <a:t>A. Απ</a:t>
            </a:r>
            <a:r>
              <a:rPr lang="en-US" sz="2000" dirty="0" err="1">
                <a:latin typeface="Calibri" panose="020F0502020204030204" pitchFamily="34" charset="0"/>
                <a:cs typeface="Calibri" panose="020F0502020204030204" pitchFamily="34" charset="0"/>
              </a:rPr>
              <a:t>λό</a:t>
            </a:r>
            <a:r>
              <a:rPr lang="el-GR" sz="2000" dirty="0">
                <a:latin typeface="Calibri" panose="020F0502020204030204" pitchFamily="34" charset="0"/>
                <a:cs typeface="Calibri" panose="020F0502020204030204" pitchFamily="34" charset="0"/>
              </a:rPr>
              <a:t> από το </a:t>
            </a:r>
            <a:r>
              <a:rPr lang="en-US" sz="2000" dirty="0">
                <a:latin typeface="Calibri" panose="020F0502020204030204" pitchFamily="34" charset="0"/>
                <a:cs typeface="Calibri" panose="020F0502020204030204" pitchFamily="34" charset="0"/>
              </a:rPr>
              <a:t>Simple</a:t>
            </a:r>
            <a:endParaRPr lang="el-GR" sz="20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FB1D0B1A-FB4E-C499-31F6-21477ACC57C2}"/>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latin typeface="Calibri" panose="020F0502020204030204" pitchFamily="34" charset="0"/>
                <a:cs typeface="Calibri" panose="020F0502020204030204" pitchFamily="34" charset="0"/>
              </a:rPr>
              <a:t>B. </a:t>
            </a:r>
            <a:r>
              <a:rPr lang="en-US" sz="2000" dirty="0" err="1">
                <a:latin typeface="Calibri" panose="020F0502020204030204" pitchFamily="34" charset="0"/>
                <a:cs typeface="Calibri" panose="020F0502020204030204" pitchFamily="34" charset="0"/>
              </a:rPr>
              <a:t>Ασφ</a:t>
            </a:r>
            <a:r>
              <a:rPr lang="en-US" sz="2000" dirty="0">
                <a:latin typeface="Calibri" panose="020F0502020204030204" pitchFamily="34" charset="0"/>
                <a:cs typeface="Calibri" panose="020F0502020204030204" pitchFamily="34" charset="0"/>
              </a:rPr>
              <a:t>αλές </a:t>
            </a:r>
            <a:r>
              <a:rPr lang="el-GR" sz="2000" dirty="0">
                <a:latin typeface="Calibri" panose="020F0502020204030204" pitchFamily="34" charset="0"/>
                <a:cs typeface="Calibri" panose="020F0502020204030204" pitchFamily="34" charset="0"/>
              </a:rPr>
              <a:t>από το </a:t>
            </a:r>
            <a:r>
              <a:rPr lang="en-US" sz="2000" dirty="0">
                <a:latin typeface="Calibri" panose="020F0502020204030204" pitchFamily="34" charset="0"/>
                <a:cs typeface="Calibri" panose="020F0502020204030204" pitchFamily="34" charset="0"/>
              </a:rPr>
              <a:t>Secure</a:t>
            </a:r>
            <a:endParaRPr lang="el-GR" sz="2000" dirty="0">
              <a:latin typeface="Calibri" panose="020F0502020204030204" pitchFamily="34" charset="0"/>
              <a:cs typeface="Calibri" panose="020F0502020204030204" pitchFamily="34" charset="0"/>
            </a:endParaRPr>
          </a:p>
        </p:txBody>
      </p:sp>
      <p:sp>
        <p:nvSpPr>
          <p:cNvPr id="4" name="Ορθογώνιο 3">
            <a:extLst>
              <a:ext uri="{FF2B5EF4-FFF2-40B4-BE49-F238E27FC236}">
                <a16:creationId xmlns:a16="http://schemas.microsoft.com/office/drawing/2014/main" id="{DC3488C4-CD56-4A1B-9275-8E6846962201}"/>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2000" dirty="0">
                <a:latin typeface="Calibri" panose="020F0502020204030204" pitchFamily="34" charset="0"/>
                <a:cs typeface="Calibri" panose="020F0502020204030204" pitchFamily="34" charset="0"/>
              </a:rPr>
              <a:t>Γ</a:t>
            </a:r>
            <a:r>
              <a:rPr lang="en-US" sz="2000" dirty="0">
                <a:latin typeface="Calibri" panose="020F0502020204030204" pitchFamily="34" charset="0"/>
                <a:cs typeface="Calibri" panose="020F0502020204030204" pitchFamily="34" charset="0"/>
              </a:rPr>
              <a:t>. Super</a:t>
            </a:r>
            <a:endParaRPr lang="el-GR" sz="2000" dirty="0">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DEEF7289-2F29-80E9-F8AA-E69C9C66E6F9}"/>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2000" dirty="0">
                <a:latin typeface="Calibri" panose="020F0502020204030204" pitchFamily="34" charset="0"/>
                <a:cs typeface="Calibri" panose="020F0502020204030204" pitchFamily="34" charset="0"/>
              </a:rPr>
              <a:t>Δ</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Ευ</a:t>
            </a:r>
            <a:r>
              <a:rPr lang="en-US" sz="2000" dirty="0">
                <a:latin typeface="Calibri" panose="020F0502020204030204" pitchFamily="34" charset="0"/>
                <a:cs typeface="Calibri" panose="020F0502020204030204" pitchFamily="34" charset="0"/>
              </a:rPr>
              <a:t>αίσθητο </a:t>
            </a:r>
            <a:r>
              <a:rPr lang="el-GR" sz="2000" dirty="0">
                <a:latin typeface="Calibri" panose="020F0502020204030204" pitchFamily="34" charset="0"/>
                <a:cs typeface="Calibri" panose="020F0502020204030204" pitchFamily="34" charset="0"/>
              </a:rPr>
              <a:t>από το </a:t>
            </a:r>
            <a:r>
              <a:rPr lang="en-US" sz="2000" dirty="0">
                <a:latin typeface="Calibri" panose="020F0502020204030204" pitchFamily="34" charset="0"/>
                <a:cs typeface="Calibri" panose="020F0502020204030204" pitchFamily="34" charset="0"/>
              </a:rPr>
              <a:t>Sensitive</a:t>
            </a:r>
            <a:endParaRPr lang="el-GR" sz="20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1E24"/>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56"/>
          <p:cNvSpPr/>
          <p:nvPr/>
        </p:nvSpPr>
        <p:spPr>
          <a:xfrm>
            <a:off x="2105025" y="1070741"/>
            <a:ext cx="7534275" cy="904875"/>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1C2E78"/>
                </a:solidFill>
                <a:latin typeface="Calibri"/>
                <a:ea typeface="Calibri"/>
                <a:cs typeface="Calibri"/>
                <a:sym typeface="Calibri"/>
              </a:rPr>
              <a:t>4. Το λογισμικό και οι εφαρμογές σας ενημερώνονται αυτόματα </a:t>
            </a:r>
            <a:endParaRPr sz="2000" b="1" i="0" u="none" strike="noStrike" cap="none" dirty="0">
              <a:solidFill>
                <a:srgbClr val="1C2E78"/>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1C2E78"/>
                </a:solidFill>
                <a:latin typeface="Calibri"/>
                <a:ea typeface="Calibri"/>
                <a:cs typeface="Calibri"/>
                <a:sym typeface="Calibri"/>
              </a:rPr>
              <a:t>στις συσκευές σας.</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 name="Ορθογώνιο 1">
            <a:extLst>
              <a:ext uri="{FF2B5EF4-FFF2-40B4-BE49-F238E27FC236}">
                <a16:creationId xmlns:a16="http://schemas.microsoft.com/office/drawing/2014/main" id="{8D6B9C2C-63C2-6EC7-75D7-B50487233976}"/>
              </a:ext>
            </a:extLst>
          </p:cNvPr>
          <p:cNvSpPr/>
          <p:nvPr/>
        </p:nvSpPr>
        <p:spPr>
          <a:xfrm>
            <a:off x="6134100" y="27975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Όχι, η δήλωση είναι λανθασμένη.</a:t>
            </a:r>
          </a:p>
        </p:txBody>
      </p:sp>
      <p:sp>
        <p:nvSpPr>
          <p:cNvPr id="3" name="Ορθογώνιο 2">
            <a:extLst>
              <a:ext uri="{FF2B5EF4-FFF2-40B4-BE49-F238E27FC236}">
                <a16:creationId xmlns:a16="http://schemas.microsoft.com/office/drawing/2014/main" id="{CBA2F6D6-A5E6-2FDD-4BF1-75779C5A4990}"/>
              </a:ext>
            </a:extLst>
          </p:cNvPr>
          <p:cNvSpPr/>
          <p:nvPr/>
        </p:nvSpPr>
        <p:spPr>
          <a:xfrm>
            <a:off x="2025650" y="277568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Ναι, η δήλωση είναι σωστή.</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538135"/>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grpSp>
        <p:nvGrpSpPr>
          <p:cNvPr id="564" name="Google Shape;564;p58"/>
          <p:cNvGrpSpPr/>
          <p:nvPr/>
        </p:nvGrpSpPr>
        <p:grpSpPr>
          <a:xfrm>
            <a:off x="0" y="1"/>
            <a:ext cx="12624362" cy="6910372"/>
            <a:chOff x="0" y="0"/>
            <a:chExt cx="12624362" cy="7020335"/>
          </a:xfrm>
        </p:grpSpPr>
        <p:sp>
          <p:nvSpPr>
            <p:cNvPr id="565" name="Google Shape;565;p58"/>
            <p:cNvSpPr/>
            <p:nvPr/>
          </p:nvSpPr>
          <p:spPr>
            <a:xfrm>
              <a:off x="7876693" y="0"/>
              <a:ext cx="4747669" cy="7020335"/>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6" name="Google Shape;566;p58"/>
            <p:cNvSpPr/>
            <p:nvPr/>
          </p:nvSpPr>
          <p:spPr>
            <a:xfrm rot="-5400000">
              <a:off x="2537791" y="1637769"/>
              <a:ext cx="7004130" cy="3737972"/>
            </a:xfrm>
            <a:prstGeom prst="rtTriangle">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67" name="Google Shape;567;p58"/>
            <p:cNvPicPr preferRelativeResize="0"/>
            <p:nvPr/>
          </p:nvPicPr>
          <p:blipFill rotWithShape="1">
            <a:blip r:embed="rId3">
              <a:alphaModFix/>
            </a:blip>
            <a:srcRect/>
            <a:stretch/>
          </p:blipFill>
          <p:spPr>
            <a:xfrm>
              <a:off x="7631440" y="1684282"/>
              <a:ext cx="3843990" cy="3843990"/>
            </a:xfrm>
            <a:prstGeom prst="rect">
              <a:avLst/>
            </a:prstGeom>
            <a:noFill/>
            <a:ln>
              <a:noFill/>
            </a:ln>
          </p:spPr>
        </p:pic>
        <p:sp>
          <p:nvSpPr>
            <p:cNvPr id="568" name="Google Shape;568;p58"/>
            <p:cNvSpPr txBox="1"/>
            <p:nvPr/>
          </p:nvSpPr>
          <p:spPr>
            <a:xfrm>
              <a:off x="0" y="3882628"/>
              <a:ext cx="539115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C243"/>
                </a:buClr>
                <a:buSzPts val="4000"/>
                <a:buFont typeface="Calibri"/>
                <a:buNone/>
              </a:pPr>
              <a:r>
                <a:rPr lang="en-US" sz="4000" b="1" i="0" u="none" strike="noStrike" cap="none" dirty="0">
                  <a:solidFill>
                    <a:srgbClr val="FFC243"/>
                  </a:solidFill>
                  <a:latin typeface="Calibri"/>
                  <a:ea typeface="Calibri"/>
                  <a:cs typeface="Calibri"/>
                  <a:sym typeface="Calibri"/>
                </a:rPr>
                <a:t>Συγχαρητήρια!</a:t>
              </a:r>
              <a:r>
                <a:rPr lang="en-US" sz="2800" b="1" i="0" u="none" strike="noStrike" cap="none" dirty="0">
                  <a:solidFill>
                    <a:srgbClr val="84C337"/>
                  </a:solidFill>
                  <a:latin typeface="Calibri"/>
                  <a:ea typeface="Calibri"/>
                  <a:cs typeface="Calibri"/>
                  <a:sym typeface="Calibri"/>
                </a:rPr>
                <a:t/>
              </a:r>
              <a:br>
                <a:rPr lang="en-US" sz="2800" b="1" i="0" u="none" strike="noStrike" cap="none" dirty="0">
                  <a:solidFill>
                    <a:srgbClr val="84C337"/>
                  </a:solidFill>
                  <a:latin typeface="Calibri"/>
                  <a:ea typeface="Calibri"/>
                  <a:cs typeface="Calibri"/>
                  <a:sym typeface="Calibri"/>
                </a:rPr>
              </a:br>
              <a:r>
                <a:rPr lang="en-US" sz="2800" b="1" i="0" u="none" strike="noStrike" cap="none" dirty="0">
                  <a:solidFill>
                    <a:srgbClr val="1C2E78"/>
                  </a:solidFill>
                  <a:latin typeface="Calibri"/>
                  <a:ea typeface="Calibri"/>
                  <a:cs typeface="Calibri"/>
                  <a:sym typeface="Calibri"/>
                </a:rPr>
                <a:t>Ολοκληρώσατε αυτή την </a:t>
              </a:r>
              <a:r>
                <a:rPr lang="en-US" sz="2800" b="1" dirty="0">
                  <a:solidFill>
                    <a:srgbClr val="1C2E78"/>
                  </a:solidFill>
                  <a:latin typeface="Calibri"/>
                  <a:ea typeface="Calibri"/>
                  <a:cs typeface="Calibri"/>
                  <a:sym typeface="Calibri"/>
                </a:rPr>
                <a:t>ενότητα</a:t>
              </a:r>
              <a:r>
                <a:rPr lang="en-US" sz="2800" b="1" i="0" u="none" strike="noStrike" cap="none" dirty="0">
                  <a:solidFill>
                    <a:srgbClr val="1C2E78"/>
                  </a:solidFill>
                  <a:latin typeface="Calibri"/>
                  <a:ea typeface="Calibri"/>
                  <a:cs typeface="Calibri"/>
                  <a:sym typeface="Calibri"/>
                </a:rPr>
                <a:t>!</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grpSp>
      <p:sp>
        <p:nvSpPr>
          <p:cNvPr id="569" name="Google Shape;569;p58"/>
          <p:cNvSpPr/>
          <p:nvPr/>
        </p:nvSpPr>
        <p:spPr>
          <a:xfrm>
            <a:off x="4741679" y="6277951"/>
            <a:ext cx="7745662" cy="632422"/>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rgbClr val="000000"/>
              </a:buClr>
              <a:buSzPts val="1200"/>
              <a:buFont typeface="Arial"/>
              <a:buNone/>
            </a:pPr>
            <a:r>
              <a:rPr lang="el-GR" sz="1110" b="0" i="0" u="none" strike="noStrike" cap="none" dirty="0">
                <a:solidFill>
                  <a:schemeClr val="lt1"/>
                </a:solidFill>
                <a:latin typeface="Calibri"/>
                <a:ea typeface="Calibri"/>
                <a:cs typeface="Calibri"/>
                <a:sym typeface="Calibri"/>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a:t>
            </a:r>
            <a:r>
              <a:rPr lang="el-GR" sz="1110" b="0" i="0" u="none" strike="noStrike" cap="none" dirty="0" err="1">
                <a:solidFill>
                  <a:schemeClr val="lt1"/>
                </a:solidFill>
                <a:latin typeface="Calibri"/>
                <a:ea typeface="Calibri"/>
                <a:cs typeface="Calibri"/>
                <a:sym typeface="Calibri"/>
              </a:rPr>
              <a:t>κατ'ανάγκη</a:t>
            </a:r>
            <a:r>
              <a:rPr lang="el-GR" sz="1110" b="0" i="0" u="none" strike="noStrike" cap="none" dirty="0">
                <a:solidFill>
                  <a:schemeClr val="lt1"/>
                </a:solidFill>
                <a:latin typeface="Calibri"/>
                <a:ea typeface="Calibri"/>
                <a:cs typeface="Calibri"/>
                <a:sym typeface="Calibri"/>
              </a:rPr>
              <a:t>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 Αριθμός έργου: 2023-1-RO01-KA220-ADU-000157797</a:t>
            </a:r>
          </a:p>
        </p:txBody>
      </p:sp>
      <p:pic>
        <p:nvPicPr>
          <p:cNvPr id="571" name="Google Shape;571;p58"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r="54938"/>
          <a:stretch/>
        </p:blipFill>
        <p:spPr>
          <a:xfrm>
            <a:off x="-33924" y="8958"/>
            <a:ext cx="3635960" cy="3783780"/>
          </a:xfrm>
          <a:prstGeom prst="rect">
            <a:avLst/>
          </a:prstGeom>
          <a:noFill/>
          <a:ln>
            <a:noFill/>
          </a:ln>
        </p:spPr>
      </p:pic>
      <p:pic>
        <p:nvPicPr>
          <p:cNvPr id="572" name="Google Shape;572;p58"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l="44200" r="5462"/>
          <a:stretch/>
        </p:blipFill>
        <p:spPr>
          <a:xfrm>
            <a:off x="3397721" y="823363"/>
            <a:ext cx="2375272" cy="2212824"/>
          </a:xfrm>
          <a:prstGeom prst="rect">
            <a:avLst/>
          </a:prstGeom>
          <a:noFill/>
          <a:ln>
            <a:noFill/>
          </a:ln>
        </p:spPr>
      </p:pic>
      <p:pic>
        <p:nvPicPr>
          <p:cNvPr id="3" name="Εικόνα 2" descr="Εικόνα που περιέχει στιγμιότυπο οθόνης, γραμματοσειρά, Μπελ ηλεκτρίκ, Μπλε Majorelle&#10;&#10;Το περιεχόμενο που δημιουργείται από τεχνολογία AI ενδέχεται να είναι εσφαλμένο.">
            <a:extLst>
              <a:ext uri="{FF2B5EF4-FFF2-40B4-BE49-F238E27FC236}">
                <a16:creationId xmlns:a16="http://schemas.microsoft.com/office/drawing/2014/main" id="{F5E18D86-A9D0-AA2A-843C-899C86D025E6}"/>
              </a:ext>
            </a:extLst>
          </p:cNvPr>
          <p:cNvPicPr>
            <a:picLocks noChangeAspect="1"/>
          </p:cNvPicPr>
          <p:nvPr/>
        </p:nvPicPr>
        <p:blipFill>
          <a:blip r:embed="rId5"/>
          <a:stretch>
            <a:fillRect/>
          </a:stretch>
        </p:blipFill>
        <p:spPr>
          <a:xfrm>
            <a:off x="-3588" y="6280485"/>
            <a:ext cx="2846184" cy="5343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txBox="1">
            <a:spLocks noGrp="1"/>
          </p:cNvSpPr>
          <p:nvPr>
            <p:ph type="title"/>
          </p:nvPr>
        </p:nvSpPr>
        <p:spPr>
          <a:xfrm>
            <a:off x="1524000" y="927147"/>
            <a:ext cx="7732832"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a:t>Ικανότητες</a:t>
            </a:r>
            <a:endParaRPr sz="2400"/>
          </a:p>
        </p:txBody>
      </p:sp>
      <p:pic>
        <p:nvPicPr>
          <p:cNvPr id="138" name="Google Shape;138;p5" descr="Στόχος με συμπαγές γέμισμα"/>
          <p:cNvPicPr preferRelativeResize="0"/>
          <p:nvPr/>
        </p:nvPicPr>
        <p:blipFill rotWithShape="1">
          <a:blip r:embed="rId3">
            <a:alphaModFix/>
          </a:blip>
          <a:srcRect/>
          <a:stretch/>
        </p:blipFill>
        <p:spPr>
          <a:xfrm>
            <a:off x="0" y="474320"/>
            <a:ext cx="1524000" cy="1524000"/>
          </a:xfrm>
          <a:prstGeom prst="rect">
            <a:avLst/>
          </a:prstGeom>
          <a:noFill/>
          <a:ln>
            <a:noFill/>
          </a:ln>
        </p:spPr>
      </p:pic>
      <p:sp>
        <p:nvSpPr>
          <p:cNvPr id="139" name="Google Shape;139;p5"/>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a:solidFill>
                  <a:schemeClr val="dk1"/>
                </a:solidFill>
                <a:latin typeface="Calibri"/>
                <a:ea typeface="Calibri"/>
                <a:cs typeface="Calibri"/>
                <a:sym typeface="Calibri"/>
              </a:rPr>
              <a:t>Βασικές δεξιότητες ψηφιακού αλφαβητισμού </a:t>
            </a:r>
            <a:endParaRPr sz="2000" b="0" i="0" u="none" strike="noStrike" cap="none">
              <a:solidFill>
                <a:schemeClr val="dk1"/>
              </a:solidFill>
              <a:latin typeface="Calibri"/>
              <a:ea typeface="Calibri"/>
              <a:cs typeface="Calibri"/>
              <a:sym typeface="Calibri"/>
            </a:endParaRPr>
          </a:p>
        </p:txBody>
      </p:sp>
      <p:sp>
        <p:nvSpPr>
          <p:cNvPr id="140" name="Google Shape;140;p5"/>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sp>
        <p:nvSpPr>
          <p:cNvPr id="141" name="Google Shape;141;p5"/>
          <p:cNvSpPr txBox="1"/>
          <p:nvPr/>
        </p:nvSpPr>
        <p:spPr>
          <a:xfrm>
            <a:off x="1524000" y="1571576"/>
            <a:ext cx="60960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1" u="none" strike="noStrike" cap="none" dirty="0">
                <a:solidFill>
                  <a:srgbClr val="1C2E78"/>
                </a:solidFill>
                <a:latin typeface="Calibri"/>
                <a:ea typeface="Calibri"/>
                <a:cs typeface="Calibri"/>
                <a:sym typeface="Calibri"/>
              </a:rPr>
              <a:t>Μετά την ολοκλήρωση αυτής της ενότητας, θα:</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42" name="Google Shape;142;p5"/>
          <p:cNvSpPr txBox="1"/>
          <p:nvPr/>
        </p:nvSpPr>
        <p:spPr>
          <a:xfrm>
            <a:off x="485774" y="2236601"/>
            <a:ext cx="6348163" cy="45057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92D050"/>
              </a:buClr>
              <a:buSzPts val="2400"/>
              <a:buFont typeface="Calibri"/>
              <a:buChar char="▪"/>
            </a:pPr>
            <a:r>
              <a:rPr lang="en-US" sz="1800" b="0" i="0" u="none" strike="noStrike" cap="none" dirty="0">
                <a:solidFill>
                  <a:srgbClr val="FFFFFF"/>
                </a:solidFill>
                <a:latin typeface="Calibri"/>
                <a:ea typeface="Calibri"/>
                <a:cs typeface="Calibri"/>
                <a:sym typeface="Calibri"/>
              </a:rPr>
              <a:t>Αποκτήστε τις απαραίτητες δεξιότητες για να χρησιμοποιείτε λύσεις κινητών χρημάτων με ασφάλεια και αυτοπεποίθηση: </a:t>
            </a:r>
            <a:endParaRPr sz="1800" b="0" i="0" u="none" strike="noStrike" cap="none" dirty="0">
              <a:solidFill>
                <a:srgbClr val="FFFFFF"/>
              </a:solidFill>
              <a:latin typeface="Calibri"/>
              <a:ea typeface="Calibri"/>
              <a:cs typeface="Calibri"/>
              <a:sym typeface="Calibri"/>
            </a:endParaRPr>
          </a:p>
          <a:p>
            <a:pPr marL="685800" marR="0" lvl="1" indent="-228600" algn="l" rtl="0">
              <a:lnSpc>
                <a:spcPct val="100000"/>
              </a:lnSpc>
              <a:spcBef>
                <a:spcPts val="600"/>
              </a:spcBef>
              <a:spcAft>
                <a:spcPts val="600"/>
              </a:spcAft>
              <a:buClr>
                <a:srgbClr val="FFDA4C"/>
              </a:buClr>
              <a:buSzPct val="100000"/>
              <a:buFont typeface="Calibri"/>
              <a:buChar char="✔"/>
            </a:pPr>
            <a:r>
              <a:rPr lang="en-US" sz="1800" dirty="0">
                <a:solidFill>
                  <a:srgbClr val="FFFFFF"/>
                </a:solidFill>
                <a:latin typeface="Calibri"/>
                <a:cs typeface="Calibri"/>
                <a:sym typeface="Calibri"/>
              </a:rPr>
              <a:t>Χρήση συσκευών ΤΠΕ και ενημέρωσή τους </a:t>
            </a:r>
            <a:endParaRPr sz="1800" dirty="0">
              <a:solidFill>
                <a:srgbClr val="FFFFFF"/>
              </a:solidFill>
              <a:latin typeface="Calibri"/>
              <a:cs typeface="Calibri"/>
              <a:sym typeface="Calibri"/>
            </a:endParaRPr>
          </a:p>
          <a:p>
            <a:pPr marL="685800" marR="0" lvl="1" indent="-228600" algn="l" rtl="0">
              <a:lnSpc>
                <a:spcPct val="100000"/>
              </a:lnSpc>
              <a:spcBef>
                <a:spcPts val="600"/>
              </a:spcBef>
              <a:spcAft>
                <a:spcPts val="600"/>
              </a:spcAft>
              <a:buClr>
                <a:srgbClr val="FFDA4C"/>
              </a:buClr>
              <a:buSzPct val="100000"/>
              <a:buFont typeface="Calibri"/>
              <a:buChar char="✔"/>
            </a:pPr>
            <a:r>
              <a:rPr lang="en-US" sz="1800" dirty="0">
                <a:solidFill>
                  <a:srgbClr val="FFFFFF"/>
                </a:solidFill>
                <a:latin typeface="Calibri"/>
                <a:cs typeface="Calibri"/>
                <a:sym typeface="Calibri"/>
              </a:rPr>
              <a:t>Διαχείριση λογαριασμού ηλεκτρονικού ταχυδρομείου: αποστολή, λήψη, απάντηση, οργάνωση μηνυμάτων ηλεκτρονικού ταχυδρομείου, επισύναψη αρχείων και διαχείριση επαφών</a:t>
            </a:r>
            <a:endParaRPr sz="1800" dirty="0">
              <a:solidFill>
                <a:srgbClr val="FFFFFF"/>
              </a:solidFill>
              <a:latin typeface="Calibri"/>
              <a:cs typeface="Calibri"/>
              <a:sym typeface="Calibri"/>
            </a:endParaRPr>
          </a:p>
          <a:p>
            <a:pPr marL="685800" marR="0" lvl="1" indent="-228600" algn="l" rtl="0">
              <a:lnSpc>
                <a:spcPct val="100000"/>
              </a:lnSpc>
              <a:spcBef>
                <a:spcPts val="600"/>
              </a:spcBef>
              <a:spcAft>
                <a:spcPts val="600"/>
              </a:spcAft>
              <a:buClr>
                <a:srgbClr val="FFDA4C"/>
              </a:buClr>
              <a:buSzPct val="100000"/>
              <a:buFont typeface="Calibri"/>
              <a:buChar char="✔"/>
            </a:pPr>
            <a:r>
              <a:rPr lang="en-US" sz="1800" dirty="0">
                <a:solidFill>
                  <a:srgbClr val="FFFFFF"/>
                </a:solidFill>
                <a:latin typeface="Calibri"/>
                <a:cs typeface="Calibri"/>
                <a:sym typeface="Calibri"/>
              </a:rPr>
              <a:t>Πλοήγηση στο διαδίκτυο </a:t>
            </a:r>
            <a:endParaRPr sz="1800" dirty="0">
              <a:solidFill>
                <a:srgbClr val="FFFFFF"/>
              </a:solidFill>
              <a:latin typeface="Calibri"/>
              <a:cs typeface="Calibri"/>
              <a:sym typeface="Calibri"/>
            </a:endParaRPr>
          </a:p>
          <a:p>
            <a:pPr marL="685800" marR="0" lvl="1" indent="-228600" algn="l" rtl="0">
              <a:lnSpc>
                <a:spcPct val="100000"/>
              </a:lnSpc>
              <a:spcBef>
                <a:spcPts val="600"/>
              </a:spcBef>
              <a:spcAft>
                <a:spcPts val="600"/>
              </a:spcAft>
              <a:buClr>
                <a:srgbClr val="FFDA4C"/>
              </a:buClr>
              <a:buSzPct val="100000"/>
              <a:buFont typeface="Calibri"/>
              <a:buChar char="✔"/>
            </a:pPr>
            <a:r>
              <a:rPr lang="en-US" sz="1800" dirty="0">
                <a:solidFill>
                  <a:srgbClr val="FFFFFF"/>
                </a:solidFill>
                <a:latin typeface="Calibri"/>
                <a:cs typeface="Calibri"/>
                <a:sym typeface="Calibri"/>
              </a:rPr>
              <a:t>Βασική διαχείριση αρχείων (δημιουργία, αποθήκευση, οργάνωση αρχείων και φακέλων)</a:t>
            </a:r>
            <a:endParaRPr sz="1800" dirty="0">
              <a:solidFill>
                <a:srgbClr val="FFFFFF"/>
              </a:solidFill>
              <a:latin typeface="Calibri"/>
              <a:cs typeface="Calibri"/>
              <a:sym typeface="Calibri"/>
            </a:endParaRPr>
          </a:p>
          <a:p>
            <a:pPr marL="685800" marR="0" lvl="1" indent="-228600" algn="l" rtl="0">
              <a:lnSpc>
                <a:spcPct val="100000"/>
              </a:lnSpc>
              <a:spcBef>
                <a:spcPts val="600"/>
              </a:spcBef>
              <a:spcAft>
                <a:spcPts val="600"/>
              </a:spcAft>
              <a:buClr>
                <a:srgbClr val="FFDA4C"/>
              </a:buClr>
              <a:buSzPct val="100000"/>
              <a:buFont typeface="Calibri"/>
              <a:buChar char="✔"/>
            </a:pPr>
            <a:r>
              <a:rPr lang="en-US" sz="1800" dirty="0">
                <a:solidFill>
                  <a:srgbClr val="FFFFFF"/>
                </a:solidFill>
                <a:latin typeface="Calibri"/>
                <a:cs typeface="Calibri"/>
                <a:sym typeface="Calibri"/>
              </a:rPr>
              <a:t>Ρύθμιση παραμέτρων απορρήτου </a:t>
            </a:r>
            <a:endParaRPr sz="1800" dirty="0">
              <a:solidFill>
                <a:srgbClr val="FFFFFF"/>
              </a:solidFill>
              <a:latin typeface="Calibri"/>
              <a:cs typeface="Calibri"/>
              <a:sym typeface="Calibri"/>
            </a:endParaRPr>
          </a:p>
        </p:txBody>
      </p:sp>
      <p:sp>
        <p:nvSpPr>
          <p:cNvPr id="143" name="Google Shape;143;p5"/>
          <p:cNvSpPr txBox="1"/>
          <p:nvPr/>
        </p:nvSpPr>
        <p:spPr>
          <a:xfrm>
            <a:off x="7018421" y="2244326"/>
            <a:ext cx="4946254" cy="36942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00000"/>
              </a:lnSpc>
              <a:spcBef>
                <a:spcPts val="0"/>
              </a:spcBef>
              <a:spcAft>
                <a:spcPts val="0"/>
              </a:spcAft>
              <a:buClr>
                <a:srgbClr val="92D050"/>
              </a:buClr>
              <a:buSzPts val="2400"/>
              <a:buFont typeface="Calibri"/>
              <a:buChar char="▪"/>
            </a:pPr>
            <a:r>
              <a:rPr lang="en-US" sz="1800" b="0" i="0" u="none" strike="noStrike" cap="none" dirty="0">
                <a:solidFill>
                  <a:srgbClr val="FFFFFF"/>
                </a:solidFill>
                <a:latin typeface="Calibri"/>
                <a:ea typeface="Calibri"/>
                <a:cs typeface="Calibri"/>
                <a:sym typeface="Calibri"/>
              </a:rPr>
              <a:t>Εξοικείωση με τα smartphones:  </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685800" marR="0" lvl="1" indent="-228600" algn="l" rtl="0">
              <a:lnSpc>
                <a:spcPct val="100000"/>
              </a:lnSpc>
              <a:spcBef>
                <a:spcPts val="1200"/>
              </a:spcBef>
              <a:spcAft>
                <a:spcPts val="0"/>
              </a:spcAft>
              <a:buClr>
                <a:srgbClr val="FFDA4C"/>
              </a:buClr>
              <a:buSzPct val="100000"/>
              <a:buFont typeface="Calibri"/>
              <a:buChar char="✔"/>
            </a:pPr>
            <a:r>
              <a:rPr lang="en-US" sz="1800" dirty="0">
                <a:solidFill>
                  <a:srgbClr val="FFFFFF"/>
                </a:solidFill>
                <a:latin typeface="Calibri"/>
                <a:cs typeface="Calibri"/>
                <a:sym typeface="Calibri"/>
              </a:rPr>
              <a:t>Κατανόηση της βασικής ορολογίας</a:t>
            </a:r>
            <a:endParaRPr sz="1800" dirty="0">
              <a:solidFill>
                <a:srgbClr val="FFFFFF"/>
              </a:solidFill>
              <a:latin typeface="Calibri"/>
              <a:cs typeface="Calibri"/>
            </a:endParaRPr>
          </a:p>
          <a:p>
            <a:pPr marL="685800" marR="0" lvl="1" indent="-228600" algn="l" rtl="0">
              <a:lnSpc>
                <a:spcPct val="100000"/>
              </a:lnSpc>
              <a:spcBef>
                <a:spcPts val="1200"/>
              </a:spcBef>
              <a:spcAft>
                <a:spcPts val="0"/>
              </a:spcAft>
              <a:buClr>
                <a:srgbClr val="FFDA4C"/>
              </a:buClr>
              <a:buSzPct val="100000"/>
              <a:buFont typeface="Calibri"/>
              <a:buChar char="✔"/>
            </a:pPr>
            <a:r>
              <a:rPr lang="en-US" sz="1800" dirty="0">
                <a:solidFill>
                  <a:srgbClr val="FFFFFF"/>
                </a:solidFill>
                <a:latin typeface="Calibri"/>
                <a:cs typeface="Calibri"/>
                <a:sym typeface="Calibri"/>
              </a:rPr>
              <a:t>Πλοήγηση σε διεπαφές και μενού κινητών τηλεφώνων</a:t>
            </a:r>
            <a:endParaRPr sz="1800" dirty="0">
              <a:solidFill>
                <a:srgbClr val="FFFFFF"/>
              </a:solidFill>
              <a:latin typeface="Calibri"/>
              <a:cs typeface="Calibri"/>
            </a:endParaRPr>
          </a:p>
          <a:p>
            <a:pPr marL="685800" marR="0" lvl="1" indent="-228600" algn="l" rtl="0">
              <a:lnSpc>
                <a:spcPct val="100000"/>
              </a:lnSpc>
              <a:spcBef>
                <a:spcPts val="1200"/>
              </a:spcBef>
              <a:spcAft>
                <a:spcPts val="0"/>
              </a:spcAft>
              <a:buClr>
                <a:srgbClr val="FFDA4C"/>
              </a:buClr>
              <a:buSzPct val="100000"/>
              <a:buFont typeface="Calibri"/>
              <a:buChar char="✔"/>
            </a:pPr>
            <a:r>
              <a:rPr lang="en-US" sz="1800" dirty="0">
                <a:solidFill>
                  <a:srgbClr val="FFFFFF"/>
                </a:solidFill>
                <a:latin typeface="Calibri"/>
                <a:cs typeface="Calibri"/>
                <a:sym typeface="Calibri"/>
              </a:rPr>
              <a:t>Χρήση της οθόνης αφής και των κουμπιών</a:t>
            </a:r>
            <a:endParaRPr sz="1800" dirty="0">
              <a:solidFill>
                <a:srgbClr val="FFFFFF"/>
              </a:solidFill>
              <a:latin typeface="Calibri"/>
              <a:cs typeface="Calibri"/>
            </a:endParaRPr>
          </a:p>
          <a:p>
            <a:pPr marL="685800" marR="0" lvl="1" indent="-228600" algn="l" rtl="0">
              <a:lnSpc>
                <a:spcPct val="100000"/>
              </a:lnSpc>
              <a:spcBef>
                <a:spcPts val="1200"/>
              </a:spcBef>
              <a:spcAft>
                <a:spcPts val="0"/>
              </a:spcAft>
              <a:buClr>
                <a:srgbClr val="FFDA4C"/>
              </a:buClr>
              <a:buSzPct val="100000"/>
              <a:buFont typeface="Calibri"/>
              <a:buChar char="✔"/>
            </a:pPr>
            <a:r>
              <a:rPr lang="en-US" sz="1800" dirty="0">
                <a:solidFill>
                  <a:srgbClr val="FFFFFF"/>
                </a:solidFill>
                <a:latin typeface="Calibri"/>
                <a:cs typeface="Calibri"/>
                <a:sym typeface="Calibri"/>
              </a:rPr>
              <a:t>Δυνατότητα λήψης και ενημέρωσης εφαρμογών για κινητά τηλέφωνα</a:t>
            </a:r>
            <a:endParaRPr sz="1800" dirty="0">
              <a:solidFill>
                <a:srgbClr val="FFFFFF"/>
              </a:solidFill>
              <a:latin typeface="Calibri"/>
              <a:cs typeface="Calibri"/>
            </a:endParaRPr>
          </a:p>
          <a:p>
            <a:pPr marL="685800" marR="0" lvl="1" indent="-228600" algn="l" rtl="0">
              <a:lnSpc>
                <a:spcPct val="100000"/>
              </a:lnSpc>
              <a:spcBef>
                <a:spcPts val="1200"/>
              </a:spcBef>
              <a:spcAft>
                <a:spcPts val="0"/>
              </a:spcAft>
              <a:buClr>
                <a:srgbClr val="FFDA4C"/>
              </a:buClr>
              <a:buSzPct val="100000"/>
              <a:buFont typeface="Calibri"/>
              <a:buChar char="✔"/>
            </a:pPr>
            <a:r>
              <a:rPr lang="en-US" sz="1800" dirty="0">
                <a:solidFill>
                  <a:srgbClr val="FFFFFF"/>
                </a:solidFill>
                <a:latin typeface="Calibri"/>
                <a:cs typeface="Calibri"/>
                <a:sym typeface="Calibri"/>
              </a:rPr>
              <a:t>Εξερευνήστε τα διάφορα χαρακτηριστικά της εφαρμογής για κινητά</a:t>
            </a:r>
            <a:endParaRPr sz="1800" dirty="0">
              <a:solidFill>
                <a:srgbClr val="FFFFFF"/>
              </a:solidFill>
              <a:latin typeface="Calibri"/>
              <a:cs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6"/>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0"/>
                  </a:ext>
                </a:extLst>
              </a:rPr>
              <a:t>Περιεχόμενο </a:t>
            </a:r>
            <a:r>
              <a:rPr lang="en-US" sz="2400"/>
              <a:t>κατάρτισης</a:t>
            </a:r>
            <a:endParaRPr sz="2400"/>
          </a:p>
        </p:txBody>
      </p:sp>
      <p:sp>
        <p:nvSpPr>
          <p:cNvPr id="149" name="Google Shape;149;p6"/>
          <p:cNvSpPr txBox="1">
            <a:spLocks noGrp="1"/>
          </p:cNvSpPr>
          <p:nvPr>
            <p:ph type="body" idx="1"/>
          </p:nvPr>
        </p:nvSpPr>
        <p:spPr>
          <a:xfrm>
            <a:off x="400400" y="2523325"/>
            <a:ext cx="6227700" cy="3316800"/>
          </a:xfrm>
          <a:prstGeom prst="rect">
            <a:avLst/>
          </a:prstGeom>
          <a:noFill/>
          <a:ln>
            <a:noFill/>
          </a:ln>
        </p:spPr>
        <p:txBody>
          <a:bodyPr spcFirstLastPara="1" wrap="square" lIns="91425" tIns="45700" rIns="91425" bIns="45700" anchor="t" anchorCtr="0">
            <a:normAutofit fontScale="92500" lnSpcReduction="20000"/>
          </a:bodyPr>
          <a:lstStyle/>
          <a:p>
            <a:pPr marL="457200" lvl="0" indent="-445769" algn="l" rtl="0">
              <a:lnSpc>
                <a:spcPct val="150000"/>
              </a:lnSpc>
              <a:spcBef>
                <a:spcPts val="0"/>
              </a:spcBef>
              <a:spcAft>
                <a:spcPts val="0"/>
              </a:spcAft>
              <a:buClr>
                <a:schemeClr val="accent4"/>
              </a:buClr>
              <a:buSzPct val="100000"/>
              <a:buFont typeface="Calibri"/>
              <a:buAutoNum type="arabicPeriod"/>
            </a:pPr>
            <a:r>
              <a:rPr lang="en-US"/>
              <a:t>Εισαγωγή της συνεδρίας: διάρκεια, στόχοι, περιεχόμενο και μεθοδολογία</a:t>
            </a:r>
            <a:endParaRPr/>
          </a:p>
          <a:p>
            <a:pPr marL="457200" lvl="0" indent="-445769" algn="l" rtl="0">
              <a:lnSpc>
                <a:spcPct val="150000"/>
              </a:lnSpc>
              <a:spcBef>
                <a:spcPts val="1200"/>
              </a:spcBef>
              <a:spcAft>
                <a:spcPts val="0"/>
              </a:spcAft>
              <a:buClr>
                <a:schemeClr val="accent4"/>
              </a:buClr>
              <a:buSzPct val="100000"/>
              <a:buFont typeface="Calibri"/>
              <a:buAutoNum type="arabicPeriod"/>
            </a:pPr>
            <a:r>
              <a:rPr lang="en-US"/>
              <a:t>Βασική ορολογία των smartphones </a:t>
            </a:r>
            <a:endParaRPr/>
          </a:p>
          <a:p>
            <a:pPr marL="457200" lvl="0" indent="-445769" algn="l" rtl="0">
              <a:lnSpc>
                <a:spcPct val="150000"/>
              </a:lnSpc>
              <a:spcBef>
                <a:spcPts val="1200"/>
              </a:spcBef>
              <a:spcAft>
                <a:spcPts val="0"/>
              </a:spcAft>
              <a:buClr>
                <a:schemeClr val="accent4"/>
              </a:buClr>
              <a:buSzPct val="100000"/>
              <a:buAutoNum type="arabicPeriod"/>
            </a:pPr>
            <a:r>
              <a:rPr lang="en-US"/>
              <a:t>Βασικές ρυθμίσεις  </a:t>
            </a:r>
            <a:endParaRPr/>
          </a:p>
          <a:p>
            <a:pPr marL="457200" lvl="0" indent="-445769" algn="l" rtl="0">
              <a:lnSpc>
                <a:spcPct val="150000"/>
              </a:lnSpc>
              <a:spcBef>
                <a:spcPts val="1200"/>
              </a:spcBef>
              <a:spcAft>
                <a:spcPts val="0"/>
              </a:spcAft>
              <a:buClr>
                <a:schemeClr val="accent4"/>
              </a:buClr>
              <a:buSzPct val="100000"/>
              <a:buFont typeface="Calibri"/>
              <a:buAutoNum type="arabicPeriod"/>
            </a:pPr>
            <a:r>
              <a:rPr lang="en-US"/>
              <a:t>Πλοήγηση σε διεπαφές και μενού </a:t>
            </a:r>
            <a:endParaRPr/>
          </a:p>
          <a:p>
            <a:pPr marL="457200" lvl="0" indent="-445769" algn="l" rtl="0">
              <a:lnSpc>
                <a:spcPct val="150000"/>
              </a:lnSpc>
              <a:spcBef>
                <a:spcPts val="1200"/>
              </a:spcBef>
              <a:spcAft>
                <a:spcPts val="0"/>
              </a:spcAft>
              <a:buClr>
                <a:schemeClr val="accent4"/>
              </a:buClr>
              <a:buSzPct val="100000"/>
              <a:buFont typeface="Calibri"/>
              <a:buAutoNum type="arabicPeriod"/>
            </a:pPr>
            <a:r>
              <a:rPr lang="en-US"/>
              <a:t>Πλοήγηση &amp; αναζήτηση στο διαδίκτυο </a:t>
            </a:r>
            <a:endParaRPr/>
          </a:p>
        </p:txBody>
      </p:sp>
      <p:sp>
        <p:nvSpPr>
          <p:cNvPr id="150" name="Google Shape;150;p6"/>
          <p:cNvSpPr txBox="1"/>
          <p:nvPr/>
        </p:nvSpPr>
        <p:spPr>
          <a:xfrm>
            <a:off x="6705350" y="2817925"/>
            <a:ext cx="5076000" cy="2727600"/>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150000"/>
              </a:lnSpc>
              <a:spcBef>
                <a:spcPts val="1200"/>
              </a:spcBef>
              <a:spcAft>
                <a:spcPts val="0"/>
              </a:spcAft>
              <a:buClr>
                <a:srgbClr val="000000"/>
              </a:buClr>
              <a:buSzPct val="108108"/>
              <a:buFont typeface="Arial"/>
              <a:buNone/>
            </a:pPr>
            <a:r>
              <a:rPr lang="en-US" sz="2400" b="0" i="0" u="none" strike="noStrike" cap="none" dirty="0">
                <a:solidFill>
                  <a:schemeClr val="accent4"/>
                </a:solidFill>
                <a:latin typeface="Calibri"/>
                <a:ea typeface="Calibri"/>
                <a:cs typeface="Calibri"/>
                <a:sym typeface="Calibri"/>
              </a:rPr>
              <a:t>6. </a:t>
            </a:r>
            <a:r>
              <a:rPr lang="en-US" sz="2400" b="0" i="0" u="none" strike="noStrike" cap="none" dirty="0">
                <a:solidFill>
                  <a:schemeClr val="lt1"/>
                </a:solidFill>
                <a:latin typeface="Calibri"/>
                <a:ea typeface="Calibri"/>
                <a:cs typeface="Calibri"/>
                <a:sym typeface="Calibri"/>
              </a:rPr>
              <a:t>Διαχείριση λογαριασμού email </a:t>
            </a:r>
            <a:endParaRPr sz="1400" b="0" i="0" u="none" strike="noStrike" cap="none" dirty="0">
              <a:solidFill>
                <a:schemeClr val="dk1"/>
              </a:solidFill>
              <a:latin typeface="Calibri" panose="020F0502020204030204" pitchFamily="34" charset="0"/>
              <a:cs typeface="Calibri" panose="020F0502020204030204" pitchFamily="34" charset="0"/>
              <a:sym typeface="Arial"/>
            </a:endParaRPr>
          </a:p>
          <a:p>
            <a:pPr marL="0" marR="0" lvl="0" indent="0" algn="l" rtl="0">
              <a:lnSpc>
                <a:spcPct val="150000"/>
              </a:lnSpc>
              <a:spcBef>
                <a:spcPts val="1200"/>
              </a:spcBef>
              <a:spcAft>
                <a:spcPts val="0"/>
              </a:spcAft>
              <a:buClr>
                <a:srgbClr val="000000"/>
              </a:buClr>
              <a:buSzPct val="108108"/>
              <a:buFont typeface="Arial"/>
              <a:buNone/>
            </a:pPr>
            <a:r>
              <a:rPr lang="en-US" sz="2400" b="0" i="0" u="none" strike="noStrike" cap="none" dirty="0">
                <a:solidFill>
                  <a:schemeClr val="accent4"/>
                </a:solidFill>
                <a:latin typeface="Calibri"/>
                <a:ea typeface="Calibri"/>
                <a:cs typeface="Calibri"/>
                <a:sym typeface="Calibri"/>
              </a:rPr>
              <a:t>7</a:t>
            </a:r>
            <a:r>
              <a:rPr lang="en-US" sz="2400" b="0" i="0" u="none" strike="noStrike" cap="none" dirty="0">
                <a:solidFill>
                  <a:schemeClr val="accent4"/>
                </a:solidFill>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
                  </a:ext>
                </a:extLst>
              </a:rPr>
              <a:t>. </a:t>
            </a:r>
            <a:r>
              <a:rPr lang="en-US" sz="2400" b="0" i="0" u="none" strike="noStrike" cap="none" dirty="0">
                <a:solidFill>
                  <a:schemeClr val="lt1"/>
                </a:solidFill>
                <a:latin typeface="Calibri"/>
                <a:ea typeface="Calibri"/>
                <a:cs typeface="Calibri"/>
                <a:sym typeface="Calibri"/>
              </a:rPr>
              <a:t>Αναζήτηση και λήψη εφαρμογών </a:t>
            </a:r>
            <a:endParaRPr sz="1400" b="0" i="0" u="none" strike="noStrike" cap="none" dirty="0">
              <a:solidFill>
                <a:schemeClr val="dk1"/>
              </a:solidFill>
              <a:latin typeface="Calibri" panose="020F0502020204030204" pitchFamily="34" charset="0"/>
              <a:cs typeface="Calibri" panose="020F0502020204030204" pitchFamily="34" charset="0"/>
              <a:sym typeface="Arial"/>
            </a:endParaRPr>
          </a:p>
          <a:p>
            <a:pPr marL="0" marR="0" lvl="0" indent="0" algn="l" rtl="0">
              <a:lnSpc>
                <a:spcPct val="150000"/>
              </a:lnSpc>
              <a:spcBef>
                <a:spcPts val="1200"/>
              </a:spcBef>
              <a:spcAft>
                <a:spcPts val="0"/>
              </a:spcAft>
              <a:buClr>
                <a:srgbClr val="000000"/>
              </a:buClr>
              <a:buSzPct val="108108"/>
              <a:buFont typeface="Arial"/>
              <a:buNone/>
            </a:pPr>
            <a:r>
              <a:rPr lang="en-US" sz="2400" b="0" i="0" u="none" strike="noStrike" cap="none" dirty="0">
                <a:solidFill>
                  <a:schemeClr val="accent4"/>
                </a:solidFill>
                <a:latin typeface="Calibri"/>
                <a:ea typeface="Calibri"/>
                <a:cs typeface="Calibri"/>
                <a:sym typeface="Calibri"/>
              </a:rPr>
              <a:t>8.  </a:t>
            </a:r>
            <a:r>
              <a:rPr lang="en-US" sz="2400" b="0" i="0" u="none" strike="noStrike" cap="none" dirty="0">
                <a:solidFill>
                  <a:schemeClr val="lt1"/>
                </a:solidFill>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
                  </a:ext>
                </a:extLst>
              </a:rPr>
              <a:t>Ενημέρωση των συσκευών ΤΠΕ</a:t>
            </a:r>
            <a:endParaRPr sz="2400" b="0" i="0" u="none" strike="noStrike" cap="none" dirty="0">
              <a:solidFill>
                <a:schemeClr val="lt1"/>
              </a:solidFill>
              <a:latin typeface="Calibri"/>
              <a:ea typeface="Calibri"/>
              <a:cs typeface="Calibri"/>
              <a:sym typeface="Calibri"/>
            </a:endParaRPr>
          </a:p>
          <a:p>
            <a:pPr marL="0" marR="0" lvl="0" indent="0" algn="l" rtl="0">
              <a:lnSpc>
                <a:spcPct val="150000"/>
              </a:lnSpc>
              <a:spcBef>
                <a:spcPts val="1200"/>
              </a:spcBef>
              <a:spcAft>
                <a:spcPts val="0"/>
              </a:spcAft>
              <a:buClr>
                <a:srgbClr val="000000"/>
              </a:buClr>
              <a:buSzPct val="108108"/>
              <a:buFont typeface="Arial"/>
              <a:buNone/>
            </a:pPr>
            <a:r>
              <a:rPr lang="en-US" sz="2400" b="0" i="0" u="none" strike="noStrike" cap="none" dirty="0">
                <a:solidFill>
                  <a:schemeClr val="accent4"/>
                </a:solidFill>
                <a:latin typeface="Calibri"/>
                <a:ea typeface="Calibri"/>
                <a:cs typeface="Calibri"/>
                <a:sym typeface="Calibri"/>
              </a:rPr>
              <a:t>9. </a:t>
            </a:r>
            <a:r>
              <a:rPr lang="en-US" sz="2400" b="0" i="0" u="none" strike="noStrike" cap="none" dirty="0">
                <a:solidFill>
                  <a:schemeClr val="lt1"/>
                </a:solidFill>
                <a:latin typeface="Calibri"/>
                <a:ea typeface="Calibri"/>
                <a:cs typeface="Calibri"/>
                <a:sym typeface="Calibri"/>
              </a:rPr>
              <a:t>Κουίζ: Ελέγξτε τις γνώσεις σας </a:t>
            </a:r>
            <a:endParaRPr sz="2400" b="0" i="0" u="none" strike="noStrike" cap="none" dirty="0">
              <a:solidFill>
                <a:schemeClr val="lt1"/>
              </a:solidFill>
              <a:latin typeface="Calibri"/>
              <a:ea typeface="Calibri"/>
              <a:cs typeface="Calibri"/>
              <a:sym typeface="Calibri"/>
            </a:endParaRPr>
          </a:p>
        </p:txBody>
      </p:sp>
      <p:sp>
        <p:nvSpPr>
          <p:cNvPr id="151" name="Google Shape;151;p6"/>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sp>
        <p:nvSpPr>
          <p:cNvPr id="152" name="Google Shape;152;p6"/>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dirty="0">
                <a:solidFill>
                  <a:schemeClr val="dk1"/>
                </a:solidFill>
                <a:latin typeface="Calibri"/>
                <a:ea typeface="Calibri"/>
                <a:cs typeface="Calibri"/>
                <a:sym typeface="Calibri"/>
              </a:rPr>
              <a:t>Βασικές δεξιότητες ψηφιακού αλφαβητισμού </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153" name="Google Shape;153;p6" descr="Λίστα με συμπαγές γέμισμα"/>
          <p:cNvPicPr preferRelativeResize="0"/>
          <p:nvPr/>
        </p:nvPicPr>
        <p:blipFill rotWithShape="1">
          <a:blip r:embed="rId3">
            <a:alphaModFix/>
          </a:blip>
          <a:srcRect/>
          <a:stretch/>
        </p:blipFill>
        <p:spPr>
          <a:xfrm>
            <a:off x="27710" y="477191"/>
            <a:ext cx="1450807" cy="1450807"/>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200"/>
              <a:buFont typeface="Calibri"/>
              <a:buNone/>
            </a:pPr>
            <a:r>
              <a:rPr lang="el-GR" dirty="0"/>
              <a:t>Ενότητα </a:t>
            </a:r>
            <a:r>
              <a:rPr lang="en-US" dirty="0"/>
              <a:t>1</a:t>
            </a:r>
            <a:endParaRPr sz="2400" dirty="0"/>
          </a:p>
          <a:p>
            <a:pPr marL="0" lvl="0" indent="0" algn="l" rtl="0">
              <a:lnSpc>
                <a:spcPct val="90000"/>
              </a:lnSpc>
              <a:spcBef>
                <a:spcPts val="0"/>
              </a:spcBef>
              <a:spcAft>
                <a:spcPts val="0"/>
              </a:spcAft>
              <a:buSzPts val="2200"/>
              <a:buNone/>
            </a:pPr>
            <a:r>
              <a:rPr lang="en-US" sz="2400" dirty="0" err="1"/>
              <a:t>Μεθοδολογί</a:t>
            </a:r>
            <a:r>
              <a:rPr lang="en-US" sz="2400" dirty="0"/>
              <a:t>α και διάρκεια κατάρτισης</a:t>
            </a:r>
            <a:endParaRPr sz="2400" dirty="0"/>
          </a:p>
        </p:txBody>
      </p:sp>
      <p:sp>
        <p:nvSpPr>
          <p:cNvPr id="159" name="Google Shape;159;p7"/>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sp>
        <p:nvSpPr>
          <p:cNvPr id="160" name="Google Shape;160;p7"/>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dirty="0">
                <a:solidFill>
                  <a:schemeClr val="dk1"/>
                </a:solidFill>
                <a:latin typeface="Calibri"/>
                <a:ea typeface="Calibri"/>
                <a:cs typeface="Calibri"/>
                <a:sym typeface="Calibri"/>
              </a:rPr>
              <a:t>Βασικές δεξιότητες ψηφιακού αλφαβητισμού </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61" name="Google Shape;161;p7"/>
          <p:cNvSpPr txBox="1">
            <a:spLocks noGrp="1"/>
          </p:cNvSpPr>
          <p:nvPr>
            <p:ph type="body" idx="1"/>
          </p:nvPr>
        </p:nvSpPr>
        <p:spPr>
          <a:xfrm>
            <a:off x="232526" y="3230603"/>
            <a:ext cx="4685712" cy="183053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2400"/>
              <a:buNone/>
            </a:pPr>
            <a:r>
              <a:rPr lang="en-US" b="1">
                <a:solidFill>
                  <a:srgbClr val="FFC243"/>
                </a:solidFill>
              </a:rPr>
              <a:t>Διάρκεια: </a:t>
            </a:r>
            <a:r>
              <a:rPr lang="en-US"/>
              <a:t>4 ώρες (ενδεικτικά)</a:t>
            </a:r>
            <a:endParaRPr/>
          </a:p>
          <a:p>
            <a:pPr marL="685800" lvl="1" indent="-228600" algn="l" rtl="0">
              <a:lnSpc>
                <a:spcPct val="100000"/>
              </a:lnSpc>
              <a:spcBef>
                <a:spcPts val="1200"/>
              </a:spcBef>
              <a:spcAft>
                <a:spcPts val="0"/>
              </a:spcAft>
              <a:buClr>
                <a:srgbClr val="92D050"/>
              </a:buClr>
              <a:buSzPts val="2640"/>
              <a:buFont typeface="Calibri"/>
              <a:buChar char="▪"/>
            </a:pPr>
            <a:r>
              <a:rPr lang="en-US"/>
              <a:t>Πρόσωπο με πρόσωπο:2 ώρες</a:t>
            </a:r>
            <a:endParaRPr/>
          </a:p>
          <a:p>
            <a:pPr marL="685800" lvl="1" indent="-228600" algn="l" rtl="0">
              <a:lnSpc>
                <a:spcPct val="100000"/>
              </a:lnSpc>
              <a:spcBef>
                <a:spcPts val="1200"/>
              </a:spcBef>
              <a:spcAft>
                <a:spcPts val="0"/>
              </a:spcAft>
              <a:buClr>
                <a:srgbClr val="92D050"/>
              </a:buClr>
              <a:buSzPts val="2640"/>
              <a:buFont typeface="Calibri"/>
              <a:buChar char="▪"/>
            </a:pPr>
            <a:r>
              <a:rPr lang="en-US"/>
              <a:t>Διαδικτυακή εκπαίδευση: 2 ώρες</a:t>
            </a:r>
            <a:endParaRPr/>
          </a:p>
          <a:p>
            <a:pPr marL="0" lvl="0" indent="0" algn="l" rtl="0">
              <a:lnSpc>
                <a:spcPct val="100000"/>
              </a:lnSpc>
              <a:spcBef>
                <a:spcPts val="1200"/>
              </a:spcBef>
              <a:spcAft>
                <a:spcPts val="0"/>
              </a:spcAft>
              <a:buSzPts val="2400"/>
              <a:buNone/>
            </a:pPr>
            <a:endParaRPr/>
          </a:p>
        </p:txBody>
      </p:sp>
      <p:sp>
        <p:nvSpPr>
          <p:cNvPr id="162" name="Google Shape;162;p7"/>
          <p:cNvSpPr txBox="1"/>
          <p:nvPr/>
        </p:nvSpPr>
        <p:spPr>
          <a:xfrm>
            <a:off x="4689487" y="2218982"/>
            <a:ext cx="7377186" cy="48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dirty="0" err="1">
                <a:solidFill>
                  <a:srgbClr val="FFC243"/>
                </a:solidFill>
                <a:latin typeface="Calibri"/>
                <a:ea typeface="Calibri"/>
                <a:cs typeface="Calibri"/>
                <a:sym typeface="Calibri"/>
              </a:rPr>
              <a:t>Μεθοδολογί</a:t>
            </a:r>
            <a:r>
              <a:rPr lang="en-US" sz="2400" b="1" dirty="0">
                <a:solidFill>
                  <a:srgbClr val="FFC243"/>
                </a:solidFill>
                <a:latin typeface="Calibri"/>
                <a:cs typeface="Calibri"/>
                <a:sym typeface="Calibri"/>
              </a:rPr>
              <a:t>α</a:t>
            </a:r>
            <a:endParaRPr sz="2400" b="1" dirty="0">
              <a:solidFill>
                <a:srgbClr val="FFC243"/>
              </a:solidFill>
              <a:latin typeface="Calibri"/>
              <a:cs typeface="Calibri"/>
            </a:endParaRPr>
          </a:p>
          <a:p>
            <a:pPr marL="228600" marR="0" lvl="0" indent="-228600" algn="l" rtl="0">
              <a:lnSpc>
                <a:spcPct val="100000"/>
              </a:lnSpc>
              <a:spcBef>
                <a:spcPts val="1000"/>
              </a:spcBef>
              <a:spcAft>
                <a:spcPts val="0"/>
              </a:spcAft>
              <a:buClr>
                <a:srgbClr val="92D050"/>
              </a:buClr>
              <a:buSzPts val="2000"/>
              <a:buFont typeface="Calibri"/>
              <a:buChar char="▪"/>
            </a:pPr>
            <a:r>
              <a:rPr lang="en-US" sz="1800" b="0" i="0" u="none" strike="noStrike" cap="none" dirty="0">
                <a:solidFill>
                  <a:schemeClr val="lt1"/>
                </a:solidFill>
                <a:latin typeface="Calibri"/>
                <a:ea typeface="Calibri"/>
                <a:cs typeface="Calibri"/>
                <a:sym typeface="Calibri"/>
              </a:rPr>
              <a:t>Ενεργό και συμμετοχικό</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228600" marR="0" lvl="0" indent="-228600" algn="l" rtl="0">
              <a:lnSpc>
                <a:spcPct val="100000"/>
              </a:lnSpc>
              <a:spcBef>
                <a:spcPts val="1000"/>
              </a:spcBef>
              <a:spcAft>
                <a:spcPts val="0"/>
              </a:spcAft>
              <a:buClr>
                <a:srgbClr val="92D050"/>
              </a:buClr>
              <a:buSzPts val="2000"/>
              <a:buFont typeface="Calibri"/>
              <a:buChar char="▪"/>
            </a:pPr>
            <a:r>
              <a:rPr lang="en-US" sz="1800" b="0" i="0" u="none" strike="noStrike" cap="none" dirty="0">
                <a:solidFill>
                  <a:schemeClr val="lt1"/>
                </a:solidFill>
                <a:latin typeface="Calibri"/>
                <a:ea typeface="Calibri"/>
                <a:cs typeface="Calibri"/>
                <a:sym typeface="Calibri"/>
              </a:rPr>
              <a:t>Εκπαίδευση πρόσωπο με πρόσωπο:</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685800" marR="0" lvl="1" indent="-228600" algn="l" rtl="0">
              <a:lnSpc>
                <a:spcPct val="100000"/>
              </a:lnSpc>
              <a:spcBef>
                <a:spcPts val="1000"/>
              </a:spcBef>
              <a:spcAft>
                <a:spcPts val="0"/>
              </a:spcAft>
              <a:buClr>
                <a:srgbClr val="FFDA4C"/>
              </a:buClr>
              <a:buSzPts val="2400"/>
              <a:buFont typeface="Calibri"/>
              <a:buChar char="✔"/>
            </a:pPr>
            <a:r>
              <a:rPr lang="en-US" sz="1800" b="0" i="0" u="none" strike="noStrike" cap="none" dirty="0">
                <a:solidFill>
                  <a:schemeClr val="lt1"/>
                </a:solidFill>
                <a:latin typeface="Calibri"/>
                <a:ea typeface="Calibri"/>
                <a:cs typeface="Calibri"/>
                <a:sym typeface="Calibri"/>
              </a:rPr>
              <a:t>Διάλογος</a:t>
            </a:r>
            <a:r>
              <a:rPr lang="en-US" sz="1800" b="0" i="0" u="none" strike="noStrike" cap="none" dirty="0">
                <a:solidFill>
                  <a:srgbClr val="FFC243"/>
                </a:solidFill>
                <a:latin typeface="Calibri"/>
                <a:ea typeface="Calibri"/>
                <a:cs typeface="Calibri"/>
                <a:sym typeface="Calibri"/>
              </a:rPr>
              <a:t> ✔ </a:t>
            </a:r>
            <a:r>
              <a:rPr lang="en-US" sz="1800" b="0" i="0" u="none" strike="noStrike" cap="none" dirty="0">
                <a:solidFill>
                  <a:schemeClr val="lt1"/>
                </a:solidFill>
                <a:latin typeface="Calibri"/>
                <a:ea typeface="Calibri"/>
                <a:cs typeface="Calibri"/>
                <a:sym typeface="Calibri"/>
              </a:rPr>
              <a:t>Παιχνίδι ρόλων ή διέγερση</a:t>
            </a:r>
            <a:r>
              <a:rPr lang="en-US" sz="1800" b="0" i="0" u="none" strike="noStrike" cap="none" dirty="0">
                <a:solidFill>
                  <a:srgbClr val="FFC243"/>
                </a:solidFill>
                <a:latin typeface="Calibri"/>
                <a:ea typeface="Calibri"/>
                <a:cs typeface="Calibri"/>
                <a:sym typeface="Calibri"/>
              </a:rPr>
              <a:t> ✔ </a:t>
            </a:r>
            <a:r>
              <a:rPr lang="en-US" sz="1800" b="0" i="0" u="none" strike="noStrike" cap="none" dirty="0">
                <a:solidFill>
                  <a:schemeClr val="lt1"/>
                </a:solidFill>
                <a:latin typeface="Calibri"/>
                <a:ea typeface="Calibri"/>
                <a:cs typeface="Calibri"/>
                <a:sym typeface="Calibri"/>
              </a:rPr>
              <a:t>Ομαδική εργασία</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228600" marR="0" lvl="0" indent="-228600" algn="l" rtl="0">
              <a:lnSpc>
                <a:spcPct val="100000"/>
              </a:lnSpc>
              <a:spcBef>
                <a:spcPts val="1000"/>
              </a:spcBef>
              <a:spcAft>
                <a:spcPts val="0"/>
              </a:spcAft>
              <a:buClr>
                <a:srgbClr val="92D050"/>
              </a:buClr>
              <a:buSzPts val="2000"/>
              <a:buFont typeface="Calibri"/>
              <a:buChar char="▪"/>
            </a:pPr>
            <a:r>
              <a:rPr lang="en-US" sz="1800" b="0" i="0" u="none" strike="noStrike" cap="none" dirty="0">
                <a:solidFill>
                  <a:schemeClr val="lt1"/>
                </a:solidFill>
                <a:latin typeface="Calibri"/>
                <a:ea typeface="Calibri"/>
                <a:cs typeface="Calibri"/>
                <a:sym typeface="Calibri"/>
              </a:rPr>
              <a:t>Διαδικτυακή εκπαίδευση:</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685800" marR="0" lvl="1" indent="-228600" algn="l" rtl="0">
              <a:lnSpc>
                <a:spcPct val="100000"/>
              </a:lnSpc>
              <a:spcBef>
                <a:spcPts val="1000"/>
              </a:spcBef>
              <a:spcAft>
                <a:spcPts val="0"/>
              </a:spcAft>
              <a:buClr>
                <a:srgbClr val="FFDA4C"/>
              </a:buClr>
              <a:buSzPts val="2400"/>
              <a:buFont typeface="Calibri"/>
              <a:buChar char="✔"/>
            </a:pPr>
            <a:r>
              <a:rPr lang="en-US" sz="1800" b="0" i="0" u="none" strike="noStrike" cap="none" dirty="0">
                <a:solidFill>
                  <a:schemeClr val="lt1"/>
                </a:solidFill>
                <a:latin typeface="Calibri"/>
                <a:ea typeface="Calibri"/>
                <a:cs typeface="Calibri"/>
                <a:sym typeface="Calibri"/>
              </a:rPr>
              <a:t>Επιλεγμένα βίντεο</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685800" marR="0" lvl="1" indent="-228600" algn="l" rtl="0">
              <a:lnSpc>
                <a:spcPct val="100000"/>
              </a:lnSpc>
              <a:spcBef>
                <a:spcPts val="1000"/>
              </a:spcBef>
              <a:spcAft>
                <a:spcPts val="0"/>
              </a:spcAft>
              <a:buClr>
                <a:srgbClr val="FFDA4C"/>
              </a:buClr>
              <a:buSzPts val="2400"/>
              <a:buFont typeface="Calibri"/>
              <a:buChar char="✔"/>
            </a:pPr>
            <a:r>
              <a:rPr lang="en-US" sz="1800" b="0" i="0" u="none" strike="noStrike" cap="none" dirty="0">
                <a:solidFill>
                  <a:schemeClr val="lt1"/>
                </a:solidFill>
                <a:latin typeface="Calibri"/>
                <a:ea typeface="Calibri"/>
                <a:cs typeface="Calibri"/>
                <a:sym typeface="Calibri"/>
              </a:rPr>
              <a:t>Πρακτική εφαρμογή των συμβουλών που συμφωνήθηκαν στην τάξη</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685800" marR="0" lvl="1" indent="-228600" algn="l" rtl="0">
              <a:lnSpc>
                <a:spcPct val="100000"/>
              </a:lnSpc>
              <a:spcBef>
                <a:spcPts val="1000"/>
              </a:spcBef>
              <a:spcAft>
                <a:spcPts val="0"/>
              </a:spcAft>
              <a:buClr>
                <a:srgbClr val="FFDA4C"/>
              </a:buClr>
              <a:buSzPts val="2400"/>
              <a:buFont typeface="Calibri"/>
              <a:buChar char="✔"/>
            </a:pPr>
            <a:r>
              <a:rPr lang="en-US" sz="1800" b="0" i="0" u="none" strike="noStrike" cap="none" dirty="0">
                <a:solidFill>
                  <a:schemeClr val="lt1"/>
                </a:solidFill>
                <a:latin typeface="Calibri"/>
                <a:ea typeface="Calibri"/>
                <a:cs typeface="Calibri"/>
                <a:sym typeface="Calibri"/>
              </a:rPr>
              <a:t>Κάποια συνεργατική εργασία</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685800" marR="0" lvl="1" indent="-228600" algn="l" rtl="0">
              <a:lnSpc>
                <a:spcPct val="100000"/>
              </a:lnSpc>
              <a:spcBef>
                <a:spcPts val="1000"/>
              </a:spcBef>
              <a:spcAft>
                <a:spcPts val="0"/>
              </a:spcAft>
              <a:buClr>
                <a:srgbClr val="FFDA4C"/>
              </a:buClr>
              <a:buSzPts val="2400"/>
              <a:buFont typeface="Calibri"/>
              <a:buChar char="✔"/>
            </a:pPr>
            <a:r>
              <a:rPr lang="en-US" sz="1800" b="0" i="0" u="none" strike="noStrike" cap="none" dirty="0">
                <a:solidFill>
                  <a:schemeClr val="lt1"/>
                </a:solidFill>
                <a:latin typeface="Calibri"/>
                <a:ea typeface="Calibri"/>
                <a:cs typeface="Calibri"/>
                <a:sym typeface="Calibri"/>
              </a:rPr>
              <a:t>Προσομοίωση </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1000"/>
              </a:spcBef>
              <a:spcAft>
                <a:spcPts val="0"/>
              </a:spcAft>
              <a:buClr>
                <a:srgbClr val="68BC42"/>
              </a:buClr>
              <a:buSzPts val="1600"/>
              <a:buFont typeface="Calibri"/>
              <a:buNone/>
            </a:pPr>
            <a:endParaRPr sz="1600" b="0" i="0" u="none" strike="noStrike" cap="none" dirty="0">
              <a:solidFill>
                <a:schemeClr val="lt1"/>
              </a:solidFill>
              <a:latin typeface="Calibri"/>
              <a:ea typeface="Calibri"/>
              <a:cs typeface="Calibri"/>
              <a:sym typeface="Calibri"/>
            </a:endParaRPr>
          </a:p>
        </p:txBody>
      </p:sp>
      <p:pic>
        <p:nvPicPr>
          <p:cNvPr id="163" name="Google Shape;163;p7" descr="Κύκλοι με βέλη περίγραμμα"/>
          <p:cNvPicPr preferRelativeResize="0"/>
          <p:nvPr/>
        </p:nvPicPr>
        <p:blipFill rotWithShape="1">
          <a:blip r:embed="rId3">
            <a:alphaModFix/>
          </a:blip>
          <a:srcRect/>
          <a:stretch/>
        </p:blipFill>
        <p:spPr>
          <a:xfrm>
            <a:off x="0" y="365165"/>
            <a:ext cx="1742309" cy="1742309"/>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8"/>
          <p:cNvSpPr txBox="1">
            <a:spLocks noGrp="1"/>
          </p:cNvSpPr>
          <p:nvPr>
            <p:ph type="title"/>
          </p:nvPr>
        </p:nvSpPr>
        <p:spPr>
          <a:xfrm>
            <a:off x="558000" y="1079999"/>
            <a:ext cx="10515600" cy="12921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200"/>
              <a:buFont typeface="Calibri"/>
              <a:buNone/>
            </a:pPr>
            <a:r>
              <a:rPr lang="el-GR" sz="2000" dirty="0"/>
              <a:t>Υποενότητα</a:t>
            </a:r>
            <a:r>
              <a:rPr lang="en-US" sz="2000" dirty="0"/>
              <a:t> 2</a:t>
            </a:r>
            <a:br>
              <a:rPr lang="en-US" sz="2000" dirty="0"/>
            </a:br>
            <a:r>
              <a:rPr lang="en-US" sz="4000" dirty="0"/>
              <a:t>Βασική ορολογία</a:t>
            </a:r>
            <a:endParaRPr dirty="0"/>
          </a:p>
        </p:txBody>
      </p:sp>
      <p:sp>
        <p:nvSpPr>
          <p:cNvPr id="170" name="Google Shape;170;p8"/>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Στόχοι</a:t>
            </a:r>
            <a:endParaRPr/>
          </a:p>
        </p:txBody>
      </p:sp>
      <p:sp>
        <p:nvSpPr>
          <p:cNvPr id="171" name="Google Shape;171;p8"/>
          <p:cNvSpPr txBox="1">
            <a:spLocks noGrp="1"/>
          </p:cNvSpPr>
          <p:nvPr>
            <p:ph type="body" idx="2"/>
          </p:nvPr>
        </p:nvSpPr>
        <p:spPr>
          <a:xfrm>
            <a:off x="617619" y="2849843"/>
            <a:ext cx="7243013" cy="400815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dirty="0"/>
              <a:t>Με την ολοκλήρωση αυτής </a:t>
            </a:r>
            <a:r>
              <a:rPr lang="en-US" sz="2000" dirty="0" err="1"/>
              <a:t>της</a:t>
            </a:r>
            <a:r>
              <a:rPr lang="en-US" sz="2000" dirty="0"/>
              <a:t> </a:t>
            </a:r>
            <a:r>
              <a:rPr lang="el-GR" sz="2000" dirty="0" err="1"/>
              <a:t>υπο</a:t>
            </a:r>
            <a:r>
              <a:rPr lang="en-US" sz="2000" dirty="0" err="1"/>
              <a:t>ενότητ</a:t>
            </a:r>
            <a:r>
              <a:rPr lang="en-US" sz="2000" dirty="0"/>
              <a:t>ας θα είστε σε θέση να:</a:t>
            </a:r>
            <a:endParaRPr dirty="0"/>
          </a:p>
          <a:p>
            <a:pPr marL="228600" lvl="0" indent="-228600" algn="l" rtl="0">
              <a:lnSpc>
                <a:spcPct val="150000"/>
              </a:lnSpc>
              <a:spcBef>
                <a:spcPts val="1200"/>
              </a:spcBef>
              <a:spcAft>
                <a:spcPts val="0"/>
              </a:spcAft>
              <a:buSzPts val="2000"/>
              <a:buFont typeface="Calibri"/>
              <a:buChar char="✔"/>
            </a:pPr>
            <a:r>
              <a:rPr lang="en-US" sz="2000" dirty="0"/>
              <a:t>Γνωρίζετε τους διάφορους τύπους ψηφιακού εξοπλισμού</a:t>
            </a:r>
            <a:endParaRPr dirty="0"/>
          </a:p>
          <a:p>
            <a:pPr marL="228600" lvl="0" indent="-228600" algn="l" rtl="0">
              <a:lnSpc>
                <a:spcPct val="150000"/>
              </a:lnSpc>
              <a:spcBef>
                <a:spcPts val="1200"/>
              </a:spcBef>
              <a:spcAft>
                <a:spcPts val="0"/>
              </a:spcAft>
              <a:buSzPts val="2000"/>
              <a:buFont typeface="Calibri"/>
              <a:buChar char="✔"/>
            </a:pPr>
            <a:r>
              <a:rPr lang="en-US" sz="2000" dirty="0"/>
              <a:t>Επιλέξτε τον σωστό τύπο συσκευής ανάλογα με τις ανάγκες σας</a:t>
            </a:r>
            <a:endParaRPr dirty="0"/>
          </a:p>
          <a:p>
            <a:pPr marL="228600" lvl="0" indent="-228600" algn="l" rtl="0">
              <a:lnSpc>
                <a:spcPct val="150000"/>
              </a:lnSpc>
              <a:spcBef>
                <a:spcPts val="1200"/>
              </a:spcBef>
              <a:spcAft>
                <a:spcPts val="0"/>
              </a:spcAft>
              <a:buSzPts val="2000"/>
              <a:buFont typeface="Calibri"/>
              <a:buChar char="✔"/>
            </a:pPr>
            <a:r>
              <a:rPr lang="en-US" sz="2000" dirty="0"/>
              <a:t>Χρησιμοποιήστε με εμπιστοσύνη τη συσκευή σας </a:t>
            </a:r>
            <a:endParaRPr sz="2000" dirty="0"/>
          </a:p>
        </p:txBody>
      </p:sp>
      <p:pic>
        <p:nvPicPr>
          <p:cNvPr id="172" name="Google Shape;172;p8" descr="High ROI content abstract concept illustration"/>
          <p:cNvPicPr preferRelativeResize="0"/>
          <p:nvPr/>
        </p:nvPicPr>
        <p:blipFill rotWithShape="1">
          <a:blip r:embed="rId3">
            <a:alphaModFix/>
          </a:blip>
          <a:srcRect l="10455" t="11533" r="9781" b="9204"/>
          <a:stretch/>
        </p:blipFill>
        <p:spPr>
          <a:xfrm>
            <a:off x="7628020" y="1741010"/>
            <a:ext cx="4005980" cy="4036992"/>
          </a:xfrm>
          <a:prstGeom prst="rect">
            <a:avLst/>
          </a:prstGeom>
          <a:noFill/>
          <a:ln>
            <a:noFill/>
          </a:ln>
        </p:spPr>
      </p:pic>
      <p:sp>
        <p:nvSpPr>
          <p:cNvPr id="173" name="Google Shape;173;p8"/>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vectorjuice στο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9"/>
          <p:cNvSpPr>
            <a:spLocks noGrp="1"/>
          </p:cNvSpPr>
          <p:nvPr>
            <p:ph type="title"/>
          </p:nvPr>
        </p:nvSpPr>
        <p:spPr/>
        <p:txBody>
          <a:bodyPr/>
          <a:lstStyle/>
          <a:p>
            <a:r>
              <a:rPr lang="en-US" dirty="0"/>
              <a:t>Ψηφιακές συσκευές</a:t>
            </a:r>
          </a:p>
        </p:txBody>
      </p:sp>
      <p:sp>
        <p:nvSpPr>
          <p:cNvPr id="11" name="Θέση κειμένου 10"/>
          <p:cNvSpPr>
            <a:spLocks noGrp="1"/>
          </p:cNvSpPr>
          <p:nvPr>
            <p:ph type="body" idx="1"/>
          </p:nvPr>
        </p:nvSpPr>
        <p:spPr>
          <a:xfrm>
            <a:off x="557999" y="1800000"/>
            <a:ext cx="6829772" cy="4553504"/>
          </a:xfrm>
        </p:spPr>
        <p:txBody>
          <a:bodyPr/>
          <a:lstStyle/>
          <a:p>
            <a:pPr marL="0" lvl="0" indent="0">
              <a:spcBef>
                <a:spcPts val="0"/>
              </a:spcBef>
              <a:buNone/>
            </a:pPr>
            <a:r>
              <a:rPr lang="en-US" dirty="0"/>
              <a:t>Για να εργαστείτε στο ψηφιακό περιβάλλον, χρειάζεστε μια ψηφιακή συσκευή. Υπάρχουν πολλοί </a:t>
            </a:r>
            <a:r>
              <a:rPr lang="en-US" b="1" dirty="0"/>
              <a:t>διαφορετικοί τύποι </a:t>
            </a:r>
            <a:r>
              <a:rPr lang="en-US" dirty="0"/>
              <a:t>ψηφιακών συσκευών.</a:t>
            </a:r>
          </a:p>
          <a:p>
            <a:pPr marL="0" lvl="0" indent="0">
              <a:spcBef>
                <a:spcPts val="1200"/>
              </a:spcBef>
              <a:buNone/>
            </a:pPr>
            <a:r>
              <a:rPr lang="en-US" b="1" dirty="0"/>
              <a:t>Κάθε συσκευή έχει τα πλεονεκτήματα και τα μειονεκτήματά της. </a:t>
            </a:r>
            <a:endParaRPr lang="en-US" dirty="0"/>
          </a:p>
          <a:p>
            <a:pPr marL="0" lvl="0" indent="0">
              <a:spcBef>
                <a:spcPts val="1200"/>
              </a:spcBef>
              <a:buNone/>
            </a:pPr>
            <a:r>
              <a:rPr lang="en-US" dirty="0"/>
              <a:t>Ως εκ τούτου, θα συζητήσουμε ποια συσκευή είναι χρήσιμη για ποια συγκεκριμένη δραστηριότητα και πώς πρέπει να την προστατεύσουμε.</a:t>
            </a:r>
          </a:p>
          <a:p>
            <a:endParaRPr lang="en-US" dirty="0"/>
          </a:p>
        </p:txBody>
      </p:sp>
      <p:sp>
        <p:nvSpPr>
          <p:cNvPr id="12" name="Google Shape;181;p9"/>
          <p:cNvSpPr/>
          <p:nvPr/>
        </p:nvSpPr>
        <p:spPr>
          <a:xfrm>
            <a:off x="9717510" y="6557653"/>
            <a:ext cx="2411718" cy="27695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Εικόνα από cornecoba στο Freepik</a:t>
            </a:r>
            <a:endParaRPr sz="1200" b="0" i="0" u="none" strike="noStrike" cap="none">
              <a:solidFill>
                <a:schemeClr val="dk1"/>
              </a:solidFill>
              <a:latin typeface="Calibri"/>
              <a:ea typeface="Calibri"/>
              <a:cs typeface="Calibri"/>
              <a:sym typeface="Calibri"/>
            </a:endParaRPr>
          </a:p>
        </p:txBody>
      </p:sp>
      <p:sp>
        <p:nvSpPr>
          <p:cNvPr id="13" name="Google Shape;182;p9"/>
          <p:cNvSpPr/>
          <p:nvPr/>
        </p:nvSpPr>
        <p:spPr>
          <a:xfrm>
            <a:off x="9873676" y="0"/>
            <a:ext cx="2312700"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1.2 Βασική ορολογία </a:t>
            </a:r>
            <a:endParaRPr sz="1800" b="0" i="0" u="none" strike="noStrike" cap="none" dirty="0">
              <a:solidFill>
                <a:srgbClr val="1C2E78"/>
              </a:solidFill>
              <a:latin typeface="Calibri"/>
              <a:ea typeface="Calibri"/>
              <a:cs typeface="Calibri"/>
              <a:sym typeface="Calibri"/>
            </a:endParaRPr>
          </a:p>
        </p:txBody>
      </p:sp>
      <p:pic>
        <p:nvPicPr>
          <p:cNvPr id="14" name="Google Shape;183;p9" descr="A computer and mobile devices"/>
          <p:cNvPicPr preferRelativeResize="0"/>
          <p:nvPr/>
        </p:nvPicPr>
        <p:blipFill rotWithShape="1">
          <a:blip r:embed="rId4">
            <a:alphaModFix/>
          </a:blip>
          <a:srcRect l="4412" t="22255" r="5247" b="26127"/>
          <a:stretch/>
        </p:blipFill>
        <p:spPr>
          <a:xfrm>
            <a:off x="7852229" y="1800000"/>
            <a:ext cx="4276997" cy="2525257"/>
          </a:xfrm>
          <a:prstGeom prst="rect">
            <a:avLst/>
          </a:prstGeom>
          <a:noFill/>
          <a:ln>
            <a:noFill/>
          </a:ln>
        </p:spPr>
      </p:pic>
    </p:spTree>
    <p:extLst>
      <p:ext uri="{BB962C8B-B14F-4D97-AF65-F5344CB8AC3E}">
        <p14:creationId xmlns:p14="http://schemas.microsoft.com/office/powerpoint/2010/main" val="3964989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MobileMoney - Module 1 - pb"/>
  <p:tag name="ISPRING_LMS_API_VERSION" val="SCORM 1.2"/>
  <p:tag name="ISPRING_ULTRA_SCORM_COURSE_ID" val="8B350F59-DADB-49DE-8049-D22D36C5E276"/>
  <p:tag name="ISPRING_CMI5_LAUNCH_METHOD" val="any window"/>
  <p:tag name="ISPRINGCLOUDFOLDERID" val="1"/>
  <p:tag name="ISPRINGONLINEFOLDERID" val="1"/>
  <p:tag name="ISPRING_SCORM_RATE_SLIDES" val="0"/>
  <p:tag name="ISPRING_SCORM_PASSING_SCORE" val="0.000000"/>
  <p:tag name="ISPRING_CURRENT_PLAYER_ID" val="universal"/>
  <p:tag name="ISPRING_FIRST_PUBLISH" val="1"/>
  <p:tag name="ISPRING_PLAYERS_CUSTOMIZATION_2" val="UEsDBBQAAgAIAKl2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1dlJa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LV2Ulo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tXZSWlPMzAiNAwAAjhAAACcAAAB1bml2ZXJzYWwvZmxhc2hfcHVibGlzaGluZ19zZXR0aW5ncy54bWztWM1y2zYQvuspMOzkGNFOnCb1UPKk+plqYksek23jk2dFQCLG+GEJQIpyytP0wfokXRCSItVOSidR65n2oJG42P32w+5il1By9k4KsmCV4Vp1ouP2UUSYyjXlat6Jfs6GT19FxFhQFIRWrBMpHZGzbisp3VRwU6TMWlQ1BGGUOS1tJyqsLU/jeLlctrkpK7+qhbOIb9q5lnFZMcOUZVVcCljhl12VzERrhAYA+JFarc26rRYhSUC60NQJRjhF5or7TYEYCjBFFAe1KeS380o7RXta6IpU82kn+q436B/3n290AlSfS6Z8TEwXhV5sT4FS7lmASPl7RgrG5wXSfXkSkSWntuhEz048CmrHd1Fq7LB18Cg9jTFQdg0vmQUKFsJj8GfZO2s2giCiKwWS5xmuEL//TtTPbn66vhxcnY/Gb26yyeQ8G10GErVNvI+TxPuOEiSkXZWzrZ8ErIW8QN5oMwNhWBLvijZq3GcQcssXGBP2F5ozJ0TqylJXtmsrx2oau8ItvU/AJDOt9vbun8lUC0xtTQqrVE4ZHYNkO8lOb7kaouZxRGYYJ7HqRJOSKZKCwgLjFgTPtwDGTY3lti6s4Vr7dcVBEMTDE8DIRRp9pBB2lhdQGbZLbbNifFrz7q/aCUpW2hHBbxmxmmCIncRfBSO7+SezSstaihVqiREcPS44WzJ6VsdrDfgpR9foQjq0xONQCmaDh98cf0+mbKYrxGWwwMODcm4CfvtBwCUY8xEUNhyfpOej/uBmNO4P3j7xGwS6AJU/EBxrisnSHgQfVkRpu7HDcOTgDKuTQjmt15rsrf3ladiWNeb5G2VjD99w6QR8S/htQHagD5jyw3h5SOL/lkFjtwUs6oPuD28NjUecY0oCJi7k2JK4WrfBBoA5KKKVWBHIsTMb3zYWXDuDktAgArT5cobBHsu0fppj+0SPFWVVI8ij42fPT158//LVD6ft+I8Pvz/9rNF6Zl0K8O7C0Op9dmrdsR3qSvrqoTv2o3E2uHrdy0a/jLLrm2zwNtsHqDndbddJ7EfJ/ZPFj6pHO1iuB2mT3IwnTbQmb5poXYXJdbkztRpRwE40DycLe5HgkmPmDlZX/1BtfPVbRyiuw9TGYw7c1x6q/2rcHvdr7oEilw4uRj9Ozvv/n9l/K4LhaXtd3LsfJvG9F1i/IrniEsPq3yu2t97ui5MjvHHeu9RqIdr+fwjd1p9QSwMEFAACAAgAtXZSWnD0HBt+AwAAsQwAACEAAAB1bml2ZXJzYWwvZmxhc2hfc2tpbl9zZXR0aW5ncy54bWyVV9tu4zYQfc9XGF6gaF/irpPWG6wiwLFdYNE0GzRB3ilrbBOhSIEcOfXfdyhSEmlLa2+EAOHMOeRcDodIYt65HO1BG67k/Xg6Tq9Go2RdaQ0SX6EoBUMYZczAEyvgfvzMJILgZvTrLwK/pr+NJ46ghNIvgMjl1lhLYxvx/H6cVYhKXq8VcSVeS6ULJsbpp7/qn2RSI8+xFAV5KWfD1tAd88f0y8PyIoo/4/ZhtlzcDRHWqiiZPDyqrbrO2Pp9q1Ulcxvajf2GaLtDCVpw+X42IiovfkMoophWn1fT1fQySqnBGLAh3S3n0/mfZ1mCZSDa7Ge3X27nF3K6o37cmCPanhuONW02nd3MbodoJdtCXOTFavl5eTOMl7R73JUfxuUICP/h2czpKhxA/9TmqqzKn9FIqdXWFvSIM7PfWY5QLKfrR4Tlnf3OEmxC9qCzgjSC59QGpXMnxd/tNwQeqqX/MxwSib3bWoln24Sj6WEVkglIUVeQTJqV85md+vheIV0mSDdMGAKEpg70TBk+s8pEsM7YAf+FDy7zEOUtHeRNiaqAhYs4RMaOjrBYPNSjJcS2tiBGDXtvdLkeGTvkE1X2BBkYO+SLbdh3KQ4n8GOP4zSSeGC+n0EDfPRRB8gNktEy91s3q8Zrj3q0N90EZ3tDgylUDmktrVdegO1cMqltLqbJSVCJZHu+ZUgv1T8Wlx3qbEwyOXJ4tfVrK0GOAvokt1aVNhQMud/i5Hs8juIeDzPHR9hgg46NXVfsixGKoV5fnS12c0hbOLceIT0o9+OC6XfQr0oJMx55Hl1CKrp7mk8ZdmTTgwr6m9yogFOfPUSSCsFcClbuIl4KZ4hsvSsopqEU2pq61vZ3MPHH9rVWVkUGekWK4NBIMrY53I5vd4J+8Y3DB+QxYcDpmLij7STjreIDg5cAML3eNffBLZynqARyAXsQ3hsY6oSHMksM6b8vXyuvWJSB5SJF+inUKSUaoZGjh/BGcfUznOcC1SPLTJ1aNFSaGd9NlWjqN5PSqjU83hm8lqKdyd9XQ+pWVFBWoXpBptGf3K199mwPc8mLegiRA1vV9HkcRyhV+rrUzibgE3sXgn272s3aDHs8QxQ7atNpH6X2HM/ZV7qg6UYDhDO2Nl4Fr8DfcMgU0/lTC4mehR63Y1OO9HLWI5uGfVFiMglMrjltG+hv+lcl/R9QSwMEFAACAAgAtXZSWoEY4liHAwAAGBAAACYAAAB1bml2ZXJzYWwvaHRtbF9wdWJsaXNoaW5nX3NldHRpbmdzLnhtbO1XX3MaNxB/51NorpPHcHHiNqnnwJMCnjCxgfFd2/jJs5wEp4lOuuoPhDzl0/SD9ZN0dQICMXHPaUjbmT4woNXub1e7P+2i5PxdKciCacOV7EQn7ScRYTJXlMt5J/o5u3j8IiLGgqQglGSdSKqInHdbSeWmgpsiZdaiqiEII81ZZTtRYW11FsfL5bLNTaX9rhLOIr5p56qMK80Mk5bpuBKwwi+7qpiJ1ggNAPBTKrk267ZahCQB6UpRJxjhFCOX3B8KxCtbiigOWlPI3861cpL2lFCa6Pm0E33XG/RP+s82OgGpz0smfUpMF4VebM+AUu6DAJHy94wUjM8LjPb5aUSWnNqiEz099SioHd9FqbHDycGj9BSmQNo1fMksULAQlsGfZe+s2QiCiK4klDzPcIf443eifnb76mYyuL4cjl7fZuPxZTachCBqm3gfJ4n3HSUYkHI6Z1s/CVgLeYFxo80MhGFJvCvaqHFfQMgtX2BO2CdhzpwQqasqpW3XasfqMHaF2/A+A5PMlNw7u1+TqRJY2TooJGk5ZXQEJeZgciEjMsPEiFUnGldMkhQkEopbEDzfWhg3NZbbmkgXa+2XmoMgSBZkPCNXafTRZzhKXoA2bDeWzY7xdcy7vyonKFkpRwR/y4hVBHPqSvxVMLJbcDLTqqylAowlRnD0uOBsyeh5naA14Occ3aCL0qEl0r8SzAYPvzn+nkzZTGnEZbDAy4JybgJ++0HAFRjzERQ2MT5KL4f9we1w1B+8eeQPCHQBMn8gOJKIlZU9Cj6siFR2Y4fpyMEZVheFclrvNTlb+8vLsOUx1vkrVWMP3/DSCfia8NuE7EAfseTH8fKQwv9lBI3dFrCoL7q/vDU0XnGOJQmYuJFjt+Jy3fcaAOYgiZJiRSDHVmx821hw5QxKQoMI0ObLIwz2SNN6NcfZiB41ZboR5JOTp89Ov//h+Ysfz9rxHx9+f3yv0XpITQR4d2FK9e4dU3dsL5QuPXvojv1wlA2uX/ay4S/D7OY2G7zJ9gHqmO626yT2s+PwKPGz6dNJMv3nRsnNIG1SjdG4idb4dROt6zCrJjtzqlEI2Hvm4S5h9xG85FirozHpG7Hh4B8Lfi8dAoGOw4Z/c6oOXpz/U9WYVeZQlyEpK7k3+kbt5khZSwdXw5/Gl/2jpo83y99/kHR/N31htX3v7T3wkvjgC7SF8v3XfLf1J1BLAwQUAAIACAC1dlJaOjKvrLEBAABwBgAAHwAAAHVuaXZlcnNhbC9odG1sX3NraW5fc2V0dGluZ3MuanONlMFPwjAUxu/8FWReDdGBDrwBw8SEg4ncjIduPMdC19e0BUHj/+46BLruTVkv9MuP7/W9rd9Xp1s+QRp0H7pf1e9q/1zfVxpYzagNXNd13qIXVg80z5ewyAvguYDAQ7YWeWdcw0n/PiOUcyAq12T/Yn21YxjgycwRJSUqwldT4JYAPyhwR4mfx393nMYOTTmjTjbGoOilKAwI0xOoClYxwdVj9bg9ejBuQf2DvrMUaqZ34XASt5Jnx8Ekiqcjl0uxkEzs55hhL2HpOlO4Ecvf+n27XHq1l6DKl75uK8tzbZ4MFH7h2e0snIXtpFSgNfzWHcXjcHxPwpwlwN2GosFwMP4DrRk3B+rR21zn5khHYdSPBi4tWQaNKU1n8W3cr2Oi9GpMs1H8wBnYmbZmJGd7UJdYodzIC16gVJjZiTTRyC4S5ciWucgOXDyyi+TsYa1t27dRpUYvQbU8fRU3drlMYxi1a4beNVsRV7loyxcqGzzNkJdbe1XnVC5wShSUiERh2RpU5yA9Hsf4WWP3r2XjTK1BLRB5maDdgBnD0lVRJkp5/jc3Gcijphc35R+r8/0DUEsDBBQAAgAIALV2UlqPjqkydAAAAHoAAAAcAAAAdW5pdmVyc2FsL2xvY2FsX3NldHRpbmdzLnhtbA3MPQoCQQxA4X5PEVKIFutPJ7gz29kpgusBwk6UgUwiO0H09k73io83jN8i8OGlZtOAh+0egXW2lPUV8DGd+yNCddJEYsoB1RDG2A1iM8md3Rus8Bb68TJxaeF8pdLkjdRZcoX1SvwUN9DDpX2fmRPuYvcHUEsDBBQAAgAIALZ2UlpBNwcTDgUAAKwaAAAXAAAAdW5pdmVyc2FsL3VuaXZlcnNhbC5wbmfrDPBz5+WS4mJgYOD19HAJYmBgiWBgYC7iYAOKhE2urwZSjMVB7k4M687JvARyWNIdfR0ZGDb2c/9JZAXyOQs8IosZGPgOgzDj8fwVKQwMUo6eLo4hFXFv725cHZPJ2J743y3799u3l9nfbLuddNAolutg3lsW7t1vdZJKJhZENglOVWWR/DnJ2uCYfsH+z+d8jJ7b8f/xYCp+dk7y0pzp1ul1ZUB7GBQEI0CUUiPIVgUhsjmLlh749OmptzEEbL6bf7UogREofsOYUpNHOaOcUc4oZ5QzyhnljHJGOaOcUc4oZ5QzyhnljHJGOaOcUc4ohwpjmKtZxGADmLbvv76+/l31ycNpTNwguf/+4OHMDhYxINnggYuzY1P93y/zD2+/v9fOpvLbq791/1bb1xda79v20er467uPNs55rrABqOyA6N4d1dU/jl6vnxn3pn6l9PryPe9E+5/a9EMMWbT8/Ptl4t/jfx17Hfcx4txnsA0N2rNir9w/FXamb//UXEWIKWf1XuSnaqcdv39qWwSfzuM2/fN1/79/N2/4+Wq2/DL9lNTHlseKe5/rmE8G6Y822G22b+raGbL12reTNDfc2VtZflH6Ss9zOXtmoGHfsspsa7SjDa3/hW07GpTw89d2e7/6D5bmdaAh6zdX30T9CNuWVPZnbU730gNFvevDpWC6dPek3v//dfnvdJs9/3+/MXx+r+vmx+c3TM9VAxUa/V44XQKi36qi9H7d91//btrd0f4q892j9gTQJ/bHj+2cd+9w6R7xzcen5k5kPr18Sr8w0K0H4s6uaw7/djr+/9t/M+0qfv3J+7XDO+fomx/FuXM+r/w474zc9tLoGJUNV6q3MsBVP3r39q+xLF/9j8v7l/fvvAIy/vmxnfK931O+zVh7+9GbxtSau5/eFGoD3d2wd1Ysu33J41m/M2p8nkl997K9C3L1HYvvl/u55i52l9l+9CbzaYudv1ZbAs3fEL759YP2Nyc3h38//+Hgj+9vCqffASm/t/TeZN1zYhF13//av/9/TVsK6tMfir/nyPNa5QHd6/1GSF701iOdxqcV56d+fH7RYuXaiayQcJP9M6F2XT6f1V2IUfsCM7plIuz2LXz7o+KCxc5PgYqg0fPVN0s/OJeflN5tlwKM5vnV03+tnadblDAzt2VqkbwYFhXF0/c8fC8mzqmzee2fV0KwoE/1n3//rv1l9q/daeBY3Gl27ueVCv+0/tu7dNcJRRzjLUiXl/x1pZ4JZuIrv/0Zy+4wl5aCzEx+HONvL2Vyr/vm41PbdlQkWP49teTyCaN/Mv///fiYDAugq70nCr4/u/vXWI5v/8/H9sv6rb9DY1iu9/sDocLM7tV/2E6/3M7du8Lon+0/mbR+dmhEwBJ14dbqDXPcpgVvPs4EjVRY4t4RlSBpvffw+4tvCmHWRd8Ehtv2TbrrxCL6vsf8vPFmI4aMUISdaHjbzcfABJWwPu36we2bRDc/zk+Njvmq7MQvCw6b8Pt/DPaK/btkHve963jRPHfvxqdS91fbQhP9D6EZN79+mL7Pv7by7HKbaZ9torh0rlcUb5vHAZS+07Tb/P26T9w8z+9U7H1cur5C53nlFpEIvb/PpgiDs9tHYIJ8CEw0l7Mf6+c+Lu27vvtosuX5RM0NPNOril91gkqVGr3T4AKo4b8qKEMzuIALGwcVGnBU2g/XM65cdTP5nFLMDpCAp6ufyzqnhCYAUEsDBBQAAgAIALZ2Ulo6nedwSwAAAGsAAAAbAAAAdW5pdmVyc2FsL3VuaXZlcnNhbC5wbmcueG1ss7GvyM1RKEstKs7Mz7NVMtQzULK34+WyKShKLctMLVeoAIoBBSFASaESyDVCcMszU0oygEIGFhYIwYzUzPSMElslC0MzuKA+0EwAUEsBAgAAFAACAAgAqXZQTzZhWAJHAwAA4QkAABQAAAAAAAAAAQAAAAAAAAAAAHVuaXZlcnNhbC9wbGF5ZXIueG1sUEsBAgAAFAACAAgAtXZSWrU39KgcBQAA4RMAAB0AAAAAAAAAAQAAAAAAeQMAAHVuaXZlcnNhbC9jb21tb25fbWVzc2FnZXMubG5nUEsBAgAAFAACAAgAtXZSWhUeYBujAAAAfwEAAC4AAAAAAAAAAQAAAAAA0AgAAHVuaXZlcnNhbC9wbGF5YmFja19hbmRfbmF2aWdhdGlvbl9zZXR0aW5ncy54bWxQSwECAAAUAAIACAC1dlJaU8zMCI0DAACOEAAAJwAAAAAAAAABAAAAAAC/CQAAdW5pdmVyc2FsL2ZsYXNoX3B1Ymxpc2hpbmdfc2V0dGluZ3MueG1sUEsBAgAAFAACAAgAtXZSWnD0HBt+AwAAsQwAACEAAAAAAAAAAQAAAAAAkQ0AAHVuaXZlcnNhbC9mbGFzaF9za2luX3NldHRpbmdzLnhtbFBLAQIAABQAAgAIALV2UlqBGOJYhwMAABgQAAAmAAAAAAAAAAEAAAAAAE4RAAB1bml2ZXJzYWwvaHRtbF9wdWJsaXNoaW5nX3NldHRpbmdzLnhtbFBLAQIAABQAAgAIALV2Ulo6Mq+ssQEAAHAGAAAfAAAAAAAAAAEAAAAAABkVAAB1bml2ZXJzYWwvaHRtbF9za2luX3NldHRpbmdzLmpzUEsBAgAAFAACAAgAtXZSWo+OqTJ0AAAAegAAABwAAAAAAAAAAQAAAAAABxcAAHVuaXZlcnNhbC9sb2NhbF9zZXR0aW5ncy54bWxQSwECAAAUAAIACAC2dlJaQTcHEw4FAACsGgAAFwAAAAAAAAAAAAAAAAC1FwAAdW5pdmVyc2FsL3VuaXZlcnNhbC5wbmdQSwECAAAUAAIACAC2dlJaOp3ncEsAAABrAAAAGwAAAAAAAAABAAAAAAD4HAAAdW5pdmVyc2FsL3VuaXZlcnNhbC5wbmcueG1sUEsFBgAAAAAKAAoABgMAAHwdAAAAAA=="/>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90,&quot;optimizeImageForResolution&quot;:&quot;T_FALSE&quot;},&quot;audioQuality&quot;:90,&quot;videoQuality&quot;:80},&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ULTRA_SCORM_COURCE_TITLE" val="M1"/>
  <p:tag name="ISPRING_SCORM_ENDPOINT" val="&lt;endpoint&gt;&lt;enable&gt;0&lt;/enable&gt;&lt;lrs&gt;http://&lt;/lrs&gt;&lt;auth&gt;0&lt;/auth&gt;&lt;login&gt;&lt;/login&gt;&lt;password&gt;&lt;/password&gt;&lt;key&gt;&lt;/key&gt;&lt;name&gt;&lt;/name&gt;&lt;email&gt;&lt;/email&gt;&lt;/endpoint&gt;&#10;"/>
  <p:tag name="ISPRING_OUTPUT_FOLDER" val="[[&quot;\u007F\uFFFD\uFFFD{A396230D-9A3A-426D-B380-67D82CDE4863}&quot;,&quot;C:\\Users\\pantelis\\Documents\\MM\\Greek\\Greek&quot;]]"/>
  <p:tag name="ISPRING_PRESENTATION_TITLE" val="M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TotalTime>
  <Words>4336</Words>
  <Application>Microsoft Office PowerPoint</Application>
  <PresentationFormat>Ευρεία οθόνη</PresentationFormat>
  <Paragraphs>442</Paragraphs>
  <Slides>48</Slides>
  <Notes>48</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48</vt:i4>
      </vt:variant>
    </vt:vector>
  </HeadingPairs>
  <TitlesOfParts>
    <vt:vector size="55" baseType="lpstr">
      <vt:lpstr>Arial</vt:lpstr>
      <vt:lpstr>Calibri</vt:lpstr>
      <vt:lpstr>Courier New</vt:lpstr>
      <vt:lpstr>Impact</vt:lpstr>
      <vt:lpstr>Poppins</vt:lpstr>
      <vt:lpstr>Wingdings</vt:lpstr>
      <vt:lpstr>Θέμα του Office</vt:lpstr>
      <vt:lpstr>Παρουσίαση του PowerPoint</vt:lpstr>
      <vt:lpstr>Παρουσίαση του PowerPoint</vt:lpstr>
      <vt:lpstr>Ενότητες</vt:lpstr>
      <vt:lpstr>Υποενότητα 1 Εισαγωγή  </vt:lpstr>
      <vt:lpstr>Ικανότητες</vt:lpstr>
      <vt:lpstr>Περιεχόμενο κατάρτισης</vt:lpstr>
      <vt:lpstr>Ενότητα 1 Μεθοδολογία και διάρκεια κατάρτισης</vt:lpstr>
      <vt:lpstr>Υποενότητα 2 Βασική ορολογία</vt:lpstr>
      <vt:lpstr>Ψηφιακές συσκευές</vt:lpstr>
      <vt:lpstr>Προσωπικός υπολογιστής</vt:lpstr>
      <vt:lpstr>Smartphone</vt:lpstr>
      <vt:lpstr>Tablet</vt:lpstr>
      <vt:lpstr>Μνήμη &amp; Αποθήκευση: ποια είναι η διαφορά; </vt:lpstr>
      <vt:lpstr>Δακτυλικό αποτύπωμα και αναγνώριση προσώπου: ποια είναι η διαφορά; </vt:lpstr>
      <vt:lpstr>Υποενότητα 3 Βασικές ρυθμίσεις </vt:lpstr>
      <vt:lpstr>Τι είναι οι ρυθμίσεις; </vt:lpstr>
      <vt:lpstr>Υποενότητα 4 Πλοήγηση σε διεπαφές και μενού</vt:lpstr>
      <vt:lpstr>Λειτουργίες &amp; σύμβολα (1/2) </vt:lpstr>
      <vt:lpstr>Λειτουργίες &amp; σύμβολα (2/2) </vt:lpstr>
      <vt:lpstr>Χειρονομίες</vt:lpstr>
      <vt:lpstr>Μονάδα 5 Περιήγηση &amp; αναζήτηση στο διαδίκτυο </vt:lpstr>
      <vt:lpstr>Φυλλομετρητές Web</vt:lpstr>
      <vt:lpstr>Εύρεση των σωστών ιστότοπων</vt:lpstr>
      <vt:lpstr>Ονόματα τομέα</vt:lpstr>
      <vt:lpstr>Μηχανή αναζήτησης </vt:lpstr>
      <vt:lpstr>Δραστηριότητα: Εύρεση πληροφοριών σχετικά με την "Πληρωμή μέσω διαδικτύου"</vt:lpstr>
      <vt:lpstr>Είναι ο ιστότοπος ασφαλής;</vt:lpstr>
      <vt:lpstr>Πώς μπορώ να ελέγξω αν χρησιμοποιείται το "https";</vt:lpstr>
      <vt:lpstr>Υποενότητα 6 Διαχείριση λογαριασμού ηλεκτρονικού ταχυδρομείου</vt:lpstr>
      <vt:lpstr>Τι είναι ένα email;</vt:lpstr>
      <vt:lpstr>Λογαριασμός email</vt:lpstr>
      <vt:lpstr>Σύνταξη και αποστολή email</vt:lpstr>
      <vt:lpstr>Ακύρωση αποστολής μηνύματος και επισύναψη αρχείων</vt:lpstr>
      <vt:lpstr>Διαβάζετε και απαντάτε σε μηνύματα ηλεκτρονικού ταχυδρομείου</vt:lpstr>
      <vt:lpstr>Οργανώστε τα εισερχόμενα email σας</vt:lpstr>
      <vt:lpstr>Δραστηριότητα: Δημιουργήστε μια νέα ετικέτα για να οργανώσετε τα email σας</vt:lpstr>
      <vt:lpstr>Αναζήτηση ενός συγκεκριμένου email</vt:lpstr>
      <vt:lpstr>Υποενότητα 7 Αναζήτηση και λήψη εφαρμογών </vt:lpstr>
      <vt:lpstr>Αναζήτηση και λήψη εφαρμογών</vt:lpstr>
      <vt:lpstr>Υποενότητα 8 Ενημέρωση των συσκευών ΤΠΕ  </vt:lpstr>
      <vt:lpstr>Συμβουλές για την προστασία των δεδομένων και των συσκευών σας</vt:lpstr>
      <vt:lpstr>Πώς να ελέγχετε για ενημερώσεις εφαρμογών και συστήματος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M1</dc:title>
  <dc:creator>pantelis bbalaouras</dc:creator>
  <cp:keywords>, docId:28BE74FA93DADD61FA5BC65B94F16E38</cp:keywords>
  <cp:lastModifiedBy>pantelis</cp:lastModifiedBy>
  <cp:revision>67</cp:revision>
  <dcterms:created xsi:type="dcterms:W3CDTF">2020-06-02T13:31:56Z</dcterms:created>
  <dcterms:modified xsi:type="dcterms:W3CDTF">2025-04-30T10:23:13Z</dcterms:modified>
</cp:coreProperties>
</file>