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handoutMasterIdLst>
    <p:handoutMasterId r:id="rId43"/>
  </p:handoutMasterIdLst>
  <p:sldIdLst>
    <p:sldId id="256" r:id="rId2"/>
    <p:sldId id="257" r:id="rId3"/>
    <p:sldId id="258" r:id="rId4"/>
    <p:sldId id="286" r:id="rId5"/>
    <p:sldId id="307" r:id="rId6"/>
    <p:sldId id="260" r:id="rId7"/>
    <p:sldId id="261" r:id="rId8"/>
    <p:sldId id="303" r:id="rId9"/>
    <p:sldId id="263" r:id="rId10"/>
    <p:sldId id="264" r:id="rId11"/>
    <p:sldId id="265" r:id="rId12"/>
    <p:sldId id="287" r:id="rId13"/>
    <p:sldId id="266" r:id="rId14"/>
    <p:sldId id="267" r:id="rId15"/>
    <p:sldId id="268" r:id="rId16"/>
    <p:sldId id="269" r:id="rId17"/>
    <p:sldId id="270" r:id="rId18"/>
    <p:sldId id="288" r:id="rId19"/>
    <p:sldId id="271" r:id="rId20"/>
    <p:sldId id="272" r:id="rId21"/>
    <p:sldId id="273" r:id="rId22"/>
    <p:sldId id="274" r:id="rId23"/>
    <p:sldId id="275" r:id="rId24"/>
    <p:sldId id="289" r:id="rId25"/>
    <p:sldId id="290" r:id="rId26"/>
    <p:sldId id="306" r:id="rId27"/>
    <p:sldId id="276" r:id="rId28"/>
    <p:sldId id="305" r:id="rId29"/>
    <p:sldId id="304" r:id="rId30"/>
    <p:sldId id="291" r:id="rId31"/>
    <p:sldId id="292" r:id="rId32"/>
    <p:sldId id="293" r:id="rId33"/>
    <p:sldId id="277" r:id="rId34"/>
    <p:sldId id="278" r:id="rId35"/>
    <p:sldId id="279" r:id="rId36"/>
    <p:sldId id="302" r:id="rId37"/>
    <p:sldId id="282" r:id="rId38"/>
    <p:sldId id="283" r:id="rId39"/>
    <p:sldId id="284" r:id="rId40"/>
    <p:sldId id="285" r:id="rId41"/>
  </p:sldIdLst>
  <p:sldSz cx="12192000" cy="6858000"/>
  <p:notesSz cx="6858000" cy="9144000"/>
  <p:embeddedFontLst>
    <p:embeddedFont>
      <p:font typeface="Impact" panose="020B0806030902050204" pitchFamily="34" charset="0"/>
      <p:regular r:id="rId44"/>
    </p:embeddedFont>
    <p:embeddedFont>
      <p:font typeface="Poppins"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4" roundtripDataSignature="AMtx7mgVjhXERLZP9/gthvhfvXJRBZa1M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ra Sciam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C45D2-6A50-4F83-B046-945504996281}" v="40" dt="2025-03-07T16:40:15.102"/>
    <p1510:client id="{AEBB8B2D-AA60-403A-9441-950FE937F5F1}" v="1" dt="2025-03-07T14:48:11.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348" y="108"/>
      </p:cViewPr>
      <p:guideLst>
        <p:guide orient="horz" pos="2160"/>
        <p:guide pos="3840"/>
      </p:guideLst>
    </p:cSldViewPr>
  </p:slideViewPr>
  <p:notesTextViewPr>
    <p:cViewPr>
      <p:scale>
        <a:sx n="1" d="1"/>
        <a:sy n="1" d="1"/>
      </p:scale>
      <p:origin x="0" y="0"/>
    </p:cViewPr>
  </p:notesTextViewPr>
  <p:notesViewPr>
    <p:cSldViewPr snapToGrid="0">
      <p:cViewPr varScale="1">
        <p:scale>
          <a:sx n="121" d="100"/>
          <a:sy n="121" d="100"/>
        </p:scale>
        <p:origin x="29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gs" Target="tags/tag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A2F0D9F-3F3A-9DAD-9111-85F8B1550D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a:extLst>
              <a:ext uri="{FF2B5EF4-FFF2-40B4-BE49-F238E27FC236}">
                <a16:creationId xmlns:a16="http://schemas.microsoft.com/office/drawing/2014/main" id="{03117020-B74A-3BE6-9625-E606EB402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7CD5F0-8550-4B1A-B0FD-FB2C47CF00CD}" type="datetimeFigureOut">
              <a:rPr lang="en-GB" smtClean="0"/>
              <a:t>30/04/2025</a:t>
            </a:fld>
            <a:endParaRPr lang="en-GB"/>
          </a:p>
        </p:txBody>
      </p:sp>
      <p:sp>
        <p:nvSpPr>
          <p:cNvPr id="4" name="Θέση υποσέλιδου 3">
            <a:extLst>
              <a:ext uri="{FF2B5EF4-FFF2-40B4-BE49-F238E27FC236}">
                <a16:creationId xmlns:a16="http://schemas.microsoft.com/office/drawing/2014/main" id="{3ABB46FD-D1B2-BCC7-7E3C-4703942A89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a:extLst>
              <a:ext uri="{FF2B5EF4-FFF2-40B4-BE49-F238E27FC236}">
                <a16:creationId xmlns:a16="http://schemas.microsoft.com/office/drawing/2014/main" id="{188C1FEF-F3DF-5A97-13A3-C2767E4724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CB9F66-B873-4ADC-B572-03DA00330251}" type="slidenum">
              <a:rPr lang="en-GB" smtClean="0"/>
              <a:t>‹#›</a:t>
            </a:fld>
            <a:endParaRPr lang="en-GB"/>
          </a:p>
        </p:txBody>
      </p:sp>
    </p:spTree>
    <p:extLst>
      <p:ext uri="{BB962C8B-B14F-4D97-AF65-F5344CB8AC3E}">
        <p14:creationId xmlns:p14="http://schemas.microsoft.com/office/powerpoint/2010/main" val="1525220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37ed6086d5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37ed6086d5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337ed6086d5_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37ed6086d5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337ed6086d5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337ed6086d5_1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https://pixabay.com/de/photos/sicherheit-alarm-monitor-cyber-5043368/</a:t>
            </a:r>
            <a:endParaRPr/>
          </a:p>
        </p:txBody>
      </p:sp>
      <p:sp>
        <p:nvSpPr>
          <p:cNvPr id="252" name="Google Shape;25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37ed6086d5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337ed6086d5_1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337ed6086d5_1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729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2391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a:extLst>
            <a:ext uri="{FF2B5EF4-FFF2-40B4-BE49-F238E27FC236}">
              <a16:creationId xmlns:a16="http://schemas.microsoft.com/office/drawing/2014/main" id="{84C30CC2-1A67-7D1C-FBAE-3FE0B33CDCC4}"/>
            </a:ext>
          </a:extLst>
        </p:cNvPr>
        <p:cNvGrpSpPr/>
        <p:nvPr/>
      </p:nvGrpSpPr>
      <p:grpSpPr>
        <a:xfrm>
          <a:off x="0" y="0"/>
          <a:ext cx="0" cy="0"/>
          <a:chOff x="0" y="0"/>
          <a:chExt cx="0" cy="0"/>
        </a:xfrm>
      </p:grpSpPr>
      <p:sp>
        <p:nvSpPr>
          <p:cNvPr id="292" name="Google Shape;292;p21:notes">
            <a:extLst>
              <a:ext uri="{FF2B5EF4-FFF2-40B4-BE49-F238E27FC236}">
                <a16:creationId xmlns:a16="http://schemas.microsoft.com/office/drawing/2014/main" id="{7C394E35-87DC-5AE1-4F86-282A052A4F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1:notes">
            <a:extLst>
              <a:ext uri="{FF2B5EF4-FFF2-40B4-BE49-F238E27FC236}">
                <a16:creationId xmlns:a16="http://schemas.microsoft.com/office/drawing/2014/main" id="{2C4AE88C-FEE1-A1D1-45CE-BC9BDDE88A6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1:notes">
            <a:extLst>
              <a:ext uri="{FF2B5EF4-FFF2-40B4-BE49-F238E27FC236}">
                <a16:creationId xmlns:a16="http://schemas.microsoft.com/office/drawing/2014/main" id="{0A294368-6E21-B558-A5CB-6167205C959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607120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a:extLst>
            <a:ext uri="{FF2B5EF4-FFF2-40B4-BE49-F238E27FC236}">
              <a16:creationId xmlns:a16="http://schemas.microsoft.com/office/drawing/2014/main" id="{FDDBB33E-123B-B245-3573-1DA177866452}"/>
            </a:ext>
          </a:extLst>
        </p:cNvPr>
        <p:cNvGrpSpPr/>
        <p:nvPr/>
      </p:nvGrpSpPr>
      <p:grpSpPr>
        <a:xfrm>
          <a:off x="0" y="0"/>
          <a:ext cx="0" cy="0"/>
          <a:chOff x="0" y="0"/>
          <a:chExt cx="0" cy="0"/>
        </a:xfrm>
      </p:grpSpPr>
      <p:sp>
        <p:nvSpPr>
          <p:cNvPr id="324" name="Google Shape;324;g337ed6086d5_1_30:notes">
            <a:extLst>
              <a:ext uri="{FF2B5EF4-FFF2-40B4-BE49-F238E27FC236}">
                <a16:creationId xmlns:a16="http://schemas.microsoft.com/office/drawing/2014/main" id="{6741ECE5-CB85-8960-1C6C-95EE328205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337ed6086d5_1_30:notes">
            <a:extLst>
              <a:ext uri="{FF2B5EF4-FFF2-40B4-BE49-F238E27FC236}">
                <a16:creationId xmlns:a16="http://schemas.microsoft.com/office/drawing/2014/main" id="{B4D8C4ED-14E6-419E-8A51-C0F06D68AC1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337ed6086d5_1_30:notes">
            <a:extLst>
              <a:ext uri="{FF2B5EF4-FFF2-40B4-BE49-F238E27FC236}">
                <a16:creationId xmlns:a16="http://schemas.microsoft.com/office/drawing/2014/main" id="{E40B6CA2-5BF1-2F92-3D0F-4AFA38BF664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128744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8678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3415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2506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Η σωστή απάντηση είναι η Δ.</a:t>
            </a:r>
            <a:endParaRPr dirty="0"/>
          </a:p>
        </p:txBody>
      </p:sp>
      <p:sp>
        <p:nvSpPr>
          <p:cNvPr id="313" name="Google Shape;31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Η σωστή απάντηση είναι η Γ.</a:t>
            </a:r>
            <a:endParaRPr dirty="0"/>
          </a:p>
        </p:txBody>
      </p:sp>
      <p:sp>
        <p:nvSpPr>
          <p:cNvPr id="324" name="Google Shape;32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Η σωστή απάντηση είναι Όχι.</a:t>
            </a:r>
            <a:endParaRPr dirty="0"/>
          </a:p>
        </p:txBody>
      </p:sp>
      <p:sp>
        <p:nvSpPr>
          <p:cNvPr id="553" name="Google Shape;55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Η σωστή απάντηση είναι η Β</a:t>
            </a:r>
            <a:endParaRPr dirty="0"/>
          </a:p>
        </p:txBody>
      </p:sp>
      <p:sp>
        <p:nvSpPr>
          <p:cNvPr id="354" name="Google Shape;35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Η σωστή απάντηση είναι Ναι</a:t>
            </a:r>
            <a:endParaRPr dirty="0"/>
          </a:p>
        </p:txBody>
      </p:sp>
      <p:sp>
        <p:nvSpPr>
          <p:cNvPr id="365" name="Google Shape;36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Η σωστή απάντηση είναι η Δ.</a:t>
            </a:r>
            <a:endParaRPr dirty="0"/>
          </a:p>
        </p:txBody>
      </p:sp>
      <p:sp>
        <p:nvSpPr>
          <p:cNvPr id="373" name="Google Shape;37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2F5E7CC2-2E1C-5353-A8F2-45162496F4A3}"/>
            </a:ext>
          </a:extLst>
        </p:cNvPr>
        <p:cNvGrpSpPr/>
        <p:nvPr/>
      </p:nvGrpSpPr>
      <p:grpSpPr>
        <a:xfrm>
          <a:off x="0" y="0"/>
          <a:ext cx="0" cy="0"/>
          <a:chOff x="0" y="0"/>
          <a:chExt cx="0" cy="0"/>
        </a:xfrm>
      </p:grpSpPr>
      <p:sp>
        <p:nvSpPr>
          <p:cNvPr id="123" name="Google Shape;123;p4:notes">
            <a:extLst>
              <a:ext uri="{FF2B5EF4-FFF2-40B4-BE49-F238E27FC236}">
                <a16:creationId xmlns:a16="http://schemas.microsoft.com/office/drawing/2014/main" id="{4F631C6C-09D9-E863-F498-D2373FF9D9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a:extLst>
              <a:ext uri="{FF2B5EF4-FFF2-40B4-BE49-F238E27FC236}">
                <a16:creationId xmlns:a16="http://schemas.microsoft.com/office/drawing/2014/main" id="{6096B8CB-46C8-616D-E531-E98917DB346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a:extLst>
              <a:ext uri="{FF2B5EF4-FFF2-40B4-BE49-F238E27FC236}">
                <a16:creationId xmlns:a16="http://schemas.microsoft.com/office/drawing/2014/main" id="{7AEB5C74-480C-6B8B-E83F-94602B66646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67553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F6B08291-B19D-A9AB-9110-8A5A7F1C99F7}"/>
            </a:ext>
          </a:extLst>
        </p:cNvPr>
        <p:cNvGrpSpPr/>
        <p:nvPr/>
      </p:nvGrpSpPr>
      <p:grpSpPr>
        <a:xfrm>
          <a:off x="0" y="0"/>
          <a:ext cx="0" cy="0"/>
          <a:chOff x="0" y="0"/>
          <a:chExt cx="0" cy="0"/>
        </a:xfrm>
      </p:grpSpPr>
      <p:sp>
        <p:nvSpPr>
          <p:cNvPr id="156" name="Google Shape;156;p7:notes">
            <a:extLst>
              <a:ext uri="{FF2B5EF4-FFF2-40B4-BE49-F238E27FC236}">
                <a16:creationId xmlns:a16="http://schemas.microsoft.com/office/drawing/2014/main" id="{33BC5F27-66B5-9ED3-7D7B-F35EDB9E273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a:extLst>
              <a:ext uri="{FF2B5EF4-FFF2-40B4-BE49-F238E27FC236}">
                <a16:creationId xmlns:a16="http://schemas.microsoft.com/office/drawing/2014/main" id="{EFB4250F-36B7-8DFC-93A8-80D480398A7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7:notes">
            <a:extLst>
              <a:ext uri="{FF2B5EF4-FFF2-40B4-BE49-F238E27FC236}">
                <a16:creationId xmlns:a16="http://schemas.microsoft.com/office/drawing/2014/main" id="{F17A2E9A-56E1-50DD-4073-35D92C22DCD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273381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6"/>
        <p:cNvGrpSpPr/>
        <p:nvPr/>
      </p:nvGrpSpPr>
      <p:grpSpPr>
        <a:xfrm>
          <a:off x="0" y="0"/>
          <a:ext cx="0" cy="0"/>
          <a:chOff x="0" y="0"/>
          <a:chExt cx="0" cy="0"/>
        </a:xfrm>
      </p:grpSpPr>
      <p:sp>
        <p:nvSpPr>
          <p:cNvPr id="17" name="Google Shape;17;p33"/>
          <p:cNvSpPr/>
          <p:nvPr/>
        </p:nvSpPr>
        <p:spPr>
          <a:xfrm>
            <a:off x="0" y="2218305"/>
            <a:ext cx="12192001" cy="3787362"/>
          </a:xfrm>
          <a:prstGeom prst="rect">
            <a:avLst/>
          </a:prstGeom>
          <a:no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 name="Google Shape;18;p3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3"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21" name="Google Shape;21;p33"/>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 name="Google Shape;22;p33"/>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30;p34">
            <a:extLst>
              <a:ext uri="{FF2B5EF4-FFF2-40B4-BE49-F238E27FC236}">
                <a16:creationId xmlns:a16="http://schemas.microsoft.com/office/drawing/2014/main" id="{CF64EAAC-5CA6-7233-FC43-66A0B1F0ECE2}"/>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Ασφάλεια και πρόληψη</a:t>
            </a:r>
            <a:endParaRPr sz="1400" b="0" i="0" u="none" strike="noStrike" cap="none" dirty="0">
              <a:solidFill>
                <a:srgbClr val="000000"/>
              </a:solidFill>
              <a:latin typeface="Calibri"/>
              <a:ea typeface="Calibri"/>
              <a:cs typeface="Calibri"/>
              <a:sym typeface="Calibri"/>
            </a:endParaRPr>
          </a:p>
        </p:txBody>
      </p:sp>
      <p:sp>
        <p:nvSpPr>
          <p:cNvPr id="5" name="Google Shape;31;p34">
            <a:extLst>
              <a:ext uri="{FF2B5EF4-FFF2-40B4-BE49-F238E27FC236}">
                <a16:creationId xmlns:a16="http://schemas.microsoft.com/office/drawing/2014/main" id="{0FC76F19-CF85-ED0A-2B1F-4010B5E6AEE9}"/>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pic>
        <p:nvPicPr>
          <p:cNvPr id="6" name="Εικόνα 5"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6B7A192F-6C0E-8B61-9F5D-6E6FA39B06C5}"/>
              </a:ext>
            </a:extLst>
          </p:cNvPr>
          <p:cNvPicPr>
            <a:picLocks noChangeAspect="1"/>
          </p:cNvPicPr>
          <p:nvPr userDrawn="1"/>
        </p:nvPicPr>
        <p:blipFill>
          <a:blip r:embed="rId3"/>
          <a:stretch>
            <a:fillRect/>
          </a:stretch>
        </p:blipFill>
        <p:spPr>
          <a:xfrm>
            <a:off x="11510211" y="6301029"/>
            <a:ext cx="681789" cy="55697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34" descr="Placeholder-dark.png"/>
          <p:cNvPicPr preferRelativeResize="0"/>
          <p:nvPr/>
        </p:nvPicPr>
        <p:blipFill rotWithShape="1">
          <a:blip r:embed="rId2">
            <a:alphaModFix/>
          </a:blip>
          <a:srcRect/>
          <a:stretch/>
        </p:blipFill>
        <p:spPr>
          <a:xfrm>
            <a:off x="9263608" y="-3149"/>
            <a:ext cx="2784642" cy="1392322"/>
          </a:xfrm>
          <a:prstGeom prst="rect">
            <a:avLst/>
          </a:prstGeom>
          <a:noFill/>
          <a:ln>
            <a:noFill/>
          </a:ln>
        </p:spPr>
      </p:pic>
      <p:sp>
        <p:nvSpPr>
          <p:cNvPr id="30" name="Google Shape;30;p34"/>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Ασφάλεια και πρόληψη</a:t>
            </a:r>
            <a:endParaRPr sz="1400" b="0" i="0" u="none" strike="noStrike" cap="none" dirty="0">
              <a:solidFill>
                <a:srgbClr val="000000"/>
              </a:solidFill>
              <a:latin typeface="Calibri"/>
              <a:ea typeface="Calibri"/>
              <a:cs typeface="Calibri"/>
              <a:sym typeface="Calibri"/>
            </a:endParaRPr>
          </a:p>
        </p:txBody>
      </p:sp>
      <p:sp>
        <p:nvSpPr>
          <p:cNvPr id="31" name="Google Shape;31;p34"/>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pic>
        <p:nvPicPr>
          <p:cNvPr id="3" name="Εικόνα 2"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7AA6D2CA-F876-6F5B-527E-F6F703B67B02}"/>
              </a:ext>
            </a:extLst>
          </p:cNvPr>
          <p:cNvPicPr>
            <a:picLocks noChangeAspect="1"/>
          </p:cNvPicPr>
          <p:nvPr userDrawn="1"/>
        </p:nvPicPr>
        <p:blipFill>
          <a:blip r:embed="rId3"/>
          <a:stretch>
            <a:fillRect/>
          </a:stretch>
        </p:blipFill>
        <p:spPr>
          <a:xfrm>
            <a:off x="11510211" y="6301029"/>
            <a:ext cx="681789" cy="55697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3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30;p34">
            <a:extLst>
              <a:ext uri="{FF2B5EF4-FFF2-40B4-BE49-F238E27FC236}">
                <a16:creationId xmlns:a16="http://schemas.microsoft.com/office/drawing/2014/main" id="{9F7B1781-B1EA-1A45-AF18-72B78548CA97}"/>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Ασφάλεια και πρόληψη</a:t>
            </a:r>
            <a:endParaRPr sz="1400" b="0" i="0" u="none" strike="noStrike" cap="none" dirty="0">
              <a:solidFill>
                <a:srgbClr val="000000"/>
              </a:solidFill>
              <a:latin typeface="Calibri"/>
              <a:ea typeface="Calibri"/>
              <a:cs typeface="Calibri"/>
              <a:sym typeface="Calibri"/>
            </a:endParaRPr>
          </a:p>
        </p:txBody>
      </p:sp>
      <p:sp>
        <p:nvSpPr>
          <p:cNvPr id="3" name="Google Shape;31;p34">
            <a:extLst>
              <a:ext uri="{FF2B5EF4-FFF2-40B4-BE49-F238E27FC236}">
                <a16:creationId xmlns:a16="http://schemas.microsoft.com/office/drawing/2014/main" id="{739C1769-7F00-464D-DC11-54C71990A8C6}"/>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3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30;p34">
            <a:extLst>
              <a:ext uri="{FF2B5EF4-FFF2-40B4-BE49-F238E27FC236}">
                <a16:creationId xmlns:a16="http://schemas.microsoft.com/office/drawing/2014/main" id="{00799A69-6E1B-8952-6B24-3CA69D0C10E3}"/>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Ασφάλεια και πρόληψη</a:t>
            </a:r>
            <a:endParaRPr sz="1400" b="0" i="0" u="none" strike="noStrike" cap="none" dirty="0">
              <a:solidFill>
                <a:srgbClr val="000000"/>
              </a:solidFill>
              <a:latin typeface="Calibri"/>
              <a:ea typeface="Calibri"/>
              <a:cs typeface="Calibri"/>
              <a:sym typeface="Calibri"/>
            </a:endParaRPr>
          </a:p>
        </p:txBody>
      </p:sp>
      <p:sp>
        <p:nvSpPr>
          <p:cNvPr id="3" name="Google Shape;31;p34">
            <a:extLst>
              <a:ext uri="{FF2B5EF4-FFF2-40B4-BE49-F238E27FC236}">
                <a16:creationId xmlns:a16="http://schemas.microsoft.com/office/drawing/2014/main" id="{53843C8A-0A55-88BD-E070-56188E82FFE4}"/>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48" name="Google Shape;48;p37"/>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49" name="Google Shape;49;p37"/>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50" name="Google Shape;50;p37"/>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51" name="Google Shape;51;p37"/>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52" name="Google Shape;52;p37"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8"/>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 name="Google Shape;56;p38"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30;p34">
            <a:extLst>
              <a:ext uri="{FF2B5EF4-FFF2-40B4-BE49-F238E27FC236}">
                <a16:creationId xmlns:a16="http://schemas.microsoft.com/office/drawing/2014/main" id="{B3584D43-B22B-AFDA-1F02-1D7B62C6BD86}"/>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Ασφάλεια και πρόληψη</a:t>
            </a:r>
            <a:endParaRPr sz="1400" b="0" i="0" u="none" strike="noStrike" cap="none" dirty="0">
              <a:solidFill>
                <a:srgbClr val="000000"/>
              </a:solidFill>
              <a:latin typeface="Calibri"/>
              <a:ea typeface="Calibri"/>
              <a:cs typeface="Calibri"/>
              <a:sym typeface="Calibri"/>
            </a:endParaRPr>
          </a:p>
        </p:txBody>
      </p:sp>
      <p:sp>
        <p:nvSpPr>
          <p:cNvPr id="3" name="Google Shape;31;p34">
            <a:extLst>
              <a:ext uri="{FF2B5EF4-FFF2-40B4-BE49-F238E27FC236}">
                <a16:creationId xmlns:a16="http://schemas.microsoft.com/office/drawing/2014/main" id="{7554E590-4FF0-D1E0-EE8E-5A5D84DFADA3}"/>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3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freepik.com/free-vector/private-data-concept-illustration_12704419.htm#fromView=search&amp;page=1&amp;position=1&amp;uuid=d4aafe2d-08d9-4db0-9312-17546a999b8b"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flat-happy-girl-holding-vaccination-record-card-vaccinated-young-woman-hold-health-passport-personal-coronavirus-vaccine-information-individual-immunity-certificate-protection-from-virus-concept_21457896.htm#fromView=search&amp;page=1&amp;position=38&amp;uuid=8d352caa-3407-4520-acfc-c937df4802c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freepik.com/free-vector/privacy-policy-concept-illustration_19947572.htm#fromView=search&amp;page=1&amp;position=31&amp;uuid=2e472c67-32a2-4c25-84b9-9c9230dcf1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freepik.com/free-vector/home-protection-surveillance-service-devices-house-security_11669300.htm#fromView=search&amp;page=2&amp;position=8&amp;uuid=e3753ebe-45de-4c30-91e5-15e9424a5fb7"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freepik.com/free-vector/data-stealing-malware-abstract-concept-illustration_11668615.htm#fromView=search&amp;page=1&amp;position=14&amp;uuid=d4aafe2d-08d9-4db0-9312-17546a999b8b"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png"/><Relationship Id="rId4" Type="http://schemas.openxmlformats.org/officeDocument/2006/relationships/image" Target="../media/image11.jp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freepik.com/free-vector/hacker-activity-concept_8135214.htm#fromView=search&amp;page=1&amp;position=21&amp;uuid=5823f1e9-74d4-4354-aa0d-1fcb6437453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freepik.com/free-vector/hand-drawn-flat-design-ssl-illustration_22112334.htm#fromView=search&amp;page=3&amp;position=24&amp;uuid=1e81c8c7-be64-49a6-aaf9-da06929ac1ea" TargetMode="External"/><Relationship Id="rId5" Type="http://schemas.openxmlformats.org/officeDocument/2006/relationships/image" Target="../media/image30.jpg"/><Relationship Id="rId4" Type="http://schemas.openxmlformats.org/officeDocument/2006/relationships/hyperlink" Target="http://www.freepik.com/free-vector/people-using-search-box-query-engine-giving-result_11235806.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free-vector/people-using-search-box-query-engine-giving-result_11235806.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de/photos/verordnung-bipr-daten-schutz-324697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freepik.com/free-vector/tiny-people-protecting-business-data-legal-information-isolated-flat-illustration_11235938.htm#fromView=search&amp;page=1&amp;position=0&amp;uuid=d22dbda5-9550-49af-a96f-9a0c83eecc1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freepik.com/free-vector/tiny-people-protecting-business-data-legal-information-isolated-flat-illustration_11235938.htm#fromView=search&amp;page=1&amp;position=0&amp;uuid=d22dbda5-9550-49af-a96f-9a0c83eecc17"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8.jpg"/><Relationship Id="rId4" Type="http://schemas.openxmlformats.org/officeDocument/2006/relationships/image" Target="../media/image37.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5075" t="11272" r="59637" b="11616"/>
          <a:stretch/>
        </p:blipFill>
        <p:spPr>
          <a:xfrm>
            <a:off x="442240" y="5731"/>
            <a:ext cx="5204308" cy="5333341"/>
          </a:xfrm>
          <a:prstGeom prst="rect">
            <a:avLst/>
          </a:prstGeom>
          <a:noFill/>
          <a:ln>
            <a:noFill/>
          </a:ln>
        </p:spPr>
      </p:pic>
      <p:sp>
        <p:nvSpPr>
          <p:cNvPr id="66" name="Google Shape;66;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i="0" u="none" strike="noStrike" cap="none" dirty="0">
                <a:solidFill>
                  <a:srgbClr val="FCB13A"/>
                </a:solidFill>
                <a:latin typeface="Calibri"/>
                <a:ea typeface="Calibri"/>
                <a:cs typeface="Calibri"/>
                <a:sym typeface="Calibri"/>
              </a:rPr>
              <a:t>Ενότητα 2</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000" b="1" dirty="0">
                <a:solidFill>
                  <a:srgbClr val="3F3F3F"/>
                </a:solidFill>
                <a:latin typeface="Calibri"/>
                <a:cs typeface="Calibri"/>
                <a:sym typeface="Calibri"/>
              </a:rPr>
              <a:t>Ασφάλεια και πρόληψη</a:t>
            </a:r>
            <a:endParaRPr sz="4000" b="1" dirty="0">
              <a:solidFill>
                <a:srgbClr val="3F3F3F"/>
              </a:solidFill>
              <a:latin typeface="Calibri"/>
              <a:cs typeface="Calibri"/>
            </a:endParaRPr>
          </a:p>
        </p:txBody>
      </p:sp>
      <p:sp>
        <p:nvSpPr>
          <p:cNvPr id="67" name="Google Shape;67;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9348" y="2509815"/>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000000"/>
              </a:buClr>
              <a:buSzPts val="1200"/>
              <a:buFont typeface="Arial"/>
              <a:buNone/>
            </a:pPr>
            <a:r>
              <a:rPr lang="el-GR" sz="111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110" b="0" i="0" u="none" strike="noStrike" cap="none" dirty="0" err="1">
                <a:solidFill>
                  <a:schemeClr val="lt1"/>
                </a:solidFill>
                <a:latin typeface="Calibri"/>
                <a:ea typeface="Calibri"/>
                <a:cs typeface="Calibri"/>
                <a:sym typeface="Calibri"/>
              </a:rPr>
              <a:t>κατ'ανάγκη</a:t>
            </a:r>
            <a:r>
              <a:rPr lang="el-GR" sz="111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Αριθμός έργου: 2023-1-RO01-KA220-ADU-000157797</a:t>
            </a:r>
          </a:p>
        </p:txBody>
      </p:sp>
      <p:pic>
        <p:nvPicPr>
          <p:cNvPr id="74" name="Google Shape;74;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76" name="Google Shape;76;p1"/>
          <p:cNvPicPr preferRelativeResize="0"/>
          <p:nvPr/>
        </p:nvPicPr>
        <p:blipFill rotWithShape="1">
          <a:blip r:embed="rId5">
            <a:alphaModFix/>
          </a:blip>
          <a:srcRect/>
          <a:stretch/>
        </p:blipFill>
        <p:spPr>
          <a:xfrm>
            <a:off x="10718231" y="6311949"/>
            <a:ext cx="1406013" cy="492105"/>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3" name="Εικόνα 2"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2BEBD1AF-E34D-72D3-16AC-C474861E7FEF}"/>
              </a:ext>
            </a:extLst>
          </p:cNvPr>
          <p:cNvPicPr>
            <a:picLocks noChangeAspect="1"/>
          </p:cNvPicPr>
          <p:nvPr/>
        </p:nvPicPr>
        <p:blipFill>
          <a:blip r:embed="rId6"/>
          <a:stretch>
            <a:fillRect/>
          </a:stretch>
        </p:blipFill>
        <p:spPr>
          <a:xfrm>
            <a:off x="-3588" y="6280485"/>
            <a:ext cx="2846184" cy="5343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Τι είναι τα προσωπικά δεδομένα;</a:t>
            </a:r>
            <a:endParaRPr/>
          </a:p>
        </p:txBody>
      </p:sp>
      <p:sp>
        <p:nvSpPr>
          <p:cNvPr id="179" name="Google Shape;179;p9"/>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en-US" b="1" i="0" dirty="0" err="1">
                <a:solidFill>
                  <a:srgbClr val="404040"/>
                </a:solidFill>
                <a:latin typeface="Calibri"/>
                <a:ea typeface="Calibri"/>
                <a:cs typeface="Calibri"/>
                <a:sym typeface="Calibri"/>
              </a:rPr>
              <a:t>Δεδομέν</a:t>
            </a:r>
            <a:r>
              <a:rPr lang="en-US" b="1" i="0" dirty="0">
                <a:solidFill>
                  <a:srgbClr val="404040"/>
                </a:solidFill>
                <a:latin typeface="Calibri"/>
                <a:ea typeface="Calibri"/>
                <a:cs typeface="Calibri"/>
                <a:sym typeface="Calibri"/>
              </a:rPr>
              <a:t>α προσωπικού χαρακτήρα </a:t>
            </a:r>
            <a:r>
              <a:rPr lang="en-US" b="0" i="0" dirty="0">
                <a:solidFill>
                  <a:srgbClr val="404040"/>
                </a:solidFill>
                <a:latin typeface="Calibri"/>
                <a:ea typeface="Calibri"/>
                <a:cs typeface="Calibri"/>
                <a:sym typeface="Calibri"/>
              </a:rPr>
              <a:t>είναι κάθε πληροφορία που αφορά ένα </a:t>
            </a:r>
            <a:r>
              <a:rPr lang="en-US" b="1" dirty="0">
                <a:solidFill>
                  <a:srgbClr val="404040"/>
                </a:solidFill>
                <a:latin typeface="Calibri"/>
                <a:ea typeface="Calibri"/>
                <a:cs typeface="Calibri"/>
                <a:sym typeface="Calibri"/>
              </a:rPr>
              <a:t>ζωντανό, </a:t>
            </a:r>
            <a:r>
              <a:rPr lang="en-US" b="1" i="0" dirty="0">
                <a:solidFill>
                  <a:srgbClr val="404040"/>
                </a:solidFill>
                <a:latin typeface="Calibri"/>
                <a:ea typeface="Calibri"/>
                <a:cs typeface="Calibri"/>
                <a:sym typeface="Calibri"/>
              </a:rPr>
              <a:t>ταυτοποιημένο ή αναγνωρίσιμο άτομο</a:t>
            </a:r>
            <a:r>
              <a:rPr lang="en-US" b="0" i="0" dirty="0">
                <a:solidFill>
                  <a:srgbClr val="404040"/>
                </a:solidFill>
                <a:latin typeface="Calibri"/>
                <a:ea typeface="Calibri"/>
                <a:cs typeface="Calibri"/>
                <a:sym typeface="Calibri"/>
              </a:rPr>
              <a:t>.</a:t>
            </a:r>
            <a:endParaRPr dirty="0"/>
          </a:p>
          <a:p>
            <a:pPr marL="0" lvl="0" indent="0" algn="l" rtl="0">
              <a:lnSpc>
                <a:spcPct val="110000"/>
              </a:lnSpc>
              <a:spcBef>
                <a:spcPts val="1200"/>
              </a:spcBef>
              <a:spcAft>
                <a:spcPts val="0"/>
              </a:spcAft>
              <a:buSzPts val="2400"/>
              <a:buNone/>
            </a:pPr>
            <a:r>
              <a:rPr lang="en-US" b="0" i="0" dirty="0" err="1">
                <a:solidFill>
                  <a:srgbClr val="404040"/>
                </a:solidFill>
                <a:latin typeface="Calibri"/>
                <a:ea typeface="Calibri"/>
                <a:cs typeface="Calibri"/>
                <a:sym typeface="Calibri"/>
              </a:rPr>
              <a:t>Διάφορες</a:t>
            </a:r>
            <a:r>
              <a:rPr lang="en-US" b="0" i="0" dirty="0">
                <a:solidFill>
                  <a:srgbClr val="404040"/>
                </a:solidFill>
                <a:latin typeface="Calibri"/>
                <a:ea typeface="Calibri"/>
                <a:cs typeface="Calibri"/>
                <a:sym typeface="Calibri"/>
              </a:rPr>
              <a:t> π</a:t>
            </a:r>
            <a:r>
              <a:rPr lang="en-US" b="0" i="0" dirty="0" err="1">
                <a:solidFill>
                  <a:srgbClr val="404040"/>
                </a:solidFill>
                <a:latin typeface="Calibri"/>
                <a:ea typeface="Calibri"/>
                <a:cs typeface="Calibri"/>
                <a:sym typeface="Calibri"/>
              </a:rPr>
              <a:t>ληροφορίες</a:t>
            </a:r>
            <a:r>
              <a:rPr lang="en-US" b="0" i="0" dirty="0">
                <a:solidFill>
                  <a:srgbClr val="404040"/>
                </a:solidFill>
                <a:latin typeface="Calibri"/>
                <a:ea typeface="Calibri"/>
                <a:cs typeface="Calibri"/>
                <a:sym typeface="Calibri"/>
              </a:rPr>
              <a:t> π</a:t>
            </a:r>
            <a:r>
              <a:rPr lang="en-US" b="0" i="0" dirty="0" err="1">
                <a:solidFill>
                  <a:srgbClr val="404040"/>
                </a:solidFill>
                <a:latin typeface="Calibri"/>
                <a:ea typeface="Calibri"/>
                <a:cs typeface="Calibri"/>
                <a:sym typeface="Calibri"/>
              </a:rPr>
              <a:t>ου</a:t>
            </a:r>
            <a:r>
              <a:rPr lang="en-US" b="0" i="0" dirty="0">
                <a:solidFill>
                  <a:srgbClr val="404040"/>
                </a:solidFill>
                <a:latin typeface="Calibri"/>
                <a:ea typeface="Calibri"/>
                <a:cs typeface="Calibri"/>
                <a:sym typeface="Calibri"/>
              </a:rPr>
              <a:t> μα</a:t>
            </a:r>
            <a:r>
              <a:rPr lang="en-US" b="0" i="0" dirty="0" err="1">
                <a:solidFill>
                  <a:srgbClr val="404040"/>
                </a:solidFill>
                <a:latin typeface="Calibri"/>
                <a:ea typeface="Calibri"/>
                <a:cs typeface="Calibri"/>
                <a:sym typeface="Calibri"/>
              </a:rPr>
              <a:t>ζί</a:t>
            </a:r>
            <a:r>
              <a:rPr lang="en-US" b="0" i="0" dirty="0">
                <a:solidFill>
                  <a:srgbClr val="404040"/>
                </a:solidFill>
                <a:latin typeface="Calibri"/>
                <a:ea typeface="Calibri"/>
                <a:cs typeface="Calibri"/>
                <a:sym typeface="Calibri"/>
              </a:rPr>
              <a:t> μπ</a:t>
            </a:r>
            <a:r>
              <a:rPr lang="en-US" b="0" i="0" dirty="0" err="1">
                <a:solidFill>
                  <a:srgbClr val="404040"/>
                </a:solidFill>
                <a:latin typeface="Calibri"/>
                <a:ea typeface="Calibri"/>
                <a:cs typeface="Calibri"/>
                <a:sym typeface="Calibri"/>
              </a:rPr>
              <a:t>ορούν</a:t>
            </a:r>
            <a:r>
              <a:rPr lang="en-US" b="0" i="0" dirty="0">
                <a:solidFill>
                  <a:srgbClr val="404040"/>
                </a:solidFill>
                <a:latin typeface="Calibri"/>
                <a:ea typeface="Calibri"/>
                <a:cs typeface="Calibri"/>
                <a:sym typeface="Calibri"/>
              </a:rPr>
              <a:t> να </a:t>
            </a:r>
            <a:r>
              <a:rPr lang="en-US" b="0" i="0" dirty="0" err="1">
                <a:solidFill>
                  <a:srgbClr val="404040"/>
                </a:solidFill>
                <a:latin typeface="Calibri"/>
                <a:ea typeface="Calibri"/>
                <a:cs typeface="Calibri"/>
                <a:sym typeface="Calibri"/>
              </a:rPr>
              <a:t>χρησιμο</a:t>
            </a:r>
            <a:r>
              <a:rPr lang="en-US" b="0" i="0" dirty="0">
                <a:solidFill>
                  <a:srgbClr val="404040"/>
                </a:solidFill>
                <a:latin typeface="Calibri"/>
                <a:ea typeface="Calibri"/>
                <a:cs typeface="Calibri"/>
                <a:sym typeface="Calibri"/>
              </a:rPr>
              <a:t>ποιηθούν για </a:t>
            </a:r>
            <a:r>
              <a:rPr lang="en-US" b="1" i="0" dirty="0">
                <a:solidFill>
                  <a:srgbClr val="404040"/>
                </a:solidFill>
                <a:latin typeface="Calibri"/>
                <a:ea typeface="Calibri"/>
                <a:cs typeface="Calibri"/>
                <a:sym typeface="Calibri"/>
              </a:rPr>
              <a:t>την ταυτοποίηση ενός συγκεκριμένου ατόμου </a:t>
            </a:r>
            <a:r>
              <a:rPr lang="en-US" b="0" i="0" dirty="0">
                <a:solidFill>
                  <a:srgbClr val="404040"/>
                </a:solidFill>
                <a:latin typeface="Calibri"/>
                <a:ea typeface="Calibri"/>
                <a:cs typeface="Calibri"/>
                <a:sym typeface="Calibri"/>
              </a:rPr>
              <a:t>είναι επίσης προσωπικά δεδομένα.</a:t>
            </a:r>
            <a:endParaRPr dirty="0">
              <a:latin typeface="Calibri"/>
              <a:ea typeface="Calibri"/>
              <a:cs typeface="Calibri"/>
              <a:sym typeface="Calibri"/>
            </a:endParaRPr>
          </a:p>
          <a:p>
            <a:pPr marL="228600" lvl="0" indent="-76200" algn="l" rtl="0">
              <a:lnSpc>
                <a:spcPct val="100000"/>
              </a:lnSpc>
              <a:spcBef>
                <a:spcPts val="1200"/>
              </a:spcBef>
              <a:spcAft>
                <a:spcPts val="0"/>
              </a:spcAft>
              <a:buSzPts val="2400"/>
              <a:buNone/>
            </a:pPr>
            <a:endParaRPr dirty="0"/>
          </a:p>
        </p:txBody>
      </p:sp>
      <p:pic>
        <p:nvPicPr>
          <p:cNvPr id="181" name="Google Shape;181;p9" descr="Private data concept illustration"/>
          <p:cNvPicPr preferRelativeResize="0"/>
          <p:nvPr/>
        </p:nvPicPr>
        <p:blipFill rotWithShape="1">
          <a:blip r:embed="rId3">
            <a:alphaModFix/>
          </a:blip>
          <a:srcRect/>
          <a:stretch/>
        </p:blipFill>
        <p:spPr>
          <a:xfrm>
            <a:off x="7281428" y="1196114"/>
            <a:ext cx="4723040" cy="4723040"/>
          </a:xfrm>
          <a:prstGeom prst="rect">
            <a:avLst/>
          </a:prstGeom>
          <a:noFill/>
          <a:ln>
            <a:noFill/>
          </a:ln>
        </p:spPr>
      </p:pic>
      <p:sp>
        <p:nvSpPr>
          <p:cNvPr id="182" name="Google Shape;182;p9"/>
          <p:cNvSpPr txBox="1"/>
          <p:nvPr/>
        </p:nvSpPr>
        <p:spPr>
          <a:xfrm>
            <a:off x="9104258" y="6283742"/>
            <a:ext cx="30471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storyset στο Freepik</a:t>
            </a:r>
            <a:endParaRPr sz="1000" b="0" i="0" u="none" strike="noStrike" cap="none">
              <a:solidFill>
                <a:schemeClr val="dk1"/>
              </a:solidFill>
              <a:latin typeface="Calibri"/>
              <a:ea typeface="Calibri"/>
              <a:cs typeface="Calibri"/>
              <a:sym typeface="Calibri"/>
            </a:endParaRPr>
          </a:p>
        </p:txBody>
      </p:sp>
      <p:sp>
        <p:nvSpPr>
          <p:cNvPr id="2" name="Google Shape;193;p10">
            <a:extLst>
              <a:ext uri="{FF2B5EF4-FFF2-40B4-BE49-F238E27FC236}">
                <a16:creationId xmlns:a16="http://schemas.microsoft.com/office/drawing/2014/main" id="{8296D2C7-CB3D-58A0-7C00-D866E4D70489}"/>
              </a:ext>
            </a:extLst>
          </p:cNvPr>
          <p:cNvSpPr/>
          <p:nvPr/>
        </p:nvSpPr>
        <p:spPr>
          <a:xfrm>
            <a:off x="6962274" y="0"/>
            <a:ext cx="5224103"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Διαδικτυακή ασφάλεια και προσωπικά δεδομένα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sz="2800" b="1">
                <a:latin typeface="Calibri"/>
                <a:ea typeface="Calibri"/>
                <a:cs typeface="Calibri"/>
                <a:sym typeface="Calibri"/>
              </a:rPr>
              <a:t>Παραδείγματα προσωπικών δεδομένων</a:t>
            </a:r>
            <a:endParaRPr/>
          </a:p>
        </p:txBody>
      </p:sp>
      <p:sp>
        <p:nvSpPr>
          <p:cNvPr id="189" name="Google Shape;189;p10"/>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0"/>
              </a:spcBef>
              <a:spcAft>
                <a:spcPts val="0"/>
              </a:spcAft>
              <a:buSzPts val="2400"/>
              <a:buNone/>
            </a:pPr>
            <a:r>
              <a:rPr lang="en-US">
                <a:latin typeface="Calibri"/>
                <a:ea typeface="Calibri"/>
                <a:cs typeface="Calibri"/>
                <a:sym typeface="Calibri"/>
              </a:rPr>
              <a:t>Παραδείγματα προσωπικών δεδομένων είναι τα εξής:</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Όνομα και επώνυμο,</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Διεύθυνση κατοικίας,</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Διεύθυνση ηλεκτρονικού ταχυδρομείου όπως</a:t>
            </a:r>
            <a:endParaRPr/>
          </a:p>
          <a:p>
            <a:pPr marL="914400" lvl="2" indent="0" algn="l" rtl="0">
              <a:lnSpc>
                <a:spcPct val="100000"/>
              </a:lnSpc>
              <a:spcBef>
                <a:spcPts val="1200"/>
              </a:spcBef>
              <a:spcAft>
                <a:spcPts val="0"/>
              </a:spcAft>
              <a:buSzPts val="2200"/>
              <a:buNone/>
            </a:pPr>
            <a:r>
              <a:rPr lang="en-US" sz="2200" i="1">
                <a:latin typeface="Calibri"/>
                <a:ea typeface="Calibri"/>
                <a:cs typeface="Calibri"/>
                <a:sym typeface="Calibri"/>
              </a:rPr>
              <a:t>name.surname@company.com,</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Δεδομένα τοποθεσίας, όπως η λειτουργία δεδομένων τοποθεσίας ενός κινητού τηλεφώνου),</a:t>
            </a:r>
            <a:endParaRPr/>
          </a:p>
          <a:p>
            <a:pPr marL="228600" lvl="0" indent="-50800" algn="l" rtl="0">
              <a:lnSpc>
                <a:spcPct val="100000"/>
              </a:lnSpc>
              <a:spcBef>
                <a:spcPts val="1200"/>
              </a:spcBef>
              <a:spcAft>
                <a:spcPts val="0"/>
              </a:spcAft>
              <a:buClr>
                <a:srgbClr val="68BC42"/>
              </a:buClr>
              <a:buSzPts val="2800"/>
              <a:buNone/>
            </a:pPr>
            <a:endParaRPr sz="2800"/>
          </a:p>
        </p:txBody>
      </p:sp>
      <p:sp>
        <p:nvSpPr>
          <p:cNvPr id="190" name="Google Shape;190;p10"/>
          <p:cNvSpPr txBox="1">
            <a:spLocks noGrp="1"/>
          </p:cNvSpPr>
          <p:nvPr>
            <p:ph type="body" idx="2"/>
          </p:nvPr>
        </p:nvSpPr>
        <p:spPr>
          <a:xfrm>
            <a:off x="6172199" y="2357302"/>
            <a:ext cx="5782377" cy="339839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68BC42"/>
              </a:buClr>
              <a:buSzPts val="2200"/>
              <a:buChar char="▪"/>
            </a:pPr>
            <a:r>
              <a:rPr lang="en-US" sz="2200">
                <a:latin typeface="Calibri"/>
                <a:ea typeface="Calibri"/>
                <a:cs typeface="Calibri"/>
                <a:sym typeface="Calibri"/>
              </a:rPr>
              <a:t>Αριθμός δελτίου ταυτότητας,</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Διεύθυνση πρωτοκόλλου Internet (IP),</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Ένα αναγνωριστικό cookie,</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Το αναγνωριστικό διαφήμισης του τηλεφώνου σας,</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Δεδομένα που τηρούνται από ένα νοσοκομείο ή έναν γιατρό, τα οποία μπορεί να είναι ένα σύμβολο που ταυτοποιεί μοναδικά ένα άτομο.</a:t>
            </a:r>
            <a:endParaRPr/>
          </a:p>
          <a:p>
            <a:pPr marL="0" lvl="0" indent="0" algn="l" rtl="0">
              <a:lnSpc>
                <a:spcPct val="100000"/>
              </a:lnSpc>
              <a:spcBef>
                <a:spcPts val="1200"/>
              </a:spcBef>
              <a:spcAft>
                <a:spcPts val="0"/>
              </a:spcAft>
              <a:buSzPts val="2400"/>
              <a:buNone/>
            </a:pPr>
            <a:endParaRPr/>
          </a:p>
        </p:txBody>
      </p:sp>
      <p:sp>
        <p:nvSpPr>
          <p:cNvPr id="2" name="Google Shape;193;p10">
            <a:extLst>
              <a:ext uri="{FF2B5EF4-FFF2-40B4-BE49-F238E27FC236}">
                <a16:creationId xmlns:a16="http://schemas.microsoft.com/office/drawing/2014/main" id="{1325416A-3DD6-6548-75BC-8A0C99AEAD4D}"/>
              </a:ext>
            </a:extLst>
          </p:cNvPr>
          <p:cNvSpPr/>
          <p:nvPr/>
        </p:nvSpPr>
        <p:spPr>
          <a:xfrm>
            <a:off x="6962274" y="0"/>
            <a:ext cx="5224103"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Διαδικτυακή ασφάλεια και προσωπικά δεδομένα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37ed6086d5_1_9"/>
          <p:cNvSpPr txBox="1">
            <a:spLocks noGrp="1"/>
          </p:cNvSpPr>
          <p:nvPr>
            <p:ph type="title"/>
          </p:nvPr>
        </p:nvSpPr>
        <p:spPr>
          <a:xfrm>
            <a:off x="558000" y="1080074"/>
            <a:ext cx="10515600" cy="893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C2E78"/>
              </a:buClr>
              <a:buSzPts val="2800"/>
              <a:buFont typeface="Calibri"/>
              <a:buNone/>
            </a:pPr>
            <a:r>
              <a:rPr lang="el-GR" sz="2000" dirty="0"/>
              <a:t>Υποενότητα </a:t>
            </a:r>
            <a:r>
              <a:rPr lang="en-US" sz="2000" dirty="0"/>
              <a:t>3</a:t>
            </a:r>
            <a:endParaRPr sz="2000" dirty="0"/>
          </a:p>
          <a:p>
            <a:pPr marL="0" lvl="0" indent="0" algn="l" rtl="0">
              <a:spcBef>
                <a:spcPts val="0"/>
              </a:spcBef>
              <a:spcAft>
                <a:spcPts val="0"/>
              </a:spcAft>
              <a:buClr>
                <a:srgbClr val="1C2E78"/>
              </a:buClr>
              <a:buSzPts val="2800"/>
              <a:buFont typeface="Calibri"/>
              <a:buNone/>
            </a:pPr>
            <a:r>
              <a:rPr lang="en-US" dirty="0"/>
              <a:t>Ευαίσθητα δεδομένα, ιδιωτικότητα και ασφάλεια</a:t>
            </a:r>
            <a:endParaRPr dirty="0"/>
          </a:p>
        </p:txBody>
      </p:sp>
      <p:sp>
        <p:nvSpPr>
          <p:cNvPr id="208" name="Google Shape;208;g337ed6086d5_1_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209" name="Google Shape;209;g337ed6086d5_1_9"/>
          <p:cNvSpPr txBox="1">
            <a:spLocks noGrp="1"/>
          </p:cNvSpPr>
          <p:nvPr>
            <p:ph type="body" idx="2"/>
          </p:nvPr>
        </p:nvSpPr>
        <p:spPr>
          <a:xfrm>
            <a:off x="660374" y="2978200"/>
            <a:ext cx="6702951" cy="2354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24"/>
              <a:buNone/>
            </a:pPr>
            <a:r>
              <a:rPr lang="en-US" sz="1800" dirty="0"/>
              <a:t>Με </a:t>
            </a:r>
            <a:r>
              <a:rPr lang="en-US" sz="1800" dirty="0" err="1"/>
              <a:t>την</a:t>
            </a:r>
            <a:r>
              <a:rPr lang="en-US" sz="1800" dirty="0"/>
              <a:t> </a:t>
            </a:r>
            <a:r>
              <a:rPr lang="en-US" sz="1800" dirty="0" err="1"/>
              <a:t>ολοκλήρωση</a:t>
            </a:r>
            <a:r>
              <a:rPr lang="el-GR" sz="1800" dirty="0"/>
              <a:t> αυτής της υποενότητας</a:t>
            </a:r>
            <a:r>
              <a:rPr lang="en-US" sz="1800" dirty="0"/>
              <a:t> θα </a:t>
            </a:r>
            <a:r>
              <a:rPr lang="el-GR" sz="1800" dirty="0" err="1"/>
              <a:t>γνωρίζετ</a:t>
            </a:r>
            <a:r>
              <a:rPr lang="en-US" sz="1800" dirty="0"/>
              <a:t>ε:</a:t>
            </a:r>
            <a:endParaRPr sz="1800" dirty="0"/>
          </a:p>
          <a:p>
            <a:pPr marL="228600" lvl="0" indent="-223744" algn="l" rtl="0">
              <a:lnSpc>
                <a:spcPct val="150000"/>
              </a:lnSpc>
              <a:spcBef>
                <a:spcPts val="1200"/>
              </a:spcBef>
              <a:spcAft>
                <a:spcPts val="0"/>
              </a:spcAft>
              <a:buSzPts val="1924"/>
              <a:buFont typeface="Calibri"/>
              <a:buChar char="✔"/>
            </a:pPr>
            <a:r>
              <a:rPr lang="en-US" sz="1800" dirty="0"/>
              <a:t>Ποια προσωπικά δεδομένα θεωρούνται ευαίσθητα</a:t>
            </a:r>
            <a:endParaRPr sz="1800" dirty="0"/>
          </a:p>
          <a:p>
            <a:pPr marL="228600" lvl="0" indent="-223744" algn="l" rtl="0">
              <a:lnSpc>
                <a:spcPct val="150000"/>
              </a:lnSpc>
              <a:spcBef>
                <a:spcPts val="1200"/>
              </a:spcBef>
              <a:spcAft>
                <a:spcPts val="0"/>
              </a:spcAft>
              <a:buSzPts val="1924"/>
              <a:buFont typeface="Calibri"/>
              <a:buChar char="✔"/>
            </a:pPr>
            <a:r>
              <a:rPr lang="en-US" sz="1800" dirty="0"/>
              <a:t>Τι είναι τα ευαίσθητα προσωπικά και οικονομικά δεδομένα</a:t>
            </a:r>
            <a:endParaRPr sz="1800" dirty="0"/>
          </a:p>
          <a:p>
            <a:pPr marL="228600" indent="-206375">
              <a:spcBef>
                <a:spcPts val="1200"/>
              </a:spcBef>
              <a:buSzPts val="1650"/>
              <a:buFont typeface="Calibri"/>
              <a:buChar char="✔"/>
            </a:pPr>
            <a:r>
              <a:rPr lang="el-GR" sz="1800" dirty="0"/>
              <a:t>Τ</a:t>
            </a:r>
            <a:r>
              <a:rPr lang="en-US" sz="1800" dirty="0" err="1"/>
              <a:t>ις</a:t>
            </a:r>
            <a:r>
              <a:rPr lang="en-US" sz="1800" dirty="0"/>
              <a:t> έννοιες της ιδιωτικότητας και της ασφάλειας</a:t>
            </a:r>
          </a:p>
          <a:p>
            <a:pPr marL="228600" lvl="0" indent="-206375" algn="l" rtl="0">
              <a:lnSpc>
                <a:spcPct val="150000"/>
              </a:lnSpc>
              <a:spcBef>
                <a:spcPts val="1200"/>
              </a:spcBef>
              <a:spcAft>
                <a:spcPts val="0"/>
              </a:spcAft>
              <a:buSzPts val="1650"/>
              <a:buChar char="✔"/>
            </a:pPr>
            <a:r>
              <a:rPr lang="en-US" sz="1800" dirty="0"/>
              <a:t>Τι είναι το διαδικτυακό απόρρητο και πώς να είστε ασφαλείς στο διαδίκτυο</a:t>
            </a:r>
            <a:endParaRPr sz="1800" dirty="0"/>
          </a:p>
        </p:txBody>
      </p:sp>
      <p:pic>
        <p:nvPicPr>
          <p:cNvPr id="210" name="Google Shape;210;g337ed6086d5_1_9" descr="High ROI content abstract concept illustration"/>
          <p:cNvPicPr preferRelativeResize="0"/>
          <p:nvPr/>
        </p:nvPicPr>
        <p:blipFill rotWithShape="1">
          <a:blip r:embed="rId3">
            <a:alphaModFix/>
          </a:blip>
          <a:srcRect l="10457" t="11532" r="9779" b="9209"/>
          <a:stretch/>
        </p:blipFill>
        <p:spPr>
          <a:xfrm>
            <a:off x="7505884" y="1973178"/>
            <a:ext cx="4199138" cy="4172504"/>
          </a:xfrm>
          <a:prstGeom prst="rect">
            <a:avLst/>
          </a:prstGeom>
          <a:noFill/>
          <a:ln>
            <a:noFill/>
          </a:ln>
        </p:spPr>
      </p:pic>
      <p:sp>
        <p:nvSpPr>
          <p:cNvPr id="211" name="Google Shape;211;g337ed6086d5_1_9"/>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Ποια δεδομένα προσωπικού χαρακτήρα θεωρούνται ευαίσθητα;</a:t>
            </a:r>
            <a:endParaRPr/>
          </a:p>
        </p:txBody>
      </p:sp>
      <p:sp>
        <p:nvSpPr>
          <p:cNvPr id="198" name="Google Shape;198;p11"/>
          <p:cNvSpPr txBox="1">
            <a:spLocks noGrp="1"/>
          </p:cNvSpPr>
          <p:nvPr>
            <p:ph type="body" idx="1"/>
          </p:nvPr>
        </p:nvSpPr>
        <p:spPr>
          <a:xfrm>
            <a:off x="3770756" y="1799999"/>
            <a:ext cx="8338866" cy="4740843"/>
          </a:xfrm>
          <a:prstGeom prst="rect">
            <a:avLst/>
          </a:prstGeom>
          <a:noFill/>
          <a:ln>
            <a:noFill/>
          </a:ln>
        </p:spPr>
        <p:txBody>
          <a:bodyPr spcFirstLastPara="1" wrap="square" lIns="91425" tIns="45700" rIns="91425" bIns="45700" anchor="t" anchorCtr="0">
            <a:normAutofit fontScale="92500"/>
          </a:bodyPr>
          <a:lstStyle/>
          <a:p>
            <a:pPr marL="114300" lvl="0" indent="0" algn="l" rtl="0">
              <a:lnSpc>
                <a:spcPct val="100000"/>
              </a:lnSpc>
              <a:spcBef>
                <a:spcPts val="0"/>
              </a:spcBef>
              <a:spcAft>
                <a:spcPts val="0"/>
              </a:spcAft>
              <a:buSzPts val="2400"/>
              <a:buNone/>
            </a:pPr>
            <a:r>
              <a:rPr lang="en-US" b="0" i="0" dirty="0">
                <a:solidFill>
                  <a:srgbClr val="404040"/>
                </a:solidFill>
                <a:latin typeface="Calibri"/>
                <a:ea typeface="Calibri"/>
                <a:cs typeface="Calibri"/>
                <a:sym typeface="Calibri"/>
              </a:rPr>
              <a:t>Τα α</a:t>
            </a:r>
            <a:r>
              <a:rPr lang="en-US" b="0" i="0" dirty="0" err="1">
                <a:solidFill>
                  <a:srgbClr val="404040"/>
                </a:solidFill>
                <a:latin typeface="Calibri"/>
                <a:ea typeface="Calibri"/>
                <a:cs typeface="Calibri"/>
                <a:sym typeface="Calibri"/>
              </a:rPr>
              <a:t>κόλουθ</a:t>
            </a:r>
            <a:r>
              <a:rPr lang="en-US" b="0" i="0" dirty="0">
                <a:solidFill>
                  <a:srgbClr val="404040"/>
                </a:solidFill>
                <a:latin typeface="Calibri"/>
                <a:ea typeface="Calibri"/>
                <a:cs typeface="Calibri"/>
                <a:sym typeface="Calibri"/>
              </a:rPr>
              <a:t>α δεδομένα προσωπικού χαρακτήρα θεωρούνται "</a:t>
            </a:r>
            <a:r>
              <a:rPr lang="en-US" b="1" i="0" dirty="0">
                <a:solidFill>
                  <a:srgbClr val="404040"/>
                </a:solidFill>
                <a:latin typeface="Calibri"/>
                <a:ea typeface="Calibri"/>
                <a:cs typeface="Calibri"/>
                <a:sym typeface="Calibri"/>
              </a:rPr>
              <a:t>ευαίσθητα</a:t>
            </a:r>
            <a:r>
              <a:rPr lang="en-US" b="0" i="0" dirty="0">
                <a:solidFill>
                  <a:srgbClr val="404040"/>
                </a:solidFill>
                <a:latin typeface="Calibri"/>
                <a:ea typeface="Calibri"/>
                <a:cs typeface="Calibri"/>
                <a:sym typeface="Calibri"/>
              </a:rPr>
              <a:t>" και υπόκεινται σε ειδικούς όρους επεξεργασίας:</a:t>
            </a:r>
            <a:endParaRPr dirty="0"/>
          </a:p>
          <a:p>
            <a:pPr marL="685800" lvl="1" indent="-228600" algn="l" rtl="0">
              <a:lnSpc>
                <a:spcPct val="100000"/>
              </a:lnSpc>
              <a:spcBef>
                <a:spcPts val="1200"/>
              </a:spcBef>
              <a:spcAft>
                <a:spcPts val="0"/>
              </a:spcAft>
              <a:buSzPts val="2640"/>
              <a:buChar char="▪"/>
            </a:pPr>
            <a:r>
              <a:rPr lang="en-US" b="0" i="0" dirty="0" err="1">
                <a:solidFill>
                  <a:srgbClr val="404040"/>
                </a:solidFill>
                <a:latin typeface="Calibri"/>
                <a:ea typeface="Calibri"/>
                <a:cs typeface="Calibri"/>
                <a:sym typeface="Calibri"/>
              </a:rPr>
              <a:t>Προσω</a:t>
            </a:r>
            <a:r>
              <a:rPr lang="en-US" b="0" i="0" dirty="0">
                <a:solidFill>
                  <a:srgbClr val="404040"/>
                </a:solidFill>
                <a:latin typeface="Calibri"/>
                <a:ea typeface="Calibri"/>
                <a:cs typeface="Calibri"/>
                <a:sym typeface="Calibri"/>
              </a:rPr>
              <a:t>πικά δεδομένα που αποκαλύπτουν τη φυλετική ή εθνοτική καταγωγή, τα πολιτικά φρονήματα, τις θρησκευτικές ή φιλοσοφικές πεποιθήσεις</a:t>
            </a:r>
            <a:endParaRPr dirty="0"/>
          </a:p>
          <a:p>
            <a:pPr marL="685800" lvl="1" indent="-228600" algn="l" rtl="0">
              <a:lnSpc>
                <a:spcPct val="100000"/>
              </a:lnSpc>
              <a:spcBef>
                <a:spcPts val="1200"/>
              </a:spcBef>
              <a:spcAft>
                <a:spcPts val="0"/>
              </a:spcAft>
              <a:buSzPts val="2640"/>
              <a:buChar char="▪"/>
            </a:pPr>
            <a:r>
              <a:rPr lang="en-US" dirty="0" err="1">
                <a:latin typeface="Calibri"/>
                <a:ea typeface="Calibri"/>
                <a:cs typeface="Calibri"/>
                <a:sym typeface="Calibri"/>
              </a:rPr>
              <a:t>Φωτογρ</a:t>
            </a:r>
            <a:r>
              <a:rPr lang="en-US" dirty="0">
                <a:latin typeface="Calibri"/>
                <a:ea typeface="Calibri"/>
                <a:cs typeface="Calibri"/>
                <a:sym typeface="Calibri"/>
              </a:rPr>
              <a:t>αφίες, βίντεο</a:t>
            </a:r>
            <a:endParaRPr dirty="0"/>
          </a:p>
          <a:p>
            <a:pPr marL="685800" lvl="1" indent="-228600" algn="l" rtl="0">
              <a:lnSpc>
                <a:spcPct val="100000"/>
              </a:lnSpc>
              <a:spcBef>
                <a:spcPts val="1200"/>
              </a:spcBef>
              <a:spcAft>
                <a:spcPts val="0"/>
              </a:spcAft>
              <a:buSzPts val="2640"/>
              <a:buChar char="▪"/>
            </a:pPr>
            <a:r>
              <a:rPr lang="en-US" b="0" i="0" dirty="0" err="1">
                <a:solidFill>
                  <a:srgbClr val="404040"/>
                </a:solidFill>
                <a:latin typeface="Calibri"/>
                <a:ea typeface="Calibri"/>
                <a:cs typeface="Calibri"/>
                <a:sym typeface="Calibri"/>
              </a:rPr>
              <a:t>Συμμετοχή</a:t>
            </a:r>
            <a:r>
              <a:rPr lang="en-US" b="0" i="0" dirty="0">
                <a:solidFill>
                  <a:srgbClr val="404040"/>
                </a:solidFill>
                <a:latin typeface="Calibri"/>
                <a:ea typeface="Calibri"/>
                <a:cs typeface="Calibri"/>
                <a:sym typeface="Calibri"/>
              </a:rPr>
              <a:t> σε </a:t>
            </a:r>
            <a:r>
              <a:rPr lang="en-US" b="0" i="0" dirty="0" err="1">
                <a:solidFill>
                  <a:srgbClr val="404040"/>
                </a:solidFill>
                <a:latin typeface="Calibri"/>
                <a:ea typeface="Calibri"/>
                <a:cs typeface="Calibri"/>
                <a:sym typeface="Calibri"/>
              </a:rPr>
              <a:t>συνδικ</a:t>
            </a:r>
            <a:r>
              <a:rPr lang="en-US" b="0" i="0" dirty="0">
                <a:solidFill>
                  <a:srgbClr val="404040"/>
                </a:solidFill>
                <a:latin typeface="Calibri"/>
                <a:ea typeface="Calibri"/>
                <a:cs typeface="Calibri"/>
                <a:sym typeface="Calibri"/>
              </a:rPr>
              <a:t>αλιστικές οργανώσεις</a:t>
            </a:r>
            <a:endParaRPr dirty="0"/>
          </a:p>
          <a:p>
            <a:pPr marL="685800" lvl="1" indent="-228600" algn="l" rtl="0">
              <a:lnSpc>
                <a:spcPct val="100000"/>
              </a:lnSpc>
              <a:spcBef>
                <a:spcPts val="1200"/>
              </a:spcBef>
              <a:spcAft>
                <a:spcPts val="0"/>
              </a:spcAft>
              <a:buSzPts val="2640"/>
              <a:buChar char="▪"/>
            </a:pPr>
            <a:r>
              <a:rPr lang="en-US" b="0" i="0" dirty="0" err="1">
                <a:solidFill>
                  <a:srgbClr val="404040"/>
                </a:solidFill>
                <a:latin typeface="Calibri"/>
                <a:ea typeface="Calibri"/>
                <a:cs typeface="Calibri"/>
                <a:sym typeface="Calibri"/>
              </a:rPr>
              <a:t>Γενετικά</a:t>
            </a:r>
            <a:r>
              <a:rPr lang="en-US" b="0" i="0" dirty="0">
                <a:solidFill>
                  <a:srgbClr val="404040"/>
                </a:solidFill>
                <a:latin typeface="Calibri"/>
                <a:ea typeface="Calibri"/>
                <a:cs typeface="Calibri"/>
                <a:sym typeface="Calibri"/>
              </a:rPr>
              <a:t> </a:t>
            </a:r>
            <a:r>
              <a:rPr lang="en-US" b="0" i="0" dirty="0" err="1">
                <a:solidFill>
                  <a:srgbClr val="404040"/>
                </a:solidFill>
                <a:latin typeface="Calibri"/>
                <a:ea typeface="Calibri"/>
                <a:cs typeface="Calibri"/>
                <a:sym typeface="Calibri"/>
              </a:rPr>
              <a:t>δεδομέν</a:t>
            </a:r>
            <a:r>
              <a:rPr lang="en-US" b="0" i="0" dirty="0">
                <a:solidFill>
                  <a:srgbClr val="404040"/>
                </a:solidFill>
                <a:latin typeface="Calibri"/>
                <a:ea typeface="Calibri"/>
                <a:cs typeface="Calibri"/>
                <a:sym typeface="Calibri"/>
              </a:rPr>
              <a:t>α, βιομετρικά δεδομένα που υποβάλλονται σε επεξεργασία αποκλειστικά με σκοπό την ταυτοποίηση ενός ανθρώπου</a:t>
            </a:r>
            <a:endParaRPr dirty="0"/>
          </a:p>
          <a:p>
            <a:pPr marL="685800" lvl="1" indent="-228600" algn="l" rtl="0">
              <a:lnSpc>
                <a:spcPct val="100000"/>
              </a:lnSpc>
              <a:spcBef>
                <a:spcPts val="1200"/>
              </a:spcBef>
              <a:spcAft>
                <a:spcPts val="0"/>
              </a:spcAft>
              <a:buSzPts val="2640"/>
              <a:buChar char="▪"/>
            </a:pPr>
            <a:r>
              <a:rPr lang="en-US" i="0" dirty="0" err="1">
                <a:solidFill>
                  <a:srgbClr val="404040"/>
                </a:solidFill>
                <a:latin typeface="Calibri"/>
                <a:ea typeface="Calibri"/>
                <a:cs typeface="Calibri"/>
                <a:sym typeface="Calibri"/>
              </a:rPr>
              <a:t>Δεδομέν</a:t>
            </a:r>
            <a:r>
              <a:rPr lang="en-US" i="0" dirty="0">
                <a:solidFill>
                  <a:srgbClr val="404040"/>
                </a:solidFill>
                <a:latin typeface="Calibri"/>
                <a:ea typeface="Calibri"/>
                <a:cs typeface="Calibri"/>
                <a:sym typeface="Calibri"/>
              </a:rPr>
              <a:t>α σχετικά με την υγεία</a:t>
            </a:r>
            <a:endParaRPr dirty="0"/>
          </a:p>
          <a:p>
            <a:pPr marL="685800" lvl="1" indent="-228600" algn="l" rtl="0">
              <a:lnSpc>
                <a:spcPct val="100000"/>
              </a:lnSpc>
              <a:spcBef>
                <a:spcPts val="1200"/>
              </a:spcBef>
              <a:spcAft>
                <a:spcPts val="0"/>
              </a:spcAft>
              <a:buSzPts val="2640"/>
              <a:buChar char="▪"/>
            </a:pPr>
            <a:r>
              <a:rPr lang="en-US" b="0" i="0" dirty="0" err="1">
                <a:solidFill>
                  <a:srgbClr val="404040"/>
                </a:solidFill>
                <a:latin typeface="Calibri"/>
                <a:ea typeface="Calibri"/>
                <a:cs typeface="Calibri"/>
                <a:sym typeface="Calibri"/>
              </a:rPr>
              <a:t>Δεδομέν</a:t>
            </a:r>
            <a:r>
              <a:rPr lang="en-US" b="0" i="0" dirty="0">
                <a:solidFill>
                  <a:srgbClr val="404040"/>
                </a:solidFill>
                <a:latin typeface="Calibri"/>
                <a:ea typeface="Calibri"/>
                <a:cs typeface="Calibri"/>
                <a:sym typeface="Calibri"/>
              </a:rPr>
              <a:t>α που αφορούν τη σεξουαλική ζωή ή τον σεξουαλικό προσανατολισμό ενός προσώπου.</a:t>
            </a:r>
            <a:endParaRPr dirty="0"/>
          </a:p>
        </p:txBody>
      </p:sp>
      <p:sp>
        <p:nvSpPr>
          <p:cNvPr id="3" name="Ορθογώνιο 2">
            <a:extLst>
              <a:ext uri="{FF2B5EF4-FFF2-40B4-BE49-F238E27FC236}">
                <a16:creationId xmlns:a16="http://schemas.microsoft.com/office/drawing/2014/main" id="{3DCEFF67-1A84-166B-F01C-073B013F4E23}"/>
              </a:ext>
            </a:extLst>
          </p:cNvPr>
          <p:cNvSpPr/>
          <p:nvPr/>
        </p:nvSpPr>
        <p:spPr>
          <a:xfrm>
            <a:off x="558000" y="1805065"/>
            <a:ext cx="2810989" cy="1938992"/>
          </a:xfrm>
          <a:prstGeom prst="rect">
            <a:avLst/>
          </a:prstGeom>
          <a:noFill/>
        </p:spPr>
        <p:txBody>
          <a:bodyPr wrap="square" lIns="91440" tIns="45720" rIns="91440" bIns="45720">
            <a:spAutoFit/>
          </a:bodyPr>
          <a:lstStyle/>
          <a:p>
            <a:pPr algn="ctr"/>
            <a:r>
              <a:rPr lang="en-US" sz="4000" b="1" cap="none" spc="0" dirty="0">
                <a:ln w="6600">
                  <a:solidFill>
                    <a:schemeClr val="accent2"/>
                  </a:solidFill>
                  <a:prstDash val="solid"/>
                </a:ln>
                <a:solidFill>
                  <a:srgbClr val="FFFFFF"/>
                </a:solidFill>
                <a:effectLst>
                  <a:outerShdw dist="38100" dir="2700000" algn="tl" rotWithShape="0">
                    <a:schemeClr val="accent2"/>
                  </a:outerShdw>
                </a:effectLst>
              </a:rPr>
              <a:t>Ευαίσθητα προσωπικά δεδομένα</a:t>
            </a:r>
            <a:endParaRPr lang="el-GR"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Google Shape;193;p10">
            <a:extLst>
              <a:ext uri="{FF2B5EF4-FFF2-40B4-BE49-F238E27FC236}">
                <a16:creationId xmlns:a16="http://schemas.microsoft.com/office/drawing/2014/main" id="{52392EA5-CAAE-E7AB-FCF2-4493895C2CCC}"/>
              </a:ext>
            </a:extLst>
          </p:cNvPr>
          <p:cNvSpPr/>
          <p:nvPr/>
        </p:nvSpPr>
        <p:spPr>
          <a:xfrm>
            <a:off x="6922168" y="0"/>
            <a:ext cx="526420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Ευαίσθητα δεδομένα, ιδιωτικότητα και ασφάλεια</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2" descr="https://lh7-us.googleusercontent.com/-cILWA-gMOVMUJSH7N62cq208fja92_LGWqvAiJZzB0Usg-gxPNvTapBB5OaVOSHVQoxLvZgUCmtFHw_OkBHcXowBz41VuFNh4TGu0kdTz73XNa4QiviPC2hiK38iqTkQqtyLED05caSOjo=s2048"/>
          <p:cNvPicPr preferRelativeResize="0"/>
          <p:nvPr/>
        </p:nvPicPr>
        <p:blipFill rotWithShape="1">
          <a:blip r:embed="rId3">
            <a:alphaModFix/>
          </a:blip>
          <a:srcRect/>
          <a:stretch/>
        </p:blipFill>
        <p:spPr>
          <a:xfrm>
            <a:off x="5186380" y="1225385"/>
            <a:ext cx="6904822" cy="4602091"/>
          </a:xfrm>
          <a:prstGeom prst="rect">
            <a:avLst/>
          </a:prstGeom>
          <a:noFill/>
          <a:ln>
            <a:noFill/>
          </a:ln>
        </p:spPr>
      </p:pic>
      <p:sp>
        <p:nvSpPr>
          <p:cNvPr id="206" name="Google Shape;206;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Ευαίσθητα οικονομικά δεδομένα</a:t>
            </a:r>
            <a:endParaRPr/>
          </a:p>
        </p:txBody>
      </p:sp>
      <p:sp>
        <p:nvSpPr>
          <p:cNvPr id="207" name="Google Shape;207;p12"/>
          <p:cNvSpPr txBox="1">
            <a:spLocks noGrp="1"/>
          </p:cNvSpPr>
          <p:nvPr>
            <p:ph type="body" idx="1"/>
          </p:nvPr>
        </p:nvSpPr>
        <p:spPr>
          <a:xfrm>
            <a:off x="557998" y="1800000"/>
            <a:ext cx="6442877" cy="455350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dirty="0"/>
              <a:t>Λογαριασμός και κωδικός πρόσβασης για ένα σύστημα e-banking</a:t>
            </a:r>
            <a:endParaRPr dirty="0"/>
          </a:p>
          <a:p>
            <a:pPr marL="228600" lvl="0" indent="-228600" algn="l" rtl="0">
              <a:lnSpc>
                <a:spcPct val="100000"/>
              </a:lnSpc>
              <a:spcBef>
                <a:spcPts val="1200"/>
              </a:spcBef>
              <a:spcAft>
                <a:spcPts val="0"/>
              </a:spcAft>
              <a:buSzPts val="2400"/>
              <a:buChar char="▪"/>
            </a:pPr>
            <a:r>
              <a:rPr lang="en-US" dirty="0"/>
              <a:t>CCV, ημερομηνία λήξης της πιστωτικής ή χρεωστικής κάρτας</a:t>
            </a:r>
            <a:endParaRPr dirty="0"/>
          </a:p>
          <a:p>
            <a:pPr marL="228600" lvl="0" indent="-228600" algn="l" rtl="0">
              <a:lnSpc>
                <a:spcPct val="100000"/>
              </a:lnSpc>
              <a:spcBef>
                <a:spcPts val="1200"/>
              </a:spcBef>
              <a:spcAft>
                <a:spcPts val="0"/>
              </a:spcAft>
              <a:buSzPts val="2400"/>
              <a:buChar char="▪"/>
            </a:pPr>
            <a:r>
              <a:rPr lang="en-US" dirty="0"/>
              <a:t>Ο κωδικός PIN του κινητού σας τηλεφώνου</a:t>
            </a:r>
            <a:endParaRPr dirty="0"/>
          </a:p>
        </p:txBody>
      </p:sp>
      <p:sp>
        <p:nvSpPr>
          <p:cNvPr id="208" name="Google Shape;208;p12"/>
          <p:cNvSpPr/>
          <p:nvPr/>
        </p:nvSpPr>
        <p:spPr>
          <a:xfrm>
            <a:off x="3048000" y="2274838"/>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9" name="Google Shape;209;p12"/>
          <p:cNvSpPr/>
          <p:nvPr/>
        </p:nvSpPr>
        <p:spPr>
          <a:xfrm>
            <a:off x="8260130" y="5827476"/>
            <a:ext cx="3357562"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redgreystock στο Freepik</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chemeClr val="dk1"/>
                </a:solidFill>
                <a:latin typeface="Calibri"/>
                <a:ea typeface="Calibri"/>
                <a:cs typeface="Calibri"/>
                <a:sym typeface="Calibri"/>
              </a:rPr>
              <a:t/>
            </a:r>
            <a:br>
              <a:rPr lang="en-US" sz="1000" b="0" i="0" u="none" strike="noStrike" cap="none">
                <a:solidFill>
                  <a:schemeClr val="dk1"/>
                </a:solidFill>
                <a:latin typeface="Calibri"/>
                <a:ea typeface="Calibri"/>
                <a:cs typeface="Calibri"/>
                <a:sym typeface="Calibri"/>
              </a:rPr>
            </a:br>
            <a:endParaRPr sz="1000" b="0" i="0" u="none" strike="noStrike" cap="none">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B23ECC1E-9A49-7F48-6496-849E226AB6AB}"/>
              </a:ext>
            </a:extLst>
          </p:cNvPr>
          <p:cNvSpPr txBox="1"/>
          <p:nvPr/>
        </p:nvSpPr>
        <p:spPr>
          <a:xfrm>
            <a:off x="828675" y="4311966"/>
            <a:ext cx="6172200" cy="461665"/>
          </a:xfrm>
          <a:prstGeom prst="rect">
            <a:avLst/>
          </a:prstGeom>
          <a:noFill/>
        </p:spPr>
        <p:txBody>
          <a:bodyPr wrap="square">
            <a:spAutoFit/>
          </a:bodyPr>
          <a:lstStyle/>
          <a:p>
            <a:pPr marL="914400" lvl="0" indent="-381000" algn="l" rtl="0">
              <a:lnSpc>
                <a:spcPct val="100000"/>
              </a:lnSpc>
              <a:spcBef>
                <a:spcPts val="1200"/>
              </a:spcBef>
              <a:spcAft>
                <a:spcPts val="0"/>
              </a:spcAft>
              <a:buSzPts val="2400"/>
              <a:buChar char="➔"/>
            </a:pPr>
            <a:r>
              <a:rPr lang="en-US" sz="2400" dirty="0">
                <a:latin typeface="Calibri" panose="020F0502020204030204" pitchFamily="34" charset="0"/>
                <a:cs typeface="Calibri" panose="020F0502020204030204" pitchFamily="34" charset="0"/>
              </a:rPr>
              <a:t>Παραδείγματα και άσκηση</a:t>
            </a:r>
          </a:p>
        </p:txBody>
      </p:sp>
      <p:sp>
        <p:nvSpPr>
          <p:cNvPr id="2" name="Google Shape;193;p10">
            <a:extLst>
              <a:ext uri="{FF2B5EF4-FFF2-40B4-BE49-F238E27FC236}">
                <a16:creationId xmlns:a16="http://schemas.microsoft.com/office/drawing/2014/main" id="{7B8040B1-9653-AB78-E907-8F66D63EC2A1}"/>
              </a:ext>
            </a:extLst>
          </p:cNvPr>
          <p:cNvSpPr/>
          <p:nvPr/>
        </p:nvSpPr>
        <p:spPr>
          <a:xfrm>
            <a:off x="6922168" y="0"/>
            <a:ext cx="526420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Ευαίσθητα δεδομένα, ιδιωτικότητα και ασφάλεια</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Τι είναι το απόρρητο;</a:t>
            </a:r>
            <a:endParaRPr/>
          </a:p>
        </p:txBody>
      </p:sp>
      <p:sp>
        <p:nvSpPr>
          <p:cNvPr id="216" name="Google Shape;216;p13"/>
          <p:cNvSpPr txBox="1">
            <a:spLocks noGrp="1"/>
          </p:cNvSpPr>
          <p:nvPr>
            <p:ph type="body" idx="1"/>
          </p:nvPr>
        </p:nvSpPr>
        <p:spPr>
          <a:xfrm>
            <a:off x="557999" y="1800000"/>
            <a:ext cx="6852244" cy="4600800"/>
          </a:xfrm>
          <a:prstGeom prst="rect">
            <a:avLst/>
          </a:prstGeom>
          <a:noFill/>
          <a:ln>
            <a:noFill/>
          </a:ln>
        </p:spPr>
        <p:txBody>
          <a:bodyPr spcFirstLastPara="1" wrap="square" lIns="91425" tIns="45700" rIns="91425" bIns="45700" anchor="t" anchorCtr="0">
            <a:normAutofit/>
          </a:bodyPr>
          <a:lstStyle/>
          <a:p>
            <a:pPr marL="0" lvl="0" indent="0" rtl="0">
              <a:lnSpc>
                <a:spcPct val="100000"/>
              </a:lnSpc>
              <a:spcBef>
                <a:spcPts val="0"/>
              </a:spcBef>
              <a:spcAft>
                <a:spcPts val="0"/>
              </a:spcAft>
              <a:buSzPts val="2400"/>
              <a:buNone/>
            </a:pPr>
            <a:r>
              <a:rPr lang="en-US" b="1" dirty="0" err="1"/>
              <a:t>Το</a:t>
            </a:r>
            <a:r>
              <a:rPr lang="en-US" b="1" dirty="0"/>
              <a:t> απ</a:t>
            </a:r>
            <a:r>
              <a:rPr lang="en-US" b="1" dirty="0" err="1"/>
              <a:t>όρρητο</a:t>
            </a:r>
            <a:r>
              <a:rPr lang="en-US" b="1" dirty="0"/>
              <a:t> </a:t>
            </a:r>
            <a:r>
              <a:rPr lang="en-US" dirty="0"/>
              <a:t>α</a:t>
            </a:r>
            <a:r>
              <a:rPr lang="en-US" dirty="0" err="1"/>
              <a:t>φορά</a:t>
            </a:r>
            <a:r>
              <a:rPr lang="en-US" dirty="0"/>
              <a:t>:</a:t>
            </a:r>
            <a:endParaRPr dirty="0"/>
          </a:p>
          <a:p>
            <a:pPr marL="740700" lvl="1" indent="-342900" rtl="0">
              <a:lnSpc>
                <a:spcPct val="100000"/>
              </a:lnSpc>
              <a:spcBef>
                <a:spcPts val="1200"/>
              </a:spcBef>
              <a:spcAft>
                <a:spcPts val="0"/>
              </a:spcAft>
              <a:buSzPts val="2880"/>
              <a:buChar char="▪"/>
            </a:pPr>
            <a:r>
              <a:rPr lang="en-US" sz="2400" dirty="0" err="1"/>
              <a:t>Πώς</a:t>
            </a:r>
            <a:r>
              <a:rPr lang="en-US" sz="2400" dirty="0"/>
              <a:t> </a:t>
            </a:r>
            <a:r>
              <a:rPr lang="en-US" sz="2400" b="1" dirty="0" err="1"/>
              <a:t>ελέγχουμε</a:t>
            </a:r>
            <a:r>
              <a:rPr lang="en-US" sz="2400" b="1" dirty="0"/>
              <a:t> τα π</a:t>
            </a:r>
            <a:r>
              <a:rPr lang="en-US" sz="2400" b="1" dirty="0" err="1"/>
              <a:t>ροσω</a:t>
            </a:r>
            <a:r>
              <a:rPr lang="en-US" sz="2400" b="1" dirty="0"/>
              <a:t>πικά μας δεδομένα, </a:t>
            </a:r>
            <a:r>
              <a:rPr lang="en-US" sz="2400" dirty="0"/>
              <a:t>και</a:t>
            </a:r>
            <a:endParaRPr dirty="0"/>
          </a:p>
          <a:p>
            <a:pPr marL="740700" lvl="1" indent="-342900" rtl="0">
              <a:lnSpc>
                <a:spcPct val="100000"/>
              </a:lnSpc>
              <a:spcBef>
                <a:spcPts val="1200"/>
              </a:spcBef>
              <a:spcAft>
                <a:spcPts val="0"/>
              </a:spcAft>
              <a:buSzPts val="2880"/>
              <a:buChar char="▪"/>
            </a:pPr>
            <a:r>
              <a:rPr lang="en-US" sz="2400" dirty="0"/>
              <a:t>π</a:t>
            </a:r>
            <a:r>
              <a:rPr lang="en-US" sz="2400" dirty="0" err="1"/>
              <a:t>ώς</a:t>
            </a:r>
            <a:r>
              <a:rPr lang="en-US" sz="2400" dirty="0"/>
              <a:t> </a:t>
            </a:r>
            <a:r>
              <a:rPr lang="en-US" sz="2400" b="1" dirty="0" err="1"/>
              <a:t>χρησιμο</a:t>
            </a:r>
            <a:r>
              <a:rPr lang="en-US" sz="2400" b="1" dirty="0"/>
              <a:t>ποιούνται </a:t>
            </a:r>
            <a:r>
              <a:rPr lang="en-US" sz="2400" dirty="0"/>
              <a:t>από τα τρίτα μέρη που τα έχουν λάβει, με ασφαλή τρόπο.</a:t>
            </a:r>
            <a:endParaRPr dirty="0"/>
          </a:p>
          <a:p>
            <a:pPr marL="0" lvl="0" indent="0" rtl="0">
              <a:lnSpc>
                <a:spcPct val="100000"/>
              </a:lnSpc>
              <a:spcBef>
                <a:spcPts val="1200"/>
              </a:spcBef>
              <a:spcAft>
                <a:spcPts val="0"/>
              </a:spcAft>
              <a:buSzPts val="2400"/>
              <a:buNone/>
            </a:pPr>
            <a:r>
              <a:rPr lang="en-US" dirty="0" err="1"/>
              <a:t>Σκεφτείτε</a:t>
            </a:r>
            <a:r>
              <a:rPr lang="en-US" dirty="0"/>
              <a:t> τις </a:t>
            </a:r>
            <a:r>
              <a:rPr lang="en-US" b="1" dirty="0"/>
              <a:t>π</a:t>
            </a:r>
            <a:r>
              <a:rPr lang="en-US" b="1" dirty="0" err="1"/>
              <a:t>ολιτικές</a:t>
            </a:r>
            <a:r>
              <a:rPr lang="en-US" b="1" dirty="0"/>
              <a:t> απ</a:t>
            </a:r>
            <a:r>
              <a:rPr lang="en-US" b="1" dirty="0" err="1"/>
              <a:t>ορρήτου</a:t>
            </a:r>
            <a:r>
              <a:rPr lang="en-US" b="1" dirty="0"/>
              <a:t> </a:t>
            </a:r>
            <a:r>
              <a:rPr lang="en-US" dirty="0"/>
              <a:t>π</a:t>
            </a:r>
            <a:r>
              <a:rPr lang="en-US" dirty="0" err="1"/>
              <a:t>ου</a:t>
            </a:r>
            <a:r>
              <a:rPr lang="en-US" dirty="0"/>
              <a:t> σας </a:t>
            </a:r>
            <a:r>
              <a:rPr lang="en-US" dirty="0" err="1"/>
              <a:t>ζητείτ</a:t>
            </a:r>
            <a:r>
              <a:rPr lang="en-US" dirty="0"/>
              <a:t>αι να διαβάσετε και να συμφωνήσετε όταν επισκέπτεστε έναν ιστότοπο ή κατεβάζετε μια νέα εφαρμογή για smartphone</a:t>
            </a:r>
            <a:r>
              <a:rPr lang="en-US" i="1" dirty="0"/>
              <a:t>. </a:t>
            </a:r>
            <a:endParaRPr dirty="0"/>
          </a:p>
          <a:p>
            <a:pPr marL="76200" lvl="0" indent="0" rtl="0">
              <a:lnSpc>
                <a:spcPct val="100000"/>
              </a:lnSpc>
              <a:spcBef>
                <a:spcPts val="1200"/>
              </a:spcBef>
              <a:spcAft>
                <a:spcPts val="0"/>
              </a:spcAft>
              <a:buSzPts val="2400"/>
              <a:buNone/>
            </a:pPr>
            <a:endParaRPr dirty="0"/>
          </a:p>
          <a:p>
            <a:pPr marL="228600" lvl="0" indent="-76200" rtl="0">
              <a:lnSpc>
                <a:spcPct val="100000"/>
              </a:lnSpc>
              <a:spcBef>
                <a:spcPts val="1200"/>
              </a:spcBef>
              <a:spcAft>
                <a:spcPts val="0"/>
              </a:spcAft>
              <a:buSzPts val="2400"/>
              <a:buNone/>
            </a:pPr>
            <a:endParaRPr dirty="0"/>
          </a:p>
        </p:txBody>
      </p:sp>
      <p:pic>
        <p:nvPicPr>
          <p:cNvPr id="218" name="Google Shape;218;p13" descr="Privacy policy concept illustration"/>
          <p:cNvPicPr preferRelativeResize="0"/>
          <p:nvPr/>
        </p:nvPicPr>
        <p:blipFill rotWithShape="1">
          <a:blip r:embed="rId3">
            <a:alphaModFix/>
          </a:blip>
          <a:srcRect/>
          <a:stretch/>
        </p:blipFill>
        <p:spPr>
          <a:xfrm>
            <a:off x="7410243" y="1685096"/>
            <a:ext cx="4378325" cy="4378325"/>
          </a:xfrm>
          <a:prstGeom prst="rect">
            <a:avLst/>
          </a:prstGeom>
          <a:noFill/>
          <a:ln>
            <a:noFill/>
          </a:ln>
        </p:spPr>
      </p:pic>
      <p:sp>
        <p:nvSpPr>
          <p:cNvPr id="219" name="Google Shape;219;p13"/>
          <p:cNvSpPr txBox="1"/>
          <p:nvPr/>
        </p:nvSpPr>
        <p:spPr>
          <a:xfrm>
            <a:off x="9084949" y="6563444"/>
            <a:ext cx="2953657"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Calibri"/>
              <a:buNone/>
            </a:pPr>
            <a:r>
              <a:rPr lang="en-US"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storyset στο Freepik</a:t>
            </a:r>
            <a:endParaRPr sz="1050" b="0" i="0" u="none" strike="noStrike" cap="none">
              <a:solidFill>
                <a:schemeClr val="dk1"/>
              </a:solidFill>
              <a:latin typeface="Calibri"/>
              <a:ea typeface="Calibri"/>
              <a:cs typeface="Calibri"/>
              <a:sym typeface="Calibri"/>
            </a:endParaRPr>
          </a:p>
        </p:txBody>
      </p:sp>
      <p:sp>
        <p:nvSpPr>
          <p:cNvPr id="2" name="Google Shape;193;p10">
            <a:extLst>
              <a:ext uri="{FF2B5EF4-FFF2-40B4-BE49-F238E27FC236}">
                <a16:creationId xmlns:a16="http://schemas.microsoft.com/office/drawing/2014/main" id="{367A605A-5CE6-29F5-4148-E20DBAD9278D}"/>
              </a:ext>
            </a:extLst>
          </p:cNvPr>
          <p:cNvSpPr/>
          <p:nvPr/>
        </p:nvSpPr>
        <p:spPr>
          <a:xfrm>
            <a:off x="6922168" y="0"/>
            <a:ext cx="526420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Ευαίσθητα δεδομένα, ιδιωτικότητα και ασφάλεια</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Τι είναι Ασφάλεια;</a:t>
            </a:r>
            <a:endParaRPr/>
          </a:p>
        </p:txBody>
      </p:sp>
      <p:sp>
        <p:nvSpPr>
          <p:cNvPr id="226" name="Google Shape;226;p14"/>
          <p:cNvSpPr txBox="1">
            <a:spLocks noGrp="1"/>
          </p:cNvSpPr>
          <p:nvPr>
            <p:ph type="body" idx="1"/>
          </p:nvPr>
        </p:nvSpPr>
        <p:spPr>
          <a:xfrm>
            <a:off x="558000" y="1814512"/>
            <a:ext cx="6718917" cy="500284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SzPct val="100000"/>
              <a:buNone/>
            </a:pPr>
            <a:r>
              <a:rPr lang="en-US"/>
              <a:t>Η ασφάλεια αφορά </a:t>
            </a:r>
            <a:r>
              <a:rPr lang="en-US" b="1"/>
              <a:t>τον τρόπο με τον οποίο εξασφαλίζετε, προστατεύετε τα προσωπικά σας δεδομένα </a:t>
            </a:r>
            <a:r>
              <a:rPr lang="en-US"/>
              <a:t>από </a:t>
            </a:r>
            <a:r>
              <a:rPr lang="en-US" b="1"/>
              <a:t>μη εξουσιοδοτημένη πρόσβαση, </a:t>
            </a:r>
            <a:r>
              <a:rPr lang="en-US"/>
              <a:t>είτε στη συσκευή σας, είτε στον απομακρυσμένο διακομιστή ιστού, είτε κατά τη διάρκεια της επικοινωνίας μέσω του Διαδικτύου.</a:t>
            </a:r>
            <a:endParaRPr/>
          </a:p>
          <a:p>
            <a:pPr marL="0" lvl="0" indent="0" algn="l" rtl="0">
              <a:lnSpc>
                <a:spcPct val="100000"/>
              </a:lnSpc>
              <a:spcBef>
                <a:spcPts val="1200"/>
              </a:spcBef>
              <a:spcAft>
                <a:spcPts val="0"/>
              </a:spcAft>
              <a:buSzPct val="100000"/>
              <a:buNone/>
            </a:pPr>
            <a:r>
              <a:rPr lang="en-US"/>
              <a:t>Χρησιμοποιούμε </a:t>
            </a:r>
            <a:r>
              <a:rPr lang="en-US" b="1"/>
              <a:t>ελέγχους ασφαλείας </a:t>
            </a:r>
            <a:r>
              <a:rPr lang="en-US"/>
              <a:t>σε τεχνικό επίπεδο για να περιορίσουμε το ποιος μπορεί να έχει πρόσβαση στις πληροφορίες. Αυτοί οι έλεγχοι εφαρμόζονται:</a:t>
            </a:r>
            <a:endParaRPr/>
          </a:p>
          <a:p>
            <a:pPr marL="685800" lvl="1" indent="-228600" algn="l" rtl="0">
              <a:lnSpc>
                <a:spcPct val="100000"/>
              </a:lnSpc>
              <a:spcBef>
                <a:spcPts val="1200"/>
              </a:spcBef>
              <a:spcAft>
                <a:spcPts val="0"/>
              </a:spcAft>
              <a:buSzPct val="119999"/>
              <a:buChar char="▪"/>
            </a:pPr>
            <a:r>
              <a:rPr lang="en-US" sz="2400"/>
              <a:t>Στις συσκευές μας (PC, tablet, κινητό τηλέφωνο), δηλαδή, εφαρμόζοντας ενημερώσεις λειτουργικού συστήματος και λογισμικού, χρησιμοποιώντας ισχυρούς κωδικούς πρόσβασης,</a:t>
            </a:r>
            <a:endParaRPr/>
          </a:p>
          <a:p>
            <a:pPr marL="685800" lvl="1" indent="-228600" algn="l" rtl="0">
              <a:lnSpc>
                <a:spcPct val="100000"/>
              </a:lnSpc>
              <a:spcBef>
                <a:spcPts val="1200"/>
              </a:spcBef>
              <a:spcAft>
                <a:spcPts val="0"/>
              </a:spcAft>
              <a:buSzPct val="119999"/>
              <a:buChar char="▪"/>
            </a:pPr>
            <a:r>
              <a:rPr lang="en-US" sz="2400"/>
              <a:t>Στον απομακρυσμένο διακομιστή ιστού, δηλαδή, χρησιμοποιήστε ισχυρούς κωδικούς πρόσβασης,</a:t>
            </a:r>
            <a:endParaRPr/>
          </a:p>
          <a:p>
            <a:pPr marL="685800" lvl="1" indent="-228600" algn="l" rtl="0">
              <a:lnSpc>
                <a:spcPct val="100000"/>
              </a:lnSpc>
              <a:spcBef>
                <a:spcPts val="1200"/>
              </a:spcBef>
              <a:spcAft>
                <a:spcPts val="0"/>
              </a:spcAft>
              <a:buSzPct val="119999"/>
              <a:buChar char="▪"/>
            </a:pPr>
            <a:r>
              <a:rPr lang="en-US" sz="2400"/>
              <a:t>Κατά την υποβολή πληροφοριών μέσω του Διαδικτύου, δηλαδή, χρησιμοποιήστε το ασφαλές πρωτόκολλο </a:t>
            </a:r>
            <a:r>
              <a:rPr lang="en-US" sz="2400" b="1"/>
              <a:t>https</a:t>
            </a:r>
            <a:r>
              <a:rPr lang="en-US" sz="2400"/>
              <a:t>.</a:t>
            </a:r>
            <a:endParaRPr/>
          </a:p>
          <a:p>
            <a:pPr marL="1028700" lvl="2" indent="0" algn="l" rtl="0">
              <a:lnSpc>
                <a:spcPct val="100000"/>
              </a:lnSpc>
              <a:spcBef>
                <a:spcPts val="1200"/>
              </a:spcBef>
              <a:spcAft>
                <a:spcPts val="0"/>
              </a:spcAft>
              <a:buSzPct val="100000"/>
              <a:buNone/>
            </a:pPr>
            <a:endParaRPr/>
          </a:p>
          <a:p>
            <a:pPr marL="76200" lvl="0" indent="0" algn="l" rtl="0">
              <a:lnSpc>
                <a:spcPct val="100000"/>
              </a:lnSpc>
              <a:spcBef>
                <a:spcPts val="1200"/>
              </a:spcBef>
              <a:spcAft>
                <a:spcPts val="0"/>
              </a:spcAft>
              <a:buSzPct val="100000"/>
              <a:buNone/>
            </a:pPr>
            <a:endParaRPr/>
          </a:p>
          <a:p>
            <a:pPr marL="228600" lvl="0" indent="-87629" algn="l" rtl="0">
              <a:lnSpc>
                <a:spcPct val="100000"/>
              </a:lnSpc>
              <a:spcBef>
                <a:spcPts val="1200"/>
              </a:spcBef>
              <a:spcAft>
                <a:spcPts val="0"/>
              </a:spcAft>
              <a:buSzPct val="100000"/>
              <a:buNone/>
            </a:pPr>
            <a:endParaRPr/>
          </a:p>
        </p:txBody>
      </p:sp>
      <p:pic>
        <p:nvPicPr>
          <p:cNvPr id="228" name="Google Shape;228;p14" descr="Home protection. Surveillance service. Devices for house security"/>
          <p:cNvPicPr preferRelativeResize="0"/>
          <p:nvPr/>
        </p:nvPicPr>
        <p:blipFill rotWithShape="1">
          <a:blip r:embed="rId3">
            <a:alphaModFix/>
          </a:blip>
          <a:srcRect/>
          <a:stretch/>
        </p:blipFill>
        <p:spPr>
          <a:xfrm>
            <a:off x="7276917" y="1645182"/>
            <a:ext cx="4915083" cy="3274105"/>
          </a:xfrm>
          <a:prstGeom prst="rect">
            <a:avLst/>
          </a:prstGeom>
          <a:noFill/>
          <a:ln>
            <a:noFill/>
          </a:ln>
        </p:spPr>
      </p:pic>
      <p:sp>
        <p:nvSpPr>
          <p:cNvPr id="229" name="Google Shape;229;p14"/>
          <p:cNvSpPr txBox="1"/>
          <p:nvPr/>
        </p:nvSpPr>
        <p:spPr>
          <a:xfrm>
            <a:off x="8606970" y="6310144"/>
            <a:ext cx="3200399"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100" b="0" i="0" u="none" strike="noStrike" cap="none">
              <a:solidFill>
                <a:schemeClr val="dk1"/>
              </a:solidFill>
              <a:latin typeface="Calibri"/>
              <a:ea typeface="Calibri"/>
              <a:cs typeface="Calibri"/>
              <a:sym typeface="Calibri"/>
            </a:endParaRPr>
          </a:p>
        </p:txBody>
      </p:sp>
      <p:sp>
        <p:nvSpPr>
          <p:cNvPr id="2" name="Google Shape;193;p10">
            <a:extLst>
              <a:ext uri="{FF2B5EF4-FFF2-40B4-BE49-F238E27FC236}">
                <a16:creationId xmlns:a16="http://schemas.microsoft.com/office/drawing/2014/main" id="{15B8D421-2F4D-53DF-B560-9E1A3DA61B4B}"/>
              </a:ext>
            </a:extLst>
          </p:cNvPr>
          <p:cNvSpPr/>
          <p:nvPr/>
        </p:nvSpPr>
        <p:spPr>
          <a:xfrm>
            <a:off x="6922168" y="0"/>
            <a:ext cx="526420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Ευαίσθητα δεδομένα, ιδιωτικότητα και ασφάλεια</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Ασφάλεια και προστασία προσωπικών δεδομένων</a:t>
            </a:r>
            <a:endParaRPr/>
          </a:p>
        </p:txBody>
      </p:sp>
      <p:sp>
        <p:nvSpPr>
          <p:cNvPr id="236" name="Google Shape;236;p15"/>
          <p:cNvSpPr txBox="1">
            <a:spLocks noGrp="1"/>
          </p:cNvSpPr>
          <p:nvPr>
            <p:ph type="body" idx="1"/>
          </p:nvPr>
        </p:nvSpPr>
        <p:spPr>
          <a:xfrm>
            <a:off x="558000" y="1800000"/>
            <a:ext cx="5409663" cy="4789486"/>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SzPts val="2000"/>
              <a:buChar char="▪"/>
            </a:pPr>
            <a:r>
              <a:rPr lang="en-US" sz="2000" dirty="0"/>
              <a:t>Η α</a:t>
            </a:r>
            <a:r>
              <a:rPr lang="en-US" sz="2000" dirty="0" err="1"/>
              <a:t>σφάλει</a:t>
            </a:r>
            <a:r>
              <a:rPr lang="en-US" sz="2000" dirty="0"/>
              <a:t>α αφορά την </a:t>
            </a:r>
            <a:r>
              <a:rPr lang="en-US" sz="2000" b="1" dirty="0"/>
              <a:t>προστασία των δεδομένων</a:t>
            </a:r>
            <a:r>
              <a:rPr lang="en-US" sz="2000" dirty="0"/>
              <a:t>, ενώ η ιδιωτικότητα αφορά </a:t>
            </a:r>
            <a:r>
              <a:rPr lang="en-US" sz="2000" b="1" dirty="0"/>
              <a:t>την προστασία της ταυτότητας των χρηστών</a:t>
            </a:r>
            <a:r>
              <a:rPr lang="en-US" sz="2000" dirty="0"/>
              <a:t>. </a:t>
            </a:r>
            <a:endParaRPr dirty="0"/>
          </a:p>
          <a:p>
            <a:pPr marL="457200" lvl="1" indent="0" algn="l" rtl="0">
              <a:lnSpc>
                <a:spcPct val="100000"/>
              </a:lnSpc>
              <a:spcBef>
                <a:spcPts val="1200"/>
              </a:spcBef>
              <a:spcAft>
                <a:spcPts val="0"/>
              </a:spcAft>
              <a:buSzPts val="2000"/>
              <a:buNone/>
            </a:pPr>
            <a:r>
              <a:rPr lang="en-US" sz="2000" dirty="0" err="1"/>
              <a:t>Γι</a:t>
            </a:r>
            <a:r>
              <a:rPr lang="en-US" sz="2000" dirty="0"/>
              <a:t>α παράδειγμα, το προσωπικό των νοσοκομείων και των κλινικών χρησιμοποιεί ασφαλή συστήματα για να επικοινωνεί με τους ασθενείς σχετικά με την υγεία τους, αντί να στέλνει πληροφορίες μέσω προσωπικών λογαριασμών ηλεκτρονικού ταχυδρομείου. </a:t>
            </a:r>
            <a:r>
              <a:rPr lang="en-US" sz="2000" dirty="0" err="1"/>
              <a:t>Αυτός</a:t>
            </a:r>
            <a:r>
              <a:rPr lang="en-US" sz="2000" dirty="0"/>
              <a:t> ο </a:t>
            </a:r>
            <a:r>
              <a:rPr lang="en-US" sz="2000" dirty="0" err="1"/>
              <a:t>τύ</a:t>
            </a:r>
            <a:r>
              <a:rPr lang="en-US" sz="2000" dirty="0"/>
              <a:t>πος επικοινωνίας αποτελεί παράδειγμα ασφάλειας. </a:t>
            </a:r>
            <a:endParaRPr dirty="0"/>
          </a:p>
          <a:p>
            <a:pPr marL="228600" lvl="0" indent="-228600" algn="l" rtl="0">
              <a:lnSpc>
                <a:spcPct val="100000"/>
              </a:lnSpc>
              <a:spcBef>
                <a:spcPts val="1200"/>
              </a:spcBef>
              <a:spcAft>
                <a:spcPts val="0"/>
              </a:spcAft>
              <a:buSzPts val="2000"/>
              <a:buChar char="▪"/>
            </a:pPr>
            <a:r>
              <a:rPr lang="en-US" sz="2000" dirty="0"/>
              <a:t>Από </a:t>
            </a:r>
            <a:r>
              <a:rPr lang="en-US" sz="2000" dirty="0" err="1"/>
              <a:t>την</a:t>
            </a:r>
            <a:r>
              <a:rPr lang="en-US" sz="2000" dirty="0"/>
              <a:t> </a:t>
            </a:r>
            <a:r>
              <a:rPr lang="en-US" sz="2000" dirty="0" err="1"/>
              <a:t>άλλη</a:t>
            </a:r>
            <a:r>
              <a:rPr lang="en-US" sz="2000" dirty="0"/>
              <a:t> π</a:t>
            </a:r>
            <a:r>
              <a:rPr lang="en-US" sz="2000" dirty="0" err="1"/>
              <a:t>λευρά</a:t>
            </a:r>
            <a:r>
              <a:rPr lang="en-US" sz="2000" dirty="0"/>
              <a:t>, η π</a:t>
            </a:r>
            <a:r>
              <a:rPr lang="en-US" sz="2000" dirty="0" err="1"/>
              <a:t>ολιτική</a:t>
            </a:r>
            <a:r>
              <a:rPr lang="en-US" sz="2000" dirty="0"/>
              <a:t> και η </a:t>
            </a:r>
            <a:r>
              <a:rPr lang="en-US" sz="2000" dirty="0" err="1"/>
              <a:t>διάτ</a:t>
            </a:r>
            <a:r>
              <a:rPr lang="en-US" sz="2000" dirty="0"/>
              <a:t>αξη περί προστασίας των προσωπικών δεδομένων μπορεί να περιορίζουν την πρόσβαση στα αρχεία υγείας των ασθενών σε </a:t>
            </a:r>
            <a:r>
              <a:rPr lang="en-US" sz="2000" b="1" dirty="0"/>
              <a:t>ορισμένα μέλη του προσωπικού του νοσοκομείου</a:t>
            </a:r>
            <a:r>
              <a:rPr lang="en-US" sz="2000" dirty="0"/>
              <a:t>, όπως γιατρούς, νοσηλευτές και ιατρικούς βοηθούς. </a:t>
            </a:r>
            <a:endParaRPr dirty="0"/>
          </a:p>
          <a:p>
            <a:pPr marL="228600" lvl="0" indent="-76200" algn="l" rtl="0">
              <a:lnSpc>
                <a:spcPct val="100000"/>
              </a:lnSpc>
              <a:spcBef>
                <a:spcPts val="1200"/>
              </a:spcBef>
              <a:spcAft>
                <a:spcPts val="0"/>
              </a:spcAft>
              <a:buClr>
                <a:srgbClr val="68BC42"/>
              </a:buClr>
              <a:buSzPts val="2400"/>
              <a:buNone/>
            </a:pPr>
            <a:endParaRPr dirty="0"/>
          </a:p>
        </p:txBody>
      </p:sp>
      <p:sp>
        <p:nvSpPr>
          <p:cNvPr id="237" name="Google Shape;237;p15"/>
          <p:cNvSpPr txBox="1">
            <a:spLocks noGrp="1"/>
          </p:cNvSpPr>
          <p:nvPr>
            <p:ph type="body" idx="2"/>
          </p:nvPr>
        </p:nvSpPr>
        <p:spPr>
          <a:xfrm>
            <a:off x="6224339" y="1800000"/>
            <a:ext cx="5730238" cy="50580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Calibri"/>
              <a:buChar char="▪"/>
            </a:pPr>
            <a:r>
              <a:rPr lang="en-US" sz="2000" b="1" dirty="0"/>
              <a:t>Είναι δυνατόν να υπάρχει ασφάλεια χωρίς ιδιωτικότητα</a:t>
            </a:r>
            <a:r>
              <a:rPr lang="en-US" sz="2000" dirty="0"/>
              <a:t>.</a:t>
            </a:r>
            <a:endParaRPr dirty="0"/>
          </a:p>
          <a:p>
            <a:pPr marL="457200" lvl="1" indent="0" algn="l" rtl="0">
              <a:lnSpc>
                <a:spcPct val="100000"/>
              </a:lnSpc>
              <a:spcBef>
                <a:spcPts val="1200"/>
              </a:spcBef>
              <a:spcAft>
                <a:spcPts val="0"/>
              </a:spcAft>
              <a:buSzPts val="2000"/>
              <a:buNone/>
            </a:pPr>
            <a:r>
              <a:rPr lang="en-US" sz="2000" dirty="0"/>
              <a:t>Πράγματι, για παράδειγμα, τα προσωπικά δεδομένα μπορούν να μεταδίδονται με ασφάλεια και να αποθηκεύονται με ασφάλεια σε έναν ιστότοπο, αλλά ο ιστότοπος εξακολουθεί να τα πωλεί.</a:t>
            </a:r>
            <a:endParaRPr dirty="0"/>
          </a:p>
          <a:p>
            <a:pPr marL="228600" lvl="0" indent="-228600" algn="l" rtl="0">
              <a:lnSpc>
                <a:spcPct val="100000"/>
              </a:lnSpc>
              <a:spcBef>
                <a:spcPts val="1200"/>
              </a:spcBef>
              <a:spcAft>
                <a:spcPts val="0"/>
              </a:spcAft>
              <a:buSzPts val="2000"/>
              <a:buChar char="▪"/>
            </a:pPr>
            <a:r>
              <a:rPr lang="en-US" sz="2000" b="1" dirty="0"/>
              <a:t>Δεν είναι δυνατόν να υπάρχει ιδιωτικότητα χωρίς ασφάλεια.</a:t>
            </a:r>
            <a:endParaRPr dirty="0"/>
          </a:p>
          <a:p>
            <a:pPr marL="457200" lvl="1" indent="0" algn="l" rtl="0">
              <a:lnSpc>
                <a:spcPct val="100000"/>
              </a:lnSpc>
              <a:spcBef>
                <a:spcPts val="1200"/>
              </a:spcBef>
              <a:spcAft>
                <a:spcPts val="0"/>
              </a:spcAft>
              <a:buSzPts val="2000"/>
              <a:buNone/>
            </a:pPr>
            <a:r>
              <a:rPr lang="en-US" sz="2000" dirty="0"/>
              <a:t>Πράγματι, για παράδειγμα, ένας χάκερ θα μπορούσε να αποκτήσει μη εξουσιοδοτημένη πρόσβαση στη συσκευή σας, στον διακομιστή ιστού ή στα δεδομένα που μεταδίδονται και να κλέψει τα προσωπικά σας δεδομένα.</a:t>
            </a:r>
            <a:endParaRPr sz="2000" dirty="0"/>
          </a:p>
        </p:txBody>
      </p:sp>
      <p:sp>
        <p:nvSpPr>
          <p:cNvPr id="2" name="Google Shape;193;p10">
            <a:extLst>
              <a:ext uri="{FF2B5EF4-FFF2-40B4-BE49-F238E27FC236}">
                <a16:creationId xmlns:a16="http://schemas.microsoft.com/office/drawing/2014/main" id="{DAB093A9-6646-1E7D-50F1-9CC3E324D4E7}"/>
              </a:ext>
            </a:extLst>
          </p:cNvPr>
          <p:cNvSpPr/>
          <p:nvPr/>
        </p:nvSpPr>
        <p:spPr>
          <a:xfrm>
            <a:off x="6922168" y="0"/>
            <a:ext cx="526420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Ευαίσθητα δεδομένα, ιδιωτικότητα και ασφάλεια</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37ed6086d5_1_21"/>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C2E78"/>
              </a:buClr>
              <a:buSzPct val="140000"/>
              <a:buFont typeface="Calibri"/>
              <a:buNone/>
            </a:pPr>
            <a:r>
              <a:rPr lang="el-GR" sz="2000" dirty="0"/>
              <a:t>Υποενότητα</a:t>
            </a:r>
            <a:r>
              <a:rPr lang="en-US" sz="2000" dirty="0"/>
              <a:t> 3</a:t>
            </a:r>
            <a:endParaRPr sz="2000" dirty="0"/>
          </a:p>
          <a:p>
            <a:pPr marL="0" lvl="0" indent="0" algn="l" rtl="0">
              <a:lnSpc>
                <a:spcPct val="90000"/>
              </a:lnSpc>
              <a:spcBef>
                <a:spcPts val="0"/>
              </a:spcBef>
              <a:spcAft>
                <a:spcPts val="0"/>
              </a:spcAft>
              <a:buClr>
                <a:srgbClr val="1C2E78"/>
              </a:buClr>
              <a:buSzPct val="71428"/>
              <a:buFont typeface="Calibri"/>
              <a:buNone/>
            </a:pPr>
            <a:r>
              <a:rPr lang="en-US" dirty="0"/>
              <a:t>Spam και phishing</a:t>
            </a:r>
            <a:endParaRPr dirty="0"/>
          </a:p>
        </p:txBody>
      </p:sp>
      <p:sp>
        <p:nvSpPr>
          <p:cNvPr id="267" name="Google Shape;267;g337ed6086d5_1_21"/>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268" name="Google Shape;268;g337ed6086d5_1_21"/>
          <p:cNvSpPr txBox="1">
            <a:spLocks noGrp="1"/>
          </p:cNvSpPr>
          <p:nvPr>
            <p:ph type="body" idx="2"/>
          </p:nvPr>
        </p:nvSpPr>
        <p:spPr>
          <a:xfrm>
            <a:off x="660374" y="2978200"/>
            <a:ext cx="6333983" cy="316748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24"/>
              <a:buNone/>
            </a:pPr>
            <a:r>
              <a:rPr lang="el-GR" sz="1800" dirty="0"/>
              <a:t>Με την ολοκλήρωση αυτής της υποενότητας θα γνωρίζετε:</a:t>
            </a:r>
          </a:p>
          <a:p>
            <a:pPr marL="228600" lvl="0" indent="-223744" algn="l" rtl="0">
              <a:lnSpc>
                <a:spcPct val="150000"/>
              </a:lnSpc>
              <a:spcBef>
                <a:spcPts val="1200"/>
              </a:spcBef>
              <a:spcAft>
                <a:spcPts val="0"/>
              </a:spcAft>
              <a:buSzPts val="1924"/>
              <a:buFont typeface="Calibri"/>
              <a:buChar char="✔"/>
            </a:pPr>
            <a:r>
              <a:rPr lang="en-US" sz="1800" dirty="0" err="1"/>
              <a:t>Τι</a:t>
            </a:r>
            <a:r>
              <a:rPr lang="en-US" sz="1800" dirty="0"/>
              <a:t> είναι το spam και το phishing</a:t>
            </a:r>
            <a:endParaRPr sz="1800" dirty="0"/>
          </a:p>
          <a:p>
            <a:pPr marL="228600" lvl="0" indent="-223744" algn="l" rtl="0">
              <a:lnSpc>
                <a:spcPct val="150000"/>
              </a:lnSpc>
              <a:spcBef>
                <a:spcPts val="1200"/>
              </a:spcBef>
              <a:spcAft>
                <a:spcPts val="0"/>
              </a:spcAft>
              <a:buSzPts val="1924"/>
              <a:buFont typeface="Calibri"/>
              <a:buChar char="✔"/>
            </a:pPr>
            <a:r>
              <a:rPr lang="en-US" sz="1800" dirty="0"/>
              <a:t>Πώς να αναγνωρίζετε το spam </a:t>
            </a:r>
          </a:p>
          <a:p>
            <a:pPr marL="228600" lvl="0" indent="-223744" algn="l" rtl="0">
              <a:lnSpc>
                <a:spcPct val="150000"/>
              </a:lnSpc>
              <a:spcBef>
                <a:spcPts val="1200"/>
              </a:spcBef>
              <a:spcAft>
                <a:spcPts val="0"/>
              </a:spcAft>
              <a:buSzPts val="1924"/>
              <a:buFont typeface="Calibri"/>
              <a:buChar char="✔"/>
            </a:pPr>
            <a:r>
              <a:rPr lang="en-US" sz="1800" dirty="0"/>
              <a:t>Πότε ένας σύνδεσμος είναι ασφαλής για επίσκεψη</a:t>
            </a:r>
            <a:endParaRPr sz="1800" dirty="0"/>
          </a:p>
        </p:txBody>
      </p:sp>
      <p:pic>
        <p:nvPicPr>
          <p:cNvPr id="269" name="Google Shape;269;g337ed6086d5_1_21" descr="High ROI content abstract concept illustration"/>
          <p:cNvPicPr preferRelativeResize="0"/>
          <p:nvPr/>
        </p:nvPicPr>
        <p:blipFill rotWithShape="1">
          <a:blip r:embed="rId3">
            <a:alphaModFix/>
          </a:blip>
          <a:srcRect l="10457" t="11532" r="9779" b="9209"/>
          <a:stretch/>
        </p:blipFill>
        <p:spPr>
          <a:xfrm>
            <a:off x="7505884" y="1973178"/>
            <a:ext cx="4199138" cy="4172504"/>
          </a:xfrm>
          <a:prstGeom prst="rect">
            <a:avLst/>
          </a:prstGeom>
          <a:noFill/>
          <a:ln>
            <a:noFill/>
          </a:ln>
        </p:spPr>
      </p:pic>
      <p:sp>
        <p:nvSpPr>
          <p:cNvPr id="270" name="Google Shape;270;g337ed6086d5_1_21"/>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Τι είναι το spam και το phishing</a:t>
            </a:r>
            <a:endParaRPr dirty="0"/>
          </a:p>
        </p:txBody>
      </p:sp>
      <p:sp>
        <p:nvSpPr>
          <p:cNvPr id="245" name="Google Shape;245;p16"/>
          <p:cNvSpPr txBox="1"/>
          <p:nvPr/>
        </p:nvSpPr>
        <p:spPr>
          <a:xfrm>
            <a:off x="558000" y="1675399"/>
            <a:ext cx="7860286" cy="4797972"/>
          </a:xfrm>
          <a:prstGeom prst="rect">
            <a:avLst/>
          </a:prstGeom>
          <a:noFill/>
          <a:ln>
            <a:noFill/>
          </a:ln>
        </p:spPr>
        <p:txBody>
          <a:bodyPr spcFirstLastPara="1" wrap="square" lIns="91425" tIns="45700" rIns="91425" bIns="45700" anchor="t" anchorCtr="0">
            <a:normAutofit fontScale="70000" lnSpcReduction="20000"/>
          </a:bodyPr>
          <a:lstStyle/>
          <a:p>
            <a:pPr marL="0" marR="0" lvl="1" indent="0" algn="l" rtl="0">
              <a:lnSpc>
                <a:spcPct val="120000"/>
              </a:lnSpc>
              <a:spcBef>
                <a:spcPts val="0"/>
              </a:spcBef>
              <a:spcAft>
                <a:spcPts val="0"/>
              </a:spcAft>
              <a:buClr>
                <a:srgbClr val="92D050"/>
              </a:buClr>
              <a:buSzPct val="119999"/>
              <a:buFont typeface="Calibri"/>
              <a:buNone/>
            </a:pPr>
            <a:r>
              <a:rPr lang="en-US" sz="2400" b="0" i="0" u="none" strike="noStrike" cap="none">
                <a:solidFill>
                  <a:schemeClr val="dk1"/>
                </a:solidFill>
                <a:latin typeface="Calibri"/>
                <a:ea typeface="Calibri"/>
                <a:cs typeface="Calibri"/>
                <a:sym typeface="Calibri"/>
              </a:rPr>
              <a:t>Μπορεί να έχετε λάβει ενοχλητικά μηνύματα ηλεκτρονικού ταχυδρομείου από </a:t>
            </a:r>
            <a:r>
              <a:rPr lang="en-US" sz="2400" b="1" i="0" u="none" strike="noStrike" cap="none">
                <a:solidFill>
                  <a:schemeClr val="dk1"/>
                </a:solidFill>
                <a:latin typeface="Calibri"/>
                <a:ea typeface="Calibri"/>
                <a:cs typeface="Calibri"/>
                <a:sym typeface="Calibri"/>
              </a:rPr>
              <a:t>άγνωστο αποστολέα</a:t>
            </a:r>
            <a:r>
              <a:rPr lang="en-US" sz="2400" b="0" i="0" u="none" strike="noStrike" cap="none">
                <a:solidFill>
                  <a:schemeClr val="dk1"/>
                </a:solidFill>
                <a:latin typeface="Calibri"/>
                <a:ea typeface="Calibri"/>
                <a:cs typeface="Calibri"/>
                <a:sym typeface="Calibri"/>
              </a:rPr>
              <a:t>, συνήθως εμπορικής φύσης.</a:t>
            </a:r>
            <a:endParaRPr sz="1400" b="0" i="0" u="none" strike="noStrike" cap="none">
              <a:solidFill>
                <a:srgbClr val="000000"/>
              </a:solidFill>
              <a:latin typeface="Calibri"/>
              <a:ea typeface="Calibri"/>
              <a:cs typeface="Calibri"/>
              <a:sym typeface="Calibri"/>
            </a:endParaRPr>
          </a:p>
          <a:p>
            <a:pPr marL="0" marR="0" lvl="1" indent="0" algn="l" rtl="0">
              <a:lnSpc>
                <a:spcPct val="120000"/>
              </a:lnSpc>
              <a:spcBef>
                <a:spcPts val="1200"/>
              </a:spcBef>
              <a:spcAft>
                <a:spcPts val="0"/>
              </a:spcAft>
              <a:buClr>
                <a:srgbClr val="92D050"/>
              </a:buClr>
              <a:buSzPct val="119999"/>
              <a:buFont typeface="Calibri"/>
              <a:buNone/>
            </a:pPr>
            <a:r>
              <a:rPr lang="en-US" sz="2400" b="0" i="0" u="none" strike="noStrike" cap="none">
                <a:solidFill>
                  <a:schemeClr val="dk1"/>
                </a:solidFill>
                <a:latin typeface="Calibri"/>
                <a:ea typeface="Calibri"/>
                <a:cs typeface="Calibri"/>
                <a:sym typeface="Calibri"/>
              </a:rPr>
              <a:t>Επιπλέον, τα </a:t>
            </a:r>
            <a:r>
              <a:rPr lang="en-US" sz="2400" b="1" i="0" u="none" strike="noStrike" cap="none">
                <a:solidFill>
                  <a:schemeClr val="dk1"/>
                </a:solidFill>
                <a:latin typeface="Calibri"/>
                <a:ea typeface="Calibri"/>
                <a:cs typeface="Calibri"/>
                <a:sym typeface="Calibri"/>
              </a:rPr>
              <a:t>μηνύματα ηλεκτρονικού ταχυδρομείου μπορεί να είναι επικίνδυνα, επειδή </a:t>
            </a:r>
            <a:r>
              <a:rPr lang="en-US" sz="2400" b="0" i="0" u="none" strike="noStrike" cap="none">
                <a:solidFill>
                  <a:schemeClr val="dk1"/>
                </a:solidFill>
                <a:latin typeface="Calibri"/>
                <a:ea typeface="Calibri"/>
                <a:cs typeface="Calibri"/>
                <a:sym typeface="Calibri"/>
              </a:rPr>
              <a:t>μπορεί να περιέχουν συνδέσμους που οδηγούν σε ιστότοπους phishing ή σε ιστότοπους που φιλοξενούν κακόβουλο λογισμικό ή περιέχουν κακόβουλο λογισμικό ως συνημμένο.</a:t>
            </a:r>
            <a:endParaRPr sz="1400" b="0" i="0" u="none" strike="noStrike" cap="none">
              <a:solidFill>
                <a:srgbClr val="000000"/>
              </a:solidFill>
              <a:latin typeface="Calibri"/>
              <a:ea typeface="Calibri"/>
              <a:cs typeface="Calibri"/>
              <a:sym typeface="Calibri"/>
            </a:endParaRPr>
          </a:p>
          <a:p>
            <a:pPr marL="0" marR="0" lvl="1" indent="0" algn="l" rtl="0">
              <a:lnSpc>
                <a:spcPct val="120000"/>
              </a:lnSpc>
              <a:spcBef>
                <a:spcPts val="1200"/>
              </a:spcBef>
              <a:spcAft>
                <a:spcPts val="0"/>
              </a:spcAft>
              <a:buClr>
                <a:srgbClr val="92D050"/>
              </a:buClr>
              <a:buSzPct val="119999"/>
              <a:buFont typeface="Calibri"/>
              <a:buNone/>
            </a:pPr>
            <a:r>
              <a:rPr lang="en-US" sz="2400" b="0" i="0" u="none" strike="noStrike" cap="none">
                <a:solidFill>
                  <a:schemeClr val="dk1"/>
                </a:solidFill>
                <a:latin typeface="Calibri"/>
                <a:ea typeface="Calibri"/>
                <a:cs typeface="Calibri"/>
                <a:sym typeface="Calibri"/>
              </a:rPr>
              <a:t>Επομένως, </a:t>
            </a:r>
            <a:r>
              <a:rPr lang="en-US" sz="2400" b="1" i="0" u="none" strike="noStrike" cap="none">
                <a:solidFill>
                  <a:schemeClr val="dk1"/>
                </a:solidFill>
                <a:latin typeface="Calibri"/>
                <a:ea typeface="Calibri"/>
                <a:cs typeface="Calibri"/>
                <a:sym typeface="Calibri"/>
              </a:rPr>
              <a:t>μην ανοίγετε συνημμένα αρχεία και μην κάνετε κλικ σε συνδέσμους</a:t>
            </a:r>
            <a:r>
              <a:rPr lang="en-US" sz="2400" b="0" i="0" u="none" strike="noStrike" cap="none">
                <a:solidFill>
                  <a:schemeClr val="dk1"/>
                </a:solidFill>
                <a:latin typeface="Calibri"/>
                <a:ea typeface="Calibri"/>
                <a:cs typeface="Calibri"/>
                <a:sym typeface="Calibri"/>
              </a:rPr>
              <a:t>. Και ποτέ μην δίνετε τα προσωπικά σας δεδομένα, τα στοιχεία του λογαριασμού σας e-banking (όνομα χρήστη, κωδικό πρόσβασης) ή τα στοιχεία της πιστωτικής/χρεωστικής σας κάρτας, όπως η ημερομηνία λήξης και το τριψήφιο CCV.</a:t>
            </a:r>
            <a:endParaRPr sz="1400" b="0" i="0" u="none" strike="noStrike" cap="none">
              <a:solidFill>
                <a:srgbClr val="000000"/>
              </a:solidFill>
              <a:latin typeface="Calibri"/>
              <a:ea typeface="Calibri"/>
              <a:cs typeface="Calibri"/>
              <a:sym typeface="Calibri"/>
            </a:endParaRPr>
          </a:p>
          <a:p>
            <a:pPr marL="0" marR="0" lvl="1" indent="0" algn="l" rtl="0">
              <a:lnSpc>
                <a:spcPct val="120000"/>
              </a:lnSpc>
              <a:spcBef>
                <a:spcPts val="1200"/>
              </a:spcBef>
              <a:spcAft>
                <a:spcPts val="0"/>
              </a:spcAft>
              <a:buClr>
                <a:srgbClr val="92D050"/>
              </a:buClr>
              <a:buSzPct val="119999"/>
              <a:buFont typeface="Calibri"/>
              <a:buNone/>
            </a:pPr>
            <a:r>
              <a:rPr lang="en-US" sz="2400" b="0" i="0" u="none" strike="noStrike" cap="none">
                <a:solidFill>
                  <a:schemeClr val="dk1"/>
                </a:solidFill>
                <a:latin typeface="Calibri"/>
                <a:ea typeface="Calibri"/>
                <a:cs typeface="Calibri"/>
                <a:sym typeface="Calibri"/>
              </a:rPr>
              <a:t>Αυτό ονομάζεται </a:t>
            </a:r>
            <a:r>
              <a:rPr lang="en-US" sz="2400" b="1" i="0" u="none" strike="noStrike" cap="none">
                <a:solidFill>
                  <a:schemeClr val="dk1"/>
                </a:solidFill>
                <a:latin typeface="Calibri"/>
                <a:ea typeface="Calibri"/>
                <a:cs typeface="Calibri"/>
                <a:sym typeface="Calibri"/>
              </a:rPr>
              <a:t>phishing: οι </a:t>
            </a:r>
            <a:r>
              <a:rPr lang="en-US" sz="2400" b="0" i="0" u="none" strike="noStrike" cap="none">
                <a:solidFill>
                  <a:schemeClr val="dk1"/>
                </a:solidFill>
                <a:latin typeface="Calibri"/>
                <a:ea typeface="Calibri"/>
                <a:cs typeface="Calibri"/>
                <a:sym typeface="Calibri"/>
              </a:rPr>
              <a:t>εγκληματίες στέλνουν μηνύματα ηλεκτρονικού ταχυδρομείου που μοιάζουν επίσημα για να σας εξαπατήσουν ώστε να αποκαλύψετε στοιχεία που μπορούν να χρησιμοποιηθούν για κλοπή ταυτότητας. </a:t>
            </a:r>
            <a:endParaRPr sz="2200" b="0" i="0" u="none" strike="noStrike" cap="none">
              <a:solidFill>
                <a:schemeClr val="dk1"/>
              </a:solidFill>
              <a:latin typeface="Calibri"/>
              <a:ea typeface="Calibri"/>
              <a:cs typeface="Calibri"/>
              <a:sym typeface="Calibri"/>
            </a:endParaRPr>
          </a:p>
        </p:txBody>
      </p:sp>
      <p:pic>
        <p:nvPicPr>
          <p:cNvPr id="247" name="Google Shape;247;p16" descr="Data stealing malware abstract concept illustration"/>
          <p:cNvPicPr preferRelativeResize="0"/>
          <p:nvPr/>
        </p:nvPicPr>
        <p:blipFill rotWithShape="1">
          <a:blip r:embed="rId3">
            <a:alphaModFix/>
          </a:blip>
          <a:srcRect l="9858" t="9878" r="10582" b="7901"/>
          <a:stretch/>
        </p:blipFill>
        <p:spPr>
          <a:xfrm>
            <a:off x="8502057" y="1440616"/>
            <a:ext cx="3395164" cy="3508755"/>
          </a:xfrm>
          <a:prstGeom prst="rect">
            <a:avLst/>
          </a:prstGeom>
          <a:noFill/>
          <a:ln>
            <a:noFill/>
          </a:ln>
        </p:spPr>
      </p:pic>
      <p:sp>
        <p:nvSpPr>
          <p:cNvPr id="248" name="Google Shape;248;p16"/>
          <p:cNvSpPr txBox="1"/>
          <p:nvPr/>
        </p:nvSpPr>
        <p:spPr>
          <a:xfrm>
            <a:off x="8606970" y="6310144"/>
            <a:ext cx="3200399"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100" b="0" i="0" u="none" strike="noStrike" cap="none">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2CEE91D4-1CC3-5872-1B3E-DF9E32C4FFDF}"/>
              </a:ext>
            </a:extLst>
          </p:cNvPr>
          <p:cNvSpPr/>
          <p:nvPr/>
        </p:nvSpPr>
        <p:spPr>
          <a:xfrm>
            <a:off x="9779000" y="0"/>
            <a:ext cx="2407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3 </a:t>
            </a:r>
            <a:r>
              <a:rPr lang="en-US" sz="1800" b="0" i="0" u="none" strike="noStrike" cap="none" dirty="0">
                <a:solidFill>
                  <a:srgbClr val="1C2E78"/>
                </a:solidFill>
                <a:latin typeface="Calibri"/>
                <a:ea typeface="Calibri"/>
                <a:cs typeface="Calibri"/>
                <a:sym typeface="Calibri"/>
              </a:rPr>
              <a:t>Spam και phishing</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0" y="2171917"/>
            <a:ext cx="3485322"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4800" b="1" i="0" u="none" strike="noStrike" cap="none" dirty="0">
                <a:solidFill>
                  <a:srgbClr val="1C2E78"/>
                </a:solidFill>
                <a:latin typeface="Calibri"/>
                <a:ea typeface="Calibri"/>
                <a:cs typeface="Calibri"/>
                <a:sym typeface="Calibri"/>
              </a:rPr>
              <a:t>                      </a:t>
            </a:r>
            <a:r>
              <a:rPr lang="en-US" sz="4800" b="1" i="0" u="none" strike="noStrike" cap="none" dirty="0" err="1">
                <a:solidFill>
                  <a:srgbClr val="1C2E78"/>
                </a:solidFill>
                <a:latin typeface="Calibri"/>
                <a:ea typeface="Calibri"/>
                <a:cs typeface="Calibri"/>
                <a:sym typeface="Calibri"/>
              </a:rPr>
              <a:t>Συνεργάτες</a:t>
            </a:r>
            <a:endParaRPr sz="4800" b="1" i="0" u="none" strike="noStrike" cap="none" dirty="0">
              <a:solidFill>
                <a:srgbClr val="1C2E78"/>
              </a:solidFill>
              <a:latin typeface="Calibri"/>
              <a:ea typeface="Calibri"/>
              <a:cs typeface="Calibri"/>
              <a:sym typeface="Calibri"/>
            </a:endParaRPr>
          </a:p>
        </p:txBody>
      </p:sp>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Σλοβενία</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AUXNTIC ASSOCIATION, Γαλλία</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Ρουμανία</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7933169" y="6242982"/>
            <a:ext cx="352476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Ισπανία</a:t>
            </a:r>
            <a:endParaRPr sz="1600" b="0" i="0" u="none" strike="noStrike" cap="none">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Ρουμανία</a:t>
            </a:r>
            <a:endParaRPr sz="2000" b="0" i="0" u="none" strike="noStrike" cap="none">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Ελλάδα</a:t>
            </a:r>
            <a:endParaRPr sz="1600" b="0" i="0" u="none" strike="noStrike" cap="none">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8">
            <a:alphaModFix/>
          </a:blip>
          <a:srcRect/>
          <a:stretch/>
        </p:blipFill>
        <p:spPr>
          <a:xfrm>
            <a:off x="8809414" y="1097992"/>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9">
            <a:alphaModFix/>
          </a:blip>
          <a:srcRect/>
          <a:stretch/>
        </p:blipFill>
        <p:spPr>
          <a:xfrm>
            <a:off x="6190008" y="525495"/>
            <a:ext cx="3511419" cy="1305381"/>
          </a:xfrm>
          <a:prstGeom prst="rect">
            <a:avLst/>
          </a:prstGeom>
          <a:noFill/>
          <a:ln>
            <a:noFill/>
          </a:ln>
        </p:spPr>
      </p:pic>
      <p:pic>
        <p:nvPicPr>
          <p:cNvPr id="2" name="Εικόνα 1"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E15B6907-1374-18F8-7722-F5F9029A0FCB}"/>
              </a:ext>
            </a:extLst>
          </p:cNvPr>
          <p:cNvPicPr>
            <a:picLocks noChangeAspect="1"/>
          </p:cNvPicPr>
          <p:nvPr/>
        </p:nvPicPr>
        <p:blipFill>
          <a:blip r:embed="rId10"/>
          <a:stretch>
            <a:fillRect/>
          </a:stretch>
        </p:blipFill>
        <p:spPr>
          <a:xfrm>
            <a:off x="11510211" y="6301029"/>
            <a:ext cx="681789" cy="55697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7"/>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Πώς μπορώ να αναγνωρίσω το spam;</a:t>
            </a:r>
            <a:endParaRPr/>
          </a:p>
        </p:txBody>
      </p:sp>
      <p:sp>
        <p:nvSpPr>
          <p:cNvPr id="255" name="Google Shape;255;p17"/>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0" lvl="1" indent="0" algn="l" rtl="0">
              <a:lnSpc>
                <a:spcPct val="120000"/>
              </a:lnSpc>
              <a:spcBef>
                <a:spcPts val="0"/>
              </a:spcBef>
              <a:spcAft>
                <a:spcPts val="0"/>
              </a:spcAft>
              <a:buSzPts val="2880"/>
              <a:buNone/>
            </a:pPr>
            <a:r>
              <a:rPr lang="en-US" sz="2400"/>
              <a:t>Ένα μήνυμα ηλεκτρονικού ταχυδρομείου είναι ύποπτο εάν περιέχει ένα ή περισσότερα από τα ακόλουθα</a:t>
            </a:r>
            <a:endParaRPr/>
          </a:p>
          <a:p>
            <a:pPr marL="342900" lvl="1" indent="-342900" algn="l" rtl="0">
              <a:lnSpc>
                <a:spcPct val="120000"/>
              </a:lnSpc>
              <a:spcBef>
                <a:spcPts val="1200"/>
              </a:spcBef>
              <a:spcAft>
                <a:spcPts val="0"/>
              </a:spcAft>
              <a:buSzPts val="2880"/>
              <a:buChar char="▪"/>
            </a:pPr>
            <a:r>
              <a:rPr lang="en-US" sz="2400"/>
              <a:t>Λάθη γραμματικής και ορθογραφίας</a:t>
            </a:r>
            <a:endParaRPr/>
          </a:p>
          <a:p>
            <a:pPr marL="342900" lvl="1" indent="-342900" algn="l" rtl="0">
              <a:lnSpc>
                <a:spcPct val="120000"/>
              </a:lnSpc>
              <a:spcBef>
                <a:spcPts val="1200"/>
              </a:spcBef>
              <a:spcAft>
                <a:spcPts val="0"/>
              </a:spcAft>
              <a:buSzPts val="2880"/>
              <a:buChar char="▪"/>
            </a:pPr>
            <a:r>
              <a:rPr lang="en-US" sz="2400"/>
              <a:t>Μηνύματα σε ξένη γλώσσα</a:t>
            </a:r>
            <a:endParaRPr/>
          </a:p>
          <a:p>
            <a:pPr marL="342900" lvl="1" indent="-342900" algn="l" rtl="0">
              <a:lnSpc>
                <a:spcPct val="120000"/>
              </a:lnSpc>
              <a:spcBef>
                <a:spcPts val="1200"/>
              </a:spcBef>
              <a:spcAft>
                <a:spcPts val="0"/>
              </a:spcAft>
              <a:buSzPts val="2880"/>
              <a:buChar char="▪"/>
            </a:pPr>
            <a:r>
              <a:rPr lang="en-US" sz="2400"/>
              <a:t>Το όνομα του αποστολέα λείπει</a:t>
            </a:r>
            <a:endParaRPr/>
          </a:p>
          <a:p>
            <a:pPr marL="342900" lvl="1" indent="-342900" algn="l" rtl="0">
              <a:lnSpc>
                <a:spcPct val="120000"/>
              </a:lnSpc>
              <a:spcBef>
                <a:spcPts val="1200"/>
              </a:spcBef>
              <a:spcAft>
                <a:spcPts val="0"/>
              </a:spcAft>
              <a:buSzPts val="2880"/>
              <a:buChar char="▪"/>
            </a:pPr>
            <a:r>
              <a:rPr lang="en-US" sz="2400"/>
              <a:t>Επείγουσα ανάγκη για δράση - ιδίως σε συνδυασμό με απειλή</a:t>
            </a:r>
            <a:endParaRPr/>
          </a:p>
        </p:txBody>
      </p:sp>
      <p:sp>
        <p:nvSpPr>
          <p:cNvPr id="256" name="Google Shape;256;p17"/>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p>
            <a:pPr marL="342900" lvl="1" indent="-160020" algn="l" rtl="0">
              <a:lnSpc>
                <a:spcPct val="120000"/>
              </a:lnSpc>
              <a:spcBef>
                <a:spcPts val="0"/>
              </a:spcBef>
              <a:spcAft>
                <a:spcPts val="0"/>
              </a:spcAft>
              <a:buSzPts val="2880"/>
              <a:buNone/>
            </a:pPr>
            <a:endParaRPr sz="2400"/>
          </a:p>
          <a:p>
            <a:pPr marL="342900" lvl="1" indent="-160020" algn="l" rtl="0">
              <a:lnSpc>
                <a:spcPct val="120000"/>
              </a:lnSpc>
              <a:spcBef>
                <a:spcPts val="1200"/>
              </a:spcBef>
              <a:spcAft>
                <a:spcPts val="0"/>
              </a:spcAft>
              <a:buSzPts val="2880"/>
              <a:buNone/>
            </a:pPr>
            <a:endParaRPr sz="2400"/>
          </a:p>
          <a:p>
            <a:pPr marL="342900" lvl="1" indent="-160020" algn="l" rtl="0">
              <a:lnSpc>
                <a:spcPct val="120000"/>
              </a:lnSpc>
              <a:spcBef>
                <a:spcPts val="1200"/>
              </a:spcBef>
              <a:spcAft>
                <a:spcPts val="0"/>
              </a:spcAft>
              <a:buSzPts val="2880"/>
              <a:buNone/>
            </a:pPr>
            <a:endParaRPr sz="2400"/>
          </a:p>
          <a:p>
            <a:pPr marL="342900" lvl="1" indent="-342900" algn="l" rtl="0">
              <a:lnSpc>
                <a:spcPct val="120000"/>
              </a:lnSpc>
              <a:spcBef>
                <a:spcPts val="1200"/>
              </a:spcBef>
              <a:spcAft>
                <a:spcPts val="0"/>
              </a:spcAft>
              <a:buSzPts val="2880"/>
              <a:buChar char="▪"/>
            </a:pPr>
            <a:r>
              <a:rPr lang="en-US" sz="2400"/>
              <a:t>Προτροπή για εισαγωγή προσωπικών δεδομένων (π.χ. PIN ή TAN)</a:t>
            </a:r>
            <a:endParaRPr/>
          </a:p>
          <a:p>
            <a:pPr marL="342900" lvl="1" indent="-342900" algn="l" rtl="0">
              <a:lnSpc>
                <a:spcPct val="120000"/>
              </a:lnSpc>
              <a:spcBef>
                <a:spcPts val="1200"/>
              </a:spcBef>
              <a:spcAft>
                <a:spcPts val="0"/>
              </a:spcAft>
              <a:buSzPts val="2880"/>
              <a:buChar char="▪"/>
            </a:pPr>
            <a:r>
              <a:rPr lang="en-US" sz="2400"/>
              <a:t>Αίτηση για να ανοίξετε ένα αρχείο</a:t>
            </a:r>
            <a:endParaRPr/>
          </a:p>
          <a:p>
            <a:pPr marL="342900" lvl="1" indent="-342900" algn="l" rtl="0">
              <a:lnSpc>
                <a:spcPct val="120000"/>
              </a:lnSpc>
              <a:spcBef>
                <a:spcPts val="1200"/>
              </a:spcBef>
              <a:spcAft>
                <a:spcPts val="0"/>
              </a:spcAft>
              <a:buSzPts val="2880"/>
              <a:buChar char="▪"/>
            </a:pPr>
            <a:r>
              <a:rPr lang="en-US" sz="2400"/>
              <a:t>Δεν έλαβα ποτέ κανένα email από την τράπεζα ή από πελάτη </a:t>
            </a:r>
            <a:endParaRPr/>
          </a:p>
          <a:p>
            <a:pPr marL="228600" lvl="0" indent="-76200" algn="l" rtl="0">
              <a:lnSpc>
                <a:spcPct val="100000"/>
              </a:lnSpc>
              <a:spcBef>
                <a:spcPts val="1200"/>
              </a:spcBef>
              <a:spcAft>
                <a:spcPts val="0"/>
              </a:spcAft>
              <a:buClr>
                <a:srgbClr val="68BC42"/>
              </a:buClr>
              <a:buSzPts val="2400"/>
              <a:buNone/>
            </a:pPr>
            <a:endParaRPr/>
          </a:p>
        </p:txBody>
      </p:sp>
      <p:pic>
        <p:nvPicPr>
          <p:cNvPr id="258" name="Google Shape;258;p17" descr="Hacker activity concept"/>
          <p:cNvPicPr preferRelativeResize="0"/>
          <p:nvPr/>
        </p:nvPicPr>
        <p:blipFill rotWithShape="1">
          <a:blip r:embed="rId3">
            <a:alphaModFix/>
          </a:blip>
          <a:srcRect/>
          <a:stretch/>
        </p:blipFill>
        <p:spPr>
          <a:xfrm>
            <a:off x="6825239" y="688295"/>
            <a:ext cx="4476296" cy="2981814"/>
          </a:xfrm>
          <a:prstGeom prst="rect">
            <a:avLst/>
          </a:prstGeom>
          <a:noFill/>
          <a:ln>
            <a:noFill/>
          </a:ln>
        </p:spPr>
      </p:pic>
      <p:sp>
        <p:nvSpPr>
          <p:cNvPr id="259" name="Google Shape;259;p17"/>
          <p:cNvSpPr txBox="1"/>
          <p:nvPr/>
        </p:nvSpPr>
        <p:spPr>
          <a:xfrm>
            <a:off x="5696857" y="6393006"/>
            <a:ext cx="6110514"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freepik</a:t>
            </a:r>
            <a:endParaRPr sz="1100" b="0" i="0" u="none" strike="noStrike" cap="none">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803EFE01-6470-3BC1-7216-EBFA958E397E}"/>
              </a:ext>
            </a:extLst>
          </p:cNvPr>
          <p:cNvSpPr/>
          <p:nvPr/>
        </p:nvSpPr>
        <p:spPr>
          <a:xfrm>
            <a:off x="9779000" y="0"/>
            <a:ext cx="2407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3 </a:t>
            </a:r>
            <a:r>
              <a:rPr lang="en-US" sz="1800" b="0" i="0" u="none" strike="noStrike" cap="none" dirty="0">
                <a:solidFill>
                  <a:srgbClr val="1C2E78"/>
                </a:solidFill>
                <a:latin typeface="Calibri"/>
                <a:ea typeface="Calibri"/>
                <a:cs typeface="Calibri"/>
                <a:sym typeface="Calibri"/>
              </a:rPr>
              <a:t>Spam και phishing</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Τι να κάνετε ή να μην κάνετε;</a:t>
            </a:r>
            <a:endParaRPr/>
          </a:p>
        </p:txBody>
      </p:sp>
      <p:sp>
        <p:nvSpPr>
          <p:cNvPr id="266" name="Google Shape;266;p18"/>
          <p:cNvSpPr txBox="1"/>
          <p:nvPr/>
        </p:nvSpPr>
        <p:spPr>
          <a:xfrm>
            <a:off x="848110" y="2193406"/>
            <a:ext cx="8587631" cy="4526372"/>
          </a:xfrm>
          <a:prstGeom prst="rect">
            <a:avLst/>
          </a:prstGeom>
          <a:noFill/>
          <a:ln>
            <a:noFill/>
          </a:ln>
        </p:spPr>
        <p:txBody>
          <a:bodyPr spcFirstLastPara="1" wrap="square" lIns="91425" tIns="45700" rIns="91425" bIns="45700" anchor="t" anchorCtr="0">
            <a:normAutofit/>
          </a:bodyPr>
          <a:lstStyle/>
          <a:p>
            <a:pPr marL="342900" marR="0" lvl="1" indent="-342900" algn="l" rtl="0">
              <a:lnSpc>
                <a:spcPct val="120000"/>
              </a:lnSpc>
              <a:spcBef>
                <a:spcPts val="0"/>
              </a:spcBef>
              <a:spcAft>
                <a:spcPts val="0"/>
              </a:spcAft>
              <a:buClr>
                <a:srgbClr val="92D050"/>
              </a:buClr>
              <a:buSzPts val="2880"/>
              <a:buFont typeface="Calibri"/>
              <a:buChar char="✔"/>
            </a:pPr>
            <a:r>
              <a:rPr lang="en-US" sz="2400" b="0" i="0" u="none" strike="noStrike" cap="none" dirty="0">
                <a:solidFill>
                  <a:schemeClr val="dk1"/>
                </a:solidFill>
                <a:latin typeface="Calibri"/>
                <a:ea typeface="Calibri"/>
                <a:cs typeface="Calibri"/>
                <a:sym typeface="Calibri"/>
              </a:rPr>
              <a:t>Αποφεύγετε να ανοίγετε συνημμένα αρχεία, εκτός εάν έχουν σαρωθεί από </a:t>
            </a:r>
            <a:r>
              <a:rPr lang="en-US" sz="2400" b="0" i="0" u="none" strike="noStrike" cap="none" dirty="0" err="1">
                <a:solidFill>
                  <a:schemeClr val="dk1"/>
                </a:solidFill>
                <a:latin typeface="Calibri"/>
                <a:ea typeface="Calibri"/>
                <a:cs typeface="Calibri"/>
                <a:sym typeface="Calibri"/>
              </a:rPr>
              <a:t>πρόγραμμα </a:t>
            </a:r>
            <a:r>
              <a:rPr lang="en-US" sz="2400" b="0" i="0" u="none" strike="noStrike" cap="none" dirty="0">
                <a:solidFill>
                  <a:schemeClr val="dk1"/>
                </a:solidFill>
                <a:latin typeface="Calibri"/>
                <a:ea typeface="Calibri"/>
                <a:cs typeface="Calibri"/>
                <a:sym typeface="Calibri"/>
              </a:rPr>
              <a:t>προστασίας από ιούς.</a:t>
            </a:r>
            <a:endParaRPr sz="1400" b="0" i="0" u="none" strike="noStrike" cap="none" dirty="0">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dirty="0">
                <a:solidFill>
                  <a:schemeClr val="dk1"/>
                </a:solidFill>
                <a:latin typeface="Calibri"/>
                <a:ea typeface="Calibri"/>
                <a:cs typeface="Calibri"/>
                <a:sym typeface="Calibri"/>
              </a:rPr>
              <a:t>Θυμηθείτε να αποσυνδεθείτε, ειδικά αν χρησιμοποιείτε κοινόχρηστο δημόσιο υπολογιστή.</a:t>
            </a:r>
            <a:endParaRPr sz="1400" b="0" i="0" u="none" strike="noStrike" cap="none" dirty="0">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dirty="0">
                <a:solidFill>
                  <a:schemeClr val="dk1"/>
                </a:solidFill>
                <a:latin typeface="Calibri"/>
                <a:ea typeface="Calibri"/>
                <a:cs typeface="Calibri"/>
                <a:sym typeface="Calibri"/>
              </a:rPr>
              <a:t>Διαγράψτε όλα τα μηνύματα ηλεκτρονικού ταχυδρομείου από άγνωστα άτομα.</a:t>
            </a:r>
            <a:endParaRPr sz="1400" b="0" i="0" u="none" strike="noStrike" cap="none" dirty="0">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dirty="0">
                <a:solidFill>
                  <a:schemeClr val="dk1"/>
                </a:solidFill>
                <a:latin typeface="Calibri"/>
                <a:ea typeface="Calibri"/>
                <a:cs typeface="Calibri"/>
                <a:sym typeface="Calibri"/>
              </a:rPr>
              <a:t>Ποτέ μην απαντάτε σε spam!</a:t>
            </a:r>
            <a:endParaRPr sz="1400" b="0" i="0" u="none" strike="noStrike" cap="none" dirty="0">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dirty="0">
                <a:solidFill>
                  <a:schemeClr val="dk1"/>
                </a:solidFill>
                <a:latin typeface="Calibri"/>
                <a:ea typeface="Calibri"/>
                <a:cs typeface="Calibri"/>
                <a:sym typeface="Calibri"/>
              </a:rPr>
              <a:t>Μην κάνετε κλικ σε συνδέσμους σε μηνύματα spam.</a:t>
            </a:r>
            <a:endParaRPr sz="2200" b="0" i="0" u="none" strike="noStrike" cap="none" dirty="0">
              <a:solidFill>
                <a:schemeClr val="dk1"/>
              </a:solidFill>
              <a:latin typeface="Calibri"/>
              <a:ea typeface="Calibri"/>
              <a:cs typeface="Calibri"/>
              <a:sym typeface="Calibri"/>
            </a:endParaRPr>
          </a:p>
        </p:txBody>
      </p:sp>
      <p:pic>
        <p:nvPicPr>
          <p:cNvPr id="267" name="Google Shape;267;p18" descr="Email"/>
          <p:cNvPicPr preferRelativeResize="0"/>
          <p:nvPr/>
        </p:nvPicPr>
        <p:blipFill rotWithShape="1">
          <a:blip r:embed="rId3">
            <a:alphaModFix/>
          </a:blip>
          <a:srcRect/>
          <a:stretch/>
        </p:blipFill>
        <p:spPr>
          <a:xfrm>
            <a:off x="9435742" y="2193406"/>
            <a:ext cx="2285771" cy="2285771"/>
          </a:xfrm>
          <a:prstGeom prst="rect">
            <a:avLst/>
          </a:prstGeom>
          <a:noFill/>
          <a:ln>
            <a:noFill/>
          </a:ln>
        </p:spPr>
      </p:pic>
      <p:sp>
        <p:nvSpPr>
          <p:cNvPr id="3" name="Google Shape;193;p10">
            <a:extLst>
              <a:ext uri="{FF2B5EF4-FFF2-40B4-BE49-F238E27FC236}">
                <a16:creationId xmlns:a16="http://schemas.microsoft.com/office/drawing/2014/main" id="{AB417581-E0FD-D71F-412A-B82E71A058AA}"/>
              </a:ext>
            </a:extLst>
          </p:cNvPr>
          <p:cNvSpPr/>
          <p:nvPr/>
        </p:nvSpPr>
        <p:spPr>
          <a:xfrm>
            <a:off x="9779000" y="0"/>
            <a:ext cx="2407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3 </a:t>
            </a:r>
            <a:r>
              <a:rPr lang="en-US" sz="1800" b="0" i="0" u="none" strike="noStrike" cap="none" dirty="0">
                <a:solidFill>
                  <a:srgbClr val="1C2E78"/>
                </a:solidFill>
                <a:latin typeface="Calibri"/>
                <a:ea typeface="Calibri"/>
                <a:cs typeface="Calibri"/>
                <a:sym typeface="Calibri"/>
              </a:rPr>
              <a:t>Spam και phishing</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9"/>
          <p:cNvSpPr txBox="1">
            <a:spLocks noGrp="1"/>
          </p:cNvSpPr>
          <p:nvPr>
            <p:ph type="title"/>
          </p:nvPr>
        </p:nvSpPr>
        <p:spPr>
          <a:xfrm>
            <a:off x="1994338" y="901676"/>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Δραστηριότητα: Είναι ασφαλής η επίσκεψη του συνδέσμου;</a:t>
            </a:r>
            <a:endParaRPr>
              <a:solidFill>
                <a:schemeClr val="lt1"/>
              </a:solidFill>
            </a:endParaRPr>
          </a:p>
        </p:txBody>
      </p:sp>
      <p:sp>
        <p:nvSpPr>
          <p:cNvPr id="275" name="Google Shape;275;p19"/>
          <p:cNvSpPr txBox="1">
            <a:spLocks noGrp="1"/>
          </p:cNvSpPr>
          <p:nvPr>
            <p:ph type="body" idx="1"/>
          </p:nvPr>
        </p:nvSpPr>
        <p:spPr>
          <a:xfrm>
            <a:off x="557999" y="2174240"/>
            <a:ext cx="11076004" cy="3799840"/>
          </a:xfrm>
          <a:prstGeom prst="rect">
            <a:avLst/>
          </a:prstGeom>
          <a:noFill/>
          <a:ln>
            <a:noFill/>
          </a:ln>
        </p:spPr>
        <p:txBody>
          <a:bodyPr spcFirstLastPara="1" wrap="square" lIns="91425" tIns="45700" rIns="91425" bIns="45700" anchor="t" anchorCtr="0">
            <a:normAutofit fontScale="92500" lnSpcReduction="20000"/>
          </a:bodyPr>
          <a:lstStyle/>
          <a:p>
            <a:pPr marL="76200" lvl="0" indent="0" algn="l" rtl="0">
              <a:lnSpc>
                <a:spcPct val="120000"/>
              </a:lnSpc>
              <a:spcBef>
                <a:spcPts val="0"/>
              </a:spcBef>
              <a:spcAft>
                <a:spcPts val="0"/>
              </a:spcAft>
              <a:buSzPts val="2400"/>
              <a:buNone/>
            </a:pPr>
            <a:r>
              <a:rPr lang="en-US" i="1"/>
              <a:t>Αποφασίστε, αν ο σύνδεσμος είναι ασφαλής για να τον επισκεφθείτε:</a:t>
            </a:r>
            <a:endParaRPr/>
          </a:p>
          <a:p>
            <a:pPr marL="76200" lvl="0" indent="0" algn="l" rtl="0">
              <a:lnSpc>
                <a:spcPct val="120000"/>
              </a:lnSpc>
              <a:spcBef>
                <a:spcPts val="1200"/>
              </a:spcBef>
              <a:spcAft>
                <a:spcPts val="0"/>
              </a:spcAft>
              <a:buSzPts val="2400"/>
              <a:buNone/>
            </a:pPr>
            <a:r>
              <a:rPr lang="en-US" i="1"/>
              <a:t>Ας υποθέσουμε ότι λαμβάνετε ένα μήνυμα ηλεκτρονικού ταχυδρομείου από μια τράπεζα που σας ζητά να κάνετε κλικ σε έναν σύνδεσμο όπως ο παρακάτω και να υποβάλετε προσωπικά δεδομένα, όπως όνομα χρήστη, κωδικούς πρόσβασης και στοιχεία πιστωτικής κάρτας.</a:t>
            </a:r>
            <a:endParaRPr/>
          </a:p>
          <a:p>
            <a:pPr marL="457200" lvl="1" indent="0" algn="l" rtl="0">
              <a:lnSpc>
                <a:spcPct val="120000"/>
              </a:lnSpc>
              <a:spcBef>
                <a:spcPts val="1200"/>
              </a:spcBef>
              <a:spcAft>
                <a:spcPts val="0"/>
              </a:spcAft>
              <a:buSzPts val="2160"/>
              <a:buNone/>
            </a:pPr>
            <a:r>
              <a:rPr lang="en-US" sz="1800" i="1">
                <a:solidFill>
                  <a:srgbClr val="0070C0"/>
                </a:solidFill>
              </a:rPr>
              <a:t>http://url5423.eka.de/ls/click?upn=V1OaWNMSPs2Lb0JqHpnyTLRlk2703ToIFpo2vd2MKt5gB6dYAUvw1B-2FnC6T5iVsCdbcug7l6pkTad-2FBfACSlC-2BKw-3D-3DhmuAs-OaWNMSPs2Lb0JqHpn-asDvdva</a:t>
            </a:r>
            <a:endParaRPr/>
          </a:p>
          <a:p>
            <a:pPr marL="533400" lvl="0" indent="-457200" algn="l" rtl="0">
              <a:lnSpc>
                <a:spcPct val="120000"/>
              </a:lnSpc>
              <a:spcBef>
                <a:spcPts val="1200"/>
              </a:spcBef>
              <a:spcAft>
                <a:spcPts val="0"/>
              </a:spcAft>
              <a:buSzPts val="2400"/>
              <a:buFont typeface="Calibri"/>
              <a:buAutoNum type="arabicPeriod"/>
            </a:pPr>
            <a:r>
              <a:rPr lang="en-US" i="1"/>
              <a:t>Μη βιάζεστε, σκεφτείτε το καλά και αποφασίστε αν ο σύνδεσμος αυτός είναι ασφαλής για να τον επισκεφθείτε.</a:t>
            </a:r>
            <a:endParaRPr/>
          </a:p>
          <a:p>
            <a:pPr marL="533400" lvl="0" indent="-457200" algn="l" rtl="0">
              <a:lnSpc>
                <a:spcPct val="120000"/>
              </a:lnSpc>
              <a:spcBef>
                <a:spcPts val="1200"/>
              </a:spcBef>
              <a:spcAft>
                <a:spcPts val="0"/>
              </a:spcAft>
              <a:buSzPts val="2400"/>
              <a:buFont typeface="Calibri"/>
              <a:buAutoNum type="arabicPeriod"/>
            </a:pPr>
            <a:r>
              <a:rPr lang="en-US" i="1"/>
              <a:t>Σκεφτείτε τους λόγους.</a:t>
            </a:r>
            <a:endParaRPr/>
          </a:p>
          <a:p>
            <a:pPr marL="548640" lvl="1" indent="0" algn="l" rtl="0">
              <a:lnSpc>
                <a:spcPct val="120000"/>
              </a:lnSpc>
              <a:spcBef>
                <a:spcPts val="1200"/>
              </a:spcBef>
              <a:spcAft>
                <a:spcPts val="0"/>
              </a:spcAft>
              <a:buSzPts val="2640"/>
              <a:buNone/>
            </a:pPr>
            <a:endParaRPr i="1"/>
          </a:p>
          <a:p>
            <a:pPr marL="228600" lvl="0" indent="-76200" algn="l" rtl="0">
              <a:lnSpc>
                <a:spcPct val="100000"/>
              </a:lnSpc>
              <a:spcBef>
                <a:spcPts val="1200"/>
              </a:spcBef>
              <a:spcAft>
                <a:spcPts val="0"/>
              </a:spcAft>
              <a:buSzPts val="2400"/>
              <a:buNone/>
            </a:pPr>
            <a:endParaRPr/>
          </a:p>
        </p:txBody>
      </p:sp>
      <p:pic>
        <p:nvPicPr>
          <p:cNvPr id="277" name="Google Shape;277;p19"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278" name="Google Shape;278;p19"/>
          <p:cNvSpPr txBox="1"/>
          <p:nvPr/>
        </p:nvSpPr>
        <p:spPr>
          <a:xfrm>
            <a:off x="876263" y="6510743"/>
            <a:ext cx="612115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pch.vector στο Freepik</a:t>
            </a:r>
            <a:endParaRPr sz="1100" b="0" i="0" u="none" strike="noStrike" cap="none">
              <a:solidFill>
                <a:schemeClr val="dk1"/>
              </a:solidFill>
              <a:latin typeface="Calibri"/>
              <a:ea typeface="Calibri"/>
              <a:cs typeface="Calibri"/>
              <a:sym typeface="Calibri"/>
            </a:endParaRPr>
          </a:p>
        </p:txBody>
      </p:sp>
      <p:pic>
        <p:nvPicPr>
          <p:cNvPr id="279" name="Google Shape;279;p19" descr="Hand drawn flat design ssl illustration"/>
          <p:cNvPicPr preferRelativeResize="0"/>
          <p:nvPr/>
        </p:nvPicPr>
        <p:blipFill rotWithShape="1">
          <a:blip r:embed="rId5">
            <a:alphaModFix/>
          </a:blip>
          <a:srcRect/>
          <a:stretch/>
        </p:blipFill>
        <p:spPr>
          <a:xfrm>
            <a:off x="9131423" y="4138970"/>
            <a:ext cx="2502578" cy="2502578"/>
          </a:xfrm>
          <a:prstGeom prst="rect">
            <a:avLst/>
          </a:prstGeom>
          <a:noFill/>
          <a:ln>
            <a:noFill/>
          </a:ln>
        </p:spPr>
      </p:pic>
      <p:sp>
        <p:nvSpPr>
          <p:cNvPr id="280" name="Google Shape;280;p19"/>
          <p:cNvSpPr txBox="1"/>
          <p:nvPr/>
        </p:nvSpPr>
        <p:spPr>
          <a:xfrm>
            <a:off x="10016975" y="6510743"/>
            <a:ext cx="1298762"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Εικόνα από freepik</a:t>
            </a:r>
            <a:endParaRPr sz="1100" b="0" i="0" u="none" strike="noStrike" cap="none">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56385553-1546-03C8-BAA9-A1E3D5CE042C}"/>
              </a:ext>
            </a:extLst>
          </p:cNvPr>
          <p:cNvSpPr/>
          <p:nvPr/>
        </p:nvSpPr>
        <p:spPr>
          <a:xfrm>
            <a:off x="9779000" y="0"/>
            <a:ext cx="2407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3 </a:t>
            </a:r>
            <a:r>
              <a:rPr lang="en-US" sz="1800" b="0" i="0" u="none" strike="noStrike" cap="none" dirty="0">
                <a:solidFill>
                  <a:srgbClr val="1C2E78"/>
                </a:solidFill>
                <a:latin typeface="Calibri"/>
                <a:ea typeface="Calibri"/>
                <a:cs typeface="Calibri"/>
                <a:sym typeface="Calibri"/>
              </a:rPr>
              <a:t>Spam και phishing</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0"/>
          <p:cNvSpPr txBox="1">
            <a:spLocks noGrp="1"/>
          </p:cNvSpPr>
          <p:nvPr>
            <p:ph type="body" idx="1"/>
          </p:nvPr>
        </p:nvSpPr>
        <p:spPr>
          <a:xfrm>
            <a:off x="557999" y="2029522"/>
            <a:ext cx="10731324" cy="4323982"/>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20000"/>
              </a:lnSpc>
              <a:spcBef>
                <a:spcPts val="0"/>
              </a:spcBef>
              <a:spcAft>
                <a:spcPts val="0"/>
              </a:spcAft>
              <a:buSzPts val="2400"/>
              <a:buNone/>
            </a:pPr>
            <a:r>
              <a:rPr lang="en-US" b="1" i="1"/>
              <a:t>Η απάντηση. </a:t>
            </a:r>
            <a:r>
              <a:rPr lang="en-US" i="1"/>
              <a:t>Αυτός ο σύνδεσμος </a:t>
            </a:r>
            <a:r>
              <a:rPr lang="en-US" b="1"/>
              <a:t>δεν είναι ασφαλής </a:t>
            </a:r>
            <a:r>
              <a:rPr lang="en-US"/>
              <a:t>για διάφορους λόγους: </a:t>
            </a:r>
            <a:endParaRPr/>
          </a:p>
          <a:p>
            <a:pPr marL="990600" lvl="1" indent="-457200" algn="l" rtl="0">
              <a:lnSpc>
                <a:spcPct val="120000"/>
              </a:lnSpc>
              <a:spcBef>
                <a:spcPts val="1200"/>
              </a:spcBef>
              <a:spcAft>
                <a:spcPts val="0"/>
              </a:spcAft>
              <a:buSzPts val="2880"/>
              <a:buChar char="▪"/>
            </a:pPr>
            <a:r>
              <a:rPr lang="en-US" sz="2400"/>
              <a:t>Χρησιμοποιεί http αντί για https.</a:t>
            </a:r>
            <a:endParaRPr/>
          </a:p>
          <a:p>
            <a:pPr marL="990600" lvl="1" indent="-457200" algn="l" rtl="0">
              <a:lnSpc>
                <a:spcPct val="120000"/>
              </a:lnSpc>
              <a:spcBef>
                <a:spcPts val="1200"/>
              </a:spcBef>
              <a:spcAft>
                <a:spcPts val="0"/>
              </a:spcAft>
              <a:buSzPts val="2880"/>
              <a:buChar char="▪"/>
            </a:pPr>
            <a:r>
              <a:rPr lang="en-US" sz="2400"/>
              <a:t>Το όνομα τομέα δεν σχετίζεται με το επίσημο όνομα της τράπεζας.</a:t>
            </a:r>
            <a:endParaRPr/>
          </a:p>
          <a:p>
            <a:pPr marL="990600" lvl="1" indent="-457200" algn="l" rtl="0">
              <a:lnSpc>
                <a:spcPct val="120000"/>
              </a:lnSpc>
              <a:spcBef>
                <a:spcPts val="1200"/>
              </a:spcBef>
              <a:spcAft>
                <a:spcPts val="0"/>
              </a:spcAft>
              <a:buSzPts val="2880"/>
              <a:buChar char="▪"/>
            </a:pPr>
            <a:r>
              <a:rPr lang="en-US" sz="2400"/>
              <a:t>Ο σύνδεσμος είναι ύποπτα μακρύς.</a:t>
            </a:r>
            <a:endParaRPr/>
          </a:p>
          <a:p>
            <a:pPr marL="990600" lvl="1" indent="-457200" algn="l" rtl="0">
              <a:lnSpc>
                <a:spcPct val="120000"/>
              </a:lnSpc>
              <a:spcBef>
                <a:spcPts val="1200"/>
              </a:spcBef>
              <a:spcAft>
                <a:spcPts val="0"/>
              </a:spcAft>
              <a:buSzPts val="2880"/>
              <a:buChar char="▪"/>
            </a:pPr>
            <a:r>
              <a:rPr lang="en-US" sz="2400"/>
              <a:t>Το όνομα τομέα του συνδέσμου είναι διαφορετικό από το όνομα τομέα της διεύθυνσης ηλεκτρονικού ταχυδρομείου του αποστολέα.</a:t>
            </a:r>
            <a:endParaRPr/>
          </a:p>
          <a:p>
            <a:pPr marL="990600" lvl="1" indent="-457200" algn="l" rtl="0">
              <a:lnSpc>
                <a:spcPct val="120000"/>
              </a:lnSpc>
              <a:spcBef>
                <a:spcPts val="1200"/>
              </a:spcBef>
              <a:spcAft>
                <a:spcPts val="0"/>
              </a:spcAft>
              <a:buSzPts val="2880"/>
              <a:buChar char="▪"/>
            </a:pPr>
            <a:r>
              <a:rPr lang="en-US" sz="2400"/>
              <a:t>Μια πραγματική τράπεζα δεν θα ζητήσει ποτέ ονόματα χρηστών, κωδικούς πρόσβασης ή στοιχεία πιστωτικών καρτών.</a:t>
            </a:r>
            <a:endParaRPr i="1"/>
          </a:p>
          <a:p>
            <a:pPr marL="228600" lvl="0" indent="-76200" algn="l" rtl="0">
              <a:lnSpc>
                <a:spcPct val="100000"/>
              </a:lnSpc>
              <a:spcBef>
                <a:spcPts val="1200"/>
              </a:spcBef>
              <a:spcAft>
                <a:spcPts val="0"/>
              </a:spcAft>
              <a:buSzPts val="2400"/>
              <a:buNone/>
            </a:pPr>
            <a:endParaRPr/>
          </a:p>
        </p:txBody>
      </p:sp>
      <p:sp>
        <p:nvSpPr>
          <p:cNvPr id="287" name="Google Shape;287;p20"/>
          <p:cNvSpPr txBox="1">
            <a:spLocks noGrp="1"/>
          </p:cNvSpPr>
          <p:nvPr>
            <p:ph type="title"/>
          </p:nvPr>
        </p:nvSpPr>
        <p:spPr>
          <a:xfrm>
            <a:off x="1996816" y="904364"/>
            <a:ext cx="9248117" cy="605096"/>
          </a:xfrm>
          <a:prstGeom prst="rect">
            <a:avLst/>
          </a:prstGeom>
          <a:solidFill>
            <a:srgbClr val="1C2E7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Δραστηριότητα: Είναι ασφαλής η επίσκεψη του συνδέσμου; (2)</a:t>
            </a:r>
            <a:endParaRPr>
              <a:solidFill>
                <a:schemeClr val="lt1"/>
              </a:solidFill>
            </a:endParaRPr>
          </a:p>
        </p:txBody>
      </p:sp>
      <p:pic>
        <p:nvPicPr>
          <p:cNvPr id="289" name="Google Shape;289;p20"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290" name="Google Shape;290;p20"/>
          <p:cNvSpPr txBox="1"/>
          <p:nvPr/>
        </p:nvSpPr>
        <p:spPr>
          <a:xfrm>
            <a:off x="6070848" y="6483913"/>
            <a:ext cx="6121152"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pch.vector στο Freepik</a:t>
            </a:r>
            <a:endParaRPr sz="1100" b="0" i="0" u="none" strike="noStrike" cap="none">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2C007C49-A502-998F-DD45-4794A19B6ADF}"/>
              </a:ext>
            </a:extLst>
          </p:cNvPr>
          <p:cNvSpPr/>
          <p:nvPr/>
        </p:nvSpPr>
        <p:spPr>
          <a:xfrm>
            <a:off x="9779000" y="0"/>
            <a:ext cx="2407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3 </a:t>
            </a:r>
            <a:r>
              <a:rPr lang="en-US" sz="1800" b="0" i="0" u="none" strike="noStrike" cap="none" dirty="0">
                <a:solidFill>
                  <a:srgbClr val="1C2E78"/>
                </a:solidFill>
                <a:latin typeface="Calibri"/>
                <a:ea typeface="Calibri"/>
                <a:cs typeface="Calibri"/>
                <a:sym typeface="Calibri"/>
              </a:rPr>
              <a:t>Spam και phishing</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337ed6086d5_1_30"/>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C2E78"/>
              </a:buClr>
              <a:buSzPct val="140000"/>
              <a:buFont typeface="Calibri"/>
              <a:buNone/>
            </a:pPr>
            <a:r>
              <a:rPr lang="el-GR" sz="2400" dirty="0"/>
              <a:t>Υποενότητα</a:t>
            </a:r>
            <a:r>
              <a:rPr lang="en-US" sz="2200" dirty="0"/>
              <a:t> 4</a:t>
            </a:r>
            <a:endParaRPr sz="2200" dirty="0">
              <a:highlight>
                <a:srgbClr val="FFFF00"/>
              </a:highlight>
            </a:endParaRPr>
          </a:p>
          <a:p>
            <a:pPr>
              <a:buSzPct val="71428"/>
            </a:pPr>
            <a:r>
              <a:rPr lang="en-US" sz="4000" dirty="0"/>
              <a:t>Ποια είναι τα διαδικτυακά σας δικαιώματα</a:t>
            </a:r>
            <a:endParaRPr dirty="0"/>
          </a:p>
        </p:txBody>
      </p:sp>
      <p:sp>
        <p:nvSpPr>
          <p:cNvPr id="329" name="Google Shape;329;g337ed6086d5_1_30"/>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330" name="Google Shape;330;g337ed6086d5_1_30"/>
          <p:cNvSpPr txBox="1">
            <a:spLocks noGrp="1"/>
          </p:cNvSpPr>
          <p:nvPr>
            <p:ph type="body" idx="2"/>
          </p:nvPr>
        </p:nvSpPr>
        <p:spPr>
          <a:xfrm>
            <a:off x="660375" y="2978200"/>
            <a:ext cx="6035700" cy="2354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24"/>
              <a:buNone/>
            </a:pPr>
            <a:r>
              <a:rPr lang="el-GR" sz="1800" dirty="0"/>
              <a:t>Με την ολοκλήρωση αυτής της υποενότητας θα γνωρίζετε:</a:t>
            </a:r>
          </a:p>
          <a:p>
            <a:pPr marL="228600" lvl="0" indent="-223744" algn="l" rtl="0">
              <a:lnSpc>
                <a:spcPct val="150000"/>
              </a:lnSpc>
              <a:spcBef>
                <a:spcPts val="1200"/>
              </a:spcBef>
              <a:spcAft>
                <a:spcPts val="0"/>
              </a:spcAft>
              <a:buSzPts val="1924"/>
              <a:buFont typeface="Calibri"/>
              <a:buChar char="✔"/>
            </a:pPr>
            <a:r>
              <a:rPr lang="en-US" sz="1800" dirty="0" err="1"/>
              <a:t>Ποι</a:t>
            </a:r>
            <a:r>
              <a:rPr lang="en-US" sz="1800" dirty="0"/>
              <a:t>α είναι τα ψηφιακά σας δικαιώματα και υποχρεώσεις</a:t>
            </a:r>
            <a:endParaRPr sz="1800" dirty="0"/>
          </a:p>
          <a:p>
            <a:pPr marL="228600" lvl="0" indent="-223744" algn="l" rtl="0">
              <a:lnSpc>
                <a:spcPct val="150000"/>
              </a:lnSpc>
              <a:spcBef>
                <a:spcPts val="1200"/>
              </a:spcBef>
              <a:spcAft>
                <a:spcPts val="0"/>
              </a:spcAft>
              <a:buSzPts val="1924"/>
              <a:buFont typeface="Calibri"/>
              <a:buChar char="✔"/>
            </a:pPr>
            <a:r>
              <a:rPr lang="en-US" sz="1800" dirty="0"/>
              <a:t>Τι είναι ο GDPR και γιατί τον χρειαζόμαστε</a:t>
            </a:r>
            <a:endParaRPr sz="1800" dirty="0"/>
          </a:p>
        </p:txBody>
      </p:sp>
      <p:pic>
        <p:nvPicPr>
          <p:cNvPr id="331" name="Google Shape;331;g337ed6086d5_1_30" descr="High ROI content abstract concept illustration"/>
          <p:cNvPicPr preferRelativeResize="0"/>
          <p:nvPr/>
        </p:nvPicPr>
        <p:blipFill rotWithShape="1">
          <a:blip r:embed="rId3">
            <a:alphaModFix/>
          </a:blip>
          <a:srcRect l="10457" t="11532" r="9779" b="9209"/>
          <a:stretch/>
        </p:blipFill>
        <p:spPr>
          <a:xfrm>
            <a:off x="7505884" y="1973178"/>
            <a:ext cx="4199138" cy="4172504"/>
          </a:xfrm>
          <a:prstGeom prst="rect">
            <a:avLst/>
          </a:prstGeom>
          <a:noFill/>
          <a:ln>
            <a:noFill/>
          </a:ln>
        </p:spPr>
      </p:pic>
      <p:sp>
        <p:nvSpPr>
          <p:cNvPr id="332" name="Google Shape;332;g337ed6086d5_1_30"/>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στο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8BED502F-55E1-03CC-780A-30C079A00A38}"/>
              </a:ext>
            </a:extLst>
          </p:cNvPr>
          <p:cNvSpPr>
            <a:spLocks noGrp="1"/>
          </p:cNvSpPr>
          <p:nvPr>
            <p:ph type="title"/>
          </p:nvPr>
        </p:nvSpPr>
        <p:spPr/>
        <p:txBody>
          <a:bodyPr/>
          <a:lstStyle/>
          <a:p>
            <a:r>
              <a:rPr lang="en-US" dirty="0"/>
              <a:t>Είμαστε ψηφιακοί πολίτες </a:t>
            </a:r>
            <a:endParaRPr lang="el-GR" dirty="0"/>
          </a:p>
        </p:txBody>
      </p:sp>
      <p:sp>
        <p:nvSpPr>
          <p:cNvPr id="6" name="Θέση κειμένου 5">
            <a:extLst>
              <a:ext uri="{FF2B5EF4-FFF2-40B4-BE49-F238E27FC236}">
                <a16:creationId xmlns:a16="http://schemas.microsoft.com/office/drawing/2014/main" id="{546CECE9-F523-D463-7C22-A3FBA993D17B}"/>
              </a:ext>
            </a:extLst>
          </p:cNvPr>
          <p:cNvSpPr>
            <a:spLocks noGrp="1"/>
          </p:cNvSpPr>
          <p:nvPr>
            <p:ph type="body" idx="1"/>
          </p:nvPr>
        </p:nvSpPr>
        <p:spPr>
          <a:xfrm>
            <a:off x="566153" y="2330868"/>
            <a:ext cx="6107363" cy="3941326"/>
          </a:xfrm>
        </p:spPr>
        <p:txBody>
          <a:bodyPr>
            <a:normAutofit/>
          </a:bodyPr>
          <a:lstStyle/>
          <a:p>
            <a:pPr marL="0" marR="0" lvl="0" indent="0" algn="l" rtl="0">
              <a:lnSpc>
                <a:spcPct val="110000"/>
              </a:lnSpc>
              <a:spcBef>
                <a:spcPts val="0"/>
              </a:spcBef>
              <a:spcAft>
                <a:spcPts val="0"/>
              </a:spcAft>
              <a:buSzPts val="1800"/>
              <a:buFont typeface="Calibri"/>
              <a:buNone/>
            </a:pPr>
            <a:r>
              <a:rPr lang="en-US" sz="2200" dirty="0">
                <a:latin typeface="Calibri"/>
                <a:ea typeface="Calibri"/>
                <a:cs typeface="Calibri"/>
                <a:sym typeface="Calibri"/>
              </a:rPr>
              <a:t>Οι ψηφιακοί πολίτες μπορούν να απολαμβάνουν δικαιώματα προστασίας της ιδιωτικής ζωής, ασφάλειας, πρόσβασης και ένταξης, ελευθερίας της έκφρασης και πολλά άλλα. </a:t>
            </a:r>
          </a:p>
          <a:p>
            <a:pPr marL="0" marR="0" lvl="0" indent="0" algn="l" rtl="0">
              <a:lnSpc>
                <a:spcPct val="110000"/>
              </a:lnSpc>
              <a:spcBef>
                <a:spcPts val="0"/>
              </a:spcBef>
              <a:spcAft>
                <a:spcPts val="0"/>
              </a:spcAft>
              <a:buClr>
                <a:srgbClr val="000000"/>
              </a:buClr>
              <a:buSzPts val="1800"/>
              <a:buFont typeface="Calibri"/>
              <a:buNone/>
            </a:pPr>
            <a:r>
              <a:rPr lang="en-US" sz="2200" dirty="0">
                <a:latin typeface="Calibri"/>
                <a:ea typeface="Calibri"/>
                <a:cs typeface="Calibri"/>
                <a:sym typeface="Calibri"/>
              </a:rPr>
              <a:t>Ωστόσο, μαζί με αυτά τα δικαιώματα έρχονται και ορισμένες ευθύνες, όπως η ηθική και η ενσυναίσθηση και άλλες ευθύνες για την εξασφάλιση ενός ασφαλούς και υπεύθυνου ψηφιακού περιβάλλοντος για όλους.</a:t>
            </a:r>
          </a:p>
          <a:p>
            <a:endParaRPr lang="el-GR" sz="2200" dirty="0"/>
          </a:p>
        </p:txBody>
      </p:sp>
      <p:sp>
        <p:nvSpPr>
          <p:cNvPr id="8" name="Google Shape;343;p21">
            <a:extLst>
              <a:ext uri="{FF2B5EF4-FFF2-40B4-BE49-F238E27FC236}">
                <a16:creationId xmlns:a16="http://schemas.microsoft.com/office/drawing/2014/main" id="{64454266-3D39-CA62-94B7-D7789C70123F}"/>
              </a:ext>
            </a:extLst>
          </p:cNvPr>
          <p:cNvSpPr txBox="1"/>
          <p:nvPr/>
        </p:nvSpPr>
        <p:spPr>
          <a:xfrm>
            <a:off x="8284181" y="4164879"/>
            <a:ext cx="3000000" cy="3000000"/>
          </a:xfrm>
          <a:prstGeom prst="rect">
            <a:avLst/>
          </a:prstGeom>
          <a:noFill/>
          <a:ln>
            <a:noFill/>
          </a:ln>
        </p:spPr>
        <p:txBody>
          <a:bodyPr spcFirstLastPara="1" wrap="square" lIns="91425" tIns="91425" rIns="91425" bIns="91425" anchor="ctr" anchorCtr="0">
            <a:noAutofit/>
          </a:bodyPr>
          <a:lstStyle/>
          <a:p>
            <a:pPr marL="0" lvl="0" indent="0" algn="r" rtl="0">
              <a:lnSpc>
                <a:spcPct val="156521"/>
              </a:lnSpc>
              <a:spcBef>
                <a:spcPts val="0"/>
              </a:spcBef>
              <a:spcAft>
                <a:spcPts val="0"/>
              </a:spcAft>
              <a:buNone/>
            </a:pPr>
            <a:r>
              <a:rPr lang="en-US" sz="1750" i="1" dirty="0">
                <a:solidFill>
                  <a:srgbClr val="161616"/>
                </a:solidFill>
                <a:highlight>
                  <a:srgbClr val="FFFFFF"/>
                </a:highlight>
              </a:rPr>
              <a:t>     Όλοι είμαστε πλέον συνδεδεμένοι μέσω του Διαδικτύου, σαν νευρώνες σε έναν τεράστιο εγκέφαλο.</a:t>
            </a:r>
            <a:endParaRPr sz="1750" i="1" dirty="0">
              <a:solidFill>
                <a:srgbClr val="161616"/>
              </a:solidFill>
              <a:highlight>
                <a:srgbClr val="FFFFFF"/>
              </a:highlight>
            </a:endParaRPr>
          </a:p>
          <a:p>
            <a:pPr marL="0" lvl="0" indent="0" algn="r" rtl="0">
              <a:lnSpc>
                <a:spcPct val="156521"/>
              </a:lnSpc>
              <a:spcBef>
                <a:spcPts val="800"/>
              </a:spcBef>
              <a:spcAft>
                <a:spcPts val="800"/>
              </a:spcAft>
              <a:buNone/>
            </a:pPr>
            <a:r>
              <a:rPr lang="en-US" sz="1750" dirty="0">
                <a:solidFill>
                  <a:srgbClr val="161616"/>
                </a:solidFill>
                <a:highlight>
                  <a:srgbClr val="FFFFFF"/>
                </a:highlight>
              </a:rPr>
              <a:t>Stephen Hawking</a:t>
            </a:r>
            <a:endParaRPr sz="1750" dirty="0">
              <a:solidFill>
                <a:srgbClr val="161616"/>
              </a:solidFill>
              <a:highlight>
                <a:srgbClr val="FFFFFF"/>
              </a:highlight>
            </a:endParaRPr>
          </a:p>
        </p:txBody>
      </p:sp>
      <p:pic>
        <p:nvPicPr>
          <p:cNvPr id="1026" name="Picture 2" descr="Network concept illustration">
            <a:extLst>
              <a:ext uri="{FF2B5EF4-FFF2-40B4-BE49-F238E27FC236}">
                <a16:creationId xmlns:a16="http://schemas.microsoft.com/office/drawing/2014/main" id="{6D79FCFD-AF91-28A8-9C9B-A0E4C8158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604" y="585806"/>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32;g337ed6086d5_1_30">
            <a:extLst>
              <a:ext uri="{FF2B5EF4-FFF2-40B4-BE49-F238E27FC236}">
                <a16:creationId xmlns:a16="http://schemas.microsoft.com/office/drawing/2014/main" id="{F1048AA7-3B43-2817-4675-8AF2A98BA9BD}"/>
              </a:ext>
            </a:extLst>
          </p:cNvPr>
          <p:cNvSpPr txBox="1"/>
          <p:nvPr/>
        </p:nvSpPr>
        <p:spPr>
          <a:xfrm>
            <a:off x="9436963" y="6574524"/>
            <a:ext cx="1911600"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storyset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στο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12" name="Google Shape;193;p10">
            <a:extLst>
              <a:ext uri="{FF2B5EF4-FFF2-40B4-BE49-F238E27FC236}">
                <a16:creationId xmlns:a16="http://schemas.microsoft.com/office/drawing/2014/main" id="{3F970689-BBDE-33E0-395D-1E8873CC4932}"/>
              </a:ext>
            </a:extLst>
          </p:cNvPr>
          <p:cNvSpPr/>
          <p:nvPr/>
        </p:nvSpPr>
        <p:spPr>
          <a:xfrm>
            <a:off x="9071811" y="0"/>
            <a:ext cx="311456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2.4 Διαδικτυακά δικαιώματα</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116538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055EA0-3FA4-6786-76DB-CA1678F8E6B8}"/>
              </a:ext>
            </a:extLst>
          </p:cNvPr>
          <p:cNvSpPr>
            <a:spLocks noGrp="1"/>
          </p:cNvSpPr>
          <p:nvPr>
            <p:ph type="title"/>
          </p:nvPr>
        </p:nvSpPr>
        <p:spPr/>
        <p:txBody>
          <a:bodyPr/>
          <a:lstStyle/>
          <a:p>
            <a:r>
              <a:rPr lang="en-US" dirty="0"/>
              <a:t>Τι είναι ο ΓΚΠΔ και ποιος πρέπει να συμμορφωθεί με αυτόν;</a:t>
            </a:r>
            <a:endParaRPr lang="el-GR" dirty="0"/>
          </a:p>
        </p:txBody>
      </p:sp>
      <p:sp>
        <p:nvSpPr>
          <p:cNvPr id="3" name="Θέση κειμένου 2">
            <a:extLst>
              <a:ext uri="{FF2B5EF4-FFF2-40B4-BE49-F238E27FC236}">
                <a16:creationId xmlns:a16="http://schemas.microsoft.com/office/drawing/2014/main" id="{E24C82A8-CC12-6D30-1CAD-B0EE674F50F0}"/>
              </a:ext>
            </a:extLst>
          </p:cNvPr>
          <p:cNvSpPr>
            <a:spLocks noGrp="1"/>
          </p:cNvSpPr>
          <p:nvPr>
            <p:ph type="body" idx="1"/>
          </p:nvPr>
        </p:nvSpPr>
        <p:spPr>
          <a:xfrm>
            <a:off x="557999" y="1800000"/>
            <a:ext cx="7576802" cy="4686524"/>
          </a:xfrm>
        </p:spPr>
        <p:txBody>
          <a:bodyPr>
            <a:normAutofit fontScale="70000" lnSpcReduction="20000"/>
          </a:bodyPr>
          <a:lstStyle/>
          <a:p>
            <a:pPr marL="76200" indent="0">
              <a:lnSpc>
                <a:spcPct val="110000"/>
              </a:lnSpc>
              <a:spcAft>
                <a:spcPts val="600"/>
              </a:spcAft>
              <a:buNone/>
            </a:pPr>
            <a:r>
              <a:rPr lang="en-US" sz="2400" b="1" i="0" dirty="0">
                <a:solidFill>
                  <a:srgbClr val="000000"/>
                </a:solidFill>
                <a:effectLst/>
                <a:latin typeface="Calibri" panose="020F0502020204030204" pitchFamily="34" charset="0"/>
                <a:cs typeface="Calibri" panose="020F0502020204030204" pitchFamily="34" charset="0"/>
              </a:rPr>
              <a:t>Τι είναι ο ΓΚΠΔ;</a:t>
            </a:r>
          </a:p>
          <a:p>
            <a:pPr>
              <a:lnSpc>
                <a:spcPct val="110000"/>
              </a:lnSpc>
              <a:spcAft>
                <a:spcPts val="600"/>
              </a:spcAft>
              <a:buFont typeface="Wingdings" panose="05000000000000000000" pitchFamily="2" charset="2"/>
              <a:buChar char="§"/>
            </a:pPr>
            <a:r>
              <a:rPr lang="en-US" sz="2400" b="0" i="0" dirty="0">
                <a:solidFill>
                  <a:srgbClr val="000000"/>
                </a:solidFill>
                <a:effectLst/>
                <a:latin typeface="Calibri" panose="020F0502020204030204" pitchFamily="34" charset="0"/>
                <a:cs typeface="Calibri" panose="020F0502020204030204" pitchFamily="34" charset="0"/>
              </a:rPr>
              <a:t>Ο </a:t>
            </a:r>
            <a:r>
              <a:rPr lang="en-US" sz="2400" b="1" i="0" dirty="0">
                <a:solidFill>
                  <a:srgbClr val="000000"/>
                </a:solidFill>
                <a:effectLst/>
                <a:latin typeface="Calibri" panose="020F0502020204030204" pitchFamily="34" charset="0"/>
                <a:cs typeface="Calibri" panose="020F0502020204030204" pitchFamily="34" charset="0"/>
              </a:rPr>
              <a:t>Γενικός Κανονισμός για την Προστασία Δεδομένων </a:t>
            </a:r>
            <a:r>
              <a:rPr lang="en-US" sz="2400" b="0" i="0" dirty="0">
                <a:solidFill>
                  <a:srgbClr val="000000"/>
                </a:solidFill>
                <a:effectLst/>
                <a:latin typeface="Calibri" panose="020F0502020204030204" pitchFamily="34" charset="0"/>
                <a:cs typeface="Calibri" panose="020F0502020204030204" pitchFamily="34" charset="0"/>
              </a:rPr>
              <a:t>είναι ένας νόμος της Ευρωπαϊκής Ένωσης που τέθηκε σε εφαρμογή στις 25 Μαΐου 2018 και απαιτεί από τους οργανισμούς να διασφαλίζουν τα προσωπικά δεδομένα και να προασπίζουν τα δικαιώματα προστασίας της ιδιωτικής ζωής οποιουδήποτε βρίσκεται στην επικράτεια της ΕΕ. </a:t>
            </a:r>
          </a:p>
          <a:p>
            <a:pPr marL="76200" indent="0" algn="l">
              <a:lnSpc>
                <a:spcPct val="110000"/>
              </a:lnSpc>
              <a:spcAft>
                <a:spcPts val="600"/>
              </a:spcAft>
              <a:buNone/>
            </a:pPr>
            <a:r>
              <a:rPr lang="en-US" sz="2400" b="1" i="0" dirty="0">
                <a:solidFill>
                  <a:srgbClr val="000000"/>
                </a:solidFill>
                <a:effectLst/>
                <a:latin typeface="Calibri" panose="020F0502020204030204" pitchFamily="34" charset="0"/>
                <a:cs typeface="Calibri" panose="020F0502020204030204" pitchFamily="34" charset="0"/>
              </a:rPr>
              <a:t>Ποιος πρέπει να συμμορφωθεί με τον ΓΚΠΔ;</a:t>
            </a:r>
          </a:p>
          <a:p>
            <a:pPr algn="l">
              <a:lnSpc>
                <a:spcPct val="110000"/>
              </a:lnSpc>
              <a:spcAft>
                <a:spcPts val="600"/>
              </a:spcAft>
              <a:buFont typeface="Wingdings" panose="05000000000000000000" pitchFamily="2" charset="2"/>
              <a:buChar char="§"/>
            </a:pPr>
            <a:r>
              <a:rPr lang="en-US" sz="2400" b="0" i="0" dirty="0">
                <a:solidFill>
                  <a:srgbClr val="000000"/>
                </a:solidFill>
                <a:effectLst/>
                <a:latin typeface="Calibri" panose="020F0502020204030204" pitchFamily="34" charset="0"/>
                <a:cs typeface="Calibri" panose="020F0502020204030204" pitchFamily="34" charset="0"/>
              </a:rPr>
              <a:t>Κάθε οργανισμός που επεξεργάζεται προσωπικά δεδομένα ατόμων στην ΕΕ πρέπει να συμμορφώνεται με τον ΓΚΠΔ. </a:t>
            </a:r>
          </a:p>
          <a:p>
            <a:pPr algn="l">
              <a:lnSpc>
                <a:spcPct val="110000"/>
              </a:lnSpc>
              <a:spcAft>
                <a:spcPts val="600"/>
              </a:spcAft>
              <a:buFont typeface="Wingdings" panose="05000000000000000000" pitchFamily="2" charset="2"/>
              <a:buChar char="§"/>
            </a:pPr>
            <a:r>
              <a:rPr lang="en-US" sz="2400" b="0" i="0" dirty="0">
                <a:solidFill>
                  <a:srgbClr val="000000"/>
                </a:solidFill>
                <a:effectLst/>
                <a:latin typeface="Calibri" panose="020F0502020204030204" pitchFamily="34" charset="0"/>
                <a:cs typeface="Calibri" panose="020F0502020204030204" pitchFamily="34" charset="0"/>
              </a:rPr>
              <a:t>Η "</a:t>
            </a:r>
            <a:r>
              <a:rPr lang="en-US" sz="2400" b="1" i="0" dirty="0">
                <a:solidFill>
                  <a:srgbClr val="000000"/>
                </a:solidFill>
                <a:effectLst/>
                <a:latin typeface="Calibri" panose="020F0502020204030204" pitchFamily="34" charset="0"/>
                <a:cs typeface="Calibri" panose="020F0502020204030204" pitchFamily="34" charset="0"/>
              </a:rPr>
              <a:t>επεξεργασία</a:t>
            </a:r>
            <a:r>
              <a:rPr lang="en-US" sz="2400" b="0" i="0" dirty="0">
                <a:solidFill>
                  <a:srgbClr val="000000"/>
                </a:solidFill>
                <a:effectLst/>
                <a:latin typeface="Calibri" panose="020F0502020204030204" pitchFamily="34" charset="0"/>
                <a:cs typeface="Calibri" panose="020F0502020204030204" pitchFamily="34" charset="0"/>
              </a:rPr>
              <a:t>" είναι ένας ευρύς όρος που καλύπτει σχεδόν οτιδήποτε μπορείτε να κάνετε με δεδομένα: συλλογή, αποθήκευση, διαβίβαση, ανάλυση κ.λπ. </a:t>
            </a:r>
          </a:p>
          <a:p>
            <a:pPr algn="l">
              <a:lnSpc>
                <a:spcPct val="110000"/>
              </a:lnSpc>
              <a:spcAft>
                <a:spcPts val="600"/>
              </a:spcAft>
              <a:buFont typeface="Wingdings" panose="05000000000000000000" pitchFamily="2" charset="2"/>
              <a:buChar char="§"/>
            </a:pPr>
            <a:r>
              <a:rPr lang="en-US" sz="2400" b="0" i="0" dirty="0">
                <a:solidFill>
                  <a:srgbClr val="000000"/>
                </a:solidFill>
                <a:effectLst/>
                <a:latin typeface="Calibri" panose="020F0502020204030204" pitchFamily="34" charset="0"/>
                <a:cs typeface="Calibri" panose="020F0502020204030204" pitchFamily="34" charset="0"/>
              </a:rPr>
              <a:t>"</a:t>
            </a:r>
            <a:r>
              <a:rPr lang="en-US" sz="2400" b="1" i="0" dirty="0">
                <a:solidFill>
                  <a:srgbClr val="000000"/>
                </a:solidFill>
                <a:effectLst/>
                <a:latin typeface="Calibri" panose="020F0502020204030204" pitchFamily="34" charset="0"/>
                <a:cs typeface="Calibri" panose="020F0502020204030204" pitchFamily="34" charset="0"/>
              </a:rPr>
              <a:t>Προσωπικά δεδομένα</a:t>
            </a:r>
            <a:r>
              <a:rPr lang="en-US" sz="2400" b="0" i="0" dirty="0">
                <a:solidFill>
                  <a:srgbClr val="000000"/>
                </a:solidFill>
                <a:effectLst/>
                <a:latin typeface="Calibri" panose="020F0502020204030204" pitchFamily="34" charset="0"/>
                <a:cs typeface="Calibri" panose="020F0502020204030204" pitchFamily="34" charset="0"/>
              </a:rPr>
              <a:t>" είναι κάθε πληροφορία που αφορά ένα άτομο, όπως ονόματα, διευθύνσεις ηλεκτρονικού ταχυδρομείου, διευθύνσεις IP, χρώμα ματιών, πολιτικές πεποιθήσεις </a:t>
            </a:r>
            <a:r>
              <a:rPr lang="en-US" sz="2400" dirty="0">
                <a:solidFill>
                  <a:srgbClr val="000000"/>
                </a:solidFill>
                <a:latin typeface="Calibri" panose="020F0502020204030204" pitchFamily="34" charset="0"/>
                <a:cs typeface="Calibri" panose="020F0502020204030204" pitchFamily="34" charset="0"/>
              </a:rPr>
              <a:t>κ.λπ</a:t>
            </a:r>
            <a:r>
              <a:rPr lang="en-US" sz="2400" b="0" i="0" dirty="0">
                <a:solidFill>
                  <a:srgbClr val="000000"/>
                </a:solidFill>
                <a:effectLst/>
                <a:latin typeface="Calibri" panose="020F0502020204030204" pitchFamily="34" charset="0"/>
                <a:cs typeface="Calibri" panose="020F0502020204030204" pitchFamily="34" charset="0"/>
              </a:rPr>
              <a:t>. </a:t>
            </a:r>
          </a:p>
          <a:p>
            <a:endParaRPr lang="el-GR" dirty="0"/>
          </a:p>
        </p:txBody>
      </p:sp>
      <p:pic>
        <p:nvPicPr>
          <p:cNvPr id="4" name="Picture 2" descr="Verordnung, Bipr, Daten, Schutz, Sicherheit">
            <a:extLst>
              <a:ext uri="{FF2B5EF4-FFF2-40B4-BE49-F238E27FC236}">
                <a16:creationId xmlns:a16="http://schemas.microsoft.com/office/drawing/2014/main" id="{3DA53122-B672-EF7E-DF03-E72E886ED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201" y="2334768"/>
            <a:ext cx="3735554" cy="17510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64;p26">
            <a:extLst>
              <a:ext uri="{FF2B5EF4-FFF2-40B4-BE49-F238E27FC236}">
                <a16:creationId xmlns:a16="http://schemas.microsoft.com/office/drawing/2014/main" id="{57A61C09-FD62-14B3-EF4A-54408C3C7F57}"/>
              </a:ext>
            </a:extLst>
          </p:cNvPr>
          <p:cNvSpPr/>
          <p:nvPr/>
        </p:nvSpPr>
        <p:spPr>
          <a:xfrm>
            <a:off x="10025094" y="6486524"/>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 </a:t>
            </a:r>
            <a:r>
              <a:rPr lang="en-US" sz="1200" b="0" i="0" u="none" strike="noStrike" cap="none" dirty="0">
                <a:solidFill>
                  <a:schemeClr val="dk1"/>
                </a:solidFill>
                <a:latin typeface="Calibri"/>
                <a:ea typeface="Calibri"/>
                <a:cs typeface="Calibri"/>
                <a:sym typeface="Calibri"/>
              </a:rPr>
              <a:t>|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license</a:t>
            </a:r>
            <a:endParaRPr lang="en-US" sz="1200" b="0" i="0" u="none" strike="noStrike" cap="none" dirty="0">
              <a:solidFill>
                <a:schemeClr val="dk1"/>
              </a:solidFill>
              <a:latin typeface="Calibri"/>
              <a:ea typeface="Calibri"/>
              <a:cs typeface="Calibri"/>
              <a:sym typeface="Calibri"/>
            </a:endParaRPr>
          </a:p>
        </p:txBody>
      </p:sp>
      <p:sp>
        <p:nvSpPr>
          <p:cNvPr id="6" name="Google Shape;193;p10">
            <a:extLst>
              <a:ext uri="{FF2B5EF4-FFF2-40B4-BE49-F238E27FC236}">
                <a16:creationId xmlns:a16="http://schemas.microsoft.com/office/drawing/2014/main" id="{E2BC13A4-02E7-050D-13A5-F0C690F32EF0}"/>
              </a:ext>
            </a:extLst>
          </p:cNvPr>
          <p:cNvSpPr/>
          <p:nvPr/>
        </p:nvSpPr>
        <p:spPr>
          <a:xfrm>
            <a:off x="9071811" y="0"/>
            <a:ext cx="311456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2.4 Διαδικτυακά δικαιώματα</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620200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300" name="Google Shape;300;p21" descr="Tiny people protecting business data and legal information isolated flat illustration."/>
          <p:cNvPicPr preferRelativeResize="0"/>
          <p:nvPr/>
        </p:nvPicPr>
        <p:blipFill rotWithShape="1">
          <a:blip r:embed="rId3">
            <a:alphaModFix/>
          </a:blip>
          <a:srcRect/>
          <a:stretch/>
        </p:blipFill>
        <p:spPr>
          <a:xfrm>
            <a:off x="8035636" y="1798360"/>
            <a:ext cx="3880197" cy="2924127"/>
          </a:xfrm>
          <a:prstGeom prst="rect">
            <a:avLst/>
          </a:prstGeom>
          <a:noFill/>
          <a:ln>
            <a:noFill/>
          </a:ln>
        </p:spPr>
      </p:pic>
      <p:sp>
        <p:nvSpPr>
          <p:cNvPr id="296" name="Google Shape;296;p2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Ποιος πρέπει να συμμορφωθεί με αυτό;</a:t>
            </a:r>
            <a:endParaRPr dirty="0"/>
          </a:p>
        </p:txBody>
      </p:sp>
      <p:sp>
        <p:nvSpPr>
          <p:cNvPr id="297" name="Google Shape;297;p21"/>
          <p:cNvSpPr txBox="1">
            <a:spLocks noGrp="1"/>
          </p:cNvSpPr>
          <p:nvPr>
            <p:ph type="body" idx="1"/>
          </p:nvPr>
        </p:nvSpPr>
        <p:spPr>
          <a:xfrm>
            <a:off x="-15975925" y="4993650"/>
            <a:ext cx="7568400" cy="4889100"/>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10000"/>
              </a:lnSpc>
              <a:spcBef>
                <a:spcPts val="0"/>
              </a:spcBef>
              <a:spcAft>
                <a:spcPts val="0"/>
              </a:spcAft>
              <a:buSzPts val="1800"/>
              <a:buNone/>
            </a:pPr>
            <a:r>
              <a:rPr lang="en-US" sz="1800" b="1" i="0">
                <a:solidFill>
                  <a:srgbClr val="000000"/>
                </a:solidFill>
                <a:latin typeface="Calibri"/>
                <a:ea typeface="Calibri"/>
                <a:cs typeface="Calibri"/>
                <a:sym typeface="Calibri"/>
              </a:rPr>
              <a:t>Τι είναι ο ΓΚΠΔ;</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Ο </a:t>
            </a:r>
            <a:r>
              <a:rPr lang="en-US" sz="1800" b="1" i="0">
                <a:solidFill>
                  <a:srgbClr val="000000"/>
                </a:solidFill>
                <a:latin typeface="Calibri"/>
                <a:ea typeface="Calibri"/>
                <a:cs typeface="Calibri"/>
                <a:sym typeface="Calibri"/>
              </a:rPr>
              <a:t>Γενικός Κανονισμός για την Προστασία Δεδομένων </a:t>
            </a:r>
            <a:r>
              <a:rPr lang="en-US" sz="1800" b="0" i="0">
                <a:solidFill>
                  <a:srgbClr val="000000"/>
                </a:solidFill>
                <a:latin typeface="Calibri"/>
                <a:ea typeface="Calibri"/>
                <a:cs typeface="Calibri"/>
                <a:sym typeface="Calibri"/>
              </a:rPr>
              <a:t>είναι ένας νόμος της Ευρωπαϊκής Ένωσης που τέθηκε σε εφαρμογή στις 25 Μαΐου 2018, ο οποίος απαιτεί από τους οργανισμούς να προστατεύουν τα προσωπικά δεδομένα και να προασπίζουν τα δικαιώματα προστασίας της ιδιωτικής ζωής όλων των ατόμων στην επικράτεια της ΕΕ. </a:t>
            </a:r>
            <a:endParaRPr/>
          </a:p>
          <a:p>
            <a:pPr marL="76200" lvl="0" indent="0" algn="l" rtl="0">
              <a:lnSpc>
                <a:spcPct val="110000"/>
              </a:lnSpc>
              <a:spcBef>
                <a:spcPts val="1200"/>
              </a:spcBef>
              <a:spcAft>
                <a:spcPts val="0"/>
              </a:spcAft>
              <a:buSzPts val="1800"/>
              <a:buNone/>
            </a:pPr>
            <a:r>
              <a:rPr lang="en-US" sz="1800" b="1" i="0">
                <a:solidFill>
                  <a:srgbClr val="000000"/>
                </a:solidFill>
                <a:latin typeface="Calibri"/>
                <a:ea typeface="Calibri"/>
                <a:cs typeface="Calibri"/>
                <a:sym typeface="Calibri"/>
              </a:rPr>
              <a:t>Ποιος πρέπει να συμμορφωθεί με τον ΓΚΠΔ;</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Κάθε οργανισμός που επεξεργάζεται προσωπικά δεδομένα ατόμων στην ΕΕ πρέπει να συμμορφώνεται με τον ΓΚΠΔ.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Η "</a:t>
            </a:r>
            <a:r>
              <a:rPr lang="en-US" sz="1800" b="1" i="0">
                <a:solidFill>
                  <a:srgbClr val="000000"/>
                </a:solidFill>
                <a:latin typeface="Calibri"/>
                <a:ea typeface="Calibri"/>
                <a:cs typeface="Calibri"/>
                <a:sym typeface="Calibri"/>
              </a:rPr>
              <a:t>επεξεργασία</a:t>
            </a:r>
            <a:r>
              <a:rPr lang="en-US" sz="1800" b="0" i="0">
                <a:solidFill>
                  <a:srgbClr val="000000"/>
                </a:solidFill>
                <a:latin typeface="Calibri"/>
                <a:ea typeface="Calibri"/>
                <a:cs typeface="Calibri"/>
                <a:sym typeface="Calibri"/>
              </a:rPr>
              <a:t>" είναι ένας ευρύς όρος που καλύπτει σχεδόν οτιδήποτε μπορείτε να κάνετε με δεδομένα: συλλογή, αποθήκευση, μεταφορά, ανάλυση κ.λπ.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a:t>
            </a:r>
            <a:r>
              <a:rPr lang="en-US" sz="1800" b="1" i="0">
                <a:solidFill>
                  <a:srgbClr val="000000"/>
                </a:solidFill>
                <a:latin typeface="Calibri"/>
                <a:ea typeface="Calibri"/>
                <a:cs typeface="Calibri"/>
                <a:sym typeface="Calibri"/>
              </a:rPr>
              <a:t>Προσωπικά δεδομένα</a:t>
            </a:r>
            <a:r>
              <a:rPr lang="en-US" sz="1800" b="0" i="0">
                <a:solidFill>
                  <a:srgbClr val="000000"/>
                </a:solidFill>
                <a:latin typeface="Calibri"/>
                <a:ea typeface="Calibri"/>
                <a:cs typeface="Calibri"/>
                <a:sym typeface="Calibri"/>
              </a:rPr>
              <a:t>" είναι κάθε πληροφορία που αφορά ένα άτομο, όπως όνομα, διεύθυνση ηλεκτρονικού ταχυδρομείου, διεύθυνση IP, χρώμα ματιών, πολιτικές πεποιθήσεις </a:t>
            </a:r>
            <a:r>
              <a:rPr lang="en-US" sz="1800">
                <a:solidFill>
                  <a:srgbClr val="000000"/>
                </a:solidFill>
                <a:latin typeface="Calibri"/>
                <a:ea typeface="Calibri"/>
                <a:cs typeface="Calibri"/>
                <a:sym typeface="Calibri"/>
              </a:rPr>
              <a:t>κ.λπ</a:t>
            </a:r>
            <a:r>
              <a:rPr lang="en-US" sz="1800" b="0" i="0">
                <a:solidFill>
                  <a:srgbClr val="000000"/>
                </a:solidFill>
                <a:latin typeface="Calibri"/>
                <a:ea typeface="Calibri"/>
                <a:cs typeface="Calibri"/>
                <a:sym typeface="Calibri"/>
              </a:rPr>
              <a:t>. </a:t>
            </a:r>
            <a:endParaRPr/>
          </a:p>
        </p:txBody>
      </p:sp>
      <p:sp>
        <p:nvSpPr>
          <p:cNvPr id="298" name="Google Shape;298;p21"/>
          <p:cNvSpPr txBox="1"/>
          <p:nvPr/>
        </p:nvSpPr>
        <p:spPr>
          <a:xfrm>
            <a:off x="653999" y="1952538"/>
            <a:ext cx="7021419" cy="2769949"/>
          </a:xfrm>
          <a:prstGeom prst="rect">
            <a:avLst/>
          </a:prstGeom>
          <a:noFill/>
          <a:ln>
            <a:noFill/>
          </a:ln>
        </p:spPr>
        <p:txBody>
          <a:bodyPr spcFirstLastPara="1" wrap="square" lIns="91425" tIns="45700" rIns="91425" bIns="45700" anchor="t" anchorCtr="0">
            <a:spAutoFit/>
          </a:bodyPr>
          <a:lstStyle/>
          <a:p>
            <a:pPr marL="0" marR="0" lvl="0" indent="0" algn="l" rtl="0">
              <a:spcBef>
                <a:spcPts val="600"/>
              </a:spcBef>
              <a:spcAft>
                <a:spcPts val="600"/>
              </a:spcAft>
              <a:buClr>
                <a:srgbClr val="000000"/>
              </a:buClr>
              <a:buSzPts val="1800"/>
              <a:buFont typeface="Calibri"/>
              <a:buNone/>
            </a:pPr>
            <a:r>
              <a:rPr lang="en-US" sz="2400" b="0" i="0" u="none" strike="noStrike" cap="none" dirty="0">
                <a:solidFill>
                  <a:srgbClr val="000000"/>
                </a:solidFill>
                <a:latin typeface="Calibri"/>
                <a:ea typeface="Calibri"/>
                <a:cs typeface="Calibri"/>
                <a:sym typeface="Calibri"/>
              </a:rPr>
              <a:t>Ακόμη και αν ένας </a:t>
            </a:r>
            <a:r>
              <a:rPr lang="en-US" sz="2400" b="0" i="0" u="none" strike="noStrike" cap="none" dirty="0" err="1">
                <a:solidFill>
                  <a:srgbClr val="000000"/>
                </a:solidFill>
                <a:latin typeface="Calibri"/>
                <a:ea typeface="Calibri"/>
                <a:cs typeface="Calibri"/>
                <a:sym typeface="Calibri"/>
              </a:rPr>
              <a:t>οργανισμός </a:t>
            </a:r>
            <a:r>
              <a:rPr lang="en-US" sz="2400" b="0" i="0" u="none" strike="noStrike" cap="none" dirty="0">
                <a:solidFill>
                  <a:srgbClr val="000000"/>
                </a:solidFill>
                <a:latin typeface="Calibri"/>
                <a:ea typeface="Calibri"/>
                <a:cs typeface="Calibri"/>
                <a:sym typeface="Calibri"/>
              </a:rPr>
              <a:t>δεν έχει καμία σχέση με την ΕΕ αλλά επεξεργάζεται προσωπικά δεδομένα ατόμων στην ΕΕ (για παράδειγμα, μέσω της παρακολούθησης στον ιστότοπό του), πρέπει να συμμορφώνεται με τον ΓΚΠΔ. </a:t>
            </a:r>
          </a:p>
          <a:p>
            <a:pPr marL="0" marR="0" lvl="0" indent="0" algn="l" rtl="0">
              <a:spcBef>
                <a:spcPts val="600"/>
              </a:spcBef>
              <a:spcAft>
                <a:spcPts val="600"/>
              </a:spcAft>
              <a:buClr>
                <a:srgbClr val="000000"/>
              </a:buClr>
              <a:buSzPts val="1800"/>
              <a:buFont typeface="Calibri"/>
              <a:buNone/>
            </a:pPr>
            <a:r>
              <a:rPr lang="en-US" sz="2400" b="0" i="0" u="none" strike="noStrike" cap="none" dirty="0">
                <a:solidFill>
                  <a:srgbClr val="000000"/>
                </a:solidFill>
                <a:latin typeface="Calibri"/>
                <a:ea typeface="Calibri"/>
                <a:cs typeface="Calibri"/>
                <a:sym typeface="Calibri"/>
              </a:rPr>
              <a:t>Ο ΓΚΠΔ δεν περιορίζεται στις κερδοσκοπικές εταιρείες.</a:t>
            </a:r>
          </a:p>
          <a:p>
            <a:pPr marL="0" marR="0" lvl="0" indent="0" algn="l" rtl="0">
              <a:spcBef>
                <a:spcPts val="600"/>
              </a:spcBef>
              <a:spcAft>
                <a:spcPts val="600"/>
              </a:spcAft>
              <a:buClr>
                <a:srgbClr val="000000"/>
              </a:buClr>
              <a:buSzPts val="1800"/>
              <a:buFont typeface="Calibri"/>
              <a:buNone/>
            </a:pPr>
            <a:endParaRPr sz="2400" b="0" i="0" u="none" strike="noStrike" cap="none" dirty="0">
              <a:solidFill>
                <a:schemeClr val="dk1"/>
              </a:solidFill>
              <a:latin typeface="Calibri"/>
              <a:ea typeface="Calibri"/>
              <a:cs typeface="Calibri"/>
              <a:sym typeface="Calibri"/>
            </a:endParaRPr>
          </a:p>
        </p:txBody>
      </p:sp>
      <p:sp>
        <p:nvSpPr>
          <p:cNvPr id="301" name="Google Shape;301;p21"/>
          <p:cNvSpPr txBox="1"/>
          <p:nvPr/>
        </p:nvSpPr>
        <p:spPr>
          <a:xfrm>
            <a:off x="9104258" y="6498975"/>
            <a:ext cx="30471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pch.vector στο Freepik</a:t>
            </a:r>
            <a:endParaRPr sz="1000" b="0" i="0" u="none" strike="noStrike" cap="none">
              <a:solidFill>
                <a:schemeClr val="dk1"/>
              </a:solidFill>
              <a:latin typeface="Calibri"/>
              <a:ea typeface="Calibri"/>
              <a:cs typeface="Calibri"/>
              <a:sym typeface="Calibri"/>
            </a:endParaRPr>
          </a:p>
        </p:txBody>
      </p:sp>
      <p:sp>
        <p:nvSpPr>
          <p:cNvPr id="2" name="Google Shape;193;p10">
            <a:extLst>
              <a:ext uri="{FF2B5EF4-FFF2-40B4-BE49-F238E27FC236}">
                <a16:creationId xmlns:a16="http://schemas.microsoft.com/office/drawing/2014/main" id="{F76CE8DF-23EB-EF28-9770-3AC8BADD6DD8}"/>
              </a:ext>
            </a:extLst>
          </p:cNvPr>
          <p:cNvSpPr/>
          <p:nvPr/>
        </p:nvSpPr>
        <p:spPr>
          <a:xfrm>
            <a:off x="9071811" y="0"/>
            <a:ext cx="311456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2.4 Διαδικτυακά δικαιώματα</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a:extLst>
            <a:ext uri="{FF2B5EF4-FFF2-40B4-BE49-F238E27FC236}">
              <a16:creationId xmlns:a16="http://schemas.microsoft.com/office/drawing/2014/main" id="{73D17DA0-4949-1980-3C14-11A3164DA2D4}"/>
            </a:ext>
          </a:extLst>
        </p:cNvPr>
        <p:cNvGrpSpPr/>
        <p:nvPr/>
      </p:nvGrpSpPr>
      <p:grpSpPr>
        <a:xfrm>
          <a:off x="0" y="0"/>
          <a:ext cx="0" cy="0"/>
          <a:chOff x="0" y="0"/>
          <a:chExt cx="0" cy="0"/>
        </a:xfrm>
      </p:grpSpPr>
      <p:sp>
        <p:nvSpPr>
          <p:cNvPr id="296" name="Google Shape;296;p21">
            <a:extLst>
              <a:ext uri="{FF2B5EF4-FFF2-40B4-BE49-F238E27FC236}">
                <a16:creationId xmlns:a16="http://schemas.microsoft.com/office/drawing/2014/main" id="{01DA7C8F-DB66-91C8-EF01-F0E221811400}"/>
              </a:ext>
            </a:extLst>
          </p:cNvPr>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Είναι ο ΓΚΠΔ κάτι θετικό;</a:t>
            </a:r>
            <a:endParaRPr dirty="0"/>
          </a:p>
        </p:txBody>
      </p:sp>
      <p:sp>
        <p:nvSpPr>
          <p:cNvPr id="297" name="Google Shape;297;p21">
            <a:extLst>
              <a:ext uri="{FF2B5EF4-FFF2-40B4-BE49-F238E27FC236}">
                <a16:creationId xmlns:a16="http://schemas.microsoft.com/office/drawing/2014/main" id="{8710020A-0E2A-652C-ACED-94FE0C1D97ED}"/>
              </a:ext>
            </a:extLst>
          </p:cNvPr>
          <p:cNvSpPr txBox="1">
            <a:spLocks noGrp="1"/>
          </p:cNvSpPr>
          <p:nvPr>
            <p:ph type="body" idx="1"/>
          </p:nvPr>
        </p:nvSpPr>
        <p:spPr>
          <a:xfrm>
            <a:off x="-15975925" y="4993650"/>
            <a:ext cx="7568400" cy="4889100"/>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10000"/>
              </a:lnSpc>
              <a:spcBef>
                <a:spcPts val="0"/>
              </a:spcBef>
              <a:spcAft>
                <a:spcPts val="0"/>
              </a:spcAft>
              <a:buSzPts val="1800"/>
              <a:buNone/>
            </a:pPr>
            <a:r>
              <a:rPr lang="en-US" sz="1800" b="1" i="0">
                <a:solidFill>
                  <a:srgbClr val="000000"/>
                </a:solidFill>
                <a:latin typeface="Calibri"/>
                <a:ea typeface="Calibri"/>
                <a:cs typeface="Calibri"/>
                <a:sym typeface="Calibri"/>
              </a:rPr>
              <a:t>Τι είναι ο ΓΚΠΔ;</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Ο </a:t>
            </a:r>
            <a:r>
              <a:rPr lang="en-US" sz="1800" b="1" i="0">
                <a:solidFill>
                  <a:srgbClr val="000000"/>
                </a:solidFill>
                <a:latin typeface="Calibri"/>
                <a:ea typeface="Calibri"/>
                <a:cs typeface="Calibri"/>
                <a:sym typeface="Calibri"/>
              </a:rPr>
              <a:t>Γενικός Κανονισμός για την Προστασία Δεδομένων </a:t>
            </a:r>
            <a:r>
              <a:rPr lang="en-US" sz="1800" b="0" i="0">
                <a:solidFill>
                  <a:srgbClr val="000000"/>
                </a:solidFill>
                <a:latin typeface="Calibri"/>
                <a:ea typeface="Calibri"/>
                <a:cs typeface="Calibri"/>
                <a:sym typeface="Calibri"/>
              </a:rPr>
              <a:t>είναι ένας νόμος της Ευρωπαϊκής Ένωσης που τέθηκε σε εφαρμογή στις 25 Μαΐου 2018, ο οποίος απαιτεί από τους οργανισμούς να προστατεύουν τα προσωπικά δεδομένα και να προασπίζουν τα δικαιώματα προστασίας της ιδιωτικής ζωής όλων των ατόμων στην επικράτεια της ΕΕ. </a:t>
            </a:r>
            <a:endParaRPr/>
          </a:p>
          <a:p>
            <a:pPr marL="76200" lvl="0" indent="0" algn="l" rtl="0">
              <a:lnSpc>
                <a:spcPct val="110000"/>
              </a:lnSpc>
              <a:spcBef>
                <a:spcPts val="1200"/>
              </a:spcBef>
              <a:spcAft>
                <a:spcPts val="0"/>
              </a:spcAft>
              <a:buSzPts val="1800"/>
              <a:buNone/>
            </a:pPr>
            <a:r>
              <a:rPr lang="en-US" sz="1800" b="1" i="0">
                <a:solidFill>
                  <a:srgbClr val="000000"/>
                </a:solidFill>
                <a:latin typeface="Calibri"/>
                <a:ea typeface="Calibri"/>
                <a:cs typeface="Calibri"/>
                <a:sym typeface="Calibri"/>
              </a:rPr>
              <a:t>Ποιος πρέπει να συμμορφωθεί με τον ΓΚΠΔ;</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Κάθε οργανισμός που επεξεργάζεται προσωπικά δεδομένα ατόμων στην ΕΕ πρέπει να συμμορφώνεται με τον ΓΚΠΔ.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Η "</a:t>
            </a:r>
            <a:r>
              <a:rPr lang="en-US" sz="1800" b="1" i="0">
                <a:solidFill>
                  <a:srgbClr val="000000"/>
                </a:solidFill>
                <a:latin typeface="Calibri"/>
                <a:ea typeface="Calibri"/>
                <a:cs typeface="Calibri"/>
                <a:sym typeface="Calibri"/>
              </a:rPr>
              <a:t>επεξεργασία</a:t>
            </a:r>
            <a:r>
              <a:rPr lang="en-US" sz="1800" b="0" i="0">
                <a:solidFill>
                  <a:srgbClr val="000000"/>
                </a:solidFill>
                <a:latin typeface="Calibri"/>
                <a:ea typeface="Calibri"/>
                <a:cs typeface="Calibri"/>
                <a:sym typeface="Calibri"/>
              </a:rPr>
              <a:t>" είναι ένας ευρύς όρος που καλύπτει σχεδόν οτιδήποτε μπορείτε να κάνετε με δεδομένα: συλλογή, αποθήκευση, μεταφορά, ανάλυση κ.λπ.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a:t>
            </a:r>
            <a:r>
              <a:rPr lang="en-US" sz="1800" b="1" i="0">
                <a:solidFill>
                  <a:srgbClr val="000000"/>
                </a:solidFill>
                <a:latin typeface="Calibri"/>
                <a:ea typeface="Calibri"/>
                <a:cs typeface="Calibri"/>
                <a:sym typeface="Calibri"/>
              </a:rPr>
              <a:t>Προσωπικά δεδομένα</a:t>
            </a:r>
            <a:r>
              <a:rPr lang="en-US" sz="1800" b="0" i="0">
                <a:solidFill>
                  <a:srgbClr val="000000"/>
                </a:solidFill>
                <a:latin typeface="Calibri"/>
                <a:ea typeface="Calibri"/>
                <a:cs typeface="Calibri"/>
                <a:sym typeface="Calibri"/>
              </a:rPr>
              <a:t>" είναι κάθε πληροφορία που αφορά ένα άτομο, όπως όνομα, διεύθυνση ηλεκτρονικού ταχυδρομείου, διεύθυνση IP, χρώμα ματιών, πολιτικές πεποιθήσεις </a:t>
            </a:r>
            <a:r>
              <a:rPr lang="en-US" sz="1800">
                <a:solidFill>
                  <a:srgbClr val="000000"/>
                </a:solidFill>
                <a:latin typeface="Calibri"/>
                <a:ea typeface="Calibri"/>
                <a:cs typeface="Calibri"/>
                <a:sym typeface="Calibri"/>
              </a:rPr>
              <a:t>κ.λπ</a:t>
            </a:r>
            <a:r>
              <a:rPr lang="en-US" sz="1800" b="0" i="0">
                <a:solidFill>
                  <a:srgbClr val="000000"/>
                </a:solidFill>
                <a:latin typeface="Calibri"/>
                <a:ea typeface="Calibri"/>
                <a:cs typeface="Calibri"/>
                <a:sym typeface="Calibri"/>
              </a:rPr>
              <a:t>. </a:t>
            </a:r>
            <a:endParaRPr/>
          </a:p>
        </p:txBody>
      </p:sp>
      <p:sp>
        <p:nvSpPr>
          <p:cNvPr id="298" name="Google Shape;298;p21">
            <a:extLst>
              <a:ext uri="{FF2B5EF4-FFF2-40B4-BE49-F238E27FC236}">
                <a16:creationId xmlns:a16="http://schemas.microsoft.com/office/drawing/2014/main" id="{11DC6A67-909F-EA73-6998-2754FB55E664}"/>
              </a:ext>
            </a:extLst>
          </p:cNvPr>
          <p:cNvSpPr txBox="1"/>
          <p:nvPr/>
        </p:nvSpPr>
        <p:spPr>
          <a:xfrm>
            <a:off x="653999" y="1952538"/>
            <a:ext cx="7243092" cy="276994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600"/>
              </a:spcBef>
              <a:spcAft>
                <a:spcPts val="600"/>
              </a:spcAft>
              <a:buClr>
                <a:srgbClr val="92D050"/>
              </a:buClr>
              <a:buSzPts val="1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Ο ΓΚΠΔ υπάρχει για να προστατεύει τα δικαιώματά σας ως χρήστης.</a:t>
            </a:r>
          </a:p>
          <a:p>
            <a:pPr marL="342900" marR="0" lvl="0" indent="-342900" algn="l" rtl="0">
              <a:spcBef>
                <a:spcPts val="600"/>
              </a:spcBef>
              <a:spcAft>
                <a:spcPts val="600"/>
              </a:spcAft>
              <a:buClr>
                <a:srgbClr val="92D050"/>
              </a:buClr>
              <a:buSzPts val="1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Είναι καλό να γνωρίζετε σε τι συναινείτε και τι σημαίνουν τα cookies.</a:t>
            </a:r>
          </a:p>
          <a:p>
            <a:pPr marL="342900" marR="0" lvl="0" indent="-342900" algn="l" rtl="0">
              <a:spcBef>
                <a:spcPts val="600"/>
              </a:spcBef>
              <a:spcAft>
                <a:spcPts val="600"/>
              </a:spcAft>
              <a:buClr>
                <a:srgbClr val="92D050"/>
              </a:buClr>
              <a:buSzPts val="1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Η σωστή διαχείριση των ευάλωτων πελατών δεν είναι μόνο κάτι που αναμένει ο νόμος, αλλά και το σωστό κοινωνικά και μια έξυπνη επιχειρηματική κίνηση.</a:t>
            </a:r>
            <a:endParaRPr sz="2400" b="0" i="0" u="none" strike="noStrike" cap="none" dirty="0">
              <a:solidFill>
                <a:schemeClr val="dk1"/>
              </a:solidFill>
              <a:latin typeface="Calibri"/>
              <a:ea typeface="Calibri"/>
              <a:cs typeface="Calibri"/>
              <a:sym typeface="Calibri"/>
            </a:endParaRPr>
          </a:p>
        </p:txBody>
      </p:sp>
      <p:sp>
        <p:nvSpPr>
          <p:cNvPr id="301" name="Google Shape;301;p21">
            <a:extLst>
              <a:ext uri="{FF2B5EF4-FFF2-40B4-BE49-F238E27FC236}">
                <a16:creationId xmlns:a16="http://schemas.microsoft.com/office/drawing/2014/main" id="{91973B18-64D7-DB43-0CE0-FE25E0F49D6A}"/>
              </a:ext>
            </a:extLst>
          </p:cNvPr>
          <p:cNvSpPr txBox="1"/>
          <p:nvPr/>
        </p:nvSpPr>
        <p:spPr>
          <a:xfrm>
            <a:off x="9104258" y="6498975"/>
            <a:ext cx="30471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Εικόνα στο </a:t>
            </a:r>
            <a:r>
              <a:rPr lang="en-US"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pic>
        <p:nvPicPr>
          <p:cNvPr id="2050" name="Picture 2" descr="Modern gpdr background">
            <a:extLst>
              <a:ext uri="{FF2B5EF4-FFF2-40B4-BE49-F238E27FC236}">
                <a16:creationId xmlns:a16="http://schemas.microsoft.com/office/drawing/2014/main" id="{45D0D301-E49D-24DA-3C9D-63B6E09B6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7091" y="1407035"/>
            <a:ext cx="4043929" cy="4043929"/>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93;p10">
            <a:extLst>
              <a:ext uri="{FF2B5EF4-FFF2-40B4-BE49-F238E27FC236}">
                <a16:creationId xmlns:a16="http://schemas.microsoft.com/office/drawing/2014/main" id="{1A1EC7B7-41F5-3239-ED5F-058CA254C361}"/>
              </a:ext>
            </a:extLst>
          </p:cNvPr>
          <p:cNvSpPr/>
          <p:nvPr/>
        </p:nvSpPr>
        <p:spPr>
          <a:xfrm>
            <a:off x="9071811" y="0"/>
            <a:ext cx="311456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2.4 Διαδικτυακά δικαιώματα</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439606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a:extLst>
            <a:ext uri="{FF2B5EF4-FFF2-40B4-BE49-F238E27FC236}">
              <a16:creationId xmlns:a16="http://schemas.microsoft.com/office/drawing/2014/main" id="{3EC7C639-43CD-F07E-49DB-99CCABD81AAA}"/>
            </a:ext>
          </a:extLst>
        </p:cNvPr>
        <p:cNvGrpSpPr/>
        <p:nvPr/>
      </p:nvGrpSpPr>
      <p:grpSpPr>
        <a:xfrm>
          <a:off x="0" y="0"/>
          <a:ext cx="0" cy="0"/>
          <a:chOff x="0" y="0"/>
          <a:chExt cx="0" cy="0"/>
        </a:xfrm>
      </p:grpSpPr>
      <p:sp>
        <p:nvSpPr>
          <p:cNvPr id="328" name="Google Shape;328;g337ed6086d5_1_30">
            <a:extLst>
              <a:ext uri="{FF2B5EF4-FFF2-40B4-BE49-F238E27FC236}">
                <a16:creationId xmlns:a16="http://schemas.microsoft.com/office/drawing/2014/main" id="{304F3D4F-56A5-3EF5-20E6-613DF6CB47B8}"/>
              </a:ext>
            </a:extLst>
          </p:cNvPr>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C2E78"/>
              </a:buClr>
              <a:buSzPct val="140000"/>
              <a:buFont typeface="Calibri"/>
              <a:buNone/>
            </a:pPr>
            <a:r>
              <a:rPr lang="el-GR" sz="2400" dirty="0"/>
              <a:t>Υποενότητα</a:t>
            </a:r>
            <a:r>
              <a:rPr lang="en-US" sz="2200" dirty="0"/>
              <a:t> 5</a:t>
            </a:r>
            <a:endParaRPr sz="2200" dirty="0"/>
          </a:p>
          <a:p>
            <a:pPr marL="0" lvl="0" indent="0" algn="l" rtl="0">
              <a:spcBef>
                <a:spcPts val="0"/>
              </a:spcBef>
              <a:spcAft>
                <a:spcPts val="0"/>
              </a:spcAft>
              <a:buClr>
                <a:srgbClr val="1C2E78"/>
              </a:buClr>
              <a:buSzPct val="120000"/>
              <a:buFont typeface="Calibri"/>
              <a:buNone/>
            </a:pPr>
            <a:r>
              <a:rPr lang="en-US" sz="4000" dirty="0"/>
              <a:t>Πώς μπορείτε να προστατευτείτε εκ των προτέρων </a:t>
            </a:r>
            <a:endParaRPr dirty="0"/>
          </a:p>
        </p:txBody>
      </p:sp>
      <p:sp>
        <p:nvSpPr>
          <p:cNvPr id="329" name="Google Shape;329;g337ed6086d5_1_30">
            <a:extLst>
              <a:ext uri="{FF2B5EF4-FFF2-40B4-BE49-F238E27FC236}">
                <a16:creationId xmlns:a16="http://schemas.microsoft.com/office/drawing/2014/main" id="{93A68A96-E8E4-085B-2101-122C4E355BAE}"/>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330" name="Google Shape;330;g337ed6086d5_1_30">
            <a:extLst>
              <a:ext uri="{FF2B5EF4-FFF2-40B4-BE49-F238E27FC236}">
                <a16:creationId xmlns:a16="http://schemas.microsoft.com/office/drawing/2014/main" id="{9F49574F-8B9D-DBA4-6741-96187AB67348}"/>
              </a:ext>
            </a:extLst>
          </p:cNvPr>
          <p:cNvSpPr txBox="1">
            <a:spLocks noGrp="1"/>
          </p:cNvSpPr>
          <p:nvPr>
            <p:ph type="body" idx="2"/>
          </p:nvPr>
        </p:nvSpPr>
        <p:spPr>
          <a:xfrm>
            <a:off x="660374" y="2978200"/>
            <a:ext cx="6590658" cy="2354100"/>
          </a:xfrm>
          <a:prstGeom prst="rect">
            <a:avLst/>
          </a:prstGeom>
          <a:noFill/>
          <a:ln>
            <a:noFill/>
          </a:ln>
        </p:spPr>
        <p:txBody>
          <a:bodyPr spcFirstLastPara="1" wrap="square" lIns="91425" tIns="45700" rIns="91425" bIns="45700" anchor="t" anchorCtr="0">
            <a:noAutofit/>
          </a:bodyPr>
          <a:lstStyle/>
          <a:p>
            <a:pPr marL="0" indent="0">
              <a:spcBef>
                <a:spcPts val="0"/>
              </a:spcBef>
              <a:buSzPts val="1824"/>
              <a:buNone/>
            </a:pPr>
            <a:r>
              <a:rPr lang="el-GR" sz="2000" dirty="0"/>
              <a:t>Με την ολοκλήρωση αυτής της υποενότητας θα γνωρίζετε:</a:t>
            </a:r>
            <a:endParaRPr sz="2000" dirty="0"/>
          </a:p>
          <a:p>
            <a:pPr marL="228600" lvl="0" indent="-223744" algn="l" rtl="0">
              <a:lnSpc>
                <a:spcPct val="150000"/>
              </a:lnSpc>
              <a:spcBef>
                <a:spcPts val="1200"/>
              </a:spcBef>
              <a:spcAft>
                <a:spcPts val="0"/>
              </a:spcAft>
              <a:buSzPts val="1924"/>
              <a:buFont typeface="Calibri"/>
              <a:buChar char="✔"/>
            </a:pPr>
            <a:r>
              <a:rPr lang="en-US" sz="2000" dirty="0"/>
              <a:t>Πώς μπορείτε να προστατεύσετε τον εαυτό σας εντοπίζοντας ασφαλείς ιστότοπους, συνδέσμους, cookies, συναινέσεις</a:t>
            </a:r>
            <a:endParaRPr sz="2000" dirty="0"/>
          </a:p>
        </p:txBody>
      </p:sp>
      <p:pic>
        <p:nvPicPr>
          <p:cNvPr id="331" name="Google Shape;331;g337ed6086d5_1_30" descr="High ROI content abstract concept illustration">
            <a:extLst>
              <a:ext uri="{FF2B5EF4-FFF2-40B4-BE49-F238E27FC236}">
                <a16:creationId xmlns:a16="http://schemas.microsoft.com/office/drawing/2014/main" id="{C510CD46-9E8A-46D1-99F0-65D2D404AC28}"/>
              </a:ext>
            </a:extLst>
          </p:cNvPr>
          <p:cNvPicPr preferRelativeResize="0"/>
          <p:nvPr/>
        </p:nvPicPr>
        <p:blipFill rotWithShape="1">
          <a:blip r:embed="rId3">
            <a:alphaModFix/>
          </a:blip>
          <a:srcRect l="10457" t="11532" r="9779" b="9209"/>
          <a:stretch/>
        </p:blipFill>
        <p:spPr>
          <a:xfrm>
            <a:off x="7505884" y="1973178"/>
            <a:ext cx="4199138" cy="4172504"/>
          </a:xfrm>
          <a:prstGeom prst="rect">
            <a:avLst/>
          </a:prstGeom>
          <a:noFill/>
          <a:ln>
            <a:noFill/>
          </a:ln>
        </p:spPr>
      </p:pic>
      <p:sp>
        <p:nvSpPr>
          <p:cNvPr id="332" name="Google Shape;332;g337ed6086d5_1_30">
            <a:extLst>
              <a:ext uri="{FF2B5EF4-FFF2-40B4-BE49-F238E27FC236}">
                <a16:creationId xmlns:a16="http://schemas.microsoft.com/office/drawing/2014/main" id="{0D008C72-8C29-3F5C-5BA8-239C8E4B7252}"/>
              </a:ext>
            </a:extLst>
          </p:cNvPr>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στο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494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Ενότητες</a:t>
            </a:r>
            <a:endParaRPr sz="5400">
              <a:solidFill>
                <a:srgbClr val="1C2E78"/>
              </a:solidFill>
            </a:endParaRPr>
          </a:p>
        </p:txBody>
      </p:sp>
      <p:grpSp>
        <p:nvGrpSpPr>
          <p:cNvPr id="107" name="Google Shape;107;p3"/>
          <p:cNvGrpSpPr/>
          <p:nvPr/>
        </p:nvGrpSpPr>
        <p:grpSpPr>
          <a:xfrm>
            <a:off x="949569" y="2179751"/>
            <a:ext cx="10520867" cy="4282870"/>
            <a:chOff x="0" y="8026"/>
            <a:chExt cx="10520867" cy="4282870"/>
          </a:xfrm>
        </p:grpSpPr>
        <p:sp>
          <p:nvSpPr>
            <p:cNvPr id="108" name="Google Shape;108;p3"/>
            <p:cNvSpPr/>
            <p:nvPr/>
          </p:nvSpPr>
          <p:spPr>
            <a:xfrm>
              <a:off x="0" y="8026"/>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9" name="Google Shape;109;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Calibri"/>
                <a:buNone/>
              </a:pPr>
              <a:r>
                <a:rPr lang="en-US" sz="2800" b="0" i="0" u="none" strike="noStrike" cap="none">
                  <a:solidFill>
                    <a:schemeClr val="lt1"/>
                  </a:solidFill>
                  <a:latin typeface="Calibri"/>
                  <a:ea typeface="Calibri"/>
                  <a:cs typeface="Calibri"/>
                  <a:sym typeface="Calibri"/>
                </a:rPr>
                <a:t>1. Βασικές δεξιότητες ψηφιακού αλφαβητισμού </a:t>
              </a:r>
              <a:endParaRPr sz="2800" b="0" i="0" u="none" strike="noStrike" cap="none">
                <a:solidFill>
                  <a:schemeClr val="lt1"/>
                </a:solidFill>
                <a:latin typeface="Calibri"/>
                <a:ea typeface="Calibri"/>
                <a:cs typeface="Calibri"/>
                <a:sym typeface="Calibri"/>
              </a:endParaRPr>
            </a:p>
          </p:txBody>
        </p:sp>
        <p:sp>
          <p:nvSpPr>
            <p:cNvPr id="110" name="Google Shape;110;p3"/>
            <p:cNvSpPr/>
            <p:nvPr/>
          </p:nvSpPr>
          <p:spPr>
            <a:xfrm>
              <a:off x="0" y="717655"/>
              <a:ext cx="10520867" cy="703409"/>
            </a:xfrm>
            <a:prstGeom prst="roundRect">
              <a:avLst>
                <a:gd name="adj" fmla="val 16667"/>
              </a:avLst>
            </a:prstGeom>
            <a:solidFill>
              <a:srgbClr val="84C337"/>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 name="Google Shape;111;p3"/>
            <p:cNvSpPr txBox="1"/>
            <p:nvPr/>
          </p:nvSpPr>
          <p:spPr>
            <a:xfrm>
              <a:off x="34338" y="751993"/>
              <a:ext cx="10452300" cy="63480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2. </a:t>
              </a:r>
              <a:r>
                <a:rPr lang="en-US" sz="2800" b="1" i="0" u="none" strike="noStrike" cap="none" dirty="0">
                  <a:solidFill>
                    <a:schemeClr val="lt1"/>
                  </a:solidFill>
                  <a:latin typeface="Calibri"/>
                  <a:ea typeface="Calibri"/>
                  <a:cs typeface="Calibri"/>
                  <a:sym typeface="Calibri"/>
                </a:rPr>
                <a:t>Ασφάλεια και πρόληψη</a:t>
              </a:r>
              <a:endParaRPr sz="2800" b="1" i="0" u="none" strike="noStrike" cap="none" dirty="0">
                <a:solidFill>
                  <a:srgbClr val="FFFFFF"/>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dirty="0">
                  <a:solidFill>
                    <a:srgbClr val="FFFFFF"/>
                  </a:solidFill>
                  <a:latin typeface="Calibri"/>
                  <a:ea typeface="Calibri"/>
                  <a:cs typeface="Calibri"/>
                  <a:sym typeface="Calibri"/>
                </a:rPr>
                <a:t>3. </a:t>
              </a:r>
              <a:r>
                <a:rPr lang="en-US" sz="2800" b="0" i="0" u="none" strike="noStrike" cap="none" dirty="0" err="1">
                  <a:solidFill>
                    <a:srgbClr val="FFFFFF"/>
                  </a:solidFill>
                  <a:latin typeface="Calibri"/>
                  <a:ea typeface="Calibri"/>
                  <a:cs typeface="Calibri"/>
                  <a:sym typeface="Calibri"/>
                </a:rPr>
                <a:t>Δι</a:t>
              </a:r>
              <a:r>
                <a:rPr lang="en-US" sz="2800" b="0" i="0" u="none" strike="noStrike" cap="none" dirty="0">
                  <a:solidFill>
                    <a:srgbClr val="FFFFFF"/>
                  </a:solidFill>
                  <a:latin typeface="Calibri"/>
                  <a:ea typeface="Calibri"/>
                  <a:cs typeface="Calibri"/>
                  <a:sym typeface="Calibri"/>
                </a:rPr>
                <a:t>αχείριση τραπεζικού λογαριασμού </a:t>
              </a:r>
              <a:r>
                <a:rPr lang="el-GR" sz="2800" b="0" i="0" u="none" strike="noStrike" cap="none">
                  <a:solidFill>
                    <a:srgbClr val="FFFFFF"/>
                  </a:solidFill>
                  <a:latin typeface="Calibri"/>
                  <a:ea typeface="Calibri"/>
                  <a:cs typeface="Calibri"/>
                  <a:sym typeface="Calibri"/>
                </a:rPr>
                <a:t>διαδικτυακά</a:t>
              </a:r>
              <a:endParaRPr sz="2800" b="0" i="0" u="none" strike="noStrike" cap="none" dirty="0">
                <a:solidFill>
                  <a:srgbClr val="FFFFFF"/>
                </a:solidFill>
                <a:latin typeface="Calibri"/>
                <a:ea typeface="Calibri"/>
                <a:cs typeface="Calibri"/>
                <a:sym typeface="Calibri"/>
              </a:endParaRP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4.. Διαδικτυακές λύσεις για τη λήψη και αποστολή χρημάτων </a:t>
              </a:r>
              <a:endParaRPr sz="2600" b="0" i="0" u="none" strike="noStrike" cap="none">
                <a:solidFill>
                  <a:schemeClr val="lt1"/>
                </a:solidFill>
                <a:latin typeface="Calibri"/>
                <a:ea typeface="Calibri"/>
                <a:cs typeface="Calibri"/>
                <a:sym typeface="Calibri"/>
              </a:endParaRPr>
            </a:p>
          </p:txBody>
        </p:sp>
        <p:sp>
          <p:nvSpPr>
            <p:cNvPr id="116" name="Google Shape;116;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dirty="0">
                  <a:solidFill>
                    <a:schemeClr val="lt1"/>
                  </a:solidFill>
                  <a:latin typeface="Calibri"/>
                  <a:ea typeface="Calibri"/>
                  <a:cs typeface="Calibri"/>
                  <a:sym typeface="Calibri"/>
                </a:rPr>
                <a:t>5. </a:t>
              </a:r>
              <a:r>
                <a:rPr lang="el-GR" sz="2600" b="0" i="0" u="none" strike="noStrike" cap="none">
                  <a:solidFill>
                    <a:schemeClr val="lt1"/>
                  </a:solidFill>
                  <a:latin typeface="Calibri"/>
                  <a:ea typeface="Calibri"/>
                  <a:cs typeface="Calibri"/>
                  <a:sym typeface="Calibri"/>
                </a:rPr>
                <a:t>Χρήση πιστωτικής κάρτας για την αγορά αγαθών και υπηρεσιών από το διαδίκτυο </a:t>
              </a:r>
              <a:endParaRPr sz="2600" b="0" i="0" u="none" strike="noStrike" cap="none" dirty="0">
                <a:solidFill>
                  <a:schemeClr val="lt1"/>
                </a:solidFill>
                <a:latin typeface="Calibri"/>
                <a:ea typeface="Calibri"/>
                <a:cs typeface="Calibri"/>
                <a:sym typeface="Calibri"/>
              </a:endParaRPr>
            </a:p>
          </p:txBody>
        </p:sp>
        <p:sp>
          <p:nvSpPr>
            <p:cNvPr id="118" name="Google Shape;118;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6. Επεξεργασία ηλεκτρονικών πληρωμών για φόρους και λογαριασμούς </a:t>
              </a:r>
              <a:endParaRPr sz="2600" b="0" i="0" u="none" strike="noStrike" cap="none">
                <a:solidFill>
                  <a:schemeClr val="lt1"/>
                </a:solidFill>
                <a:latin typeface="Calibri"/>
                <a:ea typeface="Calibri"/>
                <a:cs typeface="Calibri"/>
                <a:sym typeface="Calibri"/>
              </a:endParaRPr>
            </a:p>
          </p:txBody>
        </p:sp>
      </p:grpSp>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23312"/>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21F32-E2C8-719D-6BF0-18105A5E3922}"/>
              </a:ext>
            </a:extLst>
          </p:cNvPr>
          <p:cNvSpPr>
            <a:spLocks noGrp="1"/>
          </p:cNvSpPr>
          <p:nvPr>
            <p:ph type="title"/>
          </p:nvPr>
        </p:nvSpPr>
        <p:spPr/>
        <p:txBody>
          <a:bodyPr/>
          <a:lstStyle/>
          <a:p>
            <a:r>
              <a:rPr lang="en-US" dirty="0"/>
              <a:t>Μερικά παραδείγματα για να είστε ασφαλείς (1/3)</a:t>
            </a:r>
            <a:endParaRPr lang="el-GR" dirty="0"/>
          </a:p>
        </p:txBody>
      </p:sp>
      <p:sp>
        <p:nvSpPr>
          <p:cNvPr id="3" name="Θέση κειμένου 2">
            <a:extLst>
              <a:ext uri="{FF2B5EF4-FFF2-40B4-BE49-F238E27FC236}">
                <a16:creationId xmlns:a16="http://schemas.microsoft.com/office/drawing/2014/main" id="{B8F179C3-13EE-2BF4-9C81-A1394680B26E}"/>
              </a:ext>
            </a:extLst>
          </p:cNvPr>
          <p:cNvSpPr>
            <a:spLocks noGrp="1"/>
          </p:cNvSpPr>
          <p:nvPr>
            <p:ph type="body" idx="1"/>
          </p:nvPr>
        </p:nvSpPr>
        <p:spPr>
          <a:xfrm>
            <a:off x="557998" y="1800000"/>
            <a:ext cx="11059692" cy="4553504"/>
          </a:xfrm>
        </p:spPr>
        <p:txBody>
          <a:bodyPr>
            <a:normAutofit fontScale="92500"/>
          </a:bodyPr>
          <a:lstStyle/>
          <a:p>
            <a:pPr>
              <a:spcAft>
                <a:spcPts val="600"/>
              </a:spcAft>
            </a:pPr>
            <a:r>
              <a:rPr lang="en-US" dirty="0"/>
              <a:t>Αποφύγετε να πληρώνετε οποιονδήποτε μέσω εμβάσματος, Western Union, εντολής πληρωμής ή δωροκάρτας. Οι απατεώνες συχνά ζητούν αυτούς τους τύπους πληρωμών, καθώς δεν αφήνουν ανιχνεύσιμα ίχνη χαρτιού.</a:t>
            </a:r>
          </a:p>
          <a:p>
            <a:pPr>
              <a:spcAft>
                <a:spcPts val="600"/>
              </a:spcAft>
            </a:pPr>
            <a:r>
              <a:rPr lang="en-US" dirty="0"/>
              <a:t>Ποτέ μην μοιράζεστε τους κωδικούς πρόσβασής σας με κανέναν στο διαδίκτυο. Μόνο με ένα έμπιστο πρόσωπο, όπως ένα καθημερινό μέλος.</a:t>
            </a:r>
          </a:p>
          <a:p>
            <a:pPr>
              <a:spcAft>
                <a:spcPts val="600"/>
              </a:spcAft>
            </a:pPr>
            <a:r>
              <a:rPr lang="en-US" dirty="0"/>
              <a:t>Να είστε επιφυλακτικοί σε οτιδήποτε επείγον. Οι απατεώνες συχνά θέλουν να δράσετε πριν προλάβετε να σκεφτείτε κριτικά την κατάσταση. Θυμηθείτε να κάνετε μια παύση και ίσως να απομακρυνθείτε από τον υπολογιστή αντί να πανικοβληθείτε, αν νομίζετε ότι κάτι είναι ύποπτο και δεν είστε σίγουροι πώς να προχωρήσετε. </a:t>
            </a:r>
          </a:p>
          <a:p>
            <a:pPr>
              <a:spcAft>
                <a:spcPts val="600"/>
              </a:spcAft>
            </a:pPr>
            <a:r>
              <a:rPr lang="en-US" dirty="0"/>
              <a:t>Κάντε αμέσως κλικ στο X ή στο Όχι για να κλείσετε τυχόν ιστότοπους ή αναδυόμενα παράθυρα σχετικά με ιούς ή κληρώσεις.</a:t>
            </a:r>
          </a:p>
          <a:p>
            <a:pPr>
              <a:spcAft>
                <a:spcPts val="600"/>
              </a:spcAft>
            </a:pPr>
            <a:endParaRPr lang="el-GR" dirty="0"/>
          </a:p>
        </p:txBody>
      </p:sp>
      <p:sp>
        <p:nvSpPr>
          <p:cNvPr id="4" name="Google Shape;193;p10">
            <a:extLst>
              <a:ext uri="{FF2B5EF4-FFF2-40B4-BE49-F238E27FC236}">
                <a16:creationId xmlns:a16="http://schemas.microsoft.com/office/drawing/2014/main" id="{A76B74C1-F653-8C64-DBF6-05A30499F0B7}"/>
              </a:ext>
            </a:extLst>
          </p:cNvPr>
          <p:cNvSpPr/>
          <p:nvPr/>
        </p:nvSpPr>
        <p:spPr>
          <a:xfrm>
            <a:off x="6785812" y="0"/>
            <a:ext cx="54005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Πώς μπορείτε να προστατευτείτε εκ των προτέρων </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31499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38D5FC-3C1A-D39C-6946-FB47C5EAD2A0}"/>
              </a:ext>
            </a:extLst>
          </p:cNvPr>
          <p:cNvSpPr>
            <a:spLocks noGrp="1"/>
          </p:cNvSpPr>
          <p:nvPr>
            <p:ph type="title"/>
          </p:nvPr>
        </p:nvSpPr>
        <p:spPr/>
        <p:txBody>
          <a:bodyPr/>
          <a:lstStyle/>
          <a:p>
            <a:r>
              <a:rPr lang="en-US" dirty="0"/>
              <a:t>Μερικά παραδείγματα για να είστε ασφαλείς (2/3)</a:t>
            </a:r>
            <a:endParaRPr lang="el-GR" dirty="0"/>
          </a:p>
        </p:txBody>
      </p:sp>
      <p:sp>
        <p:nvSpPr>
          <p:cNvPr id="3" name="Θέση κειμένου 2">
            <a:extLst>
              <a:ext uri="{FF2B5EF4-FFF2-40B4-BE49-F238E27FC236}">
                <a16:creationId xmlns:a16="http://schemas.microsoft.com/office/drawing/2014/main" id="{B5349F6E-881C-9D62-54C4-D5A9BACC8D6E}"/>
              </a:ext>
            </a:extLst>
          </p:cNvPr>
          <p:cNvSpPr>
            <a:spLocks noGrp="1"/>
          </p:cNvSpPr>
          <p:nvPr>
            <p:ph type="body" idx="1"/>
          </p:nvPr>
        </p:nvSpPr>
        <p:spPr>
          <a:xfrm>
            <a:off x="557998" y="1800000"/>
            <a:ext cx="9271802" cy="4553504"/>
          </a:xfrm>
        </p:spPr>
        <p:txBody>
          <a:bodyPr>
            <a:normAutofit fontScale="77500" lnSpcReduction="20000"/>
          </a:bodyPr>
          <a:lstStyle/>
          <a:p>
            <a:pPr>
              <a:lnSpc>
                <a:spcPct val="110000"/>
              </a:lnSpc>
              <a:spcAft>
                <a:spcPts val="600"/>
              </a:spcAft>
            </a:pPr>
            <a:r>
              <a:rPr lang="en-US" dirty="0"/>
              <a:t>Καλέστε ένα αγαπημένο σας πρόσωπο ή αναζητήστε συμβουλές στο διαδίκτυο (π.χ. πληκτρολογώντας "Χρειαζόμαστε επειγόντως υποστήριξη.."</a:t>
            </a:r>
          </a:p>
          <a:p>
            <a:pPr>
              <a:lnSpc>
                <a:spcPct val="110000"/>
              </a:lnSpc>
              <a:spcAft>
                <a:spcPts val="600"/>
              </a:spcAft>
            </a:pPr>
            <a:r>
              <a:rPr lang="en-US" dirty="0"/>
              <a:t>Ελέγξτε στο Google για να δείτε αν άλλοι άνθρωποι έχουν αναφέρει τέτοιες απάτες.</a:t>
            </a:r>
          </a:p>
          <a:p>
            <a:pPr>
              <a:lnSpc>
                <a:spcPct val="110000"/>
              </a:lnSpc>
              <a:spcAft>
                <a:spcPts val="600"/>
              </a:spcAft>
            </a:pPr>
            <a:r>
              <a:rPr lang="en-US" dirty="0"/>
              <a:t>Βεβαιωθείτε ότι οι ιστότοποι έχουν μπροστά τους τη </a:t>
            </a:r>
            <a:r>
              <a:rPr lang="en-US" sz="2800" dirty="0"/>
              <a:t>διεύθυνση </a:t>
            </a:r>
            <a:r>
              <a:rPr lang="en-US" dirty="0"/>
              <a:t>https://. Το "</a:t>
            </a:r>
            <a:r>
              <a:rPr lang="en-US" b="1" dirty="0"/>
              <a:t>s</a:t>
            </a:r>
            <a:r>
              <a:rPr lang="en-US" dirty="0"/>
              <a:t>" υποδηλώνει ότι ο ιστότοπος είναι ασφαλής. Το όνομα θα πρέπει επίσης να έχει μια μικρή κλειδαριά δίπλα του.</a:t>
            </a:r>
          </a:p>
          <a:p>
            <a:pPr>
              <a:lnSpc>
                <a:spcPct val="110000"/>
              </a:lnSpc>
              <a:spcAft>
                <a:spcPts val="600"/>
              </a:spcAft>
            </a:pPr>
            <a:r>
              <a:rPr lang="en-US" dirty="0"/>
              <a:t>Να είστε επιφυλακτικοί με οτιδήποτε φαίνεται πολύ καλό για να είναι αληθινό.</a:t>
            </a:r>
          </a:p>
          <a:p>
            <a:pPr>
              <a:lnSpc>
                <a:spcPct val="110000"/>
              </a:lnSpc>
              <a:spcAft>
                <a:spcPts val="600"/>
              </a:spcAft>
            </a:pPr>
            <a:r>
              <a:rPr lang="en-US" dirty="0"/>
              <a:t>Εξετάστε το ενδεχόμενο να ενεργοποιήσετε τον έλεγχο ταυτότητας πολλαπλών παραγόντων. Αυτό απαιτεί είτε την εισαγωγή ενός κωδικού (που αποστέλλεται μέσω γραπτού μηνύματος ή ηλεκτρονικού ταχυδρομείου) είτε τη χρήση μιας εφαρμογής για να συνδεθείτε σε ορισμένους από τους λογαριασμούς σας, συμπεριλαμβανομένων των μέσων κοινωνικής δικτύωσης ή των τραπεζικών πυλών. Αυτό μπορεί να αποτρέψει τους χάκερ από το να συνδεθούν.</a:t>
            </a:r>
          </a:p>
          <a:p>
            <a:pPr>
              <a:lnSpc>
                <a:spcPct val="110000"/>
              </a:lnSpc>
              <a:spcAft>
                <a:spcPts val="600"/>
              </a:spcAft>
            </a:pPr>
            <a:endParaRPr lang="el-GR" dirty="0"/>
          </a:p>
        </p:txBody>
      </p:sp>
      <p:sp>
        <p:nvSpPr>
          <p:cNvPr id="5" name="Google Shape;193;p10">
            <a:extLst>
              <a:ext uri="{FF2B5EF4-FFF2-40B4-BE49-F238E27FC236}">
                <a16:creationId xmlns:a16="http://schemas.microsoft.com/office/drawing/2014/main" id="{4E9597D2-0484-ED0D-F0C1-3BFEC6A35A9F}"/>
              </a:ext>
            </a:extLst>
          </p:cNvPr>
          <p:cNvSpPr/>
          <p:nvPr/>
        </p:nvSpPr>
        <p:spPr>
          <a:xfrm>
            <a:off x="6785812" y="0"/>
            <a:ext cx="54005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Πώς μπορείτε να προστατευτείτε εκ των προτέρων </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489823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C375C3-4532-A1DB-C1AC-0170A634F278}"/>
              </a:ext>
            </a:extLst>
          </p:cNvPr>
          <p:cNvSpPr>
            <a:spLocks noGrp="1"/>
          </p:cNvSpPr>
          <p:nvPr>
            <p:ph type="title"/>
          </p:nvPr>
        </p:nvSpPr>
        <p:spPr/>
        <p:txBody>
          <a:bodyPr/>
          <a:lstStyle/>
          <a:p>
            <a:r>
              <a:rPr lang="en-US" dirty="0"/>
              <a:t>Μερικά παραδείγματα για να είστε ασφαλείς (3/3)</a:t>
            </a:r>
            <a:endParaRPr lang="el-GR" dirty="0"/>
          </a:p>
        </p:txBody>
      </p:sp>
      <p:sp>
        <p:nvSpPr>
          <p:cNvPr id="3" name="Θέση κειμένου 2">
            <a:extLst>
              <a:ext uri="{FF2B5EF4-FFF2-40B4-BE49-F238E27FC236}">
                <a16:creationId xmlns:a16="http://schemas.microsoft.com/office/drawing/2014/main" id="{11AF7683-03C5-5753-A87B-A50D04A4C374}"/>
              </a:ext>
            </a:extLst>
          </p:cNvPr>
          <p:cNvSpPr>
            <a:spLocks noGrp="1"/>
          </p:cNvSpPr>
          <p:nvPr>
            <p:ph type="body" idx="1"/>
          </p:nvPr>
        </p:nvSpPr>
        <p:spPr>
          <a:xfrm>
            <a:off x="557998" y="1800000"/>
            <a:ext cx="10389402" cy="4553504"/>
          </a:xfrm>
        </p:spPr>
        <p:txBody>
          <a:bodyPr>
            <a:normAutofit fontScale="85000" lnSpcReduction="20000"/>
          </a:bodyPr>
          <a:lstStyle/>
          <a:p>
            <a:pPr>
              <a:lnSpc>
                <a:spcPct val="110000"/>
              </a:lnSpc>
              <a:spcAft>
                <a:spcPts val="600"/>
              </a:spcAft>
            </a:pPr>
            <a:r>
              <a:rPr lang="en-US" dirty="0"/>
              <a:t>Μπορείτε να λάβετε περισσότερες προφυλάξεις για να αποφύγετε τις απάτες.</a:t>
            </a:r>
          </a:p>
          <a:p>
            <a:pPr>
              <a:lnSpc>
                <a:spcPct val="110000"/>
              </a:lnSpc>
              <a:spcAft>
                <a:spcPts val="600"/>
              </a:spcAft>
            </a:pPr>
            <a:r>
              <a:rPr lang="en-US" dirty="0"/>
              <a:t>Κανείς δεν χρειάζεται να φοβάται να συνεχίσει να χρησιμοποιεί το διαδίκτυο, αρκεί να είναι εφοδιασμένος με τις γνώσεις για το πώς να το χρησιμοποιεί με ασφάλεια.</a:t>
            </a:r>
          </a:p>
          <a:p>
            <a:pPr>
              <a:lnSpc>
                <a:spcPct val="110000"/>
              </a:lnSpc>
              <a:spcAft>
                <a:spcPts val="600"/>
              </a:spcAft>
            </a:pPr>
            <a:r>
              <a:rPr lang="en-US" dirty="0"/>
              <a:t>Βρείτε έναν ασφαλή χώρο στην κοινότητά σας ή στον κοινωνικό σας κύκλο όπου μπορείτε να νιώσετε άνετα να συζητήσετε αυτά τα θέματα χωρίς να φοβάστε ότι θα σας κρίνουν. </a:t>
            </a:r>
          </a:p>
          <a:p>
            <a:pPr marL="76200" indent="0">
              <a:lnSpc>
                <a:spcPct val="110000"/>
              </a:lnSpc>
              <a:spcAft>
                <a:spcPts val="600"/>
              </a:spcAft>
              <a:buNone/>
            </a:pPr>
            <a:r>
              <a:rPr lang="en-US" b="1" dirty="0"/>
              <a:t>Εάν έχει ήδη διαπραχθεί απάτη, μπορείτε να λάβετε ορισμένα μέτρα που μπορούν να αναληφθούν:</a:t>
            </a:r>
          </a:p>
          <a:p>
            <a:pPr>
              <a:lnSpc>
                <a:spcPct val="110000"/>
              </a:lnSpc>
              <a:spcAft>
                <a:spcPts val="600"/>
              </a:spcAft>
            </a:pPr>
            <a:r>
              <a:rPr lang="en-US" dirty="0"/>
              <a:t>Καλέστε την τράπεζά σας. Μπορούν να παγώσουν το λογαριασμό σας ώστε να μην μπορεί κανείς να έχει πρόσβαση στα χρήματά σας και να σας εκδώσουν νέα χρεωστική κάρτα. Αν έχουν ήδη κλαπεί χρήματα, μπορείτε να δείτε αν η τράπεζα μπορεί να ακυρώσει τις συναλλαγές αυτές και να σας επιστρέψει τα χρήματά σας.</a:t>
            </a:r>
          </a:p>
          <a:p>
            <a:pPr>
              <a:lnSpc>
                <a:spcPct val="110000"/>
              </a:lnSpc>
              <a:spcAft>
                <a:spcPts val="600"/>
              </a:spcAft>
            </a:pPr>
            <a:r>
              <a:rPr lang="en-US" dirty="0"/>
              <a:t>Εξετάστε το ενδεχόμενο να καταθέσετε αναφορά στην αστυνομία.</a:t>
            </a:r>
          </a:p>
          <a:p>
            <a:pPr>
              <a:lnSpc>
                <a:spcPct val="110000"/>
              </a:lnSpc>
              <a:spcAft>
                <a:spcPts val="600"/>
              </a:spcAft>
            </a:pPr>
            <a:endParaRPr lang="el-GR" dirty="0"/>
          </a:p>
        </p:txBody>
      </p:sp>
      <p:sp>
        <p:nvSpPr>
          <p:cNvPr id="5" name="Google Shape;193;p10">
            <a:extLst>
              <a:ext uri="{FF2B5EF4-FFF2-40B4-BE49-F238E27FC236}">
                <a16:creationId xmlns:a16="http://schemas.microsoft.com/office/drawing/2014/main" id="{72F39299-8019-8DF5-AE60-DCA3F90411E5}"/>
              </a:ext>
            </a:extLst>
          </p:cNvPr>
          <p:cNvSpPr/>
          <p:nvPr/>
        </p:nvSpPr>
        <p:spPr>
          <a:xfrm>
            <a:off x="6785812" y="0"/>
            <a:ext cx="54005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Πώς μπορείτε να προστατευτείτε εκ των προτέρων </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284118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Ελέγξτε τις γνώσεις σας!</a:t>
            </a:r>
            <a:endParaRPr sz="5400">
              <a:solidFill>
                <a:srgbClr val="515280"/>
              </a:solidFill>
            </a:endParaRPr>
          </a:p>
        </p:txBody>
      </p:sp>
      <p:pic>
        <p:nvPicPr>
          <p:cNvPr id="308" name="Google Shape;308;p2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309" name="Google Shape;309;p2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3"/>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1. Ποιος από τους ακόλουθους κωδικούς πρόσβασης είναι ισχυρότερος;</a:t>
            </a:r>
            <a:endParaRPr sz="1400" b="0" i="0" u="none" strike="noStrike" cap="none">
              <a:solidFill>
                <a:srgbClr val="000000"/>
              </a:solidFill>
              <a:latin typeface="Calibri"/>
              <a:ea typeface="Calibri"/>
              <a:cs typeface="Calibri"/>
              <a:sym typeface="Calibri"/>
            </a:endParaRPr>
          </a:p>
        </p:txBody>
      </p:sp>
      <p:sp>
        <p:nvSpPr>
          <p:cNvPr id="320" name="Google Shape;320;p23"/>
          <p:cNvSpPr txBox="1"/>
          <p:nvPr/>
        </p:nvSpPr>
        <p:spPr>
          <a:xfrm>
            <a:off x="2112607" y="1987414"/>
            <a:ext cx="32603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C573DF5E-1E1B-5D84-7DE8-5014DA349D2E}"/>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John1234</a:t>
            </a:r>
          </a:p>
        </p:txBody>
      </p:sp>
      <p:sp>
        <p:nvSpPr>
          <p:cNvPr id="3" name="Ορθογώνιο 2">
            <a:extLst>
              <a:ext uri="{FF2B5EF4-FFF2-40B4-BE49-F238E27FC236}">
                <a16:creationId xmlns:a16="http://schemas.microsoft.com/office/drawing/2014/main" id="{462340C8-768A-7194-D2A5-575D79D5F589}"/>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John1990</a:t>
            </a:r>
          </a:p>
        </p:txBody>
      </p:sp>
      <p:sp>
        <p:nvSpPr>
          <p:cNvPr id="4" name="Ορθογώνιο 3">
            <a:extLst>
              <a:ext uri="{FF2B5EF4-FFF2-40B4-BE49-F238E27FC236}">
                <a16:creationId xmlns:a16="http://schemas.microsoft.com/office/drawing/2014/main" id="{74710901-4894-C69F-2277-B161E321D533}"/>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Γ</a:t>
            </a:r>
            <a:r>
              <a:rPr lang="en-US" sz="1800" dirty="0">
                <a:latin typeface="Calibri" panose="020F0502020204030204" pitchFamily="34" charset="0"/>
                <a:cs typeface="Calibri" panose="020F0502020204030204" pitchFamily="34" charset="0"/>
              </a:rPr>
              <a:t>. John051190</a:t>
            </a:r>
          </a:p>
        </p:txBody>
      </p:sp>
      <p:sp>
        <p:nvSpPr>
          <p:cNvPr id="5" name="Ορθογώνιο 4">
            <a:extLst>
              <a:ext uri="{FF2B5EF4-FFF2-40B4-BE49-F238E27FC236}">
                <a16:creationId xmlns:a16="http://schemas.microsoft.com/office/drawing/2014/main" id="{B8ED5E11-83AB-2020-0BB1-6FC63D893089}"/>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 J0Hn!2nO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538135"/>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2. Ποια από τα ακόλουθα είναι προσωπικά δεδομένα</a:t>
            </a:r>
            <a:endParaRPr sz="1400" b="0" i="0" u="none" strike="noStrike" cap="none">
              <a:solidFill>
                <a:srgbClr val="000000"/>
              </a:solidFill>
              <a:latin typeface="Calibri"/>
              <a:ea typeface="Calibri"/>
              <a:cs typeface="Calibri"/>
              <a:sym typeface="Calibri"/>
            </a:endParaRPr>
          </a:p>
        </p:txBody>
      </p:sp>
      <p:sp>
        <p:nvSpPr>
          <p:cNvPr id="331" name="Google Shape;331;p24"/>
          <p:cNvSpPr txBox="1"/>
          <p:nvPr/>
        </p:nvSpPr>
        <p:spPr>
          <a:xfrm>
            <a:off x="2112607" y="1987414"/>
            <a:ext cx="28465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F1C164A2-2245-D126-1460-3CB96B0393C8}"/>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Διεύθυνση IP</a:t>
            </a:r>
          </a:p>
        </p:txBody>
      </p:sp>
      <p:sp>
        <p:nvSpPr>
          <p:cNvPr id="3" name="Ορθογώνιο 2">
            <a:extLst>
              <a:ext uri="{FF2B5EF4-FFF2-40B4-BE49-F238E27FC236}">
                <a16:creationId xmlns:a16="http://schemas.microsoft.com/office/drawing/2014/main" id="{8A2C6597-28C8-C902-3D14-A950600840CF}"/>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Διεύθυνση ηλεκτρονικού ταχυδρομείου</a:t>
            </a:r>
          </a:p>
        </p:txBody>
      </p:sp>
      <p:sp>
        <p:nvSpPr>
          <p:cNvPr id="4" name="Ορθογώνιο 3">
            <a:extLst>
              <a:ext uri="{FF2B5EF4-FFF2-40B4-BE49-F238E27FC236}">
                <a16:creationId xmlns:a16="http://schemas.microsoft.com/office/drawing/2014/main" id="{DD7CD6E6-F569-4903-8B43-8568DF4320F6}"/>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Γ</a:t>
            </a:r>
            <a:r>
              <a:rPr lang="en-US" sz="1800" dirty="0">
                <a:latin typeface="Calibri" panose="020F0502020204030204" pitchFamily="34" charset="0"/>
                <a:cs typeface="Calibri" panose="020F0502020204030204" pitchFamily="34" charset="0"/>
              </a:rPr>
              <a:t>. Όλοι τους</a:t>
            </a:r>
          </a:p>
        </p:txBody>
      </p:sp>
      <p:sp>
        <p:nvSpPr>
          <p:cNvPr id="5" name="Ορθογώνιο 4">
            <a:extLst>
              <a:ext uri="{FF2B5EF4-FFF2-40B4-BE49-F238E27FC236}">
                <a16:creationId xmlns:a16="http://schemas.microsoft.com/office/drawing/2014/main" id="{91163A46-4B08-AA6B-832F-C64E9C24335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 Cookies IDs στο πρόγραμμα περιήγησης</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6"/>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3. Όταν το σύμβολο κλειδαριάς εμφανίζεται στο πρόγραμμα περιήγησης σημαίνει ότι το πρόγραμμα περιήγησης έχει κλειδώσει τη σελίδα επειδή δεν είναι ασφαλής.</a:t>
            </a:r>
          </a:p>
        </p:txBody>
      </p:sp>
      <p:sp>
        <p:nvSpPr>
          <p:cNvPr id="2" name="Ορθογώνιο 1">
            <a:extLst>
              <a:ext uri="{FF2B5EF4-FFF2-40B4-BE49-F238E27FC236}">
                <a16:creationId xmlns:a16="http://schemas.microsoft.com/office/drawing/2014/main" id="{8D6B9C2C-63C2-6EC7-75D7-B50487233976}"/>
              </a:ext>
            </a:extLst>
          </p:cNvPr>
          <p:cNvSpPr/>
          <p:nvPr/>
        </p:nvSpPr>
        <p:spPr>
          <a:xfrm>
            <a:off x="6134100" y="27975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Όχι, η δήλωση είναι λανθασμένη.</a:t>
            </a:r>
          </a:p>
        </p:txBody>
      </p:sp>
      <p:sp>
        <p:nvSpPr>
          <p:cNvPr id="3" name="Ορθογώνιο 2">
            <a:extLst>
              <a:ext uri="{FF2B5EF4-FFF2-40B4-BE49-F238E27FC236}">
                <a16:creationId xmlns:a16="http://schemas.microsoft.com/office/drawing/2014/main" id="{CBA2F6D6-A5E6-2FDD-4BF1-75779C5A4990}"/>
              </a:ext>
            </a:extLst>
          </p:cNvPr>
          <p:cNvSpPr/>
          <p:nvPr/>
        </p:nvSpPr>
        <p:spPr>
          <a:xfrm>
            <a:off x="2025650" y="277568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Ναι, η δήλωση είναι σωστή.</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7"/>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dirty="0">
                <a:solidFill>
                  <a:srgbClr val="1C2E78"/>
                </a:solidFill>
                <a:latin typeface="Calibri"/>
                <a:ea typeface="Calibri"/>
                <a:cs typeface="Calibri"/>
                <a:sym typeface="Calibri"/>
              </a:rPr>
              <a:t>4</a:t>
            </a:r>
            <a:r>
              <a:rPr lang="en-US" sz="2000" b="1" i="0" u="none" strike="noStrike" cap="none" dirty="0">
                <a:solidFill>
                  <a:srgbClr val="1C2E78"/>
                </a:solidFill>
                <a:latin typeface="Calibri"/>
                <a:ea typeface="Calibri"/>
                <a:cs typeface="Calibri"/>
                <a:sym typeface="Calibri"/>
              </a:rPr>
              <a:t>. Ποιο από τα ακόλουθα ΔΕΝ είναι ευαίσθητα προσωπικά δεδομένα</a:t>
            </a:r>
            <a:endParaRPr sz="1400" b="0" i="0" u="none" strike="noStrike" cap="none" dirty="0">
              <a:solidFill>
                <a:srgbClr val="000000"/>
              </a:solidFill>
              <a:latin typeface="Calibri"/>
              <a:ea typeface="Calibri"/>
              <a:cs typeface="Calibri"/>
              <a:sym typeface="Calibri"/>
            </a:endParaRPr>
          </a:p>
        </p:txBody>
      </p:sp>
      <p:sp>
        <p:nvSpPr>
          <p:cNvPr id="361" name="Google Shape;361;p27"/>
          <p:cNvSpPr txBox="1"/>
          <p:nvPr/>
        </p:nvSpPr>
        <p:spPr>
          <a:xfrm>
            <a:off x="2112607" y="1987414"/>
            <a:ext cx="292660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9CC9C0E-DF72-5EAC-D2CC-864F2AEE1C4D}"/>
              </a:ext>
            </a:extLst>
          </p:cNvPr>
          <p:cNvSpPr/>
          <p:nvPr/>
        </p:nvSpPr>
        <p:spPr>
          <a:xfrm>
            <a:off x="20669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Φωτογραφίες</a:t>
            </a:r>
          </a:p>
        </p:txBody>
      </p:sp>
      <p:sp>
        <p:nvSpPr>
          <p:cNvPr id="3" name="Ορθογώνιο 2">
            <a:extLst>
              <a:ext uri="{FF2B5EF4-FFF2-40B4-BE49-F238E27FC236}">
                <a16:creationId xmlns:a16="http://schemas.microsoft.com/office/drawing/2014/main" id="{4317302E-542A-FE47-583B-6C55E87065FD}"/>
              </a:ext>
            </a:extLst>
          </p:cNvPr>
          <p:cNvSpPr/>
          <p:nvPr/>
        </p:nvSpPr>
        <p:spPr>
          <a:xfrm>
            <a:off x="60960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Διεύθυνση κατοικίας</a:t>
            </a:r>
          </a:p>
        </p:txBody>
      </p:sp>
      <p:sp>
        <p:nvSpPr>
          <p:cNvPr id="4" name="Ορθογώνιο 3">
            <a:extLst>
              <a:ext uri="{FF2B5EF4-FFF2-40B4-BE49-F238E27FC236}">
                <a16:creationId xmlns:a16="http://schemas.microsoft.com/office/drawing/2014/main" id="{AEFB9796-C5FC-6D72-7415-FB8AE7B239F3}"/>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Γ</a:t>
            </a:r>
            <a:r>
              <a:rPr lang="en-US" sz="1800" dirty="0">
                <a:latin typeface="Calibri" panose="020F0502020204030204" pitchFamily="34" charset="0"/>
                <a:cs typeface="Calibri" panose="020F0502020204030204" pitchFamily="34" charset="0"/>
              </a:rPr>
              <a:t>. Δεδομένα σχετικά με την υγεία</a:t>
            </a:r>
          </a:p>
        </p:txBody>
      </p:sp>
      <p:sp>
        <p:nvSpPr>
          <p:cNvPr id="5" name="Ορθογώνιο 4">
            <a:extLst>
              <a:ext uri="{FF2B5EF4-FFF2-40B4-BE49-F238E27FC236}">
                <a16:creationId xmlns:a16="http://schemas.microsoft.com/office/drawing/2014/main" id="{B1E3C205-71D8-8465-D7DD-DCE287B78BB3}"/>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 Πολιτικές απόψεις</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8"/>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5. Μπορεί ο αποστολέας να αποτελεί ένδειξη για το αν ένα email είναι spam;</a:t>
            </a:r>
            <a:endParaRPr sz="2000" b="1" i="0" u="none" strike="noStrike" cap="none" dirty="0">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8B2C5822-70A0-AB85-740A-50B9922EE52D}"/>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Ναι</a:t>
            </a:r>
            <a:endParaRPr lang="el-GR" dirty="0"/>
          </a:p>
        </p:txBody>
      </p:sp>
      <p:sp>
        <p:nvSpPr>
          <p:cNvPr id="3" name="Ορθογώνιο 2">
            <a:extLst>
              <a:ext uri="{FF2B5EF4-FFF2-40B4-BE49-F238E27FC236}">
                <a16:creationId xmlns:a16="http://schemas.microsoft.com/office/drawing/2014/main" id="{F81F3AA0-472A-5D1C-A8C6-A60CB4C34689}"/>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Όχι</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9"/>
          <p:cNvSpPr/>
          <p:nvPr/>
        </p:nvSpPr>
        <p:spPr>
          <a:xfrm>
            <a:off x="2105025" y="1028700"/>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6. Τι δεν πρέπει ποτέ να κάνετε αν λάβετε ένα υποτιθέμενο spam-mail;</a:t>
            </a:r>
            <a:endParaRPr sz="2000" b="1" i="0" u="none" strike="noStrike" cap="none" dirty="0">
              <a:solidFill>
                <a:srgbClr val="1C2E78"/>
              </a:solidFill>
              <a:latin typeface="Calibri"/>
              <a:ea typeface="Calibri"/>
              <a:cs typeface="Calibri"/>
              <a:sym typeface="Calibri"/>
            </a:endParaRPr>
          </a:p>
        </p:txBody>
      </p:sp>
      <p:sp>
        <p:nvSpPr>
          <p:cNvPr id="380" name="Google Shape;380;p29"/>
          <p:cNvSpPr txBox="1"/>
          <p:nvPr/>
        </p:nvSpPr>
        <p:spPr>
          <a:xfrm>
            <a:off x="2112607" y="1987414"/>
            <a:ext cx="309346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2DCCF57B-6400-C6AF-2598-2DA9ACBC8537}"/>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Διαγράψτε το e-mail</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D5A218F9-31B7-A59E-BCFE-C874F11C71CD}"/>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Ελέγξτε τον αποστολέα </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A7D9C112-A0B0-4793-B1AB-02EDE96916E5}"/>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Γ</a:t>
            </a:r>
            <a:r>
              <a:rPr lang="en-US" sz="1800" dirty="0">
                <a:latin typeface="Calibri" panose="020F0502020204030204" pitchFamily="34" charset="0"/>
                <a:cs typeface="Calibri" panose="020F0502020204030204" pitchFamily="34" charset="0"/>
              </a:rPr>
              <a:t>. Ελέγξτε τη γραμμή αναφοράς</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BFFFE816-B2D7-EC07-1B82-A27144B55548}"/>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 Απαντήστε και ρωτήστε αν πρόκειται για spam-mail</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538135"/>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dirty="0"/>
              <a:t>Μονάδα 1</a:t>
            </a:r>
            <a:r>
              <a:rPr lang="en-US" dirty="0"/>
              <a:t/>
            </a:r>
            <a:br>
              <a:rPr lang="en-US" dirty="0"/>
            </a:br>
            <a:r>
              <a:rPr lang="en-US" sz="4000" dirty="0"/>
              <a:t>Εισαγωγή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129" name="Google Shape;129;p4"/>
          <p:cNvSpPr txBox="1">
            <a:spLocks noGrp="1"/>
          </p:cNvSpPr>
          <p:nvPr>
            <p:ph type="body" idx="2"/>
          </p:nvPr>
        </p:nvSpPr>
        <p:spPr>
          <a:xfrm>
            <a:off x="557995" y="2589918"/>
            <a:ext cx="8032552"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Με την ολοκλήρωση αυτής της ενότητας, θα ενημερωθείτε σχετικά με</a:t>
            </a:r>
            <a:endParaRPr dirty="0"/>
          </a:p>
          <a:p>
            <a:pPr marL="228600" lvl="0" indent="-224948" algn="l" rtl="0">
              <a:lnSpc>
                <a:spcPct val="150000"/>
              </a:lnSpc>
              <a:spcBef>
                <a:spcPts val="1200"/>
              </a:spcBef>
              <a:spcAft>
                <a:spcPts val="0"/>
              </a:spcAft>
              <a:buClr>
                <a:srgbClr val="92D050"/>
              </a:buClr>
              <a:buSzPct val="104996"/>
              <a:buFont typeface="Calibri"/>
              <a:buChar char="✔"/>
            </a:pPr>
            <a:r>
              <a:rPr lang="el-GR" sz="2000" dirty="0"/>
              <a:t>τους</a:t>
            </a:r>
            <a:r>
              <a:rPr lang="en-US" sz="2000" dirty="0"/>
              <a:t> μα</a:t>
            </a:r>
            <a:r>
              <a:rPr lang="en-US" sz="2000" dirty="0" err="1"/>
              <a:t>θησι</a:t>
            </a:r>
            <a:r>
              <a:rPr lang="en-US" sz="2000" dirty="0"/>
              <a:t>ακο</a:t>
            </a:r>
            <a:r>
              <a:rPr lang="el-GR" sz="2000" dirty="0" err="1"/>
              <a:t>ύς</a:t>
            </a:r>
            <a:r>
              <a:rPr lang="en-US" sz="2000" dirty="0"/>
              <a:t> </a:t>
            </a:r>
            <a:r>
              <a:rPr lang="en-US" sz="2000" dirty="0" err="1"/>
              <a:t>στόχο</a:t>
            </a:r>
            <a:r>
              <a:rPr lang="el-GR" sz="2000" dirty="0" err="1"/>
              <a:t>υς</a:t>
            </a:r>
            <a:r>
              <a:rPr lang="en-US" sz="2000" dirty="0"/>
              <a:t> και το εκπαιδευτικό περιεχόμενο αυτής της ενότητας</a:t>
            </a:r>
            <a:endParaRPr dirty="0"/>
          </a:p>
          <a:p>
            <a:pPr marL="228600" lvl="0" indent="-224948" algn="l" rtl="0">
              <a:lnSpc>
                <a:spcPct val="150000"/>
              </a:lnSpc>
              <a:spcBef>
                <a:spcPts val="1200"/>
              </a:spcBef>
              <a:spcAft>
                <a:spcPts val="0"/>
              </a:spcAft>
              <a:buClr>
                <a:srgbClr val="92D050"/>
              </a:buClr>
              <a:buSzPct val="104996"/>
              <a:buFont typeface="Calibri"/>
              <a:buChar char="✔"/>
            </a:pPr>
            <a:r>
              <a:rPr lang="el-GR" sz="2000" dirty="0"/>
              <a:t>τη</a:t>
            </a:r>
            <a:r>
              <a:rPr lang="en-US" sz="2000" dirty="0"/>
              <a:t> μεθοδολογία κατάρτισης που χρησιμοποιείται και η διάρκεια αυτής της ενότητας</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470232" y="2287476"/>
            <a:ext cx="3163768" cy="3271114"/>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pSp>
        <p:nvGrpSpPr>
          <p:cNvPr id="386" name="Google Shape;386;p30"/>
          <p:cNvGrpSpPr/>
          <p:nvPr/>
        </p:nvGrpSpPr>
        <p:grpSpPr>
          <a:xfrm>
            <a:off x="0" y="1"/>
            <a:ext cx="12624362" cy="6910372"/>
            <a:chOff x="0" y="0"/>
            <a:chExt cx="12624362" cy="7020335"/>
          </a:xfrm>
        </p:grpSpPr>
        <p:sp>
          <p:nvSpPr>
            <p:cNvPr id="387" name="Google Shape;387;p30"/>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88" name="Google Shape;388;p30"/>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389" name="Google Shape;389;p30"/>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390" name="Google Shape;390;p30"/>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a:solidFill>
                    <a:srgbClr val="FFC243"/>
                  </a:solidFill>
                  <a:latin typeface="Calibri"/>
                  <a:ea typeface="Calibri"/>
                  <a:cs typeface="Calibri"/>
                  <a:sym typeface="Calibri"/>
                </a:rPr>
                <a:t>Συγχαρητήρια!</a:t>
              </a:r>
              <a:r>
                <a:rPr lang="en-US" sz="2800" b="1" i="0" u="none" strike="noStrike" cap="none">
                  <a:solidFill>
                    <a:srgbClr val="84C337"/>
                  </a:solidFill>
                  <a:latin typeface="Calibri"/>
                  <a:ea typeface="Calibri"/>
                  <a:cs typeface="Calibri"/>
                  <a:sym typeface="Calibri"/>
                </a:rPr>
                <a:t/>
              </a:r>
              <a:br>
                <a:rPr lang="en-US" sz="2800" b="1" i="0" u="none" strike="noStrike" cap="none">
                  <a:solidFill>
                    <a:srgbClr val="84C337"/>
                  </a:solidFill>
                  <a:latin typeface="Calibri"/>
                  <a:ea typeface="Calibri"/>
                  <a:cs typeface="Calibri"/>
                  <a:sym typeface="Calibri"/>
                </a:rPr>
              </a:br>
              <a:r>
                <a:rPr lang="en-US" sz="2800" b="1" i="0" u="none" strike="noStrike" cap="none">
                  <a:solidFill>
                    <a:srgbClr val="1C2E78"/>
                  </a:solidFill>
                  <a:latin typeface="Calibri"/>
                  <a:ea typeface="Calibri"/>
                  <a:cs typeface="Calibri"/>
                  <a:sym typeface="Calibri"/>
                </a:rPr>
                <a:t>Ολοκληρώσατε αυτό το θέμα!</a:t>
              </a:r>
              <a:endParaRPr sz="1400" b="0" i="0" u="none" strike="noStrike" cap="none">
                <a:solidFill>
                  <a:srgbClr val="000000"/>
                </a:solidFill>
                <a:latin typeface="Calibri"/>
                <a:ea typeface="Calibri"/>
                <a:cs typeface="Calibri"/>
                <a:sym typeface="Calibri"/>
              </a:endParaRPr>
            </a:p>
          </p:txBody>
        </p:sp>
      </p:grpSp>
      <p:pic>
        <p:nvPicPr>
          <p:cNvPr id="393" name="Google Shape;393;p30"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394" name="Google Shape;394;p30"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l="44200" r="5462"/>
          <a:stretch/>
        </p:blipFill>
        <p:spPr>
          <a:xfrm>
            <a:off x="3397721" y="823363"/>
            <a:ext cx="2375272" cy="2212824"/>
          </a:xfrm>
          <a:prstGeom prst="rect">
            <a:avLst/>
          </a:prstGeom>
          <a:noFill/>
          <a:ln>
            <a:noFill/>
          </a:ln>
        </p:spPr>
      </p:pic>
      <p:pic>
        <p:nvPicPr>
          <p:cNvPr id="2" name="Εικόνα 1"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979E08C5-2423-19FA-740E-EAA6143228C7}"/>
              </a:ext>
            </a:extLst>
          </p:cNvPr>
          <p:cNvPicPr>
            <a:picLocks noChangeAspect="1"/>
          </p:cNvPicPr>
          <p:nvPr/>
        </p:nvPicPr>
        <p:blipFill>
          <a:blip r:embed="rId6"/>
          <a:stretch>
            <a:fillRect/>
          </a:stretch>
        </p:blipFill>
        <p:spPr>
          <a:xfrm>
            <a:off x="-3588" y="6280485"/>
            <a:ext cx="2846184" cy="534350"/>
          </a:xfrm>
          <a:prstGeom prst="rect">
            <a:avLst/>
          </a:prstGeom>
        </p:spPr>
      </p:pic>
      <p:sp>
        <p:nvSpPr>
          <p:cNvPr id="3" name="Google Shape;569;p58">
            <a:extLst>
              <a:ext uri="{FF2B5EF4-FFF2-40B4-BE49-F238E27FC236}">
                <a16:creationId xmlns:a16="http://schemas.microsoft.com/office/drawing/2014/main" id="{18F37E65-A3E8-9E41-BC9E-708A183BD91C}"/>
              </a:ext>
            </a:extLst>
          </p:cNvPr>
          <p:cNvSpPr/>
          <p:nvPr/>
        </p:nvSpPr>
        <p:spPr>
          <a:xfrm>
            <a:off x="4741679" y="6277951"/>
            <a:ext cx="7745662" cy="632422"/>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000000"/>
              </a:buClr>
              <a:buSzPts val="1200"/>
              <a:buFont typeface="Arial"/>
              <a:buNone/>
            </a:pPr>
            <a:r>
              <a:rPr lang="el-GR" sz="111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110" b="0" i="0" u="none" strike="noStrike" cap="none" dirty="0" err="1">
                <a:solidFill>
                  <a:schemeClr val="lt1"/>
                </a:solidFill>
                <a:latin typeface="Calibri"/>
                <a:ea typeface="Calibri"/>
                <a:cs typeface="Calibri"/>
                <a:sym typeface="Calibri"/>
              </a:rPr>
              <a:t>κατ'ανάγκη</a:t>
            </a:r>
            <a:r>
              <a:rPr lang="el-GR" sz="111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Αριθμός έργου: 2023-1-RO01-KA220-ADU-000157797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5A01E216-B585-E5E4-7E6D-9B1B7E81AAD5}"/>
            </a:ext>
          </a:extLst>
        </p:cNvPr>
        <p:cNvGrpSpPr/>
        <p:nvPr/>
      </p:nvGrpSpPr>
      <p:grpSpPr>
        <a:xfrm>
          <a:off x="0" y="0"/>
          <a:ext cx="0" cy="0"/>
          <a:chOff x="0" y="0"/>
          <a:chExt cx="0" cy="0"/>
        </a:xfrm>
      </p:grpSpPr>
      <p:sp>
        <p:nvSpPr>
          <p:cNvPr id="127" name="Google Shape;127;p4">
            <a:extLst>
              <a:ext uri="{FF2B5EF4-FFF2-40B4-BE49-F238E27FC236}">
                <a16:creationId xmlns:a16="http://schemas.microsoft.com/office/drawing/2014/main" id="{328F7A2D-D5B1-85A9-D258-E7C0811657CE}"/>
              </a:ext>
            </a:extLst>
          </p:cNvPr>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t>Ικανότητες</a:t>
            </a:r>
            <a:endParaRPr sz="2400" dirty="0"/>
          </a:p>
        </p:txBody>
      </p:sp>
      <p:pic>
        <p:nvPicPr>
          <p:cNvPr id="128" name="Google Shape;128;p4" descr="Στόχος με συμπαγές γέμισμα">
            <a:extLst>
              <a:ext uri="{FF2B5EF4-FFF2-40B4-BE49-F238E27FC236}">
                <a16:creationId xmlns:a16="http://schemas.microsoft.com/office/drawing/2014/main" id="{4CDB76A1-DFEA-79B0-ADC3-5190E01A857D}"/>
              </a:ext>
            </a:extLst>
          </p:cNvPr>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29" name="Google Shape;129;p4">
            <a:extLst>
              <a:ext uri="{FF2B5EF4-FFF2-40B4-BE49-F238E27FC236}">
                <a16:creationId xmlns:a16="http://schemas.microsoft.com/office/drawing/2014/main" id="{FE123620-3DF0-E7B8-A125-E15B2F8C70DC}"/>
              </a:ext>
            </a:extLst>
          </p:cNvPr>
          <p:cNvSpPr txBox="1">
            <a:spLocks noGrp="1"/>
          </p:cNvSpPr>
          <p:nvPr>
            <p:ph type="body" idx="1"/>
          </p:nvPr>
        </p:nvSpPr>
        <p:spPr>
          <a:xfrm>
            <a:off x="485775" y="2236600"/>
            <a:ext cx="6096000" cy="39736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Aft>
                <a:spcPts val="600"/>
              </a:spcAft>
              <a:buClr>
                <a:srgbClr val="92D050"/>
              </a:buClr>
              <a:buSzPts val="2400"/>
              <a:buFont typeface="Wingdings" panose="05000000000000000000" pitchFamily="2" charset="2"/>
              <a:buChar char="§"/>
            </a:pPr>
            <a:r>
              <a:rPr lang="en-US" sz="2000" dirty="0">
                <a:solidFill>
                  <a:schemeClr val="bg1"/>
                </a:solidFill>
              </a:rPr>
              <a:t>Απ</a:t>
            </a:r>
            <a:r>
              <a:rPr lang="en-US" sz="2000" dirty="0" err="1">
                <a:solidFill>
                  <a:schemeClr val="bg1"/>
                </a:solidFill>
              </a:rPr>
              <a:t>οκτήσ</a:t>
            </a:r>
            <a:r>
              <a:rPr lang="el-GR" sz="2000" dirty="0">
                <a:solidFill>
                  <a:schemeClr val="bg1"/>
                </a:solidFill>
              </a:rPr>
              <a:t>ε</a:t>
            </a:r>
            <a:r>
              <a:rPr lang="en-US" sz="2000" dirty="0" err="1">
                <a:solidFill>
                  <a:schemeClr val="bg1"/>
                </a:solidFill>
              </a:rPr>
              <a:t>τε</a:t>
            </a:r>
            <a:r>
              <a:rPr lang="en-US" sz="2000" dirty="0">
                <a:solidFill>
                  <a:schemeClr val="bg1"/>
                </a:solidFill>
              </a:rPr>
              <a:t> τις απαραίτητες δεξιότητες για την ασφαλή και σίγουρη χρήση λύσεων κινητών χρημάτων: </a:t>
            </a:r>
          </a:p>
          <a:p>
            <a:pPr marL="800100" lvl="1" indent="-342900">
              <a:spcAft>
                <a:spcPts val="600"/>
              </a:spcAft>
              <a:buClr>
                <a:srgbClr val="FFDA4C"/>
              </a:buClr>
              <a:buSzPct val="120000"/>
              <a:buFont typeface="Wingdings" panose="05000000000000000000" pitchFamily="2" charset="2"/>
              <a:buChar char="ü"/>
            </a:pPr>
            <a:r>
              <a:rPr lang="en-US" sz="2000" dirty="0">
                <a:sym typeface="Calibri"/>
              </a:rPr>
              <a:t>Κατα</a:t>
            </a:r>
            <a:r>
              <a:rPr lang="en-US" sz="2000" dirty="0" err="1">
                <a:sym typeface="Calibri"/>
              </a:rPr>
              <a:t>νο</a:t>
            </a:r>
            <a:r>
              <a:rPr lang="el-GR" sz="2000" dirty="0">
                <a:sym typeface="Calibri"/>
              </a:rPr>
              <a:t>είτε </a:t>
            </a:r>
            <a:r>
              <a:rPr lang="en-US" sz="2000" dirty="0" err="1">
                <a:sym typeface="Calibri"/>
              </a:rPr>
              <a:t>τι</a:t>
            </a:r>
            <a:r>
              <a:rPr lang="en-US" sz="2000" dirty="0">
                <a:sym typeface="Calibri"/>
              </a:rPr>
              <a:t> είναι η διαδικτυακή ασφάλεια. </a:t>
            </a:r>
          </a:p>
          <a:p>
            <a:pPr marL="800100" lvl="1" indent="-342900">
              <a:spcAft>
                <a:spcPts val="600"/>
              </a:spcAft>
              <a:buClr>
                <a:srgbClr val="FFDA4C"/>
              </a:buClr>
              <a:buSzPct val="120000"/>
              <a:buFont typeface="Wingdings" panose="05000000000000000000" pitchFamily="2" charset="2"/>
              <a:buChar char="ü"/>
            </a:pPr>
            <a:r>
              <a:rPr lang="en-US" sz="2000" dirty="0">
                <a:sym typeface="Calibri"/>
              </a:rPr>
              <a:t>Κατα</a:t>
            </a:r>
            <a:r>
              <a:rPr lang="en-US" sz="2000" dirty="0" err="1">
                <a:sym typeface="Calibri"/>
              </a:rPr>
              <a:t>νο</a:t>
            </a:r>
            <a:r>
              <a:rPr lang="el-GR" sz="2000" dirty="0">
                <a:sym typeface="Calibri"/>
              </a:rPr>
              <a:t>είτε</a:t>
            </a:r>
            <a:r>
              <a:rPr lang="en-US" sz="2000" dirty="0">
                <a:sym typeface="Calibri"/>
              </a:rPr>
              <a:t> τι είναι προσωπικά και ευαίσθητα δεδομένα.</a:t>
            </a:r>
          </a:p>
          <a:p>
            <a:pPr marL="800100" lvl="1" indent="-342900">
              <a:spcAft>
                <a:spcPts val="600"/>
              </a:spcAft>
              <a:buClr>
                <a:srgbClr val="FFDA4C"/>
              </a:buClr>
              <a:buSzPct val="120000"/>
              <a:buFont typeface="Wingdings" panose="05000000000000000000" pitchFamily="2" charset="2"/>
              <a:buChar char="ü"/>
            </a:pPr>
            <a:r>
              <a:rPr lang="en-US" sz="2000" dirty="0">
                <a:sym typeface="Calibri"/>
              </a:rPr>
              <a:t>Κατα</a:t>
            </a:r>
            <a:r>
              <a:rPr lang="en-US" sz="2000" dirty="0" err="1">
                <a:sym typeface="Calibri"/>
              </a:rPr>
              <a:t>νο</a:t>
            </a:r>
            <a:r>
              <a:rPr lang="el-GR" sz="2000" dirty="0">
                <a:sym typeface="Calibri"/>
              </a:rPr>
              <a:t>είτε</a:t>
            </a:r>
            <a:r>
              <a:rPr lang="en-US" sz="2000" dirty="0">
                <a:sym typeface="Calibri"/>
              </a:rPr>
              <a:t> τις έννοιες της ιδιωτικότητας και της ασφάλειας.</a:t>
            </a:r>
          </a:p>
          <a:p>
            <a:pPr marL="800100" lvl="1" indent="-342900">
              <a:spcAft>
                <a:spcPts val="600"/>
              </a:spcAft>
              <a:buClr>
                <a:srgbClr val="FFDA4C"/>
              </a:buClr>
              <a:buSzPct val="120000"/>
              <a:buFont typeface="Wingdings" panose="05000000000000000000" pitchFamily="2" charset="2"/>
              <a:buChar char="ü"/>
            </a:pPr>
            <a:r>
              <a:rPr lang="en-US" sz="2000" dirty="0">
                <a:sym typeface="Calibri"/>
              </a:rPr>
              <a:t>Γνωρίζετε τι είναι το spamming και το phishing και πώς να απαντάτε σε αυτά.</a:t>
            </a:r>
          </a:p>
        </p:txBody>
      </p:sp>
      <p:sp>
        <p:nvSpPr>
          <p:cNvPr id="132" name="Google Shape;132;p4">
            <a:extLst>
              <a:ext uri="{FF2B5EF4-FFF2-40B4-BE49-F238E27FC236}">
                <a16:creationId xmlns:a16="http://schemas.microsoft.com/office/drawing/2014/main" id="{0123746A-AFDF-4F99-7920-09185CC4E26B}"/>
              </a:ext>
            </a:extLst>
          </p:cNvPr>
          <p:cNvSpPr txBox="1"/>
          <p:nvPr/>
        </p:nvSpPr>
        <p:spPr>
          <a:xfrm>
            <a:off x="6380282" y="2244326"/>
            <a:ext cx="5753100" cy="3921216"/>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100000"/>
              </a:lnSpc>
              <a:spcBef>
                <a:spcPts val="1200"/>
              </a:spcBef>
              <a:spcAft>
                <a:spcPts val="0"/>
              </a:spcAft>
              <a:buClr>
                <a:srgbClr val="FFDA4C"/>
              </a:buClr>
              <a:buSzPts val="2400"/>
              <a:buFont typeface="Calibri"/>
              <a:buChar char="✔"/>
            </a:pPr>
            <a:endParaRPr lang="en-US" sz="2000" b="0" i="0" u="none" strike="noStrike" cap="none" dirty="0">
              <a:solidFill>
                <a:schemeClr val="lt1"/>
              </a:solidFill>
              <a:latin typeface="Calibri"/>
              <a:ea typeface="Calibri"/>
              <a:cs typeface="Calibri"/>
              <a:sym typeface="Calibri"/>
            </a:endParaRPr>
          </a:p>
          <a:p>
            <a:pPr marL="800100" indent="-342900">
              <a:spcBef>
                <a:spcPts val="600"/>
              </a:spcBef>
              <a:spcAft>
                <a:spcPts val="600"/>
              </a:spcAft>
              <a:buClr>
                <a:srgbClr val="FFDA4C"/>
              </a:buClr>
              <a:buSzPts val="2400"/>
              <a:buFont typeface="Wingdings" panose="05000000000000000000" pitchFamily="2" charset="2"/>
              <a:buChar char="ü"/>
            </a:pPr>
            <a:r>
              <a:rPr lang="en-US" sz="2000" dirty="0">
                <a:solidFill>
                  <a:schemeClr val="lt1"/>
                </a:solidFill>
                <a:latin typeface="Calibri"/>
                <a:cs typeface="Calibri"/>
                <a:sym typeface="Calibri"/>
              </a:rPr>
              <a:t>Γνωρίζετε τα κριτήρια για να αποφασίσετε ποιοι σύνδεσμοι είναι ασφαλείς για επίσκεψη</a:t>
            </a:r>
          </a:p>
          <a:p>
            <a:pPr marL="800100" marR="0" lvl="1" indent="-342900" algn="l" rtl="0">
              <a:lnSpc>
                <a:spcPct val="100000"/>
              </a:lnSpc>
              <a:spcBef>
                <a:spcPts val="600"/>
              </a:spcBef>
              <a:spcAft>
                <a:spcPts val="600"/>
              </a:spcAft>
              <a:buClr>
                <a:srgbClr val="FFDA4C"/>
              </a:buClr>
              <a:buSzPts val="2400"/>
              <a:buFont typeface="Wingdings" panose="05000000000000000000" pitchFamily="2" charset="2"/>
              <a:buChar char="ü"/>
            </a:pPr>
            <a:r>
              <a:rPr lang="en-US" sz="2000" dirty="0" err="1">
                <a:solidFill>
                  <a:schemeClr val="lt1"/>
                </a:solidFill>
                <a:latin typeface="Calibri"/>
                <a:cs typeface="Calibri"/>
                <a:sym typeface="Calibri"/>
              </a:rPr>
              <a:t>Γνωρί</a:t>
            </a:r>
            <a:r>
              <a:rPr lang="el-GR" sz="2000" dirty="0" err="1">
                <a:solidFill>
                  <a:schemeClr val="lt1"/>
                </a:solidFill>
                <a:latin typeface="Calibri"/>
                <a:cs typeface="Calibri"/>
                <a:sym typeface="Calibri"/>
              </a:rPr>
              <a:t>ζε</a:t>
            </a:r>
            <a:r>
              <a:rPr lang="en-US" sz="2000" dirty="0" err="1">
                <a:solidFill>
                  <a:schemeClr val="lt1"/>
                </a:solidFill>
                <a:latin typeface="Calibri"/>
                <a:cs typeface="Calibri"/>
                <a:sym typeface="Calibri"/>
              </a:rPr>
              <a:t>τε</a:t>
            </a:r>
            <a:r>
              <a:rPr lang="en-US" sz="2000" dirty="0">
                <a:solidFill>
                  <a:schemeClr val="lt1"/>
                </a:solidFill>
                <a:latin typeface="Calibri"/>
                <a:cs typeface="Calibri"/>
                <a:sym typeface="Calibri"/>
              </a:rPr>
              <a:t> τα διαδικτυακά δικαιώματά σας </a:t>
            </a:r>
          </a:p>
          <a:p>
            <a:pPr marL="800100" marR="0" lvl="1" indent="-342900" algn="l" rtl="0">
              <a:lnSpc>
                <a:spcPct val="100000"/>
              </a:lnSpc>
              <a:spcBef>
                <a:spcPts val="600"/>
              </a:spcBef>
              <a:spcAft>
                <a:spcPts val="600"/>
              </a:spcAft>
              <a:buClr>
                <a:srgbClr val="FFDA4C"/>
              </a:buClr>
              <a:buSzPts val="2400"/>
              <a:buFont typeface="Wingdings" panose="05000000000000000000" pitchFamily="2" charset="2"/>
              <a:buChar char="ü"/>
            </a:pPr>
            <a:r>
              <a:rPr lang="en-US" sz="2000" dirty="0">
                <a:solidFill>
                  <a:schemeClr val="lt1"/>
                </a:solidFill>
                <a:latin typeface="Calibri"/>
                <a:cs typeface="Calibri"/>
                <a:sym typeface="Calibri"/>
              </a:rPr>
              <a:t>Κατα</a:t>
            </a:r>
            <a:r>
              <a:rPr lang="en-US" sz="2000" dirty="0" err="1">
                <a:solidFill>
                  <a:schemeClr val="lt1"/>
                </a:solidFill>
                <a:latin typeface="Calibri"/>
                <a:cs typeface="Calibri"/>
                <a:sym typeface="Calibri"/>
              </a:rPr>
              <a:t>νο</a:t>
            </a:r>
            <a:r>
              <a:rPr lang="el-GR" sz="2000" dirty="0" err="1">
                <a:solidFill>
                  <a:schemeClr val="lt1"/>
                </a:solidFill>
                <a:latin typeface="Calibri"/>
                <a:cs typeface="Calibri"/>
                <a:sym typeface="Calibri"/>
              </a:rPr>
              <a:t>εί</a:t>
            </a:r>
            <a:r>
              <a:rPr lang="en-US" sz="2000" dirty="0" err="1">
                <a:solidFill>
                  <a:schemeClr val="lt1"/>
                </a:solidFill>
                <a:latin typeface="Calibri"/>
                <a:cs typeface="Calibri"/>
                <a:sym typeface="Calibri"/>
              </a:rPr>
              <a:t>τε</a:t>
            </a:r>
            <a:r>
              <a:rPr lang="en-US" sz="2000" dirty="0">
                <a:solidFill>
                  <a:schemeClr val="lt1"/>
                </a:solidFill>
                <a:latin typeface="Calibri"/>
                <a:cs typeface="Calibri"/>
                <a:sym typeface="Calibri"/>
              </a:rPr>
              <a:t> τι είναι ο GDPR και γιατί τον χρειαζόμαστε</a:t>
            </a:r>
          </a:p>
          <a:p>
            <a:pPr marL="800100" marR="0" lvl="1" indent="-342900" algn="l" rtl="0">
              <a:lnSpc>
                <a:spcPct val="100000"/>
              </a:lnSpc>
              <a:spcBef>
                <a:spcPts val="600"/>
              </a:spcBef>
              <a:spcAft>
                <a:spcPts val="600"/>
              </a:spcAft>
              <a:buClr>
                <a:srgbClr val="FFDA4C"/>
              </a:buClr>
              <a:buSzPts val="2400"/>
              <a:buFont typeface="Wingdings" panose="05000000000000000000" pitchFamily="2" charset="2"/>
              <a:buChar char="ü"/>
            </a:pPr>
            <a:r>
              <a:rPr lang="el-GR" sz="2000" dirty="0">
                <a:solidFill>
                  <a:schemeClr val="lt1"/>
                </a:solidFill>
                <a:latin typeface="Calibri"/>
                <a:cs typeface="Calibri"/>
                <a:sym typeface="Calibri"/>
              </a:rPr>
              <a:t>Γ</a:t>
            </a:r>
            <a:r>
              <a:rPr lang="en-US" sz="2000" dirty="0" err="1">
                <a:solidFill>
                  <a:schemeClr val="lt1"/>
                </a:solidFill>
                <a:latin typeface="Calibri"/>
                <a:cs typeface="Calibri"/>
                <a:sym typeface="Calibri"/>
              </a:rPr>
              <a:t>νωρίζετε</a:t>
            </a:r>
            <a:r>
              <a:rPr lang="en-US" sz="2000" dirty="0">
                <a:solidFill>
                  <a:schemeClr val="lt1"/>
                </a:solidFill>
                <a:latin typeface="Calibri"/>
                <a:cs typeface="Calibri"/>
                <a:sym typeface="Calibri"/>
              </a:rPr>
              <a:t> πώς να εφαρμόζετε μέτρα ασφαλείας και προληπτικά μέτρα</a:t>
            </a:r>
          </a:p>
          <a:p>
            <a:pPr marL="457200" marR="0" lvl="1" algn="l" rtl="0">
              <a:lnSpc>
                <a:spcPct val="100000"/>
              </a:lnSpc>
              <a:spcBef>
                <a:spcPts val="1200"/>
              </a:spcBef>
              <a:spcAft>
                <a:spcPts val="0"/>
              </a:spcAft>
              <a:buClr>
                <a:srgbClr val="FFDA4C"/>
              </a:buClr>
              <a:buSzPts val="2400"/>
            </a:pPr>
            <a:endParaRPr lang="en-US" sz="2000" dirty="0">
              <a:solidFill>
                <a:schemeClr val="lt1"/>
              </a:solidFill>
              <a:latin typeface="Calibri"/>
              <a:cs typeface="Calibri"/>
              <a:sym typeface="Calibri"/>
            </a:endParaRPr>
          </a:p>
        </p:txBody>
      </p:sp>
      <p:sp>
        <p:nvSpPr>
          <p:cNvPr id="133" name="Google Shape;133;p4">
            <a:extLst>
              <a:ext uri="{FF2B5EF4-FFF2-40B4-BE49-F238E27FC236}">
                <a16:creationId xmlns:a16="http://schemas.microsoft.com/office/drawing/2014/main" id="{E82D22FE-8894-282F-C2B9-49DF7E2F681A}"/>
              </a:ext>
            </a:extLst>
          </p:cNvPr>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a:solidFill>
                  <a:srgbClr val="1C2E78"/>
                </a:solidFill>
                <a:latin typeface="Calibri"/>
                <a:ea typeface="Calibri"/>
                <a:cs typeface="Calibri"/>
                <a:sym typeface="Calibri"/>
              </a:rPr>
              <a:t>Μετά την ολοκλήρωση αυτής της ενότητας, θα:</a:t>
            </a:r>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8806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t>Περιεχόμενο κατάρτισης</a:t>
            </a:r>
            <a:endParaRPr sz="2400" dirty="0"/>
          </a:p>
        </p:txBody>
      </p:sp>
      <p:sp>
        <p:nvSpPr>
          <p:cNvPr id="140" name="Google Shape;140;p5"/>
          <p:cNvSpPr txBox="1">
            <a:spLocks noGrp="1"/>
          </p:cNvSpPr>
          <p:nvPr>
            <p:ph type="body" idx="1"/>
          </p:nvPr>
        </p:nvSpPr>
        <p:spPr>
          <a:xfrm>
            <a:off x="394608" y="2510589"/>
            <a:ext cx="10650381" cy="3623508"/>
          </a:xfrm>
          <a:prstGeom prst="rect">
            <a:avLst/>
          </a:prstGeom>
          <a:noFill/>
          <a:ln>
            <a:noFill/>
          </a:ln>
        </p:spPr>
        <p:txBody>
          <a:bodyPr spcFirstLastPara="1" wrap="square" lIns="91425" tIns="45700" rIns="91425" bIns="45700" anchor="t" anchorCtr="0">
            <a:normAutofit/>
          </a:bodyPr>
          <a:lstStyle/>
          <a:p>
            <a:pPr lvl="0" indent="-457200">
              <a:spcAft>
                <a:spcPts val="600"/>
              </a:spcAft>
              <a:buClr>
                <a:srgbClr val="FFC243"/>
              </a:buClr>
              <a:buSzPct val="100000"/>
              <a:buFont typeface="Calibri"/>
              <a:buAutoNum type="arabicPeriod"/>
            </a:pPr>
            <a:r>
              <a:rPr lang="en-US" sz="2000" dirty="0"/>
              <a:t>Εισαγωγή της συνεδρίας: διάρκεια, στόχοι, περιεχόμενο και μεθοδολογία </a:t>
            </a:r>
          </a:p>
          <a:p>
            <a:pPr lvl="0" indent="-457200">
              <a:spcAft>
                <a:spcPts val="600"/>
              </a:spcAft>
              <a:buClr>
                <a:srgbClr val="FFC243"/>
              </a:buClr>
              <a:buSzPct val="100000"/>
              <a:buFont typeface="Calibri"/>
              <a:buAutoNum type="arabicPeriod"/>
            </a:pPr>
            <a:r>
              <a:rPr lang="en-US" sz="2000" dirty="0"/>
              <a:t>Διαδικτυακή ασφάλεια, προσωπικά δεδομένα, ευαίσθητα δεδομένα, ιδιωτικότητα και ασφάλεια </a:t>
            </a:r>
          </a:p>
          <a:p>
            <a:pPr lvl="0" indent="-457200">
              <a:spcAft>
                <a:spcPts val="600"/>
              </a:spcAft>
              <a:buClr>
                <a:srgbClr val="FFC243"/>
              </a:buClr>
              <a:buSzPct val="100000"/>
              <a:buFont typeface="Calibri"/>
              <a:buAutoNum type="arabicPeriod"/>
            </a:pPr>
            <a:r>
              <a:rPr lang="en-US" sz="2000" dirty="0"/>
              <a:t>Αναγνώριση του spam και του phishing και τι πρέπει να κάνετε γι' αυτά </a:t>
            </a:r>
          </a:p>
          <a:p>
            <a:pPr lvl="0" indent="-457200">
              <a:spcAft>
                <a:spcPts val="600"/>
              </a:spcAft>
              <a:buClr>
                <a:srgbClr val="FFC243"/>
              </a:buClr>
              <a:buSzPct val="100000"/>
              <a:buFont typeface="Calibri"/>
              <a:buAutoNum type="arabicPeriod"/>
            </a:pPr>
            <a:r>
              <a:rPr lang="en-US" sz="2000" dirty="0"/>
              <a:t>Γνωρίζοντας τα διαδικτυακά δικαιώματά σας, το παράδειγμα του GDPR </a:t>
            </a:r>
          </a:p>
          <a:p>
            <a:pPr lvl="0" indent="-457200">
              <a:spcAft>
                <a:spcPts val="600"/>
              </a:spcAft>
              <a:buClr>
                <a:srgbClr val="FFC243"/>
              </a:buClr>
              <a:buSzPct val="100000"/>
              <a:buFont typeface="Calibri"/>
              <a:buAutoNum type="arabicPeriod"/>
            </a:pPr>
            <a:r>
              <a:rPr lang="en-US" sz="2000" dirty="0"/>
              <a:t>Προστασία του εαυτού σας στο διαδίκτυο </a:t>
            </a:r>
          </a:p>
          <a:p>
            <a:pPr lvl="0" indent="-457200">
              <a:spcAft>
                <a:spcPts val="600"/>
              </a:spcAft>
              <a:buClr>
                <a:srgbClr val="FFC243"/>
              </a:buClr>
              <a:buSzPct val="100000"/>
              <a:buFont typeface="Calibri"/>
              <a:buAutoNum type="arabicPeriod"/>
            </a:pPr>
            <a:r>
              <a:rPr lang="en-US" sz="2000" dirty="0"/>
              <a:t>Κουίζ: ελέγξτε τις γνώσεις σας </a:t>
            </a:r>
          </a:p>
          <a:p>
            <a:pPr marL="0" lvl="0" indent="0" algn="l" rtl="0">
              <a:lnSpc>
                <a:spcPct val="100000"/>
              </a:lnSpc>
              <a:spcAft>
                <a:spcPts val="600"/>
              </a:spcAft>
              <a:buClr>
                <a:srgbClr val="FFC243"/>
              </a:buClr>
              <a:buSzPct val="100000"/>
              <a:buNone/>
            </a:pPr>
            <a:endParaRPr sz="2000" dirty="0"/>
          </a:p>
        </p:txBody>
      </p:sp>
      <p:pic>
        <p:nvPicPr>
          <p:cNvPr id="144" name="Google Shape;144;p5"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Μεθοδολογία και διάρκεια κατάρτισης</a:t>
            </a:r>
            <a:endParaRPr sz="2400"/>
          </a:p>
        </p:txBody>
      </p:sp>
      <p:sp>
        <p:nvSpPr>
          <p:cNvPr id="152" name="Google Shape;152;p6"/>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Διάρκεια: </a:t>
            </a:r>
            <a:r>
              <a:rPr lang="en-US"/>
              <a:t>Διάρκεια: 4 ώρες</a:t>
            </a:r>
            <a:endParaRPr/>
          </a:p>
          <a:p>
            <a:pPr marL="685800" lvl="1" indent="-228600" algn="l" rtl="0">
              <a:lnSpc>
                <a:spcPct val="100000"/>
              </a:lnSpc>
              <a:spcBef>
                <a:spcPts val="1200"/>
              </a:spcBef>
              <a:spcAft>
                <a:spcPts val="0"/>
              </a:spcAft>
              <a:buClr>
                <a:srgbClr val="92D050"/>
              </a:buClr>
              <a:buSzPts val="2640"/>
              <a:buFont typeface="Calibri"/>
              <a:buChar char="▪"/>
            </a:pPr>
            <a:r>
              <a:rPr lang="en-US"/>
              <a:t>Πρόσωπο με πρόσωπο:2 ώρες</a:t>
            </a:r>
            <a:endParaRPr/>
          </a:p>
          <a:p>
            <a:pPr marL="685800" lvl="1" indent="-228600" algn="l" rtl="0">
              <a:lnSpc>
                <a:spcPct val="100000"/>
              </a:lnSpc>
              <a:spcBef>
                <a:spcPts val="1200"/>
              </a:spcBef>
              <a:spcAft>
                <a:spcPts val="0"/>
              </a:spcAft>
              <a:buClr>
                <a:srgbClr val="92D050"/>
              </a:buClr>
              <a:buSzPts val="2640"/>
              <a:buFont typeface="Calibri"/>
              <a:buChar char="▪"/>
            </a:pPr>
            <a:r>
              <a:rPr lang="en-US"/>
              <a:t>Διαδικτυακή εκπαίδευση: 2 ώρες</a:t>
            </a:r>
            <a:endParaRPr/>
          </a:p>
          <a:p>
            <a:pPr marL="0" lvl="0" indent="0" algn="l" rtl="0">
              <a:lnSpc>
                <a:spcPct val="100000"/>
              </a:lnSpc>
              <a:spcBef>
                <a:spcPts val="1200"/>
              </a:spcBef>
              <a:spcAft>
                <a:spcPts val="0"/>
              </a:spcAft>
              <a:buSzPts val="2400"/>
              <a:buNone/>
            </a:pPr>
            <a:endParaRPr/>
          </a:p>
        </p:txBody>
      </p:sp>
      <p:sp>
        <p:nvSpPr>
          <p:cNvPr id="153" name="Google Shape;153;p6"/>
          <p:cNvSpPr txBox="1"/>
          <p:nvPr/>
        </p:nvSpPr>
        <p:spPr>
          <a:xfrm>
            <a:off x="4785073" y="2139516"/>
            <a:ext cx="7386220" cy="40127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dirty="0" err="1">
                <a:solidFill>
                  <a:srgbClr val="FFC243"/>
                </a:solidFill>
                <a:latin typeface="Calibri"/>
                <a:ea typeface="Calibri"/>
                <a:cs typeface="Calibri"/>
                <a:sym typeface="Calibri"/>
              </a:rPr>
              <a:t>Μεθοδολογ</a:t>
            </a:r>
            <a:r>
              <a:rPr lang="el-GR" sz="2400" b="1" i="0" u="none" strike="noStrike" cap="none" dirty="0">
                <a:solidFill>
                  <a:srgbClr val="FFC243"/>
                </a:solidFill>
                <a:latin typeface="Calibri"/>
                <a:ea typeface="Calibri"/>
                <a:cs typeface="Calibri"/>
                <a:sym typeface="Calibri"/>
              </a:rPr>
              <a:t>ία</a:t>
            </a:r>
            <a:endParaRPr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Ενεργό και συμμετοχικό</a:t>
            </a:r>
            <a:endParaRPr sz="12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Εκπαίδευση πρόσωπο με πρόσωπο:</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Διάλογος</a:t>
            </a:r>
            <a:r>
              <a:rPr lang="en-US" sz="1800" b="0" i="0" u="none" strike="noStrike" cap="none" dirty="0">
                <a:solidFill>
                  <a:srgbClr val="FFC243"/>
                </a:solidFill>
                <a:latin typeface="Calibri"/>
                <a:ea typeface="Calibri"/>
                <a:cs typeface="Calibri"/>
                <a:sym typeface="Calibri"/>
              </a:rPr>
              <a:t> ✔ </a:t>
            </a:r>
            <a:r>
              <a:rPr lang="en-US" sz="1800" b="0" i="0" u="none" strike="noStrike" cap="none" dirty="0">
                <a:solidFill>
                  <a:schemeClr val="lt1"/>
                </a:solidFill>
                <a:latin typeface="Calibri"/>
                <a:ea typeface="Calibri"/>
                <a:cs typeface="Calibri"/>
                <a:sym typeface="Calibri"/>
              </a:rPr>
              <a:t>Παιχνίδι ρόλων</a:t>
            </a:r>
            <a:r>
              <a:rPr lang="en-US" sz="1800" b="0" i="0" u="none" strike="noStrike" cap="none" dirty="0">
                <a:solidFill>
                  <a:srgbClr val="FFC243"/>
                </a:solidFill>
                <a:latin typeface="Calibri"/>
                <a:ea typeface="Calibri"/>
                <a:cs typeface="Calibri"/>
                <a:sym typeface="Calibri"/>
              </a:rPr>
              <a:t> ✔ </a:t>
            </a:r>
            <a:r>
              <a:rPr lang="en-US" sz="1800" b="0" i="0" u="none" strike="noStrike" cap="none" dirty="0">
                <a:solidFill>
                  <a:schemeClr val="lt1"/>
                </a:solidFill>
                <a:latin typeface="Calibri"/>
                <a:ea typeface="Calibri"/>
                <a:cs typeface="Calibri"/>
                <a:sym typeface="Calibri"/>
              </a:rPr>
              <a:t>Ομαδική εργασία</a:t>
            </a:r>
            <a:endParaRPr sz="12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Διαδικτυακή εκπαίδευση:</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Επιλεγμένα ή δικής τους παραγωγής βίντεο</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Πρακτική εφαρμογή ορισμένων συμβουλών που συμφωνήθηκαν στην τάξη</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Κάποια συνεργατική εργασία</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Προσομοίωση </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68BC42"/>
              </a:buClr>
              <a:buSzPts val="1600"/>
              <a:buFont typeface="Calibri"/>
              <a:buNone/>
            </a:pPr>
            <a:endParaRPr sz="1600" b="0" i="0" u="none" strike="noStrike" cap="none" dirty="0">
              <a:solidFill>
                <a:schemeClr val="lt1"/>
              </a:solidFill>
              <a:latin typeface="Calibri"/>
              <a:ea typeface="Calibri"/>
              <a:cs typeface="Calibri"/>
              <a:sym typeface="Calibri"/>
            </a:endParaRPr>
          </a:p>
        </p:txBody>
      </p:sp>
      <p:pic>
        <p:nvPicPr>
          <p:cNvPr id="154" name="Google Shape;154;p6"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7544FEAF-1929-FD3B-1305-1EB8E17DE479}"/>
            </a:ext>
          </a:extLst>
        </p:cNvPr>
        <p:cNvGrpSpPr/>
        <p:nvPr/>
      </p:nvGrpSpPr>
      <p:grpSpPr>
        <a:xfrm>
          <a:off x="0" y="0"/>
          <a:ext cx="0" cy="0"/>
          <a:chOff x="0" y="0"/>
          <a:chExt cx="0" cy="0"/>
        </a:xfrm>
      </p:grpSpPr>
      <p:pic>
        <p:nvPicPr>
          <p:cNvPr id="163" name="Google Shape;163;p7" descr="High ROI content abstract concept illustration">
            <a:extLst>
              <a:ext uri="{FF2B5EF4-FFF2-40B4-BE49-F238E27FC236}">
                <a16:creationId xmlns:a16="http://schemas.microsoft.com/office/drawing/2014/main" id="{FB040818-0672-04AF-D0D8-229565BC2182}"/>
              </a:ext>
            </a:extLst>
          </p:cNvPr>
          <p:cNvPicPr preferRelativeResize="0"/>
          <p:nvPr/>
        </p:nvPicPr>
        <p:blipFill rotWithShape="1">
          <a:blip r:embed="rId3">
            <a:alphaModFix/>
          </a:blip>
          <a:srcRect l="10455" t="11534" r="9781" b="9205"/>
          <a:stretch/>
        </p:blipFill>
        <p:spPr>
          <a:xfrm>
            <a:off x="8102600" y="2411510"/>
            <a:ext cx="3729422" cy="3482663"/>
          </a:xfrm>
          <a:prstGeom prst="rect">
            <a:avLst/>
          </a:prstGeom>
          <a:noFill/>
          <a:ln>
            <a:noFill/>
          </a:ln>
        </p:spPr>
      </p:pic>
      <p:sp>
        <p:nvSpPr>
          <p:cNvPr id="160" name="Google Shape;160;p7">
            <a:extLst>
              <a:ext uri="{FF2B5EF4-FFF2-40B4-BE49-F238E27FC236}">
                <a16:creationId xmlns:a16="http://schemas.microsoft.com/office/drawing/2014/main" id="{EE2A2B81-ADFB-4973-66E3-4E45BD4FC30C}"/>
              </a:ext>
            </a:extLst>
          </p:cNvPr>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ct val="100000"/>
              <a:buFont typeface="Calibri"/>
              <a:buNone/>
            </a:pPr>
            <a:r>
              <a:rPr lang="el-GR" sz="2000" dirty="0"/>
              <a:t>Υποενότητα</a:t>
            </a:r>
            <a:r>
              <a:rPr lang="en-US" sz="2000" dirty="0"/>
              <a:t> 2</a:t>
            </a:r>
            <a:r>
              <a:rPr lang="en-US" dirty="0"/>
              <a:t/>
            </a:r>
            <a:br>
              <a:rPr lang="en-US" dirty="0"/>
            </a:br>
            <a:r>
              <a:rPr lang="en-US" dirty="0"/>
              <a:t>Διαδικτυακή ασφάλεια και προσωπικά δεδομένα </a:t>
            </a:r>
            <a:endParaRPr dirty="0"/>
          </a:p>
        </p:txBody>
      </p:sp>
      <p:sp>
        <p:nvSpPr>
          <p:cNvPr id="161" name="Google Shape;161;p7">
            <a:extLst>
              <a:ext uri="{FF2B5EF4-FFF2-40B4-BE49-F238E27FC236}">
                <a16:creationId xmlns:a16="http://schemas.microsoft.com/office/drawing/2014/main" id="{2F9C9819-982D-C727-0985-28A5FCCE58AD}"/>
              </a:ext>
            </a:extLst>
          </p:cNvPr>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162" name="Google Shape;162;p7">
            <a:extLst>
              <a:ext uri="{FF2B5EF4-FFF2-40B4-BE49-F238E27FC236}">
                <a16:creationId xmlns:a16="http://schemas.microsoft.com/office/drawing/2014/main" id="{D9F2664B-DF07-6E36-961C-001322C8EBAF}"/>
              </a:ext>
            </a:extLst>
          </p:cNvPr>
          <p:cNvSpPr txBox="1">
            <a:spLocks noGrp="1"/>
          </p:cNvSpPr>
          <p:nvPr>
            <p:ph type="body" idx="2"/>
          </p:nvPr>
        </p:nvSpPr>
        <p:spPr>
          <a:xfrm>
            <a:off x="617620" y="2849843"/>
            <a:ext cx="7357980" cy="372468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17647"/>
              <a:buNone/>
            </a:pPr>
            <a:r>
              <a:rPr lang="en-US" sz="2000" dirty="0"/>
              <a:t>Με την ολοκλήρωση αυτής </a:t>
            </a:r>
            <a:r>
              <a:rPr lang="en-US" sz="2000" dirty="0" err="1"/>
              <a:t>της</a:t>
            </a:r>
            <a:r>
              <a:rPr lang="en-US" sz="2000" dirty="0"/>
              <a:t> </a:t>
            </a:r>
            <a:r>
              <a:rPr lang="el-GR" sz="2000" dirty="0" err="1"/>
              <a:t>υπο</a:t>
            </a:r>
            <a:r>
              <a:rPr lang="en-US" sz="2000" dirty="0" err="1"/>
              <a:t>ενότητ</a:t>
            </a:r>
            <a:r>
              <a:rPr lang="en-US" sz="2000" dirty="0"/>
              <a:t>ας θα γνωρίζετε:</a:t>
            </a:r>
            <a:endParaRPr dirty="0"/>
          </a:p>
          <a:p>
            <a:pPr marL="228600" lvl="0" indent="-228600" algn="l" rtl="0">
              <a:lnSpc>
                <a:spcPct val="150000"/>
              </a:lnSpc>
              <a:spcBef>
                <a:spcPts val="1200"/>
              </a:spcBef>
              <a:spcAft>
                <a:spcPts val="0"/>
              </a:spcAft>
              <a:buSzPct val="117647"/>
              <a:buFont typeface="Calibri"/>
              <a:buChar char="✔"/>
            </a:pPr>
            <a:r>
              <a:rPr lang="en-US" sz="2000" dirty="0"/>
              <a:t>Τι είναι η διαδικτυακή ασφάλεια</a:t>
            </a:r>
          </a:p>
          <a:p>
            <a:pPr marL="228600" lvl="0" indent="-228600" algn="l" rtl="0">
              <a:lnSpc>
                <a:spcPct val="150000"/>
              </a:lnSpc>
              <a:spcBef>
                <a:spcPts val="1200"/>
              </a:spcBef>
              <a:spcAft>
                <a:spcPts val="0"/>
              </a:spcAft>
              <a:buSzPct val="117647"/>
              <a:buFont typeface="Calibri"/>
              <a:buChar char="✔"/>
            </a:pPr>
            <a:r>
              <a:rPr lang="en-US" sz="2000" dirty="0"/>
              <a:t>Τι είναι τα προσωπικά δεδομένα και παραδείγματα αυτών</a:t>
            </a:r>
          </a:p>
          <a:p>
            <a:pPr marL="0" lvl="0" indent="0" algn="l" rtl="0">
              <a:lnSpc>
                <a:spcPct val="120000"/>
              </a:lnSpc>
              <a:spcBef>
                <a:spcPts val="1200"/>
              </a:spcBef>
              <a:spcAft>
                <a:spcPts val="0"/>
              </a:spcAft>
              <a:buSzPct val="117647"/>
              <a:buNone/>
            </a:pPr>
            <a:endParaRPr sz="2000" dirty="0">
              <a:highlight>
                <a:srgbClr val="FFFF00"/>
              </a:highlight>
            </a:endParaRPr>
          </a:p>
        </p:txBody>
      </p:sp>
      <p:sp>
        <p:nvSpPr>
          <p:cNvPr id="164" name="Google Shape;164;p7">
            <a:extLst>
              <a:ext uri="{FF2B5EF4-FFF2-40B4-BE49-F238E27FC236}">
                <a16:creationId xmlns:a16="http://schemas.microsoft.com/office/drawing/2014/main" id="{2D5A7F9E-7C3F-51EB-BFF4-09FA2BE8142F}"/>
              </a:ext>
            </a:extLst>
          </p:cNvPr>
          <p:cNvSpPr txBox="1"/>
          <p:nvPr/>
        </p:nvSpPr>
        <p:spPr>
          <a:xfrm>
            <a:off x="9436963" y="657452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5683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body" idx="1"/>
          </p:nvPr>
        </p:nvSpPr>
        <p:spPr>
          <a:xfrm>
            <a:off x="557998" y="1800000"/>
            <a:ext cx="10144836" cy="455350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ts val="2400"/>
              <a:buNone/>
            </a:pPr>
            <a:r>
              <a:rPr lang="en-US" dirty="0"/>
              <a:t>Η παρουσία στο διαδίκτυο εκθέτει τους χρήστες του Διαδικτύου </a:t>
            </a:r>
            <a:r>
              <a:rPr lang="en-US" b="1" dirty="0"/>
              <a:t>σε διαδικτυακές απειλές ασφαλείας</a:t>
            </a:r>
            <a:r>
              <a:rPr lang="en-US" dirty="0"/>
              <a:t>. Από τη στιγμή που ένας χρήστης στέλνει δεδομένα μέσω του Διαδικτύου (πακέτα κλήσεων βίντεο ή φωνής, συνομιλίες, ηλεκτρονικό ταχυδρομείο ή αριθμούς πιστωτικών καρτών, ιστότοπους) </a:t>
            </a:r>
            <a:r>
              <a:rPr lang="en-US" b="1" dirty="0"/>
              <a:t>δεν </a:t>
            </a:r>
            <a:r>
              <a:rPr lang="en-US" dirty="0"/>
              <a:t>έχει </a:t>
            </a:r>
            <a:r>
              <a:rPr lang="en-US" b="1" dirty="0"/>
              <a:t>κανέναν έλεγχο για το ποιος μπορεί να έχει πρόσβαση στα δεδομένα</a:t>
            </a:r>
            <a:r>
              <a:rPr lang="en-US" dirty="0"/>
              <a:t>. Τα δεδομένα περνούν μέσα από πολλούς διακομιστές, δρομολογητές και συσκευές όπου οποιοσδήποτε χάκερ, πάροχος υπηρεσιών ή κυβερνητικός πράκτορας μπορεί να έχει πρόσβαση και να τα διαβάσει. </a:t>
            </a:r>
            <a:endParaRPr dirty="0"/>
          </a:p>
          <a:p>
            <a:pPr marL="0" lvl="0" indent="0" algn="l" rtl="0">
              <a:lnSpc>
                <a:spcPct val="100000"/>
              </a:lnSpc>
              <a:spcBef>
                <a:spcPts val="1200"/>
              </a:spcBef>
              <a:spcAft>
                <a:spcPts val="0"/>
              </a:spcAft>
              <a:buSzPts val="2400"/>
              <a:buNone/>
            </a:pPr>
            <a:r>
              <a:rPr lang="en-US" dirty="0"/>
              <a:t>Συνεπώς, είναι εξαιρετικά σημαντικό οι χρήστες του Διαδικτύου να λαμβάνουν μέτρα για:</a:t>
            </a:r>
            <a:endParaRPr dirty="0"/>
          </a:p>
          <a:p>
            <a:pPr marL="685800" lvl="1" indent="-228600" algn="l" rtl="0">
              <a:lnSpc>
                <a:spcPct val="100000"/>
              </a:lnSpc>
              <a:spcBef>
                <a:spcPts val="1200"/>
              </a:spcBef>
              <a:spcAft>
                <a:spcPts val="0"/>
              </a:spcAft>
              <a:buSzPts val="2880"/>
              <a:buFont typeface="Calibri"/>
              <a:buChar char="•"/>
            </a:pPr>
            <a:r>
              <a:rPr lang="en-US" sz="2400" dirty="0"/>
              <a:t>Προστασία </a:t>
            </a:r>
            <a:r>
              <a:rPr lang="en-US" sz="2400" b="1" dirty="0"/>
              <a:t>των ευαίσθητων προσωπικών </a:t>
            </a:r>
            <a:r>
              <a:rPr lang="en-US" sz="2400" dirty="0"/>
              <a:t>τους </a:t>
            </a:r>
            <a:r>
              <a:rPr lang="en-US" sz="2400" b="1" dirty="0"/>
              <a:t>δεδομένων,</a:t>
            </a:r>
            <a:endParaRPr dirty="0"/>
          </a:p>
          <a:p>
            <a:pPr marL="685800" lvl="1" indent="-228600" algn="l" rtl="0">
              <a:lnSpc>
                <a:spcPct val="100000"/>
              </a:lnSpc>
              <a:spcBef>
                <a:spcPts val="1200"/>
              </a:spcBef>
              <a:spcAft>
                <a:spcPts val="0"/>
              </a:spcAft>
              <a:buSzPts val="2880"/>
              <a:buFont typeface="Calibri"/>
              <a:buChar char="•"/>
            </a:pPr>
            <a:r>
              <a:rPr lang="en-US" sz="2400" dirty="0" err="1"/>
              <a:t>Χρησιμο</a:t>
            </a:r>
            <a:r>
              <a:rPr lang="en-US" sz="2400" dirty="0"/>
              <a:t>ποιούν διαδικτυακά εργαλεία και υπηρεσίες, όπως η κρυπτογράφηση δεδομένων, που </a:t>
            </a:r>
            <a:r>
              <a:rPr lang="en-US" sz="2400" b="1" dirty="0"/>
              <a:t>διασφαλίζουν το απόρρητο και την ασφάλεια </a:t>
            </a:r>
            <a:r>
              <a:rPr lang="en-US" sz="2400" dirty="0"/>
              <a:t>των πληροφοριών των πελατών τους όταν επικοινωνούν μαζί τους στο διαδίκτυο.</a:t>
            </a:r>
            <a:endParaRPr dirty="0"/>
          </a:p>
          <a:p>
            <a:pPr marL="228600" lvl="0" indent="-76200" algn="l" rtl="0">
              <a:lnSpc>
                <a:spcPct val="100000"/>
              </a:lnSpc>
              <a:spcBef>
                <a:spcPts val="1200"/>
              </a:spcBef>
              <a:spcAft>
                <a:spcPts val="0"/>
              </a:spcAft>
              <a:buSzPts val="2400"/>
              <a:buNone/>
            </a:pPr>
            <a:endParaRPr dirty="0"/>
          </a:p>
        </p:txBody>
      </p:sp>
      <p:sp>
        <p:nvSpPr>
          <p:cNvPr id="171" name="Google Shape;171;p8"/>
          <p:cNvSpPr/>
          <p:nvPr/>
        </p:nvSpPr>
        <p:spPr>
          <a:xfrm>
            <a:off x="7134536" y="40640"/>
            <a:ext cx="5016824" cy="398569"/>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400"/>
              <a:buFont typeface="Calibri"/>
              <a:buNone/>
            </a:pPr>
            <a:endParaRPr sz="1400" b="0" i="0" u="none" strike="noStrike" cap="none" dirty="0">
              <a:solidFill>
                <a:srgbClr val="785832"/>
              </a:solidFill>
              <a:latin typeface="Calibri"/>
              <a:ea typeface="Calibri"/>
              <a:cs typeface="Calibri"/>
              <a:sym typeface="Calibri"/>
            </a:endParaRPr>
          </a:p>
        </p:txBody>
      </p:sp>
      <p:sp>
        <p:nvSpPr>
          <p:cNvPr id="172" name="Google Shape;172;p8"/>
          <p:cNvSpPr txBox="1"/>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C2E78"/>
              </a:buClr>
              <a:buSzPts val="2800"/>
              <a:buFont typeface="Calibri"/>
              <a:buNone/>
            </a:pPr>
            <a:r>
              <a:rPr lang="en-US" sz="2800" b="1" i="0" u="none" strike="noStrike" cap="none">
                <a:solidFill>
                  <a:srgbClr val="1C2E78"/>
                </a:solidFill>
                <a:latin typeface="Calibri"/>
                <a:ea typeface="Calibri"/>
                <a:cs typeface="Calibri"/>
                <a:sym typeface="Calibri"/>
              </a:rPr>
              <a:t>Διαδικτυακή ασφάλεια</a:t>
            </a:r>
            <a:endParaRPr sz="1400" b="0" i="0" u="none" strike="noStrike" cap="none">
              <a:solidFill>
                <a:srgbClr val="000000"/>
              </a:solidFill>
              <a:latin typeface="Calibri"/>
              <a:ea typeface="Calibri"/>
              <a:cs typeface="Calibri"/>
              <a:sym typeface="Calibri"/>
            </a:endParaRPr>
          </a:p>
        </p:txBody>
      </p:sp>
      <p:sp>
        <p:nvSpPr>
          <p:cNvPr id="2" name="Google Shape;193;p10">
            <a:extLst>
              <a:ext uri="{FF2B5EF4-FFF2-40B4-BE49-F238E27FC236}">
                <a16:creationId xmlns:a16="http://schemas.microsoft.com/office/drawing/2014/main" id="{BB8A800B-EBAB-B7BE-183B-EF2C9214BAF2}"/>
              </a:ext>
            </a:extLst>
          </p:cNvPr>
          <p:cNvSpPr/>
          <p:nvPr/>
        </p:nvSpPr>
        <p:spPr>
          <a:xfrm>
            <a:off x="6962274" y="0"/>
            <a:ext cx="5224103"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Διαδικτυακή ασφάλεια και προσωπικά δεδομένα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obileMoney-Module_2 PB - v3"/>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KgGl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MqAaV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yoBp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yoBp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yoBp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DKgGl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MqAaVqPjqkydAAAAHoAAAAcAAAAdW5pdmVyc2FsL2xvY2FsX3NldHRpbmdzLnhtbA3MPQoCQQxA4X5PEVKIFutPJ7gz29kpgusBwk6UgUwiO0H09k73io83jN8i8OGlZtOAh+0egXW2lPUV8DGd+yNCddJEYsoB1RDG2A1iM8md3Rus8Bb68TJxaeF8pdLkjdRZcoX1SvwUN9DDpX2fmRPuYvcHUEsDBBQAAgAIAMqAaVpcra7aHAUAAF0oAAAXAAAAdW5pdmVyc2FsL3VuaXZlcnNhbC5wbmftmmtMU1ccwG95rIoRdMFOBekyyTrGJiE+WmlLh3OiY4JDBzpQVAZsEVoZU+RRWuUDm8gjDgZqa92UsK2DyrpRGJbCEDqqQNRpqVBabKCWx6WlSlso7e69vPy4JX7Yh3OSm1/u+f9z/s9zPv2/2RcZvtJjvQcEQSv37N4ZDUHuLRDkxl32CrLTy4NDEOAyosN3QLXdvgbkxy0lbG8YBNWVrLAfc0f+l5/cfSgDgjzb0A8nZ/34GQSRJvfsDDtw5si4uq7QV48rGLQX/aQWRokGSiP5HmEfnnrbBS7rLn2D3+R93nf17WOegf6ty1Zvst2Io9wmNbBOZ/7CnsjSFvhXqviH4qVHkjkZrhC6wlwoGPe8bEbg7M9HlclLS6aIeRd/EhP2XoE8Ub53ERAQEBAQEBAQEBAQEBAQEBAQEBAQEBAQEBAQEBAQEBAQ8H/J+5tw/XcXV+rE4YQEzXcjM3EeWmz+42SA29wgyMV/R65zxhLklGZNTU4Pm8wSoqVP4xwX9g0+7jhVPKp+8n2//nUuNs7iNSAUWsgami19faLsUdHoBqUUlZ6dc4t2RtPccLlDKWLr/oillc3QVrXg0NPxLMLhoKTAZH2Con5pK35h66CnVndW1yNz2nSufxHp7M3S0vIi5VrR1iPmyoJLmN3UrScqKn5dIzYHJcW9424UZhK7p7nPTI91dCyMqS2j5S+ISZrZLWzdfuYtPCpsuZpcMxldf/y0oyq1sArK62ZxiNsGsGOPRoljGpMY9tmKvthbNqtFFVw9cF5lq+71s0jboyGB1LAdHSmCblYfqo5XiyuUEtGUQeIdZfI5b1Fhig3KJpmJElqoSpenFl53tVb4mhu8sZTSu0KGFHmWAk5/830Smhe/zOKaSj7n56Kc5hO5b4p19cxCsZsxUbDGc9GECsmuRPRVhlkvc6Rk321EnQ4gw7NHEf1ERP9bvFGvcdLozCQs7JzLpxQzzC338k1rS+l5ESY45m43Y6hDqmF7KwKyTcfieDRuyRXqlHB8SX0Mqa9EZOy0WsYaMpjtY/b9E/GCTgJphZYzPZgg4VAdzi8x7bEvHgVMiBPM90gFqNvFfN3Hb8Xx/LnEqza6g7aW/PvWc65LeilBIlbC4IPX8tH60WFeXDDV+bePoFUtv3ah5/PT/SP1lBAux5FfoTORdMPFWd4e86XhTzZT9V6MgRSkFwTZ+ukYOyEcb1TtsoYOb9cuuQ3zGPYzAtQRBd+MD5NQIiBB2pDQuahRzp55MjJVHrp9eMWfQtT6AR9LrtL6UbI8TU1ocjOaXC+Jw3/INTBcFqszsgtPpwyTX42VoGneBj+Hr0d1pART4cq09CnIYbX19YkZ7KHZVVK5QKcREBkv9MLXLbETof3NT7q6iM7JHkP6fN80KPNN63gbHay6O+QWuVeS34WndAfd4ZssX8zVQtf3jq/TZm60HhYn4uZbuGyhhccILXLY4fK0dYyy6GxVKlKrCBWhyd3YtlnGIFMJ8w0cmRWAhhtd374JZ48w5VRu8Fpw81YZmrCAvuPK8Gv9mXOpyn72rOu3T/LGfeZubms05BzuLHlARvomZ67uhs5Mxt6cIWVzujrQT8H2Qy4UPZRXQ8YSd/PhwyavplyctcxHSa3NaX+/sScfuVOwl77SB4uD0oG+ECUCGb/+jihNFyJ/zjTtgzMOemjbGkN5iSw3zAj8qef8S7X8v71UL43nmEwHfjyGkqeGDTewgboPInfW7jh67h9QSwMEFAACAAgAyoBpWuohDhNLAAAAbAAAABsAAAB1bml2ZXJzYWwvdW5pdmVyc2FsLnBuZy54bWyzsa/IzVEoSy0qzszPs1Uy1DNQsrfj5bIpKEoty0wtV6gAigEFIUBJoRLINUJwyzNTSjKAQiYmFgjBjNTM9IwSoKiBhRlcVB9oKABQSwECAAAUAAIACACpdlBPNmFYAkcDAADhCQAAFAAAAAAAAAABAAAAAAAAAAAAdW5pdmVyc2FsL3BsYXllci54bWxQSwECAAAUAAIACADKgGlatTf0qBwFAADhEwAAHQAAAAAAAAABAAAAAAB5AwAAdW5pdmVyc2FsL2NvbW1vbl9tZXNzYWdlcy5sbmdQSwECAAAUAAIACADKgGlaFR5gG6MAAAB/AQAALgAAAAAAAAABAAAAAADQCAAAdW5pdmVyc2FsL3BsYXliYWNrX2FuZF9uYXZpZ2F0aW9uX3NldHRpbmdzLnhtbFBLAQIAABQAAgAIAMqAaVpTzMwIjQMAAI4QAAAnAAAAAAAAAAEAAAAAAL8JAAB1bml2ZXJzYWwvZmxhc2hfcHVibGlzaGluZ19zZXR0aW5ncy54bWxQSwECAAAUAAIACADKgGlacPQcG34DAACxDAAAIQAAAAAAAAABAAAAAACRDQAAdW5pdmVyc2FsL2ZsYXNoX3NraW5fc2V0dGluZ3MueG1sUEsBAgAAFAACAAgAyoBpWoEY4liHAwAAGBAAACYAAAAAAAAAAQAAAAAAThEAAHVuaXZlcnNhbC9odG1sX3B1Ymxpc2hpbmdfc2V0dGluZ3MueG1sUEsBAgAAFAACAAgAyoBpWjoyr6yxAQAAcAYAAB8AAAAAAAAAAQAAAAAAGRUAAHVuaXZlcnNhbC9odG1sX3NraW5fc2V0dGluZ3MuanNQSwECAAAUAAIACADKgGlaj46pMnQAAAB6AAAAHAAAAAAAAAABAAAAAAAHFwAAdW5pdmVyc2FsL2xvY2FsX3NldHRpbmdzLnhtbFBLAQIAABQAAgAIAMqAaVpcra7aHAUAAF0oAAAXAAAAAAAAAAAAAAAAALUXAAB1bml2ZXJzYWwvdW5pdmVyc2FsLnBuZ1BLAQIAABQAAgAIAMqAaVrqIQ4TSwAAAGwAAAAbAAAAAAAAAAEAAAAAAAYdAAB1bml2ZXJzYWwvdW5pdmVyc2FsLnBuZy54bWxQSwUGAAAAAAoACgAGAwAAih0AAAAA"/>
  <p:tag name="ISPRING_LMS_API_VERSION" val="SCORM 1.2"/>
  <p:tag name="ISPRING_ULTRA_SCORM_COURSE_ID" val="4540F1CE-9D9E-4334-A6A8-3FD53E0B8FF2"/>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M2"/>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M\\Greek\\Greek&quot;]]"/>
  <p:tag name="ISPRING_SCORM_RATE_QUIZZES" val="0"/>
  <p:tag name="ISPRING_PRESENTATION_TITLE" val="M2"/>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3425</Words>
  <Application>Microsoft Office PowerPoint</Application>
  <PresentationFormat>Ευρεία οθόνη</PresentationFormat>
  <Paragraphs>349</Paragraphs>
  <Slides>40</Slides>
  <Notes>40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40</vt:i4>
      </vt:variant>
    </vt:vector>
  </HeadingPairs>
  <TitlesOfParts>
    <vt:vector size="46" baseType="lpstr">
      <vt:lpstr>Arial</vt:lpstr>
      <vt:lpstr>Impact</vt:lpstr>
      <vt:lpstr>Wingdings</vt:lpstr>
      <vt:lpstr>Poppins</vt:lpstr>
      <vt:lpstr>Calibri</vt:lpstr>
      <vt:lpstr>Θέμα του Office</vt:lpstr>
      <vt:lpstr>Παρουσίαση του PowerPoint</vt:lpstr>
      <vt:lpstr>Παρουσίαση του PowerPoint</vt:lpstr>
      <vt:lpstr>Ενότητες</vt:lpstr>
      <vt:lpstr>Μονάδα 1 Εισαγωγή  </vt:lpstr>
      <vt:lpstr>Ικανότητες</vt:lpstr>
      <vt:lpstr>Περιεχόμενο κατάρτισης</vt:lpstr>
      <vt:lpstr>Μεθοδολογία και διάρκεια κατάρτισης</vt:lpstr>
      <vt:lpstr>Υποενότητα 2 Διαδικτυακή ασφάλεια και προσωπικά δεδομένα </vt:lpstr>
      <vt:lpstr>Παρουσίαση του PowerPoint</vt:lpstr>
      <vt:lpstr>Τι είναι τα προσωπικά δεδομένα;</vt:lpstr>
      <vt:lpstr>Παραδείγματα προσωπικών δεδομένων</vt:lpstr>
      <vt:lpstr>Υποενότητα 3 Ευαίσθητα δεδομένα, ιδιωτικότητα και ασφάλεια</vt:lpstr>
      <vt:lpstr>Ποια δεδομένα προσωπικού χαρακτήρα θεωρούνται ευαίσθητα;</vt:lpstr>
      <vt:lpstr>Ευαίσθητα οικονομικά δεδομένα</vt:lpstr>
      <vt:lpstr>Τι είναι το απόρρητο;</vt:lpstr>
      <vt:lpstr>Τι είναι Ασφάλεια;</vt:lpstr>
      <vt:lpstr>Ασφάλεια και προστασία προσωπικών δεδομένων</vt:lpstr>
      <vt:lpstr>Υποενότητα 3 Spam και phishing</vt:lpstr>
      <vt:lpstr>Τι είναι το spam και το phishing</vt:lpstr>
      <vt:lpstr>Πώς μπορώ να αναγνωρίσω το spam;</vt:lpstr>
      <vt:lpstr>Τι να κάνετε ή να μην κάνετε;</vt:lpstr>
      <vt:lpstr>Δραστηριότητα: Είναι ασφαλής η επίσκεψη του συνδέσμου;</vt:lpstr>
      <vt:lpstr>Δραστηριότητα: Είναι ασφαλής η επίσκεψη του συνδέσμου; (2)</vt:lpstr>
      <vt:lpstr>Υποενότητα 4 Ποια είναι τα διαδικτυακά σας δικαιώματα</vt:lpstr>
      <vt:lpstr>Είμαστε ψηφιακοί πολίτες </vt:lpstr>
      <vt:lpstr>Τι είναι ο ΓΚΠΔ και ποιος πρέπει να συμμορφωθεί με αυτόν;</vt:lpstr>
      <vt:lpstr>Ποιος πρέπει να συμμορφωθεί με αυτό;</vt:lpstr>
      <vt:lpstr>Είναι ο ΓΚΠΔ κάτι θετικό;</vt:lpstr>
      <vt:lpstr>Υποενότητα 5 Πώς μπορείτε να προστατευτείτε εκ των προτέρων </vt:lpstr>
      <vt:lpstr>Μερικά παραδείγματα για να είστε ασφαλείς (1/3)</vt:lpstr>
      <vt:lpstr>Μερικά παραδείγματα για να είστε ασφαλείς (2/3)</vt:lpstr>
      <vt:lpstr>Μερικά παραδείγματα για να είστε ασφαλείς (3/3)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dc:title>
  <dc:creator>pantelis bbalaouras</dc:creator>
  <cp:keywords>, docId:9D8061C69CE519296BD72CFD5F618191</cp:keywords>
  <cp:lastModifiedBy>pantelis</cp:lastModifiedBy>
  <cp:revision>20</cp:revision>
  <dcterms:created xsi:type="dcterms:W3CDTF">2020-06-02T13:31:56Z</dcterms:created>
  <dcterms:modified xsi:type="dcterms:W3CDTF">2025-04-30T10:15:42Z</dcterms:modified>
</cp:coreProperties>
</file>