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495" r:id="rId2"/>
    <p:sldId id="485" r:id="rId3"/>
    <p:sldId id="418" r:id="rId4"/>
    <p:sldId id="259" r:id="rId5"/>
    <p:sldId id="420" r:id="rId6"/>
    <p:sldId id="639" r:id="rId7"/>
    <p:sldId id="641" r:id="rId8"/>
    <p:sldId id="640" r:id="rId9"/>
    <p:sldId id="659" r:id="rId10"/>
    <p:sldId id="649" r:id="rId11"/>
    <p:sldId id="651" r:id="rId12"/>
    <p:sldId id="515" r:id="rId13"/>
    <p:sldId id="658" r:id="rId14"/>
    <p:sldId id="660" r:id="rId15"/>
    <p:sldId id="661" r:id="rId16"/>
    <p:sldId id="663" r:id="rId17"/>
    <p:sldId id="513" r:id="rId18"/>
    <p:sldId id="514" r:id="rId19"/>
    <p:sldId id="650" r:id="rId20"/>
    <p:sldId id="296" r:id="rId21"/>
    <p:sldId id="667" r:id="rId22"/>
    <p:sldId id="666" r:id="rId23"/>
    <p:sldId id="655" r:id="rId24"/>
    <p:sldId id="668" r:id="rId25"/>
    <p:sldId id="484" r:id="rId26"/>
    <p:sldId id="656" r:id="rId27"/>
    <p:sldId id="654" r:id="rId28"/>
    <p:sldId id="657" r:id="rId29"/>
    <p:sldId id="423" r:id="rId30"/>
    <p:sldId id="644" r:id="rId31"/>
    <p:sldId id="425" r:id="rId32"/>
    <p:sldId id="432" r:id="rId33"/>
    <p:sldId id="645" r:id="rId34"/>
    <p:sldId id="646" r:id="rId35"/>
    <p:sldId id="633" r:id="rId36"/>
  </p:sldIdLst>
  <p:sldSz cx="12192000" cy="6858000"/>
  <p:notesSz cx="6858000" cy="9144000"/>
  <p:custDataLst>
    <p:tags r:id="rId3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36D9DF-07E0-0E41-E887-8203EA398645}" name="Angela Ivanova" initials="AI" userId="S::angela_ivanova@ININovationGmbH.onmicrosoft.com::b6a1d525-2171-41fa-a4e1-05d4d21d0ce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Dimitar Smiljanoski" initials="DS" lastIdx="1" clrIdx="2">
    <p:extLst>
      <p:ext uri="{19B8F6BF-5375-455C-9EA6-DF929625EA0E}">
        <p15:presenceInfo xmlns:p15="http://schemas.microsoft.com/office/powerpoint/2012/main" userId="S-1-5-21-3214830985-2335864408-364467040-1119" providerId="AD"/>
      </p:ext>
    </p:extLst>
  </p:cmAuthor>
  <p:cmAuthor id="4" name="Angela Ivanova" initials="AI" lastIdx="30" clrIdx="3">
    <p:extLst>
      <p:ext uri="{19B8F6BF-5375-455C-9EA6-DF929625EA0E}">
        <p15:presenceInfo xmlns:p15="http://schemas.microsoft.com/office/powerpoint/2012/main" userId="b7276d83ace4f29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C53F"/>
    <a:srgbClr val="9AC87A"/>
    <a:srgbClr val="1C2E78"/>
    <a:srgbClr val="515280"/>
    <a:srgbClr val="2A2B58"/>
    <a:srgbClr val="02C0FC"/>
    <a:srgbClr val="FFC243"/>
    <a:srgbClr val="84C337"/>
    <a:srgbClr val="26A6FF"/>
    <a:srgbClr val="FFDA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3C1CD8-F43A-4C75-BB42-1336F687C063}" v="38" dt="2025-02-14T12:55:58.861"/>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Φωτεινό στυλ 1 - Έμφαση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74" autoAdjust="0"/>
    <p:restoredTop sz="95201" autoAdjust="0"/>
  </p:normalViewPr>
  <p:slideViewPr>
    <p:cSldViewPr snapToGrid="0">
      <p:cViewPr varScale="1">
        <p:scale>
          <a:sx n="110" d="100"/>
          <a:sy n="110" d="100"/>
        </p:scale>
        <p:origin x="702" y="78"/>
      </p:cViewPr>
      <p:guideLst>
        <p:guide orient="horz" pos="2160"/>
        <p:guide pos="3840"/>
      </p:guideLst>
    </p:cSldViewPr>
  </p:slideViewPr>
  <p:notesTextViewPr>
    <p:cViewPr>
      <p:scale>
        <a:sx n="1" d="1"/>
        <a:sy n="1" d="1"/>
      </p:scale>
      <p:origin x="0" y="0"/>
    </p:cViewPr>
  </p:notesTextViewPr>
  <p:notesViewPr>
    <p:cSldViewPr snapToGrid="0">
      <p:cViewPr varScale="1">
        <p:scale>
          <a:sx n="121" d="100"/>
          <a:sy n="121" d="100"/>
        </p:scale>
        <p:origin x="294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133C1CD8-F43A-4C75-BB42-1336F687C063}"/>
    <pc:docChg chg="undo custSel addSld delSld modSld sldOrd">
      <pc:chgData name="Pantelis Balaouras" userId="25e8755020fc1734" providerId="LiveId" clId="{133C1CD8-F43A-4C75-BB42-1336F687C063}" dt="2025-02-14T12:58:08.806" v="1129" actId="113"/>
      <pc:docMkLst>
        <pc:docMk/>
      </pc:docMkLst>
      <pc:sldChg chg="modSp add mod">
        <pc:chgData name="Pantelis Balaouras" userId="25e8755020fc1734" providerId="LiveId" clId="{133C1CD8-F43A-4C75-BB42-1336F687C063}" dt="2025-02-14T11:41:14.008" v="29" actId="27636"/>
        <pc:sldMkLst>
          <pc:docMk/>
          <pc:sldMk cId="0" sldId="259"/>
        </pc:sldMkLst>
        <pc:spChg chg="mod">
          <ac:chgData name="Pantelis Balaouras" userId="25e8755020fc1734" providerId="LiveId" clId="{133C1CD8-F43A-4C75-BB42-1336F687C063}" dt="2025-02-14T11:41:14.008" v="29" actId="27636"/>
          <ac:spMkLst>
            <pc:docMk/>
            <pc:sldMk cId="0" sldId="259"/>
            <ac:spMk id="129" creationId="{00000000-0000-0000-0000-000000000000}"/>
          </ac:spMkLst>
        </pc:spChg>
      </pc:sldChg>
      <pc:sldChg chg="addSp delSp modSp mod modClrScheme chgLayout">
        <pc:chgData name="Pantelis Balaouras" userId="25e8755020fc1734" providerId="LiveId" clId="{133C1CD8-F43A-4C75-BB42-1336F687C063}" dt="2025-02-14T12:43:04.402" v="995" actId="6549"/>
        <pc:sldMkLst>
          <pc:docMk/>
          <pc:sldMk cId="757881950" sldId="296"/>
        </pc:sldMkLst>
        <pc:spChg chg="add mod ord">
          <ac:chgData name="Pantelis Balaouras" userId="25e8755020fc1734" providerId="LiveId" clId="{133C1CD8-F43A-4C75-BB42-1336F687C063}" dt="2025-02-14T12:43:04.402" v="995" actId="6549"/>
          <ac:spMkLst>
            <pc:docMk/>
            <pc:sldMk cId="757881950" sldId="296"/>
            <ac:spMk id="3" creationId="{FD82B50E-5580-73BB-F426-E7E744C8A3F6}"/>
          </ac:spMkLst>
        </pc:spChg>
        <pc:spChg chg="mod ord">
          <ac:chgData name="Pantelis Balaouras" userId="25e8755020fc1734" providerId="LiveId" clId="{133C1CD8-F43A-4C75-BB42-1336F687C063}" dt="2025-02-14T12:32:34.538" v="735" actId="20577"/>
          <ac:spMkLst>
            <pc:docMk/>
            <pc:sldMk cId="757881950" sldId="296"/>
            <ac:spMk id="4" creationId="{E9C56DBA-3CDD-4F31-8203-CE1939C66906}"/>
          </ac:spMkLst>
        </pc:spChg>
        <pc:spChg chg="del">
          <ac:chgData name="Pantelis Balaouras" userId="25e8755020fc1734" providerId="LiveId" clId="{133C1CD8-F43A-4C75-BB42-1336F687C063}" dt="2025-02-14T12:29:43.772" v="710" actId="478"/>
          <ac:spMkLst>
            <pc:docMk/>
            <pc:sldMk cId="757881950" sldId="296"/>
            <ac:spMk id="5" creationId="{FCC0DEC9-291B-4095-9896-1244D3052774}"/>
          </ac:spMkLst>
        </pc:spChg>
        <pc:spChg chg="del">
          <ac:chgData name="Pantelis Balaouras" userId="25e8755020fc1734" providerId="LiveId" clId="{133C1CD8-F43A-4C75-BB42-1336F687C063}" dt="2025-02-14T12:30:16.472" v="715" actId="478"/>
          <ac:spMkLst>
            <pc:docMk/>
            <pc:sldMk cId="757881950" sldId="296"/>
            <ac:spMk id="6" creationId="{4BD0C7CC-BAC5-4DAE-90C4-844464AC94A7}"/>
          </ac:spMkLst>
        </pc:spChg>
        <pc:spChg chg="add del mod">
          <ac:chgData name="Pantelis Balaouras" userId="25e8755020fc1734" providerId="LiveId" clId="{133C1CD8-F43A-4C75-BB42-1336F687C063}" dt="2025-02-14T12:30:20.535" v="716" actId="478"/>
          <ac:spMkLst>
            <pc:docMk/>
            <pc:sldMk cId="757881950" sldId="296"/>
            <ac:spMk id="8" creationId="{D73BBE40-2C20-C9B0-6FC0-E3308F8A511D}"/>
          </ac:spMkLst>
        </pc:spChg>
        <pc:spChg chg="add mod">
          <ac:chgData name="Pantelis Balaouras" userId="25e8755020fc1734" providerId="LiveId" clId="{133C1CD8-F43A-4C75-BB42-1336F687C063}" dt="2025-02-14T12:43:01.065" v="994"/>
          <ac:spMkLst>
            <pc:docMk/>
            <pc:sldMk cId="757881950" sldId="296"/>
            <ac:spMk id="9" creationId="{BC95A2AE-5C00-5CD9-AF27-B700D93D8E8A}"/>
          </ac:spMkLst>
        </pc:spChg>
        <pc:spChg chg="del">
          <ac:chgData name="Pantelis Balaouras" userId="25e8755020fc1734" providerId="LiveId" clId="{133C1CD8-F43A-4C75-BB42-1336F687C063}" dt="2025-02-14T12:30:32.167" v="718" actId="478"/>
          <ac:spMkLst>
            <pc:docMk/>
            <pc:sldMk cId="757881950" sldId="296"/>
            <ac:spMk id="10" creationId="{8DF72B0A-03CD-1B24-880C-E661FBAC297A}"/>
          </ac:spMkLst>
        </pc:spChg>
      </pc:sldChg>
      <pc:sldChg chg="modSp mod">
        <pc:chgData name="Pantelis Balaouras" userId="25e8755020fc1734" providerId="LiveId" clId="{133C1CD8-F43A-4C75-BB42-1336F687C063}" dt="2025-02-14T11:46:58.717" v="159" actId="20577"/>
        <pc:sldMkLst>
          <pc:docMk/>
          <pc:sldMk cId="2033093179" sldId="420"/>
        </pc:sldMkLst>
        <pc:spChg chg="mod">
          <ac:chgData name="Pantelis Balaouras" userId="25e8755020fc1734" providerId="LiveId" clId="{133C1CD8-F43A-4C75-BB42-1336F687C063}" dt="2025-02-14T11:46:58.717" v="159" actId="20577"/>
          <ac:spMkLst>
            <pc:docMk/>
            <pc:sldMk cId="2033093179" sldId="420"/>
            <ac:spMk id="5" creationId="{A8A9FD9A-D149-4CB3-A9BB-556DD2E24D3A}"/>
          </ac:spMkLst>
        </pc:spChg>
      </pc:sldChg>
      <pc:sldChg chg="modSp mod">
        <pc:chgData name="Pantelis Balaouras" userId="25e8755020fc1734" providerId="LiveId" clId="{133C1CD8-F43A-4C75-BB42-1336F687C063}" dt="2025-02-14T12:36:51.517" v="798" actId="20577"/>
        <pc:sldMkLst>
          <pc:docMk/>
          <pc:sldMk cId="3724834240" sldId="423"/>
        </pc:sldMkLst>
        <pc:spChg chg="mod">
          <ac:chgData name="Pantelis Balaouras" userId="25e8755020fc1734" providerId="LiveId" clId="{133C1CD8-F43A-4C75-BB42-1336F687C063}" dt="2025-02-14T12:36:51.517" v="798" actId="20577"/>
          <ac:spMkLst>
            <pc:docMk/>
            <pc:sldMk cId="3724834240" sldId="423"/>
            <ac:spMk id="4" creationId="{9651827C-5BB0-427C-8C65-8784AC89CEFC}"/>
          </ac:spMkLst>
        </pc:spChg>
      </pc:sldChg>
      <pc:sldChg chg="modSp mod">
        <pc:chgData name="Pantelis Balaouras" userId="25e8755020fc1734" providerId="LiveId" clId="{133C1CD8-F43A-4C75-BB42-1336F687C063}" dt="2025-02-14T12:37:05.473" v="800" actId="6549"/>
        <pc:sldMkLst>
          <pc:docMk/>
          <pc:sldMk cId="98713546" sldId="425"/>
        </pc:sldMkLst>
        <pc:spChg chg="mod">
          <ac:chgData name="Pantelis Balaouras" userId="25e8755020fc1734" providerId="LiveId" clId="{133C1CD8-F43A-4C75-BB42-1336F687C063}" dt="2025-02-14T12:37:05.473" v="800" actId="6549"/>
          <ac:spMkLst>
            <pc:docMk/>
            <pc:sldMk cId="98713546" sldId="425"/>
            <ac:spMk id="4" creationId="{9651827C-5BB0-427C-8C65-8784AC89CEFC}"/>
          </ac:spMkLst>
        </pc:spChg>
      </pc:sldChg>
      <pc:sldChg chg="modSp mod">
        <pc:chgData name="Pantelis Balaouras" userId="25e8755020fc1734" providerId="LiveId" clId="{133C1CD8-F43A-4C75-BB42-1336F687C063}" dt="2025-02-14T12:36:41.637" v="797" actId="6549"/>
        <pc:sldMkLst>
          <pc:docMk/>
          <pc:sldMk cId="2758205954" sldId="484"/>
        </pc:sldMkLst>
        <pc:spChg chg="mod">
          <ac:chgData name="Pantelis Balaouras" userId="25e8755020fc1734" providerId="LiveId" clId="{133C1CD8-F43A-4C75-BB42-1336F687C063}" dt="2025-02-14T12:36:41.637" v="797" actId="6549"/>
          <ac:spMkLst>
            <pc:docMk/>
            <pc:sldMk cId="2758205954" sldId="484"/>
            <ac:spMk id="5" creationId="{5D4095D8-5994-96C2-6912-2719C981906F}"/>
          </ac:spMkLst>
        </pc:spChg>
      </pc:sldChg>
      <pc:sldChg chg="addSp delSp modSp mod">
        <pc:chgData name="Pantelis Balaouras" userId="25e8755020fc1734" providerId="LiveId" clId="{133C1CD8-F43A-4C75-BB42-1336F687C063}" dt="2025-02-14T11:24:50.402" v="2" actId="108"/>
        <pc:sldMkLst>
          <pc:docMk/>
          <pc:sldMk cId="3834894944" sldId="495"/>
        </pc:sldMkLst>
        <pc:spChg chg="del">
          <ac:chgData name="Pantelis Balaouras" userId="25e8755020fc1734" providerId="LiveId" clId="{133C1CD8-F43A-4C75-BB42-1336F687C063}" dt="2025-02-14T11:24:15.986" v="0" actId="478"/>
          <ac:spMkLst>
            <pc:docMk/>
            <pc:sldMk cId="3834894944" sldId="495"/>
            <ac:spMk id="8" creationId="{577B0628-6076-ADB9-5493-21F3334A0B36}"/>
          </ac:spMkLst>
        </pc:spChg>
        <pc:spChg chg="add mod">
          <ac:chgData name="Pantelis Balaouras" userId="25e8755020fc1734" providerId="LiveId" clId="{133C1CD8-F43A-4C75-BB42-1336F687C063}" dt="2025-02-14T11:24:50.402" v="2" actId="108"/>
          <ac:spMkLst>
            <pc:docMk/>
            <pc:sldMk cId="3834894944" sldId="495"/>
            <ac:spMk id="9" creationId="{46F8AAE2-55B8-0C6C-5ECD-42202FE32417}"/>
          </ac:spMkLst>
        </pc:spChg>
      </pc:sldChg>
      <pc:sldChg chg="addSp delSp modSp mod">
        <pc:chgData name="Pantelis Balaouras" userId="25e8755020fc1734" providerId="LiveId" clId="{133C1CD8-F43A-4C75-BB42-1336F687C063}" dt="2025-02-14T12:41:51.092" v="978" actId="14100"/>
        <pc:sldMkLst>
          <pc:docMk/>
          <pc:sldMk cId="1862126874" sldId="513"/>
        </pc:sldMkLst>
        <pc:spChg chg="add mod">
          <ac:chgData name="Pantelis Balaouras" userId="25e8755020fc1734" providerId="LiveId" clId="{133C1CD8-F43A-4C75-BB42-1336F687C063}" dt="2025-02-14T12:41:51.092" v="978" actId="14100"/>
          <ac:spMkLst>
            <pc:docMk/>
            <pc:sldMk cId="1862126874" sldId="513"/>
            <ac:spMk id="4" creationId="{A8BF43AD-950F-3B52-FF11-B1FD410C45CD}"/>
          </ac:spMkLst>
        </pc:spChg>
        <pc:spChg chg="del">
          <ac:chgData name="Pantelis Balaouras" userId="25e8755020fc1734" providerId="LiveId" clId="{133C1CD8-F43A-4C75-BB42-1336F687C063}" dt="2025-02-14T12:02:05.822" v="528" actId="478"/>
          <ac:spMkLst>
            <pc:docMk/>
            <pc:sldMk cId="1862126874" sldId="513"/>
            <ac:spMk id="6" creationId="{8939D8B7-3AF5-7DD5-514C-BCCF13137925}"/>
          </ac:spMkLst>
        </pc:spChg>
      </pc:sldChg>
      <pc:sldChg chg="addSp modSp mod">
        <pc:chgData name="Pantelis Balaouras" userId="25e8755020fc1734" providerId="LiveId" clId="{133C1CD8-F43A-4C75-BB42-1336F687C063}" dt="2025-02-14T12:41:55.382" v="979"/>
        <pc:sldMkLst>
          <pc:docMk/>
          <pc:sldMk cId="4253573015" sldId="514"/>
        </pc:sldMkLst>
        <pc:spChg chg="mod">
          <ac:chgData name="Pantelis Balaouras" userId="25e8755020fc1734" providerId="LiveId" clId="{133C1CD8-F43A-4C75-BB42-1336F687C063}" dt="2025-02-14T12:08:47.890" v="630" actId="27636"/>
          <ac:spMkLst>
            <pc:docMk/>
            <pc:sldMk cId="4253573015" sldId="514"/>
            <ac:spMk id="2" creationId="{2AC902AA-D6BA-31FF-5485-450E146EA04D}"/>
          </ac:spMkLst>
        </pc:spChg>
        <pc:spChg chg="mod">
          <ac:chgData name="Pantelis Balaouras" userId="25e8755020fc1734" providerId="LiveId" clId="{133C1CD8-F43A-4C75-BB42-1336F687C063}" dt="2025-02-14T12:09:09.349" v="634" actId="20577"/>
          <ac:spMkLst>
            <pc:docMk/>
            <pc:sldMk cId="4253573015" sldId="514"/>
            <ac:spMk id="3" creationId="{FA1ADC9E-761E-6F01-DA01-AB60959A329F}"/>
          </ac:spMkLst>
        </pc:spChg>
        <pc:spChg chg="add mod">
          <ac:chgData name="Pantelis Balaouras" userId="25e8755020fc1734" providerId="LiveId" clId="{133C1CD8-F43A-4C75-BB42-1336F687C063}" dt="2025-02-14T12:41:55.382" v="979"/>
          <ac:spMkLst>
            <pc:docMk/>
            <pc:sldMk cId="4253573015" sldId="514"/>
            <ac:spMk id="5" creationId="{6787D355-4A6A-AAE8-83E6-F107CFB3866D}"/>
          </ac:spMkLst>
        </pc:spChg>
        <pc:picChg chg="mod">
          <ac:chgData name="Pantelis Balaouras" userId="25e8755020fc1734" providerId="LiveId" clId="{133C1CD8-F43A-4C75-BB42-1336F687C063}" dt="2025-02-14T12:09:17.168" v="636" actId="1076"/>
          <ac:picMkLst>
            <pc:docMk/>
            <pc:sldMk cId="4253573015" sldId="514"/>
            <ac:picMk id="6" creationId="{E9161A8A-304D-766D-DBE5-3421791BC8C3}"/>
          </ac:picMkLst>
        </pc:picChg>
      </pc:sldChg>
      <pc:sldChg chg="addSp modSp mod">
        <pc:chgData name="Pantelis Balaouras" userId="25e8755020fc1734" providerId="LiveId" clId="{133C1CD8-F43A-4C75-BB42-1336F687C063}" dt="2025-02-14T12:01:49.093" v="524"/>
        <pc:sldMkLst>
          <pc:docMk/>
          <pc:sldMk cId="2594250274" sldId="515"/>
        </pc:sldMkLst>
        <pc:spChg chg="mod">
          <ac:chgData name="Pantelis Balaouras" userId="25e8755020fc1734" providerId="LiveId" clId="{133C1CD8-F43A-4C75-BB42-1336F687C063}" dt="2025-02-14T11:57:58.064" v="491" actId="20577"/>
          <ac:spMkLst>
            <pc:docMk/>
            <pc:sldMk cId="2594250274" sldId="515"/>
            <ac:spMk id="2" creationId="{FCB68833-138A-F6F4-9B67-199781A01216}"/>
          </ac:spMkLst>
        </pc:spChg>
        <pc:spChg chg="add mod">
          <ac:chgData name="Pantelis Balaouras" userId="25e8755020fc1734" providerId="LiveId" clId="{133C1CD8-F43A-4C75-BB42-1336F687C063}" dt="2025-02-14T12:01:49.093" v="524"/>
          <ac:spMkLst>
            <pc:docMk/>
            <pc:sldMk cId="2594250274" sldId="515"/>
            <ac:spMk id="6" creationId="{B3C968C4-34C7-EFE2-E158-B29570B2E724}"/>
          </ac:spMkLst>
        </pc:spChg>
      </pc:sldChg>
      <pc:sldChg chg="addSp delSp modSp mod">
        <pc:chgData name="Pantelis Balaouras" userId="25e8755020fc1734" providerId="LiveId" clId="{133C1CD8-F43A-4C75-BB42-1336F687C063}" dt="2025-02-14T12:37:44.145" v="804"/>
        <pc:sldMkLst>
          <pc:docMk/>
          <pc:sldMk cId="2234862491" sldId="633"/>
        </pc:sldMkLst>
        <pc:spChg chg="add mod">
          <ac:chgData name="Pantelis Balaouras" userId="25e8755020fc1734" providerId="LiveId" clId="{133C1CD8-F43A-4C75-BB42-1336F687C063}" dt="2025-02-14T12:37:44.145" v="804"/>
          <ac:spMkLst>
            <pc:docMk/>
            <pc:sldMk cId="2234862491" sldId="633"/>
            <ac:spMk id="2" creationId="{40883BD0-0B69-2882-F248-755E4BD8C059}"/>
          </ac:spMkLst>
        </pc:spChg>
        <pc:spChg chg="del">
          <ac:chgData name="Pantelis Balaouras" userId="25e8755020fc1734" providerId="LiveId" clId="{133C1CD8-F43A-4C75-BB42-1336F687C063}" dt="2025-02-14T12:37:43.500" v="803" actId="478"/>
          <ac:spMkLst>
            <pc:docMk/>
            <pc:sldMk cId="2234862491" sldId="633"/>
            <ac:spMk id="5" creationId="{EB5C0EE0-F4B6-E2AE-F539-BE7CFB848BD8}"/>
          </ac:spMkLst>
        </pc:spChg>
        <pc:spChg chg="mod">
          <ac:chgData name="Pantelis Balaouras" userId="25e8755020fc1734" providerId="LiveId" clId="{133C1CD8-F43A-4C75-BB42-1336F687C063}" dt="2025-02-14T12:37:19.199" v="802" actId="6549"/>
          <ac:spMkLst>
            <pc:docMk/>
            <pc:sldMk cId="2234862491" sldId="633"/>
            <ac:spMk id="24" creationId="{88F39797-8ECA-4CC0-ADFC-28793E1CA72E}"/>
          </ac:spMkLst>
        </pc:spChg>
      </pc:sldChg>
      <pc:sldChg chg="del">
        <pc:chgData name="Pantelis Balaouras" userId="25e8755020fc1734" providerId="LiveId" clId="{133C1CD8-F43A-4C75-BB42-1336F687C063}" dt="2025-02-14T11:27:23.813" v="16" actId="47"/>
        <pc:sldMkLst>
          <pc:docMk/>
          <pc:sldMk cId="2930551308" sldId="636"/>
        </pc:sldMkLst>
      </pc:sldChg>
      <pc:sldChg chg="modSp mod ord">
        <pc:chgData name="Pantelis Balaouras" userId="25e8755020fc1734" providerId="LiveId" clId="{133C1CD8-F43A-4C75-BB42-1336F687C063}" dt="2025-02-14T12:52:48.684" v="1095" actId="1076"/>
        <pc:sldMkLst>
          <pc:docMk/>
          <pc:sldMk cId="1232633236" sldId="640"/>
        </pc:sldMkLst>
        <pc:spChg chg="mod">
          <ac:chgData name="Pantelis Balaouras" userId="25e8755020fc1734" providerId="LiveId" clId="{133C1CD8-F43A-4C75-BB42-1336F687C063}" dt="2025-02-14T11:58:46.621" v="509" actId="6549"/>
          <ac:spMkLst>
            <pc:docMk/>
            <pc:sldMk cId="1232633236" sldId="640"/>
            <ac:spMk id="4" creationId="{E47D0821-8573-4002-9B33-F43C68A1D403}"/>
          </ac:spMkLst>
        </pc:spChg>
        <pc:spChg chg="mod">
          <ac:chgData name="Pantelis Balaouras" userId="25e8755020fc1734" providerId="LiveId" clId="{133C1CD8-F43A-4C75-BB42-1336F687C063}" dt="2025-02-14T12:52:42.819" v="1093" actId="12"/>
          <ac:spMkLst>
            <pc:docMk/>
            <pc:sldMk cId="1232633236" sldId="640"/>
            <ac:spMk id="6" creationId="{AA5AE911-E515-48E3-AB8B-121C68B77A58}"/>
          </ac:spMkLst>
        </pc:spChg>
        <pc:spChg chg="mod">
          <ac:chgData name="Pantelis Balaouras" userId="25e8755020fc1734" providerId="LiveId" clId="{133C1CD8-F43A-4C75-BB42-1336F687C063}" dt="2025-02-14T11:53:04.376" v="484" actId="20577"/>
          <ac:spMkLst>
            <pc:docMk/>
            <pc:sldMk cId="1232633236" sldId="640"/>
            <ac:spMk id="7" creationId="{FBFC3D2D-3505-3640-96D9-E3D4B4742EB0}"/>
          </ac:spMkLst>
        </pc:spChg>
        <pc:picChg chg="mod">
          <ac:chgData name="Pantelis Balaouras" userId="25e8755020fc1734" providerId="LiveId" clId="{133C1CD8-F43A-4C75-BB42-1336F687C063}" dt="2025-02-14T12:52:48.684" v="1095" actId="1076"/>
          <ac:picMkLst>
            <pc:docMk/>
            <pc:sldMk cId="1232633236" sldId="640"/>
            <ac:picMk id="2" creationId="{7A291007-E5F9-AC64-212D-FA7AC7CDF612}"/>
          </ac:picMkLst>
        </pc:picChg>
      </pc:sldChg>
      <pc:sldChg chg="modSp mod">
        <pc:chgData name="Pantelis Balaouras" userId="25e8755020fc1734" providerId="LiveId" clId="{133C1CD8-F43A-4C75-BB42-1336F687C063}" dt="2025-02-14T12:55:58.860" v="1120" actId="1076"/>
        <pc:sldMkLst>
          <pc:docMk/>
          <pc:sldMk cId="1479202351" sldId="645"/>
        </pc:sldMkLst>
        <pc:spChg chg="mod">
          <ac:chgData name="Pantelis Balaouras" userId="25e8755020fc1734" providerId="LiveId" clId="{133C1CD8-F43A-4C75-BB42-1336F687C063}" dt="2025-02-14T12:55:53.079" v="1119" actId="948"/>
          <ac:spMkLst>
            <pc:docMk/>
            <pc:sldMk cId="1479202351" sldId="645"/>
            <ac:spMk id="3" creationId="{127FB641-46AC-075E-04F9-9EDC111B5788}"/>
          </ac:spMkLst>
        </pc:spChg>
        <pc:spChg chg="mod">
          <ac:chgData name="Pantelis Balaouras" userId="25e8755020fc1734" providerId="LiveId" clId="{133C1CD8-F43A-4C75-BB42-1336F687C063}" dt="2025-02-14T12:54:02.402" v="1098" actId="14100"/>
          <ac:spMkLst>
            <pc:docMk/>
            <pc:sldMk cId="1479202351" sldId="645"/>
            <ac:spMk id="5" creationId="{EB32798E-C45F-F437-D134-51182A9E70F6}"/>
          </ac:spMkLst>
        </pc:spChg>
        <pc:picChg chg="mod">
          <ac:chgData name="Pantelis Balaouras" userId="25e8755020fc1734" providerId="LiveId" clId="{133C1CD8-F43A-4C75-BB42-1336F687C063}" dt="2025-02-14T12:55:58.860" v="1120" actId="1076"/>
          <ac:picMkLst>
            <pc:docMk/>
            <pc:sldMk cId="1479202351" sldId="645"/>
            <ac:picMk id="1026" creationId="{03B04DEC-C4A8-F51B-79E9-E2096E15BC9A}"/>
          </ac:picMkLst>
        </pc:picChg>
      </pc:sldChg>
      <pc:sldChg chg="addSp delSp modSp mod">
        <pc:chgData name="Pantelis Balaouras" userId="25e8755020fc1734" providerId="LiveId" clId="{133C1CD8-F43A-4C75-BB42-1336F687C063}" dt="2025-02-14T12:58:08.806" v="1129" actId="113"/>
        <pc:sldMkLst>
          <pc:docMk/>
          <pc:sldMk cId="64236480" sldId="646"/>
        </pc:sldMkLst>
        <pc:spChg chg="mod">
          <ac:chgData name="Pantelis Balaouras" userId="25e8755020fc1734" providerId="LiveId" clId="{133C1CD8-F43A-4C75-BB42-1336F687C063}" dt="2025-02-14T12:58:08.806" v="1129" actId="113"/>
          <ac:spMkLst>
            <pc:docMk/>
            <pc:sldMk cId="64236480" sldId="646"/>
            <ac:spMk id="3" creationId="{127FB641-46AC-075E-04F9-9EDC111B5788}"/>
          </ac:spMkLst>
        </pc:spChg>
        <pc:spChg chg="del">
          <ac:chgData name="Pantelis Balaouras" userId="25e8755020fc1734" providerId="LiveId" clId="{133C1CD8-F43A-4C75-BB42-1336F687C063}" dt="2025-02-14T12:54:09.118" v="1099" actId="478"/>
          <ac:spMkLst>
            <pc:docMk/>
            <pc:sldMk cId="64236480" sldId="646"/>
            <ac:spMk id="5" creationId="{EB32798E-C45F-F437-D134-51182A9E70F6}"/>
          </ac:spMkLst>
        </pc:spChg>
        <pc:spChg chg="add mod">
          <ac:chgData name="Pantelis Balaouras" userId="25e8755020fc1734" providerId="LiveId" clId="{133C1CD8-F43A-4C75-BB42-1336F687C063}" dt="2025-02-14T12:54:09.682" v="1100"/>
          <ac:spMkLst>
            <pc:docMk/>
            <pc:sldMk cId="64236480" sldId="646"/>
            <ac:spMk id="7" creationId="{911A8E12-665E-6D96-DE80-090C61097F84}"/>
          </ac:spMkLst>
        </pc:spChg>
      </pc:sldChg>
      <pc:sldChg chg="modSp del mod">
        <pc:chgData name="Pantelis Balaouras" userId="25e8755020fc1734" providerId="LiveId" clId="{133C1CD8-F43A-4C75-BB42-1336F687C063}" dt="2025-02-14T12:06:54.055" v="590" actId="47"/>
        <pc:sldMkLst>
          <pc:docMk/>
          <pc:sldMk cId="2987365422" sldId="647"/>
        </pc:sldMkLst>
        <pc:spChg chg="mod">
          <ac:chgData name="Pantelis Balaouras" userId="25e8755020fc1734" providerId="LiveId" clId="{133C1CD8-F43A-4C75-BB42-1336F687C063}" dt="2025-02-14T12:04:30.580" v="570" actId="120"/>
          <ac:spMkLst>
            <pc:docMk/>
            <pc:sldMk cId="2987365422" sldId="647"/>
            <ac:spMk id="6" creationId="{4BD0C7CC-BAC5-4DAE-90C4-844464AC94A7}"/>
          </ac:spMkLst>
        </pc:spChg>
      </pc:sldChg>
      <pc:sldChg chg="addSp delSp modSp mod">
        <pc:chgData name="Pantelis Balaouras" userId="25e8755020fc1734" providerId="LiveId" clId="{133C1CD8-F43A-4C75-BB42-1336F687C063}" dt="2025-02-14T12:51:41.403" v="1076" actId="688"/>
        <pc:sldMkLst>
          <pc:docMk/>
          <pc:sldMk cId="3194376100" sldId="649"/>
        </pc:sldMkLst>
        <pc:spChg chg="mod ord">
          <ac:chgData name="Pantelis Balaouras" userId="25e8755020fc1734" providerId="LiveId" clId="{133C1CD8-F43A-4C75-BB42-1336F687C063}" dt="2025-02-14T12:49:50.665" v="1073" actId="167"/>
          <ac:spMkLst>
            <pc:docMk/>
            <pc:sldMk cId="3194376100" sldId="649"/>
            <ac:spMk id="3" creationId="{B58ED792-A649-4F3C-8D52-E407A731CD05}"/>
          </ac:spMkLst>
        </pc:spChg>
        <pc:spChg chg="add mod">
          <ac:chgData name="Pantelis Balaouras" userId="25e8755020fc1734" providerId="LiveId" clId="{133C1CD8-F43A-4C75-BB42-1336F687C063}" dt="2025-02-14T12:01:45.045" v="522"/>
          <ac:spMkLst>
            <pc:docMk/>
            <pc:sldMk cId="3194376100" sldId="649"/>
            <ac:spMk id="5" creationId="{4F84FC3D-FBCF-8DEF-2556-489B955D9DE8}"/>
          </ac:spMkLst>
        </pc:spChg>
        <pc:spChg chg="mod">
          <ac:chgData name="Pantelis Balaouras" userId="25e8755020fc1734" providerId="LiveId" clId="{133C1CD8-F43A-4C75-BB42-1336F687C063}" dt="2025-02-14T11:27:45.001" v="19" actId="113"/>
          <ac:spMkLst>
            <pc:docMk/>
            <pc:sldMk cId="3194376100" sldId="649"/>
            <ac:spMk id="7" creationId="{7D92456D-9945-999B-9A9A-3255B19CCCE4}"/>
          </ac:spMkLst>
        </pc:spChg>
        <pc:spChg chg="mod">
          <ac:chgData name="Pantelis Balaouras" userId="25e8755020fc1734" providerId="LiveId" clId="{133C1CD8-F43A-4C75-BB42-1336F687C063}" dt="2025-02-14T11:27:55.133" v="21" actId="115"/>
          <ac:spMkLst>
            <pc:docMk/>
            <pc:sldMk cId="3194376100" sldId="649"/>
            <ac:spMk id="11" creationId="{BB0744E3-6AB2-F158-7832-8E8C1A7297A7}"/>
          </ac:spMkLst>
        </pc:spChg>
        <pc:picChg chg="mod">
          <ac:chgData name="Pantelis Balaouras" userId="25e8755020fc1734" providerId="LiveId" clId="{133C1CD8-F43A-4C75-BB42-1336F687C063}" dt="2025-02-14T12:49:10.147" v="1067" actId="1582"/>
          <ac:picMkLst>
            <pc:docMk/>
            <pc:sldMk cId="3194376100" sldId="649"/>
            <ac:picMk id="8" creationId="{69131483-4C80-B815-61D0-D83473A0502A}"/>
          </ac:picMkLst>
        </pc:picChg>
        <pc:picChg chg="del">
          <ac:chgData name="Pantelis Balaouras" userId="25e8755020fc1734" providerId="LiveId" clId="{133C1CD8-F43A-4C75-BB42-1336F687C063}" dt="2025-02-14T12:49:38.120" v="1072" actId="478"/>
          <ac:picMkLst>
            <pc:docMk/>
            <pc:sldMk cId="3194376100" sldId="649"/>
            <ac:picMk id="10" creationId="{00DE150D-7231-97CC-A643-C9274DFE343F}"/>
          </ac:picMkLst>
        </pc:picChg>
        <pc:picChg chg="add mod">
          <ac:chgData name="Pantelis Balaouras" userId="25e8755020fc1734" providerId="LiveId" clId="{133C1CD8-F43A-4C75-BB42-1336F687C063}" dt="2025-02-14T12:49:12.159" v="1068"/>
          <ac:picMkLst>
            <pc:docMk/>
            <pc:sldMk cId="3194376100" sldId="649"/>
            <ac:picMk id="12" creationId="{D3432573-1D28-D782-D470-6116F1F2212E}"/>
          </ac:picMkLst>
        </pc:picChg>
        <pc:picChg chg="add mod">
          <ac:chgData name="Pantelis Balaouras" userId="25e8755020fc1734" providerId="LiveId" clId="{133C1CD8-F43A-4C75-BB42-1336F687C063}" dt="2025-02-14T12:49:35.663" v="1071" actId="1076"/>
          <ac:picMkLst>
            <pc:docMk/>
            <pc:sldMk cId="3194376100" sldId="649"/>
            <ac:picMk id="13" creationId="{0A2865E9-5D4D-9620-EEA8-994B283445BA}"/>
          </ac:picMkLst>
        </pc:picChg>
        <pc:picChg chg="add mod">
          <ac:chgData name="Pantelis Balaouras" userId="25e8755020fc1734" providerId="LiveId" clId="{133C1CD8-F43A-4C75-BB42-1336F687C063}" dt="2025-02-14T12:51:41.403" v="1076" actId="688"/>
          <ac:picMkLst>
            <pc:docMk/>
            <pc:sldMk cId="3194376100" sldId="649"/>
            <ac:picMk id="14" creationId="{6CC3471D-4165-4902-31C1-4B28ED2DB106}"/>
          </ac:picMkLst>
        </pc:picChg>
      </pc:sldChg>
      <pc:sldChg chg="addSp delSp modSp mod modClrScheme chgLayout">
        <pc:chgData name="Pantelis Balaouras" userId="25e8755020fc1734" providerId="LiveId" clId="{133C1CD8-F43A-4C75-BB42-1336F687C063}" dt="2025-02-14T12:42:53.866" v="993" actId="113"/>
        <pc:sldMkLst>
          <pc:docMk/>
          <pc:sldMk cId="3033817549" sldId="650"/>
        </pc:sldMkLst>
        <pc:spChg chg="del mod ord">
          <ac:chgData name="Pantelis Balaouras" userId="25e8755020fc1734" providerId="LiveId" clId="{133C1CD8-F43A-4C75-BB42-1336F687C063}" dt="2025-02-14T12:42:30.322" v="985" actId="478"/>
          <ac:spMkLst>
            <pc:docMk/>
            <pc:sldMk cId="3033817549" sldId="650"/>
            <ac:spMk id="2" creationId="{37A598E8-09CC-6474-380B-9D1BFD94B473}"/>
          </ac:spMkLst>
        </pc:spChg>
        <pc:spChg chg="add mod ord">
          <ac:chgData name="Pantelis Balaouras" userId="25e8755020fc1734" providerId="LiveId" clId="{133C1CD8-F43A-4C75-BB42-1336F687C063}" dt="2025-02-14T12:42:53.866" v="993" actId="113"/>
          <ac:spMkLst>
            <pc:docMk/>
            <pc:sldMk cId="3033817549" sldId="650"/>
            <ac:spMk id="4" creationId="{E7653B43-46AB-345C-7DED-976956105A0B}"/>
          </ac:spMkLst>
        </pc:spChg>
        <pc:spChg chg="add mod">
          <ac:chgData name="Pantelis Balaouras" userId="25e8755020fc1734" providerId="LiveId" clId="{133C1CD8-F43A-4C75-BB42-1336F687C063}" dt="2025-02-14T12:42:04.821" v="981"/>
          <ac:spMkLst>
            <pc:docMk/>
            <pc:sldMk cId="3033817549" sldId="650"/>
            <ac:spMk id="5" creationId="{8949F395-105A-6AB6-ADD1-BA1954782E9A}"/>
          </ac:spMkLst>
        </pc:spChg>
        <pc:spChg chg="add mod">
          <ac:chgData name="Pantelis Balaouras" userId="25e8755020fc1734" providerId="LiveId" clId="{133C1CD8-F43A-4C75-BB42-1336F687C063}" dt="2025-02-14T12:42:38.788" v="990" actId="27636"/>
          <ac:spMkLst>
            <pc:docMk/>
            <pc:sldMk cId="3033817549" sldId="650"/>
            <ac:spMk id="7" creationId="{FA0C60A5-6D9F-4DC6-1AC0-94AEE8C89652}"/>
          </ac:spMkLst>
        </pc:spChg>
        <pc:spChg chg="mod">
          <ac:chgData name="Pantelis Balaouras" userId="25e8755020fc1734" providerId="LiveId" clId="{133C1CD8-F43A-4C75-BB42-1336F687C063}" dt="2025-02-14T12:42:34.849" v="986" actId="21"/>
          <ac:spMkLst>
            <pc:docMk/>
            <pc:sldMk cId="3033817549" sldId="650"/>
            <ac:spMk id="15" creationId="{12A8CA89-4876-795A-DD9D-A6926CAB3670}"/>
          </ac:spMkLst>
        </pc:spChg>
      </pc:sldChg>
      <pc:sldChg chg="addSp modSp">
        <pc:chgData name="Pantelis Balaouras" userId="25e8755020fc1734" providerId="LiveId" clId="{133C1CD8-F43A-4C75-BB42-1336F687C063}" dt="2025-02-14T12:01:46.948" v="523"/>
        <pc:sldMkLst>
          <pc:docMk/>
          <pc:sldMk cId="1217043416" sldId="651"/>
        </pc:sldMkLst>
        <pc:spChg chg="add mod">
          <ac:chgData name="Pantelis Balaouras" userId="25e8755020fc1734" providerId="LiveId" clId="{133C1CD8-F43A-4C75-BB42-1336F687C063}" dt="2025-02-14T12:01:46.948" v="523"/>
          <ac:spMkLst>
            <pc:docMk/>
            <pc:sldMk cId="1217043416" sldId="651"/>
            <ac:spMk id="9" creationId="{3220343E-258D-6870-3BE9-A490FCE75E86}"/>
          </ac:spMkLst>
        </pc:spChg>
      </pc:sldChg>
      <pc:sldChg chg="addSp delSp modSp mod modClrScheme chgLayout">
        <pc:chgData name="Pantelis Balaouras" userId="25e8755020fc1734" providerId="LiveId" clId="{133C1CD8-F43A-4C75-BB42-1336F687C063}" dt="2025-02-14T12:46:11.622" v="1051" actId="12"/>
        <pc:sldMkLst>
          <pc:docMk/>
          <pc:sldMk cId="2883650710" sldId="655"/>
        </pc:sldMkLst>
        <pc:spChg chg="mod ord">
          <ac:chgData name="Pantelis Balaouras" userId="25e8755020fc1734" providerId="LiveId" clId="{133C1CD8-F43A-4C75-BB42-1336F687C063}" dt="2025-02-14T12:45:11.282" v="1041" actId="20577"/>
          <ac:spMkLst>
            <pc:docMk/>
            <pc:sldMk cId="2883650710" sldId="655"/>
            <ac:spMk id="2" creationId="{35827CA2-7851-5E7A-A1E8-B0DA3C76B9F5}"/>
          </ac:spMkLst>
        </pc:spChg>
        <pc:spChg chg="add mod ord">
          <ac:chgData name="Pantelis Balaouras" userId="25e8755020fc1734" providerId="LiveId" clId="{133C1CD8-F43A-4C75-BB42-1336F687C063}" dt="2025-02-14T12:46:11.622" v="1051" actId="12"/>
          <ac:spMkLst>
            <pc:docMk/>
            <pc:sldMk cId="2883650710" sldId="655"/>
            <ac:spMk id="3" creationId="{CD5FDA35-A41F-25D3-E74E-D8C4697604D8}"/>
          </ac:spMkLst>
        </pc:spChg>
        <pc:spChg chg="del mod">
          <ac:chgData name="Pantelis Balaouras" userId="25e8755020fc1734" providerId="LiveId" clId="{133C1CD8-F43A-4C75-BB42-1336F687C063}" dt="2025-02-14T12:44:57.001" v="1030"/>
          <ac:spMkLst>
            <pc:docMk/>
            <pc:sldMk cId="2883650710" sldId="655"/>
            <ac:spMk id="4" creationId="{77C687A6-53C4-4381-0AA7-1A5CDB3293C4}"/>
          </ac:spMkLst>
        </pc:spChg>
        <pc:spChg chg="del mod">
          <ac:chgData name="Pantelis Balaouras" userId="25e8755020fc1734" providerId="LiveId" clId="{133C1CD8-F43A-4C75-BB42-1336F687C063}" dt="2025-02-14T12:44:57.002" v="1032"/>
          <ac:spMkLst>
            <pc:docMk/>
            <pc:sldMk cId="2883650710" sldId="655"/>
            <ac:spMk id="5" creationId="{7964ED2B-3B50-8BBE-AE1C-7A51BAB6F465}"/>
          </ac:spMkLst>
        </pc:spChg>
        <pc:spChg chg="add mod">
          <ac:chgData name="Pantelis Balaouras" userId="25e8755020fc1734" providerId="LiveId" clId="{133C1CD8-F43A-4C75-BB42-1336F687C063}" dt="2025-02-14T12:43:18.154" v="999"/>
          <ac:spMkLst>
            <pc:docMk/>
            <pc:sldMk cId="2883650710" sldId="655"/>
            <ac:spMk id="6" creationId="{D882594C-54EA-ED03-D97D-418AD2C780FA}"/>
          </ac:spMkLst>
        </pc:spChg>
      </pc:sldChg>
      <pc:sldChg chg="addSp delSp modSp mod">
        <pc:chgData name="Pantelis Balaouras" userId="25e8755020fc1734" providerId="LiveId" clId="{133C1CD8-F43A-4C75-BB42-1336F687C063}" dt="2025-02-14T12:01:57.125" v="527"/>
        <pc:sldMkLst>
          <pc:docMk/>
          <pc:sldMk cId="1827985046" sldId="658"/>
        </pc:sldMkLst>
        <pc:spChg chg="mod">
          <ac:chgData name="Pantelis Balaouras" userId="25e8755020fc1734" providerId="LiveId" clId="{133C1CD8-F43A-4C75-BB42-1336F687C063}" dt="2025-02-14T11:58:06.624" v="493" actId="20577"/>
          <ac:spMkLst>
            <pc:docMk/>
            <pc:sldMk cId="1827985046" sldId="658"/>
            <ac:spMk id="2" creationId="{CFE13D3D-DB9F-D9ED-BA6B-E317431CCD2C}"/>
          </ac:spMkLst>
        </pc:spChg>
        <pc:spChg chg="mod">
          <ac:chgData name="Pantelis Balaouras" userId="25e8755020fc1734" providerId="LiveId" clId="{133C1CD8-F43A-4C75-BB42-1336F687C063}" dt="2025-02-14T11:58:17.886" v="496" actId="20577"/>
          <ac:spMkLst>
            <pc:docMk/>
            <pc:sldMk cId="1827985046" sldId="658"/>
            <ac:spMk id="3" creationId="{DD5B321F-EC06-C5B3-D3CE-0ECE83236C10}"/>
          </ac:spMkLst>
        </pc:spChg>
        <pc:spChg chg="add mod">
          <ac:chgData name="Pantelis Balaouras" userId="25e8755020fc1734" providerId="LiveId" clId="{133C1CD8-F43A-4C75-BB42-1336F687C063}" dt="2025-02-14T12:01:51.088" v="525"/>
          <ac:spMkLst>
            <pc:docMk/>
            <pc:sldMk cId="1827985046" sldId="658"/>
            <ac:spMk id="4" creationId="{4FCA4DA1-8BD7-BF98-A50E-EAB034010A61}"/>
          </ac:spMkLst>
        </pc:spChg>
        <pc:spChg chg="del">
          <ac:chgData name="Pantelis Balaouras" userId="25e8755020fc1734" providerId="LiveId" clId="{133C1CD8-F43A-4C75-BB42-1336F687C063}" dt="2025-02-14T12:01:56.639" v="526" actId="478"/>
          <ac:spMkLst>
            <pc:docMk/>
            <pc:sldMk cId="1827985046" sldId="658"/>
            <ac:spMk id="5" creationId="{8E0065CC-DE23-61D6-350D-DAB46847CB4B}"/>
          </ac:spMkLst>
        </pc:spChg>
        <pc:spChg chg="add mod">
          <ac:chgData name="Pantelis Balaouras" userId="25e8755020fc1734" providerId="LiveId" clId="{133C1CD8-F43A-4C75-BB42-1336F687C063}" dt="2025-02-14T12:01:57.125" v="527"/>
          <ac:spMkLst>
            <pc:docMk/>
            <pc:sldMk cId="1827985046" sldId="658"/>
            <ac:spMk id="9" creationId="{B7A6A775-435A-7E5B-E372-FBBD99310310}"/>
          </ac:spMkLst>
        </pc:spChg>
        <pc:picChg chg="del">
          <ac:chgData name="Pantelis Balaouras" userId="25e8755020fc1734" providerId="LiveId" clId="{133C1CD8-F43A-4C75-BB42-1336F687C063}" dt="2025-02-14T11:58:24.462" v="498" actId="478"/>
          <ac:picMkLst>
            <pc:docMk/>
            <pc:sldMk cId="1827985046" sldId="658"/>
            <ac:picMk id="7" creationId="{FDCE7147-8AD8-DE48-6574-D9759AEBFD45}"/>
          </ac:picMkLst>
        </pc:picChg>
        <pc:picChg chg="del">
          <ac:chgData name="Pantelis Balaouras" userId="25e8755020fc1734" providerId="LiveId" clId="{133C1CD8-F43A-4C75-BB42-1336F687C063}" dt="2025-02-14T11:58:22.777" v="497" actId="478"/>
          <ac:picMkLst>
            <pc:docMk/>
            <pc:sldMk cId="1827985046" sldId="658"/>
            <ac:picMk id="8" creationId="{6CFFCEDF-E47F-FDC0-CE56-1A873FF88A9C}"/>
          </ac:picMkLst>
        </pc:picChg>
      </pc:sldChg>
      <pc:sldChg chg="addSp delSp modSp add mod modClrScheme chgLayout">
        <pc:chgData name="Pantelis Balaouras" userId="25e8755020fc1734" providerId="LiveId" clId="{133C1CD8-F43A-4C75-BB42-1336F687C063}" dt="2025-02-14T12:01:20.431" v="521" actId="255"/>
        <pc:sldMkLst>
          <pc:docMk/>
          <pc:sldMk cId="1386681379" sldId="659"/>
        </pc:sldMkLst>
        <pc:spChg chg="add mod">
          <ac:chgData name="Pantelis Balaouras" userId="25e8755020fc1734" providerId="LiveId" clId="{133C1CD8-F43A-4C75-BB42-1336F687C063}" dt="2025-02-14T12:01:20.431" v="521" actId="255"/>
          <ac:spMkLst>
            <pc:docMk/>
            <pc:sldMk cId="1386681379" sldId="659"/>
            <ac:spMk id="3" creationId="{09ACB8A8-69E6-63F0-B53A-0FE551347E33}"/>
          </ac:spMkLst>
        </pc:spChg>
        <pc:spChg chg="mod ord">
          <ac:chgData name="Pantelis Balaouras" userId="25e8755020fc1734" providerId="LiveId" clId="{133C1CD8-F43A-4C75-BB42-1336F687C063}" dt="2025-02-14T11:26:46.935" v="11" actId="108"/>
          <ac:spMkLst>
            <pc:docMk/>
            <pc:sldMk cId="1386681379" sldId="659"/>
            <ac:spMk id="4" creationId="{9C331BD6-FFBD-9832-3B7B-3D55C0AF36AF}"/>
          </ac:spMkLst>
        </pc:spChg>
        <pc:spChg chg="del mod ord">
          <ac:chgData name="Pantelis Balaouras" userId="25e8755020fc1734" providerId="LiveId" clId="{133C1CD8-F43A-4C75-BB42-1336F687C063}" dt="2025-02-14T11:26:33.656" v="9" actId="478"/>
          <ac:spMkLst>
            <pc:docMk/>
            <pc:sldMk cId="1386681379" sldId="659"/>
            <ac:spMk id="5" creationId="{89098E42-A1A4-A799-CC8A-1ED4F1A3280A}"/>
          </ac:spMkLst>
        </pc:spChg>
        <pc:spChg chg="mod ord">
          <ac:chgData name="Pantelis Balaouras" userId="25e8755020fc1734" providerId="LiveId" clId="{133C1CD8-F43A-4C75-BB42-1336F687C063}" dt="2025-02-14T11:27:32.232" v="17" actId="114"/>
          <ac:spMkLst>
            <pc:docMk/>
            <pc:sldMk cId="1386681379" sldId="659"/>
            <ac:spMk id="6" creationId="{E79C2E5E-EFFF-6B0F-36BA-7F4D0F7F9BC2}"/>
          </ac:spMkLst>
        </pc:spChg>
        <pc:graphicFrameChg chg="mod">
          <ac:chgData name="Pantelis Balaouras" userId="25e8755020fc1734" providerId="LiveId" clId="{133C1CD8-F43A-4C75-BB42-1336F687C063}" dt="2025-02-14T11:27:16.838" v="15" actId="1076"/>
          <ac:graphicFrameMkLst>
            <pc:docMk/>
            <pc:sldMk cId="1386681379" sldId="659"/>
            <ac:graphicFrameMk id="2" creationId="{01181C49-46F5-F1C9-FE11-44E371056C4C}"/>
          </ac:graphicFrameMkLst>
        </pc:graphicFrameChg>
      </pc:sldChg>
      <pc:sldChg chg="delSp modSp add mod">
        <pc:chgData name="Pantelis Balaouras" userId="25e8755020fc1734" providerId="LiveId" clId="{133C1CD8-F43A-4C75-BB42-1336F687C063}" dt="2025-02-14T12:41:15.648" v="974" actId="478"/>
        <pc:sldMkLst>
          <pc:docMk/>
          <pc:sldMk cId="1479871266" sldId="660"/>
        </pc:sldMkLst>
        <pc:spChg chg="mod">
          <ac:chgData name="Pantelis Balaouras" userId="25e8755020fc1734" providerId="LiveId" clId="{133C1CD8-F43A-4C75-BB42-1336F687C063}" dt="2025-02-14T11:45:57.524" v="134" actId="6549"/>
          <ac:spMkLst>
            <pc:docMk/>
            <pc:sldMk cId="1479871266" sldId="660"/>
            <ac:spMk id="4" creationId="{A48F6E38-25BB-B5C2-7922-323368B6C466}"/>
          </ac:spMkLst>
        </pc:spChg>
        <pc:spChg chg="mod">
          <ac:chgData name="Pantelis Balaouras" userId="25e8755020fc1734" providerId="LiveId" clId="{133C1CD8-F43A-4C75-BB42-1336F687C063}" dt="2025-02-14T12:40:59.733" v="971" actId="27636"/>
          <ac:spMkLst>
            <pc:docMk/>
            <pc:sldMk cId="1479871266" sldId="660"/>
            <ac:spMk id="6" creationId="{FC328B8B-5BC6-4E67-B998-E76F46A8908F}"/>
          </ac:spMkLst>
        </pc:spChg>
        <pc:spChg chg="del mod">
          <ac:chgData name="Pantelis Balaouras" userId="25e8755020fc1734" providerId="LiveId" clId="{133C1CD8-F43A-4C75-BB42-1336F687C063}" dt="2025-02-14T12:41:15.648" v="974" actId="478"/>
          <ac:spMkLst>
            <pc:docMk/>
            <pc:sldMk cId="1479871266" sldId="660"/>
            <ac:spMk id="7" creationId="{991C6310-8CEB-2F27-EBDE-7E4924E97D4B}"/>
          </ac:spMkLst>
        </pc:spChg>
      </pc:sldChg>
      <pc:sldChg chg="delSp modSp add mod modClrScheme chgLayout">
        <pc:chgData name="Pantelis Balaouras" userId="25e8755020fc1734" providerId="LiveId" clId="{133C1CD8-F43A-4C75-BB42-1336F687C063}" dt="2025-02-14T12:07:03.923" v="601" actId="20577"/>
        <pc:sldMkLst>
          <pc:docMk/>
          <pc:sldMk cId="2551648236" sldId="661"/>
        </pc:sldMkLst>
        <pc:spChg chg="mod">
          <ac:chgData name="Pantelis Balaouras" userId="25e8755020fc1734" providerId="LiveId" clId="{133C1CD8-F43A-4C75-BB42-1336F687C063}" dt="2025-02-14T12:05:43.428" v="576" actId="1076"/>
          <ac:spMkLst>
            <pc:docMk/>
            <pc:sldMk cId="2551648236" sldId="661"/>
            <ac:spMk id="2" creationId="{BCDAF8F3-6BF0-73FC-AA2D-6448361E3452}"/>
          </ac:spMkLst>
        </pc:spChg>
        <pc:spChg chg="mod">
          <ac:chgData name="Pantelis Balaouras" userId="25e8755020fc1734" providerId="LiveId" clId="{133C1CD8-F43A-4C75-BB42-1336F687C063}" dt="2025-02-14T12:05:57.822" v="577" actId="1076"/>
          <ac:spMkLst>
            <pc:docMk/>
            <pc:sldMk cId="2551648236" sldId="661"/>
            <ac:spMk id="3" creationId="{C8BF0728-E5F2-3E6A-06CD-C3C42DB76777}"/>
          </ac:spMkLst>
        </pc:spChg>
        <pc:spChg chg="mod ord">
          <ac:chgData name="Pantelis Balaouras" userId="25e8755020fc1734" providerId="LiveId" clId="{133C1CD8-F43A-4C75-BB42-1336F687C063}" dt="2025-02-14T12:07:03.923" v="601" actId="20577"/>
          <ac:spMkLst>
            <pc:docMk/>
            <pc:sldMk cId="2551648236" sldId="661"/>
            <ac:spMk id="4" creationId="{008C61B8-E443-8248-2399-400E9E26DE6A}"/>
          </ac:spMkLst>
        </pc:spChg>
        <pc:spChg chg="mod ord">
          <ac:chgData name="Pantelis Balaouras" userId="25e8755020fc1734" providerId="LiveId" clId="{133C1CD8-F43A-4C75-BB42-1336F687C063}" dt="2025-02-14T12:05:35.287" v="575" actId="14100"/>
          <ac:spMkLst>
            <pc:docMk/>
            <pc:sldMk cId="2551648236" sldId="661"/>
            <ac:spMk id="5" creationId="{DC7CCE91-738D-5DCD-BF54-1CB38798180D}"/>
          </ac:spMkLst>
        </pc:spChg>
        <pc:spChg chg="del mod">
          <ac:chgData name="Pantelis Balaouras" userId="25e8755020fc1734" providerId="LiveId" clId="{133C1CD8-F43A-4C75-BB42-1336F687C063}" dt="2025-02-14T12:05:20.754" v="573" actId="478"/>
          <ac:spMkLst>
            <pc:docMk/>
            <pc:sldMk cId="2551648236" sldId="661"/>
            <ac:spMk id="6" creationId="{452C9BF2-8B42-C531-8552-6C3040648651}"/>
          </ac:spMkLst>
        </pc:spChg>
        <pc:spChg chg="mod">
          <ac:chgData name="Pantelis Balaouras" userId="25e8755020fc1734" providerId="LiveId" clId="{133C1CD8-F43A-4C75-BB42-1336F687C063}" dt="2025-02-14T12:05:57.822" v="577" actId="1076"/>
          <ac:spMkLst>
            <pc:docMk/>
            <pc:sldMk cId="2551648236" sldId="661"/>
            <ac:spMk id="9" creationId="{C66AA8DA-774A-673A-FCAB-9F0C4C2358F9}"/>
          </ac:spMkLst>
        </pc:spChg>
        <pc:picChg chg="mod">
          <ac:chgData name="Pantelis Balaouras" userId="25e8755020fc1734" providerId="LiveId" clId="{133C1CD8-F43A-4C75-BB42-1336F687C063}" dt="2025-02-14T12:05:57.822" v="577" actId="1076"/>
          <ac:picMkLst>
            <pc:docMk/>
            <pc:sldMk cId="2551648236" sldId="661"/>
            <ac:picMk id="8" creationId="{5FE92CB6-55BF-4B07-9CFB-A34055A3D60C}"/>
          </ac:picMkLst>
        </pc:picChg>
      </pc:sldChg>
      <pc:sldChg chg="addSp delSp modSp add del mod ord delAnim">
        <pc:chgData name="Pantelis Balaouras" userId="25e8755020fc1734" providerId="LiveId" clId="{133C1CD8-F43A-4C75-BB42-1336F687C063}" dt="2025-02-14T12:07:42.310" v="606" actId="47"/>
        <pc:sldMkLst>
          <pc:docMk/>
          <pc:sldMk cId="3846616077" sldId="662"/>
        </pc:sldMkLst>
        <pc:spChg chg="del">
          <ac:chgData name="Pantelis Balaouras" userId="25e8755020fc1734" providerId="LiveId" clId="{133C1CD8-F43A-4C75-BB42-1336F687C063}" dt="2025-02-14T12:06:23.943" v="586" actId="478"/>
          <ac:spMkLst>
            <pc:docMk/>
            <pc:sldMk cId="3846616077" sldId="662"/>
            <ac:spMk id="2" creationId="{FC486AD3-34B7-A50F-101A-0FF6ED3DAD8E}"/>
          </ac:spMkLst>
        </pc:spChg>
        <pc:spChg chg="del">
          <ac:chgData name="Pantelis Balaouras" userId="25e8755020fc1734" providerId="LiveId" clId="{133C1CD8-F43A-4C75-BB42-1336F687C063}" dt="2025-02-14T12:06:19.441" v="583" actId="478"/>
          <ac:spMkLst>
            <pc:docMk/>
            <pc:sldMk cId="3846616077" sldId="662"/>
            <ac:spMk id="3" creationId="{C030E2DC-820E-D2EC-0127-BABABCF36BF7}"/>
          </ac:spMkLst>
        </pc:spChg>
        <pc:spChg chg="del">
          <ac:chgData name="Pantelis Balaouras" userId="25e8755020fc1734" providerId="LiveId" clId="{133C1CD8-F43A-4C75-BB42-1336F687C063}" dt="2025-02-14T12:06:11.817" v="581" actId="478"/>
          <ac:spMkLst>
            <pc:docMk/>
            <pc:sldMk cId="3846616077" sldId="662"/>
            <ac:spMk id="5" creationId="{B00AF7B6-E57E-157C-A15D-4CE139F5D17C}"/>
          </ac:spMkLst>
        </pc:spChg>
        <pc:spChg chg="mod">
          <ac:chgData name="Pantelis Balaouras" userId="25e8755020fc1734" providerId="LiveId" clId="{133C1CD8-F43A-4C75-BB42-1336F687C063}" dt="2025-02-14T12:06:41.857" v="589" actId="948"/>
          <ac:spMkLst>
            <pc:docMk/>
            <pc:sldMk cId="3846616077" sldId="662"/>
            <ac:spMk id="6" creationId="{C43C3EC0-3983-095B-AC45-737926AB51C0}"/>
          </ac:spMkLst>
        </pc:spChg>
        <pc:spChg chg="del">
          <ac:chgData name="Pantelis Balaouras" userId="25e8755020fc1734" providerId="LiveId" clId="{133C1CD8-F43A-4C75-BB42-1336F687C063}" dt="2025-02-14T12:06:22.004" v="585" actId="478"/>
          <ac:spMkLst>
            <pc:docMk/>
            <pc:sldMk cId="3846616077" sldId="662"/>
            <ac:spMk id="9" creationId="{91965052-E7F1-7849-21A0-058A78188501}"/>
          </ac:spMkLst>
        </pc:spChg>
        <pc:spChg chg="add del mod">
          <ac:chgData name="Pantelis Balaouras" userId="25e8755020fc1734" providerId="LiveId" clId="{133C1CD8-F43A-4C75-BB42-1336F687C063}" dt="2025-02-14T12:06:17.696" v="582" actId="478"/>
          <ac:spMkLst>
            <pc:docMk/>
            <pc:sldMk cId="3846616077" sldId="662"/>
            <ac:spMk id="11" creationId="{C8CFA7E2-B6B8-E983-6C2C-38560C1E6893}"/>
          </ac:spMkLst>
        </pc:spChg>
        <pc:picChg chg="del">
          <ac:chgData name="Pantelis Balaouras" userId="25e8755020fc1734" providerId="LiveId" clId="{133C1CD8-F43A-4C75-BB42-1336F687C063}" dt="2025-02-14T12:06:20.496" v="584" actId="478"/>
          <ac:picMkLst>
            <pc:docMk/>
            <pc:sldMk cId="3846616077" sldId="662"/>
            <ac:picMk id="8" creationId="{435833A5-BE78-1D32-CD62-EAA3DB1CBB48}"/>
          </ac:picMkLst>
        </pc:picChg>
      </pc:sldChg>
      <pc:sldChg chg="modSp new mod">
        <pc:chgData name="Pantelis Balaouras" userId="25e8755020fc1734" providerId="LiveId" clId="{133C1CD8-F43A-4C75-BB42-1336F687C063}" dt="2025-02-14T12:08:21.643" v="622" actId="1076"/>
        <pc:sldMkLst>
          <pc:docMk/>
          <pc:sldMk cId="1157355346" sldId="663"/>
        </pc:sldMkLst>
        <pc:spChg chg="mod">
          <ac:chgData name="Pantelis Balaouras" userId="25e8755020fc1734" providerId="LiveId" clId="{133C1CD8-F43A-4C75-BB42-1336F687C063}" dt="2025-02-14T12:07:56.147" v="619" actId="20577"/>
          <ac:spMkLst>
            <pc:docMk/>
            <pc:sldMk cId="1157355346" sldId="663"/>
            <ac:spMk id="2" creationId="{7D442BB2-9CC0-AFBA-9157-54B6E4D9ABF9}"/>
          </ac:spMkLst>
        </pc:spChg>
        <pc:spChg chg="mod">
          <ac:chgData name="Pantelis Balaouras" userId="25e8755020fc1734" providerId="LiveId" clId="{133C1CD8-F43A-4C75-BB42-1336F687C063}" dt="2025-02-14T12:08:21.643" v="622" actId="1076"/>
          <ac:spMkLst>
            <pc:docMk/>
            <pc:sldMk cId="1157355346" sldId="663"/>
            <ac:spMk id="3" creationId="{51CA7555-1517-23A9-326D-0BDED474628A}"/>
          </ac:spMkLst>
        </pc:spChg>
      </pc:sldChg>
      <pc:sldChg chg="addSp delSp modSp add del mod modClrScheme chgLayout">
        <pc:chgData name="Pantelis Balaouras" userId="25e8755020fc1734" providerId="LiveId" clId="{133C1CD8-F43A-4C75-BB42-1336F687C063}" dt="2025-02-14T12:35:24.380" v="787" actId="47"/>
        <pc:sldMkLst>
          <pc:docMk/>
          <pc:sldMk cId="1316530927" sldId="664"/>
        </pc:sldMkLst>
        <pc:spChg chg="add del mod">
          <ac:chgData name="Pantelis Balaouras" userId="25e8755020fc1734" providerId="LiveId" clId="{133C1CD8-F43A-4C75-BB42-1336F687C063}" dt="2025-02-14T12:26:52.921" v="684" actId="700"/>
          <ac:spMkLst>
            <pc:docMk/>
            <pc:sldMk cId="1316530927" sldId="664"/>
            <ac:spMk id="3" creationId="{4663D0D6-E575-4FA6-81FB-AFC4714253B4}"/>
          </ac:spMkLst>
        </pc:spChg>
        <pc:spChg chg="mod ord">
          <ac:chgData name="Pantelis Balaouras" userId="25e8755020fc1734" providerId="LiveId" clId="{133C1CD8-F43A-4C75-BB42-1336F687C063}" dt="2025-02-14T12:34:01.044" v="764" actId="20577"/>
          <ac:spMkLst>
            <pc:docMk/>
            <pc:sldMk cId="1316530927" sldId="664"/>
            <ac:spMk id="4" creationId="{EF721720-29EB-5713-790C-655B9BADA303}"/>
          </ac:spMkLst>
        </pc:spChg>
        <pc:spChg chg="mod ord">
          <ac:chgData name="Pantelis Balaouras" userId="25e8755020fc1734" providerId="LiveId" clId="{133C1CD8-F43A-4C75-BB42-1336F687C063}" dt="2025-02-14T12:33:45.119" v="753" actId="6549"/>
          <ac:spMkLst>
            <pc:docMk/>
            <pc:sldMk cId="1316530927" sldId="664"/>
            <ac:spMk id="5" creationId="{35EE36EA-86E4-66B4-B68F-E7BEEBC04B20}"/>
          </ac:spMkLst>
        </pc:spChg>
        <pc:spChg chg="del">
          <ac:chgData name="Pantelis Balaouras" userId="25e8755020fc1734" providerId="LiveId" clId="{133C1CD8-F43A-4C75-BB42-1336F687C063}" dt="2025-02-14T12:26:44.029" v="683" actId="478"/>
          <ac:spMkLst>
            <pc:docMk/>
            <pc:sldMk cId="1316530927" sldId="664"/>
            <ac:spMk id="6" creationId="{E937CB10-B011-6E5B-A1B5-6C62D0528E4D}"/>
          </ac:spMkLst>
        </pc:spChg>
        <pc:spChg chg="del mod">
          <ac:chgData name="Pantelis Balaouras" userId="25e8755020fc1734" providerId="LiveId" clId="{133C1CD8-F43A-4C75-BB42-1336F687C063}" dt="2025-02-14T12:28:19.413" v="702" actId="478"/>
          <ac:spMkLst>
            <pc:docMk/>
            <pc:sldMk cId="1316530927" sldId="664"/>
            <ac:spMk id="10" creationId="{91EE334A-3EC7-FEF3-1520-B69B4ABF1695}"/>
          </ac:spMkLst>
        </pc:spChg>
      </pc:sldChg>
      <pc:sldChg chg="addSp delSp modSp add del mod">
        <pc:chgData name="Pantelis Balaouras" userId="25e8755020fc1734" providerId="LiveId" clId="{133C1CD8-F43A-4C75-BB42-1336F687C063}" dt="2025-02-14T12:34:54.255" v="783" actId="47"/>
        <pc:sldMkLst>
          <pc:docMk/>
          <pc:sldMk cId="473093453" sldId="665"/>
        </pc:sldMkLst>
        <pc:spChg chg="add del mod">
          <ac:chgData name="Pantelis Balaouras" userId="25e8755020fc1734" providerId="LiveId" clId="{133C1CD8-F43A-4C75-BB42-1336F687C063}" dt="2025-02-14T12:29:21.190" v="707" actId="478"/>
          <ac:spMkLst>
            <pc:docMk/>
            <pc:sldMk cId="473093453" sldId="665"/>
            <ac:spMk id="3" creationId="{3A181929-A65B-B7DB-473C-67ADB4689AFD}"/>
          </ac:spMkLst>
        </pc:spChg>
        <pc:spChg chg="mod">
          <ac:chgData name="Pantelis Balaouras" userId="25e8755020fc1734" providerId="LiveId" clId="{133C1CD8-F43A-4C75-BB42-1336F687C063}" dt="2025-02-14T12:29:27.614" v="708" actId="14100"/>
          <ac:spMkLst>
            <pc:docMk/>
            <pc:sldMk cId="473093453" sldId="665"/>
            <ac:spMk id="5" creationId="{7CD26E44-09B5-4B93-BB1D-541AFD48722E}"/>
          </ac:spMkLst>
        </pc:spChg>
        <pc:spChg chg="del">
          <ac:chgData name="Pantelis Balaouras" userId="25e8755020fc1734" providerId="LiveId" clId="{133C1CD8-F43A-4C75-BB42-1336F687C063}" dt="2025-02-14T12:29:17.243" v="706" actId="478"/>
          <ac:spMkLst>
            <pc:docMk/>
            <pc:sldMk cId="473093453" sldId="665"/>
            <ac:spMk id="6" creationId="{281D6172-2995-59A4-729D-FF4F3691FE57}"/>
          </ac:spMkLst>
        </pc:spChg>
        <pc:spChg chg="del">
          <ac:chgData name="Pantelis Balaouras" userId="25e8755020fc1734" providerId="LiveId" clId="{133C1CD8-F43A-4C75-BB42-1336F687C063}" dt="2025-02-14T12:34:10.939" v="765" actId="478"/>
          <ac:spMkLst>
            <pc:docMk/>
            <pc:sldMk cId="473093453" sldId="665"/>
            <ac:spMk id="10" creationId="{448979AD-E6A3-A11B-E72D-836D1D8884EF}"/>
          </ac:spMkLst>
        </pc:spChg>
      </pc:sldChg>
      <pc:sldChg chg="addSp delSp modSp new mod modClrScheme chgLayout">
        <pc:chgData name="Pantelis Balaouras" userId="25e8755020fc1734" providerId="LiveId" clId="{133C1CD8-F43A-4C75-BB42-1336F687C063}" dt="2025-02-14T12:43:08.200" v="997"/>
        <pc:sldMkLst>
          <pc:docMk/>
          <pc:sldMk cId="3394468439" sldId="666"/>
        </pc:sldMkLst>
        <pc:spChg chg="del mod ord">
          <ac:chgData name="Pantelis Balaouras" userId="25e8755020fc1734" providerId="LiveId" clId="{133C1CD8-F43A-4C75-BB42-1336F687C063}" dt="2025-02-14T12:34:26.176" v="767" actId="700"/>
          <ac:spMkLst>
            <pc:docMk/>
            <pc:sldMk cId="3394468439" sldId="666"/>
            <ac:spMk id="2" creationId="{4FBAF52A-5C84-0682-BE55-BAB02189D056}"/>
          </ac:spMkLst>
        </pc:spChg>
        <pc:spChg chg="del mod ord">
          <ac:chgData name="Pantelis Balaouras" userId="25e8755020fc1734" providerId="LiveId" clId="{133C1CD8-F43A-4C75-BB42-1336F687C063}" dt="2025-02-14T12:34:26.176" v="767" actId="700"/>
          <ac:spMkLst>
            <pc:docMk/>
            <pc:sldMk cId="3394468439" sldId="666"/>
            <ac:spMk id="3" creationId="{1027FDF7-164F-FE0B-F65A-4EA85DB4EBE5}"/>
          </ac:spMkLst>
        </pc:spChg>
        <pc:spChg chg="del">
          <ac:chgData name="Pantelis Balaouras" userId="25e8755020fc1734" providerId="LiveId" clId="{133C1CD8-F43A-4C75-BB42-1336F687C063}" dt="2025-02-14T12:34:26.176" v="767" actId="700"/>
          <ac:spMkLst>
            <pc:docMk/>
            <pc:sldMk cId="3394468439" sldId="666"/>
            <ac:spMk id="4" creationId="{E77265BC-C8E5-474F-388D-3B1BA784F592}"/>
          </ac:spMkLst>
        </pc:spChg>
        <pc:spChg chg="add mod ord">
          <ac:chgData name="Pantelis Balaouras" userId="25e8755020fc1734" providerId="LiveId" clId="{133C1CD8-F43A-4C75-BB42-1336F687C063}" dt="2025-02-14T12:34:41.530" v="781" actId="20577"/>
          <ac:spMkLst>
            <pc:docMk/>
            <pc:sldMk cId="3394468439" sldId="666"/>
            <ac:spMk id="5" creationId="{65F5B426-43DC-5B13-4505-FA2B3DBF3D18}"/>
          </ac:spMkLst>
        </pc:spChg>
        <pc:spChg chg="add mod ord">
          <ac:chgData name="Pantelis Balaouras" userId="25e8755020fc1734" providerId="LiveId" clId="{133C1CD8-F43A-4C75-BB42-1336F687C063}" dt="2025-02-14T12:36:02.128" v="791" actId="948"/>
          <ac:spMkLst>
            <pc:docMk/>
            <pc:sldMk cId="3394468439" sldId="666"/>
            <ac:spMk id="6" creationId="{C18CE417-BF95-24F4-2D82-8115CB6CA79F}"/>
          </ac:spMkLst>
        </pc:spChg>
        <pc:spChg chg="add mod">
          <ac:chgData name="Pantelis Balaouras" userId="25e8755020fc1734" providerId="LiveId" clId="{133C1CD8-F43A-4C75-BB42-1336F687C063}" dt="2025-02-14T12:43:08.200" v="997"/>
          <ac:spMkLst>
            <pc:docMk/>
            <pc:sldMk cId="3394468439" sldId="666"/>
            <ac:spMk id="7" creationId="{AC06991C-D7B6-9F3B-18B2-0DDFB7246D2D}"/>
          </ac:spMkLst>
        </pc:spChg>
      </pc:sldChg>
      <pc:sldChg chg="addSp modSp new mod">
        <pc:chgData name="Pantelis Balaouras" userId="25e8755020fc1734" providerId="LiveId" clId="{133C1CD8-F43A-4C75-BB42-1336F687C063}" dt="2025-02-14T12:43:06.505" v="996"/>
        <pc:sldMkLst>
          <pc:docMk/>
          <pc:sldMk cId="1052481908" sldId="667"/>
        </pc:sldMkLst>
        <pc:spChg chg="mod">
          <ac:chgData name="Pantelis Balaouras" userId="25e8755020fc1734" providerId="LiveId" clId="{133C1CD8-F43A-4C75-BB42-1336F687C063}" dt="2025-02-14T12:35:14.888" v="785"/>
          <ac:spMkLst>
            <pc:docMk/>
            <pc:sldMk cId="1052481908" sldId="667"/>
            <ac:spMk id="2" creationId="{751F5A38-6FE0-7C5C-E912-FDCF388D356C}"/>
          </ac:spMkLst>
        </pc:spChg>
        <pc:spChg chg="mod">
          <ac:chgData name="Pantelis Balaouras" userId="25e8755020fc1734" providerId="LiveId" clId="{133C1CD8-F43A-4C75-BB42-1336F687C063}" dt="2025-02-14T12:35:21.504" v="786"/>
          <ac:spMkLst>
            <pc:docMk/>
            <pc:sldMk cId="1052481908" sldId="667"/>
            <ac:spMk id="3" creationId="{9D8C8388-7783-FCDB-8B8A-211D88067D14}"/>
          </ac:spMkLst>
        </pc:spChg>
        <pc:spChg chg="add mod">
          <ac:chgData name="Pantelis Balaouras" userId="25e8755020fc1734" providerId="LiveId" clId="{133C1CD8-F43A-4C75-BB42-1336F687C063}" dt="2025-02-14T12:43:06.505" v="996"/>
          <ac:spMkLst>
            <pc:docMk/>
            <pc:sldMk cId="1052481908" sldId="667"/>
            <ac:spMk id="4" creationId="{6529FF2A-1248-4464-2869-726CB2EFDF3F}"/>
          </ac:spMkLst>
        </pc:spChg>
      </pc:sldChg>
      <pc:sldChg chg="modSp add mod">
        <pc:chgData name="Pantelis Balaouras" userId="25e8755020fc1734" providerId="LiveId" clId="{133C1CD8-F43A-4C75-BB42-1336F687C063}" dt="2025-02-14T12:47:17.155" v="1065" actId="12"/>
        <pc:sldMkLst>
          <pc:docMk/>
          <pc:sldMk cId="534158837" sldId="668"/>
        </pc:sldMkLst>
        <pc:spChg chg="mod">
          <ac:chgData name="Pantelis Balaouras" userId="25e8755020fc1734" providerId="LiveId" clId="{133C1CD8-F43A-4C75-BB42-1336F687C063}" dt="2025-02-14T12:45:22.820" v="1044" actId="20577"/>
          <ac:spMkLst>
            <pc:docMk/>
            <pc:sldMk cId="534158837" sldId="668"/>
            <ac:spMk id="2" creationId="{0B26E8EA-F42B-93A3-C858-9534813DED90}"/>
          </ac:spMkLst>
        </pc:spChg>
        <pc:spChg chg="mod">
          <ac:chgData name="Pantelis Balaouras" userId="25e8755020fc1734" providerId="LiveId" clId="{133C1CD8-F43A-4C75-BB42-1336F687C063}" dt="2025-02-14T12:47:17.155" v="1065" actId="12"/>
          <ac:spMkLst>
            <pc:docMk/>
            <pc:sldMk cId="534158837" sldId="668"/>
            <ac:spMk id="3" creationId="{D01EE55B-D282-D006-CF13-F1D5B15088E2}"/>
          </ac:spMkLst>
        </pc:spChg>
      </pc:sldChg>
    </pc:docChg>
  </pc:docChgLst>
  <pc:docChgLst>
    <pc:chgData name="Michaela Mönter" userId="7c2a0341-63eb-454a-be55-cee78763ec1b" providerId="ADAL" clId="{E65C350D-C6B5-4AAA-91DE-CFA4618E8D54}"/>
    <pc:docChg chg="custSel delSld modSld sldOrd">
      <pc:chgData name="Michaela Mönter" userId="7c2a0341-63eb-454a-be55-cee78763ec1b" providerId="ADAL" clId="{E65C350D-C6B5-4AAA-91DE-CFA4618E8D54}" dt="2025-02-05T08:04:14.803" v="111" actId="47"/>
      <pc:docMkLst>
        <pc:docMk/>
      </pc:docMkLst>
      <pc:sldChg chg="delSp mod delAnim">
        <pc:chgData name="Michaela Mönter" userId="7c2a0341-63eb-454a-be55-cee78763ec1b" providerId="ADAL" clId="{E65C350D-C6B5-4AAA-91DE-CFA4618E8D54}" dt="2025-02-05T08:02:17.687" v="107" actId="478"/>
        <pc:sldMkLst>
          <pc:docMk/>
          <pc:sldMk cId="757881950" sldId="296"/>
        </pc:sldMkLst>
      </pc:sldChg>
      <pc:sldChg chg="del">
        <pc:chgData name="Michaela Mönter" userId="7c2a0341-63eb-454a-be55-cee78763ec1b" providerId="ADAL" clId="{E65C350D-C6B5-4AAA-91DE-CFA4618E8D54}" dt="2025-02-05T08:04:14.803" v="111" actId="47"/>
        <pc:sldMkLst>
          <pc:docMk/>
          <pc:sldMk cId="3735810742" sldId="325"/>
        </pc:sldMkLst>
      </pc:sldChg>
      <pc:sldChg chg="modSp mod ord">
        <pc:chgData name="Michaela Mönter" userId="7c2a0341-63eb-454a-be55-cee78763ec1b" providerId="ADAL" clId="{E65C350D-C6B5-4AAA-91DE-CFA4618E8D54}" dt="2025-02-05T07:55:50.422" v="53" actId="20577"/>
        <pc:sldMkLst>
          <pc:docMk/>
          <pc:sldMk cId="2033093179" sldId="420"/>
        </pc:sldMkLst>
        <pc:spChg chg="mod">
          <ac:chgData name="Michaela Mönter" userId="7c2a0341-63eb-454a-be55-cee78763ec1b" providerId="ADAL" clId="{E65C350D-C6B5-4AAA-91DE-CFA4618E8D54}" dt="2025-02-05T07:55:50.422" v="53" actId="20577"/>
          <ac:spMkLst>
            <pc:docMk/>
            <pc:sldMk cId="2033093179" sldId="420"/>
            <ac:spMk id="10" creationId="{28B4CB29-7DC5-19E0-E9D3-4B25FBCF38CC}"/>
          </ac:spMkLst>
        </pc:spChg>
      </pc:sldChg>
      <pc:sldChg chg="modSp mod">
        <pc:chgData name="Michaela Mönter" userId="7c2a0341-63eb-454a-be55-cee78763ec1b" providerId="ADAL" clId="{E65C350D-C6B5-4AAA-91DE-CFA4618E8D54}" dt="2025-02-05T08:01:34.725" v="101" actId="6549"/>
        <pc:sldMkLst>
          <pc:docMk/>
          <pc:sldMk cId="1862126874" sldId="513"/>
        </pc:sldMkLst>
      </pc:sldChg>
      <pc:sldChg chg="delSp mod">
        <pc:chgData name="Michaela Mönter" userId="7c2a0341-63eb-454a-be55-cee78763ec1b" providerId="ADAL" clId="{E65C350D-C6B5-4AAA-91DE-CFA4618E8D54}" dt="2025-02-05T08:01:40.720" v="102" actId="478"/>
        <pc:sldMkLst>
          <pc:docMk/>
          <pc:sldMk cId="4253573015" sldId="514"/>
        </pc:sldMkLst>
      </pc:sldChg>
      <pc:sldChg chg="modSp mod">
        <pc:chgData name="Michaela Mönter" userId="7c2a0341-63eb-454a-be55-cee78763ec1b" providerId="ADAL" clId="{E65C350D-C6B5-4AAA-91DE-CFA4618E8D54}" dt="2025-02-05T07:58:16.919" v="64" actId="6549"/>
        <pc:sldMkLst>
          <pc:docMk/>
          <pc:sldMk cId="2594250274" sldId="515"/>
        </pc:sldMkLst>
        <pc:spChg chg="mod">
          <ac:chgData name="Michaela Mönter" userId="7c2a0341-63eb-454a-be55-cee78763ec1b" providerId="ADAL" clId="{E65C350D-C6B5-4AAA-91DE-CFA4618E8D54}" dt="2025-02-05T07:58:16.919" v="64" actId="6549"/>
          <ac:spMkLst>
            <pc:docMk/>
            <pc:sldMk cId="2594250274" sldId="515"/>
            <ac:spMk id="5" creationId="{EB32798E-C45F-F437-D134-51182A9E70F6}"/>
          </ac:spMkLst>
        </pc:spChg>
      </pc:sldChg>
      <pc:sldChg chg="modSp mod">
        <pc:chgData name="Michaela Mönter" userId="7c2a0341-63eb-454a-be55-cee78763ec1b" providerId="ADAL" clId="{E65C350D-C6B5-4AAA-91DE-CFA4618E8D54}" dt="2025-02-05T07:55:13.147" v="39" actId="6549"/>
        <pc:sldMkLst>
          <pc:docMk/>
          <pc:sldMk cId="3380057868" sldId="639"/>
        </pc:sldMkLst>
        <pc:spChg chg="mod">
          <ac:chgData name="Michaela Mönter" userId="7c2a0341-63eb-454a-be55-cee78763ec1b" providerId="ADAL" clId="{E65C350D-C6B5-4AAA-91DE-CFA4618E8D54}" dt="2025-02-05T07:55:13.147" v="39" actId="6549"/>
          <ac:spMkLst>
            <pc:docMk/>
            <pc:sldMk cId="3380057868" sldId="639"/>
            <ac:spMk id="2" creationId="{57DF650D-0B9F-4515-62ED-F1F830332D60}"/>
          </ac:spMkLst>
        </pc:spChg>
      </pc:sldChg>
      <pc:sldChg chg="modSp mod ord">
        <pc:chgData name="Michaela Mönter" userId="7c2a0341-63eb-454a-be55-cee78763ec1b" providerId="ADAL" clId="{E65C350D-C6B5-4AAA-91DE-CFA4618E8D54}" dt="2025-02-05T07:54:02.720" v="23" actId="255"/>
        <pc:sldMkLst>
          <pc:docMk/>
          <pc:sldMk cId="1232633236" sldId="640"/>
        </pc:sldMkLst>
        <pc:spChg chg="mod">
          <ac:chgData name="Michaela Mönter" userId="7c2a0341-63eb-454a-be55-cee78763ec1b" providerId="ADAL" clId="{E65C350D-C6B5-4AAA-91DE-CFA4618E8D54}" dt="2025-02-05T07:53:31.404" v="22" actId="255"/>
          <ac:spMkLst>
            <pc:docMk/>
            <pc:sldMk cId="1232633236" sldId="640"/>
            <ac:spMk id="4" creationId="{E47D0821-8573-4002-9B33-F43C68A1D403}"/>
          </ac:spMkLst>
        </pc:spChg>
        <pc:spChg chg="mod">
          <ac:chgData name="Michaela Mönter" userId="7c2a0341-63eb-454a-be55-cee78763ec1b" providerId="ADAL" clId="{E65C350D-C6B5-4AAA-91DE-CFA4618E8D54}" dt="2025-02-05T07:54:02.720" v="23" actId="255"/>
          <ac:spMkLst>
            <pc:docMk/>
            <pc:sldMk cId="1232633236" sldId="640"/>
            <ac:spMk id="6" creationId="{AA5AE911-E515-48E3-AB8B-121C68B77A58}"/>
          </ac:spMkLst>
        </pc:spChg>
      </pc:sldChg>
      <pc:sldChg chg="modSp mod">
        <pc:chgData name="Michaela Mönter" userId="7c2a0341-63eb-454a-be55-cee78763ec1b" providerId="ADAL" clId="{E65C350D-C6B5-4AAA-91DE-CFA4618E8D54}" dt="2025-02-05T07:57:06.340" v="62" actId="255"/>
        <pc:sldMkLst>
          <pc:docMk/>
          <pc:sldMk cId="273815885" sldId="641"/>
        </pc:sldMkLst>
        <pc:spChg chg="mod">
          <ac:chgData name="Michaela Mönter" userId="7c2a0341-63eb-454a-be55-cee78763ec1b" providerId="ADAL" clId="{E65C350D-C6B5-4AAA-91DE-CFA4618E8D54}" dt="2025-02-05T07:57:06.340" v="62" actId="255"/>
          <ac:spMkLst>
            <pc:docMk/>
            <pc:sldMk cId="273815885" sldId="641"/>
            <ac:spMk id="2" creationId="{57DF650D-0B9F-4515-62ED-F1F830332D60}"/>
          </ac:spMkLst>
        </pc:spChg>
      </pc:sldChg>
      <pc:sldChg chg="modSp mod">
        <pc:chgData name="Michaela Mönter" userId="7c2a0341-63eb-454a-be55-cee78763ec1b" providerId="ADAL" clId="{E65C350D-C6B5-4AAA-91DE-CFA4618E8D54}" dt="2025-02-05T08:01:10.275" v="99" actId="255"/>
        <pc:sldMkLst>
          <pc:docMk/>
          <pc:sldMk cId="2987365422" sldId="647"/>
        </pc:sldMkLst>
      </pc:sldChg>
      <pc:sldChg chg="modSp mod">
        <pc:chgData name="Michaela Mönter" userId="7c2a0341-63eb-454a-be55-cee78763ec1b" providerId="ADAL" clId="{E65C350D-C6B5-4AAA-91DE-CFA4618E8D54}" dt="2025-02-05T07:58:04.894" v="63" actId="6549"/>
        <pc:sldMkLst>
          <pc:docMk/>
          <pc:sldMk cId="1217043416" sldId="651"/>
        </pc:sldMkLst>
        <pc:spChg chg="mod">
          <ac:chgData name="Michaela Mönter" userId="7c2a0341-63eb-454a-be55-cee78763ec1b" providerId="ADAL" clId="{E65C350D-C6B5-4AAA-91DE-CFA4618E8D54}" dt="2025-02-05T07:58:04.894" v="63" actId="6549"/>
          <ac:spMkLst>
            <pc:docMk/>
            <pc:sldMk cId="1217043416" sldId="651"/>
            <ac:spMk id="7" creationId="{77984BFA-0C9C-14F7-3C48-3766614B7FC3}"/>
          </ac:spMkLst>
        </pc:spChg>
      </pc:sldChg>
      <pc:sldChg chg="delSp mod">
        <pc:chgData name="Michaela Mönter" userId="7c2a0341-63eb-454a-be55-cee78763ec1b" providerId="ADAL" clId="{E65C350D-C6B5-4AAA-91DE-CFA4618E8D54}" dt="2025-02-05T08:03:37.136" v="109" actId="478"/>
        <pc:sldMkLst>
          <pc:docMk/>
          <pc:sldMk cId="252109865" sldId="654"/>
        </pc:sldMkLst>
      </pc:sldChg>
      <pc:sldChg chg="delSp mod">
        <pc:chgData name="Michaela Mönter" userId="7c2a0341-63eb-454a-be55-cee78763ec1b" providerId="ADAL" clId="{E65C350D-C6B5-4AAA-91DE-CFA4618E8D54}" dt="2025-02-05T08:03:32.218" v="108" actId="478"/>
        <pc:sldMkLst>
          <pc:docMk/>
          <pc:sldMk cId="2511244899" sldId="656"/>
        </pc:sldMkLst>
      </pc:sldChg>
      <pc:sldChg chg="delSp mod">
        <pc:chgData name="Michaela Mönter" userId="7c2a0341-63eb-454a-be55-cee78763ec1b" providerId="ADAL" clId="{E65C350D-C6B5-4AAA-91DE-CFA4618E8D54}" dt="2025-02-05T08:03:42.418" v="110" actId="478"/>
        <pc:sldMkLst>
          <pc:docMk/>
          <pc:sldMk cId="3438517383" sldId="657"/>
        </pc:sldMkLst>
      </pc:sldChg>
      <pc:sldChg chg="modSp mod">
        <pc:chgData name="Michaela Mönter" userId="7c2a0341-63eb-454a-be55-cee78763ec1b" providerId="ADAL" clId="{E65C350D-C6B5-4AAA-91DE-CFA4618E8D54}" dt="2025-02-05T07:58:24.737" v="65" actId="6549"/>
        <pc:sldMkLst>
          <pc:docMk/>
          <pc:sldMk cId="1827985046" sldId="65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prstClr val="white">
            <a:lumMod val="8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r>
            <a:rPr lang="en-US" sz="2800" b="1" kern="1200" dirty="0">
              <a:effectLst>
                <a:outerShdw blurRad="38100" dist="38100" dir="2700000" algn="tl">
                  <a:srgbClr val="000000">
                    <a:alpha val="43137"/>
                  </a:srgbClr>
                </a:outerShdw>
              </a:effectLst>
            </a:rPr>
            <a:t>1. </a:t>
          </a:r>
          <a:r>
            <a:rPr lang="en-US" sz="2800" kern="1200" dirty="0">
              <a:solidFill>
                <a:prstClr val="white"/>
              </a:solidFill>
              <a:effectLst>
                <a:outerShdw blurRad="38100" dist="38100" dir="2700000" algn="tl">
                  <a:srgbClr val="000000">
                    <a:alpha val="43137"/>
                  </a:srgbClr>
                </a:outerShdw>
              </a:effectLst>
              <a:latin typeface="Calibri" panose="020F0502020204030204"/>
              <a:ea typeface="+mn-ea"/>
              <a:cs typeface="+mn-cs"/>
            </a:rPr>
            <a:t>Βασικές </a:t>
          </a:r>
          <a:r>
            <a:rPr lang="en-US" sz="2800" b="1" kern="1200" dirty="0">
              <a:effectLst>
                <a:outerShdw blurRad="38100" dist="38100" dir="2700000" algn="tl">
                  <a:srgbClr val="000000">
                    <a:alpha val="43137"/>
                  </a:srgbClr>
                </a:outerShdw>
              </a:effectLst>
            </a:rPr>
            <a:t>δεξιότητες ψηφιακού γραμματισμού </a:t>
          </a:r>
          <a:endParaRPr lang="es-ES" sz="2800" b="1" kern="1200" noProof="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800">
            <a:effectLst>
              <a:outerShdw blurRad="38100" dist="38100" dir="2700000" algn="tl">
                <a:srgbClr val="000000">
                  <a:alpha val="43137"/>
                </a:srgbClr>
              </a:outerShdw>
            </a:effectLst>
          </a:endParaRPr>
        </a:p>
      </dgm:t>
    </dgm:pt>
    <dgm:pt modelId="{E3EA5345-B843-40CC-AF3F-48429EEC6F62}" type="sibTrans" cxnId="{013F4C26-68C0-4526-9DB3-5EB519553F3C}">
      <dgm:prSet/>
      <dgm:spPr/>
      <dgm:t>
        <a:bodyPr/>
        <a:lstStyle/>
        <a:p>
          <a:endParaRPr lang="el-GR" sz="2000">
            <a:effectLst>
              <a:outerShdw blurRad="38100" dist="38100" dir="2700000" algn="tl">
                <a:srgbClr val="000000">
                  <a:alpha val="43137"/>
                </a:srgbClr>
              </a:outerShdw>
            </a:effectLst>
          </a:endParaRPr>
        </a:p>
      </dgm:t>
    </dgm:pt>
    <dgm:pt modelId="{4E244519-B7AC-4B3B-BE5F-12059590F0D2}">
      <dgm:prSet phldrT="[Κείμενο]" custT="1"/>
      <dgm:spPr>
        <a:solidFill>
          <a:schemeClr val="bg1">
            <a:lumMod val="85000"/>
          </a:scheme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2800" kern="1200" dirty="0">
              <a:solidFill>
                <a:prstClr val="white"/>
              </a:solidFill>
              <a:effectLst>
                <a:outerShdw blurRad="38100" dist="38100" dir="2700000" algn="tl">
                  <a:srgbClr val="000000">
                    <a:alpha val="43137"/>
                  </a:srgbClr>
                </a:outerShdw>
              </a:effectLst>
              <a:latin typeface="Calibri" panose="020F0502020204030204"/>
              <a:ea typeface="+mn-ea"/>
              <a:cs typeface="+mn-cs"/>
            </a:rPr>
            <a:t>2. </a:t>
          </a:r>
          <a:r>
            <a:rPr lang="en-GB" sz="2800" b="0" kern="1200" dirty="0">
              <a:effectLst>
                <a:outerShdw blurRad="38100" dist="38100" dir="2700000" algn="tl">
                  <a:srgbClr val="000000">
                    <a:alpha val="43137"/>
                  </a:srgbClr>
                </a:outerShdw>
              </a:effectLst>
            </a:rPr>
            <a:t>Ασφάλεια και πρόληψη</a:t>
          </a:r>
          <a:endParaRPr lang="el-GR" sz="2800" b="0"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800">
            <a:effectLst>
              <a:outerShdw blurRad="38100" dist="38100" dir="2700000" algn="tl">
                <a:srgbClr val="000000">
                  <a:alpha val="43137"/>
                </a:srgbClr>
              </a:outerShdw>
            </a:effectLst>
          </a:endParaRPr>
        </a:p>
      </dgm:t>
    </dgm:pt>
    <dgm:pt modelId="{67FEA77F-9792-4206-8836-885C74441292}" type="sibTrans" cxnId="{63EE376A-9BE3-42F8-986B-13F24A6B6A52}">
      <dgm:prSet/>
      <dgm:spPr/>
      <dgm:t>
        <a:bodyPr/>
        <a:lstStyle/>
        <a:p>
          <a:endParaRPr lang="el-GR" sz="2000">
            <a:effectLst>
              <a:outerShdw blurRad="38100" dist="38100" dir="2700000" algn="tl">
                <a:srgbClr val="000000">
                  <a:alpha val="43137"/>
                </a:srgbClr>
              </a:outerShdw>
            </a:effectLst>
          </a:endParaRPr>
        </a:p>
      </dgm:t>
    </dgm:pt>
    <dgm:pt modelId="{B4C523CA-CB9B-45E6-9B42-ACDDF1BF7D65}">
      <dgm:prSet phldrT="[Κείμενο]" custT="1"/>
      <dgm:spPr>
        <a:solidFill>
          <a:schemeClr val="bg1">
            <a:lumMod val="85000"/>
          </a:schemeClr>
        </a:solidFill>
        <a:ln>
          <a:solidFill>
            <a:srgbClr val="785832"/>
          </a:solidFill>
        </a:ln>
      </dgm:spPr>
      <dgm:t>
        <a:bodyPr/>
        <a:lstStyle/>
        <a:p>
          <a:r>
            <a:rPr lang="en-US" sz="2600" kern="1200" dirty="0">
              <a:effectLst>
                <a:outerShdw blurRad="38100" dist="38100" dir="2700000" algn="tl">
                  <a:srgbClr val="000000">
                    <a:alpha val="43137"/>
                  </a:srgbClr>
                </a:outerShdw>
              </a:effectLst>
            </a:rPr>
            <a:t>4. Διαδικτυακές λύσεις για τη λήψη και αποστολή χρημάτων </a:t>
          </a:r>
          <a:endParaRPr lang="el-GR" sz="2600"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800">
            <a:effectLst>
              <a:outerShdw blurRad="38100" dist="38100" dir="2700000" algn="tl">
                <a:srgbClr val="000000">
                  <a:alpha val="43137"/>
                </a:srgbClr>
              </a:outerShdw>
            </a:effectLst>
          </a:endParaRPr>
        </a:p>
      </dgm:t>
    </dgm:pt>
    <dgm:pt modelId="{2A74883B-AB36-4DBE-A90D-C134F37AC8DE}" type="sibTrans" cxnId="{AB3B445A-D322-425F-BF83-71C16EDBCF6A}">
      <dgm:prSet/>
      <dgm:spPr/>
      <dgm:t>
        <a:bodyPr/>
        <a:lstStyle/>
        <a:p>
          <a:endParaRPr lang="el-GR" sz="2000">
            <a:effectLst>
              <a:outerShdw blurRad="38100" dist="38100" dir="2700000" algn="tl">
                <a:srgbClr val="000000">
                  <a:alpha val="43137"/>
                </a:srgbClr>
              </a:outerShdw>
            </a:effectLst>
          </a:endParaRPr>
        </a:p>
      </dgm:t>
    </dgm:pt>
    <dgm:pt modelId="{75B07F44-C333-48E7-8178-CFF0BF83A03B}">
      <dgm:prSet phldrT="[Κείμενο]" custT="1"/>
      <dgm:spPr>
        <a:solidFill>
          <a:schemeClr val="bg1">
            <a:lumMod val="85000"/>
          </a:schemeClr>
        </a:solidFill>
        <a:ln>
          <a:solidFill>
            <a:srgbClr val="785832"/>
          </a:solidFill>
        </a:ln>
      </dgm:spPr>
      <dgm:t>
        <a:bodyPr/>
        <a:lstStyle/>
        <a:p>
          <a:pPr>
            <a:lnSpc>
              <a:spcPct val="100000"/>
            </a:lnSpc>
            <a:spcAft>
              <a:spcPts val="0"/>
            </a:spcAft>
          </a:pPr>
          <a:r>
            <a:rPr lang="en-US" sz="2600" kern="1200" dirty="0">
              <a:effectLst>
                <a:outerShdw blurRad="38100" dist="38100" dir="2700000" algn="tl">
                  <a:srgbClr val="000000">
                    <a:alpha val="43137"/>
                  </a:srgbClr>
                </a:outerShdw>
              </a:effectLst>
            </a:rPr>
            <a:t>5. </a:t>
          </a:r>
          <a:r>
            <a:rPr lang="el-GR" sz="2600" kern="1200">
              <a:effectLst>
                <a:outerShdw blurRad="38100" dist="38100" dir="2700000" algn="tl">
                  <a:srgbClr val="000000">
                    <a:alpha val="43137"/>
                  </a:srgbClr>
                </a:outerShdw>
              </a:effectLst>
            </a:rPr>
            <a:t>Χρήση πιστωτικής κάρτας για την αγορά αγαθών και υπηρεσιών από το διαδίκτυο  </a:t>
          </a:r>
          <a:endParaRPr lang="el-GR" sz="2600"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A8A3EEA3-0713-42CA-AC7B-46A3B360B864}" type="parTrans" cxnId="{33ECC743-17BC-4F5C-B52C-8BADA6F55FA7}">
      <dgm:prSet/>
      <dgm:spPr/>
      <dgm:t>
        <a:bodyPr/>
        <a:lstStyle/>
        <a:p>
          <a:endParaRPr lang="el-GR" sz="1800">
            <a:effectLst>
              <a:outerShdw blurRad="38100" dist="38100" dir="2700000" algn="tl">
                <a:srgbClr val="000000">
                  <a:alpha val="43137"/>
                </a:srgbClr>
              </a:outerShdw>
            </a:effectLst>
          </a:endParaRPr>
        </a:p>
      </dgm:t>
    </dgm:pt>
    <dgm:pt modelId="{6985D3C9-1F91-4A64-BD11-2BDAF4408EF5}" type="sibTrans" cxnId="{33ECC743-17BC-4F5C-B52C-8BADA6F55FA7}">
      <dgm:prSet/>
      <dgm:spPr/>
      <dgm:t>
        <a:bodyPr/>
        <a:lstStyle/>
        <a:p>
          <a:endParaRPr lang="el-GR" sz="2000">
            <a:effectLst>
              <a:outerShdw blurRad="38100" dist="38100" dir="2700000" algn="tl">
                <a:srgbClr val="000000">
                  <a:alpha val="43137"/>
                </a:srgbClr>
              </a:outerShdw>
            </a:effectLst>
          </a:endParaRPr>
        </a:p>
      </dgm:t>
    </dgm:pt>
    <dgm:pt modelId="{DB9557A1-A575-43D0-9B11-FD36CF648E34}">
      <dgm:prSet phldrT="[Κείμενο]" custT="1"/>
      <dgm:spPr>
        <a:solidFill>
          <a:schemeClr val="bg1">
            <a:lumMod val="85000"/>
          </a:schemeClr>
        </a:solidFill>
        <a:ln>
          <a:solidFill>
            <a:srgbClr val="785832"/>
          </a:solidFill>
        </a:ln>
      </dgm:spPr>
      <dgm:t>
        <a:bodyPr/>
        <a:lstStyle/>
        <a:p>
          <a:r>
            <a:rPr lang="en-US" sz="2600" b="0" i="0" u="none" kern="1200" dirty="0">
              <a:effectLst>
                <a:outerShdw blurRad="38100" dist="38100" dir="2700000" algn="tl">
                  <a:srgbClr val="000000">
                    <a:alpha val="43137"/>
                  </a:srgbClr>
                </a:outerShdw>
              </a:effectLst>
            </a:rPr>
            <a:t>6. Επεξεργασία ηλεκτρονικών πληρωμών για φόρους και λογαριασμούς </a:t>
          </a:r>
          <a:endParaRPr lang="el-GR" sz="2600" b="0" i="0" u="none"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4E615637-DD68-4F30-82E9-C6440A41C969}" type="parTrans" cxnId="{7C728D01-468E-43AD-953A-5C9AE38035E0}">
      <dgm:prSet/>
      <dgm:spPr/>
      <dgm:t>
        <a:bodyPr/>
        <a:lstStyle/>
        <a:p>
          <a:endParaRPr lang="el-GR" sz="2000">
            <a:effectLst>
              <a:outerShdw blurRad="38100" dist="38100" dir="2700000" algn="tl">
                <a:srgbClr val="000000">
                  <a:alpha val="43137"/>
                </a:srgbClr>
              </a:outerShdw>
            </a:effectLst>
          </a:endParaRPr>
        </a:p>
      </dgm:t>
    </dgm:pt>
    <dgm:pt modelId="{4E5C756B-1EC2-496A-BD3A-0C91F6661E24}" type="sibTrans" cxnId="{7C728D01-468E-43AD-953A-5C9AE38035E0}">
      <dgm:prSet/>
      <dgm:spPr/>
      <dgm:t>
        <a:bodyPr/>
        <a:lstStyle/>
        <a:p>
          <a:endParaRPr lang="el-GR" sz="2000">
            <a:effectLst>
              <a:outerShdw blurRad="38100" dist="38100" dir="2700000" algn="tl">
                <a:srgbClr val="000000">
                  <a:alpha val="43137"/>
                </a:srgbClr>
              </a:outerShdw>
            </a:effectLst>
          </a:endParaRPr>
        </a:p>
      </dgm:t>
    </dgm:pt>
    <dgm:pt modelId="{6409DE3D-4704-42F9-A430-AC64DCF137E7}">
      <dgm:prSet phldrT="[Κείμενο]" custT="1"/>
      <dgm:spPr>
        <a:solidFill>
          <a:srgbClr val="89C53F"/>
        </a:solidFill>
        <a:ln w="19050" cap="flat" cmpd="sng" algn="ctr">
          <a:solidFill>
            <a:srgbClr val="785832"/>
          </a:solidFill>
          <a:prstDash val="solid"/>
          <a:miter lim="800000"/>
        </a:ln>
        <a:effectLst/>
      </dgm:spPr>
      <dgm:t>
        <a:bodyPr spcFirstLastPara="0" vert="horz" wrap="square" lIns="106680" tIns="106680" rIns="106680" bIns="106680" numCol="1" spcCol="1270" anchor="ctr" anchorCtr="0"/>
        <a:lstStyle/>
        <a:p>
          <a:pPr marL="0" lvl="0" indent="0" algn="l" defTabSz="1244600">
            <a:lnSpc>
              <a:spcPct val="90000"/>
            </a:lnSpc>
            <a:spcBef>
              <a:spcPct val="0"/>
            </a:spcBef>
            <a:spcAft>
              <a:spcPct val="35000"/>
            </a:spcAft>
            <a:buNone/>
          </a:pPr>
          <a:r>
            <a:rPr lang="en-US" sz="2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3. Διαχείριση τραπεζικού λογαριασμού </a:t>
          </a:r>
          <a:r>
            <a:rPr lang="el-GR" sz="2800" b="1" kern="1200">
              <a:solidFill>
                <a:prstClr val="white"/>
              </a:solidFill>
              <a:effectLst>
                <a:outerShdw blurRad="38100" dist="38100" dir="2700000" algn="tl">
                  <a:srgbClr val="000000">
                    <a:alpha val="43137"/>
                  </a:srgbClr>
                </a:outerShdw>
              </a:effectLst>
              <a:latin typeface="Calibri" panose="020F0502020204030204"/>
              <a:ea typeface="+mn-ea"/>
              <a:cs typeface="+mn-cs"/>
            </a:rPr>
            <a:t>διαδικτυακά</a:t>
          </a:r>
          <a:endParaRPr lang="el-GR" sz="28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36235EC5-6CBC-4EDE-9749-527AFA5B1BD6}" type="parTrans" cxnId="{48567312-BCE9-48F1-919A-9CA1152BC13B}">
      <dgm:prSet/>
      <dgm:spPr/>
      <dgm:t>
        <a:bodyPr/>
        <a:lstStyle/>
        <a:p>
          <a:endParaRPr lang="el-GR"/>
        </a:p>
      </dgm:t>
    </dgm:pt>
    <dgm:pt modelId="{AFFF336D-D96F-43C5-8FB5-1E7EE3E94524}" type="sibTrans" cxnId="{48567312-BCE9-48F1-919A-9CA1152BC13B}">
      <dgm:prSet/>
      <dgm:spPr/>
      <dgm:t>
        <a:bodyPr/>
        <a:lstStyle/>
        <a:p>
          <a:endParaRPr lang="el-G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6" custLinFactNeighborX="965" custLinFactNeighborY="55729">
        <dgm:presLayoutVars>
          <dgm:chMax val="0"/>
          <dgm:bulletEnabled val="1"/>
        </dgm:presLayoutVars>
      </dgm:prSet>
      <dgm:spPr>
        <a:xfrm>
          <a:off x="0" y="8026"/>
          <a:ext cx="10520867" cy="703409"/>
        </a:xfrm>
        <a:prstGeom prst="roundRect">
          <a:avLst/>
        </a:prstGeom>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6">
        <dgm:presLayoutVars>
          <dgm:chMax val="0"/>
          <dgm:bulletEnabled val="1"/>
        </dgm:presLayoutVars>
      </dgm:prSet>
      <dgm:spPr>
        <a:xfrm>
          <a:off x="0" y="936016"/>
          <a:ext cx="6629296" cy="80496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36A10765-0C70-4849-9C0A-5918AA96A358}" type="pres">
      <dgm:prSet presAssocID="{6409DE3D-4704-42F9-A430-AC64DCF137E7}" presName="parentText" presStyleLbl="node1" presStyleIdx="2" presStyleCnt="6">
        <dgm:presLayoutVars>
          <dgm:chMax val="0"/>
          <dgm:bulletEnabled val="1"/>
        </dgm:presLayoutVars>
      </dgm:prSet>
      <dgm:spPr>
        <a:xfrm>
          <a:off x="0" y="1435113"/>
          <a:ext cx="10520867" cy="703409"/>
        </a:xfrm>
        <a:prstGeom prst="roundRect">
          <a:avLst/>
        </a:prstGeom>
      </dgm:spPr>
      <dgm:t>
        <a:bodyPr/>
        <a:lstStyle/>
        <a:p>
          <a:endParaRPr lang="el-GR"/>
        </a:p>
      </dgm:t>
    </dgm:pt>
    <dgm:pt modelId="{D107EC62-D8B8-4A6F-83BD-C32D9B1AB03A}" type="pres">
      <dgm:prSet presAssocID="{AFFF336D-D96F-43C5-8FB5-1E7EE3E94524}" presName="spacer" presStyleCnt="0"/>
      <dgm:spPr/>
    </dgm:pt>
    <dgm:pt modelId="{8CDB7BC7-8DB4-48B4-844D-150D6BC9A281}" type="pres">
      <dgm:prSet presAssocID="{B4C523CA-CB9B-45E6-9B42-ACDDF1BF7D65}" presName="parentText" presStyleLbl="node1" presStyleIdx="3" presStyleCnt="6">
        <dgm:presLayoutVars>
          <dgm:chMax val="0"/>
          <dgm:bulletEnabled val="1"/>
        </dgm:presLayoutVars>
      </dgm:prSet>
      <dgm:spPr/>
      <dgm:t>
        <a:bodyPr/>
        <a:lstStyle/>
        <a:p>
          <a:endParaRPr lang="el-GR"/>
        </a:p>
      </dgm:t>
    </dgm:pt>
    <dgm:pt modelId="{B1E5A2DC-B9EA-495F-ACC6-ADF21FC1B8B1}" type="pres">
      <dgm:prSet presAssocID="{2A74883B-AB36-4DBE-A90D-C134F37AC8DE}" presName="spacer" presStyleCnt="0"/>
      <dgm:spPr/>
    </dgm:pt>
    <dgm:pt modelId="{31969173-98AF-468F-AECC-B3BDDB4E4699}" type="pres">
      <dgm:prSet presAssocID="{75B07F44-C333-48E7-8178-CFF0BF83A03B}" presName="parentText" presStyleLbl="node1" presStyleIdx="4" presStyleCnt="6">
        <dgm:presLayoutVars>
          <dgm:chMax val="0"/>
          <dgm:bulletEnabled val="1"/>
        </dgm:presLayoutVars>
      </dgm:prSet>
      <dgm:spPr/>
      <dgm:t>
        <a:bodyPr/>
        <a:lstStyle/>
        <a:p>
          <a:endParaRPr lang="el-GR"/>
        </a:p>
      </dgm:t>
    </dgm:pt>
    <dgm:pt modelId="{E08BB82A-24A0-4B54-80B3-A5CB9C2E8860}" type="pres">
      <dgm:prSet presAssocID="{6985D3C9-1F91-4A64-BD11-2BDAF4408EF5}" presName="spacer" presStyleCnt="0"/>
      <dgm:spPr/>
    </dgm:pt>
    <dgm:pt modelId="{9051EEB7-EB29-4D86-A30C-F78D5B77F965}" type="pres">
      <dgm:prSet presAssocID="{DB9557A1-A575-43D0-9B11-FD36CF648E34}" presName="parentText" presStyleLbl="node1" presStyleIdx="5" presStyleCnt="6">
        <dgm:presLayoutVars>
          <dgm:chMax val="0"/>
          <dgm:bulletEnabled val="1"/>
        </dgm:presLayoutVars>
      </dgm:prSet>
      <dgm:spPr/>
      <dgm:t>
        <a:bodyPr/>
        <a:lstStyle/>
        <a:p>
          <a:endParaRPr lang="el-GR"/>
        </a:p>
      </dgm:t>
    </dgm:pt>
  </dgm:ptLst>
  <dgm:cxnLst>
    <dgm:cxn modelId="{7C728D01-468E-43AD-953A-5C9AE38035E0}" srcId="{C4D5358F-2C12-40D3-A142-40CC932D99A4}" destId="{DB9557A1-A575-43D0-9B11-FD36CF648E34}" srcOrd="5" destOrd="0" parTransId="{4E615637-DD68-4F30-82E9-C6440A41C969}" sibTransId="{4E5C756B-1EC2-496A-BD3A-0C91F6661E24}"/>
    <dgm:cxn modelId="{013F4C26-68C0-4526-9DB3-5EB519553F3C}" srcId="{C4D5358F-2C12-40D3-A142-40CC932D99A4}" destId="{EC327B3B-64E2-4867-8E05-4626CF7AA557}" srcOrd="0" destOrd="0" parTransId="{DF29B433-28C4-4212-B73F-BBA2E55D71FD}" sibTransId="{E3EA5345-B843-40CC-AF3F-48429EEC6F62}"/>
    <dgm:cxn modelId="{CB328945-6C53-4E86-9563-99AA511DA908}" type="presOf" srcId="{DB9557A1-A575-43D0-9B11-FD36CF648E34}" destId="{9051EEB7-EB29-4D86-A30C-F78D5B77F965}"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7533573D-AE90-413F-8D5E-92E484CC53EE}" type="presOf" srcId="{C4D5358F-2C12-40D3-A142-40CC932D99A4}" destId="{1E395D00-6435-47AF-BDD1-99EEEBD551EE}" srcOrd="0" destOrd="0" presId="urn:microsoft.com/office/officeart/2005/8/layout/vList2"/>
    <dgm:cxn modelId="{304EE019-2B2C-43B9-8233-833CA640EB89}" type="presOf" srcId="{6409DE3D-4704-42F9-A430-AC64DCF137E7}" destId="{36A10765-0C70-4849-9C0A-5918AA96A358}"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AB3B445A-D322-425F-BF83-71C16EDBCF6A}" srcId="{C4D5358F-2C12-40D3-A142-40CC932D99A4}" destId="{B4C523CA-CB9B-45E6-9B42-ACDDF1BF7D65}" srcOrd="3" destOrd="0" parTransId="{0B61FFA1-954D-4769-9935-DC27A03FE46F}" sibTransId="{2A74883B-AB36-4DBE-A90D-C134F37AC8DE}"/>
    <dgm:cxn modelId="{FF85BB66-403F-4EF4-BBEF-DA8EB1AF3AE5}" type="presOf" srcId="{75B07F44-C333-48E7-8178-CFF0BF83A03B}" destId="{31969173-98AF-468F-AECC-B3BDDB4E4699}"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48567312-BCE9-48F1-919A-9CA1152BC13B}" srcId="{C4D5358F-2C12-40D3-A142-40CC932D99A4}" destId="{6409DE3D-4704-42F9-A430-AC64DCF137E7}" srcOrd="2" destOrd="0" parTransId="{36235EC5-6CBC-4EDE-9749-527AFA5B1BD6}" sibTransId="{AFFF336D-D96F-43C5-8FB5-1E7EE3E94524}"/>
    <dgm:cxn modelId="{33ECC743-17BC-4F5C-B52C-8BADA6F55FA7}" srcId="{C4D5358F-2C12-40D3-A142-40CC932D99A4}" destId="{75B07F44-C333-48E7-8178-CFF0BF83A03B}" srcOrd="4" destOrd="0" parTransId="{A8A3EEA3-0713-42CA-AC7B-46A3B360B864}" sibTransId="{6985D3C9-1F91-4A64-BD11-2BDAF4408EF5}"/>
    <dgm:cxn modelId="{71170B66-801D-42B1-BD88-3067EF1E3D30}" type="presOf" srcId="{EC327B3B-64E2-4867-8E05-4626CF7AA557}" destId="{470C7429-9401-4802-AB33-313A76532508}"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05F3A9F3-E0AE-4CA0-8261-EF5768C5C4E5}" type="presParOf" srcId="{1E395D00-6435-47AF-BDD1-99EEEBD551EE}" destId="{36A10765-0C70-4849-9C0A-5918AA96A358}" srcOrd="4" destOrd="0" presId="urn:microsoft.com/office/officeart/2005/8/layout/vList2"/>
    <dgm:cxn modelId="{C91A5516-5471-4225-9B3D-FB5DBB06AB6C}" type="presParOf" srcId="{1E395D00-6435-47AF-BDD1-99EEEBD551EE}" destId="{D107EC62-D8B8-4A6F-83BD-C32D9B1AB03A}" srcOrd="5" destOrd="0" presId="urn:microsoft.com/office/officeart/2005/8/layout/vList2"/>
    <dgm:cxn modelId="{93570274-80FF-4597-9140-78C6897D45C5}" type="presParOf" srcId="{1E395D00-6435-47AF-BDD1-99EEEBD551EE}" destId="{8CDB7BC7-8DB4-48B4-844D-150D6BC9A281}" srcOrd="6" destOrd="0" presId="urn:microsoft.com/office/officeart/2005/8/layout/vList2"/>
    <dgm:cxn modelId="{ABD3DE51-3743-4AE5-8CE3-3B9CE1CDD428}" type="presParOf" srcId="{1E395D00-6435-47AF-BDD1-99EEEBD551EE}" destId="{B1E5A2DC-B9EA-495F-ACC6-ADF21FC1B8B1}" srcOrd="7" destOrd="0" presId="urn:microsoft.com/office/officeart/2005/8/layout/vList2"/>
    <dgm:cxn modelId="{5D9568E3-C1D1-4DF3-A3CA-310FD0F9BDCC}" type="presParOf" srcId="{1E395D00-6435-47AF-BDD1-99EEEBD551EE}" destId="{31969173-98AF-468F-AECC-B3BDDB4E4699}" srcOrd="8" destOrd="0" presId="urn:microsoft.com/office/officeart/2005/8/layout/vList2"/>
    <dgm:cxn modelId="{B447F35B-3033-4451-92CE-527C8BEC5C20}" type="presParOf" srcId="{1E395D00-6435-47AF-BDD1-99EEEBD551EE}" destId="{E08BB82A-24A0-4B54-80B3-A5CB9C2E8860}" srcOrd="9" destOrd="0" presId="urn:microsoft.com/office/officeart/2005/8/layout/vList2"/>
    <dgm:cxn modelId="{6F131121-DF3C-444E-A92D-D7F2F4384D69}" type="presParOf" srcId="{1E395D00-6435-47AF-BDD1-99EEEBD551EE}" destId="{9051EEB7-EB29-4D86-A30C-F78D5B77F965}" srcOrd="10" destOrd="0" presId="urn:microsoft.com/office/officeart/2005/8/layout/vList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7495"/>
          <a:ext cx="10520867" cy="706773"/>
        </a:xfrm>
        <a:prstGeom prst="roundRect">
          <a:avLst/>
        </a:prstGeom>
        <a:solidFill>
          <a:prstClr val="white">
            <a:lumMod val="8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244600">
            <a:lnSpc>
              <a:spcPct val="90000"/>
            </a:lnSpc>
            <a:spcBef>
              <a:spcPct val="0"/>
            </a:spcBef>
            <a:spcAft>
              <a:spcPct val="35000"/>
            </a:spcAft>
          </a:pPr>
          <a:r>
            <a:rPr lang="en-US" sz="2800" b="1" kern="1200" dirty="0">
              <a:effectLst>
                <a:outerShdw blurRad="38100" dist="38100" dir="2700000" algn="tl">
                  <a:srgbClr val="000000">
                    <a:alpha val="43137"/>
                  </a:srgbClr>
                </a:outerShdw>
              </a:effectLst>
            </a:rPr>
            <a:t>1. </a:t>
          </a:r>
          <a:r>
            <a:rPr lang="en-US" sz="2800" kern="1200" dirty="0">
              <a:solidFill>
                <a:prstClr val="white"/>
              </a:solidFill>
              <a:effectLst>
                <a:outerShdw blurRad="38100" dist="38100" dir="2700000" algn="tl">
                  <a:srgbClr val="000000">
                    <a:alpha val="43137"/>
                  </a:srgbClr>
                </a:outerShdw>
              </a:effectLst>
              <a:latin typeface="Calibri" panose="020F0502020204030204"/>
              <a:ea typeface="+mn-ea"/>
              <a:cs typeface="+mn-cs"/>
            </a:rPr>
            <a:t>Βασικές </a:t>
          </a:r>
          <a:r>
            <a:rPr lang="en-US" sz="2800" b="1" kern="1200" dirty="0">
              <a:effectLst>
                <a:outerShdw blurRad="38100" dist="38100" dir="2700000" algn="tl">
                  <a:srgbClr val="000000">
                    <a:alpha val="43137"/>
                  </a:srgbClr>
                </a:outerShdw>
              </a:effectLst>
            </a:rPr>
            <a:t>δεξιότητες ψηφιακού γραμματισμού </a:t>
          </a:r>
          <a:endParaRPr lang="es-ES" sz="2800" b="1" kern="1200" noProof="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34502" y="41997"/>
        <a:ext cx="10451863" cy="637769"/>
      </dsp:txXfrm>
    </dsp:sp>
    <dsp:sp modelId="{288E5028-B57D-41A4-A329-2A81DBAE6A20}">
      <dsp:nvSpPr>
        <dsp:cNvPr id="0" name=""/>
        <dsp:cNvSpPr/>
      </dsp:nvSpPr>
      <dsp:spPr>
        <a:xfrm>
          <a:off x="0" y="718309"/>
          <a:ext cx="10520867" cy="706773"/>
        </a:xfrm>
        <a:prstGeom prst="roundRect">
          <a:avLst/>
        </a:prstGeom>
        <a:solidFill>
          <a:schemeClr val="bg1">
            <a:lumMod val="8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2800" kern="1200" dirty="0">
              <a:solidFill>
                <a:prstClr val="white"/>
              </a:solidFill>
              <a:effectLst>
                <a:outerShdw blurRad="38100" dist="38100" dir="2700000" algn="tl">
                  <a:srgbClr val="000000">
                    <a:alpha val="43137"/>
                  </a:srgbClr>
                </a:outerShdw>
              </a:effectLst>
              <a:latin typeface="Calibri" panose="020F0502020204030204"/>
              <a:ea typeface="+mn-ea"/>
              <a:cs typeface="+mn-cs"/>
            </a:rPr>
            <a:t>2. </a:t>
          </a:r>
          <a:r>
            <a:rPr lang="en-GB" sz="2800" b="0" kern="1200" dirty="0">
              <a:effectLst>
                <a:outerShdw blurRad="38100" dist="38100" dir="2700000" algn="tl">
                  <a:srgbClr val="000000">
                    <a:alpha val="43137"/>
                  </a:srgbClr>
                </a:outerShdw>
              </a:effectLst>
            </a:rPr>
            <a:t>Ασφάλεια και πρόληψη</a:t>
          </a:r>
          <a:endParaRPr lang="el-GR" sz="2800" b="0"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34502" y="752811"/>
        <a:ext cx="10451863" cy="637769"/>
      </dsp:txXfrm>
    </dsp:sp>
    <dsp:sp modelId="{36A10765-0C70-4849-9C0A-5918AA96A358}">
      <dsp:nvSpPr>
        <dsp:cNvPr id="0" name=""/>
        <dsp:cNvSpPr/>
      </dsp:nvSpPr>
      <dsp:spPr>
        <a:xfrm>
          <a:off x="0" y="1434210"/>
          <a:ext cx="10520867" cy="706773"/>
        </a:xfrm>
        <a:prstGeom prst="roundRect">
          <a:avLst/>
        </a:prstGeom>
        <a:solidFill>
          <a:srgbClr val="89C53F"/>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3. Διαχείριση τραπεζικού λογαριασμού </a:t>
          </a:r>
          <a:r>
            <a:rPr lang="el-GR" sz="2800" b="1" kern="1200">
              <a:solidFill>
                <a:prstClr val="white"/>
              </a:solidFill>
              <a:effectLst>
                <a:outerShdw blurRad="38100" dist="38100" dir="2700000" algn="tl">
                  <a:srgbClr val="000000">
                    <a:alpha val="43137"/>
                  </a:srgbClr>
                </a:outerShdw>
              </a:effectLst>
              <a:latin typeface="Calibri" panose="020F0502020204030204"/>
              <a:ea typeface="+mn-ea"/>
              <a:cs typeface="+mn-cs"/>
            </a:rPr>
            <a:t>διαδικτυακά</a:t>
          </a:r>
          <a:endParaRPr lang="el-GR" sz="28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34502" y="1468712"/>
        <a:ext cx="10451863" cy="637769"/>
      </dsp:txXfrm>
    </dsp:sp>
    <dsp:sp modelId="{8CDB7BC7-8DB4-48B4-844D-150D6BC9A281}">
      <dsp:nvSpPr>
        <dsp:cNvPr id="0" name=""/>
        <dsp:cNvSpPr/>
      </dsp:nvSpPr>
      <dsp:spPr>
        <a:xfrm>
          <a:off x="0" y="2150110"/>
          <a:ext cx="10520867" cy="706773"/>
        </a:xfrm>
        <a:prstGeom prst="roundRect">
          <a:avLst/>
        </a:prstGeom>
        <a:solidFill>
          <a:schemeClr val="bg1">
            <a:lumMod val="8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effectLst>
                <a:outerShdw blurRad="38100" dist="38100" dir="2700000" algn="tl">
                  <a:srgbClr val="000000">
                    <a:alpha val="43137"/>
                  </a:srgbClr>
                </a:outerShdw>
              </a:effectLst>
            </a:rPr>
            <a:t>4. Διαδικτυακές λύσεις για τη λήψη και αποστολή χρημάτων </a:t>
          </a:r>
          <a:endParaRPr lang="el-GR" sz="2600"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34502" y="2184612"/>
        <a:ext cx="10451863" cy="637769"/>
      </dsp:txXfrm>
    </dsp:sp>
    <dsp:sp modelId="{31969173-98AF-468F-AECC-B3BDDB4E4699}">
      <dsp:nvSpPr>
        <dsp:cNvPr id="0" name=""/>
        <dsp:cNvSpPr/>
      </dsp:nvSpPr>
      <dsp:spPr>
        <a:xfrm>
          <a:off x="0" y="2866011"/>
          <a:ext cx="10520867" cy="706773"/>
        </a:xfrm>
        <a:prstGeom prst="roundRect">
          <a:avLst/>
        </a:prstGeom>
        <a:solidFill>
          <a:schemeClr val="bg1">
            <a:lumMod val="8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100000"/>
            </a:lnSpc>
            <a:spcBef>
              <a:spcPct val="0"/>
            </a:spcBef>
            <a:spcAft>
              <a:spcPts val="0"/>
            </a:spcAft>
          </a:pPr>
          <a:r>
            <a:rPr lang="en-US" sz="2600" kern="1200" dirty="0">
              <a:effectLst>
                <a:outerShdw blurRad="38100" dist="38100" dir="2700000" algn="tl">
                  <a:srgbClr val="000000">
                    <a:alpha val="43137"/>
                  </a:srgbClr>
                </a:outerShdw>
              </a:effectLst>
            </a:rPr>
            <a:t>5. </a:t>
          </a:r>
          <a:r>
            <a:rPr lang="el-GR" sz="2600" kern="1200">
              <a:effectLst>
                <a:outerShdw blurRad="38100" dist="38100" dir="2700000" algn="tl">
                  <a:srgbClr val="000000">
                    <a:alpha val="43137"/>
                  </a:srgbClr>
                </a:outerShdw>
              </a:effectLst>
            </a:rPr>
            <a:t>Χρήση πιστωτικής κάρτας για την αγορά αγαθών και υπηρεσιών από το διαδίκτυο  </a:t>
          </a:r>
          <a:endParaRPr lang="el-GR" sz="2600"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34502" y="2900513"/>
        <a:ext cx="10451863" cy="637769"/>
      </dsp:txXfrm>
    </dsp:sp>
    <dsp:sp modelId="{9051EEB7-EB29-4D86-A30C-F78D5B77F965}">
      <dsp:nvSpPr>
        <dsp:cNvPr id="0" name=""/>
        <dsp:cNvSpPr/>
      </dsp:nvSpPr>
      <dsp:spPr>
        <a:xfrm>
          <a:off x="0" y="3581911"/>
          <a:ext cx="10520867" cy="706773"/>
        </a:xfrm>
        <a:prstGeom prst="roundRect">
          <a:avLst/>
        </a:prstGeom>
        <a:solidFill>
          <a:schemeClr val="bg1">
            <a:lumMod val="8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b="0" i="0" u="none" kern="1200" dirty="0">
              <a:effectLst>
                <a:outerShdw blurRad="38100" dist="38100" dir="2700000" algn="tl">
                  <a:srgbClr val="000000">
                    <a:alpha val="43137"/>
                  </a:srgbClr>
                </a:outerShdw>
              </a:effectLst>
            </a:rPr>
            <a:t>6. Επεξεργασία ηλεκτρονικών πληρωμών για φόρους και λογαριασμούς </a:t>
          </a:r>
          <a:endParaRPr lang="el-GR" sz="2600" b="0" i="0" u="none"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34502" y="3616413"/>
        <a:ext cx="10451863" cy="6377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30/4/2025</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30/4/2025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358531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3349537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855201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3257693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B37F2-AD98-3543-C063-D441C1CD540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B72B361-EB15-D2D6-86A4-4BF18C6D0DF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407FC6C-D40C-E80E-86DF-07A6281B6137}"/>
              </a:ext>
            </a:extLst>
          </p:cNvPr>
          <p:cNvSpPr>
            <a:spLocks noGrp="1"/>
          </p:cNvSpPr>
          <p:nvPr>
            <p:ph type="body" idx="1"/>
          </p:nvPr>
        </p:nvSpPr>
        <p:spPr/>
        <p:txBody>
          <a:bodyPr/>
          <a:lstStyle/>
          <a:p>
            <a:endParaRPr lang="en-US"/>
          </a:p>
        </p:txBody>
      </p:sp>
      <p:sp>
        <p:nvSpPr>
          <p:cNvPr id="4" name="Θέση αριθμού διαφάνειας 3">
            <a:extLst>
              <a:ext uri="{FF2B5EF4-FFF2-40B4-BE49-F238E27FC236}">
                <a16:creationId xmlns:a16="http://schemas.microsoft.com/office/drawing/2014/main" id="{572E1418-824B-2FD5-0682-571170155EA8}"/>
              </a:ext>
            </a:extLst>
          </p:cNvPr>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512726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9DD94-DEC7-00B7-99C6-7A586944AA5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ABB4C76-EB24-245A-59FB-207432D17A7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8F7D9C37-11B3-6329-64CD-514D88904E82}"/>
              </a:ext>
            </a:extLst>
          </p:cNvPr>
          <p:cNvSpPr>
            <a:spLocks noGrp="1"/>
          </p:cNvSpPr>
          <p:nvPr>
            <p:ph type="body" idx="1"/>
          </p:nvPr>
        </p:nvSpPr>
        <p:spPr/>
        <p:txBody>
          <a:bodyPr/>
          <a:lstStyle/>
          <a:p>
            <a:endParaRPr lang="el-GR"/>
          </a:p>
        </p:txBody>
      </p:sp>
      <p:sp>
        <p:nvSpPr>
          <p:cNvPr id="4" name="Θέση αριθμού διαφάνειας 3">
            <a:extLst>
              <a:ext uri="{FF2B5EF4-FFF2-40B4-BE49-F238E27FC236}">
                <a16:creationId xmlns:a16="http://schemas.microsoft.com/office/drawing/2014/main" id="{C1C41015-ABDD-85DA-422E-A3DDDFDB819F}"/>
              </a:ext>
            </a:extLst>
          </p:cNvPr>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2366920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94280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1057419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3178087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1818217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708148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2803311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412455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1762407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3739023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1473346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4918F-D3FF-EDD6-57EA-6F77B685C9F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C9A3463-A991-438E-B0A9-ACA01308270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58E5991-B631-C681-4144-A326EFE98BE1}"/>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F7CDF563-0CFC-5CF3-087F-FD867360E10E}"/>
              </a:ext>
            </a:extLst>
          </p:cNvPr>
          <p:cNvSpPr>
            <a:spLocks noGrp="1"/>
          </p:cNvSpPr>
          <p:nvPr>
            <p:ph type="sldNum" sz="quarter" idx="5"/>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3799901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2768724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A0FFB-C4F4-0BB8-F170-18C12D24C23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CAD7D36-D9FD-D047-51BB-CD995B5A0225}"/>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4AA5797-5F7B-C730-2B16-E3E2EFEAE24A}"/>
              </a:ext>
            </a:extLst>
          </p:cNvPr>
          <p:cNvSpPr>
            <a:spLocks noGrp="1"/>
          </p:cNvSpPr>
          <p:nvPr>
            <p:ph type="body" idx="1"/>
          </p:nvPr>
        </p:nvSpPr>
        <p:spPr/>
        <p:txBody>
          <a:bodyPr/>
          <a:lstStyle/>
          <a:p>
            <a:endParaRPr lang="en-US"/>
          </a:p>
        </p:txBody>
      </p:sp>
      <p:sp>
        <p:nvSpPr>
          <p:cNvPr id="4" name="Θέση αριθμού διαφάνειας 3">
            <a:extLst>
              <a:ext uri="{FF2B5EF4-FFF2-40B4-BE49-F238E27FC236}">
                <a16:creationId xmlns:a16="http://schemas.microsoft.com/office/drawing/2014/main" id="{BF00A9DF-4731-AAE4-FDA1-41E3F02BCF6E}"/>
              </a:ext>
            </a:extLst>
          </p:cNvPr>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1290861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2CE9A-6895-4DA3-C084-7CDC3F6E93F7}"/>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0A08CD8-B430-0329-1E98-91EC0E5FD0B8}"/>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CAF0BE1-E152-B29D-EF48-BFB3CBBA9D0A}"/>
              </a:ext>
            </a:extLst>
          </p:cNvPr>
          <p:cNvSpPr>
            <a:spLocks noGrp="1"/>
          </p:cNvSpPr>
          <p:nvPr>
            <p:ph type="body" idx="1"/>
          </p:nvPr>
        </p:nvSpPr>
        <p:spPr/>
        <p:txBody>
          <a:bodyPr/>
          <a:lstStyle/>
          <a:p>
            <a:endParaRPr lang="en-US"/>
          </a:p>
        </p:txBody>
      </p:sp>
      <p:sp>
        <p:nvSpPr>
          <p:cNvPr id="4" name="Θέση αριθμού διαφάνειας 3">
            <a:extLst>
              <a:ext uri="{FF2B5EF4-FFF2-40B4-BE49-F238E27FC236}">
                <a16:creationId xmlns:a16="http://schemas.microsoft.com/office/drawing/2014/main" id="{E793F0C1-9187-262D-976A-1172799D395F}"/>
              </a:ext>
            </a:extLst>
          </p:cNvPr>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2890915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6D797-99A7-4AD9-3716-2E6B7821E12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E8348E0-9F69-2A44-780C-341380019BC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8B2221D-4380-83CA-6856-9BFBA72BB979}"/>
              </a:ext>
            </a:extLst>
          </p:cNvPr>
          <p:cNvSpPr>
            <a:spLocks noGrp="1"/>
          </p:cNvSpPr>
          <p:nvPr>
            <p:ph type="body" idx="1"/>
          </p:nvPr>
        </p:nvSpPr>
        <p:spPr/>
        <p:txBody>
          <a:bodyPr/>
          <a:lstStyle/>
          <a:p>
            <a:endParaRPr lang="en-US"/>
          </a:p>
        </p:txBody>
      </p:sp>
      <p:sp>
        <p:nvSpPr>
          <p:cNvPr id="4" name="Θέση αριθμού διαφάνειας 3">
            <a:extLst>
              <a:ext uri="{FF2B5EF4-FFF2-40B4-BE49-F238E27FC236}">
                <a16:creationId xmlns:a16="http://schemas.microsoft.com/office/drawing/2014/main" id="{FA544E8D-0D67-A80C-20DB-52EAF33DEC88}"/>
              </a:ext>
            </a:extLst>
          </p:cNvPr>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3293681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29</a:t>
            </a:fld>
            <a:endParaRPr lang="el-GR"/>
          </a:p>
        </p:txBody>
      </p:sp>
    </p:spTree>
    <p:extLst>
      <p:ext uri="{BB962C8B-B14F-4D97-AF65-F5344CB8AC3E}">
        <p14:creationId xmlns:p14="http://schemas.microsoft.com/office/powerpoint/2010/main" val="105663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876687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30</a:t>
            </a:fld>
            <a:endParaRPr lang="el-GR"/>
          </a:p>
        </p:txBody>
      </p:sp>
    </p:spTree>
    <p:extLst>
      <p:ext uri="{BB962C8B-B14F-4D97-AF65-F5344CB8AC3E}">
        <p14:creationId xmlns:p14="http://schemas.microsoft.com/office/powerpoint/2010/main" val="1789701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31</a:t>
            </a:fld>
            <a:endParaRPr lang="el-GR"/>
          </a:p>
        </p:txBody>
      </p:sp>
    </p:spTree>
    <p:extLst>
      <p:ext uri="{BB962C8B-B14F-4D97-AF65-F5344CB8AC3E}">
        <p14:creationId xmlns:p14="http://schemas.microsoft.com/office/powerpoint/2010/main" val="3706246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32</a:t>
            </a:fld>
            <a:endParaRPr lang="el-GR"/>
          </a:p>
        </p:txBody>
      </p:sp>
    </p:spTree>
    <p:extLst>
      <p:ext uri="{BB962C8B-B14F-4D97-AF65-F5344CB8AC3E}">
        <p14:creationId xmlns:p14="http://schemas.microsoft.com/office/powerpoint/2010/main" val="3885983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33</a:t>
            </a:fld>
            <a:endParaRPr lang="el-GR"/>
          </a:p>
        </p:txBody>
      </p:sp>
    </p:spTree>
    <p:extLst>
      <p:ext uri="{BB962C8B-B14F-4D97-AF65-F5344CB8AC3E}">
        <p14:creationId xmlns:p14="http://schemas.microsoft.com/office/powerpoint/2010/main" val="871790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34</a:t>
            </a:fld>
            <a:endParaRPr lang="el-GR"/>
          </a:p>
        </p:txBody>
      </p:sp>
    </p:spTree>
    <p:extLst>
      <p:ext uri="{BB962C8B-B14F-4D97-AF65-F5344CB8AC3E}">
        <p14:creationId xmlns:p14="http://schemas.microsoft.com/office/powerpoint/2010/main" val="30137276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35</a:t>
            </a:fld>
            <a:endParaRPr lang="el-GR"/>
          </a:p>
        </p:txBody>
      </p:sp>
    </p:spTree>
    <p:extLst>
      <p:ext uri="{BB962C8B-B14F-4D97-AF65-F5344CB8AC3E}">
        <p14:creationId xmlns:p14="http://schemas.microsoft.com/office/powerpoint/2010/main" val="307145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1195079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3762439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2395296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70DE-A48E-1791-3681-34B8DA77416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830A538-F96B-707F-9C3B-7CB6B50615A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287E440C-68BD-2BA9-FE56-4B3A83D60FD8}"/>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85A0D597-6A62-0489-803F-06B7ABE6DD3D}"/>
              </a:ext>
            </a:extLst>
          </p:cNvPr>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1729963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prstGeom prst="rect">
            <a:avLst/>
          </a:prstGeom>
          <a:no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1C2E78"/>
                </a:solidFill>
                <a:latin typeface="+mn-lt"/>
                <a:ea typeface="+mj-ea"/>
                <a:cs typeface="+mj-cs"/>
              </a:defRPr>
            </a:lvl1pPr>
          </a:lstStyle>
          <a:p>
            <a:r>
              <a:rPr lang="el-GR"/>
              <a:t>Στυλ κύριου τίτλου</a:t>
            </a:r>
          </a:p>
        </p:txBody>
      </p:sp>
      <p:pic>
        <p:nvPicPr>
          <p:cNvPr id="4" name="Picture 16" descr="Placeholder-dark.png">
            <a:extLst>
              <a:ext uri="{FF2B5EF4-FFF2-40B4-BE49-F238E27FC236}">
                <a16:creationId xmlns:a16="http://schemas.microsoft.com/office/drawing/2014/main" id="{0F709EE7-3B80-2055-C554-30A82BE4C1D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381297" y="-3149"/>
            <a:ext cx="2784642" cy="1392322"/>
          </a:xfrm>
          <a:prstGeom prst="rect">
            <a:avLst/>
          </a:prstGeom>
        </p:spPr>
      </p:pic>
      <p:sp>
        <p:nvSpPr>
          <p:cNvPr id="9" name="Ορθογώνιο: Στρογγύλεμα γωνιών 8">
            <a:extLst>
              <a:ext uri="{FF2B5EF4-FFF2-40B4-BE49-F238E27FC236}">
                <a16:creationId xmlns:a16="http://schemas.microsoft.com/office/drawing/2014/main" id="{94EECDF1-BA00-B66C-7B2B-A32CFC63C532}"/>
              </a:ext>
            </a:extLst>
          </p:cNvPr>
          <p:cNvSpPr/>
          <p:nvPr userDrawn="1"/>
        </p:nvSpPr>
        <p:spPr>
          <a:xfrm>
            <a:off x="0" y="2136618"/>
            <a:ext cx="12192000" cy="4013996"/>
          </a:xfrm>
          <a:prstGeom prst="roundRect">
            <a:avLst/>
          </a:prstGeom>
          <a:solidFill>
            <a:srgbClr val="1C2E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36451" y="2218305"/>
            <a:ext cx="7872768" cy="3787361"/>
          </a:xfrm>
        </p:spPr>
        <p:txBody>
          <a:bodyPr/>
          <a:lstStyle>
            <a:lvl1pPr marL="228600" indent="-228600">
              <a:buClr>
                <a:srgbClr val="68BC42"/>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1pPr>
            <a:lvl2pPr marL="685800" indent="-228600">
              <a:buClr>
                <a:srgbClr val="68BC42"/>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2pPr>
            <a:lvl3pPr marL="1143000" indent="-228600">
              <a:buClr>
                <a:srgbClr val="68BC42"/>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3pPr>
            <a:lvl4pPr marL="1600200" indent="-228600">
              <a:buClr>
                <a:srgbClr val="68BC42"/>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4pPr>
            <a:lvl5pPr marL="2057400" indent="-228600">
              <a:buClr>
                <a:srgbClr val="68BC42"/>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Τίτλος 2">
            <a:extLst>
              <a:ext uri="{FF2B5EF4-FFF2-40B4-BE49-F238E27FC236}">
                <a16:creationId xmlns:a16="http://schemas.microsoft.com/office/drawing/2014/main" id="{ED4D6326-572A-2A25-3FA2-115C28259A37}"/>
              </a:ext>
            </a:extLst>
          </p:cNvPr>
          <p:cNvSpPr txBox="1">
            <a:spLocks/>
          </p:cNvSpPr>
          <p:nvPr userDrawn="1"/>
        </p:nvSpPr>
        <p:spPr>
          <a:xfrm>
            <a:off x="400398" y="38604"/>
            <a:ext cx="7314957" cy="409633"/>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l-GR" sz="2000" b="0" noProof="0" dirty="0">
                <a:solidFill>
                  <a:schemeClr val="tx1"/>
                </a:solidFill>
              </a:rPr>
              <a:t>Διαχείριση τραπεζικού λογαριασμού διαδικτυακά</a:t>
            </a:r>
            <a:endParaRPr lang="en-GB" sz="2000" b="0" noProof="0" dirty="0">
              <a:solidFill>
                <a:schemeClr val="tx1"/>
              </a:solidFill>
            </a:endParaRPr>
          </a:p>
        </p:txBody>
      </p:sp>
      <p:sp>
        <p:nvSpPr>
          <p:cNvPr id="6" name="Οβάλ 5">
            <a:extLst>
              <a:ext uri="{FF2B5EF4-FFF2-40B4-BE49-F238E27FC236}">
                <a16:creationId xmlns:a16="http://schemas.microsoft.com/office/drawing/2014/main" id="{1AE93CF2-8D63-C456-BAAB-FB0BA95F8973}"/>
              </a:ext>
            </a:extLst>
          </p:cNvPr>
          <p:cNvSpPr/>
          <p:nvPr userDrawn="1"/>
        </p:nvSpPr>
        <p:spPr>
          <a:xfrm>
            <a:off x="27710" y="38605"/>
            <a:ext cx="409632" cy="409632"/>
          </a:xfrm>
          <a:prstGeom prst="ellipse">
            <a:avLst/>
          </a:prstGeom>
          <a:solidFill>
            <a:srgbClr val="68B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3</a:t>
            </a:r>
            <a:endParaRPr lang="el-GR" sz="2000" b="1" dirty="0">
              <a:effectLst>
                <a:outerShdw blurRad="38100" dist="38100" dir="2700000" algn="tl">
                  <a:srgbClr val="000000">
                    <a:alpha val="43137"/>
                  </a:srgbClr>
                </a:outerShdw>
              </a:effectLst>
            </a:endParaRPr>
          </a:p>
        </p:txBody>
      </p:sp>
      <p:pic>
        <p:nvPicPr>
          <p:cNvPr id="8" name="Εικόνα 7" descr="Εικόνα που περιέχει στιγμιότυπο οθόνης, κείμενο, σύμβολο, λογότυπο&#10;&#10;Το περιεχόμενο που δημιουργείται από τεχνολογία AI ενδέχεται να είναι εσφαλμένο.">
            <a:extLst>
              <a:ext uri="{FF2B5EF4-FFF2-40B4-BE49-F238E27FC236}">
                <a16:creationId xmlns:a16="http://schemas.microsoft.com/office/drawing/2014/main" id="{6F558579-0B6D-863E-7B1A-99BB38C1578E}"/>
              </a:ext>
            </a:extLst>
          </p:cNvPr>
          <p:cNvPicPr>
            <a:picLocks noChangeAspect="1"/>
          </p:cNvPicPr>
          <p:nvPr userDrawn="1"/>
        </p:nvPicPr>
        <p:blipFill>
          <a:blip r:embed="rId3"/>
          <a:stretch>
            <a:fillRect/>
          </a:stretch>
        </p:blipFill>
        <p:spPr>
          <a:xfrm>
            <a:off x="11510211" y="6301029"/>
            <a:ext cx="681789" cy="556971"/>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rgbClr val="FCB13A"/>
                </a:solidFill>
                <a:latin typeface="+mn-lt"/>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Картина 3">
            <a:extLst>
              <a:ext uri="{FF2B5EF4-FFF2-40B4-BE49-F238E27FC236}">
                <a16:creationId xmlns:a16="http://schemas.microsoft.com/office/drawing/2014/main" id="{1B6802BB-A95B-C6CD-B8AD-68697B0F5F84}"/>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21218" r="61794" b="22757"/>
          <a:stretch/>
        </p:blipFill>
        <p:spPr>
          <a:xfrm>
            <a:off x="0" y="6362699"/>
            <a:ext cx="643390" cy="495301"/>
          </a:xfrm>
          <a:prstGeom prst="rect">
            <a:avLst/>
          </a:prstGeom>
        </p:spPr>
      </p:pic>
      <p:pic>
        <p:nvPicPr>
          <p:cNvPr id="3" name="Picture 2">
            <a:extLst>
              <a:ext uri="{FF2B5EF4-FFF2-40B4-BE49-F238E27FC236}">
                <a16:creationId xmlns:a16="http://schemas.microsoft.com/office/drawing/2014/main" id="{5BE935C7-24A7-2A89-F487-32F4DD954A7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7095" y="6154303"/>
            <a:ext cx="668329" cy="677143"/>
          </a:xfrm>
          <a:prstGeom prst="rect">
            <a:avLst/>
          </a:prstGeom>
        </p:spPr>
      </p:pic>
      <p:pic>
        <p:nvPicPr>
          <p:cNvPr id="6" name="Picture 16" descr="Placeholder-dark.png">
            <a:extLst>
              <a:ext uri="{FF2B5EF4-FFF2-40B4-BE49-F238E27FC236}">
                <a16:creationId xmlns:a16="http://schemas.microsoft.com/office/drawing/2014/main" id="{780E9056-3556-F59A-0561-FB491C4684A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8106" y="26922"/>
            <a:ext cx="2784642" cy="1392322"/>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1C2E78"/>
                </a:solidFill>
                <a:effectLst/>
                <a:latin typeface="+mn-lt"/>
                <a:ea typeface="Adobe Gothic Std B" panose="020B0800000000000000" pitchFamily="34" charset="-128"/>
                <a:cs typeface="+mj-cs"/>
              </a:defRPr>
            </a:lvl1pPr>
          </a:lstStyle>
          <a:p>
            <a:r>
              <a:rPr lang="en-US" dirty="0"/>
              <a:t>Unit 3</a:t>
            </a:r>
            <a:br>
              <a:rPr lang="en-US" dirty="0"/>
            </a:br>
            <a:r>
              <a:rPr lang="el-GR" dirty="0"/>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68BC42"/>
              </a:buClr>
              <a:defRPr>
                <a:latin typeface="+mn-lt"/>
              </a:defRPr>
            </a:lvl1pPr>
            <a:lvl2pPr>
              <a:lnSpc>
                <a:spcPct val="150000"/>
              </a:lnSpc>
              <a:buClr>
                <a:srgbClr val="68BC42"/>
              </a:buClr>
              <a:defRPr>
                <a:latin typeface="+mn-lt"/>
              </a:defRPr>
            </a:lvl2pPr>
            <a:lvl3pPr>
              <a:lnSpc>
                <a:spcPct val="150000"/>
              </a:lnSpc>
              <a:buClr>
                <a:srgbClr val="68BC42"/>
              </a:buClr>
              <a:defRPr>
                <a:latin typeface="+mn-lt"/>
              </a:defRPr>
            </a:lvl3pPr>
            <a:lvl4pPr>
              <a:lnSpc>
                <a:spcPct val="150000"/>
              </a:lnSpc>
              <a:buClr>
                <a:srgbClr val="68BC42"/>
              </a:buClr>
              <a:defRPr>
                <a:latin typeface="+mn-lt"/>
              </a:defRPr>
            </a:lvl4pPr>
            <a:lvl5pPr>
              <a:lnSpc>
                <a:spcPct val="150000"/>
              </a:lnSpc>
              <a:buClr>
                <a:srgbClr val="68BC42"/>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9" name="Picture 16" descr="Placeholder-dark.png">
            <a:extLst>
              <a:ext uri="{FF2B5EF4-FFF2-40B4-BE49-F238E27FC236}">
                <a16:creationId xmlns:a16="http://schemas.microsoft.com/office/drawing/2014/main" id="{E210A7DE-DA80-2573-C75F-412B8B972D1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02362" y="-3149"/>
            <a:ext cx="1945888" cy="972945"/>
          </a:xfrm>
          <a:prstGeom prst="rect">
            <a:avLst/>
          </a:prstGeom>
        </p:spPr>
      </p:pic>
      <p:sp>
        <p:nvSpPr>
          <p:cNvPr id="10" name="Τίτλος 2">
            <a:extLst>
              <a:ext uri="{FF2B5EF4-FFF2-40B4-BE49-F238E27FC236}">
                <a16:creationId xmlns:a16="http://schemas.microsoft.com/office/drawing/2014/main" id="{1BC49BAB-4505-3C79-2FE4-6FF3C5CF7748}"/>
              </a:ext>
            </a:extLst>
          </p:cNvPr>
          <p:cNvSpPr txBox="1">
            <a:spLocks/>
          </p:cNvSpPr>
          <p:nvPr userDrawn="1"/>
        </p:nvSpPr>
        <p:spPr>
          <a:xfrm>
            <a:off x="400398" y="38604"/>
            <a:ext cx="7314957" cy="409633"/>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l-GR" sz="2000" b="0" noProof="0" dirty="0">
                <a:solidFill>
                  <a:schemeClr val="tx1"/>
                </a:solidFill>
              </a:rPr>
              <a:t>Διαχείριση τραπεζικού λογαριασμού διαδικτυακά</a:t>
            </a:r>
            <a:endParaRPr lang="en-GB" sz="2000" b="0" noProof="0" dirty="0">
              <a:solidFill>
                <a:schemeClr val="tx1"/>
              </a:solidFill>
            </a:endParaRPr>
          </a:p>
        </p:txBody>
      </p:sp>
      <p:sp>
        <p:nvSpPr>
          <p:cNvPr id="11" name="Οβάλ 10">
            <a:extLst>
              <a:ext uri="{FF2B5EF4-FFF2-40B4-BE49-F238E27FC236}">
                <a16:creationId xmlns:a16="http://schemas.microsoft.com/office/drawing/2014/main" id="{BAD02F04-51B6-A0C4-FB6A-A2EFCB435D16}"/>
              </a:ext>
            </a:extLst>
          </p:cNvPr>
          <p:cNvSpPr/>
          <p:nvPr userDrawn="1"/>
        </p:nvSpPr>
        <p:spPr>
          <a:xfrm>
            <a:off x="27710" y="38605"/>
            <a:ext cx="409632" cy="409632"/>
          </a:xfrm>
          <a:prstGeom prst="ellipse">
            <a:avLst/>
          </a:prstGeom>
          <a:solidFill>
            <a:srgbClr val="68B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3</a:t>
            </a:r>
            <a:endParaRPr lang="el-GR" sz="2000" b="1" dirty="0">
              <a:effectLst>
                <a:outerShdw blurRad="38100" dist="38100" dir="2700000" algn="tl">
                  <a:srgbClr val="000000">
                    <a:alpha val="43137"/>
                  </a:srgbClr>
                </a:outerShdw>
              </a:effectLst>
            </a:endParaRPr>
          </a:p>
        </p:txBody>
      </p:sp>
      <p:pic>
        <p:nvPicPr>
          <p:cNvPr id="6" name="Εικόνα 5" descr="Εικόνα που περιέχει στιγμιότυπο οθόνης, κείμενο, σύμβολο, λογότυπο&#10;&#10;Το περιεχόμενο που δημιουργείται από τεχνολογία AI ενδέχεται να είναι εσφαλμένο.">
            <a:extLst>
              <a:ext uri="{FF2B5EF4-FFF2-40B4-BE49-F238E27FC236}">
                <a16:creationId xmlns:a16="http://schemas.microsoft.com/office/drawing/2014/main" id="{7084D77A-F4D6-32FC-4D86-055A17EED6C5}"/>
              </a:ext>
            </a:extLst>
          </p:cNvPr>
          <p:cNvPicPr>
            <a:picLocks noChangeAspect="1"/>
          </p:cNvPicPr>
          <p:nvPr userDrawn="1"/>
        </p:nvPicPr>
        <p:blipFill>
          <a:blip r:embed="rId3"/>
          <a:stretch>
            <a:fillRect/>
          </a:stretch>
        </p:blipFill>
        <p:spPr>
          <a:xfrm>
            <a:off x="11510211" y="6301029"/>
            <a:ext cx="681789" cy="556971"/>
          </a:xfrm>
          <a:prstGeom prst="rect">
            <a:avLst/>
          </a:prstGeom>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1C2E78"/>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800000"/>
            <a:ext cx="5852132" cy="4553504"/>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7" name="Picture 16" descr="Placeholder-dark.png">
            <a:extLst>
              <a:ext uri="{FF2B5EF4-FFF2-40B4-BE49-F238E27FC236}">
                <a16:creationId xmlns:a16="http://schemas.microsoft.com/office/drawing/2014/main" id="{67878B62-79E8-A1A1-178C-BF3F14F9F154}"/>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58778"/>
          <a:stretch/>
        </p:blipFill>
        <p:spPr>
          <a:xfrm>
            <a:off x="10330" y="6144340"/>
            <a:ext cx="588365" cy="713660"/>
          </a:xfrm>
          <a:prstGeom prst="rect">
            <a:avLst/>
          </a:prstGeom>
        </p:spPr>
      </p:pic>
      <p:sp>
        <p:nvSpPr>
          <p:cNvPr id="6" name="Τίτλος 2">
            <a:extLst>
              <a:ext uri="{FF2B5EF4-FFF2-40B4-BE49-F238E27FC236}">
                <a16:creationId xmlns:a16="http://schemas.microsoft.com/office/drawing/2014/main" id="{D4B51B97-A356-24FE-406C-1D3FA84D21C4}"/>
              </a:ext>
            </a:extLst>
          </p:cNvPr>
          <p:cNvSpPr txBox="1">
            <a:spLocks/>
          </p:cNvSpPr>
          <p:nvPr userDrawn="1"/>
        </p:nvSpPr>
        <p:spPr>
          <a:xfrm>
            <a:off x="400398" y="38604"/>
            <a:ext cx="7314957" cy="409633"/>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l-GR" sz="2000" b="0" noProof="0" dirty="0">
                <a:solidFill>
                  <a:schemeClr val="tx1"/>
                </a:solidFill>
              </a:rPr>
              <a:t>Διαχείριση τραπεζικού λογαριασμού διαδικτυακά</a:t>
            </a:r>
            <a:endParaRPr lang="en-GB" sz="2000" b="0" noProof="0" dirty="0">
              <a:solidFill>
                <a:schemeClr val="tx1"/>
              </a:solidFill>
            </a:endParaRPr>
          </a:p>
        </p:txBody>
      </p:sp>
      <p:sp>
        <p:nvSpPr>
          <p:cNvPr id="8" name="Οβάλ 7">
            <a:extLst>
              <a:ext uri="{FF2B5EF4-FFF2-40B4-BE49-F238E27FC236}">
                <a16:creationId xmlns:a16="http://schemas.microsoft.com/office/drawing/2014/main" id="{52B8B8E8-1276-BA56-3DAA-727EECE8963A}"/>
              </a:ext>
            </a:extLst>
          </p:cNvPr>
          <p:cNvSpPr/>
          <p:nvPr userDrawn="1"/>
        </p:nvSpPr>
        <p:spPr>
          <a:xfrm>
            <a:off x="27710" y="38605"/>
            <a:ext cx="409632" cy="409632"/>
          </a:xfrm>
          <a:prstGeom prst="ellipse">
            <a:avLst/>
          </a:prstGeom>
          <a:solidFill>
            <a:srgbClr val="68B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3</a:t>
            </a:r>
            <a:endParaRPr lang="el-GR"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1C2E78"/>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8000" y="1800000"/>
            <a:ext cx="5409663" cy="4472194"/>
          </a:xfrm>
        </p:spPr>
        <p:txBody>
          <a:bodyPr/>
          <a:lstStyle>
            <a:lvl1pPr>
              <a:buClr>
                <a:srgbClr val="68BC42"/>
              </a:buClr>
              <a:defRPr/>
            </a:lvl1pPr>
            <a:lvl2pPr>
              <a:buClr>
                <a:srgbClr val="68BC42"/>
              </a:buClr>
              <a:defRPr/>
            </a:lvl2pPr>
            <a:lvl3pPr>
              <a:buClr>
                <a:srgbClr val="68BC42"/>
              </a:buClr>
              <a:defRPr/>
            </a:lvl3pPr>
            <a:lvl4pPr>
              <a:buClr>
                <a:srgbClr val="68BC42"/>
              </a:buClr>
              <a:defRPr/>
            </a:lvl4pPr>
            <a:lvl5pPr>
              <a:buClr>
                <a:srgbClr val="68BC42"/>
              </a:buCl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lvl1pPr>
              <a:buClr>
                <a:srgbClr val="68BC42"/>
              </a:buClr>
              <a:defRPr/>
            </a:lvl1pPr>
            <a:lvl2pPr>
              <a:buClr>
                <a:srgbClr val="68BC42"/>
              </a:buClr>
              <a:defRPr/>
            </a:lvl2pPr>
            <a:lvl3pPr>
              <a:buClr>
                <a:srgbClr val="68BC42"/>
              </a:buClr>
              <a:defRPr/>
            </a:lvl3pPr>
            <a:lvl4pPr>
              <a:buClr>
                <a:srgbClr val="68BC42"/>
              </a:buClr>
              <a:defRPr/>
            </a:lvl4pPr>
            <a:lvl5pPr>
              <a:buClr>
                <a:srgbClr val="68BC42"/>
              </a:buCl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9" name="Picture 16" descr="Placeholder-dark.png">
            <a:extLst>
              <a:ext uri="{FF2B5EF4-FFF2-40B4-BE49-F238E27FC236}">
                <a16:creationId xmlns:a16="http://schemas.microsoft.com/office/drawing/2014/main" id="{ADA7B4C1-358E-DAF2-93C9-30B2D93323B7}"/>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58778"/>
          <a:stretch/>
        </p:blipFill>
        <p:spPr>
          <a:xfrm>
            <a:off x="10330" y="6144340"/>
            <a:ext cx="588365" cy="713660"/>
          </a:xfrm>
          <a:prstGeom prst="rect">
            <a:avLst/>
          </a:prstGeom>
        </p:spPr>
      </p:pic>
      <p:sp>
        <p:nvSpPr>
          <p:cNvPr id="5" name="Τίτλος 2">
            <a:extLst>
              <a:ext uri="{FF2B5EF4-FFF2-40B4-BE49-F238E27FC236}">
                <a16:creationId xmlns:a16="http://schemas.microsoft.com/office/drawing/2014/main" id="{19D995C8-F450-2DF1-E841-0C03B7502F0F}"/>
              </a:ext>
            </a:extLst>
          </p:cNvPr>
          <p:cNvSpPr txBox="1">
            <a:spLocks/>
          </p:cNvSpPr>
          <p:nvPr userDrawn="1"/>
        </p:nvSpPr>
        <p:spPr>
          <a:xfrm>
            <a:off x="400398" y="38604"/>
            <a:ext cx="7314957" cy="409633"/>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l-GR" sz="2000" b="0" noProof="0" dirty="0">
                <a:solidFill>
                  <a:schemeClr val="tx1"/>
                </a:solidFill>
              </a:rPr>
              <a:t>Διαχείριση τραπεζικού λογαριασμού διαδικτυακά</a:t>
            </a:r>
            <a:endParaRPr lang="en-GB" sz="2000" b="0" noProof="0" dirty="0">
              <a:solidFill>
                <a:schemeClr val="tx1"/>
              </a:solidFill>
            </a:endParaRPr>
          </a:p>
        </p:txBody>
      </p:sp>
      <p:sp>
        <p:nvSpPr>
          <p:cNvPr id="8" name="Οβάλ 7">
            <a:extLst>
              <a:ext uri="{FF2B5EF4-FFF2-40B4-BE49-F238E27FC236}">
                <a16:creationId xmlns:a16="http://schemas.microsoft.com/office/drawing/2014/main" id="{B3B99ECE-7F9A-A48A-0214-3221D3B938DA}"/>
              </a:ext>
            </a:extLst>
          </p:cNvPr>
          <p:cNvSpPr/>
          <p:nvPr userDrawn="1"/>
        </p:nvSpPr>
        <p:spPr>
          <a:xfrm>
            <a:off x="27710" y="38605"/>
            <a:ext cx="409632" cy="409632"/>
          </a:xfrm>
          <a:prstGeom prst="ellipse">
            <a:avLst/>
          </a:prstGeom>
          <a:solidFill>
            <a:srgbClr val="68B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3</a:t>
            </a:r>
            <a:endParaRPr lang="el-GR"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83758" y="1080000"/>
            <a:ext cx="11059692" cy="728162"/>
          </a:xfrm>
        </p:spPr>
        <p:txBody>
          <a:bodyPr>
            <a:normAutofit/>
          </a:bodyPr>
          <a:lstStyle>
            <a:lvl1pPr>
              <a:defRPr lang="el-GR" sz="2800" b="1" kern="1200" dirty="0">
                <a:solidFill>
                  <a:srgbClr val="1C2E78"/>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66153" y="2330868"/>
            <a:ext cx="11059693" cy="3941326"/>
          </a:xfrm>
        </p:spPr>
        <p:txBody>
          <a:bodyPr/>
          <a:lstStyle>
            <a:lvl1pPr>
              <a:buClr>
                <a:srgbClr val="68BC42"/>
              </a:buClr>
              <a:defRPr/>
            </a:lvl1pPr>
            <a:lvl2pPr>
              <a:buClr>
                <a:srgbClr val="68BC42"/>
              </a:buClr>
              <a:defRPr/>
            </a:lvl2pPr>
            <a:lvl3pPr>
              <a:buClr>
                <a:srgbClr val="68BC42"/>
              </a:buClr>
              <a:defRPr/>
            </a:lvl3pPr>
            <a:lvl4pPr>
              <a:buClr>
                <a:srgbClr val="68BC42"/>
              </a:buClr>
              <a:defRPr/>
            </a:lvl4pPr>
            <a:lvl5pPr>
              <a:buClr>
                <a:srgbClr val="68BC42"/>
              </a:buCl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8" name="Picture 16" descr="Placeholder-dark.png">
            <a:extLst>
              <a:ext uri="{FF2B5EF4-FFF2-40B4-BE49-F238E27FC236}">
                <a16:creationId xmlns:a16="http://schemas.microsoft.com/office/drawing/2014/main" id="{9FFD74F0-BD31-7B66-010A-68A298E64DD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58778"/>
          <a:stretch/>
        </p:blipFill>
        <p:spPr>
          <a:xfrm>
            <a:off x="10330" y="6144340"/>
            <a:ext cx="588365" cy="713660"/>
          </a:xfrm>
          <a:prstGeom prst="rect">
            <a:avLst/>
          </a:prstGeom>
        </p:spPr>
      </p:pic>
      <p:sp>
        <p:nvSpPr>
          <p:cNvPr id="4" name="Τίτλος 2">
            <a:extLst>
              <a:ext uri="{FF2B5EF4-FFF2-40B4-BE49-F238E27FC236}">
                <a16:creationId xmlns:a16="http://schemas.microsoft.com/office/drawing/2014/main" id="{01BC6CF0-C0BF-92E2-CBE5-E60C61413D8C}"/>
              </a:ext>
            </a:extLst>
          </p:cNvPr>
          <p:cNvSpPr txBox="1">
            <a:spLocks/>
          </p:cNvSpPr>
          <p:nvPr userDrawn="1"/>
        </p:nvSpPr>
        <p:spPr>
          <a:xfrm>
            <a:off x="400398" y="38604"/>
            <a:ext cx="7314957" cy="409633"/>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l-GR" sz="2000" b="0" noProof="0" dirty="0">
                <a:solidFill>
                  <a:schemeClr val="tx1"/>
                </a:solidFill>
              </a:rPr>
              <a:t>Διαχείριση τραπεζικού λογαριασμού διαδικτυακά</a:t>
            </a:r>
            <a:endParaRPr lang="en-GB" sz="2000" b="0" noProof="0" dirty="0">
              <a:solidFill>
                <a:schemeClr val="tx1"/>
              </a:solidFill>
            </a:endParaRPr>
          </a:p>
        </p:txBody>
      </p:sp>
      <p:sp>
        <p:nvSpPr>
          <p:cNvPr id="7" name="Οβάλ 6">
            <a:extLst>
              <a:ext uri="{FF2B5EF4-FFF2-40B4-BE49-F238E27FC236}">
                <a16:creationId xmlns:a16="http://schemas.microsoft.com/office/drawing/2014/main" id="{E38E09EB-0EB2-FF15-32A8-B20DB62E4A2F}"/>
              </a:ext>
            </a:extLst>
          </p:cNvPr>
          <p:cNvSpPr/>
          <p:nvPr userDrawn="1"/>
        </p:nvSpPr>
        <p:spPr>
          <a:xfrm>
            <a:off x="27710" y="38605"/>
            <a:ext cx="409632" cy="409632"/>
          </a:xfrm>
          <a:prstGeom prst="ellipse">
            <a:avLst/>
          </a:prstGeom>
          <a:solidFill>
            <a:srgbClr val="68B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3</a:t>
            </a:r>
            <a:endParaRPr lang="el-GR"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68665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tro Unit">
  <p:cSld name="1_Intro Unit">
    <p:spTree>
      <p:nvGrpSpPr>
        <p:cNvPr id="1" name="Shape 16"/>
        <p:cNvGrpSpPr/>
        <p:nvPr/>
      </p:nvGrpSpPr>
      <p:grpSpPr>
        <a:xfrm>
          <a:off x="0" y="0"/>
          <a:ext cx="0" cy="0"/>
          <a:chOff x="0" y="0"/>
          <a:chExt cx="0" cy="0"/>
        </a:xfrm>
      </p:grpSpPr>
      <p:sp>
        <p:nvSpPr>
          <p:cNvPr id="17" name="Google Shape;17;p61"/>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3600"/>
              <a:buFont typeface="Calibri"/>
              <a:buNone/>
              <a:defRPr sz="36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61"/>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 name="Google Shape;19;p61"/>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600"/>
              </a:spcBef>
              <a:spcAft>
                <a:spcPts val="0"/>
              </a:spcAft>
              <a:buClr>
                <a:srgbClr val="68BC42"/>
              </a:buClr>
              <a:buSzPts val="24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68BC42"/>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68BC42"/>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68BC42"/>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68BC42"/>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61" descr="Placeholder-dark.png"/>
          <p:cNvPicPr preferRelativeResize="0"/>
          <p:nvPr/>
        </p:nvPicPr>
        <p:blipFill rotWithShape="1">
          <a:blip r:embed="rId2">
            <a:alphaModFix/>
          </a:blip>
          <a:srcRect/>
          <a:stretch/>
        </p:blipFill>
        <p:spPr>
          <a:xfrm>
            <a:off x="10102362" y="-3149"/>
            <a:ext cx="1945888" cy="972945"/>
          </a:xfrm>
          <a:prstGeom prst="rect">
            <a:avLst/>
          </a:prstGeom>
          <a:noFill/>
          <a:ln>
            <a:noFill/>
          </a:ln>
        </p:spPr>
      </p:pic>
      <p:sp>
        <p:nvSpPr>
          <p:cNvPr id="2" name="Τίτλος 2">
            <a:extLst>
              <a:ext uri="{FF2B5EF4-FFF2-40B4-BE49-F238E27FC236}">
                <a16:creationId xmlns:a16="http://schemas.microsoft.com/office/drawing/2014/main" id="{136D7710-3948-9942-2B22-80F0768935FD}"/>
              </a:ext>
            </a:extLst>
          </p:cNvPr>
          <p:cNvSpPr txBox="1">
            <a:spLocks/>
          </p:cNvSpPr>
          <p:nvPr userDrawn="1"/>
        </p:nvSpPr>
        <p:spPr>
          <a:xfrm>
            <a:off x="400398" y="38604"/>
            <a:ext cx="7314957" cy="409633"/>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l-GR" sz="2000" b="0" noProof="0" dirty="0">
                <a:solidFill>
                  <a:schemeClr val="tx1"/>
                </a:solidFill>
              </a:rPr>
              <a:t>Διαχείριση τραπεζικού λογαριασμού διαδικτυακά</a:t>
            </a:r>
            <a:endParaRPr lang="en-GB" sz="2000" b="0" noProof="0" dirty="0">
              <a:solidFill>
                <a:schemeClr val="tx1"/>
              </a:solidFill>
            </a:endParaRPr>
          </a:p>
        </p:txBody>
      </p:sp>
      <p:sp>
        <p:nvSpPr>
          <p:cNvPr id="3" name="Οβάλ 2">
            <a:extLst>
              <a:ext uri="{FF2B5EF4-FFF2-40B4-BE49-F238E27FC236}">
                <a16:creationId xmlns:a16="http://schemas.microsoft.com/office/drawing/2014/main" id="{E2720809-4828-1B67-2674-9B9338D6278E}"/>
              </a:ext>
            </a:extLst>
          </p:cNvPr>
          <p:cNvSpPr/>
          <p:nvPr userDrawn="1"/>
        </p:nvSpPr>
        <p:spPr>
          <a:xfrm>
            <a:off x="27710" y="38605"/>
            <a:ext cx="409632" cy="409632"/>
          </a:xfrm>
          <a:prstGeom prst="ellipse">
            <a:avLst/>
          </a:prstGeom>
          <a:solidFill>
            <a:srgbClr val="68B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3</a:t>
            </a:r>
            <a:endParaRPr lang="el-GR" sz="2000" b="1" dirty="0">
              <a:effectLst>
                <a:outerShdw blurRad="38100" dist="38100" dir="2700000" algn="tl">
                  <a:srgbClr val="000000">
                    <a:alpha val="43137"/>
                  </a:srgbClr>
                </a:outerShdw>
              </a:effectLst>
            </a:endParaRPr>
          </a:p>
        </p:txBody>
      </p:sp>
      <p:pic>
        <p:nvPicPr>
          <p:cNvPr id="5" name="Εικόνα 4" descr="Εικόνα που περιέχει στιγμιότυπο οθόνης, κείμενο, σύμβολο, λογότυπο&#10;&#10;Το περιεχόμενο που δημιουργείται από τεχνολογία AI ενδέχεται να είναι εσφαλμένο.">
            <a:extLst>
              <a:ext uri="{FF2B5EF4-FFF2-40B4-BE49-F238E27FC236}">
                <a16:creationId xmlns:a16="http://schemas.microsoft.com/office/drawing/2014/main" id="{59123B98-7922-8B54-E851-76FFE5336B49}"/>
              </a:ext>
            </a:extLst>
          </p:cNvPr>
          <p:cNvPicPr>
            <a:picLocks noChangeAspect="1"/>
          </p:cNvPicPr>
          <p:nvPr userDrawn="1"/>
        </p:nvPicPr>
        <p:blipFill>
          <a:blip r:embed="rId3"/>
          <a:stretch>
            <a:fillRect/>
          </a:stretch>
        </p:blipFill>
        <p:spPr>
          <a:xfrm>
            <a:off x="11510211" y="6301029"/>
            <a:ext cx="681789" cy="556971"/>
          </a:xfrm>
          <a:prstGeom prst="rect">
            <a:avLst/>
          </a:prstGeom>
        </p:spPr>
      </p:pic>
    </p:spTree>
    <p:extLst>
      <p:ext uri="{BB962C8B-B14F-4D97-AF65-F5344CB8AC3E}">
        <p14:creationId xmlns:p14="http://schemas.microsoft.com/office/powerpoint/2010/main" val="3524585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30/4/2025</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 id="2147483667"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1C2E78"/>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68BC42"/>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2.svg"/><Relationship Id="rId5" Type="http://schemas.openxmlformats.org/officeDocument/2006/relationships/image" Target="../media/image26.png"/><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youtu.be/PI9g7k9mc_I" TargetMode="External"/><Relationship Id="rId4" Type="http://schemas.openxmlformats.org/officeDocument/2006/relationships/image" Target="../media/image34.svg"/></Relationships>
</file>

<file path=ppt/slides/_rels/slide12.xml.rels><?xml version="1.0" encoding="UTF-8" standalone="yes"?>
<Relationships xmlns="http://schemas.openxmlformats.org/package/2006/relationships"><Relationship Id="rId3" Type="http://schemas.openxmlformats.org/officeDocument/2006/relationships/hyperlink" Target="https://www.bancsabadell.com/bsnacional/es/particulares/servicios-de-banca-digital/"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s://www.ibercaja.es/particulares/banca-digital/servicios/acceso-solo-consulta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youtu.be/7tAHoJAGtn0" TargetMode="External"/><Relationship Id="rId4" Type="http://schemas.openxmlformats.org/officeDocument/2006/relationships/image" Target="../media/image34.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freepik.com/free-vector/man-transferring-money-woman-via-smartphone-online-transaction-banking-flat-vector-illustration-finance-digital-technology-concept_10613198.htm#fromView=search&amp;page=1&amp;position=4&amp;uuid=0e957c67-fde3-42ef-81a8-c5c7f6bfbebb"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s://www.freepik.es/vector-gratis/ilustracion-concepto-banca-movil_35262243.htm#fromView=search&amp;page=1&amp;position=4&amp;uuid=9e3d1a0a-c1ce-4110-b525-08d1b150ee07"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cyldigital.es/system/files/selflearning/files/Co%CC%81mo%20usar%20la%20Banca%20online.%20CyL%20Digital.pdf"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www.caixabank.es/particular/banca-digital/appcaixabanknow.html?loce=sh-part-Banca%20Digital-BancaDigital--destacado-Particulares-DescargaApp-NA" TargetMode="External"/><Relationship Id="rId5" Type="http://schemas.openxmlformats.org/officeDocument/2006/relationships/image" Target="../media/image33.jpe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png"/><Relationship Id="rId5" Type="http://schemas.openxmlformats.org/officeDocument/2006/relationships/image" Target="../media/image14.png"/><Relationship Id="rId10" Type="http://schemas.openxmlformats.org/officeDocument/2006/relationships/image" Target="../media/image18.jpeg"/><Relationship Id="rId4" Type="http://schemas.openxmlformats.org/officeDocument/2006/relationships/image" Target="../media/image13.jpeg"/><Relationship Id="rId9" Type="http://schemas.openxmlformats.org/officeDocument/2006/relationships/image" Target="../media/image18.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freepik.es/vector-gratis/vista-isometrica-telefono-movil-publicacion-instagram_2401033.htm#fromView=search&amp;page=1&amp;position=2&amp;uuid=ec40b1ec-e623-4b7c-8c91-1a3343f614c8"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hyperlink" Target="https://www.freepik.es/vector-gratis/vista-isometrica-telefono-movil-publicacion-instagram_2401033.htm#fromView=search&amp;page=1&amp;position=2&amp;uuid=ec40b1ec-e623-4b7c-8c91-1a3343f614c8"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www.freepik.com/free-vector/online-survey-analysis-electronic-data-collection-digital-research-tool-computerized-study-analyst-considering-feedback-results-analysing-info-vector-isolated-concept-metaphor-illustration_12083534.htm#fromView=search&amp;page=2&amp;position=44&amp;uuid=cbd09a75-2aec-4ed2-8c3e-e442313f39b2"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hyperlink" Target="https://www.freepik.com/free-vector/mobile-phone-hand-isolated-man-holding-smartphone-with-blank-screen-doing-screenshot-software-technology-concept_10579413.htm#fromView=search&amp;page=1&amp;position=49&amp;uuid=d90a9071-72dd-4aab-8caf-495dad6bf167"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hyperlink" Target="https://www.freepik.com/free-vector/payment-online-icon-set-design_4725547.htm#fromView=search&amp;page=1&amp;position=0&amp;uuid=44c340a6-bb0c-4932-bb0a-1aca5c064cd6"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finanzasparatodos.es/system/cms_multimedia/cms_medias/files/000/000/398/original/8_productos_bancarios.pdf?1627554360"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51.jpeg"/><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iebschool.com/blog/banca-digital-vs-banca-tradicional-diferencias-oportunidades-business-tech-finanzas/#:~:text=Por%20lo%20tanto%2C%20la%20principal,necesita%20desplazarse%20para%20realizar%20transacciones."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Εικόνα 15" descr="Εικόνα που περιέχει γραφικά, γραφιστική, clipart, καρτούν&#10;&#10;Περιγραφή που δημιουργήθηκε αυτόματα">
            <a:extLst>
              <a:ext uri="{FF2B5EF4-FFF2-40B4-BE49-F238E27FC236}">
                <a16:creationId xmlns:a16="http://schemas.microsoft.com/office/drawing/2014/main" id="{47CADB11-561F-D556-7BB5-79E41ADAD7A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44200" r="5463"/>
          <a:stretch/>
        </p:blipFill>
        <p:spPr>
          <a:xfrm>
            <a:off x="5454368" y="244223"/>
            <a:ext cx="2271650" cy="2116289"/>
          </a:xfrm>
          <a:prstGeom prst="rect">
            <a:avLst/>
          </a:prstGeom>
        </p:spPr>
      </p:pic>
      <p:pic>
        <p:nvPicPr>
          <p:cNvPr id="14" name="Εικόνα 13" descr="Εικόνα που περιέχει γραφικά, γραφιστική, clipart, καρτούν&#10;&#10;Περιγραφή που δημιουργήθηκε αυτόματα">
            <a:extLst>
              <a:ext uri="{FF2B5EF4-FFF2-40B4-BE49-F238E27FC236}">
                <a16:creationId xmlns:a16="http://schemas.microsoft.com/office/drawing/2014/main" id="{9D04C025-DFAF-EBFD-6D00-54DFD6306053}"/>
              </a:ext>
            </a:extLst>
          </p:cNvPr>
          <p:cNvPicPr>
            <a:picLocks noChangeAspect="1"/>
          </p:cNvPicPr>
          <p:nvPr/>
        </p:nvPicPr>
        <p:blipFill rotWithShape="1">
          <a:blip r:embed="rId4">
            <a:extLst>
              <a:ext uri="{28A0092B-C50C-407E-A947-70E740481C1C}">
                <a14:useLocalDpi xmlns:a14="http://schemas.microsoft.com/office/drawing/2010/main" val="0"/>
              </a:ext>
            </a:extLst>
          </a:blip>
          <a:srcRect l="5075" t="11272" r="59639" b="11616"/>
          <a:stretch/>
        </p:blipFill>
        <p:spPr>
          <a:xfrm>
            <a:off x="452338" y="0"/>
            <a:ext cx="5204308" cy="5333341"/>
          </a:xfrm>
          <a:prstGeom prst="rect">
            <a:avLst/>
          </a:prstGeom>
        </p:spPr>
      </p:pic>
      <p:sp>
        <p:nvSpPr>
          <p:cNvPr id="5" name="Τίτλος 3">
            <a:extLst>
              <a:ext uri="{FF2B5EF4-FFF2-40B4-BE49-F238E27FC236}">
                <a16:creationId xmlns:a16="http://schemas.microsoft.com/office/drawing/2014/main" id="{3811DAED-7483-42F0-A933-7484F0EF6AE2}"/>
              </a:ext>
            </a:extLst>
          </p:cNvPr>
          <p:cNvSpPr txBox="1">
            <a:spLocks/>
          </p:cNvSpPr>
          <p:nvPr/>
        </p:nvSpPr>
        <p:spPr>
          <a:xfrm>
            <a:off x="6222050" y="2864579"/>
            <a:ext cx="5902194" cy="2336717"/>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b="1" dirty="0">
                <a:solidFill>
                  <a:srgbClr val="FCB13A"/>
                </a:solidFill>
                <a:effectLst/>
                <a:latin typeface="+mj-lt"/>
                <a:ea typeface="Verdana" panose="020B0604030504040204" pitchFamily="34" charset="0"/>
              </a:rPr>
              <a:t>Ενότητα 3</a:t>
            </a:r>
            <a:r>
              <a:rPr lang="en-US" sz="3200" b="1" kern="1200" dirty="0">
                <a:solidFill>
                  <a:schemeClr val="tx1"/>
                </a:solidFill>
                <a:latin typeface="+mj-lt"/>
                <a:ea typeface="+mj-ea"/>
                <a:cs typeface="+mj-cs"/>
              </a:rPr>
              <a:t/>
            </a:r>
            <a:br>
              <a:rPr lang="en-US" sz="3200" b="1" kern="1200" dirty="0">
                <a:solidFill>
                  <a:schemeClr val="tx1"/>
                </a:solidFill>
                <a:latin typeface="+mj-lt"/>
                <a:ea typeface="+mj-ea"/>
                <a:cs typeface="+mj-cs"/>
              </a:rPr>
            </a:br>
            <a:r>
              <a:rPr lang="en-US" sz="4400" b="1" kern="1200" dirty="0">
                <a:solidFill>
                  <a:srgbClr val="3F3F3F"/>
                </a:solidFill>
                <a:effectLst/>
                <a:latin typeface="+mj-lt"/>
                <a:ea typeface="Verdana" panose="020B0604030504040204" pitchFamily="34" charset="0"/>
                <a:cs typeface="+mj-cs"/>
              </a:rPr>
              <a:t>Διαχείριση τραπεζικού λογαριασμού </a:t>
            </a:r>
            <a:r>
              <a:rPr lang="el-GR" sz="4400" b="1" kern="1200" dirty="0">
                <a:solidFill>
                  <a:srgbClr val="3F3F3F"/>
                </a:solidFill>
                <a:effectLst/>
                <a:latin typeface="+mj-lt"/>
                <a:ea typeface="Verdana" panose="020B0604030504040204" pitchFamily="34" charset="0"/>
                <a:cs typeface="+mj-cs"/>
              </a:rPr>
              <a:t>διαδικτυακά</a:t>
            </a:r>
            <a:endParaRPr lang="en-US" sz="4400" b="1" kern="1200" dirty="0">
              <a:solidFill>
                <a:srgbClr val="3F3F3F"/>
              </a:solidFill>
              <a:effectLst/>
              <a:latin typeface="+mj-lt"/>
              <a:ea typeface="Verdana" panose="020B0604030504040204" pitchFamily="34" charset="0"/>
              <a:cs typeface="+mj-cs"/>
            </a:endParaRPr>
          </a:p>
        </p:txBody>
      </p:sp>
      <p:sp>
        <p:nvSpPr>
          <p:cNvPr id="25" name="Ορθογώνιο 24">
            <a:extLst>
              <a:ext uri="{FF2B5EF4-FFF2-40B4-BE49-F238E27FC236}">
                <a16:creationId xmlns:a16="http://schemas.microsoft.com/office/drawing/2014/main" id="{2283A237-9EE0-45B9-ADC2-31ADA3E403D5}"/>
              </a:ext>
            </a:extLst>
          </p:cNvPr>
          <p:cNvSpPr/>
          <p:nvPr/>
        </p:nvSpPr>
        <p:spPr>
          <a:xfrm>
            <a:off x="-9348" y="2509815"/>
            <a:ext cx="722376" cy="607846"/>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endParaRPr lang="el-GR" sz="2400" b="1" dirty="0"/>
          </a:p>
        </p:txBody>
      </p:sp>
      <p:sp>
        <p:nvSpPr>
          <p:cNvPr id="26" name="Ορθογώνιο 25">
            <a:extLst>
              <a:ext uri="{FF2B5EF4-FFF2-40B4-BE49-F238E27FC236}">
                <a16:creationId xmlns:a16="http://schemas.microsoft.com/office/drawing/2014/main" id="{638B16D3-515E-48CC-AE2E-AE3EB73476B2}"/>
              </a:ext>
            </a:extLst>
          </p:cNvPr>
          <p:cNvSpPr/>
          <p:nvPr/>
        </p:nvSpPr>
        <p:spPr>
          <a:xfrm>
            <a:off x="-9348" y="3119415"/>
            <a:ext cx="722376" cy="607846"/>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3</a:t>
            </a:r>
            <a:endParaRPr lang="el-GR" sz="2400" b="1" dirty="0"/>
          </a:p>
        </p:txBody>
      </p:sp>
      <p:sp>
        <p:nvSpPr>
          <p:cNvPr id="27" name="Ορθογώνιο 26">
            <a:extLst>
              <a:ext uri="{FF2B5EF4-FFF2-40B4-BE49-F238E27FC236}">
                <a16:creationId xmlns:a16="http://schemas.microsoft.com/office/drawing/2014/main" id="{4CEF7EFA-FD7A-4BF4-AC8A-B757E0D53E73}"/>
              </a:ext>
            </a:extLst>
          </p:cNvPr>
          <p:cNvSpPr/>
          <p:nvPr/>
        </p:nvSpPr>
        <p:spPr>
          <a:xfrm>
            <a:off x="-9348" y="3729015"/>
            <a:ext cx="722376" cy="607846"/>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4</a:t>
            </a:r>
            <a:endParaRPr lang="el-GR" sz="2400" b="1"/>
          </a:p>
        </p:txBody>
      </p:sp>
      <p:sp>
        <p:nvSpPr>
          <p:cNvPr id="28" name="Ορθογώνιο 27">
            <a:extLst>
              <a:ext uri="{FF2B5EF4-FFF2-40B4-BE49-F238E27FC236}">
                <a16:creationId xmlns:a16="http://schemas.microsoft.com/office/drawing/2014/main" id="{45DBDD65-DBDB-46B1-850A-527EBAB0A605}"/>
              </a:ext>
            </a:extLst>
          </p:cNvPr>
          <p:cNvSpPr/>
          <p:nvPr/>
        </p:nvSpPr>
        <p:spPr>
          <a:xfrm>
            <a:off x="-9348" y="4338615"/>
            <a:ext cx="722376" cy="607846"/>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5</a:t>
            </a:r>
            <a:endParaRPr lang="el-GR" sz="2400" b="1"/>
          </a:p>
        </p:txBody>
      </p:sp>
      <p:sp>
        <p:nvSpPr>
          <p:cNvPr id="12" name="Ορθογώνιο 11">
            <a:extLst>
              <a:ext uri="{FF2B5EF4-FFF2-40B4-BE49-F238E27FC236}">
                <a16:creationId xmlns:a16="http://schemas.microsoft.com/office/drawing/2014/main" id="{EF3616E6-E94E-7EA0-B813-361F681C68D7}"/>
              </a:ext>
            </a:extLst>
          </p:cNvPr>
          <p:cNvSpPr/>
          <p:nvPr/>
        </p:nvSpPr>
        <p:spPr>
          <a:xfrm>
            <a:off x="2900908" y="6215916"/>
            <a:ext cx="9291091" cy="662722"/>
          </a:xfrm>
          <a:prstGeom prst="rect">
            <a:avLst/>
          </a:prstGeom>
          <a:solidFill>
            <a:srgbClr val="26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a:extLst>
              <a:ext uri="{FF2B5EF4-FFF2-40B4-BE49-F238E27FC236}">
                <a16:creationId xmlns:a16="http://schemas.microsoft.com/office/drawing/2014/main" id="{99B5BB9B-7AC6-4C0F-B87E-6D639D93ACC1}"/>
              </a:ext>
            </a:extLst>
          </p:cNvPr>
          <p:cNvSpPr/>
          <p:nvPr/>
        </p:nvSpPr>
        <p:spPr>
          <a:xfrm>
            <a:off x="2972569" y="6246217"/>
            <a:ext cx="7745662" cy="632422"/>
          </a:xfrm>
          <a:prstGeom prst="rect">
            <a:avLst/>
          </a:prstGeom>
        </p:spPr>
        <p:txBody>
          <a:bodyPr vert="horz" lIns="91440" tIns="45720" rIns="91440" bIns="45720" rtlCol="0" anchor="ctr">
            <a:normAutofit fontScale="92500" lnSpcReduction="10000"/>
          </a:bodyPr>
          <a:lstStyle/>
          <a:p>
            <a:pPr marL="0" marR="0" lvl="0" indent="0" algn="l" rtl="0">
              <a:lnSpc>
                <a:spcPct val="90000"/>
              </a:lnSpc>
              <a:spcBef>
                <a:spcPts val="0"/>
              </a:spcBef>
              <a:spcAft>
                <a:spcPts val="0"/>
              </a:spcAft>
              <a:buClr>
                <a:srgbClr val="000000"/>
              </a:buClr>
              <a:buSzPts val="1200"/>
              <a:buFont typeface="Arial"/>
              <a:buNone/>
            </a:pPr>
            <a:r>
              <a:rPr lang="el-GR" sz="1200" b="0" i="0" u="none" strike="noStrike" cap="none" dirty="0">
                <a:solidFill>
                  <a:schemeClr val="lt1"/>
                </a:solidFill>
                <a:latin typeface="Calibri"/>
                <a:ea typeface="Calibri"/>
                <a:cs typeface="Calibri"/>
                <a:sym typeface="Calibri"/>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a:t>
            </a:r>
            <a:r>
              <a:rPr lang="el-GR" sz="1200" b="0" i="0" u="none" strike="noStrike" cap="none" dirty="0" err="1">
                <a:solidFill>
                  <a:schemeClr val="lt1"/>
                </a:solidFill>
                <a:latin typeface="Calibri"/>
                <a:ea typeface="Calibri"/>
                <a:cs typeface="Calibri"/>
                <a:sym typeface="Calibri"/>
              </a:rPr>
              <a:t>κατ'ανάγκη</a:t>
            </a:r>
            <a:r>
              <a:rPr lang="el-GR" sz="1200" b="0" i="0" u="none" strike="noStrike" cap="none" dirty="0">
                <a:solidFill>
                  <a:schemeClr val="lt1"/>
                </a:solidFill>
                <a:latin typeface="Calibri"/>
                <a:ea typeface="Calibri"/>
                <a:cs typeface="Calibri"/>
                <a:sym typeface="Calibri"/>
              </a:rPr>
              <a:t>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 Αριθμός έργου: 2023-1-RO01-KA220-ADU-000157797</a:t>
            </a:r>
            <a:r>
              <a:rPr lang="en-US" sz="1200" b="0" i="0" u="none" strike="noStrike" cap="none" dirty="0">
                <a:solidFill>
                  <a:schemeClr val="lt1"/>
                </a:solidFill>
                <a:latin typeface="Calibri"/>
                <a:ea typeface="Calibri"/>
                <a:cs typeface="Calibri"/>
                <a:sym typeface="Calibri"/>
              </a:rPr>
              <a:t>.</a:t>
            </a:r>
            <a:endParaRPr lang="el-GR" sz="1200" b="0" i="0" u="none" strike="noStrike" cap="none" dirty="0">
              <a:solidFill>
                <a:schemeClr val="lt1"/>
              </a:solidFill>
              <a:latin typeface="Calibri"/>
              <a:ea typeface="Calibri"/>
              <a:cs typeface="Calibri"/>
              <a:sym typeface="Calibri"/>
            </a:endParaRPr>
          </a:p>
        </p:txBody>
      </p:sp>
      <p:pic>
        <p:nvPicPr>
          <p:cNvPr id="2" name="Picture 2">
            <a:extLst>
              <a:ext uri="{FF2B5EF4-FFF2-40B4-BE49-F238E27FC236}">
                <a16:creationId xmlns:a16="http://schemas.microsoft.com/office/drawing/2014/main" id="{3D84B434-219F-E34E-63CA-A604593D1D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E82123B-CA45-F6B3-132D-744F9BA960D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18231" y="6311949"/>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1" name="Ορθογώνιο 10">
            <a:extLst>
              <a:ext uri="{FF2B5EF4-FFF2-40B4-BE49-F238E27FC236}">
                <a16:creationId xmlns:a16="http://schemas.microsoft.com/office/drawing/2014/main" id="{2A56E7E2-AD34-806E-D495-3639E3783BDA}"/>
              </a:ext>
            </a:extLst>
          </p:cNvPr>
          <p:cNvSpPr/>
          <p:nvPr/>
        </p:nvSpPr>
        <p:spPr>
          <a:xfrm>
            <a:off x="-9348" y="4946461"/>
            <a:ext cx="722376" cy="607846"/>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6</a:t>
            </a:r>
            <a:endParaRPr lang="el-GR" sz="2400" b="1" dirty="0"/>
          </a:p>
        </p:txBody>
      </p:sp>
      <p:sp>
        <p:nvSpPr>
          <p:cNvPr id="4" name="Ορθογώνιο 16">
            <a:extLst>
              <a:ext uri="{FF2B5EF4-FFF2-40B4-BE49-F238E27FC236}">
                <a16:creationId xmlns:a16="http://schemas.microsoft.com/office/drawing/2014/main" id="{184B2624-A581-CD0E-7518-7EE10F551BBB}"/>
              </a:ext>
            </a:extLst>
          </p:cNvPr>
          <p:cNvSpPr/>
          <p:nvPr/>
        </p:nvSpPr>
        <p:spPr>
          <a:xfrm>
            <a:off x="-12344" y="3119415"/>
            <a:ext cx="722376" cy="607846"/>
          </a:xfrm>
          <a:prstGeom prst="rect">
            <a:avLst/>
          </a:prstGeom>
          <a:solidFill>
            <a:srgbClr val="89C53F"/>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3</a:t>
            </a:r>
            <a:endParaRPr lang="el-GR" sz="2400" b="1" dirty="0">
              <a:effectLst>
                <a:outerShdw blurRad="38100" dist="38100" dir="2700000" algn="tl">
                  <a:srgbClr val="000000">
                    <a:alpha val="43137"/>
                  </a:srgbClr>
                </a:outerShdw>
              </a:effectLst>
            </a:endParaRPr>
          </a:p>
        </p:txBody>
      </p:sp>
      <p:sp>
        <p:nvSpPr>
          <p:cNvPr id="9" name="Google Shape;67;p1">
            <a:extLst>
              <a:ext uri="{FF2B5EF4-FFF2-40B4-BE49-F238E27FC236}">
                <a16:creationId xmlns:a16="http://schemas.microsoft.com/office/drawing/2014/main" id="{46F8AAE2-55B8-0C6C-5ECD-42202FE32417}"/>
              </a:ext>
            </a:extLst>
          </p:cNvPr>
          <p:cNvSpPr/>
          <p:nvPr/>
        </p:nvSpPr>
        <p:spPr>
          <a:xfrm>
            <a:off x="-6352" y="1903223"/>
            <a:ext cx="722376" cy="607846"/>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lt1"/>
                </a:solidFill>
                <a:sym typeface="Calibri"/>
              </a:rPr>
              <a:t>1</a:t>
            </a:r>
            <a:endParaRPr sz="2400" b="1">
              <a:solidFill>
                <a:schemeClr val="lt1"/>
              </a:solidFill>
              <a:sym typeface="Calibri"/>
            </a:endParaRPr>
          </a:p>
        </p:txBody>
      </p:sp>
      <p:pic>
        <p:nvPicPr>
          <p:cNvPr id="8" name="Εικόνα 7" descr="Εικόνα που περιέχει στιγμιότυπο οθόνης, γραμματοσειρά, Μπελ ηλεκτρίκ, Μπλε Majorelle&#10;&#10;Το περιεχόμενο που δημιουργείται από τεχνολογία AI ενδέχεται να είναι εσφαλμένο.">
            <a:extLst>
              <a:ext uri="{FF2B5EF4-FFF2-40B4-BE49-F238E27FC236}">
                <a16:creationId xmlns:a16="http://schemas.microsoft.com/office/drawing/2014/main" id="{4CB15B33-33ED-0DE2-AEF4-3A1045440DDB}"/>
              </a:ext>
            </a:extLst>
          </p:cNvPr>
          <p:cNvPicPr>
            <a:picLocks noChangeAspect="1"/>
          </p:cNvPicPr>
          <p:nvPr/>
        </p:nvPicPr>
        <p:blipFill>
          <a:blip r:embed="rId6"/>
          <a:stretch>
            <a:fillRect/>
          </a:stretch>
        </p:blipFill>
        <p:spPr>
          <a:xfrm>
            <a:off x="-3588" y="6280485"/>
            <a:ext cx="2846184" cy="534350"/>
          </a:xfrm>
          <a:prstGeom prst="rect">
            <a:avLst/>
          </a:prstGeom>
        </p:spPr>
      </p:pic>
    </p:spTree>
    <p:extLst>
      <p:ext uri="{BB962C8B-B14F-4D97-AF65-F5344CB8AC3E}">
        <p14:creationId xmlns:p14="http://schemas.microsoft.com/office/powerpoint/2010/main" val="3834894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58ED792-A649-4F3C-8D52-E407A731CD05}"/>
              </a:ext>
            </a:extLst>
          </p:cNvPr>
          <p:cNvSpPr>
            <a:spLocks noGrp="1" noRot="1" noMove="1" noResize="1" noEditPoints="1" noAdjustHandles="1" noChangeArrowheads="1" noChangeShapeType="1"/>
          </p:cNvSpPr>
          <p:nvPr>
            <p:ph sz="half" idx="1"/>
          </p:nvPr>
        </p:nvSpPr>
        <p:spPr>
          <a:xfrm>
            <a:off x="565668" y="1639833"/>
            <a:ext cx="5409663" cy="4472194"/>
          </a:xfrm>
          <a:ln>
            <a:solidFill>
              <a:schemeClr val="accent1"/>
            </a:solidFill>
          </a:ln>
        </p:spPr>
        <p:txBody>
          <a:bodyPr>
            <a:noAutofit/>
          </a:bodyPr>
          <a:lstStyle/>
          <a:p>
            <a:pPr marL="0" indent="0">
              <a:spcAft>
                <a:spcPts val="0"/>
              </a:spcAft>
              <a:buNone/>
            </a:pPr>
            <a:endParaRPr lang="en-GB" sz="1200" noProof="0" dirty="0">
              <a:solidFill>
                <a:schemeClr val="accent6"/>
              </a:solidFill>
            </a:endParaRPr>
          </a:p>
          <a:p>
            <a:pPr marL="0" indent="0">
              <a:spcAft>
                <a:spcPts val="0"/>
              </a:spcAft>
              <a:buNone/>
            </a:pPr>
            <a:endParaRPr lang="el-GR" sz="2200" noProof="0" dirty="0">
              <a:solidFill>
                <a:schemeClr val="accent6"/>
              </a:solidFill>
            </a:endParaRPr>
          </a:p>
          <a:p>
            <a:pPr marL="0" indent="0">
              <a:spcAft>
                <a:spcPts val="0"/>
              </a:spcAft>
              <a:buNone/>
            </a:pPr>
            <a:r>
              <a:rPr lang="en-GB" sz="2200" noProof="0" dirty="0" err="1">
                <a:solidFill>
                  <a:schemeClr val="accent6"/>
                </a:solidFill>
              </a:rPr>
              <a:t>Πλεονεκτήμ</a:t>
            </a:r>
            <a:r>
              <a:rPr lang="en-GB" sz="2200" noProof="0" dirty="0">
                <a:solidFill>
                  <a:schemeClr val="accent6"/>
                </a:solidFill>
              </a:rPr>
              <a:t>ατα</a:t>
            </a:r>
          </a:p>
          <a:p>
            <a:pPr marL="357188" lvl="1" indent="-265113">
              <a:lnSpc>
                <a:spcPct val="107000"/>
              </a:lnSpc>
              <a:spcBef>
                <a:spcPts val="0"/>
              </a:spcBef>
              <a:spcAft>
                <a:spcPts val="0"/>
              </a:spcAft>
              <a:buFont typeface="Symbol" panose="05050102010706020507" pitchFamily="18" charset="2"/>
              <a:buChar char=""/>
            </a:pPr>
            <a:r>
              <a:rPr lang="en-GB" b="1" kern="0" noProof="0" dirty="0">
                <a:effectLst/>
                <a:ea typeface="Times New Roman" panose="02020603050405020304" pitchFamily="18" charset="0"/>
                <a:cs typeface="Times New Roman" panose="02020603050405020304" pitchFamily="18" charset="0"/>
              </a:rPr>
              <a:t>Προσωπική προσοχή</a:t>
            </a:r>
            <a:r>
              <a:rPr lang="en-GB" kern="0" noProof="0" dirty="0">
                <a:effectLst/>
                <a:ea typeface="Times New Roman" panose="02020603050405020304" pitchFamily="18" charset="0"/>
                <a:cs typeface="Times New Roman" panose="02020603050405020304" pitchFamily="18" charset="0"/>
              </a:rPr>
              <a:t>:  Άμεση επαφή με τον ταμία της τράπεζας</a:t>
            </a:r>
            <a:endParaRPr lang="en-GB" sz="2000" kern="100" noProof="0" dirty="0">
              <a:effectLst/>
              <a:ea typeface="Aptos" panose="020B0004020202020204" pitchFamily="34" charset="0"/>
              <a:cs typeface="Times New Roman" panose="02020603050405020304" pitchFamily="18" charset="0"/>
            </a:endParaRPr>
          </a:p>
          <a:p>
            <a:pPr marL="357188" lvl="1" indent="-265113">
              <a:lnSpc>
                <a:spcPct val="107000"/>
              </a:lnSpc>
              <a:spcBef>
                <a:spcPts val="0"/>
              </a:spcBef>
              <a:spcAft>
                <a:spcPts val="0"/>
              </a:spcAft>
              <a:buFont typeface="Symbol" panose="05050102010706020507" pitchFamily="18" charset="2"/>
              <a:buChar char=""/>
            </a:pPr>
            <a:r>
              <a:rPr lang="en-GB" kern="0" noProof="0" dirty="0">
                <a:effectLst/>
                <a:ea typeface="Times New Roman" panose="02020603050405020304" pitchFamily="18" charset="0"/>
                <a:cs typeface="Times New Roman" panose="02020603050405020304" pitchFamily="18" charset="0"/>
              </a:rPr>
              <a:t>Άφθονη διαθεσιμότητα </a:t>
            </a:r>
            <a:r>
              <a:rPr lang="en-GB" b="1" kern="0" noProof="0" dirty="0">
                <a:effectLst/>
                <a:ea typeface="Times New Roman" panose="02020603050405020304" pitchFamily="18" charset="0"/>
                <a:cs typeface="Times New Roman" panose="02020603050405020304" pitchFamily="18" charset="0"/>
              </a:rPr>
              <a:t>ATMS</a:t>
            </a:r>
          </a:p>
          <a:p>
            <a:pPr marL="357188" lvl="1" indent="-265113">
              <a:lnSpc>
                <a:spcPct val="107000"/>
              </a:lnSpc>
              <a:spcBef>
                <a:spcPts val="0"/>
              </a:spcBef>
              <a:spcAft>
                <a:spcPts val="0"/>
              </a:spcAft>
              <a:buFont typeface="Symbol" panose="05050102010706020507" pitchFamily="18" charset="2"/>
              <a:buChar char=""/>
            </a:pPr>
            <a:r>
              <a:rPr lang="en-GB" b="1" kern="0" noProof="0" dirty="0">
                <a:cs typeface="Times New Roman" panose="02020603050405020304" pitchFamily="18" charset="0"/>
              </a:rPr>
              <a:t>Πρόσθετες υπηρεσίες </a:t>
            </a:r>
            <a:r>
              <a:rPr lang="en-GB" sz="2000" kern="0" noProof="0" dirty="0">
                <a:cs typeface="Times New Roman" panose="02020603050405020304" pitchFamily="18" charset="0"/>
              </a:rPr>
              <a:t>(θυρίδες ασφαλείας, ασφαλιστικές υπηρεσίες) </a:t>
            </a:r>
          </a:p>
          <a:p>
            <a:pPr marL="457200" lvl="1" indent="0" algn="just">
              <a:lnSpc>
                <a:spcPct val="107000"/>
              </a:lnSpc>
              <a:buNone/>
            </a:pPr>
            <a:endParaRPr lang="en-GB" sz="1600" kern="0" noProof="0" dirty="0">
              <a:latin typeface="Times New Roman" panose="02020603050405020304" pitchFamily="18" charset="0"/>
              <a:cs typeface="Times New Roman" panose="02020603050405020304" pitchFamily="18" charset="0"/>
            </a:endParaRPr>
          </a:p>
          <a:p>
            <a:pPr marL="0" indent="0">
              <a:spcAft>
                <a:spcPts val="0"/>
              </a:spcAft>
              <a:buClr>
                <a:srgbClr val="FF0000"/>
              </a:buClr>
              <a:buNone/>
            </a:pPr>
            <a:r>
              <a:rPr lang="en-GB" sz="2200" noProof="0" dirty="0">
                <a:solidFill>
                  <a:srgbClr val="FF0000"/>
                </a:solidFill>
              </a:rPr>
              <a:t>Μειονεκτήματα</a:t>
            </a:r>
          </a:p>
          <a:p>
            <a:pPr marL="357188" lvl="1" algn="just">
              <a:lnSpc>
                <a:spcPct val="107000"/>
              </a:lnSpc>
              <a:spcBef>
                <a:spcPts val="0"/>
              </a:spcBef>
              <a:spcAft>
                <a:spcPts val="0"/>
              </a:spcAft>
              <a:buClr>
                <a:srgbClr val="FF0000"/>
              </a:buClr>
            </a:pPr>
            <a:r>
              <a:rPr lang="en-GB" kern="0" noProof="0" dirty="0">
                <a:cs typeface="Times New Roman" panose="02020603050405020304" pitchFamily="18" charset="0"/>
              </a:rPr>
              <a:t>Περιορισμένες ώρες λειτουργίας</a:t>
            </a:r>
          </a:p>
          <a:p>
            <a:pPr marL="357188" lvl="1" algn="just">
              <a:lnSpc>
                <a:spcPct val="107000"/>
              </a:lnSpc>
              <a:spcBef>
                <a:spcPts val="0"/>
              </a:spcBef>
              <a:spcAft>
                <a:spcPts val="0"/>
              </a:spcAft>
              <a:buClr>
                <a:srgbClr val="FF0000"/>
              </a:buClr>
            </a:pPr>
            <a:r>
              <a:rPr lang="en-GB" kern="0" noProof="0" dirty="0">
                <a:cs typeface="Times New Roman" panose="02020603050405020304" pitchFamily="18" charset="0"/>
              </a:rPr>
              <a:t>Χρόνος αναμονής για κάθε επίσκεψη</a:t>
            </a:r>
          </a:p>
        </p:txBody>
      </p:sp>
      <p:sp>
        <p:nvSpPr>
          <p:cNvPr id="2" name="Título 1">
            <a:extLst>
              <a:ext uri="{FF2B5EF4-FFF2-40B4-BE49-F238E27FC236}">
                <a16:creationId xmlns:a16="http://schemas.microsoft.com/office/drawing/2014/main" id="{9F826311-3718-2152-76AE-E1EF3AABA6AB}"/>
              </a:ext>
            </a:extLst>
          </p:cNvPr>
          <p:cNvSpPr>
            <a:spLocks noGrp="1"/>
          </p:cNvSpPr>
          <p:nvPr>
            <p:ph type="title"/>
          </p:nvPr>
        </p:nvSpPr>
        <p:spPr>
          <a:xfrm>
            <a:off x="558000" y="745973"/>
            <a:ext cx="11396576" cy="599188"/>
          </a:xfrm>
        </p:spPr>
        <p:txBody>
          <a:bodyPr>
            <a:normAutofit fontScale="90000"/>
          </a:bodyPr>
          <a:lstStyle/>
          <a:p>
            <a:r>
              <a:rPr lang="en-GB" noProof="0" dirty="0"/>
              <a:t>Πλεονεκτήματα και προκλήσεις της παραδοσιακής και της ηλεκτρονικής τραπεζικής</a:t>
            </a:r>
          </a:p>
        </p:txBody>
      </p:sp>
      <p:sp>
        <p:nvSpPr>
          <p:cNvPr id="4" name="Marcador de contenido 3">
            <a:extLst>
              <a:ext uri="{FF2B5EF4-FFF2-40B4-BE49-F238E27FC236}">
                <a16:creationId xmlns:a16="http://schemas.microsoft.com/office/drawing/2014/main" id="{76399A55-0735-E884-FE66-2699BE0DA280}"/>
              </a:ext>
            </a:extLst>
          </p:cNvPr>
          <p:cNvSpPr>
            <a:spLocks noGrp="1"/>
          </p:cNvSpPr>
          <p:nvPr>
            <p:ph sz="half" idx="2"/>
          </p:nvPr>
        </p:nvSpPr>
        <p:spPr>
          <a:xfrm>
            <a:off x="6172199" y="1639833"/>
            <a:ext cx="5782377" cy="4472194"/>
          </a:xfrm>
          <a:ln>
            <a:solidFill>
              <a:schemeClr val="accent1"/>
            </a:solidFill>
          </a:ln>
        </p:spPr>
        <p:txBody>
          <a:bodyPr>
            <a:noAutofit/>
          </a:bodyPr>
          <a:lstStyle/>
          <a:p>
            <a:pPr marL="0" indent="0">
              <a:spcAft>
                <a:spcPts val="0"/>
              </a:spcAft>
              <a:buNone/>
            </a:pPr>
            <a:endParaRPr lang="en-GB" sz="1200" noProof="0" dirty="0">
              <a:solidFill>
                <a:schemeClr val="accent6"/>
              </a:solidFill>
            </a:endParaRPr>
          </a:p>
          <a:p>
            <a:pPr marL="0" indent="0">
              <a:spcAft>
                <a:spcPts val="0"/>
              </a:spcAft>
              <a:buNone/>
            </a:pPr>
            <a:endParaRPr lang="el-GR" sz="2200" noProof="0" dirty="0">
              <a:solidFill>
                <a:schemeClr val="accent6"/>
              </a:solidFill>
            </a:endParaRPr>
          </a:p>
          <a:p>
            <a:pPr marL="0" indent="0">
              <a:spcAft>
                <a:spcPts val="0"/>
              </a:spcAft>
              <a:buNone/>
            </a:pPr>
            <a:r>
              <a:rPr lang="en-GB" sz="2200" noProof="0" dirty="0" err="1">
                <a:solidFill>
                  <a:schemeClr val="accent6"/>
                </a:solidFill>
              </a:rPr>
              <a:t>Πλεονεκτήμ</a:t>
            </a:r>
            <a:r>
              <a:rPr lang="en-GB" sz="2200" noProof="0" dirty="0">
                <a:solidFill>
                  <a:schemeClr val="accent6"/>
                </a:solidFill>
              </a:rPr>
              <a:t>ατα</a:t>
            </a:r>
          </a:p>
          <a:p>
            <a:pPr marL="357188" lvl="1" indent="-249238" algn="just">
              <a:lnSpc>
                <a:spcPct val="107000"/>
              </a:lnSpc>
              <a:spcBef>
                <a:spcPts val="0"/>
              </a:spcBef>
              <a:spcAft>
                <a:spcPts val="0"/>
              </a:spcAft>
              <a:buFont typeface="Symbol" panose="05050102010706020507" pitchFamily="18" charset="2"/>
              <a:buChar char=""/>
            </a:pPr>
            <a:r>
              <a:rPr lang="en-US" b="1" kern="0" noProof="0" dirty="0">
                <a:effectLst/>
                <a:ea typeface="Times New Roman" panose="02020603050405020304" pitchFamily="18" charset="0"/>
              </a:rPr>
              <a:t>Ευκολία</a:t>
            </a:r>
            <a:r>
              <a:rPr lang="en-US" kern="0" noProof="0" dirty="0">
                <a:effectLst/>
                <a:ea typeface="Times New Roman" panose="02020603050405020304" pitchFamily="18" charset="0"/>
              </a:rPr>
              <a:t>: πρόσβαση 24/7 χωρίς ταξίδι </a:t>
            </a:r>
          </a:p>
          <a:p>
            <a:pPr marL="357188" lvl="1" indent="-249238" algn="just">
              <a:lnSpc>
                <a:spcPct val="107000"/>
              </a:lnSpc>
              <a:spcBef>
                <a:spcPts val="0"/>
              </a:spcBef>
              <a:spcAft>
                <a:spcPts val="0"/>
              </a:spcAft>
              <a:buFont typeface="Symbol" panose="05050102010706020507" pitchFamily="18" charset="2"/>
              <a:buChar char=""/>
            </a:pPr>
            <a:r>
              <a:rPr lang="en-US" b="1" kern="0" noProof="0" dirty="0">
                <a:effectLst/>
                <a:ea typeface="Times New Roman" panose="02020603050405020304" pitchFamily="18" charset="0"/>
              </a:rPr>
              <a:t>Εξοικονόμηση χρόνου</a:t>
            </a:r>
            <a:r>
              <a:rPr lang="en-US" kern="0" noProof="0" dirty="0">
                <a:effectLst/>
                <a:ea typeface="Times New Roman" panose="02020603050405020304" pitchFamily="18" charset="0"/>
              </a:rPr>
              <a:t>: καμία αναμονή σε ουρές</a:t>
            </a:r>
          </a:p>
          <a:p>
            <a:pPr marL="357188" lvl="1" indent="-249238" algn="just">
              <a:lnSpc>
                <a:spcPct val="107000"/>
              </a:lnSpc>
              <a:spcBef>
                <a:spcPts val="0"/>
              </a:spcBef>
              <a:spcAft>
                <a:spcPts val="0"/>
              </a:spcAft>
              <a:buFont typeface="Symbol" panose="05050102010706020507" pitchFamily="18" charset="2"/>
              <a:buChar char=""/>
            </a:pPr>
            <a:r>
              <a:rPr lang="en-US" b="1" kern="0" noProof="0" dirty="0">
                <a:effectLst/>
                <a:ea typeface="Times New Roman" panose="02020603050405020304" pitchFamily="18" charset="0"/>
              </a:rPr>
              <a:t>Μείον προμήθειες</a:t>
            </a:r>
          </a:p>
          <a:p>
            <a:pPr marL="357188" lvl="1" indent="-249238" algn="just">
              <a:lnSpc>
                <a:spcPct val="107000"/>
              </a:lnSpc>
              <a:spcBef>
                <a:spcPts val="0"/>
              </a:spcBef>
              <a:spcAft>
                <a:spcPts val="0"/>
              </a:spcAft>
              <a:buFont typeface="Symbol" panose="05050102010706020507" pitchFamily="18" charset="2"/>
              <a:buChar char=""/>
            </a:pPr>
            <a:r>
              <a:rPr lang="en-US" b="1" kern="0" noProof="0" dirty="0">
                <a:effectLst/>
                <a:ea typeface="Times New Roman" panose="02020603050405020304" pitchFamily="18" charset="0"/>
              </a:rPr>
              <a:t>Εύκολη διαχείριση</a:t>
            </a:r>
            <a:r>
              <a:rPr lang="en-US" kern="0" noProof="0" dirty="0">
                <a:effectLst/>
                <a:ea typeface="Times New Roman" panose="02020603050405020304" pitchFamily="18" charset="0"/>
              </a:rPr>
              <a:t>: παρακολούθηση υπολοίπου σε πραγματικό χρόνο</a:t>
            </a:r>
            <a:endParaRPr lang="en-GB" kern="0" noProof="0" dirty="0">
              <a:effectLst/>
              <a:ea typeface="Times New Roman" panose="02020603050405020304" pitchFamily="18" charset="0"/>
            </a:endParaRPr>
          </a:p>
          <a:p>
            <a:pPr marL="0" indent="0">
              <a:buClr>
                <a:srgbClr val="FF0000"/>
              </a:buClr>
              <a:buNone/>
            </a:pPr>
            <a:r>
              <a:rPr lang="en-GB" sz="2200" noProof="0" dirty="0" err="1">
                <a:solidFill>
                  <a:srgbClr val="FF0000"/>
                </a:solidFill>
              </a:rPr>
              <a:t>Μειονεκτήμ</a:t>
            </a:r>
            <a:r>
              <a:rPr lang="en-GB" sz="2200" noProof="0" dirty="0">
                <a:solidFill>
                  <a:srgbClr val="FF0000"/>
                </a:solidFill>
              </a:rPr>
              <a:t>ατα</a:t>
            </a:r>
          </a:p>
          <a:p>
            <a:pPr marL="357188" lvl="1">
              <a:spcBef>
                <a:spcPts val="0"/>
              </a:spcBef>
              <a:spcAft>
                <a:spcPts val="0"/>
              </a:spcAft>
              <a:buClr>
                <a:srgbClr val="FF0000"/>
              </a:buClr>
            </a:pPr>
            <a:r>
              <a:rPr lang="en-US" kern="0" noProof="0" dirty="0">
                <a:cs typeface="Times New Roman" panose="02020603050405020304" pitchFamily="18" charset="0"/>
              </a:rPr>
              <a:t>Δεν υπάρχει πρόσωπο αναφοράς για άμεση επαφή</a:t>
            </a:r>
          </a:p>
          <a:p>
            <a:pPr marL="357188" lvl="1">
              <a:spcBef>
                <a:spcPts val="0"/>
              </a:spcBef>
              <a:spcAft>
                <a:spcPts val="0"/>
              </a:spcAft>
              <a:buClr>
                <a:srgbClr val="FF0000"/>
              </a:buClr>
            </a:pPr>
            <a:r>
              <a:rPr lang="en-US" kern="0" noProof="0" dirty="0">
                <a:cs typeface="Times New Roman" panose="02020603050405020304" pitchFamily="18" charset="0"/>
              </a:rPr>
              <a:t>Μικρό δίκτυο ΑΤΜ</a:t>
            </a:r>
            <a:endParaRPr lang="en-GB" kern="0" noProof="0" dirty="0">
              <a:cs typeface="Times New Roman" panose="02020603050405020304" pitchFamily="18" charset="0"/>
            </a:endParaRPr>
          </a:p>
        </p:txBody>
      </p:sp>
      <p:pic>
        <p:nvPicPr>
          <p:cNvPr id="6" name="Gráfico 5" descr="Pulgar hacia abajo contorno">
            <a:extLst>
              <a:ext uri="{FF2B5EF4-FFF2-40B4-BE49-F238E27FC236}">
                <a16:creationId xmlns:a16="http://schemas.microsoft.com/office/drawing/2014/main" id="{963559EB-6D6F-31F7-F06A-F2F06B01B07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10800000" flipH="1" flipV="1">
            <a:off x="5086072" y="4601651"/>
            <a:ext cx="477649" cy="487449"/>
          </a:xfrm>
          <a:prstGeom prst="rect">
            <a:avLst/>
          </a:prstGeom>
        </p:spPr>
      </p:pic>
      <p:pic>
        <p:nvPicPr>
          <p:cNvPr id="8" name="Gráfico 7" descr="Señal de pulgar hacia arriba  contorno">
            <a:extLst>
              <a:ext uri="{FF2B5EF4-FFF2-40B4-BE49-F238E27FC236}">
                <a16:creationId xmlns:a16="http://schemas.microsoft.com/office/drawing/2014/main" id="{69131483-4C80-B815-61D0-D83473A0502A}"/>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054704" y="1826326"/>
            <a:ext cx="487449" cy="487449"/>
          </a:xfrm>
          <a:prstGeom prst="rect">
            <a:avLst/>
          </a:prstGeom>
        </p:spPr>
      </p:pic>
      <p:pic>
        <p:nvPicPr>
          <p:cNvPr id="9" name="Gráfico 8" descr="Pulgar hacia abajo contorno">
            <a:extLst>
              <a:ext uri="{FF2B5EF4-FFF2-40B4-BE49-F238E27FC236}">
                <a16:creationId xmlns:a16="http://schemas.microsoft.com/office/drawing/2014/main" id="{6CD67CCA-F53F-F3A6-B06B-E3B1934BF0B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137907" y="4601651"/>
            <a:ext cx="487449" cy="487449"/>
          </a:xfrm>
          <a:prstGeom prst="rect">
            <a:avLst/>
          </a:prstGeom>
        </p:spPr>
      </p:pic>
      <p:sp>
        <p:nvSpPr>
          <p:cNvPr id="7" name="CuadroTexto 6">
            <a:extLst>
              <a:ext uri="{FF2B5EF4-FFF2-40B4-BE49-F238E27FC236}">
                <a16:creationId xmlns:a16="http://schemas.microsoft.com/office/drawing/2014/main" id="{7D92456D-9945-999B-9A9A-3255B19CCCE4}"/>
              </a:ext>
            </a:extLst>
          </p:cNvPr>
          <p:cNvSpPr txBox="1"/>
          <p:nvPr/>
        </p:nvSpPr>
        <p:spPr>
          <a:xfrm>
            <a:off x="1840992" y="1345161"/>
            <a:ext cx="2894078" cy="830997"/>
          </a:xfrm>
          <a:prstGeom prst="rect">
            <a:avLst/>
          </a:prstGeom>
          <a:solidFill>
            <a:schemeClr val="bg1">
              <a:lumMod val="95000"/>
            </a:schemeClr>
          </a:solidFill>
          <a:ln>
            <a:solidFill>
              <a:schemeClr val="accent1"/>
            </a:solidFill>
          </a:ln>
        </p:spPr>
        <p:txBody>
          <a:bodyPr wrap="square" rtlCol="0">
            <a:spAutoFit/>
          </a:bodyPr>
          <a:lstStyle/>
          <a:p>
            <a:pPr algn="ctr"/>
            <a:r>
              <a:rPr lang="en-GB" sz="2400" b="1" noProof="0" dirty="0"/>
              <a:t>Παρα</a:t>
            </a:r>
            <a:r>
              <a:rPr lang="en-GB" sz="2400" b="1" noProof="0" dirty="0" err="1"/>
              <a:t>δοσι</a:t>
            </a:r>
            <a:r>
              <a:rPr lang="en-GB" sz="2400" b="1" noProof="0" dirty="0"/>
              <a:t>ακή τραπεζική</a:t>
            </a:r>
            <a:endParaRPr lang="el-GR" sz="2400" b="1" noProof="0" dirty="0"/>
          </a:p>
        </p:txBody>
      </p:sp>
      <p:sp>
        <p:nvSpPr>
          <p:cNvPr id="11" name="CuadroTexto 10">
            <a:extLst>
              <a:ext uri="{FF2B5EF4-FFF2-40B4-BE49-F238E27FC236}">
                <a16:creationId xmlns:a16="http://schemas.microsoft.com/office/drawing/2014/main" id="{BB0744E3-6AB2-F158-7832-8E8C1A7297A7}"/>
              </a:ext>
            </a:extLst>
          </p:cNvPr>
          <p:cNvSpPr txBox="1"/>
          <p:nvPr/>
        </p:nvSpPr>
        <p:spPr>
          <a:xfrm>
            <a:off x="7691989" y="1345160"/>
            <a:ext cx="2894078" cy="830997"/>
          </a:xfrm>
          <a:prstGeom prst="rect">
            <a:avLst/>
          </a:prstGeom>
          <a:solidFill>
            <a:schemeClr val="bg1">
              <a:lumMod val="95000"/>
            </a:schemeClr>
          </a:solidFill>
          <a:ln>
            <a:solidFill>
              <a:schemeClr val="accent1"/>
            </a:solidFill>
          </a:ln>
        </p:spPr>
        <p:txBody>
          <a:bodyPr wrap="square" rtlCol="0">
            <a:spAutoFit/>
          </a:bodyPr>
          <a:lstStyle/>
          <a:p>
            <a:pPr algn="ctr"/>
            <a:r>
              <a:rPr lang="en-GB" sz="2400" b="1" noProof="0" dirty="0" err="1"/>
              <a:t>Ηλεκτρονική</a:t>
            </a:r>
            <a:r>
              <a:rPr lang="en-GB" sz="2400" b="1" noProof="0" dirty="0"/>
              <a:t> τραπ</a:t>
            </a:r>
            <a:r>
              <a:rPr lang="en-GB" sz="2400" b="1" noProof="0" dirty="0" err="1"/>
              <a:t>εζική</a:t>
            </a:r>
            <a:endParaRPr lang="el-GR" sz="2400" b="1" noProof="0" dirty="0"/>
          </a:p>
        </p:txBody>
      </p:sp>
      <p:pic>
        <p:nvPicPr>
          <p:cNvPr id="13" name="Gráfico 7" descr="Señal de pulgar hacia arriba  contorno">
            <a:extLst>
              <a:ext uri="{FF2B5EF4-FFF2-40B4-BE49-F238E27FC236}">
                <a16:creationId xmlns:a16="http://schemas.microsoft.com/office/drawing/2014/main" id="{0A2865E9-5D4D-9620-EEA8-994B283445BA}"/>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1026597" y="1803625"/>
            <a:ext cx="487449" cy="487449"/>
          </a:xfrm>
          <a:prstGeom prst="rect">
            <a:avLst/>
          </a:prstGeom>
        </p:spPr>
      </p:pic>
      <p:sp>
        <p:nvSpPr>
          <p:cNvPr id="10" name="Google Shape;182;p9">
            <a:extLst>
              <a:ext uri="{FF2B5EF4-FFF2-40B4-BE49-F238E27FC236}">
                <a16:creationId xmlns:a16="http://schemas.microsoft.com/office/drawing/2014/main" id="{8970259E-A638-F8FA-0E6C-5533588DB18E}"/>
              </a:ext>
            </a:extLst>
          </p:cNvPr>
          <p:cNvSpPr/>
          <p:nvPr/>
        </p:nvSpPr>
        <p:spPr>
          <a:xfrm>
            <a:off x="6921063" y="0"/>
            <a:ext cx="5265314" cy="398700"/>
          </a:xfrm>
          <a:prstGeom prst="rect">
            <a:avLst/>
          </a:prstGeom>
          <a:solidFill>
            <a:srgbClr val="F2F2F2"/>
          </a:solidFill>
          <a:ln>
            <a:noFill/>
          </a:ln>
        </p:spPr>
        <p:txBody>
          <a:bodyPr spcFirstLastPara="1" wrap="square" lIns="91425" tIns="45700" rIns="91425" bIns="45700" anchor="ctr" anchorCtr="0">
            <a:normAutofit fontScale="77500" lnSpcReduction="20000"/>
          </a:bodyPr>
          <a:lstStyle/>
          <a:p>
            <a:pPr marL="0" marR="0" lvl="0" indent="0" algn="r" rtl="0">
              <a:lnSpc>
                <a:spcPct val="90000"/>
              </a:lnSpc>
              <a:spcBef>
                <a:spcPts val="0"/>
              </a:spcBef>
              <a:spcAft>
                <a:spcPts val="0"/>
              </a:spcAft>
              <a:buClr>
                <a:srgbClr val="000000"/>
              </a:buClr>
              <a:buSzPts val="1800"/>
              <a:buFont typeface="Arial"/>
              <a:buNone/>
            </a:pPr>
            <a:r>
              <a:rPr lang="en-US" b="0" i="0" u="none" strike="noStrike" cap="none" dirty="0">
                <a:solidFill>
                  <a:srgbClr val="1C2E78"/>
                </a:solidFill>
                <a:latin typeface="Calibri"/>
                <a:ea typeface="Calibri"/>
                <a:cs typeface="Calibri"/>
                <a:sym typeface="Calibri"/>
              </a:rPr>
              <a:t>3.2 Δημιουργία και πρόσβαση σε ηλεκτρονικό τραπεζικό λογαριασμό</a:t>
            </a:r>
            <a:endParaRPr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3194376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a:xfrm>
            <a:off x="6172199" y="1800000"/>
            <a:ext cx="5782377" cy="3573931"/>
          </a:xfrm>
          <a:ln>
            <a:solidFill>
              <a:schemeClr val="tx1"/>
            </a:solidFill>
          </a:ln>
        </p:spPr>
        <p:txBody>
          <a:bodyPr>
            <a:noAutofit/>
          </a:bodyPr>
          <a:lstStyle/>
          <a:p>
            <a:pPr marL="685800" indent="-457200" algn="just">
              <a:lnSpc>
                <a:spcPct val="107000"/>
              </a:lnSpc>
              <a:spcAft>
                <a:spcPts val="800"/>
              </a:spcAft>
              <a:buFont typeface="+mj-lt"/>
              <a:buAutoNum type="arabicPeriod"/>
            </a:pPr>
            <a:r>
              <a:rPr lang="en-GB" sz="2200" noProof="0" dirty="0"/>
              <a:t>Ζητήστε τα στοιχεία πρόσβασής σας από την τράπεζά σας</a:t>
            </a:r>
          </a:p>
          <a:p>
            <a:pPr marL="914400" lvl="1" algn="just">
              <a:lnSpc>
                <a:spcPct val="107000"/>
              </a:lnSpc>
              <a:spcBef>
                <a:spcPts val="0"/>
              </a:spcBef>
              <a:spcAft>
                <a:spcPts val="0"/>
              </a:spcAft>
            </a:pPr>
            <a:r>
              <a:rPr lang="en-GB" sz="2200" noProof="0" dirty="0"/>
              <a:t>απευθείας στο υποκατάστημα ή μέσω </a:t>
            </a:r>
            <a:r>
              <a:rPr lang="en-GB" noProof="0" dirty="0"/>
              <a:t>της ιστοσελίδας της τράπεζάς </a:t>
            </a:r>
            <a:r>
              <a:rPr lang="en-GB" sz="2200" noProof="0" dirty="0"/>
              <a:t>σας</a:t>
            </a:r>
          </a:p>
          <a:p>
            <a:pPr lvl="1" indent="0" algn="just">
              <a:lnSpc>
                <a:spcPct val="107000"/>
              </a:lnSpc>
              <a:spcBef>
                <a:spcPts val="0"/>
              </a:spcBef>
              <a:spcAft>
                <a:spcPts val="0"/>
              </a:spcAft>
              <a:buNone/>
            </a:pPr>
            <a:endParaRPr lang="en-GB" noProof="0" dirty="0"/>
          </a:p>
          <a:p>
            <a:pPr marL="685800" indent="-457200" algn="just">
              <a:lnSpc>
                <a:spcPct val="107000"/>
              </a:lnSpc>
              <a:spcAft>
                <a:spcPts val="800"/>
              </a:spcAft>
              <a:buFont typeface="+mj-lt"/>
              <a:buAutoNum type="arabicPeriod"/>
            </a:pPr>
            <a:r>
              <a:rPr lang="en-GB" sz="2200" noProof="0" dirty="0"/>
              <a:t>Με αυτά τα στοιχεία μεταβείτε στην ιστοσελίδα της τράπεζάς σας και συνδεθείτε με το όνομα χρήστη και τον κωδικό πρόσβασής σας (PIN). </a:t>
            </a:r>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a:xfrm>
            <a:off x="558000" y="1800000"/>
            <a:ext cx="5409663" cy="3573931"/>
          </a:xfrm>
          <a:ln>
            <a:solidFill>
              <a:schemeClr val="tx1"/>
            </a:solidFill>
          </a:ln>
        </p:spPr>
        <p:txBody>
          <a:bodyPr vert="horz" lIns="91440" tIns="45720" rIns="91440" bIns="45720" rtlCol="0" anchor="t">
            <a:normAutofit lnSpcReduction="10000"/>
          </a:bodyPr>
          <a:lstStyle/>
          <a:p>
            <a:pPr marL="0" indent="0">
              <a:lnSpc>
                <a:spcPct val="120000"/>
              </a:lnSpc>
              <a:buNone/>
            </a:pPr>
            <a:r>
              <a:rPr lang="en-GB" sz="2200" kern="0" noProof="0" dirty="0">
                <a:cs typeface="Times New Roman" panose="02020603050405020304" pitchFamily="18" charset="0"/>
              </a:rPr>
              <a:t>Τι χρειαζόμαστε για να δημιουργήσουμε έναν ηλεκτρονικό λογαριασμό και να αποκτήσουμε πρόσβαση σε αυτόν;</a:t>
            </a:r>
            <a:endParaRPr lang="en-GB" sz="2200" kern="100" noProof="0" dirty="0">
              <a:effectLst/>
              <a:ea typeface="Aptos" panose="020B0004020202020204" pitchFamily="34" charset="0"/>
              <a:cs typeface="Times New Roman"/>
            </a:endParaRPr>
          </a:p>
          <a:p>
            <a:pPr lvl="1">
              <a:lnSpc>
                <a:spcPct val="120000"/>
              </a:lnSpc>
              <a:spcBef>
                <a:spcPts val="0"/>
              </a:spcBef>
              <a:spcAft>
                <a:spcPts val="0"/>
              </a:spcAft>
            </a:pPr>
            <a:r>
              <a:rPr lang="en-GB" kern="0" noProof="0" dirty="0">
                <a:cs typeface="Times New Roman" panose="02020603050405020304" pitchFamily="18" charset="0"/>
              </a:rPr>
              <a:t>Συσκευή με πρόσβαση στο διαδίκτυο (smartphone, tablet, PC)</a:t>
            </a:r>
          </a:p>
          <a:p>
            <a:pPr lvl="1">
              <a:lnSpc>
                <a:spcPct val="120000"/>
              </a:lnSpc>
              <a:spcBef>
                <a:spcPts val="0"/>
              </a:spcBef>
              <a:spcAft>
                <a:spcPts val="0"/>
              </a:spcAft>
            </a:pPr>
            <a:r>
              <a:rPr lang="en-GB" kern="0" noProof="0" dirty="0">
                <a:cs typeface="Times New Roman" panose="02020603050405020304" pitchFamily="18" charset="0"/>
              </a:rPr>
              <a:t>Τραπεζικός λογαριασμός</a:t>
            </a:r>
          </a:p>
          <a:p>
            <a:pPr lvl="1">
              <a:lnSpc>
                <a:spcPct val="120000"/>
              </a:lnSpc>
              <a:spcBef>
                <a:spcPts val="0"/>
              </a:spcBef>
              <a:spcAft>
                <a:spcPts val="0"/>
              </a:spcAft>
            </a:pPr>
            <a:r>
              <a:rPr lang="en-GB" kern="0" noProof="0" dirty="0">
                <a:cs typeface="Times New Roman" panose="02020603050405020304" pitchFamily="18" charset="0"/>
              </a:rPr>
              <a:t>Στοιχεία σύνδεσης online τραπεζικής</a:t>
            </a:r>
          </a:p>
          <a:p>
            <a:pPr lvl="1">
              <a:lnSpc>
                <a:spcPct val="120000"/>
              </a:lnSpc>
              <a:spcBef>
                <a:spcPts val="0"/>
              </a:spcBef>
              <a:spcAft>
                <a:spcPts val="0"/>
              </a:spcAft>
            </a:pPr>
            <a:r>
              <a:rPr lang="en-GB" kern="0" noProof="0" dirty="0">
                <a:cs typeface="Times New Roman" panose="02020603050405020304" pitchFamily="18" charset="0"/>
              </a:rPr>
              <a:t>Αναγνωριστικό και κωδικός πρόσβασης για υπηρεσίες ηλεκτρονικής τραπεζικής</a:t>
            </a:r>
          </a:p>
          <a:p>
            <a:pPr lvl="1">
              <a:lnSpc>
                <a:spcPct val="120000"/>
              </a:lnSpc>
              <a:spcBef>
                <a:spcPts val="0"/>
              </a:spcBef>
              <a:spcAft>
                <a:spcPts val="0"/>
              </a:spcAft>
            </a:pPr>
            <a:endParaRPr lang="en-GB" noProof="0" dirty="0">
              <a:ea typeface="Calibri"/>
              <a:cs typeface="Calibri"/>
            </a:endParaRPr>
          </a:p>
        </p:txBody>
      </p:sp>
      <p:sp>
        <p:nvSpPr>
          <p:cNvPr id="3" name="pop-up" descr="Click here for pop up information.">
            <a:extLst>
              <a:ext uri="{FF2B5EF4-FFF2-40B4-BE49-F238E27FC236}">
                <a16:creationId xmlns:a16="http://schemas.microsoft.com/office/drawing/2014/main" id="{C3A67301-39B7-99CC-D178-F4F617E8AAEA}"/>
              </a:ext>
            </a:extLst>
          </p:cNvPr>
          <p:cNvSpPr/>
          <p:nvPr/>
        </p:nvSpPr>
        <p:spPr>
          <a:xfrm>
            <a:off x="1200948" y="5601558"/>
            <a:ext cx="1124466" cy="510346"/>
          </a:xfrm>
          <a:prstGeom prst="borderCallout1">
            <a:avLst/>
          </a:prstGeom>
          <a:solidFill>
            <a:schemeClr val="bg1"/>
          </a:solidFill>
          <a:ln>
            <a:solidFill>
              <a:srgbClr val="1C2E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noProof="0" dirty="0">
                <a:solidFill>
                  <a:srgbClr val="1C2E78"/>
                </a:solidFill>
              </a:rPr>
              <a:t>κάντε κλικ στο</a:t>
            </a:r>
          </a:p>
        </p:txBody>
      </p:sp>
      <p:pic>
        <p:nvPicPr>
          <p:cNvPr id="8" name="Θέση περιεχομένου 4" descr="Χειρονομία διπλού πατήματος περίγραμμα">
            <a:extLst>
              <a:ext uri="{FF2B5EF4-FFF2-40B4-BE49-F238E27FC236}">
                <a16:creationId xmlns:a16="http://schemas.microsoft.com/office/drawing/2014/main" id="{B4A9B177-F602-ED98-3133-35C627D7E0E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868214" y="5856731"/>
            <a:ext cx="914400" cy="914400"/>
          </a:xfrm>
          <a:prstGeom prst="rect">
            <a:avLst/>
          </a:prstGeom>
        </p:spPr>
      </p:pic>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a:xfrm>
            <a:off x="558000" y="799690"/>
            <a:ext cx="11396576" cy="599188"/>
          </a:xfrm>
        </p:spPr>
        <p:txBody>
          <a:bodyPr/>
          <a:lstStyle/>
          <a:p>
            <a:r>
              <a:rPr lang="en-GB" noProof="0" dirty="0"/>
              <a:t>Πώς να εγκαταστήσετε μια εφαρμογή mobile banking</a:t>
            </a:r>
          </a:p>
        </p:txBody>
      </p:sp>
      <p:sp>
        <p:nvSpPr>
          <p:cNvPr id="2" name="TextBox 1">
            <a:extLst>
              <a:ext uri="{FF2B5EF4-FFF2-40B4-BE49-F238E27FC236}">
                <a16:creationId xmlns:a16="http://schemas.microsoft.com/office/drawing/2014/main" id="{85D3F7F5-9A32-24F0-F5D0-A5F25A673897}"/>
              </a:ext>
            </a:extLst>
          </p:cNvPr>
          <p:cNvSpPr txBox="1"/>
          <p:nvPr/>
        </p:nvSpPr>
        <p:spPr>
          <a:xfrm>
            <a:off x="2879343" y="5601558"/>
            <a:ext cx="6674377" cy="1046440"/>
          </a:xfrm>
          <a:prstGeom prst="rect">
            <a:avLst/>
          </a:prstGeom>
          <a:solidFill>
            <a:schemeClr val="bg1">
              <a:lumMod val="95000"/>
            </a:schemeClr>
          </a:solidFill>
          <a:ln>
            <a:solidFill>
              <a:srgbClr val="1C2E78"/>
            </a:solidFill>
          </a:ln>
        </p:spPr>
        <p:txBody>
          <a:bodyPr wrap="square">
            <a:spAutoFit/>
          </a:bodyPr>
          <a:lstStyle/>
          <a:p>
            <a:r>
              <a:rPr lang="en-GB" sz="2200" noProof="0" dirty="0"/>
              <a:t>Εδώ θα βρείτε ένα βίντεο με τα απαραίτητα βήματα για να κατεβάσετε την εφαρμογή της τράπεζας BBVA: </a:t>
            </a:r>
            <a:r>
              <a:rPr lang="en-GB" noProof="0" dirty="0">
                <a:hlinkClick r:id="rId5" tooltip="Enlace de vídeo compartido"/>
              </a:rPr>
              <a:t>https://youtu.be/PI9g7k9mc_I</a:t>
            </a:r>
            <a:endParaRPr lang="en-GB" noProof="0" dirty="0"/>
          </a:p>
        </p:txBody>
      </p:sp>
      <p:sp>
        <p:nvSpPr>
          <p:cNvPr id="7" name="Ορθογώνιο 7">
            <a:extLst>
              <a:ext uri="{FF2B5EF4-FFF2-40B4-BE49-F238E27FC236}">
                <a16:creationId xmlns:a16="http://schemas.microsoft.com/office/drawing/2014/main" id="{77984BFA-0C9C-14F7-3C48-3766614B7FC3}"/>
              </a:ext>
            </a:extLst>
          </p:cNvPr>
          <p:cNvSpPr/>
          <p:nvPr/>
        </p:nvSpPr>
        <p:spPr>
          <a:xfrm>
            <a:off x="8549703" y="0"/>
            <a:ext cx="3636675" cy="398569"/>
          </a:xfrm>
          <a:prstGeom prst="rect">
            <a:avLst/>
          </a:prstGeom>
          <a:solidFill>
            <a:schemeClr val="bg1">
              <a:lumMod val="95000"/>
            </a:schemeClr>
          </a:solidFill>
        </p:spPr>
        <p:txBody>
          <a:bodyPr vert="horz" lIns="91440" tIns="45720" rIns="91440" bIns="45720" rtlCol="0" anchor="ctr">
            <a:normAutofit/>
          </a:bodyPr>
          <a:lstStyle/>
          <a:p>
            <a:pPr algn="r">
              <a:lnSpc>
                <a:spcPct val="90000"/>
              </a:lnSpc>
              <a:spcBef>
                <a:spcPct val="0"/>
              </a:spcBef>
            </a:pPr>
            <a:endParaRPr lang="en-GB" sz="1300" b="1" noProof="0" dirty="0">
              <a:solidFill>
                <a:schemeClr val="accent1"/>
              </a:solidFill>
            </a:endParaRPr>
          </a:p>
        </p:txBody>
      </p:sp>
      <p:sp>
        <p:nvSpPr>
          <p:cNvPr id="10" name="Google Shape;182;p9">
            <a:extLst>
              <a:ext uri="{FF2B5EF4-FFF2-40B4-BE49-F238E27FC236}">
                <a16:creationId xmlns:a16="http://schemas.microsoft.com/office/drawing/2014/main" id="{B1743E48-23A4-16C0-8A05-2CD98EC6C404}"/>
              </a:ext>
            </a:extLst>
          </p:cNvPr>
          <p:cNvSpPr/>
          <p:nvPr/>
        </p:nvSpPr>
        <p:spPr>
          <a:xfrm>
            <a:off x="6921063" y="0"/>
            <a:ext cx="5265314" cy="398700"/>
          </a:xfrm>
          <a:prstGeom prst="rect">
            <a:avLst/>
          </a:prstGeom>
          <a:solidFill>
            <a:srgbClr val="F2F2F2"/>
          </a:solidFill>
          <a:ln>
            <a:noFill/>
          </a:ln>
        </p:spPr>
        <p:txBody>
          <a:bodyPr spcFirstLastPara="1" wrap="square" lIns="91425" tIns="45700" rIns="91425" bIns="45700" anchor="ctr" anchorCtr="0">
            <a:normAutofit fontScale="77500" lnSpcReduction="20000"/>
          </a:bodyPr>
          <a:lstStyle/>
          <a:p>
            <a:pPr marL="0" marR="0" lvl="0" indent="0" algn="r" rtl="0">
              <a:lnSpc>
                <a:spcPct val="90000"/>
              </a:lnSpc>
              <a:spcBef>
                <a:spcPts val="0"/>
              </a:spcBef>
              <a:spcAft>
                <a:spcPts val="0"/>
              </a:spcAft>
              <a:buClr>
                <a:srgbClr val="000000"/>
              </a:buClr>
              <a:buSzPts val="1800"/>
              <a:buFont typeface="Arial"/>
              <a:buNone/>
            </a:pPr>
            <a:r>
              <a:rPr lang="en-US" b="0" i="0" u="none" strike="noStrike" cap="none" dirty="0">
                <a:solidFill>
                  <a:srgbClr val="1C2E78"/>
                </a:solidFill>
                <a:latin typeface="Calibri"/>
                <a:ea typeface="Calibri"/>
                <a:cs typeface="Calibri"/>
                <a:sym typeface="Calibri"/>
              </a:rPr>
              <a:t>3.2 Δημιουργία και πρόσβαση σε ηλεκτρονικό τραπεζικό λογαριασμό</a:t>
            </a:r>
            <a:endParaRPr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21704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68833-138A-F6F4-9B67-199781A01216}"/>
              </a:ext>
            </a:extLst>
          </p:cNvPr>
          <p:cNvSpPr>
            <a:spLocks noGrp="1"/>
          </p:cNvSpPr>
          <p:nvPr>
            <p:ph type="title"/>
          </p:nvPr>
        </p:nvSpPr>
        <p:spPr>
          <a:xfrm>
            <a:off x="566154" y="785772"/>
            <a:ext cx="11059692" cy="605096"/>
          </a:xfrm>
        </p:spPr>
        <p:txBody>
          <a:bodyPr>
            <a:normAutofit/>
          </a:bodyPr>
          <a:lstStyle/>
          <a:p>
            <a:r>
              <a:rPr lang="en-US" dirty="0"/>
              <a:t>Βήματα για την πρώτη πρόσβαση στον ηλεκτρονικό λογαριασμό </a:t>
            </a:r>
            <a:r>
              <a:rPr lang="es-ES" dirty="0"/>
              <a:t>(1/2)</a:t>
            </a:r>
            <a:endParaRPr lang="el-GR" dirty="0"/>
          </a:p>
        </p:txBody>
      </p:sp>
      <p:sp>
        <p:nvSpPr>
          <p:cNvPr id="3" name="Content Placeholder 2">
            <a:extLst>
              <a:ext uri="{FF2B5EF4-FFF2-40B4-BE49-F238E27FC236}">
                <a16:creationId xmlns:a16="http://schemas.microsoft.com/office/drawing/2014/main" id="{127FB641-46AC-075E-04F9-9EDC111B5788}"/>
              </a:ext>
            </a:extLst>
          </p:cNvPr>
          <p:cNvSpPr>
            <a:spLocks noGrp="1"/>
          </p:cNvSpPr>
          <p:nvPr>
            <p:ph idx="1"/>
          </p:nvPr>
        </p:nvSpPr>
        <p:spPr>
          <a:xfrm>
            <a:off x="661029" y="1558147"/>
            <a:ext cx="7270398" cy="4553504"/>
          </a:xfrm>
        </p:spPr>
        <p:txBody>
          <a:bodyPr>
            <a:noAutofit/>
          </a:bodyPr>
          <a:lstStyle/>
          <a:p>
            <a:pPr marL="0" indent="0">
              <a:buNone/>
            </a:pPr>
            <a:r>
              <a:rPr lang="en-US" sz="2200" b="1" dirty="0"/>
              <a:t>Τα βήματα για την πρόσβαση στην ηλεκτρονική τραπεζική για πρώτη φορά είναι συνήθως τα ίδια για όλες τις τράπεζες</a:t>
            </a:r>
            <a:r>
              <a:rPr lang="es-ES" sz="2200" b="1" dirty="0"/>
              <a:t>:</a:t>
            </a:r>
          </a:p>
          <a:p>
            <a:pPr marL="457200">
              <a:lnSpc>
                <a:spcPct val="107000"/>
              </a:lnSpc>
            </a:pPr>
            <a:r>
              <a:rPr lang="en-US" sz="2000" dirty="0"/>
              <a:t>Επισκεφθείτε τον ιστότοπο της τράπεζάς σας και αναζητήστε την επιλογή 'Online Banking' ή 'Customer Access'.</a:t>
            </a:r>
            <a:endParaRPr lang="es-ES" sz="2000" dirty="0"/>
          </a:p>
          <a:p>
            <a:pPr marL="457200">
              <a:lnSpc>
                <a:spcPct val="107000"/>
              </a:lnSpc>
            </a:pPr>
            <a:r>
              <a:rPr lang="en-US" sz="2000" dirty="0"/>
              <a:t>Κάντε κλικ στο 'Εγγραφή' ή 'Δημιουργία λογαριασμού' για να ξεκινήσετε την εγγραφή.</a:t>
            </a:r>
            <a:endParaRPr lang="es-ES" sz="2000" dirty="0"/>
          </a:p>
          <a:p>
            <a:pPr marL="457200">
              <a:lnSpc>
                <a:spcPct val="107000"/>
              </a:lnSpc>
            </a:pPr>
            <a:r>
              <a:rPr lang="en-US" sz="2000" dirty="0"/>
              <a:t>Συμπληρώστε τις ζητούμενες πληροφορίες, όπως τον αριθμό λογαριασμού σας, την ημερομηνία γέννησης και άλλα προσωπικά δεδομένα.</a:t>
            </a:r>
          </a:p>
          <a:p>
            <a:pPr marL="457200">
              <a:lnSpc>
                <a:spcPct val="107000"/>
              </a:lnSpc>
            </a:pPr>
            <a:r>
              <a:rPr lang="en-US" sz="2000" dirty="0"/>
              <a:t>Δημιουργήστε ένα όνομα χρήστη και έναν ασφαλή κωδικό πρόσβασης που μπορείτε να θυμάστε.</a:t>
            </a:r>
            <a:endParaRPr lang="es-ES" sz="2000" dirty="0"/>
          </a:p>
        </p:txBody>
      </p:sp>
      <p:sp>
        <p:nvSpPr>
          <p:cNvPr id="4" name="Google Shape;245;p15">
            <a:extLst>
              <a:ext uri="{FF2B5EF4-FFF2-40B4-BE49-F238E27FC236}">
                <a16:creationId xmlns:a16="http://schemas.microsoft.com/office/drawing/2014/main" id="{B9D599D7-9B82-17E3-46E6-D0E7A7F81252}"/>
              </a:ext>
            </a:extLst>
          </p:cNvPr>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s-ES" sz="1200" b="0" i="0" u="none" strike="noStrike" cap="none" dirty="0" err="1">
                <a:solidFill>
                  <a:schemeClr val="dk1"/>
                </a:solidFill>
                <a:latin typeface="Calibri"/>
                <a:ea typeface="Calibri"/>
                <a:cs typeface="Calibri"/>
                <a:sym typeface="Calibri"/>
              </a:rPr>
              <a:t>Εικόνα </a:t>
            </a:r>
            <a:r>
              <a:rPr lang="es-ES" sz="1200" dirty="0" err="1">
                <a:solidFill>
                  <a:schemeClr val="dk1"/>
                </a:solidFill>
                <a:latin typeface="Calibri"/>
                <a:ea typeface="Calibri"/>
                <a:cs typeface="Calibri"/>
                <a:sym typeface="Calibri"/>
              </a:rPr>
              <a:t>από την </a:t>
            </a:r>
            <a:r>
              <a:rPr lang="es-ES" sz="1200" dirty="0">
                <a:solidFill>
                  <a:schemeClr val="dk1"/>
                </a:solidFill>
                <a:latin typeface="Calibri"/>
                <a:ea typeface="Calibri"/>
                <a:cs typeface="Calibri"/>
                <a:sym typeface="Calibri"/>
                <a:hlinkClick r:id="rId3"/>
              </a:rPr>
              <a:t>Banco Sabadell </a:t>
            </a:r>
            <a:endParaRPr sz="1200" b="0" i="0" u="none" strike="noStrike" cap="none" dirty="0">
              <a:solidFill>
                <a:schemeClr val="dk1"/>
              </a:solidFill>
              <a:latin typeface="Calibri"/>
              <a:ea typeface="Calibri"/>
              <a:cs typeface="Calibri"/>
              <a:sym typeface="Calibri"/>
            </a:endParaRPr>
          </a:p>
        </p:txBody>
      </p:sp>
      <p:sp>
        <p:nvSpPr>
          <p:cNvPr id="5" name="Ορθογώνιο 7">
            <a:extLst>
              <a:ext uri="{FF2B5EF4-FFF2-40B4-BE49-F238E27FC236}">
                <a16:creationId xmlns:a16="http://schemas.microsoft.com/office/drawing/2014/main" id="{EB32798E-C45F-F437-D134-51182A9E70F6}"/>
              </a:ext>
            </a:extLst>
          </p:cNvPr>
          <p:cNvSpPr/>
          <p:nvPr/>
        </p:nvSpPr>
        <p:spPr>
          <a:xfrm>
            <a:off x="8549703" y="0"/>
            <a:ext cx="3636675" cy="398569"/>
          </a:xfrm>
          <a:prstGeom prst="rect">
            <a:avLst/>
          </a:prstGeom>
          <a:solidFill>
            <a:schemeClr val="bg1">
              <a:lumMod val="95000"/>
            </a:schemeClr>
          </a:solidFill>
        </p:spPr>
        <p:txBody>
          <a:bodyPr vert="horz" lIns="91440" tIns="45720" rIns="91440" bIns="45720" rtlCol="0" anchor="ctr">
            <a:normAutofit/>
          </a:bodyPr>
          <a:lstStyle/>
          <a:p>
            <a:pPr algn="r">
              <a:lnSpc>
                <a:spcPct val="90000"/>
              </a:lnSpc>
              <a:spcBef>
                <a:spcPct val="0"/>
              </a:spcBef>
            </a:pPr>
            <a:endParaRPr lang="en-US" dirty="0">
              <a:solidFill>
                <a:srgbClr val="1C2E78"/>
              </a:solidFill>
              <a:ea typeface="+mj-ea"/>
              <a:cs typeface="+mj-cs"/>
            </a:endParaRPr>
          </a:p>
        </p:txBody>
      </p:sp>
      <p:pic>
        <p:nvPicPr>
          <p:cNvPr id="9" name="Imagen 8">
            <a:extLst>
              <a:ext uri="{FF2B5EF4-FFF2-40B4-BE49-F238E27FC236}">
                <a16:creationId xmlns:a16="http://schemas.microsoft.com/office/drawing/2014/main" id="{4AFB2AA0-DD7E-7CAD-F335-3C8838A34AF0}"/>
              </a:ext>
            </a:extLst>
          </p:cNvPr>
          <p:cNvPicPr>
            <a:picLocks noChangeAspect="1"/>
          </p:cNvPicPr>
          <p:nvPr/>
        </p:nvPicPr>
        <p:blipFill>
          <a:blip r:embed="rId4"/>
          <a:srcRect r="6739" b="14138"/>
          <a:stretch/>
        </p:blipFill>
        <p:spPr>
          <a:xfrm>
            <a:off x="7885043" y="2079633"/>
            <a:ext cx="4263681" cy="1975104"/>
          </a:xfrm>
          <a:prstGeom prst="rect">
            <a:avLst/>
          </a:prstGeom>
          <a:ln>
            <a:noFill/>
          </a:ln>
          <a:effectLst>
            <a:outerShdw blurRad="190500" algn="tl" rotWithShape="0">
              <a:srgbClr val="000000">
                <a:alpha val="70000"/>
              </a:srgbClr>
            </a:outerShdw>
          </a:effectLst>
        </p:spPr>
      </p:pic>
      <p:sp>
        <p:nvSpPr>
          <p:cNvPr id="10" name="Elipse 9">
            <a:extLst>
              <a:ext uri="{FF2B5EF4-FFF2-40B4-BE49-F238E27FC236}">
                <a16:creationId xmlns:a16="http://schemas.microsoft.com/office/drawing/2014/main" id="{9365C6B2-7A81-F3E4-3CD4-8CB94410707F}"/>
              </a:ext>
            </a:extLst>
          </p:cNvPr>
          <p:cNvSpPr/>
          <p:nvPr/>
        </p:nvSpPr>
        <p:spPr>
          <a:xfrm>
            <a:off x="9181636" y="3689683"/>
            <a:ext cx="916520" cy="4262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a:extLst>
              <a:ext uri="{FF2B5EF4-FFF2-40B4-BE49-F238E27FC236}">
                <a16:creationId xmlns:a16="http://schemas.microsoft.com/office/drawing/2014/main" id="{63778712-53D1-A5DB-96C5-265D11C2E88C}"/>
              </a:ext>
            </a:extLst>
          </p:cNvPr>
          <p:cNvSpPr txBox="1"/>
          <p:nvPr/>
        </p:nvSpPr>
        <p:spPr>
          <a:xfrm>
            <a:off x="10442712" y="3712151"/>
            <a:ext cx="1921565" cy="369332"/>
          </a:xfrm>
          <a:prstGeom prst="rect">
            <a:avLst/>
          </a:prstGeom>
        </p:spPr>
        <p:txBody>
          <a:bodyPr wrap="square" rtlCol="0">
            <a:spAutoFit/>
          </a:bodyPr>
          <a:lstStyle/>
          <a:p>
            <a:pPr algn="l"/>
            <a:r>
              <a:rPr lang="es-ES" dirty="0" err="1"/>
              <a:t>Κάντε κλικ εδώ</a:t>
            </a:r>
            <a:r>
              <a:rPr lang="es-ES" dirty="0"/>
              <a:t>!</a:t>
            </a:r>
          </a:p>
        </p:txBody>
      </p:sp>
      <p:cxnSp>
        <p:nvCxnSpPr>
          <p:cNvPr id="13" name="Conector recto de flecha 12">
            <a:extLst>
              <a:ext uri="{FF2B5EF4-FFF2-40B4-BE49-F238E27FC236}">
                <a16:creationId xmlns:a16="http://schemas.microsoft.com/office/drawing/2014/main" id="{58918624-09B1-C2C1-F15A-3ADE25EF6D5A}"/>
              </a:ext>
            </a:extLst>
          </p:cNvPr>
          <p:cNvCxnSpPr/>
          <p:nvPr/>
        </p:nvCxnSpPr>
        <p:spPr>
          <a:xfrm flipH="1" flipV="1">
            <a:off x="10137912" y="3917137"/>
            <a:ext cx="397566" cy="6028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Google Shape;182;p9">
            <a:extLst>
              <a:ext uri="{FF2B5EF4-FFF2-40B4-BE49-F238E27FC236}">
                <a16:creationId xmlns:a16="http://schemas.microsoft.com/office/drawing/2014/main" id="{1E962F03-1F23-DB13-4254-6116FC3D67C9}"/>
              </a:ext>
            </a:extLst>
          </p:cNvPr>
          <p:cNvSpPr/>
          <p:nvPr/>
        </p:nvSpPr>
        <p:spPr>
          <a:xfrm>
            <a:off x="6921063" y="0"/>
            <a:ext cx="5265314" cy="398700"/>
          </a:xfrm>
          <a:prstGeom prst="rect">
            <a:avLst/>
          </a:prstGeom>
          <a:solidFill>
            <a:srgbClr val="F2F2F2"/>
          </a:solidFill>
          <a:ln>
            <a:noFill/>
          </a:ln>
        </p:spPr>
        <p:txBody>
          <a:bodyPr spcFirstLastPara="1" wrap="square" lIns="91425" tIns="45700" rIns="91425" bIns="45700" anchor="ctr" anchorCtr="0">
            <a:normAutofit fontScale="77500" lnSpcReduction="20000"/>
          </a:bodyPr>
          <a:lstStyle/>
          <a:p>
            <a:pPr marL="0" marR="0" lvl="0" indent="0" algn="r" rtl="0">
              <a:lnSpc>
                <a:spcPct val="90000"/>
              </a:lnSpc>
              <a:spcBef>
                <a:spcPts val="0"/>
              </a:spcBef>
              <a:spcAft>
                <a:spcPts val="0"/>
              </a:spcAft>
              <a:buClr>
                <a:srgbClr val="000000"/>
              </a:buClr>
              <a:buSzPts val="1800"/>
              <a:buFont typeface="Arial"/>
              <a:buNone/>
            </a:pPr>
            <a:r>
              <a:rPr lang="en-US" b="0" i="0" u="none" strike="noStrike" cap="none" dirty="0">
                <a:solidFill>
                  <a:srgbClr val="1C2E78"/>
                </a:solidFill>
                <a:latin typeface="Calibri"/>
                <a:ea typeface="Calibri"/>
                <a:cs typeface="Calibri"/>
                <a:sym typeface="Calibri"/>
              </a:rPr>
              <a:t>3.2 Δημιουργία και πρόσβαση σε ηλεκτρονικό τραπεζικό λογαριασμό</a:t>
            </a:r>
            <a:endParaRPr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2594250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65CAC-B3E9-6740-C1AC-9382C584E0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E13D3D-DB9F-D9ED-BA6B-E317431CCD2C}"/>
              </a:ext>
            </a:extLst>
          </p:cNvPr>
          <p:cNvSpPr>
            <a:spLocks noGrp="1"/>
          </p:cNvSpPr>
          <p:nvPr>
            <p:ph type="title"/>
          </p:nvPr>
        </p:nvSpPr>
        <p:spPr>
          <a:xfrm>
            <a:off x="566154" y="785772"/>
            <a:ext cx="11059692" cy="605096"/>
          </a:xfrm>
        </p:spPr>
        <p:txBody>
          <a:bodyPr>
            <a:normAutofit/>
          </a:bodyPr>
          <a:lstStyle/>
          <a:p>
            <a:r>
              <a:rPr lang="en-US" dirty="0"/>
              <a:t>Βήματα για την πρώτη πρόσβαση στον ηλεκτρονικό λογαριασμό </a:t>
            </a:r>
            <a:r>
              <a:rPr lang="es-ES" dirty="0"/>
              <a:t>(2/2)</a:t>
            </a:r>
            <a:endParaRPr lang="el-GR" dirty="0"/>
          </a:p>
        </p:txBody>
      </p:sp>
      <p:sp>
        <p:nvSpPr>
          <p:cNvPr id="3" name="Content Placeholder 2">
            <a:extLst>
              <a:ext uri="{FF2B5EF4-FFF2-40B4-BE49-F238E27FC236}">
                <a16:creationId xmlns:a16="http://schemas.microsoft.com/office/drawing/2014/main" id="{DD5B321F-EC06-C5B3-D3CE-0ECE83236C10}"/>
              </a:ext>
            </a:extLst>
          </p:cNvPr>
          <p:cNvSpPr>
            <a:spLocks noGrp="1"/>
          </p:cNvSpPr>
          <p:nvPr>
            <p:ph idx="1"/>
          </p:nvPr>
        </p:nvSpPr>
        <p:spPr>
          <a:xfrm>
            <a:off x="661028" y="1558147"/>
            <a:ext cx="8075119" cy="4553504"/>
          </a:xfrm>
        </p:spPr>
        <p:txBody>
          <a:bodyPr>
            <a:noAutofit/>
          </a:bodyPr>
          <a:lstStyle/>
          <a:p>
            <a:pPr marL="457200">
              <a:lnSpc>
                <a:spcPct val="107000"/>
              </a:lnSpc>
            </a:pPr>
            <a:r>
              <a:rPr lang="en-US" sz="2200" dirty="0"/>
              <a:t>Επαληθεύστε την ταυτότητά σας ακολουθώντας τις οδηγίες της τράπεζας, οι οποίες μπορεί να περιλαμβάνουν την αποστολή ενός κωδικού επαλήθευσης στο τηλέφωνο ή στο email σας.</a:t>
            </a:r>
            <a:endParaRPr lang="es-ES" sz="2200" dirty="0"/>
          </a:p>
          <a:p>
            <a:pPr marL="457200">
              <a:lnSpc>
                <a:spcPct val="107000"/>
              </a:lnSpc>
            </a:pPr>
            <a:r>
              <a:rPr lang="en-US" sz="2200" dirty="0"/>
              <a:t>Μόλις επαληθευτεί η ταυτότητά σας, θα μπορείτε να έχετε πρόσβαση στον ηλεκτρονικό τραπεζικό σας λογαριασμό με το όνομα χρήστη και τον κωδικό πρόσβασής σας.</a:t>
            </a:r>
          </a:p>
          <a:p>
            <a:pPr marL="457200">
              <a:lnSpc>
                <a:spcPct val="107000"/>
              </a:lnSpc>
            </a:pPr>
            <a:endParaRPr lang="es-ES" sz="2200" b="1" dirty="0"/>
          </a:p>
          <a:p>
            <a:pPr marL="0" indent="0" algn="ctr">
              <a:buNone/>
            </a:pPr>
            <a:r>
              <a:rPr lang="en-US" sz="2600" b="1" dirty="0"/>
              <a:t>Θυμηθείτε να κρατάτε τα στοιχεία σύνδεσής σας ασφαλή και να μην τα μοιράζεστε με κανέναν!</a:t>
            </a:r>
            <a:endParaRPr lang="el-GR" sz="2600" b="1" dirty="0"/>
          </a:p>
        </p:txBody>
      </p:sp>
      <p:pic>
        <p:nvPicPr>
          <p:cNvPr id="1026" name="Picture 2" descr="Acceso app banca digital solo consultas">
            <a:extLst>
              <a:ext uri="{FF2B5EF4-FFF2-40B4-BE49-F238E27FC236}">
                <a16:creationId xmlns:a16="http://schemas.microsoft.com/office/drawing/2014/main" id="{9BED7940-A8AA-FDC2-8CC3-2D43D56128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145" y="3172778"/>
            <a:ext cx="3810000" cy="343852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54A696F0-12FD-0437-790F-909AE1E6BD51}"/>
              </a:ext>
            </a:extLst>
          </p:cNvPr>
          <p:cNvSpPr txBox="1"/>
          <p:nvPr/>
        </p:nvSpPr>
        <p:spPr>
          <a:xfrm>
            <a:off x="10641145" y="6581001"/>
            <a:ext cx="1743456" cy="276999"/>
          </a:xfrm>
          <a:prstGeom prst="rect">
            <a:avLst/>
          </a:prstGeom>
        </p:spPr>
        <p:txBody>
          <a:bodyPr wrap="square" rtlCol="0">
            <a:spAutoFit/>
          </a:bodyPr>
          <a:lstStyle/>
          <a:p>
            <a:pPr algn="l"/>
            <a:r>
              <a:rPr lang="es-ES" sz="1200" dirty="0" err="1">
                <a:solidFill>
                  <a:schemeClr val="dk1"/>
                </a:solidFill>
                <a:latin typeface="Calibri"/>
                <a:ea typeface="Calibri"/>
                <a:cs typeface="Calibri"/>
              </a:rPr>
              <a:t>Εικόνα από </a:t>
            </a:r>
            <a:r>
              <a:rPr lang="es-ES" sz="1200" dirty="0">
                <a:solidFill>
                  <a:schemeClr val="dk1"/>
                </a:solidFill>
                <a:latin typeface="Calibri"/>
                <a:ea typeface="Calibri"/>
                <a:cs typeface="Calibri"/>
                <a:hlinkClick r:id="rId4"/>
              </a:rPr>
              <a:t>IberCaja</a:t>
            </a:r>
            <a:endParaRPr lang="es-ES" sz="1200" dirty="0">
              <a:solidFill>
                <a:schemeClr val="dk1"/>
              </a:solidFill>
              <a:latin typeface="Calibri"/>
              <a:ea typeface="Calibri"/>
              <a:cs typeface="Calibri"/>
            </a:endParaRPr>
          </a:p>
        </p:txBody>
      </p:sp>
      <p:sp>
        <p:nvSpPr>
          <p:cNvPr id="4" name="Google Shape;182;p9">
            <a:extLst>
              <a:ext uri="{FF2B5EF4-FFF2-40B4-BE49-F238E27FC236}">
                <a16:creationId xmlns:a16="http://schemas.microsoft.com/office/drawing/2014/main" id="{3775F952-7D6B-F2B7-24BF-3841954CD390}"/>
              </a:ext>
            </a:extLst>
          </p:cNvPr>
          <p:cNvSpPr/>
          <p:nvPr/>
        </p:nvSpPr>
        <p:spPr>
          <a:xfrm>
            <a:off x="6921063" y="0"/>
            <a:ext cx="5265314" cy="398700"/>
          </a:xfrm>
          <a:prstGeom prst="rect">
            <a:avLst/>
          </a:prstGeom>
          <a:solidFill>
            <a:srgbClr val="F2F2F2"/>
          </a:solidFill>
          <a:ln>
            <a:noFill/>
          </a:ln>
        </p:spPr>
        <p:txBody>
          <a:bodyPr spcFirstLastPara="1" wrap="square" lIns="91425" tIns="45700" rIns="91425" bIns="45700" anchor="ctr" anchorCtr="0">
            <a:normAutofit fontScale="77500" lnSpcReduction="20000"/>
          </a:bodyPr>
          <a:lstStyle/>
          <a:p>
            <a:pPr marL="0" marR="0" lvl="0" indent="0" algn="r" rtl="0">
              <a:lnSpc>
                <a:spcPct val="90000"/>
              </a:lnSpc>
              <a:spcBef>
                <a:spcPts val="0"/>
              </a:spcBef>
              <a:spcAft>
                <a:spcPts val="0"/>
              </a:spcAft>
              <a:buClr>
                <a:srgbClr val="000000"/>
              </a:buClr>
              <a:buSzPts val="1800"/>
              <a:buFont typeface="Arial"/>
              <a:buNone/>
            </a:pPr>
            <a:r>
              <a:rPr lang="en-US" b="0" i="0" u="none" strike="noStrike" cap="none" dirty="0">
                <a:solidFill>
                  <a:srgbClr val="1C2E78"/>
                </a:solidFill>
                <a:latin typeface="Calibri"/>
                <a:ea typeface="Calibri"/>
                <a:cs typeface="Calibri"/>
                <a:sym typeface="Calibri"/>
              </a:rPr>
              <a:t>3.2 Δημιουργία και πρόσβαση σε ηλεκτρονικό τραπεζικό λογαριασμό</a:t>
            </a:r>
            <a:endParaRPr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827985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D9105-C798-54DD-C5F4-E7E31CBC0C33}"/>
            </a:ext>
          </a:extLst>
        </p:cNvPr>
        <p:cNvGrpSpPr/>
        <p:nvPr/>
      </p:nvGrpSpPr>
      <p:grpSpPr>
        <a:xfrm>
          <a:off x="0" y="0"/>
          <a:ext cx="0" cy="0"/>
          <a:chOff x="0" y="0"/>
          <a:chExt cx="0" cy="0"/>
        </a:xfrm>
      </p:grpSpPr>
      <p:sp>
        <p:nvSpPr>
          <p:cNvPr id="4" name="Τίτλος 3">
            <a:extLst>
              <a:ext uri="{FF2B5EF4-FFF2-40B4-BE49-F238E27FC236}">
                <a16:creationId xmlns:a16="http://schemas.microsoft.com/office/drawing/2014/main" id="{A48F6E38-25BB-B5C2-7922-323368B6C466}"/>
              </a:ext>
            </a:extLst>
          </p:cNvPr>
          <p:cNvSpPr>
            <a:spLocks noGrp="1"/>
          </p:cNvSpPr>
          <p:nvPr>
            <p:ph type="title"/>
          </p:nvPr>
        </p:nvSpPr>
        <p:spPr>
          <a:xfrm>
            <a:off x="558000" y="811653"/>
            <a:ext cx="10360283" cy="1161525"/>
          </a:xfrm>
        </p:spPr>
        <p:txBody>
          <a:bodyPr>
            <a:normAutofit fontScale="90000"/>
          </a:bodyPr>
          <a:lstStyle/>
          <a:p>
            <a:pPr>
              <a:spcBef>
                <a:spcPts val="600"/>
              </a:spcBef>
            </a:pPr>
            <a:r>
              <a:rPr lang="el-GR" sz="1950" noProof="0" dirty="0"/>
              <a:t>Υποενότητα</a:t>
            </a:r>
            <a:r>
              <a:rPr lang="en-GB" sz="1950" noProof="0" dirty="0"/>
              <a:t> 3</a:t>
            </a:r>
            <a:r>
              <a:rPr lang="en-GB" noProof="0" dirty="0"/>
              <a:t/>
            </a:r>
            <a:br>
              <a:rPr lang="en-GB" noProof="0" dirty="0"/>
            </a:br>
            <a:r>
              <a:rPr lang="en-GB" noProof="0" dirty="0"/>
              <a:t>Βασική χρήση </a:t>
            </a:r>
            <a:r>
              <a:rPr lang="en-GB" sz="3600" noProof="0" dirty="0"/>
              <a:t>ενός διαδικτυακού τραπεζικού λογαριασμού</a:t>
            </a:r>
            <a:endParaRPr lang="en-GB" noProof="0" dirty="0"/>
          </a:p>
        </p:txBody>
      </p:sp>
      <p:sp>
        <p:nvSpPr>
          <p:cNvPr id="5" name="Θέση κειμένου 4">
            <a:extLst>
              <a:ext uri="{FF2B5EF4-FFF2-40B4-BE49-F238E27FC236}">
                <a16:creationId xmlns:a16="http://schemas.microsoft.com/office/drawing/2014/main" id="{7439ECF4-DE29-7869-6570-EE110295EF21}"/>
              </a:ext>
            </a:extLst>
          </p:cNvPr>
          <p:cNvSpPr>
            <a:spLocks noGrp="1"/>
          </p:cNvSpPr>
          <p:nvPr>
            <p:ph type="body" idx="1"/>
          </p:nvPr>
        </p:nvSpPr>
        <p:spPr>
          <a:xfrm>
            <a:off x="558000" y="2403840"/>
            <a:ext cx="5157787" cy="503020"/>
          </a:xfrm>
        </p:spPr>
        <p:txBody>
          <a:bodyPr>
            <a:normAutofit/>
          </a:bodyPr>
          <a:lstStyle/>
          <a:p>
            <a:r>
              <a:rPr lang="en-GB" sz="2200" noProof="0" dirty="0">
                <a:sym typeface="Arial" panose="020B0604020202020204" pitchFamily="34" charset="0"/>
              </a:rPr>
              <a:t>Στόχοι</a:t>
            </a:r>
          </a:p>
        </p:txBody>
      </p:sp>
      <p:sp>
        <p:nvSpPr>
          <p:cNvPr id="6" name="Θέση περιεχομένου 5">
            <a:extLst>
              <a:ext uri="{FF2B5EF4-FFF2-40B4-BE49-F238E27FC236}">
                <a16:creationId xmlns:a16="http://schemas.microsoft.com/office/drawing/2014/main" id="{FC328B8B-5BC6-4E67-B998-E76F46A8908F}"/>
              </a:ext>
            </a:extLst>
          </p:cNvPr>
          <p:cNvSpPr>
            <a:spLocks noGrp="1"/>
          </p:cNvSpPr>
          <p:nvPr>
            <p:ph sz="half" idx="2"/>
          </p:nvPr>
        </p:nvSpPr>
        <p:spPr>
          <a:xfrm>
            <a:off x="701125" y="3403646"/>
            <a:ext cx="7181432" cy="2770670"/>
          </a:xfrm>
        </p:spPr>
        <p:txBody>
          <a:bodyPr>
            <a:normAutofit/>
          </a:bodyPr>
          <a:lstStyle/>
          <a:p>
            <a:pPr marL="0" lvl="0" indent="0">
              <a:buNone/>
            </a:pPr>
            <a:r>
              <a:rPr lang="en-GB" sz="1850" noProof="0" dirty="0"/>
              <a:t>Με την ολοκλήρωση αυτής </a:t>
            </a:r>
            <a:r>
              <a:rPr lang="en-GB" sz="1850" noProof="0" dirty="0" err="1"/>
              <a:t>της</a:t>
            </a:r>
            <a:r>
              <a:rPr lang="en-GB" sz="1850" noProof="0" dirty="0"/>
              <a:t> </a:t>
            </a:r>
            <a:r>
              <a:rPr lang="el-GR" sz="1850" noProof="0" dirty="0" err="1"/>
              <a:t>υπο</a:t>
            </a:r>
            <a:r>
              <a:rPr lang="en-GB" sz="1850" noProof="0" dirty="0" err="1"/>
              <a:t>ενότητ</a:t>
            </a:r>
            <a:r>
              <a:rPr lang="en-GB" sz="1850" noProof="0" dirty="0"/>
              <a:t>ας, θα είστε σε θέση να .......</a:t>
            </a:r>
          </a:p>
          <a:p>
            <a:pPr lvl="0">
              <a:buFont typeface="Wingdings" panose="05000000000000000000" pitchFamily="2" charset="2"/>
              <a:buChar char="ü"/>
            </a:pPr>
            <a:r>
              <a:rPr lang="en-GB" sz="1850" noProof="0" dirty="0"/>
              <a:t>... σε θέση να πραγματοποιήσει τραπεζικό έμβασμα</a:t>
            </a:r>
          </a:p>
          <a:p>
            <a:pPr lvl="0">
              <a:buFont typeface="Wingdings" panose="05000000000000000000" pitchFamily="2" charset="2"/>
              <a:buChar char="ü"/>
            </a:pPr>
            <a:r>
              <a:rPr lang="en-GB" sz="1850" noProof="0" dirty="0"/>
              <a:t>... παρακολούθηση του υπολοίπου του λογαριασμού σας</a:t>
            </a:r>
          </a:p>
          <a:p>
            <a:pPr lvl="0">
              <a:buFont typeface="Wingdings" panose="05000000000000000000" pitchFamily="2" charset="2"/>
              <a:buChar char="ü"/>
            </a:pPr>
            <a:r>
              <a:rPr lang="en-GB" sz="1850" noProof="0" dirty="0"/>
              <a:t>... προβάλλετε online μηνύματα και ειδοποιήσεις σχετικά με το λογαριασμό σας</a:t>
            </a:r>
          </a:p>
        </p:txBody>
      </p:sp>
      <p:pic>
        <p:nvPicPr>
          <p:cNvPr id="2" name="Picture 2" descr="High ROI content abstract concept illustration">
            <a:extLst>
              <a:ext uri="{FF2B5EF4-FFF2-40B4-BE49-F238E27FC236}">
                <a16:creationId xmlns:a16="http://schemas.microsoft.com/office/drawing/2014/main" id="{1394E5C9-31BD-545B-E7CB-0A6FC95971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55" t="11534" r="9781" b="12329"/>
          <a:stretch/>
        </p:blipFill>
        <p:spPr bwMode="auto">
          <a:xfrm>
            <a:off x="8010659" y="2600714"/>
            <a:ext cx="3719038" cy="35498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6E1279E-014A-3988-1530-D40822685F91}"/>
              </a:ext>
            </a:extLst>
          </p:cNvPr>
          <p:cNvSpPr txBox="1"/>
          <p:nvPr/>
        </p:nvSpPr>
        <p:spPr>
          <a:xfrm>
            <a:off x="9436963" y="6351847"/>
            <a:ext cx="1911702" cy="246221"/>
          </a:xfrm>
          <a:prstGeom prst="rect">
            <a:avLst/>
          </a:prstGeom>
          <a:noFill/>
        </p:spPr>
        <p:txBody>
          <a:bodyPr wrap="square">
            <a:spAutoFit/>
          </a:bodyPr>
          <a:lstStyle/>
          <a:p>
            <a:pPr algn="r"/>
            <a:r>
              <a:rPr lang="en-GB" sz="1000" noProof="0" dirty="0">
                <a:hlinkClick r:id="rId4"/>
              </a:rPr>
              <a:t>Εικόνα από </a:t>
            </a:r>
            <a:r>
              <a:rPr lang="en-GB" sz="1000" noProof="0" dirty="0" err="1">
                <a:hlinkClick r:id="rId4"/>
              </a:rPr>
              <a:t>vectorjuice </a:t>
            </a:r>
            <a:r>
              <a:rPr lang="en-GB" sz="1000" noProof="0" dirty="0">
                <a:hlinkClick r:id="rId4"/>
              </a:rPr>
              <a:t>στο </a:t>
            </a:r>
            <a:r>
              <a:rPr lang="en-GB" sz="1000" noProof="0" dirty="0" err="1">
                <a:hlinkClick r:id="rId4"/>
              </a:rPr>
              <a:t>Freepik</a:t>
            </a:r>
            <a:endParaRPr lang="en-GB" sz="1000" noProof="0" dirty="0"/>
          </a:p>
        </p:txBody>
      </p:sp>
    </p:spTree>
    <p:extLst>
      <p:ext uri="{BB962C8B-B14F-4D97-AF65-F5344CB8AC3E}">
        <p14:creationId xmlns:p14="http://schemas.microsoft.com/office/powerpoint/2010/main" val="1479871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B67A9-E2DB-3304-ADE4-8258BB4150E0}"/>
            </a:ext>
          </a:extLst>
        </p:cNvPr>
        <p:cNvGrpSpPr/>
        <p:nvPr/>
      </p:nvGrpSpPr>
      <p:grpSpPr>
        <a:xfrm>
          <a:off x="0" y="0"/>
          <a:ext cx="0" cy="0"/>
          <a:chOff x="0" y="0"/>
          <a:chExt cx="0" cy="0"/>
        </a:xfrm>
      </p:grpSpPr>
      <p:sp>
        <p:nvSpPr>
          <p:cNvPr id="9" name="CuadroTexto 8">
            <a:extLst>
              <a:ext uri="{FF2B5EF4-FFF2-40B4-BE49-F238E27FC236}">
                <a16:creationId xmlns:a16="http://schemas.microsoft.com/office/drawing/2014/main" id="{C66AA8DA-774A-673A-FCAB-9F0C4C2358F9}"/>
              </a:ext>
            </a:extLst>
          </p:cNvPr>
          <p:cNvSpPr txBox="1"/>
          <p:nvPr/>
        </p:nvSpPr>
        <p:spPr>
          <a:xfrm>
            <a:off x="7863261" y="2922184"/>
            <a:ext cx="1619518" cy="646331"/>
          </a:xfrm>
          <a:prstGeom prst="rect">
            <a:avLst/>
          </a:prstGeom>
        </p:spPr>
        <p:txBody>
          <a:bodyPr wrap="square" rtlCol="0">
            <a:spAutoFit/>
          </a:bodyPr>
          <a:lstStyle/>
          <a:p>
            <a:pPr algn="ctr"/>
            <a:r>
              <a:rPr lang="en-GB" noProof="0" dirty="0"/>
              <a:t>Πρόσθετες πληροφορίες</a:t>
            </a:r>
          </a:p>
        </p:txBody>
      </p:sp>
      <p:sp>
        <p:nvSpPr>
          <p:cNvPr id="4" name="Τίτλος 3">
            <a:extLst>
              <a:ext uri="{FF2B5EF4-FFF2-40B4-BE49-F238E27FC236}">
                <a16:creationId xmlns:a16="http://schemas.microsoft.com/office/drawing/2014/main" id="{008C61B8-E443-8248-2399-400E9E26DE6A}"/>
              </a:ext>
            </a:extLst>
          </p:cNvPr>
          <p:cNvSpPr>
            <a:spLocks noGrp="1"/>
          </p:cNvSpPr>
          <p:nvPr>
            <p:ph type="title"/>
          </p:nvPr>
        </p:nvSpPr>
        <p:spPr/>
        <p:txBody>
          <a:bodyPr/>
          <a:lstStyle/>
          <a:p>
            <a:r>
              <a:rPr lang="it-IT" dirty="0"/>
              <a:t>Πώς να κάνω τραπεζικό έμβασμα; (1/2)</a:t>
            </a:r>
            <a:endParaRPr lang="en-US" dirty="0"/>
          </a:p>
        </p:txBody>
      </p:sp>
      <p:sp>
        <p:nvSpPr>
          <p:cNvPr id="5" name="Θέση περιεχομένου 4">
            <a:extLst>
              <a:ext uri="{FF2B5EF4-FFF2-40B4-BE49-F238E27FC236}">
                <a16:creationId xmlns:a16="http://schemas.microsoft.com/office/drawing/2014/main" id="{DC7CCE91-738D-5DCD-BF54-1CB38798180D}"/>
              </a:ext>
            </a:extLst>
          </p:cNvPr>
          <p:cNvSpPr>
            <a:spLocks noGrp="1"/>
          </p:cNvSpPr>
          <p:nvPr>
            <p:ph idx="1"/>
          </p:nvPr>
        </p:nvSpPr>
        <p:spPr>
          <a:xfrm>
            <a:off x="566153" y="2330868"/>
            <a:ext cx="7027343" cy="3941326"/>
          </a:xfrm>
        </p:spPr>
        <p:txBody>
          <a:bodyPr>
            <a:noAutofit/>
          </a:bodyPr>
          <a:lstStyle/>
          <a:p>
            <a:pPr>
              <a:lnSpc>
                <a:spcPct val="120000"/>
              </a:lnSpc>
            </a:pPr>
            <a:r>
              <a:rPr lang="en-GB" sz="2000" noProof="0" dirty="0"/>
              <a:t>Στην περίπτωση τραπεζικού εμβάσματος, τα χρήματα μεταφέρονται από έναν λογαριασμό σε έναν άλλο.</a:t>
            </a:r>
          </a:p>
          <a:p>
            <a:pPr>
              <a:lnSpc>
                <a:spcPct val="120000"/>
              </a:lnSpc>
            </a:pPr>
            <a:r>
              <a:rPr lang="en-GB" sz="2000" noProof="0" dirty="0"/>
              <a:t>Μόλις εγκριθεί μια μεταφορά, δεν μπορεί πλέον να ακυρωθεί.  </a:t>
            </a:r>
          </a:p>
          <a:p>
            <a:pPr>
              <a:lnSpc>
                <a:spcPct val="120000"/>
              </a:lnSpc>
            </a:pPr>
            <a:r>
              <a:rPr lang="en-GB" sz="2000" noProof="0" dirty="0"/>
              <a:t>Έχετε όλες τις πληροφορίες που χρειάζεστε. Θα βρείτε τις περισσότερες πληροφορίες στο τιμολόγιο που θέλετε να πληρώσετε (όνομα παραλήπτη, IBAN, ποσό και αναφορά πληρωμής).</a:t>
            </a:r>
          </a:p>
        </p:txBody>
      </p:sp>
      <p:sp>
        <p:nvSpPr>
          <p:cNvPr id="3" name="pop-up" descr="Click here for pop up information.">
            <a:extLst>
              <a:ext uri="{FF2B5EF4-FFF2-40B4-BE49-F238E27FC236}">
                <a16:creationId xmlns:a16="http://schemas.microsoft.com/office/drawing/2014/main" id="{C8BF0728-E5F2-3E6A-06CD-C3C42DB76777}"/>
              </a:ext>
            </a:extLst>
          </p:cNvPr>
          <p:cNvSpPr/>
          <p:nvPr/>
        </p:nvSpPr>
        <p:spPr>
          <a:xfrm>
            <a:off x="9689193" y="1994452"/>
            <a:ext cx="914399" cy="978136"/>
          </a:xfrm>
          <a:prstGeom prst="borderCallout1">
            <a:avLst/>
          </a:prstGeom>
          <a:solidFill>
            <a:schemeClr val="bg1"/>
          </a:solidFill>
          <a:ln>
            <a:solidFill>
              <a:srgbClr val="1C2E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C2E78"/>
                </a:solidFill>
              </a:rPr>
              <a:t>κάντε κλικ στο</a:t>
            </a:r>
            <a:endParaRPr lang="el-GR" b="1" dirty="0">
              <a:solidFill>
                <a:srgbClr val="1C2E78"/>
              </a:solidFill>
            </a:endParaRPr>
          </a:p>
        </p:txBody>
      </p:sp>
      <p:pic>
        <p:nvPicPr>
          <p:cNvPr id="8" name="Θέση περιεχομένου 4" descr="Χειρονομία διπλού πατήματος περίγραμμα">
            <a:extLst>
              <a:ext uri="{FF2B5EF4-FFF2-40B4-BE49-F238E27FC236}">
                <a16:creationId xmlns:a16="http://schemas.microsoft.com/office/drawing/2014/main" id="{5FE92CB6-55BF-4B07-9CFB-A34055A3D60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146392" y="2717415"/>
            <a:ext cx="914400" cy="914400"/>
          </a:xfrm>
          <a:prstGeom prst="rect">
            <a:avLst/>
          </a:prstGeom>
        </p:spPr>
      </p:pic>
      <p:sp>
        <p:nvSpPr>
          <p:cNvPr id="2" name="TextBox 1">
            <a:extLst>
              <a:ext uri="{FF2B5EF4-FFF2-40B4-BE49-F238E27FC236}">
                <a16:creationId xmlns:a16="http://schemas.microsoft.com/office/drawing/2014/main" id="{BCDAF8F3-6BF0-73FC-AA2D-6448361E3452}"/>
              </a:ext>
            </a:extLst>
          </p:cNvPr>
          <p:cNvSpPr txBox="1"/>
          <p:nvPr/>
        </p:nvSpPr>
        <p:spPr>
          <a:xfrm>
            <a:off x="7601649" y="4140585"/>
            <a:ext cx="4458233" cy="1446550"/>
          </a:xfrm>
          <a:prstGeom prst="rect">
            <a:avLst/>
          </a:prstGeom>
          <a:solidFill>
            <a:schemeClr val="bg1">
              <a:lumMod val="95000"/>
            </a:schemeClr>
          </a:solidFill>
          <a:ln>
            <a:solidFill>
              <a:srgbClr val="FF0000"/>
            </a:solidFill>
          </a:ln>
        </p:spPr>
        <p:txBody>
          <a:bodyPr wrap="square">
            <a:spAutoFit/>
          </a:bodyPr>
          <a:lstStyle/>
          <a:p>
            <a:endParaRPr lang="es-ES" sz="1000" b="1" dirty="0">
              <a:solidFill>
                <a:srgbClr val="FF0000"/>
              </a:solidFill>
            </a:endParaRPr>
          </a:p>
          <a:p>
            <a:pPr algn="ctr"/>
            <a:r>
              <a:rPr lang="en-GB" sz="2200" b="1" noProof="0" dirty="0">
                <a:solidFill>
                  <a:srgbClr val="FF0000"/>
                </a:solidFill>
              </a:rPr>
              <a:t>Ρίξτε μια ματιά σε αυτό το βίντεο για το πώς να κάνετε ένα </a:t>
            </a:r>
            <a:r>
              <a:rPr lang="en-GB" sz="2200" b="1" noProof="0">
                <a:solidFill>
                  <a:srgbClr val="FF0000"/>
                </a:solidFill>
              </a:rPr>
              <a:t>τραπεζικό έμβασμα:</a:t>
            </a:r>
            <a:endParaRPr lang="en-GB" sz="2200" b="1" noProof="0" dirty="0">
              <a:solidFill>
                <a:srgbClr val="FF0000"/>
              </a:solidFill>
            </a:endParaRPr>
          </a:p>
          <a:p>
            <a:pPr algn="ctr"/>
            <a:r>
              <a:rPr lang="es-ES" dirty="0">
                <a:hlinkClick r:id="rId5" tooltip="Enlace de vídeo compartido"/>
              </a:rPr>
              <a:t> https://youtu.be/7tAHoJAGtn0</a:t>
            </a:r>
            <a:endParaRPr lang="es-ES" dirty="0"/>
          </a:p>
          <a:p>
            <a:endParaRPr lang="es-ES" sz="1000" dirty="0"/>
          </a:p>
        </p:txBody>
      </p:sp>
      <p:sp>
        <p:nvSpPr>
          <p:cNvPr id="10" name="Google Shape;182;p9">
            <a:extLst>
              <a:ext uri="{FF2B5EF4-FFF2-40B4-BE49-F238E27FC236}">
                <a16:creationId xmlns:a16="http://schemas.microsoft.com/office/drawing/2014/main" id="{0B18A9CF-B60B-1C93-0C8B-FD17AA51DB88}"/>
              </a:ext>
            </a:extLst>
          </p:cNvPr>
          <p:cNvSpPr/>
          <p:nvPr/>
        </p:nvSpPr>
        <p:spPr>
          <a:xfrm>
            <a:off x="7321827" y="0"/>
            <a:ext cx="4864550" cy="398700"/>
          </a:xfrm>
          <a:prstGeom prst="rect">
            <a:avLst/>
          </a:prstGeom>
          <a:solidFill>
            <a:srgbClr val="F2F2F2"/>
          </a:solidFill>
          <a:ln>
            <a:noFill/>
          </a:ln>
        </p:spPr>
        <p:txBody>
          <a:bodyPr spcFirstLastPara="1" wrap="square" lIns="91425" tIns="45700" rIns="91425" bIns="45700" anchor="ctr" anchorCtr="0">
            <a:normAutofit fontScale="77500" lnSpcReduction="20000"/>
          </a:bodyPr>
          <a:lstStyle/>
          <a:p>
            <a:pPr marL="0" marR="0" lvl="0" indent="0" algn="r" rtl="0">
              <a:lnSpc>
                <a:spcPct val="90000"/>
              </a:lnSpc>
              <a:spcBef>
                <a:spcPts val="0"/>
              </a:spcBef>
              <a:spcAft>
                <a:spcPts val="0"/>
              </a:spcAft>
              <a:buClr>
                <a:srgbClr val="000000"/>
              </a:buClr>
              <a:buSzPts val="1800"/>
              <a:buFont typeface="Arial"/>
              <a:buNone/>
            </a:pPr>
            <a:r>
              <a:rPr lang="en-US" b="0" i="0" u="none" strike="noStrike" cap="none" dirty="0">
                <a:solidFill>
                  <a:srgbClr val="1C2E78"/>
                </a:solidFill>
                <a:latin typeface="Calibri"/>
                <a:ea typeface="Calibri"/>
                <a:cs typeface="Calibri"/>
                <a:sym typeface="Calibri"/>
              </a:rPr>
              <a:t>3.3 </a:t>
            </a:r>
            <a:r>
              <a:rPr lang="en-US" dirty="0">
                <a:solidFill>
                  <a:srgbClr val="1C2E78"/>
                </a:solidFill>
                <a:latin typeface="Calibri"/>
                <a:ea typeface="Calibri"/>
                <a:cs typeface="Calibri"/>
                <a:sym typeface="Calibri"/>
              </a:rPr>
              <a:t>Βασική χρήση ενός διαδικτυακού τραπεζικού λογαριασμού</a:t>
            </a:r>
            <a:endParaRPr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255164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442BB2-9CC0-AFBA-9157-54B6E4D9ABF9}"/>
              </a:ext>
            </a:extLst>
          </p:cNvPr>
          <p:cNvSpPr>
            <a:spLocks noGrp="1"/>
          </p:cNvSpPr>
          <p:nvPr>
            <p:ph type="title"/>
          </p:nvPr>
        </p:nvSpPr>
        <p:spPr/>
        <p:txBody>
          <a:bodyPr/>
          <a:lstStyle/>
          <a:p>
            <a:r>
              <a:rPr lang="it-IT" dirty="0"/>
              <a:t>Πώς να κάνω τραπεζικό έμβασμα; (2/2)</a:t>
            </a:r>
            <a:endParaRPr lang="el-GR" dirty="0"/>
          </a:p>
        </p:txBody>
      </p:sp>
      <p:sp>
        <p:nvSpPr>
          <p:cNvPr id="3" name="Θέση περιεχομένου 2">
            <a:extLst>
              <a:ext uri="{FF2B5EF4-FFF2-40B4-BE49-F238E27FC236}">
                <a16:creationId xmlns:a16="http://schemas.microsoft.com/office/drawing/2014/main" id="{51CA7555-1517-23A9-326D-0BDED474628A}"/>
              </a:ext>
            </a:extLst>
          </p:cNvPr>
          <p:cNvSpPr>
            <a:spLocks noGrp="1"/>
          </p:cNvSpPr>
          <p:nvPr>
            <p:ph idx="1"/>
          </p:nvPr>
        </p:nvSpPr>
        <p:spPr>
          <a:xfrm>
            <a:off x="357431" y="1923363"/>
            <a:ext cx="11059693" cy="3941326"/>
          </a:xfrm>
        </p:spPr>
        <p:txBody>
          <a:bodyPr>
            <a:noAutofit/>
          </a:bodyPr>
          <a:lstStyle/>
          <a:p>
            <a:pPr indent="0" algn="just">
              <a:lnSpc>
                <a:spcPct val="107000"/>
              </a:lnSpc>
              <a:buNone/>
            </a:pPr>
            <a:r>
              <a:rPr lang="en-GB" sz="2000" kern="0" noProof="0" dirty="0">
                <a:cs typeface="Times New Roman" panose="02020603050405020304" pitchFamily="18" charset="0"/>
              </a:rPr>
              <a:t>Η τυπική οθόνη τραπεζικού εμβάσματος αποτελείται από τα ακόλουθα πεδία:</a:t>
            </a:r>
          </a:p>
          <a:p>
            <a:pPr marL="720000" lvl="1">
              <a:lnSpc>
                <a:spcPct val="107000"/>
              </a:lnSpc>
              <a:buFont typeface="Arial" panose="020B0604020202020204" pitchFamily="34" charset="0"/>
              <a:buChar char="•"/>
            </a:pPr>
            <a:r>
              <a:rPr lang="en-GB" sz="2000" b="1" kern="100" noProof="0" dirty="0">
                <a:effectLst/>
                <a:ea typeface="Aptos" panose="020B0004020202020204" pitchFamily="34" charset="0"/>
                <a:cs typeface="Times New Roman" panose="02020603050405020304" pitchFamily="18" charset="0"/>
              </a:rPr>
              <a:t>Λογαριασμός αποστολέα: </a:t>
            </a:r>
            <a:r>
              <a:rPr lang="en-GB" sz="2000" kern="100" noProof="0" dirty="0">
                <a:effectLst/>
                <a:ea typeface="Aptos" panose="020B0004020202020204" pitchFamily="34" charset="0"/>
                <a:cs typeface="Times New Roman" panose="02020603050405020304" pitchFamily="18" charset="0"/>
              </a:rPr>
              <a:t>από πού προέρχονται τα χρήματα</a:t>
            </a:r>
          </a:p>
          <a:p>
            <a:pPr marL="720000" lvl="1">
              <a:lnSpc>
                <a:spcPct val="107000"/>
              </a:lnSpc>
              <a:buFont typeface="Arial" panose="020B0604020202020204" pitchFamily="34" charset="0"/>
              <a:buChar char="•"/>
            </a:pPr>
            <a:r>
              <a:rPr lang="en-GB" sz="2000" b="1" kern="100" noProof="0" dirty="0">
                <a:effectLst/>
                <a:ea typeface="Aptos" panose="020B0004020202020204" pitchFamily="34" charset="0"/>
                <a:cs typeface="Times New Roman" panose="02020603050405020304" pitchFamily="18" charset="0"/>
              </a:rPr>
              <a:t>Ποσό: </a:t>
            </a:r>
            <a:r>
              <a:rPr lang="en-GB" sz="2000" kern="100" noProof="0" dirty="0">
                <a:effectLst/>
                <a:ea typeface="Aptos" panose="020B0004020202020204" pitchFamily="34" charset="0"/>
                <a:cs typeface="Times New Roman" panose="02020603050405020304" pitchFamily="18" charset="0"/>
              </a:rPr>
              <a:t>το ποσό που θέλετε να μεταφέρετε</a:t>
            </a:r>
          </a:p>
          <a:p>
            <a:pPr marL="720000" lvl="1">
              <a:lnSpc>
                <a:spcPct val="107000"/>
              </a:lnSpc>
              <a:buFont typeface="Arial" panose="020B0604020202020204" pitchFamily="34" charset="0"/>
              <a:buChar char="•"/>
            </a:pPr>
            <a:r>
              <a:rPr lang="en-GB" sz="2000" b="1" kern="100" noProof="0" dirty="0">
                <a:effectLst/>
                <a:ea typeface="Aptos" panose="020B0004020202020204" pitchFamily="34" charset="0"/>
                <a:cs typeface="Times New Roman" panose="02020603050405020304" pitchFamily="18" charset="0"/>
              </a:rPr>
              <a:t>Ισορροπία: </a:t>
            </a:r>
            <a:r>
              <a:rPr lang="en-GB" sz="2000" kern="100" noProof="0" dirty="0">
                <a:effectLst/>
                <a:ea typeface="Aptos" panose="020B0004020202020204" pitchFamily="34" charset="0"/>
                <a:cs typeface="Times New Roman" panose="02020603050405020304" pitchFamily="18" charset="0"/>
              </a:rPr>
              <a:t>Χρήματα, που έχετε στο λογαριασμό σας</a:t>
            </a:r>
          </a:p>
          <a:p>
            <a:pPr marL="720000" lvl="1">
              <a:lnSpc>
                <a:spcPct val="107000"/>
              </a:lnSpc>
              <a:buFont typeface="Arial" panose="020B0604020202020204" pitchFamily="34" charset="0"/>
              <a:buChar char="•"/>
            </a:pPr>
            <a:r>
              <a:rPr lang="en-GB" sz="2000" b="1" kern="100" noProof="0" dirty="0">
                <a:effectLst/>
                <a:ea typeface="Aptos" panose="020B0004020202020204" pitchFamily="34" charset="0"/>
                <a:cs typeface="Times New Roman" panose="02020603050405020304" pitchFamily="18" charset="0"/>
              </a:rPr>
              <a:t>Παραλήπτης: </a:t>
            </a:r>
            <a:r>
              <a:rPr lang="en-GB" sz="2000" kern="100" noProof="0" dirty="0">
                <a:effectLst/>
                <a:ea typeface="Aptos" panose="020B0004020202020204" pitchFamily="34" charset="0"/>
                <a:cs typeface="Times New Roman" panose="02020603050405020304" pitchFamily="18" charset="0"/>
              </a:rPr>
              <a:t>το όνομα που αναγράφετε στο τιμολόγιο</a:t>
            </a:r>
          </a:p>
          <a:p>
            <a:pPr marL="720000" lvl="1">
              <a:lnSpc>
                <a:spcPct val="107000"/>
              </a:lnSpc>
              <a:buFont typeface="Arial" panose="020B0604020202020204" pitchFamily="34" charset="0"/>
              <a:buChar char="•"/>
            </a:pPr>
            <a:r>
              <a:rPr lang="en-GB" sz="2000" b="1" kern="100" noProof="0" dirty="0">
                <a:effectLst/>
                <a:ea typeface="Aptos" panose="020B0004020202020204" pitchFamily="34" charset="0"/>
                <a:cs typeface="Times New Roman" panose="02020603050405020304" pitchFamily="18" charset="0"/>
              </a:rPr>
              <a:t>IBAN: </a:t>
            </a:r>
            <a:r>
              <a:rPr lang="en-GB" sz="2000" kern="100" noProof="0" dirty="0">
                <a:effectLst/>
                <a:ea typeface="Aptos" panose="020B0004020202020204" pitchFamily="34" charset="0"/>
                <a:cs typeface="Times New Roman" panose="02020603050405020304" pitchFamily="18" charset="0"/>
              </a:rPr>
              <a:t>24ψήφιος διεθνής αριθμός αναγνώρισης τραπεζικού λογαριασμού</a:t>
            </a:r>
          </a:p>
          <a:p>
            <a:pPr marL="720000" lvl="1">
              <a:lnSpc>
                <a:spcPct val="107000"/>
              </a:lnSpc>
              <a:buFont typeface="Arial" panose="020B0604020202020204" pitchFamily="34" charset="0"/>
              <a:buChar char="•"/>
            </a:pPr>
            <a:r>
              <a:rPr lang="en-GB" sz="2000" b="1" kern="100" noProof="0" dirty="0">
                <a:effectLst/>
                <a:ea typeface="Aptos" panose="020B0004020202020204" pitchFamily="34" charset="0"/>
                <a:cs typeface="Times New Roman" panose="02020603050405020304" pitchFamily="18" charset="0"/>
              </a:rPr>
              <a:t>BIC: </a:t>
            </a:r>
            <a:r>
              <a:rPr lang="en-GB" sz="2000" kern="100" noProof="0" dirty="0">
                <a:effectLst/>
                <a:ea typeface="Aptos" panose="020B0004020202020204" pitchFamily="34" charset="0"/>
                <a:cs typeface="Times New Roman" panose="02020603050405020304" pitchFamily="18" charset="0"/>
              </a:rPr>
              <a:t>Προσδιορίζει την τράπεζα προορισμού</a:t>
            </a:r>
          </a:p>
          <a:p>
            <a:pPr marL="720000" lvl="1">
              <a:lnSpc>
                <a:spcPct val="107000"/>
              </a:lnSpc>
              <a:buFont typeface="Arial" panose="020B0604020202020204" pitchFamily="34" charset="0"/>
              <a:buChar char="•"/>
            </a:pPr>
            <a:r>
              <a:rPr lang="en-GB" sz="2000" b="1" kern="100" noProof="0" dirty="0">
                <a:effectLst/>
                <a:ea typeface="Aptos" panose="020B0004020202020204" pitchFamily="34" charset="0"/>
                <a:cs typeface="Times New Roman" panose="02020603050405020304" pitchFamily="18" charset="0"/>
              </a:rPr>
              <a:t>Αναφορά πληρωμής: </a:t>
            </a:r>
            <a:r>
              <a:rPr lang="en-GB" sz="2000" kern="100" noProof="0" dirty="0">
                <a:effectLst/>
                <a:ea typeface="Aptos" panose="020B0004020202020204" pitchFamily="34" charset="0"/>
                <a:cs typeface="Times New Roman" panose="02020603050405020304" pitchFamily="18" charset="0"/>
              </a:rPr>
              <a:t>ο λόγος της πληρωμής</a:t>
            </a:r>
          </a:p>
          <a:p>
            <a:pPr marL="720000" lvl="1">
              <a:lnSpc>
                <a:spcPct val="107000"/>
              </a:lnSpc>
              <a:buFont typeface="Arial" panose="020B0604020202020204" pitchFamily="34" charset="0"/>
              <a:buChar char="•"/>
            </a:pPr>
            <a:r>
              <a:rPr lang="en-GB" sz="2000" b="1" kern="100" noProof="0" dirty="0">
                <a:effectLst/>
                <a:ea typeface="Aptos" panose="020B0004020202020204" pitchFamily="34" charset="0"/>
                <a:cs typeface="Times New Roman" panose="02020603050405020304" pitchFamily="18" charset="0"/>
              </a:rPr>
              <a:t>Ημερομηνία εκτέλεσης: </a:t>
            </a:r>
            <a:r>
              <a:rPr lang="en-GB" sz="2000" kern="100" noProof="0" dirty="0">
                <a:effectLst/>
                <a:ea typeface="Aptos" panose="020B0004020202020204" pitchFamily="34" charset="0"/>
                <a:cs typeface="Times New Roman" panose="02020603050405020304" pitchFamily="18" charset="0"/>
              </a:rPr>
              <a:t>Η ημερομηνία της μεταβίβασης</a:t>
            </a:r>
            <a:endParaRPr lang="el-GR" sz="2000" dirty="0"/>
          </a:p>
        </p:txBody>
      </p:sp>
      <p:sp>
        <p:nvSpPr>
          <p:cNvPr id="5" name="Google Shape;182;p9">
            <a:extLst>
              <a:ext uri="{FF2B5EF4-FFF2-40B4-BE49-F238E27FC236}">
                <a16:creationId xmlns:a16="http://schemas.microsoft.com/office/drawing/2014/main" id="{4C19380A-B203-3458-4F31-DF72CB189B0D}"/>
              </a:ext>
            </a:extLst>
          </p:cNvPr>
          <p:cNvSpPr/>
          <p:nvPr/>
        </p:nvSpPr>
        <p:spPr>
          <a:xfrm>
            <a:off x="7321827" y="0"/>
            <a:ext cx="4864550" cy="398700"/>
          </a:xfrm>
          <a:prstGeom prst="rect">
            <a:avLst/>
          </a:prstGeom>
          <a:solidFill>
            <a:srgbClr val="F2F2F2"/>
          </a:solidFill>
          <a:ln>
            <a:noFill/>
          </a:ln>
        </p:spPr>
        <p:txBody>
          <a:bodyPr spcFirstLastPara="1" wrap="square" lIns="91425" tIns="45700" rIns="91425" bIns="45700" anchor="ctr" anchorCtr="0">
            <a:normAutofit fontScale="77500" lnSpcReduction="20000"/>
          </a:bodyPr>
          <a:lstStyle/>
          <a:p>
            <a:pPr marL="0" marR="0" lvl="0" indent="0" algn="r" rtl="0">
              <a:lnSpc>
                <a:spcPct val="90000"/>
              </a:lnSpc>
              <a:spcBef>
                <a:spcPts val="0"/>
              </a:spcBef>
              <a:spcAft>
                <a:spcPts val="0"/>
              </a:spcAft>
              <a:buClr>
                <a:srgbClr val="000000"/>
              </a:buClr>
              <a:buSzPts val="1800"/>
              <a:buFont typeface="Arial"/>
              <a:buNone/>
            </a:pPr>
            <a:r>
              <a:rPr lang="en-US" b="0" i="0" u="none" strike="noStrike" cap="none" dirty="0">
                <a:solidFill>
                  <a:srgbClr val="1C2E78"/>
                </a:solidFill>
                <a:latin typeface="Calibri"/>
                <a:ea typeface="Calibri"/>
                <a:cs typeface="Calibri"/>
                <a:sym typeface="Calibri"/>
              </a:rPr>
              <a:t>3.3 </a:t>
            </a:r>
            <a:r>
              <a:rPr lang="en-US" dirty="0">
                <a:solidFill>
                  <a:srgbClr val="1C2E78"/>
                </a:solidFill>
                <a:latin typeface="Calibri"/>
                <a:ea typeface="Calibri"/>
                <a:cs typeface="Calibri"/>
                <a:sym typeface="Calibri"/>
              </a:rPr>
              <a:t>Βασική χρήση ενός διαδικτυακού τραπεζικού λογαριασμού</a:t>
            </a:r>
            <a:endParaRPr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157355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B572E-DD0A-78D4-6AE5-FC67AA8EE6F8}"/>
              </a:ext>
            </a:extLst>
          </p:cNvPr>
          <p:cNvSpPr>
            <a:spLocks noGrp="1"/>
          </p:cNvSpPr>
          <p:nvPr>
            <p:ph type="title"/>
          </p:nvPr>
        </p:nvSpPr>
        <p:spPr/>
        <p:txBody>
          <a:bodyPr>
            <a:normAutofit/>
          </a:bodyPr>
          <a:lstStyle/>
          <a:p>
            <a:r>
              <a:rPr lang="en-GB" noProof="0" dirty="0"/>
              <a:t>Πλεονεκτήματα της ηλεκτρονικής τραπεζικής μεταφοράς</a:t>
            </a:r>
          </a:p>
        </p:txBody>
      </p:sp>
      <p:sp>
        <p:nvSpPr>
          <p:cNvPr id="3" name="Content Placeholder 2">
            <a:extLst>
              <a:ext uri="{FF2B5EF4-FFF2-40B4-BE49-F238E27FC236}">
                <a16:creationId xmlns:a16="http://schemas.microsoft.com/office/drawing/2014/main" id="{255A711A-30BD-9BA8-BD79-50718BCC39AD}"/>
              </a:ext>
            </a:extLst>
          </p:cNvPr>
          <p:cNvSpPr>
            <a:spLocks noGrp="1"/>
          </p:cNvSpPr>
          <p:nvPr>
            <p:ph idx="1"/>
          </p:nvPr>
        </p:nvSpPr>
        <p:spPr>
          <a:xfrm>
            <a:off x="552376" y="2446260"/>
            <a:ext cx="7105634" cy="4477970"/>
          </a:xfrm>
        </p:spPr>
        <p:txBody>
          <a:bodyPr>
            <a:normAutofit fontScale="92500" lnSpcReduction="20000"/>
          </a:bodyPr>
          <a:lstStyle/>
          <a:p>
            <a:pPr marL="285750" indent="-285750">
              <a:lnSpc>
                <a:spcPct val="107000"/>
              </a:lnSpc>
              <a:spcAft>
                <a:spcPts val="800"/>
              </a:spcAft>
              <a:buFont typeface="Wingdings" panose="05000000000000000000" pitchFamily="2" charset="2"/>
              <a:buChar char=""/>
            </a:pPr>
            <a:r>
              <a:rPr lang="en-US" dirty="0"/>
              <a:t>Δεν χρειάζεται να μεταφέρετε χαρτονομίσματα από το ένα μέρος στο άλλο, οπότε δεν μπορούν να κλαπούν ή να χαθούν. Σε αντάλλαγμα, τα χρήματα προστατεύονται από το σύστημα ασφαλείας του διαδικτυακού τραπεζικού λογαριασμού.</a:t>
            </a:r>
          </a:p>
          <a:p>
            <a:pPr marL="285750" indent="-285750">
              <a:lnSpc>
                <a:spcPct val="107000"/>
              </a:lnSpc>
              <a:spcAft>
                <a:spcPts val="800"/>
              </a:spcAft>
              <a:buFont typeface="Wingdings" panose="05000000000000000000" pitchFamily="2" charset="2"/>
              <a:buChar char=""/>
            </a:pPr>
            <a:r>
              <a:rPr lang="en-US" dirty="0"/>
              <a:t>Η μεταφορά από έναν λογαριασμό σε άλλον στην ίδια τράπεζα δεν απαιτεί προμήθεια και θα είναι διαθέσιμη στον άλλο λογαριασμό αμέσως. </a:t>
            </a:r>
          </a:p>
          <a:p>
            <a:pPr marL="285750" indent="-285750">
              <a:lnSpc>
                <a:spcPct val="107000"/>
              </a:lnSpc>
              <a:spcAft>
                <a:spcPts val="800"/>
              </a:spcAft>
              <a:buFont typeface="Wingdings" panose="05000000000000000000" pitchFamily="2" charset="2"/>
              <a:buChar char=""/>
            </a:pPr>
            <a:r>
              <a:rPr lang="en-US" dirty="0"/>
              <a:t>Δεν χρειάζεται να συμπληρώσετε την εντολή μεταφοράς με το χέρι στην τράπεζα και μπορείτε να αποθηκεύσετε τα στοιχεία του λογαριασμού προορισμού στην εφαρμογή, ώστε να μην χρειάζεται να τα βγάλετε για την επόμενη μεταφορά. </a:t>
            </a:r>
            <a:endParaRPr lang="el-GR" dirty="0"/>
          </a:p>
        </p:txBody>
      </p:sp>
      <p:sp>
        <p:nvSpPr>
          <p:cNvPr id="5" name="Google Shape;205;p11">
            <a:extLst>
              <a:ext uri="{FF2B5EF4-FFF2-40B4-BE49-F238E27FC236}">
                <a16:creationId xmlns:a16="http://schemas.microsoft.com/office/drawing/2014/main" id="{844C97DE-9FA5-B30B-8896-302C85BBCF41}"/>
              </a:ext>
            </a:extLst>
          </p:cNvPr>
          <p:cNvSpPr/>
          <p:nvPr/>
        </p:nvSpPr>
        <p:spPr>
          <a:xfrm>
            <a:off x="9711886" y="6581041"/>
            <a:ext cx="2474492" cy="27695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s-ES" sz="1200" dirty="0" err="1">
                <a:hlinkClick r:id="rId3"/>
              </a:rPr>
              <a:t>Εικόνα από Freepik</a:t>
            </a:r>
            <a:endParaRPr sz="1200" b="0" i="0" u="none" strike="noStrike" cap="none" dirty="0">
              <a:solidFill>
                <a:schemeClr val="dk1"/>
              </a:solidFill>
              <a:latin typeface="Calibri"/>
              <a:ea typeface="Calibri"/>
              <a:cs typeface="Calibri"/>
              <a:sym typeface="Calibri"/>
            </a:endParaRPr>
          </a:p>
        </p:txBody>
      </p:sp>
      <p:sp>
        <p:nvSpPr>
          <p:cNvPr id="8" name="Title 1">
            <a:extLst>
              <a:ext uri="{FF2B5EF4-FFF2-40B4-BE49-F238E27FC236}">
                <a16:creationId xmlns:a16="http://schemas.microsoft.com/office/drawing/2014/main" id="{15DA7C18-5974-5B10-22AF-E05331EBF503}"/>
              </a:ext>
            </a:extLst>
          </p:cNvPr>
          <p:cNvSpPr txBox="1">
            <a:spLocks/>
          </p:cNvSpPr>
          <p:nvPr/>
        </p:nvSpPr>
        <p:spPr>
          <a:xfrm>
            <a:off x="4965425" y="1763130"/>
            <a:ext cx="7105634" cy="6050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l-GR" sz="2800" b="1" kern="1200" dirty="0">
                <a:solidFill>
                  <a:srgbClr val="1C2E78"/>
                </a:solidFill>
                <a:effectLst/>
                <a:latin typeface="+mn-lt"/>
                <a:ea typeface="Adobe Gothic Std B" panose="020B0800000000000000" pitchFamily="34" charset="-128"/>
                <a:cs typeface="+mj-cs"/>
              </a:defRPr>
            </a:lvl1pPr>
          </a:lstStyle>
          <a:p>
            <a:r>
              <a:rPr lang="en-US" sz="2200" dirty="0"/>
              <a:t>... αντί να μεταφέρετε μετρητά ή να πληρώνετε στο γκισέ της τράπεζάς σας:</a:t>
            </a:r>
            <a:endParaRPr lang="es-ES" sz="2200" dirty="0"/>
          </a:p>
        </p:txBody>
      </p:sp>
      <p:pic>
        <p:nvPicPr>
          <p:cNvPr id="11" name="Imagen 10" descr="Interfaz de usuario gráfica&#10;&#10;Descripción generada automáticamente">
            <a:extLst>
              <a:ext uri="{FF2B5EF4-FFF2-40B4-BE49-F238E27FC236}">
                <a16:creationId xmlns:a16="http://schemas.microsoft.com/office/drawing/2014/main" id="{6F128F8E-38DF-7056-F4AB-4EE37605472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658010" y="3007648"/>
            <a:ext cx="4107751" cy="2738500"/>
          </a:xfrm>
          <a:prstGeom prst="rect">
            <a:avLst/>
          </a:prstGeom>
        </p:spPr>
      </p:pic>
      <p:sp>
        <p:nvSpPr>
          <p:cNvPr id="7" name="Google Shape;182;p9">
            <a:extLst>
              <a:ext uri="{FF2B5EF4-FFF2-40B4-BE49-F238E27FC236}">
                <a16:creationId xmlns:a16="http://schemas.microsoft.com/office/drawing/2014/main" id="{1F84F7B9-7FEE-4437-F30D-1C21B543C3CB}"/>
              </a:ext>
            </a:extLst>
          </p:cNvPr>
          <p:cNvSpPr/>
          <p:nvPr/>
        </p:nvSpPr>
        <p:spPr>
          <a:xfrm>
            <a:off x="7321827" y="0"/>
            <a:ext cx="4864550" cy="398700"/>
          </a:xfrm>
          <a:prstGeom prst="rect">
            <a:avLst/>
          </a:prstGeom>
          <a:solidFill>
            <a:srgbClr val="F2F2F2"/>
          </a:solidFill>
          <a:ln>
            <a:noFill/>
          </a:ln>
        </p:spPr>
        <p:txBody>
          <a:bodyPr spcFirstLastPara="1" wrap="square" lIns="91425" tIns="45700" rIns="91425" bIns="45700" anchor="ctr" anchorCtr="0">
            <a:normAutofit fontScale="77500" lnSpcReduction="20000"/>
          </a:bodyPr>
          <a:lstStyle/>
          <a:p>
            <a:pPr marL="0" marR="0" lvl="0" indent="0" algn="r" rtl="0">
              <a:lnSpc>
                <a:spcPct val="90000"/>
              </a:lnSpc>
              <a:spcBef>
                <a:spcPts val="0"/>
              </a:spcBef>
              <a:spcAft>
                <a:spcPts val="0"/>
              </a:spcAft>
              <a:buClr>
                <a:srgbClr val="000000"/>
              </a:buClr>
              <a:buSzPts val="1800"/>
              <a:buFont typeface="Arial"/>
              <a:buNone/>
            </a:pPr>
            <a:r>
              <a:rPr lang="en-US" b="0" i="0" u="none" strike="noStrike" cap="none" dirty="0">
                <a:solidFill>
                  <a:srgbClr val="1C2E78"/>
                </a:solidFill>
                <a:latin typeface="Calibri"/>
                <a:ea typeface="Calibri"/>
                <a:cs typeface="Calibri"/>
                <a:sym typeface="Calibri"/>
              </a:rPr>
              <a:t>3.3 </a:t>
            </a:r>
            <a:r>
              <a:rPr lang="en-US" dirty="0">
                <a:solidFill>
                  <a:srgbClr val="1C2E78"/>
                </a:solidFill>
                <a:latin typeface="Calibri"/>
                <a:ea typeface="Calibri"/>
                <a:cs typeface="Calibri"/>
                <a:sym typeface="Calibri"/>
              </a:rPr>
              <a:t>Βασική χρήση ενός διαδικτυακού τραπεζικού λογαριασμού</a:t>
            </a:r>
            <a:endParaRPr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862126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lustración del concepto de banca móvil">
            <a:extLst>
              <a:ext uri="{FF2B5EF4-FFF2-40B4-BE49-F238E27FC236}">
                <a16:creationId xmlns:a16="http://schemas.microsoft.com/office/drawing/2014/main" id="{E9161A8A-304D-766D-DBE5-3421791BC8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2570" y="1781348"/>
            <a:ext cx="3437088" cy="34370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AC902AA-D6BA-31FF-5485-450E146EA04D}"/>
              </a:ext>
            </a:extLst>
          </p:cNvPr>
          <p:cNvSpPr>
            <a:spLocks noGrp="1"/>
          </p:cNvSpPr>
          <p:nvPr>
            <p:ph type="title"/>
          </p:nvPr>
        </p:nvSpPr>
        <p:spPr/>
        <p:txBody>
          <a:bodyPr>
            <a:normAutofit/>
          </a:bodyPr>
          <a:lstStyle/>
          <a:p>
            <a:r>
              <a:rPr lang="en-GB" sz="3100" noProof="0" dirty="0"/>
              <a:t>Παρακολούθηση υπολοίπου λογαριασμού </a:t>
            </a:r>
            <a:r>
              <a:rPr lang="es-ES" sz="3100" dirty="0"/>
              <a:t>(1/2)</a:t>
            </a:r>
            <a:endParaRPr lang="el-GR" dirty="0"/>
          </a:p>
        </p:txBody>
      </p:sp>
      <p:sp>
        <p:nvSpPr>
          <p:cNvPr id="3" name="Content Placeholder 2">
            <a:extLst>
              <a:ext uri="{FF2B5EF4-FFF2-40B4-BE49-F238E27FC236}">
                <a16:creationId xmlns:a16="http://schemas.microsoft.com/office/drawing/2014/main" id="{FA1ADC9E-761E-6F01-DA01-AB60959A329F}"/>
              </a:ext>
            </a:extLst>
          </p:cNvPr>
          <p:cNvSpPr>
            <a:spLocks noGrp="1"/>
          </p:cNvSpPr>
          <p:nvPr>
            <p:ph idx="1"/>
          </p:nvPr>
        </p:nvSpPr>
        <p:spPr>
          <a:xfrm>
            <a:off x="558000" y="1781348"/>
            <a:ext cx="8426974" cy="4553504"/>
          </a:xfrm>
        </p:spPr>
        <p:txBody>
          <a:bodyPr>
            <a:noAutofit/>
          </a:bodyPr>
          <a:lstStyle/>
          <a:p>
            <a:pPr marL="0" indent="0">
              <a:buNone/>
            </a:pPr>
            <a:r>
              <a:rPr lang="en-US" sz="2200" b="1" kern="0" dirty="0">
                <a:cs typeface="Times New Roman" panose="02020603050405020304" pitchFamily="18" charset="0"/>
              </a:rPr>
              <a:t>Πώς μπορώ να συμβουλευτώ τις κινήσεις του λογαριασμού μου online;</a:t>
            </a:r>
            <a:endParaRPr lang="es-ES" sz="2200" b="1" kern="0" dirty="0">
              <a:cs typeface="Times New Roman" panose="02020603050405020304" pitchFamily="18" charset="0"/>
            </a:endParaRPr>
          </a:p>
          <a:p>
            <a:pPr marL="0" indent="0">
              <a:buNone/>
            </a:pPr>
            <a:r>
              <a:rPr lang="en-US" sz="2000" kern="0" dirty="0">
                <a:cs typeface="Times New Roman" panose="02020603050405020304" pitchFamily="18" charset="0"/>
              </a:rPr>
              <a:t>Υπάρχουν διάφοροι τρόποι πρόσβασης στις πληροφορίες για τις τραπεζικές σας συναλλαγές:</a:t>
            </a:r>
          </a:p>
          <a:p>
            <a:pPr marL="450850" lvl="1">
              <a:spcAft>
                <a:spcPts val="0"/>
              </a:spcAft>
            </a:pPr>
            <a:r>
              <a:rPr lang="en-US" sz="2000" dirty="0"/>
              <a:t>Μπορείτε να συμβουλευτείτε τις λεπτομέρειες των κινήσεων online από το μενού "</a:t>
            </a:r>
            <a:r>
              <a:rPr lang="en-US" sz="2000" b="1" dirty="0"/>
              <a:t>Συναλλαγές</a:t>
            </a:r>
            <a:r>
              <a:rPr lang="en-US" sz="2000" dirty="0"/>
              <a:t>" κάνοντας κλικ στη συγκεκριμένη κίνηση που αναζητάτε και οι πληροφορίες θα εμφανιστούν. Μπορείτε να κατεβάσετε απευθείας την απόδειξη για τη συγκεκριμένη κίνηση.</a:t>
            </a:r>
          </a:p>
          <a:p>
            <a:pPr marL="450850" lvl="1">
              <a:spcAft>
                <a:spcPts val="0"/>
              </a:spcAft>
            </a:pPr>
            <a:r>
              <a:rPr lang="en-US" sz="2000" dirty="0"/>
              <a:t>Εάν αναζητάτε την απόδειξη μιας προμήθειας, συμβουλευτείτε το μενού "</a:t>
            </a:r>
            <a:r>
              <a:rPr lang="en-US" sz="2000" b="1" dirty="0"/>
              <a:t>Άμεσες χρεώσεις</a:t>
            </a:r>
            <a:r>
              <a:rPr lang="en-US" sz="2000" dirty="0"/>
              <a:t>".</a:t>
            </a:r>
            <a:endParaRPr lang="es-ES" sz="2000" kern="100" dirty="0">
              <a:ea typeface="Times New Roman" panose="02020603050405020304" pitchFamily="18" charset="0"/>
              <a:cs typeface="Times New Roman" panose="02020603050405020304" pitchFamily="18" charset="0"/>
            </a:endParaRPr>
          </a:p>
          <a:p>
            <a:pPr marL="450850" lvl="1">
              <a:spcAft>
                <a:spcPts val="0"/>
              </a:spcAft>
            </a:pPr>
            <a:r>
              <a:rPr lang="en-US" sz="2000" dirty="0"/>
              <a:t>Εάν αναζητάτε μια μεταφορά ή μια μεταφορά, επιλέξτε από το μενού </a:t>
            </a:r>
            <a:r>
              <a:rPr lang="en-US" sz="2000" b="1" dirty="0"/>
              <a:t>Μεταφορές </a:t>
            </a:r>
            <a:r>
              <a:rPr lang="en-US" sz="2000" dirty="0"/>
              <a:t>&gt; Ελήφθη/Αποστολή και χρησιμοποιήστε τη μηχανή αναζήτησης.</a:t>
            </a:r>
            <a:endParaRPr lang="es-ES" sz="2000" dirty="0"/>
          </a:p>
          <a:p>
            <a:endParaRPr lang="el-GR" dirty="0"/>
          </a:p>
        </p:txBody>
      </p:sp>
      <p:sp>
        <p:nvSpPr>
          <p:cNvPr id="4" name="Google Shape;235;p14">
            <a:extLst>
              <a:ext uri="{FF2B5EF4-FFF2-40B4-BE49-F238E27FC236}">
                <a16:creationId xmlns:a16="http://schemas.microsoft.com/office/drawing/2014/main" id="{F3EDDB54-5348-B7A4-4BCF-80B760DC518B}"/>
              </a:ext>
            </a:extLst>
          </p:cNvPr>
          <p:cNvSpPr/>
          <p:nvPr/>
        </p:nvSpPr>
        <p:spPr>
          <a:xfrm>
            <a:off x="3045166" y="6334852"/>
            <a:ext cx="8772088" cy="83095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s-ES" sz="1200" dirty="0" err="1">
                <a:hlinkClick r:id="rId4"/>
              </a:rPr>
              <a:t>Εικόνα από Freepik</a:t>
            </a:r>
            <a:endParaRPr lang="es-ES" sz="1200" dirty="0"/>
          </a:p>
          <a:p>
            <a:pPr marL="0" marR="0" lvl="0" indent="0" algn="r" rtl="0">
              <a:lnSpc>
                <a:spcPct val="100000"/>
              </a:lnSpc>
              <a:spcBef>
                <a:spcPts val="0"/>
              </a:spcBef>
              <a:spcAft>
                <a:spcPts val="0"/>
              </a:spcAft>
              <a:buClr>
                <a:srgbClr val="000000"/>
              </a:buClr>
              <a:buSzPts val="1200"/>
              <a:buFont typeface="Calibri"/>
              <a:buNone/>
            </a:pPr>
            <a:endParaRPr lang="es-ES" sz="1200" b="0" i="0" u="none" strike="noStrike" cap="none" dirty="0">
              <a:solidFill>
                <a:schemeClr val="dk1"/>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200"/>
              <a:buFont typeface="Calibri"/>
              <a:buNone/>
            </a:pPr>
            <a:endParaRPr lang="es-ES" sz="1200" dirty="0">
              <a:solidFill>
                <a:schemeClr val="dk1"/>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5" name="Google Shape;182;p9">
            <a:extLst>
              <a:ext uri="{FF2B5EF4-FFF2-40B4-BE49-F238E27FC236}">
                <a16:creationId xmlns:a16="http://schemas.microsoft.com/office/drawing/2014/main" id="{6787D355-4A6A-AAE8-83E6-F107CFB3866D}"/>
              </a:ext>
            </a:extLst>
          </p:cNvPr>
          <p:cNvSpPr/>
          <p:nvPr/>
        </p:nvSpPr>
        <p:spPr>
          <a:xfrm>
            <a:off x="7321827" y="0"/>
            <a:ext cx="4864550" cy="398700"/>
          </a:xfrm>
          <a:prstGeom prst="rect">
            <a:avLst/>
          </a:prstGeom>
          <a:solidFill>
            <a:srgbClr val="F2F2F2"/>
          </a:solidFill>
          <a:ln>
            <a:noFill/>
          </a:ln>
        </p:spPr>
        <p:txBody>
          <a:bodyPr spcFirstLastPara="1" wrap="square" lIns="91425" tIns="45700" rIns="91425" bIns="45700" anchor="ctr" anchorCtr="0">
            <a:normAutofit fontScale="77500" lnSpcReduction="20000"/>
          </a:bodyPr>
          <a:lstStyle/>
          <a:p>
            <a:pPr marL="0" marR="0" lvl="0" indent="0" algn="r" rtl="0">
              <a:lnSpc>
                <a:spcPct val="90000"/>
              </a:lnSpc>
              <a:spcBef>
                <a:spcPts val="0"/>
              </a:spcBef>
              <a:spcAft>
                <a:spcPts val="0"/>
              </a:spcAft>
              <a:buClr>
                <a:srgbClr val="000000"/>
              </a:buClr>
              <a:buSzPts val="1800"/>
              <a:buFont typeface="Arial"/>
              <a:buNone/>
            </a:pPr>
            <a:r>
              <a:rPr lang="en-US" b="0" i="0" u="none" strike="noStrike" cap="none" dirty="0">
                <a:solidFill>
                  <a:srgbClr val="1C2E78"/>
                </a:solidFill>
                <a:latin typeface="Calibri"/>
                <a:ea typeface="Calibri"/>
                <a:cs typeface="Calibri"/>
                <a:sym typeface="Calibri"/>
              </a:rPr>
              <a:t>3.3 </a:t>
            </a:r>
            <a:r>
              <a:rPr lang="en-US" dirty="0">
                <a:solidFill>
                  <a:srgbClr val="1C2E78"/>
                </a:solidFill>
                <a:latin typeface="Calibri"/>
                <a:ea typeface="Calibri"/>
                <a:cs typeface="Calibri"/>
                <a:sym typeface="Calibri"/>
              </a:rPr>
              <a:t>Βασική χρήση ενός διαδικτυακού τραπεζικού λογαριασμού</a:t>
            </a:r>
            <a:endParaRPr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4253573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id="{E7653B43-46AB-345C-7DED-976956105A0B}"/>
              </a:ext>
            </a:extLst>
          </p:cNvPr>
          <p:cNvSpPr>
            <a:spLocks noGrp="1"/>
          </p:cNvSpPr>
          <p:nvPr>
            <p:ph idx="1"/>
          </p:nvPr>
        </p:nvSpPr>
        <p:spPr>
          <a:xfrm>
            <a:off x="566153" y="1879561"/>
            <a:ext cx="11059693" cy="3941326"/>
          </a:xfrm>
        </p:spPr>
        <p:txBody>
          <a:bodyPr/>
          <a:lstStyle/>
          <a:p>
            <a:pPr marL="0" indent="0">
              <a:buNone/>
            </a:pPr>
            <a:r>
              <a:rPr lang="en-US" altLang="es-ES" sz="2400" b="1" kern="0" dirty="0">
                <a:solidFill>
                  <a:schemeClr val="tx1"/>
                </a:solidFill>
                <a:cs typeface="Times New Roman" panose="02020603050405020304" pitchFamily="18" charset="0"/>
              </a:rPr>
              <a:t>Παραδείγματα ερωτημάτων για μια συγκεκριμένη κίνηση</a:t>
            </a:r>
            <a:endParaRPr lang="el-GR" b="1" dirty="0"/>
          </a:p>
        </p:txBody>
      </p:sp>
      <p:sp>
        <p:nvSpPr>
          <p:cNvPr id="10" name="CuadroTexto 9">
            <a:extLst>
              <a:ext uri="{FF2B5EF4-FFF2-40B4-BE49-F238E27FC236}">
                <a16:creationId xmlns:a16="http://schemas.microsoft.com/office/drawing/2014/main" id="{CDD4E4AC-1FD4-29F9-65FF-ADD09E9AF2C2}"/>
              </a:ext>
            </a:extLst>
          </p:cNvPr>
          <p:cNvSpPr txBox="1"/>
          <p:nvPr/>
        </p:nvSpPr>
        <p:spPr>
          <a:xfrm>
            <a:off x="9131121" y="6363415"/>
            <a:ext cx="2191957" cy="246221"/>
          </a:xfrm>
          <a:prstGeom prst="rect">
            <a:avLst/>
          </a:prstGeom>
          <a:noFill/>
        </p:spPr>
        <p:txBody>
          <a:bodyPr wrap="square">
            <a:spAutoFit/>
          </a:bodyPr>
          <a:lstStyle/>
          <a:p>
            <a:pPr algn="r"/>
            <a:r>
              <a:rPr lang="es-ES" sz="1000" dirty="0" err="1">
                <a:hlinkClick r:id="rId3"/>
              </a:rPr>
              <a:t>Εικόνα από </a:t>
            </a:r>
            <a:r>
              <a:rPr lang="es-ES" sz="1000" dirty="0">
                <a:hlinkClick r:id="rId3"/>
              </a:rPr>
              <a:t>CYLDIGITAL Diapositiva 32</a:t>
            </a:r>
            <a:endParaRPr lang="es-ES" sz="1000" dirty="0"/>
          </a:p>
        </p:txBody>
      </p:sp>
      <p:pic>
        <p:nvPicPr>
          <p:cNvPr id="2052" name="Imagen 1" descr="Interfaz de usuario gráfica, Texto, Aplicación&#10;&#10;Descripción generada automáticamente">
            <a:extLst>
              <a:ext uri="{FF2B5EF4-FFF2-40B4-BE49-F238E27FC236}">
                <a16:creationId xmlns:a16="http://schemas.microsoft.com/office/drawing/2014/main" id="{63DEDBC8-06DC-65D4-70F3-2367DC8AFE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07" y="2209667"/>
            <a:ext cx="3465328" cy="4052672"/>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12A8CA89-4876-795A-DD9D-A6926CAB3670}"/>
              </a:ext>
            </a:extLst>
          </p:cNvPr>
          <p:cNvSpPr txBox="1">
            <a:spLocks/>
          </p:cNvSpPr>
          <p:nvPr/>
        </p:nvSpPr>
        <p:spPr>
          <a:xfrm>
            <a:off x="884205" y="403505"/>
            <a:ext cx="11059692" cy="60509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lang="el-GR" sz="3600" b="1" kern="1200" dirty="0">
                <a:solidFill>
                  <a:srgbClr val="1C2E78"/>
                </a:solidFill>
                <a:effectLst/>
                <a:latin typeface="+mn-lt"/>
                <a:ea typeface="Adobe Gothic Std B" panose="020B0800000000000000" pitchFamily="34" charset="-128"/>
                <a:cs typeface="+mj-cs"/>
              </a:defRPr>
            </a:lvl1pPr>
          </a:lstStyle>
          <a:p>
            <a:endParaRPr lang="es-ES" dirty="0"/>
          </a:p>
        </p:txBody>
      </p:sp>
      <p:pic>
        <p:nvPicPr>
          <p:cNvPr id="2050" name="Picture 2">
            <a:extLst>
              <a:ext uri="{FF2B5EF4-FFF2-40B4-BE49-F238E27FC236}">
                <a16:creationId xmlns:a16="http://schemas.microsoft.com/office/drawing/2014/main" id="{ED02870D-AAA4-714F-B8B4-B7002C60DC7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918" t="7575" r="21549"/>
          <a:stretch/>
        </p:blipFill>
        <p:spPr bwMode="auto">
          <a:xfrm>
            <a:off x="1196504" y="2401823"/>
            <a:ext cx="3877056" cy="3961591"/>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EB1A36E2-9FA6-CB1D-62EA-983D2F60943D}"/>
              </a:ext>
            </a:extLst>
          </p:cNvPr>
          <p:cNvSpPr txBox="1"/>
          <p:nvPr/>
        </p:nvSpPr>
        <p:spPr>
          <a:xfrm>
            <a:off x="1840992" y="6609636"/>
            <a:ext cx="2279904" cy="246221"/>
          </a:xfrm>
          <a:prstGeom prst="rect">
            <a:avLst/>
          </a:prstGeom>
        </p:spPr>
        <p:txBody>
          <a:bodyPr wrap="square" rtlCol="0">
            <a:spAutoFit/>
          </a:bodyPr>
          <a:lstStyle/>
          <a:p>
            <a:pPr algn="ctr"/>
            <a:r>
              <a:rPr lang="es-ES" sz="1000" dirty="0" err="1"/>
              <a:t>Εικόνα από την </a:t>
            </a:r>
            <a:r>
              <a:rPr lang="es-ES" sz="1000" dirty="0">
                <a:hlinkClick r:id="rId6"/>
              </a:rPr>
              <a:t>CaixaBank</a:t>
            </a:r>
            <a:endParaRPr lang="es-ES" sz="1000" dirty="0"/>
          </a:p>
        </p:txBody>
      </p:sp>
      <p:sp>
        <p:nvSpPr>
          <p:cNvPr id="7" name="Τίτλος 6">
            <a:extLst>
              <a:ext uri="{FF2B5EF4-FFF2-40B4-BE49-F238E27FC236}">
                <a16:creationId xmlns:a16="http://schemas.microsoft.com/office/drawing/2014/main" id="{FA0C60A5-6D9F-4DC6-1AC0-94AEE8C89652}"/>
              </a:ext>
            </a:extLst>
          </p:cNvPr>
          <p:cNvSpPr>
            <a:spLocks noGrp="1"/>
          </p:cNvSpPr>
          <p:nvPr>
            <p:ph type="title"/>
          </p:nvPr>
        </p:nvSpPr>
        <p:spPr/>
        <p:txBody>
          <a:bodyPr>
            <a:normAutofit/>
          </a:bodyPr>
          <a:lstStyle/>
          <a:p>
            <a:r>
              <a:rPr lang="en-GB" sz="2800" noProof="0" dirty="0"/>
              <a:t>Παρακολούθηση του υπολοίπου του λογαριασμού </a:t>
            </a:r>
            <a:r>
              <a:rPr lang="es-ES" sz="2800" dirty="0"/>
              <a:t>(2/2)</a:t>
            </a:r>
            <a:endParaRPr lang="el-GR" dirty="0"/>
          </a:p>
        </p:txBody>
      </p:sp>
      <p:sp>
        <p:nvSpPr>
          <p:cNvPr id="2" name="Google Shape;182;p9">
            <a:extLst>
              <a:ext uri="{FF2B5EF4-FFF2-40B4-BE49-F238E27FC236}">
                <a16:creationId xmlns:a16="http://schemas.microsoft.com/office/drawing/2014/main" id="{29BDAFB1-AACF-DFF2-1B09-CC336E980872}"/>
              </a:ext>
            </a:extLst>
          </p:cNvPr>
          <p:cNvSpPr/>
          <p:nvPr/>
        </p:nvSpPr>
        <p:spPr>
          <a:xfrm>
            <a:off x="7321827" y="0"/>
            <a:ext cx="4864550" cy="398700"/>
          </a:xfrm>
          <a:prstGeom prst="rect">
            <a:avLst/>
          </a:prstGeom>
          <a:solidFill>
            <a:srgbClr val="F2F2F2"/>
          </a:solidFill>
          <a:ln>
            <a:noFill/>
          </a:ln>
        </p:spPr>
        <p:txBody>
          <a:bodyPr spcFirstLastPara="1" wrap="square" lIns="91425" tIns="45700" rIns="91425" bIns="45700" anchor="ctr" anchorCtr="0">
            <a:normAutofit fontScale="77500" lnSpcReduction="20000"/>
          </a:bodyPr>
          <a:lstStyle/>
          <a:p>
            <a:pPr marL="0" marR="0" lvl="0" indent="0" algn="r" rtl="0">
              <a:lnSpc>
                <a:spcPct val="90000"/>
              </a:lnSpc>
              <a:spcBef>
                <a:spcPts val="0"/>
              </a:spcBef>
              <a:spcAft>
                <a:spcPts val="0"/>
              </a:spcAft>
              <a:buClr>
                <a:srgbClr val="000000"/>
              </a:buClr>
              <a:buSzPts val="1800"/>
              <a:buFont typeface="Arial"/>
              <a:buNone/>
            </a:pPr>
            <a:r>
              <a:rPr lang="en-US" b="0" i="0" u="none" strike="noStrike" cap="none" dirty="0">
                <a:solidFill>
                  <a:srgbClr val="1C2E78"/>
                </a:solidFill>
                <a:latin typeface="Calibri"/>
                <a:ea typeface="Calibri"/>
                <a:cs typeface="Calibri"/>
                <a:sym typeface="Calibri"/>
              </a:rPr>
              <a:t>3.3 </a:t>
            </a:r>
            <a:r>
              <a:rPr lang="en-US" dirty="0">
                <a:solidFill>
                  <a:srgbClr val="1C2E78"/>
                </a:solidFill>
                <a:latin typeface="Calibri"/>
                <a:ea typeface="Calibri"/>
                <a:cs typeface="Calibri"/>
                <a:sym typeface="Calibri"/>
              </a:rPr>
              <a:t>Βασική χρήση ενός διαδικτυακού τραπεζικού λογαριασμού</a:t>
            </a:r>
            <a:endParaRPr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3033817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Текстово поле 20">
            <a:extLst>
              <a:ext uri="{FF2B5EF4-FFF2-40B4-BE49-F238E27FC236}">
                <a16:creationId xmlns:a16="http://schemas.microsoft.com/office/drawing/2014/main" id="{F8103F61-29F4-2529-4C01-6236531E2FA9}"/>
              </a:ext>
            </a:extLst>
          </p:cNvPr>
          <p:cNvSpPr txBox="1"/>
          <p:nvPr/>
        </p:nvSpPr>
        <p:spPr>
          <a:xfrm>
            <a:off x="0" y="2556925"/>
            <a:ext cx="3485322" cy="1538883"/>
          </a:xfrm>
          <a:prstGeom prst="rect">
            <a:avLst/>
          </a:prstGeom>
          <a:noFill/>
        </p:spPr>
        <p:txBody>
          <a:bodyPr wrap="square">
            <a:spAutoFit/>
          </a:bodyPr>
          <a:lstStyle/>
          <a:p>
            <a:pPr algn="ctr"/>
            <a:r>
              <a:rPr lang="es-ES" sz="5400" b="1" kern="1200" dirty="0">
                <a:solidFill>
                  <a:srgbClr val="1C2E78"/>
                </a:solidFill>
                <a:latin typeface="+mj-lt"/>
                <a:ea typeface="+mj-ea"/>
                <a:cs typeface="+mj-cs"/>
              </a:rPr>
              <a:t>                      </a:t>
            </a:r>
            <a:r>
              <a:rPr lang="es-ES" sz="4000" b="1" kern="1200" dirty="0">
                <a:solidFill>
                  <a:srgbClr val="1C2E78"/>
                </a:solidFill>
                <a:latin typeface="+mj-lt"/>
                <a:ea typeface="+mj-ea"/>
                <a:cs typeface="+mj-cs"/>
              </a:rPr>
              <a:t>ΣΥΝΕΡΓΑΤΕΣ</a:t>
            </a:r>
            <a:endParaRPr lang="es-ES" sz="5400" b="1" dirty="0">
              <a:solidFill>
                <a:srgbClr val="1C2E78"/>
              </a:solidFill>
              <a:ea typeface="+mj-ea"/>
              <a:cs typeface="+mj-cs"/>
            </a:endParaRPr>
          </a:p>
        </p:txBody>
      </p:sp>
      <p:pic>
        <p:nvPicPr>
          <p:cNvPr id="3" name="Εικόνα 2" descr="Εικόνα που περιέχει γραφικά, γραφιστική, clipart, καρτούν&#10;&#10;Περιγραφή που δημιουργήθηκε αυτόματα">
            <a:extLst>
              <a:ext uri="{FF2B5EF4-FFF2-40B4-BE49-F238E27FC236}">
                <a16:creationId xmlns:a16="http://schemas.microsoft.com/office/drawing/2014/main" id="{4C7035F5-EF96-95B0-E603-C4E0C240DF6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61220" y="1827889"/>
            <a:ext cx="2591848" cy="1224267"/>
          </a:xfrm>
          <a:prstGeom prst="rect">
            <a:avLst/>
          </a:prstGeom>
        </p:spPr>
      </p:pic>
      <p:pic>
        <p:nvPicPr>
          <p:cNvPr id="1028" name="Picture 4">
            <a:extLst>
              <a:ext uri="{FF2B5EF4-FFF2-40B4-BE49-F238E27FC236}">
                <a16:creationId xmlns:a16="http://schemas.microsoft.com/office/drawing/2014/main" id="{F23E15A9-32BD-78F7-70D5-C1E1A582DD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438" y="2448698"/>
            <a:ext cx="2283890" cy="18880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B06199B-0AD3-0B67-BABF-BA949F8CD13C}"/>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728560" y="2490690"/>
            <a:ext cx="1783319" cy="178331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C22D93F7-F07E-509D-B0F6-C723B6E19F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3068" y="5283376"/>
            <a:ext cx="3944079" cy="99192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052CEE4-5160-32D3-705F-93A79CABA39A}"/>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7945718" y="5148127"/>
            <a:ext cx="3336531" cy="114562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Ευθεία γραμμή σύνδεσης 5">
            <a:extLst>
              <a:ext uri="{FF2B5EF4-FFF2-40B4-BE49-F238E27FC236}">
                <a16:creationId xmlns:a16="http://schemas.microsoft.com/office/drawing/2014/main" id="{3A9AE537-02A2-F471-8F0D-5A52C2E1BBE3}"/>
              </a:ext>
            </a:extLst>
          </p:cNvPr>
          <p:cNvCxnSpPr/>
          <p:nvPr/>
        </p:nvCxnSpPr>
        <p:spPr>
          <a:xfrm flipH="1">
            <a:off x="1855304" y="0"/>
            <a:ext cx="2882348" cy="6827757"/>
          </a:xfrm>
          <a:prstGeom prst="line">
            <a:avLst/>
          </a:prstGeom>
          <a:ln w="19050">
            <a:solidFill>
              <a:srgbClr val="FFC243"/>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0CFD9C0-C210-E6B9-AD22-41F7EF604317}"/>
              </a:ext>
            </a:extLst>
          </p:cNvPr>
          <p:cNvSpPr txBox="1"/>
          <p:nvPr/>
        </p:nvSpPr>
        <p:spPr>
          <a:xfrm>
            <a:off x="3616857" y="4360916"/>
            <a:ext cx="2372959" cy="584775"/>
          </a:xfrm>
          <a:prstGeom prst="rect">
            <a:avLst/>
          </a:prstGeom>
          <a:noFill/>
        </p:spPr>
        <p:txBody>
          <a:bodyPr wrap="square">
            <a:spAutoFit/>
          </a:bodyPr>
          <a:lstStyle/>
          <a:p>
            <a:r>
              <a:rPr lang="en-US" sz="1600" i="0" dirty="0" err="1">
                <a:solidFill>
                  <a:schemeClr val="accent5">
                    <a:lumMod val="60000"/>
                    <a:lumOff val="40000"/>
                  </a:schemeClr>
                </a:solidFill>
                <a:effectLst/>
                <a:highlight>
                  <a:srgbClr val="FFFFFF"/>
                </a:highlight>
                <a:latin typeface="Poppins" panose="00000500000000000000" pitchFamily="2" charset="0"/>
              </a:rPr>
              <a:t>Zavod </a:t>
            </a:r>
            <a:r>
              <a:rPr lang="en-US" sz="1600" i="0" dirty="0">
                <a:solidFill>
                  <a:schemeClr val="accent5">
                    <a:lumMod val="60000"/>
                    <a:lumOff val="40000"/>
                  </a:schemeClr>
                </a:solidFill>
                <a:effectLst/>
                <a:highlight>
                  <a:srgbClr val="FFFFFF"/>
                </a:highlight>
                <a:latin typeface="Poppins" panose="00000500000000000000" pitchFamily="2" charset="0"/>
              </a:rPr>
              <a:t>IZRIIS, </a:t>
            </a:r>
            <a:r>
              <a:rPr lang="es-ES" sz="1600" i="0" dirty="0">
                <a:solidFill>
                  <a:schemeClr val="accent5">
                    <a:lumMod val="60000"/>
                    <a:lumOff val="40000"/>
                  </a:schemeClr>
                </a:solidFill>
                <a:effectLst/>
                <a:highlight>
                  <a:srgbClr val="FFFFFF"/>
                </a:highlight>
                <a:latin typeface="Poppins" panose="00000500000000000000" pitchFamily="2" charset="0"/>
              </a:rPr>
              <a:t>Εσλοβενία</a:t>
            </a:r>
            <a:endParaRPr lang="es-ES" sz="1600" dirty="0">
              <a:solidFill>
                <a:schemeClr val="accent5">
                  <a:lumMod val="60000"/>
                  <a:lumOff val="40000"/>
                </a:schemeClr>
              </a:solidFill>
            </a:endParaRPr>
          </a:p>
        </p:txBody>
      </p:sp>
      <p:sp>
        <p:nvSpPr>
          <p:cNvPr id="13" name="TextBox 12">
            <a:extLst>
              <a:ext uri="{FF2B5EF4-FFF2-40B4-BE49-F238E27FC236}">
                <a16:creationId xmlns:a16="http://schemas.microsoft.com/office/drawing/2014/main" id="{493830C6-195E-15CB-5098-01BE7BFE780E}"/>
              </a:ext>
            </a:extLst>
          </p:cNvPr>
          <p:cNvSpPr txBox="1"/>
          <p:nvPr/>
        </p:nvSpPr>
        <p:spPr>
          <a:xfrm>
            <a:off x="6024352" y="4367310"/>
            <a:ext cx="3293023" cy="830997"/>
          </a:xfrm>
          <a:prstGeom prst="rect">
            <a:avLst/>
          </a:prstGeom>
          <a:noFill/>
        </p:spPr>
        <p:txBody>
          <a:bodyPr wrap="square">
            <a:spAutoFit/>
          </a:bodyPr>
          <a:lstStyle/>
          <a:p>
            <a:pPr algn="ctr"/>
            <a:r>
              <a:rPr lang="fr-FR" sz="1600" i="0" dirty="0">
                <a:solidFill>
                  <a:schemeClr val="accent5">
                    <a:lumMod val="60000"/>
                    <a:lumOff val="40000"/>
                  </a:schemeClr>
                </a:solidFill>
                <a:effectLst/>
                <a:highlight>
                  <a:srgbClr val="FFFFFF"/>
                </a:highlight>
                <a:latin typeface="Poppins" panose="00000500000000000000" pitchFamily="2" charset="0"/>
              </a:rPr>
              <a:t>E-SENIORS: INITIATION DES SENIORS AUXNTIC ASSOCIATION, Γαλλία</a:t>
            </a:r>
            <a:endParaRPr lang="el-GR" sz="1600" dirty="0">
              <a:solidFill>
                <a:schemeClr val="accent5">
                  <a:lumMod val="60000"/>
                  <a:lumOff val="40000"/>
                </a:schemeClr>
              </a:solidFill>
            </a:endParaRPr>
          </a:p>
        </p:txBody>
      </p:sp>
      <p:sp>
        <p:nvSpPr>
          <p:cNvPr id="17" name="TextBox 16">
            <a:extLst>
              <a:ext uri="{FF2B5EF4-FFF2-40B4-BE49-F238E27FC236}">
                <a16:creationId xmlns:a16="http://schemas.microsoft.com/office/drawing/2014/main" id="{2B899409-3005-0542-0791-65B175AAABA0}"/>
              </a:ext>
            </a:extLst>
          </p:cNvPr>
          <p:cNvSpPr txBox="1"/>
          <p:nvPr/>
        </p:nvSpPr>
        <p:spPr>
          <a:xfrm>
            <a:off x="3180270" y="6236156"/>
            <a:ext cx="3440482" cy="584775"/>
          </a:xfrm>
          <a:prstGeom prst="rect">
            <a:avLst/>
          </a:prstGeom>
          <a:noFill/>
        </p:spPr>
        <p:txBody>
          <a:bodyPr wrap="square">
            <a:spAutoFit/>
          </a:bodyPr>
          <a:lstStyle/>
          <a:p>
            <a:pPr algn="ctr"/>
            <a:r>
              <a:rPr lang="it-IT" sz="1600" i="0" dirty="0">
                <a:solidFill>
                  <a:schemeClr val="accent5">
                    <a:lumMod val="60000"/>
                    <a:lumOff val="40000"/>
                  </a:schemeClr>
                </a:solidFill>
                <a:effectLst/>
                <a:highlight>
                  <a:srgbClr val="FFFFFF"/>
                </a:highlight>
                <a:latin typeface="Poppins" panose="00000500000000000000" pitchFamily="2" charset="0"/>
              </a:rPr>
              <a:t>Asociatia Niciodata Singur - Prietenii Varstnicilor, Ρουμανία</a:t>
            </a:r>
            <a:endParaRPr lang="el-GR" sz="1600" dirty="0">
              <a:solidFill>
                <a:schemeClr val="accent5">
                  <a:lumMod val="60000"/>
                  <a:lumOff val="40000"/>
                </a:schemeClr>
              </a:solidFill>
            </a:endParaRPr>
          </a:p>
        </p:txBody>
      </p:sp>
      <p:sp>
        <p:nvSpPr>
          <p:cNvPr id="19" name="TextBox 18">
            <a:extLst>
              <a:ext uri="{FF2B5EF4-FFF2-40B4-BE49-F238E27FC236}">
                <a16:creationId xmlns:a16="http://schemas.microsoft.com/office/drawing/2014/main" id="{066B8832-64AD-3DA9-E986-7B2F6E5DFD41}"/>
              </a:ext>
            </a:extLst>
          </p:cNvPr>
          <p:cNvSpPr txBox="1"/>
          <p:nvPr/>
        </p:nvSpPr>
        <p:spPr>
          <a:xfrm>
            <a:off x="7783551" y="6242982"/>
            <a:ext cx="3674386" cy="584775"/>
          </a:xfrm>
          <a:prstGeom prst="rect">
            <a:avLst/>
          </a:prstGeom>
          <a:noFill/>
        </p:spPr>
        <p:txBody>
          <a:bodyPr wrap="square">
            <a:spAutoFit/>
          </a:bodyPr>
          <a:lstStyle/>
          <a:p>
            <a:r>
              <a:rPr lang="es-ES" sz="1600" i="0" dirty="0" err="1">
                <a:solidFill>
                  <a:schemeClr val="accent5">
                    <a:lumMod val="60000"/>
                    <a:lumOff val="40000"/>
                  </a:schemeClr>
                </a:solidFill>
                <a:effectLst/>
                <a:highlight>
                  <a:srgbClr val="FFFFFF"/>
                </a:highlight>
                <a:latin typeface="Poppins" panose="00000500000000000000" pitchFamily="2" charset="0"/>
              </a:rPr>
              <a:t>Fundació </a:t>
            </a:r>
            <a:r>
              <a:rPr lang="es-ES" sz="1600" i="0" dirty="0">
                <a:solidFill>
                  <a:schemeClr val="accent5">
                    <a:lumMod val="60000"/>
                    <a:lumOff val="40000"/>
                  </a:schemeClr>
                </a:solidFill>
                <a:effectLst/>
                <a:highlight>
                  <a:srgbClr val="FFFFFF"/>
                </a:highlight>
                <a:latin typeface="Poppins" panose="00000500000000000000" pitchFamily="2" charset="0"/>
              </a:rPr>
              <a:t>Gesmed </a:t>
            </a:r>
            <a:r>
              <a:rPr lang="es-ES" sz="1600" i="0" dirty="0" err="1">
                <a:solidFill>
                  <a:schemeClr val="accent5">
                    <a:lumMod val="60000"/>
                    <a:lumOff val="40000"/>
                  </a:schemeClr>
                </a:solidFill>
                <a:effectLst/>
                <a:highlight>
                  <a:srgbClr val="FFFFFF"/>
                </a:highlight>
                <a:latin typeface="Poppins" panose="00000500000000000000" pitchFamily="2" charset="0"/>
              </a:rPr>
              <a:t>Fundació </a:t>
            </a:r>
            <a:r>
              <a:rPr lang="es-ES" sz="1600" i="0" dirty="0">
                <a:solidFill>
                  <a:schemeClr val="accent5">
                    <a:lumMod val="60000"/>
                    <a:lumOff val="40000"/>
                  </a:schemeClr>
                </a:solidFill>
                <a:effectLst/>
                <a:highlight>
                  <a:srgbClr val="FFFFFF"/>
                </a:highlight>
                <a:latin typeface="Poppins" panose="00000500000000000000" pitchFamily="2" charset="0"/>
              </a:rPr>
              <a:t>de la </a:t>
            </a:r>
            <a:r>
              <a:rPr lang="es-ES" sz="1600" i="0" dirty="0" err="1">
                <a:solidFill>
                  <a:schemeClr val="accent5">
                    <a:lumMod val="60000"/>
                    <a:lumOff val="40000"/>
                  </a:schemeClr>
                </a:solidFill>
                <a:effectLst/>
                <a:highlight>
                  <a:srgbClr val="FFFFFF"/>
                </a:highlight>
                <a:latin typeface="Poppins" panose="00000500000000000000" pitchFamily="2" charset="0"/>
              </a:rPr>
              <a:t>Comunitat </a:t>
            </a:r>
            <a:r>
              <a:rPr lang="es-ES" sz="1600" i="0" dirty="0">
                <a:solidFill>
                  <a:schemeClr val="accent5">
                    <a:lumMod val="60000"/>
                    <a:lumOff val="40000"/>
                  </a:schemeClr>
                </a:solidFill>
                <a:effectLst/>
                <a:highlight>
                  <a:srgbClr val="FFFFFF"/>
                </a:highlight>
                <a:latin typeface="Poppins" panose="00000500000000000000" pitchFamily="2" charset="0"/>
              </a:rPr>
              <a:t>Valenciana, España</a:t>
            </a:r>
            <a:endParaRPr lang="es-ES" sz="1600" dirty="0">
              <a:solidFill>
                <a:schemeClr val="accent5">
                  <a:lumMod val="60000"/>
                  <a:lumOff val="40000"/>
                </a:schemeClr>
              </a:solidFill>
            </a:endParaRPr>
          </a:p>
        </p:txBody>
      </p:sp>
      <p:sp>
        <p:nvSpPr>
          <p:cNvPr id="22" name="TextBox 21">
            <a:extLst>
              <a:ext uri="{FF2B5EF4-FFF2-40B4-BE49-F238E27FC236}">
                <a16:creationId xmlns:a16="http://schemas.microsoft.com/office/drawing/2014/main" id="{35F3115E-4D20-CA6D-F14E-7BAEE2CB5114}"/>
              </a:ext>
            </a:extLst>
          </p:cNvPr>
          <p:cNvSpPr txBox="1"/>
          <p:nvPr/>
        </p:nvSpPr>
        <p:spPr>
          <a:xfrm>
            <a:off x="6096000" y="1852454"/>
            <a:ext cx="4392767" cy="400110"/>
          </a:xfrm>
          <a:prstGeom prst="rect">
            <a:avLst/>
          </a:prstGeom>
          <a:noFill/>
        </p:spPr>
        <p:txBody>
          <a:bodyPr wrap="square">
            <a:spAutoFit/>
          </a:bodyPr>
          <a:lstStyle/>
          <a:p>
            <a:r>
              <a:rPr lang="en-US" sz="2000" i="0" dirty="0" err="1">
                <a:solidFill>
                  <a:schemeClr val="accent5">
                    <a:lumMod val="75000"/>
                  </a:schemeClr>
                </a:solidFill>
                <a:effectLst/>
                <a:highlight>
                  <a:srgbClr val="FFFFFF"/>
                </a:highlight>
                <a:latin typeface="Poppins" panose="00000500000000000000" pitchFamily="2" charset="0"/>
              </a:rPr>
              <a:t>Asociatia </a:t>
            </a:r>
            <a:r>
              <a:rPr lang="en-US" sz="2000" i="0" dirty="0">
                <a:solidFill>
                  <a:schemeClr val="accent5">
                    <a:lumMod val="75000"/>
                  </a:schemeClr>
                </a:solidFill>
                <a:effectLst/>
                <a:highlight>
                  <a:srgbClr val="FFFFFF"/>
                </a:highlight>
                <a:latin typeface="Poppins" panose="00000500000000000000" pitchFamily="2" charset="0"/>
              </a:rPr>
              <a:t>Four Change, Ρουμανία</a:t>
            </a:r>
            <a:endParaRPr lang="el-GR" sz="2000" dirty="0">
              <a:solidFill>
                <a:schemeClr val="accent5">
                  <a:lumMod val="75000"/>
                </a:schemeClr>
              </a:solidFill>
            </a:endParaRPr>
          </a:p>
        </p:txBody>
      </p:sp>
      <p:sp>
        <p:nvSpPr>
          <p:cNvPr id="25" name="TextBox 24">
            <a:extLst>
              <a:ext uri="{FF2B5EF4-FFF2-40B4-BE49-F238E27FC236}">
                <a16:creationId xmlns:a16="http://schemas.microsoft.com/office/drawing/2014/main" id="{A6C47919-A17C-D8B7-A0A1-E6146D920292}"/>
              </a:ext>
            </a:extLst>
          </p:cNvPr>
          <p:cNvSpPr txBox="1"/>
          <p:nvPr/>
        </p:nvSpPr>
        <p:spPr>
          <a:xfrm>
            <a:off x="9023700" y="4349183"/>
            <a:ext cx="2958174" cy="338554"/>
          </a:xfrm>
          <a:prstGeom prst="rect">
            <a:avLst/>
          </a:prstGeom>
          <a:noFill/>
        </p:spPr>
        <p:txBody>
          <a:bodyPr wrap="square">
            <a:spAutoFit/>
          </a:bodyPr>
          <a:lstStyle/>
          <a:p>
            <a:pPr algn="ctr"/>
            <a:r>
              <a:rPr lang="en-US" sz="1600" i="0" dirty="0">
                <a:solidFill>
                  <a:schemeClr val="accent5">
                    <a:lumMod val="60000"/>
                    <a:lumOff val="40000"/>
                  </a:schemeClr>
                </a:solidFill>
                <a:effectLst/>
                <a:highlight>
                  <a:srgbClr val="FFFFFF"/>
                </a:highlight>
                <a:latin typeface="Poppins" panose="00000500000000000000" pitchFamily="2" charset="0"/>
              </a:rPr>
              <a:t>GUnet, Ελλάδα</a:t>
            </a:r>
            <a:endParaRPr lang="el-GR" sz="1600" dirty="0">
              <a:solidFill>
                <a:schemeClr val="accent5">
                  <a:lumMod val="60000"/>
                  <a:lumOff val="40000"/>
                </a:schemeClr>
              </a:solidFill>
            </a:endParaRPr>
          </a:p>
        </p:txBody>
      </p:sp>
      <p:pic>
        <p:nvPicPr>
          <p:cNvPr id="27" name="Γραφικό 26">
            <a:extLst>
              <a:ext uri="{FF2B5EF4-FFF2-40B4-BE49-F238E27FC236}">
                <a16:creationId xmlns:a16="http://schemas.microsoft.com/office/drawing/2014/main" id="{783EA4CD-CC99-1F9E-B3FE-05651740053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809414" y="1097992"/>
            <a:ext cx="3283197" cy="4643614"/>
          </a:xfrm>
          <a:prstGeom prst="rect">
            <a:avLst/>
          </a:prstGeom>
        </p:spPr>
      </p:pic>
      <p:cxnSp>
        <p:nvCxnSpPr>
          <p:cNvPr id="2" name="Ευθεία γραμμή σύνδεσης 1">
            <a:extLst>
              <a:ext uri="{FF2B5EF4-FFF2-40B4-BE49-F238E27FC236}">
                <a16:creationId xmlns:a16="http://schemas.microsoft.com/office/drawing/2014/main" id="{0D94F087-7924-A045-6B6B-D553446B5C8A}"/>
              </a:ext>
            </a:extLst>
          </p:cNvPr>
          <p:cNvCxnSpPr/>
          <p:nvPr/>
        </p:nvCxnSpPr>
        <p:spPr>
          <a:xfrm flipH="1">
            <a:off x="1909382" y="-4912"/>
            <a:ext cx="2882348" cy="6827757"/>
          </a:xfrm>
          <a:prstGeom prst="line">
            <a:avLst/>
          </a:prstGeom>
          <a:ln w="571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7C23477F-8768-60B8-030B-16F469BC63F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30655" y="38584"/>
            <a:ext cx="4580088" cy="1862569"/>
          </a:xfrm>
          <a:prstGeom prst="rect">
            <a:avLst/>
          </a:prstGeom>
          <a:noFill/>
          <a:extLst>
            <a:ext uri="{909E8E84-426E-40DD-AFC4-6F175D3DCCD1}">
              <a14:hiddenFill xmlns:a14="http://schemas.microsoft.com/office/drawing/2010/main">
                <a:solidFill>
                  <a:srgbClr val="FFFFFF"/>
                </a:solidFill>
              </a14:hiddenFill>
            </a:ext>
          </a:extLst>
        </p:spPr>
      </p:pic>
      <p:pic>
        <p:nvPicPr>
          <p:cNvPr id="7" name="Εικόνα 6" descr="Εικόνα που περιέχει στιγμιότυπο οθόνης, κείμενο, σύμβολο, λογότυπο&#10;&#10;Το περιεχόμενο που δημιουργείται από τεχνολογία AI ενδέχεται να είναι εσφαλμένο.">
            <a:extLst>
              <a:ext uri="{FF2B5EF4-FFF2-40B4-BE49-F238E27FC236}">
                <a16:creationId xmlns:a16="http://schemas.microsoft.com/office/drawing/2014/main" id="{630B4C67-B781-135C-CE52-E3BB988F31F1}"/>
              </a:ext>
            </a:extLst>
          </p:cNvPr>
          <p:cNvPicPr>
            <a:picLocks noChangeAspect="1"/>
          </p:cNvPicPr>
          <p:nvPr/>
        </p:nvPicPr>
        <p:blipFill>
          <a:blip r:embed="rId11"/>
          <a:stretch>
            <a:fillRect/>
          </a:stretch>
        </p:blipFill>
        <p:spPr>
          <a:xfrm>
            <a:off x="11510211" y="6301029"/>
            <a:ext cx="681789" cy="556971"/>
          </a:xfrm>
          <a:prstGeom prst="rect">
            <a:avLst/>
          </a:prstGeom>
        </p:spPr>
      </p:pic>
    </p:spTree>
    <p:extLst>
      <p:ext uri="{BB962C8B-B14F-4D97-AF65-F5344CB8AC3E}">
        <p14:creationId xmlns:p14="http://schemas.microsoft.com/office/powerpoint/2010/main" val="4189474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noProof="0" dirty="0"/>
              <a:t>Μηνύματα και ειδοποιήσεις</a:t>
            </a:r>
            <a:endParaRPr lang="en-US" dirty="0"/>
          </a:p>
        </p:txBody>
      </p:sp>
      <p:sp>
        <p:nvSpPr>
          <p:cNvPr id="3" name="Θέση περιεχομένου 2">
            <a:extLst>
              <a:ext uri="{FF2B5EF4-FFF2-40B4-BE49-F238E27FC236}">
                <a16:creationId xmlns:a16="http://schemas.microsoft.com/office/drawing/2014/main" id="{FD82B50E-5580-73BB-F426-E7E744C8A3F6}"/>
              </a:ext>
            </a:extLst>
          </p:cNvPr>
          <p:cNvSpPr>
            <a:spLocks noGrp="1"/>
          </p:cNvSpPr>
          <p:nvPr>
            <p:ph idx="1"/>
          </p:nvPr>
        </p:nvSpPr>
        <p:spPr>
          <a:xfrm>
            <a:off x="583758" y="2042633"/>
            <a:ext cx="11059693" cy="3941326"/>
          </a:xfrm>
        </p:spPr>
        <p:txBody>
          <a:bodyPr>
            <a:normAutofit lnSpcReduction="10000"/>
          </a:bodyPr>
          <a:lstStyle/>
          <a:p>
            <a:pPr marL="0" indent="0">
              <a:buNone/>
            </a:pPr>
            <a:r>
              <a:rPr lang="en-GB" sz="2400" kern="100" dirty="0">
                <a:cs typeface="Times New Roman" panose="02020603050405020304" pitchFamily="18" charset="0"/>
              </a:rPr>
              <a:t>Η εφαρμογή στέλνει </a:t>
            </a:r>
            <a:r>
              <a:rPr lang="en-GB" sz="2400" b="1" kern="100" dirty="0">
                <a:cs typeface="Times New Roman" panose="02020603050405020304" pitchFamily="18" charset="0"/>
              </a:rPr>
              <a:t>ειδοποιήσεις </a:t>
            </a:r>
            <a:r>
              <a:rPr lang="en-GB" sz="2400" kern="100" dirty="0">
                <a:cs typeface="Times New Roman" panose="02020603050405020304" pitchFamily="18" charset="0"/>
              </a:rPr>
              <a:t>και </a:t>
            </a:r>
            <a:r>
              <a:rPr lang="en-GB" sz="2400" b="1" kern="100" dirty="0">
                <a:cs typeface="Times New Roman" panose="02020603050405020304" pitchFamily="18" charset="0"/>
              </a:rPr>
              <a:t>μηνύματα </a:t>
            </a:r>
            <a:r>
              <a:rPr lang="en-GB" sz="2400" kern="100" dirty="0">
                <a:cs typeface="Times New Roman" panose="02020603050405020304" pitchFamily="18" charset="0"/>
              </a:rPr>
              <a:t>μέσω:</a:t>
            </a:r>
          </a:p>
          <a:p>
            <a:r>
              <a:rPr lang="en-GB" dirty="0">
                <a:cs typeface="Times New Roman" panose="02020603050405020304" pitchFamily="18" charset="0"/>
              </a:rPr>
              <a:t>ειδοποιήσεις push</a:t>
            </a:r>
          </a:p>
          <a:p>
            <a:r>
              <a:rPr lang="en-GB" dirty="0">
                <a:cs typeface="Times New Roman" panose="02020603050405020304" pitchFamily="18" charset="0"/>
              </a:rPr>
              <a:t>μηνύματα ηλεκτρονικού ταχυδρομείου, ή </a:t>
            </a:r>
          </a:p>
          <a:p>
            <a:r>
              <a:rPr lang="en-GB" dirty="0">
                <a:cs typeface="Times New Roman" panose="02020603050405020304" pitchFamily="18" charset="0"/>
              </a:rPr>
              <a:t>μηνύματα μέσα στην ίδια την εφαρμογή. </a:t>
            </a:r>
          </a:p>
          <a:p>
            <a:pPr marL="0" indent="0">
              <a:buNone/>
            </a:pPr>
            <a:r>
              <a:rPr lang="en-US" sz="2400" dirty="0"/>
              <a:t>Τα πιο σημαντικά μηνύματα και ειδοποιήσεις που μπορείτε να συμβουλευτείτε στον ηλεκτρονικό λογαριασμό περιλαμβάνουν:</a:t>
            </a:r>
            <a:endParaRPr lang="es-ES" sz="2400" dirty="0"/>
          </a:p>
          <a:p>
            <a:r>
              <a:rPr lang="en-US" b="1" dirty="0">
                <a:cs typeface="Times New Roman" panose="02020603050405020304" pitchFamily="18" charset="0"/>
              </a:rPr>
              <a:t>Συναλλακτικές </a:t>
            </a:r>
            <a:r>
              <a:rPr lang="en-US" dirty="0">
                <a:cs typeface="Times New Roman" panose="02020603050405020304" pitchFamily="18" charset="0"/>
              </a:rPr>
              <a:t>ειδοποιήσεις</a:t>
            </a:r>
            <a:endParaRPr lang="en-GB" sz="2400" kern="100" noProof="0" dirty="0">
              <a:effectLst/>
              <a:ea typeface="Aptos" panose="020B0004020202020204" pitchFamily="34" charset="0"/>
              <a:cs typeface="Times New Roman" panose="02020603050405020304" pitchFamily="18" charset="0"/>
            </a:endParaRPr>
          </a:p>
          <a:p>
            <a:r>
              <a:rPr lang="en-GB" sz="2400" kern="100" noProof="0" dirty="0">
                <a:effectLst/>
                <a:ea typeface="Aptos" panose="020B0004020202020204" pitchFamily="34" charset="0"/>
                <a:cs typeface="Times New Roman" panose="02020603050405020304" pitchFamily="18" charset="0"/>
              </a:rPr>
              <a:t>Ειδοποιήσεις </a:t>
            </a:r>
            <a:r>
              <a:rPr lang="en-GB" sz="2400" b="1" kern="100" noProof="0" dirty="0">
                <a:effectLst/>
                <a:ea typeface="Aptos" panose="020B0004020202020204" pitchFamily="34" charset="0"/>
                <a:cs typeface="Times New Roman" panose="02020603050405020304" pitchFamily="18" charset="0"/>
              </a:rPr>
              <a:t>ασφαλείας</a:t>
            </a:r>
          </a:p>
          <a:p>
            <a:endParaRPr lang="el-GR" dirty="0"/>
          </a:p>
        </p:txBody>
      </p:sp>
      <p:sp>
        <p:nvSpPr>
          <p:cNvPr id="2" name="Google Shape;182;p9">
            <a:extLst>
              <a:ext uri="{FF2B5EF4-FFF2-40B4-BE49-F238E27FC236}">
                <a16:creationId xmlns:a16="http://schemas.microsoft.com/office/drawing/2014/main" id="{94B12F95-0B11-913B-43CC-7A3BA28DBB5A}"/>
              </a:ext>
            </a:extLst>
          </p:cNvPr>
          <p:cNvSpPr/>
          <p:nvPr/>
        </p:nvSpPr>
        <p:spPr>
          <a:xfrm>
            <a:off x="7321827" y="0"/>
            <a:ext cx="4864550" cy="398700"/>
          </a:xfrm>
          <a:prstGeom prst="rect">
            <a:avLst/>
          </a:prstGeom>
          <a:solidFill>
            <a:srgbClr val="F2F2F2"/>
          </a:solidFill>
          <a:ln>
            <a:noFill/>
          </a:ln>
        </p:spPr>
        <p:txBody>
          <a:bodyPr spcFirstLastPara="1" wrap="square" lIns="91425" tIns="45700" rIns="91425" bIns="45700" anchor="ctr" anchorCtr="0">
            <a:normAutofit fontScale="77500" lnSpcReduction="20000"/>
          </a:bodyPr>
          <a:lstStyle/>
          <a:p>
            <a:pPr marL="0" marR="0" lvl="0" indent="0" algn="r" rtl="0">
              <a:lnSpc>
                <a:spcPct val="90000"/>
              </a:lnSpc>
              <a:spcBef>
                <a:spcPts val="0"/>
              </a:spcBef>
              <a:spcAft>
                <a:spcPts val="0"/>
              </a:spcAft>
              <a:buClr>
                <a:srgbClr val="000000"/>
              </a:buClr>
              <a:buSzPts val="1800"/>
              <a:buFont typeface="Arial"/>
              <a:buNone/>
            </a:pPr>
            <a:r>
              <a:rPr lang="en-US" b="0" i="0" u="none" strike="noStrike" cap="none" dirty="0">
                <a:solidFill>
                  <a:srgbClr val="1C2E78"/>
                </a:solidFill>
                <a:latin typeface="Calibri"/>
                <a:ea typeface="Calibri"/>
                <a:cs typeface="Calibri"/>
                <a:sym typeface="Calibri"/>
              </a:rPr>
              <a:t>3.3 </a:t>
            </a:r>
            <a:r>
              <a:rPr lang="en-US" dirty="0">
                <a:solidFill>
                  <a:srgbClr val="1C2E78"/>
                </a:solidFill>
                <a:latin typeface="Calibri"/>
                <a:ea typeface="Calibri"/>
                <a:cs typeface="Calibri"/>
                <a:sym typeface="Calibri"/>
              </a:rPr>
              <a:t>Βασική χρήση ενός διαδικτυακού τραπεζικού λογαριασμού</a:t>
            </a:r>
            <a:endParaRPr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757881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1F5A38-6FE0-7C5C-E912-FDCF388D356C}"/>
              </a:ext>
            </a:extLst>
          </p:cNvPr>
          <p:cNvSpPr>
            <a:spLocks noGrp="1"/>
          </p:cNvSpPr>
          <p:nvPr>
            <p:ph type="title"/>
          </p:nvPr>
        </p:nvSpPr>
        <p:spPr/>
        <p:txBody>
          <a:bodyPr/>
          <a:lstStyle/>
          <a:p>
            <a:r>
              <a:rPr lang="en-GB" noProof="0" dirty="0"/>
              <a:t>Συνήθεις ειδοποιήσεις συναλλαγών</a:t>
            </a:r>
            <a:endParaRPr lang="el-GR" dirty="0"/>
          </a:p>
        </p:txBody>
      </p:sp>
      <p:sp>
        <p:nvSpPr>
          <p:cNvPr id="3" name="Θέση περιεχομένου 2">
            <a:extLst>
              <a:ext uri="{FF2B5EF4-FFF2-40B4-BE49-F238E27FC236}">
                <a16:creationId xmlns:a16="http://schemas.microsoft.com/office/drawing/2014/main" id="{9D8C8388-7783-FCDB-8B8A-211D88067D14}"/>
              </a:ext>
            </a:extLst>
          </p:cNvPr>
          <p:cNvSpPr>
            <a:spLocks noGrp="1"/>
          </p:cNvSpPr>
          <p:nvPr>
            <p:ph idx="1"/>
          </p:nvPr>
        </p:nvSpPr>
        <p:spPr/>
        <p:txBody>
          <a:bodyPr/>
          <a:lstStyle/>
          <a:p>
            <a:pPr marL="0" indent="0">
              <a:buNone/>
            </a:pPr>
            <a:r>
              <a:rPr lang="en-US" b="1" dirty="0">
                <a:cs typeface="Times New Roman" panose="02020603050405020304" pitchFamily="18" charset="0"/>
              </a:rPr>
              <a:t>Συναλλακτικές ειδοποιήσεις:</a:t>
            </a:r>
            <a:endParaRPr lang="es-ES" b="1" dirty="0">
              <a:cs typeface="Times New Roman" panose="02020603050405020304" pitchFamily="18" charset="0"/>
            </a:endParaRPr>
          </a:p>
          <a:p>
            <a:pPr marL="354013" lvl="1" indent="-268288"/>
            <a:r>
              <a:rPr lang="en-US" b="1" kern="100" dirty="0">
                <a:cs typeface="Times New Roman" panose="02020603050405020304" pitchFamily="18" charset="0"/>
              </a:rPr>
              <a:t>Καταθέσεις</a:t>
            </a:r>
            <a:r>
              <a:rPr lang="en-US" kern="100" dirty="0">
                <a:cs typeface="Times New Roman" panose="02020603050405020304" pitchFamily="18" charset="0"/>
              </a:rPr>
              <a:t>: Ειδοποίηση εισερχόμενων χρημάτων</a:t>
            </a:r>
          </a:p>
          <a:p>
            <a:pPr marL="354013" lvl="1" indent="-268288"/>
            <a:r>
              <a:rPr lang="en-US" b="1" kern="100" dirty="0">
                <a:cs typeface="Times New Roman" panose="02020603050405020304" pitchFamily="18" charset="0"/>
              </a:rPr>
              <a:t>Αναλήψεις ή αγορές:</a:t>
            </a:r>
            <a:r>
              <a:rPr lang="en-US" kern="100" dirty="0">
                <a:cs typeface="Times New Roman" panose="02020603050405020304" pitchFamily="18" charset="0"/>
              </a:rPr>
              <a:t> Επιβεβαίωση πληρωμών ή μεταφορών με κάρτα, αναλήψεις από ΑΤΜ.</a:t>
            </a:r>
            <a:endParaRPr lang="es-ES" b="1" kern="100" dirty="0">
              <a:effectLst/>
              <a:ea typeface="Aptos" panose="020B0004020202020204" pitchFamily="34" charset="0"/>
              <a:cs typeface="Times New Roman" panose="02020603050405020304" pitchFamily="18" charset="0"/>
            </a:endParaRPr>
          </a:p>
          <a:p>
            <a:pPr marL="354013" lvl="1" indent="-268288"/>
            <a:r>
              <a:rPr lang="en-US" b="1" kern="100" dirty="0">
                <a:cs typeface="Times New Roman" panose="02020603050405020304" pitchFamily="18" charset="0"/>
              </a:rPr>
              <a:t>Κινήσεις λογαριασμών</a:t>
            </a:r>
            <a:r>
              <a:rPr lang="en-US" kern="100" dirty="0">
                <a:cs typeface="Times New Roman" panose="02020603050405020304" pitchFamily="18" charset="0"/>
              </a:rPr>
              <a:t>: κ.λπ.)</a:t>
            </a:r>
          </a:p>
          <a:p>
            <a:pPr marL="354013" lvl="1" indent="-268288"/>
            <a:r>
              <a:rPr lang="en-US" sz="2200" b="1" kern="100" dirty="0">
                <a:cs typeface="Times New Roman" panose="02020603050405020304" pitchFamily="18" charset="0"/>
              </a:rPr>
              <a:t>Ειδοποιήσεις υπολοίπου λογαριασμού και δραστηριότητας</a:t>
            </a:r>
            <a:r>
              <a:rPr lang="en-US" sz="2000" b="1" kern="100" dirty="0">
                <a:cs typeface="Times New Roman" panose="02020603050405020304" pitchFamily="18" charset="0"/>
              </a:rPr>
              <a:t>:</a:t>
            </a:r>
            <a:endParaRPr lang="es-ES" sz="2200" b="1" dirty="0">
              <a:effectLst/>
              <a:ea typeface="Aptos" panose="020B0004020202020204" pitchFamily="34" charset="0"/>
              <a:cs typeface="Times New Roman" panose="02020603050405020304" pitchFamily="18" charset="0"/>
            </a:endParaRPr>
          </a:p>
          <a:p>
            <a:pPr lvl="1">
              <a:buFont typeface="Arial" panose="020B0604020202020204" pitchFamily="34" charset="0"/>
              <a:buChar char="•"/>
              <a:tabLst>
                <a:tab pos="457200" algn="l"/>
              </a:tabLst>
            </a:pPr>
            <a:r>
              <a:rPr lang="en-US" kern="100" dirty="0">
                <a:cs typeface="Times New Roman" panose="02020603050405020304" pitchFamily="18" charset="0"/>
              </a:rPr>
              <a:t>Χαμηλή ισορροπία</a:t>
            </a:r>
            <a:endParaRPr lang="es-ES" kern="100" dirty="0">
              <a:cs typeface="Times New Roman" panose="02020603050405020304" pitchFamily="18" charset="0"/>
            </a:endParaRPr>
          </a:p>
          <a:p>
            <a:pPr lvl="1">
              <a:buFont typeface="Arial" panose="020B0604020202020204" pitchFamily="34" charset="0"/>
              <a:buChar char="•"/>
              <a:tabLst>
                <a:tab pos="457200" algn="l"/>
              </a:tabLst>
            </a:pPr>
            <a:r>
              <a:rPr lang="en-US" kern="100" dirty="0">
                <a:cs typeface="Times New Roman" panose="02020603050405020304" pitchFamily="18" charset="0"/>
              </a:rPr>
              <a:t>Διαθέσιμο υπόλοιπο</a:t>
            </a:r>
            <a:endParaRPr lang="es-ES" kern="100" dirty="0">
              <a:cs typeface="Times New Roman" panose="02020603050405020304" pitchFamily="18" charset="0"/>
            </a:endParaRPr>
          </a:p>
          <a:p>
            <a:endParaRPr lang="el-GR" dirty="0"/>
          </a:p>
        </p:txBody>
      </p:sp>
      <p:sp>
        <p:nvSpPr>
          <p:cNvPr id="5" name="Google Shape;182;p9">
            <a:extLst>
              <a:ext uri="{FF2B5EF4-FFF2-40B4-BE49-F238E27FC236}">
                <a16:creationId xmlns:a16="http://schemas.microsoft.com/office/drawing/2014/main" id="{914C3D52-DF12-D8D1-CD96-F21AFE61D677}"/>
              </a:ext>
            </a:extLst>
          </p:cNvPr>
          <p:cNvSpPr/>
          <p:nvPr/>
        </p:nvSpPr>
        <p:spPr>
          <a:xfrm>
            <a:off x="7321827" y="0"/>
            <a:ext cx="4864550" cy="398700"/>
          </a:xfrm>
          <a:prstGeom prst="rect">
            <a:avLst/>
          </a:prstGeom>
          <a:solidFill>
            <a:srgbClr val="F2F2F2"/>
          </a:solidFill>
          <a:ln>
            <a:noFill/>
          </a:ln>
        </p:spPr>
        <p:txBody>
          <a:bodyPr spcFirstLastPara="1" wrap="square" lIns="91425" tIns="45700" rIns="91425" bIns="45700" anchor="ctr" anchorCtr="0">
            <a:normAutofit fontScale="77500" lnSpcReduction="20000"/>
          </a:bodyPr>
          <a:lstStyle/>
          <a:p>
            <a:pPr marL="0" marR="0" lvl="0" indent="0" algn="r" rtl="0">
              <a:lnSpc>
                <a:spcPct val="90000"/>
              </a:lnSpc>
              <a:spcBef>
                <a:spcPts val="0"/>
              </a:spcBef>
              <a:spcAft>
                <a:spcPts val="0"/>
              </a:spcAft>
              <a:buClr>
                <a:srgbClr val="000000"/>
              </a:buClr>
              <a:buSzPts val="1800"/>
              <a:buFont typeface="Arial"/>
              <a:buNone/>
            </a:pPr>
            <a:r>
              <a:rPr lang="en-US" b="0" i="0" u="none" strike="noStrike" cap="none" dirty="0">
                <a:solidFill>
                  <a:srgbClr val="1C2E78"/>
                </a:solidFill>
                <a:latin typeface="Calibri"/>
                <a:ea typeface="Calibri"/>
                <a:cs typeface="Calibri"/>
                <a:sym typeface="Calibri"/>
              </a:rPr>
              <a:t>3.3 </a:t>
            </a:r>
            <a:r>
              <a:rPr lang="en-US" dirty="0">
                <a:solidFill>
                  <a:srgbClr val="1C2E78"/>
                </a:solidFill>
                <a:latin typeface="Calibri"/>
                <a:ea typeface="Calibri"/>
                <a:cs typeface="Calibri"/>
                <a:sym typeface="Calibri"/>
              </a:rPr>
              <a:t>Βασική χρήση ενός διαδικτυακού τραπεζικού λογαριασμού</a:t>
            </a:r>
            <a:endParaRPr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052481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65F5B426-43DC-5B13-4505-FA2B3DBF3D18}"/>
              </a:ext>
            </a:extLst>
          </p:cNvPr>
          <p:cNvSpPr>
            <a:spLocks noGrp="1"/>
          </p:cNvSpPr>
          <p:nvPr>
            <p:ph type="title"/>
          </p:nvPr>
        </p:nvSpPr>
        <p:spPr/>
        <p:txBody>
          <a:bodyPr>
            <a:normAutofit/>
          </a:bodyPr>
          <a:lstStyle/>
          <a:p>
            <a:r>
              <a:rPr lang="en-GB" sz="2800" b="1" kern="100" noProof="0" dirty="0">
                <a:effectLst/>
                <a:ea typeface="Aptos" panose="020B0004020202020204" pitchFamily="34" charset="0"/>
                <a:cs typeface="Times New Roman" panose="02020603050405020304" pitchFamily="18" charset="0"/>
              </a:rPr>
              <a:t>Κοινές προειδοποιήσεις ασφαλείας</a:t>
            </a:r>
            <a:endParaRPr lang="el-GR" dirty="0"/>
          </a:p>
        </p:txBody>
      </p:sp>
      <p:sp>
        <p:nvSpPr>
          <p:cNvPr id="6" name="Θέση περιεχομένου 5">
            <a:extLst>
              <a:ext uri="{FF2B5EF4-FFF2-40B4-BE49-F238E27FC236}">
                <a16:creationId xmlns:a16="http://schemas.microsoft.com/office/drawing/2014/main" id="{C18CE417-BF95-24F4-2D82-8115CB6CA79F}"/>
              </a:ext>
            </a:extLst>
          </p:cNvPr>
          <p:cNvSpPr>
            <a:spLocks noGrp="1"/>
          </p:cNvSpPr>
          <p:nvPr>
            <p:ph idx="1"/>
          </p:nvPr>
        </p:nvSpPr>
        <p:spPr/>
        <p:txBody>
          <a:bodyPr>
            <a:normAutofit lnSpcReduction="10000"/>
          </a:bodyPr>
          <a:lstStyle/>
          <a:p>
            <a:pPr marL="0" indent="0">
              <a:lnSpc>
                <a:spcPct val="107000"/>
              </a:lnSpc>
              <a:buNone/>
            </a:pPr>
            <a:r>
              <a:rPr lang="en-GB" sz="2400" b="1" kern="100" noProof="0" dirty="0">
                <a:effectLst/>
                <a:ea typeface="Aptos" panose="020B0004020202020204" pitchFamily="34" charset="0"/>
                <a:cs typeface="Times New Roman" panose="02020603050405020304" pitchFamily="18" charset="0"/>
              </a:rPr>
              <a:t>Συναγερμοί ασφαλείας:</a:t>
            </a:r>
            <a:endParaRPr lang="en-GB" sz="2400" kern="100" noProof="0" dirty="0">
              <a:effectLst/>
              <a:ea typeface="Aptos" panose="020B0004020202020204" pitchFamily="34" charset="0"/>
              <a:cs typeface="Times New Roman" panose="02020603050405020304" pitchFamily="18" charset="0"/>
            </a:endParaRPr>
          </a:p>
          <a:p>
            <a:pPr marL="428625" indent="-342900">
              <a:lnSpc>
                <a:spcPct val="107000"/>
              </a:lnSpc>
              <a:buSzPct val="120000"/>
              <a:tabLst>
                <a:tab pos="457200" algn="l"/>
              </a:tabLst>
            </a:pPr>
            <a:r>
              <a:rPr lang="en-GB" sz="2400" b="1" kern="100" noProof="0" dirty="0">
                <a:effectLst/>
                <a:ea typeface="Aptos" panose="020B0004020202020204" pitchFamily="34" charset="0"/>
                <a:cs typeface="Times New Roman" panose="02020603050405020304" pitchFamily="18" charset="0"/>
              </a:rPr>
              <a:t>Η πρόσβαση δεν είναι εξουσιοδοτημένη:</a:t>
            </a:r>
            <a:r>
              <a:rPr lang="en-GB" sz="2400" kern="100" noProof="0" dirty="0">
                <a:effectLst/>
                <a:ea typeface="Aptos" panose="020B0004020202020204" pitchFamily="34" charset="0"/>
                <a:cs typeface="Times New Roman" panose="02020603050405020304" pitchFamily="18" charset="0"/>
              </a:rPr>
              <a:t> Ειδοποιήσεις για ύποπτες προσπάθειες πρόσβασης</a:t>
            </a:r>
          </a:p>
          <a:p>
            <a:pPr marL="450850" indent="-365125">
              <a:lnSpc>
                <a:spcPct val="107000"/>
              </a:lnSpc>
              <a:buSzPct val="120000"/>
              <a:tabLst>
                <a:tab pos="457200" algn="l"/>
              </a:tabLst>
            </a:pPr>
            <a:r>
              <a:rPr lang="en-GB" sz="2400" b="1" kern="100" noProof="0" dirty="0">
                <a:effectLst/>
                <a:ea typeface="Aptos" panose="020B0004020202020204" pitchFamily="34" charset="0"/>
                <a:cs typeface="Times New Roman" panose="02020603050405020304" pitchFamily="18" charset="0"/>
              </a:rPr>
              <a:t>Αλλαγή κωδικού πρόσβασης:</a:t>
            </a:r>
            <a:r>
              <a:rPr lang="en-GB" sz="2400" kern="100" noProof="0" dirty="0">
                <a:effectLst/>
                <a:ea typeface="Aptos" panose="020B0004020202020204" pitchFamily="34" charset="0"/>
                <a:cs typeface="Times New Roman" panose="02020603050405020304" pitchFamily="18" charset="0"/>
              </a:rPr>
              <a:t> Προειδοποιήσεις όταν αλλάζει ο κωδικός πρόσβασης ή τα στοιχεία σύνδεσης </a:t>
            </a:r>
          </a:p>
          <a:p>
            <a:pPr marL="450850" indent="-365125">
              <a:lnSpc>
                <a:spcPct val="107000"/>
              </a:lnSpc>
              <a:buSzPct val="120000"/>
              <a:tabLst>
                <a:tab pos="457200" algn="l"/>
              </a:tabLst>
            </a:pPr>
            <a:r>
              <a:rPr lang="en-GB" sz="2400" b="1" kern="100" noProof="0" dirty="0">
                <a:effectLst/>
                <a:ea typeface="Aptos" panose="020B0004020202020204" pitchFamily="34" charset="0"/>
                <a:cs typeface="Times New Roman" panose="02020603050405020304" pitchFamily="18" charset="0"/>
              </a:rPr>
              <a:t>Συναγερμοί απάτης</a:t>
            </a:r>
            <a:r>
              <a:rPr lang="en-GB" sz="2400" kern="100" noProof="0" dirty="0">
                <a:effectLst/>
                <a:ea typeface="Aptos" panose="020B0004020202020204" pitchFamily="34" charset="0"/>
                <a:cs typeface="Times New Roman" panose="02020603050405020304" pitchFamily="18" charset="0"/>
              </a:rPr>
              <a:t>: Μηνύματα που προειδοποιούν για ασυνήθιστη δραστηριότητα </a:t>
            </a:r>
          </a:p>
          <a:p>
            <a:pPr marL="450850" indent="-365125">
              <a:lnSpc>
                <a:spcPct val="107000"/>
              </a:lnSpc>
              <a:buSzPct val="120000"/>
              <a:tabLst>
                <a:tab pos="457200" algn="l"/>
              </a:tabLst>
            </a:pPr>
            <a:r>
              <a:rPr lang="en-GB" sz="2400" b="1" kern="100" noProof="0" dirty="0">
                <a:effectLst/>
                <a:ea typeface="Aptos" panose="020B0004020202020204" pitchFamily="34" charset="0"/>
                <a:cs typeface="Times New Roman" panose="02020603050405020304" pitchFamily="18" charset="0"/>
              </a:rPr>
              <a:t>Έλεγχος ταυτότητας δύο παραγόντων</a:t>
            </a:r>
            <a:r>
              <a:rPr lang="en-GB" sz="2400" kern="100" noProof="0" dirty="0">
                <a:effectLst/>
                <a:ea typeface="Aptos" panose="020B0004020202020204" pitchFamily="34" charset="0"/>
                <a:cs typeface="Times New Roman" panose="02020603050405020304" pitchFamily="18" charset="0"/>
              </a:rPr>
              <a:t>: Επιβεβαίωση του ελέγχου ταυτότητας ασφαλείας κατά την είσοδο ή την εκτέλεση μιας συναλλαγής</a:t>
            </a:r>
            <a:endParaRPr lang="el-GR" dirty="0"/>
          </a:p>
        </p:txBody>
      </p:sp>
      <p:sp>
        <p:nvSpPr>
          <p:cNvPr id="2" name="Google Shape;182;p9">
            <a:extLst>
              <a:ext uri="{FF2B5EF4-FFF2-40B4-BE49-F238E27FC236}">
                <a16:creationId xmlns:a16="http://schemas.microsoft.com/office/drawing/2014/main" id="{A9D05282-BA5F-0559-EBCE-10E669F68D06}"/>
              </a:ext>
            </a:extLst>
          </p:cNvPr>
          <p:cNvSpPr/>
          <p:nvPr/>
        </p:nvSpPr>
        <p:spPr>
          <a:xfrm>
            <a:off x="7321827" y="0"/>
            <a:ext cx="4864550" cy="398700"/>
          </a:xfrm>
          <a:prstGeom prst="rect">
            <a:avLst/>
          </a:prstGeom>
          <a:solidFill>
            <a:srgbClr val="F2F2F2"/>
          </a:solidFill>
          <a:ln>
            <a:noFill/>
          </a:ln>
        </p:spPr>
        <p:txBody>
          <a:bodyPr spcFirstLastPara="1" wrap="square" lIns="91425" tIns="45700" rIns="91425" bIns="45700" anchor="ctr" anchorCtr="0">
            <a:normAutofit fontScale="77500" lnSpcReduction="20000"/>
          </a:bodyPr>
          <a:lstStyle/>
          <a:p>
            <a:pPr marL="0" marR="0" lvl="0" indent="0" algn="r" rtl="0">
              <a:lnSpc>
                <a:spcPct val="90000"/>
              </a:lnSpc>
              <a:spcBef>
                <a:spcPts val="0"/>
              </a:spcBef>
              <a:spcAft>
                <a:spcPts val="0"/>
              </a:spcAft>
              <a:buClr>
                <a:srgbClr val="000000"/>
              </a:buClr>
              <a:buSzPts val="1800"/>
              <a:buFont typeface="Arial"/>
              <a:buNone/>
            </a:pPr>
            <a:r>
              <a:rPr lang="en-US" b="0" i="0" u="none" strike="noStrike" cap="none" dirty="0">
                <a:solidFill>
                  <a:srgbClr val="1C2E78"/>
                </a:solidFill>
                <a:latin typeface="Calibri"/>
                <a:ea typeface="Calibri"/>
                <a:cs typeface="Calibri"/>
                <a:sym typeface="Calibri"/>
              </a:rPr>
              <a:t>3.3 </a:t>
            </a:r>
            <a:r>
              <a:rPr lang="en-US" dirty="0">
                <a:solidFill>
                  <a:srgbClr val="1C2E78"/>
                </a:solidFill>
                <a:latin typeface="Calibri"/>
                <a:ea typeface="Calibri"/>
                <a:cs typeface="Calibri"/>
                <a:sym typeface="Calibri"/>
              </a:rPr>
              <a:t>Βασική χρήση ενός διαδικτυακού τραπεζικού λογαριασμού</a:t>
            </a:r>
            <a:endParaRPr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3394468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BB535-29F0-A8BE-8F24-D7E6583BE48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5827CA2-7851-5E7A-A1E8-B0DA3C76B9F5}"/>
              </a:ext>
            </a:extLst>
          </p:cNvPr>
          <p:cNvSpPr>
            <a:spLocks noGrp="1"/>
          </p:cNvSpPr>
          <p:nvPr>
            <p:ph type="title"/>
          </p:nvPr>
        </p:nvSpPr>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sz="2800" noProof="0" dirty="0"/>
              <a:t>Προβολή μηνυμάτων και ειδοποιήσεων (1/2) </a:t>
            </a:r>
            <a:endParaRPr lang="en-GB" sz="2800" dirty="0"/>
          </a:p>
        </p:txBody>
      </p:sp>
      <p:sp>
        <p:nvSpPr>
          <p:cNvPr id="3" name="Θέση περιεχομένου 2">
            <a:extLst>
              <a:ext uri="{FF2B5EF4-FFF2-40B4-BE49-F238E27FC236}">
                <a16:creationId xmlns:a16="http://schemas.microsoft.com/office/drawing/2014/main" id="{CD5FDA35-A41F-25D3-E74E-D8C4697604D8}"/>
              </a:ext>
            </a:extLst>
          </p:cNvPr>
          <p:cNvSpPr>
            <a:spLocks noGrp="1"/>
          </p:cNvSpPr>
          <p:nvPr>
            <p:ph idx="1"/>
          </p:nvPr>
        </p:nvSpPr>
        <p:spPr/>
        <p:txBody>
          <a:bodyPr>
            <a:normAutofit/>
          </a:bodyPr>
          <a:lstStyle/>
          <a:p>
            <a:pPr marL="0" indent="0">
              <a:lnSpc>
                <a:spcPct val="107000"/>
              </a:lnSpc>
              <a:spcAft>
                <a:spcPts val="800"/>
              </a:spcAft>
              <a:buNone/>
            </a:pPr>
            <a:r>
              <a:rPr lang="en-GB" sz="2200" kern="100" dirty="0">
                <a:cs typeface="Times New Roman" panose="02020603050405020304" pitchFamily="18" charset="0"/>
              </a:rPr>
              <a:t>Επιπλέον, τα μηνύματα και οι ειδοποιήσεις μπορούν να προβληθούν με τα ακόλουθα βήματα:</a:t>
            </a:r>
            <a:endParaRPr lang="en-GB" sz="2200" b="1" kern="100" dirty="0">
              <a:cs typeface="Times New Roman" panose="02020603050405020304" pitchFamily="18" charset="0"/>
            </a:endParaRPr>
          </a:p>
          <a:p>
            <a:pPr marL="457200" indent="-457200">
              <a:lnSpc>
                <a:spcPct val="107000"/>
              </a:lnSpc>
              <a:spcAft>
                <a:spcPts val="800"/>
              </a:spcAft>
              <a:buFont typeface="+mj-lt"/>
              <a:buAutoNum type="arabicPeriod"/>
            </a:pPr>
            <a:r>
              <a:rPr lang="en-GB" sz="2200" b="1" kern="100" dirty="0">
                <a:cs typeface="Times New Roman" panose="02020603050405020304" pitchFamily="18" charset="0"/>
              </a:rPr>
              <a:t>Συνδεθείτε στην εφαρμογή ηλεκτρονικής τραπεζικής</a:t>
            </a:r>
          </a:p>
          <a:p>
            <a:pPr marL="457200" indent="-457200">
              <a:lnSpc>
                <a:spcPct val="107000"/>
              </a:lnSpc>
              <a:spcAft>
                <a:spcPts val="800"/>
              </a:spcAft>
              <a:buFont typeface="+mj-lt"/>
              <a:buAutoNum type="arabicPeriod"/>
            </a:pPr>
            <a:r>
              <a:rPr lang="en-GB" sz="2200" b="1" kern="100" dirty="0">
                <a:cs typeface="Times New Roman" panose="02020603050405020304" pitchFamily="18" charset="0"/>
              </a:rPr>
              <a:t>Πρόσβαση στο κύριο μενού ή στην αρχική οθόνη</a:t>
            </a:r>
          </a:p>
          <a:p>
            <a:pPr lvl="1">
              <a:lnSpc>
                <a:spcPct val="107000"/>
              </a:lnSpc>
              <a:spcAft>
                <a:spcPts val="800"/>
              </a:spcAft>
              <a:buSzPct val="100000"/>
              <a:tabLst>
                <a:tab pos="457200" algn="l"/>
              </a:tabLst>
            </a:pPr>
            <a:r>
              <a:rPr lang="en-GB" sz="2000" kern="100" dirty="0">
                <a:effectLst/>
                <a:ea typeface="Aptos" panose="020B0004020202020204" pitchFamily="34" charset="0"/>
                <a:cs typeface="Times New Roman" panose="02020603050405020304" pitchFamily="18" charset="0"/>
              </a:rPr>
              <a:t>Τα μηνύματα και οι ειδοποιήσεις μπορούν να προβληθούν στις ακόλουθες ενότητες:</a:t>
            </a:r>
          </a:p>
          <a:p>
            <a:pPr lvl="2">
              <a:lnSpc>
                <a:spcPct val="107000"/>
              </a:lnSpc>
              <a:buSzPct val="100000"/>
              <a:buFont typeface="Arial" panose="020B0604020202020204" pitchFamily="34" charset="0"/>
              <a:buChar char="•"/>
              <a:tabLst>
                <a:tab pos="914400" algn="l"/>
              </a:tabLst>
            </a:pPr>
            <a:r>
              <a:rPr lang="en-GB" b="1" kern="100" dirty="0">
                <a:effectLst/>
                <a:ea typeface="Aptos" panose="020B0004020202020204" pitchFamily="34" charset="0"/>
                <a:cs typeface="Times New Roman" panose="02020603050405020304" pitchFamily="18" charset="0"/>
              </a:rPr>
              <a:t>Ειδοποιήσεις </a:t>
            </a:r>
            <a:r>
              <a:rPr lang="en-GB" kern="100" dirty="0">
                <a:effectLst/>
                <a:ea typeface="Aptos" panose="020B0004020202020204" pitchFamily="34" charset="0"/>
                <a:cs typeface="Times New Roman" panose="02020603050405020304" pitchFamily="18" charset="0"/>
              </a:rPr>
              <a:t>ή </a:t>
            </a:r>
            <a:r>
              <a:rPr lang="en-GB" b="1" kern="100" dirty="0">
                <a:effectLst/>
                <a:ea typeface="Aptos" panose="020B0004020202020204" pitchFamily="34" charset="0"/>
                <a:cs typeface="Times New Roman" panose="02020603050405020304" pitchFamily="18" charset="0"/>
              </a:rPr>
              <a:t>ειδοποιήσεις </a:t>
            </a:r>
            <a:r>
              <a:rPr lang="en-GB" kern="100" dirty="0">
                <a:effectLst/>
                <a:ea typeface="Aptos" panose="020B0004020202020204" pitchFamily="34" charset="0"/>
                <a:cs typeface="Times New Roman" panose="02020603050405020304" pitchFamily="18" charset="0"/>
              </a:rPr>
              <a:t>(με ένα μικρό καμπανάκι ή παρόμοιο εικονίδιο).</a:t>
            </a:r>
          </a:p>
          <a:p>
            <a:pPr lvl="2">
              <a:lnSpc>
                <a:spcPct val="107000"/>
              </a:lnSpc>
              <a:buSzPct val="100000"/>
              <a:buFont typeface="Arial" panose="020B0604020202020204" pitchFamily="34" charset="0"/>
              <a:buChar char="•"/>
              <a:tabLst>
                <a:tab pos="914400" algn="l"/>
              </a:tabLst>
            </a:pPr>
            <a:r>
              <a:rPr lang="en-GB" b="1" kern="100" dirty="0">
                <a:effectLst/>
                <a:ea typeface="Aptos" panose="020B0004020202020204" pitchFamily="34" charset="0"/>
                <a:cs typeface="Times New Roman" panose="02020603050405020304" pitchFamily="18" charset="0"/>
              </a:rPr>
              <a:t>Μηνύματα </a:t>
            </a:r>
            <a:r>
              <a:rPr lang="en-GB" kern="100" dirty="0">
                <a:effectLst/>
                <a:ea typeface="Aptos" panose="020B0004020202020204" pitchFamily="34" charset="0"/>
                <a:cs typeface="Times New Roman" panose="02020603050405020304" pitchFamily="18" charset="0"/>
              </a:rPr>
              <a:t>o </a:t>
            </a:r>
            <a:r>
              <a:rPr lang="en-GB" b="1" kern="100" dirty="0">
                <a:effectLst/>
                <a:ea typeface="Aptos" panose="020B0004020202020204" pitchFamily="34" charset="0"/>
                <a:cs typeface="Times New Roman" panose="02020603050405020304" pitchFamily="18" charset="0"/>
              </a:rPr>
              <a:t>Κέντρο μηνυμάτων </a:t>
            </a:r>
            <a:r>
              <a:rPr lang="en-GB" kern="100" dirty="0">
                <a:effectLst/>
                <a:ea typeface="Aptos" panose="020B0004020202020204" pitchFamily="34" charset="0"/>
                <a:cs typeface="Times New Roman" panose="02020603050405020304" pitchFamily="18" charset="0"/>
              </a:rPr>
              <a:t>(εικονίδιο φακέλου ή φούσκα συνομιλίας)</a:t>
            </a:r>
          </a:p>
          <a:p>
            <a:pPr lvl="2">
              <a:lnSpc>
                <a:spcPct val="107000"/>
              </a:lnSpc>
              <a:buSzPct val="100000"/>
              <a:buFont typeface="Arial" panose="020B0604020202020204" pitchFamily="34" charset="0"/>
              <a:buChar char="•"/>
              <a:tabLst>
                <a:tab pos="914400" algn="l"/>
              </a:tabLst>
            </a:pPr>
            <a:r>
              <a:rPr lang="en-GB" b="1" kern="100" dirty="0">
                <a:effectLst/>
                <a:ea typeface="Aptos" panose="020B0004020202020204" pitchFamily="34" charset="0"/>
                <a:cs typeface="Times New Roman" panose="02020603050405020304" pitchFamily="18" charset="0"/>
              </a:rPr>
              <a:t>Προφίλ </a:t>
            </a:r>
            <a:r>
              <a:rPr lang="en-GB" kern="100" dirty="0">
                <a:effectLst/>
                <a:ea typeface="Aptos" panose="020B0004020202020204" pitchFamily="34" charset="0"/>
                <a:cs typeface="Times New Roman" panose="02020603050405020304" pitchFamily="18" charset="0"/>
              </a:rPr>
              <a:t>o </a:t>
            </a:r>
            <a:r>
              <a:rPr lang="en-GB" b="1" kern="100" dirty="0">
                <a:effectLst/>
                <a:ea typeface="Aptos" panose="020B0004020202020204" pitchFamily="34" charset="0"/>
                <a:cs typeface="Times New Roman" panose="02020603050405020304" pitchFamily="18" charset="0"/>
              </a:rPr>
              <a:t>Ρυθμίσεις</a:t>
            </a:r>
          </a:p>
        </p:txBody>
      </p:sp>
      <p:sp>
        <p:nvSpPr>
          <p:cNvPr id="10" name="CuadroTexto 9">
            <a:extLst>
              <a:ext uri="{FF2B5EF4-FFF2-40B4-BE49-F238E27FC236}">
                <a16:creationId xmlns:a16="http://schemas.microsoft.com/office/drawing/2014/main" id="{778732C9-288E-05B3-FF8D-9FAA7768F208}"/>
              </a:ext>
            </a:extLst>
          </p:cNvPr>
          <p:cNvSpPr txBox="1"/>
          <p:nvPr/>
        </p:nvSpPr>
        <p:spPr>
          <a:xfrm>
            <a:off x="9436963" y="6363415"/>
            <a:ext cx="1886115" cy="246221"/>
          </a:xfrm>
          <a:prstGeom prst="rect">
            <a:avLst/>
          </a:prstGeom>
          <a:noFill/>
        </p:spPr>
        <p:txBody>
          <a:bodyPr wrap="square">
            <a:spAutoFit/>
          </a:bodyPr>
          <a:lstStyle/>
          <a:p>
            <a:pPr algn="r"/>
            <a:r>
              <a:rPr lang="en-GB" sz="1000" dirty="0">
                <a:hlinkClick r:id="rId3"/>
              </a:rPr>
              <a:t>Εικόνα από </a:t>
            </a:r>
            <a:r>
              <a:rPr lang="en-GB" sz="1000" dirty="0" err="1">
                <a:hlinkClick r:id="rId3"/>
              </a:rPr>
              <a:t>Freepik</a:t>
            </a:r>
            <a:endParaRPr lang="en-GB" sz="1000" dirty="0"/>
          </a:p>
        </p:txBody>
      </p:sp>
      <p:pic>
        <p:nvPicPr>
          <p:cNvPr id="1026" name="Picture 2" descr="Vista isométrica de teléfono móvil con publicación de instagram">
            <a:extLst>
              <a:ext uri="{FF2B5EF4-FFF2-40B4-BE49-F238E27FC236}">
                <a16:creationId xmlns:a16="http://schemas.microsoft.com/office/drawing/2014/main" id="{B0858292-07F7-B27E-95FC-309BD9F382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6963" y="2422180"/>
            <a:ext cx="2533583" cy="253358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4" name="Google Shape;182;p9">
            <a:extLst>
              <a:ext uri="{FF2B5EF4-FFF2-40B4-BE49-F238E27FC236}">
                <a16:creationId xmlns:a16="http://schemas.microsoft.com/office/drawing/2014/main" id="{0BC4041E-0FB7-54F4-2A40-7F430564017F}"/>
              </a:ext>
            </a:extLst>
          </p:cNvPr>
          <p:cNvSpPr/>
          <p:nvPr/>
        </p:nvSpPr>
        <p:spPr>
          <a:xfrm>
            <a:off x="7321827" y="0"/>
            <a:ext cx="4864550" cy="398700"/>
          </a:xfrm>
          <a:prstGeom prst="rect">
            <a:avLst/>
          </a:prstGeom>
          <a:solidFill>
            <a:srgbClr val="F2F2F2"/>
          </a:solidFill>
          <a:ln>
            <a:noFill/>
          </a:ln>
        </p:spPr>
        <p:txBody>
          <a:bodyPr spcFirstLastPara="1" wrap="square" lIns="91425" tIns="45700" rIns="91425" bIns="45700" anchor="ctr" anchorCtr="0">
            <a:normAutofit fontScale="77500" lnSpcReduction="20000"/>
          </a:bodyPr>
          <a:lstStyle/>
          <a:p>
            <a:pPr marL="0" marR="0" lvl="0" indent="0" algn="r" rtl="0">
              <a:lnSpc>
                <a:spcPct val="90000"/>
              </a:lnSpc>
              <a:spcBef>
                <a:spcPts val="0"/>
              </a:spcBef>
              <a:spcAft>
                <a:spcPts val="0"/>
              </a:spcAft>
              <a:buClr>
                <a:srgbClr val="000000"/>
              </a:buClr>
              <a:buSzPts val="1800"/>
              <a:buFont typeface="Arial"/>
              <a:buNone/>
            </a:pPr>
            <a:r>
              <a:rPr lang="en-US" b="0" i="0" u="none" strike="noStrike" cap="none" dirty="0">
                <a:solidFill>
                  <a:srgbClr val="1C2E78"/>
                </a:solidFill>
                <a:latin typeface="Calibri"/>
                <a:ea typeface="Calibri"/>
                <a:cs typeface="Calibri"/>
                <a:sym typeface="Calibri"/>
              </a:rPr>
              <a:t>3.3 </a:t>
            </a:r>
            <a:r>
              <a:rPr lang="en-US" dirty="0">
                <a:solidFill>
                  <a:srgbClr val="1C2E78"/>
                </a:solidFill>
                <a:latin typeface="Calibri"/>
                <a:ea typeface="Calibri"/>
                <a:cs typeface="Calibri"/>
                <a:sym typeface="Calibri"/>
              </a:rPr>
              <a:t>Βασική χρήση ενός διαδικτυακού τραπεζικού λογαριασμού</a:t>
            </a:r>
            <a:endParaRPr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28836507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0EFEB-DF9F-276C-362A-AB459B7959A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B26E8EA-F42B-93A3-C858-9534813DED90}"/>
              </a:ext>
            </a:extLst>
          </p:cNvPr>
          <p:cNvSpPr>
            <a:spLocks noGrp="1"/>
          </p:cNvSpPr>
          <p:nvPr>
            <p:ph type="title"/>
          </p:nvPr>
        </p:nvSpPr>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sz="2800" noProof="0" dirty="0"/>
              <a:t>Προβολή μηνυμάτων και ειδοποιήσεων (2/2) </a:t>
            </a:r>
            <a:endParaRPr lang="en-GB" sz="2800" dirty="0"/>
          </a:p>
        </p:txBody>
      </p:sp>
      <p:sp>
        <p:nvSpPr>
          <p:cNvPr id="3" name="Θέση περιεχομένου 2">
            <a:extLst>
              <a:ext uri="{FF2B5EF4-FFF2-40B4-BE49-F238E27FC236}">
                <a16:creationId xmlns:a16="http://schemas.microsoft.com/office/drawing/2014/main" id="{D01EE55B-D282-D006-CF13-F1D5B15088E2}"/>
              </a:ext>
            </a:extLst>
          </p:cNvPr>
          <p:cNvSpPr>
            <a:spLocks noGrp="1"/>
          </p:cNvSpPr>
          <p:nvPr>
            <p:ph idx="1"/>
          </p:nvPr>
        </p:nvSpPr>
        <p:spPr/>
        <p:txBody>
          <a:bodyPr>
            <a:normAutofit/>
          </a:bodyPr>
          <a:lstStyle/>
          <a:p>
            <a:pPr marL="457200" indent="-457200">
              <a:lnSpc>
                <a:spcPct val="107000"/>
              </a:lnSpc>
              <a:buSzPct val="100000"/>
              <a:buFont typeface="+mj-lt"/>
              <a:buAutoNum type="arabicPeriod" startAt="3"/>
              <a:tabLst>
                <a:tab pos="914400" algn="l"/>
              </a:tabLst>
            </a:pPr>
            <a:r>
              <a:rPr lang="en-GB" sz="2600" b="1" kern="100" dirty="0">
                <a:effectLst/>
                <a:ea typeface="Aptos" panose="020B0004020202020204" pitchFamily="34" charset="0"/>
                <a:cs typeface="Times New Roman" panose="02020603050405020304" pitchFamily="18" charset="0"/>
              </a:rPr>
              <a:t>Προβολή ειδοποιήσεων ή ειδοποιήσεων:</a:t>
            </a:r>
            <a:endParaRPr lang="en-GB" sz="2600" kern="100" dirty="0">
              <a:effectLst/>
              <a:ea typeface="Aptos" panose="020B0004020202020204" pitchFamily="34" charset="0"/>
              <a:cs typeface="Times New Roman" panose="02020603050405020304" pitchFamily="18" charset="0"/>
            </a:endParaRPr>
          </a:p>
          <a:p>
            <a:pPr lvl="0">
              <a:lnSpc>
                <a:spcPct val="107000"/>
              </a:lnSpc>
              <a:buSzPct val="100000"/>
              <a:tabLst>
                <a:tab pos="457200" algn="l"/>
              </a:tabLst>
            </a:pPr>
            <a:r>
              <a:rPr lang="en-GB" sz="2200" kern="100" dirty="0">
                <a:effectLst/>
                <a:ea typeface="Aptos" panose="020B0004020202020204" pitchFamily="34" charset="0"/>
                <a:cs typeface="Times New Roman" panose="02020603050405020304" pitchFamily="18" charset="0"/>
              </a:rPr>
              <a:t>Πατήστε το εικονίδιο ειδοποιήσεων για να αποκτήσετε πρόσβαση στο ιστορικό ειδοποιήσεων.</a:t>
            </a:r>
          </a:p>
          <a:p>
            <a:pPr lvl="0">
              <a:lnSpc>
                <a:spcPct val="107000"/>
              </a:lnSpc>
              <a:spcAft>
                <a:spcPts val="800"/>
              </a:spcAft>
              <a:buSzPct val="100000"/>
              <a:tabLst>
                <a:tab pos="457200" algn="l"/>
              </a:tabLst>
            </a:pPr>
            <a:r>
              <a:rPr lang="en-GB" sz="2200" kern="100" dirty="0">
                <a:effectLst/>
                <a:ea typeface="Aptos" panose="020B0004020202020204" pitchFamily="34" charset="0"/>
                <a:cs typeface="Times New Roman" panose="02020603050405020304" pitchFamily="18" charset="0"/>
              </a:rPr>
              <a:t>Διαβάστε τις λεπτομέρειες κάθε ειδοποίησης κάνοντας κλικ πάνω της. </a:t>
            </a:r>
          </a:p>
          <a:p>
            <a:pPr lvl="0">
              <a:lnSpc>
                <a:spcPct val="107000"/>
              </a:lnSpc>
              <a:spcAft>
                <a:spcPts val="800"/>
              </a:spcAft>
              <a:buSzPct val="100000"/>
              <a:tabLst>
                <a:tab pos="457200" algn="l"/>
              </a:tabLst>
            </a:pPr>
            <a:r>
              <a:rPr lang="en-GB" sz="2200" kern="100" dirty="0">
                <a:effectLst/>
                <a:ea typeface="Aptos" panose="020B0004020202020204" pitchFamily="34" charset="0"/>
                <a:cs typeface="Times New Roman" panose="02020603050405020304" pitchFamily="18" charset="0"/>
              </a:rPr>
              <a:t>Εάν η τράπεζα διαθέτει εσωτερικό σύστημα μηνυμάτων, μεταβείτε στην ενότητα Μηνύματα ή Κέντρο μηνυμάτων.</a:t>
            </a:r>
          </a:p>
          <a:p>
            <a:endParaRPr lang="el-GR" dirty="0"/>
          </a:p>
        </p:txBody>
      </p:sp>
      <p:sp>
        <p:nvSpPr>
          <p:cNvPr id="10" name="CuadroTexto 9">
            <a:extLst>
              <a:ext uri="{FF2B5EF4-FFF2-40B4-BE49-F238E27FC236}">
                <a16:creationId xmlns:a16="http://schemas.microsoft.com/office/drawing/2014/main" id="{B1C7E58F-C4D3-12C6-FEF8-0CED57274B88}"/>
              </a:ext>
            </a:extLst>
          </p:cNvPr>
          <p:cNvSpPr txBox="1"/>
          <p:nvPr/>
        </p:nvSpPr>
        <p:spPr>
          <a:xfrm>
            <a:off x="9436963" y="6363415"/>
            <a:ext cx="1886115" cy="246221"/>
          </a:xfrm>
          <a:prstGeom prst="rect">
            <a:avLst/>
          </a:prstGeom>
          <a:noFill/>
        </p:spPr>
        <p:txBody>
          <a:bodyPr wrap="square">
            <a:spAutoFit/>
          </a:bodyPr>
          <a:lstStyle/>
          <a:p>
            <a:pPr algn="r"/>
            <a:r>
              <a:rPr lang="en-GB" sz="1000" dirty="0">
                <a:hlinkClick r:id="rId3"/>
              </a:rPr>
              <a:t>Εικόνα από </a:t>
            </a:r>
            <a:r>
              <a:rPr lang="en-GB" sz="1000" dirty="0" err="1">
                <a:hlinkClick r:id="rId3"/>
              </a:rPr>
              <a:t>Freepik</a:t>
            </a:r>
            <a:endParaRPr lang="en-GB" sz="1000" dirty="0"/>
          </a:p>
        </p:txBody>
      </p:sp>
      <p:pic>
        <p:nvPicPr>
          <p:cNvPr id="1026" name="Picture 2" descr="Vista isométrica de teléfono móvil con publicación de instagram">
            <a:extLst>
              <a:ext uri="{FF2B5EF4-FFF2-40B4-BE49-F238E27FC236}">
                <a16:creationId xmlns:a16="http://schemas.microsoft.com/office/drawing/2014/main" id="{8C7EEAF3-7501-3D1A-D3B8-91A9097CD4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6963" y="2422180"/>
            <a:ext cx="2533583" cy="253358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4" name="Google Shape;182;p9">
            <a:extLst>
              <a:ext uri="{FF2B5EF4-FFF2-40B4-BE49-F238E27FC236}">
                <a16:creationId xmlns:a16="http://schemas.microsoft.com/office/drawing/2014/main" id="{9443E7F0-4AA5-CF33-CAAC-E629BFF8F53E}"/>
              </a:ext>
            </a:extLst>
          </p:cNvPr>
          <p:cNvSpPr/>
          <p:nvPr/>
        </p:nvSpPr>
        <p:spPr>
          <a:xfrm>
            <a:off x="7321827" y="0"/>
            <a:ext cx="4864550" cy="398700"/>
          </a:xfrm>
          <a:prstGeom prst="rect">
            <a:avLst/>
          </a:prstGeom>
          <a:solidFill>
            <a:srgbClr val="F2F2F2"/>
          </a:solidFill>
          <a:ln>
            <a:noFill/>
          </a:ln>
        </p:spPr>
        <p:txBody>
          <a:bodyPr spcFirstLastPara="1" wrap="square" lIns="91425" tIns="45700" rIns="91425" bIns="45700" anchor="ctr" anchorCtr="0">
            <a:normAutofit fontScale="77500" lnSpcReduction="20000"/>
          </a:bodyPr>
          <a:lstStyle/>
          <a:p>
            <a:pPr marL="0" marR="0" lvl="0" indent="0" algn="r" rtl="0">
              <a:lnSpc>
                <a:spcPct val="90000"/>
              </a:lnSpc>
              <a:spcBef>
                <a:spcPts val="0"/>
              </a:spcBef>
              <a:spcAft>
                <a:spcPts val="0"/>
              </a:spcAft>
              <a:buClr>
                <a:srgbClr val="000000"/>
              </a:buClr>
              <a:buSzPts val="1800"/>
              <a:buFont typeface="Arial"/>
              <a:buNone/>
            </a:pPr>
            <a:r>
              <a:rPr lang="en-US" b="0" i="0" u="none" strike="noStrike" cap="none" dirty="0">
                <a:solidFill>
                  <a:srgbClr val="1C2E78"/>
                </a:solidFill>
                <a:latin typeface="Calibri"/>
                <a:ea typeface="Calibri"/>
                <a:cs typeface="Calibri"/>
                <a:sym typeface="Calibri"/>
              </a:rPr>
              <a:t>3.3 </a:t>
            </a:r>
            <a:r>
              <a:rPr lang="en-US" dirty="0">
                <a:solidFill>
                  <a:srgbClr val="1C2E78"/>
                </a:solidFill>
                <a:latin typeface="Calibri"/>
                <a:ea typeface="Calibri"/>
                <a:cs typeface="Calibri"/>
                <a:sym typeface="Calibri"/>
              </a:rPr>
              <a:t>Βασική χρήση ενός διαδικτυακού τραπεζικού λογαριασμού</a:t>
            </a:r>
            <a:endParaRPr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5341588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id="{5D4095D8-5994-96C2-6912-2719C981906F}"/>
              </a:ext>
            </a:extLst>
          </p:cNvPr>
          <p:cNvSpPr>
            <a:spLocks noGrp="1"/>
          </p:cNvSpPr>
          <p:nvPr>
            <p:ph idx="4294967295"/>
          </p:nvPr>
        </p:nvSpPr>
        <p:spPr>
          <a:xfrm>
            <a:off x="0" y="1408819"/>
            <a:ext cx="6001305" cy="4761162"/>
          </a:xfrm>
        </p:spPr>
        <p:txBody>
          <a:bodyPr anchor="t">
            <a:normAutofit/>
          </a:bodyPr>
          <a:lstStyle/>
          <a:p>
            <a:pPr marL="0" indent="0" algn="ctr">
              <a:buNone/>
            </a:pPr>
            <a:endParaRPr lang="en-US" sz="1800" dirty="0"/>
          </a:p>
          <a:p>
            <a:pPr marL="0" indent="0" algn="ctr">
              <a:buNone/>
            </a:pPr>
            <a:endParaRPr lang="en-US" sz="4000" dirty="0">
              <a:solidFill>
                <a:srgbClr val="515280"/>
              </a:solidFill>
            </a:endParaRPr>
          </a:p>
          <a:p>
            <a:pPr marL="0" indent="0" algn="ctr">
              <a:buNone/>
            </a:pPr>
            <a:r>
              <a:rPr lang="en-GB" sz="5400" noProof="0" dirty="0">
                <a:solidFill>
                  <a:srgbClr val="515280"/>
                </a:solidFill>
              </a:rPr>
              <a:t>Ώρα να </a:t>
            </a:r>
          </a:p>
          <a:p>
            <a:pPr marL="0" indent="0" algn="ctr">
              <a:buNone/>
            </a:pPr>
            <a:r>
              <a:rPr lang="en-GB" sz="5400" noProof="0" dirty="0">
                <a:solidFill>
                  <a:srgbClr val="515280"/>
                </a:solidFill>
              </a:rPr>
              <a:t>εξάσκηση!</a:t>
            </a:r>
          </a:p>
        </p:txBody>
      </p:sp>
      <p:pic>
        <p:nvPicPr>
          <p:cNvPr id="9218" name="Picture 2" descr="Online survey analysis. Electronic data collection, digital research tool, computerized study. Analyst considering feedback results, analysing info. Vector isolated concept metaphor illustration">
            <a:extLst>
              <a:ext uri="{FF2B5EF4-FFF2-40B4-BE49-F238E27FC236}">
                <a16:creationId xmlns:a16="http://schemas.microsoft.com/office/drawing/2014/main" id="{FFC9C72C-1ACD-0B34-F41B-EAFA4519E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0179" y="-1"/>
            <a:ext cx="6471821" cy="64718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EC140D4-6368-E5B0-AFD1-F4AC43A1DBE6}"/>
              </a:ext>
            </a:extLst>
          </p:cNvPr>
          <p:cNvSpPr txBox="1"/>
          <p:nvPr/>
        </p:nvSpPr>
        <p:spPr>
          <a:xfrm>
            <a:off x="8918360" y="6539554"/>
            <a:ext cx="3273640" cy="246221"/>
          </a:xfrm>
          <a:prstGeom prst="rect">
            <a:avLst/>
          </a:prstGeom>
          <a:noFill/>
        </p:spPr>
        <p:txBody>
          <a:bodyPr wrap="square">
            <a:spAutoFit/>
          </a:bodyPr>
          <a:lstStyle/>
          <a:p>
            <a:pPr algn="r"/>
            <a:r>
              <a:rPr lang="el-GR" sz="1000" dirty="0" err="1">
                <a:hlinkClick r:id="rId4"/>
              </a:rPr>
              <a:t>Εικόνα από vectorjuice </a:t>
            </a:r>
            <a:r>
              <a:rPr lang="el-GR" sz="1000" dirty="0">
                <a:hlinkClick r:id="rId4"/>
              </a:rPr>
              <a:t>στο </a:t>
            </a:r>
            <a:r>
              <a:rPr lang="el-GR" sz="1000" dirty="0" err="1">
                <a:hlinkClick r:id="rId4"/>
              </a:rPr>
              <a:t>Freepik</a:t>
            </a:r>
            <a:endParaRPr lang="el-GR" sz="1000" dirty="0"/>
          </a:p>
        </p:txBody>
      </p:sp>
    </p:spTree>
    <p:extLst>
      <p:ext uri="{BB962C8B-B14F-4D97-AF65-F5344CB8AC3E}">
        <p14:creationId xmlns:p14="http://schemas.microsoft.com/office/powerpoint/2010/main" val="27582059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E4FCA-480D-2C56-7486-362F7A3419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CEAA77-5F98-07F1-DC01-24F80CD59291}"/>
              </a:ext>
            </a:extLst>
          </p:cNvPr>
          <p:cNvSpPr>
            <a:spLocks noGrp="1"/>
          </p:cNvSpPr>
          <p:nvPr>
            <p:ph type="title"/>
          </p:nvPr>
        </p:nvSpPr>
        <p:spPr>
          <a:xfrm>
            <a:off x="1874264" y="746975"/>
            <a:ext cx="9871268" cy="763574"/>
          </a:xfrm>
          <a:solidFill>
            <a:srgbClr val="1C2E78"/>
          </a:solidFill>
        </p:spPr>
        <p:txBody>
          <a:bodyPr>
            <a:normAutofit fontScale="90000"/>
          </a:bodyPr>
          <a:lstStyle/>
          <a:p>
            <a:r>
              <a:rPr lang="en-GB" noProof="0" dirty="0">
                <a:solidFill>
                  <a:schemeClr val="bg1"/>
                </a:solidFill>
              </a:rPr>
              <a:t>Δραστηριότητα εκμάθησης 1: Αντιστοίχιση ερωτήσεων &amp; απαντήσεων και εύρεση της λέξης-κλειδί</a:t>
            </a:r>
          </a:p>
        </p:txBody>
      </p:sp>
      <p:pic>
        <p:nvPicPr>
          <p:cNvPr id="5" name="Picture 2" descr="People using search box for query, engine giving result.">
            <a:extLst>
              <a:ext uri="{FF2B5EF4-FFF2-40B4-BE49-F238E27FC236}">
                <a16:creationId xmlns:a16="http://schemas.microsoft.com/office/drawing/2014/main" id="{BD159059-0288-E268-07F9-68C9666EB85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63809" y="516329"/>
            <a:ext cx="1710455" cy="1221363"/>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8867993F-4906-63F8-EF7C-DB2035675A9D}"/>
              </a:ext>
            </a:extLst>
          </p:cNvPr>
          <p:cNvPicPr>
            <a:picLocks noChangeAspect="1"/>
          </p:cNvPicPr>
          <p:nvPr/>
        </p:nvPicPr>
        <p:blipFill>
          <a:blip r:embed="rId4"/>
          <a:stretch>
            <a:fillRect/>
          </a:stretch>
        </p:blipFill>
        <p:spPr>
          <a:xfrm rot="20144863">
            <a:off x="2394036" y="2291778"/>
            <a:ext cx="2859308" cy="4045002"/>
          </a:xfrm>
          <a:prstGeom prst="rect">
            <a:avLst/>
          </a:prstGeom>
        </p:spPr>
      </p:pic>
      <p:pic>
        <p:nvPicPr>
          <p:cNvPr id="12" name="Imagen 11">
            <a:extLst>
              <a:ext uri="{FF2B5EF4-FFF2-40B4-BE49-F238E27FC236}">
                <a16:creationId xmlns:a16="http://schemas.microsoft.com/office/drawing/2014/main" id="{4A70A8CB-CF19-DDB9-20A1-7289F4B634F7}"/>
              </a:ext>
            </a:extLst>
          </p:cNvPr>
          <p:cNvPicPr>
            <a:picLocks noChangeAspect="1"/>
          </p:cNvPicPr>
          <p:nvPr/>
        </p:nvPicPr>
        <p:blipFill>
          <a:blip r:embed="rId5"/>
          <a:stretch>
            <a:fillRect/>
          </a:stretch>
        </p:blipFill>
        <p:spPr>
          <a:xfrm rot="20295448">
            <a:off x="4476628" y="2279987"/>
            <a:ext cx="2928183" cy="4087593"/>
          </a:xfrm>
          <a:prstGeom prst="rect">
            <a:avLst/>
          </a:prstGeom>
        </p:spPr>
      </p:pic>
      <p:pic>
        <p:nvPicPr>
          <p:cNvPr id="14" name="Imagen 13">
            <a:extLst>
              <a:ext uri="{FF2B5EF4-FFF2-40B4-BE49-F238E27FC236}">
                <a16:creationId xmlns:a16="http://schemas.microsoft.com/office/drawing/2014/main" id="{3D4EC1A9-4A01-11AE-1879-5C6FA99D8014}"/>
              </a:ext>
            </a:extLst>
          </p:cNvPr>
          <p:cNvPicPr>
            <a:picLocks noChangeAspect="1"/>
          </p:cNvPicPr>
          <p:nvPr/>
        </p:nvPicPr>
        <p:blipFill>
          <a:blip r:embed="rId6"/>
          <a:stretch>
            <a:fillRect/>
          </a:stretch>
        </p:blipFill>
        <p:spPr>
          <a:xfrm rot="20240725">
            <a:off x="6457481" y="2130064"/>
            <a:ext cx="2841322" cy="4013433"/>
          </a:xfrm>
          <a:prstGeom prst="rect">
            <a:avLst/>
          </a:prstGeom>
        </p:spPr>
      </p:pic>
    </p:spTree>
    <p:extLst>
      <p:ext uri="{BB962C8B-B14F-4D97-AF65-F5344CB8AC3E}">
        <p14:creationId xmlns:p14="http://schemas.microsoft.com/office/powerpoint/2010/main" val="25112448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2929C-5846-54F3-0622-55121798EE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78F379-0B8E-2B6B-70BD-A292753F937A}"/>
              </a:ext>
            </a:extLst>
          </p:cNvPr>
          <p:cNvSpPr>
            <a:spLocks noGrp="1"/>
          </p:cNvSpPr>
          <p:nvPr>
            <p:ph type="title"/>
          </p:nvPr>
        </p:nvSpPr>
        <p:spPr>
          <a:xfrm>
            <a:off x="1994338" y="708338"/>
            <a:ext cx="9751194" cy="945556"/>
          </a:xfrm>
          <a:solidFill>
            <a:srgbClr val="1C2E78"/>
          </a:solidFill>
        </p:spPr>
        <p:txBody>
          <a:bodyPr>
            <a:normAutofit fontScale="90000"/>
          </a:bodyPr>
          <a:lstStyle/>
          <a:p>
            <a:r>
              <a:rPr lang="en-GB" noProof="0" dirty="0">
                <a:solidFill>
                  <a:schemeClr val="bg1"/>
                </a:solidFill>
              </a:rPr>
              <a:t>Μαθησιακή δραστηριότητα 2: </a:t>
            </a:r>
            <a:br>
              <a:rPr lang="en-GB" noProof="0" dirty="0">
                <a:solidFill>
                  <a:schemeClr val="bg1"/>
                </a:solidFill>
              </a:rPr>
            </a:br>
            <a:r>
              <a:rPr lang="en-GB" noProof="0" dirty="0">
                <a:solidFill>
                  <a:schemeClr val="bg1"/>
                </a:solidFill>
              </a:rPr>
              <a:t>Χρήση της εφαρμογής Mobile Money για να εξασκηθείτε στην πληρωμή ενός λογαριασμού</a:t>
            </a:r>
          </a:p>
        </p:txBody>
      </p:sp>
      <p:pic>
        <p:nvPicPr>
          <p:cNvPr id="5" name="Picture 2" descr="People using search box for query, engine giving result.">
            <a:extLst>
              <a:ext uri="{FF2B5EF4-FFF2-40B4-BE49-F238E27FC236}">
                <a16:creationId xmlns:a16="http://schemas.microsoft.com/office/drawing/2014/main" id="{F5D55942-6EE5-87D9-FB28-B721AC94572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63809" y="516329"/>
            <a:ext cx="1710455" cy="1221363"/>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a:extLst>
              <a:ext uri="{FF2B5EF4-FFF2-40B4-BE49-F238E27FC236}">
                <a16:creationId xmlns:a16="http://schemas.microsoft.com/office/drawing/2014/main" id="{D1DFEEE5-F06D-CA8F-8413-4FC0CB47280F}"/>
              </a:ext>
            </a:extLst>
          </p:cNvPr>
          <p:cNvPicPr>
            <a:picLocks noChangeAspect="1"/>
          </p:cNvPicPr>
          <p:nvPr/>
        </p:nvPicPr>
        <p:blipFill>
          <a:blip r:embed="rId4"/>
          <a:stretch>
            <a:fillRect/>
          </a:stretch>
        </p:blipFill>
        <p:spPr>
          <a:xfrm rot="20341508">
            <a:off x="3162803" y="2042860"/>
            <a:ext cx="2947109" cy="4180528"/>
          </a:xfrm>
          <a:prstGeom prst="rect">
            <a:avLst/>
          </a:prstGeom>
        </p:spPr>
      </p:pic>
      <p:pic>
        <p:nvPicPr>
          <p:cNvPr id="18" name="Imagen 17">
            <a:extLst>
              <a:ext uri="{FF2B5EF4-FFF2-40B4-BE49-F238E27FC236}">
                <a16:creationId xmlns:a16="http://schemas.microsoft.com/office/drawing/2014/main" id="{1F8E2225-6394-3337-0361-D6DF4380C21D}"/>
              </a:ext>
            </a:extLst>
          </p:cNvPr>
          <p:cNvPicPr>
            <a:picLocks noChangeAspect="1"/>
          </p:cNvPicPr>
          <p:nvPr/>
        </p:nvPicPr>
        <p:blipFill>
          <a:blip r:embed="rId5"/>
          <a:stretch>
            <a:fillRect/>
          </a:stretch>
        </p:blipFill>
        <p:spPr>
          <a:xfrm rot="20336182">
            <a:off x="6345588" y="2010108"/>
            <a:ext cx="3002255" cy="4203156"/>
          </a:xfrm>
          <a:prstGeom prst="rect">
            <a:avLst/>
          </a:prstGeom>
        </p:spPr>
      </p:pic>
    </p:spTree>
    <p:extLst>
      <p:ext uri="{BB962C8B-B14F-4D97-AF65-F5344CB8AC3E}">
        <p14:creationId xmlns:p14="http://schemas.microsoft.com/office/powerpoint/2010/main" val="2521098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87315-F79F-2068-B5D4-C727AACB59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603144-138C-47C8-8666-3AB09497AD24}"/>
              </a:ext>
            </a:extLst>
          </p:cNvPr>
          <p:cNvSpPr>
            <a:spLocks noGrp="1"/>
          </p:cNvSpPr>
          <p:nvPr>
            <p:ph type="title"/>
          </p:nvPr>
        </p:nvSpPr>
        <p:spPr>
          <a:xfrm>
            <a:off x="1994338" y="708338"/>
            <a:ext cx="9751194" cy="802211"/>
          </a:xfrm>
          <a:solidFill>
            <a:srgbClr val="1C2E78"/>
          </a:solidFill>
        </p:spPr>
        <p:txBody>
          <a:bodyPr>
            <a:normAutofit fontScale="90000"/>
          </a:bodyPr>
          <a:lstStyle/>
          <a:p>
            <a:r>
              <a:rPr lang="en-GB" noProof="0" dirty="0">
                <a:solidFill>
                  <a:schemeClr val="bg1"/>
                </a:solidFill>
              </a:rPr>
              <a:t>Μαθησιακή δραστηριότητα 3: </a:t>
            </a:r>
            <a:br>
              <a:rPr lang="en-GB" noProof="0" dirty="0">
                <a:solidFill>
                  <a:schemeClr val="bg1"/>
                </a:solidFill>
              </a:rPr>
            </a:br>
            <a:r>
              <a:rPr lang="en-GB" noProof="0" dirty="0">
                <a:solidFill>
                  <a:schemeClr val="bg1"/>
                </a:solidFill>
              </a:rPr>
              <a:t>Πώς να μετατρέψετε τον τραπεζικό σας λογαριασμό σε </a:t>
            </a:r>
            <a:r>
              <a:rPr lang="en-GB" u="sng" noProof="0" dirty="0">
                <a:solidFill>
                  <a:schemeClr val="bg1"/>
                </a:solidFill>
              </a:rPr>
              <a:t>ηλεκτρονικό </a:t>
            </a:r>
            <a:r>
              <a:rPr lang="en-GB" noProof="0" dirty="0">
                <a:solidFill>
                  <a:schemeClr val="bg1"/>
                </a:solidFill>
              </a:rPr>
              <a:t>τραπεζικό λογαριασμό</a:t>
            </a:r>
          </a:p>
        </p:txBody>
      </p:sp>
      <p:pic>
        <p:nvPicPr>
          <p:cNvPr id="5" name="Picture 2" descr="People using search box for query, engine giving result.">
            <a:extLst>
              <a:ext uri="{FF2B5EF4-FFF2-40B4-BE49-F238E27FC236}">
                <a16:creationId xmlns:a16="http://schemas.microsoft.com/office/drawing/2014/main" id="{AF035F11-71F4-456E-4C93-995E04BC3577}"/>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63809" y="516329"/>
            <a:ext cx="1710455" cy="1221363"/>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a:extLst>
              <a:ext uri="{FF2B5EF4-FFF2-40B4-BE49-F238E27FC236}">
                <a16:creationId xmlns:a16="http://schemas.microsoft.com/office/drawing/2014/main" id="{58C776EA-BC87-F4F9-DD57-90BA9376BFD8}"/>
              </a:ext>
            </a:extLst>
          </p:cNvPr>
          <p:cNvPicPr>
            <a:picLocks noChangeAspect="1"/>
          </p:cNvPicPr>
          <p:nvPr/>
        </p:nvPicPr>
        <p:blipFill>
          <a:blip r:embed="rId4"/>
          <a:stretch>
            <a:fillRect/>
          </a:stretch>
        </p:blipFill>
        <p:spPr>
          <a:xfrm rot="20239399">
            <a:off x="7621610" y="1929927"/>
            <a:ext cx="2996829" cy="4095666"/>
          </a:xfrm>
          <a:prstGeom prst="rect">
            <a:avLst/>
          </a:prstGeom>
        </p:spPr>
      </p:pic>
      <p:pic>
        <p:nvPicPr>
          <p:cNvPr id="11" name="Imagen 10">
            <a:extLst>
              <a:ext uri="{FF2B5EF4-FFF2-40B4-BE49-F238E27FC236}">
                <a16:creationId xmlns:a16="http://schemas.microsoft.com/office/drawing/2014/main" id="{83E70D81-F645-2D82-B89D-0E53988761A3}"/>
              </a:ext>
            </a:extLst>
          </p:cNvPr>
          <p:cNvPicPr>
            <a:picLocks noChangeAspect="1"/>
          </p:cNvPicPr>
          <p:nvPr/>
        </p:nvPicPr>
        <p:blipFill>
          <a:blip r:embed="rId5"/>
          <a:stretch>
            <a:fillRect/>
          </a:stretch>
        </p:blipFill>
        <p:spPr>
          <a:xfrm rot="20258747">
            <a:off x="5828979" y="2112358"/>
            <a:ext cx="2960731" cy="4107531"/>
          </a:xfrm>
          <a:prstGeom prst="rect">
            <a:avLst/>
          </a:prstGeom>
        </p:spPr>
      </p:pic>
      <p:pic>
        <p:nvPicPr>
          <p:cNvPr id="8" name="Imagen 7">
            <a:extLst>
              <a:ext uri="{FF2B5EF4-FFF2-40B4-BE49-F238E27FC236}">
                <a16:creationId xmlns:a16="http://schemas.microsoft.com/office/drawing/2014/main" id="{96B258CD-EA5E-E293-A0FC-9C2CB96DD012}"/>
              </a:ext>
            </a:extLst>
          </p:cNvPr>
          <p:cNvPicPr>
            <a:picLocks noChangeAspect="1"/>
          </p:cNvPicPr>
          <p:nvPr/>
        </p:nvPicPr>
        <p:blipFill>
          <a:blip r:embed="rId6"/>
          <a:stretch>
            <a:fillRect/>
          </a:stretch>
        </p:blipFill>
        <p:spPr>
          <a:xfrm rot="20276337">
            <a:off x="3922793" y="2101760"/>
            <a:ext cx="2883921" cy="4025806"/>
          </a:xfrm>
          <a:prstGeom prst="rect">
            <a:avLst/>
          </a:prstGeom>
        </p:spPr>
      </p:pic>
      <p:pic>
        <p:nvPicPr>
          <p:cNvPr id="6" name="Imagen 5">
            <a:extLst>
              <a:ext uri="{FF2B5EF4-FFF2-40B4-BE49-F238E27FC236}">
                <a16:creationId xmlns:a16="http://schemas.microsoft.com/office/drawing/2014/main" id="{A394208F-69B9-577D-EFFA-7AD67B590D88}"/>
              </a:ext>
            </a:extLst>
          </p:cNvPr>
          <p:cNvPicPr>
            <a:picLocks noChangeAspect="1"/>
          </p:cNvPicPr>
          <p:nvPr/>
        </p:nvPicPr>
        <p:blipFill>
          <a:blip r:embed="rId7"/>
          <a:stretch>
            <a:fillRect/>
          </a:stretch>
        </p:blipFill>
        <p:spPr>
          <a:xfrm rot="20282468">
            <a:off x="2046178" y="2204156"/>
            <a:ext cx="2852247" cy="4037596"/>
          </a:xfrm>
          <a:prstGeom prst="rect">
            <a:avLst/>
          </a:prstGeom>
        </p:spPr>
      </p:pic>
    </p:spTree>
    <p:extLst>
      <p:ext uri="{BB962C8B-B14F-4D97-AF65-F5344CB8AC3E}">
        <p14:creationId xmlns:p14="http://schemas.microsoft.com/office/powerpoint/2010/main" val="34385173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FCB13A"/>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1C2E78"/>
                </a:solidFill>
              </a:rPr>
              <a:t>Τι είναι η ηλεκτρονική τραπεζική;</a:t>
            </a:r>
            <a:endParaRPr lang="el-GR" sz="2000" b="1" dirty="0">
              <a:solidFill>
                <a:srgbClr val="1C2E78"/>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 </a:t>
            </a:r>
          </a:p>
          <a:p>
            <a:pPr algn="ctr"/>
            <a:r>
              <a:rPr lang="en-US" dirty="0"/>
              <a:t>Μια τράπεζα που λειτουργεί μόνο online </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 </a:t>
            </a:r>
          </a:p>
          <a:p>
            <a:pPr algn="ctr"/>
            <a:r>
              <a:rPr lang="en-US" dirty="0"/>
              <a:t>Τρόπος πληρωμής για μια υπηρεσία μέσω διαδικτύου</a:t>
            </a:r>
            <a:endParaRPr lang="el-GR" dirty="0"/>
          </a:p>
        </p:txBody>
      </p:sp>
      <p:sp>
        <p:nvSpPr>
          <p:cNvPr id="12" name="Ορθογώνιο 11">
            <a:extLst>
              <a:ext uri="{FF2B5EF4-FFF2-40B4-BE49-F238E27FC236}">
                <a16:creationId xmlns:a16="http://schemas.microsoft.com/office/drawing/2014/main" id="{330EFFD1-979D-4EE1-BDD9-918267F048CC}"/>
              </a:ext>
            </a:extLst>
          </p:cNvPr>
          <p:cNvSpPr/>
          <p:nvPr/>
        </p:nvSpPr>
        <p:spPr>
          <a:xfrm>
            <a:off x="4119562" y="3772055"/>
            <a:ext cx="3505200" cy="1343643"/>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dirty="0"/>
              <a:t>Γ</a:t>
            </a:r>
            <a:r>
              <a:rPr lang="en-US" dirty="0"/>
              <a:t>. </a:t>
            </a:r>
          </a:p>
          <a:p>
            <a:pPr algn="ctr"/>
            <a:r>
              <a:rPr lang="en-US" dirty="0"/>
              <a:t>Μια πλατφόρμα που προσφέρεται από την τράπεζά σας για να έχετε πρόσβαση σε τραπεζικές υπηρεσίες μέσω διαδικτύου</a:t>
            </a:r>
            <a:endParaRPr lang="el-GR" dirty="0"/>
          </a:p>
        </p:txBody>
      </p:sp>
      <p:sp>
        <p:nvSpPr>
          <p:cNvPr id="2" name="TextBox 1">
            <a:extLst>
              <a:ext uri="{FF2B5EF4-FFF2-40B4-BE49-F238E27FC236}">
                <a16:creationId xmlns:a16="http://schemas.microsoft.com/office/drawing/2014/main" id="{D5E63C17-BD03-4222-BC8D-E1F551A4DD54}"/>
              </a:ext>
            </a:extLst>
          </p:cNvPr>
          <p:cNvSpPr txBox="1"/>
          <p:nvPr/>
        </p:nvSpPr>
        <p:spPr>
          <a:xfrm>
            <a:off x="2112607" y="1987414"/>
            <a:ext cx="2153859" cy="307777"/>
          </a:xfrm>
          <a:prstGeom prst="rect">
            <a:avLst/>
          </a:prstGeom>
        </p:spPr>
        <p:txBody>
          <a:bodyPr wrap="none" rtlCol="0">
            <a:spAutoFit/>
          </a:bodyPr>
          <a:lstStyle/>
          <a:p>
            <a:pPr algn="l"/>
            <a:r>
              <a:rPr lang="en-US" sz="1400" i="1"/>
              <a:t>Μόνο μία απάντηση είναι σωστή!</a:t>
            </a:r>
            <a:endParaRPr lang="el-GR" sz="1400" i="1" err="1"/>
          </a:p>
        </p:txBody>
      </p:sp>
      <p:pic>
        <p:nvPicPr>
          <p:cNvPr id="2050" name="Picture 2" descr="Mobile phone in hand isolated. Man holding smartphone with blank screen and doing screenshot. Software and technology concept">
            <a:extLst>
              <a:ext uri="{FF2B5EF4-FFF2-40B4-BE49-F238E27FC236}">
                <a16:creationId xmlns:a16="http://schemas.microsoft.com/office/drawing/2014/main" id="{14619379-2093-CFD3-34BC-3D9F340D19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938"/>
          <a:stretch/>
        </p:blipFill>
        <p:spPr bwMode="auto">
          <a:xfrm>
            <a:off x="8638611" y="3473452"/>
            <a:ext cx="3365384" cy="3272794"/>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245;p15">
            <a:extLst>
              <a:ext uri="{FF2B5EF4-FFF2-40B4-BE49-F238E27FC236}">
                <a16:creationId xmlns:a16="http://schemas.microsoft.com/office/drawing/2014/main" id="{E88F85F1-9FD6-E94D-4AA4-50C5CA5760CC}"/>
              </a:ext>
            </a:extLst>
          </p:cNvPr>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l-GR" sz="1200" dirty="0" err="1">
                <a:hlinkClick r:id="rId4"/>
              </a:rPr>
              <a:t>Εικόνα από pch.vector </a:t>
            </a:r>
            <a:r>
              <a:rPr lang="el-GR" sz="1200" dirty="0">
                <a:hlinkClick r:id="rId4"/>
              </a:rPr>
              <a:t>στο </a:t>
            </a:r>
            <a:r>
              <a:rPr lang="el-GR" sz="1200" dirty="0" err="1">
                <a:hlinkClick r:id="rId4"/>
              </a:rPr>
              <a:t>Freepik</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48342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2"/>
                                        </p:tgtEl>
                                        <p:attrNameLst>
                                          <p:attrName>fillcolor</p:attrName>
                                        </p:attrNameLst>
                                      </p:cBhvr>
                                      <p:to>
                                        <a:srgbClr val="538135"/>
                                      </p:to>
                                    </p:animClr>
                                    <p:set>
                                      <p:cBhvr>
                                        <p:cTn id="21" dur="2000" fill="hold"/>
                                        <p:tgtEl>
                                          <p:spTgt spid="12"/>
                                        </p:tgtEl>
                                        <p:attrNameLst>
                                          <p:attrName>fill.type</p:attrName>
                                        </p:attrNameLst>
                                      </p:cBhvr>
                                      <p:to>
                                        <p:strVal val="solid"/>
                                      </p:to>
                                    </p:set>
                                    <p:set>
                                      <p:cBhvr>
                                        <p:cTn id="22"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idx="4294967295"/>
          </p:nvPr>
        </p:nvSpPr>
        <p:spPr>
          <a:xfrm>
            <a:off x="949569" y="-424554"/>
            <a:ext cx="10292862" cy="1890109"/>
          </a:xfrm>
        </p:spPr>
        <p:txBody>
          <a:bodyPr anchor="b">
            <a:normAutofit/>
          </a:bodyPr>
          <a:lstStyle/>
          <a:p>
            <a:pPr algn="ctr"/>
            <a:r>
              <a:rPr lang="en-US" sz="5400" dirty="0"/>
              <a:t>Ενότητες</a:t>
            </a:r>
            <a:endParaRPr lang="es-ES" sz="5400" dirty="0">
              <a:solidFill>
                <a:srgbClr val="1C2E78"/>
              </a:solidFill>
            </a:endParaRPr>
          </a:p>
        </p:txBody>
      </p:sp>
      <p:graphicFrame>
        <p:nvGraphicFramePr>
          <p:cNvPr id="6" name="Diagram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318378252"/>
              </p:ext>
            </p:extLst>
          </p:nvPr>
        </p:nvGraphicFramePr>
        <p:xfrm>
          <a:off x="949569" y="2171725"/>
          <a:ext cx="10520867" cy="4291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Εικόνα 3" descr="Εικόνα που περιέχει γραφικά, γραφιστική, clipart, καρτούν&#10;&#10;Περιγραφή που δημιουργήθηκε αυτόματα">
            <a:extLst>
              <a:ext uri="{FF2B5EF4-FFF2-40B4-BE49-F238E27FC236}">
                <a16:creationId xmlns:a16="http://schemas.microsoft.com/office/drawing/2014/main" id="{0CB96C26-B0D2-EEEA-CDA8-5B5B540FA0CB}"/>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0" y="23312"/>
            <a:ext cx="3800819" cy="1795328"/>
          </a:xfrm>
          <a:prstGeom prst="rect">
            <a:avLst/>
          </a:prstGeom>
        </p:spPr>
      </p:pic>
    </p:spTree>
    <p:extLst>
      <p:ext uri="{BB962C8B-B14F-4D97-AF65-F5344CB8AC3E}">
        <p14:creationId xmlns:p14="http://schemas.microsoft.com/office/powerpoint/2010/main" val="1378489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FCB13A"/>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rgbClr val="1C2E78"/>
                </a:solidFill>
              </a:rPr>
              <a:t>Τι είναι ο IBAN;</a:t>
            </a:r>
            <a:endParaRPr lang="el-GR" sz="2000" b="1" dirty="0">
              <a:solidFill>
                <a:srgbClr val="1C2E78"/>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 Incredible Bug Accounting Network</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 Σημειωματάριο Instant Bill Advice</a:t>
            </a:r>
            <a:endParaRPr lang="el-GR" dirty="0"/>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dirty="0"/>
              <a:t>Γ</a:t>
            </a:r>
            <a:r>
              <a:rPr lang="en-US" dirty="0"/>
              <a:t>. </a:t>
            </a:r>
            <a:r>
              <a:rPr lang="en-GB" noProof="0" dirty="0"/>
              <a:t>Αόρατος αριθμός τραπεζικού λογαριασμού  </a:t>
            </a:r>
            <a:endParaRPr lang="el-GR" dirty="0"/>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dirty="0"/>
              <a:t>Δ</a:t>
            </a:r>
            <a:r>
              <a:rPr lang="en-US" dirty="0"/>
              <a:t>. Αριθμός διεθνούς τραπεζικού λογαριασμού</a:t>
            </a:r>
            <a:endParaRPr lang="el-GR" dirty="0"/>
          </a:p>
        </p:txBody>
      </p:sp>
      <p:sp>
        <p:nvSpPr>
          <p:cNvPr id="2" name="TextBox 1">
            <a:extLst>
              <a:ext uri="{FF2B5EF4-FFF2-40B4-BE49-F238E27FC236}">
                <a16:creationId xmlns:a16="http://schemas.microsoft.com/office/drawing/2014/main" id="{D5E63C17-BD03-4222-BC8D-E1F551A4DD54}"/>
              </a:ext>
            </a:extLst>
          </p:cNvPr>
          <p:cNvSpPr txBox="1"/>
          <p:nvPr/>
        </p:nvSpPr>
        <p:spPr>
          <a:xfrm>
            <a:off x="2112607" y="1987414"/>
            <a:ext cx="2153859" cy="307777"/>
          </a:xfrm>
          <a:prstGeom prst="rect">
            <a:avLst/>
          </a:prstGeom>
        </p:spPr>
        <p:txBody>
          <a:bodyPr wrap="none" rtlCol="0">
            <a:spAutoFit/>
          </a:bodyPr>
          <a:lstStyle/>
          <a:p>
            <a:pPr algn="l"/>
            <a:r>
              <a:rPr lang="en-US" sz="1400" i="1"/>
              <a:t>Μόνο μία απάντηση είναι σωστή!</a:t>
            </a:r>
            <a:endParaRPr lang="el-GR" sz="1400" i="1" err="1"/>
          </a:p>
        </p:txBody>
      </p:sp>
    </p:spTree>
    <p:extLst>
      <p:ext uri="{BB962C8B-B14F-4D97-AF65-F5344CB8AC3E}">
        <p14:creationId xmlns:p14="http://schemas.microsoft.com/office/powerpoint/2010/main" val="23335031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538135"/>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FCB13A"/>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b="1" dirty="0">
                <a:solidFill>
                  <a:srgbClr val="1C2E78"/>
                </a:solidFill>
              </a:rPr>
              <a:t>Τι είναι το PIN;</a:t>
            </a: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 Φτωχά εισοδηματικά νέα </a:t>
            </a:r>
            <a:endParaRPr lang="el-G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 </a:t>
            </a:r>
            <a:r>
              <a:rPr lang="en-US" noProof="0" dirty="0"/>
              <a:t>Κάτι να φάτε</a:t>
            </a:r>
            <a:endParaRPr lang="el-GR" dirty="0"/>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12607"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dirty="0"/>
              <a:t>Γ</a:t>
            </a:r>
            <a:r>
              <a:rPr lang="en-US" dirty="0"/>
              <a:t>. </a:t>
            </a:r>
            <a:r>
              <a:rPr lang="en-GB" noProof="0" dirty="0"/>
              <a:t>Προσωπικός αριθμός αναγνώρισης / προσωπικός κωδικός πρόσβασης</a:t>
            </a:r>
            <a:endParaRPr lang="el-GR" dirty="0"/>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dirty="0"/>
              <a:t>Δ</a:t>
            </a:r>
            <a:r>
              <a:rPr lang="en-US" dirty="0"/>
              <a:t>. </a:t>
            </a:r>
            <a:r>
              <a:rPr lang="en-GB" noProof="0" dirty="0"/>
              <a:t>Αξεσουάρ μαλλιών </a:t>
            </a:r>
            <a:endParaRPr lang="el-GR" dirty="0"/>
          </a:p>
        </p:txBody>
      </p:sp>
      <p:sp>
        <p:nvSpPr>
          <p:cNvPr id="7" name="TextBox 6">
            <a:extLst>
              <a:ext uri="{FF2B5EF4-FFF2-40B4-BE49-F238E27FC236}">
                <a16:creationId xmlns:a16="http://schemas.microsoft.com/office/drawing/2014/main" id="{2D144F21-E427-4B8F-B9EF-32DFED7D2EDD}"/>
              </a:ext>
            </a:extLst>
          </p:cNvPr>
          <p:cNvSpPr txBox="1"/>
          <p:nvPr/>
        </p:nvSpPr>
        <p:spPr>
          <a:xfrm>
            <a:off x="2112607" y="1987414"/>
            <a:ext cx="2153859" cy="307777"/>
          </a:xfrm>
          <a:prstGeom prst="rect">
            <a:avLst/>
          </a:prstGeom>
        </p:spPr>
        <p:txBody>
          <a:bodyPr wrap="none" rtlCol="0">
            <a:spAutoFit/>
          </a:bodyPr>
          <a:lstStyle/>
          <a:p>
            <a:pPr algn="l"/>
            <a:r>
              <a:rPr lang="en-US" sz="1400" i="1"/>
              <a:t>Μόνο μία απάντηση είναι σωστή!</a:t>
            </a:r>
            <a:endParaRPr lang="el-GR" sz="1400" i="1" err="1"/>
          </a:p>
        </p:txBody>
      </p:sp>
    </p:spTree>
    <p:extLst>
      <p:ext uri="{BB962C8B-B14F-4D97-AF65-F5344CB8AC3E}">
        <p14:creationId xmlns:p14="http://schemas.microsoft.com/office/powerpoint/2010/main" val="987135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538135"/>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C00000"/>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FCB13A"/>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b="1" noProof="0" dirty="0">
                <a:solidFill>
                  <a:srgbClr val="1C2E78"/>
                </a:solidFill>
              </a:rPr>
              <a:t>Ταιριάξτε τις στήλες</a:t>
            </a:r>
          </a:p>
        </p:txBody>
      </p:sp>
      <p:sp>
        <p:nvSpPr>
          <p:cNvPr id="5" name="Ορθογώνιο 4">
            <a:extLst>
              <a:ext uri="{FF2B5EF4-FFF2-40B4-BE49-F238E27FC236}">
                <a16:creationId xmlns:a16="http://schemas.microsoft.com/office/drawing/2014/main" id="{88178301-C8A7-4724-8CF8-344EAE75664C}"/>
              </a:ext>
            </a:extLst>
          </p:cNvPr>
          <p:cNvSpPr/>
          <p:nvPr/>
        </p:nvSpPr>
        <p:spPr>
          <a:xfrm>
            <a:off x="2115908" y="234331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noProof="0" dirty="0"/>
              <a:t>Πώς μπορώ να κάνω ανάληψη μετρητών από έναν ηλεκτρονικό λογαριασμό;</a:t>
            </a: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34331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noProof="0" dirty="0"/>
              <a:t>IBAN (Διεθνής Αριθμός Τραπεζικού Λογαριασμού)</a:t>
            </a:r>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15908" y="351928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noProof="0" dirty="0"/>
              <a:t>Τι είναι η περιοδική πληρωμή;</a:t>
            </a:r>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51928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noProof="0" dirty="0"/>
              <a:t>Μέσω ΑΤΜ</a:t>
            </a:r>
          </a:p>
        </p:txBody>
      </p:sp>
      <p:sp>
        <p:nvSpPr>
          <p:cNvPr id="7" name="TextBox 6">
            <a:extLst>
              <a:ext uri="{FF2B5EF4-FFF2-40B4-BE49-F238E27FC236}">
                <a16:creationId xmlns:a16="http://schemas.microsoft.com/office/drawing/2014/main" id="{D00BF227-FC3A-40AC-BDE1-04D4375D5BBC}"/>
              </a:ext>
            </a:extLst>
          </p:cNvPr>
          <p:cNvSpPr txBox="1"/>
          <p:nvPr/>
        </p:nvSpPr>
        <p:spPr>
          <a:xfrm>
            <a:off x="2112607" y="1987414"/>
            <a:ext cx="1681614" cy="307777"/>
          </a:xfrm>
          <a:prstGeom prst="rect">
            <a:avLst/>
          </a:prstGeom>
        </p:spPr>
        <p:txBody>
          <a:bodyPr wrap="none" rtlCol="0">
            <a:spAutoFit/>
          </a:bodyPr>
          <a:lstStyle/>
          <a:p>
            <a:pPr algn="l"/>
            <a:r>
              <a:rPr lang="en-GB" sz="1400" i="1" noProof="0" dirty="0"/>
              <a:t>Ταιριάξτε τις στήλες !</a:t>
            </a:r>
          </a:p>
        </p:txBody>
      </p:sp>
      <p:sp>
        <p:nvSpPr>
          <p:cNvPr id="8" name="Ορθογώνιο 7">
            <a:extLst>
              <a:ext uri="{FF2B5EF4-FFF2-40B4-BE49-F238E27FC236}">
                <a16:creationId xmlns:a16="http://schemas.microsoft.com/office/drawing/2014/main" id="{276C2C90-7C61-4DC5-BAF8-FF0E86A8BA4E}"/>
              </a:ext>
            </a:extLst>
          </p:cNvPr>
          <p:cNvSpPr/>
          <p:nvPr/>
        </p:nvSpPr>
        <p:spPr>
          <a:xfrm>
            <a:off x="2115908" y="469524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noProof="0" dirty="0"/>
              <a:t>Τι χρειαζόμαστε για να πραγματοποιήσουμε ένα διεθνές τραπεζικό έμβασμα;</a:t>
            </a:r>
          </a:p>
        </p:txBody>
      </p:sp>
      <p:sp>
        <p:nvSpPr>
          <p:cNvPr id="14" name="Ορθογώνιο 13">
            <a:extLst>
              <a:ext uri="{FF2B5EF4-FFF2-40B4-BE49-F238E27FC236}">
                <a16:creationId xmlns:a16="http://schemas.microsoft.com/office/drawing/2014/main" id="{F2CF200D-C714-4BA9-AECB-681B7F038870}"/>
              </a:ext>
            </a:extLst>
          </p:cNvPr>
          <p:cNvSpPr/>
          <p:nvPr/>
        </p:nvSpPr>
        <p:spPr>
          <a:xfrm>
            <a:off x="6134100" y="469524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noProof="0" dirty="0"/>
              <a:t>Μια πληρωμή που θα επαναλαμβάνεται σε τακτά χρονικά διαστήματα.</a:t>
            </a:r>
          </a:p>
        </p:txBody>
      </p:sp>
    </p:spTree>
    <p:extLst>
      <p:ext uri="{BB962C8B-B14F-4D97-AF65-F5344CB8AC3E}">
        <p14:creationId xmlns:p14="http://schemas.microsoft.com/office/powerpoint/2010/main" val="40722909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00B0F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2F5496"/>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FFC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00B0F0"/>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8"/>
                                        </p:tgtEl>
                                        <p:attrNameLst>
                                          <p:attrName>fillcolor</p:attrName>
                                        </p:attrNameLst>
                                      </p:cBhvr>
                                      <p:to>
                                        <a:srgbClr val="2F5496"/>
                                      </p:to>
                                    </p:animClr>
                                    <p:set>
                                      <p:cBhvr>
                                        <p:cTn id="35" dur="2000" fill="hold"/>
                                        <p:tgtEl>
                                          <p:spTgt spid="8"/>
                                        </p:tgtEl>
                                        <p:attrNameLst>
                                          <p:attrName>fill.type</p:attrName>
                                        </p:attrNameLst>
                                      </p:cBhvr>
                                      <p:to>
                                        <p:strVal val="solid"/>
                                      </p:to>
                                    </p:set>
                                    <p:set>
                                      <p:cBhvr>
                                        <p:cTn id="36"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14"/>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14"/>
                                        </p:tgtEl>
                                        <p:attrNameLst>
                                          <p:attrName>fillcolor</p:attrName>
                                        </p:attrNameLst>
                                      </p:cBhvr>
                                      <p:to>
                                        <a:srgbClr val="FFC000"/>
                                      </p:to>
                                    </p:animClr>
                                    <p:set>
                                      <p:cBhvr>
                                        <p:cTn id="42" dur="2000" fill="hold"/>
                                        <p:tgtEl>
                                          <p:spTgt spid="14"/>
                                        </p:tgtEl>
                                        <p:attrNameLst>
                                          <p:attrName>fill.type</p:attrName>
                                        </p:attrNameLst>
                                      </p:cBhvr>
                                      <p:to>
                                        <p:strVal val="solid"/>
                                      </p:to>
                                    </p:set>
                                    <p:set>
                                      <p:cBhvr>
                                        <p:cTn id="4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68833-138A-F6F4-9B67-199781A01216}"/>
              </a:ext>
            </a:extLst>
          </p:cNvPr>
          <p:cNvSpPr>
            <a:spLocks noGrp="1"/>
          </p:cNvSpPr>
          <p:nvPr>
            <p:ph type="title"/>
          </p:nvPr>
        </p:nvSpPr>
        <p:spPr/>
        <p:txBody>
          <a:bodyPr>
            <a:normAutofit/>
          </a:bodyPr>
          <a:lstStyle/>
          <a:p>
            <a:r>
              <a:rPr lang="en-GB" noProof="0" dirty="0"/>
              <a:t>Συχνοί όροι που χρησιμοποιούνται στην ηλεκτρονική τραπεζική</a:t>
            </a:r>
          </a:p>
        </p:txBody>
      </p:sp>
      <p:sp>
        <p:nvSpPr>
          <p:cNvPr id="3" name="Content Placeholder 2">
            <a:extLst>
              <a:ext uri="{FF2B5EF4-FFF2-40B4-BE49-F238E27FC236}">
                <a16:creationId xmlns:a16="http://schemas.microsoft.com/office/drawing/2014/main" id="{127FB641-46AC-075E-04F9-9EDC111B5788}"/>
              </a:ext>
            </a:extLst>
          </p:cNvPr>
          <p:cNvSpPr>
            <a:spLocks noGrp="1"/>
          </p:cNvSpPr>
          <p:nvPr>
            <p:ph idx="1"/>
          </p:nvPr>
        </p:nvSpPr>
        <p:spPr>
          <a:xfrm>
            <a:off x="557998" y="1800000"/>
            <a:ext cx="7251194" cy="4553504"/>
          </a:xfrm>
        </p:spPr>
        <p:txBody>
          <a:bodyPr>
            <a:noAutofit/>
          </a:bodyPr>
          <a:lstStyle/>
          <a:p>
            <a:pPr>
              <a:spcBef>
                <a:spcPts val="1200"/>
              </a:spcBef>
              <a:spcAft>
                <a:spcPts val="800"/>
              </a:spcAft>
            </a:pPr>
            <a:r>
              <a:rPr lang="en-GB" sz="2000" b="1" kern="100" noProof="0" dirty="0">
                <a:ea typeface="Aptos" panose="020B0004020202020204" pitchFamily="34" charset="0"/>
                <a:cs typeface="Times New Roman" panose="02020603050405020304" pitchFamily="18" charset="0"/>
              </a:rPr>
              <a:t>Κάτοχος λογαριασμού: </a:t>
            </a:r>
            <a:r>
              <a:rPr lang="en-GB" sz="2000" kern="100" noProof="0" dirty="0">
                <a:ea typeface="Aptos" panose="020B0004020202020204" pitchFamily="34" charset="0"/>
                <a:cs typeface="Times New Roman" panose="02020603050405020304" pitchFamily="18" charset="0"/>
              </a:rPr>
              <a:t>Ο κάτοχος των χρημάτων στον τραπεζικό λογαριασμό.</a:t>
            </a:r>
          </a:p>
          <a:p>
            <a:pPr>
              <a:spcBef>
                <a:spcPts val="1200"/>
              </a:spcBef>
              <a:spcAft>
                <a:spcPts val="800"/>
              </a:spcAft>
            </a:pPr>
            <a:r>
              <a:rPr lang="en-GB" sz="2000" b="1" kern="100" noProof="0" dirty="0">
                <a:effectLst/>
                <a:ea typeface="Aptos" panose="020B0004020202020204" pitchFamily="34" charset="0"/>
                <a:cs typeface="Times New Roman" panose="02020603050405020304" pitchFamily="18" charset="0"/>
              </a:rPr>
              <a:t>Άμεση χρέωση: </a:t>
            </a:r>
            <a:r>
              <a:rPr lang="en-GB" sz="2000" kern="100" noProof="0" dirty="0">
                <a:effectLst/>
                <a:ea typeface="Aptos" panose="020B0004020202020204" pitchFamily="34" charset="0"/>
                <a:cs typeface="Times New Roman" panose="02020603050405020304" pitchFamily="18" charset="0"/>
              </a:rPr>
              <a:t>Η άμεση χρέωση σημαίνει να δώσετε εντολή να χρεώνονται συγκεκριμένες χρεώσεις και πληρωμές από το λογαριασμό (π.χ. κόστος τηλεφώνου, ηλεκτρικού ρεύματος, φυσικού αερίου).</a:t>
            </a:r>
          </a:p>
          <a:p>
            <a:pPr>
              <a:spcBef>
                <a:spcPts val="1200"/>
              </a:spcBef>
              <a:spcAft>
                <a:spcPts val="800"/>
              </a:spcAft>
            </a:pPr>
            <a:r>
              <a:rPr lang="en-GB" sz="2000" b="1" kern="100" noProof="0" dirty="0">
                <a:effectLst/>
                <a:ea typeface="Aptos" panose="020B0004020202020204" pitchFamily="34" charset="0"/>
                <a:cs typeface="Times New Roman" panose="02020603050405020304" pitchFamily="18" charset="0"/>
              </a:rPr>
              <a:t>Υπερχρέωση: </a:t>
            </a:r>
            <a:r>
              <a:rPr lang="en-GB" sz="2000" kern="100" noProof="0" dirty="0">
                <a:effectLst/>
                <a:ea typeface="Aptos" panose="020B0004020202020204" pitchFamily="34" charset="0"/>
                <a:cs typeface="Times New Roman" panose="02020603050405020304" pitchFamily="18" charset="0"/>
              </a:rPr>
              <a:t>"Υπερχρέωση" σημαίνει ανεπαρκές υπόλοιπο στον τραπεζικό λογαριασμό.</a:t>
            </a:r>
          </a:p>
          <a:p>
            <a:pPr>
              <a:spcBef>
                <a:spcPts val="1200"/>
              </a:spcBef>
              <a:spcAft>
                <a:spcPts val="800"/>
              </a:spcAft>
            </a:pPr>
            <a:r>
              <a:rPr lang="en-GB" sz="2000" b="1" kern="100" noProof="0" dirty="0">
                <a:effectLst/>
                <a:ea typeface="Aptos" panose="020B0004020202020204" pitchFamily="34" charset="0"/>
                <a:cs typeface="Times New Roman" panose="02020603050405020304" pitchFamily="18" charset="0"/>
              </a:rPr>
              <a:t>BIC </a:t>
            </a:r>
            <a:r>
              <a:rPr lang="en-GB" sz="2000" kern="100" noProof="0" dirty="0">
                <a:effectLst/>
                <a:ea typeface="Aptos" panose="020B0004020202020204" pitchFamily="34" charset="0"/>
                <a:cs typeface="Times New Roman" panose="02020603050405020304" pitchFamily="18" charset="0"/>
              </a:rPr>
              <a:t>(Bank Identifier Code) ή κωδικός </a:t>
            </a:r>
            <a:r>
              <a:rPr lang="en-GB" sz="2000" b="1" kern="100" noProof="0" dirty="0">
                <a:effectLst/>
                <a:ea typeface="Aptos" panose="020B0004020202020204" pitchFamily="34" charset="0"/>
                <a:cs typeface="Times New Roman" panose="02020603050405020304" pitchFamily="18" charset="0"/>
              </a:rPr>
              <a:t>SWIFT</a:t>
            </a:r>
            <a:r>
              <a:rPr lang="en-GB" sz="2000" kern="100" noProof="0" dirty="0">
                <a:effectLst/>
                <a:ea typeface="Aptos" panose="020B0004020202020204" pitchFamily="34" charset="0"/>
                <a:cs typeface="Times New Roman" panose="02020603050405020304" pitchFamily="18" charset="0"/>
              </a:rPr>
              <a:t>: προσδιορίζει την τράπεζα προορισμού ενός εμβάσματος.</a:t>
            </a:r>
          </a:p>
          <a:p>
            <a:pPr>
              <a:spcBef>
                <a:spcPts val="1200"/>
              </a:spcBef>
              <a:spcAft>
                <a:spcPts val="800"/>
              </a:spcAft>
            </a:pPr>
            <a:r>
              <a:rPr lang="en-GB" sz="2000" b="1" kern="100" noProof="0" dirty="0">
                <a:effectLst/>
                <a:ea typeface="Aptos" panose="020B0004020202020204" pitchFamily="34" charset="0"/>
                <a:cs typeface="Times New Roman" panose="02020603050405020304" pitchFamily="18" charset="0"/>
              </a:rPr>
              <a:t>PIN: </a:t>
            </a:r>
            <a:r>
              <a:rPr lang="en-GB" sz="2000" kern="100" noProof="0" dirty="0">
                <a:effectLst/>
                <a:ea typeface="Aptos" panose="020B0004020202020204" pitchFamily="34" charset="0"/>
                <a:cs typeface="Times New Roman" panose="02020603050405020304" pitchFamily="18" charset="0"/>
              </a:rPr>
              <a:t>Ο "Προσωπικός Αριθμός Αναγνώρισης" μαζί με τον αριθμό χρήστη αποτελούν τα στοιχεία πρόσβασης για την ηλεκτρονική σας τραπεζική.</a:t>
            </a:r>
          </a:p>
        </p:txBody>
      </p:sp>
      <p:sp>
        <p:nvSpPr>
          <p:cNvPr id="5" name="Ορθογώνιο 7">
            <a:extLst>
              <a:ext uri="{FF2B5EF4-FFF2-40B4-BE49-F238E27FC236}">
                <a16:creationId xmlns:a16="http://schemas.microsoft.com/office/drawing/2014/main" id="{EB32798E-C45F-F437-D134-51182A9E70F6}"/>
              </a:ext>
            </a:extLst>
          </p:cNvPr>
          <p:cNvSpPr/>
          <p:nvPr/>
        </p:nvSpPr>
        <p:spPr>
          <a:xfrm>
            <a:off x="6315960" y="0"/>
            <a:ext cx="5870420" cy="398569"/>
          </a:xfrm>
          <a:prstGeom prst="rect">
            <a:avLst/>
          </a:prstGeom>
          <a:solidFill>
            <a:schemeClr val="bg1">
              <a:lumMod val="95000"/>
            </a:schemeClr>
          </a:solidFill>
        </p:spPr>
        <p:txBody>
          <a:bodyPr vert="horz" lIns="91440" tIns="45720" rIns="91440" bIns="45720" rtlCol="0" anchor="ctr">
            <a:noAutofit/>
          </a:bodyPr>
          <a:lstStyle/>
          <a:p>
            <a:pPr>
              <a:buClr>
                <a:srgbClr val="FFC243"/>
              </a:buClr>
            </a:pPr>
            <a:r>
              <a:rPr lang="en-US" dirty="0">
                <a:solidFill>
                  <a:srgbClr val="1C2E78"/>
                </a:solidFill>
                <a:latin typeface="Calibri"/>
                <a:cs typeface="Calibri"/>
              </a:rPr>
              <a:t>Τι σημαίνει...; Επεξήγηση βασικών τραπεζικών εννοιών</a:t>
            </a:r>
            <a:endParaRPr lang="es-ES" dirty="0">
              <a:solidFill>
                <a:srgbClr val="1C2E78"/>
              </a:solidFill>
              <a:latin typeface="Calibri"/>
              <a:cs typeface="Calibri"/>
            </a:endParaRPr>
          </a:p>
        </p:txBody>
      </p:sp>
      <p:pic>
        <p:nvPicPr>
          <p:cNvPr id="1026" name="Picture 2" descr="Payment online icon set design">
            <a:extLst>
              <a:ext uri="{FF2B5EF4-FFF2-40B4-BE49-F238E27FC236}">
                <a16:creationId xmlns:a16="http://schemas.microsoft.com/office/drawing/2014/main" id="{03B04DEC-C4A8-F51B-79E9-E2096E15BC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6813" y="1937454"/>
            <a:ext cx="3696395" cy="313544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07F18370-FF18-1E38-6ADD-C098B0080673}"/>
              </a:ext>
            </a:extLst>
          </p:cNvPr>
          <p:cNvSpPr txBox="1"/>
          <p:nvPr/>
        </p:nvSpPr>
        <p:spPr>
          <a:xfrm>
            <a:off x="11005945" y="6611779"/>
            <a:ext cx="1223493" cy="246221"/>
          </a:xfrm>
          <a:prstGeom prst="rect">
            <a:avLst/>
          </a:prstGeom>
        </p:spPr>
        <p:txBody>
          <a:bodyPr wrap="square" rtlCol="0">
            <a:spAutoFit/>
          </a:bodyPr>
          <a:lstStyle/>
          <a:p>
            <a:pPr algn="l"/>
            <a:r>
              <a:rPr lang="en-GB" sz="1000" noProof="0" dirty="0">
                <a:hlinkClick r:id="rId4"/>
              </a:rPr>
              <a:t>Εικόνα από </a:t>
            </a:r>
            <a:r>
              <a:rPr lang="en-GB" sz="1000" noProof="0" dirty="0" err="1">
                <a:hlinkClick r:id="rId4"/>
              </a:rPr>
              <a:t>Freepik</a:t>
            </a:r>
            <a:endParaRPr lang="en-GB" sz="1000" noProof="0" dirty="0"/>
          </a:p>
        </p:txBody>
      </p:sp>
    </p:spTree>
    <p:extLst>
      <p:ext uri="{BB962C8B-B14F-4D97-AF65-F5344CB8AC3E}">
        <p14:creationId xmlns:p14="http://schemas.microsoft.com/office/powerpoint/2010/main" val="14792023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68833-138A-F6F4-9B67-199781A01216}"/>
              </a:ext>
            </a:extLst>
          </p:cNvPr>
          <p:cNvSpPr>
            <a:spLocks noGrp="1"/>
          </p:cNvSpPr>
          <p:nvPr>
            <p:ph type="title"/>
          </p:nvPr>
        </p:nvSpPr>
        <p:spPr/>
        <p:txBody>
          <a:bodyPr>
            <a:normAutofit/>
          </a:bodyPr>
          <a:lstStyle/>
          <a:p>
            <a:r>
              <a:rPr lang="en-GB" noProof="0" dirty="0"/>
              <a:t>Συχνοί όροι που χρησιμοποιούνται στην ηλεκτρονική τραπεζική</a:t>
            </a:r>
            <a:endParaRPr lang="el-GR" dirty="0"/>
          </a:p>
        </p:txBody>
      </p:sp>
      <p:sp>
        <p:nvSpPr>
          <p:cNvPr id="3" name="Content Placeholder 2">
            <a:extLst>
              <a:ext uri="{FF2B5EF4-FFF2-40B4-BE49-F238E27FC236}">
                <a16:creationId xmlns:a16="http://schemas.microsoft.com/office/drawing/2014/main" id="{127FB641-46AC-075E-04F9-9EDC111B5788}"/>
              </a:ext>
            </a:extLst>
          </p:cNvPr>
          <p:cNvSpPr>
            <a:spLocks noGrp="1"/>
          </p:cNvSpPr>
          <p:nvPr>
            <p:ph idx="1"/>
          </p:nvPr>
        </p:nvSpPr>
        <p:spPr>
          <a:xfrm>
            <a:off x="557998" y="1800000"/>
            <a:ext cx="6980407" cy="4553504"/>
          </a:xfrm>
        </p:spPr>
        <p:txBody>
          <a:bodyPr>
            <a:normAutofit fontScale="85000" lnSpcReduction="20000"/>
          </a:bodyPr>
          <a:lstStyle/>
          <a:p>
            <a:pPr marL="0" indent="0">
              <a:lnSpc>
                <a:spcPct val="107000"/>
              </a:lnSpc>
              <a:spcAft>
                <a:spcPts val="800"/>
              </a:spcAft>
              <a:buNone/>
            </a:pPr>
            <a:r>
              <a:rPr lang="en-GB" sz="2200" b="1" kern="0" noProof="0" dirty="0">
                <a:effectLst/>
                <a:ea typeface="Times New Roman" panose="02020603050405020304" pitchFamily="18" charset="0"/>
                <a:cs typeface="Times New Roman" panose="02020603050405020304" pitchFamily="18" charset="0"/>
              </a:rPr>
              <a:t>IBAN </a:t>
            </a:r>
            <a:r>
              <a:rPr lang="en-GB" sz="2200" kern="0" noProof="0" dirty="0">
                <a:effectLst/>
                <a:ea typeface="Times New Roman" panose="02020603050405020304" pitchFamily="18" charset="0"/>
                <a:cs typeface="Times New Roman" panose="02020603050405020304" pitchFamily="18" charset="0"/>
              </a:rPr>
              <a:t>(Διεθνής Αριθμός Τραπεζικού Λογαριασμού):</a:t>
            </a:r>
          </a:p>
          <a:p>
            <a:pPr>
              <a:lnSpc>
                <a:spcPct val="107000"/>
              </a:lnSpc>
              <a:spcAft>
                <a:spcPts val="800"/>
              </a:spcAft>
            </a:pPr>
            <a:r>
              <a:rPr lang="en-GB" sz="2200" kern="100" noProof="0" dirty="0">
                <a:effectLst/>
                <a:ea typeface="Aptos" panose="020B0004020202020204" pitchFamily="34" charset="0"/>
                <a:cs typeface="Times New Roman" panose="02020603050405020304" pitchFamily="18" charset="0"/>
              </a:rPr>
              <a:t>Ένα 24ψήφιο σύνολο δύο γραμμάτων και 22 αριθμών:</a:t>
            </a:r>
          </a:p>
          <a:p>
            <a:pPr marL="719138" indent="-269875">
              <a:lnSpc>
                <a:spcPct val="107000"/>
              </a:lnSpc>
              <a:spcAft>
                <a:spcPts val="800"/>
              </a:spcAft>
              <a:buAutoNum type="arabicPeriod"/>
              <a:tabLst>
                <a:tab pos="622300" algn="l"/>
              </a:tabLst>
            </a:pPr>
            <a:r>
              <a:rPr lang="en-GB" sz="2200" b="1" kern="100" noProof="0" dirty="0">
                <a:effectLst/>
                <a:ea typeface="Aptos" panose="020B0004020202020204" pitchFamily="34" charset="0"/>
                <a:cs typeface="Times New Roman" panose="02020603050405020304" pitchFamily="18" charset="0"/>
              </a:rPr>
              <a:t>Χώρα: </a:t>
            </a:r>
            <a:r>
              <a:rPr lang="en-GB" sz="2200" kern="100" noProof="0" dirty="0">
                <a:effectLst/>
                <a:ea typeface="Aptos" panose="020B0004020202020204" pitchFamily="34" charset="0"/>
                <a:cs typeface="Times New Roman" panose="02020603050405020304" pitchFamily="18" charset="0"/>
              </a:rPr>
              <a:t>Τα γράμματα προσδιορίζουν τη χώρα και συνδέονται με δύο ψηφία ελέγχου (DC) που χρησιμεύουν για την επικύρωση ολόκληρου του IBAN. </a:t>
            </a:r>
          </a:p>
          <a:p>
            <a:pPr marL="719138" indent="-269875">
              <a:lnSpc>
                <a:spcPct val="107000"/>
              </a:lnSpc>
              <a:spcAft>
                <a:spcPts val="800"/>
              </a:spcAft>
              <a:buAutoNum type="arabicPeriod"/>
              <a:tabLst>
                <a:tab pos="622300" algn="l"/>
              </a:tabLst>
            </a:pPr>
            <a:r>
              <a:rPr lang="en-GB" sz="2200" b="1" kern="100" noProof="0" dirty="0">
                <a:effectLst/>
                <a:ea typeface="Aptos" panose="020B0004020202020204" pitchFamily="34" charset="0"/>
                <a:cs typeface="Times New Roman" panose="02020603050405020304" pitchFamily="18" charset="0"/>
              </a:rPr>
              <a:t>Οντότητα: </a:t>
            </a:r>
            <a:r>
              <a:rPr lang="en-GB" sz="2200" kern="100" noProof="0" dirty="0">
                <a:effectLst/>
                <a:ea typeface="Aptos" panose="020B0004020202020204" pitchFamily="34" charset="0"/>
                <a:cs typeface="Times New Roman" panose="02020603050405020304" pitchFamily="18" charset="0"/>
              </a:rPr>
              <a:t>Τα τέσσερα πρώτα ψηφία αποδίδονται από την Τράπεζα της Ισπανίας και προσδιορίζουν την τράπεζα. </a:t>
            </a:r>
          </a:p>
          <a:p>
            <a:pPr marL="719138" indent="-269875">
              <a:lnSpc>
                <a:spcPct val="107000"/>
              </a:lnSpc>
              <a:spcAft>
                <a:spcPts val="800"/>
              </a:spcAft>
              <a:buAutoNum type="arabicPeriod"/>
              <a:tabLst>
                <a:tab pos="622300" algn="l"/>
              </a:tabLst>
            </a:pPr>
            <a:r>
              <a:rPr lang="en-GB" sz="2200" b="1" kern="100" noProof="0" dirty="0">
                <a:effectLst/>
                <a:ea typeface="Aptos" panose="020B0004020202020204" pitchFamily="34" charset="0"/>
                <a:cs typeface="Times New Roman" panose="02020603050405020304" pitchFamily="18" charset="0"/>
              </a:rPr>
              <a:t>Υποκατάστημα: </a:t>
            </a:r>
            <a:r>
              <a:rPr lang="en-GB" sz="2200" kern="100" noProof="0" dirty="0">
                <a:effectLst/>
                <a:ea typeface="Aptos" panose="020B0004020202020204" pitchFamily="34" charset="0"/>
                <a:cs typeface="Times New Roman" panose="02020603050405020304" pitchFamily="18" charset="0"/>
              </a:rPr>
              <a:t>Τα επόμενα τέσσερα ψηφία προσδιορίζουν το συγκεκριμένο υποκατάστημα στο οποίο ο πελάτης τηρεί το λογαριασμό. </a:t>
            </a:r>
          </a:p>
          <a:p>
            <a:pPr marL="719138" indent="-269875">
              <a:lnSpc>
                <a:spcPct val="107000"/>
              </a:lnSpc>
              <a:spcAft>
                <a:spcPts val="800"/>
              </a:spcAft>
              <a:buAutoNum type="arabicPeriod"/>
              <a:tabLst>
                <a:tab pos="622300" algn="l"/>
              </a:tabLst>
            </a:pPr>
            <a:r>
              <a:rPr lang="en-GB" sz="2200" b="1" kern="0" noProof="0" dirty="0">
                <a:effectLst/>
                <a:ea typeface="Times New Roman" panose="02020603050405020304" pitchFamily="18" charset="0"/>
                <a:cs typeface="Times New Roman" panose="02020603050405020304" pitchFamily="18" charset="0"/>
              </a:rPr>
              <a:t>DC: </a:t>
            </a:r>
            <a:r>
              <a:rPr lang="en-GB" sz="2200" kern="100" noProof="0" dirty="0">
                <a:effectLst/>
                <a:ea typeface="Aptos" panose="020B0004020202020204" pitchFamily="34" charset="0"/>
                <a:cs typeface="Times New Roman" panose="02020603050405020304" pitchFamily="18" charset="0"/>
              </a:rPr>
              <a:t>Και πάλι, 2 ψηφία ελέγχου</a:t>
            </a:r>
            <a:r>
              <a:rPr lang="en-GB" sz="2200" kern="0" noProof="0" dirty="0">
                <a:effectLst/>
                <a:ea typeface="Times New Roman" panose="02020603050405020304" pitchFamily="18" charset="0"/>
                <a:cs typeface="Times New Roman" panose="02020603050405020304" pitchFamily="18" charset="0"/>
              </a:rPr>
              <a:t>. </a:t>
            </a:r>
            <a:endParaRPr lang="en-GB" sz="2200" kern="100" noProof="0" dirty="0">
              <a:ea typeface="Times New Roman" panose="02020603050405020304" pitchFamily="18" charset="0"/>
              <a:cs typeface="Times New Roman" panose="02020603050405020304" pitchFamily="18" charset="0"/>
            </a:endParaRPr>
          </a:p>
          <a:p>
            <a:pPr marL="719138" indent="-269875">
              <a:lnSpc>
                <a:spcPct val="107000"/>
              </a:lnSpc>
              <a:spcAft>
                <a:spcPts val="800"/>
              </a:spcAft>
              <a:buAutoNum type="arabicPeriod"/>
              <a:tabLst>
                <a:tab pos="622300" algn="l"/>
              </a:tabLst>
            </a:pPr>
            <a:r>
              <a:rPr lang="en-GB" sz="2200" b="1" kern="100" noProof="0" dirty="0">
                <a:effectLst/>
                <a:ea typeface="Aptos" panose="020B0004020202020204" pitchFamily="34" charset="0"/>
                <a:cs typeface="Times New Roman" panose="02020603050405020304" pitchFamily="18" charset="0"/>
              </a:rPr>
              <a:t>Αριθμός λογαριασμού: </a:t>
            </a:r>
            <a:r>
              <a:rPr lang="en-GB" sz="2200" kern="100" noProof="0" dirty="0">
                <a:effectLst/>
                <a:ea typeface="Aptos" panose="020B0004020202020204" pitchFamily="34" charset="0"/>
                <a:cs typeface="Times New Roman" panose="02020603050405020304" pitchFamily="18" charset="0"/>
              </a:rPr>
              <a:t>Τα τελευταία 10 ψηφία αποτελούν τα τελευταία 10 ψηφία.</a:t>
            </a:r>
          </a:p>
          <a:p>
            <a:pPr>
              <a:lnSpc>
                <a:spcPct val="107000"/>
              </a:lnSpc>
              <a:spcAft>
                <a:spcPts val="800"/>
              </a:spcAft>
            </a:pPr>
            <a:endParaRPr lang="en-GB" sz="2200" u="sng" kern="0" noProof="0" dirty="0">
              <a:effectLst/>
              <a:ea typeface="Times New Roman" panose="02020603050405020304" pitchFamily="18" charset="0"/>
              <a:cs typeface="Times New Roman" panose="02020603050405020304" pitchFamily="18" charset="0"/>
            </a:endParaRPr>
          </a:p>
          <a:p>
            <a:pPr>
              <a:lnSpc>
                <a:spcPct val="107000"/>
              </a:lnSpc>
              <a:spcAft>
                <a:spcPts val="800"/>
              </a:spcAft>
            </a:pP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Google Shape;245;p15">
            <a:extLst>
              <a:ext uri="{FF2B5EF4-FFF2-40B4-BE49-F238E27FC236}">
                <a16:creationId xmlns:a16="http://schemas.microsoft.com/office/drawing/2014/main" id="{B9D599D7-9B82-17E3-46E6-D0E7A7F81252}"/>
              </a:ext>
            </a:extLst>
          </p:cNvPr>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s-ES" sz="1200" dirty="0"/>
              <a:t>Fuente: </a:t>
            </a:r>
            <a:r>
              <a:rPr lang="es-ES" sz="1200" dirty="0">
                <a:hlinkClick r:id="rId3"/>
              </a:rPr>
              <a:t>Finanzasparatodo</a:t>
            </a:r>
            <a:r>
              <a:rPr lang="es-ES" sz="1200" dirty="0"/>
              <a:t>s </a:t>
            </a:r>
            <a:endParaRPr sz="1200" b="0" i="0" u="none" strike="noStrike" cap="none" dirty="0">
              <a:solidFill>
                <a:schemeClr val="dk1"/>
              </a:solidFill>
              <a:latin typeface="Calibri"/>
              <a:ea typeface="Calibri"/>
              <a:cs typeface="Calibri"/>
              <a:sym typeface="Calibri"/>
            </a:endParaRPr>
          </a:p>
        </p:txBody>
      </p:sp>
      <p:pic>
        <p:nvPicPr>
          <p:cNvPr id="6" name="Imagen 5" descr="Escala de tiempo&#10;&#10;Descripción generada automáticamente">
            <a:extLst>
              <a:ext uri="{FF2B5EF4-FFF2-40B4-BE49-F238E27FC236}">
                <a16:creationId xmlns:a16="http://schemas.microsoft.com/office/drawing/2014/main" id="{356FAA1C-7E2E-7F3E-9259-8CE3CCF67D1B}"/>
              </a:ext>
            </a:extLst>
          </p:cNvPr>
          <p:cNvPicPr>
            <a:picLocks noChangeAspect="1"/>
          </p:cNvPicPr>
          <p:nvPr/>
        </p:nvPicPr>
        <p:blipFill rotWithShape="1">
          <a:blip r:embed="rId4"/>
          <a:srcRect t="10344" b="7771"/>
          <a:stretch/>
        </p:blipFill>
        <p:spPr bwMode="auto">
          <a:xfrm>
            <a:off x="7963833" y="2159058"/>
            <a:ext cx="4003180" cy="1633336"/>
          </a:xfrm>
          <a:prstGeom prst="rect">
            <a:avLst/>
          </a:prstGeom>
          <a:ln>
            <a:noFill/>
          </a:ln>
          <a:extLst>
            <a:ext uri="{53640926-AAD7-44D8-BBD7-CCE9431645EC}">
              <a14:shadowObscured xmlns:a14="http://schemas.microsoft.com/office/drawing/2010/main"/>
            </a:ext>
          </a:extLst>
        </p:spPr>
      </p:pic>
      <p:sp>
        <p:nvSpPr>
          <p:cNvPr id="7" name="Ορθογώνιο 7">
            <a:extLst>
              <a:ext uri="{FF2B5EF4-FFF2-40B4-BE49-F238E27FC236}">
                <a16:creationId xmlns:a16="http://schemas.microsoft.com/office/drawing/2014/main" id="{911A8E12-665E-6D96-DE80-090C61097F84}"/>
              </a:ext>
            </a:extLst>
          </p:cNvPr>
          <p:cNvSpPr/>
          <p:nvPr/>
        </p:nvSpPr>
        <p:spPr>
          <a:xfrm>
            <a:off x="6315960" y="0"/>
            <a:ext cx="5870420" cy="398569"/>
          </a:xfrm>
          <a:prstGeom prst="rect">
            <a:avLst/>
          </a:prstGeom>
          <a:solidFill>
            <a:schemeClr val="bg1">
              <a:lumMod val="95000"/>
            </a:schemeClr>
          </a:solidFill>
        </p:spPr>
        <p:txBody>
          <a:bodyPr vert="horz" lIns="91440" tIns="45720" rIns="91440" bIns="45720" rtlCol="0" anchor="ctr">
            <a:noAutofit/>
          </a:bodyPr>
          <a:lstStyle/>
          <a:p>
            <a:pPr>
              <a:buClr>
                <a:srgbClr val="FFC243"/>
              </a:buClr>
            </a:pPr>
            <a:r>
              <a:rPr lang="en-US" dirty="0">
                <a:solidFill>
                  <a:srgbClr val="1C2E78"/>
                </a:solidFill>
                <a:latin typeface="Calibri"/>
                <a:cs typeface="Calibri"/>
              </a:rPr>
              <a:t>Τι σημαίνει...; Επεξήγηση βασικών τραπεζικών εννοιών</a:t>
            </a:r>
            <a:endParaRPr lang="es-ES" dirty="0">
              <a:solidFill>
                <a:srgbClr val="1C2E78"/>
              </a:solidFill>
              <a:latin typeface="Calibri"/>
              <a:cs typeface="Calibri"/>
            </a:endParaRPr>
          </a:p>
        </p:txBody>
      </p:sp>
    </p:spTree>
    <p:extLst>
      <p:ext uri="{BB962C8B-B14F-4D97-AF65-F5344CB8AC3E}">
        <p14:creationId xmlns:p14="http://schemas.microsoft.com/office/powerpoint/2010/main" val="642364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E0B39C0-B902-EB1E-60BF-0BE87358060E}"/>
              </a:ext>
            </a:extLst>
          </p:cNvPr>
          <p:cNvGrpSpPr/>
          <p:nvPr/>
        </p:nvGrpSpPr>
        <p:grpSpPr>
          <a:xfrm>
            <a:off x="0" y="1"/>
            <a:ext cx="12624362" cy="6910372"/>
            <a:chOff x="0" y="0"/>
            <a:chExt cx="12624362" cy="7020335"/>
          </a:xfrm>
          <a:solidFill>
            <a:srgbClr val="26A6FF"/>
          </a:solidFill>
        </p:grpSpPr>
        <p:sp>
          <p:nvSpPr>
            <p:cNvPr id="4" name="Ορθογώνιο 3">
              <a:extLst>
                <a:ext uri="{FF2B5EF4-FFF2-40B4-BE49-F238E27FC236}">
                  <a16:creationId xmlns:a16="http://schemas.microsoft.com/office/drawing/2014/main" id="{AC43CBFE-B657-2888-FD69-2BA8019969E2}"/>
                </a:ext>
              </a:extLst>
            </p:cNvPr>
            <p:cNvSpPr/>
            <p:nvPr/>
          </p:nvSpPr>
          <p:spPr>
            <a:xfrm>
              <a:off x="7876693" y="0"/>
              <a:ext cx="4747669" cy="70203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 name="Ορθογώνιο τρίγωνο 2">
              <a:extLst>
                <a:ext uri="{FF2B5EF4-FFF2-40B4-BE49-F238E27FC236}">
                  <a16:creationId xmlns:a16="http://schemas.microsoft.com/office/drawing/2014/main" id="{E54A3F4C-8910-F632-4288-E3766E4FB297}"/>
                </a:ext>
              </a:extLst>
            </p:cNvPr>
            <p:cNvSpPr/>
            <p:nvPr/>
          </p:nvSpPr>
          <p:spPr>
            <a:xfrm rot="16200000">
              <a:off x="2537791" y="1637769"/>
              <a:ext cx="7004130" cy="373797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631440" y="1684282"/>
              <a:ext cx="3843990" cy="3843990"/>
            </a:xfrm>
            <a:prstGeom prst="rect">
              <a:avLst/>
            </a:prstGeom>
            <a:grpFill/>
            <a:ln>
              <a:noFill/>
            </a:ln>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0" y="3882628"/>
              <a:ext cx="5391150" cy="1325563"/>
            </a:xfrm>
            <a:prstGeom prst="rect">
              <a:avLst/>
            </a:prstGeom>
            <a:noFill/>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spcAft>
                  <a:spcPts val="600"/>
                </a:spcAft>
              </a:pPr>
              <a:r>
                <a:rPr lang="en-GB" sz="4000" b="1" noProof="0" dirty="0">
                  <a:solidFill>
                    <a:srgbClr val="FFC243"/>
                  </a:solidFill>
                  <a:latin typeface="+mj-lt"/>
                </a:rPr>
                <a:t>Συγχαρητήρια!</a:t>
              </a:r>
              <a:r>
                <a:rPr lang="en-GB" sz="2800" b="1" noProof="0" dirty="0">
                  <a:solidFill>
                    <a:srgbClr val="84C337"/>
                  </a:solidFill>
                  <a:latin typeface="+mj-lt"/>
                </a:rPr>
                <a:t/>
              </a:r>
              <a:br>
                <a:rPr lang="en-GB" sz="2800" b="1" noProof="0" dirty="0">
                  <a:solidFill>
                    <a:srgbClr val="84C337"/>
                  </a:solidFill>
                  <a:latin typeface="+mj-lt"/>
                </a:rPr>
              </a:br>
              <a:r>
                <a:rPr lang="en-GB" sz="2800" b="1" noProof="0" dirty="0">
                  <a:solidFill>
                    <a:srgbClr val="1C2E78"/>
                  </a:solidFill>
                  <a:latin typeface="+mj-lt"/>
                </a:rPr>
                <a:t>Ολοκληρώσατε επιτυχώς αυτή την ενότητα!</a:t>
              </a:r>
            </a:p>
          </p:txBody>
        </p:sp>
      </p:grpSp>
      <p:pic>
        <p:nvPicPr>
          <p:cNvPr id="9" name="Εικόνα 8" descr="Εικόνα που περιέχει γραφικά, γραφιστική, clipart, καρτούν&#10;&#10;Περιγραφή που δημιουργήθηκε αυτόματα">
            <a:extLst>
              <a:ext uri="{FF2B5EF4-FFF2-40B4-BE49-F238E27FC236}">
                <a16:creationId xmlns:a16="http://schemas.microsoft.com/office/drawing/2014/main" id="{601ADAA0-FC03-73D9-AE40-1C4C711736F9}"/>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54938"/>
          <a:stretch/>
        </p:blipFill>
        <p:spPr>
          <a:xfrm>
            <a:off x="-33924" y="8958"/>
            <a:ext cx="3635960" cy="3783780"/>
          </a:xfrm>
          <a:prstGeom prst="rect">
            <a:avLst/>
          </a:prstGeom>
        </p:spPr>
      </p:pic>
      <p:pic>
        <p:nvPicPr>
          <p:cNvPr id="11" name="Εικόνα 10" descr="Εικόνα που περιέχει γραφικά, γραφιστική, clipart, καρτούν&#10;&#10;Περιγραφή που δημιουργήθηκε αυτόματα">
            <a:extLst>
              <a:ext uri="{FF2B5EF4-FFF2-40B4-BE49-F238E27FC236}">
                <a16:creationId xmlns:a16="http://schemas.microsoft.com/office/drawing/2014/main" id="{1B03ACE7-E068-9C80-52E6-8436AA1D9819}"/>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44200" r="5463"/>
          <a:stretch/>
        </p:blipFill>
        <p:spPr>
          <a:xfrm>
            <a:off x="3397721" y="823363"/>
            <a:ext cx="2375272" cy="2212824"/>
          </a:xfrm>
          <a:prstGeom prst="rect">
            <a:avLst/>
          </a:prstGeom>
        </p:spPr>
      </p:pic>
      <p:sp>
        <p:nvSpPr>
          <p:cNvPr id="2" name="Google Shape;569;p58">
            <a:extLst>
              <a:ext uri="{FF2B5EF4-FFF2-40B4-BE49-F238E27FC236}">
                <a16:creationId xmlns:a16="http://schemas.microsoft.com/office/drawing/2014/main" id="{40883BD0-0B69-2882-F248-755E4BD8C059}"/>
              </a:ext>
            </a:extLst>
          </p:cNvPr>
          <p:cNvSpPr/>
          <p:nvPr/>
        </p:nvSpPr>
        <p:spPr>
          <a:xfrm>
            <a:off x="4741679" y="6277951"/>
            <a:ext cx="7745662" cy="632422"/>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rgbClr val="000000"/>
              </a:buClr>
              <a:buSzPts val="1200"/>
              <a:buFont typeface="Arial"/>
              <a:buNone/>
            </a:pPr>
            <a:r>
              <a:rPr lang="el-GR" sz="1110" b="0" i="0" u="none" strike="noStrike" cap="none" dirty="0">
                <a:solidFill>
                  <a:schemeClr val="lt1"/>
                </a:solidFill>
                <a:latin typeface="Calibri"/>
                <a:ea typeface="Calibri"/>
                <a:cs typeface="Calibri"/>
                <a:sym typeface="Calibri"/>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a:t>
            </a:r>
            <a:r>
              <a:rPr lang="el-GR" sz="1110" b="0" i="0" u="none" strike="noStrike" cap="none" dirty="0" err="1">
                <a:solidFill>
                  <a:schemeClr val="lt1"/>
                </a:solidFill>
                <a:latin typeface="Calibri"/>
                <a:ea typeface="Calibri"/>
                <a:cs typeface="Calibri"/>
                <a:sym typeface="Calibri"/>
              </a:rPr>
              <a:t>κατ'ανάγκη</a:t>
            </a:r>
            <a:r>
              <a:rPr lang="el-GR" sz="1110" b="0" i="0" u="none" strike="noStrike" cap="none" dirty="0">
                <a:solidFill>
                  <a:schemeClr val="lt1"/>
                </a:solidFill>
                <a:latin typeface="Calibri"/>
                <a:ea typeface="Calibri"/>
                <a:cs typeface="Calibri"/>
                <a:sym typeface="Calibri"/>
              </a:rPr>
              <a:t>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 Αριθμός έργου: 2023-1-RO01-KA220-ADU-000157797</a:t>
            </a:r>
          </a:p>
        </p:txBody>
      </p:sp>
      <p:pic>
        <p:nvPicPr>
          <p:cNvPr id="5" name="Εικόνα 4" descr="Εικόνα που περιέχει στιγμιότυπο οθόνης, γραμματοσειρά, Μπελ ηλεκτρίκ, Μπλε Majorelle&#10;&#10;Το περιεχόμενο που δημιουργείται από τεχνολογία AI ενδέχεται να είναι εσφαλμένο.">
            <a:extLst>
              <a:ext uri="{FF2B5EF4-FFF2-40B4-BE49-F238E27FC236}">
                <a16:creationId xmlns:a16="http://schemas.microsoft.com/office/drawing/2014/main" id="{9B24A53C-DC5E-A11F-CC74-828D371D523F}"/>
              </a:ext>
            </a:extLst>
          </p:cNvPr>
          <p:cNvPicPr>
            <a:picLocks noChangeAspect="1"/>
          </p:cNvPicPr>
          <p:nvPr/>
        </p:nvPicPr>
        <p:blipFill>
          <a:blip r:embed="rId6"/>
          <a:stretch>
            <a:fillRect/>
          </a:stretch>
        </p:blipFill>
        <p:spPr>
          <a:xfrm>
            <a:off x="-3588" y="6280485"/>
            <a:ext cx="2846184" cy="534350"/>
          </a:xfrm>
          <a:prstGeom prst="rect">
            <a:avLst/>
          </a:prstGeom>
        </p:spPr>
      </p:pic>
    </p:spTree>
    <p:extLst>
      <p:ext uri="{BB962C8B-B14F-4D97-AF65-F5344CB8AC3E}">
        <p14:creationId xmlns:p14="http://schemas.microsoft.com/office/powerpoint/2010/main" val="2234862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title"/>
          </p:nvPr>
        </p:nvSpPr>
        <p:spPr>
          <a:xfrm>
            <a:off x="558000" y="1079999"/>
            <a:ext cx="10515600" cy="129214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00000"/>
              <a:buFont typeface="Calibri"/>
              <a:buNone/>
            </a:pPr>
            <a:r>
              <a:rPr lang="el-GR" sz="2200" dirty="0"/>
              <a:t>Υποενότητα </a:t>
            </a:r>
            <a:r>
              <a:rPr lang="en-US" sz="2200" dirty="0"/>
              <a:t>1</a:t>
            </a:r>
            <a:r>
              <a:rPr lang="en-US" dirty="0"/>
              <a:t/>
            </a:r>
            <a:br>
              <a:rPr lang="en-US" dirty="0"/>
            </a:br>
            <a:r>
              <a:rPr lang="en-US" sz="4000" dirty="0"/>
              <a:t>Εισαγωγή </a:t>
            </a:r>
            <a:r>
              <a:rPr lang="en-US" dirty="0"/>
              <a:t/>
            </a:r>
            <a:br>
              <a:rPr lang="en-US" dirty="0"/>
            </a:br>
            <a:endParaRPr dirty="0"/>
          </a:p>
        </p:txBody>
      </p:sp>
      <p:sp>
        <p:nvSpPr>
          <p:cNvPr id="128" name="Google Shape;128;p4"/>
          <p:cNvSpPr txBox="1">
            <a:spLocks noGrp="1"/>
          </p:cNvSpPr>
          <p:nvPr>
            <p:ph type="body" idx="1"/>
          </p:nvPr>
        </p:nvSpPr>
        <p:spPr>
          <a:xfrm>
            <a:off x="558000" y="2035925"/>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Στόχοι</a:t>
            </a:r>
            <a:endParaRPr/>
          </a:p>
        </p:txBody>
      </p:sp>
      <p:sp>
        <p:nvSpPr>
          <p:cNvPr id="129" name="Google Shape;129;p4"/>
          <p:cNvSpPr txBox="1">
            <a:spLocks noGrp="1"/>
          </p:cNvSpPr>
          <p:nvPr>
            <p:ph type="body" idx="2"/>
          </p:nvPr>
        </p:nvSpPr>
        <p:spPr>
          <a:xfrm>
            <a:off x="557995" y="2589918"/>
            <a:ext cx="8247046"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ct val="100000"/>
              <a:buNone/>
            </a:pPr>
            <a:r>
              <a:rPr lang="en-US" sz="2000" dirty="0"/>
              <a:t>Με την ολοκλήρωση αυτής </a:t>
            </a:r>
            <a:r>
              <a:rPr lang="en-US" sz="2000" dirty="0" err="1"/>
              <a:t>της</a:t>
            </a:r>
            <a:r>
              <a:rPr lang="en-US" sz="2000" dirty="0"/>
              <a:t> </a:t>
            </a:r>
            <a:r>
              <a:rPr lang="el-GR" sz="2000" dirty="0" err="1"/>
              <a:t>υπο</a:t>
            </a:r>
            <a:r>
              <a:rPr lang="en-US" sz="2000" dirty="0" err="1"/>
              <a:t>ενότητ</a:t>
            </a:r>
            <a:r>
              <a:rPr lang="en-US" sz="2000" dirty="0"/>
              <a:t>ας, θα ενημερωθείτε σχετικά με</a:t>
            </a:r>
            <a:endParaRPr dirty="0"/>
          </a:p>
          <a:p>
            <a:pPr marL="228600" lvl="0" indent="-224948" algn="l" rtl="0">
              <a:lnSpc>
                <a:spcPct val="150000"/>
              </a:lnSpc>
              <a:spcBef>
                <a:spcPts val="1200"/>
              </a:spcBef>
              <a:spcAft>
                <a:spcPts val="0"/>
              </a:spcAft>
              <a:buClr>
                <a:srgbClr val="92D050"/>
              </a:buClr>
              <a:buSzPct val="104996"/>
              <a:buFont typeface="Noto Sans Symbols"/>
              <a:buChar char="✔"/>
            </a:pPr>
            <a:r>
              <a:rPr lang="el-GR" sz="2000" dirty="0"/>
              <a:t>τους</a:t>
            </a:r>
            <a:r>
              <a:rPr lang="en-US" sz="2000" dirty="0"/>
              <a:t> μα</a:t>
            </a:r>
            <a:r>
              <a:rPr lang="en-US" sz="2000" dirty="0" err="1"/>
              <a:t>θησι</a:t>
            </a:r>
            <a:r>
              <a:rPr lang="en-US" sz="2000" dirty="0"/>
              <a:t>ακο</a:t>
            </a:r>
            <a:r>
              <a:rPr lang="el-GR" sz="2000" dirty="0" err="1"/>
              <a:t>ύς</a:t>
            </a:r>
            <a:r>
              <a:rPr lang="en-US" sz="2000" dirty="0"/>
              <a:t> </a:t>
            </a:r>
            <a:r>
              <a:rPr lang="en-US" sz="2000" dirty="0" err="1"/>
              <a:t>στόχο</a:t>
            </a:r>
            <a:r>
              <a:rPr lang="el-GR" sz="2000" dirty="0" err="1"/>
              <a:t>υς</a:t>
            </a:r>
            <a:r>
              <a:rPr lang="en-US" sz="2000" dirty="0"/>
              <a:t> και το εκπαιδευτικό περιεχόμενο αυτής της ενότητας</a:t>
            </a:r>
            <a:endParaRPr dirty="0"/>
          </a:p>
          <a:p>
            <a:pPr marL="228600" lvl="0" indent="-224948" algn="l" rtl="0">
              <a:lnSpc>
                <a:spcPct val="150000"/>
              </a:lnSpc>
              <a:spcBef>
                <a:spcPts val="1200"/>
              </a:spcBef>
              <a:spcAft>
                <a:spcPts val="0"/>
              </a:spcAft>
              <a:buClr>
                <a:srgbClr val="92D050"/>
              </a:buClr>
              <a:buSzPct val="104996"/>
              <a:buFont typeface="Noto Sans Symbols"/>
              <a:buChar char="✔"/>
            </a:pPr>
            <a:r>
              <a:rPr lang="el-GR" sz="2000" dirty="0"/>
              <a:t>την </a:t>
            </a:r>
            <a:r>
              <a:rPr lang="en-US" sz="2000" dirty="0" err="1"/>
              <a:t>μεθοδολογί</a:t>
            </a:r>
            <a:r>
              <a:rPr lang="en-US" sz="2000" dirty="0"/>
              <a:t>α κατάρτισης που χρησιμοποιήθηκε και η διάρκεια αυτής της ενότητας</a:t>
            </a:r>
            <a:endParaRPr sz="2000" dirty="0"/>
          </a:p>
        </p:txBody>
      </p:sp>
      <p:pic>
        <p:nvPicPr>
          <p:cNvPr id="130" name="Google Shape;130;p4" descr="High ROI content abstract concept illustration"/>
          <p:cNvPicPr preferRelativeResize="0"/>
          <p:nvPr/>
        </p:nvPicPr>
        <p:blipFill rotWithShape="1">
          <a:blip r:embed="rId3">
            <a:alphaModFix/>
          </a:blip>
          <a:srcRect l="10455" t="11533" r="9781" b="9204"/>
          <a:stretch/>
        </p:blipFill>
        <p:spPr>
          <a:xfrm>
            <a:off x="8757449" y="2287475"/>
            <a:ext cx="3434551" cy="3412775"/>
          </a:xfrm>
          <a:prstGeom prst="rect">
            <a:avLst/>
          </a:prstGeom>
          <a:noFill/>
          <a:ln>
            <a:noFill/>
          </a:ln>
        </p:spPr>
      </p:pic>
      <p:sp>
        <p:nvSpPr>
          <p:cNvPr id="131" name="Google Shape;131;p4"/>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Εικόνα από vectorjuice στο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1524000" y="927147"/>
            <a:ext cx="7732832" cy="618346"/>
          </a:xfrm>
        </p:spPr>
        <p:txBody>
          <a:bodyPr/>
          <a:lstStyle/>
          <a:p>
            <a:r>
              <a:rPr lang="en-GB" sz="2800" noProof="0" dirty="0"/>
              <a:t>Ικανότητες</a:t>
            </a:r>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0" y="474320"/>
            <a:ext cx="1524000" cy="1524000"/>
          </a:xfrm>
          <a:prstGeom prst="rect">
            <a:avLst/>
          </a:prstGeom>
        </p:spPr>
      </p:pic>
      <p:sp>
        <p:nvSpPr>
          <p:cNvPr id="5" name="Θέση περιεχομένου 4">
            <a:extLst>
              <a:ext uri="{FF2B5EF4-FFF2-40B4-BE49-F238E27FC236}">
                <a16:creationId xmlns:a16="http://schemas.microsoft.com/office/drawing/2014/main" id="{A8A9FD9A-D149-4CB3-A9BB-556DD2E24D3A}"/>
              </a:ext>
            </a:extLst>
          </p:cNvPr>
          <p:cNvSpPr>
            <a:spLocks noGrp="1"/>
          </p:cNvSpPr>
          <p:nvPr>
            <p:ph idx="1"/>
          </p:nvPr>
        </p:nvSpPr>
        <p:spPr>
          <a:xfrm>
            <a:off x="485775" y="2236588"/>
            <a:ext cx="5820432" cy="4080646"/>
          </a:xfrm>
        </p:spPr>
        <p:txBody>
          <a:bodyPr>
            <a:noAutofit/>
          </a:bodyPr>
          <a:lstStyle/>
          <a:p>
            <a:pPr>
              <a:buClr>
                <a:srgbClr val="92D050"/>
              </a:buClr>
              <a:buSzPct val="120000"/>
              <a:buFont typeface="Wingdings" panose="05000000000000000000" pitchFamily="2" charset="2"/>
              <a:buChar char="§"/>
            </a:pPr>
            <a:r>
              <a:rPr lang="en-US" sz="2000" dirty="0"/>
              <a:t>Ρ</a:t>
            </a:r>
            <a:r>
              <a:rPr lang="el-GR" sz="2000" dirty="0"/>
              <a:t>υ</a:t>
            </a:r>
            <a:r>
              <a:rPr lang="en-US" sz="2000" dirty="0" err="1"/>
              <a:t>θμ</a:t>
            </a:r>
            <a:r>
              <a:rPr lang="el-GR" sz="2000" dirty="0" err="1"/>
              <a:t>ίζετε</a:t>
            </a:r>
            <a:r>
              <a:rPr lang="el-GR" sz="2000" dirty="0"/>
              <a:t> </a:t>
            </a:r>
            <a:r>
              <a:rPr lang="en-US" sz="2000" dirty="0"/>
              <a:t>και </a:t>
            </a:r>
            <a:r>
              <a:rPr lang="el-GR" sz="2000" dirty="0"/>
              <a:t>έχετε </a:t>
            </a:r>
            <a:r>
              <a:rPr lang="en-US" sz="2000" dirty="0"/>
              <a:t>π</a:t>
            </a:r>
            <a:r>
              <a:rPr lang="en-US" sz="2000" dirty="0" err="1"/>
              <a:t>ρόσ</a:t>
            </a:r>
            <a:r>
              <a:rPr lang="en-US" sz="2000" dirty="0"/>
              <a:t>βαση </a:t>
            </a:r>
            <a:r>
              <a:rPr lang="en-US" sz="2000" noProof="0" dirty="0"/>
              <a:t>σε ηλεκτρονικό τραπεζικό λογαριασμό </a:t>
            </a:r>
            <a:endParaRPr lang="en-GB" sz="2000" noProof="0" dirty="0"/>
          </a:p>
          <a:p>
            <a:pPr lvl="1">
              <a:buClr>
                <a:srgbClr val="FFDA4C"/>
              </a:buClr>
            </a:pPr>
            <a:r>
              <a:rPr lang="en-US" sz="2000" noProof="0" dirty="0"/>
              <a:t>να γνωρίζετε τα βήματα για τη δημιουργία ηλεκτρονικού τραπεζικού λογαριασμού στην εφαρμογή σας</a:t>
            </a:r>
          </a:p>
          <a:p>
            <a:pPr lvl="1">
              <a:buClr>
                <a:srgbClr val="FFDA4C"/>
              </a:buClr>
            </a:pPr>
            <a:r>
              <a:rPr lang="en-US" sz="2000" noProof="0" dirty="0"/>
              <a:t>να ξέρετε πώς να λάβετε τον κωδικό πρόσβασης στο λογαριασμό</a:t>
            </a:r>
            <a:endParaRPr lang="en-GB" sz="2000" noProof="0" dirty="0"/>
          </a:p>
          <a:p>
            <a:pPr lvl="1">
              <a:buClr>
                <a:srgbClr val="FFDA4C"/>
              </a:buClr>
            </a:pPr>
            <a:r>
              <a:rPr lang="en-US" sz="2000" noProof="0" dirty="0"/>
              <a:t>να γνωρίζετε πώς να επαληθεύσετε την ταυτότητά σας και να δημιουργήσετε το δικό σας όνομα χρήστη και κωδικό πρόσβασης</a:t>
            </a:r>
            <a:endParaRPr lang="en-GB" sz="1800" noProof="0" dirty="0"/>
          </a:p>
        </p:txBody>
      </p:sp>
      <p:sp>
        <p:nvSpPr>
          <p:cNvPr id="8" name="Θέση περιεχομένου 4">
            <a:extLst>
              <a:ext uri="{FF2B5EF4-FFF2-40B4-BE49-F238E27FC236}">
                <a16:creationId xmlns:a16="http://schemas.microsoft.com/office/drawing/2014/main" id="{95B03FC5-5B9E-7F85-D87D-7A8E6FD72C19}"/>
              </a:ext>
            </a:extLst>
          </p:cNvPr>
          <p:cNvSpPr txBox="1">
            <a:spLocks/>
          </p:cNvSpPr>
          <p:nvPr/>
        </p:nvSpPr>
        <p:spPr>
          <a:xfrm>
            <a:off x="6162674" y="2244326"/>
            <a:ext cx="5930587" cy="369426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400" kern="1200">
                <a:solidFill>
                  <a:schemeClr val="bg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100000"/>
              </a:lnSpc>
              <a:spcBef>
                <a:spcPts val="600"/>
              </a:spcBef>
              <a:spcAft>
                <a:spcPts val="600"/>
              </a:spcAft>
              <a:buClr>
                <a:srgbClr val="68BC42"/>
              </a:buClr>
              <a:buSzPct val="120000"/>
              <a:buFont typeface="Wingdings" panose="05000000000000000000" pitchFamily="2" charset="2"/>
              <a:buChar char="ü"/>
              <a:defRPr sz="22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0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2D050"/>
              </a:buClr>
              <a:buSzPct val="120000"/>
              <a:buFont typeface="Wingdings" panose="05000000000000000000" pitchFamily="2" charset="2"/>
              <a:buChar char="§"/>
            </a:pPr>
            <a:r>
              <a:rPr lang="en-US" noProof="0" dirty="0" err="1"/>
              <a:t>Δι</a:t>
            </a:r>
            <a:r>
              <a:rPr lang="en-US" noProof="0" dirty="0"/>
              <a:t>αχειρ</a:t>
            </a:r>
            <a:r>
              <a:rPr lang="el-GR" dirty="0"/>
              <a:t>ί</a:t>
            </a:r>
            <a:r>
              <a:rPr lang="el-GR" noProof="0" dirty="0" err="1"/>
              <a:t>ζεσ</a:t>
            </a:r>
            <a:r>
              <a:rPr lang="en-US" noProof="0" dirty="0" err="1"/>
              <a:t>τε</a:t>
            </a:r>
            <a:r>
              <a:rPr lang="en-US" noProof="0" dirty="0"/>
              <a:t> έναν ηλεκτρονικό τραπεζικό λογαριασμό</a:t>
            </a:r>
            <a:r>
              <a:rPr lang="en-GB" noProof="0" dirty="0"/>
              <a:t>:  </a:t>
            </a:r>
          </a:p>
          <a:p>
            <a:pPr lvl="1">
              <a:buClr>
                <a:srgbClr val="FFDA4C"/>
              </a:buClr>
            </a:pPr>
            <a:r>
              <a:rPr lang="en-US" noProof="0" dirty="0"/>
              <a:t>να γνωρίζετε πώς να εντοπίζετε και να έχετε πρόσβαση στις υπηρεσίες που προσφέρονται από τον ηλεκτρονικό σας λογαριασμό</a:t>
            </a:r>
            <a:endParaRPr lang="en-GB" noProof="0" dirty="0"/>
          </a:p>
          <a:p>
            <a:pPr lvl="1">
              <a:buClr>
                <a:srgbClr val="FFDA4C"/>
              </a:buClr>
            </a:pPr>
            <a:r>
              <a:rPr lang="en-US" noProof="0" dirty="0"/>
              <a:t>να γνωρίζετε πώς να κάνετε μεταφορές και να πληρώνετε λογαριασμούς </a:t>
            </a:r>
          </a:p>
          <a:p>
            <a:pPr lvl="1">
              <a:buClr>
                <a:srgbClr val="FFDA4C"/>
              </a:buClr>
            </a:pPr>
            <a:r>
              <a:rPr lang="en-US" noProof="0" dirty="0"/>
              <a:t>να γνωρίζετε πώς να συμβουλεύεστε το διαθέσιμο υπόλοιπό σας</a:t>
            </a:r>
          </a:p>
          <a:p>
            <a:pPr lvl="1">
              <a:buClr>
                <a:srgbClr val="FFDA4C"/>
              </a:buClr>
            </a:pPr>
            <a:r>
              <a:rPr lang="en-US" noProof="0" dirty="0"/>
              <a:t>να γνωρίζει πώς να συμβουλεύεται τις κινήσεις</a:t>
            </a:r>
            <a:endParaRPr lang="en-GB" noProof="0" dirty="0"/>
          </a:p>
        </p:txBody>
      </p:sp>
      <p:sp>
        <p:nvSpPr>
          <p:cNvPr id="10" name="TextBox 9">
            <a:extLst>
              <a:ext uri="{FF2B5EF4-FFF2-40B4-BE49-F238E27FC236}">
                <a16:creationId xmlns:a16="http://schemas.microsoft.com/office/drawing/2014/main" id="{28B4CB29-7DC5-19E0-E9D3-4B25FBCF38CC}"/>
              </a:ext>
            </a:extLst>
          </p:cNvPr>
          <p:cNvSpPr txBox="1"/>
          <p:nvPr/>
        </p:nvSpPr>
        <p:spPr>
          <a:xfrm>
            <a:off x="1523999" y="1571576"/>
            <a:ext cx="8637431" cy="461665"/>
          </a:xfrm>
          <a:prstGeom prst="rect">
            <a:avLst/>
          </a:prstGeom>
          <a:noFill/>
        </p:spPr>
        <p:txBody>
          <a:bodyPr wrap="square">
            <a:spAutoFit/>
          </a:bodyPr>
          <a:lstStyle/>
          <a:p>
            <a:pPr marL="0" indent="0">
              <a:buClr>
                <a:schemeClr val="bg1"/>
              </a:buClr>
              <a:buNone/>
            </a:pPr>
            <a:r>
              <a:rPr lang="en-GB" sz="2400" i="1" noProof="0" dirty="0">
                <a:solidFill>
                  <a:srgbClr val="1C2E78"/>
                </a:solidFill>
              </a:rPr>
              <a:t>Μετά την ολοκλήρωση αυτής της ενότητας, θα ξέρετε πώς να:</a:t>
            </a:r>
          </a:p>
        </p:txBody>
      </p:sp>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DF650D-0B9F-4515-62ED-F1F830332D60}"/>
              </a:ext>
            </a:extLst>
          </p:cNvPr>
          <p:cNvSpPr>
            <a:spLocks noGrp="1"/>
          </p:cNvSpPr>
          <p:nvPr>
            <p:ph type="title"/>
          </p:nvPr>
        </p:nvSpPr>
        <p:spPr>
          <a:xfrm>
            <a:off x="1543616" y="927147"/>
            <a:ext cx="7589367" cy="618346"/>
          </a:xfrm>
        </p:spPr>
        <p:txBody>
          <a:bodyPr/>
          <a:lstStyle/>
          <a:p>
            <a:r>
              <a:rPr lang="en-US" sz="2400" dirty="0"/>
              <a:t>Περιεχόμενο κατάρτισης</a:t>
            </a:r>
            <a:endParaRPr lang="es-ES" sz="2400" dirty="0"/>
          </a:p>
        </p:txBody>
      </p:sp>
      <p:sp>
        <p:nvSpPr>
          <p:cNvPr id="3" name="Θέση περιεχομένου 2">
            <a:extLst>
              <a:ext uri="{FF2B5EF4-FFF2-40B4-BE49-F238E27FC236}">
                <a16:creationId xmlns:a16="http://schemas.microsoft.com/office/drawing/2014/main" id="{FF40B44D-F50A-923C-5935-D866B929D7AA}"/>
              </a:ext>
            </a:extLst>
          </p:cNvPr>
          <p:cNvSpPr>
            <a:spLocks noGrp="1"/>
          </p:cNvSpPr>
          <p:nvPr>
            <p:ph idx="1"/>
          </p:nvPr>
        </p:nvSpPr>
        <p:spPr>
          <a:xfrm>
            <a:off x="232526" y="2714836"/>
            <a:ext cx="5576935" cy="3316787"/>
          </a:xfrm>
        </p:spPr>
        <p:txBody>
          <a:bodyPr>
            <a:normAutofit fontScale="92500" lnSpcReduction="20000"/>
          </a:bodyPr>
          <a:lstStyle/>
          <a:p>
            <a:pPr marL="457200" indent="-457200">
              <a:buClr>
                <a:srgbClr val="FFC243"/>
              </a:buClr>
              <a:buFont typeface="+mj-lt"/>
              <a:buAutoNum type="arabicPeriod"/>
            </a:pPr>
            <a:r>
              <a:rPr lang="en-US" dirty="0"/>
              <a:t>Εισαγωγή: διάρκεια, στόχοι, περιεχόμενο και μεθοδολογία</a:t>
            </a:r>
          </a:p>
          <a:p>
            <a:pPr marL="457200" indent="-457200">
              <a:buClr>
                <a:srgbClr val="FFC243"/>
              </a:buClr>
              <a:buFont typeface="+mj-lt"/>
              <a:buAutoNum type="arabicPeriod"/>
            </a:pPr>
            <a:r>
              <a:rPr lang="en-US" dirty="0"/>
              <a:t>Διαφορά μεταξύ τραπεζικών λογαριασμών</a:t>
            </a:r>
          </a:p>
          <a:p>
            <a:pPr marL="457200" indent="-457200">
              <a:buClr>
                <a:srgbClr val="FFC243"/>
              </a:buClr>
              <a:buFont typeface="+mj-lt"/>
              <a:buAutoNum type="arabicPeriod"/>
            </a:pPr>
            <a:r>
              <a:rPr lang="en-US" dirty="0"/>
              <a:t>Πλεονεκτήματα και προκλήσεις της ηλεκτρονικής τραπεζικής</a:t>
            </a:r>
          </a:p>
          <a:p>
            <a:pPr marL="457200" indent="-457200">
              <a:buClr>
                <a:srgbClr val="FFC243"/>
              </a:buClr>
              <a:buFont typeface="+mj-lt"/>
              <a:buAutoNum type="arabicPeriod"/>
            </a:pPr>
            <a:r>
              <a:rPr lang="en-US" dirty="0"/>
              <a:t>Πώς να εγκαταστήσετε μια εφαρμογή mobile banking</a:t>
            </a:r>
          </a:p>
          <a:p>
            <a:pPr marL="457200" indent="-457200">
              <a:buClr>
                <a:srgbClr val="FFC243"/>
              </a:buClr>
              <a:buFont typeface="+mj-lt"/>
              <a:buAutoNum type="arabicPeriod"/>
            </a:pPr>
            <a:r>
              <a:rPr lang="en-US" dirty="0"/>
              <a:t>Λήψη της ταυτότητας και του κωδικού πρόσβασης</a:t>
            </a:r>
            <a:endParaRPr lang="es-ES" dirty="0"/>
          </a:p>
          <a:p>
            <a:pPr marL="457200" indent="-457200">
              <a:buClr>
                <a:srgbClr val="FFC243"/>
              </a:buClr>
              <a:buFont typeface="+mj-lt"/>
              <a:buAutoNum type="arabicPeriod"/>
            </a:pPr>
            <a:endParaRPr lang="en-US" dirty="0"/>
          </a:p>
          <a:p>
            <a:pPr marL="0" indent="0">
              <a:buClr>
                <a:srgbClr val="FFC243"/>
              </a:buClr>
              <a:buNone/>
            </a:pPr>
            <a:endParaRPr lang="el-GR" dirty="0"/>
          </a:p>
        </p:txBody>
      </p:sp>
      <p:sp>
        <p:nvSpPr>
          <p:cNvPr id="4" name="Θέση περιεχομένου 2">
            <a:extLst>
              <a:ext uri="{FF2B5EF4-FFF2-40B4-BE49-F238E27FC236}">
                <a16:creationId xmlns:a16="http://schemas.microsoft.com/office/drawing/2014/main" id="{0AB20690-83BC-122F-0A8A-24B95BC3342D}"/>
              </a:ext>
            </a:extLst>
          </p:cNvPr>
          <p:cNvSpPr txBox="1">
            <a:spLocks/>
          </p:cNvSpPr>
          <p:nvPr/>
        </p:nvSpPr>
        <p:spPr>
          <a:xfrm>
            <a:off x="5943034" y="2751051"/>
            <a:ext cx="6248966" cy="324435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400" kern="1200">
                <a:solidFill>
                  <a:schemeClr val="bg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100000"/>
              </a:lnSpc>
              <a:spcBef>
                <a:spcPts val="600"/>
              </a:spcBef>
              <a:spcAft>
                <a:spcPts val="600"/>
              </a:spcAft>
              <a:buClr>
                <a:srgbClr val="68BC42"/>
              </a:buClr>
              <a:buSzPct val="120000"/>
              <a:buFont typeface="Wingdings" panose="05000000000000000000" pitchFamily="2" charset="2"/>
              <a:buChar char="ü"/>
              <a:defRPr sz="22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0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FFC243"/>
              </a:buClr>
              <a:buFont typeface="+mj-lt"/>
              <a:buAutoNum type="arabicPeriod" startAt="6"/>
            </a:pPr>
            <a:r>
              <a:rPr lang="en-US" dirty="0"/>
              <a:t>Online μεταφορές </a:t>
            </a:r>
          </a:p>
          <a:p>
            <a:pPr marL="457200" indent="-457200">
              <a:buClr>
                <a:srgbClr val="FFC243"/>
              </a:buClr>
              <a:buFont typeface="+mj-lt"/>
              <a:buAutoNum type="arabicPeriod" startAt="6"/>
            </a:pPr>
            <a:r>
              <a:rPr lang="en-US" dirty="0"/>
              <a:t>Παρακολούθηση υπολοίπου λογαριασμού </a:t>
            </a:r>
          </a:p>
          <a:p>
            <a:pPr marL="457200" indent="-457200">
              <a:buClr>
                <a:srgbClr val="FFC243"/>
              </a:buClr>
              <a:buFont typeface="+mj-lt"/>
              <a:buAutoNum type="arabicPeriod" startAt="6"/>
            </a:pPr>
            <a:r>
              <a:rPr lang="en-US" dirty="0"/>
              <a:t>Προβολή μηνυμάτων και ειδοποιήσεων</a:t>
            </a:r>
          </a:p>
          <a:p>
            <a:pPr marL="457200" indent="-457200">
              <a:buClr>
                <a:srgbClr val="FFC243"/>
              </a:buClr>
              <a:buFont typeface="+mj-lt"/>
              <a:buAutoNum type="arabicPeriod" startAt="6"/>
            </a:pPr>
            <a:r>
              <a:rPr lang="en-US" dirty="0"/>
              <a:t>Συμβουλές και ασκήσεις</a:t>
            </a:r>
          </a:p>
          <a:p>
            <a:pPr marL="457200" indent="-457200">
              <a:buClr>
                <a:srgbClr val="FFC243"/>
              </a:buClr>
              <a:buFont typeface="+mj-lt"/>
              <a:buAutoNum type="arabicPeriod" startAt="6"/>
            </a:pPr>
            <a:r>
              <a:rPr lang="en-US" dirty="0"/>
              <a:t>Τι σημαίνει...; Επεξήγηση βασικών τραπεζικών εννοιών</a:t>
            </a:r>
            <a:endParaRPr lang="es-ES" dirty="0"/>
          </a:p>
          <a:p>
            <a:pPr marL="0" indent="0">
              <a:buFont typeface="Wingdings" panose="05000000000000000000" pitchFamily="2" charset="2"/>
              <a:buNone/>
            </a:pPr>
            <a:endParaRPr lang="el-GR" dirty="0"/>
          </a:p>
        </p:txBody>
      </p:sp>
      <p:sp>
        <p:nvSpPr>
          <p:cNvPr id="5" name="Οβάλ 9">
            <a:extLst>
              <a:ext uri="{FF2B5EF4-FFF2-40B4-BE49-F238E27FC236}">
                <a16:creationId xmlns:a16="http://schemas.microsoft.com/office/drawing/2014/main" id="{AAEECCCA-A917-9248-FB1A-E28F090066CC}"/>
              </a:ext>
            </a:extLst>
          </p:cNvPr>
          <p:cNvSpPr/>
          <p:nvPr/>
        </p:nvSpPr>
        <p:spPr>
          <a:xfrm>
            <a:off x="27710" y="38605"/>
            <a:ext cx="409632" cy="409632"/>
          </a:xfrm>
          <a:prstGeom prst="ellipse">
            <a:avLst/>
          </a:prstGeom>
          <a:solidFill>
            <a:srgbClr val="68B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3</a:t>
            </a:r>
            <a:endParaRPr lang="el-GR" sz="2000" b="1" dirty="0">
              <a:effectLst>
                <a:outerShdw blurRad="38100" dist="38100" dir="2700000" algn="tl">
                  <a:srgbClr val="000000">
                    <a:alpha val="43137"/>
                  </a:srgbClr>
                </a:outerShdw>
              </a:effectLst>
            </a:endParaRPr>
          </a:p>
        </p:txBody>
      </p:sp>
      <p:pic>
        <p:nvPicPr>
          <p:cNvPr id="12" name="Γραφικό 11" descr="Λίστα με συμπαγές γέμισμα">
            <a:extLst>
              <a:ext uri="{FF2B5EF4-FFF2-40B4-BE49-F238E27FC236}">
                <a16:creationId xmlns:a16="http://schemas.microsoft.com/office/drawing/2014/main" id="{843E3E12-33CE-ADFC-F287-7BBD80AF6F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7710" y="477191"/>
            <a:ext cx="1450807" cy="1450807"/>
          </a:xfrm>
          <a:prstGeom prst="rect">
            <a:avLst/>
          </a:prstGeom>
        </p:spPr>
      </p:pic>
    </p:spTree>
    <p:extLst>
      <p:ext uri="{BB962C8B-B14F-4D97-AF65-F5344CB8AC3E}">
        <p14:creationId xmlns:p14="http://schemas.microsoft.com/office/powerpoint/2010/main" val="3380057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DF650D-0B9F-4515-62ED-F1F830332D60}"/>
              </a:ext>
            </a:extLst>
          </p:cNvPr>
          <p:cNvSpPr>
            <a:spLocks noGrp="1"/>
          </p:cNvSpPr>
          <p:nvPr>
            <p:ph type="title"/>
          </p:nvPr>
        </p:nvSpPr>
        <p:spPr>
          <a:xfrm>
            <a:off x="1543616" y="927147"/>
            <a:ext cx="7589367" cy="618346"/>
          </a:xfrm>
        </p:spPr>
        <p:txBody>
          <a:bodyPr/>
          <a:lstStyle/>
          <a:p>
            <a:r>
              <a:rPr lang="en-GB" sz="2800" noProof="0" dirty="0"/>
              <a:t/>
            </a:r>
            <a:br>
              <a:rPr lang="en-GB" sz="2800" noProof="0" dirty="0"/>
            </a:br>
            <a:r>
              <a:rPr lang="en-GB" noProof="0" dirty="0"/>
              <a:t>Μονάδα 1</a:t>
            </a:r>
            <a:br>
              <a:rPr lang="en-GB" noProof="0" dirty="0"/>
            </a:br>
            <a:r>
              <a:rPr lang="en-GB" noProof="0" dirty="0"/>
              <a:t>Μεθοδολογία και διάρκεια κατάρτισης</a:t>
            </a:r>
          </a:p>
        </p:txBody>
      </p:sp>
      <p:sp>
        <p:nvSpPr>
          <p:cNvPr id="5" name="Οβάλ 9">
            <a:extLst>
              <a:ext uri="{FF2B5EF4-FFF2-40B4-BE49-F238E27FC236}">
                <a16:creationId xmlns:a16="http://schemas.microsoft.com/office/drawing/2014/main" id="{AAEECCCA-A917-9248-FB1A-E28F090066CC}"/>
              </a:ext>
            </a:extLst>
          </p:cNvPr>
          <p:cNvSpPr/>
          <p:nvPr/>
        </p:nvSpPr>
        <p:spPr>
          <a:xfrm>
            <a:off x="27710" y="38605"/>
            <a:ext cx="409632" cy="409632"/>
          </a:xfrm>
          <a:prstGeom prst="ellipse">
            <a:avLst/>
          </a:prstGeom>
          <a:solidFill>
            <a:srgbClr val="68B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noProof="0" dirty="0">
                <a:effectLst>
                  <a:outerShdw blurRad="38100" dist="38100" dir="2700000" algn="tl">
                    <a:srgbClr val="000000">
                      <a:alpha val="43137"/>
                    </a:srgbClr>
                  </a:outerShdw>
                </a:effectLst>
              </a:rPr>
              <a:t>3</a:t>
            </a:r>
          </a:p>
        </p:txBody>
      </p:sp>
      <p:sp>
        <p:nvSpPr>
          <p:cNvPr id="14" name="Θέση περιεχομένου 2">
            <a:extLst>
              <a:ext uri="{FF2B5EF4-FFF2-40B4-BE49-F238E27FC236}">
                <a16:creationId xmlns:a16="http://schemas.microsoft.com/office/drawing/2014/main" id="{C6C20582-C6FF-8A07-30D9-0725134D21FB}"/>
              </a:ext>
            </a:extLst>
          </p:cNvPr>
          <p:cNvSpPr>
            <a:spLocks noGrp="1"/>
          </p:cNvSpPr>
          <p:nvPr>
            <p:ph idx="1"/>
          </p:nvPr>
        </p:nvSpPr>
        <p:spPr>
          <a:xfrm>
            <a:off x="232526" y="3230602"/>
            <a:ext cx="4685712" cy="2526253"/>
          </a:xfrm>
        </p:spPr>
        <p:txBody>
          <a:bodyPr>
            <a:noAutofit/>
          </a:bodyPr>
          <a:lstStyle/>
          <a:p>
            <a:pPr marL="0" indent="0">
              <a:buClr>
                <a:schemeClr val="bg1"/>
              </a:buClr>
              <a:buNone/>
            </a:pPr>
            <a:r>
              <a:rPr lang="en-GB" sz="2200" b="1" noProof="0" dirty="0">
                <a:solidFill>
                  <a:srgbClr val="FFC243"/>
                </a:solidFill>
              </a:rPr>
              <a:t>Διάρκεια: </a:t>
            </a:r>
            <a:r>
              <a:rPr lang="en-GB" sz="2200" noProof="0" dirty="0"/>
              <a:t>Διάρκεια: 4 ώρες</a:t>
            </a:r>
          </a:p>
          <a:p>
            <a:pPr lvl="1">
              <a:buClr>
                <a:srgbClr val="92D050"/>
              </a:buClr>
              <a:buFont typeface="Wingdings" panose="05000000000000000000" pitchFamily="2" charset="2"/>
              <a:buChar char="§"/>
            </a:pPr>
            <a:r>
              <a:rPr lang="en-GB" noProof="0" dirty="0"/>
              <a:t>Πρόσωπο με πρόσωπο:2 ώρες</a:t>
            </a:r>
          </a:p>
          <a:p>
            <a:pPr lvl="1">
              <a:buClr>
                <a:srgbClr val="92D050"/>
              </a:buClr>
              <a:buFont typeface="Wingdings" panose="05000000000000000000" pitchFamily="2" charset="2"/>
              <a:buChar char="§"/>
            </a:pPr>
            <a:r>
              <a:rPr lang="en-GB" noProof="0" dirty="0"/>
              <a:t>Διαδικτυακή εκπαίδευση: 2 ώρες</a:t>
            </a:r>
          </a:p>
          <a:p>
            <a:pPr marL="0" lvl="1" indent="0">
              <a:buClr>
                <a:srgbClr val="92D050"/>
              </a:buClr>
              <a:buNone/>
            </a:pPr>
            <a:r>
              <a:rPr lang="en-GB" sz="2000" kern="0" noProof="0" dirty="0">
                <a:effectLst/>
                <a:ea typeface="Times New Roman" panose="02020603050405020304" pitchFamily="18" charset="0"/>
                <a:cs typeface="Times New Roman" panose="02020603050405020304" pitchFamily="18" charset="0"/>
              </a:rPr>
              <a:t>Το μάθημα υλοποιείται σε υψηλότερο ή χαμηλότερο επίπεδο ανάλογα με τις τεχνολογικές γνώσεις των συμμετεχόντων.</a:t>
            </a:r>
            <a:endParaRPr lang="en-GB" sz="2000" noProof="0" dirty="0"/>
          </a:p>
          <a:p>
            <a:pPr marL="0" indent="0">
              <a:buNone/>
            </a:pPr>
            <a:endParaRPr lang="en-GB" noProof="0" dirty="0"/>
          </a:p>
        </p:txBody>
      </p:sp>
      <p:sp>
        <p:nvSpPr>
          <p:cNvPr id="15" name="Θέση περιεχομένου 2">
            <a:extLst>
              <a:ext uri="{FF2B5EF4-FFF2-40B4-BE49-F238E27FC236}">
                <a16:creationId xmlns:a16="http://schemas.microsoft.com/office/drawing/2014/main" id="{C2CF8360-F95A-AB7F-2A3D-F68B1A0F414F}"/>
              </a:ext>
            </a:extLst>
          </p:cNvPr>
          <p:cNvSpPr txBox="1">
            <a:spLocks/>
          </p:cNvSpPr>
          <p:nvPr/>
        </p:nvSpPr>
        <p:spPr>
          <a:xfrm>
            <a:off x="4785073" y="2139516"/>
            <a:ext cx="7386220" cy="401270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400" kern="1200">
                <a:solidFill>
                  <a:schemeClr val="bg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100000"/>
              </a:lnSpc>
              <a:spcBef>
                <a:spcPts val="600"/>
              </a:spcBef>
              <a:spcAft>
                <a:spcPts val="600"/>
              </a:spcAft>
              <a:buClr>
                <a:srgbClr val="68BC42"/>
              </a:buClr>
              <a:buSzPct val="120000"/>
              <a:buFont typeface="Wingdings" panose="05000000000000000000" pitchFamily="2" charset="2"/>
              <a:buChar char="ü"/>
              <a:defRPr sz="2200" kern="1200">
                <a:solidFill>
                  <a:schemeClr val="bg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000" kern="1200">
                <a:solidFill>
                  <a:schemeClr val="bg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000" kern="1200">
                <a:solidFill>
                  <a:schemeClr val="bg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68BC42"/>
              </a:buClr>
              <a:buFont typeface="Wingdings" panose="05000000000000000000" pitchFamily="2" charset="2"/>
              <a:buChar char="ü"/>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00"/>
              </a:spcAft>
              <a:buClr>
                <a:schemeClr val="bg1"/>
              </a:buClr>
              <a:buNone/>
            </a:pPr>
            <a:r>
              <a:rPr lang="en-GB" sz="2000" b="1" noProof="0" dirty="0">
                <a:solidFill>
                  <a:srgbClr val="FFC243"/>
                </a:solidFill>
              </a:rPr>
              <a:t>Μεθοδολο</a:t>
            </a:r>
            <a:r>
              <a:rPr lang="el-GR" sz="2000" b="1" noProof="0" dirty="0" err="1">
                <a:solidFill>
                  <a:srgbClr val="FFC243"/>
                </a:solidFill>
              </a:rPr>
              <a:t>γία</a:t>
            </a:r>
            <a:endParaRPr lang="en-GB" sz="1600" noProof="0" dirty="0"/>
          </a:p>
          <a:p>
            <a:pPr>
              <a:spcAft>
                <a:spcPts val="400"/>
              </a:spcAft>
              <a:buClr>
                <a:srgbClr val="92D050"/>
              </a:buClr>
              <a:buFont typeface="Wingdings" panose="05000000000000000000" pitchFamily="2" charset="2"/>
              <a:buChar char="§"/>
            </a:pPr>
            <a:r>
              <a:rPr lang="en-GB" sz="2000" noProof="0" dirty="0"/>
              <a:t>Ενεργό και συμμετοχικό</a:t>
            </a:r>
          </a:p>
          <a:p>
            <a:pPr>
              <a:spcAft>
                <a:spcPts val="400"/>
              </a:spcAft>
              <a:buClr>
                <a:srgbClr val="92D050"/>
              </a:buClr>
              <a:buFont typeface="Wingdings" panose="05000000000000000000" pitchFamily="2" charset="2"/>
              <a:buChar char="§"/>
            </a:pPr>
            <a:r>
              <a:rPr lang="en-GB" sz="2000" noProof="0" dirty="0"/>
              <a:t>Εκπαίδευση πρόσωπο με πρόσωπο:</a:t>
            </a:r>
          </a:p>
          <a:p>
            <a:pPr lvl="1">
              <a:spcAft>
                <a:spcPts val="400"/>
              </a:spcAft>
              <a:buClr>
                <a:srgbClr val="FFDA4C"/>
              </a:buClr>
            </a:pPr>
            <a:r>
              <a:rPr lang="en-GB" sz="2000" noProof="0" dirty="0"/>
              <a:t>Διάλογος </a:t>
            </a:r>
            <a:r>
              <a:rPr lang="en-GB" sz="2000" noProof="0" dirty="0">
                <a:solidFill>
                  <a:srgbClr val="FFC243"/>
                </a:solidFill>
                <a:sym typeface="Wingdings" panose="05000000000000000000" pitchFamily="2" charset="2"/>
              </a:rPr>
              <a:t> </a:t>
            </a:r>
            <a:r>
              <a:rPr lang="en-GB" sz="2000" noProof="0" dirty="0"/>
              <a:t>Παιχνίδι ρόλων </a:t>
            </a:r>
            <a:r>
              <a:rPr lang="en-GB" sz="2000" noProof="0" dirty="0">
                <a:solidFill>
                  <a:srgbClr val="FFC243"/>
                </a:solidFill>
                <a:sym typeface="Wingdings" panose="05000000000000000000" pitchFamily="2" charset="2"/>
              </a:rPr>
              <a:t> </a:t>
            </a:r>
            <a:r>
              <a:rPr lang="en-GB" sz="2000" noProof="0" dirty="0"/>
              <a:t>Ομαδική εργασία</a:t>
            </a:r>
          </a:p>
          <a:p>
            <a:pPr>
              <a:spcAft>
                <a:spcPts val="400"/>
              </a:spcAft>
              <a:buClr>
                <a:srgbClr val="92D050"/>
              </a:buClr>
              <a:buFont typeface="Wingdings" panose="05000000000000000000" pitchFamily="2" charset="2"/>
              <a:buChar char="§"/>
            </a:pPr>
            <a:r>
              <a:rPr lang="en-GB" sz="2000" noProof="0" dirty="0"/>
              <a:t>Διαδικτυακή εκπαίδευση:</a:t>
            </a:r>
          </a:p>
          <a:p>
            <a:pPr lvl="1">
              <a:spcAft>
                <a:spcPts val="0"/>
              </a:spcAft>
              <a:buClr>
                <a:srgbClr val="FFDA4C"/>
              </a:buClr>
            </a:pPr>
            <a:r>
              <a:rPr lang="en-GB" sz="2000" noProof="0" dirty="0"/>
              <a:t>Βίντεο</a:t>
            </a:r>
          </a:p>
          <a:p>
            <a:pPr lvl="1">
              <a:spcAft>
                <a:spcPts val="0"/>
              </a:spcAft>
              <a:buClr>
                <a:srgbClr val="FFDA4C"/>
              </a:buClr>
            </a:pPr>
            <a:r>
              <a:rPr lang="en-GB" sz="2000" noProof="0" dirty="0"/>
              <a:t>Ασκήσεις σε δραστηριότητες που ολοκληρώθηκαν στην τάξη</a:t>
            </a:r>
          </a:p>
          <a:p>
            <a:pPr lvl="1">
              <a:spcAft>
                <a:spcPts val="0"/>
              </a:spcAft>
              <a:buClr>
                <a:srgbClr val="FFDA4C"/>
              </a:buClr>
            </a:pPr>
            <a:r>
              <a:rPr lang="en-GB" sz="2000" noProof="0" dirty="0"/>
              <a:t>Συνεργατική εργασία</a:t>
            </a:r>
          </a:p>
          <a:p>
            <a:pPr lvl="1">
              <a:spcAft>
                <a:spcPts val="0"/>
              </a:spcAft>
              <a:buClr>
                <a:srgbClr val="FFDA4C"/>
              </a:buClr>
            </a:pPr>
            <a:r>
              <a:rPr lang="en-GB" sz="2000" noProof="0" dirty="0"/>
              <a:t>Προσομοιώσεις </a:t>
            </a:r>
          </a:p>
          <a:p>
            <a:pPr marL="0" indent="0">
              <a:spcAft>
                <a:spcPts val="400"/>
              </a:spcAft>
              <a:buNone/>
            </a:pPr>
            <a:endParaRPr lang="en-GB" sz="1400" noProof="0" dirty="0"/>
          </a:p>
        </p:txBody>
      </p:sp>
      <p:pic>
        <p:nvPicPr>
          <p:cNvPr id="18" name="Γραφικό 17" descr="Κύκλοι με βέλη περίγραμμα">
            <a:extLst>
              <a:ext uri="{FF2B5EF4-FFF2-40B4-BE49-F238E27FC236}">
                <a16:creationId xmlns:a16="http://schemas.microsoft.com/office/drawing/2014/main" id="{66505672-20BF-5770-36C6-173DA6AFC6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0" y="365165"/>
            <a:ext cx="1742309" cy="1742309"/>
          </a:xfrm>
          <a:prstGeom prst="rect">
            <a:avLst/>
          </a:prstGeom>
        </p:spPr>
      </p:pic>
    </p:spTree>
    <p:extLst>
      <p:ext uri="{BB962C8B-B14F-4D97-AF65-F5344CB8AC3E}">
        <p14:creationId xmlns:p14="http://schemas.microsoft.com/office/powerpoint/2010/main" val="273815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igh ROI content abstract concept illustration">
            <a:extLst>
              <a:ext uri="{FF2B5EF4-FFF2-40B4-BE49-F238E27FC236}">
                <a16:creationId xmlns:a16="http://schemas.microsoft.com/office/drawing/2014/main" id="{7A291007-E5F9-AC64-212D-FA7AC7CDF6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55" t="11534" r="9781" b="12329"/>
          <a:stretch/>
        </p:blipFill>
        <p:spPr bwMode="auto">
          <a:xfrm>
            <a:off x="8827009" y="2600715"/>
            <a:ext cx="2902687" cy="2770670"/>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811653"/>
            <a:ext cx="10360283" cy="1161525"/>
          </a:xfrm>
        </p:spPr>
        <p:txBody>
          <a:bodyPr>
            <a:normAutofit fontScale="90000"/>
          </a:bodyPr>
          <a:lstStyle/>
          <a:p>
            <a:pPr>
              <a:spcBef>
                <a:spcPts val="600"/>
              </a:spcBef>
            </a:pPr>
            <a:r>
              <a:rPr lang="el-GR" sz="1950" noProof="0" dirty="0"/>
              <a:t>Υποενότητα</a:t>
            </a:r>
            <a:r>
              <a:rPr lang="en-GB" sz="1950" noProof="0" dirty="0"/>
              <a:t> 2</a:t>
            </a:r>
            <a:r>
              <a:rPr lang="en-GB" noProof="0" dirty="0"/>
              <a:t/>
            </a:r>
            <a:br>
              <a:rPr lang="en-GB" noProof="0" dirty="0"/>
            </a:br>
            <a:r>
              <a:rPr lang="en-GB" noProof="0" dirty="0"/>
              <a:t>Πώς να </a:t>
            </a:r>
            <a:r>
              <a:rPr lang="en-US" dirty="0"/>
              <a:t>δημιουργήσετε και να αποκτήσετε πρόσβαση </a:t>
            </a:r>
            <a:r>
              <a:rPr lang="en-US" noProof="0" dirty="0"/>
              <a:t>σε έναν ηλεκτρονικό τραπεζικό λογαριασμό</a:t>
            </a:r>
            <a:endParaRPr lang="en-GB" noProof="0" dirty="0"/>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58000" y="2403840"/>
            <a:ext cx="5157787" cy="503020"/>
          </a:xfrm>
        </p:spPr>
        <p:txBody>
          <a:bodyPr>
            <a:normAutofit/>
          </a:bodyPr>
          <a:lstStyle/>
          <a:p>
            <a:r>
              <a:rPr lang="en-GB" sz="2200" noProof="0" dirty="0">
                <a:sym typeface="Arial" panose="020B0604020202020204" pitchFamily="34" charset="0"/>
              </a:rPr>
              <a:t>Στόχοι</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701124" y="3260180"/>
            <a:ext cx="8283849" cy="2770670"/>
          </a:xfrm>
        </p:spPr>
        <p:txBody>
          <a:bodyPr>
            <a:noAutofit/>
          </a:bodyPr>
          <a:lstStyle/>
          <a:p>
            <a:pPr marL="0" lvl="0" indent="0">
              <a:lnSpc>
                <a:spcPct val="100000"/>
              </a:lnSpc>
              <a:buNone/>
            </a:pPr>
            <a:r>
              <a:rPr lang="en-GB" sz="2000" noProof="0" dirty="0"/>
              <a:t>Με την ολοκλήρωση αυτής </a:t>
            </a:r>
            <a:r>
              <a:rPr lang="en-GB" sz="2000" noProof="0" dirty="0" err="1"/>
              <a:t>της</a:t>
            </a:r>
            <a:r>
              <a:rPr lang="en-GB" sz="2000" noProof="0" dirty="0"/>
              <a:t> </a:t>
            </a:r>
            <a:r>
              <a:rPr lang="el-GR" sz="2000" noProof="0" dirty="0" err="1"/>
              <a:t>υποε</a:t>
            </a:r>
            <a:r>
              <a:rPr lang="en-GB" sz="2000" noProof="0" dirty="0" err="1"/>
              <a:t>νότητ</a:t>
            </a:r>
            <a:r>
              <a:rPr lang="en-GB" sz="2000" noProof="0" dirty="0"/>
              <a:t>ας, θα είστε σε θέση να .......</a:t>
            </a:r>
          </a:p>
          <a:p>
            <a:pPr>
              <a:lnSpc>
                <a:spcPct val="100000"/>
              </a:lnSpc>
              <a:buClr>
                <a:srgbClr val="89C53F"/>
              </a:buClr>
              <a:buFont typeface="Wingdings" panose="05000000000000000000" pitchFamily="2" charset="2"/>
              <a:buChar char="ü"/>
            </a:pPr>
            <a:r>
              <a:rPr lang="en-US" sz="2000" dirty="0"/>
              <a:t>... να κατανοήσετε τη διαφορά μεταξύ παραδοσιακών και ηλεκτρονικών τραπεζικών λογαριασμών</a:t>
            </a:r>
          </a:p>
          <a:p>
            <a:pPr>
              <a:lnSpc>
                <a:spcPct val="100000"/>
              </a:lnSpc>
              <a:buClr>
                <a:srgbClr val="89C53F"/>
              </a:buClr>
              <a:buFont typeface="Wingdings" panose="05000000000000000000" pitchFamily="2" charset="2"/>
              <a:buChar char="ü"/>
            </a:pPr>
            <a:r>
              <a:rPr lang="en-US" sz="2000" dirty="0"/>
              <a:t>... να γνωρίζουν τα πλεονεκτήματα και τις προκλήσεις της ηλεκτρονικής τραπεζικής</a:t>
            </a:r>
          </a:p>
          <a:p>
            <a:pPr>
              <a:lnSpc>
                <a:spcPct val="100000"/>
              </a:lnSpc>
              <a:buClr>
                <a:srgbClr val="89C53F"/>
              </a:buClr>
              <a:buFont typeface="Wingdings" panose="05000000000000000000" pitchFamily="2" charset="2"/>
              <a:buChar char="ü"/>
            </a:pPr>
            <a:r>
              <a:rPr lang="en-US" sz="2000" dirty="0"/>
              <a:t>... γνωρίζουν πώς να εγκαταστήσουν και να αποκτήσουν πρόσβαση σε μια εφαρμογή mobile banking.</a:t>
            </a:r>
          </a:p>
        </p:txBody>
      </p:sp>
      <p:sp>
        <p:nvSpPr>
          <p:cNvPr id="3" name="TextBox 2">
            <a:extLst>
              <a:ext uri="{FF2B5EF4-FFF2-40B4-BE49-F238E27FC236}">
                <a16:creationId xmlns:a16="http://schemas.microsoft.com/office/drawing/2014/main" id="{EE01D20F-8016-7318-28EE-D65E28090868}"/>
              </a:ext>
            </a:extLst>
          </p:cNvPr>
          <p:cNvSpPr txBox="1"/>
          <p:nvPr/>
        </p:nvSpPr>
        <p:spPr>
          <a:xfrm>
            <a:off x="9436963" y="6351847"/>
            <a:ext cx="1911702" cy="246221"/>
          </a:xfrm>
          <a:prstGeom prst="rect">
            <a:avLst/>
          </a:prstGeom>
          <a:noFill/>
        </p:spPr>
        <p:txBody>
          <a:bodyPr wrap="square">
            <a:spAutoFit/>
          </a:bodyPr>
          <a:lstStyle/>
          <a:p>
            <a:pPr algn="r"/>
            <a:r>
              <a:rPr lang="en-GB" sz="1000" noProof="0" dirty="0">
                <a:hlinkClick r:id="rId4"/>
              </a:rPr>
              <a:t>Εικόνα από </a:t>
            </a:r>
            <a:r>
              <a:rPr lang="en-GB" sz="1000" noProof="0" dirty="0" err="1">
                <a:hlinkClick r:id="rId4"/>
              </a:rPr>
              <a:t>vectorjuice </a:t>
            </a:r>
            <a:r>
              <a:rPr lang="en-GB" sz="1000" noProof="0" dirty="0">
                <a:hlinkClick r:id="rId4"/>
              </a:rPr>
              <a:t>στο </a:t>
            </a:r>
            <a:r>
              <a:rPr lang="en-GB" sz="1000" noProof="0" dirty="0" err="1">
                <a:hlinkClick r:id="rId4"/>
              </a:rPr>
              <a:t>Freepik</a:t>
            </a:r>
            <a:endParaRPr lang="en-GB" sz="1000" noProof="0" dirty="0"/>
          </a:p>
        </p:txBody>
      </p:sp>
      <p:sp>
        <p:nvSpPr>
          <p:cNvPr id="7" name="Τίτλος 3">
            <a:extLst>
              <a:ext uri="{FF2B5EF4-FFF2-40B4-BE49-F238E27FC236}">
                <a16:creationId xmlns:a16="http://schemas.microsoft.com/office/drawing/2014/main" id="{FBFC3D2D-3505-3640-96D9-E3D4B4742EB0}"/>
              </a:ext>
            </a:extLst>
          </p:cNvPr>
          <p:cNvSpPr txBox="1">
            <a:spLocks/>
          </p:cNvSpPr>
          <p:nvPr/>
        </p:nvSpPr>
        <p:spPr>
          <a:xfrm>
            <a:off x="1273717" y="1455154"/>
            <a:ext cx="10360283" cy="1161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3600" b="1" kern="1200" dirty="0">
                <a:solidFill>
                  <a:srgbClr val="1C2E78"/>
                </a:solidFill>
                <a:effectLst/>
                <a:latin typeface="+mn-lt"/>
                <a:ea typeface="Adobe Gothic Std B" panose="020B0800000000000000" pitchFamily="34" charset="-128"/>
                <a:cs typeface="+mj-cs"/>
              </a:defRPr>
            </a:lvl1pPr>
          </a:lstStyle>
          <a:p>
            <a:pPr algn="r"/>
            <a:endParaRPr lang="en-GB" sz="2200" noProof="0" dirty="0">
              <a:highlight>
                <a:srgbClr val="FFFF00"/>
              </a:highlight>
            </a:endParaRPr>
          </a:p>
        </p:txBody>
      </p:sp>
    </p:spTree>
    <p:extLst>
      <p:ext uri="{BB962C8B-B14F-4D97-AF65-F5344CB8AC3E}">
        <p14:creationId xmlns:p14="http://schemas.microsoft.com/office/powerpoint/2010/main" val="1232633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B2278-9490-E57A-0C38-8B3DB99566B2}"/>
            </a:ext>
          </a:extLst>
        </p:cNvPr>
        <p:cNvGrpSpPr/>
        <p:nvPr/>
      </p:nvGrpSpPr>
      <p:grpSpPr>
        <a:xfrm>
          <a:off x="0" y="0"/>
          <a:ext cx="0" cy="0"/>
          <a:chOff x="0" y="0"/>
          <a:chExt cx="0" cy="0"/>
        </a:xfrm>
      </p:grpSpPr>
      <p:sp>
        <p:nvSpPr>
          <p:cNvPr id="4" name="Τίτλος 3">
            <a:extLst>
              <a:ext uri="{FF2B5EF4-FFF2-40B4-BE49-F238E27FC236}">
                <a16:creationId xmlns:a16="http://schemas.microsoft.com/office/drawing/2014/main" id="{9C331BD6-FFBD-9832-3B7B-3D55C0AF36AF}"/>
              </a:ext>
            </a:extLst>
          </p:cNvPr>
          <p:cNvSpPr>
            <a:spLocks noGrp="1"/>
          </p:cNvSpPr>
          <p:nvPr>
            <p:ph type="title"/>
          </p:nvPr>
        </p:nvSpPr>
        <p:spPr/>
        <p:txBody>
          <a:bodyPr>
            <a:normAutofit/>
          </a:bodyPr>
          <a:lstStyle/>
          <a:p>
            <a:r>
              <a:rPr lang="en-GB" dirty="0"/>
              <a:t>Τύποι τραπεζικών λογαριασμών</a:t>
            </a:r>
          </a:p>
        </p:txBody>
      </p:sp>
      <p:sp>
        <p:nvSpPr>
          <p:cNvPr id="6" name="Θέση περιεχομένου 5">
            <a:extLst>
              <a:ext uri="{FF2B5EF4-FFF2-40B4-BE49-F238E27FC236}">
                <a16:creationId xmlns:a16="http://schemas.microsoft.com/office/drawing/2014/main" id="{E79C2E5E-EFFF-6B0F-36BA-7F4D0F7F9BC2}"/>
              </a:ext>
            </a:extLst>
          </p:cNvPr>
          <p:cNvSpPr>
            <a:spLocks noGrp="1"/>
          </p:cNvSpPr>
          <p:nvPr>
            <p:ph idx="1"/>
          </p:nvPr>
        </p:nvSpPr>
        <p:spPr>
          <a:xfrm>
            <a:off x="566153" y="1933303"/>
            <a:ext cx="11059693" cy="3941326"/>
          </a:xfrm>
        </p:spPr>
        <p:txBody>
          <a:bodyPr>
            <a:normAutofit/>
          </a:bodyPr>
          <a:lstStyle/>
          <a:p>
            <a:pPr marL="0" indent="0">
              <a:spcAft>
                <a:spcPts val="0"/>
              </a:spcAft>
              <a:buNone/>
            </a:pPr>
            <a:r>
              <a:rPr lang="en-GB" sz="2200" b="1" noProof="0" dirty="0"/>
              <a:t>Διαφορές μεταξύ παραδοσιακών τραπεζικών λογαριασμών και ηλεκτρονικών τραπεζικών λογαριασμών:</a:t>
            </a:r>
          </a:p>
          <a:p>
            <a:pPr marL="0" indent="0">
              <a:lnSpc>
                <a:spcPct val="110000"/>
              </a:lnSpc>
              <a:buNone/>
            </a:pPr>
            <a:r>
              <a:rPr lang="en-GB" sz="2200" i="1" kern="0" noProof="0" dirty="0">
                <a:cs typeface="Arial" panose="020B0604020202020204" pitchFamily="34" charset="0"/>
              </a:rPr>
              <a:t>"Η παραδοσιακή τραπεζική βασίζεται στον πελάτη που χρησιμοποιεί ένα βιβλιάριο ταμιευτηρίου και μετρητά και μεταβαίνει στα υποκαταστήματα της τράπεζας, ενώ ο ψηφιακός πελάτης χρησιμοποιεί την τελευταία λέξη της τεχνολογίας και δεν χρειάζεται να μεταβαίνει για να κάνει συναλλαγές". </a:t>
            </a:r>
            <a:r>
              <a:rPr lang="en-GB" sz="1000" kern="0" noProof="0" dirty="0">
                <a:effectLst/>
                <a:latin typeface="Arial" panose="020B0604020202020204" pitchFamily="34" charset="0"/>
                <a:ea typeface="Times New Roman" panose="02020603050405020304" pitchFamily="18" charset="0"/>
                <a:cs typeface="Arial" panose="020B0604020202020204" pitchFamily="34" charset="0"/>
              </a:rPr>
              <a:t>(</a:t>
            </a:r>
            <a:r>
              <a:rPr lang="en-GB" sz="1000" kern="0" noProof="0" dirty="0">
                <a:effectLst/>
                <a:latin typeface="Arial" panose="020B0604020202020204" pitchFamily="34" charset="0"/>
                <a:ea typeface="Times New Roman" panose="02020603050405020304" pitchFamily="18" charset="0"/>
                <a:cs typeface="Arial" panose="020B0604020202020204" pitchFamily="34" charset="0"/>
                <a:hlinkClick r:id="rId3"/>
              </a:rPr>
              <a:t>Fuente </a:t>
            </a:r>
            <a:r>
              <a:rPr lang="en-GB" sz="1000" kern="0" noProof="0" dirty="0" err="1">
                <a:effectLst/>
                <a:latin typeface="Arial" panose="020B0604020202020204" pitchFamily="34" charset="0"/>
                <a:ea typeface="Times New Roman" panose="02020603050405020304" pitchFamily="18" charset="0"/>
                <a:cs typeface="Arial" panose="020B0604020202020204" pitchFamily="34" charset="0"/>
                <a:hlinkClick r:id="rId3"/>
              </a:rPr>
              <a:t>Iebschool</a:t>
            </a:r>
            <a:r>
              <a:rPr lang="en-GB" sz="1000" kern="0" noProof="0" dirty="0">
                <a:effectLst/>
                <a:latin typeface="Arial" panose="020B0604020202020204" pitchFamily="34" charset="0"/>
                <a:ea typeface="Times New Roman" panose="02020603050405020304" pitchFamily="18" charset="0"/>
                <a:cs typeface="Arial" panose="020B0604020202020204" pitchFamily="34" charset="0"/>
              </a:rPr>
              <a:t>)</a:t>
            </a:r>
          </a:p>
        </p:txBody>
      </p:sp>
      <p:graphicFrame>
        <p:nvGraphicFramePr>
          <p:cNvPr id="2" name="Tabla 1">
            <a:extLst>
              <a:ext uri="{FF2B5EF4-FFF2-40B4-BE49-F238E27FC236}">
                <a16:creationId xmlns:a16="http://schemas.microsoft.com/office/drawing/2014/main" id="{01181C49-46F5-F1C9-FE11-44E371056C4C}"/>
              </a:ext>
            </a:extLst>
          </p:cNvPr>
          <p:cNvGraphicFramePr>
            <a:graphicFrameLocks noGrp="1"/>
          </p:cNvGraphicFramePr>
          <p:nvPr>
            <p:extLst>
              <p:ext uri="{D42A27DB-BD31-4B8C-83A1-F6EECF244321}">
                <p14:modId xmlns:p14="http://schemas.microsoft.com/office/powerpoint/2010/main" val="4072540863"/>
              </p:ext>
            </p:extLst>
          </p:nvPr>
        </p:nvGraphicFramePr>
        <p:xfrm>
          <a:off x="566153" y="4304909"/>
          <a:ext cx="10814046" cy="2354286"/>
        </p:xfrm>
        <a:graphic>
          <a:graphicData uri="http://schemas.openxmlformats.org/drawingml/2006/table">
            <a:tbl>
              <a:tblPr firstRow="1" bandRow="1">
                <a:tableStyleId>{5C22544A-7EE6-4342-B048-85BDC9FD1C3A}</a:tableStyleId>
              </a:tblPr>
              <a:tblGrid>
                <a:gridCol w="5407023">
                  <a:extLst>
                    <a:ext uri="{9D8B030D-6E8A-4147-A177-3AD203B41FA5}">
                      <a16:colId xmlns:a16="http://schemas.microsoft.com/office/drawing/2014/main" val="2109709236"/>
                    </a:ext>
                  </a:extLst>
                </a:gridCol>
                <a:gridCol w="5407023">
                  <a:extLst>
                    <a:ext uri="{9D8B030D-6E8A-4147-A177-3AD203B41FA5}">
                      <a16:colId xmlns:a16="http://schemas.microsoft.com/office/drawing/2014/main" val="4131491288"/>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kern="0" noProof="0" dirty="0">
                          <a:effectLst/>
                          <a:latin typeface="+mn-lt"/>
                          <a:ea typeface="Times New Roman" panose="02020603050405020304" pitchFamily="18" charset="0"/>
                          <a:cs typeface="Times New Roman" panose="02020603050405020304" pitchFamily="18" charset="0"/>
                        </a:rPr>
                        <a:t>Παραδοσιακή τραπεζική</a:t>
                      </a:r>
                      <a:endParaRPr lang="en-GB" sz="2000" kern="100" noProof="0" dirty="0">
                        <a:effectLst/>
                        <a:latin typeface="+mn-lt"/>
                        <a:ea typeface="Aptos" panose="020B0004020202020204" pitchFamily="34" charset="0"/>
                        <a:cs typeface="Times New Roman" panose="02020603050405020304" pitchFamily="18" charset="0"/>
                      </a:endParaRPr>
                    </a:p>
                  </a:txBody>
                  <a:tcPr/>
                </a:tc>
                <a:tc>
                  <a:txBody>
                    <a:bodyPr/>
                    <a:lstStyle/>
                    <a:p>
                      <a:pPr algn="ctr"/>
                      <a:r>
                        <a:rPr lang="en-GB" sz="2000" kern="0" noProof="0" dirty="0">
                          <a:effectLst/>
                          <a:latin typeface="+mn-lt"/>
                          <a:ea typeface="Times New Roman" panose="02020603050405020304" pitchFamily="18" charset="0"/>
                          <a:cs typeface="Times New Roman" panose="02020603050405020304" pitchFamily="18" charset="0"/>
                        </a:rPr>
                        <a:t>Ηλεκτρονική τραπεζική</a:t>
                      </a:r>
                      <a:endParaRPr lang="en-GB" sz="2000" noProof="0" dirty="0">
                        <a:latin typeface="+mn-lt"/>
                      </a:endParaRPr>
                    </a:p>
                  </a:txBody>
                  <a:tcPr/>
                </a:tc>
                <a:extLst>
                  <a:ext uri="{0D108BD9-81ED-4DB2-BD59-A6C34878D82A}">
                    <a16:rowId xmlns:a16="http://schemas.microsoft.com/office/drawing/2014/main" val="3359631930"/>
                  </a:ext>
                </a:extLst>
              </a:tr>
              <a:tr h="1958046">
                <a:tc>
                  <a:txBody>
                    <a:bodyPr/>
                    <a:lstStyle/>
                    <a:p>
                      <a:pPr algn="ctr"/>
                      <a:r>
                        <a:rPr lang="en-US" sz="2000" kern="0" dirty="0">
                          <a:effectLst/>
                          <a:latin typeface="+mn-lt"/>
                          <a:ea typeface="Times New Roman" panose="02020603050405020304" pitchFamily="18" charset="0"/>
                          <a:cs typeface="Times New Roman" panose="02020603050405020304" pitchFamily="18" charset="0"/>
                        </a:rPr>
                        <a:t>Οι τραπεζικές εργασίες απαιτούν τη μετάβαση σε ένα υποκατάστημα και την προσωπική επικοινωνία για οποιαδήποτε συναλλαγή. Χάρη στα ΑΤΜ είναι δυνατή η αυτοπρόσωπη ανάληψη χρημάτων, αλλά εξακολουθεί να είναι απαραίτητο να ταξιδεύετε. </a:t>
                      </a:r>
                      <a:endParaRPr lang="es-ES" sz="20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0" dirty="0">
                          <a:effectLst/>
                          <a:latin typeface="+mn-lt"/>
                          <a:ea typeface="Times New Roman" panose="02020603050405020304" pitchFamily="18" charset="0"/>
                          <a:cs typeface="Times New Roman" panose="02020603050405020304" pitchFamily="18" charset="0"/>
                        </a:rPr>
                        <a:t>Οι ηλεκτρονικές τραπεζικές υπηρεσίες συνήθως δεν διαφέρουν πολύ από τις παραδοσιακές τραπεζικές υπηρεσίες, αλλά έχουν το ιδιαίτερο χαρακτηριστικό ότι μπορούν να εκτελούνται εξ αποστάσεως μέσω μιας εφαρμογής ή του ίδιου του δικτυακού τόπου της τράπεζας</a:t>
                      </a:r>
                      <a:r>
                        <a:rPr lang="es-ES" sz="2000" kern="0" dirty="0">
                          <a:effectLst/>
                          <a:latin typeface="+mn-lt"/>
                          <a:ea typeface="Times New Roman" panose="02020603050405020304" pitchFamily="18" charset="0"/>
                          <a:cs typeface="Times New Roman" panose="02020603050405020304" pitchFamily="18" charset="0"/>
                        </a:rPr>
                        <a:t>. </a:t>
                      </a:r>
                      <a:endParaRPr lang="es-ES" sz="1600" dirty="0">
                        <a:latin typeface="+mn-lt"/>
                      </a:endParaRPr>
                    </a:p>
                  </a:txBody>
                  <a:tcPr/>
                </a:tc>
                <a:extLst>
                  <a:ext uri="{0D108BD9-81ED-4DB2-BD59-A6C34878D82A}">
                    <a16:rowId xmlns:a16="http://schemas.microsoft.com/office/drawing/2014/main" val="1355515072"/>
                  </a:ext>
                </a:extLst>
              </a:tr>
            </a:tbl>
          </a:graphicData>
        </a:graphic>
      </p:graphicFrame>
      <p:sp>
        <p:nvSpPr>
          <p:cNvPr id="3" name="Google Shape;182;p9">
            <a:extLst>
              <a:ext uri="{FF2B5EF4-FFF2-40B4-BE49-F238E27FC236}">
                <a16:creationId xmlns:a16="http://schemas.microsoft.com/office/drawing/2014/main" id="{09ACB8A8-69E6-63F0-B53A-0FE551347E33}"/>
              </a:ext>
            </a:extLst>
          </p:cNvPr>
          <p:cNvSpPr/>
          <p:nvPr/>
        </p:nvSpPr>
        <p:spPr>
          <a:xfrm>
            <a:off x="6921063" y="0"/>
            <a:ext cx="5265314" cy="398700"/>
          </a:xfrm>
          <a:prstGeom prst="rect">
            <a:avLst/>
          </a:prstGeom>
          <a:solidFill>
            <a:srgbClr val="F2F2F2"/>
          </a:solidFill>
          <a:ln>
            <a:noFill/>
          </a:ln>
        </p:spPr>
        <p:txBody>
          <a:bodyPr spcFirstLastPara="1" wrap="square" lIns="91425" tIns="45700" rIns="91425" bIns="45700" anchor="ctr" anchorCtr="0">
            <a:normAutofit fontScale="77500" lnSpcReduction="20000"/>
          </a:bodyPr>
          <a:lstStyle/>
          <a:p>
            <a:pPr marL="0" marR="0" lvl="0" indent="0" algn="r" rtl="0">
              <a:lnSpc>
                <a:spcPct val="90000"/>
              </a:lnSpc>
              <a:spcBef>
                <a:spcPts val="0"/>
              </a:spcBef>
              <a:spcAft>
                <a:spcPts val="0"/>
              </a:spcAft>
              <a:buClr>
                <a:srgbClr val="000000"/>
              </a:buClr>
              <a:buSzPts val="1800"/>
              <a:buFont typeface="Arial"/>
              <a:buNone/>
            </a:pPr>
            <a:r>
              <a:rPr lang="en-US" b="0" i="0" u="none" strike="noStrike" cap="none" dirty="0">
                <a:solidFill>
                  <a:srgbClr val="1C2E78"/>
                </a:solidFill>
                <a:latin typeface="Calibri"/>
                <a:ea typeface="Calibri"/>
                <a:cs typeface="Calibri"/>
                <a:sym typeface="Calibri"/>
              </a:rPr>
              <a:t>3.2 Δημιουργία και πρόσβαση σε ηλεκτρονικό τραπεζικό λογαριασμό</a:t>
            </a:r>
            <a:endParaRPr b="0" i="0" u="none" strike="noStrike" cap="none" dirty="0">
              <a:solidFill>
                <a:srgbClr val="1C2E78"/>
              </a:solidFill>
              <a:latin typeface="Calibri"/>
              <a:ea typeface="Calibri"/>
              <a:cs typeface="Calibri"/>
              <a:sym typeface="Calibri"/>
            </a:endParaRPr>
          </a:p>
        </p:txBody>
      </p:sp>
    </p:spTree>
    <p:extLst>
      <p:ext uri="{BB962C8B-B14F-4D97-AF65-F5344CB8AC3E}">
        <p14:creationId xmlns:p14="http://schemas.microsoft.com/office/powerpoint/2010/main" val="13866813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Module 2 - Digital Skills for Improving the Agricultural Business_EN"/>
  <p:tag name="ISPRING_LMS_API_VERSION" val="SCORM 1.2"/>
  <p:tag name="ISPRING_ULTRA_SCORM_COURSE_ID" val="F559DDC6-D73F-4DCD-954E-5CA7779EC214"/>
  <p:tag name="ISPRING_CMI5_LAUNCH_METHOD" val="any window"/>
  <p:tag name="ISPRINGCLOUDFOLDERID" val="1"/>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FIRST_PUBLISH" val="1"/>
  <p:tag name="ISPRING_ULTRA_SCORM_COURCE_TITLE" val="M3"/>
  <p:tag name="ISPRING_OUTPUT_FOLDER" val="[[&quot;\u007F\uFFFD\uFFFD{A396230D-9A3A-426D-B380-67D82CDE4863}&quot;,&quot;C:\\Users\\pantelis\\Documents\\MM\\Greek\\Greek&quot;]]"/>
  <p:tag name="ISPRING_PRESENTATION_TITLE" val="M3"/>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Ibp5a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Ehunlo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SG6eWlPMzAiNAwAAjhAAACcAAAB1bml2ZXJzYWwvZmxhc2hfcHVibGlzaGluZ19zZXR0aW5ncy54bWztWM1y2zYQvuspMOzkGNFOnCb1UPKk+plqYksek23jk2dFQCLG+GEJQIpyytP0wfokXRCSItVOSidR65n2oJG42P32w+5il1By9k4KsmCV4Vp1ouP2UUSYyjXlat6Jfs6GT19FxFhQFIRWrBMpHZGzbisp3VRwU6TMWlQ1BGGUOS1tJyqsLU/jeLlctrkpK7+qhbOIb9q5lnFZMcOUZVVcCljhl12VzERrhAYA+JFarc26rRYhSUC60NQJRjhF5or7TYEYCjBFFAe1KeS380o7RXta6IpU82kn+q436B/3n290AlSfS6Z8TEwXhV5sT4FS7lmASPl7RgrG5wXSfXkSkSWntuhEz048CmrHd1Fq7LB18Cg9jTFQdg0vmQUKFsJj8GfZO2s2giCiKwWS5xmuEL//TtTPbn66vhxcnY/Gb26yyeQ8G10GErVNvI+TxPuOEiSkXZWzrZ8ErIW8QN5oMwNhWBLvijZq3GcQcssXGBP2F5ozJ0TqylJXtmsrx2oau8ItvU/AJDOt9vbun8lUC0xtTQqrVE4ZHYNkO8lOb7kaouZxRGYYJ7HqRJOSKZKCwgLjFgTPtwDGTY3lti6s4Vr7dcVBEMTDE8DIRRp9pBB2lhdQGbZLbbNifFrz7q/aCUpW2hHBbxmxmmCIncRfBSO7+SezSstaihVqiREcPS44WzJ6VsdrDfgpR9foQjq0xONQCmaDh98cf0+mbKYrxGWwwMODcm4CfvtBwCUY8xEUNhyfpOej/uBmNO4P3j7xGwS6AJU/EBxrisnSHgQfVkRpu7HDcOTgDKuTQjmt15rsrf3ladiWNeb5G2VjD99w6QR8S/htQHagD5jyw3h5SOL/lkFjtwUs6oPuD28NjUecY0oCJi7k2JK4WrfBBoA5KKKVWBHIsTMb3zYWXDuDktAgArT5cobBHsu0fppj+0SPFWVVI8ij42fPT158//LVD6ft+I8Pvz/9rNF6Zl0K8O7C0Op9dmrdsR3qSvrqoTv2o3E2uHrdy0a/jLLrm2zwNtsHqDndbddJ7EfJ/ZPFj6pHO1iuB2mT3IwnTbQmb5poXYXJdbkztRpRwE40DycLe5HgkmPmDlZX/1BtfPVbRyiuw9TGYw7c1x6q/2rcHvdr7oEilw4uRj9Ozvv/n9l/K4LhaXtd3LsfJvG9F1i/IrniEsPq3yu2t97ui5MjvHHeu9RqIdr+fwjd1p9QSwMEFAACAAgASG6eWnD0HBt+AwAAsQwAACEAAAB1bml2ZXJzYWwvZmxhc2hfc2tpbl9zZXR0aW5ncy54bWyVV9tu4zYQfc9XGF6gaF/irpPWG6wiwLFdYNE0GzRB3ilrbBOhSIEcOfXfdyhSEmlLa2+EAOHMOeRcDodIYt65HO1BG67k/Xg6Tq9Go2RdaQ0SX6EoBUMYZczAEyvgfvzMJILgZvTrLwK/pr+NJ46ghNIvgMjl1lhLYxvx/H6cVYhKXq8VcSVeS6ULJsbpp7/qn2RSI8+xFAV5KWfD1tAd88f0y8PyIoo/4/ZhtlzcDRHWqiiZPDyqrbrO2Pp9q1Ulcxvajf2GaLtDCVpw+X42IiovfkMoophWn1fT1fQySqnBGLAh3S3n0/mfZ1mCZSDa7Ge3X27nF3K6o37cmCPanhuONW02nd3MbodoJdtCXOTFavl5eTOMl7R73JUfxuUICP/h2czpKhxA/9TmqqzKn9FIqdXWFvSIM7PfWY5QLKfrR4Tlnf3OEmxC9qCzgjSC59QGpXMnxd/tNwQeqqX/MxwSib3bWoln24Sj6WEVkglIUVeQTJqV85md+vheIV0mSDdMGAKEpg70TBk+s8pEsM7YAf+FDy7zEOUtHeRNiaqAhYs4RMaOjrBYPNSjJcS2tiBGDXtvdLkeGTvkE1X2BBkYO+SLbdh3KQ4n8GOP4zSSeGC+n0EDfPRRB8gNktEy91s3q8Zrj3q0N90EZ3tDgylUDmktrVdegO1cMqltLqbJSVCJZHu+ZUgv1T8Wlx3qbEwyOXJ4tfVrK0GOAvokt1aVNhQMud/i5Hs8juIeDzPHR9hgg46NXVfsixGKoV5fnS12c0hbOLceIT0o9+OC6XfQr0oJMx55Hl1CKrp7mk8ZdmTTgwr6m9yogFOfPUSSCsFcClbuIl4KZ4hsvSsopqEU2pq61vZ3MPHH9rVWVkUGekWK4NBIMrY53I5vd4J+8Y3DB+QxYcDpmLij7STjreIDg5cAML3eNffBLZynqARyAXsQ3hsY6oSHMksM6b8vXyuvWJSB5SJF+inUKSUaoZGjh/BGcfUznOcC1SPLTJ1aNFSaGd9NlWjqN5PSqjU83hm8lqKdyd9XQ+pWVFBWoXpBptGf3K199mwPc8mLegiRA1vV9HkcRyhV+rrUzibgE3sXgn272s3aDHs8QxQ7atNpH6X2HM/ZV7qg6UYDhDO2Nl4Fr8DfcMgU0/lTC4mehR63Y1OO9HLWI5uGfVFiMglMrjltG+hv+lcl/R9QSwMEFAACAAgASG6eWoEY4liHAwAAGBAAACYAAAB1bml2ZXJzYWwvaHRtbF9wdWJsaXNoaW5nX3NldHRpbmdzLnhtbO1XX3MaNxB/51NorpPHcHHiNqnnwJMCnjCxgfFd2/jJs5wEp4lOuuoPhDzl0/SD9ZN0dQICMXHPaUjbmT4woNXub1e7P+2i5PxdKciCacOV7EQn7ScRYTJXlMt5J/o5u3j8IiLGgqQglGSdSKqInHdbSeWmgpsiZdaiqiEII81ZZTtRYW11FsfL5bLNTaX9rhLOIr5p56qMK80Mk5bpuBKwwi+7qpiJ1ggNAPBTKrk267ZahCQB6UpRJxjhFCOX3B8KxCtbiigOWlPI3861cpL2lFCa6Pm0E33XG/RP+s82OgGpz0smfUpMF4VebM+AUu6DAJHy94wUjM8LjPb5aUSWnNqiEz099SioHd9FqbHDycGj9BSmQNo1fMksULAQlsGfZe+s2QiCiK4klDzPcIf443eifnb76mYyuL4cjl7fZuPxZTachCBqm3gfJ4n3HSUYkHI6Z1s/CVgLeYFxo80MhGFJvCvaqHFfQMgtX2BO2CdhzpwQqasqpW3XasfqMHaF2/A+A5PMlNw7u1+TqRJY2TooJGk5ZXQEJeZgciEjMsPEiFUnGldMkhQkEopbEDzfWhg3NZbbmkgXa+2XmoMgSBZkPCNXafTRZzhKXoA2bDeWzY7xdcy7vyonKFkpRwR/y4hVBHPqSvxVMLJbcDLTqqylAowlRnD0uOBsyeh5naA14Occ3aCL0qEl0r8SzAYPvzn+nkzZTGnEZbDAy4JybgJ++0HAFRjzERQ2MT5KL4f9we1w1B+8eeQPCHQBMn8gOJKIlZU9Cj6siFR2Y4fpyMEZVheFclrvNTlb+8vLsOUx1vkrVWMP3/DSCfia8NuE7EAfseTH8fKQwv9lBI3dFrCoL7q/vDU0XnGOJQmYuJFjt+Jy3fcaAOYgiZJiRSDHVmx821hw5QxKQoMI0ObLIwz2SNN6NcfZiB41ZboR5JOTp89Ov//h+Ysfz9rxHx9+f3yv0XpITQR4d2FK9e4dU3dsL5QuPXvojv1wlA2uX/ay4S/D7OY2G7zJ9gHqmO626yT2s+PwKPGz6dNJMv3nRsnNIG1SjdG4idb4dROt6zCrJjtzqlEI2Hvm4S5h9xG85FirozHpG7Hh4B8Lfi8dAoGOw4Z/c6oOXpz/U9WYVeZQlyEpK7k3+kbt5khZSwdXw5/Gl/2jpo83y99/kHR/N31htX3v7T3wkvjgC7SF8v3XfLf1J1BLAwQUAAIACABIbp5aOjKvrLEBAABwBgAAHwAAAHVuaXZlcnNhbC9odG1sX3NraW5fc2V0dGluZ3MuanONlMFPwjAUxu/8FWReDdGBDrwBw8SEg4ncjIduPMdC19e0BUHj/+46BLruTVkv9MuP7/W9rd9Xp1s+QRp0H7pf1e9q/1zfVxpYzagNXNd13qIXVg80z5ewyAvguYDAQ7YWeWdcw0n/PiOUcyAq12T/Yn21YxjgycwRJSUqwldT4JYAPyhwR4mfx393nMYOTTmjTjbGoOilKAwI0xOoClYxwdVj9bg9ejBuQf2DvrMUaqZ34XASt5Jnx8Ekiqcjl0uxkEzs55hhL2HpOlO4Ecvf+n27XHq1l6DKl75uK8tzbZ4MFH7h2e0snIXtpFSgNfzWHcXjcHxPwpwlwN2GosFwMP4DrRk3B+rR21zn5khHYdSPBi4tWQaNKU1n8W3cr2Oi9GpMs1H8wBnYmbZmJGd7UJdYodzIC16gVJjZiTTRyC4S5ciWucgOXDyyi+TsYa1t27dRpUYvQbU8fRU3drlMYxi1a4beNVsRV7loyxcqGzzNkJdbe1XnVC5wShSUiERh2RpU5yA9Hsf4WWP3r2XjTK1BLRB5maDdgBnD0lVRJkp5/jc3Gcijphc35R+r8/0DUEsDBBQAAgAIAEhunlqPjqkydAAAAHoAAAAcAAAAdW5pdmVyc2FsL2xvY2FsX3NldHRpbmdzLnhtbA3MPQoCQQxA4X5PEVKIFutPJ7gz29kpgusBwk6UgUwiO0H09k73io83jN8i8OGlZtOAh+0egXW2lPUV8DGd+yNCddJEYsoB1RDG2A1iM8md3Rus8Bb68TJxaeF8pdLkjdRZcoX1SvwUN9DDpX2fmRPuYvcHUEsDBBQAAgAIAEhunlpBNwcTDgUAAKwaAAAXAAAAdW5pdmVyc2FsL3VuaXZlcnNhbC5wbmfrDPBz5+WS4mJgYOD19HAJYmBgiWBgYC7iYAOKhE2urwZSjMVB7k4M687JvARyWNIdfR0ZGDb2c/9JZAXyOQs8IosZGPgOgzDj8fwVKQwMUo6eLo4hFXFv725cHZPJ2J743y3799u3l9nfbLuddNAolutg3lsW7t1vdZJKJhZENglOVWWR/DnJ2uCYfsH+z+d8jJ7b8f/xYCp+dk7y0pzp1ul1ZUB7GBQEI0CUUiPIVgUhsjmLlh749OmptzEEbL6bf7UogREofsOYUpNHOaOcUc4oZ5QzyhnljHJGOaOcUc4oZ5QzyhnljHJGOaOcUc4ohwpjmKtZxGADmLbvv76+/l31ycNpTNwguf/+4OHMDhYxINnggYuzY1P93y/zD2+/v9fOpvLbq791/1bb1xda79v20er467uPNs55rrABqOyA6N4d1dU/jl6vnxn3pn6l9PryPe9E+5/a9EMMWbT8/Ptl4t/jfx17Hfcx4txnsA0N2rNir9w/FXamb//UXEWIKWf1XuSnaqcdv39qWwSfzuM2/fN1/79/N2/4+Wq2/DL9lNTHlseKe5/rmE8G6Y822G22b+raGbL12reTNDfc2VtZflH6Ss9zOXtmoGHfsspsa7SjDa3/hW07GpTw89d2e7/6D5bmdaAh6zdX30T9CNuWVPZnbU730gNFvevDpWC6dPek3v//dfnvdJs9/3+/MXx+r+vmx+c3TM9VAxUa/V44XQKi36qi9H7d91//btrd0f4q892j9gTQJ/bHj+2cd+9w6R7xzcen5k5kPr18Sr8w0K0H4s6uaw7/djr+/9t/M+0qfv3J+7XDO+fomx/FuXM+r/w474zc9tLoGJUNV6q3MsBVP3r39q+xLF/9j8v7l/fvvAIy/vmxnfK931O+zVh7+9GbxtSau5/eFGoD3d2wd1Ysu33J41m/M2p8nkl997K9C3L1HYvvl/u55i52l9l+9CbzaYudv1ZbAs3fEL759YP2Nyc3h38//+Hgj+9vCqffASm/t/TeZN1zYhF13//av/9/TVsK6tMfir/nyPNa5QHd6/1GSF701iOdxqcV56d+fH7RYuXaiayQcJP9M6F2XT6f1V2IUfsCM7plIuz2LXz7o+KCxc5PgYqg0fPVN0s/OJeflN5tlwKM5vnV03+tnadblDAzt2VqkbwYFhXF0/c8fC8mzqmzee2fV0KwoE/1n3//rv1l9q/daeBY3Gl27ueVCv+0/tu7dNcJRRzjLUiXl/x1pZ4JZuIrv/0Zy+4wl5aCzEx+HONvL2Vyr/vm41PbdlQkWP49teTyCaN/Mv///fiYDAugq70nCr4/u/vXWI5v/8/H9sv6rb9DY1iu9/sDocLM7tV/2E6/3M7du8Lon+0/mbR+dmhEwBJ14dbqDXPcpgVvPs4EjVRY4t4RlSBpvffw+4tvCmHWRd8Ehtv2TbrrxCL6vsf8vPFmI4aMUISdaHjbzcfABJWwPu36we2bRDc/zk+Njvmq7MQvCw6b8Pt/DPaK/btkHve963jRPHfvxqdS91fbQhP9D6EZN79+mL7Pv7by7HKbaZ9torh0rlcUb5vHAZS+07Tb/P26T9w8z+9U7H1cur5C53nlFpEIvb/PpgiDs9tHYIJ8CEw0l7Mf6+c+Lu27vvtosuX5RM0NPNOril91gkqVGr3T4AKo4b8qKEMzuIALGwcVGnBU2g/XM65cdTP5nFLMDpCAp6ufyzqnhCYAUEsDBBQAAgAIAEhunlo6nedwSwAAAGsAAAAbAAAAdW5pdmVyc2FsL3VuaXZlcnNhbC5wbmcueG1ss7GvyM1RKEstKs7Mz7NVMtQzULK34+WyKShKLctMLVeoAIoBBSFASaESyDVCcMszU0oygEIGFhYIwYzUzPSMElslC0MzuKA+0EwAUEsBAgAAFAACAAgAqX5QTzZhWAJHAwAA4QkAABQAAAAAAAAAAQAAAAAAAAAAAHVuaXZlcnNhbC9wbGF5ZXIueG1sUEsBAgAAFAACAAgASG6eWrU39KgcBQAA4RMAAB0AAAAAAAAAAQAAAAAAeQMAAHVuaXZlcnNhbC9jb21tb25fbWVzc2FnZXMubG5nUEsBAgAAFAACAAgASG6eWhUeYBujAAAAfwEAAC4AAAAAAAAAAQAAAAAA0AgAAHVuaXZlcnNhbC9wbGF5YmFja19hbmRfbmF2aWdhdGlvbl9zZXR0aW5ncy54bWxQSwECAAAUAAIACABIbp5aU8zMCI0DAACOEAAAJwAAAAAAAAABAAAAAAC/CQAAdW5pdmVyc2FsL2ZsYXNoX3B1Ymxpc2hpbmdfc2V0dGluZ3MueG1sUEsBAgAAFAACAAgASG6eWnD0HBt+AwAAsQwAACEAAAAAAAAAAQAAAAAAkQ0AAHVuaXZlcnNhbC9mbGFzaF9za2luX3NldHRpbmdzLnhtbFBLAQIAABQAAgAIAEhunlqBGOJYhwMAABgQAAAmAAAAAAAAAAEAAAAAAE4RAAB1bml2ZXJzYWwvaHRtbF9wdWJsaXNoaW5nX3NldHRpbmdzLnhtbFBLAQIAABQAAgAIAEhunlo6Mq+ssQEAAHAGAAAfAAAAAAAAAAEAAAAAABkVAAB1bml2ZXJzYWwvaHRtbF9za2luX3NldHRpbmdzLmpzUEsBAgAAFAACAAgASG6eWo+OqTJ0AAAAegAAABwAAAAAAAAAAQAAAAAABxcAAHVuaXZlcnNhbC9sb2NhbF9zZXR0aW5ncy54bWxQSwECAAAUAAIACABIbp5aQTcHEw4FAACsGgAAFwAAAAAAAAAAAAAAAAC1FwAAdW5pdmVyc2FsL3VuaXZlcnNhbC5wbmdQSwECAAAUAAIACABIbp5aOp3ncEsAAABrAAAAGwAAAAAAAAABAAAAAAD4HAAAdW5pdmVyc2FsL3VuaXZlcnNhbC5wbmcueG1sUEsFBgAAAAAKAAoABgMAAHwdAAAAAA=="/>
  <p:tag name="ISPRING_SCORM_ENDPOINT" val="&lt;endpoint&gt;&lt;enable&gt;0&lt;/enable&gt;&lt;lrs&gt;http://&lt;/lrs&gt;&lt;auth&gt;0&lt;/auth&gt;&lt;login&gt;&lt;/login&gt;&lt;password&gt;&lt;/password&gt;&lt;key&gt;&lt;/key&gt;&lt;name&gt;&lt;/name&gt;&lt;email&gt;&lt;/email&gt;&lt;/endpoint&gt;&#10;"/>
  <p:tag name="ISPRING_SCORM_RATE_QUIZZES"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3634</TotalTime>
  <Words>2454</Words>
  <Application>Microsoft Office PowerPoint</Application>
  <PresentationFormat>Ευρεία οθόνη</PresentationFormat>
  <Paragraphs>318</Paragraphs>
  <Slides>35</Slides>
  <Notes>35</Notes>
  <HiddenSlides>0</HiddenSlides>
  <MMClips>0</MMClips>
  <ScaleCrop>false</ScaleCrop>
  <HeadingPairs>
    <vt:vector size="6" baseType="variant">
      <vt:variant>
        <vt:lpstr>Γραμματοσειρές που χρησιμοποιούνται</vt:lpstr>
      </vt:variant>
      <vt:variant>
        <vt:i4>13</vt:i4>
      </vt:variant>
      <vt:variant>
        <vt:lpstr>Θέμα</vt:lpstr>
      </vt:variant>
      <vt:variant>
        <vt:i4>1</vt:i4>
      </vt:variant>
      <vt:variant>
        <vt:lpstr>Τίτλοι διαφανειών</vt:lpstr>
      </vt:variant>
      <vt:variant>
        <vt:i4>35</vt:i4>
      </vt:variant>
    </vt:vector>
  </HeadingPairs>
  <TitlesOfParts>
    <vt:vector size="49" baseType="lpstr">
      <vt:lpstr>Adobe Gothic Std B</vt:lpstr>
      <vt:lpstr>MS PGothic</vt:lpstr>
      <vt:lpstr>Aptos</vt:lpstr>
      <vt:lpstr>Arial</vt:lpstr>
      <vt:lpstr>Calibri</vt:lpstr>
      <vt:lpstr>Calibri Light</vt:lpstr>
      <vt:lpstr>Impact</vt:lpstr>
      <vt:lpstr>Noto Sans Symbols</vt:lpstr>
      <vt:lpstr>Poppins</vt:lpstr>
      <vt:lpstr>Symbol</vt:lpstr>
      <vt:lpstr>Times New Roman</vt:lpstr>
      <vt:lpstr>Verdana</vt:lpstr>
      <vt:lpstr>Wingdings</vt:lpstr>
      <vt:lpstr>Θέμα του Office</vt:lpstr>
      <vt:lpstr>Παρουσίαση του PowerPoint</vt:lpstr>
      <vt:lpstr>Παρουσίαση του PowerPoint</vt:lpstr>
      <vt:lpstr>Ενότητες</vt:lpstr>
      <vt:lpstr>Υποενότητα 1 Εισαγωγή  </vt:lpstr>
      <vt:lpstr>Ικανότητες</vt:lpstr>
      <vt:lpstr>Περιεχόμενο κατάρτισης</vt:lpstr>
      <vt:lpstr> Μονάδα 1 Μεθοδολογία και διάρκεια κατάρτισης</vt:lpstr>
      <vt:lpstr>Υποενότητα 2 Πώς να δημιουργήσετε και να αποκτήσετε πρόσβαση σε έναν ηλεκτρονικό τραπεζικό λογαριασμό</vt:lpstr>
      <vt:lpstr>Τύποι τραπεζικών λογαριασμών</vt:lpstr>
      <vt:lpstr>Πλεονεκτήματα και προκλήσεις της παραδοσιακής και της ηλεκτρονικής τραπεζικής</vt:lpstr>
      <vt:lpstr>Πώς να εγκαταστήσετε μια εφαρμογή mobile banking</vt:lpstr>
      <vt:lpstr>Βήματα για την πρώτη πρόσβαση στον ηλεκτρονικό λογαριασμό (1/2)</vt:lpstr>
      <vt:lpstr>Βήματα για την πρώτη πρόσβαση στον ηλεκτρονικό λογαριασμό (2/2)</vt:lpstr>
      <vt:lpstr>Υποενότητα 3 Βασική χρήση ενός διαδικτυακού τραπεζικού λογαριασμού</vt:lpstr>
      <vt:lpstr>Πώς να κάνω τραπεζικό έμβασμα; (1/2)</vt:lpstr>
      <vt:lpstr>Πώς να κάνω τραπεζικό έμβασμα; (2/2)</vt:lpstr>
      <vt:lpstr>Πλεονεκτήματα της ηλεκτρονικής τραπεζικής μεταφοράς</vt:lpstr>
      <vt:lpstr>Παρακολούθηση υπολοίπου λογαριασμού (1/2)</vt:lpstr>
      <vt:lpstr>Παρακολούθηση του υπολοίπου του λογαριασμού (2/2)</vt:lpstr>
      <vt:lpstr>Μηνύματα και ειδοποιήσεις</vt:lpstr>
      <vt:lpstr>Συνήθεις ειδοποιήσεις συναλλαγών</vt:lpstr>
      <vt:lpstr>Κοινές προειδοποιήσεις ασφαλείας</vt:lpstr>
      <vt:lpstr>Προβολή μηνυμάτων και ειδοποιήσεων (1/2) </vt:lpstr>
      <vt:lpstr>Προβολή μηνυμάτων και ειδοποιήσεων (2/2) </vt:lpstr>
      <vt:lpstr>Παρουσίαση του PowerPoint</vt:lpstr>
      <vt:lpstr>Δραστηριότητα εκμάθησης 1: Αντιστοίχιση ερωτήσεων &amp; απαντήσεων και εύρεση της λέξης-κλειδί</vt:lpstr>
      <vt:lpstr>Μαθησιακή δραστηριότητα 2:  Χρήση της εφαρμογής Mobile Money για να εξασκηθείτε στην πληρωμή ενός λογαριασμού</vt:lpstr>
      <vt:lpstr>Μαθησιακή δραστηριότητα 3:  Πώς να μετατρέψετε τον τραπεζικό σας λογαριασμό σε ηλεκτρονικό τραπεζικό λογαριασμό</vt:lpstr>
      <vt:lpstr>Παρουσίαση του PowerPoint</vt:lpstr>
      <vt:lpstr>Παρουσίαση του PowerPoint</vt:lpstr>
      <vt:lpstr>Παρουσίαση του PowerPoint</vt:lpstr>
      <vt:lpstr>Παρουσίαση του PowerPoint</vt:lpstr>
      <vt:lpstr>Συχνοί όροι που χρησιμοποιούνται στην ηλεκτρονική τραπεζική</vt:lpstr>
      <vt:lpstr>Συχνοί όροι που χρησιμοποιούνται στην ηλεκτρονική τραπεζική</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M3</dc:title>
  <dc:creator>pantelis bbalaouras</dc:creator>
  <cp:keywords>, docId:6F44552FDFC694FA65C9860DD4CE64D0</cp:keywords>
  <cp:lastModifiedBy>pantelis</cp:lastModifiedBy>
  <cp:revision>658</cp:revision>
  <dcterms:created xsi:type="dcterms:W3CDTF">2020-06-02T13:31:56Z</dcterms:created>
  <dcterms:modified xsi:type="dcterms:W3CDTF">2025-04-30T10:50:40Z</dcterms:modified>
</cp:coreProperties>
</file>