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92" r:id="rId5"/>
    <p:sldId id="259" r:id="rId6"/>
    <p:sldId id="260" r:id="rId7"/>
    <p:sldId id="261" r:id="rId8"/>
    <p:sldId id="262" r:id="rId9"/>
    <p:sldId id="263" r:id="rId10"/>
    <p:sldId id="264" r:id="rId11"/>
    <p:sldId id="265" r:id="rId12"/>
    <p:sldId id="293" r:id="rId13"/>
    <p:sldId id="266" r:id="rId14"/>
    <p:sldId id="267" r:id="rId15"/>
    <p:sldId id="268" r:id="rId16"/>
    <p:sldId id="269" r:id="rId17"/>
    <p:sldId id="270" r:id="rId18"/>
    <p:sldId id="294" r:id="rId19"/>
    <p:sldId id="271" r:id="rId20"/>
    <p:sldId id="297" r:id="rId21"/>
    <p:sldId id="298" r:id="rId22"/>
    <p:sldId id="273" r:id="rId23"/>
    <p:sldId id="274" r:id="rId24"/>
    <p:sldId id="275" r:id="rId25"/>
    <p:sldId id="276" r:id="rId26"/>
    <p:sldId id="277" r:id="rId27"/>
    <p:sldId id="278" r:id="rId28"/>
    <p:sldId id="279" r:id="rId29"/>
    <p:sldId id="296"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Poppins" panose="020B0604020202020204" charset="0"/>
      <p:regular r:id="rId48"/>
      <p:bold r:id="rId49"/>
      <p:italic r:id="rId50"/>
      <p:boldItalic r:id="rId51"/>
    </p:embeddedFont>
    <p:embeddedFont>
      <p:font typeface="Impact" panose="020B0806030902050204" pitchFamily="34" charset="0"/>
      <p:regular r:id="rId52"/>
    </p:embeddedFont>
  </p:embeddedFontLst>
  <p:custDataLst>
    <p:tags r:id="rId5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54" roundtripDataSignature="AMtx7mhpEvcFIV2LOboM0W8DVfXUX2YnV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ra Sciama" initial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EB69C3-FDD3-4A98-BB4C-A0DDA96B6744}" v="56" dt="2025-02-18T16:49:49.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328" autoAdjust="0"/>
  </p:normalViewPr>
  <p:slideViewPr>
    <p:cSldViewPr snapToGrid="0">
      <p:cViewPr varScale="1">
        <p:scale>
          <a:sx n="83" d="100"/>
          <a:sy n="83" d="100"/>
        </p:scale>
        <p:origin x="163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tags" Target="tags/tag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 name="Google Shape;6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a:extLst>
            <a:ext uri="{FF2B5EF4-FFF2-40B4-BE49-F238E27FC236}">
              <a16:creationId xmlns:a16="http://schemas.microsoft.com/office/drawing/2014/main" id="{43EFC28B-E57C-60A5-5071-90CDFA91DF38}"/>
            </a:ext>
          </a:extLst>
        </p:cNvPr>
        <p:cNvGrpSpPr/>
        <p:nvPr/>
      </p:nvGrpSpPr>
      <p:grpSpPr>
        <a:xfrm>
          <a:off x="0" y="0"/>
          <a:ext cx="0" cy="0"/>
          <a:chOff x="0" y="0"/>
          <a:chExt cx="0" cy="0"/>
        </a:xfrm>
      </p:grpSpPr>
      <p:sp>
        <p:nvSpPr>
          <p:cNvPr id="192" name="Google Shape;192;p11:notes">
            <a:extLst>
              <a:ext uri="{FF2B5EF4-FFF2-40B4-BE49-F238E27FC236}">
                <a16:creationId xmlns:a16="http://schemas.microsoft.com/office/drawing/2014/main" id="{049068CF-BF17-F327-1A9A-0F4ECB3A63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1:notes">
            <a:extLst>
              <a:ext uri="{FF2B5EF4-FFF2-40B4-BE49-F238E27FC236}">
                <a16:creationId xmlns:a16="http://schemas.microsoft.com/office/drawing/2014/main" id="{9BB0193C-1878-A410-AA72-56F5A78E2DA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1:notes">
            <a:extLst>
              <a:ext uri="{FF2B5EF4-FFF2-40B4-BE49-F238E27FC236}">
                <a16:creationId xmlns:a16="http://schemas.microsoft.com/office/drawing/2014/main" id="{00A0D9C0-0433-517D-B5DB-2BA11D2A573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110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a:extLst>
            <a:ext uri="{FF2B5EF4-FFF2-40B4-BE49-F238E27FC236}">
              <a16:creationId xmlns:a16="http://schemas.microsoft.com/office/drawing/2014/main" id="{8C9299C3-2969-3AE2-6FAD-B8D807B9399C}"/>
            </a:ext>
          </a:extLst>
        </p:cNvPr>
        <p:cNvGrpSpPr/>
        <p:nvPr/>
      </p:nvGrpSpPr>
      <p:grpSpPr>
        <a:xfrm>
          <a:off x="0" y="0"/>
          <a:ext cx="0" cy="0"/>
          <a:chOff x="0" y="0"/>
          <a:chExt cx="0" cy="0"/>
        </a:xfrm>
      </p:grpSpPr>
      <p:sp>
        <p:nvSpPr>
          <p:cNvPr id="228" name="Google Shape;228;p12:notes">
            <a:extLst>
              <a:ext uri="{FF2B5EF4-FFF2-40B4-BE49-F238E27FC236}">
                <a16:creationId xmlns:a16="http://schemas.microsoft.com/office/drawing/2014/main" id="{9624E53F-5015-D3DA-84F8-49C8483E35B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2:notes">
            <a:extLst>
              <a:ext uri="{FF2B5EF4-FFF2-40B4-BE49-F238E27FC236}">
                <a16:creationId xmlns:a16="http://schemas.microsoft.com/office/drawing/2014/main" id="{4B0C83BB-54D5-395D-6982-22ACF65D08A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49091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 name="Google Shape;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C53428C1-473C-F4DB-F483-643349D2D8F4}"/>
            </a:ext>
          </a:extLst>
        </p:cNvPr>
        <p:cNvGrpSpPr/>
        <p:nvPr/>
      </p:nvGrpSpPr>
      <p:grpSpPr>
        <a:xfrm>
          <a:off x="0" y="0"/>
          <a:ext cx="0" cy="0"/>
          <a:chOff x="0" y="0"/>
          <a:chExt cx="0" cy="0"/>
        </a:xfrm>
      </p:grpSpPr>
      <p:sp>
        <p:nvSpPr>
          <p:cNvPr id="247" name="Google Shape;247;p14:notes">
            <a:extLst>
              <a:ext uri="{FF2B5EF4-FFF2-40B4-BE49-F238E27FC236}">
                <a16:creationId xmlns:a16="http://schemas.microsoft.com/office/drawing/2014/main" id="{0DE9E91B-5287-70C1-8CA0-E4457E176C5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a:extLst>
              <a:ext uri="{FF2B5EF4-FFF2-40B4-BE49-F238E27FC236}">
                <a16:creationId xmlns:a16="http://schemas.microsoft.com/office/drawing/2014/main" id="{E1F26554-6993-1C83-4F8D-2D944F845A3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4:notes">
            <a:extLst>
              <a:ext uri="{FF2B5EF4-FFF2-40B4-BE49-F238E27FC236}">
                <a16:creationId xmlns:a16="http://schemas.microsoft.com/office/drawing/2014/main" id="{F1D264B0-CC8C-EC26-EEE3-FC930BDB2B8C}"/>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extLst>
      <p:ext uri="{BB962C8B-B14F-4D97-AF65-F5344CB8AC3E}">
        <p14:creationId xmlns:p14="http://schemas.microsoft.com/office/powerpoint/2010/main" val="16414013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a:extLst>
            <a:ext uri="{FF2B5EF4-FFF2-40B4-BE49-F238E27FC236}">
              <a16:creationId xmlns:a16="http://schemas.microsoft.com/office/drawing/2014/main" id="{3D2F5F40-C7C5-BCED-8F35-CBE40C623BBC}"/>
            </a:ext>
          </a:extLst>
        </p:cNvPr>
        <p:cNvGrpSpPr/>
        <p:nvPr/>
      </p:nvGrpSpPr>
      <p:grpSpPr>
        <a:xfrm>
          <a:off x="0" y="0"/>
          <a:ext cx="0" cy="0"/>
          <a:chOff x="0" y="0"/>
          <a:chExt cx="0" cy="0"/>
        </a:xfrm>
      </p:grpSpPr>
      <p:sp>
        <p:nvSpPr>
          <p:cNvPr id="247" name="Google Shape;247;p14:notes">
            <a:extLst>
              <a:ext uri="{FF2B5EF4-FFF2-40B4-BE49-F238E27FC236}">
                <a16:creationId xmlns:a16="http://schemas.microsoft.com/office/drawing/2014/main" id="{734D3755-1AF1-501C-A318-CCA5EAB7B4F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a:extLst>
              <a:ext uri="{FF2B5EF4-FFF2-40B4-BE49-F238E27FC236}">
                <a16:creationId xmlns:a16="http://schemas.microsoft.com/office/drawing/2014/main" id="{D3A8DFB4-75F3-B144-0FE4-24798AC3017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p14:notes">
            <a:extLst>
              <a:ext uri="{FF2B5EF4-FFF2-40B4-BE49-F238E27FC236}">
                <a16:creationId xmlns:a16="http://schemas.microsoft.com/office/drawing/2014/main" id="{FDBFE8C9-A287-856E-984B-4CDBD2BA6B1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extLst>
      <p:ext uri="{BB962C8B-B14F-4D97-AF65-F5344CB8AC3E}">
        <p14:creationId xmlns:p14="http://schemas.microsoft.com/office/powerpoint/2010/main" val="1097785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85" name="Google Shape;28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5" name="Google Shape;295;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a:extLst>
            <a:ext uri="{FF2B5EF4-FFF2-40B4-BE49-F238E27FC236}">
              <a16:creationId xmlns:a16="http://schemas.microsoft.com/office/drawing/2014/main" id="{74AB0CEF-BDF6-0232-B622-90D6123C647C}"/>
            </a:ext>
          </a:extLst>
        </p:cNvPr>
        <p:cNvGrpSpPr/>
        <p:nvPr/>
      </p:nvGrpSpPr>
      <p:grpSpPr>
        <a:xfrm>
          <a:off x="0" y="0"/>
          <a:ext cx="0" cy="0"/>
          <a:chOff x="0" y="0"/>
          <a:chExt cx="0" cy="0"/>
        </a:xfrm>
      </p:grpSpPr>
      <p:sp>
        <p:nvSpPr>
          <p:cNvPr id="313" name="Google Shape;313;p46:notes">
            <a:extLst>
              <a:ext uri="{FF2B5EF4-FFF2-40B4-BE49-F238E27FC236}">
                <a16:creationId xmlns:a16="http://schemas.microsoft.com/office/drawing/2014/main" id="{4ECE5088-E916-6DF0-C323-4C6E7E1E17C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4" name="Google Shape;314;p46:notes">
            <a:extLst>
              <a:ext uri="{FF2B5EF4-FFF2-40B4-BE49-F238E27FC236}">
                <a16:creationId xmlns:a16="http://schemas.microsoft.com/office/drawing/2014/main" id="{5A061C89-D27F-54BE-1944-965406F1D205}"/>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5" name="Google Shape;315;p46:notes">
            <a:extLst>
              <a:ext uri="{FF2B5EF4-FFF2-40B4-BE49-F238E27FC236}">
                <a16:creationId xmlns:a16="http://schemas.microsoft.com/office/drawing/2014/main" id="{3D339994-5A9F-465B-6CE0-CE93E240839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extLst>
      <p:ext uri="{BB962C8B-B14F-4D97-AF65-F5344CB8AC3E}">
        <p14:creationId xmlns:p14="http://schemas.microsoft.com/office/powerpoint/2010/main" val="2001773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5" name="Google Shape;32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Η σωστή απάντηση είναι C</a:t>
            </a:r>
            <a:endParaRPr dirty="0"/>
          </a:p>
        </p:txBody>
      </p:sp>
      <p:sp>
        <p:nvSpPr>
          <p:cNvPr id="364" name="Google Shape;36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Η σωστή απάντηση είναι η Β</a:t>
            </a:r>
          </a:p>
          <a:p>
            <a:pPr marL="0" lvl="0" indent="0" algn="l" rtl="0">
              <a:lnSpc>
                <a:spcPct val="100000"/>
              </a:lnSpc>
              <a:spcBef>
                <a:spcPts val="0"/>
              </a:spcBef>
              <a:spcAft>
                <a:spcPts val="0"/>
              </a:spcAft>
              <a:buSzPts val="1400"/>
              <a:buNone/>
            </a:pPr>
            <a:endParaRPr dirty="0"/>
          </a:p>
        </p:txBody>
      </p:sp>
      <p:sp>
        <p:nvSpPr>
          <p:cNvPr id="375" name="Google Shape;37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Η σωστή απάντηση είναι η Β</a:t>
            </a:r>
          </a:p>
          <a:p>
            <a:pPr marL="0" lvl="0" indent="0" algn="l" rtl="0">
              <a:lnSpc>
                <a:spcPct val="100000"/>
              </a:lnSpc>
              <a:spcBef>
                <a:spcPts val="0"/>
              </a:spcBef>
              <a:spcAft>
                <a:spcPts val="0"/>
              </a:spcAft>
              <a:buSzPts val="1400"/>
              <a:buNone/>
            </a:pPr>
            <a:endParaRPr dirty="0"/>
          </a:p>
        </p:txBody>
      </p:sp>
      <p:sp>
        <p:nvSpPr>
          <p:cNvPr id="386" name="Google Shape;38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Η σωστή απάντηση είναι η Β</a:t>
            </a:r>
          </a:p>
          <a:p>
            <a:pPr marL="0" lvl="0" indent="0" algn="l" rtl="0">
              <a:lnSpc>
                <a:spcPct val="100000"/>
              </a:lnSpc>
              <a:spcBef>
                <a:spcPts val="0"/>
              </a:spcBef>
              <a:spcAft>
                <a:spcPts val="0"/>
              </a:spcAft>
              <a:buSzPts val="1400"/>
              <a:buNone/>
            </a:pPr>
            <a:endParaRPr dirty="0"/>
          </a:p>
        </p:txBody>
      </p:sp>
      <p:sp>
        <p:nvSpPr>
          <p:cNvPr id="397" name="Google Shape;39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Η σωστή απάντηση είναι C</a:t>
            </a:r>
          </a:p>
          <a:p>
            <a:pPr marL="0" lvl="0" indent="0" algn="l" rtl="0">
              <a:lnSpc>
                <a:spcPct val="100000"/>
              </a:lnSpc>
              <a:spcBef>
                <a:spcPts val="0"/>
              </a:spcBef>
              <a:spcAft>
                <a:spcPts val="0"/>
              </a:spcAft>
              <a:buSzPts val="1400"/>
              <a:buNone/>
            </a:pPr>
            <a:endParaRPr dirty="0"/>
          </a:p>
        </p:txBody>
      </p:sp>
      <p:sp>
        <p:nvSpPr>
          <p:cNvPr id="408" name="Google Shape;408;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Η σωστή απάντηση είναι η Β</a:t>
            </a:r>
          </a:p>
          <a:p>
            <a:pPr marL="0" lvl="0" indent="0" algn="l" rtl="0">
              <a:lnSpc>
                <a:spcPct val="100000"/>
              </a:lnSpc>
              <a:spcBef>
                <a:spcPts val="0"/>
              </a:spcBef>
              <a:spcAft>
                <a:spcPts val="0"/>
              </a:spcAft>
              <a:buSzPts val="1400"/>
              <a:buNone/>
            </a:pPr>
            <a:endParaRPr dirty="0"/>
          </a:p>
        </p:txBody>
      </p:sp>
      <p:sp>
        <p:nvSpPr>
          <p:cNvPr id="419" name="Google Shape;419;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Calibri"/>
              <a:buNone/>
              <a:tabLst/>
              <a:defRPr/>
            </a:pPr>
            <a:r>
              <a:rPr lang="en-US" dirty="0"/>
              <a:t>Η σωστή απάντηση είναι Α</a:t>
            </a:r>
          </a:p>
          <a:p>
            <a:pPr marL="0" lvl="0" indent="0" algn="l" rtl="0">
              <a:lnSpc>
                <a:spcPct val="100000"/>
              </a:lnSpc>
              <a:spcBef>
                <a:spcPts val="0"/>
              </a:spcBef>
              <a:spcAft>
                <a:spcPts val="0"/>
              </a:spcAft>
              <a:buSzPts val="1400"/>
              <a:buNone/>
            </a:pPr>
            <a:endParaRPr dirty="0"/>
          </a:p>
        </p:txBody>
      </p:sp>
      <p:sp>
        <p:nvSpPr>
          <p:cNvPr id="430" name="Google Shape;430;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module Intro" type="obj">
  <p:cSld name="OBJECT">
    <p:spTree>
      <p:nvGrpSpPr>
        <p:cNvPr id="1" name="Shape 16"/>
        <p:cNvGrpSpPr/>
        <p:nvPr/>
      </p:nvGrpSpPr>
      <p:grpSpPr>
        <a:xfrm>
          <a:off x="0" y="0"/>
          <a:ext cx="0" cy="0"/>
          <a:chOff x="0" y="0"/>
          <a:chExt cx="0" cy="0"/>
        </a:xfrm>
      </p:grpSpPr>
      <p:sp>
        <p:nvSpPr>
          <p:cNvPr id="17" name="Google Shape;17;p33"/>
          <p:cNvSpPr/>
          <p:nvPr/>
        </p:nvSpPr>
        <p:spPr>
          <a:xfrm>
            <a:off x="0" y="2218305"/>
            <a:ext cx="12192001" cy="3787362"/>
          </a:xfrm>
          <a:prstGeom prst="rect">
            <a:avLst/>
          </a:prstGeom>
          <a:noFill/>
          <a:ln>
            <a:noFill/>
          </a:ln>
          <a:effectLst>
            <a:outerShdw blurRad="40000" dist="23000" dir="5400000" rotWithShape="0">
              <a:srgbClr val="808080">
                <a:alpha val="34509"/>
              </a:srgbClr>
            </a:outerShdw>
          </a:effectLst>
        </p:spPr>
        <p:txBody>
          <a:bodyPr spcFirstLastPara="1" wrap="square" lIns="91425" tIns="45700" rIns="91425" bIns="45700" anchor="ctr" anchorCtr="0">
            <a:noAutofit/>
          </a:bodyPr>
          <a:lstStyle/>
          <a:p>
            <a:pPr marL="285750" marR="0" lvl="0" indent="-171450" algn="ctr"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8" name="Google Shape;18;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C2E78"/>
              </a:buClr>
              <a:buSzPts val="2200"/>
              <a:buFont typeface="Calibri"/>
              <a:buNone/>
              <a:defRPr sz="2200">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33" descr="Placeholder-dark.png"/>
          <p:cNvPicPr preferRelativeResize="0"/>
          <p:nvPr/>
        </p:nvPicPr>
        <p:blipFill rotWithShape="1">
          <a:blip r:embed="rId2">
            <a:alphaModFix/>
          </a:blip>
          <a:srcRect/>
          <a:stretch/>
        </p:blipFill>
        <p:spPr>
          <a:xfrm>
            <a:off x="9381297" y="-3149"/>
            <a:ext cx="2784642" cy="1392322"/>
          </a:xfrm>
          <a:prstGeom prst="rect">
            <a:avLst/>
          </a:prstGeom>
          <a:noFill/>
          <a:ln>
            <a:noFill/>
          </a:ln>
        </p:spPr>
      </p:pic>
      <p:sp>
        <p:nvSpPr>
          <p:cNvPr id="21" name="Google Shape;21;p33"/>
          <p:cNvSpPr/>
          <p:nvPr/>
        </p:nvSpPr>
        <p:spPr>
          <a:xfrm>
            <a:off x="0" y="2136618"/>
            <a:ext cx="12192000" cy="4013996"/>
          </a:xfrm>
          <a:prstGeom prst="roundRect">
            <a:avLst>
              <a:gd name="adj" fmla="val 16667"/>
            </a:avLst>
          </a:prstGeom>
          <a:solidFill>
            <a:srgbClr val="1C2E7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2" name="Google Shape;22;p33"/>
          <p:cNvSpPr txBox="1">
            <a:spLocks noGrp="1"/>
          </p:cNvSpPr>
          <p:nvPr>
            <p:ph type="body" idx="1"/>
          </p:nvPr>
        </p:nvSpPr>
        <p:spPr>
          <a:xfrm>
            <a:off x="536451" y="2218305"/>
            <a:ext cx="7872768" cy="3787361"/>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Font typeface="Calibri"/>
              <a:buChar char="✔"/>
              <a:defRPr>
                <a:solidFill>
                  <a:schemeClr val="lt1"/>
                </a:solidFill>
                <a:latin typeface="Calibri"/>
                <a:ea typeface="Calibri"/>
                <a:cs typeface="Calibri"/>
                <a:sym typeface="Calibri"/>
              </a:defRPr>
            </a:lvl1pPr>
            <a:lvl2pPr marL="914400" lvl="1" indent="-396240" algn="l">
              <a:lnSpc>
                <a:spcPct val="100000"/>
              </a:lnSpc>
              <a:spcBef>
                <a:spcPts val="600"/>
              </a:spcBef>
              <a:spcAft>
                <a:spcPts val="0"/>
              </a:spcAft>
              <a:buClr>
                <a:srgbClr val="68BC42"/>
              </a:buClr>
              <a:buSzPts val="2640"/>
              <a:buFont typeface="Calibri"/>
              <a:buChar char="✔"/>
              <a:defRPr>
                <a:solidFill>
                  <a:schemeClr val="lt1"/>
                </a:solidFill>
                <a:latin typeface="Calibri"/>
                <a:ea typeface="Calibri"/>
                <a:cs typeface="Calibri"/>
                <a:sym typeface="Calibri"/>
              </a:defRPr>
            </a:lvl2pPr>
            <a:lvl3pPr marL="1371600" lvl="2"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3pPr>
            <a:lvl4pPr marL="1828800" lvl="3"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4pPr>
            <a:lvl5pPr marL="2286000" lvl="4" indent="-355600" algn="l">
              <a:lnSpc>
                <a:spcPct val="100000"/>
              </a:lnSpc>
              <a:spcBef>
                <a:spcPts val="600"/>
              </a:spcBef>
              <a:spcAft>
                <a:spcPts val="0"/>
              </a:spcAft>
              <a:buClr>
                <a:srgbClr val="68BC42"/>
              </a:buClr>
              <a:buSzPts val="2000"/>
              <a:buFont typeface="Calibri"/>
              <a:buChar char="✔"/>
              <a:defRPr>
                <a:solidFill>
                  <a:schemeClr val="lt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Google Shape;34;p35">
            <a:extLst>
              <a:ext uri="{FF2B5EF4-FFF2-40B4-BE49-F238E27FC236}">
                <a16:creationId xmlns:a16="http://schemas.microsoft.com/office/drawing/2014/main" id="{8F6809F6-01CF-64CD-3BFC-C697068CE424}"/>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3" name="Google Shape;35;p35">
            <a:extLst>
              <a:ext uri="{FF2B5EF4-FFF2-40B4-BE49-F238E27FC236}">
                <a16:creationId xmlns:a16="http://schemas.microsoft.com/office/drawing/2014/main" id="{932CCE12-0E58-4F9F-72FB-536A71576478}"/>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l-GR" sz="2000" b="0" i="0" u="none" strike="noStrike" cap="none" dirty="0">
                <a:solidFill>
                  <a:schemeClr val="dk1"/>
                </a:solidFill>
                <a:latin typeface="Calibri"/>
                <a:ea typeface="Calibri"/>
                <a:cs typeface="Calibri"/>
                <a:sym typeface="Calibri"/>
              </a:rPr>
              <a:t>Λήψη και αποστολή χρημάτων </a:t>
            </a:r>
            <a:endParaRPr dirty="0"/>
          </a:p>
        </p:txBody>
      </p:sp>
      <p:pic>
        <p:nvPicPr>
          <p:cNvPr id="4" name="Εικόνα 3"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A4FF4290-6B54-3872-A70D-36CF9B3655E1}"/>
              </a:ext>
            </a:extLst>
          </p:cNvPr>
          <p:cNvPicPr>
            <a:picLocks noChangeAspect="1"/>
          </p:cNvPicPr>
          <p:nvPr userDrawn="1"/>
        </p:nvPicPr>
        <p:blipFill>
          <a:blip r:embed="rId3"/>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23"/>
        <p:cNvGrpSpPr/>
        <p:nvPr/>
      </p:nvGrpSpPr>
      <p:grpSpPr>
        <a:xfrm>
          <a:off x="0" y="0"/>
          <a:ext cx="0" cy="0"/>
          <a:chOff x="0" y="0"/>
          <a:chExt cx="0" cy="0"/>
        </a:xfrm>
      </p:grpSpPr>
      <p:sp>
        <p:nvSpPr>
          <p:cNvPr id="24" name="Google Shape;24;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3600"/>
              <a:buFont typeface="Calibri"/>
              <a:buNone/>
              <a:defRPr sz="36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Calibri"/>
                <a:ea typeface="Calibri"/>
                <a:cs typeface="Calibri"/>
                <a:sym typeface="Calibri"/>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150000"/>
              </a:lnSpc>
              <a:spcBef>
                <a:spcPts val="600"/>
              </a:spcBef>
              <a:spcAft>
                <a:spcPts val="0"/>
              </a:spcAft>
              <a:buClr>
                <a:srgbClr val="68BC42"/>
              </a:buClr>
              <a:buSzPts val="24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68BC42"/>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68BC42"/>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68BC42"/>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68BC42"/>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9" name="Google Shape;29;p34" descr="Placeholder-dark.png"/>
          <p:cNvPicPr preferRelativeResize="0"/>
          <p:nvPr/>
        </p:nvPicPr>
        <p:blipFill rotWithShape="1">
          <a:blip r:embed="rId2">
            <a:alphaModFix/>
          </a:blip>
          <a:srcRect/>
          <a:stretch/>
        </p:blipFill>
        <p:spPr>
          <a:xfrm>
            <a:off x="9263608" y="-3149"/>
            <a:ext cx="2784642" cy="1392322"/>
          </a:xfrm>
          <a:prstGeom prst="rect">
            <a:avLst/>
          </a:prstGeom>
          <a:noFill/>
          <a:ln>
            <a:noFill/>
          </a:ln>
        </p:spPr>
      </p:pic>
      <p:pic>
        <p:nvPicPr>
          <p:cNvPr id="3" name="Εικόνα 2" descr="Εικόνα που περιέχει στιγμιότυπο οθόνης, κείμενο, σύμβολο, λογότυπο&#10;&#10;Το περιεχόμενο που δημιουργείται από τεχνολογία AI ενδέχεται να είναι εσφαλμένο.">
            <a:extLst>
              <a:ext uri="{FF2B5EF4-FFF2-40B4-BE49-F238E27FC236}">
                <a16:creationId xmlns:a16="http://schemas.microsoft.com/office/drawing/2014/main" id="{CE23C65E-FBF4-E6E4-8B8A-B53EF00F42BB}"/>
              </a:ext>
            </a:extLst>
          </p:cNvPr>
          <p:cNvPicPr>
            <a:picLocks noChangeAspect="1"/>
          </p:cNvPicPr>
          <p:nvPr userDrawn="1"/>
        </p:nvPicPr>
        <p:blipFill>
          <a:blip r:embed="rId3"/>
          <a:stretch>
            <a:fillRect/>
          </a:stretch>
        </p:blipFill>
        <p:spPr>
          <a:xfrm>
            <a:off x="11510211" y="6301029"/>
            <a:ext cx="681789" cy="556971"/>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Unit slide single column">
  <p:cSld name="Unit slide single column">
    <p:spTree>
      <p:nvGrpSpPr>
        <p:cNvPr id="1" name="Shape 30"/>
        <p:cNvGrpSpPr/>
        <p:nvPr/>
      </p:nvGrpSpPr>
      <p:grpSpPr>
        <a:xfrm>
          <a:off x="0" y="0"/>
          <a:ext cx="0" cy="0"/>
          <a:chOff x="0" y="0"/>
          <a:chExt cx="0" cy="0"/>
        </a:xfrm>
      </p:grpSpPr>
      <p:sp>
        <p:nvSpPr>
          <p:cNvPr id="31" name="Google Shape;31;p35"/>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3" name="Google Shape;33;p35"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34" name="Google Shape;34;p3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35" name="Google Shape;35;p3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l-GR" sz="2000" b="0" i="0" u="none" strike="noStrike" cap="none" dirty="0">
                <a:solidFill>
                  <a:schemeClr val="dk1"/>
                </a:solidFill>
                <a:latin typeface="Calibri"/>
                <a:ea typeface="Calibri"/>
                <a:cs typeface="Calibri"/>
                <a:sym typeface="Calibri"/>
              </a:rPr>
              <a:t>Λήψη και αποστολή χρημάτων </a:t>
            </a:r>
            <a:endParaRPr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558000" y="1800000"/>
            <a:ext cx="5409663" cy="4472194"/>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36"/>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0" name="Google Shape;40;p36"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34;p35">
            <a:extLst>
              <a:ext uri="{FF2B5EF4-FFF2-40B4-BE49-F238E27FC236}">
                <a16:creationId xmlns:a16="http://schemas.microsoft.com/office/drawing/2014/main" id="{628C6A75-1D83-3220-B28E-359C45BC7677}"/>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3" name="Google Shape;35;p35">
            <a:extLst>
              <a:ext uri="{FF2B5EF4-FFF2-40B4-BE49-F238E27FC236}">
                <a16:creationId xmlns:a16="http://schemas.microsoft.com/office/drawing/2014/main" id="{51245F68-62F9-DA1D-09B6-02A2A5955724}"/>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l-GR" sz="2000" b="0" i="0" u="none" strike="noStrike" cap="none" dirty="0">
                <a:solidFill>
                  <a:schemeClr val="dk1"/>
                </a:solidFill>
                <a:latin typeface="Calibri"/>
                <a:ea typeface="Calibri"/>
                <a:cs typeface="Calibri"/>
                <a:sym typeface="Calibri"/>
              </a:rPr>
              <a:t>Λήψη και αποστολή χρημάτων </a:t>
            </a:r>
            <a:endParaRPr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43"/>
        <p:cNvGrpSpPr/>
        <p:nvPr/>
      </p:nvGrpSpPr>
      <p:grpSpPr>
        <a:xfrm>
          <a:off x="0" y="0"/>
          <a:ext cx="0" cy="0"/>
          <a:chOff x="0" y="0"/>
          <a:chExt cx="0" cy="0"/>
        </a:xfrm>
      </p:grpSpPr>
      <p:sp>
        <p:nvSpPr>
          <p:cNvPr id="44" name="Google Shape;4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FCB13A"/>
              </a:buClr>
              <a:buSzPts val="4000"/>
              <a:buFont typeface="Calibri"/>
              <a:buNone/>
              <a:defRPr sz="4000" b="0">
                <a:solidFill>
                  <a:srgbClr val="FCB13A"/>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7"/>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2. Empower</a:t>
            </a:r>
            <a:endParaRPr sz="1400" b="0" i="0" u="none" strike="noStrike" cap="none">
              <a:solidFill>
                <a:srgbClr val="000000"/>
              </a:solidFill>
              <a:latin typeface="Calibri"/>
              <a:ea typeface="Calibri"/>
              <a:cs typeface="Calibri"/>
              <a:sym typeface="Calibri"/>
            </a:endParaRPr>
          </a:p>
        </p:txBody>
      </p:sp>
      <p:sp>
        <p:nvSpPr>
          <p:cNvPr id="46" name="Google Shape;46;p37"/>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0" i="0" u="none" strike="noStrike" cap="none">
                <a:solidFill>
                  <a:srgbClr val="FFFFFF"/>
                </a:solidFill>
                <a:latin typeface="Impact"/>
                <a:ea typeface="Impact"/>
                <a:cs typeface="Impact"/>
                <a:sym typeface="Impact"/>
              </a:rPr>
              <a:t>3. Participate</a:t>
            </a:r>
            <a:endParaRPr sz="1400" b="0" i="0" u="none" strike="noStrike" cap="none">
              <a:solidFill>
                <a:srgbClr val="000000"/>
              </a:solidFill>
              <a:latin typeface="Calibri"/>
              <a:ea typeface="Calibri"/>
              <a:cs typeface="Calibri"/>
              <a:sym typeface="Calibri"/>
            </a:endParaRPr>
          </a:p>
        </p:txBody>
      </p:sp>
      <p:sp>
        <p:nvSpPr>
          <p:cNvPr id="47" name="Google Shape;47;p37"/>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Calibri"/>
              <a:buNone/>
            </a:pPr>
            <a:r>
              <a:rPr lang="en-US" sz="2800" b="0" i="0" u="none" strike="noStrike" cap="none">
                <a:solidFill>
                  <a:srgbClr val="FFFFFF"/>
                </a:solidFill>
                <a:latin typeface="Impact"/>
                <a:ea typeface="Impact"/>
                <a:cs typeface="Impact"/>
                <a:sym typeface="Impact"/>
              </a:rPr>
              <a:t>1. Prevent</a:t>
            </a:r>
            <a:endParaRPr sz="1400" b="0" i="0" u="none" strike="noStrike" cap="none">
              <a:solidFill>
                <a:srgbClr val="000000"/>
              </a:solidFill>
              <a:latin typeface="Calibri"/>
              <a:ea typeface="Calibri"/>
              <a:cs typeface="Calibri"/>
              <a:sym typeface="Calibri"/>
            </a:endParaRPr>
          </a:p>
        </p:txBody>
      </p:sp>
      <p:pic>
        <p:nvPicPr>
          <p:cNvPr id="48" name="Google Shape;48;p37"/>
          <p:cNvPicPr preferRelativeResize="0"/>
          <p:nvPr/>
        </p:nvPicPr>
        <p:blipFill rotWithShape="1">
          <a:blip r:embed="rId2">
            <a:alphaModFix/>
          </a:blip>
          <a:srcRect t="21218" r="61794" b="22757"/>
          <a:stretch/>
        </p:blipFill>
        <p:spPr>
          <a:xfrm>
            <a:off x="0" y="6362699"/>
            <a:ext cx="643390" cy="495301"/>
          </a:xfrm>
          <a:prstGeom prst="rect">
            <a:avLst/>
          </a:prstGeom>
          <a:noFill/>
          <a:ln>
            <a:noFill/>
          </a:ln>
        </p:spPr>
      </p:pic>
      <p:pic>
        <p:nvPicPr>
          <p:cNvPr id="49" name="Google Shape;49;p37"/>
          <p:cNvPicPr preferRelativeResize="0"/>
          <p:nvPr/>
        </p:nvPicPr>
        <p:blipFill rotWithShape="1">
          <a:blip r:embed="rId3">
            <a:alphaModFix/>
          </a:blip>
          <a:srcRect/>
          <a:stretch/>
        </p:blipFill>
        <p:spPr>
          <a:xfrm>
            <a:off x="47095" y="6154303"/>
            <a:ext cx="668329" cy="677143"/>
          </a:xfrm>
          <a:prstGeom prst="rect">
            <a:avLst/>
          </a:prstGeom>
          <a:noFill/>
          <a:ln>
            <a:noFill/>
          </a:ln>
        </p:spPr>
      </p:pic>
      <p:pic>
        <p:nvPicPr>
          <p:cNvPr id="50" name="Google Shape;50;p37" descr="Placeholder-dark.png"/>
          <p:cNvPicPr preferRelativeResize="0"/>
          <p:nvPr/>
        </p:nvPicPr>
        <p:blipFill rotWithShape="1">
          <a:blip r:embed="rId4">
            <a:alphaModFix/>
          </a:blip>
          <a:srcRect/>
          <a:stretch/>
        </p:blipFill>
        <p:spPr>
          <a:xfrm>
            <a:off x="18106" y="26922"/>
            <a:ext cx="2784642" cy="1392322"/>
          </a:xfrm>
          <a:prstGeom prst="rect">
            <a:avLst/>
          </a:prstGeom>
          <a:noFill/>
          <a:ln>
            <a:noFill/>
          </a:ln>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38"/>
          <p:cNvSpPr txBox="1">
            <a:spLocks noGrp="1"/>
          </p:cNvSpPr>
          <p:nvPr>
            <p:ph type="title"/>
          </p:nvPr>
        </p:nvSpPr>
        <p:spPr>
          <a:xfrm>
            <a:off x="583758"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C2E78"/>
              </a:buClr>
              <a:buSzPts val="2800"/>
              <a:buFont typeface="Calibri"/>
              <a:buNone/>
              <a:defRPr sz="2800" b="1">
                <a:solidFill>
                  <a:srgbClr val="1C2E78"/>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body" idx="1"/>
          </p:nvPr>
        </p:nvSpPr>
        <p:spPr>
          <a:xfrm>
            <a:off x="566153" y="2330868"/>
            <a:ext cx="11059693" cy="394132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Clr>
                <a:srgbClr val="68BC42"/>
              </a:buClr>
              <a:buSzPts val="2400"/>
              <a:buChar char="▪"/>
              <a:defRPr/>
            </a:lvl1pPr>
            <a:lvl2pPr marL="914400" lvl="1" indent="-396240" algn="l">
              <a:lnSpc>
                <a:spcPct val="100000"/>
              </a:lnSpc>
              <a:spcBef>
                <a:spcPts val="600"/>
              </a:spcBef>
              <a:spcAft>
                <a:spcPts val="0"/>
              </a:spcAft>
              <a:buClr>
                <a:srgbClr val="68BC42"/>
              </a:buClr>
              <a:buSzPts val="2640"/>
              <a:buChar char="▪"/>
              <a:defRPr/>
            </a:lvl2pPr>
            <a:lvl3pPr marL="1371600" lvl="2" indent="-355600" algn="l">
              <a:lnSpc>
                <a:spcPct val="100000"/>
              </a:lnSpc>
              <a:spcBef>
                <a:spcPts val="600"/>
              </a:spcBef>
              <a:spcAft>
                <a:spcPts val="0"/>
              </a:spcAft>
              <a:buClr>
                <a:srgbClr val="68BC42"/>
              </a:buClr>
              <a:buSzPts val="2000"/>
              <a:buChar char="▪"/>
              <a:defRPr/>
            </a:lvl3pPr>
            <a:lvl4pPr marL="1828800" lvl="3" indent="-355600" algn="l">
              <a:lnSpc>
                <a:spcPct val="100000"/>
              </a:lnSpc>
              <a:spcBef>
                <a:spcPts val="600"/>
              </a:spcBef>
              <a:spcAft>
                <a:spcPts val="0"/>
              </a:spcAft>
              <a:buClr>
                <a:srgbClr val="68BC42"/>
              </a:buClr>
              <a:buSzPts val="2000"/>
              <a:buChar char="▪"/>
              <a:defRPr/>
            </a:lvl4pPr>
            <a:lvl5pPr marL="2286000" lvl="4" indent="-355600" algn="l">
              <a:lnSpc>
                <a:spcPct val="100000"/>
              </a:lnSpc>
              <a:spcBef>
                <a:spcPts val="600"/>
              </a:spcBef>
              <a:spcAft>
                <a:spcPts val="0"/>
              </a:spcAft>
              <a:buClr>
                <a:srgbClr val="68BC42"/>
              </a:buClr>
              <a:buSzPts val="20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38" descr="Placeholder-dark.png"/>
          <p:cNvPicPr preferRelativeResize="0"/>
          <p:nvPr/>
        </p:nvPicPr>
        <p:blipFill rotWithShape="1">
          <a:blip r:embed="rId2">
            <a:alphaModFix/>
          </a:blip>
          <a:srcRect r="58778"/>
          <a:stretch/>
        </p:blipFill>
        <p:spPr>
          <a:xfrm>
            <a:off x="10330" y="6144340"/>
            <a:ext cx="588365" cy="713660"/>
          </a:xfrm>
          <a:prstGeom prst="rect">
            <a:avLst/>
          </a:prstGeom>
          <a:noFill/>
          <a:ln>
            <a:noFill/>
          </a:ln>
        </p:spPr>
      </p:pic>
      <p:sp>
        <p:nvSpPr>
          <p:cNvPr id="2" name="Google Shape;34;p35">
            <a:extLst>
              <a:ext uri="{FF2B5EF4-FFF2-40B4-BE49-F238E27FC236}">
                <a16:creationId xmlns:a16="http://schemas.microsoft.com/office/drawing/2014/main" id="{691746C4-E759-6710-CE1B-8FA5659650EE}"/>
              </a:ext>
            </a:extLst>
          </p:cNvPr>
          <p:cNvSpPr/>
          <p:nvPr userDrawn="1"/>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3" name="Google Shape;35;p35">
            <a:extLst>
              <a:ext uri="{FF2B5EF4-FFF2-40B4-BE49-F238E27FC236}">
                <a16:creationId xmlns:a16="http://schemas.microsoft.com/office/drawing/2014/main" id="{634E43B3-DFC6-534E-A130-8E46F0C4EF18}"/>
              </a:ext>
            </a:extLst>
          </p:cNvPr>
          <p:cNvSpPr txBox="1"/>
          <p:nvPr userDrawn="1"/>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l-GR" sz="2000" b="0" i="0" u="none" strike="noStrike" cap="none" dirty="0">
                <a:solidFill>
                  <a:schemeClr val="dk1"/>
                </a:solidFill>
                <a:latin typeface="Calibri"/>
                <a:ea typeface="Calibri"/>
                <a:cs typeface="Calibri"/>
                <a:sym typeface="Calibri"/>
              </a:rPr>
              <a:t>Λήψη και αποστολή χρημάτων </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C2E78"/>
              </a:buClr>
              <a:buSzPts val="4400"/>
              <a:buFont typeface="Calibri"/>
              <a:buNone/>
              <a:defRPr sz="4400" b="1" i="0" u="none" strike="noStrike" cap="none">
                <a:solidFill>
                  <a:srgbClr val="1C2E7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rgbClr val="000000"/>
                </a:solidFill>
                <a:latin typeface="Calibri"/>
                <a:ea typeface="Calibri"/>
                <a:cs typeface="Calibri"/>
                <a:sym typeface="Calibri"/>
              </a:defRPr>
            </a:lvl9pPr>
          </a:lstStyle>
          <a:p>
            <a:endParaRPr/>
          </a:p>
        </p:txBody>
      </p:sp>
      <p:sp>
        <p:nvSpPr>
          <p:cNvPr id="11" name="Google Shape;11;p31"/>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600"/>
              </a:spcBef>
              <a:spcAft>
                <a:spcPts val="0"/>
              </a:spcAft>
              <a:buClr>
                <a:srgbClr val="68BC42"/>
              </a:buClr>
              <a:buSzPts val="2400"/>
              <a:buFont typeface="Calibri"/>
              <a:buChar char="▪"/>
              <a:defRPr sz="24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68BC42"/>
              </a:buClr>
              <a:buSzPts val="2640"/>
              <a:buFont typeface="Calibri"/>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68BC42"/>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Font typeface="Calibri"/>
        <a:defRPr sz="1400" b="0" i="0" u="none" strike="noStrike" cap="none">
          <a:solidFill>
            <a:srgbClr val="000000"/>
          </a:solidFill>
          <a:latin typeface="Calibri"/>
          <a:ea typeface="Calibri"/>
          <a:cs typeface="Calibri"/>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freepik.com/free-vector/users-shopping-making-contactless-payment-with-smartwatch-smartwatch-payment-nfc-technology-nfc-payment-concept-pinkish-coral-bluevector-isolated-illustration_11669380.htm#fromView=search&amp;page=2&amp;position=21&amp;uuid=ca62bc55-6557-4c3c-91d7-bc04acbebc4a&amp;new_detail=tru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freepik.com/free-vector/money-loss-concept-illustration_49682984.htm#fromView=search&amp;page=1&amp;position=15&amp;uuid=fd807c64-cc44-41c8-8050-8a503ccda0a5&amp;new_detail=tru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hyperlink" Target="https://www.freepik.com/premium-vector/vector-flat-illustration-mobile-money-transfer-with-human-hands-holding-smartphone-with-credit-card-its-screen-safe-easy-payment-concept-flat-style-cartoon-illustration-vector_24076502.htm#fromView=search&amp;page=2&amp;position=13&amp;uuid=6ad7b2c8-1b5e-4870-92de-4577d26cfca1&amp;new_detail=true"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freepik.com/free-vector/payment-information-concept-illustration_8690533.htm#fromView=search&amp;page=1&amp;position=41&amp;uuid=7c15f96b-41ec-4889-b8cb-eb7f382673f3&amp;new_detail=true"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freepik.com/free-vector/payment-information-concept-illustration_8690533.htm#fromView=search&amp;page=1&amp;position=41&amp;uuid=7c15f96b-41ec-4889-b8cb-eb7f382673f3&amp;new_detail=tru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www.freepik.com/free-vector/mobile-banking-concept-illustration_33025771.htm#fromView=search&amp;page=2&amp;position=26&amp;uuid=7c15f96b-41ec-4889-b8cb-eb7f382673f3&amp;new_detail=tru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jp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g"/><Relationship Id="rId10" Type="http://schemas.openxmlformats.org/officeDocument/2006/relationships/image" Target="../media/image16.png"/><Relationship Id="rId4" Type="http://schemas.openxmlformats.org/officeDocument/2006/relationships/image" Target="../media/image10.jpg"/><Relationship Id="rId9" Type="http://schemas.openxmlformats.org/officeDocument/2006/relationships/image" Target="../media/image1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freepik.com/free-vector/phishing-account-concept-with-hacker-fishing-rod_7960378.htm#fromView=search&amp;page=2&amp;position=2&amp;uuid=a4f1df1f-f445-4978-9371-c12741a233b2&amp;new_detail=tru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ik.com/free-vector/business-people-using-computers-closing-deal-online-cartoon-illustration_12698354.htm#fromView=search&amp;page=5&amp;position=48&amp;uuid=a4f1df1f-f445-4978-9371-c12741a233b2&amp;new_detail=tru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hyperlink" Target="https://www.freepik.com/free-vector/flat-safer-internet-day-illustration_133748223.htm#fromView=search&amp;page=1&amp;position=2&amp;uuid=c6793280-7d94-43d5-b35d-4b588b9bd2fc&amp;new_detail=true"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hyperlink" Target="https://www.freepik.com/free-vector/money-transfer-abstract-concept-illustration_11668736.htm#fromView=search&amp;page=4&amp;position=10&amp;uuid=7c87db55-935b-46c4-9aad-edf6e2e23121&amp;new_detail=tru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www.freepik.com/free-vector/open-banking-data-access-financial-services-mobile-payment-app-development-api-technology-web-developers-designing-banking-platforms-vector-isolated-concept-metaphor-illustration_12083552.htm#fromView=search&amp;page=13&amp;position=18&amp;uuid=7c87db55-935b-46c4-9aad-edf6e2e23121&amp;new_detail=tru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hyperlink" Target="https://www.freepik.com/free-vector/open-banking-data-access-financial-services-mobile-payment-app-development-api-technology-web-developers-designing-banking-platforms-vector-isolated-concept-metaphor-illustration_12083552.htm#fromView=search&amp;page=13&amp;position=18&amp;uuid=7c87db55-935b-46c4-9aad-edf6e2e23121&amp;new_detail=tru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hyperlink" Target="https://www.freepik.com/free-vector/targeted-delivery-express-service-shipment-address-shipping-convenient-paid-service-deliveryman-addressee-cartoon-characters_12084766.htm#fromView=search&amp;page=5&amp;position=38&amp;uuid=afc33018-b59a-4ae2-8b00-1871b00e3b9e&amp;new_detail=tru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hyperlink" Target="https://www.freepik.com/free-vector/payment-card-electronic-funds-transfer-colorful-cartoon-characters-holding-plastic-credit-card-banking-credit-deposit-contactless-payment-system-vector-isolated-concept-metaphor-illustration_12083520.htm#fromView=search&amp;page=1&amp;position=0&amp;uuid=df20e1a8-0bac-418e-a7c9-f879c4b2b06c&amp;new_detail=true" TargetMode="External"/><Relationship Id="rId4" Type="http://schemas.openxmlformats.org/officeDocument/2006/relationships/hyperlink" Target="http://www.freepik.com/free-vector/people-using-search-box-query-engine-giving-result_11235806.ht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hyperlink" Target="https://www.freepik.com/free-vector/open-banking-data-access-financial-services-mobile-payment-app-development-api-technology-web-developers-designing-banking-platforms_10782817.htm#fromView=search&amp;page=1&amp;position=29&amp;uuid=aec2bc3c-ae28-4fb1-a6ed-64a563cc4981&amp;new_detail=true" TargetMode="Externa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https://www.freepik.com/free-vector/online-survey-analysis-electronic-data-collection-digital-research-tool-computerized-study-analyst-considering-feedback-results-analysing-info-vector-isolated-concept-metaphor-illustration_12083534.htm#fromView=search&amp;page=2&amp;position=44&amp;uuid=cbd09a75-2aec-4ed2-8c3e-e442313f39b2"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freepik.com/free-vector/high-roi-content-abstract-concept-illustration_12290861.htm#fromView=search&amp;page=2&amp;position=23&amp;uuid=dda5bbae-bf42-4f50-a93d-b3eaf3499ecb"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reepik.com/free-vector/e-wallet-money-transfer-concept-mobile-wallet-internet-banking-e-wallet-credit-card-mobile-app-accounting-investments-safe-online-internet-transaction-vector-illustration_21586028.htm#fromView=search&amp;page=1&amp;position=30&amp;uuid=da2ff86f-d1d2-47aa-8e34-30166ce27d65&amp;new_detail=true"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hyperlink" Target="https://www.freepik.com/free-vector/hand-drawn-cryptocurrency-concept-with-symbol_20059352.htm#fromView=search&amp;page=1&amp;position=32&amp;uuid=ca62bc55-6557-4c3c-91d7-bc04acbebc4a&amp;new_detail=true"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 descr="Εικόνα που περιέχει γραφικά, γραφιστική, clipart, καρτούν&#10;&#10;Περιγραφή που δημιουργήθηκε αυτόματα"/>
          <p:cNvPicPr preferRelativeResize="0"/>
          <p:nvPr/>
        </p:nvPicPr>
        <p:blipFill rotWithShape="1">
          <a:blip r:embed="rId3">
            <a:alphaModFix/>
          </a:blip>
          <a:srcRect l="44200" r="5462"/>
          <a:stretch/>
        </p:blipFill>
        <p:spPr>
          <a:xfrm>
            <a:off x="5454368" y="244223"/>
            <a:ext cx="2271650" cy="2116289"/>
          </a:xfrm>
          <a:prstGeom prst="rect">
            <a:avLst/>
          </a:prstGeom>
          <a:noFill/>
          <a:ln>
            <a:noFill/>
          </a:ln>
        </p:spPr>
      </p:pic>
      <p:pic>
        <p:nvPicPr>
          <p:cNvPr id="63" name="Google Shape;63;p1"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l="5075" t="11272" r="59637" b="11616"/>
          <a:stretch/>
        </p:blipFill>
        <p:spPr>
          <a:xfrm>
            <a:off x="442240" y="5731"/>
            <a:ext cx="5204308" cy="5333341"/>
          </a:xfrm>
          <a:prstGeom prst="rect">
            <a:avLst/>
          </a:prstGeom>
          <a:noFill/>
          <a:ln>
            <a:noFill/>
          </a:ln>
        </p:spPr>
      </p:pic>
      <p:sp>
        <p:nvSpPr>
          <p:cNvPr id="64" name="Google Shape;64;p1"/>
          <p:cNvSpPr txBox="1"/>
          <p:nvPr/>
        </p:nvSpPr>
        <p:spPr>
          <a:xfrm>
            <a:off x="6222050" y="2864579"/>
            <a:ext cx="5902194" cy="2336717"/>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4400" b="1" i="0" u="none" strike="noStrike" cap="none" dirty="0" err="1">
                <a:solidFill>
                  <a:srgbClr val="FCB13A"/>
                </a:solidFill>
                <a:latin typeface="Calibri"/>
                <a:ea typeface="Calibri"/>
                <a:cs typeface="Calibri"/>
                <a:sym typeface="Calibri"/>
              </a:rPr>
              <a:t>Ενότητ</a:t>
            </a:r>
            <a:r>
              <a:rPr lang="en-US" sz="4400" b="1" i="0" u="none" strike="noStrike" cap="none" dirty="0">
                <a:solidFill>
                  <a:srgbClr val="FCB13A"/>
                </a:solidFill>
                <a:latin typeface="Calibri"/>
                <a:ea typeface="Calibri"/>
                <a:cs typeface="Calibri"/>
                <a:sym typeface="Calibri"/>
              </a:rPr>
              <a:t>α 4</a:t>
            </a:r>
            <a:r>
              <a:rPr lang="en-US" sz="2800" b="1" i="0" u="none" strike="noStrike" cap="none" dirty="0">
                <a:solidFill>
                  <a:schemeClr val="dk1"/>
                </a:solidFill>
                <a:latin typeface="Calibri"/>
                <a:ea typeface="Calibri"/>
                <a:cs typeface="Calibri"/>
                <a:sym typeface="Calibri"/>
              </a:rPr>
              <a:t/>
            </a:r>
            <a:br>
              <a:rPr lang="en-US" sz="2800" b="1" i="0" u="none" strike="noStrike" cap="none" dirty="0">
                <a:solidFill>
                  <a:schemeClr val="dk1"/>
                </a:solidFill>
                <a:latin typeface="Calibri"/>
                <a:ea typeface="Calibri"/>
                <a:cs typeface="Calibri"/>
                <a:sym typeface="Calibri"/>
              </a:rPr>
            </a:br>
            <a:r>
              <a:rPr lang="en-US" sz="4000" b="1" i="0" u="none" strike="noStrike" cap="none" dirty="0">
                <a:solidFill>
                  <a:srgbClr val="3F3F3F"/>
                </a:solidFill>
                <a:latin typeface="Calibri"/>
                <a:ea typeface="Calibri"/>
                <a:cs typeface="Calibri"/>
                <a:sym typeface="Calibri"/>
              </a:rPr>
              <a:t>Λήψη και αποστολή χρημάτων </a:t>
            </a:r>
            <a:endParaRPr sz="1400" b="0" i="0" u="none" strike="noStrike" cap="none" dirty="0">
              <a:solidFill>
                <a:srgbClr val="000000"/>
              </a:solidFill>
              <a:latin typeface="Calibri"/>
              <a:ea typeface="Calibri"/>
              <a:cs typeface="Calibri"/>
              <a:sym typeface="Calibri"/>
            </a:endParaRPr>
          </a:p>
        </p:txBody>
      </p:sp>
      <p:sp>
        <p:nvSpPr>
          <p:cNvPr id="65" name="Google Shape;65;p1"/>
          <p:cNvSpPr/>
          <p:nvPr/>
        </p:nvSpPr>
        <p:spPr>
          <a:xfrm>
            <a:off x="-6352" y="1903223"/>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1</a:t>
            </a:r>
            <a:endParaRPr sz="2400" b="1" i="0" u="none" strike="noStrike" cap="none">
              <a:solidFill>
                <a:schemeClr val="lt1"/>
              </a:solidFill>
              <a:latin typeface="Calibri"/>
              <a:ea typeface="Calibri"/>
              <a:cs typeface="Calibri"/>
              <a:sym typeface="Calibri"/>
            </a:endParaRPr>
          </a:p>
        </p:txBody>
      </p:sp>
      <p:sp>
        <p:nvSpPr>
          <p:cNvPr id="66" name="Google Shape;66;p1"/>
          <p:cNvSpPr/>
          <p:nvPr/>
        </p:nvSpPr>
        <p:spPr>
          <a:xfrm>
            <a:off x="-9768" y="3727493"/>
            <a:ext cx="722376" cy="607846"/>
          </a:xfrm>
          <a:prstGeom prst="rect">
            <a:avLst/>
          </a:prstGeom>
          <a:solidFill>
            <a:srgbClr val="89C53F"/>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4</a:t>
            </a:r>
            <a:endParaRPr sz="2400" b="1" i="0" u="none" strike="noStrike" cap="none">
              <a:solidFill>
                <a:schemeClr val="lt1"/>
              </a:solidFill>
              <a:latin typeface="Calibri"/>
              <a:ea typeface="Calibri"/>
              <a:cs typeface="Calibri"/>
              <a:sym typeface="Calibri"/>
            </a:endParaRPr>
          </a:p>
        </p:txBody>
      </p:sp>
      <p:sp>
        <p:nvSpPr>
          <p:cNvPr id="67" name="Google Shape;67;p1"/>
          <p:cNvSpPr/>
          <p:nvPr/>
        </p:nvSpPr>
        <p:spPr>
          <a:xfrm>
            <a:off x="-9348" y="31194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3</a:t>
            </a:r>
            <a:endParaRPr sz="2400" b="1" i="0" u="none" strike="noStrike" cap="none">
              <a:solidFill>
                <a:schemeClr val="lt1"/>
              </a:solidFill>
              <a:latin typeface="Calibri"/>
              <a:ea typeface="Calibri"/>
              <a:cs typeface="Calibri"/>
              <a:sym typeface="Calibri"/>
            </a:endParaRPr>
          </a:p>
        </p:txBody>
      </p:sp>
      <p:sp>
        <p:nvSpPr>
          <p:cNvPr id="68" name="Google Shape;68;p1"/>
          <p:cNvSpPr/>
          <p:nvPr/>
        </p:nvSpPr>
        <p:spPr>
          <a:xfrm>
            <a:off x="-8928" y="2509416"/>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2</a:t>
            </a:r>
            <a:endParaRPr sz="2400" b="1" i="0" u="none" strike="noStrike" cap="none">
              <a:solidFill>
                <a:schemeClr val="lt1"/>
              </a:solidFill>
              <a:latin typeface="Calibri"/>
              <a:ea typeface="Calibri"/>
              <a:cs typeface="Calibri"/>
              <a:sym typeface="Calibri"/>
            </a:endParaRPr>
          </a:p>
        </p:txBody>
      </p:sp>
      <p:sp>
        <p:nvSpPr>
          <p:cNvPr id="69" name="Google Shape;69;p1"/>
          <p:cNvSpPr/>
          <p:nvPr/>
        </p:nvSpPr>
        <p:spPr>
          <a:xfrm>
            <a:off x="-9348" y="4338615"/>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sp>
        <p:nvSpPr>
          <p:cNvPr id="70" name="Google Shape;70;p1"/>
          <p:cNvSpPr/>
          <p:nvPr/>
        </p:nvSpPr>
        <p:spPr>
          <a:xfrm>
            <a:off x="2900908" y="6215916"/>
            <a:ext cx="9291091" cy="662722"/>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1" name="Google Shape;71;p1"/>
          <p:cNvSpPr/>
          <p:nvPr/>
        </p:nvSpPr>
        <p:spPr>
          <a:xfrm>
            <a:off x="2972569" y="6246217"/>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Arial"/>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pic>
        <p:nvPicPr>
          <p:cNvPr id="72" name="Google Shape;72;p1"/>
          <p:cNvPicPr preferRelativeResize="0"/>
          <p:nvPr/>
        </p:nvPicPr>
        <p:blipFill rotWithShape="1">
          <a:blip r:embed="rId5">
            <a:alphaModFix/>
          </a:blip>
          <a:srcRect/>
          <a:stretch/>
        </p:blipFill>
        <p:spPr>
          <a:xfrm>
            <a:off x="10718231" y="6316337"/>
            <a:ext cx="1406013" cy="492105"/>
          </a:xfrm>
          <a:prstGeom prst="rect">
            <a:avLst/>
          </a:prstGeom>
          <a:noFill/>
          <a:ln>
            <a:noFill/>
          </a:ln>
        </p:spPr>
      </p:pic>
      <p:pic>
        <p:nvPicPr>
          <p:cNvPr id="74" name="Google Shape;74;p1"/>
          <p:cNvPicPr preferRelativeResize="0"/>
          <p:nvPr/>
        </p:nvPicPr>
        <p:blipFill rotWithShape="1">
          <a:blip r:embed="rId5">
            <a:alphaModFix/>
          </a:blip>
          <a:srcRect/>
          <a:stretch/>
        </p:blipFill>
        <p:spPr>
          <a:xfrm>
            <a:off x="10718231" y="6311949"/>
            <a:ext cx="1406013" cy="492105"/>
          </a:xfrm>
          <a:prstGeom prst="rect">
            <a:avLst/>
          </a:prstGeom>
          <a:noFill/>
          <a:ln>
            <a:noFill/>
          </a:ln>
        </p:spPr>
      </p:pic>
      <p:sp>
        <p:nvSpPr>
          <p:cNvPr id="76" name="Google Shape;76;p1"/>
          <p:cNvSpPr/>
          <p:nvPr/>
        </p:nvSpPr>
        <p:spPr>
          <a:xfrm>
            <a:off x="-9348" y="4946461"/>
            <a:ext cx="722376" cy="607846"/>
          </a:xfrm>
          <a:prstGeom prst="rect">
            <a:avLst/>
          </a:prstGeom>
          <a:solidFill>
            <a:srgbClr val="F2F2F2"/>
          </a:solidFill>
          <a:ln w="9525"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chemeClr val="lt1"/>
                </a:solidFill>
                <a:latin typeface="Calibri"/>
                <a:ea typeface="Calibri"/>
                <a:cs typeface="Calibri"/>
                <a:sym typeface="Calibri"/>
              </a:rPr>
              <a:t>6</a:t>
            </a:r>
            <a:endParaRPr sz="2400" b="1" i="0" u="none" strike="noStrike" cap="none">
              <a:solidFill>
                <a:schemeClr val="lt1"/>
              </a:solidFill>
              <a:latin typeface="Calibri"/>
              <a:ea typeface="Calibri"/>
              <a:cs typeface="Calibri"/>
              <a:sym typeface="Calibri"/>
            </a:endParaRPr>
          </a:p>
        </p:txBody>
      </p:sp>
      <p:pic>
        <p:nvPicPr>
          <p:cNvPr id="2" name="Εικόνα 1"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FD4ADB9A-14AE-EE50-C6BC-B95E4B3B4915}"/>
              </a:ext>
            </a:extLst>
          </p:cNvPr>
          <p:cNvPicPr>
            <a:picLocks noChangeAspect="1"/>
          </p:cNvPicPr>
          <p:nvPr/>
        </p:nvPicPr>
        <p:blipFill>
          <a:blip r:embed="rId6"/>
          <a:stretch>
            <a:fillRect/>
          </a:stretch>
        </p:blipFill>
        <p:spPr>
          <a:xfrm>
            <a:off x="-3588" y="6280485"/>
            <a:ext cx="2846184" cy="5343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8"/>
          <p:cNvSpPr txBox="1">
            <a:spLocks noGrp="1"/>
          </p:cNvSpPr>
          <p:nvPr>
            <p:ph type="body" idx="1"/>
          </p:nvPr>
        </p:nvSpPr>
        <p:spPr>
          <a:xfrm>
            <a:off x="557998" y="1800000"/>
            <a:ext cx="11348252" cy="4886550"/>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100000"/>
              </a:lnSpc>
              <a:spcAft>
                <a:spcPts val="600"/>
              </a:spcAft>
              <a:buSzPct val="117647"/>
              <a:buNone/>
            </a:pPr>
            <a:r>
              <a:rPr lang="en-US" dirty="0"/>
              <a:t>Οι ψηφιακές μεταφορές χρημάτων φέρνουν επανάσταση στον τρόπο με τον οποίο τα άτομα διαχειρίζονται τα οικονομικά τους, προσφέροντας ασφαλείς, αποτελεσματικές και γρήγορες λύσεις για την αποστολή και τη λήψη χρημάτων. Αντικαθιστούν την ανάγκη για φυσικά μετρητά, μειώνοντας τους κινδύνους κλοπής ή απώλειας, και επιτρέπουν στους χρήστες να πραγματοποιούν συναλλαγές από την άνεση του σπιτιού τους.. Επιπλέον, παρέχουν λεπτομερή αρχεία για κάθε συναλλαγή, εξασφαλίζοντας εύκολη παρακολούθηση και επαλήθευση για οικονομική λογοδοσία. </a:t>
            </a:r>
            <a:endParaRPr dirty="0"/>
          </a:p>
          <a:p>
            <a:pPr marL="0" lvl="0" indent="0" algn="l" rtl="0">
              <a:lnSpc>
                <a:spcPct val="100000"/>
              </a:lnSpc>
              <a:spcAft>
                <a:spcPts val="600"/>
              </a:spcAft>
              <a:buSzPct val="117647"/>
              <a:buNone/>
            </a:pPr>
            <a:r>
              <a:rPr lang="en-US" b="1" dirty="0"/>
              <a:t>Βασικά οφέλη των ψηφιακών μεταφορών χρημάτων:</a:t>
            </a:r>
            <a:endParaRPr b="1" dirty="0"/>
          </a:p>
          <a:p>
            <a:pPr marL="800101" lvl="1" indent="-342900" algn="l" rtl="0">
              <a:lnSpc>
                <a:spcPct val="100000"/>
              </a:lnSpc>
              <a:spcAft>
                <a:spcPts val="600"/>
              </a:spcAft>
              <a:buSzPct val="141176"/>
              <a:buFont typeface="Wingdings" panose="05000000000000000000" pitchFamily="2" charset="2"/>
              <a:buChar char="ü"/>
            </a:pPr>
            <a:r>
              <a:rPr lang="en-US" sz="2400" b="1" dirty="0"/>
              <a:t>Ευκολία: </a:t>
            </a:r>
            <a:r>
              <a:rPr lang="en-US" sz="2400" dirty="0"/>
              <a:t>Πραγματοποίηση συναλλαγών οποτεδήποτε και οπουδήποτε.</a:t>
            </a:r>
            <a:endParaRPr dirty="0"/>
          </a:p>
          <a:p>
            <a:pPr marL="800101" lvl="1" indent="-342900" algn="l" rtl="0">
              <a:lnSpc>
                <a:spcPct val="100000"/>
              </a:lnSpc>
              <a:spcAft>
                <a:spcPts val="600"/>
              </a:spcAft>
              <a:buSzPct val="141176"/>
              <a:buFont typeface="Wingdings" panose="05000000000000000000" pitchFamily="2" charset="2"/>
              <a:buChar char="ü"/>
            </a:pPr>
            <a:r>
              <a:rPr lang="en-US" sz="2400" b="1" dirty="0"/>
              <a:t>Ταχύτητα</a:t>
            </a:r>
            <a:r>
              <a:rPr lang="en-US" sz="2400" dirty="0"/>
              <a:t>: Άμεσες ή σχεδόν άμεσες μεταφορές χρημάτων μεταξύ λογαριασμών.</a:t>
            </a:r>
            <a:endParaRPr dirty="0"/>
          </a:p>
          <a:p>
            <a:pPr marL="800101" lvl="1" indent="-342900" algn="l" rtl="0">
              <a:lnSpc>
                <a:spcPct val="100000"/>
              </a:lnSpc>
              <a:spcAft>
                <a:spcPts val="600"/>
              </a:spcAft>
              <a:buSzPct val="141176"/>
              <a:buFont typeface="Wingdings" panose="05000000000000000000" pitchFamily="2" charset="2"/>
              <a:buChar char="ü"/>
            </a:pPr>
            <a:r>
              <a:rPr lang="en-US" sz="2400" b="1" dirty="0"/>
              <a:t>Ασφάλεια: </a:t>
            </a:r>
            <a:r>
              <a:rPr lang="en-US" sz="2400" dirty="0"/>
              <a:t>Κρυπτογράφηση και έλεγχος ταυτότητας πολλαπλών βημάτων διασφαλίζουν τα κεφάλαια.</a:t>
            </a:r>
            <a:endParaRPr dirty="0"/>
          </a:p>
          <a:p>
            <a:pPr marL="800101" lvl="1" indent="-342900" algn="l" rtl="0">
              <a:lnSpc>
                <a:spcPct val="100000"/>
              </a:lnSpc>
              <a:spcAft>
                <a:spcPts val="600"/>
              </a:spcAft>
              <a:buSzPct val="141176"/>
              <a:buFont typeface="Wingdings" panose="05000000000000000000" pitchFamily="2" charset="2"/>
              <a:buChar char="ü"/>
            </a:pPr>
            <a:r>
              <a:rPr lang="en-US" sz="2400" b="1" dirty="0"/>
              <a:t>Τήρηση αρχείων: </a:t>
            </a:r>
            <a:r>
              <a:rPr lang="en-US" sz="2400" dirty="0"/>
              <a:t>Πρόσβαση σε λεπτομερές ιστορικό συναλλαγών για καλύτερη οικονομική διαχείριση.</a:t>
            </a:r>
            <a:endParaRPr dirty="0"/>
          </a:p>
          <a:p>
            <a:pPr marL="800101" lvl="1" indent="-342900" algn="l" rtl="0">
              <a:lnSpc>
                <a:spcPct val="100000"/>
              </a:lnSpc>
              <a:spcAft>
                <a:spcPts val="600"/>
              </a:spcAft>
              <a:buSzPct val="141176"/>
              <a:buFont typeface="Wingdings" panose="05000000000000000000" pitchFamily="2" charset="2"/>
              <a:buChar char="ü"/>
            </a:pPr>
            <a:r>
              <a:rPr lang="en-US" sz="2400" b="1" dirty="0"/>
              <a:t>Αποδοτικότητα κόστους: </a:t>
            </a:r>
            <a:r>
              <a:rPr lang="en-US" sz="2400" dirty="0"/>
              <a:t>χαμηλότερα τέλη σε σύγκριση με τις παραδοσιακές μεθόδους, όπως οι τραπεζικές επιταγές ή οι εντολές πληρωμής.</a:t>
            </a:r>
            <a:endParaRPr dirty="0"/>
          </a:p>
        </p:txBody>
      </p:sp>
      <p:sp>
        <p:nvSpPr>
          <p:cNvPr id="180" name="Google Shape;180;p8"/>
          <p:cNvSpPr txBox="1"/>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800" b="1" i="0" u="none" strike="noStrike" cap="none">
                <a:solidFill>
                  <a:srgbClr val="1C2E78"/>
                </a:solidFill>
                <a:latin typeface="Calibri"/>
                <a:ea typeface="Calibri"/>
                <a:cs typeface="Calibri"/>
                <a:sym typeface="Calibri"/>
              </a:rPr>
              <a:t>Ο ρόλος των ψηφιακών μεταφορών χρημάτων</a:t>
            </a:r>
            <a:endParaRPr sz="1400" b="0" i="0" u="none" strike="noStrike" cap="none">
              <a:solidFill>
                <a:srgbClr val="000000"/>
              </a:solidFill>
              <a:latin typeface="Calibri"/>
              <a:ea typeface="Calibri"/>
              <a:cs typeface="Calibri"/>
              <a:sym typeface="Calibri"/>
            </a:endParaRPr>
          </a:p>
        </p:txBody>
      </p:sp>
      <p:sp>
        <p:nvSpPr>
          <p:cNvPr id="3" name="Google Shape;182;p9">
            <a:extLst>
              <a:ext uri="{FF2B5EF4-FFF2-40B4-BE49-F238E27FC236}">
                <a16:creationId xmlns:a16="http://schemas.microsoft.com/office/drawing/2014/main" id="{60842369-EBF1-1017-84CB-BE311D19818A}"/>
              </a:ext>
            </a:extLst>
          </p:cNvPr>
          <p:cNvSpPr/>
          <p:nvPr/>
        </p:nvSpPr>
        <p:spPr>
          <a:xfrm>
            <a:off x="8480612" y="0"/>
            <a:ext cx="370576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Εισαγωγή στις ψηφιακές μεταφορές χρημάτων</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Παραδείγματα ψηφιακών μεταφορών χρημάτων</a:t>
            </a:r>
            <a:endParaRPr/>
          </a:p>
        </p:txBody>
      </p:sp>
      <p:sp>
        <p:nvSpPr>
          <p:cNvPr id="187" name="Google Shape;187;p10"/>
          <p:cNvSpPr txBox="1">
            <a:spLocks noGrp="1"/>
          </p:cNvSpPr>
          <p:nvPr>
            <p:ph type="body" idx="1"/>
          </p:nvPr>
        </p:nvSpPr>
        <p:spPr>
          <a:xfrm>
            <a:off x="558000" y="2241158"/>
            <a:ext cx="10414800" cy="4472194"/>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Aft>
                <a:spcPts val="600"/>
              </a:spcAft>
              <a:buSzPts val="2400"/>
              <a:buChar char="▪"/>
            </a:pPr>
            <a:r>
              <a:rPr lang="en-US" dirty="0"/>
              <a:t>Αποστολή χρημάτων σε οικογένεια ή φίλους</a:t>
            </a:r>
            <a:endParaRPr dirty="0"/>
          </a:p>
          <a:p>
            <a:pPr marL="457200" lvl="0" indent="-342900" algn="l" rtl="0">
              <a:lnSpc>
                <a:spcPct val="100000"/>
              </a:lnSpc>
              <a:spcAft>
                <a:spcPts val="600"/>
              </a:spcAft>
              <a:buSzPts val="2400"/>
              <a:buChar char="▪"/>
            </a:pPr>
            <a:r>
              <a:rPr lang="en-US" dirty="0"/>
              <a:t>Πληρωμή για υπηρεσίες</a:t>
            </a:r>
            <a:endParaRPr dirty="0"/>
          </a:p>
          <a:p>
            <a:pPr marL="457200" lvl="0" indent="-342900" algn="l" rtl="0">
              <a:lnSpc>
                <a:spcPct val="100000"/>
              </a:lnSpc>
              <a:spcAft>
                <a:spcPts val="600"/>
              </a:spcAft>
              <a:buSzPts val="2400"/>
              <a:buChar char="▪"/>
            </a:pPr>
            <a:r>
              <a:rPr lang="en-US" dirty="0"/>
              <a:t>Λήψη σύνταξης ή οικονομικής στήριξης</a:t>
            </a:r>
            <a:endParaRPr dirty="0"/>
          </a:p>
          <a:p>
            <a:pPr marL="457200" lvl="0" indent="-342900" algn="l" rtl="0">
              <a:lnSpc>
                <a:spcPct val="100000"/>
              </a:lnSpc>
              <a:spcAft>
                <a:spcPts val="600"/>
              </a:spcAft>
              <a:buSzPts val="2400"/>
              <a:buChar char="▪"/>
            </a:pPr>
            <a:r>
              <a:rPr lang="en-US" dirty="0"/>
              <a:t>Αγορές online</a:t>
            </a:r>
            <a:endParaRPr dirty="0"/>
          </a:p>
          <a:p>
            <a:pPr marL="457200" lvl="0" indent="-342900" algn="l" rtl="0">
              <a:lnSpc>
                <a:spcPct val="100000"/>
              </a:lnSpc>
              <a:spcAft>
                <a:spcPts val="600"/>
              </a:spcAft>
              <a:buSzPts val="2400"/>
              <a:buChar char="▪"/>
            </a:pPr>
            <a:r>
              <a:rPr lang="en-US" dirty="0"/>
              <a:t>Μοιράζοντας λογαριασμούς με φίλους</a:t>
            </a:r>
            <a:endParaRPr dirty="0"/>
          </a:p>
          <a:p>
            <a:pPr marL="457200" lvl="0" indent="-342900" algn="l" rtl="0">
              <a:lnSpc>
                <a:spcPct val="100000"/>
              </a:lnSpc>
              <a:spcAft>
                <a:spcPts val="600"/>
              </a:spcAft>
              <a:buSzPts val="2400"/>
              <a:buChar char="▪"/>
            </a:pPr>
            <a:r>
              <a:rPr lang="en-US" dirty="0"/>
              <a:t>Δωρεές για σκοπούς</a:t>
            </a:r>
            <a:endParaRPr sz="2800" dirty="0"/>
          </a:p>
        </p:txBody>
      </p:sp>
      <p:pic>
        <p:nvPicPr>
          <p:cNvPr id="189" name="Google Shape;189;p10"/>
          <p:cNvPicPr preferRelativeResize="0"/>
          <p:nvPr/>
        </p:nvPicPr>
        <p:blipFill rotWithShape="1">
          <a:blip r:embed="rId3">
            <a:alphaModFix/>
          </a:blip>
          <a:srcRect/>
          <a:stretch/>
        </p:blipFill>
        <p:spPr>
          <a:xfrm>
            <a:off x="7303625" y="1679188"/>
            <a:ext cx="4454114" cy="3297926"/>
          </a:xfrm>
          <a:prstGeom prst="rect">
            <a:avLst/>
          </a:prstGeom>
          <a:noFill/>
          <a:ln>
            <a:noFill/>
          </a:ln>
        </p:spPr>
      </p:pic>
      <p:sp>
        <p:nvSpPr>
          <p:cNvPr id="190" name="Google Shape;190;p10"/>
          <p:cNvSpPr txBox="1"/>
          <p:nvPr/>
        </p:nvSpPr>
        <p:spPr>
          <a:xfrm>
            <a:off x="9846037" y="6467171"/>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
        <p:nvSpPr>
          <p:cNvPr id="3" name="Google Shape;182;p9">
            <a:extLst>
              <a:ext uri="{FF2B5EF4-FFF2-40B4-BE49-F238E27FC236}">
                <a16:creationId xmlns:a16="http://schemas.microsoft.com/office/drawing/2014/main" id="{B3926826-C546-F177-9510-C5674E087B68}"/>
              </a:ext>
            </a:extLst>
          </p:cNvPr>
          <p:cNvSpPr/>
          <p:nvPr/>
        </p:nvSpPr>
        <p:spPr>
          <a:xfrm>
            <a:off x="8480612" y="0"/>
            <a:ext cx="370576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Εισαγωγή στις ψηφιακές μεταφορές χρημάτων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a:extLst>
            <a:ext uri="{FF2B5EF4-FFF2-40B4-BE49-F238E27FC236}">
              <a16:creationId xmlns:a16="http://schemas.microsoft.com/office/drawing/2014/main" id="{351C796C-1486-1EAB-52C0-86528A2D9193}"/>
            </a:ext>
          </a:extLst>
        </p:cNvPr>
        <p:cNvGrpSpPr/>
        <p:nvPr/>
      </p:nvGrpSpPr>
      <p:grpSpPr>
        <a:xfrm>
          <a:off x="0" y="0"/>
          <a:ext cx="0" cy="0"/>
          <a:chOff x="0" y="0"/>
          <a:chExt cx="0" cy="0"/>
        </a:xfrm>
      </p:grpSpPr>
      <p:sp>
        <p:nvSpPr>
          <p:cNvPr id="196" name="Google Shape;196;p11">
            <a:extLst>
              <a:ext uri="{FF2B5EF4-FFF2-40B4-BE49-F238E27FC236}">
                <a16:creationId xmlns:a16="http://schemas.microsoft.com/office/drawing/2014/main" id="{66270862-37D2-E93A-8778-447063E19329}"/>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2800"/>
              <a:buNone/>
            </a:pPr>
            <a:r>
              <a:rPr lang="en-US" dirty="0"/>
              <a:t>Βασικές δεξιότητες που απαιτούνται για τις ψηφιακές μεταφορές χρημάτων (1/2)</a:t>
            </a:r>
            <a:endParaRPr dirty="0"/>
          </a:p>
        </p:txBody>
      </p:sp>
      <p:sp>
        <p:nvSpPr>
          <p:cNvPr id="197" name="Google Shape;197;p11">
            <a:extLst>
              <a:ext uri="{FF2B5EF4-FFF2-40B4-BE49-F238E27FC236}">
                <a16:creationId xmlns:a16="http://schemas.microsoft.com/office/drawing/2014/main" id="{08D8F008-9CDC-9EEB-86C6-B27E01B14BBF}"/>
              </a:ext>
            </a:extLst>
          </p:cNvPr>
          <p:cNvSpPr txBox="1">
            <a:spLocks noGrp="1"/>
          </p:cNvSpPr>
          <p:nvPr>
            <p:ph type="body" idx="1"/>
          </p:nvPr>
        </p:nvSpPr>
        <p:spPr>
          <a:xfrm>
            <a:off x="557999" y="1799999"/>
            <a:ext cx="8605051" cy="4740843"/>
          </a:xfrm>
          <a:prstGeom prst="rect">
            <a:avLst/>
          </a:prstGeom>
          <a:noFill/>
          <a:ln>
            <a:noFill/>
          </a:ln>
        </p:spPr>
        <p:txBody>
          <a:bodyPr spcFirstLastPara="1" wrap="square" lIns="91425" tIns="45700" rIns="91425" bIns="45700" anchor="t" anchorCtr="0">
            <a:normAutofit/>
          </a:bodyPr>
          <a:lstStyle/>
          <a:p>
            <a:pPr marL="571500" lvl="0" indent="-457200" algn="l" rtl="0">
              <a:lnSpc>
                <a:spcPct val="100000"/>
              </a:lnSpc>
              <a:spcBef>
                <a:spcPts val="1200"/>
              </a:spcBef>
              <a:spcAft>
                <a:spcPts val="600"/>
              </a:spcAft>
              <a:buSzPts val="2400"/>
              <a:buFont typeface="+mj-lt"/>
              <a:buAutoNum type="arabicPeriod"/>
            </a:pPr>
            <a:r>
              <a:rPr lang="en-US" b="1" dirty="0">
                <a:solidFill>
                  <a:srgbClr val="404040"/>
                </a:solidFill>
              </a:rPr>
              <a:t>Χρήση κινητής συσκευής ή υπολογιστή: </a:t>
            </a:r>
            <a:r>
              <a:rPr lang="en-US" dirty="0">
                <a:solidFill>
                  <a:srgbClr val="404040"/>
                </a:solidFill>
              </a:rPr>
              <a:t>Γνωρίζετε πώς να χειρίζεστε ένα smartphone, tablet ή υπολογιστή για πρόσβαση σε εφαρμογές ή ιστότοπους.</a:t>
            </a:r>
            <a:endParaRPr dirty="0"/>
          </a:p>
          <a:p>
            <a:pPr marL="571500" lvl="0" indent="-457200" algn="l" rtl="0">
              <a:lnSpc>
                <a:spcPct val="100000"/>
              </a:lnSpc>
              <a:spcBef>
                <a:spcPts val="1200"/>
              </a:spcBef>
              <a:spcAft>
                <a:spcPts val="600"/>
              </a:spcAft>
              <a:buSzPts val="2400"/>
              <a:buFont typeface="+mj-lt"/>
              <a:buAutoNum type="arabicPeriod"/>
            </a:pPr>
            <a:r>
              <a:rPr lang="en-US" b="1" dirty="0">
                <a:solidFill>
                  <a:srgbClr val="404040"/>
                </a:solidFill>
              </a:rPr>
              <a:t>Συμπλήρωση εντύπων: </a:t>
            </a:r>
            <a:r>
              <a:rPr lang="en-US" dirty="0">
                <a:solidFill>
                  <a:srgbClr val="404040"/>
                </a:solidFill>
              </a:rPr>
              <a:t>Εισάγετε με ακρίβεια τα απαιτούμενα στοιχεία, όπως το IBAN, το όνομα του παραλήπτη και το ποσό πληρωμής.</a:t>
            </a:r>
            <a:endParaRPr dirty="0"/>
          </a:p>
          <a:p>
            <a:pPr marL="571500" lvl="0" indent="-457200" algn="l" rtl="0">
              <a:lnSpc>
                <a:spcPct val="100000"/>
              </a:lnSpc>
              <a:spcBef>
                <a:spcPts val="1200"/>
              </a:spcBef>
              <a:spcAft>
                <a:spcPts val="600"/>
              </a:spcAft>
              <a:buSzPts val="2400"/>
              <a:buFont typeface="+mj-lt"/>
              <a:buAutoNum type="arabicPeriod"/>
            </a:pPr>
            <a:r>
              <a:rPr lang="en-US" b="1" dirty="0">
                <a:solidFill>
                  <a:srgbClr val="404040"/>
                </a:solidFill>
              </a:rPr>
              <a:t>Πλοήγηση σε εφαρμογές ή ιστότοπους: </a:t>
            </a:r>
            <a:r>
              <a:rPr lang="en-US" dirty="0">
                <a:solidFill>
                  <a:srgbClr val="404040"/>
                </a:solidFill>
              </a:rPr>
              <a:t>Μάθετε πώς να ανοίγετε, να συνδέεστε και να εξερευνάτε εφαρμογές μεταφοράς χρημάτων ή τραπεζικές ιστοσελίδες.</a:t>
            </a:r>
            <a:endParaRPr dirty="0"/>
          </a:p>
        </p:txBody>
      </p:sp>
      <p:sp>
        <p:nvSpPr>
          <p:cNvPr id="3" name="Google Shape;182;p9">
            <a:extLst>
              <a:ext uri="{FF2B5EF4-FFF2-40B4-BE49-F238E27FC236}">
                <a16:creationId xmlns:a16="http://schemas.microsoft.com/office/drawing/2014/main" id="{C47D0A27-A5BB-543B-73EA-ACD53D99FD41}"/>
              </a:ext>
            </a:extLst>
          </p:cNvPr>
          <p:cNvSpPr/>
          <p:nvPr/>
        </p:nvSpPr>
        <p:spPr>
          <a:xfrm>
            <a:off x="8480612" y="0"/>
            <a:ext cx="370576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Εισαγωγή στις ψηφιακές μεταφορές χρημάτων</a:t>
            </a:r>
          </a:p>
        </p:txBody>
      </p:sp>
    </p:spTree>
    <p:extLst>
      <p:ext uri="{BB962C8B-B14F-4D97-AF65-F5344CB8AC3E}">
        <p14:creationId xmlns:p14="http://schemas.microsoft.com/office/powerpoint/2010/main" val="427092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1"/>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2800"/>
              <a:buNone/>
            </a:pPr>
            <a:r>
              <a:rPr lang="en-US" dirty="0"/>
              <a:t>Βασικές δεξιότητες που απαιτούνται για τις ψηφιακές μεταφορές χρημάτων (2/2)</a:t>
            </a:r>
            <a:endParaRPr dirty="0"/>
          </a:p>
        </p:txBody>
      </p:sp>
      <p:sp>
        <p:nvSpPr>
          <p:cNvPr id="197" name="Google Shape;197;p11"/>
          <p:cNvSpPr txBox="1">
            <a:spLocks noGrp="1"/>
          </p:cNvSpPr>
          <p:nvPr>
            <p:ph type="body" idx="1"/>
          </p:nvPr>
        </p:nvSpPr>
        <p:spPr>
          <a:xfrm>
            <a:off x="558000" y="1799999"/>
            <a:ext cx="8481226" cy="4740843"/>
          </a:xfrm>
          <a:prstGeom prst="rect">
            <a:avLst/>
          </a:prstGeom>
          <a:noFill/>
          <a:ln>
            <a:noFill/>
          </a:ln>
        </p:spPr>
        <p:txBody>
          <a:bodyPr spcFirstLastPara="1" wrap="square" lIns="91425" tIns="45700" rIns="91425" bIns="45700" anchor="t" anchorCtr="0">
            <a:normAutofit/>
          </a:bodyPr>
          <a:lstStyle/>
          <a:p>
            <a:pPr marL="571500" lvl="0" indent="-457200" algn="l" rtl="0">
              <a:lnSpc>
                <a:spcPct val="100000"/>
              </a:lnSpc>
              <a:spcBef>
                <a:spcPts val="1200"/>
              </a:spcBef>
              <a:spcAft>
                <a:spcPts val="600"/>
              </a:spcAft>
              <a:buSzPts val="2400"/>
              <a:buFont typeface="+mj-lt"/>
              <a:buAutoNum type="arabicPeriod" startAt="4"/>
            </a:pPr>
            <a:r>
              <a:rPr lang="en-US" b="1" dirty="0">
                <a:solidFill>
                  <a:srgbClr val="404040"/>
                </a:solidFill>
              </a:rPr>
              <a:t>Κατανόηση των βημάτων ασφαλείας: </a:t>
            </a:r>
            <a:r>
              <a:rPr lang="en-US" dirty="0">
                <a:solidFill>
                  <a:srgbClr val="404040"/>
                </a:solidFill>
              </a:rPr>
              <a:t>Χρησιμοποιήστε PIN, κωδικούς πρόσβασης και κωδικούς SMS για ασφαλείς συναλλαγές.</a:t>
            </a:r>
            <a:endParaRPr dirty="0"/>
          </a:p>
          <a:p>
            <a:pPr marL="571500" lvl="0" indent="-457200" algn="l" rtl="0">
              <a:lnSpc>
                <a:spcPct val="100000"/>
              </a:lnSpc>
              <a:spcBef>
                <a:spcPts val="1200"/>
              </a:spcBef>
              <a:spcAft>
                <a:spcPts val="600"/>
              </a:spcAft>
              <a:buSzPts val="2400"/>
              <a:buFont typeface="+mj-lt"/>
              <a:buAutoNum type="arabicPeriod" startAt="4"/>
            </a:pPr>
            <a:r>
              <a:rPr lang="en-US" b="1" dirty="0">
                <a:solidFill>
                  <a:srgbClr val="404040"/>
                </a:solidFill>
              </a:rPr>
              <a:t>Έλεγχος ιστορικού συναλλαγών: </a:t>
            </a:r>
            <a:r>
              <a:rPr lang="en-US" dirty="0">
                <a:solidFill>
                  <a:srgbClr val="404040"/>
                </a:solidFill>
              </a:rPr>
              <a:t>Εντοπισμός και επισκόπηση προηγούμενων συναλλαγών για επιβεβαίωση πληρωμών ή αποδείξεων.</a:t>
            </a:r>
            <a:endParaRPr dirty="0"/>
          </a:p>
          <a:p>
            <a:pPr marL="571500" lvl="0" indent="-457200" algn="l" rtl="0">
              <a:lnSpc>
                <a:spcPct val="100000"/>
              </a:lnSpc>
              <a:spcBef>
                <a:spcPts val="1200"/>
              </a:spcBef>
              <a:spcAft>
                <a:spcPts val="600"/>
              </a:spcAft>
              <a:buSzPts val="2400"/>
              <a:buFont typeface="+mj-lt"/>
              <a:buAutoNum type="arabicPeriod" startAt="4"/>
            </a:pPr>
            <a:r>
              <a:rPr lang="en-US" b="1" dirty="0">
                <a:solidFill>
                  <a:srgbClr val="404040"/>
                </a:solidFill>
              </a:rPr>
              <a:t>Επικοινωνώντας με σαφήνεια τις πληροφορίες: </a:t>
            </a:r>
            <a:r>
              <a:rPr lang="en-US" dirty="0">
                <a:solidFill>
                  <a:srgbClr val="404040"/>
                </a:solidFill>
              </a:rPr>
              <a:t>Παρέχετε και ζητάτε ακριβή στοιχεία, όπως IBAN ή αναφορές συναλλαγών, για την αποφυγή σφαλμάτων.</a:t>
            </a:r>
            <a:endParaRPr dirty="0"/>
          </a:p>
        </p:txBody>
      </p:sp>
      <p:sp>
        <p:nvSpPr>
          <p:cNvPr id="3" name="Google Shape;182;p9">
            <a:extLst>
              <a:ext uri="{FF2B5EF4-FFF2-40B4-BE49-F238E27FC236}">
                <a16:creationId xmlns:a16="http://schemas.microsoft.com/office/drawing/2014/main" id="{738ABCFF-A18B-9050-502F-82896D7371FD}"/>
              </a:ext>
            </a:extLst>
          </p:cNvPr>
          <p:cNvSpPr/>
          <p:nvPr/>
        </p:nvSpPr>
        <p:spPr>
          <a:xfrm>
            <a:off x="8480612" y="0"/>
            <a:ext cx="370576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Εισαγωγή στις ψηφιακές μεταφορές χρημάτων</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9"/>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Τι μπορεί να πάει στραβά με τις ψηφιακές μεταφορές χρημάτων;</a:t>
            </a:r>
            <a:endParaRPr/>
          </a:p>
        </p:txBody>
      </p:sp>
      <p:sp>
        <p:nvSpPr>
          <p:cNvPr id="205" name="Google Shape;205;p39"/>
          <p:cNvSpPr txBox="1">
            <a:spLocks noGrp="1"/>
          </p:cNvSpPr>
          <p:nvPr>
            <p:ph type="body" idx="1"/>
          </p:nvPr>
        </p:nvSpPr>
        <p:spPr>
          <a:xfrm>
            <a:off x="558000" y="2241158"/>
            <a:ext cx="10414800" cy="4472194"/>
          </a:xfrm>
          <a:prstGeom prst="rect">
            <a:avLst/>
          </a:prstGeom>
          <a:noFill/>
          <a:ln>
            <a:noFill/>
          </a:ln>
        </p:spPr>
        <p:txBody>
          <a:bodyPr spcFirstLastPara="1" wrap="square" lIns="91425" tIns="45700" rIns="91425" bIns="45700" anchor="t" anchorCtr="0">
            <a:normAutofit/>
          </a:bodyPr>
          <a:lstStyle/>
          <a:p>
            <a:pPr marL="457200" lvl="0" indent="-342900" algn="l" rtl="0">
              <a:lnSpc>
                <a:spcPct val="100000"/>
              </a:lnSpc>
              <a:spcAft>
                <a:spcPts val="600"/>
              </a:spcAft>
              <a:buSzPts val="2400"/>
              <a:buChar char="▪"/>
            </a:pPr>
            <a:r>
              <a:rPr lang="en-US" dirty="0"/>
              <a:t>Εισαγωγή λανθασμένων πληροφοριών</a:t>
            </a:r>
            <a:endParaRPr dirty="0"/>
          </a:p>
          <a:p>
            <a:pPr marL="457200" lvl="0" indent="-342900" algn="l" rtl="0">
              <a:lnSpc>
                <a:spcPct val="100000"/>
              </a:lnSpc>
              <a:spcAft>
                <a:spcPts val="600"/>
              </a:spcAft>
              <a:buSzPts val="2400"/>
              <a:buChar char="▪"/>
            </a:pPr>
            <a:r>
              <a:rPr lang="en-US" dirty="0"/>
              <a:t>Πτώση σε απάτες</a:t>
            </a:r>
            <a:endParaRPr dirty="0"/>
          </a:p>
          <a:p>
            <a:pPr marL="457200" lvl="0" indent="-342900" algn="l" rtl="0">
              <a:lnSpc>
                <a:spcPct val="100000"/>
              </a:lnSpc>
              <a:spcAft>
                <a:spcPts val="600"/>
              </a:spcAft>
              <a:buSzPts val="2400"/>
              <a:buChar char="▪"/>
            </a:pPr>
            <a:r>
              <a:rPr lang="en-US" dirty="0"/>
              <a:t>Αδύναμες πρακτικές ασφαλείας</a:t>
            </a:r>
            <a:endParaRPr dirty="0"/>
          </a:p>
          <a:p>
            <a:pPr marL="457200" lvl="0" indent="-342900" algn="l" rtl="0">
              <a:lnSpc>
                <a:spcPct val="100000"/>
              </a:lnSpc>
              <a:spcAft>
                <a:spcPts val="600"/>
              </a:spcAft>
              <a:buSzPts val="2400"/>
              <a:buChar char="▪"/>
            </a:pPr>
            <a:r>
              <a:rPr lang="en-US" dirty="0"/>
              <a:t>Θέματα συνδεσιμότητας στο Διαδίκτυο</a:t>
            </a:r>
            <a:endParaRPr dirty="0"/>
          </a:p>
          <a:p>
            <a:pPr marL="457200" lvl="0" indent="-342900" algn="l" rtl="0">
              <a:lnSpc>
                <a:spcPct val="100000"/>
              </a:lnSpc>
              <a:spcAft>
                <a:spcPts val="600"/>
              </a:spcAft>
              <a:buSzPts val="2400"/>
              <a:buChar char="▪"/>
            </a:pPr>
            <a:r>
              <a:rPr lang="en-US" dirty="0"/>
              <a:t>Χρήση ξεπερασμένων εφαρμογών ή λογισμικού</a:t>
            </a:r>
            <a:endParaRPr dirty="0"/>
          </a:p>
          <a:p>
            <a:pPr marL="457200" lvl="0" indent="-342900" algn="l" rtl="0">
              <a:lnSpc>
                <a:spcPct val="100000"/>
              </a:lnSpc>
              <a:spcAft>
                <a:spcPts val="600"/>
              </a:spcAft>
              <a:buSzPts val="2400"/>
              <a:buChar char="▪"/>
            </a:pPr>
            <a:r>
              <a:rPr lang="en-US" dirty="0"/>
              <a:t>Παρανόηση τελών ή συναλλαγματικών ισοτιμιών</a:t>
            </a:r>
            <a:endParaRPr dirty="0"/>
          </a:p>
          <a:p>
            <a:pPr marL="457200" lvl="0" indent="-190500" algn="l" rtl="0">
              <a:lnSpc>
                <a:spcPct val="100000"/>
              </a:lnSpc>
              <a:spcBef>
                <a:spcPts val="0"/>
              </a:spcBef>
              <a:spcAft>
                <a:spcPts val="0"/>
              </a:spcAft>
              <a:buSzPts val="2400"/>
              <a:buNone/>
            </a:pPr>
            <a:endParaRPr dirty="0"/>
          </a:p>
          <a:p>
            <a:pPr marL="114300" lvl="0" indent="0" algn="l" rtl="0">
              <a:lnSpc>
                <a:spcPct val="100000"/>
              </a:lnSpc>
              <a:spcBef>
                <a:spcPts val="0"/>
              </a:spcBef>
              <a:spcAft>
                <a:spcPts val="0"/>
              </a:spcAft>
              <a:buSzPts val="2400"/>
              <a:buNone/>
            </a:pPr>
            <a:endParaRPr sz="2800" dirty="0"/>
          </a:p>
        </p:txBody>
      </p:sp>
      <p:sp>
        <p:nvSpPr>
          <p:cNvPr id="207" name="Google Shape;207;p39"/>
          <p:cNvSpPr txBox="1"/>
          <p:nvPr/>
        </p:nvSpPr>
        <p:spPr>
          <a:xfrm>
            <a:off x="9846037" y="6467171"/>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Εικόνα από storyset στο Freepik</a:t>
            </a:r>
            <a:endParaRPr sz="1000" b="0" i="0" u="none" strike="noStrike" cap="none">
              <a:solidFill>
                <a:schemeClr val="dk1"/>
              </a:solidFill>
              <a:latin typeface="Calibri"/>
              <a:ea typeface="Calibri"/>
              <a:cs typeface="Calibri"/>
              <a:sym typeface="Calibri"/>
            </a:endParaRPr>
          </a:p>
        </p:txBody>
      </p:sp>
      <p:pic>
        <p:nvPicPr>
          <p:cNvPr id="208" name="Google Shape;208;p39"/>
          <p:cNvPicPr preferRelativeResize="0"/>
          <p:nvPr/>
        </p:nvPicPr>
        <p:blipFill rotWithShape="1">
          <a:blip r:embed="rId4">
            <a:alphaModFix/>
          </a:blip>
          <a:srcRect/>
          <a:stretch/>
        </p:blipFill>
        <p:spPr>
          <a:xfrm>
            <a:off x="7515405" y="1679188"/>
            <a:ext cx="4661264" cy="4661264"/>
          </a:xfrm>
          <a:prstGeom prst="rect">
            <a:avLst/>
          </a:prstGeom>
          <a:noFill/>
          <a:ln>
            <a:noFill/>
          </a:ln>
        </p:spPr>
      </p:pic>
      <p:sp>
        <p:nvSpPr>
          <p:cNvPr id="3" name="Google Shape;182;p9">
            <a:extLst>
              <a:ext uri="{FF2B5EF4-FFF2-40B4-BE49-F238E27FC236}">
                <a16:creationId xmlns:a16="http://schemas.microsoft.com/office/drawing/2014/main" id="{98AE7859-75D0-19DB-6AEC-ABB523813CFF}"/>
              </a:ext>
            </a:extLst>
          </p:cNvPr>
          <p:cNvSpPr/>
          <p:nvPr/>
        </p:nvSpPr>
        <p:spPr>
          <a:xfrm>
            <a:off x="8480612" y="0"/>
            <a:ext cx="370576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Εισαγωγή στις ψηφιακές μεταφορές χρημάτων</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0"/>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2000"/>
              <a:buNone/>
            </a:pPr>
            <a:r>
              <a:rPr lang="el-GR" sz="2000" dirty="0"/>
              <a:t>Υποενότητα</a:t>
            </a:r>
            <a:r>
              <a:rPr lang="en-US" sz="2000" dirty="0"/>
              <a:t> 3</a:t>
            </a:r>
            <a:r>
              <a:rPr lang="en-US" dirty="0"/>
              <a:t/>
            </a:r>
            <a:br>
              <a:rPr lang="en-US" dirty="0"/>
            </a:br>
            <a:r>
              <a:rPr lang="en-US" dirty="0"/>
              <a:t>Κατανόηση των φορμών και των απαιτούμενων πεδίων δεδομένων</a:t>
            </a:r>
            <a:endParaRPr dirty="0"/>
          </a:p>
        </p:txBody>
      </p:sp>
      <p:sp>
        <p:nvSpPr>
          <p:cNvPr id="215" name="Google Shape;215;p40"/>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216" name="Google Shape;216;p40"/>
          <p:cNvSpPr txBox="1">
            <a:spLocks noGrp="1"/>
          </p:cNvSpPr>
          <p:nvPr>
            <p:ph type="body" idx="2"/>
          </p:nvPr>
        </p:nvSpPr>
        <p:spPr>
          <a:xfrm>
            <a:off x="617619" y="2849843"/>
            <a:ext cx="6374851"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γνωρίζετε:</a:t>
            </a:r>
            <a:endParaRPr dirty="0"/>
          </a:p>
          <a:p>
            <a:pPr marL="228600" lvl="0" indent="-228600" algn="l" rtl="0">
              <a:lnSpc>
                <a:spcPct val="150000"/>
              </a:lnSpc>
              <a:spcBef>
                <a:spcPts val="1200"/>
              </a:spcBef>
              <a:spcAft>
                <a:spcPts val="0"/>
              </a:spcAft>
              <a:buSzPts val="2000"/>
              <a:buFont typeface="Calibri"/>
              <a:buChar char="✔"/>
            </a:pPr>
            <a:r>
              <a:rPr lang="el-GR" sz="2000" dirty="0"/>
              <a:t>Τα</a:t>
            </a:r>
            <a:r>
              <a:rPr lang="en-US" sz="2000" dirty="0"/>
              <a:t> βα</a:t>
            </a:r>
            <a:r>
              <a:rPr lang="en-US" sz="2000" dirty="0" err="1"/>
              <a:t>σικ</a:t>
            </a:r>
            <a:r>
              <a:rPr lang="el-GR" sz="2000" dirty="0"/>
              <a:t>ά</a:t>
            </a:r>
            <a:r>
              <a:rPr lang="en-US" sz="2000" dirty="0"/>
              <a:t> π</a:t>
            </a:r>
            <a:r>
              <a:rPr lang="el-GR" sz="2000" dirty="0" err="1"/>
              <a:t>εδία</a:t>
            </a:r>
            <a:r>
              <a:rPr lang="en-US" sz="2000" dirty="0"/>
              <a:t> δεδομένων</a:t>
            </a:r>
            <a:endParaRPr dirty="0"/>
          </a:p>
          <a:p>
            <a:pPr marL="228600" lvl="0" indent="-228600" algn="l" rtl="0">
              <a:lnSpc>
                <a:spcPct val="150000"/>
              </a:lnSpc>
              <a:spcBef>
                <a:spcPts val="1200"/>
              </a:spcBef>
              <a:spcAft>
                <a:spcPts val="0"/>
              </a:spcAft>
              <a:buSzPts val="2000"/>
              <a:buFont typeface="Calibri"/>
              <a:buChar char="✔"/>
            </a:pPr>
            <a:r>
              <a:rPr lang="el-GR" sz="2000" dirty="0"/>
              <a:t>Να </a:t>
            </a:r>
            <a:r>
              <a:rPr lang="el-GR" sz="2000" dirty="0" err="1"/>
              <a:t>διεσφαλίζετε</a:t>
            </a:r>
            <a:r>
              <a:rPr lang="el-GR" sz="2000" dirty="0"/>
              <a:t> την </a:t>
            </a:r>
            <a:r>
              <a:rPr lang="en-US" sz="2000" dirty="0"/>
              <a:t>α</a:t>
            </a:r>
            <a:r>
              <a:rPr lang="en-US" sz="2000" dirty="0" err="1"/>
              <a:t>κρί</a:t>
            </a:r>
            <a:r>
              <a:rPr lang="en-US" sz="2000" dirty="0"/>
              <a:t>βεια</a:t>
            </a:r>
            <a:r>
              <a:rPr lang="el-GR" sz="2000" dirty="0"/>
              <a:t> στις συναλλαγές σας</a:t>
            </a:r>
            <a:endParaRPr dirty="0"/>
          </a:p>
          <a:p>
            <a:pPr marL="228600" lvl="0" indent="-228600" algn="l" rtl="0">
              <a:lnSpc>
                <a:spcPct val="150000"/>
              </a:lnSpc>
              <a:spcBef>
                <a:spcPts val="1200"/>
              </a:spcBef>
              <a:spcAft>
                <a:spcPts val="0"/>
              </a:spcAft>
              <a:buSzPts val="2000"/>
              <a:buFont typeface="Calibri"/>
              <a:buChar char="✔"/>
            </a:pPr>
            <a:r>
              <a:rPr lang="el-GR" sz="2000" dirty="0"/>
              <a:t>Να α</a:t>
            </a:r>
            <a:r>
              <a:rPr lang="en-US" sz="2000" dirty="0"/>
              <a:t>να</a:t>
            </a:r>
            <a:r>
              <a:rPr lang="en-US" sz="2000" dirty="0" err="1"/>
              <a:t>γν</a:t>
            </a:r>
            <a:r>
              <a:rPr lang="el-GR" sz="2000" dirty="0" err="1"/>
              <a:t>ωρίζετε</a:t>
            </a:r>
            <a:r>
              <a:rPr lang="el-GR" sz="2000" dirty="0"/>
              <a:t> τα </a:t>
            </a:r>
            <a:r>
              <a:rPr lang="en-US" sz="2000" dirty="0"/>
              <a:t>υπ</a:t>
            </a:r>
            <a:r>
              <a:rPr lang="en-US" sz="2000" dirty="0" err="1"/>
              <a:t>οχρεωτικ</a:t>
            </a:r>
            <a:r>
              <a:rPr lang="el-GR" sz="2000" dirty="0"/>
              <a:t>ά και</a:t>
            </a:r>
            <a:r>
              <a:rPr lang="en-US" sz="2000" dirty="0"/>
              <a:t> π</a:t>
            </a:r>
            <a:r>
              <a:rPr lang="en-US" sz="2000" dirty="0" err="1"/>
              <a:t>ρο</a:t>
            </a:r>
            <a:r>
              <a:rPr lang="en-US" sz="2000" dirty="0"/>
              <a:t>αιρετικ</a:t>
            </a:r>
            <a:r>
              <a:rPr lang="el-GR" sz="2000" dirty="0"/>
              <a:t>ά </a:t>
            </a:r>
            <a:r>
              <a:rPr lang="en-US" sz="2000" dirty="0"/>
              <a:t>π</a:t>
            </a:r>
            <a:r>
              <a:rPr lang="en-US" sz="2000" dirty="0" err="1"/>
              <a:t>εδί</a:t>
            </a:r>
            <a:r>
              <a:rPr lang="el-GR" sz="2000" dirty="0"/>
              <a:t>α</a:t>
            </a:r>
            <a:endParaRPr dirty="0"/>
          </a:p>
          <a:p>
            <a:pPr marL="228600" lvl="0" indent="-228600" algn="l" rtl="0">
              <a:lnSpc>
                <a:spcPct val="150000"/>
              </a:lnSpc>
              <a:spcBef>
                <a:spcPts val="1200"/>
              </a:spcBef>
              <a:spcAft>
                <a:spcPts val="0"/>
              </a:spcAft>
              <a:buSzPts val="2000"/>
              <a:buFont typeface="Calibri"/>
              <a:buChar char="✔"/>
            </a:pPr>
            <a:r>
              <a:rPr lang="el-GR" sz="2000" dirty="0"/>
              <a:t>Να ε</a:t>
            </a:r>
            <a:r>
              <a:rPr lang="en-US" sz="2000" dirty="0"/>
              <a:t>παλ</a:t>
            </a:r>
            <a:r>
              <a:rPr lang="el-GR" sz="2000" dirty="0" err="1"/>
              <a:t>ηθεύετε</a:t>
            </a:r>
            <a:r>
              <a:rPr lang="el-GR" sz="2000" dirty="0"/>
              <a:t> </a:t>
            </a:r>
            <a:r>
              <a:rPr lang="en-US" sz="2000" dirty="0"/>
              <a:t>π</a:t>
            </a:r>
            <a:r>
              <a:rPr lang="en-US" sz="2000" dirty="0" err="1"/>
              <a:t>ληροφορ</a:t>
            </a:r>
            <a:r>
              <a:rPr lang="el-GR" sz="2000" dirty="0"/>
              <a:t>ίες</a:t>
            </a:r>
            <a:r>
              <a:rPr lang="en-US" sz="2000" dirty="0"/>
              <a:t> που παρέχονται από άλλους</a:t>
            </a:r>
            <a:endParaRPr sz="2000" dirty="0"/>
          </a:p>
        </p:txBody>
      </p:sp>
      <p:sp>
        <p:nvSpPr>
          <p:cNvPr id="217" name="Google Shape;217;p40"/>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Εικόνα από chanwity281 στο Freepik</a:t>
            </a:r>
            <a:endParaRPr sz="1000" b="0" i="0" u="none" strike="noStrike" cap="none">
              <a:solidFill>
                <a:schemeClr val="dk1"/>
              </a:solidFill>
              <a:latin typeface="Calibri"/>
              <a:ea typeface="Calibri"/>
              <a:cs typeface="Calibri"/>
              <a:sym typeface="Calibri"/>
            </a:endParaRPr>
          </a:p>
        </p:txBody>
      </p:sp>
      <p:pic>
        <p:nvPicPr>
          <p:cNvPr id="218" name="Google Shape;218;p40"/>
          <p:cNvPicPr preferRelativeResize="0"/>
          <p:nvPr/>
        </p:nvPicPr>
        <p:blipFill rotWithShape="1">
          <a:blip r:embed="rId4">
            <a:alphaModFix/>
          </a:blip>
          <a:srcRect/>
          <a:stretch/>
        </p:blipFill>
        <p:spPr>
          <a:xfrm>
            <a:off x="6992470" y="1891350"/>
            <a:ext cx="5047061" cy="3820644"/>
          </a:xfrm>
          <a:prstGeom prst="rect">
            <a:avLst/>
          </a:prstGeom>
          <a:noFill/>
          <a:ln>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3"/>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Βασικά πεδία δεδομένων</a:t>
            </a:r>
            <a:endParaRPr/>
          </a:p>
        </p:txBody>
      </p:sp>
      <p:sp>
        <p:nvSpPr>
          <p:cNvPr id="225" name="Google Shape;225;p13"/>
          <p:cNvSpPr txBox="1">
            <a:spLocks noGrp="1"/>
          </p:cNvSpPr>
          <p:nvPr>
            <p:ph type="body" idx="1"/>
          </p:nvPr>
        </p:nvSpPr>
        <p:spPr>
          <a:xfrm>
            <a:off x="557998" y="1799999"/>
            <a:ext cx="11181155" cy="4896075"/>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100000"/>
              </a:lnSpc>
              <a:spcAft>
                <a:spcPts val="600"/>
              </a:spcAft>
              <a:buSzPts val="2400"/>
              <a:buChar char="▪"/>
            </a:pPr>
            <a:r>
              <a:rPr lang="en-US" b="1" dirty="0"/>
              <a:t>IBAN (Διεθνής αριθμός τραπεζικού λογαριασμού)</a:t>
            </a:r>
            <a:endParaRPr dirty="0"/>
          </a:p>
          <a:p>
            <a:pPr marL="800100" lvl="1" indent="-342900" algn="l" rtl="0">
              <a:lnSpc>
                <a:spcPct val="100000"/>
              </a:lnSpc>
              <a:spcAft>
                <a:spcPts val="600"/>
              </a:spcAft>
              <a:buSzPts val="2160"/>
              <a:buChar char="▪"/>
            </a:pPr>
            <a:r>
              <a:rPr lang="en-US" dirty="0"/>
              <a:t>Ένας μοναδικός κωδικός που ταυτοποιεί τον τραπεζικό λογαριασμό του παραλήπτη.</a:t>
            </a:r>
            <a:endParaRPr dirty="0"/>
          </a:p>
          <a:p>
            <a:pPr marL="800100" lvl="1" indent="-342900" algn="l" rtl="0">
              <a:lnSpc>
                <a:spcPct val="100000"/>
              </a:lnSpc>
              <a:spcAft>
                <a:spcPts val="600"/>
              </a:spcAft>
              <a:buSzPts val="2160"/>
              <a:buChar char="▪"/>
            </a:pPr>
            <a:r>
              <a:rPr lang="en-US" dirty="0"/>
              <a:t>Απαραίτητο για να διασφαλιστεί ότι τα χρήματα φτάνουν στον σωστό προορισμό.</a:t>
            </a:r>
            <a:endParaRPr dirty="0"/>
          </a:p>
          <a:p>
            <a:pPr marL="342900" lvl="0" indent="-342900" algn="l" rtl="0">
              <a:lnSpc>
                <a:spcPct val="100000"/>
              </a:lnSpc>
              <a:spcAft>
                <a:spcPts val="600"/>
              </a:spcAft>
              <a:buSzPts val="2400"/>
              <a:buChar char="▪"/>
            </a:pPr>
            <a:r>
              <a:rPr lang="en-US" b="1" dirty="0"/>
              <a:t>Όνομα χρήστη ή όνομα</a:t>
            </a:r>
            <a:endParaRPr dirty="0"/>
          </a:p>
          <a:p>
            <a:pPr marL="800100" lvl="1" indent="-342900" algn="l" rtl="0">
              <a:lnSpc>
                <a:spcPct val="100000"/>
              </a:lnSpc>
              <a:spcAft>
                <a:spcPts val="600"/>
              </a:spcAft>
              <a:buSzPts val="2160"/>
              <a:buChar char="▪"/>
            </a:pPr>
            <a:r>
              <a:rPr lang="en-US" dirty="0"/>
              <a:t>Το όνομα ή το όνομα χρήστη της εφαρμογής του ατόμου που λαμβάνει τα χρήματα.</a:t>
            </a:r>
            <a:endParaRPr dirty="0"/>
          </a:p>
          <a:p>
            <a:pPr marL="800100" lvl="1" indent="-342900" algn="l" rtl="0">
              <a:lnSpc>
                <a:spcPct val="100000"/>
              </a:lnSpc>
              <a:spcAft>
                <a:spcPts val="600"/>
              </a:spcAft>
              <a:buSzPts val="2160"/>
              <a:buChar char="▪"/>
            </a:pPr>
            <a:r>
              <a:rPr lang="en-US" dirty="0"/>
              <a:t>Βοηθά στην επιβεβαίωση της ταυτότητας του παραλήπτη.</a:t>
            </a:r>
            <a:endParaRPr dirty="0"/>
          </a:p>
          <a:p>
            <a:pPr marL="342900" lvl="0" indent="-342900" algn="l" rtl="0">
              <a:lnSpc>
                <a:spcPct val="100000"/>
              </a:lnSpc>
              <a:spcAft>
                <a:spcPts val="600"/>
              </a:spcAft>
              <a:buSzPts val="2400"/>
              <a:buChar char="▪"/>
            </a:pPr>
            <a:r>
              <a:rPr lang="en-US" b="1" dirty="0"/>
              <a:t>Αριθμός τηλεφώνου</a:t>
            </a:r>
            <a:endParaRPr dirty="0"/>
          </a:p>
          <a:p>
            <a:pPr marL="800100" lvl="1" indent="-342900" algn="l" rtl="0">
              <a:lnSpc>
                <a:spcPct val="100000"/>
              </a:lnSpc>
              <a:spcAft>
                <a:spcPts val="600"/>
              </a:spcAft>
              <a:buSzPts val="2160"/>
              <a:buChar char="▪"/>
            </a:pPr>
            <a:r>
              <a:rPr lang="en-US" dirty="0"/>
              <a:t>Χρησιμοποιείται για ορισμένες εφαρμογές πληρωμών ή ως πρόσθετο βήμα επαλήθευσης</a:t>
            </a:r>
            <a:endParaRPr dirty="0"/>
          </a:p>
          <a:p>
            <a:pPr marL="800100" lvl="1" indent="-342900" algn="l" rtl="0">
              <a:lnSpc>
                <a:spcPct val="100000"/>
              </a:lnSpc>
              <a:spcAft>
                <a:spcPts val="600"/>
              </a:spcAft>
              <a:buSzPts val="2160"/>
              <a:buChar char="▪"/>
            </a:pPr>
            <a:r>
              <a:rPr lang="en-US" dirty="0"/>
              <a:t>Εξασφαλίζει ασφαλείς και ακριβείς συναλλαγές</a:t>
            </a:r>
            <a:endParaRPr dirty="0"/>
          </a:p>
          <a:p>
            <a:pPr marL="342900" lvl="0" indent="-342900" algn="l" rtl="0">
              <a:lnSpc>
                <a:spcPct val="100000"/>
              </a:lnSpc>
              <a:spcAft>
                <a:spcPts val="600"/>
              </a:spcAft>
              <a:buSzPts val="2400"/>
              <a:buChar char="▪"/>
            </a:pPr>
            <a:r>
              <a:rPr lang="en-US" b="1" dirty="0"/>
              <a:t>Λεπτομέρειες πληρωμής</a:t>
            </a:r>
            <a:endParaRPr dirty="0"/>
          </a:p>
          <a:p>
            <a:pPr marL="800100" lvl="1" indent="-342900" algn="l" rtl="0">
              <a:lnSpc>
                <a:spcPct val="100000"/>
              </a:lnSpc>
              <a:spcAft>
                <a:spcPts val="600"/>
              </a:spcAft>
              <a:buSzPts val="2160"/>
              <a:buChar char="▪"/>
            </a:pPr>
            <a:r>
              <a:rPr lang="en-US" dirty="0"/>
              <a:t>Σύντομο σημείωμα που περιγράφει τον σκοπό της μεταφοράς (π.χ. "Δώρο για τον εγγονό").</a:t>
            </a:r>
            <a:endParaRPr dirty="0"/>
          </a:p>
          <a:p>
            <a:pPr marL="800100" lvl="1" indent="-342900" algn="l" rtl="0">
              <a:lnSpc>
                <a:spcPct val="100000"/>
              </a:lnSpc>
              <a:spcAft>
                <a:spcPts val="600"/>
              </a:spcAft>
              <a:buSzPts val="2160"/>
              <a:buChar char="▪"/>
            </a:pPr>
            <a:r>
              <a:rPr lang="en-US" dirty="0"/>
              <a:t>Βοηθά τόσο τον αποστολέα όσο και τον παραλήπτη να παρακολουθούν τη συναλλαγή.</a:t>
            </a:r>
            <a:endParaRPr dirty="0"/>
          </a:p>
        </p:txBody>
      </p:sp>
      <p:sp>
        <p:nvSpPr>
          <p:cNvPr id="2" name="Google Shape;182;p9">
            <a:extLst>
              <a:ext uri="{FF2B5EF4-FFF2-40B4-BE49-F238E27FC236}">
                <a16:creationId xmlns:a16="http://schemas.microsoft.com/office/drawing/2014/main" id="{1A7404DA-15DA-946A-C38B-605D31BE1823}"/>
              </a:ext>
            </a:extLst>
          </p:cNvPr>
          <p:cNvSpPr/>
          <p:nvPr/>
        </p:nvSpPr>
        <p:spPr>
          <a:xfrm>
            <a:off x="7046260" y="0"/>
            <a:ext cx="5140116"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4.3 Κατανόηση των φορμών και των απαιτούμενων πεδίων δεδομένων</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12"/>
          <p:cNvPicPr preferRelativeResize="0"/>
          <p:nvPr/>
        </p:nvPicPr>
        <p:blipFill rotWithShape="1">
          <a:blip r:embed="rId3">
            <a:alphaModFix/>
          </a:blip>
          <a:srcRect/>
          <a:stretch/>
        </p:blipFill>
        <p:spPr>
          <a:xfrm>
            <a:off x="8426370" y="1581790"/>
            <a:ext cx="3765630" cy="3769280"/>
          </a:xfrm>
          <a:prstGeom prst="rect">
            <a:avLst/>
          </a:prstGeom>
          <a:noFill/>
          <a:ln>
            <a:noFill/>
          </a:ln>
        </p:spPr>
      </p:pic>
      <p:sp>
        <p:nvSpPr>
          <p:cNvPr id="232" name="Google Shape;232;p12"/>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2800"/>
              <a:buNone/>
            </a:pPr>
            <a:r>
              <a:rPr lang="en-US" dirty="0"/>
              <a:t>Συμβουλές για τη διασφάλιση της ακρίβειας στις ψηφιακές μεταφορές χρημάτων (1/2)</a:t>
            </a:r>
            <a:endParaRPr dirty="0"/>
          </a:p>
        </p:txBody>
      </p:sp>
      <p:sp>
        <p:nvSpPr>
          <p:cNvPr id="233" name="Google Shape;233;p12"/>
          <p:cNvSpPr txBox="1">
            <a:spLocks noGrp="1"/>
          </p:cNvSpPr>
          <p:nvPr>
            <p:ph type="body" idx="1"/>
          </p:nvPr>
        </p:nvSpPr>
        <p:spPr>
          <a:xfrm>
            <a:off x="557998" y="1800000"/>
            <a:ext cx="8333453" cy="4553504"/>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00000"/>
              </a:lnSpc>
              <a:spcAft>
                <a:spcPts val="600"/>
              </a:spcAft>
              <a:buSzPct val="117647"/>
              <a:buChar char="▪"/>
            </a:pPr>
            <a:r>
              <a:rPr lang="en-US" b="1" dirty="0"/>
              <a:t>Μην χρησιμοποιείτε δημόσιο Wi-fi</a:t>
            </a:r>
            <a:endParaRPr dirty="0"/>
          </a:p>
          <a:p>
            <a:pPr marL="685800" lvl="1" indent="-228600" algn="l" rtl="0">
              <a:lnSpc>
                <a:spcPct val="100000"/>
              </a:lnSpc>
              <a:spcAft>
                <a:spcPts val="600"/>
              </a:spcAft>
              <a:buSzPct val="115508"/>
              <a:buChar char="▪"/>
            </a:pPr>
            <a:r>
              <a:rPr lang="en-US" dirty="0"/>
              <a:t>Χρησιμοποιήστε ασφαλή δίκτυα ή δεδομένα κινητής τηλεφωνίας για να αποτρέψετε τη μη εξουσιοδοτημένη πρόσβαση στις πληροφορίες σας.</a:t>
            </a:r>
            <a:endParaRPr b="1" dirty="0"/>
          </a:p>
          <a:p>
            <a:pPr marL="228600" lvl="0" indent="-228600" algn="l" rtl="0">
              <a:lnSpc>
                <a:spcPct val="100000"/>
              </a:lnSpc>
              <a:spcAft>
                <a:spcPts val="600"/>
              </a:spcAft>
              <a:buSzPct val="117647"/>
              <a:buChar char="▪"/>
            </a:pPr>
            <a:r>
              <a:rPr lang="en-US" b="1" dirty="0"/>
              <a:t>Διπλός έλεγχος όλων των πληροφοριών</a:t>
            </a:r>
            <a:endParaRPr dirty="0"/>
          </a:p>
          <a:p>
            <a:pPr marL="685800" lvl="1" indent="-228600" algn="l" rtl="0">
              <a:lnSpc>
                <a:spcPct val="100000"/>
              </a:lnSpc>
              <a:spcAft>
                <a:spcPts val="600"/>
              </a:spcAft>
              <a:buSzPct val="115508"/>
              <a:buChar char="▪"/>
            </a:pPr>
            <a:r>
              <a:rPr lang="en-US" dirty="0"/>
              <a:t>Επαλήθευση IBAN, ονόματος χρήστη, αριθμού τηλεφώνου και στοιχείων πληρωμής</a:t>
            </a:r>
            <a:endParaRPr dirty="0"/>
          </a:p>
          <a:p>
            <a:pPr marL="685800" lvl="1" indent="-228600" algn="l" rtl="0">
              <a:lnSpc>
                <a:spcPct val="100000"/>
              </a:lnSpc>
              <a:spcAft>
                <a:spcPts val="600"/>
              </a:spcAft>
              <a:buSzPct val="115508"/>
              <a:buChar char="▪"/>
            </a:pPr>
            <a:r>
              <a:rPr lang="en-US" dirty="0"/>
              <a:t>Ακόμη και ένα μικρό τυπογραφικό λάθος μπορεί να στείλει χρήματα σε λάθος λογαριασμό</a:t>
            </a:r>
            <a:endParaRPr dirty="0"/>
          </a:p>
          <a:p>
            <a:pPr marL="228600" lvl="0" indent="-228600" algn="l" rtl="0">
              <a:lnSpc>
                <a:spcPct val="100000"/>
              </a:lnSpc>
              <a:spcAft>
                <a:spcPts val="600"/>
              </a:spcAft>
              <a:buSzPct val="117647"/>
              <a:buChar char="▪"/>
            </a:pPr>
            <a:r>
              <a:rPr lang="en-US" b="1" dirty="0"/>
              <a:t>Διασταυρωμένη επαλήθευση με τον παραλήπτη</a:t>
            </a:r>
            <a:endParaRPr dirty="0"/>
          </a:p>
          <a:p>
            <a:pPr marL="685800" lvl="1" indent="-228600" algn="l" rtl="0">
              <a:lnSpc>
                <a:spcPct val="100000"/>
              </a:lnSpc>
              <a:spcAft>
                <a:spcPts val="600"/>
              </a:spcAft>
              <a:buSzPct val="115508"/>
              <a:buChar char="▪"/>
            </a:pPr>
            <a:r>
              <a:rPr lang="en-US" dirty="0"/>
              <a:t>Ζητήστε από τον παραλήπτη να επιβεβαιώσει τα στοιχεία, ειδικά για νέες συναλλαγές.</a:t>
            </a:r>
            <a:endParaRPr dirty="0"/>
          </a:p>
          <a:p>
            <a:pPr marL="685800" lvl="1" indent="-228600" algn="l" rtl="0">
              <a:lnSpc>
                <a:spcPct val="100000"/>
              </a:lnSpc>
              <a:spcAft>
                <a:spcPts val="600"/>
              </a:spcAft>
              <a:buSzPct val="115508"/>
              <a:buChar char="▪"/>
            </a:pPr>
            <a:r>
              <a:rPr lang="en-US" dirty="0"/>
              <a:t>Αποθήκευση επαληθευμένων στοιχείων για μελλοντική χρήση με ασφαλή τρόπο</a:t>
            </a:r>
            <a:endParaRPr dirty="0"/>
          </a:p>
          <a:p>
            <a:pPr marL="685800" lvl="1" indent="-91440" algn="l" rtl="0">
              <a:lnSpc>
                <a:spcPct val="100000"/>
              </a:lnSpc>
              <a:spcAft>
                <a:spcPts val="600"/>
              </a:spcAft>
              <a:buSzPct val="115508"/>
              <a:buNone/>
            </a:pPr>
            <a:endParaRPr dirty="0"/>
          </a:p>
        </p:txBody>
      </p:sp>
      <p:sp>
        <p:nvSpPr>
          <p:cNvPr id="234" name="Google Shape;234;p12"/>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5" name="Google Shape;235;p12"/>
          <p:cNvSpPr txBox="1"/>
          <p:nvPr/>
        </p:nvSpPr>
        <p:spPr>
          <a:xfrm>
            <a:off x="7985760" y="6310144"/>
            <a:ext cx="382160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storyset στο Freepik</a:t>
            </a:r>
            <a:endParaRPr sz="1100" b="0" i="0" u="none" strike="noStrike" cap="none">
              <a:solidFill>
                <a:schemeClr val="dk1"/>
              </a:solidFill>
              <a:latin typeface="Calibri"/>
              <a:ea typeface="Calibri"/>
              <a:cs typeface="Calibri"/>
              <a:sym typeface="Calibri"/>
            </a:endParaRPr>
          </a:p>
        </p:txBody>
      </p:sp>
      <p:sp>
        <p:nvSpPr>
          <p:cNvPr id="3" name="Google Shape;182;p9">
            <a:extLst>
              <a:ext uri="{FF2B5EF4-FFF2-40B4-BE49-F238E27FC236}">
                <a16:creationId xmlns:a16="http://schemas.microsoft.com/office/drawing/2014/main" id="{94CB605D-9623-5AC4-6DBF-B1846C3088F5}"/>
              </a:ext>
            </a:extLst>
          </p:cNvPr>
          <p:cNvSpPr/>
          <p:nvPr/>
        </p:nvSpPr>
        <p:spPr>
          <a:xfrm>
            <a:off x="7046260" y="0"/>
            <a:ext cx="5140116"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4.3 Κατανόηση των φορμών και των απαιτούμενων πεδίων δεδομένων</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a:extLst>
            <a:ext uri="{FF2B5EF4-FFF2-40B4-BE49-F238E27FC236}">
              <a16:creationId xmlns:a16="http://schemas.microsoft.com/office/drawing/2014/main" id="{A2D63642-9C70-FFB2-14FB-6DF76CD5DCDC}"/>
            </a:ext>
          </a:extLst>
        </p:cNvPr>
        <p:cNvGrpSpPr/>
        <p:nvPr/>
      </p:nvGrpSpPr>
      <p:grpSpPr>
        <a:xfrm>
          <a:off x="0" y="0"/>
          <a:ext cx="0" cy="0"/>
          <a:chOff x="0" y="0"/>
          <a:chExt cx="0" cy="0"/>
        </a:xfrm>
      </p:grpSpPr>
      <p:pic>
        <p:nvPicPr>
          <p:cNvPr id="231" name="Google Shape;231;p12">
            <a:extLst>
              <a:ext uri="{FF2B5EF4-FFF2-40B4-BE49-F238E27FC236}">
                <a16:creationId xmlns:a16="http://schemas.microsoft.com/office/drawing/2014/main" id="{0B545612-3A84-F28D-2392-CF281AC66775}"/>
              </a:ext>
            </a:extLst>
          </p:cNvPr>
          <p:cNvPicPr preferRelativeResize="0"/>
          <p:nvPr/>
        </p:nvPicPr>
        <p:blipFill rotWithShape="1">
          <a:blip r:embed="rId3">
            <a:alphaModFix/>
          </a:blip>
          <a:srcRect/>
          <a:stretch/>
        </p:blipFill>
        <p:spPr>
          <a:xfrm>
            <a:off x="8449518" y="1581790"/>
            <a:ext cx="3650785" cy="3881461"/>
          </a:xfrm>
          <a:prstGeom prst="rect">
            <a:avLst/>
          </a:prstGeom>
          <a:noFill/>
          <a:ln>
            <a:noFill/>
          </a:ln>
        </p:spPr>
      </p:pic>
      <p:sp>
        <p:nvSpPr>
          <p:cNvPr id="232" name="Google Shape;232;p12">
            <a:extLst>
              <a:ext uri="{FF2B5EF4-FFF2-40B4-BE49-F238E27FC236}">
                <a16:creationId xmlns:a16="http://schemas.microsoft.com/office/drawing/2014/main" id="{B44E6392-7F4A-CC6D-7425-04B650634331}"/>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2800"/>
              <a:buNone/>
            </a:pPr>
            <a:r>
              <a:rPr lang="en-US" dirty="0"/>
              <a:t>Συμβουλές για τη διασφάλιση της ακρίβειας στις ψηφιακές μεταφορές χρημάτων (2/2)</a:t>
            </a:r>
            <a:endParaRPr dirty="0"/>
          </a:p>
        </p:txBody>
      </p:sp>
      <p:sp>
        <p:nvSpPr>
          <p:cNvPr id="233" name="Google Shape;233;p12">
            <a:extLst>
              <a:ext uri="{FF2B5EF4-FFF2-40B4-BE49-F238E27FC236}">
                <a16:creationId xmlns:a16="http://schemas.microsoft.com/office/drawing/2014/main" id="{BFEA161B-8785-28DA-B664-D820FCDAD1F3}"/>
              </a:ext>
            </a:extLst>
          </p:cNvPr>
          <p:cNvSpPr txBox="1">
            <a:spLocks noGrp="1"/>
          </p:cNvSpPr>
          <p:nvPr>
            <p:ph type="body" idx="1"/>
          </p:nvPr>
        </p:nvSpPr>
        <p:spPr>
          <a:xfrm>
            <a:off x="557998" y="1800000"/>
            <a:ext cx="8333453" cy="4553504"/>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100000"/>
              </a:lnSpc>
              <a:spcAft>
                <a:spcPts val="600"/>
              </a:spcAft>
              <a:buSzPct val="117647"/>
              <a:buChar char="▪"/>
            </a:pPr>
            <a:r>
              <a:rPr lang="en-US" b="1" dirty="0"/>
              <a:t>Πάρτε το χρόνο σας</a:t>
            </a:r>
            <a:endParaRPr dirty="0"/>
          </a:p>
          <a:p>
            <a:pPr marL="685800" lvl="1" indent="-228600" algn="l" rtl="0">
              <a:lnSpc>
                <a:spcPct val="100000"/>
              </a:lnSpc>
              <a:spcAft>
                <a:spcPts val="600"/>
              </a:spcAft>
              <a:buSzPct val="115508"/>
              <a:buChar char="▪"/>
            </a:pPr>
            <a:r>
              <a:rPr lang="en-US" dirty="0"/>
              <a:t>Αποφύγετε τη βιασύνη κατά την εισαγωγή των στοιχείων.</a:t>
            </a:r>
            <a:endParaRPr dirty="0"/>
          </a:p>
          <a:p>
            <a:pPr marL="685800" lvl="1" indent="-228600" algn="l" rtl="0">
              <a:lnSpc>
                <a:spcPct val="100000"/>
              </a:lnSpc>
              <a:spcAft>
                <a:spcPts val="600"/>
              </a:spcAft>
              <a:buSzPct val="115508"/>
              <a:buChar char="▪"/>
            </a:pPr>
            <a:r>
              <a:rPr lang="en-US" dirty="0"/>
              <a:t>Μια ήρεμη προσέγγιση μειώνει την πιθανότητα σφαλμάτων</a:t>
            </a:r>
            <a:endParaRPr dirty="0"/>
          </a:p>
          <a:p>
            <a:pPr marL="228600" lvl="0" indent="-228600" algn="l" rtl="0">
              <a:lnSpc>
                <a:spcPct val="100000"/>
              </a:lnSpc>
              <a:spcAft>
                <a:spcPts val="600"/>
              </a:spcAft>
              <a:buSzPct val="117647"/>
              <a:buChar char="▪"/>
            </a:pPr>
            <a:r>
              <a:rPr lang="en-US" b="1" dirty="0"/>
              <a:t>Χρησιμοποιήστε προσεκτικά την αυτόματη συμπλήρωση</a:t>
            </a:r>
            <a:endParaRPr dirty="0"/>
          </a:p>
          <a:p>
            <a:pPr marL="685800" lvl="1" indent="-228600" algn="l" rtl="0">
              <a:lnSpc>
                <a:spcPct val="100000"/>
              </a:lnSpc>
              <a:spcAft>
                <a:spcPts val="600"/>
              </a:spcAft>
              <a:buSzPct val="115508"/>
              <a:buChar char="▪"/>
            </a:pPr>
            <a:r>
              <a:rPr lang="en-US" dirty="0"/>
              <a:t>Βεβαιωθείτε ότι οι αποθηκευμένες πληροφορίες είναι σωστές πριν χρησιμοποιήσετε τις λειτουργίες αυτόματης συμπλήρωσης.</a:t>
            </a:r>
            <a:endParaRPr dirty="0"/>
          </a:p>
          <a:p>
            <a:pPr marL="685800" lvl="1" indent="-228600" algn="l" rtl="0">
              <a:lnSpc>
                <a:spcPct val="100000"/>
              </a:lnSpc>
              <a:spcAft>
                <a:spcPts val="600"/>
              </a:spcAft>
              <a:buSzPct val="115508"/>
              <a:buChar char="▪"/>
            </a:pPr>
            <a:r>
              <a:rPr lang="en-US" dirty="0"/>
              <a:t>Ενημερώστε ξεπερασμένα στοιχεία στην εφαρμογή ή το λογαριασμό σας.</a:t>
            </a:r>
            <a:endParaRPr dirty="0"/>
          </a:p>
          <a:p>
            <a:pPr marL="228600" lvl="0" indent="-228600" algn="l" rtl="0">
              <a:lnSpc>
                <a:spcPct val="100000"/>
              </a:lnSpc>
              <a:spcAft>
                <a:spcPts val="600"/>
              </a:spcAft>
              <a:buSzPct val="117647"/>
              <a:buChar char="▪"/>
            </a:pPr>
            <a:r>
              <a:rPr lang="en-US" b="1" dirty="0"/>
              <a:t>Επανεξέταση της οθόνης επιβεβαίωσης</a:t>
            </a:r>
            <a:endParaRPr dirty="0"/>
          </a:p>
          <a:p>
            <a:pPr marL="685800" lvl="1" indent="-228600" algn="l" rtl="0">
              <a:lnSpc>
                <a:spcPct val="100000"/>
              </a:lnSpc>
              <a:spcAft>
                <a:spcPts val="600"/>
              </a:spcAft>
              <a:buSzPct val="115508"/>
              <a:buChar char="▪"/>
            </a:pPr>
            <a:r>
              <a:rPr lang="en-US" dirty="0"/>
              <a:t>Ελέγξτε την τελική σύνοψη της συναλλαγής πριν την υποβολή</a:t>
            </a:r>
            <a:endParaRPr dirty="0"/>
          </a:p>
          <a:p>
            <a:pPr marL="685800" lvl="1" indent="-228600" algn="l" rtl="0">
              <a:lnSpc>
                <a:spcPct val="100000"/>
              </a:lnSpc>
              <a:spcAft>
                <a:spcPts val="600"/>
              </a:spcAft>
              <a:buSzPct val="115508"/>
              <a:buChar char="▪"/>
            </a:pPr>
            <a:r>
              <a:rPr lang="en-US" dirty="0"/>
              <a:t>Δώστε προσοχή στο όνομα του παραλήπτη και στο ποσό που πρόκειται να αποσταλεί.</a:t>
            </a:r>
            <a:endParaRPr dirty="0"/>
          </a:p>
          <a:p>
            <a:pPr marL="685800" lvl="1" indent="-91440" algn="l" rtl="0">
              <a:lnSpc>
                <a:spcPct val="100000"/>
              </a:lnSpc>
              <a:spcAft>
                <a:spcPts val="600"/>
              </a:spcAft>
              <a:buSzPct val="115508"/>
              <a:buNone/>
            </a:pPr>
            <a:endParaRPr dirty="0"/>
          </a:p>
          <a:p>
            <a:pPr marL="685800" lvl="1" indent="-91440" algn="l" rtl="0">
              <a:lnSpc>
                <a:spcPct val="100000"/>
              </a:lnSpc>
              <a:spcAft>
                <a:spcPts val="600"/>
              </a:spcAft>
              <a:buSzPct val="115508"/>
              <a:buNone/>
            </a:pPr>
            <a:endParaRPr dirty="0"/>
          </a:p>
        </p:txBody>
      </p:sp>
      <p:sp>
        <p:nvSpPr>
          <p:cNvPr id="234" name="Google Shape;234;p12">
            <a:extLst>
              <a:ext uri="{FF2B5EF4-FFF2-40B4-BE49-F238E27FC236}">
                <a16:creationId xmlns:a16="http://schemas.microsoft.com/office/drawing/2014/main" id="{4D480AE8-D934-C0C7-CD84-6BAC8DA08B89}"/>
              </a:ext>
            </a:extLst>
          </p:cNvPr>
          <p:cNvSpPr/>
          <p:nvPr/>
        </p:nvSpPr>
        <p:spPr>
          <a:xfrm>
            <a:off x="3048000" y="2274838"/>
            <a:ext cx="609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5" name="Google Shape;235;p12">
            <a:extLst>
              <a:ext uri="{FF2B5EF4-FFF2-40B4-BE49-F238E27FC236}">
                <a16:creationId xmlns:a16="http://schemas.microsoft.com/office/drawing/2014/main" id="{D3407C19-F712-E118-84C2-3C1BA6399520}"/>
              </a:ext>
            </a:extLst>
          </p:cNvPr>
          <p:cNvSpPr txBox="1"/>
          <p:nvPr/>
        </p:nvSpPr>
        <p:spPr>
          <a:xfrm>
            <a:off x="7985760" y="6310144"/>
            <a:ext cx="382160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storyset στο Freepik</a:t>
            </a:r>
            <a:endParaRPr sz="1100" b="0" i="0" u="none" strike="noStrike" cap="none">
              <a:solidFill>
                <a:schemeClr val="dk1"/>
              </a:solidFill>
              <a:latin typeface="Calibri"/>
              <a:ea typeface="Calibri"/>
              <a:cs typeface="Calibri"/>
              <a:sym typeface="Calibri"/>
            </a:endParaRPr>
          </a:p>
        </p:txBody>
      </p:sp>
      <p:sp>
        <p:nvSpPr>
          <p:cNvPr id="3" name="Google Shape;182;p9">
            <a:extLst>
              <a:ext uri="{FF2B5EF4-FFF2-40B4-BE49-F238E27FC236}">
                <a16:creationId xmlns:a16="http://schemas.microsoft.com/office/drawing/2014/main" id="{FDBF9120-EA9B-E687-E526-56F4E6ACFBD1}"/>
              </a:ext>
            </a:extLst>
          </p:cNvPr>
          <p:cNvSpPr/>
          <p:nvPr/>
        </p:nvSpPr>
        <p:spPr>
          <a:xfrm>
            <a:off x="7046260" y="0"/>
            <a:ext cx="5140116"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4.3 Κατανόηση των φορμών και των απαιτούμενων πεδίων δεδομένων</a:t>
            </a:r>
          </a:p>
        </p:txBody>
      </p:sp>
    </p:spTree>
    <p:extLst>
      <p:ext uri="{BB962C8B-B14F-4D97-AF65-F5344CB8AC3E}">
        <p14:creationId xmlns:p14="http://schemas.microsoft.com/office/powerpoint/2010/main" val="155385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pic>
        <p:nvPicPr>
          <p:cNvPr id="241" name="Google Shape;241;p41"/>
          <p:cNvPicPr preferRelativeResize="0"/>
          <p:nvPr/>
        </p:nvPicPr>
        <p:blipFill rotWithShape="1">
          <a:blip r:embed="rId3">
            <a:alphaModFix/>
          </a:blip>
          <a:srcRect/>
          <a:stretch/>
        </p:blipFill>
        <p:spPr>
          <a:xfrm>
            <a:off x="7260695" y="1526588"/>
            <a:ext cx="4517572" cy="4517572"/>
          </a:xfrm>
          <a:prstGeom prst="rect">
            <a:avLst/>
          </a:prstGeom>
          <a:noFill/>
          <a:ln>
            <a:noFill/>
          </a:ln>
        </p:spPr>
      </p:pic>
      <p:sp>
        <p:nvSpPr>
          <p:cNvPr id="242" name="Google Shape;242;p41"/>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l-GR" sz="2000" dirty="0"/>
              <a:t>Υποενότητα</a:t>
            </a:r>
            <a:r>
              <a:rPr lang="en-US" sz="2000" dirty="0"/>
              <a:t> 4</a:t>
            </a:r>
            <a:r>
              <a:rPr lang="en-US" dirty="0"/>
              <a:t/>
            </a:r>
            <a:br>
              <a:rPr lang="en-US" dirty="0"/>
            </a:br>
            <a:r>
              <a:rPr lang="en-US" dirty="0"/>
              <a:t>Εφαρμογές για αποστολή και λήψη χρημάτων</a:t>
            </a:r>
            <a:endParaRPr dirty="0"/>
          </a:p>
        </p:txBody>
      </p:sp>
      <p:sp>
        <p:nvSpPr>
          <p:cNvPr id="243" name="Google Shape;243;p41"/>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244" name="Google Shape;244;p41"/>
          <p:cNvSpPr txBox="1">
            <a:spLocks noGrp="1"/>
          </p:cNvSpPr>
          <p:nvPr>
            <p:ph type="body" idx="2"/>
          </p:nvPr>
        </p:nvSpPr>
        <p:spPr>
          <a:xfrm>
            <a:off x="617619" y="2849843"/>
            <a:ext cx="6643075"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err="1"/>
              <a:t>Με</a:t>
            </a:r>
            <a:r>
              <a:rPr lang="en-US" sz="2000" dirty="0"/>
              <a:t> </a:t>
            </a:r>
            <a:r>
              <a:rPr lang="en-US" sz="2000" dirty="0" err="1"/>
              <a:t>την</a:t>
            </a:r>
            <a:r>
              <a:rPr lang="en-US" sz="2000" dirty="0"/>
              <a:t> </a:t>
            </a:r>
            <a:r>
              <a:rPr lang="en-US" sz="2000" dirty="0" err="1"/>
              <a:t>ολοκλήρωση</a:t>
            </a:r>
            <a:r>
              <a:rPr lang="en-US" sz="2000" dirty="0"/>
              <a:t> α</a:t>
            </a:r>
            <a:r>
              <a:rPr lang="en-US" sz="2000" dirty="0" err="1"/>
              <a:t>υτής</a:t>
            </a:r>
            <a:r>
              <a:rPr lang="en-US" sz="2000" dirty="0"/>
              <a:t> </a:t>
            </a:r>
            <a:r>
              <a:rPr lang="en-US" sz="2000" dirty="0" err="1"/>
              <a:t>της</a:t>
            </a:r>
            <a:r>
              <a:rPr lang="en-US" sz="2000" dirty="0"/>
              <a:t> </a:t>
            </a:r>
            <a:r>
              <a:rPr lang="el-GR" sz="2000" dirty="0" err="1"/>
              <a:t>υπο</a:t>
            </a:r>
            <a:r>
              <a:rPr lang="en-US" sz="2000" dirty="0" err="1"/>
              <a:t>ενότητ</a:t>
            </a:r>
            <a:r>
              <a:rPr lang="en-US" sz="2000" dirty="0"/>
              <a:t>ας, θα γνωρίζετε:</a:t>
            </a:r>
            <a:endParaRPr dirty="0"/>
          </a:p>
          <a:p>
            <a:pPr marL="228600" lvl="0" indent="-228600" algn="l" rtl="0">
              <a:lnSpc>
                <a:spcPct val="150000"/>
              </a:lnSpc>
              <a:spcBef>
                <a:spcPts val="1200"/>
              </a:spcBef>
              <a:spcAft>
                <a:spcPts val="0"/>
              </a:spcAft>
              <a:buSzPts val="2000"/>
              <a:buFont typeface="Calibri"/>
              <a:buChar char="✔"/>
            </a:pPr>
            <a:r>
              <a:rPr lang="en-US" sz="2000" dirty="0" err="1"/>
              <a:t>Αν</a:t>
            </a:r>
            <a:r>
              <a:rPr lang="en-US" sz="2000" dirty="0"/>
              <a:t>αγνωρί</a:t>
            </a:r>
            <a:r>
              <a:rPr lang="el-GR" sz="2000" dirty="0" err="1"/>
              <a:t>ζε</a:t>
            </a:r>
            <a:r>
              <a:rPr lang="en-US" sz="2000" dirty="0" err="1"/>
              <a:t>τε</a:t>
            </a:r>
            <a:r>
              <a:rPr lang="en-US" sz="2000" dirty="0"/>
              <a:t> κοινά χρησιμοποιούμενες εφαρμογές</a:t>
            </a:r>
            <a:endParaRPr dirty="0"/>
          </a:p>
          <a:p>
            <a:pPr marL="228600" lvl="0" indent="-228600" algn="l" rtl="0">
              <a:lnSpc>
                <a:spcPct val="150000"/>
              </a:lnSpc>
              <a:spcBef>
                <a:spcPts val="1200"/>
              </a:spcBef>
              <a:spcAft>
                <a:spcPts val="0"/>
              </a:spcAft>
              <a:buSzPts val="2000"/>
              <a:buFont typeface="Calibri"/>
              <a:buChar char="✔"/>
            </a:pPr>
            <a:r>
              <a:rPr lang="en-US" sz="2000" dirty="0"/>
              <a:t>Καταν</a:t>
            </a:r>
            <a:r>
              <a:rPr lang="el-GR" sz="2000" dirty="0" err="1"/>
              <a:t>οείτε</a:t>
            </a:r>
            <a:r>
              <a:rPr lang="en-US" sz="2000" dirty="0"/>
              <a:t> τ</a:t>
            </a:r>
            <a:r>
              <a:rPr lang="el-GR" sz="2000" dirty="0"/>
              <a:t>α</a:t>
            </a:r>
            <a:r>
              <a:rPr lang="en-US" sz="2000" dirty="0"/>
              <a:t> χαρα</a:t>
            </a:r>
            <a:r>
              <a:rPr lang="en-US" sz="2000" dirty="0" err="1"/>
              <a:t>κτηριστικ</a:t>
            </a:r>
            <a:r>
              <a:rPr lang="el-GR" sz="2000" dirty="0"/>
              <a:t>ά</a:t>
            </a:r>
            <a:r>
              <a:rPr lang="en-US" sz="2000" dirty="0"/>
              <a:t> </a:t>
            </a:r>
            <a:r>
              <a:rPr lang="en-US" sz="2000" dirty="0" err="1"/>
              <a:t>της</a:t>
            </a:r>
            <a:r>
              <a:rPr lang="en-US" sz="2000" dirty="0"/>
              <a:t> </a:t>
            </a:r>
            <a:r>
              <a:rPr lang="en-US" sz="2000" dirty="0" err="1"/>
              <a:t>εφ</a:t>
            </a:r>
            <a:r>
              <a:rPr lang="en-US" sz="2000" dirty="0"/>
              <a:t>αρμογής</a:t>
            </a:r>
            <a:endParaRPr dirty="0"/>
          </a:p>
          <a:p>
            <a:pPr marL="228600" lvl="0" indent="-228600" algn="l" rtl="0">
              <a:lnSpc>
                <a:spcPct val="150000"/>
              </a:lnSpc>
              <a:spcBef>
                <a:spcPts val="1200"/>
              </a:spcBef>
              <a:spcAft>
                <a:spcPts val="0"/>
              </a:spcAft>
              <a:buSzPts val="2000"/>
              <a:buFont typeface="Calibri"/>
              <a:buChar char="✔"/>
            </a:pPr>
            <a:r>
              <a:rPr lang="el-GR" sz="2000" dirty="0"/>
              <a:t>Κάνετε ε</a:t>
            </a:r>
            <a:r>
              <a:rPr lang="en-US" sz="2000" dirty="0" err="1"/>
              <a:t>γκ</a:t>
            </a:r>
            <a:r>
              <a:rPr lang="en-US" sz="2000" dirty="0"/>
              <a:t>ατάσταση και ρύθμιση εφαρμογών</a:t>
            </a:r>
            <a:endParaRPr dirty="0"/>
          </a:p>
          <a:p>
            <a:pPr marL="228600" lvl="0" indent="-228600" algn="l" rtl="0">
              <a:lnSpc>
                <a:spcPct val="150000"/>
              </a:lnSpc>
              <a:spcBef>
                <a:spcPts val="1200"/>
              </a:spcBef>
              <a:spcAft>
                <a:spcPts val="0"/>
              </a:spcAft>
              <a:buSzPts val="2000"/>
              <a:buFont typeface="Calibri"/>
              <a:buChar char="✔"/>
            </a:pPr>
            <a:r>
              <a:rPr lang="en-US" sz="2000" dirty="0"/>
              <a:t>Σ</a:t>
            </a:r>
            <a:r>
              <a:rPr lang="el-GR" sz="2000" dirty="0" err="1"/>
              <a:t>υγκρίνετε</a:t>
            </a:r>
            <a:r>
              <a:rPr lang="en-US" sz="2000" dirty="0"/>
              <a:t> </a:t>
            </a:r>
            <a:r>
              <a:rPr lang="el-GR" sz="2000" dirty="0"/>
              <a:t>δυνατότητες </a:t>
            </a:r>
            <a:r>
              <a:rPr lang="en-US" sz="2000" dirty="0" err="1"/>
              <a:t>εφ</a:t>
            </a:r>
            <a:r>
              <a:rPr lang="en-US" sz="2000" dirty="0"/>
              <a:t>αρμογών</a:t>
            </a:r>
            <a:endParaRPr sz="2000" dirty="0">
              <a:highlight>
                <a:srgbClr val="FFFF00"/>
              </a:highlight>
            </a:endParaRPr>
          </a:p>
        </p:txBody>
      </p:sp>
      <p:sp>
        <p:nvSpPr>
          <p:cNvPr id="245" name="Google Shape;245;p41"/>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storyset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2"/>
          <p:cNvSpPr txBox="1"/>
          <p:nvPr/>
        </p:nvSpPr>
        <p:spPr>
          <a:xfrm>
            <a:off x="0" y="2556925"/>
            <a:ext cx="3485322" cy="14465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Calibri"/>
              <a:buNone/>
            </a:pPr>
            <a:r>
              <a:rPr lang="en-US" sz="4400" b="1" i="0" u="none" strike="noStrike" cap="none" dirty="0">
                <a:solidFill>
                  <a:srgbClr val="1C2E78"/>
                </a:solidFill>
                <a:latin typeface="Calibri"/>
                <a:ea typeface="Calibri"/>
                <a:cs typeface="Calibri"/>
                <a:sym typeface="Calibri"/>
              </a:rPr>
              <a:t>                      </a:t>
            </a:r>
            <a:r>
              <a:rPr lang="en-US" sz="4400" b="1" i="0" u="none" strike="noStrike" cap="none" dirty="0" err="1">
                <a:solidFill>
                  <a:srgbClr val="1C2E78"/>
                </a:solidFill>
                <a:latin typeface="Calibri"/>
                <a:ea typeface="Calibri"/>
                <a:cs typeface="Calibri"/>
                <a:sym typeface="Calibri"/>
              </a:rPr>
              <a:t>Συνεργάτες</a:t>
            </a:r>
            <a:endParaRPr sz="4400" b="1" i="0" u="none" strike="noStrike" cap="none" dirty="0">
              <a:solidFill>
                <a:srgbClr val="1C2E78"/>
              </a:solidFill>
              <a:latin typeface="Calibri"/>
              <a:ea typeface="Calibri"/>
              <a:cs typeface="Calibri"/>
              <a:sym typeface="Calibri"/>
            </a:endParaRPr>
          </a:p>
        </p:txBody>
      </p:sp>
      <p:pic>
        <p:nvPicPr>
          <p:cNvPr id="83" name="Google Shape;83;p2"/>
          <p:cNvPicPr preferRelativeResize="0"/>
          <p:nvPr/>
        </p:nvPicPr>
        <p:blipFill rotWithShape="1">
          <a:blip r:embed="rId3">
            <a:alphaModFix/>
          </a:blip>
          <a:srcRect/>
          <a:stretch/>
        </p:blipFill>
        <p:spPr>
          <a:xfrm>
            <a:off x="11470436" y="6150614"/>
            <a:ext cx="668329" cy="677143"/>
          </a:xfrm>
          <a:prstGeom prst="rect">
            <a:avLst/>
          </a:prstGeom>
          <a:noFill/>
          <a:ln>
            <a:noFill/>
          </a:ln>
        </p:spPr>
      </p:pic>
      <p:pic>
        <p:nvPicPr>
          <p:cNvPr id="84" name="Google Shape;84;p2"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461220" y="1827889"/>
            <a:ext cx="2591848" cy="1224267"/>
          </a:xfrm>
          <a:prstGeom prst="rect">
            <a:avLst/>
          </a:prstGeom>
          <a:noFill/>
          <a:ln>
            <a:noFill/>
          </a:ln>
        </p:spPr>
      </p:pic>
      <p:pic>
        <p:nvPicPr>
          <p:cNvPr id="85" name="Google Shape;85;p2"/>
          <p:cNvPicPr preferRelativeResize="0"/>
          <p:nvPr/>
        </p:nvPicPr>
        <p:blipFill rotWithShape="1">
          <a:blip r:embed="rId5">
            <a:alphaModFix/>
          </a:blip>
          <a:srcRect/>
          <a:stretch/>
        </p:blipFill>
        <p:spPr>
          <a:xfrm>
            <a:off x="3634438" y="2448698"/>
            <a:ext cx="2283890" cy="1888016"/>
          </a:xfrm>
          <a:prstGeom prst="rect">
            <a:avLst/>
          </a:prstGeom>
          <a:noFill/>
          <a:ln>
            <a:noFill/>
          </a:ln>
        </p:spPr>
      </p:pic>
      <p:pic>
        <p:nvPicPr>
          <p:cNvPr id="86" name="Google Shape;86;p2"/>
          <p:cNvPicPr preferRelativeResize="0"/>
          <p:nvPr/>
        </p:nvPicPr>
        <p:blipFill rotWithShape="1">
          <a:blip r:embed="rId6">
            <a:alphaModFix/>
          </a:blip>
          <a:srcRect/>
          <a:stretch/>
        </p:blipFill>
        <p:spPr>
          <a:xfrm>
            <a:off x="6728560" y="2490690"/>
            <a:ext cx="1783319" cy="1783319"/>
          </a:xfrm>
          <a:prstGeom prst="rect">
            <a:avLst/>
          </a:prstGeom>
          <a:noFill/>
          <a:ln>
            <a:noFill/>
          </a:ln>
        </p:spPr>
      </p:pic>
      <p:pic>
        <p:nvPicPr>
          <p:cNvPr id="87" name="Google Shape;87;p2"/>
          <p:cNvPicPr preferRelativeResize="0"/>
          <p:nvPr/>
        </p:nvPicPr>
        <p:blipFill rotWithShape="1">
          <a:blip r:embed="rId7">
            <a:alphaModFix/>
          </a:blip>
          <a:srcRect/>
          <a:stretch/>
        </p:blipFill>
        <p:spPr>
          <a:xfrm>
            <a:off x="3053068" y="5283376"/>
            <a:ext cx="3944079" cy="991924"/>
          </a:xfrm>
          <a:prstGeom prst="rect">
            <a:avLst/>
          </a:prstGeom>
          <a:noFill/>
          <a:ln>
            <a:noFill/>
          </a:ln>
        </p:spPr>
      </p:pic>
      <p:pic>
        <p:nvPicPr>
          <p:cNvPr id="88" name="Google Shape;88;p2"/>
          <p:cNvPicPr preferRelativeResize="0"/>
          <p:nvPr/>
        </p:nvPicPr>
        <p:blipFill rotWithShape="1">
          <a:blip r:embed="rId8">
            <a:alphaModFix/>
          </a:blip>
          <a:srcRect/>
          <a:stretch/>
        </p:blipFill>
        <p:spPr>
          <a:xfrm>
            <a:off x="7945718" y="5148127"/>
            <a:ext cx="3336531" cy="1145629"/>
          </a:xfrm>
          <a:prstGeom prst="rect">
            <a:avLst/>
          </a:prstGeom>
          <a:noFill/>
          <a:ln>
            <a:noFill/>
          </a:ln>
        </p:spPr>
      </p:pic>
      <p:cxnSp>
        <p:nvCxnSpPr>
          <p:cNvPr id="89" name="Google Shape;89;p2"/>
          <p:cNvCxnSpPr/>
          <p:nvPr/>
        </p:nvCxnSpPr>
        <p:spPr>
          <a:xfrm flipH="1">
            <a:off x="1855304" y="0"/>
            <a:ext cx="2882348" cy="6827757"/>
          </a:xfrm>
          <a:prstGeom prst="straightConnector1">
            <a:avLst/>
          </a:prstGeom>
          <a:noFill/>
          <a:ln w="19050" cap="flat" cmpd="sng">
            <a:solidFill>
              <a:srgbClr val="FFC243"/>
            </a:solidFill>
            <a:prstDash val="solid"/>
            <a:miter lim="800000"/>
            <a:headEnd type="none" w="sm" len="sm"/>
            <a:tailEnd type="none" w="sm" len="sm"/>
          </a:ln>
        </p:spPr>
      </p:cxnSp>
      <p:sp>
        <p:nvSpPr>
          <p:cNvPr id="90" name="Google Shape;90;p2"/>
          <p:cNvSpPr txBox="1"/>
          <p:nvPr/>
        </p:nvSpPr>
        <p:spPr>
          <a:xfrm>
            <a:off x="3616857" y="4360916"/>
            <a:ext cx="237295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Zavod IZRIIS, Σλοβενία</a:t>
            </a:r>
            <a:endParaRPr sz="1600" b="0" i="0" u="none" strike="noStrike" cap="none">
              <a:solidFill>
                <a:srgbClr val="9CC2E5"/>
              </a:solidFill>
              <a:latin typeface="Calibri"/>
              <a:ea typeface="Calibri"/>
              <a:cs typeface="Calibri"/>
              <a:sym typeface="Calibri"/>
            </a:endParaRPr>
          </a:p>
        </p:txBody>
      </p:sp>
      <p:sp>
        <p:nvSpPr>
          <p:cNvPr id="91" name="Google Shape;91;p2"/>
          <p:cNvSpPr txBox="1"/>
          <p:nvPr/>
        </p:nvSpPr>
        <p:spPr>
          <a:xfrm>
            <a:off x="6024352" y="4367310"/>
            <a:ext cx="3293023"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E-SENIORS: INITIATION DES SENIORS AUXNTIC ASSOCIATION, Γαλλία</a:t>
            </a:r>
            <a:endParaRPr sz="1600" b="0" i="0" u="none" strike="noStrike" cap="none">
              <a:solidFill>
                <a:srgbClr val="9CC2E5"/>
              </a:solidFill>
              <a:latin typeface="Calibri"/>
              <a:ea typeface="Calibri"/>
              <a:cs typeface="Calibri"/>
              <a:sym typeface="Calibri"/>
            </a:endParaRPr>
          </a:p>
        </p:txBody>
      </p:sp>
      <p:sp>
        <p:nvSpPr>
          <p:cNvPr id="92" name="Google Shape;92;p2"/>
          <p:cNvSpPr txBox="1"/>
          <p:nvPr/>
        </p:nvSpPr>
        <p:spPr>
          <a:xfrm>
            <a:off x="3180270" y="6236156"/>
            <a:ext cx="3440482"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Asociatia Niciodata Singur - Prietenii Varstnicilor, Ρουμανία</a:t>
            </a:r>
            <a:endParaRPr sz="1600" b="0" i="0" u="none" strike="noStrike" cap="none">
              <a:solidFill>
                <a:srgbClr val="9CC2E5"/>
              </a:solidFill>
              <a:latin typeface="Calibri"/>
              <a:ea typeface="Calibri"/>
              <a:cs typeface="Calibri"/>
              <a:sym typeface="Calibri"/>
            </a:endParaRPr>
          </a:p>
        </p:txBody>
      </p:sp>
      <p:sp>
        <p:nvSpPr>
          <p:cNvPr id="93" name="Google Shape;93;p2"/>
          <p:cNvSpPr txBox="1"/>
          <p:nvPr/>
        </p:nvSpPr>
        <p:spPr>
          <a:xfrm>
            <a:off x="7674015" y="6242982"/>
            <a:ext cx="378392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Gesmed</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Fundació</a:t>
            </a:r>
            <a:r>
              <a:rPr lang="en-US" sz="1600" b="0" i="0" u="none" strike="noStrike" cap="none" dirty="0">
                <a:solidFill>
                  <a:srgbClr val="9CC2E5"/>
                </a:solidFill>
                <a:highlight>
                  <a:srgbClr val="FFFFFF"/>
                </a:highlight>
                <a:latin typeface="Poppins"/>
                <a:ea typeface="Poppins"/>
                <a:cs typeface="Poppins"/>
                <a:sym typeface="Poppins"/>
              </a:rPr>
              <a:t> de la </a:t>
            </a:r>
            <a:r>
              <a:rPr lang="en-US" sz="1600" b="0" i="0" u="none" strike="noStrike" cap="none" dirty="0" err="1">
                <a:solidFill>
                  <a:srgbClr val="9CC2E5"/>
                </a:solidFill>
                <a:highlight>
                  <a:srgbClr val="FFFFFF"/>
                </a:highlight>
                <a:latin typeface="Poppins"/>
                <a:ea typeface="Poppins"/>
                <a:cs typeface="Poppins"/>
                <a:sym typeface="Poppins"/>
              </a:rPr>
              <a:t>Comunitat</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Valenciana</a:t>
            </a:r>
            <a:r>
              <a:rPr lang="en-US" sz="1600" b="0" i="0" u="none" strike="noStrike" cap="none" dirty="0">
                <a:solidFill>
                  <a:srgbClr val="9CC2E5"/>
                </a:solidFill>
                <a:highlight>
                  <a:srgbClr val="FFFFFF"/>
                </a:highlight>
                <a:latin typeface="Poppins"/>
                <a:ea typeface="Poppins"/>
                <a:cs typeface="Poppins"/>
                <a:sym typeface="Poppins"/>
              </a:rPr>
              <a:t>, </a:t>
            </a:r>
            <a:r>
              <a:rPr lang="en-US" sz="1600" b="0" i="0" u="none" strike="noStrike" cap="none" dirty="0" err="1">
                <a:solidFill>
                  <a:srgbClr val="9CC2E5"/>
                </a:solidFill>
                <a:highlight>
                  <a:srgbClr val="FFFFFF"/>
                </a:highlight>
                <a:latin typeface="Poppins"/>
                <a:ea typeface="Poppins"/>
                <a:cs typeface="Poppins"/>
                <a:sym typeface="Poppins"/>
              </a:rPr>
              <a:t>Ισ</a:t>
            </a:r>
            <a:r>
              <a:rPr lang="en-US" sz="1600" b="0" i="0" u="none" strike="noStrike" cap="none" dirty="0">
                <a:solidFill>
                  <a:srgbClr val="9CC2E5"/>
                </a:solidFill>
                <a:highlight>
                  <a:srgbClr val="FFFFFF"/>
                </a:highlight>
                <a:latin typeface="Poppins"/>
                <a:ea typeface="Poppins"/>
                <a:cs typeface="Poppins"/>
                <a:sym typeface="Poppins"/>
              </a:rPr>
              <a:t>πανία</a:t>
            </a:r>
            <a:endParaRPr sz="1600" b="0" i="0" u="none" strike="noStrike" cap="none" dirty="0">
              <a:solidFill>
                <a:srgbClr val="9CC2E5"/>
              </a:solidFill>
              <a:latin typeface="Calibri"/>
              <a:ea typeface="Calibri"/>
              <a:cs typeface="Calibri"/>
              <a:sym typeface="Calibri"/>
            </a:endParaRPr>
          </a:p>
        </p:txBody>
      </p:sp>
      <p:sp>
        <p:nvSpPr>
          <p:cNvPr id="94" name="Google Shape;94;p2"/>
          <p:cNvSpPr txBox="1"/>
          <p:nvPr/>
        </p:nvSpPr>
        <p:spPr>
          <a:xfrm>
            <a:off x="6096000" y="1852454"/>
            <a:ext cx="439276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US" sz="2000" b="0" i="0" u="none" strike="noStrike" cap="none">
                <a:solidFill>
                  <a:srgbClr val="2E75B5"/>
                </a:solidFill>
                <a:highlight>
                  <a:srgbClr val="FFFFFF"/>
                </a:highlight>
                <a:latin typeface="Poppins"/>
                <a:ea typeface="Poppins"/>
                <a:cs typeface="Poppins"/>
                <a:sym typeface="Poppins"/>
              </a:rPr>
              <a:t>Asociatia Four Change, Ρουμανία</a:t>
            </a:r>
            <a:endParaRPr sz="2000" b="0" i="0" u="none" strike="noStrike" cap="none">
              <a:solidFill>
                <a:srgbClr val="2E75B5"/>
              </a:solidFill>
              <a:latin typeface="Calibri"/>
              <a:ea typeface="Calibri"/>
              <a:cs typeface="Calibri"/>
              <a:sym typeface="Calibri"/>
            </a:endParaRPr>
          </a:p>
        </p:txBody>
      </p:sp>
      <p:sp>
        <p:nvSpPr>
          <p:cNvPr id="95" name="Google Shape;95;p2"/>
          <p:cNvSpPr txBox="1"/>
          <p:nvPr/>
        </p:nvSpPr>
        <p:spPr>
          <a:xfrm>
            <a:off x="9023700" y="4349183"/>
            <a:ext cx="2958174"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Calibri"/>
              <a:buNone/>
            </a:pPr>
            <a:r>
              <a:rPr lang="en-US" sz="1600" b="0" i="0" u="none" strike="noStrike" cap="none">
                <a:solidFill>
                  <a:srgbClr val="9CC2E5"/>
                </a:solidFill>
                <a:highlight>
                  <a:srgbClr val="FFFFFF"/>
                </a:highlight>
                <a:latin typeface="Poppins"/>
                <a:ea typeface="Poppins"/>
                <a:cs typeface="Poppins"/>
                <a:sym typeface="Poppins"/>
              </a:rPr>
              <a:t>GUnet, Ελλάδα</a:t>
            </a:r>
            <a:endParaRPr sz="1600" b="0" i="0" u="none" strike="noStrike" cap="none">
              <a:solidFill>
                <a:srgbClr val="9CC2E5"/>
              </a:solidFill>
              <a:latin typeface="Calibri"/>
              <a:ea typeface="Calibri"/>
              <a:cs typeface="Calibri"/>
              <a:sym typeface="Calibri"/>
            </a:endParaRPr>
          </a:p>
        </p:txBody>
      </p:sp>
      <p:pic>
        <p:nvPicPr>
          <p:cNvPr id="96" name="Google Shape;96;p2"/>
          <p:cNvPicPr preferRelativeResize="0"/>
          <p:nvPr/>
        </p:nvPicPr>
        <p:blipFill rotWithShape="1">
          <a:blip r:embed="rId9">
            <a:alphaModFix/>
          </a:blip>
          <a:srcRect/>
          <a:stretch/>
        </p:blipFill>
        <p:spPr>
          <a:xfrm>
            <a:off x="8809414" y="1097992"/>
            <a:ext cx="3283197" cy="4643614"/>
          </a:xfrm>
          <a:prstGeom prst="rect">
            <a:avLst/>
          </a:prstGeom>
          <a:noFill/>
          <a:ln>
            <a:noFill/>
          </a:ln>
        </p:spPr>
      </p:pic>
      <p:cxnSp>
        <p:nvCxnSpPr>
          <p:cNvPr id="97" name="Google Shape;97;p2"/>
          <p:cNvCxnSpPr/>
          <p:nvPr/>
        </p:nvCxnSpPr>
        <p:spPr>
          <a:xfrm flipH="1">
            <a:off x="1909382" y="-4912"/>
            <a:ext cx="2882348" cy="6827757"/>
          </a:xfrm>
          <a:prstGeom prst="straightConnector1">
            <a:avLst/>
          </a:prstGeom>
          <a:noFill/>
          <a:ln w="57150" cap="flat" cmpd="sng">
            <a:solidFill>
              <a:srgbClr val="F2F2F2"/>
            </a:solidFill>
            <a:prstDash val="solid"/>
            <a:miter lim="800000"/>
            <a:headEnd type="none" w="sm" len="sm"/>
            <a:tailEnd type="none" w="sm" len="sm"/>
          </a:ln>
        </p:spPr>
      </p:cxnSp>
      <p:pic>
        <p:nvPicPr>
          <p:cNvPr id="98" name="Google Shape;98;p2"/>
          <p:cNvPicPr preferRelativeResize="0"/>
          <p:nvPr/>
        </p:nvPicPr>
        <p:blipFill rotWithShape="1">
          <a:blip r:embed="rId10">
            <a:alphaModFix/>
          </a:blip>
          <a:srcRect/>
          <a:stretch/>
        </p:blipFill>
        <p:spPr>
          <a:xfrm>
            <a:off x="6620752" y="665948"/>
            <a:ext cx="3048324" cy="1133224"/>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6FD583BF-8A88-1B8D-FE3B-2B4AA44930FB}"/>
            </a:ext>
          </a:extLst>
        </p:cNvPr>
        <p:cNvGrpSpPr/>
        <p:nvPr/>
      </p:nvGrpSpPr>
      <p:grpSpPr>
        <a:xfrm>
          <a:off x="0" y="0"/>
          <a:ext cx="0" cy="0"/>
          <a:chOff x="0" y="0"/>
          <a:chExt cx="0" cy="0"/>
        </a:xfrm>
      </p:grpSpPr>
      <p:sp>
        <p:nvSpPr>
          <p:cNvPr id="251" name="Google Shape;251;p14">
            <a:extLst>
              <a:ext uri="{FF2B5EF4-FFF2-40B4-BE49-F238E27FC236}">
                <a16:creationId xmlns:a16="http://schemas.microsoft.com/office/drawing/2014/main" id="{47405FF1-35EC-5955-4613-B0B7472EB852}"/>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2800"/>
              <a:buNone/>
            </a:pPr>
            <a:r>
              <a:rPr lang="en-US" dirty="0"/>
              <a:t>Συνήθως χρησιμοποιούμενες εφαρμογές για την αποστολή και λήψη χρημάτων στη </a:t>
            </a:r>
            <a:r>
              <a:rPr lang="el-GR" dirty="0"/>
              <a:t>Ελλάδα</a:t>
            </a:r>
            <a:r>
              <a:rPr lang="en-US" dirty="0"/>
              <a:t> (1/2)</a:t>
            </a:r>
            <a:endParaRPr dirty="0"/>
          </a:p>
        </p:txBody>
      </p:sp>
      <p:sp>
        <p:nvSpPr>
          <p:cNvPr id="252" name="Google Shape;252;p14">
            <a:extLst>
              <a:ext uri="{FF2B5EF4-FFF2-40B4-BE49-F238E27FC236}">
                <a16:creationId xmlns:a16="http://schemas.microsoft.com/office/drawing/2014/main" id="{DB9ED226-F683-BBD5-D601-EA866A13354D}"/>
              </a:ext>
            </a:extLst>
          </p:cNvPr>
          <p:cNvSpPr txBox="1">
            <a:spLocks noGrp="1"/>
          </p:cNvSpPr>
          <p:nvPr>
            <p:ph type="body" idx="1"/>
          </p:nvPr>
        </p:nvSpPr>
        <p:spPr>
          <a:xfrm>
            <a:off x="558000" y="1814512"/>
            <a:ext cx="11059692" cy="4650943"/>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20000"/>
              </a:lnSpc>
              <a:spcAft>
                <a:spcPts val="600"/>
              </a:spcAft>
              <a:buSzPct val="100000"/>
              <a:buChar char="▪"/>
            </a:pPr>
            <a:r>
              <a:rPr lang="el-GR" sz="2000" b="1" dirty="0"/>
              <a:t>Εφαρμογές </a:t>
            </a:r>
            <a:r>
              <a:rPr lang="en-US" sz="2000" b="1" dirty="0"/>
              <a:t>Mobile Banking: </a:t>
            </a:r>
          </a:p>
          <a:p>
            <a:pPr marL="800100" lvl="1" indent="-342900">
              <a:lnSpc>
                <a:spcPct val="120000"/>
              </a:lnSpc>
              <a:spcAft>
                <a:spcPts val="600"/>
              </a:spcAft>
              <a:buSzPct val="100000"/>
            </a:pPr>
            <a:r>
              <a:rPr lang="en-US" sz="1800" b="1" dirty="0"/>
              <a:t>NBG Mobile Banking </a:t>
            </a:r>
            <a:r>
              <a:rPr lang="el-GR" sz="1800" dirty="0"/>
              <a:t>της Εθνικής Τράπεζας</a:t>
            </a:r>
          </a:p>
          <a:p>
            <a:pPr marL="800100" lvl="1" indent="-342900">
              <a:lnSpc>
                <a:spcPct val="120000"/>
              </a:lnSpc>
              <a:spcAft>
                <a:spcPts val="600"/>
              </a:spcAft>
              <a:buSzPct val="100000"/>
            </a:pPr>
            <a:r>
              <a:rPr lang="en-US" sz="1800" b="1" dirty="0"/>
              <a:t>Eurobank Mobile Banking </a:t>
            </a:r>
            <a:r>
              <a:rPr lang="el-GR" sz="1800" dirty="0"/>
              <a:t>της Τράπεζας Ε</a:t>
            </a:r>
            <a:r>
              <a:rPr lang="en-US" sz="1800" dirty="0" err="1"/>
              <a:t>urobank</a:t>
            </a:r>
            <a:endParaRPr lang="el-GR" sz="1800" dirty="0"/>
          </a:p>
          <a:p>
            <a:pPr marL="800100" lvl="1" indent="-342900">
              <a:lnSpc>
                <a:spcPct val="120000"/>
              </a:lnSpc>
              <a:spcAft>
                <a:spcPts val="600"/>
              </a:spcAft>
              <a:buSzPct val="100000"/>
            </a:pPr>
            <a:r>
              <a:rPr lang="en-US" sz="1800" b="1" dirty="0"/>
              <a:t>Piraeus Mobile Banking </a:t>
            </a:r>
            <a:r>
              <a:rPr lang="el-GR" sz="1800" dirty="0"/>
              <a:t>της Τράπεζας Πειραιώς</a:t>
            </a:r>
            <a:endParaRPr lang="en-US" sz="1800" dirty="0"/>
          </a:p>
          <a:p>
            <a:pPr marL="800100" lvl="1" indent="-342900">
              <a:lnSpc>
                <a:spcPct val="120000"/>
              </a:lnSpc>
              <a:spcAft>
                <a:spcPts val="600"/>
              </a:spcAft>
              <a:buSzPct val="100000"/>
            </a:pPr>
            <a:r>
              <a:rPr lang="en-US" sz="1800" b="1" dirty="0"/>
              <a:t>Alpha Mobile Banking </a:t>
            </a:r>
            <a:r>
              <a:rPr lang="el-GR" sz="1800" dirty="0"/>
              <a:t>της Τράπεζας </a:t>
            </a:r>
            <a:r>
              <a:rPr lang="en-US" sz="1800" dirty="0"/>
              <a:t>Alpha</a:t>
            </a:r>
            <a:endParaRPr lang="el-GR" sz="1800" dirty="0"/>
          </a:p>
          <a:p>
            <a:pPr marL="342900" indent="-342900">
              <a:lnSpc>
                <a:spcPct val="120000"/>
              </a:lnSpc>
              <a:spcAft>
                <a:spcPts val="600"/>
              </a:spcAft>
              <a:buSzPct val="100000"/>
            </a:pPr>
            <a:r>
              <a:rPr lang="en-US" sz="2000" b="1" dirty="0"/>
              <a:t>IRIS</a:t>
            </a:r>
            <a:r>
              <a:rPr lang="en-US" sz="2000" dirty="0"/>
              <a:t> - </a:t>
            </a:r>
            <a:r>
              <a:rPr lang="el-GR" sz="2000" dirty="0"/>
              <a:t>Όλες οι παραπάνω εφαρμογές υποστηρίζουν και </a:t>
            </a:r>
            <a:r>
              <a:rPr lang="el-GR" sz="2000" b="1" dirty="0"/>
              <a:t>πληρωμές μέσω </a:t>
            </a:r>
            <a:r>
              <a:rPr lang="en-US" sz="2000" b="1" dirty="0"/>
              <a:t>IRIS. </a:t>
            </a:r>
            <a:r>
              <a:rPr lang="el-GR" sz="2000" dirty="0"/>
              <a:t>Συγκεκριμένα υποστηρίζουν τη μεταφορά χρημάτων μεταξύ ιδιωτών, το μόνο που χρειάζεται είναι η άπαξ ενεργοποίηση του </a:t>
            </a:r>
            <a:r>
              <a:rPr lang="en-US" sz="2000" dirty="0"/>
              <a:t>IRIS </a:t>
            </a:r>
            <a:r>
              <a:rPr lang="el-GR" sz="2000" dirty="0"/>
              <a:t>και η γνώση του αριθμού κινητής σύνδεσης.</a:t>
            </a:r>
          </a:p>
          <a:p>
            <a:pPr marL="342900" lvl="0" indent="-342900" algn="l" rtl="0">
              <a:lnSpc>
                <a:spcPct val="120000"/>
              </a:lnSpc>
              <a:spcAft>
                <a:spcPts val="600"/>
              </a:spcAft>
              <a:buSzPct val="100000"/>
              <a:buChar char="▪"/>
            </a:pPr>
            <a:r>
              <a:rPr lang="en-US" sz="2000" b="1" dirty="0" err="1"/>
              <a:t>Payzy</a:t>
            </a:r>
            <a:r>
              <a:rPr lang="el-GR" sz="2000" b="1" dirty="0"/>
              <a:t> </a:t>
            </a:r>
            <a:r>
              <a:rPr lang="en-US" sz="2000" dirty="0"/>
              <a:t>- Παρέχεται από την COSMOTE και επιτρέπει στους χρήστες να εκτελούν διάφορες </a:t>
            </a:r>
            <a:r>
              <a:rPr lang="el-GR" sz="2000" dirty="0"/>
              <a:t>συναλλαγές όπως πληρωμές μέσω </a:t>
            </a:r>
            <a:r>
              <a:rPr lang="en-US" sz="2000" dirty="0"/>
              <a:t>wallet </a:t>
            </a:r>
            <a:r>
              <a:rPr lang="el-GR" sz="2000" dirty="0"/>
              <a:t>κινητού, πληρωμές και μεταφορές χρημάτων, αγορές και αποταμιεύσεις. </a:t>
            </a:r>
            <a:endParaRPr sz="2000" dirty="0"/>
          </a:p>
        </p:txBody>
      </p:sp>
      <p:sp>
        <p:nvSpPr>
          <p:cNvPr id="2" name="Google Shape;182;p9">
            <a:extLst>
              <a:ext uri="{FF2B5EF4-FFF2-40B4-BE49-F238E27FC236}">
                <a16:creationId xmlns:a16="http://schemas.microsoft.com/office/drawing/2014/main" id="{4C97C9B8-7A21-1249-0649-685E3299DDEC}"/>
              </a:ext>
            </a:extLst>
          </p:cNvPr>
          <p:cNvSpPr/>
          <p:nvPr/>
        </p:nvSpPr>
        <p:spPr>
          <a:xfrm>
            <a:off x="8534400" y="0"/>
            <a:ext cx="3651975"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4.4 Εφαρμογές για αποστολή και λήψη χρημάτων</a:t>
            </a:r>
          </a:p>
        </p:txBody>
      </p:sp>
    </p:spTree>
    <p:extLst>
      <p:ext uri="{BB962C8B-B14F-4D97-AF65-F5344CB8AC3E}">
        <p14:creationId xmlns:p14="http://schemas.microsoft.com/office/powerpoint/2010/main" val="32617710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0">
          <a:extLst>
            <a:ext uri="{FF2B5EF4-FFF2-40B4-BE49-F238E27FC236}">
              <a16:creationId xmlns:a16="http://schemas.microsoft.com/office/drawing/2014/main" id="{76D9FAB3-7C6F-6992-8D41-0628745A79D0}"/>
            </a:ext>
          </a:extLst>
        </p:cNvPr>
        <p:cNvGrpSpPr/>
        <p:nvPr/>
      </p:nvGrpSpPr>
      <p:grpSpPr>
        <a:xfrm>
          <a:off x="0" y="0"/>
          <a:ext cx="0" cy="0"/>
          <a:chOff x="0" y="0"/>
          <a:chExt cx="0" cy="0"/>
        </a:xfrm>
      </p:grpSpPr>
      <p:sp>
        <p:nvSpPr>
          <p:cNvPr id="251" name="Google Shape;251;p14">
            <a:extLst>
              <a:ext uri="{FF2B5EF4-FFF2-40B4-BE49-F238E27FC236}">
                <a16:creationId xmlns:a16="http://schemas.microsoft.com/office/drawing/2014/main" id="{83A74062-10C5-2D69-E905-AAB6CB2BCF42}"/>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2800"/>
              <a:buNone/>
            </a:pPr>
            <a:r>
              <a:rPr lang="en-US" dirty="0"/>
              <a:t>Συνήθως χρησιμοποιούμενες εφαρμογές για την αποστολή και λήψη χρημάτων στη </a:t>
            </a:r>
            <a:r>
              <a:rPr lang="el-GR" dirty="0"/>
              <a:t>Ελλάδα</a:t>
            </a:r>
            <a:r>
              <a:rPr lang="en-US" dirty="0"/>
              <a:t> (2/2)</a:t>
            </a:r>
            <a:endParaRPr dirty="0"/>
          </a:p>
        </p:txBody>
      </p:sp>
      <p:sp>
        <p:nvSpPr>
          <p:cNvPr id="252" name="Google Shape;252;p14">
            <a:extLst>
              <a:ext uri="{FF2B5EF4-FFF2-40B4-BE49-F238E27FC236}">
                <a16:creationId xmlns:a16="http://schemas.microsoft.com/office/drawing/2014/main" id="{6238AB15-6F3C-077A-F8E1-F5E17E1645AB}"/>
              </a:ext>
            </a:extLst>
          </p:cNvPr>
          <p:cNvSpPr txBox="1">
            <a:spLocks noGrp="1"/>
          </p:cNvSpPr>
          <p:nvPr>
            <p:ph type="body" idx="1"/>
          </p:nvPr>
        </p:nvSpPr>
        <p:spPr>
          <a:xfrm>
            <a:off x="558000" y="1814512"/>
            <a:ext cx="11059692" cy="4650943"/>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Aft>
                <a:spcPts val="600"/>
              </a:spcAft>
              <a:buSzPct val="100000"/>
              <a:buChar char="▪"/>
            </a:pPr>
            <a:r>
              <a:rPr lang="en-US" sz="2000" b="1" dirty="0"/>
              <a:t>PayPal </a:t>
            </a:r>
            <a:r>
              <a:rPr lang="en-US" sz="2000" dirty="0"/>
              <a:t>- Μια παγκοσμίως αναγνωρισμένη πλατφόρμα για online πληρωμές και μεταφορές χρημάτων. Πολλοί Ρουμάνοι χρησιμοποιούν το PayPal για online αγορές και λήψη πληρωμών από το εξωτερικό.</a:t>
            </a:r>
            <a:endParaRPr sz="2000" dirty="0"/>
          </a:p>
          <a:p>
            <a:pPr marL="342900" indent="-342900">
              <a:lnSpc>
                <a:spcPct val="120000"/>
              </a:lnSpc>
              <a:spcAft>
                <a:spcPts val="600"/>
              </a:spcAft>
              <a:buSzPct val="100000"/>
            </a:pPr>
            <a:r>
              <a:rPr lang="el-GR" sz="2000" b="1" dirty="0" err="1"/>
              <a:t>Revolut</a:t>
            </a:r>
            <a:r>
              <a:rPr lang="el-GR" sz="2000" b="1" dirty="0"/>
              <a:t> </a:t>
            </a:r>
            <a:r>
              <a:rPr lang="el-GR" sz="2000" dirty="0"/>
              <a:t>- Μια παγκόσμια οικονομική εφαρμογή δημοφιλής στη Ελλάδα, η </a:t>
            </a:r>
            <a:r>
              <a:rPr lang="el-GR" sz="2000" dirty="0" err="1"/>
              <a:t>Revolut</a:t>
            </a:r>
            <a:r>
              <a:rPr lang="el-GR" sz="2000" dirty="0"/>
              <a:t> παρέχει υπηρεσίες όπως διεθνείς μεταφορές, ανταλλαγή συναλλάγματος και εργαλεία προϋπολογισμού, με πάνω από 16 εκατομμύρια χρήστες παγκοσμίως.</a:t>
            </a:r>
          </a:p>
          <a:p>
            <a:pPr marL="342900" lvl="0" indent="-342900" algn="l" rtl="0">
              <a:lnSpc>
                <a:spcPct val="120000"/>
              </a:lnSpc>
              <a:spcAft>
                <a:spcPts val="600"/>
              </a:spcAft>
              <a:buSzPct val="100000"/>
              <a:buChar char="▪"/>
            </a:pPr>
            <a:r>
              <a:rPr lang="en-US" sz="2000" b="1" dirty="0"/>
              <a:t>Western Union </a:t>
            </a:r>
            <a:r>
              <a:rPr lang="en-US" sz="2000" dirty="0"/>
              <a:t>- Προσφέρει τόσο ηλεκτρονικές όσο και φυσικές τοποθεσίες για μεταφορές χρημάτων. Η Western Union είναι αξιόπιστη στη Ρουμανία για την αποστολή και τη λήψη χρημάτων, ιδίως από διεθνείς πηγές.</a:t>
            </a:r>
            <a:endParaRPr sz="2000" dirty="0"/>
          </a:p>
        </p:txBody>
      </p:sp>
      <p:sp>
        <p:nvSpPr>
          <p:cNvPr id="3" name="Google Shape;182;p9">
            <a:extLst>
              <a:ext uri="{FF2B5EF4-FFF2-40B4-BE49-F238E27FC236}">
                <a16:creationId xmlns:a16="http://schemas.microsoft.com/office/drawing/2014/main" id="{27C70A80-9CE5-49B6-2D37-7034D3F97070}"/>
              </a:ext>
            </a:extLst>
          </p:cNvPr>
          <p:cNvSpPr/>
          <p:nvPr/>
        </p:nvSpPr>
        <p:spPr>
          <a:xfrm>
            <a:off x="8534400" y="0"/>
            <a:ext cx="3651975"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4.4 Εφαρμογές για αποστολή και λήψη χρημάτων</a:t>
            </a:r>
          </a:p>
        </p:txBody>
      </p:sp>
    </p:spTree>
    <p:extLst>
      <p:ext uri="{BB962C8B-B14F-4D97-AF65-F5344CB8AC3E}">
        <p14:creationId xmlns:p14="http://schemas.microsoft.com/office/powerpoint/2010/main" val="813164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Εγκατάσταση και ρύθμιση εφαρμογών μεταφοράς χρημάτων</a:t>
            </a:r>
            <a:endParaRPr/>
          </a:p>
        </p:txBody>
      </p:sp>
      <p:sp>
        <p:nvSpPr>
          <p:cNvPr id="260" name="Google Shape;260;p15"/>
          <p:cNvSpPr txBox="1">
            <a:spLocks noGrp="1"/>
          </p:cNvSpPr>
          <p:nvPr>
            <p:ph type="body" idx="1"/>
          </p:nvPr>
        </p:nvSpPr>
        <p:spPr>
          <a:xfrm>
            <a:off x="558000" y="1800000"/>
            <a:ext cx="5409663" cy="4789486"/>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ts val="2000"/>
              <a:buChar char="▪"/>
            </a:pPr>
            <a:r>
              <a:rPr lang="en-US" sz="2000" b="1" dirty="0"/>
              <a:t>Επ</a:t>
            </a:r>
            <a:r>
              <a:rPr lang="en-US" sz="2000" b="1" dirty="0" err="1"/>
              <a:t>ιλέξτε</a:t>
            </a:r>
            <a:r>
              <a:rPr lang="en-US" sz="2000" b="1" dirty="0"/>
              <a:t> </a:t>
            </a:r>
            <a:r>
              <a:rPr lang="en-US" sz="2000" b="1" dirty="0" err="1"/>
              <a:t>τη</a:t>
            </a:r>
            <a:r>
              <a:rPr lang="en-US" sz="2000" b="1" dirty="0"/>
              <a:t> </a:t>
            </a:r>
            <a:r>
              <a:rPr lang="en-US" sz="2000" b="1" dirty="0" err="1"/>
              <a:t>σωστή</a:t>
            </a:r>
            <a:r>
              <a:rPr lang="en-US" sz="2000" b="1" dirty="0"/>
              <a:t> </a:t>
            </a:r>
            <a:r>
              <a:rPr lang="en-US" sz="2000" b="1" dirty="0" err="1"/>
              <a:t>εφ</a:t>
            </a:r>
            <a:r>
              <a:rPr lang="en-US" sz="2000" b="1" dirty="0"/>
              <a:t>αρμογή</a:t>
            </a:r>
            <a:r>
              <a:rPr lang="en-US" sz="2000" dirty="0"/>
              <a:t>: Προσδιορίστε ποια εφαρμογή ταιριάζει στις ανάγκες σας (π.χ., Revolut ή PayPal, ή η εφαρμογή της τράπεζάς σας). </a:t>
            </a:r>
            <a:endParaRPr dirty="0"/>
          </a:p>
          <a:p>
            <a:pPr marL="228600" lvl="0" indent="-101600" algn="l" rtl="0">
              <a:lnSpc>
                <a:spcPct val="100000"/>
              </a:lnSpc>
              <a:spcBef>
                <a:spcPts val="0"/>
              </a:spcBef>
              <a:spcAft>
                <a:spcPts val="0"/>
              </a:spcAft>
              <a:buSzPts val="2000"/>
              <a:buNone/>
            </a:pPr>
            <a:endParaRPr sz="2000" dirty="0"/>
          </a:p>
          <a:p>
            <a:pPr marL="228600" lvl="0" indent="-228600" algn="l" rtl="0">
              <a:lnSpc>
                <a:spcPct val="100000"/>
              </a:lnSpc>
              <a:spcBef>
                <a:spcPts val="0"/>
              </a:spcBef>
              <a:spcAft>
                <a:spcPts val="0"/>
              </a:spcAft>
              <a:buSzPts val="2000"/>
              <a:buChar char="▪"/>
            </a:pPr>
            <a:r>
              <a:rPr lang="en-US" sz="2000" b="1" dirty="0"/>
              <a:t>Κα</a:t>
            </a:r>
            <a:r>
              <a:rPr lang="en-US" sz="2000" b="1" dirty="0" err="1"/>
              <a:t>τε</a:t>
            </a:r>
            <a:r>
              <a:rPr lang="en-US" sz="2000" b="1" dirty="0"/>
              <a:t>βάστε την εφαρμογή: </a:t>
            </a:r>
            <a:r>
              <a:rPr lang="en-US" sz="2000" dirty="0"/>
              <a:t>Πηγαίνετε στο App Store (iPhone) ή στο Google Play Store (Android). </a:t>
            </a:r>
            <a:r>
              <a:rPr lang="en-US" sz="2000" dirty="0" err="1"/>
              <a:t>Αν</a:t>
            </a:r>
            <a:r>
              <a:rPr lang="en-US" sz="2000" dirty="0"/>
              <a:t>αζητήστε την εφαρμογή με το όνομά της και κάντε κλικ στην επιλογή "Εγκατάσταση".</a:t>
            </a:r>
            <a:endParaRPr dirty="0"/>
          </a:p>
          <a:p>
            <a:pPr marL="228600" lvl="0" indent="-101600" algn="l" rtl="0">
              <a:lnSpc>
                <a:spcPct val="100000"/>
              </a:lnSpc>
              <a:spcBef>
                <a:spcPts val="0"/>
              </a:spcBef>
              <a:spcAft>
                <a:spcPts val="0"/>
              </a:spcAft>
              <a:buSzPts val="2000"/>
              <a:buNone/>
            </a:pPr>
            <a:endParaRPr sz="2000" dirty="0"/>
          </a:p>
          <a:p>
            <a:pPr marL="228600" lvl="0" indent="-228600" algn="l" rtl="0">
              <a:lnSpc>
                <a:spcPct val="100000"/>
              </a:lnSpc>
              <a:spcBef>
                <a:spcPts val="0"/>
              </a:spcBef>
              <a:spcAft>
                <a:spcPts val="0"/>
              </a:spcAft>
              <a:buSzPts val="2000"/>
              <a:buChar char="▪"/>
            </a:pPr>
            <a:r>
              <a:rPr lang="en-US" sz="2000" b="1" dirty="0" err="1"/>
              <a:t>Δημιουργί</a:t>
            </a:r>
            <a:r>
              <a:rPr lang="en-US" sz="2000" b="1" dirty="0"/>
              <a:t>α λογαριασμού: </a:t>
            </a:r>
            <a:r>
              <a:rPr lang="en-US" sz="2000" dirty="0"/>
              <a:t>Ανοίξτε την εφαρμογή και ακολουθήστε τη διαδικασία εγγραφής. </a:t>
            </a:r>
            <a:r>
              <a:rPr lang="en-US" sz="2000" dirty="0" err="1"/>
              <a:t>Δώστε</a:t>
            </a:r>
            <a:r>
              <a:rPr lang="en-US" sz="2000" dirty="0"/>
              <a:t> </a:t>
            </a:r>
            <a:r>
              <a:rPr lang="en-US" sz="2000" dirty="0" err="1"/>
              <a:t>στοιχεί</a:t>
            </a:r>
            <a:r>
              <a:rPr lang="en-US" sz="2000" dirty="0"/>
              <a:t>α όπως το όνομα, το email, τον αριθμό τηλεφώνου σας, έναν ασφαλή κωδικό πρόσβασης ή άλλα στοιχεία που παρέχονται από την τράπεζα. </a:t>
            </a:r>
            <a:r>
              <a:rPr lang="en-US" sz="2000" dirty="0" err="1"/>
              <a:t>Συνήθως</a:t>
            </a:r>
            <a:r>
              <a:rPr lang="en-US" sz="2000" dirty="0"/>
              <a:t>, </a:t>
            </a:r>
            <a:r>
              <a:rPr lang="en-US" sz="2000" dirty="0" err="1"/>
              <a:t>γι</a:t>
            </a:r>
            <a:r>
              <a:rPr lang="en-US" sz="2000" dirty="0"/>
              <a:t>α να δημιουργήσετε έναν λογαριασμό internet banking, πρέπει πρώτα να επισκεφθείτε την τράπεζα. </a:t>
            </a:r>
            <a:endParaRPr dirty="0"/>
          </a:p>
        </p:txBody>
      </p:sp>
      <p:sp>
        <p:nvSpPr>
          <p:cNvPr id="261" name="Google Shape;261;p15"/>
          <p:cNvSpPr txBox="1">
            <a:spLocks noGrp="1"/>
          </p:cNvSpPr>
          <p:nvPr>
            <p:ph type="body" idx="2"/>
          </p:nvPr>
        </p:nvSpPr>
        <p:spPr>
          <a:xfrm>
            <a:off x="6224339" y="1800000"/>
            <a:ext cx="5730238" cy="5058000"/>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100000"/>
              </a:lnSpc>
              <a:spcBef>
                <a:spcPts val="0"/>
              </a:spcBef>
              <a:spcAft>
                <a:spcPts val="0"/>
              </a:spcAft>
              <a:buSzPts val="2000"/>
              <a:buChar char="▪"/>
            </a:pPr>
            <a:r>
              <a:rPr lang="en-US" sz="2000" b="1"/>
              <a:t>Συνδέστε τον τραπεζικό σας λογαριασμό ή την κάρτα σας: </a:t>
            </a:r>
            <a:r>
              <a:rPr lang="en-US" sz="2000"/>
              <a:t>Για ορισμένες εφαρμογές, εισαγάγετε με ασφάλεια τον αριθμό IBAN ή τον αριθμό της κάρτας σας. Ολοκληρώστε τυχόν απαιτούμενα βήματα επαλήθευσης (π.χ. κωδικός SMS ή email).</a:t>
            </a:r>
            <a:endParaRPr/>
          </a:p>
          <a:p>
            <a:pPr marL="228600" lvl="0" indent="-228600" algn="l" rtl="0">
              <a:lnSpc>
                <a:spcPct val="100000"/>
              </a:lnSpc>
              <a:spcBef>
                <a:spcPts val="1200"/>
              </a:spcBef>
              <a:spcAft>
                <a:spcPts val="0"/>
              </a:spcAft>
              <a:buSzPts val="2000"/>
              <a:buChar char="▪"/>
            </a:pPr>
            <a:r>
              <a:rPr lang="en-US" sz="2000" b="1"/>
              <a:t>Ρύθμιση χαρακτηριστικών ασφαλείας: </a:t>
            </a:r>
            <a:r>
              <a:rPr lang="en-US" sz="2000"/>
              <a:t>Ενεργοποίηση PIN, κωδικού πρόσβασης ή βιομετρικού ελέγχου ταυτότητας (αναγνώριση δακτυλικών αποτυπωμάτων/προσώπου). Ενεργοποιήστε τον έλεγχο ταυτότητας δύο παραγόντων για πρόσθετη προστασία</a:t>
            </a:r>
            <a:endParaRPr/>
          </a:p>
          <a:p>
            <a:pPr marL="228600" lvl="0" indent="-228600" algn="l" rtl="0">
              <a:lnSpc>
                <a:spcPct val="100000"/>
              </a:lnSpc>
              <a:spcBef>
                <a:spcPts val="1200"/>
              </a:spcBef>
              <a:spcAft>
                <a:spcPts val="0"/>
              </a:spcAft>
              <a:buSzPts val="2000"/>
              <a:buChar char="▪"/>
            </a:pPr>
            <a:r>
              <a:rPr lang="en-US" sz="2000" b="1"/>
              <a:t>Εξάσκηση στην πλοήγηση στην εφαρμογή: </a:t>
            </a:r>
            <a:r>
              <a:rPr lang="en-US" sz="2000"/>
              <a:t>Εξερευνήστε το περιβάλλον εργασίας για να βρείτε λειτουργίες όπως η αποστολή χρημάτων, η προβολή συναλλαγών και η ενημέρωση λεπτομερειών. Εξοικειωθείτε με τις επιλογές βοήθειας ή υποστήριξης σε περίπτωση προβλημάτων.</a:t>
            </a:r>
            <a:endParaRPr sz="2000"/>
          </a:p>
        </p:txBody>
      </p:sp>
      <p:sp>
        <p:nvSpPr>
          <p:cNvPr id="3" name="Google Shape;182;p9">
            <a:extLst>
              <a:ext uri="{FF2B5EF4-FFF2-40B4-BE49-F238E27FC236}">
                <a16:creationId xmlns:a16="http://schemas.microsoft.com/office/drawing/2014/main" id="{B6708E09-428D-415B-1A55-8345712E5E06}"/>
              </a:ext>
            </a:extLst>
          </p:cNvPr>
          <p:cNvSpPr/>
          <p:nvPr/>
        </p:nvSpPr>
        <p:spPr>
          <a:xfrm>
            <a:off x="8534400" y="0"/>
            <a:ext cx="3651975"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4.4 Εφαρμογές για αποστολή και λήψη χρημάτων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2"/>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2000"/>
              <a:buNone/>
            </a:pPr>
            <a:r>
              <a:rPr lang="el-GR" sz="2000" dirty="0"/>
              <a:t>Υποενότητα</a:t>
            </a:r>
            <a:r>
              <a:rPr lang="en-US" sz="2000" dirty="0"/>
              <a:t> 5</a:t>
            </a:r>
            <a:r>
              <a:rPr lang="en-US" dirty="0"/>
              <a:t/>
            </a:r>
            <a:br>
              <a:rPr lang="en-US" dirty="0"/>
            </a:br>
            <a:r>
              <a:rPr lang="el-GR" dirty="0"/>
              <a:t>Πως να α</a:t>
            </a:r>
            <a:r>
              <a:rPr lang="en-US" dirty="0"/>
              <a:t>να</a:t>
            </a:r>
            <a:r>
              <a:rPr lang="en-US" dirty="0" err="1"/>
              <a:t>γν</a:t>
            </a:r>
            <a:r>
              <a:rPr lang="el-GR" dirty="0"/>
              <a:t>ω</a:t>
            </a:r>
            <a:r>
              <a:rPr lang="en-US" dirty="0"/>
              <a:t>ρ</a:t>
            </a:r>
            <a:r>
              <a:rPr lang="el-GR" dirty="0" err="1"/>
              <a:t>ίσετε</a:t>
            </a:r>
            <a:r>
              <a:rPr lang="el-GR" dirty="0"/>
              <a:t> </a:t>
            </a:r>
            <a:r>
              <a:rPr lang="en-US" dirty="0"/>
              <a:t>και απ</a:t>
            </a:r>
            <a:r>
              <a:rPr lang="en-US" dirty="0" err="1"/>
              <a:t>οφ</a:t>
            </a:r>
            <a:r>
              <a:rPr lang="el-GR" dirty="0" err="1"/>
              <a:t>ύγετε</a:t>
            </a:r>
            <a:r>
              <a:rPr lang="en-US" dirty="0"/>
              <a:t> </a:t>
            </a:r>
            <a:r>
              <a:rPr lang="el-GR" dirty="0"/>
              <a:t>συνηθισμένες </a:t>
            </a:r>
            <a:r>
              <a:rPr lang="en-US" dirty="0"/>
              <a:t>απ</a:t>
            </a:r>
            <a:r>
              <a:rPr lang="en-US" dirty="0" err="1"/>
              <a:t>άτ</a:t>
            </a:r>
            <a:r>
              <a:rPr lang="el-GR" dirty="0"/>
              <a:t>ε</a:t>
            </a:r>
            <a:r>
              <a:rPr lang="en-US" dirty="0"/>
              <a:t>ς</a:t>
            </a:r>
            <a:endParaRPr dirty="0"/>
          </a:p>
        </p:txBody>
      </p:sp>
      <p:sp>
        <p:nvSpPr>
          <p:cNvPr id="269" name="Google Shape;269;p42"/>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270" name="Google Shape;270;p42"/>
          <p:cNvSpPr txBox="1">
            <a:spLocks noGrp="1"/>
          </p:cNvSpPr>
          <p:nvPr>
            <p:ph type="body" idx="2"/>
          </p:nvPr>
        </p:nvSpPr>
        <p:spPr>
          <a:xfrm>
            <a:off x="617619" y="2849843"/>
            <a:ext cx="6984451"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err="1"/>
              <a:t>Με</a:t>
            </a:r>
            <a:r>
              <a:rPr lang="en-US" sz="2000" dirty="0"/>
              <a:t> </a:t>
            </a:r>
            <a:r>
              <a:rPr lang="en-US" sz="2000" dirty="0" err="1"/>
              <a:t>την</a:t>
            </a:r>
            <a:r>
              <a:rPr lang="en-US" sz="2000" dirty="0"/>
              <a:t> </a:t>
            </a:r>
            <a:r>
              <a:rPr lang="en-US" sz="2000" dirty="0" err="1"/>
              <a:t>ολοκλήρωση</a:t>
            </a:r>
            <a:r>
              <a:rPr lang="en-US" sz="2000" dirty="0"/>
              <a:t> α</a:t>
            </a:r>
            <a:r>
              <a:rPr lang="en-US" sz="2000" dirty="0" err="1"/>
              <a:t>υτής</a:t>
            </a:r>
            <a:r>
              <a:rPr lang="en-US" sz="2000" dirty="0"/>
              <a:t> </a:t>
            </a:r>
            <a:r>
              <a:rPr lang="en-US" sz="2000" dirty="0" err="1"/>
              <a:t>της</a:t>
            </a:r>
            <a:r>
              <a:rPr lang="en-US" sz="2000" dirty="0"/>
              <a:t> </a:t>
            </a:r>
            <a:r>
              <a:rPr lang="el-GR" sz="2000" dirty="0" err="1"/>
              <a:t>υπο</a:t>
            </a:r>
            <a:r>
              <a:rPr lang="en-US" sz="2000" dirty="0" err="1"/>
              <a:t>ενότητ</a:t>
            </a:r>
            <a:r>
              <a:rPr lang="en-US" sz="2000" dirty="0"/>
              <a:t>ας θα:</a:t>
            </a:r>
            <a:endParaRPr dirty="0"/>
          </a:p>
          <a:p>
            <a:pPr marL="228600" lvl="0" indent="-228600" algn="l" rtl="0">
              <a:lnSpc>
                <a:spcPct val="150000"/>
              </a:lnSpc>
              <a:spcBef>
                <a:spcPts val="1200"/>
              </a:spcBef>
              <a:spcAft>
                <a:spcPts val="0"/>
              </a:spcAft>
              <a:buSzPts val="2000"/>
              <a:buFont typeface="Calibri"/>
              <a:buChar char="✔"/>
            </a:pPr>
            <a:r>
              <a:rPr lang="en-US" sz="2000" dirty="0" err="1"/>
              <a:t>Αν</a:t>
            </a:r>
            <a:r>
              <a:rPr lang="en-US" sz="2000" dirty="0"/>
              <a:t>αγν</a:t>
            </a:r>
            <a:r>
              <a:rPr lang="el-GR" sz="2000" dirty="0" err="1"/>
              <a:t>ωρίζετε</a:t>
            </a:r>
            <a:r>
              <a:rPr lang="el-GR" sz="2000" dirty="0"/>
              <a:t> τις </a:t>
            </a:r>
            <a:r>
              <a:rPr lang="en-US" sz="2000" dirty="0"/>
              <a:t>π</a:t>
            </a:r>
            <a:r>
              <a:rPr lang="en-US" sz="2000" dirty="0" err="1"/>
              <a:t>ροσ</a:t>
            </a:r>
            <a:r>
              <a:rPr lang="en-US" sz="2000" dirty="0"/>
              <a:t>π</a:t>
            </a:r>
            <a:r>
              <a:rPr lang="el-GR" sz="2000" dirty="0" err="1"/>
              <a:t>άθειες</a:t>
            </a:r>
            <a:r>
              <a:rPr lang="en-US" sz="2000" dirty="0"/>
              <a:t> </a:t>
            </a:r>
            <a:r>
              <a:rPr lang="el-GR" sz="2000" dirty="0"/>
              <a:t>ηλεκτρονικού «ψαρέματος»</a:t>
            </a:r>
            <a:endParaRPr dirty="0"/>
          </a:p>
          <a:p>
            <a:pPr marL="228600" lvl="0" indent="-228600" algn="l" rtl="0">
              <a:lnSpc>
                <a:spcPct val="150000"/>
              </a:lnSpc>
              <a:spcBef>
                <a:spcPts val="1200"/>
              </a:spcBef>
              <a:spcAft>
                <a:spcPts val="0"/>
              </a:spcAft>
              <a:buSzPts val="2000"/>
              <a:buFont typeface="Calibri"/>
              <a:buChar char="✔"/>
            </a:pPr>
            <a:r>
              <a:rPr lang="en-US" sz="2000" dirty="0"/>
              <a:t>Καταν</a:t>
            </a:r>
            <a:r>
              <a:rPr lang="el-GR" sz="2000" dirty="0" err="1"/>
              <a:t>οείτε</a:t>
            </a:r>
            <a:r>
              <a:rPr lang="el-GR" sz="2000" dirty="0"/>
              <a:t> τις</a:t>
            </a:r>
            <a:r>
              <a:rPr lang="en-US" sz="2000" dirty="0"/>
              <a:t> πρα</a:t>
            </a:r>
            <a:r>
              <a:rPr lang="en-US" sz="2000" dirty="0" err="1"/>
              <a:t>κτικ</a:t>
            </a:r>
            <a:r>
              <a:rPr lang="el-GR" sz="2000" dirty="0" err="1"/>
              <a:t>ές</a:t>
            </a:r>
            <a:r>
              <a:rPr lang="en-US" sz="2000" dirty="0"/>
              <a:t> α</a:t>
            </a:r>
            <a:r>
              <a:rPr lang="en-US" sz="2000" dirty="0" err="1"/>
              <a:t>σφ</a:t>
            </a:r>
            <a:r>
              <a:rPr lang="en-US" sz="2000" dirty="0"/>
              <a:t>αλούς κοινής χρήσης</a:t>
            </a:r>
            <a:endParaRPr dirty="0"/>
          </a:p>
          <a:p>
            <a:pPr marL="228600" lvl="0" indent="-228600" algn="l" rtl="0">
              <a:lnSpc>
                <a:spcPct val="150000"/>
              </a:lnSpc>
              <a:spcBef>
                <a:spcPts val="1200"/>
              </a:spcBef>
              <a:spcAft>
                <a:spcPts val="0"/>
              </a:spcAft>
              <a:buSzPts val="2000"/>
              <a:buFont typeface="Calibri"/>
              <a:buChar char="✔"/>
            </a:pPr>
            <a:r>
              <a:rPr lang="en-US" sz="2000" dirty="0"/>
              <a:t>Επαλ</a:t>
            </a:r>
            <a:r>
              <a:rPr lang="el-GR" sz="2000" dirty="0" err="1"/>
              <a:t>ηθεύετε</a:t>
            </a:r>
            <a:r>
              <a:rPr lang="el-GR" sz="2000" dirty="0"/>
              <a:t> </a:t>
            </a:r>
            <a:r>
              <a:rPr lang="en-US" sz="2000" dirty="0" err="1"/>
              <a:t>νόμιμ</a:t>
            </a:r>
            <a:r>
              <a:rPr lang="el-GR" sz="2000" dirty="0"/>
              <a:t>α</a:t>
            </a:r>
            <a:r>
              <a:rPr lang="en-US" sz="2000" dirty="0"/>
              <a:t> α</a:t>
            </a:r>
            <a:r>
              <a:rPr lang="en-US" sz="2000" dirty="0" err="1"/>
              <a:t>ιτ</a:t>
            </a:r>
            <a:r>
              <a:rPr lang="el-GR" sz="2000" dirty="0" err="1"/>
              <a:t>ήματα</a:t>
            </a:r>
            <a:r>
              <a:rPr lang="el-GR" sz="2000" dirty="0"/>
              <a:t> </a:t>
            </a:r>
            <a:r>
              <a:rPr lang="en-US" sz="2000" dirty="0"/>
              <a:t>ή π</a:t>
            </a:r>
            <a:r>
              <a:rPr lang="en-US" sz="2000" dirty="0" err="1"/>
              <a:t>ροσφορ</a:t>
            </a:r>
            <a:r>
              <a:rPr lang="el-GR" sz="2000" dirty="0" err="1"/>
              <a:t>ές</a:t>
            </a:r>
            <a:endParaRPr dirty="0"/>
          </a:p>
          <a:p>
            <a:pPr marL="228600" lvl="0" indent="-228600" algn="l" rtl="0">
              <a:lnSpc>
                <a:spcPct val="150000"/>
              </a:lnSpc>
              <a:spcBef>
                <a:spcPts val="1200"/>
              </a:spcBef>
              <a:spcAft>
                <a:spcPts val="0"/>
              </a:spcAft>
              <a:buSzPts val="2000"/>
              <a:buFont typeface="Calibri"/>
              <a:buChar char="✔"/>
            </a:pPr>
            <a:r>
              <a:rPr lang="en-US" sz="2000" dirty="0" err="1"/>
              <a:t>Προσδιορ</a:t>
            </a:r>
            <a:r>
              <a:rPr lang="el-GR" sz="2000" dirty="0" err="1"/>
              <a:t>ίζεται</a:t>
            </a:r>
            <a:r>
              <a:rPr lang="en-US" sz="2000" dirty="0"/>
              <a:t> α</a:t>
            </a:r>
            <a:r>
              <a:rPr lang="en-US" sz="2000" dirty="0" err="1"/>
              <a:t>σφ</a:t>
            </a:r>
            <a:r>
              <a:rPr lang="en-US" sz="2000" dirty="0"/>
              <a:t>αλ</a:t>
            </a:r>
            <a:r>
              <a:rPr lang="el-GR" sz="2000" dirty="0"/>
              <a:t>ή</a:t>
            </a:r>
            <a:r>
              <a:rPr lang="en-US" sz="2000" dirty="0"/>
              <a:t> καν</a:t>
            </a:r>
            <a:r>
              <a:rPr lang="el-GR" sz="2000" dirty="0" err="1"/>
              <a:t>άλια</a:t>
            </a:r>
            <a:r>
              <a:rPr lang="en-US" sz="2000" dirty="0"/>
              <a:t> επικοινωνίας</a:t>
            </a:r>
            <a:endParaRPr sz="2000" dirty="0">
              <a:highlight>
                <a:srgbClr val="FFFF00"/>
              </a:highlight>
            </a:endParaRPr>
          </a:p>
        </p:txBody>
      </p:sp>
      <p:sp>
        <p:nvSpPr>
          <p:cNvPr id="271" name="Google Shape;271;p42"/>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Εικόνα από Freepik</a:t>
            </a:r>
            <a:endParaRPr sz="1000" b="0" i="0" u="none" strike="noStrike" cap="none">
              <a:solidFill>
                <a:schemeClr val="dk1"/>
              </a:solidFill>
              <a:latin typeface="Calibri"/>
              <a:ea typeface="Calibri"/>
              <a:cs typeface="Calibri"/>
              <a:sym typeface="Calibri"/>
            </a:endParaRPr>
          </a:p>
        </p:txBody>
      </p:sp>
      <p:pic>
        <p:nvPicPr>
          <p:cNvPr id="272" name="Google Shape;272;p42"/>
          <p:cNvPicPr preferRelativeResize="0"/>
          <p:nvPr/>
        </p:nvPicPr>
        <p:blipFill rotWithShape="1">
          <a:blip r:embed="rId4">
            <a:alphaModFix/>
          </a:blip>
          <a:srcRect/>
          <a:stretch/>
        </p:blipFill>
        <p:spPr>
          <a:xfrm>
            <a:off x="7156374" y="1762442"/>
            <a:ext cx="4935172" cy="4935172"/>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3"/>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err="1"/>
              <a:t>Τι</a:t>
            </a:r>
            <a:r>
              <a:rPr lang="en-US" dirty="0"/>
              <a:t> είναι </a:t>
            </a:r>
            <a:r>
              <a:rPr lang="en-US" dirty="0" err="1"/>
              <a:t>οι</a:t>
            </a:r>
            <a:r>
              <a:rPr lang="en-US" dirty="0"/>
              <a:t> απόπ</a:t>
            </a:r>
            <a:r>
              <a:rPr lang="en-US" dirty="0" err="1"/>
              <a:t>ειρες</a:t>
            </a:r>
            <a:r>
              <a:rPr lang="en-US" dirty="0"/>
              <a:t> </a:t>
            </a:r>
            <a:r>
              <a:rPr lang="el-GR" dirty="0"/>
              <a:t>ψαρέματος</a:t>
            </a:r>
            <a:r>
              <a:rPr lang="en-US" dirty="0"/>
              <a:t>;</a:t>
            </a:r>
            <a:endParaRPr dirty="0"/>
          </a:p>
        </p:txBody>
      </p:sp>
      <p:sp>
        <p:nvSpPr>
          <p:cNvPr id="279" name="Google Shape;279;p43"/>
          <p:cNvSpPr txBox="1">
            <a:spLocks noGrp="1"/>
          </p:cNvSpPr>
          <p:nvPr>
            <p:ph type="body" idx="1"/>
          </p:nvPr>
        </p:nvSpPr>
        <p:spPr>
          <a:xfrm>
            <a:off x="558000" y="1800000"/>
            <a:ext cx="4823625" cy="4789486"/>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100000"/>
              </a:lnSpc>
              <a:spcAft>
                <a:spcPts val="600"/>
              </a:spcAft>
              <a:buSzPts val="2000"/>
              <a:buChar char="▪"/>
            </a:pPr>
            <a:r>
              <a:rPr lang="en-US" b="1" dirty="0"/>
              <a:t>Το "ψάρεμα" </a:t>
            </a:r>
            <a:r>
              <a:rPr lang="el-GR" b="1" dirty="0"/>
              <a:t>(</a:t>
            </a:r>
            <a:r>
              <a:rPr lang="en-US" b="1" dirty="0"/>
              <a:t>phishing) είναι μια απάτη κατά την οποία οι επιτιθέμενοι προσπαθούν να σας εξαπατήσουν ώστε να μοιραστείτε προσωπικές ή οικονομικές πληροφορίες μέσω ψεύτικων μηνυμάτων, μηνυμάτων ηλεκτρονικού ταχυδρομείου ή ιστότοπων.</a:t>
            </a:r>
            <a:endParaRPr dirty="0"/>
          </a:p>
          <a:p>
            <a:pPr marL="228600" lvl="0" indent="-228600" algn="l" rtl="0">
              <a:lnSpc>
                <a:spcPct val="100000"/>
              </a:lnSpc>
              <a:spcAft>
                <a:spcPts val="600"/>
              </a:spcAft>
              <a:buSzPts val="2000"/>
              <a:buChar char="▪"/>
            </a:pPr>
            <a:r>
              <a:rPr lang="en-US" b="1" dirty="0"/>
              <a:t>Πώς λειτουργεί:</a:t>
            </a:r>
            <a:endParaRPr sz="2800" dirty="0"/>
          </a:p>
          <a:p>
            <a:pPr marL="685800" lvl="1" indent="-228600" algn="l" rtl="0">
              <a:lnSpc>
                <a:spcPct val="100000"/>
              </a:lnSpc>
              <a:spcAft>
                <a:spcPts val="600"/>
              </a:spcAft>
              <a:buSzPts val="2000"/>
              <a:buChar char="▪"/>
            </a:pPr>
            <a:r>
              <a:rPr lang="en-US" sz="2000" dirty="0"/>
              <a:t>Οι απατεώνες παριστάνουν τους αξιόπιστους φορείς (τράπεζες, κυβερνητικές υπηρεσίες ή παρόχους υπηρεσιών).</a:t>
            </a:r>
            <a:endParaRPr sz="2400" dirty="0"/>
          </a:p>
          <a:p>
            <a:pPr marL="685800" lvl="1" indent="-228600" algn="l" rtl="0">
              <a:lnSpc>
                <a:spcPct val="100000"/>
              </a:lnSpc>
              <a:spcAft>
                <a:spcPts val="600"/>
              </a:spcAft>
              <a:buSzPts val="2000"/>
              <a:buChar char="▪"/>
            </a:pPr>
            <a:r>
              <a:rPr lang="en-US" sz="2000" dirty="0"/>
              <a:t>Σας στέλνουν μηνύματα που σας ζητούν να κάνετε κλικ σε έναν σύνδεσμο, να δώσετε στοιχεία σύνδεσης ή να επιβεβαιώσετε μια συναλλαγή.</a:t>
            </a:r>
            <a:endParaRPr sz="2400" dirty="0"/>
          </a:p>
          <a:p>
            <a:pPr marL="685800" lvl="1" indent="-101600" algn="l" rtl="0">
              <a:lnSpc>
                <a:spcPct val="100000"/>
              </a:lnSpc>
              <a:spcBef>
                <a:spcPts val="0"/>
              </a:spcBef>
              <a:spcAft>
                <a:spcPts val="0"/>
              </a:spcAft>
              <a:buSzPts val="2000"/>
              <a:buNone/>
            </a:pPr>
            <a:endParaRPr sz="2000" dirty="0"/>
          </a:p>
        </p:txBody>
      </p:sp>
      <p:sp>
        <p:nvSpPr>
          <p:cNvPr id="280" name="Google Shape;280;p43"/>
          <p:cNvSpPr txBox="1">
            <a:spLocks noGrp="1"/>
          </p:cNvSpPr>
          <p:nvPr>
            <p:ph type="body" idx="2"/>
          </p:nvPr>
        </p:nvSpPr>
        <p:spPr>
          <a:xfrm>
            <a:off x="5637001" y="1745638"/>
            <a:ext cx="6468177" cy="5058000"/>
          </a:xfrm>
          <a:prstGeom prst="rect">
            <a:avLst/>
          </a:prstGeom>
          <a:noFill/>
          <a:ln>
            <a:noFill/>
          </a:ln>
        </p:spPr>
        <p:txBody>
          <a:bodyPr spcFirstLastPara="1" wrap="square" lIns="91425" tIns="45700" rIns="91425" bIns="45700" anchor="t" anchorCtr="0">
            <a:normAutofit fontScale="77500" lnSpcReduction="20000"/>
          </a:bodyPr>
          <a:lstStyle/>
          <a:p>
            <a:pPr marL="228600" lvl="0" indent="-228600" algn="l" rtl="0">
              <a:lnSpc>
                <a:spcPct val="100000"/>
              </a:lnSpc>
              <a:spcAft>
                <a:spcPts val="600"/>
              </a:spcAft>
              <a:buSzPts val="2000"/>
              <a:buChar char="▪"/>
            </a:pPr>
            <a:r>
              <a:rPr lang="en-US" b="1" dirty="0"/>
              <a:t>Κοινά σημάδια του </a:t>
            </a:r>
            <a:r>
              <a:rPr lang="el-GR" b="1" dirty="0"/>
              <a:t>ψαρέματος</a:t>
            </a:r>
            <a:endParaRPr sz="2800" dirty="0"/>
          </a:p>
          <a:p>
            <a:pPr marL="685800" lvl="1" indent="-228600" algn="l" rtl="0">
              <a:lnSpc>
                <a:spcPct val="100000"/>
              </a:lnSpc>
              <a:spcAft>
                <a:spcPts val="600"/>
              </a:spcAft>
              <a:buSzPts val="2000"/>
              <a:buChar char="▪"/>
            </a:pPr>
            <a:r>
              <a:rPr lang="en-US" sz="2000" dirty="0"/>
              <a:t>Επείγουσα γλώσσα όπως "Ο λογαριασμός σας θα μπλοκαριστεί!"</a:t>
            </a:r>
            <a:endParaRPr sz="2400" dirty="0"/>
          </a:p>
          <a:p>
            <a:pPr marL="685800" lvl="1" indent="-228600" algn="l" rtl="0">
              <a:lnSpc>
                <a:spcPct val="100000"/>
              </a:lnSpc>
              <a:spcAft>
                <a:spcPts val="600"/>
              </a:spcAft>
              <a:buSzPts val="2000"/>
              <a:buChar char="▪"/>
            </a:pPr>
            <a:r>
              <a:rPr lang="en-US" sz="2000" dirty="0"/>
              <a:t>Άγνωστες διευθύνσεις ηλεκτρονικού ταχυδρομείου ή αριθμούς τηλεφώνου.</a:t>
            </a:r>
            <a:endParaRPr sz="2400" dirty="0"/>
          </a:p>
          <a:p>
            <a:pPr marL="685800" lvl="1" indent="-228600" algn="l" rtl="0">
              <a:lnSpc>
                <a:spcPct val="100000"/>
              </a:lnSpc>
              <a:spcAft>
                <a:spcPts val="600"/>
              </a:spcAft>
              <a:buSzPts val="2000"/>
              <a:buChar char="▪"/>
            </a:pPr>
            <a:r>
              <a:rPr lang="en-US" sz="2000" dirty="0"/>
              <a:t>Κακή ορθογραφία και γραμματική στο μήνυμα.</a:t>
            </a:r>
            <a:endParaRPr sz="2400" dirty="0"/>
          </a:p>
          <a:p>
            <a:pPr marL="685800" lvl="1" indent="-228600" algn="l" rtl="0">
              <a:lnSpc>
                <a:spcPct val="100000"/>
              </a:lnSpc>
              <a:spcAft>
                <a:spcPts val="600"/>
              </a:spcAft>
              <a:buSzPts val="2000"/>
              <a:buChar char="▪"/>
            </a:pPr>
            <a:r>
              <a:rPr lang="en-US" sz="2000" dirty="0"/>
              <a:t>Αιτήματα για ευαίσθητες πληροφορίες όπως PIN ή κωδικούς πρόσβασης.</a:t>
            </a:r>
            <a:endParaRPr sz="2400" dirty="0"/>
          </a:p>
          <a:p>
            <a:pPr marL="685800" lvl="1" indent="-228600" algn="l" rtl="0">
              <a:lnSpc>
                <a:spcPct val="100000"/>
              </a:lnSpc>
              <a:spcAft>
                <a:spcPts val="600"/>
              </a:spcAft>
              <a:buSzPts val="2000"/>
              <a:buChar char="▪"/>
            </a:pPr>
            <a:r>
              <a:rPr lang="en-US" sz="2000" dirty="0"/>
              <a:t>Ύποπτοι σύνδεσμοι που δεν ταιριάζουν με τον επίσημο ιστότοπο.</a:t>
            </a:r>
            <a:endParaRPr sz="2000" b="1" dirty="0"/>
          </a:p>
          <a:p>
            <a:pPr marL="228600" lvl="0" indent="-228600" algn="l" rtl="0">
              <a:lnSpc>
                <a:spcPct val="100000"/>
              </a:lnSpc>
              <a:spcAft>
                <a:spcPts val="600"/>
              </a:spcAft>
              <a:buSzPts val="2000"/>
              <a:buChar char="▪"/>
            </a:pPr>
            <a:r>
              <a:rPr lang="en-US" b="1" dirty="0"/>
              <a:t>Παρα</a:t>
            </a:r>
            <a:r>
              <a:rPr lang="en-US" b="1" dirty="0" err="1"/>
              <a:t>δείγμ</a:t>
            </a:r>
            <a:r>
              <a:rPr lang="en-US" b="1" dirty="0"/>
              <a:t>ατα </a:t>
            </a:r>
            <a:r>
              <a:rPr lang="el-GR" b="1" dirty="0"/>
              <a:t>ψαρέματος</a:t>
            </a:r>
            <a:endParaRPr sz="2800" dirty="0"/>
          </a:p>
          <a:p>
            <a:pPr marL="685800" lvl="1" indent="-228600" algn="l" rtl="0">
              <a:lnSpc>
                <a:spcPct val="100000"/>
              </a:lnSpc>
              <a:spcAft>
                <a:spcPts val="600"/>
              </a:spcAft>
              <a:buSzPts val="2000"/>
              <a:buChar char="▪"/>
            </a:pPr>
            <a:r>
              <a:rPr lang="en-US" sz="2000" dirty="0"/>
              <a:t>Ψεύτικα μηνύματα ηλεκτρονικού ταχυδρομείου που προσποιούνται ότι είναι η τράπεζά σας και ζητούν επαλήθευση λογαριασμού.</a:t>
            </a:r>
            <a:endParaRPr sz="2400" dirty="0"/>
          </a:p>
          <a:p>
            <a:pPr marL="685800" lvl="1" indent="-228600" algn="l" rtl="0">
              <a:lnSpc>
                <a:spcPct val="100000"/>
              </a:lnSpc>
              <a:spcAft>
                <a:spcPts val="600"/>
              </a:spcAft>
              <a:buSzPts val="2000"/>
              <a:buChar char="▪"/>
            </a:pPr>
            <a:r>
              <a:rPr lang="en-US" sz="2000" dirty="0"/>
              <a:t>SMS με έναν σύνδεσμο για να "διορθώσετε" ένα πρόβλημα με τον λογαριασμό σας.</a:t>
            </a:r>
            <a:endParaRPr sz="2400" dirty="0"/>
          </a:p>
          <a:p>
            <a:pPr marL="685800" lvl="1" indent="-228600" algn="l" rtl="0">
              <a:lnSpc>
                <a:spcPct val="100000"/>
              </a:lnSpc>
              <a:spcAft>
                <a:spcPts val="600"/>
              </a:spcAft>
              <a:buSzPts val="2000"/>
              <a:buChar char="▪"/>
            </a:pPr>
            <a:r>
              <a:rPr lang="en-US" sz="2000" dirty="0"/>
              <a:t>Τηλεφωνήματα που ισχυρίζονται ότι κερδίσατε ένα βραβείο και σας ζητούν στοιχεία πληρωμής.</a:t>
            </a:r>
            <a:endParaRPr sz="2000" dirty="0"/>
          </a:p>
        </p:txBody>
      </p:sp>
      <p:sp>
        <p:nvSpPr>
          <p:cNvPr id="2" name="Google Shape;182;p9">
            <a:extLst>
              <a:ext uri="{FF2B5EF4-FFF2-40B4-BE49-F238E27FC236}">
                <a16:creationId xmlns:a16="http://schemas.microsoft.com/office/drawing/2014/main" id="{517E8A50-5B2B-C6D6-41C7-EB11A709B918}"/>
              </a:ext>
            </a:extLst>
          </p:cNvPr>
          <p:cNvSpPr/>
          <p:nvPr/>
        </p:nvSpPr>
        <p:spPr>
          <a:xfrm>
            <a:off x="9197788" y="0"/>
            <a:ext cx="2988587"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4.5 </a:t>
            </a:r>
            <a:r>
              <a:rPr lang="el-GR" dirty="0">
                <a:solidFill>
                  <a:srgbClr val="1C2E78"/>
                </a:solidFill>
                <a:latin typeface="Calibri"/>
                <a:ea typeface="Calibri"/>
                <a:cs typeface="Calibri"/>
                <a:sym typeface="Calibri"/>
              </a:rPr>
              <a:t>Αναγνώριση </a:t>
            </a:r>
            <a:r>
              <a:rPr lang="en-US" dirty="0">
                <a:solidFill>
                  <a:srgbClr val="1C2E78"/>
                </a:solidFill>
                <a:latin typeface="Calibri"/>
                <a:ea typeface="Calibri"/>
                <a:cs typeface="Calibri"/>
                <a:sym typeface="Calibri"/>
              </a:rPr>
              <a:t>και απ</a:t>
            </a:r>
            <a:r>
              <a:rPr lang="en-US" dirty="0" err="1">
                <a:solidFill>
                  <a:srgbClr val="1C2E78"/>
                </a:solidFill>
                <a:latin typeface="Calibri"/>
                <a:ea typeface="Calibri"/>
                <a:cs typeface="Calibri"/>
                <a:sym typeface="Calibri"/>
              </a:rPr>
              <a:t>οφυγή</a:t>
            </a:r>
            <a:r>
              <a:rPr lang="en-US" dirty="0">
                <a:solidFill>
                  <a:srgbClr val="1C2E78"/>
                </a:solidFill>
                <a:latin typeface="Calibri"/>
                <a:ea typeface="Calibri"/>
                <a:cs typeface="Calibri"/>
                <a:sym typeface="Calibri"/>
              </a:rPr>
              <a:t> απάτης</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1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a:t>Ασφαλείς πρακτικές κοινής χρήσης</a:t>
            </a:r>
            <a:endParaRPr/>
          </a:p>
        </p:txBody>
      </p:sp>
      <p:sp>
        <p:nvSpPr>
          <p:cNvPr id="288" name="Google Shape;288;p16"/>
          <p:cNvSpPr txBox="1"/>
          <p:nvPr/>
        </p:nvSpPr>
        <p:spPr>
          <a:xfrm>
            <a:off x="557999" y="1675398"/>
            <a:ext cx="8424075" cy="5011151"/>
          </a:xfrm>
          <a:prstGeom prst="rect">
            <a:avLst/>
          </a:prstGeom>
          <a:noFill/>
          <a:ln>
            <a:noFill/>
          </a:ln>
        </p:spPr>
        <p:txBody>
          <a:bodyPr spcFirstLastPara="1" wrap="square" lIns="91425" tIns="45700" rIns="91425" bIns="45700" anchor="t" anchorCtr="0">
            <a:noAutofit/>
          </a:bodyPr>
          <a:lstStyle/>
          <a:p>
            <a:pPr marL="0" marR="0" lvl="1" indent="0" algn="l" rtl="0">
              <a:spcBef>
                <a:spcPts val="600"/>
              </a:spcBef>
              <a:buNone/>
            </a:pPr>
            <a:r>
              <a:rPr lang="en-US" sz="1600" b="1" i="0" u="none" strike="noStrike" cap="none" dirty="0">
                <a:solidFill>
                  <a:schemeClr val="dk1"/>
                </a:solidFill>
                <a:latin typeface="Calibri"/>
                <a:ea typeface="Calibri"/>
                <a:cs typeface="Calibri"/>
                <a:sym typeface="Calibri"/>
              </a:rPr>
              <a:t>Για την αποστολή χρημάτων</a:t>
            </a:r>
            <a:endParaRPr sz="1600" dirty="0"/>
          </a:p>
          <a:p>
            <a:pPr marL="342900" marR="0" lvl="8" indent="-342900" algn="l" rtl="0">
              <a:spcBef>
                <a:spcPts val="600"/>
              </a:spcBef>
              <a:buClr>
                <a:srgbClr val="92D050"/>
              </a:buClr>
              <a:buSzPct val="119999"/>
              <a:buFont typeface="Calibri"/>
              <a:buChar char="•"/>
            </a:pPr>
            <a:r>
              <a:rPr lang="en-US" sz="1600" b="0" i="0" u="none" strike="noStrike" cap="none" dirty="0">
                <a:solidFill>
                  <a:schemeClr val="dk1"/>
                </a:solidFill>
                <a:latin typeface="Calibri"/>
                <a:ea typeface="Calibri"/>
                <a:cs typeface="Calibri"/>
                <a:sym typeface="Calibri"/>
              </a:rPr>
              <a:t>Διπλός έλεγχος των στοιχείων του παραλήπτη (π.χ. IBAN, όνομα χρήστη) πριν από την επιβεβαίωση.</a:t>
            </a:r>
            <a:endParaRPr sz="1600" dirty="0"/>
          </a:p>
          <a:p>
            <a:pPr marL="342900" marR="0" lvl="1" indent="-342900" algn="l" rtl="0">
              <a:spcBef>
                <a:spcPts val="600"/>
              </a:spcBef>
              <a:buClr>
                <a:srgbClr val="92D050"/>
              </a:buClr>
              <a:buSzPct val="119999"/>
              <a:buFont typeface="Calibri"/>
              <a:buChar char="•"/>
            </a:pPr>
            <a:r>
              <a:rPr lang="en-US" sz="1600" b="0" i="0" u="none" strike="noStrike" cap="none" dirty="0">
                <a:solidFill>
                  <a:schemeClr val="dk1"/>
                </a:solidFill>
                <a:latin typeface="Calibri"/>
                <a:ea typeface="Calibri"/>
                <a:cs typeface="Calibri"/>
                <a:sym typeface="Calibri"/>
              </a:rPr>
              <a:t>Μοιραστείτε μόνο επαληθευμένες και ακριβείς πληροφορίες για την αποφυγή σφαλμάτων</a:t>
            </a:r>
            <a:endParaRPr sz="1600" dirty="0"/>
          </a:p>
          <a:p>
            <a:pPr marL="342900" marR="0" lvl="1" indent="-342900" algn="l" rtl="0">
              <a:spcBef>
                <a:spcPts val="600"/>
              </a:spcBef>
              <a:buClr>
                <a:srgbClr val="92D050"/>
              </a:buClr>
              <a:buSzPct val="119999"/>
              <a:buFont typeface="Calibri"/>
              <a:buChar char="•"/>
            </a:pPr>
            <a:r>
              <a:rPr lang="en-US" sz="1600" b="0" i="0" u="none" strike="noStrike" cap="none" dirty="0">
                <a:solidFill>
                  <a:schemeClr val="dk1"/>
                </a:solidFill>
                <a:latin typeface="Calibri"/>
                <a:ea typeface="Calibri"/>
                <a:cs typeface="Calibri"/>
                <a:sym typeface="Calibri"/>
              </a:rPr>
              <a:t>Αποφεύγετε να μοιράζεστε ευαίσθητα στοιχεία, όπως κωδικούς πρόσβασης ή κωδικούς ασφαλείας, με άλλους.</a:t>
            </a:r>
            <a:endParaRPr sz="1600" dirty="0"/>
          </a:p>
          <a:p>
            <a:pPr marL="342900" marR="0" lvl="1" indent="-342900" algn="l" rtl="0">
              <a:spcBef>
                <a:spcPts val="600"/>
              </a:spcBef>
              <a:buClr>
                <a:srgbClr val="92D050"/>
              </a:buClr>
              <a:buSzPct val="119999"/>
              <a:buFont typeface="Calibri"/>
              <a:buChar char="•"/>
            </a:pPr>
            <a:r>
              <a:rPr lang="en-US" sz="1600" b="0" i="0" u="none" strike="noStrike" cap="none" dirty="0">
                <a:solidFill>
                  <a:schemeClr val="dk1"/>
                </a:solidFill>
                <a:latin typeface="Calibri"/>
                <a:ea typeface="Calibri"/>
                <a:cs typeface="Calibri"/>
                <a:sym typeface="Calibri"/>
              </a:rPr>
              <a:t>Ειδοποιήστε τον παραλήπτη μόλις ολοκληρωθεί η μεταφορά για να διασφαλίσετε την ενημέρωσή του.</a:t>
            </a:r>
            <a:endParaRPr sz="1600" dirty="0"/>
          </a:p>
          <a:p>
            <a:pPr marL="0" marR="0" lvl="1" indent="0" algn="l" rtl="0">
              <a:spcBef>
                <a:spcPts val="600"/>
              </a:spcBef>
              <a:buNone/>
            </a:pPr>
            <a:r>
              <a:rPr lang="en-US" sz="1600" b="1" i="0" u="none" strike="noStrike" cap="none" dirty="0">
                <a:solidFill>
                  <a:schemeClr val="dk1"/>
                </a:solidFill>
                <a:latin typeface="Calibri"/>
                <a:ea typeface="Calibri"/>
                <a:cs typeface="Calibri"/>
                <a:sym typeface="Calibri"/>
              </a:rPr>
              <a:t>Για τη λήψη χρημάτων</a:t>
            </a:r>
            <a:endParaRPr sz="1600" dirty="0"/>
          </a:p>
          <a:p>
            <a:pPr marL="342900" marR="0" lvl="1" indent="-342900" algn="l" rtl="0">
              <a:spcBef>
                <a:spcPts val="600"/>
              </a:spcBef>
              <a:buClr>
                <a:srgbClr val="92D050"/>
              </a:buClr>
              <a:buSzPct val="119999"/>
              <a:buFont typeface="Calibri"/>
              <a:buChar char="•"/>
            </a:pPr>
            <a:r>
              <a:rPr lang="en-US" sz="1600" b="0" i="0" u="none" strike="noStrike" cap="none" dirty="0">
                <a:solidFill>
                  <a:schemeClr val="dk1"/>
                </a:solidFill>
                <a:latin typeface="Calibri"/>
                <a:ea typeface="Calibri"/>
                <a:cs typeface="Calibri"/>
                <a:sym typeface="Calibri"/>
              </a:rPr>
              <a:t>Παρέχετε σαφή και ορθά στοιχεία λογαριασμού (π.χ. IBAN ή αριθμό τηλεφώνου)</a:t>
            </a:r>
            <a:endParaRPr sz="1600" dirty="0"/>
          </a:p>
          <a:p>
            <a:pPr marL="342900" marR="0" lvl="1" indent="-342900" algn="l" rtl="0">
              <a:spcBef>
                <a:spcPts val="600"/>
              </a:spcBef>
              <a:buClr>
                <a:srgbClr val="92D050"/>
              </a:buClr>
              <a:buSzPct val="119999"/>
              <a:buFont typeface="Calibri"/>
              <a:buChar char="•"/>
            </a:pPr>
            <a:r>
              <a:rPr lang="en-US" sz="1600" b="0" i="0" u="none" strike="noStrike" cap="none" dirty="0">
                <a:solidFill>
                  <a:schemeClr val="dk1"/>
                </a:solidFill>
                <a:latin typeface="Calibri"/>
                <a:ea typeface="Calibri"/>
                <a:cs typeface="Calibri"/>
                <a:sym typeface="Calibri"/>
              </a:rPr>
              <a:t>Χρησιμοποιήστε ασφαλή κανάλια (αξιόπιστες εφαρμογές ή επίσημη επικοινωνία) για να μοιραστείτε πληροφορίες λογαριασμού.</a:t>
            </a:r>
            <a:endParaRPr sz="1600" dirty="0"/>
          </a:p>
          <a:p>
            <a:pPr marL="342900" marR="0" lvl="1" indent="-342900" algn="l" rtl="0">
              <a:spcBef>
                <a:spcPts val="600"/>
              </a:spcBef>
              <a:buClr>
                <a:srgbClr val="92D050"/>
              </a:buClr>
              <a:buSzPct val="119999"/>
              <a:buFont typeface="Calibri"/>
              <a:buChar char="•"/>
            </a:pPr>
            <a:r>
              <a:rPr lang="en-US" sz="1600" b="0" i="0" u="none" strike="noStrike" cap="none" dirty="0">
                <a:solidFill>
                  <a:schemeClr val="dk1"/>
                </a:solidFill>
                <a:latin typeface="Calibri"/>
                <a:ea typeface="Calibri"/>
                <a:cs typeface="Calibri"/>
                <a:sym typeface="Calibri"/>
              </a:rPr>
              <a:t>Επιβεβαιώστε την παραλαβή των χρημάτων και ειδοποιήστε τον αποστολέα σε περίπτωση διαφορών.</a:t>
            </a:r>
            <a:endParaRPr sz="1600" dirty="0"/>
          </a:p>
          <a:p>
            <a:pPr marL="342900" marR="0" lvl="1" indent="-342900" algn="l" rtl="0">
              <a:spcBef>
                <a:spcPts val="600"/>
              </a:spcBef>
              <a:buClr>
                <a:srgbClr val="92D050"/>
              </a:buClr>
              <a:buSzPct val="119999"/>
              <a:buFont typeface="Calibri"/>
              <a:buChar char="•"/>
            </a:pPr>
            <a:r>
              <a:rPr lang="en-US" sz="1600" b="0" i="0" u="none" strike="noStrike" cap="none" dirty="0">
                <a:solidFill>
                  <a:schemeClr val="dk1"/>
                </a:solidFill>
                <a:latin typeface="Calibri"/>
                <a:ea typeface="Calibri"/>
                <a:cs typeface="Calibri"/>
                <a:sym typeface="Calibri"/>
              </a:rPr>
              <a:t>Ελέγξτε τις ειδοποιήσεις συναλλαγών και τις αναφορές για να βεβαιωθείτε ότι τα κεφάλαια κατατέθηκαν σωστά.</a:t>
            </a:r>
            <a:endParaRPr sz="1600" b="0" i="0" u="none" strike="noStrike" cap="none" dirty="0">
              <a:solidFill>
                <a:schemeClr val="dk1"/>
              </a:solidFill>
              <a:latin typeface="Calibri"/>
              <a:ea typeface="Calibri"/>
              <a:cs typeface="Calibri"/>
              <a:sym typeface="Calibri"/>
            </a:endParaRPr>
          </a:p>
        </p:txBody>
      </p:sp>
      <p:sp>
        <p:nvSpPr>
          <p:cNvPr id="289" name="Google Shape;289;p16"/>
          <p:cNvSpPr txBox="1"/>
          <p:nvPr/>
        </p:nvSpPr>
        <p:spPr>
          <a:xfrm>
            <a:off x="8606970" y="6310144"/>
            <a:ext cx="3200399" cy="26161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Εικόνα από pch.vector στο Freepik</a:t>
            </a:r>
            <a:endParaRPr sz="1100" b="0" i="0" u="none" strike="noStrike" cap="none">
              <a:solidFill>
                <a:schemeClr val="dk1"/>
              </a:solidFill>
              <a:latin typeface="Calibri"/>
              <a:ea typeface="Calibri"/>
              <a:cs typeface="Calibri"/>
              <a:sym typeface="Calibri"/>
            </a:endParaRPr>
          </a:p>
        </p:txBody>
      </p:sp>
      <p:pic>
        <p:nvPicPr>
          <p:cNvPr id="290" name="Google Shape;290;p16"/>
          <p:cNvPicPr preferRelativeResize="0"/>
          <p:nvPr/>
        </p:nvPicPr>
        <p:blipFill rotWithShape="1">
          <a:blip r:embed="rId4">
            <a:alphaModFix/>
          </a:blip>
          <a:srcRect/>
          <a:stretch/>
        </p:blipFill>
        <p:spPr>
          <a:xfrm>
            <a:off x="8606970" y="1819821"/>
            <a:ext cx="3579405" cy="2648007"/>
          </a:xfrm>
          <a:prstGeom prst="rect">
            <a:avLst/>
          </a:prstGeom>
          <a:noFill/>
          <a:ln>
            <a:noFill/>
          </a:ln>
        </p:spPr>
      </p:pic>
      <p:sp>
        <p:nvSpPr>
          <p:cNvPr id="3" name="Google Shape;182;p9">
            <a:extLst>
              <a:ext uri="{FF2B5EF4-FFF2-40B4-BE49-F238E27FC236}">
                <a16:creationId xmlns:a16="http://schemas.microsoft.com/office/drawing/2014/main" id="{02045934-E54F-1EC7-5177-92A88A39546F}"/>
              </a:ext>
            </a:extLst>
          </p:cNvPr>
          <p:cNvSpPr/>
          <p:nvPr/>
        </p:nvSpPr>
        <p:spPr>
          <a:xfrm>
            <a:off x="9197788" y="0"/>
            <a:ext cx="2988587"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4.5 </a:t>
            </a:r>
            <a:r>
              <a:rPr lang="el-GR" dirty="0">
                <a:solidFill>
                  <a:srgbClr val="1C2E78"/>
                </a:solidFill>
                <a:latin typeface="Calibri"/>
                <a:ea typeface="Calibri"/>
                <a:cs typeface="Calibri"/>
                <a:sym typeface="Calibri"/>
              </a:rPr>
              <a:t>Αναγνώριση </a:t>
            </a:r>
            <a:r>
              <a:rPr lang="en-US" dirty="0">
                <a:solidFill>
                  <a:srgbClr val="1C2E78"/>
                </a:solidFill>
                <a:latin typeface="Calibri"/>
                <a:ea typeface="Calibri"/>
                <a:cs typeface="Calibri"/>
                <a:sym typeface="Calibri"/>
              </a:rPr>
              <a:t>και απ</a:t>
            </a:r>
            <a:r>
              <a:rPr lang="en-US" dirty="0" err="1">
                <a:solidFill>
                  <a:srgbClr val="1C2E78"/>
                </a:solidFill>
                <a:latin typeface="Calibri"/>
                <a:ea typeface="Calibri"/>
                <a:cs typeface="Calibri"/>
                <a:sym typeface="Calibri"/>
              </a:rPr>
              <a:t>οφυγή</a:t>
            </a:r>
            <a:r>
              <a:rPr lang="en-US" dirty="0">
                <a:solidFill>
                  <a:srgbClr val="1C2E78"/>
                </a:solidFill>
                <a:latin typeface="Calibri"/>
                <a:ea typeface="Calibri"/>
                <a:cs typeface="Calibri"/>
                <a:sym typeface="Calibri"/>
              </a:rPr>
              <a:t> απάτης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4"/>
          <p:cNvPicPr preferRelativeResize="0"/>
          <p:nvPr/>
        </p:nvPicPr>
        <p:blipFill rotWithShape="1">
          <a:blip r:embed="rId3">
            <a:alphaModFix/>
          </a:blip>
          <a:srcRect/>
          <a:stretch/>
        </p:blipFill>
        <p:spPr>
          <a:xfrm>
            <a:off x="7650471" y="2550360"/>
            <a:ext cx="4535904" cy="3023936"/>
          </a:xfrm>
          <a:prstGeom prst="rect">
            <a:avLst/>
          </a:prstGeom>
          <a:noFill/>
          <a:ln>
            <a:noFill/>
          </a:ln>
        </p:spPr>
      </p:pic>
      <p:sp>
        <p:nvSpPr>
          <p:cNvPr id="298" name="Google Shape;298;p44"/>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Τι είναι ο έλεγχος ταυτότητας πολλαπλών παραγόντων;</a:t>
            </a:r>
            <a:endParaRPr/>
          </a:p>
        </p:txBody>
      </p:sp>
      <p:sp>
        <p:nvSpPr>
          <p:cNvPr id="299" name="Google Shape;299;p44"/>
          <p:cNvSpPr txBox="1">
            <a:spLocks noGrp="1"/>
          </p:cNvSpPr>
          <p:nvPr>
            <p:ph type="body" idx="1"/>
          </p:nvPr>
        </p:nvSpPr>
        <p:spPr>
          <a:xfrm>
            <a:off x="558000" y="1814512"/>
            <a:ext cx="10148100" cy="485298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100000"/>
              </a:lnSpc>
              <a:spcAft>
                <a:spcPts val="600"/>
              </a:spcAft>
              <a:buSzPts val="2400"/>
              <a:buNone/>
            </a:pPr>
            <a:r>
              <a:rPr lang="en-US" b="1" dirty="0"/>
              <a:t>Ο έλεγχος ταυτότητας πολλαπλών παραγόντων (MFA</a:t>
            </a:r>
            <a:r>
              <a:rPr lang="en-US" dirty="0"/>
              <a:t>) είναι μια μέθοδος ασφαλείας που απαιτεί δύο ή περισσότερα βήματα επαλήθευσης για την επιβεβαίωση της ταυτότητάς σας κατά τη διάρκεια μιας σύνδεσης ή συναλλαγής.</a:t>
            </a:r>
            <a:endParaRPr dirty="0"/>
          </a:p>
          <a:p>
            <a:pPr marL="0" lvl="0" indent="0" algn="l" rtl="0">
              <a:lnSpc>
                <a:spcPct val="100000"/>
              </a:lnSpc>
              <a:spcAft>
                <a:spcPts val="600"/>
              </a:spcAft>
              <a:buSzPts val="2400"/>
              <a:buNone/>
            </a:pPr>
            <a:r>
              <a:rPr lang="en-US" b="1" dirty="0"/>
              <a:t>Πώς λειτουργεί το MFA:</a:t>
            </a:r>
            <a:endParaRPr dirty="0"/>
          </a:p>
          <a:p>
            <a:pPr marL="800100" lvl="1" indent="-342900" algn="l" rtl="0">
              <a:lnSpc>
                <a:spcPct val="100000"/>
              </a:lnSpc>
              <a:spcAft>
                <a:spcPts val="600"/>
              </a:spcAft>
              <a:buSzPts val="2200"/>
              <a:buChar char="▪"/>
            </a:pPr>
            <a:r>
              <a:rPr lang="en-US" dirty="0"/>
              <a:t>Πρώτο βήμα</a:t>
            </a:r>
            <a:endParaRPr dirty="0"/>
          </a:p>
          <a:p>
            <a:pPr marL="1257300" lvl="2" indent="-342900" algn="l" rtl="0">
              <a:lnSpc>
                <a:spcPct val="100000"/>
              </a:lnSpc>
              <a:spcAft>
                <a:spcPts val="600"/>
              </a:spcAft>
              <a:buSzPts val="2000"/>
              <a:buChar char="▪"/>
            </a:pPr>
            <a:r>
              <a:rPr lang="en-US" dirty="0"/>
              <a:t>Εισάγετε τον κωδικό πρόσβασης ή το PIN σας.</a:t>
            </a:r>
            <a:endParaRPr dirty="0"/>
          </a:p>
          <a:p>
            <a:pPr marL="800100" lvl="1" indent="-342900" algn="l" rtl="0">
              <a:lnSpc>
                <a:spcPct val="100000"/>
              </a:lnSpc>
              <a:spcAft>
                <a:spcPts val="600"/>
              </a:spcAft>
              <a:buSzPts val="2200"/>
              <a:buChar char="▪"/>
            </a:pPr>
            <a:r>
              <a:rPr lang="en-US" dirty="0"/>
              <a:t>Δεύτερο βήμα: </a:t>
            </a:r>
            <a:endParaRPr dirty="0"/>
          </a:p>
          <a:p>
            <a:pPr marL="1257300" lvl="2" indent="-342900" algn="l" rtl="0">
              <a:lnSpc>
                <a:spcPct val="100000"/>
              </a:lnSpc>
              <a:spcAft>
                <a:spcPts val="600"/>
              </a:spcAft>
              <a:buSzPts val="2000"/>
              <a:buChar char="▪"/>
            </a:pPr>
            <a:r>
              <a:rPr lang="en-US" dirty="0"/>
              <a:t>Συμπληρώστε μια πρόσθετη επαλήθευση, όπως: </a:t>
            </a:r>
            <a:endParaRPr dirty="0"/>
          </a:p>
          <a:p>
            <a:pPr marL="1714500" lvl="3" indent="-342900" algn="l" rtl="0">
              <a:lnSpc>
                <a:spcPct val="100000"/>
              </a:lnSpc>
              <a:spcAft>
                <a:spcPts val="600"/>
              </a:spcAft>
              <a:buSzPts val="2000"/>
              <a:buChar char="▪"/>
            </a:pPr>
            <a:r>
              <a:rPr lang="en-US" dirty="0"/>
              <a:t>Λήψη κωδικού μιας χρήσης μέσω SMS.</a:t>
            </a:r>
            <a:endParaRPr dirty="0"/>
          </a:p>
          <a:p>
            <a:pPr marL="1714500" lvl="3" indent="-342900" algn="l" rtl="0">
              <a:lnSpc>
                <a:spcPct val="100000"/>
              </a:lnSpc>
              <a:spcAft>
                <a:spcPts val="600"/>
              </a:spcAft>
              <a:buSzPts val="2000"/>
              <a:buChar char="▪"/>
            </a:pPr>
            <a:r>
              <a:rPr lang="en-US" dirty="0"/>
              <a:t>Χρησιμοποιώντας δακτυλικό αποτύπωμα ή αναγνώριση προσώπου.</a:t>
            </a:r>
            <a:endParaRPr dirty="0"/>
          </a:p>
          <a:p>
            <a:pPr marL="1714500" lvl="3" indent="-342900" algn="l" rtl="0">
              <a:lnSpc>
                <a:spcPct val="100000"/>
              </a:lnSpc>
              <a:spcAft>
                <a:spcPts val="600"/>
              </a:spcAft>
              <a:buSzPts val="2000"/>
              <a:buChar char="▪"/>
            </a:pPr>
            <a:r>
              <a:rPr lang="en-US" dirty="0"/>
              <a:t>Δημιουργία κωδικού μέσω μιας εφαρμογής ελέγχου ταυτότητας.</a:t>
            </a:r>
            <a:endParaRPr dirty="0"/>
          </a:p>
        </p:txBody>
      </p:sp>
      <p:sp>
        <p:nvSpPr>
          <p:cNvPr id="300" name="Google Shape;300;p44"/>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pikisuperstar στο Freepik</a:t>
            </a:r>
            <a:endParaRPr sz="1100" b="0" i="0" u="none" strike="noStrike" cap="none">
              <a:solidFill>
                <a:schemeClr val="dk1"/>
              </a:solidFill>
              <a:latin typeface="Calibri"/>
              <a:ea typeface="Calibri"/>
              <a:cs typeface="Calibri"/>
              <a:sym typeface="Calibri"/>
            </a:endParaRPr>
          </a:p>
        </p:txBody>
      </p:sp>
      <p:sp>
        <p:nvSpPr>
          <p:cNvPr id="3" name="Google Shape;182;p9">
            <a:extLst>
              <a:ext uri="{FF2B5EF4-FFF2-40B4-BE49-F238E27FC236}">
                <a16:creationId xmlns:a16="http://schemas.microsoft.com/office/drawing/2014/main" id="{6A51C3B7-2E84-95F9-AC20-7C8E5ABFFE87}"/>
              </a:ext>
            </a:extLst>
          </p:cNvPr>
          <p:cNvSpPr/>
          <p:nvPr/>
        </p:nvSpPr>
        <p:spPr>
          <a:xfrm>
            <a:off x="9197788" y="0"/>
            <a:ext cx="2988587"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4.5 </a:t>
            </a:r>
            <a:r>
              <a:rPr lang="el-GR" dirty="0">
                <a:solidFill>
                  <a:srgbClr val="1C2E78"/>
                </a:solidFill>
                <a:latin typeface="Calibri"/>
                <a:ea typeface="Calibri"/>
                <a:cs typeface="Calibri"/>
                <a:sym typeface="Calibri"/>
              </a:rPr>
              <a:t>Αναγνώριση </a:t>
            </a:r>
            <a:r>
              <a:rPr lang="en-US" dirty="0">
                <a:solidFill>
                  <a:srgbClr val="1C2E78"/>
                </a:solidFill>
                <a:latin typeface="Calibri"/>
                <a:ea typeface="Calibri"/>
                <a:cs typeface="Calibri"/>
                <a:sym typeface="Calibri"/>
              </a:rPr>
              <a:t>και απ</a:t>
            </a:r>
            <a:r>
              <a:rPr lang="en-US" dirty="0" err="1">
                <a:solidFill>
                  <a:srgbClr val="1C2E78"/>
                </a:solidFill>
                <a:latin typeface="Calibri"/>
                <a:ea typeface="Calibri"/>
                <a:cs typeface="Calibri"/>
                <a:sym typeface="Calibri"/>
              </a:rPr>
              <a:t>οφυγή</a:t>
            </a:r>
            <a:r>
              <a:rPr lang="en-US" dirty="0">
                <a:solidFill>
                  <a:srgbClr val="1C2E78"/>
                </a:solidFill>
                <a:latin typeface="Calibri"/>
                <a:ea typeface="Calibri"/>
                <a:cs typeface="Calibri"/>
                <a:sym typeface="Calibri"/>
              </a:rPr>
              <a:t> απάτης</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45"/>
          <p:cNvPicPr preferRelativeResize="0"/>
          <p:nvPr/>
        </p:nvPicPr>
        <p:blipFill rotWithShape="1">
          <a:blip r:embed="rId3">
            <a:alphaModFix/>
          </a:blip>
          <a:srcRect/>
          <a:stretch/>
        </p:blipFill>
        <p:spPr>
          <a:xfrm>
            <a:off x="7356282" y="1628139"/>
            <a:ext cx="4736432" cy="4736432"/>
          </a:xfrm>
          <a:prstGeom prst="rect">
            <a:avLst/>
          </a:prstGeom>
          <a:noFill/>
          <a:ln>
            <a:noFill/>
          </a:ln>
        </p:spPr>
      </p:pic>
      <p:sp>
        <p:nvSpPr>
          <p:cNvPr id="308" name="Google Shape;308;p45"/>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ts val="2000"/>
              <a:buNone/>
            </a:pPr>
            <a:r>
              <a:rPr lang="el-GR" sz="2000" dirty="0"/>
              <a:t>Υποενότητα</a:t>
            </a:r>
            <a:r>
              <a:rPr lang="en-US" sz="2000" dirty="0"/>
              <a:t> 6</a:t>
            </a:r>
            <a:r>
              <a:rPr lang="en-US" dirty="0"/>
              <a:t/>
            </a:r>
            <a:br>
              <a:rPr lang="en-US" dirty="0"/>
            </a:br>
            <a:r>
              <a:rPr lang="en-US" dirty="0"/>
              <a:t>Πρόσβαση και κατανόηση του ιστορικού συναλλαγών</a:t>
            </a:r>
            <a:endParaRPr dirty="0"/>
          </a:p>
        </p:txBody>
      </p:sp>
      <p:sp>
        <p:nvSpPr>
          <p:cNvPr id="309" name="Google Shape;309;p45"/>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310" name="Google Shape;310;p45"/>
          <p:cNvSpPr txBox="1">
            <a:spLocks noGrp="1"/>
          </p:cNvSpPr>
          <p:nvPr>
            <p:ph type="body" idx="2"/>
          </p:nvPr>
        </p:nvSpPr>
        <p:spPr>
          <a:xfrm>
            <a:off x="617619" y="2849843"/>
            <a:ext cx="6885839"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err="1"/>
              <a:t>Με</a:t>
            </a:r>
            <a:r>
              <a:rPr lang="en-US" sz="2000" dirty="0"/>
              <a:t> </a:t>
            </a:r>
            <a:r>
              <a:rPr lang="en-US" sz="2000" dirty="0" err="1"/>
              <a:t>την</a:t>
            </a:r>
            <a:r>
              <a:rPr lang="en-US" sz="2000" dirty="0"/>
              <a:t> </a:t>
            </a:r>
            <a:r>
              <a:rPr lang="en-US" sz="2000" dirty="0" err="1"/>
              <a:t>ολοκλήρωση</a:t>
            </a:r>
            <a:r>
              <a:rPr lang="en-US" sz="2000" dirty="0"/>
              <a:t> α</a:t>
            </a:r>
            <a:r>
              <a:rPr lang="en-US" sz="2000" dirty="0" err="1"/>
              <a:t>υτής</a:t>
            </a:r>
            <a:r>
              <a:rPr lang="en-US" sz="2000" dirty="0"/>
              <a:t> </a:t>
            </a:r>
            <a:r>
              <a:rPr lang="en-US" sz="2000" dirty="0" err="1"/>
              <a:t>της</a:t>
            </a:r>
            <a:r>
              <a:rPr lang="en-US" sz="2000" dirty="0"/>
              <a:t> </a:t>
            </a:r>
            <a:r>
              <a:rPr lang="el-GR" sz="2000" dirty="0" err="1"/>
              <a:t>υπο</a:t>
            </a:r>
            <a:r>
              <a:rPr lang="en-US" sz="2000" dirty="0" err="1"/>
              <a:t>ενότητ</a:t>
            </a:r>
            <a:r>
              <a:rPr lang="en-US" sz="2000" dirty="0"/>
              <a:t>ας, θα γνωρίζετε</a:t>
            </a:r>
            <a:r>
              <a:rPr lang="el-GR" sz="2000" dirty="0"/>
              <a:t> να</a:t>
            </a:r>
            <a:r>
              <a:rPr lang="en-US" sz="2000" dirty="0"/>
              <a:t>:</a:t>
            </a:r>
            <a:endParaRPr dirty="0"/>
          </a:p>
          <a:p>
            <a:pPr marL="228600" lvl="0" indent="-228600" algn="l" rtl="0">
              <a:lnSpc>
                <a:spcPct val="150000"/>
              </a:lnSpc>
              <a:spcBef>
                <a:spcPts val="1200"/>
              </a:spcBef>
              <a:spcAft>
                <a:spcPts val="0"/>
              </a:spcAft>
              <a:buSzPts val="2000"/>
              <a:buFont typeface="Calibri"/>
              <a:buChar char="✔"/>
            </a:pPr>
            <a:r>
              <a:rPr lang="en-US" sz="2000" dirty="0" err="1"/>
              <a:t>Πλοηγ</a:t>
            </a:r>
            <a:r>
              <a:rPr lang="el-GR" sz="2000" dirty="0" err="1"/>
              <a:t>ήστε</a:t>
            </a:r>
            <a:r>
              <a:rPr lang="en-US" sz="2000" dirty="0"/>
              <a:t> </a:t>
            </a:r>
            <a:r>
              <a:rPr lang="en-US" sz="2000" dirty="0" err="1"/>
              <a:t>στο</a:t>
            </a:r>
            <a:r>
              <a:rPr lang="en-US" sz="2000" dirty="0"/>
              <a:t> </a:t>
            </a:r>
            <a:r>
              <a:rPr lang="en-US" sz="2000" dirty="0" err="1"/>
              <a:t>Ιστορικό</a:t>
            </a:r>
            <a:r>
              <a:rPr lang="en-US" sz="2000" dirty="0"/>
              <a:t> </a:t>
            </a:r>
            <a:r>
              <a:rPr lang="en-US" sz="2000" dirty="0" err="1"/>
              <a:t>συν</a:t>
            </a:r>
            <a:r>
              <a:rPr lang="en-US" sz="2000" dirty="0"/>
              <a:t>αλλαγών</a:t>
            </a:r>
            <a:endParaRPr dirty="0"/>
          </a:p>
          <a:p>
            <a:pPr marL="228600" lvl="0" indent="-228600" algn="l" rtl="0">
              <a:lnSpc>
                <a:spcPct val="150000"/>
              </a:lnSpc>
              <a:spcBef>
                <a:spcPts val="1200"/>
              </a:spcBef>
              <a:spcAft>
                <a:spcPts val="0"/>
              </a:spcAft>
              <a:buSzPts val="2000"/>
              <a:buFont typeface="Calibri"/>
              <a:buChar char="✔"/>
            </a:pPr>
            <a:r>
              <a:rPr lang="en-US" sz="2000" dirty="0"/>
              <a:t>Καταν</a:t>
            </a:r>
            <a:r>
              <a:rPr lang="el-GR" sz="2000" dirty="0" err="1"/>
              <a:t>οείτε</a:t>
            </a:r>
            <a:r>
              <a:rPr lang="en-US" sz="2000" dirty="0"/>
              <a:t> βα</a:t>
            </a:r>
            <a:r>
              <a:rPr lang="en-US" sz="2000" dirty="0" err="1"/>
              <a:t>σικ</a:t>
            </a:r>
            <a:r>
              <a:rPr lang="el-GR" sz="2000" dirty="0"/>
              <a:t>ά</a:t>
            </a:r>
            <a:r>
              <a:rPr lang="en-US" sz="2000" dirty="0"/>
              <a:t> </a:t>
            </a:r>
            <a:r>
              <a:rPr lang="en-US" sz="2000" dirty="0" err="1"/>
              <a:t>στοιχεί</a:t>
            </a:r>
            <a:r>
              <a:rPr lang="el-GR" sz="2000" dirty="0"/>
              <a:t>α</a:t>
            </a:r>
            <a:r>
              <a:rPr lang="en-US" sz="2000" dirty="0"/>
              <a:t> σε </a:t>
            </a:r>
            <a:r>
              <a:rPr lang="en-US" sz="2000" dirty="0" err="1"/>
              <a:t>μι</a:t>
            </a:r>
            <a:r>
              <a:rPr lang="en-US" sz="2000" dirty="0"/>
              <a:t>α αναφορά συναλλαγής</a:t>
            </a:r>
            <a:endParaRPr dirty="0"/>
          </a:p>
          <a:p>
            <a:pPr marL="228600" lvl="0" indent="-228600" algn="l" rtl="0">
              <a:lnSpc>
                <a:spcPct val="150000"/>
              </a:lnSpc>
              <a:spcBef>
                <a:spcPts val="1200"/>
              </a:spcBef>
              <a:spcAft>
                <a:spcPts val="0"/>
              </a:spcAft>
              <a:buSzPts val="2000"/>
              <a:buFont typeface="Calibri"/>
              <a:buChar char="✔"/>
            </a:pPr>
            <a:r>
              <a:rPr lang="en-US" sz="2000" dirty="0"/>
              <a:t>Επαλ</a:t>
            </a:r>
            <a:r>
              <a:rPr lang="el-GR" sz="2000" dirty="0" err="1"/>
              <a:t>ηθεύετε</a:t>
            </a:r>
            <a:r>
              <a:rPr lang="el-GR" sz="2000" dirty="0"/>
              <a:t> </a:t>
            </a:r>
            <a:r>
              <a:rPr lang="en-US" sz="2000" dirty="0"/>
              <a:t>π</a:t>
            </a:r>
            <a:r>
              <a:rPr lang="en-US" sz="2000" dirty="0" err="1"/>
              <a:t>ληρωμ</a:t>
            </a:r>
            <a:r>
              <a:rPr lang="el-GR" sz="2000" dirty="0" err="1"/>
              <a:t>ές</a:t>
            </a:r>
            <a:r>
              <a:rPr lang="en-US" sz="2000" dirty="0"/>
              <a:t> και απ</a:t>
            </a:r>
            <a:r>
              <a:rPr lang="en-US" sz="2000" dirty="0" err="1"/>
              <a:t>οδείξε</a:t>
            </a:r>
            <a:r>
              <a:rPr lang="el-GR" sz="2000" dirty="0" err="1"/>
              <a:t>ις</a:t>
            </a:r>
            <a:endParaRPr dirty="0"/>
          </a:p>
          <a:p>
            <a:pPr marL="228600" lvl="0" indent="-228600" algn="l" rtl="0">
              <a:lnSpc>
                <a:spcPct val="150000"/>
              </a:lnSpc>
              <a:spcBef>
                <a:spcPts val="1200"/>
              </a:spcBef>
              <a:spcAft>
                <a:spcPts val="0"/>
              </a:spcAft>
              <a:buSzPts val="2000"/>
              <a:buFont typeface="Calibri"/>
              <a:buChar char="✔"/>
            </a:pPr>
            <a:r>
              <a:rPr lang="el-GR" sz="2000" dirty="0"/>
              <a:t>Κάνετε λ</a:t>
            </a:r>
            <a:r>
              <a:rPr lang="en-US" sz="2000" dirty="0" err="1"/>
              <a:t>ήψη</a:t>
            </a:r>
            <a:r>
              <a:rPr lang="en-US" sz="2000" dirty="0"/>
              <a:t> και </a:t>
            </a:r>
            <a:r>
              <a:rPr lang="en-US" sz="2000" dirty="0" err="1"/>
              <a:t>δι</a:t>
            </a:r>
            <a:r>
              <a:rPr lang="en-US" sz="2000" dirty="0"/>
              <a:t>αχείριση αρχείων</a:t>
            </a:r>
            <a:endParaRPr sz="2000" dirty="0">
              <a:highlight>
                <a:srgbClr val="FFFF00"/>
              </a:highlight>
            </a:endParaRPr>
          </a:p>
        </p:txBody>
      </p:sp>
      <p:sp>
        <p:nvSpPr>
          <p:cNvPr id="311" name="Google Shape;311;p45"/>
          <p:cNvSpPr txBox="1"/>
          <p:nvPr/>
        </p:nvSpPr>
        <p:spPr>
          <a:xfrm>
            <a:off x="8874034" y="6574524"/>
            <a:ext cx="2474631"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46"/>
          <p:cNvPicPr preferRelativeResize="0"/>
          <p:nvPr/>
        </p:nvPicPr>
        <p:blipFill rotWithShape="1">
          <a:blip r:embed="rId3">
            <a:alphaModFix/>
          </a:blip>
          <a:srcRect/>
          <a:stretch/>
        </p:blipFill>
        <p:spPr>
          <a:xfrm>
            <a:off x="7386855" y="890337"/>
            <a:ext cx="4764505" cy="4764505"/>
          </a:xfrm>
          <a:prstGeom prst="rect">
            <a:avLst/>
          </a:prstGeom>
          <a:noFill/>
          <a:ln>
            <a:noFill/>
          </a:ln>
        </p:spPr>
      </p:pic>
      <p:sp>
        <p:nvSpPr>
          <p:cNvPr id="318" name="Google Shape;318;p46"/>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Πλοήγηση στο ιστορικό συναλλαγών (1)</a:t>
            </a:r>
            <a:endParaRPr dirty="0"/>
          </a:p>
        </p:txBody>
      </p:sp>
      <p:sp>
        <p:nvSpPr>
          <p:cNvPr id="319" name="Google Shape;319;p46"/>
          <p:cNvSpPr txBox="1">
            <a:spLocks noGrp="1"/>
          </p:cNvSpPr>
          <p:nvPr>
            <p:ph type="body" idx="1"/>
          </p:nvPr>
        </p:nvSpPr>
        <p:spPr>
          <a:xfrm>
            <a:off x="558000" y="1814512"/>
            <a:ext cx="7230442" cy="4919663"/>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0000"/>
              </a:lnSpc>
              <a:spcBef>
                <a:spcPts val="0"/>
              </a:spcBef>
              <a:spcAft>
                <a:spcPts val="600"/>
              </a:spcAft>
              <a:buSzPct val="100000"/>
              <a:buChar char="▪"/>
            </a:pPr>
            <a:r>
              <a:rPr lang="en-US" b="1" dirty="0"/>
              <a:t>Ανοίξτε την εφαρμογή ή τον ιστότοπο</a:t>
            </a:r>
            <a:endParaRPr dirty="0"/>
          </a:p>
          <a:p>
            <a:pPr marL="800100" lvl="1" indent="-342900" algn="l" rtl="0">
              <a:lnSpc>
                <a:spcPct val="100000"/>
              </a:lnSpc>
              <a:spcBef>
                <a:spcPts val="0"/>
              </a:spcBef>
              <a:spcAft>
                <a:spcPts val="600"/>
              </a:spcAft>
              <a:buSzPct val="100000"/>
              <a:buChar char="▪"/>
            </a:pPr>
            <a:r>
              <a:rPr lang="en-US" dirty="0"/>
              <a:t>Συνδεθείτε στην τραπεζική σας εφαρμογή ή στην πλατφόρμα μεταφοράς χρημάτων χρησιμοποιώντας τα διαπιστευτήριά σας.</a:t>
            </a:r>
            <a:endParaRPr dirty="0"/>
          </a:p>
          <a:p>
            <a:pPr marL="800100" lvl="1" indent="-342900" algn="l" rtl="0">
              <a:lnSpc>
                <a:spcPct val="100000"/>
              </a:lnSpc>
              <a:spcBef>
                <a:spcPts val="0"/>
              </a:spcBef>
              <a:spcAft>
                <a:spcPts val="600"/>
              </a:spcAft>
              <a:buSzPct val="100000"/>
              <a:buChar char="▪"/>
            </a:pPr>
            <a:r>
              <a:rPr lang="en-US" dirty="0"/>
              <a:t>Εντοπίστε το τμήμα Συναλλαγών: Αναζητήστε καρτέλες ή μενού με τις ενδείξεις "Ιστορικό συναλλαγών", "Δραστηριότητα" ή "Πληρωμές". Αυτές βρίσκονται συχνά στην αρχική οθόνη ή στο κύριο μενού.</a:t>
            </a:r>
            <a:endParaRPr dirty="0"/>
          </a:p>
          <a:p>
            <a:pPr marL="342900" lvl="0" indent="-342900" algn="l" rtl="0">
              <a:lnSpc>
                <a:spcPct val="100000"/>
              </a:lnSpc>
              <a:spcBef>
                <a:spcPts val="0"/>
              </a:spcBef>
              <a:spcAft>
                <a:spcPts val="600"/>
              </a:spcAft>
              <a:buSzPct val="100000"/>
              <a:buChar char="▪"/>
            </a:pPr>
            <a:r>
              <a:rPr lang="en-US" b="1" dirty="0"/>
              <a:t>Φιλτράρετε την αναζήτησή σας</a:t>
            </a:r>
            <a:endParaRPr dirty="0"/>
          </a:p>
          <a:p>
            <a:pPr marL="800100" lvl="1" indent="-342900" algn="l" rtl="0">
              <a:lnSpc>
                <a:spcPct val="100000"/>
              </a:lnSpc>
              <a:spcBef>
                <a:spcPts val="0"/>
              </a:spcBef>
              <a:spcAft>
                <a:spcPts val="600"/>
              </a:spcAft>
              <a:buSzPct val="100000"/>
              <a:buChar char="▪"/>
            </a:pPr>
            <a:r>
              <a:rPr lang="en-US" dirty="0"/>
              <a:t>Χρησιμοποιήστε τα διαθέσιμα φίλτρα, όπως ημερομηνία, ποσό ή είδος συναλλαγής, για να βρείτε συγκεκριμένες εγγραφές. Για παράδειγμα, επιλέξτε "Αποσταλεί" ή "Ελήφθη" για να περιορίσετε τα αποτελέσματα.</a:t>
            </a:r>
            <a:endParaRPr dirty="0"/>
          </a:p>
        </p:txBody>
      </p:sp>
      <p:sp>
        <p:nvSpPr>
          <p:cNvPr id="321" name="Google Shape;321;p46"/>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100" b="0" i="0" u="none" strike="noStrike" cap="none">
              <a:solidFill>
                <a:schemeClr val="dk1"/>
              </a:solidFill>
              <a:latin typeface="Calibri"/>
              <a:ea typeface="Calibri"/>
              <a:cs typeface="Calibri"/>
              <a:sym typeface="Calibri"/>
            </a:endParaRPr>
          </a:p>
        </p:txBody>
      </p:sp>
      <p:sp>
        <p:nvSpPr>
          <p:cNvPr id="2" name="Google Shape;182;p9">
            <a:extLst>
              <a:ext uri="{FF2B5EF4-FFF2-40B4-BE49-F238E27FC236}">
                <a16:creationId xmlns:a16="http://schemas.microsoft.com/office/drawing/2014/main" id="{37002493-982C-9022-D011-3E0AC11127F7}"/>
              </a:ext>
            </a:extLst>
          </p:cNvPr>
          <p:cNvSpPr/>
          <p:nvPr/>
        </p:nvSpPr>
        <p:spPr>
          <a:xfrm>
            <a:off x="7788442" y="0"/>
            <a:ext cx="439793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4.6 Πρόσβαση και κατανόηση του ιστορικού συναλλαγών</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a:extLst>
            <a:ext uri="{FF2B5EF4-FFF2-40B4-BE49-F238E27FC236}">
              <a16:creationId xmlns:a16="http://schemas.microsoft.com/office/drawing/2014/main" id="{AC7B2936-5BFB-553C-A3D8-23F9104D2F81}"/>
            </a:ext>
          </a:extLst>
        </p:cNvPr>
        <p:cNvGrpSpPr/>
        <p:nvPr/>
      </p:nvGrpSpPr>
      <p:grpSpPr>
        <a:xfrm>
          <a:off x="0" y="0"/>
          <a:ext cx="0" cy="0"/>
          <a:chOff x="0" y="0"/>
          <a:chExt cx="0" cy="0"/>
        </a:xfrm>
      </p:grpSpPr>
      <p:pic>
        <p:nvPicPr>
          <p:cNvPr id="317" name="Google Shape;317;p46">
            <a:extLst>
              <a:ext uri="{FF2B5EF4-FFF2-40B4-BE49-F238E27FC236}">
                <a16:creationId xmlns:a16="http://schemas.microsoft.com/office/drawing/2014/main" id="{4B1CBC6B-78F9-C8E2-77EE-D81D4A449831}"/>
              </a:ext>
            </a:extLst>
          </p:cNvPr>
          <p:cNvPicPr preferRelativeResize="0"/>
          <p:nvPr/>
        </p:nvPicPr>
        <p:blipFill rotWithShape="1">
          <a:blip r:embed="rId3">
            <a:alphaModFix/>
          </a:blip>
          <a:srcRect/>
          <a:stretch/>
        </p:blipFill>
        <p:spPr>
          <a:xfrm>
            <a:off x="7386855" y="890337"/>
            <a:ext cx="4764505" cy="4764505"/>
          </a:xfrm>
          <a:prstGeom prst="rect">
            <a:avLst/>
          </a:prstGeom>
          <a:noFill/>
          <a:ln>
            <a:noFill/>
          </a:ln>
        </p:spPr>
      </p:pic>
      <p:sp>
        <p:nvSpPr>
          <p:cNvPr id="318" name="Google Shape;318;p46">
            <a:extLst>
              <a:ext uri="{FF2B5EF4-FFF2-40B4-BE49-F238E27FC236}">
                <a16:creationId xmlns:a16="http://schemas.microsoft.com/office/drawing/2014/main" id="{C850E4D0-3D46-CE73-5893-5D20DB038F35}"/>
              </a:ext>
            </a:extLst>
          </p:cNvPr>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dirty="0"/>
              <a:t>Πλοήγηση στο ιστορικό συναλλαγών (2)</a:t>
            </a:r>
            <a:endParaRPr dirty="0"/>
          </a:p>
        </p:txBody>
      </p:sp>
      <p:sp>
        <p:nvSpPr>
          <p:cNvPr id="319" name="Google Shape;319;p46">
            <a:extLst>
              <a:ext uri="{FF2B5EF4-FFF2-40B4-BE49-F238E27FC236}">
                <a16:creationId xmlns:a16="http://schemas.microsoft.com/office/drawing/2014/main" id="{27E56A32-30D4-8987-622D-9A789A76714A}"/>
              </a:ext>
            </a:extLst>
          </p:cNvPr>
          <p:cNvSpPr txBox="1">
            <a:spLocks noGrp="1"/>
          </p:cNvSpPr>
          <p:nvPr>
            <p:ph type="body" idx="1"/>
          </p:nvPr>
        </p:nvSpPr>
        <p:spPr>
          <a:xfrm>
            <a:off x="558000" y="1814512"/>
            <a:ext cx="7230442" cy="4919663"/>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600"/>
              </a:spcAft>
              <a:buSzPct val="100000"/>
              <a:buChar char="▪"/>
            </a:pPr>
            <a:r>
              <a:rPr lang="en-US" b="1" dirty="0"/>
              <a:t>Προβολή λεπτομερειών</a:t>
            </a:r>
            <a:endParaRPr dirty="0"/>
          </a:p>
          <a:p>
            <a:pPr marL="800100" lvl="1" indent="-342900" algn="l" rtl="0">
              <a:lnSpc>
                <a:spcPct val="100000"/>
              </a:lnSpc>
              <a:spcBef>
                <a:spcPts val="0"/>
              </a:spcBef>
              <a:spcAft>
                <a:spcPts val="600"/>
              </a:spcAft>
              <a:buSzPct val="100000"/>
              <a:buChar char="▪"/>
            </a:pPr>
            <a:r>
              <a:rPr lang="en-US" dirty="0"/>
              <a:t>Κάντε κλικ ή πατήστε σε μια συναλλαγή για να δείτε τις πλήρεις λεπτομέρειες, συμπεριλαμβανομένων του αποστολέα, του ποσού και του αριθμού αναφοράς.</a:t>
            </a:r>
            <a:endParaRPr dirty="0"/>
          </a:p>
          <a:p>
            <a:pPr marL="800100" lvl="1" indent="-342900" algn="l" rtl="0">
              <a:lnSpc>
                <a:spcPct val="100000"/>
              </a:lnSpc>
              <a:spcBef>
                <a:spcPts val="0"/>
              </a:spcBef>
              <a:spcAft>
                <a:spcPts val="600"/>
              </a:spcAft>
              <a:buSzPct val="100000"/>
              <a:buChar char="▪"/>
            </a:pPr>
            <a:r>
              <a:rPr lang="en-US" dirty="0"/>
              <a:t>Επαληθεύστε ότι οι πληροφορίες ανταποκρίνονται στις προσδοκίες σας.</a:t>
            </a:r>
            <a:endParaRPr dirty="0"/>
          </a:p>
          <a:p>
            <a:pPr marL="342900" lvl="0" indent="-342900" algn="l" rtl="0">
              <a:lnSpc>
                <a:spcPct val="100000"/>
              </a:lnSpc>
              <a:spcBef>
                <a:spcPts val="0"/>
              </a:spcBef>
              <a:spcAft>
                <a:spcPts val="600"/>
              </a:spcAft>
              <a:buSzPct val="100000"/>
              <a:buChar char="▪"/>
            </a:pPr>
            <a:r>
              <a:rPr lang="en-US" b="1" dirty="0"/>
              <a:t>Αποθήκευση για μελλοντική χρήση</a:t>
            </a:r>
            <a:endParaRPr dirty="0"/>
          </a:p>
          <a:p>
            <a:pPr marL="800100" lvl="1" indent="-342900" algn="l" rtl="0">
              <a:lnSpc>
                <a:spcPct val="100000"/>
              </a:lnSpc>
              <a:spcBef>
                <a:spcPts val="0"/>
              </a:spcBef>
              <a:spcAft>
                <a:spcPts val="600"/>
              </a:spcAft>
              <a:buSzPct val="100000"/>
              <a:buChar char="▪"/>
            </a:pPr>
            <a:r>
              <a:rPr lang="en-US" dirty="0"/>
              <a:t>Εάν χρειαστεί, κατεβάστε ή εκτυπώστε τα στοιχεία της συναλλαγής για τα προσωπικά σας αρχεία ή ως απόδειξη πληρωμής.</a:t>
            </a:r>
            <a:endParaRPr dirty="0"/>
          </a:p>
        </p:txBody>
      </p:sp>
      <p:sp>
        <p:nvSpPr>
          <p:cNvPr id="321" name="Google Shape;321;p46">
            <a:extLst>
              <a:ext uri="{FF2B5EF4-FFF2-40B4-BE49-F238E27FC236}">
                <a16:creationId xmlns:a16="http://schemas.microsoft.com/office/drawing/2014/main" id="{2F7A28C3-FCC1-5C10-B7A2-E1BF97A27ABD}"/>
              </a:ext>
            </a:extLst>
          </p:cNvPr>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100" b="0" i="0" u="none" strike="noStrike" cap="none">
              <a:solidFill>
                <a:schemeClr val="dk1"/>
              </a:solidFill>
              <a:latin typeface="Calibri"/>
              <a:ea typeface="Calibri"/>
              <a:cs typeface="Calibri"/>
              <a:sym typeface="Calibri"/>
            </a:endParaRPr>
          </a:p>
        </p:txBody>
      </p:sp>
      <p:sp>
        <p:nvSpPr>
          <p:cNvPr id="3" name="Google Shape;182;p9">
            <a:extLst>
              <a:ext uri="{FF2B5EF4-FFF2-40B4-BE49-F238E27FC236}">
                <a16:creationId xmlns:a16="http://schemas.microsoft.com/office/drawing/2014/main" id="{5BFF80A6-2FF2-CA4B-E803-AF7E9FD8C595}"/>
              </a:ext>
            </a:extLst>
          </p:cNvPr>
          <p:cNvSpPr/>
          <p:nvPr/>
        </p:nvSpPr>
        <p:spPr>
          <a:xfrm>
            <a:off x="7788442" y="0"/>
            <a:ext cx="439793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4.6 Πρόσβαση και κατανόηση του ιστορικού συναλλαγών</a:t>
            </a:r>
          </a:p>
        </p:txBody>
      </p:sp>
    </p:spTree>
    <p:extLst>
      <p:ext uri="{BB962C8B-B14F-4D97-AF65-F5344CB8AC3E}">
        <p14:creationId xmlns:p14="http://schemas.microsoft.com/office/powerpoint/2010/main" val="31361340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3"/>
          <p:cNvSpPr txBox="1">
            <a:spLocks noGrp="1"/>
          </p:cNvSpPr>
          <p:nvPr>
            <p:ph type="title" idx="4294967295"/>
          </p:nvPr>
        </p:nvSpPr>
        <p:spPr>
          <a:xfrm>
            <a:off x="949569" y="-424554"/>
            <a:ext cx="10292862" cy="18901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C2E78"/>
              </a:buClr>
              <a:buSzPts val="5400"/>
              <a:buFont typeface="Calibri"/>
              <a:buNone/>
            </a:pPr>
            <a:r>
              <a:rPr lang="en-US" sz="5400"/>
              <a:t>Ενότητες</a:t>
            </a:r>
            <a:endParaRPr sz="5400">
              <a:solidFill>
                <a:srgbClr val="1C2E78"/>
              </a:solidFill>
            </a:endParaRPr>
          </a:p>
        </p:txBody>
      </p:sp>
      <p:grpSp>
        <p:nvGrpSpPr>
          <p:cNvPr id="105" name="Google Shape;105;p3"/>
          <p:cNvGrpSpPr/>
          <p:nvPr/>
        </p:nvGrpSpPr>
        <p:grpSpPr>
          <a:xfrm>
            <a:off x="949567" y="2179751"/>
            <a:ext cx="10520869" cy="4282870"/>
            <a:chOff x="-2" y="8026"/>
            <a:chExt cx="10520869" cy="4282870"/>
          </a:xfrm>
        </p:grpSpPr>
        <p:sp>
          <p:nvSpPr>
            <p:cNvPr id="106" name="Google Shape;106;p3"/>
            <p:cNvSpPr/>
            <p:nvPr/>
          </p:nvSpPr>
          <p:spPr>
            <a:xfrm>
              <a:off x="-2" y="724714"/>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7" name="Google Shape;107;p3"/>
            <p:cNvSpPr/>
            <p:nvPr/>
          </p:nvSpPr>
          <p:spPr>
            <a:xfrm>
              <a:off x="0" y="8026"/>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08" name="Google Shape;108;p3"/>
            <p:cNvSpPr txBox="1"/>
            <p:nvPr/>
          </p:nvSpPr>
          <p:spPr>
            <a:xfrm>
              <a:off x="34338" y="42364"/>
              <a:ext cx="10452191" cy="634733"/>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Clr>
                  <a:srgbClr val="000000"/>
                </a:buClr>
                <a:buSzPts val="2800"/>
                <a:buFont typeface="Calibri"/>
                <a:buNone/>
              </a:pPr>
              <a:r>
                <a:rPr lang="en-US" sz="2800" b="0" i="0" u="none" strike="noStrike" cap="none">
                  <a:solidFill>
                    <a:schemeClr val="lt1"/>
                  </a:solidFill>
                  <a:latin typeface="Calibri"/>
                  <a:ea typeface="Calibri"/>
                  <a:cs typeface="Calibri"/>
                  <a:sym typeface="Calibri"/>
                </a:rPr>
                <a:t>1. Βασικές δεξιότητες ψηφιακού γραμματισμού </a:t>
              </a:r>
              <a:endParaRPr sz="2800" b="0" i="0" u="none" strike="noStrike" cap="none">
                <a:solidFill>
                  <a:schemeClr val="lt1"/>
                </a:solidFill>
                <a:latin typeface="Calibri"/>
                <a:ea typeface="Calibri"/>
                <a:cs typeface="Calibri"/>
                <a:sym typeface="Calibri"/>
              </a:endParaRPr>
            </a:p>
          </p:txBody>
        </p:sp>
        <p:sp>
          <p:nvSpPr>
            <p:cNvPr id="109" name="Google Shape;109;p3"/>
            <p:cNvSpPr/>
            <p:nvPr/>
          </p:nvSpPr>
          <p:spPr>
            <a:xfrm>
              <a:off x="-1" y="2155262"/>
              <a:ext cx="10520867" cy="703409"/>
            </a:xfrm>
            <a:prstGeom prst="roundRect">
              <a:avLst>
                <a:gd name="adj" fmla="val 16667"/>
              </a:avLst>
            </a:prstGeom>
            <a:solidFill>
              <a:srgbClr val="84C337"/>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0" name="Google Shape;110;p3"/>
            <p:cNvSpPr txBox="1"/>
            <p:nvPr/>
          </p:nvSpPr>
          <p:spPr>
            <a:xfrm>
              <a:off x="44031" y="798130"/>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a:solidFill>
                    <a:srgbClr val="FFFFFF"/>
                  </a:solidFill>
                  <a:latin typeface="Calibri"/>
                  <a:ea typeface="Calibri"/>
                  <a:cs typeface="Calibri"/>
                  <a:sym typeface="Calibri"/>
                </a:rPr>
                <a:t>2. </a:t>
              </a:r>
              <a:r>
                <a:rPr lang="en-US" sz="2800" b="0" i="0" u="none" strike="noStrike" cap="none">
                  <a:solidFill>
                    <a:schemeClr val="lt1"/>
                  </a:solidFill>
                  <a:latin typeface="Calibri"/>
                  <a:ea typeface="Calibri"/>
                  <a:cs typeface="Calibri"/>
                  <a:sym typeface="Calibri"/>
                </a:rPr>
                <a:t>Ασφάλεια και πρόληψη</a:t>
              </a:r>
              <a:endParaRPr sz="2800" b="0" i="0" u="none" strike="noStrike" cap="none">
                <a:solidFill>
                  <a:srgbClr val="FFFFFF"/>
                </a:solidFill>
                <a:latin typeface="Calibri"/>
                <a:ea typeface="Calibri"/>
                <a:cs typeface="Calibri"/>
                <a:sym typeface="Calibri"/>
              </a:endParaRPr>
            </a:p>
          </p:txBody>
        </p:sp>
        <p:sp>
          <p:nvSpPr>
            <p:cNvPr id="111" name="Google Shape;111;p3"/>
            <p:cNvSpPr/>
            <p:nvPr/>
          </p:nvSpPr>
          <p:spPr>
            <a:xfrm>
              <a:off x="0" y="1435113"/>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2" name="Google Shape;112;p3"/>
            <p:cNvSpPr txBox="1"/>
            <p:nvPr/>
          </p:nvSpPr>
          <p:spPr>
            <a:xfrm>
              <a:off x="34338" y="1469451"/>
              <a:ext cx="10452191" cy="634733"/>
            </a:xfrm>
            <a:prstGeom prst="rect">
              <a:avLst/>
            </a:prstGeom>
            <a:noFill/>
            <a:ln>
              <a:noFill/>
            </a:ln>
          </p:spPr>
          <p:txBody>
            <a:bodyPr spcFirstLastPara="1" wrap="square" lIns="121900" tIns="121900" rIns="121900" bIns="121900" anchor="ctr" anchorCtr="0">
              <a:noAutofit/>
            </a:bodyPr>
            <a:lstStyle/>
            <a:p>
              <a:pPr marL="0" marR="0" lvl="0" indent="0" algn="l" rtl="0">
                <a:lnSpc>
                  <a:spcPct val="90000"/>
                </a:lnSpc>
                <a:spcBef>
                  <a:spcPts val="0"/>
                </a:spcBef>
                <a:spcAft>
                  <a:spcPts val="0"/>
                </a:spcAft>
                <a:buClr>
                  <a:srgbClr val="FFFFFF"/>
                </a:buClr>
                <a:buSzPts val="2800"/>
                <a:buFont typeface="Calibri"/>
                <a:buNone/>
              </a:pPr>
              <a:r>
                <a:rPr lang="en-US" sz="2800" b="0" i="0" u="none" strike="noStrike" cap="none" dirty="0">
                  <a:solidFill>
                    <a:srgbClr val="FFFFFF"/>
                  </a:solidFill>
                  <a:latin typeface="Calibri"/>
                  <a:ea typeface="Calibri"/>
                  <a:cs typeface="Calibri"/>
                  <a:sym typeface="Calibri"/>
                </a:rPr>
                <a:t>3. </a:t>
              </a:r>
              <a:r>
                <a:rPr lang="en-US" sz="2800" b="0" i="0" u="none" strike="noStrike" cap="none" dirty="0" err="1">
                  <a:solidFill>
                    <a:srgbClr val="FFFFFF"/>
                  </a:solidFill>
                  <a:latin typeface="Calibri"/>
                  <a:ea typeface="Calibri"/>
                  <a:cs typeface="Calibri"/>
                  <a:sym typeface="Calibri"/>
                </a:rPr>
                <a:t>Δι</a:t>
              </a:r>
              <a:r>
                <a:rPr lang="en-US" sz="2800" b="0" i="0" u="none" strike="noStrike" cap="none" dirty="0">
                  <a:solidFill>
                    <a:srgbClr val="FFFFFF"/>
                  </a:solidFill>
                  <a:latin typeface="Calibri"/>
                  <a:ea typeface="Calibri"/>
                  <a:cs typeface="Calibri"/>
                  <a:sym typeface="Calibri"/>
                </a:rPr>
                <a:t>αχείριση τραπεζικού λογαριασμού</a:t>
              </a:r>
              <a:r>
                <a:rPr lang="el-GR" sz="2800" b="0" i="0" u="none" strike="noStrike" cap="none" dirty="0">
                  <a:solidFill>
                    <a:srgbClr val="FFFFFF"/>
                  </a:solidFill>
                  <a:latin typeface="Calibri"/>
                  <a:ea typeface="Calibri"/>
                  <a:cs typeface="Calibri"/>
                  <a:sym typeface="Calibri"/>
                </a:rPr>
                <a:t> διαδικτυα</a:t>
              </a:r>
              <a:r>
                <a:rPr lang="el-GR" sz="2800" dirty="0">
                  <a:solidFill>
                    <a:srgbClr val="FFFFFF"/>
                  </a:solidFill>
                </a:rPr>
                <a:t>κά</a:t>
              </a:r>
              <a:endParaRPr sz="2800" b="0" i="0" u="none" strike="noStrike" cap="none" dirty="0">
                <a:solidFill>
                  <a:srgbClr val="FFFFFF"/>
                </a:solidFill>
                <a:latin typeface="Calibri"/>
                <a:ea typeface="Calibri"/>
                <a:cs typeface="Calibri"/>
                <a:sym typeface="Calibri"/>
              </a:endParaRPr>
            </a:p>
          </p:txBody>
        </p:sp>
        <p:sp>
          <p:nvSpPr>
            <p:cNvPr id="113" name="Google Shape;113;p3"/>
            <p:cNvSpPr txBox="1"/>
            <p:nvPr/>
          </p:nvSpPr>
          <p:spPr>
            <a:xfrm>
              <a:off x="68675" y="2194989"/>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1" i="0" u="none" strike="noStrike" cap="none">
                  <a:solidFill>
                    <a:schemeClr val="lt1"/>
                  </a:solidFill>
                  <a:latin typeface="Calibri"/>
                  <a:ea typeface="Calibri"/>
                  <a:cs typeface="Calibri"/>
                  <a:sym typeface="Calibri"/>
                </a:rPr>
                <a:t>4. Διαδικτυακές λύσεις για τη λήψη και αποστολή χρημάτων </a:t>
              </a:r>
              <a:endParaRPr sz="2600" b="1" i="0" u="none" strike="noStrike" cap="none">
                <a:solidFill>
                  <a:schemeClr val="lt1"/>
                </a:solidFill>
                <a:latin typeface="Calibri"/>
                <a:ea typeface="Calibri"/>
                <a:cs typeface="Calibri"/>
                <a:sym typeface="Calibri"/>
              </a:endParaRPr>
            </a:p>
          </p:txBody>
        </p:sp>
        <p:sp>
          <p:nvSpPr>
            <p:cNvPr id="114" name="Google Shape;114;p3"/>
            <p:cNvSpPr/>
            <p:nvPr/>
          </p:nvSpPr>
          <p:spPr>
            <a:xfrm>
              <a:off x="0" y="2870029"/>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5" name="Google Shape;115;p3"/>
            <p:cNvSpPr txBox="1"/>
            <p:nvPr/>
          </p:nvSpPr>
          <p:spPr>
            <a:xfrm>
              <a:off x="34338" y="2904367"/>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100000"/>
                </a:lnSpc>
                <a:spcBef>
                  <a:spcPts val="0"/>
                </a:spcBef>
                <a:spcAft>
                  <a:spcPts val="0"/>
                </a:spcAft>
                <a:buClr>
                  <a:srgbClr val="000000"/>
                </a:buClr>
                <a:buSzPts val="2600"/>
                <a:buFont typeface="Calibri"/>
                <a:buNone/>
              </a:pPr>
              <a:r>
                <a:rPr lang="en-US" sz="2600" b="0" i="0" u="none" strike="noStrike" cap="none" dirty="0">
                  <a:solidFill>
                    <a:schemeClr val="lt1"/>
                  </a:solidFill>
                  <a:latin typeface="Calibri"/>
                  <a:ea typeface="Calibri"/>
                  <a:cs typeface="Calibri"/>
                  <a:sym typeface="Calibri"/>
                </a:rPr>
                <a:t>5.</a:t>
              </a:r>
              <a:r>
                <a:rPr lang="el-GR" sz="2600" b="0" i="0" u="none" strike="noStrike" cap="none">
                  <a:solidFill>
                    <a:schemeClr val="lt1"/>
                  </a:solidFill>
                  <a:latin typeface="Calibri"/>
                  <a:ea typeface="Calibri"/>
                  <a:cs typeface="Calibri"/>
                  <a:sym typeface="Calibri"/>
                </a:rPr>
                <a:t> Χρήση πιστωτικής κάρτας για την αγορά αγαθών και υπηρεσιών από το διαδίκτυο </a:t>
              </a:r>
              <a:r>
                <a:rPr lang="en-US" sz="2600" b="0" i="0" u="none" strike="noStrike" cap="none">
                  <a:solidFill>
                    <a:schemeClr val="lt1"/>
                  </a:solidFill>
                  <a:latin typeface="Calibri"/>
                  <a:ea typeface="Calibri"/>
                  <a:cs typeface="Calibri"/>
                  <a:sym typeface="Calibri"/>
                </a:rPr>
                <a:t> </a:t>
              </a:r>
              <a:endParaRPr sz="2600" b="0" i="0" u="none" strike="noStrike" cap="none" dirty="0">
                <a:solidFill>
                  <a:schemeClr val="lt1"/>
                </a:solidFill>
                <a:latin typeface="Calibri"/>
                <a:ea typeface="Calibri"/>
                <a:cs typeface="Calibri"/>
                <a:sym typeface="Calibri"/>
              </a:endParaRPr>
            </a:p>
          </p:txBody>
        </p:sp>
        <p:sp>
          <p:nvSpPr>
            <p:cNvPr id="116" name="Google Shape;116;p3"/>
            <p:cNvSpPr/>
            <p:nvPr/>
          </p:nvSpPr>
          <p:spPr>
            <a:xfrm>
              <a:off x="0" y="3587487"/>
              <a:ext cx="10520867" cy="703409"/>
            </a:xfrm>
            <a:prstGeom prst="roundRect">
              <a:avLst>
                <a:gd name="adj" fmla="val 16667"/>
              </a:avLst>
            </a:prstGeom>
            <a:solidFill>
              <a:srgbClr val="D8D8D8"/>
            </a:solidFill>
            <a:ln w="19050" cap="flat" cmpd="sng">
              <a:solidFill>
                <a:srgbClr val="785832"/>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Calibri"/>
                <a:ea typeface="Calibri"/>
                <a:cs typeface="Calibri"/>
                <a:sym typeface="Calibri"/>
              </a:endParaRPr>
            </a:p>
          </p:txBody>
        </p:sp>
        <p:sp>
          <p:nvSpPr>
            <p:cNvPr id="117" name="Google Shape;117;p3"/>
            <p:cNvSpPr txBox="1"/>
            <p:nvPr/>
          </p:nvSpPr>
          <p:spPr>
            <a:xfrm>
              <a:off x="34338" y="3621825"/>
              <a:ext cx="10452191" cy="634733"/>
            </a:xfrm>
            <a:prstGeom prst="rect">
              <a:avLst/>
            </a:prstGeom>
            <a:noFill/>
            <a:ln>
              <a:noFill/>
            </a:ln>
          </p:spPr>
          <p:txBody>
            <a:bodyPr spcFirstLastPara="1" wrap="square" lIns="99050" tIns="99050" rIns="99050" bIns="99050" anchor="ctr" anchorCtr="0">
              <a:noAutofit/>
            </a:bodyPr>
            <a:lstStyle/>
            <a:p>
              <a:pPr marL="0" marR="0" lvl="0" indent="0" algn="l" rtl="0">
                <a:lnSpc>
                  <a:spcPct val="90000"/>
                </a:lnSpc>
                <a:spcBef>
                  <a:spcPts val="0"/>
                </a:spcBef>
                <a:spcAft>
                  <a:spcPts val="0"/>
                </a:spcAft>
                <a:buClr>
                  <a:srgbClr val="000000"/>
                </a:buClr>
                <a:buSzPts val="2600"/>
                <a:buFont typeface="Calibri"/>
                <a:buNone/>
              </a:pPr>
              <a:r>
                <a:rPr lang="en-US" sz="2600" b="0" i="0" u="none" strike="noStrike" cap="none">
                  <a:solidFill>
                    <a:schemeClr val="lt1"/>
                  </a:solidFill>
                  <a:latin typeface="Calibri"/>
                  <a:ea typeface="Calibri"/>
                  <a:cs typeface="Calibri"/>
                  <a:sym typeface="Calibri"/>
                </a:rPr>
                <a:t>6. Επεξεργασία ηλεκτρονικών πληρωμών για φόρους και λογαριασμούς </a:t>
              </a:r>
              <a:endParaRPr sz="2600" b="0" i="0" u="none" strike="noStrike" cap="none">
                <a:solidFill>
                  <a:schemeClr val="lt1"/>
                </a:solidFill>
                <a:latin typeface="Calibri"/>
                <a:ea typeface="Calibri"/>
                <a:cs typeface="Calibri"/>
                <a:sym typeface="Calibri"/>
              </a:endParaRPr>
            </a:p>
          </p:txBody>
        </p:sp>
      </p:grpSp>
      <p:pic>
        <p:nvPicPr>
          <p:cNvPr id="118" name="Google Shape;118;p3"/>
          <p:cNvPicPr preferRelativeResize="0"/>
          <p:nvPr/>
        </p:nvPicPr>
        <p:blipFill rotWithShape="1">
          <a:blip r:embed="rId3">
            <a:alphaModFix/>
          </a:blip>
          <a:srcRect/>
          <a:stretch/>
        </p:blipFill>
        <p:spPr>
          <a:xfrm>
            <a:off x="11523671" y="6124248"/>
            <a:ext cx="668329" cy="677143"/>
          </a:xfrm>
          <a:prstGeom prst="rect">
            <a:avLst/>
          </a:prstGeom>
          <a:noFill/>
          <a:ln>
            <a:noFill/>
          </a:ln>
        </p:spPr>
      </p:pic>
      <p:pic>
        <p:nvPicPr>
          <p:cNvPr id="119" name="Google Shape;119;p3"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a:stretch/>
        </p:blipFill>
        <p:spPr>
          <a:xfrm>
            <a:off x="0" y="23312"/>
            <a:ext cx="3800819" cy="1795328"/>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47"/>
          <p:cNvPicPr preferRelativeResize="0"/>
          <p:nvPr/>
        </p:nvPicPr>
        <p:blipFill rotWithShape="1">
          <a:blip r:embed="rId3">
            <a:alphaModFix/>
          </a:blip>
          <a:srcRect l="13161" r="11157"/>
          <a:stretch/>
        </p:blipFill>
        <p:spPr>
          <a:xfrm>
            <a:off x="9163050" y="1562192"/>
            <a:ext cx="2880525" cy="3733615"/>
          </a:xfrm>
          <a:prstGeom prst="rect">
            <a:avLst/>
          </a:prstGeom>
          <a:noFill/>
          <a:ln>
            <a:noFill/>
          </a:ln>
        </p:spPr>
      </p:pic>
      <p:sp>
        <p:nvSpPr>
          <p:cNvPr id="328" name="Google Shape;328;p47"/>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C2E78"/>
              </a:buClr>
              <a:buSzPts val="2800"/>
              <a:buFont typeface="Calibri"/>
              <a:buNone/>
            </a:pPr>
            <a:r>
              <a:rPr lang="en-US" dirty="0"/>
              <a:t>Γιατί είναι σημαντικό;</a:t>
            </a:r>
            <a:endParaRPr dirty="0"/>
          </a:p>
        </p:txBody>
      </p:sp>
      <p:sp>
        <p:nvSpPr>
          <p:cNvPr id="329" name="Google Shape;329;p47"/>
          <p:cNvSpPr txBox="1">
            <a:spLocks noGrp="1"/>
          </p:cNvSpPr>
          <p:nvPr>
            <p:ph type="body" idx="1"/>
          </p:nvPr>
        </p:nvSpPr>
        <p:spPr>
          <a:xfrm>
            <a:off x="558000" y="1814512"/>
            <a:ext cx="8509800" cy="4351157"/>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100000"/>
              </a:lnSpc>
              <a:spcAft>
                <a:spcPts val="0"/>
              </a:spcAft>
              <a:buSzPts val="2400"/>
              <a:buChar char="▪"/>
            </a:pPr>
            <a:r>
              <a:rPr lang="en-US" b="1" dirty="0"/>
              <a:t>Επαλήθευση των συναλλαγών</a:t>
            </a:r>
            <a:endParaRPr dirty="0"/>
          </a:p>
          <a:p>
            <a:pPr marL="800100" lvl="1" indent="-342900" algn="l" rtl="0">
              <a:lnSpc>
                <a:spcPct val="100000"/>
              </a:lnSpc>
              <a:spcAft>
                <a:spcPts val="0"/>
              </a:spcAft>
              <a:buSzPts val="2200"/>
              <a:buChar char="▪"/>
            </a:pPr>
            <a:r>
              <a:rPr lang="en-US" dirty="0"/>
              <a:t>Επιβεβαιώστε ότι οι πληρωμές έχουν αποσταλεί ή ληφθεί με επιτυχία</a:t>
            </a:r>
            <a:endParaRPr dirty="0"/>
          </a:p>
          <a:p>
            <a:pPr marL="342900" lvl="0" indent="-342900" algn="l" rtl="0">
              <a:lnSpc>
                <a:spcPct val="100000"/>
              </a:lnSpc>
              <a:spcAft>
                <a:spcPts val="0"/>
              </a:spcAft>
              <a:buSzPts val="2400"/>
              <a:buChar char="▪"/>
            </a:pPr>
            <a:r>
              <a:rPr lang="en-US" b="1" dirty="0"/>
              <a:t>Απόδειξη πληρωμής</a:t>
            </a:r>
            <a:endParaRPr dirty="0"/>
          </a:p>
          <a:p>
            <a:pPr marL="800100" lvl="1" indent="-342900" algn="l" rtl="0">
              <a:lnSpc>
                <a:spcPct val="100000"/>
              </a:lnSpc>
              <a:spcAft>
                <a:spcPts val="0"/>
              </a:spcAft>
              <a:buSzPts val="2200"/>
              <a:buChar char="▪"/>
            </a:pPr>
            <a:r>
              <a:rPr lang="en-US" dirty="0"/>
              <a:t>Χρησιμοποιήστε το ιστορικό συναλλαγών ως αποδεικτικό στοιχείο για ολοκληρωμένες πληρωμές ή αποδείξεις όταν χρειάζεται</a:t>
            </a:r>
            <a:endParaRPr dirty="0"/>
          </a:p>
          <a:p>
            <a:pPr marL="342900" lvl="0" indent="-342900" algn="l" rtl="0">
              <a:lnSpc>
                <a:spcPct val="100000"/>
              </a:lnSpc>
              <a:spcAft>
                <a:spcPts val="0"/>
              </a:spcAft>
              <a:buSzPts val="2400"/>
              <a:buChar char="▪"/>
            </a:pPr>
            <a:r>
              <a:rPr lang="en-US" b="1" dirty="0"/>
              <a:t>Οικονομική παρακολούθηση</a:t>
            </a:r>
            <a:endParaRPr dirty="0"/>
          </a:p>
          <a:p>
            <a:pPr marL="800100" lvl="1" indent="-342900" algn="l" rtl="0">
              <a:lnSpc>
                <a:spcPct val="100000"/>
              </a:lnSpc>
              <a:spcAft>
                <a:spcPts val="0"/>
              </a:spcAft>
              <a:buSzPts val="2200"/>
              <a:buChar char="▪"/>
            </a:pPr>
            <a:r>
              <a:rPr lang="en-US" dirty="0"/>
              <a:t>Παρακολουθήστε τις δαπάνες και τα έσοδά σας για να διαχειριστείτε καλύτερα τον προϋπολογισμό σας</a:t>
            </a:r>
            <a:endParaRPr dirty="0"/>
          </a:p>
          <a:p>
            <a:pPr marL="342900" lvl="0" indent="-342900" algn="l" rtl="0">
              <a:lnSpc>
                <a:spcPct val="100000"/>
              </a:lnSpc>
              <a:spcAft>
                <a:spcPts val="0"/>
              </a:spcAft>
              <a:buSzPts val="2400"/>
              <a:buChar char="▪"/>
            </a:pPr>
            <a:r>
              <a:rPr lang="en-US" b="1" dirty="0"/>
              <a:t>Επίλυση σφάλματος</a:t>
            </a:r>
            <a:endParaRPr dirty="0"/>
          </a:p>
          <a:p>
            <a:pPr marL="800100" lvl="1" indent="-342900" algn="l" rtl="0">
              <a:lnSpc>
                <a:spcPct val="100000"/>
              </a:lnSpc>
              <a:spcAft>
                <a:spcPts val="0"/>
              </a:spcAft>
              <a:buSzPts val="2200"/>
              <a:buChar char="▪"/>
            </a:pPr>
            <a:r>
              <a:rPr lang="en-US" dirty="0"/>
              <a:t>Εντοπίστε γρήγορα ασυμφωνίες ή μη εξουσιοδοτημένες συναλλαγές για άμεση επίλυση.</a:t>
            </a:r>
            <a:endParaRPr dirty="0"/>
          </a:p>
        </p:txBody>
      </p:sp>
      <p:sp>
        <p:nvSpPr>
          <p:cNvPr id="331" name="Google Shape;331;p47"/>
          <p:cNvSpPr txBox="1"/>
          <p:nvPr/>
        </p:nvSpPr>
        <p:spPr>
          <a:xfrm>
            <a:off x="8606970" y="6310144"/>
            <a:ext cx="3200399"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100" b="0" i="0" u="none" strike="noStrike" cap="none">
              <a:solidFill>
                <a:schemeClr val="dk1"/>
              </a:solidFill>
              <a:latin typeface="Calibri"/>
              <a:ea typeface="Calibri"/>
              <a:cs typeface="Calibri"/>
              <a:sym typeface="Calibri"/>
            </a:endParaRPr>
          </a:p>
        </p:txBody>
      </p:sp>
      <p:sp>
        <p:nvSpPr>
          <p:cNvPr id="3" name="Google Shape;182;p9">
            <a:extLst>
              <a:ext uri="{FF2B5EF4-FFF2-40B4-BE49-F238E27FC236}">
                <a16:creationId xmlns:a16="http://schemas.microsoft.com/office/drawing/2014/main" id="{94DEE96A-5B69-9F21-475D-6CA56F06BF6D}"/>
              </a:ext>
            </a:extLst>
          </p:cNvPr>
          <p:cNvSpPr/>
          <p:nvPr/>
        </p:nvSpPr>
        <p:spPr>
          <a:xfrm>
            <a:off x="7788442" y="0"/>
            <a:ext cx="4397933" cy="3987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4.6 Πρόσβαση και κατανόηση του ιστορικού συναλλαγών</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9"/>
          <p:cNvSpPr txBox="1">
            <a:spLocks noGrp="1"/>
          </p:cNvSpPr>
          <p:nvPr>
            <p:ph type="title"/>
          </p:nvPr>
        </p:nvSpPr>
        <p:spPr>
          <a:xfrm>
            <a:off x="1994338" y="901676"/>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Calibri"/>
              <a:buNone/>
            </a:pPr>
            <a:r>
              <a:rPr lang="en-US" dirty="0">
                <a:solidFill>
                  <a:schemeClr val="lt1"/>
                </a:solidFill>
              </a:rPr>
              <a:t>Δραστηριότητα: IBAN (1)</a:t>
            </a:r>
            <a:endParaRPr dirty="0">
              <a:solidFill>
                <a:schemeClr val="lt1"/>
              </a:solidFill>
            </a:endParaRPr>
          </a:p>
        </p:txBody>
      </p:sp>
      <p:sp>
        <p:nvSpPr>
          <p:cNvPr id="338" name="Google Shape;338;p19"/>
          <p:cNvSpPr txBox="1">
            <a:spLocks noGrp="1"/>
          </p:cNvSpPr>
          <p:nvPr>
            <p:ph type="body" idx="1"/>
          </p:nvPr>
        </p:nvSpPr>
        <p:spPr>
          <a:xfrm>
            <a:off x="557999" y="2174240"/>
            <a:ext cx="6981790" cy="3799840"/>
          </a:xfrm>
          <a:prstGeom prst="rect">
            <a:avLst/>
          </a:prstGeom>
          <a:noFill/>
          <a:ln>
            <a:noFill/>
          </a:ln>
        </p:spPr>
        <p:txBody>
          <a:bodyPr spcFirstLastPara="1" wrap="square" lIns="91425" tIns="45700" rIns="91425" bIns="45700" anchor="t" anchorCtr="0">
            <a:normAutofit fontScale="92500"/>
          </a:bodyPr>
          <a:lstStyle/>
          <a:p>
            <a:pPr marL="76200" lvl="0" indent="0" algn="l" rtl="0">
              <a:lnSpc>
                <a:spcPct val="120000"/>
              </a:lnSpc>
              <a:spcBef>
                <a:spcPts val="0"/>
              </a:spcBef>
              <a:spcAft>
                <a:spcPts val="0"/>
              </a:spcAft>
              <a:buSzPts val="2400"/>
              <a:buNone/>
            </a:pPr>
            <a:r>
              <a:rPr lang="en-US" i="1"/>
              <a:t>Αποφασίστε, </a:t>
            </a:r>
            <a:r>
              <a:rPr lang="en-US" b="1" i="1"/>
              <a:t>ποιος είναι ο καλύτερος τρόπος για να μάθετε τον IBAN σας</a:t>
            </a:r>
            <a:r>
              <a:rPr lang="en-US" i="1"/>
              <a:t>.</a:t>
            </a:r>
            <a:endParaRPr/>
          </a:p>
          <a:p>
            <a:pPr marL="76200" lvl="0" indent="0" algn="l" rtl="0">
              <a:lnSpc>
                <a:spcPct val="120000"/>
              </a:lnSpc>
              <a:spcBef>
                <a:spcPts val="1200"/>
              </a:spcBef>
              <a:spcAft>
                <a:spcPts val="0"/>
              </a:spcAft>
              <a:buSzPts val="2400"/>
              <a:buNone/>
            </a:pPr>
            <a:r>
              <a:rPr lang="en-US" i="1"/>
              <a:t>Θα προσδιορίσετε τα βήματα που απαιτούνται για να βρείτε τον IBAN σας χρησιμοποιώντας την εφαρμογή, τον ιστότοπο ή τις εκτυπωμένες καταστάσεις λογαριασμού της τράπεζάς σας. Μοιραστείτε τα βήματα που ακολουθήσατε με την ομάδα για να βοηθήσετε όλους να κατανοήσουν τις διαφορετικές διαθέσιμες μεθόδους.</a:t>
            </a:r>
            <a:endParaRPr/>
          </a:p>
          <a:p>
            <a:pPr marL="548640" lvl="1" indent="0" algn="l" rtl="0">
              <a:lnSpc>
                <a:spcPct val="120000"/>
              </a:lnSpc>
              <a:spcBef>
                <a:spcPts val="1200"/>
              </a:spcBef>
              <a:spcAft>
                <a:spcPts val="0"/>
              </a:spcAft>
              <a:buSzPts val="2640"/>
              <a:buNone/>
            </a:pPr>
            <a:endParaRPr i="1"/>
          </a:p>
          <a:p>
            <a:pPr marL="228600" lvl="0" indent="-76200" algn="l" rtl="0">
              <a:lnSpc>
                <a:spcPct val="100000"/>
              </a:lnSpc>
              <a:spcBef>
                <a:spcPts val="1200"/>
              </a:spcBef>
              <a:spcAft>
                <a:spcPts val="0"/>
              </a:spcAft>
              <a:buSzPts val="2400"/>
              <a:buNone/>
            </a:pPr>
            <a:endParaRPr/>
          </a:p>
        </p:txBody>
      </p:sp>
      <p:pic>
        <p:nvPicPr>
          <p:cNvPr id="339" name="Google Shape;339;p19"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sp>
        <p:nvSpPr>
          <p:cNvPr id="340" name="Google Shape;340;p19"/>
          <p:cNvSpPr txBox="1"/>
          <p:nvPr/>
        </p:nvSpPr>
        <p:spPr>
          <a:xfrm>
            <a:off x="876263" y="6510743"/>
            <a:ext cx="6121152"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pch.vector στο Freepik</a:t>
            </a:r>
            <a:endParaRPr sz="1100" b="0" i="0" u="none" strike="noStrike" cap="none">
              <a:solidFill>
                <a:schemeClr val="dk1"/>
              </a:solidFill>
              <a:latin typeface="Calibri"/>
              <a:ea typeface="Calibri"/>
              <a:cs typeface="Calibri"/>
              <a:sym typeface="Calibri"/>
            </a:endParaRPr>
          </a:p>
        </p:txBody>
      </p:sp>
      <p:sp>
        <p:nvSpPr>
          <p:cNvPr id="341" name="Google Shape;341;p19"/>
          <p:cNvSpPr txBox="1"/>
          <p:nvPr/>
        </p:nvSpPr>
        <p:spPr>
          <a:xfrm>
            <a:off x="9184105" y="6510743"/>
            <a:ext cx="2131632"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Εικόνα από vectorjuice στο freepik</a:t>
            </a:r>
            <a:endParaRPr sz="1100" b="0" i="0" u="none" strike="noStrike" cap="none">
              <a:solidFill>
                <a:schemeClr val="dk1"/>
              </a:solidFill>
              <a:latin typeface="Calibri"/>
              <a:ea typeface="Calibri"/>
              <a:cs typeface="Calibri"/>
              <a:sym typeface="Calibri"/>
            </a:endParaRPr>
          </a:p>
        </p:txBody>
      </p:sp>
      <p:pic>
        <p:nvPicPr>
          <p:cNvPr id="342" name="Google Shape;342;p19"/>
          <p:cNvPicPr preferRelativeResize="0"/>
          <p:nvPr/>
        </p:nvPicPr>
        <p:blipFill rotWithShape="1">
          <a:blip r:embed="rId6">
            <a:alphaModFix/>
          </a:blip>
          <a:srcRect/>
          <a:stretch/>
        </p:blipFill>
        <p:spPr>
          <a:xfrm>
            <a:off x="7588859" y="1806207"/>
            <a:ext cx="4535905" cy="453590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0"/>
          <p:cNvSpPr txBox="1">
            <a:spLocks noGrp="1"/>
          </p:cNvSpPr>
          <p:nvPr>
            <p:ph type="body" idx="1"/>
          </p:nvPr>
        </p:nvSpPr>
        <p:spPr>
          <a:xfrm>
            <a:off x="557999" y="2029522"/>
            <a:ext cx="5963117" cy="4323982"/>
          </a:xfrm>
          <a:prstGeom prst="rect">
            <a:avLst/>
          </a:prstGeom>
          <a:noFill/>
          <a:ln>
            <a:noFill/>
          </a:ln>
        </p:spPr>
        <p:txBody>
          <a:bodyPr spcFirstLastPara="1" wrap="square" lIns="91425" tIns="45700" rIns="91425" bIns="45700" anchor="t" anchorCtr="0">
            <a:normAutofit fontScale="92500" lnSpcReduction="10000"/>
          </a:bodyPr>
          <a:lstStyle/>
          <a:p>
            <a:pPr marL="76200" lvl="0" indent="0" algn="l" rtl="0">
              <a:lnSpc>
                <a:spcPct val="120000"/>
              </a:lnSpc>
              <a:spcBef>
                <a:spcPts val="0"/>
              </a:spcBef>
              <a:spcAft>
                <a:spcPts val="0"/>
              </a:spcAft>
              <a:buSzPts val="2400"/>
              <a:buNone/>
            </a:pPr>
            <a:r>
              <a:rPr lang="en-US" b="1" i="1"/>
              <a:t>Ερωτήσεις για την ομάδα</a:t>
            </a:r>
            <a:endParaRPr/>
          </a:p>
          <a:p>
            <a:pPr marL="990600" lvl="1" indent="-457200" algn="l" rtl="0">
              <a:lnSpc>
                <a:spcPct val="120000"/>
              </a:lnSpc>
              <a:spcBef>
                <a:spcPts val="1200"/>
              </a:spcBef>
              <a:spcAft>
                <a:spcPts val="0"/>
              </a:spcAft>
              <a:buSzPts val="2880"/>
              <a:buChar char="▪"/>
            </a:pPr>
            <a:r>
              <a:rPr lang="en-US" sz="2400"/>
              <a:t>Ποια εργαλεία ή πηγές χρησιμοποιήσατε για να βρείτε τον IBAN σας;</a:t>
            </a:r>
            <a:endParaRPr/>
          </a:p>
          <a:p>
            <a:pPr marL="990600" lvl="1" indent="-457200" algn="l" rtl="0">
              <a:lnSpc>
                <a:spcPct val="120000"/>
              </a:lnSpc>
              <a:spcBef>
                <a:spcPts val="1200"/>
              </a:spcBef>
              <a:spcAft>
                <a:spcPts val="0"/>
              </a:spcAft>
              <a:buSzPts val="2880"/>
              <a:buChar char="▪"/>
            </a:pPr>
            <a:r>
              <a:rPr lang="en-US" sz="2400"/>
              <a:t>Υπήρχαν προκλήσεις που αντιμετωπίσατε κατά τον εντοπισμό του IBAN σας και πώς τις ξεπεράσατε;</a:t>
            </a:r>
            <a:endParaRPr/>
          </a:p>
          <a:p>
            <a:pPr marL="990600" lvl="1" indent="-457200" algn="l" rtl="0">
              <a:lnSpc>
                <a:spcPct val="120000"/>
              </a:lnSpc>
              <a:spcBef>
                <a:spcPts val="1200"/>
              </a:spcBef>
              <a:spcAft>
                <a:spcPts val="0"/>
              </a:spcAft>
              <a:buSzPts val="2880"/>
              <a:buChar char="▪"/>
            </a:pPr>
            <a:r>
              <a:rPr lang="en-US" sz="2400"/>
              <a:t>Ποια μέτρα θα λαμβάνατε για να μοιραστείτε με ασφάλεια τον IBAN σας εάν κάποιος θέλει να σας στείλει χρήματα;</a:t>
            </a:r>
            <a:endParaRPr/>
          </a:p>
          <a:p>
            <a:pPr marL="228600" lvl="0" indent="-76200" algn="l" rtl="0">
              <a:lnSpc>
                <a:spcPct val="100000"/>
              </a:lnSpc>
              <a:spcBef>
                <a:spcPts val="1200"/>
              </a:spcBef>
              <a:spcAft>
                <a:spcPts val="0"/>
              </a:spcAft>
              <a:buSzPts val="2400"/>
              <a:buNone/>
            </a:pPr>
            <a:endParaRPr/>
          </a:p>
        </p:txBody>
      </p:sp>
      <p:sp>
        <p:nvSpPr>
          <p:cNvPr id="349" name="Google Shape;349;p20"/>
          <p:cNvSpPr txBox="1">
            <a:spLocks noGrp="1"/>
          </p:cNvSpPr>
          <p:nvPr>
            <p:ph type="title"/>
          </p:nvPr>
        </p:nvSpPr>
        <p:spPr>
          <a:xfrm>
            <a:off x="1996816" y="904364"/>
            <a:ext cx="9248117" cy="605096"/>
          </a:xfrm>
          <a:prstGeom prst="rect">
            <a:avLst/>
          </a:prstGeom>
          <a:solidFill>
            <a:srgbClr val="1C2E78"/>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None/>
            </a:pPr>
            <a:r>
              <a:rPr lang="en-US">
                <a:solidFill>
                  <a:schemeClr val="lt1"/>
                </a:solidFill>
              </a:rPr>
              <a:t>Δραστηριότητα: IBAN (2)</a:t>
            </a:r>
            <a:endParaRPr>
              <a:solidFill>
                <a:schemeClr val="lt1"/>
              </a:solidFill>
            </a:endParaRPr>
          </a:p>
        </p:txBody>
      </p:sp>
      <p:pic>
        <p:nvPicPr>
          <p:cNvPr id="350" name="Google Shape;350;p20" descr="People using search box for query, engine giving result."/>
          <p:cNvPicPr preferRelativeResize="0"/>
          <p:nvPr/>
        </p:nvPicPr>
        <p:blipFill rotWithShape="1">
          <a:blip r:embed="rId3">
            <a:alphaModFix/>
          </a:blip>
          <a:srcRect/>
          <a:stretch/>
        </p:blipFill>
        <p:spPr>
          <a:xfrm>
            <a:off x="163809" y="516329"/>
            <a:ext cx="1710455" cy="1221363"/>
          </a:xfrm>
          <a:prstGeom prst="rect">
            <a:avLst/>
          </a:prstGeom>
          <a:noFill/>
          <a:ln>
            <a:noFill/>
          </a:ln>
        </p:spPr>
      </p:pic>
      <p:pic>
        <p:nvPicPr>
          <p:cNvPr id="351" name="Google Shape;351;p20"/>
          <p:cNvPicPr preferRelativeResize="0"/>
          <p:nvPr/>
        </p:nvPicPr>
        <p:blipFill rotWithShape="1">
          <a:blip r:embed="rId4">
            <a:alphaModFix/>
          </a:blip>
          <a:srcRect/>
          <a:stretch/>
        </p:blipFill>
        <p:spPr>
          <a:xfrm>
            <a:off x="7539254" y="1962728"/>
            <a:ext cx="4094747" cy="4094747"/>
          </a:xfrm>
          <a:prstGeom prst="rect">
            <a:avLst/>
          </a:prstGeom>
          <a:noFill/>
          <a:ln>
            <a:noFill/>
          </a:ln>
        </p:spPr>
      </p:pic>
      <p:sp>
        <p:nvSpPr>
          <p:cNvPr id="352" name="Google Shape;352;p20"/>
          <p:cNvSpPr txBox="1"/>
          <p:nvPr/>
        </p:nvSpPr>
        <p:spPr>
          <a:xfrm>
            <a:off x="9184105" y="6510743"/>
            <a:ext cx="2131632" cy="26157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100" b="0" i="0" u="sng" strike="noStrike" cap="none">
                <a:solidFill>
                  <a:schemeClr val="dk1"/>
                </a:solidFill>
                <a:latin typeface="Calibri"/>
                <a:ea typeface="Calibri"/>
                <a:cs typeface="Calibri"/>
                <a:sym typeface="Calibri"/>
                <a:hlinkClick r:id="rId5">
                  <a:extLst>
                    <a:ext uri="{A12FA001-AC4F-418D-AE19-62706E023703}">
                      <ahyp:hlinkClr xmlns="" xmlns:ahyp="http://schemas.microsoft.com/office/drawing/2018/hyperlinkcolor" val="tx"/>
                    </a:ext>
                  </a:extLst>
                </a:hlinkClick>
              </a:rPr>
              <a:t>Εικόνα από vectorjuice στο freepik</a:t>
            </a:r>
            <a:endParaRPr sz="11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2"/>
          <p:cNvSpPr txBox="1">
            <a:spLocks noGrp="1"/>
          </p:cNvSpPr>
          <p:nvPr>
            <p:ph type="body" idx="4294967295"/>
          </p:nvPr>
        </p:nvSpPr>
        <p:spPr>
          <a:xfrm>
            <a:off x="0" y="1408819"/>
            <a:ext cx="6001305" cy="4761162"/>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800"/>
              <a:buNone/>
            </a:pPr>
            <a:endParaRPr sz="1800"/>
          </a:p>
          <a:p>
            <a:pPr marL="0" lvl="0" indent="0" algn="ctr" rtl="0">
              <a:lnSpc>
                <a:spcPct val="100000"/>
              </a:lnSpc>
              <a:spcBef>
                <a:spcPts val="1200"/>
              </a:spcBef>
              <a:spcAft>
                <a:spcPts val="0"/>
              </a:spcAft>
              <a:buSzPts val="4000"/>
              <a:buNone/>
            </a:pPr>
            <a:endParaRPr sz="4000">
              <a:solidFill>
                <a:srgbClr val="515280"/>
              </a:solidFill>
            </a:endParaRPr>
          </a:p>
          <a:p>
            <a:pPr marL="0" lvl="0" indent="0" algn="ctr" rtl="0">
              <a:lnSpc>
                <a:spcPct val="100000"/>
              </a:lnSpc>
              <a:spcBef>
                <a:spcPts val="1200"/>
              </a:spcBef>
              <a:spcAft>
                <a:spcPts val="0"/>
              </a:spcAft>
              <a:buSzPts val="5400"/>
              <a:buNone/>
            </a:pPr>
            <a:r>
              <a:rPr lang="en-US" sz="5400">
                <a:solidFill>
                  <a:srgbClr val="515280"/>
                </a:solidFill>
              </a:rPr>
              <a:t>Ελέγξτε τις γνώσεις σας!</a:t>
            </a:r>
            <a:endParaRPr sz="5400">
              <a:solidFill>
                <a:srgbClr val="515280"/>
              </a:solidFill>
            </a:endParaRPr>
          </a:p>
        </p:txBody>
      </p:sp>
      <p:pic>
        <p:nvPicPr>
          <p:cNvPr id="359" name="Google Shape;359;p22" descr="Online survey analysis. Electronic data collection, digital research tool, computerized study. Analyst considering feedback results, analysing info. Vector isolated concept metaphor illustration"/>
          <p:cNvPicPr preferRelativeResize="0"/>
          <p:nvPr/>
        </p:nvPicPr>
        <p:blipFill rotWithShape="1">
          <a:blip r:embed="rId3">
            <a:alphaModFix/>
          </a:blip>
          <a:srcRect/>
          <a:stretch/>
        </p:blipFill>
        <p:spPr>
          <a:xfrm>
            <a:off x="5720179" y="-1"/>
            <a:ext cx="6471821" cy="6471821"/>
          </a:xfrm>
          <a:prstGeom prst="rect">
            <a:avLst/>
          </a:prstGeom>
          <a:noFill/>
          <a:ln>
            <a:noFill/>
          </a:ln>
        </p:spPr>
      </p:pic>
      <p:sp>
        <p:nvSpPr>
          <p:cNvPr id="360" name="Google Shape;360;p22"/>
          <p:cNvSpPr txBox="1"/>
          <p:nvPr/>
        </p:nvSpPr>
        <p:spPr>
          <a:xfrm>
            <a:off x="8918360" y="6539554"/>
            <a:ext cx="3273640"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3"/>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1. Τι πρέπει να κάνετε αν λάβετε ένα email που σας ζητάει τα στοιχεία του λογαριασμού σας;</a:t>
            </a:r>
            <a:endParaRPr sz="1400" b="0" i="0" u="none" strike="noStrike" cap="none">
              <a:solidFill>
                <a:srgbClr val="000000"/>
              </a:solidFill>
              <a:latin typeface="Calibri"/>
              <a:ea typeface="Calibri"/>
              <a:cs typeface="Calibri"/>
              <a:sym typeface="Calibri"/>
            </a:endParaRPr>
          </a:p>
        </p:txBody>
      </p:sp>
      <p:sp>
        <p:nvSpPr>
          <p:cNvPr id="371" name="Google Shape;371;p23"/>
          <p:cNvSpPr txBox="1"/>
          <p:nvPr/>
        </p:nvSpPr>
        <p:spPr>
          <a:xfrm>
            <a:off x="2112607" y="1987414"/>
            <a:ext cx="402149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FB3D19D-7E80-7592-9BA9-04E7299B616B}"/>
              </a:ext>
            </a:extLst>
          </p:cNvPr>
          <p:cNvSpPr/>
          <p:nvPr/>
        </p:nvSpPr>
        <p:spPr>
          <a:xfrm>
            <a:off x="2105025" y="28224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a:t>
            </a:r>
            <a:r>
              <a:rPr lang="en-US" sz="1800" dirty="0">
                <a:latin typeface="Calibri" panose="020F0502020204030204" pitchFamily="34" charset="0"/>
                <a:ea typeface="Calibri"/>
                <a:cs typeface="Calibri" panose="020F0502020204030204" pitchFamily="34" charset="0"/>
                <a:sym typeface="Calibri"/>
              </a:rPr>
              <a:t> Απαντήστε αμέσως </a:t>
            </a:r>
            <a:br>
              <a:rPr lang="en-US" sz="1800" dirty="0">
                <a:latin typeface="Calibri" panose="020F0502020204030204" pitchFamily="34" charset="0"/>
                <a:ea typeface="Calibri"/>
                <a:cs typeface="Calibri" panose="020F0502020204030204" pitchFamily="34" charset="0"/>
                <a:sym typeface="Calibri"/>
              </a:rPr>
            </a:br>
            <a:r>
              <a:rPr lang="en-US" sz="1800" dirty="0">
                <a:latin typeface="Calibri" panose="020F0502020204030204" pitchFamily="34" charset="0"/>
                <a:ea typeface="Calibri"/>
                <a:cs typeface="Calibri" panose="020F0502020204030204" pitchFamily="34" charset="0"/>
                <a:sym typeface="Calibri"/>
              </a:rPr>
              <a:t>με τα στοιχεία σας</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D656B23A-A584-E6A2-C463-77C0B1E84D26}"/>
              </a:ext>
            </a:extLst>
          </p:cNvPr>
          <p:cNvSpPr/>
          <p:nvPr/>
        </p:nvSpPr>
        <p:spPr>
          <a:xfrm>
            <a:off x="6134100" y="282249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panose="020F0502020204030204" pitchFamily="34" charset="0"/>
                <a:ea typeface="Calibri"/>
                <a:cs typeface="Calibri" panose="020F0502020204030204" pitchFamily="34" charset="0"/>
                <a:sym typeface="Calibri"/>
              </a:rPr>
              <a:t>Κάντε κλικ στο σύνδεσμο του email για να επαληθεύσετε το λογαριασμό σας</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96130B0F-1DFB-B8D1-E894-A576A4AD2003}"/>
              </a:ext>
            </a:extLst>
          </p:cNvPr>
          <p:cNvSpPr/>
          <p:nvPr/>
        </p:nvSpPr>
        <p:spPr>
          <a:xfrm>
            <a:off x="2105025" y="4070269"/>
            <a:ext cx="3505200" cy="11202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ea typeface="Calibri"/>
                <a:cs typeface="Calibri" panose="020F0502020204030204" pitchFamily="34" charset="0"/>
                <a:sym typeface="Calibri"/>
              </a:rPr>
              <a:t>Αγνοήστε το email και διαγράψτε το</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D398963F-DB61-772D-2C7A-D82E98B5F5AD}"/>
              </a:ext>
            </a:extLst>
          </p:cNvPr>
          <p:cNvSpPr/>
          <p:nvPr/>
        </p:nvSpPr>
        <p:spPr>
          <a:xfrm>
            <a:off x="6134100" y="4070268"/>
            <a:ext cx="3505200" cy="112029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ea typeface="Calibri"/>
                <a:cs typeface="Calibri" panose="020F0502020204030204" pitchFamily="34" charset="0"/>
                <a:sym typeface="Calibri"/>
              </a:rPr>
              <a:t>Μοιραστείτε τον IBAN σας με ασφάλεια</a:t>
            </a:r>
            <a:br>
              <a:rPr lang="en-US" sz="1800" dirty="0">
                <a:latin typeface="Calibri" panose="020F0502020204030204" pitchFamily="34" charset="0"/>
                <a:ea typeface="Calibri"/>
                <a:cs typeface="Calibri" panose="020F0502020204030204" pitchFamily="34" charset="0"/>
                <a:sym typeface="Calibri"/>
              </a:rPr>
            </a:br>
            <a:r>
              <a:rPr lang="en-US" sz="1800" dirty="0">
                <a:latin typeface="Calibri" panose="020F0502020204030204" pitchFamily="34" charset="0"/>
                <a:ea typeface="Calibri"/>
                <a:cs typeface="Calibri" panose="020F0502020204030204" pitchFamily="34" charset="0"/>
                <a:sym typeface="Calibri"/>
              </a:rPr>
              <a:t>μέσω του ηλεκτρονικού ταχυδρομείου</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4"/>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2. Ποιο από τα ακόλουθα αποτελεί παράδειγμα μεθόδου ελέγχου ταυτότητας πολλαπλών παραγόντων;</a:t>
            </a:r>
            <a:endParaRPr sz="1400" b="0" i="0" u="none" strike="noStrike" cap="none">
              <a:solidFill>
                <a:srgbClr val="000000"/>
              </a:solidFill>
              <a:latin typeface="Calibri"/>
              <a:ea typeface="Calibri"/>
              <a:cs typeface="Calibri"/>
              <a:sym typeface="Calibri"/>
            </a:endParaRPr>
          </a:p>
        </p:txBody>
      </p:sp>
      <p:sp>
        <p:nvSpPr>
          <p:cNvPr id="382" name="Google Shape;382;p24"/>
          <p:cNvSpPr txBox="1"/>
          <p:nvPr/>
        </p:nvSpPr>
        <p:spPr>
          <a:xfrm>
            <a:off x="2112607" y="1987415"/>
            <a:ext cx="3239322"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Μόνο μία απάντηση είναι σωστή!</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4E10F282-AEBE-8780-5CF5-289B15161447}"/>
              </a:ext>
            </a:extLst>
          </p:cNvPr>
          <p:cNvSpPr/>
          <p:nvPr/>
        </p:nvSpPr>
        <p:spPr>
          <a:xfrm>
            <a:off x="2105025" y="270856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panose="020F0502020204030204" pitchFamily="34" charset="0"/>
                <a:ea typeface="Calibri"/>
                <a:cs typeface="Calibri" panose="020F0502020204030204" pitchFamily="34" charset="0"/>
                <a:sym typeface="Calibri"/>
              </a:rPr>
              <a:t>Χρήση μόνο ενός κωδικού πρόσβασης</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7D2F87BD-1020-D401-C4D5-7D19FBFAD2FE}"/>
              </a:ext>
            </a:extLst>
          </p:cNvPr>
          <p:cNvSpPr/>
          <p:nvPr/>
        </p:nvSpPr>
        <p:spPr>
          <a:xfrm>
            <a:off x="6134100" y="270856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panose="020F0502020204030204" pitchFamily="34" charset="0"/>
                <a:ea typeface="Calibri"/>
                <a:cs typeface="Calibri" panose="020F0502020204030204" pitchFamily="34" charset="0"/>
                <a:sym typeface="Calibri"/>
              </a:rPr>
              <a:t>Λήψη κωδικού SMS μετά την εισαγωγή του κωδικού πρόσβασης</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ECD0F2AD-CDBC-BE06-8590-7F7193707B64}"/>
              </a:ext>
            </a:extLst>
          </p:cNvPr>
          <p:cNvSpPr/>
          <p:nvPr/>
        </p:nvSpPr>
        <p:spPr>
          <a:xfrm>
            <a:off x="2105025" y="395634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ea typeface="Calibri"/>
                <a:cs typeface="Calibri" panose="020F0502020204030204" pitchFamily="34" charset="0"/>
                <a:sym typeface="Calibri"/>
              </a:rPr>
              <a:t>Πρόσβαση στο λογαριασμό σας</a:t>
            </a:r>
            <a:br>
              <a:rPr lang="en-US" sz="1800" dirty="0">
                <a:latin typeface="Calibri" panose="020F0502020204030204" pitchFamily="34" charset="0"/>
                <a:ea typeface="Calibri"/>
                <a:cs typeface="Calibri" panose="020F0502020204030204" pitchFamily="34" charset="0"/>
                <a:sym typeface="Calibri"/>
              </a:rPr>
            </a:br>
            <a:r>
              <a:rPr lang="en-US" sz="1800" dirty="0">
                <a:latin typeface="Calibri" panose="020F0502020204030204" pitchFamily="34" charset="0"/>
                <a:ea typeface="Calibri"/>
                <a:cs typeface="Calibri" panose="020F0502020204030204" pitchFamily="34" charset="0"/>
                <a:sym typeface="Calibri"/>
              </a:rPr>
              <a:t>σε δημόσιο Wi-Fi</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377B4B22-4F79-2F9A-522C-4916C04A2C72}"/>
              </a:ext>
            </a:extLst>
          </p:cNvPr>
          <p:cNvSpPr/>
          <p:nvPr/>
        </p:nvSpPr>
        <p:spPr>
          <a:xfrm>
            <a:off x="6134100" y="395634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ea typeface="Calibri"/>
                <a:cs typeface="Calibri" panose="020F0502020204030204" pitchFamily="34" charset="0"/>
                <a:sym typeface="Calibri"/>
              </a:rPr>
              <a:t>Σύνδεση χωρίς PIN</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5"/>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3. Τι πρέπει να κάνετε πριν επιβεβαιώσετε μια μεταφορά χρημάτων;</a:t>
            </a:r>
            <a:endParaRPr sz="1400" b="0" i="0" u="none" strike="noStrike" cap="none">
              <a:solidFill>
                <a:srgbClr val="000000"/>
              </a:solidFill>
              <a:latin typeface="Calibri"/>
              <a:ea typeface="Calibri"/>
              <a:cs typeface="Calibri"/>
              <a:sym typeface="Calibri"/>
            </a:endParaRPr>
          </a:p>
        </p:txBody>
      </p:sp>
      <p:sp>
        <p:nvSpPr>
          <p:cNvPr id="393" name="Google Shape;393;p25"/>
          <p:cNvSpPr txBox="1"/>
          <p:nvPr/>
        </p:nvSpPr>
        <p:spPr>
          <a:xfrm>
            <a:off x="2112607" y="1987414"/>
            <a:ext cx="293452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4" name="Ορθογώνιο 3">
            <a:extLst>
              <a:ext uri="{FF2B5EF4-FFF2-40B4-BE49-F238E27FC236}">
                <a16:creationId xmlns:a16="http://schemas.microsoft.com/office/drawing/2014/main" id="{C0650A9E-EA48-5F3A-2BDE-0EDE36DCCF9E}"/>
              </a:ext>
            </a:extLst>
          </p:cNvPr>
          <p:cNvSpPr/>
          <p:nvPr/>
        </p:nvSpPr>
        <p:spPr>
          <a:xfrm>
            <a:off x="2112607" y="27560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panose="020F0502020204030204" pitchFamily="34" charset="0"/>
                <a:ea typeface="Calibri"/>
                <a:cs typeface="Calibri" panose="020F0502020204030204" pitchFamily="34" charset="0"/>
                <a:sym typeface="Calibri"/>
              </a:rPr>
              <a:t>Κάντε το άμεσα</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08DDD564-F08C-558F-3FC1-A55951A55DBC}"/>
              </a:ext>
            </a:extLst>
          </p:cNvPr>
          <p:cNvSpPr/>
          <p:nvPr/>
        </p:nvSpPr>
        <p:spPr>
          <a:xfrm>
            <a:off x="6141682" y="275606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a:t>
            </a:r>
            <a:r>
              <a:rPr lang="en-US" sz="1800" dirty="0">
                <a:latin typeface="Calibri" panose="020F0502020204030204" pitchFamily="34" charset="0"/>
                <a:ea typeface="Calibri"/>
                <a:cs typeface="Calibri" panose="020F0502020204030204" pitchFamily="34" charset="0"/>
                <a:sym typeface="Calibri"/>
              </a:rPr>
              <a:t> Διπλός έλεγχος των στοιχείων του παραλήπτη</a:t>
            </a:r>
            <a:endParaRPr lang="el-GR" sz="1800" dirty="0">
              <a:latin typeface="Calibri" panose="020F0502020204030204" pitchFamily="34" charset="0"/>
              <a:cs typeface="Calibri" panose="020F0502020204030204" pitchFamily="34" charset="0"/>
            </a:endParaRPr>
          </a:p>
        </p:txBody>
      </p:sp>
      <p:sp>
        <p:nvSpPr>
          <p:cNvPr id="6" name="Ορθογώνιο 5">
            <a:extLst>
              <a:ext uri="{FF2B5EF4-FFF2-40B4-BE49-F238E27FC236}">
                <a16:creationId xmlns:a16="http://schemas.microsoft.com/office/drawing/2014/main" id="{AABEE640-B6A0-5E11-4BE0-5CA757C39526}"/>
              </a:ext>
            </a:extLst>
          </p:cNvPr>
          <p:cNvSpPr/>
          <p:nvPr/>
        </p:nvSpPr>
        <p:spPr>
          <a:xfrm>
            <a:off x="2112607" y="40038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ea typeface="Calibri"/>
                <a:cs typeface="Calibri" panose="020F0502020204030204" pitchFamily="34" charset="0"/>
                <a:sym typeface="Calibri"/>
              </a:rPr>
              <a:t>Ζητήστε από την εφαρμογή να αποθηκεύσει αυτόματα τον κωδικό πρόσβασής σας</a:t>
            </a:r>
            <a:endParaRPr lang="el-GR" sz="1800" dirty="0">
              <a:latin typeface="Calibri" panose="020F0502020204030204" pitchFamily="34" charset="0"/>
              <a:cs typeface="Calibri" panose="020F0502020204030204" pitchFamily="34" charset="0"/>
            </a:endParaRPr>
          </a:p>
        </p:txBody>
      </p:sp>
      <p:sp>
        <p:nvSpPr>
          <p:cNvPr id="7" name="Ορθογώνιο 6">
            <a:extLst>
              <a:ext uri="{FF2B5EF4-FFF2-40B4-BE49-F238E27FC236}">
                <a16:creationId xmlns:a16="http://schemas.microsoft.com/office/drawing/2014/main" id="{A5193D80-21E4-B066-7F97-926F493935B1}"/>
              </a:ext>
            </a:extLst>
          </p:cNvPr>
          <p:cNvSpPr/>
          <p:nvPr/>
        </p:nvSpPr>
        <p:spPr>
          <a:xfrm>
            <a:off x="6141682" y="400384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ea typeface="Calibri"/>
                <a:cs typeface="Calibri" panose="020F0502020204030204" pitchFamily="34" charset="0"/>
                <a:sym typeface="Calibri"/>
              </a:rPr>
              <a:t>. Μεταφορά χωρίς αναθεώρηση</a:t>
            </a:r>
            <a:br>
              <a:rPr lang="en-US" sz="1800" dirty="0">
                <a:latin typeface="Calibri" panose="020F0502020204030204" pitchFamily="34" charset="0"/>
                <a:ea typeface="Calibri"/>
                <a:cs typeface="Calibri" panose="020F0502020204030204" pitchFamily="34" charset="0"/>
                <a:sym typeface="Calibri"/>
              </a:rPr>
            </a:br>
            <a:r>
              <a:rPr lang="en-US" sz="1800" dirty="0">
                <a:latin typeface="Calibri" panose="020F0502020204030204" pitchFamily="34" charset="0"/>
                <a:ea typeface="Calibri"/>
                <a:cs typeface="Calibri" panose="020F0502020204030204" pitchFamily="34" charset="0"/>
                <a:sym typeface="Calibri"/>
              </a:rPr>
              <a:t> το ποσό</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4"/>
                                        </p:tgtEl>
                                        <p:attrNameLst>
                                          <p:attrName>fillcolor</p:attrName>
                                        </p:attrNameLst>
                                      </p:cBhvr>
                                      <p:to>
                                        <a:srgbClr val="C00000"/>
                                      </p:to>
                                    </p:animClr>
                                    <p:set>
                                      <p:cBhvr>
                                        <p:cTn id="7" dur="2000" fill="hold"/>
                                        <p:tgtEl>
                                          <p:spTgt spid="4"/>
                                        </p:tgtEl>
                                        <p:attrNameLst>
                                          <p:attrName>fill.type</p:attrName>
                                        </p:attrNameLst>
                                      </p:cBhvr>
                                      <p:to>
                                        <p:strVal val="solid"/>
                                      </p:to>
                                    </p:set>
                                    <p:set>
                                      <p:cBhvr>
                                        <p:cTn id="8"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5"/>
                                        </p:tgtEl>
                                        <p:attrNameLst>
                                          <p:attrName>fillcolor</p:attrName>
                                        </p:attrNameLst>
                                      </p:cBhvr>
                                      <p:to>
                                        <a:srgbClr val="538135"/>
                                      </p:to>
                                    </p:animClr>
                                    <p:set>
                                      <p:cBhvr>
                                        <p:cTn id="14" dur="2000" fill="hold"/>
                                        <p:tgtEl>
                                          <p:spTgt spid="5"/>
                                        </p:tgtEl>
                                        <p:attrNameLst>
                                          <p:attrName>fill.type</p:attrName>
                                        </p:attrNameLst>
                                      </p:cBhvr>
                                      <p:to>
                                        <p:strVal val="solid"/>
                                      </p:to>
                                    </p:set>
                                    <p:set>
                                      <p:cBhvr>
                                        <p:cTn id="15"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6"/>
                                        </p:tgtEl>
                                        <p:attrNameLst>
                                          <p:attrName>fillcolor</p:attrName>
                                        </p:attrNameLst>
                                      </p:cBhvr>
                                      <p:to>
                                        <a:srgbClr val="C00000"/>
                                      </p:to>
                                    </p:animClr>
                                    <p:set>
                                      <p:cBhvr>
                                        <p:cTn id="21" dur="2000" fill="hold"/>
                                        <p:tgtEl>
                                          <p:spTgt spid="6"/>
                                        </p:tgtEl>
                                        <p:attrNameLst>
                                          <p:attrName>fill.type</p:attrName>
                                        </p:attrNameLst>
                                      </p:cBhvr>
                                      <p:to>
                                        <p:strVal val="solid"/>
                                      </p:to>
                                    </p:set>
                                    <p:set>
                                      <p:cBhvr>
                                        <p:cTn id="22"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7"/>
                                        </p:tgtEl>
                                        <p:attrNameLst>
                                          <p:attrName>fillcolor</p:attrName>
                                        </p:attrNameLst>
                                      </p:cBhvr>
                                      <p:to>
                                        <a:srgbClr val="C01E24"/>
                                      </p:to>
                                    </p:animClr>
                                    <p:set>
                                      <p:cBhvr>
                                        <p:cTn id="28" dur="2000" fill="hold"/>
                                        <p:tgtEl>
                                          <p:spTgt spid="7"/>
                                        </p:tgtEl>
                                        <p:attrNameLst>
                                          <p:attrName>fill.type</p:attrName>
                                        </p:attrNameLst>
                                      </p:cBhvr>
                                      <p:to>
                                        <p:strVal val="solid"/>
                                      </p:to>
                                    </p:set>
                                    <p:set>
                                      <p:cBhvr>
                                        <p:cTn id="29"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8"/>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4. Γιατί δεν είναι ασφαλές να χρησιμοποιείτε δημόσιο Wi-Fi για ψηφιακές μεταφορές χρημάτων;</a:t>
            </a:r>
            <a:endParaRPr sz="1400" b="0" i="0" u="none" strike="noStrike" cap="none">
              <a:solidFill>
                <a:srgbClr val="000000"/>
              </a:solidFill>
              <a:latin typeface="Calibri"/>
              <a:ea typeface="Calibri"/>
              <a:cs typeface="Calibri"/>
              <a:sym typeface="Calibri"/>
            </a:endParaRPr>
          </a:p>
        </p:txBody>
      </p:sp>
      <p:sp>
        <p:nvSpPr>
          <p:cNvPr id="404" name="Google Shape;404;p48"/>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Μόνο μία απάντηση είναι σωστή!</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E49621A8-154A-6204-C0CB-317A27E5B0CE}"/>
              </a:ext>
            </a:extLst>
          </p:cNvPr>
          <p:cNvSpPr/>
          <p:nvPr/>
        </p:nvSpPr>
        <p:spPr>
          <a:xfrm>
            <a:off x="2066925"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panose="020F0502020204030204" pitchFamily="34" charset="0"/>
                <a:ea typeface="Calibri"/>
                <a:cs typeface="Calibri" panose="020F0502020204030204" pitchFamily="34" charset="0"/>
                <a:sym typeface="Calibri"/>
              </a:rPr>
              <a:t>Είναι πολύ αργή για μεγάλες συναλλαγές</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A670D58C-420F-CA2C-F98C-7B7E8537A3A1}"/>
              </a:ext>
            </a:extLst>
          </p:cNvPr>
          <p:cNvSpPr/>
          <p:nvPr/>
        </p:nvSpPr>
        <p:spPr>
          <a:xfrm>
            <a:off x="6096000"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panose="020F0502020204030204" pitchFamily="34" charset="0"/>
                <a:ea typeface="Calibri"/>
                <a:cs typeface="Calibri" panose="020F0502020204030204" pitchFamily="34" charset="0"/>
                <a:sym typeface="Calibri"/>
              </a:rPr>
              <a:t>Επιτρέπει τη μη εξουσιοδοτημένη πρόσβαση στα ευαίσθητα δεδομένα σας</a:t>
            </a:r>
            <a:endParaRPr lang="el-GR"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9ACE1D25-35D2-8731-8C4D-7C6BFAD3EC76}"/>
              </a:ext>
            </a:extLst>
          </p:cNvPr>
          <p:cNvSpPr/>
          <p:nvPr/>
        </p:nvSpPr>
        <p:spPr>
          <a:xfrm>
            <a:off x="2066925"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ea typeface="Calibri"/>
                <a:cs typeface="Calibri" panose="020F0502020204030204" pitchFamily="34" charset="0"/>
                <a:sym typeface="Calibri"/>
              </a:rPr>
              <a:t>Απαιτεί κωδικό πρόσβασης για τη σύνδεση</a:t>
            </a:r>
            <a:endParaRPr lang="el-GR"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13288EF4-FA18-B0D9-75A6-B2B1123D8A4C}"/>
              </a:ext>
            </a:extLst>
          </p:cNvPr>
          <p:cNvSpPr/>
          <p:nvPr/>
        </p:nvSpPr>
        <p:spPr>
          <a:xfrm>
            <a:off x="6096000"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a:t>
            </a:r>
            <a:r>
              <a:rPr lang="en-US" sz="1800" dirty="0">
                <a:latin typeface="Calibri" panose="020F0502020204030204" pitchFamily="34" charset="0"/>
                <a:ea typeface="Calibri"/>
                <a:cs typeface="Calibri" panose="020F0502020204030204" pitchFamily="34" charset="0"/>
                <a:sym typeface="Calibri"/>
              </a:rPr>
              <a:t>Δεν υποστηρίζει online πληρωμές</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9"/>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5. Τι πρέπει να κάνετε αν παρατηρήσετε μια ασυμφωνία στο ιστορικό των συναλλαγών σας;</a:t>
            </a:r>
            <a:endParaRPr sz="1400" b="0" i="0" u="none" strike="noStrike" cap="none">
              <a:solidFill>
                <a:srgbClr val="000000"/>
              </a:solidFill>
              <a:latin typeface="Calibri"/>
              <a:ea typeface="Calibri"/>
              <a:cs typeface="Calibri"/>
              <a:sym typeface="Calibri"/>
            </a:endParaRPr>
          </a:p>
        </p:txBody>
      </p:sp>
      <p:sp>
        <p:nvSpPr>
          <p:cNvPr id="415" name="Google Shape;415;p49"/>
          <p:cNvSpPr txBox="1"/>
          <p:nvPr/>
        </p:nvSpPr>
        <p:spPr>
          <a:xfrm>
            <a:off x="2112607" y="1987414"/>
            <a:ext cx="215385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Μόνο μία απάντηση είναι σωστή!</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78B76116-4D4E-81C4-B60A-412D5F3647F3}"/>
              </a:ext>
            </a:extLst>
          </p:cNvPr>
          <p:cNvSpPr/>
          <p:nvPr/>
        </p:nvSpPr>
        <p:spPr>
          <a:xfrm>
            <a:off x="2112607" y="27717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US" sz="1800" dirty="0">
                <a:latin typeface="Calibri"/>
                <a:ea typeface="Calibri"/>
                <a:cs typeface="Calibri"/>
                <a:sym typeface="Calibri"/>
              </a:rPr>
              <a:t>Αγνοήστε το και περιμένετε να επιλυθεί μόνο του</a:t>
            </a:r>
            <a:endParaRPr lang="en-US"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93717552-2AF5-3BD4-AC45-58FD2EBC229B}"/>
              </a:ext>
            </a:extLst>
          </p:cNvPr>
          <p:cNvSpPr/>
          <p:nvPr/>
        </p:nvSpPr>
        <p:spPr>
          <a:xfrm>
            <a:off x="6141682" y="27717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en-US" sz="1800" dirty="0">
                <a:latin typeface="Calibri"/>
                <a:ea typeface="Calibri"/>
                <a:cs typeface="Calibri"/>
                <a:sym typeface="Calibri"/>
              </a:rPr>
              <a:t>Διαγράψτε την εφαρμογή και επανεγκαταστήστε την</a:t>
            </a:r>
            <a:endParaRPr lang="en-US" sz="1800" dirty="0">
              <a:latin typeface="Calibri" panose="020F0502020204030204" pitchFamily="34" charset="0"/>
              <a:cs typeface="Calibri" panose="020F0502020204030204" pitchFamily="34" charset="0"/>
            </a:endParaRPr>
          </a:p>
        </p:txBody>
      </p:sp>
      <p:sp>
        <p:nvSpPr>
          <p:cNvPr id="4" name="Ορθογώνιο 3">
            <a:extLst>
              <a:ext uri="{FF2B5EF4-FFF2-40B4-BE49-F238E27FC236}">
                <a16:creationId xmlns:a16="http://schemas.microsoft.com/office/drawing/2014/main" id="{5BA88A4F-16BC-2394-840E-6683C9760AD4}"/>
              </a:ext>
            </a:extLst>
          </p:cNvPr>
          <p:cNvSpPr/>
          <p:nvPr/>
        </p:nvSpPr>
        <p:spPr>
          <a:xfrm>
            <a:off x="2112607" y="40195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Γ</a:t>
            </a:r>
            <a:r>
              <a:rPr lang="en-US" sz="1800" dirty="0">
                <a:latin typeface="Calibri" panose="020F0502020204030204" pitchFamily="34" charset="0"/>
                <a:cs typeface="Calibri" panose="020F0502020204030204" pitchFamily="34" charset="0"/>
              </a:rPr>
              <a:t>. </a:t>
            </a:r>
            <a:r>
              <a:rPr lang="en-US" sz="1800" dirty="0">
                <a:latin typeface="Calibri"/>
                <a:ea typeface="Calibri"/>
                <a:cs typeface="Calibri"/>
                <a:sym typeface="Calibri"/>
              </a:rPr>
              <a:t>Επικοινωνήστε αμέσως με την τράπεζά σας ή την υποστήριξη της εφαρμογής</a:t>
            </a:r>
            <a:endParaRPr lang="en-US" sz="1800" dirty="0">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A4BD856E-D8DA-AE39-25FE-A32A5CD52067}"/>
              </a:ext>
            </a:extLst>
          </p:cNvPr>
          <p:cNvSpPr/>
          <p:nvPr/>
        </p:nvSpPr>
        <p:spPr>
          <a:xfrm>
            <a:off x="6141682" y="40195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panose="020F0502020204030204" pitchFamily="34" charset="0"/>
                <a:cs typeface="Calibri" panose="020F0502020204030204" pitchFamily="34" charset="0"/>
              </a:rPr>
              <a:t>Δ</a:t>
            </a:r>
            <a:r>
              <a:rPr lang="en-US" sz="1800" dirty="0">
                <a:latin typeface="Calibri" panose="020F0502020204030204" pitchFamily="34" charset="0"/>
                <a:cs typeface="Calibri" panose="020F0502020204030204" pitchFamily="34" charset="0"/>
              </a:rPr>
              <a:t>. </a:t>
            </a:r>
            <a:r>
              <a:rPr lang="en-US" sz="1800" dirty="0">
                <a:latin typeface="Calibri"/>
                <a:ea typeface="Calibri"/>
                <a:cs typeface="Calibri"/>
                <a:sym typeface="Calibri"/>
              </a:rPr>
              <a:t>Προσπαθήστε να αντιστρέψετε τη συναλλαγή μόνοι σας</a:t>
            </a:r>
            <a:endParaRPr lang="en-US"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0"/>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6. Ποιο από τα παρακάτω είναι βασικό χαρακτηριστικό του ιστορικού συναλλαγών;</a:t>
            </a:r>
            <a:endParaRPr sz="1400" b="0" i="0" u="none" strike="noStrike" cap="none">
              <a:solidFill>
                <a:srgbClr val="000000"/>
              </a:solidFill>
              <a:latin typeface="Calibri"/>
              <a:ea typeface="Calibri"/>
              <a:cs typeface="Calibri"/>
              <a:sym typeface="Calibri"/>
            </a:endParaRPr>
          </a:p>
        </p:txBody>
      </p:sp>
      <p:sp>
        <p:nvSpPr>
          <p:cNvPr id="426" name="Google Shape;426;p50"/>
          <p:cNvSpPr txBox="1"/>
          <p:nvPr/>
        </p:nvSpPr>
        <p:spPr>
          <a:xfrm>
            <a:off x="2112607" y="1987414"/>
            <a:ext cx="27731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dirty="0" err="1">
                <a:solidFill>
                  <a:schemeClr val="dk1"/>
                </a:solidFill>
                <a:latin typeface="Calibri"/>
                <a:ea typeface="Calibri"/>
                <a:cs typeface="Calibri"/>
                <a:sym typeface="Calibri"/>
              </a:rPr>
              <a:t>Μόνο</a:t>
            </a:r>
            <a:r>
              <a:rPr lang="en-US" sz="1400" b="0" i="1" u="none" strike="noStrike" cap="none" dirty="0">
                <a:solidFill>
                  <a:schemeClr val="dk1"/>
                </a:solidFill>
                <a:latin typeface="Calibri"/>
                <a:ea typeface="Calibri"/>
                <a:cs typeface="Calibri"/>
                <a:sym typeface="Calibri"/>
              </a:rPr>
              <a:t> </a:t>
            </a:r>
            <a:r>
              <a:rPr lang="en-US" sz="1400" b="0" i="1" u="none" strike="noStrike" cap="none" dirty="0" err="1">
                <a:solidFill>
                  <a:schemeClr val="dk1"/>
                </a:solidFill>
                <a:latin typeface="Calibri"/>
                <a:ea typeface="Calibri"/>
                <a:cs typeface="Calibri"/>
                <a:sym typeface="Calibri"/>
              </a:rPr>
              <a:t>μί</a:t>
            </a:r>
            <a:r>
              <a:rPr lang="en-US" sz="1400" b="0" i="1" u="none" strike="noStrike" cap="none" dirty="0">
                <a:solidFill>
                  <a:schemeClr val="dk1"/>
                </a:solidFill>
                <a:latin typeface="Calibri"/>
                <a:ea typeface="Calibri"/>
                <a:cs typeface="Calibri"/>
                <a:sym typeface="Calibri"/>
              </a:rPr>
              <a:t>α απάντηση είναι σωστή!</a:t>
            </a:r>
            <a:endParaRPr sz="1400" b="0" i="1" u="none" strike="noStrike" cap="none" dirty="0">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CE4B15D4-8CF3-AE81-53D8-BECE2910CF15}"/>
              </a:ext>
            </a:extLst>
          </p:cNvPr>
          <p:cNvSpPr/>
          <p:nvPr/>
        </p:nvSpPr>
        <p:spPr>
          <a:xfrm>
            <a:off x="2105025" y="280356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A. Αποστολή χρημάτων σε πολλαπλούς παραλήπτες</a:t>
            </a:r>
          </a:p>
        </p:txBody>
      </p:sp>
      <p:sp>
        <p:nvSpPr>
          <p:cNvPr id="3" name="Ορθογώνιο 2">
            <a:extLst>
              <a:ext uri="{FF2B5EF4-FFF2-40B4-BE49-F238E27FC236}">
                <a16:creationId xmlns:a16="http://schemas.microsoft.com/office/drawing/2014/main" id="{5DDDD82C-64FD-F4A5-6BD2-89431379AA2B}"/>
              </a:ext>
            </a:extLst>
          </p:cNvPr>
          <p:cNvSpPr/>
          <p:nvPr/>
        </p:nvSpPr>
        <p:spPr>
          <a:xfrm>
            <a:off x="6134100" y="28035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B. Προβολή λεπτομερειών όπως ημερομηνία, ποσό και αριθμοί αναφοράς</a:t>
            </a:r>
          </a:p>
        </p:txBody>
      </p:sp>
      <p:sp>
        <p:nvSpPr>
          <p:cNvPr id="4" name="Ορθογώνιο 3">
            <a:extLst>
              <a:ext uri="{FF2B5EF4-FFF2-40B4-BE49-F238E27FC236}">
                <a16:creationId xmlns:a16="http://schemas.microsoft.com/office/drawing/2014/main" id="{C31A3435-29CE-F0EE-9939-A382AF761FEC}"/>
              </a:ext>
            </a:extLst>
          </p:cNvPr>
          <p:cNvSpPr/>
          <p:nvPr/>
        </p:nvSpPr>
        <p:spPr>
          <a:xfrm>
            <a:off x="2105025" y="40513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l-GR" sz="1800" dirty="0">
                <a:latin typeface="Calibri"/>
                <a:ea typeface="Calibri"/>
                <a:cs typeface="Calibri"/>
                <a:sym typeface="Calibri"/>
              </a:rPr>
              <a:t>Γ</a:t>
            </a:r>
            <a:r>
              <a:rPr lang="en-US" sz="1800" dirty="0">
                <a:latin typeface="Calibri"/>
                <a:ea typeface="Calibri"/>
                <a:cs typeface="Calibri"/>
                <a:sym typeface="Calibri"/>
              </a:rPr>
              <a:t>. Κατάθεση μετρητών σε λογαριασμό</a:t>
            </a:r>
          </a:p>
        </p:txBody>
      </p:sp>
      <p:sp>
        <p:nvSpPr>
          <p:cNvPr id="5" name="Ορθογώνιο 4">
            <a:extLst>
              <a:ext uri="{FF2B5EF4-FFF2-40B4-BE49-F238E27FC236}">
                <a16:creationId xmlns:a16="http://schemas.microsoft.com/office/drawing/2014/main" id="{49E29407-E161-4D4C-BC61-7A6499703EF3}"/>
              </a:ext>
            </a:extLst>
          </p:cNvPr>
          <p:cNvSpPr/>
          <p:nvPr/>
        </p:nvSpPr>
        <p:spPr>
          <a:xfrm>
            <a:off x="6134100" y="405134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sym typeface="Calibri"/>
              </a:rPr>
              <a:t>Δ</a:t>
            </a:r>
            <a:r>
              <a:rPr lang="en-US" sz="1800" dirty="0">
                <a:latin typeface="Calibri"/>
                <a:ea typeface="Calibri"/>
                <a:cs typeface="Calibri"/>
                <a:sym typeface="Calibri"/>
              </a:rPr>
              <a:t>. Προσθήκη νέων μεθόδων πληρωμής</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C00000"/>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1E24"/>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558000" y="1079999"/>
            <a:ext cx="10515600" cy="129214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1C2E78"/>
              </a:buClr>
              <a:buSzPct val="100000"/>
              <a:buFont typeface="Calibri"/>
              <a:buNone/>
            </a:pPr>
            <a:r>
              <a:rPr lang="el-GR" sz="2200" dirty="0"/>
              <a:t>Υποενότητα </a:t>
            </a:r>
            <a:r>
              <a:rPr lang="en-US" sz="2200" dirty="0"/>
              <a:t>1</a:t>
            </a:r>
            <a:r>
              <a:rPr lang="en-US" dirty="0"/>
              <a:t/>
            </a:r>
            <a:br>
              <a:rPr lang="en-US" dirty="0"/>
            </a:br>
            <a:r>
              <a:rPr lang="en-US" sz="4000" dirty="0"/>
              <a:t>Εισαγωγή </a:t>
            </a:r>
            <a:r>
              <a:rPr lang="en-US" dirty="0"/>
              <a:t/>
            </a:r>
            <a:br>
              <a:rPr lang="en-US" dirty="0"/>
            </a:br>
            <a:endParaRPr dirty="0"/>
          </a:p>
        </p:txBody>
      </p:sp>
      <p:sp>
        <p:nvSpPr>
          <p:cNvPr id="128" name="Google Shape;128;p4"/>
          <p:cNvSpPr txBox="1">
            <a:spLocks noGrp="1"/>
          </p:cNvSpPr>
          <p:nvPr>
            <p:ph type="body" idx="1"/>
          </p:nvPr>
        </p:nvSpPr>
        <p:spPr>
          <a:xfrm>
            <a:off x="558000" y="2035925"/>
            <a:ext cx="5157900" cy="5031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129" name="Google Shape;129;p4"/>
          <p:cNvSpPr txBox="1">
            <a:spLocks noGrp="1"/>
          </p:cNvSpPr>
          <p:nvPr>
            <p:ph type="body" idx="2"/>
          </p:nvPr>
        </p:nvSpPr>
        <p:spPr>
          <a:xfrm>
            <a:off x="557995" y="2589918"/>
            <a:ext cx="8164664" cy="40083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ct val="100000"/>
              <a:buNone/>
            </a:pPr>
            <a:r>
              <a:rPr lang="en-US" sz="2000" dirty="0"/>
              <a:t>Με την ολοκλήρωση αυτής </a:t>
            </a:r>
            <a:r>
              <a:rPr lang="en-US" sz="2000" dirty="0" err="1"/>
              <a:t>της</a:t>
            </a:r>
            <a:r>
              <a:rPr lang="en-US" sz="2000" dirty="0"/>
              <a:t> </a:t>
            </a:r>
            <a:r>
              <a:rPr lang="el-GR" sz="2000" dirty="0" err="1"/>
              <a:t>υπο</a:t>
            </a:r>
            <a:r>
              <a:rPr lang="en-US" sz="2000" dirty="0" err="1"/>
              <a:t>ενότητ</a:t>
            </a:r>
            <a:r>
              <a:rPr lang="en-US" sz="2000" dirty="0"/>
              <a:t>ας, θα ενημερωθείτε σχετικά με</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τους</a:t>
            </a:r>
            <a:r>
              <a:rPr lang="en-US" sz="2000" dirty="0"/>
              <a:t> μα</a:t>
            </a:r>
            <a:r>
              <a:rPr lang="en-US" sz="2000" dirty="0" err="1"/>
              <a:t>θησι</a:t>
            </a:r>
            <a:r>
              <a:rPr lang="en-US" sz="2000" dirty="0"/>
              <a:t>ακο</a:t>
            </a:r>
            <a:r>
              <a:rPr lang="el-GR" sz="2000" dirty="0" err="1"/>
              <a:t>ύς</a:t>
            </a:r>
            <a:r>
              <a:rPr lang="en-US" sz="2000" dirty="0"/>
              <a:t> </a:t>
            </a:r>
            <a:r>
              <a:rPr lang="en-US" sz="2000" dirty="0" err="1"/>
              <a:t>στόχο</a:t>
            </a:r>
            <a:r>
              <a:rPr lang="el-GR" sz="2000" dirty="0" err="1"/>
              <a:t>υς</a:t>
            </a:r>
            <a:r>
              <a:rPr lang="en-US" sz="2000" dirty="0"/>
              <a:t> και το εκπαιδευτικό περιεχόμενο αυτής της ενότητας</a:t>
            </a:r>
            <a:endParaRPr dirty="0"/>
          </a:p>
          <a:p>
            <a:pPr marL="228600" lvl="0" indent="-224948" algn="l" rtl="0">
              <a:lnSpc>
                <a:spcPct val="150000"/>
              </a:lnSpc>
              <a:spcBef>
                <a:spcPts val="1200"/>
              </a:spcBef>
              <a:spcAft>
                <a:spcPts val="0"/>
              </a:spcAft>
              <a:buClr>
                <a:srgbClr val="92D050"/>
              </a:buClr>
              <a:buSzPct val="104996"/>
              <a:buFont typeface="Calibri"/>
              <a:buChar char="✔"/>
            </a:pPr>
            <a:r>
              <a:rPr lang="el-GR" sz="2000" dirty="0"/>
              <a:t>την </a:t>
            </a:r>
            <a:r>
              <a:rPr lang="en-US" sz="2000" dirty="0" err="1"/>
              <a:t>μεθοδολογί</a:t>
            </a:r>
            <a:r>
              <a:rPr lang="en-US" sz="2000" dirty="0"/>
              <a:t>α κατάρτισης που χρησιμοποιείται και η διάρκεια αυτής της ενότητας</a:t>
            </a:r>
            <a:endParaRPr sz="2000" dirty="0"/>
          </a:p>
        </p:txBody>
      </p:sp>
      <p:pic>
        <p:nvPicPr>
          <p:cNvPr id="130" name="Google Shape;130;p4" descr="High ROI content abstract concept illustration"/>
          <p:cNvPicPr preferRelativeResize="0"/>
          <p:nvPr/>
        </p:nvPicPr>
        <p:blipFill rotWithShape="1">
          <a:blip r:embed="rId3">
            <a:alphaModFix/>
          </a:blip>
          <a:srcRect l="10455" t="11533" r="9781" b="9204"/>
          <a:stretch/>
        </p:blipFill>
        <p:spPr>
          <a:xfrm>
            <a:off x="8600623" y="2287475"/>
            <a:ext cx="3434551" cy="3412775"/>
          </a:xfrm>
          <a:prstGeom prst="rect">
            <a:avLst/>
          </a:prstGeom>
          <a:noFill/>
          <a:ln>
            <a:noFill/>
          </a:ln>
        </p:spPr>
      </p:pic>
      <p:sp>
        <p:nvSpPr>
          <p:cNvPr id="131" name="Google Shape;131;p4"/>
          <p:cNvSpPr txBox="1"/>
          <p:nvPr/>
        </p:nvSpPr>
        <p:spPr>
          <a:xfrm>
            <a:off x="9436963" y="6351847"/>
            <a:ext cx="19117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4">
                  <a:extLst>
                    <a:ext uri="{A12FA001-AC4F-418D-AE19-62706E023703}">
                      <ahyp:hlinkClr xmlns="" xmlns:ahyp="http://schemas.microsoft.com/office/drawing/2018/hyperlinkcolor" val="tx"/>
                    </a:ext>
                  </a:extLst>
                </a:hlinkClick>
              </a:rPr>
              <a:t>Εικόνα από vectorjuice στο Freepik</a:t>
            </a:r>
            <a:endParaRPr sz="1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51"/>
          <p:cNvSpPr/>
          <p:nvPr/>
        </p:nvSpPr>
        <p:spPr>
          <a:xfrm>
            <a:off x="2105025" y="1028700"/>
            <a:ext cx="7534275" cy="904875"/>
          </a:xfrm>
          <a:prstGeom prst="roundRect">
            <a:avLst>
              <a:gd name="adj" fmla="val 16667"/>
            </a:avLst>
          </a:prstGeom>
          <a:solidFill>
            <a:schemeClr val="lt1"/>
          </a:solidFill>
          <a:ln w="12700" cap="flat" cmpd="sng">
            <a:solidFill>
              <a:srgbClr val="FCB13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000" b="1" i="0" u="none" strike="noStrike" cap="none">
                <a:solidFill>
                  <a:srgbClr val="1C2E78"/>
                </a:solidFill>
                <a:latin typeface="Calibri"/>
                <a:ea typeface="Calibri"/>
                <a:cs typeface="Calibri"/>
                <a:sym typeface="Calibri"/>
              </a:rPr>
              <a:t>7. Ποιο από τα παρακάτω είναι σημάδι απόπειρας ηλεκτρονικού "ψαρέματος";</a:t>
            </a:r>
            <a:endParaRPr sz="1400" b="0" i="0" u="none" strike="noStrike" cap="none">
              <a:solidFill>
                <a:srgbClr val="000000"/>
              </a:solidFill>
              <a:latin typeface="Calibri"/>
              <a:ea typeface="Calibri"/>
              <a:cs typeface="Calibri"/>
              <a:sym typeface="Calibri"/>
            </a:endParaRPr>
          </a:p>
        </p:txBody>
      </p:sp>
      <p:sp>
        <p:nvSpPr>
          <p:cNvPr id="437" name="Google Shape;437;p51"/>
          <p:cNvSpPr txBox="1"/>
          <p:nvPr/>
        </p:nvSpPr>
        <p:spPr>
          <a:xfrm>
            <a:off x="2112607" y="1987414"/>
            <a:ext cx="2862805"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Calibri"/>
              <a:buNone/>
            </a:pPr>
            <a:r>
              <a:rPr lang="en-US" sz="1400" b="0" i="1" u="none" strike="noStrike" cap="none">
                <a:solidFill>
                  <a:schemeClr val="dk1"/>
                </a:solidFill>
                <a:latin typeface="Calibri"/>
                <a:ea typeface="Calibri"/>
                <a:cs typeface="Calibri"/>
                <a:sym typeface="Calibri"/>
              </a:rPr>
              <a:t>Μόνο μία απάντηση είναι σωστή!</a:t>
            </a:r>
            <a:endParaRPr sz="1400" b="0" i="1" u="none" strike="noStrike" cap="none">
              <a:solidFill>
                <a:schemeClr val="dk1"/>
              </a:solidFill>
              <a:latin typeface="Calibri"/>
              <a:ea typeface="Calibri"/>
              <a:cs typeface="Calibri"/>
              <a:sym typeface="Calibri"/>
            </a:endParaRPr>
          </a:p>
        </p:txBody>
      </p:sp>
      <p:sp>
        <p:nvSpPr>
          <p:cNvPr id="2" name="Ορθογώνιο 1">
            <a:extLst>
              <a:ext uri="{FF2B5EF4-FFF2-40B4-BE49-F238E27FC236}">
                <a16:creationId xmlns:a16="http://schemas.microsoft.com/office/drawing/2014/main" id="{20B026F1-5CF7-A3B4-04FB-9026F7B75332}"/>
              </a:ext>
            </a:extLst>
          </p:cNvPr>
          <p:cNvSpPr/>
          <p:nvPr/>
        </p:nvSpPr>
        <p:spPr>
          <a:xfrm>
            <a:off x="2143861" y="4019551"/>
            <a:ext cx="3505200" cy="100964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l-GR" sz="1800" dirty="0">
                <a:latin typeface="Calibri"/>
                <a:ea typeface="Calibri"/>
                <a:cs typeface="Calibri"/>
                <a:sym typeface="Calibri"/>
              </a:rPr>
              <a:t>Γ</a:t>
            </a:r>
            <a:r>
              <a:rPr lang="en-US" sz="1800" dirty="0">
                <a:latin typeface="Calibri"/>
                <a:ea typeface="Calibri"/>
                <a:cs typeface="Calibri"/>
                <a:sym typeface="Calibri"/>
              </a:rPr>
              <a:t>. Μια ειδοποίηση από την τραπεζική σας εφαρμογή για μια πρόσφατη συναλλαγή</a:t>
            </a:r>
            <a:endParaRPr lang="en-US" sz="1800" dirty="0"/>
          </a:p>
        </p:txBody>
      </p:sp>
      <p:sp>
        <p:nvSpPr>
          <p:cNvPr id="3" name="Ορθογώνιο 2">
            <a:extLst>
              <a:ext uri="{FF2B5EF4-FFF2-40B4-BE49-F238E27FC236}">
                <a16:creationId xmlns:a16="http://schemas.microsoft.com/office/drawing/2014/main" id="{FED9FBFF-C782-8CF4-C465-D42EB4F8F0E1}"/>
              </a:ext>
            </a:extLst>
          </p:cNvPr>
          <p:cNvSpPr/>
          <p:nvPr/>
        </p:nvSpPr>
        <p:spPr>
          <a:xfrm>
            <a:off x="6172936" y="2771775"/>
            <a:ext cx="3505200" cy="100964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a:ea typeface="Calibri"/>
                <a:cs typeface="Calibri"/>
                <a:sym typeface="Calibri"/>
              </a:rPr>
              <a:t>B. Ένας ασφαλής ιστότοπος με εικονίδιο λουκέτου στη γραμμή διευθύνσεων</a:t>
            </a:r>
            <a:endParaRPr lang="en-US" sz="1800" dirty="0"/>
          </a:p>
        </p:txBody>
      </p:sp>
      <p:sp>
        <p:nvSpPr>
          <p:cNvPr id="4" name="Ορθογώνιο 3">
            <a:extLst>
              <a:ext uri="{FF2B5EF4-FFF2-40B4-BE49-F238E27FC236}">
                <a16:creationId xmlns:a16="http://schemas.microsoft.com/office/drawing/2014/main" id="{0FDAA2E1-15E6-D31E-8A39-54F4108F2A10}"/>
              </a:ext>
            </a:extLst>
          </p:cNvPr>
          <p:cNvSpPr/>
          <p:nvPr/>
        </p:nvSpPr>
        <p:spPr>
          <a:xfrm>
            <a:off x="2143861" y="2796633"/>
            <a:ext cx="3505200" cy="100964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a:ea typeface="Calibri"/>
                <a:cs typeface="Calibri"/>
                <a:sym typeface="Calibri"/>
              </a:rPr>
              <a:t>A. Ένα μήνυμα ηλεκτρονικού ταχυδρομείου με επείγουσα γλώσσα που ζητά προσωπικά στοιχεία</a:t>
            </a:r>
          </a:p>
        </p:txBody>
      </p:sp>
      <p:sp>
        <p:nvSpPr>
          <p:cNvPr id="5" name="Ορθογώνιο 4">
            <a:extLst>
              <a:ext uri="{FF2B5EF4-FFF2-40B4-BE49-F238E27FC236}">
                <a16:creationId xmlns:a16="http://schemas.microsoft.com/office/drawing/2014/main" id="{A9F7F669-51F3-394B-9F8B-F4E1A1356571}"/>
              </a:ext>
            </a:extLst>
          </p:cNvPr>
          <p:cNvSpPr/>
          <p:nvPr/>
        </p:nvSpPr>
        <p:spPr>
          <a:xfrm>
            <a:off x="6172936" y="4019551"/>
            <a:ext cx="3505200" cy="1009649"/>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l-GR" sz="1800" dirty="0">
                <a:latin typeface="Calibri"/>
                <a:ea typeface="Calibri"/>
                <a:cs typeface="Calibri"/>
                <a:sym typeface="Calibri"/>
              </a:rPr>
              <a:t>Δ</a:t>
            </a:r>
            <a:r>
              <a:rPr lang="en-US" sz="1800" dirty="0">
                <a:latin typeface="Calibri"/>
                <a:ea typeface="Calibri"/>
                <a:cs typeface="Calibri"/>
                <a:sym typeface="Calibri"/>
              </a:rPr>
              <a:t>. Ένα μήνυμα από μια γνωστή επαφή χωρίς ύποπτους συνδέσμους</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C00000"/>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4"/>
                                        </p:tgtEl>
                                        <p:attrNameLst>
                                          <p:attrName>fillcolor</p:attrName>
                                        </p:attrNameLst>
                                      </p:cBhvr>
                                      <p:to>
                                        <a:srgbClr val="538135"/>
                                      </p:to>
                                    </p:animClr>
                                    <p:set>
                                      <p:cBhvr>
                                        <p:cTn id="21" dur="2000" fill="hold"/>
                                        <p:tgtEl>
                                          <p:spTgt spid="4"/>
                                        </p:tgtEl>
                                        <p:attrNameLst>
                                          <p:attrName>fill.type</p:attrName>
                                        </p:attrNameLst>
                                      </p:cBhvr>
                                      <p:to>
                                        <p:strVal val="solid"/>
                                      </p:to>
                                    </p:set>
                                    <p:set>
                                      <p:cBhvr>
                                        <p:cTn id="22" dur="20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5"/>
                                        </p:tgtEl>
                                        <p:attrNameLst>
                                          <p:attrName>fillcolor</p:attrName>
                                        </p:attrNameLst>
                                      </p:cBhvr>
                                      <p:to>
                                        <a:srgbClr val="C00000"/>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grpSp>
        <p:nvGrpSpPr>
          <p:cNvPr id="443" name="Google Shape;443;p30"/>
          <p:cNvGrpSpPr/>
          <p:nvPr/>
        </p:nvGrpSpPr>
        <p:grpSpPr>
          <a:xfrm>
            <a:off x="0" y="1"/>
            <a:ext cx="12624362" cy="6910372"/>
            <a:chOff x="0" y="0"/>
            <a:chExt cx="12624362" cy="7020335"/>
          </a:xfrm>
        </p:grpSpPr>
        <p:sp>
          <p:nvSpPr>
            <p:cNvPr id="444" name="Google Shape;444;p30"/>
            <p:cNvSpPr/>
            <p:nvPr/>
          </p:nvSpPr>
          <p:spPr>
            <a:xfrm>
              <a:off x="7876693" y="0"/>
              <a:ext cx="4747669" cy="7020335"/>
            </a:xfrm>
            <a:prstGeom prst="rect">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445" name="Google Shape;445;p30"/>
            <p:cNvSpPr/>
            <p:nvPr/>
          </p:nvSpPr>
          <p:spPr>
            <a:xfrm rot="-5400000">
              <a:off x="2537791" y="1637769"/>
              <a:ext cx="7004130" cy="3737972"/>
            </a:xfrm>
            <a:prstGeom prst="rtTriangle">
              <a:avLst/>
            </a:prstGeom>
            <a:solidFill>
              <a:srgbClr val="26A6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chemeClr val="lt1"/>
                </a:solidFill>
                <a:latin typeface="Calibri"/>
                <a:ea typeface="Calibri"/>
                <a:cs typeface="Calibri"/>
                <a:sym typeface="Calibri"/>
              </a:endParaRPr>
            </a:p>
          </p:txBody>
        </p:sp>
        <p:pic>
          <p:nvPicPr>
            <p:cNvPr id="446" name="Google Shape;446;p30"/>
            <p:cNvPicPr preferRelativeResize="0"/>
            <p:nvPr/>
          </p:nvPicPr>
          <p:blipFill rotWithShape="1">
            <a:blip r:embed="rId3">
              <a:alphaModFix/>
            </a:blip>
            <a:srcRect/>
            <a:stretch/>
          </p:blipFill>
          <p:spPr>
            <a:xfrm>
              <a:off x="7631440" y="1684282"/>
              <a:ext cx="3843990" cy="3843990"/>
            </a:xfrm>
            <a:prstGeom prst="rect">
              <a:avLst/>
            </a:prstGeom>
            <a:noFill/>
            <a:ln>
              <a:noFill/>
            </a:ln>
          </p:spPr>
        </p:pic>
        <p:sp>
          <p:nvSpPr>
            <p:cNvPr id="447" name="Google Shape;447;p30"/>
            <p:cNvSpPr txBox="1"/>
            <p:nvPr/>
          </p:nvSpPr>
          <p:spPr>
            <a:xfrm>
              <a:off x="0" y="3882628"/>
              <a:ext cx="539115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C243"/>
                </a:buClr>
                <a:buSzPts val="4000"/>
                <a:buFont typeface="Calibri"/>
                <a:buNone/>
              </a:pPr>
              <a:r>
                <a:rPr lang="en-US" sz="4000" b="1" i="0" u="none" strike="noStrike" cap="none" dirty="0">
                  <a:solidFill>
                    <a:srgbClr val="FFC243"/>
                  </a:solidFill>
                  <a:latin typeface="Calibri"/>
                  <a:ea typeface="Calibri"/>
                  <a:cs typeface="Calibri"/>
                  <a:sym typeface="Calibri"/>
                </a:rPr>
                <a:t>Συγχαρητήρια!</a:t>
              </a:r>
              <a:r>
                <a:rPr lang="en-US" sz="2800" b="1" i="0" u="none" strike="noStrike" cap="none" dirty="0">
                  <a:solidFill>
                    <a:srgbClr val="84C337"/>
                  </a:solidFill>
                  <a:latin typeface="Calibri"/>
                  <a:ea typeface="Calibri"/>
                  <a:cs typeface="Calibri"/>
                  <a:sym typeface="Calibri"/>
                </a:rPr>
                <a:t/>
              </a:r>
              <a:br>
                <a:rPr lang="en-US" sz="2800" b="1" i="0" u="none" strike="noStrike" cap="none" dirty="0">
                  <a:solidFill>
                    <a:srgbClr val="84C337"/>
                  </a:solidFill>
                  <a:latin typeface="Calibri"/>
                  <a:ea typeface="Calibri"/>
                  <a:cs typeface="Calibri"/>
                  <a:sym typeface="Calibri"/>
                </a:rPr>
              </a:br>
              <a:r>
                <a:rPr lang="en-US" sz="2800" b="1" i="0" u="none" strike="noStrike" cap="none" dirty="0">
                  <a:solidFill>
                    <a:srgbClr val="1C2E78"/>
                  </a:solidFill>
                  <a:latin typeface="Calibri"/>
                  <a:ea typeface="Calibri"/>
                  <a:cs typeface="Calibri"/>
                  <a:sym typeface="Calibri"/>
                </a:rPr>
                <a:t>Ολοκληρώσατε </a:t>
              </a:r>
              <a:r>
                <a:rPr lang="en-US" sz="2800" b="1" i="0" u="none" strike="noStrike" cap="none">
                  <a:solidFill>
                    <a:srgbClr val="1C2E78"/>
                  </a:solidFill>
                  <a:latin typeface="Calibri"/>
                  <a:ea typeface="Calibri"/>
                  <a:cs typeface="Calibri"/>
                  <a:sym typeface="Calibri"/>
                </a:rPr>
                <a:t>αυτή την </a:t>
              </a:r>
              <a:r>
                <a:rPr lang="en-US" sz="2800" b="1">
                  <a:solidFill>
                    <a:srgbClr val="1C2E78"/>
                  </a:solidFill>
                  <a:latin typeface="Calibri"/>
                  <a:ea typeface="Calibri"/>
                  <a:cs typeface="Calibri"/>
                  <a:sym typeface="Calibri"/>
                </a:rPr>
                <a:t>ενότητα</a:t>
              </a:r>
              <a:r>
                <a:rPr lang="en-US" sz="2800" b="1" i="0" u="none" strike="noStrike" cap="none">
                  <a:solidFill>
                    <a:srgbClr val="1C2E78"/>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grpSp>
      <p:sp>
        <p:nvSpPr>
          <p:cNvPr id="448" name="Google Shape;448;p30"/>
          <p:cNvSpPr/>
          <p:nvPr/>
        </p:nvSpPr>
        <p:spPr>
          <a:xfrm>
            <a:off x="4782319" y="6277950"/>
            <a:ext cx="7745662" cy="632422"/>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l" rtl="0">
              <a:lnSpc>
                <a:spcPct val="90000"/>
              </a:lnSpc>
              <a:spcBef>
                <a:spcPts val="0"/>
              </a:spcBef>
              <a:spcAft>
                <a:spcPts val="0"/>
              </a:spcAft>
              <a:buClr>
                <a:srgbClr val="000000"/>
              </a:buClr>
              <a:buSzPts val="1200"/>
              <a:buFont typeface="Arial"/>
              <a:buNone/>
            </a:pPr>
            <a:r>
              <a:rPr lang="el-GR" sz="1110" b="0" i="0" u="none" strike="noStrike" cap="none" dirty="0">
                <a:solidFill>
                  <a:schemeClr val="lt1"/>
                </a:solidFill>
                <a:latin typeface="Calibri"/>
                <a:ea typeface="Calibri"/>
                <a:cs typeface="Calibri"/>
                <a:sym typeface="Calibri"/>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a:t>
            </a:r>
            <a:r>
              <a:rPr lang="el-GR" sz="1110" b="0" i="0" u="none" strike="noStrike" cap="none" dirty="0" err="1">
                <a:solidFill>
                  <a:schemeClr val="lt1"/>
                </a:solidFill>
                <a:latin typeface="Calibri"/>
                <a:ea typeface="Calibri"/>
                <a:cs typeface="Calibri"/>
                <a:sym typeface="Calibri"/>
              </a:rPr>
              <a:t>κατ'ανάγκη</a:t>
            </a:r>
            <a:r>
              <a:rPr lang="el-GR" sz="1110" b="0" i="0" u="none" strike="noStrike" cap="none" dirty="0">
                <a:solidFill>
                  <a:schemeClr val="lt1"/>
                </a:solidFill>
                <a:latin typeface="Calibri"/>
                <a:ea typeface="Calibri"/>
                <a:cs typeface="Calibri"/>
                <a:sym typeface="Calibri"/>
              </a:rPr>
              <a:t>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 Αριθμός έργου: 2023-1-RO01-KA220-ADU-000157797.</a:t>
            </a:r>
          </a:p>
        </p:txBody>
      </p:sp>
      <p:pic>
        <p:nvPicPr>
          <p:cNvPr id="450" name="Google Shape;450;p30" descr="Εικόνα που περιέχει γραφικά, γραφιστική, clipart, καρτούν&#10;&#10;Περιγραφή που δημιουργήθηκε αυτόματα"/>
          <p:cNvPicPr preferRelativeResize="0"/>
          <p:nvPr/>
        </p:nvPicPr>
        <p:blipFill rotWithShape="1">
          <a:blip r:embed="rId4">
            <a:alphaModFix/>
          </a:blip>
          <a:srcRect r="54938"/>
          <a:stretch/>
        </p:blipFill>
        <p:spPr>
          <a:xfrm>
            <a:off x="-33924" y="8958"/>
            <a:ext cx="3635960" cy="3783780"/>
          </a:xfrm>
          <a:prstGeom prst="rect">
            <a:avLst/>
          </a:prstGeom>
          <a:noFill/>
          <a:ln>
            <a:noFill/>
          </a:ln>
        </p:spPr>
      </p:pic>
      <p:pic>
        <p:nvPicPr>
          <p:cNvPr id="451" name="Google Shape;451;p30" descr="Εικόνα που περιέχει γραφικά, γραφιστική, clipart, καρτούν&#10;&#10;Περιγραφή που δημιουργήθηκε αυτόματα"/>
          <p:cNvPicPr preferRelativeResize="0"/>
          <p:nvPr/>
        </p:nvPicPr>
        <p:blipFill rotWithShape="1">
          <a:blip r:embed="rId5">
            <a:alphaModFix/>
          </a:blip>
          <a:srcRect l="44200" r="5462"/>
          <a:stretch/>
        </p:blipFill>
        <p:spPr>
          <a:xfrm>
            <a:off x="3397721" y="823363"/>
            <a:ext cx="2375272" cy="2212824"/>
          </a:xfrm>
          <a:prstGeom prst="rect">
            <a:avLst/>
          </a:prstGeom>
          <a:noFill/>
          <a:ln>
            <a:noFill/>
          </a:ln>
        </p:spPr>
      </p:pic>
      <p:pic>
        <p:nvPicPr>
          <p:cNvPr id="2" name="Εικόνα 1" descr="Εικόνα που περιέχει στιγμιότυπο οθόνης, γραμματοσειρά, Μπελ ηλεκτρίκ, Μπλε Majorelle&#10;&#10;Το περιεχόμενο που δημιουργείται από τεχνολογία AI ενδέχεται να είναι εσφαλμένο.">
            <a:extLst>
              <a:ext uri="{FF2B5EF4-FFF2-40B4-BE49-F238E27FC236}">
                <a16:creationId xmlns:a16="http://schemas.microsoft.com/office/drawing/2014/main" id="{6B9F924B-04F0-5515-C481-2E17586E7D20}"/>
              </a:ext>
            </a:extLst>
          </p:cNvPr>
          <p:cNvPicPr>
            <a:picLocks noChangeAspect="1"/>
          </p:cNvPicPr>
          <p:nvPr/>
        </p:nvPicPr>
        <p:blipFill>
          <a:blip r:embed="rId6"/>
          <a:stretch>
            <a:fillRect/>
          </a:stretch>
        </p:blipFill>
        <p:spPr>
          <a:xfrm>
            <a:off x="-3588" y="6280485"/>
            <a:ext cx="2846184" cy="5343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txBox="1">
            <a:spLocks noGrp="1"/>
          </p:cNvSpPr>
          <p:nvPr>
            <p:ph type="title"/>
          </p:nvPr>
        </p:nvSpPr>
        <p:spPr>
          <a:xfrm>
            <a:off x="1524000" y="927147"/>
            <a:ext cx="7732832"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Ικανότητες</a:t>
            </a:r>
            <a:endParaRPr sz="2400"/>
          </a:p>
        </p:txBody>
      </p:sp>
      <p:pic>
        <p:nvPicPr>
          <p:cNvPr id="126" name="Google Shape;126;p4" descr="Στόχος με συμπαγές γέμισμα"/>
          <p:cNvPicPr preferRelativeResize="0"/>
          <p:nvPr/>
        </p:nvPicPr>
        <p:blipFill rotWithShape="1">
          <a:blip r:embed="rId3">
            <a:alphaModFix/>
          </a:blip>
          <a:srcRect/>
          <a:stretch/>
        </p:blipFill>
        <p:spPr>
          <a:xfrm>
            <a:off x="0" y="474320"/>
            <a:ext cx="1524000" cy="1524000"/>
          </a:xfrm>
          <a:prstGeom prst="rect">
            <a:avLst/>
          </a:prstGeom>
          <a:noFill/>
          <a:ln>
            <a:noFill/>
          </a:ln>
        </p:spPr>
      </p:pic>
      <p:sp>
        <p:nvSpPr>
          <p:cNvPr id="127" name="Google Shape;127;p4"/>
          <p:cNvSpPr txBox="1">
            <a:spLocks noGrp="1"/>
          </p:cNvSpPr>
          <p:nvPr>
            <p:ph type="body" idx="1"/>
          </p:nvPr>
        </p:nvSpPr>
        <p:spPr>
          <a:xfrm>
            <a:off x="485774" y="2236601"/>
            <a:ext cx="5676901" cy="414707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92D050"/>
              </a:buClr>
              <a:buSzPts val="2400"/>
              <a:buFont typeface="Calibri"/>
              <a:buChar char="▪"/>
            </a:pPr>
            <a:r>
              <a:rPr lang="en-US" sz="2000" dirty="0"/>
              <a:t>Καταν</a:t>
            </a:r>
            <a:r>
              <a:rPr lang="el-GR" sz="2000" dirty="0" err="1"/>
              <a:t>οείτε</a:t>
            </a:r>
            <a:r>
              <a:rPr lang="en-US" sz="2000" dirty="0"/>
              <a:t> και </a:t>
            </a:r>
            <a:r>
              <a:rPr lang="en-US" sz="2000" dirty="0" err="1"/>
              <a:t>εκτ</a:t>
            </a:r>
            <a:r>
              <a:rPr lang="el-GR" sz="2000" dirty="0" err="1"/>
              <a:t>ελείτε</a:t>
            </a:r>
            <a:r>
              <a:rPr lang="en-US" sz="2000" dirty="0"/>
              <a:t> </a:t>
            </a:r>
            <a:r>
              <a:rPr lang="en-US" sz="2000" dirty="0" err="1"/>
              <a:t>ψηφι</a:t>
            </a:r>
            <a:r>
              <a:rPr lang="en-US" sz="2000" dirty="0"/>
              <a:t>ακ</a:t>
            </a:r>
            <a:r>
              <a:rPr lang="el-GR" sz="2000" dirty="0" err="1"/>
              <a:t>ές</a:t>
            </a:r>
            <a:r>
              <a:rPr lang="en-US" sz="2000" dirty="0"/>
              <a:t> </a:t>
            </a:r>
            <a:r>
              <a:rPr lang="en-US" sz="2000" dirty="0" err="1"/>
              <a:t>συν</a:t>
            </a:r>
            <a:r>
              <a:rPr lang="en-US" sz="2000" dirty="0"/>
              <a:t>αλλαγ</a:t>
            </a:r>
            <a:r>
              <a:rPr lang="el-GR" sz="2000" dirty="0" err="1"/>
              <a:t>ές</a:t>
            </a:r>
            <a:endParaRPr sz="2800" dirty="0"/>
          </a:p>
          <a:p>
            <a:pPr marL="685800" lvl="1" indent="-228600" algn="l" rtl="0">
              <a:lnSpc>
                <a:spcPct val="100000"/>
              </a:lnSpc>
              <a:spcBef>
                <a:spcPts val="1200"/>
              </a:spcBef>
              <a:spcAft>
                <a:spcPts val="0"/>
              </a:spcAft>
              <a:buClr>
                <a:srgbClr val="FFDA4C"/>
              </a:buClr>
              <a:buSzPts val="2400"/>
              <a:buChar char="✔"/>
            </a:pPr>
            <a:r>
              <a:rPr lang="en-US" sz="2000" dirty="0" err="1"/>
              <a:t>Προσδιορί</a:t>
            </a:r>
            <a:r>
              <a:rPr lang="el-GR" sz="2000" dirty="0" err="1"/>
              <a:t>ζε</a:t>
            </a:r>
            <a:r>
              <a:rPr lang="en-US" sz="2000" dirty="0" err="1"/>
              <a:t>τε</a:t>
            </a:r>
            <a:r>
              <a:rPr lang="en-US" sz="2000" dirty="0"/>
              <a:t> τις απαραίτητες πληροφορίες για την αποστολή χρημάτων.</a:t>
            </a:r>
            <a:endParaRPr sz="2400" dirty="0"/>
          </a:p>
          <a:p>
            <a:pPr marL="685800" lvl="1" indent="-228600" algn="l" rtl="0">
              <a:lnSpc>
                <a:spcPct val="100000"/>
              </a:lnSpc>
              <a:spcBef>
                <a:spcPts val="1200"/>
              </a:spcBef>
              <a:spcAft>
                <a:spcPts val="0"/>
              </a:spcAft>
              <a:buClr>
                <a:srgbClr val="FFDA4C"/>
              </a:buClr>
              <a:buSzPts val="2400"/>
              <a:buChar char="✔"/>
            </a:pPr>
            <a:r>
              <a:rPr lang="el-GR" sz="2000" dirty="0"/>
              <a:t>Γ</a:t>
            </a:r>
            <a:r>
              <a:rPr lang="en-US" sz="2000" dirty="0" err="1"/>
              <a:t>νωρίζετε</a:t>
            </a:r>
            <a:r>
              <a:rPr lang="en-US" sz="2000" dirty="0"/>
              <a:t> τι σημαίνει IBAN και πώς να το χρησιμοποιείτε.</a:t>
            </a:r>
            <a:endParaRPr sz="2400" dirty="0"/>
          </a:p>
          <a:p>
            <a:pPr marL="685800" lvl="1" indent="-228600" algn="l" rtl="0">
              <a:lnSpc>
                <a:spcPct val="100000"/>
              </a:lnSpc>
              <a:spcBef>
                <a:spcPts val="1200"/>
              </a:spcBef>
              <a:spcAft>
                <a:spcPts val="0"/>
              </a:spcAft>
              <a:buClr>
                <a:srgbClr val="FFDA4C"/>
              </a:buClr>
              <a:buSzPts val="2400"/>
              <a:buChar char="✔"/>
            </a:pPr>
            <a:r>
              <a:rPr lang="en-US" sz="2000" dirty="0"/>
              <a:t>Κατα</a:t>
            </a:r>
            <a:r>
              <a:rPr lang="en-US" sz="2000" dirty="0" err="1"/>
              <a:t>νο</a:t>
            </a:r>
            <a:r>
              <a:rPr lang="el-GR" sz="2000" dirty="0"/>
              <a:t>είτε</a:t>
            </a:r>
            <a:r>
              <a:rPr lang="en-US" sz="2000" dirty="0"/>
              <a:t> τον σκοπό ενός ονόματος χρήστη.</a:t>
            </a:r>
            <a:endParaRPr sz="2400" dirty="0"/>
          </a:p>
          <a:p>
            <a:pPr marL="685800" lvl="1" indent="-228600" algn="l" rtl="0">
              <a:lnSpc>
                <a:spcPct val="100000"/>
              </a:lnSpc>
              <a:spcBef>
                <a:spcPts val="1200"/>
              </a:spcBef>
              <a:spcAft>
                <a:spcPts val="0"/>
              </a:spcAft>
              <a:buClr>
                <a:srgbClr val="FFDA4C"/>
              </a:buClr>
              <a:buSzPts val="2400"/>
              <a:buChar char="✔"/>
            </a:pPr>
            <a:r>
              <a:rPr lang="el-GR" sz="2000" dirty="0"/>
              <a:t>Γ</a:t>
            </a:r>
            <a:r>
              <a:rPr lang="en-US" sz="2000" dirty="0" err="1"/>
              <a:t>νωρίζετε</a:t>
            </a:r>
            <a:r>
              <a:rPr lang="en-US" sz="2000" dirty="0"/>
              <a:t> πότε και γιατί να χρησιμοποιείτε τηλεφωνικούς αριθμούς.</a:t>
            </a:r>
            <a:endParaRPr sz="2400" dirty="0"/>
          </a:p>
          <a:p>
            <a:pPr marL="685800" lvl="1" indent="-228600" algn="l" rtl="0">
              <a:lnSpc>
                <a:spcPct val="100000"/>
              </a:lnSpc>
              <a:spcBef>
                <a:spcPts val="1200"/>
              </a:spcBef>
              <a:spcAft>
                <a:spcPts val="0"/>
              </a:spcAft>
              <a:buClr>
                <a:srgbClr val="FFDA4C"/>
              </a:buClr>
              <a:buSzPts val="2400"/>
              <a:buChar char="✔"/>
            </a:pPr>
            <a:r>
              <a:rPr lang="en-US" sz="2000" dirty="0" err="1"/>
              <a:t>Προσθέ</a:t>
            </a:r>
            <a:r>
              <a:rPr lang="el-GR" sz="2000" dirty="0"/>
              <a:t>τε</a:t>
            </a:r>
            <a:r>
              <a:rPr lang="en-US" sz="2000" dirty="0" err="1"/>
              <a:t>τε</a:t>
            </a:r>
            <a:r>
              <a:rPr lang="en-US" sz="2000" dirty="0"/>
              <a:t> σαφείς λεπτομέρειες πληρωμής.</a:t>
            </a:r>
            <a:endParaRPr sz="2400" dirty="0"/>
          </a:p>
        </p:txBody>
      </p:sp>
      <p:sp>
        <p:nvSpPr>
          <p:cNvPr id="128" name="Google Shape;128;p4"/>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Λήψη και αποστολή χρημάτων </a:t>
            </a:r>
            <a:endParaRPr sz="2000" b="0" i="0" u="none" strike="noStrike" cap="none">
              <a:solidFill>
                <a:schemeClr val="dk1"/>
              </a:solidFill>
              <a:latin typeface="Calibri"/>
              <a:ea typeface="Calibri"/>
              <a:cs typeface="Calibri"/>
              <a:sym typeface="Calibri"/>
            </a:endParaRPr>
          </a:p>
        </p:txBody>
      </p:sp>
      <p:sp>
        <p:nvSpPr>
          <p:cNvPr id="129" name="Google Shape;129;p4"/>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30" name="Google Shape;130;p4"/>
          <p:cNvSpPr txBox="1"/>
          <p:nvPr/>
        </p:nvSpPr>
        <p:spPr>
          <a:xfrm>
            <a:off x="6162674" y="2244326"/>
            <a:ext cx="6095999" cy="3770992"/>
          </a:xfrm>
          <a:prstGeom prst="rect">
            <a:avLst/>
          </a:prstGeom>
          <a:noFill/>
          <a:ln>
            <a:noFill/>
          </a:ln>
        </p:spPr>
        <p:txBody>
          <a:bodyPr spcFirstLastPara="1" wrap="square" lIns="91425" tIns="45700" rIns="91425" bIns="45700" anchor="t" anchorCtr="0">
            <a:normAutofit fontScale="92500" lnSpcReduction="10000"/>
          </a:bodyPr>
          <a:lstStyle/>
          <a:p>
            <a:pPr marL="228600" marR="0" lvl="0" indent="-228600" algn="l" rtl="0">
              <a:lnSpc>
                <a:spcPct val="100000"/>
              </a:lnSpc>
              <a:spcBef>
                <a:spcPts val="0"/>
              </a:spcBef>
              <a:spcAft>
                <a:spcPts val="0"/>
              </a:spcAft>
              <a:buClr>
                <a:srgbClr val="92D050"/>
              </a:buClr>
              <a:buSzPts val="2400"/>
              <a:buFont typeface="Calibri"/>
              <a:buChar char="▪"/>
            </a:pPr>
            <a:r>
              <a:rPr lang="en-US" sz="2000" b="0" i="0" u="none" strike="noStrike" cap="none" dirty="0">
                <a:solidFill>
                  <a:schemeClr val="lt1"/>
                </a:solidFill>
                <a:latin typeface="Calibri"/>
                <a:ea typeface="Calibri"/>
                <a:cs typeface="Calibri"/>
                <a:sym typeface="Calibri"/>
              </a:rPr>
              <a:t>Πλοηγηθείτε στα βήματα ασφαλείας με αυτοπεποίθηση</a:t>
            </a:r>
            <a:endParaRPr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Κατανοήστε πώς οι κωδικοί PIN προστατεύουν το λογαριασμό σας.</a:t>
            </a:r>
            <a:endParaRPr sz="1600" dirty="0"/>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Χρησιμοποιήστε τους κωδικούς πρόσβασης αποτελεσματικά και με ασφάλεια.</a:t>
            </a:r>
            <a:endParaRPr sz="1600" dirty="0"/>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Αναγνωρίστε τους κωδικούς SMS ως ένα πρόσθετο επίπεδο ασφάλειας.</a:t>
            </a:r>
            <a:endParaRPr sz="1600" dirty="0"/>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Αποφύγετε να μοιράζεστε ευαίσθητες λεπτομέρειες με άλλους.</a:t>
            </a:r>
            <a:endParaRPr sz="1600" dirty="0"/>
          </a:p>
          <a:p>
            <a:pPr marL="685800" marR="0" lvl="1" indent="-228600" algn="l" rtl="0">
              <a:lnSpc>
                <a:spcPct val="100000"/>
              </a:lnSpc>
              <a:spcBef>
                <a:spcPts val="1200"/>
              </a:spcBef>
              <a:spcAft>
                <a:spcPts val="0"/>
              </a:spcAft>
              <a:buClr>
                <a:srgbClr val="FFDA4C"/>
              </a:buClr>
              <a:buSzPts val="2400"/>
              <a:buFont typeface="Calibri"/>
              <a:buChar char="✔"/>
            </a:pPr>
            <a:r>
              <a:rPr lang="en-US" sz="2000" b="0" i="0" u="none" strike="noStrike" cap="none" dirty="0">
                <a:solidFill>
                  <a:schemeClr val="lt1"/>
                </a:solidFill>
                <a:latin typeface="Calibri"/>
                <a:ea typeface="Calibri"/>
                <a:cs typeface="Calibri"/>
                <a:sym typeface="Calibri"/>
              </a:rPr>
              <a:t>Αναγνωρίστε σημάδια ασφαλών συνδέσεων (π.χ. εικονίδια λουκέτου).</a:t>
            </a:r>
            <a:endParaRPr b="0" i="0" u="none" strike="noStrike" cap="none" dirty="0">
              <a:solidFill>
                <a:srgbClr val="000000"/>
              </a:solidFill>
              <a:latin typeface="Calibri"/>
              <a:ea typeface="Calibri"/>
              <a:cs typeface="Calibri"/>
              <a:sym typeface="Calibri"/>
            </a:endParaRPr>
          </a:p>
        </p:txBody>
      </p:sp>
      <p:sp>
        <p:nvSpPr>
          <p:cNvPr id="131" name="Google Shape;131;p4"/>
          <p:cNvSpPr txBox="1"/>
          <p:nvPr/>
        </p:nvSpPr>
        <p:spPr>
          <a:xfrm>
            <a:off x="1524000" y="1571576"/>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400"/>
              <a:buFont typeface="Calibri"/>
              <a:buNone/>
            </a:pPr>
            <a:r>
              <a:rPr lang="en-US" sz="2400" b="0" i="1" u="none" strike="noStrike" cap="none">
                <a:solidFill>
                  <a:srgbClr val="1C2E78"/>
                </a:solidFill>
                <a:latin typeface="Calibri"/>
                <a:ea typeface="Calibri"/>
                <a:cs typeface="Calibri"/>
                <a:sym typeface="Calibri"/>
              </a:rPr>
              <a:t>Μετά την ολοκλήρωση αυτής της ενότητας, θα:</a:t>
            </a:r>
            <a:endParaRPr sz="1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Περιεχόμενο κατάρτισης</a:t>
            </a:r>
            <a:endParaRPr sz="2400"/>
          </a:p>
        </p:txBody>
      </p:sp>
      <p:sp>
        <p:nvSpPr>
          <p:cNvPr id="137" name="Google Shape;137;p5"/>
          <p:cNvSpPr txBox="1">
            <a:spLocks noGrp="1"/>
          </p:cNvSpPr>
          <p:nvPr>
            <p:ph type="body" idx="1"/>
          </p:nvPr>
        </p:nvSpPr>
        <p:spPr>
          <a:xfrm>
            <a:off x="232526" y="2151529"/>
            <a:ext cx="11606548" cy="4001845"/>
          </a:xfrm>
          <a:prstGeom prst="rect">
            <a:avLst/>
          </a:prstGeom>
          <a:noFill/>
          <a:ln>
            <a:noFill/>
          </a:ln>
        </p:spPr>
        <p:txBody>
          <a:bodyPr spcFirstLastPara="1" wrap="square" lIns="91425" tIns="45700" rIns="91425" bIns="45700" anchor="t" anchorCtr="0">
            <a:normAutofit fontScale="92500" lnSpcReduction="20000"/>
          </a:bodyPr>
          <a:lstStyle/>
          <a:p>
            <a:pPr marL="457200" lvl="0" indent="-457200" algn="l" rtl="0">
              <a:lnSpc>
                <a:spcPct val="100000"/>
              </a:lnSpc>
              <a:spcAft>
                <a:spcPts val="0"/>
              </a:spcAft>
              <a:buClr>
                <a:srgbClr val="FFC243"/>
              </a:buClr>
              <a:buSzPts val="2400"/>
              <a:buFont typeface="Calibri"/>
              <a:buAutoNum type="arabicPeriod"/>
            </a:pPr>
            <a:r>
              <a:rPr lang="en-US" dirty="0"/>
              <a:t>Εισαγωγή στις ψηφιακές μεταφορές χρημάτων: Επισκόπηση των βασικών ψηφιακών δεξιοτήτων που απαιτούνται για τις μεταφορές χρημάτων μέσω κινητών τηλεφώνων.</a:t>
            </a:r>
            <a:endParaRPr dirty="0"/>
          </a:p>
          <a:p>
            <a:pPr marL="457200" lvl="0" indent="-457200" algn="l" rtl="0">
              <a:lnSpc>
                <a:spcPct val="100000"/>
              </a:lnSpc>
              <a:spcAft>
                <a:spcPts val="0"/>
              </a:spcAft>
              <a:buClr>
                <a:srgbClr val="FFC243"/>
              </a:buClr>
              <a:buSzPts val="2400"/>
              <a:buFont typeface="Calibri"/>
              <a:buAutoNum type="arabicPeriod"/>
            </a:pPr>
            <a:r>
              <a:rPr lang="en-US" dirty="0"/>
              <a:t>Κατανόηση των φορμών και των υποχρεωτικών πεδίων δεδομένων: IBAN, όνομα χρήστη, αριθμός τηλεφώνου και στοιχεία πληρωμής σε φόρμες.</a:t>
            </a:r>
            <a:endParaRPr dirty="0"/>
          </a:p>
          <a:p>
            <a:pPr marL="457200" lvl="0" indent="-457200" algn="l" rtl="0">
              <a:lnSpc>
                <a:spcPct val="100000"/>
              </a:lnSpc>
              <a:spcAft>
                <a:spcPts val="0"/>
              </a:spcAft>
              <a:buClr>
                <a:srgbClr val="FFC243"/>
              </a:buClr>
              <a:buSzPts val="2400"/>
              <a:buFont typeface="Calibri"/>
              <a:buAutoNum type="arabicPeriod"/>
            </a:pPr>
            <a:r>
              <a:rPr lang="en-US" dirty="0"/>
              <a:t>Εφαρμογές για αποστολή και λήψη χρημάτων: Επισκόπηση των κοινώς χρησιμοποιούμενων εφαρμογών για μεταφορές χρημάτων, των χαρακτηριστικών τους και του τρόπου εγκατάστασής τους.</a:t>
            </a:r>
            <a:endParaRPr dirty="0"/>
          </a:p>
          <a:p>
            <a:pPr marL="457200" lvl="0" indent="-457200" algn="l" rtl="0">
              <a:lnSpc>
                <a:spcPct val="100000"/>
              </a:lnSpc>
              <a:spcAft>
                <a:spcPts val="0"/>
              </a:spcAft>
              <a:buClr>
                <a:srgbClr val="FFC243"/>
              </a:buClr>
              <a:buSzPts val="2400"/>
              <a:buFont typeface="Calibri"/>
              <a:buAutoNum type="arabicPeriod"/>
            </a:pPr>
            <a:r>
              <a:rPr lang="en-US" dirty="0"/>
              <a:t>Εντοπισμός και αποφυγή κοινών απάτης: Αναγνώριση προσπαθειών phishing και ασφαλής χειρισμός προσωπικών στοιχείων για την αποφυγή απάτης.</a:t>
            </a:r>
            <a:endParaRPr dirty="0"/>
          </a:p>
          <a:p>
            <a:pPr marL="457200" lvl="0" indent="-457200" algn="l" rtl="0">
              <a:lnSpc>
                <a:spcPct val="100000"/>
              </a:lnSpc>
              <a:spcAft>
                <a:spcPts val="0"/>
              </a:spcAft>
              <a:buClr>
                <a:srgbClr val="FFC243"/>
              </a:buClr>
              <a:buSzPts val="2400"/>
              <a:buFont typeface="Calibri"/>
              <a:buAutoNum type="arabicPeriod"/>
            </a:pPr>
            <a:r>
              <a:rPr lang="en-US" dirty="0"/>
              <a:t>Πρόσβαση και κατανόηση του ιστορικού συναλλαγών: Προβολή προηγούμενων πληρωμών, στοιχείων αποστολέα και διατήρηση αρχείων με τη χρήση εφαρμογών για κινητά.</a:t>
            </a:r>
            <a:endParaRPr dirty="0"/>
          </a:p>
          <a:p>
            <a:pPr marL="457200" lvl="0" indent="-457200" algn="l" rtl="0">
              <a:lnSpc>
                <a:spcPct val="100000"/>
              </a:lnSpc>
              <a:spcAft>
                <a:spcPts val="0"/>
              </a:spcAft>
              <a:buClr>
                <a:srgbClr val="FFC243"/>
              </a:buClr>
              <a:buSzPts val="2400"/>
              <a:buFont typeface="Calibri"/>
              <a:buAutoNum type="arabicPeriod"/>
            </a:pPr>
            <a:r>
              <a:rPr lang="en-US" dirty="0"/>
              <a:t>Συμβουλές &amp; πρακτικές ασκήσεις</a:t>
            </a:r>
            <a:endParaRPr dirty="0"/>
          </a:p>
          <a:p>
            <a:pPr marL="457200" lvl="0" indent="-304800" algn="l" rtl="0">
              <a:lnSpc>
                <a:spcPct val="100000"/>
              </a:lnSpc>
              <a:spcAft>
                <a:spcPts val="0"/>
              </a:spcAft>
              <a:buClr>
                <a:srgbClr val="FFC243"/>
              </a:buClr>
              <a:buSzPts val="2400"/>
              <a:buFont typeface="Calibri"/>
              <a:buNone/>
            </a:pPr>
            <a:endParaRPr dirty="0"/>
          </a:p>
        </p:txBody>
      </p:sp>
      <p:sp>
        <p:nvSpPr>
          <p:cNvPr id="138" name="Google Shape;138;p5"/>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39" name="Google Shape;139;p5"/>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Λήψη και αποστολή χρημάτων </a:t>
            </a:r>
            <a:endParaRPr/>
          </a:p>
        </p:txBody>
      </p:sp>
      <p:pic>
        <p:nvPicPr>
          <p:cNvPr id="140" name="Google Shape;140;p5" descr="Λίστα με συμπαγές γέμισμα"/>
          <p:cNvPicPr preferRelativeResize="0"/>
          <p:nvPr/>
        </p:nvPicPr>
        <p:blipFill rotWithShape="1">
          <a:blip r:embed="rId3">
            <a:alphaModFix/>
          </a:blip>
          <a:srcRect/>
          <a:stretch/>
        </p:blipFill>
        <p:spPr>
          <a:xfrm>
            <a:off x="27710" y="477191"/>
            <a:ext cx="1450807" cy="1450807"/>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6"/>
          <p:cNvSpPr txBox="1">
            <a:spLocks noGrp="1"/>
          </p:cNvSpPr>
          <p:nvPr>
            <p:ph type="title"/>
          </p:nvPr>
        </p:nvSpPr>
        <p:spPr>
          <a:xfrm>
            <a:off x="1543616" y="927147"/>
            <a:ext cx="7589367" cy="61834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1C2E78"/>
              </a:buClr>
              <a:buSzPts val="2400"/>
              <a:buFont typeface="Calibri"/>
              <a:buNone/>
            </a:pPr>
            <a:r>
              <a:rPr lang="en-US" sz="2400"/>
              <a:t>Μεθοδολογία και διάρκεια κατάρτισης</a:t>
            </a:r>
            <a:endParaRPr sz="2400"/>
          </a:p>
        </p:txBody>
      </p:sp>
      <p:sp>
        <p:nvSpPr>
          <p:cNvPr id="146" name="Google Shape;146;p6"/>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47" name="Google Shape;147;p6"/>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Λήψη και αποστολή χρημάτων </a:t>
            </a:r>
            <a:endParaRPr/>
          </a:p>
        </p:txBody>
      </p:sp>
      <p:sp>
        <p:nvSpPr>
          <p:cNvPr id="148" name="Google Shape;148;p6"/>
          <p:cNvSpPr txBox="1">
            <a:spLocks noGrp="1"/>
          </p:cNvSpPr>
          <p:nvPr>
            <p:ph type="body" idx="1"/>
          </p:nvPr>
        </p:nvSpPr>
        <p:spPr>
          <a:xfrm>
            <a:off x="232526" y="3230603"/>
            <a:ext cx="4685712" cy="1830532"/>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lt1"/>
              </a:buClr>
              <a:buSzPts val="2400"/>
              <a:buNone/>
            </a:pPr>
            <a:r>
              <a:rPr lang="en-US" b="1">
                <a:solidFill>
                  <a:srgbClr val="FFC243"/>
                </a:solidFill>
              </a:rPr>
              <a:t>Διάρκεια: </a:t>
            </a:r>
            <a:r>
              <a:rPr lang="en-US"/>
              <a:t>Διάρκεια: 4 ώρες</a:t>
            </a:r>
            <a:endParaRPr/>
          </a:p>
          <a:p>
            <a:pPr marL="685800" lvl="1" indent="-228600" algn="l" rtl="0">
              <a:lnSpc>
                <a:spcPct val="100000"/>
              </a:lnSpc>
              <a:spcBef>
                <a:spcPts val="1200"/>
              </a:spcBef>
              <a:spcAft>
                <a:spcPts val="0"/>
              </a:spcAft>
              <a:buClr>
                <a:srgbClr val="92D050"/>
              </a:buClr>
              <a:buSzPts val="2640"/>
              <a:buFont typeface="Calibri"/>
              <a:buChar char="▪"/>
            </a:pPr>
            <a:r>
              <a:rPr lang="en-US"/>
              <a:t>Πρόσωπο με πρόσωπο:2 ώρες</a:t>
            </a:r>
            <a:endParaRPr/>
          </a:p>
          <a:p>
            <a:pPr marL="685800" lvl="1" indent="-228600" algn="l" rtl="0">
              <a:lnSpc>
                <a:spcPct val="100000"/>
              </a:lnSpc>
              <a:spcBef>
                <a:spcPts val="1200"/>
              </a:spcBef>
              <a:spcAft>
                <a:spcPts val="0"/>
              </a:spcAft>
              <a:buClr>
                <a:srgbClr val="92D050"/>
              </a:buClr>
              <a:buSzPts val="2640"/>
              <a:buFont typeface="Calibri"/>
              <a:buChar char="▪"/>
            </a:pPr>
            <a:r>
              <a:rPr lang="en-US"/>
              <a:t>Διαδικτυακή εκπαίδευση: 2 ώρες</a:t>
            </a:r>
            <a:endParaRPr/>
          </a:p>
          <a:p>
            <a:pPr marL="0" lvl="0" indent="0" algn="l" rtl="0">
              <a:lnSpc>
                <a:spcPct val="100000"/>
              </a:lnSpc>
              <a:spcBef>
                <a:spcPts val="1200"/>
              </a:spcBef>
              <a:spcAft>
                <a:spcPts val="0"/>
              </a:spcAft>
              <a:buSzPts val="2400"/>
              <a:buNone/>
            </a:pPr>
            <a:endParaRPr/>
          </a:p>
        </p:txBody>
      </p:sp>
      <p:sp>
        <p:nvSpPr>
          <p:cNvPr id="149" name="Google Shape;149;p6"/>
          <p:cNvSpPr txBox="1"/>
          <p:nvPr/>
        </p:nvSpPr>
        <p:spPr>
          <a:xfrm>
            <a:off x="4785073" y="2139516"/>
            <a:ext cx="7386220" cy="401270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2400"/>
              <a:buFont typeface="Calibri"/>
              <a:buNone/>
            </a:pPr>
            <a:r>
              <a:rPr lang="en-US" sz="2000" b="1" i="0" u="none" strike="noStrike" cap="none" dirty="0">
                <a:solidFill>
                  <a:srgbClr val="FFC243"/>
                </a:solidFill>
                <a:latin typeface="Calibri"/>
                <a:ea typeface="Calibri"/>
                <a:cs typeface="Calibri"/>
                <a:sym typeface="Calibri"/>
              </a:rPr>
              <a:t>Μεθοδολο</a:t>
            </a:r>
            <a:r>
              <a:rPr lang="el-GR" sz="2000" b="1" i="0" u="none" strike="noStrike" cap="none" dirty="0" err="1">
                <a:solidFill>
                  <a:srgbClr val="FFC243"/>
                </a:solidFill>
                <a:latin typeface="Calibri"/>
                <a:ea typeface="Calibri"/>
                <a:cs typeface="Calibri"/>
                <a:sym typeface="Calibri"/>
              </a:rPr>
              <a:t>γία</a:t>
            </a:r>
            <a:endParaRPr sz="12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err="1">
                <a:solidFill>
                  <a:schemeClr val="lt1"/>
                </a:solidFill>
                <a:latin typeface="Calibri"/>
                <a:ea typeface="Calibri"/>
                <a:cs typeface="Calibri"/>
                <a:sym typeface="Calibri"/>
              </a:rPr>
              <a:t>Ενεργ</a:t>
            </a:r>
            <a:r>
              <a:rPr lang="el-GR" sz="1800" b="0" i="0" u="none" strike="noStrike" cap="none" dirty="0">
                <a:solidFill>
                  <a:schemeClr val="lt1"/>
                </a:solidFill>
                <a:latin typeface="Calibri"/>
                <a:ea typeface="Calibri"/>
                <a:cs typeface="Calibri"/>
                <a:sym typeface="Calibri"/>
              </a:rPr>
              <a:t>ή</a:t>
            </a:r>
            <a:r>
              <a:rPr lang="en-US" sz="1800" b="0" i="0" u="none" strike="noStrike" cap="none" dirty="0">
                <a:solidFill>
                  <a:schemeClr val="lt1"/>
                </a:solidFill>
                <a:latin typeface="Calibri"/>
                <a:ea typeface="Calibri"/>
                <a:cs typeface="Calibri"/>
                <a:sym typeface="Calibri"/>
              </a:rPr>
              <a:t> και </a:t>
            </a:r>
            <a:r>
              <a:rPr lang="en-US" sz="1800" b="0" i="0" u="none" strike="noStrike" cap="none" dirty="0" err="1">
                <a:solidFill>
                  <a:schemeClr val="lt1"/>
                </a:solidFill>
                <a:latin typeface="Calibri"/>
                <a:ea typeface="Calibri"/>
                <a:cs typeface="Calibri"/>
                <a:sym typeface="Calibri"/>
              </a:rPr>
              <a:t>συμμετοχικ</a:t>
            </a:r>
            <a:r>
              <a:rPr lang="el-GR" sz="1800" b="0" i="0" u="none" strike="noStrike" cap="none" dirty="0">
                <a:solidFill>
                  <a:schemeClr val="lt1"/>
                </a:solidFill>
                <a:latin typeface="Calibri"/>
                <a:ea typeface="Calibri"/>
                <a:cs typeface="Calibri"/>
                <a:sym typeface="Calibri"/>
              </a:rPr>
              <a:t>ή</a:t>
            </a:r>
            <a:endParaRPr sz="12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err="1">
                <a:solidFill>
                  <a:schemeClr val="lt1"/>
                </a:solidFill>
                <a:latin typeface="Calibri"/>
                <a:ea typeface="Calibri"/>
                <a:cs typeface="Calibri"/>
                <a:sym typeface="Calibri"/>
              </a:rPr>
              <a:t>Εκ</a:t>
            </a:r>
            <a:r>
              <a:rPr lang="en-US" sz="1800" b="0" i="0" u="none" strike="noStrike" cap="none" dirty="0">
                <a:solidFill>
                  <a:schemeClr val="lt1"/>
                </a:solidFill>
                <a:latin typeface="Calibri"/>
                <a:ea typeface="Calibri"/>
                <a:cs typeface="Calibri"/>
                <a:sym typeface="Calibri"/>
              </a:rPr>
              <a:t>παίδευση πρόσωπο με πρόσωπο:</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err="1">
                <a:solidFill>
                  <a:schemeClr val="lt1"/>
                </a:solidFill>
                <a:latin typeface="Calibri"/>
                <a:ea typeface="Calibri"/>
                <a:cs typeface="Calibri"/>
                <a:sym typeface="Calibri"/>
              </a:rPr>
              <a:t>Διάλογος</a:t>
            </a:r>
            <a:r>
              <a:rPr lang="en-US" sz="1800" b="0" i="0" u="none" strike="noStrike" cap="none" dirty="0">
                <a:solidFill>
                  <a:srgbClr val="FFC243"/>
                </a:solidFill>
                <a:latin typeface="Calibri"/>
                <a:ea typeface="Calibri"/>
                <a:cs typeface="Calibri"/>
                <a:sym typeface="Calibri"/>
              </a:rPr>
              <a:t> ✔ </a:t>
            </a:r>
            <a:r>
              <a:rPr lang="en-US" sz="1800" b="0" i="0" u="none" strike="noStrike" cap="none" dirty="0">
                <a:solidFill>
                  <a:schemeClr val="lt1"/>
                </a:solidFill>
                <a:latin typeface="Calibri"/>
                <a:ea typeface="Calibri"/>
                <a:cs typeface="Calibri"/>
                <a:sym typeface="Calibri"/>
              </a:rPr>
              <a:t>Πα</a:t>
            </a:r>
            <a:r>
              <a:rPr lang="en-US" sz="1800" b="0" i="0" u="none" strike="noStrike" cap="none" dirty="0" err="1">
                <a:solidFill>
                  <a:schemeClr val="lt1"/>
                </a:solidFill>
                <a:latin typeface="Calibri"/>
                <a:ea typeface="Calibri"/>
                <a:cs typeface="Calibri"/>
                <a:sym typeface="Calibri"/>
              </a:rPr>
              <a:t>ιχνίδι</a:t>
            </a:r>
            <a:r>
              <a:rPr lang="en-US" sz="1800" b="0" i="0" u="none" strike="noStrike" cap="none" dirty="0">
                <a:solidFill>
                  <a:schemeClr val="lt1"/>
                </a:solidFill>
                <a:latin typeface="Calibri"/>
                <a:ea typeface="Calibri"/>
                <a:cs typeface="Calibri"/>
                <a:sym typeface="Calibri"/>
              </a:rPr>
              <a:t> </a:t>
            </a:r>
            <a:r>
              <a:rPr lang="en-US" sz="1800" b="0" i="0" u="none" strike="noStrike" cap="none" dirty="0" err="1">
                <a:solidFill>
                  <a:schemeClr val="lt1"/>
                </a:solidFill>
                <a:latin typeface="Calibri"/>
                <a:ea typeface="Calibri"/>
                <a:cs typeface="Calibri"/>
                <a:sym typeface="Calibri"/>
              </a:rPr>
              <a:t>ρόλων</a:t>
            </a:r>
            <a:r>
              <a:rPr lang="en-US" sz="1800" b="0" i="0" u="none" strike="noStrike" cap="none" dirty="0">
                <a:solidFill>
                  <a:srgbClr val="FFC243"/>
                </a:solidFill>
                <a:latin typeface="Calibri"/>
                <a:ea typeface="Calibri"/>
                <a:cs typeface="Calibri"/>
                <a:sym typeface="Calibri"/>
              </a:rPr>
              <a:t> ✔ </a:t>
            </a:r>
            <a:r>
              <a:rPr lang="en-US" sz="1800" b="0" i="0" u="none" strike="noStrike" cap="none" dirty="0" err="1">
                <a:solidFill>
                  <a:schemeClr val="lt1"/>
                </a:solidFill>
                <a:latin typeface="Calibri"/>
                <a:ea typeface="Calibri"/>
                <a:cs typeface="Calibri"/>
                <a:sym typeface="Calibri"/>
              </a:rPr>
              <a:t>Ομ</a:t>
            </a:r>
            <a:r>
              <a:rPr lang="en-US" sz="1800" b="0" i="0" u="none" strike="noStrike" cap="none" dirty="0">
                <a:solidFill>
                  <a:schemeClr val="lt1"/>
                </a:solidFill>
                <a:latin typeface="Calibri"/>
                <a:ea typeface="Calibri"/>
                <a:cs typeface="Calibri"/>
                <a:sym typeface="Calibri"/>
              </a:rPr>
              <a:t>αδική εργασία</a:t>
            </a:r>
            <a:endParaRPr sz="1200" b="0" i="0" u="none" strike="noStrike" cap="none" dirty="0">
              <a:solidFill>
                <a:srgbClr val="000000"/>
              </a:solidFill>
              <a:latin typeface="Calibri"/>
              <a:ea typeface="Calibri"/>
              <a:cs typeface="Calibri"/>
              <a:sym typeface="Calibri"/>
            </a:endParaRPr>
          </a:p>
          <a:p>
            <a:pPr marL="228600" marR="0" lvl="0" indent="-228600" algn="l" rtl="0">
              <a:lnSpc>
                <a:spcPct val="100000"/>
              </a:lnSpc>
              <a:spcBef>
                <a:spcPts val="1000"/>
              </a:spcBef>
              <a:spcAft>
                <a:spcPts val="0"/>
              </a:spcAft>
              <a:buClr>
                <a:srgbClr val="92D050"/>
              </a:buClr>
              <a:buSzPts val="2000"/>
              <a:buFont typeface="Calibri"/>
              <a:buChar char="▪"/>
            </a:pPr>
            <a:r>
              <a:rPr lang="en-US" sz="1800" b="0" i="0" u="none" strike="noStrike" cap="none" dirty="0" err="1">
                <a:solidFill>
                  <a:schemeClr val="lt1"/>
                </a:solidFill>
                <a:latin typeface="Calibri"/>
                <a:ea typeface="Calibri"/>
                <a:cs typeface="Calibri"/>
                <a:sym typeface="Calibri"/>
              </a:rPr>
              <a:t>Δι</a:t>
            </a:r>
            <a:r>
              <a:rPr lang="en-US" sz="1800" b="0" i="0" u="none" strike="noStrike" cap="none" dirty="0">
                <a:solidFill>
                  <a:schemeClr val="lt1"/>
                </a:solidFill>
                <a:latin typeface="Calibri"/>
                <a:ea typeface="Calibri"/>
                <a:cs typeface="Calibri"/>
                <a:sym typeface="Calibri"/>
              </a:rPr>
              <a:t>αδικτυακή εκπαίδευση:</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a:solidFill>
                  <a:schemeClr val="lt1"/>
                </a:solidFill>
                <a:latin typeface="Calibri"/>
                <a:ea typeface="Calibri"/>
                <a:cs typeface="Calibri"/>
                <a:sym typeface="Calibri"/>
              </a:rPr>
              <a:t>Επ</a:t>
            </a:r>
            <a:r>
              <a:rPr lang="en-US" sz="1800" b="0" i="0" u="none" strike="noStrike" cap="none" dirty="0" err="1">
                <a:solidFill>
                  <a:schemeClr val="lt1"/>
                </a:solidFill>
                <a:latin typeface="Calibri"/>
                <a:ea typeface="Calibri"/>
                <a:cs typeface="Calibri"/>
                <a:sym typeface="Calibri"/>
              </a:rPr>
              <a:t>ιλεγμέν</a:t>
            </a:r>
            <a:r>
              <a:rPr lang="en-US" sz="1800" b="0" i="0" u="none" strike="noStrike" cap="none" dirty="0">
                <a:solidFill>
                  <a:schemeClr val="lt1"/>
                </a:solidFill>
                <a:latin typeface="Calibri"/>
                <a:ea typeface="Calibri"/>
                <a:cs typeface="Calibri"/>
                <a:sym typeface="Calibri"/>
              </a:rPr>
              <a:t>α ή δικής τους παραγωγής βίντεο</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err="1">
                <a:solidFill>
                  <a:schemeClr val="lt1"/>
                </a:solidFill>
                <a:latin typeface="Calibri"/>
                <a:ea typeface="Calibri"/>
                <a:cs typeface="Calibri"/>
                <a:sym typeface="Calibri"/>
              </a:rPr>
              <a:t>Πρ</a:t>
            </a:r>
            <a:r>
              <a:rPr lang="en-US" sz="1800" b="0" i="0" u="none" strike="noStrike" cap="none" dirty="0">
                <a:solidFill>
                  <a:schemeClr val="lt1"/>
                </a:solidFill>
                <a:latin typeface="Calibri"/>
                <a:ea typeface="Calibri"/>
                <a:cs typeface="Calibri"/>
                <a:sym typeface="Calibri"/>
              </a:rPr>
              <a:t>ακτική εφαρμογή ορισμένων συμβουλών που συμφωνήθηκαν στην τάξη</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err="1">
                <a:solidFill>
                  <a:schemeClr val="lt1"/>
                </a:solidFill>
                <a:latin typeface="Calibri"/>
                <a:ea typeface="Calibri"/>
                <a:cs typeface="Calibri"/>
                <a:sym typeface="Calibri"/>
              </a:rPr>
              <a:t>Κά</a:t>
            </a:r>
            <a:r>
              <a:rPr lang="en-US" sz="1800" b="0" i="0" u="none" strike="noStrike" cap="none" dirty="0">
                <a:solidFill>
                  <a:schemeClr val="lt1"/>
                </a:solidFill>
                <a:latin typeface="Calibri"/>
                <a:ea typeface="Calibri"/>
                <a:cs typeface="Calibri"/>
                <a:sym typeface="Calibri"/>
              </a:rPr>
              <a:t>ποια συνεργατική εργασία</a:t>
            </a:r>
            <a:endParaRPr sz="1200" b="0" i="0" u="none" strike="noStrike" cap="none" dirty="0">
              <a:solidFill>
                <a:srgbClr val="000000"/>
              </a:solidFill>
              <a:latin typeface="Calibri"/>
              <a:ea typeface="Calibri"/>
              <a:cs typeface="Calibri"/>
              <a:sym typeface="Calibri"/>
            </a:endParaRPr>
          </a:p>
          <a:p>
            <a:pPr marL="685800" marR="0" lvl="1" indent="-228600" algn="l" rtl="0">
              <a:lnSpc>
                <a:spcPct val="100000"/>
              </a:lnSpc>
              <a:spcBef>
                <a:spcPts val="1000"/>
              </a:spcBef>
              <a:spcAft>
                <a:spcPts val="0"/>
              </a:spcAft>
              <a:buClr>
                <a:srgbClr val="FFDA4C"/>
              </a:buClr>
              <a:buSzPts val="2400"/>
              <a:buFont typeface="Calibri"/>
              <a:buChar char="✔"/>
            </a:pPr>
            <a:r>
              <a:rPr lang="en-US" sz="1800" b="0" i="0" u="none" strike="noStrike" cap="none" dirty="0" err="1">
                <a:solidFill>
                  <a:schemeClr val="lt1"/>
                </a:solidFill>
                <a:latin typeface="Calibri"/>
                <a:ea typeface="Calibri"/>
                <a:cs typeface="Calibri"/>
                <a:sym typeface="Calibri"/>
              </a:rPr>
              <a:t>Προσομοίωση</a:t>
            </a:r>
            <a:r>
              <a:rPr lang="en-US" sz="1800" b="0" i="0" u="none" strike="noStrike" cap="none" dirty="0">
                <a:solidFill>
                  <a:schemeClr val="lt1"/>
                </a:solidFill>
                <a:latin typeface="Calibri"/>
                <a:ea typeface="Calibri"/>
                <a:cs typeface="Calibri"/>
                <a:sym typeface="Calibri"/>
              </a:rPr>
              <a:t> </a:t>
            </a:r>
            <a:endParaRPr sz="12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68BC42"/>
              </a:buClr>
              <a:buSzPts val="1600"/>
              <a:buFont typeface="Calibri"/>
              <a:buNone/>
            </a:pPr>
            <a:endParaRPr sz="1400" b="0" i="0" u="none" strike="noStrike" cap="none" dirty="0">
              <a:solidFill>
                <a:schemeClr val="lt1"/>
              </a:solidFill>
              <a:latin typeface="Calibri"/>
              <a:ea typeface="Calibri"/>
              <a:cs typeface="Calibri"/>
              <a:sym typeface="Calibri"/>
            </a:endParaRPr>
          </a:p>
        </p:txBody>
      </p:sp>
      <p:pic>
        <p:nvPicPr>
          <p:cNvPr id="150" name="Google Shape;150;p6" descr="Κύκλοι με βέλη περίγραμμα"/>
          <p:cNvPicPr preferRelativeResize="0"/>
          <p:nvPr/>
        </p:nvPicPr>
        <p:blipFill rotWithShape="1">
          <a:blip r:embed="rId3">
            <a:alphaModFix/>
          </a:blip>
          <a:srcRect/>
          <a:stretch/>
        </p:blipFill>
        <p:spPr>
          <a:xfrm>
            <a:off x="0" y="365165"/>
            <a:ext cx="1742309" cy="1742309"/>
          </a:xfrm>
          <a:prstGeom prst="rect">
            <a:avLst/>
          </a:prstGeom>
          <a:noFill/>
          <a:ln>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000"/>
              <a:buNone/>
            </a:pPr>
            <a:r>
              <a:rPr lang="el-GR" sz="2000" dirty="0"/>
              <a:t>Υποενότητα</a:t>
            </a:r>
            <a:r>
              <a:rPr lang="en-US" sz="2000" dirty="0"/>
              <a:t> 2</a:t>
            </a:r>
            <a:r>
              <a:rPr lang="en-US" dirty="0"/>
              <a:t/>
            </a:r>
            <a:br>
              <a:rPr lang="en-US" dirty="0"/>
            </a:br>
            <a:r>
              <a:rPr lang="en-US" dirty="0"/>
              <a:t>Εισαγωγή στις ψηφιακές μεταφορές χρημάτων</a:t>
            </a:r>
            <a:endParaRPr dirty="0"/>
          </a:p>
        </p:txBody>
      </p:sp>
      <p:sp>
        <p:nvSpPr>
          <p:cNvPr id="157" name="Google Shape;157;p7"/>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SzPts val="2200"/>
              <a:buNone/>
            </a:pPr>
            <a:r>
              <a:rPr lang="en-US" sz="2200"/>
              <a:t>Στόχοι</a:t>
            </a:r>
            <a:endParaRPr/>
          </a:p>
        </p:txBody>
      </p:sp>
      <p:sp>
        <p:nvSpPr>
          <p:cNvPr id="158" name="Google Shape;158;p7"/>
          <p:cNvSpPr txBox="1">
            <a:spLocks noGrp="1"/>
          </p:cNvSpPr>
          <p:nvPr>
            <p:ph type="body" idx="2"/>
          </p:nvPr>
        </p:nvSpPr>
        <p:spPr>
          <a:xfrm>
            <a:off x="617620" y="2849843"/>
            <a:ext cx="6218186" cy="4008158"/>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0"/>
              </a:spcBef>
              <a:spcAft>
                <a:spcPts val="0"/>
              </a:spcAft>
              <a:buSzPts val="2000"/>
              <a:buNone/>
            </a:pPr>
            <a:r>
              <a:rPr lang="en-US" sz="2000" dirty="0" err="1"/>
              <a:t>Με</a:t>
            </a:r>
            <a:r>
              <a:rPr lang="en-US" sz="2000" dirty="0"/>
              <a:t> </a:t>
            </a:r>
            <a:r>
              <a:rPr lang="en-US" sz="2000" dirty="0" err="1"/>
              <a:t>την</a:t>
            </a:r>
            <a:r>
              <a:rPr lang="en-US" sz="2000" dirty="0"/>
              <a:t> </a:t>
            </a:r>
            <a:r>
              <a:rPr lang="en-US" sz="2000" dirty="0" err="1"/>
              <a:t>ολοκλήρωση</a:t>
            </a:r>
            <a:r>
              <a:rPr lang="en-US" sz="2000" dirty="0"/>
              <a:t> α</a:t>
            </a:r>
            <a:r>
              <a:rPr lang="en-US" sz="2000" dirty="0" err="1"/>
              <a:t>υτής</a:t>
            </a:r>
            <a:r>
              <a:rPr lang="en-US" sz="2000" dirty="0"/>
              <a:t> </a:t>
            </a:r>
            <a:r>
              <a:rPr lang="en-US" sz="2000" dirty="0" err="1"/>
              <a:t>της</a:t>
            </a:r>
            <a:r>
              <a:rPr lang="en-US" sz="2000" dirty="0"/>
              <a:t> </a:t>
            </a:r>
            <a:r>
              <a:rPr lang="el-GR" sz="2000" dirty="0" err="1"/>
              <a:t>υπο</a:t>
            </a:r>
            <a:r>
              <a:rPr lang="en-US" sz="2000" dirty="0" err="1"/>
              <a:t>ενότητ</a:t>
            </a:r>
            <a:r>
              <a:rPr lang="en-US" sz="2000" dirty="0"/>
              <a:t>ας θα:</a:t>
            </a:r>
            <a:endParaRPr dirty="0"/>
          </a:p>
          <a:p>
            <a:pPr marL="228600" lvl="0" indent="-228600" algn="l" rtl="0">
              <a:lnSpc>
                <a:spcPct val="150000"/>
              </a:lnSpc>
              <a:spcBef>
                <a:spcPts val="1200"/>
              </a:spcBef>
              <a:spcAft>
                <a:spcPts val="0"/>
              </a:spcAft>
              <a:buSzPts val="2000"/>
              <a:buFont typeface="Calibri"/>
              <a:buChar char="✔"/>
            </a:pPr>
            <a:r>
              <a:rPr lang="en-US" sz="2000" dirty="0"/>
              <a:t>Καταν</a:t>
            </a:r>
            <a:r>
              <a:rPr lang="el-GR" sz="2000" dirty="0" err="1"/>
              <a:t>οείτε</a:t>
            </a:r>
            <a:r>
              <a:rPr lang="el-GR" sz="2000" dirty="0"/>
              <a:t> τις</a:t>
            </a:r>
            <a:r>
              <a:rPr lang="en-US" sz="2000" dirty="0"/>
              <a:t> </a:t>
            </a:r>
            <a:r>
              <a:rPr lang="en-US" sz="2000" dirty="0" err="1"/>
              <a:t>ψηφι</a:t>
            </a:r>
            <a:r>
              <a:rPr lang="en-US" sz="2000" dirty="0"/>
              <a:t>ακ</a:t>
            </a:r>
            <a:r>
              <a:rPr lang="el-GR" sz="2000" dirty="0" err="1"/>
              <a:t>ές</a:t>
            </a:r>
            <a:r>
              <a:rPr lang="en-US" sz="2000" dirty="0"/>
              <a:t> μετα</a:t>
            </a:r>
            <a:r>
              <a:rPr lang="en-US" sz="2000" dirty="0" err="1"/>
              <a:t>φο</a:t>
            </a:r>
            <a:r>
              <a:rPr lang="el-GR" sz="2000" dirty="0" err="1"/>
              <a:t>ρές</a:t>
            </a:r>
            <a:r>
              <a:rPr lang="en-US" sz="2000" dirty="0"/>
              <a:t> χρημάτων</a:t>
            </a:r>
            <a:endParaRPr dirty="0"/>
          </a:p>
          <a:p>
            <a:pPr marL="228600" lvl="0" indent="-228600" algn="l" rtl="0">
              <a:lnSpc>
                <a:spcPct val="150000"/>
              </a:lnSpc>
              <a:spcBef>
                <a:spcPts val="1200"/>
              </a:spcBef>
              <a:spcAft>
                <a:spcPts val="0"/>
              </a:spcAft>
              <a:buSzPts val="2000"/>
              <a:buFont typeface="Calibri"/>
              <a:buChar char="✔"/>
            </a:pPr>
            <a:r>
              <a:rPr lang="el-GR" sz="2000" dirty="0"/>
              <a:t>Αποκτήσετε</a:t>
            </a:r>
            <a:r>
              <a:rPr lang="en-US" sz="2000" dirty="0"/>
              <a:t> βα</a:t>
            </a:r>
            <a:r>
              <a:rPr lang="en-US" sz="2000" dirty="0" err="1"/>
              <a:t>σικ</a:t>
            </a:r>
            <a:r>
              <a:rPr lang="el-GR" sz="2000" dirty="0" err="1"/>
              <a:t>ές</a:t>
            </a:r>
            <a:r>
              <a:rPr lang="en-US" sz="2000" dirty="0"/>
              <a:t> </a:t>
            </a:r>
            <a:r>
              <a:rPr lang="en-US" sz="2000" dirty="0" err="1"/>
              <a:t>ψηφι</a:t>
            </a:r>
            <a:r>
              <a:rPr lang="en-US" sz="2000" dirty="0"/>
              <a:t>ακ</a:t>
            </a:r>
            <a:r>
              <a:rPr lang="el-GR" sz="2000" dirty="0" err="1"/>
              <a:t>ές</a:t>
            </a:r>
            <a:r>
              <a:rPr lang="en-US" sz="2000" dirty="0"/>
              <a:t> </a:t>
            </a:r>
            <a:r>
              <a:rPr lang="en-US" sz="2000" dirty="0" err="1"/>
              <a:t>δεξι</a:t>
            </a:r>
            <a:r>
              <a:rPr lang="el-GR" sz="2000" dirty="0" err="1"/>
              <a:t>ότητες</a:t>
            </a:r>
            <a:endParaRPr dirty="0"/>
          </a:p>
          <a:p>
            <a:pPr marL="228600" lvl="0" indent="-228600" algn="l" rtl="0">
              <a:lnSpc>
                <a:spcPct val="150000"/>
              </a:lnSpc>
              <a:spcBef>
                <a:spcPts val="1200"/>
              </a:spcBef>
              <a:spcAft>
                <a:spcPts val="0"/>
              </a:spcAft>
              <a:buSzPts val="2000"/>
              <a:buFont typeface="Calibri"/>
              <a:buChar char="✔"/>
            </a:pPr>
            <a:r>
              <a:rPr lang="en-US" sz="2000" dirty="0" err="1"/>
              <a:t>Αν</a:t>
            </a:r>
            <a:r>
              <a:rPr lang="en-US" sz="2000" dirty="0"/>
              <a:t>αγνωρί</a:t>
            </a:r>
            <a:r>
              <a:rPr lang="el-GR" sz="2000" dirty="0" err="1"/>
              <a:t>ζε</a:t>
            </a:r>
            <a:r>
              <a:rPr lang="en-US" sz="2000" dirty="0" err="1"/>
              <a:t>τε</a:t>
            </a:r>
            <a:r>
              <a:rPr lang="en-US" sz="2000" dirty="0"/>
              <a:t> τη σημασία των ψηφιακών εργαλείων</a:t>
            </a:r>
            <a:endParaRPr dirty="0"/>
          </a:p>
          <a:p>
            <a:pPr marL="228600" lvl="0" indent="-228600" algn="l" rtl="0">
              <a:lnSpc>
                <a:spcPct val="150000"/>
              </a:lnSpc>
              <a:spcBef>
                <a:spcPts val="1200"/>
              </a:spcBef>
              <a:spcAft>
                <a:spcPts val="0"/>
              </a:spcAft>
              <a:buSzPts val="2000"/>
              <a:buFont typeface="Calibri"/>
              <a:buChar char="✔"/>
            </a:pPr>
            <a:r>
              <a:rPr lang="en-US" sz="2000" dirty="0" err="1"/>
              <a:t>Οικοδομήσ</a:t>
            </a:r>
            <a:r>
              <a:rPr lang="el-GR" sz="2000" dirty="0"/>
              <a:t>ε</a:t>
            </a:r>
            <a:r>
              <a:rPr lang="en-US" sz="2000" dirty="0" err="1"/>
              <a:t>τε</a:t>
            </a:r>
            <a:r>
              <a:rPr lang="en-US" sz="2000" dirty="0"/>
              <a:t> </a:t>
            </a:r>
            <a:r>
              <a:rPr lang="en-US" sz="2000" dirty="0" err="1"/>
              <a:t>εμ</a:t>
            </a:r>
            <a:r>
              <a:rPr lang="en-US" sz="2000" dirty="0"/>
              <a:t>πιστοσύνη στη χρήση της τεχνολογίας</a:t>
            </a:r>
            <a:endParaRPr sz="2000" dirty="0">
              <a:highlight>
                <a:srgbClr val="FFFF00"/>
              </a:highlight>
            </a:endParaRPr>
          </a:p>
        </p:txBody>
      </p:sp>
      <p:sp>
        <p:nvSpPr>
          <p:cNvPr id="159" name="Google Shape;159;p7"/>
          <p:cNvSpPr txBox="1"/>
          <p:nvPr/>
        </p:nvSpPr>
        <p:spPr>
          <a:xfrm>
            <a:off x="9436963" y="6574524"/>
            <a:ext cx="1911702" cy="2461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Εικόνα από jcomp στο Freepik</a:t>
            </a:r>
            <a:endParaRPr sz="1000" b="0" i="0" u="none" strike="noStrike" cap="none">
              <a:solidFill>
                <a:schemeClr val="dk1"/>
              </a:solidFill>
              <a:latin typeface="Calibri"/>
              <a:ea typeface="Calibri"/>
              <a:cs typeface="Calibri"/>
              <a:sym typeface="Calibri"/>
            </a:endParaRPr>
          </a:p>
        </p:txBody>
      </p:sp>
      <p:pic>
        <p:nvPicPr>
          <p:cNvPr id="160" name="Google Shape;160;p7"/>
          <p:cNvPicPr preferRelativeResize="0"/>
          <p:nvPr/>
        </p:nvPicPr>
        <p:blipFill rotWithShape="1">
          <a:blip r:embed="rId4">
            <a:alphaModFix/>
          </a:blip>
          <a:srcRect/>
          <a:stretch/>
        </p:blipFill>
        <p:spPr>
          <a:xfrm>
            <a:off x="6931217" y="2228920"/>
            <a:ext cx="5011492" cy="3549081"/>
          </a:xfrm>
          <a:prstGeom prst="rect">
            <a:avLst/>
          </a:prstGeom>
          <a:noFill/>
          <a:ln>
            <a:noFill/>
          </a:ln>
        </p:spPr>
      </p:pic>
      <p:sp>
        <p:nvSpPr>
          <p:cNvPr id="161" name="Google Shape;161;p7"/>
          <p:cNvSpPr/>
          <p:nvPr/>
        </p:nvSpPr>
        <p:spPr>
          <a:xfrm>
            <a:off x="27710" y="38605"/>
            <a:ext cx="409632" cy="409632"/>
          </a:xfrm>
          <a:prstGeom prst="ellipse">
            <a:avLst/>
          </a:prstGeom>
          <a:solidFill>
            <a:srgbClr val="68BC4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000"/>
              <a:buFont typeface="Calibri"/>
              <a:buNone/>
            </a:pPr>
            <a:r>
              <a:rPr lang="en-US" sz="2000" b="1" i="0" u="none" strike="noStrike" cap="none">
                <a:solidFill>
                  <a:schemeClr val="lt1"/>
                </a:solidFill>
                <a:latin typeface="Calibri"/>
                <a:ea typeface="Calibri"/>
                <a:cs typeface="Calibri"/>
                <a:sym typeface="Calibri"/>
              </a:rPr>
              <a:t>4</a:t>
            </a:r>
            <a:endParaRPr sz="2000" b="1" i="0" u="none" strike="noStrike" cap="none">
              <a:solidFill>
                <a:schemeClr val="lt1"/>
              </a:solidFill>
              <a:latin typeface="Calibri"/>
              <a:ea typeface="Calibri"/>
              <a:cs typeface="Calibri"/>
              <a:sym typeface="Calibri"/>
            </a:endParaRPr>
          </a:p>
        </p:txBody>
      </p:sp>
      <p:sp>
        <p:nvSpPr>
          <p:cNvPr id="162" name="Google Shape;162;p7"/>
          <p:cNvSpPr txBox="1"/>
          <p:nvPr/>
        </p:nvSpPr>
        <p:spPr>
          <a:xfrm>
            <a:off x="400398" y="38604"/>
            <a:ext cx="7314957" cy="40963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2000" b="0" i="0" u="none" strike="noStrike" cap="none">
                <a:solidFill>
                  <a:schemeClr val="dk1"/>
                </a:solidFill>
                <a:latin typeface="Calibri"/>
                <a:ea typeface="Calibri"/>
                <a:cs typeface="Calibri"/>
                <a:sym typeface="Calibri"/>
              </a:rPr>
              <a:t>Λήψη και αποστολή χρημάτων </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557999" y="1080000"/>
            <a:ext cx="11059692" cy="605096"/>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800"/>
              <a:buNone/>
            </a:pPr>
            <a:r>
              <a:rPr lang="en-US"/>
              <a:t>Τι είναι η ψηφιακή μεταφορά χρημάτων;</a:t>
            </a:r>
            <a:endParaRPr/>
          </a:p>
        </p:txBody>
      </p:sp>
      <p:sp>
        <p:nvSpPr>
          <p:cNvPr id="169" name="Google Shape;169;p9"/>
          <p:cNvSpPr txBox="1">
            <a:spLocks noGrp="1"/>
          </p:cNvSpPr>
          <p:nvPr>
            <p:ph type="body" idx="1"/>
          </p:nvPr>
        </p:nvSpPr>
        <p:spPr>
          <a:xfrm>
            <a:off x="557999" y="1800000"/>
            <a:ext cx="5852132" cy="4553504"/>
          </a:xfrm>
          <a:prstGeom prst="rect">
            <a:avLst/>
          </a:prstGeom>
          <a:noFill/>
          <a:ln>
            <a:noFill/>
          </a:ln>
        </p:spPr>
        <p:txBody>
          <a:bodyPr spcFirstLastPara="1" wrap="square" lIns="91425" tIns="45700" rIns="91425" bIns="45700" anchor="t" anchorCtr="0">
            <a:normAutofit/>
          </a:bodyPr>
          <a:lstStyle/>
          <a:p>
            <a:pPr marL="0" lvl="0" indent="0" algn="l" rtl="0">
              <a:lnSpc>
                <a:spcPct val="110000"/>
              </a:lnSpc>
              <a:spcBef>
                <a:spcPts val="0"/>
              </a:spcBef>
              <a:spcAft>
                <a:spcPts val="0"/>
              </a:spcAft>
              <a:buSzPts val="2400"/>
              <a:buNone/>
            </a:pPr>
            <a:r>
              <a:rPr lang="en-US">
                <a:solidFill>
                  <a:srgbClr val="404040"/>
                </a:solidFill>
              </a:rPr>
              <a:t>Η ψηφιακή μεταφορά χρημάτων είναι </a:t>
            </a:r>
            <a:r>
              <a:rPr lang="en-US" b="1">
                <a:solidFill>
                  <a:srgbClr val="404040"/>
                </a:solidFill>
              </a:rPr>
              <a:t>ένας τρόπος να στέλνετε ή να λαμβάνετε χρήματα ηλεκτρονικά με τη χρήση εφαρμογών κινητής τηλεφωνίας ή διαδικτυακών πλατφορμών, χωρίς να χρειάζεστε μετρητά ή επιταγές.</a:t>
            </a:r>
            <a:endParaRPr/>
          </a:p>
          <a:p>
            <a:pPr marL="0" lvl="0" indent="0" algn="l" rtl="0">
              <a:lnSpc>
                <a:spcPct val="110000"/>
              </a:lnSpc>
              <a:spcBef>
                <a:spcPts val="0"/>
              </a:spcBef>
              <a:spcAft>
                <a:spcPts val="0"/>
              </a:spcAft>
              <a:buSzPts val="2400"/>
              <a:buNone/>
            </a:pPr>
            <a:endParaRPr>
              <a:solidFill>
                <a:srgbClr val="404040"/>
              </a:solidFill>
            </a:endParaRPr>
          </a:p>
          <a:p>
            <a:pPr marL="0" lvl="0" indent="0" algn="l" rtl="0">
              <a:lnSpc>
                <a:spcPct val="110000"/>
              </a:lnSpc>
              <a:spcBef>
                <a:spcPts val="0"/>
              </a:spcBef>
              <a:spcAft>
                <a:spcPts val="0"/>
              </a:spcAft>
              <a:buSzPts val="2400"/>
              <a:buNone/>
            </a:pPr>
            <a:r>
              <a:rPr lang="en-US" b="1">
                <a:solidFill>
                  <a:srgbClr val="404040"/>
                </a:solidFill>
              </a:rPr>
              <a:t>Πώς λειτουργεί: </a:t>
            </a:r>
            <a:r>
              <a:rPr lang="en-US">
                <a:solidFill>
                  <a:srgbClr val="404040"/>
                </a:solidFill>
              </a:rPr>
              <a:t>και τα χρήματα μεταφέρονται με ασφάλεια μέσω της τράπεζας ή της εφαρμογής σας.</a:t>
            </a:r>
            <a:endParaRPr/>
          </a:p>
        </p:txBody>
      </p:sp>
      <p:sp>
        <p:nvSpPr>
          <p:cNvPr id="170" name="Google Shape;170;p9"/>
          <p:cNvSpPr/>
          <p:nvPr/>
        </p:nvSpPr>
        <p:spPr>
          <a:xfrm>
            <a:off x="7134536" y="40640"/>
            <a:ext cx="5016824" cy="398569"/>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endParaRPr sz="1400" b="0" i="0" u="none" strike="noStrike" cap="none" dirty="0">
              <a:solidFill>
                <a:srgbClr val="785832"/>
              </a:solidFill>
              <a:latin typeface="Calibri"/>
              <a:ea typeface="Calibri"/>
              <a:cs typeface="Calibri"/>
              <a:sym typeface="Calibri"/>
            </a:endParaRPr>
          </a:p>
        </p:txBody>
      </p:sp>
      <p:sp>
        <p:nvSpPr>
          <p:cNvPr id="171" name="Google Shape;171;p9"/>
          <p:cNvSpPr txBox="1"/>
          <p:nvPr/>
        </p:nvSpPr>
        <p:spPr>
          <a:xfrm>
            <a:off x="8246006" y="6353504"/>
            <a:ext cx="3047102"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Calibri"/>
              <a:buNone/>
            </a:pPr>
            <a:r>
              <a:rPr lang="en-US" sz="1000" b="0" i="0" u="sng" strike="noStrike" cap="none">
                <a:solidFill>
                  <a:schemeClr val="dk1"/>
                </a:solidFill>
                <a:latin typeface="Calibri"/>
                <a:ea typeface="Calibri"/>
                <a:cs typeface="Calibri"/>
                <a:sym typeface="Calibri"/>
                <a:hlinkClick r:id="rId3">
                  <a:extLst>
                    <a:ext uri="{A12FA001-AC4F-418D-AE19-62706E023703}">
                      <ahyp:hlinkClr xmlns="" xmlns:ahyp="http://schemas.microsoft.com/office/drawing/2018/hyperlinkcolor" val="tx"/>
                    </a:ext>
                  </a:extLst>
                </a:hlinkClick>
              </a:rPr>
              <a:t>Εικόνα από Freepik</a:t>
            </a:r>
            <a:endParaRPr sz="1000" b="0" i="0" u="none" strike="noStrike" cap="none">
              <a:solidFill>
                <a:schemeClr val="dk1"/>
              </a:solidFill>
              <a:latin typeface="Calibri"/>
              <a:ea typeface="Calibri"/>
              <a:cs typeface="Calibri"/>
              <a:sym typeface="Calibri"/>
            </a:endParaRPr>
          </a:p>
        </p:txBody>
      </p:sp>
      <p:pic>
        <p:nvPicPr>
          <p:cNvPr id="172" name="Google Shape;172;p9"/>
          <p:cNvPicPr preferRelativeResize="0"/>
          <p:nvPr/>
        </p:nvPicPr>
        <p:blipFill rotWithShape="1">
          <a:blip r:embed="rId4">
            <a:alphaModFix/>
          </a:blip>
          <a:srcRect/>
          <a:stretch/>
        </p:blipFill>
        <p:spPr>
          <a:xfrm>
            <a:off x="6669886" y="1976105"/>
            <a:ext cx="5337630" cy="3558420"/>
          </a:xfrm>
          <a:prstGeom prst="rect">
            <a:avLst/>
          </a:prstGeom>
          <a:noFill/>
          <a:ln>
            <a:noFill/>
          </a:ln>
        </p:spPr>
      </p:pic>
      <p:sp>
        <p:nvSpPr>
          <p:cNvPr id="5" name="Google Shape;182;p9">
            <a:extLst>
              <a:ext uri="{FF2B5EF4-FFF2-40B4-BE49-F238E27FC236}">
                <a16:creationId xmlns:a16="http://schemas.microsoft.com/office/drawing/2014/main" id="{13525170-1190-F32F-73C0-6ECCDFEC00DD}"/>
              </a:ext>
            </a:extLst>
          </p:cNvPr>
          <p:cNvSpPr/>
          <p:nvPr/>
        </p:nvSpPr>
        <p:spPr>
          <a:xfrm>
            <a:off x="8480612" y="0"/>
            <a:ext cx="3705764" cy="398700"/>
          </a:xfrm>
          <a:prstGeom prst="rect">
            <a:avLst/>
          </a:prstGeom>
          <a:solidFill>
            <a:srgbClr val="F2F2F2"/>
          </a:solidFill>
          <a:ln>
            <a:noFill/>
          </a:ln>
        </p:spPr>
        <p:txBody>
          <a:bodyPr spcFirstLastPara="1" wrap="square" lIns="91425" tIns="45700" rIns="91425" bIns="45700" anchor="ctr" anchorCtr="0">
            <a:normAutofit fontScale="92500"/>
          </a:bodyPr>
          <a:lstStyle/>
          <a:p>
            <a:pPr marL="0" marR="0" lvl="0" indent="0" algn="r" rtl="0">
              <a:lnSpc>
                <a:spcPct val="90000"/>
              </a:lnSpc>
              <a:spcBef>
                <a:spcPts val="0"/>
              </a:spcBef>
              <a:spcAft>
                <a:spcPts val="0"/>
              </a:spcAft>
              <a:buClr>
                <a:srgbClr val="000000"/>
              </a:buClr>
              <a:buSzPts val="1800"/>
              <a:buFont typeface="Calibri"/>
              <a:buNone/>
            </a:pPr>
            <a:r>
              <a:rPr lang="en-US" dirty="0">
                <a:solidFill>
                  <a:srgbClr val="1C2E78"/>
                </a:solidFill>
                <a:latin typeface="Calibri"/>
                <a:ea typeface="Calibri"/>
                <a:cs typeface="Calibri"/>
                <a:sym typeface="Calibri"/>
              </a:rPr>
              <a:t>4.2 Εισαγωγή στις ψηφιακές μεταφορές χρημάτων</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M4-EN"/>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umFJa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O6YUlo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7phSWlPMzAiNAwAAjhAAACcAAAB1bml2ZXJzYWwvZmxhc2hfcHVibGlzaGluZ19zZXR0aW5ncy54bWztWM1y2zYQvuspMOzkGNFOnCb1UPKk+plqYksek23jk2dFQCLG+GEJQIpyytP0wfokXRCSItVOSidR65n2oJG42P32w+5il1By9k4KsmCV4Vp1ouP2UUSYyjXlat6Jfs6GT19FxFhQFIRWrBMpHZGzbisp3VRwU6TMWlQ1BGGUOS1tJyqsLU/jeLlctrkpK7+qhbOIb9q5lnFZMcOUZVVcCljhl12VzERrhAYA+JFarc26rRYhSUC60NQJRjhF5or7TYEYCjBFFAe1KeS380o7RXta6IpU82kn+q436B/3n290AlSfS6Z8TEwXhV5sT4FS7lmASPl7RgrG5wXSfXkSkSWntuhEz048CmrHd1Fq7LB18Cg9jTFQdg0vmQUKFsJj8GfZO2s2giCiKwWS5xmuEL//TtTPbn66vhxcnY/Gb26yyeQ8G10GErVNvI+TxPuOEiSkXZWzrZ8ErIW8QN5oMwNhWBLvijZq3GcQcssXGBP2F5ozJ0TqylJXtmsrx2oau8ItvU/AJDOt9vbun8lUC0xtTQqrVE4ZHYNkO8lOb7kaouZxRGYYJ7HqRJOSKZKCwgLjFgTPtwDGTY3lti6s4Vr7dcVBEMTDE8DIRRp9pBB2lhdQGbZLbbNifFrz7q/aCUpW2hHBbxmxmmCIncRfBSO7+SezSstaihVqiREcPS44WzJ6VsdrDfgpR9foQjq0xONQCmaDh98cf0+mbKYrxGWwwMODcm4CfvtBwCUY8xEUNhyfpOej/uBmNO4P3j7xGwS6AJU/EBxrisnSHgQfVkRpu7HDcOTgDKuTQjmt15rsrf3ladiWNeb5G2VjD99w6QR8S/htQHagD5jyw3h5SOL/lkFjtwUs6oPuD28NjUecY0oCJi7k2JK4WrfBBoA5KKKVWBHIsTMb3zYWXDuDktAgArT5cobBHsu0fppj+0SPFWVVI8ij42fPT158//LVD6ft+I8Pvz/9rNF6Zl0K8O7C0Op9dmrdsR3qSvrqoTv2o3E2uHrdy0a/jLLrm2zwNtsHqDndbddJ7EfJ/ZPFj6pHO1iuB2mT3IwnTbQmb5poXYXJdbkztRpRwE40DycLe5HgkmPmDlZX/1BtfPVbRyiuw9TGYw7c1x6q/2rcHvdr7oEilw4uRj9Ozvv/n9l/K4LhaXtd3LsfJvG9F1i/IrniEsPq3yu2t97ui5MjvHHeu9RqIdr+fwjd1p9QSwMEFAACAAgA7phSWnD0HBt+AwAAsQwAACEAAAB1bml2ZXJzYWwvZmxhc2hfc2tpbl9zZXR0aW5ncy54bWyVV9tu4zYQfc9XGF6gaF/irpPWG6wiwLFdYNE0GzRB3ilrbBOhSIEcOfXfdyhSEmlLa2+EAOHMOeRcDodIYt65HO1BG67k/Xg6Tq9Go2RdaQ0SX6EoBUMYZczAEyvgfvzMJILgZvTrLwK/pr+NJ46ghNIvgMjl1lhLYxvx/H6cVYhKXq8VcSVeS6ULJsbpp7/qn2RSI8+xFAV5KWfD1tAd88f0y8PyIoo/4/ZhtlzcDRHWqiiZPDyqrbrO2Pp9q1Ulcxvajf2GaLtDCVpw+X42IiovfkMoophWn1fT1fQySqnBGLAh3S3n0/mfZ1mCZSDa7Ge3X27nF3K6o37cmCPanhuONW02nd3MbodoJdtCXOTFavl5eTOMl7R73JUfxuUICP/h2czpKhxA/9TmqqzKn9FIqdXWFvSIM7PfWY5QLKfrR4Tlnf3OEmxC9qCzgjSC59QGpXMnxd/tNwQeqqX/MxwSib3bWoln24Sj6WEVkglIUVeQTJqV85md+vheIV0mSDdMGAKEpg70TBk+s8pEsM7YAf+FDy7zEOUtHeRNiaqAhYs4RMaOjrBYPNSjJcS2tiBGDXtvdLkeGTvkE1X2BBkYO+SLbdh3KQ4n8GOP4zSSeGC+n0EDfPRRB8gNktEy91s3q8Zrj3q0N90EZ3tDgylUDmktrVdegO1cMqltLqbJSVCJZHu+ZUgv1T8Wlx3qbEwyOXJ4tfVrK0GOAvokt1aVNhQMud/i5Hs8juIeDzPHR9hgg46NXVfsixGKoV5fnS12c0hbOLceIT0o9+OC6XfQr0oJMx55Hl1CKrp7mk8ZdmTTgwr6m9yogFOfPUSSCsFcClbuIl4KZ4hsvSsopqEU2pq61vZ3MPHH9rVWVkUGekWK4NBIMrY53I5vd4J+8Y3DB+QxYcDpmLij7STjreIDg5cAML3eNffBLZynqARyAXsQ3hsY6oSHMksM6b8vXyuvWJSB5SJF+inUKSUaoZGjh/BGcfUznOcC1SPLTJ1aNFSaGd9NlWjqN5PSqjU83hm8lqKdyd9XQ+pWVFBWoXpBptGf3K199mwPc8mLegiRA1vV9HkcRyhV+rrUzibgE3sXgn272s3aDHs8QxQ7atNpH6X2HM/ZV7qg6UYDhDO2Nl4Fr8DfcMgU0/lTC4mehR63Y1OO9HLWI5uGfVFiMglMrjltG+hv+lcl/R9QSwMEFAACAAgA7phSWoEY4liHAwAAGBAAACYAAAB1bml2ZXJzYWwvaHRtbF9wdWJsaXNoaW5nX3NldHRpbmdzLnhtbO1XX3MaNxB/51NorpPHcHHiNqnnwJMCnjCxgfFd2/jJs5wEp4lOuuoPhDzl0/SD9ZN0dQICMXHPaUjbmT4woNXub1e7P+2i5PxdKciCacOV7EQn7ScRYTJXlMt5J/o5u3j8IiLGgqQglGSdSKqInHdbSeWmgpsiZdaiqiEII81ZZTtRYW11FsfL5bLNTaX9rhLOIr5p56qMK80Mk5bpuBKwwi+7qpiJ1ggNAPBTKrk267ZahCQB6UpRJxjhFCOX3B8KxCtbiigOWlPI3861cpL2lFCa6Pm0E33XG/RP+s82OgGpz0smfUpMF4VebM+AUu6DAJHy94wUjM8LjPb5aUSWnNqiEz099SioHd9FqbHDycGj9BSmQNo1fMksULAQlsGfZe+s2QiCiK4klDzPcIf443eifnb76mYyuL4cjl7fZuPxZTachCBqm3gfJ4n3HSUYkHI6Z1s/CVgLeYFxo80MhGFJvCvaqHFfQMgtX2BO2CdhzpwQqasqpW3XasfqMHaF2/A+A5PMlNw7u1+TqRJY2TooJGk5ZXQEJeZgciEjMsPEiFUnGldMkhQkEopbEDzfWhg3NZbbmkgXa+2XmoMgSBZkPCNXafTRZzhKXoA2bDeWzY7xdcy7vyonKFkpRwR/y4hVBHPqSvxVMLJbcDLTqqylAowlRnD0uOBsyeh5naA14Occ3aCL0qEl0r8SzAYPvzn+nkzZTGnEZbDAy4JybgJ++0HAFRjzERQ2MT5KL4f9we1w1B+8eeQPCHQBMn8gOJKIlZU9Cj6siFR2Y4fpyMEZVheFclrvNTlb+8vLsOUx1vkrVWMP3/DSCfia8NuE7EAfseTH8fKQwv9lBI3dFrCoL7q/vDU0XnGOJQmYuJFjt+Jy3fcaAOYgiZJiRSDHVmx821hw5QxKQoMI0ObLIwz2SNN6NcfZiB41ZboR5JOTp89Ov//h+Ysfz9rxHx9+f3yv0XpITQR4d2FK9e4dU3dsL5QuPXvojv1wlA2uX/ay4S/D7OY2G7zJ9gHqmO626yT2s+PwKPGz6dNJMv3nRsnNIG1SjdG4idb4dROt6zCrJjtzqlEI2Hvm4S5h9xG85FirozHpG7Hh4B8Lfi8dAoGOw4Z/c6oOXpz/U9WYVeZQlyEpK7k3+kbt5khZSwdXw5/Gl/2jpo83y99/kHR/N31htX3v7T3wkvjgC7SF8v3XfLf1J1BLAwQUAAIACADumFJaOjKvrLEBAABwBgAAHwAAAHVuaXZlcnNhbC9odG1sX3NraW5fc2V0dGluZ3MuanONlMFPwjAUxu/8FWReDdGBDrwBw8SEg4ncjIduPMdC19e0BUHj/+46BLruTVkv9MuP7/W9rd9Xp1s+QRp0H7pf1e9q/1zfVxpYzagNXNd13qIXVg80z5ewyAvguYDAQ7YWeWdcw0n/PiOUcyAq12T/Yn21YxjgycwRJSUqwldT4JYAPyhwR4mfx393nMYOTTmjTjbGoOilKAwI0xOoClYxwdVj9bg9ejBuQf2DvrMUaqZ34XASt5Jnx8Ekiqcjl0uxkEzs55hhL2HpOlO4Ecvf+n27XHq1l6DKl75uK8tzbZ4MFH7h2e0snIXtpFSgNfzWHcXjcHxPwpwlwN2GosFwMP4DrRk3B+rR21zn5khHYdSPBi4tWQaNKU1n8W3cr2Oi9GpMs1H8wBnYmbZmJGd7UJdYodzIC16gVJjZiTTRyC4S5ciWucgOXDyyi+TsYa1t27dRpUYvQbU8fRU3drlMYxi1a4beNVsRV7loyxcqGzzNkJdbe1XnVC5wShSUiERh2RpU5yA9Hsf4WWP3r2XjTK1BLRB5maDdgBnD0lVRJkp5/jc3Gcijphc35R+r8/0DUEsDBBQAAgAIAO6YUlqPjqkydAAAAHoAAAAcAAAAdW5pdmVyc2FsL2xvY2FsX3NldHRpbmdzLnhtbA3MPQoCQQxA4X5PEVKIFutPJ7gz29kpgusBwk6UgUwiO0H09k73io83jN8i8OGlZtOAh+0egXW2lPUV8DGd+yNCddJEYsoB1RDG2A1iM8md3Rus8Bb68TJxaeF8pdLkjdRZcoX1SvwUN9DDpX2fmRPuYvcHUEsDBBQAAgAIAO+YUlpBNwcTDgUAAKwaAAAXAAAAdW5pdmVyc2FsL3VuaXZlcnNhbC5wbmfrDPBz5+WS4mJgYOD19HAJYmBgiWBgYC7iYAOKhE2urwZSjMVB7k4M687JvARyWNIdfR0ZGDb2c/9JZAXyOQs8IosZGPgOgzDj8fwVKQwMUo6eLo4hFXFv725cHZPJ2J743y3799u3l9nfbLuddNAolutg3lsW7t1vdZJKJhZENglOVWWR/DnJ2uCYfsH+z+d8jJ7b8f/xYCp+dk7y0pzp1ul1ZUB7GBQEI0CUUiPIVgUhsjmLlh749OmptzEEbL6bf7UogREofsOYUpNHOaOcUc4oZ5QzyhnljHJGOaOcUc4oZ5QzyhnljHJGOaOcUc4ohwpjmKtZxGADmLbvv76+/l31ycNpTNwguf/+4OHMDhYxINnggYuzY1P93y/zD2+/v9fOpvLbq791/1bb1xda79v20er467uPNs55rrABqOyA6N4d1dU/jl6vnxn3pn6l9PryPe9E+5/a9EMMWbT8/Ptl4t/jfx17Hfcx4txnsA0N2rNir9w/FXamb//UXEWIKWf1XuSnaqcdv39qWwSfzuM2/fN1/79/N2/4+Wq2/DL9lNTHlseKe5/rmE8G6Y822G22b+raGbL12reTNDfc2VtZflH6Ss9zOXtmoGHfsspsa7SjDa3/hW07GpTw89d2e7/6D5bmdaAh6zdX30T9CNuWVPZnbU730gNFvevDpWC6dPek3v//dfnvdJs9/3+/MXx+r+vmx+c3TM9VAxUa/V44XQKi36qi9H7d91//btrd0f4q892j9gTQJ/bHj+2cd+9w6R7xzcen5k5kPr18Sr8w0K0H4s6uaw7/djr+/9t/M+0qfv3J+7XDO+fomx/FuXM+r/w474zc9tLoGJUNV6q3MsBVP3r39q+xLF/9j8v7l/fvvAIy/vmxnfK931O+zVh7+9GbxtSau5/eFGoD3d2wd1Ysu33J41m/M2p8nkl997K9C3L1HYvvl/u55i52l9l+9CbzaYudv1ZbAs3fEL759YP2Nyc3h38//+Hgj+9vCqffASm/t/TeZN1zYhF13//av/9/TVsK6tMfir/nyPNa5QHd6/1GSF701iOdxqcV56d+fH7RYuXaiayQcJP9M6F2XT6f1V2IUfsCM7plIuz2LXz7o+KCxc5PgYqg0fPVN0s/OJeflN5tlwKM5vnV03+tnadblDAzt2VqkbwYFhXF0/c8fC8mzqmzee2fV0KwoE/1n3//rv1l9q/daeBY3Gl27ueVCv+0/tu7dNcJRRzjLUiXl/x1pZ4JZuIrv/0Zy+4wl5aCzEx+HONvL2Vyr/vm41PbdlQkWP49teTyCaN/Mv///fiYDAugq70nCr4/u/vXWI5v/8/H9sv6rb9DY1iu9/sDocLM7tV/2E6/3M7du8Lon+0/mbR+dmhEwBJ14dbqDXPcpgVvPs4EjVRY4t4RlSBpvffw+4tvCmHWRd8Ehtv2TbrrxCL6vsf8vPFmI4aMUISdaHjbzcfABJWwPu36we2bRDc/zk+Njvmq7MQvCw6b8Pt/DPaK/btkHve963jRPHfvxqdS91fbQhP9D6EZN79+mL7Pv7by7HKbaZ9torh0rlcUb5vHAZS+07Tb/P26T9w8z+9U7H1cur5C53nlFpEIvb/PpgiDs9tHYIJ8CEw0l7Mf6+c+Lu27vvtosuX5RM0NPNOril91gkqVGr3T4AKo4b8qKEMzuIALGwcVGnBU2g/XM65cdTP5nFLMDpCAp6ufyzqnhCYAUEsDBBQAAgAIAO+YUlo6nedwSwAAAGsAAAAbAAAAdW5pdmVyc2FsL3VuaXZlcnNhbC5wbmcueG1ss7GvyM1RKEstKs7Mz7NVMtQzULK34+WyKShKLctMLVeoAIoBBSFASaESyDVCcMszU0oygEIGFhYIwYzUzPSMElslC0MzuKA+0EwAUEsBAgAAFAACAAgAqXZQTzZhWAJHAwAA4QkAABQAAAAAAAAAAQAAAAAAAAAAAHVuaXZlcnNhbC9wbGF5ZXIueG1sUEsBAgAAFAACAAgA7phSWrU39KgcBQAA4RMAAB0AAAAAAAAAAQAAAAAAeQMAAHVuaXZlcnNhbC9jb21tb25fbWVzc2FnZXMubG5nUEsBAgAAFAACAAgA7phSWhUeYBujAAAAfwEAAC4AAAAAAAAAAQAAAAAA0AgAAHVuaXZlcnNhbC9wbGF5YmFja19hbmRfbmF2aWdhdGlvbl9zZXR0aW5ncy54bWxQSwECAAAUAAIACADumFJaU8zMCI0DAACOEAAAJwAAAAAAAAABAAAAAAC/CQAAdW5pdmVyc2FsL2ZsYXNoX3B1Ymxpc2hpbmdfc2V0dGluZ3MueG1sUEsBAgAAFAACAAgA7phSWnD0HBt+AwAAsQwAACEAAAAAAAAAAQAAAAAAkQ0AAHVuaXZlcnNhbC9mbGFzaF9za2luX3NldHRpbmdzLnhtbFBLAQIAABQAAgAIAO6YUlqBGOJYhwMAABgQAAAmAAAAAAAAAAEAAAAAAE4RAAB1bml2ZXJzYWwvaHRtbF9wdWJsaXNoaW5nX3NldHRpbmdzLnhtbFBLAQIAABQAAgAIAO6YUlo6Mq+ssQEAAHAGAAAfAAAAAAAAAAEAAAAAABkVAAB1bml2ZXJzYWwvaHRtbF9za2luX3NldHRpbmdzLmpzUEsBAgAAFAACAAgA7phSWo+OqTJ0AAAAegAAABwAAAAAAAAAAQAAAAAABxcAAHVuaXZlcnNhbC9sb2NhbF9zZXR0aW5ncy54bWxQSwECAAAUAAIACADvmFJaQTcHEw4FAACsGgAAFwAAAAAAAAAAAAAAAAC1FwAAdW5pdmVyc2FsL3VuaXZlcnNhbC5wbmdQSwECAAAUAAIACADvmFJaOp3ncEsAAABrAAAAGwAAAAAAAAABAAAAAAD4HAAAdW5pdmVyc2FsL3VuaXZlcnNhbC5wbmcueG1sUEsFBgAAAAAKAAoABgMAAHwdAAAAAA=="/>
  <p:tag name="ISPRING_LMS_API_VERSION" val="SCORM 1.2"/>
  <p:tag name="ISPRING_ULTRA_SCORM_COURSE_ID" val="5F2B1C3A-534E-40FA-BF4D-566761D25E97"/>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FIRST_PUBLISH" val="1"/>
  <p:tag name="ISPRING_ULTRA_SCORM_COURCE_TITLE" val="M4-EL"/>
  <p:tag name="ISPRING_OUTPUT_FOLDER" val="[[&quot;\u007F\uFFFD\uFFFD{A396230D-9A3A-426D-B380-67D82CDE4863}&quot;,&quot;C:\\Users\\pantelis\\Documents\\MM\\Greek\\Greek&quot;]]"/>
  <p:tag name="ISPRING_PRESENTATION_TITLE" val="M4-EL"/>
  <p:tag name="ISPRING_SCORM_ENDPOINT" val="&lt;endpoint&gt;&lt;enable&gt;0&lt;/enable&gt;&lt;lrs&gt;http://&lt;/lrs&gt;&lt;auth&gt;0&lt;/auth&gt;&lt;login&gt;&lt;/login&gt;&lt;password&gt;&lt;/password&gt;&lt;key&gt;&lt;/key&gt;&lt;name&gt;&lt;/name&gt;&lt;email&gt;&lt;/email&gt;&lt;/endpoint&gt;&#10;"/>
  <p:tag name="ISPRING_SCORM_RATE_QUIZZES" val="0"/>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Calibri"/>
        <a:font script="Hebr" typeface="Calibri"/>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TotalTime>
  <Words>3463</Words>
  <Application>Microsoft Office PowerPoint</Application>
  <PresentationFormat>Ευρεία οθόνη</PresentationFormat>
  <Paragraphs>385</Paragraphs>
  <Slides>41</Slides>
  <Notes>41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41</vt:i4>
      </vt:variant>
    </vt:vector>
  </HeadingPairs>
  <TitlesOfParts>
    <vt:vector size="47" baseType="lpstr">
      <vt:lpstr>Calibri</vt:lpstr>
      <vt:lpstr>Poppins</vt:lpstr>
      <vt:lpstr>Arial</vt:lpstr>
      <vt:lpstr>Impact</vt:lpstr>
      <vt:lpstr>Wingdings</vt:lpstr>
      <vt:lpstr>Θέμα του Office</vt:lpstr>
      <vt:lpstr>Παρουσίαση του PowerPoint</vt:lpstr>
      <vt:lpstr>Παρουσίαση του PowerPoint</vt:lpstr>
      <vt:lpstr>Ενότητες</vt:lpstr>
      <vt:lpstr>Υποενότητα 1 Εισαγωγή  </vt:lpstr>
      <vt:lpstr>Ικανότητες</vt:lpstr>
      <vt:lpstr>Περιεχόμενο κατάρτισης</vt:lpstr>
      <vt:lpstr>Μεθοδολογία και διάρκεια κατάρτισης</vt:lpstr>
      <vt:lpstr>Υποενότητα 2 Εισαγωγή στις ψηφιακές μεταφορές χρημάτων</vt:lpstr>
      <vt:lpstr>Τι είναι η ψηφιακή μεταφορά χρημάτων;</vt:lpstr>
      <vt:lpstr>Παρουσίαση του PowerPoint</vt:lpstr>
      <vt:lpstr>Παραδείγματα ψηφιακών μεταφορών χρημάτων</vt:lpstr>
      <vt:lpstr>Βασικές δεξιότητες που απαιτούνται για τις ψηφιακές μεταφορές χρημάτων (1/2)</vt:lpstr>
      <vt:lpstr>Βασικές δεξιότητες που απαιτούνται για τις ψηφιακές μεταφορές χρημάτων (2/2)</vt:lpstr>
      <vt:lpstr>Τι μπορεί να πάει στραβά με τις ψηφιακές μεταφορές χρημάτων;</vt:lpstr>
      <vt:lpstr>Υποενότητα 3 Κατανόηση των φορμών και των απαιτούμενων πεδίων δεδομένων</vt:lpstr>
      <vt:lpstr>Βασικά πεδία δεδομένων</vt:lpstr>
      <vt:lpstr>Συμβουλές για τη διασφάλιση της ακρίβειας στις ψηφιακές μεταφορές χρημάτων (1/2)</vt:lpstr>
      <vt:lpstr>Συμβουλές για τη διασφάλιση της ακρίβειας στις ψηφιακές μεταφορές χρημάτων (2/2)</vt:lpstr>
      <vt:lpstr>Υποενότητα 4 Εφαρμογές για αποστολή και λήψη χρημάτων</vt:lpstr>
      <vt:lpstr>Συνήθως χρησιμοποιούμενες εφαρμογές για την αποστολή και λήψη χρημάτων στη Ελλάδα (1/2)</vt:lpstr>
      <vt:lpstr>Συνήθως χρησιμοποιούμενες εφαρμογές για την αποστολή και λήψη χρημάτων στη Ελλάδα (2/2)</vt:lpstr>
      <vt:lpstr>Εγκατάσταση και ρύθμιση εφαρμογών μεταφοράς χρημάτων</vt:lpstr>
      <vt:lpstr>Υποενότητα 5 Πως να αναγνωρίσετε και αποφύγετε συνηθισμένες απάτες</vt:lpstr>
      <vt:lpstr>Τι είναι οι απόπειρες ψαρέματος;</vt:lpstr>
      <vt:lpstr>Ασφαλείς πρακτικές κοινής χρήσης</vt:lpstr>
      <vt:lpstr>Τι είναι ο έλεγχος ταυτότητας πολλαπλών παραγόντων;</vt:lpstr>
      <vt:lpstr>Υποενότητα 6 Πρόσβαση και κατανόηση του ιστορικού συναλλαγών</vt:lpstr>
      <vt:lpstr>Πλοήγηση στο ιστορικό συναλλαγών (1)</vt:lpstr>
      <vt:lpstr>Πλοήγηση στο ιστορικό συναλλαγών (2)</vt:lpstr>
      <vt:lpstr>Γιατί είναι σημαντικό;</vt:lpstr>
      <vt:lpstr>Δραστηριότητα: IBAN (1)</vt:lpstr>
      <vt:lpstr>Δραστηριότητα: IBAN (2)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M4-EL</dc:title>
  <dc:creator>pantelis bbalaouras</dc:creator>
  <cp:keywords>, docId:9CFD1C5E20C1D9EF84641135AFECB114</cp:keywords>
  <cp:lastModifiedBy>pantelis</cp:lastModifiedBy>
  <cp:revision>26</cp:revision>
  <dcterms:created xsi:type="dcterms:W3CDTF">2020-06-02T13:31:56Z</dcterms:created>
  <dcterms:modified xsi:type="dcterms:W3CDTF">2025-04-30T10:53:36Z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0x0101008450A74BD8A8FB44A1AADE71A798F3E0</vt:lpwstr>
  </property>
</Properties>
</file>