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356" r:id="rId10"/>
    <p:sldId id="357" r:id="rId11"/>
    <p:sldId id="338" r:id="rId12"/>
    <p:sldId id="358" r:id="rId13"/>
    <p:sldId id="310" r:id="rId14"/>
    <p:sldId id="343" r:id="rId15"/>
    <p:sldId id="344" r:id="rId16"/>
    <p:sldId id="339" r:id="rId17"/>
    <p:sldId id="315" r:id="rId18"/>
    <p:sldId id="345" r:id="rId19"/>
    <p:sldId id="316" r:id="rId20"/>
    <p:sldId id="340" r:id="rId21"/>
    <p:sldId id="346" r:id="rId22"/>
    <p:sldId id="347" r:id="rId23"/>
    <p:sldId id="348" r:id="rId24"/>
    <p:sldId id="349" r:id="rId25"/>
    <p:sldId id="350" r:id="rId26"/>
    <p:sldId id="311" r:id="rId27"/>
    <p:sldId id="312" r:id="rId28"/>
    <p:sldId id="313" r:id="rId29"/>
    <p:sldId id="331" r:id="rId30"/>
    <p:sldId id="314" r:id="rId31"/>
    <p:sldId id="321" r:id="rId32"/>
    <p:sldId id="326" r:id="rId33"/>
    <p:sldId id="328" r:id="rId34"/>
    <p:sldId id="327" r:id="rId35"/>
    <p:sldId id="332" r:id="rId36"/>
    <p:sldId id="351" r:id="rId37"/>
    <p:sldId id="317" r:id="rId38"/>
    <p:sldId id="318" r:id="rId39"/>
    <p:sldId id="319" r:id="rId40"/>
    <p:sldId id="322" r:id="rId41"/>
    <p:sldId id="298" r:id="rId42"/>
    <p:sldId id="334" r:id="rId43"/>
    <p:sldId id="353" r:id="rId44"/>
    <p:sldId id="354" r:id="rId45"/>
    <p:sldId id="355" r:id="rId46"/>
    <p:sldId id="303" r:id="rId47"/>
  </p:sldIdLst>
  <p:sldSz cx="12192000" cy="6858000"/>
  <p:notesSz cx="6858000" cy="9144000"/>
  <p:embeddedFontLst>
    <p:embeddedFont>
      <p:font typeface="Calibri" panose="020F0502020204030204" pitchFamily="34" charset="0"/>
      <p:regular r:id="rId49"/>
      <p:bold r:id="rId50"/>
      <p:italic r:id="rId51"/>
      <p:boldItalic r:id="rId52"/>
    </p:embeddedFont>
    <p:embeddedFont>
      <p:font typeface="Poppins" panose="020B0604020202020204" charset="0"/>
      <p:regular r:id="rId53"/>
      <p:bold r:id="rId54"/>
      <p:italic r:id="rId55"/>
      <p:boldItalic r:id="rId56"/>
    </p:embeddedFont>
    <p:embeddedFont>
      <p:font typeface="Impact" panose="020B0806030902050204" pitchFamily="34" charset="0"/>
      <p:regular r:id="rId57"/>
    </p:embeddedFont>
  </p:embeddedFontLst>
  <p:custDataLst>
    <p:tags r:id="rId5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jLgTqF/dPQ6l3ZQxzsD1r+et5B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7E453B-3958-480F-8C8C-B2ABDF0C5F4C}" v="25" dt="2025-02-18T18:36:34.3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45" autoAdjust="0"/>
    <p:restoredTop sz="94660"/>
  </p:normalViewPr>
  <p:slideViewPr>
    <p:cSldViewPr snapToGrid="0">
      <p:cViewPr varScale="1">
        <p:scale>
          <a:sx n="109" d="100"/>
          <a:sy n="109" d="100"/>
        </p:scale>
        <p:origin x="52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137E453B-3958-480F-8C8C-B2ABDF0C5F4C}"/>
    <pc:docChg chg="undo custSel modSld">
      <pc:chgData name="Pantelis Balaouras" userId="25e8755020fc1734" providerId="LiveId" clId="{137E453B-3958-480F-8C8C-B2ABDF0C5F4C}" dt="2025-02-18T18:36:43.862" v="94" actId="1076"/>
      <pc:docMkLst>
        <pc:docMk/>
      </pc:docMkLst>
      <pc:sldChg chg="addSp delSp modSp mod delAnim modAnim modNotesTx">
        <pc:chgData name="Pantelis Balaouras" userId="25e8755020fc1734" providerId="LiveId" clId="{137E453B-3958-480F-8C8C-B2ABDF0C5F4C}" dt="2025-02-18T18:36:43.862" v="94" actId="1076"/>
        <pc:sldMkLst>
          <pc:docMk/>
          <pc:sldMk cId="469737036" sldId="334"/>
        </pc:sldMkLst>
        <pc:spChg chg="add mod">
          <ac:chgData name="Pantelis Balaouras" userId="25e8755020fc1734" providerId="LiveId" clId="{137E453B-3958-480F-8C8C-B2ABDF0C5F4C}" dt="2025-02-18T18:35:47.384" v="79" actId="1076"/>
          <ac:spMkLst>
            <pc:docMk/>
            <pc:sldMk cId="469737036" sldId="334"/>
            <ac:spMk id="2" creationId="{F7D3108F-69C5-C22A-E54A-789A891F0762}"/>
          </ac:spMkLst>
        </pc:spChg>
        <pc:spChg chg="add mod">
          <ac:chgData name="Pantelis Balaouras" userId="25e8755020fc1734" providerId="LiveId" clId="{137E453B-3958-480F-8C8C-B2ABDF0C5F4C}" dt="2025-02-18T18:35:47.384" v="79" actId="1076"/>
          <ac:spMkLst>
            <pc:docMk/>
            <pc:sldMk cId="469737036" sldId="334"/>
            <ac:spMk id="3" creationId="{32DF1927-1DD2-CBC5-A6FA-A395DAFBF772}"/>
          </ac:spMkLst>
        </pc:spChg>
        <pc:spChg chg="add mod">
          <ac:chgData name="Pantelis Balaouras" userId="25e8755020fc1734" providerId="LiveId" clId="{137E453B-3958-480F-8C8C-B2ABDF0C5F4C}" dt="2025-02-18T18:36:43.862" v="94" actId="1076"/>
          <ac:spMkLst>
            <pc:docMk/>
            <pc:sldMk cId="469737036" sldId="334"/>
            <ac:spMk id="4" creationId="{81676B93-1A5D-8771-8D06-2F04B018DFB3}"/>
          </ac:spMkLst>
        </pc:spChg>
        <pc:spChg chg="add mod">
          <ac:chgData name="Pantelis Balaouras" userId="25e8755020fc1734" providerId="LiveId" clId="{137E453B-3958-480F-8C8C-B2ABDF0C5F4C}" dt="2025-02-18T18:36:43.862" v="94" actId="1076"/>
          <ac:spMkLst>
            <pc:docMk/>
            <pc:sldMk cId="469737036" sldId="334"/>
            <ac:spMk id="5" creationId="{F3D3018A-0018-A50B-5FC2-8A846E5B34DF}"/>
          </ac:spMkLst>
        </pc:spChg>
        <pc:spChg chg="del">
          <ac:chgData name="Pantelis Balaouras" userId="25e8755020fc1734" providerId="LiveId" clId="{137E453B-3958-480F-8C8C-B2ABDF0C5F4C}" dt="2025-02-18T18:36:36.287" v="90" actId="478"/>
          <ac:spMkLst>
            <pc:docMk/>
            <pc:sldMk cId="469737036" sldId="334"/>
            <ac:spMk id="8" creationId="{2D9DDB14-7951-43D5-9B18-67C78EB89AAC}"/>
          </ac:spMkLst>
        </pc:spChg>
        <pc:spChg chg="del">
          <ac:chgData name="Pantelis Balaouras" userId="25e8755020fc1734" providerId="LiveId" clId="{137E453B-3958-480F-8C8C-B2ABDF0C5F4C}" dt="2025-02-18T18:36:38.679" v="93" actId="478"/>
          <ac:spMkLst>
            <pc:docMk/>
            <pc:sldMk cId="469737036" sldId="334"/>
            <ac:spMk id="9" creationId="{683A2116-4F39-4345-8487-A9850A251C4C}"/>
          </ac:spMkLst>
        </pc:spChg>
        <pc:spChg chg="del">
          <ac:chgData name="Pantelis Balaouras" userId="25e8755020fc1734" providerId="LiveId" clId="{137E453B-3958-480F-8C8C-B2ABDF0C5F4C}" dt="2025-02-18T18:36:36.991" v="91" actId="478"/>
          <ac:spMkLst>
            <pc:docMk/>
            <pc:sldMk cId="469737036" sldId="334"/>
            <ac:spMk id="10" creationId="{0D089794-069D-4BF7-9EA3-0B92D35097E3}"/>
          </ac:spMkLst>
        </pc:spChg>
        <pc:spChg chg="del mod">
          <ac:chgData name="Pantelis Balaouras" userId="25e8755020fc1734" providerId="LiveId" clId="{137E453B-3958-480F-8C8C-B2ABDF0C5F4C}" dt="2025-02-18T18:36:37.839" v="92" actId="478"/>
          <ac:spMkLst>
            <pc:docMk/>
            <pc:sldMk cId="469737036" sldId="334"/>
            <ac:spMk id="11" creationId="{21A8A6B1-FA0F-4C03-B4CA-58AAEB734B90}"/>
          </ac:spMkLst>
        </pc:spChg>
        <pc:spChg chg="add mod">
          <ac:chgData name="Pantelis Balaouras" userId="25e8755020fc1734" providerId="LiveId" clId="{137E453B-3958-480F-8C8C-B2ABDF0C5F4C}" dt="2025-02-18T18:36:43.862" v="94" actId="1076"/>
          <ac:spMkLst>
            <pc:docMk/>
            <pc:sldMk cId="469737036" sldId="334"/>
            <ac:spMk id="12" creationId="{24851222-DA30-FCD0-653A-8D2859D61903}"/>
          </ac:spMkLst>
        </pc:spChg>
        <pc:spChg chg="add mod">
          <ac:chgData name="Pantelis Balaouras" userId="25e8755020fc1734" providerId="LiveId" clId="{137E453B-3958-480F-8C8C-B2ABDF0C5F4C}" dt="2025-02-18T18:36:43.862" v="94" actId="1076"/>
          <ac:spMkLst>
            <pc:docMk/>
            <pc:sldMk cId="469737036" sldId="334"/>
            <ac:spMk id="13" creationId="{A48E0547-4675-09CA-122A-34AE3F6AD3F4}"/>
          </ac:spMkLst>
        </pc:spChg>
      </pc:sldChg>
      <pc:sldChg chg="addSp delSp modSp mod delAnim modAnim modNotesTx">
        <pc:chgData name="Pantelis Balaouras" userId="25e8755020fc1734" providerId="LiveId" clId="{137E453B-3958-480F-8C8C-B2ABDF0C5F4C}" dt="2025-02-18T18:33:08.710" v="54" actId="1076"/>
        <pc:sldMkLst>
          <pc:docMk/>
          <pc:sldMk cId="2894964248" sldId="353"/>
        </pc:sldMkLst>
        <pc:spChg chg="add mod">
          <ac:chgData name="Pantelis Balaouras" userId="25e8755020fc1734" providerId="LiveId" clId="{137E453B-3958-480F-8C8C-B2ABDF0C5F4C}" dt="2025-02-18T18:33:08.710" v="54" actId="1076"/>
          <ac:spMkLst>
            <pc:docMk/>
            <pc:sldMk cId="2894964248" sldId="353"/>
            <ac:spMk id="2" creationId="{46BE7F26-B865-EABF-5FEB-9AC7EF819CFB}"/>
          </ac:spMkLst>
        </pc:spChg>
        <pc:spChg chg="add mod">
          <ac:chgData name="Pantelis Balaouras" userId="25e8755020fc1734" providerId="LiveId" clId="{137E453B-3958-480F-8C8C-B2ABDF0C5F4C}" dt="2025-02-18T18:33:08.710" v="54" actId="1076"/>
          <ac:spMkLst>
            <pc:docMk/>
            <pc:sldMk cId="2894964248" sldId="353"/>
            <ac:spMk id="3" creationId="{5CFC3E16-21F9-660B-2CFD-95D6BF4718D1}"/>
          </ac:spMkLst>
        </pc:spChg>
        <pc:spChg chg="add mod">
          <ac:chgData name="Pantelis Balaouras" userId="25e8755020fc1734" providerId="LiveId" clId="{137E453B-3958-480F-8C8C-B2ABDF0C5F4C}" dt="2025-02-18T18:33:08.710" v="54" actId="1076"/>
          <ac:spMkLst>
            <pc:docMk/>
            <pc:sldMk cId="2894964248" sldId="353"/>
            <ac:spMk id="4" creationId="{A1547135-5F2D-82D3-6207-2B0D79FD1907}"/>
          </ac:spMkLst>
        </pc:spChg>
        <pc:spChg chg="add mod">
          <ac:chgData name="Pantelis Balaouras" userId="25e8755020fc1734" providerId="LiveId" clId="{137E453B-3958-480F-8C8C-B2ABDF0C5F4C}" dt="2025-02-18T18:33:08.710" v="54" actId="1076"/>
          <ac:spMkLst>
            <pc:docMk/>
            <pc:sldMk cId="2894964248" sldId="353"/>
            <ac:spMk id="5" creationId="{E58CEF50-A785-A46F-A838-1E8180520145}"/>
          </ac:spMkLst>
        </pc:spChg>
        <pc:spChg chg="del">
          <ac:chgData name="Pantelis Balaouras" userId="25e8755020fc1734" providerId="LiveId" clId="{137E453B-3958-480F-8C8C-B2ABDF0C5F4C}" dt="2025-02-18T18:33:00.961" v="50" actId="478"/>
          <ac:spMkLst>
            <pc:docMk/>
            <pc:sldMk cId="2894964248" sldId="353"/>
            <ac:spMk id="8" creationId="{2D9DDB14-7951-43D5-9B18-67C78EB89AAC}"/>
          </ac:spMkLst>
        </pc:spChg>
        <pc:spChg chg="del">
          <ac:chgData name="Pantelis Balaouras" userId="25e8755020fc1734" providerId="LiveId" clId="{137E453B-3958-480F-8C8C-B2ABDF0C5F4C}" dt="2025-02-18T18:33:02.415" v="52" actId="478"/>
          <ac:spMkLst>
            <pc:docMk/>
            <pc:sldMk cId="2894964248" sldId="353"/>
            <ac:spMk id="9" creationId="{683A2116-4F39-4345-8487-A9850A251C4C}"/>
          </ac:spMkLst>
        </pc:spChg>
        <pc:spChg chg="del mod">
          <ac:chgData name="Pantelis Balaouras" userId="25e8755020fc1734" providerId="LiveId" clId="{137E453B-3958-480F-8C8C-B2ABDF0C5F4C}" dt="2025-02-18T18:33:01.750" v="51" actId="478"/>
          <ac:spMkLst>
            <pc:docMk/>
            <pc:sldMk cId="2894964248" sldId="353"/>
            <ac:spMk id="10" creationId="{0D089794-069D-4BF7-9EA3-0B92D35097E3}"/>
          </ac:spMkLst>
        </pc:spChg>
        <pc:spChg chg="del">
          <ac:chgData name="Pantelis Balaouras" userId="25e8755020fc1734" providerId="LiveId" clId="{137E453B-3958-480F-8C8C-B2ABDF0C5F4C}" dt="2025-02-18T18:33:03.247" v="53" actId="478"/>
          <ac:spMkLst>
            <pc:docMk/>
            <pc:sldMk cId="2894964248" sldId="353"/>
            <ac:spMk id="11" creationId="{21A8A6B1-FA0F-4C03-B4CA-58AAEB734B90}"/>
          </ac:spMkLst>
        </pc:spChg>
      </pc:sldChg>
      <pc:sldChg chg="addSp delSp modSp mod delAnim modAnim modNotesTx">
        <pc:chgData name="Pantelis Balaouras" userId="25e8755020fc1734" providerId="LiveId" clId="{137E453B-3958-480F-8C8C-B2ABDF0C5F4C}" dt="2025-02-18T18:35:27.629" v="76" actId="1076"/>
        <pc:sldMkLst>
          <pc:docMk/>
          <pc:sldMk cId="1321967188" sldId="354"/>
        </pc:sldMkLst>
        <pc:spChg chg="add mod">
          <ac:chgData name="Pantelis Balaouras" userId="25e8755020fc1734" providerId="LiveId" clId="{137E453B-3958-480F-8C8C-B2ABDF0C5F4C}" dt="2025-02-18T18:35:27.629" v="76" actId="1076"/>
          <ac:spMkLst>
            <pc:docMk/>
            <pc:sldMk cId="1321967188" sldId="354"/>
            <ac:spMk id="2" creationId="{76C3595A-6B75-7688-42E3-E4C5AF26386E}"/>
          </ac:spMkLst>
        </pc:spChg>
        <pc:spChg chg="add mod">
          <ac:chgData name="Pantelis Balaouras" userId="25e8755020fc1734" providerId="LiveId" clId="{137E453B-3958-480F-8C8C-B2ABDF0C5F4C}" dt="2025-02-18T18:35:27.629" v="76" actId="1076"/>
          <ac:spMkLst>
            <pc:docMk/>
            <pc:sldMk cId="1321967188" sldId="354"/>
            <ac:spMk id="3" creationId="{6D67F774-7703-DBD4-C46B-B13047EB04FF}"/>
          </ac:spMkLst>
        </pc:spChg>
        <pc:spChg chg="add mod">
          <ac:chgData name="Pantelis Balaouras" userId="25e8755020fc1734" providerId="LiveId" clId="{137E453B-3958-480F-8C8C-B2ABDF0C5F4C}" dt="2025-02-18T18:35:27.629" v="76" actId="1076"/>
          <ac:spMkLst>
            <pc:docMk/>
            <pc:sldMk cId="1321967188" sldId="354"/>
            <ac:spMk id="4" creationId="{23C72C72-D88E-A6EC-9ECA-20C0ADE0DA21}"/>
          </ac:spMkLst>
        </pc:spChg>
        <pc:spChg chg="add mod">
          <ac:chgData name="Pantelis Balaouras" userId="25e8755020fc1734" providerId="LiveId" clId="{137E453B-3958-480F-8C8C-B2ABDF0C5F4C}" dt="2025-02-18T18:35:27.629" v="76" actId="1076"/>
          <ac:spMkLst>
            <pc:docMk/>
            <pc:sldMk cId="1321967188" sldId="354"/>
            <ac:spMk id="5" creationId="{DA135788-5C58-5665-1ED6-200B51765FBC}"/>
          </ac:spMkLst>
        </pc:spChg>
        <pc:spChg chg="del mod">
          <ac:chgData name="Pantelis Balaouras" userId="25e8755020fc1734" providerId="LiveId" clId="{137E453B-3958-480F-8C8C-B2ABDF0C5F4C}" dt="2025-02-18T18:35:18.216" v="72" actId="478"/>
          <ac:spMkLst>
            <pc:docMk/>
            <pc:sldMk cId="1321967188" sldId="354"/>
            <ac:spMk id="8" creationId="{2D9DDB14-7951-43D5-9B18-67C78EB89AAC}"/>
          </ac:spMkLst>
        </pc:spChg>
        <pc:spChg chg="del">
          <ac:chgData name="Pantelis Balaouras" userId="25e8755020fc1734" providerId="LiveId" clId="{137E453B-3958-480F-8C8C-B2ABDF0C5F4C}" dt="2025-02-18T18:35:21.006" v="74" actId="478"/>
          <ac:spMkLst>
            <pc:docMk/>
            <pc:sldMk cId="1321967188" sldId="354"/>
            <ac:spMk id="9" creationId="{683A2116-4F39-4345-8487-A9850A251C4C}"/>
          </ac:spMkLst>
        </pc:spChg>
        <pc:spChg chg="del">
          <ac:chgData name="Pantelis Balaouras" userId="25e8755020fc1734" providerId="LiveId" clId="{137E453B-3958-480F-8C8C-B2ABDF0C5F4C}" dt="2025-02-18T18:35:19.247" v="73" actId="478"/>
          <ac:spMkLst>
            <pc:docMk/>
            <pc:sldMk cId="1321967188" sldId="354"/>
            <ac:spMk id="10" creationId="{0D089794-069D-4BF7-9EA3-0B92D35097E3}"/>
          </ac:spMkLst>
        </pc:spChg>
        <pc:spChg chg="del">
          <ac:chgData name="Pantelis Balaouras" userId="25e8755020fc1734" providerId="LiveId" clId="{137E453B-3958-480F-8C8C-B2ABDF0C5F4C}" dt="2025-02-18T18:35:21.983" v="75" actId="478"/>
          <ac:spMkLst>
            <pc:docMk/>
            <pc:sldMk cId="1321967188" sldId="354"/>
            <ac:spMk id="11" creationId="{21A8A6B1-FA0F-4C03-B4CA-58AAEB734B90}"/>
          </ac:spMkLst>
        </pc:spChg>
      </pc:sldChg>
      <pc:sldChg chg="addSp delSp modSp mod delAnim modAnim modNotesTx">
        <pc:chgData name="Pantelis Balaouras" userId="25e8755020fc1734" providerId="LiveId" clId="{137E453B-3958-480F-8C8C-B2ABDF0C5F4C}" dt="2025-02-18T18:34:23.654" v="65" actId="1076"/>
        <pc:sldMkLst>
          <pc:docMk/>
          <pc:sldMk cId="3982247075" sldId="355"/>
        </pc:sldMkLst>
        <pc:spChg chg="add mod">
          <ac:chgData name="Pantelis Balaouras" userId="25e8755020fc1734" providerId="LiveId" clId="{137E453B-3958-480F-8C8C-B2ABDF0C5F4C}" dt="2025-02-18T18:34:23.654" v="65" actId="1076"/>
          <ac:spMkLst>
            <pc:docMk/>
            <pc:sldMk cId="3982247075" sldId="355"/>
            <ac:spMk id="2" creationId="{DBDF6F50-0433-2D2E-01AD-2AC1700B2D27}"/>
          </ac:spMkLst>
        </pc:spChg>
        <pc:spChg chg="add mod">
          <ac:chgData name="Pantelis Balaouras" userId="25e8755020fc1734" providerId="LiveId" clId="{137E453B-3958-480F-8C8C-B2ABDF0C5F4C}" dt="2025-02-18T18:34:23.654" v="65" actId="1076"/>
          <ac:spMkLst>
            <pc:docMk/>
            <pc:sldMk cId="3982247075" sldId="355"/>
            <ac:spMk id="3" creationId="{6F4C2573-4FAA-1BC6-7401-A742113921CE}"/>
          </ac:spMkLst>
        </pc:spChg>
        <pc:spChg chg="add mod">
          <ac:chgData name="Pantelis Balaouras" userId="25e8755020fc1734" providerId="LiveId" clId="{137E453B-3958-480F-8C8C-B2ABDF0C5F4C}" dt="2025-02-18T18:34:23.654" v="65" actId="1076"/>
          <ac:spMkLst>
            <pc:docMk/>
            <pc:sldMk cId="3982247075" sldId="355"/>
            <ac:spMk id="4" creationId="{9ECFD5C2-9A88-AC52-4768-4782FEE7CE9D}"/>
          </ac:spMkLst>
        </pc:spChg>
        <pc:spChg chg="add mod">
          <ac:chgData name="Pantelis Balaouras" userId="25e8755020fc1734" providerId="LiveId" clId="{137E453B-3958-480F-8C8C-B2ABDF0C5F4C}" dt="2025-02-18T18:34:23.654" v="65" actId="1076"/>
          <ac:spMkLst>
            <pc:docMk/>
            <pc:sldMk cId="3982247075" sldId="355"/>
            <ac:spMk id="5" creationId="{01085D49-6B23-28DF-1BE6-FDAE632FCC54}"/>
          </ac:spMkLst>
        </pc:spChg>
        <pc:spChg chg="del">
          <ac:chgData name="Pantelis Balaouras" userId="25e8755020fc1734" providerId="LiveId" clId="{137E453B-3958-480F-8C8C-B2ABDF0C5F4C}" dt="2025-02-18T18:34:18.934" v="64" actId="478"/>
          <ac:spMkLst>
            <pc:docMk/>
            <pc:sldMk cId="3982247075" sldId="355"/>
            <ac:spMk id="8" creationId="{2D9DDB14-7951-43D5-9B18-67C78EB89AAC}"/>
          </ac:spMkLst>
        </pc:spChg>
        <pc:spChg chg="del mod">
          <ac:chgData name="Pantelis Balaouras" userId="25e8755020fc1734" providerId="LiveId" clId="{137E453B-3958-480F-8C8C-B2ABDF0C5F4C}" dt="2025-02-18T18:34:18.431" v="63" actId="478"/>
          <ac:spMkLst>
            <pc:docMk/>
            <pc:sldMk cId="3982247075" sldId="355"/>
            <ac:spMk id="9" creationId="{683A2116-4F39-4345-8487-A9850A251C4C}"/>
          </ac:spMkLst>
        </pc:spChg>
        <pc:spChg chg="del">
          <ac:chgData name="Pantelis Balaouras" userId="25e8755020fc1734" providerId="LiveId" clId="{137E453B-3958-480F-8C8C-B2ABDF0C5F4C}" dt="2025-02-18T18:34:16.879" v="61" actId="478"/>
          <ac:spMkLst>
            <pc:docMk/>
            <pc:sldMk cId="3982247075" sldId="355"/>
            <ac:spMk id="10" creationId="{0D089794-069D-4BF7-9EA3-0B92D35097E3}"/>
          </ac:spMkLst>
        </pc:spChg>
        <pc:spChg chg="del">
          <ac:chgData name="Pantelis Balaouras" userId="25e8755020fc1734" providerId="LiveId" clId="{137E453B-3958-480F-8C8C-B2ABDF0C5F4C}" dt="2025-02-18T18:34:17.846" v="62" actId="478"/>
          <ac:spMkLst>
            <pc:docMk/>
            <pc:sldMk cId="3982247075" sldId="355"/>
            <ac:spMk id="11" creationId="{21A8A6B1-FA0F-4C03-B4CA-58AAEB734B9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1100" dirty="0">
              <a:solidFill>
                <a:srgbClr val="222222"/>
              </a:solidFill>
              <a:highlight>
                <a:srgbClr val="FFFFFF"/>
              </a:highlight>
              <a:latin typeface="Calibri" panose="020F0502020204030204" pitchFamily="34" charset="0"/>
              <a:ea typeface="Calibri"/>
              <a:cs typeface="Calibri" panose="020F0502020204030204" pitchFamily="34" charset="0"/>
              <a:sym typeface="Calibri"/>
            </a:endParaRPr>
          </a:p>
        </p:txBody>
      </p:sp>
      <p:sp>
        <p:nvSpPr>
          <p:cNvPr id="62" name="Google Shape;6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1</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2327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38A81096-8274-D20E-74F1-4655ACAF9E02}"/>
            </a:ext>
          </a:extLst>
        </p:cNvPr>
        <p:cNvGrpSpPr/>
        <p:nvPr/>
      </p:nvGrpSpPr>
      <p:grpSpPr>
        <a:xfrm>
          <a:off x="0" y="0"/>
          <a:ext cx="0" cy="0"/>
          <a:chOff x="0" y="0"/>
          <a:chExt cx="0" cy="0"/>
        </a:xfrm>
      </p:grpSpPr>
      <p:sp>
        <p:nvSpPr>
          <p:cNvPr id="165" name="Google Shape;165;p8:notes">
            <a:extLst>
              <a:ext uri="{FF2B5EF4-FFF2-40B4-BE49-F238E27FC236}">
                <a16:creationId xmlns:a16="http://schemas.microsoft.com/office/drawing/2014/main" id="{FE567C7C-BACE-F0D0-B01E-2DFDA40B327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8:notes">
            <a:extLst>
              <a:ext uri="{FF2B5EF4-FFF2-40B4-BE49-F238E27FC236}">
                <a16:creationId xmlns:a16="http://schemas.microsoft.com/office/drawing/2014/main" id="{5ABAE166-EE96-467F-E67D-43B33E7391E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8:notes">
            <a:extLst>
              <a:ext uri="{FF2B5EF4-FFF2-40B4-BE49-F238E27FC236}">
                <a16:creationId xmlns:a16="http://schemas.microsoft.com/office/drawing/2014/main" id="{EF0E012F-215D-D168-EF20-9914661C87C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11</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2584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4520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2998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9830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2169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a:extLst>
            <a:ext uri="{FF2B5EF4-FFF2-40B4-BE49-F238E27FC236}">
              <a16:creationId xmlns:a16="http://schemas.microsoft.com/office/drawing/2014/main" id="{A7F40330-1D3A-37AB-7E39-E03412B8C4BC}"/>
            </a:ext>
          </a:extLst>
        </p:cNvPr>
        <p:cNvGrpSpPr/>
        <p:nvPr/>
      </p:nvGrpSpPr>
      <p:grpSpPr>
        <a:xfrm>
          <a:off x="0" y="0"/>
          <a:ext cx="0" cy="0"/>
          <a:chOff x="0" y="0"/>
          <a:chExt cx="0" cy="0"/>
        </a:xfrm>
      </p:grpSpPr>
      <p:sp>
        <p:nvSpPr>
          <p:cNvPr id="235" name="Google Shape;235;g32370f821f7_1_2:notes">
            <a:extLst>
              <a:ext uri="{FF2B5EF4-FFF2-40B4-BE49-F238E27FC236}">
                <a16:creationId xmlns:a16="http://schemas.microsoft.com/office/drawing/2014/main" id="{A74EB68B-5E82-BDA0-43C2-6C8232357C9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32370f821f7_1_2:notes">
            <a:extLst>
              <a:ext uri="{FF2B5EF4-FFF2-40B4-BE49-F238E27FC236}">
                <a16:creationId xmlns:a16="http://schemas.microsoft.com/office/drawing/2014/main" id="{089C3FB5-BC4D-525E-BC35-91C36456498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g32370f821f7_1_2:notes">
            <a:extLst>
              <a:ext uri="{FF2B5EF4-FFF2-40B4-BE49-F238E27FC236}">
                <a16:creationId xmlns:a16="http://schemas.microsoft.com/office/drawing/2014/main" id="{57E6CD7D-F92F-F878-A523-DE673CA6C07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16</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4267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8858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0064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6556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2</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9438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a:extLst>
            <a:ext uri="{FF2B5EF4-FFF2-40B4-BE49-F238E27FC236}">
              <a16:creationId xmlns:a16="http://schemas.microsoft.com/office/drawing/2014/main" id="{A7F40330-1D3A-37AB-7E39-E03412B8C4BC}"/>
            </a:ext>
          </a:extLst>
        </p:cNvPr>
        <p:cNvGrpSpPr/>
        <p:nvPr/>
      </p:nvGrpSpPr>
      <p:grpSpPr>
        <a:xfrm>
          <a:off x="0" y="0"/>
          <a:ext cx="0" cy="0"/>
          <a:chOff x="0" y="0"/>
          <a:chExt cx="0" cy="0"/>
        </a:xfrm>
      </p:grpSpPr>
      <p:sp>
        <p:nvSpPr>
          <p:cNvPr id="235" name="Google Shape;235;g32370f821f7_1_2:notes">
            <a:extLst>
              <a:ext uri="{FF2B5EF4-FFF2-40B4-BE49-F238E27FC236}">
                <a16:creationId xmlns:a16="http://schemas.microsoft.com/office/drawing/2014/main" id="{A74EB68B-5E82-BDA0-43C2-6C8232357C9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32370f821f7_1_2:notes">
            <a:extLst>
              <a:ext uri="{FF2B5EF4-FFF2-40B4-BE49-F238E27FC236}">
                <a16:creationId xmlns:a16="http://schemas.microsoft.com/office/drawing/2014/main" id="{089C3FB5-BC4D-525E-BC35-91C36456498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g32370f821f7_1_2:notes">
            <a:extLst>
              <a:ext uri="{FF2B5EF4-FFF2-40B4-BE49-F238E27FC236}">
                <a16:creationId xmlns:a16="http://schemas.microsoft.com/office/drawing/2014/main" id="{57E6CD7D-F92F-F878-A523-DE673CA6C07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21</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1180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878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8762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8740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a:extLst>
            <a:ext uri="{FF2B5EF4-FFF2-40B4-BE49-F238E27FC236}">
              <a16:creationId xmlns:a16="http://schemas.microsoft.com/office/drawing/2014/main" id="{A7F40330-1D3A-37AB-7E39-E03412B8C4BC}"/>
            </a:ext>
          </a:extLst>
        </p:cNvPr>
        <p:cNvGrpSpPr/>
        <p:nvPr/>
      </p:nvGrpSpPr>
      <p:grpSpPr>
        <a:xfrm>
          <a:off x="0" y="0"/>
          <a:ext cx="0" cy="0"/>
          <a:chOff x="0" y="0"/>
          <a:chExt cx="0" cy="0"/>
        </a:xfrm>
      </p:grpSpPr>
      <p:sp>
        <p:nvSpPr>
          <p:cNvPr id="235" name="Google Shape;235;g32370f821f7_1_2:notes">
            <a:extLst>
              <a:ext uri="{FF2B5EF4-FFF2-40B4-BE49-F238E27FC236}">
                <a16:creationId xmlns:a16="http://schemas.microsoft.com/office/drawing/2014/main" id="{A74EB68B-5E82-BDA0-43C2-6C8232357C9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32370f821f7_1_2:notes">
            <a:extLst>
              <a:ext uri="{FF2B5EF4-FFF2-40B4-BE49-F238E27FC236}">
                <a16:creationId xmlns:a16="http://schemas.microsoft.com/office/drawing/2014/main" id="{089C3FB5-BC4D-525E-BC35-91C36456498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g32370f821f7_1_2:notes">
            <a:extLst>
              <a:ext uri="{FF2B5EF4-FFF2-40B4-BE49-F238E27FC236}">
                <a16:creationId xmlns:a16="http://schemas.microsoft.com/office/drawing/2014/main" id="{57E6CD7D-F92F-F878-A523-DE673CA6C07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25</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4338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6394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5582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5479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8812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3</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7201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a:extLst>
            <a:ext uri="{FF2B5EF4-FFF2-40B4-BE49-F238E27FC236}">
              <a16:creationId xmlns:a16="http://schemas.microsoft.com/office/drawing/2014/main" id="{0DCC1685-B01E-F06F-6A94-2822A060020B}"/>
            </a:ext>
          </a:extLst>
        </p:cNvPr>
        <p:cNvGrpSpPr/>
        <p:nvPr/>
      </p:nvGrpSpPr>
      <p:grpSpPr>
        <a:xfrm>
          <a:off x="0" y="0"/>
          <a:ext cx="0" cy="0"/>
          <a:chOff x="0" y="0"/>
          <a:chExt cx="0" cy="0"/>
        </a:xfrm>
      </p:grpSpPr>
      <p:sp>
        <p:nvSpPr>
          <p:cNvPr id="235" name="Google Shape;235;g32370f821f7_1_2:notes">
            <a:extLst>
              <a:ext uri="{FF2B5EF4-FFF2-40B4-BE49-F238E27FC236}">
                <a16:creationId xmlns:a16="http://schemas.microsoft.com/office/drawing/2014/main" id="{0EEFC521-C953-A32C-0779-21DE07AFD68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32370f821f7_1_2:notes">
            <a:extLst>
              <a:ext uri="{FF2B5EF4-FFF2-40B4-BE49-F238E27FC236}">
                <a16:creationId xmlns:a16="http://schemas.microsoft.com/office/drawing/2014/main" id="{23D67833-D7CF-451D-CD36-B644DB14BC5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g32370f821f7_1_2:notes">
            <a:extLst>
              <a:ext uri="{FF2B5EF4-FFF2-40B4-BE49-F238E27FC236}">
                <a16:creationId xmlns:a16="http://schemas.microsoft.com/office/drawing/2014/main" id="{E689C6BD-F861-4B1A-DA14-EB00C16DB3D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31</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03810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81358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2044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19628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51270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a:extLst>
            <a:ext uri="{FF2B5EF4-FFF2-40B4-BE49-F238E27FC236}">
              <a16:creationId xmlns:a16="http://schemas.microsoft.com/office/drawing/2014/main" id="{CF3C7CE6-2F3C-4FB4-1060-68650CA809C0}"/>
            </a:ext>
          </a:extLst>
        </p:cNvPr>
        <p:cNvGrpSpPr/>
        <p:nvPr/>
      </p:nvGrpSpPr>
      <p:grpSpPr>
        <a:xfrm>
          <a:off x="0" y="0"/>
          <a:ext cx="0" cy="0"/>
          <a:chOff x="0" y="0"/>
          <a:chExt cx="0" cy="0"/>
        </a:xfrm>
      </p:grpSpPr>
      <p:sp>
        <p:nvSpPr>
          <p:cNvPr id="235" name="Google Shape;235;g32370f821f7_1_2:notes">
            <a:extLst>
              <a:ext uri="{FF2B5EF4-FFF2-40B4-BE49-F238E27FC236}">
                <a16:creationId xmlns:a16="http://schemas.microsoft.com/office/drawing/2014/main" id="{3E16706F-C803-1C3B-BCF6-B385DC5A072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32370f821f7_1_2:notes">
            <a:extLst>
              <a:ext uri="{FF2B5EF4-FFF2-40B4-BE49-F238E27FC236}">
                <a16:creationId xmlns:a16="http://schemas.microsoft.com/office/drawing/2014/main" id="{814A8FE5-71A9-406E-ED46-44793802E35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g32370f821f7_1_2:notes">
            <a:extLst>
              <a:ext uri="{FF2B5EF4-FFF2-40B4-BE49-F238E27FC236}">
                <a16:creationId xmlns:a16="http://schemas.microsoft.com/office/drawing/2014/main" id="{C70A1F7B-1951-FFCB-9F93-A1CCC67B31E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36</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36396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50790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72931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3892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4</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07749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9" name="Google Shape;509;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41</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Η σωστή απάντηση είναι η Δ.</a:t>
            </a:r>
            <a:endParaRPr lang="el-GR" dirty="0"/>
          </a:p>
        </p:txBody>
      </p:sp>
      <p:sp>
        <p:nvSpPr>
          <p:cNvPr id="4" name="Θέση αριθμού διαφάνειας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97844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Calibri"/>
              <a:buNone/>
              <a:tabLst/>
              <a:defRPr/>
            </a:pPr>
            <a:r>
              <a:rPr lang="en-US" dirty="0"/>
              <a:t>Η σωστή απάντηση είναι η Γ.</a:t>
            </a:r>
            <a:endParaRPr lang="el-GR" dirty="0"/>
          </a:p>
          <a:p>
            <a:endParaRPr lang="el-GR" dirty="0"/>
          </a:p>
        </p:txBody>
      </p:sp>
      <p:sp>
        <p:nvSpPr>
          <p:cNvPr id="4" name="Θέση αριθμού διαφάνειας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96492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Calibri"/>
              <a:buNone/>
              <a:tabLst/>
              <a:defRPr/>
            </a:pPr>
            <a:r>
              <a:rPr lang="en-US" dirty="0"/>
              <a:t>Η σωστή απάντηση είναι το Α.</a:t>
            </a:r>
            <a:endParaRPr lang="el-GR" dirty="0"/>
          </a:p>
          <a:p>
            <a:endParaRPr lang="el-GR" dirty="0"/>
          </a:p>
        </p:txBody>
      </p:sp>
      <p:sp>
        <p:nvSpPr>
          <p:cNvPr id="4" name="Θέση αριθμού διαφάνειας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19727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Calibri"/>
              <a:buNone/>
              <a:tabLst/>
              <a:defRPr/>
            </a:pPr>
            <a:r>
              <a:rPr lang="en-US" dirty="0"/>
              <a:t>Η σωστή απάντηση είναι η Β.</a:t>
            </a:r>
            <a:endParaRPr lang="el-GR" dirty="0"/>
          </a:p>
          <a:p>
            <a:endParaRPr lang="el-GR" dirty="0"/>
          </a:p>
        </p:txBody>
      </p:sp>
      <p:sp>
        <p:nvSpPr>
          <p:cNvPr id="4" name="Θέση αριθμού διαφάνειας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09838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2" name="Google Shape;562;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46</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5</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8</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4078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16"/>
        <p:cNvGrpSpPr/>
        <p:nvPr/>
      </p:nvGrpSpPr>
      <p:grpSpPr>
        <a:xfrm>
          <a:off x="0" y="0"/>
          <a:ext cx="0" cy="0"/>
          <a:chOff x="0" y="0"/>
          <a:chExt cx="0" cy="0"/>
        </a:xfrm>
      </p:grpSpPr>
      <p:sp>
        <p:nvSpPr>
          <p:cNvPr id="17" name="Google Shape;17;p61"/>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3600"/>
              <a:buFont typeface="Calibri"/>
              <a:buNone/>
              <a:defRPr sz="36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61"/>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Calibri" panose="020F0502020204030204" pitchFamily="34" charset="0"/>
                <a:ea typeface="Calibri" panose="020F0502020204030204" pitchFamily="34" charset="0"/>
                <a:cs typeface="Calibri" panose="020F0502020204030204" pitchFamily="34" charset="0"/>
                <a:sym typeface="Calibri"/>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19" name="Google Shape;19;p61"/>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68BC42"/>
              </a:buClr>
              <a:buSzPts val="24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68BC42"/>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68BC42"/>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68BC42"/>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68BC42"/>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61" descr="Placeholder-dark.png"/>
          <p:cNvPicPr preferRelativeResize="0"/>
          <p:nvPr/>
        </p:nvPicPr>
        <p:blipFill rotWithShape="1">
          <a:blip r:embed="rId2">
            <a:alphaModFix/>
          </a:blip>
          <a:srcRect/>
          <a:stretch/>
        </p:blipFill>
        <p:spPr>
          <a:xfrm>
            <a:off x="10102362" y="-3149"/>
            <a:ext cx="1945888" cy="972945"/>
          </a:xfrm>
          <a:prstGeom prst="rect">
            <a:avLst/>
          </a:prstGeom>
          <a:noFill/>
          <a:ln>
            <a:noFill/>
          </a:ln>
        </p:spPr>
      </p:pic>
      <p:pic>
        <p:nvPicPr>
          <p:cNvPr id="2" name="Εικόνα 1" descr="Εικόνα που περιέχει στιγμιότυπο οθόνης, κείμενο, σύμβολο, λογότυπο&#10;&#10;Το περιεχόμενο που δημιουργείται από τεχνολογία AI ενδέχεται να είναι εσφαλμένο.">
            <a:extLst>
              <a:ext uri="{FF2B5EF4-FFF2-40B4-BE49-F238E27FC236}">
                <a16:creationId xmlns:a16="http://schemas.microsoft.com/office/drawing/2014/main" id="{67BBE471-DF05-FE44-2673-EFDFA63CE0E2}"/>
              </a:ext>
            </a:extLst>
          </p:cNvPr>
          <p:cNvPicPr>
            <a:picLocks noChangeAspect="1"/>
          </p:cNvPicPr>
          <p:nvPr userDrawn="1"/>
        </p:nvPicPr>
        <p:blipFill>
          <a:blip r:embed="rId3"/>
          <a:stretch>
            <a:fillRect/>
          </a:stretch>
        </p:blipFill>
        <p:spPr>
          <a:xfrm>
            <a:off x="11510211" y="6301029"/>
            <a:ext cx="681789" cy="556971"/>
          </a:xfrm>
          <a:prstGeom prst="rect">
            <a:avLst/>
          </a:prstGeom>
        </p:spPr>
      </p:pic>
      <p:sp>
        <p:nvSpPr>
          <p:cNvPr id="3" name="Google Shape;23;p61">
            <a:extLst>
              <a:ext uri="{FF2B5EF4-FFF2-40B4-BE49-F238E27FC236}">
                <a16:creationId xmlns:a16="http://schemas.microsoft.com/office/drawing/2014/main" id="{53E6B1D7-3E74-737F-33DF-2E3F7C5DDE92}"/>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l" rtl="0">
              <a:lnSpc>
                <a:spcPct val="90000"/>
              </a:lnSpc>
              <a:spcBef>
                <a:spcPts val="0"/>
              </a:spcBef>
              <a:spcAft>
                <a:spcPts val="0"/>
              </a:spcAft>
              <a:buClr>
                <a:schemeClr val="dk1"/>
              </a:buClr>
              <a:buSzPts val="2000"/>
              <a:buFont typeface="Calibri"/>
              <a:buNone/>
            </a:pPr>
            <a:r>
              <a:rPr lang="el-GR" sz="2000" b="0" i="0" u="none" strike="noStrike" cap="none" dirty="0">
                <a:solidFill>
                  <a:schemeClr val="dk1"/>
                </a:solidFill>
                <a:latin typeface="Calibri"/>
                <a:ea typeface="Calibri"/>
                <a:cs typeface="Calibri"/>
                <a:sym typeface="Calibri"/>
              </a:rPr>
              <a:t>Χρήση πιστωτικής κάρτας για την αγορά αγαθών και υπηρεσιών από το διαδίκτυο</a:t>
            </a:r>
            <a:endParaRPr sz="14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4" name="Google Shape;24;p61">
            <a:extLst>
              <a:ext uri="{FF2B5EF4-FFF2-40B4-BE49-F238E27FC236}">
                <a16:creationId xmlns:a16="http://schemas.microsoft.com/office/drawing/2014/main" id="{EC45AF31-C81A-3DFA-6930-91BD82393F0D}"/>
              </a:ext>
            </a:extLst>
          </p:cNvPr>
          <p:cNvSpPr/>
          <p:nvPr userDrawn="1"/>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chemeClr val="lt1"/>
                </a:solidFill>
                <a:latin typeface="Calibri"/>
                <a:ea typeface="Calibri"/>
                <a:cs typeface="Calibri"/>
                <a:sym typeface="Calibri"/>
              </a:rPr>
              <a:t>5</a:t>
            </a:r>
            <a:endParaRPr sz="2000" b="1" i="0" u="none" strike="noStrike" cap="non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25"/>
        <p:cNvGrpSpPr/>
        <p:nvPr/>
      </p:nvGrpSpPr>
      <p:grpSpPr>
        <a:xfrm>
          <a:off x="0" y="0"/>
          <a:ext cx="0" cy="0"/>
          <a:chOff x="0" y="0"/>
          <a:chExt cx="0" cy="0"/>
        </a:xfrm>
      </p:grpSpPr>
      <p:sp>
        <p:nvSpPr>
          <p:cNvPr id="26" name="Google Shape;26;p62"/>
          <p:cNvSpPr/>
          <p:nvPr/>
        </p:nvSpPr>
        <p:spPr>
          <a:xfrm>
            <a:off x="0" y="2218305"/>
            <a:ext cx="12192001" cy="3787362"/>
          </a:xfrm>
          <a:prstGeom prst="rect">
            <a:avLst/>
          </a:prstGeom>
          <a:noFill/>
          <a:ln>
            <a:noFill/>
          </a:ln>
          <a:effectLst>
            <a:outerShdw blurRad="40000" dist="23000" dir="5400000" rotWithShape="0">
              <a:srgbClr val="808080">
                <a:alpha val="33725"/>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7" name="Google Shape;27;p62"/>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C2E78"/>
              </a:buClr>
              <a:buSzPts val="2200"/>
              <a:buFont typeface="Calibri"/>
              <a:buNone/>
              <a:defRPr sz="2200">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 name="Google Shape;29;p62" descr="Placeholder-dark.png"/>
          <p:cNvPicPr preferRelativeResize="0"/>
          <p:nvPr/>
        </p:nvPicPr>
        <p:blipFill rotWithShape="1">
          <a:blip r:embed="rId2">
            <a:alphaModFix/>
          </a:blip>
          <a:srcRect/>
          <a:stretch/>
        </p:blipFill>
        <p:spPr>
          <a:xfrm>
            <a:off x="9381297" y="-3149"/>
            <a:ext cx="2784642" cy="1392322"/>
          </a:xfrm>
          <a:prstGeom prst="rect">
            <a:avLst/>
          </a:prstGeom>
          <a:noFill/>
          <a:ln>
            <a:noFill/>
          </a:ln>
        </p:spPr>
      </p:pic>
      <p:sp>
        <p:nvSpPr>
          <p:cNvPr id="30" name="Google Shape;30;p62"/>
          <p:cNvSpPr/>
          <p:nvPr/>
        </p:nvSpPr>
        <p:spPr>
          <a:xfrm>
            <a:off x="0" y="2136618"/>
            <a:ext cx="12192000" cy="4013996"/>
          </a:xfrm>
          <a:prstGeom prst="roundRect">
            <a:avLst>
              <a:gd name="adj" fmla="val 16667"/>
            </a:avLst>
          </a:prstGeom>
          <a:solidFill>
            <a:srgbClr val="1C2E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1" name="Google Shape;31;p62"/>
          <p:cNvSpPr txBox="1">
            <a:spLocks noGrp="1"/>
          </p:cNvSpPr>
          <p:nvPr>
            <p:ph type="body" idx="1"/>
          </p:nvPr>
        </p:nvSpPr>
        <p:spPr>
          <a:xfrm>
            <a:off x="536451" y="2218305"/>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Font typeface="Calibri"/>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rgbClr val="68BC42"/>
              </a:buClr>
              <a:buSzPts val="2640"/>
              <a:buFont typeface="Calibri"/>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3;p61">
            <a:extLst>
              <a:ext uri="{FF2B5EF4-FFF2-40B4-BE49-F238E27FC236}">
                <a16:creationId xmlns:a16="http://schemas.microsoft.com/office/drawing/2014/main" id="{172A5D9A-EA89-5E15-8D3C-CEC9EA077761}"/>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chemeClr val="dk1"/>
              </a:buClr>
              <a:buSzPts val="2000"/>
              <a:buFont typeface="Calibri"/>
              <a:buNone/>
            </a:pPr>
            <a:r>
              <a:rPr lang="el-GR" sz="2000" b="0" i="0" u="none" strike="noStrike" cap="none" dirty="0">
                <a:solidFill>
                  <a:schemeClr val="dk1"/>
                </a:solidFill>
                <a:latin typeface="Calibri"/>
                <a:ea typeface="Calibri"/>
                <a:cs typeface="Calibri"/>
                <a:sym typeface="Calibri"/>
              </a:rPr>
              <a:t>Χρήση πιστωτικής κάρτας για αγορές διαδικτυακά αγαθών και υπηρεσιών</a:t>
            </a:r>
            <a:endParaRPr sz="14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3" name="Google Shape;24;p61">
            <a:extLst>
              <a:ext uri="{FF2B5EF4-FFF2-40B4-BE49-F238E27FC236}">
                <a16:creationId xmlns:a16="http://schemas.microsoft.com/office/drawing/2014/main" id="{24E26A4D-BA5F-471D-88D1-2B4F72720657}"/>
              </a:ext>
            </a:extLst>
          </p:cNvPr>
          <p:cNvSpPr/>
          <p:nvPr userDrawn="1"/>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chemeClr val="lt1"/>
                </a:solidFill>
                <a:latin typeface="Calibri"/>
                <a:ea typeface="Calibri"/>
                <a:cs typeface="Calibri"/>
                <a:sym typeface="Calibri"/>
              </a:rPr>
              <a:t>5</a:t>
            </a:r>
            <a:endParaRPr sz="2000" b="1" i="0" u="none" strike="noStrike" cap="none" dirty="0">
              <a:solidFill>
                <a:schemeClr val="lt1"/>
              </a:solidFill>
              <a:latin typeface="Calibri"/>
              <a:ea typeface="Calibri"/>
              <a:cs typeface="Calibri"/>
              <a:sym typeface="Calibri"/>
            </a:endParaRPr>
          </a:p>
        </p:txBody>
      </p:sp>
      <p:pic>
        <p:nvPicPr>
          <p:cNvPr id="4" name="Εικόνα 3" descr="Εικόνα που περιέχει στιγμιότυπο οθόνης, κείμενο, σύμβολο, λογότυπο&#10;&#10;Το περιεχόμενο που δημιουργείται από τεχνολογία AI ενδέχεται να είναι εσφαλμένο.">
            <a:extLst>
              <a:ext uri="{FF2B5EF4-FFF2-40B4-BE49-F238E27FC236}">
                <a16:creationId xmlns:a16="http://schemas.microsoft.com/office/drawing/2014/main" id="{3743CAE8-8D0A-3D4D-5B30-6C64D8385419}"/>
              </a:ext>
            </a:extLst>
          </p:cNvPr>
          <p:cNvPicPr>
            <a:picLocks noChangeAspect="1"/>
          </p:cNvPicPr>
          <p:nvPr userDrawn="1"/>
        </p:nvPicPr>
        <p:blipFill>
          <a:blip r:embed="rId3"/>
          <a:stretch>
            <a:fillRect/>
          </a:stretch>
        </p:blipFill>
        <p:spPr>
          <a:xfrm>
            <a:off x="11510211" y="6301029"/>
            <a:ext cx="681789" cy="556971"/>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32"/>
        <p:cNvGrpSpPr/>
        <p:nvPr/>
      </p:nvGrpSpPr>
      <p:grpSpPr>
        <a:xfrm>
          <a:off x="0" y="0"/>
          <a:ext cx="0" cy="0"/>
          <a:chOff x="0" y="0"/>
          <a:chExt cx="0" cy="0"/>
        </a:xfrm>
      </p:grpSpPr>
      <p:sp>
        <p:nvSpPr>
          <p:cNvPr id="33" name="Google Shape;33;p6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3"/>
          <p:cNvSpPr txBox="1">
            <a:spLocks noGrp="1"/>
          </p:cNvSpPr>
          <p:nvPr>
            <p:ph type="body" idx="1"/>
          </p:nvPr>
        </p:nvSpPr>
        <p:spPr>
          <a:xfrm>
            <a:off x="557999" y="1800000"/>
            <a:ext cx="5852132" cy="455350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37" name="Google Shape;37;p63"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4" name="Google Shape;23;p61">
            <a:extLst>
              <a:ext uri="{FF2B5EF4-FFF2-40B4-BE49-F238E27FC236}">
                <a16:creationId xmlns:a16="http://schemas.microsoft.com/office/drawing/2014/main" id="{64C0B8A9-9200-A63A-BF65-0FC3E67E51EC}"/>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l" rtl="0">
              <a:lnSpc>
                <a:spcPct val="90000"/>
              </a:lnSpc>
              <a:spcBef>
                <a:spcPts val="0"/>
              </a:spcBef>
              <a:spcAft>
                <a:spcPts val="0"/>
              </a:spcAft>
              <a:buClr>
                <a:schemeClr val="dk1"/>
              </a:buClr>
              <a:buSzPts val="2000"/>
              <a:buFont typeface="Calibri"/>
              <a:buNone/>
            </a:pPr>
            <a:r>
              <a:rPr lang="el-GR" sz="2000" b="0" i="0" u="none" strike="noStrike" cap="none" dirty="0">
                <a:solidFill>
                  <a:schemeClr val="dk1"/>
                </a:solidFill>
                <a:latin typeface="Calibri"/>
                <a:ea typeface="Calibri"/>
                <a:cs typeface="Calibri"/>
                <a:sym typeface="Calibri"/>
              </a:rPr>
              <a:t>Χρήση πιστωτικής κάρτας για την αγορά αγαθών και υπηρεσιών από το διαδίκτυο</a:t>
            </a:r>
            <a:endParaRPr sz="14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5" name="Google Shape;24;p61">
            <a:extLst>
              <a:ext uri="{FF2B5EF4-FFF2-40B4-BE49-F238E27FC236}">
                <a16:creationId xmlns:a16="http://schemas.microsoft.com/office/drawing/2014/main" id="{821BF262-620C-4D89-B727-2722A53B18B4}"/>
              </a:ext>
            </a:extLst>
          </p:cNvPr>
          <p:cNvSpPr/>
          <p:nvPr userDrawn="1"/>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chemeClr val="lt1"/>
                </a:solidFill>
                <a:latin typeface="Calibri"/>
                <a:ea typeface="Calibri"/>
                <a:cs typeface="Calibri"/>
                <a:sym typeface="Calibri"/>
              </a:rPr>
              <a:t>5</a:t>
            </a:r>
            <a:endParaRPr sz="2000" b="1" i="0" u="none" strike="noStrike" cap="non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38"/>
        <p:cNvGrpSpPr/>
        <p:nvPr/>
      </p:nvGrpSpPr>
      <p:grpSpPr>
        <a:xfrm>
          <a:off x="0" y="0"/>
          <a:ext cx="0" cy="0"/>
          <a:chOff x="0" y="0"/>
          <a:chExt cx="0" cy="0"/>
        </a:xfrm>
      </p:grpSpPr>
      <p:sp>
        <p:nvSpPr>
          <p:cNvPr id="39" name="Google Shape;39;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CB13A"/>
              </a:buClr>
              <a:buSzPts val="4000"/>
              <a:buFont typeface="Calibri"/>
              <a:buNone/>
              <a:defRPr sz="4000" b="0">
                <a:solidFill>
                  <a:srgbClr val="FCB13A"/>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4"/>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dirty="0">
                <a:solidFill>
                  <a:srgbClr val="FFFFFF"/>
                </a:solidFill>
                <a:latin typeface="Impact"/>
                <a:ea typeface="Impact"/>
                <a:cs typeface="Impact"/>
                <a:sym typeface="Impact"/>
              </a:rPr>
              <a:t>2. Empower</a:t>
            </a:r>
            <a:endParaRPr sz="14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41" name="Google Shape;41;p64"/>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dirty="0">
                <a:solidFill>
                  <a:srgbClr val="FFFFFF"/>
                </a:solidFill>
                <a:latin typeface="Impact"/>
                <a:ea typeface="Impact"/>
                <a:cs typeface="Impact"/>
                <a:sym typeface="Impact"/>
              </a:rPr>
              <a:t>3. Participate</a:t>
            </a:r>
            <a:endParaRPr sz="14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42" name="Google Shape;42;p64"/>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Calibri"/>
              <a:buNone/>
            </a:pPr>
            <a:r>
              <a:rPr lang="en-US" sz="2800" b="0" i="0" u="none" strike="noStrike" cap="none" dirty="0">
                <a:solidFill>
                  <a:srgbClr val="FFFFFF"/>
                </a:solidFill>
                <a:latin typeface="Impact"/>
                <a:ea typeface="Impact"/>
                <a:cs typeface="Impact"/>
                <a:sym typeface="Impact"/>
              </a:rPr>
              <a:t>1. Prevent</a:t>
            </a:r>
            <a:endParaRPr sz="14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pic>
        <p:nvPicPr>
          <p:cNvPr id="43" name="Google Shape;43;p64"/>
          <p:cNvPicPr preferRelativeResize="0"/>
          <p:nvPr/>
        </p:nvPicPr>
        <p:blipFill rotWithShape="1">
          <a:blip r:embed="rId2">
            <a:alphaModFix/>
          </a:blip>
          <a:srcRect t="21218" r="61794" b="22757"/>
          <a:stretch/>
        </p:blipFill>
        <p:spPr>
          <a:xfrm>
            <a:off x="0" y="6362699"/>
            <a:ext cx="643390" cy="495301"/>
          </a:xfrm>
          <a:prstGeom prst="rect">
            <a:avLst/>
          </a:prstGeom>
          <a:noFill/>
          <a:ln>
            <a:noFill/>
          </a:ln>
        </p:spPr>
      </p:pic>
      <p:pic>
        <p:nvPicPr>
          <p:cNvPr id="44" name="Google Shape;44;p64"/>
          <p:cNvPicPr preferRelativeResize="0"/>
          <p:nvPr/>
        </p:nvPicPr>
        <p:blipFill rotWithShape="1">
          <a:blip r:embed="rId3">
            <a:alphaModFix/>
          </a:blip>
          <a:srcRect/>
          <a:stretch/>
        </p:blipFill>
        <p:spPr>
          <a:xfrm>
            <a:off x="47095" y="6154303"/>
            <a:ext cx="668329" cy="677143"/>
          </a:xfrm>
          <a:prstGeom prst="rect">
            <a:avLst/>
          </a:prstGeom>
          <a:noFill/>
          <a:ln>
            <a:noFill/>
          </a:ln>
        </p:spPr>
      </p:pic>
      <p:pic>
        <p:nvPicPr>
          <p:cNvPr id="45" name="Google Shape;45;p64" descr="Placeholder-dark.png"/>
          <p:cNvPicPr preferRelativeResize="0"/>
          <p:nvPr/>
        </p:nvPicPr>
        <p:blipFill rotWithShape="1">
          <a:blip r:embed="rId4">
            <a:alphaModFix/>
          </a:blip>
          <a:srcRect/>
          <a:stretch/>
        </p:blipFill>
        <p:spPr>
          <a:xfrm>
            <a:off x="18106" y="26922"/>
            <a:ext cx="2784642" cy="1392322"/>
          </a:xfrm>
          <a:prstGeom prst="rect">
            <a:avLst/>
          </a:prstGeom>
          <a:noFill/>
          <a:ln>
            <a:noFill/>
          </a:ln>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6"/>
        <p:cNvGrpSpPr/>
        <p:nvPr/>
      </p:nvGrpSpPr>
      <p:grpSpPr>
        <a:xfrm>
          <a:off x="0" y="0"/>
          <a:ext cx="0" cy="0"/>
          <a:chOff x="0" y="0"/>
          <a:chExt cx="0" cy="0"/>
        </a:xfrm>
      </p:grpSpPr>
      <p:sp>
        <p:nvSpPr>
          <p:cNvPr id="47" name="Google Shape;47;p65"/>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5"/>
          <p:cNvSpPr txBox="1">
            <a:spLocks noGrp="1"/>
          </p:cNvSpPr>
          <p:nvPr>
            <p:ph type="body" idx="1"/>
          </p:nvPr>
        </p:nvSpPr>
        <p:spPr>
          <a:xfrm>
            <a:off x="558000" y="1800000"/>
            <a:ext cx="5409663" cy="447219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5"/>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2" name="Google Shape;52;p65"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4" name="Google Shape;23;p61">
            <a:extLst>
              <a:ext uri="{FF2B5EF4-FFF2-40B4-BE49-F238E27FC236}">
                <a16:creationId xmlns:a16="http://schemas.microsoft.com/office/drawing/2014/main" id="{4F46C444-3F90-6ED3-B3E7-1D8F1AA0C250}"/>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l" rtl="0">
              <a:lnSpc>
                <a:spcPct val="90000"/>
              </a:lnSpc>
              <a:spcBef>
                <a:spcPts val="0"/>
              </a:spcBef>
              <a:spcAft>
                <a:spcPts val="0"/>
              </a:spcAft>
              <a:buClr>
                <a:schemeClr val="dk1"/>
              </a:buClr>
              <a:buSzPts val="2000"/>
              <a:buFont typeface="Calibri"/>
              <a:buNone/>
            </a:pPr>
            <a:r>
              <a:rPr lang="el-GR" sz="2000" b="0" i="0" u="none" strike="noStrike" cap="none" dirty="0">
                <a:solidFill>
                  <a:schemeClr val="dk1"/>
                </a:solidFill>
                <a:latin typeface="Calibri"/>
                <a:ea typeface="Calibri"/>
                <a:cs typeface="Calibri"/>
                <a:sym typeface="Calibri"/>
              </a:rPr>
              <a:t>Χρήση πιστωτικής κάρτας για την αγορά αγαθών και υπηρεσιών από το διαδίκτυο</a:t>
            </a:r>
            <a:endParaRPr sz="14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5" name="Google Shape;24;p61">
            <a:extLst>
              <a:ext uri="{FF2B5EF4-FFF2-40B4-BE49-F238E27FC236}">
                <a16:creationId xmlns:a16="http://schemas.microsoft.com/office/drawing/2014/main" id="{4DB86D7C-FCDC-84FD-5075-FC8FB02BC2D1}"/>
              </a:ext>
            </a:extLst>
          </p:cNvPr>
          <p:cNvSpPr/>
          <p:nvPr userDrawn="1"/>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chemeClr val="lt1"/>
                </a:solidFill>
                <a:latin typeface="Calibri"/>
                <a:ea typeface="Calibri"/>
                <a:cs typeface="Calibri"/>
                <a:sym typeface="Calibri"/>
              </a:rPr>
              <a:t>5</a:t>
            </a:r>
            <a:endParaRPr sz="2000" b="1" i="0" u="none" strike="noStrike" cap="non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53"/>
        <p:cNvGrpSpPr/>
        <p:nvPr/>
      </p:nvGrpSpPr>
      <p:grpSpPr>
        <a:xfrm>
          <a:off x="0" y="0"/>
          <a:ext cx="0" cy="0"/>
          <a:chOff x="0" y="0"/>
          <a:chExt cx="0" cy="0"/>
        </a:xfrm>
      </p:grpSpPr>
      <p:sp>
        <p:nvSpPr>
          <p:cNvPr id="54" name="Google Shape;54;p66"/>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6"/>
          <p:cNvSpPr txBox="1">
            <a:spLocks noGrp="1"/>
          </p:cNvSpPr>
          <p:nvPr>
            <p:ph type="body" idx="1"/>
          </p:nvPr>
        </p:nvSpPr>
        <p:spPr>
          <a:xfrm>
            <a:off x="566153" y="2330868"/>
            <a:ext cx="11059693" cy="394132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58" name="Google Shape;58;p66"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4" name="Google Shape;23;p61">
            <a:extLst>
              <a:ext uri="{FF2B5EF4-FFF2-40B4-BE49-F238E27FC236}">
                <a16:creationId xmlns:a16="http://schemas.microsoft.com/office/drawing/2014/main" id="{BC45E724-7CC2-34E2-14A3-BAE23BB3066F}"/>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l" rtl="0">
              <a:lnSpc>
                <a:spcPct val="90000"/>
              </a:lnSpc>
              <a:spcBef>
                <a:spcPts val="0"/>
              </a:spcBef>
              <a:spcAft>
                <a:spcPts val="0"/>
              </a:spcAft>
              <a:buClr>
                <a:schemeClr val="dk1"/>
              </a:buClr>
              <a:buSzPts val="2000"/>
              <a:buFont typeface="Calibri"/>
              <a:buNone/>
            </a:pPr>
            <a:r>
              <a:rPr lang="el-GR" sz="2000" b="0" i="0" u="none" strike="noStrike" cap="none" dirty="0">
                <a:solidFill>
                  <a:schemeClr val="dk1"/>
                </a:solidFill>
                <a:latin typeface="Calibri"/>
                <a:ea typeface="Calibri"/>
                <a:cs typeface="Calibri"/>
                <a:sym typeface="Calibri"/>
              </a:rPr>
              <a:t>Χρήση πιστωτικής κάρτας για την αγορά αγαθών και υπηρεσιών από το διαδίκτυο</a:t>
            </a:r>
            <a:endParaRPr sz="14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5" name="Google Shape;24;p61">
            <a:extLst>
              <a:ext uri="{FF2B5EF4-FFF2-40B4-BE49-F238E27FC236}">
                <a16:creationId xmlns:a16="http://schemas.microsoft.com/office/drawing/2014/main" id="{9E0C9788-49A5-8736-8AC9-6DE41843D858}"/>
              </a:ext>
            </a:extLst>
          </p:cNvPr>
          <p:cNvSpPr/>
          <p:nvPr userDrawn="1"/>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chemeClr val="lt1"/>
                </a:solidFill>
                <a:latin typeface="Calibri"/>
                <a:ea typeface="Calibri"/>
                <a:cs typeface="Calibri"/>
                <a:sym typeface="Calibri"/>
              </a:rPr>
              <a:t>5</a:t>
            </a:r>
            <a:endParaRPr sz="2000" b="1" i="0" u="none" strike="noStrike" cap="non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C2E78"/>
              </a:buClr>
              <a:buSzPts val="4400"/>
              <a:buFont typeface="Calibri"/>
              <a:buNone/>
              <a:defRPr sz="4400" b="1" i="0" u="none" strike="noStrike" cap="none">
                <a:solidFill>
                  <a:srgbClr val="1C2E7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1" name="Google Shape;11;p59"/>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68BC42"/>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68BC42"/>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www.freepik.com/free-vector/tiny-woman-choosing-dress-online-store-via-laptop-computer-bag-clothes-flat-vector-illustration-shopping-digital-technology_10173963.htm#fromView=image_search_similar&amp;page=1&amp;position=6&amp;uuid=657651ee-4849-4a5c-bee3-7eb4b666f443&amp;query=e-shop+navigation+"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freepik.com/free-vector/log-online-store-landing-page_5327283.htm#fromView=image_search_similar&amp;page=1&amp;position=6&amp;uuid=c1158109-f6df-4760-ba27-02cee4dc3c57&amp;query=e-shop+accoun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www.freepik.com/free-vector/follow-me-social-business-theme-design_5257488.htm#fromView=image_search_similar&amp;page=1&amp;position=0&amp;uuid=f9ba334a-ab0b-4f5e-b546-d0b0d049a69e&amp;query=account+profil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www.freepik.com/free-vector/modern-flat-icons-vector-illustration-collection_1306967.htm#fromView=image_search_similar&amp;page=1&amp;position=3&amp;uuid=82ae7259-1e05-4af2-8b3f-4365d8545dd8&amp;query=credit+card"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s://www.freepik.com/free-vector/credit-card-payment-concept-landing-page_5575466.htm#fromView=image_search_similar&amp;page=1&amp;position=15&amp;uuid=47f99266-26eb-456f-9362-94d2995c92e9&amp;query=credit+car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www.freepik.com/free-vector/detachable-device-technology-abstract-concept-illustration-removable-laptop-screen-detachable-computer-keyboard-modular-electronics-device-demountable-technology_10780562.htm#fromView=image_search_similar&amp;page=1&amp;position=1&amp;uuid=293f3992-a0bb-4b1f-8c09-bf93ad206ebe&amp;query=PayPa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freepik.com/free-vector/scene-with-flat-elements-about-electronic-payment_1268058.htm#fromView=image_search_similar&amp;page=1&amp;position=1&amp;uuid=181f34cf-ca4b-4a42-bbe0-24ea8f59a812&amp;query=online+payment+tools"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jp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 Id="rId9" Type="http://schemas.openxmlformats.org/officeDocument/2006/relationships/image" Target="../media/image1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freepik.com/free-vector/hand-drawn-ransomware-illustration_26242755.htm#fromView=image_search_similar&amp;page=1&amp;position=3&amp;uuid=8b09bdca-8751-4780-9d3e-d4f5e235948e&amp;query=online+sca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freepik.com/free-vector/man-before-laptop-with-shield-lock-screen-illustration_10780335.htm#fromView=image_search_similar&amp;page=1&amp;position=23&amp;uuid=4227f0a5-9d62-4bab-9a57-141ab21386c9&amp;query=online+safety" TargetMode="Externa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hyperlink" Target="https://www.freepik.com/free-vector/reviews-concept-landing-page_5156339.htm#fromView=image_search_similar&amp;page=1&amp;position=0&amp;uuid=584a99d2-5360-4b8a-bc5b-9d88743ca59f&amp;query=reviews" TargetMode="Externa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s://www.freepik.com/free-psd/flat-design-landing-page-template_66854573.htm#fromView=image_search_similar&amp;page=1&amp;position=9&amp;uuid=fa448daf-25c5-492d-b56e-6a950ff54c21&amp;query=discount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https://www.freepik.com/free-vector/character-illustration-people-with-packages-shipment_3425156.htm#fromView=image_search_similar&amp;page=1&amp;position=7&amp;uuid=f283081c-520c-4ac9-86ab-2a1bf5ed8972&amp;query=shipment"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hyperlink" Target="https://www.freepik.com/free-vector/hand-drawn-crm-illustration_26808124.htm#fromView=image_search_similar&amp;page=1&amp;position=2&amp;uuid=70369e82-6cb1-4092-b367-46c9a1e1e549&amp;query=customer+service"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hyperlink" Target="https://www.freepik.com/free-vector/hand-drawn-cybersickness-illustration_67172858.htm#fromView=image_search_similar&amp;page=1&amp;position=22&amp;uuid=1bf5c26d-0736-48de-a269-2dabd0bce4b6&amp;query=customer+proble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hyperlink" Target="https://www.freepik.com/free-vector/app-monetization-abstract-concept-illustration_20769716.htm#fromView=image_search_similar&amp;page=1&amp;position=33&amp;uuid=d9ccecbb-a65f-4126-81e3-a541d5ffc497&amp;query=refun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hyperlink" Target="https://www.freepik.com/free-vector/e-shopping-cartoon-web-icon-online-store-cashback-service-money-returning-financial-refund-idea-return-investment-internet-income-vector-isolated-concept-metaphor-illustration_12083306.htm#fromView=image_search_similar&amp;page=1&amp;position=30&amp;uuid=d9ccecbb-a65f-4126-81e3-a541d5ffc497&amp;query=refund"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hyperlink" Target="https://www.freepik.com/free-vector/online-survey-analysis-electronic-data-collection-digital-research-tool-computerized-study-analyst-considering-feedback-results-analysing-info-vector-isolated-concept-metaphor-illustration_12083534.htm#fromView=search&amp;page=2&amp;position=44&amp;uuid=cbd09a75-2aec-4ed2-8c3e-e442313f39b2"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reepik.com/free-vector/payment-goods-online-store-by-computer_20924592.htm#fromView=image_search_similar&amp;page=1&amp;position=7&amp;uuid=2c0aa504-d074-4e5f-9f50-5c5aa8c13e05&amp;query=e-shop+structure"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l="44200" r="5462"/>
          <a:stretch/>
        </p:blipFill>
        <p:spPr>
          <a:xfrm>
            <a:off x="5454368" y="244223"/>
            <a:ext cx="2271650" cy="2116289"/>
          </a:xfrm>
          <a:prstGeom prst="rect">
            <a:avLst/>
          </a:prstGeom>
          <a:noFill/>
          <a:ln>
            <a:noFill/>
          </a:ln>
        </p:spPr>
      </p:pic>
      <p:pic>
        <p:nvPicPr>
          <p:cNvPr id="65" name="Google Shape;65;p1"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l="5074" t="11272" r="59636" b="11616"/>
          <a:stretch/>
        </p:blipFill>
        <p:spPr>
          <a:xfrm>
            <a:off x="452338" y="0"/>
            <a:ext cx="5204308" cy="5333341"/>
          </a:xfrm>
          <a:prstGeom prst="rect">
            <a:avLst/>
          </a:prstGeom>
          <a:noFill/>
          <a:ln>
            <a:noFill/>
          </a:ln>
        </p:spPr>
      </p:pic>
      <p:sp>
        <p:nvSpPr>
          <p:cNvPr id="66" name="Google Shape;66;p1"/>
          <p:cNvSpPr txBox="1"/>
          <p:nvPr/>
        </p:nvSpPr>
        <p:spPr>
          <a:xfrm>
            <a:off x="6222050" y="2864579"/>
            <a:ext cx="5902194" cy="2869471"/>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rgbClr val="FCB13A"/>
              </a:buClr>
              <a:buSzPts val="4400"/>
              <a:buFont typeface="Calibri"/>
              <a:buNone/>
            </a:pPr>
            <a:r>
              <a:rPr lang="en-US" sz="4400" b="1" dirty="0">
                <a:solidFill>
                  <a:srgbClr val="FCB13A"/>
                </a:solidFill>
                <a:latin typeface="Calibri"/>
                <a:ea typeface="Calibri"/>
                <a:cs typeface="Calibri"/>
                <a:sym typeface="Calibri"/>
              </a:rPr>
              <a:t>Ενότητα </a:t>
            </a:r>
            <a:r>
              <a:rPr lang="en-US" sz="4400" b="1" i="0" u="none" strike="noStrike" cap="none" dirty="0">
                <a:solidFill>
                  <a:srgbClr val="FCB13A"/>
                </a:solidFill>
                <a:latin typeface="Calibri"/>
                <a:ea typeface="Calibri"/>
                <a:cs typeface="Calibri"/>
                <a:sym typeface="Calibri"/>
              </a:rPr>
              <a:t>5</a:t>
            </a:r>
            <a:r>
              <a:rPr lang="en-US" sz="2800" b="1" i="0" u="none" strike="noStrike" cap="none" dirty="0">
                <a:solidFill>
                  <a:schemeClr val="dk1"/>
                </a:solidFill>
                <a:latin typeface="Calibri"/>
                <a:ea typeface="Calibri"/>
                <a:cs typeface="Calibri"/>
                <a:sym typeface="Calibri"/>
              </a:rPr>
              <a:t/>
            </a:r>
            <a:br>
              <a:rPr lang="en-US" sz="2800" b="1" i="0" u="none" strike="noStrike" cap="none" dirty="0">
                <a:solidFill>
                  <a:schemeClr val="dk1"/>
                </a:solidFill>
                <a:latin typeface="Calibri"/>
                <a:ea typeface="Calibri"/>
                <a:cs typeface="Calibri"/>
                <a:sym typeface="Calibri"/>
              </a:rPr>
            </a:br>
            <a:r>
              <a:rPr lang="en-US" sz="4000" b="1" i="0" u="none" strike="noStrike" cap="none" dirty="0">
                <a:solidFill>
                  <a:srgbClr val="3F3F3F"/>
                </a:solidFill>
                <a:latin typeface="Calibri"/>
                <a:ea typeface="Calibri"/>
                <a:cs typeface="Calibri"/>
                <a:sym typeface="Calibri"/>
              </a:rPr>
              <a:t>Χρήση πιστωτικής κάρτας για την αγορά αγαθών και υπηρεσιών από το </a:t>
            </a:r>
            <a:r>
              <a:rPr lang="en-US" sz="4000" b="1" i="0" u="none" strike="noStrike" cap="none" dirty="0" smtClean="0">
                <a:solidFill>
                  <a:srgbClr val="3F3F3F"/>
                </a:solidFill>
                <a:latin typeface="Calibri"/>
                <a:ea typeface="Calibri"/>
                <a:cs typeface="Calibri"/>
                <a:sym typeface="Calibri"/>
              </a:rPr>
              <a:t>διαδίκτυο </a:t>
            </a:r>
            <a:endParaRPr sz="1400" b="0" i="0" u="none" strike="noStrike" cap="none" dirty="0">
              <a:solidFill>
                <a:srgbClr val="000000"/>
              </a:solidFill>
              <a:latin typeface="Calibri" panose="020F0502020204030204" pitchFamily="34" charset="0"/>
              <a:cs typeface="Calibri" panose="020F0502020204030204" pitchFamily="34" charset="0"/>
              <a:sym typeface="Calibri"/>
            </a:endParaRPr>
          </a:p>
        </p:txBody>
      </p:sp>
      <p:sp>
        <p:nvSpPr>
          <p:cNvPr id="67" name="Google Shape;67;p1"/>
          <p:cNvSpPr/>
          <p:nvPr/>
        </p:nvSpPr>
        <p:spPr>
          <a:xfrm>
            <a:off x="-6352" y="1903223"/>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b="1" dirty="0">
                <a:solidFill>
                  <a:schemeClr val="lt1"/>
                </a:solidFill>
                <a:latin typeface="Calibri"/>
                <a:cs typeface="Calibri"/>
                <a:sym typeface="Calibri"/>
              </a:rPr>
              <a:t>1</a:t>
            </a:r>
            <a:endParaRPr sz="2400" b="1" dirty="0">
              <a:solidFill>
                <a:schemeClr val="lt1"/>
              </a:solidFill>
              <a:latin typeface="Calibri"/>
              <a:cs typeface="Calibri"/>
              <a:sym typeface="Calibri"/>
            </a:endParaRPr>
          </a:p>
        </p:txBody>
      </p:sp>
      <p:sp>
        <p:nvSpPr>
          <p:cNvPr id="68" name="Google Shape;68;p1"/>
          <p:cNvSpPr/>
          <p:nvPr/>
        </p:nvSpPr>
        <p:spPr>
          <a:xfrm>
            <a:off x="-9348" y="25098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2</a:t>
            </a:r>
            <a:endParaRPr sz="2400" b="1" i="0" u="none" strike="noStrike" cap="none">
              <a:solidFill>
                <a:schemeClr val="lt1"/>
              </a:solidFill>
              <a:latin typeface="Calibri"/>
              <a:ea typeface="Calibri"/>
              <a:cs typeface="Calibri"/>
              <a:sym typeface="Calibri"/>
            </a:endParaRPr>
          </a:p>
        </p:txBody>
      </p:sp>
      <p:sp>
        <p:nvSpPr>
          <p:cNvPr id="69" name="Google Shape;69;p1"/>
          <p:cNvSpPr/>
          <p:nvPr/>
        </p:nvSpPr>
        <p:spPr>
          <a:xfrm>
            <a:off x="-9348" y="31194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3</a:t>
            </a:r>
            <a:endParaRPr sz="2400" b="1" i="0" u="none" strike="noStrike" cap="none">
              <a:solidFill>
                <a:schemeClr val="lt1"/>
              </a:solidFill>
              <a:latin typeface="Calibri"/>
              <a:ea typeface="Calibri"/>
              <a:cs typeface="Calibri"/>
              <a:sym typeface="Calibri"/>
            </a:endParaRPr>
          </a:p>
        </p:txBody>
      </p:sp>
      <p:sp>
        <p:nvSpPr>
          <p:cNvPr id="70" name="Google Shape;70;p1"/>
          <p:cNvSpPr/>
          <p:nvPr/>
        </p:nvSpPr>
        <p:spPr>
          <a:xfrm>
            <a:off x="-9348" y="37290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4</a:t>
            </a:r>
            <a:endParaRPr sz="2400" b="1" i="0" u="none" strike="noStrike" cap="none">
              <a:solidFill>
                <a:schemeClr val="lt1"/>
              </a:solidFill>
              <a:latin typeface="Calibri"/>
              <a:ea typeface="Calibri"/>
              <a:cs typeface="Calibri"/>
              <a:sym typeface="Calibri"/>
            </a:endParaRPr>
          </a:p>
        </p:txBody>
      </p:sp>
      <p:sp>
        <p:nvSpPr>
          <p:cNvPr id="71" name="Google Shape;71;p1"/>
          <p:cNvSpPr/>
          <p:nvPr/>
        </p:nvSpPr>
        <p:spPr>
          <a:xfrm>
            <a:off x="-9348" y="4338615"/>
            <a:ext cx="722376" cy="607846"/>
          </a:xfrm>
          <a:prstGeom prst="rect">
            <a:avLst/>
          </a:prstGeom>
          <a:solidFill>
            <a:srgbClr val="89C53F"/>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b="1" dirty="0">
                <a:solidFill>
                  <a:schemeClr val="lt1"/>
                </a:solidFill>
                <a:latin typeface="Calibri"/>
                <a:cs typeface="Calibri"/>
                <a:sym typeface="Calibri"/>
              </a:rPr>
              <a:t>5</a:t>
            </a:r>
            <a:endParaRPr sz="2400" b="1" dirty="0">
              <a:solidFill>
                <a:schemeClr val="lt1"/>
              </a:solidFill>
              <a:latin typeface="Calibri"/>
              <a:cs typeface="Calibri"/>
              <a:sym typeface="Calibri"/>
            </a:endParaRPr>
          </a:p>
        </p:txBody>
      </p:sp>
      <p:sp>
        <p:nvSpPr>
          <p:cNvPr id="72" name="Google Shape;72;p1"/>
          <p:cNvSpPr/>
          <p:nvPr/>
        </p:nvSpPr>
        <p:spPr>
          <a:xfrm>
            <a:off x="2900908" y="6215916"/>
            <a:ext cx="9291091" cy="662722"/>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73" name="Google Shape;73;p1"/>
          <p:cNvSpPr/>
          <p:nvPr/>
        </p:nvSpPr>
        <p:spPr>
          <a:xfrm>
            <a:off x="2972569" y="6246217"/>
            <a:ext cx="7745662" cy="632422"/>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rgbClr val="000000"/>
              </a:buClr>
              <a:buSzPts val="1200"/>
              <a:buFont typeface="Calibri"/>
              <a:buNone/>
            </a:pPr>
            <a:r>
              <a:rPr lang="el-GR" sz="1110" b="0" i="0" u="none" strike="noStrike" cap="none" dirty="0">
                <a:solidFill>
                  <a:schemeClr val="lt1"/>
                </a:solidFill>
                <a:latin typeface="Calibri"/>
                <a:ea typeface="Calibri"/>
                <a:cs typeface="Calibri"/>
                <a:sym typeface="Calibri"/>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a:t>
            </a:r>
            <a:r>
              <a:rPr lang="el-GR" sz="1110" b="0" i="0" u="none" strike="noStrike" cap="none" dirty="0" err="1">
                <a:solidFill>
                  <a:schemeClr val="lt1"/>
                </a:solidFill>
                <a:latin typeface="Calibri"/>
                <a:ea typeface="Calibri"/>
                <a:cs typeface="Calibri"/>
                <a:sym typeface="Calibri"/>
              </a:rPr>
              <a:t>κατ'ανάγκη</a:t>
            </a:r>
            <a:r>
              <a:rPr lang="el-GR" sz="1110" b="0" i="0" u="none" strike="noStrike" cap="none" dirty="0">
                <a:solidFill>
                  <a:schemeClr val="lt1"/>
                </a:solidFill>
                <a:latin typeface="Calibri"/>
                <a:ea typeface="Calibri"/>
                <a:cs typeface="Calibri"/>
                <a:sym typeface="Calibri"/>
              </a:rPr>
              <a:t>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 Αριθμός έργου: 2023-1-RO01-KA220-ADU-000157797</a:t>
            </a:r>
          </a:p>
        </p:txBody>
      </p:sp>
      <p:pic>
        <p:nvPicPr>
          <p:cNvPr id="74" name="Google Shape;74;p1"/>
          <p:cNvPicPr preferRelativeResize="0"/>
          <p:nvPr/>
        </p:nvPicPr>
        <p:blipFill rotWithShape="1">
          <a:blip r:embed="rId4">
            <a:alphaModFix/>
          </a:blip>
          <a:srcRect/>
          <a:stretch/>
        </p:blipFill>
        <p:spPr>
          <a:xfrm>
            <a:off x="10718231" y="6316337"/>
            <a:ext cx="1406013" cy="492105"/>
          </a:xfrm>
          <a:prstGeom prst="rect">
            <a:avLst/>
          </a:prstGeom>
          <a:noFill/>
          <a:ln>
            <a:noFill/>
          </a:ln>
        </p:spPr>
      </p:pic>
      <p:pic>
        <p:nvPicPr>
          <p:cNvPr id="76" name="Google Shape;76;p1"/>
          <p:cNvPicPr preferRelativeResize="0"/>
          <p:nvPr/>
        </p:nvPicPr>
        <p:blipFill rotWithShape="1">
          <a:blip r:embed="rId4">
            <a:alphaModFix/>
          </a:blip>
          <a:srcRect/>
          <a:stretch/>
        </p:blipFill>
        <p:spPr>
          <a:xfrm>
            <a:off x="10718231" y="6311949"/>
            <a:ext cx="1406013" cy="492105"/>
          </a:xfrm>
          <a:prstGeom prst="rect">
            <a:avLst/>
          </a:prstGeom>
          <a:noFill/>
          <a:ln>
            <a:noFill/>
          </a:ln>
        </p:spPr>
      </p:pic>
      <p:sp>
        <p:nvSpPr>
          <p:cNvPr id="78" name="Google Shape;78;p1"/>
          <p:cNvSpPr/>
          <p:nvPr/>
        </p:nvSpPr>
        <p:spPr>
          <a:xfrm>
            <a:off x="-9348" y="4946461"/>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6</a:t>
            </a:r>
            <a:endParaRPr sz="2400" b="1" i="0" u="none" strike="noStrike" cap="none">
              <a:solidFill>
                <a:schemeClr val="lt1"/>
              </a:solidFill>
              <a:latin typeface="Calibri"/>
              <a:ea typeface="Calibri"/>
              <a:cs typeface="Calibri"/>
              <a:sym typeface="Calibri"/>
            </a:endParaRPr>
          </a:p>
        </p:txBody>
      </p:sp>
      <p:pic>
        <p:nvPicPr>
          <p:cNvPr id="2" name="Εικόνα 1" descr="Εικόνα που περιέχει στιγμιότυπο οθόνης, γραμματοσειρά, Μπελ ηλεκτρίκ, Μπλε Majorelle&#10;&#10;Το περιεχόμενο που δημιουργείται από τεχνολογία AI ενδέχεται να είναι εσφαλμένο.">
            <a:extLst>
              <a:ext uri="{FF2B5EF4-FFF2-40B4-BE49-F238E27FC236}">
                <a16:creationId xmlns:a16="http://schemas.microsoft.com/office/drawing/2014/main" id="{674408B7-A78C-FF14-1FEE-3948643763FD}"/>
              </a:ext>
            </a:extLst>
          </p:cNvPr>
          <p:cNvPicPr>
            <a:picLocks noChangeAspect="1"/>
          </p:cNvPicPr>
          <p:nvPr/>
        </p:nvPicPr>
        <p:blipFill>
          <a:blip r:embed="rId5"/>
          <a:stretch>
            <a:fillRect/>
          </a:stretch>
        </p:blipFill>
        <p:spPr>
          <a:xfrm>
            <a:off x="-3588" y="6280485"/>
            <a:ext cx="2846184" cy="5343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Πλοήγηση σε </a:t>
            </a:r>
            <a:r>
              <a:rPr lang="el-GR" dirty="0" err="1"/>
              <a:t>ιστότοπους</a:t>
            </a:r>
            <a:r>
              <a:rPr lang="el-GR" dirty="0"/>
              <a:t> ηλεκτρονικών καταστημάτων</a:t>
            </a:r>
            <a:endParaRPr lang="en-US" dirty="0"/>
          </a:p>
        </p:txBody>
      </p:sp>
      <p:sp>
        <p:nvSpPr>
          <p:cNvPr id="3" name="Θέση κειμένου 2"/>
          <p:cNvSpPr>
            <a:spLocks noGrp="1"/>
          </p:cNvSpPr>
          <p:nvPr>
            <p:ph type="body" idx="1"/>
          </p:nvPr>
        </p:nvSpPr>
        <p:spPr>
          <a:xfrm>
            <a:off x="566153" y="2330867"/>
            <a:ext cx="7810981" cy="4280947"/>
          </a:xfrm>
        </p:spPr>
        <p:txBody>
          <a:bodyPr>
            <a:normAutofit fontScale="70000" lnSpcReduction="20000"/>
          </a:bodyPr>
          <a:lstStyle/>
          <a:p>
            <a:pPr marL="76200" indent="0">
              <a:lnSpc>
                <a:spcPct val="120000"/>
              </a:lnSpc>
              <a:spcAft>
                <a:spcPts val="600"/>
              </a:spcAft>
              <a:buNone/>
            </a:pPr>
            <a:r>
              <a:rPr lang="el-GR" dirty="0"/>
              <a:t>Βήματα πλοήγησης:</a:t>
            </a:r>
          </a:p>
          <a:p>
            <a:pPr>
              <a:lnSpc>
                <a:spcPct val="120000"/>
              </a:lnSpc>
              <a:spcAft>
                <a:spcPts val="600"/>
              </a:spcAft>
            </a:pPr>
            <a:r>
              <a:rPr lang="el-GR" b="1" dirty="0"/>
              <a:t>Προσδιορίστε το μενού: </a:t>
            </a:r>
            <a:r>
              <a:rPr lang="el-GR" dirty="0"/>
              <a:t>Αναζητήστε τη γραμμή μενού με τις κατηγορίες.</a:t>
            </a:r>
          </a:p>
          <a:p>
            <a:pPr>
              <a:lnSpc>
                <a:spcPct val="120000"/>
              </a:lnSpc>
              <a:spcAft>
                <a:spcPts val="600"/>
              </a:spcAft>
            </a:pPr>
            <a:r>
              <a:rPr lang="el-GR" b="1" dirty="0"/>
              <a:t>Εξερευνήστε τις κατηγορίες</a:t>
            </a:r>
            <a:r>
              <a:rPr lang="el-GR" dirty="0"/>
              <a:t>: Κάντε κλικ σε μια κατηγορία για να δείτε τις υποκατηγορίες.</a:t>
            </a:r>
          </a:p>
          <a:p>
            <a:pPr>
              <a:lnSpc>
                <a:spcPct val="120000"/>
              </a:lnSpc>
              <a:spcAft>
                <a:spcPts val="600"/>
              </a:spcAft>
            </a:pPr>
            <a:r>
              <a:rPr lang="el-GR" b="1" dirty="0"/>
              <a:t>Περιήγηση στο προϊόν: </a:t>
            </a:r>
            <a:r>
              <a:rPr lang="el-GR" dirty="0"/>
              <a:t>Χρησιμοποιήστε τις επιλογές αναζήτησης και φιλτραρίσματος για μια πιο </a:t>
            </a:r>
            <a:r>
              <a:rPr lang="el-GR" dirty="0" err="1"/>
              <a:t>στοχευμένη</a:t>
            </a:r>
            <a:r>
              <a:rPr lang="el-GR" dirty="0"/>
              <a:t> αναζήτηση.</a:t>
            </a:r>
          </a:p>
          <a:p>
            <a:pPr>
              <a:lnSpc>
                <a:spcPct val="120000"/>
              </a:lnSpc>
              <a:spcAft>
                <a:spcPts val="600"/>
              </a:spcAft>
            </a:pPr>
            <a:r>
              <a:rPr lang="el-GR" b="1" dirty="0"/>
              <a:t>Επιλέξτε μια κατηγορία: </a:t>
            </a:r>
            <a:r>
              <a:rPr lang="el-GR" dirty="0"/>
              <a:t>Επιλέξτε μια κύρια κατηγορία στο μενού του </a:t>
            </a:r>
            <a:r>
              <a:rPr lang="el-GR" dirty="0" err="1"/>
              <a:t>ιστότοπου</a:t>
            </a:r>
            <a:r>
              <a:rPr lang="el-GR" dirty="0"/>
              <a:t>. </a:t>
            </a:r>
          </a:p>
          <a:p>
            <a:pPr>
              <a:lnSpc>
                <a:spcPct val="120000"/>
              </a:lnSpc>
              <a:spcAft>
                <a:spcPts val="600"/>
              </a:spcAft>
            </a:pPr>
            <a:r>
              <a:rPr lang="el-GR" b="1" dirty="0"/>
              <a:t>Χρησιμοποιήστε υποκατηγορίες: </a:t>
            </a:r>
            <a:r>
              <a:rPr lang="el-GR" dirty="0"/>
              <a:t>Μέσα στην κύρια κατηγορία, θα βρείτε συχνά υποκατηγορίες. Κάντε κλικ σε αυτές για να περιορίσετε την αναζήτησή σας.</a:t>
            </a:r>
          </a:p>
          <a:p>
            <a:pPr>
              <a:lnSpc>
                <a:spcPct val="120000"/>
              </a:lnSpc>
              <a:spcAft>
                <a:spcPts val="600"/>
              </a:spcAft>
            </a:pPr>
            <a:r>
              <a:rPr lang="el-GR" b="1" dirty="0"/>
              <a:t>Εξερευνήστε τα προϊόντα: </a:t>
            </a:r>
            <a:r>
              <a:rPr lang="el-GR" dirty="0"/>
              <a:t>Η υποκατηγορία θα εμφανίσει μια λίστα προϊόντων. Μπορείτε να κάνετε κύλιση σε αυτά για να βρείτε αυτό που ψάχνετε.</a:t>
            </a:r>
          </a:p>
          <a:p>
            <a:pPr>
              <a:lnSpc>
                <a:spcPct val="120000"/>
              </a:lnSpc>
              <a:spcAft>
                <a:spcPts val="600"/>
              </a:spcAft>
            </a:pPr>
            <a:endParaRPr lang="en-US" dirty="0"/>
          </a:p>
        </p:txBody>
      </p:sp>
      <p:sp>
        <p:nvSpPr>
          <p:cNvPr id="4" name="TextBox 3">
            <a:extLst>
              <a:ext uri="{FF2B5EF4-FFF2-40B4-BE49-F238E27FC236}">
                <a16:creationId xmlns:a16="http://schemas.microsoft.com/office/drawing/2014/main" id="{8C6DF15E-91AF-418E-90DB-58F024799999}"/>
              </a:ext>
            </a:extLst>
          </p:cNvPr>
          <p:cNvSpPr txBox="1"/>
          <p:nvPr/>
        </p:nvSpPr>
        <p:spPr>
          <a:xfrm>
            <a:off x="8248073" y="6233057"/>
            <a:ext cx="3556000" cy="261610"/>
          </a:xfrm>
          <a:prstGeom prst="rect">
            <a:avLst/>
          </a:prstGeom>
          <a:noFill/>
        </p:spPr>
        <p:txBody>
          <a:bodyPr wrap="square">
            <a:spAutoFit/>
          </a:bodyPr>
          <a:lstStyle/>
          <a:p>
            <a:pPr algn="r"/>
            <a:r>
              <a:rPr lang="en-US" sz="1100"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Εικόνα από </a:t>
            </a:r>
            <a:r>
              <a:rPr lang="en-US" sz="1100" dirty="0" err="1">
                <a:solidFill>
                  <a:srgbClr val="0563C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pchvector </a:t>
            </a:r>
            <a:r>
              <a:rPr lang="en-US" sz="1100"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στο </a:t>
            </a:r>
            <a:r>
              <a:rPr lang="en-US" sz="1100" dirty="0" err="1">
                <a:solidFill>
                  <a:schemeClr val="bg2"/>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Freepik</a:t>
            </a:r>
            <a:endParaRPr lang="en-US" sz="1100"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Tiny woman choosing dress in online store via laptop. Computer, bag, clothes flat vector illustration. Shopping and digital technology">
            <a:extLst>
              <a:ext uri="{FF2B5EF4-FFF2-40B4-BE49-F238E27FC236}">
                <a16:creationId xmlns:a16="http://schemas.microsoft.com/office/drawing/2014/main" id="{80E61403-E50C-4EF8-BC4F-3E2627C673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7134" y="2309091"/>
            <a:ext cx="3563464" cy="2373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993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a:extLst>
            <a:ext uri="{FF2B5EF4-FFF2-40B4-BE49-F238E27FC236}">
              <a16:creationId xmlns:a16="http://schemas.microsoft.com/office/drawing/2014/main" id="{FB11BA0C-7930-C171-638C-9B07E825EACB}"/>
            </a:ext>
          </a:extLst>
        </p:cNvPr>
        <p:cNvGrpSpPr/>
        <p:nvPr/>
      </p:nvGrpSpPr>
      <p:grpSpPr>
        <a:xfrm>
          <a:off x="0" y="0"/>
          <a:ext cx="0" cy="0"/>
          <a:chOff x="0" y="0"/>
          <a:chExt cx="0" cy="0"/>
        </a:xfrm>
      </p:grpSpPr>
      <p:pic>
        <p:nvPicPr>
          <p:cNvPr id="172" name="Google Shape;172;p8" descr="High ROI content abstract concept illustration">
            <a:extLst>
              <a:ext uri="{FF2B5EF4-FFF2-40B4-BE49-F238E27FC236}">
                <a16:creationId xmlns:a16="http://schemas.microsoft.com/office/drawing/2014/main" id="{B19369E1-CE40-6A01-B031-5E257E7C93AC}"/>
              </a:ext>
            </a:extLst>
          </p:cNvPr>
          <p:cNvPicPr preferRelativeResize="0"/>
          <p:nvPr/>
        </p:nvPicPr>
        <p:blipFill rotWithShape="1">
          <a:blip r:embed="rId3">
            <a:alphaModFix/>
          </a:blip>
          <a:srcRect l="10455" t="11533" r="9781" b="9204"/>
          <a:stretch/>
        </p:blipFill>
        <p:spPr>
          <a:xfrm>
            <a:off x="8096250" y="2372139"/>
            <a:ext cx="3537750" cy="3541375"/>
          </a:xfrm>
          <a:prstGeom prst="rect">
            <a:avLst/>
          </a:prstGeom>
          <a:noFill/>
          <a:ln>
            <a:noFill/>
          </a:ln>
        </p:spPr>
      </p:pic>
      <p:sp>
        <p:nvSpPr>
          <p:cNvPr id="169" name="Google Shape;169;p8">
            <a:extLst>
              <a:ext uri="{FF2B5EF4-FFF2-40B4-BE49-F238E27FC236}">
                <a16:creationId xmlns:a16="http://schemas.microsoft.com/office/drawing/2014/main" id="{671554D6-C580-E4E5-111B-125E7B762521}"/>
              </a:ext>
            </a:extLst>
          </p:cNvPr>
          <p:cNvSpPr txBox="1">
            <a:spLocks noGrp="1"/>
          </p:cNvSpPr>
          <p:nvPr>
            <p:ph type="title"/>
          </p:nvPr>
        </p:nvSpPr>
        <p:spPr>
          <a:xfrm>
            <a:off x="558000" y="1079999"/>
            <a:ext cx="10515600" cy="1292140"/>
          </a:xfrm>
          <a:prstGeom prst="rect">
            <a:avLst/>
          </a:prstGeom>
          <a:noFill/>
          <a:ln>
            <a:noFill/>
          </a:ln>
        </p:spPr>
        <p:txBody>
          <a:bodyPr spcFirstLastPara="1" wrap="square" lIns="91425" tIns="45700" rIns="91425" bIns="45700" anchor="ctr" anchorCtr="0">
            <a:normAutofit fontScale="90000"/>
          </a:bodyPr>
          <a:lstStyle/>
          <a:p>
            <a:pPr>
              <a:buSzPts val="2200"/>
            </a:pPr>
            <a:r>
              <a:rPr lang="el-GR" sz="2000" dirty="0"/>
              <a:t>Υποενότητα</a:t>
            </a:r>
            <a:r>
              <a:rPr lang="en-US" sz="2000" dirty="0"/>
              <a:t> 3</a:t>
            </a:r>
            <a:br>
              <a:rPr lang="en-US" sz="2000" dirty="0"/>
            </a:br>
            <a:r>
              <a:rPr lang="en-US" dirty="0"/>
              <a:t>Λογαριασμοί ηλεκτρονικών αγορών - δημιουργία, διαχείριση και πληρωμή με πιστωτικές κάρτες</a:t>
            </a:r>
            <a:endParaRPr dirty="0">
              <a:highlight>
                <a:srgbClr val="FFFF00"/>
              </a:highlight>
            </a:endParaRPr>
          </a:p>
        </p:txBody>
      </p:sp>
      <p:sp>
        <p:nvSpPr>
          <p:cNvPr id="170" name="Google Shape;170;p8">
            <a:extLst>
              <a:ext uri="{FF2B5EF4-FFF2-40B4-BE49-F238E27FC236}">
                <a16:creationId xmlns:a16="http://schemas.microsoft.com/office/drawing/2014/main" id="{980304E0-A01F-FEE4-3D16-3C3894FCF902}"/>
              </a:ext>
            </a:extLst>
          </p:cNvPr>
          <p:cNvSpPr txBox="1">
            <a:spLocks noGrp="1"/>
          </p:cNvSpPr>
          <p:nvPr>
            <p:ph type="body" idx="1"/>
          </p:nvPr>
        </p:nvSpPr>
        <p:spPr>
          <a:xfrm>
            <a:off x="558000" y="2243127"/>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dirty="0"/>
              <a:t>Στόχοι</a:t>
            </a:r>
            <a:endParaRPr dirty="0"/>
          </a:p>
        </p:txBody>
      </p:sp>
      <p:sp>
        <p:nvSpPr>
          <p:cNvPr id="171" name="Google Shape;171;p8">
            <a:extLst>
              <a:ext uri="{FF2B5EF4-FFF2-40B4-BE49-F238E27FC236}">
                <a16:creationId xmlns:a16="http://schemas.microsoft.com/office/drawing/2014/main" id="{8E387F91-7F6F-B55B-C020-1580070254A6}"/>
              </a:ext>
            </a:extLst>
          </p:cNvPr>
          <p:cNvSpPr txBox="1">
            <a:spLocks noGrp="1"/>
          </p:cNvSpPr>
          <p:nvPr>
            <p:ph type="body" idx="2"/>
          </p:nvPr>
        </p:nvSpPr>
        <p:spPr>
          <a:xfrm>
            <a:off x="617620" y="2849843"/>
            <a:ext cx="6977666" cy="400815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dirty="0"/>
              <a:t>Με την ολοκλήρωση αυτής </a:t>
            </a:r>
            <a:r>
              <a:rPr lang="en-US" sz="2000" dirty="0" err="1"/>
              <a:t>της</a:t>
            </a:r>
            <a:r>
              <a:rPr lang="en-US" sz="2000" dirty="0"/>
              <a:t> </a:t>
            </a:r>
            <a:r>
              <a:rPr lang="el-GR" sz="2000" dirty="0" err="1"/>
              <a:t>υπο</a:t>
            </a:r>
            <a:r>
              <a:rPr lang="en-US" sz="2000" dirty="0" err="1"/>
              <a:t>ενότητ</a:t>
            </a:r>
            <a:r>
              <a:rPr lang="en-US" sz="2000" dirty="0"/>
              <a:t>ας, θα είστε σε θέση:</a:t>
            </a:r>
            <a:endParaRPr dirty="0"/>
          </a:p>
          <a:p>
            <a:pPr marL="228600" lvl="0" indent="-228600" algn="l" rtl="0">
              <a:lnSpc>
                <a:spcPct val="150000"/>
              </a:lnSpc>
              <a:spcBef>
                <a:spcPts val="1200"/>
              </a:spcBef>
              <a:spcAft>
                <a:spcPts val="0"/>
              </a:spcAft>
              <a:buSzPts val="2000"/>
              <a:buFont typeface="Calibri"/>
              <a:buChar char="✔"/>
            </a:pPr>
            <a:r>
              <a:rPr lang="en-US" sz="2000" dirty="0"/>
              <a:t>να δημιουργήσετε λογαριασμό σε μια πλατφόρμα ηλεκτρονικού καταστήματος</a:t>
            </a:r>
          </a:p>
          <a:p>
            <a:pPr marL="228600" lvl="0" indent="-228600" algn="l" rtl="0">
              <a:lnSpc>
                <a:spcPct val="150000"/>
              </a:lnSpc>
              <a:spcBef>
                <a:spcPts val="1200"/>
              </a:spcBef>
              <a:spcAft>
                <a:spcPts val="0"/>
              </a:spcAft>
              <a:buSzPts val="2000"/>
              <a:buFont typeface="Calibri"/>
              <a:buChar char="✔"/>
            </a:pPr>
            <a:r>
              <a:rPr lang="en-US" sz="2000" dirty="0"/>
              <a:t>να συνδεθείτε και να διαχειριστείτε τον λογαριασμό ηλεκτρονικών αγορών</a:t>
            </a:r>
            <a:endParaRPr lang="ro-RO" sz="2000" dirty="0"/>
          </a:p>
          <a:p>
            <a:pPr marL="228600" lvl="0" indent="-228600" algn="l" rtl="0">
              <a:lnSpc>
                <a:spcPct val="150000"/>
              </a:lnSpc>
              <a:spcBef>
                <a:spcPts val="1200"/>
              </a:spcBef>
              <a:spcAft>
                <a:spcPts val="0"/>
              </a:spcAft>
              <a:buSzPts val="2000"/>
              <a:buFont typeface="Calibri"/>
              <a:buChar char="✔"/>
            </a:pPr>
            <a:r>
              <a:rPr lang="el-GR" sz="2000" dirty="0"/>
              <a:t>να χρησιμοποιείτε </a:t>
            </a:r>
            <a:r>
              <a:rPr lang="en-US" sz="2000" dirty="0"/>
              <a:t>π</a:t>
            </a:r>
            <a:r>
              <a:rPr lang="en-US" sz="2000" dirty="0" err="1"/>
              <a:t>ιστωτική</a:t>
            </a:r>
            <a:r>
              <a:rPr lang="en-US" sz="2000" dirty="0"/>
              <a:t> </a:t>
            </a:r>
            <a:r>
              <a:rPr lang="en-US" sz="2000" dirty="0" err="1"/>
              <a:t>κάρτ</a:t>
            </a:r>
            <a:r>
              <a:rPr lang="en-US" sz="2000" dirty="0"/>
              <a:t>α για ηλεκτρονικές αγορές</a:t>
            </a:r>
          </a:p>
          <a:p>
            <a:pPr marL="228600" lvl="0" indent="-228600" algn="l" rtl="0">
              <a:lnSpc>
                <a:spcPct val="150000"/>
              </a:lnSpc>
              <a:spcBef>
                <a:spcPts val="1200"/>
              </a:spcBef>
              <a:spcAft>
                <a:spcPts val="0"/>
              </a:spcAft>
              <a:buSzPts val="2000"/>
              <a:buFont typeface="Calibri"/>
              <a:buChar char="✔"/>
            </a:pPr>
            <a:endParaRPr lang="en-US" sz="2000" dirty="0"/>
          </a:p>
        </p:txBody>
      </p:sp>
      <p:sp>
        <p:nvSpPr>
          <p:cNvPr id="173" name="Google Shape;173;p8">
            <a:extLst>
              <a:ext uri="{FF2B5EF4-FFF2-40B4-BE49-F238E27FC236}">
                <a16:creationId xmlns:a16="http://schemas.microsoft.com/office/drawing/2014/main" id="{9D63347A-7D78-A1AC-0E2B-3D685873FABA}"/>
              </a:ext>
            </a:extLst>
          </p:cNvPr>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Εικόνα από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vectorjuice </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στο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0379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Δημιουργία λογαριασμού</a:t>
            </a:r>
            <a:endParaRPr lang="en-US" dirty="0"/>
          </a:p>
        </p:txBody>
      </p:sp>
      <p:sp>
        <p:nvSpPr>
          <p:cNvPr id="3" name="Θέση κειμένου 2"/>
          <p:cNvSpPr>
            <a:spLocks noGrp="1"/>
          </p:cNvSpPr>
          <p:nvPr>
            <p:ph type="body" idx="1"/>
          </p:nvPr>
        </p:nvSpPr>
        <p:spPr>
          <a:xfrm>
            <a:off x="566154" y="2330868"/>
            <a:ext cx="7338132" cy="3941326"/>
          </a:xfrm>
        </p:spPr>
        <p:txBody>
          <a:bodyPr>
            <a:normAutofit fontScale="85000" lnSpcReduction="10000"/>
          </a:bodyPr>
          <a:lstStyle/>
          <a:p>
            <a:pPr marL="76200" indent="0">
              <a:buNone/>
            </a:pPr>
            <a:r>
              <a:rPr lang="el-GR" dirty="0"/>
              <a:t>Για τη δημιουργία λογαριασμού, πρέπει να:</a:t>
            </a:r>
          </a:p>
          <a:p>
            <a:r>
              <a:rPr lang="el-GR" b="1" dirty="0"/>
              <a:t>Εγγραφείτε: </a:t>
            </a:r>
            <a:r>
              <a:rPr lang="el-GR" dirty="0"/>
              <a:t>Αναζητήστε ένα κουμπί "Εγγραφή" ή "Δημιουργία λογαριασμού" στον </a:t>
            </a:r>
            <a:r>
              <a:rPr lang="el-GR" dirty="0" err="1"/>
              <a:t>ιστότοπο</a:t>
            </a:r>
            <a:r>
              <a:rPr lang="el-GR" dirty="0"/>
              <a:t>.</a:t>
            </a:r>
          </a:p>
          <a:p>
            <a:r>
              <a:rPr lang="el-GR" b="1" dirty="0"/>
              <a:t>Κάντε κλικ </a:t>
            </a:r>
            <a:r>
              <a:rPr lang="el-GR" dirty="0"/>
              <a:t>σε αυτό για να ξεκινήσει η διαδικασία εγγραφής.</a:t>
            </a:r>
          </a:p>
          <a:p>
            <a:r>
              <a:rPr lang="el-GR" b="1" dirty="0"/>
              <a:t>Συμπληρώστε λεπτομέρειες: </a:t>
            </a:r>
            <a:r>
              <a:rPr lang="el-GR" dirty="0"/>
              <a:t>Εισάγετε τα στοιχεία σας, όπως όνομα, διεύθυνση ηλεκτρονικού ταχυδρομείου και κωδικό πρόσβασης. Ορισμένοι </a:t>
            </a:r>
            <a:r>
              <a:rPr lang="el-GR" dirty="0" err="1"/>
              <a:t>ιστότοποι</a:t>
            </a:r>
            <a:r>
              <a:rPr lang="el-GR" dirty="0"/>
              <a:t> ενδέχεται να απαιτούν πρόσθετα στοιχεία, όπως αριθμό τηλεφώνου και διεύθυνση.</a:t>
            </a:r>
          </a:p>
          <a:p>
            <a:r>
              <a:rPr lang="el-GR" b="1" dirty="0"/>
              <a:t>Ορίστε έναν ισχυρό κωδικό πρόσβασης: </a:t>
            </a:r>
            <a:r>
              <a:rPr lang="el-GR" dirty="0"/>
              <a:t>Χρησιμοποιήστε έναν συνδυασμό γραμμάτων, αριθμών και συμβόλων για ασφάλεια.</a:t>
            </a:r>
          </a:p>
          <a:p>
            <a:endParaRPr lang="el-GR" dirty="0"/>
          </a:p>
          <a:p>
            <a:endParaRPr lang="en-US" dirty="0"/>
          </a:p>
        </p:txBody>
      </p:sp>
      <p:pic>
        <p:nvPicPr>
          <p:cNvPr id="4" name="Picture 2" descr="Log in online store landing page">
            <a:extLst>
              <a:ext uri="{FF2B5EF4-FFF2-40B4-BE49-F238E27FC236}">
                <a16:creationId xmlns:a16="http://schemas.microsoft.com/office/drawing/2014/main" id="{CDD56284-61CB-4550-A482-2715DF27C7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76" t="11192" r="9015"/>
          <a:stretch/>
        </p:blipFill>
        <p:spPr bwMode="auto">
          <a:xfrm>
            <a:off x="7995954" y="2486362"/>
            <a:ext cx="4082072" cy="2944620"/>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73;p8">
            <a:extLst>
              <a:ext uri="{FF2B5EF4-FFF2-40B4-BE49-F238E27FC236}">
                <a16:creationId xmlns:a16="http://schemas.microsoft.com/office/drawing/2014/main" id="{864C4DC4-5802-4C3D-840A-1BF83E391117}"/>
              </a:ext>
            </a:extLst>
          </p:cNvPr>
          <p:cNvSpPr txBox="1"/>
          <p:nvPr/>
        </p:nvSpPr>
        <p:spPr>
          <a:xfrm>
            <a:off x="9972335" y="6272194"/>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rPr>
              <a:t>Εικόνα </a:t>
            </a:r>
            <a:r>
              <a:rPr lang="en-US" sz="1000" u="sng" dirty="0">
                <a:solidFill>
                  <a:schemeClr val="dk1"/>
                </a:solidFill>
                <a:latin typeface="Calibri"/>
                <a:ea typeface="Calibri"/>
                <a:cs typeface="Calibri"/>
                <a:sym typeface="Calibri"/>
                <a:hlinkClick r:id="rId4"/>
              </a:rPr>
              <a:t>από </a:t>
            </a:r>
            <a:r>
              <a:rPr lang="en-US" sz="1000" b="0" i="0" u="sng" strike="noStrike" cap="none" dirty="0" err="1">
                <a:solidFill>
                  <a:schemeClr val="dk1"/>
                </a:solidFill>
                <a:latin typeface="Calibri"/>
                <a:ea typeface="Calibri"/>
                <a:cs typeface="Calibri"/>
                <a:sym typeface="Calibri"/>
                <a:hlinkClick r:id="rId4"/>
              </a:rPr>
              <a:t>Freepik</a:t>
            </a:r>
            <a:endParaRPr sz="1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1397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512569-A663-6E6C-C7F0-045BD8E1800E}"/>
              </a:ext>
            </a:extLst>
          </p:cNvPr>
          <p:cNvSpPr>
            <a:spLocks noGrp="1"/>
          </p:cNvSpPr>
          <p:nvPr>
            <p:ph type="title"/>
          </p:nvPr>
        </p:nvSpPr>
        <p:spPr/>
        <p:txBody>
          <a:bodyPr>
            <a:normAutofit/>
          </a:bodyPr>
          <a:lstStyle/>
          <a:p>
            <a:r>
              <a:rPr lang="en-US" dirty="0"/>
              <a:t>Διαχείριση του λογαριασμού</a:t>
            </a:r>
          </a:p>
        </p:txBody>
      </p:sp>
      <p:sp>
        <p:nvSpPr>
          <p:cNvPr id="3" name="Θέση κειμένου 2">
            <a:extLst>
              <a:ext uri="{FF2B5EF4-FFF2-40B4-BE49-F238E27FC236}">
                <a16:creationId xmlns:a16="http://schemas.microsoft.com/office/drawing/2014/main" id="{EC0CAB63-7CCD-2EE3-B76B-7F4AB1380BC1}"/>
              </a:ext>
            </a:extLst>
          </p:cNvPr>
          <p:cNvSpPr>
            <a:spLocks noGrp="1"/>
          </p:cNvSpPr>
          <p:nvPr>
            <p:ph type="body" idx="1"/>
          </p:nvPr>
        </p:nvSpPr>
        <p:spPr>
          <a:xfrm>
            <a:off x="566154" y="2330868"/>
            <a:ext cx="6693628" cy="3941326"/>
          </a:xfrm>
        </p:spPr>
        <p:txBody>
          <a:bodyPr/>
          <a:lstStyle/>
          <a:p>
            <a:pPr marL="76200" indent="0">
              <a:spcAft>
                <a:spcPts val="600"/>
              </a:spcAft>
              <a:buNone/>
            </a:pPr>
            <a:r>
              <a:rPr lang="en-US" dirty="0"/>
              <a:t>Για τη διαχείριση ενός λογαριασμού, πρέπει να:</a:t>
            </a:r>
            <a:endParaRPr lang="en-US" b="1" dirty="0"/>
          </a:p>
          <a:p>
            <a:pPr>
              <a:spcAft>
                <a:spcPts val="600"/>
              </a:spcAft>
            </a:pPr>
            <a:r>
              <a:rPr lang="en-US" b="1" dirty="0"/>
              <a:t>Σ</a:t>
            </a:r>
            <a:r>
              <a:rPr lang="el-GR" b="1" dirty="0" err="1"/>
              <a:t>υνδεθείτε</a:t>
            </a:r>
            <a:r>
              <a:rPr lang="en-US" b="1" dirty="0"/>
              <a:t>: </a:t>
            </a:r>
            <a:r>
              <a:rPr lang="en-US" dirty="0"/>
              <a:t>Χρησιμοποιήστε το email σας και τον κωδικό πρόσβασής σας για να συνδεθείτε στην ιστοσελίδα.</a:t>
            </a:r>
          </a:p>
          <a:p>
            <a:pPr>
              <a:spcAft>
                <a:spcPts val="600"/>
              </a:spcAft>
            </a:pPr>
            <a:r>
              <a:rPr lang="en-US" b="1" dirty="0" err="1"/>
              <a:t>Ρυθμίσε</a:t>
            </a:r>
            <a:r>
              <a:rPr lang="el-GR" b="1" dirty="0"/>
              <a:t>τε το</a:t>
            </a:r>
            <a:r>
              <a:rPr lang="en-US" b="1" dirty="0"/>
              <a:t>ς π</a:t>
            </a:r>
            <a:r>
              <a:rPr lang="en-US" b="1" dirty="0" err="1"/>
              <a:t>ροφίλ</a:t>
            </a:r>
            <a:r>
              <a:rPr lang="el-GR" b="1" dirty="0"/>
              <a:t> σας</a:t>
            </a:r>
            <a:r>
              <a:rPr lang="en-US" b="1" dirty="0"/>
              <a:t>: </a:t>
            </a:r>
            <a:r>
              <a:rPr lang="en-US" dirty="0"/>
              <a:t>Μπορείτε να ενημερώσετε τα προσωπικά σας στοιχεία, όπως τη διεύθυνση αποστολής, τον αριθμό τηλεφώνου και την προτιμώμενη μέθοδο πληρωμής.</a:t>
            </a:r>
          </a:p>
          <a:p>
            <a:pPr>
              <a:spcAft>
                <a:spcPts val="600"/>
              </a:spcAft>
            </a:pPr>
            <a:endParaRPr lang="el-GR" dirty="0"/>
          </a:p>
        </p:txBody>
      </p:sp>
      <p:pic>
        <p:nvPicPr>
          <p:cNvPr id="4098" name="Picture 2" descr="Follow me social and business theme design">
            <a:extLst>
              <a:ext uri="{FF2B5EF4-FFF2-40B4-BE49-F238E27FC236}">
                <a16:creationId xmlns:a16="http://schemas.microsoft.com/office/drawing/2014/main" id="{67609458-31B3-4263-80E5-5D743F3995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2959" y="2069359"/>
            <a:ext cx="3777259" cy="37772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A26DD47-C81A-4501-AECF-A1FC34F31CE1}"/>
              </a:ext>
            </a:extLst>
          </p:cNvPr>
          <p:cNvSpPr txBox="1"/>
          <p:nvPr/>
        </p:nvSpPr>
        <p:spPr>
          <a:xfrm>
            <a:off x="5818909" y="6272194"/>
            <a:ext cx="6096000" cy="246221"/>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000"/>
              <a:buFont typeface="Calibri"/>
              <a:buNone/>
            </a:pPr>
            <a:r>
              <a:rPr lang="en-US" sz="1000" i="0" u="sng"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hlinkClick r:id="rId4"/>
              </a:rPr>
              <a:t>Εικόνα </a:t>
            </a:r>
            <a:r>
              <a:rPr lang="ro-RO" sz="1000" i="0" u="sng"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hlinkClick r:id="rId4"/>
              </a:rPr>
              <a:t>από </a:t>
            </a:r>
            <a:r>
              <a:rPr lang="ro-RO" sz="1000" i="0" u="none" strike="noStrike" dirty="0" err="1">
                <a:effectLst/>
                <a:latin typeface="Calibri" panose="020F0502020204030204" pitchFamily="34" charset="0"/>
                <a:ea typeface="Calibri" panose="020F0502020204030204" pitchFamily="34" charset="0"/>
                <a:cs typeface="Calibri" panose="020F0502020204030204" pitchFamily="34" charset="0"/>
                <a:hlinkClick r:id="rId4"/>
              </a:rPr>
              <a:t>studiogstock </a:t>
            </a:r>
            <a:r>
              <a:rPr lang="ro-RO" sz="1000" i="0" u="sng" strike="noStrik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hlinkClick r:id="rId4"/>
              </a:rPr>
              <a:t>στο </a:t>
            </a:r>
            <a:r>
              <a:rPr lang="en-US" sz="1000" i="0" u="sng"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hlinkClick r:id="rId4"/>
              </a:rPr>
              <a:t>Freepik</a:t>
            </a:r>
            <a:endParaRPr lang="en-US" sz="100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Tree>
    <p:extLst>
      <p:ext uri="{BB962C8B-B14F-4D97-AF65-F5344CB8AC3E}">
        <p14:creationId xmlns:p14="http://schemas.microsoft.com/office/powerpoint/2010/main" val="510559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BB131-BE9B-4F01-9D1A-A4CD0C49B17A}"/>
              </a:ext>
            </a:extLst>
          </p:cNvPr>
          <p:cNvSpPr>
            <a:spLocks noGrp="1"/>
          </p:cNvSpPr>
          <p:nvPr>
            <p:ph type="title"/>
          </p:nvPr>
        </p:nvSpPr>
        <p:spPr/>
        <p:txBody>
          <a:bodyPr/>
          <a:lstStyle/>
          <a:p>
            <a:r>
              <a:rPr lang="en-US" b="1" dirty="0"/>
              <a:t>Χρήση πιστωτικής κάρτας για ηλεκτρονικές αγορές</a:t>
            </a:r>
            <a:endParaRPr lang="en-US" dirty="0"/>
          </a:p>
        </p:txBody>
      </p:sp>
      <p:sp>
        <p:nvSpPr>
          <p:cNvPr id="3" name="Text Placeholder 2">
            <a:extLst>
              <a:ext uri="{FF2B5EF4-FFF2-40B4-BE49-F238E27FC236}">
                <a16:creationId xmlns:a16="http://schemas.microsoft.com/office/drawing/2014/main" id="{7D4D997B-22D6-4900-B988-7AC9349025AB}"/>
              </a:ext>
            </a:extLst>
          </p:cNvPr>
          <p:cNvSpPr>
            <a:spLocks noGrp="1"/>
          </p:cNvSpPr>
          <p:nvPr>
            <p:ph type="body" idx="1"/>
          </p:nvPr>
        </p:nvSpPr>
        <p:spPr>
          <a:xfrm>
            <a:off x="583758" y="1721268"/>
            <a:ext cx="7368751" cy="3941326"/>
          </a:xfrm>
        </p:spPr>
        <p:txBody>
          <a:bodyPr>
            <a:normAutofit fontScale="92500" lnSpcReduction="20000"/>
          </a:bodyPr>
          <a:lstStyle/>
          <a:p>
            <a:pPr marL="76200" indent="0">
              <a:buNone/>
            </a:pPr>
            <a:r>
              <a:rPr lang="en-US" dirty="0"/>
              <a:t>Οι ηλεκτρονικές αγορές είναι εύκολες και βολικές! Ακολουθήστε αυτά τα απλά βήματα για να χρησιμοποιήσετε την πιστωτική σας κάρτα με ασφάλεια.</a:t>
            </a:r>
          </a:p>
          <a:p>
            <a:pPr marL="76200" indent="0">
              <a:buNone/>
            </a:pPr>
            <a:r>
              <a:rPr lang="en-US" b="1" dirty="0"/>
              <a:t>Πού να εισάγετε τα στοιχεία της πιστωτικής κάρτας</a:t>
            </a:r>
          </a:p>
          <a:p>
            <a:pPr marL="76200" indent="0">
              <a:buNone/>
            </a:pPr>
            <a:r>
              <a:rPr lang="en-US" dirty="0"/>
              <a:t>Όταν είστε έτοιμοι να πληρώσετε, θα σας ζητηθεί να εισάγετε τα στοιχεία της πιστωτικής σας κάρτας:</a:t>
            </a:r>
          </a:p>
          <a:p>
            <a:r>
              <a:rPr lang="en-US" b="1" dirty="0"/>
              <a:t>Αριθμός κάρτας: </a:t>
            </a:r>
            <a:r>
              <a:rPr lang="en-US" dirty="0"/>
              <a:t>16ψήφιος αριθμός στο μπροστινό μέρος της κάρτας σας.</a:t>
            </a:r>
          </a:p>
          <a:p>
            <a:r>
              <a:rPr lang="en-US" b="1" dirty="0"/>
              <a:t>Ημερομηνία λήξης:</a:t>
            </a:r>
            <a:r>
              <a:rPr lang="en-US" dirty="0"/>
              <a:t> Ο μήνας και το έτος λήξης της κάρτας σας (ΜΜ/ΥΥ).</a:t>
            </a:r>
          </a:p>
          <a:p>
            <a:r>
              <a:rPr lang="en-US" b="1" dirty="0"/>
              <a:t>CVV (Κωδικός ασφαλείας):</a:t>
            </a:r>
            <a:r>
              <a:rPr lang="en-US" dirty="0"/>
              <a:t> Τριψήφιος αριθμός στο πίσω μέρος της κάρτας σας.</a:t>
            </a:r>
          </a:p>
        </p:txBody>
      </p:sp>
      <p:sp>
        <p:nvSpPr>
          <p:cNvPr id="4" name="TextBox 3">
            <a:extLst>
              <a:ext uri="{FF2B5EF4-FFF2-40B4-BE49-F238E27FC236}">
                <a16:creationId xmlns:a16="http://schemas.microsoft.com/office/drawing/2014/main" id="{0A1A0601-703E-45A5-92A7-CBE703CEDD2F}"/>
              </a:ext>
            </a:extLst>
          </p:cNvPr>
          <p:cNvSpPr txBox="1"/>
          <p:nvPr/>
        </p:nvSpPr>
        <p:spPr>
          <a:xfrm>
            <a:off x="855729" y="5778000"/>
            <a:ext cx="7472219" cy="707886"/>
          </a:xfrm>
          <a:prstGeom prst="rect">
            <a:avLst/>
          </a:prstGeom>
          <a:noFill/>
        </p:spPr>
        <p:txBody>
          <a:bodyPr wrap="square">
            <a:spAutoFit/>
          </a:bodyPr>
          <a:lstStyle/>
          <a:p>
            <a:r>
              <a:rPr lang="en-US" sz="2000" b="1" dirty="0">
                <a:solidFill>
                  <a:srgbClr val="FF0000"/>
                </a:solidFill>
                <a:latin typeface="Calibri" panose="020F0502020204030204" pitchFamily="34" charset="0"/>
                <a:cs typeface="Calibri" panose="020F0502020204030204" pitchFamily="34" charset="0"/>
              </a:rPr>
              <a:t>Ποτέ μην κοινοποιείτε στοιχεία πιστωτικής κάρτας μέσω τηλεφώνου ή ηλεκτρονικού ταχυδρομείου.</a:t>
            </a:r>
          </a:p>
        </p:txBody>
      </p:sp>
      <p:pic>
        <p:nvPicPr>
          <p:cNvPr id="6" name="Picture 5">
            <a:extLst>
              <a:ext uri="{FF2B5EF4-FFF2-40B4-BE49-F238E27FC236}">
                <a16:creationId xmlns:a16="http://schemas.microsoft.com/office/drawing/2014/main" id="{AF18F4D0-8080-453D-95D5-7AB63AD6E7AA}"/>
              </a:ext>
            </a:extLst>
          </p:cNvPr>
          <p:cNvPicPr>
            <a:picLocks noChangeAspect="1"/>
          </p:cNvPicPr>
          <p:nvPr/>
        </p:nvPicPr>
        <p:blipFill>
          <a:blip r:embed="rId3"/>
          <a:stretch>
            <a:fillRect/>
          </a:stretch>
        </p:blipFill>
        <p:spPr>
          <a:xfrm>
            <a:off x="8073687" y="1804756"/>
            <a:ext cx="3534555" cy="3857838"/>
          </a:xfrm>
          <a:prstGeom prst="rect">
            <a:avLst/>
          </a:prstGeom>
        </p:spPr>
      </p:pic>
      <p:sp>
        <p:nvSpPr>
          <p:cNvPr id="7" name="TextBox 6">
            <a:hlinkClick r:id="rId4"/>
            <a:extLst>
              <a:ext uri="{FF2B5EF4-FFF2-40B4-BE49-F238E27FC236}">
                <a16:creationId xmlns:a16="http://schemas.microsoft.com/office/drawing/2014/main" id="{D32993F5-D168-46F6-9DA5-9C4242BAA5D8}"/>
              </a:ext>
            </a:extLst>
          </p:cNvPr>
          <p:cNvSpPr txBox="1"/>
          <p:nvPr/>
        </p:nvSpPr>
        <p:spPr>
          <a:xfrm>
            <a:off x="5818909" y="6272194"/>
            <a:ext cx="6096000" cy="246221"/>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000"/>
              <a:buFont typeface="Calibri"/>
              <a:buNone/>
            </a:pPr>
            <a:r>
              <a:rPr lang="en-US" sz="1000" i="0" u="sng"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Εικόνα </a:t>
            </a:r>
            <a:r>
              <a:rPr lang="ro-RO" sz="1000" i="0" u="sng"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από</a:t>
            </a:r>
            <a:r>
              <a:rPr lang="ro-RO" sz="1000"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ikatod </a:t>
            </a:r>
            <a:r>
              <a:rPr lang="ro-RO" sz="1000" i="0" u="sng" strike="noStrik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στο </a:t>
            </a:r>
            <a:r>
              <a:rPr lang="en-US" sz="1000" i="0" u="sng"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Freepik</a:t>
            </a:r>
            <a:endParaRPr lang="en-US" sz="100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Tree>
    <p:extLst>
      <p:ext uri="{BB962C8B-B14F-4D97-AF65-F5344CB8AC3E}">
        <p14:creationId xmlns:p14="http://schemas.microsoft.com/office/powerpoint/2010/main" val="1418193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AB668-FDA3-430E-8FBA-DE7451EC1CA1}"/>
              </a:ext>
            </a:extLst>
          </p:cNvPr>
          <p:cNvSpPr>
            <a:spLocks noGrp="1"/>
          </p:cNvSpPr>
          <p:nvPr>
            <p:ph type="title"/>
          </p:nvPr>
        </p:nvSpPr>
        <p:spPr/>
        <p:txBody>
          <a:bodyPr>
            <a:normAutofit fontScale="90000"/>
          </a:bodyPr>
          <a:lstStyle/>
          <a:p>
            <a:r>
              <a:rPr lang="en-US" b="1" dirty="0"/>
              <a:t>Επανεξέταση του συνολικού ποσού</a:t>
            </a:r>
            <a:br>
              <a:rPr lang="en-US" b="1" dirty="0"/>
            </a:br>
            <a:endParaRPr lang="en-US" dirty="0"/>
          </a:p>
        </p:txBody>
      </p:sp>
      <p:sp>
        <p:nvSpPr>
          <p:cNvPr id="3" name="Text Placeholder 2">
            <a:extLst>
              <a:ext uri="{FF2B5EF4-FFF2-40B4-BE49-F238E27FC236}">
                <a16:creationId xmlns:a16="http://schemas.microsoft.com/office/drawing/2014/main" id="{D1E1A449-3395-4323-B5B2-CE132009DFAE}"/>
              </a:ext>
            </a:extLst>
          </p:cNvPr>
          <p:cNvSpPr>
            <a:spLocks noGrp="1"/>
          </p:cNvSpPr>
          <p:nvPr>
            <p:ph type="body" idx="1"/>
          </p:nvPr>
        </p:nvSpPr>
        <p:spPr>
          <a:xfrm>
            <a:off x="658517" y="1656614"/>
            <a:ext cx="10949725" cy="4447624"/>
          </a:xfrm>
        </p:spPr>
        <p:txBody>
          <a:bodyPr>
            <a:normAutofit/>
          </a:bodyPr>
          <a:lstStyle/>
          <a:p>
            <a:r>
              <a:rPr lang="en-US" dirty="0"/>
              <a:t>Πριν επιβεβαιώσετε την αγορά σας </a:t>
            </a:r>
            <a:r>
              <a:rPr lang="ro-RO" dirty="0" err="1"/>
              <a:t>με την </a:t>
            </a:r>
            <a:r>
              <a:rPr lang="ro-RO" dirty="0"/>
              <a:t>πιστωτική σας κάρτα</a:t>
            </a:r>
            <a:r>
              <a:rPr lang="en-US" dirty="0"/>
              <a:t>, ελέγχετε πάντα:</a:t>
            </a:r>
          </a:p>
          <a:p>
            <a:pPr>
              <a:buFont typeface="Calibri" panose="020B0604020202020204" pitchFamily="34" charset="0"/>
              <a:buChar char="•"/>
            </a:pPr>
            <a:r>
              <a:rPr lang="en-US" dirty="0"/>
              <a:t>Η τιμή του αντικειμένου (των αντικειμένων).</a:t>
            </a:r>
          </a:p>
          <a:p>
            <a:pPr>
              <a:buFont typeface="Calibri" panose="020B0604020202020204" pitchFamily="34" charset="0"/>
              <a:buChar char="•"/>
            </a:pPr>
            <a:r>
              <a:rPr lang="en-US" dirty="0"/>
              <a:t>Τυχόν πρόσθετες χρεώσεις όπως φόροι ή έξοδα αποστολής.</a:t>
            </a:r>
          </a:p>
          <a:p>
            <a:pPr>
              <a:buFont typeface="Calibri" panose="020B0604020202020204" pitchFamily="34" charset="0"/>
              <a:buChar char="•"/>
            </a:pPr>
            <a:r>
              <a:rPr lang="en-US" dirty="0"/>
              <a:t>Το τελικό συνολικό ποσό πριν κάνετε κλικ στο κουμπί "Τοποθέτηση παραγγελίας" ή "Επιβεβαίωση αγοράς".</a:t>
            </a:r>
            <a:endParaRPr lang="ro-RO" dirty="0"/>
          </a:p>
          <a:p>
            <a:pPr>
              <a:buFont typeface="Calibri" panose="020B0604020202020204" pitchFamily="34" charset="0"/>
              <a:buChar char="•"/>
            </a:pPr>
            <a:endParaRPr lang="en-US" dirty="0"/>
          </a:p>
          <a:p>
            <a:pPr marL="76200" indent="0">
              <a:buNone/>
            </a:pPr>
            <a:r>
              <a:rPr lang="en-US" b="1" dirty="0">
                <a:solidFill>
                  <a:srgbClr val="FF0000"/>
                </a:solidFill>
              </a:rPr>
              <a:t>Ελέγχετε τακτικά τις </a:t>
            </a:r>
            <a:r>
              <a:rPr lang="el-GR" b="1" dirty="0">
                <a:solidFill>
                  <a:srgbClr val="FF0000"/>
                </a:solidFill>
              </a:rPr>
              <a:t>καταστάσεις εξόδων </a:t>
            </a:r>
            <a:r>
              <a:rPr lang="en-US" b="1" dirty="0">
                <a:solidFill>
                  <a:srgbClr val="FF0000"/>
                </a:solidFill>
              </a:rPr>
              <a:t>σας</a:t>
            </a:r>
          </a:p>
          <a:p>
            <a:pPr>
              <a:buFont typeface="Calibri" panose="020B0604020202020204" pitchFamily="34" charset="0"/>
              <a:buChar char="•"/>
            </a:pPr>
            <a:r>
              <a:rPr lang="en-US" dirty="0"/>
              <a:t>Ελέγξτε τις κατα</a:t>
            </a:r>
            <a:r>
              <a:rPr lang="en-US" dirty="0" err="1"/>
              <a:t>στάσεις</a:t>
            </a:r>
            <a:r>
              <a:rPr lang="en-US" dirty="0"/>
              <a:t> </a:t>
            </a:r>
            <a:r>
              <a:rPr lang="el-GR" dirty="0"/>
              <a:t>εξόδων </a:t>
            </a:r>
            <a:r>
              <a:rPr lang="en-US" dirty="0" err="1"/>
              <a:t>της</a:t>
            </a:r>
            <a:r>
              <a:rPr lang="en-US" dirty="0"/>
              <a:t> πιστωτικής σας κάρτας για τυχόν ύποπτες χρεώσεις.</a:t>
            </a:r>
          </a:p>
          <a:p>
            <a:pPr>
              <a:buFont typeface="Calibri" panose="020B0604020202020204" pitchFamily="34" charset="0"/>
              <a:buChar char="•"/>
            </a:pPr>
            <a:r>
              <a:rPr lang="en-US" dirty="0"/>
              <a:t>Αναφέρετε αμέσως τυχόν μη εξουσιοδοτημένες συναλλαγές στην τράπεζά σας.</a:t>
            </a:r>
          </a:p>
          <a:p>
            <a:endParaRPr lang="en-US" dirty="0"/>
          </a:p>
        </p:txBody>
      </p:sp>
    </p:spTree>
    <p:extLst>
      <p:ext uri="{BB962C8B-B14F-4D97-AF65-F5344CB8AC3E}">
        <p14:creationId xmlns:p14="http://schemas.microsoft.com/office/powerpoint/2010/main" val="3933115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0E4F1FB1-DA80-66EC-2366-2A1090AF1E9E}"/>
            </a:ext>
          </a:extLst>
        </p:cNvPr>
        <p:cNvGrpSpPr/>
        <p:nvPr/>
      </p:nvGrpSpPr>
      <p:grpSpPr>
        <a:xfrm>
          <a:off x="0" y="0"/>
          <a:ext cx="0" cy="0"/>
          <a:chOff x="0" y="0"/>
          <a:chExt cx="0" cy="0"/>
        </a:xfrm>
      </p:grpSpPr>
      <p:sp>
        <p:nvSpPr>
          <p:cNvPr id="239" name="Google Shape;239;g32370f821f7_1_2">
            <a:extLst>
              <a:ext uri="{FF2B5EF4-FFF2-40B4-BE49-F238E27FC236}">
                <a16:creationId xmlns:a16="http://schemas.microsoft.com/office/drawing/2014/main" id="{D4067BAD-F1E2-1AA9-7E1A-1DDC59ADE826}"/>
              </a:ext>
            </a:extLst>
          </p:cNvPr>
          <p:cNvSpPr txBox="1">
            <a:spLocks noGrp="1"/>
          </p:cNvSpPr>
          <p:nvPr>
            <p:ph type="title"/>
          </p:nvPr>
        </p:nvSpPr>
        <p:spPr>
          <a:xfrm>
            <a:off x="558000" y="1079999"/>
            <a:ext cx="10515600" cy="1292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ts val="2200"/>
              <a:buFont typeface="Calibri"/>
              <a:buNone/>
            </a:pPr>
            <a:r>
              <a:rPr lang="el-GR" sz="2000" dirty="0"/>
              <a:t>Υποενότητα</a:t>
            </a:r>
            <a:r>
              <a:rPr lang="en-US" sz="2000" dirty="0"/>
              <a:t> 4</a:t>
            </a:r>
            <a:r>
              <a:rPr lang="en-US" sz="4000" dirty="0"/>
              <a:t/>
            </a:r>
            <a:br>
              <a:rPr lang="en-US" sz="4000" dirty="0"/>
            </a:br>
            <a:r>
              <a:rPr lang="en-US" sz="4000" dirty="0"/>
              <a:t>Συνήθεις ηλεκτρονικές μέθοδοι πληρωμής</a:t>
            </a:r>
            <a:br>
              <a:rPr lang="en-US" sz="4000" dirty="0"/>
            </a:br>
            <a:endParaRPr lang="en-US" dirty="0"/>
          </a:p>
        </p:txBody>
      </p:sp>
      <p:sp>
        <p:nvSpPr>
          <p:cNvPr id="240" name="Google Shape;240;g32370f821f7_1_2">
            <a:extLst>
              <a:ext uri="{FF2B5EF4-FFF2-40B4-BE49-F238E27FC236}">
                <a16:creationId xmlns:a16="http://schemas.microsoft.com/office/drawing/2014/main" id="{61309EAD-B091-3A57-0D36-329442B17409}"/>
              </a:ext>
            </a:extLst>
          </p:cNvPr>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dirty="0"/>
              <a:t>Στόχοι</a:t>
            </a:r>
            <a:endParaRPr dirty="0"/>
          </a:p>
        </p:txBody>
      </p:sp>
      <p:sp>
        <p:nvSpPr>
          <p:cNvPr id="241" name="Google Shape;241;g32370f821f7_1_2">
            <a:extLst>
              <a:ext uri="{FF2B5EF4-FFF2-40B4-BE49-F238E27FC236}">
                <a16:creationId xmlns:a16="http://schemas.microsoft.com/office/drawing/2014/main" id="{AEB218B5-BAB4-9C50-F413-0069C6CA636B}"/>
              </a:ext>
            </a:extLst>
          </p:cNvPr>
          <p:cNvSpPr txBox="1">
            <a:spLocks noGrp="1"/>
          </p:cNvSpPr>
          <p:nvPr>
            <p:ph type="body" idx="2"/>
          </p:nvPr>
        </p:nvSpPr>
        <p:spPr>
          <a:xfrm>
            <a:off x="617619" y="2849843"/>
            <a:ext cx="7381071" cy="3502004"/>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50000"/>
              </a:lnSpc>
              <a:spcBef>
                <a:spcPts val="0"/>
              </a:spcBef>
              <a:spcAft>
                <a:spcPts val="0"/>
              </a:spcAft>
              <a:buSzPts val="2000"/>
              <a:buNone/>
            </a:pPr>
            <a:r>
              <a:rPr lang="en-US" sz="2000" dirty="0"/>
              <a:t>Με την ολοκλήρωση αυτής </a:t>
            </a:r>
            <a:r>
              <a:rPr lang="en-US" sz="2000" dirty="0" err="1"/>
              <a:t>της</a:t>
            </a:r>
            <a:r>
              <a:rPr lang="en-US" sz="2000" dirty="0"/>
              <a:t> </a:t>
            </a:r>
            <a:r>
              <a:rPr lang="el-GR" sz="2000" dirty="0" err="1"/>
              <a:t>υπο</a:t>
            </a:r>
            <a:r>
              <a:rPr lang="en-US" sz="2000" dirty="0" err="1"/>
              <a:t>ενότητ</a:t>
            </a:r>
            <a:r>
              <a:rPr lang="en-US" sz="2000" dirty="0"/>
              <a:t>ας, θα είστε σε θέση να:</a:t>
            </a:r>
            <a:endParaRPr dirty="0"/>
          </a:p>
          <a:p>
            <a:pPr marL="228600" lvl="0" indent="-228600" algn="l" rtl="0">
              <a:lnSpc>
                <a:spcPct val="150000"/>
              </a:lnSpc>
              <a:spcBef>
                <a:spcPts val="1200"/>
              </a:spcBef>
              <a:spcAft>
                <a:spcPts val="0"/>
              </a:spcAft>
              <a:buSzPts val="2000"/>
              <a:buFont typeface="Calibri"/>
              <a:buChar char="✔"/>
            </a:pPr>
            <a:r>
              <a:rPr lang="en-US" sz="2000" dirty="0"/>
              <a:t>Καταν</a:t>
            </a:r>
            <a:r>
              <a:rPr lang="el-GR" sz="2000" dirty="0" err="1"/>
              <a:t>οείτε</a:t>
            </a:r>
            <a:r>
              <a:rPr lang="el-GR" sz="2000" dirty="0"/>
              <a:t> τις</a:t>
            </a:r>
            <a:r>
              <a:rPr lang="en-US" sz="2000" dirty="0"/>
              <a:t> </a:t>
            </a:r>
            <a:r>
              <a:rPr lang="el-GR" sz="2000" dirty="0"/>
              <a:t>διάφορες</a:t>
            </a:r>
            <a:r>
              <a:rPr lang="en-US" sz="2000" dirty="0"/>
              <a:t> επ</a:t>
            </a:r>
            <a:r>
              <a:rPr lang="en-US" sz="2000" dirty="0" err="1"/>
              <a:t>ιλογ</a:t>
            </a:r>
            <a:r>
              <a:rPr lang="el-GR" sz="2000" dirty="0" err="1"/>
              <a:t>ές</a:t>
            </a:r>
            <a:r>
              <a:rPr lang="en-US" sz="2000" dirty="0"/>
              <a:t> πληρωμής - Μάθετε για τις διάφορες διαδικτυακές μεθόδους πληρωμής, όπως πιστωτικές/χρεωστικές κάρτες, PayPal, ψηφιακά πορτοφόλια και άλλα.</a:t>
            </a:r>
            <a:endParaRPr lang="ro-RO" sz="2000" dirty="0"/>
          </a:p>
          <a:p>
            <a:pPr marL="228600" lvl="0" indent="-228600" algn="l" rtl="0">
              <a:lnSpc>
                <a:spcPct val="150000"/>
              </a:lnSpc>
              <a:spcBef>
                <a:spcPts val="1200"/>
              </a:spcBef>
              <a:spcAft>
                <a:spcPts val="0"/>
              </a:spcAft>
              <a:buSzPts val="2000"/>
              <a:buFont typeface="Calibri"/>
              <a:buChar char="✔"/>
            </a:pPr>
            <a:r>
              <a:rPr lang="el-GR" sz="2000" dirty="0"/>
              <a:t>Χ</a:t>
            </a:r>
            <a:r>
              <a:rPr lang="en-US" sz="2000" dirty="0" err="1"/>
              <a:t>ρησιμο</a:t>
            </a:r>
            <a:r>
              <a:rPr lang="en-US" sz="2000" dirty="0"/>
              <a:t>ποιείτε κάθε μέθοδο - Αποκτήστε αυτοπεποίθηση στην εισαγωγή στοιχείων πληρωμής, στη χρήση ασφαλών επιλογών πληρωμής και στην ασφαλή διαχείριση των πληρωμών.</a:t>
            </a:r>
            <a:endParaRPr lang="ro-RO" sz="2000" dirty="0"/>
          </a:p>
          <a:p>
            <a:pPr marL="228600" lvl="0" indent="-228600" algn="l" rtl="0">
              <a:lnSpc>
                <a:spcPct val="150000"/>
              </a:lnSpc>
              <a:spcBef>
                <a:spcPts val="1200"/>
              </a:spcBef>
              <a:spcAft>
                <a:spcPts val="0"/>
              </a:spcAft>
              <a:buSzPts val="2000"/>
              <a:buFont typeface="Calibri"/>
              <a:buChar char="✔"/>
            </a:pPr>
            <a:r>
              <a:rPr lang="en-US" sz="2000" dirty="0"/>
              <a:t>Εξασκηθείτε σε ασφαλείς ηλεκτρονικές πληρωμές - Αναγνωρίστε τους ασφαλείς ιστότοπους, αποφύγετε τις απάτες και προστατέψτε τις προσωπικές οικονομικές πληροφορίες κατά τις ηλεκτρονικές σας αγορές.</a:t>
            </a:r>
          </a:p>
        </p:txBody>
      </p:sp>
      <p:pic>
        <p:nvPicPr>
          <p:cNvPr id="10" name="Google Shape;172;p8" descr="High ROI content abstract concept illustration">
            <a:extLst>
              <a:ext uri="{FF2B5EF4-FFF2-40B4-BE49-F238E27FC236}">
                <a16:creationId xmlns:a16="http://schemas.microsoft.com/office/drawing/2014/main" id="{7F9A6F7B-B92A-488C-9CA2-B960F771A48A}"/>
              </a:ext>
            </a:extLst>
          </p:cNvPr>
          <p:cNvPicPr preferRelativeResize="0"/>
          <p:nvPr/>
        </p:nvPicPr>
        <p:blipFill rotWithShape="1">
          <a:blip r:embed="rId3">
            <a:alphaModFix/>
          </a:blip>
          <a:srcRect l="10455" t="11533" r="9781" b="9204"/>
          <a:stretch/>
        </p:blipFill>
        <p:spPr>
          <a:xfrm>
            <a:off x="8096250" y="2372139"/>
            <a:ext cx="3537750" cy="3541375"/>
          </a:xfrm>
          <a:prstGeom prst="rect">
            <a:avLst/>
          </a:prstGeom>
          <a:noFill/>
          <a:ln>
            <a:noFill/>
          </a:ln>
        </p:spPr>
      </p:pic>
      <p:sp>
        <p:nvSpPr>
          <p:cNvPr id="11" name="Google Shape;173;p8">
            <a:extLst>
              <a:ext uri="{FF2B5EF4-FFF2-40B4-BE49-F238E27FC236}">
                <a16:creationId xmlns:a16="http://schemas.microsoft.com/office/drawing/2014/main" id="{42E61033-1B7C-4E88-960B-CEB0D1054E86}"/>
              </a:ext>
            </a:extLst>
          </p:cNvPr>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Εικόνα από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vectorjuice </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στο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0104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908933-0EB4-F7DB-694D-27FC4C0184AF}"/>
              </a:ext>
            </a:extLst>
          </p:cNvPr>
          <p:cNvSpPr>
            <a:spLocks noGrp="1"/>
          </p:cNvSpPr>
          <p:nvPr>
            <p:ph type="title"/>
          </p:nvPr>
        </p:nvSpPr>
        <p:spPr/>
        <p:txBody>
          <a:bodyPr>
            <a:normAutofit/>
          </a:bodyPr>
          <a:lstStyle/>
          <a:p>
            <a:r>
              <a:rPr lang="en-US" dirty="0"/>
              <a:t>Π</a:t>
            </a:r>
            <a:r>
              <a:rPr lang="el-GR" dirty="0" err="1"/>
              <a:t>ιστωτικές</a:t>
            </a:r>
            <a:r>
              <a:rPr lang="el-GR" dirty="0"/>
              <a:t> και χρεωστικές κάρτες</a:t>
            </a:r>
            <a:endParaRPr lang="en-US" dirty="0"/>
          </a:p>
        </p:txBody>
      </p:sp>
      <p:sp>
        <p:nvSpPr>
          <p:cNvPr id="4" name="Θέση κειμένου 3">
            <a:extLst>
              <a:ext uri="{FF2B5EF4-FFF2-40B4-BE49-F238E27FC236}">
                <a16:creationId xmlns:a16="http://schemas.microsoft.com/office/drawing/2014/main" id="{EAB22E19-791D-BDF8-A9A5-AAC2E9DEE657}"/>
              </a:ext>
            </a:extLst>
          </p:cNvPr>
          <p:cNvSpPr>
            <a:spLocks noGrp="1"/>
          </p:cNvSpPr>
          <p:nvPr>
            <p:ph type="body" idx="1"/>
          </p:nvPr>
        </p:nvSpPr>
        <p:spPr>
          <a:xfrm>
            <a:off x="558001" y="1800000"/>
            <a:ext cx="7468399" cy="4472194"/>
          </a:xfrm>
          <a:noFill/>
          <a:ln>
            <a:noFill/>
          </a:ln>
        </p:spPr>
        <p:txBody>
          <a:bodyPr spcFirstLastPara="1" wrap="square" lIns="91425" tIns="45700" rIns="91425" bIns="45700" anchor="t" anchorCtr="0">
            <a:normAutofit lnSpcReduction="10000"/>
          </a:bodyPr>
          <a:lstStyle/>
          <a:p>
            <a:pPr marL="0" indent="0">
              <a:lnSpc>
                <a:spcPct val="150000"/>
              </a:lnSpc>
              <a:spcBef>
                <a:spcPts val="0"/>
              </a:spcBef>
              <a:buSzPts val="2000"/>
              <a:buNone/>
            </a:pPr>
            <a:r>
              <a:rPr lang="en-US" sz="2000" b="1" dirty="0"/>
              <a:t>Πώς λειτουργούν: </a:t>
            </a:r>
            <a:r>
              <a:rPr lang="en-US" sz="2000" dirty="0"/>
              <a:t>Κατά τη διάρκεια της πληρωμής εισάγετε τον αριθμό της κάρτας σας, την ημερομηνία λήξης και τον κωδικό ασφαλείας (CVV). Πολλοί ιστότοποι σας επιτρέπουν να αποθηκεύσετε τα στοιχεία της κάρτας για μελλοντική χρήση.</a:t>
            </a:r>
          </a:p>
          <a:p>
            <a:pPr marL="0" indent="0">
              <a:lnSpc>
                <a:spcPct val="150000"/>
              </a:lnSpc>
              <a:spcBef>
                <a:spcPts val="0"/>
              </a:spcBef>
              <a:buSzPts val="2000"/>
              <a:buNone/>
            </a:pPr>
            <a:r>
              <a:rPr lang="en-US" sz="2000" b="1" dirty="0"/>
              <a:t>Χαρακτηριστικά ασφαλείας: </a:t>
            </a:r>
            <a:r>
              <a:rPr lang="en-US" sz="2000" dirty="0"/>
              <a:t>Οι περισσότερες πιστωτικές κάρτες προσφέρουν προστασία κατά της απάτης. Αναζητήστε ιστότοπους που χρησιμοποιούν κρυπτογράφηση SSL (Secure Socket Layer) (υποδεικνύεται από το "https" στη διεύθυνση URL) για να διασφαλίσετε ότι τα στοιχεία της κάρτας σας μεταδίδονται με ασφάλεια.</a:t>
            </a:r>
          </a:p>
          <a:p>
            <a:pPr marL="0" indent="0">
              <a:lnSpc>
                <a:spcPct val="150000"/>
              </a:lnSpc>
              <a:spcBef>
                <a:spcPts val="0"/>
              </a:spcBef>
              <a:buSzPts val="2000"/>
              <a:buNone/>
            </a:pPr>
            <a:endParaRPr lang="el-GR" sz="2000" dirty="0"/>
          </a:p>
        </p:txBody>
      </p:sp>
      <p:pic>
        <p:nvPicPr>
          <p:cNvPr id="7170" name="Picture 2" descr="Credit card payment concept for landing page">
            <a:extLst>
              <a:ext uri="{FF2B5EF4-FFF2-40B4-BE49-F238E27FC236}">
                <a16:creationId xmlns:a16="http://schemas.microsoft.com/office/drawing/2014/main" id="{F58CA9CB-0E70-4F4B-8903-80D0B4257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6545" y="1987985"/>
            <a:ext cx="3879121" cy="2584015"/>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243;g32370f821f7_1_2">
            <a:extLst>
              <a:ext uri="{FF2B5EF4-FFF2-40B4-BE49-F238E27FC236}">
                <a16:creationId xmlns:a16="http://schemas.microsoft.com/office/drawing/2014/main" id="{5E129227-5D7E-4226-92C2-20FD8B051DD4}"/>
              </a:ext>
            </a:extLst>
          </p:cNvPr>
          <p:cNvSpPr txBox="1"/>
          <p:nvPr/>
        </p:nvSpPr>
        <p:spPr>
          <a:xfrm>
            <a:off x="9436962" y="6351847"/>
            <a:ext cx="2302455"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rPr>
              <a:t>Εικόνα από </a:t>
            </a:r>
            <a:r>
              <a:rPr lang="ro-RO" sz="1000" b="0" i="0" u="sng" strike="noStrike" cap="none" dirty="0" err="1">
                <a:solidFill>
                  <a:schemeClr val="dk1"/>
                </a:solidFill>
                <a:latin typeface="Calibri"/>
                <a:ea typeface="Calibri"/>
                <a:cs typeface="Calibri"/>
                <a:sym typeface="Calibri"/>
                <a:hlinkClick r:id="rId4"/>
              </a:rPr>
              <a:t>pickysuperstar </a:t>
            </a:r>
            <a:r>
              <a:rPr lang="ro-RO" sz="1000" b="0" i="0" u="sng" strike="noStrike" cap="none" dirty="0">
                <a:solidFill>
                  <a:schemeClr val="dk1"/>
                </a:solidFill>
                <a:latin typeface="Calibri"/>
                <a:ea typeface="Calibri"/>
                <a:cs typeface="Calibri"/>
                <a:sym typeface="Calibri"/>
                <a:hlinkClick r:id="rId4"/>
              </a:rPr>
              <a:t>στο </a:t>
            </a:r>
            <a:r>
              <a:rPr lang="en-US" sz="1000" b="0" i="0" u="sng" strike="noStrike" cap="none" dirty="0" err="1">
                <a:solidFill>
                  <a:schemeClr val="dk1"/>
                </a:solidFill>
                <a:latin typeface="Calibri"/>
                <a:ea typeface="Calibri"/>
                <a:cs typeface="Calibri"/>
                <a:sym typeface="Calibri"/>
                <a:hlinkClick r:id="rId4"/>
              </a:rPr>
              <a:t>Freepik</a:t>
            </a:r>
            <a:endParaRPr sz="1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0497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908933-0EB4-F7DB-694D-27FC4C0184AF}"/>
              </a:ext>
            </a:extLst>
          </p:cNvPr>
          <p:cNvSpPr>
            <a:spLocks noGrp="1"/>
          </p:cNvSpPr>
          <p:nvPr>
            <p:ph type="title"/>
          </p:nvPr>
        </p:nvSpPr>
        <p:spPr/>
        <p:txBody>
          <a:bodyPr>
            <a:normAutofit/>
          </a:bodyPr>
          <a:lstStyle/>
          <a:p>
            <a:r>
              <a:rPr lang="en-US" dirty="0"/>
              <a:t>PayPal</a:t>
            </a:r>
          </a:p>
        </p:txBody>
      </p:sp>
      <p:sp>
        <p:nvSpPr>
          <p:cNvPr id="6" name="Θέση κειμένου 4">
            <a:extLst>
              <a:ext uri="{FF2B5EF4-FFF2-40B4-BE49-F238E27FC236}">
                <a16:creationId xmlns:a16="http://schemas.microsoft.com/office/drawing/2014/main" id="{28F2D268-8234-42C1-B009-73542548ADD7}"/>
              </a:ext>
            </a:extLst>
          </p:cNvPr>
          <p:cNvSpPr>
            <a:spLocks noGrp="1"/>
          </p:cNvSpPr>
          <p:nvPr>
            <p:ph type="body" idx="2"/>
          </p:nvPr>
        </p:nvSpPr>
        <p:spPr>
          <a:xfrm>
            <a:off x="558000" y="1781527"/>
            <a:ext cx="7894783" cy="3882673"/>
          </a:xfrm>
          <a:noFill/>
          <a:ln>
            <a:noFill/>
          </a:ln>
        </p:spPr>
        <p:txBody>
          <a:bodyPr spcFirstLastPara="1" wrap="square" lIns="91425" tIns="45700" rIns="91425" bIns="45700" anchor="t" anchorCtr="0">
            <a:normAutofit fontScale="92500"/>
          </a:bodyPr>
          <a:lstStyle/>
          <a:p>
            <a:pPr marL="0" indent="0">
              <a:lnSpc>
                <a:spcPct val="150000"/>
              </a:lnSpc>
              <a:spcBef>
                <a:spcPts val="0"/>
              </a:spcBef>
              <a:buSzPts val="2000"/>
              <a:buNone/>
            </a:pPr>
            <a:r>
              <a:rPr lang="en-US" sz="2000" b="1" dirty="0"/>
              <a:t>Πώς λειτουργεί</a:t>
            </a:r>
            <a:r>
              <a:rPr lang="en-US" sz="2000" dirty="0"/>
              <a:t>: Η PayPal ενεργεί ως έμπορος μεταξύ της τράπεζας ή της κάρτας σας και του πωλητή. Για να πραγματοποιήσετε μια πληρωμή, χρειάζεται μόνο να εισαγάγετε τη σύνδεσή σας στο PayPal και τον κωδικό πρόσβασής σας.</a:t>
            </a:r>
          </a:p>
          <a:p>
            <a:pPr marL="0" indent="0">
              <a:lnSpc>
                <a:spcPct val="150000"/>
              </a:lnSpc>
              <a:spcBef>
                <a:spcPts val="0"/>
              </a:spcBef>
              <a:buSzPts val="2000"/>
              <a:buNone/>
            </a:pPr>
            <a:r>
              <a:rPr lang="en-US" sz="2000" b="1" dirty="0"/>
              <a:t>Χαρακτηριστικά ασφαλείας: </a:t>
            </a:r>
            <a:r>
              <a:rPr lang="en-US" sz="2000" dirty="0"/>
              <a:t>PayPal διατηρεί τις πληροφορίες της κάρτας και της τράπεζάς σας ασφαλείς, καθώς δεν τις μοιράζεται με τους πωλητές. Προσφέρει επίσης προστασία αγοράς, η οποία μπορεί να σας επιστρέψει τα χρήματά σας εάν υπάρχει κάποιο πρόβλημα με την παραγγελία σας.</a:t>
            </a:r>
          </a:p>
          <a:p>
            <a:pPr marL="0" indent="0">
              <a:lnSpc>
                <a:spcPct val="150000"/>
              </a:lnSpc>
              <a:spcBef>
                <a:spcPts val="0"/>
              </a:spcBef>
              <a:buSzPts val="2000"/>
              <a:buNone/>
            </a:pPr>
            <a:endParaRPr lang="el-GR" sz="2000" dirty="0"/>
          </a:p>
        </p:txBody>
      </p:sp>
      <p:pic>
        <p:nvPicPr>
          <p:cNvPr id="11" name="Picture 10">
            <a:extLst>
              <a:ext uri="{FF2B5EF4-FFF2-40B4-BE49-F238E27FC236}">
                <a16:creationId xmlns:a16="http://schemas.microsoft.com/office/drawing/2014/main" id="{2588F679-CD28-42D9-B1BF-34B9FF535261}"/>
              </a:ext>
            </a:extLst>
          </p:cNvPr>
          <p:cNvPicPr>
            <a:picLocks noChangeAspect="1"/>
          </p:cNvPicPr>
          <p:nvPr/>
        </p:nvPicPr>
        <p:blipFill>
          <a:blip r:embed="rId3"/>
          <a:stretch>
            <a:fillRect/>
          </a:stretch>
        </p:blipFill>
        <p:spPr>
          <a:xfrm>
            <a:off x="8599055" y="1230746"/>
            <a:ext cx="3429000" cy="3429000"/>
          </a:xfrm>
          <a:prstGeom prst="rect">
            <a:avLst/>
          </a:prstGeom>
        </p:spPr>
      </p:pic>
      <p:sp>
        <p:nvSpPr>
          <p:cNvPr id="15" name="TextBox 14">
            <a:extLst>
              <a:ext uri="{FF2B5EF4-FFF2-40B4-BE49-F238E27FC236}">
                <a16:creationId xmlns:a16="http://schemas.microsoft.com/office/drawing/2014/main" id="{3B41160D-DA23-4A83-A079-0075A757D40B}"/>
              </a:ext>
            </a:extLst>
          </p:cNvPr>
          <p:cNvSpPr txBox="1"/>
          <p:nvPr/>
        </p:nvSpPr>
        <p:spPr>
          <a:xfrm>
            <a:off x="5689600" y="6186875"/>
            <a:ext cx="6096000" cy="261610"/>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000"/>
              <a:buFont typeface="Calibri"/>
              <a:buNone/>
            </a:pPr>
            <a:r>
              <a:rPr lang="en-US" sz="1050" b="0" i="0" u="sng" strike="noStrike" cap="none" dirty="0">
                <a:solidFill>
                  <a:schemeClr val="dk1"/>
                </a:solidFill>
                <a:latin typeface="Calibri"/>
                <a:ea typeface="Calibri"/>
                <a:cs typeface="Calibri"/>
                <a:sym typeface="Calibri"/>
                <a:hlinkClick r:id="rId4"/>
              </a:rPr>
              <a:t>Εικόνα από </a:t>
            </a:r>
            <a:r>
              <a:rPr lang="ro-RO" sz="1050" b="0" i="0" u="sng" strike="noStrike" cap="none" dirty="0" err="1">
                <a:solidFill>
                  <a:schemeClr val="dk1"/>
                </a:solidFill>
                <a:latin typeface="Calibri"/>
                <a:ea typeface="Calibri"/>
                <a:cs typeface="Calibri"/>
                <a:sym typeface="Calibri"/>
                <a:hlinkClick r:id="rId4"/>
              </a:rPr>
              <a:t>vectorjuice </a:t>
            </a:r>
            <a:r>
              <a:rPr lang="en-US" sz="1050" b="0" i="0" u="sng" strike="noStrike" cap="none" dirty="0">
                <a:solidFill>
                  <a:schemeClr val="dk1"/>
                </a:solidFill>
                <a:latin typeface="Calibri"/>
                <a:ea typeface="Calibri"/>
                <a:cs typeface="Calibri"/>
                <a:sym typeface="Calibri"/>
                <a:hlinkClick r:id="rId4"/>
              </a:rPr>
              <a:t>στο </a:t>
            </a:r>
            <a:r>
              <a:rPr lang="en-US" sz="1050" b="0" i="0" u="sng" strike="noStrike" cap="none" dirty="0" err="1">
                <a:solidFill>
                  <a:schemeClr val="dk1"/>
                </a:solidFill>
                <a:latin typeface="Calibri"/>
                <a:ea typeface="Calibri"/>
                <a:cs typeface="Calibri"/>
                <a:sym typeface="Calibri"/>
                <a:hlinkClick r:id="rId4"/>
              </a:rPr>
              <a:t>Freepik</a:t>
            </a:r>
            <a:endParaRPr lang="en-US" sz="105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6710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0C60BD43-0EBC-B65F-B8BE-5D9F35C22C53}"/>
              </a:ext>
            </a:extLst>
          </p:cNvPr>
          <p:cNvSpPr>
            <a:spLocks noGrp="1"/>
          </p:cNvSpPr>
          <p:nvPr>
            <p:ph type="title"/>
          </p:nvPr>
        </p:nvSpPr>
        <p:spPr>
          <a:noFill/>
          <a:ln>
            <a:noFill/>
          </a:ln>
        </p:spPr>
        <p:txBody>
          <a:bodyPr spcFirstLastPara="1" wrap="square" lIns="91425" tIns="45700" rIns="91425" bIns="45700" anchor="ctr" anchorCtr="0">
            <a:normAutofit/>
          </a:bodyPr>
          <a:lstStyle/>
          <a:p>
            <a:r>
              <a:rPr lang="en-US" dirty="0"/>
              <a:t>Ψηφιακά πορτοφόλια (π.χ. Apple Pay, Google Pay)</a:t>
            </a:r>
            <a:endParaRPr lang="el-GR" dirty="0"/>
          </a:p>
        </p:txBody>
      </p:sp>
      <p:sp>
        <p:nvSpPr>
          <p:cNvPr id="6" name="Θέση κειμένου 5">
            <a:extLst>
              <a:ext uri="{FF2B5EF4-FFF2-40B4-BE49-F238E27FC236}">
                <a16:creationId xmlns:a16="http://schemas.microsoft.com/office/drawing/2014/main" id="{DA9BF399-9991-BCD5-9D36-972FDE338BF4}"/>
              </a:ext>
            </a:extLst>
          </p:cNvPr>
          <p:cNvSpPr>
            <a:spLocks noGrp="1"/>
          </p:cNvSpPr>
          <p:nvPr>
            <p:ph type="body" idx="1"/>
          </p:nvPr>
        </p:nvSpPr>
        <p:spPr>
          <a:xfrm>
            <a:off x="566154" y="2330868"/>
            <a:ext cx="7857410" cy="3941326"/>
          </a:xfrm>
        </p:spPr>
        <p:txBody>
          <a:bodyPr>
            <a:normAutofit lnSpcReduction="10000"/>
          </a:bodyPr>
          <a:lstStyle/>
          <a:p>
            <a:r>
              <a:rPr lang="en-US" b="1" dirty="0"/>
              <a:t>Πώς λειτουργούν: </a:t>
            </a:r>
            <a:r>
              <a:rPr lang="en-US" dirty="0"/>
              <a:t>Αποθηκεύστε τις πληροφορίες της κάρτας σας σε ένα ψηφιακό πορτοφόλι στο smartphone σας. Κατά τη διάρκεια του ταμείου, μπορείτε να χρησιμοποιήσετε το πορτοφόλι για να πληρώσετε με ένα απλό πάτημα.</a:t>
            </a:r>
          </a:p>
          <a:p>
            <a:r>
              <a:rPr lang="en-US" b="1" dirty="0"/>
              <a:t>Χαρακτηριστικά ασφαλείας: </a:t>
            </a:r>
            <a:r>
              <a:rPr lang="en-US" dirty="0"/>
              <a:t>Τα ψηφιακά πορτοφόλια χρησιμοποιούν tokenization (αντικατάσταση των στοιχείων της κάρτας με ένα μοναδικό αναγνωριστικό) και βιομετρική πιστοποίηση (δακτυλικό αποτύπωμα, αναγνώριση προσώπου) για την ασφάλεια των συναλλαγών.</a:t>
            </a:r>
          </a:p>
          <a:p>
            <a:endParaRPr lang="el-GR" dirty="0"/>
          </a:p>
        </p:txBody>
      </p:sp>
      <p:sp>
        <p:nvSpPr>
          <p:cNvPr id="4" name="Google Shape;243;g32370f821f7_1_2">
            <a:extLst>
              <a:ext uri="{FF2B5EF4-FFF2-40B4-BE49-F238E27FC236}">
                <a16:creationId xmlns:a16="http://schemas.microsoft.com/office/drawing/2014/main" id="{E8A99663-09D9-469C-A575-D7B4A455E621}"/>
              </a:ext>
            </a:extLst>
          </p:cNvPr>
          <p:cNvSpPr txBox="1"/>
          <p:nvPr/>
        </p:nvSpPr>
        <p:spPr>
          <a:xfrm>
            <a:off x="9436963" y="6025894"/>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3"/>
              </a:rPr>
              <a:t>Εικόνα από </a:t>
            </a:r>
            <a:r>
              <a:rPr lang="en-US" sz="1000" b="0" i="0" u="sng" strike="noStrike" cap="none" dirty="0" err="1">
                <a:solidFill>
                  <a:schemeClr val="dk1"/>
                </a:solidFill>
                <a:latin typeface="Calibri"/>
                <a:ea typeface="Calibri"/>
                <a:cs typeface="Calibri"/>
                <a:sym typeface="Calibri"/>
                <a:hlinkClick r:id="rId3"/>
              </a:rPr>
              <a:t>Freepik</a:t>
            </a:r>
            <a:endParaRPr sz="1000" b="0" i="0" u="none" strike="noStrike" cap="none" dirty="0">
              <a:solidFill>
                <a:schemeClr val="dk1"/>
              </a:solidFill>
              <a:latin typeface="Calibri"/>
              <a:ea typeface="Calibri"/>
              <a:cs typeface="Calibri"/>
              <a:sym typeface="Calibri"/>
            </a:endParaRPr>
          </a:p>
        </p:txBody>
      </p:sp>
      <p:pic>
        <p:nvPicPr>
          <p:cNvPr id="7" name="Picture 4" descr="Scene with flat elements about electronic payment">
            <a:extLst>
              <a:ext uri="{FF2B5EF4-FFF2-40B4-BE49-F238E27FC236}">
                <a16:creationId xmlns:a16="http://schemas.microsoft.com/office/drawing/2014/main" id="{408F2F35-9642-4B21-8305-D771CFDCC3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9873" y="2085597"/>
            <a:ext cx="3242252" cy="3242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905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p:nvPr/>
        </p:nvSpPr>
        <p:spPr>
          <a:xfrm>
            <a:off x="0" y="2556925"/>
            <a:ext cx="348532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5400" b="1" i="0" u="none" strike="noStrike" cap="none">
                <a:solidFill>
                  <a:srgbClr val="1C2E78"/>
                </a:solidFill>
                <a:latin typeface="Calibri"/>
                <a:ea typeface="Calibri"/>
                <a:cs typeface="Calibri"/>
                <a:sym typeface="Calibri"/>
              </a:rPr>
              <a:t>                      Συνεργάτες</a:t>
            </a:r>
            <a:endParaRPr sz="5400" b="1" i="0" u="none" strike="noStrike" cap="none">
              <a:solidFill>
                <a:srgbClr val="1C2E78"/>
              </a:solidFill>
              <a:latin typeface="Calibri"/>
              <a:ea typeface="Calibri"/>
              <a:cs typeface="Calibri"/>
              <a:sym typeface="Calibri"/>
            </a:endParaRPr>
          </a:p>
        </p:txBody>
      </p:sp>
      <p:pic>
        <p:nvPicPr>
          <p:cNvPr id="86" name="Google Shape;86;p2"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a:stretch/>
        </p:blipFill>
        <p:spPr>
          <a:xfrm>
            <a:off x="461220" y="1827889"/>
            <a:ext cx="2591848" cy="1224267"/>
          </a:xfrm>
          <a:prstGeom prst="rect">
            <a:avLst/>
          </a:prstGeom>
          <a:noFill/>
          <a:ln>
            <a:noFill/>
          </a:ln>
        </p:spPr>
      </p:pic>
      <p:pic>
        <p:nvPicPr>
          <p:cNvPr id="87" name="Google Shape;87;p2"/>
          <p:cNvPicPr preferRelativeResize="0"/>
          <p:nvPr/>
        </p:nvPicPr>
        <p:blipFill rotWithShape="1">
          <a:blip r:embed="rId4">
            <a:alphaModFix/>
          </a:blip>
          <a:srcRect/>
          <a:stretch/>
        </p:blipFill>
        <p:spPr>
          <a:xfrm>
            <a:off x="3634438" y="2448698"/>
            <a:ext cx="2283890" cy="1888016"/>
          </a:xfrm>
          <a:prstGeom prst="rect">
            <a:avLst/>
          </a:prstGeom>
          <a:noFill/>
          <a:ln>
            <a:noFill/>
          </a:ln>
        </p:spPr>
      </p:pic>
      <p:pic>
        <p:nvPicPr>
          <p:cNvPr id="88" name="Google Shape;88;p2"/>
          <p:cNvPicPr preferRelativeResize="0"/>
          <p:nvPr/>
        </p:nvPicPr>
        <p:blipFill rotWithShape="1">
          <a:blip r:embed="rId5">
            <a:alphaModFix/>
          </a:blip>
          <a:srcRect/>
          <a:stretch/>
        </p:blipFill>
        <p:spPr>
          <a:xfrm>
            <a:off x="6728560" y="2490690"/>
            <a:ext cx="1783319" cy="1783319"/>
          </a:xfrm>
          <a:prstGeom prst="rect">
            <a:avLst/>
          </a:prstGeom>
          <a:noFill/>
          <a:ln>
            <a:noFill/>
          </a:ln>
        </p:spPr>
      </p:pic>
      <p:pic>
        <p:nvPicPr>
          <p:cNvPr id="89" name="Google Shape;89;p2"/>
          <p:cNvPicPr preferRelativeResize="0"/>
          <p:nvPr/>
        </p:nvPicPr>
        <p:blipFill rotWithShape="1">
          <a:blip r:embed="rId6">
            <a:alphaModFix/>
          </a:blip>
          <a:srcRect/>
          <a:stretch/>
        </p:blipFill>
        <p:spPr>
          <a:xfrm>
            <a:off x="3053068" y="5283376"/>
            <a:ext cx="3944079" cy="991924"/>
          </a:xfrm>
          <a:prstGeom prst="rect">
            <a:avLst/>
          </a:prstGeom>
          <a:noFill/>
          <a:ln>
            <a:noFill/>
          </a:ln>
        </p:spPr>
      </p:pic>
      <p:pic>
        <p:nvPicPr>
          <p:cNvPr id="90" name="Google Shape;90;p2"/>
          <p:cNvPicPr preferRelativeResize="0"/>
          <p:nvPr/>
        </p:nvPicPr>
        <p:blipFill rotWithShape="1">
          <a:blip r:embed="rId7">
            <a:alphaModFix/>
          </a:blip>
          <a:srcRect/>
          <a:stretch/>
        </p:blipFill>
        <p:spPr>
          <a:xfrm>
            <a:off x="7945718" y="5148127"/>
            <a:ext cx="3336531" cy="1145629"/>
          </a:xfrm>
          <a:prstGeom prst="rect">
            <a:avLst/>
          </a:prstGeom>
          <a:noFill/>
          <a:ln>
            <a:noFill/>
          </a:ln>
        </p:spPr>
      </p:pic>
      <p:cxnSp>
        <p:nvCxnSpPr>
          <p:cNvPr id="91" name="Google Shape;91;p2"/>
          <p:cNvCxnSpPr/>
          <p:nvPr/>
        </p:nvCxnSpPr>
        <p:spPr>
          <a:xfrm flipH="1">
            <a:off x="1855304" y="0"/>
            <a:ext cx="2882348" cy="6827757"/>
          </a:xfrm>
          <a:prstGeom prst="straightConnector1">
            <a:avLst/>
          </a:prstGeom>
          <a:noFill/>
          <a:ln w="19050" cap="flat" cmpd="sng">
            <a:solidFill>
              <a:srgbClr val="FFC243"/>
            </a:solidFill>
            <a:prstDash val="solid"/>
            <a:miter lim="800000"/>
            <a:headEnd type="none" w="sm" len="sm"/>
            <a:tailEnd type="none" w="sm" len="sm"/>
          </a:ln>
        </p:spPr>
      </p:cxnSp>
      <p:sp>
        <p:nvSpPr>
          <p:cNvPr id="92" name="Google Shape;92;p2"/>
          <p:cNvSpPr txBox="1"/>
          <p:nvPr/>
        </p:nvSpPr>
        <p:spPr>
          <a:xfrm>
            <a:off x="3616857" y="4360916"/>
            <a:ext cx="23729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Zavod IZRIIS, Σλοβενία</a:t>
            </a:r>
            <a:endParaRPr sz="1600" b="0" i="0" u="none" strike="noStrike" cap="none">
              <a:solidFill>
                <a:srgbClr val="9CC2E5"/>
              </a:solidFill>
              <a:latin typeface="Calibri"/>
              <a:ea typeface="Calibri"/>
              <a:cs typeface="Calibri"/>
              <a:sym typeface="Calibri"/>
            </a:endParaRPr>
          </a:p>
        </p:txBody>
      </p:sp>
      <p:sp>
        <p:nvSpPr>
          <p:cNvPr id="93" name="Google Shape;93;p2"/>
          <p:cNvSpPr txBox="1"/>
          <p:nvPr/>
        </p:nvSpPr>
        <p:spPr>
          <a:xfrm>
            <a:off x="6024352" y="4367310"/>
            <a:ext cx="3293023"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E-SENIORS: INITIATION DES SENIORS AUX NTIC ASSOCIATION, Γαλλία</a:t>
            </a:r>
            <a:endParaRPr sz="1600" b="0" i="0" u="none" strike="noStrike" cap="none">
              <a:solidFill>
                <a:srgbClr val="9CC2E5"/>
              </a:solidFill>
              <a:latin typeface="Calibri"/>
              <a:ea typeface="Calibri"/>
              <a:cs typeface="Calibri"/>
              <a:sym typeface="Calibri"/>
            </a:endParaRPr>
          </a:p>
        </p:txBody>
      </p:sp>
      <p:sp>
        <p:nvSpPr>
          <p:cNvPr id="94" name="Google Shape;94;p2"/>
          <p:cNvSpPr txBox="1"/>
          <p:nvPr/>
        </p:nvSpPr>
        <p:spPr>
          <a:xfrm>
            <a:off x="3180270" y="6236156"/>
            <a:ext cx="344048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Asociatia Niciodata Singur - Prietenii Varstnicilor, Ρουμανία</a:t>
            </a:r>
            <a:endParaRPr sz="1600" b="0" i="0" u="none" strike="noStrike" cap="none">
              <a:solidFill>
                <a:srgbClr val="9CC2E5"/>
              </a:solidFill>
              <a:latin typeface="Calibri"/>
              <a:ea typeface="Calibri"/>
              <a:cs typeface="Calibri"/>
              <a:sym typeface="Calibri"/>
            </a:endParaRPr>
          </a:p>
        </p:txBody>
      </p:sp>
      <p:sp>
        <p:nvSpPr>
          <p:cNvPr id="95" name="Google Shape;95;p2"/>
          <p:cNvSpPr txBox="1"/>
          <p:nvPr/>
        </p:nvSpPr>
        <p:spPr>
          <a:xfrm>
            <a:off x="7596554" y="6242982"/>
            <a:ext cx="386138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dirty="0" err="1">
                <a:solidFill>
                  <a:srgbClr val="9CC2E5"/>
                </a:solidFill>
                <a:highlight>
                  <a:srgbClr val="FFFFFF"/>
                </a:highlight>
                <a:latin typeface="Poppins"/>
                <a:ea typeface="Poppins"/>
                <a:cs typeface="Poppins"/>
                <a:sym typeface="Poppins"/>
              </a:rPr>
              <a:t>Fundació</a:t>
            </a:r>
            <a:r>
              <a:rPr lang="en-US" sz="1600" b="0" i="0" u="none" strike="noStrike" cap="none" dirty="0">
                <a:solidFill>
                  <a:srgbClr val="9CC2E5"/>
                </a:solidFill>
                <a:highlight>
                  <a:srgbClr val="FFFFFF"/>
                </a:highlight>
                <a:latin typeface="Poppins"/>
                <a:ea typeface="Poppins"/>
                <a:cs typeface="Poppins"/>
                <a:sym typeface="Poppins"/>
              </a:rPr>
              <a:t> </a:t>
            </a:r>
            <a:r>
              <a:rPr lang="en-US" sz="1600" b="0" i="0" u="none" strike="noStrike" cap="none" dirty="0" err="1">
                <a:solidFill>
                  <a:srgbClr val="9CC2E5"/>
                </a:solidFill>
                <a:highlight>
                  <a:srgbClr val="FFFFFF"/>
                </a:highlight>
                <a:latin typeface="Poppins"/>
                <a:ea typeface="Poppins"/>
                <a:cs typeface="Poppins"/>
                <a:sym typeface="Poppins"/>
              </a:rPr>
              <a:t>Gesmed</a:t>
            </a:r>
            <a:r>
              <a:rPr lang="en-US" sz="1600" b="0" i="0" u="none" strike="noStrike" cap="none" dirty="0">
                <a:solidFill>
                  <a:srgbClr val="9CC2E5"/>
                </a:solidFill>
                <a:highlight>
                  <a:srgbClr val="FFFFFF"/>
                </a:highlight>
                <a:latin typeface="Poppins"/>
                <a:ea typeface="Poppins"/>
                <a:cs typeface="Poppins"/>
                <a:sym typeface="Poppins"/>
              </a:rPr>
              <a:t> </a:t>
            </a:r>
            <a:r>
              <a:rPr lang="en-US" sz="1600" b="0" i="0" u="none" strike="noStrike" cap="none" dirty="0" err="1">
                <a:solidFill>
                  <a:srgbClr val="9CC2E5"/>
                </a:solidFill>
                <a:highlight>
                  <a:srgbClr val="FFFFFF"/>
                </a:highlight>
                <a:latin typeface="Poppins"/>
                <a:ea typeface="Poppins"/>
                <a:cs typeface="Poppins"/>
                <a:sym typeface="Poppins"/>
              </a:rPr>
              <a:t>Fundació</a:t>
            </a:r>
            <a:r>
              <a:rPr lang="en-US" sz="1600" b="0" i="0" u="none" strike="noStrike" cap="none" dirty="0">
                <a:solidFill>
                  <a:srgbClr val="9CC2E5"/>
                </a:solidFill>
                <a:highlight>
                  <a:srgbClr val="FFFFFF"/>
                </a:highlight>
                <a:latin typeface="Poppins"/>
                <a:ea typeface="Poppins"/>
                <a:cs typeface="Poppins"/>
                <a:sym typeface="Poppins"/>
              </a:rPr>
              <a:t> de la </a:t>
            </a:r>
            <a:r>
              <a:rPr lang="en-US" sz="1600" b="0" i="0" u="none" strike="noStrike" cap="none" dirty="0" err="1">
                <a:solidFill>
                  <a:srgbClr val="9CC2E5"/>
                </a:solidFill>
                <a:highlight>
                  <a:srgbClr val="FFFFFF"/>
                </a:highlight>
                <a:latin typeface="Poppins"/>
                <a:ea typeface="Poppins"/>
                <a:cs typeface="Poppins"/>
                <a:sym typeface="Poppins"/>
              </a:rPr>
              <a:t>Comunitat</a:t>
            </a:r>
            <a:r>
              <a:rPr lang="en-US" sz="1600" b="0" i="0" u="none" strike="noStrike" cap="none" dirty="0">
                <a:solidFill>
                  <a:srgbClr val="9CC2E5"/>
                </a:solidFill>
                <a:highlight>
                  <a:srgbClr val="FFFFFF"/>
                </a:highlight>
                <a:latin typeface="Poppins"/>
                <a:ea typeface="Poppins"/>
                <a:cs typeface="Poppins"/>
                <a:sym typeface="Poppins"/>
              </a:rPr>
              <a:t> </a:t>
            </a:r>
            <a:r>
              <a:rPr lang="en-US" sz="1600" b="0" i="0" u="none" strike="noStrike" cap="none" dirty="0" err="1">
                <a:solidFill>
                  <a:srgbClr val="9CC2E5"/>
                </a:solidFill>
                <a:highlight>
                  <a:srgbClr val="FFFFFF"/>
                </a:highlight>
                <a:latin typeface="Poppins"/>
                <a:ea typeface="Poppins"/>
                <a:cs typeface="Poppins"/>
                <a:sym typeface="Poppins"/>
              </a:rPr>
              <a:t>Valenciana</a:t>
            </a:r>
            <a:r>
              <a:rPr lang="en-US" sz="1600" b="0" i="0" u="none" strike="noStrike" cap="none" dirty="0">
                <a:solidFill>
                  <a:srgbClr val="9CC2E5"/>
                </a:solidFill>
                <a:highlight>
                  <a:srgbClr val="FFFFFF"/>
                </a:highlight>
                <a:latin typeface="Poppins"/>
                <a:ea typeface="Poppins"/>
                <a:cs typeface="Poppins"/>
                <a:sym typeface="Poppins"/>
              </a:rPr>
              <a:t>, </a:t>
            </a:r>
            <a:r>
              <a:rPr lang="en-US" sz="1600" b="0" i="0" u="none" strike="noStrike" cap="none" dirty="0" err="1">
                <a:solidFill>
                  <a:srgbClr val="9CC2E5"/>
                </a:solidFill>
                <a:highlight>
                  <a:srgbClr val="FFFFFF"/>
                </a:highlight>
                <a:latin typeface="Poppins"/>
                <a:ea typeface="Poppins"/>
                <a:cs typeface="Poppins"/>
                <a:sym typeface="Poppins"/>
              </a:rPr>
              <a:t>Ισ</a:t>
            </a:r>
            <a:r>
              <a:rPr lang="en-US" sz="1600" b="0" i="0" u="none" strike="noStrike" cap="none" dirty="0">
                <a:solidFill>
                  <a:srgbClr val="9CC2E5"/>
                </a:solidFill>
                <a:highlight>
                  <a:srgbClr val="FFFFFF"/>
                </a:highlight>
                <a:latin typeface="Poppins"/>
                <a:ea typeface="Poppins"/>
                <a:cs typeface="Poppins"/>
                <a:sym typeface="Poppins"/>
              </a:rPr>
              <a:t>πανία</a:t>
            </a:r>
            <a:endParaRPr sz="1600" b="0" i="0" u="none" strike="noStrike" cap="none" dirty="0">
              <a:solidFill>
                <a:srgbClr val="9CC2E5"/>
              </a:solidFill>
              <a:latin typeface="Calibri"/>
              <a:ea typeface="Calibri"/>
              <a:cs typeface="Calibri"/>
              <a:sym typeface="Calibri"/>
            </a:endParaRPr>
          </a:p>
        </p:txBody>
      </p:sp>
      <p:sp>
        <p:nvSpPr>
          <p:cNvPr id="96" name="Google Shape;96;p2"/>
          <p:cNvSpPr txBox="1"/>
          <p:nvPr/>
        </p:nvSpPr>
        <p:spPr>
          <a:xfrm>
            <a:off x="6096000" y="1852454"/>
            <a:ext cx="439276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US" sz="2000" b="0" i="0" u="none" strike="noStrike" cap="none">
                <a:solidFill>
                  <a:srgbClr val="2E75B5"/>
                </a:solidFill>
                <a:highlight>
                  <a:srgbClr val="FFFFFF"/>
                </a:highlight>
                <a:latin typeface="Poppins"/>
                <a:ea typeface="Poppins"/>
                <a:cs typeface="Poppins"/>
                <a:sym typeface="Poppins"/>
              </a:rPr>
              <a:t>Asociatia Four Change, Ρουμανία</a:t>
            </a:r>
            <a:endParaRPr sz="2000" b="0" i="0" u="none" strike="noStrike" cap="none">
              <a:solidFill>
                <a:srgbClr val="2E75B5"/>
              </a:solidFill>
              <a:latin typeface="Calibri"/>
              <a:ea typeface="Calibri"/>
              <a:cs typeface="Calibri"/>
              <a:sym typeface="Calibri"/>
            </a:endParaRPr>
          </a:p>
        </p:txBody>
      </p:sp>
      <p:sp>
        <p:nvSpPr>
          <p:cNvPr id="97" name="Google Shape;97;p2"/>
          <p:cNvSpPr txBox="1"/>
          <p:nvPr/>
        </p:nvSpPr>
        <p:spPr>
          <a:xfrm>
            <a:off x="9023700" y="4349183"/>
            <a:ext cx="2958174"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GUnet, Ελλάδα</a:t>
            </a:r>
            <a:endParaRPr sz="1600" b="0" i="0" u="none" strike="noStrike" cap="none">
              <a:solidFill>
                <a:srgbClr val="9CC2E5"/>
              </a:solidFill>
              <a:latin typeface="Calibri"/>
              <a:ea typeface="Calibri"/>
              <a:cs typeface="Calibri"/>
              <a:sym typeface="Calibri"/>
            </a:endParaRPr>
          </a:p>
        </p:txBody>
      </p:sp>
      <p:pic>
        <p:nvPicPr>
          <p:cNvPr id="98" name="Google Shape;98;p2"/>
          <p:cNvPicPr preferRelativeResize="0"/>
          <p:nvPr/>
        </p:nvPicPr>
        <p:blipFill rotWithShape="1">
          <a:blip r:embed="rId8">
            <a:alphaModFix/>
          </a:blip>
          <a:srcRect/>
          <a:stretch/>
        </p:blipFill>
        <p:spPr>
          <a:xfrm>
            <a:off x="8809414" y="1097992"/>
            <a:ext cx="3283197" cy="4643614"/>
          </a:xfrm>
          <a:prstGeom prst="rect">
            <a:avLst/>
          </a:prstGeom>
          <a:noFill/>
          <a:ln>
            <a:noFill/>
          </a:ln>
        </p:spPr>
      </p:pic>
      <p:cxnSp>
        <p:nvCxnSpPr>
          <p:cNvPr id="99" name="Google Shape;99;p2"/>
          <p:cNvCxnSpPr/>
          <p:nvPr/>
        </p:nvCxnSpPr>
        <p:spPr>
          <a:xfrm flipH="1">
            <a:off x="1909382" y="-4912"/>
            <a:ext cx="2882348" cy="6827757"/>
          </a:xfrm>
          <a:prstGeom prst="straightConnector1">
            <a:avLst/>
          </a:prstGeom>
          <a:noFill/>
          <a:ln w="57150" cap="flat" cmpd="sng">
            <a:solidFill>
              <a:srgbClr val="F2F2F2"/>
            </a:solidFill>
            <a:prstDash val="solid"/>
            <a:miter lim="800000"/>
            <a:headEnd type="none" w="sm" len="sm"/>
            <a:tailEnd type="none" w="sm" len="sm"/>
          </a:ln>
        </p:spPr>
      </p:cxnSp>
      <p:pic>
        <p:nvPicPr>
          <p:cNvPr id="100" name="Google Shape;100;p2"/>
          <p:cNvPicPr preferRelativeResize="0"/>
          <p:nvPr/>
        </p:nvPicPr>
        <p:blipFill rotWithShape="1">
          <a:blip r:embed="rId9">
            <a:alphaModFix/>
          </a:blip>
          <a:srcRect/>
          <a:stretch/>
        </p:blipFill>
        <p:spPr>
          <a:xfrm>
            <a:off x="5730655" y="38584"/>
            <a:ext cx="4580088" cy="1862569"/>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36CF44-F091-3B22-2338-A807DB76EA49}"/>
              </a:ext>
            </a:extLst>
          </p:cNvPr>
          <p:cNvSpPr>
            <a:spLocks noGrp="1"/>
          </p:cNvSpPr>
          <p:nvPr>
            <p:ph type="title"/>
          </p:nvPr>
        </p:nvSpPr>
        <p:spPr/>
        <p:txBody>
          <a:bodyPr/>
          <a:lstStyle/>
          <a:p>
            <a:r>
              <a:rPr lang="en-US" dirty="0"/>
              <a:t>Άλλοι τρόποι πληρωμών</a:t>
            </a:r>
            <a:endParaRPr lang="el-GR" dirty="0"/>
          </a:p>
        </p:txBody>
      </p:sp>
      <p:sp>
        <p:nvSpPr>
          <p:cNvPr id="3" name="Θέση κειμένου 2">
            <a:extLst>
              <a:ext uri="{FF2B5EF4-FFF2-40B4-BE49-F238E27FC236}">
                <a16:creationId xmlns:a16="http://schemas.microsoft.com/office/drawing/2014/main" id="{890A3AFB-F4F5-BDFC-700D-E8D5224D0A42}"/>
              </a:ext>
            </a:extLst>
          </p:cNvPr>
          <p:cNvSpPr>
            <a:spLocks noGrp="1"/>
          </p:cNvSpPr>
          <p:nvPr>
            <p:ph type="body" idx="1"/>
          </p:nvPr>
        </p:nvSpPr>
        <p:spPr>
          <a:xfrm>
            <a:off x="566154" y="1893455"/>
            <a:ext cx="11059692" cy="4738004"/>
          </a:xfrm>
        </p:spPr>
        <p:txBody>
          <a:bodyPr>
            <a:normAutofit fontScale="85000" lnSpcReduction="20000"/>
          </a:bodyPr>
          <a:lstStyle/>
          <a:p>
            <a:pPr marL="76200" indent="0">
              <a:spcAft>
                <a:spcPts val="600"/>
              </a:spcAft>
              <a:buNone/>
            </a:pPr>
            <a:r>
              <a:rPr lang="en-US" b="1" dirty="0"/>
              <a:t>Τραπεζικές μεταφορές</a:t>
            </a:r>
          </a:p>
          <a:p>
            <a:pPr>
              <a:spcAft>
                <a:spcPts val="600"/>
              </a:spcAft>
              <a:buFont typeface="Calibri" panose="020B0604020202020204" pitchFamily="34" charset="0"/>
              <a:buChar char="•"/>
            </a:pPr>
            <a:r>
              <a:rPr lang="en-US" dirty="0"/>
              <a:t>Ορισμένοι ιστότοποι σας επιτρέπουν να πληρώνετε απευθείας από τον τραπεζικό σας λογαριασμό.</a:t>
            </a:r>
          </a:p>
          <a:p>
            <a:pPr>
              <a:spcAft>
                <a:spcPts val="600"/>
              </a:spcAft>
              <a:buFont typeface="Calibri" panose="020B0604020202020204" pitchFamily="34" charset="0"/>
              <a:buChar char="•"/>
            </a:pPr>
            <a:r>
              <a:rPr lang="en-US" dirty="0"/>
              <a:t>Ενδέχεται να χρειαστεί να εισαγάγετε </a:t>
            </a:r>
            <a:r>
              <a:rPr lang="en-US" b="1" dirty="0"/>
              <a:t>τα στοιχεία της ηλεκτρονικής σας τράπεζας </a:t>
            </a:r>
            <a:r>
              <a:rPr lang="en-US" dirty="0"/>
              <a:t>για να ολοκληρώσετε την αγορά.</a:t>
            </a:r>
          </a:p>
          <a:p>
            <a:pPr>
              <a:spcAft>
                <a:spcPts val="600"/>
              </a:spcAft>
              <a:buFont typeface="Calibri" panose="020B0604020202020204" pitchFamily="34" charset="0"/>
              <a:buChar char="•"/>
            </a:pPr>
            <a:r>
              <a:rPr lang="en-US" dirty="0"/>
              <a:t>Χρησιμοποιήστε το μόνο σε </a:t>
            </a:r>
            <a:r>
              <a:rPr lang="en-US" b="1" dirty="0"/>
              <a:t>αξιόπιστες ιστοσελίδες</a:t>
            </a:r>
            <a:r>
              <a:rPr lang="en-US" dirty="0"/>
              <a:t>.</a:t>
            </a:r>
          </a:p>
          <a:p>
            <a:pPr marL="76200" indent="0">
              <a:spcAft>
                <a:spcPts val="600"/>
              </a:spcAft>
              <a:buNone/>
            </a:pPr>
            <a:r>
              <a:rPr lang="en-US" b="1" dirty="0"/>
              <a:t>Αγοράστε τώρα, πληρώστε αργότερα (</a:t>
            </a:r>
            <a:r>
              <a:rPr lang="en-US" b="1" dirty="0" err="1"/>
              <a:t>Afterpay</a:t>
            </a:r>
            <a:r>
              <a:rPr lang="en-US" b="1" dirty="0"/>
              <a:t>, Klarna)</a:t>
            </a:r>
          </a:p>
          <a:p>
            <a:pPr>
              <a:spcAft>
                <a:spcPts val="600"/>
              </a:spcAft>
              <a:buFont typeface="Calibri" panose="020B0604020202020204" pitchFamily="34" charset="0"/>
              <a:buChar char="•"/>
            </a:pPr>
            <a:r>
              <a:rPr lang="en-US" dirty="0"/>
              <a:t>Σας επιτρέπει να αγοράσετε κάτι τώρα και να πληρώσετε σε μικρά ποσά σε βάθος χρόνου.</a:t>
            </a:r>
          </a:p>
          <a:p>
            <a:pPr>
              <a:spcAft>
                <a:spcPts val="600"/>
              </a:spcAft>
              <a:buFont typeface="Calibri" panose="020B0604020202020204" pitchFamily="34" charset="0"/>
              <a:buChar char="•"/>
            </a:pPr>
            <a:r>
              <a:rPr lang="en-US" dirty="0"/>
              <a:t>Ίσως χρειαστεί να εγγραφείτε και να συνδέσετε την κάρτα ή τον τραπεζικό σας λογαριασμό.</a:t>
            </a:r>
          </a:p>
          <a:p>
            <a:pPr>
              <a:spcAft>
                <a:spcPts val="600"/>
              </a:spcAft>
              <a:buFont typeface="Calibri" panose="020B0604020202020204" pitchFamily="34" charset="0"/>
              <a:buChar char="•"/>
            </a:pPr>
            <a:r>
              <a:rPr lang="en-US" dirty="0"/>
              <a:t>Φροντίστε να πληρώνετε εγκαίρως για να αποφύγετε επιπλέον χρεώσεις.</a:t>
            </a:r>
            <a:endParaRPr lang="ro-RO" dirty="0"/>
          </a:p>
          <a:p>
            <a:pPr marL="76200" indent="0">
              <a:spcAft>
                <a:spcPts val="600"/>
              </a:spcAft>
              <a:buNone/>
            </a:pPr>
            <a:r>
              <a:rPr lang="en-US" b="1" dirty="0"/>
              <a:t>Κάρτες δώρων &amp; πίστωση καταστημάτων</a:t>
            </a:r>
          </a:p>
          <a:p>
            <a:pPr>
              <a:spcAft>
                <a:spcPts val="600"/>
              </a:spcAft>
              <a:buFont typeface="Calibri" panose="020B0604020202020204" pitchFamily="34" charset="0"/>
              <a:buChar char="•"/>
            </a:pPr>
            <a:r>
              <a:rPr lang="en-US" dirty="0"/>
              <a:t>Ορισμένοι ιστότοποι σας επιτρέπουν να πληρώσετε με </a:t>
            </a:r>
            <a:r>
              <a:rPr lang="en-US" b="1" dirty="0"/>
              <a:t>δωροκάρτα ή πίστωση καταστήματος</a:t>
            </a:r>
            <a:r>
              <a:rPr lang="en-US" dirty="0"/>
              <a:t>.</a:t>
            </a:r>
          </a:p>
          <a:p>
            <a:pPr>
              <a:spcAft>
                <a:spcPts val="600"/>
              </a:spcAft>
              <a:buFont typeface="Calibri" panose="020B0604020202020204" pitchFamily="34" charset="0"/>
              <a:buChar char="•"/>
            </a:pPr>
            <a:r>
              <a:rPr lang="en-US" dirty="0"/>
              <a:t>Πληκτρολογήστε </a:t>
            </a:r>
            <a:r>
              <a:rPr lang="en-US" b="1" dirty="0"/>
              <a:t>τον αριθμό της δωροκάρτας και το PIN </a:t>
            </a:r>
            <a:r>
              <a:rPr lang="en-US" dirty="0"/>
              <a:t>κατά την ολοκλήρωση της πληρωμής.</a:t>
            </a:r>
          </a:p>
          <a:p>
            <a:pPr>
              <a:spcAft>
                <a:spcPts val="600"/>
              </a:spcAft>
              <a:buFont typeface="Calibri" panose="020B0604020202020204" pitchFamily="34" charset="0"/>
              <a:buChar char="•"/>
            </a:pPr>
            <a:endParaRPr lang="en-US" dirty="0"/>
          </a:p>
          <a:p>
            <a:pPr>
              <a:spcAft>
                <a:spcPts val="600"/>
              </a:spcAft>
            </a:pPr>
            <a:endParaRPr lang="el-GR" dirty="0"/>
          </a:p>
        </p:txBody>
      </p:sp>
    </p:spTree>
    <p:extLst>
      <p:ext uri="{BB962C8B-B14F-4D97-AF65-F5344CB8AC3E}">
        <p14:creationId xmlns:p14="http://schemas.microsoft.com/office/powerpoint/2010/main" val="3953117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0E4F1FB1-DA80-66EC-2366-2A1090AF1E9E}"/>
            </a:ext>
          </a:extLst>
        </p:cNvPr>
        <p:cNvGrpSpPr/>
        <p:nvPr/>
      </p:nvGrpSpPr>
      <p:grpSpPr>
        <a:xfrm>
          <a:off x="0" y="0"/>
          <a:ext cx="0" cy="0"/>
          <a:chOff x="0" y="0"/>
          <a:chExt cx="0" cy="0"/>
        </a:xfrm>
      </p:grpSpPr>
      <p:sp>
        <p:nvSpPr>
          <p:cNvPr id="239" name="Google Shape;239;g32370f821f7_1_2">
            <a:extLst>
              <a:ext uri="{FF2B5EF4-FFF2-40B4-BE49-F238E27FC236}">
                <a16:creationId xmlns:a16="http://schemas.microsoft.com/office/drawing/2014/main" id="{D4067BAD-F1E2-1AA9-7E1A-1DDC59ADE826}"/>
              </a:ext>
            </a:extLst>
          </p:cNvPr>
          <p:cNvSpPr txBox="1">
            <a:spLocks noGrp="1"/>
          </p:cNvSpPr>
          <p:nvPr>
            <p:ph type="title"/>
          </p:nvPr>
        </p:nvSpPr>
        <p:spPr>
          <a:xfrm>
            <a:off x="558000" y="1079999"/>
            <a:ext cx="10515600" cy="1292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ts val="2200"/>
              <a:buFont typeface="Calibri"/>
              <a:buNone/>
            </a:pPr>
            <a:r>
              <a:rPr lang="el-GR" sz="2000" dirty="0"/>
              <a:t>Υποενότητα</a:t>
            </a:r>
            <a:r>
              <a:rPr lang="en-US" sz="2000" dirty="0"/>
              <a:t> </a:t>
            </a:r>
            <a:r>
              <a:rPr lang="ro-RO" sz="2000" dirty="0"/>
              <a:t>5</a:t>
            </a:r>
            <a:r>
              <a:rPr lang="en-US" sz="4000" dirty="0"/>
              <a:t/>
            </a:r>
            <a:br>
              <a:rPr lang="en-US" sz="4000" dirty="0"/>
            </a:br>
            <a:r>
              <a:rPr lang="en-US" sz="4000" dirty="0"/>
              <a:t>Δεξιότητες πρόληψης κινδύνων για ασφαλείς ηλεκτρονικές αγορές</a:t>
            </a:r>
            <a:br>
              <a:rPr lang="en-US" sz="4000" dirty="0"/>
            </a:br>
            <a:endParaRPr lang="en-US" dirty="0"/>
          </a:p>
        </p:txBody>
      </p:sp>
      <p:sp>
        <p:nvSpPr>
          <p:cNvPr id="240" name="Google Shape;240;g32370f821f7_1_2">
            <a:extLst>
              <a:ext uri="{FF2B5EF4-FFF2-40B4-BE49-F238E27FC236}">
                <a16:creationId xmlns:a16="http://schemas.microsoft.com/office/drawing/2014/main" id="{61309EAD-B091-3A57-0D36-329442B17409}"/>
              </a:ext>
            </a:extLst>
          </p:cNvPr>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dirty="0"/>
              <a:t>Στόχοι</a:t>
            </a:r>
            <a:endParaRPr dirty="0"/>
          </a:p>
        </p:txBody>
      </p:sp>
      <p:sp>
        <p:nvSpPr>
          <p:cNvPr id="241" name="Google Shape;241;g32370f821f7_1_2">
            <a:extLst>
              <a:ext uri="{FF2B5EF4-FFF2-40B4-BE49-F238E27FC236}">
                <a16:creationId xmlns:a16="http://schemas.microsoft.com/office/drawing/2014/main" id="{AEB218B5-BAB4-9C50-F413-0069C6CA636B}"/>
              </a:ext>
            </a:extLst>
          </p:cNvPr>
          <p:cNvSpPr txBox="1">
            <a:spLocks noGrp="1"/>
          </p:cNvSpPr>
          <p:nvPr>
            <p:ph type="body" idx="2"/>
          </p:nvPr>
        </p:nvSpPr>
        <p:spPr>
          <a:xfrm>
            <a:off x="617619" y="2849842"/>
            <a:ext cx="7356607" cy="3649811"/>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50000"/>
              </a:lnSpc>
              <a:spcBef>
                <a:spcPts val="0"/>
              </a:spcBef>
              <a:spcAft>
                <a:spcPts val="0"/>
              </a:spcAft>
              <a:buSzPts val="2000"/>
              <a:buNone/>
            </a:pPr>
            <a:r>
              <a:rPr lang="en-US" sz="2000" dirty="0"/>
              <a:t>Με την ολοκλήρωση αυτής της ενότητας, θα είστε σε θέση να:</a:t>
            </a:r>
            <a:endParaRPr dirty="0"/>
          </a:p>
          <a:p>
            <a:pPr marL="228600" lvl="0" indent="-228600" algn="l" rtl="0">
              <a:lnSpc>
                <a:spcPct val="150000"/>
              </a:lnSpc>
              <a:spcBef>
                <a:spcPts val="1200"/>
              </a:spcBef>
              <a:spcAft>
                <a:spcPts val="0"/>
              </a:spcAft>
              <a:buSzPts val="2000"/>
              <a:buFont typeface="Calibri"/>
              <a:buChar char="✔"/>
            </a:pPr>
            <a:r>
              <a:rPr lang="en-US" sz="2000" dirty="0" err="1"/>
              <a:t>Αν</a:t>
            </a:r>
            <a:r>
              <a:rPr lang="en-US" sz="2000" dirty="0"/>
              <a:t>αγνωρίσ</a:t>
            </a:r>
            <a:r>
              <a:rPr lang="el-GR" sz="2000" dirty="0"/>
              <a:t>ε</a:t>
            </a:r>
            <a:r>
              <a:rPr lang="en-US" sz="2000" dirty="0" err="1"/>
              <a:t>τε</a:t>
            </a:r>
            <a:r>
              <a:rPr lang="en-US" sz="2000" dirty="0"/>
              <a:t> και αποφύγετε τις απάτες - Μάθετε πώς να αναγνωρίζετε ψεύτικους ιστότοπους, μηνύματα ηλεκτρονικού "ψαρέματος" και απατεώνες πωλητές για να αποφύγετε να πέσετε θύμα απάτης.</a:t>
            </a:r>
            <a:endParaRPr lang="ro-RO" sz="2000" dirty="0"/>
          </a:p>
          <a:p>
            <a:pPr marL="228600" lvl="0" indent="-228600" algn="l" rtl="0">
              <a:lnSpc>
                <a:spcPct val="150000"/>
              </a:lnSpc>
              <a:spcBef>
                <a:spcPts val="1200"/>
              </a:spcBef>
              <a:spcAft>
                <a:spcPts val="0"/>
              </a:spcAft>
              <a:buSzPts val="2000"/>
              <a:buFont typeface="Calibri"/>
              <a:buChar char="✔"/>
            </a:pPr>
            <a:r>
              <a:rPr lang="en-US" sz="2000" dirty="0" err="1"/>
              <a:t>Προστ</a:t>
            </a:r>
            <a:r>
              <a:rPr lang="en-US" sz="2000" dirty="0"/>
              <a:t>α</a:t>
            </a:r>
            <a:r>
              <a:rPr lang="el-GR" sz="2000" dirty="0" err="1"/>
              <a:t>τεύετε</a:t>
            </a:r>
            <a:r>
              <a:rPr lang="en-US" sz="2000" dirty="0"/>
              <a:t> π</a:t>
            </a:r>
            <a:r>
              <a:rPr lang="en-US" sz="2000" dirty="0" err="1"/>
              <a:t>ροσω</a:t>
            </a:r>
            <a:r>
              <a:rPr lang="en-US" sz="2000" dirty="0"/>
              <a:t>πικ</a:t>
            </a:r>
            <a:r>
              <a:rPr lang="el-GR" sz="2000" dirty="0" err="1"/>
              <a:t>ές</a:t>
            </a:r>
            <a:r>
              <a:rPr lang="en-US" sz="2000" dirty="0"/>
              <a:t> π</a:t>
            </a:r>
            <a:r>
              <a:rPr lang="en-US" sz="2000" dirty="0" err="1"/>
              <a:t>ληροφορ</a:t>
            </a:r>
            <a:r>
              <a:rPr lang="el-GR" sz="2000" dirty="0"/>
              <a:t>ίες</a:t>
            </a:r>
            <a:r>
              <a:rPr lang="en-US" sz="2000" dirty="0"/>
              <a:t> και π</a:t>
            </a:r>
            <a:r>
              <a:rPr lang="en-US" sz="2000" dirty="0" err="1"/>
              <a:t>ληροφορ</a:t>
            </a:r>
            <a:r>
              <a:rPr lang="el-GR" sz="2000" dirty="0"/>
              <a:t>ίες</a:t>
            </a:r>
            <a:r>
              <a:rPr lang="en-US" sz="2000" dirty="0"/>
              <a:t> πληρωμών - Κατανοήστε τις ασφαλείς πρακτικές ηλεκτρονικών πληρωμών, τη σημασία ισχυρών κωδικών πρόσβασης και πότε πρέπει να μοιράζεστε ή να αποφεύγετε να μοιράζεστε προσωπικά στοιχεία.</a:t>
            </a:r>
            <a:endParaRPr lang="ro-RO" sz="2000" dirty="0"/>
          </a:p>
          <a:p>
            <a:pPr marL="228600" lvl="0" indent="-228600" algn="l" rtl="0">
              <a:lnSpc>
                <a:spcPct val="150000"/>
              </a:lnSpc>
              <a:spcBef>
                <a:spcPts val="1200"/>
              </a:spcBef>
              <a:spcAft>
                <a:spcPts val="0"/>
              </a:spcAft>
              <a:buSzPts val="2000"/>
              <a:buFont typeface="Calibri"/>
              <a:buChar char="✔"/>
            </a:pPr>
            <a:r>
              <a:rPr lang="en-US" sz="2000" dirty="0"/>
              <a:t>Επαληθεύστε την ασφάλεια του ιστότοπου και αγοράστε με ασφάλεια - Μάθετε να ελέγχετε για ασφαλείς ιστότοπους (https://, σύμβολο λουκέτου), να διαβάζετε κριτικές και να χρησιμοποιείτε αξιόπιστες μεθόδους πληρωμής για μια ασφαλή εμπειρία αγορών.</a:t>
            </a:r>
          </a:p>
        </p:txBody>
      </p:sp>
      <p:pic>
        <p:nvPicPr>
          <p:cNvPr id="10" name="Google Shape;172;p8" descr="High ROI content abstract concept illustration">
            <a:extLst>
              <a:ext uri="{FF2B5EF4-FFF2-40B4-BE49-F238E27FC236}">
                <a16:creationId xmlns:a16="http://schemas.microsoft.com/office/drawing/2014/main" id="{7F9A6F7B-B92A-488C-9CA2-B960F771A48A}"/>
              </a:ext>
            </a:extLst>
          </p:cNvPr>
          <p:cNvPicPr preferRelativeResize="0"/>
          <p:nvPr/>
        </p:nvPicPr>
        <p:blipFill rotWithShape="1">
          <a:blip r:embed="rId3">
            <a:alphaModFix/>
          </a:blip>
          <a:srcRect l="10455" t="11533" r="9781" b="9204"/>
          <a:stretch/>
        </p:blipFill>
        <p:spPr>
          <a:xfrm>
            <a:off x="8096250" y="2372139"/>
            <a:ext cx="3537750" cy="3541375"/>
          </a:xfrm>
          <a:prstGeom prst="rect">
            <a:avLst/>
          </a:prstGeom>
          <a:noFill/>
          <a:ln>
            <a:noFill/>
          </a:ln>
        </p:spPr>
      </p:pic>
      <p:sp>
        <p:nvSpPr>
          <p:cNvPr id="11" name="Google Shape;173;p8">
            <a:extLst>
              <a:ext uri="{FF2B5EF4-FFF2-40B4-BE49-F238E27FC236}">
                <a16:creationId xmlns:a16="http://schemas.microsoft.com/office/drawing/2014/main" id="{42E61033-1B7C-4E88-960B-CEB0D1054E86}"/>
              </a:ext>
            </a:extLst>
          </p:cNvPr>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Εικόνα από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vectorjuice </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στο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92082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A3038-698B-46E1-AE2A-08B3575F2511}"/>
              </a:ext>
            </a:extLst>
          </p:cNvPr>
          <p:cNvSpPr>
            <a:spLocks noGrp="1"/>
          </p:cNvSpPr>
          <p:nvPr>
            <p:ph type="title"/>
          </p:nvPr>
        </p:nvSpPr>
        <p:spPr/>
        <p:txBody>
          <a:bodyPr/>
          <a:lstStyle/>
          <a:p>
            <a:r>
              <a:rPr lang="en-US" sz="3600" dirty="0"/>
              <a:t>Αναγνωρίστε και αποφύγετε τις απάτες</a:t>
            </a:r>
            <a:endParaRPr lang="en-US" dirty="0"/>
          </a:p>
        </p:txBody>
      </p:sp>
      <p:sp>
        <p:nvSpPr>
          <p:cNvPr id="4" name="Text Placeholder 3">
            <a:extLst>
              <a:ext uri="{FF2B5EF4-FFF2-40B4-BE49-F238E27FC236}">
                <a16:creationId xmlns:a16="http://schemas.microsoft.com/office/drawing/2014/main" id="{98CC32AD-75AF-46EB-AB4F-01032E9DBA2E}"/>
              </a:ext>
            </a:extLst>
          </p:cNvPr>
          <p:cNvSpPr>
            <a:spLocks noGrp="1"/>
          </p:cNvSpPr>
          <p:nvPr>
            <p:ph type="body" idx="2"/>
          </p:nvPr>
        </p:nvSpPr>
        <p:spPr>
          <a:xfrm>
            <a:off x="557999" y="2093413"/>
            <a:ext cx="8161128" cy="4258434"/>
          </a:xfrm>
        </p:spPr>
        <p:txBody>
          <a:bodyPr>
            <a:normAutofit fontScale="70000" lnSpcReduction="20000"/>
          </a:bodyPr>
          <a:lstStyle/>
          <a:p>
            <a:pPr marL="76200" indent="0">
              <a:lnSpc>
                <a:spcPct val="120000"/>
              </a:lnSpc>
              <a:spcAft>
                <a:spcPts val="600"/>
              </a:spcAft>
              <a:buNone/>
            </a:pPr>
            <a:r>
              <a:rPr lang="en-US" dirty="0"/>
              <a:t>✅ </a:t>
            </a:r>
            <a:r>
              <a:rPr lang="en-US" b="1" dirty="0"/>
              <a:t>Ελέγξτε τη νομιμότητα του ιστότοπου </a:t>
            </a:r>
            <a:r>
              <a:rPr lang="en-US" dirty="0"/>
              <a:t>- Αναζητήστε το "https://" και ένα </a:t>
            </a:r>
            <a:r>
              <a:rPr lang="en-US" b="1" dirty="0"/>
              <a:t>λουκέτο </a:t>
            </a:r>
            <a:r>
              <a:rPr lang="en-US" dirty="0"/>
              <a:t>στη διεύθυνση του ιστότοπου. Αποφύγετε άγνωστους ιστότοπους με κακό σχεδιασμό ή υπερβολικά καλές για να είναι αληθινές προσφορές.</a:t>
            </a:r>
            <a:br>
              <a:rPr lang="en-US" dirty="0"/>
            </a:br>
            <a:r>
              <a:rPr lang="en-US" dirty="0"/>
              <a:t>✅ </a:t>
            </a:r>
            <a:r>
              <a:rPr lang="en-US" b="1" dirty="0"/>
              <a:t>Προσοχή στα μηνύματα ηλεκτρονικού ταχυδρομείου και τις κλήσεις phishing </a:t>
            </a:r>
            <a:r>
              <a:rPr lang="en-US" dirty="0"/>
              <a:t>- Ποτέ μην κάνετε κλικ σε ύποπτους συνδέσμους σε μηνύματα ηλεκτρονικού ταχυδρομείου ή γραπτά μηνύματα που ζητούν προσωπικά στοιχεία. "Διαγραφείτε" </a:t>
            </a:r>
            <a:r>
              <a:rPr lang="ro-RO" dirty="0" err="1"/>
              <a:t>από </a:t>
            </a:r>
            <a:r>
              <a:rPr lang="ro-RO" dirty="0"/>
              <a:t>ανεπιθύμητα </a:t>
            </a:r>
            <a:r>
              <a:rPr lang="ro-RO" dirty="0" err="1"/>
              <a:t>ενημερωτικά δελτία</a:t>
            </a:r>
            <a:r>
              <a:rPr lang="ro-RO" dirty="0"/>
              <a:t>.</a:t>
            </a:r>
            <a:r>
              <a:rPr lang="en-US" dirty="0"/>
              <a:t/>
            </a:r>
            <a:br>
              <a:rPr lang="en-US" dirty="0"/>
            </a:br>
            <a:r>
              <a:rPr lang="en-US" dirty="0"/>
              <a:t>✅ </a:t>
            </a:r>
            <a:r>
              <a:rPr lang="en-US" b="1" dirty="0"/>
              <a:t>Αποφύγετε τους ψεύτικους πωλητές </a:t>
            </a:r>
            <a:r>
              <a:rPr lang="en-US" dirty="0"/>
              <a:t>- Διαβάστε κριτικές προϊόντων και ελέγξτε τις αξιολογήσεις των πωλητών πριν προβείτε σε αγορά.</a:t>
            </a:r>
            <a:endParaRPr lang="ro-RO" dirty="0"/>
          </a:p>
          <a:p>
            <a:pPr marL="76200" indent="0">
              <a:lnSpc>
                <a:spcPct val="120000"/>
              </a:lnSpc>
              <a:spcAft>
                <a:spcPts val="600"/>
              </a:spcAft>
              <a:buNone/>
            </a:pPr>
            <a:r>
              <a:rPr lang="en-US" dirty="0"/>
              <a:t>✅Χρησιμοποιήστε </a:t>
            </a:r>
            <a:r>
              <a:rPr lang="en-US" b="1" dirty="0"/>
              <a:t>ένα ψευδώνυμο ηλεκτρονικού ταχυδρομείου για αγορές </a:t>
            </a:r>
            <a:r>
              <a:rPr lang="en-US" dirty="0"/>
              <a:t>- Σκεφτείτε να χρησιμοποιήσετε μια ξεχωριστή διεύθυνση ηλεκτρονικού ταχυδρομείου αποκλειστικά για ηλεκτρονικές αγορές. Αυτό βοηθάει να διατηρήσετε το κύριο email σας ιδιωτικό και μειώνει τον κίνδυνο επιθέσεων phishing.</a:t>
            </a:r>
          </a:p>
          <a:p>
            <a:pPr marL="76200" indent="0">
              <a:lnSpc>
                <a:spcPct val="120000"/>
              </a:lnSpc>
              <a:spcAft>
                <a:spcPts val="600"/>
              </a:spcAft>
              <a:buNone/>
            </a:pPr>
            <a:endParaRPr lang="ro-RO" dirty="0"/>
          </a:p>
          <a:p>
            <a:pPr marL="76200" indent="0">
              <a:lnSpc>
                <a:spcPct val="120000"/>
              </a:lnSpc>
              <a:spcAft>
                <a:spcPts val="600"/>
              </a:spcAft>
              <a:buNone/>
            </a:pPr>
            <a:endParaRPr lang="en-US" dirty="0"/>
          </a:p>
        </p:txBody>
      </p:sp>
      <p:pic>
        <p:nvPicPr>
          <p:cNvPr id="8194" name="Picture 2" descr="Hand drawn ransomware illustration">
            <a:extLst>
              <a:ext uri="{FF2B5EF4-FFF2-40B4-BE49-F238E27FC236}">
                <a16:creationId xmlns:a16="http://schemas.microsoft.com/office/drawing/2014/main" id="{BA4BF765-6085-4C05-BA63-EF1F5F281D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3835" y="1973178"/>
            <a:ext cx="3050715" cy="3050715"/>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73;p8">
            <a:extLst>
              <a:ext uri="{FF2B5EF4-FFF2-40B4-BE49-F238E27FC236}">
                <a16:creationId xmlns:a16="http://schemas.microsoft.com/office/drawing/2014/main" id="{D89C4F59-1143-4B92-B9C1-A5643F38A117}"/>
              </a:ext>
            </a:extLst>
          </p:cNvPr>
          <p:cNvSpPr txBox="1"/>
          <p:nvPr/>
        </p:nvSpPr>
        <p:spPr>
          <a:xfrm>
            <a:off x="9107055" y="6351847"/>
            <a:ext cx="2241610"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rPr>
              <a:t>Εικόνα από </a:t>
            </a:r>
            <a:r>
              <a:rPr lang="ro-RO" sz="1000" u="sng" dirty="0" err="1">
                <a:solidFill>
                  <a:schemeClr val="dk1"/>
                </a:solidFill>
                <a:latin typeface="Calibri"/>
                <a:ea typeface="Calibri"/>
                <a:cs typeface="Calibri"/>
                <a:sym typeface="Calibri"/>
                <a:hlinkClick r:id="rId4"/>
              </a:rPr>
              <a:t>pikisuperstar </a:t>
            </a:r>
            <a:r>
              <a:rPr lang="en-US" sz="1000" b="0" i="0" u="sng" strike="noStrike" cap="none" dirty="0">
                <a:solidFill>
                  <a:schemeClr val="dk1"/>
                </a:solidFill>
                <a:latin typeface="Calibri"/>
                <a:ea typeface="Calibri"/>
                <a:cs typeface="Calibri"/>
                <a:sym typeface="Calibri"/>
                <a:hlinkClick r:id="rId4"/>
              </a:rPr>
              <a:t>στο </a:t>
            </a:r>
            <a:r>
              <a:rPr lang="ro-RO" sz="1000" b="0" i="0" u="sng" strike="noStrike" cap="none" dirty="0">
                <a:solidFill>
                  <a:schemeClr val="dk1"/>
                </a:solidFill>
                <a:latin typeface="Calibri"/>
                <a:ea typeface="Calibri"/>
                <a:cs typeface="Calibri"/>
                <a:sym typeface="Calibri"/>
                <a:hlinkClick r:id="rId4"/>
              </a:rPr>
              <a:t>Freepik</a:t>
            </a:r>
            <a:endParaRPr sz="1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64126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C59F9-13FF-4D6C-B083-941BFB4C8274}"/>
              </a:ext>
            </a:extLst>
          </p:cNvPr>
          <p:cNvSpPr>
            <a:spLocks noGrp="1"/>
          </p:cNvSpPr>
          <p:nvPr>
            <p:ph type="title"/>
          </p:nvPr>
        </p:nvSpPr>
        <p:spPr/>
        <p:txBody>
          <a:bodyPr>
            <a:normAutofit fontScale="90000"/>
          </a:bodyPr>
          <a:lstStyle/>
          <a:p>
            <a:r>
              <a:rPr lang="en-US" sz="3600" dirty="0"/>
              <a:t>Προστασία προσωπικών πληροφοριών και πληροφοριών πληρωμής</a:t>
            </a:r>
            <a:endParaRPr lang="en-US" dirty="0"/>
          </a:p>
        </p:txBody>
      </p:sp>
      <p:sp>
        <p:nvSpPr>
          <p:cNvPr id="4" name="Text Placeholder 3">
            <a:extLst>
              <a:ext uri="{FF2B5EF4-FFF2-40B4-BE49-F238E27FC236}">
                <a16:creationId xmlns:a16="http://schemas.microsoft.com/office/drawing/2014/main" id="{421F9176-B4EF-4C77-B12D-2D044D153A10}"/>
              </a:ext>
            </a:extLst>
          </p:cNvPr>
          <p:cNvSpPr>
            <a:spLocks noGrp="1"/>
          </p:cNvSpPr>
          <p:nvPr>
            <p:ph type="body" idx="2"/>
          </p:nvPr>
        </p:nvSpPr>
        <p:spPr>
          <a:xfrm>
            <a:off x="558000" y="2093413"/>
            <a:ext cx="7449927" cy="3684588"/>
          </a:xfrm>
        </p:spPr>
        <p:txBody>
          <a:bodyPr>
            <a:normAutofit fontScale="70000" lnSpcReduction="20000"/>
          </a:bodyPr>
          <a:lstStyle/>
          <a:p>
            <a:pPr marL="76200" indent="0">
              <a:buNone/>
            </a:pPr>
            <a:r>
              <a:rPr lang="en-US" dirty="0"/>
              <a:t>✅ </a:t>
            </a:r>
            <a:r>
              <a:rPr lang="en-US" b="1" dirty="0"/>
              <a:t>Χρησιμοποιήστε ισχυρούς κωδικούς πρόσβασης </a:t>
            </a:r>
            <a:r>
              <a:rPr lang="en-US" dirty="0"/>
              <a:t>- Δημιουργήστε μοναδικούς κωδικούς πρόσβασης με συνδυασμό γραμμάτων, αριθμών και συμβόλων. Αποφύγετε τη χρήση προσωπικών στοιχείων, όπως ημερομηνίες γέννησης.</a:t>
            </a:r>
            <a:br>
              <a:rPr lang="en-US" dirty="0"/>
            </a:br>
            <a:r>
              <a:rPr lang="en-US" dirty="0"/>
              <a:t>✅ </a:t>
            </a:r>
            <a:r>
              <a:rPr lang="en-US" b="1" dirty="0"/>
              <a:t>Ποτέ μην μοιράζεστε στοιχεία πιστωτικής κάρτας </a:t>
            </a:r>
            <a:r>
              <a:rPr lang="en-US" dirty="0"/>
              <a:t>- Οι νόμιμες εταιρείες δεν θα σας ζητήσουν ποτέ στοιχεία κάρτας μέσω τηλεφώνου, ηλεκτρονικού ταχυδρομείου ή μηνύματος.</a:t>
            </a:r>
            <a:br>
              <a:rPr lang="en-US" dirty="0"/>
            </a:br>
            <a:r>
              <a:rPr lang="en-US" dirty="0"/>
              <a:t>✅ </a:t>
            </a:r>
            <a:r>
              <a:rPr lang="en-US" b="1" dirty="0"/>
              <a:t>Ενεργοποιήστε την επαλήθευση δύο βημάτων </a:t>
            </a:r>
            <a:r>
              <a:rPr lang="en-US" dirty="0"/>
              <a:t>- Προσθέστε ένα επιπλέον επίπεδο ασφάλειας χρησιμοποιώντας έναν κωδικό που αποστέλλεται στο τηλέφωνό σας κατά τη σύνδεση.</a:t>
            </a:r>
          </a:p>
        </p:txBody>
      </p:sp>
      <p:pic>
        <p:nvPicPr>
          <p:cNvPr id="7" name="Picture 6">
            <a:extLst>
              <a:ext uri="{FF2B5EF4-FFF2-40B4-BE49-F238E27FC236}">
                <a16:creationId xmlns:a16="http://schemas.microsoft.com/office/drawing/2014/main" id="{3E71A92D-98E7-422D-A02A-DE068B204F5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730836" y="2266917"/>
            <a:ext cx="4533900" cy="3022600"/>
          </a:xfrm>
          <a:prstGeom prst="rect">
            <a:avLst/>
          </a:prstGeom>
        </p:spPr>
      </p:pic>
      <p:sp>
        <p:nvSpPr>
          <p:cNvPr id="9" name="TextBox 8">
            <a:extLst>
              <a:ext uri="{FF2B5EF4-FFF2-40B4-BE49-F238E27FC236}">
                <a16:creationId xmlns:a16="http://schemas.microsoft.com/office/drawing/2014/main" id="{AF66B7FF-09EE-4FF9-88E1-3777B987D877}"/>
              </a:ext>
            </a:extLst>
          </p:cNvPr>
          <p:cNvSpPr txBox="1"/>
          <p:nvPr/>
        </p:nvSpPr>
        <p:spPr>
          <a:xfrm>
            <a:off x="5218546" y="6343894"/>
            <a:ext cx="6132944" cy="261610"/>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000"/>
              <a:buFont typeface="Calibri"/>
              <a:buNone/>
            </a:pPr>
            <a:r>
              <a:rPr lang="en-US" sz="1050" b="0" i="0" u="sng" strike="noStrike" cap="none" dirty="0">
                <a:solidFill>
                  <a:schemeClr val="dk1"/>
                </a:solidFill>
                <a:latin typeface="Calibri"/>
                <a:ea typeface="Calibri"/>
                <a:cs typeface="Calibri"/>
                <a:sym typeface="Calibri"/>
                <a:hlinkClick r:id="rId5"/>
              </a:rPr>
              <a:t>Εικόνα από </a:t>
            </a:r>
            <a:r>
              <a:rPr lang="en-US" sz="1050" b="0" i="0" u="sng" strike="noStrike" cap="none" dirty="0" err="1">
                <a:solidFill>
                  <a:schemeClr val="dk1"/>
                </a:solidFill>
                <a:latin typeface="Calibri"/>
                <a:ea typeface="Calibri"/>
                <a:cs typeface="Calibri"/>
                <a:sym typeface="Calibri"/>
                <a:hlinkClick r:id="rId5"/>
              </a:rPr>
              <a:t>vectorjuice </a:t>
            </a:r>
            <a:r>
              <a:rPr lang="en-US" sz="1050" b="0" i="0" u="sng" strike="noStrike" cap="none" dirty="0">
                <a:solidFill>
                  <a:schemeClr val="dk1"/>
                </a:solidFill>
                <a:latin typeface="Calibri"/>
                <a:ea typeface="Calibri"/>
                <a:cs typeface="Calibri"/>
                <a:sym typeface="Calibri"/>
                <a:hlinkClick r:id="rId5"/>
              </a:rPr>
              <a:t>στο </a:t>
            </a:r>
            <a:r>
              <a:rPr lang="en-US" sz="1050" b="0" i="0" u="sng" strike="noStrike" cap="none" dirty="0" err="1">
                <a:solidFill>
                  <a:schemeClr val="dk1"/>
                </a:solidFill>
                <a:latin typeface="Calibri"/>
                <a:ea typeface="Calibri"/>
                <a:cs typeface="Calibri"/>
                <a:sym typeface="Calibri"/>
                <a:hlinkClick r:id="rId5"/>
              </a:rPr>
              <a:t>Freepik</a:t>
            </a:r>
            <a:endParaRPr lang="en-US" sz="105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44118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491B7-695A-4C5D-BD85-90A91DBABAD0}"/>
              </a:ext>
            </a:extLst>
          </p:cNvPr>
          <p:cNvSpPr>
            <a:spLocks noGrp="1"/>
          </p:cNvSpPr>
          <p:nvPr>
            <p:ph type="title"/>
          </p:nvPr>
        </p:nvSpPr>
        <p:spPr/>
        <p:txBody>
          <a:bodyPr>
            <a:normAutofit fontScale="90000"/>
          </a:bodyPr>
          <a:lstStyle/>
          <a:p>
            <a:r>
              <a:rPr lang="en-US" sz="3600" dirty="0"/>
              <a:t>Επαληθεύστε την ασφάλεια του ιστότοπου και αγοράστε με ασφάλεια</a:t>
            </a:r>
            <a:endParaRPr lang="en-US" dirty="0"/>
          </a:p>
        </p:txBody>
      </p:sp>
      <p:sp>
        <p:nvSpPr>
          <p:cNvPr id="4" name="Text Placeholder 3">
            <a:extLst>
              <a:ext uri="{FF2B5EF4-FFF2-40B4-BE49-F238E27FC236}">
                <a16:creationId xmlns:a16="http://schemas.microsoft.com/office/drawing/2014/main" id="{4C230561-D8DE-47FD-A4BD-1E36BC27C4A7}"/>
              </a:ext>
            </a:extLst>
          </p:cNvPr>
          <p:cNvSpPr>
            <a:spLocks noGrp="1"/>
          </p:cNvSpPr>
          <p:nvPr>
            <p:ph type="body" idx="2"/>
          </p:nvPr>
        </p:nvSpPr>
        <p:spPr>
          <a:xfrm>
            <a:off x="558000" y="2226132"/>
            <a:ext cx="8456691" cy="3684588"/>
          </a:xfrm>
        </p:spPr>
        <p:txBody>
          <a:bodyPr>
            <a:normAutofit fontScale="70000" lnSpcReduction="20000"/>
          </a:bodyPr>
          <a:lstStyle/>
          <a:p>
            <a:pPr marL="76200" indent="0">
              <a:buNone/>
            </a:pPr>
            <a:r>
              <a:rPr lang="en-US" dirty="0"/>
              <a:t>✅ </a:t>
            </a:r>
            <a:r>
              <a:rPr lang="en-US" b="1" dirty="0"/>
              <a:t>Ελέγξτε για ασφαλείς μεθόδους πληρωμής </a:t>
            </a:r>
            <a:r>
              <a:rPr lang="en-US" dirty="0"/>
              <a:t>- Χρησιμοποιήστε αξιόπιστες επιλογές πληρωμής, όπως πιστωτικές κάρτες, PayPal ή ψηφιακά πορτοφόλια, αντί για άμεσες τραπεζικές μεταφορές.</a:t>
            </a:r>
            <a:br>
              <a:rPr lang="en-US" dirty="0"/>
            </a:br>
            <a:r>
              <a:rPr lang="en-US" dirty="0"/>
              <a:t>✅ </a:t>
            </a:r>
            <a:r>
              <a:rPr lang="en-US" b="1" dirty="0"/>
              <a:t>Ελέγξτε τις πολιτικές επιστροφής </a:t>
            </a:r>
            <a:r>
              <a:rPr lang="en-US" dirty="0"/>
              <a:t>- Διαβάστε τις πολιτικές επιστροφής και επιστροφής χρημάτων πριν από την αγορά για να αποφύγετε προβλήματα με ελαττωματικά ή λανθασμένα αντικείμενα.</a:t>
            </a:r>
            <a:br>
              <a:rPr lang="en-US" dirty="0"/>
            </a:br>
            <a:r>
              <a:rPr lang="en-US" dirty="0"/>
              <a:t>✅ </a:t>
            </a:r>
            <a:r>
              <a:rPr lang="en-US" b="1" dirty="0"/>
              <a:t>Παρακολουθήστε τις τραπεζικές σας καταστάσεις </a:t>
            </a:r>
            <a:r>
              <a:rPr lang="en-US" dirty="0"/>
              <a:t>- Ελέγχετε τακτικά τις καταστάσεις της πιστωτικής σας κάρτας ή της τράπεζάς σας για μη εξουσιοδοτημένες συναλλαγές και αναφέρετε αμέσως τις ύποπτες δραστηριότητες.</a:t>
            </a:r>
          </a:p>
          <a:p>
            <a:endParaRPr lang="en-US" dirty="0"/>
          </a:p>
        </p:txBody>
      </p:sp>
    </p:spTree>
    <p:extLst>
      <p:ext uri="{BB962C8B-B14F-4D97-AF65-F5344CB8AC3E}">
        <p14:creationId xmlns:p14="http://schemas.microsoft.com/office/powerpoint/2010/main" val="27200171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0E4F1FB1-DA80-66EC-2366-2A1090AF1E9E}"/>
            </a:ext>
          </a:extLst>
        </p:cNvPr>
        <p:cNvGrpSpPr/>
        <p:nvPr/>
      </p:nvGrpSpPr>
      <p:grpSpPr>
        <a:xfrm>
          <a:off x="0" y="0"/>
          <a:ext cx="0" cy="0"/>
          <a:chOff x="0" y="0"/>
          <a:chExt cx="0" cy="0"/>
        </a:xfrm>
      </p:grpSpPr>
      <p:sp>
        <p:nvSpPr>
          <p:cNvPr id="239" name="Google Shape;239;g32370f821f7_1_2">
            <a:extLst>
              <a:ext uri="{FF2B5EF4-FFF2-40B4-BE49-F238E27FC236}">
                <a16:creationId xmlns:a16="http://schemas.microsoft.com/office/drawing/2014/main" id="{D4067BAD-F1E2-1AA9-7E1A-1DDC59ADE826}"/>
              </a:ext>
            </a:extLst>
          </p:cNvPr>
          <p:cNvSpPr txBox="1">
            <a:spLocks noGrp="1"/>
          </p:cNvSpPr>
          <p:nvPr>
            <p:ph type="title"/>
          </p:nvPr>
        </p:nvSpPr>
        <p:spPr>
          <a:xfrm>
            <a:off x="558000" y="1079999"/>
            <a:ext cx="10515600" cy="1292100"/>
          </a:xfrm>
          <a:prstGeom prst="rect">
            <a:avLst/>
          </a:prstGeom>
          <a:noFill/>
          <a:ln>
            <a:noFill/>
          </a:ln>
        </p:spPr>
        <p:txBody>
          <a:bodyPr spcFirstLastPara="1" wrap="square" lIns="91425" tIns="45700" rIns="91425" bIns="45700" anchor="ctr" anchorCtr="0">
            <a:normAutofit fontScale="90000"/>
          </a:bodyPr>
          <a:lstStyle/>
          <a:p>
            <a:pPr>
              <a:buSzPts val="2200"/>
            </a:pPr>
            <a:r>
              <a:rPr lang="el-GR" sz="2000" dirty="0"/>
              <a:t>Υποενότητα</a:t>
            </a:r>
            <a:r>
              <a:rPr lang="en-US" sz="2000" dirty="0"/>
              <a:t> </a:t>
            </a:r>
            <a:r>
              <a:rPr lang="ro-RO" sz="2000" dirty="0"/>
              <a:t>6</a:t>
            </a:r>
            <a:r>
              <a:rPr lang="en-US" sz="4000" dirty="0"/>
              <a:t/>
            </a:r>
            <a:br>
              <a:rPr lang="en-US" sz="4000" dirty="0"/>
            </a:br>
            <a:r>
              <a:rPr lang="en-US" sz="4000" dirty="0"/>
              <a:t>Μάρκετινγκ και </a:t>
            </a:r>
            <a:r>
              <a:rPr lang="el-GR" sz="4000" dirty="0"/>
              <a:t>πληροφορίες για το εμπόριο</a:t>
            </a:r>
            <a:r>
              <a:rPr lang="en-US" sz="4000" dirty="0"/>
              <a:t> </a:t>
            </a:r>
            <a:br>
              <a:rPr lang="en-US" sz="4000" dirty="0"/>
            </a:br>
            <a:endParaRPr lang="en-US" dirty="0"/>
          </a:p>
        </p:txBody>
      </p:sp>
      <p:sp>
        <p:nvSpPr>
          <p:cNvPr id="240" name="Google Shape;240;g32370f821f7_1_2">
            <a:extLst>
              <a:ext uri="{FF2B5EF4-FFF2-40B4-BE49-F238E27FC236}">
                <a16:creationId xmlns:a16="http://schemas.microsoft.com/office/drawing/2014/main" id="{61309EAD-B091-3A57-0D36-329442B17409}"/>
              </a:ext>
            </a:extLst>
          </p:cNvPr>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dirty="0"/>
              <a:t>Στόχοι</a:t>
            </a:r>
            <a:endParaRPr dirty="0"/>
          </a:p>
        </p:txBody>
      </p:sp>
      <p:sp>
        <p:nvSpPr>
          <p:cNvPr id="241" name="Google Shape;241;g32370f821f7_1_2">
            <a:extLst>
              <a:ext uri="{FF2B5EF4-FFF2-40B4-BE49-F238E27FC236}">
                <a16:creationId xmlns:a16="http://schemas.microsoft.com/office/drawing/2014/main" id="{AEB218B5-BAB4-9C50-F413-0069C6CA636B}"/>
              </a:ext>
            </a:extLst>
          </p:cNvPr>
          <p:cNvSpPr txBox="1">
            <a:spLocks noGrp="1"/>
          </p:cNvSpPr>
          <p:nvPr>
            <p:ph type="body" idx="2"/>
          </p:nvPr>
        </p:nvSpPr>
        <p:spPr>
          <a:xfrm>
            <a:off x="558000" y="2734900"/>
            <a:ext cx="7727311" cy="3502004"/>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000"/>
              <a:buNone/>
            </a:pPr>
            <a:r>
              <a:rPr lang="en-US" sz="1800" dirty="0"/>
              <a:t>Με την ολοκλήρωση αυτής της ενότητας, θα είστε σε θέση να</a:t>
            </a:r>
            <a:r>
              <a:rPr lang="el-GR" sz="1800" dirty="0"/>
              <a:t> πράττετε τα εξής</a:t>
            </a:r>
            <a:r>
              <a:rPr lang="en-US" sz="1800" dirty="0"/>
              <a:t>:</a:t>
            </a:r>
            <a:endParaRPr sz="1800" dirty="0"/>
          </a:p>
          <a:p>
            <a:pPr marL="228600" lvl="0" indent="-228600" algn="l" rtl="0">
              <a:lnSpc>
                <a:spcPct val="100000"/>
              </a:lnSpc>
              <a:spcBef>
                <a:spcPts val="1200"/>
              </a:spcBef>
              <a:spcAft>
                <a:spcPts val="0"/>
              </a:spcAft>
              <a:buSzPts val="2000"/>
              <a:buFont typeface="Calibri"/>
              <a:buChar char="✔"/>
            </a:pPr>
            <a:r>
              <a:rPr lang="en-US" sz="1800" dirty="0"/>
              <a:t>Σύγκριση προϊόντων: Μάθετε να συγκρίνετε προϊόντα με βάση τα χαρακτηριστικά, τα οφέλη και τις τιμές για πιο έξυπνες αποφάσεις αγοράς.</a:t>
            </a:r>
            <a:endParaRPr lang="ro-RO" sz="1800" dirty="0"/>
          </a:p>
          <a:p>
            <a:pPr marL="228600" lvl="0" indent="-228600" algn="l" rtl="0">
              <a:lnSpc>
                <a:spcPct val="100000"/>
              </a:lnSpc>
              <a:spcBef>
                <a:spcPts val="1200"/>
              </a:spcBef>
              <a:spcAft>
                <a:spcPts val="0"/>
              </a:spcAft>
              <a:buSzPts val="2000"/>
              <a:buFont typeface="Calibri"/>
              <a:buChar char="✔"/>
            </a:pPr>
            <a:r>
              <a:rPr lang="en-US" sz="1800" dirty="0"/>
              <a:t>Κατανόηση των κριτικών και των αξιολογήσεων: Κατανόηση του τρόπου χρήσης των διαδικτυακών κριτικών και αξιολογήσεων για την αξιολόγηση της ποιότητας των προϊόντων.</a:t>
            </a:r>
            <a:endParaRPr lang="ro-RO" sz="1800" dirty="0"/>
          </a:p>
          <a:p>
            <a:pPr marL="228600" lvl="0" indent="-228600" algn="l" rtl="0">
              <a:lnSpc>
                <a:spcPct val="100000"/>
              </a:lnSpc>
              <a:spcBef>
                <a:spcPts val="1200"/>
              </a:spcBef>
              <a:spcAft>
                <a:spcPts val="0"/>
              </a:spcAft>
              <a:buSzPts val="2000"/>
              <a:buFont typeface="Calibri"/>
              <a:buChar char="✔"/>
            </a:pPr>
            <a:r>
              <a:rPr lang="en-US" sz="1800" dirty="0"/>
              <a:t>Εύρεση εκπτώσεων: Ανακαλύψτε πώς να βρίσκετε εκπτώσεις, προσφορές και εκπτώσεις για να εξοικονομείτε χρήματα κατά τις αγορές σας.</a:t>
            </a:r>
            <a:endParaRPr lang="ro-RO" sz="1800" dirty="0"/>
          </a:p>
          <a:p>
            <a:pPr marL="228600" lvl="0" indent="-228600" algn="l" rtl="0">
              <a:lnSpc>
                <a:spcPct val="100000"/>
              </a:lnSpc>
              <a:spcBef>
                <a:spcPts val="1200"/>
              </a:spcBef>
              <a:spcAft>
                <a:spcPts val="0"/>
              </a:spcAft>
              <a:buSzPts val="2000"/>
              <a:buFont typeface="Calibri"/>
              <a:buChar char="✔"/>
            </a:pPr>
            <a:r>
              <a:rPr lang="en-US" sz="1800" dirty="0"/>
              <a:t>Διαχείριση προϋπολογισμού: Μάθετε να διαχειρίζεστε έναν προϋπολογισμό, να θέτετε όρια δαπανών και να παρακολουθείτε τις αγορές για οικονομικό έλεγχο.</a:t>
            </a:r>
          </a:p>
        </p:txBody>
      </p:sp>
      <p:pic>
        <p:nvPicPr>
          <p:cNvPr id="10" name="Google Shape;172;p8" descr="High ROI content abstract concept illustration">
            <a:extLst>
              <a:ext uri="{FF2B5EF4-FFF2-40B4-BE49-F238E27FC236}">
                <a16:creationId xmlns:a16="http://schemas.microsoft.com/office/drawing/2014/main" id="{7F9A6F7B-B92A-488C-9CA2-B960F771A48A}"/>
              </a:ext>
            </a:extLst>
          </p:cNvPr>
          <p:cNvPicPr preferRelativeResize="0"/>
          <p:nvPr/>
        </p:nvPicPr>
        <p:blipFill rotWithShape="1">
          <a:blip r:embed="rId3">
            <a:alphaModFix/>
          </a:blip>
          <a:srcRect l="10455" t="11533" r="9781" b="9204"/>
          <a:stretch/>
        </p:blipFill>
        <p:spPr>
          <a:xfrm>
            <a:off x="8384574" y="2268727"/>
            <a:ext cx="3537750" cy="3541375"/>
          </a:xfrm>
          <a:prstGeom prst="rect">
            <a:avLst/>
          </a:prstGeom>
          <a:noFill/>
          <a:ln>
            <a:noFill/>
          </a:ln>
        </p:spPr>
      </p:pic>
      <p:sp>
        <p:nvSpPr>
          <p:cNvPr id="11" name="Google Shape;173;p8">
            <a:extLst>
              <a:ext uri="{FF2B5EF4-FFF2-40B4-BE49-F238E27FC236}">
                <a16:creationId xmlns:a16="http://schemas.microsoft.com/office/drawing/2014/main" id="{42E61033-1B7C-4E88-960B-CEB0D1054E86}"/>
              </a:ext>
            </a:extLst>
          </p:cNvPr>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Εικόνα από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vectorjuice </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στο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33531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8CB34042-600D-5D36-5568-5118F20A9E0C}"/>
              </a:ext>
            </a:extLst>
          </p:cNvPr>
          <p:cNvSpPr>
            <a:spLocks noGrp="1"/>
          </p:cNvSpPr>
          <p:nvPr>
            <p:ph type="title"/>
          </p:nvPr>
        </p:nvSpPr>
        <p:spPr/>
        <p:txBody>
          <a:bodyPr>
            <a:normAutofit/>
          </a:bodyPr>
          <a:lstStyle/>
          <a:p>
            <a:r>
              <a:rPr lang="en-US" dirty="0"/>
              <a:t>Πώς να συγκρίνετε προϊόντα</a:t>
            </a:r>
            <a:endParaRPr lang="el-GR" dirty="0"/>
          </a:p>
        </p:txBody>
      </p:sp>
      <p:sp>
        <p:nvSpPr>
          <p:cNvPr id="5" name="Θέση κειμένου 4">
            <a:extLst>
              <a:ext uri="{FF2B5EF4-FFF2-40B4-BE49-F238E27FC236}">
                <a16:creationId xmlns:a16="http://schemas.microsoft.com/office/drawing/2014/main" id="{746634DA-1DF9-3082-B19D-F65565AFC1A7}"/>
              </a:ext>
            </a:extLst>
          </p:cNvPr>
          <p:cNvSpPr>
            <a:spLocks noGrp="1"/>
          </p:cNvSpPr>
          <p:nvPr>
            <p:ph type="body" idx="1"/>
          </p:nvPr>
        </p:nvSpPr>
        <p:spPr/>
        <p:txBody>
          <a:bodyPr>
            <a:normAutofit fontScale="92500"/>
          </a:bodyPr>
          <a:lstStyle/>
          <a:p>
            <a:pPr marL="76200" indent="0">
              <a:buNone/>
            </a:pPr>
            <a:r>
              <a:rPr lang="en-US" b="1" dirty="0"/>
              <a:t>Σύγκριση τιμών:</a:t>
            </a:r>
          </a:p>
          <a:p>
            <a:r>
              <a:rPr lang="en-US" dirty="0"/>
              <a:t>Όταν εξετάζετε προϊόντα, ελέγξτε τις τιμές τους σε διάφορους ιστότοπους ή εφαρμογές. Ορισμένα ηλεκτρονικά καταστήματα μπορεί να έχουν εκπτώσεις ή προσφορές που άλλα δεν έχουν.</a:t>
            </a:r>
          </a:p>
          <a:p>
            <a:r>
              <a:rPr lang="en-US" dirty="0"/>
              <a:t>Χρησιμοποιήστε ιστοσελίδες σύγκρισης τιμών ή επεκτάσεις του προγράμματος περιήγησης (π.χ. Google Shopping) για να δείτε τις τιμές του ίδιου προϊόντος από διάφορους πωλητές. Αυτό μπορεί να σας βοηθήσει να βρείτε τη χαμηλότερη τιμή.</a:t>
            </a:r>
          </a:p>
          <a:p>
            <a:endParaRPr lang="el-GR" dirty="0"/>
          </a:p>
        </p:txBody>
      </p:sp>
      <p:sp>
        <p:nvSpPr>
          <p:cNvPr id="6" name="Θέση κειμένου 5">
            <a:extLst>
              <a:ext uri="{FF2B5EF4-FFF2-40B4-BE49-F238E27FC236}">
                <a16:creationId xmlns:a16="http://schemas.microsoft.com/office/drawing/2014/main" id="{921B77AE-B6AD-2AE4-8DF9-159DE81C02B8}"/>
              </a:ext>
            </a:extLst>
          </p:cNvPr>
          <p:cNvSpPr>
            <a:spLocks noGrp="1"/>
          </p:cNvSpPr>
          <p:nvPr>
            <p:ph type="body" idx="2"/>
          </p:nvPr>
        </p:nvSpPr>
        <p:spPr/>
        <p:txBody>
          <a:bodyPr>
            <a:normAutofit fontScale="92500"/>
          </a:bodyPr>
          <a:lstStyle/>
          <a:p>
            <a:pPr marL="76200" indent="0">
              <a:buNone/>
            </a:pPr>
            <a:r>
              <a:rPr lang="en-US" b="1" dirty="0"/>
              <a:t>Αξιολόγηση ποιότητας:</a:t>
            </a:r>
          </a:p>
          <a:p>
            <a:r>
              <a:rPr lang="en-US" dirty="0"/>
              <a:t>Περιγραφές προϊόντων: Διαβάστε τις λεπτομέρειες του προϊόντος που παρέχονται στον ιστότοπο, συμπεριλαμβανομένων των προδιαγραφών, των υλικών και των χαρακτηριστικών.</a:t>
            </a:r>
          </a:p>
          <a:p>
            <a:r>
              <a:rPr lang="en-US" dirty="0"/>
              <a:t>Φήμη της μάρκας: Εξετάστε τη φήμη της μάρκας. Οι γνωστές μάρκες έχουν συχνά υψηλότερα πρότυπα ποιότητας. Ελέγξτε αν η μάρκα διαθέτει επίσημους ιστότοπους ή σελίδες στα μέσα κοινωνικής δικτύωσης για περισσότερες πληροφορίες σχετικά με τα προϊόντα της.</a:t>
            </a:r>
          </a:p>
          <a:p>
            <a:endParaRPr lang="el-GR" dirty="0"/>
          </a:p>
        </p:txBody>
      </p:sp>
    </p:spTree>
    <p:extLst>
      <p:ext uri="{BB962C8B-B14F-4D97-AF65-F5344CB8AC3E}">
        <p14:creationId xmlns:p14="http://schemas.microsoft.com/office/powerpoint/2010/main" val="14506211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6F4EAF35-4114-5CBC-8888-8621F79B6F58}"/>
              </a:ext>
            </a:extLst>
          </p:cNvPr>
          <p:cNvSpPr>
            <a:spLocks noGrp="1"/>
          </p:cNvSpPr>
          <p:nvPr>
            <p:ph type="title"/>
          </p:nvPr>
        </p:nvSpPr>
        <p:spPr/>
        <p:txBody>
          <a:bodyPr>
            <a:normAutofit/>
          </a:bodyPr>
          <a:lstStyle/>
          <a:p>
            <a:r>
              <a:rPr lang="en-US" sz="2800" dirty="0"/>
              <a:t>Κατανόηση κριτικών και αξιολογήσεων</a:t>
            </a:r>
            <a:endParaRPr lang="el-GR" dirty="0"/>
          </a:p>
        </p:txBody>
      </p:sp>
      <p:sp>
        <p:nvSpPr>
          <p:cNvPr id="6" name="Θέση κειμένου 5">
            <a:extLst>
              <a:ext uri="{FF2B5EF4-FFF2-40B4-BE49-F238E27FC236}">
                <a16:creationId xmlns:a16="http://schemas.microsoft.com/office/drawing/2014/main" id="{9C982E95-D0A7-0F26-4FF6-4C81D9B79497}"/>
              </a:ext>
            </a:extLst>
          </p:cNvPr>
          <p:cNvSpPr>
            <a:spLocks noGrp="1"/>
          </p:cNvSpPr>
          <p:nvPr>
            <p:ph type="body" idx="1"/>
          </p:nvPr>
        </p:nvSpPr>
        <p:spPr>
          <a:xfrm>
            <a:off x="557999" y="1800000"/>
            <a:ext cx="6489346" cy="4553504"/>
          </a:xfrm>
        </p:spPr>
        <p:txBody>
          <a:bodyPr>
            <a:normAutofit fontScale="92500" lnSpcReduction="10000"/>
          </a:bodyPr>
          <a:lstStyle/>
          <a:p>
            <a:r>
              <a:rPr lang="en-US" dirty="0"/>
              <a:t>Κοιτάξτε τις κριτικές των πελατών στη σελίδα του προϊόντος. Οι κριτικές παρέχουν πληροφορίες σχετικά με τις πραγματικές εμπειρίες των ανθρώπων που έχουν ήδη χρησιμοποιήσει το προϊόν.</a:t>
            </a:r>
          </a:p>
          <a:p>
            <a:r>
              <a:rPr lang="en-US" dirty="0"/>
              <a:t>Αξιολογήσεις: Τα περισσότερα προϊόντα έχουν ένα σύστημα βαθμολόγησης με αστέρια (π.χ. 5 αστέρια). Μια υψηλότερη μέση βαθμολογία υποδηλώνει γενικά ένα καλύτερο προϊόν.</a:t>
            </a:r>
          </a:p>
          <a:p>
            <a:r>
              <a:rPr lang="en-US" dirty="0"/>
              <a:t>Εστιάστε τόσο στις θετικές όσο και στις αρνητικές κριτικές για να έχετε μια ισορροπημένη εικόνα των πλεονεκτημάτων και των μειονεκτημάτων του προϊόντος.</a:t>
            </a:r>
          </a:p>
          <a:p>
            <a:endParaRPr lang="el-GR" dirty="0"/>
          </a:p>
        </p:txBody>
      </p:sp>
      <p:pic>
        <p:nvPicPr>
          <p:cNvPr id="11266" name="Picture 2" descr="Reviews concept for landing page">
            <a:extLst>
              <a:ext uri="{FF2B5EF4-FFF2-40B4-BE49-F238E27FC236}">
                <a16:creationId xmlns:a16="http://schemas.microsoft.com/office/drawing/2014/main" id="{85DCEF96-6838-4973-85DD-A8EDC6B011B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8749" r="13847"/>
          <a:stretch/>
        </p:blipFill>
        <p:spPr bwMode="auto">
          <a:xfrm>
            <a:off x="7849792" y="1685095"/>
            <a:ext cx="4277553" cy="36812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5591C27-87C7-4720-BFA7-C1ECB02016F3}"/>
              </a:ext>
            </a:extLst>
          </p:cNvPr>
          <p:cNvSpPr txBox="1"/>
          <p:nvPr/>
        </p:nvSpPr>
        <p:spPr>
          <a:xfrm>
            <a:off x="5292437" y="6045727"/>
            <a:ext cx="6096000" cy="261610"/>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000"/>
              <a:buFont typeface="Calibri"/>
              <a:buNone/>
            </a:pPr>
            <a:r>
              <a:rPr lang="en-US" sz="1050" b="0" i="0" u="sng" strike="noStrike" cap="none" dirty="0">
                <a:solidFill>
                  <a:schemeClr val="dk1"/>
                </a:solidFill>
                <a:latin typeface="Calibri"/>
                <a:ea typeface="Calibri"/>
                <a:cs typeface="Calibri"/>
                <a:sym typeface="Calibri"/>
                <a:hlinkClick r:id="rId5"/>
              </a:rPr>
              <a:t>Εικόνα από </a:t>
            </a:r>
            <a:r>
              <a:rPr lang="en-US" sz="1050" b="0" i="0" u="sng" strike="noStrike" cap="none" dirty="0" err="1">
                <a:solidFill>
                  <a:schemeClr val="dk1"/>
                </a:solidFill>
                <a:latin typeface="Calibri"/>
                <a:ea typeface="Calibri"/>
                <a:cs typeface="Calibri"/>
                <a:sym typeface="Calibri"/>
                <a:hlinkClick r:id="rId5"/>
              </a:rPr>
              <a:t>pikisuperstar </a:t>
            </a:r>
            <a:r>
              <a:rPr lang="en-US" sz="1050" b="0" i="0" u="sng" strike="noStrike" cap="none" dirty="0">
                <a:solidFill>
                  <a:schemeClr val="dk1"/>
                </a:solidFill>
                <a:latin typeface="Calibri"/>
                <a:ea typeface="Calibri"/>
                <a:cs typeface="Calibri"/>
                <a:sym typeface="Calibri"/>
                <a:hlinkClick r:id="rId5"/>
              </a:rPr>
              <a:t>στο </a:t>
            </a:r>
            <a:r>
              <a:rPr lang="en-US" sz="1050" b="0" i="0" u="sng" strike="noStrike" cap="none" dirty="0" err="1">
                <a:solidFill>
                  <a:schemeClr val="dk1"/>
                </a:solidFill>
                <a:latin typeface="Calibri"/>
                <a:ea typeface="Calibri"/>
                <a:cs typeface="Calibri"/>
                <a:sym typeface="Calibri"/>
                <a:hlinkClick r:id="rId5"/>
              </a:rPr>
              <a:t>Freepik</a:t>
            </a:r>
            <a:endParaRPr lang="en-US" sz="105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68562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1F5383-7C05-9121-D651-84F25A4C3E03}"/>
              </a:ext>
            </a:extLst>
          </p:cNvPr>
          <p:cNvSpPr>
            <a:spLocks noGrp="1"/>
          </p:cNvSpPr>
          <p:nvPr>
            <p:ph type="title"/>
          </p:nvPr>
        </p:nvSpPr>
        <p:spPr/>
        <p:txBody>
          <a:bodyPr>
            <a:normAutofit/>
          </a:bodyPr>
          <a:lstStyle/>
          <a:p>
            <a:r>
              <a:rPr lang="en-US" sz="2800" dirty="0"/>
              <a:t>Εύρεση εκπτώσεων</a:t>
            </a:r>
            <a:endParaRPr lang="el-GR" dirty="0"/>
          </a:p>
        </p:txBody>
      </p:sp>
      <p:sp>
        <p:nvSpPr>
          <p:cNvPr id="3" name="Θέση κειμένου 2">
            <a:extLst>
              <a:ext uri="{FF2B5EF4-FFF2-40B4-BE49-F238E27FC236}">
                <a16:creationId xmlns:a16="http://schemas.microsoft.com/office/drawing/2014/main" id="{22615D5D-851F-C3AA-792A-4FB2077D001D}"/>
              </a:ext>
            </a:extLst>
          </p:cNvPr>
          <p:cNvSpPr>
            <a:spLocks noGrp="1"/>
          </p:cNvSpPr>
          <p:nvPr>
            <p:ph type="body" idx="1"/>
          </p:nvPr>
        </p:nvSpPr>
        <p:spPr>
          <a:xfrm>
            <a:off x="558000" y="1675859"/>
            <a:ext cx="6895746" cy="4090595"/>
          </a:xfrm>
        </p:spPr>
        <p:txBody>
          <a:bodyPr>
            <a:normAutofit/>
          </a:bodyPr>
          <a:lstStyle/>
          <a:p>
            <a:r>
              <a:rPr lang="en-US" sz="2000" dirty="0"/>
              <a:t>Προσέξτε για προσφορές όπως η "Μαύρη Παρασκευή" ή εκπτώσεις στο τέλος της σεζόν. Πολλοί ιστότοποι προσφέρουν σημαντικές εκπτώσεις κατά τη διάρκεια αυτών των περιόδων.</a:t>
            </a:r>
          </a:p>
          <a:p>
            <a:r>
              <a:rPr lang="en-US" sz="2000" dirty="0"/>
              <a:t>Εγγραφείτε στα ενημερωτικά δελτία των ηλεκτρονικών καταστημάτων για να λαμβάνετε ενημερώσεις σχετικά με τις επερχόμενες πωλήσεις και αποκλειστικούς κωδικούς έκπτωσης.</a:t>
            </a:r>
          </a:p>
          <a:p>
            <a:endParaRPr lang="el-GR" sz="2000" dirty="0"/>
          </a:p>
        </p:txBody>
      </p:sp>
      <p:pic>
        <p:nvPicPr>
          <p:cNvPr id="4" name="Picture 3">
            <a:extLst>
              <a:ext uri="{FF2B5EF4-FFF2-40B4-BE49-F238E27FC236}">
                <a16:creationId xmlns:a16="http://schemas.microsoft.com/office/drawing/2014/main" id="{02102304-56ED-4715-B4ED-C6E621AF1D9A}"/>
              </a:ext>
            </a:extLst>
          </p:cNvPr>
          <p:cNvPicPr>
            <a:picLocks noChangeAspect="1"/>
          </p:cNvPicPr>
          <p:nvPr/>
        </p:nvPicPr>
        <p:blipFill rotWithShape="1">
          <a:blip r:embed="rId3"/>
          <a:srcRect l="12848" t="15944" r="11554" b="8251"/>
          <a:stretch/>
        </p:blipFill>
        <p:spPr>
          <a:xfrm>
            <a:off x="7699811" y="1881400"/>
            <a:ext cx="4155342" cy="2346036"/>
          </a:xfrm>
          <a:prstGeom prst="rect">
            <a:avLst/>
          </a:prstGeom>
        </p:spPr>
      </p:pic>
      <p:sp>
        <p:nvSpPr>
          <p:cNvPr id="8" name="TextBox 7">
            <a:extLst>
              <a:ext uri="{FF2B5EF4-FFF2-40B4-BE49-F238E27FC236}">
                <a16:creationId xmlns:a16="http://schemas.microsoft.com/office/drawing/2014/main" id="{B9BF9D27-3425-4EE8-97FB-52CED4A1AD5E}"/>
              </a:ext>
            </a:extLst>
          </p:cNvPr>
          <p:cNvSpPr txBox="1"/>
          <p:nvPr/>
        </p:nvSpPr>
        <p:spPr>
          <a:xfrm>
            <a:off x="5347854" y="5870678"/>
            <a:ext cx="6096000" cy="261610"/>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000"/>
              <a:buFont typeface="Calibri"/>
              <a:buNone/>
            </a:pPr>
            <a:r>
              <a:rPr lang="en-US" sz="1050" b="0" i="0" u="sng" strike="noStrike" cap="none" dirty="0">
                <a:solidFill>
                  <a:schemeClr val="dk1"/>
                </a:solidFill>
                <a:latin typeface="Calibri"/>
                <a:ea typeface="Calibri"/>
                <a:cs typeface="Calibri"/>
                <a:sym typeface="Calibri"/>
                <a:hlinkClick r:id="rId4"/>
              </a:rPr>
              <a:t>Εικόνα από </a:t>
            </a:r>
            <a:r>
              <a:rPr lang="en-US" sz="1050" b="0" i="0" u="sng" strike="noStrike" cap="none" dirty="0" err="1">
                <a:solidFill>
                  <a:schemeClr val="dk1"/>
                </a:solidFill>
                <a:latin typeface="Calibri"/>
                <a:ea typeface="Calibri"/>
                <a:cs typeface="Calibri"/>
                <a:sym typeface="Calibri"/>
                <a:hlinkClick r:id="rId4"/>
              </a:rPr>
              <a:t>Freepik</a:t>
            </a:r>
            <a:endParaRPr lang="en-US" sz="1050" b="0" i="0" u="none" strike="noStrike" cap="none" dirty="0">
              <a:solidFill>
                <a:schemeClr val="dk1"/>
              </a:solidFill>
              <a:latin typeface="Calibri"/>
              <a:ea typeface="Calibri"/>
              <a:cs typeface="Calibri"/>
              <a:sym typeface="Calibri"/>
            </a:endParaRPr>
          </a:p>
        </p:txBody>
      </p:sp>
      <p:sp>
        <p:nvSpPr>
          <p:cNvPr id="9" name="Θέση κειμένου 2">
            <a:extLst>
              <a:ext uri="{FF2B5EF4-FFF2-40B4-BE49-F238E27FC236}">
                <a16:creationId xmlns:a16="http://schemas.microsoft.com/office/drawing/2014/main" id="{1AF1149E-8DAA-4996-9D8E-047ACD82C9B3}"/>
              </a:ext>
            </a:extLst>
          </p:cNvPr>
          <p:cNvSpPr txBox="1">
            <a:spLocks/>
          </p:cNvSpPr>
          <p:nvPr/>
        </p:nvSpPr>
        <p:spPr>
          <a:xfrm>
            <a:off x="1654057" y="4441365"/>
            <a:ext cx="5799689" cy="2268230"/>
          </a:xfrm>
          <a:prstGeom prst="rect">
            <a:avLst/>
          </a:prstGeom>
          <a:noFill/>
          <a:ln>
            <a:noFill/>
          </a:ln>
        </p:spPr>
        <p:txBody>
          <a:bodyPr spcFirstLastPara="1" wrap="square" lIns="91425" tIns="45700" rIns="91425" bIns="45700" numCol="2" anchor="t" anchorCtr="0">
            <a:normAutofit fontScale="77500" lnSpcReduction="20000"/>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68BC42"/>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65760" algn="l" rtl="0">
              <a:lnSpc>
                <a:spcPct val="100000"/>
              </a:lnSpc>
              <a:spcBef>
                <a:spcPts val="600"/>
              </a:spcBef>
              <a:spcAft>
                <a:spcPts val="0"/>
              </a:spcAft>
              <a:buClr>
                <a:srgbClr val="68BC42"/>
              </a:buClr>
              <a:buSzPts val="2160"/>
              <a:buFont typeface="Calibri"/>
              <a:buChar char="▪"/>
              <a:defRPr sz="22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600"/>
              </a:spcBef>
              <a:spcAft>
                <a:spcPts val="0"/>
              </a:spcAft>
              <a:buClr>
                <a:srgbClr val="68BC42"/>
              </a:buClr>
              <a:buSzPts val="1800"/>
              <a:buFont typeface="Calibri"/>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600"/>
              </a:spcBef>
              <a:spcAft>
                <a:spcPts val="0"/>
              </a:spcAft>
              <a:buClr>
                <a:srgbClr val="68BC42"/>
              </a:buClr>
              <a:buSzPts val="1800"/>
              <a:buFont typeface="Calibri"/>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600"/>
              </a:spcBef>
              <a:spcAft>
                <a:spcPts val="0"/>
              </a:spcAft>
              <a:buClr>
                <a:srgbClr val="68BC42"/>
              </a:buClr>
              <a:buSzPts val="18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pPr marL="76200" indent="0">
              <a:buFont typeface="Calibri"/>
              <a:buNone/>
            </a:pPr>
            <a:r>
              <a:rPr lang="en-US" b="1" dirty="0">
                <a:solidFill>
                  <a:schemeClr val="accent6"/>
                </a:solidFill>
              </a:rPr>
              <a:t>Οι συνήθεις τύποι εκπτώσεων είναι:</a:t>
            </a:r>
          </a:p>
          <a:p>
            <a:r>
              <a:rPr lang="en-US" dirty="0"/>
              <a:t>Ποσοστό έκπτωσης</a:t>
            </a:r>
          </a:p>
          <a:p>
            <a:r>
              <a:rPr lang="en-US" dirty="0"/>
              <a:t>Σταθερό ποσό off</a:t>
            </a:r>
          </a:p>
          <a:p>
            <a:r>
              <a:rPr lang="en-US" dirty="0"/>
              <a:t>Αγοράστε ένα και πάρτε ένα δωρεάν</a:t>
            </a:r>
          </a:p>
          <a:p>
            <a:r>
              <a:rPr lang="en-US" dirty="0"/>
              <a:t>Δωρεάν αποστολή</a:t>
            </a:r>
          </a:p>
          <a:p>
            <a:r>
              <a:rPr lang="en-US" dirty="0"/>
              <a:t>Κουπόνια και κωδικοί προσφοράς</a:t>
            </a:r>
          </a:p>
          <a:p>
            <a:r>
              <a:rPr lang="en-US" dirty="0"/>
              <a:t>Κουπόνια</a:t>
            </a:r>
          </a:p>
          <a:p>
            <a:r>
              <a:rPr lang="en-US" dirty="0"/>
              <a:t>Κωδικοί προσφοράς</a:t>
            </a:r>
          </a:p>
          <a:p>
            <a:r>
              <a:rPr lang="en-US" dirty="0"/>
              <a:t>Εκδηλώσεις πωλήσεων</a:t>
            </a:r>
          </a:p>
          <a:p>
            <a:r>
              <a:rPr lang="en-US" dirty="0"/>
              <a:t>Προσφορές πακέτων</a:t>
            </a:r>
          </a:p>
          <a:p>
            <a:endParaRPr lang="el-GR" dirty="0"/>
          </a:p>
        </p:txBody>
      </p:sp>
    </p:spTree>
    <p:extLst>
      <p:ext uri="{BB962C8B-B14F-4D97-AF65-F5344CB8AC3E}">
        <p14:creationId xmlns:p14="http://schemas.microsoft.com/office/powerpoint/2010/main" val="26244344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B683D4-DF4A-9633-B66F-D46C4FE7F54A}"/>
              </a:ext>
            </a:extLst>
          </p:cNvPr>
          <p:cNvSpPr>
            <a:spLocks noGrp="1"/>
          </p:cNvSpPr>
          <p:nvPr>
            <p:ph type="title"/>
          </p:nvPr>
        </p:nvSpPr>
        <p:spPr/>
        <p:txBody>
          <a:bodyPr/>
          <a:lstStyle/>
          <a:p>
            <a:r>
              <a:rPr lang="en-US" sz="2800" dirty="0"/>
              <a:t>Άλλοι τύποι παροχών</a:t>
            </a:r>
            <a:endParaRPr lang="el-GR" dirty="0"/>
          </a:p>
        </p:txBody>
      </p:sp>
      <p:sp>
        <p:nvSpPr>
          <p:cNvPr id="3" name="Θέση κειμένου 2">
            <a:extLst>
              <a:ext uri="{FF2B5EF4-FFF2-40B4-BE49-F238E27FC236}">
                <a16:creationId xmlns:a16="http://schemas.microsoft.com/office/drawing/2014/main" id="{F1852889-2BAE-A6F3-C083-F5DDB55E1CF6}"/>
              </a:ext>
            </a:extLst>
          </p:cNvPr>
          <p:cNvSpPr>
            <a:spLocks noGrp="1"/>
          </p:cNvSpPr>
          <p:nvPr>
            <p:ph type="body" idx="1"/>
          </p:nvPr>
        </p:nvSpPr>
        <p:spPr>
          <a:xfrm>
            <a:off x="583757" y="1998359"/>
            <a:ext cx="6482061" cy="3941326"/>
          </a:xfrm>
        </p:spPr>
        <p:txBody>
          <a:bodyPr>
            <a:normAutofit fontScale="92500" lnSpcReduction="10000"/>
          </a:bodyPr>
          <a:lstStyle/>
          <a:p>
            <a:r>
              <a:rPr lang="en-US" dirty="0"/>
              <a:t>Προγράμματα επιβράβευσης</a:t>
            </a:r>
          </a:p>
          <a:p>
            <a:r>
              <a:rPr lang="en-US" dirty="0"/>
              <a:t>Προγράμματα που βασίζονται σε πόντους</a:t>
            </a:r>
          </a:p>
          <a:p>
            <a:r>
              <a:rPr lang="en-US" dirty="0"/>
              <a:t>Υπηρεσίες μελών και συνδρομές</a:t>
            </a:r>
          </a:p>
          <a:p>
            <a:r>
              <a:rPr lang="en-US" dirty="0"/>
              <a:t>Κοινές στρατηγικές μάρκετινγκ</a:t>
            </a:r>
          </a:p>
          <a:p>
            <a:r>
              <a:rPr lang="en-US" dirty="0"/>
              <a:t>Προσφορές περιορισμένου χρόνου</a:t>
            </a:r>
          </a:p>
          <a:p>
            <a:r>
              <a:rPr lang="en-US" dirty="0"/>
              <a:t>Εξατομικευμένες συστάσεις</a:t>
            </a:r>
          </a:p>
          <a:p>
            <a:r>
              <a:rPr lang="en-US" dirty="0"/>
              <a:t>Κατώτατα όρια δωρεάν αποστολής</a:t>
            </a:r>
          </a:p>
          <a:p>
            <a:r>
              <a:rPr lang="en-US" dirty="0"/>
              <a:t>Ενημερωτικά δελτία ηλεκτρονικού ταχυδρομείου και ειδοποιήσεις</a:t>
            </a:r>
          </a:p>
          <a:p>
            <a:r>
              <a:rPr lang="en-US" dirty="0"/>
              <a:t>Κοινωνικά μέσα και μάρκετινγκ επιρροής</a:t>
            </a:r>
          </a:p>
          <a:p>
            <a:pPr marL="76200" indent="0">
              <a:buNone/>
            </a:pPr>
            <a:endParaRPr lang="el-GR" dirty="0"/>
          </a:p>
        </p:txBody>
      </p:sp>
    </p:spTree>
    <p:extLst>
      <p:ext uri="{BB962C8B-B14F-4D97-AF65-F5344CB8AC3E}">
        <p14:creationId xmlns:p14="http://schemas.microsoft.com/office/powerpoint/2010/main" val="883921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3"/>
          <p:cNvSpPr txBox="1">
            <a:spLocks noGrp="1"/>
          </p:cNvSpPr>
          <p:nvPr>
            <p:ph type="title" idx="4294967295"/>
          </p:nvPr>
        </p:nvSpPr>
        <p:spPr>
          <a:xfrm>
            <a:off x="949569" y="-424554"/>
            <a:ext cx="10292862" cy="189010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C2E78"/>
              </a:buClr>
              <a:buSzPts val="5400"/>
              <a:buFont typeface="Calibri"/>
              <a:buNone/>
            </a:pPr>
            <a:r>
              <a:rPr lang="en-US" sz="5400"/>
              <a:t>Ενότητες</a:t>
            </a:r>
            <a:endParaRPr sz="5400">
              <a:solidFill>
                <a:srgbClr val="1C2E78"/>
              </a:solidFill>
            </a:endParaRPr>
          </a:p>
        </p:txBody>
      </p:sp>
      <p:grpSp>
        <p:nvGrpSpPr>
          <p:cNvPr id="107" name="Google Shape;107;p3"/>
          <p:cNvGrpSpPr/>
          <p:nvPr/>
        </p:nvGrpSpPr>
        <p:grpSpPr>
          <a:xfrm>
            <a:off x="869904" y="2179751"/>
            <a:ext cx="10600532" cy="4282870"/>
            <a:chOff x="-79665" y="8026"/>
            <a:chExt cx="10600532" cy="4282870"/>
          </a:xfrm>
        </p:grpSpPr>
        <p:sp>
          <p:nvSpPr>
            <p:cNvPr id="108" name="Google Shape;108;p3"/>
            <p:cNvSpPr/>
            <p:nvPr/>
          </p:nvSpPr>
          <p:spPr>
            <a:xfrm>
              <a:off x="0" y="8026"/>
              <a:ext cx="10520867" cy="703409"/>
            </a:xfrm>
            <a:prstGeom prst="roundRect">
              <a:avLst>
                <a:gd name="adj" fmla="val 16667"/>
              </a:avLst>
            </a:prstGeom>
            <a:solidFill>
              <a:schemeClr val="bg1">
                <a:lumMod val="85000"/>
              </a:schemeClr>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1" i="0" u="none" strike="noStrike" cap="none" dirty="0">
                <a:solidFill>
                  <a:srgbClr val="000000"/>
                </a:solidFill>
                <a:latin typeface="Calibri" panose="020F0502020204030204" pitchFamily="34" charset="0"/>
                <a:cs typeface="Calibri" panose="020F0502020204030204" pitchFamily="34" charset="0"/>
                <a:sym typeface="Calibri"/>
              </a:endParaRPr>
            </a:p>
          </p:txBody>
        </p:sp>
        <p:sp>
          <p:nvSpPr>
            <p:cNvPr id="109" name="Google Shape;109;p3"/>
            <p:cNvSpPr txBox="1"/>
            <p:nvPr/>
          </p:nvSpPr>
          <p:spPr>
            <a:xfrm>
              <a:off x="-79665" y="48584"/>
              <a:ext cx="10452191" cy="634733"/>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i="0" u="none" strike="noStrike" cap="none" dirty="0">
                  <a:solidFill>
                    <a:schemeClr val="lt1"/>
                  </a:solidFill>
                  <a:latin typeface="Calibri"/>
                  <a:ea typeface="Calibri"/>
                  <a:cs typeface="Calibri"/>
                  <a:sym typeface="Calibri"/>
                </a:rPr>
                <a:t> 1. Βασικές δεξιότητες ψηφιακού γραμματισμού </a:t>
              </a:r>
              <a:endParaRPr sz="2800" i="0" u="none" strike="noStrike" cap="none" dirty="0">
                <a:solidFill>
                  <a:schemeClr val="lt1"/>
                </a:solidFill>
                <a:latin typeface="Calibri"/>
                <a:ea typeface="Calibri"/>
                <a:cs typeface="Calibri"/>
                <a:sym typeface="Calibri"/>
              </a:endParaRPr>
            </a:p>
          </p:txBody>
        </p:sp>
        <p:sp>
          <p:nvSpPr>
            <p:cNvPr id="110" name="Google Shape;110;p3"/>
            <p:cNvSpPr/>
            <p:nvPr/>
          </p:nvSpPr>
          <p:spPr>
            <a:xfrm>
              <a:off x="0" y="717655"/>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dirty="0">
                <a:solidFill>
                  <a:srgbClr val="000000"/>
                </a:solidFill>
                <a:latin typeface="Calibri" panose="020F0502020204030204" pitchFamily="34" charset="0"/>
                <a:cs typeface="Calibri" panose="020F0502020204030204" pitchFamily="34" charset="0"/>
                <a:sym typeface="Calibri"/>
              </a:endParaRPr>
            </a:p>
          </p:txBody>
        </p:sp>
        <p:sp>
          <p:nvSpPr>
            <p:cNvPr id="111" name="Google Shape;111;p3"/>
            <p:cNvSpPr txBox="1"/>
            <p:nvPr/>
          </p:nvSpPr>
          <p:spPr>
            <a:xfrm>
              <a:off x="34338" y="751993"/>
              <a:ext cx="10452191" cy="634733"/>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b="0" i="0" u="none" strike="noStrike" cap="none">
                  <a:solidFill>
                    <a:srgbClr val="FFFFFF"/>
                  </a:solidFill>
                  <a:latin typeface="Calibri"/>
                  <a:ea typeface="Calibri"/>
                  <a:cs typeface="Calibri"/>
                  <a:sym typeface="Calibri"/>
                </a:rPr>
                <a:t>2. </a:t>
              </a:r>
              <a:r>
                <a:rPr lang="en-US" sz="2800" b="0" i="0" u="none" strike="noStrike" cap="none">
                  <a:solidFill>
                    <a:schemeClr val="lt1"/>
                  </a:solidFill>
                  <a:latin typeface="Calibri"/>
                  <a:ea typeface="Calibri"/>
                  <a:cs typeface="Calibri"/>
                  <a:sym typeface="Calibri"/>
                </a:rPr>
                <a:t>Ασφάλεια και πρόληψη</a:t>
              </a:r>
              <a:endParaRPr sz="2800" b="0" i="0" u="none" strike="noStrike" cap="none">
                <a:solidFill>
                  <a:srgbClr val="FFFFFF"/>
                </a:solidFill>
                <a:latin typeface="Calibri"/>
                <a:ea typeface="Calibri"/>
                <a:cs typeface="Calibri"/>
                <a:sym typeface="Calibri"/>
              </a:endParaRPr>
            </a:p>
          </p:txBody>
        </p:sp>
        <p:sp>
          <p:nvSpPr>
            <p:cNvPr id="112" name="Google Shape;112;p3"/>
            <p:cNvSpPr/>
            <p:nvPr/>
          </p:nvSpPr>
          <p:spPr>
            <a:xfrm>
              <a:off x="0" y="1435113"/>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dirty="0">
                <a:solidFill>
                  <a:srgbClr val="000000"/>
                </a:solidFill>
                <a:latin typeface="Calibri" panose="020F0502020204030204" pitchFamily="34" charset="0"/>
                <a:cs typeface="Calibri" panose="020F0502020204030204" pitchFamily="34" charset="0"/>
                <a:sym typeface="Calibri"/>
              </a:endParaRPr>
            </a:p>
          </p:txBody>
        </p:sp>
        <p:sp>
          <p:nvSpPr>
            <p:cNvPr id="113" name="Google Shape;113;p3"/>
            <p:cNvSpPr txBox="1"/>
            <p:nvPr/>
          </p:nvSpPr>
          <p:spPr>
            <a:xfrm>
              <a:off x="34338" y="1469451"/>
              <a:ext cx="10452191" cy="634733"/>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b="0" i="0" u="none" strike="noStrike" cap="none">
                  <a:solidFill>
                    <a:srgbClr val="FFFFFF"/>
                  </a:solidFill>
                  <a:latin typeface="Calibri"/>
                  <a:ea typeface="Calibri"/>
                  <a:cs typeface="Calibri"/>
                  <a:sym typeface="Calibri"/>
                </a:rPr>
                <a:t>3. Διαχείριση τραπεζικού λογαριασμού online </a:t>
              </a:r>
              <a:endParaRPr sz="2800" b="0" i="0" u="none" strike="noStrike" cap="none">
                <a:solidFill>
                  <a:srgbClr val="FFFFFF"/>
                </a:solidFill>
                <a:latin typeface="Calibri"/>
                <a:ea typeface="Calibri"/>
                <a:cs typeface="Calibri"/>
                <a:sym typeface="Calibri"/>
              </a:endParaRPr>
            </a:p>
          </p:txBody>
        </p:sp>
        <p:sp>
          <p:nvSpPr>
            <p:cNvPr id="114" name="Google Shape;114;p3"/>
            <p:cNvSpPr/>
            <p:nvPr/>
          </p:nvSpPr>
          <p:spPr>
            <a:xfrm>
              <a:off x="0" y="2152571"/>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dirty="0">
                <a:solidFill>
                  <a:srgbClr val="000000"/>
                </a:solidFill>
                <a:latin typeface="Calibri" panose="020F0502020204030204" pitchFamily="34" charset="0"/>
                <a:cs typeface="Calibri" panose="020F0502020204030204" pitchFamily="34" charset="0"/>
                <a:sym typeface="Calibri"/>
              </a:endParaRPr>
            </a:p>
          </p:txBody>
        </p:sp>
        <p:sp>
          <p:nvSpPr>
            <p:cNvPr id="115" name="Google Shape;115;p3"/>
            <p:cNvSpPr txBox="1"/>
            <p:nvPr/>
          </p:nvSpPr>
          <p:spPr>
            <a:xfrm>
              <a:off x="34338" y="2186909"/>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4.. Διαδικτυακές λύσεις για τη λήψη και αποστολή χρημάτων </a:t>
              </a:r>
              <a:endParaRPr sz="2600" b="0" i="0" u="none" strike="noStrike" cap="none">
                <a:solidFill>
                  <a:schemeClr val="lt1"/>
                </a:solidFill>
                <a:latin typeface="Calibri"/>
                <a:ea typeface="Calibri"/>
                <a:cs typeface="Calibri"/>
                <a:sym typeface="Calibri"/>
              </a:endParaRPr>
            </a:p>
          </p:txBody>
        </p:sp>
        <p:sp>
          <p:nvSpPr>
            <p:cNvPr id="116" name="Google Shape;116;p3"/>
            <p:cNvSpPr/>
            <p:nvPr/>
          </p:nvSpPr>
          <p:spPr>
            <a:xfrm>
              <a:off x="0" y="2870029"/>
              <a:ext cx="10520867" cy="703409"/>
            </a:xfrm>
            <a:prstGeom prst="roundRect">
              <a:avLst>
                <a:gd name="adj" fmla="val 16667"/>
              </a:avLst>
            </a:prstGeom>
            <a:solidFill>
              <a:srgbClr val="92D050"/>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dirty="0">
                <a:solidFill>
                  <a:srgbClr val="000000"/>
                </a:solidFill>
                <a:latin typeface="Calibri" panose="020F0502020204030204" pitchFamily="34" charset="0"/>
                <a:cs typeface="Calibri" panose="020F0502020204030204" pitchFamily="34" charset="0"/>
                <a:sym typeface="Calibri"/>
              </a:endParaRPr>
            </a:p>
          </p:txBody>
        </p:sp>
        <p:sp>
          <p:nvSpPr>
            <p:cNvPr id="117" name="Google Shape;117;p3"/>
            <p:cNvSpPr txBox="1"/>
            <p:nvPr/>
          </p:nvSpPr>
          <p:spPr>
            <a:xfrm>
              <a:off x="34338" y="2904367"/>
              <a:ext cx="10452191" cy="634733"/>
            </a:xfrm>
            <a:prstGeom prst="rect">
              <a:avLst/>
            </a:prstGeom>
            <a:noFill/>
            <a:ln>
              <a:noFill/>
            </a:ln>
          </p:spPr>
          <p:txBody>
            <a:bodyPr spcFirstLastPara="1" wrap="square" lIns="106675" tIns="106675" rIns="106675" bIns="106675" anchor="ctr" anchorCtr="0">
              <a:noAutofit/>
            </a:bodyPr>
            <a:lstStyle>
              <a:defPPr marR="0" lvl="0" algn="l" rtl="0">
                <a:lnSpc>
                  <a:spcPct val="100000"/>
                </a:lnSpc>
                <a:spcBef>
                  <a:spcPts val="0"/>
                </a:spcBef>
                <a:spcAft>
                  <a:spcPts val="0"/>
                </a:spcAft>
              </a:defPPr>
              <a:lvl1pPr marL="0" indent="0">
                <a:lnSpc>
                  <a:spcPct val="90000"/>
                </a:lnSpc>
                <a:buClr>
                  <a:schemeClr val="lt1"/>
                </a:buClr>
                <a:buSzPts val="2800"/>
                <a:buFont typeface="Calibri"/>
                <a:buNone/>
                <a:defRPr sz="2800" b="1">
                  <a:solidFill>
                    <a:schemeClr val="lt1"/>
                  </a:solidFill>
                  <a:latin typeface="Calibri"/>
                  <a:ea typeface="Calibri"/>
                  <a:cs typeface="Calibri"/>
                </a:defRPr>
              </a:lvl1pPr>
            </a:lstStyle>
            <a:p>
              <a:r>
                <a:rPr lang="en-US" dirty="0">
                  <a:sym typeface="Calibri"/>
                </a:rPr>
                <a:t>5. </a:t>
              </a:r>
              <a:r>
                <a:rPr lang="el-GR" dirty="0">
                  <a:sym typeface="Calibri"/>
                </a:rPr>
                <a:t>Χρήση πιστωτικής κάρτας για την αγορά αγαθών και υπηρεσιών από το διαδίκτυο</a:t>
              </a:r>
              <a:endParaRPr dirty="0">
                <a:sym typeface="Calibri"/>
              </a:endParaRPr>
            </a:p>
          </p:txBody>
        </p:sp>
        <p:sp>
          <p:nvSpPr>
            <p:cNvPr id="118" name="Google Shape;118;p3"/>
            <p:cNvSpPr/>
            <p:nvPr/>
          </p:nvSpPr>
          <p:spPr>
            <a:xfrm>
              <a:off x="0" y="3587487"/>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dirty="0">
                <a:solidFill>
                  <a:srgbClr val="000000"/>
                </a:solidFill>
                <a:latin typeface="Calibri" panose="020F0502020204030204" pitchFamily="34" charset="0"/>
                <a:cs typeface="Calibri" panose="020F0502020204030204" pitchFamily="34" charset="0"/>
                <a:sym typeface="Calibri"/>
              </a:endParaRPr>
            </a:p>
          </p:txBody>
        </p:sp>
        <p:sp>
          <p:nvSpPr>
            <p:cNvPr id="119" name="Google Shape;119;p3"/>
            <p:cNvSpPr txBox="1"/>
            <p:nvPr/>
          </p:nvSpPr>
          <p:spPr>
            <a:xfrm>
              <a:off x="34338" y="3621825"/>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6. Επεξεργασία ηλεκτρονικών πληρωμών για φόρους και λογαριασμούς </a:t>
              </a:r>
              <a:endParaRPr sz="2600" b="0" i="0" u="none" strike="noStrike" cap="none">
                <a:solidFill>
                  <a:schemeClr val="lt1"/>
                </a:solidFill>
                <a:latin typeface="Calibri"/>
                <a:ea typeface="Calibri"/>
                <a:cs typeface="Calibri"/>
                <a:sym typeface="Calibri"/>
              </a:endParaRPr>
            </a:p>
          </p:txBody>
        </p:sp>
      </p:grpSp>
      <p:pic>
        <p:nvPicPr>
          <p:cNvPr id="121" name="Google Shape;121;p3"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a:stretch/>
        </p:blipFill>
        <p:spPr>
          <a:xfrm>
            <a:off x="0" y="23312"/>
            <a:ext cx="3800819" cy="1795328"/>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C617D7-A4CD-7F89-91F5-1AAC093B06A7}"/>
              </a:ext>
            </a:extLst>
          </p:cNvPr>
          <p:cNvSpPr>
            <a:spLocks noGrp="1"/>
          </p:cNvSpPr>
          <p:nvPr>
            <p:ph type="title"/>
          </p:nvPr>
        </p:nvSpPr>
        <p:spPr/>
        <p:txBody>
          <a:bodyPr/>
          <a:lstStyle/>
          <a:p>
            <a:r>
              <a:rPr lang="en-US" dirty="0"/>
              <a:t>Διαχείριση προϋπολογισμού </a:t>
            </a:r>
            <a:endParaRPr lang="el-GR" dirty="0"/>
          </a:p>
        </p:txBody>
      </p:sp>
      <p:sp>
        <p:nvSpPr>
          <p:cNvPr id="3" name="Θέση κειμένου 2">
            <a:extLst>
              <a:ext uri="{FF2B5EF4-FFF2-40B4-BE49-F238E27FC236}">
                <a16:creationId xmlns:a16="http://schemas.microsoft.com/office/drawing/2014/main" id="{0E818BE0-347D-9078-512B-47F483820368}"/>
              </a:ext>
            </a:extLst>
          </p:cNvPr>
          <p:cNvSpPr>
            <a:spLocks noGrp="1"/>
          </p:cNvSpPr>
          <p:nvPr>
            <p:ph type="body" idx="1"/>
          </p:nvPr>
        </p:nvSpPr>
        <p:spPr>
          <a:xfrm>
            <a:off x="566153" y="1911178"/>
            <a:ext cx="11059693" cy="4361016"/>
          </a:xfrm>
        </p:spPr>
        <p:txBody>
          <a:bodyPr>
            <a:normAutofit fontScale="77500" lnSpcReduction="20000"/>
          </a:bodyPr>
          <a:lstStyle/>
          <a:p>
            <a:pPr marL="0" marR="0" lvl="0" indent="0" algn="l" rtl="0">
              <a:lnSpc>
                <a:spcPct val="120000"/>
              </a:lnSpc>
              <a:spcAft>
                <a:spcPts val="600"/>
              </a:spcAft>
              <a:buClr>
                <a:srgbClr val="1C2E78"/>
              </a:buClr>
              <a:buSzPts val="3200"/>
              <a:buFont typeface="Calibri"/>
              <a:buNone/>
            </a:pPr>
            <a:r>
              <a:rPr lang="en-US" dirty="0"/>
              <a:t>Διαχείριση προϋπολογισμού για ηλεκτρονικές αγορές με παρακολούθηση των δαπανών και αποφυγή υπερβολικών δαπανών.</a:t>
            </a:r>
          </a:p>
          <a:p>
            <a:pPr>
              <a:lnSpc>
                <a:spcPct val="120000"/>
              </a:lnSpc>
              <a:spcAft>
                <a:spcPts val="600"/>
              </a:spcAft>
              <a:buFont typeface="Wingdings" panose="05000000000000000000" pitchFamily="2" charset="2"/>
              <a:buChar char="ü"/>
            </a:pPr>
            <a:r>
              <a:rPr lang="en-US" dirty="0"/>
              <a:t>Η δημιουργία και η τήρηση ενός προϋπολογισμού είναι ζωτικής σημασίας για υπεύθυνες ηλεκτρονικές αγορές. Αυτό περιλαμβάνει τον καθορισμό ορίων δαπανών, την παρακολούθηση των αγορών και τη λήψη τεκμηριωμένων αποφάσεων για την αποφυγή παρορμητικών αγορών.</a:t>
            </a:r>
          </a:p>
          <a:p>
            <a:pPr>
              <a:lnSpc>
                <a:spcPct val="120000"/>
              </a:lnSpc>
              <a:spcAft>
                <a:spcPts val="600"/>
              </a:spcAft>
              <a:buFont typeface="Wingdings" panose="05000000000000000000" pitchFamily="2" charset="2"/>
              <a:buChar char="ü"/>
            </a:pPr>
            <a:r>
              <a:rPr lang="en-US" dirty="0"/>
              <a:t>Πώς να διαχειρίζεστε τον προϋπολογισμό σας για online αγορές:</a:t>
            </a:r>
          </a:p>
          <a:p>
            <a:pPr lvl="1">
              <a:lnSpc>
                <a:spcPct val="120000"/>
              </a:lnSpc>
              <a:spcAft>
                <a:spcPts val="600"/>
              </a:spcAft>
            </a:pPr>
            <a:r>
              <a:rPr lang="en-US" dirty="0"/>
              <a:t>να ορίσετε μηνιαίο ή εβδομαδιαίο προϋπολογισμό</a:t>
            </a:r>
          </a:p>
          <a:p>
            <a:pPr lvl="1">
              <a:lnSpc>
                <a:spcPct val="120000"/>
              </a:lnSpc>
              <a:spcAft>
                <a:spcPts val="600"/>
              </a:spcAft>
            </a:pPr>
            <a:r>
              <a:rPr lang="en-US" dirty="0"/>
              <a:t>παρακολουθείτε τα έξοδά σας</a:t>
            </a:r>
          </a:p>
          <a:p>
            <a:pPr lvl="1">
              <a:lnSpc>
                <a:spcPct val="120000"/>
              </a:lnSpc>
              <a:spcAft>
                <a:spcPts val="600"/>
              </a:spcAft>
            </a:pPr>
            <a:r>
              <a:rPr lang="en-US" dirty="0"/>
              <a:t>αποφύγετε τις παρορμητικές αγορές</a:t>
            </a:r>
          </a:p>
          <a:p>
            <a:pPr lvl="1">
              <a:lnSpc>
                <a:spcPct val="120000"/>
              </a:lnSpc>
              <a:spcAft>
                <a:spcPts val="600"/>
              </a:spcAft>
            </a:pPr>
            <a:r>
              <a:rPr lang="en-US" dirty="0"/>
              <a:t>χρήση ειδοποιήσεων και ειδοποιήσεων</a:t>
            </a:r>
          </a:p>
          <a:p>
            <a:pPr lvl="1">
              <a:lnSpc>
                <a:spcPct val="120000"/>
              </a:lnSpc>
              <a:spcAft>
                <a:spcPts val="600"/>
              </a:spcAft>
            </a:pPr>
            <a:r>
              <a:rPr lang="en-US" dirty="0"/>
              <a:t>κατανόηση των διαφόρων μεθόδων ηλεκτρονικών πληρωμών και των χαρακτηριστικών ασφαλείας τους</a:t>
            </a:r>
          </a:p>
        </p:txBody>
      </p:sp>
    </p:spTree>
    <p:extLst>
      <p:ext uri="{BB962C8B-B14F-4D97-AF65-F5344CB8AC3E}">
        <p14:creationId xmlns:p14="http://schemas.microsoft.com/office/powerpoint/2010/main" val="5511261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0FED37CD-ABF7-E0E3-0BA1-8A38E32EA609}"/>
            </a:ext>
          </a:extLst>
        </p:cNvPr>
        <p:cNvGrpSpPr/>
        <p:nvPr/>
      </p:nvGrpSpPr>
      <p:grpSpPr>
        <a:xfrm>
          <a:off x="0" y="0"/>
          <a:ext cx="0" cy="0"/>
          <a:chOff x="0" y="0"/>
          <a:chExt cx="0" cy="0"/>
        </a:xfrm>
      </p:grpSpPr>
      <p:pic>
        <p:nvPicPr>
          <p:cNvPr id="242" name="Google Shape;242;g32370f821f7_1_2" descr="High ROI content abstract concept illustration">
            <a:extLst>
              <a:ext uri="{FF2B5EF4-FFF2-40B4-BE49-F238E27FC236}">
                <a16:creationId xmlns:a16="http://schemas.microsoft.com/office/drawing/2014/main" id="{D8524DC4-E754-7E84-17EB-3C4A4CA87323}"/>
              </a:ext>
            </a:extLst>
          </p:cNvPr>
          <p:cNvPicPr preferRelativeResize="0"/>
          <p:nvPr/>
        </p:nvPicPr>
        <p:blipFill rotWithShape="1">
          <a:blip r:embed="rId3">
            <a:alphaModFix/>
          </a:blip>
          <a:srcRect l="10457" t="11532" r="9779" b="9208"/>
          <a:stretch/>
        </p:blipFill>
        <p:spPr>
          <a:xfrm>
            <a:off x="8439923" y="2488084"/>
            <a:ext cx="3432975" cy="3074954"/>
          </a:xfrm>
          <a:prstGeom prst="rect">
            <a:avLst/>
          </a:prstGeom>
          <a:noFill/>
          <a:ln>
            <a:noFill/>
          </a:ln>
        </p:spPr>
      </p:pic>
      <p:sp>
        <p:nvSpPr>
          <p:cNvPr id="239" name="Google Shape;239;g32370f821f7_1_2">
            <a:extLst>
              <a:ext uri="{FF2B5EF4-FFF2-40B4-BE49-F238E27FC236}">
                <a16:creationId xmlns:a16="http://schemas.microsoft.com/office/drawing/2014/main" id="{52079C8A-4BF1-3584-B81C-75A27CC462BE}"/>
              </a:ext>
            </a:extLst>
          </p:cNvPr>
          <p:cNvSpPr txBox="1">
            <a:spLocks noGrp="1"/>
          </p:cNvSpPr>
          <p:nvPr>
            <p:ph type="title"/>
          </p:nvPr>
        </p:nvSpPr>
        <p:spPr>
          <a:xfrm>
            <a:off x="558000" y="1079999"/>
            <a:ext cx="10515600" cy="1292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ts val="2200"/>
              <a:buFont typeface="Calibri"/>
              <a:buNone/>
            </a:pPr>
            <a:r>
              <a:rPr lang="el-GR" sz="2000" dirty="0" err="1"/>
              <a:t>Υποενότητ</a:t>
            </a:r>
            <a:r>
              <a:rPr lang="en-US" sz="2000" dirty="0"/>
              <a:t>α 7</a:t>
            </a:r>
            <a:r>
              <a:rPr lang="en-US" sz="4000" dirty="0"/>
              <a:t/>
            </a:r>
            <a:br>
              <a:rPr lang="en-US" sz="4000" dirty="0"/>
            </a:br>
            <a:r>
              <a:rPr lang="en-US" sz="4000" dirty="0"/>
              <a:t>Κατανόηση της αποστολής εμπορευμάτων &amp; παρακολούθηση παραγγελιών</a:t>
            </a:r>
            <a:br>
              <a:rPr lang="en-US" sz="4000" dirty="0"/>
            </a:br>
            <a:endParaRPr dirty="0"/>
          </a:p>
        </p:txBody>
      </p:sp>
      <p:sp>
        <p:nvSpPr>
          <p:cNvPr id="240" name="Google Shape;240;g32370f821f7_1_2">
            <a:extLst>
              <a:ext uri="{FF2B5EF4-FFF2-40B4-BE49-F238E27FC236}">
                <a16:creationId xmlns:a16="http://schemas.microsoft.com/office/drawing/2014/main" id="{807E398F-C081-22DA-7EBC-9DDC1ED1C5A0}"/>
              </a:ext>
            </a:extLst>
          </p:cNvPr>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dirty="0"/>
              <a:t>Στόχοι</a:t>
            </a:r>
            <a:endParaRPr dirty="0"/>
          </a:p>
        </p:txBody>
      </p:sp>
      <p:sp>
        <p:nvSpPr>
          <p:cNvPr id="241" name="Google Shape;241;g32370f821f7_1_2">
            <a:extLst>
              <a:ext uri="{FF2B5EF4-FFF2-40B4-BE49-F238E27FC236}">
                <a16:creationId xmlns:a16="http://schemas.microsoft.com/office/drawing/2014/main" id="{E305302E-4997-8BFF-CD90-6325817F96D7}"/>
              </a:ext>
            </a:extLst>
          </p:cNvPr>
          <p:cNvSpPr txBox="1">
            <a:spLocks noGrp="1"/>
          </p:cNvSpPr>
          <p:nvPr>
            <p:ph type="body" idx="2"/>
          </p:nvPr>
        </p:nvSpPr>
        <p:spPr>
          <a:xfrm>
            <a:off x="617619" y="2849843"/>
            <a:ext cx="7603743" cy="3748304"/>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50000"/>
              </a:lnSpc>
              <a:spcBef>
                <a:spcPts val="0"/>
              </a:spcBef>
              <a:spcAft>
                <a:spcPts val="0"/>
              </a:spcAft>
              <a:buSzPts val="2000"/>
              <a:buNone/>
            </a:pPr>
            <a:r>
              <a:rPr lang="en-US" sz="1800" dirty="0"/>
              <a:t>Με την ολοκλήρωση αυτής της ενότητας, θα είστε σε θέση να:</a:t>
            </a:r>
            <a:endParaRPr sz="2000" dirty="0"/>
          </a:p>
          <a:p>
            <a:pPr marL="228600" lvl="0" indent="-228600" algn="l" rtl="0">
              <a:lnSpc>
                <a:spcPct val="150000"/>
              </a:lnSpc>
              <a:spcBef>
                <a:spcPts val="1200"/>
              </a:spcBef>
              <a:spcAft>
                <a:spcPts val="0"/>
              </a:spcAft>
              <a:buSzPts val="2000"/>
              <a:buFont typeface="Calibri"/>
              <a:buChar char="✔"/>
            </a:pPr>
            <a:r>
              <a:rPr lang="el-GR" sz="1800" dirty="0"/>
              <a:t>Χρησιμοποιείτε συνηθισμένες</a:t>
            </a:r>
            <a:r>
              <a:rPr lang="en-US" sz="1800" dirty="0"/>
              <a:t> </a:t>
            </a:r>
            <a:r>
              <a:rPr lang="en-US" sz="1800" dirty="0" err="1"/>
              <a:t>μέθοδο</a:t>
            </a:r>
            <a:r>
              <a:rPr lang="el-GR" sz="1800" dirty="0" err="1"/>
              <a:t>υς</a:t>
            </a:r>
            <a:r>
              <a:rPr lang="en-US" sz="1800" dirty="0"/>
              <a:t> αποστολής: τρόπους αποστολής: Μάθετε πώς να επιλέγετε τις σωστές επιλογές αποστολής για τις παραγγελίες σας.</a:t>
            </a:r>
          </a:p>
          <a:p>
            <a:pPr marL="228600" lvl="0" indent="-228600" algn="l" rtl="0">
              <a:lnSpc>
                <a:spcPct val="150000"/>
              </a:lnSpc>
              <a:spcBef>
                <a:spcPts val="1200"/>
              </a:spcBef>
              <a:spcAft>
                <a:spcPts val="0"/>
              </a:spcAft>
              <a:buSzPts val="2000"/>
              <a:buFont typeface="Calibri"/>
              <a:buChar char="✔"/>
            </a:pPr>
            <a:r>
              <a:rPr lang="en-US" sz="1800" dirty="0"/>
              <a:t>Παρα</a:t>
            </a:r>
            <a:r>
              <a:rPr lang="en-US" sz="1800" dirty="0" err="1"/>
              <a:t>κολουθ</a:t>
            </a:r>
            <a:r>
              <a:rPr lang="el-GR" sz="1800" dirty="0"/>
              <a:t>είτε</a:t>
            </a:r>
            <a:r>
              <a:rPr lang="en-US" sz="1800" dirty="0"/>
              <a:t> </a:t>
            </a:r>
            <a:r>
              <a:rPr lang="en-US" sz="1800" dirty="0" err="1"/>
              <a:t>την</a:t>
            </a:r>
            <a:r>
              <a:rPr lang="en-US" sz="1800" dirty="0"/>
              <a:t> </a:t>
            </a:r>
            <a:r>
              <a:rPr lang="el-GR" sz="1800" dirty="0" err="1"/>
              <a:t>παραγγελεία</a:t>
            </a:r>
            <a:r>
              <a:rPr lang="en-US" sz="1800" dirty="0"/>
              <a:t>: Κατανοήστε πώς να παρακολουθείτε τις παραγγελίες online και να ελέγχετε την κατάσταση παράδοσης.</a:t>
            </a:r>
          </a:p>
          <a:p>
            <a:pPr marL="228600" lvl="0" indent="-228600" algn="l" rtl="0">
              <a:lnSpc>
                <a:spcPct val="150000"/>
              </a:lnSpc>
              <a:spcBef>
                <a:spcPts val="1200"/>
              </a:spcBef>
              <a:spcAft>
                <a:spcPts val="0"/>
              </a:spcAft>
              <a:buSzPts val="2000"/>
              <a:buFont typeface="Calibri"/>
              <a:buChar char="✔"/>
            </a:pPr>
            <a:r>
              <a:rPr lang="en-US" sz="1800" dirty="0"/>
              <a:t>Επ</a:t>
            </a:r>
            <a:r>
              <a:rPr lang="el-GR" sz="1800" dirty="0" err="1"/>
              <a:t>ιλύνετε</a:t>
            </a:r>
            <a:r>
              <a:rPr lang="el-GR" sz="1800" dirty="0"/>
              <a:t> </a:t>
            </a:r>
            <a:r>
              <a:rPr lang="en-US" sz="1800" dirty="0" err="1"/>
              <a:t>ζητ</a:t>
            </a:r>
            <a:r>
              <a:rPr lang="el-GR" sz="1800" dirty="0" err="1"/>
              <a:t>ήματα</a:t>
            </a:r>
            <a:r>
              <a:rPr lang="el-GR" sz="1800" dirty="0"/>
              <a:t> </a:t>
            </a:r>
            <a:r>
              <a:rPr lang="en-US" sz="1800" dirty="0"/>
              <a:t> αποστολής: Αποκτήστε δεξιότητες για την αντιμετώπιση καθυστερήσεων ή προβλημάτων αποστολής παραγγελιών.</a:t>
            </a:r>
          </a:p>
          <a:p>
            <a:pPr marL="228600" lvl="0" indent="-228600" algn="l" rtl="0">
              <a:lnSpc>
                <a:spcPct val="150000"/>
              </a:lnSpc>
              <a:spcBef>
                <a:spcPts val="1200"/>
              </a:spcBef>
              <a:spcAft>
                <a:spcPts val="0"/>
              </a:spcAft>
              <a:buSzPts val="2000"/>
              <a:buFont typeface="Calibri"/>
              <a:buChar char="✔"/>
            </a:pPr>
            <a:r>
              <a:rPr lang="en-US" sz="1800" dirty="0" err="1"/>
              <a:t>Γνωρίζετε</a:t>
            </a:r>
            <a:r>
              <a:rPr lang="en-US" sz="1800" dirty="0"/>
              <a:t> τα </a:t>
            </a:r>
            <a:r>
              <a:rPr lang="en-US" sz="1800" dirty="0" err="1"/>
              <a:t>δικ</a:t>
            </a:r>
            <a:r>
              <a:rPr lang="en-US" sz="1800" dirty="0"/>
              <a:t>αιώματά σας</a:t>
            </a:r>
            <a:r>
              <a:rPr lang="el-GR" sz="1800" dirty="0"/>
              <a:t> για </a:t>
            </a:r>
            <a:r>
              <a:rPr lang="en-US" sz="1800" dirty="0"/>
              <a:t>τα προϊόντα σας</a:t>
            </a:r>
            <a:r>
              <a:rPr lang="el-GR" sz="1800" dirty="0"/>
              <a:t>.</a:t>
            </a:r>
            <a:endParaRPr lang="en-US" sz="1800" dirty="0"/>
          </a:p>
          <a:p>
            <a:pPr marL="228600" lvl="0" indent="-228600" algn="l" rtl="0">
              <a:lnSpc>
                <a:spcPct val="150000"/>
              </a:lnSpc>
              <a:spcBef>
                <a:spcPts val="1200"/>
              </a:spcBef>
              <a:spcAft>
                <a:spcPts val="0"/>
              </a:spcAft>
              <a:buSzPts val="2000"/>
              <a:buFont typeface="Calibri"/>
              <a:buChar char="✔"/>
            </a:pPr>
            <a:endParaRPr sz="1800" dirty="0"/>
          </a:p>
        </p:txBody>
      </p:sp>
      <p:sp>
        <p:nvSpPr>
          <p:cNvPr id="243" name="Google Shape;243;g32370f821f7_1_2">
            <a:extLst>
              <a:ext uri="{FF2B5EF4-FFF2-40B4-BE49-F238E27FC236}">
                <a16:creationId xmlns:a16="http://schemas.microsoft.com/office/drawing/2014/main" id="{621C7667-A344-4B7B-17A3-20C9185F8AC4}"/>
              </a:ext>
            </a:extLst>
          </p:cNvPr>
          <p:cNvSpPr txBox="1"/>
          <p:nvPr/>
        </p:nvSpPr>
        <p:spPr>
          <a:xfrm>
            <a:off x="9436963" y="6351847"/>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Εικόνα από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vectorjuice </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στο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16477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70D4573F-D8B7-9403-44F7-0AC3470735AE}"/>
              </a:ext>
            </a:extLst>
          </p:cNvPr>
          <p:cNvSpPr>
            <a:spLocks noGrp="1"/>
          </p:cNvSpPr>
          <p:nvPr>
            <p:ph type="title"/>
          </p:nvPr>
        </p:nvSpPr>
        <p:spPr/>
        <p:txBody>
          <a:bodyPr>
            <a:normAutofit/>
          </a:bodyPr>
          <a:lstStyle/>
          <a:p>
            <a:r>
              <a:rPr lang="el-GR" dirty="0"/>
              <a:t>Συνηθισμένες μ</a:t>
            </a:r>
            <a:r>
              <a:rPr lang="en-US" dirty="0" err="1"/>
              <a:t>έθοδοι</a:t>
            </a:r>
            <a:r>
              <a:rPr lang="en-US" dirty="0"/>
              <a:t> αποστολής</a:t>
            </a:r>
            <a:endParaRPr lang="el-GR" dirty="0"/>
          </a:p>
        </p:txBody>
      </p:sp>
      <p:sp>
        <p:nvSpPr>
          <p:cNvPr id="5" name="Θέση κειμένου 4">
            <a:extLst>
              <a:ext uri="{FF2B5EF4-FFF2-40B4-BE49-F238E27FC236}">
                <a16:creationId xmlns:a16="http://schemas.microsoft.com/office/drawing/2014/main" id="{9062CC0F-BA9A-788D-0A8F-6F6F16C4B7EC}"/>
              </a:ext>
            </a:extLst>
          </p:cNvPr>
          <p:cNvSpPr>
            <a:spLocks noGrp="1"/>
          </p:cNvSpPr>
          <p:nvPr>
            <p:ph type="body" idx="1"/>
          </p:nvPr>
        </p:nvSpPr>
        <p:spPr/>
        <p:txBody>
          <a:bodyPr numCol="2">
            <a:normAutofit fontScale="77500" lnSpcReduction="20000"/>
          </a:bodyPr>
          <a:lstStyle/>
          <a:p>
            <a:r>
              <a:rPr lang="en-US" sz="2900" b="1" dirty="0">
                <a:solidFill>
                  <a:schemeClr val="tx1"/>
                </a:solidFill>
              </a:rPr>
              <a:t>Τυπική αποστολή: </a:t>
            </a:r>
            <a:r>
              <a:rPr lang="en-US" sz="2900" dirty="0"/>
              <a:t>με μεγαλύτερο χρόνο παράδοσης, συνήθως 5-7 εργάσιμες ημέρες.</a:t>
            </a:r>
          </a:p>
          <a:p>
            <a:r>
              <a:rPr lang="en-US" sz="2800" b="1" dirty="0">
                <a:solidFill>
                  <a:schemeClr val="tx1"/>
                </a:solidFill>
              </a:rPr>
              <a:t>Ταχεία αποστολή: </a:t>
            </a:r>
            <a:r>
              <a:rPr lang="en-US" sz="2900" dirty="0"/>
              <a:t>Ταχεία αποστολή: Γρηγορότερη από την κανονική αποστολή, παράδοση εντός 2-3 εργάσιμων ημερών, συνήθως με υψηλότερο κόστος.</a:t>
            </a:r>
          </a:p>
          <a:p>
            <a:r>
              <a:rPr lang="en-US" sz="2800" b="1" dirty="0">
                <a:solidFill>
                  <a:schemeClr val="tx1"/>
                </a:solidFill>
              </a:rPr>
              <a:t>Αποστολή σε μία νύχτα: </a:t>
            </a:r>
            <a:r>
              <a:rPr lang="en-US" sz="2900" dirty="0"/>
              <a:t>Προσφέρει την ταχύτερη υπηρεσία για επείγουσες αποστολές, αλλά συχνά είναι πιο ακριβή.</a:t>
            </a:r>
          </a:p>
          <a:p>
            <a:r>
              <a:rPr lang="en-US" sz="2800" b="1" dirty="0">
                <a:solidFill>
                  <a:schemeClr val="tx1"/>
                </a:solidFill>
              </a:rPr>
              <a:t>Αποστολή δύο ημερών: </a:t>
            </a:r>
            <a:r>
              <a:rPr lang="en-US" sz="2900" dirty="0" err="1"/>
              <a:t>Συχνά</a:t>
            </a:r>
            <a:r>
              <a:rPr lang="en-US" sz="2900" dirty="0"/>
              <a:t> διατίθεται με επιπλέον χρέωση.</a:t>
            </a:r>
          </a:p>
          <a:p>
            <a:r>
              <a:rPr lang="en-US" sz="2800" b="1" dirty="0">
                <a:solidFill>
                  <a:schemeClr val="tx1"/>
                </a:solidFill>
              </a:rPr>
              <a:t>Διεθνής αποστολή: </a:t>
            </a:r>
            <a:r>
              <a:rPr lang="en-US" sz="2900" dirty="0"/>
              <a:t>Η αποστολή των προϊόντων σε άλλες χώρες μπορεί να διαρκέσει αρκετές ημέρες ή εβδομάδες ανάλογα με τον προορισμό.</a:t>
            </a:r>
          </a:p>
          <a:p>
            <a:r>
              <a:rPr lang="en-US" sz="2800" b="1" dirty="0">
                <a:solidFill>
                  <a:schemeClr val="tx1"/>
                </a:solidFill>
              </a:rPr>
              <a:t>Αποστολή με κατ' αποκοπήν τιμή: </a:t>
            </a:r>
            <a:r>
              <a:rPr lang="en-US" sz="2900" dirty="0"/>
              <a:t>Το κόστος παραμένει το ίδιο, ανεξάρτητα από το βάρος ή το μέγεθος του αντικειμένου, εφόσον αυτό χωράει στην προβλεπόμενη συσκευασία.</a:t>
            </a:r>
          </a:p>
          <a:p>
            <a:r>
              <a:rPr lang="en-US" sz="2800" b="1" dirty="0">
                <a:solidFill>
                  <a:schemeClr val="tx1"/>
                </a:solidFill>
              </a:rPr>
              <a:t>Δωρεάν αποστολή: </a:t>
            </a:r>
            <a:r>
              <a:rPr lang="en-US" sz="2900" dirty="0" err="1"/>
              <a:t>Συχνά</a:t>
            </a:r>
            <a:r>
              <a:rPr lang="en-US" sz="2900" dirty="0"/>
              <a:t> προσφέρεται ως προωθητική ενέργεια, όπου ο πωλητής απορροφά το κόστος αποστολής, συνήθως με ελάχιστη απαίτηση αγοράς.</a:t>
            </a:r>
            <a:endParaRPr lang="el-GR" sz="2900" dirty="0"/>
          </a:p>
        </p:txBody>
      </p:sp>
    </p:spTree>
    <p:extLst>
      <p:ext uri="{BB962C8B-B14F-4D97-AF65-F5344CB8AC3E}">
        <p14:creationId xmlns:p14="http://schemas.microsoft.com/office/powerpoint/2010/main" val="14646369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C1B16-700F-A5E1-0EB1-693A61DE3D9D}"/>
            </a:ext>
          </a:extLst>
        </p:cNvPr>
        <p:cNvGrpSpPr/>
        <p:nvPr/>
      </p:nvGrpSpPr>
      <p:grpSpPr>
        <a:xfrm>
          <a:off x="0" y="0"/>
          <a:ext cx="0" cy="0"/>
          <a:chOff x="0" y="0"/>
          <a:chExt cx="0" cy="0"/>
        </a:xfrm>
      </p:grpSpPr>
      <p:sp>
        <p:nvSpPr>
          <p:cNvPr id="4" name="Τίτλος 3">
            <a:extLst>
              <a:ext uri="{FF2B5EF4-FFF2-40B4-BE49-F238E27FC236}">
                <a16:creationId xmlns:a16="http://schemas.microsoft.com/office/drawing/2014/main" id="{08CDC133-D9CB-F00E-A9E3-D313507FC46F}"/>
              </a:ext>
            </a:extLst>
          </p:cNvPr>
          <p:cNvSpPr>
            <a:spLocks noGrp="1"/>
          </p:cNvSpPr>
          <p:nvPr>
            <p:ph type="title"/>
          </p:nvPr>
        </p:nvSpPr>
        <p:spPr/>
        <p:txBody>
          <a:bodyPr>
            <a:normAutofit/>
          </a:bodyPr>
          <a:lstStyle/>
          <a:p>
            <a:pPr marL="76200" indent="0">
              <a:buNone/>
            </a:pPr>
            <a:r>
              <a:rPr lang="en-US" b="1" dirty="0"/>
              <a:t>Παρακολουθήστε την αποστολή σας</a:t>
            </a:r>
          </a:p>
        </p:txBody>
      </p:sp>
      <p:sp>
        <p:nvSpPr>
          <p:cNvPr id="5" name="Θέση κειμένου 4">
            <a:extLst>
              <a:ext uri="{FF2B5EF4-FFF2-40B4-BE49-F238E27FC236}">
                <a16:creationId xmlns:a16="http://schemas.microsoft.com/office/drawing/2014/main" id="{8FF5E723-85F1-4604-A184-BB4625F3B9B5}"/>
              </a:ext>
            </a:extLst>
          </p:cNvPr>
          <p:cNvSpPr>
            <a:spLocks noGrp="1"/>
          </p:cNvSpPr>
          <p:nvPr>
            <p:ph type="body" idx="1"/>
          </p:nvPr>
        </p:nvSpPr>
        <p:spPr>
          <a:xfrm>
            <a:off x="583758" y="2106186"/>
            <a:ext cx="4947956" cy="3941326"/>
          </a:xfrm>
        </p:spPr>
        <p:txBody>
          <a:bodyPr/>
          <a:lstStyle/>
          <a:p>
            <a:pPr marL="76200" indent="0">
              <a:buNone/>
            </a:pPr>
            <a:r>
              <a:rPr lang="en-US" b="1" dirty="0"/>
              <a:t>Πώς να παρακολουθείτε την αποστολή σας</a:t>
            </a:r>
          </a:p>
          <a:p>
            <a:r>
              <a:rPr lang="en-US" dirty="0"/>
              <a:t>Λάβετε τον αριθμό παρακολούθησης</a:t>
            </a:r>
          </a:p>
          <a:p>
            <a:r>
              <a:rPr lang="en-US" dirty="0"/>
              <a:t>Επισκεφθείτε την ιστοσελίδα του μεταφορέα</a:t>
            </a:r>
          </a:p>
          <a:p>
            <a:r>
              <a:rPr lang="en-US" dirty="0"/>
              <a:t>Χρησιμοποιήστε τη λειτουργία εντοπισμού του λιανοπωλητή</a:t>
            </a:r>
          </a:p>
          <a:p>
            <a:r>
              <a:rPr lang="en-US" dirty="0"/>
              <a:t>Ενεργοποίηση ειδοποιήσεων</a:t>
            </a:r>
            <a:endParaRPr lang="el-GR" dirty="0"/>
          </a:p>
        </p:txBody>
      </p:sp>
      <p:sp>
        <p:nvSpPr>
          <p:cNvPr id="6" name="TextBox 5">
            <a:extLst>
              <a:ext uri="{FF2B5EF4-FFF2-40B4-BE49-F238E27FC236}">
                <a16:creationId xmlns:a16="http://schemas.microsoft.com/office/drawing/2014/main" id="{5570723B-687F-4BDB-BADA-0CB5C7F0AEEC}"/>
              </a:ext>
            </a:extLst>
          </p:cNvPr>
          <p:cNvSpPr txBox="1"/>
          <p:nvPr/>
        </p:nvSpPr>
        <p:spPr>
          <a:xfrm>
            <a:off x="5508009" y="5022097"/>
            <a:ext cx="6135441" cy="1323439"/>
          </a:xfrm>
          <a:prstGeom prst="rect">
            <a:avLst/>
          </a:prstGeom>
          <a:noFill/>
        </p:spPr>
        <p:txBody>
          <a:bodyPr wrap="square">
            <a:spAutoFit/>
          </a:bodyPr>
          <a:lstStyle/>
          <a:p>
            <a:pPr>
              <a:buNone/>
            </a:pPr>
            <a:r>
              <a:rPr lang="en-US" sz="2000" b="1" dirty="0">
                <a:solidFill>
                  <a:schemeClr val="accent6"/>
                </a:solidFill>
                <a:latin typeface="Calibri" panose="020F0502020204030204" pitchFamily="34" charset="0"/>
                <a:cs typeface="Calibri" panose="020F0502020204030204" pitchFamily="34" charset="0"/>
              </a:rPr>
              <a:t>Ερμηνεία των πληροφοριών παρακολούθησης:</a:t>
            </a:r>
          </a:p>
          <a:p>
            <a:pPr marL="342900" indent="-342900">
              <a:buClr>
                <a:schemeClr val="accent6"/>
              </a:buClr>
              <a:buFont typeface="Wingdings" panose="05000000000000000000" pitchFamily="2" charset="2"/>
              <a:buChar char="ü"/>
            </a:pPr>
            <a:r>
              <a:rPr lang="en-US" sz="2000" dirty="0">
                <a:solidFill>
                  <a:schemeClr val="accent6"/>
                </a:solidFill>
                <a:latin typeface="Calibri" panose="020F0502020204030204" pitchFamily="34" charset="0"/>
                <a:cs typeface="Calibri" panose="020F0502020204030204" pitchFamily="34" charset="0"/>
              </a:rPr>
              <a:t>Υπό διαμετακόμιση</a:t>
            </a:r>
          </a:p>
          <a:p>
            <a:pPr marL="342900" indent="-342900">
              <a:buClr>
                <a:schemeClr val="accent6"/>
              </a:buClr>
              <a:buFont typeface="Wingdings" panose="05000000000000000000" pitchFamily="2" charset="2"/>
              <a:buChar char="ü"/>
            </a:pPr>
            <a:r>
              <a:rPr lang="en-US" sz="2000" dirty="0">
                <a:solidFill>
                  <a:schemeClr val="accent6"/>
                </a:solidFill>
                <a:latin typeface="Calibri" panose="020F0502020204030204" pitchFamily="34" charset="0"/>
                <a:cs typeface="Calibri" panose="020F0502020204030204" pitchFamily="34" charset="0"/>
              </a:rPr>
              <a:t>Έξω για παράδοση</a:t>
            </a:r>
          </a:p>
          <a:p>
            <a:pPr marL="342900" indent="-342900">
              <a:buClr>
                <a:schemeClr val="accent6"/>
              </a:buClr>
              <a:buFont typeface="Wingdings" panose="05000000000000000000" pitchFamily="2" charset="2"/>
              <a:buChar char="ü"/>
            </a:pPr>
            <a:r>
              <a:rPr lang="en-US" sz="2000" dirty="0">
                <a:solidFill>
                  <a:schemeClr val="accent6"/>
                </a:solidFill>
                <a:latin typeface="Calibri" panose="020F0502020204030204" pitchFamily="34" charset="0"/>
                <a:cs typeface="Calibri" panose="020F0502020204030204" pitchFamily="34" charset="0"/>
              </a:rPr>
              <a:t>Παραδίδεται</a:t>
            </a:r>
          </a:p>
        </p:txBody>
      </p:sp>
      <p:pic>
        <p:nvPicPr>
          <p:cNvPr id="14338" name="Picture 2" descr="Character illustration of people with packages for shipment">
            <a:extLst>
              <a:ext uri="{FF2B5EF4-FFF2-40B4-BE49-F238E27FC236}">
                <a16:creationId xmlns:a16="http://schemas.microsoft.com/office/drawing/2014/main" id="{0B4AFFF7-9EEC-492D-81B3-949B6FF07B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4680" y="1322130"/>
            <a:ext cx="4801285" cy="348975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243;g32370f821f7_1_2">
            <a:extLst>
              <a:ext uri="{FF2B5EF4-FFF2-40B4-BE49-F238E27FC236}">
                <a16:creationId xmlns:a16="http://schemas.microsoft.com/office/drawing/2014/main" id="{1B11B706-F312-4654-8B8E-37CE2513D975}"/>
              </a:ext>
            </a:extLst>
          </p:cNvPr>
          <p:cNvSpPr txBox="1"/>
          <p:nvPr/>
        </p:nvSpPr>
        <p:spPr>
          <a:xfrm>
            <a:off x="9436963" y="6351847"/>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rPr>
              <a:t>Εικόνα από </a:t>
            </a:r>
            <a:r>
              <a:rPr lang="en-US" sz="1000" b="0" i="0" u="sng" strike="noStrike" cap="none" dirty="0" err="1">
                <a:solidFill>
                  <a:schemeClr val="dk1"/>
                </a:solidFill>
                <a:latin typeface="Calibri"/>
                <a:ea typeface="Calibri"/>
                <a:cs typeface="Calibri"/>
                <a:sym typeface="Calibri"/>
                <a:hlinkClick r:id="rId4"/>
              </a:rPr>
              <a:t>rawpixel </a:t>
            </a:r>
            <a:r>
              <a:rPr lang="en-US" sz="1000" b="0" i="0" u="sng" strike="noStrike" cap="none" dirty="0">
                <a:solidFill>
                  <a:schemeClr val="dk1"/>
                </a:solidFill>
                <a:latin typeface="Calibri"/>
                <a:ea typeface="Calibri"/>
                <a:cs typeface="Calibri"/>
                <a:sym typeface="Calibri"/>
                <a:hlinkClick r:id="rId4"/>
              </a:rPr>
              <a:t>στο </a:t>
            </a:r>
            <a:r>
              <a:rPr lang="en-US" sz="1000" b="0" i="0" u="sng" strike="noStrike" cap="none" dirty="0" err="1">
                <a:solidFill>
                  <a:schemeClr val="dk1"/>
                </a:solidFill>
                <a:latin typeface="Calibri"/>
                <a:ea typeface="Calibri"/>
                <a:cs typeface="Calibri"/>
                <a:sym typeface="Calibri"/>
                <a:hlinkClick r:id="rId4"/>
              </a:rPr>
              <a:t>Freepik</a:t>
            </a:r>
            <a:endParaRPr sz="1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20907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61A67-497C-5679-B3A7-5BB084663169}"/>
            </a:ext>
          </a:extLst>
        </p:cNvPr>
        <p:cNvGrpSpPr/>
        <p:nvPr/>
      </p:nvGrpSpPr>
      <p:grpSpPr>
        <a:xfrm>
          <a:off x="0" y="0"/>
          <a:ext cx="0" cy="0"/>
          <a:chOff x="0" y="0"/>
          <a:chExt cx="0" cy="0"/>
        </a:xfrm>
      </p:grpSpPr>
      <p:sp>
        <p:nvSpPr>
          <p:cNvPr id="4" name="Τίτλος 3">
            <a:extLst>
              <a:ext uri="{FF2B5EF4-FFF2-40B4-BE49-F238E27FC236}">
                <a16:creationId xmlns:a16="http://schemas.microsoft.com/office/drawing/2014/main" id="{E0B6C45F-5835-99D0-8167-07D70E6504DE}"/>
              </a:ext>
            </a:extLst>
          </p:cNvPr>
          <p:cNvSpPr>
            <a:spLocks noGrp="1"/>
          </p:cNvSpPr>
          <p:nvPr>
            <p:ph type="title"/>
          </p:nvPr>
        </p:nvSpPr>
        <p:spPr/>
        <p:txBody>
          <a:bodyPr>
            <a:normAutofit/>
          </a:bodyPr>
          <a:lstStyle/>
          <a:p>
            <a:r>
              <a:rPr lang="en-US" sz="2800" dirty="0"/>
              <a:t>Επίλυση ζητημάτων αποστολής</a:t>
            </a:r>
            <a:endParaRPr lang="el-GR" dirty="0"/>
          </a:p>
        </p:txBody>
      </p:sp>
      <p:sp>
        <p:nvSpPr>
          <p:cNvPr id="5" name="Θέση κειμένου 4">
            <a:extLst>
              <a:ext uri="{FF2B5EF4-FFF2-40B4-BE49-F238E27FC236}">
                <a16:creationId xmlns:a16="http://schemas.microsoft.com/office/drawing/2014/main" id="{5046FEF9-6789-E974-698A-1FD9681610A1}"/>
              </a:ext>
            </a:extLst>
          </p:cNvPr>
          <p:cNvSpPr>
            <a:spLocks noGrp="1"/>
          </p:cNvSpPr>
          <p:nvPr>
            <p:ph type="body" idx="1"/>
          </p:nvPr>
        </p:nvSpPr>
        <p:spPr>
          <a:xfrm>
            <a:off x="566153" y="2050473"/>
            <a:ext cx="11059693" cy="4221721"/>
          </a:xfrm>
        </p:spPr>
        <p:txBody>
          <a:bodyPr numCol="2">
            <a:normAutofit fontScale="92500"/>
          </a:bodyPr>
          <a:lstStyle/>
          <a:p>
            <a:r>
              <a:rPr lang="en-US" b="1" dirty="0"/>
              <a:t>Ελέγξτε τις πληροφορίες παρακολούθησης</a:t>
            </a:r>
          </a:p>
          <a:p>
            <a:pPr marL="76200" indent="0">
              <a:buNone/>
            </a:pPr>
            <a:r>
              <a:rPr lang="en-US" dirty="0"/>
              <a:t>Χρησιμοποιήστε τον αριθμό παρακολούθησης για να επαληθεύσετε την κατάσταση της παραγγελίας σας. Μάθετε πώς να εντοπίζετε αν υπήρξε καθυστέρηση ή αλλαγή στην ημερομηνία παράδοσης.</a:t>
            </a:r>
          </a:p>
          <a:p>
            <a:r>
              <a:rPr lang="en-US" b="1" dirty="0"/>
              <a:t>Επικοινωνήστε με τον φορέα για ενημερώσεις</a:t>
            </a:r>
          </a:p>
          <a:p>
            <a:pPr marL="76200" indent="0">
              <a:buNone/>
            </a:pPr>
            <a:r>
              <a:rPr lang="en-US" dirty="0"/>
              <a:t>Εάν υπάρχει καθυστέρηση, επικοινωνήστε με τον μεταφορέα αποστολής (π.χ. UPS, FedEx) για να λάβετε λεπτομερέστερες πληροφορίες και να επιλύσετε τυχόν προβλήματα παράδοσης.</a:t>
            </a:r>
          </a:p>
          <a:p>
            <a:r>
              <a:rPr lang="en-US" b="1" dirty="0"/>
              <a:t>Επικοινωνήστε με την υπηρεσία εξυπηρέτησης πελατών </a:t>
            </a:r>
          </a:p>
          <a:p>
            <a:pPr marL="76200" indent="0">
              <a:buNone/>
            </a:pPr>
            <a:r>
              <a:rPr lang="en-US" dirty="0"/>
              <a:t>Μάθετε πώς να επικοινωνείτε αποτελεσματικά με την υπηρεσία εξυπηρέτησης πελατών του λιανοπωλητή για να αναφέρετε προβλήματα όπως ελλείποντα ή κατεστραμμένα αντικείμενα και να λάβετε μια γρήγορη λύση.</a:t>
            </a:r>
            <a:endParaRPr lang="el-GR" dirty="0"/>
          </a:p>
        </p:txBody>
      </p:sp>
    </p:spTree>
    <p:extLst>
      <p:ext uri="{BB962C8B-B14F-4D97-AF65-F5344CB8AC3E}">
        <p14:creationId xmlns:p14="http://schemas.microsoft.com/office/powerpoint/2010/main" val="35127437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F11434-AF2E-1269-06A6-6FD927825B00}"/>
              </a:ext>
            </a:extLst>
          </p:cNvPr>
          <p:cNvSpPr>
            <a:spLocks noGrp="1"/>
          </p:cNvSpPr>
          <p:nvPr>
            <p:ph type="title"/>
          </p:nvPr>
        </p:nvSpPr>
        <p:spPr/>
        <p:txBody>
          <a:bodyPr/>
          <a:lstStyle/>
          <a:p>
            <a:r>
              <a:rPr lang="en-US" dirty="0"/>
              <a:t>Νομική και ηθική ευαισθητοποίηση</a:t>
            </a:r>
            <a:endParaRPr lang="el-GR" dirty="0"/>
          </a:p>
        </p:txBody>
      </p:sp>
      <p:sp>
        <p:nvSpPr>
          <p:cNvPr id="4" name="Θέση κειμένου 3">
            <a:extLst>
              <a:ext uri="{FF2B5EF4-FFF2-40B4-BE49-F238E27FC236}">
                <a16:creationId xmlns:a16="http://schemas.microsoft.com/office/drawing/2014/main" id="{6FC5DC03-C51D-C867-FDAB-1609F3EBB003}"/>
              </a:ext>
            </a:extLst>
          </p:cNvPr>
          <p:cNvSpPr>
            <a:spLocks noGrp="1"/>
          </p:cNvSpPr>
          <p:nvPr>
            <p:ph type="body" idx="1"/>
          </p:nvPr>
        </p:nvSpPr>
        <p:spPr/>
        <p:txBody>
          <a:bodyPr/>
          <a:lstStyle/>
          <a:p>
            <a:pPr marL="76200" indent="0">
              <a:buNone/>
            </a:pPr>
            <a:r>
              <a:rPr lang="en-US" b="1" dirty="0"/>
              <a:t>Νομική ευαισθητοποίηση</a:t>
            </a:r>
          </a:p>
          <a:p>
            <a:r>
              <a:rPr lang="en-US" dirty="0"/>
              <a:t>Βασικά δικαιώματα των καταναλωτών</a:t>
            </a:r>
          </a:p>
          <a:p>
            <a:r>
              <a:rPr lang="en-US" dirty="0"/>
              <a:t>Δικαίωμα στην πληροφόρηση</a:t>
            </a:r>
          </a:p>
          <a:p>
            <a:r>
              <a:rPr lang="en-US" dirty="0"/>
              <a:t>Δικαίωμα ακύρωσης (περίοδος αναμονής)</a:t>
            </a:r>
          </a:p>
          <a:p>
            <a:r>
              <a:rPr lang="en-US" dirty="0"/>
              <a:t>Δικαίωμα επιστροφής χρημάτων</a:t>
            </a:r>
          </a:p>
          <a:p>
            <a:r>
              <a:rPr lang="en-US" dirty="0"/>
              <a:t>Δικαίωμα στην προστασία της ιδιωτικής ζωής των δεδομένων</a:t>
            </a:r>
          </a:p>
          <a:p>
            <a:r>
              <a:rPr lang="en-US" dirty="0"/>
              <a:t>Δικαίωμα σε ασφαλείς συναλλαγές</a:t>
            </a:r>
          </a:p>
          <a:p>
            <a:endParaRPr lang="el-GR" dirty="0"/>
          </a:p>
        </p:txBody>
      </p:sp>
      <p:sp>
        <p:nvSpPr>
          <p:cNvPr id="5" name="Θέση κειμένου 4">
            <a:extLst>
              <a:ext uri="{FF2B5EF4-FFF2-40B4-BE49-F238E27FC236}">
                <a16:creationId xmlns:a16="http://schemas.microsoft.com/office/drawing/2014/main" id="{DA658B2F-57F7-7A43-346D-CBA4F49D8691}"/>
              </a:ext>
            </a:extLst>
          </p:cNvPr>
          <p:cNvSpPr>
            <a:spLocks noGrp="1"/>
          </p:cNvSpPr>
          <p:nvPr>
            <p:ph type="body" idx="2"/>
          </p:nvPr>
        </p:nvSpPr>
        <p:spPr/>
        <p:txBody>
          <a:bodyPr/>
          <a:lstStyle/>
          <a:p>
            <a:pPr marL="76200" indent="0">
              <a:buNone/>
            </a:pPr>
            <a:r>
              <a:rPr lang="en-US" b="1" dirty="0"/>
              <a:t>Δεοντολογικές εκτιμήσεις</a:t>
            </a:r>
          </a:p>
          <a:p>
            <a:r>
              <a:rPr lang="en-US" dirty="0"/>
              <a:t>Υποστήριξη προϊόντων δίκαιου εμπορίου</a:t>
            </a:r>
          </a:p>
          <a:p>
            <a:r>
              <a:rPr lang="en-US" dirty="0"/>
              <a:t>Επιλογή βιώσιμων εμπορικών σημάτων</a:t>
            </a:r>
          </a:p>
          <a:p>
            <a:r>
              <a:rPr lang="en-US" dirty="0"/>
              <a:t>Αποφυγή της γρήγορης μόδας</a:t>
            </a:r>
          </a:p>
          <a:p>
            <a:r>
              <a:rPr lang="en-US" dirty="0"/>
              <a:t>Λαμβάνοντας υπόψη την καλή διαβίωση των ζώων</a:t>
            </a:r>
          </a:p>
          <a:p>
            <a:r>
              <a:rPr lang="en-US" dirty="0"/>
              <a:t>Αναγνώριση του greenwashing</a:t>
            </a:r>
          </a:p>
          <a:p>
            <a:endParaRPr lang="el-GR" dirty="0"/>
          </a:p>
        </p:txBody>
      </p:sp>
    </p:spTree>
    <p:extLst>
      <p:ext uri="{BB962C8B-B14F-4D97-AF65-F5344CB8AC3E}">
        <p14:creationId xmlns:p14="http://schemas.microsoft.com/office/powerpoint/2010/main" val="13470281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89674ACD-C19F-AE05-034B-08468F27EA11}"/>
            </a:ext>
          </a:extLst>
        </p:cNvPr>
        <p:cNvGrpSpPr/>
        <p:nvPr/>
      </p:nvGrpSpPr>
      <p:grpSpPr>
        <a:xfrm>
          <a:off x="0" y="0"/>
          <a:ext cx="0" cy="0"/>
          <a:chOff x="0" y="0"/>
          <a:chExt cx="0" cy="0"/>
        </a:xfrm>
      </p:grpSpPr>
      <p:pic>
        <p:nvPicPr>
          <p:cNvPr id="242" name="Google Shape;242;g32370f821f7_1_2" descr="High ROI content abstract concept illustration">
            <a:extLst>
              <a:ext uri="{FF2B5EF4-FFF2-40B4-BE49-F238E27FC236}">
                <a16:creationId xmlns:a16="http://schemas.microsoft.com/office/drawing/2014/main" id="{DF85731F-360A-3B92-57E2-A996894A9A6E}"/>
              </a:ext>
            </a:extLst>
          </p:cNvPr>
          <p:cNvPicPr preferRelativeResize="0"/>
          <p:nvPr/>
        </p:nvPicPr>
        <p:blipFill rotWithShape="1">
          <a:blip r:embed="rId3">
            <a:alphaModFix/>
          </a:blip>
          <a:srcRect l="10457" t="11532" r="9779" b="9208"/>
          <a:stretch/>
        </p:blipFill>
        <p:spPr>
          <a:xfrm>
            <a:off x="7121838" y="2129543"/>
            <a:ext cx="4199138" cy="4172504"/>
          </a:xfrm>
          <a:prstGeom prst="rect">
            <a:avLst/>
          </a:prstGeom>
          <a:noFill/>
          <a:ln>
            <a:noFill/>
          </a:ln>
        </p:spPr>
      </p:pic>
      <p:sp>
        <p:nvSpPr>
          <p:cNvPr id="239" name="Google Shape;239;g32370f821f7_1_2">
            <a:extLst>
              <a:ext uri="{FF2B5EF4-FFF2-40B4-BE49-F238E27FC236}">
                <a16:creationId xmlns:a16="http://schemas.microsoft.com/office/drawing/2014/main" id="{5C35F905-48DF-3C0F-EEB4-76B231ECD8E4}"/>
              </a:ext>
            </a:extLst>
          </p:cNvPr>
          <p:cNvSpPr txBox="1">
            <a:spLocks noGrp="1"/>
          </p:cNvSpPr>
          <p:nvPr>
            <p:ph type="title"/>
          </p:nvPr>
        </p:nvSpPr>
        <p:spPr>
          <a:xfrm>
            <a:off x="558000" y="1079999"/>
            <a:ext cx="10515600" cy="1292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ts val="2200"/>
              <a:buFont typeface="Calibri"/>
              <a:buNone/>
            </a:pPr>
            <a:r>
              <a:rPr lang="el-GR" sz="2000" dirty="0"/>
              <a:t>Υποενότητα </a:t>
            </a:r>
            <a:r>
              <a:rPr lang="en-US" sz="2000" dirty="0"/>
              <a:t>9</a:t>
            </a:r>
            <a:r>
              <a:rPr lang="en-US" sz="4000" dirty="0"/>
              <a:t/>
            </a:r>
            <a:br>
              <a:rPr lang="en-US" sz="4000" dirty="0"/>
            </a:br>
            <a:r>
              <a:rPr lang="en-US" sz="4000" dirty="0"/>
              <a:t>Πώς να επικοινωνείτε με την εξυπηρέτηση πελατών</a:t>
            </a:r>
            <a:endParaRPr dirty="0"/>
          </a:p>
        </p:txBody>
      </p:sp>
      <p:sp>
        <p:nvSpPr>
          <p:cNvPr id="240" name="Google Shape;240;g32370f821f7_1_2">
            <a:extLst>
              <a:ext uri="{FF2B5EF4-FFF2-40B4-BE49-F238E27FC236}">
                <a16:creationId xmlns:a16="http://schemas.microsoft.com/office/drawing/2014/main" id="{729A797C-D097-F8D2-5869-CDF199B6D595}"/>
              </a:ext>
            </a:extLst>
          </p:cNvPr>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Στόχοι</a:t>
            </a:r>
            <a:endParaRPr/>
          </a:p>
        </p:txBody>
      </p:sp>
      <p:sp>
        <p:nvSpPr>
          <p:cNvPr id="241" name="Google Shape;241;g32370f821f7_1_2">
            <a:extLst>
              <a:ext uri="{FF2B5EF4-FFF2-40B4-BE49-F238E27FC236}">
                <a16:creationId xmlns:a16="http://schemas.microsoft.com/office/drawing/2014/main" id="{9A742DC7-49C8-1D62-0E9B-C15DB1BCFDA0}"/>
              </a:ext>
            </a:extLst>
          </p:cNvPr>
          <p:cNvSpPr txBox="1">
            <a:spLocks noGrp="1"/>
          </p:cNvSpPr>
          <p:nvPr>
            <p:ph type="body" idx="2"/>
          </p:nvPr>
        </p:nvSpPr>
        <p:spPr>
          <a:xfrm>
            <a:off x="617620" y="2849843"/>
            <a:ext cx="6392780" cy="386399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50000"/>
              </a:lnSpc>
              <a:spcBef>
                <a:spcPts val="0"/>
              </a:spcBef>
              <a:spcAft>
                <a:spcPts val="0"/>
              </a:spcAft>
              <a:buSzPts val="2000"/>
              <a:buNone/>
            </a:pPr>
            <a:r>
              <a:rPr lang="en-US" sz="1600" dirty="0"/>
              <a:t>Με την ολοκλήρωση αυτής της ενότητας, θα είστε σε θέση να:</a:t>
            </a:r>
            <a:endParaRPr sz="1800" dirty="0"/>
          </a:p>
          <a:p>
            <a:pPr marL="228600" lvl="0" indent="-228600" algn="l" rtl="0">
              <a:lnSpc>
                <a:spcPct val="150000"/>
              </a:lnSpc>
              <a:spcBef>
                <a:spcPts val="1200"/>
              </a:spcBef>
              <a:spcAft>
                <a:spcPts val="0"/>
              </a:spcAft>
              <a:buSzPts val="2000"/>
              <a:buFont typeface="Calibri"/>
              <a:buChar char="✔"/>
            </a:pPr>
            <a:r>
              <a:rPr lang="en-US" sz="1600" b="1" dirty="0"/>
              <a:t>Επ</a:t>
            </a:r>
            <a:r>
              <a:rPr lang="en-US" sz="1600" b="1" dirty="0" err="1"/>
              <a:t>ικοινων</a:t>
            </a:r>
            <a:r>
              <a:rPr lang="el-GR" sz="1600" b="1" dirty="0" err="1"/>
              <a:t>εί</a:t>
            </a:r>
            <a:r>
              <a:rPr lang="en-US" sz="1600" b="1" dirty="0" err="1"/>
              <a:t>τε</a:t>
            </a:r>
            <a:r>
              <a:rPr lang="en-US" sz="1600" b="1" dirty="0"/>
              <a:t> με την υπηρεσία εξυπηρέτησης πελατών: </a:t>
            </a:r>
            <a:r>
              <a:rPr lang="en-US" sz="1600" dirty="0"/>
              <a:t>Μάθετε πώς να βρείτε τα σωστά στοιχεία επικοινωνίας και να επικοινωνήσετε με το σωστό τμήμα για βοήθεια.</a:t>
            </a:r>
          </a:p>
          <a:p>
            <a:pPr marL="228600" lvl="0" indent="-228600" algn="l" rtl="0">
              <a:lnSpc>
                <a:spcPct val="150000"/>
              </a:lnSpc>
              <a:spcBef>
                <a:spcPts val="1200"/>
              </a:spcBef>
              <a:spcAft>
                <a:spcPts val="0"/>
              </a:spcAft>
              <a:buSzPts val="2000"/>
              <a:buFont typeface="Calibri"/>
              <a:buChar char="✔"/>
            </a:pPr>
            <a:r>
              <a:rPr lang="en-US" sz="1600" b="1" dirty="0" err="1"/>
              <a:t>Περιγρά</a:t>
            </a:r>
            <a:r>
              <a:rPr lang="el-GR" sz="1600" b="1" dirty="0" err="1"/>
              <a:t>φε</a:t>
            </a:r>
            <a:r>
              <a:rPr lang="en-US" sz="1600" b="1" dirty="0" err="1"/>
              <a:t>τε</a:t>
            </a:r>
            <a:r>
              <a:rPr lang="en-US" sz="1600" b="1" dirty="0"/>
              <a:t> το θέμα σας με σαφήνεια: </a:t>
            </a:r>
            <a:r>
              <a:rPr lang="en-US" sz="1600" dirty="0"/>
              <a:t>Κατανοήστε πώς να εξηγήσετε λεπτομερώς το πρόβλημα, περιλαμβάνοντας σχετικές πληροφορίες όπως αριθμούς παραγγελιών, αριθμούς παρακολούθησης και ημερομηνίες.</a:t>
            </a:r>
          </a:p>
          <a:p>
            <a:pPr marL="228600" lvl="0" indent="-228600" algn="l" rtl="0">
              <a:lnSpc>
                <a:spcPct val="150000"/>
              </a:lnSpc>
              <a:spcBef>
                <a:spcPts val="1200"/>
              </a:spcBef>
              <a:spcAft>
                <a:spcPts val="0"/>
              </a:spcAft>
              <a:buSzPts val="2000"/>
              <a:buFont typeface="Calibri"/>
              <a:buChar char="✔"/>
            </a:pPr>
            <a:r>
              <a:rPr lang="en-US" sz="1600" b="1" dirty="0" err="1"/>
              <a:t>Γνωρί</a:t>
            </a:r>
            <a:r>
              <a:rPr lang="el-GR" sz="1600" b="1" dirty="0" err="1"/>
              <a:t>ζετ</a:t>
            </a:r>
            <a:r>
              <a:rPr lang="en-US" sz="1600" b="1" dirty="0"/>
              <a:t>ε το επιθυμητό αποτέλεσμά σας: </a:t>
            </a:r>
            <a:r>
              <a:rPr lang="en-US" sz="1600" dirty="0"/>
              <a:t>(επιστροφή χρημάτων, αντικατάσταση ή εναλλακτική λύση) για να καθοδηγήσετε τη συζήτηση και να επιτύχετε το καλύτερο αποτέλεσμα.</a:t>
            </a:r>
            <a:endParaRPr sz="1600" dirty="0"/>
          </a:p>
        </p:txBody>
      </p:sp>
      <p:sp>
        <p:nvSpPr>
          <p:cNvPr id="243" name="Google Shape;243;g32370f821f7_1_2">
            <a:extLst>
              <a:ext uri="{FF2B5EF4-FFF2-40B4-BE49-F238E27FC236}">
                <a16:creationId xmlns:a16="http://schemas.microsoft.com/office/drawing/2014/main" id="{9A65F703-81D2-B02D-8096-6E19FB5CDC04}"/>
              </a:ext>
            </a:extLst>
          </p:cNvPr>
          <p:cNvSpPr txBox="1"/>
          <p:nvPr/>
        </p:nvSpPr>
        <p:spPr>
          <a:xfrm>
            <a:off x="9436963" y="6351847"/>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Εικόνα από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vectorjuice </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στο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50949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6E3E79-D2D6-4AA7-5BB4-6DBD119BD66C}"/>
              </a:ext>
            </a:extLst>
          </p:cNvPr>
          <p:cNvSpPr>
            <a:spLocks noGrp="1"/>
          </p:cNvSpPr>
          <p:nvPr>
            <p:ph type="title"/>
          </p:nvPr>
        </p:nvSpPr>
        <p:spPr/>
        <p:txBody>
          <a:bodyPr>
            <a:normAutofit/>
          </a:bodyPr>
          <a:lstStyle/>
          <a:p>
            <a:r>
              <a:rPr lang="en-US" dirty="0"/>
              <a:t>Επικοινωνία με την υπηρεσία εξυπηρέτησης πελατών</a:t>
            </a:r>
            <a:endParaRPr lang="el-GR" dirty="0"/>
          </a:p>
        </p:txBody>
      </p:sp>
      <p:sp>
        <p:nvSpPr>
          <p:cNvPr id="3" name="Θέση κειμένου 2">
            <a:extLst>
              <a:ext uri="{FF2B5EF4-FFF2-40B4-BE49-F238E27FC236}">
                <a16:creationId xmlns:a16="http://schemas.microsoft.com/office/drawing/2014/main" id="{B99A5608-E5B6-FEF2-9F64-604E56240A7A}"/>
              </a:ext>
            </a:extLst>
          </p:cNvPr>
          <p:cNvSpPr>
            <a:spLocks noGrp="1"/>
          </p:cNvSpPr>
          <p:nvPr>
            <p:ph type="body" idx="1"/>
          </p:nvPr>
        </p:nvSpPr>
        <p:spPr>
          <a:xfrm>
            <a:off x="583758" y="1961414"/>
            <a:ext cx="7763604" cy="4348770"/>
          </a:xfrm>
        </p:spPr>
        <p:txBody>
          <a:bodyPr>
            <a:normAutofit fontScale="70000" lnSpcReduction="20000"/>
          </a:bodyPr>
          <a:lstStyle/>
          <a:p>
            <a:pPr marL="76200" indent="0">
              <a:lnSpc>
                <a:spcPct val="120000"/>
              </a:lnSpc>
              <a:spcAft>
                <a:spcPts val="600"/>
              </a:spcAft>
              <a:buNone/>
            </a:pPr>
            <a:r>
              <a:rPr lang="en-US" dirty="0"/>
              <a:t>Βρείτε τις επιλογές επικοινωνίας με την υποστήριξη πελατών, τα περισσότερα ηλεκτρονικά καταστήματα προσφέρουν πολλαπλούς τρόπους επικοινωνίας με την εξυπηρέτηση πελατών, όπως:</a:t>
            </a:r>
          </a:p>
          <a:p>
            <a:pPr>
              <a:lnSpc>
                <a:spcPct val="120000"/>
              </a:lnSpc>
              <a:spcAft>
                <a:spcPts val="600"/>
              </a:spcAft>
            </a:pPr>
            <a:r>
              <a:rPr lang="en-US" b="1" dirty="0"/>
              <a:t>Ζωντανή συνομιλία: </a:t>
            </a:r>
            <a:r>
              <a:rPr lang="en-US" dirty="0"/>
              <a:t>Συνήθως βρίσκεται στον ιστότοπο ή στην εφαρμογή για άμεση ανταλλαγή μηνυμάτων με έναν εκπρόσωπο.</a:t>
            </a:r>
          </a:p>
          <a:p>
            <a:pPr>
              <a:lnSpc>
                <a:spcPct val="120000"/>
              </a:lnSpc>
              <a:spcAft>
                <a:spcPts val="600"/>
              </a:spcAft>
            </a:pPr>
            <a:r>
              <a:rPr lang="en-US" b="1" dirty="0"/>
              <a:t>Ηλεκτρονικό ταχυδρομείο: </a:t>
            </a:r>
            <a:r>
              <a:rPr lang="en-US" dirty="0"/>
              <a:t>Χρησιμοποιήστε την ενότητα "Επικοινωνήστε μαζί μας" του ιστότοπου για να βρείτε τη διεύθυνση ηλεκτρονικού ταχυδρομείου της υποστήριξης πελατών.</a:t>
            </a:r>
          </a:p>
          <a:p>
            <a:pPr>
              <a:lnSpc>
                <a:spcPct val="120000"/>
              </a:lnSpc>
              <a:spcAft>
                <a:spcPts val="600"/>
              </a:spcAft>
            </a:pPr>
            <a:r>
              <a:rPr lang="en-US" b="1" dirty="0"/>
              <a:t>Τηλεφωνική υποστήριξη: </a:t>
            </a:r>
            <a:r>
              <a:rPr lang="en-US" dirty="0"/>
              <a:t>Ορισμένα καταστήματα παρέχουν αριθμό τηλεφώνου για άμεση επικοινωνία.</a:t>
            </a:r>
          </a:p>
          <a:p>
            <a:pPr>
              <a:lnSpc>
                <a:spcPct val="120000"/>
              </a:lnSpc>
              <a:spcAft>
                <a:spcPts val="600"/>
              </a:spcAft>
            </a:pPr>
            <a:r>
              <a:rPr lang="en-US" b="1" dirty="0"/>
              <a:t>Μέσα κοινωνικής δικτύωσης: </a:t>
            </a:r>
            <a:r>
              <a:rPr lang="en-US" dirty="0"/>
              <a:t>Ορισμένες εταιρείες προσφέρουν υποστήριξη μέσω των λογαριασμών τους στα μέσα κοινωνικής δικτύωσης (π.χ. Facebook, Twitter).</a:t>
            </a:r>
          </a:p>
          <a:p>
            <a:pPr>
              <a:lnSpc>
                <a:spcPct val="120000"/>
              </a:lnSpc>
              <a:spcAft>
                <a:spcPts val="600"/>
              </a:spcAft>
            </a:pPr>
            <a:endParaRPr lang="el-GR" dirty="0"/>
          </a:p>
        </p:txBody>
      </p:sp>
      <p:pic>
        <p:nvPicPr>
          <p:cNvPr id="15362" name="Picture 2" descr="Hand drawn crm illustration">
            <a:extLst>
              <a:ext uri="{FF2B5EF4-FFF2-40B4-BE49-F238E27FC236}">
                <a16:creationId xmlns:a16="http://schemas.microsoft.com/office/drawing/2014/main" id="{0AE04877-BC19-473D-B8ED-3843698EB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7362" y="1738600"/>
            <a:ext cx="3830927" cy="38309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012E548-C567-4998-BC2E-55DCED965139}"/>
              </a:ext>
            </a:extLst>
          </p:cNvPr>
          <p:cNvSpPr txBox="1"/>
          <p:nvPr/>
        </p:nvSpPr>
        <p:spPr>
          <a:xfrm>
            <a:off x="5299363" y="6223821"/>
            <a:ext cx="6096000" cy="261610"/>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000"/>
              <a:buFont typeface="Calibri"/>
              <a:buNone/>
            </a:pPr>
            <a:r>
              <a:rPr lang="en-US" sz="1050" b="0" i="0" u="sng" strike="noStrike" cap="none" dirty="0">
                <a:solidFill>
                  <a:schemeClr val="dk1"/>
                </a:solidFill>
                <a:latin typeface="Calibri"/>
                <a:ea typeface="Calibri"/>
                <a:cs typeface="Calibri"/>
                <a:sym typeface="Calibri"/>
                <a:hlinkClick r:id="rId4"/>
              </a:rPr>
              <a:t>Εικόνα από </a:t>
            </a:r>
            <a:r>
              <a:rPr lang="en-US" sz="1050" b="0" i="0" u="sng" strike="noStrike" cap="none" dirty="0" err="1">
                <a:solidFill>
                  <a:schemeClr val="dk1"/>
                </a:solidFill>
                <a:latin typeface="Calibri"/>
                <a:ea typeface="Calibri"/>
                <a:cs typeface="Calibri"/>
                <a:sym typeface="Calibri"/>
                <a:hlinkClick r:id="rId4"/>
              </a:rPr>
              <a:t>Freepik</a:t>
            </a:r>
            <a:endParaRPr lang="en-US" sz="105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9724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F54776-1711-2813-689D-1E59F1FF2575}"/>
              </a:ext>
            </a:extLst>
          </p:cNvPr>
          <p:cNvSpPr>
            <a:spLocks noGrp="1"/>
          </p:cNvSpPr>
          <p:nvPr>
            <p:ph type="title"/>
          </p:nvPr>
        </p:nvSpPr>
        <p:spPr/>
        <p:txBody>
          <a:bodyPr>
            <a:normAutofit/>
          </a:bodyPr>
          <a:lstStyle/>
          <a:p>
            <a:pPr marL="76200" indent="0">
              <a:buNone/>
            </a:pPr>
            <a:r>
              <a:rPr lang="en-US" b="1" dirty="0"/>
              <a:t>ΠΕΡΙΓΡ</a:t>
            </a:r>
            <a:r>
              <a:rPr lang="el-GR" b="1" dirty="0"/>
              <a:t>Α</a:t>
            </a:r>
            <a:r>
              <a:rPr lang="en-US" b="1" dirty="0"/>
              <a:t>ΨΤΕ ΤΟ ΠΡ</a:t>
            </a:r>
            <a:r>
              <a:rPr lang="el-GR" b="1" dirty="0"/>
              <a:t>Ο</a:t>
            </a:r>
            <a:r>
              <a:rPr lang="en-US" b="1" dirty="0"/>
              <a:t>ΒΛΗΜ</a:t>
            </a:r>
            <a:r>
              <a:rPr lang="el-GR" b="1" dirty="0"/>
              <a:t>Α</a:t>
            </a:r>
            <a:r>
              <a:rPr lang="en-US" b="1" dirty="0"/>
              <a:t> ΣΑΣ ΜΕ ΣΑΦ</a:t>
            </a:r>
            <a:r>
              <a:rPr lang="el-GR" b="1" dirty="0"/>
              <a:t>Η</a:t>
            </a:r>
            <a:r>
              <a:rPr lang="en-US" b="1" dirty="0"/>
              <a:t>ΝΕΙΑ!</a:t>
            </a:r>
          </a:p>
        </p:txBody>
      </p:sp>
      <p:sp>
        <p:nvSpPr>
          <p:cNvPr id="3" name="Θέση κειμένου 2">
            <a:extLst>
              <a:ext uri="{FF2B5EF4-FFF2-40B4-BE49-F238E27FC236}">
                <a16:creationId xmlns:a16="http://schemas.microsoft.com/office/drawing/2014/main" id="{B0655B0C-5E94-7D4F-742E-E6E87A527DAF}"/>
              </a:ext>
            </a:extLst>
          </p:cNvPr>
          <p:cNvSpPr>
            <a:spLocks noGrp="1"/>
          </p:cNvSpPr>
          <p:nvPr>
            <p:ph type="body" idx="1"/>
          </p:nvPr>
        </p:nvSpPr>
        <p:spPr>
          <a:xfrm>
            <a:off x="566153" y="2330868"/>
            <a:ext cx="7053847" cy="3941326"/>
          </a:xfrm>
        </p:spPr>
        <p:txBody>
          <a:bodyPr/>
          <a:lstStyle/>
          <a:p>
            <a:pPr marL="76200" indent="0">
              <a:buNone/>
            </a:pPr>
            <a:r>
              <a:rPr lang="en-US" b="1" dirty="0"/>
              <a:t>Να είστε συγκεκριμένοι: </a:t>
            </a:r>
            <a:r>
              <a:rPr lang="en-US" dirty="0"/>
              <a:t>Όταν επικοινωνείτε με την υπηρεσία εξυπηρέτησης πελατών, εξηγήστε λεπτομερώς το πρόβλημά σας. Συμπεριλάβετε σχετικές πληροφορίες όπως:</a:t>
            </a:r>
          </a:p>
          <a:p>
            <a:pPr lvl="1"/>
            <a:r>
              <a:rPr lang="en-US" dirty="0"/>
              <a:t>Αριθμός παραγγελίας</a:t>
            </a:r>
          </a:p>
          <a:p>
            <a:pPr lvl="1"/>
            <a:r>
              <a:rPr lang="en-US" dirty="0"/>
              <a:t>Ονομασία και περιγραφή του προϊόντος</a:t>
            </a:r>
          </a:p>
          <a:p>
            <a:pPr lvl="1"/>
            <a:r>
              <a:rPr lang="en-US" dirty="0"/>
              <a:t>Ημερομηνία αγοράς</a:t>
            </a:r>
          </a:p>
          <a:p>
            <a:pPr lvl="1"/>
            <a:r>
              <a:rPr lang="en-US" dirty="0"/>
              <a:t>Σαφής εξήγηση του προβλήματος (π.χ. "Το προϊόν έφτασε κατεστραμμένο", "Λάβαμε λάθος μέγεθος")</a:t>
            </a:r>
          </a:p>
          <a:p>
            <a:endParaRPr lang="el-GR" dirty="0"/>
          </a:p>
        </p:txBody>
      </p:sp>
      <p:pic>
        <p:nvPicPr>
          <p:cNvPr id="4" name="Picture 3">
            <a:extLst>
              <a:ext uri="{FF2B5EF4-FFF2-40B4-BE49-F238E27FC236}">
                <a16:creationId xmlns:a16="http://schemas.microsoft.com/office/drawing/2014/main" id="{F871E480-5AC5-45D1-A2CC-72E799133069}"/>
              </a:ext>
            </a:extLst>
          </p:cNvPr>
          <p:cNvPicPr>
            <a:picLocks noChangeAspect="1"/>
          </p:cNvPicPr>
          <p:nvPr/>
        </p:nvPicPr>
        <p:blipFill>
          <a:blip r:embed="rId3"/>
          <a:stretch>
            <a:fillRect/>
          </a:stretch>
        </p:blipFill>
        <p:spPr>
          <a:xfrm>
            <a:off x="8081817" y="2324402"/>
            <a:ext cx="3650673" cy="3650673"/>
          </a:xfrm>
          <a:prstGeom prst="rect">
            <a:avLst/>
          </a:prstGeom>
        </p:spPr>
      </p:pic>
      <p:sp>
        <p:nvSpPr>
          <p:cNvPr id="8" name="TextBox 7">
            <a:extLst>
              <a:ext uri="{FF2B5EF4-FFF2-40B4-BE49-F238E27FC236}">
                <a16:creationId xmlns:a16="http://schemas.microsoft.com/office/drawing/2014/main" id="{AD062C0B-981C-4028-93C7-AC0E543C541A}"/>
              </a:ext>
            </a:extLst>
          </p:cNvPr>
          <p:cNvSpPr txBox="1"/>
          <p:nvPr/>
        </p:nvSpPr>
        <p:spPr>
          <a:xfrm>
            <a:off x="5529847" y="6190005"/>
            <a:ext cx="6096000" cy="261610"/>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000"/>
              <a:buFont typeface="Calibri"/>
              <a:buNone/>
            </a:pPr>
            <a:r>
              <a:rPr lang="en-US" sz="1050" b="0" i="0" u="sng" strike="noStrike" cap="none" dirty="0">
                <a:solidFill>
                  <a:schemeClr val="dk1"/>
                </a:solidFill>
                <a:latin typeface="Calibri"/>
                <a:ea typeface="Calibri"/>
                <a:cs typeface="Calibri"/>
                <a:sym typeface="Calibri"/>
                <a:hlinkClick r:id="rId4"/>
              </a:rPr>
              <a:t>Εικόνα από </a:t>
            </a:r>
            <a:r>
              <a:rPr lang="en-US" sz="1050" b="0" i="0" u="sng" strike="noStrike" cap="none" dirty="0" err="1">
                <a:solidFill>
                  <a:schemeClr val="dk1"/>
                </a:solidFill>
                <a:latin typeface="Calibri"/>
                <a:ea typeface="Calibri"/>
                <a:cs typeface="Calibri"/>
                <a:sym typeface="Calibri"/>
                <a:hlinkClick r:id="rId4"/>
              </a:rPr>
              <a:t>Freepik</a:t>
            </a:r>
            <a:endParaRPr lang="en-US" sz="105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0457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5B108B-77DA-AF80-1CAB-E622CCD06A59}"/>
              </a:ext>
            </a:extLst>
          </p:cNvPr>
          <p:cNvSpPr>
            <a:spLocks noGrp="1"/>
          </p:cNvSpPr>
          <p:nvPr>
            <p:ph type="title"/>
          </p:nvPr>
        </p:nvSpPr>
        <p:spPr/>
        <p:txBody>
          <a:bodyPr/>
          <a:lstStyle/>
          <a:p>
            <a:r>
              <a:rPr lang="en-US" dirty="0"/>
              <a:t>Γνωρίστε το επιθυμητό σας αποτέλεσμα</a:t>
            </a:r>
            <a:endParaRPr lang="el-GR" dirty="0"/>
          </a:p>
        </p:txBody>
      </p:sp>
      <p:sp>
        <p:nvSpPr>
          <p:cNvPr id="3" name="Θέση κειμένου 2">
            <a:extLst>
              <a:ext uri="{FF2B5EF4-FFF2-40B4-BE49-F238E27FC236}">
                <a16:creationId xmlns:a16="http://schemas.microsoft.com/office/drawing/2014/main" id="{1835EF40-92BD-B785-B2C6-0D20C224CA83}"/>
              </a:ext>
            </a:extLst>
          </p:cNvPr>
          <p:cNvSpPr>
            <a:spLocks noGrp="1"/>
          </p:cNvSpPr>
          <p:nvPr>
            <p:ph type="body" idx="1"/>
          </p:nvPr>
        </p:nvSpPr>
        <p:spPr>
          <a:xfrm>
            <a:off x="566154" y="2330868"/>
            <a:ext cx="7118501" cy="3941326"/>
          </a:xfrm>
        </p:spPr>
        <p:txBody>
          <a:bodyPr/>
          <a:lstStyle/>
          <a:p>
            <a:pPr marL="76200" indent="0">
              <a:buNone/>
            </a:pPr>
            <a:r>
              <a:rPr lang="en-US" dirty="0"/>
              <a:t>Πριν επικοινωνήσετε με την υποστήριξη πελατών, αποφασίστε τι θέλετε ως λύση. Οι συνήθεις επιλογές περιλαμβάνουν:</a:t>
            </a:r>
          </a:p>
          <a:p>
            <a:r>
              <a:rPr lang="en-US" dirty="0"/>
              <a:t>Επιστροφή χρημάτων</a:t>
            </a:r>
          </a:p>
          <a:p>
            <a:r>
              <a:rPr lang="en-US" dirty="0"/>
              <a:t>Ένα προϊόν αντικατάστασης</a:t>
            </a:r>
          </a:p>
          <a:p>
            <a:r>
              <a:rPr lang="en-US" dirty="0"/>
              <a:t>Πίστωση καταστήματος</a:t>
            </a:r>
          </a:p>
          <a:p>
            <a:r>
              <a:rPr lang="en-US" dirty="0"/>
              <a:t>Οδηγίες επιστροφής</a:t>
            </a:r>
            <a:endParaRPr lang="el-GR" dirty="0"/>
          </a:p>
        </p:txBody>
      </p:sp>
      <p:pic>
        <p:nvPicPr>
          <p:cNvPr id="16388" name="Picture 4" descr="App monetization abstract concept illustration">
            <a:extLst>
              <a:ext uri="{FF2B5EF4-FFF2-40B4-BE49-F238E27FC236}">
                <a16:creationId xmlns:a16="http://schemas.microsoft.com/office/drawing/2014/main" id="{314F7412-2182-4984-A9D0-A9A54B7B9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272" y="1422839"/>
            <a:ext cx="4629728" cy="462972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15048AD-E98F-4FD4-AE02-9B899B051BCD}"/>
              </a:ext>
            </a:extLst>
          </p:cNvPr>
          <p:cNvSpPr txBox="1"/>
          <p:nvPr/>
        </p:nvSpPr>
        <p:spPr>
          <a:xfrm>
            <a:off x="5384800" y="5921762"/>
            <a:ext cx="6096000" cy="261610"/>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000"/>
              <a:buFont typeface="Calibri"/>
              <a:buNone/>
            </a:pPr>
            <a:r>
              <a:rPr lang="en-US" sz="1050" b="0" i="0" u="sng" strike="noStrike" cap="none" dirty="0">
                <a:solidFill>
                  <a:schemeClr val="dk1"/>
                </a:solidFill>
                <a:latin typeface="Calibri"/>
                <a:ea typeface="Calibri"/>
                <a:cs typeface="Calibri"/>
                <a:sym typeface="Calibri"/>
                <a:hlinkClick r:id="rId4"/>
              </a:rPr>
              <a:t>Εικόνα από </a:t>
            </a:r>
            <a:r>
              <a:rPr lang="en-US" sz="1050" b="0" i="0" u="sng" strike="noStrike" cap="none" dirty="0" err="1">
                <a:solidFill>
                  <a:schemeClr val="dk1"/>
                </a:solidFill>
                <a:latin typeface="Calibri"/>
                <a:ea typeface="Calibri"/>
                <a:cs typeface="Calibri"/>
                <a:sym typeface="Calibri"/>
                <a:hlinkClick r:id="rId4"/>
              </a:rPr>
              <a:t>vectorjuice </a:t>
            </a:r>
            <a:r>
              <a:rPr lang="en-US" sz="1050" b="0" i="0" u="sng" strike="noStrike" cap="none" dirty="0">
                <a:solidFill>
                  <a:schemeClr val="dk1"/>
                </a:solidFill>
                <a:latin typeface="Calibri"/>
                <a:ea typeface="Calibri"/>
                <a:cs typeface="Calibri"/>
                <a:sym typeface="Calibri"/>
                <a:hlinkClick r:id="rId4"/>
              </a:rPr>
              <a:t>στο </a:t>
            </a:r>
            <a:r>
              <a:rPr lang="en-US" sz="1050" b="0" i="0" u="sng" strike="noStrike" cap="none" dirty="0" err="1">
                <a:solidFill>
                  <a:schemeClr val="dk1"/>
                </a:solidFill>
                <a:latin typeface="Calibri"/>
                <a:ea typeface="Calibri"/>
                <a:cs typeface="Calibri"/>
                <a:sym typeface="Calibri"/>
                <a:hlinkClick r:id="rId4"/>
              </a:rPr>
              <a:t>Freepik</a:t>
            </a:r>
            <a:endParaRPr lang="en-US" sz="105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0504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558000" y="1079999"/>
            <a:ext cx="10515600" cy="129214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00000"/>
              <a:buFont typeface="Calibri"/>
              <a:buNone/>
            </a:pPr>
            <a:r>
              <a:rPr lang="el-GR" sz="2200" dirty="0"/>
              <a:t>Υποενότητα</a:t>
            </a:r>
            <a:r>
              <a:rPr lang="en-US" sz="2200" dirty="0"/>
              <a:t> 1</a:t>
            </a:r>
            <a:r>
              <a:rPr lang="en-US" dirty="0"/>
              <a:t/>
            </a:r>
            <a:br>
              <a:rPr lang="en-US" dirty="0"/>
            </a:br>
            <a:r>
              <a:rPr lang="en-US" sz="4000" dirty="0"/>
              <a:t>Εισαγωγή </a:t>
            </a:r>
            <a:r>
              <a:rPr lang="en-US" dirty="0"/>
              <a:t/>
            </a:r>
            <a:br>
              <a:rPr lang="en-US" dirty="0"/>
            </a:br>
            <a:endParaRPr dirty="0"/>
          </a:p>
        </p:txBody>
      </p:sp>
      <p:sp>
        <p:nvSpPr>
          <p:cNvPr id="128" name="Google Shape;128;p4"/>
          <p:cNvSpPr txBox="1">
            <a:spLocks noGrp="1"/>
          </p:cNvSpPr>
          <p:nvPr>
            <p:ph type="body" idx="1"/>
          </p:nvPr>
        </p:nvSpPr>
        <p:spPr>
          <a:xfrm>
            <a:off x="558000" y="2035925"/>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Στόχοι</a:t>
            </a:r>
            <a:endParaRPr/>
          </a:p>
        </p:txBody>
      </p:sp>
      <p:sp>
        <p:nvSpPr>
          <p:cNvPr id="129" name="Google Shape;129;p4"/>
          <p:cNvSpPr txBox="1">
            <a:spLocks noGrp="1"/>
          </p:cNvSpPr>
          <p:nvPr>
            <p:ph type="body" idx="2"/>
          </p:nvPr>
        </p:nvSpPr>
        <p:spPr>
          <a:xfrm>
            <a:off x="557995" y="2589918"/>
            <a:ext cx="8042628"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ct val="100000"/>
              <a:buNone/>
            </a:pPr>
            <a:r>
              <a:rPr lang="en-US" sz="2000" dirty="0"/>
              <a:t>Με την ολοκλήρωση αυτής της ενότητας, θα ενημερωθείτε σχετικά με</a:t>
            </a:r>
            <a:endParaRPr dirty="0"/>
          </a:p>
          <a:p>
            <a:pPr marL="228600" lvl="0" indent="-224948" algn="l" rtl="0">
              <a:lnSpc>
                <a:spcPct val="150000"/>
              </a:lnSpc>
              <a:spcBef>
                <a:spcPts val="1200"/>
              </a:spcBef>
              <a:spcAft>
                <a:spcPts val="0"/>
              </a:spcAft>
              <a:buClr>
                <a:srgbClr val="92D050"/>
              </a:buClr>
              <a:buSzPct val="104996"/>
              <a:buFont typeface="Calibri"/>
              <a:buChar char="✔"/>
            </a:pPr>
            <a:r>
              <a:rPr lang="el-GR" sz="2000" dirty="0"/>
              <a:t>τους</a:t>
            </a:r>
            <a:r>
              <a:rPr lang="en-US" sz="2000" dirty="0"/>
              <a:t> μα</a:t>
            </a:r>
            <a:r>
              <a:rPr lang="en-US" sz="2000" dirty="0" err="1"/>
              <a:t>θησι</a:t>
            </a:r>
            <a:r>
              <a:rPr lang="en-US" sz="2000" dirty="0"/>
              <a:t>ακο</a:t>
            </a:r>
            <a:r>
              <a:rPr lang="el-GR" sz="2000" dirty="0" err="1"/>
              <a:t>ύς</a:t>
            </a:r>
            <a:r>
              <a:rPr lang="en-US" sz="2000" dirty="0"/>
              <a:t> </a:t>
            </a:r>
            <a:r>
              <a:rPr lang="en-US" sz="2000" dirty="0" err="1"/>
              <a:t>στόχο</a:t>
            </a:r>
            <a:r>
              <a:rPr lang="el-GR" sz="2000" dirty="0" err="1"/>
              <a:t>υς</a:t>
            </a:r>
            <a:r>
              <a:rPr lang="en-US" sz="2000" dirty="0"/>
              <a:t> και το εκπαιδευτικό περιεχόμενο αυτής της ενότητας</a:t>
            </a:r>
            <a:endParaRPr dirty="0"/>
          </a:p>
          <a:p>
            <a:pPr marL="228600" lvl="0" indent="-224948" algn="l" rtl="0">
              <a:lnSpc>
                <a:spcPct val="150000"/>
              </a:lnSpc>
              <a:spcBef>
                <a:spcPts val="1200"/>
              </a:spcBef>
              <a:spcAft>
                <a:spcPts val="0"/>
              </a:spcAft>
              <a:buClr>
                <a:srgbClr val="92D050"/>
              </a:buClr>
              <a:buSzPct val="104996"/>
              <a:buFont typeface="Calibri"/>
              <a:buChar char="✔"/>
            </a:pPr>
            <a:r>
              <a:rPr lang="el-GR" sz="2000" dirty="0"/>
              <a:t>την</a:t>
            </a:r>
            <a:r>
              <a:rPr lang="en-US" sz="2000" dirty="0"/>
              <a:t> μεθοδολογία κατάρτισης που χρησιμοποιήθηκε και η διάρκεια αυτής της ενότητας</a:t>
            </a:r>
            <a:endParaRPr sz="2000" dirty="0"/>
          </a:p>
        </p:txBody>
      </p:sp>
      <p:pic>
        <p:nvPicPr>
          <p:cNvPr id="130" name="Google Shape;130;p4" descr="High ROI content abstract concept illustration"/>
          <p:cNvPicPr preferRelativeResize="0"/>
          <p:nvPr/>
        </p:nvPicPr>
        <p:blipFill rotWithShape="1">
          <a:blip r:embed="rId3">
            <a:alphaModFix/>
          </a:blip>
          <a:srcRect l="10455" t="11533" r="9781" b="9204"/>
          <a:stretch/>
        </p:blipFill>
        <p:spPr>
          <a:xfrm>
            <a:off x="8600623" y="2221572"/>
            <a:ext cx="3434551" cy="3412775"/>
          </a:xfrm>
          <a:prstGeom prst="rect">
            <a:avLst/>
          </a:prstGeom>
          <a:noFill/>
          <a:ln>
            <a:noFill/>
          </a:ln>
        </p:spPr>
      </p:pic>
      <p:sp>
        <p:nvSpPr>
          <p:cNvPr id="131" name="Google Shape;131;p4"/>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Εικόνα από vectorjuice στο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FAEAF0-018B-507F-9985-5AF472D5A29B}"/>
              </a:ext>
            </a:extLst>
          </p:cNvPr>
          <p:cNvSpPr>
            <a:spLocks noGrp="1"/>
          </p:cNvSpPr>
          <p:nvPr>
            <p:ph type="title"/>
          </p:nvPr>
        </p:nvSpPr>
        <p:spPr/>
        <p:txBody>
          <a:bodyPr/>
          <a:lstStyle/>
          <a:p>
            <a:r>
              <a:rPr lang="en-US" dirty="0"/>
              <a:t>Μέθοδοι επιστροφής χρημάτων</a:t>
            </a:r>
            <a:endParaRPr lang="el-GR" dirty="0"/>
          </a:p>
        </p:txBody>
      </p:sp>
      <p:sp>
        <p:nvSpPr>
          <p:cNvPr id="3" name="Θέση κειμένου 2">
            <a:extLst>
              <a:ext uri="{FF2B5EF4-FFF2-40B4-BE49-F238E27FC236}">
                <a16:creationId xmlns:a16="http://schemas.microsoft.com/office/drawing/2014/main" id="{B378AB5D-014F-CC38-2763-5D14F880884B}"/>
              </a:ext>
            </a:extLst>
          </p:cNvPr>
          <p:cNvSpPr>
            <a:spLocks noGrp="1"/>
          </p:cNvSpPr>
          <p:nvPr>
            <p:ph type="body" idx="1"/>
          </p:nvPr>
        </p:nvSpPr>
        <p:spPr>
          <a:xfrm>
            <a:off x="566154" y="2330868"/>
            <a:ext cx="7506428" cy="3941326"/>
          </a:xfrm>
        </p:spPr>
        <p:txBody>
          <a:bodyPr/>
          <a:lstStyle/>
          <a:p>
            <a:pPr marL="76200" indent="0">
              <a:buNone/>
            </a:pPr>
            <a:r>
              <a:rPr lang="en-US" dirty="0"/>
              <a:t>Κατανοήστε τον τρόπο με τον οποίο το κατάστημα επεξεργάζεται </a:t>
            </a:r>
            <a:r>
              <a:rPr lang="en-US" b="1" dirty="0"/>
              <a:t>τις επιστροφές χρημάτων</a:t>
            </a:r>
            <a:r>
              <a:rPr lang="en-US" dirty="0"/>
              <a:t>. </a:t>
            </a:r>
          </a:p>
          <a:p>
            <a:pPr marL="76200" indent="0">
              <a:buNone/>
            </a:pPr>
            <a:r>
              <a:rPr lang="en-US" dirty="0"/>
              <a:t>Οι συνήθεις επιλογές περιλαμβάνουν:</a:t>
            </a:r>
          </a:p>
          <a:p>
            <a:r>
              <a:rPr lang="en-US" b="1" dirty="0"/>
              <a:t>Αρχική μέθοδος πληρωμής</a:t>
            </a:r>
            <a:r>
              <a:rPr lang="en-US" dirty="0"/>
              <a:t>: Η επιστροφή χρημάτων θα επιστραφεί στην πιστωτική σας κάρτα, στο PayPal ή στον τραπεζικό σας λογαριασμό.</a:t>
            </a:r>
          </a:p>
          <a:p>
            <a:r>
              <a:rPr lang="en-US" b="1" dirty="0"/>
              <a:t>Πίστωση καταστήματος</a:t>
            </a:r>
            <a:r>
              <a:rPr lang="en-US" dirty="0"/>
              <a:t>: Ορισμένα καταστήματα προσφέρουν μόνο πίστωση καταστήματος αντί για άμεση επιστροφή χρημάτων.</a:t>
            </a:r>
          </a:p>
          <a:p>
            <a:endParaRPr lang="el-GR" dirty="0"/>
          </a:p>
        </p:txBody>
      </p:sp>
      <p:pic>
        <p:nvPicPr>
          <p:cNvPr id="4" name="Picture 2" descr="E shopping cartoon web icon. Online store, cashback service, money returning. Financial refund idea. Return on investment. Internet income. Vector isolated concept metaphor illustration">
            <a:extLst>
              <a:ext uri="{FF2B5EF4-FFF2-40B4-BE49-F238E27FC236}">
                <a16:creationId xmlns:a16="http://schemas.microsoft.com/office/drawing/2014/main" id="{C7BF9CE5-AD74-401D-97A1-79737C7136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9382" y="1635125"/>
            <a:ext cx="4054763" cy="40547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B0812EF-EE8C-4ACF-A15F-DE2D2BC76EC9}"/>
              </a:ext>
            </a:extLst>
          </p:cNvPr>
          <p:cNvSpPr txBox="1"/>
          <p:nvPr/>
        </p:nvSpPr>
        <p:spPr>
          <a:xfrm>
            <a:off x="5388264" y="6116495"/>
            <a:ext cx="6096000" cy="261610"/>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000"/>
              <a:buFont typeface="Calibri"/>
              <a:buNone/>
            </a:pPr>
            <a:r>
              <a:rPr lang="en-US" sz="1050" b="0" i="0" u="sng" strike="noStrike" cap="none" dirty="0">
                <a:solidFill>
                  <a:schemeClr val="dk1"/>
                </a:solidFill>
                <a:latin typeface="Calibri"/>
                <a:ea typeface="Calibri"/>
                <a:cs typeface="Calibri"/>
                <a:sym typeface="Calibri"/>
                <a:hlinkClick r:id="rId4"/>
              </a:rPr>
              <a:t>Εικόνα από </a:t>
            </a:r>
            <a:r>
              <a:rPr lang="en-US" sz="1050" b="0" i="0" u="sng" strike="noStrike" cap="none" dirty="0" err="1">
                <a:solidFill>
                  <a:schemeClr val="dk1"/>
                </a:solidFill>
                <a:latin typeface="Calibri"/>
                <a:ea typeface="Calibri"/>
                <a:cs typeface="Calibri"/>
                <a:sym typeface="Calibri"/>
                <a:hlinkClick r:id="rId4"/>
              </a:rPr>
              <a:t>vectorjuice </a:t>
            </a:r>
            <a:r>
              <a:rPr lang="en-US" sz="1050" b="0" i="0" u="sng" strike="noStrike" cap="none" dirty="0">
                <a:solidFill>
                  <a:schemeClr val="dk1"/>
                </a:solidFill>
                <a:latin typeface="Calibri"/>
                <a:ea typeface="Calibri"/>
                <a:cs typeface="Calibri"/>
                <a:sym typeface="Calibri"/>
                <a:hlinkClick r:id="rId4"/>
              </a:rPr>
              <a:t>στο </a:t>
            </a:r>
            <a:r>
              <a:rPr lang="en-US" sz="1050" b="0" i="0" u="sng" strike="noStrike" cap="none" dirty="0" err="1">
                <a:solidFill>
                  <a:schemeClr val="dk1"/>
                </a:solidFill>
                <a:latin typeface="Calibri"/>
                <a:ea typeface="Calibri"/>
                <a:cs typeface="Calibri"/>
                <a:sym typeface="Calibri"/>
                <a:hlinkClick r:id="rId4"/>
              </a:rPr>
              <a:t>Freepik</a:t>
            </a:r>
            <a:endParaRPr lang="en-US" sz="105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04757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52"/>
          <p:cNvSpPr txBox="1">
            <a:spLocks noGrp="1"/>
          </p:cNvSpPr>
          <p:nvPr>
            <p:ph type="body" idx="4294967295"/>
          </p:nvPr>
        </p:nvSpPr>
        <p:spPr>
          <a:xfrm>
            <a:off x="0" y="1408819"/>
            <a:ext cx="6001305" cy="476116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800"/>
              <a:buNone/>
            </a:pPr>
            <a:endParaRPr sz="1800"/>
          </a:p>
          <a:p>
            <a:pPr marL="0" lvl="0" indent="0" algn="ctr" rtl="0">
              <a:lnSpc>
                <a:spcPct val="100000"/>
              </a:lnSpc>
              <a:spcBef>
                <a:spcPts val="1200"/>
              </a:spcBef>
              <a:spcAft>
                <a:spcPts val="0"/>
              </a:spcAft>
              <a:buSzPts val="4000"/>
              <a:buNone/>
            </a:pPr>
            <a:endParaRPr sz="4000">
              <a:solidFill>
                <a:srgbClr val="515280"/>
              </a:solidFill>
            </a:endParaRPr>
          </a:p>
          <a:p>
            <a:pPr marL="0" lvl="0" indent="0" algn="ctr" rtl="0">
              <a:lnSpc>
                <a:spcPct val="100000"/>
              </a:lnSpc>
              <a:spcBef>
                <a:spcPts val="1200"/>
              </a:spcBef>
              <a:spcAft>
                <a:spcPts val="0"/>
              </a:spcAft>
              <a:buSzPts val="5400"/>
              <a:buNone/>
            </a:pPr>
            <a:r>
              <a:rPr lang="en-US" sz="5400">
                <a:solidFill>
                  <a:srgbClr val="515280"/>
                </a:solidFill>
              </a:rPr>
              <a:t>Ελέγξτε τις γνώσεις σας!</a:t>
            </a:r>
            <a:endParaRPr sz="5400">
              <a:solidFill>
                <a:srgbClr val="515280"/>
              </a:solidFill>
            </a:endParaRPr>
          </a:p>
        </p:txBody>
      </p:sp>
      <p:pic>
        <p:nvPicPr>
          <p:cNvPr id="512" name="Google Shape;512;p52" descr="Online survey analysis. Electronic data collection, digital research tool, computerized study. Analyst considering feedback results, analysing info. Vector isolated concept metaphor illustration"/>
          <p:cNvPicPr preferRelativeResize="0"/>
          <p:nvPr/>
        </p:nvPicPr>
        <p:blipFill rotWithShape="1">
          <a:blip r:embed="rId3">
            <a:alphaModFix/>
          </a:blip>
          <a:srcRect/>
          <a:stretch/>
        </p:blipFill>
        <p:spPr>
          <a:xfrm>
            <a:off x="5720179" y="-1"/>
            <a:ext cx="6471821" cy="6471821"/>
          </a:xfrm>
          <a:prstGeom prst="rect">
            <a:avLst/>
          </a:prstGeom>
          <a:noFill/>
          <a:ln>
            <a:noFill/>
          </a:ln>
        </p:spPr>
      </p:pic>
      <p:sp>
        <p:nvSpPr>
          <p:cNvPr id="513" name="Google Shape;513;p52"/>
          <p:cNvSpPr txBox="1"/>
          <p:nvPr/>
        </p:nvSpPr>
        <p:spPr>
          <a:xfrm>
            <a:off x="8918360" y="6539554"/>
            <a:ext cx="3273640"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Εικόνα από vectorjuice στο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19;p53">
            <a:extLst>
              <a:ext uri="{FF2B5EF4-FFF2-40B4-BE49-F238E27FC236}">
                <a16:creationId xmlns:a16="http://schemas.microsoft.com/office/drawing/2014/main" id="{63464776-AC89-40D0-B5CA-94B7B7F729ED}"/>
              </a:ext>
            </a:extLst>
          </p:cNvPr>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rgbClr val="1C2E78"/>
                </a:solidFill>
                <a:latin typeface="Calibri"/>
                <a:ea typeface="Calibri"/>
                <a:cs typeface="Calibri"/>
                <a:sym typeface="Calibri"/>
              </a:rPr>
              <a:t>1. Πώς μπορείτε να δημιουργήσετε έναν ισχυρό κωδικό πρόσβασης; </a:t>
            </a:r>
            <a:endParaRPr sz="1400" b="0" i="0" u="none" strike="noStrike" cap="none" dirty="0">
              <a:solidFill>
                <a:srgbClr val="000000"/>
              </a:solidFill>
              <a:latin typeface="Calibri" panose="020F0502020204030204" pitchFamily="34" charset="0"/>
              <a:cs typeface="Calibri" panose="020F0502020204030204" pitchFamily="34" charset="0"/>
              <a:sym typeface="Calibri"/>
            </a:endParaRPr>
          </a:p>
        </p:txBody>
      </p:sp>
      <p:sp>
        <p:nvSpPr>
          <p:cNvPr id="7" name="Google Shape;524;p53">
            <a:extLst>
              <a:ext uri="{FF2B5EF4-FFF2-40B4-BE49-F238E27FC236}">
                <a16:creationId xmlns:a16="http://schemas.microsoft.com/office/drawing/2014/main" id="{E774FF30-6F6B-4514-8F5A-B9EAC61D572A}"/>
              </a:ext>
            </a:extLst>
          </p:cNvPr>
          <p:cNvSpPr txBox="1"/>
          <p:nvPr/>
        </p:nvSpPr>
        <p:spPr>
          <a:xfrm>
            <a:off x="2112607" y="1987414"/>
            <a:ext cx="36621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dirty="0" err="1">
                <a:solidFill>
                  <a:schemeClr val="dk1"/>
                </a:solidFill>
                <a:latin typeface="Calibri"/>
                <a:ea typeface="Calibri"/>
                <a:cs typeface="Calibri"/>
                <a:sym typeface="Calibri"/>
              </a:rPr>
              <a:t>Μόνο</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μί</a:t>
            </a:r>
            <a:r>
              <a:rPr lang="en-US" sz="1400" b="0" i="1" u="none" strike="noStrike" cap="none" dirty="0">
                <a:solidFill>
                  <a:schemeClr val="dk1"/>
                </a:solidFill>
                <a:latin typeface="Calibri"/>
                <a:ea typeface="Calibri"/>
                <a:cs typeface="Calibri"/>
                <a:sym typeface="Calibri"/>
              </a:rPr>
              <a:t>α απάντηση είναι σωστή!</a:t>
            </a:r>
            <a:endParaRPr sz="1400" b="0" i="1" u="none" strike="noStrike" cap="none" dirty="0">
              <a:solidFill>
                <a:schemeClr val="dk1"/>
              </a:solidFill>
              <a:latin typeface="Calibri"/>
              <a:ea typeface="Calibri"/>
              <a:cs typeface="Calibri"/>
              <a:sym typeface="Calibri"/>
            </a:endParaRPr>
          </a:p>
        </p:txBody>
      </p:sp>
      <p:sp>
        <p:nvSpPr>
          <p:cNvPr id="4" name="Ορθογώνιο 3">
            <a:extLst>
              <a:ext uri="{FF2B5EF4-FFF2-40B4-BE49-F238E27FC236}">
                <a16:creationId xmlns:a16="http://schemas.microsoft.com/office/drawing/2014/main" id="{81676B93-1A5D-8771-8D06-2F04B018DFB3}"/>
              </a:ext>
            </a:extLst>
          </p:cNvPr>
          <p:cNvSpPr/>
          <p:nvPr/>
        </p:nvSpPr>
        <p:spPr>
          <a:xfrm>
            <a:off x="6054681" y="27717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rPr>
              <a:t>B. Χρησιμοποιήστε μόνο αριθμούς</a:t>
            </a:r>
          </a:p>
        </p:txBody>
      </p:sp>
      <p:sp>
        <p:nvSpPr>
          <p:cNvPr id="5" name="Ορθογώνιο 4">
            <a:extLst>
              <a:ext uri="{FF2B5EF4-FFF2-40B4-BE49-F238E27FC236}">
                <a16:creationId xmlns:a16="http://schemas.microsoft.com/office/drawing/2014/main" id="{F3D3018A-0018-A50B-5FC2-8A846E5B34DF}"/>
              </a:ext>
            </a:extLst>
          </p:cNvPr>
          <p:cNvSpPr/>
          <p:nvPr/>
        </p:nvSpPr>
        <p:spPr>
          <a:xfrm>
            <a:off x="2105025" y="27717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A. Χρησιμοποιήστε το όνομα και την ημερομηνία γέννησής σας</a:t>
            </a:r>
            <a:endParaRPr lang="en-US" sz="1800" dirty="0">
              <a:latin typeface="Calibri"/>
              <a:ea typeface="Calibri"/>
              <a:cs typeface="Calibri"/>
            </a:endParaRPr>
          </a:p>
        </p:txBody>
      </p:sp>
      <p:sp>
        <p:nvSpPr>
          <p:cNvPr id="12" name="Ορθογώνιο 11">
            <a:extLst>
              <a:ext uri="{FF2B5EF4-FFF2-40B4-BE49-F238E27FC236}">
                <a16:creationId xmlns:a16="http://schemas.microsoft.com/office/drawing/2014/main" id="{24851222-DA30-FCD0-653A-8D2859D61903}"/>
              </a:ext>
            </a:extLst>
          </p:cNvPr>
          <p:cNvSpPr/>
          <p:nvPr/>
        </p:nvSpPr>
        <p:spPr>
          <a:xfrm>
            <a:off x="6054681" y="40195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1800" dirty="0">
                <a:latin typeface="Calibri"/>
                <a:cs typeface="Calibri"/>
              </a:rPr>
              <a:t>Δ</a:t>
            </a:r>
            <a:r>
              <a:rPr lang="en-US" sz="1800" dirty="0">
                <a:latin typeface="Calibri"/>
                <a:cs typeface="Calibri"/>
              </a:rPr>
              <a:t>. Χρησιμοποιήστε συνδυασμό γραμμάτων, αριθμών και συμβόλων για ασφάλεια.</a:t>
            </a:r>
          </a:p>
        </p:txBody>
      </p:sp>
      <p:sp>
        <p:nvSpPr>
          <p:cNvPr id="13" name="Ορθογώνιο 12">
            <a:extLst>
              <a:ext uri="{FF2B5EF4-FFF2-40B4-BE49-F238E27FC236}">
                <a16:creationId xmlns:a16="http://schemas.microsoft.com/office/drawing/2014/main" id="{A48E0547-4675-09CA-122A-34AE3F6AD3F4}"/>
              </a:ext>
            </a:extLst>
          </p:cNvPr>
          <p:cNvSpPr/>
          <p:nvPr/>
        </p:nvSpPr>
        <p:spPr>
          <a:xfrm>
            <a:off x="2105025" y="40195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1800" dirty="0">
                <a:latin typeface="Calibri"/>
                <a:ea typeface="Calibri"/>
                <a:cs typeface="Calibri"/>
                <a:sym typeface="Calibri"/>
              </a:rPr>
              <a:t>Γ</a:t>
            </a:r>
            <a:r>
              <a:rPr lang="en-US" sz="1800" dirty="0">
                <a:latin typeface="Calibri"/>
                <a:ea typeface="Calibri"/>
                <a:cs typeface="Calibri"/>
                <a:sym typeface="Calibri"/>
              </a:rPr>
              <a:t>. Χρησιμοποιήστε μόνο κεφαλαία γράμματα</a:t>
            </a:r>
            <a:endParaRPr lang="en-US" sz="1800" dirty="0">
              <a:latin typeface="Calibri"/>
              <a:ea typeface="Calibri"/>
              <a:cs typeface="Calibri"/>
            </a:endParaRPr>
          </a:p>
        </p:txBody>
      </p:sp>
    </p:spTree>
    <p:extLst>
      <p:ext uri="{BB962C8B-B14F-4D97-AF65-F5344CB8AC3E}">
        <p14:creationId xmlns:p14="http://schemas.microsoft.com/office/powerpoint/2010/main" val="4697370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C00000"/>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5"/>
                                        </p:tgtEl>
                                        <p:attrNameLst>
                                          <p:attrName>fillcolor</p:attrName>
                                        </p:attrNameLst>
                                      </p:cBhvr>
                                      <p:to>
                                        <a:srgbClr val="C00000"/>
                                      </p:to>
                                    </p:animClr>
                                    <p:set>
                                      <p:cBhvr>
                                        <p:cTn id="14" dur="2000" fill="hold"/>
                                        <p:tgtEl>
                                          <p:spTgt spid="5"/>
                                        </p:tgtEl>
                                        <p:attrNameLst>
                                          <p:attrName>fill.type</p:attrName>
                                        </p:attrNameLst>
                                      </p:cBhvr>
                                      <p:to>
                                        <p:strVal val="solid"/>
                                      </p:to>
                                    </p:set>
                                    <p:set>
                                      <p:cBhvr>
                                        <p:cTn id="15"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2"/>
                                        </p:tgtEl>
                                        <p:attrNameLst>
                                          <p:attrName>fillcolor</p:attrName>
                                        </p:attrNameLst>
                                      </p:cBhvr>
                                      <p:to>
                                        <a:srgbClr val="538135"/>
                                      </p:to>
                                    </p:animClr>
                                    <p:set>
                                      <p:cBhvr>
                                        <p:cTn id="21" dur="2000" fill="hold"/>
                                        <p:tgtEl>
                                          <p:spTgt spid="12"/>
                                        </p:tgtEl>
                                        <p:attrNameLst>
                                          <p:attrName>fill.type</p:attrName>
                                        </p:attrNameLst>
                                      </p:cBhvr>
                                      <p:to>
                                        <p:strVal val="solid"/>
                                      </p:to>
                                    </p:set>
                                    <p:set>
                                      <p:cBhvr>
                                        <p:cTn id="22"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3"/>
                                        </p:tgtEl>
                                        <p:attrNameLst>
                                          <p:attrName>fillcolor</p:attrName>
                                        </p:attrNameLst>
                                      </p:cBhvr>
                                      <p:to>
                                        <a:srgbClr val="C00000"/>
                                      </p:to>
                                    </p:animClr>
                                    <p:set>
                                      <p:cBhvr>
                                        <p:cTn id="28" dur="2000" fill="hold"/>
                                        <p:tgtEl>
                                          <p:spTgt spid="13"/>
                                        </p:tgtEl>
                                        <p:attrNameLst>
                                          <p:attrName>fill.type</p:attrName>
                                        </p:attrNameLst>
                                      </p:cBhvr>
                                      <p:to>
                                        <p:strVal val="solid"/>
                                      </p:to>
                                    </p:set>
                                    <p:set>
                                      <p:cBhvr>
                                        <p:cTn id="29"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19;p53">
            <a:extLst>
              <a:ext uri="{FF2B5EF4-FFF2-40B4-BE49-F238E27FC236}">
                <a16:creationId xmlns:a16="http://schemas.microsoft.com/office/drawing/2014/main" id="{63464776-AC89-40D0-B5CA-94B7B7F729ED}"/>
              </a:ext>
            </a:extLst>
          </p:cNvPr>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rgbClr val="1C2E78"/>
                </a:solidFill>
                <a:latin typeface="Calibri"/>
                <a:ea typeface="Calibri"/>
                <a:cs typeface="Calibri"/>
                <a:sym typeface="Calibri"/>
              </a:rPr>
              <a:t>2. Ποια είναι η πιο συνηθισμένη μέθοδος ηλεκτρονικής πληρωμής;</a:t>
            </a:r>
            <a:endParaRPr sz="1400" b="0" i="0" u="none" strike="noStrike" cap="none" dirty="0">
              <a:solidFill>
                <a:srgbClr val="000000"/>
              </a:solidFill>
              <a:latin typeface="Calibri" panose="020F0502020204030204" pitchFamily="34" charset="0"/>
              <a:cs typeface="Calibri" panose="020F0502020204030204" pitchFamily="34" charset="0"/>
              <a:sym typeface="Calibri"/>
            </a:endParaRPr>
          </a:p>
        </p:txBody>
      </p:sp>
      <p:sp>
        <p:nvSpPr>
          <p:cNvPr id="7" name="Google Shape;524;p53">
            <a:extLst>
              <a:ext uri="{FF2B5EF4-FFF2-40B4-BE49-F238E27FC236}">
                <a16:creationId xmlns:a16="http://schemas.microsoft.com/office/drawing/2014/main" id="{E774FF30-6F6B-4514-8F5A-B9EAC61D572A}"/>
              </a:ext>
            </a:extLst>
          </p:cNvPr>
          <p:cNvSpPr txBox="1"/>
          <p:nvPr/>
        </p:nvSpPr>
        <p:spPr>
          <a:xfrm>
            <a:off x="2112607" y="1987414"/>
            <a:ext cx="35052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dirty="0" err="1">
                <a:solidFill>
                  <a:schemeClr val="dk1"/>
                </a:solidFill>
                <a:latin typeface="Calibri"/>
                <a:ea typeface="Calibri"/>
                <a:cs typeface="Calibri"/>
                <a:sym typeface="Calibri"/>
              </a:rPr>
              <a:t>Μόνο</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μί</a:t>
            </a:r>
            <a:r>
              <a:rPr lang="en-US" sz="1400" b="0" i="1" u="none" strike="noStrike" cap="none" dirty="0">
                <a:solidFill>
                  <a:schemeClr val="dk1"/>
                </a:solidFill>
                <a:latin typeface="Calibri"/>
                <a:ea typeface="Calibri"/>
                <a:cs typeface="Calibri"/>
                <a:sym typeface="Calibri"/>
              </a:rPr>
              <a:t>α απάντηση είναι σωστή!</a:t>
            </a:r>
            <a:endParaRPr sz="1400" b="0" i="1" u="none" strike="noStrike" cap="none" dirty="0">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46BE7F26-B865-EABF-5FEB-9AC7EF819CFB}"/>
              </a:ext>
            </a:extLst>
          </p:cNvPr>
          <p:cNvSpPr/>
          <p:nvPr/>
        </p:nvSpPr>
        <p:spPr>
          <a:xfrm>
            <a:off x="2112607" y="27717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 </a:t>
            </a:r>
            <a:r>
              <a:rPr lang="en-US" sz="1800" dirty="0">
                <a:latin typeface="Calibri"/>
                <a:ea typeface="Calibri"/>
                <a:cs typeface="Calibri"/>
                <a:sym typeface="Calibri"/>
              </a:rPr>
              <a:t>Με αντικαταβολή</a:t>
            </a:r>
            <a:endParaRPr lang="en-US"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5CFC3E16-21F9-660B-2CFD-95D6BF4718D1}"/>
              </a:ext>
            </a:extLst>
          </p:cNvPr>
          <p:cNvSpPr/>
          <p:nvPr/>
        </p:nvSpPr>
        <p:spPr>
          <a:xfrm>
            <a:off x="6141682" y="27717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 </a:t>
            </a:r>
            <a:r>
              <a:rPr lang="en-US" sz="1800" dirty="0">
                <a:latin typeface="Calibri"/>
                <a:ea typeface="Calibri"/>
                <a:cs typeface="Calibri"/>
              </a:rPr>
              <a:t>Πληρωμή μέσω POS στο </a:t>
            </a:r>
            <a:r>
              <a:rPr lang="en-US" sz="1800" dirty="0" err="1">
                <a:latin typeface="Calibri"/>
                <a:ea typeface="Calibri"/>
                <a:cs typeface="Calibri"/>
              </a:rPr>
              <a:t>Easybox</a:t>
            </a:r>
            <a:endParaRPr lang="en-US" sz="1800" dirty="0">
              <a:latin typeface="Calibri" panose="020F0502020204030204" pitchFamily="34" charset="0"/>
              <a:cs typeface="Calibri" panose="020F0502020204030204" pitchFamily="34" charset="0"/>
            </a:endParaRPr>
          </a:p>
        </p:txBody>
      </p:sp>
      <p:sp>
        <p:nvSpPr>
          <p:cNvPr id="4" name="Ορθογώνιο 3">
            <a:extLst>
              <a:ext uri="{FF2B5EF4-FFF2-40B4-BE49-F238E27FC236}">
                <a16:creationId xmlns:a16="http://schemas.microsoft.com/office/drawing/2014/main" id="{A1547135-5F2D-82D3-6207-2B0D79FD1907}"/>
              </a:ext>
            </a:extLst>
          </p:cNvPr>
          <p:cNvSpPr/>
          <p:nvPr/>
        </p:nvSpPr>
        <p:spPr>
          <a:xfrm>
            <a:off x="2112607" y="40195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1800" dirty="0">
                <a:latin typeface="Calibri" panose="020F0502020204030204" pitchFamily="34" charset="0"/>
                <a:cs typeface="Calibri" panose="020F0502020204030204" pitchFamily="34" charset="0"/>
              </a:rPr>
              <a:t>Γ. </a:t>
            </a:r>
            <a:r>
              <a:rPr lang="en-US" sz="1800" dirty="0">
                <a:latin typeface="Calibri"/>
                <a:cs typeface="Calibri"/>
                <a:sym typeface="Calibri"/>
              </a:rPr>
              <a:t>Πιστωτική/χρεωστική κάρτα και PayPal</a:t>
            </a:r>
            <a:endParaRPr lang="en-US" sz="18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E58CEF50-A785-A46F-A838-1E8180520145}"/>
              </a:ext>
            </a:extLst>
          </p:cNvPr>
          <p:cNvSpPr/>
          <p:nvPr/>
        </p:nvSpPr>
        <p:spPr>
          <a:xfrm>
            <a:off x="6141682" y="40195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1800" dirty="0">
                <a:latin typeface="Calibri" panose="020F0502020204030204" pitchFamily="34" charset="0"/>
                <a:cs typeface="Calibri" panose="020F0502020204030204" pitchFamily="34" charset="0"/>
              </a:rPr>
              <a:t>Δ</a:t>
            </a:r>
            <a:r>
              <a:rPr lang="en-US" sz="1800" dirty="0">
                <a:latin typeface="Calibri" panose="020F0502020204030204" pitchFamily="34" charset="0"/>
                <a:cs typeface="Calibri" panose="020F0502020204030204" pitchFamily="34" charset="0"/>
              </a:rPr>
              <a:t>. </a:t>
            </a:r>
            <a:r>
              <a:rPr lang="en-US" sz="1800" dirty="0">
                <a:latin typeface="Calibri"/>
                <a:ea typeface="Calibri"/>
                <a:cs typeface="Calibri"/>
              </a:rPr>
              <a:t>Πληρωμή με δωροκάρτες ή κουπόνια</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49642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538135"/>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19;p53">
            <a:extLst>
              <a:ext uri="{FF2B5EF4-FFF2-40B4-BE49-F238E27FC236}">
                <a16:creationId xmlns:a16="http://schemas.microsoft.com/office/drawing/2014/main" id="{63464776-AC89-40D0-B5CA-94B7B7F729ED}"/>
              </a:ext>
            </a:extLst>
          </p:cNvPr>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rgbClr val="1C2E78"/>
                </a:solidFill>
                <a:latin typeface="Calibri"/>
                <a:ea typeface="Calibri"/>
                <a:cs typeface="Calibri"/>
                <a:sym typeface="Calibri"/>
              </a:rPr>
              <a:t>3. Ποιο από τα παρακάτω είναι σημάδι πιθανής απάτης; </a:t>
            </a:r>
            <a:endParaRPr sz="1400" b="0" i="0" u="none" strike="noStrike" cap="none" dirty="0">
              <a:solidFill>
                <a:srgbClr val="000000"/>
              </a:solidFill>
              <a:latin typeface="Calibri" panose="020F0502020204030204" pitchFamily="34" charset="0"/>
              <a:cs typeface="Calibri" panose="020F0502020204030204" pitchFamily="34" charset="0"/>
              <a:sym typeface="Calibri"/>
            </a:endParaRPr>
          </a:p>
        </p:txBody>
      </p:sp>
      <p:sp>
        <p:nvSpPr>
          <p:cNvPr id="7" name="Google Shape;524;p53">
            <a:extLst>
              <a:ext uri="{FF2B5EF4-FFF2-40B4-BE49-F238E27FC236}">
                <a16:creationId xmlns:a16="http://schemas.microsoft.com/office/drawing/2014/main" id="{E774FF30-6F6B-4514-8F5A-B9EAC61D572A}"/>
              </a:ext>
            </a:extLst>
          </p:cNvPr>
          <p:cNvSpPr txBox="1"/>
          <p:nvPr/>
        </p:nvSpPr>
        <p:spPr>
          <a:xfrm>
            <a:off x="2112607" y="1987414"/>
            <a:ext cx="309370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dirty="0" err="1">
                <a:solidFill>
                  <a:schemeClr val="dk1"/>
                </a:solidFill>
                <a:latin typeface="Calibri"/>
                <a:ea typeface="Calibri"/>
                <a:cs typeface="Calibri"/>
                <a:sym typeface="Calibri"/>
              </a:rPr>
              <a:t>Μόνο</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μί</a:t>
            </a:r>
            <a:r>
              <a:rPr lang="en-US" sz="1400" b="0" i="1" u="none" strike="noStrike" cap="none" dirty="0">
                <a:solidFill>
                  <a:schemeClr val="dk1"/>
                </a:solidFill>
                <a:latin typeface="Calibri"/>
                <a:ea typeface="Calibri"/>
                <a:cs typeface="Calibri"/>
                <a:sym typeface="Calibri"/>
              </a:rPr>
              <a:t>α απάντηση είναι σωστή!</a:t>
            </a:r>
            <a:endParaRPr sz="1400" b="0" i="1" u="none" strike="noStrike" cap="none" dirty="0">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76C3595A-6B75-7688-42E3-E4C5AF26386E}"/>
              </a:ext>
            </a:extLst>
          </p:cNvPr>
          <p:cNvSpPr/>
          <p:nvPr/>
        </p:nvSpPr>
        <p:spPr>
          <a:xfrm>
            <a:off x="2105025" y="49244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1800" dirty="0">
                <a:latin typeface="Calibri"/>
                <a:ea typeface="Calibri"/>
                <a:cs typeface="Calibri"/>
                <a:sym typeface="Calibri"/>
              </a:rPr>
              <a:t>Γ</a:t>
            </a:r>
            <a:r>
              <a:rPr lang="en-US" sz="1800" dirty="0">
                <a:latin typeface="Calibri"/>
                <a:ea typeface="Calibri"/>
                <a:cs typeface="Calibri"/>
                <a:sym typeface="Calibri"/>
              </a:rPr>
              <a:t>. Ένας ιστότοπος με ένα ασφαλές "https://" στη διεύθυνση URL</a:t>
            </a:r>
            <a:endParaRPr lang="en-US" sz="1800" dirty="0">
              <a:latin typeface="Calibri" panose="020F0502020204030204" pitchFamily="34" charset="0"/>
            </a:endParaRPr>
          </a:p>
        </p:txBody>
      </p:sp>
      <p:sp>
        <p:nvSpPr>
          <p:cNvPr id="3" name="Ορθογώνιο 2">
            <a:extLst>
              <a:ext uri="{FF2B5EF4-FFF2-40B4-BE49-F238E27FC236}">
                <a16:creationId xmlns:a16="http://schemas.microsoft.com/office/drawing/2014/main" id="{6D67F774-7703-DBD4-C46B-B13047EB04FF}"/>
              </a:ext>
            </a:extLst>
          </p:cNvPr>
          <p:cNvSpPr/>
          <p:nvPr/>
        </p:nvSpPr>
        <p:spPr>
          <a:xfrm>
            <a:off x="6141682" y="2771775"/>
            <a:ext cx="3505200" cy="152837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B. </a:t>
            </a:r>
            <a:r>
              <a:rPr lang="en-US" sz="1800" dirty="0">
                <a:latin typeface="Calibri"/>
                <a:ea typeface="Calibri"/>
                <a:cs typeface="Calibri"/>
              </a:rPr>
              <a:t>Ένα τηλεφώνημα από ένα τοπικό κατάστημα που επιβεβαιώνει μια παράδοση</a:t>
            </a:r>
            <a:endParaRPr lang="en-US" sz="1800" dirty="0">
              <a:latin typeface="Calibri" panose="020F0502020204030204" pitchFamily="34" charset="0"/>
            </a:endParaRPr>
          </a:p>
        </p:txBody>
      </p:sp>
      <p:sp>
        <p:nvSpPr>
          <p:cNvPr id="4" name="Ορθογώνιο 3">
            <a:extLst>
              <a:ext uri="{FF2B5EF4-FFF2-40B4-BE49-F238E27FC236}">
                <a16:creationId xmlns:a16="http://schemas.microsoft.com/office/drawing/2014/main" id="{23C72C72-D88E-A6EC-9ECA-20C0ADE0DA21}"/>
              </a:ext>
            </a:extLst>
          </p:cNvPr>
          <p:cNvSpPr/>
          <p:nvPr/>
        </p:nvSpPr>
        <p:spPr>
          <a:xfrm>
            <a:off x="2112607" y="2796633"/>
            <a:ext cx="3505200" cy="150351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A. </a:t>
            </a:r>
            <a:r>
              <a:rPr lang="en-US" sz="1800" dirty="0">
                <a:latin typeface="Calibri"/>
                <a:cs typeface="Calibri"/>
                <a:sym typeface="Calibri"/>
              </a:rPr>
              <a:t>Ένα μήνυμα ηλεκτρονικού ταχυδρομείου που προσφέρει ένα δωρεάν βραβείο, ζητώντας προσωπικά στοιχεία για να το διεκδικήσετε</a:t>
            </a:r>
            <a:endParaRPr lang="en-US" sz="1800" dirty="0">
              <a:latin typeface="Calibri"/>
              <a:ea typeface="Calibri"/>
              <a:cs typeface="Calibri"/>
              <a:sym typeface="Calibri"/>
            </a:endParaRPr>
          </a:p>
        </p:txBody>
      </p:sp>
      <p:sp>
        <p:nvSpPr>
          <p:cNvPr id="5" name="Ορθογώνιο 4">
            <a:extLst>
              <a:ext uri="{FF2B5EF4-FFF2-40B4-BE49-F238E27FC236}">
                <a16:creationId xmlns:a16="http://schemas.microsoft.com/office/drawing/2014/main" id="{DA135788-5C58-5665-1ED6-200B51765FBC}"/>
              </a:ext>
            </a:extLst>
          </p:cNvPr>
          <p:cNvSpPr/>
          <p:nvPr/>
        </p:nvSpPr>
        <p:spPr>
          <a:xfrm>
            <a:off x="6096000" y="49244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l-GR" sz="1800" dirty="0">
                <a:latin typeface="Calibri"/>
                <a:ea typeface="Calibri"/>
                <a:cs typeface="Calibri"/>
                <a:sym typeface="Calibri"/>
              </a:rPr>
              <a:t>Δ</a:t>
            </a:r>
            <a:r>
              <a:rPr lang="en-US" sz="1800" dirty="0">
                <a:latin typeface="Calibri"/>
                <a:ea typeface="Calibri"/>
                <a:cs typeface="Calibri"/>
                <a:sym typeface="Calibri"/>
              </a:rPr>
              <a:t>. </a:t>
            </a:r>
            <a:r>
              <a:rPr lang="en-US" sz="1800" dirty="0">
                <a:latin typeface="Calibri"/>
                <a:ea typeface="Calibri"/>
                <a:cs typeface="Calibri"/>
              </a:rPr>
              <a:t>Ένα email από την τράπεζά σας με την ενημέρωση του υπολοίπου του λογαριασμού σας</a:t>
            </a:r>
            <a:endParaRPr lang="en-US" sz="1800" dirty="0">
              <a:latin typeface="Calibri"/>
              <a:ea typeface="Calibri"/>
              <a:cs typeface="Calibri"/>
              <a:sym typeface="Calibri"/>
            </a:endParaRPr>
          </a:p>
        </p:txBody>
      </p:sp>
    </p:spTree>
    <p:extLst>
      <p:ext uri="{BB962C8B-B14F-4D97-AF65-F5344CB8AC3E}">
        <p14:creationId xmlns:p14="http://schemas.microsoft.com/office/powerpoint/2010/main" val="13219671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538135"/>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19;p53">
            <a:extLst>
              <a:ext uri="{FF2B5EF4-FFF2-40B4-BE49-F238E27FC236}">
                <a16:creationId xmlns:a16="http://schemas.microsoft.com/office/drawing/2014/main" id="{63464776-AC89-40D0-B5CA-94B7B7F729ED}"/>
              </a:ext>
            </a:extLst>
          </p:cNvPr>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rgbClr val="1C2E78"/>
                </a:solidFill>
                <a:latin typeface="Calibri"/>
                <a:ea typeface="Calibri"/>
                <a:cs typeface="Calibri"/>
                <a:sym typeface="Calibri"/>
              </a:rPr>
              <a:t>4. Τι πρέπει να κάνετε για να διασφαλίσετε ότι τα στοιχεία της πιστωτικής σας κάρτας είναι ασφαλή όταν πραγματοποιείτε ηλεκτρονικές αγορές;</a:t>
            </a:r>
            <a:endParaRPr sz="1400" b="0" i="0" u="none" strike="noStrike" cap="none" dirty="0">
              <a:solidFill>
                <a:srgbClr val="000000"/>
              </a:solidFill>
              <a:latin typeface="Calibri" panose="020F0502020204030204" pitchFamily="34" charset="0"/>
              <a:cs typeface="Calibri" panose="020F0502020204030204" pitchFamily="34" charset="0"/>
              <a:sym typeface="Calibri"/>
            </a:endParaRPr>
          </a:p>
        </p:txBody>
      </p:sp>
      <p:sp>
        <p:nvSpPr>
          <p:cNvPr id="7" name="Google Shape;524;p53">
            <a:extLst>
              <a:ext uri="{FF2B5EF4-FFF2-40B4-BE49-F238E27FC236}">
                <a16:creationId xmlns:a16="http://schemas.microsoft.com/office/drawing/2014/main" id="{E774FF30-6F6B-4514-8F5A-B9EAC61D572A}"/>
              </a:ext>
            </a:extLst>
          </p:cNvPr>
          <p:cNvSpPr txBox="1"/>
          <p:nvPr/>
        </p:nvSpPr>
        <p:spPr>
          <a:xfrm>
            <a:off x="2112607" y="1987414"/>
            <a:ext cx="293718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dirty="0" err="1">
                <a:solidFill>
                  <a:schemeClr val="dk1"/>
                </a:solidFill>
                <a:latin typeface="Calibri"/>
                <a:ea typeface="Calibri"/>
                <a:cs typeface="Calibri"/>
                <a:sym typeface="Calibri"/>
              </a:rPr>
              <a:t>Μόνο</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μί</a:t>
            </a:r>
            <a:r>
              <a:rPr lang="en-US" sz="1400" b="0" i="1" u="none" strike="noStrike" cap="none" dirty="0">
                <a:solidFill>
                  <a:schemeClr val="dk1"/>
                </a:solidFill>
                <a:latin typeface="Calibri"/>
                <a:ea typeface="Calibri"/>
                <a:cs typeface="Calibri"/>
                <a:sym typeface="Calibri"/>
              </a:rPr>
              <a:t>α απάντηση είναι σωστή!</a:t>
            </a:r>
            <a:endParaRPr sz="1400" b="0" i="1" u="none" strike="noStrike" cap="none" dirty="0">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DBDF6F50-0433-2D2E-01AD-2AC1700B2D27}"/>
              </a:ext>
            </a:extLst>
          </p:cNvPr>
          <p:cNvSpPr/>
          <p:nvPr/>
        </p:nvSpPr>
        <p:spPr>
          <a:xfrm>
            <a:off x="2066925" y="2771775"/>
            <a:ext cx="3505200" cy="131028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 </a:t>
            </a:r>
            <a:r>
              <a:rPr lang="en-US" sz="1800" dirty="0">
                <a:latin typeface="Calibri"/>
                <a:ea typeface="Calibri"/>
                <a:cs typeface="Calibri"/>
                <a:sym typeface="Calibri"/>
              </a:rPr>
              <a:t>Μοιραστείτε τα στοιχεία της πιστωτικής σας κάρτας μέσω τηλεφώνου με την υποστήριξη πελατών</a:t>
            </a:r>
            <a:endParaRPr lang="el-GR"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6F4C2573-4FAA-1BC6-7401-A742113921CE}"/>
              </a:ext>
            </a:extLst>
          </p:cNvPr>
          <p:cNvSpPr/>
          <p:nvPr/>
        </p:nvSpPr>
        <p:spPr>
          <a:xfrm>
            <a:off x="6096000" y="2771774"/>
            <a:ext cx="3505200" cy="131028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 </a:t>
            </a:r>
            <a:r>
              <a:rPr lang="en-US" sz="1800" dirty="0">
                <a:latin typeface="Calibri"/>
                <a:cs typeface="Calibri"/>
              </a:rPr>
              <a:t>Χρησιμοποιήστε έναν ιστότοπο με ασφαλές "https://" και σύμβολο λουκέτου πριν από την εισαγωγή των στοιχείων πληρωμής.</a:t>
            </a:r>
            <a:endParaRPr lang="el-GR" sz="1800" dirty="0">
              <a:latin typeface="Calibri" panose="020F0502020204030204" pitchFamily="34" charset="0"/>
              <a:cs typeface="Calibri" panose="020F0502020204030204" pitchFamily="34" charset="0"/>
            </a:endParaRPr>
          </a:p>
        </p:txBody>
      </p:sp>
      <p:sp>
        <p:nvSpPr>
          <p:cNvPr id="4" name="Ορθογώνιο 3">
            <a:extLst>
              <a:ext uri="{FF2B5EF4-FFF2-40B4-BE49-F238E27FC236}">
                <a16:creationId xmlns:a16="http://schemas.microsoft.com/office/drawing/2014/main" id="{9ECFD5C2-9A88-AC52-4768-4782FEE7CE9D}"/>
              </a:ext>
            </a:extLst>
          </p:cNvPr>
          <p:cNvSpPr/>
          <p:nvPr/>
        </p:nvSpPr>
        <p:spPr>
          <a:xfrm>
            <a:off x="2105025" y="444367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1800" dirty="0">
                <a:latin typeface="Calibri" panose="020F0502020204030204" pitchFamily="34" charset="0"/>
                <a:cs typeface="Calibri" panose="020F0502020204030204" pitchFamily="34" charset="0"/>
              </a:rPr>
              <a:t>Γ</a:t>
            </a:r>
            <a:r>
              <a:rPr lang="en-US" sz="1800" dirty="0">
                <a:latin typeface="Calibri" panose="020F0502020204030204" pitchFamily="34" charset="0"/>
                <a:cs typeface="Calibri" panose="020F0502020204030204" pitchFamily="34" charset="0"/>
              </a:rPr>
              <a:t>. </a:t>
            </a:r>
            <a:r>
              <a:rPr lang="en-US" sz="1800" dirty="0">
                <a:latin typeface="Calibri"/>
                <a:ea typeface="Calibri"/>
                <a:cs typeface="Calibri"/>
                <a:sym typeface="Calibri"/>
              </a:rPr>
              <a:t>Χρησιμοποιήστε δημόσιο Wi-Fi για να ολοκληρώσετε τη διαδικασία πληρωμής</a:t>
            </a:r>
            <a:endParaRPr lang="el-GR" sz="18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01085D49-6B23-28DF-1BE6-FDAE632FCC54}"/>
              </a:ext>
            </a:extLst>
          </p:cNvPr>
          <p:cNvSpPr/>
          <p:nvPr/>
        </p:nvSpPr>
        <p:spPr>
          <a:xfrm>
            <a:off x="6096000" y="444547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1800" dirty="0">
                <a:latin typeface="Calibri" panose="020F0502020204030204" pitchFamily="34" charset="0"/>
                <a:cs typeface="Calibri" panose="020F0502020204030204" pitchFamily="34" charset="0"/>
              </a:rPr>
              <a:t>Δ</a:t>
            </a:r>
            <a:r>
              <a:rPr lang="en-US" sz="1800" dirty="0">
                <a:latin typeface="Calibri" panose="020F0502020204030204" pitchFamily="34" charset="0"/>
                <a:cs typeface="Calibri" panose="020F0502020204030204" pitchFamily="34" charset="0"/>
              </a:rPr>
              <a:t>. </a:t>
            </a:r>
            <a:r>
              <a:rPr lang="en-US" sz="1800" dirty="0">
                <a:latin typeface="Calibri"/>
                <a:ea typeface="Calibri"/>
                <a:cs typeface="Calibri"/>
              </a:rPr>
              <a:t>Παρέχετε τον αριθμό της πιστωτικής σας κάρτας σε τυχαίους ιστότοπους για εκπτώσεις</a:t>
            </a:r>
            <a:endParaRPr lang="el-GR"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22470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1E24"/>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grpSp>
        <p:nvGrpSpPr>
          <p:cNvPr id="564" name="Google Shape;564;p58"/>
          <p:cNvGrpSpPr/>
          <p:nvPr/>
        </p:nvGrpSpPr>
        <p:grpSpPr>
          <a:xfrm>
            <a:off x="0" y="1"/>
            <a:ext cx="12624362" cy="6910372"/>
            <a:chOff x="0" y="0"/>
            <a:chExt cx="12624362" cy="7020335"/>
          </a:xfrm>
        </p:grpSpPr>
        <p:sp>
          <p:nvSpPr>
            <p:cNvPr id="565" name="Google Shape;565;p58"/>
            <p:cNvSpPr/>
            <p:nvPr/>
          </p:nvSpPr>
          <p:spPr>
            <a:xfrm>
              <a:off x="7876693" y="0"/>
              <a:ext cx="4747669" cy="7020335"/>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566" name="Google Shape;566;p58"/>
            <p:cNvSpPr/>
            <p:nvPr/>
          </p:nvSpPr>
          <p:spPr>
            <a:xfrm rot="-5400000">
              <a:off x="2537791" y="1637769"/>
              <a:ext cx="7004130" cy="3737972"/>
            </a:xfrm>
            <a:prstGeom prst="rtTriangle">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567" name="Google Shape;567;p58"/>
            <p:cNvPicPr preferRelativeResize="0"/>
            <p:nvPr/>
          </p:nvPicPr>
          <p:blipFill rotWithShape="1">
            <a:blip r:embed="rId3">
              <a:alphaModFix/>
            </a:blip>
            <a:srcRect/>
            <a:stretch/>
          </p:blipFill>
          <p:spPr>
            <a:xfrm>
              <a:off x="7631440" y="1684282"/>
              <a:ext cx="3843990" cy="3843990"/>
            </a:xfrm>
            <a:prstGeom prst="rect">
              <a:avLst/>
            </a:prstGeom>
            <a:noFill/>
            <a:ln>
              <a:noFill/>
            </a:ln>
          </p:spPr>
        </p:pic>
        <p:sp>
          <p:nvSpPr>
            <p:cNvPr id="568" name="Google Shape;568;p58"/>
            <p:cNvSpPr txBox="1"/>
            <p:nvPr/>
          </p:nvSpPr>
          <p:spPr>
            <a:xfrm>
              <a:off x="0" y="3882628"/>
              <a:ext cx="539115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C243"/>
                </a:buClr>
                <a:buSzPts val="4000"/>
                <a:buFont typeface="Calibri"/>
                <a:buNone/>
              </a:pPr>
              <a:r>
                <a:rPr lang="en-US" sz="4000" b="1" i="0" u="none" strike="noStrike" cap="none" dirty="0">
                  <a:solidFill>
                    <a:srgbClr val="FFC243"/>
                  </a:solidFill>
                  <a:latin typeface="Calibri"/>
                  <a:ea typeface="Calibri"/>
                  <a:cs typeface="Calibri"/>
                  <a:sym typeface="Calibri"/>
                </a:rPr>
                <a:t>Συγχαρητήρια!</a:t>
              </a:r>
              <a:r>
                <a:rPr lang="en-US" sz="2800" b="1" i="0" u="none" strike="noStrike" cap="none" dirty="0">
                  <a:solidFill>
                    <a:srgbClr val="84C337"/>
                  </a:solidFill>
                  <a:latin typeface="Calibri"/>
                  <a:ea typeface="Calibri"/>
                  <a:cs typeface="Calibri"/>
                  <a:sym typeface="Calibri"/>
                </a:rPr>
                <a:t/>
              </a:r>
              <a:br>
                <a:rPr lang="en-US" sz="2800" b="1" i="0" u="none" strike="noStrike" cap="none" dirty="0">
                  <a:solidFill>
                    <a:srgbClr val="84C337"/>
                  </a:solidFill>
                  <a:latin typeface="Calibri"/>
                  <a:ea typeface="Calibri"/>
                  <a:cs typeface="Calibri"/>
                  <a:sym typeface="Calibri"/>
                </a:rPr>
              </a:br>
              <a:r>
                <a:rPr lang="en-US" sz="2800" b="1" i="0" u="none" strike="noStrike" cap="none" dirty="0">
                  <a:solidFill>
                    <a:srgbClr val="1C2E78"/>
                  </a:solidFill>
                  <a:latin typeface="Calibri"/>
                  <a:ea typeface="Calibri"/>
                  <a:cs typeface="Calibri"/>
                  <a:sym typeface="Calibri"/>
                </a:rPr>
                <a:t>Ολοκληρώσατε αυτή την ενότητα!</a:t>
              </a:r>
              <a:endParaRPr sz="1400" b="0" i="0" u="none" strike="noStrike" cap="none" dirty="0">
                <a:solidFill>
                  <a:srgbClr val="000000"/>
                </a:solidFill>
                <a:latin typeface="Calibri" panose="020F0502020204030204" pitchFamily="34" charset="0"/>
                <a:cs typeface="Calibri" panose="020F0502020204030204" pitchFamily="34" charset="0"/>
                <a:sym typeface="Calibri"/>
              </a:endParaRPr>
            </a:p>
          </p:txBody>
        </p:sp>
      </p:grpSp>
      <p:sp>
        <p:nvSpPr>
          <p:cNvPr id="569" name="Google Shape;569;p58"/>
          <p:cNvSpPr/>
          <p:nvPr/>
        </p:nvSpPr>
        <p:spPr>
          <a:xfrm>
            <a:off x="4741679" y="6277951"/>
            <a:ext cx="7745662" cy="632422"/>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rgbClr val="000000"/>
              </a:buClr>
              <a:buSzPts val="1200"/>
              <a:buFont typeface="Calibri"/>
              <a:buNone/>
            </a:pPr>
            <a:r>
              <a:rPr lang="el-GR" sz="1110" b="0" i="0" u="none" strike="noStrike" cap="none" dirty="0">
                <a:solidFill>
                  <a:schemeClr val="lt1"/>
                </a:solidFill>
                <a:latin typeface="Calibri"/>
                <a:ea typeface="Calibri"/>
                <a:cs typeface="Calibri"/>
                <a:sym typeface="Calibri"/>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a:t>
            </a:r>
            <a:r>
              <a:rPr lang="el-GR" sz="1110" b="0" i="0" u="none" strike="noStrike" cap="none" dirty="0" err="1">
                <a:solidFill>
                  <a:schemeClr val="lt1"/>
                </a:solidFill>
                <a:latin typeface="Calibri"/>
                <a:ea typeface="Calibri"/>
                <a:cs typeface="Calibri"/>
                <a:sym typeface="Calibri"/>
              </a:rPr>
              <a:t>κατ'ανάγκη</a:t>
            </a:r>
            <a:r>
              <a:rPr lang="el-GR" sz="1110" b="0" i="0" u="none" strike="noStrike" cap="none" dirty="0">
                <a:solidFill>
                  <a:schemeClr val="lt1"/>
                </a:solidFill>
                <a:latin typeface="Calibri"/>
                <a:ea typeface="Calibri"/>
                <a:cs typeface="Calibri"/>
                <a:sym typeface="Calibri"/>
              </a:rPr>
              <a:t>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 Αριθμός έργου: 2023-1-RO01-KA220-ADU-000157797</a:t>
            </a:r>
          </a:p>
        </p:txBody>
      </p:sp>
      <p:pic>
        <p:nvPicPr>
          <p:cNvPr id="571" name="Google Shape;571;p58"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r="54938"/>
          <a:stretch/>
        </p:blipFill>
        <p:spPr>
          <a:xfrm>
            <a:off x="-33924" y="8958"/>
            <a:ext cx="3635960" cy="3783780"/>
          </a:xfrm>
          <a:prstGeom prst="rect">
            <a:avLst/>
          </a:prstGeom>
          <a:noFill/>
          <a:ln>
            <a:noFill/>
          </a:ln>
        </p:spPr>
      </p:pic>
      <p:pic>
        <p:nvPicPr>
          <p:cNvPr id="572" name="Google Shape;572;p58"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l="44200" r="5462"/>
          <a:stretch/>
        </p:blipFill>
        <p:spPr>
          <a:xfrm>
            <a:off x="3397721" y="823363"/>
            <a:ext cx="2375272" cy="2212824"/>
          </a:xfrm>
          <a:prstGeom prst="rect">
            <a:avLst/>
          </a:prstGeom>
          <a:noFill/>
          <a:ln>
            <a:noFill/>
          </a:ln>
        </p:spPr>
      </p:pic>
      <p:pic>
        <p:nvPicPr>
          <p:cNvPr id="2" name="Εικόνα 1" descr="Εικόνα που περιέχει στιγμιότυπο οθόνης, γραμματοσειρά, Μπελ ηλεκτρίκ, Μπλε Majorelle&#10;&#10;Το περιεχόμενο που δημιουργείται από τεχνολογία AI ενδέχεται να είναι εσφαλμένο.">
            <a:extLst>
              <a:ext uri="{FF2B5EF4-FFF2-40B4-BE49-F238E27FC236}">
                <a16:creationId xmlns:a16="http://schemas.microsoft.com/office/drawing/2014/main" id="{9C8BB5AF-B8FC-C931-C87C-7E0572AA1F2C}"/>
              </a:ext>
            </a:extLst>
          </p:cNvPr>
          <p:cNvPicPr>
            <a:picLocks noChangeAspect="1"/>
          </p:cNvPicPr>
          <p:nvPr/>
        </p:nvPicPr>
        <p:blipFill>
          <a:blip r:embed="rId5"/>
          <a:stretch>
            <a:fillRect/>
          </a:stretch>
        </p:blipFill>
        <p:spPr>
          <a:xfrm>
            <a:off x="-3588" y="6280485"/>
            <a:ext cx="2846184" cy="5343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txBox="1">
            <a:spLocks noGrp="1"/>
          </p:cNvSpPr>
          <p:nvPr>
            <p:ph type="title"/>
          </p:nvPr>
        </p:nvSpPr>
        <p:spPr>
          <a:xfrm>
            <a:off x="1524000" y="927147"/>
            <a:ext cx="7732832"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dirty="0"/>
              <a:t>Ικανότητες</a:t>
            </a:r>
            <a:endParaRPr sz="2400" dirty="0"/>
          </a:p>
        </p:txBody>
      </p:sp>
      <p:pic>
        <p:nvPicPr>
          <p:cNvPr id="138" name="Google Shape;138;p5" descr="Στόχος με συμπαγές γέμισμα"/>
          <p:cNvPicPr preferRelativeResize="0"/>
          <p:nvPr/>
        </p:nvPicPr>
        <p:blipFill rotWithShape="1">
          <a:blip r:embed="rId3">
            <a:alphaModFix/>
          </a:blip>
          <a:srcRect/>
          <a:stretch/>
        </p:blipFill>
        <p:spPr>
          <a:xfrm>
            <a:off x="0" y="474320"/>
            <a:ext cx="1524000" cy="1524000"/>
          </a:xfrm>
          <a:prstGeom prst="rect">
            <a:avLst/>
          </a:prstGeom>
          <a:noFill/>
          <a:ln>
            <a:noFill/>
          </a:ln>
        </p:spPr>
      </p:pic>
      <p:sp>
        <p:nvSpPr>
          <p:cNvPr id="141" name="Google Shape;141;p5"/>
          <p:cNvSpPr txBox="1"/>
          <p:nvPr/>
        </p:nvSpPr>
        <p:spPr>
          <a:xfrm>
            <a:off x="1524000" y="1571576"/>
            <a:ext cx="60960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1" u="none" strike="noStrike" cap="none" dirty="0" err="1">
                <a:solidFill>
                  <a:srgbClr val="1C2E78"/>
                </a:solidFill>
                <a:latin typeface="Calibri"/>
                <a:ea typeface="Calibri"/>
                <a:cs typeface="Calibri"/>
                <a:sym typeface="Calibri"/>
              </a:rPr>
              <a:t>Μετά</a:t>
            </a:r>
            <a:r>
              <a:rPr lang="en-US" sz="2400" b="0" i="1" u="none" strike="noStrike" cap="none" dirty="0">
                <a:solidFill>
                  <a:srgbClr val="1C2E78"/>
                </a:solidFill>
                <a:latin typeface="Calibri"/>
                <a:ea typeface="Calibri"/>
                <a:cs typeface="Calibri"/>
                <a:sym typeface="Calibri"/>
              </a:rPr>
              <a:t> </a:t>
            </a:r>
            <a:r>
              <a:rPr lang="en-US" sz="2400" b="0" i="1" u="none" strike="noStrike" cap="none" dirty="0" err="1">
                <a:solidFill>
                  <a:srgbClr val="1C2E78"/>
                </a:solidFill>
                <a:latin typeface="Calibri"/>
                <a:ea typeface="Calibri"/>
                <a:cs typeface="Calibri"/>
                <a:sym typeface="Calibri"/>
              </a:rPr>
              <a:t>την</a:t>
            </a:r>
            <a:r>
              <a:rPr lang="en-US" sz="2400" b="0" i="1" u="none" strike="noStrike" cap="none" dirty="0">
                <a:solidFill>
                  <a:srgbClr val="1C2E78"/>
                </a:solidFill>
                <a:latin typeface="Calibri"/>
                <a:ea typeface="Calibri"/>
                <a:cs typeface="Calibri"/>
                <a:sym typeface="Calibri"/>
              </a:rPr>
              <a:t> </a:t>
            </a:r>
            <a:r>
              <a:rPr lang="en-US" sz="2400" b="0" i="1" u="none" strike="noStrike" cap="none" dirty="0" err="1">
                <a:solidFill>
                  <a:srgbClr val="1C2E78"/>
                </a:solidFill>
                <a:latin typeface="Calibri"/>
                <a:ea typeface="Calibri"/>
                <a:cs typeface="Calibri"/>
                <a:sym typeface="Calibri"/>
              </a:rPr>
              <a:t>ολοκλήρωση</a:t>
            </a:r>
            <a:r>
              <a:rPr lang="en-US" sz="2400" b="0" i="1" u="none" strike="noStrike" cap="none" dirty="0">
                <a:solidFill>
                  <a:srgbClr val="1C2E78"/>
                </a:solidFill>
                <a:latin typeface="Calibri"/>
                <a:ea typeface="Calibri"/>
                <a:cs typeface="Calibri"/>
                <a:sym typeface="Calibri"/>
              </a:rPr>
              <a:t> α</a:t>
            </a:r>
            <a:r>
              <a:rPr lang="en-US" sz="2400" b="0" i="1" u="none" strike="noStrike" cap="none" dirty="0" err="1">
                <a:solidFill>
                  <a:srgbClr val="1C2E78"/>
                </a:solidFill>
                <a:latin typeface="Calibri"/>
                <a:ea typeface="Calibri"/>
                <a:cs typeface="Calibri"/>
                <a:sym typeface="Calibri"/>
              </a:rPr>
              <a:t>υτής</a:t>
            </a:r>
            <a:r>
              <a:rPr lang="en-US" sz="2400" b="0" i="1" u="none" strike="noStrike" cap="none" dirty="0">
                <a:solidFill>
                  <a:srgbClr val="1C2E78"/>
                </a:solidFill>
                <a:latin typeface="Calibri"/>
                <a:ea typeface="Calibri"/>
                <a:cs typeface="Calibri"/>
                <a:sym typeface="Calibri"/>
              </a:rPr>
              <a:t> </a:t>
            </a:r>
            <a:r>
              <a:rPr lang="en-US" sz="2400" b="0" i="1" u="none" strike="noStrike" cap="none" dirty="0" err="1">
                <a:solidFill>
                  <a:srgbClr val="1C2E78"/>
                </a:solidFill>
                <a:latin typeface="Calibri"/>
                <a:ea typeface="Calibri"/>
                <a:cs typeface="Calibri"/>
                <a:sym typeface="Calibri"/>
              </a:rPr>
              <a:t>της</a:t>
            </a:r>
            <a:r>
              <a:rPr lang="en-US" sz="2400" b="0" i="1" u="none" strike="noStrike" cap="none" dirty="0">
                <a:solidFill>
                  <a:srgbClr val="1C2E78"/>
                </a:solidFill>
                <a:latin typeface="Calibri"/>
                <a:ea typeface="Calibri"/>
                <a:cs typeface="Calibri"/>
                <a:sym typeface="Calibri"/>
              </a:rPr>
              <a:t> </a:t>
            </a:r>
            <a:r>
              <a:rPr lang="en-US" sz="2400" b="0" i="1" u="none" strike="noStrike" cap="none" dirty="0" err="1">
                <a:solidFill>
                  <a:srgbClr val="1C2E78"/>
                </a:solidFill>
                <a:latin typeface="Calibri"/>
                <a:ea typeface="Calibri"/>
                <a:cs typeface="Calibri"/>
                <a:sym typeface="Calibri"/>
              </a:rPr>
              <a:t>ενότητ</a:t>
            </a:r>
            <a:r>
              <a:rPr lang="en-US" sz="2400" b="0" i="1" u="none" strike="noStrike" cap="none" dirty="0">
                <a:solidFill>
                  <a:srgbClr val="1C2E78"/>
                </a:solidFill>
                <a:latin typeface="Calibri"/>
                <a:ea typeface="Calibri"/>
                <a:cs typeface="Calibri"/>
                <a:sym typeface="Calibri"/>
              </a:rPr>
              <a:t>ας, θα:</a:t>
            </a:r>
            <a:endParaRPr sz="1400" b="0" i="0" u="none" strike="noStrike" cap="none" dirty="0">
              <a:solidFill>
                <a:srgbClr val="000000"/>
              </a:solidFill>
              <a:latin typeface="Calibri" panose="020F0502020204030204" pitchFamily="34" charset="0"/>
              <a:cs typeface="Calibri" panose="020F0502020204030204" pitchFamily="34" charset="0"/>
              <a:sym typeface="Calibri"/>
            </a:endParaRPr>
          </a:p>
        </p:txBody>
      </p:sp>
      <p:sp>
        <p:nvSpPr>
          <p:cNvPr id="142" name="Google Shape;142;p5"/>
          <p:cNvSpPr txBox="1"/>
          <p:nvPr/>
        </p:nvSpPr>
        <p:spPr>
          <a:xfrm>
            <a:off x="485775" y="2375147"/>
            <a:ext cx="5887316" cy="3555706"/>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600"/>
              </a:spcBef>
              <a:spcAft>
                <a:spcPts val="600"/>
              </a:spcAft>
              <a:buClr>
                <a:srgbClr val="92D050"/>
              </a:buClr>
              <a:buSzPts val="2400"/>
            </a:pPr>
            <a:r>
              <a:rPr lang="en-US" sz="2000" b="0" i="0" u="none" strike="noStrike" cap="none" dirty="0">
                <a:solidFill>
                  <a:schemeClr val="bg1"/>
                </a:solidFill>
                <a:latin typeface="Calibri"/>
                <a:ea typeface="Calibri"/>
                <a:cs typeface="Calibri"/>
                <a:sym typeface="Calibri"/>
              </a:rPr>
              <a:t>Αποκτήστε </a:t>
            </a:r>
            <a:r>
              <a:rPr lang="en-US" sz="2000" dirty="0">
                <a:solidFill>
                  <a:schemeClr val="bg1"/>
                </a:solidFill>
                <a:latin typeface="Calibri"/>
                <a:ea typeface="Calibri"/>
                <a:cs typeface="Calibri"/>
                <a:sym typeface="Calibri"/>
              </a:rPr>
              <a:t>τις ακόλουθες </a:t>
            </a:r>
            <a:r>
              <a:rPr lang="en-US" sz="2000" b="0" i="0" u="none" strike="noStrike" cap="none" dirty="0">
                <a:solidFill>
                  <a:schemeClr val="bg1"/>
                </a:solidFill>
                <a:latin typeface="Calibri"/>
                <a:ea typeface="Calibri"/>
                <a:cs typeface="Calibri"/>
                <a:sym typeface="Calibri"/>
              </a:rPr>
              <a:t>δεξιότητες για να χρησιμοποιείτε λύσεις με ασφάλεια και αυτοπεποίθηση: </a:t>
            </a:r>
            <a:endParaRPr sz="2400" b="0" i="0" u="none" strike="noStrike" cap="none" dirty="0">
              <a:solidFill>
                <a:schemeClr val="bg1"/>
              </a:solidFill>
              <a:latin typeface="Calibri"/>
              <a:ea typeface="Calibri"/>
              <a:cs typeface="Calibri"/>
              <a:sym typeface="Calibri"/>
            </a:endParaRPr>
          </a:p>
          <a:p>
            <a:pPr marL="685800" marR="0" lvl="1" indent="-228600" algn="l" rtl="0">
              <a:lnSpc>
                <a:spcPct val="100000"/>
              </a:lnSpc>
              <a:spcBef>
                <a:spcPts val="600"/>
              </a:spcBef>
              <a:spcAft>
                <a:spcPts val="600"/>
              </a:spcAft>
              <a:buClr>
                <a:srgbClr val="FFDA4C"/>
              </a:buClr>
              <a:buSzPts val="2400"/>
              <a:buFont typeface="Calibri"/>
              <a:buChar char="✔"/>
            </a:pPr>
            <a:r>
              <a:rPr lang="el-GR" sz="2000" dirty="0">
                <a:solidFill>
                  <a:schemeClr val="bg1"/>
                </a:solidFill>
                <a:latin typeface="Calibri"/>
                <a:cs typeface="Calibri"/>
                <a:sym typeface="Calibri"/>
              </a:rPr>
              <a:t>Δ</a:t>
            </a:r>
            <a:r>
              <a:rPr lang="en-US" sz="2000" dirty="0" err="1">
                <a:solidFill>
                  <a:schemeClr val="bg1"/>
                </a:solidFill>
                <a:latin typeface="Calibri"/>
                <a:cs typeface="Calibri"/>
                <a:sym typeface="Calibri"/>
              </a:rPr>
              <a:t>υν</a:t>
            </a:r>
            <a:r>
              <a:rPr lang="en-US" sz="2000" dirty="0">
                <a:solidFill>
                  <a:schemeClr val="bg1"/>
                </a:solidFill>
                <a:latin typeface="Calibri"/>
                <a:cs typeface="Calibri"/>
                <a:sym typeface="Calibri"/>
              </a:rPr>
              <a:t>ατότητα εκτέλεσης ηλεκτρονικών συναλλαγών με ασφάλεια, χρησιμοποιώντας μέτρα προστασίας, επαλήθευση της ασφάλειας του ιστότοπου και υπεύθυνη διαχείριση των δεδομένων της κάρτας</a:t>
            </a:r>
          </a:p>
          <a:p>
            <a:pPr marL="685800" marR="0" lvl="1" indent="-228600" algn="l" rtl="0">
              <a:lnSpc>
                <a:spcPct val="100000"/>
              </a:lnSpc>
              <a:spcBef>
                <a:spcPts val="600"/>
              </a:spcBef>
              <a:spcAft>
                <a:spcPts val="600"/>
              </a:spcAft>
              <a:buClr>
                <a:srgbClr val="FFDA4C"/>
              </a:buClr>
              <a:buSzPts val="2400"/>
              <a:buFont typeface="Calibri"/>
              <a:buChar char="✔"/>
            </a:pPr>
            <a:r>
              <a:rPr lang="el-GR" sz="2000" dirty="0">
                <a:solidFill>
                  <a:schemeClr val="bg1"/>
                </a:solidFill>
                <a:latin typeface="Calibri"/>
                <a:cs typeface="Calibri"/>
                <a:sym typeface="Calibri"/>
              </a:rPr>
              <a:t>Ε</a:t>
            </a:r>
            <a:r>
              <a:rPr lang="en-US" sz="2000" dirty="0" err="1">
                <a:solidFill>
                  <a:schemeClr val="bg1"/>
                </a:solidFill>
                <a:latin typeface="Calibri"/>
                <a:cs typeface="Calibri"/>
                <a:sym typeface="Calibri"/>
              </a:rPr>
              <a:t>ύκολη</a:t>
            </a:r>
            <a:r>
              <a:rPr lang="en-US" sz="2000" dirty="0">
                <a:solidFill>
                  <a:schemeClr val="bg1"/>
                </a:solidFill>
                <a:latin typeface="Calibri"/>
                <a:cs typeface="Calibri"/>
                <a:sym typeface="Calibri"/>
              </a:rPr>
              <a:t> πλοήγηση στα ηλεκτρονικά καταστήματα </a:t>
            </a:r>
          </a:p>
        </p:txBody>
      </p:sp>
      <p:sp>
        <p:nvSpPr>
          <p:cNvPr id="143" name="Google Shape;143;p5"/>
          <p:cNvSpPr txBox="1"/>
          <p:nvPr/>
        </p:nvSpPr>
        <p:spPr>
          <a:xfrm>
            <a:off x="6539347" y="2872509"/>
            <a:ext cx="4978398" cy="2919798"/>
          </a:xfrm>
          <a:prstGeom prst="rect">
            <a:avLst/>
          </a:prstGeom>
          <a:noFill/>
          <a:ln>
            <a:noFill/>
          </a:ln>
        </p:spPr>
        <p:txBody>
          <a:bodyPr spcFirstLastPara="1" wrap="square" lIns="91425" tIns="45700" rIns="91425" bIns="45700" anchor="t" anchorCtr="0">
            <a:normAutofit/>
          </a:bodyPr>
          <a:lstStyle/>
          <a:p>
            <a:pPr marL="685800" marR="0" lvl="1" indent="-228600" algn="l" rtl="0">
              <a:lnSpc>
                <a:spcPct val="100000"/>
              </a:lnSpc>
              <a:spcBef>
                <a:spcPts val="600"/>
              </a:spcBef>
              <a:spcAft>
                <a:spcPts val="600"/>
              </a:spcAft>
              <a:buClr>
                <a:srgbClr val="FFDA4C"/>
              </a:buClr>
              <a:buSzPts val="2400"/>
              <a:buFont typeface="Calibri"/>
              <a:buChar char="✔"/>
            </a:pPr>
            <a:r>
              <a:rPr lang="el-GR" sz="2000" dirty="0">
                <a:solidFill>
                  <a:schemeClr val="bg1"/>
                </a:solidFill>
                <a:latin typeface="Calibri"/>
                <a:cs typeface="Calibri"/>
                <a:sym typeface="Calibri"/>
              </a:rPr>
              <a:t>Ε</a:t>
            </a:r>
            <a:r>
              <a:rPr lang="en-US" sz="2000" dirty="0">
                <a:solidFill>
                  <a:schemeClr val="bg1"/>
                </a:solidFill>
                <a:latin typeface="Calibri"/>
                <a:cs typeface="Calibri"/>
                <a:sym typeface="Calibri"/>
              </a:rPr>
              <a:t>π</a:t>
            </a:r>
            <a:r>
              <a:rPr lang="en-US" sz="2000" dirty="0" err="1">
                <a:solidFill>
                  <a:schemeClr val="bg1"/>
                </a:solidFill>
                <a:latin typeface="Calibri"/>
                <a:cs typeface="Calibri"/>
                <a:sym typeface="Calibri"/>
              </a:rPr>
              <a:t>άρκει</a:t>
            </a:r>
            <a:r>
              <a:rPr lang="en-US" sz="2000" dirty="0">
                <a:solidFill>
                  <a:schemeClr val="bg1"/>
                </a:solidFill>
                <a:latin typeface="Calibri"/>
                <a:cs typeface="Calibri"/>
                <a:sym typeface="Calibri"/>
              </a:rPr>
              <a:t>α σε τεχνικές και εργαλεία ηλεκτρονικών αγορών</a:t>
            </a:r>
          </a:p>
          <a:p>
            <a:pPr marL="685800" marR="0" lvl="1" indent="-228600" algn="l" rtl="0">
              <a:lnSpc>
                <a:spcPct val="100000"/>
              </a:lnSpc>
              <a:spcBef>
                <a:spcPts val="1200"/>
              </a:spcBef>
              <a:spcAft>
                <a:spcPts val="0"/>
              </a:spcAft>
              <a:buClr>
                <a:srgbClr val="FFDA4C"/>
              </a:buClr>
              <a:buSzPts val="2400"/>
              <a:buFont typeface="Calibri"/>
              <a:buChar char="✔"/>
            </a:pPr>
            <a:r>
              <a:rPr lang="en-US" sz="2000" b="0" i="0" u="none" strike="noStrike" cap="none" dirty="0">
                <a:solidFill>
                  <a:srgbClr val="FFFFFF"/>
                </a:solidFill>
                <a:latin typeface="Calibri"/>
                <a:ea typeface="Calibri"/>
                <a:cs typeface="Calibri"/>
                <a:sym typeface="Calibri"/>
              </a:rPr>
              <a:t>Διοικητικές δεξιότητες</a:t>
            </a:r>
          </a:p>
          <a:p>
            <a:pPr marL="685800" marR="0" lvl="1" indent="-228600" algn="l" rtl="0">
              <a:lnSpc>
                <a:spcPct val="100000"/>
              </a:lnSpc>
              <a:spcBef>
                <a:spcPts val="1200"/>
              </a:spcBef>
              <a:spcAft>
                <a:spcPts val="0"/>
              </a:spcAft>
              <a:buClr>
                <a:srgbClr val="FFDA4C"/>
              </a:buClr>
              <a:buSzPts val="2400"/>
              <a:buFont typeface="Calibri"/>
              <a:buChar char="✔"/>
            </a:pPr>
            <a:r>
              <a:rPr lang="en-US" sz="2000" b="0" i="0" u="none" strike="noStrike" cap="none" dirty="0">
                <a:solidFill>
                  <a:srgbClr val="FFFFFF"/>
                </a:solidFill>
                <a:latin typeface="Calibri"/>
                <a:ea typeface="Calibri"/>
                <a:cs typeface="Calibri"/>
                <a:sym typeface="Calibri"/>
              </a:rPr>
              <a:t>Μάρκετινγκ και merchandising insights</a:t>
            </a:r>
          </a:p>
          <a:p>
            <a:pPr marL="685800" lvl="1" indent="-228600">
              <a:spcBef>
                <a:spcPts val="1200"/>
              </a:spcBef>
              <a:buClr>
                <a:srgbClr val="FFDA4C"/>
              </a:buClr>
              <a:buSzPts val="2400"/>
              <a:buFont typeface="Calibri"/>
              <a:buChar char="✔"/>
            </a:pPr>
            <a:r>
              <a:rPr lang="en-US" sz="2000" dirty="0">
                <a:solidFill>
                  <a:schemeClr val="bg1"/>
                </a:solidFill>
                <a:latin typeface="Calibri"/>
                <a:cs typeface="Calibri"/>
                <a:sym typeface="Calibri"/>
              </a:rPr>
              <a:t>Επικοινωνία με τις υπηρεσίες υποστήριξης πελατών</a:t>
            </a:r>
            <a:endParaRPr lang="en-US" sz="2000" b="0" i="0" u="none" strike="noStrike" cap="none" dirty="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6"/>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Περιεχόμενο </a:t>
            </a:r>
            <a:r>
              <a:rPr lang="en-US" sz="2400" dirty="0"/>
              <a:t>κατάρτισης</a:t>
            </a:r>
            <a:r>
              <a:rPr lang="en-US"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r>
            <a:br>
              <a:rPr lang="en-US"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br>
            <a:r>
              <a:rPr lang="en-US"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Μονάδες</a:t>
            </a:r>
            <a:endParaRPr sz="2400" dirty="0"/>
          </a:p>
        </p:txBody>
      </p:sp>
      <p:sp>
        <p:nvSpPr>
          <p:cNvPr id="149" name="Google Shape;149;p6"/>
          <p:cNvSpPr txBox="1">
            <a:spLocks noGrp="1"/>
          </p:cNvSpPr>
          <p:nvPr>
            <p:ph type="body" idx="1"/>
          </p:nvPr>
        </p:nvSpPr>
        <p:spPr>
          <a:xfrm>
            <a:off x="400399" y="2309090"/>
            <a:ext cx="11422146" cy="3844059"/>
          </a:xfrm>
          <a:prstGeom prst="rect">
            <a:avLst/>
          </a:prstGeom>
          <a:noFill/>
          <a:ln>
            <a:noFill/>
          </a:ln>
        </p:spPr>
        <p:txBody>
          <a:bodyPr spcFirstLastPara="1" wrap="square" lIns="91425" tIns="45700" rIns="91425" bIns="45700" numCol="2" anchor="t" anchorCtr="0">
            <a:normAutofit fontScale="92500" lnSpcReduction="20000"/>
          </a:bodyPr>
          <a:lstStyle/>
          <a:p>
            <a:pPr marL="457200" lvl="0" indent="-445769" algn="l" rtl="0">
              <a:lnSpc>
                <a:spcPct val="150000"/>
              </a:lnSpc>
              <a:spcAft>
                <a:spcPts val="600"/>
              </a:spcAft>
              <a:buClr>
                <a:schemeClr val="accent4"/>
              </a:buClr>
              <a:buSzPct val="100000"/>
              <a:buFont typeface="Calibri"/>
              <a:buAutoNum type="arabicPeriod"/>
            </a:pPr>
            <a:r>
              <a:rPr lang="en-US" sz="2000" dirty="0"/>
              <a:t>Εισαγωγή: διάρκεια, στόχοι, περιεχόμενο και μεθοδολογία, ικανότητες</a:t>
            </a:r>
          </a:p>
          <a:p>
            <a:pPr marL="457200" lvl="0" indent="-445769" algn="l" rtl="0">
              <a:lnSpc>
                <a:spcPct val="150000"/>
              </a:lnSpc>
              <a:spcAft>
                <a:spcPts val="600"/>
              </a:spcAft>
              <a:buClr>
                <a:schemeClr val="accent4"/>
              </a:buClr>
              <a:buSzPct val="100000"/>
              <a:buFont typeface="Calibri"/>
              <a:buAutoNum type="arabicPeriod"/>
            </a:pPr>
            <a:r>
              <a:rPr lang="en-US" sz="2000" dirty="0"/>
              <a:t>Δομή και πλοήγηση των δικτυακών τόπων ηλεκτρονικών καταστημάτων</a:t>
            </a:r>
          </a:p>
          <a:p>
            <a:pPr marL="457200" lvl="0" indent="-445769" algn="l" rtl="0">
              <a:lnSpc>
                <a:spcPct val="150000"/>
              </a:lnSpc>
              <a:spcAft>
                <a:spcPts val="600"/>
              </a:spcAft>
              <a:buClr>
                <a:schemeClr val="accent4"/>
              </a:buClr>
              <a:buSzPct val="100000"/>
              <a:buFont typeface="Calibri"/>
              <a:buAutoNum type="arabicPeriod"/>
            </a:pPr>
            <a:r>
              <a:rPr lang="en-US" sz="2000" dirty="0"/>
              <a:t>Λογαριασμοί </a:t>
            </a:r>
            <a:r>
              <a:rPr lang="en-US" sz="2000" dirty="0" err="1"/>
              <a:t>online </a:t>
            </a:r>
            <a:r>
              <a:rPr lang="en-US" sz="2000" dirty="0"/>
              <a:t>αγορών </a:t>
            </a:r>
            <a:r>
              <a:rPr lang="ro-RO" sz="2000" dirty="0"/>
              <a:t>- δημιουργία, </a:t>
            </a:r>
            <a:r>
              <a:rPr lang="ro-RO" sz="2000" dirty="0" err="1"/>
              <a:t>διαχείριση και πληρωμή με </a:t>
            </a:r>
            <a:r>
              <a:rPr lang="ro-RO" sz="2000" dirty="0"/>
              <a:t>πιστωτικές </a:t>
            </a:r>
            <a:r>
              <a:rPr lang="ro-RO" sz="2000" dirty="0" err="1"/>
              <a:t>κάρτες</a:t>
            </a:r>
            <a:endParaRPr lang="en-US" sz="2000" dirty="0"/>
          </a:p>
          <a:p>
            <a:pPr indent="-445769">
              <a:lnSpc>
                <a:spcPct val="150000"/>
              </a:lnSpc>
              <a:spcAft>
                <a:spcPts val="600"/>
              </a:spcAft>
              <a:buClr>
                <a:schemeClr val="accent4"/>
              </a:buClr>
              <a:buSzPct val="100000"/>
              <a:buFont typeface="Calibri"/>
              <a:buAutoNum type="arabicPeriod"/>
            </a:pPr>
            <a:r>
              <a:rPr lang="en-US" sz="2000" dirty="0">
                <a:solidFill>
                  <a:schemeClr val="lt1"/>
                </a:solidFill>
                <a:latin typeface="Calibri"/>
                <a:cs typeface="Calibri"/>
                <a:sym typeface="Calibri"/>
              </a:rPr>
              <a:t>Συνήθεις ηλεκτρονικές μέθοδοι πληρωμής</a:t>
            </a:r>
          </a:p>
          <a:p>
            <a:pPr marL="534988" indent="-358775">
              <a:lnSpc>
                <a:spcPct val="150000"/>
              </a:lnSpc>
              <a:spcAft>
                <a:spcPts val="600"/>
              </a:spcAft>
              <a:buClr>
                <a:schemeClr val="accent4"/>
              </a:buClr>
              <a:buSzPct val="100000"/>
              <a:buFont typeface="Calibri"/>
              <a:buAutoNum type="arabicPeriod"/>
            </a:pPr>
            <a:r>
              <a:rPr lang="en-US" sz="2000" dirty="0"/>
              <a:t>Δεξιότητες πρόληψης κινδύνων για ασφαλείς ηλεκτρονικές αγορές</a:t>
            </a:r>
          </a:p>
          <a:p>
            <a:pPr marL="534988" indent="-358775">
              <a:lnSpc>
                <a:spcPct val="150000"/>
              </a:lnSpc>
              <a:spcAft>
                <a:spcPts val="600"/>
              </a:spcAft>
              <a:buClr>
                <a:schemeClr val="accent4"/>
              </a:buClr>
              <a:buSzPct val="100000"/>
              <a:buFont typeface="Calibri"/>
              <a:buAutoNum type="arabicPeriod"/>
            </a:pPr>
            <a:r>
              <a:rPr lang="en-US" sz="2000" dirty="0"/>
              <a:t>Μάρκετινγκ και merchandising insights </a:t>
            </a:r>
          </a:p>
          <a:p>
            <a:pPr marL="534988" indent="-358775">
              <a:lnSpc>
                <a:spcPct val="150000"/>
              </a:lnSpc>
              <a:spcAft>
                <a:spcPts val="600"/>
              </a:spcAft>
              <a:buClr>
                <a:schemeClr val="accent4"/>
              </a:buClr>
              <a:buSzPct val="100000"/>
              <a:buFont typeface="Calibri"/>
              <a:buAutoNum type="arabicPeriod"/>
            </a:pPr>
            <a:r>
              <a:rPr lang="en-US" sz="2000" dirty="0"/>
              <a:t>Κατανόηση της αποστολής εμπορευμάτων &amp; παρακολούθηση παραγγελιών</a:t>
            </a:r>
          </a:p>
          <a:p>
            <a:pPr marL="534988" indent="-358775">
              <a:lnSpc>
                <a:spcPct val="150000"/>
              </a:lnSpc>
              <a:spcAft>
                <a:spcPts val="600"/>
              </a:spcAft>
              <a:buClr>
                <a:schemeClr val="accent4"/>
              </a:buClr>
              <a:buSzPct val="100000"/>
              <a:buFont typeface="Calibri"/>
              <a:buAutoNum type="arabicPeriod"/>
            </a:pPr>
            <a:r>
              <a:rPr lang="en-US" sz="2000" dirty="0">
                <a:solidFill>
                  <a:schemeClr val="lt1"/>
                </a:solidFill>
                <a:latin typeface="Calibri"/>
                <a:cs typeface="Calibri"/>
                <a:sym typeface="Calibri"/>
              </a:rPr>
              <a:t>Πώς να επικοινωνείτε με την εξυπηρέτηση πελατών</a:t>
            </a:r>
          </a:p>
          <a:p>
            <a:pPr marL="534988" indent="-358775">
              <a:lnSpc>
                <a:spcPct val="150000"/>
              </a:lnSpc>
              <a:spcAft>
                <a:spcPts val="600"/>
              </a:spcAft>
              <a:buClr>
                <a:schemeClr val="accent4"/>
              </a:buClr>
              <a:buSzPct val="100000"/>
              <a:buFont typeface="Calibri"/>
              <a:buAutoNum type="arabicPeriod"/>
            </a:pPr>
            <a:r>
              <a:rPr lang="en-US" sz="2000" dirty="0"/>
              <a:t>Κουίζ</a:t>
            </a:r>
            <a:endParaRPr sz="2000" dirty="0"/>
          </a:p>
        </p:txBody>
      </p:sp>
      <p:pic>
        <p:nvPicPr>
          <p:cNvPr id="153" name="Google Shape;153;p6" descr="Λίστα με συμπαγές γέμισμα"/>
          <p:cNvPicPr preferRelativeResize="0"/>
          <p:nvPr/>
        </p:nvPicPr>
        <p:blipFill rotWithShape="1">
          <a:blip r:embed="rId3">
            <a:alphaModFix/>
          </a:blip>
          <a:srcRect/>
          <a:stretch/>
        </p:blipFill>
        <p:spPr>
          <a:xfrm>
            <a:off x="27710" y="477191"/>
            <a:ext cx="1450807" cy="1450807"/>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200"/>
              <a:buNone/>
            </a:pPr>
            <a:r>
              <a:rPr lang="en-US" sz="2400" dirty="0"/>
              <a:t>Μεθοδολογία και διάρκεια κατάρτισης</a:t>
            </a:r>
            <a:endParaRPr sz="2400" dirty="0"/>
          </a:p>
        </p:txBody>
      </p:sp>
      <p:sp>
        <p:nvSpPr>
          <p:cNvPr id="161" name="Google Shape;161;p7"/>
          <p:cNvSpPr txBox="1">
            <a:spLocks noGrp="1"/>
          </p:cNvSpPr>
          <p:nvPr>
            <p:ph type="body" idx="1"/>
          </p:nvPr>
        </p:nvSpPr>
        <p:spPr>
          <a:xfrm>
            <a:off x="232526" y="3230603"/>
            <a:ext cx="4685712" cy="183053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2400"/>
              <a:buNone/>
            </a:pPr>
            <a:r>
              <a:rPr lang="en-US" b="1">
                <a:solidFill>
                  <a:srgbClr val="FFC243"/>
                </a:solidFill>
              </a:rPr>
              <a:t>Διάρκεια: </a:t>
            </a:r>
            <a:r>
              <a:rPr lang="en-US"/>
              <a:t>4 ώρες (ενδεικτικά)</a:t>
            </a:r>
            <a:endParaRPr/>
          </a:p>
          <a:p>
            <a:pPr marL="685800" lvl="1" indent="-228600" algn="l" rtl="0">
              <a:lnSpc>
                <a:spcPct val="100000"/>
              </a:lnSpc>
              <a:spcBef>
                <a:spcPts val="1200"/>
              </a:spcBef>
              <a:spcAft>
                <a:spcPts val="0"/>
              </a:spcAft>
              <a:buClr>
                <a:srgbClr val="92D050"/>
              </a:buClr>
              <a:buSzPts val="2640"/>
              <a:buFont typeface="Calibri"/>
              <a:buChar char="▪"/>
            </a:pPr>
            <a:r>
              <a:rPr lang="en-US"/>
              <a:t>Πρόσωπο με πρόσωπο:2 ώρες</a:t>
            </a:r>
            <a:endParaRPr/>
          </a:p>
          <a:p>
            <a:pPr marL="685800" lvl="1" indent="-228600" algn="l" rtl="0">
              <a:lnSpc>
                <a:spcPct val="100000"/>
              </a:lnSpc>
              <a:spcBef>
                <a:spcPts val="1200"/>
              </a:spcBef>
              <a:spcAft>
                <a:spcPts val="0"/>
              </a:spcAft>
              <a:buClr>
                <a:srgbClr val="92D050"/>
              </a:buClr>
              <a:buSzPts val="2640"/>
              <a:buFont typeface="Calibri"/>
              <a:buChar char="▪"/>
            </a:pPr>
            <a:r>
              <a:rPr lang="en-US"/>
              <a:t>Διαδικτυακή εκπαίδευση: 2 ώρες</a:t>
            </a:r>
            <a:endParaRPr/>
          </a:p>
          <a:p>
            <a:pPr marL="0" lvl="0" indent="0" algn="l" rtl="0">
              <a:lnSpc>
                <a:spcPct val="100000"/>
              </a:lnSpc>
              <a:spcBef>
                <a:spcPts val="1200"/>
              </a:spcBef>
              <a:spcAft>
                <a:spcPts val="0"/>
              </a:spcAft>
              <a:buSzPts val="2400"/>
              <a:buNone/>
            </a:pPr>
            <a:endParaRPr/>
          </a:p>
        </p:txBody>
      </p:sp>
      <p:sp>
        <p:nvSpPr>
          <p:cNvPr id="162" name="Google Shape;162;p7"/>
          <p:cNvSpPr txBox="1"/>
          <p:nvPr/>
        </p:nvSpPr>
        <p:spPr>
          <a:xfrm>
            <a:off x="4814814" y="2107474"/>
            <a:ext cx="7377186" cy="48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dirty="0" err="1">
                <a:solidFill>
                  <a:srgbClr val="FFC243"/>
                </a:solidFill>
                <a:latin typeface="Calibri"/>
                <a:ea typeface="Calibri"/>
                <a:cs typeface="Calibri"/>
                <a:sym typeface="Calibri"/>
              </a:rPr>
              <a:t>Μεθοδολογ</a:t>
            </a:r>
            <a:r>
              <a:rPr lang="el-GR" sz="2400" b="1" dirty="0">
                <a:solidFill>
                  <a:srgbClr val="FFC243"/>
                </a:solidFill>
                <a:latin typeface="Calibri"/>
                <a:ea typeface="Calibri"/>
                <a:cs typeface="Calibri"/>
                <a:sym typeface="Calibri"/>
              </a:rPr>
              <a:t>ία</a:t>
            </a:r>
            <a:endParaRPr sz="1400" b="0" i="0" u="none" strike="noStrike" cap="none" dirty="0">
              <a:solidFill>
                <a:srgbClr val="000000"/>
              </a:solidFill>
              <a:latin typeface="Calibri" panose="020F0502020204030204" pitchFamily="34" charset="0"/>
              <a:cs typeface="Calibri" panose="020F0502020204030204" pitchFamily="34" charset="0"/>
              <a:sym typeface="Calibri"/>
            </a:endParaRPr>
          </a:p>
          <a:p>
            <a:pPr marL="228600" marR="0" lvl="0" indent="-228600" algn="l" rtl="0">
              <a:lnSpc>
                <a:spcPct val="100000"/>
              </a:lnSpc>
              <a:spcBef>
                <a:spcPts val="1000"/>
              </a:spcBef>
              <a:spcAft>
                <a:spcPts val="0"/>
              </a:spcAft>
              <a:buClr>
                <a:srgbClr val="92D050"/>
              </a:buClr>
              <a:buSzPts val="2000"/>
              <a:buFont typeface="Calibri"/>
              <a:buChar char="▪"/>
            </a:pPr>
            <a:r>
              <a:rPr lang="en-US" sz="1800" b="0" i="0" u="none" strike="noStrike" cap="none" dirty="0">
                <a:solidFill>
                  <a:schemeClr val="lt1"/>
                </a:solidFill>
                <a:latin typeface="Calibri"/>
                <a:ea typeface="Calibri"/>
                <a:cs typeface="Calibri"/>
                <a:sym typeface="Calibri"/>
              </a:rPr>
              <a:t>Ενεργό και συμμετοχικό</a:t>
            </a:r>
            <a:endParaRPr sz="1800" b="0" i="0" u="none" strike="noStrike" cap="none" dirty="0">
              <a:solidFill>
                <a:srgbClr val="000000"/>
              </a:solidFill>
              <a:latin typeface="Calibri" panose="020F0502020204030204" pitchFamily="34" charset="0"/>
              <a:cs typeface="Calibri" panose="020F0502020204030204" pitchFamily="34" charset="0"/>
              <a:sym typeface="Calibri"/>
            </a:endParaRPr>
          </a:p>
          <a:p>
            <a:pPr marL="228600" marR="0" lvl="0" indent="-228600" algn="l" rtl="0">
              <a:lnSpc>
                <a:spcPct val="100000"/>
              </a:lnSpc>
              <a:spcBef>
                <a:spcPts val="1000"/>
              </a:spcBef>
              <a:spcAft>
                <a:spcPts val="0"/>
              </a:spcAft>
              <a:buClr>
                <a:srgbClr val="92D050"/>
              </a:buClr>
              <a:buSzPts val="2000"/>
              <a:buFont typeface="Calibri"/>
              <a:buChar char="▪"/>
            </a:pPr>
            <a:r>
              <a:rPr lang="en-US" sz="1800" b="0" i="0" u="none" strike="noStrike" cap="none" dirty="0">
                <a:solidFill>
                  <a:schemeClr val="lt1"/>
                </a:solidFill>
                <a:latin typeface="Calibri"/>
                <a:ea typeface="Calibri"/>
                <a:cs typeface="Calibri"/>
                <a:sym typeface="Calibri"/>
              </a:rPr>
              <a:t>Εκπαίδευση πρόσωπο με πρόσωπο:</a:t>
            </a:r>
            <a:endParaRPr sz="1800" b="0" i="0" u="none" strike="noStrike" cap="none" dirty="0">
              <a:solidFill>
                <a:srgbClr val="000000"/>
              </a:solidFill>
              <a:latin typeface="Calibri" panose="020F0502020204030204" pitchFamily="34" charset="0"/>
              <a:cs typeface="Calibri" panose="020F0502020204030204" pitchFamily="34" charset="0"/>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1800" b="0" i="0" u="none" strike="noStrike" cap="none" dirty="0">
                <a:solidFill>
                  <a:schemeClr val="lt1"/>
                </a:solidFill>
                <a:latin typeface="Calibri"/>
                <a:ea typeface="Calibri"/>
                <a:cs typeface="Calibri"/>
                <a:sym typeface="Calibri"/>
              </a:rPr>
              <a:t>Διάλογος</a:t>
            </a:r>
            <a:r>
              <a:rPr lang="en-US" sz="1800" b="0" i="0" u="none" strike="noStrike" cap="none" dirty="0">
                <a:solidFill>
                  <a:srgbClr val="FFC243"/>
                </a:solidFill>
                <a:latin typeface="Calibri"/>
                <a:ea typeface="Calibri"/>
                <a:cs typeface="Calibri"/>
                <a:sym typeface="Calibri"/>
              </a:rPr>
              <a:t> ✔ </a:t>
            </a:r>
            <a:r>
              <a:rPr lang="en-US" sz="1800" b="0" i="0" u="none" strike="noStrike" cap="none" dirty="0">
                <a:solidFill>
                  <a:schemeClr val="lt1"/>
                </a:solidFill>
                <a:latin typeface="Calibri"/>
                <a:ea typeface="Calibri"/>
                <a:cs typeface="Calibri"/>
                <a:sym typeface="Calibri"/>
              </a:rPr>
              <a:t>Παιχνίδι ρόλων ή διέγερση</a:t>
            </a:r>
            <a:r>
              <a:rPr lang="en-US" sz="1800" b="0" i="0" u="none" strike="noStrike" cap="none" dirty="0">
                <a:solidFill>
                  <a:srgbClr val="FFC243"/>
                </a:solidFill>
                <a:latin typeface="Calibri"/>
                <a:ea typeface="Calibri"/>
                <a:cs typeface="Calibri"/>
                <a:sym typeface="Calibri"/>
              </a:rPr>
              <a:t> ✔ </a:t>
            </a:r>
            <a:r>
              <a:rPr lang="en-US" sz="1800" b="0" i="0" u="none" strike="noStrike" cap="none" dirty="0">
                <a:solidFill>
                  <a:schemeClr val="lt1"/>
                </a:solidFill>
                <a:latin typeface="Calibri"/>
                <a:ea typeface="Calibri"/>
                <a:cs typeface="Calibri"/>
                <a:sym typeface="Calibri"/>
              </a:rPr>
              <a:t>Ομαδική εργασία</a:t>
            </a:r>
            <a:endParaRPr sz="1800" b="0" i="0" u="none" strike="noStrike" cap="none" dirty="0">
              <a:solidFill>
                <a:srgbClr val="000000"/>
              </a:solidFill>
              <a:latin typeface="Calibri" panose="020F0502020204030204" pitchFamily="34" charset="0"/>
              <a:cs typeface="Calibri" panose="020F0502020204030204" pitchFamily="34" charset="0"/>
              <a:sym typeface="Calibri"/>
            </a:endParaRPr>
          </a:p>
          <a:p>
            <a:pPr marL="228600" marR="0" lvl="0" indent="-228600" algn="l" rtl="0">
              <a:lnSpc>
                <a:spcPct val="100000"/>
              </a:lnSpc>
              <a:spcBef>
                <a:spcPts val="1000"/>
              </a:spcBef>
              <a:spcAft>
                <a:spcPts val="0"/>
              </a:spcAft>
              <a:buClr>
                <a:srgbClr val="92D050"/>
              </a:buClr>
              <a:buSzPts val="2000"/>
              <a:buFont typeface="Calibri"/>
              <a:buChar char="▪"/>
            </a:pPr>
            <a:r>
              <a:rPr lang="en-US" sz="1800" b="0" i="0" u="none" strike="noStrike" cap="none" dirty="0">
                <a:solidFill>
                  <a:schemeClr val="lt1"/>
                </a:solidFill>
                <a:latin typeface="Calibri"/>
                <a:ea typeface="Calibri"/>
                <a:cs typeface="Calibri"/>
                <a:sym typeface="Calibri"/>
              </a:rPr>
              <a:t>Διαδικτυακή εκπαίδευση:</a:t>
            </a:r>
            <a:endParaRPr sz="1800" b="0" i="0" u="none" strike="noStrike" cap="none" dirty="0">
              <a:solidFill>
                <a:srgbClr val="000000"/>
              </a:solidFill>
              <a:latin typeface="Calibri" panose="020F0502020204030204" pitchFamily="34" charset="0"/>
              <a:cs typeface="Calibri" panose="020F0502020204030204" pitchFamily="34" charset="0"/>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1800" b="0" i="0" u="none" strike="noStrike" cap="none" dirty="0">
                <a:solidFill>
                  <a:schemeClr val="lt1"/>
                </a:solidFill>
                <a:latin typeface="Calibri"/>
                <a:ea typeface="Calibri"/>
                <a:cs typeface="Calibri"/>
                <a:sym typeface="Calibri"/>
              </a:rPr>
              <a:t>Επιλεγμένα βίντεο</a:t>
            </a:r>
            <a:endParaRPr sz="1800" b="0" i="0" u="none" strike="noStrike" cap="none" dirty="0">
              <a:solidFill>
                <a:srgbClr val="000000"/>
              </a:solidFill>
              <a:latin typeface="Calibri" panose="020F0502020204030204" pitchFamily="34" charset="0"/>
              <a:cs typeface="Calibri" panose="020F0502020204030204" pitchFamily="34" charset="0"/>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1800" b="0" i="0" u="none" strike="noStrike" cap="none" dirty="0">
                <a:solidFill>
                  <a:schemeClr val="lt1"/>
                </a:solidFill>
                <a:latin typeface="Calibri"/>
                <a:ea typeface="Calibri"/>
                <a:cs typeface="Calibri"/>
                <a:sym typeface="Calibri"/>
              </a:rPr>
              <a:t>Πρακτική εφαρμογή των συμβουλών που συμφωνήθηκαν στην τάξη</a:t>
            </a:r>
            <a:endParaRPr sz="1800" b="0" i="0" u="none" strike="noStrike" cap="none" dirty="0">
              <a:solidFill>
                <a:srgbClr val="000000"/>
              </a:solidFill>
              <a:latin typeface="Calibri" panose="020F0502020204030204" pitchFamily="34" charset="0"/>
              <a:cs typeface="Calibri" panose="020F0502020204030204" pitchFamily="34" charset="0"/>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1800" b="0" i="0" u="none" strike="noStrike" cap="none" dirty="0">
                <a:solidFill>
                  <a:schemeClr val="lt1"/>
                </a:solidFill>
                <a:latin typeface="Calibri"/>
                <a:ea typeface="Calibri"/>
                <a:cs typeface="Calibri"/>
                <a:sym typeface="Calibri"/>
              </a:rPr>
              <a:t>Κάποια συνεργατική εργασία</a:t>
            </a:r>
            <a:endParaRPr sz="1800" b="0" i="0" u="none" strike="noStrike" cap="none" dirty="0">
              <a:solidFill>
                <a:srgbClr val="000000"/>
              </a:solidFill>
              <a:latin typeface="Calibri" panose="020F0502020204030204" pitchFamily="34" charset="0"/>
              <a:cs typeface="Calibri" panose="020F0502020204030204" pitchFamily="34" charset="0"/>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1800" b="0" i="0" u="none" strike="noStrike" cap="none" dirty="0">
                <a:solidFill>
                  <a:schemeClr val="lt1"/>
                </a:solidFill>
                <a:latin typeface="Calibri"/>
                <a:ea typeface="Calibri"/>
                <a:cs typeface="Calibri"/>
                <a:sym typeface="Calibri"/>
              </a:rPr>
              <a:t>Προσομοίωση </a:t>
            </a:r>
            <a:endParaRPr sz="1800" b="0" i="0" u="none" strike="noStrike" cap="none" dirty="0">
              <a:solidFill>
                <a:srgbClr val="000000"/>
              </a:solidFill>
              <a:latin typeface="Calibri" panose="020F0502020204030204" pitchFamily="34" charset="0"/>
              <a:cs typeface="Calibri" panose="020F0502020204030204" pitchFamily="34" charset="0"/>
              <a:sym typeface="Calibri"/>
            </a:endParaRPr>
          </a:p>
          <a:p>
            <a:pPr marL="0" marR="0" lvl="0" indent="0" algn="l" rtl="0">
              <a:lnSpc>
                <a:spcPct val="100000"/>
              </a:lnSpc>
              <a:spcBef>
                <a:spcPts val="1000"/>
              </a:spcBef>
              <a:spcAft>
                <a:spcPts val="0"/>
              </a:spcAft>
              <a:buClr>
                <a:srgbClr val="68BC42"/>
              </a:buClr>
              <a:buSzPts val="1600"/>
              <a:buFont typeface="Calibri"/>
              <a:buNone/>
            </a:pPr>
            <a:endParaRPr sz="1600" b="0" i="0" u="none" strike="noStrike" cap="none" dirty="0">
              <a:solidFill>
                <a:schemeClr val="lt1"/>
              </a:solidFill>
              <a:latin typeface="Calibri"/>
              <a:ea typeface="Calibri"/>
              <a:cs typeface="Calibri"/>
              <a:sym typeface="Calibri"/>
            </a:endParaRPr>
          </a:p>
        </p:txBody>
      </p:sp>
      <p:pic>
        <p:nvPicPr>
          <p:cNvPr id="163" name="Google Shape;163;p7" descr="Κύκλοι με βέλη περίγραμμα"/>
          <p:cNvPicPr preferRelativeResize="0"/>
          <p:nvPr/>
        </p:nvPicPr>
        <p:blipFill rotWithShape="1">
          <a:blip r:embed="rId3">
            <a:alphaModFix/>
          </a:blip>
          <a:srcRect/>
          <a:stretch/>
        </p:blipFill>
        <p:spPr>
          <a:xfrm>
            <a:off x="0" y="365165"/>
            <a:ext cx="1742309" cy="1742309"/>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72" name="Google Shape;172;p8" descr="High ROI content abstract concept illustration"/>
          <p:cNvPicPr preferRelativeResize="0"/>
          <p:nvPr/>
        </p:nvPicPr>
        <p:blipFill rotWithShape="1">
          <a:blip r:embed="rId3">
            <a:alphaModFix/>
          </a:blip>
          <a:srcRect l="10455" t="11533" r="9781" b="9204"/>
          <a:stretch/>
        </p:blipFill>
        <p:spPr>
          <a:xfrm>
            <a:off x="8096250" y="2372139"/>
            <a:ext cx="3537750" cy="3541375"/>
          </a:xfrm>
          <a:prstGeom prst="rect">
            <a:avLst/>
          </a:prstGeom>
          <a:noFill/>
          <a:ln>
            <a:noFill/>
          </a:ln>
        </p:spPr>
      </p:pic>
      <p:sp>
        <p:nvSpPr>
          <p:cNvPr id="169" name="Google Shape;169;p8"/>
          <p:cNvSpPr txBox="1">
            <a:spLocks noGrp="1"/>
          </p:cNvSpPr>
          <p:nvPr>
            <p:ph type="title"/>
          </p:nvPr>
        </p:nvSpPr>
        <p:spPr>
          <a:xfrm>
            <a:off x="558000" y="1079999"/>
            <a:ext cx="10515600" cy="1105317"/>
          </a:xfrm>
          <a:prstGeom prst="rect">
            <a:avLst/>
          </a:prstGeom>
          <a:noFill/>
          <a:ln>
            <a:noFill/>
          </a:ln>
        </p:spPr>
        <p:txBody>
          <a:bodyPr spcFirstLastPara="1" wrap="square" lIns="91425" tIns="45700" rIns="91425" bIns="45700" anchor="ctr" anchorCtr="0">
            <a:normAutofit fontScale="90000"/>
          </a:bodyPr>
          <a:lstStyle/>
          <a:p>
            <a:pPr>
              <a:buSzPts val="2200"/>
            </a:pPr>
            <a:r>
              <a:rPr lang="el-GR" sz="2000" dirty="0"/>
              <a:t>Υποενότητα</a:t>
            </a:r>
            <a:r>
              <a:rPr lang="en-US" sz="2000" dirty="0"/>
              <a:t> 2</a:t>
            </a:r>
            <a:br>
              <a:rPr lang="en-US" sz="2000" dirty="0"/>
            </a:br>
            <a:r>
              <a:rPr lang="en-US" sz="4000" dirty="0"/>
              <a:t>Δομή και π</a:t>
            </a:r>
            <a:r>
              <a:rPr lang="el-GR" sz="4000" dirty="0" err="1"/>
              <a:t>εριήγηση</a:t>
            </a:r>
            <a:r>
              <a:rPr lang="en-US" sz="4000" dirty="0"/>
              <a:t> σε δικτυακούς τόπους ηλεκτρονικών καταστημάτων</a:t>
            </a:r>
            <a:endParaRPr dirty="0"/>
          </a:p>
        </p:txBody>
      </p:sp>
      <p:sp>
        <p:nvSpPr>
          <p:cNvPr id="170" name="Google Shape;170;p8"/>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1800" dirty="0"/>
              <a:t>Στόχοι</a:t>
            </a:r>
            <a:endParaRPr dirty="0"/>
          </a:p>
        </p:txBody>
      </p:sp>
      <p:sp>
        <p:nvSpPr>
          <p:cNvPr id="171" name="Google Shape;171;p8"/>
          <p:cNvSpPr txBox="1">
            <a:spLocks noGrp="1"/>
          </p:cNvSpPr>
          <p:nvPr>
            <p:ph type="body" idx="2"/>
          </p:nvPr>
        </p:nvSpPr>
        <p:spPr>
          <a:xfrm>
            <a:off x="617620" y="2849843"/>
            <a:ext cx="7290704" cy="400815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dirty="0"/>
              <a:t>Με την ολοκλήρωση αυτής </a:t>
            </a:r>
            <a:r>
              <a:rPr lang="en-US" sz="2000" dirty="0" err="1"/>
              <a:t>της</a:t>
            </a:r>
            <a:r>
              <a:rPr lang="en-US" sz="2000" dirty="0"/>
              <a:t> </a:t>
            </a:r>
            <a:r>
              <a:rPr lang="el-GR" sz="2000" dirty="0" err="1"/>
              <a:t>υπο</a:t>
            </a:r>
            <a:r>
              <a:rPr lang="en-US" sz="2000" dirty="0" err="1"/>
              <a:t>ενότητ</a:t>
            </a:r>
            <a:r>
              <a:rPr lang="en-US" sz="2000" dirty="0"/>
              <a:t>ας, θα είστε σε θέση</a:t>
            </a:r>
            <a:r>
              <a:rPr lang="el-GR" sz="2000" dirty="0"/>
              <a:t> να</a:t>
            </a:r>
            <a:r>
              <a:rPr lang="en-US" sz="2000" dirty="0"/>
              <a:t>:</a:t>
            </a:r>
            <a:endParaRPr dirty="0"/>
          </a:p>
          <a:p>
            <a:pPr marL="228600" lvl="0" indent="-228600" algn="l" rtl="0">
              <a:lnSpc>
                <a:spcPct val="150000"/>
              </a:lnSpc>
              <a:spcBef>
                <a:spcPts val="1200"/>
              </a:spcBef>
              <a:spcAft>
                <a:spcPts val="0"/>
              </a:spcAft>
              <a:buSzPts val="2000"/>
              <a:buFont typeface="Calibri"/>
              <a:buChar char="✔"/>
            </a:pPr>
            <a:r>
              <a:rPr lang="el-GR" sz="2000" dirty="0"/>
              <a:t>Κ</a:t>
            </a:r>
            <a:r>
              <a:rPr lang="en-US" sz="2000" dirty="0"/>
              <a:t>ατα</a:t>
            </a:r>
            <a:r>
              <a:rPr lang="en-US" sz="2000" dirty="0" err="1"/>
              <a:t>νο</a:t>
            </a:r>
            <a:r>
              <a:rPr lang="el-GR" sz="2000" dirty="0"/>
              <a:t>είτε και είστε εξοικειωμένοι </a:t>
            </a:r>
            <a:r>
              <a:rPr lang="en-US" sz="2000" dirty="0" err="1"/>
              <a:t>με</a:t>
            </a:r>
            <a:r>
              <a:rPr lang="en-US" sz="2000" dirty="0"/>
              <a:t> τη δομή της ιστοσελίδας του ηλεκτρονικού καταστήματος</a:t>
            </a:r>
          </a:p>
          <a:p>
            <a:pPr marL="228600" lvl="0" indent="-228600" algn="l" rtl="0">
              <a:lnSpc>
                <a:spcPct val="150000"/>
              </a:lnSpc>
              <a:spcBef>
                <a:spcPts val="1200"/>
              </a:spcBef>
              <a:spcAft>
                <a:spcPts val="0"/>
              </a:spcAft>
              <a:buSzPts val="2000"/>
              <a:buFont typeface="Calibri"/>
              <a:buChar char="✔"/>
            </a:pPr>
            <a:r>
              <a:rPr lang="el-GR" sz="2000" dirty="0" err="1"/>
              <a:t>Περιηγήστε</a:t>
            </a:r>
            <a:r>
              <a:rPr lang="el-GR" sz="2000" dirty="0"/>
              <a:t> </a:t>
            </a:r>
            <a:r>
              <a:rPr lang="en-US" sz="2000" dirty="0" err="1"/>
              <a:t>στ</a:t>
            </a:r>
            <a:r>
              <a:rPr lang="en-US" sz="2000" dirty="0"/>
              <a:t>α ηλεκτρονικά καταστήματα</a:t>
            </a:r>
          </a:p>
        </p:txBody>
      </p:sp>
      <p:sp>
        <p:nvSpPr>
          <p:cNvPr id="173" name="Google Shape;173;p8"/>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Εικόνα από vectorjuice στο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Δομή των δικτυακών τόπων ηλεκτρονικών καταστημάτων</a:t>
            </a:r>
            <a:endParaRPr lang="en-US" dirty="0"/>
          </a:p>
        </p:txBody>
      </p:sp>
      <p:sp>
        <p:nvSpPr>
          <p:cNvPr id="3" name="Θέση κειμένου 2"/>
          <p:cNvSpPr>
            <a:spLocks noGrp="1"/>
          </p:cNvSpPr>
          <p:nvPr>
            <p:ph type="body" idx="1"/>
          </p:nvPr>
        </p:nvSpPr>
        <p:spPr>
          <a:xfrm>
            <a:off x="566154" y="2330867"/>
            <a:ext cx="7742577" cy="4055291"/>
          </a:xfrm>
        </p:spPr>
        <p:txBody>
          <a:bodyPr>
            <a:normAutofit fontScale="92500" lnSpcReduction="10000"/>
          </a:bodyPr>
          <a:lstStyle/>
          <a:p>
            <a:pPr marL="76200" indent="0">
              <a:buNone/>
            </a:pPr>
            <a:r>
              <a:rPr lang="el-GR" dirty="0"/>
              <a:t>Οι περισσότεροι </a:t>
            </a:r>
            <a:r>
              <a:rPr lang="el-GR" dirty="0" err="1"/>
              <a:t>ιστότοποι</a:t>
            </a:r>
            <a:r>
              <a:rPr lang="el-GR" dirty="0"/>
              <a:t> ηλεκτρονικού εμπορίου (e-</a:t>
            </a:r>
            <a:r>
              <a:rPr lang="el-GR" dirty="0" err="1"/>
              <a:t>shop</a:t>
            </a:r>
            <a:r>
              <a:rPr lang="el-GR" dirty="0"/>
              <a:t>) έχουν απλή δομή:</a:t>
            </a:r>
          </a:p>
          <a:p>
            <a:r>
              <a:rPr lang="el-GR" b="1" dirty="0"/>
              <a:t>Αρχική σελίδα: </a:t>
            </a:r>
            <a:r>
              <a:rPr lang="el-GR" dirty="0"/>
              <a:t>Αυτό είναι το σημείο εκκίνησης. Συνήθως περιλαμβάνει προσφορές, δημοφιλή προϊόντα και κατηγορίες.</a:t>
            </a:r>
          </a:p>
          <a:p>
            <a:r>
              <a:rPr lang="el-GR" b="1" dirty="0"/>
              <a:t>Μενού: </a:t>
            </a:r>
            <a:r>
              <a:rPr lang="el-GR" dirty="0"/>
              <a:t>Περιέχει συνδέσμους προς διάφορες κατηγορίες προϊόντων.</a:t>
            </a:r>
          </a:p>
          <a:p>
            <a:r>
              <a:rPr lang="el-GR" b="1" dirty="0"/>
              <a:t>Σελίδες</a:t>
            </a:r>
            <a:r>
              <a:rPr lang="el-GR" dirty="0"/>
              <a:t> προϊόντος: Αυτές παρέχουν λεπτομέρειες σχετικά με μεμονωμένα προϊόντα, συμπεριλαμβανομένων εικόνων, περιγραφών, τιμών και επιλογών για την προσθήκη προϊόντων στο καλάθι αγορών σας.</a:t>
            </a:r>
          </a:p>
          <a:p>
            <a:endParaRPr lang="en-US" dirty="0"/>
          </a:p>
        </p:txBody>
      </p:sp>
      <p:sp>
        <p:nvSpPr>
          <p:cNvPr id="4" name="TextBox 3">
            <a:extLst>
              <a:ext uri="{FF2B5EF4-FFF2-40B4-BE49-F238E27FC236}">
                <a16:creationId xmlns:a16="http://schemas.microsoft.com/office/drawing/2014/main" id="{CA7CB637-1DEF-4748-AD04-20271114E124}"/>
              </a:ext>
            </a:extLst>
          </p:cNvPr>
          <p:cNvSpPr txBox="1"/>
          <p:nvPr/>
        </p:nvSpPr>
        <p:spPr>
          <a:xfrm>
            <a:off x="9215871" y="6386159"/>
            <a:ext cx="2724727" cy="261610"/>
          </a:xfrm>
          <a:prstGeom prst="rect">
            <a:avLst/>
          </a:prstGeom>
          <a:noFill/>
        </p:spPr>
        <p:txBody>
          <a:bodyPr wrap="square">
            <a:spAutoFit/>
          </a:bodyPr>
          <a:lstStyle/>
          <a:p>
            <a:pPr algn="r"/>
            <a:r>
              <a:rPr lang="en-US" sz="1100"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3"/>
              </a:rPr>
              <a:t>Εικόνα από </a:t>
            </a:r>
            <a:r>
              <a:rPr lang="en-US" sz="1100" dirty="0" err="1">
                <a:solidFill>
                  <a:srgbClr val="0563C1"/>
                </a:solidFill>
                <a:latin typeface="Calibri" panose="020F0502020204030204" pitchFamily="34" charset="0"/>
                <a:ea typeface="Calibri" panose="020F0502020204030204" pitchFamily="34" charset="0"/>
                <a:cs typeface="Calibri" panose="020F0502020204030204" pitchFamily="34" charset="0"/>
                <a:hlinkClick r:id="rId3"/>
              </a:rPr>
              <a:t>redgreystock </a:t>
            </a:r>
            <a:r>
              <a:rPr lang="en-US" sz="1100"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3"/>
              </a:rPr>
              <a:t>στο </a:t>
            </a:r>
            <a:r>
              <a:rPr lang="en-US" sz="1100" dirty="0" err="1">
                <a:solidFill>
                  <a:schemeClr val="bg2"/>
                </a:solidFill>
                <a:latin typeface="Calibri" panose="020F0502020204030204" pitchFamily="34" charset="0"/>
                <a:ea typeface="Calibri" panose="020F0502020204030204" pitchFamily="34" charset="0"/>
                <a:cs typeface="Calibri" panose="020F0502020204030204" pitchFamily="34" charset="0"/>
                <a:hlinkClick r:id="rId3"/>
              </a:rPr>
              <a:t>Freepik</a:t>
            </a:r>
            <a:endParaRPr lang="en-US" sz="1100"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2" descr="Payment goods in online store by computer">
            <a:extLst>
              <a:ext uri="{FF2B5EF4-FFF2-40B4-BE49-F238E27FC236}">
                <a16:creationId xmlns:a16="http://schemas.microsoft.com/office/drawing/2014/main" id="{11C9A6E7-7A2E-432A-985F-636B5746C4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1891" y="2454733"/>
            <a:ext cx="3990109" cy="2657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9347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M5-EL"/>
  <p:tag name="ISPRING_LMS_API_VERSION" val="SCORM 1.2"/>
  <p:tag name="ISPRING_ULTRA_SCORM_COURSE_ID" val="5B08506C-578C-4D2A-BBA5-8A2F6EFEC366"/>
  <p:tag name="ISPRING_CMI5_LAUNCH_METHOD" val="any window"/>
  <p:tag name="ISPRINGCLOUDFOLDERID" val="1"/>
  <p:tag name="ISPRINGONLINEFOLDERID" val="1"/>
  <p:tag name="ISPRING_OUTPUT_FOLDER" val="[[&quot;\u007F\uFFFD\uFFFD{A396230D-9A3A-426D-B380-67D82CDE4863}&quot;,&quot;C:\\Users\\pantelis\\Documents\\MM\\Greek\\Greek&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FIRST_PUBLISH" val="1"/>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qbZ5a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Optnlo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6m2eWlPMzAiNAwAAjhAAACcAAAB1bml2ZXJzYWwvZmxhc2hfcHVibGlzaGluZ19zZXR0aW5ncy54bWztWM1y2zYQvuspMOzkGNFOnCb1UPKk+plqYksek23jk2dFQCLG+GEJQIpyytP0wfokXRCSItVOSidR65n2oJG42P32w+5il1By9k4KsmCV4Vp1ouP2UUSYyjXlat6Jfs6GT19FxFhQFIRWrBMpHZGzbisp3VRwU6TMWlQ1BGGUOS1tJyqsLU/jeLlctrkpK7+qhbOIb9q5lnFZMcOUZVVcCljhl12VzERrhAYA+JFarc26rRYhSUC60NQJRjhF5or7TYEYCjBFFAe1KeS380o7RXta6IpU82kn+q436B/3n290AlSfS6Z8TEwXhV5sT4FS7lmASPl7RgrG5wXSfXkSkSWntuhEz048CmrHd1Fq7LB18Cg9jTFQdg0vmQUKFsJj8GfZO2s2giCiKwWS5xmuEL//TtTPbn66vhxcnY/Gb26yyeQ8G10GErVNvI+TxPuOEiSkXZWzrZ8ErIW8QN5oMwNhWBLvijZq3GcQcssXGBP2F5ozJ0TqylJXtmsrx2oau8ItvU/AJDOt9vbun8lUC0xtTQqrVE4ZHYNkO8lOb7kaouZxRGYYJ7HqRJOSKZKCwgLjFgTPtwDGTY3lti6s4Vr7dcVBEMTDE8DIRRp9pBB2lhdQGbZLbbNifFrz7q/aCUpW2hHBbxmxmmCIncRfBSO7+SezSstaihVqiREcPS44WzJ6VsdrDfgpR9foQjq0xONQCmaDh98cf0+mbKYrxGWwwMODcm4CfvtBwCUY8xEUNhyfpOej/uBmNO4P3j7xGwS6AJU/EBxrisnSHgQfVkRpu7HDcOTgDKuTQjmt15rsrf3ladiWNeb5G2VjD99w6QR8S/htQHagD5jyw3h5SOL/lkFjtwUs6oPuD28NjUecY0oCJi7k2JK4WrfBBoA5KKKVWBHIsTMb3zYWXDuDktAgArT5cobBHsu0fppj+0SPFWVVI8ij42fPT158//LVD6ft+I8Pvz/9rNF6Zl0K8O7C0Op9dmrdsR3qSvrqoTv2o3E2uHrdy0a/jLLrm2zwNtsHqDndbddJ7EfJ/ZPFj6pHO1iuB2mT3IwnTbQmb5poXYXJdbkztRpRwE40DycLe5HgkmPmDlZX/1BtfPVbRyiuw9TGYw7c1x6q/2rcHvdr7oEilw4uRj9Ozvv/n9l/K4LhaXtd3LsfJvG9F1i/IrniEsPq3yu2t97ui5MjvHHeu9RqIdr+fwjd1p9QSwMEFAACAAgA6m2eWnD0HBt+AwAAsQwAACEAAAB1bml2ZXJzYWwvZmxhc2hfc2tpbl9zZXR0aW5ncy54bWyVV9tu4zYQfc9XGF6gaF/irpPWG6wiwLFdYNE0GzRB3ilrbBOhSIEcOfXfdyhSEmlLa2+EAOHMOeRcDodIYt65HO1BG67k/Xg6Tq9Go2RdaQ0SX6EoBUMYZczAEyvgfvzMJILgZvTrLwK/pr+NJ46ghNIvgMjl1lhLYxvx/H6cVYhKXq8VcSVeS6ULJsbpp7/qn2RSI8+xFAV5KWfD1tAd88f0y8PyIoo/4/ZhtlzcDRHWqiiZPDyqrbrO2Pp9q1Ulcxvajf2GaLtDCVpw+X42IiovfkMoophWn1fT1fQySqnBGLAh3S3n0/mfZ1mCZSDa7Ge3X27nF3K6o37cmCPanhuONW02nd3MbodoJdtCXOTFavl5eTOMl7R73JUfxuUICP/h2czpKhxA/9TmqqzKn9FIqdXWFvSIM7PfWY5QLKfrR4Tlnf3OEmxC9qCzgjSC59QGpXMnxd/tNwQeqqX/MxwSib3bWoln24Sj6WEVkglIUVeQTJqV85md+vheIV0mSDdMGAKEpg70TBk+s8pEsM7YAf+FDy7zEOUtHeRNiaqAhYs4RMaOjrBYPNSjJcS2tiBGDXtvdLkeGTvkE1X2BBkYO+SLbdh3KQ4n8GOP4zSSeGC+n0EDfPRRB8gNktEy91s3q8Zrj3q0N90EZ3tDgylUDmktrVdegO1cMqltLqbJSVCJZHu+ZUgv1T8Wlx3qbEwyOXJ4tfVrK0GOAvokt1aVNhQMud/i5Hs8juIeDzPHR9hgg46NXVfsixGKoV5fnS12c0hbOLceIT0o9+OC6XfQr0oJMx55Hl1CKrp7mk8ZdmTTgwr6m9yogFOfPUSSCsFcClbuIl4KZ4hsvSsopqEU2pq61vZ3MPHH9rVWVkUGekWK4NBIMrY53I5vd4J+8Y3DB+QxYcDpmLij7STjreIDg5cAML3eNffBLZynqARyAXsQ3hsY6oSHMksM6b8vXyuvWJSB5SJF+inUKSUaoZGjh/BGcfUznOcC1SPLTJ1aNFSaGd9NlWjqN5PSqjU83hm8lqKdyd9XQ+pWVFBWoXpBptGf3K199mwPc8mLegiRA1vV9HkcRyhV+rrUzibgE3sXgn272s3aDHs8QxQ7atNpH6X2HM/ZV7qg6UYDhDO2Nl4Fr8DfcMgU0/lTC4mehR63Y1OO9HLWI5uGfVFiMglMrjltG+hv+lcl/R9QSwMEFAACAAgA6m2eWoEY4liHAwAAGBAAACYAAAB1bml2ZXJzYWwvaHRtbF9wdWJsaXNoaW5nX3NldHRpbmdzLnhtbO1XX3MaNxB/51NorpPHcHHiNqnnwJMCnjCxgfFd2/jJs5wEp4lOuuoPhDzl0/SD9ZN0dQICMXHPaUjbmT4woNXub1e7P+2i5PxdKciCacOV7EQn7ScRYTJXlMt5J/o5u3j8IiLGgqQglGSdSKqInHdbSeWmgpsiZdaiqiEII81ZZTtRYW11FsfL5bLNTaX9rhLOIr5p56qMK80Mk5bpuBKwwi+7qpiJ1ggNAPBTKrk267ZahCQB6UpRJxjhFCOX3B8KxCtbiigOWlPI3861cpL2lFCa6Pm0E33XG/RP+s82OgGpz0smfUpMF4VebM+AUu6DAJHy94wUjM8LjPb5aUSWnNqiEz099SioHd9FqbHDycGj9BSmQNo1fMksULAQlsGfZe+s2QiCiK4klDzPcIf443eifnb76mYyuL4cjl7fZuPxZTachCBqm3gfJ4n3HSUYkHI6Z1s/CVgLeYFxo80MhGFJvCvaqHFfQMgtX2BO2CdhzpwQqasqpW3XasfqMHaF2/A+A5PMlNw7u1+TqRJY2TooJGk5ZXQEJeZgciEjMsPEiFUnGldMkhQkEopbEDzfWhg3NZbbmkgXa+2XmoMgSBZkPCNXafTRZzhKXoA2bDeWzY7xdcy7vyonKFkpRwR/y4hVBHPqSvxVMLJbcDLTqqylAowlRnD0uOBsyeh5naA14Occ3aCL0qEl0r8SzAYPvzn+nkzZTGnEZbDAy4JybgJ++0HAFRjzERQ2MT5KL4f9we1w1B+8eeQPCHQBMn8gOJKIlZU9Cj6siFR2Y4fpyMEZVheFclrvNTlb+8vLsOUx1vkrVWMP3/DSCfia8NuE7EAfseTH8fKQwv9lBI3dFrCoL7q/vDU0XnGOJQmYuJFjt+Jy3fcaAOYgiZJiRSDHVmx821hw5QxKQoMI0ObLIwz2SNN6NcfZiB41ZboR5JOTp89Ov//h+Ysfz9rxHx9+f3yv0XpITQR4d2FK9e4dU3dsL5QuPXvojv1wlA2uX/ay4S/D7OY2G7zJ9gHqmO626yT2s+PwKPGz6dNJMv3nRsnNIG1SjdG4idb4dROt6zCrJjtzqlEI2Hvm4S5h9xG85FirozHpG7Hh4B8Lfi8dAoGOw4Z/c6oOXpz/U9WYVeZQlyEpK7k3+kbt5khZSwdXw5/Gl/2jpo83y99/kHR/N31htX3v7T3wkvjgC7SF8v3XfLf1J1BLAwQUAAIACADqbZ5aOjKvrLEBAABwBgAAHwAAAHVuaXZlcnNhbC9odG1sX3NraW5fc2V0dGluZ3MuanONlMFPwjAUxu/8FWReDdGBDrwBw8SEg4ncjIduPMdC19e0BUHj/+46BLruTVkv9MuP7/W9rd9Xp1s+QRp0H7pf1e9q/1zfVxpYzagNXNd13qIXVg80z5ewyAvguYDAQ7YWeWdcw0n/PiOUcyAq12T/Yn21YxjgycwRJSUqwldT4JYAPyhwR4mfx393nMYOTTmjTjbGoOilKAwI0xOoClYxwdVj9bg9ejBuQf2DvrMUaqZ34XASt5Jnx8Ekiqcjl0uxkEzs55hhL2HpOlO4Ecvf+n27XHq1l6DKl75uK8tzbZ4MFH7h2e0snIXtpFSgNfzWHcXjcHxPwpwlwN2GosFwMP4DrRk3B+rR21zn5khHYdSPBi4tWQaNKU1n8W3cr2Oi9GpMs1H8wBnYmbZmJGd7UJdYodzIC16gVJjZiTTRyC4S5ciWucgOXDyyi+TsYa1t27dRpUYvQbU8fRU3drlMYxi1a4beNVsRV7loyxcqGzzNkJdbe1XnVC5wShSUiERh2RpU5yA9Hsf4WWP3r2XjTK1BLRB5maDdgBnD0lVRJkp5/jc3Gcijphc35R+r8/0DUEsDBBQAAgAIAOptnlqPjqkydAAAAHoAAAAcAAAAdW5pdmVyc2FsL2xvY2FsX3NldHRpbmdzLnhtbA3MPQoCQQxA4X5PEVKIFutPJ7gz29kpgusBwk6UgUwiO0H09k73io83jN8i8OGlZtOAh+0egXW2lPUV8DGd+yNCddJEYsoB1RDG2A1iM8md3Rus8Bb68TJxaeF8pdLkjdRZcoX1SvwUN9DDpX2fmRPuYvcHUEsDBBQAAgAIAOttnlpBNwcTDgUAAKwaAAAXAAAAdW5pdmVyc2FsL3VuaXZlcnNhbC5wbmfrDPBz5+WS4mJgYOD19HAJYmBgiWBgYC7iYAOKhE2urwZSjMVB7k4M687JvARyWNIdfR0ZGDb2c/9JZAXyOQs8IosZGPgOgzDj8fwVKQwMUo6eLo4hFXFv725cHZPJ2J743y3799u3l9nfbLuddNAolutg3lsW7t1vdZJKJhZENglOVWWR/DnJ2uCYfsH+z+d8jJ7b8f/xYCp+dk7y0pzp1ul1ZUB7GBQEI0CUUiPIVgUhsjmLlh749OmptzEEbL6bf7UogREofsOYUpNHOaOcUc4oZ5QzyhnljHJGOaOcUc4oZ5QzyhnljHJGOaOcUc4ohwpjmKtZxGADmLbvv76+/l31ycNpTNwguf/+4OHMDhYxINnggYuzY1P93y/zD2+/v9fOpvLbq791/1bb1xda79v20er467uPNs55rrABqOyA6N4d1dU/jl6vnxn3pn6l9PryPe9E+5/a9EMMWbT8/Ptl4t/jfx17Hfcx4txnsA0N2rNir9w/FXamb//UXEWIKWf1XuSnaqcdv39qWwSfzuM2/fN1/79/N2/4+Wq2/DL9lNTHlseKe5/rmE8G6Y822G22b+raGbL12reTNDfc2VtZflH6Ss9zOXtmoGHfsspsa7SjDa3/hW07GpTw89d2e7/6D5bmdaAh6zdX30T9CNuWVPZnbU730gNFvevDpWC6dPek3v//dfnvdJs9/3+/MXx+r+vmx+c3TM9VAxUa/V44XQKi36qi9H7d91//btrd0f4q892j9gTQJ/bHj+2cd+9w6R7xzcen5k5kPr18Sr8w0K0H4s6uaw7/djr+/9t/M+0qfv3J+7XDO+fomx/FuXM+r/w474zc9tLoGJUNV6q3MsBVP3r39q+xLF/9j8v7l/fvvAIy/vmxnfK931O+zVh7+9GbxtSau5/eFGoD3d2wd1Ysu33J41m/M2p8nkl997K9C3L1HYvvl/u55i52l9l+9CbzaYudv1ZbAs3fEL759YP2Nyc3h38//+Hgj+9vCqffASm/t/TeZN1zYhF13//av/9/TVsK6tMfir/nyPNa5QHd6/1GSF701iOdxqcV56d+fH7RYuXaiayQcJP9M6F2XT6f1V2IUfsCM7plIuz2LXz7o+KCxc5PgYqg0fPVN0s/OJeflN5tlwKM5vnV03+tnadblDAzt2VqkbwYFhXF0/c8fC8mzqmzee2fV0KwoE/1n3//rv1l9q/daeBY3Gl27ueVCv+0/tu7dNcJRRzjLUiXl/x1pZ4JZuIrv/0Zy+4wl5aCzEx+HONvL2Vyr/vm41PbdlQkWP49teTyCaN/Mv///fiYDAugq70nCr4/u/vXWI5v/8/H9sv6rb9DY1iu9/sDocLM7tV/2E6/3M7du8Lon+0/mbR+dmhEwBJ14dbqDXPcpgVvPs4EjVRY4t4RlSBpvffw+4tvCmHWRd8Ehtv2TbrrxCL6vsf8vPFmI4aMUISdaHjbzcfABJWwPu36we2bRDc/zk+Njvmq7MQvCw6b8Pt/DPaK/btkHve963jRPHfvxqdS91fbQhP9D6EZN79+mL7Pv7by7HKbaZ9torh0rlcUb5vHAZS+07Tb/P26T9w8z+9U7H1cur5C53nlFpEIvb/PpgiDs9tHYIJ8CEw0l7Mf6+c+Lu27vvtosuX5RM0NPNOril91gkqVGr3T4AKo4b8qKEMzuIALGwcVGnBU2g/XM65cdTP5nFLMDpCAp6ufyzqnhCYAUEsDBBQAAgAIAOttnlo6nedwSwAAAGsAAAAbAAAAdW5pdmVyc2FsL3VuaXZlcnNhbC5wbmcueG1ss7GvyM1RKEstKs7Mz7NVMtQzULK34+WyKShKLctMLVeoAIoBBSFASaESyDVCcMszU0oygEIGFhYIwYzUzPSMElslC0MzuKA+0EwAUEsBAgAAFAACAAgAqX5QTzZhWAJHAwAA4QkAABQAAAAAAAAAAQAAAAAAAAAAAHVuaXZlcnNhbC9wbGF5ZXIueG1sUEsBAgAAFAACAAgA6m2eWrU39KgcBQAA4RMAAB0AAAAAAAAAAQAAAAAAeQMAAHVuaXZlcnNhbC9jb21tb25fbWVzc2FnZXMubG5nUEsBAgAAFAACAAgA6m2eWhUeYBujAAAAfwEAAC4AAAAAAAAAAQAAAAAA0AgAAHVuaXZlcnNhbC9wbGF5YmFja19hbmRfbmF2aWdhdGlvbl9zZXR0aW5ncy54bWxQSwECAAAUAAIACADqbZ5aU8zMCI0DAACOEAAAJwAAAAAAAAABAAAAAAC/CQAAdW5pdmVyc2FsL2ZsYXNoX3B1Ymxpc2hpbmdfc2V0dGluZ3MueG1sUEsBAgAAFAACAAgA6m2eWnD0HBt+AwAAsQwAACEAAAAAAAAAAQAAAAAAkQ0AAHVuaXZlcnNhbC9mbGFzaF9za2luX3NldHRpbmdzLnhtbFBLAQIAABQAAgAIAOptnlqBGOJYhwMAABgQAAAmAAAAAAAAAAEAAAAAAE4RAAB1bml2ZXJzYWwvaHRtbF9wdWJsaXNoaW5nX3NldHRpbmdzLnhtbFBLAQIAABQAAgAIAOptnlo6Mq+ssQEAAHAGAAAfAAAAAAAAAAEAAAAAABkVAAB1bml2ZXJzYWwvaHRtbF9za2luX3NldHRpbmdzLmpzUEsBAgAAFAACAAgA6m2eWo+OqTJ0AAAAegAAABwAAAAAAAAAAQAAAAAABxcAAHVuaXZlcnNhbC9sb2NhbF9zZXR0aW5ncy54bWxQSwECAAAUAAIACADrbZ5aQTcHEw4FAACsGgAAFwAAAAAAAAAAAAAAAAC1FwAAdW5pdmVyc2FsL3VuaXZlcnNhbC5wbmdQSwECAAAUAAIACADrbZ5aOp3ncEsAAABrAAAAGwAAAAAAAAABAAAAAAD4HAAAdW5pdmVyc2FsL3VuaXZlcnNhbC5wbmcueG1sUEsFBgAAAAAKAAoABgMAAHwdAAAAAA=="/>
  <p:tag name="ISPRING_ULTRA_SCORM_COURCE_TITLE" val="M5-EL2"/>
  <p:tag name="ISPRING_SCORM_ENDPOINT" val="&lt;endpoint&gt;&lt;enable&gt;0&lt;/enable&gt;&lt;lrs&gt;http://&lt;/lrs&gt;&lt;auth&gt;0&lt;/auth&gt;&lt;login&gt;&lt;/login&gt;&lt;password&gt;&lt;/password&gt;&lt;key&gt;&lt;/key&gt;&lt;name&gt;&lt;/name&gt;&lt;email&gt;&lt;/email&gt;&lt;/endpoint&gt;&#10;"/>
  <p:tag name="ISPRING_SCORM_RATE_QUIZZES" val="0"/>
  <p:tag name="ISPRING_PRESENTATION_TITLE" val="M5-EL2"/>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3837</Words>
  <Application>Microsoft Office PowerPoint</Application>
  <PresentationFormat>Ευρεία οθόνη</PresentationFormat>
  <Paragraphs>378</Paragraphs>
  <Slides>46</Slides>
  <Notes>46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46</vt:i4>
      </vt:variant>
    </vt:vector>
  </HeadingPairs>
  <TitlesOfParts>
    <vt:vector size="51" baseType="lpstr">
      <vt:lpstr>Calibri</vt:lpstr>
      <vt:lpstr>Poppins</vt:lpstr>
      <vt:lpstr>Wingdings</vt:lpstr>
      <vt:lpstr>Impact</vt:lpstr>
      <vt:lpstr>Θέμα του Office</vt:lpstr>
      <vt:lpstr>Παρουσίαση του PowerPoint</vt:lpstr>
      <vt:lpstr>Παρουσίαση του PowerPoint</vt:lpstr>
      <vt:lpstr>Ενότητες</vt:lpstr>
      <vt:lpstr>Υποενότητα 1 Εισαγωγή  </vt:lpstr>
      <vt:lpstr>Ικανότητες</vt:lpstr>
      <vt:lpstr>Περιεχόμενο κατάρτισης Μονάδες</vt:lpstr>
      <vt:lpstr>Μεθοδολογία και διάρκεια κατάρτισης</vt:lpstr>
      <vt:lpstr>Υποενότητα 2 Δομή και περιήγηση σε δικτυακούς τόπους ηλεκτρονικών καταστημάτων</vt:lpstr>
      <vt:lpstr>Δομή των δικτυακών τόπων ηλεκτρονικών καταστημάτων</vt:lpstr>
      <vt:lpstr>Πλοήγηση σε ιστότοπους ηλεκτρονικών καταστημάτων</vt:lpstr>
      <vt:lpstr>Υποενότητα 3 Λογαριασμοί ηλεκτρονικών αγορών - δημιουργία, διαχείριση και πληρωμή με πιστωτικές κάρτες</vt:lpstr>
      <vt:lpstr>Δημιουργία λογαριασμού</vt:lpstr>
      <vt:lpstr>Διαχείριση του λογαριασμού</vt:lpstr>
      <vt:lpstr>Χρήση πιστωτικής κάρτας για ηλεκτρονικές αγορές</vt:lpstr>
      <vt:lpstr>Επανεξέταση του συνολικού ποσού </vt:lpstr>
      <vt:lpstr>Υποενότητα 4 Συνήθεις ηλεκτρονικές μέθοδοι πληρωμής </vt:lpstr>
      <vt:lpstr>Πιστωτικές και χρεωστικές κάρτες</vt:lpstr>
      <vt:lpstr>PayPal</vt:lpstr>
      <vt:lpstr>Ψηφιακά πορτοφόλια (π.χ. Apple Pay, Google Pay)</vt:lpstr>
      <vt:lpstr>Άλλοι τρόποι πληρωμών</vt:lpstr>
      <vt:lpstr>Υποενότητα 5 Δεξιότητες πρόληψης κινδύνων για ασφαλείς ηλεκτρονικές αγορές </vt:lpstr>
      <vt:lpstr>Αναγνωρίστε και αποφύγετε τις απάτες</vt:lpstr>
      <vt:lpstr>Προστασία προσωπικών πληροφοριών και πληροφοριών πληρωμής</vt:lpstr>
      <vt:lpstr>Επαληθεύστε την ασφάλεια του ιστότοπου και αγοράστε με ασφάλεια</vt:lpstr>
      <vt:lpstr>Υποενότητα 6 Μάρκετινγκ και πληροφορίες για το εμπόριο  </vt:lpstr>
      <vt:lpstr>Πώς να συγκρίνετε προϊόντα</vt:lpstr>
      <vt:lpstr>Κατανόηση κριτικών και αξιολογήσεων</vt:lpstr>
      <vt:lpstr>Εύρεση εκπτώσεων</vt:lpstr>
      <vt:lpstr>Άλλοι τύποι παροχών</vt:lpstr>
      <vt:lpstr>Διαχείριση προϋπολογισμού </vt:lpstr>
      <vt:lpstr>Υποενότητα 7 Κατανόηση της αποστολής εμπορευμάτων &amp; παρακολούθηση παραγγελιών </vt:lpstr>
      <vt:lpstr>Συνηθισμένες μέθοδοι αποστολής</vt:lpstr>
      <vt:lpstr>Παρακολουθήστε την αποστολή σας</vt:lpstr>
      <vt:lpstr>Επίλυση ζητημάτων αποστολής</vt:lpstr>
      <vt:lpstr>Νομική και ηθική ευαισθητοποίηση</vt:lpstr>
      <vt:lpstr>Υποενότητα 9 Πώς να επικοινωνείτε με την εξυπηρέτηση πελατών</vt:lpstr>
      <vt:lpstr>Επικοινωνία με την υπηρεσία εξυπηρέτησης πελατών</vt:lpstr>
      <vt:lpstr>ΠΕΡΙΓΡΑΨΤΕ ΤΟ ΠΡΟΒΛΗΜΑ ΣΑΣ ΜΕ ΣΑΦΗΝΕΙΑ!</vt:lpstr>
      <vt:lpstr>Γνωρίστε το επιθυμητό σας αποτέλεσμα</vt:lpstr>
      <vt:lpstr>Μέθοδοι επιστροφής χρημάτων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M5-EL2</dc:title>
  <dc:creator>pantelis bbalaouras</dc:creator>
  <cp:keywords>, docId:D502750397953E2A1244124366F8D19C</cp:keywords>
  <cp:lastModifiedBy>pantelis</cp:lastModifiedBy>
  <cp:revision>40</cp:revision>
  <dcterms:created xsi:type="dcterms:W3CDTF">2020-06-02T13:31:56Z</dcterms:created>
  <dcterms:modified xsi:type="dcterms:W3CDTF">2025-04-30T11:09:46Z</dcterms:modified>
</cp:coreProperties>
</file>