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371" r:id="rId6"/>
    <p:sldId id="261" r:id="rId7"/>
    <p:sldId id="262" r:id="rId8"/>
    <p:sldId id="263" r:id="rId9"/>
    <p:sldId id="309" r:id="rId10"/>
    <p:sldId id="351" r:id="rId11"/>
    <p:sldId id="352" r:id="rId12"/>
    <p:sldId id="353" r:id="rId13"/>
    <p:sldId id="354" r:id="rId14"/>
    <p:sldId id="360" r:id="rId15"/>
    <p:sldId id="350" r:id="rId16"/>
    <p:sldId id="306" r:id="rId17"/>
    <p:sldId id="361" r:id="rId18"/>
    <p:sldId id="307" r:id="rId19"/>
    <p:sldId id="338" r:id="rId20"/>
    <p:sldId id="341" r:id="rId21"/>
    <p:sldId id="362" r:id="rId22"/>
    <p:sldId id="363" r:id="rId23"/>
    <p:sldId id="347" r:id="rId24"/>
    <p:sldId id="364" r:id="rId25"/>
    <p:sldId id="345" r:id="rId26"/>
    <p:sldId id="367" r:id="rId27"/>
    <p:sldId id="366" r:id="rId28"/>
    <p:sldId id="368" r:id="rId29"/>
    <p:sldId id="369" r:id="rId30"/>
    <p:sldId id="370" r:id="rId31"/>
    <p:sldId id="298" r:id="rId32"/>
    <p:sldId id="334" r:id="rId33"/>
    <p:sldId id="356" r:id="rId34"/>
    <p:sldId id="357" r:id="rId35"/>
    <p:sldId id="358" r:id="rId36"/>
    <p:sldId id="303" r:id="rId37"/>
  </p:sldIdLst>
  <p:sldSz cx="12192000" cy="6858000"/>
  <p:notesSz cx="6858000" cy="9144000"/>
  <p:embeddedFontLst>
    <p:embeddedFont>
      <p:font typeface="Impact" panose="020B0806030902050204" pitchFamily="34" charset="0"/>
      <p:regular r:id="rId39"/>
    </p:embeddedFont>
    <p:embeddedFont>
      <p:font typeface="Poppins"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8"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18C58-7163-40E4-A288-76418B455C92}" v="2" dt="2025-03-09T13:23:22.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gs" Target="tags/tag1.xml"/><Relationship Id="rId64"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EF718C58-7163-40E4-A288-76418B455C92}"/>
    <pc:docChg chg="undo custSel modSld">
      <pc:chgData name="Pantelis Balaouras" userId="25e8755020fc1734" providerId="LiveId" clId="{EF718C58-7163-40E4-A288-76418B455C92}" dt="2025-03-09T13:23:22.489" v="9" actId="1076"/>
      <pc:docMkLst>
        <pc:docMk/>
      </pc:docMkLst>
      <pc:sldChg chg="modSp mod">
        <pc:chgData name="Pantelis Balaouras" userId="25e8755020fc1734" providerId="LiveId" clId="{EF718C58-7163-40E4-A288-76418B455C92}" dt="2025-03-09T13:22:20.769" v="1" actId="14100"/>
        <pc:sldMkLst>
          <pc:docMk/>
          <pc:sldMk cId="3766452539" sldId="307"/>
        </pc:sldMkLst>
        <pc:spChg chg="mod">
          <ac:chgData name="Pantelis Balaouras" userId="25e8755020fc1734" providerId="LiveId" clId="{EF718C58-7163-40E4-A288-76418B455C92}" dt="2025-03-09T13:22:20.769" v="1" actId="14100"/>
          <ac:spMkLst>
            <pc:docMk/>
            <pc:sldMk cId="3766452539" sldId="307"/>
            <ac:spMk id="3" creationId="{0F7FD8A2-AB07-EA88-E601-00661323B368}"/>
          </ac:spMkLst>
        </pc:spChg>
        <pc:picChg chg="mod">
          <ac:chgData name="Pantelis Balaouras" userId="25e8755020fc1734" providerId="LiveId" clId="{EF718C58-7163-40E4-A288-76418B455C92}" dt="2025-03-09T13:22:13.730" v="0" actId="1076"/>
          <ac:picMkLst>
            <pc:docMk/>
            <pc:sldMk cId="3766452539" sldId="307"/>
            <ac:picMk id="5" creationId="{9B3BB15F-BBA1-4C8F-9763-A32B51760F66}"/>
          </ac:picMkLst>
        </pc:picChg>
      </pc:sldChg>
      <pc:sldChg chg="modSp">
        <pc:chgData name="Pantelis Balaouras" userId="25e8755020fc1734" providerId="LiveId" clId="{EF718C58-7163-40E4-A288-76418B455C92}" dt="2025-03-09T13:23:22.489" v="9" actId="1076"/>
        <pc:sldMkLst>
          <pc:docMk/>
          <pc:sldMk cId="777609690" sldId="345"/>
        </pc:sldMkLst>
        <pc:picChg chg="mod">
          <ac:chgData name="Pantelis Balaouras" userId="25e8755020fc1734" providerId="LiveId" clId="{EF718C58-7163-40E4-A288-76418B455C92}" dt="2025-03-09T13:23:22.489" v="9" actId="1076"/>
          <ac:picMkLst>
            <pc:docMk/>
            <pc:sldMk cId="777609690" sldId="345"/>
            <ac:picMk id="9218" creationId="{76F7D6BA-97C4-4BA8-91D5-9FB8BD740E00}"/>
          </ac:picMkLst>
        </pc:picChg>
      </pc:sldChg>
      <pc:sldChg chg="modSp mod">
        <pc:chgData name="Pantelis Balaouras" userId="25e8755020fc1734" providerId="LiveId" clId="{EF718C58-7163-40E4-A288-76418B455C92}" dt="2025-03-09T13:22:33.075" v="5" actId="1076"/>
        <pc:sldMkLst>
          <pc:docMk/>
          <pc:sldMk cId="2332051272" sldId="361"/>
        </pc:sldMkLst>
        <pc:spChg chg="mod">
          <ac:chgData name="Pantelis Balaouras" userId="25e8755020fc1734" providerId="LiveId" clId="{EF718C58-7163-40E4-A288-76418B455C92}" dt="2025-03-09T13:22:25.201" v="2" actId="14100"/>
          <ac:spMkLst>
            <pc:docMk/>
            <pc:sldMk cId="2332051272" sldId="361"/>
            <ac:spMk id="3" creationId="{C93B18B2-68D9-EA69-25A2-1CE9F3A05949}"/>
          </ac:spMkLst>
        </pc:spChg>
        <pc:picChg chg="mod">
          <ac:chgData name="Pantelis Balaouras" userId="25e8755020fc1734" providerId="LiveId" clId="{EF718C58-7163-40E4-A288-76418B455C92}" dt="2025-03-09T13:22:33.075" v="5" actId="1076"/>
          <ac:picMkLst>
            <pc:docMk/>
            <pc:sldMk cId="2332051272" sldId="361"/>
            <ac:picMk id="5" creationId="{A02BE868-4A82-78A1-39DD-07AB285EC667}"/>
          </ac:picMkLst>
        </pc:picChg>
      </pc:sldChg>
      <pc:sldChg chg="modSp mod">
        <pc:chgData name="Pantelis Balaouras" userId="25e8755020fc1734" providerId="LiveId" clId="{EF718C58-7163-40E4-A288-76418B455C92}" dt="2025-03-09T13:23:07.864" v="7" actId="1076"/>
        <pc:sldMkLst>
          <pc:docMk/>
          <pc:sldMk cId="3644062055" sldId="364"/>
        </pc:sldMkLst>
        <pc:spChg chg="mod">
          <ac:chgData name="Pantelis Balaouras" userId="25e8755020fc1734" providerId="LiveId" clId="{EF718C58-7163-40E4-A288-76418B455C92}" dt="2025-03-09T13:23:07.864" v="7" actId="1076"/>
          <ac:spMkLst>
            <pc:docMk/>
            <pc:sldMk cId="3644062055" sldId="364"/>
            <ac:spMk id="4" creationId="{613C6A1F-B664-235D-7019-BA22CCFF70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93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53327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348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726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417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47783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404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1368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2151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38A81096-8274-D20E-74F1-4655ACAF9E02}"/>
            </a:ext>
          </a:extLst>
        </p:cNvPr>
        <p:cNvGrpSpPr/>
        <p:nvPr/>
      </p:nvGrpSpPr>
      <p:grpSpPr>
        <a:xfrm>
          <a:off x="0" y="0"/>
          <a:ext cx="0" cy="0"/>
          <a:chOff x="0" y="0"/>
          <a:chExt cx="0" cy="0"/>
        </a:xfrm>
      </p:grpSpPr>
      <p:sp>
        <p:nvSpPr>
          <p:cNvPr id="165" name="Google Shape;165;p8:notes">
            <a:extLst>
              <a:ext uri="{FF2B5EF4-FFF2-40B4-BE49-F238E27FC236}">
                <a16:creationId xmlns:a16="http://schemas.microsoft.com/office/drawing/2014/main" id="{FE567C7C-BACE-F0D0-B01E-2DFDA40B32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a:extLst>
              <a:ext uri="{FF2B5EF4-FFF2-40B4-BE49-F238E27FC236}">
                <a16:creationId xmlns:a16="http://schemas.microsoft.com/office/drawing/2014/main" id="{5ABAE166-EE96-467F-E67D-43B33E7391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a:extLst>
              <a:ext uri="{FF2B5EF4-FFF2-40B4-BE49-F238E27FC236}">
                <a16:creationId xmlns:a16="http://schemas.microsoft.com/office/drawing/2014/main" id="{EF0E012F-215D-D168-EF20-9914661C87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06258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81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283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418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89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3402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851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857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678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611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143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419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σωστή απάντηση είναι D</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383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σωστή απάντηση είναι η Γ.</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5290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σωστή απάντηση είναι το Α.</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12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σωστή απάντηση είναι η Β.</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050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BB2B5339-4B56-B5CC-41AC-8E380A497B24}"/>
            </a:ext>
          </a:extLst>
        </p:cNvPr>
        <p:cNvGrpSpPr/>
        <p:nvPr/>
      </p:nvGrpSpPr>
      <p:grpSpPr>
        <a:xfrm>
          <a:off x="0" y="0"/>
          <a:ext cx="0" cy="0"/>
          <a:chOff x="0" y="0"/>
          <a:chExt cx="0" cy="0"/>
        </a:xfrm>
      </p:grpSpPr>
      <p:sp>
        <p:nvSpPr>
          <p:cNvPr id="133" name="Google Shape;133;p5:notes">
            <a:extLst>
              <a:ext uri="{FF2B5EF4-FFF2-40B4-BE49-F238E27FC236}">
                <a16:creationId xmlns:a16="http://schemas.microsoft.com/office/drawing/2014/main" id="{B69794BD-A442-5F2B-D0DB-A3228D24A1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a:extLst>
              <a:ext uri="{FF2B5EF4-FFF2-40B4-BE49-F238E27FC236}">
                <a16:creationId xmlns:a16="http://schemas.microsoft.com/office/drawing/2014/main" id="{AD4B39EC-6EE5-CC51-E47A-8997E6D24F1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a:extLst>
              <a:ext uri="{FF2B5EF4-FFF2-40B4-BE49-F238E27FC236}">
                <a16:creationId xmlns:a16="http://schemas.microsoft.com/office/drawing/2014/main" id="{D07FF8B5-A13C-603D-EBE3-A60E1C58448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586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285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 name="Google Shape;23;p61">
            <a:extLst>
              <a:ext uri="{FF2B5EF4-FFF2-40B4-BE49-F238E27FC236}">
                <a16:creationId xmlns:a16="http://schemas.microsoft.com/office/drawing/2014/main" id="{B041B6BD-79B5-7915-BAAC-415DD7AE6D96}"/>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Επεξεργασία ηλεκτρονικών πληρωμών για φόρους και λογαριασμούς </a:t>
            </a:r>
            <a:endParaRPr sz="1400" b="0" i="0" u="none" strike="noStrike" cap="none" dirty="0">
              <a:solidFill>
                <a:srgbClr val="000000"/>
              </a:solidFill>
              <a:latin typeface="Calibri"/>
              <a:ea typeface="Calibri"/>
              <a:cs typeface="Calibri"/>
              <a:sym typeface="Calibri"/>
            </a:endParaRPr>
          </a:p>
        </p:txBody>
      </p:sp>
      <p:sp>
        <p:nvSpPr>
          <p:cNvPr id="3" name="Google Shape;24;p61">
            <a:extLst>
              <a:ext uri="{FF2B5EF4-FFF2-40B4-BE49-F238E27FC236}">
                <a16:creationId xmlns:a16="http://schemas.microsoft.com/office/drawing/2014/main" id="{6ABA7E8B-1B8F-B214-AD60-1F23E5E67D62}"/>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6</a:t>
            </a:r>
            <a:endParaRPr sz="2000" b="1" i="0" u="none" strike="noStrike" cap="none" dirty="0">
              <a:solidFill>
                <a:schemeClr val="lt1"/>
              </a:solidFill>
              <a:latin typeface="Calibri"/>
              <a:ea typeface="Calibri"/>
              <a:cs typeface="Calibri"/>
              <a:sym typeface="Calibri"/>
            </a:endParaRPr>
          </a:p>
        </p:txBody>
      </p:sp>
      <p:pic>
        <p:nvPicPr>
          <p:cNvPr id="4" name="Εικόνα 3"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0B8E0ED3-81BC-96FE-6455-0DFD7AAB9667}"/>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62"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23;p61">
            <a:extLst>
              <a:ext uri="{FF2B5EF4-FFF2-40B4-BE49-F238E27FC236}">
                <a16:creationId xmlns:a16="http://schemas.microsoft.com/office/drawing/2014/main" id="{114DDA7A-13E8-7383-B6AF-89A9066A3F8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Επεξεργασία ηλεκτρονικών πληρωμών για φόρους και λογαριασμούς </a:t>
            </a:r>
            <a:endParaRPr sz="1400" b="0" i="0" u="none" strike="noStrike" cap="none" dirty="0">
              <a:solidFill>
                <a:srgbClr val="000000"/>
              </a:solidFill>
              <a:latin typeface="Calibri"/>
              <a:ea typeface="Calibri"/>
              <a:cs typeface="Calibri"/>
              <a:sym typeface="Calibri"/>
            </a:endParaRPr>
          </a:p>
        </p:txBody>
      </p:sp>
      <p:sp>
        <p:nvSpPr>
          <p:cNvPr id="5" name="Google Shape;24;p61">
            <a:extLst>
              <a:ext uri="{FF2B5EF4-FFF2-40B4-BE49-F238E27FC236}">
                <a16:creationId xmlns:a16="http://schemas.microsoft.com/office/drawing/2014/main" id="{FBBB8509-7F2C-927A-6538-513875561511}"/>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6</a:t>
            </a:r>
            <a:endParaRPr sz="2000" b="1" i="0" u="none" strike="noStrike" cap="none" dirty="0">
              <a:solidFill>
                <a:schemeClr val="lt1"/>
              </a:solidFill>
              <a:latin typeface="Calibri"/>
              <a:ea typeface="Calibri"/>
              <a:cs typeface="Calibri"/>
              <a:sym typeface="Calibri"/>
            </a:endParaRPr>
          </a:p>
        </p:txBody>
      </p:sp>
      <p:pic>
        <p:nvPicPr>
          <p:cNvPr id="2" name="Εικόνα 1"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1CD49C73-5B85-06F8-5B1B-B50045CFB20B}"/>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F2092CB4-B7EA-2246-4046-765598FE7B0D}"/>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000"/>
              <a:buFont typeface="Calibri"/>
              <a:buNone/>
            </a:pPr>
            <a:r>
              <a:rPr lang="el-GR" sz="2000" b="0" i="0" u="none" strike="noStrike" cap="none" dirty="0">
                <a:solidFill>
                  <a:schemeClr val="dk1"/>
                </a:solidFill>
                <a:latin typeface="Calibri"/>
                <a:ea typeface="Calibri"/>
                <a:cs typeface="Calibri"/>
                <a:sym typeface="Calibri"/>
              </a:rPr>
              <a:t>Επεξεργασία ηλεκτρονικών πληρωμών για φόρους και λογαριασμούς </a:t>
            </a:r>
            <a:endParaRPr sz="1400" b="0" i="0" u="none" strike="noStrike" cap="none" dirty="0">
              <a:solidFill>
                <a:srgbClr val="000000"/>
              </a:solidFill>
              <a:latin typeface="Calibri"/>
              <a:ea typeface="Calibri"/>
              <a:cs typeface="Calibri"/>
              <a:sym typeface="Calibri"/>
            </a:endParaRPr>
          </a:p>
        </p:txBody>
      </p:sp>
      <p:sp>
        <p:nvSpPr>
          <p:cNvPr id="3" name="Google Shape;24;p61">
            <a:extLst>
              <a:ext uri="{FF2B5EF4-FFF2-40B4-BE49-F238E27FC236}">
                <a16:creationId xmlns:a16="http://schemas.microsoft.com/office/drawing/2014/main" id="{D09D2C01-A2F1-F685-C53F-142EE9E52D30}"/>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6</a:t>
            </a:r>
            <a:endParaRPr sz="20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freepik.com/free-vector/smart-home-flat-style_5596244.htm#fromView=image_search_similar&amp;page=1&amp;position=18&amp;uuid=1833561c-ee43-461b-ac09-542f48090c77&amp;query=water+electric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freepik.com/free-vector/utility-bills-concept-illustration_397049574.htm#fromView=image_search_similar&amp;page=1&amp;position=26&amp;uuid=0e1296d9-caf7-4f41-acd0-9ea7cb399ea9&amp;query=home++tax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freepik.com/free-vector/utility-bills-concept-illustration_397049574.htm#fromView=image_search_similar&amp;page=1&amp;position=26&amp;uuid=0e1296d9-caf7-4f41-acd0-9ea7cb399ea9&amp;query=home++tax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estate-planning-abstract-concept-vector-illustration-real-estate-assets-control-keep-documents-order-trust-account-attorney-advise-life-insurance-personal-possession-abstract-metaphor_12469783.htm#fromView=image_search_similar&amp;page=1&amp;position=24&amp;uuid=01fa9343-87c4-455c-acb3-eb6a54b5426a&amp;query=property+ta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freepik.com/free-vector/access-control-system-illustration_18611220.htm#fromView=image_search_similar&amp;page=1&amp;position=9&amp;uuid=c5e70609-3e96-441f-aa29-ec4cc79e1996&amp;query=create+accou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com/free-vector/access-control-system-illustration_18611220.htm#fromView=image_search_similar&amp;page=1&amp;position=9&amp;uuid=c5e70609-3e96-441f-aa29-ec4cc79e1996&amp;query=create+accou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5.jp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freepik.com/free-vector/progressive-web-app-abstract-concept-illustration_12291172.htm#fromView=image_search_similar&amp;page=1&amp;position=5&amp;uuid=238a3699-36de-4321-98db-f2ffcec68330&amp;query=Secure+Online+Transac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freepik.com/free-vector/progressive-web-app-abstract-concept-illustration_12291172.htm#fromView=image_search_similar&amp;page=1&amp;position=5&amp;uuid=238a3699-36de-4321-98db-f2ffcec68330&amp;query=Secure+Online+Transaction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ik.com/free-vector/e-wallet-concept-illustration_72632508.htm#fromView=image_search_similar&amp;page=1&amp;position=2&amp;uuid=a6adf993-9319-47d8-86fb-4d07ecc747f7&amp;query=receipt"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freepik.com/free-vector/tax-concept-illustration_14206607.htm#fromView=image_search_similar&amp;page=1&amp;position=39&amp;uuid=07c537a9-aa43-4d08-afe0-b2ff78abca95&amp;query=TA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Ενότητα </a:t>
            </a:r>
            <a:r>
              <a:rPr lang="en-US" sz="4400" b="1" i="0" u="none" strike="noStrike" cap="none" dirty="0">
                <a:solidFill>
                  <a:srgbClr val="FCB13A"/>
                </a:solidFill>
                <a:latin typeface="Calibri"/>
                <a:ea typeface="Calibri"/>
                <a:cs typeface="Calibri"/>
                <a:sym typeface="Calibri"/>
              </a:rPr>
              <a:t>6</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Επεξεργασία ηλεκτρονικών πληρωμών για φόρους και λογαριασμούς </a:t>
            </a:r>
            <a:endParaRPr sz="1400" b="0" i="0" u="none" strike="noStrike" cap="none" dirty="0">
              <a:solidFill>
                <a:srgbClr val="000000"/>
              </a:solidFill>
              <a:latin typeface="Calibri"/>
              <a:ea typeface="Calibri"/>
              <a:cs typeface="Calibri"/>
              <a:sym typeface="Calibri"/>
            </a:endParaRPr>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a:solidFill>
                  <a:schemeClr val="lt1"/>
                </a:solidFill>
                <a:latin typeface="Calibri"/>
                <a:cs typeface="Calibri"/>
                <a:sym typeface="Calibri"/>
              </a:rPr>
              <a:t>1</a:t>
            </a:r>
            <a:endParaRPr sz="2400" b="1">
              <a:solidFill>
                <a:schemeClr val="lt1"/>
              </a:solidFill>
              <a:latin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5</a:t>
            </a:r>
            <a:endParaRPr sz="2400" b="1" dirty="0">
              <a:solidFill>
                <a:schemeClr val="lt1"/>
              </a:solidFill>
              <a:latin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fontScale="92500" lnSpcReduction="10000"/>
          </a:bodyPr>
          <a:lstStyle/>
          <a:p>
            <a:pPr algn="r">
              <a:lnSpc>
                <a:spcPct val="90000"/>
              </a:lnSpc>
              <a:buSzPts val="1200"/>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sp>
        <p:nvSpPr>
          <p:cNvPr id="78" name="Google Shape;78;p1"/>
          <p:cNvSpPr/>
          <p:nvPr/>
        </p:nvSpPr>
        <p:spPr>
          <a:xfrm>
            <a:off x="-9348" y="4946461"/>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6</a:t>
            </a:r>
            <a:endParaRPr sz="2400" b="1" dirty="0">
              <a:solidFill>
                <a:schemeClr val="lt1"/>
              </a:solidFill>
              <a:latin typeface="Calibri"/>
              <a:cs typeface="Calibri"/>
              <a:sym typeface="Calibri"/>
            </a:endParaRPr>
          </a:p>
        </p:txBody>
      </p:sp>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3B9EC142-7928-5231-14E0-71B45F2CAC46}"/>
              </a:ext>
            </a:extLst>
          </p:cNvPr>
          <p:cNvPicPr>
            <a:picLocks noChangeAspect="1"/>
          </p:cNvPicPr>
          <p:nvPr/>
        </p:nvPicPr>
        <p:blipFill>
          <a:blip r:embed="rId5"/>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buClr>
                <a:srgbClr val="7030A0"/>
              </a:buClr>
              <a:buSzPct val="100000"/>
            </a:pPr>
            <a:r>
              <a:rPr lang="ro-RO" dirty="0"/>
              <a:t>Παραδείγματα </a:t>
            </a:r>
            <a:r>
              <a:rPr lang="en-US" sz="2800" dirty="0"/>
              <a:t>online φορολογίας</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83758" y="1924050"/>
            <a:ext cx="8882647" cy="4043344"/>
          </a:xfrm>
        </p:spPr>
        <p:txBody>
          <a:bodyPr>
            <a:normAutofit fontScale="92500" lnSpcReduction="10000"/>
          </a:bodyPr>
          <a:lstStyle/>
          <a:p>
            <a:pPr>
              <a:buFont typeface="Wingdings" panose="05000000000000000000" pitchFamily="2" charset="2"/>
              <a:buChar char="§"/>
            </a:pPr>
            <a:r>
              <a:rPr lang="en-US" b="1" dirty="0"/>
              <a:t>Φόρος εισοδήματος </a:t>
            </a:r>
            <a:r>
              <a:rPr lang="en-US" dirty="0"/>
              <a:t>- Πληρώστε εύκολα τον φόρο εισοδήματός σας μέσω ασφαλών ιστότοπων. Μπορείτε να χρησιμοποιήσετε τον τραπεζικό σας λογαριασμό, τις πιστωτικές/χρεωστικές κάρτες ή ακόμη και τα ψηφιακά πορτοφόλια για να πραγματοποιήσετε πληρωμές. Συχνά διατίθεται βοήθεια εάν χρειάζεστε βοήθεια για την υποβολή ή την πληρωμή.</a:t>
            </a:r>
          </a:p>
          <a:p>
            <a:pPr>
              <a:buFont typeface="Wingdings" panose="05000000000000000000" pitchFamily="2" charset="2"/>
              <a:buChar char="§"/>
            </a:pPr>
            <a:r>
              <a:rPr lang="en-US" b="1" dirty="0"/>
              <a:t>Φόρος ακίνητης περιουσίας </a:t>
            </a:r>
            <a:r>
              <a:rPr lang="en-US" dirty="0"/>
              <a:t>- Πολλές τοπικές αρχές σας επιτρέπουν να πληρώνετε τον φόρο ακίνητης περιουσίας σας ηλεκτρονικά. Οι πληρωμές βασίζονται στην αξία του ακινήτου σας (σπίτι, αυτοκίνητο, οικόπεδο) και συχνά μπορείτε να πληρώσετε σε δόσεις. Μπορείτε να παρακολουθείτε τις πληρωμές σας και να ορίζετε υπενθυμίσεις για να αποφεύγετε να χάνετε τις ημερομηνίες λήξης.</a:t>
            </a:r>
            <a:endParaRPr lang="el-GR" dirty="0"/>
          </a:p>
        </p:txBody>
      </p:sp>
      <p:sp>
        <p:nvSpPr>
          <p:cNvPr id="4" name="Google Shape;193;p10">
            <a:extLst>
              <a:ext uri="{FF2B5EF4-FFF2-40B4-BE49-F238E27FC236}">
                <a16:creationId xmlns:a16="http://schemas.microsoft.com/office/drawing/2014/main" id="{A01894A3-4AFB-505A-62F2-556727FE4DCC}"/>
              </a:ext>
            </a:extLst>
          </p:cNvPr>
          <p:cNvSpPr/>
          <p:nvPr/>
        </p:nvSpPr>
        <p:spPr>
          <a:xfrm>
            <a:off x="9280358" y="0"/>
            <a:ext cx="290601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6.2 </a:t>
            </a:r>
            <a:r>
              <a:rPr lang="el-GR"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ύλες</a:t>
            </a:r>
            <a:r>
              <a:rPr lang="en-US" sz="1800" b="0" i="0" u="none" strike="noStrike" cap="none" dirty="0">
                <a:solidFill>
                  <a:srgbClr val="1C2E78"/>
                </a:solidFill>
                <a:latin typeface="Calibri"/>
                <a:ea typeface="Calibri"/>
                <a:cs typeface="Calibri"/>
                <a:sym typeface="Calibri"/>
              </a:rPr>
              <a:t> πληρωμής φόρων</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954035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l-GR" sz="2000" dirty="0"/>
              <a:t>Υποενότητα</a:t>
            </a:r>
            <a:r>
              <a:rPr lang="en-US" sz="2000" dirty="0"/>
              <a:t> </a:t>
            </a:r>
            <a:r>
              <a:rPr lang="ro-RO" sz="2000" dirty="0"/>
              <a:t>3</a:t>
            </a:r>
            <a:r>
              <a:rPr lang="en-US" sz="2000" dirty="0"/>
              <a:t/>
            </a:r>
            <a:br>
              <a:rPr lang="en-US" sz="2000" dirty="0"/>
            </a:br>
            <a:r>
              <a:rPr lang="en-US" sz="4000" b="1" dirty="0"/>
              <a:t>Εξοικειωθείτε με τις πύλες πληρωμών κοινής ωφέλειας</a:t>
            </a:r>
            <a:endParaRPr dirty="0"/>
          </a:p>
        </p:txBody>
      </p:sp>
      <p:sp>
        <p:nvSpPr>
          <p:cNvPr id="170" name="Google Shape;170;p8"/>
          <p:cNvSpPr txBox="1">
            <a:spLocks noGrp="1"/>
          </p:cNvSpPr>
          <p:nvPr>
            <p:ph type="body" idx="1"/>
          </p:nvPr>
        </p:nvSpPr>
        <p:spPr>
          <a:xfrm>
            <a:off x="558000" y="2279705"/>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171" name="Google Shape;171;p8"/>
          <p:cNvSpPr txBox="1">
            <a:spLocks noGrp="1"/>
          </p:cNvSpPr>
          <p:nvPr>
            <p:ph type="body" idx="2"/>
          </p:nvPr>
        </p:nvSpPr>
        <p:spPr>
          <a:xfrm>
            <a:off x="617620" y="2997199"/>
            <a:ext cx="7691493" cy="3354647"/>
          </a:xfrm>
          <a:prstGeom prst="rect">
            <a:avLst/>
          </a:prstGeom>
          <a:noFill/>
          <a:ln>
            <a:noFill/>
          </a:ln>
        </p:spPr>
        <p:txBody>
          <a:bodyPr spcFirstLastPara="1" wrap="square" lIns="91425" tIns="45700" rIns="91425" bIns="45700" anchor="t" anchorCtr="0">
            <a:normAutofit/>
          </a:bodyPr>
          <a:lstStyle/>
          <a:p>
            <a:pPr marL="0" indent="0">
              <a:spcBef>
                <a:spcPts val="0"/>
              </a:spcBef>
              <a:buClr>
                <a:srgbClr val="7030A0"/>
              </a:buClr>
              <a:buSzPct val="100000"/>
              <a:buNone/>
            </a:pPr>
            <a:r>
              <a:rPr lang="en-US" sz="2000" dirty="0"/>
              <a:t>Με την ολοκλήρωση αυτής της ενότητας, θα είστε σε θέση να</a:t>
            </a:r>
            <a:r>
              <a:rPr lang="el-GR" sz="2000" dirty="0"/>
              <a:t> κατανοείτε</a:t>
            </a:r>
            <a:endParaRPr lang="en-US" sz="2000" dirty="0"/>
          </a:p>
          <a:p>
            <a:pPr marL="342900" indent="-342900">
              <a:spcBef>
                <a:spcPts val="0"/>
              </a:spcBef>
              <a:buClr>
                <a:srgbClr val="7030A0"/>
              </a:buClr>
              <a:buSzPct val="100000"/>
              <a:buFont typeface="Wingdings" panose="05000000000000000000" pitchFamily="2" charset="2"/>
              <a:buChar char="ü"/>
            </a:pPr>
            <a:r>
              <a:rPr lang="el-GR" sz="2000" dirty="0"/>
              <a:t>τα</a:t>
            </a:r>
            <a:r>
              <a:rPr lang="en-US" sz="2000" dirty="0"/>
              <a:t> π</a:t>
            </a:r>
            <a:r>
              <a:rPr lang="en-US" sz="2000" dirty="0" err="1"/>
              <a:t>λεονεκτ</a:t>
            </a:r>
            <a:r>
              <a:rPr lang="el-GR" sz="2000" dirty="0" err="1"/>
              <a:t>ήματα</a:t>
            </a:r>
            <a:r>
              <a:rPr lang="en-US" sz="2000" dirty="0"/>
              <a:t> των πυλών πληρωμών κοινής ωφέλειας</a:t>
            </a:r>
          </a:p>
          <a:p>
            <a:pPr marL="342900" indent="-342900">
              <a:spcBef>
                <a:spcPts val="0"/>
              </a:spcBef>
              <a:buClr>
                <a:srgbClr val="7030A0"/>
              </a:buClr>
              <a:buSzPct val="100000"/>
              <a:buFont typeface="Wingdings" panose="05000000000000000000" pitchFamily="2" charset="2"/>
              <a:buChar char="ü"/>
            </a:pPr>
            <a:r>
              <a:rPr lang="el-GR" sz="2000" dirty="0"/>
              <a:t>τους </a:t>
            </a:r>
            <a:r>
              <a:rPr lang="en-US" sz="2000" dirty="0" err="1"/>
              <a:t>τύ</a:t>
            </a:r>
            <a:r>
              <a:rPr lang="en-US" sz="2000" dirty="0"/>
              <a:t>π</a:t>
            </a:r>
            <a:r>
              <a:rPr lang="el-GR" sz="2000" dirty="0" err="1"/>
              <a:t>ους</a:t>
            </a:r>
            <a:r>
              <a:rPr lang="en-US" sz="2000" dirty="0"/>
              <a:t> υπηρεσιών κοινής ωφέλειας που μπορείτε να πληρώσετε online</a:t>
            </a:r>
            <a:endParaRPr lang="ro-RO" sz="2000" dirty="0"/>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515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mart home in flat style">
            <a:extLst>
              <a:ext uri="{FF2B5EF4-FFF2-40B4-BE49-F238E27FC236}">
                <a16:creationId xmlns:a16="http://schemas.microsoft.com/office/drawing/2014/main" id="{3FA562F0-EB3B-4488-9D3B-3B8B899C2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071" y="1808162"/>
            <a:ext cx="3875929" cy="370875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spcBef>
                <a:spcPts val="0"/>
              </a:spcBef>
              <a:buClr>
                <a:srgbClr val="7030A0"/>
              </a:buClr>
              <a:buSzPct val="100000"/>
            </a:pPr>
            <a:r>
              <a:rPr lang="en-US" sz="2800" dirty="0"/>
              <a:t>Κατανόηση </a:t>
            </a:r>
            <a:r>
              <a:rPr lang="en-US" sz="2800" b="1" dirty="0"/>
              <a:t>των πυλών πληρωμών </a:t>
            </a:r>
            <a:r>
              <a:rPr lang="ro-RO" sz="2800" b="1" dirty="0"/>
              <a:t>κοινής ωφέλειας</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66154" y="1948873"/>
            <a:ext cx="8092072" cy="4402974"/>
          </a:xfrm>
        </p:spPr>
        <p:txBody>
          <a:bodyPr>
            <a:normAutofit fontScale="77500" lnSpcReduction="20000"/>
          </a:bodyPr>
          <a:lstStyle/>
          <a:p>
            <a:pPr marL="76200" indent="0">
              <a:spcAft>
                <a:spcPts val="600"/>
              </a:spcAft>
              <a:buNone/>
            </a:pPr>
            <a:r>
              <a:rPr lang="en-US" b="1" dirty="0"/>
              <a:t>Τι είναι οι πύλες κοινής ωφέλειας</a:t>
            </a:r>
            <a:r>
              <a:rPr lang="ro-RO" b="1" dirty="0"/>
              <a:t>; </a:t>
            </a:r>
            <a:endParaRPr lang="en-US" dirty="0"/>
          </a:p>
          <a:p>
            <a:pPr>
              <a:spcAft>
                <a:spcPts val="600"/>
              </a:spcAft>
              <a:buFont typeface="Calibri" panose="020B0604020202020204" pitchFamily="34" charset="0"/>
              <a:buChar char="•"/>
            </a:pPr>
            <a:r>
              <a:rPr lang="en-US" dirty="0"/>
              <a:t>Ασφαλείς διαδικτυακές πλατφόρμες όπου μπορείτε να πληρώνετε για υπηρεσίες όπως λογαριασμούς ηλεκτρικού ρεύματος, νερού, φυσικού αερίου, διαδικτύου και τηλεφώνου.</a:t>
            </a:r>
          </a:p>
          <a:p>
            <a:pPr>
              <a:spcAft>
                <a:spcPts val="600"/>
              </a:spcAft>
              <a:buFont typeface="Calibri" panose="020B0604020202020204" pitchFamily="34" charset="0"/>
              <a:buChar char="•"/>
            </a:pPr>
            <a:r>
              <a:rPr lang="en-US" dirty="0"/>
              <a:t>Πρόσβαση μέσω επίσημων ιστότοπων ή εφαρμογών για κινητά.</a:t>
            </a:r>
          </a:p>
          <a:p>
            <a:pPr marL="76200" indent="0">
              <a:spcAft>
                <a:spcPts val="600"/>
              </a:spcAft>
              <a:buNone/>
            </a:pPr>
            <a:r>
              <a:rPr lang="en-US" b="1" dirty="0"/>
              <a:t>Χαρακτηριστικά των πυλών κοινής ωφέλειας</a:t>
            </a:r>
            <a:endParaRPr lang="en-US" dirty="0"/>
          </a:p>
          <a:p>
            <a:pPr marL="742950" lvl="1" indent="-285750">
              <a:spcAft>
                <a:spcPts val="600"/>
              </a:spcAft>
              <a:buFont typeface="Calibri" panose="020B0604020202020204" pitchFamily="34" charset="0"/>
              <a:buChar char="•"/>
            </a:pPr>
            <a:r>
              <a:rPr lang="en-US" b="1" dirty="0"/>
              <a:t>Παρακολούθηση λογαριασμού</a:t>
            </a:r>
            <a:r>
              <a:rPr lang="en-US" dirty="0"/>
              <a:t>: Προβολή προηγούμενων και επερχόμενων λογαριασμών σε ένα μέρος.</a:t>
            </a:r>
          </a:p>
          <a:p>
            <a:pPr marL="742950" lvl="1" indent="-285750">
              <a:spcAft>
                <a:spcPts val="600"/>
              </a:spcAft>
              <a:buFont typeface="Calibri" panose="020B0604020202020204" pitchFamily="34" charset="0"/>
              <a:buChar char="•"/>
            </a:pPr>
            <a:r>
              <a:rPr lang="en-US" b="1" dirty="0"/>
              <a:t>Παρακολούθηση χρήσης</a:t>
            </a:r>
            <a:r>
              <a:rPr lang="en-US" dirty="0"/>
              <a:t>: Παρακολουθήστε τη χρήση ενέργειας, νερού ή διαδικτύου.</a:t>
            </a:r>
          </a:p>
          <a:p>
            <a:pPr marL="742950" lvl="1" indent="-285750">
              <a:spcAft>
                <a:spcPts val="600"/>
              </a:spcAft>
              <a:buFont typeface="Calibri" panose="020B0604020202020204" pitchFamily="34" charset="0"/>
              <a:buChar char="•"/>
            </a:pPr>
            <a:r>
              <a:rPr lang="en-US" b="1" dirty="0"/>
              <a:t>Ειδοποιήσεις και υπενθυμίσεις</a:t>
            </a:r>
            <a:r>
              <a:rPr lang="en-US" dirty="0"/>
              <a:t>: Λάβετε ειδοποιήσεις για ημερομηνίες λήξης και πληρωμές.</a:t>
            </a:r>
          </a:p>
          <a:p>
            <a:pPr marL="742950" lvl="1" indent="-285750">
              <a:spcAft>
                <a:spcPts val="600"/>
              </a:spcAft>
              <a:buFont typeface="Calibri" panose="020B0604020202020204" pitchFamily="34" charset="0"/>
              <a:buChar char="•"/>
            </a:pPr>
            <a:r>
              <a:rPr lang="en-US" b="1" dirty="0"/>
              <a:t>Αποδείξεις με δυνατότητα λήψης</a:t>
            </a:r>
            <a:r>
              <a:rPr lang="en-US" dirty="0"/>
              <a:t>: Διατηρήστε ψηφιακά αρχεία για μελλοντική αναφορά.</a:t>
            </a:r>
          </a:p>
          <a:p>
            <a:pPr>
              <a:spcAft>
                <a:spcPts val="600"/>
              </a:spcAft>
            </a:pPr>
            <a:endParaRPr lang="el-GR" dirty="0"/>
          </a:p>
        </p:txBody>
      </p:sp>
      <p:sp>
        <p:nvSpPr>
          <p:cNvPr id="5" name="Google Shape;173;p8">
            <a:extLst>
              <a:ext uri="{FF2B5EF4-FFF2-40B4-BE49-F238E27FC236}">
                <a16:creationId xmlns:a16="http://schemas.microsoft.com/office/drawing/2014/main" id="{AC0EF0AF-AEEB-4049-9A86-603AF5A58A6E}"/>
              </a:ext>
            </a:extLst>
          </p:cNvPr>
          <p:cNvSpPr txBox="1"/>
          <p:nvPr/>
        </p:nvSpPr>
        <p:spPr>
          <a:xfrm>
            <a:off x="9436962" y="6351847"/>
            <a:ext cx="2206487"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ro-RO" sz="1100" i="0" u="none" strike="noStrike" dirty="0">
                <a:effectLst/>
                <a:latin typeface="Calibri" panose="020F0502020204030204" pitchFamily="34" charset="0"/>
                <a:hlinkClick r:id="rId4"/>
              </a:rPr>
              <a:t>gstudioimagen </a:t>
            </a:r>
            <a:r>
              <a:rPr lang="en-US" sz="1000" b="0" i="0" u="sng" strike="noStrike" cap="none" dirty="0">
                <a:solidFill>
                  <a:schemeClr val="dk1"/>
                </a:solidFill>
                <a:latin typeface="Calibri"/>
                <a:ea typeface="Calibri"/>
                <a:cs typeface="Calibri"/>
                <a:sym typeface="Calibri"/>
                <a:hlinkClick r:id="rId4"/>
              </a:rPr>
              <a:t>στο Freepik</a:t>
            </a:r>
            <a:endParaRPr sz="1000" b="0" i="0" u="none" strike="noStrike" cap="none" dirty="0">
              <a:solidFill>
                <a:schemeClr val="dk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21764F75-2454-39F8-9C59-89A1AFD12C63}"/>
              </a:ext>
            </a:extLst>
          </p:cNvPr>
          <p:cNvSpPr/>
          <p:nvPr/>
        </p:nvSpPr>
        <p:spPr>
          <a:xfrm>
            <a:off x="8213558" y="0"/>
            <a:ext cx="39728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3 </a:t>
            </a:r>
            <a:r>
              <a:rPr lang="el-GR"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ύλες</a:t>
            </a:r>
            <a:r>
              <a:rPr lang="en-US" sz="1800" b="0" i="0" u="none" strike="noStrike" cap="none" dirty="0">
                <a:solidFill>
                  <a:srgbClr val="1C2E78"/>
                </a:solidFill>
                <a:latin typeface="Calibri"/>
                <a:ea typeface="Calibri"/>
                <a:cs typeface="Calibri"/>
                <a:sym typeface="Calibri"/>
              </a:rPr>
              <a:t> πληρωμών κοινής ωφέλειας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0765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F984-176B-422F-97CB-45E505E72161}"/>
              </a:ext>
            </a:extLst>
          </p:cNvPr>
          <p:cNvPicPr>
            <a:picLocks noChangeAspect="1"/>
          </p:cNvPicPr>
          <p:nvPr/>
        </p:nvPicPr>
        <p:blipFill>
          <a:blip r:embed="rId3"/>
          <a:stretch>
            <a:fillRect/>
          </a:stretch>
        </p:blipFill>
        <p:spPr>
          <a:xfrm>
            <a:off x="8625653" y="1959485"/>
            <a:ext cx="3412081" cy="3412081"/>
          </a:xfrm>
          <a:prstGeom prst="rect">
            <a:avLst/>
          </a:prstGeom>
        </p:spPr>
      </p:pic>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buClr>
                <a:srgbClr val="7030A0"/>
              </a:buClr>
              <a:buSzPct val="100000"/>
            </a:pPr>
            <a:r>
              <a:rPr lang="en-US" dirty="0"/>
              <a:t>Τύποι υπηρεσιών κοινής ωφέλειας που πληρώνονται online (1/2)</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83759" y="1924049"/>
            <a:ext cx="7188642" cy="4316329"/>
          </a:xfrm>
        </p:spPr>
        <p:txBody>
          <a:bodyPr>
            <a:normAutofit fontScale="92500" lnSpcReduction="20000"/>
          </a:bodyPr>
          <a:lstStyle/>
          <a:p>
            <a:pPr>
              <a:lnSpc>
                <a:spcPct val="110000"/>
              </a:lnSpc>
              <a:spcAft>
                <a:spcPts val="600"/>
              </a:spcAft>
              <a:buFont typeface="Wingdings" panose="05000000000000000000" pitchFamily="2" charset="2"/>
              <a:buChar char="§"/>
            </a:pPr>
            <a:r>
              <a:rPr lang="en-US" sz="2200" b="1" dirty="0"/>
              <a:t>Λογαριασμοί ηλεκτρικού ρεύματος </a:t>
            </a:r>
            <a:r>
              <a:rPr lang="ro-RO" sz="2200" dirty="0"/>
              <a:t>- </a:t>
            </a:r>
            <a:r>
              <a:rPr lang="en-US" sz="2200" dirty="0"/>
              <a:t>Πληρώστε για τη χρήση ηλεκτρικού ρεύματος από νοικοκυριά ή επιχειρήσεις. Ορισμένες πύλες προσφέρουν συμβουλές εξοικονόμησης ενέργειας και αναφορές χρήσης.</a:t>
            </a:r>
            <a:endParaRPr lang="ro-RO" sz="2200" dirty="0"/>
          </a:p>
          <a:p>
            <a:pPr>
              <a:lnSpc>
                <a:spcPct val="110000"/>
              </a:lnSpc>
              <a:spcAft>
                <a:spcPts val="600"/>
              </a:spcAft>
              <a:buFont typeface="Wingdings" panose="05000000000000000000" pitchFamily="2" charset="2"/>
              <a:buChar char="§"/>
            </a:pPr>
            <a:r>
              <a:rPr lang="en-US" sz="2200" b="1" dirty="0"/>
              <a:t>Λογαριασμοί νερού </a:t>
            </a:r>
            <a:r>
              <a:rPr lang="ro-RO" sz="2200" dirty="0"/>
              <a:t>- </a:t>
            </a:r>
            <a:r>
              <a:rPr lang="en-US" sz="2200" dirty="0"/>
              <a:t>Διαχειριστείτε και πληρώστε τα τέλη παροχής υπηρεσιών νερού για το σπίτι ή την επιχείρησή σας. Προβολή λεπτομερών αναφορών χρήσης για την παρακολούθηση της κατανάλωσης.</a:t>
            </a:r>
            <a:endParaRPr lang="ro-RO" sz="2200" dirty="0"/>
          </a:p>
          <a:p>
            <a:pPr>
              <a:lnSpc>
                <a:spcPct val="110000"/>
              </a:lnSpc>
              <a:spcAft>
                <a:spcPts val="600"/>
              </a:spcAft>
              <a:buFont typeface="Wingdings" panose="05000000000000000000" pitchFamily="2" charset="2"/>
              <a:buChar char="§"/>
            </a:pPr>
            <a:r>
              <a:rPr lang="en-US" sz="2200" b="1" dirty="0"/>
              <a:t>Λογαριασμοί φυσικού αερίου </a:t>
            </a:r>
            <a:r>
              <a:rPr lang="ro-RO" sz="2200" b="1" dirty="0"/>
              <a:t>- </a:t>
            </a:r>
            <a:r>
              <a:rPr lang="en-US" sz="2200" dirty="0"/>
              <a:t>Πληρώστε για την προμήθεια φυσικού αερίου που χρησιμοποιείται για θέρμανση και μαγείρεμα. Ορισμένοι πάροχοι προσφέρουν σχέδια προϋπολογισμού για την κατανομή των πληρωμών σε βάθος χρόνου</a:t>
            </a:r>
            <a:r>
              <a:rPr lang="ro-RO" sz="2200" dirty="0"/>
              <a:t>. </a:t>
            </a:r>
          </a:p>
          <a:p>
            <a:pPr>
              <a:lnSpc>
                <a:spcPct val="110000"/>
              </a:lnSpc>
              <a:spcAft>
                <a:spcPts val="600"/>
              </a:spcAft>
              <a:buFont typeface="Wingdings" panose="05000000000000000000" pitchFamily="2" charset="2"/>
              <a:buChar char="§"/>
            </a:pPr>
            <a:endParaRPr lang="el-GR" sz="2200" dirty="0"/>
          </a:p>
        </p:txBody>
      </p:sp>
      <p:sp>
        <p:nvSpPr>
          <p:cNvPr id="5" name="Google Shape;173;p8">
            <a:extLst>
              <a:ext uri="{FF2B5EF4-FFF2-40B4-BE49-F238E27FC236}">
                <a16:creationId xmlns:a16="http://schemas.microsoft.com/office/drawing/2014/main" id="{C636B3B6-3EF5-4A55-A345-8DE159130EF2}"/>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ro-RO" sz="1000" u="sng" dirty="0" err="1">
                <a:solidFill>
                  <a:schemeClr val="dk1"/>
                </a:solidFill>
                <a:latin typeface="Calibri"/>
                <a:ea typeface="Calibri"/>
                <a:cs typeface="Calibri"/>
                <a:sym typeface="Calibri"/>
                <a:hlinkClick r:id="rId4"/>
              </a:rPr>
              <a:t>storyset </a:t>
            </a:r>
            <a:r>
              <a:rPr lang="en-US" sz="1000" b="0" i="0" u="sng" strike="noStrike" cap="none" dirty="0">
                <a:solidFill>
                  <a:schemeClr val="dk1"/>
                </a:solidFill>
                <a:latin typeface="Calibri"/>
                <a:ea typeface="Calibri"/>
                <a:cs typeface="Calibri"/>
                <a:sym typeface="Calibri"/>
                <a:hlinkClick r:id="rId4"/>
              </a:rPr>
              <a:t>στο Freepik</a:t>
            </a:r>
            <a:endParaRPr sz="1000" b="0" i="0" u="none" strike="noStrike" cap="none" dirty="0">
              <a:solidFill>
                <a:schemeClr val="dk1"/>
              </a:solidFill>
              <a:latin typeface="Calibri"/>
              <a:ea typeface="Calibri"/>
              <a:cs typeface="Calibri"/>
              <a:sym typeface="Calibri"/>
            </a:endParaRPr>
          </a:p>
        </p:txBody>
      </p:sp>
      <p:sp>
        <p:nvSpPr>
          <p:cNvPr id="7" name="Google Shape;193;p10">
            <a:extLst>
              <a:ext uri="{FF2B5EF4-FFF2-40B4-BE49-F238E27FC236}">
                <a16:creationId xmlns:a16="http://schemas.microsoft.com/office/drawing/2014/main" id="{BB9B387B-F775-69DB-B7C4-F2424023DF21}"/>
              </a:ext>
            </a:extLst>
          </p:cNvPr>
          <p:cNvSpPr/>
          <p:nvPr/>
        </p:nvSpPr>
        <p:spPr>
          <a:xfrm>
            <a:off x="8213558" y="0"/>
            <a:ext cx="39728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3 </a:t>
            </a:r>
            <a:r>
              <a:rPr lang="el-GR"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ύλες</a:t>
            </a:r>
            <a:r>
              <a:rPr lang="en-US" sz="1800" b="0" i="0" u="none" strike="noStrike" cap="none" dirty="0">
                <a:solidFill>
                  <a:srgbClr val="1C2E78"/>
                </a:solidFill>
                <a:latin typeface="Calibri"/>
                <a:ea typeface="Calibri"/>
                <a:cs typeface="Calibri"/>
                <a:sym typeface="Calibri"/>
              </a:rPr>
              <a:t> πληρωμών κοινής ωφέλειας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123664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535-3B34-3E7B-9D1E-899DE829F0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B442FC-74AD-0CC9-4232-E284969650D6}"/>
              </a:ext>
            </a:extLst>
          </p:cNvPr>
          <p:cNvPicPr>
            <a:picLocks noChangeAspect="1"/>
          </p:cNvPicPr>
          <p:nvPr/>
        </p:nvPicPr>
        <p:blipFill>
          <a:blip r:embed="rId3"/>
          <a:stretch>
            <a:fillRect/>
          </a:stretch>
        </p:blipFill>
        <p:spPr>
          <a:xfrm>
            <a:off x="8625653" y="1959485"/>
            <a:ext cx="3412081" cy="3412081"/>
          </a:xfrm>
          <a:prstGeom prst="rect">
            <a:avLst/>
          </a:prstGeom>
        </p:spPr>
      </p:pic>
      <p:sp>
        <p:nvSpPr>
          <p:cNvPr id="2" name="Τίτλος 1">
            <a:extLst>
              <a:ext uri="{FF2B5EF4-FFF2-40B4-BE49-F238E27FC236}">
                <a16:creationId xmlns:a16="http://schemas.microsoft.com/office/drawing/2014/main" id="{4D124AFE-AA4B-0139-8882-C47786B4CCB1}"/>
              </a:ext>
            </a:extLst>
          </p:cNvPr>
          <p:cNvSpPr>
            <a:spLocks noGrp="1"/>
          </p:cNvSpPr>
          <p:nvPr>
            <p:ph type="title"/>
          </p:nvPr>
        </p:nvSpPr>
        <p:spPr/>
        <p:txBody>
          <a:bodyPr>
            <a:normAutofit/>
          </a:bodyPr>
          <a:lstStyle/>
          <a:p>
            <a:pPr>
              <a:buClr>
                <a:srgbClr val="7030A0"/>
              </a:buClr>
              <a:buSzPct val="100000"/>
            </a:pPr>
            <a:r>
              <a:rPr lang="en-US" dirty="0"/>
              <a:t>Τύποι υπηρεσιών κοινής ωφέλειας που πληρώνονται online (2/2)</a:t>
            </a:r>
            <a:endParaRPr lang="ro-RO" sz="2800" dirty="0"/>
          </a:p>
        </p:txBody>
      </p:sp>
      <p:sp>
        <p:nvSpPr>
          <p:cNvPr id="3" name="Θέση κειμένου 2">
            <a:extLst>
              <a:ext uri="{FF2B5EF4-FFF2-40B4-BE49-F238E27FC236}">
                <a16:creationId xmlns:a16="http://schemas.microsoft.com/office/drawing/2014/main" id="{FE75B892-7347-72BB-B4E7-7B952B776068}"/>
              </a:ext>
            </a:extLst>
          </p:cNvPr>
          <p:cNvSpPr>
            <a:spLocks noGrp="1"/>
          </p:cNvSpPr>
          <p:nvPr>
            <p:ph type="body" idx="1"/>
          </p:nvPr>
        </p:nvSpPr>
        <p:spPr>
          <a:xfrm>
            <a:off x="583759" y="1924049"/>
            <a:ext cx="7855392" cy="4348413"/>
          </a:xfrm>
        </p:spPr>
        <p:txBody>
          <a:bodyPr>
            <a:normAutofit lnSpcReduction="10000"/>
          </a:bodyPr>
          <a:lstStyle/>
          <a:p>
            <a:pPr>
              <a:buFont typeface="Wingdings" panose="05000000000000000000" pitchFamily="2" charset="2"/>
              <a:buChar char="§"/>
            </a:pPr>
            <a:r>
              <a:rPr lang="en-US" sz="2200" b="1" dirty="0"/>
              <a:t>Λογαριασμοί Internet και καλωδιακής </a:t>
            </a:r>
            <a:r>
              <a:rPr lang="en-US" sz="2200" dirty="0"/>
              <a:t>τηλεόρασης -Πληρώστε online για ευρυζωνικές υπηρεσίες, υπηρεσίες οπτικών ινών ή υπηρεσίες καλωδιακής τηλεόρασης. Επιλογές για αναβάθμιση προγραμμάτων ή αλλαγή υπηρεσιών απευθείας μέσω της πύλης</a:t>
            </a:r>
            <a:r>
              <a:rPr lang="ro-RO" sz="2200" dirty="0"/>
              <a:t>. </a:t>
            </a:r>
          </a:p>
          <a:p>
            <a:pPr>
              <a:buFont typeface="Wingdings" panose="05000000000000000000" pitchFamily="2" charset="2"/>
              <a:buChar char="§"/>
            </a:pPr>
            <a:r>
              <a:rPr lang="en-US" sz="2200" b="1" dirty="0"/>
              <a:t>Λογαριασμοί τηλεφώνου </a:t>
            </a:r>
            <a:r>
              <a:rPr lang="en-US" sz="2200" dirty="0"/>
              <a:t>(σταθερής και κινητής τηλεφωνίας</a:t>
            </a:r>
            <a:r>
              <a:rPr lang="ro-RO" sz="2200" dirty="0"/>
              <a:t>) - </a:t>
            </a:r>
            <a:r>
              <a:rPr lang="en-US" sz="2200" dirty="0"/>
              <a:t>Πληρώστε εύκολα για υπηρεσίες κινητής και οικιακής τηλεφωνίας. Ρυθμίστε αυτόματη πληρωμή για να αποφύγετε τις διακοπές των υπηρεσιών.</a:t>
            </a:r>
            <a:endParaRPr lang="ro-RO" sz="2200" dirty="0"/>
          </a:p>
          <a:p>
            <a:pPr>
              <a:spcAft>
                <a:spcPts val="600"/>
              </a:spcAft>
              <a:buFont typeface="Wingdings" panose="05000000000000000000" pitchFamily="2" charset="2"/>
              <a:buChar char="§"/>
            </a:pPr>
            <a:r>
              <a:rPr lang="en-US" sz="2200" b="1" dirty="0"/>
              <a:t>Λογαριασμοί διαχείρισης αποβλήτων </a:t>
            </a:r>
            <a:r>
              <a:rPr lang="ro-RO" sz="2200" dirty="0"/>
              <a:t>- </a:t>
            </a:r>
            <a:r>
              <a:rPr lang="en-US" sz="2200" dirty="0"/>
              <a:t>Πληρώστε για υπηρεσίες αποκομιδής απορριμμάτων και ανακύκλωσης. Ορισμένες πύλες επιτρέπουν τον προγραμματισμό μαζικής αποκομιδής ή πρόσθετων υπηρεσιών.</a:t>
            </a:r>
            <a:endParaRPr lang="el-GR" sz="2200" dirty="0"/>
          </a:p>
        </p:txBody>
      </p:sp>
      <p:sp>
        <p:nvSpPr>
          <p:cNvPr id="5" name="Google Shape;173;p8">
            <a:extLst>
              <a:ext uri="{FF2B5EF4-FFF2-40B4-BE49-F238E27FC236}">
                <a16:creationId xmlns:a16="http://schemas.microsoft.com/office/drawing/2014/main" id="{89846D3A-56D4-97F7-941F-62E3DD9A7D8D}"/>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ro-RO" sz="1000" u="sng" dirty="0" err="1">
                <a:solidFill>
                  <a:schemeClr val="dk1"/>
                </a:solidFill>
                <a:latin typeface="Calibri"/>
                <a:ea typeface="Calibri"/>
                <a:cs typeface="Calibri"/>
                <a:sym typeface="Calibri"/>
                <a:hlinkClick r:id="rId4"/>
              </a:rPr>
              <a:t>storyset </a:t>
            </a:r>
            <a:r>
              <a:rPr lang="en-US" sz="1000" b="0" i="0" u="sng" strike="noStrike" cap="none" dirty="0">
                <a:solidFill>
                  <a:schemeClr val="dk1"/>
                </a:solidFill>
                <a:latin typeface="Calibri"/>
                <a:ea typeface="Calibri"/>
                <a:cs typeface="Calibri"/>
                <a:sym typeface="Calibri"/>
                <a:hlinkClick r:id="rId4"/>
              </a:rPr>
              <a:t>στο Freepik</a:t>
            </a:r>
            <a:endParaRPr sz="1000" b="0" i="0" u="none" strike="noStrike" cap="none" dirty="0">
              <a:solidFill>
                <a:schemeClr val="dk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52DB992B-F33A-26E8-1700-160B8D96413E}"/>
              </a:ext>
            </a:extLst>
          </p:cNvPr>
          <p:cNvSpPr/>
          <p:nvPr/>
        </p:nvSpPr>
        <p:spPr>
          <a:xfrm>
            <a:off x="8213558" y="0"/>
            <a:ext cx="397282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3 </a:t>
            </a:r>
            <a:r>
              <a:rPr lang="el-GR"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ύλες</a:t>
            </a:r>
            <a:r>
              <a:rPr lang="en-US" sz="1800" b="0" i="0" u="none" strike="noStrike" cap="none" dirty="0">
                <a:solidFill>
                  <a:srgbClr val="1C2E78"/>
                </a:solidFill>
                <a:latin typeface="Calibri"/>
                <a:ea typeface="Calibri"/>
                <a:cs typeface="Calibri"/>
                <a:sym typeface="Calibri"/>
              </a:rPr>
              <a:t> πληρωμών κοινής ωφέλειας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28082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l-GR" sz="2000" dirty="0"/>
              <a:t>Υποενότητα </a:t>
            </a:r>
            <a:r>
              <a:rPr lang="ro-RO" sz="2000" dirty="0"/>
              <a:t>4</a:t>
            </a:r>
            <a:r>
              <a:rPr lang="en-US" sz="2000" dirty="0"/>
              <a:t/>
            </a:r>
            <a:br>
              <a:rPr lang="en-US" sz="2000" dirty="0"/>
            </a:br>
            <a:r>
              <a:rPr lang="en-US" sz="4000" b="1" dirty="0"/>
              <a:t>Πλοήγηση στις πύλες πληρωμής </a:t>
            </a:r>
            <a:r>
              <a:rPr lang="ro-RO" sz="4000" b="1" dirty="0"/>
              <a:t>φόρων </a:t>
            </a:r>
            <a:r>
              <a:rPr lang="en-US" sz="4000" b="1" dirty="0"/>
              <a:t>και υπηρεσιών κοινής ωφέλειας</a:t>
            </a:r>
            <a:r>
              <a:rPr lang="en-US" sz="4000" dirty="0"/>
              <a:t/>
            </a:r>
            <a:br>
              <a:rPr lang="en-US" sz="4000" dirty="0"/>
            </a:br>
            <a:endParaRPr dirty="0"/>
          </a:p>
        </p:txBody>
      </p:sp>
      <p:sp>
        <p:nvSpPr>
          <p:cNvPr id="170" name="Google Shape;170;p8"/>
          <p:cNvSpPr txBox="1">
            <a:spLocks noGrp="1"/>
          </p:cNvSpPr>
          <p:nvPr>
            <p:ph type="body" idx="1"/>
          </p:nvPr>
        </p:nvSpPr>
        <p:spPr>
          <a:xfrm>
            <a:off x="558000" y="1985116"/>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171" name="Google Shape;171;p8"/>
          <p:cNvSpPr txBox="1">
            <a:spLocks noGrp="1"/>
          </p:cNvSpPr>
          <p:nvPr>
            <p:ph type="body" idx="2"/>
          </p:nvPr>
        </p:nvSpPr>
        <p:spPr>
          <a:xfrm>
            <a:off x="617621" y="2466799"/>
            <a:ext cx="7307180" cy="3885048"/>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buSzPct val="100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είστε σε θέση:</a:t>
            </a:r>
            <a:endParaRPr sz="2000" dirty="0"/>
          </a:p>
          <a:p>
            <a:pPr marL="342900" indent="-342900">
              <a:spcBef>
                <a:spcPts val="0"/>
              </a:spcBef>
              <a:buClr>
                <a:schemeClr val="accent6"/>
              </a:buClr>
              <a:buSzPct val="100000"/>
              <a:buFont typeface="Wingdings" panose="05000000000000000000" pitchFamily="2" charset="2"/>
              <a:buChar char="ü"/>
            </a:pPr>
            <a:r>
              <a:rPr lang="en-US" sz="2000" dirty="0"/>
              <a:t>να αποκτάτε πρόσβαση σε επίσημους κυβερνητικούς ιστότοπους για την πληρωμή φόρων και σε ιστότοπους υπηρεσιών κοινής ωφέλειας για την πληρωμή λογαριασμών.</a:t>
            </a:r>
          </a:p>
          <a:p>
            <a:pPr marL="342900" indent="-342900">
              <a:spcBef>
                <a:spcPts val="0"/>
              </a:spcBef>
              <a:buClr>
                <a:schemeClr val="accent6"/>
              </a:buClr>
              <a:buSzPct val="100000"/>
              <a:buFont typeface="Wingdings" panose="05000000000000000000" pitchFamily="2" charset="2"/>
              <a:buChar char="ü"/>
            </a:pPr>
            <a:r>
              <a:rPr lang="en-US" sz="2000" dirty="0"/>
              <a:t>να συνδέεστε με ασφάλεια και να διαχειρίζεστε τις πληρωμές μέσω κρυπτογραφημένων κυβερνητικών και κοινωφελών πυλών.</a:t>
            </a:r>
          </a:p>
          <a:p>
            <a:pPr marL="342900" indent="-342900">
              <a:spcBef>
                <a:spcPts val="0"/>
              </a:spcBef>
              <a:buClr>
                <a:schemeClr val="accent6"/>
              </a:buClr>
              <a:buSzPct val="100000"/>
              <a:buFont typeface="Wingdings" panose="05000000000000000000" pitchFamily="2" charset="2"/>
              <a:buChar char="ü"/>
            </a:pPr>
            <a:r>
              <a:rPr lang="el-GR" sz="2000" dirty="0"/>
              <a:t>να α</a:t>
            </a:r>
            <a:r>
              <a:rPr lang="en-US" sz="2000" dirty="0"/>
              <a:t>νακα</a:t>
            </a:r>
            <a:r>
              <a:rPr lang="en-US" sz="2000" dirty="0" err="1"/>
              <a:t>λύ</a:t>
            </a:r>
            <a:r>
              <a:rPr lang="el-GR" sz="2000" dirty="0"/>
              <a:t>π</a:t>
            </a:r>
            <a:r>
              <a:rPr lang="en-US" sz="2000" dirty="0" err="1"/>
              <a:t>τε</a:t>
            </a:r>
            <a:r>
              <a:rPr lang="el-GR" sz="2000" dirty="0"/>
              <a:t>τε</a:t>
            </a:r>
            <a:r>
              <a:rPr lang="en-US" sz="2000" dirty="0"/>
              <a:t> λειτουργίες όπως η υποβολή φορολογικών δηλώσεων, η παρακολούθηση του ιστορικού πληρωμών και οι ενημερώσεις που σχετίζονται με τις υπηρεσίες.</a:t>
            </a:r>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732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F5FE669-B713-75BB-37A7-0392BC3E1852}"/>
              </a:ext>
            </a:extLst>
          </p:cNvPr>
          <p:cNvSpPr>
            <a:spLocks noGrp="1"/>
          </p:cNvSpPr>
          <p:nvPr>
            <p:ph type="title"/>
          </p:nvPr>
        </p:nvSpPr>
        <p:spPr/>
        <p:txBody>
          <a:bodyPr/>
          <a:lstStyle/>
          <a:p>
            <a:r>
              <a:rPr lang="ro-RO" sz="2800" b="1" dirty="0" err="1"/>
              <a:t>Βήματα </a:t>
            </a:r>
            <a:r>
              <a:rPr lang="en-US" sz="2800" b="1" dirty="0"/>
              <a:t>πλοήγησης</a:t>
            </a:r>
            <a:endParaRPr lang="el-GR" dirty="0"/>
          </a:p>
        </p:txBody>
      </p:sp>
      <p:sp>
        <p:nvSpPr>
          <p:cNvPr id="6" name="Θέση κειμένου 5">
            <a:extLst>
              <a:ext uri="{FF2B5EF4-FFF2-40B4-BE49-F238E27FC236}">
                <a16:creationId xmlns:a16="http://schemas.microsoft.com/office/drawing/2014/main" id="{CB815451-975C-5690-D08D-3C7A68B1B1C0}"/>
              </a:ext>
            </a:extLst>
          </p:cNvPr>
          <p:cNvSpPr>
            <a:spLocks noGrp="1"/>
          </p:cNvSpPr>
          <p:nvPr>
            <p:ph type="body" idx="1"/>
          </p:nvPr>
        </p:nvSpPr>
        <p:spPr>
          <a:xfrm>
            <a:off x="584465" y="2073465"/>
            <a:ext cx="7532841" cy="4433614"/>
          </a:xfrm>
        </p:spPr>
        <p:txBody>
          <a:bodyPr>
            <a:noAutofit/>
          </a:bodyPr>
          <a:lstStyle/>
          <a:p>
            <a:pPr marL="76200" indent="0">
              <a:spcAft>
                <a:spcPts val="600"/>
              </a:spcAft>
              <a:buNone/>
            </a:pPr>
            <a:r>
              <a:rPr lang="en-US" sz="1800" dirty="0"/>
              <a:t>Μια διαδικτυακή πύλη πληρωμών είναι μια ασφαλής πλατφόρμα, προσβάσιμη μέσω ενός ιστότοπου ή μιας εφαρμογής, που επιτρέπει στους χρήστες να πληρώνουν φόρους και υπηρεσίες απευθείας από το κινητό τους τηλέφωνο ή άλλες ψηφιακές συσκευές.</a:t>
            </a:r>
            <a:endParaRPr lang="ro-RO" sz="1800" dirty="0"/>
          </a:p>
          <a:p>
            <a:pPr>
              <a:spcAft>
                <a:spcPts val="600"/>
              </a:spcAft>
            </a:pPr>
            <a:r>
              <a:rPr lang="en-US" sz="1800" b="1" dirty="0"/>
              <a:t>Εντοπίστε το τμήμα σύνδεσης </a:t>
            </a:r>
            <a:r>
              <a:rPr lang="en-US" sz="1800" dirty="0"/>
              <a:t>- Βρείτε και εισαγάγετε τα διαπιστευτήριά σας στον επίσημο ιστότοπο της κυβέρνησης ή της κοινής ωφέλειας.</a:t>
            </a:r>
            <a:endParaRPr lang="ro-RO" sz="1800" dirty="0"/>
          </a:p>
          <a:p>
            <a:pPr>
              <a:spcAft>
                <a:spcPts val="600"/>
              </a:spcAft>
            </a:pPr>
            <a:r>
              <a:rPr lang="en-US" sz="1800" b="1" dirty="0"/>
              <a:t>Εξερευνήστε το κύριο μενού </a:t>
            </a:r>
            <a:r>
              <a:rPr lang="en-US" sz="1800" dirty="0"/>
              <a:t>- Προσδιορίστε βασικές ενότητες όπως "Πληρωμές", "Χρεώσεις", "Ρυθμίσεις λογαριασμού" και "Υποστήριξη".</a:t>
            </a:r>
            <a:endParaRPr lang="ro-RO" sz="1800" dirty="0"/>
          </a:p>
          <a:p>
            <a:pPr>
              <a:spcAft>
                <a:spcPts val="600"/>
              </a:spcAft>
            </a:pPr>
            <a:r>
              <a:rPr lang="en-US" sz="1800" b="1" dirty="0"/>
              <a:t>Πρόσβαση στο ιστορικό συναλλαγών </a:t>
            </a:r>
            <a:r>
              <a:rPr lang="en-US" sz="1800" dirty="0"/>
              <a:t>- Πλοηγηθείτε στο ιστορικό πληρωμών ή στην ενότητα τιμολόγησης για να επανεξετάσετε προηγούμενες συναλλαγές και αποδείξεις.</a:t>
            </a:r>
            <a:endParaRPr lang="ro-RO" sz="1800" dirty="0"/>
          </a:p>
          <a:p>
            <a:pPr>
              <a:spcAft>
                <a:spcPts val="600"/>
              </a:spcAft>
            </a:pPr>
            <a:r>
              <a:rPr lang="en-US" sz="1800" b="1" dirty="0"/>
              <a:t>Εύρεση λειτουργιών υποστήριξης και βοήθειας </a:t>
            </a:r>
            <a:r>
              <a:rPr lang="en-US" sz="1800" dirty="0"/>
              <a:t>- Εντοπίστε τις Συχνές ερωτήσεις, την υποστήριξη μέσω chat ή τα στοιχεία επικοινωνίας της υπηρεσίας εξυπηρέτησης πελατών για βοήθεια.</a:t>
            </a:r>
            <a:endParaRPr lang="ro-RO" sz="1800" dirty="0"/>
          </a:p>
        </p:txBody>
      </p:sp>
      <p:pic>
        <p:nvPicPr>
          <p:cNvPr id="2051" name="Picture 3" descr="Estate planning abstract concept vector illustration. Real estate assets control, keep documents in order, trust account, attorney advise, life insurance, personal possession abstract metaphor.">
            <a:extLst>
              <a:ext uri="{FF2B5EF4-FFF2-40B4-BE49-F238E27FC236}">
                <a16:creationId xmlns:a16="http://schemas.microsoft.com/office/drawing/2014/main" id="{376BCAF5-0407-46AC-BC6C-3FE2B6E7E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599" y="1808162"/>
            <a:ext cx="4075401" cy="40754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E577F3A-9C5E-4613-B0B4-C110C0ACB8E2}"/>
              </a:ext>
            </a:extLst>
          </p:cNvPr>
          <p:cNvSpPr txBox="1"/>
          <p:nvPr/>
        </p:nvSpPr>
        <p:spPr>
          <a:xfrm>
            <a:off x="5403273" y="6096980"/>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vectorjuice στο Freepik</a:t>
            </a:r>
            <a:endParaRPr lang="en-US" sz="1050" b="0" i="0" u="none" strike="noStrike" cap="none" dirty="0">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25DAD392-BD94-0D32-6712-5987518BFD84}"/>
              </a:ext>
            </a:extLst>
          </p:cNvPr>
          <p:cNvSpPr/>
          <p:nvPr/>
        </p:nvSpPr>
        <p:spPr>
          <a:xfrm>
            <a:off x="8959516" y="0"/>
            <a:ext cx="322686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a:t>
            </a:r>
            <a:r>
              <a:rPr lang="el-GR" sz="1800" b="0" i="0" u="none" strike="noStrike" cap="none" dirty="0">
                <a:solidFill>
                  <a:srgbClr val="1C2E78"/>
                </a:solidFill>
                <a:latin typeface="Calibri"/>
                <a:ea typeface="Calibri"/>
                <a:cs typeface="Calibri"/>
                <a:sym typeface="Calibri"/>
              </a:rPr>
              <a:t>Πύλες </a:t>
            </a:r>
            <a:r>
              <a:rPr lang="en-US"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ληρωμής</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φόρων</a:t>
            </a:r>
            <a:r>
              <a:rPr lang="en-US" sz="1800" b="0" i="0" u="none" strike="noStrike" cap="none" dirty="0">
                <a:solidFill>
                  <a:srgbClr val="1C2E78"/>
                </a:solidFill>
                <a:latin typeface="Calibri"/>
                <a:ea typeface="Calibri"/>
                <a:cs typeface="Calibri"/>
                <a:sym typeface="Calibri"/>
              </a:rPr>
              <a:t> και</a:t>
            </a:r>
            <a:endParaRPr lang="el-GR" sz="1800" b="0" i="0" u="none" strike="noStrike" cap="none" dirty="0">
              <a:solidFill>
                <a:srgbClr val="1C2E78"/>
              </a:solidFill>
              <a:latin typeface="Calibri"/>
              <a:ea typeface="Calibri"/>
              <a:cs typeface="Calibri"/>
              <a:sym typeface="Calibri"/>
            </a:endParaRPr>
          </a:p>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υπηρεσιών κοινής ωφέλειας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13156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DEF2F-99B5-6571-8AA0-4A705B86C2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2BE868-4A82-78A1-39DD-07AB285EC667}"/>
              </a:ext>
            </a:extLst>
          </p:cNvPr>
          <p:cNvPicPr>
            <a:picLocks noChangeAspect="1"/>
          </p:cNvPicPr>
          <p:nvPr/>
        </p:nvPicPr>
        <p:blipFill>
          <a:blip r:embed="rId3"/>
          <a:stretch>
            <a:fillRect/>
          </a:stretch>
        </p:blipFill>
        <p:spPr>
          <a:xfrm>
            <a:off x="8282860" y="1362221"/>
            <a:ext cx="3903518" cy="3903518"/>
          </a:xfrm>
          <a:prstGeom prst="rect">
            <a:avLst/>
          </a:prstGeom>
        </p:spPr>
      </p:pic>
      <p:sp>
        <p:nvSpPr>
          <p:cNvPr id="2" name="Τίτλος 1">
            <a:extLst>
              <a:ext uri="{FF2B5EF4-FFF2-40B4-BE49-F238E27FC236}">
                <a16:creationId xmlns:a16="http://schemas.microsoft.com/office/drawing/2014/main" id="{0A35FCD1-AD6B-C796-5D2E-7F00DACE6EE5}"/>
              </a:ext>
            </a:extLst>
          </p:cNvPr>
          <p:cNvSpPr>
            <a:spLocks noGrp="1"/>
          </p:cNvSpPr>
          <p:nvPr>
            <p:ph type="title"/>
          </p:nvPr>
        </p:nvSpPr>
        <p:spPr/>
        <p:txBody>
          <a:bodyPr/>
          <a:lstStyle/>
          <a:p>
            <a:r>
              <a:rPr lang="en-US" sz="2800" b="1" dirty="0"/>
              <a:t>Ρύθμιση και διαχείριση του λογαριασμού </a:t>
            </a:r>
            <a:r>
              <a:rPr lang="ro-RO" sz="2800" b="1" dirty="0"/>
              <a:t>σας </a:t>
            </a:r>
            <a:r>
              <a:rPr lang="en-US" sz="2800" b="1" dirty="0"/>
              <a:t>(1/2)</a:t>
            </a:r>
            <a:endParaRPr lang="el-GR" dirty="0"/>
          </a:p>
        </p:txBody>
      </p:sp>
      <p:sp>
        <p:nvSpPr>
          <p:cNvPr id="3" name="Θέση κειμένου 2">
            <a:extLst>
              <a:ext uri="{FF2B5EF4-FFF2-40B4-BE49-F238E27FC236}">
                <a16:creationId xmlns:a16="http://schemas.microsoft.com/office/drawing/2014/main" id="{C93B18B2-68D9-EA69-25A2-1CE9F3A05949}"/>
              </a:ext>
            </a:extLst>
          </p:cNvPr>
          <p:cNvSpPr>
            <a:spLocks noGrp="1"/>
          </p:cNvSpPr>
          <p:nvPr>
            <p:ph type="body" idx="1"/>
          </p:nvPr>
        </p:nvSpPr>
        <p:spPr>
          <a:xfrm>
            <a:off x="566155" y="1714500"/>
            <a:ext cx="7803145" cy="4733926"/>
          </a:xfrm>
        </p:spPr>
        <p:txBody>
          <a:bodyPr>
            <a:normAutofit fontScale="92500"/>
          </a:bodyPr>
          <a:lstStyle/>
          <a:p>
            <a:pPr>
              <a:spcAft>
                <a:spcPts val="600"/>
              </a:spcAft>
            </a:pPr>
            <a:r>
              <a:rPr lang="en-US" sz="2200" b="1" dirty="0"/>
              <a:t>Επισκεφθείτε τον επίσημο ιστότοπο </a:t>
            </a:r>
            <a:r>
              <a:rPr lang="en-US" sz="2200" dirty="0"/>
              <a:t>- Μεταβείτε στον επίσημο ιστότοπο της κυβέρνησης ή του παρόχου υπηρεσιών κοινής ωφέλειας και αναζητήστε την επιλογή "Εγγραφή" ή "Εγγραφή".</a:t>
            </a:r>
            <a:endParaRPr lang="ro-RO" sz="2200" dirty="0"/>
          </a:p>
          <a:p>
            <a:pPr>
              <a:spcAft>
                <a:spcPts val="600"/>
              </a:spcAft>
            </a:pPr>
            <a:r>
              <a:rPr lang="en-US" sz="2200" b="1" dirty="0"/>
              <a:t>Δημιουργία λογαριασμού </a:t>
            </a:r>
            <a:r>
              <a:rPr lang="en-US" sz="2200" dirty="0"/>
              <a:t>- Εισάγετε τα προσωπικά σας στοιχεία (όνομα, email, αριθμός τηλεφώνου) και ορίστε έναν ισχυρό κωδικό πρόσβασης.</a:t>
            </a:r>
            <a:endParaRPr lang="ro-RO" sz="2200" dirty="0"/>
          </a:p>
          <a:p>
            <a:pPr>
              <a:spcAft>
                <a:spcPts val="600"/>
              </a:spcAft>
            </a:pPr>
            <a:r>
              <a:rPr lang="en-US" sz="2200" b="1" dirty="0"/>
              <a:t>Επαλήθευση της ταυτότητάς σας </a:t>
            </a:r>
            <a:r>
              <a:rPr lang="en-US" sz="2200" dirty="0"/>
              <a:t>- Ολοκληρώστε όλα τα βήματα επαλήθευσης, όπως επιβεβαίωση μέσω email, OTP (One-Time Password) μέσω τηλεφώνου ή ερωτήσεις ασφαλείας.</a:t>
            </a:r>
            <a:endParaRPr lang="ro-RO" sz="2200" dirty="0"/>
          </a:p>
          <a:p>
            <a:pPr>
              <a:spcAft>
                <a:spcPts val="600"/>
              </a:spcAft>
            </a:pPr>
            <a:r>
              <a:rPr lang="en-US" sz="2200" b="1" dirty="0"/>
              <a:t>Συνδέστε μια μέθοδο πληρωμής </a:t>
            </a:r>
            <a:r>
              <a:rPr lang="en-US" sz="2200" dirty="0"/>
              <a:t>- Προσθέστε έναν τραπεζικό λογαριασμό, μια χρεωστική/πιστωτική κάρτα ή ρυθμίστε ένα ηλεκτρονικό πορτοφόλι για συναλλαγές.</a:t>
            </a:r>
            <a:endParaRPr lang="ro-RO" sz="2200" dirty="0"/>
          </a:p>
          <a:p>
            <a:pPr>
              <a:spcAft>
                <a:spcPts val="600"/>
              </a:spcAft>
            </a:pPr>
            <a:endParaRPr lang="el-GR" dirty="0"/>
          </a:p>
        </p:txBody>
      </p:sp>
      <p:sp>
        <p:nvSpPr>
          <p:cNvPr id="6" name="TextBox 5">
            <a:extLst>
              <a:ext uri="{FF2B5EF4-FFF2-40B4-BE49-F238E27FC236}">
                <a16:creationId xmlns:a16="http://schemas.microsoft.com/office/drawing/2014/main" id="{3C102E3D-6D24-6AC8-292B-323F67B3EE04}"/>
              </a:ext>
            </a:extLst>
          </p:cNvPr>
          <p:cNvSpPr txBox="1"/>
          <p:nvPr/>
        </p:nvSpPr>
        <p:spPr>
          <a:xfrm>
            <a:off x="5403273" y="6096980"/>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vectorjuice στο Freepik</a:t>
            </a:r>
            <a:endParaRPr lang="en-US" sz="1050" b="0" i="0" u="none" strike="noStrike" cap="none" dirty="0">
              <a:solidFill>
                <a:schemeClr val="dk1"/>
              </a:solidFill>
              <a:latin typeface="Calibri"/>
              <a:ea typeface="Calibri"/>
              <a:cs typeface="Calibri"/>
              <a:sym typeface="Calibri"/>
            </a:endParaRPr>
          </a:p>
        </p:txBody>
      </p:sp>
      <p:sp>
        <p:nvSpPr>
          <p:cNvPr id="7" name="Google Shape;193;p10">
            <a:extLst>
              <a:ext uri="{FF2B5EF4-FFF2-40B4-BE49-F238E27FC236}">
                <a16:creationId xmlns:a16="http://schemas.microsoft.com/office/drawing/2014/main" id="{0A8BF4F9-FDFF-ED56-B89F-4AF07772A3FB}"/>
              </a:ext>
            </a:extLst>
          </p:cNvPr>
          <p:cNvSpPr/>
          <p:nvPr/>
        </p:nvSpPr>
        <p:spPr>
          <a:xfrm>
            <a:off x="8959516" y="0"/>
            <a:ext cx="322686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a:t>
            </a:r>
            <a:r>
              <a:rPr lang="el-GR" sz="1800" b="0" i="0" u="none" strike="noStrike" cap="none" dirty="0">
                <a:solidFill>
                  <a:srgbClr val="1C2E78"/>
                </a:solidFill>
                <a:latin typeface="Calibri"/>
                <a:ea typeface="Calibri"/>
                <a:cs typeface="Calibri"/>
                <a:sym typeface="Calibri"/>
              </a:rPr>
              <a:t>Πύλες </a:t>
            </a:r>
            <a:r>
              <a:rPr lang="en-US"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ληρωμής</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φόρων</a:t>
            </a:r>
            <a:r>
              <a:rPr lang="en-US" sz="1800" b="0" i="0" u="none" strike="noStrike" cap="none" dirty="0">
                <a:solidFill>
                  <a:srgbClr val="1C2E78"/>
                </a:solidFill>
                <a:latin typeface="Calibri"/>
                <a:ea typeface="Calibri"/>
                <a:cs typeface="Calibri"/>
                <a:sym typeface="Calibri"/>
              </a:rPr>
              <a:t> και</a:t>
            </a:r>
            <a:endParaRPr lang="el-GR" sz="1800" b="0" i="0" u="none" strike="noStrike" cap="none" dirty="0">
              <a:solidFill>
                <a:srgbClr val="1C2E78"/>
              </a:solidFill>
              <a:latin typeface="Calibri"/>
              <a:ea typeface="Calibri"/>
              <a:cs typeface="Calibri"/>
              <a:sym typeface="Calibri"/>
            </a:endParaRPr>
          </a:p>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υπηρεσιών κοινής ωφέλειας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33205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3BB15F-BBA1-4C8F-9763-A32B51760F66}"/>
              </a:ext>
            </a:extLst>
          </p:cNvPr>
          <p:cNvPicPr>
            <a:picLocks noChangeAspect="1"/>
          </p:cNvPicPr>
          <p:nvPr/>
        </p:nvPicPr>
        <p:blipFill>
          <a:blip r:embed="rId3"/>
          <a:stretch>
            <a:fillRect/>
          </a:stretch>
        </p:blipFill>
        <p:spPr>
          <a:xfrm>
            <a:off x="8522207" y="1367881"/>
            <a:ext cx="3687618" cy="3687618"/>
          </a:xfrm>
          <a:prstGeom prst="rect">
            <a:avLst/>
          </a:prstGeom>
        </p:spPr>
      </p:pic>
      <p:sp>
        <p:nvSpPr>
          <p:cNvPr id="2" name="Τίτλος 1">
            <a:extLst>
              <a:ext uri="{FF2B5EF4-FFF2-40B4-BE49-F238E27FC236}">
                <a16:creationId xmlns:a16="http://schemas.microsoft.com/office/drawing/2014/main" id="{9AD4910E-3ECE-BC02-41E1-DC88E41CB4D5}"/>
              </a:ext>
            </a:extLst>
          </p:cNvPr>
          <p:cNvSpPr>
            <a:spLocks noGrp="1"/>
          </p:cNvSpPr>
          <p:nvPr>
            <p:ph type="title"/>
          </p:nvPr>
        </p:nvSpPr>
        <p:spPr/>
        <p:txBody>
          <a:bodyPr/>
          <a:lstStyle/>
          <a:p>
            <a:r>
              <a:rPr lang="en-US" sz="2800" b="1" dirty="0"/>
              <a:t>Ρύθμιση και διαχείριση του λογαριασμού </a:t>
            </a:r>
            <a:r>
              <a:rPr lang="ro-RO" sz="2800" b="1" dirty="0"/>
              <a:t>σας </a:t>
            </a:r>
            <a:r>
              <a:rPr lang="en-US" sz="2800" b="1" dirty="0"/>
              <a:t>(2/2)</a:t>
            </a:r>
            <a:endParaRPr lang="el-GR" dirty="0"/>
          </a:p>
        </p:txBody>
      </p:sp>
      <p:sp>
        <p:nvSpPr>
          <p:cNvPr id="3" name="Θέση κειμένου 2">
            <a:extLst>
              <a:ext uri="{FF2B5EF4-FFF2-40B4-BE49-F238E27FC236}">
                <a16:creationId xmlns:a16="http://schemas.microsoft.com/office/drawing/2014/main" id="{0F7FD8A2-AB07-EA88-E601-00661323B368}"/>
              </a:ext>
            </a:extLst>
          </p:cNvPr>
          <p:cNvSpPr>
            <a:spLocks noGrp="1"/>
          </p:cNvSpPr>
          <p:nvPr>
            <p:ph type="body" idx="1"/>
          </p:nvPr>
        </p:nvSpPr>
        <p:spPr>
          <a:xfrm>
            <a:off x="566156" y="1714500"/>
            <a:ext cx="7711070" cy="4733926"/>
          </a:xfrm>
        </p:spPr>
        <p:txBody>
          <a:bodyPr>
            <a:normAutofit/>
          </a:bodyPr>
          <a:lstStyle/>
          <a:p>
            <a:pPr>
              <a:spcAft>
                <a:spcPts val="600"/>
              </a:spcAft>
            </a:pPr>
            <a:r>
              <a:rPr lang="en-US" sz="2200" b="1" dirty="0"/>
              <a:t>Ρύθμιση λειτουργιών ασφαλείας </a:t>
            </a:r>
            <a:r>
              <a:rPr lang="en-US" sz="2200" dirty="0"/>
              <a:t>- Ενεργοποιήστε τον έλεγχο ταυτότητας δύο παραγόντων (2FA), ρυθμίστε ειδοποιήσεις για συναλλαγές και χρησιμοποιήστε ισχυρούς κωδικούς πρόσβασης.</a:t>
            </a:r>
            <a:endParaRPr lang="ro-RO" sz="2200" dirty="0"/>
          </a:p>
          <a:p>
            <a:pPr>
              <a:spcAft>
                <a:spcPts val="600"/>
              </a:spcAft>
            </a:pPr>
            <a:r>
              <a:rPr lang="en-US" sz="2200" b="1" dirty="0"/>
              <a:t>Διαχείριση προτιμήσεων λογαριασμού </a:t>
            </a:r>
            <a:r>
              <a:rPr lang="en-US" sz="2200" dirty="0"/>
              <a:t>- Ενημερώστε τα στοιχεία επικοινωνίας, ρυθμίστε την αυτόματη πληρωμή </a:t>
            </a:r>
            <a:r>
              <a:rPr lang="ro-RO" sz="2200" dirty="0"/>
              <a:t>αν θέλετε </a:t>
            </a:r>
            <a:r>
              <a:rPr lang="en-US" sz="2200" dirty="0"/>
              <a:t>και προσαρμόστε τις ρυθμίσεις ειδοποιήσεων για υπενθυμίσεις πληρωμής.</a:t>
            </a:r>
            <a:endParaRPr lang="ro-RO" sz="2200" dirty="0"/>
          </a:p>
          <a:p>
            <a:pPr>
              <a:spcAft>
                <a:spcPts val="600"/>
              </a:spcAft>
            </a:pPr>
            <a:r>
              <a:rPr lang="en-US" sz="2200" b="1" dirty="0"/>
              <a:t>Δοκιμάστε το λογαριασμό σας </a:t>
            </a:r>
            <a:r>
              <a:rPr lang="en-US" sz="2200" dirty="0"/>
              <a:t>- Πραγματοποιήστε μια μικρή πληρωμή ή ελέγξτε τα στοιχεία χρέωσης για να βεβαιωθείτε ότι όλα είναι σωστά ρυθμισμένα.</a:t>
            </a:r>
          </a:p>
          <a:p>
            <a:pPr>
              <a:spcAft>
                <a:spcPts val="600"/>
              </a:spcAft>
            </a:pPr>
            <a:endParaRPr lang="el-GR" dirty="0"/>
          </a:p>
        </p:txBody>
      </p:sp>
      <p:sp>
        <p:nvSpPr>
          <p:cNvPr id="6" name="TextBox 5">
            <a:extLst>
              <a:ext uri="{FF2B5EF4-FFF2-40B4-BE49-F238E27FC236}">
                <a16:creationId xmlns:a16="http://schemas.microsoft.com/office/drawing/2014/main" id="{CC5C0E94-08BE-4708-AFC7-8D2F645E7EC4}"/>
              </a:ext>
            </a:extLst>
          </p:cNvPr>
          <p:cNvSpPr txBox="1"/>
          <p:nvPr/>
        </p:nvSpPr>
        <p:spPr>
          <a:xfrm>
            <a:off x="5403273" y="6096980"/>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Calibri"/>
              <a:buNone/>
            </a:pPr>
            <a:r>
              <a:rPr lang="en-US" sz="1050" b="0" i="0" u="sng" strike="noStrike" cap="none" dirty="0">
                <a:solidFill>
                  <a:schemeClr val="dk1"/>
                </a:solidFill>
                <a:latin typeface="Calibri"/>
                <a:ea typeface="Calibri"/>
                <a:cs typeface="Calibri"/>
                <a:sym typeface="Calibri"/>
                <a:hlinkClick r:id="rId4"/>
              </a:rPr>
              <a:t>Εικόνα από vectorjuice στο Freepik</a:t>
            </a:r>
            <a:endParaRPr lang="en-US" sz="1050" b="0" i="0" u="none" strike="noStrike" cap="none" dirty="0">
              <a:solidFill>
                <a:schemeClr val="dk1"/>
              </a:solidFill>
              <a:latin typeface="Calibri"/>
              <a:ea typeface="Calibri"/>
              <a:cs typeface="Calibri"/>
              <a:sym typeface="Calibri"/>
            </a:endParaRPr>
          </a:p>
        </p:txBody>
      </p:sp>
      <p:sp>
        <p:nvSpPr>
          <p:cNvPr id="4" name="Google Shape;193;p10">
            <a:extLst>
              <a:ext uri="{FF2B5EF4-FFF2-40B4-BE49-F238E27FC236}">
                <a16:creationId xmlns:a16="http://schemas.microsoft.com/office/drawing/2014/main" id="{2805D7C4-68E0-CF3A-81C3-B5258BC302D5}"/>
              </a:ext>
            </a:extLst>
          </p:cNvPr>
          <p:cNvSpPr/>
          <p:nvPr/>
        </p:nvSpPr>
        <p:spPr>
          <a:xfrm>
            <a:off x="8959516" y="0"/>
            <a:ext cx="322686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6.4 </a:t>
            </a:r>
            <a:r>
              <a:rPr lang="el-GR" sz="1800" b="0" i="0" u="none" strike="noStrike" cap="none" dirty="0">
                <a:solidFill>
                  <a:srgbClr val="1C2E78"/>
                </a:solidFill>
                <a:latin typeface="Calibri"/>
                <a:ea typeface="Calibri"/>
                <a:cs typeface="Calibri"/>
                <a:sym typeface="Calibri"/>
              </a:rPr>
              <a:t>Πύλες </a:t>
            </a:r>
            <a:r>
              <a:rPr lang="en-US"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ληρωμής</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φόρων</a:t>
            </a:r>
            <a:r>
              <a:rPr lang="en-US" sz="1800" b="0" i="0" u="none" strike="noStrike" cap="none" dirty="0">
                <a:solidFill>
                  <a:srgbClr val="1C2E78"/>
                </a:solidFill>
                <a:latin typeface="Calibri"/>
                <a:ea typeface="Calibri"/>
                <a:cs typeface="Calibri"/>
                <a:sym typeface="Calibri"/>
              </a:rPr>
              <a:t> και</a:t>
            </a:r>
            <a:endParaRPr lang="el-GR" sz="1800" b="0" i="0" u="none" strike="noStrike" cap="none" dirty="0">
              <a:solidFill>
                <a:srgbClr val="1C2E78"/>
              </a:solidFill>
              <a:latin typeface="Calibri"/>
              <a:ea typeface="Calibri"/>
              <a:cs typeface="Calibri"/>
              <a:sym typeface="Calibri"/>
            </a:endParaRPr>
          </a:p>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υπηρεσιών κοινής ωφέλειας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766452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FB11BA0C-7930-C171-638C-9B07E825EACB}"/>
            </a:ext>
          </a:extLst>
        </p:cNvPr>
        <p:cNvGrpSpPr/>
        <p:nvPr/>
      </p:nvGrpSpPr>
      <p:grpSpPr>
        <a:xfrm>
          <a:off x="0" y="0"/>
          <a:ext cx="0" cy="0"/>
          <a:chOff x="0" y="0"/>
          <a:chExt cx="0" cy="0"/>
        </a:xfrm>
      </p:grpSpPr>
      <p:pic>
        <p:nvPicPr>
          <p:cNvPr id="172" name="Google Shape;172;p8" descr="High ROI content abstract concept illustration">
            <a:extLst>
              <a:ext uri="{FF2B5EF4-FFF2-40B4-BE49-F238E27FC236}">
                <a16:creationId xmlns:a16="http://schemas.microsoft.com/office/drawing/2014/main" id="{B19369E1-CE40-6A01-B031-5E257E7C93AC}"/>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a:extLst>
              <a:ext uri="{FF2B5EF4-FFF2-40B4-BE49-F238E27FC236}">
                <a16:creationId xmlns:a16="http://schemas.microsoft.com/office/drawing/2014/main" id="{671554D6-C580-E4E5-111B-125E7B762521}"/>
              </a:ext>
            </a:extLst>
          </p:cNvPr>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l-GR" sz="2000" dirty="0"/>
              <a:t>Υποενότητα</a:t>
            </a:r>
            <a:r>
              <a:rPr lang="en-US" sz="2000" dirty="0"/>
              <a:t> </a:t>
            </a:r>
            <a:r>
              <a:rPr lang="ro-RO" sz="2000" dirty="0"/>
              <a:t>5</a:t>
            </a:r>
            <a:r>
              <a:rPr lang="en-US" sz="2000" dirty="0"/>
              <a:t/>
            </a:r>
            <a:br>
              <a:rPr lang="en-US" sz="2000" dirty="0"/>
            </a:br>
            <a:r>
              <a:rPr lang="en-US" sz="4000" b="1" dirty="0"/>
              <a:t>Πραγματοποιήστε ασφαλείς ηλεκτρονικές συναλλαγές</a:t>
            </a:r>
            <a:endParaRPr dirty="0">
              <a:highlight>
                <a:srgbClr val="FFFF00"/>
              </a:highlight>
            </a:endParaRPr>
          </a:p>
        </p:txBody>
      </p:sp>
      <p:sp>
        <p:nvSpPr>
          <p:cNvPr id="170" name="Google Shape;170;p8">
            <a:extLst>
              <a:ext uri="{FF2B5EF4-FFF2-40B4-BE49-F238E27FC236}">
                <a16:creationId xmlns:a16="http://schemas.microsoft.com/office/drawing/2014/main" id="{980304E0-A01F-FEE4-3D16-3C3894FCF902}"/>
              </a:ext>
            </a:extLst>
          </p:cNvPr>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71" name="Google Shape;171;p8">
            <a:extLst>
              <a:ext uri="{FF2B5EF4-FFF2-40B4-BE49-F238E27FC236}">
                <a16:creationId xmlns:a16="http://schemas.microsoft.com/office/drawing/2014/main" id="{8E387F91-7F6F-B55B-C020-1580070254A6}"/>
              </a:ext>
            </a:extLst>
          </p:cNvPr>
          <p:cNvSpPr txBox="1">
            <a:spLocks noGrp="1"/>
          </p:cNvSpPr>
          <p:nvPr>
            <p:ph type="body" idx="2"/>
          </p:nvPr>
        </p:nvSpPr>
        <p:spPr>
          <a:xfrm>
            <a:off x="617620" y="2849843"/>
            <a:ext cx="7331243"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Με την ολοκλήρωση αυτής της ενότητας, θα είστε σε θέση να:</a:t>
            </a:r>
            <a:endParaRPr dirty="0"/>
          </a:p>
          <a:p>
            <a:pPr marL="228600" lvl="0" indent="-228600" algn="l" rtl="0">
              <a:lnSpc>
                <a:spcPct val="100000"/>
              </a:lnSpc>
              <a:spcBef>
                <a:spcPts val="1200"/>
              </a:spcBef>
              <a:spcAft>
                <a:spcPts val="0"/>
              </a:spcAft>
              <a:buSzPts val="2000"/>
              <a:buFont typeface="Calibri"/>
              <a:buChar char="✔"/>
            </a:pPr>
            <a:r>
              <a:rPr lang="en-US" sz="2000" dirty="0" err="1"/>
              <a:t>Πρ</a:t>
            </a:r>
            <a:r>
              <a:rPr lang="en-US" sz="2000" dirty="0"/>
              <a:t>αγματοποι</a:t>
            </a:r>
            <a:r>
              <a:rPr lang="el-GR" sz="2000" dirty="0" err="1"/>
              <a:t>εί</a:t>
            </a:r>
            <a:r>
              <a:rPr lang="en-US" sz="2000" dirty="0" err="1"/>
              <a:t>τε</a:t>
            </a:r>
            <a:r>
              <a:rPr lang="en-US" sz="2000" dirty="0"/>
              <a:t> ασφαλείς ηλεκτρονικές συναλλαγές </a:t>
            </a:r>
          </a:p>
          <a:p>
            <a:pPr marL="228600" lvl="0" indent="-228600" algn="l" rtl="0">
              <a:lnSpc>
                <a:spcPct val="100000"/>
              </a:lnSpc>
              <a:spcBef>
                <a:spcPts val="1200"/>
              </a:spcBef>
              <a:spcAft>
                <a:spcPts val="0"/>
              </a:spcAft>
              <a:buSzPts val="2000"/>
              <a:buFont typeface="Calibri"/>
              <a:buChar char="✔"/>
            </a:pPr>
            <a:r>
              <a:rPr lang="en-US" sz="2000" dirty="0" err="1"/>
              <a:t>Εξασκηθείτε </a:t>
            </a:r>
            <a:r>
              <a:rPr lang="en-US" sz="2000" dirty="0"/>
              <a:t>στην πραγματοποίηση πληρωμών, στη λήψη χρημάτων και στην </a:t>
            </a:r>
            <a:r>
              <a:rPr lang="en-US" sz="2000" dirty="0" err="1"/>
              <a:t>αναγνώριση </a:t>
            </a:r>
            <a:r>
              <a:rPr lang="en-US" sz="2000" dirty="0"/>
              <a:t>απάτης για να χρησιμοποιείτε με αυτοπεποίθηση και ασφάλεια τις διαδικτυακές πύλες πληρωμών.</a:t>
            </a:r>
          </a:p>
        </p:txBody>
      </p:sp>
      <p:sp>
        <p:nvSpPr>
          <p:cNvPr id="173" name="Google Shape;173;p8">
            <a:extLst>
              <a:ext uri="{FF2B5EF4-FFF2-40B4-BE49-F238E27FC236}">
                <a16:creationId xmlns:a16="http://schemas.microsoft.com/office/drawing/2014/main" id="{9D63347A-7D78-A1AC-0E2B-3D685873FABA}"/>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379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4400" b="1" i="0" u="none" strike="noStrike" cap="none" dirty="0">
                <a:solidFill>
                  <a:srgbClr val="1C2E78"/>
                </a:solidFill>
                <a:latin typeface="Calibri"/>
                <a:ea typeface="Calibri"/>
                <a:cs typeface="Calibri"/>
                <a:sym typeface="Calibri"/>
              </a:rPr>
              <a:t>                      </a:t>
            </a:r>
            <a:r>
              <a:rPr lang="en-US" sz="4400" b="1" i="0" u="none" strike="noStrike" cap="none" dirty="0" err="1">
                <a:solidFill>
                  <a:srgbClr val="1C2E78"/>
                </a:solidFill>
                <a:latin typeface="Calibri"/>
                <a:ea typeface="Calibri"/>
                <a:cs typeface="Calibri"/>
                <a:sym typeface="Calibri"/>
              </a:rPr>
              <a:t>Συνεργάτες</a:t>
            </a:r>
            <a:endParaRPr sz="4400" b="1" i="0" u="none" strike="noStrike" cap="none" dirty="0">
              <a:solidFill>
                <a:srgbClr val="1C2E78"/>
              </a:solidFill>
              <a:latin typeface="Calibri"/>
              <a:ea typeface="Calibri"/>
              <a:cs typeface="Calibri"/>
              <a:sym typeface="Calibri"/>
            </a:endParaRPr>
          </a:p>
        </p:txBody>
      </p:sp>
      <p:pic>
        <p:nvPicPr>
          <p:cNvPr id="85" name="Google Shape;85;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8">
            <a:alphaModFix/>
          </a:blip>
          <a:srcRect/>
          <a:stretch/>
        </p:blipFill>
        <p:spPr>
          <a:xfrm>
            <a:off x="7933169" y="5066736"/>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Σλοβενία</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Γαλλία</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Ρουμανία</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644063" y="6242982"/>
            <a:ext cx="381387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Gesmed</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de la </a:t>
            </a:r>
            <a:r>
              <a:rPr lang="en-US" sz="1600" b="0" i="0" u="none" strike="noStrike" cap="none" dirty="0" err="1">
                <a:solidFill>
                  <a:srgbClr val="9CC2E5"/>
                </a:solidFill>
                <a:highlight>
                  <a:srgbClr val="FFFFFF"/>
                </a:highlight>
                <a:latin typeface="Poppins"/>
                <a:ea typeface="Poppins"/>
                <a:cs typeface="Poppins"/>
                <a:sym typeface="Poppins"/>
              </a:rPr>
              <a:t>Comunitat</a:t>
            </a:r>
            <a:r>
              <a:rPr lang="en-US" sz="1600" b="0" i="0" u="none" strike="noStrike" cap="none" dirty="0">
                <a:solidFill>
                  <a:srgbClr val="9CC2E5"/>
                </a:solidFill>
                <a:highlight>
                  <a:srgbClr val="FFFFFF"/>
                </a:highlight>
                <a:latin typeface="Poppins"/>
                <a:ea typeface="Poppins"/>
                <a:cs typeface="Poppins"/>
                <a:sym typeface="Poppins"/>
              </a:rPr>
              <a:t> Valenciana, </a:t>
            </a:r>
            <a:r>
              <a:rPr lang="en-US" sz="1600" b="0" i="0" u="none" strike="noStrike" cap="none" dirty="0" err="1">
                <a:solidFill>
                  <a:srgbClr val="9CC2E5"/>
                </a:solidFill>
                <a:highlight>
                  <a:srgbClr val="FFFFFF"/>
                </a:highlight>
                <a:latin typeface="Poppins"/>
                <a:ea typeface="Poppins"/>
                <a:cs typeface="Poppins"/>
                <a:sym typeface="Poppins"/>
              </a:rPr>
              <a:t>Ισ</a:t>
            </a:r>
            <a:r>
              <a:rPr lang="en-US" sz="1600" b="0" i="0" u="none" strike="noStrike" cap="none" dirty="0">
                <a:solidFill>
                  <a:srgbClr val="9CC2E5"/>
                </a:solidFill>
                <a:highlight>
                  <a:srgbClr val="FFFFFF"/>
                </a:highlight>
                <a:latin typeface="Poppins"/>
                <a:ea typeface="Poppins"/>
                <a:cs typeface="Poppins"/>
                <a:sym typeface="Poppins"/>
              </a:rPr>
              <a:t>πανία</a:t>
            </a:r>
            <a:endParaRPr sz="1600" b="0" i="0" u="none" strike="noStrike" cap="none" dirty="0">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Ρουμανία</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Ελλάδα</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9">
            <a:alphaModFix/>
          </a:blip>
          <a:srcRect/>
          <a:stretch/>
        </p:blipFill>
        <p:spPr>
          <a:xfrm>
            <a:off x="8791646" y="106054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10">
            <a:alphaModFix/>
          </a:blip>
          <a:srcRect/>
          <a:stretch/>
        </p:blipFill>
        <p:spPr>
          <a:xfrm>
            <a:off x="5730655" y="38584"/>
            <a:ext cx="4580088" cy="186256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669E-A3BF-3D3D-0FD6-503FEDCDC56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4AD1078-A859-D2ED-E360-1CC58BDE71F3}"/>
              </a:ext>
            </a:extLst>
          </p:cNvPr>
          <p:cNvSpPr>
            <a:spLocks noGrp="1"/>
          </p:cNvSpPr>
          <p:nvPr>
            <p:ph type="title"/>
          </p:nvPr>
        </p:nvSpPr>
        <p:spPr/>
        <p:txBody>
          <a:bodyPr>
            <a:normAutofit/>
          </a:bodyPr>
          <a:lstStyle/>
          <a:p>
            <a:r>
              <a:rPr lang="en-US" sz="2800" b="1" dirty="0"/>
              <a:t>Πλεονεκτήματα των ασφαλών ηλεκτρονικών συναλλαγών (1/3)</a:t>
            </a:r>
            <a:endParaRPr lang="el-GR" dirty="0"/>
          </a:p>
        </p:txBody>
      </p:sp>
      <p:sp>
        <p:nvSpPr>
          <p:cNvPr id="5" name="TextBox 4">
            <a:extLst>
              <a:ext uri="{FF2B5EF4-FFF2-40B4-BE49-F238E27FC236}">
                <a16:creationId xmlns:a16="http://schemas.microsoft.com/office/drawing/2014/main" id="{D701E290-B703-4472-8010-EF05FA8C16F7}"/>
              </a:ext>
            </a:extLst>
          </p:cNvPr>
          <p:cNvSpPr txBox="1"/>
          <p:nvPr/>
        </p:nvSpPr>
        <p:spPr>
          <a:xfrm>
            <a:off x="583758" y="1843183"/>
            <a:ext cx="7722041" cy="2769989"/>
          </a:xfrm>
          <a:prstGeom prst="rect">
            <a:avLst/>
          </a:prstGeom>
          <a:noFill/>
        </p:spPr>
        <p:txBody>
          <a:bodyPr wrap="square">
            <a:spAutoFit/>
          </a:bodyPr>
          <a:lstStyle/>
          <a:p>
            <a:pPr marL="342900" indent="-342900">
              <a:spcBef>
                <a:spcPts val="600"/>
              </a:spcBef>
              <a:spcAft>
                <a:spcPts val="600"/>
              </a:spcAft>
              <a:buClr>
                <a:srgbClr val="92D050"/>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Βολικό και ασφαλές: </a:t>
            </a:r>
            <a:r>
              <a:rPr lang="en-US" sz="2200" dirty="0">
                <a:latin typeface="Calibri" panose="020F0502020204030204" pitchFamily="34" charset="0"/>
                <a:ea typeface="Calibri" panose="020F0502020204030204" pitchFamily="34" charset="0"/>
                <a:cs typeface="Calibri" panose="020F0502020204030204" pitchFamily="34" charset="0"/>
              </a:rPr>
              <a:t>Πληρώστε λογαριασμούς, πραγματοποιήστε αγορές και διαχειριστείτε τα οικονομικά σας online χωρίς να χρειάζεται να επισκέπτεστε φυσικές τοποθεσίες.</a:t>
            </a:r>
            <a:endParaRPr lang="ro-RO" sz="22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Κρυπτογραφημένες και ασφαλείς πύλες: </a:t>
            </a:r>
            <a:r>
              <a:rPr lang="en-US" sz="2200" dirty="0">
                <a:latin typeface="Calibri" panose="020F0502020204030204" pitchFamily="34" charset="0"/>
                <a:ea typeface="Calibri" panose="020F0502020204030204" pitchFamily="34" charset="0"/>
                <a:cs typeface="Calibri" panose="020F0502020204030204" pitchFamily="34" charset="0"/>
              </a:rPr>
              <a:t>Οι πληρωμές διεκπεραιώνονται μέσω ασφαλών, κρυπτογραφημένων ιστότοπων ή εφαρμογών για κινητά.</a:t>
            </a:r>
            <a:endParaRPr lang="ro-RO" sz="22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Πολλαπλές επιλογές πληρωμής</a:t>
            </a:r>
            <a:r>
              <a:rPr lang="en-US" sz="2200" dirty="0">
                <a:latin typeface="Calibri" panose="020F0502020204030204" pitchFamily="34" charset="0"/>
                <a:ea typeface="Calibri" panose="020F0502020204030204" pitchFamily="34" charset="0"/>
                <a:cs typeface="Calibri" panose="020F0502020204030204" pitchFamily="34" charset="0"/>
              </a:rPr>
              <a:t>: Συνδέστε τραπεζικούς λογαριασμούς, πιστωτικές/χρεωστικές κάρτες ή ψηφιακά πορτοφόλια για γρήγορες συναλλαγές.</a:t>
            </a:r>
            <a:endParaRPr lang="ro-RO" sz="22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FAFF0DA-DB82-4404-8E2F-B69E24C489AA}"/>
              </a:ext>
            </a:extLst>
          </p:cNvPr>
          <p:cNvPicPr>
            <a:picLocks noChangeAspect="1"/>
          </p:cNvPicPr>
          <p:nvPr/>
        </p:nvPicPr>
        <p:blipFill>
          <a:blip r:embed="rId3"/>
          <a:stretch>
            <a:fillRect/>
          </a:stretch>
        </p:blipFill>
        <p:spPr>
          <a:xfrm>
            <a:off x="8487785" y="1808162"/>
            <a:ext cx="3516604" cy="3516604"/>
          </a:xfrm>
          <a:prstGeom prst="rect">
            <a:avLst/>
          </a:prstGeom>
        </p:spPr>
      </p:pic>
      <p:sp>
        <p:nvSpPr>
          <p:cNvPr id="13" name="Google Shape;173;p8">
            <a:extLst>
              <a:ext uri="{FF2B5EF4-FFF2-40B4-BE49-F238E27FC236}">
                <a16:creationId xmlns:a16="http://schemas.microsoft.com/office/drawing/2014/main" id="{D4B56079-6CF9-4DB4-9B3C-F3068BD5C49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vectorjuice στο Freepik</a:t>
            </a:r>
            <a:endParaRPr sz="1000" b="0" i="0" u="none" strike="noStrike" cap="none" dirty="0">
              <a:solidFill>
                <a:schemeClr val="dk1"/>
              </a:solidFill>
              <a:latin typeface="Calibri"/>
              <a:ea typeface="Calibri"/>
              <a:cs typeface="Calibri"/>
              <a:sym typeface="Calibri"/>
            </a:endParaRPr>
          </a:p>
        </p:txBody>
      </p:sp>
      <p:sp>
        <p:nvSpPr>
          <p:cNvPr id="3" name="Google Shape;193;p10">
            <a:extLst>
              <a:ext uri="{FF2B5EF4-FFF2-40B4-BE49-F238E27FC236}">
                <a16:creationId xmlns:a16="http://schemas.microsoft.com/office/drawing/2014/main" id="{0B7FB9F5-5A3A-6943-391B-FEDFC93E44AE}"/>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430002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53319-F02C-B2A5-9E2D-21A573C241C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F772A3A-45D2-0AFD-97B4-DE58203BFED5}"/>
              </a:ext>
            </a:extLst>
          </p:cNvPr>
          <p:cNvSpPr>
            <a:spLocks noGrp="1"/>
          </p:cNvSpPr>
          <p:nvPr>
            <p:ph type="title"/>
          </p:nvPr>
        </p:nvSpPr>
        <p:spPr/>
        <p:txBody>
          <a:bodyPr>
            <a:normAutofit/>
          </a:bodyPr>
          <a:lstStyle/>
          <a:p>
            <a:r>
              <a:rPr lang="en-US" sz="2800" b="1" dirty="0"/>
              <a:t>Πλεονεκτήματα των ασφαλών ηλεκτρονικών συναλλαγών (2/3)</a:t>
            </a:r>
            <a:endParaRPr lang="el-GR" dirty="0"/>
          </a:p>
        </p:txBody>
      </p:sp>
      <p:sp>
        <p:nvSpPr>
          <p:cNvPr id="5" name="TextBox 4">
            <a:extLst>
              <a:ext uri="{FF2B5EF4-FFF2-40B4-BE49-F238E27FC236}">
                <a16:creationId xmlns:a16="http://schemas.microsoft.com/office/drawing/2014/main" id="{A11EB186-4B90-F804-2EAE-1ACEC1DC6E3A}"/>
              </a:ext>
            </a:extLst>
          </p:cNvPr>
          <p:cNvSpPr txBox="1"/>
          <p:nvPr/>
        </p:nvSpPr>
        <p:spPr>
          <a:xfrm>
            <a:off x="583758" y="1843183"/>
            <a:ext cx="7417241" cy="2616101"/>
          </a:xfrm>
          <a:prstGeom prst="rect">
            <a:avLst/>
          </a:prstGeom>
          <a:noFill/>
        </p:spPr>
        <p:txBody>
          <a:bodyPr wrap="square">
            <a:spAutoFit/>
          </a:bodyPr>
          <a:lstStyle/>
          <a:p>
            <a:pPr marL="342900" indent="-342900">
              <a:spcBef>
                <a:spcPts val="600"/>
              </a:spcBef>
              <a:spcAft>
                <a:spcPts val="600"/>
              </a:spcAft>
              <a:buClr>
                <a:srgbClr val="92D050"/>
              </a:buClr>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Αυτόματες πληρωμές: </a:t>
            </a:r>
            <a:r>
              <a:rPr lang="en-US" sz="2400" dirty="0">
                <a:latin typeface="Calibri" panose="020F0502020204030204" pitchFamily="34" charset="0"/>
                <a:ea typeface="Calibri" panose="020F0502020204030204" pitchFamily="34" charset="0"/>
                <a:cs typeface="Calibri" panose="020F0502020204030204" pitchFamily="34" charset="0"/>
              </a:rPr>
              <a:t>Ρυθμίστε επαναλαμβανόμενες πληρωμές για μεγαλύτερη ευκολία.</a:t>
            </a:r>
            <a:endParaRPr lang="ro-RO" sz="24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Παρακολούθηση συναλλαγών: </a:t>
            </a:r>
            <a:r>
              <a:rPr lang="en-US" sz="2400" dirty="0">
                <a:latin typeface="Calibri" panose="020F0502020204030204" pitchFamily="34" charset="0"/>
                <a:ea typeface="Calibri" panose="020F0502020204030204" pitchFamily="34" charset="0"/>
                <a:cs typeface="Calibri" panose="020F0502020204030204" pitchFamily="34" charset="0"/>
              </a:rPr>
              <a:t>Παρακολουθήστε τις συναλλαγές και τις ψηφιακές αποδείξεις για εύκολη διαχείριση.</a:t>
            </a:r>
            <a:endParaRPr lang="ro-RO" sz="24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Clr>
                <a:srgbClr val="92D050"/>
              </a:buClr>
              <a:buFont typeface="Wingdings" panose="05000000000000000000" pitchFamily="2" charset="2"/>
              <a:buChar char="§"/>
            </a:pPr>
            <a:r>
              <a:rPr lang="en-US" sz="2400" b="1" dirty="0">
                <a:latin typeface="Calibri" panose="020F0502020204030204" pitchFamily="34" charset="0"/>
                <a:ea typeface="Calibri" panose="020F0502020204030204" pitchFamily="34" charset="0"/>
                <a:cs typeface="Calibri" panose="020F0502020204030204" pitchFamily="34" charset="0"/>
              </a:rPr>
              <a:t>Εμπειρία χωρίς προβλήματα: </a:t>
            </a:r>
            <a:r>
              <a:rPr lang="en-US" sz="2400" dirty="0">
                <a:latin typeface="Calibri" panose="020F0502020204030204" pitchFamily="34" charset="0"/>
                <a:ea typeface="Calibri" panose="020F0502020204030204" pitchFamily="34" charset="0"/>
                <a:cs typeface="Calibri" panose="020F0502020204030204" pitchFamily="34" charset="0"/>
              </a:rPr>
              <a:t>Απολαύστε μια ομαλή, αποτελεσματική διαδικασία πληρωμής.</a:t>
            </a:r>
            <a:endParaRPr lang="ro-RO"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0AA5950A-4E45-38A5-DC52-ACC0CEF3F359}"/>
              </a:ext>
            </a:extLst>
          </p:cNvPr>
          <p:cNvPicPr>
            <a:picLocks noChangeAspect="1"/>
          </p:cNvPicPr>
          <p:nvPr/>
        </p:nvPicPr>
        <p:blipFill>
          <a:blip r:embed="rId3"/>
          <a:stretch>
            <a:fillRect/>
          </a:stretch>
        </p:blipFill>
        <p:spPr>
          <a:xfrm>
            <a:off x="8487785" y="1905712"/>
            <a:ext cx="3516604" cy="3516604"/>
          </a:xfrm>
          <a:prstGeom prst="rect">
            <a:avLst/>
          </a:prstGeom>
        </p:spPr>
      </p:pic>
      <p:sp>
        <p:nvSpPr>
          <p:cNvPr id="13" name="Google Shape;173;p8">
            <a:extLst>
              <a:ext uri="{FF2B5EF4-FFF2-40B4-BE49-F238E27FC236}">
                <a16:creationId xmlns:a16="http://schemas.microsoft.com/office/drawing/2014/main" id="{AC45E821-499F-D881-588D-93D4E9137B55}"/>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vectorjuice στο Freepik</a:t>
            </a:r>
            <a:endParaRPr sz="1000" b="0" i="0" u="none" strike="noStrike" cap="none" dirty="0">
              <a:solidFill>
                <a:schemeClr val="dk1"/>
              </a:solidFill>
              <a:latin typeface="Calibri"/>
              <a:ea typeface="Calibri"/>
              <a:cs typeface="Calibri"/>
              <a:sym typeface="Calibri"/>
            </a:endParaRPr>
          </a:p>
        </p:txBody>
      </p:sp>
      <p:sp>
        <p:nvSpPr>
          <p:cNvPr id="4" name="Google Shape;193;p10">
            <a:extLst>
              <a:ext uri="{FF2B5EF4-FFF2-40B4-BE49-F238E27FC236}">
                <a16:creationId xmlns:a16="http://schemas.microsoft.com/office/drawing/2014/main" id="{BF82C7DE-CBF6-E246-323F-865BA6829707}"/>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33626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65EF75-8A9C-2678-6F71-F24737E09E32}"/>
              </a:ext>
            </a:extLst>
          </p:cNvPr>
          <p:cNvSpPr>
            <a:spLocks noGrp="1"/>
          </p:cNvSpPr>
          <p:nvPr>
            <p:ph type="title"/>
          </p:nvPr>
        </p:nvSpPr>
        <p:spPr/>
        <p:txBody>
          <a:bodyPr/>
          <a:lstStyle/>
          <a:p>
            <a:r>
              <a:rPr lang="en-US" sz="2800" b="1" dirty="0"/>
              <a:t>Πλεονεκτήματα των ασφαλών ηλεκτρονικών συναλλαγών (3/3)</a:t>
            </a:r>
            <a:endParaRPr lang="el-GR" dirty="0"/>
          </a:p>
        </p:txBody>
      </p:sp>
      <p:sp>
        <p:nvSpPr>
          <p:cNvPr id="3" name="Θέση κειμένου 2">
            <a:extLst>
              <a:ext uri="{FF2B5EF4-FFF2-40B4-BE49-F238E27FC236}">
                <a16:creationId xmlns:a16="http://schemas.microsoft.com/office/drawing/2014/main" id="{0ED56D0C-A2F2-F56C-F485-9D85AEC17006}"/>
              </a:ext>
            </a:extLst>
          </p:cNvPr>
          <p:cNvSpPr>
            <a:spLocks noGrp="1"/>
          </p:cNvSpPr>
          <p:nvPr>
            <p:ph type="body" idx="1"/>
          </p:nvPr>
        </p:nvSpPr>
        <p:spPr/>
        <p:txBody>
          <a:bodyPr/>
          <a:lstStyle/>
          <a:p>
            <a:pPr marL="76200" indent="0">
              <a:spcAft>
                <a:spcPts val="600"/>
              </a:spcAft>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Παραδείγματα: </a:t>
            </a:r>
          </a:p>
          <a:p>
            <a:pPr>
              <a:spcAft>
                <a:spcPts val="600"/>
              </a:spcAft>
              <a:buFont typeface="Wingdings" panose="05000000000000000000" pitchFamily="2" charset="2"/>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Πληρωμή λογαριασμών κοινής ωφέλειας (ηλεκτρικό ρεύμα, νερό, φυσικό αέριο).</a:t>
            </a:r>
          </a:p>
          <a:p>
            <a:pPr>
              <a:spcAft>
                <a:spcPts val="600"/>
              </a:spcAft>
              <a:buFont typeface="Wingdings" panose="05000000000000000000" pitchFamily="2" charset="2"/>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Συνδρομές (τηλεόραση, διαδίκτυο, υπηρεσίες streaming).</a:t>
            </a:r>
          </a:p>
          <a:p>
            <a:pPr>
              <a:spcAft>
                <a:spcPts val="600"/>
              </a:spcAft>
              <a:buFont typeface="Wingdings" panose="05000000000000000000" pitchFamily="2" charset="2"/>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Ασφαλιστικές πληρωμές, δάνεια ή λογαριασμούς πιστωτικών καρτών.</a:t>
            </a:r>
          </a:p>
          <a:p>
            <a:endParaRPr lang="el-GR" dirty="0"/>
          </a:p>
        </p:txBody>
      </p:sp>
      <p:sp>
        <p:nvSpPr>
          <p:cNvPr id="5" name="Google Shape;193;p10">
            <a:extLst>
              <a:ext uri="{FF2B5EF4-FFF2-40B4-BE49-F238E27FC236}">
                <a16:creationId xmlns:a16="http://schemas.microsoft.com/office/drawing/2014/main" id="{B74EF269-4ED9-71A8-0B2F-1F83170E8EE3}"/>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920449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669E-A3BF-3D3D-0FD6-503FEDCDC56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4AD1078-A859-D2ED-E360-1CC58BDE71F3}"/>
              </a:ext>
            </a:extLst>
          </p:cNvPr>
          <p:cNvSpPr>
            <a:spLocks noGrp="1"/>
          </p:cNvSpPr>
          <p:nvPr>
            <p:ph type="title"/>
          </p:nvPr>
        </p:nvSpPr>
        <p:spPr>
          <a:xfrm>
            <a:off x="566154" y="765964"/>
            <a:ext cx="11059692" cy="728162"/>
          </a:xfrm>
        </p:spPr>
        <p:txBody>
          <a:bodyPr>
            <a:normAutofit/>
          </a:bodyPr>
          <a:lstStyle/>
          <a:p>
            <a:r>
              <a:rPr lang="en-US" dirty="0"/>
              <a:t>Κύρια βήματα (1/2)</a:t>
            </a:r>
            <a:endParaRPr lang="el-GR" dirty="0"/>
          </a:p>
        </p:txBody>
      </p:sp>
      <p:sp>
        <p:nvSpPr>
          <p:cNvPr id="4" name="Θέση κειμένου 2">
            <a:extLst>
              <a:ext uri="{FF2B5EF4-FFF2-40B4-BE49-F238E27FC236}">
                <a16:creationId xmlns:a16="http://schemas.microsoft.com/office/drawing/2014/main" id="{6FCEA988-8294-4939-A126-EBA09D0A5439}"/>
              </a:ext>
            </a:extLst>
          </p:cNvPr>
          <p:cNvSpPr>
            <a:spLocks noGrp="1"/>
          </p:cNvSpPr>
          <p:nvPr>
            <p:ph type="body" idx="1"/>
          </p:nvPr>
        </p:nvSpPr>
        <p:spPr>
          <a:xfrm>
            <a:off x="566154" y="1672846"/>
            <a:ext cx="11059692" cy="5032106"/>
          </a:xfrm>
          <a:noFill/>
        </p:spPr>
        <p:txBody>
          <a:bodyPr wrap="square">
            <a:spAutoFit/>
          </a:bodyPr>
          <a:lstStyle/>
          <a:p>
            <a:pPr marL="533400" indent="-457200">
              <a:spcBef>
                <a:spcPts val="0"/>
              </a:spcBef>
              <a:spcAft>
                <a:spcPts val="600"/>
              </a:spcAft>
              <a:buClr>
                <a:srgbClr val="92D050"/>
              </a:buClr>
              <a:buFont typeface="+mj-lt"/>
              <a:buAutoNum type="arabicPeriod"/>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Συνδεθείτε στον επίσημο ιστότοπο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Βεβαιωθείτε ότι βρίσκεστε στον σωστό ιστότοπο της κυβέρνησης ή της κοινής ωφέλειας (ελέγξτε για "https://" και επίσημους τομείς).</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spcBef>
                <a:spcPts val="0"/>
              </a:spcBef>
              <a:spcAft>
                <a:spcPts val="600"/>
              </a:spcAft>
              <a:buClr>
                <a:srgbClr val="92D050"/>
              </a:buClr>
              <a:buFont typeface="+mj-lt"/>
              <a:buAutoNum type="arabicPeriod"/>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Πλοηγηθείτε στο τμήμα πληρωμών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Εντοπίστε την καρτέλα "Πληρωμή λογαριασμού", "Πραγματοποίηση πληρωμής" ή "Χρέωση" στον ιστότοπο.</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buClr>
                <a:srgbClr val="92D050"/>
              </a:buClr>
              <a:buFont typeface="+mj-lt"/>
              <a:buAutoNum type="arabicPeriod"/>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Επιλέξτε Μέθοδο Πληρωμής </a:t>
            </a:r>
            <a:endParaRPr lang="ro-RO"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lvl="1">
              <a:buClr>
                <a:srgbClr val="92D050"/>
              </a:buClr>
              <a:buFont typeface="Courier New" panose="02070309020205020404" pitchFamily="49" charset="0"/>
              <a:buChar char="o"/>
            </a:pPr>
            <a:r>
              <a:rPr lang="en-US" dirty="0"/>
              <a:t>Πιστωτική/χρεωστική κάρτα: πληκτρολογήστε τον αριθμό της κάρτας σας, την ημερομηνία λήξης, τον κωδικό ασφαλείας (CVV) και τη διεύθυνση χρέωσης.</a:t>
            </a:r>
          </a:p>
          <a:p>
            <a:pPr lvl="1">
              <a:buClr>
                <a:srgbClr val="92D050"/>
              </a:buClr>
              <a:buFont typeface="Courier New" panose="02070309020205020404" pitchFamily="49" charset="0"/>
              <a:buChar char="o"/>
            </a:pPr>
            <a:r>
              <a:rPr lang="en-US" dirty="0"/>
              <a:t>Τραπεζικό έμβασμα: δώστε τον αριθμό του τραπεζικού σας λογαριασμού και τον αριθμό δρομολόγησης για να ολοκληρώσετε μια άμεση πληρωμή από την τράπεζά σας.</a:t>
            </a:r>
          </a:p>
          <a:p>
            <a:pPr lvl="1">
              <a:buClr>
                <a:srgbClr val="92D050"/>
              </a:buClr>
              <a:buFont typeface="Courier New" panose="02070309020205020404" pitchFamily="49" charset="0"/>
              <a:buChar char="o"/>
            </a:pPr>
            <a:r>
              <a:rPr lang="en-US" dirty="0"/>
              <a:t>Mobile Money (εάν είναι διαθέσιμο): εισαγάγετε τον αριθμό του λογαριασμού σας Mobile Money και επιβεβαιώστε τη συναλλαγή μέσω του τηλεφώνου σας.</a:t>
            </a:r>
          </a:p>
          <a:p>
            <a:pPr>
              <a:spcBef>
                <a:spcPts val="0"/>
              </a:spcBef>
              <a:spcAft>
                <a:spcPts val="600"/>
              </a:spcAft>
              <a:buClr>
                <a:srgbClr val="92D050"/>
              </a:buClr>
              <a:buFont typeface="Wingdings" panose="05000000000000000000" pitchFamily="2" charset="2"/>
              <a:buChar char="§"/>
            </a:pP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93;p10">
            <a:extLst>
              <a:ext uri="{FF2B5EF4-FFF2-40B4-BE49-F238E27FC236}">
                <a16:creationId xmlns:a16="http://schemas.microsoft.com/office/drawing/2014/main" id="{5FD6EC6A-A075-B635-24F0-362930125EAB}"/>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276762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81B8-C72C-BDA5-D444-595D0192AED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A95476-B174-4D9B-29D9-ADCFDFEFCF74}"/>
              </a:ext>
            </a:extLst>
          </p:cNvPr>
          <p:cNvSpPr>
            <a:spLocks noGrp="1"/>
          </p:cNvSpPr>
          <p:nvPr>
            <p:ph type="title"/>
          </p:nvPr>
        </p:nvSpPr>
        <p:spPr>
          <a:xfrm>
            <a:off x="566154" y="765964"/>
            <a:ext cx="11059692" cy="728162"/>
          </a:xfrm>
        </p:spPr>
        <p:txBody>
          <a:bodyPr>
            <a:normAutofit/>
          </a:bodyPr>
          <a:lstStyle/>
          <a:p>
            <a:r>
              <a:rPr lang="en-US" dirty="0"/>
              <a:t>Κύρια βήματα (2/2)</a:t>
            </a:r>
            <a:endParaRPr lang="el-GR" dirty="0"/>
          </a:p>
        </p:txBody>
      </p:sp>
      <p:sp>
        <p:nvSpPr>
          <p:cNvPr id="4" name="Θέση κειμένου 2">
            <a:extLst>
              <a:ext uri="{FF2B5EF4-FFF2-40B4-BE49-F238E27FC236}">
                <a16:creationId xmlns:a16="http://schemas.microsoft.com/office/drawing/2014/main" id="{613C6A1F-B664-235D-7019-BA22CCFF70CE}"/>
              </a:ext>
            </a:extLst>
          </p:cNvPr>
          <p:cNvSpPr>
            <a:spLocks noGrp="1"/>
          </p:cNvSpPr>
          <p:nvPr>
            <p:ph type="body" idx="1"/>
          </p:nvPr>
        </p:nvSpPr>
        <p:spPr>
          <a:xfrm>
            <a:off x="566154" y="1672846"/>
            <a:ext cx="9073146" cy="2585283"/>
          </a:xfrm>
          <a:noFill/>
        </p:spPr>
        <p:txBody>
          <a:bodyPr wrap="square">
            <a:spAutoFit/>
          </a:bodyPr>
          <a:lstStyle/>
          <a:p>
            <a:pPr marL="533400" indent="-457200">
              <a:spcAft>
                <a:spcPts val="600"/>
              </a:spcAft>
              <a:buClr>
                <a:srgbClr val="92D050"/>
              </a:buClr>
              <a:buFont typeface="+mj-lt"/>
              <a:buAutoNum type="arabicPeriod" startAt="4"/>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Εισαγωγή στοιχείων πληρωμής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Εισάγετε το ποσό, την περίοδο χρέωσης και τυχόν απαιτούμενους αριθμούς αναφοράς.</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spcAft>
                <a:spcPts val="600"/>
              </a:spcAft>
              <a:buClr>
                <a:srgbClr val="92D050"/>
              </a:buClr>
              <a:buFont typeface="+mj-lt"/>
              <a:buAutoNum type="arabicPeriod" startAt="4"/>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Επαλήθευση των στοιχείων της συναλλαγής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Ελέγξτε δύο φορές την περίληψη της πληρωμής για την ακρίβειά της πριν προχωρήσετε.</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pPr marL="533400" indent="-457200">
              <a:spcAft>
                <a:spcPts val="600"/>
              </a:spcAft>
              <a:buClr>
                <a:srgbClr val="92D050"/>
              </a:buClr>
              <a:buFont typeface="+mj-lt"/>
              <a:buAutoNum type="arabicPeriod" startAt="4"/>
            </a:pP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Επιβεβαίωση και ολοκλήρωση πληρωμής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 Υποβάλετε την πληρωμή και περιμένετε ένα μήνυμα επιβεβαίωσης ή απόδειξη ηλεκτρονικού ταχυδρομείου.</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193;p10">
            <a:extLst>
              <a:ext uri="{FF2B5EF4-FFF2-40B4-BE49-F238E27FC236}">
                <a16:creationId xmlns:a16="http://schemas.microsoft.com/office/drawing/2014/main" id="{12F08D1D-43B7-8F40-6D5C-2A8600FD124E}"/>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644062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A85618-AD12-E512-ADD3-87489E05CDEF}"/>
              </a:ext>
            </a:extLst>
          </p:cNvPr>
          <p:cNvSpPr>
            <a:spLocks noGrp="1"/>
          </p:cNvSpPr>
          <p:nvPr>
            <p:ph type="title"/>
          </p:nvPr>
        </p:nvSpPr>
        <p:spPr/>
        <p:txBody>
          <a:bodyPr/>
          <a:lstStyle/>
          <a:p>
            <a:r>
              <a:rPr lang="en-US" dirty="0"/>
              <a:t>Λήψη και αποθήκευση αποδείξεων</a:t>
            </a:r>
            <a:endParaRPr lang="el-GR" dirty="0"/>
          </a:p>
        </p:txBody>
      </p:sp>
      <p:sp>
        <p:nvSpPr>
          <p:cNvPr id="3" name="Θέση κειμένου 2">
            <a:extLst>
              <a:ext uri="{FF2B5EF4-FFF2-40B4-BE49-F238E27FC236}">
                <a16:creationId xmlns:a16="http://schemas.microsoft.com/office/drawing/2014/main" id="{75283520-7AFD-B387-08E5-C452856F8E17}"/>
              </a:ext>
            </a:extLst>
          </p:cNvPr>
          <p:cNvSpPr>
            <a:spLocks noGrp="1"/>
          </p:cNvSpPr>
          <p:nvPr>
            <p:ph type="body" idx="1"/>
          </p:nvPr>
        </p:nvSpPr>
        <p:spPr>
          <a:xfrm>
            <a:off x="583759" y="1970649"/>
            <a:ext cx="7912542" cy="3941326"/>
          </a:xfrm>
        </p:spPr>
        <p:txBody>
          <a:bodyPr>
            <a:normAutofit fontScale="92500" lnSpcReduction="20000"/>
          </a:bodyPr>
          <a:lstStyle/>
          <a:p>
            <a:r>
              <a:rPr lang="en-US" b="1" dirty="0"/>
              <a:t>Κατεβάστε την απόδειξη:</a:t>
            </a:r>
          </a:p>
          <a:p>
            <a:pPr lvl="1">
              <a:buSzPct val="100000"/>
              <a:buFont typeface="Courier New" panose="02070309020205020404" pitchFamily="49" charset="0"/>
              <a:buChar char="o"/>
            </a:pPr>
            <a:r>
              <a:rPr lang="en-US" dirty="0"/>
              <a:t>Μετά την υποβολή της φορολογικής σας δήλωσης ή πληρωμής, η πύλη παρέχει συνήθως τη δυνατότητα να κατεβάσετε μια απόδειξη PDF ή να στείλετε ένα αντίγραφο μέσω ηλεκτρονικού ταχυδρομείου.</a:t>
            </a:r>
          </a:p>
          <a:p>
            <a:pPr lvl="1">
              <a:buSzPct val="100000"/>
              <a:buFont typeface="Courier New" panose="02070309020205020404" pitchFamily="49" charset="0"/>
              <a:buChar char="o"/>
            </a:pPr>
            <a:r>
              <a:rPr lang="en-US" dirty="0"/>
              <a:t>Κάντε κλικ στο κουμπί "Λήψη απόδειξης" και αποθηκεύστε το αρχείο στον υπολογιστή ή την κινητή συσκευή σας.</a:t>
            </a:r>
          </a:p>
          <a:p>
            <a:r>
              <a:rPr lang="en-US" b="1" dirty="0"/>
              <a:t>Επιβεβαίωση μέσω email:</a:t>
            </a:r>
          </a:p>
          <a:p>
            <a:pPr lvl="1">
              <a:buSzPct val="100000"/>
              <a:buFont typeface="Courier New" panose="02070309020205020404" pitchFamily="49" charset="0"/>
              <a:buChar char="o"/>
            </a:pPr>
            <a:r>
              <a:rPr lang="en-US" dirty="0"/>
              <a:t>Οι περισσότερες φορολογικές πύλες θα στείλουν αυτόματα ένα email επιβεβαίωσης με ένα ψηφιακό αντίγραφο της απόδειξής σας. Βεβαιωθείτε ότι έχετε ελέγξει τα εισερχόμενά σας και αποθηκεύστε αυτό το μήνυμα ηλεκτρονικού ταχυδρομείου για το αρχείο σας.</a:t>
            </a:r>
          </a:p>
          <a:p>
            <a:endParaRPr lang="el-GR" dirty="0"/>
          </a:p>
        </p:txBody>
      </p:sp>
      <p:sp>
        <p:nvSpPr>
          <p:cNvPr id="4" name="Google Shape;173;p8">
            <a:extLst>
              <a:ext uri="{FF2B5EF4-FFF2-40B4-BE49-F238E27FC236}">
                <a16:creationId xmlns:a16="http://schemas.microsoft.com/office/drawing/2014/main" id="{451157AC-B2EA-42F6-AF1D-BEB90C9D7B62}"/>
              </a:ext>
            </a:extLst>
          </p:cNvPr>
          <p:cNvSpPr txBox="1"/>
          <p:nvPr/>
        </p:nvSpPr>
        <p:spPr>
          <a:xfrm>
            <a:off x="9731748" y="6305665"/>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3"/>
              </a:rPr>
              <a:t>Εικόνα από </a:t>
            </a:r>
            <a:r>
              <a:rPr lang="ro-RO" sz="1000" u="sng" dirty="0" err="1">
                <a:solidFill>
                  <a:schemeClr val="dk1"/>
                </a:solidFill>
                <a:latin typeface="Calibri"/>
                <a:ea typeface="Calibri"/>
                <a:cs typeface="Calibri"/>
                <a:sym typeface="Calibri"/>
                <a:hlinkClick r:id="rId3"/>
              </a:rPr>
              <a:t>storyset </a:t>
            </a:r>
            <a:r>
              <a:rPr lang="en-US" sz="1000" b="0" i="0" u="sng" strike="noStrike" cap="none" dirty="0">
                <a:solidFill>
                  <a:schemeClr val="dk1"/>
                </a:solidFill>
                <a:latin typeface="Calibri"/>
                <a:ea typeface="Calibri"/>
                <a:cs typeface="Calibri"/>
                <a:sym typeface="Calibri"/>
                <a:hlinkClick r:id="rId3"/>
              </a:rPr>
              <a:t>στο Freepik</a:t>
            </a:r>
            <a:endParaRPr sz="1000" b="0" i="0" u="none" strike="noStrike" cap="none" dirty="0">
              <a:solidFill>
                <a:schemeClr val="dk1"/>
              </a:solidFill>
              <a:latin typeface="Calibri"/>
              <a:ea typeface="Calibri"/>
              <a:cs typeface="Calibri"/>
              <a:sym typeface="Calibri"/>
            </a:endParaRPr>
          </a:p>
        </p:txBody>
      </p:sp>
      <p:pic>
        <p:nvPicPr>
          <p:cNvPr id="9218" name="Picture 2" descr="E-wallet concept illustration">
            <a:extLst>
              <a:ext uri="{FF2B5EF4-FFF2-40B4-BE49-F238E27FC236}">
                <a16:creationId xmlns:a16="http://schemas.microsoft.com/office/drawing/2014/main" id="{76F7D6BA-97C4-4BA8-91D5-9FB8BD740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896" y="1991735"/>
            <a:ext cx="3058104" cy="305810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93;p10">
            <a:extLst>
              <a:ext uri="{FF2B5EF4-FFF2-40B4-BE49-F238E27FC236}">
                <a16:creationId xmlns:a16="http://schemas.microsoft.com/office/drawing/2014/main" id="{3C83A1D7-67E6-29EA-859C-DC3C78FB9F39}"/>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777609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FE0E11-2816-3BAF-4278-DCD5155A8F3E}"/>
              </a:ext>
            </a:extLst>
          </p:cNvPr>
          <p:cNvSpPr>
            <a:spLocks noGrp="1"/>
          </p:cNvSpPr>
          <p:nvPr>
            <p:ph type="title"/>
          </p:nvPr>
        </p:nvSpPr>
        <p:spPr/>
        <p:txBody>
          <a:bodyPr/>
          <a:lstStyle/>
          <a:p>
            <a:r>
              <a:rPr lang="en-US" dirty="0">
                <a:sym typeface="Calibri"/>
              </a:rPr>
              <a:t>Παρακολούθηση για απάτη ή σφάλματα</a:t>
            </a:r>
            <a:endParaRPr lang="el-GR" dirty="0"/>
          </a:p>
        </p:txBody>
      </p:sp>
      <p:sp>
        <p:nvSpPr>
          <p:cNvPr id="3" name="Θέση κειμένου 2">
            <a:extLst>
              <a:ext uri="{FF2B5EF4-FFF2-40B4-BE49-F238E27FC236}">
                <a16:creationId xmlns:a16="http://schemas.microsoft.com/office/drawing/2014/main" id="{D59CBB35-2A5E-A2A8-C900-C1D591F5F751}"/>
              </a:ext>
            </a:extLst>
          </p:cNvPr>
          <p:cNvSpPr>
            <a:spLocks noGrp="1"/>
          </p:cNvSpPr>
          <p:nvPr>
            <p:ph type="body" idx="1"/>
          </p:nvPr>
        </p:nvSpPr>
        <p:spPr/>
        <p:txBody>
          <a:bodyPr/>
          <a:lstStyle/>
          <a:p>
            <a:pPr marL="533400" indent="-457200">
              <a:buFont typeface="+mj-lt"/>
              <a:buAutoNum type="arabicPeriod"/>
            </a:pPr>
            <a:r>
              <a:rPr lang="en-US" dirty="0">
                <a:solidFill>
                  <a:schemeClr val="tx1"/>
                </a:solidFill>
              </a:rPr>
              <a:t>Αναγνώριση σφαλμάτων πληρωμής</a:t>
            </a:r>
          </a:p>
          <a:p>
            <a:pPr marL="533400" indent="-457200">
              <a:buFont typeface="+mj-lt"/>
              <a:buAutoNum type="arabicPeriod"/>
            </a:pPr>
            <a:r>
              <a:rPr lang="en-US" dirty="0">
                <a:solidFill>
                  <a:schemeClr val="tx1"/>
                </a:solidFill>
              </a:rPr>
              <a:t>Εντοπισμός δόλιας δραστηριότητας</a:t>
            </a:r>
          </a:p>
          <a:p>
            <a:pPr marL="533400" indent="-457200">
              <a:buFont typeface="+mj-lt"/>
              <a:buAutoNum type="arabicPeriod"/>
            </a:pPr>
            <a:r>
              <a:rPr lang="en-US" dirty="0">
                <a:solidFill>
                  <a:schemeClr val="tx1"/>
                </a:solidFill>
              </a:rPr>
              <a:t>Προστασία των πληροφοριών σας</a:t>
            </a:r>
          </a:p>
          <a:p>
            <a:pPr marL="533400" indent="-457200">
              <a:buFont typeface="+mj-lt"/>
              <a:buAutoNum type="arabicPeriod"/>
            </a:pPr>
            <a:r>
              <a:rPr lang="en-US" dirty="0">
                <a:solidFill>
                  <a:schemeClr val="tx1"/>
                </a:solidFill>
              </a:rPr>
              <a:t>Βήματα που πρέπει να ακολουθήσετε αν εντοπίσετε κάποιο πρόβλημα</a:t>
            </a:r>
          </a:p>
          <a:p>
            <a:endParaRPr lang="el-GR" dirty="0"/>
          </a:p>
        </p:txBody>
      </p:sp>
      <p:sp>
        <p:nvSpPr>
          <p:cNvPr id="5" name="Google Shape;193;p10">
            <a:extLst>
              <a:ext uri="{FF2B5EF4-FFF2-40B4-BE49-F238E27FC236}">
                <a16:creationId xmlns:a16="http://schemas.microsoft.com/office/drawing/2014/main" id="{45AF1A5C-711C-D87B-897D-DC8DFBFADE7C}"/>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609546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E97D8-9DF7-A571-8885-BA7126A4B8B6}"/>
              </a:ext>
            </a:extLst>
          </p:cNvPr>
          <p:cNvSpPr>
            <a:spLocks noGrp="1"/>
          </p:cNvSpPr>
          <p:nvPr>
            <p:ph type="title"/>
          </p:nvPr>
        </p:nvSpPr>
        <p:spPr/>
        <p:txBody>
          <a:bodyPr>
            <a:normAutofit/>
          </a:bodyPr>
          <a:lstStyle/>
          <a:p>
            <a:r>
              <a:rPr lang="en-US" dirty="0"/>
              <a:t>1 Αναγνώριση σφαλμάτων πληρωμής</a:t>
            </a:r>
            <a:endParaRPr lang="el-GR" dirty="0"/>
          </a:p>
        </p:txBody>
      </p:sp>
      <p:sp>
        <p:nvSpPr>
          <p:cNvPr id="3" name="Θέση κειμένου 2">
            <a:extLst>
              <a:ext uri="{FF2B5EF4-FFF2-40B4-BE49-F238E27FC236}">
                <a16:creationId xmlns:a16="http://schemas.microsoft.com/office/drawing/2014/main" id="{7650E48B-70B7-909B-CF11-DA185620F2DE}"/>
              </a:ext>
            </a:extLst>
          </p:cNvPr>
          <p:cNvSpPr>
            <a:spLocks noGrp="1"/>
          </p:cNvSpPr>
          <p:nvPr>
            <p:ph type="body" idx="1"/>
          </p:nvPr>
        </p:nvSpPr>
        <p:spPr>
          <a:xfrm>
            <a:off x="566153" y="2330868"/>
            <a:ext cx="9098547" cy="3941326"/>
          </a:xfrm>
        </p:spPr>
        <p:txBody>
          <a:bodyPr>
            <a:normAutofit/>
          </a:bodyPr>
          <a:lstStyle/>
          <a:p>
            <a:pPr>
              <a:lnSpc>
                <a:spcPct val="120000"/>
              </a:lnSpc>
              <a:spcAft>
                <a:spcPts val="600"/>
              </a:spcAft>
            </a:pPr>
            <a:r>
              <a:rPr lang="en-US" b="1" dirty="0">
                <a:solidFill>
                  <a:schemeClr val="tx1"/>
                </a:solidFill>
              </a:rPr>
              <a:t>Διπλές χρεώσεις</a:t>
            </a:r>
            <a:r>
              <a:rPr lang="en-US" dirty="0">
                <a:solidFill>
                  <a:schemeClr val="tx1"/>
                </a:solidFill>
              </a:rPr>
              <a:t>: Ελέγξτε για διπλές συναλλαγές στο ιστορικό πληρωμών σας.</a:t>
            </a:r>
          </a:p>
          <a:p>
            <a:pPr>
              <a:lnSpc>
                <a:spcPct val="120000"/>
              </a:lnSpc>
              <a:spcAft>
                <a:spcPts val="600"/>
              </a:spcAft>
            </a:pPr>
            <a:r>
              <a:rPr lang="en-US" b="1" dirty="0">
                <a:solidFill>
                  <a:schemeClr val="tx1"/>
                </a:solidFill>
              </a:rPr>
              <a:t>Λανθασμένα ποσά</a:t>
            </a:r>
            <a:r>
              <a:rPr lang="en-US" dirty="0">
                <a:solidFill>
                  <a:schemeClr val="tx1"/>
                </a:solidFill>
              </a:rPr>
              <a:t>: Βεβαιωθείτε ότι το ποσό χρέωσης αντιστοιχεί στην πραγματική σας χρήση.</a:t>
            </a:r>
          </a:p>
          <a:p>
            <a:pPr>
              <a:lnSpc>
                <a:spcPct val="120000"/>
              </a:lnSpc>
              <a:spcAft>
                <a:spcPts val="600"/>
              </a:spcAft>
            </a:pPr>
            <a:r>
              <a:rPr lang="en-US" b="1" dirty="0">
                <a:solidFill>
                  <a:schemeClr val="tx1"/>
                </a:solidFill>
              </a:rPr>
              <a:t>Αποτυχημένες συναλλαγές</a:t>
            </a:r>
            <a:r>
              <a:rPr lang="en-US" dirty="0">
                <a:solidFill>
                  <a:schemeClr val="tx1"/>
                </a:solidFill>
              </a:rPr>
              <a:t>: Εάν μια πληρωμή αποτύχει, επιβεβαιώστε ότι δεν αφαιρέθηκε από το λογαριασμό σας πριν την επαναληπτική προσπάθεια.</a:t>
            </a:r>
          </a:p>
          <a:p>
            <a:pPr lvl="1">
              <a:lnSpc>
                <a:spcPct val="120000"/>
              </a:lnSpc>
              <a:spcAft>
                <a:spcPts val="600"/>
              </a:spcAft>
              <a:buFont typeface="Wingdings" panose="05000000000000000000" pitchFamily="2" charset="2"/>
              <a:buChar char="§"/>
            </a:pPr>
            <a:endParaRPr lang="en-US" sz="2400" dirty="0">
              <a:solidFill>
                <a:schemeClr val="tx1"/>
              </a:solidFill>
            </a:endParaRPr>
          </a:p>
          <a:p>
            <a:pPr marL="76200" indent="0">
              <a:lnSpc>
                <a:spcPct val="120000"/>
              </a:lnSpc>
              <a:spcAft>
                <a:spcPts val="600"/>
              </a:spcAft>
              <a:buNone/>
            </a:pPr>
            <a:endParaRPr lang="en-US" dirty="0">
              <a:solidFill>
                <a:schemeClr val="tx1"/>
              </a:solidFill>
            </a:endParaRPr>
          </a:p>
        </p:txBody>
      </p:sp>
      <p:sp>
        <p:nvSpPr>
          <p:cNvPr id="4" name="Google Shape;193;p10">
            <a:extLst>
              <a:ext uri="{FF2B5EF4-FFF2-40B4-BE49-F238E27FC236}">
                <a16:creationId xmlns:a16="http://schemas.microsoft.com/office/drawing/2014/main" id="{16E3D935-86FB-0CBC-1BE4-0FE46B026F42}"/>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30481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108F9C-DCDD-B63D-05E8-1CE11A5C3707}"/>
              </a:ext>
            </a:extLst>
          </p:cNvPr>
          <p:cNvSpPr>
            <a:spLocks noGrp="1"/>
          </p:cNvSpPr>
          <p:nvPr>
            <p:ph type="title"/>
          </p:nvPr>
        </p:nvSpPr>
        <p:spPr/>
        <p:txBody>
          <a:bodyPr>
            <a:normAutofit/>
          </a:bodyPr>
          <a:lstStyle/>
          <a:p>
            <a:r>
              <a:rPr lang="en-US" dirty="0"/>
              <a:t>2 Εντοπισμός δόλιας δραστηριότητας</a:t>
            </a:r>
            <a:endParaRPr lang="el-GR" dirty="0"/>
          </a:p>
        </p:txBody>
      </p:sp>
      <p:sp>
        <p:nvSpPr>
          <p:cNvPr id="3" name="Θέση κειμένου 2">
            <a:extLst>
              <a:ext uri="{FF2B5EF4-FFF2-40B4-BE49-F238E27FC236}">
                <a16:creationId xmlns:a16="http://schemas.microsoft.com/office/drawing/2014/main" id="{5889114A-8DF9-0D30-AFFD-8FAD3581294A}"/>
              </a:ext>
            </a:extLst>
          </p:cNvPr>
          <p:cNvSpPr>
            <a:spLocks noGrp="1"/>
          </p:cNvSpPr>
          <p:nvPr>
            <p:ph type="body" idx="1"/>
          </p:nvPr>
        </p:nvSpPr>
        <p:spPr>
          <a:xfrm>
            <a:off x="583758" y="2330868"/>
            <a:ext cx="8611042" cy="3941326"/>
          </a:xfrm>
        </p:spPr>
        <p:txBody>
          <a:bodyPr/>
          <a:lstStyle/>
          <a:p>
            <a:pPr>
              <a:spcAft>
                <a:spcPts val="600"/>
              </a:spcAft>
            </a:pPr>
            <a:r>
              <a:rPr lang="en-US" b="1" dirty="0"/>
              <a:t>Μη εξουσιοδοτημένες συναλλαγές: </a:t>
            </a:r>
            <a:r>
              <a:rPr lang="en-US" dirty="0"/>
              <a:t>Ελέγχετε τακτικά τις καταστάσεις για τυχόν άγνωστες χρεώσεις.</a:t>
            </a:r>
          </a:p>
          <a:p>
            <a:pPr>
              <a:spcAft>
                <a:spcPts val="600"/>
              </a:spcAft>
            </a:pPr>
            <a:r>
              <a:rPr lang="en-US" b="1" dirty="0"/>
              <a:t>Απάτες phishing: </a:t>
            </a:r>
            <a:r>
              <a:rPr lang="en-US" dirty="0"/>
              <a:t>Αποφύγετε να κάνετε κλικ σε ύποπτα μηνύματα ηλεκτρονικού ταχυδρομείου ή συνδέσμους που προσποιούνται ότι προέρχονται από παρόχους υπηρεσιών κοινής ωφέλειας.</a:t>
            </a:r>
          </a:p>
          <a:p>
            <a:pPr>
              <a:spcAft>
                <a:spcPts val="600"/>
              </a:spcAft>
            </a:pPr>
            <a:r>
              <a:rPr lang="en-US" b="1" dirty="0"/>
              <a:t>Ψεύτικες ιστοσελίδες: </a:t>
            </a:r>
            <a:r>
              <a:rPr lang="en-US" dirty="0"/>
              <a:t>Χρησιμοποιείτε πάντα την επίσημη ιστοσελίδα ή εφαρμογή για να κάνετε πληρωμές.</a:t>
            </a:r>
          </a:p>
          <a:p>
            <a:pPr>
              <a:spcAft>
                <a:spcPts val="600"/>
              </a:spcAft>
            </a:pPr>
            <a:endParaRPr lang="en-US" dirty="0"/>
          </a:p>
          <a:p>
            <a:pPr>
              <a:spcAft>
                <a:spcPts val="600"/>
              </a:spcAft>
            </a:pPr>
            <a:endParaRPr lang="el-GR" dirty="0"/>
          </a:p>
        </p:txBody>
      </p:sp>
      <p:sp>
        <p:nvSpPr>
          <p:cNvPr id="5" name="Google Shape;193;p10">
            <a:extLst>
              <a:ext uri="{FF2B5EF4-FFF2-40B4-BE49-F238E27FC236}">
                <a16:creationId xmlns:a16="http://schemas.microsoft.com/office/drawing/2014/main" id="{181C4C2D-B668-60FB-494E-A207A29F5437}"/>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79168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56CE2-AE81-7267-95CA-5928E3193857}"/>
              </a:ext>
            </a:extLst>
          </p:cNvPr>
          <p:cNvSpPr>
            <a:spLocks noGrp="1"/>
          </p:cNvSpPr>
          <p:nvPr>
            <p:ph type="title"/>
          </p:nvPr>
        </p:nvSpPr>
        <p:spPr/>
        <p:txBody>
          <a:bodyPr>
            <a:normAutofit/>
          </a:bodyPr>
          <a:lstStyle/>
          <a:p>
            <a:r>
              <a:rPr lang="en-US" dirty="0"/>
              <a:t>3 Προστασία των πληροφοριών σας</a:t>
            </a:r>
            <a:endParaRPr lang="el-GR" dirty="0"/>
          </a:p>
        </p:txBody>
      </p:sp>
      <p:sp>
        <p:nvSpPr>
          <p:cNvPr id="3" name="Θέση κειμένου 2">
            <a:extLst>
              <a:ext uri="{FF2B5EF4-FFF2-40B4-BE49-F238E27FC236}">
                <a16:creationId xmlns:a16="http://schemas.microsoft.com/office/drawing/2014/main" id="{B9742D39-9CCC-1215-981C-EAF887EDF6A5}"/>
              </a:ext>
            </a:extLst>
          </p:cNvPr>
          <p:cNvSpPr>
            <a:spLocks noGrp="1"/>
          </p:cNvSpPr>
          <p:nvPr>
            <p:ph type="body" idx="1"/>
          </p:nvPr>
        </p:nvSpPr>
        <p:spPr>
          <a:xfrm>
            <a:off x="566153" y="2330868"/>
            <a:ext cx="7968247" cy="3941326"/>
          </a:xfrm>
        </p:spPr>
        <p:txBody>
          <a:bodyPr/>
          <a:lstStyle/>
          <a:p>
            <a:pPr>
              <a:spcAft>
                <a:spcPts val="600"/>
              </a:spcAft>
            </a:pPr>
            <a:r>
              <a:rPr lang="en-US" b="1" dirty="0"/>
              <a:t>Ενεργοποίηση ειδοποιήσεων: </a:t>
            </a:r>
            <a:r>
              <a:rPr lang="en-US" dirty="0"/>
              <a:t>Ρυθμίστε ειδοποιήσεις μέσω email ή SMS για συναλλαγές.</a:t>
            </a:r>
          </a:p>
          <a:p>
            <a:pPr>
              <a:spcAft>
                <a:spcPts val="600"/>
              </a:spcAft>
            </a:pPr>
            <a:r>
              <a:rPr lang="en-US" b="1" dirty="0"/>
              <a:t>Χρησιμοποιήστε ασφαλείς συνδέσεις: </a:t>
            </a:r>
            <a:r>
              <a:rPr lang="en-US" dirty="0"/>
              <a:t>Αποφύγετε τις πληρωμές σε δημόσια δίκτυα Wi-Fi.</a:t>
            </a:r>
          </a:p>
          <a:p>
            <a:pPr>
              <a:spcAft>
                <a:spcPts val="600"/>
              </a:spcAft>
            </a:pPr>
            <a:r>
              <a:rPr lang="en-US" b="1" dirty="0"/>
              <a:t>Αυθεντικοποίηση δύο παραγόντων (2FA): </a:t>
            </a:r>
            <a:r>
              <a:rPr lang="en-US" dirty="0"/>
              <a:t>Προσθέστε επιπλέον ασφάλεια απαιτώντας έναν κωδικό εκτός από τον κωδικό πρόσβασής σας.</a:t>
            </a:r>
          </a:p>
          <a:p>
            <a:pPr>
              <a:spcAft>
                <a:spcPts val="600"/>
              </a:spcAft>
            </a:pPr>
            <a:endParaRPr lang="el-GR" dirty="0"/>
          </a:p>
        </p:txBody>
      </p:sp>
      <p:sp>
        <p:nvSpPr>
          <p:cNvPr id="5" name="Google Shape;193;p10">
            <a:extLst>
              <a:ext uri="{FF2B5EF4-FFF2-40B4-BE49-F238E27FC236}">
                <a16:creationId xmlns:a16="http://schemas.microsoft.com/office/drawing/2014/main" id="{828EF124-CCBA-936F-C59F-412368BE7379}"/>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9324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dirty="0"/>
              <a:t>Ενότητες</a:t>
            </a:r>
            <a:endParaRPr sz="5400" dirty="0">
              <a:solidFill>
                <a:srgbClr val="1C2E78"/>
              </a:solidFill>
            </a:endParaRPr>
          </a:p>
        </p:txBody>
      </p:sp>
      <p:grpSp>
        <p:nvGrpSpPr>
          <p:cNvPr id="107" name="Google Shape;107;p3"/>
          <p:cNvGrpSpPr/>
          <p:nvPr/>
        </p:nvGrpSpPr>
        <p:grpSpPr>
          <a:xfrm>
            <a:off x="869904" y="2179751"/>
            <a:ext cx="10600532" cy="4282870"/>
            <a:chOff x="-79665" y="8026"/>
            <a:chExt cx="10600532" cy="4282870"/>
          </a:xfrm>
        </p:grpSpPr>
        <p:sp>
          <p:nvSpPr>
            <p:cNvPr id="108" name="Google Shape;108;p3"/>
            <p:cNvSpPr/>
            <p:nvPr/>
          </p:nvSpPr>
          <p:spPr>
            <a:xfrm>
              <a:off x="0" y="8026"/>
              <a:ext cx="10520867" cy="703409"/>
            </a:xfrm>
            <a:prstGeom prst="roundRect">
              <a:avLst>
                <a:gd name="adj" fmla="val 16667"/>
              </a:avLst>
            </a:prstGeom>
            <a:solidFill>
              <a:schemeClr val="bg1">
                <a:lumMod val="85000"/>
              </a:schemeClr>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1" i="0" u="none" strike="noStrike" cap="none" dirty="0">
                <a:solidFill>
                  <a:srgbClr val="000000"/>
                </a:solidFill>
                <a:latin typeface="Calibri"/>
                <a:ea typeface="Calibri"/>
                <a:cs typeface="Calibri"/>
                <a:sym typeface="Calibri"/>
              </a:endParaRPr>
            </a:p>
          </p:txBody>
        </p:sp>
        <p:sp>
          <p:nvSpPr>
            <p:cNvPr id="109" name="Google Shape;109;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i="0" u="none" strike="noStrike" cap="none" dirty="0">
                  <a:solidFill>
                    <a:schemeClr val="lt1"/>
                  </a:solidFill>
                  <a:latin typeface="Calibri"/>
                  <a:ea typeface="Calibri"/>
                  <a:cs typeface="Calibri"/>
                  <a:sym typeface="Calibri"/>
                </a:rPr>
                <a:t> 1. Βασικές δεξιότητες ψηφιακού γραμματισμού </a:t>
              </a:r>
              <a:endParaRPr sz="2800" i="0" u="none" strike="noStrike" cap="none"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Ασφάλεια και πρόληψη</a:t>
              </a:r>
              <a:endParaRPr sz="2800" b="0" i="0" u="none" strike="noStrike" cap="none">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Διαχείριση τραπεζικού λογαριασμού online </a:t>
              </a:r>
              <a:endParaRPr sz="2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dirty="0">
                  <a:solidFill>
                    <a:schemeClr val="lt1"/>
                  </a:solidFill>
                  <a:latin typeface="Calibri"/>
                  <a:ea typeface="Calibri"/>
                  <a:cs typeface="Calibri"/>
                  <a:sym typeface="Calibri"/>
                </a:rPr>
                <a:t>4. </a:t>
              </a:r>
              <a:r>
                <a:rPr lang="en-US" sz="2600" b="0" i="0" u="none" strike="noStrike" cap="none" dirty="0" err="1">
                  <a:solidFill>
                    <a:schemeClr val="lt1"/>
                  </a:solidFill>
                  <a:latin typeface="Calibri"/>
                  <a:ea typeface="Calibri"/>
                  <a:cs typeface="Calibri"/>
                  <a:sym typeface="Calibri"/>
                </a:rPr>
                <a:t>Δι</a:t>
              </a:r>
              <a:r>
                <a:rPr lang="en-US" sz="2600" b="0" i="0" u="none" strike="noStrike" cap="none" dirty="0">
                  <a:solidFill>
                    <a:schemeClr val="lt1"/>
                  </a:solidFill>
                  <a:latin typeface="Calibri"/>
                  <a:ea typeface="Calibri"/>
                  <a:cs typeface="Calibri"/>
                  <a:sym typeface="Calibri"/>
                </a:rPr>
                <a:t>αδικτυακές λύσεις για τη λήψη και αποστολή χρημάτων </a:t>
              </a:r>
              <a:endParaRPr sz="2600" b="0" i="0" u="none" strike="noStrike" cap="none" dirty="0">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chemeClr val="bg1">
                <a:lumMod val="85000"/>
              </a:schemeClr>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defPPr marR="0" lvl="0" algn="l" rtl="0">
                <a:lnSpc>
                  <a:spcPct val="100000"/>
                </a:lnSpc>
                <a:spcBef>
                  <a:spcPts val="0"/>
                </a:spcBef>
                <a:spcAft>
                  <a:spcPts val="0"/>
                </a:spcAft>
              </a:defPPr>
              <a:lvl1pPr marL="0" indent="0">
                <a:lnSpc>
                  <a:spcPct val="90000"/>
                </a:lnSpc>
                <a:buClr>
                  <a:schemeClr val="lt1"/>
                </a:buClr>
                <a:buSzPts val="2600"/>
                <a:buFont typeface="Calibri"/>
                <a:buNone/>
                <a:defRPr sz="2600" b="1">
                  <a:solidFill>
                    <a:schemeClr val="lt1"/>
                  </a:solidFill>
                  <a:latin typeface="Calibri"/>
                  <a:ea typeface="Calibri"/>
                  <a:cs typeface="Calibri"/>
                </a:defRPr>
              </a:lvl1pPr>
            </a:lstStyle>
            <a:p>
              <a:r>
                <a:rPr lang="en-US" b="0" dirty="0">
                  <a:sym typeface="Calibri"/>
                </a:rPr>
                <a:t>5. </a:t>
              </a:r>
              <a:r>
                <a:rPr lang="el-GR" b="0" dirty="0">
                  <a:sym typeface="Calibri"/>
                </a:rPr>
                <a:t>Χρήση πιστωτικής κάρτας για την αγορά αγαθών και υπηρεσιών από το διαδίκτυο </a:t>
              </a:r>
              <a:r>
                <a:rPr lang="en-US" b="0" dirty="0">
                  <a:sym typeface="Calibri"/>
                </a:rPr>
                <a:t>    </a:t>
              </a:r>
              <a:endParaRPr b="0" dirty="0">
                <a:sym typeface="Calibri"/>
              </a:endParaRPr>
            </a:p>
          </p:txBody>
        </p:sp>
        <p:sp>
          <p:nvSpPr>
            <p:cNvPr id="118" name="Google Shape;118;p3"/>
            <p:cNvSpPr/>
            <p:nvPr/>
          </p:nvSpPr>
          <p:spPr>
            <a:xfrm>
              <a:off x="0" y="3587487"/>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6. Επεξεργασία ηλεκτρονικών πληρωμών για φόρους και λογαριασμούς </a:t>
              </a:r>
              <a:endParaRPr sz="2600" b="1" i="0" u="none" strike="noStrike" cap="none" dirty="0">
                <a:solidFill>
                  <a:schemeClr val="lt1"/>
                </a:solidFill>
                <a:latin typeface="Calibri"/>
                <a:ea typeface="Calibri"/>
                <a:cs typeface="Calibri"/>
                <a:sym typeface="Calibri"/>
              </a:endParaRPr>
            </a:p>
          </p:txBody>
        </p:sp>
      </p:grpSp>
      <p:pic>
        <p:nvPicPr>
          <p:cNvPr id="120" name="Google Shape;120;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C726FA-187F-C85A-9ADF-2A6381634C93}"/>
              </a:ext>
            </a:extLst>
          </p:cNvPr>
          <p:cNvSpPr>
            <a:spLocks noGrp="1"/>
          </p:cNvSpPr>
          <p:nvPr>
            <p:ph type="title"/>
          </p:nvPr>
        </p:nvSpPr>
        <p:spPr/>
        <p:txBody>
          <a:bodyPr>
            <a:normAutofit/>
          </a:bodyPr>
          <a:lstStyle/>
          <a:p>
            <a:r>
              <a:rPr lang="en-US" dirty="0"/>
              <a:t>4 βήματα που πρέπει να ακολουθήσετε αν εντοπίσετε ένα πρόβλημα</a:t>
            </a:r>
            <a:endParaRPr lang="el-GR" dirty="0"/>
          </a:p>
        </p:txBody>
      </p:sp>
      <p:sp>
        <p:nvSpPr>
          <p:cNvPr id="3" name="Θέση κειμένου 2">
            <a:extLst>
              <a:ext uri="{FF2B5EF4-FFF2-40B4-BE49-F238E27FC236}">
                <a16:creationId xmlns:a16="http://schemas.microsoft.com/office/drawing/2014/main" id="{1CCA4682-4370-14EF-DA35-4DE7D9DE80C6}"/>
              </a:ext>
            </a:extLst>
          </p:cNvPr>
          <p:cNvSpPr>
            <a:spLocks noGrp="1"/>
          </p:cNvSpPr>
          <p:nvPr>
            <p:ph type="body" idx="1"/>
          </p:nvPr>
        </p:nvSpPr>
        <p:spPr>
          <a:xfrm>
            <a:off x="566153" y="2330868"/>
            <a:ext cx="7384047" cy="3941326"/>
          </a:xfrm>
        </p:spPr>
        <p:txBody>
          <a:bodyPr/>
          <a:lstStyle/>
          <a:p>
            <a:pPr>
              <a:spcAft>
                <a:spcPts val="600"/>
              </a:spcAft>
            </a:pPr>
            <a:r>
              <a:rPr lang="en-US" b="1" dirty="0"/>
              <a:t>Αναφορά ύποπτων συναλλαγών: </a:t>
            </a:r>
            <a:r>
              <a:rPr lang="en-US" dirty="0"/>
              <a:t>Επικοινωνήστε αμέσως με τον πάροχο υπηρεσιών κοινής ωφέλειας ή την τράπεζά σας.</a:t>
            </a:r>
          </a:p>
          <a:p>
            <a:pPr>
              <a:spcAft>
                <a:spcPts val="600"/>
              </a:spcAft>
            </a:pPr>
            <a:r>
              <a:rPr lang="en-US" b="1" dirty="0"/>
              <a:t>Αίτηση επιστροφής χρημάτων: </a:t>
            </a:r>
            <a:r>
              <a:rPr lang="en-US" dirty="0"/>
              <a:t>Εάν προκύψει σφάλμα, ελέγξτε τη διαδικτυακή πύλη για </a:t>
            </a:r>
            <a:r>
              <a:rPr lang="en-US"/>
              <a:t>επιλογές </a:t>
            </a:r>
            <a:r>
              <a:rPr lang="en-US" dirty="0"/>
              <a:t>αμφισβήτησης</a:t>
            </a:r>
            <a:r>
              <a:rPr lang="en-US"/>
              <a:t>. </a:t>
            </a:r>
            <a:endParaRPr lang="en-US" dirty="0"/>
          </a:p>
          <a:p>
            <a:pPr>
              <a:spcAft>
                <a:spcPts val="600"/>
              </a:spcAft>
            </a:pPr>
            <a:r>
              <a:rPr lang="en-US" b="1" dirty="0"/>
              <a:t>Ενημερώστε τα διαπιστευτήριά σας: </a:t>
            </a:r>
            <a:r>
              <a:rPr lang="en-US" dirty="0"/>
              <a:t>Αλλάξτε τους κωδικούς πρόσβασης εάν υποψιάζεστε μη εξουσιοδοτημένη πρόσβαση.</a:t>
            </a:r>
          </a:p>
          <a:p>
            <a:pPr>
              <a:spcAft>
                <a:spcPts val="600"/>
              </a:spcAft>
            </a:pPr>
            <a:endParaRPr lang="el-GR" dirty="0"/>
          </a:p>
        </p:txBody>
      </p:sp>
      <p:sp>
        <p:nvSpPr>
          <p:cNvPr id="5" name="Google Shape;193;p10">
            <a:extLst>
              <a:ext uri="{FF2B5EF4-FFF2-40B4-BE49-F238E27FC236}">
                <a16:creationId xmlns:a16="http://schemas.microsoft.com/office/drawing/2014/main" id="{3D44B064-0BF0-EF7D-3003-00C595A4D30A}"/>
              </a:ext>
            </a:extLst>
          </p:cNvPr>
          <p:cNvSpPr/>
          <p:nvPr/>
        </p:nvSpPr>
        <p:spPr>
          <a:xfrm>
            <a:off x="8005012" y="0"/>
            <a:ext cx="418136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a:t>
            </a:r>
            <a:r>
              <a:rPr lang="en-US" sz="1800" dirty="0">
                <a:solidFill>
                  <a:srgbClr val="1C2E78"/>
                </a:solidFill>
                <a:latin typeface="Calibri"/>
                <a:ea typeface="Calibri"/>
                <a:cs typeface="Calibri"/>
                <a:sym typeface="Calibri"/>
              </a:rPr>
              <a:t>5 </a:t>
            </a:r>
            <a:r>
              <a:rPr lang="el-GR" sz="1800" dirty="0">
                <a:solidFill>
                  <a:srgbClr val="1C2E78"/>
                </a:solidFill>
              </a:rPr>
              <a:t>Α</a:t>
            </a:r>
            <a:r>
              <a:rPr lang="en-US" sz="1800" b="0" i="0" u="none" strike="noStrike" cap="none" dirty="0" err="1">
                <a:solidFill>
                  <a:srgbClr val="1C2E78"/>
                </a:solidFill>
                <a:latin typeface="Calibri"/>
                <a:ea typeface="Calibri"/>
                <a:cs typeface="Calibri"/>
                <a:sym typeface="Calibri"/>
              </a:rPr>
              <a:t>σφ</a:t>
            </a:r>
            <a:r>
              <a:rPr lang="en-US" sz="1800" b="0" i="0" u="none" strike="noStrike" cap="none" dirty="0">
                <a:solidFill>
                  <a:srgbClr val="1C2E78"/>
                </a:solidFill>
                <a:latin typeface="Calibri"/>
                <a:ea typeface="Calibri"/>
                <a:cs typeface="Calibri"/>
                <a:sym typeface="Calibri"/>
              </a:rPr>
              <a:t>αλείς ηλεκτρονικές συναλλαγές</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592310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dirty="0"/>
          </a:p>
          <a:p>
            <a:pPr marL="0" lvl="0" indent="0" algn="ctr" rtl="0">
              <a:lnSpc>
                <a:spcPct val="100000"/>
              </a:lnSpc>
              <a:spcBef>
                <a:spcPts val="1200"/>
              </a:spcBef>
              <a:spcAft>
                <a:spcPts val="0"/>
              </a:spcAft>
              <a:buSzPts val="4000"/>
              <a:buNone/>
            </a:pPr>
            <a:endParaRPr sz="4000" dirty="0">
              <a:solidFill>
                <a:srgbClr val="515280"/>
              </a:solidFill>
            </a:endParaRPr>
          </a:p>
          <a:p>
            <a:pPr marL="0" lvl="0" indent="0" algn="ctr" rtl="0">
              <a:lnSpc>
                <a:spcPct val="100000"/>
              </a:lnSpc>
              <a:spcBef>
                <a:spcPts val="1200"/>
              </a:spcBef>
              <a:spcAft>
                <a:spcPts val="0"/>
              </a:spcAft>
              <a:buSzPts val="5400"/>
              <a:buNone/>
            </a:pPr>
            <a:r>
              <a:rPr lang="en-US" sz="5400" dirty="0">
                <a:solidFill>
                  <a:srgbClr val="515280"/>
                </a:solidFill>
              </a:rPr>
              <a:t>Ελέγξτε τις γνώσεις σας!</a:t>
            </a:r>
            <a:endParaRPr sz="5400" dirty="0">
              <a:solidFill>
                <a:srgbClr val="515280"/>
              </a:solidFill>
            </a:endParaRP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1. Ποιοι από τους ακόλουθους φόρους μπορούν συνήθως να πληρωθούν ηλεκτρονικά;</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75617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8" name="Ορθογώνιο 1">
            <a:extLst>
              <a:ext uri="{FF2B5EF4-FFF2-40B4-BE49-F238E27FC236}">
                <a16:creationId xmlns:a16="http://schemas.microsoft.com/office/drawing/2014/main" id="{2D9DDB14-7951-43D5-9B18-67C78EB89AAC}"/>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a:t>
            </a:r>
            <a:r>
              <a:rPr lang="ro-RO" sz="1800" dirty="0"/>
              <a:t>Τέλος </a:t>
            </a:r>
            <a:r>
              <a:rPr lang="ro-RO" sz="1800" dirty="0" err="1"/>
              <a:t>εισιτηρίου </a:t>
            </a:r>
            <a:r>
              <a:rPr lang="ro-RO" sz="1800" dirty="0"/>
              <a:t>στάθμευσης</a:t>
            </a:r>
            <a:endParaRPr lang="en-US" sz="1800" dirty="0">
              <a:latin typeface="Calibri"/>
              <a:ea typeface="Calibri"/>
              <a:cs typeface="Calibri"/>
            </a:endParaRPr>
          </a:p>
        </p:txBody>
      </p:sp>
      <p:sp>
        <p:nvSpPr>
          <p:cNvPr id="10" name="Ορθογώνιο 3">
            <a:extLst>
              <a:ext uri="{FF2B5EF4-FFF2-40B4-BE49-F238E27FC236}">
                <a16:creationId xmlns:a16="http://schemas.microsoft.com/office/drawing/2014/main" id="{0D089794-069D-4BF7-9EA3-0B92D35097E3}"/>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sym typeface="Calibri"/>
              </a:rPr>
              <a:t>Γ</a:t>
            </a:r>
            <a:r>
              <a:rPr lang="en-US" sz="1800" dirty="0">
                <a:latin typeface="Calibri"/>
                <a:ea typeface="Calibri"/>
                <a:cs typeface="Calibri"/>
                <a:sym typeface="Calibri"/>
              </a:rPr>
              <a:t>. </a:t>
            </a:r>
            <a:r>
              <a:rPr lang="el-GR" sz="1800" dirty="0">
                <a:latin typeface="Calibri"/>
                <a:ea typeface="Calibri"/>
                <a:cs typeface="Calibri"/>
                <a:sym typeface="Calibri"/>
              </a:rPr>
              <a:t>Τ</a:t>
            </a:r>
            <a:r>
              <a:rPr lang="ro-RO" sz="1800" dirty="0">
                <a:latin typeface="Calibri"/>
                <a:ea typeface="Calibri"/>
                <a:cs typeface="Calibri"/>
                <a:sym typeface="Calibri"/>
              </a:rPr>
              <a:t>έλος συνδρομής</a:t>
            </a:r>
            <a:r>
              <a:rPr lang="el-GR" sz="1800" dirty="0">
                <a:latin typeface="Calibri"/>
                <a:ea typeface="Calibri"/>
                <a:cs typeface="Calibri"/>
                <a:sym typeface="Calibri"/>
              </a:rPr>
              <a:t> αθλητικών καναλιών </a:t>
            </a:r>
            <a:endParaRPr lang="en-US" sz="1800" dirty="0">
              <a:latin typeface="Calibri"/>
              <a:ea typeface="Calibri"/>
              <a:cs typeface="Calibri"/>
            </a:endParaRPr>
          </a:p>
        </p:txBody>
      </p:sp>
      <p:sp>
        <p:nvSpPr>
          <p:cNvPr id="2" name="Ορθογώνιο 2">
            <a:extLst>
              <a:ext uri="{FF2B5EF4-FFF2-40B4-BE49-F238E27FC236}">
                <a16:creationId xmlns:a16="http://schemas.microsoft.com/office/drawing/2014/main" id="{9FDDFC9A-13EB-9B15-B2C6-2F7ABD07ACE2}"/>
              </a:ext>
            </a:extLst>
          </p:cNvPr>
          <p:cNvSpPr/>
          <p:nvPr/>
        </p:nvSpPr>
        <p:spPr>
          <a:xfrm>
            <a:off x="6141682" y="39943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rPr>
              <a:t>Δ</a:t>
            </a:r>
            <a:r>
              <a:rPr lang="en-US" sz="1800" dirty="0">
                <a:latin typeface="Calibri"/>
                <a:ea typeface="Calibri"/>
                <a:cs typeface="Calibri"/>
              </a:rPr>
              <a:t>. </a:t>
            </a:r>
            <a:r>
              <a:rPr lang="ro-RO" sz="1800" dirty="0">
                <a:latin typeface="Calibri"/>
                <a:ea typeface="Calibri"/>
                <a:cs typeface="Calibri"/>
              </a:rPr>
              <a:t>Φόρος εισοδήματος</a:t>
            </a:r>
            <a:endParaRPr lang="en-US" sz="1800" dirty="0">
              <a:latin typeface="Calibri"/>
              <a:ea typeface="Calibri"/>
              <a:cs typeface="Calibri"/>
            </a:endParaRPr>
          </a:p>
        </p:txBody>
      </p:sp>
      <p:sp>
        <p:nvSpPr>
          <p:cNvPr id="3" name="Ορθογώνιο 3">
            <a:extLst>
              <a:ext uri="{FF2B5EF4-FFF2-40B4-BE49-F238E27FC236}">
                <a16:creationId xmlns:a16="http://schemas.microsoft.com/office/drawing/2014/main" id="{B8EB3778-4538-4A4D-E287-793F1A6F92EA}"/>
              </a:ext>
            </a:extLst>
          </p:cNvPr>
          <p:cNvSpPr/>
          <p:nvPr/>
        </p:nvSpPr>
        <p:spPr>
          <a:xfrm>
            <a:off x="6134100" y="276451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t>
            </a:r>
            <a:r>
              <a:rPr lang="ro-RO" sz="1800" dirty="0">
                <a:latin typeface="Calibri"/>
                <a:ea typeface="Calibri"/>
                <a:cs typeface="Calibri"/>
              </a:rPr>
              <a:t>Τέλος </a:t>
            </a:r>
            <a:r>
              <a:rPr lang="en-US" sz="1800" dirty="0">
                <a:latin typeface="Calibri"/>
                <a:ea typeface="Calibri"/>
                <a:cs typeface="Calibri"/>
              </a:rPr>
              <a:t>παντοπωλείου</a:t>
            </a:r>
          </a:p>
        </p:txBody>
      </p:sp>
    </p:spTree>
    <p:extLst>
      <p:ext uri="{BB962C8B-B14F-4D97-AF65-F5344CB8AC3E}">
        <p14:creationId xmlns:p14="http://schemas.microsoft.com/office/powerpoint/2010/main" val="469737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
                                        </p:tgtEl>
                                        <p:attrNameLst>
                                          <p:attrName>fillcolor</p:attrName>
                                        </p:attrNameLst>
                                      </p:cBhvr>
                                      <p:to>
                                        <a:srgbClr val="538135"/>
                                      </p:to>
                                    </p:animClr>
                                    <p:set>
                                      <p:cBhvr>
                                        <p:cTn id="21" dur="2000" fill="hold"/>
                                        <p:tgtEl>
                                          <p:spTgt spid="2"/>
                                        </p:tgtEl>
                                        <p:attrNameLst>
                                          <p:attrName>fill.type</p:attrName>
                                        </p:attrNameLst>
                                      </p:cBhvr>
                                      <p:to>
                                        <p:strVal val="solid"/>
                                      </p:to>
                                    </p:set>
                                    <p:set>
                                      <p:cBhvr>
                                        <p:cTn id="22"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
                                        </p:tgtEl>
                                        <p:attrNameLst>
                                          <p:attrName>fillcolor</p:attrName>
                                        </p:attrNameLst>
                                      </p:cBhvr>
                                      <p:to>
                                        <a:srgbClr val="C00000"/>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2.Τι είναι η διαδικτυακή πύλη πληρωμών;</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7882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8" name="Ορθογώνιο 1">
            <a:extLst>
              <a:ext uri="{FF2B5EF4-FFF2-40B4-BE49-F238E27FC236}">
                <a16:creationId xmlns:a16="http://schemas.microsoft.com/office/drawing/2014/main" id="{2D9DDB14-7951-43D5-9B18-67C78EB89AAC}"/>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Ένα κυβερνητικό γραφείο όπου μπορείτε να πληρώσετε τους φόρους σας αυτοπροσώπως</a:t>
            </a:r>
            <a:endParaRPr lang="en-US" sz="1800" dirty="0">
              <a:latin typeface="Calibri"/>
              <a:ea typeface="Calibri"/>
              <a:cs typeface="Calibri"/>
            </a:endParaRPr>
          </a:p>
        </p:txBody>
      </p:sp>
      <p:sp>
        <p:nvSpPr>
          <p:cNvPr id="11" name="Ορθογώνιο 4">
            <a:extLst>
              <a:ext uri="{FF2B5EF4-FFF2-40B4-BE49-F238E27FC236}">
                <a16:creationId xmlns:a16="http://schemas.microsoft.com/office/drawing/2014/main" id="{21A8A6B1-FA0F-4C03-B4CA-58AAEB734B90}"/>
              </a:ext>
            </a:extLst>
          </p:cNvPr>
          <p:cNvSpPr/>
          <p:nvPr/>
        </p:nvSpPr>
        <p:spPr>
          <a:xfrm>
            <a:off x="6141682" y="4014254"/>
            <a:ext cx="3505200" cy="14240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rPr>
              <a:t>Δ</a:t>
            </a:r>
            <a:r>
              <a:rPr lang="en-US" sz="1800" dirty="0">
                <a:latin typeface="Calibri"/>
                <a:ea typeface="Calibri"/>
                <a:cs typeface="Calibri"/>
              </a:rPr>
              <a:t>. Ένα λογισμικό που χρησιμοποιείται από λογιστές για τον υπολογισμό των φόρων</a:t>
            </a:r>
          </a:p>
        </p:txBody>
      </p:sp>
      <p:sp>
        <p:nvSpPr>
          <p:cNvPr id="2" name="Ορθογώνιο 2">
            <a:extLst>
              <a:ext uri="{FF2B5EF4-FFF2-40B4-BE49-F238E27FC236}">
                <a16:creationId xmlns:a16="http://schemas.microsoft.com/office/drawing/2014/main" id="{BBF6FE76-BD68-3856-51A5-FE7B17CC08A9}"/>
              </a:ext>
            </a:extLst>
          </p:cNvPr>
          <p:cNvSpPr/>
          <p:nvPr/>
        </p:nvSpPr>
        <p:spPr>
          <a:xfrm>
            <a:off x="2105025" y="4051822"/>
            <a:ext cx="3505200" cy="13864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rPr>
              <a:t>Γ</a:t>
            </a:r>
            <a:r>
              <a:rPr lang="en-US" sz="1800" dirty="0">
                <a:latin typeface="Calibri"/>
                <a:ea typeface="Calibri"/>
                <a:cs typeface="Calibri"/>
              </a:rPr>
              <a:t>. Ένας ασφαλής δικτυακός τόπος ή εφαρμογή που επιτρέπει στους χρήστες να πληρώνουν ηλεκτρονικά για αγαθά και υπηρεσίες</a:t>
            </a:r>
          </a:p>
        </p:txBody>
      </p:sp>
      <p:sp>
        <p:nvSpPr>
          <p:cNvPr id="3" name="Ορθογώνιο 4">
            <a:extLst>
              <a:ext uri="{FF2B5EF4-FFF2-40B4-BE49-F238E27FC236}">
                <a16:creationId xmlns:a16="http://schemas.microsoft.com/office/drawing/2014/main" id="{286A42FC-2521-370D-3B39-C3E6676058DE}"/>
              </a:ext>
            </a:extLst>
          </p:cNvPr>
          <p:cNvSpPr/>
          <p:nvPr/>
        </p:nvSpPr>
        <p:spPr>
          <a:xfrm>
            <a:off x="6117516" y="27699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Την ιστοσελίδα μιας τράπεζας όπου μπορείτε να ελέγξετε το υπόλοιπό σας</a:t>
            </a:r>
          </a:p>
        </p:txBody>
      </p:sp>
    </p:spTree>
    <p:extLst>
      <p:ext uri="{BB962C8B-B14F-4D97-AF65-F5344CB8AC3E}">
        <p14:creationId xmlns:p14="http://schemas.microsoft.com/office/powerpoint/2010/main" val="289496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1E24"/>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
                                        </p:tgtEl>
                                        <p:attrNameLst>
                                          <p:attrName>fillcolor</p:attrName>
                                        </p:attrNameLst>
                                      </p:cBhvr>
                                      <p:to>
                                        <a:srgbClr val="538135"/>
                                      </p:to>
                                    </p:animClr>
                                    <p:set>
                                      <p:cBhvr>
                                        <p:cTn id="21" dur="2000" fill="hold"/>
                                        <p:tgtEl>
                                          <p:spTgt spid="2"/>
                                        </p:tgtEl>
                                        <p:attrNameLst>
                                          <p:attrName>fill.type</p:attrName>
                                        </p:attrNameLst>
                                      </p:cBhvr>
                                      <p:to>
                                        <p:strVal val="solid"/>
                                      </p:to>
                                    </p:set>
                                    <p:set>
                                      <p:cBhvr>
                                        <p:cTn id="22"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
                                        </p:tgtEl>
                                        <p:attrNameLst>
                                          <p:attrName>fillcolor</p:attrName>
                                        </p:attrNameLst>
                                      </p:cBhvr>
                                      <p:to>
                                        <a:srgbClr val="C01E24"/>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Ποια είναι η σωστή σειρά για την πραγματοποίηση μιας ηλεκτρονικής πληρωμής;</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83638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10" name="Ορθογώνιο 3">
            <a:extLst>
              <a:ext uri="{FF2B5EF4-FFF2-40B4-BE49-F238E27FC236}">
                <a16:creationId xmlns:a16="http://schemas.microsoft.com/office/drawing/2014/main" id="{0D089794-069D-4BF7-9EA3-0B92D35097E3}"/>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latin typeface="Calibri" panose="020F0502020204030204" pitchFamily="34" charset="0"/>
                <a:ea typeface="Calibri"/>
                <a:cs typeface="Calibri" panose="020F0502020204030204" pitchFamily="34" charset="0"/>
              </a:rPr>
              <a:t>Γ</a:t>
            </a:r>
            <a:r>
              <a:rPr lang="en-US" dirty="0">
                <a:latin typeface="Calibri" panose="020F0502020204030204" pitchFamily="34" charset="0"/>
                <a:ea typeface="Calibri"/>
                <a:cs typeface="Calibri" panose="020F0502020204030204" pitchFamily="34" charset="0"/>
                <a:sym typeface="Calibri"/>
              </a:rPr>
              <a:t>. </a:t>
            </a:r>
            <a:r>
              <a:rPr lang="en-GB" dirty="0">
                <a:latin typeface="Calibri" panose="020F0502020204030204" pitchFamily="34" charset="0"/>
                <a:cs typeface="Calibri" panose="020F0502020204030204" pitchFamily="34" charset="0"/>
              </a:rPr>
              <a:t>Επιβεβαίωση πληρωμής → Εισαγωγή στοιχείων πληρωμής → Είσοδος στην πύλη → Αποθήκευση απόδειξης → Επιλογή μεθόδου πληρωμής</a:t>
            </a:r>
            <a:endParaRPr lang="en-US" dirty="0">
              <a:latin typeface="Calibri" panose="020F0502020204030204" pitchFamily="34" charset="0"/>
              <a:ea typeface="Calibri"/>
              <a:cs typeface="Calibri" panose="020F0502020204030204" pitchFamily="34" charset="0"/>
            </a:endParaRPr>
          </a:p>
        </p:txBody>
      </p:sp>
      <p:sp>
        <p:nvSpPr>
          <p:cNvPr id="11" name="Ορθογώνιο 4">
            <a:extLst>
              <a:ext uri="{FF2B5EF4-FFF2-40B4-BE49-F238E27FC236}">
                <a16:creationId xmlns:a16="http://schemas.microsoft.com/office/drawing/2014/main" id="{21A8A6B1-FA0F-4C03-B4CA-58AAEB734B90}"/>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latin typeface="Calibri" panose="020F0502020204030204" pitchFamily="34" charset="0"/>
                <a:ea typeface="Calibri"/>
                <a:cs typeface="Calibri" panose="020F0502020204030204" pitchFamily="34" charset="0"/>
              </a:rPr>
              <a:t>Δ</a:t>
            </a:r>
            <a:r>
              <a:rPr lang="en-US" dirty="0">
                <a:latin typeface="Calibri" panose="020F0502020204030204" pitchFamily="34" charset="0"/>
                <a:ea typeface="Calibri"/>
                <a:cs typeface="Calibri" panose="020F0502020204030204" pitchFamily="34" charset="0"/>
              </a:rPr>
              <a:t>. </a:t>
            </a:r>
            <a:r>
              <a:rPr lang="en-GB" dirty="0">
                <a:latin typeface="Calibri" panose="020F0502020204030204" pitchFamily="34" charset="0"/>
                <a:cs typeface="Calibri" panose="020F0502020204030204" pitchFamily="34" charset="0"/>
              </a:rPr>
              <a:t>Αποθήκευση απόδειξης → Είσοδος στην πύλη → Επιλογή μεθόδου πληρωμής → Επιβεβαίωση πληρωμής → Εισαγωγή στοιχείων πληρωμής</a:t>
            </a:r>
            <a:endParaRPr lang="en-US" dirty="0">
              <a:latin typeface="Calibri" panose="020F0502020204030204" pitchFamily="34" charset="0"/>
              <a:ea typeface="Calibri"/>
              <a:cs typeface="Calibri" panose="020F0502020204030204" pitchFamily="34" charset="0"/>
            </a:endParaRPr>
          </a:p>
        </p:txBody>
      </p:sp>
      <p:sp>
        <p:nvSpPr>
          <p:cNvPr id="2" name="Ορθογώνιο 2">
            <a:extLst>
              <a:ext uri="{FF2B5EF4-FFF2-40B4-BE49-F238E27FC236}">
                <a16:creationId xmlns:a16="http://schemas.microsoft.com/office/drawing/2014/main" id="{52C0E88B-0C1A-465B-70DE-883554EA71DD}"/>
              </a:ext>
            </a:extLst>
          </p:cNvPr>
          <p:cNvSpPr/>
          <p:nvPr/>
        </p:nvSpPr>
        <p:spPr>
          <a:xfrm>
            <a:off x="2112607"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ea typeface="Calibri"/>
                <a:cs typeface="Calibri" panose="020F0502020204030204" pitchFamily="34" charset="0"/>
              </a:rPr>
              <a:t>A. Συνδεθείτε στην πύλη → Εισάγετε τα στοιχεία πληρωμής → Επιλέξτε μέθοδο πληρωμής → Επιβεβαιώστε την πληρωμή → Αποθήκευση απόδειξης</a:t>
            </a:r>
          </a:p>
        </p:txBody>
      </p:sp>
      <p:sp>
        <p:nvSpPr>
          <p:cNvPr id="3" name="Ορθογώνιο 4">
            <a:extLst>
              <a:ext uri="{FF2B5EF4-FFF2-40B4-BE49-F238E27FC236}">
                <a16:creationId xmlns:a16="http://schemas.microsoft.com/office/drawing/2014/main" id="{3815849C-621D-E1A3-449A-4188A9AA7AC6}"/>
              </a:ext>
            </a:extLst>
          </p:cNvPr>
          <p:cNvSpPr/>
          <p:nvPr/>
        </p:nvSpPr>
        <p:spPr>
          <a:xfrm>
            <a:off x="6141682" y="27664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atin typeface="Calibri" panose="020F0502020204030204" pitchFamily="34" charset="0"/>
                <a:ea typeface="Calibri"/>
                <a:cs typeface="Calibri" panose="020F0502020204030204" pitchFamily="34" charset="0"/>
              </a:rPr>
              <a:t>B. </a:t>
            </a:r>
            <a:r>
              <a:rPr lang="en-GB" dirty="0">
                <a:latin typeface="Calibri" panose="020F0502020204030204" pitchFamily="34" charset="0"/>
                <a:cs typeface="Calibri" panose="020F0502020204030204" pitchFamily="34" charset="0"/>
              </a:rPr>
              <a:t>Εισάγετε τα στοιχεία πληρωμής → Συνδεθείτε στην πύλη → Επιλέξτε μέθοδο πληρωμής → Επιβεβαιώστε την πληρωμή → Αποθήκευση απόδειξης</a:t>
            </a:r>
            <a:endParaRPr lang="en-US"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321967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C000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C01E24"/>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2"/>
                                        </p:tgtEl>
                                        <p:attrNameLst>
                                          <p:attrName>fillcolor</p:attrName>
                                        </p:attrNameLst>
                                      </p:cBhvr>
                                      <p:to>
                                        <a:srgbClr val="538135"/>
                                      </p:to>
                                    </p:animClr>
                                    <p:set>
                                      <p:cBhvr>
                                        <p:cTn id="21" dur="2000" fill="hold"/>
                                        <p:tgtEl>
                                          <p:spTgt spid="2"/>
                                        </p:tgtEl>
                                        <p:attrNameLst>
                                          <p:attrName>fill.type</p:attrName>
                                        </p:attrNameLst>
                                      </p:cBhvr>
                                      <p:to>
                                        <p:strVal val="solid"/>
                                      </p:to>
                                    </p:set>
                                    <p:set>
                                      <p:cBhvr>
                                        <p:cTn id="22"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
                                        </p:tgtEl>
                                        <p:attrNameLst>
                                          <p:attrName>fillcolor</p:attrName>
                                        </p:attrNameLst>
                                      </p:cBhvr>
                                      <p:to>
                                        <a:srgbClr val="C01E24"/>
                                      </p:to>
                                    </p:animClr>
                                    <p:set>
                                      <p:cBhvr>
                                        <p:cTn id="28" dur="2000" fill="hold"/>
                                        <p:tgtEl>
                                          <p:spTgt spid="3"/>
                                        </p:tgtEl>
                                        <p:attrNameLst>
                                          <p:attrName>fill.type</p:attrName>
                                        </p:attrNameLst>
                                      </p:cBhvr>
                                      <p:to>
                                        <p:strVal val="solid"/>
                                      </p:to>
                                    </p:set>
                                    <p:set>
                                      <p:cBhvr>
                                        <p:cTn id="2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4. Ποια από τις ακόλουθες μεθόδους </a:t>
            </a:r>
            <a:r>
              <a:rPr lang="ro-RO" sz="2000" b="1" dirty="0">
                <a:solidFill>
                  <a:srgbClr val="1C2E78"/>
                </a:solidFill>
                <a:latin typeface="Calibri"/>
                <a:ea typeface="Calibri"/>
                <a:cs typeface="Calibri"/>
                <a:sym typeface="Calibri"/>
              </a:rPr>
              <a:t>ΔΕΝ </a:t>
            </a:r>
            <a:r>
              <a:rPr lang="en-US" sz="2000" b="1" i="0" u="none" strike="noStrike" cap="none" dirty="0">
                <a:solidFill>
                  <a:srgbClr val="1C2E78"/>
                </a:solidFill>
                <a:latin typeface="Calibri"/>
                <a:ea typeface="Calibri"/>
                <a:cs typeface="Calibri"/>
                <a:sym typeface="Calibri"/>
              </a:rPr>
              <a:t>είναι συνήθης μέθοδος για την ηλεκτρονική πληρωμή φόρων και λογαριασμών κοινής ωφέλειας;</a:t>
            </a:r>
            <a:endParaRPr sz="1400" b="0" i="0" u="none" strike="noStrike" cap="none" dirty="0">
              <a:solidFill>
                <a:srgbClr val="000000"/>
              </a:solidFill>
              <a:latin typeface="Calibri"/>
              <a:ea typeface="Calibri"/>
              <a:cs typeface="Calibri"/>
              <a:sym typeface="Calibri"/>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31090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8" name="Ορθογώνιο 1">
            <a:extLst>
              <a:ext uri="{FF2B5EF4-FFF2-40B4-BE49-F238E27FC236}">
                <a16:creationId xmlns:a16="http://schemas.microsoft.com/office/drawing/2014/main" id="{2D9DDB14-7951-43D5-9B18-67C78EB89AAC}"/>
              </a:ext>
            </a:extLst>
          </p:cNvPr>
          <p:cNvSpPr/>
          <p:nvPr/>
        </p:nvSpPr>
        <p:spPr>
          <a:xfrm>
            <a:off x="2112607" y="27664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Πληρωμές με πιστωτική/χρεωστική κάρτα</a:t>
            </a:r>
            <a:endParaRPr lang="en-US" sz="1800" dirty="0">
              <a:latin typeface="Calibri"/>
              <a:ea typeface="Calibri"/>
              <a:cs typeface="Calibri"/>
            </a:endParaRPr>
          </a:p>
        </p:txBody>
      </p:sp>
      <p:sp>
        <p:nvSpPr>
          <p:cNvPr id="9" name="Ορθογώνιο 2">
            <a:extLst>
              <a:ext uri="{FF2B5EF4-FFF2-40B4-BE49-F238E27FC236}">
                <a16:creationId xmlns:a16="http://schemas.microsoft.com/office/drawing/2014/main" id="{683A2116-4F39-4345-8487-A9850A251C4C}"/>
              </a:ext>
            </a:extLst>
          </p:cNvPr>
          <p:cNvSpPr/>
          <p:nvPr/>
        </p:nvSpPr>
        <p:spPr>
          <a:xfrm>
            <a:off x="6141682" y="2766479"/>
            <a:ext cx="3505200" cy="904875"/>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dirty="0">
                <a:latin typeface="Calibri"/>
                <a:ea typeface="Calibri"/>
                <a:cs typeface="Calibri"/>
              </a:rPr>
              <a:t>B. Πληρωμή με μετρητά σε τοπικό κατάστημα</a:t>
            </a:r>
          </a:p>
        </p:txBody>
      </p:sp>
      <p:sp>
        <p:nvSpPr>
          <p:cNvPr id="10" name="Ορθογώνιο 3">
            <a:extLst>
              <a:ext uri="{FF2B5EF4-FFF2-40B4-BE49-F238E27FC236}">
                <a16:creationId xmlns:a16="http://schemas.microsoft.com/office/drawing/2014/main" id="{0D089794-069D-4BF7-9EA3-0B92D35097E3}"/>
              </a:ext>
            </a:extLst>
          </p:cNvPr>
          <p:cNvSpPr/>
          <p:nvPr/>
        </p:nvSpPr>
        <p:spPr>
          <a:xfrm>
            <a:off x="2112607" y="40142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rPr>
              <a:t>Γ</a:t>
            </a:r>
            <a:r>
              <a:rPr lang="en-US" sz="1800" dirty="0">
                <a:latin typeface="Calibri"/>
                <a:ea typeface="Calibri"/>
                <a:cs typeface="Calibri"/>
                <a:sym typeface="Calibri"/>
              </a:rPr>
              <a:t>. Τραπεζικές μεταφορές</a:t>
            </a:r>
            <a:endParaRPr lang="en-US" sz="1800" dirty="0">
              <a:latin typeface="Calibri"/>
              <a:ea typeface="Calibri"/>
              <a:cs typeface="Calibri"/>
            </a:endParaRPr>
          </a:p>
        </p:txBody>
      </p:sp>
      <p:sp>
        <p:nvSpPr>
          <p:cNvPr id="11" name="Ορθογώνιο 4">
            <a:extLst>
              <a:ext uri="{FF2B5EF4-FFF2-40B4-BE49-F238E27FC236}">
                <a16:creationId xmlns:a16="http://schemas.microsoft.com/office/drawing/2014/main" id="{21A8A6B1-FA0F-4C03-B4CA-58AAEB734B90}"/>
              </a:ext>
            </a:extLst>
          </p:cNvPr>
          <p:cNvSpPr/>
          <p:nvPr/>
        </p:nvSpPr>
        <p:spPr>
          <a:xfrm>
            <a:off x="6141682" y="40142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rPr>
              <a:t>Δ</a:t>
            </a:r>
            <a:r>
              <a:rPr lang="en-US" sz="1800" dirty="0">
                <a:latin typeface="Calibri"/>
                <a:ea typeface="Calibri"/>
                <a:cs typeface="Calibri"/>
              </a:rPr>
              <a:t>. Κινητά χρήματα (εάν είναι διαθέσιμα)</a:t>
            </a:r>
          </a:p>
        </p:txBody>
      </p:sp>
    </p:spTree>
    <p:extLst>
      <p:ext uri="{BB962C8B-B14F-4D97-AF65-F5344CB8AC3E}">
        <p14:creationId xmlns:p14="http://schemas.microsoft.com/office/powerpoint/2010/main" val="3982247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0000"/>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0"/>
                                        </p:tgtEl>
                                        <p:attrNameLst>
                                          <p:attrName>fillcolor</p:attrName>
                                        </p:attrNameLst>
                                      </p:cBhvr>
                                      <p:to>
                                        <a:srgbClr val="C00000"/>
                                      </p:to>
                                    </p:animClr>
                                    <p:set>
                                      <p:cBhvr>
                                        <p:cTn id="21" dur="2000" fill="hold"/>
                                        <p:tgtEl>
                                          <p:spTgt spid="10"/>
                                        </p:tgtEl>
                                        <p:attrNameLst>
                                          <p:attrName>fill.type</p:attrName>
                                        </p:attrNameLst>
                                      </p:cBhvr>
                                      <p:to>
                                        <p:strVal val="solid"/>
                                      </p:to>
                                    </p:set>
                                    <p:set>
                                      <p:cBhvr>
                                        <p:cTn id="22"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1"/>
                                        </p:tgtEl>
                                        <p:attrNameLst>
                                          <p:attrName>fillcolor</p:attrName>
                                        </p:attrNameLst>
                                      </p:cBhvr>
                                      <p:to>
                                        <a:srgbClr val="C01E24"/>
                                      </p:to>
                                    </p:animClr>
                                    <p:set>
                                      <p:cBhvr>
                                        <p:cTn id="28" dur="2000" fill="hold"/>
                                        <p:tgtEl>
                                          <p:spTgt spid="11"/>
                                        </p:tgtEl>
                                        <p:attrNameLst>
                                          <p:attrName>fill.type</p:attrName>
                                        </p:attrNameLst>
                                      </p:cBhvr>
                                      <p:to>
                                        <p:strVal val="solid"/>
                                      </p:to>
                                    </p:set>
                                    <p:set>
                                      <p:cBhvr>
                                        <p:cTn id="2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0" y="1"/>
            <a:ext cx="12624362" cy="6910372"/>
            <a:chOff x="0" y="0"/>
            <a:chExt cx="12624362"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Συγχαρητήρια!</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Ολοκληρώσατε αυτή την ενότητα!</a:t>
              </a:r>
              <a:endParaRPr sz="1400" b="0" i="0" u="none" strike="noStrike" cap="none" dirty="0">
                <a:solidFill>
                  <a:srgbClr val="000000"/>
                </a:solidFill>
                <a:latin typeface="Calibri"/>
                <a:ea typeface="Calibri"/>
                <a:cs typeface="Calibri"/>
                <a:sym typeface="Calibri"/>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Calibri"/>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A57F17FF-3AC2-4946-AF82-BA6059E2D302}"/>
              </a:ext>
            </a:extLst>
          </p:cNvPr>
          <p:cNvPicPr>
            <a:picLocks noChangeAspect="1"/>
          </p:cNvPicPr>
          <p:nvPr/>
        </p:nvPicPr>
        <p:blipFill>
          <a:blip r:embed="rId5"/>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l-GR" sz="2200" dirty="0" err="1"/>
              <a:t>Υποενότητ</a:t>
            </a:r>
            <a:r>
              <a:rPr lang="en-US" sz="2200" dirty="0"/>
              <a:t>α 1</a:t>
            </a:r>
            <a:r>
              <a:rPr lang="en-US" dirty="0"/>
              <a:t/>
            </a:r>
            <a:br>
              <a:rPr lang="en-US" dirty="0"/>
            </a:br>
            <a:r>
              <a:rPr lang="en-US" sz="4000" dirty="0"/>
              <a:t>Εισαγωγή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ενημερωθείτε σχετικά με</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τους</a:t>
            </a:r>
            <a:r>
              <a:rPr lang="en-US" sz="2000" dirty="0"/>
              <a:t> μα</a:t>
            </a:r>
            <a:r>
              <a:rPr lang="en-US" sz="2000" dirty="0" err="1"/>
              <a:t>θησι</a:t>
            </a:r>
            <a:r>
              <a:rPr lang="en-US" sz="2000" dirty="0"/>
              <a:t>ακο</a:t>
            </a:r>
            <a:r>
              <a:rPr lang="el-GR" sz="2000" dirty="0" err="1"/>
              <a:t>ύς</a:t>
            </a:r>
            <a:r>
              <a:rPr lang="en-US" sz="2000" dirty="0"/>
              <a:t> </a:t>
            </a:r>
            <a:r>
              <a:rPr lang="en-US" sz="2000" dirty="0" err="1"/>
              <a:t>στόχο</a:t>
            </a:r>
            <a:r>
              <a:rPr lang="el-GR" sz="2000" dirty="0" err="1"/>
              <a:t>υς</a:t>
            </a:r>
            <a:r>
              <a:rPr lang="en-US" sz="2000" dirty="0"/>
              <a:t> και το εκπαιδευτικό περιεχόμενο αυτής της ενότητας</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την</a:t>
            </a:r>
            <a:r>
              <a:rPr lang="en-US" sz="2000" dirty="0"/>
              <a:t> μεθοδολογία κατάρτισης που χρησιμοποιήθηκε και </a:t>
            </a:r>
            <a:r>
              <a:rPr lang="el-GR" sz="2000" dirty="0"/>
              <a:t>τ</a:t>
            </a:r>
            <a:r>
              <a:rPr lang="en-US" sz="2000" dirty="0"/>
              <a:t>η διάρκεια αυτής της ενότητας</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EEAE12EE-A0A9-DC8F-EFB2-63C3CD0DC1F6}"/>
            </a:ext>
          </a:extLst>
        </p:cNvPr>
        <p:cNvGrpSpPr/>
        <p:nvPr/>
      </p:nvGrpSpPr>
      <p:grpSpPr>
        <a:xfrm>
          <a:off x="0" y="0"/>
          <a:ext cx="0" cy="0"/>
          <a:chOff x="0" y="0"/>
          <a:chExt cx="0" cy="0"/>
        </a:xfrm>
      </p:grpSpPr>
      <p:sp>
        <p:nvSpPr>
          <p:cNvPr id="137" name="Google Shape;137;p5">
            <a:extLst>
              <a:ext uri="{FF2B5EF4-FFF2-40B4-BE49-F238E27FC236}">
                <a16:creationId xmlns:a16="http://schemas.microsoft.com/office/drawing/2014/main" id="{8682F5EA-3F44-A428-91CF-4B5E73C47D49}"/>
              </a:ext>
            </a:extLst>
          </p:cNvPr>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Ικανότητες</a:t>
            </a:r>
            <a:endParaRPr sz="2400" dirty="0"/>
          </a:p>
        </p:txBody>
      </p:sp>
      <p:pic>
        <p:nvPicPr>
          <p:cNvPr id="138" name="Google Shape;138;p5" descr="Στόχος με συμπαγές γέμισμα">
            <a:extLst>
              <a:ext uri="{FF2B5EF4-FFF2-40B4-BE49-F238E27FC236}">
                <a16:creationId xmlns:a16="http://schemas.microsoft.com/office/drawing/2014/main" id="{9A7CB9DC-8581-55CD-7796-E4EFEBA9F437}"/>
              </a:ext>
            </a:extLst>
          </p:cNvPr>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1" name="Google Shape;141;p5">
            <a:extLst>
              <a:ext uri="{FF2B5EF4-FFF2-40B4-BE49-F238E27FC236}">
                <a16:creationId xmlns:a16="http://schemas.microsoft.com/office/drawing/2014/main" id="{5FAC2E26-35E1-8E74-E659-A9EE21705E4F}"/>
              </a:ext>
            </a:extLst>
          </p:cNvPr>
          <p:cNvSpPr txBox="1"/>
          <p:nvPr/>
        </p:nvSpPr>
        <p:spPr>
          <a:xfrm>
            <a:off x="1524000" y="1571576"/>
            <a:ext cx="8178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dirty="0">
                <a:solidFill>
                  <a:srgbClr val="1C2E78"/>
                </a:solidFill>
                <a:latin typeface="Calibri"/>
                <a:ea typeface="Calibri"/>
                <a:cs typeface="Calibri"/>
                <a:sym typeface="Calibri"/>
              </a:rPr>
              <a:t>Με την ολοκλήρωση αυτής της ενότητας, θα είστε </a:t>
            </a:r>
            <a:r>
              <a:rPr lang="el-GR" sz="2400" i="1" dirty="0">
                <a:solidFill>
                  <a:srgbClr val="1C2E78"/>
                </a:solidFill>
              </a:rPr>
              <a:t>αποκτήσετε:</a:t>
            </a:r>
            <a:endParaRPr sz="1400" b="0" i="0" u="none" strike="noStrike" cap="none" dirty="0">
              <a:solidFill>
                <a:srgbClr val="000000"/>
              </a:solidFill>
              <a:latin typeface="Calibri"/>
              <a:ea typeface="Calibri"/>
              <a:cs typeface="Calibri"/>
              <a:sym typeface="Calibri"/>
            </a:endParaRPr>
          </a:p>
        </p:txBody>
      </p:sp>
      <p:sp>
        <p:nvSpPr>
          <p:cNvPr id="142" name="Google Shape;142;p5">
            <a:extLst>
              <a:ext uri="{FF2B5EF4-FFF2-40B4-BE49-F238E27FC236}">
                <a16:creationId xmlns:a16="http://schemas.microsoft.com/office/drawing/2014/main" id="{44B21B85-18F6-9F37-91FF-490DEF111C57}"/>
              </a:ext>
            </a:extLst>
          </p:cNvPr>
          <p:cNvSpPr txBox="1"/>
          <p:nvPr/>
        </p:nvSpPr>
        <p:spPr>
          <a:xfrm>
            <a:off x="485775" y="2236601"/>
            <a:ext cx="11321214" cy="3887108"/>
          </a:xfrm>
          <a:prstGeom prst="rect">
            <a:avLst/>
          </a:prstGeom>
          <a:noFill/>
          <a:ln>
            <a:noFill/>
          </a:ln>
        </p:spPr>
        <p:txBody>
          <a:bodyPr spcFirstLastPara="1" wrap="square" lIns="91425" tIns="45700" rIns="91425" bIns="45700" anchor="t" anchorCtr="0">
            <a:noAutofit/>
          </a:bodyPr>
          <a:lstStyle/>
          <a:p>
            <a:pPr marL="685800" marR="0" lvl="1" indent="-228600" algn="l" rtl="0">
              <a:lnSpc>
                <a:spcPct val="100000"/>
              </a:lnSpc>
              <a:spcBef>
                <a:spcPts val="600"/>
              </a:spcBef>
              <a:spcAft>
                <a:spcPts val="600"/>
              </a:spcAft>
              <a:buClr>
                <a:srgbClr val="FFDA4C"/>
              </a:buClr>
              <a:buSzPts val="2400"/>
              <a:buFont typeface="Calibri"/>
              <a:buChar char="✔"/>
            </a:pPr>
            <a:r>
              <a:rPr lang="en-US" sz="1800" dirty="0">
                <a:solidFill>
                  <a:schemeClr val="bg1"/>
                </a:solidFill>
                <a:latin typeface="Calibri"/>
                <a:cs typeface="Calibri"/>
                <a:sym typeface="Calibri"/>
              </a:rPr>
              <a:t>Εμπιστοσύνη στις ηλεκτρονικές πληρωμές - να μπορείτε να έχετε ασφαλή πρόσβαση και να χρησιμοποιείτε τους ιστότοπους της κυβέρνησης και των οργανισμών κοινής ωφέλειας για να πληρώνετε λογαριασμούς, φόρους και άλλα κυβερνητικά τέλη.</a:t>
            </a:r>
          </a:p>
          <a:p>
            <a:pPr marL="685800" marR="0" lvl="1" indent="-228600" algn="l" rtl="0">
              <a:lnSpc>
                <a:spcPct val="100000"/>
              </a:lnSpc>
              <a:spcBef>
                <a:spcPts val="600"/>
              </a:spcBef>
              <a:spcAft>
                <a:spcPts val="600"/>
              </a:spcAft>
              <a:buClr>
                <a:srgbClr val="FFDA4C"/>
              </a:buClr>
              <a:buSzPts val="2400"/>
              <a:buFont typeface="Calibri"/>
              <a:buChar char="✔"/>
            </a:pPr>
            <a:r>
              <a:rPr lang="en-US" sz="1800" dirty="0">
                <a:solidFill>
                  <a:schemeClr val="bg1"/>
                </a:solidFill>
                <a:latin typeface="Calibri"/>
                <a:cs typeface="Calibri"/>
                <a:sym typeface="Calibri"/>
              </a:rPr>
              <a:t>Δεξιότητες διαχείρισης λογαριασμών - η ικανότητα δημιουργίας, σύνδεσης και διαχείρισης ηλεκτρονικών λογαριασμών, συμπεριλαμβανομένης της ενημέρωσης των προσωπικών πληροφοριών και των μεθόδων πληρωμής.</a:t>
            </a:r>
          </a:p>
          <a:p>
            <a:pPr marL="685800" marR="0" lvl="1" indent="-228600" algn="l" rtl="0">
              <a:lnSpc>
                <a:spcPct val="100000"/>
              </a:lnSpc>
              <a:spcBef>
                <a:spcPts val="600"/>
              </a:spcBef>
              <a:spcAft>
                <a:spcPts val="600"/>
              </a:spcAft>
              <a:buClr>
                <a:srgbClr val="FFDA4C"/>
              </a:buClr>
              <a:buSzPts val="2400"/>
              <a:buFont typeface="Calibri"/>
              <a:buChar char="✔"/>
            </a:pPr>
            <a:r>
              <a:rPr lang="en-US" sz="1800" dirty="0">
                <a:solidFill>
                  <a:schemeClr val="bg1"/>
                </a:solidFill>
                <a:latin typeface="Calibri"/>
                <a:cs typeface="Calibri"/>
                <a:sym typeface="Calibri"/>
              </a:rPr>
              <a:t>Ενημέρωση για την ψηφιακή ασφάλεια - κατανόηση του τρόπου εντοπισμού ασφαλών ιστότοπων, αποφυγή απάτης και προστασία ευαίσθητων οικονομικών και προσωπικών πληροφοριών.</a:t>
            </a:r>
          </a:p>
          <a:p>
            <a:pPr marL="685800" marR="0" lvl="1" indent="-228600" algn="l" rtl="0">
              <a:lnSpc>
                <a:spcPct val="100000"/>
              </a:lnSpc>
              <a:spcBef>
                <a:spcPts val="600"/>
              </a:spcBef>
              <a:spcAft>
                <a:spcPts val="600"/>
              </a:spcAft>
              <a:buClr>
                <a:srgbClr val="FFDA4C"/>
              </a:buClr>
              <a:buSzPts val="2400"/>
              <a:buFont typeface="Calibri"/>
              <a:buChar char="✔"/>
            </a:pPr>
            <a:r>
              <a:rPr lang="el-GR" sz="1800" dirty="0">
                <a:solidFill>
                  <a:schemeClr val="bg1"/>
                </a:solidFill>
                <a:latin typeface="Calibri"/>
                <a:cs typeface="Calibri"/>
                <a:sym typeface="Calibri"/>
              </a:rPr>
              <a:t>Ικανότητα ε</a:t>
            </a:r>
            <a:r>
              <a:rPr lang="en-US" sz="1800" dirty="0">
                <a:solidFill>
                  <a:schemeClr val="bg1"/>
                </a:solidFill>
                <a:latin typeface="Calibri"/>
                <a:cs typeface="Calibri"/>
                <a:sym typeface="Calibri"/>
              </a:rPr>
              <a:t>π</a:t>
            </a:r>
            <a:r>
              <a:rPr lang="en-US" sz="1800" dirty="0" err="1">
                <a:solidFill>
                  <a:schemeClr val="bg1"/>
                </a:solidFill>
                <a:latin typeface="Calibri"/>
                <a:cs typeface="Calibri"/>
                <a:sym typeface="Calibri"/>
              </a:rPr>
              <a:t>ίλυση</a:t>
            </a:r>
            <a:r>
              <a:rPr lang="el-GR" sz="1800" dirty="0">
                <a:solidFill>
                  <a:schemeClr val="bg1"/>
                </a:solidFill>
              </a:rPr>
              <a:t>ς κ</a:t>
            </a:r>
            <a:r>
              <a:rPr lang="en-US" sz="1800" dirty="0">
                <a:solidFill>
                  <a:schemeClr val="bg1"/>
                </a:solidFill>
                <a:latin typeface="Calibri"/>
                <a:cs typeface="Calibri"/>
                <a:sym typeface="Calibri"/>
              </a:rPr>
              <a:t>αι αντιμετώπιση προβλημάτων - ικανότητα αντιμετώπισης κοινών προβλημάτων, όπως επαναφορά κωδικού πρόσβασης, αποτυχημένες πληρωμές και επικοινωνία με την υπηρεσία εξυπηρέτησης πελατών όταν χρειάζεται.</a:t>
            </a:r>
          </a:p>
        </p:txBody>
      </p:sp>
    </p:spTree>
    <p:extLst>
      <p:ext uri="{BB962C8B-B14F-4D97-AF65-F5344CB8AC3E}">
        <p14:creationId xmlns:p14="http://schemas.microsoft.com/office/powerpoint/2010/main" val="3640496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Περιεχόμενο </a:t>
            </a:r>
            <a:r>
              <a:rPr lang="en-US" sz="2400" dirty="0"/>
              <a:t>κατάρτισης</a:t>
            </a:r>
            <a:endParaRPr sz="2400" dirty="0"/>
          </a:p>
        </p:txBody>
      </p:sp>
      <p:sp>
        <p:nvSpPr>
          <p:cNvPr id="149" name="Google Shape;149;p6"/>
          <p:cNvSpPr txBox="1">
            <a:spLocks noGrp="1"/>
          </p:cNvSpPr>
          <p:nvPr>
            <p:ph type="body" idx="1"/>
          </p:nvPr>
        </p:nvSpPr>
        <p:spPr>
          <a:xfrm>
            <a:off x="1089890" y="2152650"/>
            <a:ext cx="9597159" cy="4000500"/>
          </a:xfrm>
          <a:prstGeom prst="rect">
            <a:avLst/>
          </a:prstGeom>
          <a:noFill/>
          <a:ln>
            <a:noFill/>
          </a:ln>
        </p:spPr>
        <p:txBody>
          <a:bodyPr spcFirstLastPara="1" wrap="square" lIns="91425" tIns="45700" rIns="91425" bIns="45700" anchor="t" anchorCtr="0">
            <a:normAutofit fontScale="92500" lnSpcReduction="10000"/>
          </a:bodyPr>
          <a:lstStyle/>
          <a:p>
            <a:pPr marL="468631" lvl="0" indent="-457200" algn="l" rtl="0">
              <a:lnSpc>
                <a:spcPct val="150000"/>
              </a:lnSpc>
              <a:spcAft>
                <a:spcPts val="600"/>
              </a:spcAft>
              <a:buClr>
                <a:schemeClr val="accent4"/>
              </a:buClr>
              <a:buSzPct val="100000"/>
              <a:buFont typeface="+mj-lt"/>
              <a:buAutoNum type="arabicPeriod"/>
            </a:pPr>
            <a:r>
              <a:rPr lang="en-US" dirty="0"/>
              <a:t>Εισαγωγή: διάρκεια, στόχοι, περιεχόμενο και μεθοδολογία</a:t>
            </a:r>
            <a:r>
              <a:rPr lang="ro-RO" dirty="0"/>
              <a:t>, </a:t>
            </a:r>
            <a:r>
              <a:rPr lang="en-US" dirty="0"/>
              <a:t>ικανότητες</a:t>
            </a:r>
          </a:p>
          <a:p>
            <a:pPr marL="468631" indent="-457200">
              <a:lnSpc>
                <a:spcPct val="150000"/>
              </a:lnSpc>
              <a:spcAft>
                <a:spcPts val="600"/>
              </a:spcAft>
              <a:buClr>
                <a:schemeClr val="accent4"/>
              </a:buClr>
              <a:buSzPct val="100000"/>
              <a:buFont typeface="+mj-lt"/>
              <a:buAutoNum type="arabicPeriod"/>
            </a:pPr>
            <a:r>
              <a:rPr lang="en-US" dirty="0"/>
              <a:t>Εξοικειωθείτε με τις πύλες πληρωμής </a:t>
            </a:r>
            <a:r>
              <a:rPr lang="ro-RO" dirty="0"/>
              <a:t>φόρων </a:t>
            </a:r>
          </a:p>
          <a:p>
            <a:pPr marL="468631" indent="-457200">
              <a:lnSpc>
                <a:spcPct val="150000"/>
              </a:lnSpc>
              <a:spcAft>
                <a:spcPts val="600"/>
              </a:spcAft>
              <a:buClr>
                <a:schemeClr val="accent4"/>
              </a:buClr>
              <a:buSzPct val="100000"/>
              <a:buFont typeface="+mj-lt"/>
              <a:buAutoNum type="arabicPeriod"/>
            </a:pPr>
            <a:r>
              <a:rPr lang="en-US" dirty="0"/>
              <a:t>Εξοικειωθείτε με </a:t>
            </a:r>
            <a:r>
              <a:rPr lang="ro-RO" dirty="0"/>
              <a:t>τις πύλες κοινής ωφέλειας</a:t>
            </a:r>
          </a:p>
          <a:p>
            <a:pPr marL="468631" indent="-457200">
              <a:lnSpc>
                <a:spcPct val="150000"/>
              </a:lnSpc>
              <a:spcAft>
                <a:spcPts val="600"/>
              </a:spcAft>
              <a:buClr>
                <a:schemeClr val="accent4"/>
              </a:buClr>
              <a:buSzPct val="100000"/>
              <a:buFont typeface="+mj-lt"/>
              <a:buAutoNum type="arabicPeriod"/>
            </a:pPr>
            <a:r>
              <a:rPr lang="en-US" dirty="0"/>
              <a:t>Πλοήγηση στις πύλες πληρωμής </a:t>
            </a:r>
            <a:r>
              <a:rPr lang="ro-RO" dirty="0"/>
              <a:t>φόρων </a:t>
            </a:r>
            <a:r>
              <a:rPr lang="en-US" dirty="0"/>
              <a:t>και υπηρεσιών κοινής ωφέλειας</a:t>
            </a:r>
            <a:endParaRPr lang="ro-RO" dirty="0"/>
          </a:p>
          <a:p>
            <a:pPr marL="468631" indent="-457200">
              <a:lnSpc>
                <a:spcPct val="150000"/>
              </a:lnSpc>
              <a:spcAft>
                <a:spcPts val="600"/>
              </a:spcAft>
              <a:buClr>
                <a:schemeClr val="accent4"/>
              </a:buClr>
              <a:buSzPct val="100000"/>
              <a:buFont typeface="+mj-lt"/>
              <a:buAutoNum type="arabicPeriod"/>
            </a:pPr>
            <a:r>
              <a:rPr lang="en-US" dirty="0"/>
              <a:t>Πραγματοποιήστε ασφαλείς online συναλλαγές </a:t>
            </a:r>
            <a:endParaRPr lang="ro-RO" dirty="0"/>
          </a:p>
          <a:p>
            <a:pPr marL="468631" indent="-457200">
              <a:lnSpc>
                <a:spcPct val="150000"/>
              </a:lnSpc>
              <a:spcAft>
                <a:spcPts val="600"/>
              </a:spcAft>
              <a:buClr>
                <a:schemeClr val="accent4"/>
              </a:buClr>
              <a:buSzPct val="100000"/>
              <a:buFont typeface="+mj-lt"/>
              <a:buAutoNum type="arabicPeriod"/>
            </a:pPr>
            <a:r>
              <a:rPr lang="en-US" dirty="0"/>
              <a:t>Ελέγξτε τις γνώσεις σας</a:t>
            </a:r>
            <a:endParaRPr dirty="0"/>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en-US"/>
              <a:t>Μονάδα 1</a:t>
            </a:r>
            <a:endParaRPr sz="2400"/>
          </a:p>
          <a:p>
            <a:pPr marL="0" lvl="0" indent="0" algn="l" rtl="0">
              <a:lnSpc>
                <a:spcPct val="90000"/>
              </a:lnSpc>
              <a:spcBef>
                <a:spcPts val="0"/>
              </a:spcBef>
              <a:spcAft>
                <a:spcPts val="0"/>
              </a:spcAft>
              <a:buSzPts val="2200"/>
              <a:buNone/>
            </a:pPr>
            <a:r>
              <a:rPr lang="en-US" sz="2400"/>
              <a:t>Μεθοδολογία και διάρκεια κατάρτισης</a:t>
            </a:r>
            <a:endParaRPr sz="2400"/>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Διάρκεια: </a:t>
            </a:r>
            <a:r>
              <a:rPr lang="en-US"/>
              <a:t>4 ώρες (ενδεικτικά)</a:t>
            </a:r>
            <a:endParaRPr/>
          </a:p>
          <a:p>
            <a:pPr marL="685800" lvl="1" indent="-228600" algn="l" rtl="0">
              <a:lnSpc>
                <a:spcPct val="100000"/>
              </a:lnSpc>
              <a:spcBef>
                <a:spcPts val="1200"/>
              </a:spcBef>
              <a:spcAft>
                <a:spcPts val="0"/>
              </a:spcAft>
              <a:buClr>
                <a:srgbClr val="92D050"/>
              </a:buClr>
              <a:buSzPts val="2640"/>
              <a:buFont typeface="Calibri"/>
              <a:buChar char="▪"/>
            </a:pPr>
            <a:r>
              <a:rPr lang="en-US"/>
              <a:t>Πρόσωπο με πρόσωπο:2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Διαδικτυακή εκπαίδευση: 2 ώρες</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814814" y="2107474"/>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Μεθοδολογ</a:t>
            </a:r>
            <a:r>
              <a:rPr lang="el-GR" sz="2400" b="1" i="0" u="none" strike="noStrike" cap="none" dirty="0">
                <a:solidFill>
                  <a:srgbClr val="FFC243"/>
                </a:solidFill>
                <a:latin typeface="Calibri"/>
                <a:ea typeface="Calibri"/>
                <a:cs typeface="Calibri"/>
                <a:sym typeface="Calibri"/>
              </a:rPr>
              <a:t>ία</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Ενεργό και συμμετοχικό</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Εκπαίδευση πρόσωπο με πρόσωπο:</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Διάλογος</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Παιχνίδι ρόλων ή διέγερση</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Ομαδική εργασία</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a:solidFill>
                  <a:schemeClr val="lt1"/>
                </a:solidFill>
                <a:latin typeface="Calibri"/>
                <a:ea typeface="Calibri"/>
                <a:cs typeface="Calibri"/>
                <a:sym typeface="Calibri"/>
              </a:rPr>
              <a:t>Διαδικτυακή εκπαίδευση:</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Επιλεγμένα βίντεο</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Πρακτική εφαρμογή των συμβουλών που συμφωνήθηκαν στην τάξη</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Κάποια συνεργατική εργασία</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Προσομοίωση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944486"/>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l-GR" sz="2000" dirty="0"/>
              <a:t>Υποενότητα </a:t>
            </a:r>
            <a:r>
              <a:rPr lang="en-US" sz="2000" dirty="0"/>
              <a:t>2</a:t>
            </a:r>
            <a:br>
              <a:rPr lang="en-US" sz="2000" dirty="0"/>
            </a:br>
            <a:r>
              <a:rPr lang="en-US" sz="4000" dirty="0"/>
              <a:t>Εξοικειωθείτε με τις </a:t>
            </a:r>
            <a:r>
              <a:rPr lang="en-US" sz="4000" b="1" dirty="0"/>
              <a:t>πύλες πληρωμής </a:t>
            </a:r>
            <a:r>
              <a:rPr lang="ro-RO" sz="4000" b="1" dirty="0"/>
              <a:t>φόρων</a:t>
            </a:r>
            <a:r>
              <a:rPr lang="en-US" sz="4000" dirty="0"/>
              <a:t/>
            </a:r>
            <a:br>
              <a:rPr lang="en-US" sz="4000" dirty="0"/>
            </a:br>
            <a:endParaRPr dirty="0"/>
          </a:p>
        </p:txBody>
      </p:sp>
      <p:sp>
        <p:nvSpPr>
          <p:cNvPr id="170" name="Google Shape;170;p8"/>
          <p:cNvSpPr txBox="1">
            <a:spLocks noGrp="1"/>
          </p:cNvSpPr>
          <p:nvPr>
            <p:ph type="body" idx="1"/>
          </p:nvPr>
        </p:nvSpPr>
        <p:spPr>
          <a:xfrm>
            <a:off x="558000" y="1985116"/>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Στόχοι</a:t>
            </a:r>
            <a:endParaRPr dirty="0"/>
          </a:p>
        </p:txBody>
      </p:sp>
      <p:sp>
        <p:nvSpPr>
          <p:cNvPr id="171" name="Google Shape;171;p8"/>
          <p:cNvSpPr txBox="1">
            <a:spLocks noGrp="1"/>
          </p:cNvSpPr>
          <p:nvPr>
            <p:ph type="body" idx="2"/>
          </p:nvPr>
        </p:nvSpPr>
        <p:spPr>
          <a:xfrm>
            <a:off x="617620" y="2466799"/>
            <a:ext cx="7691493" cy="3885048"/>
          </a:xfrm>
          <a:prstGeom prst="rect">
            <a:avLst/>
          </a:prstGeom>
          <a:noFill/>
          <a:ln>
            <a:noFill/>
          </a:ln>
        </p:spPr>
        <p:txBody>
          <a:bodyPr spcFirstLastPara="1" wrap="square" lIns="91425" tIns="45700" rIns="91425" bIns="45700" anchor="t" anchorCtr="0">
            <a:normAutofit/>
          </a:bodyPr>
          <a:lstStyle/>
          <a:p>
            <a:pPr marL="0" indent="0">
              <a:spcBef>
                <a:spcPts val="0"/>
              </a:spcBef>
              <a:buSzPct val="100000"/>
              <a:buNone/>
            </a:pPr>
            <a:r>
              <a:rPr lang="en-US" sz="2000" dirty="0"/>
              <a:t>Με την ολοκλήρωση αυτής της ενότητας, θα είστε σε θέση να:</a:t>
            </a:r>
            <a:endParaRPr sz="2000" dirty="0"/>
          </a:p>
          <a:p>
            <a:pPr marL="342900" indent="-342900">
              <a:spcBef>
                <a:spcPts val="0"/>
              </a:spcBef>
              <a:buClr>
                <a:srgbClr val="7030A0"/>
              </a:buClr>
              <a:buSzPct val="100000"/>
              <a:buFont typeface="Wingdings" panose="05000000000000000000" pitchFamily="2" charset="2"/>
              <a:buChar char="ü"/>
            </a:pPr>
            <a:r>
              <a:rPr lang="en-US" sz="2000" dirty="0"/>
              <a:t>Καταν</a:t>
            </a:r>
            <a:r>
              <a:rPr lang="el-GR" sz="2000" dirty="0" err="1"/>
              <a:t>οείτε</a:t>
            </a:r>
            <a:r>
              <a:rPr lang="el-GR" sz="2000" dirty="0"/>
              <a:t> </a:t>
            </a:r>
            <a:r>
              <a:rPr lang="en-US" sz="2000" dirty="0"/>
              <a:t>τ</a:t>
            </a:r>
            <a:r>
              <a:rPr lang="el-GR" sz="2000" dirty="0"/>
              <a:t>α</a:t>
            </a:r>
            <a:r>
              <a:rPr lang="en-US" sz="2000" dirty="0"/>
              <a:t> π</a:t>
            </a:r>
            <a:r>
              <a:rPr lang="en-US" sz="2000" dirty="0" err="1"/>
              <a:t>λεονεκτ</a:t>
            </a:r>
            <a:r>
              <a:rPr lang="el-GR" sz="2000" dirty="0" err="1"/>
              <a:t>ήματα</a:t>
            </a:r>
            <a:r>
              <a:rPr lang="el-GR" sz="2000" dirty="0"/>
              <a:t> </a:t>
            </a:r>
            <a:r>
              <a:rPr lang="en-US" sz="2000" dirty="0" err="1"/>
              <a:t>των</a:t>
            </a:r>
            <a:r>
              <a:rPr lang="en-US" sz="2000" dirty="0"/>
              <a:t> πυλών πληρωμής φόρων</a:t>
            </a:r>
          </a:p>
          <a:p>
            <a:pPr marL="342900" indent="-342900">
              <a:spcBef>
                <a:spcPts val="0"/>
              </a:spcBef>
              <a:buClr>
                <a:srgbClr val="7030A0"/>
              </a:buClr>
              <a:buSzPct val="100000"/>
              <a:buFont typeface="Wingdings" panose="05000000000000000000" pitchFamily="2" charset="2"/>
              <a:buChar char="ü"/>
            </a:pPr>
            <a:r>
              <a:rPr lang="ro-RO" sz="2000" dirty="0"/>
              <a:t>Μάθετε για </a:t>
            </a:r>
            <a:r>
              <a:rPr lang="en-US" sz="2000" dirty="0"/>
              <a:t>τους φόρους που μπορείτε να πληρώσετε online</a:t>
            </a:r>
            <a:endParaRPr lang="ro-RO" sz="2000" dirty="0"/>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Εικόνα από vectorjuice στο Freepik</a:t>
            </a:r>
            <a:endParaRPr sz="1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ax concept illustration">
            <a:extLst>
              <a:ext uri="{FF2B5EF4-FFF2-40B4-BE49-F238E27FC236}">
                <a16:creationId xmlns:a16="http://schemas.microsoft.com/office/drawing/2014/main" id="{AD40237D-3DFA-4A1E-8A50-9EFEAA1CF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2124364"/>
            <a:ext cx="3143250"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pPr>
              <a:spcBef>
                <a:spcPts val="0"/>
              </a:spcBef>
              <a:buClr>
                <a:srgbClr val="7030A0"/>
              </a:buClr>
              <a:buSzPct val="100000"/>
            </a:pPr>
            <a:r>
              <a:rPr lang="en-US" sz="2800" dirty="0"/>
              <a:t>Κατανόηση </a:t>
            </a:r>
            <a:r>
              <a:rPr lang="en-US" sz="2800" b="1" dirty="0"/>
              <a:t>των πυλών </a:t>
            </a:r>
            <a:r>
              <a:rPr lang="ro-RO" sz="2800" b="1" dirty="0"/>
              <a:t>φορολογικών </a:t>
            </a:r>
            <a:r>
              <a:rPr lang="en-US" sz="2800" b="1" dirty="0"/>
              <a:t>πληρωμών</a:t>
            </a:r>
            <a:endParaRPr lang="ro-RO" sz="2800" dirty="0"/>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66154" y="2228850"/>
            <a:ext cx="7701546" cy="4043344"/>
          </a:xfrm>
        </p:spPr>
        <p:txBody>
          <a:bodyPr>
            <a:normAutofit fontScale="85000" lnSpcReduction="10000"/>
          </a:bodyPr>
          <a:lstStyle/>
          <a:p>
            <a:pPr marL="76200" indent="0">
              <a:spcAft>
                <a:spcPts val="600"/>
              </a:spcAft>
              <a:buNone/>
            </a:pPr>
            <a:r>
              <a:rPr lang="en-US" dirty="0"/>
              <a:t>Η φορολογική πύλη είναι ένας επίσημος δικτυακός τόπος που παρέχεται από τις εθνικές ή τοπικές φορολογικές αρχές όπου οι φορολογούμενοι μπορούν να υποβάλλουν τις φορολογικές τους δηλώσεις, να πραγματοποιούν πληρωμές και να διαχειρίζονται τους φορολογικούς τους λογαριασμούς.</a:t>
            </a:r>
          </a:p>
          <a:p>
            <a:pPr marL="76200" indent="0">
              <a:spcAft>
                <a:spcPts val="600"/>
              </a:spcAft>
              <a:buNone/>
            </a:pPr>
            <a:r>
              <a:rPr lang="en-US" b="1" dirty="0"/>
              <a:t>ΤΥΠΟΙ ΠΥΛΩΝ ΠΛΗΡΩΜΗΣ ΦΟΡΩΝ</a:t>
            </a:r>
            <a:endParaRPr lang="ro-RO" b="1" dirty="0"/>
          </a:p>
          <a:p>
            <a:pPr>
              <a:spcAft>
                <a:spcPts val="600"/>
              </a:spcAft>
            </a:pPr>
            <a:r>
              <a:rPr lang="en-US" b="1" dirty="0"/>
              <a:t>Εθνικές φορολογικές πύλες: </a:t>
            </a:r>
            <a:r>
              <a:rPr lang="en-US" dirty="0"/>
              <a:t>χρησιμοποιούνται για την υποβολή των φόρων εισοδήματος, την προβολή του φορολογικού ιστορικού και την πραγματοποίηση πληρωμών. </a:t>
            </a:r>
          </a:p>
          <a:p>
            <a:pPr>
              <a:spcAft>
                <a:spcPts val="600"/>
              </a:spcAft>
              <a:buFont typeface="Wingdings" panose="05000000000000000000" pitchFamily="2" charset="2"/>
              <a:buChar char="§"/>
            </a:pPr>
            <a:r>
              <a:rPr lang="en-US" b="1" dirty="0"/>
              <a:t>Τοπικές φορολογικές πύλες: </a:t>
            </a:r>
            <a:r>
              <a:rPr lang="en-US" dirty="0"/>
              <a:t>χρησιμοποιούνται για τοπικούς ή περιφερειακούς φόρους, όπως ο φόρος ακίνητης περιουσίας, ο τοπικός φόρος επιχειρήσεων ή οι δημοτικές εισφορές.</a:t>
            </a:r>
          </a:p>
        </p:txBody>
      </p:sp>
      <p:sp>
        <p:nvSpPr>
          <p:cNvPr id="5" name="Google Shape;173;p8">
            <a:extLst>
              <a:ext uri="{FF2B5EF4-FFF2-40B4-BE49-F238E27FC236}">
                <a16:creationId xmlns:a16="http://schemas.microsoft.com/office/drawing/2014/main" id="{93FA7477-894C-4D30-B261-B206CA5F0860}"/>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rPr>
              <a:t>Εικόνα από </a:t>
            </a:r>
            <a:r>
              <a:rPr lang="ro-RO" sz="1000" b="0" i="0" u="sng" strike="noStrike" cap="none" dirty="0" err="1">
                <a:solidFill>
                  <a:schemeClr val="dk1"/>
                </a:solidFill>
                <a:latin typeface="Calibri"/>
                <a:ea typeface="Calibri"/>
                <a:cs typeface="Calibri"/>
                <a:sym typeface="Calibri"/>
                <a:hlinkClick r:id="rId4"/>
              </a:rPr>
              <a:t>storyset </a:t>
            </a:r>
            <a:r>
              <a:rPr lang="en-US" sz="1000" b="0" i="0" u="sng" strike="noStrike" cap="none" dirty="0">
                <a:solidFill>
                  <a:schemeClr val="dk1"/>
                </a:solidFill>
                <a:latin typeface="Calibri"/>
                <a:ea typeface="Calibri"/>
                <a:cs typeface="Calibri"/>
                <a:sym typeface="Calibri"/>
                <a:hlinkClick r:id="rId4"/>
              </a:rPr>
              <a:t>στο Freepik</a:t>
            </a:r>
            <a:endParaRPr sz="1000" b="0" i="0" u="none" strike="noStrike" cap="none" dirty="0">
              <a:solidFill>
                <a:schemeClr val="dk1"/>
              </a:solidFill>
              <a:latin typeface="Calibri"/>
              <a:ea typeface="Calibri"/>
              <a:cs typeface="Calibri"/>
              <a:sym typeface="Calibri"/>
            </a:endParaRPr>
          </a:p>
        </p:txBody>
      </p:sp>
      <p:sp>
        <p:nvSpPr>
          <p:cNvPr id="6" name="Google Shape;193;p10">
            <a:extLst>
              <a:ext uri="{FF2B5EF4-FFF2-40B4-BE49-F238E27FC236}">
                <a16:creationId xmlns:a16="http://schemas.microsoft.com/office/drawing/2014/main" id="{57417D4E-C772-F127-6677-1477BCED7421}"/>
              </a:ext>
            </a:extLst>
          </p:cNvPr>
          <p:cNvSpPr/>
          <p:nvPr/>
        </p:nvSpPr>
        <p:spPr>
          <a:xfrm>
            <a:off x="9280358" y="0"/>
            <a:ext cx="290601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 6.2 </a:t>
            </a:r>
            <a:r>
              <a:rPr lang="el-GR" sz="1800" b="0" i="0" u="none" strike="noStrike" cap="none" dirty="0">
                <a:solidFill>
                  <a:srgbClr val="1C2E78"/>
                </a:solidFill>
                <a:latin typeface="Calibri"/>
                <a:ea typeface="Calibri"/>
                <a:cs typeface="Calibri"/>
                <a:sym typeface="Calibri"/>
              </a:rPr>
              <a:t>Π</a:t>
            </a:r>
            <a:r>
              <a:rPr lang="en-US" sz="1800" b="0" i="0" u="none" strike="noStrike" cap="none" dirty="0" err="1">
                <a:solidFill>
                  <a:srgbClr val="1C2E78"/>
                </a:solidFill>
                <a:latin typeface="Calibri"/>
                <a:ea typeface="Calibri"/>
                <a:cs typeface="Calibri"/>
                <a:sym typeface="Calibri"/>
              </a:rPr>
              <a:t>ύλες</a:t>
            </a:r>
            <a:r>
              <a:rPr lang="en-US" sz="1800" b="0" i="0" u="none" strike="noStrike" cap="none" dirty="0">
                <a:solidFill>
                  <a:srgbClr val="1C2E78"/>
                </a:solidFill>
                <a:latin typeface="Calibri"/>
                <a:ea typeface="Calibri"/>
                <a:cs typeface="Calibri"/>
                <a:sym typeface="Calibri"/>
              </a:rPr>
              <a:t> πληρωμής φόρων</a:t>
            </a:r>
            <a:endParaRPr sz="1800"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776883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bileMoney - Module 6 new- pb-update 19 feb - 9 Mar"/>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kgGl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KSAaV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pIBp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pIBp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pIBp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CkgGl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KSAaVqPjqkydAAAAHoAAAAcAAAAdW5pdmVyc2FsL2xvY2FsX3NldHRpbmdzLnhtbA3MPQoCQQxA4X5PEVKIFutPJ7gz29kpgusBwk6UgUwiO0H09k73io83jN8i8OGlZtOAh+0egXW2lPUV8DGd+yNCddJEYsoB1RDG2A1iM8md3Rus8Bb68TJxaeF8pdLkjdRZcoX1SvwUN9DDpX2fmRPuYvcHUEsDBBQAAgAIAKWAaVpcra7aHAUAAF0oAAAXAAAAdW5pdmVyc2FsL3VuaXZlcnNhbC5wbmftmmtMU1ccwG95rIoRdMFOBekyyTrGJiE+WmlLh3OiY4JDBzpQVAZsEVoZU+RRWuUDm8gjDgZqa92UsK2DyrpRGJbCEDqqQNRpqVBabKCWx6WlSlso7e69vPy4JX7Yh3OSm1/u+f9z/s9zPv2/2RcZvtJjvQcEQSv37N4ZDUHuLRDkxl32CrLTy4NDEOAyosN3QLXdvgbkxy0lbG8YBNWVrLAfc0f+l5/cfSgDgjzb0A8nZ/34GQSRJvfsDDtw5si4uq7QV48rGLQX/aQWRokGSiP5HmEfnnrbBS7rLn2D3+R93nf17WOegf6ty1Zvst2Io9wmNbBOZ/7CnsjSFvhXqviH4qVHkjkZrhC6wlwoGPe8bEbg7M9HlclLS6aIeRd/EhP2XoE8Ub53ERAQEBAQEBAQEBAQEBAQEBAQEBAQEBAQEBAQEBAQEBAQ8H/J+5tw/XcXV+rE4YQEzXcjM3EeWmz+42SA29wgyMV/R65zxhLklGZNTU4Pm8wSoqVP4xwX9g0+7jhVPKp+8n2//nUuNs7iNSAUWsgami19faLsUdHoBqUUlZ6dc4t2RtPccLlDKWLr/oillc3QVrXg0NPxLMLhoKTAZH2Con5pK35h66CnVndW1yNz2nSufxHp7M3S0vIi5VrR1iPmyoJLmN3UrScqKn5dIzYHJcW9424UZhK7p7nPTI91dCyMqS2j5S+ISZrZLWzdfuYtPCpsuZpcMxldf/y0oyq1sArK62ZxiNsGsGOPRoljGpMY9tmKvthbNqtFFVw9cF5lq+71s0jboyGB1LAdHSmCblYfqo5XiyuUEtGUQeIdZfI5b1Fhig3KJpmJElqoSpenFl53tVb4mhu8sZTSu0KGFHmWAk5/830Smhe/zOKaSj7n56Kc5hO5b4p19cxCsZsxUbDGc9GECsmuRPRVhlkvc6Rk321EnQ4gw7NHEf1ERP9bvFGvcdLozCQs7JzLpxQzzC338k1rS+l5ESY45m43Y6hDqmF7KwKyTcfieDRuyRXqlHB8SX0Mqa9EZOy0WsYaMpjtY/b9E/GCTgJphZYzPZgg4VAdzi8x7bEvHgVMiBPM90gFqNvFfN3Hb8Xx/LnEqza6g7aW/PvWc65LeilBIlbC4IPX8tH60WFeXDDV+bePoFUtv3ah5/PT/SP1lBAux5FfoTORdMPFWd4e86XhTzZT9V6MgRSkFwTZ+ukYOyEcb1TtsoYOb9cuuQ3zGPYzAtQRBd+MD5NQIiBB2pDQuahRzp55MjJVHrp9eMWfQtT6AR9LrtL6UbI8TU1ocjOaXC+Jw3/INTBcFqszsgtPpwyTX42VoGneBj+Hr0d1pART4cq09CnIYbX19YkZ7KHZVVK5QKcREBkv9MLXLbETof3NT7q6iM7JHkP6fN80KPNN63gbHay6O+QWuVeS34WndAfd4ZssX8zVQtf3jq/TZm60HhYn4uZbuGyhhccILXLY4fK0dYyy6GxVKlKrCBWhyd3YtlnGIFMJ8w0cmRWAhhtd374JZ48w5VRu8Fpw81YZmrCAvuPK8Gv9mXOpyn72rOu3T/LGfeZubms05BzuLHlARvomZ67uhs5Mxt6cIWVzujrQT8H2Qy4UPZRXQ8YSd/PhwyavplyctcxHSa3NaX+/sScfuVOwl77SB4uD0oG+ECUCGb/+jihNFyJ/zjTtgzMOemjbGkN5iSw3zAj8qef8S7X8v71UL43nmEwHfjyGkqeGDTewgboPInfW7jh67h9QSwMEFAACAAgApYBpWuohDhNLAAAAbAAAABsAAAB1bml2ZXJzYWwvdW5pdmVyc2FsLnBuZy54bWyzsa/IzVEoSy0qzszPs1Uy1DNQsrfj5bIpKEoty0wtV6gAigEFIUBJoRLINUJwyzNTSjKAQiYmFgjBjNTM9IwSoKiBhRlcVB9oKABQSwECAAAUAAIACACpdlBPNmFYAkcDAADhCQAAFAAAAAAAAAABAAAAAAAAAAAAdW5pdmVyc2FsL3BsYXllci54bWxQSwECAAAUAAIACACkgGlatTf0qBwFAADhEwAAHQAAAAAAAAABAAAAAAB5AwAAdW5pdmVyc2FsL2NvbW1vbl9tZXNzYWdlcy5sbmdQSwECAAAUAAIACACkgGlaFR5gG6MAAAB/AQAALgAAAAAAAAABAAAAAADQCAAAdW5pdmVyc2FsL3BsYXliYWNrX2FuZF9uYXZpZ2F0aW9uX3NldHRpbmdzLnhtbFBLAQIAABQAAgAIAKSAaVpTzMwIjQMAAI4QAAAnAAAAAAAAAAEAAAAAAL8JAAB1bml2ZXJzYWwvZmxhc2hfcHVibGlzaGluZ19zZXR0aW5ncy54bWxQSwECAAAUAAIACACkgGlacPQcG34DAACxDAAAIQAAAAAAAAABAAAAAACRDQAAdW5pdmVyc2FsL2ZsYXNoX3NraW5fc2V0dGluZ3MueG1sUEsBAgAAFAACAAgApIBpWoEY4liHAwAAGBAAACYAAAAAAAAAAQAAAAAAThEAAHVuaXZlcnNhbC9odG1sX3B1Ymxpc2hpbmdfc2V0dGluZ3MueG1sUEsBAgAAFAACAAgApIBpWjoyr6yxAQAAcAYAAB8AAAAAAAAAAQAAAAAAGRUAAHVuaXZlcnNhbC9odG1sX3NraW5fc2V0dGluZ3MuanNQSwECAAAUAAIACACkgGlaj46pMnQAAAB6AAAAHAAAAAAAAAABAAAAAAAHFwAAdW5pdmVyc2FsL2xvY2FsX3NldHRpbmdzLnhtbFBLAQIAABQAAgAIAKWAaVpcra7aHAUAAF0oAAAXAAAAAAAAAAAAAAAAALUXAAB1bml2ZXJzYWwvdW5pdmVyc2FsLnBuZ1BLAQIAABQAAgAIAKWAaVrqIQ4TSwAAAGwAAAAbAAAAAAAAAAEAAAAAAAYdAAB1bml2ZXJzYWwvdW5pdmVyc2FsLnBuZy54bWxQSwUGAAAAAAoACgAGAwAAih0AAAAA"/>
  <p:tag name="ISPRING_LMS_API_VERSION" val="SCORM 1.2"/>
  <p:tag name="ISPRING_ULTRA_SCORM_COURSE_ID" val="0807192B-26B6-4B9C-8733-F6F22593FD2E"/>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6"/>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M\\Greek\\Greek&quot;]]"/>
  <p:tag name="ISPRING_SCORM_RATE_QUIZZES" val="0"/>
  <p:tag name="ISPRING_PRESENTATION_TITLE" val="M6"/>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2762</Words>
  <Application>Microsoft Office PowerPoint</Application>
  <PresentationFormat>Ευρεία οθόνη</PresentationFormat>
  <Paragraphs>271</Paragraphs>
  <Slides>36</Slides>
  <Notes>36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36</vt:i4>
      </vt:variant>
    </vt:vector>
  </HeadingPairs>
  <TitlesOfParts>
    <vt:vector size="42" baseType="lpstr">
      <vt:lpstr>Wingdings</vt:lpstr>
      <vt:lpstr>Impact</vt:lpstr>
      <vt:lpstr>Courier New</vt:lpstr>
      <vt:lpstr>Poppins</vt:lpstr>
      <vt:lpstr>Calibri</vt:lpstr>
      <vt:lpstr>Θέμα του Office</vt:lpstr>
      <vt:lpstr>Παρουσίαση του PowerPoint</vt:lpstr>
      <vt:lpstr>Παρουσίαση του PowerPoint</vt:lpstr>
      <vt:lpstr>Ενότητες</vt:lpstr>
      <vt:lpstr>Υποενότητα 1 Εισαγωγή  </vt:lpstr>
      <vt:lpstr>Ικανότητες</vt:lpstr>
      <vt:lpstr>Περιεχόμενο κατάρτισης</vt:lpstr>
      <vt:lpstr>Μονάδα 1 Μεθοδολογία και διάρκεια κατάρτισης</vt:lpstr>
      <vt:lpstr>Υποενότητα 2 Εξοικειωθείτε με τις πύλες πληρωμής φόρων </vt:lpstr>
      <vt:lpstr>Κατανόηση των πυλών φορολογικών πληρωμών</vt:lpstr>
      <vt:lpstr>Παραδείγματα online φορολογίας</vt:lpstr>
      <vt:lpstr>Υποενότητα 3 Εξοικειωθείτε με τις πύλες πληρωμών κοινής ωφέλειας</vt:lpstr>
      <vt:lpstr>Κατανόηση των πυλών πληρωμών κοινής ωφέλειας</vt:lpstr>
      <vt:lpstr>Τύποι υπηρεσιών κοινής ωφέλειας που πληρώνονται online (1/2)</vt:lpstr>
      <vt:lpstr>Τύποι υπηρεσιών κοινής ωφέλειας που πληρώνονται online (2/2)</vt:lpstr>
      <vt:lpstr>Υποενότητα 4 Πλοήγηση στις πύλες πληρωμής φόρων και υπηρεσιών κοινής ωφέλειας </vt:lpstr>
      <vt:lpstr>Βήματα πλοήγησης</vt:lpstr>
      <vt:lpstr>Ρύθμιση και διαχείριση του λογαριασμού σας (1/2)</vt:lpstr>
      <vt:lpstr>Ρύθμιση και διαχείριση του λογαριασμού σας (2/2)</vt:lpstr>
      <vt:lpstr>Υποενότητα 5 Πραγματοποιήστε ασφαλείς ηλεκτρονικές συναλλαγές</vt:lpstr>
      <vt:lpstr>Πλεονεκτήματα των ασφαλών ηλεκτρονικών συναλλαγών (1/3)</vt:lpstr>
      <vt:lpstr>Πλεονεκτήματα των ασφαλών ηλεκτρονικών συναλλαγών (2/3)</vt:lpstr>
      <vt:lpstr>Πλεονεκτήματα των ασφαλών ηλεκτρονικών συναλλαγών (3/3)</vt:lpstr>
      <vt:lpstr>Κύρια βήματα (1/2)</vt:lpstr>
      <vt:lpstr>Κύρια βήματα (2/2)</vt:lpstr>
      <vt:lpstr>Λήψη και αποθήκευση αποδείξεων</vt:lpstr>
      <vt:lpstr>Παρακολούθηση για απάτη ή σφάλματα</vt:lpstr>
      <vt:lpstr>1 Αναγνώριση σφαλμάτων πληρωμής</vt:lpstr>
      <vt:lpstr>2 Εντοπισμός δόλιας δραστηριότητας</vt:lpstr>
      <vt:lpstr>3 Προστασία των πληροφοριών σας</vt:lpstr>
      <vt:lpstr>4 βήματα που πρέπει να ακολουθήσετε αν εντοπίσετε ένα πρόβλημα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M6</dc:title>
  <dc:creator>pantelis bbalaouras</dc:creator>
  <cp:keywords>, docId:7E360CD33BB02428FE6423568E08CCA8</cp:keywords>
  <cp:lastModifiedBy>pantelis</cp:lastModifiedBy>
  <cp:revision>31</cp:revision>
  <dcterms:created xsi:type="dcterms:W3CDTF">2020-06-02T13:31:56Z</dcterms:created>
  <dcterms:modified xsi:type="dcterms:W3CDTF">2025-04-30T10:16:33Z</dcterms:modified>
</cp:coreProperties>
</file>