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Poppins" panose="020B0604020202020204" charset="0"/>
      <p:regular r:id="rId55"/>
      <p:bold r:id="rId56"/>
      <p:italic r:id="rId57"/>
      <p:boldItalic r:id="rId58"/>
    </p:embeddedFont>
    <p:embeddedFont>
      <p:font typeface="Impact" panose="020B0806030902050204" pitchFamily="34" charset="0"/>
      <p:regular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jtfaQulC8bNNPTwuJFQo+vk5s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gs" Target="tags/tag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a:t>
            </a:fld>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06" name="Google Shape;2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16" name="Google Shape;2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26" name="Google Shape;22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17</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66" name="Google Shape;2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75" name="Google Shape;27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84" name="Google Shape;2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21</a:t>
            </a:fld>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05" name="Google Shape;3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18" name="Google Shape;31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26" name="Google Shape;32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34" name="Google Shape;33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26</a:t>
            </a:fld>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59" name="Google Shape;35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28</a:t>
            </a:fld>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29</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a:t>
            </a:fld>
            <a:endParaRPr>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30</a:t>
            </a:fld>
            <a:endParaRPr>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31</a:t>
            </a:fld>
            <a:endParaRPr>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36</a:t>
            </a:fld>
            <a:endParaRPr>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38</a:t>
            </a:fld>
            <a:endParaRPr>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40</a:t>
            </a:fld>
            <a:endParaRPr>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41</a:t>
            </a:fld>
            <a:endParaRPr>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42</a:t>
            </a:fld>
            <a:endParaRPr>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43</a:t>
            </a:fld>
            <a:endParaRPr>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réponse B est correcte </a:t>
            </a:r>
            <a:endParaRPr/>
          </a:p>
        </p:txBody>
      </p:sp>
      <p:sp>
        <p:nvSpPr>
          <p:cNvPr id="518" name="Google Shape;51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44</a:t>
            </a:fld>
            <a:endParaRPr>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réponse C est correcte</a:t>
            </a:r>
            <a:endParaRPr/>
          </a:p>
        </p:txBody>
      </p:sp>
      <p:sp>
        <p:nvSpPr>
          <p:cNvPr id="530" name="Google Shape;53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45</a:t>
            </a:fld>
            <a:endParaRPr>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B</a:t>
            </a:r>
            <a:endParaRPr/>
          </a:p>
        </p:txBody>
      </p:sp>
      <p:sp>
        <p:nvSpPr>
          <p:cNvPr id="542" name="Google Shape;54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46</a:t>
            </a:fld>
            <a:endParaRPr>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47</a:t>
            </a:fld>
            <a:endParaRPr>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48</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8</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76" name="Google Shape;1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Compétences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numériques</a:t>
            </a:r>
            <a:r>
              <a:rPr lang="en-US" sz="2000" b="0" i="0" u="none" strike="noStrike" cap="none" dirty="0">
                <a:solidFill>
                  <a:schemeClr val="dk1"/>
                </a:solidFill>
                <a:latin typeface="Calibri"/>
                <a:ea typeface="Calibri"/>
                <a:cs typeface="Calibri"/>
                <a:sym typeface="Calibri"/>
              </a:rPr>
              <a:t> de base </a:t>
            </a: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3" name="Εικόνα 2"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B76C8897-5791-4C41-3637-922AD91C3319}"/>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2503FFB5-F2B4-3BBF-81AB-32119D23EF71}"/>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atin typeface="Calibri"/>
                <a:ea typeface="Calibri"/>
                <a:cs typeface="Calibri"/>
                <a:sym typeface="Calibri"/>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E6856DAF-BAD9-B691-734F-76FE821E8BB8}"/>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Compétences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numériques</a:t>
            </a:r>
            <a:r>
              <a:rPr lang="en-US" sz="2000" b="0" i="0" u="none" strike="noStrike" cap="none" dirty="0">
                <a:solidFill>
                  <a:schemeClr val="dk1"/>
                </a:solidFill>
                <a:latin typeface="Calibri"/>
                <a:ea typeface="Calibri"/>
                <a:cs typeface="Calibri"/>
                <a:sym typeface="Calibri"/>
              </a:rPr>
              <a:t> de base </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44" name="Google Shape;44;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5AAB29AD-8605-63E3-6567-29E066DFE400}"/>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Compétences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numériques</a:t>
            </a:r>
            <a:r>
              <a:rPr lang="en-US" sz="2000" b="0" i="0" u="none" strike="noStrike" cap="none" dirty="0">
                <a:solidFill>
                  <a:schemeClr val="dk1"/>
                </a:solidFill>
                <a:latin typeface="Calibri"/>
                <a:ea typeface="Calibri"/>
                <a:cs typeface="Calibri"/>
                <a:sym typeface="Calibri"/>
              </a:rPr>
              <a:t> de base </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50" name="Google Shape;50;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385E8E22-2CFC-C586-712E-3942F528E984}"/>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Compétences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numériques</a:t>
            </a:r>
            <a:r>
              <a:rPr lang="en-US" sz="2000" b="0" i="0" u="none" strike="noStrike" cap="none" dirty="0">
                <a:solidFill>
                  <a:schemeClr val="dk1"/>
                </a:solidFill>
                <a:latin typeface="Calibri"/>
                <a:ea typeface="Calibri"/>
                <a:cs typeface="Calibri"/>
                <a:sym typeface="Calibri"/>
              </a:rPr>
              <a:t> de base </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51"/>
        <p:cNvGrpSpPr/>
        <p:nvPr/>
      </p:nvGrpSpPr>
      <p:grpSpPr>
        <a:xfrm>
          <a:off x="0" y="0"/>
          <a:ext cx="0" cy="0"/>
          <a:chOff x="0" y="0"/>
          <a:chExt cx="0" cy="0"/>
        </a:xfrm>
      </p:grpSpPr>
      <p:sp>
        <p:nvSpPr>
          <p:cNvPr id="52" name="Google Shape;5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54" name="Google Shape;54;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55" name="Google Shape;55;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58" name="Google Shape;58;p64" descr="Placeholder-dark.png"/>
          <p:cNvPicPr preferRelativeResize="0"/>
          <p:nvPr/>
        </p:nvPicPr>
        <p:blipFill rotWithShape="1">
          <a:blip r:embed="rId2">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Module 1</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err="1">
                <a:solidFill>
                  <a:srgbClr val="3F3F3F"/>
                </a:solidFill>
                <a:latin typeface="Calibri"/>
                <a:ea typeface="Calibri"/>
                <a:cs typeface="Calibri"/>
                <a:sym typeface="Calibri"/>
              </a:rPr>
              <a:t>Compétences</a:t>
            </a:r>
            <a:r>
              <a:rPr lang="en-US" sz="4000" b="1" i="0" u="none" strike="noStrike" cap="none" dirty="0">
                <a:solidFill>
                  <a:srgbClr val="3F3F3F"/>
                </a:solidFill>
                <a:latin typeface="Calibri"/>
                <a:ea typeface="Calibri"/>
                <a:cs typeface="Calibri"/>
                <a:sym typeface="Calibri"/>
              </a:rPr>
              <a:t> </a:t>
            </a:r>
            <a:r>
              <a:rPr lang="en-US" sz="4000" b="1" i="0" u="none" strike="noStrike" cap="none" dirty="0" err="1">
                <a:solidFill>
                  <a:srgbClr val="3F3F3F"/>
                </a:solidFill>
                <a:latin typeface="Calibri"/>
                <a:ea typeface="Calibri"/>
                <a:cs typeface="Calibri"/>
                <a:sym typeface="Calibri"/>
              </a:rPr>
              <a:t>numériques</a:t>
            </a:r>
            <a:r>
              <a:rPr lang="en-US" sz="4000" b="1" i="0" u="none" strike="noStrike" cap="none" dirty="0">
                <a:solidFill>
                  <a:srgbClr val="3F3F3F"/>
                </a:solidFill>
                <a:latin typeface="Calibri"/>
                <a:ea typeface="Calibri"/>
                <a:cs typeface="Calibri"/>
                <a:sym typeface="Calibri"/>
              </a:rPr>
              <a:t> de </a:t>
            </a:r>
            <a:r>
              <a:rPr lang="en-US" sz="4000" b="1" i="0" u="none" strike="noStrike" cap="none">
                <a:solidFill>
                  <a:srgbClr val="3F3F3F"/>
                </a:solidFill>
                <a:latin typeface="Calibri"/>
                <a:ea typeface="Calibri"/>
                <a:cs typeface="Calibri"/>
                <a:sym typeface="Calibri"/>
              </a:rPr>
              <a:t>base  </a:t>
            </a:r>
            <a:r>
              <a:rPr lang="en-US" sz="4000" b="1" i="0" u="none" strike="noStrike" cap="none" smtClean="0">
                <a:solidFill>
                  <a:srgbClr val="3F3F3F"/>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5" name="Google Shape;75;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6" name="Google Shape;76;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7" name="Google Shape;77;p1"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Ordinateur personnel</a:t>
            </a:r>
            <a:endParaRPr/>
          </a:p>
        </p:txBody>
      </p:sp>
      <p:sp>
        <p:nvSpPr>
          <p:cNvPr id="189" name="Google Shape;189;p15"/>
          <p:cNvSpPr txBox="1">
            <a:spLocks noGrp="1"/>
          </p:cNvSpPr>
          <p:nvPr>
            <p:ph type="body" idx="1"/>
          </p:nvPr>
        </p:nvSpPr>
        <p:spPr>
          <a:xfrm>
            <a:off x="557998" y="1800000"/>
            <a:ext cx="7342087" cy="455350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b="1">
                <a:latin typeface="Calibri"/>
                <a:ea typeface="Calibri"/>
                <a:cs typeface="Calibri"/>
                <a:sym typeface="Calibri"/>
              </a:rPr>
              <a:t>Description : </a:t>
            </a:r>
            <a:r>
              <a:rPr lang="en-US">
                <a:latin typeface="Calibri"/>
                <a:ea typeface="Calibri"/>
                <a:cs typeface="Calibri"/>
                <a:sym typeface="Calibri"/>
              </a:rPr>
              <a:t>Un ordinateur personnel (PC), de bureau ou portable, est un appareil électronique utilisé à diverses fins, telles que la navigation sur Internet, la rédaction de documents, les jeux vidéo, etc. </a:t>
            </a:r>
            <a:endParaRPr/>
          </a:p>
          <a:p>
            <a:pPr marL="457200" lvl="0" indent="-381000" algn="l" rtl="0">
              <a:lnSpc>
                <a:spcPct val="100000"/>
              </a:lnSpc>
              <a:spcBef>
                <a:spcPts val="1200"/>
              </a:spcBef>
              <a:spcAft>
                <a:spcPts val="0"/>
              </a:spcAft>
              <a:buSzPts val="2400"/>
              <a:buChar char="▪"/>
            </a:pPr>
            <a:r>
              <a:rPr lang="en-US" b="1">
                <a:latin typeface="Calibri"/>
                <a:ea typeface="Calibri"/>
                <a:cs typeface="Calibri"/>
                <a:sym typeface="Calibri"/>
              </a:rPr>
              <a:t>Utile pour : </a:t>
            </a:r>
            <a:r>
              <a:rPr lang="en-US">
                <a:latin typeface="Calibri"/>
                <a:ea typeface="Calibri"/>
                <a:cs typeface="Calibri"/>
                <a:sym typeface="Calibri"/>
              </a:rPr>
              <a:t>Recherche avancée sur le web, rédaction de textes longs, rédaction d'e-mails, achat de produits en ligne, banque en ligne.</a:t>
            </a:r>
            <a:endParaRPr/>
          </a:p>
          <a:p>
            <a:pPr marL="457200" lvl="0" indent="-381000" algn="l" rtl="0">
              <a:lnSpc>
                <a:spcPct val="100000"/>
              </a:lnSpc>
              <a:spcBef>
                <a:spcPts val="1200"/>
              </a:spcBef>
              <a:spcAft>
                <a:spcPts val="0"/>
              </a:spcAft>
              <a:buSzPts val="2400"/>
              <a:buChar char="▪"/>
            </a:pPr>
            <a:r>
              <a:rPr lang="en-US" b="1">
                <a:latin typeface="Calibri"/>
                <a:ea typeface="Calibri"/>
                <a:cs typeface="Calibri"/>
                <a:sym typeface="Calibri"/>
              </a:rPr>
              <a:t>Pas utile pour :  </a:t>
            </a:r>
            <a:r>
              <a:rPr lang="en-US"/>
              <a:t>R</a:t>
            </a:r>
            <a:r>
              <a:rPr lang="en-US">
                <a:latin typeface="Calibri"/>
                <a:ea typeface="Calibri"/>
                <a:cs typeface="Calibri"/>
                <a:sym typeface="Calibri"/>
              </a:rPr>
              <a:t>echerche rapide sur Internet ou la rédaction de textes courts en déplacement.</a:t>
            </a:r>
            <a:endParaRPr/>
          </a:p>
          <a:p>
            <a:pPr marL="457200" lvl="0" indent="-228600" algn="l" rtl="0">
              <a:lnSpc>
                <a:spcPct val="100000"/>
              </a:lnSpc>
              <a:spcBef>
                <a:spcPts val="1200"/>
              </a:spcBef>
              <a:spcAft>
                <a:spcPts val="600"/>
              </a:spcAft>
              <a:buSzPts val="2400"/>
              <a:buNone/>
            </a:pPr>
            <a:endParaRPr>
              <a:latin typeface="Calibri"/>
              <a:ea typeface="Calibri"/>
              <a:cs typeface="Calibri"/>
              <a:sym typeface="Calibri"/>
            </a:endParaRPr>
          </a:p>
        </p:txBody>
      </p:sp>
      <p:pic>
        <p:nvPicPr>
          <p:cNvPr id="190" name="Google Shape;190;p15"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192" name="Google Shape;192;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storyset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
        <p:nvSpPr>
          <p:cNvPr id="2" name="Google Shape;181;p14">
            <a:extLst>
              <a:ext uri="{FF2B5EF4-FFF2-40B4-BE49-F238E27FC236}">
                <a16:creationId xmlns:a16="http://schemas.microsoft.com/office/drawing/2014/main" id="{E18DC334-449E-38DD-C121-E57898D171CD}"/>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Smartphone</a:t>
            </a:r>
            <a:endParaRPr/>
          </a:p>
        </p:txBody>
      </p:sp>
      <p:sp>
        <p:nvSpPr>
          <p:cNvPr id="199" name="Google Shape;199;p16"/>
          <p:cNvSpPr txBox="1">
            <a:spLocks noGrp="1"/>
          </p:cNvSpPr>
          <p:nvPr>
            <p:ph type="body" idx="1"/>
          </p:nvPr>
        </p:nvSpPr>
        <p:spPr>
          <a:xfrm>
            <a:off x="557999" y="1799999"/>
            <a:ext cx="7523320" cy="4766674"/>
          </a:xfrm>
          <a:prstGeom prst="rect">
            <a:avLst/>
          </a:prstGeom>
          <a:noFill/>
          <a:ln>
            <a:noFill/>
          </a:ln>
        </p:spPr>
        <p:txBody>
          <a:bodyPr spcFirstLastPara="1" wrap="square" lIns="91425" tIns="45700" rIns="91425" bIns="45700" anchor="t" anchorCtr="0">
            <a:normAutofit fontScale="92500"/>
          </a:bodyPr>
          <a:lstStyle/>
          <a:p>
            <a:pPr marL="457200" lvl="0" indent="-381000" algn="l" rtl="0">
              <a:lnSpc>
                <a:spcPct val="100000"/>
              </a:lnSpc>
              <a:spcBef>
                <a:spcPts val="600"/>
              </a:spcBef>
              <a:spcAft>
                <a:spcPts val="0"/>
              </a:spcAft>
              <a:buSzPct val="108108"/>
              <a:buChar char="▪"/>
            </a:pPr>
            <a:r>
              <a:rPr lang="en-US" b="1"/>
              <a:t>Description : </a:t>
            </a:r>
            <a:r>
              <a:rPr lang="en-US"/>
              <a:t>Un smartphone est un téléphone portable qui peut faire bien plus que de passer des appels téléphoniques. Par exemple, les smartphones peuvent se connecter à l'internet et prendre des photos ou des vidéos. Il peut également être considéré comme un petit ordinateur. L'écran d'un smartphone est un écran tactile. </a:t>
            </a:r>
            <a:endParaRPr/>
          </a:p>
          <a:p>
            <a:pPr marL="457200" lvl="0" indent="-381000" algn="l" rtl="0">
              <a:lnSpc>
                <a:spcPct val="100000"/>
              </a:lnSpc>
              <a:spcBef>
                <a:spcPts val="1200"/>
              </a:spcBef>
              <a:spcAft>
                <a:spcPts val="0"/>
              </a:spcAft>
              <a:buSzPct val="108108"/>
              <a:buChar char="▪"/>
            </a:pPr>
            <a:r>
              <a:rPr lang="en-US" b="1"/>
              <a:t>Utile pour : </a:t>
            </a:r>
            <a:r>
              <a:rPr lang="en-US"/>
              <a:t>Rédiger de courts messages, faire quelques recherches rapides sur internet, utiliser les réseaux sociaux comme WhatsApp, Instagram, consulter ses mails, accéder à sa banque en ligne, acheter en ligne, etc.</a:t>
            </a:r>
            <a:endParaRPr/>
          </a:p>
          <a:p>
            <a:pPr marL="457200" lvl="0" indent="-381000" algn="l" rtl="0">
              <a:lnSpc>
                <a:spcPct val="100000"/>
              </a:lnSpc>
              <a:spcBef>
                <a:spcPts val="1200"/>
              </a:spcBef>
              <a:spcAft>
                <a:spcPts val="0"/>
              </a:spcAft>
              <a:buSzPct val="108108"/>
              <a:buChar char="▪"/>
            </a:pPr>
            <a:r>
              <a:rPr lang="en-US" b="1"/>
              <a:t>Pas utile pour </a:t>
            </a:r>
            <a:r>
              <a:rPr lang="en-US"/>
              <a:t>: Rédiger des textes longs ou faire des recherches approfondies sur Internet.</a:t>
            </a:r>
            <a:endParaRPr/>
          </a:p>
          <a:p>
            <a:pPr marL="457200" lvl="0" indent="-228600" algn="l" rtl="0">
              <a:lnSpc>
                <a:spcPct val="100000"/>
              </a:lnSpc>
              <a:spcBef>
                <a:spcPts val="1200"/>
              </a:spcBef>
              <a:spcAft>
                <a:spcPts val="600"/>
              </a:spcAft>
              <a:buSzPct val="108108"/>
              <a:buNone/>
            </a:pPr>
            <a:endParaRPr/>
          </a:p>
        </p:txBody>
      </p:sp>
      <p:sp>
        <p:nvSpPr>
          <p:cNvPr id="200" name="Google Shape;200;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pch.vector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pic>
        <p:nvPicPr>
          <p:cNvPr id="201" name="Google Shape;201;p16"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272272" y="1799999"/>
            <a:ext cx="3535022" cy="3954291"/>
          </a:xfrm>
          <a:prstGeom prst="rect">
            <a:avLst/>
          </a:prstGeom>
          <a:noFill/>
          <a:ln>
            <a:noFill/>
          </a:ln>
        </p:spPr>
      </p:pic>
      <p:sp>
        <p:nvSpPr>
          <p:cNvPr id="2" name="Google Shape;181;p14">
            <a:extLst>
              <a:ext uri="{FF2B5EF4-FFF2-40B4-BE49-F238E27FC236}">
                <a16:creationId xmlns:a16="http://schemas.microsoft.com/office/drawing/2014/main" id="{DAB342C0-E600-5B64-7B2C-0819AAF73C5E}"/>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557999" y="785772"/>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Tablette</a:t>
            </a:r>
            <a:endParaRPr/>
          </a:p>
        </p:txBody>
      </p:sp>
      <p:sp>
        <p:nvSpPr>
          <p:cNvPr id="209" name="Google Shape;209;p17"/>
          <p:cNvSpPr txBox="1">
            <a:spLocks noGrp="1"/>
          </p:cNvSpPr>
          <p:nvPr>
            <p:ph type="body" idx="1"/>
          </p:nvPr>
        </p:nvSpPr>
        <p:spPr>
          <a:xfrm>
            <a:off x="557999" y="1466445"/>
            <a:ext cx="6592444" cy="4553504"/>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600"/>
              </a:spcBef>
              <a:spcAft>
                <a:spcPts val="0"/>
              </a:spcAft>
              <a:buSzPct val="108108"/>
              <a:buChar char="▪"/>
            </a:pPr>
            <a:r>
              <a:rPr lang="en-US" b="1"/>
              <a:t>Description : </a:t>
            </a:r>
            <a:r>
              <a:rPr lang="en-US"/>
              <a:t>Une tablette est plus petite qu'un ordinateur ou un portable, mais plus grande qu'un smartphone. Elle dispose d'un écran tactile mais, contrairement à un ordinateur portable, n'a pas de clavier.</a:t>
            </a:r>
            <a:endParaRPr/>
          </a:p>
          <a:p>
            <a:pPr marL="457200" lvl="0" indent="-381000" algn="l" rtl="0">
              <a:lnSpc>
                <a:spcPct val="100000"/>
              </a:lnSpc>
              <a:spcBef>
                <a:spcPts val="1200"/>
              </a:spcBef>
              <a:spcAft>
                <a:spcPts val="0"/>
              </a:spcAft>
              <a:buSzPct val="108108"/>
              <a:buChar char="▪"/>
            </a:pPr>
            <a:r>
              <a:rPr lang="en-US" b="1"/>
              <a:t>Utile pour : </a:t>
            </a:r>
            <a:r>
              <a:rPr lang="en-US"/>
              <a:t>Effectuer des recherches en ligne, télécharger et lire des livres, jouer à des jeux, regarder des vidéos, consulter ses mails, effectuer des opérations bancaires en ligne, faire des achats en ligne.</a:t>
            </a:r>
            <a:endParaRPr/>
          </a:p>
          <a:p>
            <a:pPr marL="457200" lvl="0" indent="-381000" algn="l" rtl="0">
              <a:lnSpc>
                <a:spcPct val="100000"/>
              </a:lnSpc>
              <a:spcBef>
                <a:spcPts val="1200"/>
              </a:spcBef>
              <a:spcAft>
                <a:spcPts val="0"/>
              </a:spcAft>
              <a:buSzPct val="108108"/>
              <a:buChar char="▪"/>
            </a:pPr>
            <a:r>
              <a:rPr lang="en-US" b="1"/>
              <a:t>Pas utile pour : </a:t>
            </a:r>
            <a:r>
              <a:rPr lang="en-US"/>
              <a:t>Rédiger de longs courriels ou d'autres textes, effectuer des recherches approfondies.</a:t>
            </a:r>
            <a:endParaRPr/>
          </a:p>
          <a:p>
            <a:pPr marL="457200" lvl="0" indent="-228600" algn="l" rtl="0">
              <a:lnSpc>
                <a:spcPct val="100000"/>
              </a:lnSpc>
              <a:spcBef>
                <a:spcPts val="1200"/>
              </a:spcBef>
              <a:spcAft>
                <a:spcPts val="600"/>
              </a:spcAft>
              <a:buSzPct val="108108"/>
              <a:buNone/>
            </a:pPr>
            <a:endParaRPr/>
          </a:p>
        </p:txBody>
      </p:sp>
      <p:sp>
        <p:nvSpPr>
          <p:cNvPr id="210" name="Google Shape;210;p1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pch.vector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pic>
        <p:nvPicPr>
          <p:cNvPr id="211" name="Google Shape;211;p17"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2" name="Google Shape;181;p14">
            <a:extLst>
              <a:ext uri="{FF2B5EF4-FFF2-40B4-BE49-F238E27FC236}">
                <a16:creationId xmlns:a16="http://schemas.microsoft.com/office/drawing/2014/main" id="{C84D0AA7-1A6C-7B5C-3495-8F318056968E}"/>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450375" y="621211"/>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Mémoire et stockage : quelle est la différence ? </a:t>
            </a:r>
            <a:endParaRPr/>
          </a:p>
        </p:txBody>
      </p:sp>
      <p:sp>
        <p:nvSpPr>
          <p:cNvPr id="219" name="Google Shape;219;p21"/>
          <p:cNvSpPr txBox="1">
            <a:spLocks noGrp="1"/>
          </p:cNvSpPr>
          <p:nvPr>
            <p:ph type="body" idx="1"/>
          </p:nvPr>
        </p:nvSpPr>
        <p:spPr>
          <a:xfrm>
            <a:off x="450375" y="1391861"/>
            <a:ext cx="7638649" cy="4553504"/>
          </a:xfrm>
          <a:prstGeom prst="rect">
            <a:avLst/>
          </a:prstGeom>
          <a:noFill/>
          <a:ln>
            <a:noFill/>
          </a:ln>
        </p:spPr>
        <p:txBody>
          <a:bodyPr spcFirstLastPara="1" wrap="square" lIns="91425" tIns="45700" rIns="91425" bIns="45700" anchor="t" anchorCtr="0">
            <a:normAutofit fontScale="85000" lnSpcReduction="10000"/>
          </a:bodyPr>
          <a:lstStyle/>
          <a:p>
            <a:pPr marL="76200" lvl="0" indent="0" algn="l" rtl="0">
              <a:lnSpc>
                <a:spcPct val="100000"/>
              </a:lnSpc>
              <a:spcBef>
                <a:spcPts val="600"/>
              </a:spcBef>
              <a:spcAft>
                <a:spcPts val="0"/>
              </a:spcAft>
              <a:buSzPct val="117647"/>
              <a:buNone/>
            </a:pPr>
            <a:r>
              <a:rPr lang="en-US"/>
              <a:t>Imaginez que votre ordinateur est comme un bureau que vous utilisez pour travailler.</a:t>
            </a:r>
            <a:endParaRPr/>
          </a:p>
          <a:p>
            <a:pPr marL="457200" lvl="0" indent="-381000" algn="l" rtl="0">
              <a:lnSpc>
                <a:spcPct val="100000"/>
              </a:lnSpc>
              <a:spcBef>
                <a:spcPts val="1200"/>
              </a:spcBef>
              <a:spcAft>
                <a:spcPts val="0"/>
              </a:spcAft>
              <a:buSzPct val="117647"/>
              <a:buChar char="▪"/>
            </a:pPr>
            <a:r>
              <a:rPr lang="en-US" b="1"/>
              <a:t>La mémoire vive (RAM) </a:t>
            </a:r>
            <a:r>
              <a:rPr lang="en-US"/>
              <a:t>est comme le dessus de votre bureau où vous placez temporairement les papiers et les outils avec lesquels vous travaillez. Lorsque vous le nettoyez, les éléments disparaissent. La mémoire est temporaire et fonctionne rapidement, mais elle ne conserve pas les choses éternellement.</a:t>
            </a:r>
            <a:endParaRPr/>
          </a:p>
          <a:p>
            <a:pPr marL="457200" lvl="0" indent="-381000" algn="l" rtl="0">
              <a:lnSpc>
                <a:spcPct val="100000"/>
              </a:lnSpc>
              <a:spcBef>
                <a:spcPts val="1200"/>
              </a:spcBef>
              <a:spcAft>
                <a:spcPts val="0"/>
              </a:spcAft>
              <a:buSzPct val="117647"/>
              <a:buChar char="▪"/>
            </a:pPr>
            <a:r>
              <a:rPr lang="en-US" b="1"/>
              <a:t>Le stockage (disque dur ou SSD) </a:t>
            </a:r>
            <a:r>
              <a:rPr lang="en-US"/>
              <a:t>est comme un classeur près de votre bureau. C'est là que vous rangez vos papiers, vos photos et vos documents importants lorsque vous ne les utilisez pas. Le classeur met tout en sécurité jusqu'à ce que vous en ayez besoin. </a:t>
            </a:r>
            <a:endParaRPr/>
          </a:p>
          <a:p>
            <a:pPr marL="457200" lvl="0" indent="-381000" algn="l" rtl="0">
              <a:lnSpc>
                <a:spcPct val="100000"/>
              </a:lnSpc>
              <a:spcBef>
                <a:spcPts val="1200"/>
              </a:spcBef>
              <a:spcAft>
                <a:spcPts val="0"/>
              </a:spcAft>
              <a:buSzPct val="117647"/>
              <a:buChar char="▪"/>
            </a:pPr>
            <a:r>
              <a:rPr lang="en-US"/>
              <a:t>Ainsi, la </a:t>
            </a:r>
            <a:r>
              <a:rPr lang="en-US" b="1"/>
              <a:t>mémoire </a:t>
            </a:r>
            <a:r>
              <a:rPr lang="en-US"/>
              <a:t>est destinée aux tâches "immédiates" et le stockage est destiné à la conservation "à long terme". Les deux sont importants, mais ils remplissent des fonctions différentes.</a:t>
            </a:r>
            <a:endParaRPr/>
          </a:p>
          <a:p>
            <a:pPr marL="457200" lvl="0" indent="-228600" algn="l" rtl="0">
              <a:lnSpc>
                <a:spcPct val="100000"/>
              </a:lnSpc>
              <a:spcBef>
                <a:spcPts val="1200"/>
              </a:spcBef>
              <a:spcAft>
                <a:spcPts val="0"/>
              </a:spcAft>
              <a:buSzPct val="117647"/>
              <a:buNone/>
            </a:pPr>
            <a:endParaRPr/>
          </a:p>
          <a:p>
            <a:pPr marL="457200" lvl="0" indent="-228600" algn="l" rtl="0">
              <a:lnSpc>
                <a:spcPct val="100000"/>
              </a:lnSpc>
              <a:spcBef>
                <a:spcPts val="1200"/>
              </a:spcBef>
              <a:spcAft>
                <a:spcPts val="0"/>
              </a:spcAft>
              <a:buSzPct val="117647"/>
              <a:buNone/>
            </a:pPr>
            <a:endParaRPr/>
          </a:p>
          <a:p>
            <a:pPr marL="457200" lvl="0" indent="-228600" algn="l" rtl="0">
              <a:lnSpc>
                <a:spcPct val="100000"/>
              </a:lnSpc>
              <a:spcBef>
                <a:spcPts val="1200"/>
              </a:spcBef>
              <a:spcAft>
                <a:spcPts val="600"/>
              </a:spcAft>
              <a:buSzPct val="117647"/>
              <a:buNone/>
            </a:pPr>
            <a:endParaRPr/>
          </a:p>
        </p:txBody>
      </p:sp>
      <p:sp>
        <p:nvSpPr>
          <p:cNvPr id="220" name="Google Shape;220;p21"/>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pch.vector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pic>
        <p:nvPicPr>
          <p:cNvPr id="221" name="Google Shape;221;p21"/>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2" name="Google Shape;181;p14">
            <a:extLst>
              <a:ext uri="{FF2B5EF4-FFF2-40B4-BE49-F238E27FC236}">
                <a16:creationId xmlns:a16="http://schemas.microsoft.com/office/drawing/2014/main" id="{1AFA628A-F5DE-C248-9637-424FC2452722}"/>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Empreintes digitales et reconnaissance faciale : quelle est la différence ? </a:t>
            </a:r>
            <a:endParaRPr/>
          </a:p>
        </p:txBody>
      </p:sp>
      <p:sp>
        <p:nvSpPr>
          <p:cNvPr id="229" name="Google Shape;229;p22"/>
          <p:cNvSpPr txBox="1">
            <a:spLocks noGrp="1"/>
          </p:cNvSpPr>
          <p:nvPr>
            <p:ph type="body" idx="1"/>
          </p:nvPr>
        </p:nvSpPr>
        <p:spPr>
          <a:xfrm>
            <a:off x="557998" y="1800000"/>
            <a:ext cx="7966877" cy="4553504"/>
          </a:xfrm>
          <a:prstGeom prst="rect">
            <a:avLst/>
          </a:prstGeom>
          <a:noFill/>
          <a:ln>
            <a:noFill/>
          </a:ln>
        </p:spPr>
        <p:txBody>
          <a:bodyPr spcFirstLastPara="1" wrap="square" lIns="91425" tIns="45700" rIns="91425" bIns="45700" anchor="t" anchorCtr="0">
            <a:normAutofit fontScale="85000" lnSpcReduction="20000"/>
          </a:bodyPr>
          <a:lstStyle/>
          <a:p>
            <a:pPr marL="76200" lvl="0" indent="0" algn="l" rtl="0">
              <a:lnSpc>
                <a:spcPct val="100000"/>
              </a:lnSpc>
              <a:spcBef>
                <a:spcPts val="600"/>
              </a:spcBef>
              <a:spcAft>
                <a:spcPts val="0"/>
              </a:spcAft>
              <a:buSzPct val="117647"/>
              <a:buNone/>
            </a:pPr>
            <a:r>
              <a:rPr lang="en-US" b="1"/>
              <a:t>Reconnaissance des empreintes digitales</a:t>
            </a:r>
            <a:endParaRPr/>
          </a:p>
          <a:p>
            <a:pPr marL="457200" lvl="0" indent="-381000" algn="l" rtl="0">
              <a:lnSpc>
                <a:spcPct val="100000"/>
              </a:lnSpc>
              <a:spcBef>
                <a:spcPts val="1200"/>
              </a:spcBef>
              <a:spcAft>
                <a:spcPts val="0"/>
              </a:spcAft>
              <a:buSzPct val="117647"/>
              <a:buChar char="▪"/>
            </a:pPr>
            <a:r>
              <a:rPr lang="en-US"/>
              <a:t>Imaginez que votre empreinte digitale est comme un timbre unique que vous êtes le seul à posséder.</a:t>
            </a:r>
            <a:endParaRPr/>
          </a:p>
          <a:p>
            <a:pPr marL="457200" lvl="0" indent="-381000" algn="l" rtl="0">
              <a:lnSpc>
                <a:spcPct val="100000"/>
              </a:lnSpc>
              <a:spcBef>
                <a:spcPts val="1200"/>
              </a:spcBef>
              <a:spcAft>
                <a:spcPts val="0"/>
              </a:spcAft>
              <a:buSzPct val="117647"/>
              <a:buChar char="▪"/>
            </a:pPr>
            <a:r>
              <a:rPr lang="en-US"/>
              <a:t>Vous placez votre doigt sur un capteur spécial et l'appareil vérifie le schéma des lignes et des crêtes sur le bout de votre doigt.</a:t>
            </a:r>
            <a:endParaRPr/>
          </a:p>
          <a:p>
            <a:pPr marL="457200" lvl="0" indent="-381000" algn="l" rtl="0">
              <a:lnSpc>
                <a:spcPct val="100000"/>
              </a:lnSpc>
              <a:spcBef>
                <a:spcPts val="1200"/>
              </a:spcBef>
              <a:spcAft>
                <a:spcPts val="0"/>
              </a:spcAft>
              <a:buSzPct val="117647"/>
              <a:buChar char="▪"/>
            </a:pPr>
            <a:r>
              <a:rPr lang="en-US"/>
              <a:t>C'est comme si l'appareil disait : "Ah, oui, c'est votre timbre unique. Vous êtes autorisé à entrer !"</a:t>
            </a:r>
            <a:endParaRPr/>
          </a:p>
          <a:p>
            <a:pPr marL="76200" lvl="0" indent="0" algn="l" rtl="0">
              <a:lnSpc>
                <a:spcPct val="100000"/>
              </a:lnSpc>
              <a:spcBef>
                <a:spcPts val="1200"/>
              </a:spcBef>
              <a:spcAft>
                <a:spcPts val="0"/>
              </a:spcAft>
              <a:buSzPct val="117647"/>
              <a:buNone/>
            </a:pPr>
            <a:r>
              <a:rPr lang="en-US" b="1"/>
              <a:t>Reconnaissance faciale</a:t>
            </a:r>
            <a:endParaRPr/>
          </a:p>
          <a:p>
            <a:pPr marL="457200" lvl="0" indent="-381000" algn="l" rtl="0">
              <a:lnSpc>
                <a:spcPct val="100000"/>
              </a:lnSpc>
              <a:spcBef>
                <a:spcPts val="1200"/>
              </a:spcBef>
              <a:spcAft>
                <a:spcPts val="0"/>
              </a:spcAft>
              <a:buSzPct val="117647"/>
              <a:buChar char="▪"/>
            </a:pPr>
            <a:r>
              <a:rPr lang="en-US"/>
              <a:t>Cela revient à ce que l'appareil "regarde" votre visage, un peu comme un ami qui vous reconnaît lorsqu'il vous voit.</a:t>
            </a:r>
            <a:endParaRPr/>
          </a:p>
          <a:p>
            <a:pPr marL="457200" lvl="0" indent="-381000" algn="l" rtl="0">
              <a:lnSpc>
                <a:spcPct val="100000"/>
              </a:lnSpc>
              <a:spcBef>
                <a:spcPts val="1200"/>
              </a:spcBef>
              <a:spcAft>
                <a:spcPts val="0"/>
              </a:spcAft>
              <a:buSzPct val="117647"/>
              <a:buChar char="▪"/>
            </a:pPr>
            <a:r>
              <a:rPr lang="en-US"/>
              <a:t>Il utilise la caméra pour scanner la forme de votre visage, y compris les caractéristiques telles que le nez, les yeux et la mâchoire.</a:t>
            </a:r>
            <a:endParaRPr/>
          </a:p>
          <a:p>
            <a:pPr marL="457200" lvl="0" indent="-381000" algn="l" rtl="0">
              <a:lnSpc>
                <a:spcPct val="100000"/>
              </a:lnSpc>
              <a:spcBef>
                <a:spcPts val="1200"/>
              </a:spcBef>
              <a:spcAft>
                <a:spcPts val="0"/>
              </a:spcAft>
              <a:buSzPct val="117647"/>
              <a:buChar char="▪"/>
            </a:pPr>
            <a:r>
              <a:rPr lang="en-US"/>
              <a:t>L'appareil dit alors : "Oui, c'est votre visage ! Bienvenue !"</a:t>
            </a:r>
            <a:endParaRPr/>
          </a:p>
          <a:p>
            <a:pPr marL="457200" lvl="0" indent="-228600" algn="l" rtl="0">
              <a:lnSpc>
                <a:spcPct val="100000"/>
              </a:lnSpc>
              <a:spcBef>
                <a:spcPts val="1200"/>
              </a:spcBef>
              <a:spcAft>
                <a:spcPts val="600"/>
              </a:spcAft>
              <a:buSzPct val="117647"/>
              <a:buNone/>
            </a:pPr>
            <a:endParaRPr/>
          </a:p>
        </p:txBody>
      </p:sp>
      <p:pic>
        <p:nvPicPr>
          <p:cNvPr id="230" name="Google Shape;230;p22"/>
          <p:cNvPicPr preferRelativeResize="0"/>
          <p:nvPr/>
        </p:nvPicPr>
        <p:blipFill rotWithShape="1">
          <a:blip r:embed="rId3">
            <a:alphaModFix/>
          </a:blip>
          <a:srcRect/>
          <a:stretch/>
        </p:blipFill>
        <p:spPr>
          <a:xfrm>
            <a:off x="8524875" y="1578048"/>
            <a:ext cx="3667124" cy="3873846"/>
          </a:xfrm>
          <a:prstGeom prst="rect">
            <a:avLst/>
          </a:prstGeom>
          <a:noFill/>
          <a:ln>
            <a:noFill/>
          </a:ln>
        </p:spPr>
      </p:pic>
      <p:sp>
        <p:nvSpPr>
          <p:cNvPr id="231" name="Google Shape;231;p22"/>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pch.vector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
        <p:nvSpPr>
          <p:cNvPr id="2" name="Google Shape;181;p14">
            <a:extLst>
              <a:ext uri="{FF2B5EF4-FFF2-40B4-BE49-F238E27FC236}">
                <a16:creationId xmlns:a16="http://schemas.microsoft.com/office/drawing/2014/main" id="{7C1419CE-2CD3-4907-BC9D-FDA4A6B503AE}"/>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a:t>Unité 3</a:t>
            </a:r>
            <a:r>
              <a:rPr lang="en-US" sz="4000"/>
              <a:t/>
            </a:r>
            <a:br>
              <a:rPr lang="en-US" sz="4000"/>
            </a:br>
            <a:r>
              <a:rPr lang="en-US" sz="4000"/>
              <a:t>Réglages de base </a:t>
            </a:r>
            <a:endParaRPr/>
          </a:p>
        </p:txBody>
      </p:sp>
      <p:sp>
        <p:nvSpPr>
          <p:cNvPr id="239" name="Google Shape;239;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40" name="Google Shape;240;g32370f821f7_1_2"/>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serez en mesure de :</a:t>
            </a:r>
            <a:endParaRPr/>
          </a:p>
          <a:p>
            <a:pPr marL="228600" lvl="0" indent="-228600" algn="l" rtl="0">
              <a:lnSpc>
                <a:spcPct val="150000"/>
              </a:lnSpc>
              <a:spcBef>
                <a:spcPts val="1200"/>
              </a:spcBef>
              <a:spcAft>
                <a:spcPts val="0"/>
              </a:spcAft>
              <a:buSzPts val="2000"/>
              <a:buFont typeface="Calibri"/>
              <a:buChar char="✔"/>
            </a:pPr>
            <a:r>
              <a:rPr lang="en-US" sz="2000"/>
              <a:t>Connaître les différents paramètres que vous pouvez ajuster </a:t>
            </a:r>
            <a:endParaRPr/>
          </a:p>
          <a:p>
            <a:pPr marL="228600" lvl="0" indent="-228600" algn="l" rtl="0">
              <a:lnSpc>
                <a:spcPct val="150000"/>
              </a:lnSpc>
              <a:spcBef>
                <a:spcPts val="1200"/>
              </a:spcBef>
              <a:spcAft>
                <a:spcPts val="0"/>
              </a:spcAft>
              <a:buSzPts val="2000"/>
              <a:buFont typeface="Calibri"/>
              <a:buChar char="✔"/>
            </a:pPr>
            <a:r>
              <a:rPr lang="en-US" sz="2000"/>
              <a:t>Reconnaître les différents boutons de réglage </a:t>
            </a:r>
            <a:endParaRPr/>
          </a:p>
          <a:p>
            <a:pPr marL="228600" lvl="0" indent="-228600" algn="l" rtl="0">
              <a:lnSpc>
                <a:spcPct val="150000"/>
              </a:lnSpc>
              <a:spcBef>
                <a:spcPts val="1200"/>
              </a:spcBef>
              <a:spcAft>
                <a:spcPts val="0"/>
              </a:spcAft>
              <a:buSzPts val="2000"/>
              <a:buFont typeface="Calibri"/>
              <a:buChar char="✔"/>
            </a:pPr>
            <a:r>
              <a:rPr lang="en-US" sz="2000"/>
              <a:t>Adapter les réglages de vos appareils à vos besoins</a:t>
            </a:r>
            <a:endParaRPr sz="2000"/>
          </a:p>
        </p:txBody>
      </p:sp>
      <p:pic>
        <p:nvPicPr>
          <p:cNvPr id="241" name="Google Shape;241;g32370f821f7_1_2"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42" name="Google Shape;242;g32370f821f7_1_2"/>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557998" y="661307"/>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 sont les paramètres ? </a:t>
            </a:r>
            <a:endParaRPr/>
          </a:p>
        </p:txBody>
      </p:sp>
      <p:sp>
        <p:nvSpPr>
          <p:cNvPr id="249" name="Google Shape;249;p23"/>
          <p:cNvSpPr txBox="1">
            <a:spLocks noGrp="1"/>
          </p:cNvSpPr>
          <p:nvPr>
            <p:ph type="body" idx="1"/>
          </p:nvPr>
        </p:nvSpPr>
        <p:spPr>
          <a:xfrm>
            <a:off x="557998" y="1230158"/>
            <a:ext cx="7785901" cy="4766673"/>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600"/>
              </a:spcBef>
              <a:spcAft>
                <a:spcPts val="0"/>
              </a:spcAft>
              <a:buSzPct val="108108"/>
              <a:buChar char="▪"/>
            </a:pPr>
            <a:r>
              <a:rPr lang="en-US"/>
              <a:t>Considérez le bouton de réglage comme le panneau de commande de votre appareil, à l'instar des cadrans de votre lave-linge ou de la télécommande de votre téléviseur. C'est là que vous pouvez ajuster le fonctionnement de votre appareil en fonction de vos besoins.</a:t>
            </a:r>
            <a:endParaRPr/>
          </a:p>
          <a:p>
            <a:pPr marL="457200" lvl="0" indent="-381000" algn="l" rtl="0">
              <a:lnSpc>
                <a:spcPct val="100000"/>
              </a:lnSpc>
              <a:spcBef>
                <a:spcPts val="1200"/>
              </a:spcBef>
              <a:spcAft>
                <a:spcPts val="0"/>
              </a:spcAft>
              <a:buSzPct val="108108"/>
              <a:buChar char="▪"/>
            </a:pPr>
            <a:r>
              <a:rPr lang="en-US" b="1"/>
              <a:t>Comment reconnaître le bouton Réglages </a:t>
            </a:r>
            <a:r>
              <a:rPr lang="en-US"/>
              <a:t>: Recherchez un symbole qui ressemble à un </a:t>
            </a:r>
            <a:r>
              <a:rPr lang="en-US" b="1"/>
              <a:t>engrenage </a:t>
            </a:r>
            <a:r>
              <a:rPr lang="en-US"/>
              <a:t>(⚙️).</a:t>
            </a:r>
            <a:endParaRPr/>
          </a:p>
          <a:p>
            <a:pPr marL="457200" lvl="0" indent="-381000" algn="l" rtl="0">
              <a:lnSpc>
                <a:spcPct val="100000"/>
              </a:lnSpc>
              <a:spcBef>
                <a:spcPts val="1200"/>
              </a:spcBef>
              <a:spcAft>
                <a:spcPts val="0"/>
              </a:spcAft>
              <a:buSzPct val="108108"/>
              <a:buChar char="▪"/>
            </a:pPr>
            <a:r>
              <a:rPr lang="en-US"/>
              <a:t>Que pouvez-vous ajuster dans les paramètres ? </a:t>
            </a:r>
            <a:endParaRPr/>
          </a:p>
          <a:p>
            <a:pPr marL="914400" lvl="1" indent="-365760" algn="l" rtl="0">
              <a:lnSpc>
                <a:spcPct val="100000"/>
              </a:lnSpc>
              <a:spcBef>
                <a:spcPts val="1200"/>
              </a:spcBef>
              <a:spcAft>
                <a:spcPts val="0"/>
              </a:spcAft>
              <a:buSzPct val="106142"/>
              <a:buFont typeface="Courier New"/>
              <a:buChar char="o"/>
            </a:pPr>
            <a:r>
              <a:rPr lang="en-US" b="1"/>
              <a:t>Luminosité : </a:t>
            </a:r>
            <a:r>
              <a:rPr lang="en-US"/>
              <a:t>Régler la luminosité de l'écran</a:t>
            </a:r>
            <a:endParaRPr/>
          </a:p>
          <a:p>
            <a:pPr marL="914400" lvl="1" indent="-365760" algn="l" rtl="0">
              <a:lnSpc>
                <a:spcPct val="100000"/>
              </a:lnSpc>
              <a:spcBef>
                <a:spcPts val="600"/>
              </a:spcBef>
              <a:spcAft>
                <a:spcPts val="0"/>
              </a:spcAft>
              <a:buSzPct val="106142"/>
              <a:buFont typeface="Courier New"/>
              <a:buChar char="o"/>
            </a:pPr>
            <a:r>
              <a:rPr lang="en-US" b="1"/>
              <a:t>Volume : </a:t>
            </a:r>
            <a:r>
              <a:rPr lang="en-US"/>
              <a:t>Augmenter ou diminuer le son</a:t>
            </a:r>
            <a:endParaRPr/>
          </a:p>
          <a:p>
            <a:pPr marL="914400" lvl="1" indent="-365760" algn="l" rtl="0">
              <a:lnSpc>
                <a:spcPct val="100000"/>
              </a:lnSpc>
              <a:spcBef>
                <a:spcPts val="600"/>
              </a:spcBef>
              <a:spcAft>
                <a:spcPts val="0"/>
              </a:spcAft>
              <a:buSzPct val="106142"/>
              <a:buFont typeface="Courier New"/>
              <a:buChar char="o"/>
            </a:pPr>
            <a:r>
              <a:rPr lang="en-US" b="1"/>
              <a:t>Wi-Fi : </a:t>
            </a:r>
            <a:r>
              <a:rPr lang="en-US"/>
              <a:t>Se connecter à l'internet </a:t>
            </a:r>
            <a:endParaRPr/>
          </a:p>
          <a:p>
            <a:pPr marL="914400" lvl="1" indent="-365760" algn="l" rtl="0">
              <a:lnSpc>
                <a:spcPct val="100000"/>
              </a:lnSpc>
              <a:spcBef>
                <a:spcPts val="600"/>
              </a:spcBef>
              <a:spcAft>
                <a:spcPts val="0"/>
              </a:spcAft>
              <a:buSzPct val="106142"/>
              <a:buFont typeface="Courier New"/>
              <a:buChar char="o"/>
            </a:pPr>
            <a:r>
              <a:rPr lang="en-US" b="1"/>
              <a:t>Langue : </a:t>
            </a:r>
            <a:r>
              <a:rPr lang="en-US"/>
              <a:t>Changez la langue si vous préférez lire dans une autre langue.</a:t>
            </a:r>
            <a:endParaRPr/>
          </a:p>
          <a:p>
            <a:pPr marL="457200" lvl="0" indent="-228600" algn="l" rtl="0">
              <a:lnSpc>
                <a:spcPct val="100000"/>
              </a:lnSpc>
              <a:spcBef>
                <a:spcPts val="600"/>
              </a:spcBef>
              <a:spcAft>
                <a:spcPts val="600"/>
              </a:spcAft>
              <a:buSzPct val="108108"/>
              <a:buNone/>
            </a:pPr>
            <a:endParaRPr/>
          </a:p>
        </p:txBody>
      </p:sp>
      <p:pic>
        <p:nvPicPr>
          <p:cNvPr id="250" name="Google Shape;250;p23" descr="Gear check icon logo design"/>
          <p:cNvPicPr preferRelativeResize="0"/>
          <p:nvPr/>
        </p:nvPicPr>
        <p:blipFill rotWithShape="1">
          <a:blip r:embed="rId3">
            <a:alphaModFix/>
          </a:blip>
          <a:srcRect/>
          <a:stretch/>
        </p:blipFill>
        <p:spPr>
          <a:xfrm>
            <a:off x="8406248" y="1528020"/>
            <a:ext cx="3780101" cy="3780101"/>
          </a:xfrm>
          <a:prstGeom prst="rect">
            <a:avLst/>
          </a:prstGeom>
          <a:noFill/>
          <a:ln>
            <a:noFill/>
          </a:ln>
        </p:spPr>
      </p:pic>
      <p:sp>
        <p:nvSpPr>
          <p:cNvPr id="251" name="Google Shape;251;p23"/>
          <p:cNvSpPr/>
          <p:nvPr/>
        </p:nvSpPr>
        <p:spPr>
          <a:xfrm>
            <a:off x="9775371" y="0"/>
            <a:ext cx="241097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1.3 </a:t>
            </a:r>
            <a:r>
              <a:rPr lang="en-US" sz="1800" b="0" i="0" u="none" strike="noStrike" cap="none" dirty="0" err="1">
                <a:solidFill>
                  <a:srgbClr val="1C2E78"/>
                </a:solidFill>
                <a:latin typeface="Calibri"/>
                <a:ea typeface="Calibri"/>
                <a:cs typeface="Calibri"/>
                <a:sym typeface="Calibri"/>
              </a:rPr>
              <a:t>Paramètres</a:t>
            </a:r>
            <a:r>
              <a:rPr lang="en-US" sz="1800" b="0" i="0" u="none" strike="noStrike" cap="none" dirty="0">
                <a:solidFill>
                  <a:srgbClr val="1C2E78"/>
                </a:solidFill>
                <a:latin typeface="Calibri"/>
                <a:ea typeface="Calibri"/>
                <a:cs typeface="Calibri"/>
                <a:sym typeface="Calibri"/>
              </a:rPr>
              <a:t> de base</a:t>
            </a:r>
            <a:endParaRPr sz="1800" b="0" i="0" u="none" strike="noStrike" cap="none" dirty="0">
              <a:solidFill>
                <a:srgbClr val="1C2E78"/>
              </a:solidFill>
              <a:latin typeface="Calibri"/>
              <a:ea typeface="Calibri"/>
              <a:cs typeface="Calibri"/>
              <a:sym typeface="Calibri"/>
            </a:endParaRPr>
          </a:p>
        </p:txBody>
      </p:sp>
      <p:sp>
        <p:nvSpPr>
          <p:cNvPr id="252" name="Google Shape;252;p23"/>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par Freepik</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a:t>Unité 4</a:t>
            </a:r>
            <a:r>
              <a:rPr lang="en-US" sz="4000"/>
              <a:t/>
            </a:r>
            <a:br>
              <a:rPr lang="en-US" sz="4000"/>
            </a:br>
            <a:r>
              <a:rPr lang="en-US" sz="4000"/>
              <a:t>Naviguer dans les interfaces et les menus</a:t>
            </a:r>
            <a:endParaRPr/>
          </a:p>
        </p:txBody>
      </p:sp>
      <p:sp>
        <p:nvSpPr>
          <p:cNvPr id="259" name="Google Shape;259;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60" name="Google Shape;260;g32370f821f7_1_11"/>
          <p:cNvSpPr txBox="1">
            <a:spLocks noGrp="1"/>
          </p:cNvSpPr>
          <p:nvPr>
            <p:ph type="body" idx="2"/>
          </p:nvPr>
        </p:nvSpPr>
        <p:spPr>
          <a:xfrm>
            <a:off x="617620" y="26974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serez en mesure de :</a:t>
            </a:r>
            <a:endParaRPr/>
          </a:p>
          <a:p>
            <a:pPr marL="228600" lvl="0" indent="-228600" algn="l" rtl="0">
              <a:lnSpc>
                <a:spcPct val="150000"/>
              </a:lnSpc>
              <a:spcBef>
                <a:spcPts val="1200"/>
              </a:spcBef>
              <a:spcAft>
                <a:spcPts val="0"/>
              </a:spcAft>
              <a:buSzPts val="2000"/>
              <a:buFont typeface="Calibri"/>
              <a:buChar char="✔"/>
            </a:pPr>
            <a:r>
              <a:rPr lang="en-US" sz="2000"/>
              <a:t>Reconnaître les principaux symboles de fonctionnalité </a:t>
            </a:r>
            <a:endParaRPr/>
          </a:p>
          <a:p>
            <a:pPr marL="228600" lvl="0" indent="-228600" algn="l" rtl="0">
              <a:lnSpc>
                <a:spcPct val="150000"/>
              </a:lnSpc>
              <a:spcBef>
                <a:spcPts val="1200"/>
              </a:spcBef>
              <a:spcAft>
                <a:spcPts val="0"/>
              </a:spcAft>
              <a:buSzPts val="2000"/>
              <a:buFont typeface="Calibri"/>
              <a:buChar char="✔"/>
            </a:pPr>
            <a:r>
              <a:rPr lang="en-US" sz="2000"/>
              <a:t>Maîtriser différents gestes sur des appareils tactiles </a:t>
            </a:r>
            <a:endParaRPr sz="2000"/>
          </a:p>
          <a:p>
            <a:pPr marL="228600" lvl="0" indent="-228600" algn="l" rtl="0">
              <a:lnSpc>
                <a:spcPct val="150000"/>
              </a:lnSpc>
              <a:spcBef>
                <a:spcPts val="1200"/>
              </a:spcBef>
              <a:spcAft>
                <a:spcPts val="0"/>
              </a:spcAft>
              <a:buSzPts val="2000"/>
              <a:buChar char="✔"/>
            </a:pPr>
            <a:r>
              <a:rPr lang="en-US" sz="2000"/>
              <a:t>Utiliser avec assurance différentes interfaces en reconnaissant les modèles communs. </a:t>
            </a:r>
            <a:endParaRPr sz="2000"/>
          </a:p>
        </p:txBody>
      </p:sp>
      <p:pic>
        <p:nvPicPr>
          <p:cNvPr id="261" name="Google Shape;261;g32370f821f7_1_11"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62" name="Google Shape;262;g32370f821f7_1_11"/>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Fonctionnalités et symboles (1/2) </a:t>
            </a:r>
            <a:endParaRPr/>
          </a:p>
        </p:txBody>
      </p:sp>
      <p:sp>
        <p:nvSpPr>
          <p:cNvPr id="269" name="Google Shape;269;p24"/>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Bouton d'accueil</a:t>
            </a:r>
            <a:endParaRPr/>
          </a:p>
          <a:p>
            <a:pPr marL="457200" lvl="0" indent="-381000" algn="l" rtl="0">
              <a:lnSpc>
                <a:spcPct val="100000"/>
              </a:lnSpc>
              <a:spcBef>
                <a:spcPts val="600"/>
              </a:spcBef>
              <a:spcAft>
                <a:spcPts val="0"/>
              </a:spcAft>
              <a:buClr>
                <a:srgbClr val="68BC42"/>
              </a:buClr>
              <a:buSzPts val="2400"/>
              <a:buChar char="▪"/>
            </a:pPr>
            <a:r>
              <a:rPr lang="en-US"/>
              <a:t>Symbole : ⭕ ou un carré/une ligne en bas de l'écran.</a:t>
            </a:r>
            <a:endParaRPr/>
          </a:p>
          <a:p>
            <a:pPr marL="457200" lvl="0" indent="-381000" algn="l" rtl="0">
              <a:lnSpc>
                <a:spcPct val="100000"/>
              </a:lnSpc>
              <a:spcBef>
                <a:spcPts val="600"/>
              </a:spcBef>
              <a:spcAft>
                <a:spcPts val="0"/>
              </a:spcAft>
              <a:buClr>
                <a:srgbClr val="68BC42"/>
              </a:buClr>
              <a:buSzPts val="2400"/>
              <a:buChar char="▪"/>
            </a:pPr>
            <a:r>
              <a:rPr lang="en-US" b="1"/>
              <a:t>Ce qu'il fait : </a:t>
            </a:r>
            <a:r>
              <a:rPr lang="en-US"/>
              <a:t>Permet de revenir à l'écran principal.</a:t>
            </a:r>
            <a:endParaRPr/>
          </a:p>
          <a:p>
            <a:pPr marL="76200" lvl="0" indent="0" algn="l" rtl="0">
              <a:lnSpc>
                <a:spcPct val="100000"/>
              </a:lnSpc>
              <a:spcBef>
                <a:spcPts val="600"/>
              </a:spcBef>
              <a:spcAft>
                <a:spcPts val="0"/>
              </a:spcAft>
              <a:buSzPts val="2400"/>
              <a:buNone/>
            </a:pPr>
            <a:r>
              <a:rPr lang="en-US" b="1"/>
              <a:t>Bouton arrière</a:t>
            </a:r>
            <a:endParaRPr/>
          </a:p>
          <a:p>
            <a:pPr marL="457200" lvl="0" indent="-381000" algn="l" rtl="0">
              <a:lnSpc>
                <a:spcPct val="100000"/>
              </a:lnSpc>
              <a:spcBef>
                <a:spcPts val="600"/>
              </a:spcBef>
              <a:spcAft>
                <a:spcPts val="0"/>
              </a:spcAft>
              <a:buClr>
                <a:srgbClr val="68BC42"/>
              </a:buClr>
              <a:buSzPts val="2400"/>
              <a:buChar char="▪"/>
            </a:pPr>
            <a:r>
              <a:rPr lang="en-US"/>
              <a:t>Symbole : ◀️ ou une flèche pointant vers la gauche.</a:t>
            </a:r>
            <a:endParaRPr/>
          </a:p>
          <a:p>
            <a:pPr marL="457200" lvl="0" indent="-381000" algn="l" rtl="0">
              <a:lnSpc>
                <a:spcPct val="100000"/>
              </a:lnSpc>
              <a:spcBef>
                <a:spcPts val="600"/>
              </a:spcBef>
              <a:spcAft>
                <a:spcPts val="0"/>
              </a:spcAft>
              <a:buClr>
                <a:srgbClr val="68BC42"/>
              </a:buClr>
              <a:buSzPts val="2400"/>
              <a:buChar char="▪"/>
            </a:pPr>
            <a:r>
              <a:rPr lang="en-US" b="1"/>
              <a:t>Ce qu'il fait : </a:t>
            </a:r>
            <a:r>
              <a:rPr lang="en-US"/>
              <a:t>Retourne à l'écran précédent.</a:t>
            </a:r>
            <a:endParaRPr/>
          </a:p>
          <a:p>
            <a:pPr marL="457200" lvl="0" indent="-228600" algn="l" rtl="0">
              <a:lnSpc>
                <a:spcPct val="100000"/>
              </a:lnSpc>
              <a:spcBef>
                <a:spcPts val="600"/>
              </a:spcBef>
              <a:spcAft>
                <a:spcPts val="0"/>
              </a:spcAft>
              <a:buClr>
                <a:srgbClr val="68BC42"/>
              </a:buClr>
              <a:buSzPts val="2400"/>
              <a:buNone/>
            </a:pPr>
            <a:endParaRPr/>
          </a:p>
        </p:txBody>
      </p:sp>
      <p:sp>
        <p:nvSpPr>
          <p:cNvPr id="270" name="Google Shape;270;p2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Wi-Fi</a:t>
            </a:r>
            <a:endParaRPr/>
          </a:p>
          <a:p>
            <a:pPr marL="457200" lvl="0" indent="-381000" algn="l" rtl="0">
              <a:lnSpc>
                <a:spcPct val="100000"/>
              </a:lnSpc>
              <a:spcBef>
                <a:spcPts val="600"/>
              </a:spcBef>
              <a:spcAft>
                <a:spcPts val="0"/>
              </a:spcAft>
              <a:buClr>
                <a:srgbClr val="68BC42"/>
              </a:buClr>
              <a:buSzPts val="2400"/>
              <a:buChar char="▪"/>
            </a:pPr>
            <a:r>
              <a:rPr lang="en-US"/>
              <a:t>Symbole : 📶 ou lignes courbes.</a:t>
            </a:r>
            <a:endParaRPr/>
          </a:p>
          <a:p>
            <a:pPr marL="457200" lvl="0" indent="-381000" algn="l" rtl="0">
              <a:lnSpc>
                <a:spcPct val="100000"/>
              </a:lnSpc>
              <a:spcBef>
                <a:spcPts val="600"/>
              </a:spcBef>
              <a:spcAft>
                <a:spcPts val="0"/>
              </a:spcAft>
              <a:buClr>
                <a:srgbClr val="68BC42"/>
              </a:buClr>
              <a:buSzPts val="2400"/>
              <a:buChar char="▪"/>
            </a:pPr>
            <a:r>
              <a:rPr lang="en-US" b="1"/>
              <a:t>Ce que cela signifie : </a:t>
            </a:r>
            <a:r>
              <a:rPr lang="en-US"/>
              <a:t>Indique si vous êtes connecté à l'internet. </a:t>
            </a:r>
            <a:endParaRPr/>
          </a:p>
          <a:p>
            <a:pPr marL="76200" lvl="0" indent="0" algn="l" rtl="0">
              <a:lnSpc>
                <a:spcPct val="100000"/>
              </a:lnSpc>
              <a:spcBef>
                <a:spcPts val="600"/>
              </a:spcBef>
              <a:spcAft>
                <a:spcPts val="0"/>
              </a:spcAft>
              <a:buSzPts val="2400"/>
              <a:buNone/>
            </a:pPr>
            <a:r>
              <a:rPr lang="en-US" b="1"/>
              <a:t>Batterie</a:t>
            </a:r>
            <a:endParaRPr/>
          </a:p>
          <a:p>
            <a:pPr marL="457200" lvl="0" indent="-381000" algn="l" rtl="0">
              <a:lnSpc>
                <a:spcPct val="100000"/>
              </a:lnSpc>
              <a:spcBef>
                <a:spcPts val="600"/>
              </a:spcBef>
              <a:spcAft>
                <a:spcPts val="0"/>
              </a:spcAft>
              <a:buClr>
                <a:srgbClr val="68BC42"/>
              </a:buClr>
              <a:buSzPts val="2400"/>
              <a:buChar char="▪"/>
            </a:pPr>
            <a:r>
              <a:rPr lang="en-US"/>
              <a:t>Symbole : 🔋</a:t>
            </a:r>
            <a:endParaRPr/>
          </a:p>
          <a:p>
            <a:pPr marL="457200" lvl="0" indent="-381000" algn="l" rtl="0">
              <a:lnSpc>
                <a:spcPct val="100000"/>
              </a:lnSpc>
              <a:spcBef>
                <a:spcPts val="600"/>
              </a:spcBef>
              <a:spcAft>
                <a:spcPts val="0"/>
              </a:spcAft>
              <a:buClr>
                <a:srgbClr val="68BC42"/>
              </a:buClr>
              <a:buSzPts val="2400"/>
              <a:buChar char="▪"/>
            </a:pPr>
            <a:r>
              <a:rPr lang="en-US" b="1"/>
              <a:t>Ce que cela signifie : </a:t>
            </a:r>
            <a:r>
              <a:rPr lang="en-US"/>
              <a:t>Indique le niveau de charge restant. Un éclair (⚡) indique qu'il est en cours de chargement.</a:t>
            </a:r>
            <a:endParaRPr/>
          </a:p>
          <a:p>
            <a:pPr marL="457200" lvl="0" indent="-228600" algn="l" rtl="0">
              <a:lnSpc>
                <a:spcPct val="100000"/>
              </a:lnSpc>
              <a:spcBef>
                <a:spcPts val="600"/>
              </a:spcBef>
              <a:spcAft>
                <a:spcPts val="0"/>
              </a:spcAft>
              <a:buClr>
                <a:srgbClr val="68BC42"/>
              </a:buClr>
              <a:buSzPts val="2400"/>
              <a:buNone/>
            </a:pPr>
            <a:endParaRPr/>
          </a:p>
        </p:txBody>
      </p:sp>
      <p:sp>
        <p:nvSpPr>
          <p:cNvPr id="271" name="Google Shape;271;p24"/>
          <p:cNvSpPr/>
          <p:nvPr/>
        </p:nvSpPr>
        <p:spPr>
          <a:xfrm>
            <a:off x="7511143" y="0"/>
            <a:ext cx="467548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1.4 Navigation dans les interfaces et les menus</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Fonctionnalités et symboles (2/2) </a:t>
            </a:r>
            <a:endParaRPr/>
          </a:p>
        </p:txBody>
      </p:sp>
      <p:sp>
        <p:nvSpPr>
          <p:cNvPr id="278" name="Google Shape;278;p2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en-US" b="1"/>
              <a:t>Appareil photo</a:t>
            </a:r>
            <a:endParaRPr/>
          </a:p>
          <a:p>
            <a:pPr marL="457200" lvl="0" indent="-381000" algn="l" rtl="0">
              <a:lnSpc>
                <a:spcPct val="100000"/>
              </a:lnSpc>
              <a:spcBef>
                <a:spcPts val="600"/>
              </a:spcBef>
              <a:spcAft>
                <a:spcPts val="0"/>
              </a:spcAft>
              <a:buClr>
                <a:srgbClr val="68BC42"/>
              </a:buClr>
              <a:buSzPts val="2400"/>
              <a:buChar char="▪"/>
            </a:pPr>
            <a:r>
              <a:rPr lang="en-US"/>
              <a:t>Symbole : 📷 ou une icône d'appareil photo.</a:t>
            </a:r>
            <a:endParaRPr/>
          </a:p>
          <a:p>
            <a:pPr marL="457200" lvl="0" indent="-381000" algn="l" rtl="0">
              <a:lnSpc>
                <a:spcPct val="100000"/>
              </a:lnSpc>
              <a:spcBef>
                <a:spcPts val="600"/>
              </a:spcBef>
              <a:spcAft>
                <a:spcPts val="0"/>
              </a:spcAft>
              <a:buClr>
                <a:srgbClr val="68BC42"/>
              </a:buClr>
              <a:buSzPts val="2400"/>
              <a:buChar char="▪"/>
            </a:pPr>
            <a:r>
              <a:rPr lang="en-US" b="1"/>
              <a:t>Ce qu'il fait : </a:t>
            </a:r>
            <a:r>
              <a:rPr lang="en-US"/>
              <a:t>Ouvre l'appareil photo pour prendre des photos ou des vidéos.</a:t>
            </a:r>
            <a:endParaRPr/>
          </a:p>
          <a:p>
            <a:pPr marL="76200" lvl="0" indent="0" algn="l" rtl="0">
              <a:lnSpc>
                <a:spcPct val="100000"/>
              </a:lnSpc>
              <a:spcBef>
                <a:spcPts val="600"/>
              </a:spcBef>
              <a:spcAft>
                <a:spcPts val="0"/>
              </a:spcAft>
              <a:buSzPts val="2400"/>
              <a:buNone/>
            </a:pPr>
            <a:r>
              <a:rPr lang="en-US" b="1"/>
              <a:t>Galerie/Photos</a:t>
            </a:r>
            <a:endParaRPr/>
          </a:p>
          <a:p>
            <a:pPr marL="457200" lvl="0" indent="-381000" algn="l" rtl="0">
              <a:lnSpc>
                <a:spcPct val="100000"/>
              </a:lnSpc>
              <a:spcBef>
                <a:spcPts val="600"/>
              </a:spcBef>
              <a:spcAft>
                <a:spcPts val="0"/>
              </a:spcAft>
              <a:buClr>
                <a:srgbClr val="68BC42"/>
              </a:buClr>
              <a:buSzPts val="2400"/>
              <a:buChar char="▪"/>
            </a:pPr>
            <a:r>
              <a:rPr lang="en-US"/>
              <a:t>Symbole : 🖼️ ou une fleur/icône colorée.</a:t>
            </a:r>
            <a:endParaRPr/>
          </a:p>
          <a:p>
            <a:pPr marL="457200" lvl="0" indent="-381000" algn="l" rtl="0">
              <a:lnSpc>
                <a:spcPct val="100000"/>
              </a:lnSpc>
              <a:spcBef>
                <a:spcPts val="600"/>
              </a:spcBef>
              <a:spcAft>
                <a:spcPts val="0"/>
              </a:spcAft>
              <a:buClr>
                <a:srgbClr val="68BC42"/>
              </a:buClr>
              <a:buSzPts val="2400"/>
              <a:buChar char="▪"/>
            </a:pPr>
            <a:r>
              <a:rPr lang="en-US" b="1"/>
              <a:t>Ce qu'il fait : </a:t>
            </a:r>
            <a:r>
              <a:rPr lang="en-US"/>
              <a:t>Permet de visualiser les photos sauvegardées.</a:t>
            </a:r>
            <a:endParaRPr/>
          </a:p>
          <a:p>
            <a:pPr marL="457200" lvl="0" indent="-228600" algn="l" rtl="0">
              <a:lnSpc>
                <a:spcPct val="100000"/>
              </a:lnSpc>
              <a:spcBef>
                <a:spcPts val="600"/>
              </a:spcBef>
              <a:spcAft>
                <a:spcPts val="0"/>
              </a:spcAft>
              <a:buClr>
                <a:srgbClr val="68BC42"/>
              </a:buClr>
              <a:buSzPts val="2400"/>
              <a:buNone/>
            </a:pPr>
            <a:endParaRPr/>
          </a:p>
        </p:txBody>
      </p:sp>
      <p:sp>
        <p:nvSpPr>
          <p:cNvPr id="279" name="Google Shape;279;p2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b="1"/>
              <a:t>Internet/navigateur</a:t>
            </a:r>
            <a:endParaRPr/>
          </a:p>
          <a:p>
            <a:pPr marL="457200" lvl="0" indent="-381000" algn="l" rtl="0">
              <a:lnSpc>
                <a:spcPct val="100000"/>
              </a:lnSpc>
              <a:spcBef>
                <a:spcPts val="600"/>
              </a:spcBef>
              <a:spcAft>
                <a:spcPts val="0"/>
              </a:spcAft>
              <a:buClr>
                <a:srgbClr val="68BC42"/>
              </a:buClr>
              <a:buSzPct val="108108"/>
              <a:buChar char="▪"/>
            </a:pPr>
            <a:r>
              <a:rPr lang="en-US"/>
              <a:t>Symbole : 🌐 ou un compas/cercle bleu.</a:t>
            </a:r>
            <a:endParaRPr/>
          </a:p>
          <a:p>
            <a:pPr marL="457200" lvl="0" indent="-381000" algn="l" rtl="0">
              <a:lnSpc>
                <a:spcPct val="100000"/>
              </a:lnSpc>
              <a:spcBef>
                <a:spcPts val="600"/>
              </a:spcBef>
              <a:spcAft>
                <a:spcPts val="0"/>
              </a:spcAft>
              <a:buClr>
                <a:srgbClr val="68BC42"/>
              </a:buClr>
              <a:buSzPct val="108108"/>
              <a:buChar char="▪"/>
            </a:pPr>
            <a:r>
              <a:rPr lang="en-US" b="1"/>
              <a:t>Ce qu'il fait : </a:t>
            </a:r>
            <a:r>
              <a:rPr lang="en-US"/>
              <a:t>Ouvre un navigateur web pour accéder à l'internet.</a:t>
            </a:r>
            <a:endParaRPr/>
          </a:p>
          <a:p>
            <a:pPr marL="76200" lvl="0" indent="0" algn="l" rtl="0">
              <a:lnSpc>
                <a:spcPct val="100000"/>
              </a:lnSpc>
              <a:spcBef>
                <a:spcPts val="600"/>
              </a:spcBef>
              <a:spcAft>
                <a:spcPts val="0"/>
              </a:spcAft>
              <a:buSzPct val="108108"/>
              <a:buNone/>
            </a:pPr>
            <a:r>
              <a:rPr lang="en-US" b="1"/>
              <a:t>Courriel</a:t>
            </a:r>
            <a:endParaRPr/>
          </a:p>
          <a:p>
            <a:pPr marL="457200" lvl="0" indent="-381000" algn="l" rtl="0">
              <a:lnSpc>
                <a:spcPct val="100000"/>
              </a:lnSpc>
              <a:spcBef>
                <a:spcPts val="600"/>
              </a:spcBef>
              <a:spcAft>
                <a:spcPts val="0"/>
              </a:spcAft>
              <a:buClr>
                <a:srgbClr val="68BC42"/>
              </a:buClr>
              <a:buSzPct val="108108"/>
              <a:buChar char="▪"/>
            </a:pPr>
            <a:r>
              <a:rPr lang="en-US"/>
              <a:t>Symbole : 📧</a:t>
            </a:r>
            <a:endParaRPr/>
          </a:p>
          <a:p>
            <a:pPr marL="457200" lvl="0" indent="-381000" algn="l" rtl="0">
              <a:lnSpc>
                <a:spcPct val="100000"/>
              </a:lnSpc>
              <a:spcBef>
                <a:spcPts val="600"/>
              </a:spcBef>
              <a:spcAft>
                <a:spcPts val="0"/>
              </a:spcAft>
              <a:buClr>
                <a:srgbClr val="68BC42"/>
              </a:buClr>
              <a:buSzPct val="108108"/>
              <a:buChar char="▪"/>
            </a:pPr>
            <a:r>
              <a:rPr lang="en-US" b="1"/>
              <a:t>Ce qu'il fait : </a:t>
            </a:r>
            <a:r>
              <a:rPr lang="en-US"/>
              <a:t>Ouvre votre courrier électronique pour lire ou envoyer des messages.</a:t>
            </a:r>
            <a:endParaRPr/>
          </a:p>
          <a:p>
            <a:pPr marL="76200" lvl="0" indent="0" algn="l" rtl="0">
              <a:lnSpc>
                <a:spcPct val="100000"/>
              </a:lnSpc>
              <a:spcBef>
                <a:spcPts val="600"/>
              </a:spcBef>
              <a:spcAft>
                <a:spcPts val="0"/>
              </a:spcAft>
              <a:buSzPct val="108108"/>
              <a:buNone/>
            </a:pPr>
            <a:r>
              <a:rPr lang="en-US" b="1"/>
              <a:t>Volume/Son</a:t>
            </a:r>
            <a:endParaRPr/>
          </a:p>
          <a:p>
            <a:pPr marL="457200" lvl="0" indent="-381000" algn="l" rtl="0">
              <a:lnSpc>
                <a:spcPct val="100000"/>
              </a:lnSpc>
              <a:spcBef>
                <a:spcPts val="600"/>
              </a:spcBef>
              <a:spcAft>
                <a:spcPts val="0"/>
              </a:spcAft>
              <a:buClr>
                <a:srgbClr val="68BC42"/>
              </a:buClr>
              <a:buSzPct val="108108"/>
              <a:buChar char="▪"/>
            </a:pPr>
            <a:r>
              <a:rPr lang="en-US"/>
              <a:t>Symbole : 🔈, 🔉, 🔊, ou 🔇</a:t>
            </a:r>
            <a:endParaRPr/>
          </a:p>
          <a:p>
            <a:pPr marL="457200" lvl="0" indent="-381000" algn="l" rtl="0">
              <a:lnSpc>
                <a:spcPct val="100000"/>
              </a:lnSpc>
              <a:spcBef>
                <a:spcPts val="600"/>
              </a:spcBef>
              <a:spcAft>
                <a:spcPts val="0"/>
              </a:spcAft>
              <a:buClr>
                <a:srgbClr val="68BC42"/>
              </a:buClr>
              <a:buSzPct val="108108"/>
              <a:buChar char="▪"/>
            </a:pPr>
            <a:r>
              <a:rPr lang="en-US" b="1"/>
              <a:t>Ce que cela signifie : </a:t>
            </a:r>
            <a:r>
              <a:rPr lang="en-US"/>
              <a:t>Régler ou couper le son.</a:t>
            </a:r>
            <a:endParaRPr/>
          </a:p>
          <a:p>
            <a:pPr marL="457200" lvl="0" indent="-228600" algn="l" rtl="0">
              <a:lnSpc>
                <a:spcPct val="100000"/>
              </a:lnSpc>
              <a:spcBef>
                <a:spcPts val="600"/>
              </a:spcBef>
              <a:spcAft>
                <a:spcPts val="0"/>
              </a:spcAft>
              <a:buClr>
                <a:srgbClr val="68BC42"/>
              </a:buClr>
              <a:buSzPct val="108108"/>
              <a:buNone/>
            </a:pPr>
            <a:endParaRPr/>
          </a:p>
        </p:txBody>
      </p:sp>
      <p:sp>
        <p:nvSpPr>
          <p:cNvPr id="2" name="Google Shape;271;p24">
            <a:extLst>
              <a:ext uri="{FF2B5EF4-FFF2-40B4-BE49-F238E27FC236}">
                <a16:creationId xmlns:a16="http://schemas.microsoft.com/office/drawing/2014/main" id="{88BF6BE3-5D30-DDEA-F698-9691E1A2137A}"/>
              </a:ext>
            </a:extLst>
          </p:cNvPr>
          <p:cNvSpPr/>
          <p:nvPr/>
        </p:nvSpPr>
        <p:spPr>
          <a:xfrm>
            <a:off x="7511143" y="0"/>
            <a:ext cx="467548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1.4 Navigation dans les interfaces et les menus</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p:nvPr/>
        </p:nvSpPr>
        <p:spPr>
          <a:xfrm>
            <a:off x="0" y="2556925"/>
            <a:ext cx="3485400" cy="158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5400" b="1" i="0" u="none" strike="noStrike" cap="none">
                <a:solidFill>
                  <a:srgbClr val="1C2E78"/>
                </a:solidFill>
                <a:latin typeface="Calibri"/>
                <a:ea typeface="Calibri"/>
                <a:cs typeface="Calibri"/>
                <a:sym typeface="Calibri"/>
              </a:rPr>
              <a:t>                      </a:t>
            </a:r>
            <a:r>
              <a:rPr lang="en-US" sz="4300" b="1" i="0" u="none" strike="noStrike" cap="none">
                <a:solidFill>
                  <a:srgbClr val="1C2E78"/>
                </a:solidFill>
                <a:latin typeface="Calibri"/>
                <a:ea typeface="Calibri"/>
                <a:cs typeface="Calibri"/>
                <a:sym typeface="Calibri"/>
              </a:rPr>
              <a:t>Partenaires</a:t>
            </a:r>
            <a:endParaRPr sz="4300" b="1" i="0" u="none" strike="noStrike" cap="none">
              <a:solidFill>
                <a:srgbClr val="1C2E78"/>
              </a:solidFill>
              <a:latin typeface="Calibri"/>
              <a:ea typeface="Calibri"/>
              <a:cs typeface="Calibri"/>
              <a:sym typeface="Calibri"/>
            </a:endParaRPr>
          </a:p>
        </p:txBody>
      </p:sp>
      <p:pic>
        <p:nvPicPr>
          <p:cNvPr id="84" name="Google Shape;84;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5" name="Google Shape;85;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6" name="Google Shape;86;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7" name="Google Shape;87;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88" name="Google Shape;88;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89" name="Google Shape;89;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0" name="Google Shape;90;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Slovénie</a:t>
            </a:r>
            <a:endParaRPr sz="1600" b="0" i="0" u="none" strike="noStrike" cap="none">
              <a:solidFill>
                <a:srgbClr val="9CC2E5"/>
              </a:solidFill>
              <a:latin typeface="Calibri"/>
              <a:ea typeface="Calibri"/>
              <a:cs typeface="Calibri"/>
              <a:sym typeface="Calibri"/>
            </a:endParaRPr>
          </a:p>
        </p:txBody>
      </p:sp>
      <p:sp>
        <p:nvSpPr>
          <p:cNvPr id="91" name="Google Shape;91;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2" name="Google Shape;92;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Roumanie</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8020699" y="6293756"/>
            <a:ext cx="38052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Espagne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Roumanie</a:t>
            </a:r>
            <a:endParaRPr sz="2000" b="0" i="0" u="none" strike="noStrike" cap="none">
              <a:solidFill>
                <a:srgbClr val="2E75B5"/>
              </a:solidFill>
              <a:latin typeface="Calibri"/>
              <a:ea typeface="Calibri"/>
              <a:cs typeface="Calibri"/>
              <a:sym typeface="Calibri"/>
            </a:endParaRPr>
          </a:p>
        </p:txBody>
      </p:sp>
      <p:sp>
        <p:nvSpPr>
          <p:cNvPr id="95" name="Google Shape;95;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Grèce</a:t>
            </a:r>
            <a:endParaRPr sz="1600" b="0" i="0" u="none" strike="noStrike" cap="none">
              <a:solidFill>
                <a:srgbClr val="9CC2E5"/>
              </a:solidFill>
              <a:latin typeface="Calibri"/>
              <a:ea typeface="Calibri"/>
              <a:cs typeface="Calibri"/>
              <a:sym typeface="Calibri"/>
            </a:endParaRPr>
          </a:p>
        </p:txBody>
      </p:sp>
      <p:pic>
        <p:nvPicPr>
          <p:cNvPr id="96" name="Google Shape;96;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7" name="Google Shape;97;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98" name="Google Shape;98;p2"/>
          <p:cNvPicPr preferRelativeResize="0"/>
          <p:nvPr/>
        </p:nvPicPr>
        <p:blipFill rotWithShape="1">
          <a:blip r:embed="rId9">
            <a:alphaModFix/>
          </a:blip>
          <a:srcRect/>
          <a:stretch/>
        </p:blipFill>
        <p:spPr>
          <a:xfrm>
            <a:off x="5730655" y="38584"/>
            <a:ext cx="4580088" cy="1862569"/>
          </a:xfrm>
          <a:prstGeom prst="rect">
            <a:avLst/>
          </a:prstGeom>
          <a:noFill/>
          <a:ln>
            <a:noFill/>
          </a:ln>
        </p:spPr>
      </p:pic>
      <p:pic>
        <p:nvPicPr>
          <p:cNvPr id="99" name="Google Shape;99;p2" title="FR_Co-fundedbytheEU_RGB_POS.png"/>
          <p:cNvPicPr preferRelativeResize="0"/>
          <p:nvPr/>
        </p:nvPicPr>
        <p:blipFill rotWithShape="1">
          <a:blip r:embed="rId10">
            <a:alphaModFix/>
          </a:blip>
          <a:srcRect/>
          <a:stretch/>
        </p:blipFill>
        <p:spPr>
          <a:xfrm>
            <a:off x="0" y="6215922"/>
            <a:ext cx="1783327" cy="40142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Gestes</a:t>
            </a:r>
            <a:endParaRPr/>
          </a:p>
        </p:txBody>
      </p:sp>
      <p:sp>
        <p:nvSpPr>
          <p:cNvPr id="287" name="Google Shape;287;p30"/>
          <p:cNvSpPr txBox="1">
            <a:spLocks noGrp="1"/>
          </p:cNvSpPr>
          <p:nvPr>
            <p:ph type="body" idx="1"/>
          </p:nvPr>
        </p:nvSpPr>
        <p:spPr>
          <a:xfrm>
            <a:off x="445252" y="1694311"/>
            <a:ext cx="6098719" cy="394132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Clr>
                <a:srgbClr val="68BC42"/>
              </a:buClr>
              <a:buSzPts val="2400"/>
              <a:buChar char="▪"/>
            </a:pPr>
            <a:r>
              <a:rPr lang="en-US" sz="2800" b="1"/>
              <a:t>Balayez vers le haut :</a:t>
            </a:r>
            <a:r>
              <a:rPr lang="en-US" sz="2800"/>
              <a:t> Accédez à l'écran d'accueil.</a:t>
            </a:r>
            <a:endParaRPr/>
          </a:p>
          <a:p>
            <a:pPr marL="457200" lvl="0" indent="-228600" algn="l" rtl="0">
              <a:lnSpc>
                <a:spcPct val="100000"/>
              </a:lnSpc>
              <a:spcBef>
                <a:spcPts val="1200"/>
              </a:spcBef>
              <a:spcAft>
                <a:spcPts val="0"/>
              </a:spcAft>
              <a:buClr>
                <a:srgbClr val="68BC42"/>
              </a:buClr>
              <a:buSzPts val="2400"/>
              <a:buNone/>
            </a:pPr>
            <a:endParaRPr sz="2800"/>
          </a:p>
          <a:p>
            <a:pPr marL="457200" lvl="0" indent="-381000" algn="l" rtl="0">
              <a:lnSpc>
                <a:spcPct val="100000"/>
              </a:lnSpc>
              <a:spcBef>
                <a:spcPts val="1200"/>
              </a:spcBef>
              <a:spcAft>
                <a:spcPts val="0"/>
              </a:spcAft>
              <a:buClr>
                <a:srgbClr val="68BC42"/>
              </a:buClr>
              <a:buSzPts val="2400"/>
              <a:buChar char="▪"/>
            </a:pPr>
            <a:r>
              <a:rPr lang="en-US" sz="2800" b="1"/>
              <a:t>Balayez vers le bas : </a:t>
            </a:r>
            <a:r>
              <a:rPr lang="en-US" sz="2800"/>
              <a:t>Accédez aux notifications ou paramètres. </a:t>
            </a:r>
            <a:endParaRPr sz="2800" b="1"/>
          </a:p>
          <a:p>
            <a:pPr marL="457200" lvl="0" indent="-381000" algn="l" rtl="0">
              <a:lnSpc>
                <a:spcPct val="100000"/>
              </a:lnSpc>
              <a:spcBef>
                <a:spcPts val="1200"/>
              </a:spcBef>
              <a:spcAft>
                <a:spcPts val="0"/>
              </a:spcAft>
              <a:buClr>
                <a:srgbClr val="68BC42"/>
              </a:buClr>
              <a:buSzPts val="2400"/>
              <a:buChar char="▪"/>
            </a:pPr>
            <a:r>
              <a:rPr lang="en-US" sz="2800" b="1"/>
              <a:t>Pincez pour zoomer : </a:t>
            </a:r>
            <a:r>
              <a:rPr lang="en-US" sz="2800"/>
              <a:t>Utilisez deux doigts pour effectuer un zoom avant ou arrière sur les images ou le texte.</a:t>
            </a:r>
            <a:endParaRPr/>
          </a:p>
          <a:p>
            <a:pPr marL="457200" lvl="0" indent="-228600" algn="l" rtl="0">
              <a:lnSpc>
                <a:spcPct val="100000"/>
              </a:lnSpc>
              <a:spcBef>
                <a:spcPts val="1200"/>
              </a:spcBef>
              <a:spcAft>
                <a:spcPts val="600"/>
              </a:spcAft>
              <a:buClr>
                <a:srgbClr val="68BC42"/>
              </a:buClr>
              <a:buSzPts val="2400"/>
              <a:buNone/>
            </a:pPr>
            <a:endParaRPr sz="2800"/>
          </a:p>
        </p:txBody>
      </p:sp>
      <p:pic>
        <p:nvPicPr>
          <p:cNvPr id="288" name="Google Shape;288;p30"/>
          <p:cNvPicPr preferRelativeResize="0"/>
          <p:nvPr/>
        </p:nvPicPr>
        <p:blipFill rotWithShape="1">
          <a:blip r:embed="rId3">
            <a:alphaModFix/>
          </a:blip>
          <a:srcRect/>
          <a:stretch/>
        </p:blipFill>
        <p:spPr>
          <a:xfrm>
            <a:off x="8603125" y="2853850"/>
            <a:ext cx="2017850" cy="1713000"/>
          </a:xfrm>
          <a:prstGeom prst="rect">
            <a:avLst/>
          </a:prstGeom>
          <a:noFill/>
          <a:ln>
            <a:noFill/>
          </a:ln>
        </p:spPr>
      </p:pic>
      <p:pic>
        <p:nvPicPr>
          <p:cNvPr id="289" name="Google Shape;289;p30"/>
          <p:cNvPicPr preferRelativeResize="0"/>
          <p:nvPr/>
        </p:nvPicPr>
        <p:blipFill rotWithShape="1">
          <a:blip r:embed="rId4">
            <a:alphaModFix/>
          </a:blip>
          <a:srcRect/>
          <a:stretch/>
        </p:blipFill>
        <p:spPr>
          <a:xfrm>
            <a:off x="6579147" y="727664"/>
            <a:ext cx="1953626" cy="2397952"/>
          </a:xfrm>
          <a:prstGeom prst="rect">
            <a:avLst/>
          </a:prstGeom>
          <a:noFill/>
          <a:ln>
            <a:noFill/>
          </a:ln>
        </p:spPr>
      </p:pic>
      <p:pic>
        <p:nvPicPr>
          <p:cNvPr id="290" name="Google Shape;290;p30"/>
          <p:cNvPicPr preferRelativeResize="0"/>
          <p:nvPr/>
        </p:nvPicPr>
        <p:blipFill rotWithShape="1">
          <a:blip r:embed="rId5">
            <a:alphaModFix/>
          </a:blip>
          <a:srcRect/>
          <a:stretch/>
        </p:blipFill>
        <p:spPr>
          <a:xfrm>
            <a:off x="8695593" y="4643430"/>
            <a:ext cx="3111876" cy="2294005"/>
          </a:xfrm>
          <a:prstGeom prst="rect">
            <a:avLst/>
          </a:prstGeom>
          <a:noFill/>
          <a:ln>
            <a:noFill/>
          </a:ln>
        </p:spPr>
      </p:pic>
      <p:sp>
        <p:nvSpPr>
          <p:cNvPr id="2" name="Google Shape;271;p24">
            <a:extLst>
              <a:ext uri="{FF2B5EF4-FFF2-40B4-BE49-F238E27FC236}">
                <a16:creationId xmlns:a16="http://schemas.microsoft.com/office/drawing/2014/main" id="{051F5EE0-624C-753D-1484-402F8ABFBD16}"/>
              </a:ext>
            </a:extLst>
          </p:cNvPr>
          <p:cNvSpPr/>
          <p:nvPr/>
        </p:nvSpPr>
        <p:spPr>
          <a:xfrm>
            <a:off x="7511143" y="0"/>
            <a:ext cx="467548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1.4 Navigation dans les interfaces et les menus</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5" descr="High ROI content abstract concept illustration"/>
          <p:cNvPicPr preferRelativeResize="0"/>
          <p:nvPr/>
        </p:nvPicPr>
        <p:blipFill rotWithShape="1">
          <a:blip r:embed="rId3">
            <a:alphaModFix/>
          </a:blip>
          <a:srcRect l="10455" t="11533" r="9781" b="9204"/>
          <a:stretch/>
        </p:blipFill>
        <p:spPr>
          <a:xfrm>
            <a:off x="7642530" y="1854025"/>
            <a:ext cx="4199138" cy="4172505"/>
          </a:xfrm>
          <a:prstGeom prst="rect">
            <a:avLst/>
          </a:prstGeom>
          <a:noFill/>
          <a:ln>
            <a:noFill/>
          </a:ln>
        </p:spPr>
      </p:pic>
      <p:sp>
        <p:nvSpPr>
          <p:cNvPr id="298" name="Google Shape;298;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en-US" sz="2200"/>
              <a:t>Unité 5</a:t>
            </a:r>
            <a:r>
              <a:rPr lang="en-US" sz="4000"/>
              <a:t/>
            </a:r>
            <a:br>
              <a:rPr lang="en-US" sz="4000"/>
            </a:br>
            <a:r>
              <a:rPr lang="en-US" sz="4000"/>
              <a:t>Navigation et recherche en ligne </a:t>
            </a:r>
            <a:endParaRPr/>
          </a:p>
        </p:txBody>
      </p:sp>
      <p:sp>
        <p:nvSpPr>
          <p:cNvPr id="299" name="Google Shape;299;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00" name="Google Shape;300;p25"/>
          <p:cNvSpPr txBox="1">
            <a:spLocks noGrp="1"/>
          </p:cNvSpPr>
          <p:nvPr>
            <p:ph type="body" idx="2"/>
          </p:nvPr>
        </p:nvSpPr>
        <p:spPr>
          <a:xfrm>
            <a:off x="617621" y="2849843"/>
            <a:ext cx="7024910"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saurez </a:t>
            </a:r>
            <a:endParaRPr/>
          </a:p>
          <a:p>
            <a:pPr marL="228600" lvl="0" indent="-228600" algn="l" rtl="0">
              <a:lnSpc>
                <a:spcPct val="150000"/>
              </a:lnSpc>
              <a:spcBef>
                <a:spcPts val="1200"/>
              </a:spcBef>
              <a:spcAft>
                <a:spcPts val="0"/>
              </a:spcAft>
              <a:buSzPts val="2000"/>
              <a:buFont typeface="Calibri"/>
              <a:buChar char="✔"/>
            </a:pPr>
            <a:r>
              <a:rPr lang="en-US" sz="2000"/>
              <a:t>Quelle est la différence entre un navigateur et un moteur de recherche ? </a:t>
            </a:r>
            <a:endParaRPr sz="2000"/>
          </a:p>
          <a:p>
            <a:pPr marL="228600" lvl="0" indent="-228600" algn="l" rtl="0">
              <a:lnSpc>
                <a:spcPct val="150000"/>
              </a:lnSpc>
              <a:spcBef>
                <a:spcPts val="1200"/>
              </a:spcBef>
              <a:spcAft>
                <a:spcPts val="0"/>
              </a:spcAft>
              <a:buSzPts val="2000"/>
              <a:buFont typeface="Calibri"/>
              <a:buChar char="✔"/>
            </a:pPr>
            <a:r>
              <a:rPr lang="en-US" sz="2000"/>
              <a:t>Comment utiliser les moteurs de recherche pour trouver des sites web et des informations à leur sujet ?</a:t>
            </a:r>
            <a:endParaRPr/>
          </a:p>
          <a:p>
            <a:pPr marL="228600" lvl="0" indent="-228600" algn="l" rtl="0">
              <a:lnSpc>
                <a:spcPct val="150000"/>
              </a:lnSpc>
              <a:spcBef>
                <a:spcPts val="1200"/>
              </a:spcBef>
              <a:spcAft>
                <a:spcPts val="0"/>
              </a:spcAft>
              <a:buSzPts val="2000"/>
              <a:buFont typeface="Calibri"/>
              <a:buChar char="✔"/>
            </a:pPr>
            <a:r>
              <a:rPr lang="en-US" sz="2000"/>
              <a:t>Quand un site web peut être visité en toute sécurité</a:t>
            </a:r>
            <a:endParaRPr sz="2000"/>
          </a:p>
        </p:txBody>
      </p:sp>
      <p:sp>
        <p:nvSpPr>
          <p:cNvPr id="301" name="Google Shape;301;p2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1" descr="Tap to activate or exit full screen"/>
          <p:cNvPicPr preferRelativeResize="0"/>
          <p:nvPr/>
        </p:nvPicPr>
        <p:blipFill rotWithShape="1">
          <a:blip r:embed="rId3">
            <a:alphaModFix/>
          </a:blip>
          <a:srcRect/>
          <a:stretch/>
        </p:blipFill>
        <p:spPr>
          <a:xfrm>
            <a:off x="8125401" y="1865768"/>
            <a:ext cx="1300472" cy="1305913"/>
          </a:xfrm>
          <a:prstGeom prst="rect">
            <a:avLst/>
          </a:prstGeom>
          <a:noFill/>
          <a:ln>
            <a:noFill/>
          </a:ln>
        </p:spPr>
      </p:pic>
      <p:pic>
        <p:nvPicPr>
          <p:cNvPr id="308" name="Google Shape;308;p31" descr="Tap to activate or exit full screen"/>
          <p:cNvPicPr preferRelativeResize="0"/>
          <p:nvPr/>
        </p:nvPicPr>
        <p:blipFill rotWithShape="1">
          <a:blip r:embed="rId4">
            <a:alphaModFix/>
          </a:blip>
          <a:srcRect/>
          <a:stretch/>
        </p:blipFill>
        <p:spPr>
          <a:xfrm>
            <a:off x="6810315" y="3357103"/>
            <a:ext cx="1670304" cy="1670304"/>
          </a:xfrm>
          <a:prstGeom prst="rect">
            <a:avLst/>
          </a:prstGeom>
          <a:noFill/>
          <a:ln>
            <a:noFill/>
          </a:ln>
        </p:spPr>
      </p:pic>
      <p:sp>
        <p:nvSpPr>
          <p:cNvPr id="309" name="Google Shape;309;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Navigateurs web</a:t>
            </a:r>
            <a:endParaRPr/>
          </a:p>
        </p:txBody>
      </p:sp>
      <p:sp>
        <p:nvSpPr>
          <p:cNvPr id="310" name="Google Shape;310;p31"/>
          <p:cNvSpPr txBox="1">
            <a:spLocks noGrp="1"/>
          </p:cNvSpPr>
          <p:nvPr>
            <p:ph type="body" idx="1"/>
          </p:nvPr>
        </p:nvSpPr>
        <p:spPr>
          <a:xfrm>
            <a:off x="557999" y="1800000"/>
            <a:ext cx="6690526" cy="4553504"/>
          </a:xfrm>
          <a:prstGeom prst="rect">
            <a:avLst/>
          </a:prstGeom>
          <a:noFill/>
          <a:ln>
            <a:noFill/>
          </a:ln>
        </p:spPr>
        <p:txBody>
          <a:bodyPr spcFirstLastPara="1" wrap="square" lIns="91425" tIns="45700" rIns="91425" bIns="45700" anchor="t" anchorCtr="0">
            <a:normAutofit fontScale="92500"/>
          </a:bodyPr>
          <a:lstStyle/>
          <a:p>
            <a:pPr marL="76200" lvl="0" indent="0" algn="l" rtl="0">
              <a:lnSpc>
                <a:spcPct val="100000"/>
              </a:lnSpc>
              <a:spcBef>
                <a:spcPts val="600"/>
              </a:spcBef>
              <a:spcAft>
                <a:spcPts val="0"/>
              </a:spcAft>
              <a:buSzPct val="108108"/>
              <a:buNone/>
            </a:pPr>
            <a:r>
              <a:rPr lang="en-US"/>
              <a:t>Pour rechercher des informations sur le web, vous devez ouvrir un navigateur web. Un navigateur web est généralement déjà disponible sur votre appareil.</a:t>
            </a:r>
            <a:endParaRPr/>
          </a:p>
          <a:p>
            <a:pPr marL="76200" lvl="0" indent="0" algn="l" rtl="0">
              <a:lnSpc>
                <a:spcPct val="100000"/>
              </a:lnSpc>
              <a:spcBef>
                <a:spcPts val="1200"/>
              </a:spcBef>
              <a:spcAft>
                <a:spcPts val="0"/>
              </a:spcAft>
              <a:buSzPct val="108108"/>
              <a:buNone/>
            </a:pPr>
            <a:r>
              <a:rPr lang="en-US"/>
              <a:t>Parmi les navigateurs web les plus populaires, on peut citer</a:t>
            </a:r>
            <a:endParaRPr/>
          </a:p>
          <a:p>
            <a:pPr marL="457200" lvl="0" indent="-381000" algn="l" rtl="0">
              <a:lnSpc>
                <a:spcPct val="100000"/>
              </a:lnSpc>
              <a:spcBef>
                <a:spcPts val="1200"/>
              </a:spcBef>
              <a:spcAft>
                <a:spcPts val="0"/>
              </a:spcAft>
              <a:buSzPct val="108108"/>
              <a:buChar char="▪"/>
            </a:pPr>
            <a:r>
              <a:rPr lang="en-US"/>
              <a:t>Google Chrome</a:t>
            </a:r>
            <a:endParaRPr/>
          </a:p>
          <a:p>
            <a:pPr marL="457200" lvl="0" indent="-381000" algn="l" rtl="0">
              <a:lnSpc>
                <a:spcPct val="100000"/>
              </a:lnSpc>
              <a:spcBef>
                <a:spcPts val="1200"/>
              </a:spcBef>
              <a:spcAft>
                <a:spcPts val="0"/>
              </a:spcAft>
              <a:buSzPct val="108108"/>
              <a:buChar char="▪"/>
            </a:pPr>
            <a:r>
              <a:rPr lang="en-US"/>
              <a:t>Mozilla Firefox</a:t>
            </a:r>
            <a:endParaRPr/>
          </a:p>
          <a:p>
            <a:pPr marL="457200" lvl="0" indent="-381000" algn="l" rtl="0">
              <a:lnSpc>
                <a:spcPct val="100000"/>
              </a:lnSpc>
              <a:spcBef>
                <a:spcPts val="1200"/>
              </a:spcBef>
              <a:spcAft>
                <a:spcPts val="0"/>
              </a:spcAft>
              <a:buSzPct val="108108"/>
              <a:buChar char="▪"/>
            </a:pPr>
            <a:r>
              <a:rPr lang="en-US"/>
              <a:t>Microsoft Edge </a:t>
            </a:r>
            <a:endParaRPr/>
          </a:p>
          <a:p>
            <a:pPr marL="457200" lvl="0" indent="-381000" algn="l" rtl="0">
              <a:lnSpc>
                <a:spcPct val="100000"/>
              </a:lnSpc>
              <a:spcBef>
                <a:spcPts val="1200"/>
              </a:spcBef>
              <a:spcAft>
                <a:spcPts val="0"/>
              </a:spcAft>
              <a:buSzPct val="108108"/>
              <a:buChar char="▪"/>
            </a:pPr>
            <a:r>
              <a:rPr lang="en-US"/>
              <a:t>Apple Safari </a:t>
            </a:r>
            <a:endParaRPr/>
          </a:p>
          <a:p>
            <a:pPr marL="457200" lvl="0" indent="-381000" algn="l" rtl="0">
              <a:lnSpc>
                <a:spcPct val="100000"/>
              </a:lnSpc>
              <a:spcBef>
                <a:spcPts val="1200"/>
              </a:spcBef>
              <a:spcAft>
                <a:spcPts val="0"/>
              </a:spcAft>
              <a:buSzPct val="108108"/>
              <a:buChar char="▪"/>
            </a:pPr>
            <a:r>
              <a:rPr lang="en-US"/>
              <a:t>Opéra</a:t>
            </a:r>
            <a:endParaRPr/>
          </a:p>
          <a:p>
            <a:pPr marL="457200" lvl="0" indent="-228600" algn="l" rtl="0">
              <a:lnSpc>
                <a:spcPct val="100000"/>
              </a:lnSpc>
              <a:spcBef>
                <a:spcPts val="1200"/>
              </a:spcBef>
              <a:spcAft>
                <a:spcPts val="600"/>
              </a:spcAft>
              <a:buSzPct val="108108"/>
              <a:buNone/>
            </a:pPr>
            <a:endParaRPr/>
          </a:p>
        </p:txBody>
      </p:sp>
      <p:pic>
        <p:nvPicPr>
          <p:cNvPr id="311" name="Google Shape;311;p31"/>
          <p:cNvPicPr preferRelativeResize="0"/>
          <p:nvPr/>
        </p:nvPicPr>
        <p:blipFill rotWithShape="1">
          <a:blip r:embed="rId5">
            <a:alphaModFix/>
          </a:blip>
          <a:srcRect/>
          <a:stretch/>
        </p:blipFill>
        <p:spPr>
          <a:xfrm>
            <a:off x="9839894" y="2208035"/>
            <a:ext cx="1363603" cy="1417011"/>
          </a:xfrm>
          <a:prstGeom prst="rect">
            <a:avLst/>
          </a:prstGeom>
          <a:noFill/>
          <a:ln>
            <a:noFill/>
          </a:ln>
        </p:spPr>
      </p:pic>
      <p:pic>
        <p:nvPicPr>
          <p:cNvPr id="312" name="Google Shape;312;p31" descr="Image result for Apple Safari Logo Transparent"/>
          <p:cNvPicPr preferRelativeResize="0"/>
          <p:nvPr/>
        </p:nvPicPr>
        <p:blipFill rotWithShape="1">
          <a:blip r:embed="rId6">
            <a:alphaModFix/>
          </a:blip>
          <a:srcRect/>
          <a:stretch/>
        </p:blipFill>
        <p:spPr>
          <a:xfrm>
            <a:off x="8415605" y="4676747"/>
            <a:ext cx="1704975" cy="1714500"/>
          </a:xfrm>
          <a:prstGeom prst="rect">
            <a:avLst/>
          </a:prstGeom>
          <a:noFill/>
          <a:ln>
            <a:noFill/>
          </a:ln>
        </p:spPr>
      </p:pic>
      <p:pic>
        <p:nvPicPr>
          <p:cNvPr id="313" name="Google Shape;313;p31" descr="Image result for Opera Web Browser Logo"/>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314" name="Google Shape;314;p31"/>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Trouver les bons sites web</a:t>
            </a:r>
            <a:endParaRPr/>
          </a:p>
        </p:txBody>
      </p:sp>
      <p:sp>
        <p:nvSpPr>
          <p:cNvPr id="321" name="Google Shape;321;p35"/>
          <p:cNvSpPr txBox="1">
            <a:spLocks noGrp="1"/>
          </p:cNvSpPr>
          <p:nvPr>
            <p:ph type="body" idx="1"/>
          </p:nvPr>
        </p:nvSpPr>
        <p:spPr>
          <a:xfrm>
            <a:off x="566153" y="2330868"/>
            <a:ext cx="1049373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dirty="0" err="1">
                <a:latin typeface="Calibri"/>
                <a:ea typeface="Calibri"/>
                <a:cs typeface="Calibri"/>
                <a:sym typeface="Calibri"/>
              </a:rPr>
              <a:t>Toutes</a:t>
            </a:r>
            <a:r>
              <a:rPr lang="en-US" dirty="0">
                <a:latin typeface="Calibri"/>
                <a:ea typeface="Calibri"/>
                <a:cs typeface="Calibri"/>
                <a:sym typeface="Calibri"/>
              </a:rPr>
              <a:t> les </a:t>
            </a:r>
            <a:r>
              <a:rPr lang="en-US" dirty="0" err="1">
                <a:latin typeface="Calibri"/>
                <a:ea typeface="Calibri"/>
                <a:cs typeface="Calibri"/>
                <a:sym typeface="Calibri"/>
              </a:rPr>
              <a:t>informations</a:t>
            </a:r>
            <a:r>
              <a:rPr lang="en-US" dirty="0">
                <a:latin typeface="Calibri"/>
                <a:ea typeface="Calibri"/>
                <a:cs typeface="Calibri"/>
                <a:sym typeface="Calibri"/>
              </a:rPr>
              <a:t> sur le web </a:t>
            </a:r>
            <a:r>
              <a:rPr lang="en-US" dirty="0" err="1">
                <a:latin typeface="Calibri"/>
                <a:ea typeface="Calibri"/>
                <a:cs typeface="Calibri"/>
                <a:sym typeface="Calibri"/>
              </a:rPr>
              <a:t>sont</a:t>
            </a:r>
            <a:r>
              <a:rPr lang="en-US" dirty="0">
                <a:latin typeface="Calibri"/>
                <a:ea typeface="Calibri"/>
                <a:cs typeface="Calibri"/>
                <a:sym typeface="Calibri"/>
              </a:rPr>
              <a:t> </a:t>
            </a:r>
            <a:r>
              <a:rPr lang="en-US" dirty="0" err="1">
                <a:latin typeface="Calibri"/>
                <a:ea typeface="Calibri"/>
                <a:cs typeface="Calibri"/>
                <a:sym typeface="Calibri"/>
              </a:rPr>
              <a:t>disponibles</a:t>
            </a:r>
            <a:r>
              <a:rPr lang="en-US" dirty="0">
                <a:latin typeface="Calibri"/>
                <a:ea typeface="Calibri"/>
                <a:cs typeface="Calibri"/>
                <a:sym typeface="Calibri"/>
              </a:rPr>
              <a:t> sur des sites web. </a:t>
            </a:r>
            <a:r>
              <a:rPr lang="en-US" dirty="0" err="1">
                <a:latin typeface="Calibri"/>
                <a:ea typeface="Calibri"/>
                <a:cs typeface="Calibri"/>
                <a:sym typeface="Calibri"/>
              </a:rPr>
              <a:t>L'étape</a:t>
            </a:r>
            <a:r>
              <a:rPr lang="en-US" dirty="0">
                <a:latin typeface="Calibri"/>
                <a:ea typeface="Calibri"/>
                <a:cs typeface="Calibri"/>
                <a:sym typeface="Calibri"/>
              </a:rPr>
              <a:t> </a:t>
            </a:r>
            <a:r>
              <a:rPr lang="en-US" dirty="0" err="1">
                <a:latin typeface="Calibri"/>
                <a:ea typeface="Calibri"/>
                <a:cs typeface="Calibri"/>
                <a:sym typeface="Calibri"/>
              </a:rPr>
              <a:t>suivante</a:t>
            </a:r>
            <a:r>
              <a:rPr lang="en-US" dirty="0">
                <a:latin typeface="Calibri"/>
                <a:ea typeface="Calibri"/>
                <a:cs typeface="Calibri"/>
                <a:sym typeface="Calibri"/>
              </a:rPr>
              <a:t> </a:t>
            </a:r>
            <a:r>
              <a:rPr lang="en-US" dirty="0" err="1">
                <a:latin typeface="Calibri"/>
                <a:ea typeface="Calibri"/>
                <a:cs typeface="Calibri"/>
                <a:sym typeface="Calibri"/>
              </a:rPr>
              <a:t>consiste</a:t>
            </a:r>
            <a:r>
              <a:rPr lang="en-US" dirty="0">
                <a:latin typeface="Calibri"/>
                <a:ea typeface="Calibri"/>
                <a:cs typeface="Calibri"/>
                <a:sym typeface="Calibri"/>
              </a:rPr>
              <a:t> </a:t>
            </a:r>
            <a:r>
              <a:rPr lang="en-US" dirty="0" err="1">
                <a:latin typeface="Calibri"/>
                <a:ea typeface="Calibri"/>
                <a:cs typeface="Calibri"/>
                <a:sym typeface="Calibri"/>
              </a:rPr>
              <a:t>donc</a:t>
            </a:r>
            <a:r>
              <a:rPr lang="en-US" dirty="0">
                <a:latin typeface="Calibri"/>
                <a:ea typeface="Calibri"/>
                <a:cs typeface="Calibri"/>
                <a:sym typeface="Calibri"/>
              </a:rPr>
              <a:t> à se connecter au site web </a:t>
            </a:r>
            <a:r>
              <a:rPr lang="en-US" dirty="0" err="1">
                <a:latin typeface="Calibri"/>
                <a:ea typeface="Calibri"/>
                <a:cs typeface="Calibri"/>
                <a:sym typeface="Calibri"/>
              </a:rPr>
              <a:t>approprié</a:t>
            </a:r>
            <a:r>
              <a:rPr lang="en-US" dirty="0">
                <a:latin typeface="Calibri"/>
                <a:ea typeface="Calibri"/>
                <a:cs typeface="Calibri"/>
                <a:sym typeface="Calibri"/>
              </a:rPr>
              <a:t> qui </a:t>
            </a:r>
            <a:r>
              <a:rPr lang="en-US" dirty="0" err="1">
                <a:latin typeface="Calibri"/>
                <a:ea typeface="Calibri"/>
                <a:cs typeface="Calibri"/>
                <a:sym typeface="Calibri"/>
              </a:rPr>
              <a:t>contient</a:t>
            </a:r>
            <a:r>
              <a:rPr lang="en-US" dirty="0">
                <a:latin typeface="Calibri"/>
                <a:ea typeface="Calibri"/>
                <a:cs typeface="Calibri"/>
                <a:sym typeface="Calibri"/>
              </a:rPr>
              <a:t> les </a:t>
            </a:r>
            <a:r>
              <a:rPr lang="en-US" dirty="0" err="1">
                <a:latin typeface="Calibri"/>
                <a:ea typeface="Calibri"/>
                <a:cs typeface="Calibri"/>
                <a:sym typeface="Calibri"/>
              </a:rPr>
              <a:t>informations</a:t>
            </a:r>
            <a:r>
              <a:rPr lang="en-US" dirty="0">
                <a:latin typeface="Calibri"/>
                <a:ea typeface="Calibri"/>
                <a:cs typeface="Calibri"/>
                <a:sym typeface="Calibri"/>
              </a:rPr>
              <a:t> que </a:t>
            </a:r>
            <a:r>
              <a:rPr lang="en-US" dirty="0" err="1">
                <a:latin typeface="Calibri"/>
                <a:ea typeface="Calibri"/>
                <a:cs typeface="Calibri"/>
                <a:sym typeface="Calibri"/>
              </a:rPr>
              <a:t>vous</a:t>
            </a:r>
            <a:r>
              <a:rPr lang="en-US" dirty="0">
                <a:latin typeface="Calibri"/>
                <a:ea typeface="Calibri"/>
                <a:cs typeface="Calibri"/>
                <a:sym typeface="Calibri"/>
              </a:rPr>
              <a:t> </a:t>
            </a:r>
            <a:r>
              <a:rPr lang="en-US" dirty="0" err="1">
                <a:latin typeface="Calibri"/>
                <a:ea typeface="Calibri"/>
                <a:cs typeface="Calibri"/>
                <a:sym typeface="Calibri"/>
              </a:rPr>
              <a:t>recherchez</a:t>
            </a:r>
            <a:r>
              <a:rPr lang="en-US" dirty="0">
                <a:latin typeface="Calibri"/>
                <a:ea typeface="Calibri"/>
                <a:cs typeface="Calibri"/>
                <a:sym typeface="Calibri"/>
              </a:rPr>
              <a:t>. </a:t>
            </a:r>
            <a:endParaRPr dirty="0"/>
          </a:p>
          <a:p>
            <a:pPr marL="0" lvl="0" indent="0" algn="l" rtl="0">
              <a:lnSpc>
                <a:spcPct val="100000"/>
              </a:lnSpc>
              <a:spcBef>
                <a:spcPts val="1800"/>
              </a:spcBef>
              <a:spcAft>
                <a:spcPts val="0"/>
              </a:spcAft>
              <a:buSzPts val="2400"/>
              <a:buNone/>
            </a:pPr>
            <a:r>
              <a:rPr lang="en-US" dirty="0">
                <a:latin typeface="Calibri"/>
                <a:ea typeface="Calibri"/>
                <a:cs typeface="Calibri"/>
                <a:sym typeface="Calibri"/>
              </a:rPr>
              <a:t>Pour </a:t>
            </a:r>
            <a:r>
              <a:rPr lang="en-US" dirty="0" err="1">
                <a:latin typeface="Calibri"/>
                <a:ea typeface="Calibri"/>
                <a:cs typeface="Calibri"/>
                <a:sym typeface="Calibri"/>
              </a:rPr>
              <a:t>vous</a:t>
            </a:r>
            <a:r>
              <a:rPr lang="en-US" dirty="0">
                <a:latin typeface="Calibri"/>
                <a:ea typeface="Calibri"/>
                <a:cs typeface="Calibri"/>
                <a:sym typeface="Calibri"/>
              </a:rPr>
              <a:t> connecter à un site web, </a:t>
            </a:r>
            <a:r>
              <a:rPr lang="en-US" dirty="0" err="1">
                <a:latin typeface="Calibri"/>
                <a:ea typeface="Calibri"/>
                <a:cs typeface="Calibri"/>
                <a:sym typeface="Calibri"/>
              </a:rPr>
              <a:t>vous</a:t>
            </a:r>
            <a:r>
              <a:rPr lang="en-US" dirty="0">
                <a:latin typeface="Calibri"/>
                <a:ea typeface="Calibri"/>
                <a:cs typeface="Calibri"/>
                <a:sym typeface="Calibri"/>
              </a:rPr>
              <a:t> </a:t>
            </a:r>
            <a:r>
              <a:rPr lang="en-US" dirty="0" err="1">
                <a:latin typeface="Calibri"/>
                <a:ea typeface="Calibri"/>
                <a:cs typeface="Calibri"/>
                <a:sym typeface="Calibri"/>
              </a:rPr>
              <a:t>devez</a:t>
            </a:r>
            <a:r>
              <a:rPr lang="en-US" dirty="0">
                <a:latin typeface="Calibri"/>
                <a:ea typeface="Calibri"/>
                <a:cs typeface="Calibri"/>
                <a:sym typeface="Calibri"/>
              </a:rPr>
              <a:t> </a:t>
            </a:r>
            <a:r>
              <a:rPr lang="en-US" dirty="0" err="1">
                <a:latin typeface="Calibri"/>
                <a:ea typeface="Calibri"/>
                <a:cs typeface="Calibri"/>
                <a:sym typeface="Calibri"/>
              </a:rPr>
              <a:t>connaître</a:t>
            </a:r>
            <a:r>
              <a:rPr lang="en-US" dirty="0">
                <a:latin typeface="Calibri"/>
                <a:ea typeface="Calibri"/>
                <a:cs typeface="Calibri"/>
                <a:sym typeface="Calibri"/>
              </a:rPr>
              <a:t> son nom de </a:t>
            </a:r>
            <a:r>
              <a:rPr lang="en-US" dirty="0" err="1">
                <a:latin typeface="Calibri"/>
                <a:ea typeface="Calibri"/>
                <a:cs typeface="Calibri"/>
                <a:sym typeface="Calibri"/>
              </a:rPr>
              <a:t>domaine</a:t>
            </a:r>
            <a:r>
              <a:rPr lang="en-US" dirty="0">
                <a:latin typeface="Calibri"/>
                <a:ea typeface="Calibri"/>
                <a:cs typeface="Calibri"/>
                <a:sym typeface="Calibri"/>
              </a:rPr>
              <a:t>, par </a:t>
            </a:r>
            <a:r>
              <a:rPr lang="en-US" dirty="0" err="1">
                <a:latin typeface="Calibri"/>
                <a:ea typeface="Calibri"/>
                <a:cs typeface="Calibri"/>
                <a:sym typeface="Calibri"/>
              </a:rPr>
              <a:t>exemple</a:t>
            </a:r>
            <a:r>
              <a:rPr lang="en-US" dirty="0">
                <a:latin typeface="Calibri"/>
                <a:ea typeface="Calibri"/>
                <a:cs typeface="Calibri"/>
                <a:sym typeface="Calibri"/>
              </a:rPr>
              <a:t>,</a:t>
            </a:r>
            <a:endParaRPr dirty="0"/>
          </a:p>
          <a:p>
            <a:pPr marL="0" lvl="0" indent="0" algn="ctr" rtl="0">
              <a:lnSpc>
                <a:spcPct val="100000"/>
              </a:lnSpc>
              <a:spcBef>
                <a:spcPts val="1800"/>
              </a:spcBef>
              <a:spcAft>
                <a:spcPts val="0"/>
              </a:spcAft>
              <a:buSzPts val="2400"/>
              <a:buNone/>
            </a:pPr>
            <a:r>
              <a:rPr lang="en-US" u="sng" smtClean="0">
                <a:solidFill>
                  <a:schemeClr val="hlink"/>
                </a:solidFill>
                <a:latin typeface="Calibri"/>
                <a:ea typeface="Calibri"/>
                <a:cs typeface="Calibri"/>
                <a:sym typeface="Calibri"/>
                <a:hlinkClick r:id="rId3"/>
              </a:rPr>
              <a:t>elderlymobilemoney.eu </a:t>
            </a:r>
            <a:endParaRPr>
              <a:latin typeface="Calibri"/>
              <a:ea typeface="Calibri"/>
              <a:cs typeface="Calibri"/>
              <a:sym typeface="Calibri"/>
            </a:endParaRPr>
          </a:p>
          <a:p>
            <a:pPr marL="457200" lvl="0" indent="-228600" algn="l" rtl="0">
              <a:lnSpc>
                <a:spcPct val="100000"/>
              </a:lnSpc>
              <a:spcBef>
                <a:spcPts val="1200"/>
              </a:spcBef>
              <a:spcAft>
                <a:spcPts val="600"/>
              </a:spcAft>
              <a:buClr>
                <a:srgbClr val="68BC42"/>
              </a:buClr>
              <a:buSzPts val="2400"/>
              <a:buNone/>
            </a:pPr>
            <a:endParaRPr dirty="0"/>
          </a:p>
        </p:txBody>
      </p:sp>
      <p:sp>
        <p:nvSpPr>
          <p:cNvPr id="2" name="Google Shape;314;p31">
            <a:extLst>
              <a:ext uri="{FF2B5EF4-FFF2-40B4-BE49-F238E27FC236}">
                <a16:creationId xmlns:a16="http://schemas.microsoft.com/office/drawing/2014/main" id="{B5155919-0D77-09FC-601D-655AB073D722}"/>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Noms de domaine</a:t>
            </a:r>
            <a:endParaRPr/>
          </a:p>
        </p:txBody>
      </p:sp>
      <p:sp>
        <p:nvSpPr>
          <p:cNvPr id="329" name="Google Shape;329;p36"/>
          <p:cNvSpPr txBox="1">
            <a:spLocks noGrp="1"/>
          </p:cNvSpPr>
          <p:nvPr>
            <p:ph type="body" idx="1"/>
          </p:nvPr>
        </p:nvSpPr>
        <p:spPr>
          <a:xfrm>
            <a:off x="566153" y="1836674"/>
            <a:ext cx="11059693"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Pour commencer, nous connaissons un nom de domaine après : </a:t>
            </a:r>
            <a:endParaRPr/>
          </a:p>
          <a:p>
            <a:pPr marL="914400" lvl="1" indent="-396240" algn="l" rtl="0">
              <a:lnSpc>
                <a:spcPct val="100000"/>
              </a:lnSpc>
              <a:spcBef>
                <a:spcPts val="1200"/>
              </a:spcBef>
              <a:spcAft>
                <a:spcPts val="0"/>
              </a:spcAft>
              <a:buSzPts val="2640"/>
              <a:buChar char="▪"/>
            </a:pPr>
            <a:r>
              <a:rPr lang="en-US"/>
              <a:t>l'avoir lu quelque part, </a:t>
            </a:r>
            <a:endParaRPr/>
          </a:p>
          <a:p>
            <a:pPr marL="914400" lvl="1" indent="-396240" algn="l" rtl="0">
              <a:lnSpc>
                <a:spcPct val="100000"/>
              </a:lnSpc>
              <a:spcBef>
                <a:spcPts val="600"/>
              </a:spcBef>
              <a:spcAft>
                <a:spcPts val="0"/>
              </a:spcAft>
              <a:buSzPts val="2640"/>
              <a:buChar char="▪"/>
            </a:pPr>
            <a:r>
              <a:rPr lang="en-US"/>
              <a:t>être informé par quelqu'un, </a:t>
            </a:r>
            <a:endParaRPr/>
          </a:p>
          <a:p>
            <a:pPr marL="914400" lvl="1" indent="-396240" algn="l" rtl="0">
              <a:lnSpc>
                <a:spcPct val="100000"/>
              </a:lnSpc>
              <a:spcBef>
                <a:spcPts val="600"/>
              </a:spcBef>
              <a:spcAft>
                <a:spcPts val="0"/>
              </a:spcAft>
              <a:buSzPts val="2640"/>
              <a:buChar char="▪"/>
            </a:pPr>
            <a:r>
              <a:rPr lang="en-US"/>
              <a:t>en le trouvant sur un autre site web au contenu apparenté </a:t>
            </a:r>
            <a:endParaRPr/>
          </a:p>
          <a:p>
            <a:pPr marL="914400" lvl="1" indent="-396240" algn="l" rtl="0">
              <a:lnSpc>
                <a:spcPct val="100000"/>
              </a:lnSpc>
              <a:spcBef>
                <a:spcPts val="600"/>
              </a:spcBef>
              <a:spcAft>
                <a:spcPts val="0"/>
              </a:spcAft>
              <a:buSzPts val="2640"/>
              <a:buChar char="▪"/>
            </a:pPr>
            <a:r>
              <a:rPr lang="en-US"/>
              <a:t>en utilisant un moteur de recherche pour trouver le nom de domaine du site web.</a:t>
            </a:r>
            <a:endParaRPr/>
          </a:p>
          <a:p>
            <a:pPr marL="76200" lvl="0" indent="0" algn="l" rtl="0">
              <a:lnSpc>
                <a:spcPct val="100000"/>
              </a:lnSpc>
              <a:spcBef>
                <a:spcPts val="600"/>
              </a:spcBef>
              <a:spcAft>
                <a:spcPts val="0"/>
              </a:spcAft>
              <a:buSzPts val="2400"/>
              <a:buNone/>
            </a:pPr>
            <a:r>
              <a:rPr lang="en-US" b="1"/>
              <a:t>Conseils : </a:t>
            </a:r>
            <a:endParaRPr/>
          </a:p>
          <a:p>
            <a:pPr marL="914400" lvl="1" indent="-396240" algn="l" rtl="0">
              <a:lnSpc>
                <a:spcPct val="100000"/>
              </a:lnSpc>
              <a:spcBef>
                <a:spcPts val="1200"/>
              </a:spcBef>
              <a:spcAft>
                <a:spcPts val="0"/>
              </a:spcAft>
              <a:buSzPts val="2640"/>
              <a:buChar char="▪"/>
            </a:pPr>
            <a:r>
              <a:rPr lang="en-US"/>
              <a:t>Si vous connaissez déjà le nom de domaine, vous pouvez le taper directement dans votre navigateur et vous connecter au site web </a:t>
            </a:r>
            <a:endParaRPr/>
          </a:p>
          <a:p>
            <a:pPr marL="914400" lvl="1" indent="-396240" algn="l" rtl="0">
              <a:lnSpc>
                <a:spcPct val="100000"/>
              </a:lnSpc>
              <a:spcBef>
                <a:spcPts val="600"/>
              </a:spcBef>
              <a:spcAft>
                <a:spcPts val="0"/>
              </a:spcAft>
              <a:buSzPts val="2640"/>
              <a:buChar char="▪"/>
            </a:pPr>
            <a:r>
              <a:rPr lang="en-US"/>
              <a:t>Sinon, utilisez un </a:t>
            </a:r>
            <a:r>
              <a:rPr lang="en-US" b="1"/>
              <a:t>moteur de recherche </a:t>
            </a:r>
            <a:r>
              <a:rPr lang="en-US"/>
              <a:t>pour le trouver.</a:t>
            </a:r>
            <a:endParaRPr/>
          </a:p>
          <a:p>
            <a:pPr marL="457200" lvl="0" indent="-228600" algn="l" rtl="0">
              <a:lnSpc>
                <a:spcPct val="100000"/>
              </a:lnSpc>
              <a:spcBef>
                <a:spcPts val="600"/>
              </a:spcBef>
              <a:spcAft>
                <a:spcPts val="600"/>
              </a:spcAft>
              <a:buClr>
                <a:srgbClr val="68BC42"/>
              </a:buClr>
              <a:buSzPts val="2400"/>
              <a:buNone/>
            </a:pPr>
            <a:endParaRPr/>
          </a:p>
        </p:txBody>
      </p:sp>
      <p:sp>
        <p:nvSpPr>
          <p:cNvPr id="2" name="Google Shape;314;p31">
            <a:extLst>
              <a:ext uri="{FF2B5EF4-FFF2-40B4-BE49-F238E27FC236}">
                <a16:creationId xmlns:a16="http://schemas.microsoft.com/office/drawing/2014/main" id="{1DC1D04E-832F-3F98-5CF8-12330EF1DA41}"/>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Moteur de recherche </a:t>
            </a:r>
            <a:endParaRPr/>
          </a:p>
        </p:txBody>
      </p:sp>
      <p:sp>
        <p:nvSpPr>
          <p:cNvPr id="337" name="Google Shape;337;p37"/>
          <p:cNvSpPr txBox="1">
            <a:spLocks noGrp="1"/>
          </p:cNvSpPr>
          <p:nvPr>
            <p:ph type="body" idx="1"/>
          </p:nvPr>
        </p:nvSpPr>
        <p:spPr>
          <a:xfrm>
            <a:off x="241878" y="1949534"/>
            <a:ext cx="9250466" cy="3941326"/>
          </a:xfrm>
          <a:prstGeom prst="rect">
            <a:avLst/>
          </a:prstGeom>
          <a:solidFill>
            <a:srgbClr val="F2F2F2"/>
          </a:solidFill>
          <a:ln w="9525" cap="flat" cmpd="sng">
            <a:solidFill>
              <a:srgbClr val="FFC000"/>
            </a:solidFill>
            <a:prstDash val="solid"/>
            <a:round/>
            <a:headEnd type="none" w="sm" len="sm"/>
            <a:tailEnd type="none" w="sm" len="sm"/>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sz="2200"/>
              <a:t>Un </a:t>
            </a:r>
            <a:r>
              <a:rPr lang="en-US" sz="2200" b="1"/>
              <a:t>moteur de recherche </a:t>
            </a:r>
            <a:r>
              <a:rPr lang="en-US" sz="2200"/>
              <a:t>est un service permettant de trouver des sites web. Il collecte les sites disponibles sur le web et les associe à différents tags, qui sont des mots-clés liés à la catégorie principale d'information du site web. </a:t>
            </a:r>
            <a:endParaRPr/>
          </a:p>
          <a:p>
            <a:pPr marL="76200" lvl="0" indent="0" algn="l" rtl="0">
              <a:lnSpc>
                <a:spcPct val="100000"/>
              </a:lnSpc>
              <a:spcBef>
                <a:spcPts val="1200"/>
              </a:spcBef>
              <a:spcAft>
                <a:spcPts val="0"/>
              </a:spcAft>
              <a:buSzPts val="2400"/>
              <a:buNone/>
            </a:pPr>
            <a:r>
              <a:rPr lang="en-US" sz="2200" b="1"/>
              <a:t>Les étapes :</a:t>
            </a:r>
            <a:endParaRPr/>
          </a:p>
          <a:p>
            <a:pPr marL="533400" lvl="0" indent="-457200" algn="l" rtl="0">
              <a:lnSpc>
                <a:spcPct val="100000"/>
              </a:lnSpc>
              <a:spcBef>
                <a:spcPts val="1200"/>
              </a:spcBef>
              <a:spcAft>
                <a:spcPts val="0"/>
              </a:spcAft>
              <a:buClr>
                <a:srgbClr val="FFC000"/>
              </a:buClr>
              <a:buSzPts val="2400"/>
              <a:buFont typeface="Calibri"/>
              <a:buAutoNum type="arabicPeriod"/>
            </a:pPr>
            <a:r>
              <a:rPr lang="en-US" sz="2200"/>
              <a:t>Saisir l'URL du moteur de recherche </a:t>
            </a:r>
            <a:endParaRPr/>
          </a:p>
          <a:p>
            <a:pPr marL="533400" lvl="0" indent="-457200" algn="l" rtl="0">
              <a:lnSpc>
                <a:spcPct val="100000"/>
              </a:lnSpc>
              <a:spcBef>
                <a:spcPts val="1200"/>
              </a:spcBef>
              <a:spcAft>
                <a:spcPts val="0"/>
              </a:spcAft>
              <a:buClr>
                <a:srgbClr val="FFC000"/>
              </a:buClr>
              <a:buSzPts val="2400"/>
              <a:buFont typeface="Calibri"/>
              <a:buAutoNum type="arabicPeriod"/>
            </a:pPr>
            <a:r>
              <a:rPr lang="en-US" sz="2200"/>
              <a:t>Saisir les mots-clés</a:t>
            </a:r>
            <a:endParaRPr/>
          </a:p>
          <a:p>
            <a:pPr marL="533400" lvl="0" indent="-457200" algn="l" rtl="0">
              <a:lnSpc>
                <a:spcPct val="100000"/>
              </a:lnSpc>
              <a:spcBef>
                <a:spcPts val="1200"/>
              </a:spcBef>
              <a:spcAft>
                <a:spcPts val="0"/>
              </a:spcAft>
              <a:buClr>
                <a:srgbClr val="FFC000"/>
              </a:buClr>
              <a:buSzPts val="2400"/>
              <a:buFont typeface="Calibri"/>
              <a:buAutoNum type="arabicPeriod"/>
            </a:pPr>
            <a:r>
              <a:rPr lang="en-US" sz="2200"/>
              <a:t>Le moteur de recherche renvoie une liste de sites web liés aux mots clés</a:t>
            </a:r>
            <a:endParaRPr/>
          </a:p>
          <a:p>
            <a:pPr marL="533400" lvl="0" indent="-457200" algn="l" rtl="0">
              <a:lnSpc>
                <a:spcPct val="100000"/>
              </a:lnSpc>
              <a:spcBef>
                <a:spcPts val="1200"/>
              </a:spcBef>
              <a:spcAft>
                <a:spcPts val="0"/>
              </a:spcAft>
              <a:buClr>
                <a:srgbClr val="FFC000"/>
              </a:buClr>
              <a:buSzPts val="2400"/>
              <a:buFont typeface="Calibri"/>
              <a:buAutoNum type="arabicPeriod"/>
            </a:pPr>
            <a:r>
              <a:rPr lang="en-US" sz="2200"/>
              <a:t>L'utilisateur choisit de visiter un ou plusieurs sites web</a:t>
            </a:r>
            <a:endParaRPr/>
          </a:p>
          <a:p>
            <a:pPr marL="457200" lvl="0" indent="-228600" algn="l" rtl="0">
              <a:lnSpc>
                <a:spcPct val="100000"/>
              </a:lnSpc>
              <a:spcBef>
                <a:spcPts val="1200"/>
              </a:spcBef>
              <a:spcAft>
                <a:spcPts val="600"/>
              </a:spcAft>
              <a:buClr>
                <a:srgbClr val="68BC42"/>
              </a:buClr>
              <a:buSzPts val="2400"/>
              <a:buNone/>
            </a:pPr>
            <a:endParaRPr/>
          </a:p>
        </p:txBody>
      </p:sp>
      <p:pic>
        <p:nvPicPr>
          <p:cNvPr id="338" name="Google Shape;338;p37"/>
          <p:cNvPicPr preferRelativeResize="0"/>
          <p:nvPr/>
        </p:nvPicPr>
        <p:blipFill rotWithShape="1">
          <a:blip r:embed="rId3">
            <a:alphaModFix/>
          </a:blip>
          <a:srcRect/>
          <a:stretch/>
        </p:blipFill>
        <p:spPr>
          <a:xfrm>
            <a:off x="9687253" y="776703"/>
            <a:ext cx="1851675" cy="1851675"/>
          </a:xfrm>
          <a:prstGeom prst="rect">
            <a:avLst/>
          </a:prstGeom>
          <a:noFill/>
          <a:ln>
            <a:noFill/>
          </a:ln>
        </p:spPr>
      </p:pic>
      <p:pic>
        <p:nvPicPr>
          <p:cNvPr id="339" name="Google Shape;339;p37"/>
          <p:cNvPicPr preferRelativeResize="0"/>
          <p:nvPr/>
        </p:nvPicPr>
        <p:blipFill rotWithShape="1">
          <a:blip r:embed="rId4">
            <a:alphaModFix/>
          </a:blip>
          <a:srcRect/>
          <a:stretch/>
        </p:blipFill>
        <p:spPr>
          <a:xfrm>
            <a:off x="9687250" y="2031650"/>
            <a:ext cx="2178900" cy="1231548"/>
          </a:xfrm>
          <a:prstGeom prst="rect">
            <a:avLst/>
          </a:prstGeom>
          <a:noFill/>
          <a:ln>
            <a:noFill/>
          </a:ln>
        </p:spPr>
      </p:pic>
      <p:pic>
        <p:nvPicPr>
          <p:cNvPr id="340" name="Google Shape;340;p37"/>
          <p:cNvPicPr preferRelativeResize="0"/>
          <p:nvPr/>
        </p:nvPicPr>
        <p:blipFill rotWithShape="1">
          <a:blip r:embed="rId5">
            <a:alphaModFix/>
          </a:blip>
          <a:srcRect/>
          <a:stretch/>
        </p:blipFill>
        <p:spPr>
          <a:xfrm>
            <a:off x="9600250" y="3011561"/>
            <a:ext cx="2352876" cy="1323475"/>
          </a:xfrm>
          <a:prstGeom prst="rect">
            <a:avLst/>
          </a:prstGeom>
          <a:noFill/>
          <a:ln>
            <a:noFill/>
          </a:ln>
        </p:spPr>
      </p:pic>
      <p:pic>
        <p:nvPicPr>
          <p:cNvPr id="341" name="Google Shape;341;p37"/>
          <p:cNvPicPr preferRelativeResize="0"/>
          <p:nvPr/>
        </p:nvPicPr>
        <p:blipFill rotWithShape="1">
          <a:blip r:embed="rId6">
            <a:alphaModFix/>
          </a:blip>
          <a:srcRect/>
          <a:stretch/>
        </p:blipFill>
        <p:spPr>
          <a:xfrm>
            <a:off x="9850850" y="4199724"/>
            <a:ext cx="1851674" cy="747744"/>
          </a:xfrm>
          <a:prstGeom prst="rect">
            <a:avLst/>
          </a:prstGeom>
          <a:noFill/>
          <a:ln>
            <a:noFill/>
          </a:ln>
        </p:spPr>
      </p:pic>
      <p:pic>
        <p:nvPicPr>
          <p:cNvPr id="342" name="Google Shape;342;p37"/>
          <p:cNvPicPr preferRelativeResize="0"/>
          <p:nvPr/>
        </p:nvPicPr>
        <p:blipFill rotWithShape="1">
          <a:blip r:embed="rId7">
            <a:alphaModFix/>
          </a:blip>
          <a:srcRect/>
          <a:stretch/>
        </p:blipFill>
        <p:spPr>
          <a:xfrm>
            <a:off x="9850850" y="5127950"/>
            <a:ext cx="1985214" cy="1323474"/>
          </a:xfrm>
          <a:prstGeom prst="rect">
            <a:avLst/>
          </a:prstGeom>
          <a:noFill/>
          <a:ln>
            <a:noFill/>
          </a:ln>
        </p:spPr>
      </p:pic>
      <p:sp>
        <p:nvSpPr>
          <p:cNvPr id="2" name="Google Shape;314;p31">
            <a:extLst>
              <a:ext uri="{FF2B5EF4-FFF2-40B4-BE49-F238E27FC236}">
                <a16:creationId xmlns:a16="http://schemas.microsoft.com/office/drawing/2014/main" id="{1C038ED7-6A14-8FA5-71B3-7AE192223BBD}"/>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1994338" y="920891"/>
            <a:ext cx="9326776"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Activité : Trouver des informations sur "Payer en ligne"</a:t>
            </a:r>
            <a:endParaRPr>
              <a:solidFill>
                <a:schemeClr val="lt1"/>
              </a:solidFill>
            </a:endParaRPr>
          </a:p>
        </p:txBody>
      </p:sp>
      <p:sp>
        <p:nvSpPr>
          <p:cNvPr id="350" name="Google Shape;350;p32"/>
          <p:cNvSpPr txBox="1">
            <a:spLocks noGrp="1"/>
          </p:cNvSpPr>
          <p:nvPr>
            <p:ph type="body" idx="1"/>
          </p:nvPr>
        </p:nvSpPr>
        <p:spPr>
          <a:xfrm>
            <a:off x="661754" y="1850696"/>
            <a:ext cx="11395105" cy="4553504"/>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100000"/>
              </a:lnSpc>
              <a:spcBef>
                <a:spcPts val="0"/>
              </a:spcBef>
              <a:spcAft>
                <a:spcPts val="0"/>
              </a:spcAft>
              <a:buSzPct val="100000"/>
              <a:buFont typeface="Calibri"/>
              <a:buAutoNum type="arabicPeriod"/>
            </a:pPr>
            <a:r>
              <a:rPr lang="en-US" i="1"/>
              <a:t>Ouvrez votre navigateur et connectez-vous à l'un des moteurs de recherche suivants :</a:t>
            </a:r>
            <a:endParaRPr/>
          </a:p>
          <a:p>
            <a:pPr marL="685800" lvl="1" indent="-228600" algn="l" rtl="0">
              <a:lnSpc>
                <a:spcPct val="100000"/>
              </a:lnSpc>
              <a:spcBef>
                <a:spcPts val="1200"/>
              </a:spcBef>
              <a:spcAft>
                <a:spcPts val="0"/>
              </a:spcAft>
              <a:buSzPct val="119999"/>
              <a:buChar char="▪"/>
            </a:pPr>
            <a:r>
              <a:rPr lang="en-US" i="1"/>
              <a:t>Yahoo.com</a:t>
            </a:r>
            <a:endParaRPr/>
          </a:p>
          <a:p>
            <a:pPr marL="685800" lvl="1" indent="-228600" algn="l" rtl="0">
              <a:lnSpc>
                <a:spcPct val="100000"/>
              </a:lnSpc>
              <a:spcBef>
                <a:spcPts val="1200"/>
              </a:spcBef>
              <a:spcAft>
                <a:spcPts val="0"/>
              </a:spcAft>
              <a:buSzPct val="119999"/>
              <a:buChar char="▪"/>
            </a:pPr>
            <a:r>
              <a:rPr lang="en-US" i="1"/>
              <a:t>Bing.com</a:t>
            </a:r>
            <a:endParaRPr/>
          </a:p>
          <a:p>
            <a:pPr marL="685800" lvl="1" indent="-228600" algn="l" rtl="0">
              <a:lnSpc>
                <a:spcPct val="100000"/>
              </a:lnSpc>
              <a:spcBef>
                <a:spcPts val="1200"/>
              </a:spcBef>
              <a:spcAft>
                <a:spcPts val="0"/>
              </a:spcAft>
              <a:buSzPct val="119999"/>
              <a:buChar char="▪"/>
            </a:pPr>
            <a:r>
              <a:rPr lang="en-US" i="1"/>
              <a:t>Google.com</a:t>
            </a:r>
            <a:endParaRPr/>
          </a:p>
          <a:p>
            <a:pPr marL="457200" lvl="0" indent="-457200" algn="l" rtl="0">
              <a:lnSpc>
                <a:spcPct val="100000"/>
              </a:lnSpc>
              <a:spcBef>
                <a:spcPts val="1200"/>
              </a:spcBef>
              <a:spcAft>
                <a:spcPts val="0"/>
              </a:spcAft>
              <a:buSzPct val="100000"/>
              <a:buFont typeface="Calibri"/>
              <a:buAutoNum type="arabicPeriod"/>
            </a:pPr>
            <a:r>
              <a:rPr lang="en-US" i="1"/>
              <a:t>Entrez vos mots-clés : </a:t>
            </a:r>
            <a:r>
              <a:rPr lang="en-US" b="1" i="1"/>
              <a:t>Payer en ligne</a:t>
            </a:r>
            <a:endParaRPr/>
          </a:p>
          <a:p>
            <a:pPr marL="457200" lvl="0" indent="-457200" algn="l" rtl="0">
              <a:lnSpc>
                <a:spcPct val="100000"/>
              </a:lnSpc>
              <a:spcBef>
                <a:spcPts val="1200"/>
              </a:spcBef>
              <a:spcAft>
                <a:spcPts val="0"/>
              </a:spcAft>
              <a:buSzPct val="100000"/>
              <a:buFont typeface="Calibri"/>
              <a:buAutoNum type="arabicPeriod"/>
            </a:pPr>
            <a:r>
              <a:rPr lang="en-US" i="1"/>
              <a:t>Les résultats de la recherche sont affichés sous la forme d'une liste de liens, accompagnés d'un titre et d'un paragraphe, divisés en plusieurs pages.</a:t>
            </a:r>
            <a:endParaRPr/>
          </a:p>
          <a:p>
            <a:pPr marL="457200" lvl="0" indent="-457200" algn="l" rtl="0">
              <a:lnSpc>
                <a:spcPct val="100000"/>
              </a:lnSpc>
              <a:spcBef>
                <a:spcPts val="1200"/>
              </a:spcBef>
              <a:spcAft>
                <a:spcPts val="0"/>
              </a:spcAft>
              <a:buSzPct val="100000"/>
              <a:buFont typeface="Calibri"/>
              <a:buAutoNum type="arabicPeriod"/>
            </a:pPr>
            <a:r>
              <a:rPr lang="en-US" i="1"/>
              <a:t>Consultez les résultats sur la première page, puis parcourez les pages de résultats suivantes. Avez-vous trouvé quelque chose d'intéressant ? </a:t>
            </a:r>
            <a:endParaRPr/>
          </a:p>
          <a:p>
            <a:pPr marL="457200" lvl="0" indent="-457200" algn="l" rtl="0">
              <a:lnSpc>
                <a:spcPct val="100000"/>
              </a:lnSpc>
              <a:spcBef>
                <a:spcPts val="1200"/>
              </a:spcBef>
              <a:spcAft>
                <a:spcPts val="0"/>
              </a:spcAft>
              <a:buSzPct val="100000"/>
              <a:buFont typeface="Calibri"/>
              <a:buAutoNum type="arabicPeriod"/>
            </a:pPr>
            <a:r>
              <a:rPr lang="en-US" i="1"/>
              <a:t>Placez votre souris sur un lien qui vous intéresse, faites un clic droit, allez à l'option "Ouvrir le lien dans un nouvel onglet" et cliquez dessus.</a:t>
            </a:r>
            <a:endParaRPr/>
          </a:p>
          <a:p>
            <a:pPr marL="457200" lvl="0" indent="-457200" algn="l" rtl="0">
              <a:lnSpc>
                <a:spcPct val="100000"/>
              </a:lnSpc>
              <a:spcBef>
                <a:spcPts val="1200"/>
              </a:spcBef>
              <a:spcAft>
                <a:spcPts val="0"/>
              </a:spcAft>
              <a:buSzPct val="100000"/>
              <a:buFont typeface="Calibri"/>
              <a:buAutoNum type="arabicPeriod"/>
            </a:pPr>
            <a:r>
              <a:rPr lang="en-US" i="1"/>
              <a:t>Un nouvel onglet contenant la page du lien apparaîtra dans votre navigateur. Allez dans cet onglet et lisez la page.</a:t>
            </a:r>
            <a:endParaRPr/>
          </a:p>
          <a:p>
            <a:pPr marL="457200" lvl="0" indent="-457200" algn="l" rtl="0">
              <a:lnSpc>
                <a:spcPct val="100000"/>
              </a:lnSpc>
              <a:spcBef>
                <a:spcPts val="1200"/>
              </a:spcBef>
              <a:spcAft>
                <a:spcPts val="0"/>
              </a:spcAft>
              <a:buSzPct val="100000"/>
              <a:buFont typeface="Calibri"/>
              <a:buAutoNum type="arabicPeriod"/>
            </a:pPr>
            <a:r>
              <a:rPr lang="en-US" i="1"/>
              <a:t>Répétez cette opération avec d'autres mots-clés.</a:t>
            </a:r>
            <a:endParaRPr i="1"/>
          </a:p>
        </p:txBody>
      </p:sp>
      <p:sp>
        <p:nvSpPr>
          <p:cNvPr id="351" name="Google Shape;351;p32"/>
          <p:cNvSpPr/>
          <p:nvPr/>
        </p:nvSpPr>
        <p:spPr>
          <a:xfrm>
            <a:off x="7490941" y="2557299"/>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chemeClr val="dk1"/>
                </a:solidFill>
                <a:latin typeface="Calibri"/>
                <a:ea typeface="Calibri"/>
                <a:cs typeface="Calibri"/>
                <a:sym typeface="Calibri"/>
              </a:rPr>
              <a:t>Payer en ligne</a:t>
            </a:r>
            <a:endParaRPr sz="1800" b="0" i="0" u="none" strike="noStrike" cap="none">
              <a:solidFill>
                <a:schemeClr val="dk1"/>
              </a:solidFill>
              <a:latin typeface="Calibri"/>
              <a:ea typeface="Calibri"/>
              <a:cs typeface="Calibri"/>
              <a:sym typeface="Calibri"/>
            </a:endParaRPr>
          </a:p>
        </p:txBody>
      </p:sp>
      <p:pic>
        <p:nvPicPr>
          <p:cNvPr id="353" name="Google Shape;353;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4" name="Google Shape;354;p32"/>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pch.vector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100" b="0" i="0" u="none" strike="noStrike" cap="none">
              <a:solidFill>
                <a:schemeClr val="dk1"/>
              </a:solidFill>
              <a:latin typeface="Calibri"/>
              <a:ea typeface="Calibri"/>
              <a:cs typeface="Calibri"/>
              <a:sym typeface="Calibri"/>
            </a:endParaRPr>
          </a:p>
        </p:txBody>
      </p:sp>
      <p:sp>
        <p:nvSpPr>
          <p:cNvPr id="2" name="Google Shape;314;p31">
            <a:extLst>
              <a:ext uri="{FF2B5EF4-FFF2-40B4-BE49-F238E27FC236}">
                <a16:creationId xmlns:a16="http://schemas.microsoft.com/office/drawing/2014/main" id="{72259A3E-01B1-E041-AF72-159285C4F5D0}"/>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Le site est-il sécurisé ?</a:t>
            </a:r>
            <a:endParaRPr/>
          </a:p>
        </p:txBody>
      </p:sp>
      <p:sp>
        <p:nvSpPr>
          <p:cNvPr id="362" name="Google Shape;362;p38"/>
          <p:cNvSpPr txBox="1">
            <a:spLocks noGrp="1"/>
          </p:cNvSpPr>
          <p:nvPr>
            <p:ph type="body" idx="1"/>
          </p:nvPr>
        </p:nvSpPr>
        <p:spPr>
          <a:xfrm>
            <a:off x="557998" y="1800000"/>
            <a:ext cx="8776502" cy="455350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Un site web sécurisé comporte un lien dans lequel :</a:t>
            </a:r>
            <a:endParaRPr/>
          </a:p>
          <a:p>
            <a:pPr marL="457200" lvl="0" indent="-381000" algn="l" rtl="0">
              <a:lnSpc>
                <a:spcPct val="100000"/>
              </a:lnSpc>
              <a:spcBef>
                <a:spcPts val="1200"/>
              </a:spcBef>
              <a:spcAft>
                <a:spcPts val="0"/>
              </a:spcAft>
              <a:buSzPts val="2400"/>
              <a:buChar char="▪"/>
            </a:pPr>
            <a:r>
              <a:rPr lang="en-US"/>
              <a:t>Le protocole </a:t>
            </a:r>
            <a:r>
              <a:rPr lang="en-US" sz="3200" b="1">
                <a:solidFill>
                  <a:srgbClr val="92D050"/>
                </a:solidFill>
              </a:rPr>
              <a:t>https </a:t>
            </a:r>
            <a:r>
              <a:rPr lang="en-US"/>
              <a:t>est utilisé, le "</a:t>
            </a:r>
            <a:r>
              <a:rPr lang="en-US" sz="3200" b="1">
                <a:solidFill>
                  <a:srgbClr val="92D050"/>
                </a:solidFill>
              </a:rPr>
              <a:t>s</a:t>
            </a:r>
            <a:r>
              <a:rPr lang="en-US"/>
              <a:t>" signifiant sécurisé.</a:t>
            </a:r>
            <a:endParaRPr/>
          </a:p>
          <a:p>
            <a:pPr marL="76200" lvl="0" indent="0" algn="l" rtl="0">
              <a:lnSpc>
                <a:spcPct val="100000"/>
              </a:lnSpc>
              <a:spcBef>
                <a:spcPts val="1200"/>
              </a:spcBef>
              <a:spcAft>
                <a:spcPts val="0"/>
              </a:spcAft>
              <a:buSzPts val="2400"/>
              <a:buNone/>
            </a:pPr>
            <a:r>
              <a:rPr lang="en-US"/>
              <a:t>Un </a:t>
            </a:r>
            <a:r>
              <a:rPr lang="en-US" b="1"/>
              <a:t>site web original</a:t>
            </a:r>
            <a:r>
              <a:rPr lang="en-US"/>
              <a:t>, par exemple le site d'une banque, comporte un lien avec les caractéristiques suivantes :</a:t>
            </a:r>
            <a:endParaRPr/>
          </a:p>
          <a:p>
            <a:pPr marL="457200" lvl="0" indent="-381000" algn="l" rtl="0">
              <a:lnSpc>
                <a:spcPct val="100000"/>
              </a:lnSpc>
              <a:spcBef>
                <a:spcPts val="1200"/>
              </a:spcBef>
              <a:spcAft>
                <a:spcPts val="0"/>
              </a:spcAft>
              <a:buSzPts val="2400"/>
              <a:buChar char="▪"/>
            </a:pPr>
            <a:r>
              <a:rPr lang="en-US"/>
              <a:t>Le nom de domaine contient son nom officiel (attention aux approximations et fautes d'orthographe)</a:t>
            </a:r>
            <a:endParaRPr/>
          </a:p>
          <a:p>
            <a:pPr marL="457200" lvl="0" indent="-381000" algn="l" rtl="0">
              <a:lnSpc>
                <a:spcPct val="100000"/>
              </a:lnSpc>
              <a:spcBef>
                <a:spcPts val="1200"/>
              </a:spcBef>
              <a:spcAft>
                <a:spcPts val="0"/>
              </a:spcAft>
              <a:buSzPts val="2400"/>
              <a:buChar char="▪"/>
            </a:pPr>
            <a:r>
              <a:rPr lang="en-US"/>
              <a:t>Il est relativement court</a:t>
            </a:r>
            <a:endParaRPr/>
          </a:p>
          <a:p>
            <a:pPr marL="457200" lvl="0" indent="-228600" algn="l" rtl="0">
              <a:lnSpc>
                <a:spcPct val="100000"/>
              </a:lnSpc>
              <a:spcBef>
                <a:spcPts val="1200"/>
              </a:spcBef>
              <a:spcAft>
                <a:spcPts val="600"/>
              </a:spcAft>
              <a:buSzPts val="2400"/>
              <a:buNone/>
            </a:pPr>
            <a:endParaRPr/>
          </a:p>
        </p:txBody>
      </p:sp>
      <p:sp>
        <p:nvSpPr>
          <p:cNvPr id="2" name="Google Shape;314;p31">
            <a:extLst>
              <a:ext uri="{FF2B5EF4-FFF2-40B4-BE49-F238E27FC236}">
                <a16:creationId xmlns:a16="http://schemas.microsoft.com/office/drawing/2014/main" id="{77C338B7-F000-6D8C-BDEE-FAC104A9B05C}"/>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34"/>
          <p:cNvPicPr preferRelativeResize="0"/>
          <p:nvPr/>
        </p:nvPicPr>
        <p:blipFill rotWithShape="1">
          <a:blip r:embed="rId3">
            <a:alphaModFix/>
          </a:blip>
          <a:srcRect/>
          <a:stretch/>
        </p:blipFill>
        <p:spPr>
          <a:xfrm>
            <a:off x="8472290" y="3559868"/>
            <a:ext cx="3133725" cy="1447800"/>
          </a:xfrm>
          <a:prstGeom prst="rect">
            <a:avLst/>
          </a:prstGeom>
          <a:noFill/>
          <a:ln>
            <a:noFill/>
          </a:ln>
        </p:spPr>
      </p:pic>
      <p:pic>
        <p:nvPicPr>
          <p:cNvPr id="370" name="Google Shape;370;p34"/>
          <p:cNvPicPr preferRelativeResize="0"/>
          <p:nvPr/>
        </p:nvPicPr>
        <p:blipFill rotWithShape="1">
          <a:blip r:embed="rId4">
            <a:alphaModFix/>
          </a:blip>
          <a:srcRect/>
          <a:stretch/>
        </p:blipFill>
        <p:spPr>
          <a:xfrm>
            <a:off x="8286275" y="2506480"/>
            <a:ext cx="3228368" cy="633934"/>
          </a:xfrm>
          <a:prstGeom prst="rect">
            <a:avLst/>
          </a:prstGeom>
          <a:noFill/>
          <a:ln>
            <a:noFill/>
          </a:ln>
        </p:spPr>
      </p:pic>
      <p:pic>
        <p:nvPicPr>
          <p:cNvPr id="371" name="Google Shape;371;p34"/>
          <p:cNvPicPr preferRelativeResize="0"/>
          <p:nvPr/>
        </p:nvPicPr>
        <p:blipFill rotWithShape="1">
          <a:blip r:embed="rId5">
            <a:alphaModFix/>
          </a:blip>
          <a:srcRect/>
          <a:stretch/>
        </p:blipFill>
        <p:spPr>
          <a:xfrm>
            <a:off x="8440399" y="1302944"/>
            <a:ext cx="3341177" cy="605095"/>
          </a:xfrm>
          <a:prstGeom prst="rect">
            <a:avLst/>
          </a:prstGeom>
          <a:noFill/>
          <a:ln>
            <a:noFill/>
          </a:ln>
        </p:spPr>
      </p:pic>
      <p:sp>
        <p:nvSpPr>
          <p:cNvPr id="372" name="Google Shape;372;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Comment puis-je vérifier si "https" est utilisé ?</a:t>
            </a:r>
            <a:endParaRPr/>
          </a:p>
        </p:txBody>
      </p:sp>
      <p:sp>
        <p:nvSpPr>
          <p:cNvPr id="373" name="Google Shape;373;p34"/>
          <p:cNvSpPr txBox="1">
            <a:spLocks noGrp="1"/>
          </p:cNvSpPr>
          <p:nvPr>
            <p:ph type="body" idx="1"/>
          </p:nvPr>
        </p:nvSpPr>
        <p:spPr>
          <a:xfrm>
            <a:off x="557999" y="1800000"/>
            <a:ext cx="4436955"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Le lien contient </a:t>
            </a:r>
            <a:r>
              <a:rPr lang="en-US" sz="2800" b="1">
                <a:solidFill>
                  <a:srgbClr val="68BC42"/>
                </a:solidFill>
              </a:rPr>
              <a:t>https</a:t>
            </a:r>
            <a:r>
              <a:rPr lang="en-US"/>
              <a:t>.</a:t>
            </a:r>
            <a:endParaRPr/>
          </a:p>
          <a:p>
            <a:pPr marL="228600" lvl="0" indent="-228600" algn="l" rtl="0">
              <a:lnSpc>
                <a:spcPct val="100000"/>
              </a:lnSpc>
              <a:spcBef>
                <a:spcPts val="1200"/>
              </a:spcBef>
              <a:spcAft>
                <a:spcPts val="0"/>
              </a:spcAft>
              <a:buSzPts val="2400"/>
              <a:buChar char="▪"/>
            </a:pPr>
            <a:r>
              <a:rPr lang="en-US"/>
              <a:t>Lorsqu'un navigateur se connecte à un site web sécurisé, une </a:t>
            </a:r>
            <a:r>
              <a:rPr lang="en-US" b="1"/>
              <a:t>icône de cadenas </a:t>
            </a:r>
            <a:r>
              <a:rPr lang="en-US"/>
              <a:t>apparaît à côté du lien.</a:t>
            </a:r>
            <a:endParaRPr/>
          </a:p>
          <a:p>
            <a:pPr marL="228600" lvl="0" indent="-228600" algn="l" rtl="0">
              <a:lnSpc>
                <a:spcPct val="100000"/>
              </a:lnSpc>
              <a:spcBef>
                <a:spcPts val="1200"/>
              </a:spcBef>
              <a:spcAft>
                <a:spcPts val="0"/>
              </a:spcAft>
              <a:buSzPts val="2400"/>
              <a:buChar char="▪"/>
            </a:pPr>
            <a:r>
              <a:rPr lang="en-US"/>
              <a:t>Cela indique que le </a:t>
            </a:r>
            <a:r>
              <a:rPr lang="en-US" b="1"/>
              <a:t>site web est sécurisé</a:t>
            </a:r>
            <a:r>
              <a:rPr lang="en-US"/>
              <a:t>.</a:t>
            </a:r>
            <a:endParaRPr/>
          </a:p>
          <a:p>
            <a:pPr marL="228600" lvl="0" indent="-76200" algn="l" rtl="0">
              <a:lnSpc>
                <a:spcPct val="100000"/>
              </a:lnSpc>
              <a:spcBef>
                <a:spcPts val="1200"/>
              </a:spcBef>
              <a:spcAft>
                <a:spcPts val="0"/>
              </a:spcAft>
              <a:buSzPts val="2400"/>
              <a:buNone/>
            </a:pPr>
            <a:endParaRPr/>
          </a:p>
        </p:txBody>
      </p:sp>
      <p:sp>
        <p:nvSpPr>
          <p:cNvPr id="374" name="Google Shape;374;p34"/>
          <p:cNvSpPr/>
          <p:nvPr/>
        </p:nvSpPr>
        <p:spPr>
          <a:xfrm>
            <a:off x="8587973" y="137421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5" name="Google Shape;375;p34"/>
          <p:cNvSpPr/>
          <p:nvPr/>
        </p:nvSpPr>
        <p:spPr>
          <a:xfrm>
            <a:off x="8702402" y="257907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34"/>
          <p:cNvSpPr/>
          <p:nvPr/>
        </p:nvSpPr>
        <p:spPr>
          <a:xfrm>
            <a:off x="8580941" y="4533417"/>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77" name="Google Shape;377;p34" descr="Read Only, Readonly, Locked, Lock, Closed, Protected"/>
          <p:cNvPicPr preferRelativeResize="0"/>
          <p:nvPr/>
        </p:nvPicPr>
        <p:blipFill rotWithShape="1">
          <a:blip r:embed="rId6">
            <a:alphaModFix/>
          </a:blip>
          <a:srcRect/>
          <a:stretch/>
        </p:blipFill>
        <p:spPr>
          <a:xfrm>
            <a:off x="5429286" y="2579078"/>
            <a:ext cx="2648925" cy="2580820"/>
          </a:xfrm>
          <a:prstGeom prst="rect">
            <a:avLst/>
          </a:prstGeom>
          <a:noFill/>
          <a:ln>
            <a:noFill/>
          </a:ln>
        </p:spPr>
      </p:pic>
      <p:sp>
        <p:nvSpPr>
          <p:cNvPr id="2" name="Google Shape;314;p31">
            <a:extLst>
              <a:ext uri="{FF2B5EF4-FFF2-40B4-BE49-F238E27FC236}">
                <a16:creationId xmlns:a16="http://schemas.microsoft.com/office/drawing/2014/main" id="{CC390DC6-6912-3CDD-B9B4-1954268038C4}"/>
              </a:ext>
            </a:extLst>
          </p:cNvPr>
          <p:cNvSpPr/>
          <p:nvPr/>
        </p:nvSpPr>
        <p:spPr>
          <a:xfrm>
            <a:off x="9077675" y="0"/>
            <a:ext cx="31143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1.5 Navigation et recherche en ligne</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en-US" sz="2000"/>
              <a:t>Unité 6</a:t>
            </a:r>
            <a:r>
              <a:rPr lang="en-US"/>
              <a:t/>
            </a:r>
            <a:br>
              <a:rPr lang="en-US"/>
            </a:br>
            <a:r>
              <a:rPr lang="en-US"/>
              <a:t>Gérer un compte de messagerie</a:t>
            </a:r>
            <a:endParaRPr/>
          </a:p>
        </p:txBody>
      </p:sp>
      <p:sp>
        <p:nvSpPr>
          <p:cNvPr id="386" name="Google Shape;386;p39"/>
          <p:cNvSpPr txBox="1">
            <a:spLocks noGrp="1"/>
          </p:cNvSpPr>
          <p:nvPr>
            <p:ph type="body" idx="1"/>
          </p:nvPr>
        </p:nvSpPr>
        <p:spPr>
          <a:xfrm>
            <a:off x="558000" y="1931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87" name="Google Shape;387;p39"/>
          <p:cNvSpPr txBox="1">
            <a:spLocks noGrp="1"/>
          </p:cNvSpPr>
          <p:nvPr>
            <p:ph type="body" idx="2"/>
          </p:nvPr>
        </p:nvSpPr>
        <p:spPr>
          <a:xfrm>
            <a:off x="617620" y="2621243"/>
            <a:ext cx="69105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400"/>
              <a:buNone/>
            </a:pPr>
            <a:r>
              <a:rPr lang="en-US" sz="2000"/>
              <a:t>À l'issue de cette unité, vous serez en mesure de : </a:t>
            </a:r>
            <a:endParaRPr sz="2000"/>
          </a:p>
          <a:p>
            <a:pPr marL="228600" lvl="0" indent="-228600" algn="l" rtl="0">
              <a:lnSpc>
                <a:spcPct val="150000"/>
              </a:lnSpc>
              <a:spcBef>
                <a:spcPts val="0"/>
              </a:spcBef>
              <a:spcAft>
                <a:spcPts val="0"/>
              </a:spcAft>
              <a:buSzPts val="2000"/>
              <a:buFont typeface="Calibri"/>
              <a:buChar char="✔"/>
            </a:pPr>
            <a:r>
              <a:rPr lang="en-US" sz="2000"/>
              <a:t>Obtenir un compte de messagerie </a:t>
            </a:r>
            <a:endParaRPr sz="2000"/>
          </a:p>
          <a:p>
            <a:pPr marL="228600" lvl="0" indent="-228600" algn="l" rtl="0">
              <a:lnSpc>
                <a:spcPct val="150000"/>
              </a:lnSpc>
              <a:spcBef>
                <a:spcPts val="0"/>
              </a:spcBef>
              <a:spcAft>
                <a:spcPts val="0"/>
              </a:spcAft>
              <a:buSzPts val="2000"/>
              <a:buChar char="✔"/>
            </a:pPr>
            <a:r>
              <a:rPr lang="en-US" sz="2000"/>
              <a:t>Envoyer un courriel, répondre à un courriel et joindre des fichiers  </a:t>
            </a:r>
            <a:endParaRPr sz="2000"/>
          </a:p>
          <a:p>
            <a:pPr marL="228600" lvl="0" indent="-228600" algn="l" rtl="0">
              <a:lnSpc>
                <a:spcPct val="150000"/>
              </a:lnSpc>
              <a:spcBef>
                <a:spcPts val="0"/>
              </a:spcBef>
              <a:spcAft>
                <a:spcPts val="0"/>
              </a:spcAft>
              <a:buSzPts val="2000"/>
              <a:buChar char="✔"/>
            </a:pPr>
            <a:r>
              <a:rPr lang="en-US" sz="2000"/>
              <a:t>Organiser votre compte de messagerie </a:t>
            </a:r>
            <a:endParaRPr sz="2000"/>
          </a:p>
          <a:p>
            <a:pPr marL="228600" lvl="0" indent="-228600" algn="l" rtl="0">
              <a:lnSpc>
                <a:spcPct val="150000"/>
              </a:lnSpc>
              <a:spcBef>
                <a:spcPts val="0"/>
              </a:spcBef>
              <a:spcAft>
                <a:spcPts val="0"/>
              </a:spcAft>
              <a:buSzPts val="2000"/>
              <a:buFont typeface="Calibri"/>
              <a:buChar char="✔"/>
            </a:pPr>
            <a:r>
              <a:rPr lang="en-US" sz="2000"/>
              <a:t>Rechercher des courriels</a:t>
            </a:r>
            <a:endParaRPr sz="2100"/>
          </a:p>
        </p:txBody>
      </p:sp>
      <p:pic>
        <p:nvPicPr>
          <p:cNvPr id="388" name="Google Shape;388;p39"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389" name="Google Shape;389;p39"/>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6" name="Google Shape;106;p3"/>
          <p:cNvGrpSpPr/>
          <p:nvPr/>
        </p:nvGrpSpPr>
        <p:grpSpPr>
          <a:xfrm>
            <a:off x="949569" y="2179751"/>
            <a:ext cx="10520867" cy="4282870"/>
            <a:chOff x="0" y="8026"/>
            <a:chExt cx="10520867" cy="4282870"/>
          </a:xfrm>
        </p:grpSpPr>
        <p:sp>
          <p:nvSpPr>
            <p:cNvPr id="107" name="Google Shape;107;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1. Compétences numériques de base  </a:t>
              </a:r>
              <a:endParaRPr sz="2800" b="1" i="0" u="none" strike="noStrike" cap="none">
                <a:solidFill>
                  <a:schemeClr val="lt1"/>
                </a:solidFill>
                <a:latin typeface="Calibri"/>
                <a:ea typeface="Calibri"/>
                <a:cs typeface="Calibri"/>
                <a:sym typeface="Calibri"/>
              </a:endParaRPr>
            </a:p>
          </p:txBody>
        </p:sp>
        <p:sp>
          <p:nvSpPr>
            <p:cNvPr id="109" name="Google Shape;109;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Sécurité et prévention</a:t>
              </a:r>
              <a:endParaRPr sz="2800" b="0" i="0" u="none" strike="noStrike" cap="none">
                <a:solidFill>
                  <a:srgbClr val="FFFFFF"/>
                </a:solidFill>
                <a:latin typeface="Calibri"/>
                <a:ea typeface="Calibri"/>
                <a:cs typeface="Calibri"/>
                <a:sym typeface="Calibri"/>
              </a:endParaRPr>
            </a:p>
          </p:txBody>
        </p:sp>
        <p:sp>
          <p:nvSpPr>
            <p:cNvPr id="111" name="Google Shape;111;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 d'un compte bancaire en ligne </a:t>
              </a:r>
              <a:endParaRPr sz="2800" b="0" i="0" u="none" strike="noStrike" cap="none">
                <a:solidFill>
                  <a:srgbClr val="FFFFFF"/>
                </a:solidFill>
                <a:latin typeface="Calibri"/>
                <a:ea typeface="Calibri"/>
                <a:cs typeface="Calibri"/>
                <a:sym typeface="Calibri"/>
              </a:endParaRPr>
            </a:p>
          </p:txBody>
        </p:sp>
        <p:sp>
          <p:nvSpPr>
            <p:cNvPr id="113" name="Google Shape;113;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Recevoir et envoyer de l'argent en ligne  </a:t>
              </a:r>
              <a:endParaRPr sz="26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5. Utilisation d'une carte de crédit pour acheter des biens et des services en ligne</a:t>
              </a:r>
              <a:endParaRPr sz="26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Traitement des paiements en ligne pour les taxes et les factures </a:t>
              </a:r>
              <a:endParaRPr sz="2600" b="0" i="0" u="none" strike="noStrike" cap="none">
                <a:solidFill>
                  <a:schemeClr val="lt1"/>
                </a:solidFill>
                <a:latin typeface="Calibri"/>
                <a:ea typeface="Calibri"/>
                <a:cs typeface="Calibri"/>
                <a:sym typeface="Calibri"/>
              </a:endParaRPr>
            </a:p>
          </p:txBody>
        </p:sp>
      </p:grpSp>
      <p:pic>
        <p:nvPicPr>
          <p:cNvPr id="120" name="Google Shape;120;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2BAA1450-AD5C-D20D-91B3-A9FF341530B3}"/>
              </a:ext>
            </a:extLst>
          </p:cNvPr>
          <p:cNvPicPr>
            <a:picLocks noChangeAspect="1"/>
          </p:cNvPicPr>
          <p:nvPr/>
        </p:nvPicPr>
        <p:blipFill>
          <a:blip r:embed="rId4"/>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Qu'est-ce qu'un courriel/ e-mail ?</a:t>
            </a:r>
            <a:endParaRPr/>
          </a:p>
        </p:txBody>
      </p:sp>
      <p:sp>
        <p:nvSpPr>
          <p:cNvPr id="396" name="Google Shape;396;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600"/>
              </a:spcBef>
              <a:spcAft>
                <a:spcPts val="0"/>
              </a:spcAft>
              <a:buSzPts val="2595"/>
              <a:buNone/>
            </a:pPr>
            <a:r>
              <a:rPr lang="en-US"/>
              <a:t>L'échange (envoi et réception) de courrier électronique est une communication </a:t>
            </a:r>
            <a:r>
              <a:rPr lang="en-US" b="1"/>
              <a:t>écrite formelle ou informelle </a:t>
            </a:r>
            <a:r>
              <a:rPr lang="en-US"/>
              <a:t>avec des amis et des pairs.</a:t>
            </a:r>
            <a:endParaRPr/>
          </a:p>
          <a:p>
            <a:pPr marL="0" lvl="0" indent="0" algn="l" rtl="0">
              <a:lnSpc>
                <a:spcPct val="100000"/>
              </a:lnSpc>
              <a:spcBef>
                <a:spcPts val="1200"/>
              </a:spcBef>
              <a:spcAft>
                <a:spcPts val="0"/>
              </a:spcAft>
              <a:buSzPts val="2378"/>
              <a:buNone/>
            </a:pPr>
            <a:r>
              <a:rPr lang="en-US"/>
              <a:t>La communication par courrier électronique peut être :</a:t>
            </a:r>
            <a:endParaRPr/>
          </a:p>
          <a:p>
            <a:pPr marL="457200" lvl="0" indent="-393356" algn="l" rtl="0">
              <a:lnSpc>
                <a:spcPct val="100000"/>
              </a:lnSpc>
              <a:spcBef>
                <a:spcPts val="1200"/>
              </a:spcBef>
              <a:spcAft>
                <a:spcPts val="0"/>
              </a:spcAft>
              <a:buSzPts val="2595"/>
              <a:buFont typeface="Calibri"/>
              <a:buChar char="▪"/>
            </a:pPr>
            <a:r>
              <a:rPr lang="en-US" b="1"/>
              <a:t>Informelle</a:t>
            </a:r>
            <a:r>
              <a:rPr lang="en-US"/>
              <a:t>, comme la façon dont nous communiquons avec les personnes dont nous sommes très proches ;</a:t>
            </a:r>
            <a:endParaRPr/>
          </a:p>
          <a:p>
            <a:pPr marL="457200" lvl="0" indent="-393356" algn="l" rtl="0">
              <a:lnSpc>
                <a:spcPct val="100000"/>
              </a:lnSpc>
              <a:spcBef>
                <a:spcPts val="1200"/>
              </a:spcBef>
              <a:spcAft>
                <a:spcPts val="0"/>
              </a:spcAft>
              <a:buSzPts val="2595"/>
              <a:buFont typeface="Calibri"/>
              <a:buChar char="▪"/>
            </a:pPr>
            <a:r>
              <a:rPr lang="en-US" b="1"/>
              <a:t>Formelle</a:t>
            </a:r>
            <a:r>
              <a:rPr lang="en-US"/>
              <a:t>, qui comprend une manière de communiquer avec les organisations et les personnes que nous ne connaissons pas ou avec lesquelles nous n'avons pas de relation professionnelle ;</a:t>
            </a:r>
            <a:endParaRPr/>
          </a:p>
          <a:p>
            <a:pPr marL="457200" lvl="0" indent="-393356" algn="l" rtl="0">
              <a:lnSpc>
                <a:spcPct val="100000"/>
              </a:lnSpc>
              <a:spcBef>
                <a:spcPts val="1200"/>
              </a:spcBef>
              <a:spcAft>
                <a:spcPts val="0"/>
              </a:spcAft>
              <a:buSzPts val="2595"/>
              <a:buFont typeface="Calibri"/>
              <a:buChar char="▪"/>
            </a:pPr>
            <a:r>
              <a:rPr lang="en-US" b="1"/>
              <a:t>Semi-formelle</a:t>
            </a:r>
            <a:r>
              <a:rPr lang="en-US"/>
              <a:t>, qui se situe entre l'informel et le formel, par exemple, vous pouvez envisager d'utiliser ce type de message pour envoyer un courriel à votre médecin.</a:t>
            </a:r>
            <a:endParaRPr/>
          </a:p>
          <a:p>
            <a:pPr marL="0" lvl="0" indent="0" algn="l" rtl="0">
              <a:lnSpc>
                <a:spcPct val="100000"/>
              </a:lnSpc>
              <a:spcBef>
                <a:spcPts val="1200"/>
              </a:spcBef>
              <a:spcAft>
                <a:spcPts val="600"/>
              </a:spcAft>
              <a:buSzPts val="2595"/>
              <a:buNone/>
            </a:pPr>
            <a:r>
              <a:rPr lang="en-US"/>
              <a:t>Enfin, les courriers électroniques peuvent être archivés, sous forme électronique ou imprimée, et constituent une preuve de communication. Vous pouvez également les relire à tout moment pour vous souvenir de certains détails. </a:t>
            </a:r>
            <a:endParaRPr/>
          </a:p>
        </p:txBody>
      </p:sp>
      <p:sp>
        <p:nvSpPr>
          <p:cNvPr id="397" name="Google Shape;397;p40"/>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4" name="Google Shape;404;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Compte e-mail</a:t>
            </a:r>
            <a:endParaRPr/>
          </a:p>
        </p:txBody>
      </p:sp>
      <p:sp>
        <p:nvSpPr>
          <p:cNvPr id="405" name="Google Shape;405;p41"/>
          <p:cNvSpPr txBox="1">
            <a:spLocks noGrp="1"/>
          </p:cNvSpPr>
          <p:nvPr>
            <p:ph type="body" idx="1"/>
          </p:nvPr>
        </p:nvSpPr>
        <p:spPr>
          <a:xfrm>
            <a:off x="558000" y="1495199"/>
            <a:ext cx="9195600" cy="521382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600"/>
              </a:spcBef>
              <a:spcAft>
                <a:spcPts val="0"/>
              </a:spcAft>
              <a:buSzPct val="100000"/>
              <a:buNone/>
            </a:pPr>
            <a:r>
              <a:rPr lang="en-US"/>
              <a:t>Pour les communications par courrier électronique, vous avez besoin d'un compte de courrier électronique/ boîte mail :</a:t>
            </a:r>
            <a:endParaRPr/>
          </a:p>
          <a:p>
            <a:pPr marL="365760" lvl="0" indent="-342900" algn="l" rtl="0">
              <a:lnSpc>
                <a:spcPct val="100000"/>
              </a:lnSpc>
              <a:spcBef>
                <a:spcPts val="1200"/>
              </a:spcBef>
              <a:spcAft>
                <a:spcPts val="0"/>
              </a:spcAft>
              <a:buSzPct val="100000"/>
              <a:buFont typeface="Calibri"/>
              <a:buChar char="▪"/>
            </a:pPr>
            <a:r>
              <a:rPr lang="en-US"/>
              <a:t>Si vous utilisez un smartphone, vous disposez probablement déjà d'un compte de messagerie électronique personnel.</a:t>
            </a:r>
            <a:endParaRPr/>
          </a:p>
          <a:p>
            <a:pPr marL="365760" lvl="0" indent="-342900" algn="l" rtl="0">
              <a:lnSpc>
                <a:spcPct val="100000"/>
              </a:lnSpc>
              <a:spcBef>
                <a:spcPts val="1200"/>
              </a:spcBef>
              <a:spcAft>
                <a:spcPts val="0"/>
              </a:spcAft>
              <a:buSzPct val="100000"/>
              <a:buFont typeface="Calibri"/>
              <a:buChar char="▪"/>
            </a:pPr>
            <a:r>
              <a:rPr lang="en-US"/>
              <a:t>Si vous avez un fournisseur d'accès à Internet, vous avez peut-être déjà une adresse électronique. </a:t>
            </a:r>
            <a:endParaRPr/>
          </a:p>
          <a:p>
            <a:pPr marL="365760" lvl="0" indent="-342900" algn="l" rtl="0">
              <a:lnSpc>
                <a:spcPct val="100000"/>
              </a:lnSpc>
              <a:spcBef>
                <a:spcPts val="1200"/>
              </a:spcBef>
              <a:spcAft>
                <a:spcPts val="0"/>
              </a:spcAft>
              <a:buSzPct val="100000"/>
              <a:buFont typeface="Calibri"/>
              <a:buChar char="▪"/>
            </a:pPr>
            <a:r>
              <a:rPr lang="en-US"/>
              <a:t>Si vous n'avez pas de compte e-mail, il est temps d'en créer un ! </a:t>
            </a:r>
            <a:endParaRPr/>
          </a:p>
          <a:p>
            <a:pPr marL="0" lvl="0" indent="0" algn="l" rtl="0">
              <a:lnSpc>
                <a:spcPct val="100000"/>
              </a:lnSpc>
              <a:spcBef>
                <a:spcPts val="1200"/>
              </a:spcBef>
              <a:spcAft>
                <a:spcPts val="0"/>
              </a:spcAft>
              <a:buSzPct val="117646"/>
              <a:buNone/>
            </a:pPr>
            <a:r>
              <a:rPr lang="en-US"/>
              <a:t>Pour envoyer et recevoir des courriers électroniques, vous devez avoir accès à votre boîte mail </a:t>
            </a:r>
            <a:r>
              <a:rPr lang="en-US" b="1"/>
              <a:t>par l'intermédiaire de votre navigateur, </a:t>
            </a:r>
            <a:r>
              <a:rPr lang="en-US"/>
              <a:t>ou utiliser :</a:t>
            </a:r>
            <a:endParaRPr/>
          </a:p>
          <a:p>
            <a:pPr marL="827534" lvl="1" indent="-342900" algn="l" rtl="0">
              <a:lnSpc>
                <a:spcPct val="100000"/>
              </a:lnSpc>
              <a:spcBef>
                <a:spcPts val="1200"/>
              </a:spcBef>
              <a:spcAft>
                <a:spcPts val="0"/>
              </a:spcAft>
              <a:buSzPct val="119999"/>
              <a:buFont typeface="Calibri"/>
              <a:buChar char="▪"/>
            </a:pPr>
            <a:r>
              <a:rPr lang="en-US" sz="2400"/>
              <a:t>un logiciel client de messagerie sur votre ordinateur de bureau/portable, par exemple Thunderbird, Outlook ;</a:t>
            </a:r>
            <a:endParaRPr/>
          </a:p>
          <a:p>
            <a:pPr marL="827534" lvl="1" indent="-342900" algn="l" rtl="0">
              <a:lnSpc>
                <a:spcPct val="100000"/>
              </a:lnSpc>
              <a:spcBef>
                <a:spcPts val="1200"/>
              </a:spcBef>
              <a:spcAft>
                <a:spcPts val="0"/>
              </a:spcAft>
              <a:buSzPct val="119999"/>
              <a:buFont typeface="Calibri"/>
              <a:buChar char="▪"/>
            </a:pPr>
            <a:r>
              <a:rPr lang="en-US" sz="2400"/>
              <a:t>une application de messagerie mobile sur votre smartphone ou votre tablette, par exemple l'application Gmail, etc. </a:t>
            </a:r>
            <a:endParaRPr sz="2400"/>
          </a:p>
          <a:p>
            <a:pPr marL="0" lvl="0" indent="0" algn="l" rtl="0">
              <a:lnSpc>
                <a:spcPct val="100000"/>
              </a:lnSpc>
              <a:spcBef>
                <a:spcPts val="1200"/>
              </a:spcBef>
              <a:spcAft>
                <a:spcPts val="600"/>
              </a:spcAft>
              <a:buSzPct val="117646"/>
              <a:buNone/>
            </a:pPr>
            <a:r>
              <a:rPr lang="en-US" i="1"/>
              <a:t>=&gt; Reportez-vous à l'</a:t>
            </a:r>
            <a:r>
              <a:rPr lang="en-US" b="1" i="1" u="sng"/>
              <a:t>activité 2 "Créer un compte de messagerie"</a:t>
            </a:r>
            <a:r>
              <a:rPr lang="en-US" i="1"/>
              <a:t>, que vous pouvez réaliser lors d'une session de formation ou seul à la maison. </a:t>
            </a:r>
            <a:endParaRPr i="1"/>
          </a:p>
        </p:txBody>
      </p:sp>
      <p:sp>
        <p:nvSpPr>
          <p:cNvPr id="406" name="Google Shape;406;p41"/>
          <p:cNvSpPr txBox="1"/>
          <p:nvPr/>
        </p:nvSpPr>
        <p:spPr>
          <a:xfrm>
            <a:off x="5876925" y="6353504"/>
            <a:ext cx="611227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
        <p:nvSpPr>
          <p:cNvPr id="2" name="Google Shape;397;p40">
            <a:extLst>
              <a:ext uri="{FF2B5EF4-FFF2-40B4-BE49-F238E27FC236}">
                <a16:creationId xmlns:a16="http://schemas.microsoft.com/office/drawing/2014/main" id="{0241291E-063B-AB88-D704-3C6363C0B971}"/>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48"/>
          <p:cNvPicPr preferRelativeResize="0"/>
          <p:nvPr/>
        </p:nvPicPr>
        <p:blipFill rotWithShape="1">
          <a:blip r:embed="rId3">
            <a:alphaModFix/>
          </a:blip>
          <a:srcRect/>
          <a:stretch/>
        </p:blipFill>
        <p:spPr>
          <a:xfrm>
            <a:off x="9240500" y="2888249"/>
            <a:ext cx="2645100" cy="2106224"/>
          </a:xfrm>
          <a:prstGeom prst="rect">
            <a:avLst/>
          </a:prstGeom>
          <a:noFill/>
          <a:ln>
            <a:noFill/>
          </a:ln>
        </p:spPr>
      </p:pic>
      <p:sp>
        <p:nvSpPr>
          <p:cNvPr id="413" name="Google Shape;413;p48"/>
          <p:cNvSpPr txBox="1">
            <a:spLocks noGrp="1"/>
          </p:cNvSpPr>
          <p:nvPr>
            <p:ph type="title"/>
          </p:nvPr>
        </p:nvSpPr>
        <p:spPr>
          <a:xfrm>
            <a:off x="439525" y="404328"/>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Composer et envoyer un courriel/ e-mail </a:t>
            </a:r>
            <a:endParaRPr/>
          </a:p>
        </p:txBody>
      </p:sp>
      <p:sp>
        <p:nvSpPr>
          <p:cNvPr id="414" name="Google Shape;414;p48"/>
          <p:cNvSpPr txBox="1">
            <a:spLocks noGrp="1"/>
          </p:cNvSpPr>
          <p:nvPr>
            <p:ph type="body" idx="1"/>
          </p:nvPr>
        </p:nvSpPr>
        <p:spPr>
          <a:xfrm>
            <a:off x="336007" y="1263863"/>
            <a:ext cx="8904500" cy="4721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Font typeface="Calibri"/>
              <a:buChar char="▪"/>
            </a:pPr>
            <a:r>
              <a:rPr lang="en-US" sz="2100"/>
              <a:t>Pour </a:t>
            </a:r>
            <a:r>
              <a:rPr lang="en-US" sz="2100" b="1"/>
              <a:t>rédiger </a:t>
            </a:r>
            <a:r>
              <a:rPr lang="en-US" sz="2100"/>
              <a:t>un e-mail, cliquez sur le bouton "Nouveau message" ou "Composer", selon le service de messagerie électronique que vous utilisez. </a:t>
            </a:r>
            <a:endParaRPr sz="2100"/>
          </a:p>
          <a:p>
            <a:pPr marL="457200" lvl="0" indent="-381000" algn="l" rtl="0">
              <a:lnSpc>
                <a:spcPct val="100000"/>
              </a:lnSpc>
              <a:spcBef>
                <a:spcPts val="1200"/>
              </a:spcBef>
              <a:spcAft>
                <a:spcPts val="0"/>
              </a:spcAft>
              <a:buSzPts val="2400"/>
              <a:buFont typeface="Calibri"/>
              <a:buChar char="▪"/>
            </a:pPr>
            <a:r>
              <a:rPr lang="en-US" sz="2100"/>
              <a:t>Ajoutez </a:t>
            </a:r>
            <a:r>
              <a:rPr lang="en-US" sz="2100" b="1"/>
              <a:t>toutes les informations nécessaires </a:t>
            </a:r>
            <a:r>
              <a:rPr lang="en-US" sz="2100"/>
              <a:t>à l'envoi du courrier électronique : </a:t>
            </a:r>
            <a:endParaRPr sz="2100"/>
          </a:p>
          <a:p>
            <a:pPr marL="914400" lvl="1" indent="-374650" algn="l" rtl="0">
              <a:lnSpc>
                <a:spcPct val="100000"/>
              </a:lnSpc>
              <a:spcBef>
                <a:spcPts val="1200"/>
              </a:spcBef>
              <a:spcAft>
                <a:spcPts val="0"/>
              </a:spcAft>
              <a:buSzPts val="2300"/>
              <a:buFont typeface="Calibri"/>
              <a:buChar char="▪"/>
            </a:pPr>
            <a:r>
              <a:rPr lang="en-US" sz="2100"/>
              <a:t>dans le champ "A", ajoutez les destinataires, c'est-à-dire les adresses électroniques des personnes à qui vous voulez écrire. Vous pouvez également ajouter des personnes en copie de votre courriel en ajoutant leurs adresses électroniques dans les champs "Cc" et "Cci" (dans le champ Cci, personne d'autre que vous ne verra les courriels ajoutés dans cette section). </a:t>
            </a:r>
            <a:endParaRPr sz="2100"/>
          </a:p>
          <a:p>
            <a:pPr marL="914400" lvl="1" indent="-374650" algn="l" rtl="0">
              <a:lnSpc>
                <a:spcPct val="100000"/>
              </a:lnSpc>
              <a:spcBef>
                <a:spcPts val="1200"/>
              </a:spcBef>
              <a:spcAft>
                <a:spcPts val="0"/>
              </a:spcAft>
              <a:buSzPts val="2300"/>
              <a:buFont typeface="Calibri"/>
              <a:buChar char="▪"/>
            </a:pPr>
            <a:r>
              <a:rPr lang="en-US" sz="2100"/>
              <a:t>dans le champ "Objet", ajoutez un objet à votre courriel.</a:t>
            </a:r>
            <a:endParaRPr sz="2100"/>
          </a:p>
          <a:p>
            <a:pPr marL="914400" lvl="1" indent="-374650" algn="l" rtl="0">
              <a:lnSpc>
                <a:spcPct val="100000"/>
              </a:lnSpc>
              <a:spcBef>
                <a:spcPts val="1200"/>
              </a:spcBef>
              <a:spcAft>
                <a:spcPts val="0"/>
              </a:spcAft>
              <a:buSzPts val="2300"/>
              <a:buFont typeface="Calibri"/>
              <a:buChar char="▪"/>
            </a:pPr>
            <a:r>
              <a:rPr lang="en-US" sz="2100"/>
              <a:t>Rédigez votre message.</a:t>
            </a:r>
            <a:endParaRPr sz="2100"/>
          </a:p>
          <a:p>
            <a:pPr marL="457200" lvl="0" indent="-381000" algn="l" rtl="0">
              <a:lnSpc>
                <a:spcPct val="100000"/>
              </a:lnSpc>
              <a:spcBef>
                <a:spcPts val="1200"/>
              </a:spcBef>
              <a:spcAft>
                <a:spcPts val="600"/>
              </a:spcAft>
              <a:buSzPts val="2400"/>
              <a:buFont typeface="Calibri"/>
              <a:buChar char="▪"/>
            </a:pPr>
            <a:r>
              <a:rPr lang="en-US" sz="2100"/>
              <a:t>Pour </a:t>
            </a:r>
            <a:r>
              <a:rPr lang="en-US" sz="2100" b="1"/>
              <a:t>envoyer votre courriel</a:t>
            </a:r>
            <a:r>
              <a:rPr lang="en-US" sz="2100"/>
              <a:t>, cliquez sur l'icône d'envoi (flèche) en haut de la page ou sur le bouton “envoyer” en bas de la page. </a:t>
            </a:r>
            <a:endParaRPr sz="2100"/>
          </a:p>
        </p:txBody>
      </p:sp>
      <p:sp>
        <p:nvSpPr>
          <p:cNvPr id="415" name="Google Shape;415;p48"/>
          <p:cNvSpPr txBox="1"/>
          <p:nvPr/>
        </p:nvSpPr>
        <p:spPr>
          <a:xfrm>
            <a:off x="5945025" y="6529200"/>
            <a:ext cx="611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rawpixel.com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
        <p:nvSpPr>
          <p:cNvPr id="2" name="Google Shape;397;p40">
            <a:extLst>
              <a:ext uri="{FF2B5EF4-FFF2-40B4-BE49-F238E27FC236}">
                <a16:creationId xmlns:a16="http://schemas.microsoft.com/office/drawing/2014/main" id="{3FF3707C-89EF-CB6A-4A8A-154F6800E42C}"/>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2370f821f7_2_4"/>
          <p:cNvSpPr txBox="1">
            <a:spLocks noGrp="1"/>
          </p:cNvSpPr>
          <p:nvPr>
            <p:ph type="title"/>
          </p:nvPr>
        </p:nvSpPr>
        <p:spPr>
          <a:xfrm>
            <a:off x="508591" y="37942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Annuler un message et joindre des fichiers</a:t>
            </a:r>
            <a:endParaRPr/>
          </a:p>
        </p:txBody>
      </p:sp>
      <p:sp>
        <p:nvSpPr>
          <p:cNvPr id="422" name="Google Shape;422;g32370f821f7_2_4"/>
          <p:cNvSpPr txBox="1">
            <a:spLocks noGrp="1"/>
          </p:cNvSpPr>
          <p:nvPr>
            <p:ph type="body" idx="1"/>
          </p:nvPr>
        </p:nvSpPr>
        <p:spPr>
          <a:xfrm>
            <a:off x="508600" y="1156125"/>
            <a:ext cx="10624500" cy="50427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600"/>
              </a:spcBef>
              <a:spcAft>
                <a:spcPts val="0"/>
              </a:spcAft>
              <a:buSzPts val="2300"/>
              <a:buChar char="▪"/>
            </a:pPr>
            <a:r>
              <a:rPr lang="en-US" sz="1900"/>
              <a:t>Si vous avez envoyé un message trop rapidement, vous pouvez </a:t>
            </a:r>
            <a:r>
              <a:rPr lang="en-US" sz="1900" b="1"/>
              <a:t>annuler le message </a:t>
            </a:r>
            <a:r>
              <a:rPr lang="en-US" sz="1900"/>
              <a:t>pour le modifier : </a:t>
            </a:r>
            <a:endParaRPr sz="1900"/>
          </a:p>
          <a:p>
            <a:pPr marL="914400" lvl="1" indent="-361950" algn="l" rtl="0">
              <a:lnSpc>
                <a:spcPct val="100000"/>
              </a:lnSpc>
              <a:spcBef>
                <a:spcPts val="1200"/>
              </a:spcBef>
              <a:spcAft>
                <a:spcPts val="0"/>
              </a:spcAft>
              <a:buSzPts val="2100"/>
              <a:buChar char="▪"/>
            </a:pPr>
            <a:r>
              <a:rPr lang="en-US" sz="1900"/>
              <a:t>Lorsque vous envoyez votre message, vous voyez apparaître le message "Envoyé" et la possibilité d'annuler.</a:t>
            </a:r>
            <a:endParaRPr sz="1900"/>
          </a:p>
          <a:p>
            <a:pPr marL="914400" lvl="1" indent="-361950" algn="l" rtl="0">
              <a:lnSpc>
                <a:spcPct val="100000"/>
              </a:lnSpc>
              <a:spcBef>
                <a:spcPts val="1200"/>
              </a:spcBef>
              <a:spcAft>
                <a:spcPts val="0"/>
              </a:spcAft>
              <a:buSzPts val="2100"/>
              <a:buChar char="▪"/>
            </a:pPr>
            <a:r>
              <a:rPr lang="en-US" sz="1900"/>
              <a:t>Appuyez sur Annuler, et votre e-mail réapparaîtra sous la forme d'un message en cours de rédaction, et ne sera pas reçu par le destinataire tant que vous ne l'aurez pas renvoyé. </a:t>
            </a:r>
            <a:endParaRPr sz="1900"/>
          </a:p>
          <a:p>
            <a:pPr marL="457200" lvl="0" indent="-374650" algn="l" rtl="0">
              <a:lnSpc>
                <a:spcPct val="100000"/>
              </a:lnSpc>
              <a:spcBef>
                <a:spcPts val="1200"/>
              </a:spcBef>
              <a:spcAft>
                <a:spcPts val="0"/>
              </a:spcAft>
              <a:buSzPts val="2300"/>
              <a:buChar char="▪"/>
            </a:pPr>
            <a:r>
              <a:rPr lang="en-US" sz="1900"/>
              <a:t>Notez que vous ne pouvez normalement le faire que dans les quelques secondes qui suivent l'envoi du courrier électronique, mais vous pouvez prolonger cette période dans vos paramètres de courrier électronique.</a:t>
            </a:r>
            <a:endParaRPr sz="1900"/>
          </a:p>
          <a:p>
            <a:pPr marL="457200" lvl="0" indent="-374650" algn="l" rtl="0">
              <a:lnSpc>
                <a:spcPct val="100000"/>
              </a:lnSpc>
              <a:spcBef>
                <a:spcPts val="1200"/>
              </a:spcBef>
              <a:spcAft>
                <a:spcPts val="0"/>
              </a:spcAft>
              <a:buSzPts val="2300"/>
              <a:buChar char="▪"/>
            </a:pPr>
            <a:r>
              <a:rPr lang="en-US" sz="1900"/>
              <a:t>Pour </a:t>
            </a:r>
            <a:r>
              <a:rPr lang="en-US" sz="1900" b="1"/>
              <a:t>ajouter des pièces jointes </a:t>
            </a:r>
            <a:r>
              <a:rPr lang="en-US" sz="1900"/>
              <a:t>à votre courrier électronique : </a:t>
            </a:r>
            <a:endParaRPr sz="1900"/>
          </a:p>
          <a:p>
            <a:pPr marL="914400" lvl="1" indent="-361950" algn="l" rtl="0">
              <a:lnSpc>
                <a:spcPct val="100000"/>
              </a:lnSpc>
              <a:spcBef>
                <a:spcPts val="1200"/>
              </a:spcBef>
              <a:spcAft>
                <a:spcPts val="0"/>
              </a:spcAft>
              <a:buSzPts val="2100"/>
              <a:buChar char="▪"/>
            </a:pPr>
            <a:r>
              <a:rPr lang="en-US" sz="1900"/>
              <a:t>Cliquez sur l'icône Joindre (symbole du trombone, en haut de l'écran).</a:t>
            </a:r>
            <a:endParaRPr sz="1900"/>
          </a:p>
          <a:p>
            <a:pPr marL="914400" lvl="1" indent="-361950" algn="l" rtl="0">
              <a:lnSpc>
                <a:spcPct val="100000"/>
              </a:lnSpc>
              <a:spcBef>
                <a:spcPts val="1200"/>
              </a:spcBef>
              <a:spcAft>
                <a:spcPts val="0"/>
              </a:spcAft>
              <a:buSzPts val="2100"/>
              <a:buChar char="▪"/>
            </a:pPr>
            <a:r>
              <a:rPr lang="en-US" sz="1900"/>
              <a:t>Dans le menu, sélectionnez le type de pièce jointe que vous souhaitez envoyer.</a:t>
            </a:r>
            <a:endParaRPr sz="1900"/>
          </a:p>
          <a:p>
            <a:pPr marL="914400" lvl="1" indent="-361950" algn="l" rtl="0">
              <a:lnSpc>
                <a:spcPct val="100000"/>
              </a:lnSpc>
              <a:spcBef>
                <a:spcPts val="1200"/>
              </a:spcBef>
              <a:spcAft>
                <a:spcPts val="0"/>
              </a:spcAft>
              <a:buSzPts val="2100"/>
              <a:buChar char="▪"/>
            </a:pPr>
            <a:r>
              <a:rPr lang="en-US" sz="1900"/>
              <a:t>Choisissez ensuite le(s) document(s) que vous souhaitez envoyer parmi ceux qui figurent dans la nouvelle fenêtre qui s'ouvre sur votre smartphone/ordinateur/tablette. </a:t>
            </a:r>
            <a:endParaRPr sz="1900"/>
          </a:p>
          <a:p>
            <a:pPr marL="914400" lvl="1" indent="-365760" algn="l" rtl="0">
              <a:lnSpc>
                <a:spcPct val="100000"/>
              </a:lnSpc>
              <a:spcBef>
                <a:spcPts val="1200"/>
              </a:spcBef>
              <a:spcAft>
                <a:spcPts val="600"/>
              </a:spcAft>
              <a:buSzPts val="2160"/>
              <a:buChar char="▪"/>
            </a:pPr>
            <a:r>
              <a:rPr lang="en-US" sz="1900"/>
              <a:t>Pour supprimer une pièce jointe, appuyez sur la pièce jointe et sur le bouton Supprimer</a:t>
            </a:r>
            <a:r>
              <a:rPr lang="en-US" sz="2000"/>
              <a:t>.</a:t>
            </a:r>
            <a:endParaRPr sz="2000"/>
          </a:p>
        </p:txBody>
      </p:sp>
      <p:sp>
        <p:nvSpPr>
          <p:cNvPr id="2" name="Google Shape;397;p40">
            <a:extLst>
              <a:ext uri="{FF2B5EF4-FFF2-40B4-BE49-F238E27FC236}">
                <a16:creationId xmlns:a16="http://schemas.microsoft.com/office/drawing/2014/main" id="{56ADD80C-9867-835C-330E-0E0BB0C47782}"/>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Lire et répondre aux courriels</a:t>
            </a:r>
            <a:endParaRPr/>
          </a:p>
        </p:txBody>
      </p:sp>
      <p:sp>
        <p:nvSpPr>
          <p:cNvPr id="429" name="Google Shape;429;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Pour </a:t>
            </a:r>
            <a:r>
              <a:rPr lang="en-US" b="1"/>
              <a:t>lire un courriel</a:t>
            </a:r>
            <a:r>
              <a:rPr lang="en-US"/>
              <a:t>, il suffit de cliquer dessus. Le titre d'un courriel que vous n'avez jamais lu apparaîtra en gras sur la page d'accueil de votre compte de messagerie. </a:t>
            </a:r>
            <a:endParaRPr/>
          </a:p>
          <a:p>
            <a:pPr marL="457200" lvl="0" indent="-381000" algn="l" rtl="0">
              <a:lnSpc>
                <a:spcPct val="100000"/>
              </a:lnSpc>
              <a:spcBef>
                <a:spcPts val="1200"/>
              </a:spcBef>
              <a:spcAft>
                <a:spcPts val="0"/>
              </a:spcAft>
              <a:buSzPts val="2400"/>
              <a:buChar char="▪"/>
            </a:pPr>
            <a:r>
              <a:rPr lang="en-US"/>
              <a:t>Pour </a:t>
            </a:r>
            <a:r>
              <a:rPr lang="en-US" b="1"/>
              <a:t>répondre à un courriel </a:t>
            </a:r>
            <a:r>
              <a:rPr lang="en-US"/>
              <a:t>: </a:t>
            </a:r>
            <a:endParaRPr/>
          </a:p>
          <a:p>
            <a:pPr marL="914400" lvl="1" indent="-365760" algn="l" rtl="0">
              <a:lnSpc>
                <a:spcPct val="100000"/>
              </a:lnSpc>
              <a:spcBef>
                <a:spcPts val="1200"/>
              </a:spcBef>
              <a:spcAft>
                <a:spcPts val="0"/>
              </a:spcAft>
              <a:buSzPts val="2160"/>
              <a:buChar char="▪"/>
            </a:pPr>
            <a:r>
              <a:rPr lang="en-US"/>
              <a:t>Ouvrez l'e-mail auquel vous souhaitez répondre.</a:t>
            </a:r>
            <a:endParaRPr/>
          </a:p>
          <a:p>
            <a:pPr marL="914400" lvl="1" indent="-365760" algn="l" rtl="0">
              <a:lnSpc>
                <a:spcPct val="100000"/>
              </a:lnSpc>
              <a:spcBef>
                <a:spcPts val="1200"/>
              </a:spcBef>
              <a:spcAft>
                <a:spcPts val="600"/>
              </a:spcAft>
              <a:buSzPts val="2160"/>
              <a:buChar char="▪"/>
            </a:pPr>
            <a:r>
              <a:rPr lang="en-US"/>
              <a:t>Cliquez sur le bouton "Répondre" pour répondre uniquement à l'expéditeur du courriel, ou sur "Répondre à tous" pour répondre à tous les destinataires. Selon votre service de messagerie, ce bouton peut se trouver au bas de l'e-mail ou dans le menu déroulant à droite du nom de l'expéditeur. </a:t>
            </a:r>
            <a:endParaRPr/>
          </a:p>
        </p:txBody>
      </p:sp>
      <p:sp>
        <p:nvSpPr>
          <p:cNvPr id="431" name="Google Shape;431;p49"/>
          <p:cNvSpPr txBox="1"/>
          <p:nvPr/>
        </p:nvSpPr>
        <p:spPr>
          <a:xfrm>
            <a:off x="9460350" y="6215050"/>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a:solidFill>
                  <a:srgbClr val="1F1F1F"/>
                </a:solidFill>
                <a:latin typeface="Calibri"/>
                <a:ea typeface="Calibri"/>
                <a:cs typeface="Calibri"/>
                <a:sym typeface="Calibri"/>
              </a:rPr>
              <a:t>Image </a:t>
            </a:r>
            <a:r>
              <a:rPr lang="en-US" sz="1000" u="sng">
                <a:solidFill>
                  <a:srgbClr val="1F1F1F"/>
                </a:solidFill>
                <a:latin typeface="Calibri"/>
                <a:ea typeface="Calibri"/>
                <a:cs typeface="Calibri"/>
                <a:sym typeface="Calibri"/>
              </a:rPr>
              <a:t>par</a:t>
            </a:r>
            <a:r>
              <a:rPr lang="en-US" sz="1000" b="0" i="0" u="sng" strike="noStrike" cap="none">
                <a:solidFill>
                  <a:srgbClr val="1F1F1F"/>
                </a:solidFill>
                <a:latin typeface="Calibri"/>
                <a:ea typeface="Calibri"/>
                <a:cs typeface="Calibri"/>
                <a:sym typeface="Calibri"/>
              </a:rPr>
              <a:t> storyset sur Freepik</a:t>
            </a:r>
            <a:endParaRPr sz="1400" b="0" i="0" u="none" strike="noStrike" cap="none">
              <a:solidFill>
                <a:srgbClr val="1F1F1F"/>
              </a:solidFill>
              <a:latin typeface="Calibri"/>
              <a:ea typeface="Calibri"/>
              <a:cs typeface="Calibri"/>
              <a:sym typeface="Calibri"/>
            </a:endParaRPr>
          </a:p>
        </p:txBody>
      </p:sp>
      <p:pic>
        <p:nvPicPr>
          <p:cNvPr id="432" name="Google Shape;432;p49"/>
          <p:cNvPicPr preferRelativeResize="0"/>
          <p:nvPr/>
        </p:nvPicPr>
        <p:blipFill rotWithShape="1">
          <a:blip r:embed="rId3">
            <a:alphaModFix/>
          </a:blip>
          <a:srcRect/>
          <a:stretch/>
        </p:blipFill>
        <p:spPr>
          <a:xfrm>
            <a:off x="8736150" y="1800000"/>
            <a:ext cx="3438600" cy="3438600"/>
          </a:xfrm>
          <a:prstGeom prst="rect">
            <a:avLst/>
          </a:prstGeom>
          <a:noFill/>
          <a:ln>
            <a:noFill/>
          </a:ln>
        </p:spPr>
      </p:pic>
      <p:sp>
        <p:nvSpPr>
          <p:cNvPr id="2" name="Google Shape;397;p40">
            <a:extLst>
              <a:ext uri="{FF2B5EF4-FFF2-40B4-BE49-F238E27FC236}">
                <a16:creationId xmlns:a16="http://schemas.microsoft.com/office/drawing/2014/main" id="{F01613AE-813F-2812-71A2-CAA0166E2021}"/>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8" name="Google Shape;438;p50"/>
          <p:cNvSpPr txBox="1">
            <a:spLocks noGrp="1"/>
          </p:cNvSpPr>
          <p:nvPr>
            <p:ph type="title"/>
          </p:nvPr>
        </p:nvSpPr>
        <p:spPr>
          <a:xfrm>
            <a:off x="566100" y="668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Organisez votre boîte de réception</a:t>
            </a:r>
            <a:endParaRPr/>
          </a:p>
        </p:txBody>
      </p:sp>
      <p:sp>
        <p:nvSpPr>
          <p:cNvPr id="439" name="Google Shape;439;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Char char="▪"/>
            </a:pPr>
            <a:r>
              <a:rPr lang="en-US" sz="2400"/>
              <a:t>Pour vous aider à vous y retrouver dans votre boîte de réception, vous pouvez </a:t>
            </a:r>
            <a:r>
              <a:rPr lang="en-US" sz="2400" b="1"/>
              <a:t>l'organiser en créant des </a:t>
            </a:r>
            <a:r>
              <a:rPr lang="en-US" b="1"/>
              <a:t>sous-sections </a:t>
            </a:r>
            <a:r>
              <a:rPr lang="en-US" sz="2400"/>
              <a:t>et en y classant vos courriels. Selon votre service de messagerie, ces sous-sections sont appelées "étiquettes" ou "dossiers".</a:t>
            </a:r>
            <a:endParaRPr sz="2400"/>
          </a:p>
          <a:p>
            <a:pPr marL="457200" lvl="0" indent="-381000" algn="l" rtl="0">
              <a:lnSpc>
                <a:spcPct val="100000"/>
              </a:lnSpc>
              <a:spcBef>
                <a:spcPts val="1200"/>
              </a:spcBef>
              <a:spcAft>
                <a:spcPts val="0"/>
              </a:spcAft>
              <a:buSzPts val="2400"/>
              <a:buChar char="▪"/>
            </a:pPr>
            <a:r>
              <a:rPr lang="en-US" sz="2400"/>
              <a:t>Si vous souhaitez rechercher uniquement les courriels que vous avez classés dans une sous-section spécifique, cliquez sur le bouton Menu de votre boîte aux lettres, puis choisissez la section que vous souhaitez voir apparaître. Pour revenir à l'affichage général, cliquez à nouveau sur le bouton Menu.</a:t>
            </a:r>
            <a:endParaRPr sz="2400"/>
          </a:p>
          <a:p>
            <a:pPr marL="0" lvl="0" indent="0" algn="l" rtl="0">
              <a:lnSpc>
                <a:spcPct val="100000"/>
              </a:lnSpc>
              <a:spcBef>
                <a:spcPts val="1200"/>
              </a:spcBef>
              <a:spcAft>
                <a:spcPts val="600"/>
              </a:spcAft>
              <a:buSzPts val="1100"/>
              <a:buNone/>
            </a:pPr>
            <a:r>
              <a:rPr lang="en-US" sz="2400" u="sng"/>
              <a:t>Remarque </a:t>
            </a:r>
            <a:r>
              <a:rPr lang="en-US" sz="2400"/>
              <a:t>: l'utilisation de ce système d'organisation varie en fonction du service de courrier électronique. En cas de doute, consultez d'abord le guide de l'utilisateur du </a:t>
            </a:r>
            <a:r>
              <a:rPr lang="en-US"/>
              <a:t>service. </a:t>
            </a:r>
            <a:endParaRPr sz="2400"/>
          </a:p>
        </p:txBody>
      </p:sp>
      <p:sp>
        <p:nvSpPr>
          <p:cNvPr id="440" name="Google Shape;440;p50"/>
          <p:cNvSpPr txBox="1"/>
          <p:nvPr/>
        </p:nvSpPr>
        <p:spPr>
          <a:xfrm>
            <a:off x="9598850" y="6295625"/>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a:solidFill>
                  <a:srgbClr val="1F1F1F"/>
                </a:solidFill>
                <a:latin typeface="Calibri"/>
                <a:ea typeface="Calibri"/>
                <a:cs typeface="Calibri"/>
                <a:sym typeface="Calibri"/>
              </a:rPr>
              <a:t>Image </a:t>
            </a:r>
            <a:r>
              <a:rPr lang="en-US" sz="1000" u="sng">
                <a:solidFill>
                  <a:srgbClr val="1F1F1F"/>
                </a:solidFill>
                <a:latin typeface="Calibri"/>
                <a:ea typeface="Calibri"/>
                <a:cs typeface="Calibri"/>
                <a:sym typeface="Calibri"/>
              </a:rPr>
              <a:t>par</a:t>
            </a:r>
            <a:r>
              <a:rPr lang="en-US" sz="1000" b="0" i="0" u="sng" strike="noStrike" cap="none">
                <a:solidFill>
                  <a:srgbClr val="1F1F1F"/>
                </a:solidFill>
                <a:latin typeface="Calibri"/>
                <a:ea typeface="Calibri"/>
                <a:cs typeface="Calibri"/>
                <a:sym typeface="Calibri"/>
              </a:rPr>
              <a:t> storyset sur Freepik</a:t>
            </a:r>
            <a:endParaRPr sz="1400" b="0" i="0" u="none" strike="noStrike" cap="none">
              <a:solidFill>
                <a:srgbClr val="1F1F1F"/>
              </a:solidFill>
              <a:latin typeface="Calibri"/>
              <a:ea typeface="Calibri"/>
              <a:cs typeface="Calibri"/>
              <a:sym typeface="Calibri"/>
            </a:endParaRPr>
          </a:p>
        </p:txBody>
      </p:sp>
      <p:sp>
        <p:nvSpPr>
          <p:cNvPr id="2" name="Google Shape;397;p40">
            <a:extLst>
              <a:ext uri="{FF2B5EF4-FFF2-40B4-BE49-F238E27FC236}">
                <a16:creationId xmlns:a16="http://schemas.microsoft.com/office/drawing/2014/main" id="{E3E55646-280C-37FB-F050-D9C0B613700A}"/>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2370f821f7_2_76"/>
          <p:cNvSpPr txBox="1">
            <a:spLocks noGrp="1"/>
          </p:cNvSpPr>
          <p:nvPr>
            <p:ph type="title"/>
          </p:nvPr>
        </p:nvSpPr>
        <p:spPr>
          <a:xfrm>
            <a:off x="1994338" y="905452"/>
            <a:ext cx="9326700" cy="6789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Calibri"/>
              <a:buNone/>
            </a:pPr>
            <a:r>
              <a:rPr lang="en-US">
                <a:solidFill>
                  <a:schemeClr val="lt1"/>
                </a:solidFill>
              </a:rPr>
              <a:t>Activité : Créez une nouvelle étiquette pour organiser vos courriels</a:t>
            </a:r>
            <a:endParaRPr>
              <a:solidFill>
                <a:schemeClr val="lt1"/>
              </a:solidFill>
            </a:endParaRPr>
          </a:p>
        </p:txBody>
      </p:sp>
      <p:sp>
        <p:nvSpPr>
          <p:cNvPr id="448" name="Google Shape;448;g32370f821f7_2_76"/>
          <p:cNvSpPr txBox="1">
            <a:spLocks noGrp="1"/>
          </p:cNvSpPr>
          <p:nvPr>
            <p:ph type="body" idx="1"/>
          </p:nvPr>
        </p:nvSpPr>
        <p:spPr>
          <a:xfrm>
            <a:off x="558000" y="1800000"/>
            <a:ext cx="11395200" cy="4907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100000"/>
              <a:buNone/>
            </a:pPr>
            <a:r>
              <a:rPr lang="en-US" i="1"/>
              <a:t>Essayez de créer une étiquette (ou équivalent) pour trier vos courriels : </a:t>
            </a:r>
            <a:endParaRPr/>
          </a:p>
          <a:p>
            <a:pPr marL="457200" lvl="0" indent="-369570" algn="l" rtl="0">
              <a:lnSpc>
                <a:spcPct val="100000"/>
              </a:lnSpc>
              <a:spcBef>
                <a:spcPts val="1200"/>
              </a:spcBef>
              <a:spcAft>
                <a:spcPts val="0"/>
              </a:spcAft>
              <a:buSzPct val="100000"/>
              <a:buFont typeface="Calibri"/>
              <a:buAutoNum type="arabicPeriod"/>
            </a:pPr>
            <a:r>
              <a:rPr lang="en-US" i="1"/>
              <a:t>Dans le menu de votre boîte mail, cherchez la section "Étiquettes" (ou équivalente) et cliquez sur "Créer un nouveau". </a:t>
            </a:r>
            <a:endParaRPr i="1"/>
          </a:p>
          <a:p>
            <a:pPr marL="457200" lvl="0" indent="-369570" algn="l" rtl="0">
              <a:lnSpc>
                <a:spcPct val="100000"/>
              </a:lnSpc>
              <a:spcBef>
                <a:spcPts val="1200"/>
              </a:spcBef>
              <a:spcAft>
                <a:spcPts val="0"/>
              </a:spcAft>
              <a:buSzPct val="100000"/>
              <a:buFont typeface="Calibri"/>
              <a:buAutoNum type="arabicPeriod"/>
            </a:pPr>
            <a:r>
              <a:rPr lang="en-US" i="1"/>
              <a:t>Personnalisez-la, en lui donnant un nom et une couleur par exemple. </a:t>
            </a:r>
            <a:endParaRPr i="1"/>
          </a:p>
          <a:p>
            <a:pPr marL="457200" lvl="0" indent="-369570" algn="l" rtl="0">
              <a:lnSpc>
                <a:spcPct val="100000"/>
              </a:lnSpc>
              <a:spcBef>
                <a:spcPts val="1200"/>
              </a:spcBef>
              <a:spcAft>
                <a:spcPts val="0"/>
              </a:spcAft>
              <a:buSzPct val="100000"/>
              <a:buFont typeface="Calibri"/>
              <a:buAutoNum type="arabicPeriod"/>
            </a:pPr>
            <a:r>
              <a:rPr lang="en-US" i="1"/>
              <a:t>Cliquez sur "Terminé". </a:t>
            </a:r>
            <a:endParaRPr i="1"/>
          </a:p>
          <a:p>
            <a:pPr marL="457200" lvl="0" indent="-369570" algn="l" rtl="0">
              <a:lnSpc>
                <a:spcPct val="100000"/>
              </a:lnSpc>
              <a:spcBef>
                <a:spcPts val="1200"/>
              </a:spcBef>
              <a:spcAft>
                <a:spcPts val="0"/>
              </a:spcAft>
              <a:buSzPct val="100000"/>
              <a:buFont typeface="Calibri"/>
              <a:buAutoNum type="arabicPeriod"/>
            </a:pPr>
            <a:r>
              <a:rPr lang="en-US" i="1"/>
              <a:t>Ensuite, ouvrez un e-mail que vous souhaitez ajouter sous cette étiquette. </a:t>
            </a:r>
            <a:endParaRPr i="1"/>
          </a:p>
          <a:p>
            <a:pPr marL="457200" lvl="0" indent="-369570" algn="l" rtl="0">
              <a:lnSpc>
                <a:spcPct val="100000"/>
              </a:lnSpc>
              <a:spcBef>
                <a:spcPts val="1200"/>
              </a:spcBef>
              <a:spcAft>
                <a:spcPts val="0"/>
              </a:spcAft>
              <a:buSzPct val="100000"/>
              <a:buFont typeface="Calibri"/>
              <a:buAutoNum type="arabicPeriod"/>
            </a:pPr>
            <a:r>
              <a:rPr lang="en-US" i="1"/>
              <a:t>Cliquez sur le bouton "Options du courrier", puis sur "Modifier l'étiquette". </a:t>
            </a:r>
            <a:endParaRPr i="1"/>
          </a:p>
          <a:p>
            <a:pPr marL="457200" lvl="0" indent="-369570" algn="l" rtl="0">
              <a:lnSpc>
                <a:spcPct val="100000"/>
              </a:lnSpc>
              <a:spcBef>
                <a:spcPts val="1200"/>
              </a:spcBef>
              <a:spcAft>
                <a:spcPts val="0"/>
              </a:spcAft>
              <a:buSzPct val="100000"/>
              <a:buFont typeface="Calibri"/>
              <a:buAutoNum type="arabicPeriod"/>
            </a:pPr>
            <a:r>
              <a:rPr lang="en-US" i="1"/>
              <a:t>Choisissez la bonne étiquette pour cet e-mail et cliquez sur "Appliquer". </a:t>
            </a:r>
            <a:endParaRPr i="1"/>
          </a:p>
          <a:p>
            <a:pPr marL="457200" lvl="0" indent="-369570" algn="l" rtl="0">
              <a:lnSpc>
                <a:spcPct val="100000"/>
              </a:lnSpc>
              <a:spcBef>
                <a:spcPts val="1200"/>
              </a:spcBef>
              <a:spcAft>
                <a:spcPts val="0"/>
              </a:spcAft>
              <a:buSzPct val="100000"/>
              <a:buFont typeface="Calibri"/>
              <a:buAutoNum type="arabicPeriod"/>
            </a:pPr>
            <a:r>
              <a:rPr lang="en-US" i="1"/>
              <a:t>Consultez les résultats sur la première page : Voyez-vous le symbole de l'étiquette apparaître à côté de votre courriel ?</a:t>
            </a:r>
            <a:endParaRPr i="1"/>
          </a:p>
          <a:p>
            <a:pPr marL="457200" lvl="0" indent="-369570" algn="l" rtl="0">
              <a:lnSpc>
                <a:spcPct val="100000"/>
              </a:lnSpc>
              <a:spcBef>
                <a:spcPts val="1200"/>
              </a:spcBef>
              <a:spcAft>
                <a:spcPts val="0"/>
              </a:spcAft>
              <a:buSzPct val="100000"/>
              <a:buAutoNum type="arabicPeriod"/>
            </a:pPr>
            <a:r>
              <a:rPr lang="en-US" i="1"/>
              <a:t>Essayez une deuxième méthode : glissez et déposez un deuxième courriel dans l'étiquette que vous avez créée, visible sur le côté gauche de votre courriel (selon votre type de courriel, il se peut qu'une seule de ces méthodes soit disponible). </a:t>
            </a:r>
            <a:endParaRPr/>
          </a:p>
        </p:txBody>
      </p:sp>
      <p:pic>
        <p:nvPicPr>
          <p:cNvPr id="449" name="Google Shape;449;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2" name="Google Shape;397;p40">
            <a:extLst>
              <a:ext uri="{FF2B5EF4-FFF2-40B4-BE49-F238E27FC236}">
                <a16:creationId xmlns:a16="http://schemas.microsoft.com/office/drawing/2014/main" id="{840CA4EB-2C76-FC15-6FAA-3881AC85EDAC}"/>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1"/>
          <p:cNvSpPr txBox="1">
            <a:spLocks noGrp="1"/>
          </p:cNvSpPr>
          <p:nvPr>
            <p:ph type="title"/>
          </p:nvPr>
        </p:nvSpPr>
        <p:spPr>
          <a:xfrm>
            <a:off x="566150" y="8056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Recherche d'un courriel spécifique</a:t>
            </a:r>
            <a:endParaRPr/>
          </a:p>
        </p:txBody>
      </p:sp>
      <p:sp>
        <p:nvSpPr>
          <p:cNvPr id="456" name="Google Shape;456;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200"/>
              </a:spcBef>
              <a:spcAft>
                <a:spcPts val="0"/>
              </a:spcAft>
              <a:buClr>
                <a:schemeClr val="dk1"/>
              </a:buClr>
              <a:buSzPct val="49549"/>
              <a:buFont typeface="Calibri"/>
              <a:buNone/>
            </a:pPr>
            <a:r>
              <a:rPr lang="en-US"/>
              <a:t>Pour retrouver facilement un courriel, vous pouvez également filtrer votre boîte aux lettres : </a:t>
            </a:r>
            <a:endParaRPr/>
          </a:p>
          <a:p>
            <a:pPr marL="457200" lvl="0" indent="-381000" algn="l" rtl="0">
              <a:lnSpc>
                <a:spcPct val="100000"/>
              </a:lnSpc>
              <a:spcBef>
                <a:spcPts val="1200"/>
              </a:spcBef>
              <a:spcAft>
                <a:spcPts val="0"/>
              </a:spcAft>
              <a:buSzPct val="108108"/>
              <a:buChar char="▪"/>
            </a:pPr>
            <a:r>
              <a:rPr lang="en-US"/>
              <a:t>Cliquez sur la </a:t>
            </a:r>
            <a:r>
              <a:rPr lang="en-US" b="1"/>
              <a:t>barre de recherche </a:t>
            </a:r>
            <a:r>
              <a:rPr lang="en-US"/>
              <a:t>située tout en haut de la page d'accueil.</a:t>
            </a:r>
            <a:endParaRPr/>
          </a:p>
          <a:p>
            <a:pPr marL="457200" lvl="0" indent="-381000" algn="l" rtl="0">
              <a:lnSpc>
                <a:spcPct val="100000"/>
              </a:lnSpc>
              <a:spcBef>
                <a:spcPts val="1000"/>
              </a:spcBef>
              <a:spcAft>
                <a:spcPts val="0"/>
              </a:spcAft>
              <a:buSzPct val="108108"/>
              <a:buChar char="▪"/>
            </a:pPr>
            <a:r>
              <a:rPr lang="en-US"/>
              <a:t>Plusieurs menus déroulants apparaissent en dessous (De, A, Date, etc.).</a:t>
            </a:r>
            <a:endParaRPr/>
          </a:p>
          <a:p>
            <a:pPr marL="457200" lvl="0" indent="-381000" algn="l" rtl="0">
              <a:lnSpc>
                <a:spcPct val="100000"/>
              </a:lnSpc>
              <a:spcBef>
                <a:spcPts val="1000"/>
              </a:spcBef>
              <a:spcAft>
                <a:spcPts val="0"/>
              </a:spcAft>
              <a:buSzPct val="108108"/>
              <a:buChar char="▪"/>
            </a:pPr>
            <a:r>
              <a:rPr lang="en-US"/>
              <a:t>Saisissez vos critères de recherche.</a:t>
            </a:r>
            <a:endParaRPr/>
          </a:p>
          <a:p>
            <a:pPr marL="457200" lvl="0" indent="-381000" algn="l" rtl="0">
              <a:lnSpc>
                <a:spcPct val="100000"/>
              </a:lnSpc>
              <a:spcBef>
                <a:spcPts val="1000"/>
              </a:spcBef>
              <a:spcAft>
                <a:spcPts val="0"/>
              </a:spcAft>
              <a:buSzPct val="108108"/>
              <a:buChar char="▪"/>
            </a:pPr>
            <a:r>
              <a:rPr lang="en-US"/>
              <a:t>Les courriers électroniques correspondants s'affichent alors directement.</a:t>
            </a:r>
            <a:endParaRPr/>
          </a:p>
          <a:p>
            <a:pPr marL="457200" lvl="0" indent="-381000" algn="l" rtl="0">
              <a:lnSpc>
                <a:spcPct val="100000"/>
              </a:lnSpc>
              <a:spcBef>
                <a:spcPts val="1200"/>
              </a:spcBef>
              <a:spcAft>
                <a:spcPts val="1000"/>
              </a:spcAft>
              <a:buSzPct val="108108"/>
              <a:buChar char="▪"/>
            </a:pPr>
            <a:r>
              <a:rPr lang="en-US"/>
              <a:t>Si ce n'est pas le cas, cliquez sur Rechercher pour afficher les courriels. </a:t>
            </a:r>
            <a:endParaRPr/>
          </a:p>
        </p:txBody>
      </p:sp>
      <p:sp>
        <p:nvSpPr>
          <p:cNvPr id="458" name="Google Shape;458;p51"/>
          <p:cNvSpPr txBox="1"/>
          <p:nvPr/>
        </p:nvSpPr>
        <p:spPr>
          <a:xfrm>
            <a:off x="9813450" y="6295650"/>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a:solidFill>
                  <a:srgbClr val="1F1F1F"/>
                </a:solidFill>
                <a:latin typeface="Calibri"/>
                <a:ea typeface="Calibri"/>
                <a:cs typeface="Calibri"/>
                <a:sym typeface="Calibri"/>
              </a:rPr>
              <a:t>Image </a:t>
            </a:r>
            <a:r>
              <a:rPr lang="en-US" sz="1000" u="sng">
                <a:solidFill>
                  <a:srgbClr val="1F1F1F"/>
                </a:solidFill>
                <a:latin typeface="Calibri"/>
                <a:ea typeface="Calibri"/>
                <a:cs typeface="Calibri"/>
                <a:sym typeface="Calibri"/>
              </a:rPr>
              <a:t>par</a:t>
            </a:r>
            <a:r>
              <a:rPr lang="en-US" sz="1000" b="0" i="0" u="sng" strike="noStrike" cap="none">
                <a:solidFill>
                  <a:srgbClr val="1F1F1F"/>
                </a:solidFill>
                <a:latin typeface="Calibri"/>
                <a:ea typeface="Calibri"/>
                <a:cs typeface="Calibri"/>
                <a:sym typeface="Calibri"/>
              </a:rPr>
              <a:t> benzoix sur Freepik</a:t>
            </a:r>
            <a:endParaRPr sz="1400" b="0" i="0" u="none" strike="noStrike" cap="none">
              <a:solidFill>
                <a:srgbClr val="1F1F1F"/>
              </a:solidFill>
              <a:latin typeface="Calibri"/>
              <a:ea typeface="Calibri"/>
              <a:cs typeface="Calibri"/>
              <a:sym typeface="Calibri"/>
            </a:endParaRPr>
          </a:p>
        </p:txBody>
      </p:sp>
      <p:pic>
        <p:nvPicPr>
          <p:cNvPr id="459" name="Google Shape;459;p51"/>
          <p:cNvPicPr preferRelativeResize="0"/>
          <p:nvPr/>
        </p:nvPicPr>
        <p:blipFill rotWithShape="1">
          <a:blip r:embed="rId3">
            <a:alphaModFix/>
          </a:blip>
          <a:srcRect r="40539"/>
          <a:stretch/>
        </p:blipFill>
        <p:spPr>
          <a:xfrm>
            <a:off x="9001124" y="1676212"/>
            <a:ext cx="2855921" cy="3248213"/>
          </a:xfrm>
          <a:prstGeom prst="rect">
            <a:avLst/>
          </a:prstGeom>
          <a:noFill/>
          <a:ln>
            <a:noFill/>
          </a:ln>
        </p:spPr>
      </p:pic>
      <p:sp>
        <p:nvSpPr>
          <p:cNvPr id="2" name="Google Shape;397;p40">
            <a:extLst>
              <a:ext uri="{FF2B5EF4-FFF2-40B4-BE49-F238E27FC236}">
                <a16:creationId xmlns:a16="http://schemas.microsoft.com/office/drawing/2014/main" id="{E56305DB-F402-D026-7957-60C4A30322ED}"/>
              </a:ext>
            </a:extLst>
          </p:cNvPr>
          <p:cNvSpPr/>
          <p:nvPr/>
        </p:nvSpPr>
        <p:spPr>
          <a:xfrm>
            <a:off x="8262257" y="0"/>
            <a:ext cx="391376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Gestion d'un </a:t>
            </a:r>
            <a:r>
              <a:rPr lang="en-US" sz="1800" b="0" i="0" u="none" strike="noStrike" cap="none" dirty="0" err="1">
                <a:solidFill>
                  <a:srgbClr val="1C2E78"/>
                </a:solidFill>
                <a:latin typeface="Calibri"/>
                <a:ea typeface="Calibri"/>
                <a:cs typeface="Calibri"/>
                <a:sym typeface="Calibri"/>
              </a:rPr>
              <a:t>compte</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messagerie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en-US" sz="2200"/>
              <a:t>Unité 7</a:t>
            </a:r>
            <a:r>
              <a:rPr lang="en-US" sz="4000"/>
              <a:t/>
            </a:r>
            <a:br>
              <a:rPr lang="en-US" sz="4000"/>
            </a:br>
            <a:r>
              <a:rPr lang="en-US" sz="4000"/>
              <a:t>Rechercher et télécharger des applications </a:t>
            </a:r>
            <a:endParaRPr/>
          </a:p>
        </p:txBody>
      </p:sp>
      <p:sp>
        <p:nvSpPr>
          <p:cNvPr id="466" name="Google Shape;466;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467" name="Google Shape;467;g32370f821f7_1_29"/>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serez en mesure de : </a:t>
            </a:r>
            <a:endParaRPr/>
          </a:p>
          <a:p>
            <a:pPr marL="228600" lvl="0" indent="-228600" algn="l" rtl="0">
              <a:lnSpc>
                <a:spcPct val="150000"/>
              </a:lnSpc>
              <a:spcBef>
                <a:spcPts val="1200"/>
              </a:spcBef>
              <a:spcAft>
                <a:spcPts val="0"/>
              </a:spcAft>
              <a:buSzPts val="2000"/>
              <a:buFont typeface="Calibri"/>
              <a:buChar char="✔"/>
            </a:pPr>
            <a:r>
              <a:rPr lang="en-US" sz="2000"/>
              <a:t>Trouver une application sur la plateforme disponible sur votre appareil ou "store". </a:t>
            </a:r>
            <a:endParaRPr sz="2000"/>
          </a:p>
          <a:p>
            <a:pPr marL="228600" lvl="0" indent="-228600" algn="l" rtl="0">
              <a:lnSpc>
                <a:spcPct val="150000"/>
              </a:lnSpc>
              <a:spcBef>
                <a:spcPts val="1200"/>
              </a:spcBef>
              <a:spcAft>
                <a:spcPts val="0"/>
              </a:spcAft>
              <a:buSzPts val="2000"/>
              <a:buChar char="✔"/>
            </a:pPr>
            <a:r>
              <a:rPr lang="en-US" sz="2000"/>
              <a:t>Installer une application </a:t>
            </a:r>
            <a:endParaRPr sz="2000"/>
          </a:p>
          <a:p>
            <a:pPr marL="0" lvl="0" indent="0" algn="l" rtl="0">
              <a:lnSpc>
                <a:spcPct val="150000"/>
              </a:lnSpc>
              <a:spcBef>
                <a:spcPts val="1200"/>
              </a:spcBef>
              <a:spcAft>
                <a:spcPts val="0"/>
              </a:spcAft>
              <a:buSzPts val="2400"/>
              <a:buNone/>
            </a:pPr>
            <a:endParaRPr/>
          </a:p>
          <a:p>
            <a:pPr marL="457200" lvl="0" indent="0" algn="l" rtl="0">
              <a:lnSpc>
                <a:spcPct val="150000"/>
              </a:lnSpc>
              <a:spcBef>
                <a:spcPts val="1200"/>
              </a:spcBef>
              <a:spcAft>
                <a:spcPts val="0"/>
              </a:spcAft>
              <a:buSzPts val="2400"/>
              <a:buNone/>
            </a:pPr>
            <a:endParaRPr sz="2000"/>
          </a:p>
        </p:txBody>
      </p:sp>
      <p:pic>
        <p:nvPicPr>
          <p:cNvPr id="468" name="Google Shape;468;g32370f821f7_1_29" descr="High ROI content abstract concept illustration"/>
          <p:cNvPicPr preferRelativeResize="0"/>
          <p:nvPr/>
        </p:nvPicPr>
        <p:blipFill rotWithShape="1">
          <a:blip r:embed="rId3">
            <a:alphaModFix/>
          </a:blip>
          <a:srcRect l="10457" t="11532" r="9779" b="9207"/>
          <a:stretch/>
        </p:blipFill>
        <p:spPr>
          <a:xfrm>
            <a:off x="7936302" y="2159999"/>
            <a:ext cx="3697698" cy="3753513"/>
          </a:xfrm>
          <a:prstGeom prst="rect">
            <a:avLst/>
          </a:prstGeom>
          <a:noFill/>
          <a:ln>
            <a:noFill/>
          </a:ln>
        </p:spPr>
      </p:pic>
      <p:sp>
        <p:nvSpPr>
          <p:cNvPr id="469" name="Google Shape;469;g32370f821f7_1_29"/>
          <p:cNvSpPr txBox="1"/>
          <p:nvPr/>
        </p:nvSpPr>
        <p:spPr>
          <a:xfrm>
            <a:off x="9436963" y="6351847"/>
            <a:ext cx="19116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Rechercher et télécharger des applications</a:t>
            </a:r>
            <a:endParaRPr/>
          </a:p>
        </p:txBody>
      </p:sp>
      <p:sp>
        <p:nvSpPr>
          <p:cNvPr id="475" name="Google Shape;475;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pPr>
            <a:r>
              <a:rPr lang="en-US" sz="2200"/>
              <a:t>Pour télécharger une application, utilisez toujours la plateforme en ligne (store) accessible depuis votre smartphone, afin de vous assurer que vous ne téléchargez que des applications sûres : </a:t>
            </a:r>
            <a:endParaRPr sz="2200"/>
          </a:p>
          <a:p>
            <a:pPr marL="0" lvl="0" indent="0" algn="l" rtl="0">
              <a:lnSpc>
                <a:spcPct val="100000"/>
              </a:lnSpc>
              <a:spcBef>
                <a:spcPts val="0"/>
              </a:spcBef>
              <a:spcAft>
                <a:spcPts val="0"/>
              </a:spcAft>
              <a:buSzPts val="2400"/>
              <a:buNone/>
            </a:pPr>
            <a:endParaRPr sz="1400"/>
          </a:p>
          <a:p>
            <a:pPr marL="0" lvl="0" indent="0" algn="ctr" rtl="0">
              <a:lnSpc>
                <a:spcPct val="100000"/>
              </a:lnSpc>
              <a:spcBef>
                <a:spcPts val="0"/>
              </a:spcBef>
              <a:spcAft>
                <a:spcPts val="0"/>
              </a:spcAft>
              <a:buSzPts val="2400"/>
              <a:buNone/>
            </a:pPr>
            <a:r>
              <a:rPr lang="en-US" sz="2200" b="1"/>
              <a:t>Android - Google Play Store Iphone - Apple's App Store</a:t>
            </a:r>
            <a:endParaRPr sz="2200" b="1"/>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r>
              <a:rPr lang="en-US" sz="2200"/>
              <a:t>Sur ces plateformes, le fonctionnement est le même que celui d'une recherche sur internet. Recherchez directement une application si vous en connaissez le nom, ou un thème qui vous intéresse, et explorez les différents choix proposés. </a:t>
            </a:r>
            <a:endParaRPr sz="2200"/>
          </a:p>
          <a:p>
            <a:pPr marL="0" lvl="0" indent="0" algn="l" rtl="0">
              <a:lnSpc>
                <a:spcPct val="100000"/>
              </a:lnSpc>
              <a:spcBef>
                <a:spcPts val="1200"/>
              </a:spcBef>
              <a:spcAft>
                <a:spcPts val="0"/>
              </a:spcAft>
              <a:buSzPts val="2400"/>
              <a:buNone/>
            </a:pPr>
            <a:r>
              <a:rPr lang="en-US" sz="2200"/>
              <a:t>Cliquez ensuite sur le bouton "Installer" ou "Obtenir" (en fonction de la plateforme) pour lancer le téléchargement. Une fois le téléchargement terminé, vous pouvez y accéder directement sur votre smartphone.</a:t>
            </a:r>
            <a:endParaRPr sz="2200"/>
          </a:p>
        </p:txBody>
      </p:sp>
      <p:sp>
        <p:nvSpPr>
          <p:cNvPr id="476" name="Google Shape;476;p20"/>
          <p:cNvSpPr/>
          <p:nvPr/>
        </p:nvSpPr>
        <p:spPr>
          <a:xfrm>
            <a:off x="7445829" y="0"/>
            <a:ext cx="474047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1.7 Recherche et </a:t>
            </a:r>
            <a:r>
              <a:rPr lang="en-US" sz="1800" b="0" i="0" u="none" strike="noStrike" cap="none" dirty="0" err="1">
                <a:solidFill>
                  <a:srgbClr val="1C2E78"/>
                </a:solidFill>
                <a:latin typeface="Calibri"/>
                <a:ea typeface="Calibri"/>
                <a:cs typeface="Calibri"/>
                <a:sym typeface="Calibri"/>
              </a:rPr>
              <a:t>téléchargement</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d'applications</a:t>
            </a:r>
            <a:endParaRPr sz="1800" b="0" i="0" u="none" strike="noStrike" cap="none" dirty="0">
              <a:solidFill>
                <a:srgbClr val="1C2E78"/>
              </a:solidFill>
              <a:latin typeface="Calibri"/>
              <a:ea typeface="Calibri"/>
              <a:cs typeface="Calibri"/>
              <a:sym typeface="Calibri"/>
            </a:endParaRPr>
          </a:p>
        </p:txBody>
      </p:sp>
      <p:pic>
        <p:nvPicPr>
          <p:cNvPr id="477" name="Google Shape;477;p20"/>
          <p:cNvPicPr preferRelativeResize="0"/>
          <p:nvPr/>
        </p:nvPicPr>
        <p:blipFill rotWithShape="1">
          <a:blip r:embed="rId3">
            <a:alphaModFix/>
          </a:blip>
          <a:srcRect l="19597" t="10531" r="18734" b="28980"/>
          <a:stretch/>
        </p:blipFill>
        <p:spPr>
          <a:xfrm>
            <a:off x="2859826" y="2835250"/>
            <a:ext cx="1153899" cy="1187508"/>
          </a:xfrm>
          <a:prstGeom prst="rect">
            <a:avLst/>
          </a:prstGeom>
          <a:noFill/>
          <a:ln>
            <a:noFill/>
          </a:ln>
        </p:spPr>
      </p:pic>
      <p:pic>
        <p:nvPicPr>
          <p:cNvPr id="478" name="Google Shape;478;p20"/>
          <p:cNvPicPr preferRelativeResize="0"/>
          <p:nvPr/>
        </p:nvPicPr>
        <p:blipFill rotWithShape="1">
          <a:blip r:embed="rId4">
            <a:alphaModFix/>
          </a:blip>
          <a:srcRect l="21498" r="21640"/>
          <a:stretch/>
        </p:blipFill>
        <p:spPr>
          <a:xfrm>
            <a:off x="7999475" y="2835250"/>
            <a:ext cx="1153900" cy="1141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Unité 1</a:t>
            </a:r>
            <a:r>
              <a:rPr lang="en-US"/>
              <a:t/>
            </a:r>
            <a:br>
              <a:rPr lang="en-US"/>
            </a:br>
            <a:r>
              <a:rPr lang="en-US" sz="4000"/>
              <a:t>Introduction </a:t>
            </a:r>
            <a:r>
              <a:rPr lang="en-US"/>
              <a:t/>
            </a:r>
            <a:br>
              <a:rPr lang="en-US"/>
            </a:br>
            <a:endParaRPr/>
          </a:p>
        </p:txBody>
      </p:sp>
      <p:sp>
        <p:nvSpPr>
          <p:cNvPr id="127" name="Google Shape;127;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28" name="Google Shape;128;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connaitrez: </a:t>
            </a:r>
            <a:endParaRPr/>
          </a:p>
          <a:p>
            <a:pPr marL="228600" lvl="0" indent="-224948" algn="l" rtl="0">
              <a:lnSpc>
                <a:spcPct val="150000"/>
              </a:lnSpc>
              <a:spcBef>
                <a:spcPts val="1200"/>
              </a:spcBef>
              <a:spcAft>
                <a:spcPts val="0"/>
              </a:spcAft>
              <a:buClr>
                <a:srgbClr val="92D050"/>
              </a:buClr>
              <a:buSzPts val="2100"/>
              <a:buFont typeface="Calibri"/>
              <a:buChar char="✔"/>
            </a:pPr>
            <a:r>
              <a:rPr lang="en-US" sz="2000"/>
              <a:t>Les objectifs d'apprentissage et le contenu de ce module</a:t>
            </a:r>
            <a:endParaRPr/>
          </a:p>
          <a:p>
            <a:pPr marL="228600" lvl="0" indent="-224948" algn="l" rtl="0">
              <a:lnSpc>
                <a:spcPct val="150000"/>
              </a:lnSpc>
              <a:spcBef>
                <a:spcPts val="1200"/>
              </a:spcBef>
              <a:spcAft>
                <a:spcPts val="0"/>
              </a:spcAft>
              <a:buClr>
                <a:srgbClr val="92D050"/>
              </a:buClr>
              <a:buSzPts val="2100"/>
              <a:buFont typeface="Calibri"/>
              <a:buChar char="✔"/>
            </a:pPr>
            <a:r>
              <a:rPr lang="en-US" sz="2000"/>
              <a:t>La méthodologie de formation utilisée et la durée de ce module</a:t>
            </a:r>
            <a:endParaRPr sz="2000"/>
          </a:p>
        </p:txBody>
      </p:sp>
      <p:pic>
        <p:nvPicPr>
          <p:cNvPr id="129" name="Google Shape;129;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0" name="Google Shape;130;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2370f821f7_1_3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sz="2000"/>
              <a:t>Unité 8</a:t>
            </a:r>
            <a:r>
              <a:rPr lang="en-US" sz="4000"/>
              <a:t/>
            </a:r>
            <a:br>
              <a:rPr lang="en-US" sz="4000"/>
            </a:br>
            <a:r>
              <a:rPr lang="en-US" sz="4000"/>
              <a:t>Maintenir les appareils TIC à jour  </a:t>
            </a:r>
            <a:endParaRPr/>
          </a:p>
        </p:txBody>
      </p:sp>
      <p:sp>
        <p:nvSpPr>
          <p:cNvPr id="485" name="Google Shape;485;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486" name="Google Shape;486;g32370f821f7_1_38"/>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serez en mesure de : </a:t>
            </a:r>
            <a:endParaRPr/>
          </a:p>
          <a:p>
            <a:pPr marL="228600" lvl="0" indent="-228600" algn="l" rtl="0">
              <a:lnSpc>
                <a:spcPct val="150000"/>
              </a:lnSpc>
              <a:spcBef>
                <a:spcPts val="1200"/>
              </a:spcBef>
              <a:spcAft>
                <a:spcPts val="0"/>
              </a:spcAft>
              <a:buSzPts val="2000"/>
              <a:buFont typeface="Calibri"/>
              <a:buChar char="✔"/>
            </a:pPr>
            <a:r>
              <a:rPr lang="en-US" sz="2000"/>
              <a:t>Vérifier s'il y a une mise à jour du logiciel de votre appareil </a:t>
            </a:r>
            <a:endParaRPr sz="2000"/>
          </a:p>
          <a:p>
            <a:pPr marL="228600" lvl="0" indent="-228600" algn="l" rtl="0">
              <a:lnSpc>
                <a:spcPct val="150000"/>
              </a:lnSpc>
              <a:spcBef>
                <a:spcPts val="1200"/>
              </a:spcBef>
              <a:spcAft>
                <a:spcPts val="0"/>
              </a:spcAft>
              <a:buSzPts val="2000"/>
              <a:buChar char="✔"/>
            </a:pPr>
            <a:r>
              <a:rPr lang="en-US" sz="2000"/>
              <a:t>Mettre à jour les applications installées </a:t>
            </a:r>
            <a:endParaRPr sz="2000"/>
          </a:p>
          <a:p>
            <a:pPr marL="228600" lvl="0" indent="-228600" algn="l" rtl="0">
              <a:lnSpc>
                <a:spcPct val="150000"/>
              </a:lnSpc>
              <a:spcBef>
                <a:spcPts val="1200"/>
              </a:spcBef>
              <a:spcAft>
                <a:spcPts val="0"/>
              </a:spcAft>
              <a:buSzPts val="2000"/>
              <a:buChar char="✔"/>
            </a:pPr>
            <a:r>
              <a:rPr lang="en-US" sz="2000"/>
              <a:t>Protéger vos données et vos appareils </a:t>
            </a:r>
            <a:endParaRPr sz="2000"/>
          </a:p>
          <a:p>
            <a:pPr marL="0" lvl="0" indent="0" algn="l" rtl="0">
              <a:lnSpc>
                <a:spcPct val="150000"/>
              </a:lnSpc>
              <a:spcBef>
                <a:spcPts val="1200"/>
              </a:spcBef>
              <a:spcAft>
                <a:spcPts val="0"/>
              </a:spcAft>
              <a:buSzPts val="2400"/>
              <a:buNone/>
            </a:pPr>
            <a:endParaRPr/>
          </a:p>
          <a:p>
            <a:pPr marL="457200" lvl="0" indent="0" algn="l" rtl="0">
              <a:lnSpc>
                <a:spcPct val="150000"/>
              </a:lnSpc>
              <a:spcBef>
                <a:spcPts val="1200"/>
              </a:spcBef>
              <a:spcAft>
                <a:spcPts val="0"/>
              </a:spcAft>
              <a:buSzPts val="2400"/>
              <a:buNone/>
            </a:pPr>
            <a:endParaRPr sz="2000"/>
          </a:p>
        </p:txBody>
      </p:sp>
      <p:pic>
        <p:nvPicPr>
          <p:cNvPr id="487" name="Google Shape;487;g32370f821f7_1_38"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488" name="Google Shape;488;g32370f821f7_1_38"/>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13" descr="Helpful sign concept illustration"/>
          <p:cNvPicPr preferRelativeResize="0"/>
          <p:nvPr/>
        </p:nvPicPr>
        <p:blipFill rotWithShape="1">
          <a:blip r:embed="rId3">
            <a:alphaModFix/>
          </a:blip>
          <a:srcRect/>
          <a:stretch/>
        </p:blipFill>
        <p:spPr>
          <a:xfrm>
            <a:off x="8220599" y="1413050"/>
            <a:ext cx="3965776" cy="4006675"/>
          </a:xfrm>
          <a:prstGeom prst="rect">
            <a:avLst/>
          </a:prstGeom>
          <a:noFill/>
          <a:ln>
            <a:noFill/>
          </a:ln>
        </p:spPr>
      </p:pic>
      <p:sp>
        <p:nvSpPr>
          <p:cNvPr id="495" name="Google Shape;495;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a:t>Conseils pour protéger vos données et vos appareils</a:t>
            </a:r>
            <a:endParaRPr/>
          </a:p>
        </p:txBody>
      </p:sp>
      <p:sp>
        <p:nvSpPr>
          <p:cNvPr id="496" name="Google Shape;496;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8108"/>
              <a:buNone/>
            </a:pPr>
            <a:r>
              <a:rPr lang="en-US"/>
              <a:t>Les mises à jour de logiciels sont fournies pour corriger les failles de sécurité connues des applications, des navigateurs et des systèmes d'exploitation. Elles permettent également de déployer des fonctionnalités nouvelles ou améliorées, de supprimer des fonctionnalités obsolètes et d'améliorer la stabilité et fiabilité des logiciels.</a:t>
            </a:r>
            <a:endParaRPr/>
          </a:p>
          <a:p>
            <a:pPr marL="0" lvl="0" indent="0" algn="l" rtl="0">
              <a:lnSpc>
                <a:spcPct val="100000"/>
              </a:lnSpc>
              <a:spcBef>
                <a:spcPts val="0"/>
              </a:spcBef>
              <a:spcAft>
                <a:spcPts val="0"/>
              </a:spcAft>
              <a:buSzPct val="108108"/>
              <a:buNone/>
            </a:pPr>
            <a:endParaRPr/>
          </a:p>
          <a:p>
            <a:pPr marL="457200" lvl="0" indent="-457200" algn="l" rtl="0">
              <a:lnSpc>
                <a:spcPct val="100000"/>
              </a:lnSpc>
              <a:spcBef>
                <a:spcPts val="0"/>
              </a:spcBef>
              <a:spcAft>
                <a:spcPts val="0"/>
              </a:spcAft>
              <a:buSzPct val="108108"/>
              <a:buFont typeface="Calibri"/>
              <a:buAutoNum type="arabicPeriod"/>
            </a:pPr>
            <a:r>
              <a:rPr lang="en-US"/>
              <a:t>Utilisez les </a:t>
            </a:r>
            <a:r>
              <a:rPr lang="en-US" b="1"/>
              <a:t>dernières versions </a:t>
            </a:r>
            <a:r>
              <a:rPr lang="en-US"/>
              <a:t>d'un système d'exploitation, installez un logiciel </a:t>
            </a:r>
            <a:r>
              <a:rPr lang="en-US" b="1"/>
              <a:t>antivirus </a:t>
            </a:r>
            <a:r>
              <a:rPr lang="en-US"/>
              <a:t>et un pare-feu et </a:t>
            </a:r>
            <a:r>
              <a:rPr lang="en-US" b="1"/>
              <a:t>vérifiez </a:t>
            </a:r>
            <a:r>
              <a:rPr lang="en-US"/>
              <a:t>régulièrement </a:t>
            </a:r>
            <a:r>
              <a:rPr lang="en-US" b="1"/>
              <a:t>les mises à jour. </a:t>
            </a:r>
            <a:endParaRPr/>
          </a:p>
          <a:p>
            <a:pPr marL="457200" lvl="0" indent="-457200" algn="l" rtl="0">
              <a:lnSpc>
                <a:spcPct val="100000"/>
              </a:lnSpc>
              <a:spcBef>
                <a:spcPts val="1200"/>
              </a:spcBef>
              <a:spcAft>
                <a:spcPts val="0"/>
              </a:spcAft>
              <a:buSzPct val="108108"/>
              <a:buFont typeface="Calibri"/>
              <a:buAutoNum type="arabicPeriod"/>
            </a:pPr>
            <a:r>
              <a:rPr lang="en-US"/>
              <a:t>Évitez de télécharger des logiciels gratuits à partir de sites web inconnus ou non fiables. Ne téléchargez que des logiciels provenant d'entreprises connues et fiables, dès que possible. </a:t>
            </a:r>
            <a:endParaRPr/>
          </a:p>
        </p:txBody>
      </p:sp>
      <p:sp>
        <p:nvSpPr>
          <p:cNvPr id="497" name="Google Shape;497;p13"/>
          <p:cNvSpPr/>
          <p:nvPr/>
        </p:nvSpPr>
        <p:spPr>
          <a:xfrm>
            <a:off x="8756200" y="0"/>
            <a:ext cx="34302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1.8 Maintenir les dispositifs TIC à jour </a:t>
            </a:r>
            <a:endParaRPr sz="1530" b="0" i="0" u="none" strike="noStrike" cap="none">
              <a:solidFill>
                <a:srgbClr val="1C2E78"/>
              </a:solidFill>
              <a:latin typeface="Calibri"/>
              <a:ea typeface="Calibri"/>
              <a:cs typeface="Calibri"/>
              <a:sym typeface="Calibri"/>
            </a:endParaRPr>
          </a:p>
        </p:txBody>
      </p:sp>
      <p:sp>
        <p:nvSpPr>
          <p:cNvPr id="498" name="Google Shape;498;p1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storyset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2045594444_0_7"/>
          <p:cNvSpPr txBox="1">
            <a:spLocks noGrp="1"/>
          </p:cNvSpPr>
          <p:nvPr>
            <p:ph type="title"/>
          </p:nvPr>
        </p:nvSpPr>
        <p:spPr>
          <a:xfrm>
            <a:off x="448724" y="398700"/>
            <a:ext cx="82047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US" sz="2320"/>
              <a:t>Comment vérifier les mises à jour des applications et du système</a:t>
            </a:r>
            <a:endParaRPr sz="2320"/>
          </a:p>
        </p:txBody>
      </p:sp>
      <p:sp>
        <p:nvSpPr>
          <p:cNvPr id="505" name="Google Shape;505;g32045594444_0_7"/>
          <p:cNvSpPr txBox="1">
            <a:spLocks noGrp="1"/>
          </p:cNvSpPr>
          <p:nvPr>
            <p:ph type="body" idx="1"/>
          </p:nvPr>
        </p:nvSpPr>
        <p:spPr>
          <a:xfrm>
            <a:off x="448732" y="941280"/>
            <a:ext cx="11072700" cy="508998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b="1"/>
              <a:t>Vérifier les mises à jour :</a:t>
            </a:r>
            <a:endParaRPr sz="1800" b="1"/>
          </a:p>
          <a:p>
            <a:pPr marL="800100" lvl="0" indent="-336550" algn="just" rtl="0">
              <a:lnSpc>
                <a:spcPct val="115000"/>
              </a:lnSpc>
              <a:spcBef>
                <a:spcPts val="0"/>
              </a:spcBef>
              <a:spcAft>
                <a:spcPts val="0"/>
              </a:spcAft>
              <a:buSzPts val="2300"/>
              <a:buFont typeface="Calibri"/>
              <a:buChar char="▪"/>
            </a:pPr>
            <a:r>
              <a:rPr lang="en-US" sz="1700"/>
              <a:t>Ouvrez l'App Store d'Apple (pour les appareils iOS) ou le Google Play Store (pour les appareils Android).</a:t>
            </a:r>
            <a:endParaRPr sz="1700"/>
          </a:p>
          <a:p>
            <a:pPr marL="800100" lvl="0" indent="-336550" algn="just" rtl="0">
              <a:lnSpc>
                <a:spcPct val="115000"/>
              </a:lnSpc>
              <a:spcBef>
                <a:spcPts val="0"/>
              </a:spcBef>
              <a:spcAft>
                <a:spcPts val="0"/>
              </a:spcAft>
              <a:buSzPts val="2300"/>
              <a:buFont typeface="Calibri"/>
              <a:buChar char="▪"/>
            </a:pPr>
            <a:r>
              <a:rPr lang="en-US" sz="1700"/>
              <a:t>Tapez sur l'icône de votre profil ou sur le menu, qui se trouve généralement dans le coin supérieur droit.</a:t>
            </a:r>
            <a:endParaRPr sz="1700"/>
          </a:p>
          <a:p>
            <a:pPr marL="800100" lvl="0" indent="-336550" algn="just" rtl="0">
              <a:lnSpc>
                <a:spcPct val="115000"/>
              </a:lnSpc>
              <a:spcBef>
                <a:spcPts val="0"/>
              </a:spcBef>
              <a:spcAft>
                <a:spcPts val="0"/>
              </a:spcAft>
              <a:buSzPts val="2300"/>
              <a:buFont typeface="Calibri"/>
              <a:buChar char="▪"/>
            </a:pPr>
            <a:r>
              <a:rPr lang="en-US" sz="1700"/>
              <a:t>Recherchez une option indiquant "Mises à jour" ou "Gérer les applications et l'appareil".</a:t>
            </a:r>
            <a:endParaRPr sz="1700" b="1"/>
          </a:p>
          <a:p>
            <a:pPr marL="0" lvl="0" indent="0" algn="just" rtl="0">
              <a:lnSpc>
                <a:spcPct val="115000"/>
              </a:lnSpc>
              <a:spcBef>
                <a:spcPts val="1200"/>
              </a:spcBef>
              <a:spcAft>
                <a:spcPts val="0"/>
              </a:spcAft>
              <a:buSzPts val="2400"/>
              <a:buNone/>
            </a:pPr>
            <a:r>
              <a:rPr lang="en-US" sz="1700" b="1"/>
              <a:t>Mise à jour des applications :</a:t>
            </a:r>
            <a:endParaRPr sz="1700" b="1"/>
          </a:p>
          <a:p>
            <a:pPr marL="800100" lvl="0" indent="-336550" algn="just" rtl="0">
              <a:lnSpc>
                <a:spcPct val="115000"/>
              </a:lnSpc>
              <a:spcBef>
                <a:spcPts val="0"/>
              </a:spcBef>
              <a:spcAft>
                <a:spcPts val="0"/>
              </a:spcAft>
              <a:buSzPts val="2300"/>
              <a:buFont typeface="Calibri"/>
              <a:buChar char="▪"/>
            </a:pPr>
            <a:r>
              <a:rPr lang="en-US" sz="1700"/>
              <a:t>Dans la section Mises à jour, vous verrez une liste d'applications pour lesquelles des mises à jour sont disponibles.</a:t>
            </a:r>
            <a:endParaRPr sz="1700"/>
          </a:p>
          <a:p>
            <a:pPr marL="800100" lvl="0" indent="-336550" algn="just" rtl="0">
              <a:lnSpc>
                <a:spcPct val="115000"/>
              </a:lnSpc>
              <a:spcBef>
                <a:spcPts val="0"/>
              </a:spcBef>
              <a:spcAft>
                <a:spcPts val="0"/>
              </a:spcAft>
              <a:buSzPts val="2300"/>
              <a:buFont typeface="Calibri"/>
              <a:buChar char="▪"/>
            </a:pPr>
            <a:r>
              <a:rPr lang="en-US" sz="1700"/>
              <a:t>Vous pouvez choisir de mettre à jour des applications individuelles en appuyant sur "Mettre à jour" à côté de chaque application, ou de mettre à jour toutes les applications en même temps en appuyant sur "Mettre à jour tout".</a:t>
            </a:r>
            <a:endParaRPr sz="1700" b="1"/>
          </a:p>
          <a:p>
            <a:pPr marL="0" lvl="0" indent="0" algn="just" rtl="0">
              <a:lnSpc>
                <a:spcPct val="115000"/>
              </a:lnSpc>
              <a:spcBef>
                <a:spcPts val="1200"/>
              </a:spcBef>
              <a:spcAft>
                <a:spcPts val="0"/>
              </a:spcAft>
              <a:buSzPts val="2400"/>
              <a:buNone/>
            </a:pPr>
            <a:r>
              <a:rPr lang="en-US" sz="1700" b="1"/>
              <a:t>Mises à jour du système :</a:t>
            </a:r>
            <a:endParaRPr sz="1700" b="1"/>
          </a:p>
          <a:p>
            <a:pPr marL="800100" lvl="0" indent="-336550" algn="just" rtl="0">
              <a:lnSpc>
                <a:spcPct val="115000"/>
              </a:lnSpc>
              <a:spcBef>
                <a:spcPts val="0"/>
              </a:spcBef>
              <a:spcAft>
                <a:spcPts val="0"/>
              </a:spcAft>
              <a:buSzPts val="2300"/>
              <a:buFont typeface="Calibri"/>
              <a:buChar char="▪"/>
            </a:pPr>
            <a:r>
              <a:rPr lang="en-US" sz="1700"/>
              <a:t>Les mises à jour du système sont des mises à jour de l'ensemble du système d'exploitation de votre appareil, et non des applications individuelles. Ces mises à jour sont importantes pour assurer la sécurité et le bon fonctionnement de votre appareil.</a:t>
            </a:r>
            <a:endParaRPr sz="1700"/>
          </a:p>
          <a:p>
            <a:pPr marL="800100" lvl="0" indent="-342900" algn="l" rtl="0">
              <a:lnSpc>
                <a:spcPct val="115000"/>
              </a:lnSpc>
              <a:spcBef>
                <a:spcPts val="0"/>
              </a:spcBef>
              <a:spcAft>
                <a:spcPts val="0"/>
              </a:spcAft>
              <a:buSzPts val="2400"/>
              <a:buFont typeface="Calibri"/>
              <a:buChar char="▪"/>
            </a:pPr>
            <a:r>
              <a:rPr lang="en-US" sz="1700"/>
              <a:t>Pour vérifier les mises à jour du système, allez dans "Paramètres", faites défiler vers le bas jusqu'à "Système" ou "Mise à jour du logiciel" et appuyez sur pour vérifier si une mise à jour est disponible. </a:t>
            </a:r>
            <a:r>
              <a:rPr lang="en-US" sz="1600"/>
              <a:t>Suivez les</a:t>
            </a:r>
            <a:r>
              <a:rPr lang="en-US" sz="1700"/>
              <a:t> instructions à l'écran pour télécharger et installer la mise à jour.</a:t>
            </a:r>
            <a:endParaRPr sz="1700"/>
          </a:p>
        </p:txBody>
      </p:sp>
      <p:sp>
        <p:nvSpPr>
          <p:cNvPr id="2" name="Google Shape;497;p13">
            <a:extLst>
              <a:ext uri="{FF2B5EF4-FFF2-40B4-BE49-F238E27FC236}">
                <a16:creationId xmlns:a16="http://schemas.microsoft.com/office/drawing/2014/main" id="{F5F63D35-CE2B-5BED-60DE-E2DA3E3993F1}"/>
              </a:ext>
            </a:extLst>
          </p:cNvPr>
          <p:cNvSpPr/>
          <p:nvPr/>
        </p:nvSpPr>
        <p:spPr>
          <a:xfrm>
            <a:off x="8756200" y="0"/>
            <a:ext cx="34302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1.8 Maintenir les dispositifs TIC à jour </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Vérifiez vos connaissances !</a:t>
            </a:r>
            <a:endParaRPr sz="5400">
              <a:solidFill>
                <a:srgbClr val="515280"/>
              </a:solidFill>
            </a:endParaRPr>
          </a:p>
        </p:txBody>
      </p:sp>
      <p:pic>
        <p:nvPicPr>
          <p:cNvPr id="513" name="Google Shape;513;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4" name="Google Shape;514;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 </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2"/>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Comment fonctionne la reconnaissance faciale ? </a:t>
            </a:r>
            <a:endParaRPr sz="1400" b="0" i="0" u="none" strike="noStrike" cap="none">
              <a:solidFill>
                <a:srgbClr val="000000"/>
              </a:solidFill>
              <a:latin typeface="Calibri"/>
              <a:ea typeface="Calibri"/>
              <a:cs typeface="Calibri"/>
              <a:sym typeface="Calibri"/>
            </a:endParaRPr>
          </a:p>
        </p:txBody>
      </p:sp>
      <p:sp>
        <p:nvSpPr>
          <p:cNvPr id="521" name="Google Shape;521;p42"/>
          <p:cNvSpPr txBox="1"/>
          <p:nvPr/>
        </p:nvSpPr>
        <p:spPr>
          <a:xfrm>
            <a:off x="2112607" y="1987414"/>
            <a:ext cx="31956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3439D377-CE9D-D764-2048-FCF3B5CA8164}"/>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En </a:t>
            </a:r>
            <a:r>
              <a:rPr lang="en-US" sz="1800" dirty="0" err="1">
                <a:latin typeface="Calibri"/>
                <a:ea typeface="Calibri"/>
                <a:cs typeface="Calibri"/>
                <a:sym typeface="Calibri"/>
              </a:rPr>
              <a:t>créant</a:t>
            </a:r>
            <a:r>
              <a:rPr lang="en-US" sz="1800" dirty="0">
                <a:latin typeface="Calibri"/>
                <a:ea typeface="Calibri"/>
                <a:cs typeface="Calibri"/>
                <a:sym typeface="Calibri"/>
              </a:rPr>
              <a:t> </a:t>
            </a:r>
            <a:r>
              <a:rPr lang="en-US" sz="1800" dirty="0" err="1">
                <a:latin typeface="Calibri"/>
                <a:ea typeface="Calibri"/>
                <a:cs typeface="Calibri"/>
                <a:sym typeface="Calibri"/>
              </a:rPr>
              <a:t>une</a:t>
            </a:r>
            <a:r>
              <a:rPr lang="en-US" sz="1800" dirty="0">
                <a:latin typeface="Calibri"/>
                <a:ea typeface="Calibri"/>
                <a:cs typeface="Calibri"/>
                <a:sym typeface="Calibri"/>
              </a:rPr>
              <a:t> </a:t>
            </a:r>
            <a:r>
              <a:rPr lang="en-US" sz="1800" dirty="0" err="1">
                <a:latin typeface="Calibri"/>
                <a:ea typeface="Calibri"/>
                <a:cs typeface="Calibri"/>
                <a:sym typeface="Calibri"/>
              </a:rPr>
              <a:t>représentation</a:t>
            </a:r>
            <a:r>
              <a:rPr lang="en-US" sz="1800" dirty="0">
                <a:latin typeface="Calibri"/>
                <a:ea typeface="Calibri"/>
                <a:cs typeface="Calibri"/>
                <a:sym typeface="Calibri"/>
              </a:rPr>
              <a:t> </a:t>
            </a:r>
            <a:r>
              <a:rPr lang="en-US" sz="1800" dirty="0" err="1">
                <a:latin typeface="Calibri"/>
                <a:ea typeface="Calibri"/>
                <a:cs typeface="Calibri"/>
                <a:sym typeface="Calibri"/>
              </a:rPr>
              <a:t>artistique</a:t>
            </a:r>
            <a:r>
              <a:rPr lang="en-US" sz="1800" dirty="0">
                <a:latin typeface="Calibri"/>
                <a:ea typeface="Calibri"/>
                <a:cs typeface="Calibri"/>
                <a:sym typeface="Calibri"/>
              </a:rPr>
              <a:t> de </a:t>
            </a:r>
            <a:r>
              <a:rPr lang="en-US" sz="1800" dirty="0" err="1">
                <a:latin typeface="Calibri"/>
                <a:ea typeface="Calibri"/>
                <a:cs typeface="Calibri"/>
                <a:sym typeface="Calibri"/>
              </a:rPr>
              <a:t>votre</a:t>
            </a:r>
            <a:r>
              <a:rPr lang="en-US" sz="1800" dirty="0">
                <a:latin typeface="Calibri"/>
                <a:ea typeface="Calibri"/>
                <a:cs typeface="Calibri"/>
                <a:sym typeface="Calibri"/>
              </a:rPr>
              <a:t> visage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16121D47-AF2F-FDB8-D4DE-7ABA24E99759}"/>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en-US" sz="1800" dirty="0">
                <a:latin typeface="Calibri"/>
                <a:ea typeface="Calibri"/>
                <a:cs typeface="Calibri"/>
                <a:sym typeface="Calibri"/>
              </a:rPr>
              <a:t>En </a:t>
            </a:r>
            <a:r>
              <a:rPr lang="en-US" sz="1800" dirty="0" err="1">
                <a:latin typeface="Calibri"/>
                <a:ea typeface="Calibri"/>
                <a:cs typeface="Calibri"/>
                <a:sym typeface="Calibri"/>
              </a:rPr>
              <a:t>analysant</a:t>
            </a:r>
            <a:r>
              <a:rPr lang="en-US" sz="1800" dirty="0">
                <a:latin typeface="Calibri"/>
                <a:ea typeface="Calibri"/>
                <a:cs typeface="Calibri"/>
                <a:sym typeface="Calibri"/>
              </a:rPr>
              <a:t> les </a:t>
            </a:r>
            <a:r>
              <a:rPr lang="en-US" sz="1800" dirty="0" err="1">
                <a:latin typeface="Calibri"/>
                <a:ea typeface="Calibri"/>
                <a:cs typeface="Calibri"/>
                <a:sym typeface="Calibri"/>
              </a:rPr>
              <a:t>formes</a:t>
            </a:r>
            <a:r>
              <a:rPr lang="en-US" sz="1800" dirty="0">
                <a:latin typeface="Calibri"/>
                <a:ea typeface="Calibri"/>
                <a:cs typeface="Calibri"/>
                <a:sym typeface="Calibri"/>
              </a:rPr>
              <a:t> et les </a:t>
            </a:r>
            <a:r>
              <a:rPr lang="en-US" sz="1800" dirty="0" err="1">
                <a:latin typeface="Calibri"/>
                <a:ea typeface="Calibri"/>
                <a:cs typeface="Calibri"/>
                <a:sym typeface="Calibri"/>
              </a:rPr>
              <a:t>caractéristiques</a:t>
            </a:r>
            <a:r>
              <a:rPr lang="en-US" sz="1800" dirty="0">
                <a:latin typeface="Calibri"/>
                <a:ea typeface="Calibri"/>
                <a:cs typeface="Calibri"/>
                <a:sym typeface="Calibri"/>
              </a:rPr>
              <a:t> </a:t>
            </a:r>
            <a:r>
              <a:rPr lang="en-US" sz="1800" dirty="0" err="1">
                <a:latin typeface="Calibri"/>
                <a:ea typeface="Calibri"/>
                <a:cs typeface="Calibri"/>
                <a:sym typeface="Calibri"/>
              </a:rPr>
              <a:t>uniques</a:t>
            </a:r>
            <a:r>
              <a:rPr lang="en-US" sz="1800" dirty="0">
                <a:latin typeface="Calibri"/>
                <a:ea typeface="Calibri"/>
                <a:cs typeface="Calibri"/>
                <a:sym typeface="Calibri"/>
              </a:rPr>
              <a:t> de </a:t>
            </a:r>
            <a:r>
              <a:rPr lang="en-US" sz="1800" dirty="0" err="1">
                <a:latin typeface="Calibri"/>
                <a:ea typeface="Calibri"/>
                <a:cs typeface="Calibri"/>
                <a:sym typeface="Calibri"/>
              </a:rPr>
              <a:t>votre</a:t>
            </a:r>
            <a:r>
              <a:rPr lang="en-US" sz="1800" dirty="0">
                <a:latin typeface="Calibri"/>
                <a:ea typeface="Calibri"/>
                <a:cs typeface="Calibri"/>
                <a:sym typeface="Calibri"/>
              </a:rPr>
              <a:t> visage</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4BC1A100-D94D-543F-C52D-722168F6F770}"/>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En </a:t>
            </a:r>
            <a:r>
              <a:rPr lang="en-US" sz="1800" dirty="0" err="1">
                <a:latin typeface="Calibri"/>
                <a:ea typeface="Calibri"/>
                <a:cs typeface="Calibri"/>
                <a:sym typeface="Calibri"/>
              </a:rPr>
              <a:t>détectant</a:t>
            </a:r>
            <a:r>
              <a:rPr lang="en-US" sz="1800" dirty="0">
                <a:latin typeface="Calibri"/>
                <a:ea typeface="Calibri"/>
                <a:cs typeface="Calibri"/>
                <a:sym typeface="Calibri"/>
              </a:rPr>
              <a:t> la hauteur unique de </a:t>
            </a:r>
            <a:r>
              <a:rPr lang="en-US" sz="1800" dirty="0" err="1">
                <a:latin typeface="Calibri"/>
                <a:ea typeface="Calibri"/>
                <a:cs typeface="Calibri"/>
                <a:sym typeface="Calibri"/>
              </a:rPr>
              <a:t>votre</a:t>
            </a:r>
            <a:r>
              <a:rPr lang="en-US" sz="1800" dirty="0">
                <a:latin typeface="Calibri"/>
                <a:ea typeface="Calibri"/>
                <a:cs typeface="Calibri"/>
                <a:sym typeface="Calibri"/>
              </a:rPr>
              <a:t> voix </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56A7C058-176D-05AE-339E-9E5FA44E42B3}"/>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t>
            </a:r>
            <a:r>
              <a:rPr lang="en-US" sz="1800" dirty="0">
                <a:latin typeface="Calibri"/>
                <a:ea typeface="Calibri"/>
                <a:cs typeface="Calibri"/>
                <a:sym typeface="Calibri"/>
              </a:rPr>
              <a:t>En </a:t>
            </a:r>
            <a:r>
              <a:rPr lang="en-US" sz="1800" dirty="0" err="1">
                <a:latin typeface="Calibri"/>
                <a:ea typeface="Calibri"/>
                <a:cs typeface="Calibri"/>
                <a:sym typeface="Calibri"/>
              </a:rPr>
              <a:t>scannant</a:t>
            </a:r>
            <a:r>
              <a:rPr lang="en-US" sz="1800" dirty="0">
                <a:latin typeface="Calibri"/>
                <a:ea typeface="Calibri"/>
                <a:cs typeface="Calibri"/>
                <a:sym typeface="Calibri"/>
              </a:rPr>
              <a:t> le motif des </a:t>
            </a:r>
            <a:r>
              <a:rPr lang="en-US" sz="1800" dirty="0" err="1">
                <a:latin typeface="Calibri"/>
                <a:ea typeface="Calibri"/>
                <a:cs typeface="Calibri"/>
                <a:sym typeface="Calibri"/>
              </a:rPr>
              <a:t>lignes</a:t>
            </a:r>
            <a:r>
              <a:rPr lang="en-US" sz="1800" dirty="0">
                <a:latin typeface="Calibri"/>
                <a:ea typeface="Calibri"/>
                <a:cs typeface="Calibri"/>
                <a:sym typeface="Calibri"/>
              </a:rPr>
              <a:t> du bout des </a:t>
            </a:r>
            <a:r>
              <a:rPr lang="en-US" sz="1800" dirty="0" err="1">
                <a:latin typeface="Calibri"/>
                <a:ea typeface="Calibri"/>
                <a:cs typeface="Calibri"/>
                <a:sym typeface="Calibri"/>
              </a:rPr>
              <a:t>doigts</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Lequel des éléments suivants n'est PAS un moteur de recherche ?</a:t>
            </a:r>
            <a:endParaRPr sz="1400" b="0" i="0" u="none" strike="noStrike" cap="none">
              <a:solidFill>
                <a:srgbClr val="000000"/>
              </a:solidFill>
              <a:latin typeface="Calibri"/>
              <a:ea typeface="Calibri"/>
              <a:cs typeface="Calibri"/>
              <a:sym typeface="Calibri"/>
            </a:endParaRPr>
          </a:p>
        </p:txBody>
      </p:sp>
      <p:sp>
        <p:nvSpPr>
          <p:cNvPr id="533" name="Google Shape;533;p54"/>
          <p:cNvSpPr txBox="1"/>
          <p:nvPr/>
        </p:nvSpPr>
        <p:spPr>
          <a:xfrm>
            <a:off x="2112607" y="1987414"/>
            <a:ext cx="38963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5FBDF6F-AB98-662E-9A2A-3003EA5B4638}"/>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57CCEE6C-E778-2DFD-3499-B249619C7CFD}"/>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B6EBFA54-8235-90B0-1AD7-C776B54DB998}"/>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Chrome</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2C732920-ED35-ADB6-6954-3AFE4AF16A1C}"/>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Ecosia</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Le "s" à la fin de </a:t>
            </a:r>
            <a:r>
              <a:rPr lang="en-US" sz="2800" b="1" i="0" u="none" strike="noStrike" cap="none">
                <a:solidFill>
                  <a:srgbClr val="84C337"/>
                </a:solidFill>
                <a:latin typeface="Calibri"/>
                <a:ea typeface="Calibri"/>
                <a:cs typeface="Calibri"/>
                <a:sym typeface="Calibri"/>
              </a:rPr>
              <a:t>https </a:t>
            </a:r>
            <a:r>
              <a:rPr lang="en-US" sz="2000" b="1" i="0" u="none" strike="noStrike" cap="none">
                <a:solidFill>
                  <a:srgbClr val="1C2E78"/>
                </a:solidFill>
                <a:latin typeface="Calibri"/>
                <a:ea typeface="Calibri"/>
                <a:cs typeface="Calibri"/>
                <a:sym typeface="Calibri"/>
              </a:rPr>
              <a:t>signifie</a:t>
            </a:r>
            <a:endParaRPr sz="1400" b="0" i="0" u="none" strike="noStrike" cap="none">
              <a:solidFill>
                <a:srgbClr val="000000"/>
              </a:solidFill>
              <a:latin typeface="Calibri"/>
              <a:ea typeface="Calibri"/>
              <a:cs typeface="Calibri"/>
              <a:sym typeface="Calibri"/>
            </a:endParaRPr>
          </a:p>
        </p:txBody>
      </p:sp>
      <p:sp>
        <p:nvSpPr>
          <p:cNvPr id="545" name="Google Shape;545;p55"/>
          <p:cNvSpPr txBox="1"/>
          <p:nvPr/>
        </p:nvSpPr>
        <p:spPr>
          <a:xfrm>
            <a:off x="2112607" y="1987414"/>
            <a:ext cx="32194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a:solidFill>
                  <a:schemeClr val="dk1"/>
                </a:solidFill>
                <a:latin typeface="Calibri"/>
                <a:ea typeface="Calibri"/>
                <a:cs typeface="Calibri"/>
                <a:sym typeface="Calibri"/>
              </a:rPr>
              <a:t>Une </a:t>
            </a:r>
            <a:r>
              <a:rPr lang="en-US" sz="1400" b="0" i="1" u="none" strike="noStrike" cap="none" dirty="0" err="1">
                <a:solidFill>
                  <a:schemeClr val="dk1"/>
                </a:solidFill>
                <a:latin typeface="Calibri"/>
                <a:ea typeface="Calibri"/>
                <a:cs typeface="Calibri"/>
                <a:sym typeface="Calibri"/>
              </a:rPr>
              <a:t>seule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réponse</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est</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correcte</a:t>
            </a:r>
            <a:r>
              <a:rPr lang="en-US" sz="1400" b="0" i="1" u="none" strike="noStrike" cap="none" dirty="0">
                <a:solidFill>
                  <a:schemeClr val="dk1"/>
                </a:solidFill>
                <a:latin typeface="Calibri"/>
                <a:ea typeface="Calibri"/>
                <a:cs typeface="Calibri"/>
                <a:sym typeface="Calibri"/>
              </a:rPr>
              <a:t> !</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6EB2CDC7-FFAB-0BF5-F48D-F65A1BCE0B96}"/>
              </a:ext>
            </a:extLst>
          </p:cNvPr>
          <p:cNvSpPr/>
          <p:nvPr/>
        </p:nvSpPr>
        <p:spPr>
          <a:xfrm>
            <a:off x="2112607" y="27204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Simple</a:t>
            </a:r>
            <a:endParaRPr lang="el-GR" sz="20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53EE57A7-13B6-2D82-3AD3-2D6D7B8B6378}"/>
              </a:ext>
            </a:extLst>
          </p:cNvPr>
          <p:cNvSpPr/>
          <p:nvPr/>
        </p:nvSpPr>
        <p:spPr>
          <a:xfrm>
            <a:off x="6141682" y="27204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a:t>
            </a:r>
            <a:r>
              <a:rPr lang="en-US" sz="2000" dirty="0" err="1">
                <a:latin typeface="Calibri"/>
                <a:ea typeface="Calibri"/>
                <a:cs typeface="Calibri"/>
                <a:sym typeface="Calibri"/>
              </a:rPr>
              <a:t>Sécuriser</a:t>
            </a:r>
            <a:endParaRPr lang="el-GR" sz="20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E0A538E0-B9B3-BB5C-4A38-7A6290127118}"/>
              </a:ext>
            </a:extLst>
          </p:cNvPr>
          <p:cNvSpPr/>
          <p:nvPr/>
        </p:nvSpPr>
        <p:spPr>
          <a:xfrm>
            <a:off x="2112607" y="396821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C. Super</a:t>
            </a:r>
            <a:endParaRPr lang="el-GR"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2638B3C-8242-0D7A-38B1-69175D361B36}"/>
              </a:ext>
            </a:extLst>
          </p:cNvPr>
          <p:cNvSpPr/>
          <p:nvPr/>
        </p:nvSpPr>
        <p:spPr>
          <a:xfrm>
            <a:off x="6141682" y="39682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D. </a:t>
            </a:r>
            <a:r>
              <a:rPr lang="en-US" sz="2000" dirty="0">
                <a:latin typeface="Calibri"/>
                <a:ea typeface="Calibri"/>
                <a:cs typeface="Calibri"/>
                <a:sym typeface="Calibri"/>
              </a:rPr>
              <a:t>Sensible</a:t>
            </a:r>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Vos logiciels et applications sont automatiquement mis à jour </a:t>
            </a:r>
            <a:endParaRPr sz="2000" b="1" i="0" u="none" strike="noStrike" cap="none">
              <a:solidFill>
                <a:srgbClr val="1C2E7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sur vos appareils.</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9EECDE36-AA9F-BAE1-CD0A-ABAE11D8B27A}"/>
              </a:ext>
            </a:extLst>
          </p:cNvPr>
          <p:cNvSpPr/>
          <p:nvPr/>
        </p:nvSpPr>
        <p:spPr>
          <a:xfrm>
            <a:off x="6213475"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Non, </a:t>
            </a:r>
            <a:r>
              <a:rPr lang="en-US" sz="1800" dirty="0" err="1">
                <a:latin typeface="Calibri"/>
                <a:ea typeface="Calibri"/>
                <a:cs typeface="Calibri"/>
                <a:sym typeface="Calibri"/>
              </a:rPr>
              <a:t>c’est</a:t>
            </a:r>
            <a:r>
              <a:rPr lang="en-US" sz="1800" dirty="0">
                <a:latin typeface="Calibri"/>
                <a:ea typeface="Calibri"/>
                <a:cs typeface="Calibri"/>
                <a:sym typeface="Calibri"/>
              </a:rPr>
              <a:t> faux. </a:t>
            </a:r>
            <a:endParaRPr lang="en-US" sz="1800" dirty="0"/>
          </a:p>
        </p:txBody>
      </p:sp>
      <p:sp>
        <p:nvSpPr>
          <p:cNvPr id="3" name="Ορθογώνιο 2">
            <a:extLst>
              <a:ext uri="{FF2B5EF4-FFF2-40B4-BE49-F238E27FC236}">
                <a16:creationId xmlns:a16="http://schemas.microsoft.com/office/drawing/2014/main" id="{D60C61D5-4288-D544-5BA9-8F1A080F5C27}"/>
              </a:ext>
            </a:extLst>
          </p:cNvPr>
          <p:cNvSpPr/>
          <p:nvPr/>
        </p:nvSpPr>
        <p:spPr>
          <a:xfrm>
            <a:off x="2105025" y="29547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Oui, </a:t>
            </a:r>
            <a:r>
              <a:rPr lang="en-US" sz="1800" dirty="0" err="1">
                <a:latin typeface="Calibri"/>
                <a:ea typeface="Calibri"/>
                <a:cs typeface="Calibri"/>
                <a:sym typeface="Calibri"/>
              </a:rPr>
              <a:t>c’est</a:t>
            </a:r>
            <a:r>
              <a:rPr lang="en-US" sz="1800" dirty="0">
                <a:latin typeface="Calibri"/>
                <a:ea typeface="Calibri"/>
                <a:cs typeface="Calibri"/>
                <a:sym typeface="Calibri"/>
              </a:rPr>
              <a:t> correct.</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58"/>
          <p:cNvGrpSpPr/>
          <p:nvPr/>
        </p:nvGrpSpPr>
        <p:grpSpPr>
          <a:xfrm>
            <a:off x="0" y="1"/>
            <a:ext cx="12624362" cy="6910372"/>
            <a:chOff x="0" y="0"/>
            <a:chExt cx="12624362" cy="7020335"/>
          </a:xfrm>
        </p:grpSpPr>
        <p:sp>
          <p:nvSpPr>
            <p:cNvPr id="566" name="Google Shape;566;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7" name="Google Shape;567;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8" name="Google Shape;568;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9" name="Google Shape;569;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Félicitations !</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Vous avez terminé ce module !</a:t>
              </a:r>
              <a:endParaRPr sz="1400" b="0" i="0" u="none" strike="noStrike" cap="none">
                <a:solidFill>
                  <a:srgbClr val="000000"/>
                </a:solidFill>
                <a:latin typeface="Calibri"/>
                <a:ea typeface="Calibri"/>
                <a:cs typeface="Calibri"/>
                <a:sym typeface="Calibri"/>
              </a:endParaRPr>
            </a:p>
          </p:txBody>
        </p:sp>
      </p:grpSp>
      <p:sp>
        <p:nvSpPr>
          <p:cNvPr id="570" name="Google Shape;570;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573" name="Google Shape;573;p58"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Compétences</a:t>
            </a:r>
            <a:endParaRPr sz="2400"/>
          </a:p>
        </p:txBody>
      </p:sp>
      <p:pic>
        <p:nvPicPr>
          <p:cNvPr id="137" name="Google Shape;137;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8" name="Google Shape;138;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Compétences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numériques</a:t>
            </a:r>
            <a:r>
              <a:rPr lang="en-US" sz="2000" b="0" i="0" u="none" strike="noStrike" cap="none" dirty="0">
                <a:solidFill>
                  <a:schemeClr val="dk1"/>
                </a:solidFill>
                <a:latin typeface="Calibri"/>
                <a:ea typeface="Calibri"/>
                <a:cs typeface="Calibri"/>
                <a:sym typeface="Calibri"/>
              </a:rPr>
              <a:t> de base </a:t>
            </a:r>
            <a:endParaRPr sz="2000" b="0" i="0" u="none" strike="noStrike" cap="none" dirty="0">
              <a:solidFill>
                <a:schemeClr val="dk1"/>
              </a:solidFill>
              <a:latin typeface="Calibri"/>
              <a:ea typeface="Calibri"/>
              <a:cs typeface="Calibri"/>
              <a:sym typeface="Calibri"/>
            </a:endParaRPr>
          </a:p>
        </p:txBody>
      </p:sp>
      <p:sp>
        <p:nvSpPr>
          <p:cNvPr id="139" name="Google Shape;139;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40" name="Google Shape;140;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Après avoir suivi ce module, vous pourrez</a:t>
            </a:r>
            <a:endParaRPr sz="1400" b="0" i="0" u="none" strike="noStrike" cap="none">
              <a:solidFill>
                <a:srgbClr val="000000"/>
              </a:solidFill>
              <a:latin typeface="Calibri"/>
              <a:ea typeface="Calibri"/>
              <a:cs typeface="Calibri"/>
              <a:sym typeface="Calibri"/>
            </a:endParaRPr>
          </a:p>
        </p:txBody>
      </p:sp>
      <p:sp>
        <p:nvSpPr>
          <p:cNvPr id="141" name="Google Shape;141;p5"/>
          <p:cNvSpPr txBox="1"/>
          <p:nvPr/>
        </p:nvSpPr>
        <p:spPr>
          <a:xfrm>
            <a:off x="485775" y="2236601"/>
            <a:ext cx="5610300" cy="450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a:solidFill>
                  <a:srgbClr val="FFFFFF"/>
                </a:solidFill>
                <a:latin typeface="Calibri"/>
                <a:ea typeface="Calibri"/>
                <a:cs typeface="Calibri"/>
                <a:sym typeface="Calibri"/>
              </a:rPr>
              <a:t>Acquérir les compétences nécessaires pour utiliser les solutions de paiements mobiles en toute sécurité et avec confiance : </a:t>
            </a:r>
            <a:endParaRPr sz="2400" b="0" i="0" u="none" strike="noStrike" cap="none">
              <a:solidFill>
                <a:srgbClr val="FFFFFF"/>
              </a:solidFill>
              <a:latin typeface="Calibri"/>
              <a:ea typeface="Calibri"/>
              <a:cs typeface="Calibri"/>
              <a:sym typeface="Calibri"/>
            </a:endParaRPr>
          </a:p>
          <a:p>
            <a:pPr marL="685800" marR="0" lvl="1" indent="-228600" algn="l" rtl="0">
              <a:lnSpc>
                <a:spcPct val="100000"/>
              </a:lnSpc>
              <a:spcBef>
                <a:spcPts val="6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Utiliser les dispositifs TIC et les maintenir à jour </a:t>
            </a:r>
            <a:endParaRPr sz="2000" b="0" i="0" u="none" strike="noStrike" cap="none">
              <a:solidFill>
                <a:srgbClr val="FFFFFF"/>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Gérer un compte de messagerie électronique : envoi, réception, réponse, organisation des courriels, pièces jointes et gestion des contacts.</a:t>
            </a:r>
            <a:endParaRPr sz="2000" b="0" i="0" u="none" strike="noStrike" cap="none">
              <a:solidFill>
                <a:srgbClr val="FFFFFF"/>
              </a:solidFill>
              <a:latin typeface="Calibri"/>
              <a:ea typeface="Calibri"/>
              <a:cs typeface="Calibri"/>
              <a:sym typeface="Calibri"/>
            </a:endParaRPr>
          </a:p>
          <a:p>
            <a:pPr marL="685800" marR="0" lvl="1" indent="-228600" algn="l" rtl="0">
              <a:lnSpc>
                <a:spcPct val="100000"/>
              </a:lnSpc>
              <a:spcBef>
                <a:spcPts val="1200"/>
              </a:spcBef>
              <a:spcAft>
                <a:spcPts val="60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Naviguer en ligne </a:t>
            </a:r>
            <a:endParaRPr sz="2000" b="0" i="0" u="none" strike="noStrike" cap="none">
              <a:solidFill>
                <a:srgbClr val="FFFFFF"/>
              </a:solidFill>
              <a:latin typeface="Calibri"/>
              <a:ea typeface="Calibri"/>
              <a:cs typeface="Calibri"/>
              <a:sym typeface="Calibri"/>
            </a:endParaRPr>
          </a:p>
        </p:txBody>
      </p:sp>
      <p:sp>
        <p:nvSpPr>
          <p:cNvPr id="142" name="Google Shape;142;p5"/>
          <p:cNvSpPr txBox="1"/>
          <p:nvPr/>
        </p:nvSpPr>
        <p:spPr>
          <a:xfrm>
            <a:off x="6162675" y="2244326"/>
            <a:ext cx="5802000"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a:solidFill>
                  <a:srgbClr val="FFFFFF"/>
                </a:solidFill>
                <a:latin typeface="Calibri"/>
                <a:ea typeface="Calibri"/>
                <a:cs typeface="Calibri"/>
                <a:sym typeface="Calibri"/>
              </a:rPr>
              <a:t>Se familiariser avec les smartphones : </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Comprendre la terminologie de base</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Naviguer dans les interfaces et les menus mobiles</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Utiliser l'écran tactile et les boutons</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Pouvoir télécharger et mettre à jour des applications mobiles</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Explorer les différentes fonctionnalités de l'application mobile</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Contenu de la </a:t>
            </a:r>
            <a:r>
              <a:rPr lang="en-US" sz="2400"/>
              <a:t>formation</a:t>
            </a:r>
            <a:endParaRPr sz="2400"/>
          </a:p>
        </p:txBody>
      </p:sp>
      <p:sp>
        <p:nvSpPr>
          <p:cNvPr id="148" name="Google Shape;148;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fontScale="92500" lnSpcReduction="20000"/>
          </a:bodyPr>
          <a:lstStyle/>
          <a:p>
            <a:pPr marL="457200" lvl="0" indent="-445769" algn="l" rtl="0">
              <a:lnSpc>
                <a:spcPct val="150000"/>
              </a:lnSpc>
              <a:spcBef>
                <a:spcPts val="0"/>
              </a:spcBef>
              <a:spcAft>
                <a:spcPts val="0"/>
              </a:spcAft>
              <a:buClr>
                <a:schemeClr val="accent4"/>
              </a:buClr>
              <a:buSzPct val="100000"/>
              <a:buFont typeface="Calibri"/>
              <a:buAutoNum type="arabicPeriod"/>
            </a:pPr>
            <a:r>
              <a:rPr lang="en-US"/>
              <a:t>Introduction de la session : durée, objectifs, contenu et méthodologie</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Terminologie de base des smartphones </a:t>
            </a:r>
            <a:endParaRPr/>
          </a:p>
          <a:p>
            <a:pPr marL="457200" lvl="0" indent="-445769" algn="l" rtl="0">
              <a:lnSpc>
                <a:spcPct val="150000"/>
              </a:lnSpc>
              <a:spcBef>
                <a:spcPts val="1200"/>
              </a:spcBef>
              <a:spcAft>
                <a:spcPts val="0"/>
              </a:spcAft>
              <a:buClr>
                <a:schemeClr val="accent4"/>
              </a:buClr>
              <a:buSzPct val="100000"/>
              <a:buAutoNum type="arabicPeriod"/>
            </a:pPr>
            <a:r>
              <a:rPr lang="en-US"/>
              <a:t>Paramètres de base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Navigation dans les interfaces et les menus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Navigation et recherche en ligne </a:t>
            </a:r>
            <a:endParaRPr/>
          </a:p>
        </p:txBody>
      </p:sp>
      <p:sp>
        <p:nvSpPr>
          <p:cNvPr id="149" name="Google Shape;149;p6"/>
          <p:cNvSpPr txBox="1"/>
          <p:nvPr/>
        </p:nvSpPr>
        <p:spPr>
          <a:xfrm>
            <a:off x="6705350" y="2817925"/>
            <a:ext cx="5076000" cy="27276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a:solidFill>
                  <a:schemeClr val="accent4"/>
                </a:solidFill>
                <a:latin typeface="Calibri"/>
                <a:ea typeface="Calibri"/>
                <a:cs typeface="Calibri"/>
                <a:sym typeface="Calibri"/>
              </a:rPr>
              <a:t>6. </a:t>
            </a:r>
            <a:r>
              <a:rPr lang="en-US" sz="2550" b="0" i="0" u="none" strike="noStrike" cap="none">
                <a:solidFill>
                  <a:schemeClr val="lt1"/>
                </a:solidFill>
                <a:latin typeface="Calibri"/>
                <a:ea typeface="Calibri"/>
                <a:cs typeface="Calibri"/>
                <a:sym typeface="Calibri"/>
              </a:rPr>
              <a:t>Gestion d'un compte de messagerie </a:t>
            </a:r>
            <a:endParaRPr sz="2550" b="0" i="0" u="none" strike="noStrike" cap="none">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1748"/>
              <a:buFont typeface="Calibri"/>
              <a:buNone/>
            </a:pPr>
            <a:r>
              <a:rPr lang="en-US" sz="2550" b="0" i="0" u="none" strike="noStrike" cap="none">
                <a:solidFill>
                  <a:schemeClr val="accent4"/>
                </a:solidFill>
                <a:latin typeface="Calibri"/>
                <a:ea typeface="Calibri"/>
                <a:cs typeface="Calibri"/>
                <a:sym typeface="Calibri"/>
              </a:rPr>
              <a:t>7</a:t>
            </a:r>
            <a:r>
              <a:rPr lang="en-US" sz="2550" b="0" i="0" u="none" strike="noStrike" cap="none">
                <a:solidFill>
                  <a:schemeClr val="accent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550" b="0" i="0" u="none" strike="noStrike" cap="none">
                <a:solidFill>
                  <a:schemeClr val="lt1"/>
                </a:solidFill>
                <a:latin typeface="Calibri"/>
                <a:ea typeface="Calibri"/>
                <a:cs typeface="Calibri"/>
                <a:sym typeface="Calibri"/>
              </a:rPr>
              <a:t>Recherche et téléchargement d'applications </a:t>
            </a:r>
            <a:endParaRPr sz="2550" b="0" i="0" u="none" strike="noStrike" cap="none">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1748"/>
              <a:buFont typeface="Calibri"/>
              <a:buNone/>
            </a:pPr>
            <a:r>
              <a:rPr lang="en-US" sz="2550" b="0" i="0" u="none" strike="noStrike" cap="none">
                <a:solidFill>
                  <a:schemeClr val="accent4"/>
                </a:solidFill>
                <a:latin typeface="Calibri"/>
                <a:ea typeface="Calibri"/>
                <a:cs typeface="Calibri"/>
                <a:sym typeface="Calibri"/>
              </a:rPr>
              <a:t>8.  </a:t>
            </a:r>
            <a:r>
              <a:rPr lang="en-US" sz="255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Maintenir les dispositifs TIC à jour</a:t>
            </a:r>
            <a:endParaRPr sz="2550" b="0" i="0" u="none" strike="noStrike" cap="none">
              <a:solidFill>
                <a:schemeClr val="lt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1748"/>
              <a:buFont typeface="Calibri"/>
              <a:buNone/>
            </a:pPr>
            <a:r>
              <a:rPr lang="en-US" sz="2550" b="0" i="0" u="none" strike="noStrike" cap="none">
                <a:solidFill>
                  <a:schemeClr val="accent4"/>
                </a:solidFill>
                <a:latin typeface="Calibri"/>
                <a:ea typeface="Calibri"/>
                <a:cs typeface="Calibri"/>
                <a:sym typeface="Calibri"/>
              </a:rPr>
              <a:t>9. </a:t>
            </a:r>
            <a:r>
              <a:rPr lang="en-US" sz="2550" b="0" i="0" u="none" strike="noStrike" cap="none">
                <a:solidFill>
                  <a:schemeClr val="lt1"/>
                </a:solidFill>
                <a:latin typeface="Calibri"/>
                <a:ea typeface="Calibri"/>
                <a:cs typeface="Calibri"/>
                <a:sym typeface="Calibri"/>
              </a:rPr>
              <a:t>Quiz : Vérifiez vos connaissances </a:t>
            </a:r>
            <a:endParaRPr sz="2550" b="0" i="0" u="none" strike="noStrike" cap="none">
              <a:solidFill>
                <a:schemeClr val="lt1"/>
              </a:solidFill>
              <a:latin typeface="Calibri"/>
              <a:ea typeface="Calibri"/>
              <a:cs typeface="Calibri"/>
              <a:sym typeface="Calibri"/>
            </a:endParaRPr>
          </a:p>
        </p:txBody>
      </p:sp>
      <p:sp>
        <p:nvSpPr>
          <p:cNvPr id="150" name="Google Shape;150;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1" name="Google Shape;151;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Compétences numériques de base </a:t>
            </a:r>
            <a:endParaRPr sz="1400" b="0" i="0" u="none" strike="noStrike" cap="none">
              <a:solidFill>
                <a:srgbClr val="000000"/>
              </a:solidFill>
              <a:latin typeface="Calibri"/>
              <a:ea typeface="Calibri"/>
              <a:cs typeface="Calibri"/>
              <a:sym typeface="Calibri"/>
            </a:endParaRPr>
          </a:p>
        </p:txBody>
      </p:sp>
      <p:pic>
        <p:nvPicPr>
          <p:cNvPr id="152" name="Google Shape;152;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a:t>Unité 1</a:t>
            </a:r>
            <a:endParaRPr sz="2400"/>
          </a:p>
          <a:p>
            <a:pPr marL="0" lvl="0" indent="0" algn="l" rtl="0">
              <a:lnSpc>
                <a:spcPct val="90000"/>
              </a:lnSpc>
              <a:spcBef>
                <a:spcPts val="0"/>
              </a:spcBef>
              <a:spcAft>
                <a:spcPts val="0"/>
              </a:spcAft>
              <a:buSzPts val="2200"/>
              <a:buNone/>
            </a:pPr>
            <a:r>
              <a:rPr lang="en-US" sz="2400"/>
              <a:t>Méthodologie et durée de la formation</a:t>
            </a:r>
            <a:endParaRPr sz="2400"/>
          </a:p>
        </p:txBody>
      </p:sp>
      <p:sp>
        <p:nvSpPr>
          <p:cNvPr id="158" name="Google Shape;158;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9" name="Google Shape;159;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Compétences numériques de base </a:t>
            </a:r>
            <a:endParaRPr sz="1400" b="0" i="0" u="none" strike="noStrike" cap="none">
              <a:solidFill>
                <a:srgbClr val="000000"/>
              </a:solidFill>
              <a:latin typeface="Calibri"/>
              <a:ea typeface="Calibri"/>
              <a:cs typeface="Calibri"/>
              <a:sym typeface="Calibri"/>
            </a:endParaRPr>
          </a:p>
        </p:txBody>
      </p:sp>
      <p:sp>
        <p:nvSpPr>
          <p:cNvPr id="160" name="Google Shape;160;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dirty="0">
                <a:solidFill>
                  <a:srgbClr val="FFC243"/>
                </a:solidFill>
              </a:rPr>
              <a:t>Durée de la formation : </a:t>
            </a:r>
            <a:r>
              <a:rPr lang="en-US" dirty="0"/>
              <a:t>4 </a:t>
            </a:r>
            <a:r>
              <a:rPr lang="en-US" dirty="0" err="1"/>
              <a:t>heures</a:t>
            </a:r>
            <a:r>
              <a:rPr lang="en-US" dirty="0"/>
              <a:t> (à </a:t>
            </a:r>
            <a:r>
              <a:rPr lang="en-US" dirty="0" err="1"/>
              <a:t>titre</a:t>
            </a:r>
            <a:r>
              <a:rPr lang="en-US" dirty="0"/>
              <a:t> </a:t>
            </a:r>
            <a:r>
              <a:rPr lang="en-US" dirty="0" err="1"/>
              <a:t>indicatif</a:t>
            </a:r>
            <a:r>
              <a:rPr lang="en-US" dirty="0"/>
              <a:t>)</a:t>
            </a:r>
            <a:endParaRPr dirty="0"/>
          </a:p>
          <a:p>
            <a:pPr marL="685800" lvl="1" indent="-228600" algn="l" rtl="0">
              <a:lnSpc>
                <a:spcPct val="100000"/>
              </a:lnSpc>
              <a:spcBef>
                <a:spcPts val="1200"/>
              </a:spcBef>
              <a:spcAft>
                <a:spcPts val="0"/>
              </a:spcAft>
              <a:buClr>
                <a:srgbClr val="92D050"/>
              </a:buClr>
              <a:buSzPts val="2640"/>
              <a:buFont typeface="Calibri"/>
              <a:buChar char="▪"/>
            </a:pPr>
            <a:r>
              <a:rPr lang="en-US" dirty="0"/>
              <a:t>Session </a:t>
            </a:r>
            <a:r>
              <a:rPr lang="en-US" dirty="0" err="1"/>
              <a:t>en</a:t>
            </a:r>
            <a:r>
              <a:rPr lang="en-US" dirty="0"/>
              <a:t> face à face : 2 </a:t>
            </a:r>
            <a:r>
              <a:rPr lang="en-US" dirty="0" err="1"/>
              <a:t>heures</a:t>
            </a:r>
            <a:endParaRPr dirty="0"/>
          </a:p>
          <a:p>
            <a:pPr marL="685800" lvl="1" indent="-228600" algn="l" rtl="0">
              <a:lnSpc>
                <a:spcPct val="100000"/>
              </a:lnSpc>
              <a:spcBef>
                <a:spcPts val="1200"/>
              </a:spcBef>
              <a:spcAft>
                <a:spcPts val="0"/>
              </a:spcAft>
              <a:buClr>
                <a:srgbClr val="92D050"/>
              </a:buClr>
              <a:buSzPts val="2640"/>
              <a:buFont typeface="Calibri"/>
              <a:buChar char="▪"/>
            </a:pPr>
            <a:r>
              <a:rPr lang="en-US" dirty="0"/>
              <a:t>Formation </a:t>
            </a:r>
            <a:r>
              <a:rPr lang="en-US" dirty="0" err="1"/>
              <a:t>en</a:t>
            </a:r>
            <a:r>
              <a:rPr lang="en-US" dirty="0"/>
              <a:t> </a:t>
            </a:r>
            <a:r>
              <a:rPr lang="en-US" dirty="0" err="1"/>
              <a:t>ligne</a:t>
            </a:r>
            <a:r>
              <a:rPr lang="en-US" dirty="0"/>
              <a:t> : 2 </a:t>
            </a:r>
            <a:r>
              <a:rPr lang="en-US" dirty="0" err="1"/>
              <a:t>heures</a:t>
            </a:r>
            <a:endParaRPr dirty="0"/>
          </a:p>
          <a:p>
            <a:pPr marL="0" lvl="0" indent="0" algn="l" rtl="0">
              <a:lnSpc>
                <a:spcPct val="100000"/>
              </a:lnSpc>
              <a:spcBef>
                <a:spcPts val="1200"/>
              </a:spcBef>
              <a:spcAft>
                <a:spcPts val="0"/>
              </a:spcAft>
              <a:buSzPts val="2400"/>
              <a:buNone/>
            </a:pPr>
            <a:endParaRPr dirty="0"/>
          </a:p>
        </p:txBody>
      </p:sp>
      <p:sp>
        <p:nvSpPr>
          <p:cNvPr id="161" name="Google Shape;161;p7"/>
          <p:cNvSpPr txBox="1"/>
          <p:nvPr/>
        </p:nvSpPr>
        <p:spPr>
          <a:xfrm>
            <a:off x="4689487" y="2218982"/>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dirty="0" err="1">
                <a:solidFill>
                  <a:srgbClr val="FFC243"/>
                </a:solidFill>
                <a:latin typeface="Calibri"/>
                <a:cs typeface="Calibri"/>
                <a:sym typeface="Calibri"/>
              </a:rPr>
              <a:t>Méthodologie</a:t>
            </a:r>
            <a:endParaRPr sz="2400" b="1" dirty="0">
              <a:solidFill>
                <a:srgbClr val="FFC243"/>
              </a:solidFill>
              <a:latin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Active et participati</a:t>
            </a:r>
            <a:r>
              <a:rPr lang="en-US" sz="2000" dirty="0">
                <a:solidFill>
                  <a:schemeClr val="lt1"/>
                </a:solidFill>
                <a:latin typeface="Calibri"/>
                <a:ea typeface="Calibri"/>
                <a:cs typeface="Calibri"/>
                <a:sym typeface="Calibri"/>
              </a:rPr>
              <a:t>v</a:t>
            </a:r>
            <a:r>
              <a:rPr lang="en-US" sz="2000" b="0" i="0" u="none" strike="noStrike" cap="none" dirty="0">
                <a:solidFill>
                  <a:schemeClr val="lt1"/>
                </a:solidFill>
                <a:latin typeface="Calibri"/>
                <a:ea typeface="Calibri"/>
                <a:cs typeface="Calibri"/>
                <a:sym typeface="Calibri"/>
              </a:rPr>
              <a:t>e</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Formation </a:t>
            </a:r>
            <a:r>
              <a:rPr lang="en-US" sz="2000" b="0" i="0" u="none" strike="noStrike" cap="none" dirty="0" err="1">
                <a:solidFill>
                  <a:schemeClr val="lt1"/>
                </a:solidFill>
                <a:latin typeface="Calibri"/>
                <a:ea typeface="Calibri"/>
                <a:cs typeface="Calibri"/>
                <a:sym typeface="Calibri"/>
              </a:rPr>
              <a:t>en</a:t>
            </a:r>
            <a:r>
              <a:rPr lang="en-US" sz="2000" b="0" i="0" u="none" strike="noStrike" cap="none" dirty="0">
                <a:solidFill>
                  <a:schemeClr val="lt1"/>
                </a:solidFill>
                <a:latin typeface="Calibri"/>
                <a:ea typeface="Calibri"/>
                <a:cs typeface="Calibri"/>
                <a:sym typeface="Calibri"/>
              </a:rPr>
              <a:t> face à face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Dialogue </a:t>
            </a:r>
            <a:r>
              <a:rPr lang="en-US" sz="2000" b="0" i="0" u="none" strike="noStrike" cap="none" dirty="0">
                <a:solidFill>
                  <a:srgbClr val="FFC243"/>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Travail </a:t>
            </a:r>
            <a:r>
              <a:rPr lang="en-US" sz="2000" b="0" i="0" u="none" strike="noStrike" cap="none" dirty="0" err="1">
                <a:solidFill>
                  <a:schemeClr val="lt1"/>
                </a:solidFill>
                <a:latin typeface="Calibri"/>
                <a:ea typeface="Calibri"/>
                <a:cs typeface="Calibri"/>
                <a:sym typeface="Calibri"/>
              </a:rPr>
              <a:t>d'équipe</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Formation </a:t>
            </a:r>
            <a:r>
              <a:rPr lang="en-US" sz="2000" b="0" i="0" u="none" strike="noStrike" cap="none" dirty="0" err="1">
                <a:solidFill>
                  <a:schemeClr val="lt1"/>
                </a:solidFill>
                <a:latin typeface="Calibri"/>
                <a:ea typeface="Calibri"/>
                <a:cs typeface="Calibri"/>
                <a:sym typeface="Calibri"/>
              </a:rPr>
              <a:t>en</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ligne</a:t>
            </a:r>
            <a:r>
              <a:rPr lang="en-US" sz="20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Mise </a:t>
            </a:r>
            <a:r>
              <a:rPr lang="en-US" sz="2000" b="0" i="0" u="none" strike="noStrike" cap="none" dirty="0" err="1">
                <a:solidFill>
                  <a:schemeClr val="lt1"/>
                </a:solidFill>
                <a:latin typeface="Calibri"/>
                <a:ea typeface="Calibri"/>
                <a:cs typeface="Calibri"/>
                <a:sym typeface="Calibri"/>
              </a:rPr>
              <a:t>en</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œuvre</a:t>
            </a:r>
            <a:r>
              <a:rPr lang="en-US" sz="2000" b="0" i="0" u="none" strike="noStrike" cap="none" dirty="0">
                <a:solidFill>
                  <a:schemeClr val="lt1"/>
                </a:solidFill>
                <a:latin typeface="Calibri"/>
                <a:ea typeface="Calibri"/>
                <a:cs typeface="Calibri"/>
                <a:sym typeface="Calibri"/>
              </a:rPr>
              <a:t> pratique des conseils</a:t>
            </a:r>
            <a:endParaRPr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Collaboration entre pairs.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2" name="Google Shape;162;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a:t>Unité 2</a:t>
            </a:r>
            <a:br>
              <a:rPr lang="en-US" sz="2000"/>
            </a:br>
            <a:r>
              <a:rPr lang="en-US" sz="4000"/>
              <a:t>Terminologie de base</a:t>
            </a:r>
            <a:endParaRPr/>
          </a:p>
        </p:txBody>
      </p:sp>
      <p:sp>
        <p:nvSpPr>
          <p:cNvPr id="169" name="Google Shape;169;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70" name="Google Shape;170;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serez en mesure de :</a:t>
            </a:r>
            <a:endParaRPr/>
          </a:p>
          <a:p>
            <a:pPr marL="228600" lvl="0" indent="-228600" algn="l" rtl="0">
              <a:lnSpc>
                <a:spcPct val="150000"/>
              </a:lnSpc>
              <a:spcBef>
                <a:spcPts val="1200"/>
              </a:spcBef>
              <a:spcAft>
                <a:spcPts val="0"/>
              </a:spcAft>
              <a:buSzPts val="2000"/>
              <a:buFont typeface="Calibri"/>
              <a:buChar char="✔"/>
            </a:pPr>
            <a:r>
              <a:rPr lang="en-US" sz="2000"/>
              <a:t>Connaître les différents types d'équipements numériques</a:t>
            </a:r>
            <a:endParaRPr/>
          </a:p>
          <a:p>
            <a:pPr marL="228600" lvl="0" indent="-228600" algn="l" rtl="0">
              <a:lnSpc>
                <a:spcPct val="150000"/>
              </a:lnSpc>
              <a:spcBef>
                <a:spcPts val="1200"/>
              </a:spcBef>
              <a:spcAft>
                <a:spcPts val="0"/>
              </a:spcAft>
              <a:buSzPts val="2000"/>
              <a:buFont typeface="Calibri"/>
              <a:buChar char="✔"/>
            </a:pPr>
            <a:r>
              <a:rPr lang="en-US" sz="2000"/>
              <a:t>Choisir le bon type d'appareil en fonction de vos besoins</a:t>
            </a:r>
            <a:endParaRPr/>
          </a:p>
          <a:p>
            <a:pPr marL="228600" lvl="0" indent="-228600" algn="l" rtl="0">
              <a:lnSpc>
                <a:spcPct val="150000"/>
              </a:lnSpc>
              <a:spcBef>
                <a:spcPts val="1200"/>
              </a:spcBef>
              <a:spcAft>
                <a:spcPts val="0"/>
              </a:spcAft>
              <a:buSzPts val="2000"/>
              <a:buFont typeface="Calibri"/>
              <a:buChar char="✔"/>
            </a:pPr>
            <a:r>
              <a:rPr lang="en-US" sz="2000"/>
              <a:t>Utiliser votre appareil en toute confiance </a:t>
            </a:r>
            <a:endParaRPr sz="2000"/>
          </a:p>
        </p:txBody>
      </p:sp>
      <p:pic>
        <p:nvPicPr>
          <p:cNvPr id="171" name="Google Shape;171;p8"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172" name="Google Shape;172;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par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vectorjuice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sur</a:t>
            </a: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Appareils numériques</a:t>
            </a:r>
            <a:endParaRPr/>
          </a:p>
        </p:txBody>
      </p:sp>
      <p:sp>
        <p:nvSpPr>
          <p:cNvPr id="179" name="Google Shape;179;p14"/>
          <p:cNvSpPr txBox="1">
            <a:spLocks noGrp="1"/>
          </p:cNvSpPr>
          <p:nvPr>
            <p:ph type="body" idx="1"/>
          </p:nvPr>
        </p:nvSpPr>
        <p:spPr>
          <a:xfrm>
            <a:off x="557999" y="1800000"/>
            <a:ext cx="6829772"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Pour naviguer dans le monde numérique, vous avez besoin d'un appareil numérique. Il existe de nombreux </a:t>
            </a:r>
            <a:r>
              <a:rPr lang="en-US" b="1"/>
              <a:t>types. </a:t>
            </a:r>
            <a:endParaRPr/>
          </a:p>
          <a:p>
            <a:pPr marL="0" lvl="0" indent="0" algn="l" rtl="0">
              <a:lnSpc>
                <a:spcPct val="100000"/>
              </a:lnSpc>
              <a:spcBef>
                <a:spcPts val="1800"/>
              </a:spcBef>
              <a:spcAft>
                <a:spcPts val="0"/>
              </a:spcAft>
              <a:buSzPts val="2400"/>
              <a:buNone/>
            </a:pPr>
            <a:r>
              <a:rPr lang="en-US" b="1"/>
              <a:t>Chaque dispositif a ses avantages et ses inconvénients. </a:t>
            </a:r>
            <a:endParaRPr/>
          </a:p>
          <a:p>
            <a:pPr marL="0" lvl="0" indent="0" algn="l" rtl="0">
              <a:lnSpc>
                <a:spcPct val="100000"/>
              </a:lnSpc>
              <a:spcBef>
                <a:spcPts val="1800"/>
              </a:spcBef>
              <a:spcAft>
                <a:spcPts val="0"/>
              </a:spcAft>
              <a:buSzPts val="2400"/>
              <a:buNone/>
            </a:pPr>
            <a:r>
              <a:rPr lang="en-US"/>
              <a:t>C'est pourquoi nous allons examiner quel dispositif est utile pour quelle activité spécifique. </a:t>
            </a:r>
            <a:endParaRPr/>
          </a:p>
          <a:p>
            <a:pPr marL="457200" lvl="0" indent="-228600" algn="l" rtl="0">
              <a:lnSpc>
                <a:spcPct val="100000"/>
              </a:lnSpc>
              <a:spcBef>
                <a:spcPts val="1200"/>
              </a:spcBef>
              <a:spcAft>
                <a:spcPts val="600"/>
              </a:spcAft>
              <a:buSzPts val="2400"/>
              <a:buNone/>
            </a:pPr>
            <a:endParaRPr/>
          </a:p>
        </p:txBody>
      </p:sp>
      <p:sp>
        <p:nvSpPr>
          <p:cNvPr id="180" name="Google Shape;180;p14"/>
          <p:cNvSpPr/>
          <p:nvPr/>
        </p:nvSpPr>
        <p:spPr>
          <a:xfrm>
            <a:off x="9717510" y="6557653"/>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par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cornecoba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sur</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Freepik</a:t>
            </a:r>
            <a:endParaRPr sz="1200" b="0" i="0" u="none" strike="noStrike" cap="none">
              <a:solidFill>
                <a:schemeClr val="dk1"/>
              </a:solidFill>
              <a:latin typeface="Calibri"/>
              <a:ea typeface="Calibri"/>
              <a:cs typeface="Calibri"/>
              <a:sym typeface="Calibri"/>
            </a:endParaRPr>
          </a:p>
        </p:txBody>
      </p:sp>
      <p:sp>
        <p:nvSpPr>
          <p:cNvPr id="181" name="Google Shape;181;p14"/>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US" sz="1530" b="0" i="0" u="none" strike="noStrike" cap="none">
                <a:solidFill>
                  <a:srgbClr val="1C2E78"/>
                </a:solidFill>
                <a:latin typeface="Calibri"/>
                <a:ea typeface="Calibri"/>
                <a:cs typeface="Calibri"/>
                <a:sym typeface="Calibri"/>
              </a:rPr>
              <a:t>1.2 Terminologie de base </a:t>
            </a:r>
            <a:endParaRPr sz="1530" b="0" i="0" u="none" strike="noStrike" cap="none">
              <a:solidFill>
                <a:srgbClr val="1C2E78"/>
              </a:solidFill>
              <a:latin typeface="Calibri"/>
              <a:ea typeface="Calibri"/>
              <a:cs typeface="Calibri"/>
              <a:sym typeface="Calibri"/>
            </a:endParaRPr>
          </a:p>
        </p:txBody>
      </p:sp>
      <p:pic>
        <p:nvPicPr>
          <p:cNvPr id="182" name="Google Shape;182;p14"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1-FR"/>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BcZ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Fx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XG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wXG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wXG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BcZ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MFxnlqPjqkydAAAAHoAAAAcAAAAdW5pdmVyc2FsL2xvY2FsX3NldHRpbmdzLnhtbA3MPQoCQQxA4X5PEVKIFutPJ7gz29kpgusBwk6UgUwiO0H09k73io83jN8i8OGlZtOAh+0egXW2lPUV8DGd+yNCddJEYsoB1RDG2A1iM8md3Rus8Bb68TJxaeF8pdLkjdRZcoX1SvwUN9DDpX2fmRPuYvcHUEsDBBQAAgAIAMFx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MFxnlo6nedwSwAAAGsAAAAbAAAAdW5pdmVyc2FsL3VuaXZlcnNhbC5wbmcueG1ss7GvyM1RKEstKs7Mz7NVMtQzULK34+WyKShKLctMLVeoAIoBBSFASaESyDVCcMszU0oygEIGFhYIwYzUzPSMElslC0MzuKA+0EwAUEsBAgAAFAACAAgAqX5QTzZhWAJHAwAA4QkAABQAAAAAAAAAAQAAAAAAAAAAAHVuaXZlcnNhbC9wbGF5ZXIueG1sUEsBAgAAFAACAAgAwXGeWrU39KgcBQAA4RMAAB0AAAAAAAAAAQAAAAAAeQMAAHVuaXZlcnNhbC9jb21tb25fbWVzc2FnZXMubG5nUEsBAgAAFAACAAgAwXGeWhUeYBujAAAAfwEAAC4AAAAAAAAAAQAAAAAA0AgAAHVuaXZlcnNhbC9wbGF5YmFja19hbmRfbmF2aWdhdGlvbl9zZXR0aW5ncy54bWxQSwECAAAUAAIACADBcZ5aU8zMCI0DAACOEAAAJwAAAAAAAAABAAAAAAC/CQAAdW5pdmVyc2FsL2ZsYXNoX3B1Ymxpc2hpbmdfc2V0dGluZ3MueG1sUEsBAgAAFAACAAgAwXGeWnD0HBt+AwAAsQwAACEAAAAAAAAAAQAAAAAAkQ0AAHVuaXZlcnNhbC9mbGFzaF9za2luX3NldHRpbmdzLnhtbFBLAQIAABQAAgAIAMFxnlqBGOJYhwMAABgQAAAmAAAAAAAAAAEAAAAAAE4RAAB1bml2ZXJzYWwvaHRtbF9wdWJsaXNoaW5nX3NldHRpbmdzLnhtbFBLAQIAABQAAgAIAMFxnlo6Mq+ssQEAAHAGAAAfAAAAAAAAAAEAAAAAABkVAAB1bml2ZXJzYWwvaHRtbF9za2luX3NldHRpbmdzLmpzUEsBAgAAFAACAAgAwXGeWo+OqTJ0AAAAegAAABwAAAAAAAAAAQAAAAAABxcAAHVuaXZlcnNhbC9sb2NhbF9zZXR0aW5ncy54bWxQSwECAAAUAAIACADBcZ5aQTcHEw4FAACsGgAAFwAAAAAAAAAAAAAAAAC1FwAAdW5pdmVyc2FsL3VuaXZlcnNhbC5wbmdQSwECAAAUAAIACADBcZ5aOp3ncEsAAABrAAAAGwAAAAAAAAABAAAAAAD4HAAAdW5pdmVyc2FsL3VuaXZlcnNhbC5wbmcueG1sUEsFBgAAAAAKAAoABgMAAHwdAAAAAA=="/>
  <p:tag name="ISPRING_LMS_API_VERSION" val="SCORM 1.2"/>
  <p:tag name="ISPRING_ULTRA_SCORM_COURSE_ID" val="0BF123A6-2EF4-4728-AE0B-9F51C45C10F1"/>
  <p:tag name="ISPRING_CMI5_LAUNCH_METHOD" val="any window"/>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1-FR"/>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4501</Words>
  <Application>Microsoft Office PowerPoint</Application>
  <PresentationFormat>Ευρεία οθόνη</PresentationFormat>
  <Paragraphs>437</Paragraphs>
  <Slides>48</Slides>
  <Notes>48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48</vt:i4>
      </vt:variant>
    </vt:vector>
  </HeadingPairs>
  <TitlesOfParts>
    <vt:vector size="53" baseType="lpstr">
      <vt:lpstr>Calibri</vt:lpstr>
      <vt:lpstr>Poppins</vt:lpstr>
      <vt:lpstr>Impact</vt:lpstr>
      <vt:lpstr>Courier New</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Unité 1 Méthodologie et durée de la formation</vt:lpstr>
      <vt:lpstr>Unité 2 Terminologie de base</vt:lpstr>
      <vt:lpstr>Appareils numériques</vt:lpstr>
      <vt:lpstr>Ordinateur personnel</vt:lpstr>
      <vt:lpstr>Smartphone</vt:lpstr>
      <vt:lpstr>Tablette</vt:lpstr>
      <vt:lpstr>Mémoire et stockage : quelle est la différence ? </vt:lpstr>
      <vt:lpstr>Empreintes digitales et reconnaissance faciale : quelle est la différence ? </vt:lpstr>
      <vt:lpstr>Unité 3 Réglages de base </vt:lpstr>
      <vt:lpstr>Que sont les paramètres ? </vt:lpstr>
      <vt:lpstr>Unité 4 Naviguer dans les interfaces et les menus</vt:lpstr>
      <vt:lpstr>Fonctionnalités et symboles (1/2) </vt:lpstr>
      <vt:lpstr>Fonctionnalités et symboles (2/2) </vt:lpstr>
      <vt:lpstr>Gestes</vt:lpstr>
      <vt:lpstr>Unité 5 Navigation et recherche en ligne </vt:lpstr>
      <vt:lpstr>Navigateurs web</vt:lpstr>
      <vt:lpstr>Trouver les bons sites web</vt:lpstr>
      <vt:lpstr>Noms de domaine</vt:lpstr>
      <vt:lpstr>Moteur de recherche </vt:lpstr>
      <vt:lpstr>Activité : Trouver des informations sur "Payer en ligne"</vt:lpstr>
      <vt:lpstr>Le site est-il sécurisé ?</vt:lpstr>
      <vt:lpstr>Comment puis-je vérifier si "https" est utilisé ?</vt:lpstr>
      <vt:lpstr>Unité 6 Gérer un compte de messagerie</vt:lpstr>
      <vt:lpstr>Qu'est-ce qu'un courriel/ e-mail ?</vt:lpstr>
      <vt:lpstr>Compte e-mail</vt:lpstr>
      <vt:lpstr>Composer et envoyer un courriel/ e-mail </vt:lpstr>
      <vt:lpstr>Annuler un message et joindre des fichiers</vt:lpstr>
      <vt:lpstr>Lire et répondre aux courriels</vt:lpstr>
      <vt:lpstr>Organisez votre boîte de réception</vt:lpstr>
      <vt:lpstr>Activité : Créez une nouvelle étiquette pour organiser vos courriels</vt:lpstr>
      <vt:lpstr>Recherche d'un courriel spécifique</vt:lpstr>
      <vt:lpstr>Unité 7 Rechercher et télécharger des applications </vt:lpstr>
      <vt:lpstr>Rechercher et télécharger des applications</vt:lpstr>
      <vt:lpstr>Unité 8 Maintenir les appareils TIC à jour  </vt:lpstr>
      <vt:lpstr>Conseils pour protéger vos données et vos appareils</vt:lpstr>
      <vt:lpstr>Comment vérifier les mises à jour des applications et du système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M1-FR</dc:title>
  <dc:creator>pantelis bbalaouras</dc:creator>
  <cp:lastModifiedBy>pantelis</cp:lastModifiedBy>
  <cp:revision>9</cp:revision>
  <dcterms:created xsi:type="dcterms:W3CDTF">2020-06-02T13:31:56Z</dcterms:created>
  <dcterms:modified xsi:type="dcterms:W3CDTF">2025-04-30T11:18:31Z</dcterms:modified>
</cp:coreProperties>
</file>