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Poppins" panose="020B0604020202020204" charset="0"/>
      <p:regular r:id="rId48"/>
      <p:bold r:id="rId49"/>
      <p:italic r:id="rId50"/>
      <p:boldItalic r:id="rId51"/>
    </p:embeddedFont>
    <p:embeddedFont>
      <p:font typeface="Impact" panose="020B0806030902050204" pitchFamily="34" charset="0"/>
      <p:regular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lprut+hbxMjy7VejwgDw3her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0ae135f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350ae135fb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https://pixabay.com/de/photos/sicherheit-alarm-monitor-cyber-5043368/</a:t>
            </a:r>
            <a:endParaRPr/>
          </a:p>
        </p:txBody>
      </p:sp>
      <p:sp>
        <p:nvSpPr>
          <p:cNvPr id="286" name="Google Shape;2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35" name="Google Shape;33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46" name="Google Shape;34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86" name="Google Shape;38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94" name="Google Shape;39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402" name="Google Shape;402;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bonne réponse est D.</a:t>
            </a:r>
            <a:endParaRPr/>
          </a:p>
        </p:txBody>
      </p:sp>
      <p:sp>
        <p:nvSpPr>
          <p:cNvPr id="418" name="Google Shape;4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bonne réponse est C.</a:t>
            </a:r>
            <a:endParaRPr/>
          </a:p>
        </p:txBody>
      </p:sp>
      <p:sp>
        <p:nvSpPr>
          <p:cNvPr id="429" name="Google Shape;42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bonne réponse est non.</a:t>
            </a:r>
            <a:endParaRPr/>
          </a:p>
        </p:txBody>
      </p:sp>
      <p:sp>
        <p:nvSpPr>
          <p:cNvPr id="440" name="Google Shape;44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bonne réponse est B</a:t>
            </a:r>
            <a:endParaRPr/>
          </a:p>
        </p:txBody>
      </p:sp>
      <p:sp>
        <p:nvSpPr>
          <p:cNvPr id="449" name="Google Shape;44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bonne réponse est oui</a:t>
            </a:r>
            <a:endParaRPr/>
          </a:p>
        </p:txBody>
      </p:sp>
      <p:sp>
        <p:nvSpPr>
          <p:cNvPr id="460" name="Google Shape;46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bonne réponse est D.</a:t>
            </a:r>
            <a:endParaRPr/>
          </a:p>
        </p:txBody>
      </p:sp>
      <p:sp>
        <p:nvSpPr>
          <p:cNvPr id="468" name="Google Shape;46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4" descr="Placeholder-dark.png"/>
          <p:cNvPicPr preferRelativeResize="0"/>
          <p:nvPr/>
        </p:nvPicPr>
        <p:blipFill rotWithShape="1">
          <a:blip r:embed="rId2">
            <a:alphaModFix/>
          </a:blip>
          <a:srcRect/>
          <a:stretch/>
        </p:blipFill>
        <p:spPr>
          <a:xfrm>
            <a:off x="9263608" y="-3149"/>
            <a:ext cx="2784642" cy="1392322"/>
          </a:xfrm>
          <a:prstGeom prst="rect">
            <a:avLst/>
          </a:prstGeom>
          <a:noFill/>
          <a:ln>
            <a:noFill/>
          </a:ln>
        </p:spPr>
      </p:pic>
      <p:sp>
        <p:nvSpPr>
          <p:cNvPr id="24" name="Google Shape;24;p34"/>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
        <p:nvSpPr>
          <p:cNvPr id="2" name="Google Shape;32;p33">
            <a:extLst>
              <a:ext uri="{FF2B5EF4-FFF2-40B4-BE49-F238E27FC236}">
                <a16:creationId xmlns:a16="http://schemas.microsoft.com/office/drawing/2014/main" id="{092DEB40-8DA0-26D1-FCE3-78428F42D16D}"/>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Sécurité</a:t>
            </a:r>
            <a:r>
              <a:rPr lang="en-US" sz="2000" b="0" i="0" u="none" strike="noStrike" cap="none" dirty="0">
                <a:solidFill>
                  <a:schemeClr val="dk1"/>
                </a:solidFill>
                <a:latin typeface="Calibri"/>
                <a:ea typeface="Calibri"/>
                <a:cs typeface="Calibri"/>
                <a:sym typeface="Calibri"/>
              </a:rPr>
              <a:t> et </a:t>
            </a:r>
            <a:r>
              <a:rPr lang="en-US" sz="2000" b="0" i="0" u="none" strike="noStrike" cap="none" dirty="0" err="1">
                <a:solidFill>
                  <a:schemeClr val="dk1"/>
                </a:solidFill>
                <a:latin typeface="Calibri"/>
                <a:ea typeface="Calibri"/>
                <a:cs typeface="Calibri"/>
                <a:sym typeface="Calibri"/>
              </a:rPr>
              <a:t>prévention</a:t>
            </a:r>
            <a:endParaRPr sz="1400" b="0" i="0" u="none" strike="noStrike" cap="none" dirty="0">
              <a:solidFill>
                <a:srgbClr val="000000"/>
              </a:solidFill>
              <a:latin typeface="Calibri"/>
              <a:ea typeface="Calibri"/>
              <a:cs typeface="Calibri"/>
              <a:sym typeface="Calibri"/>
            </a:endParaRPr>
          </a:p>
        </p:txBody>
      </p:sp>
      <p:pic>
        <p:nvPicPr>
          <p:cNvPr id="3" name="Εικόνα 2"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8A96F567-FEBA-1C8F-26C7-BD7319DB4404}"/>
              </a:ext>
            </a:extLst>
          </p:cNvPr>
          <p:cNvPicPr>
            <a:picLocks noChangeAspect="1"/>
          </p:cNvPicPr>
          <p:nvPr userDrawn="1"/>
        </p:nvPicPr>
        <p:blipFill>
          <a:blip r:embed="rId3"/>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33"/>
          <p:cNvSpPr/>
          <p:nvPr/>
        </p:nvSpPr>
        <p:spPr>
          <a:xfrm>
            <a:off x="0" y="2218305"/>
            <a:ext cx="12192001" cy="3787362"/>
          </a:xfrm>
          <a:prstGeom prst="rect">
            <a:avLst/>
          </a:prstGeom>
          <a:noFill/>
          <a:ln>
            <a:noFill/>
          </a:ln>
          <a:effectLst>
            <a:outerShdw blurRad="40000" dist="23000" dir="5400000" rotWithShape="0">
              <a:srgbClr val="808080">
                <a:alpha val="34117"/>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33"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30" name="Google Shape;30;p33"/>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33"/>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3"/>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Sécurité</a:t>
            </a:r>
            <a:r>
              <a:rPr lang="en-US" sz="2000" b="0" i="0" u="none" strike="noStrike" cap="none" dirty="0">
                <a:solidFill>
                  <a:schemeClr val="dk1"/>
                </a:solidFill>
                <a:latin typeface="Calibri"/>
                <a:ea typeface="Calibri"/>
                <a:cs typeface="Calibri"/>
                <a:sym typeface="Calibri"/>
              </a:rPr>
              <a:t> et </a:t>
            </a:r>
            <a:r>
              <a:rPr lang="en-US" sz="2000" b="0" i="0" u="none" strike="noStrike" cap="none" dirty="0" err="1">
                <a:solidFill>
                  <a:schemeClr val="dk1"/>
                </a:solidFill>
                <a:latin typeface="Calibri"/>
                <a:ea typeface="Calibri"/>
                <a:cs typeface="Calibri"/>
                <a:sym typeface="Calibri"/>
              </a:rPr>
              <a:t>prévention</a:t>
            </a:r>
            <a:endParaRPr sz="1400" b="0" i="0" u="none" strike="noStrike" cap="none" dirty="0">
              <a:solidFill>
                <a:srgbClr val="000000"/>
              </a:solidFill>
              <a:latin typeface="Calibri"/>
              <a:ea typeface="Calibri"/>
              <a:cs typeface="Calibri"/>
              <a:sym typeface="Calibri"/>
            </a:endParaRPr>
          </a:p>
        </p:txBody>
      </p:sp>
      <p:sp>
        <p:nvSpPr>
          <p:cNvPr id="33" name="Google Shape;33;p3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pic>
        <p:nvPicPr>
          <p:cNvPr id="2" name="Εικόνα 1"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5A69FA03-0190-4AD3-3BF2-E650763EC77D}"/>
              </a:ext>
            </a:extLst>
          </p:cNvPr>
          <p:cNvPicPr>
            <a:picLocks noChangeAspect="1"/>
          </p:cNvPicPr>
          <p:nvPr userDrawn="1"/>
        </p:nvPicPr>
        <p:blipFill>
          <a:blip r:embed="rId3"/>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9" name="Google Shape;39;p3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
        <p:nvSpPr>
          <p:cNvPr id="2" name="Google Shape;32;p33">
            <a:extLst>
              <a:ext uri="{FF2B5EF4-FFF2-40B4-BE49-F238E27FC236}">
                <a16:creationId xmlns:a16="http://schemas.microsoft.com/office/drawing/2014/main" id="{9048A6C8-E2C0-A259-6259-E576BCEE811D}"/>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Sécurité</a:t>
            </a:r>
            <a:r>
              <a:rPr lang="en-US" sz="2000" b="0" i="0" u="none" strike="noStrike" cap="none" dirty="0">
                <a:solidFill>
                  <a:schemeClr val="dk1"/>
                </a:solidFill>
                <a:latin typeface="Calibri"/>
                <a:ea typeface="Calibri"/>
                <a:cs typeface="Calibri"/>
                <a:sym typeface="Calibri"/>
              </a:rPr>
              <a:t> et </a:t>
            </a:r>
            <a:r>
              <a:rPr lang="en-US" sz="2000" b="0" i="0" u="none" strike="noStrike" cap="none" dirty="0" err="1">
                <a:solidFill>
                  <a:schemeClr val="dk1"/>
                </a:solidFill>
                <a:latin typeface="Calibri"/>
                <a:ea typeface="Calibri"/>
                <a:cs typeface="Calibri"/>
                <a:sym typeface="Calibri"/>
              </a:rPr>
              <a:t>prévention</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3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6" name="Google Shape;46;p3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
        <p:nvSpPr>
          <p:cNvPr id="2" name="Google Shape;32;p33">
            <a:extLst>
              <a:ext uri="{FF2B5EF4-FFF2-40B4-BE49-F238E27FC236}">
                <a16:creationId xmlns:a16="http://schemas.microsoft.com/office/drawing/2014/main" id="{1886ED7A-7708-F412-8C79-F55AF01970C1}"/>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Sécurité</a:t>
            </a:r>
            <a:r>
              <a:rPr lang="en-US" sz="2000" b="0" i="0" u="none" strike="noStrike" cap="none" dirty="0">
                <a:solidFill>
                  <a:schemeClr val="dk1"/>
                </a:solidFill>
                <a:latin typeface="Calibri"/>
                <a:ea typeface="Calibri"/>
                <a:cs typeface="Calibri"/>
                <a:sym typeface="Calibri"/>
              </a:rPr>
              <a:t> et </a:t>
            </a:r>
            <a:r>
              <a:rPr lang="en-US" sz="2000" b="0" i="0" u="none" strike="noStrike" cap="none" dirty="0" err="1">
                <a:solidFill>
                  <a:schemeClr val="dk1"/>
                </a:solidFill>
                <a:latin typeface="Calibri"/>
                <a:ea typeface="Calibri"/>
                <a:cs typeface="Calibri"/>
                <a:sym typeface="Calibri"/>
              </a:rPr>
              <a:t>prévention</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38"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2" name="Google Shape;52;p38"/>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
        <p:nvSpPr>
          <p:cNvPr id="2" name="Google Shape;32;p33">
            <a:extLst>
              <a:ext uri="{FF2B5EF4-FFF2-40B4-BE49-F238E27FC236}">
                <a16:creationId xmlns:a16="http://schemas.microsoft.com/office/drawing/2014/main" id="{19C19B96-62A9-F582-9492-21D5CB6932FD}"/>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Sécurité</a:t>
            </a:r>
            <a:r>
              <a:rPr lang="en-US" sz="2000" b="0" i="0" u="none" strike="noStrike" cap="none" dirty="0">
                <a:solidFill>
                  <a:schemeClr val="dk1"/>
                </a:solidFill>
                <a:latin typeface="Calibri"/>
                <a:ea typeface="Calibri"/>
                <a:cs typeface="Calibri"/>
                <a:sym typeface="Calibri"/>
              </a:rPr>
              <a:t> et </a:t>
            </a:r>
            <a:r>
              <a:rPr lang="en-US" sz="2000" b="0" i="0" u="none" strike="noStrike" cap="none" dirty="0" err="1">
                <a:solidFill>
                  <a:schemeClr val="dk1"/>
                </a:solidFill>
                <a:latin typeface="Calibri"/>
                <a:ea typeface="Calibri"/>
                <a:cs typeface="Calibri"/>
                <a:sym typeface="Calibri"/>
              </a:rPr>
              <a:t>prévention</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56" name="Google Shape;56;p3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57" name="Google Shape;57;p3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60" name="Google Shape;60;p37" descr="Placeholder-dark.png"/>
          <p:cNvPicPr preferRelativeResize="0"/>
          <p:nvPr/>
        </p:nvPicPr>
        <p:blipFill rotWithShape="1">
          <a:blip r:embed="rId2">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3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reepik.com/free-vector/private-data-concept-illustration_12704419.htm#fromView=search&amp;page=1&amp;position=1&amp;uuid=d4aafe2d-08d9-4db0-9312-17546a999b8b"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flat-happy-girl-holding-vaccination-record-card-vaccinated-young-woman-hold-health-passport-personal-coronavirus-vaccine-information-individual-immunity-certificate-protection-from-virus-concept_21457896.htm#fromView=search&amp;page=1&amp;position=38&amp;uuid=8d352caa-3407-4520-acfc-c937df4802c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reepik.com/free-vector/flat-happy-girl-holding-vaccination-record-card-vaccinated-young-woman-hold-health-passport-personal-coronavirus-vaccine-information-individual-immunity-certificate-protection-from-virus-concept_21457896.htm#fromView=search&amp;page=1&amp;position=38&amp;uuid=8d352caa-3407-4520-acfc-c937df4802c6"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www.freepik.com/free-vector/privacy-policy-concept-illustration_19947572.htm#fromView=search&amp;page=1&amp;position=31&amp;uuid=2e472c67-32a2-4c25-84b9-9c9230dcf13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freepik.com/free-vector/home-protection-surveillance-service-devices-house-security_11669300.htm#fromView=search&amp;page=2&amp;position=8&amp;uuid=e3753ebe-45de-4c30-91e5-15e9424a5fb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jp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freepik.com/free-vector/data-stealing-malware-abstract-concept-illustration_11668615.htm#fromView=search&amp;page=1&amp;position=14&amp;uuid=d4aafe2d-08d9-4db0-9312-17546a999b8b"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freepik.com/free-vector/hacker-activity-concept_8135214.htm#fromView=search&amp;page=1&amp;position=21&amp;uuid=5823f1e9-74d4-4354-aa0d-1fcb6437453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www.freepik.com/free-vector/people-using-search-box-query-engine-giving-result_11235806.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de/photos/verordnung-bipr-daten-schutz-324697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ik.com/free-vector/tiny-people-protecting-business-data-legal-information-isolated-flat-illustration_11235938.htm#fromView=search&amp;page=1&amp;position=0&amp;uuid=d22dbda5-9550-49af-a96f-9a0c83eecc17"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5.jpg"/><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7" name="Google Shape;67;p1"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5074" t="11272" r="59637" b="11616"/>
          <a:stretch/>
        </p:blipFill>
        <p:spPr>
          <a:xfrm>
            <a:off x="442240" y="5731"/>
            <a:ext cx="5204308" cy="5333341"/>
          </a:xfrm>
          <a:prstGeom prst="rect">
            <a:avLst/>
          </a:prstGeom>
          <a:noFill/>
          <a:ln>
            <a:noFill/>
          </a:ln>
        </p:spPr>
      </p:pic>
      <p:sp>
        <p:nvSpPr>
          <p:cNvPr id="68" name="Google Shape;68;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i="0" u="none" strike="noStrike" cap="none">
                <a:solidFill>
                  <a:srgbClr val="FCB13A"/>
                </a:solidFill>
                <a:latin typeface="Calibri"/>
                <a:ea typeface="Calibri"/>
                <a:cs typeface="Calibri"/>
                <a:sym typeface="Calibri"/>
              </a:rPr>
              <a:t>Module 2</a:t>
            </a:r>
            <a:r>
              <a:rPr lang="en-US" sz="2800" b="1" i="0" u="none" strike="noStrike" cap="none">
                <a:solidFill>
                  <a:schemeClr val="dk1"/>
                </a:solidFill>
                <a:latin typeface="Calibri"/>
                <a:ea typeface="Calibri"/>
                <a:cs typeface="Calibri"/>
                <a:sym typeface="Calibri"/>
              </a:rPr>
              <a:t/>
            </a:r>
            <a:br>
              <a:rPr lang="en-US" sz="2800" b="1" i="0" u="none" strike="noStrike" cap="none">
                <a:solidFill>
                  <a:schemeClr val="dk1"/>
                </a:solidFill>
                <a:latin typeface="Calibri"/>
                <a:ea typeface="Calibri"/>
                <a:cs typeface="Calibri"/>
                <a:sym typeface="Calibri"/>
              </a:rPr>
            </a:br>
            <a:r>
              <a:rPr lang="en-US" sz="4000" b="1" i="0" u="none" strike="noStrike" cap="none">
                <a:solidFill>
                  <a:srgbClr val="3F3F3F"/>
                </a:solidFill>
                <a:latin typeface="Calibri"/>
                <a:ea typeface="Calibri"/>
                <a:cs typeface="Calibri"/>
                <a:sym typeface="Calibri"/>
              </a:rPr>
              <a:t>Sécurité et prévention</a:t>
            </a:r>
            <a:endParaRPr sz="4000" b="1" i="0" u="none" strike="noStrike" cap="none">
              <a:solidFill>
                <a:srgbClr val="3F3F3F"/>
              </a:solidFill>
              <a:latin typeface="Calibri"/>
              <a:ea typeface="Calibri"/>
              <a:cs typeface="Calibri"/>
              <a:sym typeface="Calibri"/>
            </a:endParaRPr>
          </a:p>
        </p:txBody>
      </p:sp>
      <p:sp>
        <p:nvSpPr>
          <p:cNvPr id="69" name="Google Shape;69;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25098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3" name="Google Shape;73;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4" name="Google Shape;74;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5" name="Google Shape;75;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1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 Numéro de projet : 2023-1-RO01-KA220-ADU-000157797</a:t>
            </a:r>
            <a:endParaRPr sz="1110" b="0" i="0" u="none" strike="noStrike" cap="none">
              <a:solidFill>
                <a:schemeClr val="lt1"/>
              </a:solidFill>
              <a:latin typeface="Calibri"/>
              <a:ea typeface="Calibri"/>
              <a:cs typeface="Calibri"/>
              <a:sym typeface="Calibri"/>
            </a:endParaRPr>
          </a:p>
        </p:txBody>
      </p:sp>
      <p:pic>
        <p:nvPicPr>
          <p:cNvPr id="76" name="Google Shape;76;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79" name="Google Shape;79;p1" title="FR_Co-fundedbytheEU_RGB_POS.png"/>
          <p:cNvPicPr preferRelativeResize="0"/>
          <p:nvPr/>
        </p:nvPicPr>
        <p:blipFill rotWithShape="1">
          <a:blip r:embed="rId6">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Qu'est-ce que les données à caractère personnel ?</a:t>
            </a:r>
            <a:endParaRPr/>
          </a:p>
        </p:txBody>
      </p:sp>
      <p:sp>
        <p:nvSpPr>
          <p:cNvPr id="183" name="Google Shape;183;p9"/>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b="1" i="0">
                <a:solidFill>
                  <a:srgbClr val="404040"/>
                </a:solidFill>
                <a:latin typeface="Calibri"/>
                <a:ea typeface="Calibri"/>
                <a:cs typeface="Calibri"/>
                <a:sym typeface="Calibri"/>
              </a:rPr>
              <a:t>Les données à caractère personnel </a:t>
            </a:r>
            <a:r>
              <a:rPr lang="en-US" b="0" i="0">
                <a:solidFill>
                  <a:srgbClr val="404040"/>
                </a:solidFill>
                <a:latin typeface="Calibri"/>
                <a:ea typeface="Calibri"/>
                <a:cs typeface="Calibri"/>
                <a:sym typeface="Calibri"/>
              </a:rPr>
              <a:t>sont toutes les informations relatives à une </a:t>
            </a:r>
            <a:r>
              <a:rPr lang="en-US" b="1" i="0">
                <a:solidFill>
                  <a:srgbClr val="404040"/>
                </a:solidFill>
                <a:latin typeface="Calibri"/>
                <a:ea typeface="Calibri"/>
                <a:cs typeface="Calibri"/>
                <a:sym typeface="Calibri"/>
              </a:rPr>
              <a:t>personne </a:t>
            </a:r>
            <a:r>
              <a:rPr lang="en-US" b="1">
                <a:solidFill>
                  <a:srgbClr val="404040"/>
                </a:solidFill>
                <a:latin typeface="Calibri"/>
                <a:ea typeface="Calibri"/>
                <a:cs typeface="Calibri"/>
                <a:sym typeface="Calibri"/>
              </a:rPr>
              <a:t>vivante, </a:t>
            </a:r>
            <a:r>
              <a:rPr lang="en-US" b="1" i="0">
                <a:solidFill>
                  <a:srgbClr val="404040"/>
                </a:solidFill>
                <a:latin typeface="Calibri"/>
                <a:ea typeface="Calibri"/>
                <a:cs typeface="Calibri"/>
                <a:sym typeface="Calibri"/>
              </a:rPr>
              <a:t>identifiée ou identifiable</a:t>
            </a:r>
            <a:r>
              <a:rPr lang="en-US" b="0" i="0">
                <a:solidFill>
                  <a:srgbClr val="404040"/>
                </a:solidFill>
                <a:latin typeface="Calibri"/>
                <a:ea typeface="Calibri"/>
                <a:cs typeface="Calibri"/>
                <a:sym typeface="Calibri"/>
              </a:rPr>
              <a:t>.</a:t>
            </a:r>
            <a:endParaRPr/>
          </a:p>
          <a:p>
            <a:pPr marL="0" lvl="0" indent="0" algn="l" rtl="0">
              <a:lnSpc>
                <a:spcPct val="110000"/>
              </a:lnSpc>
              <a:spcBef>
                <a:spcPts val="1200"/>
              </a:spcBef>
              <a:spcAft>
                <a:spcPts val="0"/>
              </a:spcAft>
              <a:buSzPts val="2400"/>
              <a:buNone/>
            </a:pPr>
            <a:r>
              <a:rPr lang="en-US" b="0" i="0">
                <a:solidFill>
                  <a:srgbClr val="404040"/>
                </a:solidFill>
                <a:latin typeface="Calibri"/>
                <a:ea typeface="Calibri"/>
                <a:cs typeface="Calibri"/>
                <a:sym typeface="Calibri"/>
              </a:rPr>
              <a:t>Les différents éléments d'information qui, ensemble, peuvent être utilisés pour </a:t>
            </a:r>
            <a:r>
              <a:rPr lang="en-US" b="1" i="0">
                <a:solidFill>
                  <a:srgbClr val="404040"/>
                </a:solidFill>
                <a:latin typeface="Calibri"/>
                <a:ea typeface="Calibri"/>
                <a:cs typeface="Calibri"/>
                <a:sym typeface="Calibri"/>
              </a:rPr>
              <a:t>identifier une personne spécifique</a:t>
            </a:r>
            <a:r>
              <a:rPr lang="en-US" b="0" i="0">
                <a:solidFill>
                  <a:srgbClr val="404040"/>
                </a:solidFill>
                <a:latin typeface="Calibri"/>
                <a:ea typeface="Calibri"/>
                <a:cs typeface="Calibri"/>
                <a:sym typeface="Calibri"/>
              </a:rPr>
              <a:t>, sont également des données à caractère personnel.</a:t>
            </a:r>
            <a:endParaRPr>
              <a:latin typeface="Calibri"/>
              <a:ea typeface="Calibri"/>
              <a:cs typeface="Calibri"/>
              <a:sym typeface="Calibri"/>
            </a:endParaRPr>
          </a:p>
          <a:p>
            <a:pPr marL="228600" lvl="0" indent="-76200" algn="l" rtl="0">
              <a:lnSpc>
                <a:spcPct val="100000"/>
              </a:lnSpc>
              <a:spcBef>
                <a:spcPts val="1200"/>
              </a:spcBef>
              <a:spcAft>
                <a:spcPts val="0"/>
              </a:spcAft>
              <a:buSzPts val="2400"/>
              <a:buNone/>
            </a:pPr>
            <a:endParaRPr/>
          </a:p>
        </p:txBody>
      </p:sp>
      <p:pic>
        <p:nvPicPr>
          <p:cNvPr id="184" name="Google Shape;184;p9" descr="Private data concept illustration"/>
          <p:cNvPicPr preferRelativeResize="0"/>
          <p:nvPr/>
        </p:nvPicPr>
        <p:blipFill rotWithShape="1">
          <a:blip r:embed="rId3">
            <a:alphaModFix/>
          </a:blip>
          <a:srcRect/>
          <a:stretch/>
        </p:blipFill>
        <p:spPr>
          <a:xfrm>
            <a:off x="7878792" y="1932316"/>
            <a:ext cx="4125676" cy="3986837"/>
          </a:xfrm>
          <a:prstGeom prst="rect">
            <a:avLst/>
          </a:prstGeom>
          <a:noFill/>
          <a:ln>
            <a:noFill/>
          </a:ln>
        </p:spPr>
      </p:pic>
      <p:sp>
        <p:nvSpPr>
          <p:cNvPr id="185" name="Google Shape;185;p9"/>
          <p:cNvSpPr txBox="1"/>
          <p:nvPr/>
        </p:nvSpPr>
        <p:spPr>
          <a:xfrm>
            <a:off x="9104258" y="6283742"/>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 </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storyset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
        <p:nvSpPr>
          <p:cNvPr id="2" name="Google Shape;176;p8">
            <a:extLst>
              <a:ext uri="{FF2B5EF4-FFF2-40B4-BE49-F238E27FC236}">
                <a16:creationId xmlns:a16="http://schemas.microsoft.com/office/drawing/2014/main" id="{B9E117A5-BC1D-FAC8-3D07-E83E6E7C532C}"/>
              </a:ext>
            </a:extLst>
          </p:cNvPr>
          <p:cNvSpPr/>
          <p:nvPr/>
        </p:nvSpPr>
        <p:spPr>
          <a:xfrm>
            <a:off x="8186057" y="0"/>
            <a:ext cx="400032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2.2 Sécurité en ligne et données personnelles </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800" b="1">
                <a:latin typeface="Calibri"/>
                <a:ea typeface="Calibri"/>
                <a:cs typeface="Calibri"/>
                <a:sym typeface="Calibri"/>
              </a:rPr>
              <a:t>Exemples de données à caractère personnel</a:t>
            </a:r>
            <a:endParaRPr/>
          </a:p>
        </p:txBody>
      </p:sp>
      <p:sp>
        <p:nvSpPr>
          <p:cNvPr id="193" name="Google Shape;193;p10"/>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2400"/>
              <a:buNone/>
            </a:pPr>
            <a:r>
              <a:rPr lang="en-US">
                <a:latin typeface="Calibri"/>
                <a:ea typeface="Calibri"/>
                <a:cs typeface="Calibri"/>
                <a:sym typeface="Calibri"/>
              </a:rPr>
              <a:t>Voici quelques exemples de données à caractère personnel :</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Nom et prénom ;</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Adresse personnelle ;</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Adresse électronique telle que</a:t>
            </a:r>
            <a:endParaRPr/>
          </a:p>
          <a:p>
            <a:pPr marL="914400" lvl="2" indent="0" algn="l" rtl="0">
              <a:lnSpc>
                <a:spcPct val="100000"/>
              </a:lnSpc>
              <a:spcBef>
                <a:spcPts val="1200"/>
              </a:spcBef>
              <a:spcAft>
                <a:spcPts val="0"/>
              </a:spcAft>
              <a:buSzPts val="2200"/>
              <a:buNone/>
            </a:pPr>
            <a:r>
              <a:rPr lang="en-US" sz="2200" i="1"/>
              <a:t>prénom</a:t>
            </a:r>
            <a:r>
              <a:rPr lang="en-US" sz="2200" i="1">
                <a:latin typeface="Calibri"/>
                <a:ea typeface="Calibri"/>
                <a:cs typeface="Calibri"/>
                <a:sym typeface="Calibri"/>
              </a:rPr>
              <a:t>.nom@fournisseur.com ;</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les données de localisation, telles que la fonction de données de localisation d'un téléphone portable) ;</a:t>
            </a:r>
            <a:endParaRPr/>
          </a:p>
          <a:p>
            <a:pPr marL="228600" lvl="0" indent="-50800" algn="l" rtl="0">
              <a:lnSpc>
                <a:spcPct val="100000"/>
              </a:lnSpc>
              <a:spcBef>
                <a:spcPts val="1200"/>
              </a:spcBef>
              <a:spcAft>
                <a:spcPts val="0"/>
              </a:spcAft>
              <a:buClr>
                <a:srgbClr val="68BC42"/>
              </a:buClr>
              <a:buSzPts val="2800"/>
              <a:buNone/>
            </a:pPr>
            <a:endParaRPr sz="2800"/>
          </a:p>
        </p:txBody>
      </p:sp>
      <p:sp>
        <p:nvSpPr>
          <p:cNvPr id="194" name="Google Shape;194;p10"/>
          <p:cNvSpPr txBox="1">
            <a:spLocks noGrp="1"/>
          </p:cNvSpPr>
          <p:nvPr>
            <p:ph type="body" idx="2"/>
          </p:nvPr>
        </p:nvSpPr>
        <p:spPr>
          <a:xfrm>
            <a:off x="6172199" y="2357302"/>
            <a:ext cx="5782377" cy="339839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68BC42"/>
              </a:buClr>
              <a:buSzPts val="2200"/>
              <a:buChar char="▪"/>
            </a:pPr>
            <a:r>
              <a:rPr lang="en-US" sz="2200">
                <a:latin typeface="Calibri"/>
                <a:ea typeface="Calibri"/>
                <a:cs typeface="Calibri"/>
                <a:sym typeface="Calibri"/>
              </a:rPr>
              <a:t>Numéro de la carte d'identité ;</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Adresse de protocole Internet (IP) ;</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Un identifiant de cookie ;</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L'identifiant publicitaire de votre téléphone ;</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Données détenues par un hôpital ou un médecin, permettant d'identifier une personne de manière unique.</a:t>
            </a:r>
            <a:endParaRPr/>
          </a:p>
          <a:p>
            <a:pPr marL="0" lvl="0" indent="0" algn="l" rtl="0">
              <a:lnSpc>
                <a:spcPct val="100000"/>
              </a:lnSpc>
              <a:spcBef>
                <a:spcPts val="1200"/>
              </a:spcBef>
              <a:spcAft>
                <a:spcPts val="0"/>
              </a:spcAft>
              <a:buSzPts val="2400"/>
              <a:buNone/>
            </a:pPr>
            <a:endParaRPr/>
          </a:p>
        </p:txBody>
      </p:sp>
      <p:sp>
        <p:nvSpPr>
          <p:cNvPr id="2" name="Google Shape;176;p8">
            <a:extLst>
              <a:ext uri="{FF2B5EF4-FFF2-40B4-BE49-F238E27FC236}">
                <a16:creationId xmlns:a16="http://schemas.microsoft.com/office/drawing/2014/main" id="{38374868-8AC6-A5C4-7F50-D5F0A6778296}"/>
              </a:ext>
            </a:extLst>
          </p:cNvPr>
          <p:cNvSpPr/>
          <p:nvPr/>
        </p:nvSpPr>
        <p:spPr>
          <a:xfrm>
            <a:off x="8186057" y="0"/>
            <a:ext cx="400032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2.2 Sécurité en ligne et données personnelles </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2"/>
          <p:cNvSpPr txBox="1">
            <a:spLocks noGrp="1"/>
          </p:cNvSpPr>
          <p:nvPr>
            <p:ph type="title"/>
          </p:nvPr>
        </p:nvSpPr>
        <p:spPr>
          <a:xfrm>
            <a:off x="558000" y="475978"/>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000"/>
              <a:t>Unité 3</a:t>
            </a:r>
            <a:endParaRPr sz="2000"/>
          </a:p>
          <a:p>
            <a:pPr marL="0" lvl="0" indent="0" algn="l" rtl="0">
              <a:lnSpc>
                <a:spcPct val="90000"/>
              </a:lnSpc>
              <a:spcBef>
                <a:spcPts val="0"/>
              </a:spcBef>
              <a:spcAft>
                <a:spcPts val="0"/>
              </a:spcAft>
              <a:buClr>
                <a:srgbClr val="1C2E78"/>
              </a:buClr>
              <a:buSzPts val="2800"/>
              <a:buFont typeface="Calibri"/>
              <a:buNone/>
            </a:pPr>
            <a:r>
              <a:rPr lang="en-US"/>
              <a:t>Données sensibles, vie privée et sécurité</a:t>
            </a:r>
            <a:endParaRPr/>
          </a:p>
        </p:txBody>
      </p:sp>
      <p:sp>
        <p:nvSpPr>
          <p:cNvPr id="202" name="Google Shape;202;p42"/>
          <p:cNvSpPr txBox="1">
            <a:spLocks noGrp="1"/>
          </p:cNvSpPr>
          <p:nvPr>
            <p:ph type="body" idx="1"/>
          </p:nvPr>
        </p:nvSpPr>
        <p:spPr>
          <a:xfrm>
            <a:off x="558000" y="1419578"/>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03" name="Google Shape;203;p42"/>
          <p:cNvSpPr txBox="1">
            <a:spLocks noGrp="1"/>
          </p:cNvSpPr>
          <p:nvPr>
            <p:ph type="body" idx="2"/>
          </p:nvPr>
        </p:nvSpPr>
        <p:spPr>
          <a:xfrm>
            <a:off x="657900" y="1883026"/>
            <a:ext cx="5915428" cy="23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n-US" sz="2000"/>
              <a:t>Cette unite vise à clarifier :</a:t>
            </a:r>
            <a:endParaRPr sz="2000"/>
          </a:p>
          <a:p>
            <a:pPr marL="228600" lvl="0" indent="-223743" algn="l" rtl="0">
              <a:lnSpc>
                <a:spcPct val="150000"/>
              </a:lnSpc>
              <a:spcBef>
                <a:spcPts val="1200"/>
              </a:spcBef>
              <a:spcAft>
                <a:spcPts val="0"/>
              </a:spcAft>
              <a:buSzPts val="1924"/>
              <a:buFont typeface="Calibri"/>
              <a:buChar char="✔"/>
            </a:pPr>
            <a:r>
              <a:rPr lang="en-US" sz="2000"/>
              <a:t>Quelles sont les données personnelles considérées comme sensibles ?</a:t>
            </a:r>
            <a:endParaRPr sz="2000"/>
          </a:p>
          <a:p>
            <a:pPr marL="228600" lvl="0" indent="-206375" algn="l" rtl="0">
              <a:lnSpc>
                <a:spcPct val="150000"/>
              </a:lnSpc>
              <a:spcBef>
                <a:spcPts val="1200"/>
              </a:spcBef>
              <a:spcAft>
                <a:spcPts val="0"/>
              </a:spcAft>
              <a:buSzPts val="1650"/>
              <a:buFont typeface="Calibri"/>
              <a:buChar char="✔"/>
            </a:pPr>
            <a:r>
              <a:rPr lang="en-US" sz="2000"/>
              <a:t>Quelle est la différence entre protection de la vie privée et  sécurité</a:t>
            </a:r>
            <a:endParaRPr/>
          </a:p>
          <a:p>
            <a:pPr marL="228600" lvl="0" indent="-206375" algn="l" rtl="0">
              <a:lnSpc>
                <a:spcPct val="150000"/>
              </a:lnSpc>
              <a:spcBef>
                <a:spcPts val="1200"/>
              </a:spcBef>
              <a:spcAft>
                <a:spcPts val="0"/>
              </a:spcAft>
              <a:buSzPts val="1650"/>
              <a:buChar char="✔"/>
            </a:pPr>
            <a:r>
              <a:rPr lang="en-US" sz="2000"/>
              <a:t>Qu'est-ce que la protection de la vie privée en ligne et comment assurer la sécurité en ligne ?</a:t>
            </a:r>
            <a:endParaRPr sz="2000"/>
          </a:p>
        </p:txBody>
      </p:sp>
      <p:pic>
        <p:nvPicPr>
          <p:cNvPr id="204" name="Google Shape;204;p42" descr="High ROI content abstract concept illustration"/>
          <p:cNvPicPr preferRelativeResize="0"/>
          <p:nvPr/>
        </p:nvPicPr>
        <p:blipFill rotWithShape="1">
          <a:blip r:embed="rId3">
            <a:alphaModFix/>
          </a:blip>
          <a:srcRect l="10457" t="11532" r="9779" b="9208"/>
          <a:stretch/>
        </p:blipFill>
        <p:spPr>
          <a:xfrm>
            <a:off x="8235350" y="1973178"/>
            <a:ext cx="3469671" cy="3099154"/>
          </a:xfrm>
          <a:prstGeom prst="rect">
            <a:avLst/>
          </a:prstGeom>
          <a:noFill/>
          <a:ln>
            <a:noFill/>
          </a:ln>
        </p:spPr>
      </p:pic>
      <p:sp>
        <p:nvSpPr>
          <p:cNvPr id="205" name="Google Shape;205;p42"/>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 </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566154" y="539411"/>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Quelles sont les données personnelles considérées comme sensibles ?</a:t>
            </a:r>
            <a:endParaRPr/>
          </a:p>
        </p:txBody>
      </p:sp>
      <p:sp>
        <p:nvSpPr>
          <p:cNvPr id="212" name="Google Shape;212;p11"/>
          <p:cNvSpPr txBox="1">
            <a:spLocks noGrp="1"/>
          </p:cNvSpPr>
          <p:nvPr>
            <p:ph type="body" idx="1"/>
          </p:nvPr>
        </p:nvSpPr>
        <p:spPr>
          <a:xfrm>
            <a:off x="566152" y="1285225"/>
            <a:ext cx="11474400" cy="47409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2595"/>
              <a:buNone/>
            </a:pPr>
            <a:r>
              <a:rPr lang="en-US" b="0" i="0">
                <a:solidFill>
                  <a:srgbClr val="404040"/>
                </a:solidFill>
                <a:latin typeface="Calibri"/>
                <a:ea typeface="Calibri"/>
                <a:cs typeface="Calibri"/>
                <a:sym typeface="Calibri"/>
              </a:rPr>
              <a:t>Les données à caractère personnel suivantes sont considérées comme "</a:t>
            </a:r>
            <a:r>
              <a:rPr lang="en-US" b="1" i="0">
                <a:solidFill>
                  <a:srgbClr val="404040"/>
                </a:solidFill>
                <a:latin typeface="Calibri"/>
                <a:ea typeface="Calibri"/>
                <a:cs typeface="Calibri"/>
                <a:sym typeface="Calibri"/>
              </a:rPr>
              <a:t>sensibles</a:t>
            </a:r>
            <a:r>
              <a:rPr lang="en-US" b="0" i="0">
                <a:solidFill>
                  <a:srgbClr val="404040"/>
                </a:solidFill>
                <a:latin typeface="Calibri"/>
                <a:ea typeface="Calibri"/>
                <a:cs typeface="Calibri"/>
                <a:sym typeface="Calibri"/>
              </a:rPr>
              <a:t>" et </a:t>
            </a:r>
            <a:r>
              <a:rPr lang="en-US">
                <a:solidFill>
                  <a:srgbClr val="404040"/>
                </a:solidFill>
                <a:latin typeface="Calibri"/>
                <a:ea typeface="Calibri"/>
                <a:cs typeface="Calibri"/>
                <a:sym typeface="Calibri"/>
              </a:rPr>
              <a:t>sont </a:t>
            </a:r>
            <a:r>
              <a:rPr lang="en-US" b="0" i="0">
                <a:solidFill>
                  <a:srgbClr val="404040"/>
                </a:solidFill>
                <a:latin typeface="Calibri"/>
                <a:ea typeface="Calibri"/>
                <a:cs typeface="Calibri"/>
                <a:sym typeface="Calibri"/>
              </a:rPr>
              <a:t>soumises à des conditions de traitement spécifiques :</a:t>
            </a:r>
            <a:endParaRPr/>
          </a:p>
          <a:p>
            <a:pPr marL="685800" lvl="1" indent="-242192" algn="l" rtl="0">
              <a:lnSpc>
                <a:spcPct val="100000"/>
              </a:lnSpc>
              <a:spcBef>
                <a:spcPts val="1200"/>
              </a:spcBef>
              <a:spcAft>
                <a:spcPts val="0"/>
              </a:spcAft>
              <a:buSzPts val="2854"/>
              <a:buChar char="▪"/>
            </a:pPr>
            <a:r>
              <a:rPr lang="en-US" b="0" i="0">
                <a:solidFill>
                  <a:srgbClr val="404040"/>
                </a:solidFill>
                <a:latin typeface="Calibri"/>
                <a:ea typeface="Calibri"/>
                <a:cs typeface="Calibri"/>
                <a:sym typeface="Calibri"/>
              </a:rPr>
              <a:t>Les données à caractère personnel qui révèlent l'origine raciale ou ethnique, les opinions politiques, les croyances religieuses ou philosophiques ;</a:t>
            </a:r>
            <a:endParaRPr/>
          </a:p>
          <a:p>
            <a:pPr marL="685800" lvl="1" indent="-242192" algn="l" rtl="0">
              <a:lnSpc>
                <a:spcPct val="100000"/>
              </a:lnSpc>
              <a:spcBef>
                <a:spcPts val="1200"/>
              </a:spcBef>
              <a:spcAft>
                <a:spcPts val="0"/>
              </a:spcAft>
              <a:buSzPts val="2854"/>
              <a:buChar char="▪"/>
            </a:pPr>
            <a:r>
              <a:rPr lang="en-US">
                <a:latin typeface="Calibri"/>
                <a:ea typeface="Calibri"/>
                <a:cs typeface="Calibri"/>
                <a:sym typeface="Calibri"/>
              </a:rPr>
              <a:t>Photos, vidéos ;</a:t>
            </a:r>
            <a:endParaRPr/>
          </a:p>
          <a:p>
            <a:pPr marL="685800" lvl="1" indent="-242192" algn="l" rtl="0">
              <a:lnSpc>
                <a:spcPct val="100000"/>
              </a:lnSpc>
              <a:spcBef>
                <a:spcPts val="1200"/>
              </a:spcBef>
              <a:spcAft>
                <a:spcPts val="0"/>
              </a:spcAft>
              <a:buSzPts val="2854"/>
              <a:buChar char="▪"/>
            </a:pPr>
            <a:r>
              <a:rPr lang="en-US" b="0" i="0">
                <a:solidFill>
                  <a:srgbClr val="404040"/>
                </a:solidFill>
                <a:latin typeface="Calibri"/>
                <a:ea typeface="Calibri"/>
                <a:cs typeface="Calibri"/>
                <a:sym typeface="Calibri"/>
              </a:rPr>
              <a:t>Adhésion à un syndicat ;</a:t>
            </a:r>
            <a:endParaRPr/>
          </a:p>
          <a:p>
            <a:pPr marL="685800" lvl="1" indent="-242192" algn="l" rtl="0">
              <a:lnSpc>
                <a:spcPct val="100000"/>
              </a:lnSpc>
              <a:spcBef>
                <a:spcPts val="1200"/>
              </a:spcBef>
              <a:spcAft>
                <a:spcPts val="0"/>
              </a:spcAft>
              <a:buSzPts val="2854"/>
              <a:buChar char="▪"/>
            </a:pPr>
            <a:r>
              <a:rPr lang="en-US" b="0" i="0">
                <a:solidFill>
                  <a:srgbClr val="404040"/>
                </a:solidFill>
                <a:latin typeface="Calibri"/>
                <a:ea typeface="Calibri"/>
                <a:cs typeface="Calibri"/>
                <a:sym typeface="Calibri"/>
              </a:rPr>
              <a:t>Données génétiques, données biométriques traitées uniquement à des fins d'identification d'un être humain ;</a:t>
            </a:r>
            <a:endParaRPr/>
          </a:p>
          <a:p>
            <a:pPr marL="685800" lvl="1" indent="-242192" algn="l" rtl="0">
              <a:lnSpc>
                <a:spcPct val="100000"/>
              </a:lnSpc>
              <a:spcBef>
                <a:spcPts val="1200"/>
              </a:spcBef>
              <a:spcAft>
                <a:spcPts val="0"/>
              </a:spcAft>
              <a:buSzPts val="2854"/>
              <a:buChar char="▪"/>
            </a:pPr>
            <a:r>
              <a:rPr lang="en-US" i="0">
                <a:solidFill>
                  <a:srgbClr val="404040"/>
                </a:solidFill>
                <a:latin typeface="Calibri"/>
                <a:ea typeface="Calibri"/>
                <a:cs typeface="Calibri"/>
                <a:sym typeface="Calibri"/>
              </a:rPr>
              <a:t>Données relatives à la santé ;</a:t>
            </a:r>
            <a:endParaRPr/>
          </a:p>
          <a:p>
            <a:pPr marL="685800" lvl="1" indent="-242192" algn="l" rtl="0">
              <a:lnSpc>
                <a:spcPct val="100000"/>
              </a:lnSpc>
              <a:spcBef>
                <a:spcPts val="1200"/>
              </a:spcBef>
              <a:spcAft>
                <a:spcPts val="0"/>
              </a:spcAft>
              <a:buSzPts val="2854"/>
              <a:buChar char="▪"/>
            </a:pPr>
            <a:r>
              <a:rPr lang="en-US" b="0" i="0">
                <a:solidFill>
                  <a:srgbClr val="404040"/>
                </a:solidFill>
                <a:latin typeface="Calibri"/>
                <a:ea typeface="Calibri"/>
                <a:cs typeface="Calibri"/>
                <a:sym typeface="Calibri"/>
              </a:rPr>
              <a:t>Données relatives à la vie sexuelle ou à l'orientation sexuelle d'une personne.</a:t>
            </a:r>
            <a:endParaRPr/>
          </a:p>
        </p:txBody>
      </p:sp>
      <p:sp>
        <p:nvSpPr>
          <p:cNvPr id="213" name="Google Shape;213;p11"/>
          <p:cNvSpPr/>
          <p:nvPr/>
        </p:nvSpPr>
        <p:spPr>
          <a:xfrm>
            <a:off x="8229600" y="0"/>
            <a:ext cx="3956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2.2 Données sensibles, vie privée et sécurité</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2" descr="https://lh7-us.googleusercontent.com/-cILWA-gMOVMUJSH7N62cq208fja92_LGWqvAiJZzB0Usg-gxPNvTapBB5OaVOSHVQoxLvZgUCmtFHw_OkBHcXowBz41VuFNh4TGu0kdTz73XNa4QiviPC2hiK38iqTkQqtyLED05caSOjo=s2048"/>
          <p:cNvPicPr preferRelativeResize="0"/>
          <p:nvPr/>
        </p:nvPicPr>
        <p:blipFill rotWithShape="1">
          <a:blip r:embed="rId3">
            <a:alphaModFix/>
          </a:blip>
          <a:srcRect/>
          <a:stretch/>
        </p:blipFill>
        <p:spPr>
          <a:xfrm>
            <a:off x="6722852" y="1225386"/>
            <a:ext cx="5368349" cy="4059732"/>
          </a:xfrm>
          <a:prstGeom prst="rect">
            <a:avLst/>
          </a:prstGeom>
          <a:noFill/>
          <a:ln>
            <a:noFill/>
          </a:ln>
        </p:spPr>
      </p:pic>
      <p:sp>
        <p:nvSpPr>
          <p:cNvPr id="219" name="Google Shape;219;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Données financières sensibles</a:t>
            </a:r>
            <a:endParaRPr/>
          </a:p>
        </p:txBody>
      </p:sp>
      <p:sp>
        <p:nvSpPr>
          <p:cNvPr id="220" name="Google Shape;220;p12"/>
          <p:cNvSpPr txBox="1">
            <a:spLocks noGrp="1"/>
          </p:cNvSpPr>
          <p:nvPr>
            <p:ph type="body" idx="1"/>
          </p:nvPr>
        </p:nvSpPr>
        <p:spPr>
          <a:xfrm>
            <a:off x="557998" y="1800000"/>
            <a:ext cx="6442877" cy="455350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a:t>Compte et mot de passe d’un système de banque en ligne</a:t>
            </a:r>
            <a:endParaRPr/>
          </a:p>
          <a:p>
            <a:pPr marL="228600" lvl="0" indent="-228600" algn="l" rtl="0">
              <a:lnSpc>
                <a:spcPct val="100000"/>
              </a:lnSpc>
              <a:spcBef>
                <a:spcPts val="1200"/>
              </a:spcBef>
              <a:spcAft>
                <a:spcPts val="0"/>
              </a:spcAft>
              <a:buSzPts val="2400"/>
              <a:buChar char="▪"/>
            </a:pPr>
            <a:r>
              <a:rPr lang="en-US"/>
              <a:t>Le CCV, la date d'expiration d'une carte de crédit ou de débit</a:t>
            </a:r>
            <a:endParaRPr/>
          </a:p>
          <a:p>
            <a:pPr marL="228600" lvl="0" indent="-228600" algn="l" rtl="0">
              <a:lnSpc>
                <a:spcPct val="100000"/>
              </a:lnSpc>
              <a:spcBef>
                <a:spcPts val="1200"/>
              </a:spcBef>
              <a:spcAft>
                <a:spcPts val="0"/>
              </a:spcAft>
              <a:buSzPts val="2400"/>
              <a:buChar char="▪"/>
            </a:pPr>
            <a:r>
              <a:rPr lang="en-US"/>
              <a:t>Le code PIN de votre téléphone portable</a:t>
            </a:r>
            <a:endParaRPr/>
          </a:p>
        </p:txBody>
      </p:sp>
      <p:sp>
        <p:nvSpPr>
          <p:cNvPr id="221" name="Google Shape;221;p12"/>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2" name="Google Shape;222;p12"/>
          <p:cNvSpPr/>
          <p:nvPr/>
        </p:nvSpPr>
        <p:spPr>
          <a:xfrm>
            <a:off x="8260130" y="5827476"/>
            <a:ext cx="3357562"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redgreystock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chemeClr val="dk1"/>
                </a:solidFill>
                <a:latin typeface="Calibri"/>
                <a:ea typeface="Calibri"/>
                <a:cs typeface="Calibri"/>
                <a:sym typeface="Calibri"/>
              </a:rPr>
              <a:t/>
            </a:r>
            <a:br>
              <a:rPr lang="en-US" sz="1000" b="0" i="0" u="none" strike="noStrike" cap="none">
                <a:solidFill>
                  <a:schemeClr val="dk1"/>
                </a:solidFill>
                <a:latin typeface="Calibri"/>
                <a:ea typeface="Calibri"/>
                <a:cs typeface="Calibri"/>
                <a:sym typeface="Calibri"/>
              </a:rPr>
            </a:br>
            <a:endParaRPr sz="1000" b="0" i="0" u="none" strike="noStrike" cap="none">
              <a:solidFill>
                <a:schemeClr val="dk1"/>
              </a:solidFill>
              <a:latin typeface="Calibri"/>
              <a:ea typeface="Calibri"/>
              <a:cs typeface="Calibri"/>
              <a:sym typeface="Calibri"/>
            </a:endParaRPr>
          </a:p>
        </p:txBody>
      </p:sp>
      <p:sp>
        <p:nvSpPr>
          <p:cNvPr id="2" name="Google Shape;213;p11">
            <a:extLst>
              <a:ext uri="{FF2B5EF4-FFF2-40B4-BE49-F238E27FC236}">
                <a16:creationId xmlns:a16="http://schemas.microsoft.com/office/drawing/2014/main" id="{3B6238E4-F86C-DF1A-FACA-CD6849475451}"/>
              </a:ext>
            </a:extLst>
          </p:cNvPr>
          <p:cNvSpPr/>
          <p:nvPr/>
        </p:nvSpPr>
        <p:spPr>
          <a:xfrm>
            <a:off x="8229600" y="0"/>
            <a:ext cx="3956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2.2 Données sensibles, vie privée et sécurité</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50ae135fb5_0_0"/>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Qu’est-ce qu’un cookie? </a:t>
            </a:r>
            <a:endParaRPr/>
          </a:p>
        </p:txBody>
      </p:sp>
      <p:sp>
        <p:nvSpPr>
          <p:cNvPr id="229" name="Google Shape;229;g350ae135fb5_0_0"/>
          <p:cNvSpPr txBox="1">
            <a:spLocks noGrp="1"/>
          </p:cNvSpPr>
          <p:nvPr>
            <p:ph type="body" idx="1"/>
          </p:nvPr>
        </p:nvSpPr>
        <p:spPr>
          <a:xfrm>
            <a:off x="557998" y="1800000"/>
            <a:ext cx="6442800" cy="4553400"/>
          </a:xfrm>
          <a:prstGeom prst="rect">
            <a:avLst/>
          </a:prstGeom>
          <a:noFill/>
          <a:ln>
            <a:noFill/>
          </a:ln>
        </p:spPr>
        <p:txBody>
          <a:bodyPr spcFirstLastPara="1" wrap="square" lIns="91425" tIns="45700" rIns="91425" bIns="45700" anchor="t" anchorCtr="0">
            <a:normAutofit fontScale="92500"/>
          </a:bodyPr>
          <a:lstStyle/>
          <a:p>
            <a:pPr marL="740699" marR="0" lvl="1" indent="-329183" algn="l" rtl="0">
              <a:lnSpc>
                <a:spcPct val="100000"/>
              </a:lnSpc>
              <a:spcBef>
                <a:spcPts val="1200"/>
              </a:spcBef>
              <a:spcAft>
                <a:spcPts val="0"/>
              </a:spcAft>
              <a:buSzPct val="130909"/>
              <a:buChar char="▪"/>
            </a:pPr>
            <a:r>
              <a:rPr lang="en-US"/>
              <a:t>Un cookie, c’est un petit fichier que votre ordinateur ou votre téléphone reçoit quand vous visitez un site internet.</a:t>
            </a:r>
            <a:endParaRPr/>
          </a:p>
          <a:p>
            <a:pPr marL="740699" marR="0" lvl="1" indent="-329183" algn="l" rtl="0">
              <a:lnSpc>
                <a:spcPct val="100000"/>
              </a:lnSpc>
              <a:spcBef>
                <a:spcPts val="1200"/>
              </a:spcBef>
              <a:spcAft>
                <a:spcPts val="0"/>
              </a:spcAft>
              <a:buSzPct val="130909"/>
              <a:buChar char="▪"/>
            </a:pPr>
            <a:r>
              <a:rPr lang="en-US"/>
              <a:t> Il aide le site à se souvenir de vous, par exemple pour ne pas vous redemander votre mot de passe ou pour garder vos articles dans un panier d’achat.</a:t>
            </a:r>
            <a:endParaRPr/>
          </a:p>
          <a:p>
            <a:pPr marL="740699" marR="0" lvl="1" indent="-329183" algn="l" rtl="0">
              <a:lnSpc>
                <a:spcPct val="100000"/>
              </a:lnSpc>
              <a:spcBef>
                <a:spcPts val="1200"/>
              </a:spcBef>
              <a:spcAft>
                <a:spcPts val="0"/>
              </a:spcAft>
              <a:buSzPct val="130909"/>
              <a:buChar char="▪"/>
            </a:pPr>
            <a:r>
              <a:rPr lang="en-US"/>
              <a:t>Certains cookies sont utiles (comme garder votre langue préférée).</a:t>
            </a:r>
            <a:br>
              <a:rPr lang="en-US"/>
            </a:br>
            <a:endParaRPr/>
          </a:p>
          <a:p>
            <a:pPr marL="740699" marR="0" lvl="1" indent="-329183" algn="l" rtl="0">
              <a:lnSpc>
                <a:spcPct val="100000"/>
              </a:lnSpc>
              <a:spcBef>
                <a:spcPts val="1200"/>
              </a:spcBef>
              <a:spcAft>
                <a:spcPts val="0"/>
              </a:spcAft>
              <a:buSzPct val="261818"/>
              <a:buChar char="▪"/>
            </a:pPr>
            <a:r>
              <a:rPr lang="en-US"/>
              <a:t>D’autres cookies suivent vos habitudes pour vous montrer des publicités ou vendre vos informations à d’autres entreprises.</a:t>
            </a:r>
            <a:endParaRPr sz="1100">
              <a:latin typeface="Calibri"/>
              <a:ea typeface="Calibri"/>
              <a:cs typeface="Calibri"/>
              <a:sym typeface="Calibri"/>
            </a:endParaRPr>
          </a:p>
          <a:p>
            <a:pPr marL="0" marR="0" lvl="0" indent="0" algn="l" rtl="0">
              <a:lnSpc>
                <a:spcPct val="100000"/>
              </a:lnSpc>
              <a:spcBef>
                <a:spcPts val="1200"/>
              </a:spcBef>
              <a:spcAft>
                <a:spcPts val="0"/>
              </a:spcAft>
              <a:buNone/>
            </a:pPr>
            <a:endParaRPr/>
          </a:p>
        </p:txBody>
      </p:sp>
      <p:sp>
        <p:nvSpPr>
          <p:cNvPr id="230" name="Google Shape;230;g350ae135fb5_0_0"/>
          <p:cNvSpPr/>
          <p:nvPr/>
        </p:nvSpPr>
        <p:spPr>
          <a:xfrm>
            <a:off x="3048000" y="2274838"/>
            <a:ext cx="6096000" cy="369300"/>
          </a:xfrm>
          <a:prstGeom prst="rect">
            <a:avLst/>
          </a:prstGeom>
          <a:noFill/>
          <a:ln>
            <a:noFill/>
          </a:ln>
        </p:spPr>
        <p:txBody>
          <a:bodyPr spcFirstLastPara="1" wrap="square" lIns="91425" tIns="45700" rIns="91425" bIns="45700" anchor="t" anchorCtr="0">
            <a:noAutofit/>
          </a:bodyPr>
          <a:lstStyle/>
          <a:p>
            <a:pPr marL="914400" marR="0" lvl="0" indent="0" algn="l" rtl="0">
              <a:lnSpc>
                <a:spcPct val="100000"/>
              </a:lnSpc>
              <a:spcBef>
                <a:spcPts val="1200"/>
              </a:spcBef>
              <a:spcAft>
                <a:spcPts val="0"/>
              </a:spcAft>
              <a:buNone/>
            </a:pPr>
            <a:endParaRPr sz="2400">
              <a:solidFill>
                <a:schemeClr val="dk1"/>
              </a:solidFill>
              <a:latin typeface="Calibri"/>
              <a:ea typeface="Calibri"/>
              <a:cs typeface="Calibri"/>
              <a:sym typeface="Calibri"/>
            </a:endParaRPr>
          </a:p>
        </p:txBody>
      </p:sp>
      <p:sp>
        <p:nvSpPr>
          <p:cNvPr id="231" name="Google Shape;231;g350ae135fb5_0_0"/>
          <p:cNvSpPr/>
          <p:nvPr/>
        </p:nvSpPr>
        <p:spPr>
          <a:xfrm>
            <a:off x="8192630" y="5138976"/>
            <a:ext cx="3357600" cy="554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par</a:t>
            </a: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redgreystock </a:t>
            </a:r>
            <a:r>
              <a:rPr lang="en-US"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chemeClr val="dk1"/>
                </a:solidFill>
                <a:latin typeface="Calibri"/>
                <a:ea typeface="Calibri"/>
                <a:cs typeface="Calibri"/>
                <a:sym typeface="Calibri"/>
              </a:rPr>
              <a:t/>
            </a:r>
            <a:br>
              <a:rPr lang="en-US" sz="1000" b="0" i="0" u="none" strike="noStrike" cap="none">
                <a:solidFill>
                  <a:schemeClr val="dk1"/>
                </a:solidFill>
                <a:latin typeface="Calibri"/>
                <a:ea typeface="Calibri"/>
                <a:cs typeface="Calibri"/>
                <a:sym typeface="Calibri"/>
              </a:rPr>
            </a:br>
            <a:endParaRPr sz="1000" b="0" i="0" u="none" strike="noStrike" cap="none">
              <a:solidFill>
                <a:schemeClr val="dk1"/>
              </a:solidFill>
              <a:latin typeface="Calibri"/>
              <a:ea typeface="Calibri"/>
              <a:cs typeface="Calibri"/>
              <a:sym typeface="Calibri"/>
            </a:endParaRPr>
          </a:p>
        </p:txBody>
      </p:sp>
      <p:pic>
        <p:nvPicPr>
          <p:cNvPr id="233" name="Google Shape;233;g350ae135fb5_0_0"/>
          <p:cNvPicPr preferRelativeResize="0"/>
          <p:nvPr/>
        </p:nvPicPr>
        <p:blipFill>
          <a:blip r:embed="rId4">
            <a:alphaModFix/>
          </a:blip>
          <a:stretch>
            <a:fillRect/>
          </a:stretch>
        </p:blipFill>
        <p:spPr>
          <a:xfrm>
            <a:off x="7810526" y="1209492"/>
            <a:ext cx="3807189" cy="3807189"/>
          </a:xfrm>
          <a:prstGeom prst="rect">
            <a:avLst/>
          </a:prstGeom>
          <a:noFill/>
          <a:ln>
            <a:noFill/>
          </a:ln>
        </p:spPr>
      </p:pic>
      <p:sp>
        <p:nvSpPr>
          <p:cNvPr id="2" name="Google Shape;213;p11">
            <a:extLst>
              <a:ext uri="{FF2B5EF4-FFF2-40B4-BE49-F238E27FC236}">
                <a16:creationId xmlns:a16="http://schemas.microsoft.com/office/drawing/2014/main" id="{638A6BA1-B6A9-4F05-5457-C5FAF8B7CC34}"/>
              </a:ext>
            </a:extLst>
          </p:cNvPr>
          <p:cNvSpPr/>
          <p:nvPr/>
        </p:nvSpPr>
        <p:spPr>
          <a:xfrm>
            <a:off x="8229600" y="0"/>
            <a:ext cx="3956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2.2 Données sensibles, vie privée et sécurité</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Qu'est-ce que la vie privée ?</a:t>
            </a:r>
            <a:endParaRPr/>
          </a:p>
        </p:txBody>
      </p:sp>
      <p:sp>
        <p:nvSpPr>
          <p:cNvPr id="240" name="Google Shape;240;p13"/>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400"/>
              <a:buNone/>
            </a:pPr>
            <a:r>
              <a:rPr lang="en-US" b="1"/>
              <a:t>La protection de la vie privée, </a:t>
            </a:r>
            <a:r>
              <a:rPr lang="en-US"/>
              <a:t>c’est: </a:t>
            </a:r>
            <a:endParaRPr/>
          </a:p>
          <a:p>
            <a:pPr marL="740700" lvl="1" indent="-342900" algn="l" rtl="0">
              <a:lnSpc>
                <a:spcPct val="100000"/>
              </a:lnSpc>
              <a:spcBef>
                <a:spcPts val="1200"/>
              </a:spcBef>
              <a:spcAft>
                <a:spcPts val="0"/>
              </a:spcAft>
              <a:buSzPts val="2880"/>
              <a:buChar char="▪"/>
            </a:pPr>
            <a:r>
              <a:rPr lang="en-US" sz="2400"/>
              <a:t>Comment nous </a:t>
            </a:r>
            <a:r>
              <a:rPr lang="en-US" sz="2400" b="1"/>
              <a:t>contrôlons nos données personnelles, </a:t>
            </a:r>
            <a:r>
              <a:rPr lang="en-US" sz="2400"/>
              <a:t>et</a:t>
            </a:r>
            <a:endParaRPr/>
          </a:p>
          <a:p>
            <a:pPr marL="740700" lvl="1" indent="-342900" algn="l" rtl="0">
              <a:lnSpc>
                <a:spcPct val="100000"/>
              </a:lnSpc>
              <a:spcBef>
                <a:spcPts val="1200"/>
              </a:spcBef>
              <a:spcAft>
                <a:spcPts val="0"/>
              </a:spcAft>
              <a:buSzPts val="2880"/>
              <a:buChar char="▪"/>
            </a:pPr>
            <a:r>
              <a:rPr lang="en-US" sz="2400" b="1"/>
              <a:t>l'utilisation qui en est faite </a:t>
            </a:r>
            <a:r>
              <a:rPr lang="en-US" sz="2400"/>
              <a:t>par les tiers qui les ont reçues, de manière sécurisée.</a:t>
            </a:r>
            <a:endParaRPr/>
          </a:p>
          <a:p>
            <a:pPr marL="0" lvl="0" indent="0" algn="l" rtl="0">
              <a:lnSpc>
                <a:spcPct val="100000"/>
              </a:lnSpc>
              <a:spcBef>
                <a:spcPts val="1200"/>
              </a:spcBef>
              <a:spcAft>
                <a:spcPts val="0"/>
              </a:spcAft>
              <a:buSzPts val="2400"/>
              <a:buNone/>
            </a:pPr>
            <a:r>
              <a:rPr lang="en-US"/>
              <a:t>Pensez aux </a:t>
            </a:r>
            <a:r>
              <a:rPr lang="en-US" b="1"/>
              <a:t>politiques de confidentialité que </a:t>
            </a:r>
            <a:r>
              <a:rPr lang="en-US"/>
              <a:t>l'on vous demande de lire et d'accepter lorsque vous visitez un site web ou téléchargez une nouvelle application pour smartphone</a:t>
            </a:r>
            <a:r>
              <a:rPr lang="en-US" i="1"/>
              <a:t>. </a:t>
            </a:r>
            <a:endParaRPr/>
          </a:p>
          <a:p>
            <a:pPr marL="76200" lvl="0" indent="0" algn="l" rtl="0">
              <a:lnSpc>
                <a:spcPct val="100000"/>
              </a:lnSpc>
              <a:spcBef>
                <a:spcPts val="1200"/>
              </a:spcBef>
              <a:spcAft>
                <a:spcPts val="0"/>
              </a:spcAft>
              <a:buSzPts val="2400"/>
              <a:buNone/>
            </a:pPr>
            <a:endParaRPr/>
          </a:p>
          <a:p>
            <a:pPr marL="228600" lvl="0" indent="-76200" algn="l" rtl="0">
              <a:lnSpc>
                <a:spcPct val="100000"/>
              </a:lnSpc>
              <a:spcBef>
                <a:spcPts val="1200"/>
              </a:spcBef>
              <a:spcAft>
                <a:spcPts val="0"/>
              </a:spcAft>
              <a:buSzPts val="2400"/>
              <a:buNone/>
            </a:pPr>
            <a:endParaRPr/>
          </a:p>
        </p:txBody>
      </p:sp>
      <p:sp>
        <p:nvSpPr>
          <p:cNvPr id="241" name="Google Shape;241;p13"/>
          <p:cNvSpPr txBox="1"/>
          <p:nvPr/>
        </p:nvSpPr>
        <p:spPr>
          <a:xfrm>
            <a:off x="9084949" y="6563444"/>
            <a:ext cx="2953657"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Calibri"/>
              <a:buNone/>
            </a:pPr>
            <a:r>
              <a:rPr lang="en-US"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a:t>
            </a:r>
            <a:r>
              <a:rPr lang="en-US" sz="105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par </a:t>
            </a:r>
            <a:r>
              <a:rPr lang="en-US"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Freepik</a:t>
            </a:r>
            <a:endParaRPr sz="1050" b="0" i="0" u="none" strike="noStrike" cap="none">
              <a:solidFill>
                <a:schemeClr val="dk1"/>
              </a:solidFill>
              <a:latin typeface="Calibri"/>
              <a:ea typeface="Calibri"/>
              <a:cs typeface="Calibri"/>
              <a:sym typeface="Calibri"/>
            </a:endParaRPr>
          </a:p>
        </p:txBody>
      </p:sp>
      <p:pic>
        <p:nvPicPr>
          <p:cNvPr id="243" name="Google Shape;243;p13"/>
          <p:cNvPicPr preferRelativeResize="0"/>
          <p:nvPr/>
        </p:nvPicPr>
        <p:blipFill>
          <a:blip r:embed="rId4">
            <a:alphaModFix/>
          </a:blip>
          <a:stretch>
            <a:fillRect/>
          </a:stretch>
        </p:blipFill>
        <p:spPr>
          <a:xfrm>
            <a:off x="7044156" y="1445996"/>
            <a:ext cx="4573548" cy="4573548"/>
          </a:xfrm>
          <a:prstGeom prst="rect">
            <a:avLst/>
          </a:prstGeom>
          <a:noFill/>
          <a:ln>
            <a:noFill/>
          </a:ln>
        </p:spPr>
      </p:pic>
      <p:sp>
        <p:nvSpPr>
          <p:cNvPr id="2" name="Google Shape;213;p11">
            <a:extLst>
              <a:ext uri="{FF2B5EF4-FFF2-40B4-BE49-F238E27FC236}">
                <a16:creationId xmlns:a16="http://schemas.microsoft.com/office/drawing/2014/main" id="{AE0294D4-716A-15BE-889F-648C20C769E8}"/>
              </a:ext>
            </a:extLst>
          </p:cNvPr>
          <p:cNvSpPr/>
          <p:nvPr/>
        </p:nvSpPr>
        <p:spPr>
          <a:xfrm>
            <a:off x="8229600" y="0"/>
            <a:ext cx="3956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2.2 Données sensibles, vie privée et sécurité</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title"/>
          </p:nvPr>
        </p:nvSpPr>
        <p:spPr>
          <a:xfrm>
            <a:off x="558000" y="56803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Qu'est-ce que la sécurité ?</a:t>
            </a:r>
            <a:endParaRPr/>
          </a:p>
        </p:txBody>
      </p:sp>
      <p:sp>
        <p:nvSpPr>
          <p:cNvPr id="250" name="Google Shape;250;p14"/>
          <p:cNvSpPr txBox="1">
            <a:spLocks noGrp="1"/>
          </p:cNvSpPr>
          <p:nvPr>
            <p:ph type="body" idx="1"/>
          </p:nvPr>
        </p:nvSpPr>
        <p:spPr>
          <a:xfrm>
            <a:off x="558000" y="1287123"/>
            <a:ext cx="6718917" cy="500284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ct val="100000"/>
              <a:buNone/>
            </a:pPr>
            <a:r>
              <a:rPr lang="en-US"/>
              <a:t>La sécurité consiste </a:t>
            </a:r>
            <a:r>
              <a:rPr lang="en-US" b="1"/>
              <a:t>à protéger vos données personnelles </a:t>
            </a:r>
            <a:r>
              <a:rPr lang="en-US"/>
              <a:t>contre tout </a:t>
            </a:r>
            <a:r>
              <a:rPr lang="en-US" b="1"/>
              <a:t>accès non autorisé, </a:t>
            </a:r>
            <a:r>
              <a:rPr lang="en-US"/>
              <a:t>que ce soit sur votre appareil, sur le serveur web distant ou lors d'une communication sur l'internet.</a:t>
            </a:r>
            <a:endParaRPr/>
          </a:p>
          <a:p>
            <a:pPr marL="0" lvl="0" indent="0" algn="l" rtl="0">
              <a:lnSpc>
                <a:spcPct val="100000"/>
              </a:lnSpc>
              <a:spcBef>
                <a:spcPts val="1200"/>
              </a:spcBef>
              <a:spcAft>
                <a:spcPts val="0"/>
              </a:spcAft>
              <a:buSzPct val="100000"/>
              <a:buNone/>
            </a:pPr>
            <a:r>
              <a:rPr lang="en-US"/>
              <a:t>Nous utilisons des </a:t>
            </a:r>
            <a:r>
              <a:rPr lang="en-US" b="1"/>
              <a:t>contrôles de sécurité </a:t>
            </a:r>
            <a:r>
              <a:rPr lang="en-US"/>
              <a:t>au niveau technique pour limiter l'accès aux informations. Ces contrôles sont en place :</a:t>
            </a:r>
            <a:endParaRPr/>
          </a:p>
          <a:p>
            <a:pPr marL="685800" lvl="1" indent="-228600" algn="l" rtl="0">
              <a:lnSpc>
                <a:spcPct val="100000"/>
              </a:lnSpc>
              <a:spcBef>
                <a:spcPts val="1200"/>
              </a:spcBef>
              <a:spcAft>
                <a:spcPts val="0"/>
              </a:spcAft>
              <a:buSzPct val="119999"/>
              <a:buChar char="▪"/>
            </a:pPr>
            <a:r>
              <a:rPr lang="en-US" sz="2400"/>
              <a:t>Sur nos appareils (PC, tablette, téléphone portable), c'est-à-dire en appliquant les mises à jour du système d'exploitation et des logiciels, en utilisant des mots de passe forts ;</a:t>
            </a:r>
            <a:endParaRPr/>
          </a:p>
          <a:p>
            <a:pPr marL="685800" lvl="1" indent="-228600" algn="l" rtl="0">
              <a:lnSpc>
                <a:spcPct val="100000"/>
              </a:lnSpc>
              <a:spcBef>
                <a:spcPts val="1200"/>
              </a:spcBef>
              <a:spcAft>
                <a:spcPts val="0"/>
              </a:spcAft>
              <a:buSzPct val="119999"/>
              <a:buChar char="▪"/>
            </a:pPr>
            <a:r>
              <a:rPr lang="en-US" sz="2400"/>
              <a:t>Sur le serveur web, en utilisant des mots de passe forts ;</a:t>
            </a:r>
            <a:endParaRPr/>
          </a:p>
          <a:p>
            <a:pPr marL="685800" lvl="1" indent="-228600" algn="l" rtl="0">
              <a:lnSpc>
                <a:spcPct val="100000"/>
              </a:lnSpc>
              <a:spcBef>
                <a:spcPts val="1200"/>
              </a:spcBef>
              <a:spcAft>
                <a:spcPts val="0"/>
              </a:spcAft>
              <a:buSzPct val="119999"/>
              <a:buChar char="▪"/>
            </a:pPr>
            <a:r>
              <a:rPr lang="en-US" sz="2400"/>
              <a:t>Lors de la transmission d'informations sur l'internet, en utilisant le protocole sécurisé </a:t>
            </a:r>
            <a:r>
              <a:rPr lang="en-US" sz="2400" b="1"/>
              <a:t>https.</a:t>
            </a:r>
            <a:endParaRPr/>
          </a:p>
          <a:p>
            <a:pPr marL="1028700" lvl="2" indent="0" algn="l" rtl="0">
              <a:lnSpc>
                <a:spcPct val="100000"/>
              </a:lnSpc>
              <a:spcBef>
                <a:spcPts val="1200"/>
              </a:spcBef>
              <a:spcAft>
                <a:spcPts val="0"/>
              </a:spcAft>
              <a:buSzPct val="100000"/>
              <a:buNone/>
            </a:pPr>
            <a:endParaRPr/>
          </a:p>
          <a:p>
            <a:pPr marL="76200" lvl="0" indent="0" algn="l" rtl="0">
              <a:lnSpc>
                <a:spcPct val="100000"/>
              </a:lnSpc>
              <a:spcBef>
                <a:spcPts val="1200"/>
              </a:spcBef>
              <a:spcAft>
                <a:spcPts val="0"/>
              </a:spcAft>
              <a:buSzPct val="100000"/>
              <a:buNone/>
            </a:pPr>
            <a:endParaRPr/>
          </a:p>
          <a:p>
            <a:pPr marL="228600" lvl="0" indent="-87629" algn="l" rtl="0">
              <a:lnSpc>
                <a:spcPct val="100000"/>
              </a:lnSpc>
              <a:spcBef>
                <a:spcPts val="1200"/>
              </a:spcBef>
              <a:spcAft>
                <a:spcPts val="0"/>
              </a:spcAft>
              <a:buSzPct val="100000"/>
              <a:buNone/>
            </a:pPr>
            <a:endParaRPr/>
          </a:p>
        </p:txBody>
      </p:sp>
      <p:pic>
        <p:nvPicPr>
          <p:cNvPr id="251" name="Google Shape;251;p14" descr="Home protection. Surveillance service. Devices for house security"/>
          <p:cNvPicPr preferRelativeResize="0"/>
          <p:nvPr/>
        </p:nvPicPr>
        <p:blipFill rotWithShape="1">
          <a:blip r:embed="rId3">
            <a:alphaModFix/>
          </a:blip>
          <a:srcRect/>
          <a:stretch/>
        </p:blipFill>
        <p:spPr>
          <a:xfrm>
            <a:off x="7276917" y="1645182"/>
            <a:ext cx="4915083" cy="3274105"/>
          </a:xfrm>
          <a:prstGeom prst="rect">
            <a:avLst/>
          </a:prstGeom>
          <a:noFill/>
          <a:ln>
            <a:noFill/>
          </a:ln>
        </p:spPr>
      </p:pic>
      <p:sp>
        <p:nvSpPr>
          <p:cNvPr id="252" name="Google Shape;252;p14"/>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100" b="0" i="0" u="none" strike="noStrike" cap="none">
              <a:solidFill>
                <a:schemeClr val="dk1"/>
              </a:solidFill>
              <a:latin typeface="Calibri"/>
              <a:ea typeface="Calibri"/>
              <a:cs typeface="Calibri"/>
              <a:sym typeface="Calibri"/>
            </a:endParaRPr>
          </a:p>
        </p:txBody>
      </p:sp>
      <p:sp>
        <p:nvSpPr>
          <p:cNvPr id="2" name="Google Shape;213;p11">
            <a:extLst>
              <a:ext uri="{FF2B5EF4-FFF2-40B4-BE49-F238E27FC236}">
                <a16:creationId xmlns:a16="http://schemas.microsoft.com/office/drawing/2014/main" id="{2A037292-C8EE-4BD4-25A5-05082DF9D6DA}"/>
              </a:ext>
            </a:extLst>
          </p:cNvPr>
          <p:cNvSpPr/>
          <p:nvPr/>
        </p:nvSpPr>
        <p:spPr>
          <a:xfrm>
            <a:off x="8229600" y="0"/>
            <a:ext cx="3956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2.2 Données sensibles, vie privée et sécurité</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a:spLocks noGrp="1"/>
          </p:cNvSpPr>
          <p:nvPr>
            <p:ph type="title"/>
          </p:nvPr>
        </p:nvSpPr>
        <p:spPr>
          <a:xfrm>
            <a:off x="558001" y="573917"/>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Sécurité et protection de la vie privée</a:t>
            </a:r>
            <a:endParaRPr/>
          </a:p>
        </p:txBody>
      </p:sp>
      <p:sp>
        <p:nvSpPr>
          <p:cNvPr id="260" name="Google Shape;260;p15"/>
          <p:cNvSpPr txBox="1">
            <a:spLocks noGrp="1"/>
          </p:cNvSpPr>
          <p:nvPr>
            <p:ph type="body" idx="1"/>
          </p:nvPr>
        </p:nvSpPr>
        <p:spPr>
          <a:xfrm>
            <a:off x="557999" y="1173105"/>
            <a:ext cx="5409663" cy="4789486"/>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SzPct val="108108"/>
              <a:buChar char="▪"/>
            </a:pPr>
            <a:r>
              <a:rPr lang="en-US" sz="2000"/>
              <a:t>La sécurité concerne la </a:t>
            </a:r>
            <a:r>
              <a:rPr lang="en-US" sz="2000" b="1"/>
              <a:t>protection des données</a:t>
            </a:r>
            <a:r>
              <a:rPr lang="en-US" sz="2000"/>
              <a:t>, tandis que la </a:t>
            </a:r>
            <a:r>
              <a:rPr lang="en-US" sz="2000" b="1"/>
              <a:t>protection de la vie privée </a:t>
            </a:r>
            <a:r>
              <a:rPr lang="en-US" sz="2000"/>
              <a:t>concerne la </a:t>
            </a:r>
            <a:r>
              <a:rPr lang="en-US" sz="2000" b="1"/>
              <a:t>protection de l'identité des utilisateurs</a:t>
            </a:r>
            <a:r>
              <a:rPr lang="en-US" sz="2000"/>
              <a:t>. </a:t>
            </a:r>
            <a:endParaRPr/>
          </a:p>
          <a:p>
            <a:pPr marL="457200" lvl="1" indent="0" algn="l" rtl="0">
              <a:lnSpc>
                <a:spcPct val="100000"/>
              </a:lnSpc>
              <a:spcBef>
                <a:spcPts val="1200"/>
              </a:spcBef>
              <a:spcAft>
                <a:spcPts val="0"/>
              </a:spcAft>
              <a:buSzPct val="108108"/>
              <a:buNone/>
            </a:pPr>
            <a:r>
              <a:rPr lang="en-US" sz="2000"/>
              <a:t>Par exemple, le personnel des hôpitaux et des cliniques utilise des systèmes sécurisés pour communiquer avec les patients au sujet de leur santé, plutôt que d'envoyer des informations via des comptes mails personnels. Ce type de communication est un exemple de sécurité. </a:t>
            </a:r>
            <a:endParaRPr/>
          </a:p>
          <a:p>
            <a:pPr marL="228600" lvl="0" indent="-228600" algn="l" rtl="0">
              <a:lnSpc>
                <a:spcPct val="100000"/>
              </a:lnSpc>
              <a:spcBef>
                <a:spcPts val="1200"/>
              </a:spcBef>
              <a:spcAft>
                <a:spcPts val="0"/>
              </a:spcAft>
              <a:buSzPct val="108108"/>
              <a:buChar char="▪"/>
            </a:pPr>
            <a:r>
              <a:rPr lang="en-US" sz="2000"/>
              <a:t>D'autre part, la politique et les dispositions en matière de protection de la vie privée peuvent limiter l'accès aux dossiers médicaux des patients à </a:t>
            </a:r>
            <a:r>
              <a:rPr lang="en-US" sz="2000" b="1"/>
              <a:t>certains membres du personnel de l'hôpital</a:t>
            </a:r>
            <a:r>
              <a:rPr lang="en-US" sz="2000"/>
              <a:t>, tels que les médecins, les infirmières et les assistants médicaux. </a:t>
            </a:r>
            <a:endParaRPr/>
          </a:p>
          <a:p>
            <a:pPr marL="228600" lvl="0" indent="-76200" algn="l" rtl="0">
              <a:lnSpc>
                <a:spcPct val="100000"/>
              </a:lnSpc>
              <a:spcBef>
                <a:spcPts val="1200"/>
              </a:spcBef>
              <a:spcAft>
                <a:spcPts val="0"/>
              </a:spcAft>
              <a:buClr>
                <a:srgbClr val="68BC42"/>
              </a:buClr>
              <a:buSzPct val="108108"/>
              <a:buNone/>
            </a:pPr>
            <a:endParaRPr/>
          </a:p>
        </p:txBody>
      </p:sp>
      <p:sp>
        <p:nvSpPr>
          <p:cNvPr id="261" name="Google Shape;261;p15"/>
          <p:cNvSpPr txBox="1">
            <a:spLocks noGrp="1"/>
          </p:cNvSpPr>
          <p:nvPr>
            <p:ph type="body" idx="2"/>
          </p:nvPr>
        </p:nvSpPr>
        <p:spPr>
          <a:xfrm>
            <a:off x="6540640" y="1226083"/>
            <a:ext cx="5730238" cy="5058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Calibri"/>
              <a:buChar char="▪"/>
            </a:pPr>
            <a:r>
              <a:rPr lang="en-US" sz="2000" b="1"/>
              <a:t>Il est possible d'avoir la sécurité sans la protection de la vie privée</a:t>
            </a:r>
            <a:r>
              <a:rPr lang="en-US" sz="2000"/>
              <a:t>.</a:t>
            </a:r>
            <a:endParaRPr/>
          </a:p>
          <a:p>
            <a:pPr marL="457200" lvl="1" indent="0" algn="l" rtl="0">
              <a:lnSpc>
                <a:spcPct val="100000"/>
              </a:lnSpc>
              <a:spcBef>
                <a:spcPts val="1200"/>
              </a:spcBef>
              <a:spcAft>
                <a:spcPts val="0"/>
              </a:spcAft>
              <a:buSzPts val="2000"/>
              <a:buNone/>
            </a:pPr>
            <a:r>
              <a:rPr lang="en-US" sz="2000"/>
              <a:t>En effet, par exemple, des données personnelles peuvent être transmises et stockées sur un site web en toute sécurité, mais le site web peut toujours les vendre.</a:t>
            </a:r>
            <a:endParaRPr/>
          </a:p>
          <a:p>
            <a:pPr marL="228600" lvl="0" indent="-228600" algn="l" rtl="0">
              <a:lnSpc>
                <a:spcPct val="100000"/>
              </a:lnSpc>
              <a:spcBef>
                <a:spcPts val="1200"/>
              </a:spcBef>
              <a:spcAft>
                <a:spcPts val="0"/>
              </a:spcAft>
              <a:buSzPts val="2000"/>
              <a:buChar char="▪"/>
            </a:pPr>
            <a:r>
              <a:rPr lang="en-US" sz="2000" b="1"/>
              <a:t>Il n'est pas possible d'avoir la protection de la vie privée sans sécurité.</a:t>
            </a:r>
            <a:endParaRPr/>
          </a:p>
          <a:p>
            <a:pPr marL="457200" lvl="1" indent="0" algn="l" rtl="0">
              <a:lnSpc>
                <a:spcPct val="100000"/>
              </a:lnSpc>
              <a:spcBef>
                <a:spcPts val="1200"/>
              </a:spcBef>
              <a:spcAft>
                <a:spcPts val="0"/>
              </a:spcAft>
              <a:buSzPts val="2000"/>
              <a:buNone/>
            </a:pPr>
            <a:r>
              <a:rPr lang="en-US" sz="2000"/>
              <a:t>En effet, par exemple, un pirate informatique pourrait obtenir un accès non autorisé à votre appareil, à votre serveur web ou aux données transmises et voler vos données personnelles.</a:t>
            </a:r>
            <a:endParaRPr sz="2000"/>
          </a:p>
        </p:txBody>
      </p:sp>
      <p:sp>
        <p:nvSpPr>
          <p:cNvPr id="2" name="Google Shape;213;p11">
            <a:extLst>
              <a:ext uri="{FF2B5EF4-FFF2-40B4-BE49-F238E27FC236}">
                <a16:creationId xmlns:a16="http://schemas.microsoft.com/office/drawing/2014/main" id="{515575F6-DFE3-3EBB-061D-490F909B30D8}"/>
              </a:ext>
            </a:extLst>
          </p:cNvPr>
          <p:cNvSpPr/>
          <p:nvPr/>
        </p:nvSpPr>
        <p:spPr>
          <a:xfrm>
            <a:off x="8229600" y="0"/>
            <a:ext cx="3956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2.2 Données sensibles, vie privée et sécurité</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000"/>
              <a:t>Unité 3</a:t>
            </a:r>
            <a:endParaRPr sz="2000"/>
          </a:p>
          <a:p>
            <a:pPr marL="0" lvl="0" indent="0" algn="l" rtl="0">
              <a:lnSpc>
                <a:spcPct val="90000"/>
              </a:lnSpc>
              <a:spcBef>
                <a:spcPts val="0"/>
              </a:spcBef>
              <a:spcAft>
                <a:spcPts val="0"/>
              </a:spcAft>
              <a:buClr>
                <a:srgbClr val="1C2E78"/>
              </a:buClr>
              <a:buSzPts val="2571"/>
              <a:buFont typeface="Calibri"/>
              <a:buNone/>
            </a:pPr>
            <a:r>
              <a:rPr lang="en-US"/>
              <a:t>Spam et hameçonnage</a:t>
            </a:r>
            <a:endParaRPr/>
          </a:p>
        </p:txBody>
      </p:sp>
      <p:sp>
        <p:nvSpPr>
          <p:cNvPr id="269" name="Google Shape;269;p43"/>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70" name="Google Shape;270;p43"/>
          <p:cNvSpPr txBox="1">
            <a:spLocks noGrp="1"/>
          </p:cNvSpPr>
          <p:nvPr>
            <p:ph type="body" idx="2"/>
          </p:nvPr>
        </p:nvSpPr>
        <p:spPr>
          <a:xfrm>
            <a:off x="660374" y="2978200"/>
            <a:ext cx="6333983" cy="316748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n-US" sz="1650"/>
              <a:t>À l'issue de la formation, vous saurez :</a:t>
            </a:r>
            <a:endParaRPr sz="1960"/>
          </a:p>
          <a:p>
            <a:pPr marL="228600" lvl="0" indent="-223744" algn="l" rtl="0">
              <a:lnSpc>
                <a:spcPct val="150000"/>
              </a:lnSpc>
              <a:spcBef>
                <a:spcPts val="1200"/>
              </a:spcBef>
              <a:spcAft>
                <a:spcPts val="0"/>
              </a:spcAft>
              <a:buSzPts val="1924"/>
              <a:buFont typeface="Calibri"/>
              <a:buChar char="✔"/>
            </a:pPr>
            <a:r>
              <a:rPr lang="en-US" sz="1650"/>
              <a:t>Qu'est-ce que le spam et le phishing (hameçonnage) ?</a:t>
            </a:r>
            <a:endParaRPr sz="1650"/>
          </a:p>
          <a:p>
            <a:pPr marL="228600" lvl="0" indent="-223744" algn="l" rtl="0">
              <a:lnSpc>
                <a:spcPct val="150000"/>
              </a:lnSpc>
              <a:spcBef>
                <a:spcPts val="1200"/>
              </a:spcBef>
              <a:spcAft>
                <a:spcPts val="0"/>
              </a:spcAft>
              <a:buSzPts val="1924"/>
              <a:buFont typeface="Calibri"/>
              <a:buChar char="✔"/>
            </a:pPr>
            <a:r>
              <a:rPr lang="en-US" sz="1650"/>
              <a:t>Comment identifier le spam </a:t>
            </a:r>
            <a:endParaRPr/>
          </a:p>
          <a:p>
            <a:pPr marL="228600" lvl="0" indent="-223744" algn="l" rtl="0">
              <a:lnSpc>
                <a:spcPct val="150000"/>
              </a:lnSpc>
              <a:spcBef>
                <a:spcPts val="1200"/>
              </a:spcBef>
              <a:spcAft>
                <a:spcPts val="0"/>
              </a:spcAft>
              <a:buSzPts val="1924"/>
              <a:buFont typeface="Calibri"/>
              <a:buChar char="✔"/>
            </a:pPr>
            <a:r>
              <a:rPr lang="en-US" sz="1650"/>
              <a:t>Quand un lien peut être consulté en toute sécurité</a:t>
            </a:r>
            <a:endParaRPr sz="1650"/>
          </a:p>
        </p:txBody>
      </p:sp>
      <p:pic>
        <p:nvPicPr>
          <p:cNvPr id="271" name="Google Shape;271;p43" descr="High ROI content abstract concept illustration"/>
          <p:cNvPicPr preferRelativeResize="0"/>
          <p:nvPr/>
        </p:nvPicPr>
        <p:blipFill rotWithShape="1">
          <a:blip r:embed="rId3">
            <a:alphaModFix/>
          </a:blip>
          <a:srcRect l="10457" t="11532" r="9779" b="9208"/>
          <a:stretch/>
        </p:blipFill>
        <p:spPr>
          <a:xfrm>
            <a:off x="7505884" y="1973178"/>
            <a:ext cx="4199138" cy="4172504"/>
          </a:xfrm>
          <a:prstGeom prst="rect">
            <a:avLst/>
          </a:prstGeom>
          <a:noFill/>
          <a:ln>
            <a:noFill/>
          </a:ln>
        </p:spPr>
      </p:pic>
      <p:sp>
        <p:nvSpPr>
          <p:cNvPr id="272" name="Google Shape;272;p43"/>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 </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p:nvPr/>
        </p:nvSpPr>
        <p:spPr>
          <a:xfrm>
            <a:off x="0" y="2556925"/>
            <a:ext cx="3485400" cy="158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5400" b="1" i="0" u="none" strike="noStrike" cap="none">
                <a:solidFill>
                  <a:srgbClr val="1C2E78"/>
                </a:solidFill>
                <a:latin typeface="Calibri"/>
                <a:ea typeface="Calibri"/>
                <a:cs typeface="Calibri"/>
                <a:sym typeface="Calibri"/>
              </a:rPr>
              <a:t>                      </a:t>
            </a:r>
            <a:r>
              <a:rPr lang="en-US" sz="4300" b="1" i="0" u="none" strike="noStrike" cap="none">
                <a:solidFill>
                  <a:srgbClr val="1C2E78"/>
                </a:solidFill>
                <a:latin typeface="Calibri"/>
                <a:ea typeface="Calibri"/>
                <a:cs typeface="Calibri"/>
                <a:sym typeface="Calibri"/>
              </a:rPr>
              <a:t>Partenaires</a:t>
            </a:r>
            <a:endParaRPr sz="4300" b="1" i="0" u="none" strike="noStrike" cap="none">
              <a:solidFill>
                <a:srgbClr val="1C2E78"/>
              </a:solidFill>
              <a:latin typeface="Calibri"/>
              <a:ea typeface="Calibri"/>
              <a:cs typeface="Calibri"/>
              <a:sym typeface="Calibri"/>
            </a:endParaRPr>
          </a:p>
        </p:txBody>
      </p:sp>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Slovénie</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 INITIATION DES SENIORS AUXNTIC ASSOCIATION, France</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Roumanie</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455877" y="6242976"/>
            <a:ext cx="430823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Gesmed</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de la </a:t>
            </a:r>
            <a:r>
              <a:rPr lang="en-US" sz="1600" b="0" i="0" u="none" strike="noStrike" cap="none" dirty="0" err="1">
                <a:solidFill>
                  <a:srgbClr val="9CC2E5"/>
                </a:solidFill>
                <a:highlight>
                  <a:srgbClr val="FFFFFF"/>
                </a:highlight>
                <a:latin typeface="Poppins"/>
                <a:ea typeface="Poppins"/>
                <a:cs typeface="Poppins"/>
                <a:sym typeface="Poppins"/>
              </a:rPr>
              <a:t>Comunitat</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Valenciana</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Espagne</a:t>
            </a:r>
            <a:endParaRPr sz="1600" b="0" i="0" u="none" strike="noStrike" cap="none" dirty="0">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Roumanie</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Grèce</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8">
            <a:alphaModFix/>
          </a:blip>
          <a:srcRect/>
          <a:stretch/>
        </p:blipFill>
        <p:spPr>
          <a:xfrm>
            <a:off x="8809414" y="1097992"/>
            <a:ext cx="3283197" cy="4643613"/>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9">
            <a:alphaModFix/>
          </a:blip>
          <a:srcRect/>
          <a:stretch/>
        </p:blipFill>
        <p:spPr>
          <a:xfrm>
            <a:off x="6190008" y="525495"/>
            <a:ext cx="3511419" cy="1305381"/>
          </a:xfrm>
          <a:prstGeom prst="rect">
            <a:avLst/>
          </a:prstGeom>
          <a:noFill/>
          <a:ln>
            <a:noFill/>
          </a:ln>
        </p:spPr>
      </p:pic>
      <p:pic>
        <p:nvPicPr>
          <p:cNvPr id="101" name="Google Shape;101;p2" title="FR_Co-fundedbytheEU_RGB_POS.png"/>
          <p:cNvPicPr preferRelativeResize="0"/>
          <p:nvPr/>
        </p:nvPicPr>
        <p:blipFill rotWithShape="1">
          <a:blip r:embed="rId10">
            <a:alphaModFix/>
          </a:blip>
          <a:srcRect/>
          <a:stretch/>
        </p:blipFill>
        <p:spPr>
          <a:xfrm>
            <a:off x="0" y="6215922"/>
            <a:ext cx="1783327" cy="401422"/>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txBox="1">
            <a:spLocks noGrp="1"/>
          </p:cNvSpPr>
          <p:nvPr>
            <p:ph type="title"/>
          </p:nvPr>
        </p:nvSpPr>
        <p:spPr>
          <a:xfrm>
            <a:off x="339464" y="47399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Qu'est-ce que le spam et le hameçonnage ?</a:t>
            </a:r>
            <a:endParaRPr/>
          </a:p>
        </p:txBody>
      </p:sp>
      <p:sp>
        <p:nvSpPr>
          <p:cNvPr id="279" name="Google Shape;279;p16"/>
          <p:cNvSpPr txBox="1"/>
          <p:nvPr/>
        </p:nvSpPr>
        <p:spPr>
          <a:xfrm>
            <a:off x="511992" y="1154376"/>
            <a:ext cx="7860286" cy="4797972"/>
          </a:xfrm>
          <a:prstGeom prst="rect">
            <a:avLst/>
          </a:prstGeom>
          <a:noFill/>
          <a:ln>
            <a:noFill/>
          </a:ln>
        </p:spPr>
        <p:txBody>
          <a:bodyPr spcFirstLastPara="1" wrap="square" lIns="91425" tIns="45700" rIns="91425" bIns="45700" anchor="t" anchorCtr="0">
            <a:normAutofit fontScale="77500" lnSpcReduction="20000"/>
          </a:bodyPr>
          <a:lstStyle/>
          <a:p>
            <a:pPr marL="0" marR="0" lvl="1" indent="0" algn="l" rtl="0">
              <a:lnSpc>
                <a:spcPct val="120000"/>
              </a:lnSpc>
              <a:spcBef>
                <a:spcPts val="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Vous avez peut-être reçu des courriels malvenus d'un </a:t>
            </a:r>
            <a:r>
              <a:rPr lang="en-US" sz="2400" b="1" i="0" u="none" strike="noStrike" cap="none">
                <a:solidFill>
                  <a:schemeClr val="dk1"/>
                </a:solidFill>
                <a:latin typeface="Calibri"/>
                <a:ea typeface="Calibri"/>
                <a:cs typeface="Calibri"/>
                <a:sym typeface="Calibri"/>
              </a:rPr>
              <a:t>expéditeur inconnu</a:t>
            </a:r>
            <a:r>
              <a:rPr lang="en-US" sz="2400" b="0" i="0" u="none" strike="noStrike" cap="none">
                <a:solidFill>
                  <a:schemeClr val="dk1"/>
                </a:solidFill>
                <a:latin typeface="Calibri"/>
                <a:ea typeface="Calibri"/>
                <a:cs typeface="Calibri"/>
                <a:sym typeface="Calibri"/>
              </a:rPr>
              <a:t>, généralement de nature commerciale.</a:t>
            </a:r>
            <a:endParaRPr sz="1400" b="0" i="0" u="none" strike="noStrike" cap="none">
              <a:solidFill>
                <a:srgbClr val="000000"/>
              </a:solidFill>
              <a:latin typeface="Calibri"/>
              <a:ea typeface="Calibri"/>
              <a:cs typeface="Calibri"/>
              <a:sym typeface="Calibri"/>
            </a:endParaRPr>
          </a:p>
          <a:p>
            <a:pPr marL="0" marR="0" lvl="1" indent="0" algn="l" rtl="0">
              <a:lnSpc>
                <a:spcPct val="120000"/>
              </a:lnSpc>
              <a:spcBef>
                <a:spcPts val="120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En outre, les </a:t>
            </a:r>
            <a:r>
              <a:rPr lang="en-US" sz="2400" b="1" i="0" u="none" strike="noStrike" cap="none">
                <a:solidFill>
                  <a:schemeClr val="dk1"/>
                </a:solidFill>
                <a:latin typeface="Calibri"/>
                <a:ea typeface="Calibri"/>
                <a:cs typeface="Calibri"/>
                <a:sym typeface="Calibri"/>
              </a:rPr>
              <a:t>courriels </a:t>
            </a:r>
            <a:r>
              <a:rPr lang="en-US" sz="2400" b="0" i="0" u="none" strike="noStrike" cap="none">
                <a:solidFill>
                  <a:schemeClr val="dk1"/>
                </a:solidFill>
                <a:latin typeface="Calibri"/>
                <a:ea typeface="Calibri"/>
                <a:cs typeface="Calibri"/>
                <a:sym typeface="Calibri"/>
              </a:rPr>
              <a:t>peuvent être </a:t>
            </a:r>
            <a:r>
              <a:rPr lang="en-US" sz="2400" b="1" i="0" u="none" strike="noStrike" cap="none">
                <a:solidFill>
                  <a:schemeClr val="dk1"/>
                </a:solidFill>
                <a:latin typeface="Calibri"/>
                <a:ea typeface="Calibri"/>
                <a:cs typeface="Calibri"/>
                <a:sym typeface="Calibri"/>
              </a:rPr>
              <a:t>dangereux</a:t>
            </a:r>
            <a:r>
              <a:rPr lang="en-US" sz="2400" b="0" i="0" u="none" strike="noStrike" cap="none">
                <a:solidFill>
                  <a:schemeClr val="dk1"/>
                </a:solidFill>
                <a:latin typeface="Calibri"/>
                <a:ea typeface="Calibri"/>
                <a:cs typeface="Calibri"/>
                <a:sym typeface="Calibri"/>
              </a:rPr>
              <a:t> car ils peuvent contenir des liens menant à des sites web de </a:t>
            </a:r>
            <a:r>
              <a:rPr lang="en-US" sz="2400" b="1" i="0" u="none" strike="noStrike" cap="none">
                <a:solidFill>
                  <a:schemeClr val="dk1"/>
                </a:solidFill>
                <a:latin typeface="Calibri"/>
                <a:ea typeface="Calibri"/>
                <a:cs typeface="Calibri"/>
                <a:sym typeface="Calibri"/>
              </a:rPr>
              <a:t>hameçonnage/phishing</a:t>
            </a:r>
            <a:r>
              <a:rPr lang="en-US" sz="2400" b="0" i="0" u="none" strike="noStrike" cap="none">
                <a:solidFill>
                  <a:schemeClr val="dk1"/>
                </a:solidFill>
                <a:latin typeface="Calibri"/>
                <a:ea typeface="Calibri"/>
                <a:cs typeface="Calibri"/>
                <a:sym typeface="Calibri"/>
              </a:rPr>
              <a:t> (collecte illégale de données) ou à des sites web hébergeant des logiciels malveillants ou contenant des logiciels malveillants en pièce jointe.</a:t>
            </a:r>
            <a:endParaRPr sz="1400" b="0" i="0" u="none" strike="noStrike" cap="none">
              <a:solidFill>
                <a:srgbClr val="000000"/>
              </a:solidFill>
              <a:latin typeface="Calibri"/>
              <a:ea typeface="Calibri"/>
              <a:cs typeface="Calibri"/>
              <a:sym typeface="Calibri"/>
            </a:endParaRPr>
          </a:p>
          <a:p>
            <a:pPr marL="0" marR="0" lvl="1" indent="0" algn="l" rtl="0">
              <a:lnSpc>
                <a:spcPct val="120000"/>
              </a:lnSpc>
              <a:spcBef>
                <a:spcPts val="1200"/>
              </a:spcBef>
              <a:spcAft>
                <a:spcPts val="0"/>
              </a:spcAft>
              <a:buClr>
                <a:srgbClr val="92D050"/>
              </a:buClr>
              <a:buSzPct val="119999"/>
              <a:buFont typeface="Calibri"/>
              <a:buNone/>
            </a:pPr>
            <a:r>
              <a:rPr lang="en-US" sz="2400" b="1" i="0" u="none" strike="noStrike" cap="none">
                <a:solidFill>
                  <a:schemeClr val="dk1"/>
                </a:solidFill>
                <a:latin typeface="Calibri"/>
                <a:ea typeface="Calibri"/>
                <a:cs typeface="Calibri"/>
                <a:sym typeface="Calibri"/>
              </a:rPr>
              <a:t>N'ouvrez </a:t>
            </a:r>
            <a:r>
              <a:rPr lang="en-US" sz="2400" b="0" i="0" u="none" strike="noStrike" cap="none">
                <a:solidFill>
                  <a:schemeClr val="dk1"/>
                </a:solidFill>
                <a:latin typeface="Calibri"/>
                <a:ea typeface="Calibri"/>
                <a:cs typeface="Calibri"/>
                <a:sym typeface="Calibri"/>
              </a:rPr>
              <a:t>donc </a:t>
            </a:r>
            <a:r>
              <a:rPr lang="en-US" sz="2400" b="1" i="0" u="none" strike="noStrike" cap="none">
                <a:solidFill>
                  <a:schemeClr val="dk1"/>
                </a:solidFill>
                <a:latin typeface="Calibri"/>
                <a:ea typeface="Calibri"/>
                <a:cs typeface="Calibri"/>
                <a:sym typeface="Calibri"/>
              </a:rPr>
              <a:t>aucun fichier joint et ne cliquez sur aucun lien</a:t>
            </a:r>
            <a:r>
              <a:rPr lang="en-US" sz="2400" b="0" i="0" u="none" strike="noStrike" cap="none">
                <a:solidFill>
                  <a:schemeClr val="dk1"/>
                </a:solidFill>
                <a:latin typeface="Calibri"/>
                <a:ea typeface="Calibri"/>
                <a:cs typeface="Calibri"/>
                <a:sym typeface="Calibri"/>
              </a:rPr>
              <a:t>. Ne communiquez jamais vos données personnelles, les détails de votre compte bancaire en ligne (nom d'utilisateur, mot de passe) ou les détails de votre carte de crédit/débit, tels que la date d'expiration et les 3 chiffres du code CCV.</a:t>
            </a:r>
            <a:endParaRPr sz="1400" b="0" i="0" u="none" strike="noStrike" cap="none">
              <a:solidFill>
                <a:srgbClr val="000000"/>
              </a:solidFill>
              <a:latin typeface="Calibri"/>
              <a:ea typeface="Calibri"/>
              <a:cs typeface="Calibri"/>
              <a:sym typeface="Calibri"/>
            </a:endParaRPr>
          </a:p>
          <a:p>
            <a:pPr marL="0" marR="0" lvl="1" indent="0" algn="l" rtl="0">
              <a:lnSpc>
                <a:spcPct val="120000"/>
              </a:lnSpc>
              <a:spcBef>
                <a:spcPts val="120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Ce qu'on appelle l'</a:t>
            </a:r>
            <a:r>
              <a:rPr lang="en-US" sz="2400" b="1" i="0" u="none" strike="noStrike" cap="none">
                <a:solidFill>
                  <a:schemeClr val="dk1"/>
                </a:solidFill>
                <a:latin typeface="Calibri"/>
                <a:ea typeface="Calibri"/>
                <a:cs typeface="Calibri"/>
                <a:sym typeface="Calibri"/>
              </a:rPr>
              <a:t>hameçonnage </a:t>
            </a:r>
            <a:r>
              <a:rPr lang="en-US" sz="2400">
                <a:solidFill>
                  <a:schemeClr val="dk1"/>
                </a:solidFill>
                <a:latin typeface="Calibri"/>
                <a:ea typeface="Calibri"/>
                <a:cs typeface="Calibri"/>
                <a:sym typeface="Calibri"/>
              </a:rPr>
              <a:t>est le procédé par lesquels</a:t>
            </a:r>
            <a:r>
              <a:rPr lang="en-US" sz="2400" b="1">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les criminels envoient des courriels d'apparence officielle pour vous inciter à révéler des informations susceptibles d'être utilisées pour le vol d'identité. </a:t>
            </a:r>
            <a:endParaRPr sz="2200" b="0" i="0" u="none" strike="noStrike" cap="none">
              <a:solidFill>
                <a:schemeClr val="dk1"/>
              </a:solidFill>
              <a:latin typeface="Calibri"/>
              <a:ea typeface="Calibri"/>
              <a:cs typeface="Calibri"/>
              <a:sym typeface="Calibri"/>
            </a:endParaRPr>
          </a:p>
        </p:txBody>
      </p:sp>
      <p:pic>
        <p:nvPicPr>
          <p:cNvPr id="280" name="Google Shape;280;p16" descr="Data stealing malware abstract concept illustration"/>
          <p:cNvPicPr preferRelativeResize="0"/>
          <p:nvPr/>
        </p:nvPicPr>
        <p:blipFill rotWithShape="1">
          <a:blip r:embed="rId3">
            <a:alphaModFix/>
          </a:blip>
          <a:srcRect l="9857" t="9878" r="10582" b="7901"/>
          <a:stretch/>
        </p:blipFill>
        <p:spPr>
          <a:xfrm>
            <a:off x="8502057" y="1440616"/>
            <a:ext cx="3395164" cy="3508755"/>
          </a:xfrm>
          <a:prstGeom prst="rect">
            <a:avLst/>
          </a:prstGeom>
          <a:noFill/>
          <a:ln>
            <a:noFill/>
          </a:ln>
        </p:spPr>
      </p:pic>
      <p:sp>
        <p:nvSpPr>
          <p:cNvPr id="281" name="Google Shape;281;p16"/>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par </a:t>
            </a: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100" b="0" i="0" u="none" strike="noStrike" cap="none">
              <a:solidFill>
                <a:schemeClr val="dk1"/>
              </a:solidFill>
              <a:latin typeface="Calibri"/>
              <a:ea typeface="Calibri"/>
              <a:cs typeface="Calibri"/>
              <a:sym typeface="Calibri"/>
            </a:endParaRPr>
          </a:p>
        </p:txBody>
      </p:sp>
      <p:sp>
        <p:nvSpPr>
          <p:cNvPr id="282" name="Google Shape;282;p16"/>
          <p:cNvSpPr/>
          <p:nvPr/>
        </p:nvSpPr>
        <p:spPr>
          <a:xfrm>
            <a:off x="9753600" y="0"/>
            <a:ext cx="2432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2.3 Spam et hameçonnage</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Comment identifier le spam ?</a:t>
            </a:r>
            <a:endParaRPr/>
          </a:p>
        </p:txBody>
      </p:sp>
      <p:sp>
        <p:nvSpPr>
          <p:cNvPr id="289" name="Google Shape;289;p17"/>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0" lvl="1" indent="0" algn="l" rtl="0">
              <a:lnSpc>
                <a:spcPct val="120000"/>
              </a:lnSpc>
              <a:spcBef>
                <a:spcPts val="0"/>
              </a:spcBef>
              <a:spcAft>
                <a:spcPts val="0"/>
              </a:spcAft>
              <a:buSzPts val="2880"/>
              <a:buNone/>
            </a:pPr>
            <a:r>
              <a:rPr lang="en-US" sz="2400"/>
              <a:t>Un courriel est suspect s'il contient un ou plusieurs des éléments suivants</a:t>
            </a:r>
            <a:endParaRPr/>
          </a:p>
          <a:p>
            <a:pPr marL="342900" lvl="1" indent="-342900" algn="l" rtl="0">
              <a:lnSpc>
                <a:spcPct val="120000"/>
              </a:lnSpc>
              <a:spcBef>
                <a:spcPts val="1200"/>
              </a:spcBef>
              <a:spcAft>
                <a:spcPts val="0"/>
              </a:spcAft>
              <a:buSzPts val="2880"/>
              <a:buChar char="▪"/>
            </a:pPr>
            <a:r>
              <a:rPr lang="en-US" sz="2400"/>
              <a:t>Erreurs de grammaire et d'orthographe</a:t>
            </a:r>
            <a:endParaRPr/>
          </a:p>
          <a:p>
            <a:pPr marL="342900" lvl="1" indent="-342900" algn="l" rtl="0">
              <a:lnSpc>
                <a:spcPct val="120000"/>
              </a:lnSpc>
              <a:spcBef>
                <a:spcPts val="1200"/>
              </a:spcBef>
              <a:spcAft>
                <a:spcPts val="0"/>
              </a:spcAft>
              <a:buSzPts val="2880"/>
              <a:buChar char="▪"/>
            </a:pPr>
            <a:r>
              <a:rPr lang="en-US" sz="2400"/>
              <a:t>Courriers en langue étrangère</a:t>
            </a:r>
            <a:endParaRPr/>
          </a:p>
          <a:p>
            <a:pPr marL="342900" lvl="1" indent="-342900" algn="l" rtl="0">
              <a:lnSpc>
                <a:spcPct val="120000"/>
              </a:lnSpc>
              <a:spcBef>
                <a:spcPts val="1200"/>
              </a:spcBef>
              <a:spcAft>
                <a:spcPts val="0"/>
              </a:spcAft>
              <a:buSzPts val="2880"/>
              <a:buChar char="▪"/>
            </a:pPr>
            <a:r>
              <a:rPr lang="en-US" sz="2400"/>
              <a:t>Le nom de l'expéditeur est manquant</a:t>
            </a:r>
            <a:endParaRPr/>
          </a:p>
          <a:p>
            <a:pPr marL="342900" lvl="1" indent="-342900" algn="l" rtl="0">
              <a:lnSpc>
                <a:spcPct val="120000"/>
              </a:lnSpc>
              <a:spcBef>
                <a:spcPts val="1200"/>
              </a:spcBef>
              <a:spcAft>
                <a:spcPts val="0"/>
              </a:spcAft>
              <a:buSzPts val="2880"/>
              <a:buChar char="▪"/>
            </a:pPr>
            <a:r>
              <a:rPr lang="en-US" sz="2400"/>
              <a:t>Nécessité urgente d'agir - en particulier en cas de menace</a:t>
            </a:r>
            <a:endParaRPr/>
          </a:p>
        </p:txBody>
      </p:sp>
      <p:sp>
        <p:nvSpPr>
          <p:cNvPr id="290" name="Google Shape;290;p17"/>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p>
            <a:pPr marL="342900" lvl="1" indent="-160020" algn="l" rtl="0">
              <a:lnSpc>
                <a:spcPct val="120000"/>
              </a:lnSpc>
              <a:spcBef>
                <a:spcPts val="0"/>
              </a:spcBef>
              <a:spcAft>
                <a:spcPts val="0"/>
              </a:spcAft>
              <a:buSzPts val="2880"/>
              <a:buNone/>
            </a:pPr>
            <a:endParaRPr sz="2400"/>
          </a:p>
          <a:p>
            <a:pPr marL="342900" lvl="1" indent="-160020" algn="l" rtl="0">
              <a:lnSpc>
                <a:spcPct val="120000"/>
              </a:lnSpc>
              <a:spcBef>
                <a:spcPts val="1200"/>
              </a:spcBef>
              <a:spcAft>
                <a:spcPts val="0"/>
              </a:spcAft>
              <a:buSzPts val="2880"/>
              <a:buNone/>
            </a:pPr>
            <a:endParaRPr sz="2400"/>
          </a:p>
          <a:p>
            <a:pPr marL="342900" lvl="1" indent="-160020" algn="l" rtl="0">
              <a:lnSpc>
                <a:spcPct val="120000"/>
              </a:lnSpc>
              <a:spcBef>
                <a:spcPts val="1200"/>
              </a:spcBef>
              <a:spcAft>
                <a:spcPts val="0"/>
              </a:spcAft>
              <a:buSzPts val="2880"/>
              <a:buNone/>
            </a:pPr>
            <a:endParaRPr sz="2400"/>
          </a:p>
          <a:p>
            <a:pPr marL="342900" lvl="1" indent="-342900" algn="l" rtl="0">
              <a:lnSpc>
                <a:spcPct val="120000"/>
              </a:lnSpc>
              <a:spcBef>
                <a:spcPts val="1200"/>
              </a:spcBef>
              <a:spcAft>
                <a:spcPts val="0"/>
              </a:spcAft>
              <a:buSzPts val="2880"/>
              <a:buChar char="▪"/>
            </a:pPr>
            <a:r>
              <a:rPr lang="en-US" sz="2400"/>
              <a:t>Invitation à saisir des données personnelles (par exemple, PIN )</a:t>
            </a:r>
            <a:endParaRPr/>
          </a:p>
          <a:p>
            <a:pPr marL="342900" lvl="1" indent="-342900" algn="l" rtl="0">
              <a:lnSpc>
                <a:spcPct val="120000"/>
              </a:lnSpc>
              <a:spcBef>
                <a:spcPts val="1200"/>
              </a:spcBef>
              <a:spcAft>
                <a:spcPts val="0"/>
              </a:spcAft>
              <a:buSzPts val="2880"/>
              <a:buChar char="▪"/>
            </a:pPr>
            <a:r>
              <a:rPr lang="en-US" sz="2400"/>
              <a:t>Demande d'ouverture d'un fichier</a:t>
            </a:r>
            <a:endParaRPr/>
          </a:p>
          <a:p>
            <a:pPr marL="342900" lvl="1" indent="-342900" algn="l" rtl="0">
              <a:lnSpc>
                <a:spcPct val="120000"/>
              </a:lnSpc>
              <a:spcBef>
                <a:spcPts val="1200"/>
              </a:spcBef>
              <a:spcAft>
                <a:spcPts val="0"/>
              </a:spcAft>
              <a:buSzPts val="2880"/>
              <a:buChar char="▪"/>
            </a:pPr>
            <a:r>
              <a:rPr lang="en-US" sz="2400"/>
              <a:t>Une banque ou un fournisseur qui n’est pas le vôtre ou qui ne vous a jamais écrit. </a:t>
            </a:r>
            <a:endParaRPr/>
          </a:p>
          <a:p>
            <a:pPr marL="228600" lvl="0" indent="-76200" algn="l" rtl="0">
              <a:lnSpc>
                <a:spcPct val="100000"/>
              </a:lnSpc>
              <a:spcBef>
                <a:spcPts val="1200"/>
              </a:spcBef>
              <a:spcAft>
                <a:spcPts val="0"/>
              </a:spcAft>
              <a:buClr>
                <a:srgbClr val="68BC42"/>
              </a:buClr>
              <a:buSzPts val="2400"/>
              <a:buNone/>
            </a:pPr>
            <a:endParaRPr/>
          </a:p>
        </p:txBody>
      </p:sp>
      <p:pic>
        <p:nvPicPr>
          <p:cNvPr id="291" name="Google Shape;291;p17" descr="Hacker activity concept"/>
          <p:cNvPicPr preferRelativeResize="0"/>
          <p:nvPr/>
        </p:nvPicPr>
        <p:blipFill rotWithShape="1">
          <a:blip r:embed="rId3">
            <a:alphaModFix/>
          </a:blip>
          <a:srcRect/>
          <a:stretch/>
        </p:blipFill>
        <p:spPr>
          <a:xfrm>
            <a:off x="6825239" y="688295"/>
            <a:ext cx="4476296" cy="2981814"/>
          </a:xfrm>
          <a:prstGeom prst="rect">
            <a:avLst/>
          </a:prstGeom>
          <a:noFill/>
          <a:ln>
            <a:noFill/>
          </a:ln>
        </p:spPr>
      </p:pic>
      <p:sp>
        <p:nvSpPr>
          <p:cNvPr id="292" name="Google Shape;292;p17"/>
          <p:cNvSpPr txBox="1"/>
          <p:nvPr/>
        </p:nvSpPr>
        <p:spPr>
          <a:xfrm>
            <a:off x="5696857" y="6393006"/>
            <a:ext cx="6110514"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par</a:t>
            </a: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100" b="0" i="0" u="none" strike="noStrike" cap="none">
              <a:solidFill>
                <a:schemeClr val="dk1"/>
              </a:solidFill>
              <a:latin typeface="Calibri"/>
              <a:ea typeface="Calibri"/>
              <a:cs typeface="Calibri"/>
              <a:sym typeface="Calibri"/>
            </a:endParaRPr>
          </a:p>
        </p:txBody>
      </p:sp>
      <p:sp>
        <p:nvSpPr>
          <p:cNvPr id="2" name="Google Shape;282;p16">
            <a:extLst>
              <a:ext uri="{FF2B5EF4-FFF2-40B4-BE49-F238E27FC236}">
                <a16:creationId xmlns:a16="http://schemas.microsoft.com/office/drawing/2014/main" id="{2D87F476-E152-FCE0-9568-C2C255153E59}"/>
              </a:ext>
            </a:extLst>
          </p:cNvPr>
          <p:cNvSpPr/>
          <p:nvPr/>
        </p:nvSpPr>
        <p:spPr>
          <a:xfrm>
            <a:off x="9753600" y="0"/>
            <a:ext cx="2432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2.3 Spam et hameçonnage</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 faire ou ne pas faire ?</a:t>
            </a:r>
            <a:endParaRPr/>
          </a:p>
        </p:txBody>
      </p:sp>
      <p:sp>
        <p:nvSpPr>
          <p:cNvPr id="300" name="Google Shape;300;p18"/>
          <p:cNvSpPr txBox="1"/>
          <p:nvPr/>
        </p:nvSpPr>
        <p:spPr>
          <a:xfrm>
            <a:off x="726610" y="1747906"/>
            <a:ext cx="8587500" cy="4526400"/>
          </a:xfrm>
          <a:prstGeom prst="rect">
            <a:avLst/>
          </a:prstGeom>
          <a:noFill/>
          <a:ln>
            <a:noFill/>
          </a:ln>
        </p:spPr>
        <p:txBody>
          <a:bodyPr spcFirstLastPara="1" wrap="square" lIns="91425" tIns="45700" rIns="91425" bIns="45700" anchor="t" anchorCtr="0">
            <a:normAutofit/>
          </a:bodyPr>
          <a:lstStyle/>
          <a:p>
            <a:pPr marL="342900" marR="0" lvl="1" indent="-342900" algn="l" rtl="0">
              <a:lnSpc>
                <a:spcPct val="120000"/>
              </a:lnSpc>
              <a:spcBef>
                <a:spcPts val="0"/>
              </a:spcBef>
              <a:spcAft>
                <a:spcPts val="0"/>
              </a:spcAft>
              <a:buClr>
                <a:srgbClr val="92D050"/>
              </a:buClr>
              <a:buSzPts val="2880"/>
              <a:buFont typeface="Calibri"/>
              <a:buChar char="✔"/>
            </a:pPr>
            <a:r>
              <a:rPr lang="en-US" sz="2400" b="0" i="0" u="none" strike="noStrike" cap="none">
                <a:solidFill>
                  <a:schemeClr val="dk1"/>
                </a:solidFill>
                <a:latin typeface="Calibri"/>
                <a:ea typeface="Calibri"/>
                <a:cs typeface="Calibri"/>
                <a:sym typeface="Calibri"/>
              </a:rPr>
              <a:t>N'ouvrez pas les pièces jointes si elles n'ont pas été analysées par un programme antivirus.</a:t>
            </a:r>
            <a:endParaRPr sz="1400" b="0" i="0" u="none" strike="noStrike" cap="none">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a:solidFill>
                  <a:schemeClr val="dk1"/>
                </a:solidFill>
                <a:latin typeface="Calibri"/>
                <a:ea typeface="Calibri"/>
                <a:cs typeface="Calibri"/>
                <a:sym typeface="Calibri"/>
              </a:rPr>
              <a:t>N'oubliez pas de vous déconnecter, surtout si vous utilisez un ordinateur public partagé.</a:t>
            </a:r>
            <a:endParaRPr sz="1400" b="0" i="0" u="none" strike="noStrike" cap="none">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a:solidFill>
                  <a:schemeClr val="dk1"/>
                </a:solidFill>
                <a:latin typeface="Calibri"/>
                <a:ea typeface="Calibri"/>
                <a:cs typeface="Calibri"/>
                <a:sym typeface="Calibri"/>
              </a:rPr>
              <a:t>Supprimez tous les courriels provenant de personnes inconnues.</a:t>
            </a:r>
            <a:endParaRPr sz="1400" b="0" i="0" u="none" strike="noStrike" cap="none">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a:solidFill>
                  <a:schemeClr val="dk1"/>
                </a:solidFill>
                <a:latin typeface="Calibri"/>
                <a:ea typeface="Calibri"/>
                <a:cs typeface="Calibri"/>
                <a:sym typeface="Calibri"/>
              </a:rPr>
              <a:t>Ne répondez jamais aux spams !</a:t>
            </a:r>
            <a:endParaRPr sz="1400" b="0" i="0" u="none" strike="noStrike" cap="none">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a:solidFill>
                  <a:schemeClr val="dk1"/>
                </a:solidFill>
                <a:latin typeface="Calibri"/>
                <a:ea typeface="Calibri"/>
                <a:cs typeface="Calibri"/>
                <a:sym typeface="Calibri"/>
              </a:rPr>
              <a:t>Ne cliquez pas sur les liens contenus dans les courriers électroniques non sollicités.</a:t>
            </a:r>
            <a:endParaRPr sz="2200" b="0" i="0" u="none" strike="noStrike" cap="none">
              <a:solidFill>
                <a:schemeClr val="dk1"/>
              </a:solidFill>
              <a:latin typeface="Calibri"/>
              <a:ea typeface="Calibri"/>
              <a:cs typeface="Calibri"/>
              <a:sym typeface="Calibri"/>
            </a:endParaRPr>
          </a:p>
        </p:txBody>
      </p:sp>
      <p:pic>
        <p:nvPicPr>
          <p:cNvPr id="301" name="Google Shape;301;p18" descr="Email"/>
          <p:cNvPicPr preferRelativeResize="0"/>
          <p:nvPr/>
        </p:nvPicPr>
        <p:blipFill rotWithShape="1">
          <a:blip r:embed="rId3">
            <a:alphaModFix/>
          </a:blip>
          <a:srcRect/>
          <a:stretch/>
        </p:blipFill>
        <p:spPr>
          <a:xfrm>
            <a:off x="9408742" y="2868219"/>
            <a:ext cx="2285771" cy="2285771"/>
          </a:xfrm>
          <a:prstGeom prst="rect">
            <a:avLst/>
          </a:prstGeom>
          <a:noFill/>
          <a:ln>
            <a:noFill/>
          </a:ln>
        </p:spPr>
      </p:pic>
      <p:sp>
        <p:nvSpPr>
          <p:cNvPr id="2" name="Google Shape;282;p16">
            <a:extLst>
              <a:ext uri="{FF2B5EF4-FFF2-40B4-BE49-F238E27FC236}">
                <a16:creationId xmlns:a16="http://schemas.microsoft.com/office/drawing/2014/main" id="{DB9540C3-17F0-D08A-104D-D250E8917760}"/>
              </a:ext>
            </a:extLst>
          </p:cNvPr>
          <p:cNvSpPr/>
          <p:nvPr/>
        </p:nvSpPr>
        <p:spPr>
          <a:xfrm>
            <a:off x="9753600" y="0"/>
            <a:ext cx="2432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2.3 Spam et hameçonnage</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txBox="1">
            <a:spLocks noGrp="1"/>
          </p:cNvSpPr>
          <p:nvPr>
            <p:ph type="title"/>
          </p:nvPr>
        </p:nvSpPr>
        <p:spPr>
          <a:xfrm>
            <a:off x="1994338" y="901676"/>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Activité : Le lien est-il sûr ?</a:t>
            </a:r>
            <a:endParaRPr>
              <a:solidFill>
                <a:schemeClr val="lt1"/>
              </a:solidFill>
            </a:endParaRPr>
          </a:p>
        </p:txBody>
      </p:sp>
      <p:sp>
        <p:nvSpPr>
          <p:cNvPr id="309" name="Google Shape;309;p19"/>
          <p:cNvSpPr txBox="1">
            <a:spLocks noGrp="1"/>
          </p:cNvSpPr>
          <p:nvPr>
            <p:ph type="body" idx="1"/>
          </p:nvPr>
        </p:nvSpPr>
        <p:spPr>
          <a:xfrm>
            <a:off x="557999" y="2174240"/>
            <a:ext cx="11076004" cy="3799840"/>
          </a:xfrm>
          <a:prstGeom prst="rect">
            <a:avLst/>
          </a:prstGeom>
          <a:noFill/>
          <a:ln>
            <a:noFill/>
          </a:ln>
        </p:spPr>
        <p:txBody>
          <a:bodyPr spcFirstLastPara="1" wrap="square" lIns="91425" tIns="45700" rIns="91425" bIns="45700" anchor="t" anchorCtr="0">
            <a:normAutofit fontScale="92500" lnSpcReduction="20000"/>
          </a:bodyPr>
          <a:lstStyle/>
          <a:p>
            <a:pPr marL="76200" lvl="0" indent="0" algn="l" rtl="0">
              <a:lnSpc>
                <a:spcPct val="120000"/>
              </a:lnSpc>
              <a:spcBef>
                <a:spcPts val="0"/>
              </a:spcBef>
              <a:spcAft>
                <a:spcPts val="0"/>
              </a:spcAft>
              <a:buSzPct val="108108"/>
              <a:buNone/>
            </a:pPr>
            <a:r>
              <a:rPr lang="en-US" i="1"/>
              <a:t>Décidez si le lien peut être consulté en toute sécurité :</a:t>
            </a:r>
            <a:endParaRPr/>
          </a:p>
          <a:p>
            <a:pPr marL="76200" lvl="0" indent="0" algn="l" rtl="0">
              <a:lnSpc>
                <a:spcPct val="120000"/>
              </a:lnSpc>
              <a:spcBef>
                <a:spcPts val="1200"/>
              </a:spcBef>
              <a:spcAft>
                <a:spcPts val="0"/>
              </a:spcAft>
              <a:buSzPct val="108108"/>
              <a:buNone/>
            </a:pPr>
            <a:r>
              <a:rPr lang="en-US" i="1"/>
              <a:t>Supposons que vous receviez un courriel d'une banque vous demandant de cliquer sur un lien comme celui ci-dessous et de soumettre des données personnelles, telles que votre nom d'utilisateur, vos mots de passe et les détails de votre carte de crédit.</a:t>
            </a:r>
            <a:endParaRPr/>
          </a:p>
          <a:p>
            <a:pPr marL="457200" lvl="1" indent="0" algn="l" rtl="0">
              <a:lnSpc>
                <a:spcPct val="120000"/>
              </a:lnSpc>
              <a:spcBef>
                <a:spcPts val="1200"/>
              </a:spcBef>
              <a:spcAft>
                <a:spcPts val="0"/>
              </a:spcAft>
              <a:buSzPct val="129729"/>
              <a:buNone/>
            </a:pPr>
            <a:r>
              <a:rPr lang="en-US" sz="1800" i="1">
                <a:solidFill>
                  <a:srgbClr val="0070C0"/>
                </a:solidFill>
              </a:rPr>
              <a:t>http://url5423.eka.de/ls/click?upn=V1OaWNMSPs2Lb0JqHpnyTLRlk2703ToIFpo2vd2MKt5gB6dYAUvw1B-2FnC6T5iVsCdbcug7l6pkTad-2FBfACSlC-2BKw-3D-3DhmuAs-OaWNMSPs2Lb0JqHpn-asDvdva</a:t>
            </a:r>
            <a:endParaRPr/>
          </a:p>
          <a:p>
            <a:pPr marL="533400" lvl="0" indent="-457200" algn="l" rtl="0">
              <a:lnSpc>
                <a:spcPct val="120000"/>
              </a:lnSpc>
              <a:spcBef>
                <a:spcPts val="1200"/>
              </a:spcBef>
              <a:spcAft>
                <a:spcPts val="0"/>
              </a:spcAft>
              <a:buSzPct val="108108"/>
              <a:buFont typeface="Calibri"/>
              <a:buAutoNum type="arabicPeriod"/>
            </a:pPr>
            <a:r>
              <a:rPr lang="en-US" i="1"/>
              <a:t>Ne vous précipitez pas, réfléchissez-y et décidez si vous pouvez visiter ce lien en toute sécurité.</a:t>
            </a:r>
            <a:endParaRPr/>
          </a:p>
          <a:p>
            <a:pPr marL="533400" lvl="0" indent="-457200" algn="l" rtl="0">
              <a:lnSpc>
                <a:spcPct val="120000"/>
              </a:lnSpc>
              <a:spcBef>
                <a:spcPts val="1200"/>
              </a:spcBef>
              <a:spcAft>
                <a:spcPts val="0"/>
              </a:spcAft>
              <a:buSzPct val="108108"/>
              <a:buFont typeface="Calibri"/>
              <a:buAutoNum type="arabicPeriod"/>
            </a:pPr>
            <a:r>
              <a:rPr lang="en-US" i="1"/>
              <a:t>Expliquez votre décision. </a:t>
            </a:r>
            <a:endParaRPr/>
          </a:p>
          <a:p>
            <a:pPr marL="548640" lvl="1" indent="0" algn="l" rtl="0">
              <a:lnSpc>
                <a:spcPct val="120000"/>
              </a:lnSpc>
              <a:spcBef>
                <a:spcPts val="1200"/>
              </a:spcBef>
              <a:spcAft>
                <a:spcPts val="0"/>
              </a:spcAft>
              <a:buSzPct val="129729"/>
              <a:buNone/>
            </a:pPr>
            <a:endParaRPr i="1"/>
          </a:p>
          <a:p>
            <a:pPr marL="228600" lvl="0" indent="-76200" algn="l" rtl="0">
              <a:lnSpc>
                <a:spcPct val="100000"/>
              </a:lnSpc>
              <a:spcBef>
                <a:spcPts val="1200"/>
              </a:spcBef>
              <a:spcAft>
                <a:spcPts val="0"/>
              </a:spcAft>
              <a:buSzPct val="108108"/>
              <a:buNone/>
            </a:pPr>
            <a:endParaRPr/>
          </a:p>
        </p:txBody>
      </p:sp>
      <p:pic>
        <p:nvPicPr>
          <p:cNvPr id="310" name="Google Shape;310;p19"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2" name="Google Shape;282;p16">
            <a:extLst>
              <a:ext uri="{FF2B5EF4-FFF2-40B4-BE49-F238E27FC236}">
                <a16:creationId xmlns:a16="http://schemas.microsoft.com/office/drawing/2014/main" id="{23F01CF4-931A-49AB-0B44-F406B77FCAD3}"/>
              </a:ext>
            </a:extLst>
          </p:cNvPr>
          <p:cNvSpPr/>
          <p:nvPr/>
        </p:nvSpPr>
        <p:spPr>
          <a:xfrm>
            <a:off x="9753600" y="0"/>
            <a:ext cx="2432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2.3 Spam et hameçonnage</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0"/>
          <p:cNvSpPr txBox="1">
            <a:spLocks noGrp="1"/>
          </p:cNvSpPr>
          <p:nvPr>
            <p:ph type="body" idx="1"/>
          </p:nvPr>
        </p:nvSpPr>
        <p:spPr>
          <a:xfrm>
            <a:off x="557999" y="2029522"/>
            <a:ext cx="10731324" cy="4323982"/>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20000"/>
              </a:lnSpc>
              <a:spcBef>
                <a:spcPts val="0"/>
              </a:spcBef>
              <a:spcAft>
                <a:spcPts val="0"/>
              </a:spcAft>
              <a:buSzPts val="2400"/>
              <a:buNone/>
            </a:pPr>
            <a:r>
              <a:rPr lang="en-US" b="1" i="1"/>
              <a:t>La réponse. </a:t>
            </a:r>
            <a:r>
              <a:rPr lang="en-US" i="1"/>
              <a:t>Ce lien </a:t>
            </a:r>
            <a:r>
              <a:rPr lang="en-US" b="1"/>
              <a:t>n'est</a:t>
            </a:r>
            <a:r>
              <a:rPr lang="en-US"/>
              <a:t> </a:t>
            </a:r>
            <a:r>
              <a:rPr lang="en-US" b="1"/>
              <a:t>pas sécurisé </a:t>
            </a:r>
            <a:r>
              <a:rPr lang="en-US"/>
              <a:t>pour plusieurs raisons : </a:t>
            </a:r>
            <a:endParaRPr/>
          </a:p>
          <a:p>
            <a:pPr marL="990600" lvl="1" indent="-457200" algn="l" rtl="0">
              <a:lnSpc>
                <a:spcPct val="120000"/>
              </a:lnSpc>
              <a:spcBef>
                <a:spcPts val="1200"/>
              </a:spcBef>
              <a:spcAft>
                <a:spcPts val="0"/>
              </a:spcAft>
              <a:buSzPts val="2880"/>
              <a:buChar char="▪"/>
            </a:pPr>
            <a:r>
              <a:rPr lang="en-US" sz="2400"/>
              <a:t>Il utilise http au lieu de https.</a:t>
            </a:r>
            <a:endParaRPr/>
          </a:p>
          <a:p>
            <a:pPr marL="990600" lvl="1" indent="-457200" algn="l" rtl="0">
              <a:lnSpc>
                <a:spcPct val="120000"/>
              </a:lnSpc>
              <a:spcBef>
                <a:spcPts val="1200"/>
              </a:spcBef>
              <a:spcAft>
                <a:spcPts val="0"/>
              </a:spcAft>
              <a:buSzPts val="2880"/>
              <a:buChar char="▪"/>
            </a:pPr>
            <a:r>
              <a:rPr lang="en-US" sz="2400"/>
              <a:t>Le nom de domaine n'est pas lié au nom officiel de la banque.</a:t>
            </a:r>
            <a:endParaRPr/>
          </a:p>
          <a:p>
            <a:pPr marL="990600" lvl="1" indent="-457200" algn="l" rtl="0">
              <a:lnSpc>
                <a:spcPct val="120000"/>
              </a:lnSpc>
              <a:spcBef>
                <a:spcPts val="1200"/>
              </a:spcBef>
              <a:spcAft>
                <a:spcPts val="0"/>
              </a:spcAft>
              <a:buSzPts val="2880"/>
              <a:buChar char="▪"/>
            </a:pPr>
            <a:r>
              <a:rPr lang="en-US" sz="2400"/>
              <a:t>Le lien est étrangement long.</a:t>
            </a:r>
            <a:endParaRPr/>
          </a:p>
          <a:p>
            <a:pPr marL="990600" lvl="1" indent="-457200" algn="l" rtl="0">
              <a:lnSpc>
                <a:spcPct val="120000"/>
              </a:lnSpc>
              <a:spcBef>
                <a:spcPts val="1200"/>
              </a:spcBef>
              <a:spcAft>
                <a:spcPts val="0"/>
              </a:spcAft>
              <a:buSzPts val="2880"/>
              <a:buChar char="▪"/>
            </a:pPr>
            <a:r>
              <a:rPr lang="en-US" sz="2400"/>
              <a:t>Le nom de domaine du lien est différent du nom de domaine de l'adresse électronique de l'expéditeur.</a:t>
            </a:r>
            <a:endParaRPr/>
          </a:p>
          <a:p>
            <a:pPr marL="990600" lvl="1" indent="-457200" algn="l" rtl="0">
              <a:lnSpc>
                <a:spcPct val="120000"/>
              </a:lnSpc>
              <a:spcBef>
                <a:spcPts val="1200"/>
              </a:spcBef>
              <a:spcAft>
                <a:spcPts val="0"/>
              </a:spcAft>
              <a:buSzPts val="2880"/>
              <a:buChar char="▪"/>
            </a:pPr>
            <a:r>
              <a:rPr lang="en-US" sz="2400"/>
              <a:t>Une vraie banque ne demandera jamais de noms d'utilisateur, de mots de passe ou d'informations sur les cartes de crédit.</a:t>
            </a:r>
            <a:endParaRPr i="1"/>
          </a:p>
          <a:p>
            <a:pPr marL="228600" lvl="0" indent="-76200" algn="l" rtl="0">
              <a:lnSpc>
                <a:spcPct val="100000"/>
              </a:lnSpc>
              <a:spcBef>
                <a:spcPts val="1200"/>
              </a:spcBef>
              <a:spcAft>
                <a:spcPts val="0"/>
              </a:spcAft>
              <a:buSzPts val="2400"/>
              <a:buNone/>
            </a:pPr>
            <a:endParaRPr/>
          </a:p>
        </p:txBody>
      </p:sp>
      <p:sp>
        <p:nvSpPr>
          <p:cNvPr id="318" name="Google Shape;318;p20"/>
          <p:cNvSpPr txBox="1">
            <a:spLocks noGrp="1"/>
          </p:cNvSpPr>
          <p:nvPr>
            <p:ph type="title"/>
          </p:nvPr>
        </p:nvSpPr>
        <p:spPr>
          <a:xfrm>
            <a:off x="1996816" y="904364"/>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Activité : Le lien est-il sûr ? (2)</a:t>
            </a:r>
            <a:endParaRPr>
              <a:solidFill>
                <a:schemeClr val="lt1"/>
              </a:solidFill>
            </a:endParaRPr>
          </a:p>
        </p:txBody>
      </p:sp>
      <p:pic>
        <p:nvPicPr>
          <p:cNvPr id="319" name="Google Shape;319;p20"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20" name="Google Shape;320;p20"/>
          <p:cNvSpPr txBox="1"/>
          <p:nvPr/>
        </p:nvSpPr>
        <p:spPr>
          <a:xfrm>
            <a:off x="6070848" y="6483913"/>
            <a:ext cx="612115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pch.vector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100" b="0" i="0" u="none" strike="noStrike" cap="none">
              <a:solidFill>
                <a:schemeClr val="dk1"/>
              </a:solidFill>
              <a:latin typeface="Calibri"/>
              <a:ea typeface="Calibri"/>
              <a:cs typeface="Calibri"/>
              <a:sym typeface="Calibri"/>
            </a:endParaRPr>
          </a:p>
        </p:txBody>
      </p:sp>
      <p:sp>
        <p:nvSpPr>
          <p:cNvPr id="2" name="Google Shape;282;p16">
            <a:extLst>
              <a:ext uri="{FF2B5EF4-FFF2-40B4-BE49-F238E27FC236}">
                <a16:creationId xmlns:a16="http://schemas.microsoft.com/office/drawing/2014/main" id="{CB47A232-085F-99CE-2A05-E121FD4081EC}"/>
              </a:ext>
            </a:extLst>
          </p:cNvPr>
          <p:cNvSpPr/>
          <p:nvPr/>
        </p:nvSpPr>
        <p:spPr>
          <a:xfrm>
            <a:off x="9753600" y="0"/>
            <a:ext cx="243277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2.3 Spam et hameçonnage</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4"/>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40000"/>
              <a:buFont typeface="Calibri"/>
              <a:buNone/>
            </a:pPr>
            <a:r>
              <a:rPr lang="en-US" sz="2200"/>
              <a:t>Unité 4</a:t>
            </a:r>
            <a:endParaRPr sz="2200">
              <a:highlight>
                <a:srgbClr val="FFFF00"/>
              </a:highlight>
            </a:endParaRPr>
          </a:p>
          <a:p>
            <a:pPr marL="0" lvl="0" indent="0" algn="l" rtl="0">
              <a:lnSpc>
                <a:spcPct val="90000"/>
              </a:lnSpc>
              <a:spcBef>
                <a:spcPts val="0"/>
              </a:spcBef>
              <a:spcAft>
                <a:spcPts val="0"/>
              </a:spcAft>
              <a:buSzPct val="71428"/>
              <a:buNone/>
            </a:pPr>
            <a:r>
              <a:rPr lang="en-US" sz="4000"/>
              <a:t>Quels sont vos droits en ligne ?</a:t>
            </a:r>
            <a:endParaRPr/>
          </a:p>
        </p:txBody>
      </p:sp>
      <p:sp>
        <p:nvSpPr>
          <p:cNvPr id="328" name="Google Shape;328;p4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329" name="Google Shape;329;p44"/>
          <p:cNvSpPr txBox="1">
            <a:spLocks noGrp="1"/>
          </p:cNvSpPr>
          <p:nvPr>
            <p:ph type="body" idx="2"/>
          </p:nvPr>
        </p:nvSpPr>
        <p:spPr>
          <a:xfrm>
            <a:off x="660375" y="2978200"/>
            <a:ext cx="5157900" cy="23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n-US" sz="1650"/>
              <a:t>À l'issue de cette unité, vous saurez :</a:t>
            </a:r>
            <a:endParaRPr sz="1960"/>
          </a:p>
          <a:p>
            <a:pPr marL="228600" lvl="0" indent="-223744" algn="l" rtl="0">
              <a:lnSpc>
                <a:spcPct val="150000"/>
              </a:lnSpc>
              <a:spcBef>
                <a:spcPts val="1200"/>
              </a:spcBef>
              <a:spcAft>
                <a:spcPts val="0"/>
              </a:spcAft>
              <a:buSzPts val="1924"/>
              <a:buFont typeface="Calibri"/>
              <a:buChar char="✔"/>
            </a:pPr>
            <a:r>
              <a:rPr lang="en-US" sz="1650"/>
              <a:t>Quels sont vos droits et obligations en ligne ?</a:t>
            </a:r>
            <a:endParaRPr sz="1650"/>
          </a:p>
          <a:p>
            <a:pPr marL="228600" lvl="0" indent="-223744" algn="l" rtl="0">
              <a:lnSpc>
                <a:spcPct val="150000"/>
              </a:lnSpc>
              <a:spcBef>
                <a:spcPts val="1200"/>
              </a:spcBef>
              <a:spcAft>
                <a:spcPts val="0"/>
              </a:spcAft>
              <a:buSzPts val="1924"/>
              <a:buFont typeface="Calibri"/>
              <a:buChar char="✔"/>
            </a:pPr>
            <a:r>
              <a:rPr lang="en-US" sz="1650"/>
              <a:t>Qu'est-ce que le GDPR et pourquoi en avons-nous besoin ?</a:t>
            </a:r>
            <a:endParaRPr sz="1650"/>
          </a:p>
        </p:txBody>
      </p:sp>
      <p:pic>
        <p:nvPicPr>
          <p:cNvPr id="330" name="Google Shape;330;p44" descr="High ROI content abstract concept illustration"/>
          <p:cNvPicPr preferRelativeResize="0"/>
          <p:nvPr/>
        </p:nvPicPr>
        <p:blipFill rotWithShape="1">
          <a:blip r:embed="rId3">
            <a:alphaModFix/>
          </a:blip>
          <a:srcRect l="10457" t="11532" r="9779" b="9208"/>
          <a:stretch/>
        </p:blipFill>
        <p:spPr>
          <a:xfrm>
            <a:off x="7505884" y="1973178"/>
            <a:ext cx="4199138" cy="4172504"/>
          </a:xfrm>
          <a:prstGeom prst="rect">
            <a:avLst/>
          </a:prstGeom>
          <a:noFill/>
          <a:ln>
            <a:noFill/>
          </a:ln>
        </p:spPr>
      </p:pic>
      <p:sp>
        <p:nvSpPr>
          <p:cNvPr id="331" name="Google Shape;331;p44"/>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 </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Nous sommes des citoyens numériques </a:t>
            </a:r>
            <a:endParaRPr/>
          </a:p>
        </p:txBody>
      </p:sp>
      <p:sp>
        <p:nvSpPr>
          <p:cNvPr id="338" name="Google Shape;338;p45"/>
          <p:cNvSpPr txBox="1">
            <a:spLocks noGrp="1"/>
          </p:cNvSpPr>
          <p:nvPr>
            <p:ph type="body" idx="1"/>
          </p:nvPr>
        </p:nvSpPr>
        <p:spPr>
          <a:xfrm>
            <a:off x="566153" y="2330868"/>
            <a:ext cx="6107363" cy="3941326"/>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SzPts val="1800"/>
              <a:buFont typeface="Calibri"/>
              <a:buNone/>
            </a:pPr>
            <a:r>
              <a:rPr lang="en-US" sz="2400">
                <a:latin typeface="Calibri"/>
                <a:ea typeface="Calibri"/>
                <a:cs typeface="Calibri"/>
                <a:sym typeface="Calibri"/>
              </a:rPr>
              <a:t>Les citoyens numériques peuvent jouir des droits à la vie privée, à la sécurité, à l'accès et à l'inclusion, à la liberté d'expression, etc. </a:t>
            </a:r>
            <a:endParaRPr/>
          </a:p>
          <a:p>
            <a:pPr marL="0" marR="0" lvl="0" indent="0" algn="just" rtl="0">
              <a:lnSpc>
                <a:spcPct val="110000"/>
              </a:lnSpc>
              <a:spcBef>
                <a:spcPts val="0"/>
              </a:spcBef>
              <a:spcAft>
                <a:spcPts val="0"/>
              </a:spcAft>
              <a:buClr>
                <a:srgbClr val="000000"/>
              </a:buClr>
              <a:buSzPts val="1800"/>
              <a:buFont typeface="Calibri"/>
              <a:buNone/>
            </a:pPr>
            <a:r>
              <a:rPr lang="en-US" sz="2400">
                <a:latin typeface="Calibri"/>
                <a:ea typeface="Calibri"/>
                <a:cs typeface="Calibri"/>
                <a:sym typeface="Calibri"/>
              </a:rPr>
              <a:t>Toutefois, ces droits s'accompagnent de certaines responsabilités, telles que l'éthique et l'empathie, ainsi que d'autres responsabilités visant à garantir un environnement numérique sûr et responsable pour tous.</a:t>
            </a:r>
            <a:endParaRPr/>
          </a:p>
          <a:p>
            <a:pPr marL="457200" lvl="0" indent="-228600" algn="l" rtl="0">
              <a:lnSpc>
                <a:spcPct val="100000"/>
              </a:lnSpc>
              <a:spcBef>
                <a:spcPts val="600"/>
              </a:spcBef>
              <a:spcAft>
                <a:spcPts val="0"/>
              </a:spcAft>
              <a:buClr>
                <a:srgbClr val="68BC42"/>
              </a:buClr>
              <a:buSzPts val="2400"/>
              <a:buNone/>
            </a:pPr>
            <a:endParaRPr/>
          </a:p>
        </p:txBody>
      </p:sp>
      <p:sp>
        <p:nvSpPr>
          <p:cNvPr id="339" name="Google Shape;339;p45"/>
          <p:cNvSpPr txBox="1"/>
          <p:nvPr/>
        </p:nvSpPr>
        <p:spPr>
          <a:xfrm>
            <a:off x="8284181" y="4164879"/>
            <a:ext cx="3000000" cy="3000000"/>
          </a:xfrm>
          <a:prstGeom prst="rect">
            <a:avLst/>
          </a:prstGeom>
          <a:noFill/>
          <a:ln>
            <a:noFill/>
          </a:ln>
        </p:spPr>
        <p:txBody>
          <a:bodyPr spcFirstLastPara="1" wrap="square" lIns="91425" tIns="91425" rIns="91425" bIns="91425" anchor="ctr" anchorCtr="0">
            <a:noAutofit/>
          </a:bodyPr>
          <a:lstStyle/>
          <a:p>
            <a:pPr marL="0" marR="0" lvl="0" indent="0" algn="r" rtl="0">
              <a:lnSpc>
                <a:spcPct val="156521"/>
              </a:lnSpc>
              <a:spcBef>
                <a:spcPts val="0"/>
              </a:spcBef>
              <a:spcAft>
                <a:spcPts val="0"/>
              </a:spcAft>
              <a:buClr>
                <a:srgbClr val="000000"/>
              </a:buClr>
              <a:buSzPts val="1750"/>
              <a:buFont typeface="Calibri"/>
              <a:buNone/>
            </a:pPr>
            <a:r>
              <a:rPr lang="en-US" sz="1750" b="0" i="1" u="none" strike="noStrike" cap="none">
                <a:solidFill>
                  <a:srgbClr val="161616"/>
                </a:solidFill>
                <a:highlight>
                  <a:srgbClr val="FFFFFF"/>
                </a:highlight>
                <a:latin typeface="Calibri"/>
                <a:ea typeface="Calibri"/>
                <a:cs typeface="Calibri"/>
                <a:sym typeface="Calibri"/>
              </a:rPr>
              <a:t>     Nous sommes désormais tous reliés par l'internet, comme les neurones d'un cerveau géant.</a:t>
            </a:r>
            <a:endParaRPr sz="1750" b="0" i="1" u="none" strike="noStrike" cap="none">
              <a:solidFill>
                <a:srgbClr val="161616"/>
              </a:solidFill>
              <a:highlight>
                <a:srgbClr val="FFFFFF"/>
              </a:highlight>
              <a:latin typeface="Calibri"/>
              <a:ea typeface="Calibri"/>
              <a:cs typeface="Calibri"/>
              <a:sym typeface="Calibri"/>
            </a:endParaRPr>
          </a:p>
          <a:p>
            <a:pPr marL="0" marR="0" lvl="0" indent="0" algn="r" rtl="0">
              <a:lnSpc>
                <a:spcPct val="156521"/>
              </a:lnSpc>
              <a:spcBef>
                <a:spcPts val="800"/>
              </a:spcBef>
              <a:spcAft>
                <a:spcPts val="800"/>
              </a:spcAft>
              <a:buClr>
                <a:srgbClr val="000000"/>
              </a:buClr>
              <a:buSzPts val="1750"/>
              <a:buFont typeface="Calibri"/>
              <a:buNone/>
            </a:pPr>
            <a:r>
              <a:rPr lang="en-US" sz="1750" b="0" i="0" u="none" strike="noStrike" cap="none">
                <a:solidFill>
                  <a:srgbClr val="161616"/>
                </a:solidFill>
                <a:highlight>
                  <a:srgbClr val="FFFFFF"/>
                </a:highlight>
                <a:latin typeface="Calibri"/>
                <a:ea typeface="Calibri"/>
                <a:cs typeface="Calibri"/>
                <a:sym typeface="Calibri"/>
              </a:rPr>
              <a:t>Stephen Hawking</a:t>
            </a:r>
            <a:endParaRPr sz="1750" b="0" i="0" u="none" strike="noStrike" cap="none">
              <a:solidFill>
                <a:srgbClr val="161616"/>
              </a:solidFill>
              <a:highlight>
                <a:srgbClr val="FFFFFF"/>
              </a:highlight>
              <a:latin typeface="Calibri"/>
              <a:ea typeface="Calibri"/>
              <a:cs typeface="Calibri"/>
              <a:sym typeface="Calibri"/>
            </a:endParaRPr>
          </a:p>
        </p:txBody>
      </p:sp>
      <p:pic>
        <p:nvPicPr>
          <p:cNvPr id="340" name="Google Shape;340;p45" descr="Network concept illustration"/>
          <p:cNvPicPr preferRelativeResize="0"/>
          <p:nvPr/>
        </p:nvPicPr>
        <p:blipFill rotWithShape="1">
          <a:blip r:embed="rId3">
            <a:alphaModFix/>
          </a:blip>
          <a:srcRect/>
          <a:stretch/>
        </p:blipFill>
        <p:spPr>
          <a:xfrm>
            <a:off x="6855488" y="1080000"/>
            <a:ext cx="5220766" cy="3477731"/>
          </a:xfrm>
          <a:prstGeom prst="rect">
            <a:avLst/>
          </a:prstGeom>
          <a:noFill/>
          <a:ln>
            <a:noFill/>
          </a:ln>
        </p:spPr>
      </p:pic>
      <p:sp>
        <p:nvSpPr>
          <p:cNvPr id="341" name="Google Shape;341;p45"/>
          <p:cNvSpPr txBox="1"/>
          <p:nvPr/>
        </p:nvSpPr>
        <p:spPr>
          <a:xfrm>
            <a:off x="9436963" y="6574524"/>
            <a:ext cx="1911600"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storyset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
        <p:nvSpPr>
          <p:cNvPr id="342" name="Google Shape;342;p45"/>
          <p:cNvSpPr/>
          <p:nvPr/>
        </p:nvSpPr>
        <p:spPr>
          <a:xfrm>
            <a:off x="10134600" y="0"/>
            <a:ext cx="20517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2.4 Droits en ligne</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Qu'est-ce que le RGPD et qui doit s'y conformer ?</a:t>
            </a:r>
            <a:endParaRPr/>
          </a:p>
        </p:txBody>
      </p:sp>
      <p:sp>
        <p:nvSpPr>
          <p:cNvPr id="349" name="Google Shape;349;p46"/>
          <p:cNvSpPr txBox="1">
            <a:spLocks noGrp="1"/>
          </p:cNvSpPr>
          <p:nvPr>
            <p:ph type="body" idx="1"/>
          </p:nvPr>
        </p:nvSpPr>
        <p:spPr>
          <a:xfrm>
            <a:off x="557999" y="1800000"/>
            <a:ext cx="7576802" cy="4686524"/>
          </a:xfrm>
          <a:prstGeom prst="rect">
            <a:avLst/>
          </a:prstGeom>
          <a:noFill/>
          <a:ln>
            <a:noFill/>
          </a:ln>
        </p:spPr>
        <p:txBody>
          <a:bodyPr spcFirstLastPara="1" wrap="square" lIns="91425" tIns="45700" rIns="91425" bIns="45700" anchor="t" anchorCtr="0">
            <a:normAutofit fontScale="70000" lnSpcReduction="20000"/>
          </a:bodyPr>
          <a:lstStyle/>
          <a:p>
            <a:pPr marL="76200" lvl="0" indent="0" algn="l" rtl="0">
              <a:lnSpc>
                <a:spcPct val="110000"/>
              </a:lnSpc>
              <a:spcBef>
                <a:spcPts val="600"/>
              </a:spcBef>
              <a:spcAft>
                <a:spcPts val="0"/>
              </a:spcAft>
              <a:buSzPct val="142857"/>
              <a:buNone/>
            </a:pPr>
            <a:r>
              <a:rPr lang="en-US" sz="2400" b="1" i="0">
                <a:solidFill>
                  <a:srgbClr val="000000"/>
                </a:solidFill>
                <a:latin typeface="Calibri"/>
                <a:ea typeface="Calibri"/>
                <a:cs typeface="Calibri"/>
                <a:sym typeface="Calibri"/>
              </a:rPr>
              <a:t>Qu'est-ce que le </a:t>
            </a:r>
            <a:r>
              <a:rPr lang="en-US" b="1">
                <a:solidFill>
                  <a:srgbClr val="000000"/>
                </a:solidFill>
              </a:rPr>
              <a:t>RGPD</a:t>
            </a:r>
            <a:r>
              <a:rPr lang="en-US" sz="2400" b="1" i="0">
                <a:solidFill>
                  <a:srgbClr val="000000"/>
                </a:solidFill>
                <a:latin typeface="Calibri"/>
                <a:ea typeface="Calibri"/>
                <a:cs typeface="Calibri"/>
                <a:sym typeface="Calibri"/>
              </a:rPr>
              <a:t> ?</a:t>
            </a:r>
            <a:endParaRPr/>
          </a:p>
          <a:p>
            <a:pPr marL="457200" lvl="0" indent="-381000" algn="l" rtl="0">
              <a:lnSpc>
                <a:spcPct val="110000"/>
              </a:lnSpc>
              <a:spcBef>
                <a:spcPts val="1200"/>
              </a:spcBef>
              <a:spcAft>
                <a:spcPts val="0"/>
              </a:spcAft>
              <a:buSzPct val="142857"/>
              <a:buFont typeface="Calibri"/>
              <a:buChar char="▪"/>
            </a:pPr>
            <a:r>
              <a:rPr lang="en-US" sz="2400" b="0" i="0">
                <a:solidFill>
                  <a:srgbClr val="000000"/>
                </a:solidFill>
                <a:latin typeface="Calibri"/>
                <a:ea typeface="Calibri"/>
                <a:cs typeface="Calibri"/>
                <a:sym typeface="Calibri"/>
              </a:rPr>
              <a:t>Le </a:t>
            </a:r>
            <a:r>
              <a:rPr lang="en-US" sz="2400" b="1" i="0">
                <a:solidFill>
                  <a:srgbClr val="000000"/>
                </a:solidFill>
                <a:latin typeface="Calibri"/>
                <a:ea typeface="Calibri"/>
                <a:cs typeface="Calibri"/>
                <a:sym typeface="Calibri"/>
              </a:rPr>
              <a:t>règlement général sur la protection des données </a:t>
            </a:r>
            <a:r>
              <a:rPr lang="en-US" sz="2400" b="0" i="0">
                <a:solidFill>
                  <a:srgbClr val="000000"/>
                </a:solidFill>
                <a:latin typeface="Calibri"/>
                <a:ea typeface="Calibri"/>
                <a:cs typeface="Calibri"/>
                <a:sym typeface="Calibri"/>
              </a:rPr>
              <a:t>est une loi de l'Union européenne qui a été mise en œuvre le 25 mai 2018 et qui oblige les organisations à protéger les données personnelles et à faire respecter le droit à la vie privée de toute personne se trouvant sur le territoire de l'UE. </a:t>
            </a:r>
            <a:endParaRPr/>
          </a:p>
          <a:p>
            <a:pPr marL="76200" lvl="0" indent="0" algn="l" rtl="0">
              <a:lnSpc>
                <a:spcPct val="110000"/>
              </a:lnSpc>
              <a:spcBef>
                <a:spcPts val="1200"/>
              </a:spcBef>
              <a:spcAft>
                <a:spcPts val="0"/>
              </a:spcAft>
              <a:buSzPct val="142857"/>
              <a:buNone/>
            </a:pPr>
            <a:r>
              <a:rPr lang="en-US" sz="2400" b="1" i="0">
                <a:solidFill>
                  <a:srgbClr val="000000"/>
                </a:solidFill>
                <a:latin typeface="Calibri"/>
                <a:ea typeface="Calibri"/>
                <a:cs typeface="Calibri"/>
                <a:sym typeface="Calibri"/>
              </a:rPr>
              <a:t>Qui doit se conformer au </a:t>
            </a:r>
            <a:r>
              <a:rPr lang="en-US" b="1">
                <a:solidFill>
                  <a:srgbClr val="000000"/>
                </a:solidFill>
              </a:rPr>
              <a:t>RGPD </a:t>
            </a:r>
            <a:r>
              <a:rPr lang="en-US" sz="2400" b="1" i="0">
                <a:solidFill>
                  <a:srgbClr val="000000"/>
                </a:solidFill>
                <a:latin typeface="Calibri"/>
                <a:ea typeface="Calibri"/>
                <a:cs typeface="Calibri"/>
                <a:sym typeface="Calibri"/>
              </a:rPr>
              <a:t>?</a:t>
            </a:r>
            <a:endParaRPr/>
          </a:p>
          <a:p>
            <a:pPr marL="457200" lvl="0" indent="-381000" algn="l" rtl="0">
              <a:lnSpc>
                <a:spcPct val="110000"/>
              </a:lnSpc>
              <a:spcBef>
                <a:spcPts val="1200"/>
              </a:spcBef>
              <a:spcAft>
                <a:spcPts val="0"/>
              </a:spcAft>
              <a:buSzPct val="142857"/>
              <a:buFont typeface="Calibri"/>
              <a:buChar char="▪"/>
            </a:pPr>
            <a:r>
              <a:rPr lang="en-US" sz="2400" b="0" i="0">
                <a:solidFill>
                  <a:srgbClr val="000000"/>
                </a:solidFill>
                <a:latin typeface="Calibri"/>
                <a:ea typeface="Calibri"/>
                <a:cs typeface="Calibri"/>
                <a:sym typeface="Calibri"/>
              </a:rPr>
              <a:t>Toute organisation qui traite des données personnelles d'individus dans l'UE doit se conformer au </a:t>
            </a:r>
            <a:r>
              <a:rPr lang="en-US">
                <a:solidFill>
                  <a:srgbClr val="000000"/>
                </a:solidFill>
              </a:rPr>
              <a:t>RGPD. </a:t>
            </a:r>
            <a:endParaRPr/>
          </a:p>
          <a:p>
            <a:pPr marL="457200" lvl="0" indent="-381000" algn="l" rtl="0">
              <a:lnSpc>
                <a:spcPct val="110000"/>
              </a:lnSpc>
              <a:spcBef>
                <a:spcPts val="1200"/>
              </a:spcBef>
              <a:spcAft>
                <a:spcPts val="0"/>
              </a:spcAft>
              <a:buSzPct val="142857"/>
              <a:buFont typeface="Calibri"/>
              <a:buChar char="▪"/>
            </a:pPr>
            <a:r>
              <a:rPr lang="en-US" sz="2400" b="0" i="0">
                <a:solidFill>
                  <a:srgbClr val="000000"/>
                </a:solidFill>
                <a:latin typeface="Calibri"/>
                <a:ea typeface="Calibri"/>
                <a:cs typeface="Calibri"/>
                <a:sym typeface="Calibri"/>
              </a:rPr>
              <a:t>Le terme "</a:t>
            </a:r>
            <a:r>
              <a:rPr lang="en-US" sz="2400" b="1" i="0">
                <a:solidFill>
                  <a:srgbClr val="000000"/>
                </a:solidFill>
                <a:latin typeface="Calibri"/>
                <a:ea typeface="Calibri"/>
                <a:cs typeface="Calibri"/>
                <a:sym typeface="Calibri"/>
              </a:rPr>
              <a:t>traitement</a:t>
            </a:r>
            <a:r>
              <a:rPr lang="en-US" sz="2400" b="0" i="0">
                <a:solidFill>
                  <a:srgbClr val="000000"/>
                </a:solidFill>
                <a:latin typeface="Calibri"/>
                <a:ea typeface="Calibri"/>
                <a:cs typeface="Calibri"/>
                <a:sym typeface="Calibri"/>
              </a:rPr>
              <a:t>" est un terme large qui couvre à peu près tout ce que l'on peut faire avec des données : collecte, stockage, transmission, analyse, etc. </a:t>
            </a:r>
            <a:endParaRPr/>
          </a:p>
          <a:p>
            <a:pPr marL="457200" lvl="0" indent="-381000" algn="l" rtl="0">
              <a:lnSpc>
                <a:spcPct val="110000"/>
              </a:lnSpc>
              <a:spcBef>
                <a:spcPts val="1200"/>
              </a:spcBef>
              <a:spcAft>
                <a:spcPts val="0"/>
              </a:spcAft>
              <a:buSzPct val="142857"/>
              <a:buFont typeface="Calibri"/>
              <a:buChar char="▪"/>
            </a:pPr>
            <a:r>
              <a:rPr lang="en-US" sz="2400" b="0" i="0">
                <a:solidFill>
                  <a:srgbClr val="000000"/>
                </a:solidFill>
                <a:latin typeface="Calibri"/>
                <a:ea typeface="Calibri"/>
                <a:cs typeface="Calibri"/>
                <a:sym typeface="Calibri"/>
              </a:rPr>
              <a:t>Les "</a:t>
            </a:r>
            <a:r>
              <a:rPr lang="en-US" sz="2400" b="1" i="0">
                <a:solidFill>
                  <a:srgbClr val="000000"/>
                </a:solidFill>
                <a:latin typeface="Calibri"/>
                <a:ea typeface="Calibri"/>
                <a:cs typeface="Calibri"/>
                <a:sym typeface="Calibri"/>
              </a:rPr>
              <a:t>données à caractère personnel</a:t>
            </a:r>
            <a:r>
              <a:rPr lang="en-US" sz="2400" b="0" i="0">
                <a:solidFill>
                  <a:srgbClr val="000000"/>
                </a:solidFill>
                <a:latin typeface="Calibri"/>
                <a:ea typeface="Calibri"/>
                <a:cs typeface="Calibri"/>
                <a:sym typeface="Calibri"/>
              </a:rPr>
              <a:t>" sont toutes les informations relatives à une personne, telles que le nom, l'adresse électronique, l'adresse IP, la couleur des yeux, les convictions politiques, </a:t>
            </a:r>
            <a:r>
              <a:rPr lang="en-US" sz="2400">
                <a:solidFill>
                  <a:srgbClr val="000000"/>
                </a:solidFill>
                <a:latin typeface="Calibri"/>
                <a:ea typeface="Calibri"/>
                <a:cs typeface="Calibri"/>
                <a:sym typeface="Calibri"/>
              </a:rPr>
              <a:t>etc</a:t>
            </a:r>
            <a:r>
              <a:rPr lang="en-US" sz="2400" b="0" i="0">
                <a:solidFill>
                  <a:srgbClr val="000000"/>
                </a:solidFill>
                <a:latin typeface="Calibri"/>
                <a:ea typeface="Calibri"/>
                <a:cs typeface="Calibri"/>
                <a:sym typeface="Calibri"/>
              </a:rPr>
              <a:t>. </a:t>
            </a:r>
            <a:endParaRPr/>
          </a:p>
          <a:p>
            <a:pPr marL="457200" lvl="0" indent="-228600" algn="l" rtl="0">
              <a:lnSpc>
                <a:spcPct val="100000"/>
              </a:lnSpc>
              <a:spcBef>
                <a:spcPts val="1200"/>
              </a:spcBef>
              <a:spcAft>
                <a:spcPts val="0"/>
              </a:spcAft>
              <a:buSzPct val="142857"/>
              <a:buNone/>
            </a:pPr>
            <a:endParaRPr/>
          </a:p>
        </p:txBody>
      </p:sp>
      <p:pic>
        <p:nvPicPr>
          <p:cNvPr id="350" name="Google Shape;350;p46" descr="Verordnung, Bipr, Daten, Schutz, Sicherheit"/>
          <p:cNvPicPr preferRelativeResize="0"/>
          <p:nvPr/>
        </p:nvPicPr>
        <p:blipFill rotWithShape="1">
          <a:blip r:embed="rId3">
            <a:alphaModFix/>
          </a:blip>
          <a:srcRect/>
          <a:stretch/>
        </p:blipFill>
        <p:spPr>
          <a:xfrm>
            <a:off x="8287201" y="2334768"/>
            <a:ext cx="3735554" cy="1751041"/>
          </a:xfrm>
          <a:prstGeom prst="rect">
            <a:avLst/>
          </a:prstGeom>
          <a:noFill/>
          <a:ln>
            <a:noFill/>
          </a:ln>
        </p:spPr>
      </p:pic>
      <p:sp>
        <p:nvSpPr>
          <p:cNvPr id="351" name="Google Shape;351;p46"/>
          <p:cNvSpPr/>
          <p:nvPr/>
        </p:nvSpPr>
        <p:spPr>
          <a:xfrm>
            <a:off x="10025094" y="6486524"/>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2" name="Google Shape;342;p45">
            <a:extLst>
              <a:ext uri="{FF2B5EF4-FFF2-40B4-BE49-F238E27FC236}">
                <a16:creationId xmlns:a16="http://schemas.microsoft.com/office/drawing/2014/main" id="{9FEA4B61-9B3A-C1A6-E101-45090C92BEDA}"/>
              </a:ext>
            </a:extLst>
          </p:cNvPr>
          <p:cNvSpPr/>
          <p:nvPr/>
        </p:nvSpPr>
        <p:spPr>
          <a:xfrm>
            <a:off x="10134600" y="0"/>
            <a:ext cx="20517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2.4 Droits en ligne</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Conformité</a:t>
            </a:r>
            <a:endParaRPr/>
          </a:p>
        </p:txBody>
      </p:sp>
      <p:sp>
        <p:nvSpPr>
          <p:cNvPr id="359" name="Google Shape;359;p21"/>
          <p:cNvSpPr txBox="1">
            <a:spLocks noGrp="1"/>
          </p:cNvSpPr>
          <p:nvPr>
            <p:ph type="body" idx="1"/>
          </p:nvPr>
        </p:nvSpPr>
        <p:spPr>
          <a:xfrm>
            <a:off x="-15975925" y="4993650"/>
            <a:ext cx="7568400" cy="4889100"/>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10000"/>
              </a:lnSpc>
              <a:spcBef>
                <a:spcPts val="0"/>
              </a:spcBef>
              <a:spcAft>
                <a:spcPts val="0"/>
              </a:spcAft>
              <a:buSzPts val="1800"/>
              <a:buNone/>
            </a:pPr>
            <a:r>
              <a:rPr lang="en-US" sz="1800" b="1" i="0">
                <a:solidFill>
                  <a:srgbClr val="000000"/>
                </a:solidFill>
                <a:latin typeface="Calibri"/>
                <a:ea typeface="Calibri"/>
                <a:cs typeface="Calibri"/>
                <a:sym typeface="Calibri"/>
              </a:rPr>
              <a:t>Qu'est-ce que le GDPR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Le </a:t>
            </a:r>
            <a:r>
              <a:rPr lang="en-US" sz="1800" b="1" i="0">
                <a:solidFill>
                  <a:srgbClr val="000000"/>
                </a:solidFill>
                <a:latin typeface="Calibri"/>
                <a:ea typeface="Calibri"/>
                <a:cs typeface="Calibri"/>
                <a:sym typeface="Calibri"/>
              </a:rPr>
              <a:t>règlement général sur la protection des données </a:t>
            </a:r>
            <a:r>
              <a:rPr lang="en-US" sz="1800" b="0" i="0">
                <a:solidFill>
                  <a:srgbClr val="000000"/>
                </a:solidFill>
                <a:latin typeface="Calibri"/>
                <a:ea typeface="Calibri"/>
                <a:cs typeface="Calibri"/>
                <a:sym typeface="Calibri"/>
              </a:rPr>
              <a:t>est une loi de l'Union européenne qui a été mise en œuvre le 25 mai 2018 et qui oblige les organisations à protéger les données personnelles et à faire respecter le droit à la vie privée de toute personne se trouvant sur le territoire de l'UE. </a:t>
            </a:r>
            <a:endParaRPr/>
          </a:p>
          <a:p>
            <a:pPr marL="76200" lvl="0" indent="0" algn="l" rtl="0">
              <a:lnSpc>
                <a:spcPct val="110000"/>
              </a:lnSpc>
              <a:spcBef>
                <a:spcPts val="1200"/>
              </a:spcBef>
              <a:spcAft>
                <a:spcPts val="0"/>
              </a:spcAft>
              <a:buSzPts val="1800"/>
              <a:buNone/>
            </a:pPr>
            <a:r>
              <a:rPr lang="en-US" sz="1800" b="1" i="0">
                <a:solidFill>
                  <a:srgbClr val="000000"/>
                </a:solidFill>
                <a:latin typeface="Calibri"/>
                <a:ea typeface="Calibri"/>
                <a:cs typeface="Calibri"/>
                <a:sym typeface="Calibri"/>
              </a:rPr>
              <a:t>Qui doit se conformer au GDPR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Toute organisation qui traite des données personnelles d'individus dans l'UE doit se conformer au GDPR.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Le terme "</a:t>
            </a:r>
            <a:r>
              <a:rPr lang="en-US" sz="1800" b="1" i="0">
                <a:solidFill>
                  <a:srgbClr val="000000"/>
                </a:solidFill>
                <a:latin typeface="Calibri"/>
                <a:ea typeface="Calibri"/>
                <a:cs typeface="Calibri"/>
                <a:sym typeface="Calibri"/>
              </a:rPr>
              <a:t>traitement</a:t>
            </a:r>
            <a:r>
              <a:rPr lang="en-US" sz="1800" b="0" i="0">
                <a:solidFill>
                  <a:srgbClr val="000000"/>
                </a:solidFill>
                <a:latin typeface="Calibri"/>
                <a:ea typeface="Calibri"/>
                <a:cs typeface="Calibri"/>
                <a:sym typeface="Calibri"/>
              </a:rPr>
              <a:t>" est un terme général qui couvre pratiquement tout ce que vous pouvez faire avec des données : collecte, stockage, transfert, analyse, etc.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Les "</a:t>
            </a:r>
            <a:r>
              <a:rPr lang="en-US" sz="1800" b="1" i="0">
                <a:solidFill>
                  <a:srgbClr val="000000"/>
                </a:solidFill>
                <a:latin typeface="Calibri"/>
                <a:ea typeface="Calibri"/>
                <a:cs typeface="Calibri"/>
                <a:sym typeface="Calibri"/>
              </a:rPr>
              <a:t>données à caractère personnel</a:t>
            </a:r>
            <a:r>
              <a:rPr lang="en-US" sz="1800" b="0" i="0">
                <a:solidFill>
                  <a:srgbClr val="000000"/>
                </a:solidFill>
                <a:latin typeface="Calibri"/>
                <a:ea typeface="Calibri"/>
                <a:cs typeface="Calibri"/>
                <a:sym typeface="Calibri"/>
              </a:rPr>
              <a:t>" sont toutes les informations relatives à une personne, telles que le nom, l'adresse électronique, l'adresse IP, la couleur des yeux, les convictions politiques, </a:t>
            </a:r>
            <a:r>
              <a:rPr lang="en-US" sz="1800">
                <a:solidFill>
                  <a:srgbClr val="000000"/>
                </a:solidFill>
                <a:latin typeface="Calibri"/>
                <a:ea typeface="Calibri"/>
                <a:cs typeface="Calibri"/>
                <a:sym typeface="Calibri"/>
              </a:rPr>
              <a:t>etc</a:t>
            </a:r>
            <a:r>
              <a:rPr lang="en-US" sz="1800" b="0" i="0">
                <a:solidFill>
                  <a:srgbClr val="000000"/>
                </a:solidFill>
                <a:latin typeface="Calibri"/>
                <a:ea typeface="Calibri"/>
                <a:cs typeface="Calibri"/>
                <a:sym typeface="Calibri"/>
              </a:rPr>
              <a:t>. </a:t>
            </a:r>
            <a:endParaRPr/>
          </a:p>
        </p:txBody>
      </p:sp>
      <p:sp>
        <p:nvSpPr>
          <p:cNvPr id="360" name="Google Shape;360;p21"/>
          <p:cNvSpPr txBox="1"/>
          <p:nvPr/>
        </p:nvSpPr>
        <p:spPr>
          <a:xfrm>
            <a:off x="653999" y="1952538"/>
            <a:ext cx="7021500" cy="298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800"/>
              <a:buFont typeface="Calibri"/>
              <a:buNone/>
            </a:pPr>
            <a:r>
              <a:rPr lang="en-US" sz="2400" b="0" i="0" u="none" strike="noStrike" cap="none">
                <a:solidFill>
                  <a:srgbClr val="000000"/>
                </a:solidFill>
                <a:latin typeface="Calibri"/>
                <a:ea typeface="Calibri"/>
                <a:cs typeface="Calibri"/>
                <a:sym typeface="Calibri"/>
              </a:rPr>
              <a:t>Même si une organisation n'a aucun lien avec l'UE elle-même mais traite des données personnelles de personnes dans l'UE (par exemple, par le biais d'un suivi sur son site web), elle doit toujours se conformer au </a:t>
            </a:r>
            <a:r>
              <a:rPr lang="en-US" sz="2400">
                <a:latin typeface="Calibri"/>
                <a:ea typeface="Calibri"/>
                <a:cs typeface="Calibri"/>
                <a:sym typeface="Calibri"/>
              </a:rPr>
              <a:t>RGPD</a:t>
            </a:r>
            <a:r>
              <a:rPr lang="en-US" sz="24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1200"/>
              </a:spcBef>
              <a:spcAft>
                <a:spcPts val="0"/>
              </a:spcAft>
              <a:buClr>
                <a:srgbClr val="000000"/>
              </a:buClr>
              <a:buSzPts val="1800"/>
              <a:buFont typeface="Calibri"/>
              <a:buNone/>
            </a:pPr>
            <a:r>
              <a:rPr lang="en-US" sz="2400" b="0" i="0" u="none" strike="noStrike" cap="none">
                <a:solidFill>
                  <a:srgbClr val="000000"/>
                </a:solidFill>
                <a:latin typeface="Calibri"/>
                <a:ea typeface="Calibri"/>
                <a:cs typeface="Calibri"/>
                <a:sym typeface="Calibri"/>
              </a:rPr>
              <a:t>Le </a:t>
            </a:r>
            <a:r>
              <a:rPr lang="en-US" sz="2400">
                <a:latin typeface="Calibri"/>
                <a:ea typeface="Calibri"/>
                <a:cs typeface="Calibri"/>
                <a:sym typeface="Calibri"/>
              </a:rPr>
              <a:t>RGPD</a:t>
            </a:r>
            <a:r>
              <a:rPr lang="en-US" sz="2400" b="0" i="0" u="none" strike="noStrike" cap="none">
                <a:solidFill>
                  <a:srgbClr val="000000"/>
                </a:solidFill>
                <a:latin typeface="Calibri"/>
                <a:ea typeface="Calibri"/>
                <a:cs typeface="Calibri"/>
                <a:sym typeface="Calibri"/>
              </a:rPr>
              <a:t> ne se limite pas aux entreprises à but lucratif.</a:t>
            </a:r>
            <a:endParaRPr/>
          </a:p>
          <a:p>
            <a:pPr marL="0" marR="0" lvl="0" indent="0" algn="l" rtl="0">
              <a:lnSpc>
                <a:spcPct val="100000"/>
              </a:lnSpc>
              <a:spcBef>
                <a:spcPts val="1200"/>
              </a:spcBef>
              <a:spcAft>
                <a:spcPts val="600"/>
              </a:spcAft>
              <a:buClr>
                <a:srgbClr val="000000"/>
              </a:buClr>
              <a:buSzPts val="1800"/>
              <a:buFont typeface="Calibri"/>
              <a:buNone/>
            </a:pPr>
            <a:endParaRPr sz="2400" b="0" i="0" u="none" strike="noStrike" cap="none">
              <a:solidFill>
                <a:schemeClr val="dk1"/>
              </a:solidFill>
              <a:latin typeface="Calibri"/>
              <a:ea typeface="Calibri"/>
              <a:cs typeface="Calibri"/>
              <a:sym typeface="Calibri"/>
            </a:endParaRPr>
          </a:p>
        </p:txBody>
      </p:sp>
      <p:sp>
        <p:nvSpPr>
          <p:cNvPr id="361" name="Google Shape;361;p21"/>
          <p:cNvSpPr txBox="1"/>
          <p:nvPr/>
        </p:nvSpPr>
        <p:spPr>
          <a:xfrm>
            <a:off x="9104258" y="6498975"/>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par </a:t>
            </a: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premium </a:t>
            </a: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vector </a:t>
            </a:r>
            <a:r>
              <a:rPr lang="en-US"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pic>
        <p:nvPicPr>
          <p:cNvPr id="363" name="Google Shape;363;p21"/>
          <p:cNvPicPr preferRelativeResize="0"/>
          <p:nvPr/>
        </p:nvPicPr>
        <p:blipFill>
          <a:blip r:embed="rId4">
            <a:alphaModFix/>
          </a:blip>
          <a:stretch>
            <a:fillRect/>
          </a:stretch>
        </p:blipFill>
        <p:spPr>
          <a:xfrm>
            <a:off x="7675499" y="1621871"/>
            <a:ext cx="4211703" cy="3653937"/>
          </a:xfrm>
          <a:prstGeom prst="rect">
            <a:avLst/>
          </a:prstGeom>
          <a:noFill/>
          <a:ln>
            <a:noFill/>
          </a:ln>
        </p:spPr>
      </p:pic>
      <p:sp>
        <p:nvSpPr>
          <p:cNvPr id="2" name="Google Shape;342;p45">
            <a:extLst>
              <a:ext uri="{FF2B5EF4-FFF2-40B4-BE49-F238E27FC236}">
                <a16:creationId xmlns:a16="http://schemas.microsoft.com/office/drawing/2014/main" id="{F44BFCCE-0D11-14B6-FB43-33431A8F988D}"/>
              </a:ext>
            </a:extLst>
          </p:cNvPr>
          <p:cNvSpPr/>
          <p:nvPr/>
        </p:nvSpPr>
        <p:spPr>
          <a:xfrm>
            <a:off x="10134600" y="0"/>
            <a:ext cx="20517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2.4 Droits en ligne</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Les bienfaits du RGPD </a:t>
            </a:r>
            <a:endParaRPr/>
          </a:p>
        </p:txBody>
      </p:sp>
      <p:sp>
        <p:nvSpPr>
          <p:cNvPr id="370" name="Google Shape;370;p47"/>
          <p:cNvSpPr txBox="1">
            <a:spLocks noGrp="1"/>
          </p:cNvSpPr>
          <p:nvPr>
            <p:ph type="body" idx="1"/>
          </p:nvPr>
        </p:nvSpPr>
        <p:spPr>
          <a:xfrm>
            <a:off x="-15975925" y="4993650"/>
            <a:ext cx="7568400" cy="4889100"/>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10000"/>
              </a:lnSpc>
              <a:spcBef>
                <a:spcPts val="0"/>
              </a:spcBef>
              <a:spcAft>
                <a:spcPts val="0"/>
              </a:spcAft>
              <a:buSzPts val="1800"/>
              <a:buNone/>
            </a:pPr>
            <a:r>
              <a:rPr lang="en-US" sz="1800" b="1" i="0">
                <a:solidFill>
                  <a:srgbClr val="000000"/>
                </a:solidFill>
                <a:latin typeface="Calibri"/>
                <a:ea typeface="Calibri"/>
                <a:cs typeface="Calibri"/>
                <a:sym typeface="Calibri"/>
              </a:rPr>
              <a:t>Qu'est-ce que le GDPR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Le </a:t>
            </a:r>
            <a:r>
              <a:rPr lang="en-US" sz="1800" b="1" i="0">
                <a:solidFill>
                  <a:srgbClr val="000000"/>
                </a:solidFill>
                <a:latin typeface="Calibri"/>
                <a:ea typeface="Calibri"/>
                <a:cs typeface="Calibri"/>
                <a:sym typeface="Calibri"/>
              </a:rPr>
              <a:t>règlement général sur la protection des données </a:t>
            </a:r>
            <a:r>
              <a:rPr lang="en-US" sz="1800" b="0" i="0">
                <a:solidFill>
                  <a:srgbClr val="000000"/>
                </a:solidFill>
                <a:latin typeface="Calibri"/>
                <a:ea typeface="Calibri"/>
                <a:cs typeface="Calibri"/>
                <a:sym typeface="Calibri"/>
              </a:rPr>
              <a:t>est une loi de l'Union européenne qui a été mise en œuvre le 25 mai 2018 et qui oblige les organisations à protéger les données personnelles et à faire respecter le droit à la vie privée de toute personne se trouvant sur le territoire de l'UE. </a:t>
            </a:r>
            <a:endParaRPr/>
          </a:p>
          <a:p>
            <a:pPr marL="76200" lvl="0" indent="0" algn="l" rtl="0">
              <a:lnSpc>
                <a:spcPct val="110000"/>
              </a:lnSpc>
              <a:spcBef>
                <a:spcPts val="1200"/>
              </a:spcBef>
              <a:spcAft>
                <a:spcPts val="0"/>
              </a:spcAft>
              <a:buSzPts val="1800"/>
              <a:buNone/>
            </a:pPr>
            <a:r>
              <a:rPr lang="en-US" sz="1800" b="1" i="0">
                <a:solidFill>
                  <a:srgbClr val="000000"/>
                </a:solidFill>
                <a:latin typeface="Calibri"/>
                <a:ea typeface="Calibri"/>
                <a:cs typeface="Calibri"/>
                <a:sym typeface="Calibri"/>
              </a:rPr>
              <a:t>Qui doit se conformer au GDPR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Toute organisation qui traite des données personnelles d'individus dans l'UE doit se conformer au GDPR.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Le terme "</a:t>
            </a:r>
            <a:r>
              <a:rPr lang="en-US" sz="1800" b="1" i="0">
                <a:solidFill>
                  <a:srgbClr val="000000"/>
                </a:solidFill>
                <a:latin typeface="Calibri"/>
                <a:ea typeface="Calibri"/>
                <a:cs typeface="Calibri"/>
                <a:sym typeface="Calibri"/>
              </a:rPr>
              <a:t>traitement</a:t>
            </a:r>
            <a:r>
              <a:rPr lang="en-US" sz="1800" b="0" i="0">
                <a:solidFill>
                  <a:srgbClr val="000000"/>
                </a:solidFill>
                <a:latin typeface="Calibri"/>
                <a:ea typeface="Calibri"/>
                <a:cs typeface="Calibri"/>
                <a:sym typeface="Calibri"/>
              </a:rPr>
              <a:t>" est un terme général qui couvre pratiquement tout ce que vous pouvez faire avec des données : collecte, stockage, transfert, analyse, etc.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Les "</a:t>
            </a:r>
            <a:r>
              <a:rPr lang="en-US" sz="1800" b="1" i="0">
                <a:solidFill>
                  <a:srgbClr val="000000"/>
                </a:solidFill>
                <a:latin typeface="Calibri"/>
                <a:ea typeface="Calibri"/>
                <a:cs typeface="Calibri"/>
                <a:sym typeface="Calibri"/>
              </a:rPr>
              <a:t>données à caractère personnel</a:t>
            </a:r>
            <a:r>
              <a:rPr lang="en-US" sz="1800" b="0" i="0">
                <a:solidFill>
                  <a:srgbClr val="000000"/>
                </a:solidFill>
                <a:latin typeface="Calibri"/>
                <a:ea typeface="Calibri"/>
                <a:cs typeface="Calibri"/>
                <a:sym typeface="Calibri"/>
              </a:rPr>
              <a:t>" sont toutes les informations relatives à une personne, telles que le nom, l'adresse électronique, l'adresse IP, la couleur des yeux, les convictions politiques, </a:t>
            </a:r>
            <a:r>
              <a:rPr lang="en-US" sz="1800">
                <a:solidFill>
                  <a:srgbClr val="000000"/>
                </a:solidFill>
                <a:latin typeface="Calibri"/>
                <a:ea typeface="Calibri"/>
                <a:cs typeface="Calibri"/>
                <a:sym typeface="Calibri"/>
              </a:rPr>
              <a:t>etc</a:t>
            </a:r>
            <a:r>
              <a:rPr lang="en-US" sz="1800" b="0" i="0">
                <a:solidFill>
                  <a:srgbClr val="000000"/>
                </a:solidFill>
                <a:latin typeface="Calibri"/>
                <a:ea typeface="Calibri"/>
                <a:cs typeface="Calibri"/>
                <a:sym typeface="Calibri"/>
              </a:rPr>
              <a:t>. </a:t>
            </a:r>
            <a:endParaRPr/>
          </a:p>
        </p:txBody>
      </p:sp>
      <p:sp>
        <p:nvSpPr>
          <p:cNvPr id="371" name="Google Shape;371;p47"/>
          <p:cNvSpPr txBox="1"/>
          <p:nvPr/>
        </p:nvSpPr>
        <p:spPr>
          <a:xfrm>
            <a:off x="654000" y="1952550"/>
            <a:ext cx="10821000" cy="3509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600"/>
              </a:spcBef>
              <a:spcAft>
                <a:spcPts val="0"/>
              </a:spcAft>
              <a:buClr>
                <a:srgbClr val="92D050"/>
              </a:buClr>
              <a:buSzPts val="1800"/>
              <a:buFont typeface="Calibri"/>
              <a:buChar char="▪"/>
            </a:pPr>
            <a:r>
              <a:rPr lang="en-US" sz="2400" b="0" i="0" u="none" strike="noStrike" cap="none">
                <a:solidFill>
                  <a:schemeClr val="dk1"/>
                </a:solidFill>
                <a:latin typeface="Calibri"/>
                <a:ea typeface="Calibri"/>
                <a:cs typeface="Calibri"/>
                <a:sym typeface="Calibri"/>
              </a:rPr>
              <a:t>Le </a:t>
            </a:r>
            <a:r>
              <a:rPr lang="en-US" sz="2400">
                <a:solidFill>
                  <a:schemeClr val="dk1"/>
                </a:solidFill>
                <a:latin typeface="Calibri"/>
                <a:ea typeface="Calibri"/>
                <a:cs typeface="Calibri"/>
                <a:sym typeface="Calibri"/>
              </a:rPr>
              <a:t>RGPD</a:t>
            </a:r>
            <a:r>
              <a:rPr lang="en-US" sz="2400" b="0" i="0" u="none" strike="noStrike" cap="none">
                <a:solidFill>
                  <a:schemeClr val="dk1"/>
                </a:solidFill>
                <a:latin typeface="Calibri"/>
                <a:ea typeface="Calibri"/>
                <a:cs typeface="Calibri"/>
                <a:sym typeface="Calibri"/>
              </a:rPr>
              <a:t> est là pour protéger vos droits en tant qu'utilisateur.</a:t>
            </a:r>
            <a:endParaRPr/>
          </a:p>
          <a:p>
            <a:pPr marL="342900" marR="0" lvl="0" indent="-342900" algn="l" rtl="0">
              <a:lnSpc>
                <a:spcPct val="100000"/>
              </a:lnSpc>
              <a:spcBef>
                <a:spcPts val="1200"/>
              </a:spcBef>
              <a:spcAft>
                <a:spcPts val="0"/>
              </a:spcAft>
              <a:buClr>
                <a:srgbClr val="92D050"/>
              </a:buClr>
              <a:buSzPts val="1800"/>
              <a:buFont typeface="Calibri"/>
              <a:buChar char="▪"/>
            </a:pPr>
            <a:r>
              <a:rPr lang="en-US" sz="2400" b="0" i="0" u="none" strike="noStrike" cap="none">
                <a:solidFill>
                  <a:schemeClr val="dk1"/>
                </a:solidFill>
                <a:latin typeface="Calibri"/>
                <a:ea typeface="Calibri"/>
                <a:cs typeface="Calibri"/>
                <a:sym typeface="Calibri"/>
              </a:rPr>
              <a:t>Il est bon de savoir à quoi vous consentez quand vous utilisez un si</a:t>
            </a:r>
            <a:r>
              <a:rPr lang="en-US" sz="2400">
                <a:solidFill>
                  <a:schemeClr val="dk1"/>
                </a:solidFill>
                <a:latin typeface="Calibri"/>
                <a:ea typeface="Calibri"/>
                <a:cs typeface="Calibri"/>
                <a:sym typeface="Calibri"/>
              </a:rPr>
              <a:t>te. </a:t>
            </a:r>
            <a:endParaRPr sz="2400">
              <a:solidFill>
                <a:schemeClr val="dk1"/>
              </a:solidFill>
              <a:latin typeface="Calibri"/>
              <a:ea typeface="Calibri"/>
              <a:cs typeface="Calibri"/>
              <a:sym typeface="Calibri"/>
            </a:endParaRPr>
          </a:p>
          <a:p>
            <a:pPr marL="342900" marR="0" lvl="0" indent="-342900" algn="l" rtl="0">
              <a:lnSpc>
                <a:spcPct val="100000"/>
              </a:lnSpc>
              <a:spcBef>
                <a:spcPts val="1200"/>
              </a:spcBef>
              <a:spcAft>
                <a:spcPts val="0"/>
              </a:spcAft>
              <a:buClr>
                <a:srgbClr val="92D050"/>
              </a:buClr>
              <a:buSzPts val="1800"/>
              <a:buFont typeface="Calibri"/>
              <a:buChar char="▪"/>
            </a:pPr>
            <a:r>
              <a:rPr lang="en-US" sz="2400" b="0" i="0" u="none" strike="noStrike" cap="none">
                <a:solidFill>
                  <a:schemeClr val="dk1"/>
                </a:solidFill>
                <a:latin typeface="Calibri"/>
                <a:ea typeface="Calibri"/>
                <a:cs typeface="Calibri"/>
                <a:sym typeface="Calibri"/>
              </a:rPr>
              <a:t>Bien gérer les usagers vulnérables n'est pas seulement une attente de la loi, c'est aussi la bonne chose à faire sur le plan social et une décision commerciale intelligente.</a:t>
            </a:r>
            <a:endParaRPr sz="2400">
              <a:solidFill>
                <a:schemeClr val="dk1"/>
              </a:solidFill>
              <a:latin typeface="Calibri"/>
              <a:ea typeface="Calibri"/>
              <a:cs typeface="Calibri"/>
              <a:sym typeface="Calibri"/>
            </a:endParaRPr>
          </a:p>
          <a:p>
            <a:pPr marL="342900" marR="0" lvl="0" indent="-381000" algn="l" rtl="0">
              <a:lnSpc>
                <a:spcPct val="100000"/>
              </a:lnSpc>
              <a:spcBef>
                <a:spcPts val="12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Les sites doivent vous expliquer clairement à quoi servent les cookies (voir diapositive 15) , vous demander votre accord pour les utiliser et vous pouvez tout à fait refuser. </a:t>
            </a:r>
            <a:endParaRPr sz="2400">
              <a:solidFill>
                <a:schemeClr val="dk1"/>
              </a:solidFill>
              <a:latin typeface="Calibri"/>
              <a:ea typeface="Calibri"/>
              <a:cs typeface="Calibri"/>
              <a:sym typeface="Calibri"/>
            </a:endParaRPr>
          </a:p>
        </p:txBody>
      </p:sp>
      <p:sp>
        <p:nvSpPr>
          <p:cNvPr id="2" name="Google Shape;342;p45">
            <a:extLst>
              <a:ext uri="{FF2B5EF4-FFF2-40B4-BE49-F238E27FC236}">
                <a16:creationId xmlns:a16="http://schemas.microsoft.com/office/drawing/2014/main" id="{A94F1C37-9078-E8C2-CE08-B2B0E2591626}"/>
              </a:ext>
            </a:extLst>
          </p:cNvPr>
          <p:cNvSpPr/>
          <p:nvPr/>
        </p:nvSpPr>
        <p:spPr>
          <a:xfrm>
            <a:off x="10134600" y="0"/>
            <a:ext cx="20517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2.4 Droits en ligne</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Modules</a:t>
            </a:r>
            <a:endParaRPr sz="5400">
              <a:solidFill>
                <a:srgbClr val="1C2E78"/>
              </a:solidFill>
            </a:endParaRPr>
          </a:p>
        </p:txBody>
      </p:sp>
      <p:grpSp>
        <p:nvGrpSpPr>
          <p:cNvPr id="108" name="Google Shape;108;p3"/>
          <p:cNvGrpSpPr/>
          <p:nvPr/>
        </p:nvGrpSpPr>
        <p:grpSpPr>
          <a:xfrm>
            <a:off x="949569" y="2179751"/>
            <a:ext cx="10520867" cy="4282870"/>
            <a:chOff x="0" y="8026"/>
            <a:chExt cx="10520867" cy="4282870"/>
          </a:xfrm>
        </p:grpSpPr>
        <p:sp>
          <p:nvSpPr>
            <p:cNvPr id="109" name="Google Shape;109;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Calibri"/>
                <a:buNone/>
              </a:pPr>
              <a:r>
                <a:rPr lang="en-US" sz="2800" b="0" i="0" u="none" strike="noStrike" cap="none">
                  <a:solidFill>
                    <a:schemeClr val="lt1"/>
                  </a:solidFill>
                  <a:latin typeface="Calibri"/>
                  <a:ea typeface="Calibri"/>
                  <a:cs typeface="Calibri"/>
                  <a:sym typeface="Calibri"/>
                </a:rPr>
                <a:t>1. Compétences numériques de base </a:t>
              </a:r>
              <a:endParaRPr sz="2800" b="0" i="0" u="none" strike="noStrike" cap="none">
                <a:solidFill>
                  <a:schemeClr val="lt1"/>
                </a:solidFill>
                <a:latin typeface="Calibri"/>
                <a:ea typeface="Calibri"/>
                <a:cs typeface="Calibri"/>
                <a:sym typeface="Calibri"/>
              </a:endParaRPr>
            </a:p>
          </p:txBody>
        </p:sp>
        <p:sp>
          <p:nvSpPr>
            <p:cNvPr id="111" name="Google Shape;111;p3"/>
            <p:cNvSpPr/>
            <p:nvPr/>
          </p:nvSpPr>
          <p:spPr>
            <a:xfrm>
              <a:off x="0" y="717655"/>
              <a:ext cx="10520867" cy="703409"/>
            </a:xfrm>
            <a:prstGeom prst="roundRect">
              <a:avLst>
                <a:gd name="adj" fmla="val 16667"/>
              </a:avLst>
            </a:prstGeom>
            <a:solidFill>
              <a:srgbClr val="84C337"/>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3"/>
            <p:cNvSpPr txBox="1"/>
            <p:nvPr/>
          </p:nvSpPr>
          <p:spPr>
            <a:xfrm>
              <a:off x="34338" y="751993"/>
              <a:ext cx="10452300" cy="6348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2. </a:t>
              </a:r>
              <a:r>
                <a:rPr lang="en-US" sz="2800" b="1" i="0" u="none" strike="noStrike" cap="none" dirty="0" err="1">
                  <a:solidFill>
                    <a:schemeClr val="lt1"/>
                  </a:solidFill>
                  <a:latin typeface="Calibri"/>
                  <a:ea typeface="Calibri"/>
                  <a:cs typeface="Calibri"/>
                  <a:sym typeface="Calibri"/>
                </a:rPr>
                <a:t>Sécurité</a:t>
              </a:r>
              <a:r>
                <a:rPr lang="en-US" sz="2800" b="1" i="0" u="none" strike="noStrike" cap="none" dirty="0">
                  <a:solidFill>
                    <a:schemeClr val="lt1"/>
                  </a:solidFill>
                  <a:latin typeface="Calibri"/>
                  <a:ea typeface="Calibri"/>
                  <a:cs typeface="Calibri"/>
                  <a:sym typeface="Calibri"/>
                </a:rPr>
                <a:t> et </a:t>
              </a:r>
              <a:r>
                <a:rPr lang="en-US" sz="2800" b="1" i="0" u="none" strike="noStrike" cap="none" dirty="0" err="1">
                  <a:solidFill>
                    <a:schemeClr val="lt1"/>
                  </a:solidFill>
                  <a:latin typeface="Calibri"/>
                  <a:ea typeface="Calibri"/>
                  <a:cs typeface="Calibri"/>
                  <a:sym typeface="Calibri"/>
                </a:rPr>
                <a:t>prévention</a:t>
              </a:r>
              <a:endParaRPr sz="2800" b="1" i="0" u="none" strike="noStrike" cap="none" dirty="0">
                <a:solidFill>
                  <a:srgbClr val="FFFFFF"/>
                </a:solidFill>
                <a:latin typeface="Calibri"/>
                <a:ea typeface="Calibri"/>
                <a:cs typeface="Calibri"/>
                <a:sym typeface="Calibri"/>
              </a:endParaRPr>
            </a:p>
          </p:txBody>
        </p:sp>
        <p:sp>
          <p:nvSpPr>
            <p:cNvPr id="113" name="Google Shape;113;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Gestion d'un compte bancaire en ligne </a:t>
              </a:r>
              <a:endParaRPr sz="2800" b="0" i="0" u="none" strike="noStrike" cap="none">
                <a:solidFill>
                  <a:srgbClr val="FFFFFF"/>
                </a:solidFill>
                <a:latin typeface="Calibri"/>
                <a:ea typeface="Calibri"/>
                <a:cs typeface="Calibri"/>
                <a:sym typeface="Calibri"/>
              </a:endParaRPr>
            </a:p>
          </p:txBody>
        </p:sp>
        <p:sp>
          <p:nvSpPr>
            <p:cNvPr id="115" name="Google Shape;115;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4.. Solutions en ligne pour recevoir et envoyer de l'argent </a:t>
              </a:r>
              <a:endParaRPr sz="2600" b="0" i="0" u="none" strike="noStrike" cap="none">
                <a:solidFill>
                  <a:schemeClr val="lt1"/>
                </a:solidFill>
                <a:latin typeface="Calibri"/>
                <a:ea typeface="Calibri"/>
                <a:cs typeface="Calibri"/>
                <a:sym typeface="Calibri"/>
              </a:endParaRPr>
            </a:p>
          </p:txBody>
        </p:sp>
        <p:sp>
          <p:nvSpPr>
            <p:cNvPr id="117" name="Google Shape;117;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5. Utilisation d'une carte de crédit pour acheter des biens et des services en ligne</a:t>
              </a:r>
              <a:endParaRPr sz="2600" b="0" i="0" u="none" strike="noStrike" cap="none">
                <a:solidFill>
                  <a:schemeClr val="lt1"/>
                </a:solidFill>
                <a:latin typeface="Calibri"/>
                <a:ea typeface="Calibri"/>
                <a:cs typeface="Calibri"/>
                <a:sym typeface="Calibri"/>
              </a:endParaRPr>
            </a:p>
          </p:txBody>
        </p:sp>
        <p:sp>
          <p:nvSpPr>
            <p:cNvPr id="119" name="Google Shape;119;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 name="Google Shape;120;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6. Traitement des paiements en ligne pour les taxes et les factures </a:t>
              </a:r>
              <a:endParaRPr sz="2600" b="0" i="0" u="none" strike="noStrike" cap="none">
                <a:solidFill>
                  <a:schemeClr val="lt1"/>
                </a:solidFill>
                <a:latin typeface="Calibri"/>
                <a:ea typeface="Calibri"/>
                <a:cs typeface="Calibri"/>
                <a:sym typeface="Calibri"/>
              </a:endParaRPr>
            </a:p>
          </p:txBody>
        </p:sp>
      </p:grpSp>
      <p:pic>
        <p:nvPicPr>
          <p:cNvPr id="122" name="Google Shape;122;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pic>
        <p:nvPicPr>
          <p:cNvPr id="2" name="Εικόνα 1"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973A778E-F840-6B7D-5FEF-D943D3B9E1A6}"/>
              </a:ext>
            </a:extLst>
          </p:cNvPr>
          <p:cNvPicPr>
            <a:picLocks noChangeAspect="1"/>
          </p:cNvPicPr>
          <p:nvPr/>
        </p:nvPicPr>
        <p:blipFill>
          <a:blip r:embed="rId4"/>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8"/>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40000"/>
              <a:buFont typeface="Calibri"/>
              <a:buNone/>
            </a:pPr>
            <a:r>
              <a:rPr lang="en-US" sz="2200"/>
              <a:t>Unité 5</a:t>
            </a:r>
            <a:endParaRPr sz="2200"/>
          </a:p>
          <a:p>
            <a:pPr marL="0" lvl="0" indent="0" algn="l" rtl="0">
              <a:lnSpc>
                <a:spcPct val="90000"/>
              </a:lnSpc>
              <a:spcBef>
                <a:spcPts val="0"/>
              </a:spcBef>
              <a:spcAft>
                <a:spcPts val="0"/>
              </a:spcAft>
              <a:buClr>
                <a:srgbClr val="1C2E78"/>
              </a:buClr>
              <a:buSzPct val="120000"/>
              <a:buFont typeface="Calibri"/>
              <a:buNone/>
            </a:pPr>
            <a:r>
              <a:rPr lang="en-US" sz="4000"/>
              <a:t>Comment se protéger à l'avance </a:t>
            </a:r>
            <a:endParaRPr/>
          </a:p>
        </p:txBody>
      </p:sp>
      <p:sp>
        <p:nvSpPr>
          <p:cNvPr id="379" name="Google Shape;379;p48"/>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380" name="Google Shape;380;p48"/>
          <p:cNvSpPr txBox="1">
            <a:spLocks noGrp="1"/>
          </p:cNvSpPr>
          <p:nvPr>
            <p:ph type="body" idx="2"/>
          </p:nvPr>
        </p:nvSpPr>
        <p:spPr>
          <a:xfrm>
            <a:off x="660374" y="2978200"/>
            <a:ext cx="6134125" cy="23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n-US" sz="2000"/>
              <a:t>À l'issue de cette unité, vous saurez :</a:t>
            </a:r>
            <a:endParaRPr sz="2000"/>
          </a:p>
          <a:p>
            <a:pPr marL="228600" lvl="0" indent="-223744" algn="l" rtl="0">
              <a:lnSpc>
                <a:spcPct val="150000"/>
              </a:lnSpc>
              <a:spcBef>
                <a:spcPts val="1200"/>
              </a:spcBef>
              <a:spcAft>
                <a:spcPts val="0"/>
              </a:spcAft>
              <a:buSzPts val="1924"/>
              <a:buFont typeface="Calibri"/>
              <a:buChar char="✔"/>
            </a:pPr>
            <a:r>
              <a:rPr lang="en-US" sz="2000"/>
              <a:t>Comment vous protéger en identifiant les sites sûrs, les liens et les demandes de consentement. </a:t>
            </a:r>
            <a:endParaRPr sz="2000"/>
          </a:p>
        </p:txBody>
      </p:sp>
      <p:pic>
        <p:nvPicPr>
          <p:cNvPr id="381" name="Google Shape;381;p48" descr="High ROI content abstract concept illustration"/>
          <p:cNvPicPr preferRelativeResize="0"/>
          <p:nvPr/>
        </p:nvPicPr>
        <p:blipFill rotWithShape="1">
          <a:blip r:embed="rId3">
            <a:alphaModFix/>
          </a:blip>
          <a:srcRect l="10457" t="11532" r="9779" b="9208"/>
          <a:stretch/>
        </p:blipFill>
        <p:spPr>
          <a:xfrm>
            <a:off x="7505884" y="1973178"/>
            <a:ext cx="4199138" cy="4172504"/>
          </a:xfrm>
          <a:prstGeom prst="rect">
            <a:avLst/>
          </a:prstGeom>
          <a:noFill/>
          <a:ln>
            <a:noFill/>
          </a:ln>
        </p:spPr>
      </p:pic>
      <p:sp>
        <p:nvSpPr>
          <p:cNvPr id="382" name="Google Shape;382;p48"/>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Quelques conseils pour votre sécurité (1/3)</a:t>
            </a:r>
            <a:endParaRPr/>
          </a:p>
        </p:txBody>
      </p:sp>
      <p:sp>
        <p:nvSpPr>
          <p:cNvPr id="389" name="Google Shape;389;p49"/>
          <p:cNvSpPr txBox="1">
            <a:spLocks noGrp="1"/>
          </p:cNvSpPr>
          <p:nvPr>
            <p:ph type="body" idx="1"/>
          </p:nvPr>
        </p:nvSpPr>
        <p:spPr>
          <a:xfrm>
            <a:off x="557998" y="1800000"/>
            <a:ext cx="11059692" cy="4553504"/>
          </a:xfrm>
          <a:prstGeom prst="rect">
            <a:avLst/>
          </a:prstGeom>
          <a:noFill/>
          <a:ln>
            <a:noFill/>
          </a:ln>
        </p:spPr>
        <p:txBody>
          <a:bodyPr spcFirstLastPara="1" wrap="square" lIns="91425" tIns="45700" rIns="91425" bIns="45700" anchor="t" anchorCtr="0">
            <a:normAutofit fontScale="92500"/>
          </a:bodyPr>
          <a:lstStyle/>
          <a:p>
            <a:pPr marL="457200" lvl="0" indent="-381000" algn="l" rtl="0">
              <a:lnSpc>
                <a:spcPct val="100000"/>
              </a:lnSpc>
              <a:spcBef>
                <a:spcPts val="600"/>
              </a:spcBef>
              <a:spcAft>
                <a:spcPts val="0"/>
              </a:spcAft>
              <a:buSzPct val="108108"/>
              <a:buChar char="▪"/>
            </a:pPr>
            <a:r>
              <a:rPr lang="en-US"/>
              <a:t>Évitez de payer qui que ce soit par virement bancaire, Western Union, mandat ou carte-cadeau. Les escrocs demandent souvent ce type de paiement car il ne laisse pas de trace écrite.</a:t>
            </a:r>
            <a:endParaRPr/>
          </a:p>
          <a:p>
            <a:pPr marL="457200" lvl="0" indent="-381000" algn="l" rtl="0">
              <a:lnSpc>
                <a:spcPct val="100000"/>
              </a:lnSpc>
              <a:spcBef>
                <a:spcPts val="1200"/>
              </a:spcBef>
              <a:spcAft>
                <a:spcPts val="0"/>
              </a:spcAft>
              <a:buSzPct val="108108"/>
              <a:buChar char="▪"/>
            </a:pPr>
            <a:r>
              <a:rPr lang="en-US"/>
              <a:t>Ne communiquez jamais vos mots de passe à quiconque en ligne. Ne les communiquez qu'à une personne de confiance, comme un membre de votre famille.</a:t>
            </a:r>
            <a:endParaRPr/>
          </a:p>
          <a:p>
            <a:pPr marL="457200" lvl="0" indent="-381000" algn="l" rtl="0">
              <a:lnSpc>
                <a:spcPct val="100000"/>
              </a:lnSpc>
              <a:spcBef>
                <a:spcPts val="1200"/>
              </a:spcBef>
              <a:spcAft>
                <a:spcPts val="0"/>
              </a:spcAft>
              <a:buSzPct val="108108"/>
              <a:buChar char="▪"/>
            </a:pPr>
            <a:r>
              <a:rPr lang="en-US"/>
              <a:t>Soyez sceptique face à tout ce qui est urgent. Les escrocs veulent souvent que vous agissiez avant d'avoir le temps de réfléchir à la situation. N'oubliez pas de prendre du recul et de vous éloigner de l'ordinateur au lieu de paniquer si vous pensez que quelque chose est suspect et que vous n'êtes pas sûr de la marche à suivre. </a:t>
            </a:r>
            <a:endParaRPr/>
          </a:p>
          <a:p>
            <a:pPr marL="457200" lvl="0" indent="-381000" algn="l" rtl="0">
              <a:lnSpc>
                <a:spcPct val="100000"/>
              </a:lnSpc>
              <a:spcBef>
                <a:spcPts val="1200"/>
              </a:spcBef>
              <a:spcAft>
                <a:spcPts val="0"/>
              </a:spcAft>
              <a:buSzPct val="108108"/>
              <a:buChar char="▪"/>
            </a:pPr>
            <a:r>
              <a:rPr lang="en-US"/>
              <a:t>Cliquez immédiatement sur le X ou le Non pour fermer les sites web ou les fenêtres pop-up suspects (ex: vous avez gagné à la loterie!). </a:t>
            </a:r>
            <a:endParaRPr/>
          </a:p>
          <a:p>
            <a:pPr marL="457200" lvl="0" indent="-228600" algn="l" rtl="0">
              <a:lnSpc>
                <a:spcPct val="100000"/>
              </a:lnSpc>
              <a:spcBef>
                <a:spcPts val="1200"/>
              </a:spcBef>
              <a:spcAft>
                <a:spcPts val="600"/>
              </a:spcAft>
              <a:buSzPct val="108108"/>
              <a:buNone/>
            </a:pPr>
            <a:endParaRPr/>
          </a:p>
        </p:txBody>
      </p:sp>
      <p:sp>
        <p:nvSpPr>
          <p:cNvPr id="390" name="Google Shape;390;p49"/>
          <p:cNvSpPr/>
          <p:nvPr/>
        </p:nvSpPr>
        <p:spPr>
          <a:xfrm>
            <a:off x="8817429" y="0"/>
            <a:ext cx="336894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dirty="0">
                <a:solidFill>
                  <a:srgbClr val="1C2E78"/>
                </a:solidFill>
                <a:latin typeface="Calibri"/>
                <a:ea typeface="Calibri"/>
                <a:cs typeface="Calibri"/>
                <a:sym typeface="Calibri"/>
              </a:rPr>
              <a:t> 2.5 Comment se </a:t>
            </a:r>
            <a:r>
              <a:rPr lang="en-US" sz="1600" b="0" i="0" u="none" strike="noStrike" cap="none" dirty="0" err="1">
                <a:solidFill>
                  <a:srgbClr val="1C2E78"/>
                </a:solidFill>
                <a:latin typeface="Calibri"/>
                <a:ea typeface="Calibri"/>
                <a:cs typeface="Calibri"/>
                <a:sym typeface="Calibri"/>
              </a:rPr>
              <a:t>protéger</a:t>
            </a:r>
            <a:r>
              <a:rPr lang="en-US" sz="1600" b="0" i="0" u="none" strike="noStrike" cap="none" dirty="0">
                <a:solidFill>
                  <a:srgbClr val="1C2E78"/>
                </a:solidFill>
                <a:latin typeface="Calibri"/>
                <a:ea typeface="Calibri"/>
                <a:cs typeface="Calibri"/>
                <a:sym typeface="Calibri"/>
              </a:rPr>
              <a:t> à </a:t>
            </a:r>
            <a:r>
              <a:rPr lang="en-US" sz="1600" b="0" i="0" u="none" strike="noStrike" cap="none" dirty="0" err="1">
                <a:solidFill>
                  <a:srgbClr val="1C2E78"/>
                </a:solidFill>
                <a:latin typeface="Calibri"/>
                <a:ea typeface="Calibri"/>
                <a:cs typeface="Calibri"/>
                <a:sym typeface="Calibri"/>
              </a:rPr>
              <a:t>l'avance</a:t>
            </a:r>
            <a:r>
              <a:rPr lang="en-US" sz="1600" b="0" i="0" u="none" strike="noStrike" cap="none" dirty="0">
                <a:solidFill>
                  <a:srgbClr val="1C2E78"/>
                </a:solidFill>
                <a:latin typeface="Calibri"/>
                <a:ea typeface="Calibri"/>
                <a:cs typeface="Calibri"/>
                <a:sym typeface="Calibri"/>
              </a:rPr>
              <a:t> ? </a:t>
            </a:r>
            <a:endParaRPr sz="16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Quelques conseils pour votre sécurité (2/3)</a:t>
            </a:r>
            <a:endParaRPr/>
          </a:p>
        </p:txBody>
      </p:sp>
      <p:sp>
        <p:nvSpPr>
          <p:cNvPr id="397" name="Google Shape;397;p50"/>
          <p:cNvSpPr txBox="1">
            <a:spLocks noGrp="1"/>
          </p:cNvSpPr>
          <p:nvPr>
            <p:ph type="body" idx="1"/>
          </p:nvPr>
        </p:nvSpPr>
        <p:spPr>
          <a:xfrm>
            <a:off x="557998" y="1800000"/>
            <a:ext cx="9271802" cy="4553504"/>
          </a:xfrm>
          <a:prstGeom prst="rect">
            <a:avLst/>
          </a:prstGeom>
          <a:noFill/>
          <a:ln>
            <a:noFill/>
          </a:ln>
        </p:spPr>
        <p:txBody>
          <a:bodyPr spcFirstLastPara="1" wrap="square" lIns="91425" tIns="45700" rIns="91425" bIns="45700" anchor="t" anchorCtr="0">
            <a:normAutofit fontScale="92500" lnSpcReduction="20000"/>
          </a:bodyPr>
          <a:lstStyle/>
          <a:p>
            <a:pPr marL="457200" lvl="0" indent="-367552" algn="l" rtl="0">
              <a:lnSpc>
                <a:spcPct val="110000"/>
              </a:lnSpc>
              <a:spcBef>
                <a:spcPts val="600"/>
              </a:spcBef>
              <a:spcAft>
                <a:spcPts val="0"/>
              </a:spcAft>
              <a:buSzPct val="117647"/>
              <a:buChar char="▪"/>
            </a:pPr>
            <a:r>
              <a:rPr lang="en-US"/>
              <a:t>Appelez un proche ou cherchez des conseils en ligne </a:t>
            </a:r>
            <a:endParaRPr/>
          </a:p>
          <a:p>
            <a:pPr marL="457200" lvl="0" indent="-367552" algn="l" rtl="0">
              <a:lnSpc>
                <a:spcPct val="110000"/>
              </a:lnSpc>
              <a:spcBef>
                <a:spcPts val="600"/>
              </a:spcBef>
              <a:spcAft>
                <a:spcPts val="0"/>
              </a:spcAft>
              <a:buSzPct val="117647"/>
              <a:buChar char="▪"/>
            </a:pPr>
            <a:r>
              <a:rPr lang="en-US"/>
              <a:t>Consultez Google pour voir si d'autres personnes ont signalé de telles escroqueries.</a:t>
            </a:r>
            <a:endParaRPr/>
          </a:p>
          <a:p>
            <a:pPr marL="457200" lvl="0" indent="-367552" algn="l" rtl="0">
              <a:lnSpc>
                <a:spcPct val="110000"/>
              </a:lnSpc>
              <a:spcBef>
                <a:spcPts val="1200"/>
              </a:spcBef>
              <a:spcAft>
                <a:spcPts val="0"/>
              </a:spcAft>
              <a:buSzPct val="117647"/>
              <a:buChar char="▪"/>
            </a:pPr>
            <a:r>
              <a:rPr lang="en-US"/>
              <a:t>Veillez à ce que les sites web soient précédés de la mention</a:t>
            </a:r>
            <a:r>
              <a:rPr lang="en-US" sz="2800"/>
              <a:t> </a:t>
            </a:r>
            <a:r>
              <a:rPr lang="en-US"/>
              <a:t>https://. Le "</a:t>
            </a:r>
            <a:r>
              <a:rPr lang="en-US" b="1"/>
              <a:t>s</a:t>
            </a:r>
            <a:r>
              <a:rPr lang="en-US"/>
              <a:t>" indique que le site est sécurisé. Le nom doit également être accompagné d'un petit cadenas.</a:t>
            </a:r>
            <a:endParaRPr/>
          </a:p>
          <a:p>
            <a:pPr marL="457200" lvl="0" indent="-367552" algn="l" rtl="0">
              <a:lnSpc>
                <a:spcPct val="110000"/>
              </a:lnSpc>
              <a:spcBef>
                <a:spcPts val="1200"/>
              </a:spcBef>
              <a:spcAft>
                <a:spcPts val="0"/>
              </a:spcAft>
              <a:buSzPct val="117647"/>
              <a:buChar char="▪"/>
            </a:pPr>
            <a:r>
              <a:rPr lang="en-US"/>
              <a:t>Méfiez-vous de tout ce qui semble trop beau pour être vrai.</a:t>
            </a:r>
            <a:endParaRPr/>
          </a:p>
          <a:p>
            <a:pPr marL="457200" lvl="0" indent="-367552" algn="l" rtl="0">
              <a:lnSpc>
                <a:spcPct val="110000"/>
              </a:lnSpc>
              <a:spcBef>
                <a:spcPts val="1200"/>
              </a:spcBef>
              <a:spcAft>
                <a:spcPts val="0"/>
              </a:spcAft>
              <a:buSzPct val="117647"/>
              <a:buChar char="▪"/>
            </a:pPr>
            <a:r>
              <a:rPr lang="en-US"/>
              <a:t>Pensez à activer l'authentification multifactorielle. Celle-ci vous oblige à saisir un code (envoyé par SMS ou par courriel) ou à utiliser une application pour vous connecter à certains de vos comptes, y compris les réseaux sociaux ou les comptes bancaires en ligne. Cela peut empêcher les pirates d’avoir accès à vos comptes et données. </a:t>
            </a:r>
            <a:endParaRPr/>
          </a:p>
          <a:p>
            <a:pPr marL="457200" lvl="0" indent="-228600" algn="l" rtl="0">
              <a:lnSpc>
                <a:spcPct val="110000"/>
              </a:lnSpc>
              <a:spcBef>
                <a:spcPts val="1200"/>
              </a:spcBef>
              <a:spcAft>
                <a:spcPts val="600"/>
              </a:spcAft>
              <a:buSzPct val="117647"/>
              <a:buNone/>
            </a:pPr>
            <a:endParaRPr/>
          </a:p>
        </p:txBody>
      </p:sp>
      <p:sp>
        <p:nvSpPr>
          <p:cNvPr id="2" name="Google Shape;390;p49">
            <a:extLst>
              <a:ext uri="{FF2B5EF4-FFF2-40B4-BE49-F238E27FC236}">
                <a16:creationId xmlns:a16="http://schemas.microsoft.com/office/drawing/2014/main" id="{E244B8FA-FBDE-D2FB-71A0-A26DAF65234C}"/>
              </a:ext>
            </a:extLst>
          </p:cNvPr>
          <p:cNvSpPr/>
          <p:nvPr/>
        </p:nvSpPr>
        <p:spPr>
          <a:xfrm>
            <a:off x="8817429" y="0"/>
            <a:ext cx="336894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dirty="0">
                <a:solidFill>
                  <a:srgbClr val="1C2E78"/>
                </a:solidFill>
                <a:latin typeface="Calibri"/>
                <a:ea typeface="Calibri"/>
                <a:cs typeface="Calibri"/>
                <a:sym typeface="Calibri"/>
              </a:rPr>
              <a:t> 2.5 Comment se </a:t>
            </a:r>
            <a:r>
              <a:rPr lang="en-US" sz="1600" b="0" i="0" u="none" strike="noStrike" cap="none" dirty="0" err="1">
                <a:solidFill>
                  <a:srgbClr val="1C2E78"/>
                </a:solidFill>
                <a:latin typeface="Calibri"/>
                <a:ea typeface="Calibri"/>
                <a:cs typeface="Calibri"/>
                <a:sym typeface="Calibri"/>
              </a:rPr>
              <a:t>protéger</a:t>
            </a:r>
            <a:r>
              <a:rPr lang="en-US" sz="1600" b="0" i="0" u="none" strike="noStrike" cap="none" dirty="0">
                <a:solidFill>
                  <a:srgbClr val="1C2E78"/>
                </a:solidFill>
                <a:latin typeface="Calibri"/>
                <a:ea typeface="Calibri"/>
                <a:cs typeface="Calibri"/>
                <a:sym typeface="Calibri"/>
              </a:rPr>
              <a:t> à </a:t>
            </a:r>
            <a:r>
              <a:rPr lang="en-US" sz="1600" b="0" i="0" u="none" strike="noStrike" cap="none" dirty="0" err="1">
                <a:solidFill>
                  <a:srgbClr val="1C2E78"/>
                </a:solidFill>
                <a:latin typeface="Calibri"/>
                <a:ea typeface="Calibri"/>
                <a:cs typeface="Calibri"/>
                <a:sym typeface="Calibri"/>
              </a:rPr>
              <a:t>l'avance</a:t>
            </a:r>
            <a:r>
              <a:rPr lang="en-US" sz="1600" b="0" i="0" u="none" strike="noStrike" cap="none" dirty="0">
                <a:solidFill>
                  <a:srgbClr val="1C2E78"/>
                </a:solidFill>
                <a:latin typeface="Calibri"/>
                <a:ea typeface="Calibri"/>
                <a:cs typeface="Calibri"/>
                <a:sym typeface="Calibri"/>
              </a:rPr>
              <a:t> ? </a:t>
            </a:r>
            <a:endParaRPr sz="16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Quelques conseils pour votre sécurité (3/3)</a:t>
            </a:r>
            <a:endParaRPr/>
          </a:p>
        </p:txBody>
      </p:sp>
      <p:sp>
        <p:nvSpPr>
          <p:cNvPr id="405" name="Google Shape;405;p51"/>
          <p:cNvSpPr txBox="1">
            <a:spLocks noGrp="1"/>
          </p:cNvSpPr>
          <p:nvPr>
            <p:ph type="body" idx="1"/>
          </p:nvPr>
        </p:nvSpPr>
        <p:spPr>
          <a:xfrm>
            <a:off x="557998" y="1800000"/>
            <a:ext cx="10389402" cy="4553504"/>
          </a:xfrm>
          <a:prstGeom prst="rect">
            <a:avLst/>
          </a:prstGeom>
          <a:noFill/>
          <a:ln>
            <a:noFill/>
          </a:ln>
        </p:spPr>
        <p:txBody>
          <a:bodyPr spcFirstLastPara="1" wrap="square" lIns="91425" tIns="45700" rIns="91425" bIns="45700" anchor="t" anchorCtr="0">
            <a:normAutofit fontScale="92500" lnSpcReduction="20000"/>
          </a:bodyPr>
          <a:lstStyle/>
          <a:p>
            <a:pPr marL="457200" lvl="0" indent="-381000" algn="l" rtl="0">
              <a:lnSpc>
                <a:spcPct val="110000"/>
              </a:lnSpc>
              <a:spcBef>
                <a:spcPts val="600"/>
              </a:spcBef>
              <a:spcAft>
                <a:spcPts val="0"/>
              </a:spcAft>
              <a:buSzPct val="108108"/>
              <a:buChar char="▪"/>
            </a:pPr>
            <a:r>
              <a:rPr lang="en-US"/>
              <a:t>Des précautions supplémentaires peuvent être prises pour éviter les escroqueries.</a:t>
            </a:r>
            <a:endParaRPr/>
          </a:p>
          <a:p>
            <a:pPr marL="457200" lvl="0" indent="-381000" algn="l" rtl="0">
              <a:lnSpc>
                <a:spcPct val="110000"/>
              </a:lnSpc>
              <a:spcBef>
                <a:spcPts val="1200"/>
              </a:spcBef>
              <a:spcAft>
                <a:spcPts val="0"/>
              </a:spcAft>
              <a:buSzPct val="108108"/>
              <a:buChar char="▪"/>
            </a:pPr>
            <a:r>
              <a:rPr lang="en-US"/>
              <a:t>Personne ne doit craindre de continuer à utiliser l'internet, à condition de savoir comment l'utiliser en toute sécurité.</a:t>
            </a:r>
            <a:endParaRPr/>
          </a:p>
          <a:p>
            <a:pPr marL="457200" lvl="0" indent="-381000" algn="l" rtl="0">
              <a:lnSpc>
                <a:spcPct val="110000"/>
              </a:lnSpc>
              <a:spcBef>
                <a:spcPts val="1200"/>
              </a:spcBef>
              <a:spcAft>
                <a:spcPts val="0"/>
              </a:spcAft>
              <a:buSzPct val="108108"/>
              <a:buChar char="▪"/>
            </a:pPr>
            <a:r>
              <a:rPr lang="en-US"/>
              <a:t>Trouvez un espace sûr au sein de votre communauté ou de votre cercle social où vous pouvez vous sentir à l'aise pour discuter de ces questions sans craindre d'être jugé. </a:t>
            </a:r>
            <a:endParaRPr/>
          </a:p>
          <a:p>
            <a:pPr marL="76200" lvl="0" indent="0" algn="l" rtl="0">
              <a:lnSpc>
                <a:spcPct val="110000"/>
              </a:lnSpc>
              <a:spcBef>
                <a:spcPts val="1200"/>
              </a:spcBef>
              <a:spcAft>
                <a:spcPts val="0"/>
              </a:spcAft>
              <a:buSzPct val="108108"/>
              <a:buNone/>
            </a:pPr>
            <a:r>
              <a:rPr lang="en-US" b="1"/>
              <a:t>Si une escroquerie a déjà eu lieu, voici quelques mesures à prendre :</a:t>
            </a:r>
            <a:endParaRPr/>
          </a:p>
          <a:p>
            <a:pPr marL="457200" lvl="0" indent="-381000" algn="l" rtl="0">
              <a:lnSpc>
                <a:spcPct val="110000"/>
              </a:lnSpc>
              <a:spcBef>
                <a:spcPts val="1200"/>
              </a:spcBef>
              <a:spcAft>
                <a:spcPts val="0"/>
              </a:spcAft>
              <a:buSzPct val="108108"/>
              <a:buChar char="▪"/>
            </a:pPr>
            <a:r>
              <a:rPr lang="en-US"/>
              <a:t>Appelez votre banque. Elle peut geler votre compte afin que personne ne puisse accéder à vos fonds et vous délivrer une nouvelle carte de débit. Si de l'argent a déjà été volé, vous pouvez demander à la banque d'annuler ces transactions et de vous restituer vos fonds.</a:t>
            </a:r>
            <a:endParaRPr/>
          </a:p>
          <a:p>
            <a:pPr marL="457200" lvl="0" indent="-381000" algn="l" rtl="0">
              <a:lnSpc>
                <a:spcPct val="110000"/>
              </a:lnSpc>
              <a:spcBef>
                <a:spcPts val="1200"/>
              </a:spcBef>
              <a:spcAft>
                <a:spcPts val="0"/>
              </a:spcAft>
              <a:buSzPct val="108108"/>
              <a:buChar char="▪"/>
            </a:pPr>
            <a:r>
              <a:rPr lang="en-US"/>
              <a:t>Envisagez de porter plainte auprès de la police.</a:t>
            </a:r>
            <a:endParaRPr/>
          </a:p>
          <a:p>
            <a:pPr marL="457200" lvl="0" indent="-228600" algn="l" rtl="0">
              <a:lnSpc>
                <a:spcPct val="110000"/>
              </a:lnSpc>
              <a:spcBef>
                <a:spcPts val="1200"/>
              </a:spcBef>
              <a:spcAft>
                <a:spcPts val="600"/>
              </a:spcAft>
              <a:buSzPct val="108108"/>
              <a:buNone/>
            </a:pPr>
            <a:endParaRPr/>
          </a:p>
        </p:txBody>
      </p:sp>
      <p:sp>
        <p:nvSpPr>
          <p:cNvPr id="2" name="Google Shape;390;p49">
            <a:extLst>
              <a:ext uri="{FF2B5EF4-FFF2-40B4-BE49-F238E27FC236}">
                <a16:creationId xmlns:a16="http://schemas.microsoft.com/office/drawing/2014/main" id="{D53B961B-06BA-D40F-AC08-141EF6B631F4}"/>
              </a:ext>
            </a:extLst>
          </p:cNvPr>
          <p:cNvSpPr/>
          <p:nvPr/>
        </p:nvSpPr>
        <p:spPr>
          <a:xfrm>
            <a:off x="8817429" y="0"/>
            <a:ext cx="336894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dirty="0">
                <a:solidFill>
                  <a:srgbClr val="1C2E78"/>
                </a:solidFill>
                <a:latin typeface="Calibri"/>
                <a:ea typeface="Calibri"/>
                <a:cs typeface="Calibri"/>
                <a:sym typeface="Calibri"/>
              </a:rPr>
              <a:t> 2.5 Comment se </a:t>
            </a:r>
            <a:r>
              <a:rPr lang="en-US" sz="1600" b="0" i="0" u="none" strike="noStrike" cap="none" dirty="0" err="1">
                <a:solidFill>
                  <a:srgbClr val="1C2E78"/>
                </a:solidFill>
                <a:latin typeface="Calibri"/>
                <a:ea typeface="Calibri"/>
                <a:cs typeface="Calibri"/>
                <a:sym typeface="Calibri"/>
              </a:rPr>
              <a:t>protéger</a:t>
            </a:r>
            <a:r>
              <a:rPr lang="en-US" sz="1600" b="0" i="0" u="none" strike="noStrike" cap="none" dirty="0">
                <a:solidFill>
                  <a:srgbClr val="1C2E78"/>
                </a:solidFill>
                <a:latin typeface="Calibri"/>
                <a:ea typeface="Calibri"/>
                <a:cs typeface="Calibri"/>
                <a:sym typeface="Calibri"/>
              </a:rPr>
              <a:t> à </a:t>
            </a:r>
            <a:r>
              <a:rPr lang="en-US" sz="1600" b="0" i="0" u="none" strike="noStrike" cap="none" dirty="0" err="1">
                <a:solidFill>
                  <a:srgbClr val="1C2E78"/>
                </a:solidFill>
                <a:latin typeface="Calibri"/>
                <a:ea typeface="Calibri"/>
                <a:cs typeface="Calibri"/>
                <a:sym typeface="Calibri"/>
              </a:rPr>
              <a:t>l'avance</a:t>
            </a:r>
            <a:r>
              <a:rPr lang="en-US" sz="1600" b="0" i="0" u="none" strike="noStrike" cap="none" dirty="0">
                <a:solidFill>
                  <a:srgbClr val="1C2E78"/>
                </a:solidFill>
                <a:latin typeface="Calibri"/>
                <a:ea typeface="Calibri"/>
                <a:cs typeface="Calibri"/>
                <a:sym typeface="Calibri"/>
              </a:rPr>
              <a:t> ? </a:t>
            </a:r>
            <a:endParaRPr sz="16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Vérifiez vos connaissances !</a:t>
            </a:r>
            <a:endParaRPr sz="5400">
              <a:solidFill>
                <a:srgbClr val="515280"/>
              </a:solidFill>
            </a:endParaRPr>
          </a:p>
        </p:txBody>
      </p:sp>
      <p:pic>
        <p:nvPicPr>
          <p:cNvPr id="413" name="Google Shape;413;p2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414" name="Google Shape;414;p2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3"/>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1. Lequel des mots de passe suivants est le plus fort ?</a:t>
            </a:r>
            <a:endParaRPr sz="1400" b="0" i="0" u="none" strike="noStrike" cap="none">
              <a:solidFill>
                <a:srgbClr val="000000"/>
              </a:solidFill>
              <a:latin typeface="Calibri"/>
              <a:ea typeface="Calibri"/>
              <a:cs typeface="Calibri"/>
              <a:sym typeface="Calibri"/>
            </a:endParaRPr>
          </a:p>
        </p:txBody>
      </p:sp>
      <p:sp>
        <p:nvSpPr>
          <p:cNvPr id="421" name="Google Shape;421;p23"/>
          <p:cNvSpPr txBox="1"/>
          <p:nvPr/>
        </p:nvSpPr>
        <p:spPr>
          <a:xfrm>
            <a:off x="2112607" y="1987414"/>
            <a:ext cx="328670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a:solidFill>
                  <a:schemeClr val="dk1"/>
                </a:solidFill>
                <a:latin typeface="Calibri"/>
                <a:ea typeface="Calibri"/>
                <a:cs typeface="Calibri"/>
                <a:sym typeface="Calibri"/>
              </a:rPr>
              <a:t>Une </a:t>
            </a:r>
            <a:r>
              <a:rPr lang="en-US" sz="1400" b="0" i="1" u="none" strike="noStrike" cap="none" dirty="0" err="1">
                <a:solidFill>
                  <a:schemeClr val="dk1"/>
                </a:solidFill>
                <a:latin typeface="Calibri"/>
                <a:ea typeface="Calibri"/>
                <a:cs typeface="Calibri"/>
                <a:sym typeface="Calibri"/>
              </a:rPr>
              <a:t>seule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réponse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est</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correcte</a:t>
            </a:r>
            <a:r>
              <a:rPr lang="en-US" sz="1400" b="0" i="1" u="none" strike="noStrike" cap="none" dirty="0">
                <a:solidFill>
                  <a:schemeClr val="dk1"/>
                </a:solidFill>
                <a:latin typeface="Calibri"/>
                <a:ea typeface="Calibri"/>
                <a:cs typeface="Calibri"/>
                <a:sym typeface="Calibri"/>
              </a:rPr>
              <a:t> !</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F1A2B24-716A-ADD3-F512-1F66880840A7}"/>
              </a:ext>
            </a:extLst>
          </p:cNvPr>
          <p:cNvSpPr/>
          <p:nvPr/>
        </p:nvSpPr>
        <p:spPr>
          <a:xfrm>
            <a:off x="2112607" y="27432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John1234</a:t>
            </a:r>
          </a:p>
        </p:txBody>
      </p:sp>
      <p:sp>
        <p:nvSpPr>
          <p:cNvPr id="3" name="Ορθογώνιο 2">
            <a:extLst>
              <a:ext uri="{FF2B5EF4-FFF2-40B4-BE49-F238E27FC236}">
                <a16:creationId xmlns:a16="http://schemas.microsoft.com/office/drawing/2014/main" id="{D7057E8F-C47C-07BF-4459-959C01FFD403}"/>
              </a:ext>
            </a:extLst>
          </p:cNvPr>
          <p:cNvSpPr/>
          <p:nvPr/>
        </p:nvSpPr>
        <p:spPr>
          <a:xfrm>
            <a:off x="6141682" y="27432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John1990</a:t>
            </a:r>
          </a:p>
        </p:txBody>
      </p:sp>
      <p:sp>
        <p:nvSpPr>
          <p:cNvPr id="4" name="Ορθογώνιο 3">
            <a:extLst>
              <a:ext uri="{FF2B5EF4-FFF2-40B4-BE49-F238E27FC236}">
                <a16:creationId xmlns:a16="http://schemas.microsoft.com/office/drawing/2014/main" id="{195F2F3A-DB33-D337-1B12-9AB93DD69141}"/>
              </a:ext>
            </a:extLst>
          </p:cNvPr>
          <p:cNvSpPr/>
          <p:nvPr/>
        </p:nvSpPr>
        <p:spPr>
          <a:xfrm>
            <a:off x="2112607" y="399097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John051190</a:t>
            </a:r>
          </a:p>
        </p:txBody>
      </p:sp>
      <p:sp>
        <p:nvSpPr>
          <p:cNvPr id="5" name="Ορθογώνιο 4">
            <a:extLst>
              <a:ext uri="{FF2B5EF4-FFF2-40B4-BE49-F238E27FC236}">
                <a16:creationId xmlns:a16="http://schemas.microsoft.com/office/drawing/2014/main" id="{E9E284A8-98AE-1469-C51D-EDC022C7256E}"/>
              </a:ext>
            </a:extLst>
          </p:cNvPr>
          <p:cNvSpPr/>
          <p:nvPr/>
        </p:nvSpPr>
        <p:spPr>
          <a:xfrm>
            <a:off x="6141682" y="399097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J0Hn!2nO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2. Parmi les éléments suivants, lesquels sont des données à caractère personnel ?</a:t>
            </a:r>
            <a:endParaRPr sz="1400" b="0" i="0" u="none" strike="noStrike" cap="none">
              <a:solidFill>
                <a:srgbClr val="000000"/>
              </a:solidFill>
              <a:latin typeface="Calibri"/>
              <a:ea typeface="Calibri"/>
              <a:cs typeface="Calibri"/>
              <a:sym typeface="Calibri"/>
            </a:endParaRPr>
          </a:p>
        </p:txBody>
      </p:sp>
      <p:sp>
        <p:nvSpPr>
          <p:cNvPr id="432" name="Google Shape;432;p24"/>
          <p:cNvSpPr txBox="1"/>
          <p:nvPr/>
        </p:nvSpPr>
        <p:spPr>
          <a:xfrm>
            <a:off x="2112607" y="1987414"/>
            <a:ext cx="28839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a:solidFill>
                  <a:schemeClr val="dk1"/>
                </a:solidFill>
                <a:latin typeface="Calibri"/>
                <a:ea typeface="Calibri"/>
                <a:cs typeface="Calibri"/>
                <a:sym typeface="Calibri"/>
              </a:rPr>
              <a:t>Une </a:t>
            </a:r>
            <a:r>
              <a:rPr lang="en-US" sz="1400" b="0" i="1" u="none" strike="noStrike" cap="none" dirty="0" err="1">
                <a:solidFill>
                  <a:schemeClr val="dk1"/>
                </a:solidFill>
                <a:latin typeface="Calibri"/>
                <a:ea typeface="Calibri"/>
                <a:cs typeface="Calibri"/>
                <a:sym typeface="Calibri"/>
              </a:rPr>
              <a:t>seule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réponse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est</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correcte</a:t>
            </a:r>
            <a:r>
              <a:rPr lang="en-US" sz="1400" b="0" i="1" u="none" strike="noStrike" cap="none" dirty="0">
                <a:solidFill>
                  <a:schemeClr val="dk1"/>
                </a:solidFill>
                <a:latin typeface="Calibri"/>
                <a:ea typeface="Calibri"/>
                <a:cs typeface="Calibri"/>
                <a:sym typeface="Calibri"/>
              </a:rPr>
              <a:t> !</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5FDAE5F-7FBE-37B9-2CD2-76042A3D76FD}"/>
              </a:ext>
            </a:extLst>
          </p:cNvPr>
          <p:cNvSpPr/>
          <p:nvPr/>
        </p:nvSpPr>
        <p:spPr>
          <a:xfrm>
            <a:off x="2105025" y="29765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err="1">
                <a:latin typeface="Calibri"/>
                <a:ea typeface="Calibri"/>
                <a:cs typeface="Calibri"/>
                <a:sym typeface="Calibri"/>
              </a:rPr>
              <a:t>Adresse</a:t>
            </a:r>
            <a:r>
              <a:rPr lang="en-US" sz="1800" dirty="0">
                <a:latin typeface="Calibri"/>
                <a:ea typeface="Calibri"/>
                <a:cs typeface="Calibri"/>
                <a:sym typeface="Calibri"/>
              </a:rPr>
              <a:t> IP</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1E2F0ED3-360D-BBE2-A3E4-AC2453333355}"/>
              </a:ext>
            </a:extLst>
          </p:cNvPr>
          <p:cNvSpPr/>
          <p:nvPr/>
        </p:nvSpPr>
        <p:spPr>
          <a:xfrm>
            <a:off x="6134100"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err="1">
                <a:latin typeface="Calibri"/>
                <a:ea typeface="Calibri"/>
                <a:cs typeface="Calibri"/>
                <a:sym typeface="Calibri"/>
              </a:rPr>
              <a:t>Adresse</a:t>
            </a:r>
            <a:r>
              <a:rPr lang="en-US" sz="1800" dirty="0">
                <a:latin typeface="Calibri"/>
                <a:ea typeface="Calibri"/>
                <a:cs typeface="Calibri"/>
                <a:sym typeface="Calibri"/>
              </a:rPr>
              <a:t> </a:t>
            </a:r>
            <a:r>
              <a:rPr lang="en-US" sz="1800" dirty="0" err="1">
                <a:latin typeface="Calibri"/>
                <a:ea typeface="Calibri"/>
                <a:cs typeface="Calibri"/>
                <a:sym typeface="Calibri"/>
              </a:rPr>
              <a:t>électronique</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C6C1D053-D979-6744-374C-BEDDC6DEA53D}"/>
              </a:ext>
            </a:extLst>
          </p:cNvPr>
          <p:cNvSpPr/>
          <p:nvPr/>
        </p:nvSpPr>
        <p:spPr>
          <a:xfrm>
            <a:off x="2105025" y="42243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a:ea typeface="Calibri"/>
                <a:cs typeface="Calibri"/>
                <a:sym typeface="Calibri"/>
              </a:rPr>
              <a:t>Tous</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9E44BD8C-C13E-CF6E-BCFA-F9D82841D4D4}"/>
              </a:ext>
            </a:extLst>
          </p:cNvPr>
          <p:cNvSpPr/>
          <p:nvPr/>
        </p:nvSpPr>
        <p:spPr>
          <a:xfrm>
            <a:off x="6134100" y="42243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a:ea typeface="Calibri"/>
                <a:cs typeface="Calibri"/>
                <a:sym typeface="Calibri"/>
              </a:rPr>
              <a:t>Cookies dans un </a:t>
            </a:r>
            <a:r>
              <a:rPr lang="en-US" sz="1800" dirty="0" err="1">
                <a:latin typeface="Calibri"/>
                <a:ea typeface="Calibri"/>
                <a:cs typeface="Calibri"/>
                <a:sym typeface="Calibri"/>
              </a:rPr>
              <a:t>navigateur</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2"/>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3. Lorsque le symbole du cadenas apparaît dans le navigateur, cela signifie que le navigateur a verrouillé la page parce qu'elle n'est pas sécurisée.</a:t>
            </a:r>
            <a:endParaRPr/>
          </a:p>
        </p:txBody>
      </p:sp>
      <p:sp>
        <p:nvSpPr>
          <p:cNvPr id="2" name="Ορθογώνιο 1">
            <a:extLst>
              <a:ext uri="{FF2B5EF4-FFF2-40B4-BE49-F238E27FC236}">
                <a16:creationId xmlns:a16="http://schemas.microsoft.com/office/drawing/2014/main" id="{4EE0EEFF-4604-AF1B-6C16-1A7658AFDDB2}"/>
              </a:ext>
            </a:extLst>
          </p:cNvPr>
          <p:cNvSpPr/>
          <p:nvPr/>
        </p:nvSpPr>
        <p:spPr>
          <a:xfrm>
            <a:off x="6213475" y="27744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Non, </a:t>
            </a:r>
            <a:r>
              <a:rPr lang="en-US" sz="1800" dirty="0" err="1">
                <a:latin typeface="Calibri"/>
                <a:ea typeface="Calibri"/>
                <a:cs typeface="Calibri"/>
                <a:sym typeface="Calibri"/>
              </a:rPr>
              <a:t>c’est</a:t>
            </a:r>
            <a:r>
              <a:rPr lang="en-US" sz="1800" dirty="0">
                <a:latin typeface="Calibri"/>
                <a:ea typeface="Calibri"/>
                <a:cs typeface="Calibri"/>
                <a:sym typeface="Calibri"/>
              </a:rPr>
              <a:t> faux</a:t>
            </a:r>
          </a:p>
        </p:txBody>
      </p:sp>
      <p:sp>
        <p:nvSpPr>
          <p:cNvPr id="3" name="Ορθογώνιο 2">
            <a:extLst>
              <a:ext uri="{FF2B5EF4-FFF2-40B4-BE49-F238E27FC236}">
                <a16:creationId xmlns:a16="http://schemas.microsoft.com/office/drawing/2014/main" id="{44D82B2E-4A4A-5F33-52BC-564C093813F2}"/>
              </a:ext>
            </a:extLst>
          </p:cNvPr>
          <p:cNvSpPr/>
          <p:nvPr/>
        </p:nvSpPr>
        <p:spPr>
          <a:xfrm>
            <a:off x="2105025" y="275265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Oui, </a:t>
            </a:r>
            <a:r>
              <a:rPr lang="en-US" sz="1800" dirty="0" err="1">
                <a:latin typeface="Calibri"/>
                <a:ea typeface="Calibri"/>
                <a:cs typeface="Calibri"/>
                <a:sym typeface="Calibri"/>
              </a:rPr>
              <a:t>c’est</a:t>
            </a:r>
            <a:r>
              <a:rPr lang="en-US" sz="1800" dirty="0">
                <a:latin typeface="Calibri"/>
                <a:ea typeface="Calibri"/>
                <a:cs typeface="Calibri"/>
                <a:sym typeface="Calibri"/>
              </a:rPr>
              <a:t> </a:t>
            </a:r>
            <a:r>
              <a:rPr lang="en-US" sz="1800" dirty="0" err="1">
                <a:latin typeface="Calibri"/>
                <a:ea typeface="Calibri"/>
                <a:cs typeface="Calibri"/>
                <a:sym typeface="Calibri"/>
              </a:rPr>
              <a:t>vrai</a:t>
            </a:r>
            <a:endParaRPr lang="en-U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4. Lequel des éléments suivants n'est PAS une donnée personnelle sensible ?</a:t>
            </a:r>
            <a:endParaRPr sz="1400" b="0" i="0" u="none" strike="noStrike" cap="none">
              <a:solidFill>
                <a:srgbClr val="000000"/>
              </a:solidFill>
              <a:latin typeface="Calibri"/>
              <a:ea typeface="Calibri"/>
              <a:cs typeface="Calibri"/>
              <a:sym typeface="Calibri"/>
            </a:endParaRPr>
          </a:p>
        </p:txBody>
      </p:sp>
      <p:sp>
        <p:nvSpPr>
          <p:cNvPr id="452" name="Google Shape;452;p27"/>
          <p:cNvSpPr txBox="1"/>
          <p:nvPr/>
        </p:nvSpPr>
        <p:spPr>
          <a:xfrm>
            <a:off x="2112607" y="1987415"/>
            <a:ext cx="329759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a:solidFill>
                  <a:schemeClr val="dk1"/>
                </a:solidFill>
                <a:latin typeface="Calibri"/>
                <a:ea typeface="Calibri"/>
                <a:cs typeface="Calibri"/>
                <a:sym typeface="Calibri"/>
              </a:rPr>
              <a:t>Une </a:t>
            </a:r>
            <a:r>
              <a:rPr lang="en-US" sz="1400" b="0" i="1" u="none" strike="noStrike" cap="none" dirty="0" err="1">
                <a:solidFill>
                  <a:schemeClr val="dk1"/>
                </a:solidFill>
                <a:latin typeface="Calibri"/>
                <a:ea typeface="Calibri"/>
                <a:cs typeface="Calibri"/>
                <a:sym typeface="Calibri"/>
              </a:rPr>
              <a:t>seule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réponse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est</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correcte</a:t>
            </a:r>
            <a:r>
              <a:rPr lang="en-US" sz="1400" b="0" i="1" u="none" strike="noStrike" cap="none" dirty="0">
                <a:solidFill>
                  <a:schemeClr val="dk1"/>
                </a:solidFill>
                <a:latin typeface="Calibri"/>
                <a:ea typeface="Calibri"/>
                <a:cs typeface="Calibri"/>
                <a:sym typeface="Calibri"/>
              </a:rPr>
              <a:t> !</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BBB7E40-D195-E15F-A709-F08684078F28}"/>
              </a:ext>
            </a:extLst>
          </p:cNvPr>
          <p:cNvSpPr/>
          <p:nvPr/>
        </p:nvSpPr>
        <p:spPr>
          <a:xfrm>
            <a:off x="2150707" y="29765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Photos</a:t>
            </a:r>
          </a:p>
        </p:txBody>
      </p:sp>
      <p:sp>
        <p:nvSpPr>
          <p:cNvPr id="3" name="Ορθογώνιο 2">
            <a:extLst>
              <a:ext uri="{FF2B5EF4-FFF2-40B4-BE49-F238E27FC236}">
                <a16:creationId xmlns:a16="http://schemas.microsoft.com/office/drawing/2014/main" id="{0BAB1298-74FB-6A7B-3E6C-AEA3F349147B}"/>
              </a:ext>
            </a:extLst>
          </p:cNvPr>
          <p:cNvSpPr/>
          <p:nvPr/>
        </p:nvSpPr>
        <p:spPr>
          <a:xfrm>
            <a:off x="6179782"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err="1">
                <a:latin typeface="Calibri"/>
                <a:ea typeface="Calibri"/>
                <a:cs typeface="Calibri"/>
                <a:sym typeface="Calibri"/>
              </a:rPr>
              <a:t>Adresse</a:t>
            </a:r>
            <a:r>
              <a:rPr lang="en-US" sz="1800" dirty="0">
                <a:latin typeface="Calibri"/>
                <a:ea typeface="Calibri"/>
                <a:cs typeface="Calibri"/>
                <a:sym typeface="Calibri"/>
              </a:rPr>
              <a:t> du domicile</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E21BE589-CF7A-F024-8FF2-3CAC80D0EE9B}"/>
              </a:ext>
            </a:extLst>
          </p:cNvPr>
          <p:cNvSpPr/>
          <p:nvPr/>
        </p:nvSpPr>
        <p:spPr>
          <a:xfrm>
            <a:off x="2188807" y="42243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a:ea typeface="Calibri"/>
                <a:cs typeface="Calibri"/>
                <a:sym typeface="Calibri"/>
              </a:rPr>
              <a:t>Données relatives à la santé</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1B186753-2328-361E-4286-984CA5367CF0}"/>
              </a:ext>
            </a:extLst>
          </p:cNvPr>
          <p:cNvSpPr/>
          <p:nvPr/>
        </p:nvSpPr>
        <p:spPr>
          <a:xfrm>
            <a:off x="6217882" y="42243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a:t>
            </a:r>
            <a:r>
              <a:rPr lang="en-US" sz="1800" dirty="0">
                <a:latin typeface="Calibri"/>
                <a:ea typeface="Calibri"/>
                <a:cs typeface="Calibri"/>
                <a:sym typeface="Calibri"/>
              </a:rPr>
              <a:t> Opinions politiques</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8"/>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5. L'expéditeur peut-il être un indicateur du caractère indésirable d'un courrier électronique ?</a:t>
            </a:r>
            <a:endParaRPr sz="2000" b="1" i="0" u="none" strike="noStrike" cap="none">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AF361030-1B89-4502-B680-003CD4E8E6CA}"/>
              </a:ext>
            </a:extLst>
          </p:cNvPr>
          <p:cNvSpPr/>
          <p:nvPr/>
        </p:nvSpPr>
        <p:spPr>
          <a:xfrm>
            <a:off x="2066925" y="272732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Qui</a:t>
            </a:r>
            <a:endParaRPr lang="el-GR" dirty="0"/>
          </a:p>
        </p:txBody>
      </p:sp>
      <p:sp>
        <p:nvSpPr>
          <p:cNvPr id="3" name="Ορθογώνιο 2">
            <a:extLst>
              <a:ext uri="{FF2B5EF4-FFF2-40B4-BE49-F238E27FC236}">
                <a16:creationId xmlns:a16="http://schemas.microsoft.com/office/drawing/2014/main" id="{AB2EB3DE-0DAE-2198-CA53-C2965A6052D0}"/>
              </a:ext>
            </a:extLst>
          </p:cNvPr>
          <p:cNvSpPr/>
          <p:nvPr/>
        </p:nvSpPr>
        <p:spPr>
          <a:xfrm>
            <a:off x="6096000" y="272732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Non</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9"/>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a:t>Unité 1</a:t>
            </a:r>
            <a:r>
              <a:rPr lang="en-US"/>
              <a:t/>
            </a:r>
            <a:br>
              <a:rPr lang="en-US"/>
            </a:br>
            <a:r>
              <a:rPr lang="en-US" sz="4000"/>
              <a:t>Introduction </a:t>
            </a:r>
            <a:r>
              <a:rPr lang="en-US"/>
              <a:t/>
            </a:r>
            <a:br>
              <a:rPr lang="en-US"/>
            </a:br>
            <a:endParaRPr/>
          </a:p>
        </p:txBody>
      </p:sp>
      <p:sp>
        <p:nvSpPr>
          <p:cNvPr id="129" name="Google Shape;129;p39"/>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30" name="Google Shape;130;p39"/>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À </a:t>
            </a:r>
            <a:r>
              <a:rPr lang="en-US" sz="2000" dirty="0" err="1"/>
              <a:t>l'issue</a:t>
            </a:r>
            <a:r>
              <a:rPr lang="en-US" sz="2000" dirty="0"/>
              <a:t> de </a:t>
            </a:r>
            <a:r>
              <a:rPr lang="en-US" sz="2000" dirty="0" err="1"/>
              <a:t>cette</a:t>
            </a:r>
            <a:r>
              <a:rPr lang="en-US" sz="2000" dirty="0"/>
              <a:t> </a:t>
            </a:r>
            <a:r>
              <a:rPr lang="en-US" sz="2000" dirty="0" err="1"/>
              <a:t>unité</a:t>
            </a:r>
            <a:r>
              <a:rPr lang="en-US" sz="2000" dirty="0"/>
              <a:t>, </a:t>
            </a:r>
            <a:r>
              <a:rPr lang="en-US" sz="2000" dirty="0" err="1"/>
              <a:t>vous</a:t>
            </a:r>
            <a:r>
              <a:rPr lang="en-US" sz="2000" dirty="0"/>
              <a:t> </a:t>
            </a:r>
            <a:r>
              <a:rPr lang="en-US" sz="2000" dirty="0" err="1"/>
              <a:t>connaitrez</a:t>
            </a:r>
            <a:r>
              <a:rPr lang="en-US" sz="2000" dirty="0"/>
              <a:t>: </a:t>
            </a:r>
            <a:endParaRPr dirty="0"/>
          </a:p>
          <a:p>
            <a:pPr marL="228600" lvl="0" indent="-224948" algn="l" rtl="0">
              <a:lnSpc>
                <a:spcPct val="150000"/>
              </a:lnSpc>
              <a:spcBef>
                <a:spcPts val="1200"/>
              </a:spcBef>
              <a:spcAft>
                <a:spcPts val="0"/>
              </a:spcAft>
              <a:buClr>
                <a:srgbClr val="92D050"/>
              </a:buClr>
              <a:buSzPts val="2100"/>
              <a:buFont typeface="Calibri"/>
              <a:buChar char="✔"/>
            </a:pPr>
            <a:r>
              <a:rPr lang="en-US" sz="2000" dirty="0"/>
              <a:t>Les </a:t>
            </a:r>
            <a:r>
              <a:rPr lang="en-US" sz="2000" dirty="0" err="1"/>
              <a:t>objectifs</a:t>
            </a:r>
            <a:r>
              <a:rPr lang="en-US" sz="2000" dirty="0"/>
              <a:t> </a:t>
            </a:r>
            <a:r>
              <a:rPr lang="en-US" sz="2000" dirty="0" err="1"/>
              <a:t>d'apprentissage</a:t>
            </a:r>
            <a:r>
              <a:rPr lang="en-US" sz="2000" dirty="0"/>
              <a:t> et le </a:t>
            </a:r>
            <a:r>
              <a:rPr lang="en-US" sz="2000" dirty="0" err="1"/>
              <a:t>contenu</a:t>
            </a:r>
            <a:r>
              <a:rPr lang="en-US" sz="2000" dirty="0"/>
              <a:t> de formation de </a:t>
            </a:r>
            <a:r>
              <a:rPr lang="en-US" sz="2000" dirty="0" err="1"/>
              <a:t>ce</a:t>
            </a:r>
            <a:r>
              <a:rPr lang="en-US" sz="2000" dirty="0"/>
              <a:t> module</a:t>
            </a:r>
            <a:endParaRPr dirty="0"/>
          </a:p>
          <a:p>
            <a:pPr marL="228600" lvl="0" indent="-224948" algn="l" rtl="0">
              <a:lnSpc>
                <a:spcPct val="150000"/>
              </a:lnSpc>
              <a:spcBef>
                <a:spcPts val="1200"/>
              </a:spcBef>
              <a:spcAft>
                <a:spcPts val="0"/>
              </a:spcAft>
              <a:buClr>
                <a:srgbClr val="92D050"/>
              </a:buClr>
              <a:buSzPts val="2100"/>
              <a:buFont typeface="Calibri"/>
              <a:buChar char="✔"/>
            </a:pPr>
            <a:r>
              <a:rPr lang="en-US" sz="2000" dirty="0"/>
              <a:t>La </a:t>
            </a:r>
            <a:r>
              <a:rPr lang="en-US" sz="2000" dirty="0" err="1"/>
              <a:t>méthodologie</a:t>
            </a:r>
            <a:r>
              <a:rPr lang="en-US" sz="2000" dirty="0"/>
              <a:t> de formation </a:t>
            </a:r>
            <a:r>
              <a:rPr lang="en-US" sz="2000" dirty="0" err="1"/>
              <a:t>utilisée</a:t>
            </a:r>
            <a:r>
              <a:rPr lang="en-US" sz="2000" dirty="0"/>
              <a:t> et la </a:t>
            </a:r>
            <a:r>
              <a:rPr lang="en-US" sz="2000" dirty="0" err="1"/>
              <a:t>durée</a:t>
            </a:r>
            <a:r>
              <a:rPr lang="en-US" sz="2000" dirty="0"/>
              <a:t> de </a:t>
            </a:r>
            <a:r>
              <a:rPr lang="en-US" sz="2000" dirty="0" err="1"/>
              <a:t>ce</a:t>
            </a:r>
            <a:r>
              <a:rPr lang="en-US" sz="2000" dirty="0"/>
              <a:t> module</a:t>
            </a:r>
            <a:endParaRPr sz="2000" dirty="0"/>
          </a:p>
        </p:txBody>
      </p:sp>
      <p:pic>
        <p:nvPicPr>
          <p:cNvPr id="131" name="Google Shape;131;p39"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2" name="Google Shape;132;p39"/>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9"/>
          <p:cNvSpPr/>
          <p:nvPr/>
        </p:nvSpPr>
        <p:spPr>
          <a:xfrm>
            <a:off x="2105025" y="1028700"/>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6. Que ne devez-vous jamais faire si vous recevez un prétendu courrier indésirable ?</a:t>
            </a:r>
            <a:endParaRPr sz="2000" b="1" i="0" u="none" strike="noStrike" cap="none">
              <a:solidFill>
                <a:srgbClr val="1C2E78"/>
              </a:solidFill>
              <a:latin typeface="Calibri"/>
              <a:ea typeface="Calibri"/>
              <a:cs typeface="Calibri"/>
              <a:sym typeface="Calibri"/>
            </a:endParaRPr>
          </a:p>
        </p:txBody>
      </p:sp>
      <p:sp>
        <p:nvSpPr>
          <p:cNvPr id="471" name="Google Shape;471;p29"/>
          <p:cNvSpPr txBox="1"/>
          <p:nvPr/>
        </p:nvSpPr>
        <p:spPr>
          <a:xfrm>
            <a:off x="2112607" y="1987414"/>
            <a:ext cx="325949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a:solidFill>
                  <a:schemeClr val="dk1"/>
                </a:solidFill>
                <a:latin typeface="Calibri"/>
                <a:ea typeface="Calibri"/>
                <a:cs typeface="Calibri"/>
                <a:sym typeface="Calibri"/>
              </a:rPr>
              <a:t>Une </a:t>
            </a:r>
            <a:r>
              <a:rPr lang="en-US" sz="1400" b="0" i="1" u="none" strike="noStrike" cap="none" dirty="0" err="1">
                <a:solidFill>
                  <a:schemeClr val="dk1"/>
                </a:solidFill>
                <a:latin typeface="Calibri"/>
                <a:ea typeface="Calibri"/>
                <a:cs typeface="Calibri"/>
                <a:sym typeface="Calibri"/>
              </a:rPr>
              <a:t>seule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réponse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est</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correcte</a:t>
            </a:r>
            <a:r>
              <a:rPr lang="en-US" sz="1400" b="0" i="1" u="none" strike="noStrike" cap="none" dirty="0">
                <a:solidFill>
                  <a:schemeClr val="dk1"/>
                </a:solidFill>
                <a:latin typeface="Calibri"/>
                <a:ea typeface="Calibri"/>
                <a:cs typeface="Calibri"/>
                <a:sym typeface="Calibri"/>
              </a:rPr>
              <a:t> !</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84FF82B6-A7D3-0A27-8F79-A1F3FDCC0BAF}"/>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err="1">
                <a:latin typeface="Calibri"/>
                <a:ea typeface="Calibri"/>
                <a:cs typeface="Calibri"/>
                <a:sym typeface="Calibri"/>
              </a:rPr>
              <a:t>Supprimer</a:t>
            </a:r>
            <a:r>
              <a:rPr lang="en-US" sz="1800" dirty="0">
                <a:latin typeface="Calibri"/>
                <a:ea typeface="Calibri"/>
                <a:cs typeface="Calibri"/>
                <a:sym typeface="Calibri"/>
              </a:rPr>
              <a:t> </a:t>
            </a:r>
            <a:r>
              <a:rPr lang="en-US" sz="1800" dirty="0" err="1">
                <a:latin typeface="Calibri"/>
                <a:ea typeface="Calibri"/>
                <a:cs typeface="Calibri"/>
                <a:sym typeface="Calibri"/>
              </a:rPr>
              <a:t>l'e</a:t>
            </a:r>
            <a:r>
              <a:rPr lang="en-US" sz="1800" dirty="0">
                <a:latin typeface="Calibri"/>
                <a:ea typeface="Calibri"/>
                <a:cs typeface="Calibri"/>
                <a:sym typeface="Calibri"/>
              </a:rPr>
              <a:t>-mail</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A9B2994B-587E-097E-0037-0C0623380C11}"/>
              </a:ext>
            </a:extLst>
          </p:cNvPr>
          <p:cNvSpPr/>
          <p:nvPr/>
        </p:nvSpPr>
        <p:spPr>
          <a:xfrm>
            <a:off x="6141682"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err="1">
                <a:latin typeface="Calibri"/>
                <a:ea typeface="Calibri"/>
                <a:cs typeface="Calibri"/>
                <a:sym typeface="Calibri"/>
              </a:rPr>
              <a:t>Vérifier</a:t>
            </a:r>
            <a:r>
              <a:rPr lang="en-US" sz="1800" dirty="0">
                <a:latin typeface="Calibri"/>
                <a:ea typeface="Calibri"/>
                <a:cs typeface="Calibri"/>
                <a:sym typeface="Calibri"/>
              </a:rPr>
              <a:t> </a:t>
            </a:r>
            <a:r>
              <a:rPr lang="en-US" sz="1800" dirty="0" err="1">
                <a:latin typeface="Calibri"/>
                <a:ea typeface="Calibri"/>
                <a:cs typeface="Calibri"/>
                <a:sym typeface="Calibri"/>
              </a:rPr>
              <a:t>l'émetteur</a:t>
            </a:r>
            <a:r>
              <a:rPr lang="en-US" sz="1800" dirty="0">
                <a:latin typeface="Calibri"/>
                <a:ea typeface="Calibri"/>
                <a:cs typeface="Calibri"/>
                <a:sym typeface="Calibri"/>
              </a:rPr>
              <a:t> </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16DA1AF5-2720-B080-57F8-E1339DEFFD7F}"/>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err="1">
                <a:latin typeface="Calibri"/>
                <a:ea typeface="Calibri"/>
                <a:cs typeface="Calibri"/>
                <a:sym typeface="Calibri"/>
              </a:rPr>
              <a:t>Vérifier</a:t>
            </a:r>
            <a:r>
              <a:rPr lang="en-US" sz="1800" dirty="0">
                <a:latin typeface="Calibri"/>
                <a:ea typeface="Calibri"/>
                <a:cs typeface="Calibri"/>
                <a:sym typeface="Calibri"/>
              </a:rPr>
              <a:t> le </a:t>
            </a:r>
            <a:r>
              <a:rPr lang="en-US" sz="1800" dirty="0" err="1">
                <a:latin typeface="Calibri"/>
                <a:ea typeface="Calibri"/>
                <a:cs typeface="Calibri"/>
                <a:sym typeface="Calibri"/>
              </a:rPr>
              <a:t>sujet</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7225E61D-D67D-F5AB-CDEE-016477399203}"/>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err="1">
                <a:latin typeface="Calibri"/>
                <a:ea typeface="Calibri"/>
                <a:cs typeface="Calibri"/>
                <a:sym typeface="Calibri"/>
              </a:rPr>
              <a:t>Répondre</a:t>
            </a:r>
            <a:r>
              <a:rPr lang="en-US" sz="1800" dirty="0">
                <a:latin typeface="Calibri"/>
                <a:ea typeface="Calibri"/>
                <a:cs typeface="Calibri"/>
                <a:sym typeface="Calibri"/>
              </a:rPr>
              <a:t> et demander </a:t>
            </a:r>
            <a:r>
              <a:rPr lang="en-US" sz="1800" dirty="0" err="1">
                <a:latin typeface="Calibri"/>
                <a:ea typeface="Calibri"/>
                <a:cs typeface="Calibri"/>
                <a:sym typeface="Calibri"/>
              </a:rPr>
              <a:t>s'il</a:t>
            </a:r>
            <a:r>
              <a:rPr lang="en-US" sz="1800" dirty="0">
                <a:latin typeface="Calibri"/>
                <a:ea typeface="Calibri"/>
                <a:cs typeface="Calibri"/>
                <a:sym typeface="Calibri"/>
              </a:rPr>
              <a:t> </a:t>
            </a:r>
            <a:r>
              <a:rPr lang="en-US" sz="1800" dirty="0" err="1">
                <a:latin typeface="Calibri"/>
                <a:ea typeface="Calibri"/>
                <a:cs typeface="Calibri"/>
                <a:sym typeface="Calibri"/>
              </a:rPr>
              <a:t>s'agit</a:t>
            </a:r>
            <a:r>
              <a:rPr lang="en-US" sz="1800" dirty="0">
                <a:latin typeface="Calibri"/>
                <a:ea typeface="Calibri"/>
                <a:cs typeface="Calibri"/>
                <a:sym typeface="Calibri"/>
              </a:rPr>
              <a:t> d'un spam</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1" name="Google Shape;481;p30"/>
          <p:cNvGrpSpPr/>
          <p:nvPr/>
        </p:nvGrpSpPr>
        <p:grpSpPr>
          <a:xfrm>
            <a:off x="0" y="1"/>
            <a:ext cx="12624362" cy="6910372"/>
            <a:chOff x="0" y="0"/>
            <a:chExt cx="12624362" cy="7020335"/>
          </a:xfrm>
        </p:grpSpPr>
        <p:sp>
          <p:nvSpPr>
            <p:cNvPr id="482" name="Google Shape;482;p30"/>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83" name="Google Shape;483;p30"/>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84" name="Google Shape;484;p30"/>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485" name="Google Shape;485;p30"/>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a:solidFill>
                    <a:srgbClr val="FFC243"/>
                  </a:solidFill>
                  <a:latin typeface="Calibri"/>
                  <a:ea typeface="Calibri"/>
                  <a:cs typeface="Calibri"/>
                  <a:sym typeface="Calibri"/>
                </a:rPr>
                <a:t>Félicitations !</a:t>
              </a:r>
              <a:r>
                <a:rPr lang="en-US" sz="2800" b="1" i="0" u="none" strike="noStrike" cap="none">
                  <a:solidFill>
                    <a:srgbClr val="84C337"/>
                  </a:solidFill>
                  <a:latin typeface="Calibri"/>
                  <a:ea typeface="Calibri"/>
                  <a:cs typeface="Calibri"/>
                  <a:sym typeface="Calibri"/>
                </a:rPr>
                <a:t/>
              </a:r>
              <a:br>
                <a:rPr lang="en-US" sz="2800" b="1" i="0" u="none" strike="noStrike" cap="none">
                  <a:solidFill>
                    <a:srgbClr val="84C337"/>
                  </a:solidFill>
                  <a:latin typeface="Calibri"/>
                  <a:ea typeface="Calibri"/>
                  <a:cs typeface="Calibri"/>
                  <a:sym typeface="Calibri"/>
                </a:rPr>
              </a:br>
              <a:r>
                <a:rPr lang="en-US" sz="2800" b="1" i="0" u="none" strike="noStrike" cap="none">
                  <a:solidFill>
                    <a:srgbClr val="1C2E78"/>
                  </a:solidFill>
                  <a:latin typeface="Calibri"/>
                  <a:ea typeface="Calibri"/>
                  <a:cs typeface="Calibri"/>
                  <a:sym typeface="Calibri"/>
                </a:rPr>
                <a:t>Vous avez terminé ce module !</a:t>
              </a:r>
              <a:endParaRPr sz="1400" b="0" i="0" u="none" strike="noStrike" cap="none">
                <a:solidFill>
                  <a:srgbClr val="000000"/>
                </a:solidFill>
                <a:latin typeface="Calibri"/>
                <a:ea typeface="Calibri"/>
                <a:cs typeface="Calibri"/>
                <a:sym typeface="Calibri"/>
              </a:endParaRPr>
            </a:p>
          </p:txBody>
        </p:sp>
      </p:grpSp>
      <p:sp>
        <p:nvSpPr>
          <p:cNvPr id="486" name="Google Shape;486;p30"/>
          <p:cNvSpPr/>
          <p:nvPr/>
        </p:nvSpPr>
        <p:spPr>
          <a:xfrm>
            <a:off x="4782319" y="6277950"/>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1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 Numéro de projet : 2023-1-RO01-KA220-ADU-000157797</a:t>
            </a:r>
            <a:endParaRPr sz="1110" b="0" i="0" u="none" strike="noStrike" cap="none">
              <a:solidFill>
                <a:schemeClr val="lt1"/>
              </a:solidFill>
              <a:latin typeface="Calibri"/>
              <a:ea typeface="Calibri"/>
              <a:cs typeface="Calibri"/>
              <a:sym typeface="Calibri"/>
            </a:endParaRPr>
          </a:p>
        </p:txBody>
      </p:sp>
      <p:pic>
        <p:nvPicPr>
          <p:cNvPr id="487" name="Google Shape;487;p30"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488" name="Google Shape;488;p30"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pic>
        <p:nvPicPr>
          <p:cNvPr id="489" name="Google Shape;489;p30" title="FR_Co-fundedbytheEU_RGB_POS.png"/>
          <p:cNvPicPr preferRelativeResize="0"/>
          <p:nvPr/>
        </p:nvPicPr>
        <p:blipFill rotWithShape="1">
          <a:blip r:embed="rId6">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0"/>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Compétences</a:t>
            </a:r>
            <a:endParaRPr sz="2400"/>
          </a:p>
        </p:txBody>
      </p:sp>
      <p:pic>
        <p:nvPicPr>
          <p:cNvPr id="139" name="Google Shape;139;p40"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40" name="Google Shape;140;p40"/>
          <p:cNvSpPr txBox="1">
            <a:spLocks noGrp="1"/>
          </p:cNvSpPr>
          <p:nvPr>
            <p:ph type="body" idx="1"/>
          </p:nvPr>
        </p:nvSpPr>
        <p:spPr>
          <a:xfrm>
            <a:off x="485775" y="2236600"/>
            <a:ext cx="6096000" cy="4338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Clr>
                <a:srgbClr val="92D050"/>
              </a:buClr>
              <a:buSzPts val="2400"/>
              <a:buFont typeface="Calibri"/>
              <a:buChar char="▪"/>
            </a:pPr>
            <a:r>
              <a:rPr lang="en-US" sz="1900">
                <a:solidFill>
                  <a:schemeClr val="lt1"/>
                </a:solidFill>
              </a:rPr>
              <a:t>Acquérir les compétences nécessaires pour utiliser les solutions de paiements mobiles en toute sécurité et en toute confiance :</a:t>
            </a:r>
            <a:r>
              <a:rPr lang="en-US" sz="2000">
                <a:solidFill>
                  <a:schemeClr val="lt1"/>
                </a:solidFill>
              </a:rPr>
              <a:t> </a:t>
            </a:r>
            <a:endParaRPr/>
          </a:p>
          <a:p>
            <a:pPr marL="800100" lvl="1" indent="-311150" algn="l" rtl="0">
              <a:lnSpc>
                <a:spcPct val="100000"/>
              </a:lnSpc>
              <a:spcBef>
                <a:spcPts val="1200"/>
              </a:spcBef>
              <a:spcAft>
                <a:spcPts val="0"/>
              </a:spcAft>
              <a:buClr>
                <a:srgbClr val="FFDA4C"/>
              </a:buClr>
              <a:buSzPts val="1900"/>
              <a:buFont typeface="Calibri"/>
              <a:buChar char="✔"/>
            </a:pPr>
            <a:r>
              <a:rPr lang="en-US" sz="1900"/>
              <a:t>Comprendre ce qu'est la sécurité en ligne. </a:t>
            </a:r>
            <a:endParaRPr sz="1900"/>
          </a:p>
          <a:p>
            <a:pPr marL="800100" lvl="1" indent="-311150" algn="l" rtl="0">
              <a:lnSpc>
                <a:spcPct val="100000"/>
              </a:lnSpc>
              <a:spcBef>
                <a:spcPts val="1200"/>
              </a:spcBef>
              <a:spcAft>
                <a:spcPts val="0"/>
              </a:spcAft>
              <a:buClr>
                <a:srgbClr val="FFDA4C"/>
              </a:buClr>
              <a:buSzPts val="1900"/>
              <a:buFont typeface="Calibri"/>
              <a:buChar char="✔"/>
            </a:pPr>
            <a:r>
              <a:rPr lang="en-US" sz="1900"/>
              <a:t>Comprendre ce que sont les données personnelles et sensibles.</a:t>
            </a:r>
            <a:endParaRPr sz="1900"/>
          </a:p>
          <a:p>
            <a:pPr marL="800100" lvl="1" indent="-311150" algn="l" rtl="0">
              <a:lnSpc>
                <a:spcPct val="100000"/>
              </a:lnSpc>
              <a:spcBef>
                <a:spcPts val="1200"/>
              </a:spcBef>
              <a:spcAft>
                <a:spcPts val="0"/>
              </a:spcAft>
              <a:buClr>
                <a:srgbClr val="FFDA4C"/>
              </a:buClr>
              <a:buSzPts val="1900"/>
              <a:buFont typeface="Calibri"/>
              <a:buChar char="✔"/>
            </a:pPr>
            <a:r>
              <a:rPr lang="en-US" sz="1900"/>
              <a:t>Comprendre les concepts de vie privée et de sécurité.</a:t>
            </a:r>
            <a:endParaRPr sz="1900"/>
          </a:p>
          <a:p>
            <a:pPr marL="800100" lvl="1" indent="-311150" algn="l" rtl="0">
              <a:lnSpc>
                <a:spcPct val="100000"/>
              </a:lnSpc>
              <a:spcBef>
                <a:spcPts val="1200"/>
              </a:spcBef>
              <a:spcAft>
                <a:spcPts val="600"/>
              </a:spcAft>
              <a:buClr>
                <a:srgbClr val="FFDA4C"/>
              </a:buClr>
              <a:buSzPts val="1900"/>
              <a:buFont typeface="Calibri"/>
              <a:buChar char="✔"/>
            </a:pPr>
            <a:r>
              <a:rPr lang="en-US" sz="1900"/>
              <a:t>Savoir ce que sont le spamming et le phishing (hameçonnage) et comment y répondre</a:t>
            </a:r>
            <a:endParaRPr sz="1900"/>
          </a:p>
        </p:txBody>
      </p:sp>
      <p:sp>
        <p:nvSpPr>
          <p:cNvPr id="141" name="Google Shape;141;p40"/>
          <p:cNvSpPr txBox="1"/>
          <p:nvPr/>
        </p:nvSpPr>
        <p:spPr>
          <a:xfrm>
            <a:off x="6380282" y="2244326"/>
            <a:ext cx="5753100" cy="3921216"/>
          </a:xfrm>
          <a:prstGeom prst="rect">
            <a:avLst/>
          </a:prstGeom>
          <a:noFill/>
          <a:ln>
            <a:noFill/>
          </a:ln>
        </p:spPr>
        <p:txBody>
          <a:bodyPr spcFirstLastPara="1" wrap="square" lIns="91425" tIns="45700" rIns="91425" bIns="45700" anchor="t" anchorCtr="0">
            <a:normAutofit/>
          </a:bodyPr>
          <a:lstStyle/>
          <a:p>
            <a:pPr marL="685800" marR="0" lvl="1" indent="-76200" algn="l" rtl="0">
              <a:lnSpc>
                <a:spcPct val="100000"/>
              </a:lnSpc>
              <a:spcBef>
                <a:spcPts val="1200"/>
              </a:spcBef>
              <a:spcAft>
                <a:spcPts val="0"/>
              </a:spcAft>
              <a:buClr>
                <a:srgbClr val="FFDA4C"/>
              </a:buClr>
              <a:buSzPts val="2400"/>
              <a:buFont typeface="Calibri"/>
              <a:buNone/>
            </a:pPr>
            <a:endParaRPr sz="2000" b="0" i="0" u="none" strike="noStrike" cap="none">
              <a:solidFill>
                <a:schemeClr val="lt1"/>
              </a:solidFill>
              <a:latin typeface="Calibri"/>
              <a:ea typeface="Calibri"/>
              <a:cs typeface="Calibri"/>
              <a:sym typeface="Calibri"/>
            </a:endParaRPr>
          </a:p>
          <a:p>
            <a:pPr marL="800100" marR="0" lvl="0" indent="-311150" algn="l" rtl="0">
              <a:lnSpc>
                <a:spcPct val="100000"/>
              </a:lnSpc>
              <a:spcBef>
                <a:spcPts val="600"/>
              </a:spcBef>
              <a:spcAft>
                <a:spcPts val="0"/>
              </a:spcAft>
              <a:buClr>
                <a:srgbClr val="FFDA4C"/>
              </a:buClr>
              <a:buSzPts val="1900"/>
              <a:buFont typeface="Calibri"/>
              <a:buChar char="✔"/>
            </a:pPr>
            <a:r>
              <a:rPr lang="en-US" sz="1900" b="0" i="0" u="none" strike="noStrike" cap="none">
                <a:solidFill>
                  <a:schemeClr val="lt1"/>
                </a:solidFill>
                <a:latin typeface="Calibri"/>
                <a:ea typeface="Calibri"/>
                <a:cs typeface="Calibri"/>
                <a:sym typeface="Calibri"/>
              </a:rPr>
              <a:t>Connaître les critères permettant de décider quels liens peuvent être visités en toute sécurité</a:t>
            </a:r>
            <a:endParaRPr sz="1900"/>
          </a:p>
          <a:p>
            <a:pPr marL="800100" marR="0" lvl="1" indent="-311150" algn="l" rtl="0">
              <a:lnSpc>
                <a:spcPct val="100000"/>
              </a:lnSpc>
              <a:spcBef>
                <a:spcPts val="1200"/>
              </a:spcBef>
              <a:spcAft>
                <a:spcPts val="0"/>
              </a:spcAft>
              <a:buClr>
                <a:srgbClr val="FFDA4C"/>
              </a:buClr>
              <a:buSzPts val="1900"/>
              <a:buFont typeface="Calibri"/>
              <a:buChar char="✔"/>
            </a:pPr>
            <a:r>
              <a:rPr lang="en-US" sz="1900" b="0" i="0" u="none" strike="noStrike" cap="none">
                <a:solidFill>
                  <a:schemeClr val="lt1"/>
                </a:solidFill>
                <a:latin typeface="Calibri"/>
                <a:ea typeface="Calibri"/>
                <a:cs typeface="Calibri"/>
                <a:sym typeface="Calibri"/>
              </a:rPr>
              <a:t>Connaître vos droits en ligne </a:t>
            </a:r>
            <a:endParaRPr sz="1900"/>
          </a:p>
          <a:p>
            <a:pPr marL="800100" marR="0" lvl="1" indent="-311150" algn="l" rtl="0">
              <a:lnSpc>
                <a:spcPct val="100000"/>
              </a:lnSpc>
              <a:spcBef>
                <a:spcPts val="1200"/>
              </a:spcBef>
              <a:spcAft>
                <a:spcPts val="0"/>
              </a:spcAft>
              <a:buClr>
                <a:srgbClr val="FFDA4C"/>
              </a:buClr>
              <a:buSzPts val="1900"/>
              <a:buFont typeface="Calibri"/>
              <a:buChar char="✔"/>
            </a:pPr>
            <a:r>
              <a:rPr lang="en-US" sz="1900" b="0" i="0" u="none" strike="noStrike" cap="none">
                <a:solidFill>
                  <a:schemeClr val="lt1"/>
                </a:solidFill>
                <a:latin typeface="Calibri"/>
                <a:ea typeface="Calibri"/>
                <a:cs typeface="Calibri"/>
                <a:sym typeface="Calibri"/>
              </a:rPr>
              <a:t>Comprendre ce qu'est le GDPR et pourquoi nous en avons besoin</a:t>
            </a:r>
            <a:endParaRPr sz="1900"/>
          </a:p>
          <a:p>
            <a:pPr marL="800100" marR="0" lvl="1" indent="-311150" algn="l" rtl="0">
              <a:lnSpc>
                <a:spcPct val="100000"/>
              </a:lnSpc>
              <a:spcBef>
                <a:spcPts val="1200"/>
              </a:spcBef>
              <a:spcAft>
                <a:spcPts val="0"/>
              </a:spcAft>
              <a:buClr>
                <a:srgbClr val="FFDA4C"/>
              </a:buClr>
              <a:buSzPts val="1900"/>
              <a:buFont typeface="Calibri"/>
              <a:buChar char="✔"/>
            </a:pPr>
            <a:r>
              <a:rPr lang="en-US" sz="1900" b="0" i="0" u="none" strike="noStrike" cap="none">
                <a:solidFill>
                  <a:schemeClr val="lt1"/>
                </a:solidFill>
                <a:latin typeface="Calibri"/>
                <a:ea typeface="Calibri"/>
                <a:cs typeface="Calibri"/>
                <a:sym typeface="Calibri"/>
              </a:rPr>
              <a:t>Savoir appliquer les mesures de sécurité et de prévention</a:t>
            </a:r>
            <a:endParaRPr sz="1900"/>
          </a:p>
          <a:p>
            <a:pPr marL="457200" marR="0" lvl="1" indent="0" algn="l" rtl="0">
              <a:lnSpc>
                <a:spcPct val="100000"/>
              </a:lnSpc>
              <a:spcBef>
                <a:spcPts val="1800"/>
              </a:spcBef>
              <a:spcAft>
                <a:spcPts val="0"/>
              </a:spcAft>
              <a:buNone/>
            </a:pPr>
            <a:endParaRPr sz="2000" b="0" i="0" u="none" strike="noStrike" cap="none">
              <a:solidFill>
                <a:schemeClr val="lt1"/>
              </a:solidFill>
              <a:latin typeface="Calibri"/>
              <a:ea typeface="Calibri"/>
              <a:cs typeface="Calibri"/>
              <a:sym typeface="Calibri"/>
            </a:endParaRPr>
          </a:p>
        </p:txBody>
      </p:sp>
      <p:sp>
        <p:nvSpPr>
          <p:cNvPr id="142" name="Google Shape;142;p40"/>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Après avoir suivi ce module, vous pourrez</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Contenu de la formation</a:t>
            </a:r>
            <a:endParaRPr sz="2400"/>
          </a:p>
        </p:txBody>
      </p:sp>
      <p:sp>
        <p:nvSpPr>
          <p:cNvPr id="148" name="Google Shape;148;p5"/>
          <p:cNvSpPr txBox="1">
            <a:spLocks noGrp="1"/>
          </p:cNvSpPr>
          <p:nvPr>
            <p:ph type="body" idx="1"/>
          </p:nvPr>
        </p:nvSpPr>
        <p:spPr>
          <a:xfrm>
            <a:off x="394608" y="2171700"/>
            <a:ext cx="8738375" cy="3962397"/>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600"/>
              </a:spcBef>
              <a:spcAft>
                <a:spcPts val="0"/>
              </a:spcAft>
              <a:buClr>
                <a:srgbClr val="FFC243"/>
              </a:buClr>
              <a:buSzPts val="2000"/>
              <a:buFont typeface="Calibri"/>
              <a:buAutoNum type="arabicPeriod"/>
            </a:pPr>
            <a:r>
              <a:rPr lang="en-US" sz="2000"/>
              <a:t>Introduction de la session : durée, objectifs, contenu et méthodologie </a:t>
            </a:r>
            <a:endParaRPr/>
          </a:p>
          <a:p>
            <a:pPr marL="457200" lvl="0" indent="-457200" algn="l" rtl="0">
              <a:lnSpc>
                <a:spcPct val="100000"/>
              </a:lnSpc>
              <a:spcBef>
                <a:spcPts val="1200"/>
              </a:spcBef>
              <a:spcAft>
                <a:spcPts val="0"/>
              </a:spcAft>
              <a:buClr>
                <a:srgbClr val="FFC243"/>
              </a:buClr>
              <a:buSzPts val="2000"/>
              <a:buFont typeface="Calibri"/>
              <a:buAutoNum type="arabicPeriod"/>
            </a:pPr>
            <a:r>
              <a:rPr lang="en-US" sz="2000"/>
              <a:t>Sécurité en ligne, données personnelles, données sensibles, vie privée et sécurité </a:t>
            </a:r>
            <a:endParaRPr/>
          </a:p>
          <a:p>
            <a:pPr marL="457200" lvl="0" indent="-457200" algn="l" rtl="0">
              <a:lnSpc>
                <a:spcPct val="100000"/>
              </a:lnSpc>
              <a:spcBef>
                <a:spcPts val="1200"/>
              </a:spcBef>
              <a:spcAft>
                <a:spcPts val="0"/>
              </a:spcAft>
              <a:buClr>
                <a:srgbClr val="FFC243"/>
              </a:buClr>
              <a:buSzPts val="2000"/>
              <a:buFont typeface="Calibri"/>
              <a:buAutoNum type="arabicPeriod"/>
            </a:pPr>
            <a:r>
              <a:rPr lang="en-US" sz="2000"/>
              <a:t>Reconnaître le spam et le phishing et savoir comment y remédier </a:t>
            </a:r>
            <a:endParaRPr/>
          </a:p>
          <a:p>
            <a:pPr marL="457200" lvl="0" indent="-457200" algn="l" rtl="0">
              <a:lnSpc>
                <a:spcPct val="100000"/>
              </a:lnSpc>
              <a:spcBef>
                <a:spcPts val="1200"/>
              </a:spcBef>
              <a:spcAft>
                <a:spcPts val="0"/>
              </a:spcAft>
              <a:buClr>
                <a:srgbClr val="FFC243"/>
              </a:buClr>
              <a:buSzPts val="2000"/>
              <a:buFont typeface="Calibri"/>
              <a:buAutoNum type="arabicPeriod"/>
            </a:pPr>
            <a:r>
              <a:rPr lang="en-US" sz="2000"/>
              <a:t>Connaître vos droits en ligne, l'exemple du GDPR </a:t>
            </a:r>
            <a:endParaRPr/>
          </a:p>
          <a:p>
            <a:pPr marL="457200" lvl="0" indent="-457200" algn="l" rtl="0">
              <a:lnSpc>
                <a:spcPct val="100000"/>
              </a:lnSpc>
              <a:spcBef>
                <a:spcPts val="1200"/>
              </a:spcBef>
              <a:spcAft>
                <a:spcPts val="0"/>
              </a:spcAft>
              <a:buClr>
                <a:srgbClr val="FFC243"/>
              </a:buClr>
              <a:buSzPts val="2000"/>
              <a:buFont typeface="Calibri"/>
              <a:buAutoNum type="arabicPeriod"/>
            </a:pPr>
            <a:r>
              <a:rPr lang="en-US" sz="2000"/>
              <a:t>Se protéger en ligne </a:t>
            </a:r>
            <a:endParaRPr/>
          </a:p>
          <a:p>
            <a:pPr marL="457200" lvl="0" indent="-457200" algn="l" rtl="0">
              <a:lnSpc>
                <a:spcPct val="100000"/>
              </a:lnSpc>
              <a:spcBef>
                <a:spcPts val="1200"/>
              </a:spcBef>
              <a:spcAft>
                <a:spcPts val="0"/>
              </a:spcAft>
              <a:buClr>
                <a:srgbClr val="FFC243"/>
              </a:buClr>
              <a:buSzPts val="2000"/>
              <a:buFont typeface="Calibri"/>
              <a:buAutoNum type="arabicPeriod"/>
            </a:pPr>
            <a:r>
              <a:rPr lang="en-US" sz="2000"/>
              <a:t>Quiz : vérifiez vos connaissances </a:t>
            </a:r>
            <a:endParaRPr/>
          </a:p>
          <a:p>
            <a:pPr marL="0" lvl="0" indent="0" algn="l" rtl="0">
              <a:lnSpc>
                <a:spcPct val="100000"/>
              </a:lnSpc>
              <a:spcBef>
                <a:spcPts val="1200"/>
              </a:spcBef>
              <a:spcAft>
                <a:spcPts val="600"/>
              </a:spcAft>
              <a:buClr>
                <a:srgbClr val="FFC243"/>
              </a:buClr>
              <a:buSzPts val="2000"/>
              <a:buNone/>
            </a:pPr>
            <a:endParaRPr sz="2000"/>
          </a:p>
        </p:txBody>
      </p:sp>
      <p:pic>
        <p:nvPicPr>
          <p:cNvPr id="149" name="Google Shape;149;p5"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Méthodologie et durée de la formation</a:t>
            </a:r>
            <a:endParaRPr sz="2400"/>
          </a:p>
        </p:txBody>
      </p:sp>
      <p:sp>
        <p:nvSpPr>
          <p:cNvPr id="155" name="Google Shape;155;p6"/>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Durée de la visite : </a:t>
            </a:r>
            <a:r>
              <a:rPr lang="en-US"/>
              <a:t>4 heures</a:t>
            </a:r>
            <a:endParaRPr/>
          </a:p>
          <a:p>
            <a:pPr marL="685800" lvl="1" indent="-228600" algn="l" rtl="0">
              <a:lnSpc>
                <a:spcPct val="100000"/>
              </a:lnSpc>
              <a:spcBef>
                <a:spcPts val="1200"/>
              </a:spcBef>
              <a:spcAft>
                <a:spcPts val="0"/>
              </a:spcAft>
              <a:buClr>
                <a:srgbClr val="92D050"/>
              </a:buClr>
              <a:buSzPts val="2640"/>
              <a:buFont typeface="Calibri"/>
              <a:buChar char="▪"/>
            </a:pPr>
            <a:r>
              <a:rPr lang="en-US"/>
              <a:t>Session en face à face : 2 heures</a:t>
            </a:r>
            <a:endParaRPr/>
          </a:p>
          <a:p>
            <a:pPr marL="685800" lvl="1" indent="-228600" algn="l" rtl="0">
              <a:lnSpc>
                <a:spcPct val="100000"/>
              </a:lnSpc>
              <a:spcBef>
                <a:spcPts val="1200"/>
              </a:spcBef>
              <a:spcAft>
                <a:spcPts val="0"/>
              </a:spcAft>
              <a:buClr>
                <a:srgbClr val="92D050"/>
              </a:buClr>
              <a:buSzPts val="2640"/>
              <a:buFont typeface="Calibri"/>
              <a:buChar char="▪"/>
            </a:pPr>
            <a:r>
              <a:rPr lang="en-US"/>
              <a:t>Formation en ligne : 2 heures</a:t>
            </a:r>
            <a:endParaRPr/>
          </a:p>
          <a:p>
            <a:pPr marL="0" lvl="0" indent="0" algn="l" rtl="0">
              <a:lnSpc>
                <a:spcPct val="100000"/>
              </a:lnSpc>
              <a:spcBef>
                <a:spcPts val="1200"/>
              </a:spcBef>
              <a:spcAft>
                <a:spcPts val="0"/>
              </a:spcAft>
              <a:buSzPts val="2400"/>
              <a:buNone/>
            </a:pPr>
            <a:endParaRPr/>
          </a:p>
        </p:txBody>
      </p:sp>
      <p:sp>
        <p:nvSpPr>
          <p:cNvPr id="156" name="Google Shape;156;p6"/>
          <p:cNvSpPr txBox="1"/>
          <p:nvPr/>
        </p:nvSpPr>
        <p:spPr>
          <a:xfrm>
            <a:off x="4785073" y="2139516"/>
            <a:ext cx="7386220" cy="40127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1800" b="0" i="0" u="none" strike="noStrike" cap="none">
                <a:solidFill>
                  <a:schemeClr val="lt1"/>
                </a:solidFill>
                <a:latin typeface="Calibri"/>
                <a:ea typeface="Calibri"/>
                <a:cs typeface="Calibri"/>
                <a:sym typeface="Calibri"/>
              </a:rPr>
              <a:t>Méthodologie</a:t>
            </a:r>
            <a:endParaRPr sz="1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a:solidFill>
                  <a:schemeClr val="lt1"/>
                </a:solidFill>
                <a:latin typeface="Calibri"/>
                <a:ea typeface="Calibri"/>
                <a:cs typeface="Calibri"/>
                <a:sym typeface="Calibri"/>
              </a:rPr>
              <a:t>Active et participative</a:t>
            </a:r>
            <a:endParaRPr sz="1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a:solidFill>
                  <a:schemeClr val="lt1"/>
                </a:solidFill>
                <a:latin typeface="Calibri"/>
                <a:ea typeface="Calibri"/>
                <a:cs typeface="Calibri"/>
                <a:sym typeface="Calibri"/>
              </a:rPr>
              <a:t>Formation en face à face :</a:t>
            </a:r>
            <a:endParaRPr sz="14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Dialogue  </a:t>
            </a:r>
            <a:r>
              <a:rPr lang="en-US" sz="2000" b="0" i="0" u="none" strike="noStrike" cap="none">
                <a:solidFill>
                  <a:srgbClr val="FFC243"/>
                </a:solidFill>
                <a:latin typeface="Calibri"/>
                <a:ea typeface="Calibri"/>
                <a:cs typeface="Calibri"/>
                <a:sym typeface="Calibri"/>
              </a:rPr>
              <a:t>✔ </a:t>
            </a:r>
            <a:r>
              <a:rPr lang="en-US" sz="2000" b="0" i="0" u="none" strike="noStrike" cap="none">
                <a:solidFill>
                  <a:schemeClr val="lt1"/>
                </a:solidFill>
                <a:latin typeface="Calibri"/>
                <a:ea typeface="Calibri"/>
                <a:cs typeface="Calibri"/>
                <a:sym typeface="Calibri"/>
              </a:rPr>
              <a:t>Travail d'équipe</a:t>
            </a:r>
            <a:endParaRPr sz="1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a:solidFill>
                  <a:schemeClr val="lt1"/>
                </a:solidFill>
                <a:latin typeface="Calibri"/>
                <a:ea typeface="Calibri"/>
                <a:cs typeface="Calibri"/>
                <a:sym typeface="Calibri"/>
              </a:rPr>
              <a:t>Formation en ligne :</a:t>
            </a:r>
            <a:endParaRPr sz="14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Mise en œuvre pratique de certains conseils </a:t>
            </a:r>
            <a:endParaRPr sz="2000" b="0" i="0" u="none" strike="noStrike" cap="none">
              <a:solidFill>
                <a:schemeClr val="lt1"/>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Echange avec les autres participants. </a:t>
            </a:r>
            <a:endParaRPr sz="1600" b="0" i="0" u="none" strike="noStrike" cap="none">
              <a:solidFill>
                <a:schemeClr val="lt1"/>
              </a:solidFill>
              <a:latin typeface="Calibri"/>
              <a:ea typeface="Calibri"/>
              <a:cs typeface="Calibri"/>
              <a:sym typeface="Calibri"/>
            </a:endParaRPr>
          </a:p>
        </p:txBody>
      </p:sp>
      <p:pic>
        <p:nvPicPr>
          <p:cNvPr id="157" name="Google Shape;157;p6"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41" descr="High ROI content abstract concept illustration"/>
          <p:cNvPicPr preferRelativeResize="0"/>
          <p:nvPr/>
        </p:nvPicPr>
        <p:blipFill rotWithShape="1">
          <a:blip r:embed="rId3">
            <a:alphaModFix/>
          </a:blip>
          <a:srcRect l="10455" t="11534" r="9781" b="9204"/>
          <a:stretch/>
        </p:blipFill>
        <p:spPr>
          <a:xfrm>
            <a:off x="8102600" y="2411510"/>
            <a:ext cx="3729422" cy="3482663"/>
          </a:xfrm>
          <a:prstGeom prst="rect">
            <a:avLst/>
          </a:prstGeom>
          <a:noFill/>
          <a:ln>
            <a:noFill/>
          </a:ln>
        </p:spPr>
      </p:pic>
      <p:sp>
        <p:nvSpPr>
          <p:cNvPr id="164" name="Google Shape;164;p4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000"/>
              <a:buFont typeface="Calibri"/>
              <a:buNone/>
            </a:pPr>
            <a:r>
              <a:rPr lang="en-US" sz="2000"/>
              <a:t>Unité 2</a:t>
            </a:r>
            <a:r>
              <a:rPr lang="en-US"/>
              <a:t/>
            </a:r>
            <a:br>
              <a:rPr lang="en-US"/>
            </a:br>
            <a:r>
              <a:rPr lang="en-US"/>
              <a:t>Sécurité en ligne et données personnelles </a:t>
            </a:r>
            <a:endParaRPr/>
          </a:p>
        </p:txBody>
      </p:sp>
      <p:sp>
        <p:nvSpPr>
          <p:cNvPr id="165" name="Google Shape;165;p4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66" name="Google Shape;166;p41"/>
          <p:cNvSpPr txBox="1">
            <a:spLocks noGrp="1"/>
          </p:cNvSpPr>
          <p:nvPr>
            <p:ph type="body" idx="2"/>
          </p:nvPr>
        </p:nvSpPr>
        <p:spPr>
          <a:xfrm>
            <a:off x="617620" y="2849843"/>
            <a:ext cx="7357980" cy="372468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353"/>
              <a:buNone/>
            </a:pPr>
            <a:r>
              <a:rPr lang="en-US" sz="2000"/>
              <a:t>À l'issue de cette unité, vous saurez :</a:t>
            </a:r>
            <a:endParaRPr/>
          </a:p>
          <a:p>
            <a:pPr marL="228600" lvl="0" indent="-228600" algn="l" rtl="0">
              <a:lnSpc>
                <a:spcPct val="150000"/>
              </a:lnSpc>
              <a:spcBef>
                <a:spcPts val="1200"/>
              </a:spcBef>
              <a:spcAft>
                <a:spcPts val="0"/>
              </a:spcAft>
              <a:buSzPts val="2353"/>
              <a:buFont typeface="Calibri"/>
              <a:buChar char="✔"/>
            </a:pPr>
            <a:r>
              <a:rPr lang="en-US" sz="2000"/>
              <a:t>Qu'est-ce que la sécurité en ligne ?</a:t>
            </a:r>
            <a:endParaRPr/>
          </a:p>
          <a:p>
            <a:pPr marL="228600" lvl="0" indent="-228600" algn="l" rtl="0">
              <a:lnSpc>
                <a:spcPct val="150000"/>
              </a:lnSpc>
              <a:spcBef>
                <a:spcPts val="1200"/>
              </a:spcBef>
              <a:spcAft>
                <a:spcPts val="0"/>
              </a:spcAft>
              <a:buSzPts val="2353"/>
              <a:buFont typeface="Calibri"/>
              <a:buChar char="✔"/>
            </a:pPr>
            <a:r>
              <a:rPr lang="en-US" sz="2000"/>
              <a:t>Qu'est-ce qu'une donnée à caractère personnel ? </a:t>
            </a:r>
            <a:endParaRPr sz="2000">
              <a:highlight>
                <a:srgbClr val="FFFF00"/>
              </a:highlight>
            </a:endParaRPr>
          </a:p>
        </p:txBody>
      </p:sp>
      <p:sp>
        <p:nvSpPr>
          <p:cNvPr id="167" name="Google Shape;167;p41"/>
          <p:cNvSpPr txBox="1"/>
          <p:nvPr/>
        </p:nvSpPr>
        <p:spPr>
          <a:xfrm>
            <a:off x="9436963" y="657452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body" idx="1"/>
          </p:nvPr>
        </p:nvSpPr>
        <p:spPr>
          <a:xfrm>
            <a:off x="564412" y="1571085"/>
            <a:ext cx="10144836" cy="455350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8108"/>
              <a:buNone/>
            </a:pPr>
            <a:r>
              <a:rPr lang="en-US" dirty="0"/>
              <a:t>Le fait de </a:t>
            </a:r>
            <a:r>
              <a:rPr lang="en-US" dirty="0" err="1"/>
              <a:t>naviguer</a:t>
            </a:r>
            <a:r>
              <a:rPr lang="en-US" dirty="0"/>
              <a:t> </a:t>
            </a:r>
            <a:r>
              <a:rPr lang="en-US" dirty="0" err="1"/>
              <a:t>en</a:t>
            </a:r>
            <a:r>
              <a:rPr lang="en-US" dirty="0"/>
              <a:t> </a:t>
            </a:r>
            <a:r>
              <a:rPr lang="en-US" dirty="0" err="1"/>
              <a:t>ligne</a:t>
            </a:r>
            <a:r>
              <a:rPr lang="en-US" dirty="0"/>
              <a:t> expose les </a:t>
            </a:r>
            <a:r>
              <a:rPr lang="en-US" dirty="0" err="1"/>
              <a:t>utilisateurs</a:t>
            </a:r>
            <a:r>
              <a:rPr lang="en-US" dirty="0"/>
              <a:t> </a:t>
            </a:r>
            <a:r>
              <a:rPr lang="en-US" dirty="0" err="1"/>
              <a:t>d'Internet</a:t>
            </a:r>
            <a:r>
              <a:rPr lang="en-US" dirty="0"/>
              <a:t> à des </a:t>
            </a:r>
            <a:r>
              <a:rPr lang="en-US" b="1" dirty="0"/>
              <a:t>menaces de </a:t>
            </a:r>
            <a:r>
              <a:rPr lang="en-US" b="1" dirty="0" err="1"/>
              <a:t>sécurité</a:t>
            </a:r>
            <a:r>
              <a:rPr lang="en-US" dirty="0"/>
              <a:t>. </a:t>
            </a:r>
            <a:r>
              <a:rPr lang="en-US" dirty="0" err="1"/>
              <a:t>Une</a:t>
            </a:r>
            <a:r>
              <a:rPr lang="en-US" dirty="0"/>
              <a:t> </a:t>
            </a:r>
            <a:r>
              <a:rPr lang="en-US" dirty="0" err="1"/>
              <a:t>fois</a:t>
            </a:r>
            <a:r>
              <a:rPr lang="en-US" dirty="0"/>
              <a:t> </a:t>
            </a:r>
            <a:r>
              <a:rPr lang="en-US" dirty="0" err="1"/>
              <a:t>qu'un</a:t>
            </a:r>
            <a:r>
              <a:rPr lang="en-US" dirty="0"/>
              <a:t> </a:t>
            </a:r>
            <a:r>
              <a:rPr lang="en-US" dirty="0" err="1"/>
              <a:t>utilisateur</a:t>
            </a:r>
            <a:r>
              <a:rPr lang="en-US" dirty="0"/>
              <a:t> </a:t>
            </a:r>
            <a:r>
              <a:rPr lang="en-US" dirty="0" err="1"/>
              <a:t>envoie</a:t>
            </a:r>
            <a:r>
              <a:rPr lang="en-US" dirty="0"/>
              <a:t> des </a:t>
            </a:r>
            <a:r>
              <a:rPr lang="en-US" dirty="0" err="1"/>
              <a:t>données</a:t>
            </a:r>
            <a:r>
              <a:rPr lang="en-US" dirty="0"/>
              <a:t> sur </a:t>
            </a:r>
            <a:r>
              <a:rPr lang="en-US" dirty="0" err="1"/>
              <a:t>l'internet</a:t>
            </a:r>
            <a:r>
              <a:rPr lang="en-US" dirty="0"/>
              <a:t> (</a:t>
            </a:r>
            <a:r>
              <a:rPr lang="en-US" dirty="0" err="1"/>
              <a:t>paquets</a:t>
            </a:r>
            <a:r>
              <a:rPr lang="en-US" dirty="0"/>
              <a:t> </a:t>
            </a:r>
            <a:r>
              <a:rPr lang="en-US" dirty="0" err="1"/>
              <a:t>d'appels</a:t>
            </a:r>
            <a:r>
              <a:rPr lang="en-US" dirty="0"/>
              <a:t> </a:t>
            </a:r>
            <a:r>
              <a:rPr lang="en-US" dirty="0" err="1"/>
              <a:t>vidéo</a:t>
            </a:r>
            <a:r>
              <a:rPr lang="en-US" dirty="0"/>
              <a:t> </a:t>
            </a:r>
            <a:r>
              <a:rPr lang="en-US" dirty="0" err="1"/>
              <a:t>ou</a:t>
            </a:r>
            <a:r>
              <a:rPr lang="en-US" dirty="0"/>
              <a:t> </a:t>
            </a:r>
            <a:r>
              <a:rPr lang="en-US" dirty="0" err="1"/>
              <a:t>vocaux</a:t>
            </a:r>
            <a:r>
              <a:rPr lang="en-US" dirty="0"/>
              <a:t>, chat, </a:t>
            </a:r>
            <a:r>
              <a:rPr lang="en-US" dirty="0" err="1"/>
              <a:t>courrier</a:t>
            </a:r>
            <a:r>
              <a:rPr lang="en-US" dirty="0"/>
              <a:t> </a:t>
            </a:r>
            <a:r>
              <a:rPr lang="en-US" dirty="0" err="1"/>
              <a:t>électronique</a:t>
            </a:r>
            <a:r>
              <a:rPr lang="en-US" dirty="0"/>
              <a:t> </a:t>
            </a:r>
            <a:r>
              <a:rPr lang="en-US" dirty="0" err="1"/>
              <a:t>ou</a:t>
            </a:r>
            <a:r>
              <a:rPr lang="en-US" dirty="0"/>
              <a:t> </a:t>
            </a:r>
            <a:r>
              <a:rPr lang="en-US" dirty="0" err="1"/>
              <a:t>numéros</a:t>
            </a:r>
            <a:r>
              <a:rPr lang="en-US" dirty="0"/>
              <a:t> de carte de </a:t>
            </a:r>
            <a:r>
              <a:rPr lang="en-US" dirty="0" err="1"/>
              <a:t>crédit</a:t>
            </a:r>
            <a:r>
              <a:rPr lang="en-US" dirty="0"/>
              <a:t>, sites web), </a:t>
            </a:r>
            <a:r>
              <a:rPr lang="en-US" dirty="0" err="1"/>
              <a:t>il</a:t>
            </a:r>
            <a:r>
              <a:rPr lang="en-US" dirty="0"/>
              <a:t> </a:t>
            </a:r>
            <a:r>
              <a:rPr lang="en-US" b="1" dirty="0" err="1"/>
              <a:t>n'a</a:t>
            </a:r>
            <a:r>
              <a:rPr lang="en-US" b="1" dirty="0"/>
              <a:t> </a:t>
            </a:r>
            <a:r>
              <a:rPr lang="en-US" b="1" dirty="0" err="1"/>
              <a:t>aucun</a:t>
            </a:r>
            <a:r>
              <a:rPr lang="en-US" b="1" dirty="0"/>
              <a:t> </a:t>
            </a:r>
            <a:r>
              <a:rPr lang="en-US" b="1" dirty="0" err="1"/>
              <a:t>contrôle</a:t>
            </a:r>
            <a:r>
              <a:rPr lang="en-US" b="1" dirty="0"/>
              <a:t> sur les </a:t>
            </a:r>
            <a:r>
              <a:rPr lang="en-US" b="1" dirty="0" err="1"/>
              <a:t>personnes</a:t>
            </a:r>
            <a:r>
              <a:rPr lang="en-US" b="1" dirty="0"/>
              <a:t> qui </a:t>
            </a:r>
            <a:r>
              <a:rPr lang="en-US" b="1" dirty="0" err="1"/>
              <a:t>peuvent</a:t>
            </a:r>
            <a:r>
              <a:rPr lang="en-US" b="1" dirty="0"/>
              <a:t> </a:t>
            </a:r>
            <a:r>
              <a:rPr lang="en-US" b="1" dirty="0" err="1"/>
              <a:t>accéder</a:t>
            </a:r>
            <a:r>
              <a:rPr lang="en-US" b="1" dirty="0"/>
              <a:t> à </a:t>
            </a:r>
            <a:r>
              <a:rPr lang="en-US" b="1" dirty="0" err="1"/>
              <a:t>ces</a:t>
            </a:r>
            <a:r>
              <a:rPr lang="en-US" b="1" dirty="0"/>
              <a:t> </a:t>
            </a:r>
            <a:r>
              <a:rPr lang="en-US" b="1" dirty="0" err="1"/>
              <a:t>données</a:t>
            </a:r>
            <a:r>
              <a:rPr lang="en-US" dirty="0"/>
              <a:t>. Les </a:t>
            </a:r>
            <a:r>
              <a:rPr lang="en-US" dirty="0" err="1"/>
              <a:t>données</a:t>
            </a:r>
            <a:r>
              <a:rPr lang="en-US" dirty="0"/>
              <a:t> </a:t>
            </a:r>
            <a:r>
              <a:rPr lang="en-US" dirty="0" err="1"/>
              <a:t>passent</a:t>
            </a:r>
            <a:r>
              <a:rPr lang="en-US" dirty="0"/>
              <a:t> par de </a:t>
            </a:r>
            <a:r>
              <a:rPr lang="en-US" dirty="0" err="1"/>
              <a:t>nombreux</a:t>
            </a:r>
            <a:r>
              <a:rPr lang="en-US" dirty="0"/>
              <a:t> </a:t>
            </a:r>
            <a:r>
              <a:rPr lang="en-US" dirty="0" err="1"/>
              <a:t>serveurs</a:t>
            </a:r>
            <a:r>
              <a:rPr lang="en-US" dirty="0"/>
              <a:t>, </a:t>
            </a:r>
            <a:r>
              <a:rPr lang="en-US" dirty="0" err="1"/>
              <a:t>routeurs</a:t>
            </a:r>
            <a:r>
              <a:rPr lang="en-US" dirty="0"/>
              <a:t> et </a:t>
            </a:r>
            <a:r>
              <a:rPr lang="en-US" dirty="0" err="1"/>
              <a:t>appareils</a:t>
            </a:r>
            <a:r>
              <a:rPr lang="en-US" dirty="0"/>
              <a:t> </a:t>
            </a:r>
            <a:r>
              <a:rPr lang="en-US" dirty="0" err="1"/>
              <a:t>où</a:t>
            </a:r>
            <a:r>
              <a:rPr lang="en-US" dirty="0"/>
              <a:t> </a:t>
            </a:r>
            <a:r>
              <a:rPr lang="en-US" dirty="0" err="1"/>
              <a:t>n'importe</a:t>
            </a:r>
            <a:r>
              <a:rPr lang="en-US" dirty="0"/>
              <a:t> </a:t>
            </a:r>
            <a:r>
              <a:rPr lang="en-US" dirty="0" err="1"/>
              <a:t>quel</a:t>
            </a:r>
            <a:r>
              <a:rPr lang="en-US" dirty="0"/>
              <a:t> pirate </a:t>
            </a:r>
            <a:r>
              <a:rPr lang="en-US" dirty="0" err="1"/>
              <a:t>informatique</a:t>
            </a:r>
            <a:r>
              <a:rPr lang="en-US" dirty="0"/>
              <a:t>, </a:t>
            </a:r>
            <a:r>
              <a:rPr lang="en-US" dirty="0" err="1"/>
              <a:t>fournisseur</a:t>
            </a:r>
            <a:r>
              <a:rPr lang="en-US" dirty="0"/>
              <a:t> de services </a:t>
            </a:r>
            <a:r>
              <a:rPr lang="en-US" dirty="0" err="1"/>
              <a:t>ou</a:t>
            </a:r>
            <a:r>
              <a:rPr lang="en-US" dirty="0"/>
              <a:t> agent </a:t>
            </a:r>
            <a:r>
              <a:rPr lang="en-US" dirty="0" err="1"/>
              <a:t>gouvernemental</a:t>
            </a:r>
            <a:r>
              <a:rPr lang="en-US" dirty="0"/>
              <a:t> </a:t>
            </a:r>
            <a:r>
              <a:rPr lang="en-US" dirty="0" err="1"/>
              <a:t>peut</a:t>
            </a:r>
            <a:r>
              <a:rPr lang="en-US" dirty="0"/>
              <a:t> y </a:t>
            </a:r>
            <a:r>
              <a:rPr lang="en-US" dirty="0" err="1"/>
              <a:t>accéder</a:t>
            </a:r>
            <a:r>
              <a:rPr lang="en-US" dirty="0"/>
              <a:t> et les lire. </a:t>
            </a:r>
            <a:endParaRPr dirty="0"/>
          </a:p>
          <a:p>
            <a:pPr marL="0" lvl="0" indent="0" algn="l" rtl="0">
              <a:lnSpc>
                <a:spcPct val="100000"/>
              </a:lnSpc>
              <a:spcBef>
                <a:spcPts val="1200"/>
              </a:spcBef>
              <a:spcAft>
                <a:spcPts val="0"/>
              </a:spcAft>
              <a:buSzPct val="108108"/>
              <a:buNone/>
            </a:pPr>
            <a:r>
              <a:rPr lang="en-US" dirty="0"/>
              <a:t>Il </a:t>
            </a:r>
            <a:r>
              <a:rPr lang="en-US" dirty="0" err="1"/>
              <a:t>est</a:t>
            </a:r>
            <a:r>
              <a:rPr lang="en-US" dirty="0"/>
              <a:t> </a:t>
            </a:r>
            <a:r>
              <a:rPr lang="en-US" dirty="0" err="1"/>
              <a:t>donc</a:t>
            </a:r>
            <a:r>
              <a:rPr lang="en-US" dirty="0"/>
              <a:t> de la plus haute importance que les </a:t>
            </a:r>
            <a:r>
              <a:rPr lang="en-US" dirty="0" err="1"/>
              <a:t>utilisateurs</a:t>
            </a:r>
            <a:r>
              <a:rPr lang="en-US" dirty="0"/>
              <a:t> </a:t>
            </a:r>
            <a:r>
              <a:rPr lang="en-US" dirty="0" err="1"/>
              <a:t>d'Internet</a:t>
            </a:r>
            <a:r>
              <a:rPr lang="en-US" dirty="0"/>
              <a:t> </a:t>
            </a:r>
            <a:r>
              <a:rPr lang="en-US" dirty="0" err="1"/>
              <a:t>prennent</a:t>
            </a:r>
            <a:r>
              <a:rPr lang="en-US" dirty="0"/>
              <a:t> des </a:t>
            </a:r>
            <a:r>
              <a:rPr lang="en-US" dirty="0" err="1"/>
              <a:t>mesures</a:t>
            </a:r>
            <a:r>
              <a:rPr lang="en-US" dirty="0"/>
              <a:t> pour :</a:t>
            </a:r>
            <a:endParaRPr dirty="0"/>
          </a:p>
          <a:p>
            <a:pPr marL="685800" lvl="1" indent="-228599" algn="l" rtl="0">
              <a:lnSpc>
                <a:spcPct val="100000"/>
              </a:lnSpc>
              <a:spcBef>
                <a:spcPts val="1200"/>
              </a:spcBef>
              <a:spcAft>
                <a:spcPts val="0"/>
              </a:spcAft>
              <a:buSzPct val="129729"/>
              <a:buFont typeface="Calibri"/>
              <a:buChar char="•"/>
            </a:pPr>
            <a:r>
              <a:rPr lang="en-US" sz="2400" dirty="0" err="1"/>
              <a:t>Protéger</a:t>
            </a:r>
            <a:r>
              <a:rPr lang="en-US" sz="2400" dirty="0"/>
              <a:t> </a:t>
            </a:r>
            <a:r>
              <a:rPr lang="en-US" sz="2400" b="1" dirty="0" err="1"/>
              <a:t>leurs</a:t>
            </a:r>
            <a:r>
              <a:rPr lang="en-US" sz="2400" b="1" dirty="0"/>
              <a:t> </a:t>
            </a:r>
            <a:r>
              <a:rPr lang="en-US" sz="2400" b="1" dirty="0" err="1"/>
              <a:t>données</a:t>
            </a:r>
            <a:r>
              <a:rPr lang="en-US" sz="2400" b="1" dirty="0"/>
              <a:t> </a:t>
            </a:r>
            <a:r>
              <a:rPr lang="en-US" sz="2400" b="1" dirty="0" err="1"/>
              <a:t>personnelles</a:t>
            </a:r>
            <a:r>
              <a:rPr lang="en-US" sz="2400" b="1" dirty="0"/>
              <a:t> </a:t>
            </a:r>
            <a:r>
              <a:rPr lang="en-US" sz="2400" b="1" dirty="0" err="1"/>
              <a:t>sensibles</a:t>
            </a:r>
            <a:r>
              <a:rPr lang="en-US" sz="2400" b="1" dirty="0"/>
              <a:t> ;</a:t>
            </a:r>
            <a:endParaRPr dirty="0"/>
          </a:p>
          <a:p>
            <a:pPr marL="685800" lvl="1" indent="-228599" algn="l" rtl="0">
              <a:lnSpc>
                <a:spcPct val="100000"/>
              </a:lnSpc>
              <a:spcBef>
                <a:spcPts val="1200"/>
              </a:spcBef>
              <a:spcAft>
                <a:spcPts val="0"/>
              </a:spcAft>
              <a:buSzPct val="129729"/>
              <a:buFont typeface="Calibri"/>
              <a:buChar char="•"/>
            </a:pPr>
            <a:r>
              <a:rPr lang="en-US" sz="2400" dirty="0" err="1"/>
              <a:t>Utiliser</a:t>
            </a:r>
            <a:r>
              <a:rPr lang="en-US" sz="2400" dirty="0"/>
              <a:t> des </a:t>
            </a:r>
            <a:r>
              <a:rPr lang="en-US" sz="2400" dirty="0" err="1"/>
              <a:t>outils</a:t>
            </a:r>
            <a:r>
              <a:rPr lang="en-US" sz="2400" dirty="0"/>
              <a:t> et des services </a:t>
            </a:r>
            <a:r>
              <a:rPr lang="en-US" sz="2400" dirty="0" err="1"/>
              <a:t>en</a:t>
            </a:r>
            <a:r>
              <a:rPr lang="en-US" sz="2400" dirty="0"/>
              <a:t> </a:t>
            </a:r>
            <a:r>
              <a:rPr lang="en-US" sz="2400" dirty="0" err="1"/>
              <a:t>ligne</a:t>
            </a:r>
            <a:r>
              <a:rPr lang="en-US" sz="2400" dirty="0"/>
              <a:t>, </a:t>
            </a:r>
            <a:r>
              <a:rPr lang="en-US" sz="2400" dirty="0" err="1"/>
              <a:t>tels</a:t>
            </a:r>
            <a:r>
              <a:rPr lang="en-US" sz="2400" dirty="0"/>
              <a:t> que le </a:t>
            </a:r>
            <a:r>
              <a:rPr lang="en-US" sz="2400" dirty="0" err="1"/>
              <a:t>cryptage</a:t>
            </a:r>
            <a:r>
              <a:rPr lang="en-US" sz="2400" dirty="0"/>
              <a:t> des </a:t>
            </a:r>
            <a:r>
              <a:rPr lang="en-US" sz="2400" dirty="0" err="1"/>
              <a:t>données</a:t>
            </a:r>
            <a:r>
              <a:rPr lang="en-US" sz="2400" dirty="0"/>
              <a:t>, qui </a:t>
            </a:r>
            <a:r>
              <a:rPr lang="en-US" sz="2400" b="1" dirty="0" err="1"/>
              <a:t>garantissent</a:t>
            </a:r>
            <a:r>
              <a:rPr lang="en-US" sz="2400" b="1" dirty="0"/>
              <a:t> la </a:t>
            </a:r>
            <a:r>
              <a:rPr lang="en-US" sz="2400" b="1" dirty="0" err="1"/>
              <a:t>confidentialité</a:t>
            </a:r>
            <a:r>
              <a:rPr lang="en-US" sz="2400" b="1" dirty="0"/>
              <a:t> et la </a:t>
            </a:r>
            <a:r>
              <a:rPr lang="en-US" sz="2400" b="1" dirty="0" err="1"/>
              <a:t>sécurité</a:t>
            </a:r>
            <a:r>
              <a:rPr lang="en-US" sz="2400" b="1" dirty="0"/>
              <a:t> </a:t>
            </a:r>
            <a:r>
              <a:rPr lang="en-US" sz="2400" dirty="0"/>
              <a:t>des </a:t>
            </a:r>
            <a:r>
              <a:rPr lang="en-US" sz="2400" dirty="0" err="1"/>
              <a:t>informations</a:t>
            </a:r>
            <a:r>
              <a:rPr lang="en-US" sz="2400" dirty="0"/>
              <a:t> des </a:t>
            </a:r>
            <a:r>
              <a:rPr lang="en-US" sz="2400" dirty="0" err="1"/>
              <a:t>usagers</a:t>
            </a:r>
            <a:r>
              <a:rPr lang="en-US" sz="2400" dirty="0"/>
              <a:t> </a:t>
            </a:r>
            <a:r>
              <a:rPr lang="en-US" sz="2400" dirty="0" err="1"/>
              <a:t>lorsqu'ils</a:t>
            </a:r>
            <a:r>
              <a:rPr lang="en-US" sz="2400" dirty="0"/>
              <a:t> </a:t>
            </a:r>
            <a:r>
              <a:rPr lang="en-US" sz="2400" dirty="0" err="1"/>
              <a:t>communiquent</a:t>
            </a:r>
            <a:r>
              <a:rPr lang="en-US" sz="2400" dirty="0"/>
              <a:t> avec </a:t>
            </a:r>
            <a:r>
              <a:rPr lang="en-US" sz="2400" dirty="0" err="1"/>
              <a:t>eux</a:t>
            </a:r>
            <a:r>
              <a:rPr lang="en-US" sz="2400" dirty="0"/>
              <a:t> </a:t>
            </a:r>
            <a:r>
              <a:rPr lang="en-US" sz="2400" dirty="0" err="1"/>
              <a:t>en</a:t>
            </a:r>
            <a:r>
              <a:rPr lang="en-US" sz="2400" dirty="0"/>
              <a:t> </a:t>
            </a:r>
            <a:r>
              <a:rPr lang="en-US" sz="2400" dirty="0" err="1"/>
              <a:t>ligne</a:t>
            </a:r>
            <a:r>
              <a:rPr lang="en-US" sz="2400" dirty="0"/>
              <a:t>.</a:t>
            </a:r>
            <a:endParaRPr dirty="0"/>
          </a:p>
          <a:p>
            <a:pPr marL="228600" lvl="0" indent="-76200" algn="l" rtl="0">
              <a:lnSpc>
                <a:spcPct val="100000"/>
              </a:lnSpc>
              <a:spcBef>
                <a:spcPts val="1200"/>
              </a:spcBef>
              <a:spcAft>
                <a:spcPts val="0"/>
              </a:spcAft>
              <a:buSzPct val="108108"/>
              <a:buNone/>
            </a:pPr>
            <a:endParaRPr dirty="0"/>
          </a:p>
        </p:txBody>
      </p:sp>
      <p:sp>
        <p:nvSpPr>
          <p:cNvPr id="174" name="Google Shape;174;p8"/>
          <p:cNvSpPr/>
          <p:nvPr/>
        </p:nvSpPr>
        <p:spPr>
          <a:xfrm>
            <a:off x="7134536" y="40640"/>
            <a:ext cx="5016824" cy="398569"/>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400"/>
              <a:buFont typeface="Calibri"/>
              <a:buNone/>
            </a:pPr>
            <a:endParaRPr sz="1400" b="0" i="0" u="none" strike="noStrike" cap="none">
              <a:solidFill>
                <a:srgbClr val="785832"/>
              </a:solidFill>
              <a:latin typeface="Calibri"/>
              <a:ea typeface="Calibri"/>
              <a:cs typeface="Calibri"/>
              <a:sym typeface="Calibri"/>
            </a:endParaRPr>
          </a:p>
        </p:txBody>
      </p:sp>
      <p:sp>
        <p:nvSpPr>
          <p:cNvPr id="175" name="Google Shape;175;p8"/>
          <p:cNvSpPr txBox="1"/>
          <p:nvPr/>
        </p:nvSpPr>
        <p:spPr>
          <a:xfrm>
            <a:off x="449063" y="834484"/>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C2E78"/>
              </a:buClr>
              <a:buSzPts val="2800"/>
              <a:buFont typeface="Calibri"/>
              <a:buNone/>
            </a:pPr>
            <a:r>
              <a:rPr lang="en-US" sz="2800" b="1" i="0" u="none" strike="noStrike" cap="none" dirty="0" err="1">
                <a:solidFill>
                  <a:srgbClr val="1C2E78"/>
                </a:solidFill>
                <a:latin typeface="Calibri"/>
                <a:ea typeface="Calibri"/>
                <a:cs typeface="Calibri"/>
                <a:sym typeface="Calibri"/>
              </a:rPr>
              <a:t>Sécurité</a:t>
            </a:r>
            <a:r>
              <a:rPr lang="en-US" sz="2800" b="1" i="0" u="none" strike="noStrike" cap="none" dirty="0">
                <a:solidFill>
                  <a:srgbClr val="1C2E78"/>
                </a:solidFill>
                <a:latin typeface="Calibri"/>
                <a:ea typeface="Calibri"/>
                <a:cs typeface="Calibri"/>
                <a:sym typeface="Calibri"/>
              </a:rPr>
              <a:t> </a:t>
            </a:r>
            <a:r>
              <a:rPr lang="en-US" sz="2800" b="1" i="0" u="none" strike="noStrike" cap="none" dirty="0" err="1">
                <a:solidFill>
                  <a:srgbClr val="1C2E78"/>
                </a:solidFill>
                <a:latin typeface="Calibri"/>
                <a:ea typeface="Calibri"/>
                <a:cs typeface="Calibri"/>
                <a:sym typeface="Calibri"/>
              </a:rPr>
              <a:t>en</a:t>
            </a:r>
            <a:r>
              <a:rPr lang="en-US" sz="2800" b="1" i="0" u="none" strike="noStrike" cap="none" dirty="0">
                <a:solidFill>
                  <a:srgbClr val="1C2E78"/>
                </a:solidFill>
                <a:latin typeface="Calibri"/>
                <a:ea typeface="Calibri"/>
                <a:cs typeface="Calibri"/>
                <a:sym typeface="Calibri"/>
              </a:rPr>
              <a:t> </a:t>
            </a:r>
            <a:r>
              <a:rPr lang="en-US" sz="2800" b="1" i="0" u="none" strike="noStrike" cap="none" dirty="0" err="1">
                <a:solidFill>
                  <a:srgbClr val="1C2E78"/>
                </a:solidFill>
                <a:latin typeface="Calibri"/>
                <a:ea typeface="Calibri"/>
                <a:cs typeface="Calibri"/>
                <a:sym typeface="Calibri"/>
              </a:rPr>
              <a:t>ligne</a:t>
            </a:r>
            <a:endParaRPr sz="1400" b="0" i="0" u="none" strike="noStrike" cap="none" dirty="0">
              <a:solidFill>
                <a:srgbClr val="000000"/>
              </a:solidFill>
              <a:latin typeface="Calibri"/>
              <a:ea typeface="Calibri"/>
              <a:cs typeface="Calibri"/>
              <a:sym typeface="Calibri"/>
            </a:endParaRPr>
          </a:p>
        </p:txBody>
      </p:sp>
      <p:sp>
        <p:nvSpPr>
          <p:cNvPr id="176" name="Google Shape;176;p8"/>
          <p:cNvSpPr/>
          <p:nvPr/>
        </p:nvSpPr>
        <p:spPr>
          <a:xfrm>
            <a:off x="8186057" y="0"/>
            <a:ext cx="400032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2.2 Sécurité en ligne et données personnelles </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2-FRx"/>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Scp5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Jyn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nKe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knKe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knKe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CScp5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JJynlqPjqkydAAAAHoAAAAcAAAAdW5pdmVyc2FsL2xvY2FsX3NldHRpbmdzLnhtbA3MPQoCQQxA4X5PEVKIFutPJ7gz29kpgusBwk6UgUwiO0H09k73io83jN8i8OGlZtOAh+0egXW2lPUV8DGd+yNCddJEYsoB1RDG2A1iM8md3Rus8Bb68TJxaeF8pdLkjdRZcoX1SvwUN9DDpX2fmRPuYvcHUEsDBBQAAgAIAJNyn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JNynlo6nedwSwAAAGsAAAAbAAAAdW5pdmVyc2FsL3VuaXZlcnNhbC5wbmcueG1ss7GvyM1RKEstKs7Mz7NVMtQzULK34+WyKShKLctMLVeoAIoBBSFASaESyDVCcMszU0oygEIGFhYIwYzUzPSMElslC0MzuKA+0EwAUEsBAgAAFAACAAgAqX5QTzZhWAJHAwAA4QkAABQAAAAAAAAAAQAAAAAAAAAAAHVuaXZlcnNhbC9wbGF5ZXIueG1sUEsBAgAAFAACAAgAknKeWrU39KgcBQAA4RMAAB0AAAAAAAAAAQAAAAAAeQMAAHVuaXZlcnNhbC9jb21tb25fbWVzc2FnZXMubG5nUEsBAgAAFAACAAgAknKeWhUeYBujAAAAfwEAAC4AAAAAAAAAAQAAAAAA0AgAAHVuaXZlcnNhbC9wbGF5YmFja19hbmRfbmF2aWdhdGlvbl9zZXR0aW5ncy54bWxQSwECAAAUAAIACACScp5aU8zMCI0DAACOEAAAJwAAAAAAAAABAAAAAAC/CQAAdW5pdmVyc2FsL2ZsYXNoX3B1Ymxpc2hpbmdfc2V0dGluZ3MueG1sUEsBAgAAFAACAAgAknKeWnD0HBt+AwAAsQwAACEAAAAAAAAAAQAAAAAAkQ0AAHVuaXZlcnNhbC9mbGFzaF9za2luX3NldHRpbmdzLnhtbFBLAQIAABQAAgAIAJJynlqBGOJYhwMAABgQAAAmAAAAAAAAAAEAAAAAAE4RAAB1bml2ZXJzYWwvaHRtbF9wdWJsaXNoaW5nX3NldHRpbmdzLnhtbFBLAQIAABQAAgAIAJJynlo6Mq+ssQEAAHAGAAAfAAAAAAAAAAEAAAAAABkVAAB1bml2ZXJzYWwvaHRtbF9za2luX3NldHRpbmdzLmpzUEsBAgAAFAACAAgAknKeWo+OqTJ0AAAAegAAABwAAAAAAAAAAQAAAAAABxcAAHVuaXZlcnNhbC9sb2NhbF9zZXR0aW5ncy54bWxQSwECAAAUAAIACACTcp5aQTcHEw4FAACsGgAAFwAAAAAAAAAAAAAAAAC1FwAAdW5pdmVyc2FsL3VuaXZlcnNhbC5wbmdQSwECAAAUAAIACACTcp5aOp3ncEsAAABrAAAAGwAAAAAAAAABAAAAAAD4HAAAdW5pdmVyc2FsL3VuaXZlcnNhbC5wbmcueG1sUEsFBgAAAAAKAAoABgMAAHwdAAAAAA=="/>
  <p:tag name="ISPRING_LMS_API_VERSION" val="SCORM 1.2"/>
  <p:tag name="ISPRING_ULTRA_SCORM_COURSE_ID" val="5666BF7B-2A87-44D4-9427-130F374F2A00"/>
  <p:tag name="ISPRING_CMI5_LAUNCH_METHOD" val="any window"/>
  <p:tag name="ISPRINGCLOUDFOLDERID" val="1"/>
  <p:tag name="ISPRINGONLINEFOLDERID" val="1"/>
  <p:tag name="ISPRING_OUTPUT_FOLDER" val="[[&quot;\u007F\uFFFD\uFFFD{A396230D-9A3A-426D-B380-67D82CDE4863}&quot;,&quot;C:\\Users\\pantelis\\Documents\\MM\\French\\Fren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M2-FRx"/>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3739</Words>
  <Application>Microsoft Office PowerPoint</Application>
  <PresentationFormat>Ευρεία οθόνη</PresentationFormat>
  <Paragraphs>350</Paragraphs>
  <Slides>41</Slides>
  <Notes>41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41</vt:i4>
      </vt:variant>
    </vt:vector>
  </HeadingPairs>
  <TitlesOfParts>
    <vt:vector size="45" baseType="lpstr">
      <vt:lpstr>Calibri</vt:lpstr>
      <vt:lpstr>Poppins</vt:lpstr>
      <vt:lpstr>Impact</vt:lpstr>
      <vt:lpstr>Θέμα του Office</vt:lpstr>
      <vt:lpstr>Παρουσίαση του PowerPoint</vt:lpstr>
      <vt:lpstr>Παρουσίαση του PowerPoint</vt:lpstr>
      <vt:lpstr>Modules</vt:lpstr>
      <vt:lpstr>Unité 1 Introduction  </vt:lpstr>
      <vt:lpstr>Compétences</vt:lpstr>
      <vt:lpstr>Contenu de la formation</vt:lpstr>
      <vt:lpstr>Méthodologie et durée de la formation</vt:lpstr>
      <vt:lpstr>Unité 2 Sécurité en ligne et données personnelles </vt:lpstr>
      <vt:lpstr>Παρουσίαση του PowerPoint</vt:lpstr>
      <vt:lpstr>Qu'est-ce que les données à caractère personnel ?</vt:lpstr>
      <vt:lpstr>Exemples de données à caractère personnel</vt:lpstr>
      <vt:lpstr>Unité 3 Données sensibles, vie privée et sécurité</vt:lpstr>
      <vt:lpstr>Quelles sont les données personnelles considérées comme sensibles ?</vt:lpstr>
      <vt:lpstr>Données financières sensibles</vt:lpstr>
      <vt:lpstr>Qu’est-ce qu’un cookie? </vt:lpstr>
      <vt:lpstr>Qu'est-ce que la vie privée ?</vt:lpstr>
      <vt:lpstr>Qu'est-ce que la sécurité ?</vt:lpstr>
      <vt:lpstr>Sécurité et protection de la vie privée</vt:lpstr>
      <vt:lpstr>Unité 3 Spam et hameçonnage</vt:lpstr>
      <vt:lpstr>Qu'est-ce que le spam et le hameçonnage ?</vt:lpstr>
      <vt:lpstr>Comment identifier le spam ?</vt:lpstr>
      <vt:lpstr>Que faire ou ne pas faire ?</vt:lpstr>
      <vt:lpstr>Activité : Le lien est-il sûr ?</vt:lpstr>
      <vt:lpstr>Activité : Le lien est-il sûr ? (2)</vt:lpstr>
      <vt:lpstr>Unité 4 Quels sont vos droits en ligne ?</vt:lpstr>
      <vt:lpstr>Nous sommes des citoyens numériques </vt:lpstr>
      <vt:lpstr>Qu'est-ce que le RGPD et qui doit s'y conformer ?</vt:lpstr>
      <vt:lpstr>Conformité</vt:lpstr>
      <vt:lpstr>Les bienfaits du RGPD </vt:lpstr>
      <vt:lpstr>Unité 5 Comment se protéger à l'avance </vt:lpstr>
      <vt:lpstr>Quelques conseils pour votre sécurité (1/3)</vt:lpstr>
      <vt:lpstr>Quelques conseils pour votre sécurité (2/3)</vt:lpstr>
      <vt:lpstr>Quelques conseils pour votre sécurité (3/3)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M2-FRx</dc:title>
  <dc:creator>pantelis bbalaouras</dc:creator>
  <cp:lastModifiedBy>pantelis</cp:lastModifiedBy>
  <cp:revision>9</cp:revision>
  <dcterms:created xsi:type="dcterms:W3CDTF">2020-06-02T13:31:56Z</dcterms:created>
  <dcterms:modified xsi:type="dcterms:W3CDTF">2025-04-30T11:24:47Z</dcterms:modified>
</cp:coreProperties>
</file>