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Poppins" panose="020B0604020202020204" charset="0"/>
      <p:regular r:id="rId41"/>
      <p:bold r:id="rId42"/>
      <p:italic r:id="rId43"/>
      <p:boldItalic r:id="rId44"/>
    </p:embeddedFont>
    <p:embeddedFont>
      <p:font typeface="Impact" panose="020B0806030902050204" pitchFamily="34" charset="0"/>
      <p:regular r:id="rId45"/>
    </p:embeddedFont>
  </p:embeddedFontLst>
  <p:custDataLst>
    <p:tags r:id="rId4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jr9+iwCs6XhQmvL+W1zyBQtrXs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7FA67F-CC4B-49E1-87C6-1A177C83F303}">
  <a:tblStyle styleId="{CD7FA67F-CC4B-49E1-87C6-1A177C83F30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Should we maintain slides 26 to 28 and so translate the exercice sheet? </a:t>
            </a:r>
            <a:endParaRPr/>
          </a:p>
        </p:txBody>
      </p:sp>
      <p:sp>
        <p:nvSpPr>
          <p:cNvPr id="347" name="Google Shape;34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Uniformize style</a:t>
            </a:r>
            <a:endParaRPr/>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a:t>Change title top left </a:t>
            </a:r>
            <a:endParaRPr/>
          </a:p>
        </p:txBody>
      </p:sp>
      <p:sp>
        <p:nvSpPr>
          <p:cNvPr id="134" name="Google Shape;13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 Unit">
  <p:cSld name="1_Intro Unit">
    <p:spTree>
      <p:nvGrpSpPr>
        <p:cNvPr id="1" name="Shape 16"/>
        <p:cNvGrpSpPr/>
        <p:nvPr/>
      </p:nvGrpSpPr>
      <p:grpSpPr>
        <a:xfrm>
          <a:off x="0" y="0"/>
          <a:ext cx="0" cy="0"/>
          <a:chOff x="0" y="0"/>
          <a:chExt cx="0" cy="0"/>
        </a:xfrm>
      </p:grpSpPr>
      <p:sp>
        <p:nvSpPr>
          <p:cNvPr id="17" name="Google Shape;17;p38"/>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3600"/>
              <a:buFont typeface="Calibri"/>
              <a:buNone/>
              <a:defRPr sz="36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8"/>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Calibri"/>
                <a:ea typeface="Calibri"/>
                <a:cs typeface="Calibri"/>
                <a:sym typeface="Calibri"/>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 name="Google Shape;19;p38"/>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68BC42"/>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68BC42"/>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68BC42"/>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68BC42"/>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38" descr="Placeholder-dark.png"/>
          <p:cNvPicPr preferRelativeResize="0"/>
          <p:nvPr/>
        </p:nvPicPr>
        <p:blipFill rotWithShape="1">
          <a:blip r:embed="rId2">
            <a:alphaModFix/>
          </a:blip>
          <a:srcRect/>
          <a:stretch/>
        </p:blipFill>
        <p:spPr>
          <a:xfrm>
            <a:off x="10102362" y="-3149"/>
            <a:ext cx="1945888" cy="972945"/>
          </a:xfrm>
          <a:prstGeom prst="rect">
            <a:avLst/>
          </a:prstGeom>
          <a:noFill/>
          <a:ln>
            <a:noFill/>
          </a:ln>
        </p:spPr>
      </p:pic>
      <p:sp>
        <p:nvSpPr>
          <p:cNvPr id="23" name="Google Shape;23;p38"/>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fr-FR" sz="2000" b="0" i="0" u="none" strike="noStrike" cap="none" dirty="0">
                <a:solidFill>
                  <a:schemeClr val="dk1"/>
                </a:solidFill>
                <a:latin typeface="Calibri"/>
                <a:ea typeface="Calibri"/>
                <a:cs typeface="Calibri"/>
                <a:sym typeface="Calibri"/>
              </a:rPr>
              <a:t>Gérer un compte bancaire en ligne</a:t>
            </a:r>
          </a:p>
        </p:txBody>
      </p:sp>
      <p:sp>
        <p:nvSpPr>
          <p:cNvPr id="24" name="Google Shape;24;p38"/>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GB" sz="2000" b="1" i="0" u="none" strike="noStrike" cap="none" dirty="0">
                <a:solidFill>
                  <a:schemeClr val="lt1"/>
                </a:solidFill>
                <a:latin typeface="Calibri"/>
                <a:ea typeface="Calibri"/>
                <a:cs typeface="Calibri"/>
                <a:sym typeface="Calibri"/>
              </a:rPr>
              <a:t>3</a:t>
            </a:r>
            <a:endParaRPr sz="2000" b="1" i="0" u="none" strike="noStrike" cap="none" dirty="0">
              <a:solidFill>
                <a:schemeClr val="lt1"/>
              </a:solidFill>
              <a:latin typeface="Calibri"/>
              <a:ea typeface="Calibri"/>
              <a:cs typeface="Calibri"/>
              <a:sym typeface="Calibri"/>
            </a:endParaRPr>
          </a:p>
        </p:txBody>
      </p:sp>
      <p:pic>
        <p:nvPicPr>
          <p:cNvPr id="3" name="Εικόνα 2" descr="Εικόνα που περιέχει στιγμιότυπο οθόνης, σύμβολο, Μπλε Majorelle,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75B336F1-720D-7FE0-3D00-075B6B664B90}"/>
              </a:ext>
            </a:extLst>
          </p:cNvPr>
          <p:cNvPicPr>
            <a:picLocks noChangeAspect="1"/>
          </p:cNvPicPr>
          <p:nvPr userDrawn="1"/>
        </p:nvPicPr>
        <p:blipFill>
          <a:blip r:embed="rId3"/>
          <a:stretch>
            <a:fillRect/>
          </a:stretch>
        </p:blipFill>
        <p:spPr>
          <a:xfrm>
            <a:off x="11572923" y="6206558"/>
            <a:ext cx="619077" cy="65144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5"/>
        <p:cNvGrpSpPr/>
        <p:nvPr/>
      </p:nvGrpSpPr>
      <p:grpSpPr>
        <a:xfrm>
          <a:off x="0" y="0"/>
          <a:ext cx="0" cy="0"/>
          <a:chOff x="0" y="0"/>
          <a:chExt cx="0" cy="0"/>
        </a:xfrm>
      </p:grpSpPr>
      <p:sp>
        <p:nvSpPr>
          <p:cNvPr id="26" name="Google Shape;26;p39"/>
          <p:cNvSpPr/>
          <p:nvPr/>
        </p:nvSpPr>
        <p:spPr>
          <a:xfrm>
            <a:off x="0" y="2218305"/>
            <a:ext cx="12192001" cy="3787362"/>
          </a:xfrm>
          <a:prstGeom prst="rect">
            <a:avLst/>
          </a:prstGeom>
          <a:no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 name="Google Shape;27;p39"/>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C2E78"/>
              </a:buClr>
              <a:buSzPts val="2200"/>
              <a:buFont typeface="Calibri"/>
              <a:buNone/>
              <a:defRPr sz="2200">
                <a:solidFill>
                  <a:srgbClr val="1C2E78"/>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9" name="Google Shape;29;p39" descr="Placeholder-dark.png"/>
          <p:cNvPicPr preferRelativeResize="0"/>
          <p:nvPr/>
        </p:nvPicPr>
        <p:blipFill rotWithShape="1">
          <a:blip r:embed="rId2">
            <a:alphaModFix/>
          </a:blip>
          <a:srcRect/>
          <a:stretch/>
        </p:blipFill>
        <p:spPr>
          <a:xfrm>
            <a:off x="9381297" y="-3149"/>
            <a:ext cx="2784642" cy="1392322"/>
          </a:xfrm>
          <a:prstGeom prst="rect">
            <a:avLst/>
          </a:prstGeom>
          <a:noFill/>
          <a:ln>
            <a:noFill/>
          </a:ln>
        </p:spPr>
      </p:pic>
      <p:sp>
        <p:nvSpPr>
          <p:cNvPr id="30" name="Google Shape;30;p39"/>
          <p:cNvSpPr/>
          <p:nvPr/>
        </p:nvSpPr>
        <p:spPr>
          <a:xfrm>
            <a:off x="0" y="2136618"/>
            <a:ext cx="12192000" cy="4013996"/>
          </a:xfrm>
          <a:prstGeom prst="roundRect">
            <a:avLst>
              <a:gd name="adj" fmla="val 16667"/>
            </a:avLst>
          </a:prstGeom>
          <a:solidFill>
            <a:srgbClr val="1C2E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39"/>
          <p:cNvSpPr txBox="1">
            <a:spLocks noGrp="1"/>
          </p:cNvSpPr>
          <p:nvPr>
            <p:ph type="body" idx="1"/>
          </p:nvPr>
        </p:nvSpPr>
        <p:spPr>
          <a:xfrm>
            <a:off x="536451" y="2218305"/>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Font typeface="Calibri"/>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rgbClr val="68BC42"/>
              </a:buClr>
              <a:buSzPts val="2640"/>
              <a:buFont typeface="Calibri"/>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3;p38">
            <a:extLst>
              <a:ext uri="{FF2B5EF4-FFF2-40B4-BE49-F238E27FC236}">
                <a16:creationId xmlns:a16="http://schemas.microsoft.com/office/drawing/2014/main" id="{9E3AB5A9-DAF6-0F67-D160-6D1DE47CFA7E}"/>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fr-FR" sz="2000" b="0" i="0" u="none" strike="noStrike" cap="none" dirty="0">
                <a:solidFill>
                  <a:schemeClr val="dk1"/>
                </a:solidFill>
                <a:latin typeface="Calibri"/>
                <a:ea typeface="Calibri"/>
                <a:cs typeface="Calibri"/>
                <a:sym typeface="Calibri"/>
              </a:rPr>
              <a:t>Gérer un compte bancaire en ligne</a:t>
            </a:r>
          </a:p>
        </p:txBody>
      </p:sp>
      <p:sp>
        <p:nvSpPr>
          <p:cNvPr id="3" name="Google Shape;24;p38">
            <a:extLst>
              <a:ext uri="{FF2B5EF4-FFF2-40B4-BE49-F238E27FC236}">
                <a16:creationId xmlns:a16="http://schemas.microsoft.com/office/drawing/2014/main" id="{37BCCF40-35FA-6104-9110-7344C595236B}"/>
              </a:ext>
            </a:extLst>
          </p:cNvPr>
          <p:cNvSpPr/>
          <p:nvPr userDrawn="1"/>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GB" sz="2000" b="1" i="0" u="none" strike="noStrike" cap="none" dirty="0">
                <a:solidFill>
                  <a:schemeClr val="lt1"/>
                </a:solidFill>
                <a:latin typeface="Calibri"/>
                <a:ea typeface="Calibri"/>
                <a:cs typeface="Calibri"/>
                <a:sym typeface="Calibri"/>
              </a:rPr>
              <a:t>3</a:t>
            </a:r>
            <a:endParaRPr sz="2000" b="1" i="0" u="none" strike="noStrike" cap="none" dirty="0">
              <a:solidFill>
                <a:schemeClr val="lt1"/>
              </a:solidFill>
              <a:latin typeface="Calibri"/>
              <a:ea typeface="Calibri"/>
              <a:cs typeface="Calibri"/>
              <a:sym typeface="Calibri"/>
            </a:endParaRPr>
          </a:p>
        </p:txBody>
      </p:sp>
      <p:pic>
        <p:nvPicPr>
          <p:cNvPr id="4" name="Εικόνα 3" descr="Εικόνα που περιέχει στιγμιότυπο οθόνης, σύμβολο, Μπλε Majorelle,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70EEE790-87BE-1A4A-EBEA-1D6E8824B088}"/>
              </a:ext>
            </a:extLst>
          </p:cNvPr>
          <p:cNvPicPr>
            <a:picLocks noChangeAspect="1"/>
          </p:cNvPicPr>
          <p:nvPr userDrawn="1"/>
        </p:nvPicPr>
        <p:blipFill>
          <a:blip r:embed="rId3"/>
          <a:stretch>
            <a:fillRect/>
          </a:stretch>
        </p:blipFill>
        <p:spPr>
          <a:xfrm>
            <a:off x="11572923" y="6206558"/>
            <a:ext cx="619077" cy="651442"/>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2"/>
        <p:cNvGrpSpPr/>
        <p:nvPr/>
      </p:nvGrpSpPr>
      <p:grpSpPr>
        <a:xfrm>
          <a:off x="0" y="0"/>
          <a:ext cx="0" cy="0"/>
          <a:chOff x="0" y="0"/>
          <a:chExt cx="0" cy="0"/>
        </a:xfrm>
      </p:grpSpPr>
      <p:sp>
        <p:nvSpPr>
          <p:cNvPr id="33" name="Google Shape;33;p40"/>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3600"/>
              <a:buFont typeface="Calibri"/>
              <a:buNone/>
              <a:defRPr sz="3600" b="1">
                <a:solidFill>
                  <a:srgbClr val="1C2E78"/>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0"/>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Calibri"/>
                <a:ea typeface="Calibri"/>
                <a:cs typeface="Calibri"/>
                <a:sym typeface="Calibri"/>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40"/>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68BC42"/>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68BC42"/>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68BC42"/>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68BC42"/>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8" name="Google Shape;38;p40" descr="Placeholder-dark.png"/>
          <p:cNvPicPr preferRelativeResize="0"/>
          <p:nvPr/>
        </p:nvPicPr>
        <p:blipFill rotWithShape="1">
          <a:blip r:embed="rId2">
            <a:alphaModFix/>
          </a:blip>
          <a:srcRect/>
          <a:stretch/>
        </p:blipFill>
        <p:spPr>
          <a:xfrm>
            <a:off x="10102362" y="-3149"/>
            <a:ext cx="1945888" cy="972945"/>
          </a:xfrm>
          <a:prstGeom prst="rect">
            <a:avLst/>
          </a:prstGeom>
          <a:noFill/>
          <a:ln>
            <a:noFill/>
          </a:ln>
        </p:spPr>
      </p:pic>
      <p:sp>
        <p:nvSpPr>
          <p:cNvPr id="2" name="Google Shape;23;p38">
            <a:extLst>
              <a:ext uri="{FF2B5EF4-FFF2-40B4-BE49-F238E27FC236}">
                <a16:creationId xmlns:a16="http://schemas.microsoft.com/office/drawing/2014/main" id="{935416A4-6D1F-1BB3-0834-AD008EAABE11}"/>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fr-FR" sz="2000" b="0" i="0" u="none" strike="noStrike" cap="none" dirty="0">
                <a:solidFill>
                  <a:schemeClr val="dk1"/>
                </a:solidFill>
                <a:latin typeface="Calibri"/>
                <a:ea typeface="Calibri"/>
                <a:cs typeface="Calibri"/>
                <a:sym typeface="Calibri"/>
              </a:rPr>
              <a:t>Gérer un compte bancaire en ligne</a:t>
            </a:r>
          </a:p>
        </p:txBody>
      </p:sp>
      <p:sp>
        <p:nvSpPr>
          <p:cNvPr id="3" name="Google Shape;24;p38">
            <a:extLst>
              <a:ext uri="{FF2B5EF4-FFF2-40B4-BE49-F238E27FC236}">
                <a16:creationId xmlns:a16="http://schemas.microsoft.com/office/drawing/2014/main" id="{CADD9FE9-ACC7-B74F-0D91-9327983A59CE}"/>
              </a:ext>
            </a:extLst>
          </p:cNvPr>
          <p:cNvSpPr/>
          <p:nvPr userDrawn="1"/>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GB" sz="2000" b="1" i="0" u="none" strike="noStrike" cap="none" dirty="0">
                <a:solidFill>
                  <a:schemeClr val="lt1"/>
                </a:solidFill>
                <a:latin typeface="Calibri"/>
                <a:ea typeface="Calibri"/>
                <a:cs typeface="Calibri"/>
                <a:sym typeface="Calibri"/>
              </a:rPr>
              <a:t>3</a:t>
            </a:r>
            <a:endParaRPr sz="2000" b="1" i="0" u="none" strike="noStrike" cap="none" dirty="0">
              <a:solidFill>
                <a:schemeClr val="lt1"/>
              </a:solidFill>
              <a:latin typeface="Calibri"/>
              <a:ea typeface="Calibri"/>
              <a:cs typeface="Calibri"/>
              <a:sym typeface="Calibri"/>
            </a:endParaRPr>
          </a:p>
        </p:txBody>
      </p:sp>
      <p:pic>
        <p:nvPicPr>
          <p:cNvPr id="4" name="Εικόνα 3" descr="Εικόνα που περιέχει στιγμιότυπο οθόνης, σύμβολο, Μπλε Majorelle,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6187918F-C070-AC0B-05A3-97BEDBFE93B7}"/>
              </a:ext>
            </a:extLst>
          </p:cNvPr>
          <p:cNvPicPr>
            <a:picLocks noChangeAspect="1"/>
          </p:cNvPicPr>
          <p:nvPr userDrawn="1"/>
        </p:nvPicPr>
        <p:blipFill>
          <a:blip r:embed="rId3"/>
          <a:stretch>
            <a:fillRect/>
          </a:stretch>
        </p:blipFill>
        <p:spPr>
          <a:xfrm>
            <a:off x="11572923" y="6206558"/>
            <a:ext cx="619077" cy="651442"/>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41"/>
        <p:cNvGrpSpPr/>
        <p:nvPr/>
      </p:nvGrpSpPr>
      <p:grpSpPr>
        <a:xfrm>
          <a:off x="0" y="0"/>
          <a:ext cx="0" cy="0"/>
          <a:chOff x="0" y="0"/>
          <a:chExt cx="0" cy="0"/>
        </a:xfrm>
      </p:grpSpPr>
      <p:sp>
        <p:nvSpPr>
          <p:cNvPr id="42" name="Google Shape;42;p41"/>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1"/>
          <p:cNvSpPr txBox="1">
            <a:spLocks noGrp="1"/>
          </p:cNvSpPr>
          <p:nvPr>
            <p:ph type="body" idx="1"/>
          </p:nvPr>
        </p:nvSpPr>
        <p:spPr>
          <a:xfrm>
            <a:off x="566153" y="2330868"/>
            <a:ext cx="11059693" cy="394132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 name="Google Shape;44;p41"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2" name="Google Shape;23;p38">
            <a:extLst>
              <a:ext uri="{FF2B5EF4-FFF2-40B4-BE49-F238E27FC236}">
                <a16:creationId xmlns:a16="http://schemas.microsoft.com/office/drawing/2014/main" id="{0F66EBF6-A302-5217-5C51-F512E6826901}"/>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fr-FR" sz="2000" b="0" i="0" u="none" strike="noStrike" cap="none" dirty="0">
                <a:solidFill>
                  <a:schemeClr val="dk1"/>
                </a:solidFill>
                <a:latin typeface="Calibri"/>
                <a:ea typeface="Calibri"/>
                <a:cs typeface="Calibri"/>
                <a:sym typeface="Calibri"/>
              </a:rPr>
              <a:t>Gérer un compte bancaire en ligne</a:t>
            </a:r>
          </a:p>
        </p:txBody>
      </p:sp>
      <p:sp>
        <p:nvSpPr>
          <p:cNvPr id="3" name="Google Shape;24;p38">
            <a:extLst>
              <a:ext uri="{FF2B5EF4-FFF2-40B4-BE49-F238E27FC236}">
                <a16:creationId xmlns:a16="http://schemas.microsoft.com/office/drawing/2014/main" id="{8FC3A11B-C782-6B3B-83E0-527BBD389E09}"/>
              </a:ext>
            </a:extLst>
          </p:cNvPr>
          <p:cNvSpPr/>
          <p:nvPr userDrawn="1"/>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GB" sz="2000" b="1" i="0" u="none" strike="noStrike" cap="none" dirty="0">
                <a:solidFill>
                  <a:schemeClr val="lt1"/>
                </a:solidFill>
                <a:latin typeface="Calibri"/>
                <a:ea typeface="Calibri"/>
                <a:cs typeface="Calibri"/>
                <a:sym typeface="Calibri"/>
              </a:rPr>
              <a:t>3</a:t>
            </a:r>
            <a:endParaRPr sz="2000" b="1"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7"/>
        <p:cNvGrpSpPr/>
        <p:nvPr/>
      </p:nvGrpSpPr>
      <p:grpSpPr>
        <a:xfrm>
          <a:off x="0" y="0"/>
          <a:ext cx="0" cy="0"/>
          <a:chOff x="0" y="0"/>
          <a:chExt cx="0" cy="0"/>
        </a:xfrm>
      </p:grpSpPr>
      <p:sp>
        <p:nvSpPr>
          <p:cNvPr id="48" name="Google Shape;48;p42"/>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42"/>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2"/>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1" name="Google Shape;51;p42"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2" name="Google Shape;23;p38">
            <a:extLst>
              <a:ext uri="{FF2B5EF4-FFF2-40B4-BE49-F238E27FC236}">
                <a16:creationId xmlns:a16="http://schemas.microsoft.com/office/drawing/2014/main" id="{9497B257-AD5B-C53E-4B95-5774E87075AF}"/>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fr-FR" sz="2000" b="0" i="0" u="none" strike="noStrike" cap="none" dirty="0">
                <a:solidFill>
                  <a:schemeClr val="dk1"/>
                </a:solidFill>
                <a:latin typeface="Calibri"/>
                <a:ea typeface="Calibri"/>
                <a:cs typeface="Calibri"/>
                <a:sym typeface="Calibri"/>
              </a:rPr>
              <a:t>Gérer un compte bancaire en ligne</a:t>
            </a:r>
          </a:p>
        </p:txBody>
      </p:sp>
      <p:sp>
        <p:nvSpPr>
          <p:cNvPr id="3" name="Google Shape;24;p38">
            <a:extLst>
              <a:ext uri="{FF2B5EF4-FFF2-40B4-BE49-F238E27FC236}">
                <a16:creationId xmlns:a16="http://schemas.microsoft.com/office/drawing/2014/main" id="{2AB4CC0E-2D92-F358-BD9E-9E4981F03888}"/>
              </a:ext>
            </a:extLst>
          </p:cNvPr>
          <p:cNvSpPr/>
          <p:nvPr userDrawn="1"/>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GB" sz="2000" b="1" i="0" u="none" strike="noStrike" cap="none" dirty="0">
                <a:solidFill>
                  <a:schemeClr val="lt1"/>
                </a:solidFill>
                <a:latin typeface="Calibri"/>
                <a:ea typeface="Calibri"/>
                <a:cs typeface="Calibri"/>
                <a:sym typeface="Calibri"/>
              </a:rPr>
              <a:t>3</a:t>
            </a:r>
            <a:endParaRPr sz="2000" b="1"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54"/>
        <p:cNvGrpSpPr/>
        <p:nvPr/>
      </p:nvGrpSpPr>
      <p:grpSpPr>
        <a:xfrm>
          <a:off x="0" y="0"/>
          <a:ext cx="0" cy="0"/>
          <a:chOff x="0" y="0"/>
          <a:chExt cx="0" cy="0"/>
        </a:xfrm>
      </p:grpSpPr>
      <p:sp>
        <p:nvSpPr>
          <p:cNvPr id="55" name="Google Shape;55;p4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3"/>
          <p:cNvSpPr txBox="1">
            <a:spLocks noGrp="1"/>
          </p:cNvSpPr>
          <p:nvPr>
            <p:ph type="body" idx="1"/>
          </p:nvPr>
        </p:nvSpPr>
        <p:spPr>
          <a:xfrm>
            <a:off x="557999" y="1800000"/>
            <a:ext cx="5852132" cy="455350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7" name="Google Shape;57;p43"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59" name="Google Shape;59;p43"/>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a:solidFill>
                  <a:schemeClr val="lt1"/>
                </a:solidFill>
                <a:latin typeface="Calibri"/>
                <a:ea typeface="Calibri"/>
                <a:cs typeface="Calibri"/>
                <a:sym typeface="Calibri"/>
              </a:rPr>
              <a:t>3</a:t>
            </a:r>
            <a:endParaRPr sz="2000" b="1">
              <a:solidFill>
                <a:schemeClr val="lt1"/>
              </a:solidFill>
              <a:latin typeface="Calibri"/>
              <a:ea typeface="Calibri"/>
              <a:cs typeface="Calibri"/>
              <a:sym typeface="Calibri"/>
            </a:endParaRPr>
          </a:p>
        </p:txBody>
      </p:sp>
      <p:sp>
        <p:nvSpPr>
          <p:cNvPr id="2" name="Google Shape;23;p38">
            <a:extLst>
              <a:ext uri="{FF2B5EF4-FFF2-40B4-BE49-F238E27FC236}">
                <a16:creationId xmlns:a16="http://schemas.microsoft.com/office/drawing/2014/main" id="{ACD65589-D2D4-C2BA-62F2-9EFA3BF9F570}"/>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fr-FR" sz="2000" b="0" i="0" u="none" strike="noStrike" cap="none" dirty="0">
                <a:solidFill>
                  <a:schemeClr val="dk1"/>
                </a:solidFill>
                <a:latin typeface="Calibri"/>
                <a:ea typeface="Calibri"/>
                <a:cs typeface="Calibri"/>
                <a:sym typeface="Calibri"/>
              </a:rPr>
              <a:t>Gérer un compte bancaire en ligne</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60"/>
        <p:cNvGrpSpPr/>
        <p:nvPr/>
      </p:nvGrpSpPr>
      <p:grpSpPr>
        <a:xfrm>
          <a:off x="0" y="0"/>
          <a:ext cx="0" cy="0"/>
          <a:chOff x="0" y="0"/>
          <a:chExt cx="0" cy="0"/>
        </a:xfrm>
      </p:grpSpPr>
      <p:sp>
        <p:nvSpPr>
          <p:cNvPr id="61" name="Google Shape;61;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CB13A"/>
              </a:buClr>
              <a:buSzPts val="4000"/>
              <a:buFont typeface="Calibri"/>
              <a:buNone/>
              <a:defRPr sz="4000" b="0">
                <a:solidFill>
                  <a:srgbClr val="FCB13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4"/>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FFFFFF"/>
                </a:solidFill>
                <a:latin typeface="Impact"/>
                <a:ea typeface="Impact"/>
                <a:cs typeface="Impact"/>
                <a:sym typeface="Impact"/>
              </a:rPr>
              <a:t>2. Empower</a:t>
            </a:r>
            <a:endParaRPr/>
          </a:p>
        </p:txBody>
      </p:sp>
      <p:sp>
        <p:nvSpPr>
          <p:cNvPr id="63" name="Google Shape;63;p44"/>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FFFFFF"/>
                </a:solidFill>
                <a:latin typeface="Impact"/>
                <a:ea typeface="Impact"/>
                <a:cs typeface="Impact"/>
                <a:sym typeface="Impact"/>
              </a:rPr>
              <a:t>3. Participate</a:t>
            </a:r>
            <a:endParaRPr/>
          </a:p>
        </p:txBody>
      </p:sp>
      <p:sp>
        <p:nvSpPr>
          <p:cNvPr id="64" name="Google Shape;64;p44"/>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a:solidFill>
                  <a:srgbClr val="FFFFFF"/>
                </a:solidFill>
                <a:latin typeface="Impact"/>
                <a:ea typeface="Impact"/>
                <a:cs typeface="Impact"/>
                <a:sym typeface="Impact"/>
              </a:rPr>
              <a:t>1. Prevent</a:t>
            </a:r>
            <a:endParaRPr/>
          </a:p>
        </p:txBody>
      </p:sp>
      <p:pic>
        <p:nvPicPr>
          <p:cNvPr id="65" name="Google Shape;65;p44"/>
          <p:cNvPicPr preferRelativeResize="0"/>
          <p:nvPr/>
        </p:nvPicPr>
        <p:blipFill rotWithShape="1">
          <a:blip r:embed="rId2">
            <a:alphaModFix/>
          </a:blip>
          <a:srcRect t="21218" r="61794" b="22757"/>
          <a:stretch/>
        </p:blipFill>
        <p:spPr>
          <a:xfrm>
            <a:off x="0" y="6362699"/>
            <a:ext cx="643390" cy="495301"/>
          </a:xfrm>
          <a:prstGeom prst="rect">
            <a:avLst/>
          </a:prstGeom>
          <a:noFill/>
          <a:ln>
            <a:noFill/>
          </a:ln>
        </p:spPr>
      </p:pic>
      <p:pic>
        <p:nvPicPr>
          <p:cNvPr id="66" name="Google Shape;66;p44"/>
          <p:cNvPicPr preferRelativeResize="0"/>
          <p:nvPr/>
        </p:nvPicPr>
        <p:blipFill rotWithShape="1">
          <a:blip r:embed="rId3">
            <a:alphaModFix/>
          </a:blip>
          <a:srcRect/>
          <a:stretch/>
        </p:blipFill>
        <p:spPr>
          <a:xfrm>
            <a:off x="47095" y="6154303"/>
            <a:ext cx="668329" cy="677143"/>
          </a:xfrm>
          <a:prstGeom prst="rect">
            <a:avLst/>
          </a:prstGeom>
          <a:noFill/>
          <a:ln>
            <a:noFill/>
          </a:ln>
        </p:spPr>
      </p:pic>
      <p:pic>
        <p:nvPicPr>
          <p:cNvPr id="67" name="Google Shape;67;p44" descr="Placeholder-dark.png"/>
          <p:cNvPicPr preferRelativeResize="0"/>
          <p:nvPr/>
        </p:nvPicPr>
        <p:blipFill rotWithShape="1">
          <a:blip r:embed="rId4">
            <a:alphaModFix/>
          </a:blip>
          <a:srcRect/>
          <a:stretch/>
        </p:blipFill>
        <p:spPr>
          <a:xfrm>
            <a:off x="18106" y="26922"/>
            <a:ext cx="2784642" cy="1392322"/>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C2E78"/>
              </a:buClr>
              <a:buSzPts val="4400"/>
              <a:buFont typeface="Calibri"/>
              <a:buNone/>
              <a:defRPr sz="4400" b="1" i="0" u="none" strike="noStrike" cap="none">
                <a:solidFill>
                  <a:srgbClr val="1C2E78"/>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6"/>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68BC42"/>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68BC42"/>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www.youtube.com/watch?v=vUUKltPrykk" TargetMode="External"/><Relationship Id="rId4" Type="http://schemas.openxmlformats.org/officeDocument/2006/relationships/hyperlink" Target="https://youtu.be/PI9g7k9mc_I"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www.youtube.com/watch?v=GdIpGMGxvRU"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freepik.com/free-vector/man-transferring-money-woman-via-smartphone-online-transaction-banking-flat-vector-illustration-finance-digital-technology-concept_10613198.htm#fromView=search&amp;page=1&amp;position=4&amp;uuid=0e957c67-fde3-42ef-81a8-c5c7f6bfbebb"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www.freepik.es/vector-gratis/ilustracion-concepto-banca-movil_35262243.htm#fromView=search&amp;page=1&amp;position=4&amp;uuid=9e3d1a0a-c1ce-4110-b525-08d1b150ee07"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13.jpg"/><Relationship Id="rId9" Type="http://schemas.openxmlformats.org/officeDocument/2006/relationships/image" Target="../media/image18.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freepik.es/vector-gratis/vista-isometrica-telefono-movil-publicacion-instagram_2401033.htm#fromView=search&amp;page=1&amp;position=2&amp;uuid=ec40b1ec-e623-4b7c-8c91-1a3343f614c8"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3" Type="http://schemas.openxmlformats.org/officeDocument/2006/relationships/hyperlink" Target="https://www.freepik.es/vector-gratis/vista-isometrica-telefono-movil-publicacion-instagram_2401033.htm#fromView=search&amp;page=1&amp;position=2&amp;uuid=ec40b1ec-e623-4b7c-8c91-1a3343f614c8"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hyperlink" Target="https://www.freepik.com/free-vector/online-survey-analysis-electronic-data-collection-digital-research-tool-computerized-study-analyst-considering-feedback-results-analysing-info-vector-isolated-concept-metaphor-illustration_12083534.htm#fromView=search&amp;page=2&amp;position=44&amp;uuid=cbd09a75-2aec-4ed2-8c3e-e442313f39b2"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s://www.freepik.com/free-vector/mobile-phone-hand-isolated-man-holding-smartphone-with-blank-screen-doing-screenshot-software-technology-concept_10579413.htm#fromView=search&amp;page=1&amp;position=49&amp;uuid=d90a9071-72dd-4aab-8caf-495dad6bf167"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www.freepik.com/free-vector/payment-online-icon-set-design_4725547.htm#fromView=search&amp;page=1&amp;position=0&amp;uuid=44c340a6-bb0c-4932-bb0a-1aca5c064cd6"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7.jpg"/><Relationship Id="rId4" Type="http://schemas.openxmlformats.org/officeDocument/2006/relationships/image" Target="../media/image46.jpg"/></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iebschool.com/blog/banca-digital-vs-banca-tradicional-diferencias-oportunidades-business-tech-finanzas/#:~:text=Por%20lo%20tanto%2C%20la%20principal,necesita%20desplazarse%20para%20realizar%20transacciones."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44200" r="5462"/>
          <a:stretch/>
        </p:blipFill>
        <p:spPr>
          <a:xfrm>
            <a:off x="5454368" y="244223"/>
            <a:ext cx="2271650" cy="2116289"/>
          </a:xfrm>
          <a:prstGeom prst="rect">
            <a:avLst/>
          </a:prstGeom>
          <a:noFill/>
          <a:ln>
            <a:noFill/>
          </a:ln>
        </p:spPr>
      </p:pic>
      <p:pic>
        <p:nvPicPr>
          <p:cNvPr id="74" name="Google Shape;74;p1"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l="5075" t="11272" r="59638" b="11616"/>
          <a:stretch/>
        </p:blipFill>
        <p:spPr>
          <a:xfrm>
            <a:off x="452338" y="0"/>
            <a:ext cx="5204308" cy="5333341"/>
          </a:xfrm>
          <a:prstGeom prst="rect">
            <a:avLst/>
          </a:prstGeom>
          <a:noFill/>
          <a:ln>
            <a:noFill/>
          </a:ln>
        </p:spPr>
      </p:pic>
      <p:sp>
        <p:nvSpPr>
          <p:cNvPr id="75" name="Google Shape;75;p1"/>
          <p:cNvSpPr txBox="1"/>
          <p:nvPr/>
        </p:nvSpPr>
        <p:spPr>
          <a:xfrm>
            <a:off x="6222050" y="2864579"/>
            <a:ext cx="5902194" cy="233671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CB13A"/>
              </a:buClr>
              <a:buSzPts val="4400"/>
              <a:buFont typeface="Calibri"/>
              <a:buNone/>
            </a:pPr>
            <a:r>
              <a:rPr lang="en-GB" sz="4400" b="1" i="0" u="none" strike="noStrike" cap="none" dirty="0">
                <a:solidFill>
                  <a:srgbClr val="FCB13A"/>
                </a:solidFill>
                <a:latin typeface="Calibri"/>
                <a:ea typeface="Calibri"/>
                <a:cs typeface="Calibri"/>
                <a:sym typeface="Calibri"/>
              </a:rPr>
              <a:t>Module 3</a:t>
            </a:r>
            <a:r>
              <a:rPr lang="en-GB" sz="3200" b="1" i="0" u="none" strike="noStrike" cap="none" dirty="0">
                <a:solidFill>
                  <a:schemeClr val="dk1"/>
                </a:solidFill>
                <a:latin typeface="Calibri"/>
                <a:ea typeface="Calibri"/>
                <a:cs typeface="Calibri"/>
                <a:sym typeface="Calibri"/>
              </a:rPr>
              <a:t/>
            </a:r>
            <a:br>
              <a:rPr lang="en-GB" sz="3200" b="1" i="0" u="none" strike="noStrike" cap="none" dirty="0">
                <a:solidFill>
                  <a:schemeClr val="dk1"/>
                </a:solidFill>
                <a:latin typeface="Calibri"/>
                <a:ea typeface="Calibri"/>
                <a:cs typeface="Calibri"/>
                <a:sym typeface="Calibri"/>
              </a:rPr>
            </a:br>
            <a:r>
              <a:rPr lang="en-GB" sz="4400" b="1" i="0" u="none" strike="noStrike" cap="none" dirty="0" err="1">
                <a:solidFill>
                  <a:srgbClr val="3F3F3F"/>
                </a:solidFill>
                <a:latin typeface="Calibri"/>
                <a:ea typeface="Calibri"/>
                <a:cs typeface="Calibri"/>
                <a:sym typeface="Calibri"/>
              </a:rPr>
              <a:t>Gérer</a:t>
            </a:r>
            <a:r>
              <a:rPr lang="en-GB" sz="4400" b="1" i="0" u="none" strike="noStrike" cap="none" dirty="0">
                <a:solidFill>
                  <a:srgbClr val="3F3F3F"/>
                </a:solidFill>
                <a:latin typeface="Calibri"/>
                <a:ea typeface="Calibri"/>
                <a:cs typeface="Calibri"/>
                <a:sym typeface="Calibri"/>
              </a:rPr>
              <a:t> un </a:t>
            </a:r>
            <a:r>
              <a:rPr lang="en-GB" sz="4400" b="1" i="0" u="none" strike="noStrike" cap="none" dirty="0" err="1">
                <a:solidFill>
                  <a:srgbClr val="3F3F3F"/>
                </a:solidFill>
                <a:latin typeface="Calibri"/>
                <a:ea typeface="Calibri"/>
                <a:cs typeface="Calibri"/>
                <a:sym typeface="Calibri"/>
              </a:rPr>
              <a:t>compte</a:t>
            </a:r>
            <a:r>
              <a:rPr lang="en-GB" sz="4400" b="1" i="0" u="none" strike="noStrike" cap="none" dirty="0">
                <a:solidFill>
                  <a:srgbClr val="3F3F3F"/>
                </a:solidFill>
                <a:latin typeface="Calibri"/>
                <a:ea typeface="Calibri"/>
                <a:cs typeface="Calibri"/>
                <a:sym typeface="Calibri"/>
              </a:rPr>
              <a:t> </a:t>
            </a:r>
            <a:r>
              <a:rPr lang="en-GB" sz="4400" b="1" i="0" u="none" strike="noStrike" cap="none" dirty="0" err="1">
                <a:solidFill>
                  <a:srgbClr val="3F3F3F"/>
                </a:solidFill>
                <a:latin typeface="Calibri"/>
                <a:ea typeface="Calibri"/>
                <a:cs typeface="Calibri"/>
                <a:sym typeface="Calibri"/>
              </a:rPr>
              <a:t>bancaire</a:t>
            </a:r>
            <a:r>
              <a:rPr lang="en-GB" sz="4400" b="1" i="0" u="none" strike="noStrike" cap="none" dirty="0">
                <a:solidFill>
                  <a:srgbClr val="3F3F3F"/>
                </a:solidFill>
                <a:latin typeface="Calibri"/>
                <a:ea typeface="Calibri"/>
                <a:cs typeface="Calibri"/>
                <a:sym typeface="Calibri"/>
              </a:rPr>
              <a:t> </a:t>
            </a:r>
            <a:r>
              <a:rPr lang="en-GB" sz="4400" b="1" i="0" u="none" strike="noStrike" cap="none" dirty="0" err="1">
                <a:solidFill>
                  <a:srgbClr val="3F3F3F"/>
                </a:solidFill>
                <a:latin typeface="Calibri"/>
                <a:ea typeface="Calibri"/>
                <a:cs typeface="Calibri"/>
                <a:sym typeface="Calibri"/>
              </a:rPr>
              <a:t>en</a:t>
            </a:r>
            <a:r>
              <a:rPr lang="en-GB" sz="4400" b="1" i="0" u="none" strike="noStrike" cap="none" dirty="0">
                <a:solidFill>
                  <a:srgbClr val="3F3F3F"/>
                </a:solidFill>
                <a:latin typeface="Calibri"/>
                <a:ea typeface="Calibri"/>
                <a:cs typeface="Calibri"/>
                <a:sym typeface="Calibri"/>
              </a:rPr>
              <a:t> </a:t>
            </a:r>
            <a:r>
              <a:rPr lang="en-GB" sz="4400" b="1" i="0" u="none" strike="noStrike" cap="none" dirty="0" err="1">
                <a:solidFill>
                  <a:srgbClr val="3F3F3F"/>
                </a:solidFill>
                <a:latin typeface="Calibri"/>
                <a:ea typeface="Calibri"/>
                <a:cs typeface="Calibri"/>
                <a:sym typeface="Calibri"/>
              </a:rPr>
              <a:t>ligne</a:t>
            </a:r>
            <a:r>
              <a:rPr lang="en-GB" sz="4400" b="1" i="0" u="none" strike="noStrike" cap="none" dirty="0">
                <a:solidFill>
                  <a:srgbClr val="3F3F3F"/>
                </a:solidFill>
                <a:latin typeface="Calibri"/>
                <a:ea typeface="Calibri"/>
                <a:cs typeface="Calibri"/>
                <a:sym typeface="Calibri"/>
              </a:rPr>
              <a:t> </a:t>
            </a:r>
            <a:endParaRPr dirty="0"/>
          </a:p>
        </p:txBody>
      </p:sp>
      <p:sp>
        <p:nvSpPr>
          <p:cNvPr id="76" name="Google Shape;76;p1"/>
          <p:cNvSpPr/>
          <p:nvPr/>
        </p:nvSpPr>
        <p:spPr>
          <a:xfrm>
            <a:off x="-9348" y="25098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i="0" u="none" strike="noStrike" cap="none">
                <a:solidFill>
                  <a:schemeClr val="lt1"/>
                </a:solidFill>
                <a:latin typeface="Calibri"/>
                <a:ea typeface="Calibri"/>
                <a:cs typeface="Calibri"/>
                <a:sym typeface="Calibri"/>
              </a:rPr>
              <a:t>2</a:t>
            </a:r>
            <a:endParaRPr sz="2400" b="1" i="0" u="none" strike="noStrike" cap="none">
              <a:solidFill>
                <a:schemeClr val="lt1"/>
              </a:solidFill>
              <a:latin typeface="Calibri"/>
              <a:ea typeface="Calibri"/>
              <a:cs typeface="Calibri"/>
              <a:sym typeface="Calibri"/>
            </a:endParaRPr>
          </a:p>
        </p:txBody>
      </p:sp>
      <p:sp>
        <p:nvSpPr>
          <p:cNvPr id="77" name="Google Shape;77;p1"/>
          <p:cNvSpPr/>
          <p:nvPr/>
        </p:nvSpPr>
        <p:spPr>
          <a:xfrm>
            <a:off x="-9348" y="31194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i="0" u="none" strike="noStrike" cap="none">
                <a:solidFill>
                  <a:schemeClr val="lt1"/>
                </a:solidFill>
                <a:latin typeface="Calibri"/>
                <a:ea typeface="Calibri"/>
                <a:cs typeface="Calibri"/>
                <a:sym typeface="Calibri"/>
              </a:rPr>
              <a:t>3</a:t>
            </a:r>
            <a:endParaRPr sz="2400" b="1" i="0" u="none" strike="noStrike" cap="none">
              <a:solidFill>
                <a:schemeClr val="lt1"/>
              </a:solidFill>
              <a:latin typeface="Calibri"/>
              <a:ea typeface="Calibri"/>
              <a:cs typeface="Calibri"/>
              <a:sym typeface="Calibri"/>
            </a:endParaRPr>
          </a:p>
        </p:txBody>
      </p:sp>
      <p:sp>
        <p:nvSpPr>
          <p:cNvPr id="78" name="Google Shape;78;p1"/>
          <p:cNvSpPr/>
          <p:nvPr/>
        </p:nvSpPr>
        <p:spPr>
          <a:xfrm>
            <a:off x="-9348" y="37290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i="0" u="none" strike="noStrike" cap="none">
                <a:solidFill>
                  <a:schemeClr val="lt1"/>
                </a:solidFill>
                <a:latin typeface="Calibri"/>
                <a:ea typeface="Calibri"/>
                <a:cs typeface="Calibri"/>
                <a:sym typeface="Calibri"/>
              </a:rPr>
              <a:t>4</a:t>
            </a:r>
            <a:endParaRPr sz="2400" b="1" i="0" u="none" strike="noStrike" cap="none">
              <a:solidFill>
                <a:schemeClr val="lt1"/>
              </a:solidFill>
              <a:latin typeface="Calibri"/>
              <a:ea typeface="Calibri"/>
              <a:cs typeface="Calibri"/>
              <a:sym typeface="Calibri"/>
            </a:endParaRPr>
          </a:p>
        </p:txBody>
      </p:sp>
      <p:sp>
        <p:nvSpPr>
          <p:cNvPr id="79" name="Google Shape;79;p1"/>
          <p:cNvSpPr/>
          <p:nvPr/>
        </p:nvSpPr>
        <p:spPr>
          <a:xfrm>
            <a:off x="-9348" y="43386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i="0" u="none" strike="noStrike" cap="none">
                <a:solidFill>
                  <a:schemeClr val="lt1"/>
                </a:solidFill>
                <a:latin typeface="Calibri"/>
                <a:ea typeface="Calibri"/>
                <a:cs typeface="Calibri"/>
                <a:sym typeface="Calibri"/>
              </a:rPr>
              <a:t>5</a:t>
            </a:r>
            <a:endParaRPr sz="2400" b="1" i="0" u="none" strike="noStrike" cap="none">
              <a:solidFill>
                <a:schemeClr val="lt1"/>
              </a:solidFill>
              <a:latin typeface="Calibri"/>
              <a:ea typeface="Calibri"/>
              <a:cs typeface="Calibri"/>
              <a:sym typeface="Calibri"/>
            </a:endParaRPr>
          </a:p>
        </p:txBody>
      </p:sp>
      <p:sp>
        <p:nvSpPr>
          <p:cNvPr id="80" name="Google Shape;80;p1"/>
          <p:cNvSpPr/>
          <p:nvPr/>
        </p:nvSpPr>
        <p:spPr>
          <a:xfrm>
            <a:off x="2900908" y="6215916"/>
            <a:ext cx="9291091" cy="662722"/>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1" name="Google Shape;81;p1"/>
          <p:cNvSpPr/>
          <p:nvPr/>
        </p:nvSpPr>
        <p:spPr>
          <a:xfrm>
            <a:off x="2972569" y="6246217"/>
            <a:ext cx="774566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GB" sz="1110" b="0" i="0" u="none" strike="noStrike" cap="none">
                <a:solidFill>
                  <a:schemeClr val="lt1"/>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tenus responsables. Numéro de projet : 2023-1-RO01-KA220-ADU-000157797</a:t>
            </a:r>
            <a:endParaRPr sz="1110" b="0" i="0" u="none" strike="noStrike" cap="none">
              <a:solidFill>
                <a:schemeClr val="lt1"/>
              </a:solidFill>
              <a:latin typeface="Calibri"/>
              <a:ea typeface="Calibri"/>
              <a:cs typeface="Calibri"/>
              <a:sym typeface="Calibri"/>
            </a:endParaRPr>
          </a:p>
        </p:txBody>
      </p:sp>
      <p:pic>
        <p:nvPicPr>
          <p:cNvPr id="82" name="Google Shape;82;p1"/>
          <p:cNvPicPr preferRelativeResize="0"/>
          <p:nvPr/>
        </p:nvPicPr>
        <p:blipFill rotWithShape="1">
          <a:blip r:embed="rId5">
            <a:alphaModFix/>
          </a:blip>
          <a:srcRect/>
          <a:stretch/>
        </p:blipFill>
        <p:spPr>
          <a:xfrm>
            <a:off x="10718231" y="6316337"/>
            <a:ext cx="1406013" cy="492105"/>
          </a:xfrm>
          <a:prstGeom prst="rect">
            <a:avLst/>
          </a:prstGeom>
          <a:noFill/>
          <a:ln>
            <a:noFill/>
          </a:ln>
        </p:spPr>
      </p:pic>
      <p:pic>
        <p:nvPicPr>
          <p:cNvPr id="83" name="Google Shape;83;p1"/>
          <p:cNvPicPr preferRelativeResize="0"/>
          <p:nvPr/>
        </p:nvPicPr>
        <p:blipFill rotWithShape="1">
          <a:blip r:embed="rId5">
            <a:alphaModFix/>
          </a:blip>
          <a:srcRect/>
          <a:stretch/>
        </p:blipFill>
        <p:spPr>
          <a:xfrm>
            <a:off x="10718231" y="6311949"/>
            <a:ext cx="1406013" cy="492105"/>
          </a:xfrm>
          <a:prstGeom prst="rect">
            <a:avLst/>
          </a:prstGeom>
          <a:noFill/>
          <a:ln>
            <a:noFill/>
          </a:ln>
        </p:spPr>
      </p:pic>
      <p:sp>
        <p:nvSpPr>
          <p:cNvPr id="84" name="Google Shape;84;p1"/>
          <p:cNvSpPr/>
          <p:nvPr/>
        </p:nvSpPr>
        <p:spPr>
          <a:xfrm>
            <a:off x="-9348" y="4946461"/>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i="0" u="none" strike="noStrike" cap="none">
                <a:solidFill>
                  <a:schemeClr val="lt1"/>
                </a:solidFill>
                <a:latin typeface="Calibri"/>
                <a:ea typeface="Calibri"/>
                <a:cs typeface="Calibri"/>
                <a:sym typeface="Calibri"/>
              </a:rPr>
              <a:t>6</a:t>
            </a:r>
            <a:endParaRPr sz="2400" b="1" i="0" u="none" strike="noStrike" cap="none">
              <a:solidFill>
                <a:schemeClr val="lt1"/>
              </a:solidFill>
              <a:latin typeface="Calibri"/>
              <a:ea typeface="Calibri"/>
              <a:cs typeface="Calibri"/>
              <a:sym typeface="Calibri"/>
            </a:endParaRPr>
          </a:p>
        </p:txBody>
      </p:sp>
      <p:sp>
        <p:nvSpPr>
          <p:cNvPr id="85" name="Google Shape;85;p1"/>
          <p:cNvSpPr/>
          <p:nvPr/>
        </p:nvSpPr>
        <p:spPr>
          <a:xfrm>
            <a:off x="-12344" y="3119415"/>
            <a:ext cx="722376" cy="607846"/>
          </a:xfrm>
          <a:prstGeom prst="rect">
            <a:avLst/>
          </a:prstGeom>
          <a:solidFill>
            <a:srgbClr val="89C53F"/>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i="0" u="none" strike="noStrike" cap="none">
                <a:solidFill>
                  <a:schemeClr val="lt1"/>
                </a:solidFill>
                <a:latin typeface="Calibri"/>
                <a:ea typeface="Calibri"/>
                <a:cs typeface="Calibri"/>
                <a:sym typeface="Calibri"/>
              </a:rPr>
              <a:t>3</a:t>
            </a:r>
            <a:endParaRPr sz="2400" b="1" i="0" u="none" strike="noStrike" cap="none">
              <a:solidFill>
                <a:schemeClr val="lt1"/>
              </a:solidFill>
              <a:latin typeface="Calibri"/>
              <a:ea typeface="Calibri"/>
              <a:cs typeface="Calibri"/>
              <a:sym typeface="Calibri"/>
            </a:endParaRPr>
          </a:p>
        </p:txBody>
      </p:sp>
      <p:sp>
        <p:nvSpPr>
          <p:cNvPr id="86" name="Google Shape;86;p1"/>
          <p:cNvSpPr/>
          <p:nvPr/>
        </p:nvSpPr>
        <p:spPr>
          <a:xfrm>
            <a:off x="-6352" y="1903223"/>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pic>
        <p:nvPicPr>
          <p:cNvPr id="87" name="Google Shape;87;p1" title="FR_Co-fundedbytheEU_RGB_POS.png"/>
          <p:cNvPicPr preferRelativeResize="0"/>
          <p:nvPr/>
        </p:nvPicPr>
        <p:blipFill rotWithShape="1">
          <a:blip r:embed="rId6">
            <a:alphaModFix/>
          </a:blip>
          <a:srcRect/>
          <a:stretch/>
        </p:blipFill>
        <p:spPr>
          <a:xfrm>
            <a:off x="0" y="6215916"/>
            <a:ext cx="2700268" cy="60782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0"/>
          <p:cNvSpPr txBox="1">
            <a:spLocks noGrp="1"/>
          </p:cNvSpPr>
          <p:nvPr>
            <p:ph type="body" idx="1"/>
          </p:nvPr>
        </p:nvSpPr>
        <p:spPr>
          <a:xfrm>
            <a:off x="565668" y="1639833"/>
            <a:ext cx="5409663" cy="4472194"/>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endParaRPr sz="1200">
              <a:solidFill>
                <a:schemeClr val="accent6"/>
              </a:solidFill>
            </a:endParaRPr>
          </a:p>
          <a:p>
            <a:pPr marL="0" lvl="0" indent="0" algn="l" rtl="0">
              <a:lnSpc>
                <a:spcPct val="100000"/>
              </a:lnSpc>
              <a:spcBef>
                <a:spcPts val="600"/>
              </a:spcBef>
              <a:spcAft>
                <a:spcPts val="0"/>
              </a:spcAft>
              <a:buSzPts val="2200"/>
              <a:buNone/>
            </a:pPr>
            <a:r>
              <a:rPr lang="en-GB" sz="2000">
                <a:solidFill>
                  <a:schemeClr val="accent6"/>
                </a:solidFill>
              </a:rPr>
              <a:t>Avantages</a:t>
            </a:r>
            <a:endParaRPr sz="2000"/>
          </a:p>
          <a:p>
            <a:pPr marL="357188" lvl="1" indent="-224473" algn="l" rtl="0">
              <a:lnSpc>
                <a:spcPct val="107000"/>
              </a:lnSpc>
              <a:spcBef>
                <a:spcPts val="0"/>
              </a:spcBef>
              <a:spcAft>
                <a:spcPts val="0"/>
              </a:spcAft>
              <a:buSzPts val="2000"/>
              <a:buFont typeface="Calibri"/>
              <a:buChar char="∙"/>
            </a:pPr>
            <a:r>
              <a:rPr lang="en-GB" sz="2000" b="1"/>
              <a:t>Accueil personalisé </a:t>
            </a:r>
            <a:r>
              <a:rPr lang="en-GB" sz="2000"/>
              <a:t>:  Contact direct avec les conseillers. </a:t>
            </a:r>
            <a:endParaRPr sz="2000"/>
          </a:p>
          <a:p>
            <a:pPr marL="357188" lvl="1" indent="-224473" algn="l" rtl="0">
              <a:lnSpc>
                <a:spcPct val="107000"/>
              </a:lnSpc>
              <a:spcBef>
                <a:spcPts val="0"/>
              </a:spcBef>
              <a:spcAft>
                <a:spcPts val="0"/>
              </a:spcAft>
              <a:buSzPts val="2000"/>
              <a:buFont typeface="Calibri"/>
              <a:buChar char="∙"/>
            </a:pPr>
            <a:r>
              <a:rPr lang="en-GB" sz="2000"/>
              <a:t>Nombreux </a:t>
            </a:r>
            <a:r>
              <a:rPr lang="en-GB" sz="2000" b="1"/>
              <a:t>distributeurs </a:t>
            </a:r>
            <a:r>
              <a:rPr lang="en-GB" sz="2000"/>
              <a:t>disponibles</a:t>
            </a:r>
            <a:endParaRPr sz="2000"/>
          </a:p>
          <a:p>
            <a:pPr marL="357188" lvl="1" indent="-224473" algn="l" rtl="0">
              <a:lnSpc>
                <a:spcPct val="107000"/>
              </a:lnSpc>
              <a:spcBef>
                <a:spcPts val="0"/>
              </a:spcBef>
              <a:spcAft>
                <a:spcPts val="0"/>
              </a:spcAft>
              <a:buSzPts val="2000"/>
              <a:buFont typeface="Calibri"/>
              <a:buChar char="∙"/>
            </a:pPr>
            <a:r>
              <a:rPr lang="en-GB" sz="2000" b="1"/>
              <a:t>Services complémentaires </a:t>
            </a:r>
            <a:r>
              <a:rPr lang="en-GB" sz="2000"/>
              <a:t>(coffre fort, services d'assurance) </a:t>
            </a:r>
            <a:endParaRPr sz="2000"/>
          </a:p>
          <a:p>
            <a:pPr marL="0" lvl="0" indent="0" algn="l" rtl="0">
              <a:lnSpc>
                <a:spcPct val="100000"/>
              </a:lnSpc>
              <a:spcBef>
                <a:spcPts val="600"/>
              </a:spcBef>
              <a:spcAft>
                <a:spcPts val="0"/>
              </a:spcAft>
              <a:buClr>
                <a:srgbClr val="FF0000"/>
              </a:buClr>
              <a:buSzPts val="2200"/>
              <a:buNone/>
            </a:pPr>
            <a:endParaRPr sz="2000">
              <a:solidFill>
                <a:srgbClr val="FF0000"/>
              </a:solidFill>
            </a:endParaRPr>
          </a:p>
          <a:p>
            <a:pPr marL="0" lvl="0" indent="0" algn="l" rtl="0">
              <a:lnSpc>
                <a:spcPct val="100000"/>
              </a:lnSpc>
              <a:spcBef>
                <a:spcPts val="600"/>
              </a:spcBef>
              <a:spcAft>
                <a:spcPts val="0"/>
              </a:spcAft>
              <a:buClr>
                <a:srgbClr val="FF0000"/>
              </a:buClr>
              <a:buSzPts val="2200"/>
              <a:buNone/>
            </a:pPr>
            <a:r>
              <a:rPr lang="en-GB" sz="2000">
                <a:solidFill>
                  <a:srgbClr val="FF0000"/>
                </a:solidFill>
              </a:rPr>
              <a:t>Inconvénients</a:t>
            </a:r>
            <a:endParaRPr sz="2000">
              <a:solidFill>
                <a:srgbClr val="FF0000"/>
              </a:solidFill>
            </a:endParaRPr>
          </a:p>
          <a:p>
            <a:pPr marL="0" lvl="0" indent="0" algn="l" rtl="0">
              <a:lnSpc>
                <a:spcPct val="100000"/>
              </a:lnSpc>
              <a:spcBef>
                <a:spcPts val="600"/>
              </a:spcBef>
              <a:spcAft>
                <a:spcPts val="0"/>
              </a:spcAft>
              <a:buClr>
                <a:srgbClr val="FF0000"/>
              </a:buClr>
              <a:buSzPts val="2200"/>
              <a:buNone/>
            </a:pPr>
            <a:endParaRPr sz="2000">
              <a:solidFill>
                <a:srgbClr val="FF0000"/>
              </a:solidFill>
            </a:endParaRPr>
          </a:p>
          <a:p>
            <a:pPr marL="357188" lvl="1" indent="-187960" algn="just" rtl="0">
              <a:lnSpc>
                <a:spcPct val="107000"/>
              </a:lnSpc>
              <a:spcBef>
                <a:spcPts val="0"/>
              </a:spcBef>
              <a:spcAft>
                <a:spcPts val="0"/>
              </a:spcAft>
              <a:buClr>
                <a:srgbClr val="FF0000"/>
              </a:buClr>
              <a:buSzPts val="2000"/>
              <a:buChar char="▪"/>
            </a:pPr>
            <a:r>
              <a:rPr lang="en-GB" sz="2000"/>
              <a:t>Heures d'ouverture limitées</a:t>
            </a:r>
            <a:endParaRPr sz="2000"/>
          </a:p>
          <a:p>
            <a:pPr marL="357188" lvl="1" indent="-187960" algn="just" rtl="0">
              <a:lnSpc>
                <a:spcPct val="107000"/>
              </a:lnSpc>
              <a:spcBef>
                <a:spcPts val="0"/>
              </a:spcBef>
              <a:spcAft>
                <a:spcPts val="0"/>
              </a:spcAft>
              <a:buClr>
                <a:srgbClr val="FF0000"/>
              </a:buClr>
              <a:buSzPts val="2000"/>
              <a:buChar char="▪"/>
            </a:pPr>
            <a:r>
              <a:rPr lang="en-GB" sz="2000"/>
              <a:t>Temps d'attente</a:t>
            </a:r>
            <a:endParaRPr sz="2000"/>
          </a:p>
        </p:txBody>
      </p:sp>
      <p:sp>
        <p:nvSpPr>
          <p:cNvPr id="201" name="Google Shape;201;p10"/>
          <p:cNvSpPr txBox="1">
            <a:spLocks noGrp="1"/>
          </p:cNvSpPr>
          <p:nvPr>
            <p:ph type="title"/>
          </p:nvPr>
        </p:nvSpPr>
        <p:spPr>
          <a:xfrm>
            <a:off x="558000" y="745973"/>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GB"/>
              <a:t>Avantages et défis de la banque traditionnelle et de la banque en ligne</a:t>
            </a:r>
            <a:endParaRPr/>
          </a:p>
        </p:txBody>
      </p:sp>
      <p:sp>
        <p:nvSpPr>
          <p:cNvPr id="202" name="Google Shape;202;p10"/>
          <p:cNvSpPr txBox="1">
            <a:spLocks noGrp="1"/>
          </p:cNvSpPr>
          <p:nvPr>
            <p:ph type="body" idx="2"/>
          </p:nvPr>
        </p:nvSpPr>
        <p:spPr>
          <a:xfrm>
            <a:off x="6172199" y="1639833"/>
            <a:ext cx="5782377" cy="4472194"/>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endParaRPr sz="1200">
              <a:solidFill>
                <a:schemeClr val="accent6"/>
              </a:solidFill>
            </a:endParaRPr>
          </a:p>
          <a:p>
            <a:pPr marL="0" lvl="0" indent="0" algn="l" rtl="0">
              <a:lnSpc>
                <a:spcPct val="100000"/>
              </a:lnSpc>
              <a:spcBef>
                <a:spcPts val="600"/>
              </a:spcBef>
              <a:spcAft>
                <a:spcPts val="0"/>
              </a:spcAft>
              <a:buSzPts val="2200"/>
              <a:buNone/>
            </a:pPr>
            <a:r>
              <a:rPr lang="en-GB" sz="2200">
                <a:solidFill>
                  <a:schemeClr val="accent6"/>
                </a:solidFill>
              </a:rPr>
              <a:t>Avantages</a:t>
            </a:r>
            <a:endParaRPr/>
          </a:p>
          <a:p>
            <a:pPr marL="357188" lvl="1" indent="-236537" algn="just" rtl="0">
              <a:lnSpc>
                <a:spcPct val="107000"/>
              </a:lnSpc>
              <a:spcBef>
                <a:spcPts val="0"/>
              </a:spcBef>
              <a:spcAft>
                <a:spcPts val="0"/>
              </a:spcAft>
              <a:buSzPts val="2440"/>
              <a:buFont typeface="Calibri"/>
              <a:buChar char="∙"/>
            </a:pPr>
            <a:r>
              <a:rPr lang="en-GB" sz="2000" b="1"/>
              <a:t>Commodité </a:t>
            </a:r>
            <a:r>
              <a:rPr lang="en-GB" sz="2000"/>
              <a:t>: accès 24 heures sur 24, 7 jours sur 7, sans déplacement </a:t>
            </a:r>
            <a:endParaRPr sz="2000"/>
          </a:p>
          <a:p>
            <a:pPr marL="357188" lvl="1" indent="-236537" algn="just" rtl="0">
              <a:lnSpc>
                <a:spcPct val="107000"/>
              </a:lnSpc>
              <a:spcBef>
                <a:spcPts val="0"/>
              </a:spcBef>
              <a:spcAft>
                <a:spcPts val="0"/>
              </a:spcAft>
              <a:buSzPts val="2440"/>
              <a:buFont typeface="Calibri"/>
              <a:buChar char="∙"/>
            </a:pPr>
            <a:r>
              <a:rPr lang="en-GB" sz="2000" b="1"/>
              <a:t>Gain de temps </a:t>
            </a:r>
            <a:r>
              <a:rPr lang="en-GB" sz="2000"/>
              <a:t>: pas de file d'attente</a:t>
            </a:r>
            <a:endParaRPr sz="2000"/>
          </a:p>
          <a:p>
            <a:pPr marL="357188" lvl="1" indent="-236537" algn="just" rtl="0">
              <a:lnSpc>
                <a:spcPct val="107000"/>
              </a:lnSpc>
              <a:spcBef>
                <a:spcPts val="0"/>
              </a:spcBef>
              <a:spcAft>
                <a:spcPts val="0"/>
              </a:spcAft>
              <a:buSzPts val="2440"/>
              <a:buFont typeface="Calibri"/>
              <a:buChar char="∙"/>
            </a:pPr>
            <a:r>
              <a:rPr lang="en-GB" sz="2000" b="1"/>
              <a:t>Moins de commissions</a:t>
            </a:r>
            <a:endParaRPr sz="2000"/>
          </a:p>
          <a:p>
            <a:pPr marL="357188" lvl="1" indent="-236537" algn="just" rtl="0">
              <a:lnSpc>
                <a:spcPct val="107000"/>
              </a:lnSpc>
              <a:spcBef>
                <a:spcPts val="0"/>
              </a:spcBef>
              <a:spcAft>
                <a:spcPts val="0"/>
              </a:spcAft>
              <a:buSzPts val="2440"/>
              <a:buFont typeface="Calibri"/>
              <a:buChar char="∙"/>
            </a:pPr>
            <a:r>
              <a:rPr lang="en-GB" sz="2000" b="1"/>
              <a:t>Gestion facile </a:t>
            </a:r>
            <a:r>
              <a:rPr lang="en-GB" sz="2000"/>
              <a:t>: suivi des soldes en temps réel</a:t>
            </a:r>
            <a:endParaRPr sz="2000"/>
          </a:p>
          <a:p>
            <a:pPr marL="0" lvl="0" indent="0" algn="l" rtl="0">
              <a:lnSpc>
                <a:spcPct val="100000"/>
              </a:lnSpc>
              <a:spcBef>
                <a:spcPts val="600"/>
              </a:spcBef>
              <a:spcAft>
                <a:spcPts val="0"/>
              </a:spcAft>
              <a:buClr>
                <a:srgbClr val="FF0000"/>
              </a:buClr>
              <a:buSzPts val="2200"/>
              <a:buNone/>
            </a:pPr>
            <a:r>
              <a:rPr lang="en-GB" sz="2000">
                <a:solidFill>
                  <a:srgbClr val="FF0000"/>
                </a:solidFill>
              </a:rPr>
              <a:t>Inconvénients</a:t>
            </a:r>
            <a:endParaRPr sz="2000">
              <a:solidFill>
                <a:srgbClr val="FF0000"/>
              </a:solidFill>
            </a:endParaRPr>
          </a:p>
          <a:p>
            <a:pPr marL="357188" lvl="1" indent="-215900" algn="l" rtl="0">
              <a:lnSpc>
                <a:spcPct val="100000"/>
              </a:lnSpc>
              <a:spcBef>
                <a:spcPts val="600"/>
              </a:spcBef>
              <a:spcAft>
                <a:spcPts val="0"/>
              </a:spcAft>
              <a:buClr>
                <a:srgbClr val="FF0000"/>
              </a:buClr>
              <a:buSzPts val="2440"/>
              <a:buChar char="▪"/>
            </a:pPr>
            <a:r>
              <a:rPr lang="en-GB" sz="2000"/>
              <a:t>Pas de personne de référence pour les contacts directs</a:t>
            </a:r>
            <a:endParaRPr sz="2000"/>
          </a:p>
          <a:p>
            <a:pPr marL="357188" lvl="1" indent="-215900" algn="l" rtl="0">
              <a:lnSpc>
                <a:spcPct val="100000"/>
              </a:lnSpc>
              <a:spcBef>
                <a:spcPts val="0"/>
              </a:spcBef>
              <a:spcAft>
                <a:spcPts val="0"/>
              </a:spcAft>
              <a:buClr>
                <a:srgbClr val="FF0000"/>
              </a:buClr>
              <a:buSzPts val="2440"/>
              <a:buChar char="▪"/>
            </a:pPr>
            <a:r>
              <a:rPr lang="en-GB" sz="2000"/>
              <a:t>Réseau limité de distributeurs automatiques de billets</a:t>
            </a:r>
            <a:endParaRPr sz="2000"/>
          </a:p>
        </p:txBody>
      </p:sp>
      <p:pic>
        <p:nvPicPr>
          <p:cNvPr id="203" name="Google Shape;203;p10" descr="Pulgar hacia abajo contorno"/>
          <p:cNvPicPr preferRelativeResize="0"/>
          <p:nvPr/>
        </p:nvPicPr>
        <p:blipFill rotWithShape="1">
          <a:blip r:embed="rId3">
            <a:alphaModFix/>
          </a:blip>
          <a:srcRect/>
          <a:stretch/>
        </p:blipFill>
        <p:spPr>
          <a:xfrm>
            <a:off x="2332072" y="4250651"/>
            <a:ext cx="477649" cy="487449"/>
          </a:xfrm>
          <a:prstGeom prst="rect">
            <a:avLst/>
          </a:prstGeom>
          <a:noFill/>
          <a:ln>
            <a:noFill/>
          </a:ln>
        </p:spPr>
      </p:pic>
      <p:pic>
        <p:nvPicPr>
          <p:cNvPr id="204" name="Google Shape;204;p10" descr="Señal de pulgar hacia arriba  contorno"/>
          <p:cNvPicPr preferRelativeResize="0"/>
          <p:nvPr/>
        </p:nvPicPr>
        <p:blipFill rotWithShape="1">
          <a:blip r:embed="rId4">
            <a:alphaModFix/>
          </a:blip>
          <a:srcRect/>
          <a:stretch/>
        </p:blipFill>
        <p:spPr>
          <a:xfrm>
            <a:off x="5054704" y="1826326"/>
            <a:ext cx="487449" cy="487449"/>
          </a:xfrm>
          <a:prstGeom prst="rect">
            <a:avLst/>
          </a:prstGeom>
          <a:noFill/>
          <a:ln>
            <a:noFill/>
          </a:ln>
        </p:spPr>
      </p:pic>
      <p:pic>
        <p:nvPicPr>
          <p:cNvPr id="205" name="Google Shape;205;p10" descr="Pulgar hacia abajo contorno"/>
          <p:cNvPicPr preferRelativeResize="0"/>
          <p:nvPr/>
        </p:nvPicPr>
        <p:blipFill rotWithShape="1">
          <a:blip r:embed="rId3">
            <a:alphaModFix/>
          </a:blip>
          <a:srcRect/>
          <a:stretch/>
        </p:blipFill>
        <p:spPr>
          <a:xfrm>
            <a:off x="8019407" y="4250651"/>
            <a:ext cx="487449" cy="487449"/>
          </a:xfrm>
          <a:prstGeom prst="rect">
            <a:avLst/>
          </a:prstGeom>
          <a:noFill/>
          <a:ln>
            <a:noFill/>
          </a:ln>
        </p:spPr>
      </p:pic>
      <p:sp>
        <p:nvSpPr>
          <p:cNvPr id="206" name="Google Shape;206;p10"/>
          <p:cNvSpPr txBox="1"/>
          <p:nvPr/>
        </p:nvSpPr>
        <p:spPr>
          <a:xfrm>
            <a:off x="1368760" y="1345161"/>
            <a:ext cx="3366310" cy="461665"/>
          </a:xfrm>
          <a:prstGeom prst="rect">
            <a:avLst/>
          </a:prstGeom>
          <a:solidFill>
            <a:srgbClr val="F2F2F2"/>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latin typeface="Calibri"/>
                <a:ea typeface="Calibri"/>
                <a:cs typeface="Calibri"/>
                <a:sym typeface="Calibri"/>
              </a:rPr>
              <a:t>Banque traditionnelle</a:t>
            </a:r>
            <a:endParaRPr/>
          </a:p>
        </p:txBody>
      </p:sp>
      <p:sp>
        <p:nvSpPr>
          <p:cNvPr id="207" name="Google Shape;207;p10"/>
          <p:cNvSpPr txBox="1"/>
          <p:nvPr/>
        </p:nvSpPr>
        <p:spPr>
          <a:xfrm>
            <a:off x="7691989" y="1345160"/>
            <a:ext cx="2894078" cy="461665"/>
          </a:xfrm>
          <a:prstGeom prst="rect">
            <a:avLst/>
          </a:prstGeom>
          <a:solidFill>
            <a:srgbClr val="F2F2F2"/>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latin typeface="Calibri"/>
                <a:ea typeface="Calibri"/>
                <a:cs typeface="Calibri"/>
                <a:sym typeface="Calibri"/>
              </a:rPr>
              <a:t>Banque en ligne</a:t>
            </a:r>
            <a:endParaRPr/>
          </a:p>
        </p:txBody>
      </p:sp>
      <p:sp>
        <p:nvSpPr>
          <p:cNvPr id="208" name="Google Shape;208;p10"/>
          <p:cNvSpPr/>
          <p:nvPr/>
        </p:nvSpPr>
        <p:spPr>
          <a:xfrm>
            <a:off x="7742583" y="0"/>
            <a:ext cx="4443793"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800"/>
              <a:buFont typeface="Calibri"/>
              <a:buNone/>
            </a:pPr>
            <a:r>
              <a:rPr lang="en-GB" sz="1530" b="0" i="0" u="none" strike="noStrike" cap="none">
                <a:solidFill>
                  <a:srgbClr val="1C2E78"/>
                </a:solidFill>
                <a:latin typeface="Calibri"/>
                <a:ea typeface="Calibri"/>
                <a:cs typeface="Calibri"/>
                <a:sym typeface="Calibri"/>
              </a:rPr>
              <a:t>3.2 Ouvrir un compte bancaire en ligne et y accéder</a:t>
            </a:r>
            <a:endParaRPr sz="1530" b="0" i="0" u="none" strike="noStrike" cap="none">
              <a:solidFill>
                <a:srgbClr val="1C2E78"/>
              </a:solidFill>
              <a:latin typeface="Calibri"/>
              <a:ea typeface="Calibri"/>
              <a:cs typeface="Calibri"/>
              <a:sym typeface="Calibri"/>
            </a:endParaRPr>
          </a:p>
        </p:txBody>
      </p:sp>
      <p:pic>
        <p:nvPicPr>
          <p:cNvPr id="209" name="Google Shape;209;p10" descr="Señal de pulgar hacia arriba  contorno"/>
          <p:cNvPicPr preferRelativeResize="0"/>
          <p:nvPr/>
        </p:nvPicPr>
        <p:blipFill rotWithShape="1">
          <a:blip r:embed="rId4">
            <a:alphaModFix/>
          </a:blip>
          <a:srcRect/>
          <a:stretch/>
        </p:blipFill>
        <p:spPr>
          <a:xfrm>
            <a:off x="11026597" y="1803625"/>
            <a:ext cx="487449" cy="487449"/>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1"/>
          <p:cNvSpPr txBox="1">
            <a:spLocks noGrp="1"/>
          </p:cNvSpPr>
          <p:nvPr>
            <p:ph type="body" idx="2"/>
          </p:nvPr>
        </p:nvSpPr>
        <p:spPr>
          <a:xfrm>
            <a:off x="6172199" y="1800000"/>
            <a:ext cx="5782377" cy="357393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685800" lvl="0" indent="-457200" algn="just" rtl="0">
              <a:lnSpc>
                <a:spcPct val="107000"/>
              </a:lnSpc>
              <a:spcBef>
                <a:spcPts val="0"/>
              </a:spcBef>
              <a:spcAft>
                <a:spcPts val="0"/>
              </a:spcAft>
              <a:buSzPts val="2200"/>
              <a:buFont typeface="Calibri"/>
              <a:buAutoNum type="arabicPeriod"/>
            </a:pPr>
            <a:r>
              <a:rPr lang="en-GB" sz="2200"/>
              <a:t>Demandez vos données d'accès à votre banque</a:t>
            </a:r>
            <a:endParaRPr/>
          </a:p>
          <a:p>
            <a:pPr marL="914400" lvl="1" indent="-228600" algn="just" rtl="0">
              <a:lnSpc>
                <a:spcPct val="107000"/>
              </a:lnSpc>
              <a:spcBef>
                <a:spcPts val="800"/>
              </a:spcBef>
              <a:spcAft>
                <a:spcPts val="0"/>
              </a:spcAft>
              <a:buSzPts val="2640"/>
              <a:buChar char="▪"/>
            </a:pPr>
            <a:r>
              <a:rPr lang="en-GB" sz="2200"/>
              <a:t>directement à l'agence ou via le </a:t>
            </a:r>
            <a:r>
              <a:rPr lang="en-GB"/>
              <a:t>site web de votre banque</a:t>
            </a:r>
            <a:endParaRPr/>
          </a:p>
          <a:p>
            <a:pPr marL="685800" lvl="1" indent="0" algn="just" rtl="0">
              <a:lnSpc>
                <a:spcPct val="107000"/>
              </a:lnSpc>
              <a:spcBef>
                <a:spcPts val="0"/>
              </a:spcBef>
              <a:spcAft>
                <a:spcPts val="0"/>
              </a:spcAft>
              <a:buSzPts val="2640"/>
              <a:buNone/>
            </a:pPr>
            <a:endParaRPr/>
          </a:p>
          <a:p>
            <a:pPr marL="685800" lvl="0" indent="-457200" algn="just" rtl="0">
              <a:lnSpc>
                <a:spcPct val="107000"/>
              </a:lnSpc>
              <a:spcBef>
                <a:spcPts val="600"/>
              </a:spcBef>
              <a:spcAft>
                <a:spcPts val="0"/>
              </a:spcAft>
              <a:buSzPts val="2200"/>
              <a:buFont typeface="Calibri"/>
              <a:buAutoNum type="arabicPeriod"/>
            </a:pPr>
            <a:r>
              <a:rPr lang="en-GB" sz="2200"/>
              <a:t>Avec ces informations, allez sur le site web de votre banque et connectez-vous avec votre nom d'utilisateur et votre mot de passe (PIN). </a:t>
            </a:r>
            <a:endParaRPr/>
          </a:p>
        </p:txBody>
      </p:sp>
      <p:sp>
        <p:nvSpPr>
          <p:cNvPr id="216" name="Google Shape;216;p11"/>
          <p:cNvSpPr txBox="1">
            <a:spLocks noGrp="1"/>
          </p:cNvSpPr>
          <p:nvPr>
            <p:ph type="body" idx="1"/>
          </p:nvPr>
        </p:nvSpPr>
        <p:spPr>
          <a:xfrm>
            <a:off x="558000" y="1800000"/>
            <a:ext cx="5409663" cy="357393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lnSpcReduction="10000"/>
          </a:bodyPr>
          <a:lstStyle/>
          <a:p>
            <a:pPr marL="0" lvl="0" indent="0" algn="l" rtl="0">
              <a:lnSpc>
                <a:spcPct val="120000"/>
              </a:lnSpc>
              <a:spcBef>
                <a:spcPts val="0"/>
              </a:spcBef>
              <a:spcAft>
                <a:spcPts val="0"/>
              </a:spcAft>
              <a:buSzPct val="100000"/>
              <a:buNone/>
            </a:pPr>
            <a:r>
              <a:rPr lang="en-GB" sz="2200"/>
              <a:t>De quoi avons-nous besoin pour créer un compte en ligne et y accéder ?</a:t>
            </a:r>
            <a:endParaRPr sz="2200"/>
          </a:p>
          <a:p>
            <a:pPr marL="685800" lvl="1" indent="-216026" algn="l" rtl="0">
              <a:lnSpc>
                <a:spcPct val="120000"/>
              </a:lnSpc>
              <a:spcBef>
                <a:spcPts val="600"/>
              </a:spcBef>
              <a:spcAft>
                <a:spcPts val="0"/>
              </a:spcAft>
              <a:buSzPct val="119999"/>
              <a:buChar char="▪"/>
            </a:pPr>
            <a:r>
              <a:rPr lang="en-GB"/>
              <a:t>Appareil avec accès à internet (smartphone, tablette, PC)</a:t>
            </a:r>
            <a:endParaRPr/>
          </a:p>
          <a:p>
            <a:pPr marL="685800" lvl="1" indent="-216026" algn="l" rtl="0">
              <a:lnSpc>
                <a:spcPct val="120000"/>
              </a:lnSpc>
              <a:spcBef>
                <a:spcPts val="0"/>
              </a:spcBef>
              <a:spcAft>
                <a:spcPts val="0"/>
              </a:spcAft>
              <a:buSzPct val="119999"/>
              <a:buChar char="▪"/>
            </a:pPr>
            <a:r>
              <a:rPr lang="en-GB"/>
              <a:t>Compte bancaire</a:t>
            </a:r>
            <a:endParaRPr/>
          </a:p>
          <a:p>
            <a:pPr marL="685800" lvl="1" indent="-216026" algn="l" rtl="0">
              <a:lnSpc>
                <a:spcPct val="120000"/>
              </a:lnSpc>
              <a:spcBef>
                <a:spcPts val="0"/>
              </a:spcBef>
              <a:spcAft>
                <a:spcPts val="0"/>
              </a:spcAft>
              <a:buSzPct val="119999"/>
              <a:buChar char="▪"/>
            </a:pPr>
            <a:r>
              <a:rPr lang="en-GB"/>
              <a:t>Données de connexion à la banque en ligne</a:t>
            </a:r>
            <a:endParaRPr/>
          </a:p>
          <a:p>
            <a:pPr marL="685800" lvl="1" indent="-216026" algn="l" rtl="0">
              <a:lnSpc>
                <a:spcPct val="120000"/>
              </a:lnSpc>
              <a:spcBef>
                <a:spcPts val="0"/>
              </a:spcBef>
              <a:spcAft>
                <a:spcPts val="0"/>
              </a:spcAft>
              <a:buSzPct val="119999"/>
              <a:buChar char="▪"/>
            </a:pPr>
            <a:r>
              <a:rPr lang="en-GB"/>
              <a:t>Identifiant et code d'accès aux services bancaires en ligne</a:t>
            </a:r>
            <a:endParaRPr/>
          </a:p>
          <a:p>
            <a:pPr marL="685800" lvl="1" indent="-60959" algn="l" rtl="0">
              <a:lnSpc>
                <a:spcPct val="120000"/>
              </a:lnSpc>
              <a:spcBef>
                <a:spcPts val="0"/>
              </a:spcBef>
              <a:spcAft>
                <a:spcPts val="0"/>
              </a:spcAft>
              <a:buSzPct val="119999"/>
              <a:buNone/>
            </a:pPr>
            <a:endParaRPr/>
          </a:p>
        </p:txBody>
      </p:sp>
      <p:sp>
        <p:nvSpPr>
          <p:cNvPr id="217" name="Google Shape;217;p11" descr="Click here for pop up information."/>
          <p:cNvSpPr/>
          <p:nvPr/>
        </p:nvSpPr>
        <p:spPr>
          <a:xfrm>
            <a:off x="1200948" y="5601558"/>
            <a:ext cx="914399" cy="510346"/>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46000" y="135000"/>
                </a:lnTo>
              </a:path>
            </a:pathLst>
          </a:custGeom>
          <a:solidFill>
            <a:schemeClr val="lt1"/>
          </a:solidFill>
          <a:ln w="12700" cap="flat" cmpd="sng">
            <a:solidFill>
              <a:srgbClr val="1C2E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rgbClr val="1C2E78"/>
                </a:solidFill>
                <a:latin typeface="Calibri"/>
                <a:ea typeface="Calibri"/>
                <a:cs typeface="Calibri"/>
                <a:sym typeface="Calibri"/>
              </a:rPr>
              <a:t>cliquer</a:t>
            </a:r>
            <a:endParaRPr/>
          </a:p>
        </p:txBody>
      </p:sp>
      <p:pic>
        <p:nvPicPr>
          <p:cNvPr id="218" name="Google Shape;218;p11" descr="Χειρονομία διπλού πατήματος περίγραμμα"/>
          <p:cNvPicPr preferRelativeResize="0"/>
          <p:nvPr/>
        </p:nvPicPr>
        <p:blipFill rotWithShape="1">
          <a:blip r:embed="rId3">
            <a:alphaModFix/>
          </a:blip>
          <a:srcRect/>
          <a:stretch/>
        </p:blipFill>
        <p:spPr>
          <a:xfrm>
            <a:off x="1658147" y="5927728"/>
            <a:ext cx="914400" cy="914400"/>
          </a:xfrm>
          <a:prstGeom prst="rect">
            <a:avLst/>
          </a:prstGeom>
          <a:noFill/>
          <a:ln>
            <a:noFill/>
          </a:ln>
        </p:spPr>
      </p:pic>
      <p:sp>
        <p:nvSpPr>
          <p:cNvPr id="219" name="Google Shape;219;p11"/>
          <p:cNvSpPr txBox="1">
            <a:spLocks noGrp="1"/>
          </p:cNvSpPr>
          <p:nvPr>
            <p:ph type="title"/>
          </p:nvPr>
        </p:nvSpPr>
        <p:spPr>
          <a:xfrm>
            <a:off x="558000" y="79969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GB"/>
              <a:t>Comment installer une application de banque mobile</a:t>
            </a:r>
            <a:endParaRPr/>
          </a:p>
        </p:txBody>
      </p:sp>
      <p:sp>
        <p:nvSpPr>
          <p:cNvPr id="220" name="Google Shape;220;p11"/>
          <p:cNvSpPr txBox="1"/>
          <p:nvPr/>
        </p:nvSpPr>
        <p:spPr>
          <a:xfrm>
            <a:off x="2572546" y="5601558"/>
            <a:ext cx="6827100" cy="1246800"/>
          </a:xfrm>
          <a:prstGeom prst="rect">
            <a:avLst/>
          </a:prstGeom>
          <a:solidFill>
            <a:srgbClr val="F2F2F2"/>
          </a:solidFill>
          <a:ln w="9525" cap="flat" cmpd="sng">
            <a:solidFill>
              <a:srgbClr val="1C2E78"/>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900">
                <a:solidFill>
                  <a:schemeClr val="dk1"/>
                </a:solidFill>
                <a:latin typeface="Calibri"/>
                <a:ea typeface="Calibri"/>
                <a:cs typeface="Calibri"/>
                <a:sym typeface="Calibri"/>
              </a:rPr>
              <a:t>Vous trouverez ici une vidéo avec les étapes nécessaires pour télécharger l'application de la banque Crédit Agricole (exemple applicable à d’autres banques)  </a:t>
            </a:r>
            <a:r>
              <a:rPr lang="en-GB" sz="15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 </a:t>
            </a:r>
            <a:r>
              <a:rPr lang="en-GB" sz="180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https://www.youtube.com/watch?v=vUUKltPrykk</a:t>
            </a:r>
            <a:r>
              <a:rPr lang="en-GB"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21" name="Google Shape;221;p11"/>
          <p:cNvSpPr/>
          <p:nvPr/>
        </p:nvSpPr>
        <p:spPr>
          <a:xfrm>
            <a:off x="8549703" y="0"/>
            <a:ext cx="3636675" cy="398569"/>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endParaRPr sz="1300" b="1">
              <a:solidFill>
                <a:schemeClr val="accent1"/>
              </a:solidFill>
              <a:latin typeface="Calibri"/>
              <a:ea typeface="Calibri"/>
              <a:cs typeface="Calibri"/>
              <a:sym typeface="Calibri"/>
            </a:endParaRPr>
          </a:p>
        </p:txBody>
      </p:sp>
      <p:sp>
        <p:nvSpPr>
          <p:cNvPr id="222" name="Google Shape;222;p11"/>
          <p:cNvSpPr/>
          <p:nvPr/>
        </p:nvSpPr>
        <p:spPr>
          <a:xfrm>
            <a:off x="7742583" y="0"/>
            <a:ext cx="4443793"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800"/>
              <a:buFont typeface="Calibri"/>
              <a:buNone/>
            </a:pPr>
            <a:r>
              <a:rPr lang="en-GB" sz="1530" b="0" i="0" u="none" strike="noStrike" cap="none">
                <a:solidFill>
                  <a:srgbClr val="1C2E78"/>
                </a:solidFill>
                <a:latin typeface="Calibri"/>
                <a:ea typeface="Calibri"/>
                <a:cs typeface="Calibri"/>
                <a:sym typeface="Calibri"/>
              </a:rPr>
              <a:t>3.2 Ouvrir un compte bancaire en ligne et y accéder</a:t>
            </a:r>
            <a:endParaRPr sz="153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2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2"/>
          <p:cNvSpPr txBox="1">
            <a:spLocks noGrp="1"/>
          </p:cNvSpPr>
          <p:nvPr>
            <p:ph type="title"/>
          </p:nvPr>
        </p:nvSpPr>
        <p:spPr>
          <a:xfrm>
            <a:off x="566154" y="785772"/>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GB"/>
              <a:t>Etapes pour accéder au compte en ligne pour la première fois (1/2)</a:t>
            </a:r>
            <a:endParaRPr/>
          </a:p>
        </p:txBody>
      </p:sp>
      <p:sp>
        <p:nvSpPr>
          <p:cNvPr id="229" name="Google Shape;229;p12"/>
          <p:cNvSpPr txBox="1">
            <a:spLocks noGrp="1"/>
          </p:cNvSpPr>
          <p:nvPr>
            <p:ph type="body" idx="1"/>
          </p:nvPr>
        </p:nvSpPr>
        <p:spPr>
          <a:xfrm>
            <a:off x="717823" y="1932995"/>
            <a:ext cx="10360466" cy="455350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00"/>
              <a:buNone/>
            </a:pPr>
            <a:r>
              <a:rPr lang="en-GB" sz="2200" b="1"/>
              <a:t>Les étapes pour accéder à la banque en ligne pour la première fois sont généralement les mêmes pour toutes les banques :</a:t>
            </a:r>
            <a:endParaRPr/>
          </a:p>
          <a:p>
            <a:pPr marL="457200" lvl="0" indent="-228600" algn="l" rtl="0">
              <a:lnSpc>
                <a:spcPct val="107000"/>
              </a:lnSpc>
              <a:spcBef>
                <a:spcPts val="1200"/>
              </a:spcBef>
              <a:spcAft>
                <a:spcPts val="0"/>
              </a:spcAft>
              <a:buSzPts val="2200"/>
              <a:buChar char="▪"/>
            </a:pPr>
            <a:r>
              <a:rPr lang="en-GB" sz="2200"/>
              <a:t>Visitez le site web de votre banque et cherchez l'option "Banque en ligne" ou "Accès client".</a:t>
            </a:r>
            <a:endParaRPr sz="2200"/>
          </a:p>
          <a:p>
            <a:pPr marL="457200" lvl="0" indent="-228600" algn="l" rtl="0">
              <a:lnSpc>
                <a:spcPct val="107000"/>
              </a:lnSpc>
              <a:spcBef>
                <a:spcPts val="1200"/>
              </a:spcBef>
              <a:spcAft>
                <a:spcPts val="0"/>
              </a:spcAft>
              <a:buSzPts val="2200"/>
              <a:buChar char="▪"/>
            </a:pPr>
            <a:r>
              <a:rPr lang="en-GB" sz="2200"/>
              <a:t>Cliquez sur "S'inscrire" ou "Créer un compte" pour commencer l'inscription.</a:t>
            </a:r>
            <a:endParaRPr sz="2200"/>
          </a:p>
          <a:p>
            <a:pPr marL="457200" lvl="0" indent="-228600" algn="l" rtl="0">
              <a:lnSpc>
                <a:spcPct val="107000"/>
              </a:lnSpc>
              <a:spcBef>
                <a:spcPts val="1200"/>
              </a:spcBef>
              <a:spcAft>
                <a:spcPts val="0"/>
              </a:spcAft>
              <a:buSzPts val="2200"/>
              <a:buChar char="▪"/>
            </a:pPr>
            <a:r>
              <a:rPr lang="en-GB" sz="2200"/>
              <a:t>Complétez les informations demandées, telles que votre numéro de compte, votre date de naissance et d'autres données personnelles.</a:t>
            </a:r>
            <a:endParaRPr/>
          </a:p>
          <a:p>
            <a:pPr marL="457200" lvl="0" indent="-228600" algn="l" rtl="0">
              <a:lnSpc>
                <a:spcPct val="107000"/>
              </a:lnSpc>
              <a:spcBef>
                <a:spcPts val="1200"/>
              </a:spcBef>
              <a:spcAft>
                <a:spcPts val="0"/>
              </a:spcAft>
              <a:buSzPts val="2200"/>
              <a:buChar char="▪"/>
            </a:pPr>
            <a:r>
              <a:rPr lang="en-GB" sz="2200"/>
              <a:t>Créez un nom d'utilisateur et un mot de passe sécurisé dont vous vous souviendrez.</a:t>
            </a:r>
            <a:endParaRPr sz="2200"/>
          </a:p>
        </p:txBody>
      </p:sp>
      <p:sp>
        <p:nvSpPr>
          <p:cNvPr id="230" name="Google Shape;230;p12"/>
          <p:cNvSpPr/>
          <p:nvPr/>
        </p:nvSpPr>
        <p:spPr>
          <a:xfrm>
            <a:off x="8549703" y="0"/>
            <a:ext cx="3636675" cy="398569"/>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endParaRPr sz="1800">
              <a:solidFill>
                <a:srgbClr val="1C2E78"/>
              </a:solidFill>
              <a:latin typeface="Calibri"/>
              <a:ea typeface="Calibri"/>
              <a:cs typeface="Calibri"/>
              <a:sym typeface="Calibri"/>
            </a:endParaRPr>
          </a:p>
        </p:txBody>
      </p:sp>
      <p:sp>
        <p:nvSpPr>
          <p:cNvPr id="231" name="Google Shape;231;p12"/>
          <p:cNvSpPr/>
          <p:nvPr/>
        </p:nvSpPr>
        <p:spPr>
          <a:xfrm>
            <a:off x="7742583" y="0"/>
            <a:ext cx="4443793"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800"/>
              <a:buFont typeface="Calibri"/>
              <a:buNone/>
            </a:pPr>
            <a:r>
              <a:rPr lang="en-GB" sz="1530" b="0" i="0" u="none" strike="noStrike" cap="none">
                <a:solidFill>
                  <a:srgbClr val="1C2E78"/>
                </a:solidFill>
                <a:latin typeface="Calibri"/>
                <a:ea typeface="Calibri"/>
                <a:cs typeface="Calibri"/>
                <a:sym typeface="Calibri"/>
              </a:rPr>
              <a:t>3.2 Ouvrir un compte bancaire en ligne et y accéder</a:t>
            </a:r>
            <a:endParaRPr sz="153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3"/>
          <p:cNvSpPr txBox="1">
            <a:spLocks noGrp="1"/>
          </p:cNvSpPr>
          <p:nvPr>
            <p:ph type="title"/>
          </p:nvPr>
        </p:nvSpPr>
        <p:spPr>
          <a:xfrm>
            <a:off x="566154" y="785772"/>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GB"/>
              <a:t>Etapes pour accéder au compte en ligne pour la première fois (2/2)</a:t>
            </a:r>
            <a:endParaRPr/>
          </a:p>
        </p:txBody>
      </p:sp>
      <p:sp>
        <p:nvSpPr>
          <p:cNvPr id="238" name="Google Shape;238;p13"/>
          <p:cNvSpPr txBox="1">
            <a:spLocks noGrp="1"/>
          </p:cNvSpPr>
          <p:nvPr>
            <p:ph type="body" idx="1"/>
          </p:nvPr>
        </p:nvSpPr>
        <p:spPr>
          <a:xfrm>
            <a:off x="661028" y="1558147"/>
            <a:ext cx="8075119" cy="4553504"/>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0"/>
              </a:spcAft>
              <a:buSzPts val="2200"/>
              <a:buChar char="▪"/>
            </a:pPr>
            <a:r>
              <a:rPr lang="en-GB" sz="2200"/>
              <a:t>Vérifiez votre identité en suivant les instructions de la banque, qui peut vous envoyer un code de vérification sur votre téléphone ou par courrier électronique.</a:t>
            </a:r>
            <a:endParaRPr sz="2200"/>
          </a:p>
          <a:p>
            <a:pPr marL="457200" lvl="0" indent="-228600" algn="l" rtl="0">
              <a:lnSpc>
                <a:spcPct val="107000"/>
              </a:lnSpc>
              <a:spcBef>
                <a:spcPts val="1200"/>
              </a:spcBef>
              <a:spcAft>
                <a:spcPts val="0"/>
              </a:spcAft>
              <a:buSzPts val="2200"/>
              <a:buChar char="▪"/>
            </a:pPr>
            <a:r>
              <a:rPr lang="en-GB" sz="2200"/>
              <a:t>Une fois votre identité vérifiée, vous pourrez accéder à votre compte bancaire en ligne à l'aide de votre nom d'utilisateur et de votre mot de passe.</a:t>
            </a:r>
            <a:endParaRPr/>
          </a:p>
          <a:p>
            <a:pPr marL="457200" lvl="0" indent="-88900" algn="l" rtl="0">
              <a:lnSpc>
                <a:spcPct val="107000"/>
              </a:lnSpc>
              <a:spcBef>
                <a:spcPts val="1200"/>
              </a:spcBef>
              <a:spcAft>
                <a:spcPts val="0"/>
              </a:spcAft>
              <a:buSzPts val="2200"/>
              <a:buNone/>
            </a:pPr>
            <a:endParaRPr sz="2200" b="1"/>
          </a:p>
          <a:p>
            <a:pPr marL="0" lvl="0" indent="0" algn="ctr" rtl="0">
              <a:lnSpc>
                <a:spcPct val="100000"/>
              </a:lnSpc>
              <a:spcBef>
                <a:spcPts val="1200"/>
              </a:spcBef>
              <a:spcAft>
                <a:spcPts val="0"/>
              </a:spcAft>
              <a:buSzPts val="2600"/>
              <a:buNone/>
            </a:pPr>
            <a:r>
              <a:rPr lang="en-GB" sz="2600" b="1"/>
              <a:t>N'oubliez pas de conserver vos informations de connexion en toute sécurité et de ne les communiquer à personne !</a:t>
            </a:r>
            <a:endParaRPr sz="2600" b="1"/>
          </a:p>
        </p:txBody>
      </p:sp>
      <p:sp>
        <p:nvSpPr>
          <p:cNvPr id="239" name="Google Shape;239;p13"/>
          <p:cNvSpPr txBox="1"/>
          <p:nvPr/>
        </p:nvSpPr>
        <p:spPr>
          <a:xfrm>
            <a:off x="10641145" y="6581001"/>
            <a:ext cx="174345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Image par CCF</a:t>
            </a:r>
            <a:endParaRPr/>
          </a:p>
        </p:txBody>
      </p:sp>
      <p:sp>
        <p:nvSpPr>
          <p:cNvPr id="240" name="Google Shape;240;p13"/>
          <p:cNvSpPr/>
          <p:nvPr/>
        </p:nvSpPr>
        <p:spPr>
          <a:xfrm>
            <a:off x="7742583" y="0"/>
            <a:ext cx="4443793"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800"/>
              <a:buFont typeface="Calibri"/>
              <a:buNone/>
            </a:pPr>
            <a:r>
              <a:rPr lang="en-GB" sz="1530" b="0" i="0" u="none" strike="noStrike" cap="none">
                <a:solidFill>
                  <a:srgbClr val="1C2E78"/>
                </a:solidFill>
                <a:latin typeface="Calibri"/>
                <a:ea typeface="Calibri"/>
                <a:cs typeface="Calibri"/>
                <a:sym typeface="Calibri"/>
              </a:rPr>
              <a:t>3.2 Ouvrir un compte bancaire en ligne et y accéder</a:t>
            </a:r>
            <a:endParaRPr sz="1530" b="0" i="0" u="none" strike="noStrike" cap="none">
              <a:solidFill>
                <a:srgbClr val="1C2E78"/>
              </a:solidFill>
              <a:latin typeface="Calibri"/>
              <a:ea typeface="Calibri"/>
              <a:cs typeface="Calibri"/>
              <a:sym typeface="Calibri"/>
            </a:endParaRPr>
          </a:p>
        </p:txBody>
      </p:sp>
      <p:pic>
        <p:nvPicPr>
          <p:cNvPr id="241" name="Google Shape;241;p13" descr="Gérez vos comptes à distance au CCF - CCF"/>
          <p:cNvPicPr preferRelativeResize="0"/>
          <p:nvPr/>
        </p:nvPicPr>
        <p:blipFill rotWithShape="1">
          <a:blip r:embed="rId3">
            <a:alphaModFix/>
          </a:blip>
          <a:srcRect/>
          <a:stretch/>
        </p:blipFill>
        <p:spPr>
          <a:xfrm>
            <a:off x="8736147" y="2217616"/>
            <a:ext cx="3278079" cy="323456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4"/>
          <p:cNvSpPr txBox="1">
            <a:spLocks noGrp="1"/>
          </p:cNvSpPr>
          <p:nvPr>
            <p:ph type="title"/>
          </p:nvPr>
        </p:nvSpPr>
        <p:spPr>
          <a:xfrm>
            <a:off x="558000" y="811653"/>
            <a:ext cx="10360283" cy="11615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1950"/>
              <a:buFont typeface="Calibri"/>
              <a:buNone/>
            </a:pPr>
            <a:r>
              <a:rPr lang="en-GB" sz="1950"/>
              <a:t>Unité 3</a:t>
            </a:r>
            <a:r>
              <a:rPr lang="en-GB"/>
              <a:t/>
            </a:r>
            <a:br>
              <a:rPr lang="en-GB"/>
            </a:br>
            <a:r>
              <a:rPr lang="en-GB"/>
              <a:t>Utilisation de base d'</a:t>
            </a:r>
            <a:r>
              <a:rPr lang="en-GB" sz="3600"/>
              <a:t>un compte bancaire en ligne</a:t>
            </a:r>
            <a:endParaRPr/>
          </a:p>
        </p:txBody>
      </p:sp>
      <p:sp>
        <p:nvSpPr>
          <p:cNvPr id="248" name="Google Shape;248;p14"/>
          <p:cNvSpPr txBox="1">
            <a:spLocks noGrp="1"/>
          </p:cNvSpPr>
          <p:nvPr>
            <p:ph type="body" idx="1"/>
          </p:nvPr>
        </p:nvSpPr>
        <p:spPr>
          <a:xfrm>
            <a:off x="558000" y="240384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GB" sz="2200"/>
              <a:t>Objectifs</a:t>
            </a:r>
            <a:endParaRPr/>
          </a:p>
        </p:txBody>
      </p:sp>
      <p:sp>
        <p:nvSpPr>
          <p:cNvPr id="249" name="Google Shape;249;p14"/>
          <p:cNvSpPr txBox="1">
            <a:spLocks noGrp="1"/>
          </p:cNvSpPr>
          <p:nvPr>
            <p:ph type="body" idx="2"/>
          </p:nvPr>
        </p:nvSpPr>
        <p:spPr>
          <a:xfrm>
            <a:off x="701125" y="3403646"/>
            <a:ext cx="7181432" cy="277067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1850"/>
              <a:buNone/>
            </a:pPr>
            <a:r>
              <a:rPr lang="en-GB" sz="1850"/>
              <a:t>À l'issue de cette unité, vous serez en mesure de .......</a:t>
            </a:r>
            <a:endParaRPr/>
          </a:p>
          <a:p>
            <a:pPr marL="228600" lvl="0" indent="-228600" algn="l" rtl="0">
              <a:lnSpc>
                <a:spcPct val="150000"/>
              </a:lnSpc>
              <a:spcBef>
                <a:spcPts val="1200"/>
              </a:spcBef>
              <a:spcAft>
                <a:spcPts val="0"/>
              </a:spcAft>
              <a:buSzPts val="1850"/>
              <a:buFont typeface="Calibri"/>
              <a:buChar char="✔"/>
            </a:pPr>
            <a:r>
              <a:rPr lang="en-GB" sz="1850"/>
              <a:t>... D’effectuer un virement bancaire</a:t>
            </a:r>
            <a:endParaRPr/>
          </a:p>
          <a:p>
            <a:pPr marL="228600" lvl="0" indent="-228600" algn="l" rtl="0">
              <a:lnSpc>
                <a:spcPct val="150000"/>
              </a:lnSpc>
              <a:spcBef>
                <a:spcPts val="1200"/>
              </a:spcBef>
              <a:spcAft>
                <a:spcPts val="0"/>
              </a:spcAft>
              <a:buSzPts val="1850"/>
              <a:buFont typeface="Calibri"/>
              <a:buChar char="✔"/>
            </a:pPr>
            <a:r>
              <a:rPr lang="en-GB" sz="1850"/>
              <a:t>... consulter le solde de votre compte</a:t>
            </a:r>
            <a:endParaRPr/>
          </a:p>
          <a:p>
            <a:pPr marL="228600" lvl="0" indent="-228600" algn="l" rtl="0">
              <a:lnSpc>
                <a:spcPct val="150000"/>
              </a:lnSpc>
              <a:spcBef>
                <a:spcPts val="1200"/>
              </a:spcBef>
              <a:spcAft>
                <a:spcPts val="0"/>
              </a:spcAft>
              <a:buSzPts val="1850"/>
              <a:buFont typeface="Calibri"/>
              <a:buChar char="✔"/>
            </a:pPr>
            <a:r>
              <a:rPr lang="en-GB" sz="1850"/>
              <a:t>... visualiser les messages et les alertes en ligne concernant votre compte</a:t>
            </a:r>
            <a:endParaRPr/>
          </a:p>
        </p:txBody>
      </p:sp>
      <p:pic>
        <p:nvPicPr>
          <p:cNvPr id="250" name="Google Shape;250;p14" descr="High ROI content abstract concept illustration"/>
          <p:cNvPicPr preferRelativeResize="0"/>
          <p:nvPr/>
        </p:nvPicPr>
        <p:blipFill rotWithShape="1">
          <a:blip r:embed="rId3">
            <a:alphaModFix/>
          </a:blip>
          <a:srcRect l="10455" t="11534" r="9781" b="12328"/>
          <a:stretch/>
        </p:blipFill>
        <p:spPr>
          <a:xfrm>
            <a:off x="8010659" y="2600714"/>
            <a:ext cx="3719038" cy="3549893"/>
          </a:xfrm>
          <a:prstGeom prst="rect">
            <a:avLst/>
          </a:prstGeom>
          <a:noFill/>
          <a:ln>
            <a:noFill/>
          </a:ln>
        </p:spPr>
      </p:pic>
      <p:sp>
        <p:nvSpPr>
          <p:cNvPr id="251" name="Google Shape;251;p14"/>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0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sur Freepik</a:t>
            </a:r>
            <a:endParaRPr sz="10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5"/>
          <p:cNvSpPr txBox="1"/>
          <p:nvPr/>
        </p:nvSpPr>
        <p:spPr>
          <a:xfrm>
            <a:off x="7863261" y="2922184"/>
            <a:ext cx="161951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Informations complémentaires</a:t>
            </a:r>
            <a:endParaRPr/>
          </a:p>
        </p:txBody>
      </p:sp>
      <p:sp>
        <p:nvSpPr>
          <p:cNvPr id="258" name="Google Shape;258;p15"/>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GB"/>
              <a:t>Comment effectuer un virement bancaire (1/2)</a:t>
            </a:r>
            <a:endParaRPr/>
          </a:p>
        </p:txBody>
      </p:sp>
      <p:sp>
        <p:nvSpPr>
          <p:cNvPr id="259" name="Google Shape;259;p15"/>
          <p:cNvSpPr txBox="1">
            <a:spLocks noGrp="1"/>
          </p:cNvSpPr>
          <p:nvPr>
            <p:ph type="body" idx="1"/>
          </p:nvPr>
        </p:nvSpPr>
        <p:spPr>
          <a:xfrm>
            <a:off x="566153" y="2330868"/>
            <a:ext cx="7027343" cy="3941326"/>
          </a:xfrm>
          <a:prstGeom prst="rect">
            <a:avLst/>
          </a:prstGeom>
          <a:noFill/>
          <a:ln>
            <a:noFill/>
          </a:ln>
        </p:spPr>
        <p:txBody>
          <a:bodyPr spcFirstLastPara="1" wrap="square" lIns="91425" tIns="45700" rIns="91425" bIns="45700" anchor="t" anchorCtr="0">
            <a:noAutofit/>
          </a:bodyPr>
          <a:lstStyle/>
          <a:p>
            <a:pPr marL="228600" lvl="0" indent="-228600" algn="l" rtl="0">
              <a:lnSpc>
                <a:spcPct val="120000"/>
              </a:lnSpc>
              <a:spcBef>
                <a:spcPts val="0"/>
              </a:spcBef>
              <a:spcAft>
                <a:spcPts val="0"/>
              </a:spcAft>
              <a:buSzPts val="2000"/>
              <a:buChar char="▪"/>
            </a:pPr>
            <a:r>
              <a:rPr lang="en-GB" sz="2000"/>
              <a:t>Dans le cas d'un virement bancaire, l'argent est transféré d'un compte à un autre.</a:t>
            </a:r>
            <a:endParaRPr/>
          </a:p>
          <a:p>
            <a:pPr marL="228600" lvl="0" indent="-228600" algn="l" rtl="0">
              <a:lnSpc>
                <a:spcPct val="120000"/>
              </a:lnSpc>
              <a:spcBef>
                <a:spcPts val="1200"/>
              </a:spcBef>
              <a:spcAft>
                <a:spcPts val="0"/>
              </a:spcAft>
              <a:buSzPts val="2000"/>
              <a:buChar char="▪"/>
            </a:pPr>
            <a:r>
              <a:rPr lang="en-GB" sz="2000"/>
              <a:t>Une fois qu'un transfert a été autorisé, il ne peut plus être annulé.  </a:t>
            </a:r>
            <a:endParaRPr/>
          </a:p>
          <a:p>
            <a:pPr marL="228600" lvl="0" indent="-228600" algn="l" rtl="0">
              <a:lnSpc>
                <a:spcPct val="120000"/>
              </a:lnSpc>
              <a:spcBef>
                <a:spcPts val="1200"/>
              </a:spcBef>
              <a:spcAft>
                <a:spcPts val="0"/>
              </a:spcAft>
              <a:buSzPts val="2000"/>
              <a:buChar char="▪"/>
            </a:pPr>
            <a:r>
              <a:rPr lang="en-GB" sz="2000"/>
              <a:t>Ayez toutes les informations nécessaires à portée de main. Vous trouverez la plupart des informations sur la facture à payer (nom du destinataire, IBAN, montant et référence de paiement).</a:t>
            </a:r>
            <a:endParaRPr/>
          </a:p>
        </p:txBody>
      </p:sp>
      <p:sp>
        <p:nvSpPr>
          <p:cNvPr id="260" name="Google Shape;260;p15" descr="Click here for pop up information."/>
          <p:cNvSpPr/>
          <p:nvPr/>
        </p:nvSpPr>
        <p:spPr>
          <a:xfrm>
            <a:off x="9689193" y="2462242"/>
            <a:ext cx="914399" cy="510346"/>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46000" y="135000"/>
                </a:lnTo>
              </a:path>
            </a:pathLst>
          </a:custGeom>
          <a:solidFill>
            <a:schemeClr val="lt1"/>
          </a:solidFill>
          <a:ln w="12700" cap="flat" cmpd="sng">
            <a:solidFill>
              <a:srgbClr val="1C2E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rgbClr val="1C2E78"/>
                </a:solidFill>
                <a:latin typeface="Calibri"/>
                <a:ea typeface="Calibri"/>
                <a:cs typeface="Calibri"/>
                <a:sym typeface="Calibri"/>
              </a:rPr>
              <a:t>cliquer</a:t>
            </a:r>
            <a:endParaRPr sz="1800" b="1">
              <a:solidFill>
                <a:srgbClr val="1C2E78"/>
              </a:solidFill>
              <a:latin typeface="Calibri"/>
              <a:ea typeface="Calibri"/>
              <a:cs typeface="Calibri"/>
              <a:sym typeface="Calibri"/>
            </a:endParaRPr>
          </a:p>
        </p:txBody>
      </p:sp>
      <p:pic>
        <p:nvPicPr>
          <p:cNvPr id="261" name="Google Shape;261;p15" descr="Χειρονομία διπλού πατήματος περίγραμμα"/>
          <p:cNvPicPr preferRelativeResize="0"/>
          <p:nvPr/>
        </p:nvPicPr>
        <p:blipFill rotWithShape="1">
          <a:blip r:embed="rId3">
            <a:alphaModFix/>
          </a:blip>
          <a:srcRect/>
          <a:stretch/>
        </p:blipFill>
        <p:spPr>
          <a:xfrm>
            <a:off x="10146392" y="2717415"/>
            <a:ext cx="914400" cy="914400"/>
          </a:xfrm>
          <a:prstGeom prst="rect">
            <a:avLst/>
          </a:prstGeom>
          <a:noFill/>
          <a:ln>
            <a:noFill/>
          </a:ln>
        </p:spPr>
      </p:pic>
      <p:sp>
        <p:nvSpPr>
          <p:cNvPr id="262" name="Google Shape;262;p15"/>
          <p:cNvSpPr txBox="1"/>
          <p:nvPr/>
        </p:nvSpPr>
        <p:spPr>
          <a:xfrm>
            <a:off x="7601649" y="4140585"/>
            <a:ext cx="4458233" cy="1631216"/>
          </a:xfrm>
          <a:prstGeom prst="rect">
            <a:avLst/>
          </a:prstGeom>
          <a:solidFill>
            <a:srgbClr val="F2F2F2"/>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000" b="1">
              <a:solidFill>
                <a:srgbClr val="FF0000"/>
              </a:solidFill>
              <a:latin typeface="Calibri"/>
              <a:ea typeface="Calibri"/>
              <a:cs typeface="Calibri"/>
              <a:sym typeface="Calibri"/>
            </a:endParaRPr>
          </a:p>
          <a:p>
            <a:pPr marL="0" marR="0" lvl="0" indent="0" algn="ctr" rtl="0">
              <a:spcBef>
                <a:spcPts val="0"/>
              </a:spcBef>
              <a:spcAft>
                <a:spcPts val="0"/>
              </a:spcAft>
              <a:buNone/>
            </a:pPr>
            <a:r>
              <a:rPr lang="en-GB" sz="2200" b="1">
                <a:solidFill>
                  <a:srgbClr val="FF0000"/>
                </a:solidFill>
                <a:latin typeface="Calibri"/>
                <a:ea typeface="Calibri"/>
                <a:cs typeface="Calibri"/>
                <a:sym typeface="Calibri"/>
              </a:rPr>
              <a:t>Regardez cette vidéo sur la façon d'effectuer un virement bancaire :</a:t>
            </a:r>
            <a:endParaRPr/>
          </a:p>
          <a:p>
            <a:pPr marL="0" marR="0" lvl="0" indent="0" algn="ctr" rtl="0">
              <a:spcBef>
                <a:spcPts val="0"/>
              </a:spcBef>
              <a:spcAft>
                <a:spcPts val="0"/>
              </a:spcAft>
              <a:buNone/>
            </a:pPr>
            <a:r>
              <a:rPr lang="en-GB" sz="18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https://www.youtube.com/watch?v=GdIpGMGxvRU</a:t>
            </a:r>
            <a:r>
              <a:rPr lang="en-GB" sz="18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2" name="Google Shape;281;p17">
            <a:extLst>
              <a:ext uri="{FF2B5EF4-FFF2-40B4-BE49-F238E27FC236}">
                <a16:creationId xmlns:a16="http://schemas.microsoft.com/office/drawing/2014/main" id="{3F2F6948-9474-C8B4-6C41-2EF7DD90EC62}"/>
              </a:ext>
            </a:extLst>
          </p:cNvPr>
          <p:cNvSpPr/>
          <p:nvPr/>
        </p:nvSpPr>
        <p:spPr>
          <a:xfrm>
            <a:off x="8086381" y="0"/>
            <a:ext cx="4099995"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Clr>
                <a:srgbClr val="000000"/>
              </a:buClr>
              <a:buSzPts val="1800"/>
              <a:buFont typeface="Calibri"/>
              <a:buNone/>
            </a:pPr>
            <a:r>
              <a:rPr lang="en-GB" sz="1395" b="0" i="0" u="none" strike="noStrike" cap="none">
                <a:solidFill>
                  <a:srgbClr val="1C2E78"/>
                </a:solidFill>
                <a:latin typeface="Calibri"/>
                <a:ea typeface="Calibri"/>
                <a:cs typeface="Calibri"/>
                <a:sym typeface="Calibri"/>
              </a:rPr>
              <a:t>3.3 </a:t>
            </a:r>
            <a:r>
              <a:rPr lang="en-GB" sz="1395">
                <a:solidFill>
                  <a:srgbClr val="1C2E78"/>
                </a:solidFill>
                <a:latin typeface="Calibri"/>
                <a:ea typeface="Calibri"/>
                <a:cs typeface="Calibri"/>
                <a:sym typeface="Calibri"/>
              </a:rPr>
              <a:t>Utilisation de base d'un compte bancaire en ligne</a:t>
            </a:r>
            <a:endParaRPr sz="1395"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2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6"/>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GB"/>
              <a:t>Comment effectuer un virement bancaire (2/2)</a:t>
            </a:r>
            <a:endParaRPr/>
          </a:p>
        </p:txBody>
      </p:sp>
      <p:sp>
        <p:nvSpPr>
          <p:cNvPr id="270" name="Google Shape;270;p16"/>
          <p:cNvSpPr txBox="1">
            <a:spLocks noGrp="1"/>
          </p:cNvSpPr>
          <p:nvPr>
            <p:ph type="body" idx="1"/>
          </p:nvPr>
        </p:nvSpPr>
        <p:spPr>
          <a:xfrm>
            <a:off x="357431" y="1923363"/>
            <a:ext cx="11059693" cy="3941326"/>
          </a:xfrm>
          <a:prstGeom prst="rect">
            <a:avLst/>
          </a:prstGeom>
          <a:noFill/>
          <a:ln>
            <a:noFill/>
          </a:ln>
        </p:spPr>
        <p:txBody>
          <a:bodyPr spcFirstLastPara="1" wrap="square" lIns="91425" tIns="45700" rIns="91425" bIns="45700" anchor="t" anchorCtr="0">
            <a:noAutofit/>
          </a:bodyPr>
          <a:lstStyle/>
          <a:p>
            <a:pPr marL="228600" lvl="0" indent="0" algn="just" rtl="0">
              <a:lnSpc>
                <a:spcPct val="107000"/>
              </a:lnSpc>
              <a:spcBef>
                <a:spcPts val="0"/>
              </a:spcBef>
              <a:spcAft>
                <a:spcPts val="0"/>
              </a:spcAft>
              <a:buSzPts val="2000"/>
              <a:buNone/>
            </a:pPr>
            <a:r>
              <a:rPr lang="en-GB" sz="2000"/>
              <a:t>L'écran type de virement bancaire se compose des champs suivants :</a:t>
            </a:r>
            <a:endParaRPr/>
          </a:p>
          <a:p>
            <a:pPr marL="720000" lvl="1" indent="-228600" algn="l" rtl="0">
              <a:lnSpc>
                <a:spcPct val="107000"/>
              </a:lnSpc>
              <a:spcBef>
                <a:spcPts val="1200"/>
              </a:spcBef>
              <a:spcAft>
                <a:spcPts val="0"/>
              </a:spcAft>
              <a:buSzPts val="2400"/>
              <a:buFont typeface="Calibri"/>
              <a:buChar char="•"/>
            </a:pPr>
            <a:r>
              <a:rPr lang="en-GB" sz="2000" b="1"/>
              <a:t>Compte de l'expéditeur : </a:t>
            </a:r>
            <a:r>
              <a:rPr lang="en-GB" sz="2000"/>
              <a:t>d'où vient l'argent</a:t>
            </a:r>
            <a:endParaRPr/>
          </a:p>
          <a:p>
            <a:pPr marL="720000" lvl="1" indent="-228600" algn="l" rtl="0">
              <a:lnSpc>
                <a:spcPct val="107000"/>
              </a:lnSpc>
              <a:spcBef>
                <a:spcPts val="1200"/>
              </a:spcBef>
              <a:spcAft>
                <a:spcPts val="0"/>
              </a:spcAft>
              <a:buSzPts val="2400"/>
              <a:buFont typeface="Calibri"/>
              <a:buChar char="•"/>
            </a:pPr>
            <a:r>
              <a:rPr lang="en-GB" sz="2000" b="1"/>
              <a:t>Montant : </a:t>
            </a:r>
            <a:r>
              <a:rPr lang="en-GB" sz="2000"/>
              <a:t>le montant à transférer</a:t>
            </a:r>
            <a:endParaRPr/>
          </a:p>
          <a:p>
            <a:pPr marL="720000" lvl="1" indent="-228600" algn="l" rtl="0">
              <a:lnSpc>
                <a:spcPct val="107000"/>
              </a:lnSpc>
              <a:spcBef>
                <a:spcPts val="1200"/>
              </a:spcBef>
              <a:spcAft>
                <a:spcPts val="0"/>
              </a:spcAft>
              <a:buSzPts val="2400"/>
              <a:buFont typeface="Calibri"/>
              <a:buChar char="•"/>
            </a:pPr>
            <a:r>
              <a:rPr lang="en-GB" sz="2000" b="1"/>
              <a:t>Solde : </a:t>
            </a:r>
            <a:r>
              <a:rPr lang="en-GB" sz="2000"/>
              <a:t>L'argent que vous avez sur votre compte</a:t>
            </a:r>
            <a:endParaRPr/>
          </a:p>
          <a:p>
            <a:pPr marL="720000" lvl="1" indent="-228600" algn="l" rtl="0">
              <a:lnSpc>
                <a:spcPct val="107000"/>
              </a:lnSpc>
              <a:spcBef>
                <a:spcPts val="1200"/>
              </a:spcBef>
              <a:spcAft>
                <a:spcPts val="0"/>
              </a:spcAft>
              <a:buSzPts val="2400"/>
              <a:buFont typeface="Calibri"/>
              <a:buChar char="•"/>
            </a:pPr>
            <a:r>
              <a:rPr lang="en-GB" sz="2000" b="1"/>
              <a:t>Destinataire : </a:t>
            </a:r>
            <a:r>
              <a:rPr lang="en-GB" sz="2000"/>
              <a:t>le nom que vous avez indiqué sur la facture</a:t>
            </a:r>
            <a:endParaRPr/>
          </a:p>
          <a:p>
            <a:pPr marL="720000" lvl="1" indent="-228600" algn="l" rtl="0">
              <a:lnSpc>
                <a:spcPct val="107000"/>
              </a:lnSpc>
              <a:spcBef>
                <a:spcPts val="1200"/>
              </a:spcBef>
              <a:spcAft>
                <a:spcPts val="0"/>
              </a:spcAft>
              <a:buSzPts val="2400"/>
              <a:buFont typeface="Calibri"/>
              <a:buChar char="•"/>
            </a:pPr>
            <a:r>
              <a:rPr lang="en-GB" sz="2000" b="1"/>
              <a:t>IBAN : </a:t>
            </a:r>
            <a:r>
              <a:rPr lang="en-GB" sz="2000"/>
              <a:t>numéro d'identification international du compte bancaire à 24 chiffres</a:t>
            </a:r>
            <a:endParaRPr/>
          </a:p>
          <a:p>
            <a:pPr marL="720000" lvl="1" indent="-228600" algn="l" rtl="0">
              <a:lnSpc>
                <a:spcPct val="107000"/>
              </a:lnSpc>
              <a:spcBef>
                <a:spcPts val="1200"/>
              </a:spcBef>
              <a:spcAft>
                <a:spcPts val="0"/>
              </a:spcAft>
              <a:buSzPts val="2400"/>
              <a:buFont typeface="Calibri"/>
              <a:buChar char="•"/>
            </a:pPr>
            <a:r>
              <a:rPr lang="en-GB" sz="2000" b="1"/>
              <a:t>BIC : </a:t>
            </a:r>
            <a:r>
              <a:rPr lang="en-GB" sz="2000"/>
              <a:t>identifie la banque destinataire</a:t>
            </a:r>
            <a:endParaRPr/>
          </a:p>
          <a:p>
            <a:pPr marL="720000" lvl="1" indent="-228600" algn="l" rtl="0">
              <a:lnSpc>
                <a:spcPct val="107000"/>
              </a:lnSpc>
              <a:spcBef>
                <a:spcPts val="1200"/>
              </a:spcBef>
              <a:spcAft>
                <a:spcPts val="0"/>
              </a:spcAft>
              <a:buSzPts val="2400"/>
              <a:buFont typeface="Calibri"/>
              <a:buChar char="•"/>
            </a:pPr>
            <a:r>
              <a:rPr lang="en-GB" sz="2000" b="1"/>
              <a:t>Référence du paiement : </a:t>
            </a:r>
            <a:r>
              <a:rPr lang="en-GB" sz="2000"/>
              <a:t>la raison de ce paiement</a:t>
            </a:r>
            <a:endParaRPr/>
          </a:p>
          <a:p>
            <a:pPr marL="720000" lvl="1" indent="-228600" algn="l" rtl="0">
              <a:lnSpc>
                <a:spcPct val="107000"/>
              </a:lnSpc>
              <a:spcBef>
                <a:spcPts val="1200"/>
              </a:spcBef>
              <a:spcAft>
                <a:spcPts val="0"/>
              </a:spcAft>
              <a:buSzPts val="2400"/>
              <a:buFont typeface="Calibri"/>
              <a:buChar char="•"/>
            </a:pPr>
            <a:r>
              <a:rPr lang="en-GB" sz="2000" b="1"/>
              <a:t>Date d'exécution : </a:t>
            </a:r>
            <a:r>
              <a:rPr lang="en-GB" sz="2000"/>
              <a:t>La date du transfert</a:t>
            </a:r>
            <a:endParaRPr sz="2000"/>
          </a:p>
        </p:txBody>
      </p:sp>
      <p:sp>
        <p:nvSpPr>
          <p:cNvPr id="2" name="Google Shape;281;p17">
            <a:extLst>
              <a:ext uri="{FF2B5EF4-FFF2-40B4-BE49-F238E27FC236}">
                <a16:creationId xmlns:a16="http://schemas.microsoft.com/office/drawing/2014/main" id="{0E140B61-6FB9-0787-36F9-7C5FC6C2AE9D}"/>
              </a:ext>
            </a:extLst>
          </p:cNvPr>
          <p:cNvSpPr/>
          <p:nvPr/>
        </p:nvSpPr>
        <p:spPr>
          <a:xfrm>
            <a:off x="8086381" y="0"/>
            <a:ext cx="4099995"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Clr>
                <a:srgbClr val="000000"/>
              </a:buClr>
              <a:buSzPts val="1800"/>
              <a:buFont typeface="Calibri"/>
              <a:buNone/>
            </a:pPr>
            <a:r>
              <a:rPr lang="en-GB" sz="1395" b="0" i="0" u="none" strike="noStrike" cap="none">
                <a:solidFill>
                  <a:srgbClr val="1C2E78"/>
                </a:solidFill>
                <a:latin typeface="Calibri"/>
                <a:ea typeface="Calibri"/>
                <a:cs typeface="Calibri"/>
                <a:sym typeface="Calibri"/>
              </a:rPr>
              <a:t>3.3 </a:t>
            </a:r>
            <a:r>
              <a:rPr lang="en-GB" sz="1395">
                <a:solidFill>
                  <a:srgbClr val="1C2E78"/>
                </a:solidFill>
                <a:latin typeface="Calibri"/>
                <a:ea typeface="Calibri"/>
                <a:cs typeface="Calibri"/>
                <a:sym typeface="Calibri"/>
              </a:rPr>
              <a:t>Utilisation de base d'un compte bancaire en ligne</a:t>
            </a:r>
            <a:endParaRPr sz="1395"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7"/>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GB"/>
              <a:t>Avantages d'un virement bancaire en ligne</a:t>
            </a:r>
            <a:endParaRPr/>
          </a:p>
        </p:txBody>
      </p:sp>
      <p:sp>
        <p:nvSpPr>
          <p:cNvPr id="277" name="Google Shape;277;p17"/>
          <p:cNvSpPr txBox="1">
            <a:spLocks noGrp="1"/>
          </p:cNvSpPr>
          <p:nvPr>
            <p:ph type="body" idx="1"/>
          </p:nvPr>
        </p:nvSpPr>
        <p:spPr>
          <a:xfrm>
            <a:off x="558000" y="1744819"/>
            <a:ext cx="7105500" cy="4478100"/>
          </a:xfrm>
          <a:prstGeom prst="rect">
            <a:avLst/>
          </a:prstGeom>
          <a:noFill/>
          <a:ln>
            <a:noFill/>
          </a:ln>
        </p:spPr>
        <p:txBody>
          <a:bodyPr spcFirstLastPara="1" wrap="square" lIns="91425" tIns="45700" rIns="91425" bIns="45700" anchor="t" anchorCtr="0">
            <a:normAutofit fontScale="92500"/>
          </a:bodyPr>
          <a:lstStyle/>
          <a:p>
            <a:pPr marL="285750" lvl="0" indent="-297180" algn="l" rtl="0">
              <a:lnSpc>
                <a:spcPct val="107000"/>
              </a:lnSpc>
              <a:spcBef>
                <a:spcPts val="0"/>
              </a:spcBef>
              <a:spcAft>
                <a:spcPts val="0"/>
              </a:spcAft>
              <a:buSzPts val="2400"/>
              <a:buFont typeface="Calibri"/>
              <a:buChar char="▪"/>
            </a:pPr>
            <a:r>
              <a:rPr lang="en-GB"/>
              <a:t>Vous n'avez pas besoin de transporter des billets de banque d'un endroit à l'autre, ils ne peuvent donc pas être volés ou perdus. L'argent est protégé par le système de sécurité du compte bancaire en ligne.</a:t>
            </a:r>
            <a:endParaRPr/>
          </a:p>
          <a:p>
            <a:pPr marL="285750" lvl="0" indent="-297180" algn="l" rtl="0">
              <a:lnSpc>
                <a:spcPct val="107000"/>
              </a:lnSpc>
              <a:spcBef>
                <a:spcPts val="1400"/>
              </a:spcBef>
              <a:spcAft>
                <a:spcPts val="0"/>
              </a:spcAft>
              <a:buSzPts val="2400"/>
              <a:buFont typeface="Calibri"/>
              <a:buChar char="▪"/>
            </a:pPr>
            <a:r>
              <a:rPr lang="en-GB"/>
              <a:t>Un virement d'un compte à un autre dans la même banque est sans commission et sera immédiatement disponible sur l'autre compte. </a:t>
            </a:r>
            <a:endParaRPr/>
          </a:p>
          <a:p>
            <a:pPr marL="285750" lvl="0" indent="-297180" algn="l" rtl="0">
              <a:lnSpc>
                <a:spcPct val="107000"/>
              </a:lnSpc>
              <a:spcBef>
                <a:spcPts val="1400"/>
              </a:spcBef>
              <a:spcAft>
                <a:spcPts val="0"/>
              </a:spcAft>
              <a:buSzPts val="2400"/>
              <a:buFont typeface="Calibri"/>
              <a:buChar char="▪"/>
            </a:pPr>
            <a:r>
              <a:rPr lang="en-GB"/>
              <a:t>Il n'est pas nécessaire de remplir l'ordre de virement à la main à la banque et vous pouvez enregistrer les détails du compte du destinataire dans l'application afin de ne pas avoir à les ressaisir lors du prochain virement. </a:t>
            </a:r>
            <a:endParaRPr/>
          </a:p>
        </p:txBody>
      </p:sp>
      <p:sp>
        <p:nvSpPr>
          <p:cNvPr id="278" name="Google Shape;278;p17"/>
          <p:cNvSpPr/>
          <p:nvPr/>
        </p:nvSpPr>
        <p:spPr>
          <a:xfrm>
            <a:off x="9711886" y="6581041"/>
            <a:ext cx="2474492" cy="27695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GB"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Image par Freepik</a:t>
            </a:r>
            <a:endParaRPr sz="1200" b="0" i="0" u="none" strike="noStrike" cap="none">
              <a:solidFill>
                <a:schemeClr val="dk1"/>
              </a:solidFill>
              <a:latin typeface="Calibri"/>
              <a:ea typeface="Calibri"/>
              <a:cs typeface="Calibri"/>
              <a:sym typeface="Calibri"/>
            </a:endParaRPr>
          </a:p>
        </p:txBody>
      </p:sp>
      <p:sp>
        <p:nvSpPr>
          <p:cNvPr id="279" name="Google Shape;279;p17"/>
          <p:cNvSpPr txBox="1"/>
          <p:nvPr/>
        </p:nvSpPr>
        <p:spPr>
          <a:xfrm>
            <a:off x="4985303" y="1402472"/>
            <a:ext cx="7105634" cy="60509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C2E78"/>
              </a:buClr>
              <a:buSzPts val="2200"/>
              <a:buFont typeface="Calibri"/>
              <a:buNone/>
            </a:pPr>
            <a:endParaRPr sz="2200" b="1">
              <a:solidFill>
                <a:srgbClr val="1C2E78"/>
              </a:solidFill>
              <a:latin typeface="Calibri"/>
              <a:ea typeface="Calibri"/>
              <a:cs typeface="Calibri"/>
              <a:sym typeface="Calibri"/>
            </a:endParaRPr>
          </a:p>
        </p:txBody>
      </p:sp>
      <p:pic>
        <p:nvPicPr>
          <p:cNvPr id="280" name="Google Shape;280;p17" descr="Interfaz de usuario gráfica&#10;&#10;Descripción generada automáticamente"/>
          <p:cNvPicPr preferRelativeResize="0"/>
          <p:nvPr/>
        </p:nvPicPr>
        <p:blipFill rotWithShape="1">
          <a:blip r:embed="rId4">
            <a:alphaModFix/>
          </a:blip>
          <a:srcRect/>
          <a:stretch/>
        </p:blipFill>
        <p:spPr>
          <a:xfrm>
            <a:off x="7663633" y="2420362"/>
            <a:ext cx="4107751" cy="2738500"/>
          </a:xfrm>
          <a:prstGeom prst="rect">
            <a:avLst/>
          </a:prstGeom>
          <a:noFill/>
          <a:ln>
            <a:noFill/>
          </a:ln>
        </p:spPr>
      </p:pic>
      <p:sp>
        <p:nvSpPr>
          <p:cNvPr id="281" name="Google Shape;281;p17"/>
          <p:cNvSpPr/>
          <p:nvPr/>
        </p:nvSpPr>
        <p:spPr>
          <a:xfrm>
            <a:off x="8086381" y="0"/>
            <a:ext cx="4099995"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Clr>
                <a:srgbClr val="000000"/>
              </a:buClr>
              <a:buSzPts val="1800"/>
              <a:buFont typeface="Calibri"/>
              <a:buNone/>
            </a:pPr>
            <a:r>
              <a:rPr lang="en-GB" sz="1395" b="0" i="0" u="none" strike="noStrike" cap="none">
                <a:solidFill>
                  <a:srgbClr val="1C2E78"/>
                </a:solidFill>
                <a:latin typeface="Calibri"/>
                <a:ea typeface="Calibri"/>
                <a:cs typeface="Calibri"/>
                <a:sym typeface="Calibri"/>
              </a:rPr>
              <a:t>3.3 </a:t>
            </a:r>
            <a:r>
              <a:rPr lang="en-GB" sz="1395">
                <a:solidFill>
                  <a:srgbClr val="1C2E78"/>
                </a:solidFill>
                <a:latin typeface="Calibri"/>
                <a:ea typeface="Calibri"/>
                <a:cs typeface="Calibri"/>
                <a:sym typeface="Calibri"/>
              </a:rPr>
              <a:t>Utilisation de base d'un compte bancaire en ligne</a:t>
            </a:r>
            <a:endParaRPr sz="1395"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18" descr="Ilustración del concepto de banca móvil"/>
          <p:cNvPicPr preferRelativeResize="0"/>
          <p:nvPr/>
        </p:nvPicPr>
        <p:blipFill rotWithShape="1">
          <a:blip r:embed="rId3">
            <a:alphaModFix/>
          </a:blip>
          <a:srcRect/>
          <a:stretch/>
        </p:blipFill>
        <p:spPr>
          <a:xfrm>
            <a:off x="8682570" y="1781348"/>
            <a:ext cx="3437088" cy="3437088"/>
          </a:xfrm>
          <a:prstGeom prst="rect">
            <a:avLst/>
          </a:prstGeom>
          <a:noFill/>
          <a:ln>
            <a:noFill/>
          </a:ln>
        </p:spPr>
      </p:pic>
      <p:sp>
        <p:nvSpPr>
          <p:cNvPr id="288" name="Google Shape;288;p1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3100"/>
              <a:buFont typeface="Calibri"/>
              <a:buNone/>
            </a:pPr>
            <a:r>
              <a:rPr lang="en-GB" sz="3100"/>
              <a:t>Suivi du solde du compte </a:t>
            </a:r>
            <a:endParaRPr/>
          </a:p>
        </p:txBody>
      </p:sp>
      <p:sp>
        <p:nvSpPr>
          <p:cNvPr id="289" name="Google Shape;289;p18"/>
          <p:cNvSpPr txBox="1">
            <a:spLocks noGrp="1"/>
          </p:cNvSpPr>
          <p:nvPr>
            <p:ph type="body" idx="1"/>
          </p:nvPr>
        </p:nvSpPr>
        <p:spPr>
          <a:xfrm>
            <a:off x="558000" y="1781348"/>
            <a:ext cx="8426974" cy="455350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00"/>
              <a:buNone/>
            </a:pPr>
            <a:r>
              <a:rPr lang="en-GB" sz="2200" b="1"/>
              <a:t>Comment puis-je consulter les mouvements de mon compte en ligne ?</a:t>
            </a:r>
            <a:endParaRPr sz="2200" b="1"/>
          </a:p>
          <a:p>
            <a:pPr marL="0" lvl="0" indent="0" algn="l" rtl="0">
              <a:lnSpc>
                <a:spcPct val="100000"/>
              </a:lnSpc>
              <a:spcBef>
                <a:spcPts val="1200"/>
              </a:spcBef>
              <a:spcAft>
                <a:spcPts val="0"/>
              </a:spcAft>
              <a:buSzPts val="2200"/>
              <a:buNone/>
            </a:pPr>
            <a:r>
              <a:rPr lang="en-GB" sz="2200"/>
              <a:t>Il existe plusieurs façons d'accéder aux informations sur vos transactions bancaires :</a:t>
            </a:r>
            <a:endParaRPr/>
          </a:p>
          <a:p>
            <a:pPr marL="450850" lvl="1" indent="-228600" algn="l" rtl="0">
              <a:lnSpc>
                <a:spcPct val="100000"/>
              </a:lnSpc>
              <a:spcBef>
                <a:spcPts val="1200"/>
              </a:spcBef>
              <a:spcAft>
                <a:spcPts val="0"/>
              </a:spcAft>
              <a:buSzPts val="2640"/>
              <a:buChar char="▪"/>
            </a:pPr>
            <a:r>
              <a:rPr lang="en-GB"/>
              <a:t>Vous pouvez consulter les détails des mouvements en ligne à partir du menu "</a:t>
            </a:r>
            <a:r>
              <a:rPr lang="en-GB" b="1"/>
              <a:t>Transactions</a:t>
            </a:r>
            <a:r>
              <a:rPr lang="en-GB"/>
              <a:t>" en cliquant sur le mouvement spécifique que vous recherchez et les informations s'afficheront. Vous pouvez télécharger directement le reçu de ce mouvement.</a:t>
            </a:r>
            <a:endParaRPr/>
          </a:p>
          <a:p>
            <a:pPr marL="450850" lvl="1" indent="-228600" algn="l" rtl="0">
              <a:lnSpc>
                <a:spcPct val="100000"/>
              </a:lnSpc>
              <a:spcBef>
                <a:spcPts val="600"/>
              </a:spcBef>
              <a:spcAft>
                <a:spcPts val="0"/>
              </a:spcAft>
              <a:buSzPts val="2640"/>
              <a:buChar char="▪"/>
            </a:pPr>
            <a:r>
              <a:rPr lang="en-GB"/>
              <a:t>Si vous recherchez un virement récurrent/prélèvement automatique, consultez l’onglet  “</a:t>
            </a:r>
            <a:r>
              <a:rPr lang="en-GB" b="1"/>
              <a:t>Virement permanents</a:t>
            </a:r>
            <a:r>
              <a:rPr lang="en-GB"/>
              <a:t>".</a:t>
            </a:r>
            <a:endParaRPr/>
          </a:p>
          <a:p>
            <a:pPr marL="450850" lvl="1" indent="-228600" algn="l" rtl="0">
              <a:lnSpc>
                <a:spcPct val="100000"/>
              </a:lnSpc>
              <a:spcBef>
                <a:spcPts val="600"/>
              </a:spcBef>
              <a:spcAft>
                <a:spcPts val="0"/>
              </a:spcAft>
              <a:buSzPts val="2640"/>
              <a:buChar char="▪"/>
            </a:pPr>
            <a:r>
              <a:rPr lang="en-GB"/>
              <a:t>Si vous recherchez un virement ou un transfert, sélectionnez </a:t>
            </a:r>
            <a:r>
              <a:rPr lang="en-GB" b="1"/>
              <a:t>Transferts </a:t>
            </a:r>
            <a:r>
              <a:rPr lang="en-GB"/>
              <a:t>&gt; Reçus/Emis dans le menu et utilisez le moteur de recherche.</a:t>
            </a:r>
            <a:endParaRPr/>
          </a:p>
          <a:p>
            <a:pPr marL="228600" lvl="0" indent="-76200" algn="l" rtl="0">
              <a:lnSpc>
                <a:spcPct val="100000"/>
              </a:lnSpc>
              <a:spcBef>
                <a:spcPts val="600"/>
              </a:spcBef>
              <a:spcAft>
                <a:spcPts val="0"/>
              </a:spcAft>
              <a:buSzPts val="2400"/>
              <a:buNone/>
            </a:pPr>
            <a:endParaRPr/>
          </a:p>
        </p:txBody>
      </p:sp>
      <p:sp>
        <p:nvSpPr>
          <p:cNvPr id="290" name="Google Shape;290;p18"/>
          <p:cNvSpPr/>
          <p:nvPr/>
        </p:nvSpPr>
        <p:spPr>
          <a:xfrm>
            <a:off x="3045166" y="6334852"/>
            <a:ext cx="8772088" cy="83095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GB"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Freepik</a:t>
            </a:r>
            <a:endParaRPr sz="1200">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200"/>
              <a:buFont typeface="Calibri"/>
              <a:buNone/>
            </a:pPr>
            <a:endParaRPr sz="1200">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 name="Google Shape;281;p17">
            <a:extLst>
              <a:ext uri="{FF2B5EF4-FFF2-40B4-BE49-F238E27FC236}">
                <a16:creationId xmlns:a16="http://schemas.microsoft.com/office/drawing/2014/main" id="{DA7D86CC-30AA-DF1B-A030-ADE49299873D}"/>
              </a:ext>
            </a:extLst>
          </p:cNvPr>
          <p:cNvSpPr/>
          <p:nvPr/>
        </p:nvSpPr>
        <p:spPr>
          <a:xfrm>
            <a:off x="8086381" y="0"/>
            <a:ext cx="4099995"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Clr>
                <a:srgbClr val="000000"/>
              </a:buClr>
              <a:buSzPts val="1800"/>
              <a:buFont typeface="Calibri"/>
              <a:buNone/>
            </a:pPr>
            <a:r>
              <a:rPr lang="en-GB" sz="1395" b="0" i="0" u="none" strike="noStrike" cap="none">
                <a:solidFill>
                  <a:srgbClr val="1C2E78"/>
                </a:solidFill>
                <a:latin typeface="Calibri"/>
                <a:ea typeface="Calibri"/>
                <a:cs typeface="Calibri"/>
                <a:sym typeface="Calibri"/>
              </a:rPr>
              <a:t>3.3 </a:t>
            </a:r>
            <a:r>
              <a:rPr lang="en-GB" sz="1395">
                <a:solidFill>
                  <a:srgbClr val="1C2E78"/>
                </a:solidFill>
                <a:latin typeface="Calibri"/>
                <a:ea typeface="Calibri"/>
                <a:cs typeface="Calibri"/>
                <a:sym typeface="Calibri"/>
              </a:rPr>
              <a:t>Utilisation de base d'un compte bancaire en ligne</a:t>
            </a:r>
            <a:endParaRPr sz="1395"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0"/>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GB"/>
              <a:t>Messages et alertes</a:t>
            </a:r>
            <a:endParaRPr/>
          </a:p>
        </p:txBody>
      </p:sp>
      <p:sp>
        <p:nvSpPr>
          <p:cNvPr id="298" name="Google Shape;298;p20"/>
          <p:cNvSpPr txBox="1">
            <a:spLocks noGrp="1"/>
          </p:cNvSpPr>
          <p:nvPr>
            <p:ph type="body" idx="1"/>
          </p:nvPr>
        </p:nvSpPr>
        <p:spPr>
          <a:xfrm>
            <a:off x="583758" y="2042633"/>
            <a:ext cx="11059693" cy="394132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GB" sz="2400"/>
              <a:t>L'application envoie des </a:t>
            </a:r>
            <a:r>
              <a:rPr lang="en-GB" sz="2400" b="1"/>
              <a:t>alertes </a:t>
            </a:r>
            <a:r>
              <a:rPr lang="en-GB" sz="2400"/>
              <a:t>et des </a:t>
            </a:r>
            <a:r>
              <a:rPr lang="en-GB" sz="2400" b="1"/>
              <a:t>messages </a:t>
            </a:r>
            <a:r>
              <a:rPr lang="en-GB" sz="2400"/>
              <a:t>via :</a:t>
            </a:r>
            <a:endParaRPr/>
          </a:p>
          <a:p>
            <a:pPr marL="228600" lvl="0" indent="-228600" algn="l" rtl="0">
              <a:lnSpc>
                <a:spcPct val="100000"/>
              </a:lnSpc>
              <a:spcBef>
                <a:spcPts val="1200"/>
              </a:spcBef>
              <a:spcAft>
                <a:spcPts val="0"/>
              </a:spcAft>
              <a:buClr>
                <a:srgbClr val="68BC42"/>
              </a:buClr>
              <a:buSzPts val="2400"/>
              <a:buChar char="▪"/>
            </a:pPr>
            <a:r>
              <a:rPr lang="en-GB"/>
              <a:t>Les notifications push</a:t>
            </a:r>
            <a:endParaRPr/>
          </a:p>
          <a:p>
            <a:pPr marL="228600" lvl="0" indent="-228600" algn="l" rtl="0">
              <a:lnSpc>
                <a:spcPct val="100000"/>
              </a:lnSpc>
              <a:spcBef>
                <a:spcPts val="1200"/>
              </a:spcBef>
              <a:spcAft>
                <a:spcPts val="0"/>
              </a:spcAft>
              <a:buClr>
                <a:srgbClr val="68BC42"/>
              </a:buClr>
              <a:buSzPts val="2400"/>
              <a:buChar char="▪"/>
            </a:pPr>
            <a:r>
              <a:rPr lang="en-GB"/>
              <a:t>les courriels, ou </a:t>
            </a:r>
            <a:endParaRPr/>
          </a:p>
          <a:p>
            <a:pPr marL="228600" lvl="0" indent="-228600" algn="l" rtl="0">
              <a:lnSpc>
                <a:spcPct val="100000"/>
              </a:lnSpc>
              <a:spcBef>
                <a:spcPts val="1200"/>
              </a:spcBef>
              <a:spcAft>
                <a:spcPts val="0"/>
              </a:spcAft>
              <a:buClr>
                <a:srgbClr val="68BC42"/>
              </a:buClr>
              <a:buSzPts val="2400"/>
              <a:buChar char="▪"/>
            </a:pPr>
            <a:r>
              <a:rPr lang="en-GB"/>
              <a:t>dans l'application elle-même. </a:t>
            </a:r>
            <a:endParaRPr/>
          </a:p>
          <a:p>
            <a:pPr marL="0" lvl="0" indent="0" algn="l" rtl="0">
              <a:lnSpc>
                <a:spcPct val="100000"/>
              </a:lnSpc>
              <a:spcBef>
                <a:spcPts val="1200"/>
              </a:spcBef>
              <a:spcAft>
                <a:spcPts val="0"/>
              </a:spcAft>
              <a:buSzPts val="2400"/>
              <a:buNone/>
            </a:pPr>
            <a:r>
              <a:rPr lang="en-GB" sz="2400"/>
              <a:t>Les messages et alertes les plus importants qui peuvent être consultés sur le compte en ligne sont les suivants :</a:t>
            </a:r>
            <a:endParaRPr sz="2400"/>
          </a:p>
          <a:p>
            <a:pPr marL="228600" lvl="0" indent="-228600" algn="l" rtl="0">
              <a:lnSpc>
                <a:spcPct val="100000"/>
              </a:lnSpc>
              <a:spcBef>
                <a:spcPts val="1200"/>
              </a:spcBef>
              <a:spcAft>
                <a:spcPts val="0"/>
              </a:spcAft>
              <a:buClr>
                <a:srgbClr val="68BC42"/>
              </a:buClr>
              <a:buSzPts val="2400"/>
              <a:buChar char="▪"/>
            </a:pPr>
            <a:r>
              <a:rPr lang="en-GB"/>
              <a:t>Alertes sur les </a:t>
            </a:r>
            <a:r>
              <a:rPr lang="en-GB" b="1"/>
              <a:t>transactions</a:t>
            </a:r>
            <a:endParaRPr sz="2400"/>
          </a:p>
          <a:p>
            <a:pPr marL="228600" lvl="0" indent="-228600" algn="l" rtl="0">
              <a:lnSpc>
                <a:spcPct val="100000"/>
              </a:lnSpc>
              <a:spcBef>
                <a:spcPts val="1200"/>
              </a:spcBef>
              <a:spcAft>
                <a:spcPts val="0"/>
              </a:spcAft>
              <a:buClr>
                <a:srgbClr val="68BC42"/>
              </a:buClr>
              <a:buSzPts val="2400"/>
              <a:buChar char="▪"/>
            </a:pPr>
            <a:r>
              <a:rPr lang="en-GB" sz="2400"/>
              <a:t>Alertes de </a:t>
            </a:r>
            <a:r>
              <a:rPr lang="en-GB" sz="2400" b="1"/>
              <a:t>sécurité</a:t>
            </a:r>
            <a:endParaRPr/>
          </a:p>
          <a:p>
            <a:pPr marL="228600" lvl="0" indent="-76200" algn="l" rtl="0">
              <a:lnSpc>
                <a:spcPct val="100000"/>
              </a:lnSpc>
              <a:spcBef>
                <a:spcPts val="1200"/>
              </a:spcBef>
              <a:spcAft>
                <a:spcPts val="0"/>
              </a:spcAft>
              <a:buClr>
                <a:srgbClr val="68BC42"/>
              </a:buClr>
              <a:buSzPts val="2400"/>
              <a:buNone/>
            </a:pPr>
            <a:endParaRPr/>
          </a:p>
        </p:txBody>
      </p:sp>
      <p:sp>
        <p:nvSpPr>
          <p:cNvPr id="2" name="Google Shape;281;p17">
            <a:extLst>
              <a:ext uri="{FF2B5EF4-FFF2-40B4-BE49-F238E27FC236}">
                <a16:creationId xmlns:a16="http://schemas.microsoft.com/office/drawing/2014/main" id="{E992625A-2026-BE1E-8DBE-3569AA3E9A2C}"/>
              </a:ext>
            </a:extLst>
          </p:cNvPr>
          <p:cNvSpPr/>
          <p:nvPr/>
        </p:nvSpPr>
        <p:spPr>
          <a:xfrm>
            <a:off x="8086381" y="0"/>
            <a:ext cx="4099995"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Clr>
                <a:srgbClr val="000000"/>
              </a:buClr>
              <a:buSzPts val="1800"/>
              <a:buFont typeface="Calibri"/>
              <a:buNone/>
            </a:pPr>
            <a:r>
              <a:rPr lang="en-GB" sz="1395" b="0" i="0" u="none" strike="noStrike" cap="none">
                <a:solidFill>
                  <a:srgbClr val="1C2E78"/>
                </a:solidFill>
                <a:latin typeface="Calibri"/>
                <a:ea typeface="Calibri"/>
                <a:cs typeface="Calibri"/>
                <a:sym typeface="Calibri"/>
              </a:rPr>
              <a:t>3.3 </a:t>
            </a:r>
            <a:r>
              <a:rPr lang="en-GB" sz="1395">
                <a:solidFill>
                  <a:srgbClr val="1C2E78"/>
                </a:solidFill>
                <a:latin typeface="Calibri"/>
                <a:ea typeface="Calibri"/>
                <a:cs typeface="Calibri"/>
                <a:sym typeface="Calibri"/>
              </a:rPr>
              <a:t>Utilisation de base d'un compte bancaire en ligne</a:t>
            </a:r>
            <a:endParaRPr sz="1395"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p:nvPr/>
        </p:nvSpPr>
        <p:spPr>
          <a:xfrm>
            <a:off x="0" y="2556925"/>
            <a:ext cx="34854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400" b="1" i="0" u="none" strike="noStrike" cap="none">
                <a:solidFill>
                  <a:srgbClr val="1C2E78"/>
                </a:solidFill>
                <a:latin typeface="Calibri"/>
                <a:ea typeface="Calibri"/>
                <a:cs typeface="Calibri"/>
                <a:sym typeface="Calibri"/>
              </a:rPr>
              <a:t>                      </a:t>
            </a:r>
            <a:r>
              <a:rPr lang="en-GB" sz="3600" b="1" i="0" u="none" strike="noStrike" cap="none">
                <a:solidFill>
                  <a:srgbClr val="1C2E78"/>
                </a:solidFill>
                <a:latin typeface="Calibri"/>
                <a:ea typeface="Calibri"/>
                <a:cs typeface="Calibri"/>
                <a:sym typeface="Calibri"/>
              </a:rPr>
              <a:t>PARTENAIRES</a:t>
            </a:r>
            <a:endParaRPr sz="3600" b="1" i="0" u="none" strike="noStrike" cap="none">
              <a:solidFill>
                <a:srgbClr val="1C2E78"/>
              </a:solidFill>
              <a:latin typeface="Calibri"/>
              <a:ea typeface="Calibri"/>
              <a:cs typeface="Calibri"/>
              <a:sym typeface="Calibri"/>
            </a:endParaRPr>
          </a:p>
        </p:txBody>
      </p:sp>
      <p:pic>
        <p:nvPicPr>
          <p:cNvPr id="94" name="Google Shape;94;p2"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a:stretch/>
        </p:blipFill>
        <p:spPr>
          <a:xfrm>
            <a:off x="461220" y="1827889"/>
            <a:ext cx="2591848" cy="1224267"/>
          </a:xfrm>
          <a:prstGeom prst="rect">
            <a:avLst/>
          </a:prstGeom>
          <a:noFill/>
          <a:ln>
            <a:noFill/>
          </a:ln>
        </p:spPr>
      </p:pic>
      <p:pic>
        <p:nvPicPr>
          <p:cNvPr id="95" name="Google Shape;95;p2"/>
          <p:cNvPicPr preferRelativeResize="0"/>
          <p:nvPr/>
        </p:nvPicPr>
        <p:blipFill rotWithShape="1">
          <a:blip r:embed="rId4">
            <a:alphaModFix/>
          </a:blip>
          <a:srcRect/>
          <a:stretch/>
        </p:blipFill>
        <p:spPr>
          <a:xfrm>
            <a:off x="3634438" y="2448698"/>
            <a:ext cx="2283890" cy="1888016"/>
          </a:xfrm>
          <a:prstGeom prst="rect">
            <a:avLst/>
          </a:prstGeom>
          <a:noFill/>
          <a:ln>
            <a:noFill/>
          </a:ln>
        </p:spPr>
      </p:pic>
      <p:pic>
        <p:nvPicPr>
          <p:cNvPr id="96" name="Google Shape;96;p2"/>
          <p:cNvPicPr preferRelativeResize="0"/>
          <p:nvPr/>
        </p:nvPicPr>
        <p:blipFill rotWithShape="1">
          <a:blip r:embed="rId5">
            <a:alphaModFix/>
          </a:blip>
          <a:srcRect/>
          <a:stretch/>
        </p:blipFill>
        <p:spPr>
          <a:xfrm>
            <a:off x="6728560" y="2490690"/>
            <a:ext cx="1783319" cy="1783319"/>
          </a:xfrm>
          <a:prstGeom prst="rect">
            <a:avLst/>
          </a:prstGeom>
          <a:noFill/>
          <a:ln>
            <a:noFill/>
          </a:ln>
        </p:spPr>
      </p:pic>
      <p:pic>
        <p:nvPicPr>
          <p:cNvPr id="97" name="Google Shape;97;p2"/>
          <p:cNvPicPr preferRelativeResize="0"/>
          <p:nvPr/>
        </p:nvPicPr>
        <p:blipFill rotWithShape="1">
          <a:blip r:embed="rId6">
            <a:alphaModFix/>
          </a:blip>
          <a:srcRect/>
          <a:stretch/>
        </p:blipFill>
        <p:spPr>
          <a:xfrm>
            <a:off x="3053068" y="5283376"/>
            <a:ext cx="3944079" cy="991924"/>
          </a:xfrm>
          <a:prstGeom prst="rect">
            <a:avLst/>
          </a:prstGeom>
          <a:noFill/>
          <a:ln>
            <a:noFill/>
          </a:ln>
        </p:spPr>
      </p:pic>
      <p:pic>
        <p:nvPicPr>
          <p:cNvPr id="98" name="Google Shape;98;p2"/>
          <p:cNvPicPr preferRelativeResize="0"/>
          <p:nvPr/>
        </p:nvPicPr>
        <p:blipFill rotWithShape="1">
          <a:blip r:embed="rId7">
            <a:alphaModFix/>
          </a:blip>
          <a:srcRect/>
          <a:stretch/>
        </p:blipFill>
        <p:spPr>
          <a:xfrm>
            <a:off x="7945718" y="5148127"/>
            <a:ext cx="3336531" cy="1145629"/>
          </a:xfrm>
          <a:prstGeom prst="rect">
            <a:avLst/>
          </a:prstGeom>
          <a:noFill/>
          <a:ln>
            <a:noFill/>
          </a:ln>
        </p:spPr>
      </p:pic>
      <p:cxnSp>
        <p:nvCxnSpPr>
          <p:cNvPr id="99" name="Google Shape;99;p2"/>
          <p:cNvCxnSpPr/>
          <p:nvPr/>
        </p:nvCxnSpPr>
        <p:spPr>
          <a:xfrm flipH="1">
            <a:off x="1855304" y="0"/>
            <a:ext cx="2882348" cy="6827757"/>
          </a:xfrm>
          <a:prstGeom prst="straightConnector1">
            <a:avLst/>
          </a:prstGeom>
          <a:noFill/>
          <a:ln w="19050" cap="flat" cmpd="sng">
            <a:solidFill>
              <a:srgbClr val="FFC243"/>
            </a:solidFill>
            <a:prstDash val="solid"/>
            <a:miter lim="800000"/>
            <a:headEnd type="none" w="sm" len="sm"/>
            <a:tailEnd type="none" w="sm" len="sm"/>
          </a:ln>
        </p:spPr>
      </p:cxnSp>
      <p:sp>
        <p:nvSpPr>
          <p:cNvPr id="100" name="Google Shape;100;p2"/>
          <p:cNvSpPr txBox="1"/>
          <p:nvPr/>
        </p:nvSpPr>
        <p:spPr>
          <a:xfrm>
            <a:off x="3616857" y="4360916"/>
            <a:ext cx="237295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rgbClr val="9CC2E5"/>
                </a:solidFill>
                <a:highlight>
                  <a:srgbClr val="FFFFFF"/>
                </a:highlight>
                <a:latin typeface="Poppins"/>
                <a:ea typeface="Poppins"/>
                <a:cs typeface="Poppins"/>
                <a:sym typeface="Poppins"/>
              </a:rPr>
              <a:t>Zavod IZRIIS, Eslovenia</a:t>
            </a:r>
            <a:endParaRPr sz="1600">
              <a:solidFill>
                <a:srgbClr val="9CC2E5"/>
              </a:solidFill>
              <a:latin typeface="Calibri"/>
              <a:ea typeface="Calibri"/>
              <a:cs typeface="Calibri"/>
              <a:sym typeface="Calibri"/>
            </a:endParaRPr>
          </a:p>
        </p:txBody>
      </p:sp>
      <p:sp>
        <p:nvSpPr>
          <p:cNvPr id="101" name="Google Shape;101;p2"/>
          <p:cNvSpPr txBox="1"/>
          <p:nvPr/>
        </p:nvSpPr>
        <p:spPr>
          <a:xfrm>
            <a:off x="6024352" y="4367310"/>
            <a:ext cx="3293023"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i="0">
                <a:solidFill>
                  <a:srgbClr val="9CC2E5"/>
                </a:solidFill>
                <a:highlight>
                  <a:srgbClr val="FFFFFF"/>
                </a:highlight>
                <a:latin typeface="Poppins"/>
                <a:ea typeface="Poppins"/>
                <a:cs typeface="Poppins"/>
                <a:sym typeface="Poppins"/>
              </a:rPr>
              <a:t>E-SENIORS : INITIATION DES SENIORS AUXNTIC ASSOCIATION, Francia</a:t>
            </a:r>
            <a:endParaRPr sz="1600">
              <a:solidFill>
                <a:srgbClr val="9CC2E5"/>
              </a:solidFill>
              <a:latin typeface="Calibri"/>
              <a:ea typeface="Calibri"/>
              <a:cs typeface="Calibri"/>
              <a:sym typeface="Calibri"/>
            </a:endParaRPr>
          </a:p>
        </p:txBody>
      </p:sp>
      <p:sp>
        <p:nvSpPr>
          <p:cNvPr id="102" name="Google Shape;102;p2"/>
          <p:cNvSpPr txBox="1"/>
          <p:nvPr/>
        </p:nvSpPr>
        <p:spPr>
          <a:xfrm>
            <a:off x="3180270" y="6236156"/>
            <a:ext cx="344048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i="0">
                <a:solidFill>
                  <a:srgbClr val="9CC2E5"/>
                </a:solidFill>
                <a:highlight>
                  <a:srgbClr val="FFFFFF"/>
                </a:highlight>
                <a:latin typeface="Poppins"/>
                <a:ea typeface="Poppins"/>
                <a:cs typeface="Poppins"/>
                <a:sym typeface="Poppins"/>
              </a:rPr>
              <a:t>Asociatia Niciodata Singur - Prietenii Varstnicilor, Roumanie</a:t>
            </a:r>
            <a:endParaRPr sz="1600">
              <a:solidFill>
                <a:srgbClr val="9CC2E5"/>
              </a:solidFill>
              <a:latin typeface="Calibri"/>
              <a:ea typeface="Calibri"/>
              <a:cs typeface="Calibri"/>
              <a:sym typeface="Calibri"/>
            </a:endParaRPr>
          </a:p>
        </p:txBody>
      </p:sp>
      <p:sp>
        <p:nvSpPr>
          <p:cNvPr id="103" name="Google Shape;103;p2"/>
          <p:cNvSpPr txBox="1"/>
          <p:nvPr/>
        </p:nvSpPr>
        <p:spPr>
          <a:xfrm>
            <a:off x="7783551" y="6242982"/>
            <a:ext cx="367438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i="0">
                <a:solidFill>
                  <a:srgbClr val="9CC2E5"/>
                </a:solidFill>
                <a:highlight>
                  <a:srgbClr val="FFFFFF"/>
                </a:highlight>
                <a:latin typeface="Poppins"/>
                <a:ea typeface="Poppins"/>
                <a:cs typeface="Poppins"/>
                <a:sym typeface="Poppins"/>
              </a:rPr>
              <a:t>Fundació Gesmed Fundació de la Comunitat Valenciana, España</a:t>
            </a:r>
            <a:endParaRPr sz="1600">
              <a:solidFill>
                <a:srgbClr val="9CC2E5"/>
              </a:solidFill>
              <a:latin typeface="Calibri"/>
              <a:ea typeface="Calibri"/>
              <a:cs typeface="Calibri"/>
              <a:sym typeface="Calibri"/>
            </a:endParaRPr>
          </a:p>
        </p:txBody>
      </p:sp>
      <p:sp>
        <p:nvSpPr>
          <p:cNvPr id="104" name="Google Shape;104;p2"/>
          <p:cNvSpPr txBox="1"/>
          <p:nvPr/>
        </p:nvSpPr>
        <p:spPr>
          <a:xfrm>
            <a:off x="6096000" y="1852454"/>
            <a:ext cx="439276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i="0">
                <a:solidFill>
                  <a:srgbClr val="2E75B5"/>
                </a:solidFill>
                <a:highlight>
                  <a:srgbClr val="FFFFFF"/>
                </a:highlight>
                <a:latin typeface="Poppins"/>
                <a:ea typeface="Poppins"/>
                <a:cs typeface="Poppins"/>
                <a:sym typeface="Poppins"/>
              </a:rPr>
              <a:t>Asociatia Four Change, Roumanie</a:t>
            </a:r>
            <a:endParaRPr sz="2000">
              <a:solidFill>
                <a:srgbClr val="2E75B5"/>
              </a:solidFill>
              <a:latin typeface="Calibri"/>
              <a:ea typeface="Calibri"/>
              <a:cs typeface="Calibri"/>
              <a:sym typeface="Calibri"/>
            </a:endParaRPr>
          </a:p>
        </p:txBody>
      </p:sp>
      <p:sp>
        <p:nvSpPr>
          <p:cNvPr id="105" name="Google Shape;105;p2"/>
          <p:cNvSpPr txBox="1"/>
          <p:nvPr/>
        </p:nvSpPr>
        <p:spPr>
          <a:xfrm>
            <a:off x="9023700" y="4349183"/>
            <a:ext cx="295817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i="0">
                <a:solidFill>
                  <a:srgbClr val="9CC2E5"/>
                </a:solidFill>
                <a:highlight>
                  <a:srgbClr val="FFFFFF"/>
                </a:highlight>
                <a:latin typeface="Poppins"/>
                <a:ea typeface="Poppins"/>
                <a:cs typeface="Poppins"/>
                <a:sym typeface="Poppins"/>
              </a:rPr>
              <a:t>GUnet, Grèce</a:t>
            </a:r>
            <a:endParaRPr sz="1600">
              <a:solidFill>
                <a:srgbClr val="9CC2E5"/>
              </a:solidFill>
              <a:latin typeface="Calibri"/>
              <a:ea typeface="Calibri"/>
              <a:cs typeface="Calibri"/>
              <a:sym typeface="Calibri"/>
            </a:endParaRPr>
          </a:p>
        </p:txBody>
      </p:sp>
      <p:pic>
        <p:nvPicPr>
          <p:cNvPr id="106" name="Google Shape;106;p2"/>
          <p:cNvPicPr preferRelativeResize="0"/>
          <p:nvPr/>
        </p:nvPicPr>
        <p:blipFill rotWithShape="1">
          <a:blip r:embed="rId8">
            <a:alphaModFix/>
          </a:blip>
          <a:srcRect/>
          <a:stretch/>
        </p:blipFill>
        <p:spPr>
          <a:xfrm>
            <a:off x="8809414" y="1097992"/>
            <a:ext cx="3283197" cy="4643614"/>
          </a:xfrm>
          <a:prstGeom prst="rect">
            <a:avLst/>
          </a:prstGeom>
          <a:noFill/>
          <a:ln>
            <a:noFill/>
          </a:ln>
        </p:spPr>
      </p:pic>
      <p:cxnSp>
        <p:nvCxnSpPr>
          <p:cNvPr id="107" name="Google Shape;107;p2"/>
          <p:cNvCxnSpPr/>
          <p:nvPr/>
        </p:nvCxnSpPr>
        <p:spPr>
          <a:xfrm flipH="1">
            <a:off x="1909382" y="-4912"/>
            <a:ext cx="2882348" cy="6827757"/>
          </a:xfrm>
          <a:prstGeom prst="straightConnector1">
            <a:avLst/>
          </a:prstGeom>
          <a:noFill/>
          <a:ln w="57150" cap="flat" cmpd="sng">
            <a:solidFill>
              <a:srgbClr val="F2F2F2"/>
            </a:solidFill>
            <a:prstDash val="solid"/>
            <a:miter lim="800000"/>
            <a:headEnd type="none" w="sm" len="sm"/>
            <a:tailEnd type="none" w="sm" len="sm"/>
          </a:ln>
        </p:spPr>
      </p:cxnSp>
      <p:pic>
        <p:nvPicPr>
          <p:cNvPr id="108" name="Google Shape;108;p2"/>
          <p:cNvPicPr preferRelativeResize="0"/>
          <p:nvPr/>
        </p:nvPicPr>
        <p:blipFill rotWithShape="1">
          <a:blip r:embed="rId9">
            <a:alphaModFix/>
          </a:blip>
          <a:srcRect/>
          <a:stretch/>
        </p:blipFill>
        <p:spPr>
          <a:xfrm>
            <a:off x="5730655" y="38584"/>
            <a:ext cx="4580088" cy="1862569"/>
          </a:xfrm>
          <a:prstGeom prst="rect">
            <a:avLst/>
          </a:prstGeom>
          <a:noFill/>
          <a:ln>
            <a:noFill/>
          </a:ln>
        </p:spPr>
      </p:pic>
      <p:pic>
        <p:nvPicPr>
          <p:cNvPr id="109" name="Google Shape;109;p2" title="FR_Co-fundedbytheEU_RGB_POS.png"/>
          <p:cNvPicPr preferRelativeResize="0"/>
          <p:nvPr/>
        </p:nvPicPr>
        <p:blipFill rotWithShape="1">
          <a:blip r:embed="rId10">
            <a:alphaModFix/>
          </a:blip>
          <a:srcRect/>
          <a:stretch/>
        </p:blipFill>
        <p:spPr>
          <a:xfrm>
            <a:off x="0" y="6215922"/>
            <a:ext cx="1777562" cy="40012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1"/>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GB"/>
              <a:t>Alertes sur les transactions courantes</a:t>
            </a:r>
            <a:endParaRPr/>
          </a:p>
        </p:txBody>
      </p:sp>
      <p:sp>
        <p:nvSpPr>
          <p:cNvPr id="306" name="Google Shape;306;p21"/>
          <p:cNvSpPr txBox="1">
            <a:spLocks noGrp="1"/>
          </p:cNvSpPr>
          <p:nvPr>
            <p:ph type="body" idx="1"/>
          </p:nvPr>
        </p:nvSpPr>
        <p:spPr>
          <a:xfrm>
            <a:off x="566153" y="2330868"/>
            <a:ext cx="11059693" cy="394132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GB" b="1"/>
              <a:t>Alertes sur les transactions :</a:t>
            </a:r>
            <a:endParaRPr b="1"/>
          </a:p>
          <a:p>
            <a:pPr marL="354013" lvl="1" indent="-268288" algn="l" rtl="0">
              <a:lnSpc>
                <a:spcPct val="100000"/>
              </a:lnSpc>
              <a:spcBef>
                <a:spcPts val="1200"/>
              </a:spcBef>
              <a:spcAft>
                <a:spcPts val="0"/>
              </a:spcAft>
              <a:buSzPts val="2640"/>
              <a:buChar char="▪"/>
            </a:pPr>
            <a:r>
              <a:rPr lang="en-GB" b="1"/>
              <a:t>Dépôts </a:t>
            </a:r>
            <a:r>
              <a:rPr lang="en-GB"/>
              <a:t>: Notification des entrées d'argent</a:t>
            </a:r>
            <a:endParaRPr/>
          </a:p>
          <a:p>
            <a:pPr marL="354013" lvl="1" indent="-268288" algn="l" rtl="0">
              <a:lnSpc>
                <a:spcPct val="100000"/>
              </a:lnSpc>
              <a:spcBef>
                <a:spcPts val="1200"/>
              </a:spcBef>
              <a:spcAft>
                <a:spcPts val="0"/>
              </a:spcAft>
              <a:buSzPts val="2640"/>
              <a:buChar char="▪"/>
            </a:pPr>
            <a:r>
              <a:rPr lang="en-GB" b="1"/>
              <a:t>Retraits ou achats :</a:t>
            </a:r>
            <a:r>
              <a:rPr lang="en-GB"/>
              <a:t> Confirmation des paiements ou transferts par carte, retraits aux distributeurs automatiques de billets.</a:t>
            </a:r>
            <a:endParaRPr b="1"/>
          </a:p>
          <a:p>
            <a:pPr marL="354013" lvl="1" indent="-268288" algn="l" rtl="0">
              <a:lnSpc>
                <a:spcPct val="100000"/>
              </a:lnSpc>
              <a:spcBef>
                <a:spcPts val="1200"/>
              </a:spcBef>
              <a:spcAft>
                <a:spcPts val="0"/>
              </a:spcAft>
              <a:buSzPts val="2640"/>
              <a:buChar char="▪"/>
            </a:pPr>
            <a:r>
              <a:rPr lang="en-GB" b="1"/>
              <a:t>Mouvements de compte </a:t>
            </a:r>
            <a:r>
              <a:rPr lang="en-GB"/>
              <a:t>: Notification de virements, de paiements par chèque, etc.)</a:t>
            </a:r>
            <a:endParaRPr/>
          </a:p>
          <a:p>
            <a:pPr marL="354013" lvl="1" indent="-268288" algn="l" rtl="0">
              <a:lnSpc>
                <a:spcPct val="100000"/>
              </a:lnSpc>
              <a:spcBef>
                <a:spcPts val="1200"/>
              </a:spcBef>
              <a:spcAft>
                <a:spcPts val="0"/>
              </a:spcAft>
              <a:buSzPts val="2640"/>
              <a:buChar char="▪"/>
            </a:pPr>
            <a:r>
              <a:rPr lang="en-GB" sz="2200" b="1"/>
              <a:t>Alertes sur le solde et l'activité du compte </a:t>
            </a:r>
            <a:r>
              <a:rPr lang="en-GB" sz="2000" b="1"/>
              <a:t>:</a:t>
            </a:r>
            <a:endParaRPr sz="2200" b="1"/>
          </a:p>
          <a:p>
            <a:pPr marL="685800" lvl="1" indent="-228600" algn="l" rtl="0">
              <a:lnSpc>
                <a:spcPct val="100000"/>
              </a:lnSpc>
              <a:spcBef>
                <a:spcPts val="1200"/>
              </a:spcBef>
              <a:spcAft>
                <a:spcPts val="0"/>
              </a:spcAft>
              <a:buSzPts val="2640"/>
              <a:buFont typeface="Calibri"/>
              <a:buChar char="•"/>
            </a:pPr>
            <a:r>
              <a:rPr lang="en-GB"/>
              <a:t>Faible solde</a:t>
            </a:r>
            <a:endParaRPr/>
          </a:p>
          <a:p>
            <a:pPr marL="685800" lvl="1" indent="-228600" algn="l" rtl="0">
              <a:lnSpc>
                <a:spcPct val="100000"/>
              </a:lnSpc>
              <a:spcBef>
                <a:spcPts val="1200"/>
              </a:spcBef>
              <a:spcAft>
                <a:spcPts val="0"/>
              </a:spcAft>
              <a:buSzPts val="2640"/>
              <a:buFont typeface="Calibri"/>
              <a:buChar char="•"/>
            </a:pPr>
            <a:r>
              <a:rPr lang="en-GB"/>
              <a:t>Solde disponible</a:t>
            </a:r>
            <a:endParaRPr/>
          </a:p>
          <a:p>
            <a:pPr marL="228600" lvl="0" indent="-76200" algn="l" rtl="0">
              <a:lnSpc>
                <a:spcPct val="100000"/>
              </a:lnSpc>
              <a:spcBef>
                <a:spcPts val="1200"/>
              </a:spcBef>
              <a:spcAft>
                <a:spcPts val="0"/>
              </a:spcAft>
              <a:buClr>
                <a:srgbClr val="68BC42"/>
              </a:buClr>
              <a:buSzPts val="2400"/>
              <a:buNone/>
            </a:pPr>
            <a:endParaRPr/>
          </a:p>
        </p:txBody>
      </p:sp>
      <p:sp>
        <p:nvSpPr>
          <p:cNvPr id="2" name="Google Shape;281;p17">
            <a:extLst>
              <a:ext uri="{FF2B5EF4-FFF2-40B4-BE49-F238E27FC236}">
                <a16:creationId xmlns:a16="http://schemas.microsoft.com/office/drawing/2014/main" id="{C7B53E08-6E0A-F2E3-4FA9-FB2C1E24E0BB}"/>
              </a:ext>
            </a:extLst>
          </p:cNvPr>
          <p:cNvSpPr/>
          <p:nvPr/>
        </p:nvSpPr>
        <p:spPr>
          <a:xfrm>
            <a:off x="8086381" y="0"/>
            <a:ext cx="4099995"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Clr>
                <a:srgbClr val="000000"/>
              </a:buClr>
              <a:buSzPts val="1800"/>
              <a:buFont typeface="Calibri"/>
              <a:buNone/>
            </a:pPr>
            <a:r>
              <a:rPr lang="en-GB" sz="1395" b="0" i="0" u="none" strike="noStrike" cap="none">
                <a:solidFill>
                  <a:srgbClr val="1C2E78"/>
                </a:solidFill>
                <a:latin typeface="Calibri"/>
                <a:ea typeface="Calibri"/>
                <a:cs typeface="Calibri"/>
                <a:sym typeface="Calibri"/>
              </a:rPr>
              <a:t>3.3 </a:t>
            </a:r>
            <a:r>
              <a:rPr lang="en-GB" sz="1395">
                <a:solidFill>
                  <a:srgbClr val="1C2E78"/>
                </a:solidFill>
                <a:latin typeface="Calibri"/>
                <a:ea typeface="Calibri"/>
                <a:cs typeface="Calibri"/>
                <a:sym typeface="Calibri"/>
              </a:rPr>
              <a:t>Utilisation de base d'un compte bancaire en ligne</a:t>
            </a:r>
            <a:endParaRPr sz="1395"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2"/>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GB" sz="2800" b="1"/>
              <a:t>Alertes de sécurité communes</a:t>
            </a:r>
            <a:endParaRPr/>
          </a:p>
        </p:txBody>
      </p:sp>
      <p:sp>
        <p:nvSpPr>
          <p:cNvPr id="314" name="Google Shape;314;p22"/>
          <p:cNvSpPr txBox="1">
            <a:spLocks noGrp="1"/>
          </p:cNvSpPr>
          <p:nvPr>
            <p:ph type="body" idx="1"/>
          </p:nvPr>
        </p:nvSpPr>
        <p:spPr>
          <a:xfrm>
            <a:off x="566153" y="2330868"/>
            <a:ext cx="11059693" cy="3941326"/>
          </a:xfrm>
          <a:prstGeom prst="rect">
            <a:avLst/>
          </a:prstGeom>
          <a:noFill/>
          <a:ln>
            <a:noFill/>
          </a:ln>
        </p:spPr>
        <p:txBody>
          <a:bodyPr spcFirstLastPara="1" wrap="square" lIns="91425" tIns="45700" rIns="91425" bIns="45700" anchor="t" anchorCtr="0">
            <a:normAutofit/>
          </a:bodyPr>
          <a:lstStyle/>
          <a:p>
            <a:pPr marL="0" lvl="0" indent="0" algn="l" rtl="0">
              <a:lnSpc>
                <a:spcPct val="107000"/>
              </a:lnSpc>
              <a:spcBef>
                <a:spcPts val="0"/>
              </a:spcBef>
              <a:spcAft>
                <a:spcPts val="0"/>
              </a:spcAft>
              <a:buSzPts val="2400"/>
              <a:buNone/>
            </a:pPr>
            <a:r>
              <a:rPr lang="en-GB" sz="2400" b="1"/>
              <a:t>Alertes de sécurité :</a:t>
            </a:r>
            <a:endParaRPr sz="2400"/>
          </a:p>
          <a:p>
            <a:pPr marL="428625" lvl="0" indent="-342900" algn="l" rtl="0">
              <a:lnSpc>
                <a:spcPct val="107000"/>
              </a:lnSpc>
              <a:spcBef>
                <a:spcPts val="1200"/>
              </a:spcBef>
              <a:spcAft>
                <a:spcPts val="0"/>
              </a:spcAft>
              <a:buSzPts val="2880"/>
              <a:buChar char="▪"/>
            </a:pPr>
            <a:r>
              <a:rPr lang="en-GB" sz="2400" b="1"/>
              <a:t>Accès non autorisé :</a:t>
            </a:r>
            <a:r>
              <a:rPr lang="en-GB" sz="2400"/>
              <a:t> Alertes sur les tentatives d'accès suspectes</a:t>
            </a:r>
            <a:endParaRPr/>
          </a:p>
          <a:p>
            <a:pPr marL="450850" lvl="0" indent="-365125" algn="l" rtl="0">
              <a:lnSpc>
                <a:spcPct val="107000"/>
              </a:lnSpc>
              <a:spcBef>
                <a:spcPts val="1200"/>
              </a:spcBef>
              <a:spcAft>
                <a:spcPts val="0"/>
              </a:spcAft>
              <a:buSzPts val="2880"/>
              <a:buChar char="▪"/>
            </a:pPr>
            <a:r>
              <a:rPr lang="en-GB" sz="2400" b="1"/>
              <a:t>Changement de mot de passe :</a:t>
            </a:r>
            <a:r>
              <a:rPr lang="en-GB" sz="2400"/>
              <a:t> Avertissements en cas de modification du mot de passe ou des données de connexion </a:t>
            </a:r>
            <a:endParaRPr/>
          </a:p>
          <a:p>
            <a:pPr marL="450850" lvl="0" indent="-365125" algn="l" rtl="0">
              <a:lnSpc>
                <a:spcPct val="107000"/>
              </a:lnSpc>
              <a:spcBef>
                <a:spcPts val="1200"/>
              </a:spcBef>
              <a:spcAft>
                <a:spcPts val="0"/>
              </a:spcAft>
              <a:buSzPts val="2880"/>
              <a:buChar char="▪"/>
            </a:pPr>
            <a:r>
              <a:rPr lang="en-GB" sz="2400" b="1"/>
              <a:t>Alertes à la fraude </a:t>
            </a:r>
            <a:r>
              <a:rPr lang="en-GB" sz="2400"/>
              <a:t>: Messages avertissant d'une activité inhabituelle </a:t>
            </a:r>
            <a:endParaRPr/>
          </a:p>
          <a:p>
            <a:pPr marL="450850" lvl="0" indent="-365125" algn="l" rtl="0">
              <a:lnSpc>
                <a:spcPct val="107000"/>
              </a:lnSpc>
              <a:spcBef>
                <a:spcPts val="1200"/>
              </a:spcBef>
              <a:spcAft>
                <a:spcPts val="0"/>
              </a:spcAft>
              <a:buSzPts val="2880"/>
              <a:buChar char="▪"/>
            </a:pPr>
            <a:r>
              <a:rPr lang="en-GB" b="1"/>
              <a:t>Authentication</a:t>
            </a:r>
            <a:r>
              <a:rPr lang="en-GB" sz="2400" b="1"/>
              <a:t> à deux facteurs </a:t>
            </a:r>
            <a:r>
              <a:rPr lang="en-GB" sz="2400"/>
              <a:t>: Confirmation de l'authentification de sécurité lors de la connexion ou de la réalisation d'une transaction.</a:t>
            </a:r>
            <a:endParaRPr/>
          </a:p>
        </p:txBody>
      </p:sp>
      <p:sp>
        <p:nvSpPr>
          <p:cNvPr id="2" name="Google Shape;281;p17">
            <a:extLst>
              <a:ext uri="{FF2B5EF4-FFF2-40B4-BE49-F238E27FC236}">
                <a16:creationId xmlns:a16="http://schemas.microsoft.com/office/drawing/2014/main" id="{4E589AA5-ED6A-3884-2BAA-5AE388535EF7}"/>
              </a:ext>
            </a:extLst>
          </p:cNvPr>
          <p:cNvSpPr/>
          <p:nvPr/>
        </p:nvSpPr>
        <p:spPr>
          <a:xfrm>
            <a:off x="8086381" y="0"/>
            <a:ext cx="4099995"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Clr>
                <a:srgbClr val="000000"/>
              </a:buClr>
              <a:buSzPts val="1800"/>
              <a:buFont typeface="Calibri"/>
              <a:buNone/>
            </a:pPr>
            <a:r>
              <a:rPr lang="en-GB" sz="1395" b="0" i="0" u="none" strike="noStrike" cap="none">
                <a:solidFill>
                  <a:srgbClr val="1C2E78"/>
                </a:solidFill>
                <a:latin typeface="Calibri"/>
                <a:ea typeface="Calibri"/>
                <a:cs typeface="Calibri"/>
                <a:sym typeface="Calibri"/>
              </a:rPr>
              <a:t>3.3 </a:t>
            </a:r>
            <a:r>
              <a:rPr lang="en-GB" sz="1395">
                <a:solidFill>
                  <a:srgbClr val="1C2E78"/>
                </a:solidFill>
                <a:latin typeface="Calibri"/>
                <a:ea typeface="Calibri"/>
                <a:cs typeface="Calibri"/>
                <a:sym typeface="Calibri"/>
              </a:rPr>
              <a:t>Utilisation de base d'un compte bancaire en ligne</a:t>
            </a:r>
            <a:endParaRPr sz="1395"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3"/>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1C2E78"/>
              </a:buClr>
              <a:buSzPts val="2800"/>
              <a:buFont typeface="Calibri"/>
              <a:buNone/>
            </a:pPr>
            <a:r>
              <a:rPr lang="en-GB" sz="2800"/>
              <a:t>Consulter les messages et les alertes (1/2) </a:t>
            </a:r>
            <a:endParaRPr sz="2800"/>
          </a:p>
        </p:txBody>
      </p:sp>
      <p:sp>
        <p:nvSpPr>
          <p:cNvPr id="322" name="Google Shape;322;p23"/>
          <p:cNvSpPr txBox="1">
            <a:spLocks noGrp="1"/>
          </p:cNvSpPr>
          <p:nvPr>
            <p:ph type="body" idx="1"/>
          </p:nvPr>
        </p:nvSpPr>
        <p:spPr>
          <a:xfrm>
            <a:off x="566153" y="2330868"/>
            <a:ext cx="11059693" cy="3941326"/>
          </a:xfrm>
          <a:prstGeom prst="rect">
            <a:avLst/>
          </a:prstGeom>
          <a:noFill/>
          <a:ln>
            <a:noFill/>
          </a:ln>
        </p:spPr>
        <p:txBody>
          <a:bodyPr spcFirstLastPara="1" wrap="square" lIns="91425" tIns="45700" rIns="91425" bIns="45700" anchor="t" anchorCtr="0">
            <a:normAutofit/>
          </a:bodyPr>
          <a:lstStyle/>
          <a:p>
            <a:pPr marL="0" lvl="0" indent="0" algn="l" rtl="0">
              <a:lnSpc>
                <a:spcPct val="107000"/>
              </a:lnSpc>
              <a:spcBef>
                <a:spcPts val="0"/>
              </a:spcBef>
              <a:spcAft>
                <a:spcPts val="0"/>
              </a:spcAft>
              <a:buSzPts val="2200"/>
              <a:buNone/>
            </a:pPr>
            <a:r>
              <a:rPr lang="en-GB" sz="2200"/>
              <a:t>En outre, les messages et les alertes peuvent être consultés en suivant les étapes suivantes :</a:t>
            </a:r>
            <a:endParaRPr sz="2200" b="1"/>
          </a:p>
          <a:p>
            <a:pPr marL="457200" lvl="0" indent="-457200" algn="l" rtl="0">
              <a:lnSpc>
                <a:spcPct val="107000"/>
              </a:lnSpc>
              <a:spcBef>
                <a:spcPts val="1400"/>
              </a:spcBef>
              <a:spcAft>
                <a:spcPts val="0"/>
              </a:spcAft>
              <a:buSzPts val="2200"/>
              <a:buFont typeface="Calibri"/>
              <a:buAutoNum type="arabicPeriod"/>
            </a:pPr>
            <a:r>
              <a:rPr lang="en-GB" sz="2200" b="1"/>
              <a:t>Se connecter à l'application de banque en ligne</a:t>
            </a:r>
            <a:endParaRPr/>
          </a:p>
          <a:p>
            <a:pPr marL="457200" lvl="0" indent="-457200" algn="l" rtl="0">
              <a:lnSpc>
                <a:spcPct val="107000"/>
              </a:lnSpc>
              <a:spcBef>
                <a:spcPts val="1400"/>
              </a:spcBef>
              <a:spcAft>
                <a:spcPts val="0"/>
              </a:spcAft>
              <a:buSzPts val="2200"/>
              <a:buFont typeface="Calibri"/>
              <a:buAutoNum type="arabicPeriod"/>
            </a:pPr>
            <a:r>
              <a:rPr lang="en-GB" sz="2200" b="1"/>
              <a:t>Accéder au menu principal ou à l'écran d'accueil</a:t>
            </a:r>
            <a:endParaRPr/>
          </a:p>
          <a:p>
            <a:pPr marL="685800" lvl="1" indent="-228600" algn="l" rtl="0">
              <a:lnSpc>
                <a:spcPct val="107000"/>
              </a:lnSpc>
              <a:spcBef>
                <a:spcPts val="1400"/>
              </a:spcBef>
              <a:spcAft>
                <a:spcPts val="0"/>
              </a:spcAft>
              <a:buSzPts val="2000"/>
              <a:buChar char="▪"/>
            </a:pPr>
            <a:r>
              <a:rPr lang="en-GB" sz="2000"/>
              <a:t>Les messages et les alertes peuvent être consultés dans les sections suivantes :</a:t>
            </a:r>
            <a:endParaRPr/>
          </a:p>
          <a:p>
            <a:pPr marL="1143000" lvl="2" indent="-228600" algn="l" rtl="0">
              <a:lnSpc>
                <a:spcPct val="107000"/>
              </a:lnSpc>
              <a:spcBef>
                <a:spcPts val="1400"/>
              </a:spcBef>
              <a:spcAft>
                <a:spcPts val="0"/>
              </a:spcAft>
              <a:buSzPts val="2000"/>
              <a:buFont typeface="Calibri"/>
              <a:buChar char="•"/>
            </a:pPr>
            <a:r>
              <a:rPr lang="en-GB" b="1"/>
              <a:t>Notifications </a:t>
            </a:r>
            <a:r>
              <a:rPr lang="en-GB"/>
              <a:t>ou </a:t>
            </a:r>
            <a:r>
              <a:rPr lang="en-GB" b="1"/>
              <a:t>alertes </a:t>
            </a:r>
            <a:r>
              <a:rPr lang="en-GB"/>
              <a:t>(avec une petite cloche ou une icône similaire).</a:t>
            </a:r>
            <a:endParaRPr/>
          </a:p>
          <a:p>
            <a:pPr marL="1143000" lvl="2" indent="-228600" algn="l" rtl="0">
              <a:lnSpc>
                <a:spcPct val="107000"/>
              </a:lnSpc>
              <a:spcBef>
                <a:spcPts val="1200"/>
              </a:spcBef>
              <a:spcAft>
                <a:spcPts val="0"/>
              </a:spcAft>
              <a:buSzPts val="2000"/>
              <a:buFont typeface="Calibri"/>
              <a:buChar char="•"/>
            </a:pPr>
            <a:r>
              <a:rPr lang="en-GB" b="1"/>
              <a:t>Messages </a:t>
            </a:r>
            <a:r>
              <a:rPr lang="en-GB"/>
              <a:t>ou </a:t>
            </a:r>
            <a:r>
              <a:rPr lang="en-GB" b="1"/>
              <a:t>Centre de messages </a:t>
            </a:r>
            <a:r>
              <a:rPr lang="en-GB"/>
              <a:t>(icône d'enveloppe ou bulle de dialogue)</a:t>
            </a:r>
            <a:endParaRPr/>
          </a:p>
          <a:p>
            <a:pPr marL="1143000" lvl="2" indent="-228600" algn="l" rtl="0">
              <a:lnSpc>
                <a:spcPct val="107000"/>
              </a:lnSpc>
              <a:spcBef>
                <a:spcPts val="1200"/>
              </a:spcBef>
              <a:spcAft>
                <a:spcPts val="0"/>
              </a:spcAft>
              <a:buSzPts val="2000"/>
              <a:buFont typeface="Calibri"/>
              <a:buChar char="•"/>
            </a:pPr>
            <a:r>
              <a:rPr lang="en-GB" b="1"/>
              <a:t>Profil </a:t>
            </a:r>
            <a:r>
              <a:rPr lang="en-GB"/>
              <a:t>ou </a:t>
            </a:r>
            <a:r>
              <a:rPr lang="en-GB" b="1"/>
              <a:t>Paramètres</a:t>
            </a:r>
            <a:endParaRPr/>
          </a:p>
        </p:txBody>
      </p:sp>
      <p:sp>
        <p:nvSpPr>
          <p:cNvPr id="323" name="Google Shape;323;p23"/>
          <p:cNvSpPr txBox="1"/>
          <p:nvPr/>
        </p:nvSpPr>
        <p:spPr>
          <a:xfrm>
            <a:off x="9436963" y="6363415"/>
            <a:ext cx="1886115"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0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Image par Freepik</a:t>
            </a:r>
            <a:endParaRPr sz="1000">
              <a:solidFill>
                <a:schemeClr val="dk1"/>
              </a:solidFill>
              <a:latin typeface="Calibri"/>
              <a:ea typeface="Calibri"/>
              <a:cs typeface="Calibri"/>
              <a:sym typeface="Calibri"/>
            </a:endParaRPr>
          </a:p>
        </p:txBody>
      </p:sp>
      <p:pic>
        <p:nvPicPr>
          <p:cNvPr id="324" name="Google Shape;324;p23" descr="Vista isométrica de teléfono móvil con publicación de instagram"/>
          <p:cNvPicPr preferRelativeResize="0"/>
          <p:nvPr/>
        </p:nvPicPr>
        <p:blipFill rotWithShape="1">
          <a:blip r:embed="rId4">
            <a:alphaModFix/>
          </a:blip>
          <a:srcRect/>
          <a:stretch/>
        </p:blipFill>
        <p:spPr>
          <a:xfrm>
            <a:off x="9841499" y="4278147"/>
            <a:ext cx="1994049" cy="1994049"/>
          </a:xfrm>
          <a:prstGeom prst="rect">
            <a:avLst/>
          </a:prstGeom>
          <a:noFill/>
          <a:ln>
            <a:noFill/>
          </a:ln>
        </p:spPr>
      </p:pic>
      <p:sp>
        <p:nvSpPr>
          <p:cNvPr id="2" name="Google Shape;281;p17">
            <a:extLst>
              <a:ext uri="{FF2B5EF4-FFF2-40B4-BE49-F238E27FC236}">
                <a16:creationId xmlns:a16="http://schemas.microsoft.com/office/drawing/2014/main" id="{30657265-946A-769E-77FA-D04094B94113}"/>
              </a:ext>
            </a:extLst>
          </p:cNvPr>
          <p:cNvSpPr/>
          <p:nvPr/>
        </p:nvSpPr>
        <p:spPr>
          <a:xfrm>
            <a:off x="8086381" y="0"/>
            <a:ext cx="4099995"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Clr>
                <a:srgbClr val="000000"/>
              </a:buClr>
              <a:buSzPts val="1800"/>
              <a:buFont typeface="Calibri"/>
              <a:buNone/>
            </a:pPr>
            <a:r>
              <a:rPr lang="en-GB" sz="1395" b="0" i="0" u="none" strike="noStrike" cap="none">
                <a:solidFill>
                  <a:srgbClr val="1C2E78"/>
                </a:solidFill>
                <a:latin typeface="Calibri"/>
                <a:ea typeface="Calibri"/>
                <a:cs typeface="Calibri"/>
                <a:sym typeface="Calibri"/>
              </a:rPr>
              <a:t>3.3 </a:t>
            </a:r>
            <a:r>
              <a:rPr lang="en-GB" sz="1395">
                <a:solidFill>
                  <a:srgbClr val="1C2E78"/>
                </a:solidFill>
                <a:latin typeface="Calibri"/>
                <a:ea typeface="Calibri"/>
                <a:cs typeface="Calibri"/>
                <a:sym typeface="Calibri"/>
              </a:rPr>
              <a:t>Utilisation de base d'un compte bancaire en ligne</a:t>
            </a:r>
            <a:endParaRPr sz="1395"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4"/>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1C2E78"/>
              </a:buClr>
              <a:buSzPts val="2800"/>
              <a:buFont typeface="Calibri"/>
              <a:buNone/>
            </a:pPr>
            <a:r>
              <a:rPr lang="en-GB" sz="2800"/>
              <a:t>Consulter les messages et les alertes (2/2) </a:t>
            </a:r>
            <a:endParaRPr sz="2800"/>
          </a:p>
        </p:txBody>
      </p:sp>
      <p:sp>
        <p:nvSpPr>
          <p:cNvPr id="332" name="Google Shape;332;p24"/>
          <p:cNvSpPr txBox="1">
            <a:spLocks noGrp="1"/>
          </p:cNvSpPr>
          <p:nvPr>
            <p:ph type="body" idx="1"/>
          </p:nvPr>
        </p:nvSpPr>
        <p:spPr>
          <a:xfrm>
            <a:off x="566153" y="2330868"/>
            <a:ext cx="11059693" cy="3941326"/>
          </a:xfrm>
          <a:prstGeom prst="rect">
            <a:avLst/>
          </a:prstGeom>
          <a:noFill/>
          <a:ln>
            <a:noFill/>
          </a:ln>
        </p:spPr>
        <p:txBody>
          <a:bodyPr spcFirstLastPara="1" wrap="square" lIns="91425" tIns="45700" rIns="91425" bIns="45700" anchor="t" anchorCtr="0">
            <a:normAutofit/>
          </a:bodyPr>
          <a:lstStyle/>
          <a:p>
            <a:pPr marL="457200" lvl="0" indent="-457200" algn="l" rtl="0">
              <a:lnSpc>
                <a:spcPct val="107000"/>
              </a:lnSpc>
              <a:spcBef>
                <a:spcPts val="0"/>
              </a:spcBef>
              <a:spcAft>
                <a:spcPts val="0"/>
              </a:spcAft>
              <a:buSzPts val="2600"/>
              <a:buFont typeface="Calibri"/>
              <a:buAutoNum type="arabicPeriod" startAt="3"/>
            </a:pPr>
            <a:r>
              <a:rPr lang="en-GB" sz="2600" b="1"/>
              <a:t>Consulter les alertes ou les notifications :</a:t>
            </a:r>
            <a:endParaRPr sz="2600"/>
          </a:p>
          <a:p>
            <a:pPr marL="228600" lvl="0" indent="-228600" algn="l" rtl="0">
              <a:lnSpc>
                <a:spcPct val="107000"/>
              </a:lnSpc>
              <a:spcBef>
                <a:spcPts val="1200"/>
              </a:spcBef>
              <a:spcAft>
                <a:spcPts val="0"/>
              </a:spcAft>
              <a:buSzPts val="2200"/>
              <a:buChar char="▪"/>
            </a:pPr>
            <a:r>
              <a:rPr lang="en-GB" sz="2200"/>
              <a:t>Appuyez sur l'icône des notifications pour accéder à l'historique des alertes.</a:t>
            </a:r>
            <a:endParaRPr/>
          </a:p>
          <a:p>
            <a:pPr marL="228600" lvl="0" indent="-228600" algn="l" rtl="0">
              <a:lnSpc>
                <a:spcPct val="107000"/>
              </a:lnSpc>
              <a:spcBef>
                <a:spcPts val="1200"/>
              </a:spcBef>
              <a:spcAft>
                <a:spcPts val="0"/>
              </a:spcAft>
              <a:buSzPts val="2200"/>
              <a:buChar char="▪"/>
            </a:pPr>
            <a:r>
              <a:rPr lang="en-GB" sz="2200"/>
              <a:t>Lisez les détails de chaque alerte en cliquant dessus. </a:t>
            </a:r>
            <a:endParaRPr/>
          </a:p>
          <a:p>
            <a:pPr marL="228600" lvl="0" indent="-228600" algn="l" rtl="0">
              <a:lnSpc>
                <a:spcPct val="107000"/>
              </a:lnSpc>
              <a:spcBef>
                <a:spcPts val="1400"/>
              </a:spcBef>
              <a:spcAft>
                <a:spcPts val="0"/>
              </a:spcAft>
              <a:buSzPts val="2200"/>
              <a:buChar char="▪"/>
            </a:pPr>
            <a:r>
              <a:rPr lang="en-GB" sz="2200"/>
              <a:t>Si la banque dispose d'un système de messagerie interne, allez à la section Messages ou Centre de messages.</a:t>
            </a:r>
            <a:endParaRPr/>
          </a:p>
          <a:p>
            <a:pPr marL="228600" lvl="0" indent="-76200" algn="l" rtl="0">
              <a:lnSpc>
                <a:spcPct val="100000"/>
              </a:lnSpc>
              <a:spcBef>
                <a:spcPts val="1400"/>
              </a:spcBef>
              <a:spcAft>
                <a:spcPts val="0"/>
              </a:spcAft>
              <a:buClr>
                <a:srgbClr val="68BC42"/>
              </a:buClr>
              <a:buSzPts val="2400"/>
              <a:buNone/>
            </a:pPr>
            <a:endParaRPr/>
          </a:p>
        </p:txBody>
      </p:sp>
      <p:sp>
        <p:nvSpPr>
          <p:cNvPr id="333" name="Google Shape;333;p24"/>
          <p:cNvSpPr txBox="1"/>
          <p:nvPr/>
        </p:nvSpPr>
        <p:spPr>
          <a:xfrm>
            <a:off x="9436963" y="6363415"/>
            <a:ext cx="1886115"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0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Image par Freepik</a:t>
            </a:r>
            <a:endParaRPr sz="1000">
              <a:solidFill>
                <a:schemeClr val="dk1"/>
              </a:solidFill>
              <a:latin typeface="Calibri"/>
              <a:ea typeface="Calibri"/>
              <a:cs typeface="Calibri"/>
              <a:sym typeface="Calibri"/>
            </a:endParaRPr>
          </a:p>
        </p:txBody>
      </p:sp>
      <p:pic>
        <p:nvPicPr>
          <p:cNvPr id="334" name="Google Shape;334;p24" descr="Vista isométrica de teléfono móvil con publicación de instagram"/>
          <p:cNvPicPr preferRelativeResize="0"/>
          <p:nvPr/>
        </p:nvPicPr>
        <p:blipFill rotWithShape="1">
          <a:blip r:embed="rId4">
            <a:alphaModFix/>
          </a:blip>
          <a:srcRect/>
          <a:stretch/>
        </p:blipFill>
        <p:spPr>
          <a:xfrm>
            <a:off x="9436972" y="4443223"/>
            <a:ext cx="1997525" cy="1997550"/>
          </a:xfrm>
          <a:prstGeom prst="rect">
            <a:avLst/>
          </a:prstGeom>
          <a:noFill/>
          <a:ln>
            <a:noFill/>
          </a:ln>
        </p:spPr>
      </p:pic>
      <p:sp>
        <p:nvSpPr>
          <p:cNvPr id="2" name="Google Shape;281;p17">
            <a:extLst>
              <a:ext uri="{FF2B5EF4-FFF2-40B4-BE49-F238E27FC236}">
                <a16:creationId xmlns:a16="http://schemas.microsoft.com/office/drawing/2014/main" id="{D9229202-ACC3-E0F7-F66E-6DADB011B432}"/>
              </a:ext>
            </a:extLst>
          </p:cNvPr>
          <p:cNvSpPr/>
          <p:nvPr/>
        </p:nvSpPr>
        <p:spPr>
          <a:xfrm>
            <a:off x="8086381" y="0"/>
            <a:ext cx="4099995"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Clr>
                <a:srgbClr val="000000"/>
              </a:buClr>
              <a:buSzPts val="1800"/>
              <a:buFont typeface="Calibri"/>
              <a:buNone/>
            </a:pPr>
            <a:r>
              <a:rPr lang="en-GB" sz="1395" b="0" i="0" u="none" strike="noStrike" cap="none">
                <a:solidFill>
                  <a:srgbClr val="1C2E78"/>
                </a:solidFill>
                <a:latin typeface="Calibri"/>
                <a:ea typeface="Calibri"/>
                <a:cs typeface="Calibri"/>
                <a:sym typeface="Calibri"/>
              </a:rPr>
              <a:t>3.3 </a:t>
            </a:r>
            <a:r>
              <a:rPr lang="en-GB" sz="1395">
                <a:solidFill>
                  <a:srgbClr val="1C2E78"/>
                </a:solidFill>
                <a:latin typeface="Calibri"/>
                <a:ea typeface="Calibri"/>
                <a:cs typeface="Calibri"/>
                <a:sym typeface="Calibri"/>
              </a:rPr>
              <a:t>Utilisation de base d'un compte bancaire en ligne</a:t>
            </a:r>
            <a:endParaRPr sz="1395"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5"/>
          <p:cNvSpPr txBox="1">
            <a:spLocks noGrp="1"/>
          </p:cNvSpPr>
          <p:nvPr>
            <p:ph type="body" idx="4294967295"/>
          </p:nvPr>
        </p:nvSpPr>
        <p:spPr>
          <a:xfrm>
            <a:off x="0" y="1408819"/>
            <a:ext cx="6001305" cy="476116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800"/>
              <a:buNone/>
            </a:pPr>
            <a:endParaRPr sz="1800"/>
          </a:p>
          <a:p>
            <a:pPr marL="0" lvl="0" indent="0" algn="ctr" rtl="0">
              <a:lnSpc>
                <a:spcPct val="100000"/>
              </a:lnSpc>
              <a:spcBef>
                <a:spcPts val="1200"/>
              </a:spcBef>
              <a:spcAft>
                <a:spcPts val="0"/>
              </a:spcAft>
              <a:buSzPts val="4000"/>
              <a:buNone/>
            </a:pPr>
            <a:endParaRPr sz="4000">
              <a:solidFill>
                <a:srgbClr val="515280"/>
              </a:solidFill>
            </a:endParaRPr>
          </a:p>
          <a:p>
            <a:pPr marL="0" lvl="0" indent="0" algn="ctr" rtl="0">
              <a:lnSpc>
                <a:spcPct val="100000"/>
              </a:lnSpc>
              <a:spcBef>
                <a:spcPts val="1200"/>
              </a:spcBef>
              <a:spcAft>
                <a:spcPts val="0"/>
              </a:spcAft>
              <a:buSzPts val="5400"/>
              <a:buNone/>
            </a:pPr>
            <a:r>
              <a:rPr lang="en-GB" sz="5400">
                <a:solidFill>
                  <a:srgbClr val="515280"/>
                </a:solidFill>
              </a:rPr>
              <a:t>Exercices</a:t>
            </a:r>
            <a:endParaRPr sz="5400">
              <a:solidFill>
                <a:srgbClr val="515280"/>
              </a:solidFill>
            </a:endParaRPr>
          </a:p>
          <a:p>
            <a:pPr marL="0" lvl="0" indent="0" algn="ctr" rtl="0">
              <a:lnSpc>
                <a:spcPct val="100000"/>
              </a:lnSpc>
              <a:spcBef>
                <a:spcPts val="1200"/>
              </a:spcBef>
              <a:spcAft>
                <a:spcPts val="0"/>
              </a:spcAft>
              <a:buSzPts val="5400"/>
              <a:buNone/>
            </a:pPr>
            <a:r>
              <a:rPr lang="en-GB" sz="5400">
                <a:solidFill>
                  <a:srgbClr val="515280"/>
                </a:solidFill>
              </a:rPr>
              <a:t>Pratiques </a:t>
            </a:r>
            <a:endParaRPr/>
          </a:p>
        </p:txBody>
      </p:sp>
      <p:pic>
        <p:nvPicPr>
          <p:cNvPr id="342" name="Google Shape;342;p25" descr="Online survey analysis. Electronic data collection, digital research tool, computerized study. Analyst considering feedback results, analysing info. Vector isolated concept metaphor illustration"/>
          <p:cNvPicPr preferRelativeResize="0"/>
          <p:nvPr/>
        </p:nvPicPr>
        <p:blipFill rotWithShape="1">
          <a:blip r:embed="rId3">
            <a:alphaModFix/>
          </a:blip>
          <a:srcRect/>
          <a:stretch/>
        </p:blipFill>
        <p:spPr>
          <a:xfrm>
            <a:off x="5720179" y="-1"/>
            <a:ext cx="6471821" cy="6471821"/>
          </a:xfrm>
          <a:prstGeom prst="rect">
            <a:avLst/>
          </a:prstGeom>
          <a:noFill/>
          <a:ln>
            <a:noFill/>
          </a:ln>
        </p:spPr>
      </p:pic>
      <p:sp>
        <p:nvSpPr>
          <p:cNvPr id="343" name="Google Shape;343;p25"/>
          <p:cNvSpPr txBox="1"/>
          <p:nvPr/>
        </p:nvSpPr>
        <p:spPr>
          <a:xfrm>
            <a:off x="8918360" y="6539554"/>
            <a:ext cx="3273640"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0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vectorjuice on Freepik</a:t>
            </a:r>
            <a:endParaRPr sz="10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6"/>
          <p:cNvSpPr txBox="1">
            <a:spLocks noGrp="1"/>
          </p:cNvSpPr>
          <p:nvPr>
            <p:ph type="title"/>
          </p:nvPr>
        </p:nvSpPr>
        <p:spPr>
          <a:xfrm>
            <a:off x="1874264" y="746975"/>
            <a:ext cx="9871268" cy="763574"/>
          </a:xfrm>
          <a:prstGeom prst="rect">
            <a:avLst/>
          </a:prstGeom>
          <a:solidFill>
            <a:srgbClr val="1C2E78"/>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Calibri"/>
              <a:buNone/>
            </a:pPr>
            <a:r>
              <a:rPr lang="en-GB">
                <a:solidFill>
                  <a:schemeClr val="lt1"/>
                </a:solidFill>
              </a:rPr>
              <a:t>Activité pédagogique 1 : Associer des questions et des réponses et obtenir le mot-clé</a:t>
            </a:r>
            <a:endParaRPr/>
          </a:p>
        </p:txBody>
      </p:sp>
      <p:pic>
        <p:nvPicPr>
          <p:cNvPr id="350" name="Google Shape;350;p26" descr="People using search box for query, engine giving result."/>
          <p:cNvPicPr preferRelativeResize="0"/>
          <p:nvPr/>
        </p:nvPicPr>
        <p:blipFill rotWithShape="1">
          <a:blip r:embed="rId3">
            <a:alphaModFix/>
          </a:blip>
          <a:srcRect/>
          <a:stretch/>
        </p:blipFill>
        <p:spPr>
          <a:xfrm>
            <a:off x="163809" y="516329"/>
            <a:ext cx="1710455" cy="1221363"/>
          </a:xfrm>
          <a:prstGeom prst="rect">
            <a:avLst/>
          </a:prstGeom>
          <a:noFill/>
          <a:ln>
            <a:noFill/>
          </a:ln>
        </p:spPr>
      </p:pic>
      <p:pic>
        <p:nvPicPr>
          <p:cNvPr id="351" name="Google Shape;351;p26"/>
          <p:cNvPicPr preferRelativeResize="0"/>
          <p:nvPr/>
        </p:nvPicPr>
        <p:blipFill rotWithShape="1">
          <a:blip r:embed="rId4">
            <a:alphaModFix/>
          </a:blip>
          <a:srcRect/>
          <a:stretch/>
        </p:blipFill>
        <p:spPr>
          <a:xfrm rot="-1455137">
            <a:off x="2394036" y="2291778"/>
            <a:ext cx="2859308" cy="4045002"/>
          </a:xfrm>
          <a:prstGeom prst="rect">
            <a:avLst/>
          </a:prstGeom>
          <a:noFill/>
          <a:ln>
            <a:noFill/>
          </a:ln>
        </p:spPr>
      </p:pic>
      <p:pic>
        <p:nvPicPr>
          <p:cNvPr id="352" name="Google Shape;352;p26"/>
          <p:cNvPicPr preferRelativeResize="0"/>
          <p:nvPr/>
        </p:nvPicPr>
        <p:blipFill rotWithShape="1">
          <a:blip r:embed="rId5">
            <a:alphaModFix/>
          </a:blip>
          <a:srcRect/>
          <a:stretch/>
        </p:blipFill>
        <p:spPr>
          <a:xfrm rot="-1304552">
            <a:off x="4476628" y="2279987"/>
            <a:ext cx="2928183" cy="4087593"/>
          </a:xfrm>
          <a:prstGeom prst="rect">
            <a:avLst/>
          </a:prstGeom>
          <a:noFill/>
          <a:ln>
            <a:noFill/>
          </a:ln>
        </p:spPr>
      </p:pic>
      <p:pic>
        <p:nvPicPr>
          <p:cNvPr id="353" name="Google Shape;353;p26"/>
          <p:cNvPicPr preferRelativeResize="0"/>
          <p:nvPr/>
        </p:nvPicPr>
        <p:blipFill rotWithShape="1">
          <a:blip r:embed="rId6">
            <a:alphaModFix/>
          </a:blip>
          <a:srcRect/>
          <a:stretch/>
        </p:blipFill>
        <p:spPr>
          <a:xfrm rot="-1359275">
            <a:off x="6457481" y="2130064"/>
            <a:ext cx="2841322" cy="4013433"/>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7"/>
          <p:cNvSpPr txBox="1">
            <a:spLocks noGrp="1"/>
          </p:cNvSpPr>
          <p:nvPr>
            <p:ph type="title"/>
          </p:nvPr>
        </p:nvSpPr>
        <p:spPr>
          <a:xfrm>
            <a:off x="1984500" y="580500"/>
            <a:ext cx="9761100" cy="1157192"/>
          </a:xfrm>
          <a:prstGeom prst="rect">
            <a:avLst/>
          </a:prstGeom>
          <a:solidFill>
            <a:srgbClr val="1C2E78"/>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Calibri"/>
              <a:buNone/>
            </a:pPr>
            <a:r>
              <a:rPr lang="en-GB" dirty="0" err="1">
                <a:solidFill>
                  <a:schemeClr val="lt1"/>
                </a:solidFill>
              </a:rPr>
              <a:t>Activité</a:t>
            </a:r>
            <a:r>
              <a:rPr lang="en-GB" dirty="0">
                <a:solidFill>
                  <a:schemeClr val="lt1"/>
                </a:solidFill>
              </a:rPr>
              <a:t> </a:t>
            </a:r>
            <a:r>
              <a:rPr lang="en-GB" dirty="0" err="1">
                <a:solidFill>
                  <a:schemeClr val="lt1"/>
                </a:solidFill>
              </a:rPr>
              <a:t>pédagogique</a:t>
            </a:r>
            <a:r>
              <a:rPr lang="en-GB" dirty="0">
                <a:solidFill>
                  <a:schemeClr val="lt1"/>
                </a:solidFill>
              </a:rPr>
              <a:t> 2 : </a:t>
            </a:r>
            <a:br>
              <a:rPr lang="en-GB" dirty="0">
                <a:solidFill>
                  <a:schemeClr val="lt1"/>
                </a:solidFill>
              </a:rPr>
            </a:br>
            <a:r>
              <a:rPr lang="en-GB" dirty="0">
                <a:solidFill>
                  <a:schemeClr val="lt1"/>
                </a:solidFill>
              </a:rPr>
              <a:t>Utiliser </a:t>
            </a:r>
            <a:r>
              <a:rPr lang="en-GB" dirty="0" err="1">
                <a:solidFill>
                  <a:schemeClr val="lt1"/>
                </a:solidFill>
              </a:rPr>
              <a:t>l'application</a:t>
            </a:r>
            <a:r>
              <a:rPr lang="en-GB" dirty="0">
                <a:solidFill>
                  <a:schemeClr val="lt1"/>
                </a:solidFill>
              </a:rPr>
              <a:t> Mobile Money pour </a:t>
            </a:r>
            <a:r>
              <a:rPr lang="en-GB" dirty="0" err="1">
                <a:solidFill>
                  <a:schemeClr val="lt1"/>
                </a:solidFill>
              </a:rPr>
              <a:t>s'entraîner</a:t>
            </a:r>
            <a:r>
              <a:rPr lang="en-GB" dirty="0">
                <a:solidFill>
                  <a:schemeClr val="lt1"/>
                </a:solidFill>
              </a:rPr>
              <a:t> au </a:t>
            </a:r>
            <a:r>
              <a:rPr lang="en-GB" dirty="0" err="1">
                <a:solidFill>
                  <a:schemeClr val="lt1"/>
                </a:solidFill>
              </a:rPr>
              <a:t>paiement</a:t>
            </a:r>
            <a:r>
              <a:rPr lang="en-GB" dirty="0">
                <a:solidFill>
                  <a:schemeClr val="lt1"/>
                </a:solidFill>
              </a:rPr>
              <a:t> </a:t>
            </a:r>
            <a:r>
              <a:rPr lang="en-GB" dirty="0" err="1">
                <a:solidFill>
                  <a:schemeClr val="lt1"/>
                </a:solidFill>
              </a:rPr>
              <a:t>d'une</a:t>
            </a:r>
            <a:r>
              <a:rPr lang="en-GB" dirty="0">
                <a:solidFill>
                  <a:schemeClr val="lt1"/>
                </a:solidFill>
              </a:rPr>
              <a:t> facture</a:t>
            </a:r>
            <a:endParaRPr dirty="0"/>
          </a:p>
        </p:txBody>
      </p:sp>
      <p:pic>
        <p:nvPicPr>
          <p:cNvPr id="360" name="Google Shape;360;p27" descr="People using search box for query, engine giving result."/>
          <p:cNvPicPr preferRelativeResize="0"/>
          <p:nvPr/>
        </p:nvPicPr>
        <p:blipFill rotWithShape="1">
          <a:blip r:embed="rId3">
            <a:alphaModFix/>
          </a:blip>
          <a:srcRect/>
          <a:stretch/>
        </p:blipFill>
        <p:spPr>
          <a:xfrm>
            <a:off x="163809" y="516329"/>
            <a:ext cx="1710455" cy="1221363"/>
          </a:xfrm>
          <a:prstGeom prst="rect">
            <a:avLst/>
          </a:prstGeom>
          <a:noFill/>
          <a:ln>
            <a:noFill/>
          </a:ln>
        </p:spPr>
      </p:pic>
      <p:pic>
        <p:nvPicPr>
          <p:cNvPr id="361" name="Google Shape;361;p27"/>
          <p:cNvPicPr preferRelativeResize="0"/>
          <p:nvPr/>
        </p:nvPicPr>
        <p:blipFill rotWithShape="1">
          <a:blip r:embed="rId4">
            <a:alphaModFix/>
          </a:blip>
          <a:srcRect/>
          <a:stretch/>
        </p:blipFill>
        <p:spPr>
          <a:xfrm rot="-1258492">
            <a:off x="3162803" y="2042860"/>
            <a:ext cx="2947109" cy="4180528"/>
          </a:xfrm>
          <a:prstGeom prst="rect">
            <a:avLst/>
          </a:prstGeom>
          <a:noFill/>
          <a:ln>
            <a:noFill/>
          </a:ln>
        </p:spPr>
      </p:pic>
      <p:pic>
        <p:nvPicPr>
          <p:cNvPr id="362" name="Google Shape;362;p27"/>
          <p:cNvPicPr preferRelativeResize="0"/>
          <p:nvPr/>
        </p:nvPicPr>
        <p:blipFill rotWithShape="1">
          <a:blip r:embed="rId5">
            <a:alphaModFix/>
          </a:blip>
          <a:srcRect/>
          <a:stretch/>
        </p:blipFill>
        <p:spPr>
          <a:xfrm rot="-1263818">
            <a:off x="6345588" y="2010108"/>
            <a:ext cx="3002255" cy="4203156"/>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8"/>
          <p:cNvSpPr txBox="1">
            <a:spLocks noGrp="1"/>
          </p:cNvSpPr>
          <p:nvPr>
            <p:ph type="title"/>
          </p:nvPr>
        </p:nvSpPr>
        <p:spPr>
          <a:xfrm>
            <a:off x="1930500" y="607500"/>
            <a:ext cx="9815100" cy="972000"/>
          </a:xfrm>
          <a:prstGeom prst="rect">
            <a:avLst/>
          </a:prstGeom>
          <a:solidFill>
            <a:srgbClr val="1C2E78"/>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Calibri"/>
              <a:buNone/>
            </a:pPr>
            <a:r>
              <a:rPr lang="en-GB">
                <a:solidFill>
                  <a:schemeClr val="lt1"/>
                </a:solidFill>
              </a:rPr>
              <a:t>Activité pédagogique 3 : </a:t>
            </a:r>
            <a:br>
              <a:rPr lang="en-GB">
                <a:solidFill>
                  <a:schemeClr val="lt1"/>
                </a:solidFill>
              </a:rPr>
            </a:br>
            <a:r>
              <a:rPr lang="en-GB">
                <a:solidFill>
                  <a:schemeClr val="lt1"/>
                </a:solidFill>
              </a:rPr>
              <a:t>Comment convertir votre compte bancaire en un compte bancaire </a:t>
            </a:r>
            <a:r>
              <a:rPr lang="en-GB" u="sng">
                <a:solidFill>
                  <a:schemeClr val="lt1"/>
                </a:solidFill>
              </a:rPr>
              <a:t>en ligne</a:t>
            </a:r>
            <a:endParaRPr/>
          </a:p>
        </p:txBody>
      </p:sp>
      <p:pic>
        <p:nvPicPr>
          <p:cNvPr id="369" name="Google Shape;369;p28" descr="People using search box for query, engine giving result."/>
          <p:cNvPicPr preferRelativeResize="0"/>
          <p:nvPr/>
        </p:nvPicPr>
        <p:blipFill rotWithShape="1">
          <a:blip r:embed="rId3">
            <a:alphaModFix/>
          </a:blip>
          <a:srcRect/>
          <a:stretch/>
        </p:blipFill>
        <p:spPr>
          <a:xfrm>
            <a:off x="163809" y="516329"/>
            <a:ext cx="1710455" cy="1221363"/>
          </a:xfrm>
          <a:prstGeom prst="rect">
            <a:avLst/>
          </a:prstGeom>
          <a:noFill/>
          <a:ln>
            <a:noFill/>
          </a:ln>
        </p:spPr>
      </p:pic>
      <p:pic>
        <p:nvPicPr>
          <p:cNvPr id="370" name="Google Shape;370;p28"/>
          <p:cNvPicPr preferRelativeResize="0"/>
          <p:nvPr/>
        </p:nvPicPr>
        <p:blipFill rotWithShape="1">
          <a:blip r:embed="rId4">
            <a:alphaModFix/>
          </a:blip>
          <a:srcRect/>
          <a:stretch/>
        </p:blipFill>
        <p:spPr>
          <a:xfrm rot="-1360601">
            <a:off x="7621610" y="1929927"/>
            <a:ext cx="2996829" cy="4095666"/>
          </a:xfrm>
          <a:prstGeom prst="rect">
            <a:avLst/>
          </a:prstGeom>
          <a:noFill/>
          <a:ln>
            <a:noFill/>
          </a:ln>
        </p:spPr>
      </p:pic>
      <p:pic>
        <p:nvPicPr>
          <p:cNvPr id="371" name="Google Shape;371;p28"/>
          <p:cNvPicPr preferRelativeResize="0"/>
          <p:nvPr/>
        </p:nvPicPr>
        <p:blipFill rotWithShape="1">
          <a:blip r:embed="rId5">
            <a:alphaModFix/>
          </a:blip>
          <a:srcRect/>
          <a:stretch/>
        </p:blipFill>
        <p:spPr>
          <a:xfrm rot="-1341253">
            <a:off x="5828979" y="2112358"/>
            <a:ext cx="2960731" cy="4107531"/>
          </a:xfrm>
          <a:prstGeom prst="rect">
            <a:avLst/>
          </a:prstGeom>
          <a:noFill/>
          <a:ln>
            <a:noFill/>
          </a:ln>
        </p:spPr>
      </p:pic>
      <p:pic>
        <p:nvPicPr>
          <p:cNvPr id="372" name="Google Shape;372;p28"/>
          <p:cNvPicPr preferRelativeResize="0"/>
          <p:nvPr/>
        </p:nvPicPr>
        <p:blipFill rotWithShape="1">
          <a:blip r:embed="rId6">
            <a:alphaModFix/>
          </a:blip>
          <a:srcRect/>
          <a:stretch/>
        </p:blipFill>
        <p:spPr>
          <a:xfrm rot="-1323663">
            <a:off x="3922793" y="2101760"/>
            <a:ext cx="2883921" cy="4025806"/>
          </a:xfrm>
          <a:prstGeom prst="rect">
            <a:avLst/>
          </a:prstGeom>
          <a:noFill/>
          <a:ln>
            <a:noFill/>
          </a:ln>
        </p:spPr>
      </p:pic>
      <p:pic>
        <p:nvPicPr>
          <p:cNvPr id="373" name="Google Shape;373;p28"/>
          <p:cNvPicPr preferRelativeResize="0"/>
          <p:nvPr/>
        </p:nvPicPr>
        <p:blipFill rotWithShape="1">
          <a:blip r:embed="rId7">
            <a:alphaModFix/>
          </a:blip>
          <a:srcRect/>
          <a:stretch/>
        </p:blipFill>
        <p:spPr>
          <a:xfrm rot="-1317532">
            <a:off x="2046178" y="2204156"/>
            <a:ext cx="2852247" cy="4037596"/>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9"/>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a:solidFill>
                  <a:srgbClr val="1C2E78"/>
                </a:solidFill>
                <a:latin typeface="Calibri"/>
                <a:ea typeface="Calibri"/>
                <a:cs typeface="Calibri"/>
                <a:sym typeface="Calibri"/>
              </a:rPr>
              <a:t>Qu'est-ce que la banque en ligne ?</a:t>
            </a:r>
            <a:endParaRPr sz="2000" b="1">
              <a:solidFill>
                <a:srgbClr val="1C2E78"/>
              </a:solidFill>
              <a:latin typeface="Calibri"/>
              <a:ea typeface="Calibri"/>
              <a:cs typeface="Calibri"/>
              <a:sym typeface="Calibri"/>
            </a:endParaRPr>
          </a:p>
        </p:txBody>
      </p:sp>
      <p:sp>
        <p:nvSpPr>
          <p:cNvPr id="383" name="Google Shape;383;p29"/>
          <p:cNvSpPr txBox="1"/>
          <p:nvPr/>
        </p:nvSpPr>
        <p:spPr>
          <a:xfrm>
            <a:off x="2112607" y="1987414"/>
            <a:ext cx="3497618"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i="1" dirty="0">
                <a:solidFill>
                  <a:schemeClr val="dk1"/>
                </a:solidFill>
                <a:latin typeface="Calibri"/>
                <a:ea typeface="Calibri"/>
                <a:cs typeface="Calibri"/>
                <a:sym typeface="Calibri"/>
              </a:rPr>
              <a:t>Une </a:t>
            </a:r>
            <a:r>
              <a:rPr lang="en-GB" sz="1400" i="1" dirty="0" err="1">
                <a:solidFill>
                  <a:schemeClr val="dk1"/>
                </a:solidFill>
                <a:latin typeface="Calibri"/>
                <a:ea typeface="Calibri"/>
                <a:cs typeface="Calibri"/>
                <a:sym typeface="Calibri"/>
              </a:rPr>
              <a:t>seule</a:t>
            </a:r>
            <a:r>
              <a:rPr lang="en-GB" sz="1400" i="1" dirty="0">
                <a:solidFill>
                  <a:schemeClr val="dk1"/>
                </a:solidFill>
                <a:latin typeface="Calibri"/>
                <a:ea typeface="Calibri"/>
                <a:cs typeface="Calibri"/>
                <a:sym typeface="Calibri"/>
              </a:rPr>
              <a:t> </a:t>
            </a:r>
            <a:r>
              <a:rPr lang="en-GB" sz="1400" i="1" dirty="0" err="1">
                <a:solidFill>
                  <a:schemeClr val="dk1"/>
                </a:solidFill>
                <a:latin typeface="Calibri"/>
                <a:ea typeface="Calibri"/>
                <a:cs typeface="Calibri"/>
                <a:sym typeface="Calibri"/>
              </a:rPr>
              <a:t>réponse</a:t>
            </a:r>
            <a:r>
              <a:rPr lang="en-GB" sz="1400" i="1" dirty="0">
                <a:solidFill>
                  <a:schemeClr val="dk1"/>
                </a:solidFill>
                <a:latin typeface="Calibri"/>
                <a:ea typeface="Calibri"/>
                <a:cs typeface="Calibri"/>
                <a:sym typeface="Calibri"/>
              </a:rPr>
              <a:t> </a:t>
            </a:r>
            <a:r>
              <a:rPr lang="en-GB" sz="1400" i="1" dirty="0" err="1">
                <a:solidFill>
                  <a:schemeClr val="dk1"/>
                </a:solidFill>
                <a:latin typeface="Calibri"/>
                <a:ea typeface="Calibri"/>
                <a:cs typeface="Calibri"/>
                <a:sym typeface="Calibri"/>
              </a:rPr>
              <a:t>est</a:t>
            </a:r>
            <a:r>
              <a:rPr lang="en-GB" sz="1400" i="1" dirty="0">
                <a:solidFill>
                  <a:schemeClr val="dk1"/>
                </a:solidFill>
                <a:latin typeface="Calibri"/>
                <a:ea typeface="Calibri"/>
                <a:cs typeface="Calibri"/>
                <a:sym typeface="Calibri"/>
              </a:rPr>
              <a:t> </a:t>
            </a:r>
            <a:r>
              <a:rPr lang="en-GB" sz="1400" i="1" dirty="0" err="1">
                <a:solidFill>
                  <a:schemeClr val="dk1"/>
                </a:solidFill>
                <a:latin typeface="Calibri"/>
                <a:ea typeface="Calibri"/>
                <a:cs typeface="Calibri"/>
                <a:sym typeface="Calibri"/>
              </a:rPr>
              <a:t>correcte</a:t>
            </a:r>
            <a:r>
              <a:rPr lang="en-GB" sz="1400" i="1" dirty="0">
                <a:solidFill>
                  <a:schemeClr val="dk1"/>
                </a:solidFill>
                <a:latin typeface="Calibri"/>
                <a:ea typeface="Calibri"/>
                <a:cs typeface="Calibri"/>
                <a:sym typeface="Calibri"/>
              </a:rPr>
              <a:t> !</a:t>
            </a:r>
            <a:endParaRPr sz="1400" i="1" dirty="0">
              <a:solidFill>
                <a:schemeClr val="dk1"/>
              </a:solidFill>
              <a:latin typeface="Calibri"/>
              <a:ea typeface="Calibri"/>
              <a:cs typeface="Calibri"/>
              <a:sym typeface="Calibri"/>
            </a:endParaRPr>
          </a:p>
        </p:txBody>
      </p:sp>
      <p:pic>
        <p:nvPicPr>
          <p:cNvPr id="384" name="Google Shape;384;p29" descr="Mobile phone in hand isolated. Man holding smartphone with blank screen and doing screenshot. Software and technology concept"/>
          <p:cNvPicPr preferRelativeResize="0"/>
          <p:nvPr/>
        </p:nvPicPr>
        <p:blipFill rotWithShape="1">
          <a:blip r:embed="rId3">
            <a:alphaModFix/>
          </a:blip>
          <a:srcRect t="45938"/>
          <a:stretch/>
        </p:blipFill>
        <p:spPr>
          <a:xfrm>
            <a:off x="8638611" y="3473452"/>
            <a:ext cx="3365384" cy="3272794"/>
          </a:xfrm>
          <a:prstGeom prst="rect">
            <a:avLst/>
          </a:prstGeom>
          <a:noFill/>
          <a:ln>
            <a:noFill/>
          </a:ln>
        </p:spPr>
      </p:pic>
      <p:sp>
        <p:nvSpPr>
          <p:cNvPr id="385" name="Google Shape;385;p29"/>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GB"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pch.vector on Freepik</a:t>
            </a:r>
            <a:endParaRPr sz="1200" b="0" i="0" u="none" strike="noStrike" cap="none">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A4F830D7-6482-8317-72CB-7B8F45A6D111}"/>
              </a:ext>
            </a:extLst>
          </p:cNvPr>
          <p:cNvSpPr/>
          <p:nvPr/>
        </p:nvSpPr>
        <p:spPr>
          <a:xfrm>
            <a:off x="2105025" y="258204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A. </a:t>
            </a:r>
          </a:p>
          <a:p>
            <a:pPr lvl="0" algn="ctr"/>
            <a:r>
              <a:rPr lang="fr-FR" sz="1800" dirty="0">
                <a:latin typeface="Calibri"/>
                <a:ea typeface="Calibri"/>
                <a:cs typeface="Calibri"/>
                <a:sym typeface="Calibri"/>
              </a:rPr>
              <a:t>Une banque qui ne fonctionne qu'en ligne </a:t>
            </a:r>
          </a:p>
        </p:txBody>
      </p:sp>
      <p:sp>
        <p:nvSpPr>
          <p:cNvPr id="3" name="Ορθογώνιο 2">
            <a:extLst>
              <a:ext uri="{FF2B5EF4-FFF2-40B4-BE49-F238E27FC236}">
                <a16:creationId xmlns:a16="http://schemas.microsoft.com/office/drawing/2014/main" id="{A6681434-EC9D-7F8E-F822-4EA9ECD1D383}"/>
              </a:ext>
            </a:extLst>
          </p:cNvPr>
          <p:cNvSpPr/>
          <p:nvPr/>
        </p:nvSpPr>
        <p:spPr>
          <a:xfrm>
            <a:off x="6134100" y="258204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B. </a:t>
            </a:r>
          </a:p>
          <a:p>
            <a:pPr lvl="0" algn="ctr"/>
            <a:r>
              <a:rPr lang="fr-FR" sz="1800" dirty="0">
                <a:latin typeface="Calibri"/>
                <a:ea typeface="Calibri"/>
                <a:cs typeface="Calibri"/>
                <a:sym typeface="Calibri"/>
              </a:rPr>
              <a:t>Un moyen de payer un service en ligne</a:t>
            </a:r>
          </a:p>
        </p:txBody>
      </p:sp>
      <p:sp>
        <p:nvSpPr>
          <p:cNvPr id="4" name="Ορθογώνιο 3">
            <a:extLst>
              <a:ext uri="{FF2B5EF4-FFF2-40B4-BE49-F238E27FC236}">
                <a16:creationId xmlns:a16="http://schemas.microsoft.com/office/drawing/2014/main" id="{D58B75BB-D69A-2F5E-F145-E20B16ADA193}"/>
              </a:ext>
            </a:extLst>
          </p:cNvPr>
          <p:cNvSpPr/>
          <p:nvPr/>
        </p:nvSpPr>
        <p:spPr>
          <a:xfrm>
            <a:off x="4119562" y="3874425"/>
            <a:ext cx="3505200" cy="115237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C. </a:t>
            </a:r>
          </a:p>
          <a:p>
            <a:pPr lvl="0" algn="ctr"/>
            <a:r>
              <a:rPr lang="fr-FR" sz="1800" dirty="0">
                <a:latin typeface="Calibri"/>
                <a:ea typeface="Calibri"/>
                <a:cs typeface="Calibri"/>
                <a:sym typeface="Calibri"/>
              </a:rPr>
              <a:t>Une plateforme offerte par votre banque pour accéder aux services bancaires en ligne</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0"/>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a:solidFill>
                  <a:srgbClr val="1C2E78"/>
                </a:solidFill>
                <a:latin typeface="Calibri"/>
                <a:ea typeface="Calibri"/>
                <a:cs typeface="Calibri"/>
                <a:sym typeface="Calibri"/>
              </a:rPr>
              <a:t>Qu'est-ce qu'un IBAN ?</a:t>
            </a:r>
            <a:endParaRPr sz="2000" b="1">
              <a:solidFill>
                <a:srgbClr val="1C2E78"/>
              </a:solidFill>
              <a:latin typeface="Calibri"/>
              <a:ea typeface="Calibri"/>
              <a:cs typeface="Calibri"/>
              <a:sym typeface="Calibri"/>
            </a:endParaRPr>
          </a:p>
        </p:txBody>
      </p:sp>
      <p:sp>
        <p:nvSpPr>
          <p:cNvPr id="396" name="Google Shape;396;p30"/>
          <p:cNvSpPr txBox="1"/>
          <p:nvPr/>
        </p:nvSpPr>
        <p:spPr>
          <a:xfrm>
            <a:off x="2112607" y="1987414"/>
            <a:ext cx="3605613"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i="1" dirty="0">
                <a:solidFill>
                  <a:schemeClr val="dk1"/>
                </a:solidFill>
                <a:latin typeface="Calibri"/>
                <a:ea typeface="Calibri"/>
                <a:cs typeface="Calibri"/>
                <a:sym typeface="Calibri"/>
              </a:rPr>
              <a:t>Une </a:t>
            </a:r>
            <a:r>
              <a:rPr lang="en-GB" sz="1400" i="1" dirty="0" err="1">
                <a:solidFill>
                  <a:schemeClr val="dk1"/>
                </a:solidFill>
                <a:latin typeface="Calibri"/>
                <a:ea typeface="Calibri"/>
                <a:cs typeface="Calibri"/>
                <a:sym typeface="Calibri"/>
              </a:rPr>
              <a:t>seule</a:t>
            </a:r>
            <a:r>
              <a:rPr lang="en-GB" sz="1400" i="1" dirty="0">
                <a:solidFill>
                  <a:schemeClr val="dk1"/>
                </a:solidFill>
                <a:latin typeface="Calibri"/>
                <a:ea typeface="Calibri"/>
                <a:cs typeface="Calibri"/>
                <a:sym typeface="Calibri"/>
              </a:rPr>
              <a:t> </a:t>
            </a:r>
            <a:r>
              <a:rPr lang="en-GB" sz="1400" i="1" dirty="0" err="1">
                <a:solidFill>
                  <a:schemeClr val="dk1"/>
                </a:solidFill>
                <a:latin typeface="Calibri"/>
                <a:ea typeface="Calibri"/>
                <a:cs typeface="Calibri"/>
                <a:sym typeface="Calibri"/>
              </a:rPr>
              <a:t>réponse</a:t>
            </a:r>
            <a:r>
              <a:rPr lang="en-GB" sz="1400" i="1" dirty="0">
                <a:solidFill>
                  <a:schemeClr val="dk1"/>
                </a:solidFill>
                <a:latin typeface="Calibri"/>
                <a:ea typeface="Calibri"/>
                <a:cs typeface="Calibri"/>
                <a:sym typeface="Calibri"/>
              </a:rPr>
              <a:t> </a:t>
            </a:r>
            <a:r>
              <a:rPr lang="en-GB" sz="1400" i="1" dirty="0" err="1">
                <a:solidFill>
                  <a:schemeClr val="dk1"/>
                </a:solidFill>
                <a:latin typeface="Calibri"/>
                <a:ea typeface="Calibri"/>
                <a:cs typeface="Calibri"/>
                <a:sym typeface="Calibri"/>
              </a:rPr>
              <a:t>est</a:t>
            </a:r>
            <a:r>
              <a:rPr lang="en-GB" sz="1400" i="1" dirty="0">
                <a:solidFill>
                  <a:schemeClr val="dk1"/>
                </a:solidFill>
                <a:latin typeface="Calibri"/>
                <a:ea typeface="Calibri"/>
                <a:cs typeface="Calibri"/>
                <a:sym typeface="Calibri"/>
              </a:rPr>
              <a:t> </a:t>
            </a:r>
            <a:r>
              <a:rPr lang="en-GB" sz="1400" i="1" dirty="0" err="1">
                <a:solidFill>
                  <a:schemeClr val="dk1"/>
                </a:solidFill>
                <a:latin typeface="Calibri"/>
                <a:ea typeface="Calibri"/>
                <a:cs typeface="Calibri"/>
                <a:sym typeface="Calibri"/>
              </a:rPr>
              <a:t>correcte</a:t>
            </a:r>
            <a:r>
              <a:rPr lang="en-GB" sz="1400" i="1" dirty="0">
                <a:solidFill>
                  <a:schemeClr val="dk1"/>
                </a:solidFill>
                <a:latin typeface="Calibri"/>
                <a:ea typeface="Calibri"/>
                <a:cs typeface="Calibri"/>
                <a:sym typeface="Calibri"/>
              </a:rPr>
              <a:t> !</a:t>
            </a:r>
            <a:endParaRPr sz="1400" i="1"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2463CC47-5F35-B21B-E6A5-D08045365F2C}"/>
              </a:ext>
            </a:extLst>
          </p:cNvPr>
          <p:cNvSpPr/>
          <p:nvPr/>
        </p:nvSpPr>
        <p:spPr>
          <a:xfrm>
            <a:off x="2105025" y="27717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latin typeface="Calibri" panose="020F0502020204030204" pitchFamily="34" charset="0"/>
                <a:cs typeface="Calibri" panose="020F0502020204030204" pitchFamily="34" charset="0"/>
              </a:rPr>
              <a:t>A. </a:t>
            </a:r>
            <a:r>
              <a:rPr lang="en-GB" sz="1600" dirty="0" err="1">
                <a:latin typeface="Calibri" panose="020F0502020204030204" pitchFamily="34" charset="0"/>
                <a:ea typeface="Calibri"/>
                <a:cs typeface="Calibri" panose="020F0502020204030204" pitchFamily="34" charset="0"/>
                <a:sym typeface="Calibri"/>
              </a:rPr>
              <a:t>Numéro</a:t>
            </a:r>
            <a:r>
              <a:rPr lang="en-GB" sz="1600" dirty="0">
                <a:latin typeface="Calibri" panose="020F0502020204030204" pitchFamily="34" charset="0"/>
                <a:ea typeface="Calibri"/>
                <a:cs typeface="Calibri" panose="020F0502020204030204" pitchFamily="34" charset="0"/>
                <a:sym typeface="Calibri"/>
              </a:rPr>
              <a:t> du réseau </a:t>
            </a:r>
            <a:r>
              <a:rPr lang="en-GB" sz="1600" dirty="0" err="1">
                <a:latin typeface="Calibri" panose="020F0502020204030204" pitchFamily="34" charset="0"/>
                <a:ea typeface="Calibri"/>
                <a:cs typeface="Calibri" panose="020F0502020204030204" pitchFamily="34" charset="0"/>
                <a:sym typeface="Calibri"/>
              </a:rPr>
              <a:t>bancaire</a:t>
            </a:r>
            <a:r>
              <a:rPr lang="en-GB" sz="1600" dirty="0">
                <a:latin typeface="Calibri" panose="020F0502020204030204" pitchFamily="34" charset="0"/>
                <a:ea typeface="Calibri"/>
                <a:cs typeface="Calibri" panose="020F0502020204030204" pitchFamily="34" charset="0"/>
                <a:sym typeface="Calibri"/>
              </a:rPr>
              <a:t> national</a:t>
            </a:r>
            <a:endParaRPr lang="el-GR" sz="16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31D17187-A46E-29E3-E50A-8BFC04485C60}"/>
              </a:ext>
            </a:extLst>
          </p:cNvPr>
          <p:cNvSpPr/>
          <p:nvPr/>
        </p:nvSpPr>
        <p:spPr>
          <a:xfrm>
            <a:off x="6134100" y="27717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latin typeface="Calibri" panose="020F0502020204030204" pitchFamily="34" charset="0"/>
                <a:cs typeface="Calibri" panose="020F0502020204030204" pitchFamily="34" charset="0"/>
              </a:rPr>
              <a:t>B. </a:t>
            </a:r>
            <a:r>
              <a:rPr lang="en-GB" sz="1600" dirty="0" err="1">
                <a:latin typeface="Calibri" panose="020F0502020204030204" pitchFamily="34" charset="0"/>
                <a:ea typeface="Calibri"/>
                <a:cs typeface="Calibri" panose="020F0502020204030204" pitchFamily="34" charset="0"/>
                <a:sym typeface="Calibri"/>
              </a:rPr>
              <a:t>Numéro</a:t>
            </a:r>
            <a:r>
              <a:rPr lang="en-GB" sz="1600" dirty="0">
                <a:latin typeface="Calibri" panose="020F0502020204030204" pitchFamily="34" charset="0"/>
                <a:ea typeface="Calibri"/>
                <a:cs typeface="Calibri" panose="020F0502020204030204" pitchFamily="34" charset="0"/>
                <a:sym typeface="Calibri"/>
              </a:rPr>
              <a:t> de facture </a:t>
            </a:r>
            <a:r>
              <a:rPr lang="en-GB" sz="1600" dirty="0" err="1">
                <a:latin typeface="Calibri" panose="020F0502020204030204" pitchFamily="34" charset="0"/>
                <a:ea typeface="Calibri"/>
                <a:cs typeface="Calibri" panose="020F0502020204030204" pitchFamily="34" charset="0"/>
                <a:sym typeface="Calibri"/>
              </a:rPr>
              <a:t>instantanée</a:t>
            </a:r>
            <a:endParaRPr lang="el-GR" sz="16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5998A85D-37D8-F873-6AD3-2572251323A9}"/>
              </a:ext>
            </a:extLst>
          </p:cNvPr>
          <p:cNvSpPr/>
          <p:nvPr/>
        </p:nvSpPr>
        <p:spPr>
          <a:xfrm>
            <a:off x="2105025" y="4019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latin typeface="Calibri" panose="020F0502020204030204" pitchFamily="34" charset="0"/>
                <a:cs typeface="Calibri" panose="020F0502020204030204" pitchFamily="34" charset="0"/>
              </a:rPr>
              <a:t>C. </a:t>
            </a:r>
            <a:r>
              <a:rPr lang="en-GB" sz="1600" dirty="0" err="1">
                <a:latin typeface="Calibri" panose="020F0502020204030204" pitchFamily="34" charset="0"/>
                <a:ea typeface="Calibri"/>
                <a:cs typeface="Calibri" panose="020F0502020204030204" pitchFamily="34" charset="0"/>
                <a:sym typeface="Calibri"/>
              </a:rPr>
              <a:t>Numéro</a:t>
            </a:r>
            <a:r>
              <a:rPr lang="en-GB" sz="1600" dirty="0">
                <a:latin typeface="Calibri" panose="020F0502020204030204" pitchFamily="34" charset="0"/>
                <a:ea typeface="Calibri"/>
                <a:cs typeface="Calibri" panose="020F0502020204030204" pitchFamily="34" charset="0"/>
                <a:sym typeface="Calibri"/>
              </a:rPr>
              <a:t> de </a:t>
            </a:r>
            <a:r>
              <a:rPr lang="en-GB" sz="1600" dirty="0" err="1">
                <a:latin typeface="Calibri" panose="020F0502020204030204" pitchFamily="34" charset="0"/>
                <a:ea typeface="Calibri"/>
                <a:cs typeface="Calibri" panose="020F0502020204030204" pitchFamily="34" charset="0"/>
                <a:sym typeface="Calibri"/>
              </a:rPr>
              <a:t>compte</a:t>
            </a:r>
            <a:r>
              <a:rPr lang="en-GB" sz="1600" dirty="0">
                <a:latin typeface="Calibri" panose="020F0502020204030204" pitchFamily="34" charset="0"/>
                <a:ea typeface="Calibri"/>
                <a:cs typeface="Calibri" panose="020F0502020204030204" pitchFamily="34" charset="0"/>
                <a:sym typeface="Calibri"/>
              </a:rPr>
              <a:t> </a:t>
            </a:r>
            <a:r>
              <a:rPr lang="en-GB" sz="1600" dirty="0" err="1">
                <a:latin typeface="Calibri" panose="020F0502020204030204" pitchFamily="34" charset="0"/>
                <a:ea typeface="Calibri"/>
                <a:cs typeface="Calibri" panose="020F0502020204030204" pitchFamily="34" charset="0"/>
                <a:sym typeface="Calibri"/>
              </a:rPr>
              <a:t>bancaire</a:t>
            </a:r>
            <a:r>
              <a:rPr lang="en-GB" sz="1600" dirty="0">
                <a:latin typeface="Calibri" panose="020F0502020204030204" pitchFamily="34" charset="0"/>
                <a:ea typeface="Calibri"/>
                <a:cs typeface="Calibri" panose="020F0502020204030204" pitchFamily="34" charset="0"/>
                <a:sym typeface="Calibri"/>
              </a:rPr>
              <a:t> </a:t>
            </a:r>
            <a:r>
              <a:rPr lang="en-GB" sz="1600" dirty="0" err="1">
                <a:latin typeface="Calibri" panose="020F0502020204030204" pitchFamily="34" charset="0"/>
                <a:ea typeface="Calibri"/>
                <a:cs typeface="Calibri" panose="020F0502020204030204" pitchFamily="34" charset="0"/>
                <a:sym typeface="Calibri"/>
              </a:rPr>
              <a:t>en</a:t>
            </a:r>
            <a:r>
              <a:rPr lang="en-GB" sz="1600" dirty="0">
                <a:latin typeface="Calibri" panose="020F0502020204030204" pitchFamily="34" charset="0"/>
                <a:ea typeface="Calibri"/>
                <a:cs typeface="Calibri" panose="020F0502020204030204" pitchFamily="34" charset="0"/>
                <a:sym typeface="Calibri"/>
              </a:rPr>
              <a:t> </a:t>
            </a:r>
            <a:r>
              <a:rPr lang="en-GB" sz="1600" dirty="0" err="1">
                <a:latin typeface="Calibri" panose="020F0502020204030204" pitchFamily="34" charset="0"/>
                <a:ea typeface="Calibri"/>
                <a:cs typeface="Calibri" panose="020F0502020204030204" pitchFamily="34" charset="0"/>
                <a:sym typeface="Calibri"/>
              </a:rPr>
              <a:t>ligne</a:t>
            </a:r>
            <a:endParaRPr lang="el-GR" sz="16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7F1CA499-CF11-3FC2-18D4-B9862F953CB6}"/>
              </a:ext>
            </a:extLst>
          </p:cNvPr>
          <p:cNvSpPr/>
          <p:nvPr/>
        </p:nvSpPr>
        <p:spPr>
          <a:xfrm>
            <a:off x="6134100" y="4019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latin typeface="Calibri" panose="020F0502020204030204" pitchFamily="34" charset="0"/>
                <a:cs typeface="Calibri" panose="020F0502020204030204" pitchFamily="34" charset="0"/>
              </a:rPr>
              <a:t>D. </a:t>
            </a:r>
            <a:r>
              <a:rPr lang="en-GB" sz="1600" dirty="0" err="1">
                <a:latin typeface="Calibri" panose="020F0502020204030204" pitchFamily="34" charset="0"/>
                <a:ea typeface="Calibri"/>
                <a:cs typeface="Calibri" panose="020F0502020204030204" pitchFamily="34" charset="0"/>
                <a:sym typeface="Calibri"/>
              </a:rPr>
              <a:t>Numéro</a:t>
            </a:r>
            <a:r>
              <a:rPr lang="en-GB" sz="1600" dirty="0">
                <a:latin typeface="Calibri" panose="020F0502020204030204" pitchFamily="34" charset="0"/>
                <a:ea typeface="Calibri"/>
                <a:cs typeface="Calibri" panose="020F0502020204030204" pitchFamily="34" charset="0"/>
                <a:sym typeface="Calibri"/>
              </a:rPr>
              <a:t> de </a:t>
            </a:r>
            <a:r>
              <a:rPr lang="en-GB" sz="1600" dirty="0" err="1">
                <a:latin typeface="Calibri" panose="020F0502020204030204" pitchFamily="34" charset="0"/>
                <a:ea typeface="Calibri"/>
                <a:cs typeface="Calibri" panose="020F0502020204030204" pitchFamily="34" charset="0"/>
                <a:sym typeface="Calibri"/>
              </a:rPr>
              <a:t>compte</a:t>
            </a:r>
            <a:r>
              <a:rPr lang="en-GB" sz="1600" dirty="0">
                <a:latin typeface="Calibri" panose="020F0502020204030204" pitchFamily="34" charset="0"/>
                <a:ea typeface="Calibri"/>
                <a:cs typeface="Calibri" panose="020F0502020204030204" pitchFamily="34" charset="0"/>
                <a:sym typeface="Calibri"/>
              </a:rPr>
              <a:t> </a:t>
            </a:r>
            <a:r>
              <a:rPr lang="en-GB" sz="1600" dirty="0" err="1">
                <a:latin typeface="Calibri" panose="020F0502020204030204" pitchFamily="34" charset="0"/>
                <a:ea typeface="Calibri"/>
                <a:cs typeface="Calibri" panose="020F0502020204030204" pitchFamily="34" charset="0"/>
                <a:sym typeface="Calibri"/>
              </a:rPr>
              <a:t>bancaire</a:t>
            </a:r>
            <a:r>
              <a:rPr lang="en-GB" sz="1600" dirty="0">
                <a:latin typeface="Calibri" panose="020F0502020204030204" pitchFamily="34" charset="0"/>
                <a:ea typeface="Calibri"/>
                <a:cs typeface="Calibri" panose="020F0502020204030204" pitchFamily="34" charset="0"/>
                <a:sym typeface="Calibri"/>
              </a:rPr>
              <a:t> international</a:t>
            </a:r>
            <a:endParaRPr lang="el-GR" sz="16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538135"/>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3"/>
          <p:cNvSpPr txBox="1">
            <a:spLocks noGrp="1"/>
          </p:cNvSpPr>
          <p:nvPr>
            <p:ph type="title" idx="4294967295"/>
          </p:nvPr>
        </p:nvSpPr>
        <p:spPr>
          <a:xfrm>
            <a:off x="949569" y="-424554"/>
            <a:ext cx="10292862" cy="189010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C2E78"/>
              </a:buClr>
              <a:buSzPts val="5400"/>
              <a:buFont typeface="Calibri"/>
              <a:buNone/>
            </a:pPr>
            <a:r>
              <a:rPr lang="en-GB" sz="5400"/>
              <a:t>Modules</a:t>
            </a:r>
            <a:endParaRPr sz="5400">
              <a:solidFill>
                <a:srgbClr val="1C2E78"/>
              </a:solidFill>
            </a:endParaRPr>
          </a:p>
        </p:txBody>
      </p:sp>
      <p:grpSp>
        <p:nvGrpSpPr>
          <p:cNvPr id="116" name="Google Shape;116;p3"/>
          <p:cNvGrpSpPr/>
          <p:nvPr/>
        </p:nvGrpSpPr>
        <p:grpSpPr>
          <a:xfrm>
            <a:off x="949569" y="2179971"/>
            <a:ext cx="10520867" cy="4282509"/>
            <a:chOff x="0" y="8246"/>
            <a:chExt cx="10520867" cy="4282509"/>
          </a:xfrm>
        </p:grpSpPr>
        <p:sp>
          <p:nvSpPr>
            <p:cNvPr id="117" name="Google Shape;117;p3"/>
            <p:cNvSpPr/>
            <p:nvPr/>
          </p:nvSpPr>
          <p:spPr>
            <a:xfrm>
              <a:off x="0" y="8246"/>
              <a:ext cx="10520867" cy="703245"/>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txBox="1"/>
            <p:nvPr/>
          </p:nvSpPr>
          <p:spPr>
            <a:xfrm>
              <a:off x="34330" y="42576"/>
              <a:ext cx="10452207" cy="634585"/>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GB" sz="2800" b="1">
                  <a:solidFill>
                    <a:schemeClr val="lt1"/>
                  </a:solidFill>
                  <a:latin typeface="Calibri"/>
                  <a:ea typeface="Calibri"/>
                  <a:cs typeface="Calibri"/>
                  <a:sym typeface="Calibri"/>
                </a:rPr>
                <a:t>1. Compétences numériques de </a:t>
              </a:r>
              <a:r>
                <a:rPr lang="en-GB" sz="2800">
                  <a:solidFill>
                    <a:srgbClr val="FFFFFF"/>
                  </a:solidFill>
                  <a:latin typeface="Calibri"/>
                  <a:ea typeface="Calibri"/>
                  <a:cs typeface="Calibri"/>
                  <a:sym typeface="Calibri"/>
                </a:rPr>
                <a:t>base</a:t>
              </a:r>
              <a:endParaRPr sz="2800" b="1">
                <a:solidFill>
                  <a:srgbClr val="FFFFFF"/>
                </a:solidFill>
                <a:latin typeface="Calibri"/>
                <a:ea typeface="Calibri"/>
                <a:cs typeface="Calibri"/>
                <a:sym typeface="Calibri"/>
              </a:endParaRPr>
            </a:p>
          </p:txBody>
        </p:sp>
        <p:sp>
          <p:nvSpPr>
            <p:cNvPr id="119" name="Google Shape;119;p3"/>
            <p:cNvSpPr/>
            <p:nvPr/>
          </p:nvSpPr>
          <p:spPr>
            <a:xfrm>
              <a:off x="0" y="717773"/>
              <a:ext cx="10520867" cy="703245"/>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txBox="1"/>
            <p:nvPr/>
          </p:nvSpPr>
          <p:spPr>
            <a:xfrm>
              <a:off x="34330" y="752103"/>
              <a:ext cx="10452207" cy="634585"/>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GB" sz="2800">
                  <a:solidFill>
                    <a:srgbClr val="FFFFFF"/>
                  </a:solidFill>
                  <a:latin typeface="Calibri"/>
                  <a:ea typeface="Calibri"/>
                  <a:cs typeface="Calibri"/>
                  <a:sym typeface="Calibri"/>
                </a:rPr>
                <a:t>2. </a:t>
              </a:r>
              <a:r>
                <a:rPr lang="en-GB" sz="2800" b="0">
                  <a:solidFill>
                    <a:schemeClr val="lt1"/>
                  </a:solidFill>
                  <a:latin typeface="Calibri"/>
                  <a:ea typeface="Calibri"/>
                  <a:cs typeface="Calibri"/>
                  <a:sym typeface="Calibri"/>
                </a:rPr>
                <a:t>Sécurité et prévention</a:t>
              </a:r>
              <a:endParaRPr sz="2800" b="0">
                <a:solidFill>
                  <a:srgbClr val="FFFFFF"/>
                </a:solidFill>
                <a:latin typeface="Calibri"/>
                <a:ea typeface="Calibri"/>
                <a:cs typeface="Calibri"/>
                <a:sym typeface="Calibri"/>
              </a:endParaRPr>
            </a:p>
          </p:txBody>
        </p:sp>
        <p:sp>
          <p:nvSpPr>
            <p:cNvPr id="121" name="Google Shape;121;p3"/>
            <p:cNvSpPr/>
            <p:nvPr/>
          </p:nvSpPr>
          <p:spPr>
            <a:xfrm>
              <a:off x="0" y="1435207"/>
              <a:ext cx="10520867" cy="703245"/>
            </a:xfrm>
            <a:prstGeom prst="roundRect">
              <a:avLst>
                <a:gd name="adj" fmla="val 16667"/>
              </a:avLst>
            </a:prstGeom>
            <a:solidFill>
              <a:srgbClr val="89C53F"/>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txBox="1"/>
            <p:nvPr/>
          </p:nvSpPr>
          <p:spPr>
            <a:xfrm>
              <a:off x="34330" y="1469537"/>
              <a:ext cx="10452207" cy="634585"/>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rgbClr val="FFFFFF"/>
                </a:buClr>
                <a:buSzPts val="2800"/>
                <a:buFont typeface="Calibri"/>
                <a:buNone/>
                <a:tabLst>
                  <a:tab pos="7173913" algn="l"/>
                </a:tabLst>
              </a:pPr>
              <a:r>
                <a:rPr lang="en-GB" sz="2800" b="1" dirty="0">
                  <a:solidFill>
                    <a:srgbClr val="FFFFFF"/>
                  </a:solidFill>
                  <a:latin typeface="Calibri"/>
                  <a:ea typeface="Calibri"/>
                  <a:cs typeface="Calibri"/>
                  <a:sym typeface="Calibri"/>
                </a:rPr>
                <a:t>3. </a:t>
              </a:r>
              <a:r>
                <a:rPr lang="fr-FR" sz="2800" b="1" dirty="0">
                  <a:solidFill>
                    <a:srgbClr val="FFFFFF"/>
                  </a:solidFill>
                  <a:latin typeface="Calibri"/>
                  <a:ea typeface="Calibri"/>
                  <a:cs typeface="Calibri"/>
                  <a:sym typeface="Calibri"/>
                </a:rPr>
                <a:t>Gérer un compte bancaire en ligne </a:t>
              </a:r>
              <a:endParaRPr sz="2800" b="1" dirty="0">
                <a:solidFill>
                  <a:srgbClr val="FFFFFF"/>
                </a:solidFill>
                <a:latin typeface="Calibri"/>
                <a:ea typeface="Calibri"/>
                <a:cs typeface="Calibri"/>
                <a:sym typeface="Calibri"/>
              </a:endParaRPr>
            </a:p>
          </p:txBody>
        </p:sp>
        <p:sp>
          <p:nvSpPr>
            <p:cNvPr id="123" name="Google Shape;123;p3"/>
            <p:cNvSpPr/>
            <p:nvPr/>
          </p:nvSpPr>
          <p:spPr>
            <a:xfrm>
              <a:off x="0" y="2152642"/>
              <a:ext cx="10520867" cy="703245"/>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txBox="1"/>
            <p:nvPr/>
          </p:nvSpPr>
          <p:spPr>
            <a:xfrm>
              <a:off x="34330" y="2186972"/>
              <a:ext cx="10452207" cy="634585"/>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GB" sz="2600">
                  <a:solidFill>
                    <a:schemeClr val="lt1"/>
                  </a:solidFill>
                  <a:latin typeface="Calibri"/>
                  <a:ea typeface="Calibri"/>
                  <a:cs typeface="Calibri"/>
                  <a:sym typeface="Calibri"/>
                </a:rPr>
                <a:t>4. Solutions en ligne pour recevoir et envoyer de l'argent </a:t>
              </a:r>
              <a:endParaRPr sz="2600">
                <a:solidFill>
                  <a:srgbClr val="FFFFFF"/>
                </a:solidFill>
                <a:latin typeface="Calibri"/>
                <a:ea typeface="Calibri"/>
                <a:cs typeface="Calibri"/>
                <a:sym typeface="Calibri"/>
              </a:endParaRPr>
            </a:p>
          </p:txBody>
        </p:sp>
        <p:sp>
          <p:nvSpPr>
            <p:cNvPr id="125" name="Google Shape;125;p3"/>
            <p:cNvSpPr/>
            <p:nvPr/>
          </p:nvSpPr>
          <p:spPr>
            <a:xfrm>
              <a:off x="0" y="2870076"/>
              <a:ext cx="10520867" cy="703245"/>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txBox="1"/>
            <p:nvPr/>
          </p:nvSpPr>
          <p:spPr>
            <a:xfrm>
              <a:off x="34330" y="2904406"/>
              <a:ext cx="10452207" cy="634585"/>
            </a:xfrm>
            <a:prstGeom prst="rect">
              <a:avLst/>
            </a:prstGeom>
            <a:noFill/>
            <a:ln>
              <a:noFill/>
            </a:ln>
          </p:spPr>
          <p:txBody>
            <a:bodyPr spcFirstLastPara="1" wrap="square" lIns="99050" tIns="99050" rIns="99050" bIns="99050" anchor="ctr" anchorCtr="0">
              <a:noAutofit/>
            </a:bodyPr>
            <a:lstStyle/>
            <a:p>
              <a:pPr marL="0" marR="0" lvl="0" indent="0" algn="l" rtl="0">
                <a:lnSpc>
                  <a:spcPct val="100000"/>
                </a:lnSpc>
                <a:spcBef>
                  <a:spcPts val="0"/>
                </a:spcBef>
                <a:spcAft>
                  <a:spcPts val="0"/>
                </a:spcAft>
                <a:buClr>
                  <a:schemeClr val="lt1"/>
                </a:buClr>
                <a:buSzPts val="2600"/>
                <a:buFont typeface="Calibri"/>
                <a:buNone/>
              </a:pPr>
              <a:r>
                <a:rPr lang="en-GB" sz="2600">
                  <a:solidFill>
                    <a:schemeClr val="lt1"/>
                  </a:solidFill>
                  <a:latin typeface="Calibri"/>
                  <a:ea typeface="Calibri"/>
                  <a:cs typeface="Calibri"/>
                  <a:sym typeface="Calibri"/>
                </a:rPr>
                <a:t>5. Utilisation d'une carte de crédit pour acheter des biens et des services en ligne</a:t>
              </a:r>
              <a:endParaRPr sz="2600">
                <a:solidFill>
                  <a:srgbClr val="FFFFFF"/>
                </a:solidFill>
                <a:latin typeface="Calibri"/>
                <a:ea typeface="Calibri"/>
                <a:cs typeface="Calibri"/>
                <a:sym typeface="Calibri"/>
              </a:endParaRPr>
            </a:p>
          </p:txBody>
        </p:sp>
        <p:sp>
          <p:nvSpPr>
            <p:cNvPr id="127" name="Google Shape;127;p3"/>
            <p:cNvSpPr/>
            <p:nvPr/>
          </p:nvSpPr>
          <p:spPr>
            <a:xfrm>
              <a:off x="0" y="3587510"/>
              <a:ext cx="10520867" cy="703245"/>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txBox="1"/>
            <p:nvPr/>
          </p:nvSpPr>
          <p:spPr>
            <a:xfrm>
              <a:off x="34330" y="3621840"/>
              <a:ext cx="10452207" cy="634585"/>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GB" sz="2600" b="0" i="0" u="none">
                  <a:solidFill>
                    <a:schemeClr val="lt1"/>
                  </a:solidFill>
                  <a:latin typeface="Calibri"/>
                  <a:ea typeface="Calibri"/>
                  <a:cs typeface="Calibri"/>
                  <a:sym typeface="Calibri"/>
                </a:rPr>
                <a:t>6. Traitement des paiements en ligne pour les impôts et les factures </a:t>
              </a:r>
              <a:endParaRPr sz="2600" b="0" i="0" u="none">
                <a:solidFill>
                  <a:srgbClr val="FFFFFF"/>
                </a:solidFill>
                <a:latin typeface="Calibri"/>
                <a:ea typeface="Calibri"/>
                <a:cs typeface="Calibri"/>
                <a:sym typeface="Calibri"/>
              </a:endParaRPr>
            </a:p>
          </p:txBody>
        </p:sp>
      </p:grpSp>
      <p:pic>
        <p:nvPicPr>
          <p:cNvPr id="130" name="Google Shape;130;p3"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a:stretch/>
        </p:blipFill>
        <p:spPr>
          <a:xfrm>
            <a:off x="0" y="23312"/>
            <a:ext cx="3800819" cy="1795328"/>
          </a:xfrm>
          <a:prstGeom prst="rect">
            <a:avLst/>
          </a:prstGeom>
          <a:noFill/>
          <a:ln>
            <a:noFill/>
          </a:ln>
        </p:spPr>
      </p:pic>
      <p:pic>
        <p:nvPicPr>
          <p:cNvPr id="2" name="Εικόνα 1" descr="Εικόνα που περιέχει στιγμιότυπο οθόνης, σύμβολο, Μπλε Majorelle,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97926BEA-90CE-14C7-02D9-19D8D29B5FA8}"/>
              </a:ext>
            </a:extLst>
          </p:cNvPr>
          <p:cNvPicPr>
            <a:picLocks noChangeAspect="1"/>
          </p:cNvPicPr>
          <p:nvPr/>
        </p:nvPicPr>
        <p:blipFill>
          <a:blip r:embed="rId4"/>
          <a:stretch>
            <a:fillRect/>
          </a:stretch>
        </p:blipFill>
        <p:spPr>
          <a:xfrm>
            <a:off x="11572923" y="6206558"/>
            <a:ext cx="619077" cy="65144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1"/>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a:solidFill>
                  <a:srgbClr val="1C2E78"/>
                </a:solidFill>
                <a:latin typeface="Calibri"/>
                <a:ea typeface="Calibri"/>
                <a:cs typeface="Calibri"/>
                <a:sym typeface="Calibri"/>
              </a:rPr>
              <a:t>Qu'est-ce qu'un code PIN ?</a:t>
            </a:r>
            <a:endParaRPr/>
          </a:p>
        </p:txBody>
      </p:sp>
      <p:sp>
        <p:nvSpPr>
          <p:cNvPr id="407" name="Google Shape;407;p31"/>
          <p:cNvSpPr txBox="1"/>
          <p:nvPr/>
        </p:nvSpPr>
        <p:spPr>
          <a:xfrm>
            <a:off x="2112607" y="1987414"/>
            <a:ext cx="4429861"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i="1" dirty="0">
                <a:solidFill>
                  <a:schemeClr val="dk1"/>
                </a:solidFill>
                <a:latin typeface="Calibri"/>
                <a:ea typeface="Calibri"/>
                <a:cs typeface="Calibri"/>
                <a:sym typeface="Calibri"/>
              </a:rPr>
              <a:t>Une </a:t>
            </a:r>
            <a:r>
              <a:rPr lang="en-GB" sz="1400" i="1" dirty="0" err="1">
                <a:solidFill>
                  <a:schemeClr val="dk1"/>
                </a:solidFill>
                <a:latin typeface="Calibri"/>
                <a:ea typeface="Calibri"/>
                <a:cs typeface="Calibri"/>
                <a:sym typeface="Calibri"/>
              </a:rPr>
              <a:t>seule</a:t>
            </a:r>
            <a:r>
              <a:rPr lang="en-GB" sz="1400" i="1" dirty="0">
                <a:solidFill>
                  <a:schemeClr val="dk1"/>
                </a:solidFill>
                <a:latin typeface="Calibri"/>
                <a:ea typeface="Calibri"/>
                <a:cs typeface="Calibri"/>
                <a:sym typeface="Calibri"/>
              </a:rPr>
              <a:t> </a:t>
            </a:r>
            <a:r>
              <a:rPr lang="en-GB" sz="1400" i="1" dirty="0" err="1">
                <a:solidFill>
                  <a:schemeClr val="dk1"/>
                </a:solidFill>
                <a:latin typeface="Calibri"/>
                <a:ea typeface="Calibri"/>
                <a:cs typeface="Calibri"/>
                <a:sym typeface="Calibri"/>
              </a:rPr>
              <a:t>réponse</a:t>
            </a:r>
            <a:r>
              <a:rPr lang="en-GB" sz="1400" i="1" dirty="0">
                <a:solidFill>
                  <a:schemeClr val="dk1"/>
                </a:solidFill>
                <a:latin typeface="Calibri"/>
                <a:ea typeface="Calibri"/>
                <a:cs typeface="Calibri"/>
                <a:sym typeface="Calibri"/>
              </a:rPr>
              <a:t> </a:t>
            </a:r>
            <a:r>
              <a:rPr lang="en-GB" sz="1400" i="1" dirty="0" err="1">
                <a:solidFill>
                  <a:schemeClr val="dk1"/>
                </a:solidFill>
                <a:latin typeface="Calibri"/>
                <a:ea typeface="Calibri"/>
                <a:cs typeface="Calibri"/>
                <a:sym typeface="Calibri"/>
              </a:rPr>
              <a:t>est</a:t>
            </a:r>
            <a:r>
              <a:rPr lang="en-GB" sz="1400" i="1" dirty="0">
                <a:solidFill>
                  <a:schemeClr val="dk1"/>
                </a:solidFill>
                <a:latin typeface="Calibri"/>
                <a:ea typeface="Calibri"/>
                <a:cs typeface="Calibri"/>
                <a:sym typeface="Calibri"/>
              </a:rPr>
              <a:t> </a:t>
            </a:r>
            <a:r>
              <a:rPr lang="en-GB" sz="1400" i="1" dirty="0" err="1">
                <a:solidFill>
                  <a:schemeClr val="dk1"/>
                </a:solidFill>
                <a:latin typeface="Calibri"/>
                <a:ea typeface="Calibri"/>
                <a:cs typeface="Calibri"/>
                <a:sym typeface="Calibri"/>
              </a:rPr>
              <a:t>correcte</a:t>
            </a:r>
            <a:r>
              <a:rPr lang="en-GB" sz="1400" i="1" dirty="0">
                <a:solidFill>
                  <a:schemeClr val="dk1"/>
                </a:solidFill>
                <a:latin typeface="Calibri"/>
                <a:ea typeface="Calibri"/>
                <a:cs typeface="Calibri"/>
                <a:sym typeface="Calibri"/>
              </a:rPr>
              <a:t> !</a:t>
            </a:r>
            <a:endParaRPr sz="1400" i="1"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1D728144-C3B1-0B1C-2651-1F079C0C6BDD}"/>
              </a:ext>
            </a:extLst>
          </p:cNvPr>
          <p:cNvSpPr/>
          <p:nvPr/>
        </p:nvSpPr>
        <p:spPr>
          <a:xfrm>
            <a:off x="2112607" y="264486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a:t>
            </a:r>
            <a:r>
              <a:rPr lang="en-GB" sz="1800" dirty="0">
                <a:latin typeface="Calibri"/>
                <a:ea typeface="Calibri"/>
                <a:cs typeface="Calibri"/>
                <a:sym typeface="Calibri"/>
              </a:rPr>
              <a:t>Un code familial </a:t>
            </a:r>
            <a:r>
              <a:rPr lang="en-GB" sz="1800" dirty="0" err="1">
                <a:latin typeface="Calibri"/>
                <a:ea typeface="Calibri"/>
                <a:cs typeface="Calibri"/>
                <a:sym typeface="Calibri"/>
              </a:rPr>
              <a:t>partagé</a:t>
            </a:r>
            <a:endParaRPr lang="el-GR"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B2B730AA-944A-9ABE-DFDA-37C9B2B0B66E}"/>
              </a:ext>
            </a:extLst>
          </p:cNvPr>
          <p:cNvSpPr/>
          <p:nvPr/>
        </p:nvSpPr>
        <p:spPr>
          <a:xfrm>
            <a:off x="6141682" y="264486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a:t>
            </a:r>
            <a:r>
              <a:rPr lang="en-GB" sz="1800" dirty="0">
                <a:latin typeface="Calibri"/>
                <a:ea typeface="Calibri"/>
                <a:cs typeface="Calibri"/>
                <a:sym typeface="Calibri"/>
              </a:rPr>
              <a:t>Une </a:t>
            </a:r>
            <a:r>
              <a:rPr lang="en-GB" sz="1800" dirty="0" err="1">
                <a:latin typeface="Calibri"/>
                <a:ea typeface="Calibri"/>
                <a:cs typeface="Calibri"/>
                <a:sym typeface="Calibri"/>
              </a:rPr>
              <a:t>alerte</a:t>
            </a:r>
            <a:r>
              <a:rPr lang="en-GB" sz="1800" dirty="0">
                <a:latin typeface="Calibri"/>
                <a:ea typeface="Calibri"/>
                <a:cs typeface="Calibri"/>
                <a:sym typeface="Calibri"/>
              </a:rPr>
              <a:t> d’ </a:t>
            </a:r>
            <a:r>
              <a:rPr lang="en-GB" sz="1800" dirty="0" err="1">
                <a:latin typeface="Calibri"/>
                <a:ea typeface="Calibri"/>
                <a:cs typeface="Calibri"/>
                <a:sym typeface="Calibri"/>
              </a:rPr>
              <a:t>erreur</a:t>
            </a:r>
            <a:r>
              <a:rPr lang="en-GB" sz="1800" dirty="0">
                <a:latin typeface="Calibri"/>
                <a:ea typeface="Calibri"/>
                <a:cs typeface="Calibri"/>
                <a:sym typeface="Calibri"/>
              </a:rPr>
              <a:t> du </a:t>
            </a:r>
            <a:r>
              <a:rPr lang="en-GB" sz="1800" dirty="0" err="1">
                <a:latin typeface="Calibri"/>
                <a:ea typeface="Calibri"/>
                <a:cs typeface="Calibri"/>
                <a:sym typeface="Calibri"/>
              </a:rPr>
              <a:t>système</a:t>
            </a:r>
            <a:endParaRPr lang="el-GR" sz="18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9BA5AB99-6C3F-0E0F-56EF-EDE204A057B8}"/>
              </a:ext>
            </a:extLst>
          </p:cNvPr>
          <p:cNvSpPr/>
          <p:nvPr/>
        </p:nvSpPr>
        <p:spPr>
          <a:xfrm>
            <a:off x="2120189" y="389264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C. </a:t>
            </a:r>
            <a:r>
              <a:rPr lang="en-GB" sz="1800" dirty="0">
                <a:latin typeface="Calibri"/>
                <a:ea typeface="Calibri"/>
                <a:cs typeface="Calibri"/>
                <a:sym typeface="Calibri"/>
              </a:rPr>
              <a:t>Un </a:t>
            </a:r>
            <a:r>
              <a:rPr lang="en-GB" sz="1800" dirty="0" err="1">
                <a:latin typeface="Calibri"/>
                <a:ea typeface="Calibri"/>
                <a:cs typeface="Calibri"/>
                <a:sym typeface="Calibri"/>
              </a:rPr>
              <a:t>numéro</a:t>
            </a:r>
            <a:r>
              <a:rPr lang="en-GB" sz="1800" dirty="0">
                <a:latin typeface="Calibri"/>
                <a:ea typeface="Calibri"/>
                <a:cs typeface="Calibri"/>
                <a:sym typeface="Calibri"/>
              </a:rPr>
              <a:t> </a:t>
            </a:r>
            <a:r>
              <a:rPr lang="en-GB" sz="1800" dirty="0" err="1">
                <a:latin typeface="Calibri"/>
                <a:ea typeface="Calibri"/>
                <a:cs typeface="Calibri"/>
                <a:sym typeface="Calibri"/>
              </a:rPr>
              <a:t>d'identification</a:t>
            </a:r>
            <a:r>
              <a:rPr lang="en-GB" sz="1800" dirty="0">
                <a:latin typeface="Calibri"/>
                <a:ea typeface="Calibri"/>
                <a:cs typeface="Calibri"/>
                <a:sym typeface="Calibri"/>
              </a:rPr>
              <a:t> personnel / un mot de passe personnel</a:t>
            </a:r>
            <a:endParaRPr lang="el-GR" sz="18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C6C0AB39-347F-1CF4-875E-7A4765172ABA}"/>
              </a:ext>
            </a:extLst>
          </p:cNvPr>
          <p:cNvSpPr/>
          <p:nvPr/>
        </p:nvSpPr>
        <p:spPr>
          <a:xfrm>
            <a:off x="6141682" y="389264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 </a:t>
            </a:r>
            <a:r>
              <a:rPr lang="en-GB" sz="1800" dirty="0">
                <a:latin typeface="Calibri"/>
                <a:ea typeface="Calibri"/>
                <a:cs typeface="Calibri"/>
                <a:sym typeface="Calibri"/>
              </a:rPr>
              <a:t>Je ne </a:t>
            </a:r>
            <a:r>
              <a:rPr lang="en-GB" sz="1800" dirty="0" err="1">
                <a:latin typeface="Calibri"/>
                <a:ea typeface="Calibri"/>
                <a:cs typeface="Calibri"/>
                <a:sym typeface="Calibri"/>
              </a:rPr>
              <a:t>sais</a:t>
            </a:r>
            <a:r>
              <a:rPr lang="en-GB" sz="1800" dirty="0">
                <a:latin typeface="Calibri"/>
                <a:ea typeface="Calibri"/>
                <a:cs typeface="Calibri"/>
                <a:sym typeface="Calibri"/>
              </a:rPr>
              <a:t> pas </a:t>
            </a:r>
            <a:endParaRPr lang="el-GR"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2"/>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a:solidFill>
                  <a:srgbClr val="1C2E78"/>
                </a:solidFill>
                <a:latin typeface="Calibri"/>
                <a:ea typeface="Calibri"/>
                <a:cs typeface="Calibri"/>
                <a:sym typeface="Calibri"/>
              </a:rPr>
              <a:t>Faire correspondre les colonnes</a:t>
            </a:r>
            <a:endParaRPr/>
          </a:p>
        </p:txBody>
      </p:sp>
      <p:sp>
        <p:nvSpPr>
          <p:cNvPr id="418" name="Google Shape;418;p32"/>
          <p:cNvSpPr txBox="1"/>
          <p:nvPr/>
        </p:nvSpPr>
        <p:spPr>
          <a:xfrm>
            <a:off x="2112607" y="1987414"/>
            <a:ext cx="1681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2" name="TextBox 1">
            <a:extLst>
              <a:ext uri="{FF2B5EF4-FFF2-40B4-BE49-F238E27FC236}">
                <a16:creationId xmlns:a16="http://schemas.microsoft.com/office/drawing/2014/main" id="{6D44D123-E3C4-9135-DC9C-D5991A3DFC7E}"/>
              </a:ext>
            </a:extLst>
          </p:cNvPr>
          <p:cNvSpPr txBox="1"/>
          <p:nvPr/>
        </p:nvSpPr>
        <p:spPr>
          <a:xfrm>
            <a:off x="2105025" y="1969070"/>
            <a:ext cx="2869696" cy="307777"/>
          </a:xfrm>
          <a:prstGeom prst="rect">
            <a:avLst/>
          </a:prstGeom>
        </p:spPr>
        <p:txBody>
          <a:bodyPr wrap="none" rtlCol="0">
            <a:spAutoFit/>
          </a:bodyPr>
          <a:lstStyle/>
          <a:p>
            <a:pPr algn="l"/>
            <a:r>
              <a:rPr lang="en-GB" sz="1400" i="1" noProof="0" dirty="0" err="1"/>
              <a:t>Faites</a:t>
            </a:r>
            <a:r>
              <a:rPr lang="en-GB" sz="1400" i="1" noProof="0" dirty="0"/>
              <a:t> </a:t>
            </a:r>
            <a:r>
              <a:rPr lang="en-GB" sz="1400" i="1" noProof="0" dirty="0" err="1"/>
              <a:t>correspondre</a:t>
            </a:r>
            <a:r>
              <a:rPr lang="en-GB" sz="1400" i="1" noProof="0" dirty="0"/>
              <a:t> les </a:t>
            </a:r>
            <a:r>
              <a:rPr lang="en-GB" sz="1400" i="1" noProof="0" dirty="0" err="1"/>
              <a:t>colonnes</a:t>
            </a:r>
            <a:r>
              <a:rPr lang="en-GB" sz="1400" i="1" noProof="0" dirty="0"/>
              <a:t> </a:t>
            </a:r>
          </a:p>
        </p:txBody>
      </p:sp>
      <p:sp>
        <p:nvSpPr>
          <p:cNvPr id="3" name="Ορθογώνιο 2">
            <a:extLst>
              <a:ext uri="{FF2B5EF4-FFF2-40B4-BE49-F238E27FC236}">
                <a16:creationId xmlns:a16="http://schemas.microsoft.com/office/drawing/2014/main" id="{D4D92700-CAE8-2BEC-83EF-88B4DC105F12}"/>
              </a:ext>
            </a:extLst>
          </p:cNvPr>
          <p:cNvSpPr/>
          <p:nvPr/>
        </p:nvSpPr>
        <p:spPr>
          <a:xfrm>
            <a:off x="2115908" y="250020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sz="1600" dirty="0">
                <a:latin typeface="Calibri"/>
                <a:ea typeface="Calibri"/>
                <a:cs typeface="Calibri"/>
                <a:sym typeface="Calibri"/>
              </a:rPr>
              <a:t>Comment puis-je retirer de l'argent d'un compte traditionnel?</a:t>
            </a:r>
            <a:endParaRPr lang="fr-FR" sz="1600" dirty="0"/>
          </a:p>
        </p:txBody>
      </p:sp>
      <p:sp>
        <p:nvSpPr>
          <p:cNvPr id="4" name="Ορθογώνιο 3">
            <a:extLst>
              <a:ext uri="{FF2B5EF4-FFF2-40B4-BE49-F238E27FC236}">
                <a16:creationId xmlns:a16="http://schemas.microsoft.com/office/drawing/2014/main" id="{171DF06B-2A1D-FA13-56DE-F984AA9B0799}"/>
              </a:ext>
            </a:extLst>
          </p:cNvPr>
          <p:cNvSpPr/>
          <p:nvPr/>
        </p:nvSpPr>
        <p:spPr>
          <a:xfrm>
            <a:off x="6059813" y="250020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sz="1600" dirty="0">
                <a:latin typeface="Calibri"/>
                <a:ea typeface="Calibri"/>
                <a:cs typeface="Calibri"/>
                <a:sym typeface="Calibri"/>
              </a:rPr>
              <a:t>D’un IBAN (numéro de compte bancaire international)</a:t>
            </a:r>
            <a:endParaRPr lang="fr-FR" sz="1600" dirty="0"/>
          </a:p>
        </p:txBody>
      </p:sp>
      <p:sp>
        <p:nvSpPr>
          <p:cNvPr id="5" name="Ορθογώνιο 4">
            <a:extLst>
              <a:ext uri="{FF2B5EF4-FFF2-40B4-BE49-F238E27FC236}">
                <a16:creationId xmlns:a16="http://schemas.microsoft.com/office/drawing/2014/main" id="{05312E61-C23D-B312-83AD-4485F6B6CAC4}"/>
              </a:ext>
            </a:extLst>
          </p:cNvPr>
          <p:cNvSpPr/>
          <p:nvPr/>
        </p:nvSpPr>
        <p:spPr>
          <a:xfrm>
            <a:off x="2093915" y="356700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GB" sz="1600" dirty="0" err="1">
                <a:latin typeface="Calibri"/>
                <a:ea typeface="Calibri"/>
                <a:cs typeface="Calibri"/>
                <a:sym typeface="Calibri"/>
              </a:rPr>
              <a:t>Qu'est-ce</a:t>
            </a:r>
            <a:r>
              <a:rPr lang="en-GB" sz="1600" dirty="0">
                <a:latin typeface="Calibri"/>
                <a:ea typeface="Calibri"/>
                <a:cs typeface="Calibri"/>
                <a:sym typeface="Calibri"/>
              </a:rPr>
              <a:t> </a:t>
            </a:r>
            <a:r>
              <a:rPr lang="en-GB" sz="1600" dirty="0" err="1">
                <a:latin typeface="Calibri"/>
                <a:ea typeface="Calibri"/>
                <a:cs typeface="Calibri"/>
                <a:sym typeface="Calibri"/>
              </a:rPr>
              <a:t>qu'un</a:t>
            </a:r>
            <a:r>
              <a:rPr lang="en-GB" sz="1600" dirty="0">
                <a:latin typeface="Calibri"/>
                <a:ea typeface="Calibri"/>
                <a:cs typeface="Calibri"/>
                <a:sym typeface="Calibri"/>
              </a:rPr>
              <a:t> </a:t>
            </a:r>
            <a:r>
              <a:rPr lang="en-GB" sz="1600" dirty="0" err="1">
                <a:latin typeface="Calibri"/>
                <a:ea typeface="Calibri"/>
                <a:cs typeface="Calibri"/>
                <a:sym typeface="Calibri"/>
              </a:rPr>
              <a:t>paiement</a:t>
            </a:r>
            <a:r>
              <a:rPr lang="en-GB" sz="1600" dirty="0">
                <a:latin typeface="Calibri"/>
                <a:ea typeface="Calibri"/>
                <a:cs typeface="Calibri"/>
                <a:sym typeface="Calibri"/>
              </a:rPr>
              <a:t> </a:t>
            </a:r>
            <a:r>
              <a:rPr lang="en-GB" sz="1600" dirty="0" err="1">
                <a:latin typeface="Calibri"/>
                <a:ea typeface="Calibri"/>
                <a:cs typeface="Calibri"/>
                <a:sym typeface="Calibri"/>
              </a:rPr>
              <a:t>périodique</a:t>
            </a:r>
            <a:r>
              <a:rPr lang="en-GB" sz="1600" dirty="0">
                <a:latin typeface="Calibri"/>
                <a:ea typeface="Calibri"/>
                <a:cs typeface="Calibri"/>
                <a:sym typeface="Calibri"/>
              </a:rPr>
              <a:t> ?</a:t>
            </a:r>
            <a:endParaRPr lang="en-GB" sz="1600" dirty="0"/>
          </a:p>
        </p:txBody>
      </p:sp>
      <p:sp>
        <p:nvSpPr>
          <p:cNvPr id="6" name="Ορθογώνιο 5">
            <a:extLst>
              <a:ext uri="{FF2B5EF4-FFF2-40B4-BE49-F238E27FC236}">
                <a16:creationId xmlns:a16="http://schemas.microsoft.com/office/drawing/2014/main" id="{1E279D82-EF33-39A4-19DD-322C62E61D79}"/>
              </a:ext>
            </a:extLst>
          </p:cNvPr>
          <p:cNvSpPr/>
          <p:nvPr/>
        </p:nvSpPr>
        <p:spPr>
          <a:xfrm>
            <a:off x="6059813" y="356700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sz="1600" dirty="0">
                <a:latin typeface="Calibri"/>
                <a:ea typeface="Calibri"/>
                <a:cs typeface="Calibri"/>
                <a:sym typeface="Calibri"/>
              </a:rPr>
              <a:t>Au moyen d'un distributeur automatique de billets</a:t>
            </a:r>
            <a:endParaRPr lang="fr-FR" sz="1600" dirty="0"/>
          </a:p>
        </p:txBody>
      </p:sp>
      <p:sp>
        <p:nvSpPr>
          <p:cNvPr id="7" name="Ορθογώνιο 6">
            <a:extLst>
              <a:ext uri="{FF2B5EF4-FFF2-40B4-BE49-F238E27FC236}">
                <a16:creationId xmlns:a16="http://schemas.microsoft.com/office/drawing/2014/main" id="{761049E3-F599-C01C-8890-20CA7A77A645}"/>
              </a:ext>
            </a:extLst>
          </p:cNvPr>
          <p:cNvSpPr/>
          <p:nvPr/>
        </p:nvSpPr>
        <p:spPr>
          <a:xfrm>
            <a:off x="2115908" y="469524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sz="1600" dirty="0">
                <a:latin typeface="Calibri"/>
                <a:ea typeface="Calibri"/>
                <a:cs typeface="Calibri"/>
                <a:sym typeface="Calibri"/>
              </a:rPr>
              <a:t>De quoi avons-nous besoin pour effectuer un virement bancaire international ?</a:t>
            </a:r>
            <a:endParaRPr lang="fr-FR" sz="1600" dirty="0"/>
          </a:p>
        </p:txBody>
      </p:sp>
      <p:sp>
        <p:nvSpPr>
          <p:cNvPr id="8" name="Ορθογώνιο 7">
            <a:extLst>
              <a:ext uri="{FF2B5EF4-FFF2-40B4-BE49-F238E27FC236}">
                <a16:creationId xmlns:a16="http://schemas.microsoft.com/office/drawing/2014/main" id="{024E48E4-27D0-5955-9B16-5545140DC89D}"/>
              </a:ext>
            </a:extLst>
          </p:cNvPr>
          <p:cNvSpPr/>
          <p:nvPr/>
        </p:nvSpPr>
        <p:spPr>
          <a:xfrm>
            <a:off x="6059813" y="474297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sz="1600" dirty="0">
                <a:latin typeface="Calibri"/>
                <a:ea typeface="Calibri"/>
                <a:cs typeface="Calibri"/>
                <a:sym typeface="Calibri"/>
              </a:rPr>
              <a:t>Un paiement qui sera répété à intervalles réguliers.</a:t>
            </a:r>
            <a:endParaRPr lang="fr-FR" sz="16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00B0F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4"/>
                                        </p:tgtEl>
                                        <p:attrNameLst>
                                          <p:attrName>fillcolor</p:attrName>
                                        </p:attrNameLst>
                                      </p:cBhvr>
                                      <p:to>
                                        <a:srgbClr val="2F5496"/>
                                      </p:to>
                                    </p:animClr>
                                    <p:set>
                                      <p:cBhvr>
                                        <p:cTn id="14" dur="2000" fill="hold"/>
                                        <p:tgtEl>
                                          <p:spTgt spid="4"/>
                                        </p:tgtEl>
                                        <p:attrNameLst>
                                          <p:attrName>fill.type</p:attrName>
                                        </p:attrNameLst>
                                      </p:cBhvr>
                                      <p:to>
                                        <p:strVal val="solid"/>
                                      </p:to>
                                    </p:set>
                                    <p:set>
                                      <p:cBhvr>
                                        <p:cTn id="15"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5"/>
                                        </p:tgtEl>
                                        <p:attrNameLst>
                                          <p:attrName>fillcolor</p:attrName>
                                        </p:attrNameLst>
                                      </p:cBhvr>
                                      <p:to>
                                        <a:srgbClr val="FFC000"/>
                                      </p:to>
                                    </p:animClr>
                                    <p:set>
                                      <p:cBhvr>
                                        <p:cTn id="21" dur="2000" fill="hold"/>
                                        <p:tgtEl>
                                          <p:spTgt spid="5"/>
                                        </p:tgtEl>
                                        <p:attrNameLst>
                                          <p:attrName>fill.type</p:attrName>
                                        </p:attrNameLst>
                                      </p:cBhvr>
                                      <p:to>
                                        <p:strVal val="solid"/>
                                      </p:to>
                                    </p:set>
                                    <p:set>
                                      <p:cBhvr>
                                        <p:cTn id="22"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6"/>
                                        </p:tgtEl>
                                        <p:attrNameLst>
                                          <p:attrName>fillcolor</p:attrName>
                                        </p:attrNameLst>
                                      </p:cBhvr>
                                      <p:to>
                                        <a:srgbClr val="00B0F0"/>
                                      </p:to>
                                    </p:animClr>
                                    <p:set>
                                      <p:cBhvr>
                                        <p:cTn id="28" dur="2000" fill="hold"/>
                                        <p:tgtEl>
                                          <p:spTgt spid="6"/>
                                        </p:tgtEl>
                                        <p:attrNameLst>
                                          <p:attrName>fill.type</p:attrName>
                                        </p:attrNameLst>
                                      </p:cBhvr>
                                      <p:to>
                                        <p:strVal val="solid"/>
                                      </p:to>
                                    </p:set>
                                    <p:set>
                                      <p:cBhvr>
                                        <p:cTn id="29"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7"/>
                                        </p:tgtEl>
                                        <p:attrNameLst>
                                          <p:attrName>fillcolor</p:attrName>
                                        </p:attrNameLst>
                                      </p:cBhvr>
                                      <p:to>
                                        <a:srgbClr val="2F5496"/>
                                      </p:to>
                                    </p:animClr>
                                    <p:set>
                                      <p:cBhvr>
                                        <p:cTn id="35" dur="2000" fill="hold"/>
                                        <p:tgtEl>
                                          <p:spTgt spid="7"/>
                                        </p:tgtEl>
                                        <p:attrNameLst>
                                          <p:attrName>fill.type</p:attrName>
                                        </p:attrNameLst>
                                      </p:cBhvr>
                                      <p:to>
                                        <p:strVal val="solid"/>
                                      </p:to>
                                    </p:set>
                                    <p:set>
                                      <p:cBhvr>
                                        <p:cTn id="36"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8"/>
                                        </p:tgtEl>
                                        <p:attrNameLst>
                                          <p:attrName>fillcolor</p:attrName>
                                        </p:attrNameLst>
                                      </p:cBhvr>
                                      <p:to>
                                        <a:srgbClr val="FFC000"/>
                                      </p:to>
                                    </p:animClr>
                                    <p:set>
                                      <p:cBhvr>
                                        <p:cTn id="42" dur="2000" fill="hold"/>
                                        <p:tgtEl>
                                          <p:spTgt spid="8"/>
                                        </p:tgtEl>
                                        <p:attrNameLst>
                                          <p:attrName>fill.type</p:attrName>
                                        </p:attrNameLst>
                                      </p:cBhvr>
                                      <p:to>
                                        <p:strVal val="solid"/>
                                      </p:to>
                                    </p:set>
                                    <p:set>
                                      <p:cBhvr>
                                        <p:cTn id="43"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GB"/>
              <a:t>Termes fréquemment utilisés dans les services bancaires en ligne</a:t>
            </a:r>
            <a:endParaRPr/>
          </a:p>
        </p:txBody>
      </p:sp>
      <p:sp>
        <p:nvSpPr>
          <p:cNvPr id="427" name="Google Shape;427;p33"/>
          <p:cNvSpPr txBox="1">
            <a:spLocks noGrp="1"/>
          </p:cNvSpPr>
          <p:nvPr>
            <p:ph type="body" idx="1"/>
          </p:nvPr>
        </p:nvSpPr>
        <p:spPr>
          <a:xfrm>
            <a:off x="557998" y="1800000"/>
            <a:ext cx="7251194" cy="455350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000"/>
              <a:buChar char="▪"/>
            </a:pPr>
            <a:r>
              <a:rPr lang="en-GB" sz="2000" b="1"/>
              <a:t>Titulaire du compte : </a:t>
            </a:r>
            <a:r>
              <a:rPr lang="en-GB" sz="2000"/>
              <a:t>Le propriétaire de l'argent sur le compte bancaire.</a:t>
            </a:r>
            <a:endParaRPr/>
          </a:p>
          <a:p>
            <a:pPr marL="228600" lvl="0" indent="-228600" algn="l" rtl="0">
              <a:lnSpc>
                <a:spcPct val="100000"/>
              </a:lnSpc>
              <a:spcBef>
                <a:spcPts val="2000"/>
              </a:spcBef>
              <a:spcAft>
                <a:spcPts val="0"/>
              </a:spcAft>
              <a:buSzPts val="2000"/>
              <a:buChar char="▪"/>
            </a:pPr>
            <a:r>
              <a:rPr lang="en-GB" sz="2000" b="1"/>
              <a:t>Prélèvement automatique : </a:t>
            </a:r>
            <a:r>
              <a:rPr lang="en-GB" sz="2000"/>
              <a:t>Aussi connu comme domiciliation ou virement permanent consiste à demander que des frais et des paiements spécifiques soient débités du compte (par exemple, les frais de téléphone, d'électricité, de gaz).</a:t>
            </a:r>
            <a:endParaRPr/>
          </a:p>
          <a:p>
            <a:pPr marL="228600" lvl="0" indent="-228600" algn="l" rtl="0">
              <a:lnSpc>
                <a:spcPct val="100000"/>
              </a:lnSpc>
              <a:spcBef>
                <a:spcPts val="2000"/>
              </a:spcBef>
              <a:spcAft>
                <a:spcPts val="0"/>
              </a:spcAft>
              <a:buSzPts val="2000"/>
              <a:buChar char="▪"/>
            </a:pPr>
            <a:r>
              <a:rPr lang="en-GB" sz="2000" b="1"/>
              <a:t>Découvert : </a:t>
            </a:r>
            <a:r>
              <a:rPr lang="en-GB" sz="2000"/>
              <a:t>"Être à découvert" signifie que le solde du compte bancaire est insuffisant.</a:t>
            </a:r>
            <a:endParaRPr/>
          </a:p>
          <a:p>
            <a:pPr marL="228600" lvl="0" indent="-228600" algn="l" rtl="0">
              <a:lnSpc>
                <a:spcPct val="100000"/>
              </a:lnSpc>
              <a:spcBef>
                <a:spcPts val="2000"/>
              </a:spcBef>
              <a:spcAft>
                <a:spcPts val="0"/>
              </a:spcAft>
              <a:buSzPts val="2000"/>
              <a:buChar char="▪"/>
            </a:pPr>
            <a:r>
              <a:rPr lang="en-GB" sz="2000" b="1"/>
              <a:t>BIC </a:t>
            </a:r>
            <a:r>
              <a:rPr lang="en-GB" sz="2000"/>
              <a:t>(Bank Identifier Code) ou code </a:t>
            </a:r>
            <a:r>
              <a:rPr lang="en-GB" sz="2000" b="1"/>
              <a:t>SWIFT </a:t>
            </a:r>
            <a:r>
              <a:rPr lang="en-GB" sz="2000"/>
              <a:t>: identifie la banque destinataire d'un virement.</a:t>
            </a:r>
            <a:endParaRPr/>
          </a:p>
          <a:p>
            <a:pPr marL="228600" lvl="0" indent="-228600" algn="l" rtl="0">
              <a:lnSpc>
                <a:spcPct val="100000"/>
              </a:lnSpc>
              <a:spcBef>
                <a:spcPts val="2000"/>
              </a:spcBef>
              <a:spcAft>
                <a:spcPts val="0"/>
              </a:spcAft>
              <a:buSzPts val="2000"/>
              <a:buChar char="▪"/>
            </a:pPr>
            <a:r>
              <a:rPr lang="en-GB" sz="2000" b="1"/>
              <a:t>PIN : </a:t>
            </a:r>
            <a:r>
              <a:rPr lang="en-GB" sz="2000"/>
              <a:t>Le "numéro d'identification personnel" et le numéro d'utilisateur sont les données d'accès à votre banque en ligne.</a:t>
            </a:r>
            <a:endParaRPr/>
          </a:p>
        </p:txBody>
      </p:sp>
      <p:sp>
        <p:nvSpPr>
          <p:cNvPr id="428" name="Google Shape;428;p33"/>
          <p:cNvSpPr/>
          <p:nvPr/>
        </p:nvSpPr>
        <p:spPr>
          <a:xfrm>
            <a:off x="6315960" y="0"/>
            <a:ext cx="5870420" cy="504496"/>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dirty="0" err="1">
                <a:solidFill>
                  <a:srgbClr val="1C2E78"/>
                </a:solidFill>
                <a:latin typeface="Calibri"/>
                <a:ea typeface="Calibri"/>
                <a:cs typeface="Calibri"/>
                <a:sym typeface="Calibri"/>
              </a:rPr>
              <a:t>Qu'est-ce</a:t>
            </a:r>
            <a:r>
              <a:rPr lang="en-GB" sz="1800" dirty="0">
                <a:solidFill>
                  <a:srgbClr val="1C2E78"/>
                </a:solidFill>
                <a:latin typeface="Calibri"/>
                <a:ea typeface="Calibri"/>
                <a:cs typeface="Calibri"/>
                <a:sym typeface="Calibri"/>
              </a:rPr>
              <a:t> que </a:t>
            </a:r>
            <a:r>
              <a:rPr lang="en-GB" sz="1800" dirty="0" err="1">
                <a:solidFill>
                  <a:srgbClr val="1C2E78"/>
                </a:solidFill>
                <a:latin typeface="Calibri"/>
                <a:ea typeface="Calibri"/>
                <a:cs typeface="Calibri"/>
                <a:sym typeface="Calibri"/>
              </a:rPr>
              <a:t>cela</a:t>
            </a:r>
            <a:r>
              <a:rPr lang="en-GB" sz="1800" dirty="0">
                <a:solidFill>
                  <a:srgbClr val="1C2E78"/>
                </a:solidFill>
                <a:latin typeface="Calibri"/>
                <a:ea typeface="Calibri"/>
                <a:cs typeface="Calibri"/>
                <a:sym typeface="Calibri"/>
              </a:rPr>
              <a:t> </a:t>
            </a:r>
            <a:r>
              <a:rPr lang="en-GB" sz="1800" dirty="0" err="1">
                <a:solidFill>
                  <a:srgbClr val="1C2E78"/>
                </a:solidFill>
                <a:latin typeface="Calibri"/>
                <a:ea typeface="Calibri"/>
                <a:cs typeface="Calibri"/>
                <a:sym typeface="Calibri"/>
              </a:rPr>
              <a:t>signifie</a:t>
            </a:r>
            <a:r>
              <a:rPr lang="en-GB" sz="1800" dirty="0">
                <a:solidFill>
                  <a:srgbClr val="1C2E78"/>
                </a:solidFill>
                <a:latin typeface="Calibri"/>
                <a:ea typeface="Calibri"/>
                <a:cs typeface="Calibri"/>
                <a:sym typeface="Calibri"/>
              </a:rPr>
              <a:t>... ? Explication des concepts </a:t>
            </a:r>
            <a:r>
              <a:rPr lang="en-GB" sz="1800" dirty="0" err="1">
                <a:solidFill>
                  <a:srgbClr val="1C2E78"/>
                </a:solidFill>
                <a:latin typeface="Calibri"/>
                <a:ea typeface="Calibri"/>
                <a:cs typeface="Calibri"/>
                <a:sym typeface="Calibri"/>
              </a:rPr>
              <a:t>bancaires</a:t>
            </a:r>
            <a:r>
              <a:rPr lang="en-GB" sz="1800" dirty="0">
                <a:solidFill>
                  <a:srgbClr val="1C2E78"/>
                </a:solidFill>
                <a:latin typeface="Calibri"/>
                <a:ea typeface="Calibri"/>
                <a:cs typeface="Calibri"/>
                <a:sym typeface="Calibri"/>
              </a:rPr>
              <a:t> de base</a:t>
            </a:r>
            <a:endParaRPr sz="1800" dirty="0">
              <a:solidFill>
                <a:srgbClr val="1C2E78"/>
              </a:solidFill>
              <a:latin typeface="Calibri"/>
              <a:ea typeface="Calibri"/>
              <a:cs typeface="Calibri"/>
              <a:sym typeface="Calibri"/>
            </a:endParaRPr>
          </a:p>
        </p:txBody>
      </p:sp>
      <p:pic>
        <p:nvPicPr>
          <p:cNvPr id="429" name="Google Shape;429;p33" descr="Payment online icon set design"/>
          <p:cNvPicPr preferRelativeResize="0"/>
          <p:nvPr/>
        </p:nvPicPr>
        <p:blipFill rotWithShape="1">
          <a:blip r:embed="rId3">
            <a:alphaModFix/>
          </a:blip>
          <a:srcRect/>
          <a:stretch/>
        </p:blipFill>
        <p:spPr>
          <a:xfrm>
            <a:off x="8146813" y="1937454"/>
            <a:ext cx="3696395" cy="3135440"/>
          </a:xfrm>
          <a:prstGeom prst="rect">
            <a:avLst/>
          </a:prstGeom>
          <a:noFill/>
          <a:ln>
            <a:noFill/>
          </a:ln>
        </p:spPr>
      </p:pic>
      <p:sp>
        <p:nvSpPr>
          <p:cNvPr id="430" name="Google Shape;430;p33"/>
          <p:cNvSpPr txBox="1"/>
          <p:nvPr/>
        </p:nvSpPr>
        <p:spPr>
          <a:xfrm>
            <a:off x="11005945" y="6611779"/>
            <a:ext cx="122349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Freepik</a:t>
            </a:r>
            <a:endParaRPr sz="10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GB"/>
              <a:t>Termes fréquemment utilisés dans les services bancaires en ligne</a:t>
            </a:r>
            <a:endParaRPr/>
          </a:p>
        </p:txBody>
      </p:sp>
      <p:sp>
        <p:nvSpPr>
          <p:cNvPr id="437" name="Google Shape;437;p34"/>
          <p:cNvSpPr txBox="1">
            <a:spLocks noGrp="1"/>
          </p:cNvSpPr>
          <p:nvPr>
            <p:ph type="body" idx="1"/>
          </p:nvPr>
        </p:nvSpPr>
        <p:spPr>
          <a:xfrm>
            <a:off x="557998" y="1800000"/>
            <a:ext cx="6980407" cy="4553504"/>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7000"/>
              </a:lnSpc>
              <a:spcBef>
                <a:spcPts val="0"/>
              </a:spcBef>
              <a:spcAft>
                <a:spcPts val="0"/>
              </a:spcAft>
              <a:buSzPct val="100000"/>
              <a:buNone/>
            </a:pPr>
            <a:r>
              <a:rPr lang="en-GB" sz="2200" b="1"/>
              <a:t>IBAN </a:t>
            </a:r>
            <a:r>
              <a:rPr lang="en-GB" sz="2200"/>
              <a:t>(numéro de compte bancaire international) :</a:t>
            </a:r>
            <a:endParaRPr/>
          </a:p>
          <a:p>
            <a:pPr marL="228600" lvl="0" indent="-218122" algn="l" rtl="0">
              <a:lnSpc>
                <a:spcPct val="107000"/>
              </a:lnSpc>
              <a:spcBef>
                <a:spcPts val="1400"/>
              </a:spcBef>
              <a:spcAft>
                <a:spcPts val="0"/>
              </a:spcAft>
              <a:buSzPct val="100000"/>
              <a:buChar char="▪"/>
            </a:pPr>
            <a:r>
              <a:rPr lang="en-GB" sz="2200"/>
              <a:t>Un ensemble de 24 chiffres composé de deux lettres et de 22 chiffres :</a:t>
            </a:r>
            <a:endParaRPr/>
          </a:p>
          <a:p>
            <a:pPr marL="719138" lvl="0" indent="-259397" algn="l" rtl="0">
              <a:lnSpc>
                <a:spcPct val="107000"/>
              </a:lnSpc>
              <a:spcBef>
                <a:spcPts val="1400"/>
              </a:spcBef>
              <a:spcAft>
                <a:spcPts val="0"/>
              </a:spcAft>
              <a:buSzPct val="100000"/>
              <a:buAutoNum type="arabicPeriod"/>
            </a:pPr>
            <a:r>
              <a:rPr lang="en-GB" sz="2200" b="1"/>
              <a:t>Pays : </a:t>
            </a:r>
            <a:r>
              <a:rPr lang="en-GB" sz="2200"/>
              <a:t>Les lettres identifient le pays et sont liées à deux chiffres de contrôle (DC) qui servent à valider l'ensemble de l'IBAN. </a:t>
            </a:r>
            <a:endParaRPr/>
          </a:p>
          <a:p>
            <a:pPr marL="719138" lvl="0" indent="-259397" algn="l" rtl="0">
              <a:lnSpc>
                <a:spcPct val="107000"/>
              </a:lnSpc>
              <a:spcBef>
                <a:spcPts val="1400"/>
              </a:spcBef>
              <a:spcAft>
                <a:spcPts val="0"/>
              </a:spcAft>
              <a:buSzPct val="100000"/>
              <a:buAutoNum type="arabicPeriod"/>
            </a:pPr>
            <a:r>
              <a:rPr lang="en-GB" sz="2200" b="1"/>
              <a:t>Entité : </a:t>
            </a:r>
            <a:r>
              <a:rPr lang="en-GB" sz="2200"/>
              <a:t>Les quatre premiers chiffres sont attribués par la Banque Nationale de votre pays et identifient la banque. </a:t>
            </a:r>
            <a:endParaRPr/>
          </a:p>
          <a:p>
            <a:pPr marL="719138" lvl="0" indent="-259397" algn="l" rtl="0">
              <a:lnSpc>
                <a:spcPct val="107000"/>
              </a:lnSpc>
              <a:spcBef>
                <a:spcPts val="1400"/>
              </a:spcBef>
              <a:spcAft>
                <a:spcPts val="0"/>
              </a:spcAft>
              <a:buSzPct val="100000"/>
              <a:buAutoNum type="arabicPeriod"/>
            </a:pPr>
            <a:r>
              <a:rPr lang="en-GB" sz="2200" b="1"/>
              <a:t>Branche : </a:t>
            </a:r>
            <a:r>
              <a:rPr lang="en-GB" sz="2200"/>
              <a:t>Les quatre chiffres suivants identifient l'agence dans laquelle le client détient son compte. </a:t>
            </a:r>
            <a:endParaRPr/>
          </a:p>
          <a:p>
            <a:pPr marL="719138" lvl="0" indent="-259397" algn="l" rtl="0">
              <a:lnSpc>
                <a:spcPct val="107000"/>
              </a:lnSpc>
              <a:spcBef>
                <a:spcPts val="1400"/>
              </a:spcBef>
              <a:spcAft>
                <a:spcPts val="0"/>
              </a:spcAft>
              <a:buSzPct val="100000"/>
              <a:buAutoNum type="arabicPeriod"/>
            </a:pPr>
            <a:r>
              <a:rPr lang="en-GB" sz="2200" b="1"/>
              <a:t>DC : </a:t>
            </a:r>
            <a:r>
              <a:rPr lang="en-GB" sz="2200"/>
              <a:t>2 chiffres de contrôle. </a:t>
            </a:r>
            <a:endParaRPr sz="2200"/>
          </a:p>
          <a:p>
            <a:pPr marL="719138" lvl="0" indent="-259397" algn="l" rtl="0">
              <a:lnSpc>
                <a:spcPct val="107000"/>
              </a:lnSpc>
              <a:spcBef>
                <a:spcPts val="1400"/>
              </a:spcBef>
              <a:spcAft>
                <a:spcPts val="0"/>
              </a:spcAft>
              <a:buSzPct val="100000"/>
              <a:buAutoNum type="arabicPeriod"/>
            </a:pPr>
            <a:r>
              <a:rPr lang="en-GB" sz="2200" b="1"/>
              <a:t>Numéro de compte : </a:t>
            </a:r>
            <a:r>
              <a:rPr lang="en-GB" sz="2200"/>
              <a:t>Les numéro individuel de compte forme les 10 derniers chiffres</a:t>
            </a:r>
            <a:endParaRPr/>
          </a:p>
          <a:p>
            <a:pPr marL="228600" lvl="0" indent="-109854" algn="l" rtl="0">
              <a:lnSpc>
                <a:spcPct val="107000"/>
              </a:lnSpc>
              <a:spcBef>
                <a:spcPts val="1400"/>
              </a:spcBef>
              <a:spcAft>
                <a:spcPts val="0"/>
              </a:spcAft>
              <a:buSzPct val="100000"/>
              <a:buNone/>
            </a:pPr>
            <a:endParaRPr sz="2200" u="sng"/>
          </a:p>
          <a:p>
            <a:pPr marL="228600" lvl="0" indent="-131445" algn="l" rtl="0">
              <a:lnSpc>
                <a:spcPct val="107000"/>
              </a:lnSpc>
              <a:spcBef>
                <a:spcPts val="1400"/>
              </a:spcBef>
              <a:spcAft>
                <a:spcPts val="0"/>
              </a:spcAft>
              <a:buSzPct val="100000"/>
              <a:buNone/>
            </a:pPr>
            <a:endParaRPr sz="1800">
              <a:latin typeface="Calibri"/>
              <a:ea typeface="Calibri"/>
              <a:cs typeface="Calibri"/>
              <a:sym typeface="Calibri"/>
            </a:endParaRPr>
          </a:p>
        </p:txBody>
      </p:sp>
      <p:sp>
        <p:nvSpPr>
          <p:cNvPr id="438" name="Google Shape;438;p34"/>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GB" sz="1200">
                <a:solidFill>
                  <a:schemeClr val="dk1"/>
                </a:solidFill>
                <a:latin typeface="Calibri"/>
                <a:ea typeface="Calibri"/>
                <a:cs typeface="Calibri"/>
                <a:sym typeface="Calibri"/>
              </a:rPr>
              <a:t>Source : Pricebank </a:t>
            </a:r>
            <a:endParaRPr sz="1200" b="0" i="0" u="none" strike="noStrike" cap="none">
              <a:solidFill>
                <a:schemeClr val="dk1"/>
              </a:solidFill>
              <a:latin typeface="Calibri"/>
              <a:ea typeface="Calibri"/>
              <a:cs typeface="Calibri"/>
              <a:sym typeface="Calibri"/>
            </a:endParaRPr>
          </a:p>
        </p:txBody>
      </p:sp>
      <p:sp>
        <p:nvSpPr>
          <p:cNvPr id="439" name="Google Shape;439;p34"/>
          <p:cNvSpPr/>
          <p:nvPr/>
        </p:nvSpPr>
        <p:spPr>
          <a:xfrm>
            <a:off x="6315960" y="0"/>
            <a:ext cx="5870420" cy="504496"/>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dirty="0" err="1">
                <a:solidFill>
                  <a:srgbClr val="1C2E78"/>
                </a:solidFill>
                <a:latin typeface="Calibri"/>
                <a:ea typeface="Calibri"/>
                <a:cs typeface="Calibri"/>
                <a:sym typeface="Calibri"/>
              </a:rPr>
              <a:t>Qu'est-ce</a:t>
            </a:r>
            <a:r>
              <a:rPr lang="en-GB" sz="1800" dirty="0">
                <a:solidFill>
                  <a:srgbClr val="1C2E78"/>
                </a:solidFill>
                <a:latin typeface="Calibri"/>
                <a:ea typeface="Calibri"/>
                <a:cs typeface="Calibri"/>
                <a:sym typeface="Calibri"/>
              </a:rPr>
              <a:t> que </a:t>
            </a:r>
            <a:r>
              <a:rPr lang="en-GB" sz="1800" dirty="0" err="1">
                <a:solidFill>
                  <a:srgbClr val="1C2E78"/>
                </a:solidFill>
                <a:latin typeface="Calibri"/>
                <a:ea typeface="Calibri"/>
                <a:cs typeface="Calibri"/>
                <a:sym typeface="Calibri"/>
              </a:rPr>
              <a:t>cela</a:t>
            </a:r>
            <a:r>
              <a:rPr lang="en-GB" sz="1800" dirty="0">
                <a:solidFill>
                  <a:srgbClr val="1C2E78"/>
                </a:solidFill>
                <a:latin typeface="Calibri"/>
                <a:ea typeface="Calibri"/>
                <a:cs typeface="Calibri"/>
                <a:sym typeface="Calibri"/>
              </a:rPr>
              <a:t> </a:t>
            </a:r>
            <a:r>
              <a:rPr lang="en-GB" sz="1800" dirty="0" err="1">
                <a:solidFill>
                  <a:srgbClr val="1C2E78"/>
                </a:solidFill>
                <a:latin typeface="Calibri"/>
                <a:ea typeface="Calibri"/>
                <a:cs typeface="Calibri"/>
                <a:sym typeface="Calibri"/>
              </a:rPr>
              <a:t>signifie</a:t>
            </a:r>
            <a:r>
              <a:rPr lang="en-GB" sz="1800" dirty="0">
                <a:solidFill>
                  <a:srgbClr val="1C2E78"/>
                </a:solidFill>
                <a:latin typeface="Calibri"/>
                <a:ea typeface="Calibri"/>
                <a:cs typeface="Calibri"/>
                <a:sym typeface="Calibri"/>
              </a:rPr>
              <a:t>... ? Explication des concepts </a:t>
            </a:r>
            <a:r>
              <a:rPr lang="en-GB" sz="1800" dirty="0" err="1">
                <a:solidFill>
                  <a:srgbClr val="1C2E78"/>
                </a:solidFill>
                <a:latin typeface="Calibri"/>
                <a:ea typeface="Calibri"/>
                <a:cs typeface="Calibri"/>
                <a:sym typeface="Calibri"/>
              </a:rPr>
              <a:t>bancaires</a:t>
            </a:r>
            <a:r>
              <a:rPr lang="en-GB" sz="1800" dirty="0">
                <a:solidFill>
                  <a:srgbClr val="1C2E78"/>
                </a:solidFill>
                <a:latin typeface="Calibri"/>
                <a:ea typeface="Calibri"/>
                <a:cs typeface="Calibri"/>
                <a:sym typeface="Calibri"/>
              </a:rPr>
              <a:t> de base</a:t>
            </a:r>
            <a:endParaRPr sz="1800" dirty="0">
              <a:solidFill>
                <a:srgbClr val="1C2E78"/>
              </a:solidFill>
              <a:latin typeface="Calibri"/>
              <a:ea typeface="Calibri"/>
              <a:cs typeface="Calibri"/>
              <a:sym typeface="Calibri"/>
            </a:endParaRPr>
          </a:p>
        </p:txBody>
      </p:sp>
      <p:pic>
        <p:nvPicPr>
          <p:cNvPr id="440" name="Google Shape;440;p34" descr="Qu'est-ce qu'un RIB, IBAN, BIC ? Tout savoir de ces numéros"/>
          <p:cNvPicPr preferRelativeResize="0"/>
          <p:nvPr/>
        </p:nvPicPr>
        <p:blipFill rotWithShape="1">
          <a:blip r:embed="rId3">
            <a:alphaModFix/>
          </a:blip>
          <a:srcRect/>
          <a:stretch/>
        </p:blipFill>
        <p:spPr>
          <a:xfrm>
            <a:off x="7538405" y="2864024"/>
            <a:ext cx="4437585" cy="1948377"/>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grpSp>
        <p:nvGrpSpPr>
          <p:cNvPr id="446" name="Google Shape;446;p35"/>
          <p:cNvGrpSpPr/>
          <p:nvPr/>
        </p:nvGrpSpPr>
        <p:grpSpPr>
          <a:xfrm>
            <a:off x="0" y="1"/>
            <a:ext cx="12624362" cy="6910372"/>
            <a:chOff x="0" y="0"/>
            <a:chExt cx="12624362" cy="7020335"/>
          </a:xfrm>
        </p:grpSpPr>
        <p:sp>
          <p:nvSpPr>
            <p:cNvPr id="447" name="Google Shape;447;p35"/>
            <p:cNvSpPr/>
            <p:nvPr/>
          </p:nvSpPr>
          <p:spPr>
            <a:xfrm>
              <a:off x="7876693" y="0"/>
              <a:ext cx="4747669" cy="7020335"/>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8" name="Google Shape;448;p35"/>
            <p:cNvSpPr/>
            <p:nvPr/>
          </p:nvSpPr>
          <p:spPr>
            <a:xfrm rot="-5400000">
              <a:off x="2537791" y="1637769"/>
              <a:ext cx="7004130" cy="3737972"/>
            </a:xfrm>
            <a:prstGeom prst="rtTriangle">
              <a:avLst/>
            </a:prstGeom>
            <a:solidFill>
              <a:srgbClr val="26A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49" name="Google Shape;449;p35"/>
            <p:cNvPicPr preferRelativeResize="0"/>
            <p:nvPr/>
          </p:nvPicPr>
          <p:blipFill rotWithShape="1">
            <a:blip r:embed="rId3">
              <a:alphaModFix/>
            </a:blip>
            <a:srcRect/>
            <a:stretch/>
          </p:blipFill>
          <p:spPr>
            <a:xfrm>
              <a:off x="7631440" y="1684282"/>
              <a:ext cx="3843990" cy="3843990"/>
            </a:xfrm>
            <a:prstGeom prst="rect">
              <a:avLst/>
            </a:prstGeom>
            <a:noFill/>
            <a:ln>
              <a:noFill/>
            </a:ln>
          </p:spPr>
        </p:pic>
        <p:sp>
          <p:nvSpPr>
            <p:cNvPr id="450" name="Google Shape;450;p35"/>
            <p:cNvSpPr txBox="1"/>
            <p:nvPr/>
          </p:nvSpPr>
          <p:spPr>
            <a:xfrm>
              <a:off x="0" y="3882628"/>
              <a:ext cx="5391150" cy="1325563"/>
            </a:xfrm>
            <a:prstGeom prst="rect">
              <a:avLst/>
            </a:prstGeom>
            <a:noFill/>
            <a:ln>
              <a:noFill/>
            </a:ln>
          </p:spPr>
          <p:txBody>
            <a:bodyPr spcFirstLastPara="1" wrap="square" lIns="91425" tIns="45700" rIns="91425" bIns="45700" anchor="ctr" anchorCtr="0">
              <a:normAutofit lnSpcReduction="10000"/>
            </a:bodyPr>
            <a:lstStyle/>
            <a:p>
              <a:pPr marL="0" marR="0" lvl="0" indent="0" algn="ctr" rtl="0">
                <a:lnSpc>
                  <a:spcPct val="90000"/>
                </a:lnSpc>
                <a:spcBef>
                  <a:spcPts val="0"/>
                </a:spcBef>
                <a:spcAft>
                  <a:spcPts val="0"/>
                </a:spcAft>
                <a:buClr>
                  <a:srgbClr val="FFC243"/>
                </a:buClr>
                <a:buSzPts val="4000"/>
                <a:buFont typeface="Calibri"/>
                <a:buNone/>
              </a:pPr>
              <a:r>
                <a:rPr lang="en-GB" sz="4000" b="1">
                  <a:solidFill>
                    <a:srgbClr val="FFC243"/>
                  </a:solidFill>
                  <a:latin typeface="Calibri"/>
                  <a:ea typeface="Calibri"/>
                  <a:cs typeface="Calibri"/>
                  <a:sym typeface="Calibri"/>
                </a:rPr>
                <a:t>Félicitations !</a:t>
              </a:r>
              <a:r>
                <a:rPr lang="en-GB" sz="2800" b="1">
                  <a:solidFill>
                    <a:srgbClr val="84C337"/>
                  </a:solidFill>
                  <a:latin typeface="Calibri"/>
                  <a:ea typeface="Calibri"/>
                  <a:cs typeface="Calibri"/>
                  <a:sym typeface="Calibri"/>
                </a:rPr>
                <a:t/>
              </a:r>
              <a:br>
                <a:rPr lang="en-GB" sz="2800" b="1">
                  <a:solidFill>
                    <a:srgbClr val="84C337"/>
                  </a:solidFill>
                  <a:latin typeface="Calibri"/>
                  <a:ea typeface="Calibri"/>
                  <a:cs typeface="Calibri"/>
                  <a:sym typeface="Calibri"/>
                </a:rPr>
              </a:br>
              <a:r>
                <a:rPr lang="en-GB" sz="2800" b="1">
                  <a:solidFill>
                    <a:srgbClr val="1C2E78"/>
                  </a:solidFill>
                  <a:latin typeface="Calibri"/>
                  <a:ea typeface="Calibri"/>
                  <a:cs typeface="Calibri"/>
                  <a:sym typeface="Calibri"/>
                </a:rPr>
                <a:t>Vous avez complété ce module avec succès !</a:t>
              </a:r>
              <a:endParaRPr/>
            </a:p>
          </p:txBody>
        </p:sp>
      </p:grpSp>
      <p:pic>
        <p:nvPicPr>
          <p:cNvPr id="451" name="Google Shape;451;p35"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r="54938"/>
          <a:stretch/>
        </p:blipFill>
        <p:spPr>
          <a:xfrm>
            <a:off x="-33924" y="8958"/>
            <a:ext cx="3635960" cy="3783780"/>
          </a:xfrm>
          <a:prstGeom prst="rect">
            <a:avLst/>
          </a:prstGeom>
          <a:noFill/>
          <a:ln>
            <a:noFill/>
          </a:ln>
        </p:spPr>
      </p:pic>
      <p:pic>
        <p:nvPicPr>
          <p:cNvPr id="452" name="Google Shape;452;p35" descr="Εικόνα που περιέχει γραφικά, γραφιστική, clipart, καρτούν&#10;&#10;Περιγραφή που δημιουργήθηκε αυτόματα"/>
          <p:cNvPicPr preferRelativeResize="0"/>
          <p:nvPr/>
        </p:nvPicPr>
        <p:blipFill rotWithShape="1">
          <a:blip r:embed="rId5">
            <a:alphaModFix/>
          </a:blip>
          <a:srcRect l="44200" r="5462"/>
          <a:stretch/>
        </p:blipFill>
        <p:spPr>
          <a:xfrm>
            <a:off x="3397721" y="823363"/>
            <a:ext cx="2375272" cy="2212824"/>
          </a:xfrm>
          <a:prstGeom prst="rect">
            <a:avLst/>
          </a:prstGeom>
          <a:noFill/>
          <a:ln>
            <a:noFill/>
          </a:ln>
        </p:spPr>
      </p:pic>
      <p:sp>
        <p:nvSpPr>
          <p:cNvPr id="453" name="Google Shape;453;p35"/>
          <p:cNvSpPr/>
          <p:nvPr/>
        </p:nvSpPr>
        <p:spPr>
          <a:xfrm>
            <a:off x="4741679" y="6277951"/>
            <a:ext cx="774566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200"/>
              <a:buFont typeface="Calibri"/>
              <a:buNone/>
            </a:pPr>
            <a:r>
              <a:rPr lang="en-GB" sz="1110" b="0" i="0" u="none" strike="noStrike" cap="none">
                <a:solidFill>
                  <a:schemeClr val="lt1"/>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tenus responsables. Numéro de projet : 2023-1-RO01-KA220-ADU-000157797</a:t>
            </a:r>
            <a:endParaRPr sz="1110" b="0" i="0" u="none" strike="noStrike" cap="none">
              <a:solidFill>
                <a:schemeClr val="lt1"/>
              </a:solidFill>
              <a:latin typeface="Calibri"/>
              <a:ea typeface="Calibri"/>
              <a:cs typeface="Calibri"/>
              <a:sym typeface="Calibri"/>
            </a:endParaRPr>
          </a:p>
        </p:txBody>
      </p:sp>
      <p:pic>
        <p:nvPicPr>
          <p:cNvPr id="454" name="Google Shape;454;p35" title="FR_Co-fundedbytheEU_RGB_POS.png"/>
          <p:cNvPicPr preferRelativeResize="0"/>
          <p:nvPr/>
        </p:nvPicPr>
        <p:blipFill rotWithShape="1">
          <a:blip r:embed="rId6">
            <a:alphaModFix/>
          </a:blip>
          <a:srcRect/>
          <a:stretch/>
        </p:blipFill>
        <p:spPr>
          <a:xfrm>
            <a:off x="0" y="6215916"/>
            <a:ext cx="2700268" cy="60782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0000"/>
              <a:buFont typeface="Calibri"/>
              <a:buNone/>
            </a:pPr>
            <a:r>
              <a:rPr lang="en-GB" sz="2200"/>
              <a:t>Unité 1</a:t>
            </a:r>
            <a:r>
              <a:rPr lang="en-GB"/>
              <a:t/>
            </a:r>
            <a:br>
              <a:rPr lang="en-GB"/>
            </a:br>
            <a:r>
              <a:rPr lang="en-GB" sz="4000"/>
              <a:t>Introduction </a:t>
            </a:r>
            <a:r>
              <a:rPr lang="en-GB"/>
              <a:t/>
            </a:r>
            <a:br>
              <a:rPr lang="en-GB"/>
            </a:br>
            <a:endParaRPr/>
          </a:p>
        </p:txBody>
      </p:sp>
      <p:sp>
        <p:nvSpPr>
          <p:cNvPr id="137" name="Google Shape;137;p4"/>
          <p:cNvSpPr txBox="1">
            <a:spLocks noGrp="1"/>
          </p:cNvSpPr>
          <p:nvPr>
            <p:ph type="body" idx="1"/>
          </p:nvPr>
        </p:nvSpPr>
        <p:spPr>
          <a:xfrm>
            <a:off x="558000" y="2035925"/>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GB" sz="2200"/>
              <a:t>Objectifs</a:t>
            </a:r>
            <a:endParaRPr/>
          </a:p>
        </p:txBody>
      </p:sp>
      <p:sp>
        <p:nvSpPr>
          <p:cNvPr id="138" name="Google Shape;138;p4"/>
          <p:cNvSpPr txBox="1">
            <a:spLocks noGrp="1"/>
          </p:cNvSpPr>
          <p:nvPr>
            <p:ph type="body" idx="2"/>
          </p:nvPr>
        </p:nvSpPr>
        <p:spPr>
          <a:xfrm>
            <a:off x="557995" y="2589918"/>
            <a:ext cx="72228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GB" sz="2000"/>
              <a:t>À l'issue de cette unité, vous connaitrez: </a:t>
            </a:r>
            <a:endParaRPr/>
          </a:p>
          <a:p>
            <a:pPr marL="228600" lvl="0" indent="-224948" algn="l" rtl="0">
              <a:lnSpc>
                <a:spcPct val="150000"/>
              </a:lnSpc>
              <a:spcBef>
                <a:spcPts val="1200"/>
              </a:spcBef>
              <a:spcAft>
                <a:spcPts val="0"/>
              </a:spcAft>
              <a:buClr>
                <a:srgbClr val="92D050"/>
              </a:buClr>
              <a:buSzPts val="2100"/>
              <a:buFont typeface="Calibri"/>
              <a:buChar char="✔"/>
            </a:pPr>
            <a:r>
              <a:rPr lang="en-GB" sz="2000"/>
              <a:t>Les objectifs d'apprentissage et le contenu de formation de ce module</a:t>
            </a:r>
            <a:endParaRPr/>
          </a:p>
          <a:p>
            <a:pPr marL="228600" lvl="0" indent="-224948" algn="l" rtl="0">
              <a:lnSpc>
                <a:spcPct val="150000"/>
              </a:lnSpc>
              <a:spcBef>
                <a:spcPts val="1200"/>
              </a:spcBef>
              <a:spcAft>
                <a:spcPts val="0"/>
              </a:spcAft>
              <a:buClr>
                <a:srgbClr val="92D050"/>
              </a:buClr>
              <a:buSzPts val="2100"/>
              <a:buFont typeface="Calibri"/>
              <a:buChar char="✔"/>
            </a:pPr>
            <a:r>
              <a:rPr lang="en-GB" sz="2000"/>
              <a:t>La méthodologie de formation utilisée et la durée de ce module</a:t>
            </a:r>
            <a:endParaRPr sz="2000"/>
          </a:p>
        </p:txBody>
      </p:sp>
      <p:pic>
        <p:nvPicPr>
          <p:cNvPr id="139" name="Google Shape;139;p4" descr="High ROI content abstract concept illustration"/>
          <p:cNvPicPr preferRelativeResize="0"/>
          <p:nvPr/>
        </p:nvPicPr>
        <p:blipFill rotWithShape="1">
          <a:blip r:embed="rId3">
            <a:alphaModFix/>
          </a:blip>
          <a:srcRect l="10455" t="11533" r="9781" b="9204"/>
          <a:stretch/>
        </p:blipFill>
        <p:spPr>
          <a:xfrm>
            <a:off x="8199449" y="2287475"/>
            <a:ext cx="3434551" cy="3412775"/>
          </a:xfrm>
          <a:prstGeom prst="rect">
            <a:avLst/>
          </a:prstGeom>
          <a:noFill/>
          <a:ln>
            <a:noFill/>
          </a:ln>
        </p:spPr>
      </p:pic>
      <p:sp>
        <p:nvSpPr>
          <p:cNvPr id="140" name="Google Shape;140;p4"/>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GB"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a:t>
            </a:r>
            <a:r>
              <a:rPr lang="en-GB" sz="10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par</a:t>
            </a:r>
            <a:r>
              <a:rPr lang="en-GB"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 vectorjuice </a:t>
            </a:r>
            <a:r>
              <a:rPr lang="en-GB" sz="10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sur</a:t>
            </a:r>
            <a:r>
              <a:rPr lang="en-GB"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txBox="1">
            <a:spLocks noGrp="1"/>
          </p:cNvSpPr>
          <p:nvPr>
            <p:ph type="title"/>
          </p:nvPr>
        </p:nvSpPr>
        <p:spPr>
          <a:xfrm>
            <a:off x="1524000" y="927147"/>
            <a:ext cx="7732832"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800"/>
              <a:buFont typeface="Calibri"/>
              <a:buNone/>
            </a:pPr>
            <a:r>
              <a:rPr lang="en-GB" sz="2800"/>
              <a:t>Compétences</a:t>
            </a:r>
            <a:endParaRPr/>
          </a:p>
        </p:txBody>
      </p:sp>
      <p:pic>
        <p:nvPicPr>
          <p:cNvPr id="147" name="Google Shape;147;p5" descr="Στόχος με συμπαγές γέμισμα"/>
          <p:cNvPicPr preferRelativeResize="0"/>
          <p:nvPr/>
        </p:nvPicPr>
        <p:blipFill rotWithShape="1">
          <a:blip r:embed="rId3">
            <a:alphaModFix/>
          </a:blip>
          <a:srcRect/>
          <a:stretch/>
        </p:blipFill>
        <p:spPr>
          <a:xfrm>
            <a:off x="0" y="474320"/>
            <a:ext cx="1524000" cy="1524000"/>
          </a:xfrm>
          <a:prstGeom prst="rect">
            <a:avLst/>
          </a:prstGeom>
          <a:noFill/>
          <a:ln>
            <a:noFill/>
          </a:ln>
        </p:spPr>
      </p:pic>
      <p:sp>
        <p:nvSpPr>
          <p:cNvPr id="148" name="Google Shape;148;p5"/>
          <p:cNvSpPr txBox="1">
            <a:spLocks noGrp="1"/>
          </p:cNvSpPr>
          <p:nvPr>
            <p:ph type="body" idx="1"/>
          </p:nvPr>
        </p:nvSpPr>
        <p:spPr>
          <a:xfrm>
            <a:off x="485775" y="2236588"/>
            <a:ext cx="5610225" cy="4080646"/>
          </a:xfrm>
          <a:prstGeom prst="rect">
            <a:avLst/>
          </a:prstGeom>
          <a:noFill/>
          <a:ln>
            <a:noFill/>
          </a:ln>
        </p:spPr>
        <p:txBody>
          <a:bodyPr spcFirstLastPara="1" wrap="square" lIns="91425" tIns="45700" rIns="91425" bIns="45700" anchor="t" anchorCtr="0">
            <a:noAutofit/>
          </a:bodyPr>
          <a:lstStyle/>
          <a:p>
            <a:pPr marL="228600" lvl="0" indent="-222250" algn="l" rtl="0">
              <a:lnSpc>
                <a:spcPct val="100000"/>
              </a:lnSpc>
              <a:spcBef>
                <a:spcPts val="0"/>
              </a:spcBef>
              <a:spcAft>
                <a:spcPts val="0"/>
              </a:spcAft>
              <a:buClr>
                <a:srgbClr val="92D050"/>
              </a:buClr>
              <a:buSzPts val="2540"/>
              <a:buFont typeface="Calibri"/>
              <a:buChar char="▪"/>
            </a:pPr>
            <a:r>
              <a:rPr lang="en-GB" sz="2100"/>
              <a:t>Ouvrir un compte bancaire en ligne et y accéder </a:t>
            </a:r>
            <a:endParaRPr sz="2100"/>
          </a:p>
          <a:p>
            <a:pPr marL="685800" lvl="1" indent="-222250" algn="l" rtl="0">
              <a:lnSpc>
                <a:spcPct val="100000"/>
              </a:lnSpc>
              <a:spcBef>
                <a:spcPts val="1200"/>
              </a:spcBef>
              <a:spcAft>
                <a:spcPts val="0"/>
              </a:spcAft>
              <a:buClr>
                <a:srgbClr val="FFDA4C"/>
              </a:buClr>
              <a:buSzPts val="2540"/>
              <a:buChar char="✔"/>
            </a:pPr>
            <a:r>
              <a:rPr lang="en-GB" sz="2100"/>
              <a:t>connaître les étapes de la création d'un compte bancaire en ligne dans votre application</a:t>
            </a:r>
            <a:endParaRPr sz="2100"/>
          </a:p>
          <a:p>
            <a:pPr marL="685800" lvl="1" indent="-222250" algn="l" rtl="0">
              <a:lnSpc>
                <a:spcPct val="100000"/>
              </a:lnSpc>
              <a:spcBef>
                <a:spcPts val="1200"/>
              </a:spcBef>
              <a:spcAft>
                <a:spcPts val="0"/>
              </a:spcAft>
              <a:buClr>
                <a:srgbClr val="FFDA4C"/>
              </a:buClr>
              <a:buSzPts val="2540"/>
              <a:buChar char="✔"/>
            </a:pPr>
            <a:r>
              <a:rPr lang="en-GB" sz="2100"/>
              <a:t>savoir comment obtenir le code d'accès au compte</a:t>
            </a:r>
            <a:endParaRPr sz="2100"/>
          </a:p>
          <a:p>
            <a:pPr marL="685800" lvl="1" indent="-222250" algn="l" rtl="0">
              <a:lnSpc>
                <a:spcPct val="100000"/>
              </a:lnSpc>
              <a:spcBef>
                <a:spcPts val="1200"/>
              </a:spcBef>
              <a:spcAft>
                <a:spcPts val="0"/>
              </a:spcAft>
              <a:buClr>
                <a:srgbClr val="FFDA4C"/>
              </a:buClr>
              <a:buSzPts val="2540"/>
              <a:buChar char="✔"/>
            </a:pPr>
            <a:r>
              <a:rPr lang="en-GB" sz="2100"/>
              <a:t>savoir comment vérifier son identité et créer son propre nom d'utilisateur et son propre mot de passe</a:t>
            </a:r>
            <a:endParaRPr sz="1900"/>
          </a:p>
        </p:txBody>
      </p:sp>
      <p:sp>
        <p:nvSpPr>
          <p:cNvPr id="149" name="Google Shape;149;p5"/>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GB" sz="2000" b="0" dirty="0" err="1">
                <a:solidFill>
                  <a:schemeClr val="dk1"/>
                </a:solidFill>
                <a:latin typeface="Calibri"/>
                <a:ea typeface="Calibri"/>
                <a:cs typeface="Calibri"/>
                <a:sym typeface="Calibri"/>
              </a:rPr>
              <a:t>Gérer</a:t>
            </a:r>
            <a:r>
              <a:rPr lang="en-GB" sz="2000" b="0" dirty="0">
                <a:solidFill>
                  <a:schemeClr val="dk1"/>
                </a:solidFill>
                <a:latin typeface="Calibri"/>
                <a:ea typeface="Calibri"/>
                <a:cs typeface="Calibri"/>
                <a:sym typeface="Calibri"/>
              </a:rPr>
              <a:t> un </a:t>
            </a:r>
            <a:r>
              <a:rPr lang="en-GB" sz="2000" b="0" dirty="0" err="1">
                <a:solidFill>
                  <a:schemeClr val="dk1"/>
                </a:solidFill>
                <a:latin typeface="Calibri"/>
                <a:ea typeface="Calibri"/>
                <a:cs typeface="Calibri"/>
                <a:sym typeface="Calibri"/>
              </a:rPr>
              <a:t>compte</a:t>
            </a:r>
            <a:r>
              <a:rPr lang="en-GB" sz="2000" b="0" dirty="0">
                <a:solidFill>
                  <a:schemeClr val="dk1"/>
                </a:solidFill>
                <a:latin typeface="Calibri"/>
                <a:ea typeface="Calibri"/>
                <a:cs typeface="Calibri"/>
                <a:sym typeface="Calibri"/>
              </a:rPr>
              <a:t> </a:t>
            </a:r>
            <a:r>
              <a:rPr lang="en-GB" sz="2000" b="0" dirty="0" err="1">
                <a:solidFill>
                  <a:schemeClr val="dk1"/>
                </a:solidFill>
                <a:latin typeface="Calibri"/>
                <a:ea typeface="Calibri"/>
                <a:cs typeface="Calibri"/>
                <a:sym typeface="Calibri"/>
              </a:rPr>
              <a:t>bancaire</a:t>
            </a:r>
            <a:r>
              <a:rPr lang="en-GB" sz="2000" b="0" dirty="0">
                <a:solidFill>
                  <a:schemeClr val="dk1"/>
                </a:solidFill>
                <a:latin typeface="Calibri"/>
                <a:ea typeface="Calibri"/>
                <a:cs typeface="Calibri"/>
                <a:sym typeface="Calibri"/>
              </a:rPr>
              <a:t> </a:t>
            </a:r>
            <a:r>
              <a:rPr lang="en-GB" sz="2000" b="0" dirty="0" err="1">
                <a:solidFill>
                  <a:schemeClr val="dk1"/>
                </a:solidFill>
                <a:latin typeface="Calibri"/>
                <a:ea typeface="Calibri"/>
                <a:cs typeface="Calibri"/>
                <a:sym typeface="Calibri"/>
              </a:rPr>
              <a:t>en</a:t>
            </a:r>
            <a:r>
              <a:rPr lang="en-GB" sz="2000" b="0" dirty="0">
                <a:solidFill>
                  <a:schemeClr val="dk1"/>
                </a:solidFill>
                <a:latin typeface="Calibri"/>
                <a:ea typeface="Calibri"/>
                <a:cs typeface="Calibri"/>
                <a:sym typeface="Calibri"/>
              </a:rPr>
              <a:t> </a:t>
            </a:r>
            <a:r>
              <a:rPr lang="en-GB" sz="2000" b="0" dirty="0" err="1">
                <a:solidFill>
                  <a:schemeClr val="dk1"/>
                </a:solidFill>
                <a:latin typeface="Calibri"/>
                <a:ea typeface="Calibri"/>
                <a:cs typeface="Calibri"/>
                <a:sym typeface="Calibri"/>
              </a:rPr>
              <a:t>ligne</a:t>
            </a:r>
            <a:endParaRPr dirty="0"/>
          </a:p>
        </p:txBody>
      </p:sp>
      <p:sp>
        <p:nvSpPr>
          <p:cNvPr id="150" name="Google Shape;150;p5"/>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a:solidFill>
                  <a:schemeClr val="lt1"/>
                </a:solidFill>
                <a:latin typeface="Calibri"/>
                <a:ea typeface="Calibri"/>
                <a:cs typeface="Calibri"/>
                <a:sym typeface="Calibri"/>
              </a:rPr>
              <a:t>3</a:t>
            </a:r>
            <a:endParaRPr/>
          </a:p>
        </p:txBody>
      </p:sp>
      <p:sp>
        <p:nvSpPr>
          <p:cNvPr id="151" name="Google Shape;151;p5"/>
          <p:cNvSpPr txBox="1"/>
          <p:nvPr/>
        </p:nvSpPr>
        <p:spPr>
          <a:xfrm>
            <a:off x="6162674" y="2244326"/>
            <a:ext cx="5930587" cy="3694265"/>
          </a:xfrm>
          <a:prstGeom prst="rect">
            <a:avLst/>
          </a:prstGeom>
          <a:noFill/>
          <a:ln>
            <a:noFill/>
          </a:ln>
        </p:spPr>
        <p:txBody>
          <a:bodyPr spcFirstLastPara="1" wrap="square" lIns="91425" tIns="45700" rIns="91425" bIns="45700" anchor="t" anchorCtr="0">
            <a:normAutofit/>
          </a:bodyPr>
          <a:lstStyle/>
          <a:p>
            <a:pPr marL="228600" marR="0" lvl="0" indent="-222250" algn="l" rtl="0">
              <a:lnSpc>
                <a:spcPct val="100000"/>
              </a:lnSpc>
              <a:spcBef>
                <a:spcPts val="0"/>
              </a:spcBef>
              <a:spcAft>
                <a:spcPts val="0"/>
              </a:spcAft>
              <a:buClr>
                <a:srgbClr val="92D050"/>
              </a:buClr>
              <a:buSzPts val="2780"/>
              <a:buFont typeface="Calibri"/>
              <a:buChar char="▪"/>
            </a:pPr>
            <a:r>
              <a:rPr lang="en-GB" sz="2300">
                <a:solidFill>
                  <a:schemeClr val="lt1"/>
                </a:solidFill>
                <a:latin typeface="Calibri"/>
                <a:ea typeface="Calibri"/>
                <a:cs typeface="Calibri"/>
                <a:sym typeface="Calibri"/>
              </a:rPr>
              <a:t>Gérer un compte bancaire en ligne :  </a:t>
            </a:r>
            <a:endParaRPr sz="1300"/>
          </a:p>
          <a:p>
            <a:pPr marL="685800" marR="0" lvl="1" indent="-222250" algn="l" rtl="0">
              <a:lnSpc>
                <a:spcPct val="100000"/>
              </a:lnSpc>
              <a:spcBef>
                <a:spcPts val="1200"/>
              </a:spcBef>
              <a:spcAft>
                <a:spcPts val="0"/>
              </a:spcAft>
              <a:buClr>
                <a:srgbClr val="FFDA4C"/>
              </a:buClr>
              <a:buSzPts val="2540"/>
              <a:buFont typeface="Calibri"/>
              <a:buChar char="✔"/>
            </a:pPr>
            <a:r>
              <a:rPr lang="en-GB" sz="2100" b="0" i="0" u="none" strike="noStrike" cap="none">
                <a:solidFill>
                  <a:schemeClr val="lt1"/>
                </a:solidFill>
                <a:latin typeface="Calibri"/>
                <a:ea typeface="Calibri"/>
                <a:cs typeface="Calibri"/>
                <a:sym typeface="Calibri"/>
              </a:rPr>
              <a:t>savoir identifier et accéder aux services offerts par votre compte en ligne</a:t>
            </a:r>
            <a:endParaRPr sz="2100" b="0" i="0" u="none" strike="noStrike" cap="none">
              <a:solidFill>
                <a:schemeClr val="lt1"/>
              </a:solidFill>
              <a:latin typeface="Calibri"/>
              <a:ea typeface="Calibri"/>
              <a:cs typeface="Calibri"/>
              <a:sym typeface="Calibri"/>
            </a:endParaRPr>
          </a:p>
          <a:p>
            <a:pPr marL="685800" marR="0" lvl="1" indent="-222250" algn="l" rtl="0">
              <a:lnSpc>
                <a:spcPct val="100000"/>
              </a:lnSpc>
              <a:spcBef>
                <a:spcPts val="1200"/>
              </a:spcBef>
              <a:spcAft>
                <a:spcPts val="0"/>
              </a:spcAft>
              <a:buClr>
                <a:srgbClr val="FFDA4C"/>
              </a:buClr>
              <a:buSzPts val="2540"/>
              <a:buFont typeface="Calibri"/>
              <a:buChar char="✔"/>
            </a:pPr>
            <a:r>
              <a:rPr lang="en-GB" sz="2100" b="0" i="0" u="none" strike="noStrike" cap="none">
                <a:solidFill>
                  <a:schemeClr val="lt1"/>
                </a:solidFill>
                <a:latin typeface="Calibri"/>
                <a:ea typeface="Calibri"/>
                <a:cs typeface="Calibri"/>
                <a:sym typeface="Calibri"/>
              </a:rPr>
              <a:t>savoir effectuer des virements et payer des factures </a:t>
            </a:r>
            <a:endParaRPr sz="1300"/>
          </a:p>
          <a:p>
            <a:pPr marL="685800" marR="0" lvl="1" indent="-222250" algn="l" rtl="0">
              <a:lnSpc>
                <a:spcPct val="100000"/>
              </a:lnSpc>
              <a:spcBef>
                <a:spcPts val="1200"/>
              </a:spcBef>
              <a:spcAft>
                <a:spcPts val="0"/>
              </a:spcAft>
              <a:buClr>
                <a:srgbClr val="FFDA4C"/>
              </a:buClr>
              <a:buSzPts val="2540"/>
              <a:buFont typeface="Calibri"/>
              <a:buChar char="✔"/>
            </a:pPr>
            <a:r>
              <a:rPr lang="en-GB" sz="2100" b="0" i="0" u="none" strike="noStrike" cap="none">
                <a:solidFill>
                  <a:schemeClr val="lt1"/>
                </a:solidFill>
                <a:latin typeface="Calibri"/>
                <a:ea typeface="Calibri"/>
                <a:cs typeface="Calibri"/>
                <a:sym typeface="Calibri"/>
              </a:rPr>
              <a:t>savoir consulter son solde disponible</a:t>
            </a:r>
            <a:endParaRPr sz="1300"/>
          </a:p>
          <a:p>
            <a:pPr marL="685800" marR="0" lvl="1" indent="-222250" algn="l" rtl="0">
              <a:lnSpc>
                <a:spcPct val="100000"/>
              </a:lnSpc>
              <a:spcBef>
                <a:spcPts val="1200"/>
              </a:spcBef>
              <a:spcAft>
                <a:spcPts val="0"/>
              </a:spcAft>
              <a:buClr>
                <a:srgbClr val="FFDA4C"/>
              </a:buClr>
              <a:buSzPts val="2540"/>
              <a:buFont typeface="Calibri"/>
              <a:buChar char="✔"/>
            </a:pPr>
            <a:r>
              <a:rPr lang="en-GB" sz="2100" b="0" i="0" u="none" strike="noStrike" cap="none">
                <a:solidFill>
                  <a:schemeClr val="lt1"/>
                </a:solidFill>
                <a:latin typeface="Calibri"/>
                <a:ea typeface="Calibri"/>
                <a:cs typeface="Calibri"/>
                <a:sym typeface="Calibri"/>
              </a:rPr>
              <a:t>savoir consulter les mouvements</a:t>
            </a:r>
            <a:endParaRPr sz="2100" b="0" i="0" u="none" strike="noStrike" cap="none">
              <a:solidFill>
                <a:schemeClr val="lt1"/>
              </a:solidFill>
              <a:latin typeface="Calibri"/>
              <a:ea typeface="Calibri"/>
              <a:cs typeface="Calibri"/>
              <a:sym typeface="Calibri"/>
            </a:endParaRPr>
          </a:p>
        </p:txBody>
      </p:sp>
      <p:sp>
        <p:nvSpPr>
          <p:cNvPr id="152" name="Google Shape;152;p5"/>
          <p:cNvSpPr txBox="1"/>
          <p:nvPr/>
        </p:nvSpPr>
        <p:spPr>
          <a:xfrm>
            <a:off x="1523999" y="1571576"/>
            <a:ext cx="863743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400"/>
              <a:buFont typeface="Calibri"/>
              <a:buNone/>
            </a:pPr>
            <a:r>
              <a:rPr lang="en-GB" sz="2400" i="1">
                <a:solidFill>
                  <a:srgbClr val="1C2E78"/>
                </a:solidFill>
                <a:latin typeface="Calibri"/>
                <a:ea typeface="Calibri"/>
                <a:cs typeface="Calibri"/>
                <a:sym typeface="Calibri"/>
              </a:rPr>
              <a:t>À l'issue de ce module, vous saurez comment :</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GB" sz="2400"/>
              <a:t>Contenu de la formation</a:t>
            </a:r>
            <a:endParaRPr sz="2400"/>
          </a:p>
        </p:txBody>
      </p:sp>
      <p:sp>
        <p:nvSpPr>
          <p:cNvPr id="159" name="Google Shape;159;p6"/>
          <p:cNvSpPr txBox="1">
            <a:spLocks noGrp="1"/>
          </p:cNvSpPr>
          <p:nvPr>
            <p:ph type="body" idx="1"/>
          </p:nvPr>
        </p:nvSpPr>
        <p:spPr>
          <a:xfrm>
            <a:off x="232526" y="2714836"/>
            <a:ext cx="5576935" cy="3316787"/>
          </a:xfrm>
          <a:prstGeom prst="rect">
            <a:avLst/>
          </a:prstGeom>
          <a:noFill/>
          <a:ln>
            <a:noFill/>
          </a:ln>
        </p:spPr>
        <p:txBody>
          <a:bodyPr spcFirstLastPara="1" wrap="square" lIns="91425" tIns="45700" rIns="91425" bIns="45700" anchor="t" anchorCtr="0">
            <a:normAutofit fontScale="92500" lnSpcReduction="10000"/>
          </a:bodyPr>
          <a:lstStyle/>
          <a:p>
            <a:pPr marL="457200" lvl="0" indent="-457200" algn="l" rtl="0">
              <a:lnSpc>
                <a:spcPct val="100000"/>
              </a:lnSpc>
              <a:spcBef>
                <a:spcPts val="0"/>
              </a:spcBef>
              <a:spcAft>
                <a:spcPts val="0"/>
              </a:spcAft>
              <a:buClr>
                <a:srgbClr val="FFC243"/>
              </a:buClr>
              <a:buSzPct val="100000"/>
              <a:buFont typeface="Calibri"/>
              <a:buAutoNum type="arabicPeriod"/>
            </a:pPr>
            <a:r>
              <a:rPr lang="en-GB"/>
              <a:t>Introduction : durée, objectifs, contenu et méthodologie</a:t>
            </a:r>
            <a:endParaRPr/>
          </a:p>
          <a:p>
            <a:pPr marL="457200" lvl="0" indent="-457200" algn="l" rtl="0">
              <a:lnSpc>
                <a:spcPct val="100000"/>
              </a:lnSpc>
              <a:spcBef>
                <a:spcPts val="1200"/>
              </a:spcBef>
              <a:spcAft>
                <a:spcPts val="0"/>
              </a:spcAft>
              <a:buClr>
                <a:srgbClr val="FFC243"/>
              </a:buClr>
              <a:buSzPct val="100000"/>
              <a:buFont typeface="Calibri"/>
              <a:buAutoNum type="arabicPeriod"/>
            </a:pPr>
            <a:r>
              <a:rPr lang="en-GB"/>
              <a:t>Différence entre les comptes bancaires</a:t>
            </a:r>
            <a:endParaRPr/>
          </a:p>
          <a:p>
            <a:pPr marL="457200" lvl="0" indent="-457200" algn="l" rtl="0">
              <a:lnSpc>
                <a:spcPct val="100000"/>
              </a:lnSpc>
              <a:spcBef>
                <a:spcPts val="1200"/>
              </a:spcBef>
              <a:spcAft>
                <a:spcPts val="0"/>
              </a:spcAft>
              <a:buClr>
                <a:srgbClr val="FFC243"/>
              </a:buClr>
              <a:buSzPct val="100000"/>
              <a:buFont typeface="Calibri"/>
              <a:buAutoNum type="arabicPeriod"/>
            </a:pPr>
            <a:r>
              <a:rPr lang="en-GB"/>
              <a:t>Avantages et défis de la banque en ligne</a:t>
            </a:r>
            <a:endParaRPr/>
          </a:p>
          <a:p>
            <a:pPr marL="457200" lvl="0" indent="-457200" algn="l" rtl="0">
              <a:lnSpc>
                <a:spcPct val="100000"/>
              </a:lnSpc>
              <a:spcBef>
                <a:spcPts val="1200"/>
              </a:spcBef>
              <a:spcAft>
                <a:spcPts val="0"/>
              </a:spcAft>
              <a:buClr>
                <a:srgbClr val="FFC243"/>
              </a:buClr>
              <a:buSzPct val="100000"/>
              <a:buFont typeface="Calibri"/>
              <a:buAutoNum type="arabicPeriod"/>
            </a:pPr>
            <a:r>
              <a:rPr lang="en-GB"/>
              <a:t>Comment installer une application bancaire mobile</a:t>
            </a:r>
            <a:endParaRPr/>
          </a:p>
          <a:p>
            <a:pPr marL="457200" lvl="0" indent="-457200" algn="l" rtl="0">
              <a:lnSpc>
                <a:spcPct val="100000"/>
              </a:lnSpc>
              <a:spcBef>
                <a:spcPts val="1200"/>
              </a:spcBef>
              <a:spcAft>
                <a:spcPts val="0"/>
              </a:spcAft>
              <a:buClr>
                <a:srgbClr val="FFC243"/>
              </a:buClr>
              <a:buSzPct val="100000"/>
              <a:buFont typeface="Calibri"/>
              <a:buAutoNum type="arabicPeriod"/>
            </a:pPr>
            <a:r>
              <a:rPr lang="en-GB"/>
              <a:t>Obtention du code d'identification et d'accès</a:t>
            </a:r>
            <a:endParaRPr/>
          </a:p>
          <a:p>
            <a:pPr marL="457200" lvl="0" indent="-316230" algn="l" rtl="0">
              <a:lnSpc>
                <a:spcPct val="100000"/>
              </a:lnSpc>
              <a:spcBef>
                <a:spcPts val="1200"/>
              </a:spcBef>
              <a:spcAft>
                <a:spcPts val="0"/>
              </a:spcAft>
              <a:buClr>
                <a:srgbClr val="FFC243"/>
              </a:buClr>
              <a:buSzPct val="100000"/>
              <a:buFont typeface="Calibri"/>
              <a:buNone/>
            </a:pPr>
            <a:endParaRPr/>
          </a:p>
          <a:p>
            <a:pPr marL="0" lvl="0" indent="0" algn="l" rtl="0">
              <a:lnSpc>
                <a:spcPct val="100000"/>
              </a:lnSpc>
              <a:spcBef>
                <a:spcPts val="1200"/>
              </a:spcBef>
              <a:spcAft>
                <a:spcPts val="0"/>
              </a:spcAft>
              <a:buClr>
                <a:srgbClr val="FFC243"/>
              </a:buClr>
              <a:buSzPct val="100000"/>
              <a:buNone/>
            </a:pPr>
            <a:endParaRPr/>
          </a:p>
        </p:txBody>
      </p:sp>
      <p:sp>
        <p:nvSpPr>
          <p:cNvPr id="160" name="Google Shape;160;p6"/>
          <p:cNvSpPr txBox="1"/>
          <p:nvPr/>
        </p:nvSpPr>
        <p:spPr>
          <a:xfrm>
            <a:off x="5943034" y="2751051"/>
            <a:ext cx="6248966" cy="3244358"/>
          </a:xfrm>
          <a:prstGeom prst="rect">
            <a:avLst/>
          </a:prstGeom>
          <a:noFill/>
          <a:ln>
            <a:noFill/>
          </a:ln>
        </p:spPr>
        <p:txBody>
          <a:bodyPr spcFirstLastPara="1" wrap="square" lIns="91425" tIns="45700" rIns="91425" bIns="45700" anchor="t" anchorCtr="0">
            <a:normAutofit/>
          </a:bodyPr>
          <a:lstStyle/>
          <a:p>
            <a:pPr marL="457200" marR="0" lvl="0" indent="-457200" algn="l" rtl="0">
              <a:lnSpc>
                <a:spcPct val="100000"/>
              </a:lnSpc>
              <a:spcBef>
                <a:spcPts val="0"/>
              </a:spcBef>
              <a:spcAft>
                <a:spcPts val="0"/>
              </a:spcAft>
              <a:buClr>
                <a:srgbClr val="FFC243"/>
              </a:buClr>
              <a:buSzPts val="2400"/>
              <a:buFont typeface="Calibri"/>
              <a:buAutoNum type="arabicPeriod" startAt="6"/>
            </a:pPr>
            <a:r>
              <a:rPr lang="en-GB" sz="2400">
                <a:solidFill>
                  <a:schemeClr val="lt1"/>
                </a:solidFill>
                <a:latin typeface="Calibri"/>
                <a:ea typeface="Calibri"/>
                <a:cs typeface="Calibri"/>
                <a:sym typeface="Calibri"/>
              </a:rPr>
              <a:t>Transferts en ligne </a:t>
            </a:r>
            <a:endParaRPr/>
          </a:p>
          <a:p>
            <a:pPr marL="457200" marR="0" lvl="0" indent="-457200" algn="l" rtl="0">
              <a:lnSpc>
                <a:spcPct val="100000"/>
              </a:lnSpc>
              <a:spcBef>
                <a:spcPts val="1200"/>
              </a:spcBef>
              <a:spcAft>
                <a:spcPts val="0"/>
              </a:spcAft>
              <a:buClr>
                <a:srgbClr val="FFC243"/>
              </a:buClr>
              <a:buSzPts val="2400"/>
              <a:buFont typeface="Calibri"/>
              <a:buAutoNum type="arabicPeriod" startAt="6"/>
            </a:pPr>
            <a:r>
              <a:rPr lang="en-GB" sz="2400">
                <a:solidFill>
                  <a:schemeClr val="lt1"/>
                </a:solidFill>
                <a:latin typeface="Calibri"/>
                <a:ea typeface="Calibri"/>
                <a:cs typeface="Calibri"/>
                <a:sym typeface="Calibri"/>
              </a:rPr>
              <a:t>Suivi du solde du compte </a:t>
            </a:r>
            <a:endParaRPr/>
          </a:p>
          <a:p>
            <a:pPr marL="457200" marR="0" lvl="0" indent="-457200" algn="l" rtl="0">
              <a:lnSpc>
                <a:spcPct val="100000"/>
              </a:lnSpc>
              <a:spcBef>
                <a:spcPts val="1200"/>
              </a:spcBef>
              <a:spcAft>
                <a:spcPts val="0"/>
              </a:spcAft>
              <a:buClr>
                <a:srgbClr val="FFC243"/>
              </a:buClr>
              <a:buSzPts val="2400"/>
              <a:buFont typeface="Calibri"/>
              <a:buAutoNum type="arabicPeriod" startAt="6"/>
            </a:pPr>
            <a:r>
              <a:rPr lang="en-GB" sz="2400">
                <a:solidFill>
                  <a:schemeClr val="lt1"/>
                </a:solidFill>
                <a:latin typeface="Calibri"/>
                <a:ea typeface="Calibri"/>
                <a:cs typeface="Calibri"/>
                <a:sym typeface="Calibri"/>
              </a:rPr>
              <a:t>Consulter les messages et les alertes</a:t>
            </a:r>
            <a:endParaRPr/>
          </a:p>
          <a:p>
            <a:pPr marL="457200" marR="0" lvl="0" indent="-457200" algn="l" rtl="0">
              <a:lnSpc>
                <a:spcPct val="100000"/>
              </a:lnSpc>
              <a:spcBef>
                <a:spcPts val="1200"/>
              </a:spcBef>
              <a:spcAft>
                <a:spcPts val="0"/>
              </a:spcAft>
              <a:buClr>
                <a:srgbClr val="FFC243"/>
              </a:buClr>
              <a:buSzPts val="2400"/>
              <a:buFont typeface="Calibri"/>
              <a:buAutoNum type="arabicPeriod" startAt="6"/>
            </a:pPr>
            <a:r>
              <a:rPr lang="en-GB" sz="2400">
                <a:solidFill>
                  <a:schemeClr val="lt1"/>
                </a:solidFill>
                <a:latin typeface="Calibri"/>
                <a:ea typeface="Calibri"/>
                <a:cs typeface="Calibri"/>
                <a:sym typeface="Calibri"/>
              </a:rPr>
              <a:t>Conseils et exercices</a:t>
            </a:r>
            <a:endParaRPr/>
          </a:p>
          <a:p>
            <a:pPr marL="457200" marR="0" lvl="0" indent="-457200" algn="l" rtl="0">
              <a:lnSpc>
                <a:spcPct val="100000"/>
              </a:lnSpc>
              <a:spcBef>
                <a:spcPts val="1200"/>
              </a:spcBef>
              <a:spcAft>
                <a:spcPts val="0"/>
              </a:spcAft>
              <a:buClr>
                <a:srgbClr val="FFC243"/>
              </a:buClr>
              <a:buSzPts val="2400"/>
              <a:buFont typeface="Calibri"/>
              <a:buAutoNum type="arabicPeriod" startAt="6"/>
            </a:pPr>
            <a:r>
              <a:rPr lang="en-GB" sz="2400">
                <a:solidFill>
                  <a:schemeClr val="lt1"/>
                </a:solidFill>
                <a:latin typeface="Calibri"/>
                <a:ea typeface="Calibri"/>
                <a:cs typeface="Calibri"/>
                <a:sym typeface="Calibri"/>
              </a:rPr>
              <a:t>Qu'est-ce que cela signifie... ? Explication des concepts bancaires de base</a:t>
            </a:r>
            <a:endParaRPr sz="2400">
              <a:solidFill>
                <a:schemeClr val="lt1"/>
              </a:solidFill>
              <a:latin typeface="Calibri"/>
              <a:ea typeface="Calibri"/>
              <a:cs typeface="Calibri"/>
              <a:sym typeface="Calibri"/>
            </a:endParaRPr>
          </a:p>
          <a:p>
            <a:pPr marL="0" marR="0" lvl="0" indent="0" algn="l" rtl="0">
              <a:lnSpc>
                <a:spcPct val="100000"/>
              </a:lnSpc>
              <a:spcBef>
                <a:spcPts val="1200"/>
              </a:spcBef>
              <a:spcAft>
                <a:spcPts val="0"/>
              </a:spcAft>
              <a:buClr>
                <a:srgbClr val="68BC42"/>
              </a:buClr>
              <a:buSzPts val="2400"/>
              <a:buFont typeface="Calibri"/>
              <a:buNone/>
            </a:pPr>
            <a:endParaRPr sz="2400">
              <a:solidFill>
                <a:schemeClr val="lt1"/>
              </a:solidFill>
              <a:latin typeface="Calibri"/>
              <a:ea typeface="Calibri"/>
              <a:cs typeface="Calibri"/>
              <a:sym typeface="Calibri"/>
            </a:endParaRPr>
          </a:p>
        </p:txBody>
      </p:sp>
      <p:pic>
        <p:nvPicPr>
          <p:cNvPr id="163" name="Google Shape;163;p6" descr="Λίστα με συμπαγές γέμισμα"/>
          <p:cNvPicPr preferRelativeResize="0"/>
          <p:nvPr/>
        </p:nvPicPr>
        <p:blipFill rotWithShape="1">
          <a:blip r:embed="rId3">
            <a:alphaModFix/>
          </a:blip>
          <a:srcRect/>
          <a:stretch/>
        </p:blipFill>
        <p:spPr>
          <a:xfrm>
            <a:off x="27710" y="477191"/>
            <a:ext cx="1450807" cy="1450807"/>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800"/>
              <a:buFont typeface="Calibri"/>
              <a:buNone/>
            </a:pPr>
            <a:r>
              <a:rPr lang="en-GB" sz="2800"/>
              <a:t/>
            </a:r>
            <a:br>
              <a:rPr lang="en-GB" sz="2800"/>
            </a:br>
            <a:r>
              <a:rPr lang="en-GB"/>
              <a:t>Unité 1</a:t>
            </a:r>
            <a:br>
              <a:rPr lang="en-GB"/>
            </a:br>
            <a:r>
              <a:rPr lang="en-GB"/>
              <a:t>Méthodologie et durée de la formation</a:t>
            </a:r>
            <a:endParaRPr/>
          </a:p>
        </p:txBody>
      </p:sp>
      <p:sp>
        <p:nvSpPr>
          <p:cNvPr id="172" name="Google Shape;172;p7"/>
          <p:cNvSpPr txBox="1">
            <a:spLocks noGrp="1"/>
          </p:cNvSpPr>
          <p:nvPr>
            <p:ph type="body" idx="1"/>
          </p:nvPr>
        </p:nvSpPr>
        <p:spPr>
          <a:xfrm>
            <a:off x="437351" y="2515102"/>
            <a:ext cx="4685700" cy="2526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200"/>
              <a:buNone/>
            </a:pPr>
            <a:r>
              <a:rPr lang="en-GB" sz="2200" b="1">
                <a:solidFill>
                  <a:srgbClr val="FFC243"/>
                </a:solidFill>
              </a:rPr>
              <a:t>Durée : </a:t>
            </a:r>
            <a:r>
              <a:rPr lang="en-GB" sz="2200"/>
              <a:t>4 heures</a:t>
            </a:r>
            <a:endParaRPr/>
          </a:p>
          <a:p>
            <a:pPr marL="685800" lvl="1" indent="-228600" algn="l" rtl="0">
              <a:lnSpc>
                <a:spcPct val="100000"/>
              </a:lnSpc>
              <a:spcBef>
                <a:spcPts val="1200"/>
              </a:spcBef>
              <a:spcAft>
                <a:spcPts val="0"/>
              </a:spcAft>
              <a:buClr>
                <a:srgbClr val="92D050"/>
              </a:buClr>
              <a:buSzPts val="2640"/>
              <a:buFont typeface="Calibri"/>
              <a:buChar char="▪"/>
            </a:pPr>
            <a:r>
              <a:rPr lang="en-GB"/>
              <a:t>Session en face à face : 2 heures</a:t>
            </a:r>
            <a:endParaRPr/>
          </a:p>
          <a:p>
            <a:pPr marL="685800" lvl="1" indent="-228600" algn="l" rtl="0">
              <a:lnSpc>
                <a:spcPct val="100000"/>
              </a:lnSpc>
              <a:spcBef>
                <a:spcPts val="1200"/>
              </a:spcBef>
              <a:spcAft>
                <a:spcPts val="0"/>
              </a:spcAft>
              <a:buClr>
                <a:srgbClr val="92D050"/>
              </a:buClr>
              <a:buSzPts val="2640"/>
              <a:buFont typeface="Calibri"/>
              <a:buChar char="▪"/>
            </a:pPr>
            <a:r>
              <a:rPr lang="en-GB"/>
              <a:t>Formation en ligne : 2 heures</a:t>
            </a:r>
            <a:endParaRPr/>
          </a:p>
          <a:p>
            <a:pPr marL="0" lvl="1" indent="0" algn="l" rtl="0">
              <a:lnSpc>
                <a:spcPct val="100000"/>
              </a:lnSpc>
              <a:spcBef>
                <a:spcPts val="1200"/>
              </a:spcBef>
              <a:spcAft>
                <a:spcPts val="0"/>
              </a:spcAft>
              <a:buClr>
                <a:srgbClr val="92D050"/>
              </a:buClr>
              <a:buSzPts val="2400"/>
              <a:buNone/>
            </a:pPr>
            <a:endParaRPr sz="2000"/>
          </a:p>
          <a:p>
            <a:pPr marL="0" lvl="1" indent="0" algn="l" rtl="0">
              <a:lnSpc>
                <a:spcPct val="100000"/>
              </a:lnSpc>
              <a:spcBef>
                <a:spcPts val="1200"/>
              </a:spcBef>
              <a:spcAft>
                <a:spcPts val="0"/>
              </a:spcAft>
              <a:buClr>
                <a:srgbClr val="92D050"/>
              </a:buClr>
              <a:buSzPts val="2400"/>
              <a:buNone/>
            </a:pPr>
            <a:r>
              <a:rPr lang="en-GB" sz="1700"/>
              <a:t>Le cours est mis en œuvre à un niveau plus ou moins avancé en fonction des connaissances technologiques des participants.</a:t>
            </a:r>
            <a:endParaRPr sz="1700"/>
          </a:p>
          <a:p>
            <a:pPr marL="0" lvl="0" indent="0" algn="l" rtl="0">
              <a:lnSpc>
                <a:spcPct val="100000"/>
              </a:lnSpc>
              <a:spcBef>
                <a:spcPts val="1200"/>
              </a:spcBef>
              <a:spcAft>
                <a:spcPts val="0"/>
              </a:spcAft>
              <a:buSzPts val="2400"/>
              <a:buNone/>
            </a:pPr>
            <a:endParaRPr/>
          </a:p>
        </p:txBody>
      </p:sp>
      <p:sp>
        <p:nvSpPr>
          <p:cNvPr id="173" name="Google Shape;173;p7"/>
          <p:cNvSpPr txBox="1"/>
          <p:nvPr/>
        </p:nvSpPr>
        <p:spPr>
          <a:xfrm>
            <a:off x="4785073" y="2139516"/>
            <a:ext cx="7386220" cy="40127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Calibri"/>
              <a:buNone/>
            </a:pPr>
            <a:r>
              <a:rPr lang="en-GB" sz="1800">
                <a:solidFill>
                  <a:schemeClr val="lt1"/>
                </a:solidFill>
                <a:latin typeface="Calibri"/>
                <a:ea typeface="Calibri"/>
                <a:cs typeface="Calibri"/>
                <a:sym typeface="Calibri"/>
              </a:rPr>
              <a:t>Méthodologie</a:t>
            </a:r>
            <a:endParaRPr/>
          </a:p>
          <a:p>
            <a:pPr marL="228600" marR="0" lvl="0" indent="-215900" algn="l" rtl="0">
              <a:lnSpc>
                <a:spcPct val="100000"/>
              </a:lnSpc>
              <a:spcBef>
                <a:spcPts val="1000"/>
              </a:spcBef>
              <a:spcAft>
                <a:spcPts val="0"/>
              </a:spcAft>
              <a:buClr>
                <a:srgbClr val="92D050"/>
              </a:buClr>
              <a:buSzPts val="2000"/>
              <a:buFont typeface="Calibri"/>
              <a:buChar char="▪"/>
            </a:pPr>
            <a:r>
              <a:rPr lang="en-GB" sz="2000">
                <a:solidFill>
                  <a:schemeClr val="lt1"/>
                </a:solidFill>
                <a:latin typeface="Calibri"/>
                <a:ea typeface="Calibri"/>
                <a:cs typeface="Calibri"/>
                <a:sym typeface="Calibri"/>
              </a:rPr>
              <a:t>Active et participative</a:t>
            </a:r>
            <a:endParaRPr sz="2000">
              <a:solidFill>
                <a:schemeClr val="lt1"/>
              </a:solidFill>
              <a:latin typeface="Calibri"/>
              <a:ea typeface="Calibri"/>
              <a:cs typeface="Calibri"/>
              <a:sym typeface="Calibri"/>
            </a:endParaRPr>
          </a:p>
          <a:p>
            <a:pPr marL="228600" marR="0" lvl="0" indent="-215900" algn="l" rtl="0">
              <a:lnSpc>
                <a:spcPct val="100000"/>
              </a:lnSpc>
              <a:spcBef>
                <a:spcPts val="1000"/>
              </a:spcBef>
              <a:spcAft>
                <a:spcPts val="0"/>
              </a:spcAft>
              <a:buClr>
                <a:srgbClr val="92D050"/>
              </a:buClr>
              <a:buSzPts val="2000"/>
              <a:buFont typeface="Calibri"/>
              <a:buChar char="▪"/>
            </a:pPr>
            <a:r>
              <a:rPr lang="en-GB" sz="2000" u="sng">
                <a:solidFill>
                  <a:schemeClr val="lt1"/>
                </a:solidFill>
                <a:latin typeface="Calibri"/>
                <a:ea typeface="Calibri"/>
                <a:cs typeface="Calibri"/>
                <a:sym typeface="Calibri"/>
              </a:rPr>
              <a:t>Formation en face à face :</a:t>
            </a:r>
            <a:endParaRPr sz="1200"/>
          </a:p>
          <a:p>
            <a:pPr marL="685800" marR="0" lvl="1" indent="-215900" algn="l" rtl="0">
              <a:lnSpc>
                <a:spcPct val="100000"/>
              </a:lnSpc>
              <a:spcBef>
                <a:spcPts val="1000"/>
              </a:spcBef>
              <a:spcAft>
                <a:spcPts val="0"/>
              </a:spcAft>
              <a:buClr>
                <a:srgbClr val="FFDA4C"/>
              </a:buClr>
              <a:buSzPts val="2440"/>
              <a:buFont typeface="Calibri"/>
              <a:buChar char="✔"/>
            </a:pPr>
            <a:r>
              <a:rPr lang="en-GB" sz="2000" b="0" i="0" u="none" strike="noStrike" cap="none">
                <a:solidFill>
                  <a:schemeClr val="lt1"/>
                </a:solidFill>
                <a:latin typeface="Calibri"/>
                <a:ea typeface="Calibri"/>
                <a:cs typeface="Calibri"/>
                <a:sym typeface="Calibri"/>
              </a:rPr>
              <a:t>Dialogue </a:t>
            </a:r>
            <a:r>
              <a:rPr lang="en-GB" sz="2000" b="0" i="0" u="none" strike="noStrike" cap="none">
                <a:solidFill>
                  <a:srgbClr val="FFC243"/>
                </a:solidFill>
                <a:latin typeface="Calibri"/>
                <a:ea typeface="Calibri"/>
                <a:cs typeface="Calibri"/>
                <a:sym typeface="Calibri"/>
              </a:rPr>
              <a:t>✔ </a:t>
            </a:r>
            <a:r>
              <a:rPr lang="en-GB" sz="2000" b="0" i="0" u="none" strike="noStrike" cap="none">
                <a:solidFill>
                  <a:schemeClr val="lt1"/>
                </a:solidFill>
                <a:latin typeface="Calibri"/>
                <a:ea typeface="Calibri"/>
                <a:cs typeface="Calibri"/>
                <a:sym typeface="Calibri"/>
              </a:rPr>
              <a:t>Travail d'équipe</a:t>
            </a:r>
            <a:endParaRPr sz="1200"/>
          </a:p>
          <a:p>
            <a:pPr marL="228600" marR="0" lvl="0" indent="-215900" algn="l" rtl="0">
              <a:lnSpc>
                <a:spcPct val="100000"/>
              </a:lnSpc>
              <a:spcBef>
                <a:spcPts val="1000"/>
              </a:spcBef>
              <a:spcAft>
                <a:spcPts val="0"/>
              </a:spcAft>
              <a:buClr>
                <a:srgbClr val="92D050"/>
              </a:buClr>
              <a:buSzPts val="2000"/>
              <a:buFont typeface="Calibri"/>
              <a:buChar char="▪"/>
            </a:pPr>
            <a:r>
              <a:rPr lang="en-GB" sz="2000" u="sng">
                <a:solidFill>
                  <a:schemeClr val="lt1"/>
                </a:solidFill>
                <a:latin typeface="Calibri"/>
                <a:ea typeface="Calibri"/>
                <a:cs typeface="Calibri"/>
                <a:sym typeface="Calibri"/>
              </a:rPr>
              <a:t>Formation en ligne :</a:t>
            </a:r>
            <a:endParaRPr sz="1200"/>
          </a:p>
          <a:p>
            <a:pPr marL="685800" marR="0" lvl="1" indent="-215900" algn="l" rtl="0">
              <a:lnSpc>
                <a:spcPct val="100000"/>
              </a:lnSpc>
              <a:spcBef>
                <a:spcPts val="1000"/>
              </a:spcBef>
              <a:spcAft>
                <a:spcPts val="0"/>
              </a:spcAft>
              <a:buClr>
                <a:srgbClr val="FFDA4C"/>
              </a:buClr>
              <a:buSzPts val="2440"/>
              <a:buFont typeface="Calibri"/>
              <a:buChar char="✔"/>
            </a:pPr>
            <a:r>
              <a:rPr lang="en-GB" sz="2000" b="0" i="0" u="none" strike="noStrike" cap="none">
                <a:solidFill>
                  <a:schemeClr val="lt1"/>
                </a:solidFill>
                <a:latin typeface="Calibri"/>
                <a:ea typeface="Calibri"/>
                <a:cs typeface="Calibri"/>
                <a:sym typeface="Calibri"/>
              </a:rPr>
              <a:t>Vidéos</a:t>
            </a:r>
            <a:endParaRPr sz="1200"/>
          </a:p>
          <a:p>
            <a:pPr marL="685800" marR="0" lvl="1" indent="-215900" algn="l" rtl="0">
              <a:lnSpc>
                <a:spcPct val="100000"/>
              </a:lnSpc>
              <a:spcBef>
                <a:spcPts val="600"/>
              </a:spcBef>
              <a:spcAft>
                <a:spcPts val="0"/>
              </a:spcAft>
              <a:buClr>
                <a:srgbClr val="FFDA4C"/>
              </a:buClr>
              <a:buSzPts val="2440"/>
              <a:buFont typeface="Calibri"/>
              <a:buChar char="✔"/>
            </a:pPr>
            <a:r>
              <a:rPr lang="en-GB" sz="2000" b="0" i="0" u="none" strike="noStrike" cap="none">
                <a:solidFill>
                  <a:schemeClr val="lt1"/>
                </a:solidFill>
                <a:latin typeface="Calibri"/>
                <a:ea typeface="Calibri"/>
                <a:cs typeface="Calibri"/>
                <a:sym typeface="Calibri"/>
              </a:rPr>
              <a:t>Exercices sur les activités réalisées en classe</a:t>
            </a:r>
            <a:endParaRPr sz="1200"/>
          </a:p>
          <a:p>
            <a:pPr marL="685800" marR="0" lvl="1" indent="-215900" algn="l" rtl="0">
              <a:lnSpc>
                <a:spcPct val="100000"/>
              </a:lnSpc>
              <a:spcBef>
                <a:spcPts val="600"/>
              </a:spcBef>
              <a:spcAft>
                <a:spcPts val="0"/>
              </a:spcAft>
              <a:buClr>
                <a:srgbClr val="FFDA4C"/>
              </a:buClr>
              <a:buSzPts val="2440"/>
              <a:buFont typeface="Calibri"/>
              <a:buChar char="✔"/>
            </a:pPr>
            <a:r>
              <a:rPr lang="en-GB" sz="2000" b="0" i="0" u="none" strike="noStrike" cap="none">
                <a:solidFill>
                  <a:schemeClr val="lt1"/>
                </a:solidFill>
                <a:latin typeface="Calibri"/>
                <a:ea typeface="Calibri"/>
                <a:cs typeface="Calibri"/>
                <a:sym typeface="Calibri"/>
              </a:rPr>
              <a:t>Travail collaboratif</a:t>
            </a:r>
            <a:endParaRPr sz="1200"/>
          </a:p>
          <a:p>
            <a:pPr marL="685800" marR="0" lvl="1" indent="-215900" algn="l" rtl="0">
              <a:lnSpc>
                <a:spcPct val="100000"/>
              </a:lnSpc>
              <a:spcBef>
                <a:spcPts val="600"/>
              </a:spcBef>
              <a:spcAft>
                <a:spcPts val="0"/>
              </a:spcAft>
              <a:buClr>
                <a:srgbClr val="FFDA4C"/>
              </a:buClr>
              <a:buSzPts val="2440"/>
              <a:buFont typeface="Calibri"/>
              <a:buChar char="✔"/>
            </a:pPr>
            <a:r>
              <a:rPr lang="en-GB" sz="2000" b="0" i="0" u="none" strike="noStrike" cap="none">
                <a:solidFill>
                  <a:schemeClr val="lt1"/>
                </a:solidFill>
                <a:latin typeface="Calibri"/>
                <a:ea typeface="Calibri"/>
                <a:cs typeface="Calibri"/>
                <a:sym typeface="Calibri"/>
              </a:rPr>
              <a:t>Simulations </a:t>
            </a:r>
            <a:endParaRPr sz="1200"/>
          </a:p>
          <a:p>
            <a:pPr marL="0" marR="0" lvl="0" indent="0" algn="l" rtl="0">
              <a:lnSpc>
                <a:spcPct val="100000"/>
              </a:lnSpc>
              <a:spcBef>
                <a:spcPts val="600"/>
              </a:spcBef>
              <a:spcAft>
                <a:spcPts val="0"/>
              </a:spcAft>
              <a:buClr>
                <a:srgbClr val="68BC42"/>
              </a:buClr>
              <a:buSzPts val="1600"/>
              <a:buFont typeface="Calibri"/>
              <a:buNone/>
            </a:pPr>
            <a:endParaRPr>
              <a:solidFill>
                <a:schemeClr val="lt1"/>
              </a:solidFill>
              <a:latin typeface="Calibri"/>
              <a:ea typeface="Calibri"/>
              <a:cs typeface="Calibri"/>
              <a:sym typeface="Calibri"/>
            </a:endParaRPr>
          </a:p>
        </p:txBody>
      </p:sp>
      <p:pic>
        <p:nvPicPr>
          <p:cNvPr id="174" name="Google Shape;174;p7" descr="Κύκλοι με βέλη περίγραμμα"/>
          <p:cNvPicPr preferRelativeResize="0"/>
          <p:nvPr/>
        </p:nvPicPr>
        <p:blipFill rotWithShape="1">
          <a:blip r:embed="rId3">
            <a:alphaModFix/>
          </a:blip>
          <a:srcRect/>
          <a:stretch/>
        </p:blipFill>
        <p:spPr>
          <a:xfrm>
            <a:off x="0" y="365165"/>
            <a:ext cx="1742309" cy="174230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8" descr="High ROI content abstract concept illustration"/>
          <p:cNvPicPr preferRelativeResize="0"/>
          <p:nvPr/>
        </p:nvPicPr>
        <p:blipFill rotWithShape="1">
          <a:blip r:embed="rId3">
            <a:alphaModFix/>
          </a:blip>
          <a:srcRect l="10455" t="11534" r="9781" b="12328"/>
          <a:stretch/>
        </p:blipFill>
        <p:spPr>
          <a:xfrm>
            <a:off x="8827009" y="2600715"/>
            <a:ext cx="2902687" cy="2770670"/>
          </a:xfrm>
          <a:prstGeom prst="rect">
            <a:avLst/>
          </a:prstGeom>
          <a:noFill/>
          <a:ln>
            <a:noFill/>
          </a:ln>
        </p:spPr>
      </p:pic>
      <p:sp>
        <p:nvSpPr>
          <p:cNvPr id="181" name="Google Shape;181;p8"/>
          <p:cNvSpPr txBox="1">
            <a:spLocks noGrp="1"/>
          </p:cNvSpPr>
          <p:nvPr>
            <p:ph type="title"/>
          </p:nvPr>
        </p:nvSpPr>
        <p:spPr>
          <a:xfrm>
            <a:off x="558000" y="811653"/>
            <a:ext cx="10360283" cy="11615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0000"/>
              <a:buFont typeface="Calibri"/>
              <a:buNone/>
            </a:pPr>
            <a:r>
              <a:rPr lang="en-GB" sz="1950"/>
              <a:t>Unité 2</a:t>
            </a:r>
            <a:r>
              <a:rPr lang="en-GB"/>
              <a:t/>
            </a:r>
            <a:br>
              <a:rPr lang="en-GB"/>
            </a:br>
            <a:r>
              <a:rPr lang="en-GB"/>
              <a:t>Comment ouvrir un compte bancaire en ligne et y accéder ?</a:t>
            </a:r>
            <a:endParaRPr/>
          </a:p>
        </p:txBody>
      </p:sp>
      <p:sp>
        <p:nvSpPr>
          <p:cNvPr id="182" name="Google Shape;182;p8"/>
          <p:cNvSpPr txBox="1">
            <a:spLocks noGrp="1"/>
          </p:cNvSpPr>
          <p:nvPr>
            <p:ph type="body" idx="1"/>
          </p:nvPr>
        </p:nvSpPr>
        <p:spPr>
          <a:xfrm>
            <a:off x="558000" y="240384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GB" sz="2200"/>
              <a:t>Objectifs</a:t>
            </a:r>
            <a:endParaRPr/>
          </a:p>
        </p:txBody>
      </p:sp>
      <p:sp>
        <p:nvSpPr>
          <p:cNvPr id="183" name="Google Shape;183;p8"/>
          <p:cNvSpPr txBox="1">
            <a:spLocks noGrp="1"/>
          </p:cNvSpPr>
          <p:nvPr>
            <p:ph type="body" idx="2"/>
          </p:nvPr>
        </p:nvSpPr>
        <p:spPr>
          <a:xfrm>
            <a:off x="701124" y="3260180"/>
            <a:ext cx="8283849" cy="277067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000"/>
              <a:buNone/>
            </a:pPr>
            <a:r>
              <a:rPr lang="en-GB" sz="2000"/>
              <a:t>À l'issue de cette unité, vous serez en mesure de .......</a:t>
            </a:r>
            <a:endParaRPr/>
          </a:p>
          <a:p>
            <a:pPr marL="228600" lvl="0" indent="-228600" algn="l" rtl="0">
              <a:lnSpc>
                <a:spcPct val="150000"/>
              </a:lnSpc>
              <a:spcBef>
                <a:spcPts val="1200"/>
              </a:spcBef>
              <a:spcAft>
                <a:spcPts val="0"/>
              </a:spcAft>
              <a:buClr>
                <a:srgbClr val="89C53F"/>
              </a:buClr>
              <a:buSzPts val="2000"/>
              <a:buFont typeface="Calibri"/>
              <a:buChar char="✔"/>
            </a:pPr>
            <a:r>
              <a:rPr lang="en-GB" sz="2000"/>
              <a:t>... comprendre la différence entre les comptes bancaires traditionnels et les comptes bancaires en ligne</a:t>
            </a:r>
            <a:endParaRPr/>
          </a:p>
          <a:p>
            <a:pPr marL="228600" lvl="0" indent="-228600" algn="l" rtl="0">
              <a:lnSpc>
                <a:spcPct val="150000"/>
              </a:lnSpc>
              <a:spcBef>
                <a:spcPts val="1200"/>
              </a:spcBef>
              <a:spcAft>
                <a:spcPts val="0"/>
              </a:spcAft>
              <a:buClr>
                <a:srgbClr val="89C53F"/>
              </a:buClr>
              <a:buSzPts val="2000"/>
              <a:buFont typeface="Calibri"/>
              <a:buChar char="✔"/>
            </a:pPr>
            <a:r>
              <a:rPr lang="en-GB" sz="2000"/>
              <a:t>... connaître les avantages et les défis de la banque en ligne</a:t>
            </a:r>
            <a:endParaRPr/>
          </a:p>
          <a:p>
            <a:pPr marL="228600" lvl="0" indent="-228600" algn="l" rtl="0">
              <a:lnSpc>
                <a:spcPct val="150000"/>
              </a:lnSpc>
              <a:spcBef>
                <a:spcPts val="1200"/>
              </a:spcBef>
              <a:spcAft>
                <a:spcPts val="0"/>
              </a:spcAft>
              <a:buClr>
                <a:srgbClr val="89C53F"/>
              </a:buClr>
              <a:buSzPts val="2000"/>
              <a:buFont typeface="Calibri"/>
              <a:buChar char="✔"/>
            </a:pPr>
            <a:r>
              <a:rPr lang="en-GB" sz="2000"/>
              <a:t>... savoir comment installer et accéder à une application de banque mobile.</a:t>
            </a:r>
            <a:endParaRPr/>
          </a:p>
        </p:txBody>
      </p:sp>
      <p:sp>
        <p:nvSpPr>
          <p:cNvPr id="184" name="Google Shape;184;p8"/>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0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par vectorjuice sur Freepik</a:t>
            </a:r>
            <a:endParaRPr sz="1000">
              <a:solidFill>
                <a:schemeClr val="dk1"/>
              </a:solidFill>
              <a:latin typeface="Calibri"/>
              <a:ea typeface="Calibri"/>
              <a:cs typeface="Calibri"/>
              <a:sym typeface="Calibri"/>
            </a:endParaRPr>
          </a:p>
        </p:txBody>
      </p:sp>
      <p:sp>
        <p:nvSpPr>
          <p:cNvPr id="185" name="Google Shape;185;p8"/>
          <p:cNvSpPr txBox="1"/>
          <p:nvPr/>
        </p:nvSpPr>
        <p:spPr>
          <a:xfrm>
            <a:off x="1273717" y="1455154"/>
            <a:ext cx="10360283" cy="1161525"/>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1C2E78"/>
              </a:buClr>
              <a:buSzPts val="2200"/>
              <a:buFont typeface="Calibri"/>
              <a:buNone/>
            </a:pPr>
            <a:endParaRPr sz="2200" b="1">
              <a:solidFill>
                <a:srgbClr val="1C2E78"/>
              </a:solidFill>
              <a:highlight>
                <a:srgbClr val="FFFF00"/>
              </a:highlight>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9"/>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GB"/>
              <a:t>Types de comptes bancaires</a:t>
            </a:r>
            <a:endParaRPr/>
          </a:p>
        </p:txBody>
      </p:sp>
      <p:sp>
        <p:nvSpPr>
          <p:cNvPr id="192" name="Google Shape;192;p9"/>
          <p:cNvSpPr txBox="1">
            <a:spLocks noGrp="1"/>
          </p:cNvSpPr>
          <p:nvPr>
            <p:ph type="body" idx="1"/>
          </p:nvPr>
        </p:nvSpPr>
        <p:spPr>
          <a:xfrm>
            <a:off x="566153" y="1933303"/>
            <a:ext cx="11059693" cy="394132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200"/>
              <a:buNone/>
            </a:pPr>
            <a:r>
              <a:rPr lang="en-GB" sz="2200" b="1"/>
              <a:t>Différences entre les comptes bancaires traditionnels et les comptes bancaires en ligne :</a:t>
            </a:r>
            <a:endParaRPr/>
          </a:p>
          <a:p>
            <a:pPr marL="0" lvl="0" indent="0" algn="l" rtl="0">
              <a:lnSpc>
                <a:spcPct val="110000"/>
              </a:lnSpc>
              <a:spcBef>
                <a:spcPts val="600"/>
              </a:spcBef>
              <a:spcAft>
                <a:spcPts val="0"/>
              </a:spcAft>
              <a:buSzPts val="2200"/>
              <a:buNone/>
            </a:pPr>
            <a:r>
              <a:rPr lang="en-GB" sz="2200" i="1"/>
              <a:t>"La banque traditionnelle repose sur le client qui utilise un livret et de l'argent liquide et se rend dans les agences bancaires, alors que le client numérique utilise les dernières technologies et n'a pas besoin de se déplacer pour effectuer des transactions". </a:t>
            </a:r>
            <a:r>
              <a:rPr lang="en-GB" sz="1000">
                <a:latin typeface="Calibri"/>
                <a:ea typeface="Calibri"/>
                <a:cs typeface="Calibri"/>
                <a:sym typeface="Calibri"/>
              </a:rPr>
              <a:t>(</a:t>
            </a:r>
            <a:r>
              <a:rPr lang="en-GB" sz="1000" u="sng">
                <a:solidFill>
                  <a:schemeClr val="hlink"/>
                </a:solidFill>
                <a:latin typeface="Calibri"/>
                <a:ea typeface="Calibri"/>
                <a:cs typeface="Calibri"/>
                <a:sym typeface="Calibri"/>
                <a:hlinkClick r:id="rId3"/>
              </a:rPr>
              <a:t>Fuente Iebschool</a:t>
            </a:r>
            <a:r>
              <a:rPr lang="en-GB" sz="1000">
                <a:latin typeface="Calibri"/>
                <a:ea typeface="Calibri"/>
                <a:cs typeface="Calibri"/>
                <a:sym typeface="Calibri"/>
              </a:rPr>
              <a:t>)</a:t>
            </a:r>
            <a:endParaRPr/>
          </a:p>
        </p:txBody>
      </p:sp>
      <p:graphicFrame>
        <p:nvGraphicFramePr>
          <p:cNvPr id="193" name="Google Shape;193;p9"/>
          <p:cNvGraphicFramePr/>
          <p:nvPr/>
        </p:nvGraphicFramePr>
        <p:xfrm>
          <a:off x="566153" y="3734164"/>
          <a:ext cx="10814050" cy="2865140"/>
        </p:xfrm>
        <a:graphic>
          <a:graphicData uri="http://schemas.openxmlformats.org/drawingml/2006/table">
            <a:tbl>
              <a:tblPr firstRow="1" bandRow="1">
                <a:noFill/>
                <a:tableStyleId>{CD7FA67F-CC4B-49E1-87C6-1A177C83F303}</a:tableStyleId>
              </a:tblPr>
              <a:tblGrid>
                <a:gridCol w="5407025">
                  <a:extLst>
                    <a:ext uri="{9D8B030D-6E8A-4147-A177-3AD203B41FA5}">
                      <a16:colId xmlns:a16="http://schemas.microsoft.com/office/drawing/2014/main" val="20000"/>
                    </a:ext>
                  </a:extLst>
                </a:gridCol>
                <a:gridCol w="5407025">
                  <a:extLst>
                    <a:ext uri="{9D8B030D-6E8A-4147-A177-3AD203B41FA5}">
                      <a16:colId xmlns:a16="http://schemas.microsoft.com/office/drawing/2014/main" val="20001"/>
                    </a:ext>
                  </a:extLst>
                </a:gridCol>
              </a:tblGrid>
              <a:tr h="397125">
                <a:tc>
                  <a:txBody>
                    <a:bodyPr/>
                    <a:lstStyle/>
                    <a:p>
                      <a:pPr marL="0" marR="0" lvl="0" indent="0" algn="ctr" rtl="0">
                        <a:lnSpc>
                          <a:spcPct val="100000"/>
                        </a:lnSpc>
                        <a:spcBef>
                          <a:spcPts val="0"/>
                        </a:spcBef>
                        <a:spcAft>
                          <a:spcPts val="0"/>
                        </a:spcAft>
                        <a:buClr>
                          <a:schemeClr val="dk1"/>
                        </a:buClr>
                        <a:buSzPts val="2200"/>
                        <a:buFont typeface="Calibri"/>
                        <a:buNone/>
                      </a:pPr>
                      <a:r>
                        <a:rPr lang="en-GB" sz="2200" u="none" strike="noStrike" cap="none">
                          <a:latin typeface="Calibri"/>
                          <a:ea typeface="Calibri"/>
                          <a:cs typeface="Calibri"/>
                          <a:sym typeface="Calibri"/>
                        </a:rPr>
                        <a:t>Banque traditionnelle</a:t>
                      </a:r>
                      <a:endParaRPr sz="2200" u="none" strike="noStrike" cap="none">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r>
                        <a:rPr lang="en-GB" sz="2200" u="none" strike="noStrike" cap="none">
                          <a:latin typeface="Calibri"/>
                          <a:ea typeface="Calibri"/>
                          <a:cs typeface="Calibri"/>
                          <a:sym typeface="Calibri"/>
                        </a:rPr>
                        <a:t>Banque en ligne</a:t>
                      </a:r>
                      <a:endParaRPr sz="22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1958050">
                <a:tc>
                  <a:txBody>
                    <a:bodyPr/>
                    <a:lstStyle/>
                    <a:p>
                      <a:pPr marL="0" marR="0" lvl="0" indent="0" algn="ctr" rtl="0">
                        <a:spcBef>
                          <a:spcPts val="0"/>
                        </a:spcBef>
                        <a:spcAft>
                          <a:spcPts val="0"/>
                        </a:spcAft>
                        <a:buNone/>
                      </a:pPr>
                      <a:r>
                        <a:rPr lang="en-GB" sz="2200" u="none" strike="noStrike" cap="none">
                          <a:latin typeface="Calibri"/>
                          <a:ea typeface="Calibri"/>
                          <a:cs typeface="Calibri"/>
                          <a:sym typeface="Calibri"/>
                        </a:rPr>
                        <a:t>Les opérations bancaires nécessitent de se rendre dans une agence et de communiquer en personne pour toute transaction. Grâce aux distributeurs automatiques de billets, il est possible de retirer de l'argent</a:t>
                      </a:r>
                      <a:r>
                        <a:rPr lang="en-GB" sz="2200"/>
                        <a:t> à tout moment</a:t>
                      </a:r>
                      <a:r>
                        <a:rPr lang="en-GB" sz="2200" u="none" strike="noStrike" cap="none">
                          <a:latin typeface="Calibri"/>
                          <a:ea typeface="Calibri"/>
                          <a:cs typeface="Calibri"/>
                          <a:sym typeface="Calibri"/>
                        </a:rPr>
                        <a:t>, mais il est toujours nécessaire de se déplacer. </a:t>
                      </a:r>
                      <a:endParaRPr sz="2200" u="none" strike="noStrike" cap="none">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2200"/>
                        <a:buFont typeface="Calibri"/>
                        <a:buNone/>
                      </a:pPr>
                      <a:r>
                        <a:rPr lang="en-GB" sz="2200" u="none" strike="noStrike" cap="none">
                          <a:latin typeface="Calibri"/>
                          <a:ea typeface="Calibri"/>
                          <a:cs typeface="Calibri"/>
                          <a:sym typeface="Calibri"/>
                        </a:rPr>
                        <a:t>Les services bancaires en ligne ne sont généralement pas très différents des services bancaires traditionnels, mais ils ont la particularité de pouvoir être exécutés à distance via une application ou le site web de la banque. </a:t>
                      </a:r>
                      <a:endParaRPr sz="2200" u="none" strike="noStrike" cap="none">
                        <a:latin typeface="Calibri"/>
                        <a:ea typeface="Calibri"/>
                        <a:cs typeface="Calibri"/>
                        <a:sym typeface="Calibri"/>
                      </a:endParaRPr>
                    </a:p>
                    <a:p>
                      <a:pPr marL="0" marR="0" lvl="0" indent="0" algn="ctr" rtl="0">
                        <a:spcBef>
                          <a:spcPts val="0"/>
                        </a:spcBef>
                        <a:spcAft>
                          <a:spcPts val="0"/>
                        </a:spcAft>
                        <a:buNone/>
                      </a:pPr>
                      <a:endParaRPr sz="18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bl>
          </a:graphicData>
        </a:graphic>
      </p:graphicFrame>
      <p:sp>
        <p:nvSpPr>
          <p:cNvPr id="194" name="Google Shape;194;p9"/>
          <p:cNvSpPr/>
          <p:nvPr/>
        </p:nvSpPr>
        <p:spPr>
          <a:xfrm>
            <a:off x="7742583" y="0"/>
            <a:ext cx="4443793"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800"/>
              <a:buFont typeface="Calibri"/>
              <a:buNone/>
            </a:pPr>
            <a:r>
              <a:rPr lang="en-GB" sz="1530" b="0" i="0" u="none" strike="noStrike" cap="none">
                <a:solidFill>
                  <a:srgbClr val="1C2E78"/>
                </a:solidFill>
                <a:latin typeface="Calibri"/>
                <a:ea typeface="Calibri"/>
                <a:cs typeface="Calibri"/>
                <a:sym typeface="Calibri"/>
              </a:rPr>
              <a:t>3.2 Ouvrir un compte bancaire en ligne et y accéder</a:t>
            </a:r>
            <a:endParaRPr sz="1530" b="0" i="0" u="none" strike="noStrike" cap="none">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M3-FRx"/>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Yc55a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Fhznlo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WHOeWlPMzAiNAwAAjhAAACcAAAB1bml2ZXJzYWwvZmxhc2hfcHVibGlzaGluZ19zZXR0aW5ncy54bWztWM1y2zYQvuspMOzkGNFOnCb1UPKk+plqYksek23jk2dFQCLG+GEJQIpyytP0wfokXRCSItVOSidR65n2oJG42P32w+5il1By9k4KsmCV4Vp1ouP2UUSYyjXlat6Jfs6GT19FxFhQFIRWrBMpHZGzbisp3VRwU6TMWlQ1BGGUOS1tJyqsLU/jeLlctrkpK7+qhbOIb9q5lnFZMcOUZVVcCljhl12VzERrhAYA+JFarc26rRYhSUC60NQJRjhF5or7TYEYCjBFFAe1KeS380o7RXta6IpU82kn+q436B/3n290AlSfS6Z8TEwXhV5sT4FS7lmASPl7RgrG5wXSfXkSkSWntuhEz048CmrHd1Fq7LB18Cg9jTFQdg0vmQUKFsJj8GfZO2s2giCiKwWS5xmuEL//TtTPbn66vhxcnY/Gb26yyeQ8G10GErVNvI+TxPuOEiSkXZWzrZ8ErIW8QN5oMwNhWBLvijZq3GcQcssXGBP2F5ozJ0TqylJXtmsrx2oau8ItvU/AJDOt9vbun8lUC0xtTQqrVE4ZHYNkO8lOb7kaouZxRGYYJ7HqRJOSKZKCwgLjFgTPtwDGTY3lti6s4Vr7dcVBEMTDE8DIRRp9pBB2lhdQGbZLbbNifFrz7q/aCUpW2hHBbxmxmmCIncRfBSO7+SezSstaihVqiREcPS44WzJ6VsdrDfgpR9foQjq0xONQCmaDh98cf0+mbKYrxGWwwMODcm4CfvtBwCUY8xEUNhyfpOej/uBmNO4P3j7xGwS6AJU/EBxrisnSHgQfVkRpu7HDcOTgDKuTQjmt15rsrf3ladiWNeb5G2VjD99w6QR8S/htQHagD5jyw3h5SOL/lkFjtwUs6oPuD28NjUecY0oCJi7k2JK4WrfBBoA5KKKVWBHIsTMb3zYWXDuDktAgArT5cobBHsu0fppj+0SPFWVVI8ij42fPT158//LVD6ft+I8Pvz/9rNF6Zl0K8O7C0Op9dmrdsR3qSvrqoTv2o3E2uHrdy0a/jLLrm2zwNtsHqDndbddJ7EfJ/ZPFj6pHO1iuB2mT3IwnTbQmb5poXYXJdbkztRpRwE40DycLe5HgkmPmDlZX/1BtfPVbRyiuw9TGYw7c1x6q/2rcHvdr7oEilw4uRj9Ozvv/n9l/K4LhaXtd3LsfJvG9F1i/IrniEsPq3yu2t97ui5MjvHHeu9RqIdr+fwjd1p9QSwMEFAACAAgAWHOeWnD0HBt+AwAAsQwAACEAAAB1bml2ZXJzYWwvZmxhc2hfc2tpbl9zZXR0aW5ncy54bWyVV9tu4zYQfc9XGF6gaF/irpPWG6wiwLFdYNE0GzRB3ilrbBOhSIEcOfXfdyhSEmlLa2+EAOHMOeRcDodIYt65HO1BG67k/Xg6Tq9Go2RdaQ0SX6EoBUMYZczAEyvgfvzMJILgZvTrLwK/pr+NJ46ghNIvgMjl1lhLYxvx/H6cVYhKXq8VcSVeS6ULJsbpp7/qn2RSI8+xFAV5KWfD1tAd88f0y8PyIoo/4/ZhtlzcDRHWqiiZPDyqrbrO2Pp9q1Ulcxvajf2GaLtDCVpw+X42IiovfkMoophWn1fT1fQySqnBGLAh3S3n0/mfZ1mCZSDa7Ge3X27nF3K6o37cmCPanhuONW02nd3MbodoJdtCXOTFavl5eTOMl7R73JUfxuUICP/h2czpKhxA/9TmqqzKn9FIqdXWFvSIM7PfWY5QLKfrR4Tlnf3OEmxC9qCzgjSC59QGpXMnxd/tNwQeqqX/MxwSib3bWoln24Sj6WEVkglIUVeQTJqV85md+vheIV0mSDdMGAKEpg70TBk+s8pEsM7YAf+FDy7zEOUtHeRNiaqAhYs4RMaOjrBYPNSjJcS2tiBGDXtvdLkeGTvkE1X2BBkYO+SLbdh3KQ4n8GOP4zSSeGC+n0EDfPRRB8gNktEy91s3q8Zrj3q0N90EZ3tDgylUDmktrVdegO1cMqltLqbJSVCJZHu+ZUgv1T8Wlx3qbEwyOXJ4tfVrK0GOAvokt1aVNhQMud/i5Hs8juIeDzPHR9hgg46NXVfsixGKoV5fnS12c0hbOLceIT0o9+OC6XfQr0oJMx55Hl1CKrp7mk8ZdmTTgwr6m9yogFOfPUSSCsFcClbuIl4KZ4hsvSsopqEU2pq61vZ3MPHH9rVWVkUGekWK4NBIMrY53I5vd4J+8Y3DB+QxYcDpmLij7STjreIDg5cAML3eNffBLZynqARyAXsQ3hsY6oSHMksM6b8vXyuvWJSB5SJF+inUKSUaoZGjh/BGcfUznOcC1SPLTJ1aNFSaGd9NlWjqN5PSqjU83hm8lqKdyd9XQ+pWVFBWoXpBptGf3K199mwPc8mLegiRA1vV9HkcRyhV+rrUzibgE3sXgn272s3aDHs8QxQ7atNpH6X2HM/ZV7qg6UYDhDO2Nl4Fr8DfcMgU0/lTC4mehR63Y1OO9HLWI5uGfVFiMglMrjltG+hv+lcl/R9QSwMEFAACAAgAWHOeWoEY4liHAwAAGBAAACYAAAB1bml2ZXJzYWwvaHRtbF9wdWJsaXNoaW5nX3NldHRpbmdzLnhtbO1XX3MaNxB/51NorpPHcHHiNqnnwJMCnjCxgfFd2/jJs5wEp4lOuuoPhDzl0/SD9ZN0dQICMXHPaUjbmT4woNXub1e7P+2i5PxdKciCacOV7EQn7ScRYTJXlMt5J/o5u3j8IiLGgqQglGSdSKqInHdbSeWmgpsiZdaiqiEII81ZZTtRYW11FsfL5bLNTaX9rhLOIr5p56qMK80Mk5bpuBKwwi+7qpiJ1ggNAPBTKrk267ZahCQB6UpRJxjhFCOX3B8KxCtbiigOWlPI3861cpL2lFCa6Pm0E33XG/RP+s82OgGpz0smfUpMF4VebM+AUu6DAJHy94wUjM8LjPb5aUSWnNqiEz099SioHd9FqbHDycGj9BSmQNo1fMksULAQlsGfZe+s2QiCiK4klDzPcIf443eifnb76mYyuL4cjl7fZuPxZTachCBqm3gfJ4n3HSUYkHI6Z1s/CVgLeYFxo80MhGFJvCvaqHFfQMgtX2BO2CdhzpwQqasqpW3XasfqMHaF2/A+A5PMlNw7u1+TqRJY2TooJGk5ZXQEJeZgciEjMsPEiFUnGldMkhQkEopbEDzfWhg3NZbbmkgXa+2XmoMgSBZkPCNXafTRZzhKXoA2bDeWzY7xdcy7vyonKFkpRwR/y4hVBHPqSvxVMLJbcDLTqqylAowlRnD0uOBsyeh5naA14Occ3aCL0qEl0r8SzAYPvzn+nkzZTGnEZbDAy4JybgJ++0HAFRjzERQ2MT5KL4f9we1w1B+8eeQPCHQBMn8gOJKIlZU9Cj6siFR2Y4fpyMEZVheFclrvNTlb+8vLsOUx1vkrVWMP3/DSCfia8NuE7EAfseTH8fKQwv9lBI3dFrCoL7q/vDU0XnGOJQmYuJFjt+Jy3fcaAOYgiZJiRSDHVmx821hw5QxKQoMI0ObLIwz2SNN6NcfZiB41ZboR5JOTp89Ov//h+Ysfz9rxHx9+f3yv0XpITQR4d2FK9e4dU3dsL5QuPXvojv1wlA2uX/ay4S/D7OY2G7zJ9gHqmO626yT2s+PwKPGz6dNJMv3nRsnNIG1SjdG4idb4dROt6zCrJjtzqlEI2Hvm4S5h9xG85FirozHpG7Hh4B8Lfi8dAoGOw4Z/c6oOXpz/U9WYVeZQlyEpK7k3+kbt5khZSwdXw5/Gl/2jpo83y99/kHR/N31htX3v7T3wkvjgC7SF8v3XfLf1J1BLAwQUAAIACABYc55aOjKvrLEBAABwBgAAHwAAAHVuaXZlcnNhbC9odG1sX3NraW5fc2V0dGluZ3MuanONlMFPwjAUxu/8FWReDdGBDrwBw8SEg4ncjIduPMdC19e0BUHj/+46BLruTVkv9MuP7/W9rd9Xp1s+QRp0H7pf1e9q/1zfVxpYzagNXNd13qIXVg80z5ewyAvguYDAQ7YWeWdcw0n/PiOUcyAq12T/Yn21YxjgycwRJSUqwldT4JYAPyhwR4mfx393nMYOTTmjTjbGoOilKAwI0xOoClYxwdVj9bg9ejBuQf2DvrMUaqZ34XASt5Jnx8Ekiqcjl0uxkEzs55hhL2HpOlO4Ecvf+n27XHq1l6DKl75uK8tzbZ4MFH7h2e0snIXtpFSgNfzWHcXjcHxPwpwlwN2GosFwMP4DrRk3B+rR21zn5khHYdSPBi4tWQaNKU1n8W3cr2Oi9GpMs1H8wBnYmbZmJGd7UJdYodzIC16gVJjZiTTRyC4S5ciWucgOXDyyi+TsYa1t27dRpUYvQbU8fRU3drlMYxi1a4beNVsRV7loyxcqGzzNkJdbe1XnVC5wShSUiERh2RpU5yA9Hsf4WWP3r2XjTK1BLRB5maDdgBnD0lVRJkp5/jc3Gcijphc35R+r8/0DUEsDBBQAAgAIAFhznlqPjqkydAAAAHoAAAAcAAAAdW5pdmVyc2FsL2xvY2FsX3NldHRpbmdzLnhtbA3MPQoCQQxA4X5PEVKIFutPJ7gz29kpgusBwk6UgUwiO0H09k73io83jN8i8OGlZtOAh+0egXW2lPUV8DGd+yNCddJEYsoB1RDG2A1iM8md3Rus8Bb68TJxaeF8pdLkjdRZcoX1SvwUN9DDpX2fmRPuYvcHUEsDBBQAAgAIAFhznlpBNwcTDgUAAKwaAAAXAAAAdW5pdmVyc2FsL3VuaXZlcnNhbC5wbmfrDPBz5+WS4mJgYOD19HAJYmBgiWBgYC7iYAOKhE2urwZSjMVB7k4M687JvARyWNIdfR0ZGDb2c/9JZAXyOQs8IosZGPgOgzDj8fwVKQwMUo6eLo4hFXFv725cHZPJ2J743y3799u3l9nfbLuddNAolutg3lsW7t1vdZJKJhZENglOVWWR/DnJ2uCYfsH+z+d8jJ7b8f/xYCp+dk7y0pzp1ul1ZUB7GBQEI0CUUiPIVgUhsjmLlh749OmptzEEbL6bf7UogREofsOYUpNHOaOcUc4oZ5QzyhnljHJGOaOcUc4oZ5QzyhnljHJGOaOcUc4ohwpjmKtZxGADmLbvv76+/l31ycNpTNwguf/+4OHMDhYxINnggYuzY1P93y/zD2+/v9fOpvLbq791/1bb1xda79v20er467uPNs55rrABqOyA6N4d1dU/jl6vnxn3pn6l9PryPe9E+5/a9EMMWbT8/Ptl4t/jfx17Hfcx4txnsA0N2rNir9w/FXamb//UXEWIKWf1XuSnaqcdv39qWwSfzuM2/fN1/79/N2/4+Wq2/DL9lNTHlseKe5/rmE8G6Y822G22b+raGbL12reTNDfc2VtZflH6Ss9zOXtmoGHfsspsa7SjDa3/hW07GpTw89d2e7/6D5bmdaAh6zdX30T9CNuWVPZnbU730gNFvevDpWC6dPek3v//dfnvdJs9/3+/MXx+r+vmx+c3TM9VAxUa/V44XQKi36qi9H7d91//btrd0f4q892j9gTQJ/bHj+2cd+9w6R7xzcen5k5kPr18Sr8w0K0H4s6uaw7/djr+/9t/M+0qfv3J+7XDO+fomx/FuXM+r/w474zc9tLoGJUNV6q3MsBVP3r39q+xLF/9j8v7l/fvvAIy/vmxnfK931O+zVh7+9GbxtSau5/eFGoD3d2wd1Ysu33J41m/M2p8nkl997K9C3L1HYvvl/u55i52l9l+9CbzaYudv1ZbAs3fEL759YP2Nyc3h38//+Hgj+9vCqffASm/t/TeZN1zYhF13//av/9/TVsK6tMfir/nyPNa5QHd6/1GSF701iOdxqcV56d+fH7RYuXaiayQcJP9M6F2XT6f1V2IUfsCM7plIuz2LXz7o+KCxc5PgYqg0fPVN0s/OJeflN5tlwKM5vnV03+tnadblDAzt2VqkbwYFhXF0/c8fC8mzqmzee2fV0KwoE/1n3//rv1l9q/daeBY3Gl27ueVCv+0/tu7dNcJRRzjLUiXl/x1pZ4JZuIrv/0Zy+4wl5aCzEx+HONvL2Vyr/vm41PbdlQkWP49teTyCaN/Mv///fiYDAugq70nCr4/u/vXWI5v/8/H9sv6rb9DY1iu9/sDocLM7tV/2E6/3M7du8Lon+0/mbR+dmhEwBJ14dbqDXPcpgVvPs4EjVRY4t4RlSBpvffw+4tvCmHWRd8Ehtv2TbrrxCL6vsf8vPFmI4aMUISdaHjbzcfABJWwPu36we2bRDc/zk+Njvmq7MQvCw6b8Pt/DPaK/btkHve963jRPHfvxqdS91fbQhP9D6EZN79+mL7Pv7by7HKbaZ9torh0rlcUb5vHAZS+07Tb/P26T9w8z+9U7H1cur5C53nlFpEIvb/PpgiDs9tHYIJ8CEw0l7Mf6+c+Lu27vvtosuX5RM0NPNOril91gkqVGr3T4AKo4b8qKEMzuIALGwcVGnBU2g/XM65cdTP5nFLMDpCAp6ufyzqnhCYAUEsDBBQAAgAIAFhznlo6nedwSwAAAGsAAAAbAAAAdW5pdmVyc2FsL3VuaXZlcnNhbC5wbmcueG1ss7GvyM1RKEstKs7Mz7NVMtQzULK34+WyKShKLctMLVeoAIoBBSFASaESyDVCcMszU0oygEIGFhYIwYzUzPSMElslC0MzuKA+0EwAUEsBAgAAFAACAAgAqX5QTzZhWAJHAwAA4QkAABQAAAAAAAAAAQAAAAAAAAAAAHVuaXZlcnNhbC9wbGF5ZXIueG1sUEsBAgAAFAACAAgAWHOeWrU39KgcBQAA4RMAAB0AAAAAAAAAAQAAAAAAeQMAAHVuaXZlcnNhbC9jb21tb25fbWVzc2FnZXMubG5nUEsBAgAAFAACAAgAWHOeWhUeYBujAAAAfwEAAC4AAAAAAAAAAQAAAAAA0AgAAHVuaXZlcnNhbC9wbGF5YmFja19hbmRfbmF2aWdhdGlvbl9zZXR0aW5ncy54bWxQSwECAAAUAAIACABYc55aU8zMCI0DAACOEAAAJwAAAAAAAAABAAAAAAC/CQAAdW5pdmVyc2FsL2ZsYXNoX3B1Ymxpc2hpbmdfc2V0dGluZ3MueG1sUEsBAgAAFAACAAgAWHOeWnD0HBt+AwAAsQwAACEAAAAAAAAAAQAAAAAAkQ0AAHVuaXZlcnNhbC9mbGFzaF9za2luX3NldHRpbmdzLnhtbFBLAQIAABQAAgAIAFhznlqBGOJYhwMAABgQAAAmAAAAAAAAAAEAAAAAAE4RAAB1bml2ZXJzYWwvaHRtbF9wdWJsaXNoaW5nX3NldHRpbmdzLnhtbFBLAQIAABQAAgAIAFhznlo6Mq+ssQEAAHAGAAAfAAAAAAAAAAEAAAAAABkVAAB1bml2ZXJzYWwvaHRtbF9za2luX3NldHRpbmdzLmpzUEsBAgAAFAACAAgAWHOeWo+OqTJ0AAAAegAAABwAAAAAAAAAAQAAAAAABxcAAHVuaXZlcnNhbC9sb2NhbF9zZXR0aW5ncy54bWxQSwECAAAUAAIACABYc55aQTcHEw4FAACsGgAAFwAAAAAAAAAAAAAAAAC1FwAAdW5pdmVyc2FsL3VuaXZlcnNhbC5wbmdQSwECAAAUAAIACABYc55aOp3ncEsAAABrAAAAGwAAAAAAAAABAAAAAAD4HAAAdW5pdmVyc2FsL3VuaXZlcnNhbC5wbmcueG1sUEsFBgAAAAAKAAoABgMAAHwdAAAAAA=="/>
  <p:tag name="ISPRING_LMS_API_VERSION" val="SCORM 1.2"/>
  <p:tag name="ISPRING_ULTRA_SCORM_COURSE_ID" val="FE47AC86-ACBB-45B4-BC0B-BFDCE4471590"/>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M\\French\\Frenc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M3-FRx"/>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2641</Words>
  <Application>Microsoft Office PowerPoint</Application>
  <PresentationFormat>Ευρεία οθόνη</PresentationFormat>
  <Paragraphs>312</Paragraphs>
  <Slides>34</Slides>
  <Notes>34</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34</vt:i4>
      </vt:variant>
    </vt:vector>
  </HeadingPairs>
  <TitlesOfParts>
    <vt:vector size="38" baseType="lpstr">
      <vt:lpstr>Calibri</vt:lpstr>
      <vt:lpstr>Poppins</vt:lpstr>
      <vt:lpstr>Impact</vt:lpstr>
      <vt:lpstr>Θέμα του Office</vt:lpstr>
      <vt:lpstr>Παρουσίαση του PowerPoint</vt:lpstr>
      <vt:lpstr>Παρουσίαση του PowerPoint</vt:lpstr>
      <vt:lpstr>Modules</vt:lpstr>
      <vt:lpstr>Unité 1 Introduction  </vt:lpstr>
      <vt:lpstr>Compétences</vt:lpstr>
      <vt:lpstr>Contenu de la formation</vt:lpstr>
      <vt:lpstr> Unité 1 Méthodologie et durée de la formation</vt:lpstr>
      <vt:lpstr>Unité 2 Comment ouvrir un compte bancaire en ligne et y accéder ?</vt:lpstr>
      <vt:lpstr>Types de comptes bancaires</vt:lpstr>
      <vt:lpstr>Avantages et défis de la banque traditionnelle et de la banque en ligne</vt:lpstr>
      <vt:lpstr>Comment installer une application de banque mobile</vt:lpstr>
      <vt:lpstr>Etapes pour accéder au compte en ligne pour la première fois (1/2)</vt:lpstr>
      <vt:lpstr>Etapes pour accéder au compte en ligne pour la première fois (2/2)</vt:lpstr>
      <vt:lpstr>Unité 3 Utilisation de base d'un compte bancaire en ligne</vt:lpstr>
      <vt:lpstr>Comment effectuer un virement bancaire (1/2)</vt:lpstr>
      <vt:lpstr>Comment effectuer un virement bancaire (2/2)</vt:lpstr>
      <vt:lpstr>Avantages d'un virement bancaire en ligne</vt:lpstr>
      <vt:lpstr>Suivi du solde du compte </vt:lpstr>
      <vt:lpstr>Messages et alertes</vt:lpstr>
      <vt:lpstr>Alertes sur les transactions courantes</vt:lpstr>
      <vt:lpstr>Alertes de sécurité communes</vt:lpstr>
      <vt:lpstr>Consulter les messages et les alertes (1/2) </vt:lpstr>
      <vt:lpstr>Consulter les messages et les alertes (2/2) </vt:lpstr>
      <vt:lpstr>Παρουσίαση του PowerPoint</vt:lpstr>
      <vt:lpstr>Activité pédagogique 1 : Associer des questions et des réponses et obtenir le mot-clé</vt:lpstr>
      <vt:lpstr>Activité pédagogique 2 :  Utiliser l'application Mobile Money pour s'entraîner au paiement d'une facture</vt:lpstr>
      <vt:lpstr>Activité pédagogique 3 :  Comment convertir votre compte bancaire en un compte bancaire en ligne</vt:lpstr>
      <vt:lpstr>Παρουσίαση του PowerPoint</vt:lpstr>
      <vt:lpstr>Παρουσίαση του PowerPoint</vt:lpstr>
      <vt:lpstr>Παρουσίαση του PowerPoint</vt:lpstr>
      <vt:lpstr>Παρουσίαση του PowerPoint</vt:lpstr>
      <vt:lpstr>Termes fréquemment utilisés dans les services bancaires en ligne</vt:lpstr>
      <vt:lpstr>Termes fréquemment utilisés dans les services bancaires en ligne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M3-FRx</dc:title>
  <dc:creator>pantelis bbalaouras</dc:creator>
  <cp:lastModifiedBy>pantelis</cp:lastModifiedBy>
  <cp:revision>8</cp:revision>
  <dcterms:created xsi:type="dcterms:W3CDTF">2020-06-02T13:31:56Z</dcterms:created>
  <dcterms:modified xsi:type="dcterms:W3CDTF">2025-04-30T11:27:20Z</dcterms:modified>
</cp:coreProperties>
</file>