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Poppins" panose="020B0604020202020204" charset="0"/>
      <p:regular r:id="rId48"/>
      <p:bold r:id="rId49"/>
      <p:italic r:id="rId50"/>
      <p:boldItalic r:id="rId51"/>
    </p:embeddedFont>
    <p:embeddedFont>
      <p:font typeface="Impact" panose="020B0806030902050204" pitchFamily="34" charset="0"/>
      <p:regular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lBrDkTG2Zw20zlrB+4UvJCAc4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332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gs" Target="tags/tag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8DDC5991-C697-2923-7F66-84BE3FE9A5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6947A2A2-F03E-36A4-6533-40DEA453B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CD4D3-3714-4CC2-B8F0-B3C93B786AE8}" type="datetimeFigureOut">
              <a:rPr lang="el-GR" smtClean="0"/>
              <a:t>30/4/2025</a:t>
            </a:fld>
            <a:endParaRPr lang="el-GR"/>
          </a:p>
        </p:txBody>
      </p:sp>
      <p:sp>
        <p:nvSpPr>
          <p:cNvPr id="4" name="Θέση υποσέλιδου 3">
            <a:extLst>
              <a:ext uri="{FF2B5EF4-FFF2-40B4-BE49-F238E27FC236}">
                <a16:creationId xmlns:a16="http://schemas.microsoft.com/office/drawing/2014/main" id="{78C70991-8D68-D49C-9E8F-6B2BC1D361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8A15FE59-2F39-97A5-9C85-A3C5392F1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AA6182-B458-468C-8155-019476945DB4}" type="slidenum">
              <a:rPr lang="el-GR" smtClean="0"/>
              <a:t>‹#›</a:t>
            </a:fld>
            <a:endParaRPr lang="el-GR"/>
          </a:p>
        </p:txBody>
      </p:sp>
    </p:spTree>
    <p:extLst>
      <p:ext uri="{BB962C8B-B14F-4D97-AF65-F5344CB8AC3E}">
        <p14:creationId xmlns:p14="http://schemas.microsoft.com/office/powerpoint/2010/main" val="2376304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trainers guide d’abord</a:t>
            </a: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bonne réponse est C</a:t>
            </a:r>
            <a:endParaRPr/>
          </a:p>
        </p:txBody>
      </p:sp>
      <p:sp>
        <p:nvSpPr>
          <p:cNvPr id="400" name="Google Shape;40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B</a:t>
            </a:r>
            <a:endParaRPr/>
          </a:p>
        </p:txBody>
      </p:sp>
      <p:sp>
        <p:nvSpPr>
          <p:cNvPr id="411" name="Google Shape;41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B</a:t>
            </a:r>
            <a:endParaRPr/>
          </a:p>
        </p:txBody>
      </p:sp>
      <p:sp>
        <p:nvSpPr>
          <p:cNvPr id="422" name="Google Shape;42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B</a:t>
            </a:r>
            <a:endParaRPr/>
          </a:p>
        </p:txBody>
      </p:sp>
      <p:sp>
        <p:nvSpPr>
          <p:cNvPr id="433" name="Google Shape;43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C</a:t>
            </a:r>
            <a:endParaRPr/>
          </a:p>
        </p:txBody>
      </p:sp>
      <p:sp>
        <p:nvSpPr>
          <p:cNvPr id="444" name="Google Shape;44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B</a:t>
            </a:r>
            <a:endParaRPr/>
          </a:p>
        </p:txBody>
      </p:sp>
      <p:sp>
        <p:nvSpPr>
          <p:cNvPr id="455" name="Google Shape;45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a:t>La bonne réponse est A</a:t>
            </a:r>
            <a:endParaRPr/>
          </a:p>
        </p:txBody>
      </p:sp>
      <p:sp>
        <p:nvSpPr>
          <p:cNvPr id="466" name="Google Shape;46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4" descr="Placeholder-dark.png"/>
          <p:cNvPicPr preferRelativeResize="0"/>
          <p:nvPr/>
        </p:nvPicPr>
        <p:blipFill rotWithShape="1">
          <a:blip r:embed="rId2">
            <a:alphaModFix/>
          </a:blip>
          <a:srcRect/>
          <a:stretch/>
        </p:blipFill>
        <p:spPr>
          <a:xfrm>
            <a:off x="9263608" y="-3149"/>
            <a:ext cx="2784642" cy="1392322"/>
          </a:xfrm>
          <a:prstGeom prst="rect">
            <a:avLst/>
          </a:prstGeom>
          <a:noFill/>
          <a:ln>
            <a:noFill/>
          </a:ln>
        </p:spPr>
      </p:pic>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E9A1D860-F8F1-0E76-A0DB-B3C337468F55}"/>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3"/>
        <p:cNvGrpSpPr/>
        <p:nvPr/>
      </p:nvGrpSpPr>
      <p:grpSpPr>
        <a:xfrm>
          <a:off x="0" y="0"/>
          <a:ext cx="0" cy="0"/>
          <a:chOff x="0" y="0"/>
          <a:chExt cx="0" cy="0"/>
        </a:xfrm>
      </p:grpSpPr>
      <p:sp>
        <p:nvSpPr>
          <p:cNvPr id="24" name="Google Shape;24;p33"/>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 name="Google Shape;25;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33"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28" name="Google Shape;28;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 name="Google Shape;29;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192E613F-A5BD-5033-427D-8FA5B2834B6A}"/>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4" name="Google Shape;34;p3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35" name="Google Shape;35;p3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fr-FR" sz="2000" b="0" i="0" u="none" strike="noStrike" cap="none" dirty="0">
                <a:solidFill>
                  <a:schemeClr val="dk1"/>
                </a:solidFill>
                <a:latin typeface="Calibri"/>
                <a:ea typeface="Calibri"/>
                <a:cs typeface="Calibri"/>
                <a:sym typeface="Calibri"/>
              </a:rPr>
              <a:t>Recevoir et envoyer de l’argent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1" name="Google Shape;41;p3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42" name="Google Shape;42;p3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fr-FR" sz="2000" b="0" i="0" u="none" strike="noStrike" cap="none" dirty="0">
                <a:solidFill>
                  <a:schemeClr val="dk1"/>
                </a:solidFill>
                <a:latin typeface="Calibri"/>
                <a:ea typeface="Calibri"/>
                <a:cs typeface="Calibri"/>
                <a:sym typeface="Calibri"/>
              </a:rPr>
              <a:t>Recevoir et envoyer de l’argent</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6" name="Google Shape;46;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7" name="Google Shape;47;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48" name="Google Shape;48;p37"/>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9" name="Google Shape;49;p37"/>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50" name="Google Shape;50;p37"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5" name="Google Shape;55;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56" name="Google Shape;56;p38"/>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fr-FR" sz="2000" b="0" i="0" u="none" strike="noStrike" cap="none" dirty="0">
                <a:solidFill>
                  <a:schemeClr val="dk1"/>
                </a:solidFill>
                <a:latin typeface="Calibri"/>
                <a:ea typeface="Calibri"/>
                <a:cs typeface="Calibri"/>
                <a:sym typeface="Calibri"/>
              </a:rPr>
              <a:t>Recevoir et envoyer de l’argent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freepik.com/free-vector/users-shopping-making-contactless-payment-with-smartwatch-smartwatch-payment-nfc-technology-nfc-payment-concept-pinkish-coral-bluevector-isolated-illustration_11669380.htm#fromView=search&amp;page=2&amp;position=21&amp;uuid=ca62bc55-6557-4c3c-91d7-bc04acbebc4a&amp;new_detail=tru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free-vector/money-loss-concept-illustration_49682984.htm#fromView=search&amp;page=1&amp;position=15&amp;uuid=fd807c64-cc44-41c8-8050-8a503ccda0a5&amp;new_detail=tru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hyperlink" Target="https://www.freepik.com/premium-vector/vector-flat-illustration-mobile-money-transfer-with-human-hands-holding-smartphone-with-credit-card-its-screen-safe-easy-payment-concept-flat-style-cartoon-illustration-vector_24076502.htm#fromView=search&amp;page=2&amp;position=13&amp;uuid=6ad7b2c8-1b5e-4870-92de-4577d26cfca1&amp;new_detail=tru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freepik.com/free-vector/payment-information-concept-illustration_8690533.htm#fromView=search&amp;page=1&amp;position=41&amp;uuid=7c15f96b-41ec-4889-b8cb-eb7f382673f3&amp;new_detail=tru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freepik.com/free-vector/payment-information-concept-illustration_8690533.htm#fromView=search&amp;page=1&amp;position=41&amp;uuid=7c15f96b-41ec-4889-b8cb-eb7f382673f3&amp;new_detail=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reepik.com/free-vector/mobile-banking-concept-illustration_33025771.htm#fromView=search&amp;page=2&amp;position=26&amp;uuid=7c15f96b-41ec-4889-b8cb-eb7f382673f3&amp;new_detail=tr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png"/><Relationship Id="rId4" Type="http://schemas.openxmlformats.org/officeDocument/2006/relationships/image" Target="../media/image11.jp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ik.com/free-vector/phishing-account-concept-with-hacker-fishing-rod_7960378.htm#fromView=search&amp;page=2&amp;position=2&amp;uuid=a4f1df1f-f445-4978-9371-c12741a233b2&amp;new_detail=tru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freepik.com/free-vector/flat-safer-internet-day-illustration_133748223.htm#fromView=search&amp;page=1&amp;position=2&amp;uuid=c6793280-7d94-43d5-b35d-4b588b9bd2fc&amp;new_detail=tru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freepik.com/free-vector/money-transfer-abstract-concept-illustration_11668736.htm#fromView=search&amp;page=4&amp;position=10&amp;uuid=7c87db55-935b-46c4-9aad-edf6e2e23121&amp;new_detail=tru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freepik.com/free-vector/open-banking-data-access-financial-services-mobile-payment-app-development-api-technology-web-developers-designing-banking-platforms-vector-isolated-concept-metaphor-illustration_12083552.htm#fromView=search&amp;page=13&amp;position=18&amp;uuid=7c87db55-935b-46c4-9aad-edf6e2e23121&amp;new_detail=tru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freepik.com/free-vector/open-banking-data-access-financial-services-mobile-payment-app-development-api-technology-web-developers-designing-banking-platforms-vector-isolated-concept-metaphor-illustration_12083552.htm#fromView=search&amp;page=13&amp;position=18&amp;uuid=7c87db55-935b-46c4-9aad-edf6e2e23121&amp;new_detail=tr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freepik.com/free-vector/targeted-delivery-express-service-shipment-address-shipping-convenient-paid-service-deliveryman-addressee-cartoon-characters_12084766.htm#fromView=search&amp;page=5&amp;position=38&amp;uuid=afc33018-b59a-4ae2-8b00-1871b00e3b9e&amp;new_detail=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s://www.freepik.com/free-vector/payment-card-electronic-funds-transfer-colorful-cartoon-characters-holding-plastic-credit-card-banking-credit-deposit-contactless-payment-system-vector-isolated-concept-metaphor-illustration_12083520.htm#fromView=search&amp;page=1&amp;position=0&amp;uuid=df20e1a8-0bac-418e-a7c9-f879c4b2b06c&amp;new_detail=tru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www.freepik.com/free-vector/open-banking-data-access-financial-services-mobile-payment-app-development-api-technology-web-developers-designing-banking-platforms_10782817.htm#fromView=search&amp;page=1&amp;position=29&amp;uuid=aec2bc3c-ae28-4fb1-a6ed-64a563cc4981&amp;new_detail=true" TargetMode="Externa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pik.com/free-vector/e-wallet-money-transfer-concept-mobile-wallet-internet-banking-e-wallet-credit-card-mobile-app-accounting-investments-safe-online-internet-transaction-vector-illustration_21586028.htm#fromView=search&amp;page=1&amp;position=30&amp;uuid=da2ff86f-d1d2-47aa-8e34-30166ce27d65&amp;new_detail=tru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hand-drawn-cryptocurrency-concept-with-symbol_20059352.htm#fromView=search&amp;page=1&amp;position=32&amp;uuid=ca62bc55-6557-4c3c-91d7-bc04acbebc4a&amp;new_detail=tru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3" name="Google Shape;63;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4" t="11272" r="59636" b="11616"/>
          <a:stretch/>
        </p:blipFill>
        <p:spPr>
          <a:xfrm>
            <a:off x="442240" y="5731"/>
            <a:ext cx="5204308" cy="5333341"/>
          </a:xfrm>
          <a:prstGeom prst="rect">
            <a:avLst/>
          </a:prstGeom>
          <a:noFill/>
          <a:ln>
            <a:noFill/>
          </a:ln>
        </p:spPr>
      </p:pic>
      <p:sp>
        <p:nvSpPr>
          <p:cNvPr id="64" name="Google Shape;64;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1" i="0" u="none" strike="noStrike" cap="none" dirty="0">
                <a:solidFill>
                  <a:srgbClr val="FCB13A"/>
                </a:solidFill>
                <a:latin typeface="Calibri"/>
                <a:ea typeface="Calibri"/>
                <a:cs typeface="Calibri"/>
                <a:sym typeface="Calibri"/>
              </a:rPr>
              <a:t>Module 4</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err="1">
                <a:solidFill>
                  <a:srgbClr val="3F3F3F"/>
                </a:solidFill>
                <a:latin typeface="Calibri"/>
                <a:ea typeface="Calibri"/>
                <a:cs typeface="Calibri"/>
                <a:sym typeface="Calibri"/>
              </a:rPr>
              <a:t>Recevoir</a:t>
            </a:r>
            <a:r>
              <a:rPr lang="en-US" sz="4000" b="1" i="0" u="none" strike="noStrike" cap="none" dirty="0">
                <a:solidFill>
                  <a:srgbClr val="3F3F3F"/>
                </a:solidFill>
                <a:latin typeface="Calibri"/>
                <a:ea typeface="Calibri"/>
                <a:cs typeface="Calibri"/>
                <a:sym typeface="Calibri"/>
              </a:rPr>
              <a:t> et </a:t>
            </a:r>
            <a:r>
              <a:rPr lang="en-US" sz="4000" b="1" i="0" u="none" strike="noStrike" cap="none" dirty="0" err="1">
                <a:solidFill>
                  <a:srgbClr val="3F3F3F"/>
                </a:solidFill>
                <a:latin typeface="Calibri"/>
                <a:ea typeface="Calibri"/>
                <a:cs typeface="Calibri"/>
                <a:sym typeface="Calibri"/>
              </a:rPr>
              <a:t>envoyer</a:t>
            </a:r>
            <a:r>
              <a:rPr lang="en-US" sz="4000" b="1" i="0" u="none" strike="noStrike" cap="none" dirty="0">
                <a:solidFill>
                  <a:srgbClr val="3F3F3F"/>
                </a:solidFill>
                <a:latin typeface="Calibri"/>
                <a:ea typeface="Calibri"/>
                <a:cs typeface="Calibri"/>
                <a:sym typeface="Calibri"/>
              </a:rPr>
              <a:t> </a:t>
            </a:r>
            <a:endParaRPr sz="4000" b="1" i="0" u="none" strike="noStrike" cap="none" dirty="0">
              <a:solidFill>
                <a:srgbClr val="3F3F3F"/>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4400"/>
              <a:buFont typeface="Calibri"/>
              <a:buNone/>
            </a:pPr>
            <a:r>
              <a:rPr lang="en-US" sz="4000" b="1" i="0" u="none" strike="noStrike" cap="none" dirty="0">
                <a:solidFill>
                  <a:srgbClr val="3F3F3F"/>
                </a:solidFill>
                <a:latin typeface="Calibri"/>
                <a:ea typeface="Calibri"/>
                <a:cs typeface="Calibri"/>
                <a:sym typeface="Calibri"/>
              </a:rPr>
              <a:t>de </a:t>
            </a:r>
            <a:r>
              <a:rPr lang="en-US" sz="4000" b="1" i="0" u="none" strike="noStrike" cap="none" dirty="0" err="1">
                <a:solidFill>
                  <a:srgbClr val="3F3F3F"/>
                </a:solidFill>
                <a:latin typeface="Calibri"/>
                <a:ea typeface="Calibri"/>
                <a:cs typeface="Calibri"/>
                <a:sym typeface="Calibri"/>
              </a:rPr>
              <a:t>l’argent</a:t>
            </a:r>
            <a:r>
              <a:rPr lang="en-US" sz="4000" b="1" i="0" u="none" strike="noStrike" cap="none" dirty="0">
                <a:solidFill>
                  <a:srgbClr val="3F3F3F"/>
                </a:solidFill>
                <a:latin typeface="Calibri"/>
                <a:ea typeface="Calibri"/>
                <a:cs typeface="Calibri"/>
                <a:sym typeface="Calibri"/>
              </a:rPr>
              <a:t> </a:t>
            </a:r>
            <a:r>
              <a:rPr lang="en-US" sz="4000" b="1" i="0" u="none" strike="noStrike" cap="none" dirty="0" err="1">
                <a:solidFill>
                  <a:srgbClr val="3F3F3F"/>
                </a:solidFill>
                <a:latin typeface="Calibri"/>
                <a:ea typeface="Calibri"/>
                <a:cs typeface="Calibri"/>
                <a:sym typeface="Calibri"/>
              </a:rPr>
              <a:t>en</a:t>
            </a:r>
            <a:r>
              <a:rPr lang="en-US" sz="4000" b="1" i="0" u="none" strike="noStrike" cap="none" dirty="0">
                <a:solidFill>
                  <a:srgbClr val="3F3F3F"/>
                </a:solidFill>
                <a:latin typeface="Calibri"/>
                <a:ea typeface="Calibri"/>
                <a:cs typeface="Calibri"/>
                <a:sym typeface="Calibri"/>
              </a:rPr>
              <a:t> </a:t>
            </a:r>
            <a:r>
              <a:rPr lang="en-US" sz="4000" b="1" i="0" u="none" strike="noStrike" cap="none" dirty="0" err="1">
                <a:solidFill>
                  <a:srgbClr val="3F3F3F"/>
                </a:solidFill>
                <a:latin typeface="Calibri"/>
                <a:ea typeface="Calibri"/>
                <a:cs typeface="Calibri"/>
                <a:sym typeface="Calibri"/>
              </a:rPr>
              <a:t>ligne</a:t>
            </a:r>
            <a:endParaRPr sz="1400" b="0" i="0" u="none" strike="noStrike" cap="none" dirty="0">
              <a:solidFill>
                <a:srgbClr val="000000"/>
              </a:solidFill>
              <a:latin typeface="Calibri"/>
              <a:ea typeface="Calibri"/>
              <a:cs typeface="Calibri"/>
              <a:sym typeface="Calibri"/>
            </a:endParaRPr>
          </a:p>
        </p:txBody>
      </p:sp>
      <p:sp>
        <p:nvSpPr>
          <p:cNvPr id="65" name="Google Shape;65;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6" name="Google Shape;66;p1"/>
          <p:cNvSpPr/>
          <p:nvPr/>
        </p:nvSpPr>
        <p:spPr>
          <a:xfrm>
            <a:off x="-9768" y="372749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67" name="Google Shape;67;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8928" y="2509416"/>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1" name="Google Shape;71;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toutefois que leur(s) auteur(s) et ne reflètent pas nécessairement ceux de l'Union européenne ou de l'Agence exécutive « Éducation, audiovisuel et culture »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72" name="Google Shape;72;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3" name="Google Shape;73;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74" name="Google Shape;74;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75" name="Google Shape;75;p1" title="FR_Co-fundedbytheEU_RGB_POS.png"/>
          <p:cNvPicPr preferRelativeResize="0"/>
          <p:nvPr/>
        </p:nvPicPr>
        <p:blipFill rotWithShape="1">
          <a:blip r:embed="rId6">
            <a:alphaModFix/>
          </a:blip>
          <a:srcRect/>
          <a:stretch/>
        </p:blipFill>
        <p:spPr>
          <a:xfrm>
            <a:off x="28550" y="6200623"/>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body" idx="1"/>
          </p:nvPr>
        </p:nvSpPr>
        <p:spPr>
          <a:xfrm>
            <a:off x="557998" y="1800000"/>
            <a:ext cx="11294696" cy="48865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00"/>
              </a:spcBef>
              <a:spcAft>
                <a:spcPts val="0"/>
              </a:spcAft>
              <a:buSzPts val="2353"/>
              <a:buNone/>
            </a:pPr>
            <a:r>
              <a:rPr lang="en-US" sz="1900"/>
              <a:t>Les transferts numériques de fonds révolutionnent la façon dont les individus gèrent leurs finances en offrant des solutions sûres, efficaces et rapides pour envoyer et recevoir de l'argent. Ils remplacent le besoin d'argent liquide, réduisent les risques de vol ou de perte et permettent aux utilisateurs d'effectuer des transactions depuis le confort de leur foyer. De plus, ils fournissent des enregistrements détaillés pour chaque transaction, ce qui facilite le suivi et la vérification de la responsabilité financière.</a:t>
            </a:r>
            <a:endParaRPr sz="2300"/>
          </a:p>
          <a:p>
            <a:pPr marL="0" lvl="0" indent="0" algn="l" rtl="0">
              <a:lnSpc>
                <a:spcPct val="90000"/>
              </a:lnSpc>
              <a:spcBef>
                <a:spcPts val="600"/>
              </a:spcBef>
              <a:spcAft>
                <a:spcPts val="0"/>
              </a:spcAft>
              <a:buSzPts val="1176"/>
              <a:buNone/>
            </a:pPr>
            <a:endParaRPr sz="900"/>
          </a:p>
          <a:p>
            <a:pPr marL="76200" lvl="0" indent="0" algn="l" rtl="0">
              <a:lnSpc>
                <a:spcPct val="90000"/>
              </a:lnSpc>
              <a:spcBef>
                <a:spcPts val="600"/>
              </a:spcBef>
              <a:spcAft>
                <a:spcPts val="0"/>
              </a:spcAft>
              <a:buSzPts val="2400"/>
              <a:buNone/>
            </a:pPr>
            <a:r>
              <a:rPr lang="en-US" sz="1900" b="1"/>
              <a:t>Principaux avantages des transferts numériques de fonds :</a:t>
            </a:r>
            <a:endParaRPr sz="1900"/>
          </a:p>
          <a:p>
            <a:pPr marL="685800" lvl="1" indent="-222248" algn="l" rtl="0">
              <a:lnSpc>
                <a:spcPct val="90000"/>
              </a:lnSpc>
              <a:spcBef>
                <a:spcPts val="1200"/>
              </a:spcBef>
              <a:spcAft>
                <a:spcPts val="0"/>
              </a:spcAft>
              <a:buSzPts val="2724"/>
              <a:buFont typeface="Calibri"/>
              <a:buChar char="•"/>
            </a:pPr>
            <a:r>
              <a:rPr lang="en-US" sz="1900" b="1" i="0" u="none" strike="noStrike">
                <a:solidFill>
                  <a:srgbClr val="000000"/>
                </a:solidFill>
                <a:latin typeface="Calibri"/>
                <a:ea typeface="Calibri"/>
                <a:cs typeface="Calibri"/>
                <a:sym typeface="Calibri"/>
              </a:rPr>
              <a:t>Praticité </a:t>
            </a:r>
            <a:r>
              <a:rPr lang="en-US" sz="1900" b="0" i="0" u="none" strike="noStrike">
                <a:solidFill>
                  <a:srgbClr val="000000"/>
                </a:solidFill>
                <a:latin typeface="Calibri"/>
                <a:ea typeface="Calibri"/>
                <a:cs typeface="Calibri"/>
                <a:sym typeface="Calibri"/>
              </a:rPr>
              <a:t>: Effectuez des transactions à tout moment et en tout lieu.</a:t>
            </a:r>
            <a:endParaRPr sz="2100"/>
          </a:p>
          <a:p>
            <a:pPr marL="685800" lvl="1" indent="-222248" algn="l" rtl="0">
              <a:lnSpc>
                <a:spcPct val="90000"/>
              </a:lnSpc>
              <a:spcBef>
                <a:spcPts val="1200"/>
              </a:spcBef>
              <a:spcAft>
                <a:spcPts val="0"/>
              </a:spcAft>
              <a:buSzPts val="2724"/>
              <a:buFont typeface="Calibri"/>
              <a:buChar char="•"/>
            </a:pPr>
            <a:r>
              <a:rPr lang="en-US" sz="1900" b="1" i="0" u="none" strike="noStrike">
                <a:solidFill>
                  <a:srgbClr val="000000"/>
                </a:solidFill>
                <a:latin typeface="Calibri"/>
                <a:ea typeface="Calibri"/>
                <a:cs typeface="Calibri"/>
                <a:sym typeface="Calibri"/>
              </a:rPr>
              <a:t>Rapidité </a:t>
            </a:r>
            <a:r>
              <a:rPr lang="en-US" sz="1900" b="0" i="0" u="none" strike="noStrike">
                <a:solidFill>
                  <a:srgbClr val="000000"/>
                </a:solidFill>
                <a:latin typeface="Calibri"/>
                <a:ea typeface="Calibri"/>
                <a:cs typeface="Calibri"/>
                <a:sym typeface="Calibri"/>
              </a:rPr>
              <a:t>: Transferts d'argent immédiats ou quasi-instantanés entre comptes.</a:t>
            </a:r>
            <a:endParaRPr sz="2100"/>
          </a:p>
          <a:p>
            <a:pPr marL="685800" lvl="1" indent="-222248" algn="l" rtl="0">
              <a:lnSpc>
                <a:spcPct val="90000"/>
              </a:lnSpc>
              <a:spcBef>
                <a:spcPts val="1200"/>
              </a:spcBef>
              <a:spcAft>
                <a:spcPts val="0"/>
              </a:spcAft>
              <a:buSzPts val="2724"/>
              <a:buFont typeface="Calibri"/>
              <a:buChar char="•"/>
            </a:pPr>
            <a:r>
              <a:rPr lang="en-US" sz="1900" b="1" i="0" u="none" strike="noStrike">
                <a:solidFill>
                  <a:srgbClr val="000000"/>
                </a:solidFill>
                <a:latin typeface="Calibri"/>
                <a:ea typeface="Calibri"/>
                <a:cs typeface="Calibri"/>
                <a:sym typeface="Calibri"/>
              </a:rPr>
              <a:t>Sécurité </a:t>
            </a:r>
            <a:r>
              <a:rPr lang="en-US" sz="1900" b="0" i="0" u="none" strike="noStrike">
                <a:solidFill>
                  <a:srgbClr val="000000"/>
                </a:solidFill>
                <a:latin typeface="Calibri"/>
                <a:ea typeface="Calibri"/>
                <a:cs typeface="Calibri"/>
                <a:sym typeface="Calibri"/>
              </a:rPr>
              <a:t>: L'authentification en plusieurs étapes et le cryptage protègent les fonds.</a:t>
            </a:r>
            <a:endParaRPr sz="2100"/>
          </a:p>
          <a:p>
            <a:pPr marL="685800" lvl="1" indent="-222248" algn="l" rtl="0">
              <a:lnSpc>
                <a:spcPct val="90000"/>
              </a:lnSpc>
              <a:spcBef>
                <a:spcPts val="1200"/>
              </a:spcBef>
              <a:spcAft>
                <a:spcPts val="0"/>
              </a:spcAft>
              <a:buSzPts val="2724"/>
              <a:buFont typeface="Calibri"/>
              <a:buChar char="•"/>
            </a:pPr>
            <a:r>
              <a:rPr lang="en-US" sz="1900" b="1" i="0" u="none" strike="noStrike">
                <a:solidFill>
                  <a:srgbClr val="000000"/>
                </a:solidFill>
                <a:latin typeface="Calibri"/>
                <a:ea typeface="Calibri"/>
                <a:cs typeface="Calibri"/>
                <a:sym typeface="Calibri"/>
              </a:rPr>
              <a:t>Tenue d'archives </a:t>
            </a:r>
            <a:r>
              <a:rPr lang="en-US" sz="1900" b="0" i="0" u="none" strike="noStrike">
                <a:solidFill>
                  <a:srgbClr val="000000"/>
                </a:solidFill>
                <a:latin typeface="Calibri"/>
                <a:ea typeface="Calibri"/>
                <a:cs typeface="Calibri"/>
                <a:sym typeface="Calibri"/>
              </a:rPr>
              <a:t>: Accédez à l'historique détaillé des transactions pour une meilleure gestion financière.</a:t>
            </a:r>
            <a:endParaRPr sz="1900" i="0" u="none" strike="noStrike">
              <a:solidFill>
                <a:srgbClr val="000000"/>
              </a:solidFill>
              <a:latin typeface="Calibri"/>
              <a:ea typeface="Calibri"/>
              <a:cs typeface="Calibri"/>
              <a:sym typeface="Calibri"/>
            </a:endParaRPr>
          </a:p>
          <a:p>
            <a:pPr marL="685800" lvl="1" indent="-222248" algn="l" rtl="0">
              <a:lnSpc>
                <a:spcPct val="90000"/>
              </a:lnSpc>
              <a:spcBef>
                <a:spcPts val="1200"/>
              </a:spcBef>
              <a:spcAft>
                <a:spcPts val="0"/>
              </a:spcAft>
              <a:buSzPts val="2724"/>
              <a:buFont typeface="Calibri"/>
              <a:buChar char="•"/>
            </a:pPr>
            <a:r>
              <a:rPr lang="en-US" sz="1900" b="1"/>
              <a:t>Rentabilité : </a:t>
            </a:r>
            <a:r>
              <a:rPr lang="en-US" sz="1900"/>
              <a:t>frais moins élevés que les méthodes traditionnelles telles que les traites bancaires ou les mandats.</a:t>
            </a:r>
            <a:endParaRPr sz="2100"/>
          </a:p>
        </p:txBody>
      </p:sp>
      <p:sp>
        <p:nvSpPr>
          <p:cNvPr id="189" name="Google Shape;189;p8"/>
          <p:cNvSpPr txBox="1"/>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2800" b="1" i="0" u="none" strike="noStrike" cap="none">
                <a:solidFill>
                  <a:srgbClr val="1C2E78"/>
                </a:solidFill>
                <a:latin typeface="Calibri"/>
                <a:ea typeface="Calibri"/>
                <a:cs typeface="Calibri"/>
                <a:sym typeface="Calibri"/>
              </a:rPr>
              <a:t>Rôle du transfert numérique de fonds</a:t>
            </a:r>
            <a:endParaRPr/>
          </a:p>
        </p:txBody>
      </p:sp>
      <p:sp>
        <p:nvSpPr>
          <p:cNvPr id="190" name="Google Shape;190;p8"/>
          <p:cNvSpPr/>
          <p:nvPr/>
        </p:nvSpPr>
        <p:spPr>
          <a:xfrm>
            <a:off x="8200845" y="0"/>
            <a:ext cx="39855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002060"/>
                </a:solidFill>
                <a:latin typeface="Calibri"/>
                <a:ea typeface="Calibri"/>
                <a:cs typeface="Calibri"/>
                <a:sym typeface="Calibri"/>
              </a:rPr>
              <a:t>4.2 Introduction aux transferts numériques d'argent</a:t>
            </a:r>
            <a:endParaRPr sz="14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Exemples de transferts numériques de fonds </a:t>
            </a:r>
            <a:endParaRPr/>
          </a:p>
        </p:txBody>
      </p:sp>
      <p:sp>
        <p:nvSpPr>
          <p:cNvPr id="197" name="Google Shape;197;p10"/>
          <p:cNvSpPr txBox="1">
            <a:spLocks noGrp="1"/>
          </p:cNvSpPr>
          <p:nvPr>
            <p:ph type="body" idx="1"/>
          </p:nvPr>
        </p:nvSpPr>
        <p:spPr>
          <a:xfrm>
            <a:off x="558000" y="2241158"/>
            <a:ext cx="10414800" cy="4472194"/>
          </a:xfrm>
          <a:prstGeom prst="rect">
            <a:avLst/>
          </a:prstGeom>
          <a:noFill/>
          <a:ln>
            <a:noFill/>
          </a:ln>
        </p:spPr>
        <p:txBody>
          <a:bodyPr spcFirstLastPara="1" wrap="square" lIns="91425" tIns="45700" rIns="91425" bIns="45700" anchor="t" anchorCtr="0">
            <a:normAutofit/>
          </a:bodyPr>
          <a:lstStyle/>
          <a:p>
            <a:pPr marL="41910" lvl="0" indent="-41910" algn="l" rtl="0">
              <a:lnSpc>
                <a:spcPct val="100000"/>
              </a:lnSpc>
              <a:spcBef>
                <a:spcPts val="600"/>
              </a:spcBef>
              <a:spcAft>
                <a:spcPts val="0"/>
              </a:spcAft>
              <a:buSzPts val="2400"/>
              <a:buFont typeface="Calibri"/>
              <a:buChar char="•"/>
            </a:pPr>
            <a:r>
              <a:rPr lang="en-US" b="0" i="0" u="none" strike="noStrike">
                <a:solidFill>
                  <a:srgbClr val="000000"/>
                </a:solidFill>
                <a:latin typeface="Calibri"/>
                <a:ea typeface="Calibri"/>
                <a:cs typeface="Calibri"/>
                <a:sym typeface="Calibri"/>
              </a:rPr>
              <a:t>Envoi d'argent à la famille ou aux amis</a:t>
            </a:r>
            <a:endParaRPr b="0" i="0" u="none" strike="noStrike">
              <a:solidFill>
                <a:srgbClr val="000000"/>
              </a:solidFill>
              <a:latin typeface="Calibri"/>
              <a:ea typeface="Calibri"/>
              <a:cs typeface="Calibri"/>
              <a:sym typeface="Calibri"/>
            </a:endParaRPr>
          </a:p>
          <a:p>
            <a:pPr marL="41910" lvl="0" indent="-41910" algn="l" rtl="0">
              <a:lnSpc>
                <a:spcPct val="100000"/>
              </a:lnSpc>
              <a:spcBef>
                <a:spcPts val="600"/>
              </a:spcBef>
              <a:spcAft>
                <a:spcPts val="0"/>
              </a:spcAft>
              <a:buSzPts val="2400"/>
              <a:buFont typeface="Calibri"/>
              <a:buChar char="•"/>
            </a:pPr>
            <a:r>
              <a:rPr lang="en-US" b="0" i="0" u="none" strike="noStrike">
                <a:solidFill>
                  <a:srgbClr val="000000"/>
                </a:solidFill>
                <a:latin typeface="Calibri"/>
                <a:ea typeface="Calibri"/>
                <a:cs typeface="Calibri"/>
                <a:sym typeface="Calibri"/>
              </a:rPr>
              <a:t>Paiement des services</a:t>
            </a:r>
            <a:endParaRPr b="0" i="0" u="none" strike="noStrike">
              <a:solidFill>
                <a:srgbClr val="000000"/>
              </a:solidFill>
              <a:latin typeface="Calibri"/>
              <a:ea typeface="Calibri"/>
              <a:cs typeface="Calibri"/>
              <a:sym typeface="Calibri"/>
            </a:endParaRPr>
          </a:p>
          <a:p>
            <a:pPr marL="41910" lvl="0" indent="-41910" algn="l" rtl="0">
              <a:lnSpc>
                <a:spcPct val="100000"/>
              </a:lnSpc>
              <a:spcBef>
                <a:spcPts val="600"/>
              </a:spcBef>
              <a:spcAft>
                <a:spcPts val="0"/>
              </a:spcAft>
              <a:buSzPts val="2400"/>
              <a:buFont typeface="Calibri"/>
              <a:buChar char="•"/>
            </a:pPr>
            <a:r>
              <a:rPr lang="en-US" b="0" i="0" u="none" strike="noStrike">
                <a:solidFill>
                  <a:srgbClr val="000000"/>
                </a:solidFill>
                <a:latin typeface="Calibri"/>
                <a:ea typeface="Calibri"/>
                <a:cs typeface="Calibri"/>
                <a:sym typeface="Calibri"/>
              </a:rPr>
              <a:t>Bénéficiaire d'une pension ou </a:t>
            </a:r>
            <a:endParaRPr/>
          </a:p>
          <a:p>
            <a:pPr marL="0" lvl="0" indent="0" algn="l" rtl="0">
              <a:lnSpc>
                <a:spcPct val="100000"/>
              </a:lnSpc>
              <a:spcBef>
                <a:spcPts val="600"/>
              </a:spcBef>
              <a:spcAft>
                <a:spcPts val="0"/>
              </a:spcAft>
              <a:buSzPts val="2400"/>
              <a:buNone/>
            </a:pPr>
            <a:r>
              <a:rPr lang="en-US" b="0" i="0" u="none" strike="noStrike">
                <a:solidFill>
                  <a:srgbClr val="000000"/>
                </a:solidFill>
                <a:latin typeface="Calibri"/>
                <a:ea typeface="Calibri"/>
                <a:cs typeface="Calibri"/>
                <a:sym typeface="Calibri"/>
              </a:rPr>
              <a:t>      d'une aide financière                                                   </a:t>
            </a:r>
            <a:endParaRPr b="0" i="0" u="none" strike="noStrike">
              <a:solidFill>
                <a:srgbClr val="000000"/>
              </a:solidFill>
              <a:latin typeface="Calibri"/>
              <a:ea typeface="Calibri"/>
              <a:cs typeface="Calibri"/>
              <a:sym typeface="Calibri"/>
            </a:endParaRPr>
          </a:p>
          <a:p>
            <a:pPr marL="41910" lvl="0" indent="-41910" algn="l" rtl="0">
              <a:lnSpc>
                <a:spcPct val="100000"/>
              </a:lnSpc>
              <a:spcBef>
                <a:spcPts val="600"/>
              </a:spcBef>
              <a:spcAft>
                <a:spcPts val="0"/>
              </a:spcAft>
              <a:buSzPts val="2400"/>
              <a:buFont typeface="Calibri"/>
              <a:buChar char="•"/>
            </a:pPr>
            <a:r>
              <a:rPr lang="en-US" b="0" i="0" u="none" strike="noStrike">
                <a:solidFill>
                  <a:srgbClr val="000000"/>
                </a:solidFill>
                <a:latin typeface="Calibri"/>
                <a:ea typeface="Calibri"/>
                <a:cs typeface="Calibri"/>
                <a:sym typeface="Calibri"/>
              </a:rPr>
              <a:t>Achats en ligne                                                     </a:t>
            </a:r>
            <a:endParaRPr b="0" i="0" u="none" strike="noStrike">
              <a:solidFill>
                <a:srgbClr val="000000"/>
              </a:solidFill>
              <a:latin typeface="Calibri"/>
              <a:ea typeface="Calibri"/>
              <a:cs typeface="Calibri"/>
              <a:sym typeface="Calibri"/>
            </a:endParaRPr>
          </a:p>
          <a:p>
            <a:pPr marL="41910" lvl="0" indent="-41910" algn="l" rtl="0">
              <a:lnSpc>
                <a:spcPct val="100000"/>
              </a:lnSpc>
              <a:spcBef>
                <a:spcPts val="600"/>
              </a:spcBef>
              <a:spcAft>
                <a:spcPts val="0"/>
              </a:spcAft>
              <a:buSzPts val="2400"/>
              <a:buFont typeface="Calibri"/>
              <a:buChar char="•"/>
            </a:pPr>
            <a:r>
              <a:rPr lang="en-US" b="0" i="0" u="none" strike="noStrike">
                <a:solidFill>
                  <a:srgbClr val="000000"/>
                </a:solidFill>
                <a:latin typeface="Calibri"/>
                <a:ea typeface="Calibri"/>
                <a:cs typeface="Calibri"/>
                <a:sym typeface="Calibri"/>
              </a:rPr>
              <a:t>Partager les factures avec des amis</a:t>
            </a:r>
            <a:endParaRPr b="0" i="0" u="none" strike="noStrike">
              <a:solidFill>
                <a:srgbClr val="000000"/>
              </a:solidFill>
              <a:latin typeface="Calibri"/>
              <a:ea typeface="Calibri"/>
              <a:cs typeface="Calibri"/>
              <a:sym typeface="Calibri"/>
            </a:endParaRPr>
          </a:p>
          <a:p>
            <a:pPr marL="41910" lvl="0" indent="-41910" algn="l" rtl="0">
              <a:lnSpc>
                <a:spcPct val="100000"/>
              </a:lnSpc>
              <a:spcBef>
                <a:spcPts val="600"/>
              </a:spcBef>
              <a:spcAft>
                <a:spcPts val="0"/>
              </a:spcAft>
              <a:buSzPts val="2400"/>
              <a:buFont typeface="Calibri"/>
              <a:buChar char="•"/>
            </a:pPr>
            <a:r>
              <a:rPr lang="en-US" b="0" i="0" u="none" strike="noStrike">
                <a:solidFill>
                  <a:srgbClr val="000000"/>
                </a:solidFill>
                <a:latin typeface="Calibri"/>
                <a:ea typeface="Calibri"/>
                <a:cs typeface="Calibri"/>
                <a:sym typeface="Calibri"/>
              </a:rPr>
              <a:t>Faire un don à une cause</a:t>
            </a:r>
            <a:endParaRPr b="0" i="0" u="none" strike="noStrike">
              <a:solidFill>
                <a:srgbClr val="000000"/>
              </a:solidFill>
              <a:latin typeface="Calibri"/>
              <a:ea typeface="Calibri"/>
              <a:cs typeface="Calibri"/>
              <a:sym typeface="Calibri"/>
            </a:endParaRPr>
          </a:p>
        </p:txBody>
      </p:sp>
      <p:pic>
        <p:nvPicPr>
          <p:cNvPr id="198" name="Google Shape;198;p10"/>
          <p:cNvPicPr preferRelativeResize="0"/>
          <p:nvPr/>
        </p:nvPicPr>
        <p:blipFill rotWithShape="1">
          <a:blip r:embed="rId3">
            <a:alphaModFix/>
          </a:blip>
          <a:srcRect/>
          <a:stretch/>
        </p:blipFill>
        <p:spPr>
          <a:xfrm>
            <a:off x="6276940" y="1738563"/>
            <a:ext cx="5357060" cy="3571374"/>
          </a:xfrm>
          <a:prstGeom prst="rect">
            <a:avLst/>
          </a:prstGeom>
          <a:noFill/>
          <a:ln>
            <a:noFill/>
          </a:ln>
        </p:spPr>
      </p:pic>
      <p:sp>
        <p:nvSpPr>
          <p:cNvPr id="199" name="Google Shape;199;p10"/>
          <p:cNvSpPr txBox="1"/>
          <p:nvPr/>
        </p:nvSpPr>
        <p:spPr>
          <a:xfrm>
            <a:off x="9846037" y="6467171"/>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
        <p:nvSpPr>
          <p:cNvPr id="200" name="Google Shape;200;p10"/>
          <p:cNvSpPr/>
          <p:nvPr/>
        </p:nvSpPr>
        <p:spPr>
          <a:xfrm>
            <a:off x="8200845" y="0"/>
            <a:ext cx="39855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002060"/>
                </a:solidFill>
                <a:latin typeface="Calibri"/>
                <a:ea typeface="Calibri"/>
                <a:cs typeface="Calibri"/>
                <a:sym typeface="Calibri"/>
              </a:rPr>
              <a:t>4.2 Introduction aux transferts numériques d'argent</a:t>
            </a:r>
            <a:endParaRPr sz="14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500" b="1" i="0" u="none" strike="noStrike">
                <a:solidFill>
                  <a:srgbClr val="002060"/>
                </a:solidFill>
                <a:latin typeface="Calibri"/>
                <a:ea typeface="Calibri"/>
                <a:cs typeface="Calibri"/>
                <a:sym typeface="Calibri"/>
              </a:rPr>
              <a:t>Compétences de base nécessaires pour les transferts numériques de fonds (1/2)</a:t>
            </a:r>
            <a:endParaRPr sz="2500">
              <a:solidFill>
                <a:srgbClr val="002060"/>
              </a:solidFill>
            </a:endParaRPr>
          </a:p>
        </p:txBody>
      </p:sp>
      <p:sp>
        <p:nvSpPr>
          <p:cNvPr id="207" name="Google Shape;207;p18"/>
          <p:cNvSpPr txBox="1">
            <a:spLocks noGrp="1"/>
          </p:cNvSpPr>
          <p:nvPr>
            <p:ph type="body" idx="1"/>
          </p:nvPr>
        </p:nvSpPr>
        <p:spPr>
          <a:xfrm>
            <a:off x="557999" y="1799999"/>
            <a:ext cx="8605051" cy="4740843"/>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1200"/>
              </a:spcBef>
              <a:spcAft>
                <a:spcPts val="0"/>
              </a:spcAft>
              <a:buSzPts val="2400"/>
              <a:buFont typeface="Calibri"/>
              <a:buAutoNum type="arabicPeriod"/>
            </a:pPr>
            <a:r>
              <a:rPr lang="en-US" b="1">
                <a:solidFill>
                  <a:srgbClr val="404040"/>
                </a:solidFill>
              </a:rPr>
              <a:t>Utiliser un appareil mobile ou d'un ordinateur : </a:t>
            </a:r>
            <a:r>
              <a:rPr lang="en-US">
                <a:solidFill>
                  <a:srgbClr val="404040"/>
                </a:solidFill>
              </a:rPr>
              <a:t>savoir utiliser un smartphone, une tablette ou un ordinateur pour accéder à des applications ou à des sites Web.</a:t>
            </a:r>
            <a:endParaRPr/>
          </a:p>
          <a:p>
            <a:pPr marL="571500" lvl="0" indent="-457200" algn="l" rtl="0">
              <a:lnSpc>
                <a:spcPct val="100000"/>
              </a:lnSpc>
              <a:spcBef>
                <a:spcPts val="1200"/>
              </a:spcBef>
              <a:spcAft>
                <a:spcPts val="0"/>
              </a:spcAft>
              <a:buSzPts val="2400"/>
              <a:buFont typeface="Calibri"/>
              <a:buAutoNum type="arabicPeriod"/>
            </a:pPr>
            <a:r>
              <a:rPr lang="en-US" b="1">
                <a:solidFill>
                  <a:srgbClr val="404040"/>
                </a:solidFill>
              </a:rPr>
              <a:t>Remplir les formulaires : </a:t>
            </a:r>
            <a:r>
              <a:rPr lang="en-US">
                <a:solidFill>
                  <a:srgbClr val="404040"/>
                </a:solidFill>
              </a:rPr>
              <a:t>saisissez avec précision les informations requises telles que l'IBAN, le nom du destinataire et le montant du paiement.</a:t>
            </a:r>
            <a:endParaRPr/>
          </a:p>
          <a:p>
            <a:pPr marL="571500" lvl="0" indent="-457200" algn="l" rtl="0">
              <a:lnSpc>
                <a:spcPct val="100000"/>
              </a:lnSpc>
              <a:spcBef>
                <a:spcPts val="1200"/>
              </a:spcBef>
              <a:spcAft>
                <a:spcPts val="0"/>
              </a:spcAft>
              <a:buSzPts val="2400"/>
              <a:buFont typeface="Calibri"/>
              <a:buAutoNum type="arabicPeriod"/>
            </a:pPr>
            <a:r>
              <a:rPr lang="en-US" b="1">
                <a:solidFill>
                  <a:srgbClr val="404040"/>
                </a:solidFill>
              </a:rPr>
              <a:t>Naviguer dans les applications ou les sites web : </a:t>
            </a:r>
            <a:r>
              <a:rPr lang="en-US">
                <a:solidFill>
                  <a:srgbClr val="404040"/>
                </a:solidFill>
              </a:rPr>
              <a:t>apprenez à ouvrir, à vous connecter et à explorer les applications de transfert d'argent ou les sites web bancaires.</a:t>
            </a:r>
            <a:endParaRPr>
              <a:solidFill>
                <a:srgbClr val="404040"/>
              </a:solidFill>
            </a:endParaRPr>
          </a:p>
        </p:txBody>
      </p:sp>
      <p:sp>
        <p:nvSpPr>
          <p:cNvPr id="208" name="Google Shape;208;p18"/>
          <p:cNvSpPr/>
          <p:nvPr/>
        </p:nvSpPr>
        <p:spPr>
          <a:xfrm>
            <a:off x="8200845" y="0"/>
            <a:ext cx="39855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002060"/>
                </a:solidFill>
                <a:latin typeface="Calibri"/>
                <a:ea typeface="Calibri"/>
                <a:cs typeface="Calibri"/>
                <a:sym typeface="Calibri"/>
              </a:rPr>
              <a:t>4.2 Introduction aux transferts numériques d'argent</a:t>
            </a:r>
            <a:endParaRPr sz="14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sz="2800" b="1" i="0" u="none" strike="noStrike">
                <a:solidFill>
                  <a:srgbClr val="002060"/>
                </a:solidFill>
                <a:latin typeface="Calibri"/>
                <a:ea typeface="Calibri"/>
                <a:cs typeface="Calibri"/>
                <a:sym typeface="Calibri"/>
              </a:rPr>
              <a:t>Compétences de base nécessaires pour les transferts numériques de fonds (2/2)</a:t>
            </a:r>
            <a:endParaRPr/>
          </a:p>
        </p:txBody>
      </p:sp>
      <p:sp>
        <p:nvSpPr>
          <p:cNvPr id="215" name="Google Shape;215;p11"/>
          <p:cNvSpPr txBox="1">
            <a:spLocks noGrp="1"/>
          </p:cNvSpPr>
          <p:nvPr>
            <p:ph type="body" idx="1"/>
          </p:nvPr>
        </p:nvSpPr>
        <p:spPr>
          <a:xfrm>
            <a:off x="558000" y="1799999"/>
            <a:ext cx="8481226" cy="4740843"/>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1200"/>
              </a:spcBef>
              <a:spcAft>
                <a:spcPts val="0"/>
              </a:spcAft>
              <a:buSzPts val="2400"/>
              <a:buFont typeface="Calibri"/>
              <a:buAutoNum type="arabicPeriod" startAt="4"/>
            </a:pPr>
            <a:r>
              <a:rPr lang="en-US" b="1"/>
              <a:t>Comprendre les mesures de sécurité : </a:t>
            </a:r>
            <a:r>
              <a:rPr lang="en-US"/>
              <a:t>utilisez des codes PIN, des mots de passe et des codes SMS pour sécuriser vos transactions.</a:t>
            </a:r>
            <a:endParaRPr/>
          </a:p>
          <a:p>
            <a:pPr marL="571500" lvl="0" indent="-457200" algn="l" rtl="0">
              <a:lnSpc>
                <a:spcPct val="100000"/>
              </a:lnSpc>
              <a:spcBef>
                <a:spcPts val="1200"/>
              </a:spcBef>
              <a:spcAft>
                <a:spcPts val="0"/>
              </a:spcAft>
              <a:buSzPts val="2400"/>
              <a:buFont typeface="Calibri"/>
              <a:buAutoNum type="arabicPeriod" startAt="4"/>
            </a:pPr>
            <a:r>
              <a:rPr lang="en-US" b="1"/>
              <a:t>Vérifier l'historique des transactions : </a:t>
            </a:r>
            <a:r>
              <a:rPr lang="en-US"/>
              <a:t>localisez et examinez les transactions passées pour confirmer les paiements ou les reçus.</a:t>
            </a:r>
            <a:endParaRPr/>
          </a:p>
          <a:p>
            <a:pPr marL="571500" lvl="0" indent="-457200" algn="l" rtl="0">
              <a:lnSpc>
                <a:spcPct val="100000"/>
              </a:lnSpc>
              <a:spcBef>
                <a:spcPts val="1200"/>
              </a:spcBef>
              <a:spcAft>
                <a:spcPts val="0"/>
              </a:spcAft>
              <a:buSzPts val="2400"/>
              <a:buFont typeface="Calibri"/>
              <a:buAutoNum type="arabicPeriod" startAt="4"/>
            </a:pPr>
            <a:r>
              <a:rPr lang="en-US" b="1"/>
              <a:t>Communiquer clairement les informations : </a:t>
            </a:r>
            <a:r>
              <a:rPr lang="en-US"/>
              <a:t>fournissez et demandez des informations précises, telles que l'IBAN ou les références de la transaction, afin d'éviter les erreurs.</a:t>
            </a:r>
            <a:endParaRPr/>
          </a:p>
        </p:txBody>
      </p:sp>
      <p:sp>
        <p:nvSpPr>
          <p:cNvPr id="216" name="Google Shape;216;p11"/>
          <p:cNvSpPr/>
          <p:nvPr/>
        </p:nvSpPr>
        <p:spPr>
          <a:xfrm>
            <a:off x="8200845" y="0"/>
            <a:ext cx="39855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002060"/>
                </a:solidFill>
                <a:latin typeface="Calibri"/>
                <a:ea typeface="Calibri"/>
                <a:cs typeface="Calibri"/>
                <a:sym typeface="Calibri"/>
              </a:rPr>
              <a:t>4.2 Introduction aux transferts numériques d'argent</a:t>
            </a:r>
            <a:endParaRPr sz="14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Les potentiels problèmes qui peuvent survenir lors des transferts numériques </a:t>
            </a:r>
            <a:endParaRPr/>
          </a:p>
        </p:txBody>
      </p:sp>
      <p:sp>
        <p:nvSpPr>
          <p:cNvPr id="223" name="Google Shape;223;p39"/>
          <p:cNvSpPr txBox="1">
            <a:spLocks noGrp="1"/>
          </p:cNvSpPr>
          <p:nvPr>
            <p:ph type="body" idx="1"/>
          </p:nvPr>
        </p:nvSpPr>
        <p:spPr>
          <a:xfrm>
            <a:off x="558000" y="2120387"/>
            <a:ext cx="10414800" cy="4472194"/>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600"/>
              </a:spcBef>
              <a:spcAft>
                <a:spcPts val="0"/>
              </a:spcAft>
              <a:buSzPts val="2400"/>
              <a:buChar char="▪"/>
            </a:pPr>
            <a:r>
              <a:rPr lang="en-US" sz="2400" b="0" i="0" u="none" strike="noStrike">
                <a:solidFill>
                  <a:srgbClr val="000000"/>
                </a:solidFill>
                <a:latin typeface="Calibri"/>
                <a:ea typeface="Calibri"/>
                <a:cs typeface="Calibri"/>
                <a:sym typeface="Calibri"/>
              </a:rPr>
              <a:t>Saisie d'informations erronées</a:t>
            </a:r>
            <a:endParaRPr/>
          </a:p>
          <a:p>
            <a:pPr marL="457200" lvl="0" indent="-342900" algn="l" rtl="0">
              <a:lnSpc>
                <a:spcPct val="100000"/>
              </a:lnSpc>
              <a:spcBef>
                <a:spcPts val="1200"/>
              </a:spcBef>
              <a:spcAft>
                <a:spcPts val="0"/>
              </a:spcAft>
              <a:buSzPts val="2400"/>
              <a:buChar char="▪"/>
            </a:pPr>
            <a:r>
              <a:rPr lang="en-US" sz="2400" b="0" i="0" u="none" strike="noStrike">
                <a:solidFill>
                  <a:srgbClr val="000000"/>
                </a:solidFill>
                <a:latin typeface="Calibri"/>
                <a:ea typeface="Calibri"/>
                <a:cs typeface="Calibri"/>
                <a:sym typeface="Calibri"/>
              </a:rPr>
              <a:t>Escroqueries et hameçonnage </a:t>
            </a:r>
            <a:endParaRPr/>
          </a:p>
          <a:p>
            <a:pPr marL="457200" lvl="0" indent="-342900" algn="l" rtl="0">
              <a:lnSpc>
                <a:spcPct val="100000"/>
              </a:lnSpc>
              <a:spcBef>
                <a:spcPts val="1200"/>
              </a:spcBef>
              <a:spcAft>
                <a:spcPts val="0"/>
              </a:spcAft>
              <a:buSzPts val="2400"/>
              <a:buChar char="▪"/>
            </a:pPr>
            <a:r>
              <a:rPr lang="en-US" sz="2400" b="0" i="0" u="none" strike="noStrike">
                <a:solidFill>
                  <a:srgbClr val="000000"/>
                </a:solidFill>
                <a:latin typeface="Calibri"/>
                <a:ea typeface="Calibri"/>
                <a:cs typeface="Calibri"/>
                <a:sym typeface="Calibri"/>
              </a:rPr>
              <a:t>Habitudes inadaptées en matière de sécurité</a:t>
            </a:r>
            <a:endParaRPr/>
          </a:p>
          <a:p>
            <a:pPr marL="457200" lvl="0" indent="-342900" algn="l" rtl="0">
              <a:lnSpc>
                <a:spcPct val="100000"/>
              </a:lnSpc>
              <a:spcBef>
                <a:spcPts val="1200"/>
              </a:spcBef>
              <a:spcAft>
                <a:spcPts val="0"/>
              </a:spcAft>
              <a:buSzPts val="2400"/>
              <a:buChar char="▪"/>
            </a:pPr>
            <a:r>
              <a:rPr lang="en-US" sz="2400" b="0" i="0" u="none" strike="noStrike">
                <a:solidFill>
                  <a:srgbClr val="000000"/>
                </a:solidFill>
                <a:latin typeface="Calibri"/>
                <a:ea typeface="Calibri"/>
                <a:cs typeface="Calibri"/>
                <a:sym typeface="Calibri"/>
              </a:rPr>
              <a:t>Problèmes de connectivité </a:t>
            </a:r>
            <a:endParaRPr/>
          </a:p>
          <a:p>
            <a:pPr marL="457200" lvl="0" indent="-342900" algn="l" rtl="0">
              <a:lnSpc>
                <a:spcPct val="100000"/>
              </a:lnSpc>
              <a:spcBef>
                <a:spcPts val="1200"/>
              </a:spcBef>
              <a:spcAft>
                <a:spcPts val="0"/>
              </a:spcAft>
              <a:buSzPts val="2400"/>
              <a:buChar char="▪"/>
            </a:pPr>
            <a:r>
              <a:rPr lang="en-US" sz="2400" b="0" i="0" u="none" strike="noStrike">
                <a:solidFill>
                  <a:srgbClr val="000000"/>
                </a:solidFill>
                <a:latin typeface="Calibri"/>
                <a:ea typeface="Calibri"/>
                <a:cs typeface="Calibri"/>
                <a:sym typeface="Calibri"/>
              </a:rPr>
              <a:t>Utilisation d'applications ou de logiciels </a:t>
            </a:r>
            <a:endParaRPr/>
          </a:p>
          <a:p>
            <a:pPr marL="114300" lvl="0" indent="0" algn="l" rtl="0">
              <a:lnSpc>
                <a:spcPct val="100000"/>
              </a:lnSpc>
              <a:spcBef>
                <a:spcPts val="1200"/>
              </a:spcBef>
              <a:spcAft>
                <a:spcPts val="0"/>
              </a:spcAft>
              <a:buSzPts val="2400"/>
              <a:buNone/>
            </a:pPr>
            <a:r>
              <a:rPr lang="en-US">
                <a:solidFill>
                  <a:srgbClr val="000000"/>
                </a:solidFill>
                <a:latin typeface="Calibri"/>
                <a:ea typeface="Calibri"/>
                <a:cs typeface="Calibri"/>
                <a:sym typeface="Calibri"/>
              </a:rPr>
              <a:t>     </a:t>
            </a:r>
            <a:r>
              <a:rPr lang="en-US" sz="2400" b="0" i="0" u="none" strike="noStrike">
                <a:solidFill>
                  <a:srgbClr val="000000"/>
                </a:solidFill>
                <a:latin typeface="Calibri"/>
                <a:ea typeface="Calibri"/>
                <a:cs typeface="Calibri"/>
                <a:sym typeface="Calibri"/>
              </a:rPr>
              <a:t>obsolètes</a:t>
            </a:r>
            <a:endParaRPr/>
          </a:p>
          <a:p>
            <a:pPr marL="457200" lvl="0" indent="-342900" algn="l" rtl="0">
              <a:lnSpc>
                <a:spcPct val="100000"/>
              </a:lnSpc>
              <a:spcBef>
                <a:spcPts val="1200"/>
              </a:spcBef>
              <a:spcAft>
                <a:spcPts val="0"/>
              </a:spcAft>
              <a:buSzPts val="2400"/>
              <a:buChar char="▪"/>
            </a:pPr>
            <a:r>
              <a:rPr lang="en-US" sz="2400" b="0" i="0" u="none" strike="noStrike">
                <a:solidFill>
                  <a:srgbClr val="000000"/>
                </a:solidFill>
                <a:latin typeface="Calibri"/>
                <a:ea typeface="Calibri"/>
                <a:cs typeface="Calibri"/>
                <a:sym typeface="Calibri"/>
              </a:rPr>
              <a:t>Mauvaise compréhension des frais </a:t>
            </a:r>
            <a:endParaRPr/>
          </a:p>
          <a:p>
            <a:pPr marL="114300" lvl="0" indent="0" algn="l" rtl="0">
              <a:lnSpc>
                <a:spcPct val="100000"/>
              </a:lnSpc>
              <a:spcBef>
                <a:spcPts val="1200"/>
              </a:spcBef>
              <a:spcAft>
                <a:spcPts val="0"/>
              </a:spcAft>
              <a:buSzPts val="2400"/>
              <a:buNone/>
            </a:pPr>
            <a:r>
              <a:rPr lang="en-US">
                <a:solidFill>
                  <a:srgbClr val="000000"/>
                </a:solidFill>
                <a:latin typeface="Calibri"/>
                <a:ea typeface="Calibri"/>
                <a:cs typeface="Calibri"/>
                <a:sym typeface="Calibri"/>
              </a:rPr>
              <a:t>     </a:t>
            </a:r>
            <a:r>
              <a:rPr lang="en-US" sz="2400" b="0" i="0" u="none" strike="noStrike">
                <a:solidFill>
                  <a:srgbClr val="000000"/>
                </a:solidFill>
                <a:latin typeface="Calibri"/>
                <a:ea typeface="Calibri"/>
                <a:cs typeface="Calibri"/>
                <a:sym typeface="Calibri"/>
              </a:rPr>
              <a:t>ou des taux de change</a:t>
            </a:r>
            <a:endParaRPr/>
          </a:p>
          <a:p>
            <a:pPr marL="114300" lvl="0" indent="0" algn="l" rtl="0">
              <a:lnSpc>
                <a:spcPct val="100000"/>
              </a:lnSpc>
              <a:spcBef>
                <a:spcPts val="0"/>
              </a:spcBef>
              <a:spcAft>
                <a:spcPts val="0"/>
              </a:spcAft>
              <a:buSzPts val="2400"/>
              <a:buNone/>
            </a:pPr>
            <a:endParaRPr sz="2800"/>
          </a:p>
        </p:txBody>
      </p:sp>
      <p:sp>
        <p:nvSpPr>
          <p:cNvPr id="224" name="Google Shape;224;p39"/>
          <p:cNvSpPr txBox="1"/>
          <p:nvPr/>
        </p:nvSpPr>
        <p:spPr>
          <a:xfrm>
            <a:off x="9846037" y="6467171"/>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storyset sur Freepik</a:t>
            </a:r>
            <a:endParaRPr sz="1000" b="0" i="0" u="none" strike="noStrike" cap="none">
              <a:solidFill>
                <a:schemeClr val="dk1"/>
              </a:solidFill>
              <a:latin typeface="Calibri"/>
              <a:ea typeface="Calibri"/>
              <a:cs typeface="Calibri"/>
              <a:sym typeface="Calibri"/>
            </a:endParaRPr>
          </a:p>
        </p:txBody>
      </p:sp>
      <p:pic>
        <p:nvPicPr>
          <p:cNvPr id="225" name="Google Shape;225;p39"/>
          <p:cNvPicPr preferRelativeResize="0"/>
          <p:nvPr/>
        </p:nvPicPr>
        <p:blipFill rotWithShape="1">
          <a:blip r:embed="rId4">
            <a:alphaModFix/>
          </a:blip>
          <a:srcRect/>
          <a:stretch/>
        </p:blipFill>
        <p:spPr>
          <a:xfrm>
            <a:off x="6792687" y="1679188"/>
            <a:ext cx="4661264" cy="4661264"/>
          </a:xfrm>
          <a:prstGeom prst="rect">
            <a:avLst/>
          </a:prstGeom>
          <a:noFill/>
          <a:ln>
            <a:noFill/>
          </a:ln>
        </p:spPr>
      </p:pic>
      <p:sp>
        <p:nvSpPr>
          <p:cNvPr id="226" name="Google Shape;226;p39"/>
          <p:cNvSpPr/>
          <p:nvPr/>
        </p:nvSpPr>
        <p:spPr>
          <a:xfrm>
            <a:off x="8200845" y="0"/>
            <a:ext cx="39855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002060"/>
                </a:solidFill>
                <a:latin typeface="Calibri"/>
                <a:ea typeface="Calibri"/>
                <a:cs typeface="Calibri"/>
                <a:sym typeface="Calibri"/>
              </a:rPr>
              <a:t>4.2 Introduction aux transferts numériques d'argent</a:t>
            </a:r>
            <a:endParaRPr sz="14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00000"/>
              <a:buNone/>
            </a:pPr>
            <a:r>
              <a:rPr lang="en-US" sz="2000"/>
              <a:t>Unité 3</a:t>
            </a:r>
            <a:r>
              <a:rPr lang="en-US"/>
              <a:t/>
            </a:r>
            <a:br>
              <a:rPr lang="en-US"/>
            </a:br>
            <a:r>
              <a:rPr lang="en-US"/>
              <a:t>Comprendre les formulaires et les données obligatoires</a:t>
            </a:r>
            <a:endParaRPr/>
          </a:p>
        </p:txBody>
      </p:sp>
      <p:sp>
        <p:nvSpPr>
          <p:cNvPr id="233" name="Google Shape;233;p4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34" name="Google Shape;234;p40"/>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1800"/>
              <a:t>À l'issue de cette unité, vous saurez :</a:t>
            </a:r>
            <a:endParaRPr sz="1800"/>
          </a:p>
          <a:p>
            <a:pPr marL="228600" lvl="0" indent="-228600" algn="l" rtl="0">
              <a:lnSpc>
                <a:spcPct val="150000"/>
              </a:lnSpc>
              <a:spcBef>
                <a:spcPts val="1200"/>
              </a:spcBef>
              <a:spcAft>
                <a:spcPts val="0"/>
              </a:spcAft>
              <a:buSzPts val="2000"/>
              <a:buFont typeface="Calibri"/>
              <a:buChar char="✔"/>
            </a:pPr>
            <a:r>
              <a:rPr lang="en-US" sz="1800"/>
              <a:t>Identifier les champs de données clés</a:t>
            </a:r>
            <a:endParaRPr sz="2000"/>
          </a:p>
          <a:p>
            <a:pPr marL="228600" lvl="0" indent="-228600" algn="l" rtl="0">
              <a:lnSpc>
                <a:spcPct val="150000"/>
              </a:lnSpc>
              <a:spcBef>
                <a:spcPts val="1200"/>
              </a:spcBef>
              <a:spcAft>
                <a:spcPts val="0"/>
              </a:spcAft>
              <a:buSzPts val="2000"/>
              <a:buFont typeface="Calibri"/>
              <a:buChar char="✔"/>
            </a:pPr>
            <a:r>
              <a:rPr lang="en-US" sz="1800"/>
              <a:t>Surveiller avec votre précision vos données</a:t>
            </a:r>
            <a:endParaRPr sz="2000"/>
          </a:p>
          <a:p>
            <a:pPr marL="228600" lvl="0" indent="-228600" algn="l" rtl="0">
              <a:lnSpc>
                <a:spcPct val="150000"/>
              </a:lnSpc>
              <a:spcBef>
                <a:spcPts val="1200"/>
              </a:spcBef>
              <a:spcAft>
                <a:spcPts val="0"/>
              </a:spcAft>
              <a:buSzPts val="2000"/>
              <a:buFont typeface="Calibri"/>
              <a:buChar char="✔"/>
            </a:pPr>
            <a:r>
              <a:rPr lang="en-US" sz="1800"/>
              <a:t>Reconnaître les champs obligatoires et ceux </a:t>
            </a:r>
            <a:endParaRPr/>
          </a:p>
          <a:p>
            <a:pPr marL="0" lvl="0" indent="0" algn="l" rtl="0">
              <a:lnSpc>
                <a:spcPct val="150000"/>
              </a:lnSpc>
              <a:spcBef>
                <a:spcPts val="0"/>
              </a:spcBef>
              <a:spcAft>
                <a:spcPts val="0"/>
              </a:spcAft>
              <a:buSzPts val="2000"/>
              <a:buNone/>
            </a:pPr>
            <a:r>
              <a:rPr lang="en-US" sz="1800"/>
              <a:t>facultatifs</a:t>
            </a:r>
            <a:endParaRPr/>
          </a:p>
          <a:p>
            <a:pPr marL="228600" lvl="0" indent="-228600" algn="l" rtl="0">
              <a:lnSpc>
                <a:spcPct val="150000"/>
              </a:lnSpc>
              <a:spcBef>
                <a:spcPts val="1200"/>
              </a:spcBef>
              <a:spcAft>
                <a:spcPts val="0"/>
              </a:spcAft>
              <a:buSzPts val="2000"/>
              <a:buFont typeface="Calibri"/>
              <a:buChar char="✔"/>
            </a:pPr>
            <a:r>
              <a:rPr lang="en-US" sz="1800"/>
              <a:t>Vérifier les informations fournies par d'autres </a:t>
            </a:r>
            <a:endParaRPr/>
          </a:p>
          <a:p>
            <a:pPr marL="0" lvl="0" indent="0" algn="l" rtl="0">
              <a:lnSpc>
                <a:spcPct val="150000"/>
              </a:lnSpc>
              <a:spcBef>
                <a:spcPts val="0"/>
              </a:spcBef>
              <a:spcAft>
                <a:spcPts val="0"/>
              </a:spcAft>
              <a:buSzPts val="2000"/>
              <a:buNone/>
            </a:pPr>
            <a:r>
              <a:rPr lang="en-US" sz="1800"/>
              <a:t>personnes</a:t>
            </a:r>
            <a:endParaRPr sz="1800">
              <a:highlight>
                <a:srgbClr val="FFFF00"/>
              </a:highlight>
            </a:endParaRPr>
          </a:p>
        </p:txBody>
      </p:sp>
      <p:sp>
        <p:nvSpPr>
          <p:cNvPr id="235" name="Google Shape;235;p40"/>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chanwity281 sur Freepik</a:t>
            </a:r>
            <a:endParaRPr sz="1000" b="0" i="0" u="none" strike="noStrike" cap="none">
              <a:solidFill>
                <a:schemeClr val="dk1"/>
              </a:solidFill>
              <a:latin typeface="Calibri"/>
              <a:ea typeface="Calibri"/>
              <a:cs typeface="Calibri"/>
              <a:sym typeface="Calibri"/>
            </a:endParaRPr>
          </a:p>
        </p:txBody>
      </p:sp>
      <p:pic>
        <p:nvPicPr>
          <p:cNvPr id="236" name="Google Shape;236;p40"/>
          <p:cNvPicPr preferRelativeResize="0"/>
          <p:nvPr/>
        </p:nvPicPr>
        <p:blipFill rotWithShape="1">
          <a:blip r:embed="rId4">
            <a:alphaModFix/>
          </a:blip>
          <a:srcRect/>
          <a:stretch/>
        </p:blipFill>
        <p:spPr>
          <a:xfrm>
            <a:off x="5970405" y="1973178"/>
            <a:ext cx="5567104" cy="393295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Champs de données clés</a:t>
            </a:r>
            <a:endParaRPr/>
          </a:p>
        </p:txBody>
      </p:sp>
      <p:sp>
        <p:nvSpPr>
          <p:cNvPr id="243" name="Google Shape;243;p13"/>
          <p:cNvSpPr txBox="1">
            <a:spLocks noGrp="1"/>
          </p:cNvSpPr>
          <p:nvPr>
            <p:ph type="body" idx="1"/>
          </p:nvPr>
        </p:nvSpPr>
        <p:spPr>
          <a:xfrm>
            <a:off x="557998" y="1799999"/>
            <a:ext cx="11181155" cy="4896075"/>
          </a:xfrm>
          <a:prstGeom prst="rect">
            <a:avLst/>
          </a:prstGeom>
          <a:noFill/>
          <a:ln>
            <a:noFill/>
          </a:ln>
        </p:spPr>
        <p:txBody>
          <a:bodyPr spcFirstLastPara="1" wrap="square" lIns="91425" tIns="45700" rIns="91425" bIns="45700" anchor="t" anchorCtr="0">
            <a:noAutofit/>
          </a:bodyPr>
          <a:lstStyle/>
          <a:p>
            <a:pPr marL="342900" lvl="0" indent="-330199" algn="l" rtl="0">
              <a:lnSpc>
                <a:spcPct val="80000"/>
              </a:lnSpc>
              <a:spcBef>
                <a:spcPts val="600"/>
              </a:spcBef>
              <a:spcAft>
                <a:spcPts val="0"/>
              </a:spcAft>
              <a:buSzPts val="2412"/>
              <a:buChar char="▪"/>
            </a:pPr>
            <a:r>
              <a:rPr lang="en-US" sz="2020" b="1"/>
              <a:t>IBAN (International Bank Account Number)</a:t>
            </a:r>
            <a:endParaRPr sz="2020"/>
          </a:p>
          <a:p>
            <a:pPr marL="800100" lvl="1" indent="-330200" algn="l" rtl="0">
              <a:lnSpc>
                <a:spcPct val="80000"/>
              </a:lnSpc>
              <a:spcBef>
                <a:spcPts val="1200"/>
              </a:spcBef>
              <a:spcAft>
                <a:spcPts val="0"/>
              </a:spcAft>
              <a:buSzPts val="2151"/>
              <a:buChar char="▪"/>
            </a:pPr>
            <a:r>
              <a:rPr lang="en-US" sz="1835"/>
              <a:t>Un code unique qui identifie le compte bancaire du destinataire.</a:t>
            </a:r>
            <a:endParaRPr sz="1835"/>
          </a:p>
          <a:p>
            <a:pPr marL="800100" lvl="1" indent="-330200" algn="l" rtl="0">
              <a:lnSpc>
                <a:spcPct val="80000"/>
              </a:lnSpc>
              <a:spcBef>
                <a:spcPts val="1200"/>
              </a:spcBef>
              <a:spcAft>
                <a:spcPts val="0"/>
              </a:spcAft>
              <a:buSzPts val="2151"/>
              <a:buChar char="▪"/>
            </a:pPr>
            <a:r>
              <a:rPr lang="en-US" sz="1835"/>
              <a:t>Essentiel pour s'assurer que l'argent arrive à la bonne destination.</a:t>
            </a:r>
            <a:endParaRPr sz="1835"/>
          </a:p>
          <a:p>
            <a:pPr marL="342900" lvl="0" indent="-330199" algn="l" rtl="0">
              <a:lnSpc>
                <a:spcPct val="80000"/>
              </a:lnSpc>
              <a:spcBef>
                <a:spcPts val="1200"/>
              </a:spcBef>
              <a:spcAft>
                <a:spcPts val="0"/>
              </a:spcAft>
              <a:buSzPts val="2412"/>
              <a:buChar char="▪"/>
            </a:pPr>
            <a:r>
              <a:rPr lang="en-US" sz="2020" b="1"/>
              <a:t>Nom d'utilisateur ou Nom</a:t>
            </a:r>
            <a:endParaRPr sz="2020"/>
          </a:p>
          <a:p>
            <a:pPr marL="800100" lvl="1" indent="-330200" algn="l" rtl="0">
              <a:lnSpc>
                <a:spcPct val="80000"/>
              </a:lnSpc>
              <a:spcBef>
                <a:spcPts val="1200"/>
              </a:spcBef>
              <a:spcAft>
                <a:spcPts val="0"/>
              </a:spcAft>
              <a:buSzPts val="2151"/>
              <a:buChar char="▪"/>
            </a:pPr>
            <a:r>
              <a:rPr lang="en-US" sz="1835"/>
              <a:t>Le nom ou le nom d'utilisateur de l'application de la personne recevant l'argent.</a:t>
            </a:r>
            <a:endParaRPr sz="1835"/>
          </a:p>
          <a:p>
            <a:pPr marL="800100" lvl="1" indent="-330200" algn="l" rtl="0">
              <a:lnSpc>
                <a:spcPct val="80000"/>
              </a:lnSpc>
              <a:spcBef>
                <a:spcPts val="1200"/>
              </a:spcBef>
              <a:spcAft>
                <a:spcPts val="0"/>
              </a:spcAft>
              <a:buSzPts val="2151"/>
              <a:buChar char="▪"/>
            </a:pPr>
            <a:r>
              <a:rPr lang="en-US" sz="1835"/>
              <a:t>Aide à confirmer l'identité du destinataire.</a:t>
            </a:r>
            <a:endParaRPr sz="1835"/>
          </a:p>
          <a:p>
            <a:pPr marL="342900" lvl="0" indent="-330199" algn="l" rtl="0">
              <a:lnSpc>
                <a:spcPct val="80000"/>
              </a:lnSpc>
              <a:spcBef>
                <a:spcPts val="1200"/>
              </a:spcBef>
              <a:spcAft>
                <a:spcPts val="0"/>
              </a:spcAft>
              <a:buSzPts val="2412"/>
              <a:buChar char="▪"/>
            </a:pPr>
            <a:r>
              <a:rPr lang="en-US" sz="2020" b="1"/>
              <a:t>Numéro de téléphone</a:t>
            </a:r>
            <a:endParaRPr sz="2020"/>
          </a:p>
          <a:p>
            <a:pPr marL="800100" lvl="1" indent="-330200" algn="l" rtl="0">
              <a:lnSpc>
                <a:spcPct val="80000"/>
              </a:lnSpc>
              <a:spcBef>
                <a:spcPts val="1200"/>
              </a:spcBef>
              <a:spcAft>
                <a:spcPts val="0"/>
              </a:spcAft>
              <a:buSzPts val="2151"/>
              <a:buChar char="▪"/>
            </a:pPr>
            <a:r>
              <a:rPr lang="en-US" sz="1835"/>
              <a:t>Utilisé pour certaines applications de paiement ou comme étape de vérification supplémentaire.</a:t>
            </a:r>
            <a:endParaRPr sz="1835"/>
          </a:p>
          <a:p>
            <a:pPr marL="800100" lvl="1" indent="-330200" algn="l" rtl="0">
              <a:lnSpc>
                <a:spcPct val="80000"/>
              </a:lnSpc>
              <a:spcBef>
                <a:spcPts val="1200"/>
              </a:spcBef>
              <a:spcAft>
                <a:spcPts val="0"/>
              </a:spcAft>
              <a:buSzPts val="2151"/>
              <a:buChar char="▪"/>
            </a:pPr>
            <a:r>
              <a:rPr lang="en-US" sz="1835"/>
              <a:t>Garantit des transactions sécurisées et précises.</a:t>
            </a:r>
            <a:endParaRPr sz="1835"/>
          </a:p>
          <a:p>
            <a:pPr marL="342900" lvl="0" indent="-330199" algn="l" rtl="0">
              <a:lnSpc>
                <a:spcPct val="80000"/>
              </a:lnSpc>
              <a:spcBef>
                <a:spcPts val="1200"/>
              </a:spcBef>
              <a:spcAft>
                <a:spcPts val="0"/>
              </a:spcAft>
              <a:buSzPts val="2412"/>
              <a:buChar char="▪"/>
            </a:pPr>
            <a:r>
              <a:rPr lang="en-US" sz="2020" b="1"/>
              <a:t>Informations de paiement</a:t>
            </a:r>
            <a:endParaRPr sz="2020"/>
          </a:p>
          <a:p>
            <a:pPr marL="800100" lvl="1" indent="-330200" algn="l" rtl="0">
              <a:lnSpc>
                <a:spcPct val="80000"/>
              </a:lnSpc>
              <a:spcBef>
                <a:spcPts val="1200"/>
              </a:spcBef>
              <a:spcAft>
                <a:spcPts val="0"/>
              </a:spcAft>
              <a:buSzPts val="2151"/>
              <a:buChar char="▪"/>
            </a:pPr>
            <a:r>
              <a:rPr lang="en-US" sz="1835"/>
              <a:t>Une courte note décrivant l'objet du transfert (par exemple, « Cadeau pour mon petit-fils »).</a:t>
            </a:r>
            <a:endParaRPr sz="1835"/>
          </a:p>
          <a:p>
            <a:pPr marL="800100" lvl="1" indent="-330200" algn="l" rtl="0">
              <a:lnSpc>
                <a:spcPct val="80000"/>
              </a:lnSpc>
              <a:spcBef>
                <a:spcPts val="1200"/>
              </a:spcBef>
              <a:spcAft>
                <a:spcPts val="0"/>
              </a:spcAft>
              <a:buSzPts val="2151"/>
              <a:buChar char="▪"/>
            </a:pPr>
            <a:r>
              <a:rPr lang="en-US" sz="1835"/>
              <a:t>Aide l'expéditeur et le destinataire à garder une trace de la transaction.</a:t>
            </a:r>
            <a:endParaRPr sz="1835"/>
          </a:p>
        </p:txBody>
      </p:sp>
      <p:sp>
        <p:nvSpPr>
          <p:cNvPr id="244" name="Google Shape;244;p13"/>
          <p:cNvSpPr/>
          <p:nvPr/>
        </p:nvSpPr>
        <p:spPr>
          <a:xfrm>
            <a:off x="7993811" y="0"/>
            <a:ext cx="419256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300" b="0" i="0" u="none" strike="noStrike" cap="none">
                <a:solidFill>
                  <a:srgbClr val="1C2E78"/>
                </a:solidFill>
                <a:latin typeface="Calibri"/>
                <a:ea typeface="Calibri"/>
                <a:cs typeface="Calibri"/>
                <a:sym typeface="Calibri"/>
              </a:rPr>
              <a:t>4.3 Comprendre les formulaires et les données obligatoires</a:t>
            </a:r>
            <a:endParaRPr sz="13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p:cNvPicPr preferRelativeResize="0"/>
          <p:nvPr/>
        </p:nvPicPr>
        <p:blipFill rotWithShape="1">
          <a:blip r:embed="rId3">
            <a:alphaModFix/>
          </a:blip>
          <a:srcRect/>
          <a:stretch/>
        </p:blipFill>
        <p:spPr>
          <a:xfrm>
            <a:off x="7924151" y="1582783"/>
            <a:ext cx="4032718" cy="4032718"/>
          </a:xfrm>
          <a:prstGeom prst="rect">
            <a:avLst/>
          </a:prstGeom>
          <a:noFill/>
          <a:ln>
            <a:noFill/>
          </a:ln>
        </p:spPr>
      </p:pic>
      <p:sp>
        <p:nvSpPr>
          <p:cNvPr id="250" name="Google Shape;250;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en-US" b="1"/>
              <a:t>Conseils pour garantir l'exactitude des transferts numériques de fonds (1/2)</a:t>
            </a:r>
            <a:endParaRPr/>
          </a:p>
        </p:txBody>
      </p:sp>
      <p:sp>
        <p:nvSpPr>
          <p:cNvPr id="251" name="Google Shape;251;p12"/>
          <p:cNvSpPr txBox="1">
            <a:spLocks noGrp="1"/>
          </p:cNvSpPr>
          <p:nvPr>
            <p:ph type="body" idx="1"/>
          </p:nvPr>
        </p:nvSpPr>
        <p:spPr>
          <a:xfrm>
            <a:off x="557998" y="1800000"/>
            <a:ext cx="8333453" cy="4698566"/>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600"/>
              </a:spcBef>
              <a:spcAft>
                <a:spcPts val="0"/>
              </a:spcAft>
              <a:buSzPct val="127207"/>
              <a:buChar char="▪"/>
            </a:pPr>
            <a:r>
              <a:rPr lang="en-US" b="1"/>
              <a:t>Ne pas utiliser de réseau Wi-Fi public</a:t>
            </a:r>
            <a:endParaRPr/>
          </a:p>
          <a:p>
            <a:pPr marL="685800" lvl="1" indent="-228600" algn="l" rtl="0">
              <a:lnSpc>
                <a:spcPct val="100000"/>
              </a:lnSpc>
              <a:spcBef>
                <a:spcPts val="1200"/>
              </a:spcBef>
              <a:spcAft>
                <a:spcPts val="0"/>
              </a:spcAft>
              <a:buSzPct val="124864"/>
              <a:buChar char="▪"/>
            </a:pPr>
            <a:r>
              <a:rPr lang="en-US"/>
              <a:t>Utilisez des réseaux sécurisés ou des données mobiles pour empêcher tout accès non autorisé à vos informations.</a:t>
            </a:r>
            <a:endParaRPr/>
          </a:p>
          <a:p>
            <a:pPr marL="228600" lvl="0" indent="-228600" algn="l" rtl="0">
              <a:lnSpc>
                <a:spcPct val="100000"/>
              </a:lnSpc>
              <a:spcBef>
                <a:spcPts val="1200"/>
              </a:spcBef>
              <a:spcAft>
                <a:spcPts val="0"/>
              </a:spcAft>
              <a:buSzPct val="127207"/>
              <a:buChar char="▪"/>
            </a:pPr>
            <a:r>
              <a:rPr lang="en-US" b="1"/>
              <a:t>Vérification supplémentaire de toutes les informations</a:t>
            </a:r>
            <a:endParaRPr/>
          </a:p>
          <a:p>
            <a:pPr marL="685800" lvl="1" indent="-228600" algn="l" rtl="0">
              <a:lnSpc>
                <a:spcPct val="100000"/>
              </a:lnSpc>
              <a:spcBef>
                <a:spcPts val="1200"/>
              </a:spcBef>
              <a:spcAft>
                <a:spcPts val="0"/>
              </a:spcAft>
              <a:buSzPct val="124864"/>
              <a:buChar char="▪"/>
            </a:pPr>
            <a:r>
              <a:rPr lang="en-US"/>
              <a:t>Vérifiez l'IBAN, le nom d'utilisateur, le numéro de téléphone et les détails du paiement.</a:t>
            </a:r>
            <a:endParaRPr/>
          </a:p>
          <a:p>
            <a:pPr marL="685800" lvl="1" indent="-228600" algn="l" rtl="0">
              <a:lnSpc>
                <a:spcPct val="100000"/>
              </a:lnSpc>
              <a:spcBef>
                <a:spcPts val="1200"/>
              </a:spcBef>
              <a:spcAft>
                <a:spcPts val="0"/>
              </a:spcAft>
              <a:buSzPct val="124864"/>
              <a:buChar char="▪"/>
            </a:pPr>
            <a:r>
              <a:rPr lang="en-US"/>
              <a:t>Même une petite faute de frappe peut envoyer de l'argent sur le mauvais compte.</a:t>
            </a:r>
            <a:endParaRPr/>
          </a:p>
          <a:p>
            <a:pPr marL="228600" lvl="0" indent="-228600" algn="l" rtl="0">
              <a:lnSpc>
                <a:spcPct val="100000"/>
              </a:lnSpc>
              <a:spcBef>
                <a:spcPts val="1200"/>
              </a:spcBef>
              <a:spcAft>
                <a:spcPts val="0"/>
              </a:spcAft>
              <a:buSzPct val="127207"/>
              <a:buChar char="▪"/>
            </a:pPr>
            <a:r>
              <a:rPr lang="en-US" b="1"/>
              <a:t>Vérification par recoupement avec le destinataire</a:t>
            </a:r>
            <a:endParaRPr/>
          </a:p>
          <a:p>
            <a:pPr marL="685800" lvl="1" indent="-228600" algn="l" rtl="0">
              <a:lnSpc>
                <a:spcPct val="100000"/>
              </a:lnSpc>
              <a:spcBef>
                <a:spcPts val="1200"/>
              </a:spcBef>
              <a:spcAft>
                <a:spcPts val="0"/>
              </a:spcAft>
              <a:buSzPct val="124864"/>
              <a:buChar char="▪"/>
            </a:pPr>
            <a:r>
              <a:rPr lang="en-US"/>
              <a:t>Demandez au destinataire de confirmer les détails, en particulier pour les nouvelles transactions.</a:t>
            </a:r>
            <a:endParaRPr/>
          </a:p>
          <a:p>
            <a:pPr marL="685800" lvl="1" indent="-228600" algn="l" rtl="0">
              <a:lnSpc>
                <a:spcPct val="100000"/>
              </a:lnSpc>
              <a:spcBef>
                <a:spcPts val="1200"/>
              </a:spcBef>
              <a:spcAft>
                <a:spcPts val="0"/>
              </a:spcAft>
              <a:buSzPct val="124864"/>
              <a:buChar char="▪"/>
            </a:pPr>
            <a:r>
              <a:rPr lang="en-US"/>
              <a:t>Enregistrez les informations vérifiées pour une utilisation future en toute sécurité.</a:t>
            </a:r>
            <a:endParaRPr/>
          </a:p>
          <a:p>
            <a:pPr marL="685800" lvl="1" indent="-91440" algn="l" rtl="0">
              <a:lnSpc>
                <a:spcPct val="100000"/>
              </a:lnSpc>
              <a:spcBef>
                <a:spcPts val="1200"/>
              </a:spcBef>
              <a:spcAft>
                <a:spcPts val="600"/>
              </a:spcAft>
              <a:buSzPct val="124864"/>
              <a:buNone/>
            </a:pPr>
            <a:endParaRPr/>
          </a:p>
        </p:txBody>
      </p:sp>
      <p:sp>
        <p:nvSpPr>
          <p:cNvPr id="252" name="Google Shape;252;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3" name="Google Shape;253;p12"/>
          <p:cNvSpPr txBox="1"/>
          <p:nvPr/>
        </p:nvSpPr>
        <p:spPr>
          <a:xfrm>
            <a:off x="7985760" y="6310144"/>
            <a:ext cx="382160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storyset sur Freepik</a:t>
            </a:r>
            <a:endParaRPr sz="1100" b="0" i="0" u="none" strike="noStrike" cap="none">
              <a:solidFill>
                <a:schemeClr val="dk1"/>
              </a:solidFill>
              <a:latin typeface="Calibri"/>
              <a:ea typeface="Calibri"/>
              <a:cs typeface="Calibri"/>
              <a:sym typeface="Calibri"/>
            </a:endParaRPr>
          </a:p>
        </p:txBody>
      </p:sp>
      <p:sp>
        <p:nvSpPr>
          <p:cNvPr id="254" name="Google Shape;254;p12"/>
          <p:cNvSpPr/>
          <p:nvPr/>
        </p:nvSpPr>
        <p:spPr>
          <a:xfrm>
            <a:off x="7993811" y="0"/>
            <a:ext cx="419256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300" b="0" i="0" u="none" strike="noStrike" cap="none">
                <a:solidFill>
                  <a:srgbClr val="1C2E78"/>
                </a:solidFill>
                <a:latin typeface="Calibri"/>
                <a:ea typeface="Calibri"/>
                <a:cs typeface="Calibri"/>
                <a:sym typeface="Calibri"/>
              </a:rPr>
              <a:t>4.3 Comprendre les formulaires et les données obligatoires</a:t>
            </a:r>
            <a:endParaRPr sz="13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1"/>
          <p:cNvPicPr preferRelativeResize="0"/>
          <p:nvPr/>
        </p:nvPicPr>
        <p:blipFill rotWithShape="1">
          <a:blip r:embed="rId3">
            <a:alphaModFix/>
          </a:blip>
          <a:srcRect/>
          <a:stretch/>
        </p:blipFill>
        <p:spPr>
          <a:xfrm>
            <a:off x="7924151" y="1582783"/>
            <a:ext cx="4032718" cy="4032718"/>
          </a:xfrm>
          <a:prstGeom prst="rect">
            <a:avLst/>
          </a:prstGeom>
          <a:noFill/>
          <a:ln>
            <a:noFill/>
          </a:ln>
        </p:spPr>
      </p:pic>
      <p:sp>
        <p:nvSpPr>
          <p:cNvPr id="260" name="Google Shape;260;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b="1"/>
              <a:t>Conseils pour garantir l'exactitude des transferts numériques de fonds (2/2)</a:t>
            </a:r>
            <a:endParaRPr/>
          </a:p>
        </p:txBody>
      </p:sp>
      <p:sp>
        <p:nvSpPr>
          <p:cNvPr id="261" name="Google Shape;261;p21"/>
          <p:cNvSpPr txBox="1">
            <a:spLocks noGrp="1"/>
          </p:cNvSpPr>
          <p:nvPr>
            <p:ph type="body" idx="1"/>
          </p:nvPr>
        </p:nvSpPr>
        <p:spPr>
          <a:xfrm>
            <a:off x="557998" y="1800000"/>
            <a:ext cx="8333453" cy="455350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600"/>
              </a:spcBef>
              <a:spcAft>
                <a:spcPts val="0"/>
              </a:spcAft>
              <a:buSzPct val="127207"/>
              <a:buChar char="▪"/>
            </a:pPr>
            <a:r>
              <a:rPr lang="en-US" b="1"/>
              <a:t>Prenez votre temps</a:t>
            </a:r>
            <a:endParaRPr/>
          </a:p>
          <a:p>
            <a:pPr marL="685800" lvl="1" indent="-228600" algn="l" rtl="0">
              <a:lnSpc>
                <a:spcPct val="100000"/>
              </a:lnSpc>
              <a:spcBef>
                <a:spcPts val="1200"/>
              </a:spcBef>
              <a:spcAft>
                <a:spcPts val="0"/>
              </a:spcAft>
              <a:buSzPct val="124864"/>
              <a:buChar char="▪"/>
            </a:pPr>
            <a:r>
              <a:rPr lang="en-US"/>
              <a:t>Évitez de vous précipiter lorsque vous saisissez des détails.</a:t>
            </a:r>
            <a:endParaRPr/>
          </a:p>
          <a:p>
            <a:pPr marL="685800" lvl="1" indent="-228600" algn="l" rtl="0">
              <a:lnSpc>
                <a:spcPct val="100000"/>
              </a:lnSpc>
              <a:spcBef>
                <a:spcPts val="1200"/>
              </a:spcBef>
              <a:spcAft>
                <a:spcPts val="0"/>
              </a:spcAft>
              <a:buSzPct val="124864"/>
              <a:buChar char="▪"/>
            </a:pPr>
            <a:r>
              <a:rPr lang="en-US"/>
              <a:t>Une approche calme réduit le risque d'erreurs.</a:t>
            </a:r>
            <a:endParaRPr/>
          </a:p>
          <a:p>
            <a:pPr marL="228600" lvl="0" indent="-228600" algn="l" rtl="0">
              <a:lnSpc>
                <a:spcPct val="100000"/>
              </a:lnSpc>
              <a:spcBef>
                <a:spcPts val="1200"/>
              </a:spcBef>
              <a:spcAft>
                <a:spcPts val="0"/>
              </a:spcAft>
              <a:buSzPct val="127207"/>
              <a:buChar char="▪"/>
            </a:pPr>
            <a:r>
              <a:rPr lang="en-US" b="1"/>
              <a:t>Utilisez le remplissage automatique avec précaution</a:t>
            </a:r>
            <a:endParaRPr/>
          </a:p>
          <a:p>
            <a:pPr marL="685800" lvl="1" indent="-228600" algn="l" rtl="0">
              <a:lnSpc>
                <a:spcPct val="100000"/>
              </a:lnSpc>
              <a:spcBef>
                <a:spcPts val="1200"/>
              </a:spcBef>
              <a:spcAft>
                <a:spcPts val="0"/>
              </a:spcAft>
              <a:buSzPct val="124864"/>
              <a:buChar char="▪"/>
            </a:pPr>
            <a:r>
              <a:rPr lang="en-US"/>
              <a:t>Vérifiez que les informations enregistrées sont correctes avant </a:t>
            </a:r>
            <a:endParaRPr/>
          </a:p>
          <a:p>
            <a:pPr marL="457200" lvl="1" indent="0" algn="l" rtl="0">
              <a:lnSpc>
                <a:spcPct val="100000"/>
              </a:lnSpc>
              <a:spcBef>
                <a:spcPts val="0"/>
              </a:spcBef>
              <a:spcAft>
                <a:spcPts val="0"/>
              </a:spcAft>
              <a:buSzPct val="124864"/>
              <a:buNone/>
            </a:pPr>
            <a:r>
              <a:rPr lang="en-US"/>
              <a:t>d'utiliser les fonctions de saisie automatique.</a:t>
            </a:r>
            <a:endParaRPr/>
          </a:p>
          <a:p>
            <a:pPr marL="685800" lvl="1" indent="-228600" algn="l" rtl="0">
              <a:lnSpc>
                <a:spcPct val="100000"/>
              </a:lnSpc>
              <a:spcBef>
                <a:spcPts val="1200"/>
              </a:spcBef>
              <a:spcAft>
                <a:spcPts val="0"/>
              </a:spcAft>
              <a:buSzPct val="124864"/>
              <a:buChar char="▪"/>
            </a:pPr>
            <a:r>
              <a:rPr lang="en-US"/>
              <a:t>Mettez à jour les informations obsolètes de votre application ou de votre compte.</a:t>
            </a:r>
            <a:endParaRPr/>
          </a:p>
          <a:p>
            <a:pPr marL="228600" lvl="0" indent="-228600" algn="l" rtl="0">
              <a:lnSpc>
                <a:spcPct val="100000"/>
              </a:lnSpc>
              <a:spcBef>
                <a:spcPts val="1200"/>
              </a:spcBef>
              <a:spcAft>
                <a:spcPts val="0"/>
              </a:spcAft>
              <a:buSzPct val="127207"/>
              <a:buChar char="▪"/>
            </a:pPr>
            <a:r>
              <a:rPr lang="en-US" b="1"/>
              <a:t>Examinez l'écran de</a:t>
            </a:r>
            <a:r>
              <a:rPr lang="en-US"/>
              <a:t> </a:t>
            </a:r>
            <a:r>
              <a:rPr lang="en-US" b="1"/>
              <a:t>confirmation</a:t>
            </a:r>
            <a:endParaRPr b="1"/>
          </a:p>
          <a:p>
            <a:pPr marL="685800" lvl="1" indent="-228600" algn="l" rtl="0">
              <a:lnSpc>
                <a:spcPct val="100000"/>
              </a:lnSpc>
              <a:spcBef>
                <a:spcPts val="1200"/>
              </a:spcBef>
              <a:spcAft>
                <a:spcPts val="0"/>
              </a:spcAft>
              <a:buSzPct val="124864"/>
              <a:buChar char="▪"/>
            </a:pPr>
            <a:r>
              <a:rPr lang="en-US"/>
              <a:t>Vérifiez le récapitulatif final de la transaction avant de la soumettre.</a:t>
            </a:r>
            <a:endParaRPr/>
          </a:p>
          <a:p>
            <a:pPr marL="685800" lvl="1" indent="-228600" algn="l" rtl="0">
              <a:lnSpc>
                <a:spcPct val="100000"/>
              </a:lnSpc>
              <a:spcBef>
                <a:spcPts val="1200"/>
              </a:spcBef>
              <a:spcAft>
                <a:spcPts val="0"/>
              </a:spcAft>
              <a:buSzPct val="124864"/>
              <a:buChar char="▪"/>
            </a:pPr>
            <a:r>
              <a:rPr lang="en-US"/>
              <a:t>Faites attention au nom du destinataire et au montant à envoyer.</a:t>
            </a:r>
            <a:endParaRPr/>
          </a:p>
          <a:p>
            <a:pPr marL="685800" lvl="1" indent="-91440" algn="l" rtl="0">
              <a:lnSpc>
                <a:spcPct val="100000"/>
              </a:lnSpc>
              <a:spcBef>
                <a:spcPts val="1200"/>
              </a:spcBef>
              <a:spcAft>
                <a:spcPts val="0"/>
              </a:spcAft>
              <a:buSzPct val="124864"/>
              <a:buNone/>
            </a:pPr>
            <a:endParaRPr/>
          </a:p>
          <a:p>
            <a:pPr marL="685800" lvl="1" indent="-91440" algn="l" rtl="0">
              <a:lnSpc>
                <a:spcPct val="100000"/>
              </a:lnSpc>
              <a:spcBef>
                <a:spcPts val="1200"/>
              </a:spcBef>
              <a:spcAft>
                <a:spcPts val="600"/>
              </a:spcAft>
              <a:buSzPct val="124864"/>
              <a:buNone/>
            </a:pPr>
            <a:endParaRPr/>
          </a:p>
        </p:txBody>
      </p:sp>
      <p:sp>
        <p:nvSpPr>
          <p:cNvPr id="262" name="Google Shape;262;p21"/>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3" name="Google Shape;263;p21"/>
          <p:cNvSpPr txBox="1"/>
          <p:nvPr/>
        </p:nvSpPr>
        <p:spPr>
          <a:xfrm>
            <a:off x="7985760" y="6310144"/>
            <a:ext cx="382160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storyset sur Freepik</a:t>
            </a:r>
            <a:endParaRPr sz="1100" b="0" i="0" u="none" strike="noStrike" cap="none">
              <a:solidFill>
                <a:schemeClr val="dk1"/>
              </a:solidFill>
              <a:latin typeface="Calibri"/>
              <a:ea typeface="Calibri"/>
              <a:cs typeface="Calibri"/>
              <a:sym typeface="Calibri"/>
            </a:endParaRPr>
          </a:p>
        </p:txBody>
      </p:sp>
      <p:sp>
        <p:nvSpPr>
          <p:cNvPr id="264" name="Google Shape;264;p21"/>
          <p:cNvSpPr/>
          <p:nvPr/>
        </p:nvSpPr>
        <p:spPr>
          <a:xfrm>
            <a:off x="7993811" y="0"/>
            <a:ext cx="419256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300" b="0" i="0" u="none" strike="noStrike" cap="none">
                <a:solidFill>
                  <a:srgbClr val="1C2E78"/>
                </a:solidFill>
                <a:latin typeface="Calibri"/>
                <a:ea typeface="Calibri"/>
                <a:cs typeface="Calibri"/>
                <a:sym typeface="Calibri"/>
              </a:rPr>
              <a:t>4.3 Comprendre les formulaires et les données obligatoires</a:t>
            </a:r>
            <a:endParaRPr sz="13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1"/>
          <p:cNvPicPr preferRelativeResize="0"/>
          <p:nvPr/>
        </p:nvPicPr>
        <p:blipFill rotWithShape="1">
          <a:blip r:embed="rId3">
            <a:alphaModFix/>
          </a:blip>
          <a:srcRect/>
          <a:stretch/>
        </p:blipFill>
        <p:spPr>
          <a:xfrm>
            <a:off x="6435942" y="1741715"/>
            <a:ext cx="4517572" cy="4517572"/>
          </a:xfrm>
          <a:prstGeom prst="rect">
            <a:avLst/>
          </a:prstGeom>
          <a:noFill/>
          <a:ln>
            <a:noFill/>
          </a:ln>
        </p:spPr>
      </p:pic>
      <p:sp>
        <p:nvSpPr>
          <p:cNvPr id="271" name="Google Shape;271;p4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a:t>Unité 4</a:t>
            </a:r>
            <a:r>
              <a:rPr lang="en-US"/>
              <a:t/>
            </a:r>
            <a:br>
              <a:rPr lang="en-US"/>
            </a:br>
            <a:r>
              <a:rPr lang="en-US" b="1"/>
              <a:t>Applications pour envoyer et recevoir de l'argent</a:t>
            </a:r>
            <a:endParaRPr/>
          </a:p>
        </p:txBody>
      </p:sp>
      <p:sp>
        <p:nvSpPr>
          <p:cNvPr id="272" name="Google Shape;272;p4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73" name="Google Shape;273;p41"/>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saurez :</a:t>
            </a:r>
            <a:endParaRPr sz="2000"/>
          </a:p>
          <a:p>
            <a:pPr marL="228600" lvl="0" indent="-228600" algn="l" rtl="0">
              <a:lnSpc>
                <a:spcPct val="150000"/>
              </a:lnSpc>
              <a:spcBef>
                <a:spcPts val="1200"/>
              </a:spcBef>
              <a:spcAft>
                <a:spcPts val="0"/>
              </a:spcAft>
              <a:buSzPts val="2000"/>
              <a:buFont typeface="Calibri"/>
              <a:buChar char="✔"/>
            </a:pPr>
            <a:r>
              <a:rPr lang="en-US" sz="2000"/>
              <a:t>Reconnaître les applications couramment utilisées</a:t>
            </a:r>
            <a:endParaRPr/>
          </a:p>
          <a:p>
            <a:pPr marL="228600" lvl="0" indent="-228600" algn="l" rtl="0">
              <a:lnSpc>
                <a:spcPct val="150000"/>
              </a:lnSpc>
              <a:spcBef>
                <a:spcPts val="1200"/>
              </a:spcBef>
              <a:spcAft>
                <a:spcPts val="0"/>
              </a:spcAft>
              <a:buSzPts val="2000"/>
              <a:buFont typeface="Calibri"/>
              <a:buChar char="✔"/>
            </a:pPr>
            <a:r>
              <a:rPr lang="en-US" sz="2000"/>
              <a:t>Comprendre les fonctionnalités des applications</a:t>
            </a:r>
            <a:endParaRPr/>
          </a:p>
          <a:p>
            <a:pPr marL="228600" lvl="0" indent="-228600" algn="l" rtl="0">
              <a:lnSpc>
                <a:spcPct val="150000"/>
              </a:lnSpc>
              <a:spcBef>
                <a:spcPts val="1200"/>
              </a:spcBef>
              <a:spcAft>
                <a:spcPts val="0"/>
              </a:spcAft>
              <a:buSzPts val="2000"/>
              <a:buFont typeface="Calibri"/>
              <a:buChar char="✔"/>
            </a:pPr>
            <a:r>
              <a:rPr lang="en-US" sz="2000"/>
              <a:t>Installer et configurer les applications</a:t>
            </a:r>
            <a:endParaRPr/>
          </a:p>
          <a:p>
            <a:pPr marL="228600" lvl="0" indent="-228600" algn="l" rtl="0">
              <a:lnSpc>
                <a:spcPct val="150000"/>
              </a:lnSpc>
              <a:spcBef>
                <a:spcPts val="1200"/>
              </a:spcBef>
              <a:spcAft>
                <a:spcPts val="0"/>
              </a:spcAft>
              <a:buSzPts val="2000"/>
              <a:buFont typeface="Calibri"/>
              <a:buChar char="✔"/>
            </a:pPr>
            <a:r>
              <a:rPr lang="en-US" sz="2000"/>
              <a:t>Comparer les options des applications</a:t>
            </a:r>
            <a:endParaRPr sz="2000"/>
          </a:p>
        </p:txBody>
      </p:sp>
      <p:sp>
        <p:nvSpPr>
          <p:cNvPr id="274" name="Google Shape;274;p41"/>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storyset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p:nvPr/>
        </p:nvSpPr>
        <p:spPr>
          <a:xfrm>
            <a:off x="304800" y="1718725"/>
            <a:ext cx="3485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Partenaires</a:t>
            </a:r>
            <a:endParaRPr sz="5400" b="1" i="0" u="none" strike="noStrike" cap="none">
              <a:solidFill>
                <a:srgbClr val="1C2E78"/>
              </a:solidFill>
              <a:latin typeface="Calibri"/>
              <a:ea typeface="Calibri"/>
              <a:cs typeface="Calibri"/>
              <a:sym typeface="Calibri"/>
            </a:endParaRPr>
          </a:p>
        </p:txBody>
      </p:sp>
      <p:pic>
        <p:nvPicPr>
          <p:cNvPr id="82" name="Google Shape;82;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842220" y="913489"/>
            <a:ext cx="2591848" cy="1224267"/>
          </a:xfrm>
          <a:prstGeom prst="rect">
            <a:avLst/>
          </a:prstGeom>
          <a:noFill/>
          <a:ln>
            <a:noFill/>
          </a:ln>
        </p:spPr>
      </p:pic>
      <p:pic>
        <p:nvPicPr>
          <p:cNvPr id="83" name="Google Shape;83;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4" name="Google Shape;84;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5" name="Google Shape;85;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86" name="Google Shape;86;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87" name="Google Shape;87;p2"/>
          <p:cNvCxnSpPr/>
          <p:nvPr/>
        </p:nvCxnSpPr>
        <p:spPr>
          <a:xfrm flipH="1">
            <a:off x="2236252" y="0"/>
            <a:ext cx="2882400" cy="6827700"/>
          </a:xfrm>
          <a:prstGeom prst="straightConnector1">
            <a:avLst/>
          </a:prstGeom>
          <a:noFill/>
          <a:ln w="19050" cap="flat" cmpd="sng">
            <a:solidFill>
              <a:srgbClr val="FFC243"/>
            </a:solidFill>
            <a:prstDash val="solid"/>
            <a:miter lim="800000"/>
            <a:headEnd type="none" w="sm" len="sm"/>
            <a:tailEnd type="none" w="sm" len="sm"/>
          </a:ln>
        </p:spPr>
      </p:cxnSp>
      <p:sp>
        <p:nvSpPr>
          <p:cNvPr id="88" name="Google Shape;88;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Slovénie</a:t>
            </a:r>
            <a:endParaRPr sz="1600" b="0" i="0" u="none" strike="noStrike" cap="none">
              <a:solidFill>
                <a:srgbClr val="9CC2E5"/>
              </a:solidFill>
              <a:latin typeface="Calibri"/>
              <a:ea typeface="Calibri"/>
              <a:cs typeface="Calibri"/>
              <a:sym typeface="Calibri"/>
            </a:endParaRPr>
          </a:p>
        </p:txBody>
      </p:sp>
      <p:sp>
        <p:nvSpPr>
          <p:cNvPr id="89" name="Google Shape;89;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0" name="Google Shape;90;p2"/>
          <p:cNvSpPr txBox="1"/>
          <p:nvPr/>
        </p:nvSpPr>
        <p:spPr>
          <a:xfrm>
            <a:off x="3180270" y="6236156"/>
            <a:ext cx="3440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Roumanie</a:t>
            </a:r>
            <a:endParaRPr sz="1600" b="0" i="0" u="none" strike="noStrike" cap="none">
              <a:solidFill>
                <a:srgbClr val="9CC2E5"/>
              </a:solidFill>
              <a:latin typeface="Calibri"/>
              <a:ea typeface="Calibri"/>
              <a:cs typeface="Calibri"/>
              <a:sym typeface="Calibri"/>
            </a:endParaRPr>
          </a:p>
        </p:txBody>
      </p:sp>
      <p:sp>
        <p:nvSpPr>
          <p:cNvPr id="91" name="Google Shape;91;p2"/>
          <p:cNvSpPr txBox="1"/>
          <p:nvPr/>
        </p:nvSpPr>
        <p:spPr>
          <a:xfrm>
            <a:off x="7933175" y="6242975"/>
            <a:ext cx="3771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Espagne</a:t>
            </a:r>
            <a:endParaRPr sz="1600" b="0" i="0" u="none" strike="noStrike" cap="none">
              <a:solidFill>
                <a:srgbClr val="9CC2E5"/>
              </a:solidFill>
              <a:latin typeface="Calibri"/>
              <a:ea typeface="Calibri"/>
              <a:cs typeface="Calibri"/>
              <a:sym typeface="Calibri"/>
            </a:endParaRPr>
          </a:p>
        </p:txBody>
      </p:sp>
      <p:sp>
        <p:nvSpPr>
          <p:cNvPr id="92" name="Google Shape;92;p2"/>
          <p:cNvSpPr txBox="1"/>
          <p:nvPr/>
        </p:nvSpPr>
        <p:spPr>
          <a:xfrm>
            <a:off x="6096000" y="1852450"/>
            <a:ext cx="4842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Roumanie</a:t>
            </a:r>
            <a:endParaRPr sz="2000" b="0" i="0" u="none" strike="noStrike" cap="none">
              <a:solidFill>
                <a:srgbClr val="2E75B5"/>
              </a:solidFill>
              <a:latin typeface="Calibri"/>
              <a:ea typeface="Calibri"/>
              <a:cs typeface="Calibri"/>
              <a:sym typeface="Calibri"/>
            </a:endParaRPr>
          </a:p>
        </p:txBody>
      </p:sp>
      <p:sp>
        <p:nvSpPr>
          <p:cNvPr id="93" name="Google Shape;93;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Grèce</a:t>
            </a:r>
            <a:endParaRPr sz="1600" b="0" i="0" u="none" strike="noStrike" cap="none">
              <a:solidFill>
                <a:srgbClr val="9CC2E5"/>
              </a:solidFill>
              <a:latin typeface="Calibri"/>
              <a:ea typeface="Calibri"/>
              <a:cs typeface="Calibri"/>
              <a:sym typeface="Calibri"/>
            </a:endParaRPr>
          </a:p>
        </p:txBody>
      </p:sp>
      <p:pic>
        <p:nvPicPr>
          <p:cNvPr id="94" name="Google Shape;94;p2"/>
          <p:cNvPicPr preferRelativeResize="0"/>
          <p:nvPr/>
        </p:nvPicPr>
        <p:blipFill rotWithShape="1">
          <a:blip r:embed="rId8">
            <a:alphaModFix/>
          </a:blip>
          <a:srcRect/>
          <a:stretch/>
        </p:blipFill>
        <p:spPr>
          <a:xfrm>
            <a:off x="8885614" y="1097992"/>
            <a:ext cx="3283197" cy="4643613"/>
          </a:xfrm>
          <a:prstGeom prst="rect">
            <a:avLst/>
          </a:prstGeom>
          <a:noFill/>
          <a:ln>
            <a:noFill/>
          </a:ln>
        </p:spPr>
      </p:pic>
      <p:cxnSp>
        <p:nvCxnSpPr>
          <p:cNvPr id="95" name="Google Shape;95;p2"/>
          <p:cNvCxnSpPr/>
          <p:nvPr/>
        </p:nvCxnSpPr>
        <p:spPr>
          <a:xfrm flipH="1">
            <a:off x="2290330" y="-4912"/>
            <a:ext cx="2882400" cy="6827700"/>
          </a:xfrm>
          <a:prstGeom prst="straightConnector1">
            <a:avLst/>
          </a:prstGeom>
          <a:noFill/>
          <a:ln w="57150" cap="flat" cmpd="sng">
            <a:solidFill>
              <a:srgbClr val="F2F2F2"/>
            </a:solidFill>
            <a:prstDash val="solid"/>
            <a:miter lim="800000"/>
            <a:headEnd type="none" w="sm" len="sm"/>
            <a:tailEnd type="none" w="sm" len="sm"/>
          </a:ln>
        </p:spPr>
      </p:cxnSp>
      <p:pic>
        <p:nvPicPr>
          <p:cNvPr id="96" name="Google Shape;96;p2"/>
          <p:cNvPicPr preferRelativeResize="0"/>
          <p:nvPr/>
        </p:nvPicPr>
        <p:blipFill rotWithShape="1">
          <a:blip r:embed="rId9">
            <a:alphaModFix/>
          </a:blip>
          <a:srcRect/>
          <a:stretch/>
        </p:blipFill>
        <p:spPr>
          <a:xfrm>
            <a:off x="6620752" y="665948"/>
            <a:ext cx="3048324" cy="1133224"/>
          </a:xfrm>
          <a:prstGeom prst="rect">
            <a:avLst/>
          </a:prstGeom>
          <a:noFill/>
          <a:ln>
            <a:noFill/>
          </a:ln>
        </p:spPr>
      </p:pic>
      <p:pic>
        <p:nvPicPr>
          <p:cNvPr id="97" name="Google Shape;97;p2" title="FR_co-funded by VERTICAL RGB_POS.png"/>
          <p:cNvPicPr preferRelativeResize="0"/>
          <p:nvPr/>
        </p:nvPicPr>
        <p:blipFill rotWithShape="1">
          <a:blip r:embed="rId10">
            <a:alphaModFix/>
          </a:blip>
          <a:srcRect/>
          <a:stretch/>
        </p:blipFill>
        <p:spPr>
          <a:xfrm>
            <a:off x="11531275" y="6162750"/>
            <a:ext cx="660725" cy="69525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en-US" b="1"/>
              <a:t>Applications couramment utilisées pour envoyer et recevoir de l'argent en France</a:t>
            </a:r>
            <a:endParaRPr/>
          </a:p>
        </p:txBody>
      </p:sp>
      <p:sp>
        <p:nvSpPr>
          <p:cNvPr id="281" name="Google Shape;281;p26"/>
          <p:cNvSpPr txBox="1">
            <a:spLocks noGrp="1"/>
          </p:cNvSpPr>
          <p:nvPr>
            <p:ph type="body" idx="1"/>
          </p:nvPr>
        </p:nvSpPr>
        <p:spPr>
          <a:xfrm>
            <a:off x="558000" y="1814512"/>
            <a:ext cx="11059692" cy="465094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20000"/>
              </a:lnSpc>
              <a:spcBef>
                <a:spcPts val="1200"/>
              </a:spcBef>
              <a:spcAft>
                <a:spcPts val="0"/>
              </a:spcAft>
              <a:buSzPct val="108108"/>
              <a:buChar char="▪"/>
            </a:pPr>
            <a:r>
              <a:rPr lang="en-US" sz="2000" b="1"/>
              <a:t>Lydia</a:t>
            </a:r>
            <a:r>
              <a:rPr lang="en-US" sz="2000"/>
              <a:t> – Application créée par une start-up française et désormais l’une des plus utilisée en France, Lydia permet de payer, transférer de l’argent sur son compte bancaire et créer des cagnottes en ligne.</a:t>
            </a:r>
            <a:endParaRPr/>
          </a:p>
          <a:p>
            <a:pPr marL="342900" lvl="0" indent="-342900" algn="l" rtl="0">
              <a:lnSpc>
                <a:spcPct val="120000"/>
              </a:lnSpc>
              <a:spcBef>
                <a:spcPts val="1800"/>
              </a:spcBef>
              <a:spcAft>
                <a:spcPts val="0"/>
              </a:spcAft>
              <a:buSzPct val="108108"/>
              <a:buChar char="▪"/>
            </a:pPr>
            <a:r>
              <a:rPr lang="en-US" sz="2000" b="1"/>
              <a:t>Revolut</a:t>
            </a:r>
            <a:r>
              <a:rPr lang="en-US" sz="2000"/>
              <a:t> - Application financière mondiale populaire en France, Revolut fournit des services tels que des transferts internationaux, des opérations de change et des outils de budgétisation, avec plus de 16 millions d'utilisateurs dans le monde.</a:t>
            </a:r>
            <a:endParaRPr/>
          </a:p>
          <a:p>
            <a:pPr marL="342900" lvl="0" indent="-342900" algn="l" rtl="0">
              <a:lnSpc>
                <a:spcPct val="120000"/>
              </a:lnSpc>
              <a:spcBef>
                <a:spcPts val="1800"/>
              </a:spcBef>
              <a:spcAft>
                <a:spcPts val="0"/>
              </a:spcAft>
              <a:buSzPct val="108108"/>
              <a:buChar char="▪"/>
            </a:pPr>
            <a:r>
              <a:rPr lang="en-US" sz="2000" b="1"/>
              <a:t>PayPal</a:t>
            </a:r>
            <a:r>
              <a:rPr lang="en-US" sz="2000"/>
              <a:t> - Une plateforme mondialement reconnue pour les paiements et les transferts d'argent en ligne. De nombreux Français utilisent PayPal pour faire des achats en ligne et recevoir des paiements de l'étranger.</a:t>
            </a:r>
            <a:endParaRPr/>
          </a:p>
          <a:p>
            <a:pPr marL="342900" lvl="0" indent="-342900" algn="l" rtl="0">
              <a:lnSpc>
                <a:spcPct val="120000"/>
              </a:lnSpc>
              <a:spcBef>
                <a:spcPts val="1800"/>
              </a:spcBef>
              <a:spcAft>
                <a:spcPts val="600"/>
              </a:spcAft>
              <a:buSzPct val="108108"/>
              <a:buChar char="▪"/>
            </a:pPr>
            <a:r>
              <a:rPr lang="en-US" sz="2000" b="1"/>
              <a:t>Western Union </a:t>
            </a:r>
            <a:r>
              <a:rPr lang="en-US" sz="2000"/>
              <a:t>- Offre des services de transfert d'argent en ligne et en agence. Western Union est une entreprise de confiance en France pour l'envoi et la réception de fonds, en particulier de sources internationales.</a:t>
            </a:r>
            <a:endParaRPr sz="2000"/>
          </a:p>
        </p:txBody>
      </p:sp>
      <p:sp>
        <p:nvSpPr>
          <p:cNvPr id="282" name="Google Shape;282;p26"/>
          <p:cNvSpPr/>
          <p:nvPr/>
        </p:nvSpPr>
        <p:spPr>
          <a:xfrm>
            <a:off x="8137585" y="0"/>
            <a:ext cx="404879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4.4 Applications pour envoyer et recevoir de l'argent</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Installer et configurer les applications de transfert d'argent</a:t>
            </a:r>
            <a:endParaRPr/>
          </a:p>
        </p:txBody>
      </p:sp>
      <p:sp>
        <p:nvSpPr>
          <p:cNvPr id="289" name="Google Shape;289;p15"/>
          <p:cNvSpPr txBox="1">
            <a:spLocks noGrp="1"/>
          </p:cNvSpPr>
          <p:nvPr>
            <p:ph type="body" idx="1"/>
          </p:nvPr>
        </p:nvSpPr>
        <p:spPr>
          <a:xfrm>
            <a:off x="558000" y="1800000"/>
            <a:ext cx="5409663" cy="478948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Char char="▪"/>
            </a:pPr>
            <a:r>
              <a:rPr lang="en-US" sz="1800" b="1"/>
              <a:t>Choisissez la bonne application</a:t>
            </a:r>
            <a:r>
              <a:rPr lang="en-US" sz="1800"/>
              <a:t> : identifiez l'application qui correspond à vos besoins (par exemple, Revolut ou PayPal, ou l'application de votre banque).</a:t>
            </a:r>
            <a:endParaRPr sz="1800"/>
          </a:p>
          <a:p>
            <a:pPr marL="228600" lvl="0" indent="-101600" algn="l" rtl="0">
              <a:lnSpc>
                <a:spcPct val="100000"/>
              </a:lnSpc>
              <a:spcBef>
                <a:spcPts val="0"/>
              </a:spcBef>
              <a:spcAft>
                <a:spcPts val="0"/>
              </a:spcAft>
              <a:buSzPts val="2000"/>
              <a:buNone/>
            </a:pPr>
            <a:endParaRPr sz="1800"/>
          </a:p>
          <a:p>
            <a:pPr marL="228600" lvl="0" indent="-228600" algn="l" rtl="0">
              <a:lnSpc>
                <a:spcPct val="100000"/>
              </a:lnSpc>
              <a:spcBef>
                <a:spcPts val="0"/>
              </a:spcBef>
              <a:spcAft>
                <a:spcPts val="0"/>
              </a:spcAft>
              <a:buSzPts val="2000"/>
              <a:buChar char="▪"/>
            </a:pPr>
            <a:r>
              <a:rPr lang="en-US" sz="1800" b="1"/>
              <a:t>Téléchargez l'application : </a:t>
            </a:r>
            <a:r>
              <a:rPr lang="en-US" sz="1800"/>
              <a:t>rendez-vous sur l'App Store (iPhone) ou sur Google Play Store (Android). Recherchez l'application par son nom et cliquez sur « Installer ».</a:t>
            </a:r>
            <a:endParaRPr sz="1800"/>
          </a:p>
          <a:p>
            <a:pPr marL="228600" lvl="0" indent="-101600" algn="l" rtl="0">
              <a:lnSpc>
                <a:spcPct val="100000"/>
              </a:lnSpc>
              <a:spcBef>
                <a:spcPts val="0"/>
              </a:spcBef>
              <a:spcAft>
                <a:spcPts val="0"/>
              </a:spcAft>
              <a:buSzPts val="2000"/>
              <a:buNone/>
            </a:pPr>
            <a:endParaRPr sz="1800"/>
          </a:p>
          <a:p>
            <a:pPr marL="228600" lvl="0" indent="-228600" algn="l" rtl="0">
              <a:lnSpc>
                <a:spcPct val="100000"/>
              </a:lnSpc>
              <a:spcBef>
                <a:spcPts val="0"/>
              </a:spcBef>
              <a:spcAft>
                <a:spcPts val="0"/>
              </a:spcAft>
              <a:buSzPts val="2000"/>
              <a:buChar char="▪"/>
            </a:pPr>
            <a:r>
              <a:rPr lang="en-US" sz="1800" b="1"/>
              <a:t>Créez un compte : </a:t>
            </a:r>
            <a:r>
              <a:rPr lang="en-US" sz="1800"/>
              <a:t>ouvrez l'application et suivez la procédure d'inscription. Fournissez des informations telles que votre nom, votre e-mail, votre numéro de téléphone, un mot de passe sécurisé ou d'autres informations fournies par la banque. En général, pour créer un compte bancaire en ligne, vous devez d'abord vous rendre à la banque.</a:t>
            </a:r>
            <a:endParaRPr/>
          </a:p>
        </p:txBody>
      </p:sp>
      <p:sp>
        <p:nvSpPr>
          <p:cNvPr id="290" name="Google Shape;290;p15"/>
          <p:cNvSpPr txBox="1">
            <a:spLocks noGrp="1"/>
          </p:cNvSpPr>
          <p:nvPr>
            <p:ph type="body" idx="2"/>
          </p:nvPr>
        </p:nvSpPr>
        <p:spPr>
          <a:xfrm>
            <a:off x="6224339" y="1800000"/>
            <a:ext cx="5730238" cy="5058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n-US" sz="1800" b="1"/>
              <a:t>Associez votre compte bancaire ou votre carte : </a:t>
            </a:r>
            <a:r>
              <a:rPr lang="en-US" sz="1800"/>
              <a:t>pour certaines applications, saisissez votre IBAN ou votre numéro de carte en toute sécurité. Suivez les étapes de vérification requises (par exemple, code par SMS ou e-mail).</a:t>
            </a:r>
            <a:endParaRPr sz="1800"/>
          </a:p>
          <a:p>
            <a:pPr marL="228600" lvl="0" indent="-228600" algn="l" rtl="0">
              <a:lnSpc>
                <a:spcPct val="100000"/>
              </a:lnSpc>
              <a:spcBef>
                <a:spcPts val="1200"/>
              </a:spcBef>
              <a:spcAft>
                <a:spcPts val="0"/>
              </a:spcAft>
              <a:buSzPts val="2000"/>
              <a:buChar char="▪"/>
            </a:pPr>
            <a:r>
              <a:rPr lang="en-US" sz="1800" b="1"/>
              <a:t>Configurez les fonctions de sécurité : </a:t>
            </a:r>
            <a:r>
              <a:rPr lang="en-US" sz="1800"/>
              <a:t>activez le code PIN, le mot de passe ou l'authentification biométrique (reconnaissance des empreintes digitales/visage). Activez l'authentification à deux facteurs pour une protection supplémentaire.</a:t>
            </a:r>
            <a:endParaRPr sz="1800"/>
          </a:p>
          <a:p>
            <a:pPr marL="228600" lvl="0" indent="-228600" algn="l" rtl="0">
              <a:lnSpc>
                <a:spcPct val="100000"/>
              </a:lnSpc>
              <a:spcBef>
                <a:spcPts val="1200"/>
              </a:spcBef>
              <a:spcAft>
                <a:spcPts val="0"/>
              </a:spcAft>
              <a:buSzPts val="2000"/>
              <a:buChar char="▪"/>
            </a:pPr>
            <a:r>
              <a:rPr lang="en-US" sz="1800" b="1"/>
              <a:t>Entraînez-vous à naviguer dans l'application : </a:t>
            </a:r>
            <a:r>
              <a:rPr lang="en-US" sz="1800"/>
              <a:t>explorez l'interface pour trouver des fonctionnalités telles que l'envoi d'argent, la consultation des transactions et la mise à jour des détails. Familiarisez-vous avec les options d'aide ou d'assistance en cas de problème.</a:t>
            </a:r>
            <a:endParaRPr/>
          </a:p>
        </p:txBody>
      </p:sp>
      <p:sp>
        <p:nvSpPr>
          <p:cNvPr id="291" name="Google Shape;291;p15"/>
          <p:cNvSpPr/>
          <p:nvPr/>
        </p:nvSpPr>
        <p:spPr>
          <a:xfrm>
            <a:off x="8137585" y="0"/>
            <a:ext cx="404879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4.4 Applications pour envoyer et recevoir de l'argent</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a:t>Unité 5</a:t>
            </a:r>
            <a:r>
              <a:rPr lang="en-US"/>
              <a:t/>
            </a:r>
            <a:br>
              <a:rPr lang="en-US"/>
            </a:br>
            <a:r>
              <a:rPr lang="en-US" b="1"/>
              <a:t>Identifier et éviter les arnaques courantes</a:t>
            </a:r>
            <a:endParaRPr/>
          </a:p>
        </p:txBody>
      </p:sp>
      <p:sp>
        <p:nvSpPr>
          <p:cNvPr id="298" name="Google Shape;298;p4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299" name="Google Shape;299;p42"/>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saurez :</a:t>
            </a:r>
            <a:endParaRPr sz="2000"/>
          </a:p>
          <a:p>
            <a:pPr marL="228600" lvl="0" indent="-228600" algn="l" rtl="0">
              <a:lnSpc>
                <a:spcPct val="150000"/>
              </a:lnSpc>
              <a:spcBef>
                <a:spcPts val="1200"/>
              </a:spcBef>
              <a:spcAft>
                <a:spcPts val="0"/>
              </a:spcAft>
              <a:buSzPts val="2000"/>
              <a:buFont typeface="Calibri"/>
              <a:buChar char="✔"/>
            </a:pPr>
            <a:r>
              <a:rPr lang="en-US" sz="2000"/>
              <a:t>Reconnaître les tentatives d'hameçonnage</a:t>
            </a:r>
            <a:endParaRPr/>
          </a:p>
          <a:p>
            <a:pPr marL="228600" lvl="0" indent="-228600" algn="l" rtl="0">
              <a:lnSpc>
                <a:spcPct val="150000"/>
              </a:lnSpc>
              <a:spcBef>
                <a:spcPts val="1200"/>
              </a:spcBef>
              <a:spcAft>
                <a:spcPts val="0"/>
              </a:spcAft>
              <a:buSzPts val="2000"/>
              <a:buFont typeface="Calibri"/>
              <a:buChar char="✔"/>
            </a:pPr>
            <a:r>
              <a:rPr lang="en-US" sz="2000"/>
              <a:t>Comprendre les pratiques de partage sécurisé</a:t>
            </a:r>
            <a:endParaRPr/>
          </a:p>
          <a:p>
            <a:pPr marL="228600" lvl="0" indent="-228600" algn="l" rtl="0">
              <a:lnSpc>
                <a:spcPct val="150000"/>
              </a:lnSpc>
              <a:spcBef>
                <a:spcPts val="1200"/>
              </a:spcBef>
              <a:spcAft>
                <a:spcPts val="0"/>
              </a:spcAft>
              <a:buSzPts val="2000"/>
              <a:buFont typeface="Calibri"/>
              <a:buChar char="✔"/>
            </a:pPr>
            <a:r>
              <a:rPr lang="en-US" sz="2000"/>
              <a:t>Vérifier les demandes ou offres légitimes</a:t>
            </a:r>
            <a:endParaRPr/>
          </a:p>
          <a:p>
            <a:pPr marL="228600" lvl="0" indent="-228600" algn="l" rtl="0">
              <a:lnSpc>
                <a:spcPct val="150000"/>
              </a:lnSpc>
              <a:spcBef>
                <a:spcPts val="1200"/>
              </a:spcBef>
              <a:spcAft>
                <a:spcPts val="0"/>
              </a:spcAft>
              <a:buSzPts val="2000"/>
              <a:buFont typeface="Calibri"/>
              <a:buChar char="✔"/>
            </a:pPr>
            <a:r>
              <a:rPr lang="en-US" sz="2000"/>
              <a:t>Identifier les canaux de communication sécurisés</a:t>
            </a:r>
            <a:endParaRPr sz="2000"/>
          </a:p>
        </p:txBody>
      </p:sp>
      <p:sp>
        <p:nvSpPr>
          <p:cNvPr id="300" name="Google Shape;300;p42"/>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Freepik</a:t>
            </a:r>
            <a:endParaRPr sz="1000" b="0" i="0" u="none" strike="noStrike" cap="none">
              <a:solidFill>
                <a:schemeClr val="dk1"/>
              </a:solidFill>
              <a:latin typeface="Calibri"/>
              <a:ea typeface="Calibri"/>
              <a:cs typeface="Calibri"/>
              <a:sym typeface="Calibri"/>
            </a:endParaRPr>
          </a:p>
        </p:txBody>
      </p:sp>
      <p:pic>
        <p:nvPicPr>
          <p:cNvPr id="301" name="Google Shape;301;p42"/>
          <p:cNvPicPr preferRelativeResize="0"/>
          <p:nvPr/>
        </p:nvPicPr>
        <p:blipFill rotWithShape="1">
          <a:blip r:embed="rId4">
            <a:alphaModFix/>
          </a:blip>
          <a:srcRect/>
          <a:stretch/>
        </p:blipFill>
        <p:spPr>
          <a:xfrm>
            <a:off x="6828761" y="1491754"/>
            <a:ext cx="4935172" cy="4935172"/>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Que sont les tentatives d'hameçonnage ?</a:t>
            </a:r>
            <a:endParaRPr/>
          </a:p>
        </p:txBody>
      </p:sp>
      <p:sp>
        <p:nvSpPr>
          <p:cNvPr id="308" name="Google Shape;308;p43"/>
          <p:cNvSpPr txBox="1">
            <a:spLocks noGrp="1"/>
          </p:cNvSpPr>
          <p:nvPr>
            <p:ph type="body" idx="1"/>
          </p:nvPr>
        </p:nvSpPr>
        <p:spPr>
          <a:xfrm>
            <a:off x="558000" y="1800000"/>
            <a:ext cx="4823625" cy="4789486"/>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08108"/>
              <a:buNone/>
            </a:pPr>
            <a:r>
              <a:rPr lang="en-US"/>
              <a:t>Le</a:t>
            </a:r>
            <a:r>
              <a:rPr lang="en-US" b="1"/>
              <a:t> phishing (hameçonnage) est une escroquerie par laquelle des pirates tentent de vous inciter à partager des informations personnelles ou financières par le biais de faux messages, e-mails ou sites Web.</a:t>
            </a:r>
            <a:endParaRPr/>
          </a:p>
          <a:p>
            <a:pPr marL="228600" lvl="0" indent="-228600" algn="l" rtl="0">
              <a:lnSpc>
                <a:spcPct val="100000"/>
              </a:lnSpc>
              <a:spcBef>
                <a:spcPts val="1200"/>
              </a:spcBef>
              <a:spcAft>
                <a:spcPts val="0"/>
              </a:spcAft>
              <a:buSzPct val="108108"/>
              <a:buChar char="▪"/>
            </a:pPr>
            <a:r>
              <a:rPr lang="en-US" sz="2000" b="1"/>
              <a:t>Comment cela fonctionne :</a:t>
            </a:r>
            <a:endParaRPr sz="2800"/>
          </a:p>
          <a:p>
            <a:pPr marL="685800" lvl="1" indent="-228600" algn="l" rtl="0">
              <a:lnSpc>
                <a:spcPct val="100000"/>
              </a:lnSpc>
              <a:spcBef>
                <a:spcPts val="1200"/>
              </a:spcBef>
              <a:spcAft>
                <a:spcPts val="0"/>
              </a:spcAft>
              <a:buSzPct val="102960"/>
              <a:buChar char="▪"/>
            </a:pPr>
            <a:r>
              <a:rPr lang="en-US" sz="2100"/>
              <a:t>Les escrocs se font passer pour des institutions de confiance (banques, agences gouvernementales ou prestataires de services).</a:t>
            </a:r>
            <a:endParaRPr sz="2100"/>
          </a:p>
          <a:p>
            <a:pPr marL="685800" lvl="1" indent="-228600" algn="l" rtl="0">
              <a:lnSpc>
                <a:spcPct val="100000"/>
              </a:lnSpc>
              <a:spcBef>
                <a:spcPts val="1200"/>
              </a:spcBef>
              <a:spcAft>
                <a:spcPts val="0"/>
              </a:spcAft>
              <a:buSzPct val="108108"/>
              <a:buChar char="▪"/>
            </a:pPr>
            <a:r>
              <a:rPr lang="en-US" sz="2000"/>
              <a:t>Ils envoient des messages vous demandant de cliquer sur un lien, de fournir des informations de connexion ou de confirmer une transaction.</a:t>
            </a:r>
            <a:endParaRPr sz="2400"/>
          </a:p>
          <a:p>
            <a:pPr marL="685800" lvl="1" indent="-101600" algn="l" rtl="0">
              <a:lnSpc>
                <a:spcPct val="100000"/>
              </a:lnSpc>
              <a:spcBef>
                <a:spcPts val="600"/>
              </a:spcBef>
              <a:spcAft>
                <a:spcPts val="0"/>
              </a:spcAft>
              <a:buSzPct val="108108"/>
              <a:buNone/>
            </a:pPr>
            <a:endParaRPr sz="2000"/>
          </a:p>
        </p:txBody>
      </p:sp>
      <p:sp>
        <p:nvSpPr>
          <p:cNvPr id="309" name="Google Shape;309;p43"/>
          <p:cNvSpPr txBox="1">
            <a:spLocks noGrp="1"/>
          </p:cNvSpPr>
          <p:nvPr>
            <p:ph type="body" idx="2"/>
          </p:nvPr>
        </p:nvSpPr>
        <p:spPr>
          <a:xfrm>
            <a:off x="5637001" y="1745638"/>
            <a:ext cx="6468177" cy="50580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600"/>
              </a:spcBef>
              <a:spcAft>
                <a:spcPts val="0"/>
              </a:spcAft>
              <a:buSzPct val="77220"/>
              <a:buChar char="▪"/>
            </a:pPr>
            <a:r>
              <a:rPr lang="en-US" b="1"/>
              <a:t>Signes courants d'hameçonnage</a:t>
            </a:r>
            <a:endParaRPr/>
          </a:p>
          <a:p>
            <a:pPr marL="685800" lvl="1" indent="-228600" algn="l" rtl="0">
              <a:lnSpc>
                <a:spcPct val="100000"/>
              </a:lnSpc>
              <a:spcBef>
                <a:spcPts val="1200"/>
              </a:spcBef>
              <a:spcAft>
                <a:spcPts val="0"/>
              </a:spcAft>
              <a:buSzPct val="108107"/>
              <a:buChar char="▪"/>
            </a:pPr>
            <a:r>
              <a:rPr lang="en-US" sz="2000"/>
              <a:t>Langage alarmiste tel que « Votre compte sera bloqué ! »</a:t>
            </a:r>
            <a:endParaRPr/>
          </a:p>
          <a:p>
            <a:pPr marL="685800" lvl="1" indent="-228600" algn="l" rtl="0">
              <a:lnSpc>
                <a:spcPct val="100000"/>
              </a:lnSpc>
              <a:spcBef>
                <a:spcPts val="1200"/>
              </a:spcBef>
              <a:spcAft>
                <a:spcPts val="0"/>
              </a:spcAft>
              <a:buSzPct val="108107"/>
              <a:buChar char="▪"/>
            </a:pPr>
            <a:r>
              <a:rPr lang="en-US" sz="2000"/>
              <a:t>Des adresses e-mail ou des numéros de téléphone inconnus.</a:t>
            </a:r>
            <a:endParaRPr/>
          </a:p>
          <a:p>
            <a:pPr marL="685800" lvl="1" indent="-228600" algn="l" rtl="0">
              <a:lnSpc>
                <a:spcPct val="100000"/>
              </a:lnSpc>
              <a:spcBef>
                <a:spcPts val="1200"/>
              </a:spcBef>
              <a:spcAft>
                <a:spcPts val="0"/>
              </a:spcAft>
              <a:buSzPct val="108107"/>
              <a:buChar char="▪"/>
            </a:pPr>
            <a:r>
              <a:rPr lang="en-US" sz="2000"/>
              <a:t>Mauvaise orthographe et grammaire dans le message.</a:t>
            </a:r>
            <a:endParaRPr/>
          </a:p>
          <a:p>
            <a:pPr marL="685800" lvl="1" indent="-228600" algn="l" rtl="0">
              <a:lnSpc>
                <a:spcPct val="100000"/>
              </a:lnSpc>
              <a:spcBef>
                <a:spcPts val="1200"/>
              </a:spcBef>
              <a:spcAft>
                <a:spcPts val="0"/>
              </a:spcAft>
              <a:buSzPct val="108107"/>
              <a:buChar char="▪"/>
            </a:pPr>
            <a:r>
              <a:rPr lang="en-US" sz="2000"/>
              <a:t>Demandes d'informations sensibles telles que codes PIN ou mots de passe.</a:t>
            </a:r>
            <a:endParaRPr/>
          </a:p>
          <a:p>
            <a:pPr marL="685800" lvl="1" indent="-228600" algn="l" rtl="0">
              <a:lnSpc>
                <a:spcPct val="100000"/>
              </a:lnSpc>
              <a:spcBef>
                <a:spcPts val="1200"/>
              </a:spcBef>
              <a:spcAft>
                <a:spcPts val="0"/>
              </a:spcAft>
              <a:buSzPct val="108107"/>
              <a:buChar char="▪"/>
            </a:pPr>
            <a:r>
              <a:rPr lang="en-US" sz="2000"/>
              <a:t>Liens suspects qui ne correspondent pas au site officiel.</a:t>
            </a:r>
            <a:endParaRPr sz="2000"/>
          </a:p>
          <a:p>
            <a:pPr marL="228600" lvl="0" indent="-228600" algn="l" rtl="0">
              <a:lnSpc>
                <a:spcPct val="100000"/>
              </a:lnSpc>
              <a:spcBef>
                <a:spcPts val="1200"/>
              </a:spcBef>
              <a:spcAft>
                <a:spcPts val="0"/>
              </a:spcAft>
              <a:buSzPct val="77220"/>
              <a:buChar char="▪"/>
            </a:pPr>
            <a:r>
              <a:rPr lang="en-US" b="1"/>
              <a:t>Exemples d'hameçonnage</a:t>
            </a:r>
            <a:endParaRPr/>
          </a:p>
          <a:p>
            <a:pPr marL="685800" lvl="1" indent="-228600" algn="l" rtl="0">
              <a:lnSpc>
                <a:spcPct val="100000"/>
              </a:lnSpc>
              <a:spcBef>
                <a:spcPts val="1200"/>
              </a:spcBef>
              <a:spcAft>
                <a:spcPts val="0"/>
              </a:spcAft>
              <a:buSzPct val="108107"/>
              <a:buChar char="▪"/>
            </a:pPr>
            <a:r>
              <a:rPr lang="en-US" sz="2000"/>
              <a:t>De faux e-mails prétendant provenir de votre banque et vous demandant de vérifier votre compte.</a:t>
            </a:r>
            <a:endParaRPr/>
          </a:p>
          <a:p>
            <a:pPr marL="685800" lvl="1" indent="-228600" algn="l" rtl="0">
              <a:lnSpc>
                <a:spcPct val="100000"/>
              </a:lnSpc>
              <a:spcBef>
                <a:spcPts val="1200"/>
              </a:spcBef>
              <a:spcAft>
                <a:spcPts val="0"/>
              </a:spcAft>
              <a:buSzPct val="108107"/>
              <a:buChar char="▪"/>
            </a:pPr>
            <a:r>
              <a:rPr lang="en-US" sz="2000"/>
              <a:t>SMS contenant un lien pour « résoudre » un problème avec votre compte.</a:t>
            </a:r>
            <a:endParaRPr/>
          </a:p>
          <a:p>
            <a:pPr marL="685800" lvl="1" indent="-228600" algn="l" rtl="0">
              <a:lnSpc>
                <a:spcPct val="100000"/>
              </a:lnSpc>
              <a:spcBef>
                <a:spcPts val="1200"/>
              </a:spcBef>
              <a:spcAft>
                <a:spcPts val="0"/>
              </a:spcAft>
              <a:buSzPct val="108107"/>
              <a:buChar char="▪"/>
            </a:pPr>
            <a:r>
              <a:rPr lang="en-US" sz="2000"/>
              <a:t>Appels prétendant que vous avez gagné un prix et demandant vos informations bancaires.</a:t>
            </a:r>
            <a:endParaRPr sz="2000"/>
          </a:p>
        </p:txBody>
      </p:sp>
      <p:sp>
        <p:nvSpPr>
          <p:cNvPr id="310" name="Google Shape;310;p43"/>
          <p:cNvSpPr/>
          <p:nvPr/>
        </p:nvSpPr>
        <p:spPr>
          <a:xfrm>
            <a:off x="8672423" y="0"/>
            <a:ext cx="3513952"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4.5 Identifier et éviter les arnaques courantes</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Pratiques de partage sécurisé</a:t>
            </a:r>
            <a:endParaRPr/>
          </a:p>
        </p:txBody>
      </p:sp>
      <p:sp>
        <p:nvSpPr>
          <p:cNvPr id="317" name="Google Shape;317;p16"/>
          <p:cNvSpPr txBox="1"/>
          <p:nvPr/>
        </p:nvSpPr>
        <p:spPr>
          <a:xfrm>
            <a:off x="558000" y="1675400"/>
            <a:ext cx="11281500" cy="501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29" b="1" i="0" u="none" strike="noStrike" cap="none">
                <a:solidFill>
                  <a:schemeClr val="dk1"/>
                </a:solidFill>
                <a:latin typeface="Calibri"/>
                <a:ea typeface="Calibri"/>
                <a:cs typeface="Calibri"/>
                <a:sym typeface="Calibri"/>
              </a:rPr>
              <a:t>Pour envoyer de l'argent</a:t>
            </a:r>
            <a:endParaRPr sz="1290"/>
          </a:p>
          <a:p>
            <a:pPr marL="342900" marR="0" lvl="8"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Vérifiez les informations du destinataire (par exemple, IBAN, nom d'utilisateur) avant de confirmer.</a:t>
            </a:r>
            <a:endParaRPr sz="1290"/>
          </a:p>
          <a:p>
            <a:pPr marL="342900" marR="0" lvl="8"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Ne partagez que des informations vérifiées et exactes pour éviter les erreurs.</a:t>
            </a:r>
            <a:endParaRPr sz="1290"/>
          </a:p>
          <a:p>
            <a:pPr marL="342900" marR="0" lvl="8"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Évitez de partager des informations sensibles, telles que des mots de passe ou des codes de sécurité, avec d'autres personnes.</a:t>
            </a:r>
            <a:endParaRPr sz="1290"/>
          </a:p>
          <a:p>
            <a:pPr marL="342900" marR="0" lvl="8"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Informez le destinataire une fois le transfert terminé pour s'assurer qu'il est au courant.</a:t>
            </a:r>
            <a:endParaRPr sz="1629" b="1" i="0" u="none" strike="noStrike" cap="none">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r>
              <a:rPr lang="en-US" sz="1629" b="1" i="0" u="none" strike="noStrike" cap="none">
                <a:solidFill>
                  <a:schemeClr val="dk1"/>
                </a:solidFill>
                <a:latin typeface="Calibri"/>
                <a:ea typeface="Calibri"/>
                <a:cs typeface="Calibri"/>
                <a:sym typeface="Calibri"/>
              </a:rPr>
              <a:t>Pour recevoir de l'argent</a:t>
            </a:r>
            <a:endParaRPr sz="1290"/>
          </a:p>
          <a:p>
            <a:pPr marL="342900" marR="0" lvl="1"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Fournissez des coordonnées bancaires claires et correctes (par exemple, IBAN ou numéro  de téléphone).</a:t>
            </a:r>
            <a:endParaRPr sz="1290"/>
          </a:p>
          <a:p>
            <a:pPr marL="342900" marR="0" lvl="1"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Utilisez des canaux sécurisés (applications de confiance ou communication officielle)    pour partager les informations de compte.</a:t>
            </a:r>
            <a:endParaRPr sz="1290"/>
          </a:p>
          <a:p>
            <a:pPr marL="342900" marR="0" lvl="1"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Confirmez la réception des fonds et avertir l'expéditeur en cas d'anomalie.</a:t>
            </a:r>
            <a:endParaRPr sz="1290"/>
          </a:p>
          <a:p>
            <a:pPr marL="342900" marR="0" lvl="1" indent="-349250" algn="l" rtl="0">
              <a:lnSpc>
                <a:spcPct val="110000"/>
              </a:lnSpc>
              <a:spcBef>
                <a:spcPts val="1200"/>
              </a:spcBef>
              <a:spcAft>
                <a:spcPts val="0"/>
              </a:spcAft>
              <a:buClr>
                <a:srgbClr val="92D050"/>
              </a:buClr>
              <a:buSzPts val="1936"/>
              <a:buFont typeface="Calibri"/>
              <a:buChar char="•"/>
            </a:pPr>
            <a:r>
              <a:rPr lang="en-US" sz="1629" b="0" i="0" u="none" strike="noStrike" cap="none">
                <a:solidFill>
                  <a:schemeClr val="dk1"/>
                </a:solidFill>
                <a:latin typeface="Calibri"/>
                <a:ea typeface="Calibri"/>
                <a:cs typeface="Calibri"/>
                <a:sym typeface="Calibri"/>
              </a:rPr>
              <a:t>Vérifiez les notifications et les rapports de transaction pour s'assurer que les fonds ont été correctement déposés.</a:t>
            </a:r>
            <a:endParaRPr sz="1629" b="0" i="0" u="none" strike="noStrike" cap="none">
              <a:solidFill>
                <a:schemeClr val="dk1"/>
              </a:solidFill>
              <a:latin typeface="Calibri"/>
              <a:ea typeface="Calibri"/>
              <a:cs typeface="Calibri"/>
              <a:sym typeface="Calibri"/>
            </a:endParaRPr>
          </a:p>
        </p:txBody>
      </p:sp>
      <p:sp>
        <p:nvSpPr>
          <p:cNvPr id="318" name="Google Shape;318;p16"/>
          <p:cNvSpPr/>
          <p:nvPr/>
        </p:nvSpPr>
        <p:spPr>
          <a:xfrm>
            <a:off x="8672423" y="0"/>
            <a:ext cx="3513952"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4.5 Identifier et éviter les arnaques courantes</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4"/>
          <p:cNvPicPr preferRelativeResize="0"/>
          <p:nvPr/>
        </p:nvPicPr>
        <p:blipFill rotWithShape="1">
          <a:blip r:embed="rId3">
            <a:alphaModFix/>
          </a:blip>
          <a:srcRect/>
          <a:stretch/>
        </p:blipFill>
        <p:spPr>
          <a:xfrm>
            <a:off x="7328814" y="2754064"/>
            <a:ext cx="4535904" cy="3023936"/>
          </a:xfrm>
          <a:prstGeom prst="rect">
            <a:avLst/>
          </a:prstGeom>
          <a:noFill/>
          <a:ln>
            <a:noFill/>
          </a:ln>
        </p:spPr>
      </p:pic>
      <p:sp>
        <p:nvSpPr>
          <p:cNvPr id="325" name="Google Shape;325;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Qu'est-ce que l'authentification multifactorielle ?</a:t>
            </a:r>
            <a:endParaRPr/>
          </a:p>
        </p:txBody>
      </p:sp>
      <p:sp>
        <p:nvSpPr>
          <p:cNvPr id="326" name="Google Shape;326;p44"/>
          <p:cNvSpPr txBox="1">
            <a:spLocks noGrp="1"/>
          </p:cNvSpPr>
          <p:nvPr>
            <p:ph type="body" idx="1"/>
          </p:nvPr>
        </p:nvSpPr>
        <p:spPr>
          <a:xfrm>
            <a:off x="558000" y="1814512"/>
            <a:ext cx="10148100" cy="4852988"/>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600"/>
              </a:spcBef>
              <a:spcAft>
                <a:spcPts val="0"/>
              </a:spcAft>
              <a:buSzPts val="2400"/>
              <a:buNone/>
            </a:pPr>
            <a:r>
              <a:rPr lang="en-US"/>
              <a:t>L'</a:t>
            </a:r>
            <a:r>
              <a:rPr lang="en-US" b="1"/>
              <a:t>authentification multifactorielle (MFA</a:t>
            </a:r>
            <a:r>
              <a:rPr lang="en-US"/>
              <a:t>) est une méthode de sécurité qui nécessite deux étapes de vérification ou plus pour confirmer votre identité lors d'une connexion ou d'une transaction.</a:t>
            </a:r>
            <a:endParaRPr/>
          </a:p>
          <a:p>
            <a:pPr marL="76200" lvl="0" indent="0" algn="l" rtl="0">
              <a:lnSpc>
                <a:spcPct val="100000"/>
              </a:lnSpc>
              <a:spcBef>
                <a:spcPts val="600"/>
              </a:spcBef>
              <a:spcAft>
                <a:spcPts val="0"/>
              </a:spcAft>
              <a:buSzPts val="2400"/>
              <a:buNone/>
            </a:pPr>
            <a:r>
              <a:rPr lang="en-US" b="1"/>
              <a:t>Fonctionnement de la MFA :</a:t>
            </a:r>
            <a:endParaRPr/>
          </a:p>
          <a:p>
            <a:pPr marL="800100" lvl="1" indent="-342900" algn="l" rtl="0">
              <a:lnSpc>
                <a:spcPct val="100000"/>
              </a:lnSpc>
              <a:spcBef>
                <a:spcPts val="1200"/>
              </a:spcBef>
              <a:spcAft>
                <a:spcPts val="0"/>
              </a:spcAft>
              <a:buSzPts val="2200"/>
              <a:buChar char="▪"/>
            </a:pPr>
            <a:r>
              <a:rPr lang="en-US"/>
              <a:t>Première étape :</a:t>
            </a:r>
            <a:endParaRPr/>
          </a:p>
          <a:p>
            <a:pPr marL="1257300" lvl="2" indent="-342900" algn="l" rtl="0">
              <a:lnSpc>
                <a:spcPct val="100000"/>
              </a:lnSpc>
              <a:spcBef>
                <a:spcPts val="1200"/>
              </a:spcBef>
              <a:spcAft>
                <a:spcPts val="0"/>
              </a:spcAft>
              <a:buSzPts val="2000"/>
              <a:buChar char="▪"/>
            </a:pPr>
            <a:r>
              <a:rPr lang="en-US"/>
              <a:t>Saisissez votre mot de passe ou votre code PIN.</a:t>
            </a:r>
            <a:endParaRPr/>
          </a:p>
          <a:p>
            <a:pPr marL="800100" lvl="1" indent="-342900" algn="l" rtl="0">
              <a:lnSpc>
                <a:spcPct val="100000"/>
              </a:lnSpc>
              <a:spcBef>
                <a:spcPts val="1200"/>
              </a:spcBef>
              <a:spcAft>
                <a:spcPts val="0"/>
              </a:spcAft>
              <a:buSzPts val="2200"/>
              <a:buChar char="▪"/>
            </a:pPr>
            <a:r>
              <a:rPr lang="en-US"/>
              <a:t>Seconde étape : </a:t>
            </a:r>
            <a:endParaRPr/>
          </a:p>
          <a:p>
            <a:pPr marL="1257300" lvl="2" indent="-342900" algn="l" rtl="0">
              <a:lnSpc>
                <a:spcPct val="100000"/>
              </a:lnSpc>
              <a:spcBef>
                <a:spcPts val="1200"/>
              </a:spcBef>
              <a:spcAft>
                <a:spcPts val="0"/>
              </a:spcAft>
              <a:buSzPts val="2000"/>
              <a:buChar char="▪"/>
            </a:pPr>
            <a:r>
              <a:rPr lang="en-US"/>
              <a:t>Effectuez une vérification supplémentaire, telle que : </a:t>
            </a:r>
            <a:endParaRPr/>
          </a:p>
          <a:p>
            <a:pPr marL="1714500" lvl="3" indent="-342900" algn="l" rtl="0">
              <a:lnSpc>
                <a:spcPct val="100000"/>
              </a:lnSpc>
              <a:spcBef>
                <a:spcPts val="1200"/>
              </a:spcBef>
              <a:spcAft>
                <a:spcPts val="0"/>
              </a:spcAft>
              <a:buSzPts val="2000"/>
              <a:buChar char="▪"/>
            </a:pPr>
            <a:r>
              <a:rPr lang="en-US"/>
              <a:t>Recevoir un code unique par SMS.</a:t>
            </a:r>
            <a:endParaRPr/>
          </a:p>
          <a:p>
            <a:pPr marL="1714500" lvl="3" indent="-342900" algn="l" rtl="0">
              <a:lnSpc>
                <a:spcPct val="100000"/>
              </a:lnSpc>
              <a:spcBef>
                <a:spcPts val="1200"/>
              </a:spcBef>
              <a:spcAft>
                <a:spcPts val="0"/>
              </a:spcAft>
              <a:buSzPts val="2000"/>
              <a:buChar char="▪"/>
            </a:pPr>
            <a:r>
              <a:rPr lang="en-US"/>
              <a:t>Utiliser une empreinte digitale ou de la reconnaissance faciale.</a:t>
            </a:r>
            <a:endParaRPr/>
          </a:p>
          <a:p>
            <a:pPr marL="1714500" lvl="3" indent="-342900" algn="l" rtl="0">
              <a:lnSpc>
                <a:spcPct val="100000"/>
              </a:lnSpc>
              <a:spcBef>
                <a:spcPts val="1200"/>
              </a:spcBef>
              <a:spcAft>
                <a:spcPts val="0"/>
              </a:spcAft>
              <a:buSzPts val="2000"/>
              <a:buChar char="▪"/>
            </a:pPr>
            <a:r>
              <a:rPr lang="en-US"/>
              <a:t>Générer un code via une application d'authentification.</a:t>
            </a:r>
            <a:endParaRPr/>
          </a:p>
        </p:txBody>
      </p:sp>
      <p:sp>
        <p:nvSpPr>
          <p:cNvPr id="327" name="Google Shape;327;p44"/>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pikisuperstar sur Freepik</a:t>
            </a:r>
            <a:endParaRPr sz="1100" b="0" i="0" u="none" strike="noStrike" cap="none">
              <a:solidFill>
                <a:schemeClr val="dk1"/>
              </a:solidFill>
              <a:latin typeface="Calibri"/>
              <a:ea typeface="Calibri"/>
              <a:cs typeface="Calibri"/>
              <a:sym typeface="Calibri"/>
            </a:endParaRPr>
          </a:p>
        </p:txBody>
      </p:sp>
      <p:sp>
        <p:nvSpPr>
          <p:cNvPr id="328" name="Google Shape;328;p44"/>
          <p:cNvSpPr/>
          <p:nvPr/>
        </p:nvSpPr>
        <p:spPr>
          <a:xfrm>
            <a:off x="8672423" y="0"/>
            <a:ext cx="3513952"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4.5 Identifier et éviter les arnaques courantes</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5"/>
          <p:cNvPicPr preferRelativeResize="0"/>
          <p:nvPr/>
        </p:nvPicPr>
        <p:blipFill rotWithShape="1">
          <a:blip r:embed="rId3">
            <a:alphaModFix/>
          </a:blip>
          <a:srcRect/>
          <a:stretch/>
        </p:blipFill>
        <p:spPr>
          <a:xfrm>
            <a:off x="6380023" y="1744681"/>
            <a:ext cx="4736432" cy="4736432"/>
          </a:xfrm>
          <a:prstGeom prst="rect">
            <a:avLst/>
          </a:prstGeom>
          <a:noFill/>
          <a:ln>
            <a:noFill/>
          </a:ln>
        </p:spPr>
      </p:pic>
      <p:sp>
        <p:nvSpPr>
          <p:cNvPr id="335" name="Google Shape;335;p4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sz="2000"/>
              <a:t>Unité 6</a:t>
            </a:r>
            <a:r>
              <a:rPr lang="en-US"/>
              <a:t/>
            </a:r>
            <a:br>
              <a:rPr lang="en-US"/>
            </a:br>
            <a:r>
              <a:rPr lang="en-US" b="1"/>
              <a:t>Accéder à l'historique des transactions et le comprendre</a:t>
            </a:r>
            <a:endParaRPr/>
          </a:p>
        </p:txBody>
      </p:sp>
      <p:sp>
        <p:nvSpPr>
          <p:cNvPr id="336" name="Google Shape;336;p4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337" name="Google Shape;337;p45"/>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À l'issue de cette unité, vous saurez :</a:t>
            </a:r>
            <a:endParaRPr sz="2000"/>
          </a:p>
          <a:p>
            <a:pPr marL="228600" lvl="0" indent="-228600" algn="l" rtl="0">
              <a:lnSpc>
                <a:spcPct val="150000"/>
              </a:lnSpc>
              <a:spcBef>
                <a:spcPts val="1200"/>
              </a:spcBef>
              <a:spcAft>
                <a:spcPts val="0"/>
              </a:spcAft>
              <a:buSzPts val="2000"/>
              <a:buFont typeface="Calibri"/>
              <a:buChar char="✔"/>
            </a:pPr>
            <a:r>
              <a:rPr lang="en-US" sz="2000"/>
              <a:t>Naviguer dans l'historique des transactions</a:t>
            </a:r>
            <a:endParaRPr/>
          </a:p>
          <a:p>
            <a:pPr marL="228600" lvl="0" indent="-228600" algn="l" rtl="0">
              <a:lnSpc>
                <a:spcPct val="150000"/>
              </a:lnSpc>
              <a:spcBef>
                <a:spcPts val="1200"/>
              </a:spcBef>
              <a:spcAft>
                <a:spcPts val="0"/>
              </a:spcAft>
              <a:buSzPts val="2000"/>
              <a:buFont typeface="Calibri"/>
              <a:buChar char="✔"/>
            </a:pPr>
            <a:r>
              <a:rPr lang="en-US" sz="2000"/>
              <a:t>Comprendre les détails clés d'un rapport de transaction</a:t>
            </a:r>
            <a:endParaRPr/>
          </a:p>
          <a:p>
            <a:pPr marL="228600" lvl="0" indent="-228600" algn="l" rtl="0">
              <a:lnSpc>
                <a:spcPct val="150000"/>
              </a:lnSpc>
              <a:spcBef>
                <a:spcPts val="1200"/>
              </a:spcBef>
              <a:spcAft>
                <a:spcPts val="0"/>
              </a:spcAft>
              <a:buSzPts val="2000"/>
              <a:buFont typeface="Calibri"/>
              <a:buChar char="✔"/>
            </a:pPr>
            <a:r>
              <a:rPr lang="en-US" sz="2000"/>
              <a:t>Vérifier les paiements et les reçus</a:t>
            </a:r>
            <a:endParaRPr/>
          </a:p>
          <a:p>
            <a:pPr marL="228600" lvl="0" indent="-228600" algn="l" rtl="0">
              <a:lnSpc>
                <a:spcPct val="150000"/>
              </a:lnSpc>
              <a:spcBef>
                <a:spcPts val="1200"/>
              </a:spcBef>
              <a:spcAft>
                <a:spcPts val="0"/>
              </a:spcAft>
              <a:buSzPts val="2000"/>
              <a:buFont typeface="Calibri"/>
              <a:buChar char="✔"/>
            </a:pPr>
            <a:r>
              <a:rPr lang="en-US" sz="2000"/>
              <a:t>Télécharger et gérer les enregistrements</a:t>
            </a:r>
            <a:endParaRPr/>
          </a:p>
        </p:txBody>
      </p:sp>
      <p:sp>
        <p:nvSpPr>
          <p:cNvPr id="338" name="Google Shape;338;p45"/>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6"/>
          <p:cNvPicPr preferRelativeResize="0"/>
          <p:nvPr/>
        </p:nvPicPr>
        <p:blipFill rotWithShape="1">
          <a:blip r:embed="rId3">
            <a:alphaModFix/>
          </a:blip>
          <a:srcRect/>
          <a:stretch/>
        </p:blipFill>
        <p:spPr>
          <a:xfrm>
            <a:off x="7386855" y="890337"/>
            <a:ext cx="4764505" cy="4764505"/>
          </a:xfrm>
          <a:prstGeom prst="rect">
            <a:avLst/>
          </a:prstGeom>
          <a:noFill/>
          <a:ln>
            <a:noFill/>
          </a:ln>
        </p:spPr>
      </p:pic>
      <p:sp>
        <p:nvSpPr>
          <p:cNvPr id="345" name="Google Shape;345;p4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Naviguer dans l'historique des transactions (1/2)</a:t>
            </a:r>
            <a:endParaRPr/>
          </a:p>
        </p:txBody>
      </p:sp>
      <p:sp>
        <p:nvSpPr>
          <p:cNvPr id="346" name="Google Shape;346;p46"/>
          <p:cNvSpPr txBox="1">
            <a:spLocks noGrp="1"/>
          </p:cNvSpPr>
          <p:nvPr>
            <p:ph type="body" idx="1"/>
          </p:nvPr>
        </p:nvSpPr>
        <p:spPr>
          <a:xfrm>
            <a:off x="558000" y="1814512"/>
            <a:ext cx="7230442" cy="504348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SzPct val="108108"/>
              <a:buChar char="▪"/>
            </a:pPr>
            <a:r>
              <a:rPr lang="en-US" b="1"/>
              <a:t>Ouvrir l'application ou le site</a:t>
            </a:r>
            <a:r>
              <a:rPr lang="en-US"/>
              <a:t> </a:t>
            </a:r>
            <a:r>
              <a:rPr lang="en-US" b="1"/>
              <a:t>Web</a:t>
            </a:r>
            <a:endParaRPr/>
          </a:p>
          <a:p>
            <a:pPr marL="800100" lvl="1" indent="-342900" algn="l" rtl="0">
              <a:lnSpc>
                <a:spcPct val="100000"/>
              </a:lnSpc>
              <a:spcBef>
                <a:spcPts val="600"/>
              </a:spcBef>
              <a:spcAft>
                <a:spcPts val="0"/>
              </a:spcAft>
              <a:buSzPct val="99099"/>
              <a:buChar char="▪"/>
            </a:pPr>
            <a:r>
              <a:rPr lang="en-US" sz="2400"/>
              <a:t>Connectez-vous à votre application bancaire ou à votre plateforme de transfert d'argent à l'aide de vos identifiants.</a:t>
            </a:r>
            <a:endParaRPr/>
          </a:p>
          <a:p>
            <a:pPr marL="800100" lvl="1" indent="-342900" algn="l" rtl="0">
              <a:lnSpc>
                <a:spcPct val="100000"/>
              </a:lnSpc>
              <a:spcBef>
                <a:spcPts val="600"/>
              </a:spcBef>
              <a:spcAft>
                <a:spcPts val="0"/>
              </a:spcAft>
              <a:buSzPct val="99099"/>
              <a:buChar char="▪"/>
            </a:pPr>
            <a:r>
              <a:rPr lang="en-US" sz="2400"/>
              <a:t>Localisez la section des transactions : Recherchez les onglets ou les menus intitulés « Historique des transactions », « Activité » ou « Paiements ». Ils se trouvent souvent sur l'écran d'accueil ou dans le menu principal.</a:t>
            </a:r>
            <a:endParaRPr sz="2400"/>
          </a:p>
          <a:p>
            <a:pPr marL="342900" lvl="0" indent="-342900" algn="l" rtl="0">
              <a:lnSpc>
                <a:spcPct val="100000"/>
              </a:lnSpc>
              <a:spcBef>
                <a:spcPts val="600"/>
              </a:spcBef>
              <a:spcAft>
                <a:spcPts val="0"/>
              </a:spcAft>
              <a:buSzPct val="108108"/>
              <a:buChar char="▪"/>
            </a:pPr>
            <a:r>
              <a:rPr lang="en-US" b="1"/>
              <a:t>Filtrer votre recherche</a:t>
            </a:r>
            <a:endParaRPr/>
          </a:p>
          <a:p>
            <a:pPr marL="800100" lvl="1" indent="-342900" algn="l" rtl="0">
              <a:lnSpc>
                <a:spcPct val="100000"/>
              </a:lnSpc>
              <a:spcBef>
                <a:spcPts val="600"/>
              </a:spcBef>
              <a:spcAft>
                <a:spcPts val="600"/>
              </a:spcAft>
              <a:buSzPct val="99099"/>
              <a:buChar char="▪"/>
            </a:pPr>
            <a:r>
              <a:rPr lang="en-US" sz="2400"/>
              <a:t>Utilisez les filtres disponibles tels que la date, le montant ou le type de transaction pour trouver des enregistrements spécifiques. Par exemple, sélectionnez « Envoyé » ou « Reçu » pour affiner les résultats.</a:t>
            </a:r>
            <a:endParaRPr sz="2400"/>
          </a:p>
        </p:txBody>
      </p:sp>
      <p:sp>
        <p:nvSpPr>
          <p:cNvPr id="347" name="Google Shape;347;p46"/>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100" b="0" i="0" u="none" strike="noStrike" cap="none">
              <a:solidFill>
                <a:schemeClr val="dk1"/>
              </a:solidFill>
              <a:latin typeface="Calibri"/>
              <a:ea typeface="Calibri"/>
              <a:cs typeface="Calibri"/>
              <a:sym typeface="Calibri"/>
            </a:endParaRPr>
          </a:p>
        </p:txBody>
      </p:sp>
      <p:sp>
        <p:nvSpPr>
          <p:cNvPr id="348" name="Google Shape;348;p46"/>
          <p:cNvSpPr/>
          <p:nvPr/>
        </p:nvSpPr>
        <p:spPr>
          <a:xfrm>
            <a:off x="7573992" y="0"/>
            <a:ext cx="4612384"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4.6 Accéder à l'historique des transactions et le comprendre</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7"/>
          <p:cNvPicPr preferRelativeResize="0"/>
          <p:nvPr/>
        </p:nvPicPr>
        <p:blipFill rotWithShape="1">
          <a:blip r:embed="rId3">
            <a:alphaModFix/>
          </a:blip>
          <a:srcRect/>
          <a:stretch/>
        </p:blipFill>
        <p:spPr>
          <a:xfrm>
            <a:off x="7386855" y="890337"/>
            <a:ext cx="4764505" cy="4764505"/>
          </a:xfrm>
          <a:prstGeom prst="rect">
            <a:avLst/>
          </a:prstGeom>
          <a:noFill/>
          <a:ln>
            <a:noFill/>
          </a:ln>
        </p:spPr>
      </p:pic>
      <p:sp>
        <p:nvSpPr>
          <p:cNvPr id="355" name="Google Shape;355;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b="1"/>
              <a:t>Naviguer dans l'historique des transactions (2/2)</a:t>
            </a:r>
            <a:endParaRPr/>
          </a:p>
        </p:txBody>
      </p:sp>
      <p:sp>
        <p:nvSpPr>
          <p:cNvPr id="356" name="Google Shape;356;p27"/>
          <p:cNvSpPr txBox="1">
            <a:spLocks noGrp="1"/>
          </p:cNvSpPr>
          <p:nvPr>
            <p:ph type="body" idx="1"/>
          </p:nvPr>
        </p:nvSpPr>
        <p:spPr>
          <a:xfrm>
            <a:off x="558000" y="1814512"/>
            <a:ext cx="7230442" cy="49196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400"/>
              <a:buChar char="▪"/>
            </a:pPr>
            <a:r>
              <a:rPr lang="en-US" b="1"/>
              <a:t>Afficher les détails</a:t>
            </a:r>
            <a:endParaRPr/>
          </a:p>
          <a:p>
            <a:pPr marL="800100" lvl="1" indent="-342900" algn="l" rtl="0">
              <a:lnSpc>
                <a:spcPct val="100000"/>
              </a:lnSpc>
              <a:spcBef>
                <a:spcPts val="600"/>
              </a:spcBef>
              <a:spcAft>
                <a:spcPts val="0"/>
              </a:spcAft>
              <a:buSzPts val="2200"/>
              <a:buChar char="▪"/>
            </a:pPr>
            <a:r>
              <a:rPr lang="en-US"/>
              <a:t>Cliquez ou tapez sur une transaction pour voir tous les détails, y compris l'expéditeur, le montant et le numéro de référence.</a:t>
            </a:r>
            <a:endParaRPr/>
          </a:p>
          <a:p>
            <a:pPr marL="800100" lvl="1" indent="-342900" algn="l" rtl="0">
              <a:lnSpc>
                <a:spcPct val="100000"/>
              </a:lnSpc>
              <a:spcBef>
                <a:spcPts val="600"/>
              </a:spcBef>
              <a:spcAft>
                <a:spcPts val="0"/>
              </a:spcAft>
              <a:buSzPts val="2200"/>
              <a:buChar char="▪"/>
            </a:pPr>
            <a:r>
              <a:rPr lang="en-US"/>
              <a:t>Vérifiez que les informations correspondent à vos attentes.</a:t>
            </a:r>
            <a:endParaRPr/>
          </a:p>
          <a:p>
            <a:pPr marL="342900" lvl="0" indent="-342900" algn="l" rtl="0">
              <a:lnSpc>
                <a:spcPct val="100000"/>
              </a:lnSpc>
              <a:spcBef>
                <a:spcPts val="600"/>
              </a:spcBef>
              <a:spcAft>
                <a:spcPts val="0"/>
              </a:spcAft>
              <a:buSzPts val="2400"/>
              <a:buChar char="▪"/>
            </a:pPr>
            <a:r>
              <a:rPr lang="en-US" b="1"/>
              <a:t>Sauvegarder pour une utilisation ultérieure</a:t>
            </a:r>
            <a:endParaRPr/>
          </a:p>
          <a:p>
            <a:pPr marL="800100" lvl="1" indent="-342900" algn="l" rtl="0">
              <a:lnSpc>
                <a:spcPct val="100000"/>
              </a:lnSpc>
              <a:spcBef>
                <a:spcPts val="600"/>
              </a:spcBef>
              <a:spcAft>
                <a:spcPts val="600"/>
              </a:spcAft>
              <a:buSzPts val="2200"/>
              <a:buChar char="▪"/>
            </a:pPr>
            <a:r>
              <a:rPr lang="en-US"/>
              <a:t>Si nécessaire, téléchargez ou imprimez les détails de la transaction pour vos dossiers personnels ou comme preuve de paiement.</a:t>
            </a:r>
            <a:endParaRPr/>
          </a:p>
        </p:txBody>
      </p:sp>
      <p:sp>
        <p:nvSpPr>
          <p:cNvPr id="357" name="Google Shape;357;p27"/>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100" b="0" i="0" u="none" strike="noStrike" cap="none">
              <a:solidFill>
                <a:schemeClr val="dk1"/>
              </a:solidFill>
              <a:latin typeface="Calibri"/>
              <a:ea typeface="Calibri"/>
              <a:cs typeface="Calibri"/>
              <a:sym typeface="Calibri"/>
            </a:endParaRPr>
          </a:p>
        </p:txBody>
      </p:sp>
      <p:sp>
        <p:nvSpPr>
          <p:cNvPr id="358" name="Google Shape;358;p27"/>
          <p:cNvSpPr/>
          <p:nvPr/>
        </p:nvSpPr>
        <p:spPr>
          <a:xfrm>
            <a:off x="7573992" y="0"/>
            <a:ext cx="4612384"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4.6 Accéder à l'historique des transactions et le comprendre</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47"/>
          <p:cNvPicPr preferRelativeResize="0"/>
          <p:nvPr/>
        </p:nvPicPr>
        <p:blipFill rotWithShape="1">
          <a:blip r:embed="rId3">
            <a:alphaModFix/>
          </a:blip>
          <a:srcRect l="13161" r="11157"/>
          <a:stretch/>
        </p:blipFill>
        <p:spPr>
          <a:xfrm>
            <a:off x="9163050" y="1562192"/>
            <a:ext cx="2880525" cy="3733615"/>
          </a:xfrm>
          <a:prstGeom prst="rect">
            <a:avLst/>
          </a:prstGeom>
          <a:noFill/>
          <a:ln>
            <a:noFill/>
          </a:ln>
        </p:spPr>
      </p:pic>
      <p:sp>
        <p:nvSpPr>
          <p:cNvPr id="365" name="Google Shape;365;p4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En quoi est-ce important ?</a:t>
            </a:r>
            <a:endParaRPr/>
          </a:p>
        </p:txBody>
      </p:sp>
      <p:sp>
        <p:nvSpPr>
          <p:cNvPr id="366" name="Google Shape;366;p47"/>
          <p:cNvSpPr txBox="1">
            <a:spLocks noGrp="1"/>
          </p:cNvSpPr>
          <p:nvPr>
            <p:ph type="body" idx="1"/>
          </p:nvPr>
        </p:nvSpPr>
        <p:spPr>
          <a:xfrm>
            <a:off x="558000" y="1814512"/>
            <a:ext cx="8509800" cy="4495632"/>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600"/>
              </a:spcBef>
              <a:spcAft>
                <a:spcPts val="0"/>
              </a:spcAft>
              <a:buSzPts val="2400"/>
              <a:buChar char="▪"/>
            </a:pPr>
            <a:r>
              <a:rPr lang="en-US" b="1"/>
              <a:t>Vérification des transactions</a:t>
            </a:r>
            <a:endParaRPr/>
          </a:p>
          <a:p>
            <a:pPr marL="800100" lvl="1" indent="-342900" algn="l" rtl="0">
              <a:lnSpc>
                <a:spcPct val="100000"/>
              </a:lnSpc>
              <a:spcBef>
                <a:spcPts val="600"/>
              </a:spcBef>
              <a:spcAft>
                <a:spcPts val="0"/>
              </a:spcAft>
              <a:buSzPts val="2200"/>
              <a:buChar char="▪"/>
            </a:pPr>
            <a:r>
              <a:rPr lang="en-US"/>
              <a:t>Confirmer que les paiements ont été envoyés ou reçus avec succès</a:t>
            </a:r>
            <a:endParaRPr/>
          </a:p>
          <a:p>
            <a:pPr marL="342900" lvl="0" indent="-342900" algn="l" rtl="0">
              <a:lnSpc>
                <a:spcPct val="100000"/>
              </a:lnSpc>
              <a:spcBef>
                <a:spcPts val="600"/>
              </a:spcBef>
              <a:spcAft>
                <a:spcPts val="0"/>
              </a:spcAft>
              <a:buSzPts val="2400"/>
              <a:buChar char="▪"/>
            </a:pPr>
            <a:r>
              <a:rPr lang="en-US" b="1"/>
              <a:t>Preuve de paiement</a:t>
            </a:r>
            <a:endParaRPr/>
          </a:p>
          <a:p>
            <a:pPr marL="800100" lvl="1" indent="-342900" algn="l" rtl="0">
              <a:lnSpc>
                <a:spcPct val="100000"/>
              </a:lnSpc>
              <a:spcBef>
                <a:spcPts val="600"/>
              </a:spcBef>
              <a:spcAft>
                <a:spcPts val="0"/>
              </a:spcAft>
              <a:buSzPts val="2200"/>
              <a:buChar char="▪"/>
            </a:pPr>
            <a:r>
              <a:rPr lang="en-US"/>
              <a:t>Utiliser l'historique des transactions comme preuve des paiements ou des reçus effectués, le cas échéant</a:t>
            </a:r>
            <a:endParaRPr/>
          </a:p>
          <a:p>
            <a:pPr marL="342900" lvl="0" indent="-342900" algn="l" rtl="0">
              <a:lnSpc>
                <a:spcPct val="100000"/>
              </a:lnSpc>
              <a:spcBef>
                <a:spcPts val="600"/>
              </a:spcBef>
              <a:spcAft>
                <a:spcPts val="0"/>
              </a:spcAft>
              <a:buSzPts val="2400"/>
              <a:buChar char="▪"/>
            </a:pPr>
            <a:r>
              <a:rPr lang="en-US" b="1"/>
              <a:t>Suivi financier</a:t>
            </a:r>
            <a:endParaRPr/>
          </a:p>
          <a:p>
            <a:pPr marL="800100" lvl="1" indent="-342900" algn="l" rtl="0">
              <a:lnSpc>
                <a:spcPct val="100000"/>
              </a:lnSpc>
              <a:spcBef>
                <a:spcPts val="600"/>
              </a:spcBef>
              <a:spcAft>
                <a:spcPts val="0"/>
              </a:spcAft>
              <a:buSzPts val="2200"/>
              <a:buChar char="▪"/>
            </a:pPr>
            <a:r>
              <a:rPr lang="en-US"/>
              <a:t>Surveiller vos dépenses et vos revenus pour mieux gérer votre budget</a:t>
            </a:r>
            <a:endParaRPr/>
          </a:p>
          <a:p>
            <a:pPr marL="342900" lvl="0" indent="-342900" algn="l" rtl="0">
              <a:lnSpc>
                <a:spcPct val="100000"/>
              </a:lnSpc>
              <a:spcBef>
                <a:spcPts val="600"/>
              </a:spcBef>
              <a:spcAft>
                <a:spcPts val="0"/>
              </a:spcAft>
              <a:buSzPts val="2400"/>
              <a:buChar char="▪"/>
            </a:pPr>
            <a:r>
              <a:rPr lang="en-US" b="1"/>
              <a:t>Résolution des erreurs</a:t>
            </a:r>
            <a:endParaRPr/>
          </a:p>
          <a:p>
            <a:pPr marL="800100" lvl="1" indent="-342900" algn="l" rtl="0">
              <a:lnSpc>
                <a:spcPct val="100000"/>
              </a:lnSpc>
              <a:spcBef>
                <a:spcPts val="600"/>
              </a:spcBef>
              <a:spcAft>
                <a:spcPts val="0"/>
              </a:spcAft>
              <a:buSzPts val="2200"/>
              <a:buChar char="▪"/>
            </a:pPr>
            <a:r>
              <a:rPr lang="en-US"/>
              <a:t>Identifier rapidement les anomalies ou les transactions non autorisées pour une résolution rapide.</a:t>
            </a:r>
            <a:endParaRPr/>
          </a:p>
        </p:txBody>
      </p:sp>
      <p:sp>
        <p:nvSpPr>
          <p:cNvPr id="367" name="Google Shape;367;p47"/>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100" b="0" i="0" u="none" strike="noStrike" cap="none">
              <a:solidFill>
                <a:schemeClr val="dk1"/>
              </a:solidFill>
              <a:latin typeface="Calibri"/>
              <a:ea typeface="Calibri"/>
              <a:cs typeface="Calibri"/>
              <a:sym typeface="Calibri"/>
            </a:endParaRPr>
          </a:p>
        </p:txBody>
      </p:sp>
      <p:sp>
        <p:nvSpPr>
          <p:cNvPr id="368" name="Google Shape;368;p47"/>
          <p:cNvSpPr/>
          <p:nvPr/>
        </p:nvSpPr>
        <p:spPr>
          <a:xfrm>
            <a:off x="7573992" y="0"/>
            <a:ext cx="4612384"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1C2E78"/>
                </a:solidFill>
                <a:latin typeface="Calibri"/>
                <a:ea typeface="Calibri"/>
                <a:cs typeface="Calibri"/>
                <a:sym typeface="Calibri"/>
              </a:rPr>
              <a:t>4.6 Accéder à l'historique des transactions et le comprendre</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4" name="Google Shape;104;p3"/>
          <p:cNvGrpSpPr/>
          <p:nvPr/>
        </p:nvGrpSpPr>
        <p:grpSpPr>
          <a:xfrm>
            <a:off x="949567" y="2179751"/>
            <a:ext cx="10842133" cy="4282870"/>
            <a:chOff x="-2" y="8026"/>
            <a:chExt cx="10842133" cy="4282870"/>
          </a:xfrm>
        </p:grpSpPr>
        <p:sp>
          <p:nvSpPr>
            <p:cNvPr id="105" name="Google Shape;105;p3"/>
            <p:cNvSpPr/>
            <p:nvPr/>
          </p:nvSpPr>
          <p:spPr>
            <a:xfrm>
              <a:off x="-2" y="724714"/>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6" name="Google Shape;106;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2800" b="0" i="0" u="none" strike="noStrike" cap="none">
                  <a:solidFill>
                    <a:schemeClr val="lt1"/>
                  </a:solidFill>
                  <a:latin typeface="Calibri"/>
                  <a:ea typeface="Calibri"/>
                  <a:cs typeface="Calibri"/>
                  <a:sym typeface="Calibri"/>
                </a:rPr>
                <a:t>1. Compétences numériques de base </a:t>
              </a:r>
              <a:endParaRPr sz="2800" b="0" i="0" u="none" strike="noStrike" cap="none">
                <a:solidFill>
                  <a:schemeClr val="lt1"/>
                </a:solidFill>
                <a:latin typeface="Calibri"/>
                <a:ea typeface="Calibri"/>
                <a:cs typeface="Calibri"/>
                <a:sym typeface="Calibri"/>
              </a:endParaRPr>
            </a:p>
          </p:txBody>
        </p:sp>
        <p:sp>
          <p:nvSpPr>
            <p:cNvPr id="108" name="Google Shape;108;p3"/>
            <p:cNvSpPr/>
            <p:nvPr/>
          </p:nvSpPr>
          <p:spPr>
            <a:xfrm>
              <a:off x="-1" y="2155262"/>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44031" y="798130"/>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Sécurité &amp; Prévention</a:t>
              </a:r>
              <a:endParaRPr sz="2800" b="0" i="0" u="none" strike="noStrike" cap="none">
                <a:solidFill>
                  <a:srgbClr val="FFFFFF"/>
                </a:solidFill>
                <a:latin typeface="Calibri"/>
                <a:ea typeface="Calibri"/>
                <a:cs typeface="Calibri"/>
                <a:sym typeface="Calibri"/>
              </a:endParaRPr>
            </a:p>
          </p:txBody>
        </p:sp>
        <p:sp>
          <p:nvSpPr>
            <p:cNvPr id="110" name="Google Shape;110;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Gestion d’un compte bancaire en ligne</a:t>
              </a:r>
              <a:endParaRPr sz="2800" b="0" i="0" u="none" strike="noStrike" cap="none">
                <a:solidFill>
                  <a:srgbClr val="FFFFFF"/>
                </a:solidFill>
                <a:latin typeface="Calibri"/>
                <a:ea typeface="Calibri"/>
                <a:cs typeface="Calibri"/>
                <a:sym typeface="Calibri"/>
              </a:endParaRPr>
            </a:p>
          </p:txBody>
        </p:sp>
        <p:sp>
          <p:nvSpPr>
            <p:cNvPr id="112" name="Google Shape;112;p3"/>
            <p:cNvSpPr txBox="1"/>
            <p:nvPr/>
          </p:nvSpPr>
          <p:spPr>
            <a:xfrm>
              <a:off x="68675" y="219498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1" i="0" u="none" strike="noStrike" cap="none">
                  <a:solidFill>
                    <a:schemeClr val="lt1"/>
                  </a:solidFill>
                  <a:latin typeface="Calibri"/>
                  <a:ea typeface="Calibri"/>
                  <a:cs typeface="Calibri"/>
                  <a:sym typeface="Calibri"/>
                </a:rPr>
                <a:t>4. Recevoir et envoyer de l’argent en ligne</a:t>
              </a:r>
              <a:endParaRPr sz="2600" b="1" i="0" u="none" strike="noStrike" cap="none">
                <a:solidFill>
                  <a:schemeClr val="lt1"/>
                </a:solidFill>
                <a:latin typeface="Calibri"/>
                <a:ea typeface="Calibri"/>
                <a:cs typeface="Calibri"/>
                <a:sym typeface="Calibri"/>
              </a:endParaRPr>
            </a:p>
          </p:txBody>
        </p:sp>
        <p:sp>
          <p:nvSpPr>
            <p:cNvPr id="113" name="Google Shape;113;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4" name="Google Shape;114;p3"/>
            <p:cNvSpPr txBox="1"/>
            <p:nvPr/>
          </p:nvSpPr>
          <p:spPr>
            <a:xfrm>
              <a:off x="34331" y="2904375"/>
              <a:ext cx="10807800" cy="634800"/>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5. </a:t>
              </a:r>
              <a:r>
                <a:rPr lang="en-US" sz="2500" b="0" i="0" u="none" strike="noStrike" cap="none">
                  <a:solidFill>
                    <a:schemeClr val="lt1"/>
                  </a:solidFill>
                  <a:latin typeface="Calibri"/>
                  <a:ea typeface="Calibri"/>
                  <a:cs typeface="Calibri"/>
                  <a:sym typeface="Calibri"/>
                </a:rPr>
                <a:t>Utilisation d’une carte de crédit pour l’achat de biens et de services en ligne</a:t>
              </a:r>
              <a:endParaRPr sz="25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6" name="Google Shape;116;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6. Traitement des paiements en ligne pour les taxes et les factures</a:t>
              </a:r>
              <a:endParaRPr sz="2600" b="0" i="0" u="none" strike="noStrike" cap="none">
                <a:solidFill>
                  <a:schemeClr val="lt1"/>
                </a:solidFill>
                <a:latin typeface="Calibri"/>
                <a:ea typeface="Calibri"/>
                <a:cs typeface="Calibri"/>
                <a:sym typeface="Calibri"/>
              </a:endParaRPr>
            </a:p>
          </p:txBody>
        </p:sp>
      </p:grpSp>
      <p:pic>
        <p:nvPicPr>
          <p:cNvPr id="117" name="Google Shape;117;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CAF5C873-9344-506D-DD37-C489070D5938}"/>
              </a:ext>
            </a:extLst>
          </p:cNvPr>
          <p:cNvPicPr>
            <a:picLocks noChangeAspect="1"/>
          </p:cNvPicPr>
          <p:nvPr/>
        </p:nvPicPr>
        <p:blipFill>
          <a:blip r:embed="rId4"/>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Activité : Identifiez votre IBAN (1)</a:t>
            </a:r>
            <a:endParaRPr>
              <a:solidFill>
                <a:schemeClr val="lt1"/>
              </a:solidFill>
            </a:endParaRPr>
          </a:p>
        </p:txBody>
      </p:sp>
      <p:sp>
        <p:nvSpPr>
          <p:cNvPr id="375" name="Google Shape;375;p19"/>
          <p:cNvSpPr txBox="1">
            <a:spLocks noGrp="1"/>
          </p:cNvSpPr>
          <p:nvPr>
            <p:ph type="body" idx="1"/>
          </p:nvPr>
        </p:nvSpPr>
        <p:spPr>
          <a:xfrm>
            <a:off x="557999" y="2174240"/>
            <a:ext cx="6981790" cy="379984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i="1"/>
              <a:t>Déterminez </a:t>
            </a:r>
            <a:r>
              <a:rPr lang="en-US" b="1" i="1"/>
              <a:t>la meilleure façon de connaître votre IBAN</a:t>
            </a:r>
            <a:r>
              <a:rPr lang="en-US" i="1"/>
              <a:t>.</a:t>
            </a:r>
            <a:endParaRPr/>
          </a:p>
          <a:p>
            <a:pPr marL="76200" lvl="0" indent="0" algn="l" rtl="0">
              <a:lnSpc>
                <a:spcPct val="100000"/>
              </a:lnSpc>
              <a:spcBef>
                <a:spcPts val="600"/>
              </a:spcBef>
              <a:spcAft>
                <a:spcPts val="0"/>
              </a:spcAft>
              <a:buSzPts val="2400"/>
              <a:buNone/>
            </a:pPr>
            <a:r>
              <a:rPr lang="en-US" i="1"/>
              <a:t>Vous identifierez les étapes nécessaires pour trouver votre IBAN à l'aide de l'application, du site web ou des relevés de compte imprimés de votre banque. Partagez les étapes que vous avez suivies avec le groupe pour aider chacun à comprendre les différentes méthodes disponibles.</a:t>
            </a:r>
            <a:endParaRPr/>
          </a:p>
          <a:p>
            <a:pPr marL="548640" lvl="1" indent="0" algn="l" rtl="0">
              <a:lnSpc>
                <a:spcPct val="120000"/>
              </a:lnSpc>
              <a:spcBef>
                <a:spcPts val="1200"/>
              </a:spcBef>
              <a:spcAft>
                <a:spcPts val="0"/>
              </a:spcAft>
              <a:buSzPts val="2640"/>
              <a:buNone/>
            </a:pPr>
            <a:endParaRPr i="1"/>
          </a:p>
          <a:p>
            <a:pPr marL="228600" lvl="0" indent="-76200" algn="l" rtl="0">
              <a:lnSpc>
                <a:spcPct val="100000"/>
              </a:lnSpc>
              <a:spcBef>
                <a:spcPts val="1200"/>
              </a:spcBef>
              <a:spcAft>
                <a:spcPts val="0"/>
              </a:spcAft>
              <a:buSzPts val="2400"/>
              <a:buNone/>
            </a:pPr>
            <a:endParaRPr/>
          </a:p>
        </p:txBody>
      </p:sp>
      <p:pic>
        <p:nvPicPr>
          <p:cNvPr id="376" name="Google Shape;376;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77" name="Google Shape;377;p19"/>
          <p:cNvSpPr txBox="1"/>
          <p:nvPr/>
        </p:nvSpPr>
        <p:spPr>
          <a:xfrm>
            <a:off x="9184105" y="6510743"/>
            <a:ext cx="2131632"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100" b="0" i="0" u="none" strike="noStrike" cap="none">
              <a:solidFill>
                <a:schemeClr val="dk1"/>
              </a:solidFill>
              <a:latin typeface="Calibri"/>
              <a:ea typeface="Calibri"/>
              <a:cs typeface="Calibri"/>
              <a:sym typeface="Calibri"/>
            </a:endParaRPr>
          </a:p>
        </p:txBody>
      </p:sp>
      <p:pic>
        <p:nvPicPr>
          <p:cNvPr id="378" name="Google Shape;378;p19"/>
          <p:cNvPicPr preferRelativeResize="0"/>
          <p:nvPr/>
        </p:nvPicPr>
        <p:blipFill rotWithShape="1">
          <a:blip r:embed="rId5">
            <a:alphaModFix/>
          </a:blip>
          <a:srcRect/>
          <a:stretch/>
        </p:blipFill>
        <p:spPr>
          <a:xfrm>
            <a:off x="7134536" y="1806207"/>
            <a:ext cx="4535905" cy="453590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0"/>
          <p:cNvSpPr txBox="1">
            <a:spLocks noGrp="1"/>
          </p:cNvSpPr>
          <p:nvPr>
            <p:ph type="body" idx="1"/>
          </p:nvPr>
        </p:nvSpPr>
        <p:spPr>
          <a:xfrm>
            <a:off x="557999" y="2029522"/>
            <a:ext cx="6406393" cy="4323982"/>
          </a:xfrm>
          <a:prstGeom prst="rect">
            <a:avLst/>
          </a:prstGeom>
          <a:noFill/>
          <a:ln>
            <a:noFill/>
          </a:ln>
        </p:spPr>
        <p:txBody>
          <a:bodyPr spcFirstLastPara="1" wrap="square" lIns="91425" tIns="45700" rIns="91425" bIns="45700" anchor="t" anchorCtr="0">
            <a:normAutofit fontScale="92500"/>
          </a:bodyPr>
          <a:lstStyle/>
          <a:p>
            <a:pPr marL="76200" lvl="0" indent="0" algn="l" rtl="0">
              <a:lnSpc>
                <a:spcPct val="120000"/>
              </a:lnSpc>
              <a:spcBef>
                <a:spcPts val="0"/>
              </a:spcBef>
              <a:spcAft>
                <a:spcPts val="0"/>
              </a:spcAft>
              <a:buSzPct val="108108"/>
              <a:buNone/>
            </a:pPr>
            <a:r>
              <a:rPr lang="en-US" b="1" i="1"/>
              <a:t>Questions pour le groupe</a:t>
            </a:r>
            <a:endParaRPr/>
          </a:p>
          <a:p>
            <a:pPr marL="990600" lvl="1" indent="-457199" algn="l" rtl="0">
              <a:lnSpc>
                <a:spcPct val="120000"/>
              </a:lnSpc>
              <a:spcBef>
                <a:spcPts val="1200"/>
              </a:spcBef>
              <a:spcAft>
                <a:spcPts val="0"/>
              </a:spcAft>
              <a:buSzPct val="141523"/>
              <a:buChar char="▪"/>
            </a:pPr>
            <a:r>
              <a:rPr lang="en-US"/>
              <a:t>Quels outils ou ressources avez-vous utilisés pour trouver votre IBAN ?</a:t>
            </a:r>
            <a:endParaRPr/>
          </a:p>
          <a:p>
            <a:pPr marL="990600" lvl="1" indent="-457199" algn="l" rtl="0">
              <a:lnSpc>
                <a:spcPct val="120000"/>
              </a:lnSpc>
              <a:spcBef>
                <a:spcPts val="1200"/>
              </a:spcBef>
              <a:spcAft>
                <a:spcPts val="0"/>
              </a:spcAft>
              <a:buSzPct val="129729"/>
              <a:buChar char="▪"/>
            </a:pPr>
            <a:r>
              <a:rPr lang="en-US" sz="2400"/>
              <a:t>Avez-vous rencontré des difficultés lors de la localisation de votre IBAN et comment les avez-vous surmontées ?</a:t>
            </a:r>
            <a:endParaRPr/>
          </a:p>
          <a:p>
            <a:pPr marL="990600" lvl="1" indent="-457199" algn="l" rtl="0">
              <a:lnSpc>
                <a:spcPct val="120000"/>
              </a:lnSpc>
              <a:spcBef>
                <a:spcPts val="1200"/>
              </a:spcBef>
              <a:spcAft>
                <a:spcPts val="0"/>
              </a:spcAft>
              <a:buSzPct val="129729"/>
              <a:buChar char="▪"/>
            </a:pPr>
            <a:r>
              <a:rPr lang="en-US" sz="2400"/>
              <a:t>Quelles mesures prendriez-vous pour communiquer votre IBAN en toute sécurité si quelqu'un voulait vous envoyer de l'argent ?</a:t>
            </a:r>
            <a:endParaRPr/>
          </a:p>
        </p:txBody>
      </p:sp>
      <p:sp>
        <p:nvSpPr>
          <p:cNvPr id="385" name="Google Shape;385;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en-US">
                <a:solidFill>
                  <a:schemeClr val="lt1"/>
                </a:solidFill>
              </a:rPr>
              <a:t>Activité : Identifiez votre IBAN (1)</a:t>
            </a:r>
            <a:endParaRPr>
              <a:solidFill>
                <a:schemeClr val="lt1"/>
              </a:solidFill>
            </a:endParaRPr>
          </a:p>
        </p:txBody>
      </p:sp>
      <p:pic>
        <p:nvPicPr>
          <p:cNvPr id="386" name="Google Shape;386;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pic>
        <p:nvPicPr>
          <p:cNvPr id="387" name="Google Shape;387;p20"/>
          <p:cNvPicPr preferRelativeResize="0"/>
          <p:nvPr/>
        </p:nvPicPr>
        <p:blipFill rotWithShape="1">
          <a:blip r:embed="rId4">
            <a:alphaModFix/>
          </a:blip>
          <a:srcRect/>
          <a:stretch/>
        </p:blipFill>
        <p:spPr>
          <a:xfrm>
            <a:off x="7134536" y="1949313"/>
            <a:ext cx="4094747" cy="4094747"/>
          </a:xfrm>
          <a:prstGeom prst="rect">
            <a:avLst/>
          </a:prstGeom>
          <a:noFill/>
          <a:ln>
            <a:noFill/>
          </a:ln>
        </p:spPr>
      </p:pic>
      <p:sp>
        <p:nvSpPr>
          <p:cNvPr id="388" name="Google Shape;388;p20"/>
          <p:cNvSpPr txBox="1"/>
          <p:nvPr/>
        </p:nvSpPr>
        <p:spPr>
          <a:xfrm>
            <a:off x="9184105" y="6510743"/>
            <a:ext cx="2131632"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Image par vectorjuice sur freepik</a:t>
            </a:r>
            <a:endParaRPr sz="11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Testez vos connaissances !</a:t>
            </a:r>
            <a:endParaRPr sz="5400">
              <a:solidFill>
                <a:srgbClr val="515280"/>
              </a:solidFill>
            </a:endParaRPr>
          </a:p>
        </p:txBody>
      </p:sp>
      <p:pic>
        <p:nvPicPr>
          <p:cNvPr id="395" name="Google Shape;395;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96" name="Google Shape;396;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Que faire si vous recevez un e-mail vous demandant les détails de votre compte ?</a:t>
            </a:r>
            <a:endParaRPr sz="1400" b="0" i="0" u="none" strike="noStrike" cap="none">
              <a:solidFill>
                <a:srgbClr val="000000"/>
              </a:solidFill>
              <a:latin typeface="Calibri"/>
              <a:ea typeface="Calibri"/>
              <a:cs typeface="Calibri"/>
              <a:sym typeface="Calibri"/>
            </a:endParaRPr>
          </a:p>
        </p:txBody>
      </p:sp>
      <p:sp>
        <p:nvSpPr>
          <p:cNvPr id="407" name="Google Shape;407;p23"/>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10BC589-F556-D228-C058-FC84B89A671D}"/>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a:t>
            </a:r>
            <a:r>
              <a:rPr lang="en-US" sz="1800" dirty="0" err="1">
                <a:latin typeface="Calibri"/>
                <a:ea typeface="Calibri"/>
                <a:cs typeface="Calibri"/>
                <a:sym typeface="Calibri"/>
              </a:rPr>
              <a:t>Répondez</a:t>
            </a:r>
            <a:r>
              <a:rPr lang="en-US" sz="1800" dirty="0">
                <a:latin typeface="Calibri"/>
                <a:ea typeface="Calibri"/>
                <a:cs typeface="Calibri"/>
                <a:sym typeface="Calibri"/>
              </a:rPr>
              <a:t> </a:t>
            </a:r>
            <a:r>
              <a:rPr lang="en-US" sz="1800" dirty="0" err="1">
                <a:latin typeface="Calibri"/>
                <a:ea typeface="Calibri"/>
                <a:cs typeface="Calibri"/>
                <a:sym typeface="Calibri"/>
              </a:rPr>
              <a:t>immédiatement</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indiquant</a:t>
            </a:r>
            <a:r>
              <a:rPr lang="en-US" sz="1800" dirty="0">
                <a:latin typeface="Calibri"/>
                <a:ea typeface="Calibri"/>
                <a:cs typeface="Calibri"/>
                <a:sym typeface="Calibri"/>
              </a:rPr>
              <a:t> </a:t>
            </a:r>
            <a:r>
              <a:rPr lang="en-US" sz="1800" dirty="0" err="1">
                <a:latin typeface="Calibri"/>
                <a:ea typeface="Calibri"/>
                <a:cs typeface="Calibri"/>
                <a:sym typeface="Calibri"/>
              </a:rPr>
              <a:t>vos</a:t>
            </a:r>
            <a:r>
              <a:rPr lang="en-US" sz="1800" dirty="0">
                <a:latin typeface="Calibri"/>
                <a:ea typeface="Calibri"/>
                <a:cs typeface="Calibri"/>
                <a:sym typeface="Calibri"/>
              </a:rPr>
              <a:t> </a:t>
            </a:r>
            <a:r>
              <a:rPr lang="en-US" sz="1800" dirty="0" err="1">
                <a:latin typeface="Calibri"/>
                <a:ea typeface="Calibri"/>
                <a:cs typeface="Calibri"/>
                <a:sym typeface="Calibri"/>
              </a:rPr>
              <a:t>coordonnées</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2D46E1EB-88FD-AFAB-EFBF-6C2BA5F0027B}"/>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a:ea typeface="Calibri"/>
                <a:cs typeface="Calibri"/>
                <a:sym typeface="Calibri"/>
              </a:rPr>
              <a:t> </a:t>
            </a:r>
            <a:r>
              <a:rPr lang="en-US" sz="1800" dirty="0" err="1">
                <a:latin typeface="Calibri"/>
                <a:ea typeface="Calibri"/>
                <a:cs typeface="Calibri"/>
                <a:sym typeface="Calibri"/>
              </a:rPr>
              <a:t>Cliquez</a:t>
            </a:r>
            <a:r>
              <a:rPr lang="en-US" sz="1800" dirty="0">
                <a:latin typeface="Calibri"/>
                <a:ea typeface="Calibri"/>
                <a:cs typeface="Calibri"/>
                <a:sym typeface="Calibri"/>
              </a:rPr>
              <a:t> sur le lien dans </a:t>
            </a:r>
            <a:r>
              <a:rPr lang="en-US" sz="1800" dirty="0" err="1">
                <a:latin typeface="Calibri"/>
                <a:ea typeface="Calibri"/>
                <a:cs typeface="Calibri"/>
                <a:sym typeface="Calibri"/>
              </a:rPr>
              <a:t>l'e</a:t>
            </a:r>
            <a:r>
              <a:rPr lang="en-US" sz="1800" dirty="0">
                <a:latin typeface="Calibri"/>
                <a:ea typeface="Calibri"/>
                <a:cs typeface="Calibri"/>
                <a:sym typeface="Calibri"/>
              </a:rPr>
              <a:t>-mail pour </a:t>
            </a:r>
            <a:r>
              <a:rPr lang="en-US" sz="1800" dirty="0" err="1">
                <a:latin typeface="Calibri"/>
                <a:ea typeface="Calibri"/>
                <a:cs typeface="Calibri"/>
                <a:sym typeface="Calibri"/>
              </a:rPr>
              <a:t>vérifier</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a:t>
            </a:r>
            <a:r>
              <a:rPr lang="en-US" sz="1800" dirty="0" err="1">
                <a:latin typeface="Calibri"/>
                <a:ea typeface="Calibri"/>
                <a:cs typeface="Calibri"/>
                <a:sym typeface="Calibri"/>
              </a:rPr>
              <a:t>compte</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6F210564-AA12-ABFB-29DE-70A02184B870}"/>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err="1">
                <a:latin typeface="Calibri"/>
                <a:ea typeface="Calibri"/>
                <a:cs typeface="Calibri"/>
                <a:sym typeface="Calibri"/>
              </a:rPr>
              <a:t>Ignorez</a:t>
            </a:r>
            <a:r>
              <a:rPr lang="en-US" sz="1800" dirty="0">
                <a:latin typeface="Calibri"/>
                <a:ea typeface="Calibri"/>
                <a:cs typeface="Calibri"/>
                <a:sym typeface="Calibri"/>
              </a:rPr>
              <a:t> </a:t>
            </a:r>
            <a:r>
              <a:rPr lang="en-US" sz="1800" dirty="0" err="1">
                <a:latin typeface="Calibri"/>
                <a:ea typeface="Calibri"/>
                <a:cs typeface="Calibri"/>
                <a:sym typeface="Calibri"/>
              </a:rPr>
              <a:t>l'e</a:t>
            </a:r>
            <a:r>
              <a:rPr lang="en-US" sz="1800" dirty="0">
                <a:latin typeface="Calibri"/>
                <a:ea typeface="Calibri"/>
                <a:cs typeface="Calibri"/>
                <a:sym typeface="Calibri"/>
              </a:rPr>
              <a:t>-mail et le </a:t>
            </a:r>
            <a:r>
              <a:rPr lang="en-US" sz="1800" dirty="0" err="1">
                <a:latin typeface="Calibri"/>
                <a:ea typeface="Calibri"/>
                <a:cs typeface="Calibri"/>
                <a:sym typeface="Calibri"/>
              </a:rPr>
              <a:t>supprimer</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537DC01C-BB50-BB6D-C00C-387DFCD29DCB}"/>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err="1">
                <a:latin typeface="Calibri"/>
                <a:ea typeface="Calibri"/>
                <a:cs typeface="Calibri"/>
                <a:sym typeface="Calibri"/>
              </a:rPr>
              <a:t>Partagez</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IBAN </a:t>
            </a:r>
            <a:r>
              <a:rPr lang="en-US" sz="1800" dirty="0" err="1">
                <a:latin typeface="Calibri"/>
                <a:ea typeface="Calibri"/>
                <a:cs typeface="Calibri"/>
                <a:sym typeface="Calibri"/>
              </a:rPr>
              <a:t>en</a:t>
            </a:r>
            <a:r>
              <a:rPr lang="en-US" sz="1800" dirty="0">
                <a:latin typeface="Calibri"/>
                <a:ea typeface="Calibri"/>
                <a:cs typeface="Calibri"/>
                <a:sym typeface="Calibri"/>
              </a:rPr>
              <a:t> toute </a:t>
            </a:r>
            <a:r>
              <a:rPr lang="en-US" sz="1800" dirty="0" err="1">
                <a:latin typeface="Calibri"/>
                <a:ea typeface="Calibri"/>
                <a:cs typeface="Calibri"/>
                <a:sym typeface="Calibri"/>
              </a:rPr>
              <a:t>sécurité</a:t>
            </a:r>
            <a:r>
              <a:rPr lang="en-US" sz="1800" dirty="0">
                <a:latin typeface="Calibri"/>
                <a:ea typeface="Calibri"/>
                <a:cs typeface="Calibri"/>
                <a:sym typeface="Calibri"/>
              </a:rPr>
              <a:t> via </a:t>
            </a:r>
            <a:r>
              <a:rPr lang="en-US" sz="1800" dirty="0" err="1">
                <a:latin typeface="Calibri"/>
                <a:ea typeface="Calibri"/>
                <a:cs typeface="Calibri"/>
                <a:sym typeface="Calibri"/>
              </a:rPr>
              <a:t>l'e</a:t>
            </a:r>
            <a:r>
              <a:rPr lang="en-US" sz="1800" dirty="0">
                <a:latin typeface="Calibri"/>
                <a:ea typeface="Calibri"/>
                <a:cs typeface="Calibri"/>
                <a:sym typeface="Calibri"/>
              </a:rPr>
              <a:t>-mail</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Lequel des éléments suivants est un exemple de méthode d'authentification multifacteur ?</a:t>
            </a:r>
            <a:endParaRPr sz="1400" b="0" i="0" u="none" strike="noStrike" cap="none">
              <a:solidFill>
                <a:srgbClr val="000000"/>
              </a:solidFill>
              <a:latin typeface="Calibri"/>
              <a:ea typeface="Calibri"/>
              <a:cs typeface="Calibri"/>
              <a:sym typeface="Calibri"/>
            </a:endParaRPr>
          </a:p>
        </p:txBody>
      </p:sp>
      <p:sp>
        <p:nvSpPr>
          <p:cNvPr id="418" name="Google Shape;418;p24"/>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1AEC33E8-1974-B67A-8E70-DCD77138EB96}"/>
              </a:ext>
            </a:extLst>
          </p:cNvPr>
          <p:cNvSpPr/>
          <p:nvPr/>
        </p:nvSpPr>
        <p:spPr>
          <a:xfrm>
            <a:off x="2105025" y="29765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err="1">
                <a:latin typeface="Calibri"/>
                <a:ea typeface="Calibri"/>
                <a:cs typeface="Calibri"/>
                <a:sym typeface="Calibri"/>
              </a:rPr>
              <a:t>Utilisation</a:t>
            </a:r>
            <a:r>
              <a:rPr lang="en-US" sz="1800" dirty="0">
                <a:latin typeface="Calibri"/>
                <a:ea typeface="Calibri"/>
                <a:cs typeface="Calibri"/>
                <a:sym typeface="Calibri"/>
              </a:rPr>
              <a:t> d'un mot de passe </a:t>
            </a:r>
            <a:r>
              <a:rPr lang="en-US" sz="1800" dirty="0" err="1">
                <a:latin typeface="Calibri"/>
                <a:ea typeface="Calibri"/>
                <a:cs typeface="Calibri"/>
                <a:sym typeface="Calibri"/>
              </a:rPr>
              <a:t>uniquement</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3F73D3A6-C25E-5E60-6590-0BBE90DFA8D6}"/>
              </a:ext>
            </a:extLst>
          </p:cNvPr>
          <p:cNvSpPr/>
          <p:nvPr/>
        </p:nvSpPr>
        <p:spPr>
          <a:xfrm>
            <a:off x="6134100"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err="1">
                <a:latin typeface="Calibri"/>
                <a:ea typeface="Calibri"/>
                <a:cs typeface="Calibri"/>
                <a:sym typeface="Calibri"/>
              </a:rPr>
              <a:t>Réception</a:t>
            </a:r>
            <a:r>
              <a:rPr lang="en-US" sz="1800" dirty="0">
                <a:latin typeface="Calibri"/>
                <a:ea typeface="Calibri"/>
                <a:cs typeface="Calibri"/>
                <a:sym typeface="Calibri"/>
              </a:rPr>
              <a:t> d'un code SMS après </a:t>
            </a:r>
            <a:r>
              <a:rPr lang="en-US" sz="1800" dirty="0" err="1">
                <a:latin typeface="Calibri"/>
                <a:ea typeface="Calibri"/>
                <a:cs typeface="Calibri"/>
                <a:sym typeface="Calibri"/>
              </a:rPr>
              <a:t>avoir</a:t>
            </a:r>
            <a:r>
              <a:rPr lang="en-US" sz="1800" dirty="0">
                <a:latin typeface="Calibri"/>
                <a:ea typeface="Calibri"/>
                <a:cs typeface="Calibri"/>
                <a:sym typeface="Calibri"/>
              </a:rPr>
              <a:t> </a:t>
            </a:r>
            <a:r>
              <a:rPr lang="en-US" sz="1800" dirty="0" err="1">
                <a:latin typeface="Calibri"/>
                <a:ea typeface="Calibri"/>
                <a:cs typeface="Calibri"/>
                <a:sym typeface="Calibri"/>
              </a:rPr>
              <a:t>saisi</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mot de passe</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71FF152E-DC56-CD26-661E-6560DD9A1D84}"/>
              </a:ext>
            </a:extLst>
          </p:cNvPr>
          <p:cNvSpPr/>
          <p:nvPr/>
        </p:nvSpPr>
        <p:spPr>
          <a:xfrm>
            <a:off x="2105025" y="42243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err="1">
                <a:latin typeface="Calibri"/>
                <a:ea typeface="Calibri"/>
                <a:cs typeface="Calibri"/>
                <a:sym typeface="Calibri"/>
              </a:rPr>
              <a:t>Accès</a:t>
            </a:r>
            <a:r>
              <a:rPr lang="en-US" sz="1800" dirty="0">
                <a:latin typeface="Calibri"/>
                <a:ea typeface="Calibri"/>
                <a:cs typeface="Calibri"/>
                <a:sym typeface="Calibri"/>
              </a:rPr>
              <a:t> à </a:t>
            </a:r>
            <a:r>
              <a:rPr lang="en-US" sz="1800" dirty="0" err="1">
                <a:latin typeface="Calibri"/>
                <a:ea typeface="Calibri"/>
                <a:cs typeface="Calibri"/>
                <a:sym typeface="Calibri"/>
              </a:rPr>
              <a:t>votre</a:t>
            </a:r>
            <a:r>
              <a:rPr lang="en-US" sz="1800" dirty="0">
                <a:latin typeface="Calibri"/>
                <a:ea typeface="Calibri"/>
                <a:cs typeface="Calibri"/>
                <a:sym typeface="Calibri"/>
              </a:rPr>
              <a:t> </a:t>
            </a:r>
            <a:r>
              <a:rPr lang="en-US" sz="1800" dirty="0" err="1">
                <a:latin typeface="Calibri"/>
                <a:ea typeface="Calibri"/>
                <a:cs typeface="Calibri"/>
                <a:sym typeface="Calibri"/>
              </a:rPr>
              <a:t>compte</a:t>
            </a:r>
            <a:r>
              <a:rPr lang="en-US" sz="1800" dirty="0">
                <a:latin typeface="Calibri"/>
                <a:ea typeface="Calibri"/>
                <a:cs typeface="Calibri"/>
                <a:sym typeface="Calibri"/>
              </a:rPr>
              <a:t> sur un réseau Wi-Fi public</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71F970C2-C050-D1F9-6D67-23E1FD0F51E0}"/>
              </a:ext>
            </a:extLst>
          </p:cNvPr>
          <p:cNvSpPr/>
          <p:nvPr/>
        </p:nvSpPr>
        <p:spPr>
          <a:xfrm>
            <a:off x="6134100"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err="1">
                <a:latin typeface="Calibri"/>
                <a:ea typeface="Calibri"/>
                <a:cs typeface="Calibri"/>
                <a:sym typeface="Calibri"/>
              </a:rPr>
              <a:t>Connexion</a:t>
            </a:r>
            <a:r>
              <a:rPr lang="en-US" sz="1800" dirty="0">
                <a:latin typeface="Calibri"/>
                <a:ea typeface="Calibri"/>
                <a:cs typeface="Calibri"/>
                <a:sym typeface="Calibri"/>
              </a:rPr>
              <a:t> sans code </a:t>
            </a:r>
            <a:r>
              <a:rPr lang="en-US" sz="1800" dirty="0" err="1">
                <a:latin typeface="Calibri"/>
                <a:ea typeface="Calibri"/>
                <a:cs typeface="Calibri"/>
                <a:sym typeface="Calibri"/>
              </a:rPr>
              <a:t>confidentiel</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3. Que devez-vous faire avant de confirmer un transfert d'argent ?</a:t>
            </a:r>
            <a:endParaRPr sz="1400" b="0" i="0" u="none" strike="noStrike" cap="none">
              <a:solidFill>
                <a:srgbClr val="000000"/>
              </a:solidFill>
              <a:latin typeface="Calibri"/>
              <a:ea typeface="Calibri"/>
              <a:cs typeface="Calibri"/>
              <a:sym typeface="Calibri"/>
            </a:endParaRPr>
          </a:p>
        </p:txBody>
      </p:sp>
      <p:sp>
        <p:nvSpPr>
          <p:cNvPr id="429" name="Google Shape;429;p25"/>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9ADB5DF-01CE-F465-C879-BD41C96820E9}"/>
              </a:ext>
            </a:extLst>
          </p:cNvPr>
          <p:cNvSpPr/>
          <p:nvPr/>
        </p:nvSpPr>
        <p:spPr>
          <a:xfrm>
            <a:off x="2066925" y="28479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err="1">
                <a:latin typeface="Calibri"/>
                <a:ea typeface="Calibri"/>
                <a:cs typeface="Calibri"/>
                <a:sym typeface="Calibri"/>
              </a:rPr>
              <a:t>Faites</a:t>
            </a:r>
            <a:r>
              <a:rPr lang="en-US" sz="1800" dirty="0">
                <a:latin typeface="Calibri"/>
                <a:ea typeface="Calibri"/>
                <a:cs typeface="Calibri"/>
                <a:sym typeface="Calibri"/>
              </a:rPr>
              <a:t>-le sans </a:t>
            </a:r>
            <a:r>
              <a:rPr lang="en-US" sz="1800" dirty="0" err="1">
                <a:latin typeface="Calibri"/>
                <a:ea typeface="Calibri"/>
                <a:cs typeface="Calibri"/>
                <a:sym typeface="Calibri"/>
              </a:rPr>
              <a:t>attendre</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802C34FB-1E8C-E9BD-91FE-7F33686FAFE0}"/>
              </a:ext>
            </a:extLst>
          </p:cNvPr>
          <p:cNvSpPr/>
          <p:nvPr/>
        </p:nvSpPr>
        <p:spPr>
          <a:xfrm>
            <a:off x="6096000" y="28479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a:cs typeface="Calibri" panose="020F0502020204030204" pitchFamily="34" charset="0"/>
                <a:sym typeface="Calibri"/>
              </a:rPr>
              <a:t> </a:t>
            </a:r>
            <a:r>
              <a:rPr lang="en-US" sz="1800" dirty="0" err="1">
                <a:latin typeface="Calibri"/>
                <a:ea typeface="Calibri"/>
                <a:cs typeface="Calibri"/>
                <a:sym typeface="Calibri"/>
              </a:rPr>
              <a:t>Vérifiez</a:t>
            </a:r>
            <a:r>
              <a:rPr lang="en-US" sz="1800" dirty="0">
                <a:latin typeface="Calibri"/>
                <a:ea typeface="Calibri"/>
                <a:cs typeface="Calibri"/>
                <a:sym typeface="Calibri"/>
              </a:rPr>
              <a:t> à nouveau les </a:t>
            </a:r>
            <a:r>
              <a:rPr lang="en-US" sz="1800" dirty="0" err="1">
                <a:latin typeface="Calibri"/>
                <a:ea typeface="Calibri"/>
                <a:cs typeface="Calibri"/>
                <a:sym typeface="Calibri"/>
              </a:rPr>
              <a:t>coordonnées</a:t>
            </a:r>
            <a:r>
              <a:rPr lang="en-US" sz="1800" dirty="0">
                <a:latin typeface="Calibri"/>
                <a:ea typeface="Calibri"/>
                <a:cs typeface="Calibri"/>
                <a:sym typeface="Calibri"/>
              </a:rPr>
              <a:t> du </a:t>
            </a:r>
            <a:r>
              <a:rPr lang="en-US" sz="1800" dirty="0" err="1">
                <a:latin typeface="Calibri"/>
                <a:ea typeface="Calibri"/>
                <a:cs typeface="Calibri"/>
                <a:sym typeface="Calibri"/>
              </a:rPr>
              <a:t>destinataire</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178266EC-1C10-1143-ACB7-59C800D1DDB1}"/>
              </a:ext>
            </a:extLst>
          </p:cNvPr>
          <p:cNvSpPr/>
          <p:nvPr/>
        </p:nvSpPr>
        <p:spPr>
          <a:xfrm>
            <a:off x="2066925" y="40957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err="1">
                <a:latin typeface="Calibri"/>
                <a:ea typeface="Calibri"/>
                <a:cs typeface="Calibri"/>
                <a:sym typeface="Calibri"/>
              </a:rPr>
              <a:t>Demandez</a:t>
            </a:r>
            <a:r>
              <a:rPr lang="en-US" sz="1800" dirty="0">
                <a:latin typeface="Calibri"/>
                <a:ea typeface="Calibri"/>
                <a:cs typeface="Calibri"/>
                <a:sym typeface="Calibri"/>
              </a:rPr>
              <a:t> à </a:t>
            </a:r>
            <a:r>
              <a:rPr lang="en-US" sz="1800" dirty="0" err="1">
                <a:latin typeface="Calibri"/>
                <a:ea typeface="Calibri"/>
                <a:cs typeface="Calibri"/>
                <a:sym typeface="Calibri"/>
              </a:rPr>
              <a:t>l'application</a:t>
            </a:r>
            <a:r>
              <a:rPr lang="en-US" sz="1800" dirty="0">
                <a:latin typeface="Calibri"/>
                <a:ea typeface="Calibri"/>
                <a:cs typeface="Calibri"/>
                <a:sym typeface="Calibri"/>
              </a:rPr>
              <a:t> de </a:t>
            </a:r>
            <a:r>
              <a:rPr lang="en-US" sz="1800" dirty="0" err="1">
                <a:latin typeface="Calibri"/>
                <a:ea typeface="Calibri"/>
                <a:cs typeface="Calibri"/>
                <a:sym typeface="Calibri"/>
              </a:rPr>
              <a:t>sauvegarder</a:t>
            </a:r>
            <a:r>
              <a:rPr lang="en-US" sz="1800" dirty="0">
                <a:latin typeface="Calibri"/>
                <a:ea typeface="Calibri"/>
                <a:cs typeface="Calibri"/>
                <a:sym typeface="Calibri"/>
              </a:rPr>
              <a:t> </a:t>
            </a:r>
            <a:r>
              <a:rPr lang="en-US" sz="1800" dirty="0" err="1">
                <a:latin typeface="Calibri"/>
                <a:ea typeface="Calibri"/>
                <a:cs typeface="Calibri"/>
                <a:sym typeface="Calibri"/>
              </a:rPr>
              <a:t>automatiquement</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mot de passe</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7509D6D4-A031-50E1-B530-0A511020F103}"/>
              </a:ext>
            </a:extLst>
          </p:cNvPr>
          <p:cNvSpPr/>
          <p:nvPr/>
        </p:nvSpPr>
        <p:spPr>
          <a:xfrm>
            <a:off x="6096000" y="40957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t>
            </a:r>
            <a:r>
              <a:rPr lang="en-US" sz="1800" dirty="0">
                <a:latin typeface="Calibri" panose="020F0502020204030204" pitchFamily="34" charset="0"/>
                <a:ea typeface="Calibri"/>
                <a:cs typeface="Calibri" panose="020F0502020204030204" pitchFamily="34" charset="0"/>
                <a:sym typeface="Calibri"/>
              </a:rPr>
              <a:t>. </a:t>
            </a:r>
            <a:r>
              <a:rPr lang="en-US" sz="1800" dirty="0" err="1">
                <a:latin typeface="Calibri"/>
                <a:ea typeface="Calibri"/>
                <a:cs typeface="Calibri"/>
                <a:sym typeface="Calibri"/>
              </a:rPr>
              <a:t>Transférez</a:t>
            </a:r>
            <a:r>
              <a:rPr lang="en-US" sz="1800" dirty="0">
                <a:latin typeface="Calibri"/>
                <a:ea typeface="Calibri"/>
                <a:cs typeface="Calibri"/>
                <a:sym typeface="Calibri"/>
              </a:rPr>
              <a:t> sans </a:t>
            </a:r>
            <a:r>
              <a:rPr lang="en-US" sz="1800" dirty="0" err="1">
                <a:latin typeface="Calibri"/>
                <a:ea typeface="Calibri"/>
                <a:cs typeface="Calibri"/>
                <a:sym typeface="Calibri"/>
              </a:rPr>
              <a:t>vérifier</a:t>
            </a:r>
            <a:r>
              <a:rPr lang="en-US" sz="1800" dirty="0">
                <a:latin typeface="Calibri"/>
                <a:ea typeface="Calibri"/>
                <a:cs typeface="Calibri"/>
                <a:sym typeface="Calibri"/>
              </a:rPr>
              <a:t> le </a:t>
            </a:r>
            <a:r>
              <a:rPr lang="en-US" sz="1800" dirty="0" err="1">
                <a:latin typeface="Calibri"/>
                <a:ea typeface="Calibri"/>
                <a:cs typeface="Calibri"/>
                <a:sym typeface="Calibri"/>
              </a:rPr>
              <a:t>montant</a:t>
            </a:r>
            <a:endParaRPr lang="en-US" sz="1800" dirty="0">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8"/>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Pourquoi est-il dangereux d'utiliser le Wi-Fi public pour les transferts numériques de fonds ?</a:t>
            </a:r>
            <a:endParaRPr sz="1400" b="0" i="0" u="none" strike="noStrike" cap="none">
              <a:solidFill>
                <a:srgbClr val="000000"/>
              </a:solidFill>
              <a:latin typeface="Calibri"/>
              <a:ea typeface="Calibri"/>
              <a:cs typeface="Calibri"/>
              <a:sym typeface="Calibri"/>
            </a:endParaRPr>
          </a:p>
        </p:txBody>
      </p:sp>
      <p:sp>
        <p:nvSpPr>
          <p:cNvPr id="440" name="Google Shape;440;p48"/>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A2B971B2-855A-9BBE-E7BC-E85312CF9C07}"/>
              </a:ext>
            </a:extLst>
          </p:cNvPr>
          <p:cNvSpPr/>
          <p:nvPr/>
        </p:nvSpPr>
        <p:spPr>
          <a:xfrm>
            <a:off x="2112607" y="25241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a:ea typeface="Calibri"/>
                <a:cs typeface="Calibri"/>
                <a:sym typeface="Calibri"/>
              </a:rPr>
              <a:t>Il </a:t>
            </a:r>
            <a:r>
              <a:rPr lang="en-US" sz="1800" dirty="0" err="1">
                <a:latin typeface="Calibri"/>
                <a:ea typeface="Calibri"/>
                <a:cs typeface="Calibri"/>
                <a:sym typeface="Calibri"/>
              </a:rPr>
              <a:t>est</a:t>
            </a:r>
            <a:r>
              <a:rPr lang="en-US" sz="1800" dirty="0">
                <a:latin typeface="Calibri"/>
                <a:ea typeface="Calibri"/>
                <a:cs typeface="Calibri"/>
                <a:sym typeface="Calibri"/>
              </a:rPr>
              <a:t> trop lent pour les transactions </a:t>
            </a:r>
            <a:r>
              <a:rPr lang="en-US" sz="1800" dirty="0" err="1">
                <a:latin typeface="Calibri"/>
                <a:ea typeface="Calibri"/>
                <a:cs typeface="Calibri"/>
                <a:sym typeface="Calibri"/>
              </a:rPr>
              <a:t>importantes</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B324E6EF-D4A9-5593-4EE1-6242D1DF4AC3}"/>
              </a:ext>
            </a:extLst>
          </p:cNvPr>
          <p:cNvSpPr/>
          <p:nvPr/>
        </p:nvSpPr>
        <p:spPr>
          <a:xfrm>
            <a:off x="6141682"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ea typeface="Calibri"/>
                <a:cs typeface="Calibri"/>
                <a:sym typeface="Calibri"/>
              </a:rPr>
              <a:t>Il </a:t>
            </a:r>
            <a:r>
              <a:rPr lang="en-US" sz="1800" dirty="0" err="1">
                <a:latin typeface="Calibri"/>
                <a:ea typeface="Calibri"/>
                <a:cs typeface="Calibri"/>
                <a:sym typeface="Calibri"/>
              </a:rPr>
              <a:t>permet</a:t>
            </a:r>
            <a:r>
              <a:rPr lang="en-US" sz="1800" dirty="0">
                <a:latin typeface="Calibri"/>
                <a:ea typeface="Calibri"/>
                <a:cs typeface="Calibri"/>
                <a:sym typeface="Calibri"/>
              </a:rPr>
              <a:t> des </a:t>
            </a:r>
            <a:r>
              <a:rPr lang="en-US" sz="1800" dirty="0" err="1">
                <a:latin typeface="Calibri"/>
                <a:ea typeface="Calibri"/>
                <a:cs typeface="Calibri"/>
                <a:sym typeface="Calibri"/>
              </a:rPr>
              <a:t>accès</a:t>
            </a:r>
            <a:r>
              <a:rPr lang="en-US" sz="1800" dirty="0">
                <a:latin typeface="Calibri"/>
                <a:ea typeface="Calibri"/>
                <a:cs typeface="Calibri"/>
                <a:sym typeface="Calibri"/>
              </a:rPr>
              <a:t> non </a:t>
            </a:r>
            <a:r>
              <a:rPr lang="en-US" sz="1800" dirty="0" err="1">
                <a:latin typeface="Calibri"/>
                <a:ea typeface="Calibri"/>
                <a:cs typeface="Calibri"/>
                <a:sym typeface="Calibri"/>
              </a:rPr>
              <a:t>autorisés</a:t>
            </a:r>
            <a:r>
              <a:rPr lang="en-US" sz="1800" dirty="0">
                <a:latin typeface="Calibri"/>
                <a:ea typeface="Calibri"/>
                <a:cs typeface="Calibri"/>
                <a:sym typeface="Calibri"/>
              </a:rPr>
              <a:t> à </a:t>
            </a:r>
            <a:r>
              <a:rPr lang="en-US" sz="1800" dirty="0" err="1">
                <a:latin typeface="Calibri"/>
                <a:ea typeface="Calibri"/>
                <a:cs typeface="Calibri"/>
                <a:sym typeface="Calibri"/>
              </a:rPr>
              <a:t>vos</a:t>
            </a:r>
            <a:r>
              <a:rPr lang="en-US" sz="1800" dirty="0">
                <a:latin typeface="Calibri"/>
                <a:ea typeface="Calibri"/>
                <a:cs typeface="Calibri"/>
                <a:sym typeface="Calibri"/>
              </a:rPr>
              <a:t> données </a:t>
            </a:r>
            <a:r>
              <a:rPr lang="en-US" sz="1800" dirty="0" err="1">
                <a:latin typeface="Calibri"/>
                <a:ea typeface="Calibri"/>
                <a:cs typeface="Calibri"/>
                <a:sym typeface="Calibri"/>
              </a:rPr>
              <a:t>sensibles</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7092BB64-991D-496A-5B87-02E06BB3BBAA}"/>
              </a:ext>
            </a:extLst>
          </p:cNvPr>
          <p:cNvSpPr/>
          <p:nvPr/>
        </p:nvSpPr>
        <p:spPr>
          <a:xfrm>
            <a:off x="2112607" y="37719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ea typeface="Calibri"/>
                <a:cs typeface="Calibri"/>
                <a:sym typeface="Calibri"/>
              </a:rPr>
              <a:t>La </a:t>
            </a:r>
            <a:r>
              <a:rPr lang="en-US" sz="1800" dirty="0" err="1">
                <a:latin typeface="Calibri"/>
                <a:ea typeface="Calibri"/>
                <a:cs typeface="Calibri"/>
                <a:sym typeface="Calibri"/>
              </a:rPr>
              <a:t>connexion</a:t>
            </a:r>
            <a:r>
              <a:rPr lang="en-US" sz="1800" dirty="0">
                <a:latin typeface="Calibri"/>
                <a:ea typeface="Calibri"/>
                <a:cs typeface="Calibri"/>
                <a:sym typeface="Calibri"/>
              </a:rPr>
              <a:t> </a:t>
            </a:r>
            <a:r>
              <a:rPr lang="en-US" sz="1800" dirty="0" err="1">
                <a:latin typeface="Calibri"/>
                <a:ea typeface="Calibri"/>
                <a:cs typeface="Calibri"/>
                <a:sym typeface="Calibri"/>
              </a:rPr>
              <a:t>nécessite</a:t>
            </a:r>
            <a:r>
              <a:rPr lang="en-US" sz="1800" dirty="0">
                <a:latin typeface="Calibri"/>
                <a:ea typeface="Calibri"/>
                <a:cs typeface="Calibri"/>
                <a:sym typeface="Calibri"/>
              </a:rPr>
              <a:t> un mot de passe</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745BBD72-3B76-EA58-1BD6-CE1378524E3D}"/>
              </a:ext>
            </a:extLst>
          </p:cNvPr>
          <p:cNvSpPr/>
          <p:nvPr/>
        </p:nvSpPr>
        <p:spPr>
          <a:xfrm>
            <a:off x="6141682" y="37719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a:ea typeface="Calibri"/>
                <a:cs typeface="Calibri"/>
                <a:sym typeface="Calibri"/>
              </a:rPr>
              <a:t>Il ne </a:t>
            </a:r>
            <a:r>
              <a:rPr lang="en-US" sz="1800" dirty="0" err="1">
                <a:latin typeface="Calibri"/>
                <a:ea typeface="Calibri"/>
                <a:cs typeface="Calibri"/>
                <a:sym typeface="Calibri"/>
              </a:rPr>
              <a:t>prend</a:t>
            </a:r>
            <a:r>
              <a:rPr lang="en-US" sz="1800" dirty="0">
                <a:latin typeface="Calibri"/>
                <a:ea typeface="Calibri"/>
                <a:cs typeface="Calibri"/>
                <a:sym typeface="Calibri"/>
              </a:rPr>
              <a:t> pas </a:t>
            </a:r>
            <a:r>
              <a:rPr lang="en-US" sz="1800" dirty="0" err="1">
                <a:latin typeface="Calibri"/>
                <a:ea typeface="Calibri"/>
                <a:cs typeface="Calibri"/>
                <a:sym typeface="Calibri"/>
              </a:rPr>
              <a:t>en</a:t>
            </a:r>
            <a:r>
              <a:rPr lang="en-US" sz="1800" dirty="0">
                <a:latin typeface="Calibri"/>
                <a:ea typeface="Calibri"/>
                <a:cs typeface="Calibri"/>
                <a:sym typeface="Calibri"/>
              </a:rPr>
              <a:t> charge les </a:t>
            </a:r>
            <a:r>
              <a:rPr lang="en-US" sz="1800" dirty="0" err="1">
                <a:latin typeface="Calibri"/>
                <a:ea typeface="Calibri"/>
                <a:cs typeface="Calibri"/>
                <a:sym typeface="Calibri"/>
              </a:rPr>
              <a:t>paiements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ligne</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5. Que faire si vous constatez une anomalie dans l'historique de vos transactions ?</a:t>
            </a:r>
            <a:endParaRPr sz="1400" b="0" i="0" u="none" strike="noStrike" cap="none">
              <a:solidFill>
                <a:srgbClr val="000000"/>
              </a:solidFill>
              <a:latin typeface="Calibri"/>
              <a:ea typeface="Calibri"/>
              <a:cs typeface="Calibri"/>
              <a:sym typeface="Calibri"/>
            </a:endParaRPr>
          </a:p>
        </p:txBody>
      </p:sp>
      <p:sp>
        <p:nvSpPr>
          <p:cNvPr id="451" name="Google Shape;451;p49"/>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EAC20E0-0952-B4E1-E9C4-D0BD6D7C9DF6}"/>
              </a:ext>
            </a:extLst>
          </p:cNvPr>
          <p:cNvSpPr/>
          <p:nvPr/>
        </p:nvSpPr>
        <p:spPr>
          <a:xfrm>
            <a:off x="2105025" y="25241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a:t>
            </a:r>
            <a:r>
              <a:rPr lang="en-US" sz="1800" dirty="0" err="1">
                <a:latin typeface="Calibri"/>
                <a:ea typeface="Calibri"/>
                <a:cs typeface="Calibri"/>
                <a:sym typeface="Calibri"/>
              </a:rPr>
              <a:t>Ignorez</a:t>
            </a:r>
            <a:r>
              <a:rPr lang="en-US" sz="1800" dirty="0">
                <a:latin typeface="Calibri"/>
                <a:ea typeface="Calibri"/>
                <a:cs typeface="Calibri"/>
                <a:sym typeface="Calibri"/>
              </a:rPr>
              <a:t>-le et </a:t>
            </a:r>
            <a:r>
              <a:rPr lang="en-US" sz="1800" dirty="0" err="1">
                <a:latin typeface="Calibri"/>
                <a:ea typeface="Calibri"/>
                <a:cs typeface="Calibri"/>
                <a:sym typeface="Calibri"/>
              </a:rPr>
              <a:t>attendez</a:t>
            </a:r>
            <a:r>
              <a:rPr lang="en-US" sz="1800" dirty="0">
                <a:latin typeface="Calibri"/>
                <a:ea typeface="Calibri"/>
                <a:cs typeface="Calibri"/>
                <a:sym typeface="Calibri"/>
              </a:rPr>
              <a:t> </a:t>
            </a:r>
            <a:r>
              <a:rPr lang="en-US" sz="1800" dirty="0" err="1">
                <a:latin typeface="Calibri"/>
                <a:ea typeface="Calibri"/>
                <a:cs typeface="Calibri"/>
                <a:sym typeface="Calibri"/>
              </a:rPr>
              <a:t>qu'il</a:t>
            </a:r>
            <a:r>
              <a:rPr lang="en-US" sz="1800" dirty="0">
                <a:latin typeface="Calibri"/>
                <a:ea typeface="Calibri"/>
                <a:cs typeface="Calibri"/>
                <a:sym typeface="Calibri"/>
              </a:rPr>
              <a:t> se </a:t>
            </a:r>
            <a:r>
              <a:rPr lang="en-US" sz="1800" dirty="0" err="1">
                <a:latin typeface="Calibri"/>
                <a:ea typeface="Calibri"/>
                <a:cs typeface="Calibri"/>
                <a:sym typeface="Calibri"/>
              </a:rPr>
              <a:t>résolve</a:t>
            </a:r>
            <a:r>
              <a:rPr lang="en-US" sz="1800" dirty="0">
                <a:latin typeface="Calibri"/>
                <a:ea typeface="Calibri"/>
                <a:cs typeface="Calibri"/>
                <a:sym typeface="Calibri"/>
              </a:rPr>
              <a:t> de </a:t>
            </a:r>
            <a:r>
              <a:rPr lang="en-US" sz="1800" dirty="0" err="1">
                <a:latin typeface="Calibri"/>
                <a:ea typeface="Calibri"/>
                <a:cs typeface="Calibri"/>
                <a:sym typeface="Calibri"/>
              </a:rPr>
              <a:t>lui-même</a:t>
            </a:r>
            <a:r>
              <a:rPr lang="en-US" sz="1800" dirty="0">
                <a:latin typeface="Calibri"/>
                <a:ea typeface="Calibri"/>
                <a:cs typeface="Calibri"/>
                <a:sym typeface="Calibri"/>
              </a:rPr>
              <a:t>.</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D5075EE6-302A-6989-81F6-8057B2C5601C}"/>
              </a:ext>
            </a:extLst>
          </p:cNvPr>
          <p:cNvSpPr/>
          <p:nvPr/>
        </p:nvSpPr>
        <p:spPr>
          <a:xfrm>
            <a:off x="6134100" y="25241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err="1">
                <a:latin typeface="Calibri"/>
                <a:ea typeface="Calibri"/>
                <a:cs typeface="Calibri"/>
                <a:sym typeface="Calibri"/>
              </a:rPr>
              <a:t>Supprimez</a:t>
            </a:r>
            <a:r>
              <a:rPr lang="en-US" sz="1800" dirty="0">
                <a:latin typeface="Calibri"/>
                <a:ea typeface="Calibri"/>
                <a:cs typeface="Calibri"/>
                <a:sym typeface="Calibri"/>
              </a:rPr>
              <a:t> </a:t>
            </a:r>
            <a:r>
              <a:rPr lang="en-US" sz="1800" dirty="0" err="1">
                <a:latin typeface="Calibri"/>
                <a:ea typeface="Calibri"/>
                <a:cs typeface="Calibri"/>
                <a:sym typeface="Calibri"/>
              </a:rPr>
              <a:t>l'application</a:t>
            </a:r>
            <a:r>
              <a:rPr lang="en-US" sz="1800" dirty="0">
                <a:latin typeface="Calibri"/>
                <a:ea typeface="Calibri"/>
                <a:cs typeface="Calibri"/>
                <a:sym typeface="Calibri"/>
              </a:rPr>
              <a:t> et </a:t>
            </a:r>
            <a:r>
              <a:rPr lang="en-US" sz="1800" dirty="0" err="1">
                <a:latin typeface="Calibri"/>
                <a:ea typeface="Calibri"/>
                <a:cs typeface="Calibri"/>
                <a:sym typeface="Calibri"/>
              </a:rPr>
              <a:t>réinstallez</a:t>
            </a:r>
            <a:r>
              <a:rPr lang="en-US" sz="1800" dirty="0">
                <a:latin typeface="Calibri"/>
                <a:ea typeface="Calibri"/>
                <a:cs typeface="Calibri"/>
                <a:sym typeface="Calibri"/>
              </a:rPr>
              <a:t>-la.</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E62C11ED-C0C3-4CA8-3D31-D74022170105}"/>
              </a:ext>
            </a:extLst>
          </p:cNvPr>
          <p:cNvSpPr/>
          <p:nvPr/>
        </p:nvSpPr>
        <p:spPr>
          <a:xfrm>
            <a:off x="2105025" y="37719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err="1">
                <a:latin typeface="Calibri"/>
                <a:ea typeface="Calibri"/>
                <a:cs typeface="Calibri"/>
                <a:sym typeface="Calibri"/>
              </a:rPr>
              <a:t>Contactez</a:t>
            </a:r>
            <a:r>
              <a:rPr lang="en-US" sz="1800" dirty="0">
                <a:latin typeface="Calibri"/>
                <a:ea typeface="Calibri"/>
                <a:cs typeface="Calibri"/>
                <a:sym typeface="Calibri"/>
              </a:rPr>
              <a:t> </a:t>
            </a:r>
            <a:r>
              <a:rPr lang="en-US" sz="1800" dirty="0" err="1">
                <a:latin typeface="Calibri"/>
                <a:ea typeface="Calibri"/>
                <a:cs typeface="Calibri"/>
                <a:sym typeface="Calibri"/>
              </a:rPr>
              <a:t>immédiatement</a:t>
            </a:r>
            <a:r>
              <a:rPr lang="en-US" sz="1800" dirty="0">
                <a:latin typeface="Calibri"/>
                <a:ea typeface="Calibri"/>
                <a:cs typeface="Calibri"/>
                <a:sym typeface="Calibri"/>
              </a:rPr>
              <a:t> </a:t>
            </a:r>
            <a:r>
              <a:rPr lang="en-US" sz="1800" dirty="0" err="1">
                <a:latin typeface="Calibri"/>
                <a:ea typeface="Calibri"/>
                <a:cs typeface="Calibri"/>
                <a:sym typeface="Calibri"/>
              </a:rPr>
              <a:t>votre</a:t>
            </a:r>
            <a:r>
              <a:rPr lang="en-US" sz="1800" dirty="0">
                <a:latin typeface="Calibri"/>
                <a:ea typeface="Calibri"/>
                <a:cs typeface="Calibri"/>
                <a:sym typeface="Calibri"/>
              </a:rPr>
              <a:t> </a:t>
            </a:r>
            <a:r>
              <a:rPr lang="en-US" sz="1800" dirty="0" err="1">
                <a:latin typeface="Calibri"/>
                <a:ea typeface="Calibri"/>
                <a:cs typeface="Calibri"/>
                <a:sym typeface="Calibri"/>
              </a:rPr>
              <a:t>banque</a:t>
            </a:r>
            <a:r>
              <a:rPr lang="en-US" sz="1800" dirty="0">
                <a:latin typeface="Calibri"/>
                <a:ea typeface="Calibri"/>
                <a:cs typeface="Calibri"/>
                <a:sym typeface="Calibri"/>
              </a:rPr>
              <a:t> </a:t>
            </a:r>
            <a:r>
              <a:rPr lang="en-US" sz="1800" dirty="0" err="1">
                <a:latin typeface="Calibri"/>
                <a:ea typeface="Calibri"/>
                <a:cs typeface="Calibri"/>
                <a:sym typeface="Calibri"/>
              </a:rPr>
              <a:t>ou</a:t>
            </a:r>
            <a:r>
              <a:rPr lang="en-US" sz="1800" dirty="0">
                <a:latin typeface="Calibri"/>
                <a:ea typeface="Calibri"/>
                <a:cs typeface="Calibri"/>
                <a:sym typeface="Calibri"/>
              </a:rPr>
              <a:t> </a:t>
            </a:r>
            <a:r>
              <a:rPr lang="en-US" sz="1800" dirty="0" err="1">
                <a:latin typeface="Calibri"/>
                <a:ea typeface="Calibri"/>
                <a:cs typeface="Calibri"/>
                <a:sym typeface="Calibri"/>
              </a:rPr>
              <a:t>l’assistance</a:t>
            </a:r>
            <a:r>
              <a:rPr lang="en-US" sz="1800" dirty="0">
                <a:latin typeface="Calibri"/>
                <a:ea typeface="Calibri"/>
                <a:cs typeface="Calibri"/>
                <a:sym typeface="Calibri"/>
              </a:rPr>
              <a:t> de </a:t>
            </a:r>
            <a:r>
              <a:rPr lang="en-US" sz="1800" dirty="0" err="1">
                <a:latin typeface="Calibri"/>
                <a:ea typeface="Calibri"/>
                <a:cs typeface="Calibri"/>
                <a:sym typeface="Calibri"/>
              </a:rPr>
              <a:t>votre</a:t>
            </a:r>
            <a:r>
              <a:rPr lang="en-US" sz="1800" dirty="0">
                <a:latin typeface="Calibri"/>
                <a:ea typeface="Calibri"/>
                <a:cs typeface="Calibri"/>
                <a:sym typeface="Calibri"/>
              </a:rPr>
              <a:t> app.</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2AC91976-4ED6-E8A5-E1E5-E3199968A623}"/>
              </a:ext>
            </a:extLst>
          </p:cNvPr>
          <p:cNvSpPr/>
          <p:nvPr/>
        </p:nvSpPr>
        <p:spPr>
          <a:xfrm>
            <a:off x="6134100" y="37719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t>
            </a:r>
            <a:r>
              <a:rPr lang="en-US" sz="1800" dirty="0">
                <a:latin typeface="Calibri"/>
                <a:ea typeface="Calibri"/>
                <a:cs typeface="Calibri"/>
                <a:sym typeface="Calibri"/>
              </a:rPr>
              <a:t> </a:t>
            </a:r>
            <a:r>
              <a:rPr lang="en-US" sz="1800" dirty="0" err="1">
                <a:latin typeface="Calibri"/>
                <a:ea typeface="Calibri"/>
                <a:cs typeface="Calibri"/>
                <a:sym typeface="Calibri"/>
              </a:rPr>
              <a:t>Essayez</a:t>
            </a:r>
            <a:r>
              <a:rPr lang="en-US" sz="1800" dirty="0">
                <a:latin typeface="Calibri"/>
                <a:ea typeface="Calibri"/>
                <a:cs typeface="Calibri"/>
                <a:sym typeface="Calibri"/>
              </a:rPr>
              <a:t> </a:t>
            </a:r>
            <a:r>
              <a:rPr lang="en-US" sz="1800" dirty="0" err="1">
                <a:latin typeface="Calibri"/>
                <a:ea typeface="Calibri"/>
                <a:cs typeface="Calibri"/>
                <a:sym typeface="Calibri"/>
              </a:rPr>
              <a:t>d'annuler</a:t>
            </a:r>
            <a:r>
              <a:rPr lang="en-US" sz="1800" dirty="0">
                <a:latin typeface="Calibri"/>
                <a:ea typeface="Calibri"/>
                <a:cs typeface="Calibri"/>
                <a:sym typeface="Calibri"/>
              </a:rPr>
              <a:t> la transaction </a:t>
            </a:r>
            <a:r>
              <a:rPr lang="en-US" sz="1800" dirty="0" err="1">
                <a:latin typeface="Calibri"/>
                <a:ea typeface="Calibri"/>
                <a:cs typeface="Calibri"/>
                <a:sym typeface="Calibri"/>
              </a:rPr>
              <a:t>vous-même</a:t>
            </a:r>
            <a:r>
              <a:rPr lang="en-US" sz="1800" dirty="0">
                <a:latin typeface="Calibri"/>
                <a:ea typeface="Calibri"/>
                <a:cs typeface="Calibri"/>
                <a:sym typeface="Calibri"/>
              </a:rPr>
              <a:t>.</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6. Laquelle des propositions suivantes est une caractéristique essentielle de l'historique des transactions ?</a:t>
            </a:r>
            <a:endParaRPr sz="1400" b="0" i="0" u="none" strike="noStrike" cap="none">
              <a:solidFill>
                <a:srgbClr val="000000"/>
              </a:solidFill>
              <a:latin typeface="Calibri"/>
              <a:ea typeface="Calibri"/>
              <a:cs typeface="Calibri"/>
              <a:sym typeface="Calibri"/>
            </a:endParaRPr>
          </a:p>
        </p:txBody>
      </p:sp>
      <p:sp>
        <p:nvSpPr>
          <p:cNvPr id="462" name="Google Shape;462;p50"/>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858B47E-A734-E15A-EA39-8BD57075354A}"/>
              </a:ext>
            </a:extLst>
          </p:cNvPr>
          <p:cNvSpPr/>
          <p:nvPr/>
        </p:nvSpPr>
        <p:spPr>
          <a:xfrm>
            <a:off x="2112607" y="29765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Envoi </a:t>
            </a:r>
            <a:r>
              <a:rPr lang="en-US" sz="1800" dirty="0" err="1">
                <a:latin typeface="Calibri"/>
                <a:ea typeface="Calibri"/>
                <a:cs typeface="Calibri"/>
                <a:sym typeface="Calibri"/>
              </a:rPr>
              <a:t>d'argent</a:t>
            </a:r>
            <a:r>
              <a:rPr lang="en-US" sz="1800" dirty="0">
                <a:latin typeface="Calibri"/>
                <a:ea typeface="Calibri"/>
                <a:cs typeface="Calibri"/>
                <a:sym typeface="Calibri"/>
              </a:rPr>
              <a:t> à </a:t>
            </a:r>
            <a:r>
              <a:rPr lang="en-US" sz="1800" dirty="0" err="1">
                <a:latin typeface="Calibri"/>
                <a:ea typeface="Calibri"/>
                <a:cs typeface="Calibri"/>
                <a:sym typeface="Calibri"/>
              </a:rPr>
              <a:t>plusieurs</a:t>
            </a:r>
            <a:r>
              <a:rPr lang="en-US" sz="1800" dirty="0">
                <a:latin typeface="Calibri"/>
                <a:ea typeface="Calibri"/>
                <a:cs typeface="Calibri"/>
                <a:sym typeface="Calibri"/>
              </a:rPr>
              <a:t> </a:t>
            </a:r>
            <a:r>
              <a:rPr lang="en-US" sz="1800" dirty="0" err="1">
                <a:latin typeface="Calibri"/>
                <a:ea typeface="Calibri"/>
                <a:cs typeface="Calibri"/>
                <a:sym typeface="Calibri"/>
              </a:rPr>
              <a:t>destinataires</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674D4FC3-A67D-B3DF-B93D-D033F7191D91}"/>
              </a:ext>
            </a:extLst>
          </p:cNvPr>
          <p:cNvSpPr/>
          <p:nvPr/>
        </p:nvSpPr>
        <p:spPr>
          <a:xfrm>
            <a:off x="6141682"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a:t>
            </a:r>
            <a:r>
              <a:rPr lang="en-US" sz="1800" dirty="0" err="1">
                <a:latin typeface="Calibri"/>
                <a:ea typeface="Calibri"/>
                <a:cs typeface="Calibri"/>
                <a:sym typeface="Calibri"/>
              </a:rPr>
              <a:t>Affichage</a:t>
            </a:r>
            <a:r>
              <a:rPr lang="en-US" sz="1800" dirty="0">
                <a:latin typeface="Calibri"/>
                <a:ea typeface="Calibri"/>
                <a:cs typeface="Calibri"/>
                <a:sym typeface="Calibri"/>
              </a:rPr>
              <a:t> des </a:t>
            </a:r>
            <a:r>
              <a:rPr lang="en-US" sz="1800" dirty="0" err="1">
                <a:latin typeface="Calibri"/>
                <a:ea typeface="Calibri"/>
                <a:cs typeface="Calibri"/>
                <a:sym typeface="Calibri"/>
              </a:rPr>
              <a:t>détails</a:t>
            </a:r>
            <a:r>
              <a:rPr lang="en-US" sz="1800" dirty="0">
                <a:latin typeface="Calibri"/>
                <a:ea typeface="Calibri"/>
                <a:cs typeface="Calibri"/>
                <a:sym typeface="Calibri"/>
              </a:rPr>
              <a:t> </a:t>
            </a:r>
            <a:r>
              <a:rPr lang="en-US" sz="1800" dirty="0" err="1">
                <a:latin typeface="Calibri"/>
                <a:ea typeface="Calibri"/>
                <a:cs typeface="Calibri"/>
                <a:sym typeface="Calibri"/>
              </a:rPr>
              <a:t>tels</a:t>
            </a:r>
            <a:r>
              <a:rPr lang="en-US" sz="1800" dirty="0">
                <a:latin typeface="Calibri"/>
                <a:ea typeface="Calibri"/>
                <a:cs typeface="Calibri"/>
                <a:sym typeface="Calibri"/>
              </a:rPr>
              <a:t> que la date, le </a:t>
            </a:r>
            <a:r>
              <a:rPr lang="en-US" sz="1800" dirty="0" err="1">
                <a:latin typeface="Calibri"/>
                <a:ea typeface="Calibri"/>
                <a:cs typeface="Calibri"/>
                <a:sym typeface="Calibri"/>
              </a:rPr>
              <a:t>montant</a:t>
            </a:r>
            <a:r>
              <a:rPr lang="en-US" sz="1800" dirty="0">
                <a:latin typeface="Calibri"/>
                <a:ea typeface="Calibri"/>
                <a:cs typeface="Calibri"/>
                <a:sym typeface="Calibri"/>
              </a:rPr>
              <a:t> et les </a:t>
            </a:r>
            <a:r>
              <a:rPr lang="en-US" sz="1800" dirty="0" err="1">
                <a:latin typeface="Calibri"/>
                <a:ea typeface="Calibri"/>
                <a:cs typeface="Calibri"/>
                <a:sym typeface="Calibri"/>
              </a:rPr>
              <a:t>numéros</a:t>
            </a:r>
            <a:r>
              <a:rPr lang="en-US" sz="1800" dirty="0">
                <a:latin typeface="Calibri"/>
                <a:ea typeface="Calibri"/>
                <a:cs typeface="Calibri"/>
                <a:sym typeface="Calibri"/>
              </a:rPr>
              <a:t> de </a:t>
            </a:r>
            <a:r>
              <a:rPr lang="en-US" sz="1800" dirty="0" err="1">
                <a:latin typeface="Calibri"/>
                <a:ea typeface="Calibri"/>
                <a:cs typeface="Calibri"/>
                <a:sym typeface="Calibri"/>
              </a:rPr>
              <a:t>référence</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9884C8CE-9EB5-F3F5-FBE8-EEDB39898861}"/>
              </a:ext>
            </a:extLst>
          </p:cNvPr>
          <p:cNvSpPr/>
          <p:nvPr/>
        </p:nvSpPr>
        <p:spPr>
          <a:xfrm>
            <a:off x="2112607" y="42243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C. </a:t>
            </a:r>
            <a:r>
              <a:rPr lang="en-US" sz="1800" dirty="0" err="1">
                <a:latin typeface="Calibri"/>
                <a:ea typeface="Calibri"/>
                <a:cs typeface="Calibri"/>
                <a:sym typeface="Calibri"/>
              </a:rPr>
              <a:t>Dépôt</a:t>
            </a:r>
            <a:r>
              <a:rPr lang="en-US" sz="1800" dirty="0">
                <a:latin typeface="Calibri"/>
                <a:ea typeface="Calibri"/>
                <a:cs typeface="Calibri"/>
                <a:sym typeface="Calibri"/>
              </a:rPr>
              <a:t> </a:t>
            </a:r>
            <a:r>
              <a:rPr lang="en-US" sz="1800" dirty="0" err="1">
                <a:latin typeface="Calibri"/>
                <a:ea typeface="Calibri"/>
                <a:cs typeface="Calibri"/>
                <a:sym typeface="Calibri"/>
              </a:rPr>
              <a:t>d'espèces</a:t>
            </a:r>
            <a:r>
              <a:rPr lang="en-US" sz="1800" dirty="0">
                <a:latin typeface="Calibri"/>
                <a:ea typeface="Calibri"/>
                <a:cs typeface="Calibri"/>
                <a:sym typeface="Calibri"/>
              </a:rPr>
              <a:t> sur un </a:t>
            </a:r>
            <a:r>
              <a:rPr lang="en-US" sz="1800" dirty="0" err="1">
                <a:latin typeface="Calibri"/>
                <a:ea typeface="Calibri"/>
                <a:cs typeface="Calibri"/>
                <a:sym typeface="Calibri"/>
              </a:rPr>
              <a:t>compte</a:t>
            </a:r>
            <a:endParaRPr lang="en-US" sz="1800" dirty="0">
              <a:latin typeface="Calibri"/>
              <a:ea typeface="Calibri"/>
              <a:cs typeface="Calibri"/>
              <a:sym typeface="Calibri"/>
            </a:endParaRPr>
          </a:p>
        </p:txBody>
      </p:sp>
      <p:sp>
        <p:nvSpPr>
          <p:cNvPr id="5" name="Ορθογώνιο 4">
            <a:extLst>
              <a:ext uri="{FF2B5EF4-FFF2-40B4-BE49-F238E27FC236}">
                <a16:creationId xmlns:a16="http://schemas.microsoft.com/office/drawing/2014/main" id="{E3C9E615-3E18-043A-ADD1-DBE800CCCDEE}"/>
              </a:ext>
            </a:extLst>
          </p:cNvPr>
          <p:cNvSpPr/>
          <p:nvPr/>
        </p:nvSpPr>
        <p:spPr>
          <a:xfrm>
            <a:off x="6141682"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D. </a:t>
            </a:r>
            <a:r>
              <a:rPr lang="en-US" sz="1800" dirty="0" err="1">
                <a:latin typeface="Calibri"/>
                <a:ea typeface="Calibri"/>
                <a:cs typeface="Calibri"/>
                <a:sym typeface="Calibri"/>
              </a:rPr>
              <a:t>Ajout</a:t>
            </a:r>
            <a:r>
              <a:rPr lang="en-US" sz="1800" dirty="0">
                <a:latin typeface="Calibri"/>
                <a:ea typeface="Calibri"/>
                <a:cs typeface="Calibri"/>
                <a:sym typeface="Calibri"/>
              </a:rPr>
              <a:t> de nouveaux </a:t>
            </a:r>
            <a:r>
              <a:rPr lang="en-US" sz="1800" dirty="0" err="1">
                <a:latin typeface="Calibri"/>
                <a:ea typeface="Calibri"/>
                <a:cs typeface="Calibri"/>
                <a:sym typeface="Calibri"/>
              </a:rPr>
              <a:t>moyens</a:t>
            </a:r>
            <a:r>
              <a:rPr lang="en-US" sz="1800" dirty="0">
                <a:latin typeface="Calibri"/>
                <a:ea typeface="Calibri"/>
                <a:cs typeface="Calibri"/>
                <a:sym typeface="Calibri"/>
              </a:rPr>
              <a:t> de </a:t>
            </a:r>
            <a:r>
              <a:rPr lang="en-US" sz="1800" dirty="0" err="1">
                <a:latin typeface="Calibri"/>
                <a:ea typeface="Calibri"/>
                <a:cs typeface="Calibri"/>
                <a:sym typeface="Calibri"/>
              </a:rPr>
              <a:t>paiement</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1"/>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7. Parmi les éléments suivants, lequel est le signe d'une tentative d'hameçonnage ?</a:t>
            </a:r>
            <a:endParaRPr sz="1400" b="0" i="0" u="none" strike="noStrike" cap="none">
              <a:solidFill>
                <a:srgbClr val="000000"/>
              </a:solidFill>
              <a:latin typeface="Calibri"/>
              <a:ea typeface="Calibri"/>
              <a:cs typeface="Calibri"/>
              <a:sym typeface="Calibri"/>
            </a:endParaRPr>
          </a:p>
        </p:txBody>
      </p:sp>
      <p:sp>
        <p:nvSpPr>
          <p:cNvPr id="473" name="Google Shape;473;p51"/>
          <p:cNvSpPr txBox="1"/>
          <p:nvPr/>
        </p:nvSpPr>
        <p:spPr>
          <a:xfrm>
            <a:off x="2112607" y="1987414"/>
            <a:ext cx="290796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Une seule réponse est correcte !</a:t>
            </a:r>
            <a:endParaRPr sz="1400" b="0" i="0" u="none" strike="noStrike" cap="none">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97E0E020-3CB1-1438-5511-91D7A0099EDD}"/>
              </a:ext>
            </a:extLst>
          </p:cNvPr>
          <p:cNvSpPr/>
          <p:nvPr/>
        </p:nvSpPr>
        <p:spPr>
          <a:xfrm>
            <a:off x="2112607"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Une notification de </a:t>
            </a:r>
            <a:r>
              <a:rPr lang="en-US" sz="1800" dirty="0" err="1">
                <a:latin typeface="Calibri"/>
                <a:ea typeface="Calibri"/>
                <a:cs typeface="Calibri"/>
                <a:sym typeface="Calibri"/>
              </a:rPr>
              <a:t>votre</a:t>
            </a:r>
            <a:r>
              <a:rPr lang="en-US" sz="1800" dirty="0">
                <a:latin typeface="Calibri"/>
                <a:ea typeface="Calibri"/>
                <a:cs typeface="Calibri"/>
                <a:sym typeface="Calibri"/>
              </a:rPr>
              <a:t> application </a:t>
            </a:r>
            <a:r>
              <a:rPr lang="en-US" sz="1800" dirty="0" err="1">
                <a:latin typeface="Calibri"/>
                <a:ea typeface="Calibri"/>
                <a:cs typeface="Calibri"/>
                <a:sym typeface="Calibri"/>
              </a:rPr>
              <a:t>bancaire</a:t>
            </a:r>
            <a:r>
              <a:rPr lang="en-US" sz="1800" dirty="0">
                <a:latin typeface="Calibri"/>
                <a:ea typeface="Calibri"/>
                <a:cs typeface="Calibri"/>
                <a:sym typeface="Calibri"/>
              </a:rPr>
              <a:t> </a:t>
            </a:r>
            <a:r>
              <a:rPr lang="en-US" sz="1800" dirty="0" err="1">
                <a:latin typeface="Calibri"/>
                <a:ea typeface="Calibri"/>
                <a:cs typeface="Calibri"/>
                <a:sym typeface="Calibri"/>
              </a:rPr>
              <a:t>concernant</a:t>
            </a:r>
            <a:r>
              <a:rPr lang="en-US" sz="1800" dirty="0">
                <a:latin typeface="Calibri"/>
                <a:ea typeface="Calibri"/>
                <a:cs typeface="Calibri"/>
                <a:sym typeface="Calibri"/>
              </a:rPr>
              <a:t> </a:t>
            </a:r>
            <a:r>
              <a:rPr lang="en-US" sz="1800" dirty="0" err="1">
                <a:latin typeface="Calibri"/>
                <a:ea typeface="Calibri"/>
                <a:cs typeface="Calibri"/>
                <a:sym typeface="Calibri"/>
              </a:rPr>
              <a:t>une</a:t>
            </a:r>
            <a:r>
              <a:rPr lang="en-US" sz="1800" dirty="0">
                <a:latin typeface="Calibri"/>
                <a:ea typeface="Calibri"/>
                <a:cs typeface="Calibri"/>
                <a:sym typeface="Calibri"/>
              </a:rPr>
              <a:t> transaction </a:t>
            </a:r>
            <a:r>
              <a:rPr lang="en-US" sz="1800" dirty="0" err="1">
                <a:latin typeface="Calibri"/>
                <a:ea typeface="Calibri"/>
                <a:cs typeface="Calibri"/>
                <a:sym typeface="Calibri"/>
              </a:rPr>
              <a:t>récente</a:t>
            </a:r>
            <a:endParaRPr lang="en-US" sz="1800" dirty="0"/>
          </a:p>
        </p:txBody>
      </p:sp>
      <p:sp>
        <p:nvSpPr>
          <p:cNvPr id="3" name="Ορθογώνιο 2">
            <a:extLst>
              <a:ext uri="{FF2B5EF4-FFF2-40B4-BE49-F238E27FC236}">
                <a16:creationId xmlns:a16="http://schemas.microsoft.com/office/drawing/2014/main" id="{99019DA3-3CCE-CF77-2785-E73A998EA5AE}"/>
              </a:ext>
            </a:extLst>
          </p:cNvPr>
          <p:cNvSpPr/>
          <p:nvPr/>
        </p:nvSpPr>
        <p:spPr>
          <a:xfrm>
            <a:off x="6141682" y="29765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Un site Web </a:t>
            </a:r>
            <a:r>
              <a:rPr lang="en-US" sz="1800" dirty="0" err="1">
                <a:latin typeface="Calibri"/>
                <a:ea typeface="Calibri"/>
                <a:cs typeface="Calibri"/>
                <a:sym typeface="Calibri"/>
              </a:rPr>
              <a:t>sécurisé</a:t>
            </a:r>
            <a:r>
              <a:rPr lang="en-US" sz="1800" dirty="0">
                <a:latin typeface="Calibri"/>
                <a:ea typeface="Calibri"/>
                <a:cs typeface="Calibri"/>
                <a:sym typeface="Calibri"/>
              </a:rPr>
              <a:t> avec </a:t>
            </a:r>
            <a:r>
              <a:rPr lang="en-US" sz="1800" dirty="0" err="1">
                <a:latin typeface="Calibri"/>
                <a:ea typeface="Calibri"/>
                <a:cs typeface="Calibri"/>
                <a:sym typeface="Calibri"/>
              </a:rPr>
              <a:t>une</a:t>
            </a:r>
            <a:r>
              <a:rPr lang="en-US" sz="1800" dirty="0">
                <a:latin typeface="Calibri"/>
                <a:ea typeface="Calibri"/>
                <a:cs typeface="Calibri"/>
                <a:sym typeface="Calibri"/>
              </a:rPr>
              <a:t> </a:t>
            </a:r>
            <a:r>
              <a:rPr lang="en-US" sz="1800" dirty="0" err="1">
                <a:latin typeface="Calibri"/>
                <a:ea typeface="Calibri"/>
                <a:cs typeface="Calibri"/>
                <a:sym typeface="Calibri"/>
              </a:rPr>
              <a:t>icône</a:t>
            </a:r>
            <a:r>
              <a:rPr lang="en-US" sz="1800" dirty="0">
                <a:latin typeface="Calibri"/>
                <a:ea typeface="Calibri"/>
                <a:cs typeface="Calibri"/>
                <a:sym typeface="Calibri"/>
              </a:rPr>
              <a:t> de </a:t>
            </a:r>
            <a:r>
              <a:rPr lang="en-US" sz="1800" dirty="0" err="1">
                <a:latin typeface="Calibri"/>
                <a:ea typeface="Calibri"/>
                <a:cs typeface="Calibri"/>
                <a:sym typeface="Calibri"/>
              </a:rPr>
              <a:t>cadenas</a:t>
            </a:r>
            <a:r>
              <a:rPr lang="en-US" sz="1800" dirty="0">
                <a:latin typeface="Calibri"/>
                <a:ea typeface="Calibri"/>
                <a:cs typeface="Calibri"/>
                <a:sym typeface="Calibri"/>
              </a:rPr>
              <a:t> dans la barre </a:t>
            </a:r>
            <a:r>
              <a:rPr lang="en-US" sz="1800" dirty="0" err="1">
                <a:latin typeface="Calibri"/>
                <a:ea typeface="Calibri"/>
                <a:cs typeface="Calibri"/>
                <a:sym typeface="Calibri"/>
              </a:rPr>
              <a:t>d'adresse</a:t>
            </a:r>
            <a:endParaRPr lang="en-US" sz="1800" dirty="0"/>
          </a:p>
        </p:txBody>
      </p:sp>
      <p:sp>
        <p:nvSpPr>
          <p:cNvPr id="4" name="Ορθογώνιο 3">
            <a:extLst>
              <a:ext uri="{FF2B5EF4-FFF2-40B4-BE49-F238E27FC236}">
                <a16:creationId xmlns:a16="http://schemas.microsoft.com/office/drawing/2014/main" id="{D98C5A26-BFE1-F2E4-6D34-9EF8821720CD}"/>
              </a:ext>
            </a:extLst>
          </p:cNvPr>
          <p:cNvSpPr/>
          <p:nvPr/>
        </p:nvSpPr>
        <p:spPr>
          <a:xfrm>
            <a:off x="2112607" y="30014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Un e-mail avec un </a:t>
            </a:r>
            <a:r>
              <a:rPr lang="en-US" sz="1800" dirty="0" err="1">
                <a:latin typeface="Calibri"/>
                <a:ea typeface="Calibri"/>
                <a:cs typeface="Calibri"/>
                <a:sym typeface="Calibri"/>
              </a:rPr>
              <a:t>libellé</a:t>
            </a:r>
            <a:r>
              <a:rPr lang="en-US" sz="1800" dirty="0">
                <a:latin typeface="Calibri"/>
                <a:ea typeface="Calibri"/>
                <a:cs typeface="Calibri"/>
                <a:sym typeface="Calibri"/>
              </a:rPr>
              <a:t> urgent demandant des </a:t>
            </a:r>
            <a:r>
              <a:rPr lang="en-US" sz="1800" dirty="0" err="1">
                <a:latin typeface="Calibri"/>
                <a:ea typeface="Calibri"/>
                <a:cs typeface="Calibri"/>
                <a:sym typeface="Calibri"/>
              </a:rPr>
              <a:t>informations</a:t>
            </a:r>
            <a:r>
              <a:rPr lang="en-US" sz="1800" dirty="0">
                <a:latin typeface="Calibri"/>
                <a:ea typeface="Calibri"/>
                <a:cs typeface="Calibri"/>
                <a:sym typeface="Calibri"/>
              </a:rPr>
              <a:t> </a:t>
            </a:r>
            <a:r>
              <a:rPr lang="en-US" sz="1800" dirty="0" err="1">
                <a:latin typeface="Calibri"/>
                <a:ea typeface="Calibri"/>
                <a:cs typeface="Calibri"/>
                <a:sym typeface="Calibri"/>
              </a:rPr>
              <a:t>personnelles</a:t>
            </a:r>
            <a:endParaRPr lang="en-US" sz="1800" dirty="0">
              <a:latin typeface="Calibri"/>
              <a:ea typeface="Calibri"/>
              <a:cs typeface="Calibri"/>
              <a:sym typeface="Calibri"/>
            </a:endParaRPr>
          </a:p>
        </p:txBody>
      </p:sp>
      <p:sp>
        <p:nvSpPr>
          <p:cNvPr id="5" name="Ορθογώνιο 4">
            <a:extLst>
              <a:ext uri="{FF2B5EF4-FFF2-40B4-BE49-F238E27FC236}">
                <a16:creationId xmlns:a16="http://schemas.microsoft.com/office/drawing/2014/main" id="{92F152F2-B33C-4168-95D3-F1D8BE234472}"/>
              </a:ext>
            </a:extLst>
          </p:cNvPr>
          <p:cNvSpPr/>
          <p:nvPr/>
        </p:nvSpPr>
        <p:spPr>
          <a:xfrm>
            <a:off x="6141682" y="42243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Un message </a:t>
            </a:r>
            <a:r>
              <a:rPr lang="en-US" sz="1800" dirty="0" err="1">
                <a:latin typeface="Calibri"/>
                <a:ea typeface="Calibri"/>
                <a:cs typeface="Calibri"/>
                <a:sym typeface="Calibri"/>
              </a:rPr>
              <a:t>provenant</a:t>
            </a:r>
            <a:r>
              <a:rPr lang="en-US" sz="1800" dirty="0">
                <a:latin typeface="Calibri"/>
                <a:ea typeface="Calibri"/>
                <a:cs typeface="Calibri"/>
                <a:sym typeface="Calibri"/>
              </a:rPr>
              <a:t> d'un contact </a:t>
            </a:r>
            <a:r>
              <a:rPr lang="en-US" sz="1800" dirty="0" err="1">
                <a:latin typeface="Calibri"/>
                <a:ea typeface="Calibri"/>
                <a:cs typeface="Calibri"/>
                <a:sym typeface="Calibri"/>
              </a:rPr>
              <a:t>connu</a:t>
            </a:r>
            <a:r>
              <a:rPr lang="en-US" sz="1800" dirty="0">
                <a:latin typeface="Calibri"/>
                <a:ea typeface="Calibri"/>
                <a:cs typeface="Calibri"/>
                <a:sym typeface="Calibri"/>
              </a:rPr>
              <a:t> sans </a:t>
            </a:r>
            <a:r>
              <a:rPr lang="en-US" sz="1800" dirty="0" err="1">
                <a:latin typeface="Calibri"/>
                <a:ea typeface="Calibri"/>
                <a:cs typeface="Calibri"/>
                <a:sym typeface="Calibri"/>
              </a:rPr>
              <a:t>aucun</a:t>
            </a:r>
            <a:r>
              <a:rPr lang="en-US" sz="1800" dirty="0">
                <a:latin typeface="Calibri"/>
                <a:ea typeface="Calibri"/>
                <a:cs typeface="Calibri"/>
                <a:sym typeface="Calibri"/>
              </a:rPr>
              <a:t> lien suspect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a:t>Unité 1</a:t>
            </a:r>
            <a:r>
              <a:rPr lang="en-US"/>
              <a:t/>
            </a:r>
            <a:br>
              <a:rPr lang="en-US"/>
            </a:br>
            <a:r>
              <a:rPr lang="en-US" sz="4000"/>
              <a:t>Introduction </a:t>
            </a:r>
            <a:r>
              <a:rPr lang="en-US"/>
              <a:t/>
            </a:r>
            <a:br>
              <a:rPr lang="en-US"/>
            </a:br>
            <a:endParaRPr/>
          </a:p>
        </p:txBody>
      </p:sp>
      <p:sp>
        <p:nvSpPr>
          <p:cNvPr id="125" name="Google Shape;125;p17"/>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26" name="Google Shape;126;p17"/>
          <p:cNvSpPr txBox="1">
            <a:spLocks noGrp="1"/>
          </p:cNvSpPr>
          <p:nvPr>
            <p:ph type="body" idx="2"/>
          </p:nvPr>
        </p:nvSpPr>
        <p:spPr>
          <a:xfrm>
            <a:off x="558000" y="2589924"/>
            <a:ext cx="7222800" cy="32409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400"/>
              <a:buNone/>
            </a:pPr>
            <a:r>
              <a:rPr lang="en-US" sz="2000"/>
              <a:t>À la fin de cette unité, vous en saurez plus sur</a:t>
            </a:r>
            <a:endParaRPr sz="2000"/>
          </a:p>
          <a:p>
            <a:pPr marL="457200" lvl="0" indent="-355600" algn="l" rtl="0">
              <a:lnSpc>
                <a:spcPct val="150000"/>
              </a:lnSpc>
              <a:spcBef>
                <a:spcPts val="1200"/>
              </a:spcBef>
              <a:spcAft>
                <a:spcPts val="0"/>
              </a:spcAft>
              <a:buSzPts val="2000"/>
              <a:buChar char="✔"/>
            </a:pPr>
            <a:r>
              <a:rPr lang="en-US" sz="2000"/>
              <a:t>Les objectifs d'apprentissage et le contenu de formation de ce module</a:t>
            </a:r>
            <a:endParaRPr sz="2000"/>
          </a:p>
          <a:p>
            <a:pPr marL="457200" lvl="0" indent="-355600" algn="l" rtl="0">
              <a:lnSpc>
                <a:spcPct val="150000"/>
              </a:lnSpc>
              <a:spcBef>
                <a:spcPts val="1200"/>
              </a:spcBef>
              <a:spcAft>
                <a:spcPts val="0"/>
              </a:spcAft>
              <a:buSzPts val="2000"/>
              <a:buChar char="✔"/>
            </a:pPr>
            <a:r>
              <a:rPr lang="en-US" sz="2000"/>
              <a:t>La méthodologie de formation utilisée et la durée de ce module</a:t>
            </a:r>
            <a:endParaRPr sz="2000"/>
          </a:p>
        </p:txBody>
      </p:sp>
      <p:pic>
        <p:nvPicPr>
          <p:cNvPr id="127" name="Google Shape;127;p17"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28" name="Google Shape;128;p17"/>
          <p:cNvSpPr txBox="1"/>
          <p:nvPr/>
        </p:nvSpPr>
        <p:spPr>
          <a:xfrm>
            <a:off x="9187402" y="6351850"/>
            <a:ext cx="21612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79" name="Google Shape;479;p30"/>
          <p:cNvGrpSpPr/>
          <p:nvPr/>
        </p:nvGrpSpPr>
        <p:grpSpPr>
          <a:xfrm>
            <a:off x="0" y="1"/>
            <a:ext cx="12624362" cy="6910372"/>
            <a:chOff x="0" y="0"/>
            <a:chExt cx="12624362" cy="7020335"/>
          </a:xfrm>
        </p:grpSpPr>
        <p:sp>
          <p:nvSpPr>
            <p:cNvPr id="480" name="Google Shape;480;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81" name="Google Shape;481;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82" name="Google Shape;482;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83" name="Google Shape;483;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Félicitations !</a:t>
              </a:r>
              <a:r>
                <a:rPr lang="en-US" sz="2800" b="1" i="0" u="none" strike="noStrike" cap="none">
                  <a:solidFill>
                    <a:srgbClr val="84C337"/>
                  </a:solidFill>
                  <a:latin typeface="Calibri"/>
                  <a:ea typeface="Calibri"/>
                  <a:cs typeface="Calibri"/>
                  <a:sym typeface="Calibri"/>
                </a:rPr>
                <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Vous avez terminé ce module !</a:t>
              </a:r>
              <a:endParaRPr sz="1400" b="0" i="0" u="none" strike="noStrike" cap="none">
                <a:solidFill>
                  <a:srgbClr val="000000"/>
                </a:solidFill>
                <a:latin typeface="Calibri"/>
                <a:ea typeface="Calibri"/>
                <a:cs typeface="Calibri"/>
                <a:sym typeface="Calibri"/>
              </a:endParaRPr>
            </a:p>
          </p:txBody>
        </p:sp>
      </p:grpSp>
      <p:sp>
        <p:nvSpPr>
          <p:cNvPr id="484" name="Google Shape;484;p30"/>
          <p:cNvSpPr/>
          <p:nvPr/>
        </p:nvSpPr>
        <p:spPr>
          <a:xfrm>
            <a:off x="4782319" y="6277950"/>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1110" b="0" i="0" u="none" strike="noStrike" cap="none">
                <a:solidFill>
                  <a:schemeClr val="lt1"/>
                </a:solidFill>
                <a:latin typeface="Calibri"/>
                <a:ea typeface="Calibri"/>
                <a:cs typeface="Calibri"/>
                <a:sym typeface="Calibri"/>
              </a:rPr>
              <a:t>Financé par l'Union européenne. Les points de vue et opinions exprimés n'engagent toutefois que leur(s) auteur(s) et ne reflètent pas nécessairement ceux de l'Union européenne ou de l'Agence exécutive « Éducation, audiovisuel et culture » (EACEA). Ni l'Union européenne ni l'EACEA ne peuvent en être tenus responsables. Numéro de projet : 2023-1-RO01-KA220-ADU-000157797</a:t>
            </a:r>
            <a:endParaRPr/>
          </a:p>
        </p:txBody>
      </p:sp>
      <p:pic>
        <p:nvPicPr>
          <p:cNvPr id="485" name="Google Shape;485;p30"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86" name="Google Shape;486;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pic>
        <p:nvPicPr>
          <p:cNvPr id="487" name="Google Shape;487;p30" title="FR_Co-fundedbytheEU_RGB_POS.png"/>
          <p:cNvPicPr preferRelativeResize="0"/>
          <p:nvPr/>
        </p:nvPicPr>
        <p:blipFill rotWithShape="1">
          <a:blip r:embed="rId6">
            <a:alphaModFix/>
          </a:blip>
          <a:srcRect/>
          <a:stretch/>
        </p:blipFill>
        <p:spPr>
          <a:xfrm>
            <a:off x="28550" y="6200623"/>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Compétences</a:t>
            </a:r>
            <a:endParaRPr sz="2400"/>
          </a:p>
        </p:txBody>
      </p:sp>
      <p:pic>
        <p:nvPicPr>
          <p:cNvPr id="135" name="Google Shape;135;p4"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6" name="Google Shape;136;p4"/>
          <p:cNvSpPr txBox="1">
            <a:spLocks noGrp="1"/>
          </p:cNvSpPr>
          <p:nvPr>
            <p:ph type="body" idx="1"/>
          </p:nvPr>
        </p:nvSpPr>
        <p:spPr>
          <a:xfrm>
            <a:off x="485774" y="2311364"/>
            <a:ext cx="5676901" cy="354309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92D050"/>
              </a:buClr>
              <a:buSzPts val="2400"/>
              <a:buChar char="▪"/>
            </a:pPr>
            <a:r>
              <a:rPr lang="en-US" sz="2000"/>
              <a:t>Comprendre et effectuer des transactions numériques</a:t>
            </a:r>
            <a:endParaRPr sz="2000"/>
          </a:p>
          <a:p>
            <a:pPr marL="914400" lvl="1" indent="-381000" algn="l" rtl="0">
              <a:lnSpc>
                <a:spcPct val="100000"/>
              </a:lnSpc>
              <a:spcBef>
                <a:spcPts val="1000"/>
              </a:spcBef>
              <a:spcAft>
                <a:spcPts val="0"/>
              </a:spcAft>
              <a:buClr>
                <a:srgbClr val="FFDA4C"/>
              </a:buClr>
              <a:buSzPts val="2400"/>
              <a:buChar char="✔"/>
            </a:pPr>
            <a:r>
              <a:rPr lang="en-US" sz="2000"/>
              <a:t>Identifier les informations nécessaires pour envoyer de l'argent.</a:t>
            </a:r>
            <a:endParaRPr sz="2000"/>
          </a:p>
          <a:p>
            <a:pPr marL="914400" lvl="1" indent="-381000" algn="l" rtl="0">
              <a:lnSpc>
                <a:spcPct val="100000"/>
              </a:lnSpc>
              <a:spcBef>
                <a:spcPts val="0"/>
              </a:spcBef>
              <a:spcAft>
                <a:spcPts val="0"/>
              </a:spcAft>
              <a:buClr>
                <a:srgbClr val="FFDA4C"/>
              </a:buClr>
              <a:buSzPts val="2400"/>
              <a:buChar char="✔"/>
            </a:pPr>
            <a:r>
              <a:rPr lang="en-US" sz="2000"/>
              <a:t>Savoir ce que signifie IBAN et comment l'utiliser.</a:t>
            </a:r>
            <a:endParaRPr sz="2000"/>
          </a:p>
          <a:p>
            <a:pPr marL="914400" lvl="1" indent="-381000" algn="l" rtl="0">
              <a:lnSpc>
                <a:spcPct val="100000"/>
              </a:lnSpc>
              <a:spcBef>
                <a:spcPts val="0"/>
              </a:spcBef>
              <a:spcAft>
                <a:spcPts val="0"/>
              </a:spcAft>
              <a:buClr>
                <a:srgbClr val="FFDA4C"/>
              </a:buClr>
              <a:buSzPts val="2400"/>
              <a:buChar char="✔"/>
            </a:pPr>
            <a:r>
              <a:rPr lang="en-US" sz="2000"/>
              <a:t>Comprendre l'utilité d'un nom d'utilisateur.</a:t>
            </a:r>
            <a:endParaRPr sz="2000"/>
          </a:p>
          <a:p>
            <a:pPr marL="914400" lvl="1" indent="-381000" algn="l" rtl="0">
              <a:lnSpc>
                <a:spcPct val="100000"/>
              </a:lnSpc>
              <a:spcBef>
                <a:spcPts val="0"/>
              </a:spcBef>
              <a:spcAft>
                <a:spcPts val="0"/>
              </a:spcAft>
              <a:buClr>
                <a:srgbClr val="FFDA4C"/>
              </a:buClr>
              <a:buSzPts val="2400"/>
              <a:buChar char="✔"/>
            </a:pPr>
            <a:r>
              <a:rPr lang="en-US" sz="2000"/>
              <a:t>Savoir quand et pourquoi utiliser les numéros de téléphone.</a:t>
            </a:r>
            <a:endParaRPr sz="2000"/>
          </a:p>
          <a:p>
            <a:pPr marL="914400" lvl="1" indent="-381000" algn="l" rtl="0">
              <a:lnSpc>
                <a:spcPct val="100000"/>
              </a:lnSpc>
              <a:spcBef>
                <a:spcPts val="0"/>
              </a:spcBef>
              <a:spcAft>
                <a:spcPts val="0"/>
              </a:spcAft>
              <a:buClr>
                <a:srgbClr val="FFDA4C"/>
              </a:buClr>
              <a:buSzPts val="2400"/>
              <a:buChar char="✔"/>
            </a:pPr>
            <a:r>
              <a:rPr lang="en-US" sz="2000"/>
              <a:t>Ajoutez des détails de paiement clairs.</a:t>
            </a:r>
            <a:endParaRPr sz="2000"/>
          </a:p>
        </p:txBody>
      </p:sp>
      <p:sp>
        <p:nvSpPr>
          <p:cNvPr id="137" name="Google Shape;137;p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2000" b="0" i="0" u="none" strike="noStrike" cap="none">
                <a:solidFill>
                  <a:schemeClr val="dk1"/>
                </a:solidFill>
                <a:latin typeface="Calibri"/>
                <a:ea typeface="Calibri"/>
                <a:cs typeface="Calibri"/>
                <a:sym typeface="Calibri"/>
              </a:rPr>
              <a:t>Recevoir et envoyer de l’argent</a:t>
            </a:r>
            <a:endParaRPr sz="2000" b="0" i="0" u="none" strike="noStrike" cap="none">
              <a:solidFill>
                <a:schemeClr val="dk1"/>
              </a:solidFill>
              <a:latin typeface="Calibri"/>
              <a:ea typeface="Calibri"/>
              <a:cs typeface="Calibri"/>
              <a:sym typeface="Calibri"/>
            </a:endParaRPr>
          </a:p>
        </p:txBody>
      </p:sp>
      <p:sp>
        <p:nvSpPr>
          <p:cNvPr id="138" name="Google Shape;138;p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39" name="Google Shape;139;p4"/>
          <p:cNvSpPr txBox="1"/>
          <p:nvPr/>
        </p:nvSpPr>
        <p:spPr>
          <a:xfrm>
            <a:off x="6162675" y="2324840"/>
            <a:ext cx="5802056" cy="3694265"/>
          </a:xfrm>
          <a:prstGeom prst="rect">
            <a:avLst/>
          </a:prstGeom>
          <a:noFill/>
          <a:ln>
            <a:noFill/>
          </a:ln>
        </p:spPr>
        <p:txBody>
          <a:bodyPr spcFirstLastPara="1" wrap="square" lIns="91425" tIns="45700" rIns="91425" bIns="45700" anchor="t" anchorCtr="0">
            <a:normAutofit fontScale="92500" lnSpcReduction="20000"/>
          </a:bodyPr>
          <a:lstStyle/>
          <a:p>
            <a:pPr marL="457200" marR="0" lvl="0" indent="-369570" algn="l" rtl="0">
              <a:lnSpc>
                <a:spcPct val="100000"/>
              </a:lnSpc>
              <a:spcBef>
                <a:spcPts val="0"/>
              </a:spcBef>
              <a:spcAft>
                <a:spcPts val="0"/>
              </a:spcAft>
              <a:buClr>
                <a:srgbClr val="92D050"/>
              </a:buClr>
              <a:buSzPct val="120000"/>
              <a:buFont typeface="Calibri"/>
              <a:buChar char="▪"/>
            </a:pPr>
            <a:r>
              <a:rPr lang="en-US" sz="2000" b="0" i="0" u="none" strike="noStrike" cap="none">
                <a:solidFill>
                  <a:schemeClr val="lt1"/>
                </a:solidFill>
                <a:latin typeface="Calibri"/>
                <a:ea typeface="Calibri"/>
                <a:cs typeface="Calibri"/>
                <a:sym typeface="Calibri"/>
              </a:rPr>
              <a:t>Franchir les étapes de sécurité en toute confiance</a:t>
            </a:r>
            <a:endParaRPr sz="2000" b="0" i="0" u="none" strike="noStrike" cap="none">
              <a:solidFill>
                <a:schemeClr val="lt1"/>
              </a:solidFill>
              <a:latin typeface="Calibri"/>
              <a:ea typeface="Calibri"/>
              <a:cs typeface="Calibri"/>
              <a:sym typeface="Calibri"/>
            </a:endParaRPr>
          </a:p>
          <a:p>
            <a:pPr marL="914400" marR="0" lvl="1" indent="-369569" algn="l" rtl="0">
              <a:lnSpc>
                <a:spcPct val="100000"/>
              </a:lnSpc>
              <a:spcBef>
                <a:spcPts val="1200"/>
              </a:spcBef>
              <a:spcAft>
                <a:spcPts val="0"/>
              </a:spcAft>
              <a:buClr>
                <a:srgbClr val="FFDA4C"/>
              </a:buClr>
              <a:buSzPct val="120000"/>
              <a:buFont typeface="Calibri"/>
              <a:buChar char="✔"/>
            </a:pPr>
            <a:r>
              <a:rPr lang="en-US" sz="2000" b="0" i="0" u="none" strike="noStrike" cap="none">
                <a:solidFill>
                  <a:schemeClr val="lt1"/>
                </a:solidFill>
                <a:latin typeface="Calibri"/>
                <a:ea typeface="Calibri"/>
                <a:cs typeface="Calibri"/>
                <a:sym typeface="Calibri"/>
              </a:rPr>
              <a:t>Comprendre comment les codes PIN protègent votre compte.</a:t>
            </a:r>
            <a:endParaRPr sz="2000" b="0" i="0" u="none" strike="noStrike" cap="none">
              <a:solidFill>
                <a:schemeClr val="lt1"/>
              </a:solidFill>
              <a:latin typeface="Calibri"/>
              <a:ea typeface="Calibri"/>
              <a:cs typeface="Calibri"/>
              <a:sym typeface="Calibri"/>
            </a:endParaRPr>
          </a:p>
          <a:p>
            <a:pPr marL="914400" marR="0" lvl="1" indent="-369569" algn="l" rtl="0">
              <a:lnSpc>
                <a:spcPct val="100000"/>
              </a:lnSpc>
              <a:spcBef>
                <a:spcPts val="1200"/>
              </a:spcBef>
              <a:spcAft>
                <a:spcPts val="0"/>
              </a:spcAft>
              <a:buClr>
                <a:srgbClr val="FFDA4C"/>
              </a:buClr>
              <a:buSzPct val="120000"/>
              <a:buFont typeface="Calibri"/>
              <a:buChar char="✔"/>
            </a:pPr>
            <a:r>
              <a:rPr lang="en-US" sz="2000" b="0" i="0" u="none" strike="noStrike" cap="none">
                <a:solidFill>
                  <a:schemeClr val="lt1"/>
                </a:solidFill>
                <a:latin typeface="Calibri"/>
                <a:ea typeface="Calibri"/>
                <a:cs typeface="Calibri"/>
                <a:sym typeface="Calibri"/>
              </a:rPr>
              <a:t>Utiliser les mots de passe de manière efficace et sûre.</a:t>
            </a:r>
            <a:endParaRPr sz="2000" b="0" i="0" u="none" strike="noStrike" cap="none">
              <a:solidFill>
                <a:schemeClr val="lt1"/>
              </a:solidFill>
              <a:latin typeface="Calibri"/>
              <a:ea typeface="Calibri"/>
              <a:cs typeface="Calibri"/>
              <a:sym typeface="Calibri"/>
            </a:endParaRPr>
          </a:p>
          <a:p>
            <a:pPr marL="914400" marR="0" lvl="1" indent="-369569" algn="l" rtl="0">
              <a:lnSpc>
                <a:spcPct val="100000"/>
              </a:lnSpc>
              <a:spcBef>
                <a:spcPts val="1200"/>
              </a:spcBef>
              <a:spcAft>
                <a:spcPts val="0"/>
              </a:spcAft>
              <a:buClr>
                <a:srgbClr val="FFDA4C"/>
              </a:buClr>
              <a:buSzPct val="120000"/>
              <a:buFont typeface="Calibri"/>
              <a:buChar char="✔"/>
            </a:pPr>
            <a:r>
              <a:rPr lang="en-US" sz="2000" b="0" i="0" u="none" strike="noStrike" cap="none">
                <a:solidFill>
                  <a:schemeClr val="lt1"/>
                </a:solidFill>
                <a:latin typeface="Calibri"/>
                <a:ea typeface="Calibri"/>
                <a:cs typeface="Calibri"/>
                <a:sym typeface="Calibri"/>
              </a:rPr>
              <a:t>Reconnaître le niveau de sécurité supplémentaire offert par les codes SMS.</a:t>
            </a:r>
            <a:endParaRPr sz="2000" b="0" i="0" u="none" strike="noStrike" cap="none">
              <a:solidFill>
                <a:schemeClr val="lt1"/>
              </a:solidFill>
              <a:latin typeface="Calibri"/>
              <a:ea typeface="Calibri"/>
              <a:cs typeface="Calibri"/>
              <a:sym typeface="Calibri"/>
            </a:endParaRPr>
          </a:p>
          <a:p>
            <a:pPr marL="914400" marR="0" lvl="1" indent="-369569" algn="l" rtl="0">
              <a:lnSpc>
                <a:spcPct val="100000"/>
              </a:lnSpc>
              <a:spcBef>
                <a:spcPts val="1200"/>
              </a:spcBef>
              <a:spcAft>
                <a:spcPts val="0"/>
              </a:spcAft>
              <a:buClr>
                <a:srgbClr val="FFDA4C"/>
              </a:buClr>
              <a:buSzPct val="120000"/>
              <a:buFont typeface="Calibri"/>
              <a:buChar char="✔"/>
            </a:pPr>
            <a:r>
              <a:rPr lang="en-US" sz="2000" b="0" i="0" u="none" strike="noStrike" cap="none">
                <a:solidFill>
                  <a:schemeClr val="lt1"/>
                </a:solidFill>
                <a:latin typeface="Calibri"/>
                <a:ea typeface="Calibri"/>
                <a:cs typeface="Calibri"/>
                <a:sym typeface="Calibri"/>
              </a:rPr>
              <a:t>Évitez de partager des détails sensibles avec d'autres personnes.</a:t>
            </a:r>
            <a:endParaRPr sz="2000" b="0" i="0" u="none" strike="noStrike" cap="none">
              <a:solidFill>
                <a:schemeClr val="lt1"/>
              </a:solidFill>
              <a:latin typeface="Calibri"/>
              <a:ea typeface="Calibri"/>
              <a:cs typeface="Calibri"/>
              <a:sym typeface="Calibri"/>
            </a:endParaRPr>
          </a:p>
          <a:p>
            <a:pPr marL="914400" marR="0" lvl="1" indent="-369569" algn="l" rtl="0">
              <a:lnSpc>
                <a:spcPct val="100000"/>
              </a:lnSpc>
              <a:spcBef>
                <a:spcPts val="1200"/>
              </a:spcBef>
              <a:spcAft>
                <a:spcPts val="0"/>
              </a:spcAft>
              <a:buClr>
                <a:srgbClr val="FFDA4C"/>
              </a:buClr>
              <a:buSzPct val="120000"/>
              <a:buFont typeface="Calibri"/>
              <a:buChar char="✔"/>
            </a:pPr>
            <a:r>
              <a:rPr lang="en-US" sz="2000" b="0" i="0" u="none" strike="noStrike" cap="none">
                <a:solidFill>
                  <a:schemeClr val="lt1"/>
                </a:solidFill>
                <a:latin typeface="Calibri"/>
                <a:ea typeface="Calibri"/>
                <a:cs typeface="Calibri"/>
                <a:sym typeface="Calibri"/>
              </a:rPr>
              <a:t>Identifier les signes de connexions sécurisées (par exemple les icônes de cadenas).</a:t>
            </a:r>
            <a:endParaRPr sz="2000" b="0" i="0" u="none" strike="noStrike" cap="none">
              <a:solidFill>
                <a:schemeClr val="lt1"/>
              </a:solidFill>
              <a:latin typeface="Calibri"/>
              <a:ea typeface="Calibri"/>
              <a:cs typeface="Calibri"/>
              <a:sym typeface="Calibri"/>
            </a:endParaRPr>
          </a:p>
        </p:txBody>
      </p:sp>
      <p:sp>
        <p:nvSpPr>
          <p:cNvPr id="140" name="Google Shape;140;p4"/>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Après avoir suivi ce module, vous pourrez :</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Contenu de la formation</a:t>
            </a:r>
            <a:endParaRPr sz="2400"/>
          </a:p>
        </p:txBody>
      </p:sp>
      <p:sp>
        <p:nvSpPr>
          <p:cNvPr id="146" name="Google Shape;146;p5"/>
          <p:cNvSpPr txBox="1">
            <a:spLocks noGrp="1"/>
          </p:cNvSpPr>
          <p:nvPr>
            <p:ph type="body" idx="1"/>
          </p:nvPr>
        </p:nvSpPr>
        <p:spPr>
          <a:xfrm>
            <a:off x="232526" y="2151529"/>
            <a:ext cx="11606400" cy="4001700"/>
          </a:xfrm>
          <a:prstGeom prst="rect">
            <a:avLst/>
          </a:prstGeom>
          <a:noFill/>
          <a:ln>
            <a:noFill/>
          </a:ln>
        </p:spPr>
        <p:txBody>
          <a:bodyPr spcFirstLastPara="1" wrap="square" lIns="91425" tIns="45700" rIns="91425" bIns="45700" anchor="t" anchorCtr="0">
            <a:normAutofit/>
          </a:bodyPr>
          <a:lstStyle/>
          <a:p>
            <a:pPr marL="457200" lvl="0" indent="-450850" algn="l" rtl="0">
              <a:lnSpc>
                <a:spcPct val="90000"/>
              </a:lnSpc>
              <a:spcBef>
                <a:spcPts val="600"/>
              </a:spcBef>
              <a:spcAft>
                <a:spcPts val="0"/>
              </a:spcAft>
              <a:buClr>
                <a:srgbClr val="FFC243"/>
              </a:buClr>
              <a:buSzPts val="2300"/>
              <a:buFont typeface="Calibri"/>
              <a:buAutoNum type="arabicPeriod"/>
            </a:pPr>
            <a:r>
              <a:rPr lang="en-US" sz="2120"/>
              <a:t>Introduction aux transferts numériques de fonds : aperçu des compétences numériques de base nécessaires pour les transferts d'argent par téléphone portable.</a:t>
            </a:r>
            <a:endParaRPr sz="2120"/>
          </a:p>
          <a:p>
            <a:pPr marL="457200" lvl="0" indent="-450850" algn="l" rtl="0">
              <a:lnSpc>
                <a:spcPct val="90000"/>
              </a:lnSpc>
              <a:spcBef>
                <a:spcPts val="600"/>
              </a:spcBef>
              <a:spcAft>
                <a:spcPts val="0"/>
              </a:spcAft>
              <a:buClr>
                <a:srgbClr val="FFC243"/>
              </a:buClr>
              <a:buSzPts val="2300"/>
              <a:buFont typeface="Calibri"/>
              <a:buAutoNum type="arabicPeriod"/>
            </a:pPr>
            <a:r>
              <a:rPr lang="en-US" sz="2120"/>
              <a:t>Comprendre les formulaires et les champs de données obligatoires : IBAN, nom d'utilisateur, numéro de téléphone et détails de paiement dans les formulaires.</a:t>
            </a:r>
            <a:endParaRPr sz="2120"/>
          </a:p>
          <a:p>
            <a:pPr marL="457200" lvl="0" indent="-450850" algn="l" rtl="0">
              <a:lnSpc>
                <a:spcPct val="90000"/>
              </a:lnSpc>
              <a:spcBef>
                <a:spcPts val="600"/>
              </a:spcBef>
              <a:spcAft>
                <a:spcPts val="0"/>
              </a:spcAft>
              <a:buClr>
                <a:srgbClr val="FFC243"/>
              </a:buClr>
              <a:buSzPts val="2300"/>
              <a:buFont typeface="Calibri"/>
              <a:buAutoNum type="arabicPeriod"/>
            </a:pPr>
            <a:r>
              <a:rPr lang="en-US" sz="2120"/>
              <a:t>Applications pour envoyer et recevoir de l'argent : Présentation des applications couramment utilisées pour les transferts d'argent, de leurs fonctionnalités et de la manière de les installer.</a:t>
            </a:r>
            <a:endParaRPr sz="2120"/>
          </a:p>
          <a:p>
            <a:pPr marL="457200" lvl="0" indent="-450850" algn="l" rtl="0">
              <a:lnSpc>
                <a:spcPct val="90000"/>
              </a:lnSpc>
              <a:spcBef>
                <a:spcPts val="600"/>
              </a:spcBef>
              <a:spcAft>
                <a:spcPts val="0"/>
              </a:spcAft>
              <a:buClr>
                <a:srgbClr val="FFC243"/>
              </a:buClr>
              <a:buSzPts val="2300"/>
              <a:buFont typeface="Calibri"/>
              <a:buAutoNum type="arabicPeriod"/>
            </a:pPr>
            <a:r>
              <a:rPr lang="en-US" sz="2120"/>
              <a:t>Identifier et éviter les escroqueries courantes : Reconnaître les tentatives d'hameçonnage et gérer en toute sécurité les données personnelles pour prévenir la fraude.</a:t>
            </a:r>
            <a:endParaRPr sz="2120"/>
          </a:p>
          <a:p>
            <a:pPr marL="457200" lvl="0" indent="-450850" algn="l" rtl="0">
              <a:lnSpc>
                <a:spcPct val="90000"/>
              </a:lnSpc>
              <a:spcBef>
                <a:spcPts val="600"/>
              </a:spcBef>
              <a:spcAft>
                <a:spcPts val="0"/>
              </a:spcAft>
              <a:buClr>
                <a:srgbClr val="FFC243"/>
              </a:buClr>
              <a:buSzPts val="2300"/>
              <a:buFont typeface="Calibri"/>
              <a:buAutoNum type="arabicPeriod"/>
            </a:pPr>
            <a:r>
              <a:rPr lang="en-US" sz="2120"/>
              <a:t>Accéder à l'historique des transactions et le comprendre : consulter les paiements antérieurs, les détails de l'expéditeur et tenir des registres à l'aide d'applications mobiles.</a:t>
            </a:r>
            <a:endParaRPr sz="2120"/>
          </a:p>
          <a:p>
            <a:pPr marL="457200" lvl="0" indent="-450849" algn="l" rtl="0">
              <a:lnSpc>
                <a:spcPct val="90000"/>
              </a:lnSpc>
              <a:spcBef>
                <a:spcPts val="600"/>
              </a:spcBef>
              <a:spcAft>
                <a:spcPts val="0"/>
              </a:spcAft>
              <a:buClr>
                <a:srgbClr val="FFC243"/>
              </a:buClr>
              <a:buSzPts val="2300"/>
              <a:buFont typeface="Calibri"/>
              <a:buAutoNum type="arabicPeriod"/>
            </a:pPr>
            <a:r>
              <a:rPr lang="en-US" sz="2120"/>
              <a:t>Conseils et exercices pratiques</a:t>
            </a:r>
            <a:endParaRPr sz="2120"/>
          </a:p>
        </p:txBody>
      </p:sp>
      <p:sp>
        <p:nvSpPr>
          <p:cNvPr id="147" name="Google Shape;147;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48" name="Google Shape;148;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2000" b="0" i="0" u="none" strike="noStrike" cap="none">
                <a:solidFill>
                  <a:schemeClr val="dk1"/>
                </a:solidFill>
                <a:latin typeface="Calibri"/>
                <a:ea typeface="Calibri"/>
                <a:cs typeface="Calibri"/>
                <a:sym typeface="Calibri"/>
              </a:rPr>
              <a:t>Recevoir et envoyer de l’argent</a:t>
            </a:r>
            <a:endParaRPr sz="2000" b="0" i="0" u="none" strike="noStrike" cap="none">
              <a:solidFill>
                <a:schemeClr val="dk1"/>
              </a:solidFill>
              <a:latin typeface="Calibri"/>
              <a:ea typeface="Calibri"/>
              <a:cs typeface="Calibri"/>
              <a:sym typeface="Calibri"/>
            </a:endParaRPr>
          </a:p>
        </p:txBody>
      </p:sp>
      <p:pic>
        <p:nvPicPr>
          <p:cNvPr id="149" name="Google Shape;149;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sz="2400"/>
              <a:t>Méthodologie et durée de la formation</a:t>
            </a:r>
            <a:endParaRPr sz="2400"/>
          </a:p>
        </p:txBody>
      </p:sp>
      <p:sp>
        <p:nvSpPr>
          <p:cNvPr id="155" name="Google Shape;155;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56" name="Google Shape;156;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2000" b="0" i="0" u="none" strike="noStrike" cap="none">
                <a:solidFill>
                  <a:schemeClr val="dk1"/>
                </a:solidFill>
                <a:latin typeface="Calibri"/>
                <a:ea typeface="Calibri"/>
                <a:cs typeface="Calibri"/>
                <a:sym typeface="Calibri"/>
              </a:rPr>
              <a:t>Recevoir et envoyer de l’argent</a:t>
            </a:r>
            <a:endParaRPr sz="2000" b="0" i="0" u="none" strike="noStrike" cap="none">
              <a:solidFill>
                <a:schemeClr val="dk1"/>
              </a:solidFill>
              <a:latin typeface="Calibri"/>
              <a:ea typeface="Calibri"/>
              <a:cs typeface="Calibri"/>
              <a:sym typeface="Calibri"/>
            </a:endParaRPr>
          </a:p>
        </p:txBody>
      </p:sp>
      <p:sp>
        <p:nvSpPr>
          <p:cNvPr id="157" name="Google Shape;157;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Durée : </a:t>
            </a:r>
            <a:r>
              <a:rPr lang="en-US"/>
              <a:t>4 heures</a:t>
            </a:r>
            <a:endParaRPr/>
          </a:p>
          <a:p>
            <a:pPr marL="685800" lvl="1" indent="-216026" algn="l" rtl="0">
              <a:lnSpc>
                <a:spcPct val="100000"/>
              </a:lnSpc>
              <a:spcBef>
                <a:spcPts val="1200"/>
              </a:spcBef>
              <a:spcAft>
                <a:spcPts val="0"/>
              </a:spcAft>
              <a:buClr>
                <a:srgbClr val="92D050"/>
              </a:buClr>
              <a:buSzPts val="2640"/>
              <a:buFont typeface="Calibri"/>
              <a:buChar char="▪"/>
            </a:pPr>
            <a:r>
              <a:rPr lang="en-US"/>
              <a:t>Formation en présentiel : 2 heures</a:t>
            </a:r>
            <a:endParaRPr/>
          </a:p>
          <a:p>
            <a:pPr marL="685800" lvl="1" indent="-216026" algn="l" rtl="0">
              <a:lnSpc>
                <a:spcPct val="100000"/>
              </a:lnSpc>
              <a:spcBef>
                <a:spcPts val="1200"/>
              </a:spcBef>
              <a:spcAft>
                <a:spcPts val="0"/>
              </a:spcAft>
              <a:buClr>
                <a:srgbClr val="92D050"/>
              </a:buClr>
              <a:buSzPts val="2640"/>
              <a:buFont typeface="Calibri"/>
              <a:buChar char="▪"/>
            </a:pPr>
            <a:r>
              <a:rPr lang="en-US"/>
              <a:t>Formation en ligne : 2 heures</a:t>
            </a:r>
            <a:endParaRPr/>
          </a:p>
          <a:p>
            <a:pPr marL="0" lvl="0" indent="0" algn="l" rtl="0">
              <a:lnSpc>
                <a:spcPct val="100000"/>
              </a:lnSpc>
              <a:spcBef>
                <a:spcPts val="1200"/>
              </a:spcBef>
              <a:spcAft>
                <a:spcPts val="0"/>
              </a:spcAft>
              <a:buSzPts val="2400"/>
              <a:buNone/>
            </a:pPr>
            <a:endParaRPr/>
          </a:p>
        </p:txBody>
      </p:sp>
      <p:sp>
        <p:nvSpPr>
          <p:cNvPr id="158" name="Google Shape;158;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000" b="1" i="0" u="none" strike="noStrike" cap="none">
                <a:solidFill>
                  <a:srgbClr val="FFC243"/>
                </a:solidFill>
                <a:latin typeface="Calibri"/>
                <a:ea typeface="Calibri"/>
                <a:cs typeface="Calibri"/>
                <a:sym typeface="Calibri"/>
              </a:rPr>
              <a:t>Méthodologie</a:t>
            </a:r>
            <a:r>
              <a:rPr lang="en-US" sz="1600" b="0" i="0" u="none" strike="noStrike" cap="none">
                <a:solidFill>
                  <a:schemeClr val="lt1"/>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228600" marR="0" lvl="0" indent="-222250" algn="l" rtl="0">
              <a:lnSpc>
                <a:spcPct val="100000"/>
              </a:lnSpc>
              <a:spcBef>
                <a:spcPts val="1000"/>
              </a:spcBef>
              <a:spcAft>
                <a:spcPts val="0"/>
              </a:spcAft>
              <a:buClr>
                <a:srgbClr val="92D050"/>
              </a:buClr>
              <a:buSzPts val="1900"/>
              <a:buFont typeface="Calibri"/>
              <a:buChar char="▪"/>
            </a:pPr>
            <a:r>
              <a:rPr lang="en-US" sz="1700" b="0" i="0" u="none" strike="noStrike" cap="none">
                <a:solidFill>
                  <a:schemeClr val="lt1"/>
                </a:solidFill>
                <a:latin typeface="Calibri"/>
                <a:ea typeface="Calibri"/>
                <a:cs typeface="Calibri"/>
                <a:sym typeface="Calibri"/>
              </a:rPr>
              <a:t>Active et participative</a:t>
            </a:r>
            <a:endParaRPr sz="1100" b="0" i="0" u="none" strike="noStrike" cap="none">
              <a:solidFill>
                <a:srgbClr val="000000"/>
              </a:solidFill>
              <a:latin typeface="Calibri"/>
              <a:ea typeface="Calibri"/>
              <a:cs typeface="Calibri"/>
              <a:sym typeface="Calibri"/>
            </a:endParaRPr>
          </a:p>
          <a:p>
            <a:pPr marL="228600" marR="0" lvl="0" indent="-222250" algn="l" rtl="0">
              <a:lnSpc>
                <a:spcPct val="100000"/>
              </a:lnSpc>
              <a:spcBef>
                <a:spcPts val="1000"/>
              </a:spcBef>
              <a:spcAft>
                <a:spcPts val="0"/>
              </a:spcAft>
              <a:buClr>
                <a:srgbClr val="92D050"/>
              </a:buClr>
              <a:buSzPts val="1900"/>
              <a:buFont typeface="Calibri"/>
              <a:buChar char="▪"/>
            </a:pPr>
            <a:r>
              <a:rPr lang="en-US" sz="1700" b="0" i="0" u="none" strike="noStrike" cap="none">
                <a:solidFill>
                  <a:schemeClr val="lt1"/>
                </a:solidFill>
                <a:latin typeface="Calibri"/>
                <a:ea typeface="Calibri"/>
                <a:cs typeface="Calibri"/>
                <a:sym typeface="Calibri"/>
              </a:rPr>
              <a:t>Formation en présentiel :</a:t>
            </a:r>
            <a:endParaRPr sz="1100" b="0" i="0" u="none" strike="noStrike" cap="none">
              <a:solidFill>
                <a:srgbClr val="000000"/>
              </a:solidFill>
              <a:latin typeface="Calibri"/>
              <a:ea typeface="Calibri"/>
              <a:cs typeface="Calibri"/>
              <a:sym typeface="Calibri"/>
            </a:endParaRPr>
          </a:p>
          <a:p>
            <a:pPr marL="685800" marR="0" lvl="1" indent="-222250" algn="l" rtl="0">
              <a:lnSpc>
                <a:spcPct val="100000"/>
              </a:lnSpc>
              <a:spcBef>
                <a:spcPts val="1000"/>
              </a:spcBef>
              <a:spcAft>
                <a:spcPts val="0"/>
              </a:spcAft>
              <a:buClr>
                <a:srgbClr val="FFDA4C"/>
              </a:buClr>
              <a:buSzPts val="2300"/>
              <a:buFont typeface="Calibri"/>
              <a:buChar char="✔"/>
            </a:pPr>
            <a:r>
              <a:rPr lang="en-US" sz="1700" b="0" i="0" u="none" strike="noStrike" cap="none">
                <a:solidFill>
                  <a:schemeClr val="lt1"/>
                </a:solidFill>
                <a:latin typeface="Calibri"/>
                <a:ea typeface="Calibri"/>
                <a:cs typeface="Calibri"/>
                <a:sym typeface="Calibri"/>
              </a:rPr>
              <a:t>Dialogue     </a:t>
            </a:r>
            <a:r>
              <a:rPr lang="en-US" sz="1700" b="0" i="0" u="none" strike="noStrike" cap="none">
                <a:solidFill>
                  <a:srgbClr val="FFC243"/>
                </a:solidFill>
                <a:latin typeface="Calibri"/>
                <a:ea typeface="Calibri"/>
                <a:cs typeface="Calibri"/>
                <a:sym typeface="Calibri"/>
              </a:rPr>
              <a:t>✔</a:t>
            </a:r>
            <a:r>
              <a:rPr lang="en-US" sz="1700" b="0" i="0" u="none" strike="noStrike" cap="none">
                <a:solidFill>
                  <a:schemeClr val="lt1"/>
                </a:solidFill>
                <a:latin typeface="Calibri"/>
                <a:ea typeface="Calibri"/>
                <a:cs typeface="Calibri"/>
                <a:sym typeface="Calibri"/>
              </a:rPr>
              <a:t> Jeu de rôle    </a:t>
            </a:r>
            <a:r>
              <a:rPr lang="en-US" sz="1700" b="0" i="0" u="none" strike="noStrike" cap="none">
                <a:solidFill>
                  <a:srgbClr val="FFC243"/>
                </a:solidFill>
                <a:latin typeface="Calibri"/>
                <a:ea typeface="Calibri"/>
                <a:cs typeface="Calibri"/>
                <a:sym typeface="Calibri"/>
              </a:rPr>
              <a:t>✔</a:t>
            </a:r>
            <a:r>
              <a:rPr lang="en-US" sz="1700" b="0" i="0" u="none" strike="noStrike" cap="none">
                <a:solidFill>
                  <a:schemeClr val="lt1"/>
                </a:solidFill>
                <a:latin typeface="Calibri"/>
                <a:ea typeface="Calibri"/>
                <a:cs typeface="Calibri"/>
                <a:sym typeface="Calibri"/>
              </a:rPr>
              <a:t> Travail d’équipe</a:t>
            </a:r>
            <a:endParaRPr sz="1100" b="0" i="0" u="none" strike="noStrike" cap="none">
              <a:solidFill>
                <a:srgbClr val="000000"/>
              </a:solidFill>
              <a:latin typeface="Calibri"/>
              <a:ea typeface="Calibri"/>
              <a:cs typeface="Calibri"/>
              <a:sym typeface="Calibri"/>
            </a:endParaRPr>
          </a:p>
          <a:p>
            <a:pPr marL="228600" marR="0" lvl="0" indent="-222250" algn="l" rtl="0">
              <a:lnSpc>
                <a:spcPct val="100000"/>
              </a:lnSpc>
              <a:spcBef>
                <a:spcPts val="1000"/>
              </a:spcBef>
              <a:spcAft>
                <a:spcPts val="0"/>
              </a:spcAft>
              <a:buClr>
                <a:srgbClr val="92D050"/>
              </a:buClr>
              <a:buSzPts val="1900"/>
              <a:buFont typeface="Calibri"/>
              <a:buChar char="▪"/>
            </a:pPr>
            <a:r>
              <a:rPr lang="en-US" sz="1700" b="0" i="0" u="none" strike="noStrike" cap="none">
                <a:solidFill>
                  <a:schemeClr val="lt1"/>
                </a:solidFill>
                <a:latin typeface="Calibri"/>
                <a:ea typeface="Calibri"/>
                <a:cs typeface="Calibri"/>
                <a:sym typeface="Calibri"/>
              </a:rPr>
              <a:t>Formation en ligne :</a:t>
            </a:r>
            <a:endParaRPr sz="1100" b="0" i="0" u="none" strike="noStrike" cap="none">
              <a:solidFill>
                <a:srgbClr val="000000"/>
              </a:solidFill>
              <a:latin typeface="Calibri"/>
              <a:ea typeface="Calibri"/>
              <a:cs typeface="Calibri"/>
              <a:sym typeface="Calibri"/>
            </a:endParaRPr>
          </a:p>
          <a:p>
            <a:pPr marL="685800" marR="0" lvl="1" indent="-222250" algn="l" rtl="0">
              <a:lnSpc>
                <a:spcPct val="100000"/>
              </a:lnSpc>
              <a:spcBef>
                <a:spcPts val="1000"/>
              </a:spcBef>
              <a:spcAft>
                <a:spcPts val="0"/>
              </a:spcAft>
              <a:buClr>
                <a:srgbClr val="FFDA4C"/>
              </a:buClr>
              <a:buSzPts val="2300"/>
              <a:buFont typeface="Calibri"/>
              <a:buChar char="✔"/>
            </a:pPr>
            <a:r>
              <a:rPr lang="en-US" sz="1700" b="0" i="0" u="none" strike="noStrike" cap="none">
                <a:solidFill>
                  <a:schemeClr val="lt1"/>
                </a:solidFill>
                <a:latin typeface="Calibri"/>
                <a:ea typeface="Calibri"/>
                <a:cs typeface="Calibri"/>
                <a:sym typeface="Calibri"/>
              </a:rPr>
              <a:t>Vidéos sélectionnées ou autoproduites</a:t>
            </a:r>
            <a:endParaRPr sz="1700" b="0" i="0" u="none" strike="noStrike" cap="none">
              <a:solidFill>
                <a:schemeClr val="lt1"/>
              </a:solidFill>
              <a:latin typeface="Calibri"/>
              <a:ea typeface="Calibri"/>
              <a:cs typeface="Calibri"/>
              <a:sym typeface="Calibri"/>
            </a:endParaRPr>
          </a:p>
          <a:p>
            <a:pPr marL="685800" marR="0" lvl="1" indent="-222250" algn="l" rtl="0">
              <a:lnSpc>
                <a:spcPct val="100000"/>
              </a:lnSpc>
              <a:spcBef>
                <a:spcPts val="1000"/>
              </a:spcBef>
              <a:spcAft>
                <a:spcPts val="0"/>
              </a:spcAft>
              <a:buClr>
                <a:srgbClr val="FFDA4C"/>
              </a:buClr>
              <a:buSzPts val="2300"/>
              <a:buFont typeface="Calibri"/>
              <a:buChar char="✔"/>
            </a:pPr>
            <a:r>
              <a:rPr lang="en-US" sz="1700" b="0" i="0" u="none" strike="noStrike" cap="none">
                <a:solidFill>
                  <a:schemeClr val="lt1"/>
                </a:solidFill>
                <a:latin typeface="Calibri"/>
                <a:ea typeface="Calibri"/>
                <a:cs typeface="Calibri"/>
                <a:sym typeface="Calibri"/>
              </a:rPr>
              <a:t>Mise en pratique de quelques conseils donnés en classe</a:t>
            </a:r>
            <a:endParaRPr sz="1300"/>
          </a:p>
          <a:p>
            <a:pPr marL="685800" marR="0" lvl="1" indent="-222250" algn="l" rtl="0">
              <a:lnSpc>
                <a:spcPct val="100000"/>
              </a:lnSpc>
              <a:spcBef>
                <a:spcPts val="1000"/>
              </a:spcBef>
              <a:spcAft>
                <a:spcPts val="0"/>
              </a:spcAft>
              <a:buClr>
                <a:srgbClr val="FFDA4C"/>
              </a:buClr>
              <a:buSzPts val="2300"/>
              <a:buFont typeface="Calibri"/>
              <a:buChar char="✔"/>
            </a:pPr>
            <a:r>
              <a:rPr lang="en-US" sz="1700" b="0" i="0" u="none" strike="noStrike" cap="none">
                <a:solidFill>
                  <a:schemeClr val="lt1"/>
                </a:solidFill>
                <a:latin typeface="Calibri"/>
                <a:ea typeface="Calibri"/>
                <a:cs typeface="Calibri"/>
                <a:sym typeface="Calibri"/>
              </a:rPr>
              <a:t>Quelques travaux en collaboration</a:t>
            </a:r>
            <a:endParaRPr sz="1300"/>
          </a:p>
          <a:p>
            <a:pPr marL="685800" marR="0" lvl="1" indent="-222250" algn="l" rtl="0">
              <a:lnSpc>
                <a:spcPct val="100000"/>
              </a:lnSpc>
              <a:spcBef>
                <a:spcPts val="1000"/>
              </a:spcBef>
              <a:spcAft>
                <a:spcPts val="0"/>
              </a:spcAft>
              <a:buClr>
                <a:srgbClr val="FFDA4C"/>
              </a:buClr>
              <a:buSzPts val="2300"/>
              <a:buFont typeface="Calibri"/>
              <a:buChar char="✔"/>
            </a:pPr>
            <a:r>
              <a:rPr lang="en-US" sz="1700" b="0" i="0" u="none" strike="noStrike" cap="none">
                <a:solidFill>
                  <a:schemeClr val="lt1"/>
                </a:solidFill>
                <a:latin typeface="Calibri"/>
                <a:ea typeface="Calibri"/>
                <a:cs typeface="Calibri"/>
                <a:sym typeface="Calibri"/>
              </a:rPr>
              <a:t>Simulation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400" b="0" i="0" u="none" strike="noStrike" cap="none">
              <a:solidFill>
                <a:schemeClr val="lt1"/>
              </a:solidFill>
              <a:latin typeface="Calibri"/>
              <a:ea typeface="Calibri"/>
              <a:cs typeface="Calibri"/>
              <a:sym typeface="Calibri"/>
            </a:endParaRPr>
          </a:p>
        </p:txBody>
      </p:sp>
      <p:pic>
        <p:nvPicPr>
          <p:cNvPr id="159" name="Google Shape;159;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sz="2000"/>
              <a:t>Unité 2</a:t>
            </a:r>
            <a:r>
              <a:rPr lang="en-US"/>
              <a:t/>
            </a:r>
            <a:br>
              <a:rPr lang="en-US"/>
            </a:br>
            <a:r>
              <a:rPr lang="en-US"/>
              <a:t>Introduction aux transferts numériques de fonds</a:t>
            </a:r>
            <a:endParaRPr/>
          </a:p>
        </p:txBody>
      </p:sp>
      <p:sp>
        <p:nvSpPr>
          <p:cNvPr id="166" name="Google Shape;166;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Objectifs</a:t>
            </a:r>
            <a:endParaRPr/>
          </a:p>
        </p:txBody>
      </p:sp>
      <p:sp>
        <p:nvSpPr>
          <p:cNvPr id="167" name="Google Shape;167;p7"/>
          <p:cNvSpPr txBox="1">
            <a:spLocks noGrp="1"/>
          </p:cNvSpPr>
          <p:nvPr>
            <p:ph type="body" idx="2"/>
          </p:nvPr>
        </p:nvSpPr>
        <p:spPr>
          <a:xfrm>
            <a:off x="617620" y="2849844"/>
            <a:ext cx="6218186" cy="37752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SzPts val="2000"/>
              <a:buNone/>
            </a:pPr>
            <a:r>
              <a:rPr lang="en-US" sz="2000"/>
              <a:t>À l'issue de cette unité, vous saurez :</a:t>
            </a:r>
            <a:endParaRPr/>
          </a:p>
          <a:p>
            <a:pPr marL="228600" lvl="0" indent="-228600" algn="l" rtl="0">
              <a:lnSpc>
                <a:spcPct val="150000"/>
              </a:lnSpc>
              <a:spcBef>
                <a:spcPts val="1200"/>
              </a:spcBef>
              <a:spcAft>
                <a:spcPts val="0"/>
              </a:spcAft>
              <a:buSzPts val="2000"/>
              <a:buFont typeface="Calibri"/>
              <a:buChar char="✔"/>
            </a:pPr>
            <a:r>
              <a:rPr lang="en-US" sz="2000"/>
              <a:t>Comprendre le rôle des transferts numériques </a:t>
            </a:r>
            <a:endParaRPr/>
          </a:p>
          <a:p>
            <a:pPr marL="0" lvl="0" indent="0" algn="l" rtl="0">
              <a:lnSpc>
                <a:spcPct val="150000"/>
              </a:lnSpc>
              <a:spcBef>
                <a:spcPts val="0"/>
              </a:spcBef>
              <a:spcAft>
                <a:spcPts val="0"/>
              </a:spcAft>
              <a:buSzPts val="2000"/>
              <a:buNone/>
            </a:pPr>
            <a:r>
              <a:rPr lang="en-US" sz="2000"/>
              <a:t>de fonds</a:t>
            </a:r>
            <a:endParaRPr/>
          </a:p>
          <a:p>
            <a:pPr marL="228600" lvl="0" indent="-228600" algn="l" rtl="0">
              <a:lnSpc>
                <a:spcPct val="150000"/>
              </a:lnSpc>
              <a:spcBef>
                <a:spcPts val="1200"/>
              </a:spcBef>
              <a:spcAft>
                <a:spcPts val="0"/>
              </a:spcAft>
              <a:buSzPts val="2000"/>
              <a:buFont typeface="Calibri"/>
              <a:buChar char="✔"/>
            </a:pPr>
            <a:r>
              <a:rPr lang="en-US" sz="2000"/>
              <a:t>Identifier les compétences numériques de base</a:t>
            </a:r>
            <a:endParaRPr/>
          </a:p>
          <a:p>
            <a:pPr marL="228600" lvl="0" indent="-228600" algn="l" rtl="0">
              <a:lnSpc>
                <a:spcPct val="150000"/>
              </a:lnSpc>
              <a:spcBef>
                <a:spcPts val="1200"/>
              </a:spcBef>
              <a:spcAft>
                <a:spcPts val="0"/>
              </a:spcAft>
              <a:buSzPts val="2000"/>
              <a:buFont typeface="Calibri"/>
              <a:buChar char="✔"/>
            </a:pPr>
            <a:r>
              <a:rPr lang="en-US" sz="2000"/>
              <a:t>Reconnaître l'importance des outils numériques</a:t>
            </a:r>
            <a:endParaRPr/>
          </a:p>
          <a:p>
            <a:pPr marL="228600" lvl="0" indent="-228600" algn="l" rtl="0">
              <a:lnSpc>
                <a:spcPct val="150000"/>
              </a:lnSpc>
              <a:spcBef>
                <a:spcPts val="1200"/>
              </a:spcBef>
              <a:spcAft>
                <a:spcPts val="0"/>
              </a:spcAft>
              <a:buSzPts val="2000"/>
              <a:buFont typeface="Calibri"/>
              <a:buChar char="✔"/>
            </a:pPr>
            <a:r>
              <a:rPr lang="en-US" sz="2000"/>
              <a:t>Instaurer la confiance dans l'utilisation de la technologie</a:t>
            </a:r>
            <a:endParaRPr sz="2000">
              <a:highlight>
                <a:srgbClr val="FFFF00"/>
              </a:highlight>
            </a:endParaRPr>
          </a:p>
        </p:txBody>
      </p:sp>
      <p:sp>
        <p:nvSpPr>
          <p:cNvPr id="168" name="Google Shape;168;p7"/>
          <p:cNvSpPr txBox="1"/>
          <p:nvPr/>
        </p:nvSpPr>
        <p:spPr>
          <a:xfrm>
            <a:off x="9436963" y="6574524"/>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jcomp sur Freepik</a:t>
            </a:r>
            <a:endParaRPr sz="1000" b="0" i="0" u="none" strike="noStrike" cap="none">
              <a:solidFill>
                <a:schemeClr val="dk1"/>
              </a:solidFill>
              <a:latin typeface="Calibri"/>
              <a:ea typeface="Calibri"/>
              <a:cs typeface="Calibri"/>
              <a:sym typeface="Calibri"/>
            </a:endParaRPr>
          </a:p>
        </p:txBody>
      </p:sp>
      <p:pic>
        <p:nvPicPr>
          <p:cNvPr id="169" name="Google Shape;169;p7"/>
          <p:cNvPicPr preferRelativeResize="0"/>
          <p:nvPr/>
        </p:nvPicPr>
        <p:blipFill rotWithShape="1">
          <a:blip r:embed="rId4">
            <a:alphaModFix/>
          </a:blip>
          <a:srcRect/>
          <a:stretch/>
        </p:blipFill>
        <p:spPr>
          <a:xfrm>
            <a:off x="6279508" y="2056233"/>
            <a:ext cx="5581536" cy="3721768"/>
          </a:xfrm>
          <a:prstGeom prst="rect">
            <a:avLst/>
          </a:prstGeom>
          <a:noFill/>
          <a:ln>
            <a:noFill/>
          </a:ln>
        </p:spPr>
      </p:pic>
      <p:sp>
        <p:nvSpPr>
          <p:cNvPr id="170" name="Google Shape;170;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71" name="Google Shape;171;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Calibri"/>
              <a:buNone/>
            </a:pPr>
            <a:r>
              <a:rPr lang="en-US" sz="2000" b="0" i="0" u="none" strike="noStrike" cap="none" dirty="0" err="1">
                <a:solidFill>
                  <a:schemeClr val="dk1"/>
                </a:solidFill>
                <a:latin typeface="Calibri"/>
                <a:ea typeface="Calibri"/>
                <a:cs typeface="Calibri"/>
                <a:sym typeface="Calibri"/>
              </a:rPr>
              <a:t>Recevoir</a:t>
            </a:r>
            <a:r>
              <a:rPr lang="en-US" sz="2000" b="0" i="0" u="none" strike="noStrike" cap="none" dirty="0">
                <a:solidFill>
                  <a:schemeClr val="dk1"/>
                </a:solidFill>
                <a:latin typeface="Calibri"/>
                <a:ea typeface="Calibri"/>
                <a:cs typeface="Calibri"/>
                <a:sym typeface="Calibri"/>
              </a:rPr>
              <a:t> et </a:t>
            </a:r>
            <a:r>
              <a:rPr lang="en-US" sz="2000" b="0" i="0" u="none" strike="noStrike" cap="none" dirty="0" err="1">
                <a:solidFill>
                  <a:schemeClr val="dk1"/>
                </a:solidFill>
                <a:latin typeface="Calibri"/>
                <a:ea typeface="Calibri"/>
                <a:cs typeface="Calibri"/>
                <a:sym typeface="Calibri"/>
              </a:rPr>
              <a:t>envoyer</a:t>
            </a:r>
            <a:r>
              <a:rPr lang="en-US" sz="2000" b="0" i="0" u="none" strike="noStrike" cap="none" dirty="0">
                <a:solidFill>
                  <a:schemeClr val="dk1"/>
                </a:solidFill>
                <a:latin typeface="Calibri"/>
                <a:ea typeface="Calibri"/>
                <a:cs typeface="Calibri"/>
                <a:sym typeface="Calibri"/>
              </a:rPr>
              <a:t> de </a:t>
            </a:r>
            <a:r>
              <a:rPr lang="en-US" sz="2000" b="0" i="0" u="none" strike="noStrike" cap="none" dirty="0" err="1">
                <a:solidFill>
                  <a:schemeClr val="dk1"/>
                </a:solidFill>
                <a:latin typeface="Calibri"/>
                <a:ea typeface="Calibri"/>
                <a:cs typeface="Calibri"/>
                <a:sym typeface="Calibri"/>
              </a:rPr>
              <a:t>l’argent</a:t>
            </a:r>
            <a:endParaRP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b="1"/>
              <a:t>Qu'est-ce que le transfert numérique de fonds ?</a:t>
            </a:r>
            <a:endParaRPr/>
          </a:p>
        </p:txBody>
      </p:sp>
      <p:sp>
        <p:nvSpPr>
          <p:cNvPr id="178" name="Google Shape;178;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Le transfert numérique de fonds est </a:t>
            </a:r>
            <a:r>
              <a:rPr lang="en-US" b="1"/>
              <a:t>un moyen d'envoyer ou de recevoir de l'argent par voie électronique à l'aide d'applications mobiles ou de plateformes en ligne, sans avoir besoin d'espèces ou de chèques.</a:t>
            </a:r>
            <a:endParaRPr/>
          </a:p>
          <a:p>
            <a:pPr marL="0" lvl="0" indent="0" algn="l" rtl="0">
              <a:lnSpc>
                <a:spcPct val="110000"/>
              </a:lnSpc>
              <a:spcBef>
                <a:spcPts val="0"/>
              </a:spcBef>
              <a:spcAft>
                <a:spcPts val="0"/>
              </a:spcAft>
              <a:buSzPts val="2400"/>
              <a:buNone/>
            </a:pPr>
            <a:endParaRPr>
              <a:solidFill>
                <a:srgbClr val="404040"/>
              </a:solidFill>
            </a:endParaRPr>
          </a:p>
          <a:p>
            <a:pPr marL="76200" lvl="0" indent="0" algn="l" rtl="0">
              <a:lnSpc>
                <a:spcPct val="100000"/>
              </a:lnSpc>
              <a:spcBef>
                <a:spcPts val="600"/>
              </a:spcBef>
              <a:spcAft>
                <a:spcPts val="0"/>
              </a:spcAft>
              <a:buSzPts val="2400"/>
              <a:buNone/>
            </a:pPr>
            <a:r>
              <a:rPr lang="en-US" b="1"/>
              <a:t>Comment ça marche : </a:t>
            </a:r>
            <a:r>
              <a:rPr lang="en-US"/>
              <a:t>vous fournissez des informations telles que l'IBAN ou le nom d'utilisateur du destinataire, et l'argent est transféré en toute sécurité via votre banque ou votre application.</a:t>
            </a:r>
            <a:endParaRPr/>
          </a:p>
        </p:txBody>
      </p:sp>
      <p:sp>
        <p:nvSpPr>
          <p:cNvPr id="179" name="Google Shape;179;p9"/>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400"/>
              <a:buFont typeface="Calibri"/>
              <a:buNone/>
            </a:pPr>
            <a:endParaRPr sz="1400" b="0" i="0" u="none" strike="noStrike" cap="none">
              <a:solidFill>
                <a:srgbClr val="785832"/>
              </a:solidFill>
              <a:latin typeface="Calibri"/>
              <a:ea typeface="Calibri"/>
              <a:cs typeface="Calibri"/>
              <a:sym typeface="Calibri"/>
            </a:endParaRPr>
          </a:p>
        </p:txBody>
      </p:sp>
      <p:sp>
        <p:nvSpPr>
          <p:cNvPr id="180" name="Google Shape;180;p9"/>
          <p:cNvSpPr txBox="1"/>
          <p:nvPr/>
        </p:nvSpPr>
        <p:spPr>
          <a:xfrm>
            <a:off x="8246006" y="6353504"/>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Freepik</a:t>
            </a:r>
            <a:endParaRPr sz="1000" b="0" i="0" u="none" strike="noStrike" cap="none">
              <a:solidFill>
                <a:schemeClr val="dk1"/>
              </a:solidFill>
              <a:latin typeface="Calibri"/>
              <a:ea typeface="Calibri"/>
              <a:cs typeface="Calibri"/>
              <a:sym typeface="Calibri"/>
            </a:endParaRPr>
          </a:p>
        </p:txBody>
      </p:sp>
      <p:pic>
        <p:nvPicPr>
          <p:cNvPr id="181" name="Google Shape;181;p9"/>
          <p:cNvPicPr preferRelativeResize="0"/>
          <p:nvPr/>
        </p:nvPicPr>
        <p:blipFill rotWithShape="1">
          <a:blip r:embed="rId4">
            <a:alphaModFix/>
          </a:blip>
          <a:srcRect/>
          <a:stretch/>
        </p:blipFill>
        <p:spPr>
          <a:xfrm>
            <a:off x="6669886" y="1976105"/>
            <a:ext cx="5337630" cy="3558420"/>
          </a:xfrm>
          <a:prstGeom prst="rect">
            <a:avLst/>
          </a:prstGeom>
          <a:noFill/>
          <a:ln>
            <a:noFill/>
          </a:ln>
        </p:spPr>
      </p:pic>
      <p:sp>
        <p:nvSpPr>
          <p:cNvPr id="182" name="Google Shape;182;p9"/>
          <p:cNvSpPr/>
          <p:nvPr/>
        </p:nvSpPr>
        <p:spPr>
          <a:xfrm>
            <a:off x="8200845" y="0"/>
            <a:ext cx="39855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400" b="0" i="0" u="none" strike="noStrike" cap="none">
                <a:solidFill>
                  <a:srgbClr val="002060"/>
                </a:solidFill>
                <a:latin typeface="Calibri"/>
                <a:ea typeface="Calibri"/>
                <a:cs typeface="Calibri"/>
                <a:sym typeface="Calibri"/>
              </a:rPr>
              <a:t>4.2 Introduction aux transferts numériques d'argent</a:t>
            </a:r>
            <a:endParaRPr sz="1400" b="0" i="0" u="none" strike="noStrike" cap="none">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4-FRx"/>
  <p:tag name="ISPRING_LMS_API_VERSION" val="SCORM 1.2"/>
  <p:tag name="ISPRING_ULTRA_SCORM_COURSE_ID" val="41395652-7F47-4617-AE3E-802A6EE7A36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French\\Fren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4-FRx"/>
  <p:tag name="ISPRING_FIRST_PUBLISH" val="1"/>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PdJ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90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D3S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D3S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D3S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APdJ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A90nlqPjqkydAAAAHoAAAAcAAAAdW5pdmVyc2FsL2xvY2FsX3NldHRpbmdzLnhtbA3MPQoCQQxA4X5PEVKIFutPJ7gz29kpgusBwk6UgUwiO0H09k73io83jN8i8OGlZtOAh+0egXW2lPUV8DGd+yNCddJEYsoB1RDG2A1iM8md3Rus8Bb68TJxaeF8pdLkjdRZcoX1SvwUN9DDpX2fmRPuYvcHUEsDBBQAAgAIAA90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A90nlo6nedwSwAAAGsAAAAbAAAAdW5pdmVyc2FsL3VuaXZlcnNhbC5wbmcueG1ss7GvyM1RKEstKs7Mz7NVMtQzULK34+WyKShKLctMLVeoAIoBBSFASaESyDVCcMszU0oygEIGFhYIwYzUzPSMElslC0MzuKA+0EwAUEsBAgAAFAACAAgAqX5QTzZhWAJHAwAA4QkAABQAAAAAAAAAAQAAAAAAAAAAAHVuaXZlcnNhbC9wbGF5ZXIueG1sUEsBAgAAFAACAAgAD3SeWrU39KgcBQAA4RMAAB0AAAAAAAAAAQAAAAAAeQMAAHVuaXZlcnNhbC9jb21tb25fbWVzc2FnZXMubG5nUEsBAgAAFAACAAgAD3SeWhUeYBujAAAAfwEAAC4AAAAAAAAAAQAAAAAA0AgAAHVuaXZlcnNhbC9wbGF5YmFja19hbmRfbmF2aWdhdGlvbl9zZXR0aW5ncy54bWxQSwECAAAUAAIACAAPdJ5aU8zMCI0DAACOEAAAJwAAAAAAAAABAAAAAAC/CQAAdW5pdmVyc2FsL2ZsYXNoX3B1Ymxpc2hpbmdfc2V0dGluZ3MueG1sUEsBAgAAFAACAAgAD3SeWnD0HBt+AwAAsQwAACEAAAAAAAAAAQAAAAAAkQ0AAHVuaXZlcnNhbC9mbGFzaF9za2luX3NldHRpbmdzLnhtbFBLAQIAABQAAgAIAA90nlqBGOJYhwMAABgQAAAmAAAAAAAAAAEAAAAAAE4RAAB1bml2ZXJzYWwvaHRtbF9wdWJsaXNoaW5nX3NldHRpbmdzLnhtbFBLAQIAABQAAgAIAA90nlo6Mq+ssQEAAHAGAAAfAAAAAAAAAAEAAAAAABkVAAB1bml2ZXJzYWwvaHRtbF9za2luX3NldHRpbmdzLmpzUEsBAgAAFAACAAgAD3SeWo+OqTJ0AAAAegAAABwAAAAAAAAAAQAAAAAABxcAAHVuaXZlcnNhbC9sb2NhbF9zZXR0aW5ncy54bWxQSwECAAAUAAIACAAPdJ5aQTcHEw4FAACsGgAAFwAAAAAAAAAAAAAAAAC1FwAAdW5pdmVyc2FsL3VuaXZlcnNhbC5wbmdQSwECAAAUAAIACAAPdJ5aOp3ncEsAAABrAAAAGwAAAAAAAAABAAAAAAD4HAAAdW5pdmVyc2FsL3VuaXZlcnNhbC5wbmcueG1sUEsFBgAAAAAKAAoABgMAAHwdAAAAAA=="/>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3677</Words>
  <Application>Microsoft Office PowerPoint</Application>
  <PresentationFormat>Ευρεία οθόνη</PresentationFormat>
  <Paragraphs>384</Paragraphs>
  <Slides>40</Slides>
  <Notes>40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40</vt:i4>
      </vt:variant>
    </vt:vector>
  </HeadingPairs>
  <TitlesOfParts>
    <vt:vector size="44" baseType="lpstr">
      <vt:lpstr>Calibri</vt:lpstr>
      <vt:lpstr>Poppins</vt:lpstr>
      <vt:lpstr>Impact</vt:lpstr>
      <vt:lpstr>Θέμα του Office</vt:lpstr>
      <vt:lpstr>Παρουσίαση του PowerPoint</vt:lpstr>
      <vt:lpstr>Παρουσίαση του PowerPoint</vt:lpstr>
      <vt:lpstr>Modules</vt:lpstr>
      <vt:lpstr>Unité 1 Introduction  </vt:lpstr>
      <vt:lpstr>Compétences</vt:lpstr>
      <vt:lpstr>Contenu de la formation</vt:lpstr>
      <vt:lpstr>Méthodologie et durée de la formation</vt:lpstr>
      <vt:lpstr>Unité 2 Introduction aux transferts numériques de fonds</vt:lpstr>
      <vt:lpstr>Qu'est-ce que le transfert numérique de fonds ?</vt:lpstr>
      <vt:lpstr>Παρουσίαση του PowerPoint</vt:lpstr>
      <vt:lpstr>Exemples de transferts numériques de fonds </vt:lpstr>
      <vt:lpstr>Compétences de base nécessaires pour les transferts numériques de fonds (1/2)</vt:lpstr>
      <vt:lpstr>Compétences de base nécessaires pour les transferts numériques de fonds (2/2)</vt:lpstr>
      <vt:lpstr>Les potentiels problèmes qui peuvent survenir lors des transferts numériques </vt:lpstr>
      <vt:lpstr>Unité 3 Comprendre les formulaires et les données obligatoires</vt:lpstr>
      <vt:lpstr>Champs de données clés</vt:lpstr>
      <vt:lpstr>Conseils pour garantir l'exactitude des transferts numériques de fonds (1/2)</vt:lpstr>
      <vt:lpstr>Conseils pour garantir l'exactitude des transferts numériques de fonds (2/2)</vt:lpstr>
      <vt:lpstr>Unité 4 Applications pour envoyer et recevoir de l'argent</vt:lpstr>
      <vt:lpstr>Applications couramment utilisées pour envoyer et recevoir de l'argent en France</vt:lpstr>
      <vt:lpstr>Installer et configurer les applications de transfert d'argent</vt:lpstr>
      <vt:lpstr>Unité 5 Identifier et éviter les arnaques courantes</vt:lpstr>
      <vt:lpstr>Que sont les tentatives d'hameçonnage ?</vt:lpstr>
      <vt:lpstr>Pratiques de partage sécurisé</vt:lpstr>
      <vt:lpstr>Qu'est-ce que l'authentification multifactorielle ?</vt:lpstr>
      <vt:lpstr>Unité 6 Accéder à l'historique des transactions et le comprendre</vt:lpstr>
      <vt:lpstr>Naviguer dans l'historique des transactions (1/2)</vt:lpstr>
      <vt:lpstr>Naviguer dans l'historique des transactions (2/2)</vt:lpstr>
      <vt:lpstr>En quoi est-ce important ?</vt:lpstr>
      <vt:lpstr>Activité : Identifiez votre IBAN (1)</vt:lpstr>
      <vt:lpstr>Activité : Identifiez votre IBAN (1)</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M4-FRx</dc:title>
  <dc:creator>pantelis bbalaouras</dc:creator>
  <cp:lastModifiedBy>pantelis</cp:lastModifiedBy>
  <cp:revision>7</cp:revision>
  <dcterms:created xsi:type="dcterms:W3CDTF">2020-06-02T13:31:56Z</dcterms:created>
  <dcterms:modified xsi:type="dcterms:W3CDTF">2025-04-30T11:33:06Z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0x0101008450A74BD8A8FB44A1AADE71A798F3E0</vt:lpwstr>
  </property>
</Properties>
</file>