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embeddedFontLst>
    <p:embeddedFont>
      <p:font typeface="Calibri" panose="020F0502020204030204" pitchFamily="34" charset="0"/>
      <p:regular r:id="rId49"/>
      <p:bold r:id="rId50"/>
      <p:italic r:id="rId51"/>
      <p:boldItalic r:id="rId52"/>
    </p:embeddedFont>
    <p:embeddedFont>
      <p:font typeface="Poppins" panose="020B0604020202020204" charset="0"/>
      <p:regular r:id="rId53"/>
      <p:bold r:id="rId54"/>
      <p:italic r:id="rId55"/>
      <p:boldItalic r:id="rId56"/>
    </p:embeddedFont>
    <p:embeddedFont>
      <p:font typeface="Impact" panose="020B0806030902050204" pitchFamily="34" charset="0"/>
      <p:regular r:id="rId57"/>
    </p:embeddedFont>
  </p:embeddedFontLst>
  <p:custDataLst>
    <p:tags r:id="rId5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g2X0ROaHe4uhuhH5HMxvYlsvfq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a:solidFill>
                <a:srgbClr val="222222"/>
              </a:solidFill>
              <a:highlight>
                <a:srgbClr val="FFFFFF"/>
              </a:highlight>
              <a:latin typeface="Calibri"/>
              <a:ea typeface="Calibri"/>
              <a:cs typeface="Calibri"/>
              <a:sym typeface="Calibri"/>
            </a:endParaRPr>
          </a:p>
        </p:txBody>
      </p:sp>
      <p:sp>
        <p:nvSpPr>
          <p:cNvPr id="64" name="Google Shape;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a:t>La bonne réponse est D.</a:t>
            </a:r>
            <a:endParaRPr/>
          </a:p>
        </p:txBody>
      </p:sp>
      <p:sp>
        <p:nvSpPr>
          <p:cNvPr id="434" name="Google Shape;434;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a:t>La bonne réponse est C.</a:t>
            </a:r>
            <a:endParaRPr/>
          </a:p>
        </p:txBody>
      </p:sp>
      <p:sp>
        <p:nvSpPr>
          <p:cNvPr id="445" name="Google Shape;445;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a:t>La bonne réponse est A.</a:t>
            </a:r>
            <a:endParaRPr/>
          </a:p>
        </p:txBody>
      </p:sp>
      <p:sp>
        <p:nvSpPr>
          <p:cNvPr id="456" name="Google Shape;456;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a:t>La bonne réponse est B.</a:t>
            </a:r>
            <a:endParaRPr/>
          </a:p>
        </p:txBody>
      </p:sp>
      <p:sp>
        <p:nvSpPr>
          <p:cNvPr id="467" name="Google Shape;467;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61"/>
          <p:cNvPicPr preferRelativeResize="0"/>
          <p:nvPr/>
        </p:nvPicPr>
        <p:blipFill rotWithShape="1">
          <a:blip r:embed="rId2">
            <a:alphaModFix/>
          </a:blip>
          <a:srcRect t="21218" r="61794" b="22757"/>
          <a:stretch/>
        </p:blipFill>
        <p:spPr>
          <a:xfrm>
            <a:off x="11548610" y="6362699"/>
            <a:ext cx="643390" cy="495301"/>
          </a:xfrm>
          <a:prstGeom prst="rect">
            <a:avLst/>
          </a:prstGeom>
          <a:noFill/>
          <a:ln>
            <a:noFill/>
          </a:ln>
        </p:spPr>
      </p:pic>
      <p:pic>
        <p:nvPicPr>
          <p:cNvPr id="21" name="Google Shape;21;p61"/>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22" name="Google Shape;22;p61" descr="Placeholder-dark.png"/>
          <p:cNvPicPr preferRelativeResize="0"/>
          <p:nvPr/>
        </p:nvPicPr>
        <p:blipFill rotWithShape="1">
          <a:blip r:embed="rId4">
            <a:alphaModFix/>
          </a:blip>
          <a:srcRect/>
          <a:stretch/>
        </p:blipFill>
        <p:spPr>
          <a:xfrm>
            <a:off x="10102362" y="-3149"/>
            <a:ext cx="1945888" cy="972945"/>
          </a:xfrm>
          <a:prstGeom prst="rect">
            <a:avLst/>
          </a:prstGeom>
          <a:noFill/>
          <a:ln>
            <a:noFill/>
          </a:ln>
        </p:spPr>
      </p:pic>
      <p:sp>
        <p:nvSpPr>
          <p:cNvPr id="24" name="Google Shape;24;p61"/>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5</a:t>
            </a:r>
            <a:endParaRPr sz="2000" b="1" i="0" u="none" strike="noStrike" cap="none">
              <a:solidFill>
                <a:schemeClr val="lt1"/>
              </a:solidFill>
              <a:latin typeface="Calibri"/>
              <a:ea typeface="Calibri"/>
              <a:cs typeface="Calibri"/>
              <a:sym typeface="Calibri"/>
            </a:endParaRPr>
          </a:p>
        </p:txBody>
      </p:sp>
      <p:sp>
        <p:nvSpPr>
          <p:cNvPr id="2" name="Google Shape;32;p62">
            <a:extLst>
              <a:ext uri="{FF2B5EF4-FFF2-40B4-BE49-F238E27FC236}">
                <a16:creationId xmlns:a16="http://schemas.microsoft.com/office/drawing/2014/main" id="{520ED031-978D-ED46-C2E0-979B4E1CDDE3}"/>
              </a:ext>
            </a:extLst>
          </p:cNvPr>
          <p:cNvSpPr txBox="1"/>
          <p:nvPr userDrawn="1"/>
        </p:nvSpPr>
        <p:spPr>
          <a:xfrm>
            <a:off x="400398" y="38604"/>
            <a:ext cx="7848056" cy="409633"/>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ts val="2000"/>
              <a:buFont typeface="Calibri"/>
              <a:buNone/>
            </a:pPr>
            <a:r>
              <a:rPr lang="fr-FR" sz="2000" b="0" i="0" u="none" strike="noStrike" cap="none" dirty="0">
                <a:solidFill>
                  <a:schemeClr val="dk1"/>
                </a:solidFill>
                <a:latin typeface="Calibri"/>
                <a:ea typeface="Calibri"/>
                <a:cs typeface="Calibri"/>
                <a:sym typeface="Calibri"/>
              </a:rPr>
              <a:t>Utilisation d’une carte de crédit pour l’achat de biens et de services en ligne</a:t>
            </a:r>
            <a:endParaRPr sz="14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62"/>
          <p:cNvSpPr/>
          <p:nvPr/>
        </p:nvSpPr>
        <p:spPr>
          <a:xfrm>
            <a:off x="0" y="2218305"/>
            <a:ext cx="12192001" cy="3787362"/>
          </a:xfrm>
          <a:prstGeom prst="rect">
            <a:avLst/>
          </a:prstGeom>
          <a:noFill/>
          <a:ln>
            <a:noFill/>
          </a:ln>
          <a:effectLst>
            <a:outerShdw blurRad="40000" dist="23000" dir="5400000" rotWithShape="0">
              <a:srgbClr val="808080">
                <a:alpha val="33333"/>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 name="Google Shape;27;p6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28" name="Google Shape;28;p62"/>
          <p:cNvPicPr preferRelativeResize="0"/>
          <p:nvPr/>
        </p:nvPicPr>
        <p:blipFill rotWithShape="1">
          <a:blip r:embed="rId2">
            <a:alphaModFix/>
          </a:blip>
          <a:srcRect/>
          <a:stretch/>
        </p:blipFill>
        <p:spPr>
          <a:xfrm>
            <a:off x="11470436" y="6150614"/>
            <a:ext cx="668329" cy="677143"/>
          </a:xfrm>
          <a:prstGeom prst="rect">
            <a:avLst/>
          </a:prstGeom>
          <a:noFill/>
          <a:ln>
            <a:noFill/>
          </a:ln>
        </p:spPr>
      </p:pic>
      <p:pic>
        <p:nvPicPr>
          <p:cNvPr id="29" name="Google Shape;29;p62" descr="Placeholder-dark.png"/>
          <p:cNvPicPr preferRelativeResize="0"/>
          <p:nvPr/>
        </p:nvPicPr>
        <p:blipFill rotWithShape="1">
          <a:blip r:embed="rId3">
            <a:alphaModFix/>
          </a:blip>
          <a:srcRect/>
          <a:stretch/>
        </p:blipFill>
        <p:spPr>
          <a:xfrm>
            <a:off x="9381297" y="-3149"/>
            <a:ext cx="2784642" cy="1392322"/>
          </a:xfrm>
          <a:prstGeom prst="rect">
            <a:avLst/>
          </a:prstGeom>
          <a:noFill/>
          <a:ln>
            <a:noFill/>
          </a:ln>
        </p:spPr>
      </p:pic>
      <p:sp>
        <p:nvSpPr>
          <p:cNvPr id="30" name="Google Shape;30;p62"/>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 name="Google Shape;31;p62"/>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2"/>
          <p:cNvSpPr txBox="1"/>
          <p:nvPr/>
        </p:nvSpPr>
        <p:spPr>
          <a:xfrm>
            <a:off x="400398" y="38604"/>
            <a:ext cx="7848056" cy="409633"/>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ts val="2000"/>
              <a:buFont typeface="Calibri"/>
              <a:buNone/>
            </a:pPr>
            <a:r>
              <a:rPr lang="fr-FR" sz="2000" b="0" i="0" u="none" strike="noStrike" cap="none" dirty="0">
                <a:solidFill>
                  <a:schemeClr val="dk1"/>
                </a:solidFill>
                <a:latin typeface="Calibri"/>
                <a:ea typeface="Calibri"/>
                <a:cs typeface="Calibri"/>
                <a:sym typeface="Calibri"/>
              </a:rPr>
              <a:t>Utilisation d’une carte de crédit pour l’achat de biens et de services en ligne</a:t>
            </a:r>
            <a:endParaRPr sz="1400" b="0" i="0" u="none" strike="noStrike" cap="none" dirty="0">
              <a:solidFill>
                <a:srgbClr val="000000"/>
              </a:solidFill>
              <a:latin typeface="Calibri"/>
              <a:ea typeface="Calibri"/>
              <a:cs typeface="Calibri"/>
              <a:sym typeface="Calibri"/>
            </a:endParaRPr>
          </a:p>
        </p:txBody>
      </p:sp>
      <p:sp>
        <p:nvSpPr>
          <p:cNvPr id="33" name="Google Shape;33;p62"/>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5</a:t>
            </a:r>
            <a:endParaRPr sz="20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34"/>
        <p:cNvGrpSpPr/>
        <p:nvPr/>
      </p:nvGrpSpPr>
      <p:grpSpPr>
        <a:xfrm>
          <a:off x="0" y="0"/>
          <a:ext cx="0" cy="0"/>
          <a:chOff x="0" y="0"/>
          <a:chExt cx="0" cy="0"/>
        </a:xfrm>
      </p:grpSpPr>
      <p:sp>
        <p:nvSpPr>
          <p:cNvPr id="35" name="Google Shape;35;p6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6"/>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6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39" name="Google Shape;39;p6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5</a:t>
            </a:r>
            <a:endParaRPr sz="2000" b="1" i="0" u="none" strike="noStrike" cap="none">
              <a:solidFill>
                <a:schemeClr val="lt1"/>
              </a:solidFill>
              <a:latin typeface="Calibri"/>
              <a:ea typeface="Calibri"/>
              <a:cs typeface="Calibri"/>
              <a:sym typeface="Calibri"/>
            </a:endParaRPr>
          </a:p>
        </p:txBody>
      </p:sp>
      <p:sp>
        <p:nvSpPr>
          <p:cNvPr id="2" name="Google Shape;32;p62">
            <a:extLst>
              <a:ext uri="{FF2B5EF4-FFF2-40B4-BE49-F238E27FC236}">
                <a16:creationId xmlns:a16="http://schemas.microsoft.com/office/drawing/2014/main" id="{63B19624-301E-3577-A063-506DE738F36E}"/>
              </a:ext>
            </a:extLst>
          </p:cNvPr>
          <p:cNvSpPr txBox="1"/>
          <p:nvPr userDrawn="1"/>
        </p:nvSpPr>
        <p:spPr>
          <a:xfrm>
            <a:off x="400398" y="38604"/>
            <a:ext cx="7848056" cy="409633"/>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ts val="2000"/>
              <a:buFont typeface="Calibri"/>
              <a:buNone/>
            </a:pPr>
            <a:r>
              <a:rPr lang="fr-FR" sz="2000" b="0" i="0" u="none" strike="noStrike" cap="none" dirty="0">
                <a:solidFill>
                  <a:schemeClr val="dk1"/>
                </a:solidFill>
                <a:latin typeface="Calibri"/>
                <a:ea typeface="Calibri"/>
                <a:cs typeface="Calibri"/>
                <a:sym typeface="Calibri"/>
              </a:rPr>
              <a:t>Utilisation d’une carte de crédit pour l’achat de biens et de services en ligne</a:t>
            </a:r>
            <a:endParaRPr sz="14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0"/>
        <p:cNvGrpSpPr/>
        <p:nvPr/>
      </p:nvGrpSpPr>
      <p:grpSpPr>
        <a:xfrm>
          <a:off x="0" y="0"/>
          <a:ext cx="0" cy="0"/>
          <a:chOff x="0" y="0"/>
          <a:chExt cx="0" cy="0"/>
        </a:xfrm>
      </p:grpSpPr>
      <p:sp>
        <p:nvSpPr>
          <p:cNvPr id="41" name="Google Shape;41;p6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5"/>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6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46" name="Google Shape;46;p6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5</a:t>
            </a:r>
            <a:endParaRPr sz="2000" b="1" i="0" u="none" strike="noStrike" cap="none">
              <a:solidFill>
                <a:schemeClr val="lt1"/>
              </a:solidFill>
              <a:latin typeface="Calibri"/>
              <a:ea typeface="Calibri"/>
              <a:cs typeface="Calibri"/>
              <a:sym typeface="Calibri"/>
            </a:endParaRPr>
          </a:p>
        </p:txBody>
      </p:sp>
      <p:sp>
        <p:nvSpPr>
          <p:cNvPr id="2" name="Google Shape;32;p62">
            <a:extLst>
              <a:ext uri="{FF2B5EF4-FFF2-40B4-BE49-F238E27FC236}">
                <a16:creationId xmlns:a16="http://schemas.microsoft.com/office/drawing/2014/main" id="{7A8737D9-CA22-6390-AFC9-7E1AD05AC63F}"/>
              </a:ext>
            </a:extLst>
          </p:cNvPr>
          <p:cNvSpPr txBox="1"/>
          <p:nvPr userDrawn="1"/>
        </p:nvSpPr>
        <p:spPr>
          <a:xfrm>
            <a:off x="400398" y="38604"/>
            <a:ext cx="7848056" cy="409633"/>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ts val="2000"/>
              <a:buFont typeface="Calibri"/>
              <a:buNone/>
            </a:pPr>
            <a:r>
              <a:rPr lang="fr-FR" sz="2000" b="0" i="0" u="none" strike="noStrike" cap="none" dirty="0">
                <a:solidFill>
                  <a:schemeClr val="dk1"/>
                </a:solidFill>
                <a:latin typeface="Calibri"/>
                <a:ea typeface="Calibri"/>
                <a:cs typeface="Calibri"/>
                <a:sym typeface="Calibri"/>
              </a:rPr>
              <a:t>Utilisation d’une carte de crédit pour l’achat de biens et de services en ligne</a:t>
            </a:r>
            <a:endParaRPr sz="14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7"/>
        <p:cNvGrpSpPr/>
        <p:nvPr/>
      </p:nvGrpSpPr>
      <p:grpSpPr>
        <a:xfrm>
          <a:off x="0" y="0"/>
          <a:ext cx="0" cy="0"/>
          <a:chOff x="0" y="0"/>
          <a:chExt cx="0" cy="0"/>
        </a:xfrm>
      </p:grpSpPr>
      <p:sp>
        <p:nvSpPr>
          <p:cNvPr id="48" name="Google Shape;48;p6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3"/>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63"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52" name="Google Shape;52;p63"/>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5</a:t>
            </a:r>
            <a:endParaRPr sz="2000" b="1" i="0" u="none" strike="noStrike" cap="none">
              <a:solidFill>
                <a:schemeClr val="lt1"/>
              </a:solidFill>
              <a:latin typeface="Calibri"/>
              <a:ea typeface="Calibri"/>
              <a:cs typeface="Calibri"/>
              <a:sym typeface="Calibri"/>
            </a:endParaRPr>
          </a:p>
        </p:txBody>
      </p:sp>
      <p:sp>
        <p:nvSpPr>
          <p:cNvPr id="2" name="Google Shape;32;p62">
            <a:extLst>
              <a:ext uri="{FF2B5EF4-FFF2-40B4-BE49-F238E27FC236}">
                <a16:creationId xmlns:a16="http://schemas.microsoft.com/office/drawing/2014/main" id="{E9A7B5BD-0FA5-5E27-3EF2-0FC8F14549D9}"/>
              </a:ext>
            </a:extLst>
          </p:cNvPr>
          <p:cNvSpPr txBox="1"/>
          <p:nvPr userDrawn="1"/>
        </p:nvSpPr>
        <p:spPr>
          <a:xfrm>
            <a:off x="400398" y="38604"/>
            <a:ext cx="7848056" cy="409633"/>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ts val="2000"/>
              <a:buFont typeface="Calibri"/>
              <a:buNone/>
            </a:pPr>
            <a:r>
              <a:rPr lang="fr-FR" sz="2000" b="0" i="0" u="none" strike="noStrike" cap="none" dirty="0">
                <a:solidFill>
                  <a:schemeClr val="dk1"/>
                </a:solidFill>
                <a:latin typeface="Calibri"/>
                <a:ea typeface="Calibri"/>
                <a:cs typeface="Calibri"/>
                <a:sym typeface="Calibri"/>
              </a:rPr>
              <a:t>Utilisation d’une carte de crédit pour l’achat de biens et de services en ligne</a:t>
            </a:r>
            <a:endParaRPr sz="14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53"/>
        <p:cNvGrpSpPr/>
        <p:nvPr/>
      </p:nvGrpSpPr>
      <p:grpSpPr>
        <a:xfrm>
          <a:off x="0" y="0"/>
          <a:ext cx="0" cy="0"/>
          <a:chOff x="0" y="0"/>
          <a:chExt cx="0" cy="0"/>
        </a:xfrm>
      </p:grpSpPr>
      <p:sp>
        <p:nvSpPr>
          <p:cNvPr id="54" name="Google Shape;54;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56" name="Google Shape;56;p6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57" name="Google Shape;57;p6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60" name="Google Shape;60;p64" descr="Placeholder-dark.png"/>
          <p:cNvPicPr preferRelativeResize="0"/>
          <p:nvPr/>
        </p:nvPicPr>
        <p:blipFill rotWithShape="1">
          <a:blip r:embed="rId2">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5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freepik.com/free-vector/tiny-woman-choosing-dress-online-store-via-laptop-computer-bag-clothes-flat-vector-illustration-shopping-digital-technology_10173963.htm#fromView=image_search_similar&amp;page=1&amp;position=6&amp;uuid=657651ee-4849-4a5c-bee3-7eb4b666f443&amp;query=e-shop+navigatio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freepik.com/free-vector/log-online-store-landing-page_5327283.htm#fromView=image_search_similar&amp;page=1&amp;position=6&amp;uuid=c1158109-f6df-4760-ba27-02cee4dc3c57&amp;query=e-shop+accou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freepik.com/free-vector/follow-me-social-business-theme-design_5257488.htm#fromView=image_search_similar&amp;page=1&amp;position=0&amp;uuid=f9ba334a-ab0b-4f5e-b546-d0b0d049a69e&amp;query=account+profi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modern-flat-icons-vector-illustration-collection_1306967.htm#fromView=image_search_similar&amp;page=1&amp;position=3&amp;uuid=82ae7259-1e05-4af2-8b3f-4365d8545dd8&amp;query=credit+car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freepik.com/free-vector/credit-card-payment-concept-landing-page_5575466.htm#fromView=image_search_similar&amp;page=1&amp;position=15&amp;uuid=47f99266-26eb-456f-9362-94d2995c92e9&amp;query=credit+car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freepik.com/free-vector/detachable-device-technology-abstract-concept-illustration-removable-laptop-screen-detachable-computer-keyboard-modular-electronics-device-demountable-technology_10780562.htm#fromView=image_search_similar&amp;page=1&amp;position=1&amp;uuid=293f3992-a0bb-4b1f-8c09-bf93ad206ebe&amp;query=PayPa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freepik.com/free-vector/log-online-store-landing-page_5327283.htm#fromView=image_search_similar&amp;page=1&amp;position=6&amp;uuid=c1158109-f6df-4760-ba27-02cee4dc3c57&amp;query=e-shop+accoun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4.jp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www.freepik.com/free-vector/reviews-concept-landing-page_5156339.htm#fromView=image_search_similar&amp;page=1&amp;position=0&amp;uuid=584a99d2-5360-4b8a-bc5b-9d88743ca59f&amp;query=review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www.freepik.com/free-psd/flat-design-landing-page-template_66854573.htm#fromView=image_search_similar&amp;page=1&amp;position=9&amp;uuid=fa448daf-25c5-492d-b56e-6a950ff54c21&amp;query=discount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freepik.com/free-vector/character-illustration-people-with-packages-shipment_3425156.htm#fromView=image_search_similar&amp;page=1&amp;position=7&amp;uuid=f283081c-520c-4ac9-86ab-2a1bf5ed8972&amp;query=shipment"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s://www.freepik.com/free-vector/hand-drawn-crm-illustration_26808124.htm#fromView=image_search_similar&amp;page=1&amp;position=2&amp;uuid=70369e82-6cb1-4092-b367-46c9a1e1e549&amp;query=customer+servic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s://www.freepik.com/free-vector/hand-drawn-cybersickness-illustration_67172858.htm#fromView=image_search_similar&amp;page=1&amp;position=22&amp;uuid=1bf5c26d-0736-48de-a269-2dabd0bce4b6&amp;query=customer+proble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reepik.com/free-vector/payment-goods-online-store-by-computer_20924592.htm#fromView=image_search_similar&amp;page=1&amp;position=7&amp;uuid=2c0aa504-d074-4e5f-9f50-5c5aa8c13e05&amp;query=e-shop+structur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7" name="Google Shape;67;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5074" t="11272" r="59635" b="11616"/>
          <a:stretch/>
        </p:blipFill>
        <p:spPr>
          <a:xfrm>
            <a:off x="452338" y="0"/>
            <a:ext cx="5204308" cy="5333341"/>
          </a:xfrm>
          <a:prstGeom prst="rect">
            <a:avLst/>
          </a:prstGeom>
          <a:noFill/>
          <a:ln>
            <a:noFill/>
          </a:ln>
        </p:spPr>
      </p:pic>
      <p:sp>
        <p:nvSpPr>
          <p:cNvPr id="68" name="Google Shape;68;p1"/>
          <p:cNvSpPr txBox="1"/>
          <p:nvPr/>
        </p:nvSpPr>
        <p:spPr>
          <a:xfrm>
            <a:off x="6222050" y="2864579"/>
            <a:ext cx="5902194" cy="2869471"/>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FCB13A"/>
              </a:buClr>
              <a:buSzPts val="4400"/>
              <a:buFont typeface="Calibri"/>
              <a:buNone/>
            </a:pPr>
            <a:r>
              <a:rPr lang="en-US" sz="4400" b="1" i="0" u="none" strike="noStrike" cap="none" dirty="0">
                <a:solidFill>
                  <a:srgbClr val="FCB13A"/>
                </a:solidFill>
                <a:latin typeface="Calibri"/>
                <a:ea typeface="Calibri"/>
                <a:cs typeface="Calibri"/>
                <a:sym typeface="Calibri"/>
              </a:rPr>
              <a:t>Module 5</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en-US" sz="4000" b="1" i="0" u="none" strike="noStrike" cap="none" dirty="0" err="1">
                <a:solidFill>
                  <a:srgbClr val="3F3F3F"/>
                </a:solidFill>
                <a:latin typeface="Calibri"/>
                <a:ea typeface="Calibri"/>
                <a:cs typeface="Calibri"/>
                <a:sym typeface="Calibri"/>
              </a:rPr>
              <a:t>Utilisation</a:t>
            </a:r>
            <a:r>
              <a:rPr lang="en-US" sz="4000" b="1" i="0" u="none" strike="noStrike" cap="none" dirty="0">
                <a:solidFill>
                  <a:srgbClr val="3F3F3F"/>
                </a:solidFill>
                <a:latin typeface="Calibri"/>
                <a:ea typeface="Calibri"/>
                <a:cs typeface="Calibri"/>
                <a:sym typeface="Calibri"/>
              </a:rPr>
              <a:t> </a:t>
            </a:r>
            <a:r>
              <a:rPr lang="en-US" sz="4000" b="1" i="0" u="none" strike="noStrike" cap="none" dirty="0" err="1">
                <a:solidFill>
                  <a:srgbClr val="3F3F3F"/>
                </a:solidFill>
                <a:latin typeface="Calibri"/>
                <a:ea typeface="Calibri"/>
                <a:cs typeface="Calibri"/>
                <a:sym typeface="Calibri"/>
              </a:rPr>
              <a:t>d’une</a:t>
            </a:r>
            <a:r>
              <a:rPr lang="en-US" sz="4000" b="1" i="0" u="none" strike="noStrike" cap="none" dirty="0">
                <a:solidFill>
                  <a:srgbClr val="3F3F3F"/>
                </a:solidFill>
                <a:latin typeface="Calibri"/>
                <a:ea typeface="Calibri"/>
                <a:cs typeface="Calibri"/>
                <a:sym typeface="Calibri"/>
              </a:rPr>
              <a:t> carte de </a:t>
            </a:r>
            <a:r>
              <a:rPr lang="en-US" sz="4000" b="1" i="0" u="none" strike="noStrike" cap="none" dirty="0" err="1">
                <a:solidFill>
                  <a:srgbClr val="3F3F3F"/>
                </a:solidFill>
                <a:latin typeface="Calibri"/>
                <a:ea typeface="Calibri"/>
                <a:cs typeface="Calibri"/>
                <a:sym typeface="Calibri"/>
              </a:rPr>
              <a:t>crédit</a:t>
            </a:r>
            <a:r>
              <a:rPr lang="en-US" sz="4000" b="1" i="0" u="none" strike="noStrike" cap="none" dirty="0">
                <a:solidFill>
                  <a:srgbClr val="3F3F3F"/>
                </a:solidFill>
                <a:latin typeface="Calibri"/>
                <a:ea typeface="Calibri"/>
                <a:cs typeface="Calibri"/>
                <a:sym typeface="Calibri"/>
              </a:rPr>
              <a:t> pour </a:t>
            </a:r>
            <a:r>
              <a:rPr lang="en-US" sz="4000" b="1" i="0" u="none" strike="noStrike" cap="none" dirty="0" err="1">
                <a:solidFill>
                  <a:srgbClr val="3F3F3F"/>
                </a:solidFill>
                <a:latin typeface="Calibri"/>
                <a:ea typeface="Calibri"/>
                <a:cs typeface="Calibri"/>
                <a:sym typeface="Calibri"/>
              </a:rPr>
              <a:t>l’achat</a:t>
            </a:r>
            <a:r>
              <a:rPr lang="en-US" sz="4000" b="1" i="0" u="none" strike="noStrike" cap="none" dirty="0">
                <a:solidFill>
                  <a:srgbClr val="3F3F3F"/>
                </a:solidFill>
                <a:latin typeface="Calibri"/>
                <a:ea typeface="Calibri"/>
                <a:cs typeface="Calibri"/>
                <a:sym typeface="Calibri"/>
              </a:rPr>
              <a:t> de </a:t>
            </a:r>
            <a:r>
              <a:rPr lang="en-US" sz="4000" b="1" i="0" u="none" strike="noStrike" cap="none" dirty="0" err="1">
                <a:solidFill>
                  <a:srgbClr val="3F3F3F"/>
                </a:solidFill>
                <a:latin typeface="Calibri"/>
                <a:ea typeface="Calibri"/>
                <a:cs typeface="Calibri"/>
                <a:sym typeface="Calibri"/>
              </a:rPr>
              <a:t>biens</a:t>
            </a:r>
            <a:r>
              <a:rPr lang="en-US" sz="4000" b="1" i="0" u="none" strike="noStrike" cap="none" dirty="0">
                <a:solidFill>
                  <a:srgbClr val="3F3F3F"/>
                </a:solidFill>
                <a:latin typeface="Calibri"/>
                <a:ea typeface="Calibri"/>
                <a:cs typeface="Calibri"/>
                <a:sym typeface="Calibri"/>
              </a:rPr>
              <a:t> et de services </a:t>
            </a:r>
            <a:r>
              <a:rPr lang="en-US" sz="4000" b="1" i="0" u="none" strike="noStrike" cap="none" dirty="0" err="1">
                <a:solidFill>
                  <a:srgbClr val="3F3F3F"/>
                </a:solidFill>
                <a:latin typeface="Calibri"/>
                <a:ea typeface="Calibri"/>
                <a:cs typeface="Calibri"/>
                <a:sym typeface="Calibri"/>
              </a:rPr>
              <a:t>en</a:t>
            </a:r>
            <a:r>
              <a:rPr lang="en-US" sz="4000" b="1" i="0" u="none" strike="noStrike" cap="none" dirty="0">
                <a:solidFill>
                  <a:srgbClr val="3F3F3F"/>
                </a:solidFill>
                <a:latin typeface="Calibri"/>
                <a:ea typeface="Calibri"/>
                <a:cs typeface="Calibri"/>
                <a:sym typeface="Calibri"/>
              </a:rPr>
              <a:t> </a:t>
            </a:r>
            <a:r>
              <a:rPr lang="en-US" sz="4000" b="1" i="0" u="none" strike="noStrike" cap="none" dirty="0" err="1">
                <a:solidFill>
                  <a:srgbClr val="3F3F3F"/>
                </a:solidFill>
                <a:latin typeface="Calibri"/>
                <a:ea typeface="Calibri"/>
                <a:cs typeface="Calibri"/>
                <a:sym typeface="Calibri"/>
              </a:rPr>
              <a:t>ligne</a:t>
            </a:r>
            <a:endParaRPr sz="1400" b="0" i="0" u="none" strike="noStrike" cap="none" dirty="0">
              <a:solidFill>
                <a:srgbClr val="000000"/>
              </a:solidFill>
              <a:latin typeface="Calibri"/>
              <a:ea typeface="Calibri"/>
              <a:cs typeface="Calibri"/>
              <a:sym typeface="Calibri"/>
            </a:endParaRPr>
          </a:p>
        </p:txBody>
      </p:sp>
      <p:sp>
        <p:nvSpPr>
          <p:cNvPr id="69" name="Google Shape;69;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25098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2" name="Google Shape;72;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3" name="Google Shape;73;p1"/>
          <p:cNvSpPr/>
          <p:nvPr/>
        </p:nvSpPr>
        <p:spPr>
          <a:xfrm>
            <a:off x="-9348" y="4338615"/>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74" name="Google Shape;74;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5" name="Google Shape;75;p1"/>
          <p:cNvSpPr/>
          <p:nvPr/>
        </p:nvSpPr>
        <p:spPr>
          <a:xfrm>
            <a:off x="2972569" y="6246217"/>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Calibri"/>
              <a:buNone/>
            </a:pPr>
            <a:r>
              <a:rPr lang="en-US" sz="1110" b="0" i="0" u="none" strike="noStrike" cap="none">
                <a:solidFill>
                  <a:schemeClr val="lt1"/>
                </a:solidFill>
                <a:latin typeface="Calibri"/>
                <a:ea typeface="Calibri"/>
                <a:cs typeface="Calibri"/>
                <a:sym typeface="Calibri"/>
              </a:rPr>
              <a:t>Financé par l'Union européenne. Les points de vue et opinions exprimés n'engagent toutefois que leur(s) auteur(s) et ne reflètent pas nécessairement ceux de l'Union européenne ou de l'Agence exécutive « Éducation, audiovisuel et culture » (EACEA). Ni l'Union européenne ni l'EACEA ne peuvent en être tenus responsables. Numéro de projet : 2023-1-RO01-KA220-ADU-000157797</a:t>
            </a:r>
            <a:endParaRPr/>
          </a:p>
        </p:txBody>
      </p:sp>
      <p:pic>
        <p:nvPicPr>
          <p:cNvPr id="76" name="Google Shape;76;p1"/>
          <p:cNvPicPr preferRelativeResize="0"/>
          <p:nvPr/>
        </p:nvPicPr>
        <p:blipFill rotWithShape="1">
          <a:blip r:embed="rId4">
            <a:alphaModFix/>
          </a:blip>
          <a:srcRect/>
          <a:stretch/>
        </p:blipFill>
        <p:spPr>
          <a:xfrm>
            <a:off x="10718231" y="6316337"/>
            <a:ext cx="1406013" cy="492105"/>
          </a:xfrm>
          <a:prstGeom prst="rect">
            <a:avLst/>
          </a:prstGeom>
          <a:noFill/>
          <a:ln>
            <a:noFill/>
          </a:ln>
        </p:spPr>
      </p:pic>
      <p:pic>
        <p:nvPicPr>
          <p:cNvPr id="77" name="Google Shape;77;p1"/>
          <p:cNvPicPr preferRelativeResize="0"/>
          <p:nvPr/>
        </p:nvPicPr>
        <p:blipFill rotWithShape="1">
          <a:blip r:embed="rId4">
            <a:alphaModFix/>
          </a:blip>
          <a:srcRect/>
          <a:stretch/>
        </p:blipFill>
        <p:spPr>
          <a:xfrm>
            <a:off x="10718231" y="6311949"/>
            <a:ext cx="1406013" cy="492105"/>
          </a:xfrm>
          <a:prstGeom prst="rect">
            <a:avLst/>
          </a:prstGeom>
          <a:noFill/>
          <a:ln>
            <a:noFill/>
          </a:ln>
        </p:spPr>
      </p:pic>
      <p:sp>
        <p:nvSpPr>
          <p:cNvPr id="78" name="Google Shape;78;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79" name="Google Shape;79;p1" title="FR_Co-fundedbytheEU_RGB_POS.png"/>
          <p:cNvPicPr preferRelativeResize="0"/>
          <p:nvPr/>
        </p:nvPicPr>
        <p:blipFill rotWithShape="1">
          <a:blip r:embed="rId5">
            <a:alphaModFix/>
          </a:blip>
          <a:srcRect/>
          <a:stretch/>
        </p:blipFill>
        <p:spPr>
          <a:xfrm>
            <a:off x="0" y="6215916"/>
            <a:ext cx="2700268" cy="6078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5"/>
          <p:cNvSpPr txBox="1">
            <a:spLocks noGrp="1"/>
          </p:cNvSpPr>
          <p:nvPr>
            <p:ph type="title"/>
          </p:nvPr>
        </p:nvSpPr>
        <p:spPr>
          <a:xfrm>
            <a:off x="566154" y="839854"/>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Naviguer sur les sites web de boutiques en ligne</a:t>
            </a:r>
            <a:endParaRPr/>
          </a:p>
        </p:txBody>
      </p:sp>
      <p:sp>
        <p:nvSpPr>
          <p:cNvPr id="181" name="Google Shape;181;p15"/>
          <p:cNvSpPr txBox="1">
            <a:spLocks noGrp="1"/>
          </p:cNvSpPr>
          <p:nvPr>
            <p:ph type="body" idx="1"/>
          </p:nvPr>
        </p:nvSpPr>
        <p:spPr>
          <a:xfrm>
            <a:off x="566154" y="1474999"/>
            <a:ext cx="7802100" cy="5019600"/>
          </a:xfrm>
          <a:prstGeom prst="rect">
            <a:avLst/>
          </a:prstGeom>
          <a:noFill/>
          <a:ln>
            <a:noFill/>
          </a:ln>
        </p:spPr>
        <p:txBody>
          <a:bodyPr spcFirstLastPara="1" wrap="square" lIns="91425" tIns="45700" rIns="91425" bIns="45700" anchor="t" anchorCtr="0">
            <a:normAutofit fontScale="85000" lnSpcReduction="20000"/>
          </a:bodyPr>
          <a:lstStyle/>
          <a:p>
            <a:pPr marL="76200" lvl="0" indent="0" algn="l" rtl="0">
              <a:lnSpc>
                <a:spcPct val="100000"/>
              </a:lnSpc>
              <a:spcBef>
                <a:spcPts val="600"/>
              </a:spcBef>
              <a:spcAft>
                <a:spcPts val="0"/>
              </a:spcAft>
              <a:buSzPct val="117647"/>
              <a:buNone/>
            </a:pPr>
            <a:r>
              <a:rPr lang="en-US"/>
              <a:t>Étapes de navigation :</a:t>
            </a:r>
            <a:endParaRPr/>
          </a:p>
          <a:p>
            <a:pPr marL="457200" lvl="0" indent="-367552" algn="l" rtl="0">
              <a:lnSpc>
                <a:spcPct val="100000"/>
              </a:lnSpc>
              <a:spcBef>
                <a:spcPts val="1200"/>
              </a:spcBef>
              <a:spcAft>
                <a:spcPts val="0"/>
              </a:spcAft>
              <a:buSzPct val="117647"/>
              <a:buChar char="▪"/>
            </a:pPr>
            <a:r>
              <a:rPr lang="en-US" b="1"/>
              <a:t>Identifiez le menu : </a:t>
            </a:r>
            <a:r>
              <a:rPr lang="en-US"/>
              <a:t>recherchez la barre de menu avec les catégories.</a:t>
            </a:r>
            <a:endParaRPr/>
          </a:p>
          <a:p>
            <a:pPr marL="457200" lvl="0" indent="-367552" algn="l" rtl="0">
              <a:lnSpc>
                <a:spcPct val="100000"/>
              </a:lnSpc>
              <a:spcBef>
                <a:spcPts val="1200"/>
              </a:spcBef>
              <a:spcAft>
                <a:spcPts val="0"/>
              </a:spcAft>
              <a:buSzPct val="117647"/>
              <a:buChar char="▪"/>
            </a:pPr>
            <a:r>
              <a:rPr lang="en-US" b="1"/>
              <a:t>Explorez les catégories : </a:t>
            </a:r>
            <a:r>
              <a:rPr lang="en-US"/>
              <a:t>cliquez sur une catégorie pour afficher les sous-catégories.</a:t>
            </a:r>
            <a:endParaRPr/>
          </a:p>
          <a:p>
            <a:pPr marL="457200" lvl="0" indent="-367552" algn="l" rtl="0">
              <a:lnSpc>
                <a:spcPct val="100000"/>
              </a:lnSpc>
              <a:spcBef>
                <a:spcPts val="1200"/>
              </a:spcBef>
              <a:spcAft>
                <a:spcPts val="0"/>
              </a:spcAft>
              <a:buSzPct val="117647"/>
              <a:buChar char="▪"/>
            </a:pPr>
            <a:r>
              <a:rPr lang="en-US" b="1"/>
              <a:t>Parcourez les produits : </a:t>
            </a:r>
            <a:r>
              <a:rPr lang="en-US"/>
              <a:t>dans chaque catégorie, faites défiler les produits ou utilisez les options de recherche et de filtrage pour une recherche plus ciblée.</a:t>
            </a:r>
            <a:endParaRPr/>
          </a:p>
          <a:p>
            <a:pPr marL="457200" lvl="0" indent="-367552" algn="l" rtl="0">
              <a:lnSpc>
                <a:spcPct val="100000"/>
              </a:lnSpc>
              <a:spcBef>
                <a:spcPts val="1200"/>
              </a:spcBef>
              <a:spcAft>
                <a:spcPts val="0"/>
              </a:spcAft>
              <a:buSzPct val="117647"/>
              <a:buChar char="▪"/>
            </a:pPr>
            <a:r>
              <a:rPr lang="en-US" b="1"/>
              <a:t>Sélectionnez une catégorie : </a:t>
            </a:r>
            <a:r>
              <a:rPr lang="en-US"/>
              <a:t>dans le menu du site web, choisissez une catégorie principale.</a:t>
            </a:r>
            <a:endParaRPr/>
          </a:p>
          <a:p>
            <a:pPr marL="457200" lvl="0" indent="-367552" algn="l" rtl="0">
              <a:lnSpc>
                <a:spcPct val="100000"/>
              </a:lnSpc>
              <a:spcBef>
                <a:spcPts val="1200"/>
              </a:spcBef>
              <a:spcAft>
                <a:spcPts val="0"/>
              </a:spcAft>
              <a:buSzPct val="117647"/>
              <a:buChar char="▪"/>
            </a:pPr>
            <a:r>
              <a:rPr lang="en-US" b="1"/>
              <a:t>Utilisez les sous-catégories : </a:t>
            </a:r>
            <a:r>
              <a:rPr lang="en-US"/>
              <a:t>dans la catégorie principale, vous trouverez souvent des sous-catégories. Cliquez dessus pour affiner votre recherche.</a:t>
            </a:r>
            <a:endParaRPr/>
          </a:p>
          <a:p>
            <a:pPr marL="457200" lvl="0" indent="-367552" algn="l" rtl="0">
              <a:lnSpc>
                <a:spcPct val="100000"/>
              </a:lnSpc>
              <a:spcBef>
                <a:spcPts val="1200"/>
              </a:spcBef>
              <a:spcAft>
                <a:spcPts val="0"/>
              </a:spcAft>
              <a:buClr>
                <a:srgbClr val="68BC42"/>
              </a:buClr>
              <a:buSzPct val="117647"/>
              <a:buChar char="▪"/>
            </a:pPr>
            <a:r>
              <a:rPr lang="en-US" b="1"/>
              <a:t>Explorez les produits : </a:t>
            </a:r>
            <a:r>
              <a:rPr lang="en-US"/>
              <a:t>la sous-catégorie affichera une liste de produits. Vous pouvez les faire défiler pour trouver ce que vous cherchez.</a:t>
            </a:r>
            <a:endParaRPr/>
          </a:p>
        </p:txBody>
      </p:sp>
      <p:sp>
        <p:nvSpPr>
          <p:cNvPr id="182" name="Google Shape;182;p15"/>
          <p:cNvSpPr txBox="1"/>
          <p:nvPr/>
        </p:nvSpPr>
        <p:spPr>
          <a:xfrm>
            <a:off x="8248073" y="6233057"/>
            <a:ext cx="355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rgbClr val="0563C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par pchvector sur </a:t>
            </a:r>
            <a:r>
              <a:rPr lang="en-US" sz="1100" b="0" i="0" u="sng" strike="noStrike" cap="none">
                <a:solidFill>
                  <a:schemeClr val="dk2"/>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Freepik</a:t>
            </a:r>
            <a:endParaRPr sz="1100" b="0" i="0" u="none" strike="noStrike" cap="none">
              <a:solidFill>
                <a:schemeClr val="dk2"/>
              </a:solidFill>
              <a:latin typeface="Calibri"/>
              <a:ea typeface="Calibri"/>
              <a:cs typeface="Calibri"/>
              <a:sym typeface="Calibri"/>
            </a:endParaRPr>
          </a:p>
        </p:txBody>
      </p:sp>
      <p:pic>
        <p:nvPicPr>
          <p:cNvPr id="183" name="Google Shape;183;p15" descr="Tiny woman choosing dress in online store via laptop. Computer, bag, clothes flat vector illustration. Shopping and digital technology"/>
          <p:cNvPicPr preferRelativeResize="0"/>
          <p:nvPr/>
        </p:nvPicPr>
        <p:blipFill rotWithShape="1">
          <a:blip r:embed="rId4">
            <a:alphaModFix/>
          </a:blip>
          <a:srcRect/>
          <a:stretch/>
        </p:blipFill>
        <p:spPr>
          <a:xfrm>
            <a:off x="8377134" y="2309091"/>
            <a:ext cx="3563464" cy="237374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6"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90" name="Google Shape;190;p16"/>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22222"/>
              <a:buNone/>
            </a:pPr>
            <a:r>
              <a:rPr lang="en-US" sz="2000" dirty="0" err="1"/>
              <a:t>Unité</a:t>
            </a:r>
            <a:r>
              <a:rPr lang="en-US" sz="2000" dirty="0"/>
              <a:t> 3</a:t>
            </a:r>
            <a:br>
              <a:rPr lang="en-US" sz="2000" dirty="0"/>
            </a:br>
            <a:r>
              <a:rPr lang="en-US" sz="3600" dirty="0" err="1"/>
              <a:t>Comptes</a:t>
            </a:r>
            <a:r>
              <a:rPr lang="en-US" sz="3600" dirty="0"/>
              <a:t> </a:t>
            </a:r>
            <a:r>
              <a:rPr lang="en-US" sz="3600" dirty="0" err="1"/>
              <a:t>d'achat</a:t>
            </a:r>
            <a:r>
              <a:rPr lang="en-US" sz="3600" dirty="0"/>
              <a:t> </a:t>
            </a:r>
            <a:r>
              <a:rPr lang="en-US" sz="3600" dirty="0" err="1"/>
              <a:t>en</a:t>
            </a:r>
            <a:r>
              <a:rPr lang="en-US" sz="3600" dirty="0"/>
              <a:t> </a:t>
            </a:r>
            <a:r>
              <a:rPr lang="en-US" sz="3600" dirty="0" err="1"/>
              <a:t>ligne</a:t>
            </a:r>
            <a:r>
              <a:rPr lang="en-US" sz="3600" dirty="0"/>
              <a:t> – </a:t>
            </a:r>
            <a:r>
              <a:rPr lang="en-US" sz="3600" dirty="0" err="1"/>
              <a:t>création</a:t>
            </a:r>
            <a:r>
              <a:rPr lang="en-US" sz="3600" dirty="0"/>
              <a:t>, gestion et </a:t>
            </a:r>
            <a:r>
              <a:rPr lang="en-US" sz="3600" dirty="0" err="1"/>
              <a:t>paiement</a:t>
            </a:r>
            <a:r>
              <a:rPr lang="en-US" sz="3600" dirty="0"/>
              <a:t> par carte de </a:t>
            </a:r>
            <a:r>
              <a:rPr lang="en-US" sz="3600" dirty="0" err="1"/>
              <a:t>crédit</a:t>
            </a:r>
            <a:endParaRPr dirty="0">
              <a:highlight>
                <a:srgbClr val="FFFF00"/>
              </a:highlight>
            </a:endParaRPr>
          </a:p>
        </p:txBody>
      </p:sp>
      <p:sp>
        <p:nvSpPr>
          <p:cNvPr id="191" name="Google Shape;191;p16"/>
          <p:cNvSpPr txBox="1">
            <a:spLocks noGrp="1"/>
          </p:cNvSpPr>
          <p:nvPr>
            <p:ph type="body" idx="1"/>
          </p:nvPr>
        </p:nvSpPr>
        <p:spPr>
          <a:xfrm>
            <a:off x="558000" y="2243127"/>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192" name="Google Shape;192;p16"/>
          <p:cNvSpPr txBox="1">
            <a:spLocks noGrp="1"/>
          </p:cNvSpPr>
          <p:nvPr>
            <p:ph type="body" idx="2"/>
          </p:nvPr>
        </p:nvSpPr>
        <p:spPr>
          <a:xfrm>
            <a:off x="617620" y="2849843"/>
            <a:ext cx="6557557"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000"/>
              <a:buNone/>
            </a:pPr>
            <a:r>
              <a:rPr lang="en-US" sz="2000"/>
              <a:t>À la fin de cette unité, vous serez capable de :</a:t>
            </a:r>
            <a:endParaRPr/>
          </a:p>
          <a:p>
            <a:pPr marL="228600" lvl="0" indent="-228600" algn="l" rtl="0">
              <a:lnSpc>
                <a:spcPct val="150000"/>
              </a:lnSpc>
              <a:spcBef>
                <a:spcPts val="1200"/>
              </a:spcBef>
              <a:spcAft>
                <a:spcPts val="0"/>
              </a:spcAft>
              <a:buSzPts val="2000"/>
              <a:buFont typeface="Calibri"/>
              <a:buChar char="✔"/>
            </a:pPr>
            <a:r>
              <a:rPr lang="en-US" sz="2000"/>
              <a:t>créer un compte sur une plateforme de boutique en ligne</a:t>
            </a:r>
            <a:endParaRPr/>
          </a:p>
          <a:p>
            <a:pPr marL="228600" lvl="0" indent="-228600" algn="l" rtl="0">
              <a:lnSpc>
                <a:spcPct val="150000"/>
              </a:lnSpc>
              <a:spcBef>
                <a:spcPts val="1200"/>
              </a:spcBef>
              <a:spcAft>
                <a:spcPts val="0"/>
              </a:spcAft>
              <a:buSzPts val="2000"/>
              <a:buFont typeface="Calibri"/>
              <a:buChar char="✔"/>
            </a:pPr>
            <a:r>
              <a:rPr lang="en-US" sz="2000"/>
              <a:t>vous connecter et gérer votre compte d'achat en ligne</a:t>
            </a:r>
            <a:endParaRPr/>
          </a:p>
          <a:p>
            <a:pPr marL="228600" lvl="0" indent="-228600" algn="l" rtl="0">
              <a:lnSpc>
                <a:spcPct val="150000"/>
              </a:lnSpc>
              <a:spcBef>
                <a:spcPts val="1200"/>
              </a:spcBef>
              <a:spcAft>
                <a:spcPts val="0"/>
              </a:spcAft>
              <a:buSzPts val="2000"/>
              <a:buFont typeface="Calibri"/>
              <a:buChar char="✔"/>
            </a:pPr>
            <a:r>
              <a:rPr lang="en-US" sz="2000"/>
              <a:t>utiliser une carte de crédit pour effectuer des achats en ligne</a:t>
            </a:r>
            <a:endParaRPr sz="2000"/>
          </a:p>
          <a:p>
            <a:pPr marL="228600" lvl="0" indent="-101600" algn="l" rtl="0">
              <a:lnSpc>
                <a:spcPct val="150000"/>
              </a:lnSpc>
              <a:spcBef>
                <a:spcPts val="1200"/>
              </a:spcBef>
              <a:spcAft>
                <a:spcPts val="0"/>
              </a:spcAft>
              <a:buSzPts val="2000"/>
              <a:buFont typeface="Calibri"/>
              <a:buNone/>
            </a:pPr>
            <a:endParaRPr sz="2000"/>
          </a:p>
        </p:txBody>
      </p:sp>
      <p:sp>
        <p:nvSpPr>
          <p:cNvPr id="193" name="Google Shape;193;p16"/>
          <p:cNvSpPr txBox="1"/>
          <p:nvPr/>
        </p:nvSpPr>
        <p:spPr>
          <a:xfrm>
            <a:off x="9436963" y="6357598"/>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par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7"/>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Création d'un compte</a:t>
            </a:r>
            <a:endParaRPr/>
          </a:p>
        </p:txBody>
      </p:sp>
      <p:sp>
        <p:nvSpPr>
          <p:cNvPr id="199" name="Google Shape;199;p17"/>
          <p:cNvSpPr txBox="1">
            <a:spLocks noGrp="1"/>
          </p:cNvSpPr>
          <p:nvPr>
            <p:ph type="body" idx="1"/>
          </p:nvPr>
        </p:nvSpPr>
        <p:spPr>
          <a:xfrm>
            <a:off x="566154" y="1978269"/>
            <a:ext cx="7192391" cy="4293925"/>
          </a:xfrm>
          <a:prstGeom prst="rect">
            <a:avLst/>
          </a:prstGeom>
          <a:noFill/>
          <a:ln>
            <a:noFill/>
          </a:ln>
        </p:spPr>
        <p:txBody>
          <a:bodyPr spcFirstLastPara="1" wrap="square" lIns="91425" tIns="45700" rIns="91425" bIns="45700" anchor="t" anchorCtr="0">
            <a:normAutofit fontScale="85000" lnSpcReduction="20000"/>
          </a:bodyPr>
          <a:lstStyle/>
          <a:p>
            <a:pPr marL="76200" lvl="0" indent="0" algn="l" rtl="0">
              <a:lnSpc>
                <a:spcPct val="120000"/>
              </a:lnSpc>
              <a:spcBef>
                <a:spcPts val="600"/>
              </a:spcBef>
              <a:spcAft>
                <a:spcPts val="600"/>
              </a:spcAft>
              <a:buSzPct val="108108"/>
              <a:buNone/>
            </a:pPr>
            <a:r>
              <a:rPr lang="en-US" dirty="0"/>
              <a:t>Pour </a:t>
            </a:r>
            <a:r>
              <a:rPr lang="en-US" dirty="0" err="1"/>
              <a:t>créer</a:t>
            </a:r>
            <a:r>
              <a:rPr lang="en-US" dirty="0"/>
              <a:t> un </a:t>
            </a:r>
            <a:r>
              <a:rPr lang="en-US" dirty="0" err="1"/>
              <a:t>compte</a:t>
            </a:r>
            <a:r>
              <a:rPr lang="en-US" dirty="0"/>
              <a:t>, </a:t>
            </a:r>
            <a:r>
              <a:rPr lang="en-US" dirty="0" err="1"/>
              <a:t>vous</a:t>
            </a:r>
            <a:r>
              <a:rPr lang="en-US" dirty="0"/>
              <a:t> </a:t>
            </a:r>
            <a:r>
              <a:rPr lang="en-US" dirty="0" err="1"/>
              <a:t>devez</a:t>
            </a:r>
            <a:r>
              <a:rPr lang="en-US" dirty="0"/>
              <a:t> :</a:t>
            </a:r>
            <a:endParaRPr dirty="0"/>
          </a:p>
          <a:p>
            <a:pPr marL="457200" lvl="0" indent="-381000" algn="l" rtl="0">
              <a:lnSpc>
                <a:spcPct val="120000"/>
              </a:lnSpc>
              <a:spcBef>
                <a:spcPts val="600"/>
              </a:spcBef>
              <a:spcAft>
                <a:spcPts val="600"/>
              </a:spcAft>
              <a:buClr>
                <a:srgbClr val="68BC42"/>
              </a:buClr>
              <a:buSzPct val="108108"/>
              <a:buChar char="▪"/>
            </a:pPr>
            <a:r>
              <a:rPr lang="en-US" b="1" dirty="0" err="1"/>
              <a:t>Vous</a:t>
            </a:r>
            <a:r>
              <a:rPr lang="en-US" b="1" dirty="0"/>
              <a:t> </a:t>
            </a:r>
            <a:r>
              <a:rPr lang="en-US" b="1" dirty="0" err="1"/>
              <a:t>inscrire</a:t>
            </a:r>
            <a:r>
              <a:rPr lang="en-US" b="1" dirty="0"/>
              <a:t> : </a:t>
            </a:r>
            <a:r>
              <a:rPr lang="en-US" dirty="0" err="1"/>
              <a:t>recherchez</a:t>
            </a:r>
            <a:r>
              <a:rPr lang="en-US" dirty="0"/>
              <a:t> le </a:t>
            </a:r>
            <a:r>
              <a:rPr lang="en-US" dirty="0" err="1"/>
              <a:t>bouton</a:t>
            </a:r>
            <a:r>
              <a:rPr lang="en-US" dirty="0"/>
              <a:t> « </a:t>
            </a:r>
            <a:r>
              <a:rPr lang="en-US" dirty="0" err="1"/>
              <a:t>S'inscrire</a:t>
            </a:r>
            <a:r>
              <a:rPr lang="en-US" dirty="0"/>
              <a:t> » </a:t>
            </a:r>
            <a:r>
              <a:rPr lang="en-US" dirty="0" err="1"/>
              <a:t>ou</a:t>
            </a:r>
            <a:r>
              <a:rPr lang="en-US" dirty="0"/>
              <a:t> « </a:t>
            </a:r>
            <a:r>
              <a:rPr lang="en-US" dirty="0" err="1"/>
              <a:t>Créer</a:t>
            </a:r>
            <a:r>
              <a:rPr lang="en-US" dirty="0"/>
              <a:t> un </a:t>
            </a:r>
            <a:r>
              <a:rPr lang="en-US" dirty="0" err="1"/>
              <a:t>compte</a:t>
            </a:r>
            <a:r>
              <a:rPr lang="en-US" dirty="0"/>
              <a:t> » sur le site web.</a:t>
            </a:r>
            <a:endParaRPr dirty="0"/>
          </a:p>
          <a:p>
            <a:pPr marL="457200" lvl="0" indent="-381000" algn="l" rtl="0">
              <a:lnSpc>
                <a:spcPct val="120000"/>
              </a:lnSpc>
              <a:spcBef>
                <a:spcPts val="600"/>
              </a:spcBef>
              <a:spcAft>
                <a:spcPts val="600"/>
              </a:spcAft>
              <a:buClr>
                <a:srgbClr val="68BC42"/>
              </a:buClr>
              <a:buSzPct val="108108"/>
              <a:buChar char="▪"/>
            </a:pPr>
            <a:r>
              <a:rPr lang="en-US" b="1" dirty="0" err="1"/>
              <a:t>Cliquez</a:t>
            </a:r>
            <a:r>
              <a:rPr lang="en-US" b="1" dirty="0"/>
              <a:t> </a:t>
            </a:r>
            <a:r>
              <a:rPr lang="en-US" b="1" dirty="0" err="1"/>
              <a:t>dessus</a:t>
            </a:r>
            <a:r>
              <a:rPr lang="en-US" b="1" dirty="0"/>
              <a:t> </a:t>
            </a:r>
            <a:r>
              <a:rPr lang="en-US" dirty="0"/>
              <a:t>pour lancer le </a:t>
            </a:r>
            <a:r>
              <a:rPr lang="en-US" dirty="0" err="1"/>
              <a:t>processus</a:t>
            </a:r>
            <a:r>
              <a:rPr lang="en-US" dirty="0"/>
              <a:t> </a:t>
            </a:r>
            <a:r>
              <a:rPr lang="en-US" dirty="0" err="1"/>
              <a:t>d'inscription</a:t>
            </a:r>
            <a:r>
              <a:rPr lang="en-US" dirty="0"/>
              <a:t>.</a:t>
            </a:r>
            <a:endParaRPr dirty="0"/>
          </a:p>
          <a:p>
            <a:pPr marL="457200" lvl="0" indent="-381000" algn="l" rtl="0">
              <a:lnSpc>
                <a:spcPct val="120000"/>
              </a:lnSpc>
              <a:spcBef>
                <a:spcPts val="600"/>
              </a:spcBef>
              <a:spcAft>
                <a:spcPts val="600"/>
              </a:spcAft>
              <a:buClr>
                <a:srgbClr val="68BC42"/>
              </a:buClr>
              <a:buSzPct val="108108"/>
              <a:buChar char="▪"/>
            </a:pPr>
            <a:r>
              <a:rPr lang="en-US" b="1" dirty="0" err="1"/>
              <a:t>Remplissez</a:t>
            </a:r>
            <a:r>
              <a:rPr lang="en-US" b="1" dirty="0"/>
              <a:t> les </a:t>
            </a:r>
            <a:r>
              <a:rPr lang="en-US" b="1" dirty="0" err="1"/>
              <a:t>informations</a:t>
            </a:r>
            <a:r>
              <a:rPr lang="en-US" b="1" dirty="0"/>
              <a:t> </a:t>
            </a:r>
            <a:r>
              <a:rPr lang="en-US" b="1" dirty="0" err="1"/>
              <a:t>demandées</a:t>
            </a:r>
            <a:r>
              <a:rPr lang="en-US" b="1" dirty="0"/>
              <a:t> : </a:t>
            </a:r>
            <a:r>
              <a:rPr lang="en-US" dirty="0" err="1"/>
              <a:t>saisissez</a:t>
            </a:r>
            <a:r>
              <a:rPr lang="en-US" dirty="0"/>
              <a:t> </a:t>
            </a:r>
            <a:r>
              <a:rPr lang="en-US" dirty="0" err="1"/>
              <a:t>vos</a:t>
            </a:r>
            <a:r>
              <a:rPr lang="en-US" dirty="0"/>
              <a:t> </a:t>
            </a:r>
            <a:r>
              <a:rPr lang="en-US" dirty="0" err="1"/>
              <a:t>informations</a:t>
            </a:r>
            <a:r>
              <a:rPr lang="en-US" dirty="0"/>
              <a:t>, </a:t>
            </a:r>
            <a:r>
              <a:rPr lang="en-US" dirty="0" err="1"/>
              <a:t>telles</a:t>
            </a:r>
            <a:r>
              <a:rPr lang="en-US" dirty="0"/>
              <a:t> que </a:t>
            </a:r>
            <a:r>
              <a:rPr lang="en-US" dirty="0" err="1"/>
              <a:t>votre</a:t>
            </a:r>
            <a:r>
              <a:rPr lang="en-US" dirty="0"/>
              <a:t> nom, </a:t>
            </a:r>
            <a:r>
              <a:rPr lang="en-US" dirty="0" err="1"/>
              <a:t>votre</a:t>
            </a:r>
            <a:r>
              <a:rPr lang="en-US" dirty="0"/>
              <a:t> </a:t>
            </a:r>
            <a:r>
              <a:rPr lang="en-US" dirty="0" err="1"/>
              <a:t>adresse</a:t>
            </a:r>
            <a:r>
              <a:rPr lang="en-US" dirty="0"/>
              <a:t> e-mail et </a:t>
            </a:r>
            <a:r>
              <a:rPr lang="en-US" dirty="0" err="1"/>
              <a:t>votre</a:t>
            </a:r>
            <a:r>
              <a:rPr lang="en-US" dirty="0"/>
              <a:t> mot de </a:t>
            </a:r>
            <a:r>
              <a:rPr lang="en-US" dirty="0" err="1"/>
              <a:t>passe</a:t>
            </a:r>
            <a:r>
              <a:rPr lang="en-US" dirty="0"/>
              <a:t>. </a:t>
            </a:r>
            <a:r>
              <a:rPr lang="en-US" dirty="0" err="1"/>
              <a:t>Certains</a:t>
            </a:r>
            <a:r>
              <a:rPr lang="en-US" dirty="0"/>
              <a:t> sites web </a:t>
            </a:r>
            <a:r>
              <a:rPr lang="en-US" dirty="0" err="1"/>
              <a:t>peuvent</a:t>
            </a:r>
            <a:r>
              <a:rPr lang="en-US" dirty="0"/>
              <a:t> </a:t>
            </a:r>
            <a:r>
              <a:rPr lang="en-US" dirty="0" err="1"/>
              <a:t>vous</a:t>
            </a:r>
            <a:r>
              <a:rPr lang="en-US" dirty="0"/>
              <a:t> demander des </a:t>
            </a:r>
            <a:r>
              <a:rPr lang="en-US" dirty="0" err="1"/>
              <a:t>informations</a:t>
            </a:r>
            <a:r>
              <a:rPr lang="en-US" dirty="0"/>
              <a:t> </a:t>
            </a:r>
            <a:r>
              <a:rPr lang="en-US" dirty="0" err="1"/>
              <a:t>supplémentaires</a:t>
            </a:r>
            <a:r>
              <a:rPr lang="en-US" dirty="0"/>
              <a:t>, </a:t>
            </a:r>
            <a:r>
              <a:rPr lang="en-US" dirty="0" err="1"/>
              <a:t>comme</a:t>
            </a:r>
            <a:r>
              <a:rPr lang="en-US" dirty="0"/>
              <a:t> </a:t>
            </a:r>
            <a:r>
              <a:rPr lang="en-US" dirty="0" err="1"/>
              <a:t>votre</a:t>
            </a:r>
            <a:r>
              <a:rPr lang="en-US" dirty="0"/>
              <a:t> </a:t>
            </a:r>
            <a:r>
              <a:rPr lang="en-US" dirty="0" err="1"/>
              <a:t>numéro</a:t>
            </a:r>
            <a:r>
              <a:rPr lang="en-US" dirty="0"/>
              <a:t> de </a:t>
            </a:r>
            <a:r>
              <a:rPr lang="en-US" dirty="0" err="1"/>
              <a:t>téléphone</a:t>
            </a:r>
            <a:r>
              <a:rPr lang="en-US" dirty="0"/>
              <a:t> et </a:t>
            </a:r>
            <a:r>
              <a:rPr lang="en-US" dirty="0" err="1"/>
              <a:t>votre</a:t>
            </a:r>
            <a:r>
              <a:rPr lang="en-US" dirty="0"/>
              <a:t> </a:t>
            </a:r>
            <a:r>
              <a:rPr lang="en-US" dirty="0" err="1"/>
              <a:t>adresse</a:t>
            </a:r>
            <a:r>
              <a:rPr lang="en-US" dirty="0"/>
              <a:t>.</a:t>
            </a:r>
            <a:endParaRPr dirty="0"/>
          </a:p>
          <a:p>
            <a:pPr marL="457200" lvl="0" indent="-381000" algn="l" rtl="0">
              <a:lnSpc>
                <a:spcPct val="120000"/>
              </a:lnSpc>
              <a:spcBef>
                <a:spcPts val="600"/>
              </a:spcBef>
              <a:spcAft>
                <a:spcPts val="600"/>
              </a:spcAft>
              <a:buClr>
                <a:srgbClr val="68BC42"/>
              </a:buClr>
              <a:buSzPct val="108108"/>
              <a:buChar char="▪"/>
            </a:pPr>
            <a:r>
              <a:rPr lang="en-US" b="1" dirty="0" err="1"/>
              <a:t>Définissez</a:t>
            </a:r>
            <a:r>
              <a:rPr lang="en-US" b="1" dirty="0"/>
              <a:t> un mot de </a:t>
            </a:r>
            <a:r>
              <a:rPr lang="en-US" b="1" dirty="0" err="1"/>
              <a:t>passe</a:t>
            </a:r>
            <a:r>
              <a:rPr lang="en-US" b="1" dirty="0"/>
              <a:t> fort : </a:t>
            </a:r>
            <a:r>
              <a:rPr lang="en-US" dirty="0" err="1"/>
              <a:t>utilisez</a:t>
            </a:r>
            <a:r>
              <a:rPr lang="en-US" dirty="0"/>
              <a:t> </a:t>
            </a:r>
            <a:r>
              <a:rPr lang="en-US" dirty="0" err="1"/>
              <a:t>une</a:t>
            </a:r>
            <a:r>
              <a:rPr lang="en-US" dirty="0"/>
              <a:t> </a:t>
            </a:r>
            <a:r>
              <a:rPr lang="en-US" dirty="0" err="1"/>
              <a:t>combinaison</a:t>
            </a:r>
            <a:r>
              <a:rPr lang="en-US" dirty="0"/>
              <a:t> de </a:t>
            </a:r>
            <a:r>
              <a:rPr lang="en-US" dirty="0" err="1"/>
              <a:t>lettres</a:t>
            </a:r>
            <a:r>
              <a:rPr lang="en-US" dirty="0"/>
              <a:t>, de </a:t>
            </a:r>
            <a:r>
              <a:rPr lang="en-US" dirty="0" err="1"/>
              <a:t>chiffres</a:t>
            </a:r>
            <a:r>
              <a:rPr lang="en-US" dirty="0"/>
              <a:t> et de </a:t>
            </a:r>
            <a:r>
              <a:rPr lang="en-US" dirty="0" err="1"/>
              <a:t>symboles</a:t>
            </a:r>
            <a:r>
              <a:rPr lang="en-US" dirty="0"/>
              <a:t> pour plus de </a:t>
            </a:r>
            <a:r>
              <a:rPr lang="en-US" dirty="0" err="1"/>
              <a:t>sécurité</a:t>
            </a:r>
            <a:r>
              <a:rPr lang="en-US" dirty="0"/>
              <a:t>.</a:t>
            </a:r>
            <a:endParaRPr dirty="0"/>
          </a:p>
          <a:p>
            <a:pPr marL="457200" lvl="0" indent="-228600" algn="l" rtl="0">
              <a:lnSpc>
                <a:spcPct val="120000"/>
              </a:lnSpc>
              <a:spcBef>
                <a:spcPts val="600"/>
              </a:spcBef>
              <a:spcAft>
                <a:spcPts val="600"/>
              </a:spcAft>
              <a:buClr>
                <a:srgbClr val="68BC42"/>
              </a:buClr>
              <a:buSzPct val="108108"/>
              <a:buNone/>
            </a:pPr>
            <a:endParaRPr dirty="0"/>
          </a:p>
        </p:txBody>
      </p:sp>
      <p:pic>
        <p:nvPicPr>
          <p:cNvPr id="200" name="Google Shape;200;p17" descr="Log in online store landing page"/>
          <p:cNvPicPr preferRelativeResize="0"/>
          <p:nvPr/>
        </p:nvPicPr>
        <p:blipFill rotWithShape="1">
          <a:blip r:embed="rId3">
            <a:alphaModFix/>
          </a:blip>
          <a:srcRect l="8976" t="11192" r="9014"/>
          <a:stretch/>
        </p:blipFill>
        <p:spPr>
          <a:xfrm>
            <a:off x="7995954" y="2486362"/>
            <a:ext cx="4082072" cy="2944620"/>
          </a:xfrm>
          <a:prstGeom prst="rect">
            <a:avLst/>
          </a:prstGeom>
          <a:noFill/>
          <a:ln>
            <a:noFill/>
          </a:ln>
        </p:spPr>
      </p:pic>
      <p:sp>
        <p:nvSpPr>
          <p:cNvPr id="201" name="Google Shape;201;p17"/>
          <p:cNvSpPr txBox="1"/>
          <p:nvPr/>
        </p:nvSpPr>
        <p:spPr>
          <a:xfrm>
            <a:off x="9972335" y="6272194"/>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de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1"/>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Gestion du compte</a:t>
            </a:r>
            <a:endParaRPr/>
          </a:p>
        </p:txBody>
      </p:sp>
      <p:sp>
        <p:nvSpPr>
          <p:cNvPr id="207" name="Google Shape;207;p21"/>
          <p:cNvSpPr txBox="1">
            <a:spLocks noGrp="1"/>
          </p:cNvSpPr>
          <p:nvPr>
            <p:ph type="body" idx="1"/>
          </p:nvPr>
        </p:nvSpPr>
        <p:spPr>
          <a:xfrm>
            <a:off x="566154" y="2330868"/>
            <a:ext cx="6693628" cy="3941326"/>
          </a:xfrm>
          <a:prstGeom prst="rect">
            <a:avLst/>
          </a:prstGeom>
          <a:noFill/>
          <a:ln>
            <a:noFill/>
          </a:ln>
        </p:spPr>
        <p:txBody>
          <a:bodyPr spcFirstLastPara="1" wrap="square" lIns="91425" tIns="45700" rIns="91425" bIns="45700" anchor="t" anchorCtr="0">
            <a:normAutofit lnSpcReduction="10000"/>
          </a:bodyPr>
          <a:lstStyle/>
          <a:p>
            <a:pPr marL="76200" lvl="0" indent="0" algn="l" rtl="0">
              <a:lnSpc>
                <a:spcPct val="100000"/>
              </a:lnSpc>
              <a:spcBef>
                <a:spcPts val="600"/>
              </a:spcBef>
              <a:spcAft>
                <a:spcPts val="0"/>
              </a:spcAft>
              <a:buSzPts val="2400"/>
              <a:buNone/>
            </a:pPr>
            <a:r>
              <a:rPr lang="en-US"/>
              <a:t>Pour gérer un compte, vous devez :</a:t>
            </a:r>
            <a:endParaRPr/>
          </a:p>
          <a:p>
            <a:pPr marL="457200" lvl="0" indent="-381000" algn="l" rtl="0">
              <a:lnSpc>
                <a:spcPct val="100000"/>
              </a:lnSpc>
              <a:spcBef>
                <a:spcPts val="1200"/>
              </a:spcBef>
              <a:spcAft>
                <a:spcPts val="0"/>
              </a:spcAft>
              <a:buSzPts val="2400"/>
              <a:buChar char="▪"/>
            </a:pPr>
            <a:r>
              <a:rPr lang="en-US" b="1"/>
              <a:t>Vous connecter : </a:t>
            </a:r>
            <a:r>
              <a:rPr lang="en-US"/>
              <a:t>utilisez votre adresse e-mail et votre mot de passe pour vous connecter au site Web.</a:t>
            </a:r>
            <a:endParaRPr/>
          </a:p>
          <a:p>
            <a:pPr marL="457200" lvl="0" indent="-381000" algn="l" rtl="0">
              <a:lnSpc>
                <a:spcPct val="100000"/>
              </a:lnSpc>
              <a:spcBef>
                <a:spcPts val="1200"/>
              </a:spcBef>
              <a:spcAft>
                <a:spcPts val="0"/>
              </a:spcAft>
              <a:buClr>
                <a:srgbClr val="68BC42"/>
              </a:buClr>
              <a:buSzPts val="2400"/>
              <a:buChar char="▪"/>
            </a:pPr>
            <a:r>
              <a:rPr lang="en-US" b="1"/>
              <a:t>Configurer votre profil : </a:t>
            </a:r>
            <a:r>
              <a:rPr lang="en-US"/>
              <a:t>dans votre compte, vous pouvez mettre à jour vos informations personnelles, telles que votre adresse de livraison, votre numéro de téléphone et votre mode de paiement préféré.</a:t>
            </a:r>
            <a:br>
              <a:rPr lang="en-US"/>
            </a:br>
            <a:endParaRPr/>
          </a:p>
          <a:p>
            <a:pPr marL="457200" lvl="0" indent="-228600" algn="l" rtl="0">
              <a:lnSpc>
                <a:spcPct val="100000"/>
              </a:lnSpc>
              <a:spcBef>
                <a:spcPts val="600"/>
              </a:spcBef>
              <a:spcAft>
                <a:spcPts val="600"/>
              </a:spcAft>
              <a:buSzPts val="2400"/>
              <a:buNone/>
            </a:pPr>
            <a:endParaRPr/>
          </a:p>
        </p:txBody>
      </p:sp>
      <p:pic>
        <p:nvPicPr>
          <p:cNvPr id="208" name="Google Shape;208;p21" descr="Follow me social and business theme design"/>
          <p:cNvPicPr preferRelativeResize="0"/>
          <p:nvPr/>
        </p:nvPicPr>
        <p:blipFill rotWithShape="1">
          <a:blip r:embed="rId3">
            <a:alphaModFix/>
          </a:blip>
          <a:srcRect/>
          <a:stretch/>
        </p:blipFill>
        <p:spPr>
          <a:xfrm>
            <a:off x="8012959" y="2069359"/>
            <a:ext cx="3777259" cy="3777259"/>
          </a:xfrm>
          <a:prstGeom prst="rect">
            <a:avLst/>
          </a:prstGeom>
          <a:noFill/>
          <a:ln>
            <a:noFill/>
          </a:ln>
        </p:spPr>
      </p:pic>
      <p:sp>
        <p:nvSpPr>
          <p:cNvPr id="209" name="Google Shape;209;p21"/>
          <p:cNvSpPr txBox="1"/>
          <p:nvPr/>
        </p:nvSpPr>
        <p:spPr>
          <a:xfrm>
            <a:off x="5818909" y="6272194"/>
            <a:ext cx="609600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de </a:t>
            </a:r>
            <a:r>
              <a:rPr lang="en-US" sz="1000" b="0" i="0" u="sng" strike="noStrike" cap="none">
                <a:solidFill>
                  <a:srgbClr val="000000"/>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studiogstock </a:t>
            </a: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2"/>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Utilisation d'une carte de crédit pour les achats en ligne</a:t>
            </a:r>
            <a:endParaRPr/>
          </a:p>
        </p:txBody>
      </p:sp>
      <p:sp>
        <p:nvSpPr>
          <p:cNvPr id="215" name="Google Shape;215;p22"/>
          <p:cNvSpPr txBox="1">
            <a:spLocks noGrp="1"/>
          </p:cNvSpPr>
          <p:nvPr>
            <p:ph type="body" idx="1"/>
          </p:nvPr>
        </p:nvSpPr>
        <p:spPr>
          <a:xfrm>
            <a:off x="583758" y="1721268"/>
            <a:ext cx="7368751" cy="3941326"/>
          </a:xfrm>
          <a:prstGeom prst="rect">
            <a:avLst/>
          </a:prstGeom>
          <a:noFill/>
          <a:ln>
            <a:noFill/>
          </a:ln>
        </p:spPr>
        <p:txBody>
          <a:bodyPr spcFirstLastPara="1" wrap="square" lIns="91425" tIns="45700" rIns="91425" bIns="45700" anchor="t" anchorCtr="0">
            <a:normAutofit fontScale="85000" lnSpcReduction="20000"/>
          </a:bodyPr>
          <a:lstStyle/>
          <a:p>
            <a:pPr marL="457200" lvl="0" indent="-381000" algn="l" rtl="0">
              <a:lnSpc>
                <a:spcPct val="100000"/>
              </a:lnSpc>
              <a:spcBef>
                <a:spcPts val="600"/>
              </a:spcBef>
              <a:spcAft>
                <a:spcPts val="0"/>
              </a:spcAft>
              <a:buSzPct val="117647"/>
              <a:buNone/>
            </a:pPr>
            <a:r>
              <a:rPr lang="en-US"/>
              <a:t>Les achats en ligne sont faciles et pratiques ! Suivez ces étapes simples pour utiliser votre carte de crédit en toute sécurité.</a:t>
            </a:r>
            <a:br>
              <a:rPr lang="en-US"/>
            </a:br>
            <a:endParaRPr/>
          </a:p>
          <a:p>
            <a:pPr marL="457200" lvl="0" indent="-381000" algn="l" rtl="0">
              <a:lnSpc>
                <a:spcPct val="100000"/>
              </a:lnSpc>
              <a:spcBef>
                <a:spcPts val="600"/>
              </a:spcBef>
              <a:spcAft>
                <a:spcPts val="0"/>
              </a:spcAft>
              <a:buSzPct val="117647"/>
              <a:buNone/>
            </a:pPr>
            <a:r>
              <a:rPr lang="en-US" b="1"/>
              <a:t>Où saisir les informations relatives à votre carte de crédit</a:t>
            </a:r>
            <a:endParaRPr/>
          </a:p>
          <a:p>
            <a:pPr marL="76200" lvl="0" indent="0" algn="l" rtl="0">
              <a:lnSpc>
                <a:spcPct val="100000"/>
              </a:lnSpc>
              <a:spcBef>
                <a:spcPts val="600"/>
              </a:spcBef>
              <a:spcAft>
                <a:spcPts val="0"/>
              </a:spcAft>
              <a:buSzPct val="117647"/>
              <a:buNone/>
            </a:pPr>
            <a:r>
              <a:rPr lang="en-US"/>
              <a:t>Lorsque vous êtes prêt à payer, vous serez invité à saisir les informations relatives à votre carte de crédit :</a:t>
            </a:r>
            <a:endParaRPr/>
          </a:p>
          <a:p>
            <a:pPr marL="76200" lvl="0" indent="0" algn="l" rtl="0">
              <a:lnSpc>
                <a:spcPct val="100000"/>
              </a:lnSpc>
              <a:spcBef>
                <a:spcPts val="600"/>
              </a:spcBef>
              <a:spcAft>
                <a:spcPts val="0"/>
              </a:spcAft>
              <a:buSzPct val="117647"/>
              <a:buNone/>
            </a:pPr>
            <a:endParaRPr/>
          </a:p>
          <a:p>
            <a:pPr marL="457200" lvl="0" indent="-381000" algn="l" rtl="0">
              <a:lnSpc>
                <a:spcPct val="100000"/>
              </a:lnSpc>
              <a:spcBef>
                <a:spcPts val="600"/>
              </a:spcBef>
              <a:spcAft>
                <a:spcPts val="0"/>
              </a:spcAft>
              <a:buClr>
                <a:srgbClr val="68BC42"/>
              </a:buClr>
              <a:buSzPct val="117647"/>
              <a:buChar char="▪"/>
            </a:pPr>
            <a:r>
              <a:rPr lang="en-US" b="1"/>
              <a:t>Numéro de carte :</a:t>
            </a:r>
            <a:r>
              <a:rPr lang="en-US"/>
              <a:t> numéro à 16 chiffres figurant au recto de votre carte.</a:t>
            </a:r>
            <a:endParaRPr/>
          </a:p>
          <a:p>
            <a:pPr marL="457200" lvl="0" indent="-381000" algn="l" rtl="0">
              <a:lnSpc>
                <a:spcPct val="100000"/>
              </a:lnSpc>
              <a:spcBef>
                <a:spcPts val="600"/>
              </a:spcBef>
              <a:spcAft>
                <a:spcPts val="0"/>
              </a:spcAft>
              <a:buClr>
                <a:srgbClr val="68BC42"/>
              </a:buClr>
              <a:buSzPct val="117647"/>
              <a:buChar char="▪"/>
            </a:pPr>
            <a:r>
              <a:rPr lang="en-US" b="1"/>
              <a:t>Date d'expiration :</a:t>
            </a:r>
            <a:r>
              <a:rPr lang="en-US"/>
              <a:t> mois et année d'expiration de votre carte (MM/AA).</a:t>
            </a:r>
            <a:endParaRPr/>
          </a:p>
          <a:p>
            <a:pPr marL="457200" lvl="0" indent="-381000" algn="l" rtl="0">
              <a:lnSpc>
                <a:spcPct val="100000"/>
              </a:lnSpc>
              <a:spcBef>
                <a:spcPts val="600"/>
              </a:spcBef>
              <a:spcAft>
                <a:spcPts val="0"/>
              </a:spcAft>
              <a:buClr>
                <a:srgbClr val="68BC42"/>
              </a:buClr>
              <a:buSzPct val="117647"/>
              <a:buChar char="▪"/>
            </a:pPr>
            <a:r>
              <a:rPr lang="en-US" b="1"/>
              <a:t>CVV (code de sécurité) :</a:t>
            </a:r>
            <a:r>
              <a:rPr lang="en-US"/>
              <a:t> numéro à 3 chiffres figurant au verso de votre carte.</a:t>
            </a:r>
            <a:endParaRPr/>
          </a:p>
        </p:txBody>
      </p:sp>
      <p:sp>
        <p:nvSpPr>
          <p:cNvPr id="216" name="Google Shape;216;p22"/>
          <p:cNvSpPr txBox="1"/>
          <p:nvPr/>
        </p:nvSpPr>
        <p:spPr>
          <a:xfrm>
            <a:off x="855729" y="5778000"/>
            <a:ext cx="747221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FF0000"/>
                </a:solidFill>
                <a:latin typeface="Calibri"/>
                <a:ea typeface="Calibri"/>
                <a:cs typeface="Calibri"/>
                <a:sym typeface="Calibri"/>
              </a:rPr>
              <a:t>Ne jamais communiquer les détails de votre carte de crédit par téléphone ou par e-mail.</a:t>
            </a:r>
            <a:endParaRPr sz="2000" b="1" i="0" u="none" strike="noStrike" cap="none">
              <a:solidFill>
                <a:srgbClr val="FF0000"/>
              </a:solidFill>
              <a:latin typeface="Calibri"/>
              <a:ea typeface="Calibri"/>
              <a:cs typeface="Calibri"/>
              <a:sym typeface="Calibri"/>
            </a:endParaRPr>
          </a:p>
        </p:txBody>
      </p:sp>
      <p:pic>
        <p:nvPicPr>
          <p:cNvPr id="217" name="Google Shape;217;p22"/>
          <p:cNvPicPr preferRelativeResize="0"/>
          <p:nvPr/>
        </p:nvPicPr>
        <p:blipFill rotWithShape="1">
          <a:blip r:embed="rId3">
            <a:alphaModFix/>
          </a:blip>
          <a:srcRect/>
          <a:stretch/>
        </p:blipFill>
        <p:spPr>
          <a:xfrm>
            <a:off x="8073687" y="1804756"/>
            <a:ext cx="3534555" cy="3857838"/>
          </a:xfrm>
          <a:prstGeom prst="rect">
            <a:avLst/>
          </a:prstGeom>
          <a:noFill/>
          <a:ln>
            <a:noFill/>
          </a:ln>
        </p:spPr>
      </p:pic>
      <p:sp>
        <p:nvSpPr>
          <p:cNvPr id="218" name="Google Shape;218;p22">
            <a:hlinkClick r:id="rId4"/>
          </p:cNvPr>
          <p:cNvSpPr txBox="1"/>
          <p:nvPr/>
        </p:nvSpPr>
        <p:spPr>
          <a:xfrm>
            <a:off x="5818909" y="6272194"/>
            <a:ext cx="609600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rPr>
              <a:t>Image de </a:t>
            </a:r>
            <a:r>
              <a:rPr lang="en-US" sz="1000" b="0" i="0" u="none" strike="noStrike" cap="none">
                <a:solidFill>
                  <a:schemeClr val="dk1"/>
                </a:solidFill>
                <a:latin typeface="Calibri"/>
                <a:ea typeface="Calibri"/>
                <a:cs typeface="Calibri"/>
                <a:sym typeface="Calibri"/>
              </a:rPr>
              <a:t>ikatod </a:t>
            </a:r>
            <a:r>
              <a:rPr lang="en-US" sz="1000" b="0" i="0" u="sng" strike="noStrike" cap="none">
                <a:solidFill>
                  <a:schemeClr val="dk1"/>
                </a:solidFill>
                <a:latin typeface="Calibri"/>
                <a:ea typeface="Calibri"/>
                <a:cs typeface="Calibri"/>
                <a:sym typeface="Calibri"/>
              </a:rPr>
              <a:t>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3"/>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Vérification du montant total</a:t>
            </a:r>
            <a:endParaRPr/>
          </a:p>
        </p:txBody>
      </p:sp>
      <p:sp>
        <p:nvSpPr>
          <p:cNvPr id="224" name="Google Shape;224;p23"/>
          <p:cNvSpPr txBox="1">
            <a:spLocks noGrp="1"/>
          </p:cNvSpPr>
          <p:nvPr>
            <p:ph type="body" idx="1"/>
          </p:nvPr>
        </p:nvSpPr>
        <p:spPr>
          <a:xfrm>
            <a:off x="658517" y="1656614"/>
            <a:ext cx="10572901" cy="3941326"/>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00000"/>
              </a:lnSpc>
              <a:spcBef>
                <a:spcPts val="600"/>
              </a:spcBef>
              <a:spcAft>
                <a:spcPts val="0"/>
              </a:spcAft>
              <a:buSzPts val="2400"/>
              <a:buFont typeface="Calibri"/>
              <a:buChar char="•"/>
            </a:pPr>
            <a:r>
              <a:rPr lang="en-US"/>
              <a:t>Avant de confirmer votre achat avec votre carte de crédit, vérifiez toujours :</a:t>
            </a:r>
            <a:endParaRPr/>
          </a:p>
          <a:p>
            <a:pPr marL="457200" lvl="0" indent="-381000" algn="l" rtl="0">
              <a:lnSpc>
                <a:spcPct val="100000"/>
              </a:lnSpc>
              <a:spcBef>
                <a:spcPts val="600"/>
              </a:spcBef>
              <a:spcAft>
                <a:spcPts val="0"/>
              </a:spcAft>
              <a:buSzPts val="2400"/>
              <a:buFont typeface="Calibri"/>
              <a:buChar char="•"/>
            </a:pPr>
            <a:r>
              <a:rPr lang="en-US"/>
              <a:t>Le prix des articles.</a:t>
            </a:r>
            <a:endParaRPr/>
          </a:p>
          <a:p>
            <a:pPr marL="457200" lvl="0" indent="-381000" algn="l" rtl="0">
              <a:lnSpc>
                <a:spcPct val="100000"/>
              </a:lnSpc>
              <a:spcBef>
                <a:spcPts val="600"/>
              </a:spcBef>
              <a:spcAft>
                <a:spcPts val="0"/>
              </a:spcAft>
              <a:buSzPts val="2400"/>
              <a:buFont typeface="Calibri"/>
              <a:buChar char="•"/>
            </a:pPr>
            <a:r>
              <a:rPr lang="en-US"/>
              <a:t>Les frais supplémentaires tels que les taxes ou les frais d'expédition.</a:t>
            </a:r>
            <a:endParaRPr/>
          </a:p>
          <a:p>
            <a:pPr marL="457200" lvl="0" indent="-381000" algn="l" rtl="0">
              <a:lnSpc>
                <a:spcPct val="100000"/>
              </a:lnSpc>
              <a:spcBef>
                <a:spcPts val="600"/>
              </a:spcBef>
              <a:spcAft>
                <a:spcPts val="0"/>
              </a:spcAft>
              <a:buSzPts val="2400"/>
              <a:buFont typeface="Calibri"/>
              <a:buChar char="•"/>
            </a:pPr>
            <a:r>
              <a:rPr lang="en-US"/>
              <a:t>Le montant total final avant de cliquer sur « Passer la commande » ou «Confirmer l'achat ».</a:t>
            </a:r>
            <a:endParaRPr/>
          </a:p>
          <a:p>
            <a:pPr marL="457200" lvl="0" indent="-228600" algn="l" rtl="0">
              <a:lnSpc>
                <a:spcPct val="100000"/>
              </a:lnSpc>
              <a:spcBef>
                <a:spcPts val="600"/>
              </a:spcBef>
              <a:spcAft>
                <a:spcPts val="0"/>
              </a:spcAft>
              <a:buSzPts val="2400"/>
              <a:buFont typeface="Calibri"/>
              <a:buNone/>
            </a:pPr>
            <a:endParaRPr/>
          </a:p>
          <a:p>
            <a:pPr marL="76200" lvl="0" indent="0" algn="l" rtl="0">
              <a:lnSpc>
                <a:spcPct val="100000"/>
              </a:lnSpc>
              <a:spcBef>
                <a:spcPts val="600"/>
              </a:spcBef>
              <a:spcAft>
                <a:spcPts val="0"/>
              </a:spcAft>
              <a:buSzPts val="2400"/>
              <a:buNone/>
            </a:pPr>
            <a:r>
              <a:rPr lang="en-US" b="1">
                <a:solidFill>
                  <a:srgbClr val="FF0000"/>
                </a:solidFill>
              </a:rPr>
              <a:t>Vérifiez régulièrement vos relevés</a:t>
            </a:r>
            <a:endParaRPr b="1">
              <a:solidFill>
                <a:srgbClr val="FF0000"/>
              </a:solidFill>
            </a:endParaRPr>
          </a:p>
          <a:p>
            <a:pPr marL="457200" lvl="0" indent="-381000" algn="l" rtl="0">
              <a:lnSpc>
                <a:spcPct val="100000"/>
              </a:lnSpc>
              <a:spcBef>
                <a:spcPts val="600"/>
              </a:spcBef>
              <a:spcAft>
                <a:spcPts val="0"/>
              </a:spcAft>
              <a:buSzPts val="2400"/>
              <a:buFont typeface="Calibri"/>
              <a:buChar char="•"/>
            </a:pPr>
            <a:r>
              <a:rPr lang="en-US"/>
              <a:t>Vérifiez vos relevés de carte de crédit pour détecter toute transaction suspecte.</a:t>
            </a:r>
            <a:endParaRPr/>
          </a:p>
          <a:p>
            <a:pPr marL="457200" lvl="0" indent="-381000" algn="l" rtl="0">
              <a:lnSpc>
                <a:spcPct val="100000"/>
              </a:lnSpc>
              <a:spcBef>
                <a:spcPts val="600"/>
              </a:spcBef>
              <a:spcAft>
                <a:spcPts val="0"/>
              </a:spcAft>
              <a:buSzPts val="2400"/>
              <a:buFont typeface="Calibri"/>
              <a:buChar char="•"/>
            </a:pPr>
            <a:r>
              <a:rPr lang="en-US"/>
              <a:t>Signalez immédiatement toute transaction non autorisée à votre banque.</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200"/>
              <a:buNone/>
            </a:pPr>
            <a:r>
              <a:rPr lang="en-US" sz="2000" dirty="0" err="1"/>
              <a:t>Unité</a:t>
            </a:r>
            <a:r>
              <a:rPr lang="en-US" sz="2000" dirty="0"/>
              <a:t> 4</a:t>
            </a:r>
            <a:r>
              <a:rPr lang="en-US" sz="4000" dirty="0"/>
              <a:t/>
            </a:r>
            <a:br>
              <a:rPr lang="en-US" sz="4000" dirty="0"/>
            </a:br>
            <a:r>
              <a:rPr lang="en-US" sz="4000" dirty="0" err="1"/>
              <a:t>Méthodes</a:t>
            </a:r>
            <a:r>
              <a:rPr lang="en-US" sz="4000" dirty="0"/>
              <a:t> de </a:t>
            </a:r>
            <a:r>
              <a:rPr lang="en-US" sz="4000" dirty="0" err="1"/>
              <a:t>paiement</a:t>
            </a:r>
            <a:r>
              <a:rPr lang="en-US" sz="4000" dirty="0"/>
              <a:t> </a:t>
            </a:r>
            <a:r>
              <a:rPr lang="en-US" sz="4000" dirty="0" err="1"/>
              <a:t>en</a:t>
            </a:r>
            <a:r>
              <a:rPr lang="en-US" sz="4000" dirty="0"/>
              <a:t> </a:t>
            </a:r>
            <a:r>
              <a:rPr lang="en-US" sz="4000" dirty="0" err="1"/>
              <a:t>ligne</a:t>
            </a:r>
            <a:r>
              <a:rPr lang="en-US" sz="4000" dirty="0"/>
              <a:t> </a:t>
            </a:r>
            <a:r>
              <a:rPr lang="en-US" sz="4000" dirty="0" err="1"/>
              <a:t>courantes</a:t>
            </a:r>
            <a:endParaRPr dirty="0"/>
          </a:p>
        </p:txBody>
      </p:sp>
      <p:sp>
        <p:nvSpPr>
          <p:cNvPr id="231" name="Google Shape;231;p24"/>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232" name="Google Shape;232;p24"/>
          <p:cNvSpPr txBox="1">
            <a:spLocks noGrp="1"/>
          </p:cNvSpPr>
          <p:nvPr>
            <p:ph type="body" idx="2"/>
          </p:nvPr>
        </p:nvSpPr>
        <p:spPr>
          <a:xfrm>
            <a:off x="558000" y="2603622"/>
            <a:ext cx="8482419" cy="37482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1200"/>
              </a:spcBef>
              <a:spcAft>
                <a:spcPts val="0"/>
              </a:spcAft>
              <a:buSzPts val="2000"/>
              <a:buNone/>
            </a:pPr>
            <a:r>
              <a:rPr lang="en-US" sz="1800" dirty="0"/>
              <a:t>À la fin de </a:t>
            </a:r>
            <a:r>
              <a:rPr lang="en-US" sz="1800" dirty="0" err="1"/>
              <a:t>cette</a:t>
            </a:r>
            <a:r>
              <a:rPr lang="en-US" sz="1800" dirty="0"/>
              <a:t> </a:t>
            </a:r>
            <a:r>
              <a:rPr lang="en-US" sz="1800" dirty="0" err="1"/>
              <a:t>unité</a:t>
            </a:r>
            <a:r>
              <a:rPr lang="en-US" sz="1800" dirty="0"/>
              <a:t>, </a:t>
            </a:r>
            <a:r>
              <a:rPr lang="en-US" sz="1800" dirty="0" err="1"/>
              <a:t>vous</a:t>
            </a:r>
            <a:r>
              <a:rPr lang="en-US" sz="1800" dirty="0"/>
              <a:t> </a:t>
            </a:r>
            <a:r>
              <a:rPr lang="en-US" sz="1800" dirty="0" err="1"/>
              <a:t>serez</a:t>
            </a:r>
            <a:r>
              <a:rPr lang="en-US" sz="1800" dirty="0"/>
              <a:t> capable de :</a:t>
            </a:r>
            <a:endParaRPr sz="1800" dirty="0"/>
          </a:p>
          <a:p>
            <a:pPr marL="228600" lvl="0" indent="-234950" algn="l" rtl="0">
              <a:lnSpc>
                <a:spcPct val="130000"/>
              </a:lnSpc>
              <a:spcBef>
                <a:spcPts val="1200"/>
              </a:spcBef>
              <a:spcAft>
                <a:spcPts val="0"/>
              </a:spcAft>
              <a:buSzPts val="2100"/>
              <a:buFont typeface="Calibri"/>
              <a:buChar char="✔"/>
            </a:pPr>
            <a:r>
              <a:rPr lang="en-US" sz="1800" dirty="0" err="1"/>
              <a:t>Comprendre</a:t>
            </a:r>
            <a:r>
              <a:rPr lang="en-US" sz="1800" dirty="0"/>
              <a:t> les </a:t>
            </a:r>
            <a:r>
              <a:rPr lang="en-US" sz="1800" dirty="0" err="1"/>
              <a:t>différentes</a:t>
            </a:r>
            <a:r>
              <a:rPr lang="en-US" sz="1800" dirty="0"/>
              <a:t> options de </a:t>
            </a:r>
            <a:r>
              <a:rPr lang="en-US" sz="1800" dirty="0" err="1"/>
              <a:t>paiement</a:t>
            </a:r>
            <a:r>
              <a:rPr lang="en-US" sz="1800" dirty="0"/>
              <a:t> – </a:t>
            </a:r>
            <a:r>
              <a:rPr lang="en-US" sz="1800" dirty="0" err="1"/>
              <a:t>Découvrez</a:t>
            </a:r>
            <a:r>
              <a:rPr lang="en-US" sz="1800" dirty="0"/>
              <a:t> les </a:t>
            </a:r>
            <a:r>
              <a:rPr lang="en-US" sz="1800" dirty="0" err="1"/>
              <a:t>différents</a:t>
            </a:r>
            <a:r>
              <a:rPr lang="en-US" sz="1800" dirty="0"/>
              <a:t> modes de </a:t>
            </a:r>
            <a:r>
              <a:rPr lang="en-US" sz="1800" dirty="0" err="1"/>
              <a:t>paiement</a:t>
            </a:r>
            <a:r>
              <a:rPr lang="en-US" sz="1800" dirty="0"/>
              <a:t> </a:t>
            </a:r>
            <a:r>
              <a:rPr lang="en-US" sz="1800" dirty="0" err="1"/>
              <a:t>en</a:t>
            </a:r>
            <a:r>
              <a:rPr lang="en-US" sz="1800" dirty="0"/>
              <a:t> </a:t>
            </a:r>
            <a:r>
              <a:rPr lang="en-US" sz="1800" dirty="0" err="1"/>
              <a:t>ligne</a:t>
            </a:r>
            <a:r>
              <a:rPr lang="en-US" sz="1800" dirty="0"/>
              <a:t>, </a:t>
            </a:r>
            <a:r>
              <a:rPr lang="en-US" sz="1800" dirty="0" err="1"/>
              <a:t>notamment</a:t>
            </a:r>
            <a:r>
              <a:rPr lang="en-US" sz="1800" dirty="0"/>
              <a:t> les </a:t>
            </a:r>
            <a:r>
              <a:rPr lang="en-US" sz="1800" dirty="0" err="1"/>
              <a:t>cartes</a:t>
            </a:r>
            <a:r>
              <a:rPr lang="en-US" sz="1800" dirty="0"/>
              <a:t> de </a:t>
            </a:r>
            <a:r>
              <a:rPr lang="en-US" sz="1800" dirty="0" err="1"/>
              <a:t>crédit</a:t>
            </a:r>
            <a:r>
              <a:rPr lang="en-US" sz="1800" dirty="0"/>
              <a:t>/</a:t>
            </a:r>
            <a:r>
              <a:rPr lang="en-US" sz="1800" dirty="0" err="1"/>
              <a:t>débit</a:t>
            </a:r>
            <a:r>
              <a:rPr lang="en-US" sz="1800" dirty="0"/>
              <a:t>, PayPal, les </a:t>
            </a:r>
            <a:r>
              <a:rPr lang="en-US" sz="1800" dirty="0" err="1"/>
              <a:t>portefeuilles</a:t>
            </a:r>
            <a:r>
              <a:rPr lang="en-US" sz="1800" dirty="0"/>
              <a:t> </a:t>
            </a:r>
            <a:r>
              <a:rPr lang="en-US" sz="1800" dirty="0" err="1"/>
              <a:t>électroniques</a:t>
            </a:r>
            <a:r>
              <a:rPr lang="en-US" sz="1800" dirty="0"/>
              <a:t>, etc.</a:t>
            </a:r>
            <a:endParaRPr sz="1800" dirty="0"/>
          </a:p>
          <a:p>
            <a:pPr marL="228600" lvl="0" indent="-234950" algn="l" rtl="0">
              <a:lnSpc>
                <a:spcPct val="130000"/>
              </a:lnSpc>
              <a:spcBef>
                <a:spcPts val="1200"/>
              </a:spcBef>
              <a:spcAft>
                <a:spcPts val="0"/>
              </a:spcAft>
              <a:buSzPts val="2100"/>
              <a:buFont typeface="Calibri"/>
              <a:buChar char="✔"/>
            </a:pPr>
            <a:r>
              <a:rPr lang="en-US" sz="1800" dirty="0" err="1"/>
              <a:t>Apprendre</a:t>
            </a:r>
            <a:r>
              <a:rPr lang="en-US" sz="1800" dirty="0"/>
              <a:t> à </a:t>
            </a:r>
            <a:r>
              <a:rPr lang="en-US" sz="1800" dirty="0" err="1"/>
              <a:t>utiliser</a:t>
            </a:r>
            <a:r>
              <a:rPr lang="en-US" sz="1800" dirty="0"/>
              <a:t> </a:t>
            </a:r>
            <a:r>
              <a:rPr lang="en-US" sz="1800" dirty="0" err="1"/>
              <a:t>chaque</a:t>
            </a:r>
            <a:r>
              <a:rPr lang="en-US" sz="1800" dirty="0"/>
              <a:t> mode de </a:t>
            </a:r>
            <a:r>
              <a:rPr lang="en-US" sz="1800" dirty="0" err="1"/>
              <a:t>paiement</a:t>
            </a:r>
            <a:r>
              <a:rPr lang="en-US" sz="1800" dirty="0"/>
              <a:t> – </a:t>
            </a:r>
            <a:r>
              <a:rPr lang="en-US" sz="1800" dirty="0" err="1"/>
              <a:t>Apprenez</a:t>
            </a:r>
            <a:r>
              <a:rPr lang="en-US" sz="1800" dirty="0"/>
              <a:t> à </a:t>
            </a:r>
            <a:r>
              <a:rPr lang="en-US" sz="1800" dirty="0" err="1"/>
              <a:t>saisir</a:t>
            </a:r>
            <a:r>
              <a:rPr lang="en-US" sz="1800" dirty="0"/>
              <a:t> </a:t>
            </a:r>
            <a:r>
              <a:rPr lang="en-US" sz="1800" dirty="0" err="1"/>
              <a:t>vos</a:t>
            </a:r>
            <a:r>
              <a:rPr lang="en-US" sz="1800" dirty="0"/>
              <a:t> </a:t>
            </a:r>
            <a:r>
              <a:rPr lang="en-US" sz="1800" dirty="0" err="1"/>
              <a:t>informations</a:t>
            </a:r>
            <a:r>
              <a:rPr lang="en-US" sz="1800" dirty="0"/>
              <a:t> de </a:t>
            </a:r>
            <a:r>
              <a:rPr lang="en-US" sz="1800" dirty="0" err="1"/>
              <a:t>paiement</a:t>
            </a:r>
            <a:r>
              <a:rPr lang="en-US" sz="1800" dirty="0"/>
              <a:t> </a:t>
            </a:r>
            <a:r>
              <a:rPr lang="en-US" sz="1800" dirty="0" err="1"/>
              <a:t>en</a:t>
            </a:r>
            <a:r>
              <a:rPr lang="en-US" sz="1800" dirty="0"/>
              <a:t> </a:t>
            </a:r>
            <a:r>
              <a:rPr lang="en-US" sz="1800" dirty="0" err="1"/>
              <a:t>toute</a:t>
            </a:r>
            <a:r>
              <a:rPr lang="en-US" sz="1800" dirty="0"/>
              <a:t> </a:t>
            </a:r>
            <a:r>
              <a:rPr lang="en-US" sz="1800" dirty="0" err="1"/>
              <a:t>confiance</a:t>
            </a:r>
            <a:r>
              <a:rPr lang="en-US" sz="1800" dirty="0"/>
              <a:t>, à </a:t>
            </a:r>
            <a:r>
              <a:rPr lang="en-US" sz="1800" dirty="0" err="1"/>
              <a:t>utiliser</a:t>
            </a:r>
            <a:r>
              <a:rPr lang="en-US" sz="1800" dirty="0"/>
              <a:t> des options de </a:t>
            </a:r>
            <a:r>
              <a:rPr lang="en-US" sz="1800" dirty="0" err="1"/>
              <a:t>paiement</a:t>
            </a:r>
            <a:r>
              <a:rPr lang="en-US" sz="1800" dirty="0"/>
              <a:t> </a:t>
            </a:r>
            <a:r>
              <a:rPr lang="en-US" sz="1800" dirty="0" err="1"/>
              <a:t>sécurisées</a:t>
            </a:r>
            <a:r>
              <a:rPr lang="en-US" sz="1800" dirty="0"/>
              <a:t> et à </a:t>
            </a:r>
            <a:r>
              <a:rPr lang="en-US" sz="1800" dirty="0" err="1"/>
              <a:t>gérer</a:t>
            </a:r>
            <a:r>
              <a:rPr lang="en-US" sz="1800" dirty="0"/>
              <a:t> </a:t>
            </a:r>
            <a:r>
              <a:rPr lang="en-US" sz="1800" dirty="0" err="1"/>
              <a:t>vos</a:t>
            </a:r>
            <a:r>
              <a:rPr lang="en-US" sz="1800" dirty="0"/>
              <a:t> </a:t>
            </a:r>
            <a:r>
              <a:rPr lang="en-US" sz="1800" dirty="0" err="1"/>
              <a:t>paiements</a:t>
            </a:r>
            <a:r>
              <a:rPr lang="en-US" sz="1800" dirty="0"/>
              <a:t> </a:t>
            </a:r>
            <a:r>
              <a:rPr lang="en-US" sz="1800" dirty="0" err="1"/>
              <a:t>en</a:t>
            </a:r>
            <a:r>
              <a:rPr lang="en-US" sz="1800" dirty="0"/>
              <a:t> </a:t>
            </a:r>
            <a:r>
              <a:rPr lang="en-US" sz="1800" dirty="0" err="1"/>
              <a:t>toute</a:t>
            </a:r>
            <a:r>
              <a:rPr lang="en-US" sz="1800" dirty="0"/>
              <a:t> </a:t>
            </a:r>
            <a:r>
              <a:rPr lang="en-US" sz="1800" dirty="0" err="1"/>
              <a:t>sécurité</a:t>
            </a:r>
            <a:r>
              <a:rPr lang="en-US" sz="1800" dirty="0"/>
              <a:t>.</a:t>
            </a:r>
            <a:endParaRPr sz="1800" dirty="0"/>
          </a:p>
          <a:p>
            <a:pPr marL="228600" lvl="0" indent="-234950" algn="l" rtl="0">
              <a:lnSpc>
                <a:spcPct val="130000"/>
              </a:lnSpc>
              <a:spcBef>
                <a:spcPts val="1200"/>
              </a:spcBef>
              <a:spcAft>
                <a:spcPts val="0"/>
              </a:spcAft>
              <a:buSzPts val="2100"/>
              <a:buFont typeface="Calibri"/>
              <a:buChar char="✔"/>
            </a:pPr>
            <a:r>
              <a:rPr lang="en-US" sz="1800" dirty="0" err="1"/>
              <a:t>Effectuer</a:t>
            </a:r>
            <a:r>
              <a:rPr lang="en-US" sz="1800" dirty="0"/>
              <a:t> des </a:t>
            </a:r>
            <a:r>
              <a:rPr lang="en-US" sz="1800" dirty="0" err="1"/>
              <a:t>paiements</a:t>
            </a:r>
            <a:r>
              <a:rPr lang="en-US" sz="1800" dirty="0"/>
              <a:t> </a:t>
            </a:r>
            <a:r>
              <a:rPr lang="en-US" sz="1800" dirty="0" err="1"/>
              <a:t>en</a:t>
            </a:r>
            <a:r>
              <a:rPr lang="en-US" sz="1800" dirty="0"/>
              <a:t> </a:t>
            </a:r>
            <a:r>
              <a:rPr lang="en-US" sz="1800" dirty="0" err="1"/>
              <a:t>ligne</a:t>
            </a:r>
            <a:r>
              <a:rPr lang="en-US" sz="1800" dirty="0"/>
              <a:t> </a:t>
            </a:r>
            <a:r>
              <a:rPr lang="en-US" sz="1800" dirty="0" err="1"/>
              <a:t>en</a:t>
            </a:r>
            <a:r>
              <a:rPr lang="en-US" sz="1800" dirty="0"/>
              <a:t> </a:t>
            </a:r>
            <a:r>
              <a:rPr lang="en-US" sz="1800" dirty="0" err="1"/>
              <a:t>toute</a:t>
            </a:r>
            <a:r>
              <a:rPr lang="en-US" sz="1800" dirty="0"/>
              <a:t> </a:t>
            </a:r>
            <a:r>
              <a:rPr lang="en-US" sz="1800" dirty="0" err="1"/>
              <a:t>sécurité</a:t>
            </a:r>
            <a:r>
              <a:rPr lang="en-US" sz="1800" dirty="0"/>
              <a:t> – </a:t>
            </a:r>
            <a:r>
              <a:rPr lang="en-US" sz="1800" dirty="0" err="1"/>
              <a:t>Reconnaissez</a:t>
            </a:r>
            <a:r>
              <a:rPr lang="en-US" sz="1800" dirty="0"/>
              <a:t> les sites web </a:t>
            </a:r>
            <a:r>
              <a:rPr lang="en-US" sz="1800" dirty="0" err="1"/>
              <a:t>sécurisés</a:t>
            </a:r>
            <a:r>
              <a:rPr lang="en-US" sz="1800" dirty="0"/>
              <a:t>, </a:t>
            </a:r>
            <a:r>
              <a:rPr lang="en-US" sz="1800" dirty="0" err="1"/>
              <a:t>évitez</a:t>
            </a:r>
            <a:r>
              <a:rPr lang="en-US" sz="1800" dirty="0"/>
              <a:t> les </a:t>
            </a:r>
            <a:r>
              <a:rPr lang="en-US" sz="1800" dirty="0" err="1"/>
              <a:t>escroqueries</a:t>
            </a:r>
            <a:r>
              <a:rPr lang="en-US" sz="1800" dirty="0"/>
              <a:t> et </a:t>
            </a:r>
            <a:r>
              <a:rPr lang="en-US" sz="1800" dirty="0" err="1"/>
              <a:t>protégez</a:t>
            </a:r>
            <a:r>
              <a:rPr lang="en-US" sz="1800" dirty="0"/>
              <a:t> </a:t>
            </a:r>
            <a:r>
              <a:rPr lang="en-US" sz="1800" dirty="0" err="1"/>
              <a:t>vos</a:t>
            </a:r>
            <a:r>
              <a:rPr lang="en-US" sz="1800" dirty="0"/>
              <a:t> </a:t>
            </a:r>
            <a:r>
              <a:rPr lang="en-US" sz="1800" dirty="0" err="1"/>
              <a:t>informations</a:t>
            </a:r>
            <a:r>
              <a:rPr lang="en-US" sz="1800" dirty="0"/>
              <a:t> </a:t>
            </a:r>
            <a:r>
              <a:rPr lang="en-US" sz="1800" dirty="0" err="1"/>
              <a:t>financières</a:t>
            </a:r>
            <a:r>
              <a:rPr lang="en-US" sz="1800" dirty="0"/>
              <a:t> </a:t>
            </a:r>
            <a:r>
              <a:rPr lang="en-US" sz="1800" dirty="0" err="1"/>
              <a:t>personnelles</a:t>
            </a:r>
            <a:r>
              <a:rPr lang="en-US" sz="1800" dirty="0"/>
              <a:t> </a:t>
            </a:r>
            <a:r>
              <a:rPr lang="en-US" sz="1800" dirty="0" err="1"/>
              <a:t>lorsque</a:t>
            </a:r>
            <a:r>
              <a:rPr lang="en-US" sz="1800" dirty="0"/>
              <a:t> </a:t>
            </a:r>
            <a:r>
              <a:rPr lang="en-US" sz="1800" dirty="0" err="1"/>
              <a:t>vous</a:t>
            </a:r>
            <a:r>
              <a:rPr lang="en-US" sz="1800" dirty="0"/>
              <a:t> </a:t>
            </a:r>
            <a:r>
              <a:rPr lang="en-US" sz="1800" dirty="0" err="1"/>
              <a:t>effectuez</a:t>
            </a:r>
            <a:r>
              <a:rPr lang="en-US" sz="1800" dirty="0"/>
              <a:t> des </a:t>
            </a:r>
            <a:r>
              <a:rPr lang="en-US" sz="1800" dirty="0" err="1"/>
              <a:t>achats</a:t>
            </a:r>
            <a:r>
              <a:rPr lang="en-US" sz="1800" dirty="0"/>
              <a:t> </a:t>
            </a:r>
            <a:r>
              <a:rPr lang="en-US" sz="1800" dirty="0" err="1"/>
              <a:t>en</a:t>
            </a:r>
            <a:r>
              <a:rPr lang="en-US" sz="1800" dirty="0"/>
              <a:t> </a:t>
            </a:r>
            <a:r>
              <a:rPr lang="en-US" sz="1800" dirty="0" err="1"/>
              <a:t>ligne</a:t>
            </a:r>
            <a:r>
              <a:rPr lang="en-US" sz="1800" dirty="0"/>
              <a:t>.</a:t>
            </a:r>
            <a:endParaRPr sz="1800" dirty="0"/>
          </a:p>
        </p:txBody>
      </p:sp>
      <p:pic>
        <p:nvPicPr>
          <p:cNvPr id="233" name="Google Shape;233;p24" descr="High ROI content abstract concept illustration"/>
          <p:cNvPicPr preferRelativeResize="0"/>
          <p:nvPr/>
        </p:nvPicPr>
        <p:blipFill rotWithShape="1">
          <a:blip r:embed="rId3">
            <a:alphaModFix/>
          </a:blip>
          <a:srcRect l="10455" t="11533" r="9781" b="9204"/>
          <a:stretch/>
        </p:blipFill>
        <p:spPr>
          <a:xfrm>
            <a:off x="9249507" y="2663100"/>
            <a:ext cx="2604300" cy="2551553"/>
          </a:xfrm>
          <a:prstGeom prst="rect">
            <a:avLst/>
          </a:prstGeom>
          <a:noFill/>
          <a:ln>
            <a:noFill/>
          </a:ln>
        </p:spPr>
      </p:pic>
      <p:sp>
        <p:nvSpPr>
          <p:cNvPr id="234" name="Google Shape;234;p2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par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Cartes de crédit et de débit</a:t>
            </a:r>
            <a:endParaRPr/>
          </a:p>
        </p:txBody>
      </p:sp>
      <p:sp>
        <p:nvSpPr>
          <p:cNvPr id="240" name="Google Shape;240;p26"/>
          <p:cNvSpPr txBox="1">
            <a:spLocks noGrp="1"/>
          </p:cNvSpPr>
          <p:nvPr>
            <p:ph type="body" idx="1"/>
          </p:nvPr>
        </p:nvSpPr>
        <p:spPr>
          <a:xfrm>
            <a:off x="558001" y="1800000"/>
            <a:ext cx="7468399" cy="447219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b="1" dirty="0" err="1"/>
              <a:t>Fonctionnement</a:t>
            </a:r>
            <a:r>
              <a:rPr lang="en-US" sz="2000" b="1" dirty="0"/>
              <a:t> : </a:t>
            </a:r>
            <a:r>
              <a:rPr lang="en-US" sz="2000" dirty="0" err="1"/>
              <a:t>saisissez</a:t>
            </a:r>
            <a:r>
              <a:rPr lang="en-US" sz="2000" dirty="0"/>
              <a:t> </a:t>
            </a:r>
            <a:r>
              <a:rPr lang="en-US" sz="2000" dirty="0" err="1"/>
              <a:t>votre</a:t>
            </a:r>
            <a:r>
              <a:rPr lang="en-US" sz="2000" dirty="0"/>
              <a:t> </a:t>
            </a:r>
            <a:r>
              <a:rPr lang="en-US" sz="2000" dirty="0" err="1"/>
              <a:t>numéro</a:t>
            </a:r>
            <a:r>
              <a:rPr lang="en-US" sz="2000" dirty="0"/>
              <a:t> de carte, </a:t>
            </a:r>
            <a:r>
              <a:rPr lang="en-US" sz="2000" dirty="0" err="1"/>
              <a:t>sa</a:t>
            </a:r>
            <a:r>
              <a:rPr lang="en-US" sz="2000" dirty="0"/>
              <a:t> date </a:t>
            </a:r>
            <a:r>
              <a:rPr lang="en-US" sz="2000" dirty="0" err="1"/>
              <a:t>d'expiration</a:t>
            </a:r>
            <a:r>
              <a:rPr lang="en-US" sz="2000" dirty="0"/>
              <a:t> et le code de </a:t>
            </a:r>
            <a:r>
              <a:rPr lang="en-US" sz="2000" dirty="0" err="1"/>
              <a:t>sécurité</a:t>
            </a:r>
            <a:r>
              <a:rPr lang="en-US" sz="2000" dirty="0"/>
              <a:t> (CVV) </a:t>
            </a:r>
            <a:r>
              <a:rPr lang="en-US" sz="2000" dirty="0" err="1"/>
              <a:t>lors</a:t>
            </a:r>
            <a:r>
              <a:rPr lang="en-US" sz="2000" dirty="0"/>
              <a:t> du </a:t>
            </a:r>
            <a:r>
              <a:rPr lang="en-US" sz="2000" dirty="0" err="1"/>
              <a:t>paiement</a:t>
            </a:r>
            <a:r>
              <a:rPr lang="en-US" sz="2000" dirty="0"/>
              <a:t>. De </a:t>
            </a:r>
            <a:r>
              <a:rPr lang="en-US" sz="2000" dirty="0" err="1"/>
              <a:t>nombreux</a:t>
            </a:r>
            <a:r>
              <a:rPr lang="en-US" sz="2000" dirty="0"/>
              <a:t> sites Web </a:t>
            </a:r>
            <a:r>
              <a:rPr lang="en-US" sz="2000" dirty="0" err="1"/>
              <a:t>vous</a:t>
            </a:r>
            <a:r>
              <a:rPr lang="en-US" sz="2000" dirty="0"/>
              <a:t> </a:t>
            </a:r>
            <a:r>
              <a:rPr lang="en-US" sz="2000" dirty="0" err="1"/>
              <a:t>permettent</a:t>
            </a:r>
            <a:r>
              <a:rPr lang="en-US" sz="2000" dirty="0"/>
              <a:t> </a:t>
            </a:r>
            <a:r>
              <a:rPr lang="en-US" sz="2000" dirty="0" err="1"/>
              <a:t>d'enregistrer</a:t>
            </a:r>
            <a:r>
              <a:rPr lang="en-US" sz="2000" dirty="0"/>
              <a:t> </a:t>
            </a:r>
            <a:r>
              <a:rPr lang="en-US" sz="2000" dirty="0" err="1"/>
              <a:t>vos</a:t>
            </a:r>
            <a:r>
              <a:rPr lang="en-US" sz="2000" dirty="0"/>
              <a:t> </a:t>
            </a:r>
            <a:r>
              <a:rPr lang="en-US" sz="2000" dirty="0" err="1"/>
              <a:t>informations</a:t>
            </a:r>
            <a:r>
              <a:rPr lang="en-US" sz="2000" dirty="0"/>
              <a:t> </a:t>
            </a:r>
            <a:r>
              <a:rPr lang="en-US" sz="2000" dirty="0" err="1"/>
              <a:t>bancaires</a:t>
            </a:r>
            <a:r>
              <a:rPr lang="en-US" sz="2000" dirty="0"/>
              <a:t> pour </a:t>
            </a:r>
            <a:r>
              <a:rPr lang="en-US" sz="2000" dirty="0" err="1"/>
              <a:t>une</a:t>
            </a:r>
            <a:r>
              <a:rPr lang="en-US" sz="2000" dirty="0"/>
              <a:t> </a:t>
            </a:r>
            <a:r>
              <a:rPr lang="en-US" sz="2000" dirty="0" err="1"/>
              <a:t>utilisation</a:t>
            </a:r>
            <a:r>
              <a:rPr lang="en-US" sz="2000" dirty="0"/>
              <a:t> </a:t>
            </a:r>
            <a:r>
              <a:rPr lang="en-US" sz="2000" dirty="0" err="1"/>
              <a:t>ultérieure</a:t>
            </a:r>
            <a:r>
              <a:rPr lang="en-US" sz="2000" dirty="0"/>
              <a:t>.</a:t>
            </a:r>
            <a:endParaRPr sz="2800" dirty="0"/>
          </a:p>
          <a:p>
            <a:pPr marL="0" lvl="0" indent="0" algn="l" rtl="0">
              <a:lnSpc>
                <a:spcPct val="150000"/>
              </a:lnSpc>
              <a:spcBef>
                <a:spcPts val="0"/>
              </a:spcBef>
              <a:spcAft>
                <a:spcPts val="0"/>
              </a:spcAft>
              <a:buSzPts val="2000"/>
              <a:buNone/>
            </a:pPr>
            <a:r>
              <a:rPr lang="en-US" sz="2000" b="1" dirty="0" err="1"/>
              <a:t>Fonctions</a:t>
            </a:r>
            <a:r>
              <a:rPr lang="en-US" sz="2000" b="1" dirty="0"/>
              <a:t> de </a:t>
            </a:r>
            <a:r>
              <a:rPr lang="en-US" sz="2000" b="1" dirty="0" err="1"/>
              <a:t>sécurité</a:t>
            </a:r>
            <a:r>
              <a:rPr lang="en-US" sz="2000" b="1" dirty="0"/>
              <a:t> : </a:t>
            </a:r>
            <a:r>
              <a:rPr lang="en-US" sz="2000" dirty="0"/>
              <a:t>la </a:t>
            </a:r>
            <a:r>
              <a:rPr lang="en-US" sz="2000" dirty="0" err="1"/>
              <a:t>plupart</a:t>
            </a:r>
            <a:r>
              <a:rPr lang="en-US" sz="2000" dirty="0"/>
              <a:t> des </a:t>
            </a:r>
            <a:r>
              <a:rPr lang="en-US" sz="2000" dirty="0" err="1"/>
              <a:t>cartes</a:t>
            </a:r>
            <a:r>
              <a:rPr lang="en-US" sz="2000" dirty="0"/>
              <a:t> de </a:t>
            </a:r>
            <a:r>
              <a:rPr lang="en-US" sz="2000" dirty="0" err="1"/>
              <a:t>crédit</a:t>
            </a:r>
            <a:r>
              <a:rPr lang="en-US" sz="2000" dirty="0"/>
              <a:t> </a:t>
            </a:r>
            <a:r>
              <a:rPr lang="en-US" sz="2000" dirty="0" err="1"/>
              <a:t>offrent</a:t>
            </a:r>
            <a:r>
              <a:rPr lang="en-US" sz="2000" dirty="0"/>
              <a:t> </a:t>
            </a:r>
            <a:r>
              <a:rPr lang="en-US" sz="2000" dirty="0" err="1"/>
              <a:t>une</a:t>
            </a:r>
            <a:r>
              <a:rPr lang="en-US" sz="2000" dirty="0"/>
              <a:t> protection </a:t>
            </a:r>
            <a:r>
              <a:rPr lang="en-US" sz="2000" dirty="0" err="1"/>
              <a:t>contre</a:t>
            </a:r>
            <a:r>
              <a:rPr lang="en-US" sz="2000" dirty="0"/>
              <a:t> la </a:t>
            </a:r>
            <a:r>
              <a:rPr lang="en-US" sz="2000" dirty="0" err="1"/>
              <a:t>fraude</a:t>
            </a:r>
            <a:r>
              <a:rPr lang="en-US" sz="2000" dirty="0"/>
              <a:t>. </a:t>
            </a:r>
            <a:r>
              <a:rPr lang="en-US" sz="2000" dirty="0" err="1"/>
              <a:t>Recherchez</a:t>
            </a:r>
            <a:r>
              <a:rPr lang="en-US" sz="2000" dirty="0"/>
              <a:t> les sites Web qui </a:t>
            </a:r>
            <a:r>
              <a:rPr lang="en-US" sz="2000" dirty="0" err="1"/>
              <a:t>utilisent</a:t>
            </a:r>
            <a:r>
              <a:rPr lang="en-US" sz="2000" dirty="0"/>
              <a:t> le </a:t>
            </a:r>
            <a:r>
              <a:rPr lang="en-US" sz="2000" dirty="0" err="1"/>
              <a:t>protocole</a:t>
            </a:r>
            <a:r>
              <a:rPr lang="en-US" sz="2000" dirty="0"/>
              <a:t> SSL (Secure Socket Layer) (</a:t>
            </a:r>
            <a:r>
              <a:rPr lang="en-US" sz="2000" dirty="0" err="1"/>
              <a:t>indiqué</a:t>
            </a:r>
            <a:r>
              <a:rPr lang="en-US" sz="2000" dirty="0"/>
              <a:t> par « https » dans </a:t>
            </a:r>
            <a:r>
              <a:rPr lang="en-US" sz="2000" dirty="0" err="1"/>
              <a:t>l'URL</a:t>
            </a:r>
            <a:r>
              <a:rPr lang="en-US" sz="2000" dirty="0"/>
              <a:t>) </a:t>
            </a:r>
            <a:r>
              <a:rPr lang="en-US" sz="2000" dirty="0" err="1"/>
              <a:t>afin</a:t>
            </a:r>
            <a:r>
              <a:rPr lang="en-US" sz="2000" dirty="0"/>
              <a:t> de </a:t>
            </a:r>
            <a:r>
              <a:rPr lang="en-US" sz="2000" dirty="0" err="1"/>
              <a:t>garantir</a:t>
            </a:r>
            <a:r>
              <a:rPr lang="en-US" sz="2000" dirty="0"/>
              <a:t> la transmission </a:t>
            </a:r>
            <a:r>
              <a:rPr lang="en-US" sz="2000" dirty="0" err="1"/>
              <a:t>sécurisée</a:t>
            </a:r>
            <a:r>
              <a:rPr lang="en-US" sz="2000" dirty="0"/>
              <a:t> de </a:t>
            </a:r>
            <a:r>
              <a:rPr lang="en-US" sz="2000" dirty="0" err="1"/>
              <a:t>vos</a:t>
            </a:r>
            <a:r>
              <a:rPr lang="en-US" sz="2000" dirty="0"/>
              <a:t> </a:t>
            </a:r>
            <a:r>
              <a:rPr lang="en-US" sz="2000" dirty="0" err="1"/>
              <a:t>informations</a:t>
            </a:r>
            <a:r>
              <a:rPr lang="en-US" sz="2000" dirty="0"/>
              <a:t> </a:t>
            </a:r>
            <a:r>
              <a:rPr lang="en-US" sz="2000" dirty="0" err="1"/>
              <a:t>bancaires</a:t>
            </a:r>
            <a:r>
              <a:rPr lang="en-US" sz="2000" dirty="0"/>
              <a:t>.</a:t>
            </a:r>
            <a:endParaRPr sz="2800" dirty="0"/>
          </a:p>
          <a:p>
            <a:pPr marL="0" lvl="0" indent="0" algn="l" rtl="0">
              <a:lnSpc>
                <a:spcPct val="150000"/>
              </a:lnSpc>
              <a:spcBef>
                <a:spcPts val="0"/>
              </a:spcBef>
              <a:spcAft>
                <a:spcPts val="0"/>
              </a:spcAft>
              <a:buSzPts val="2000"/>
              <a:buNone/>
            </a:pPr>
            <a:endParaRPr sz="2800" dirty="0"/>
          </a:p>
        </p:txBody>
      </p:sp>
      <p:pic>
        <p:nvPicPr>
          <p:cNvPr id="241" name="Google Shape;241;p26" descr="Credit card payment concept for landing page"/>
          <p:cNvPicPr preferRelativeResize="0"/>
          <p:nvPr/>
        </p:nvPicPr>
        <p:blipFill rotWithShape="1">
          <a:blip r:embed="rId3">
            <a:alphaModFix/>
          </a:blip>
          <a:srcRect/>
          <a:stretch/>
        </p:blipFill>
        <p:spPr>
          <a:xfrm>
            <a:off x="8266545" y="1987985"/>
            <a:ext cx="3879121" cy="2584015"/>
          </a:xfrm>
          <a:prstGeom prst="rect">
            <a:avLst/>
          </a:prstGeom>
          <a:noFill/>
          <a:ln>
            <a:noFill/>
          </a:ln>
        </p:spPr>
      </p:pic>
      <p:sp>
        <p:nvSpPr>
          <p:cNvPr id="242" name="Google Shape;242;p26"/>
          <p:cNvSpPr txBox="1"/>
          <p:nvPr/>
        </p:nvSpPr>
        <p:spPr>
          <a:xfrm>
            <a:off x="9436962" y="6351847"/>
            <a:ext cx="2302455"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pickysuperstar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PayPal</a:t>
            </a:r>
            <a:endParaRPr/>
          </a:p>
        </p:txBody>
      </p:sp>
      <p:sp>
        <p:nvSpPr>
          <p:cNvPr id="248" name="Google Shape;248;p30"/>
          <p:cNvSpPr txBox="1">
            <a:spLocks noGrp="1"/>
          </p:cNvSpPr>
          <p:nvPr>
            <p:ph type="body" idx="2"/>
          </p:nvPr>
        </p:nvSpPr>
        <p:spPr>
          <a:xfrm>
            <a:off x="558000" y="1781527"/>
            <a:ext cx="7894783" cy="3882673"/>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600"/>
              </a:spcAft>
              <a:buSzPts val="2400"/>
              <a:buNone/>
            </a:pPr>
            <a:r>
              <a:rPr lang="en-US" sz="2200" b="1" dirty="0" err="1"/>
              <a:t>Fonctionnement</a:t>
            </a:r>
            <a:r>
              <a:rPr lang="en-US" sz="2200" dirty="0"/>
              <a:t> : PayPal </a:t>
            </a:r>
            <a:r>
              <a:rPr lang="en-US" sz="2200" dirty="0" err="1"/>
              <a:t>agit</a:t>
            </a:r>
            <a:r>
              <a:rPr lang="en-US" sz="2200" dirty="0"/>
              <a:t> </a:t>
            </a:r>
            <a:r>
              <a:rPr lang="en-US" sz="2200" dirty="0" err="1"/>
              <a:t>comme</a:t>
            </a:r>
            <a:r>
              <a:rPr lang="en-US" sz="2200" dirty="0"/>
              <a:t> </a:t>
            </a:r>
            <a:r>
              <a:rPr lang="en-US" sz="2200" dirty="0" err="1"/>
              <a:t>intermédiaire</a:t>
            </a:r>
            <a:r>
              <a:rPr lang="en-US" sz="2200" dirty="0"/>
              <a:t> entre </a:t>
            </a:r>
            <a:r>
              <a:rPr lang="en-US" sz="2200" dirty="0" err="1"/>
              <a:t>votre</a:t>
            </a:r>
            <a:r>
              <a:rPr lang="en-US" sz="2200" dirty="0"/>
              <a:t> </a:t>
            </a:r>
            <a:r>
              <a:rPr lang="en-US" sz="2200" dirty="0" err="1"/>
              <a:t>banque</a:t>
            </a:r>
            <a:r>
              <a:rPr lang="en-US" sz="2200" dirty="0"/>
              <a:t> </a:t>
            </a:r>
            <a:r>
              <a:rPr lang="en-US" sz="2200" dirty="0" err="1"/>
              <a:t>ou</a:t>
            </a:r>
            <a:r>
              <a:rPr lang="en-US" sz="2200" dirty="0"/>
              <a:t> </a:t>
            </a:r>
            <a:r>
              <a:rPr lang="en-US" sz="2200" dirty="0" err="1"/>
              <a:t>votre</a:t>
            </a:r>
            <a:r>
              <a:rPr lang="en-US" sz="2200" dirty="0"/>
              <a:t> carte et le </a:t>
            </a:r>
            <a:r>
              <a:rPr lang="en-US" sz="2200" dirty="0" err="1"/>
              <a:t>vendeur</a:t>
            </a:r>
            <a:r>
              <a:rPr lang="en-US" sz="2200" dirty="0"/>
              <a:t>. Il </a:t>
            </a:r>
            <a:r>
              <a:rPr lang="en-US" sz="2200" dirty="0" err="1"/>
              <a:t>vous</a:t>
            </a:r>
            <a:r>
              <a:rPr lang="en-US" sz="2200" dirty="0"/>
              <a:t> </a:t>
            </a:r>
            <a:r>
              <a:rPr lang="en-US" sz="2200" dirty="0" err="1"/>
              <a:t>suffit</a:t>
            </a:r>
            <a:r>
              <a:rPr lang="en-US" sz="2200" dirty="0"/>
              <a:t> </a:t>
            </a:r>
            <a:r>
              <a:rPr lang="en-US" sz="2200" dirty="0" err="1"/>
              <a:t>d'entrer</a:t>
            </a:r>
            <a:r>
              <a:rPr lang="en-US" sz="2200" dirty="0"/>
              <a:t> </a:t>
            </a:r>
            <a:r>
              <a:rPr lang="en-US" sz="2200" dirty="0" err="1"/>
              <a:t>votre</a:t>
            </a:r>
            <a:r>
              <a:rPr lang="en-US" sz="2200" dirty="0"/>
              <a:t> </a:t>
            </a:r>
            <a:r>
              <a:rPr lang="en-US" sz="2200" dirty="0" err="1"/>
              <a:t>identifiant</a:t>
            </a:r>
            <a:r>
              <a:rPr lang="en-US" sz="2200" dirty="0"/>
              <a:t> PayPal et </a:t>
            </a:r>
            <a:r>
              <a:rPr lang="en-US" sz="2200" dirty="0" err="1"/>
              <a:t>votre</a:t>
            </a:r>
            <a:r>
              <a:rPr lang="en-US" sz="2200" dirty="0"/>
              <a:t> mot de </a:t>
            </a:r>
            <a:r>
              <a:rPr lang="en-US" sz="2200" dirty="0" err="1"/>
              <a:t>passe</a:t>
            </a:r>
            <a:r>
              <a:rPr lang="en-US" sz="2200" dirty="0"/>
              <a:t> pour </a:t>
            </a:r>
            <a:r>
              <a:rPr lang="en-US" sz="2200" dirty="0" err="1"/>
              <a:t>effectuer</a:t>
            </a:r>
            <a:r>
              <a:rPr lang="en-US" sz="2200" dirty="0"/>
              <a:t> un </a:t>
            </a:r>
            <a:r>
              <a:rPr lang="en-US" sz="2200" dirty="0" err="1"/>
              <a:t>paiement</a:t>
            </a:r>
            <a:r>
              <a:rPr lang="en-US" sz="2200" dirty="0"/>
              <a:t>.</a:t>
            </a:r>
            <a:endParaRPr sz="2200" dirty="0"/>
          </a:p>
          <a:p>
            <a:pPr marL="76200" lvl="0" indent="0" algn="l" rtl="0">
              <a:lnSpc>
                <a:spcPct val="100000"/>
              </a:lnSpc>
              <a:spcBef>
                <a:spcPts val="600"/>
              </a:spcBef>
              <a:spcAft>
                <a:spcPts val="600"/>
              </a:spcAft>
              <a:buSzPts val="2400"/>
              <a:buNone/>
            </a:pPr>
            <a:r>
              <a:rPr lang="en-US" sz="2200" b="1" dirty="0" err="1"/>
              <a:t>Fonctions</a:t>
            </a:r>
            <a:r>
              <a:rPr lang="en-US" sz="2200" b="1" dirty="0"/>
              <a:t> de </a:t>
            </a:r>
            <a:r>
              <a:rPr lang="en-US" sz="2200" b="1" dirty="0" err="1"/>
              <a:t>sécurité</a:t>
            </a:r>
            <a:r>
              <a:rPr lang="en-US" sz="2200" b="1" dirty="0"/>
              <a:t> : </a:t>
            </a:r>
            <a:r>
              <a:rPr lang="en-US" sz="2200" dirty="0"/>
              <a:t>PayPal </a:t>
            </a:r>
            <a:r>
              <a:rPr lang="en-US" sz="2200" dirty="0" err="1"/>
              <a:t>protège</a:t>
            </a:r>
            <a:r>
              <a:rPr lang="en-US" sz="2200" dirty="0"/>
              <a:t> </a:t>
            </a:r>
            <a:r>
              <a:rPr lang="en-US" sz="2200" dirty="0" err="1"/>
              <a:t>vos</a:t>
            </a:r>
            <a:r>
              <a:rPr lang="en-US" sz="2200" dirty="0"/>
              <a:t> </a:t>
            </a:r>
            <a:r>
              <a:rPr lang="en-US" sz="2200" dirty="0" err="1"/>
              <a:t>informations</a:t>
            </a:r>
            <a:r>
              <a:rPr lang="en-US" sz="2200" dirty="0"/>
              <a:t> </a:t>
            </a:r>
            <a:r>
              <a:rPr lang="en-US" sz="2200" dirty="0" err="1"/>
              <a:t>bancaires</a:t>
            </a:r>
            <a:r>
              <a:rPr lang="en-US" sz="2200" dirty="0"/>
              <a:t> et </a:t>
            </a:r>
            <a:r>
              <a:rPr lang="en-US" sz="2200" dirty="0" err="1"/>
              <a:t>celles</a:t>
            </a:r>
            <a:r>
              <a:rPr lang="en-US" sz="2200" dirty="0"/>
              <a:t> de </a:t>
            </a:r>
            <a:r>
              <a:rPr lang="en-US" sz="2200" dirty="0" err="1"/>
              <a:t>votre</a:t>
            </a:r>
            <a:r>
              <a:rPr lang="en-US" sz="2200" dirty="0"/>
              <a:t> carte </a:t>
            </a:r>
            <a:r>
              <a:rPr lang="en-US" sz="2200" dirty="0" err="1"/>
              <a:t>en</a:t>
            </a:r>
            <a:r>
              <a:rPr lang="en-US" sz="2200" dirty="0"/>
              <a:t> ne les </a:t>
            </a:r>
            <a:r>
              <a:rPr lang="en-US" sz="2200" dirty="0" err="1"/>
              <a:t>partageant</a:t>
            </a:r>
            <a:r>
              <a:rPr lang="en-US" sz="2200" dirty="0"/>
              <a:t> pas avec les </a:t>
            </a:r>
            <a:r>
              <a:rPr lang="en-US" sz="2200" dirty="0" err="1"/>
              <a:t>vendeurs</a:t>
            </a:r>
            <a:r>
              <a:rPr lang="en-US" sz="2200" dirty="0"/>
              <a:t>. Il </a:t>
            </a:r>
            <a:r>
              <a:rPr lang="en-US" sz="2200" dirty="0" err="1"/>
              <a:t>offre</a:t>
            </a:r>
            <a:r>
              <a:rPr lang="en-US" sz="2200" dirty="0"/>
              <a:t> </a:t>
            </a:r>
            <a:r>
              <a:rPr lang="en-US" sz="2200" dirty="0" err="1"/>
              <a:t>également</a:t>
            </a:r>
            <a:r>
              <a:rPr lang="en-US" sz="2200" dirty="0"/>
              <a:t> </a:t>
            </a:r>
            <a:r>
              <a:rPr lang="en-US" sz="2200" dirty="0" err="1"/>
              <a:t>une</a:t>
            </a:r>
            <a:r>
              <a:rPr lang="en-US" sz="2200" dirty="0"/>
              <a:t> protection des </a:t>
            </a:r>
            <a:r>
              <a:rPr lang="en-US" sz="2200" dirty="0" err="1"/>
              <a:t>achats</a:t>
            </a:r>
            <a:r>
              <a:rPr lang="en-US" sz="2200" dirty="0"/>
              <a:t> qui </a:t>
            </a:r>
            <a:r>
              <a:rPr lang="en-US" sz="2200" dirty="0" err="1"/>
              <a:t>vous</a:t>
            </a:r>
            <a:r>
              <a:rPr lang="en-US" sz="2200" dirty="0"/>
              <a:t> </a:t>
            </a:r>
            <a:r>
              <a:rPr lang="en-US" sz="2200" dirty="0" err="1"/>
              <a:t>permet</a:t>
            </a:r>
            <a:r>
              <a:rPr lang="en-US" sz="2200" dirty="0"/>
              <a:t> d'être </a:t>
            </a:r>
            <a:r>
              <a:rPr lang="en-US" sz="2200" dirty="0" err="1"/>
              <a:t>remboursé</a:t>
            </a:r>
            <a:r>
              <a:rPr lang="en-US" sz="2200" dirty="0"/>
              <a:t> </a:t>
            </a:r>
            <a:r>
              <a:rPr lang="en-US" sz="2200" dirty="0" err="1"/>
              <a:t>en</a:t>
            </a:r>
            <a:r>
              <a:rPr lang="en-US" sz="2200" dirty="0"/>
              <a:t> </a:t>
            </a:r>
            <a:r>
              <a:rPr lang="en-US" sz="2200" dirty="0" err="1"/>
              <a:t>cas</a:t>
            </a:r>
            <a:r>
              <a:rPr lang="en-US" sz="2200" dirty="0"/>
              <a:t> de </a:t>
            </a:r>
            <a:r>
              <a:rPr lang="en-US" sz="2200" dirty="0" err="1"/>
              <a:t>problème</a:t>
            </a:r>
            <a:r>
              <a:rPr lang="en-US" sz="2200" dirty="0"/>
              <a:t> avec </a:t>
            </a:r>
            <a:r>
              <a:rPr lang="en-US" sz="2200" dirty="0" err="1"/>
              <a:t>votre</a:t>
            </a:r>
            <a:r>
              <a:rPr lang="en-US" sz="2200" dirty="0"/>
              <a:t> </a:t>
            </a:r>
            <a:r>
              <a:rPr lang="en-US" sz="2200" dirty="0" err="1"/>
              <a:t>commande</a:t>
            </a:r>
            <a:r>
              <a:rPr lang="en-US" sz="2200" dirty="0"/>
              <a:t>.</a:t>
            </a:r>
            <a:endParaRPr sz="2200" dirty="0"/>
          </a:p>
        </p:txBody>
      </p:sp>
      <p:pic>
        <p:nvPicPr>
          <p:cNvPr id="249" name="Google Shape;249;p30"/>
          <p:cNvPicPr preferRelativeResize="0"/>
          <p:nvPr/>
        </p:nvPicPr>
        <p:blipFill rotWithShape="1">
          <a:blip r:embed="rId3">
            <a:alphaModFix/>
          </a:blip>
          <a:srcRect/>
          <a:stretch/>
        </p:blipFill>
        <p:spPr>
          <a:xfrm>
            <a:off x="8599055" y="1230746"/>
            <a:ext cx="3429000" cy="3429000"/>
          </a:xfrm>
          <a:prstGeom prst="rect">
            <a:avLst/>
          </a:prstGeom>
          <a:noFill/>
          <a:ln>
            <a:noFill/>
          </a:ln>
        </p:spPr>
      </p:pic>
      <p:sp>
        <p:nvSpPr>
          <p:cNvPr id="250" name="Google Shape;250;p30"/>
          <p:cNvSpPr txBox="1"/>
          <p:nvPr/>
        </p:nvSpPr>
        <p:spPr>
          <a:xfrm>
            <a:off x="5689600" y="6186875"/>
            <a:ext cx="609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5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Portefeuilles numériques (par exemple, Apple Pay, Google Pay)</a:t>
            </a:r>
            <a:endParaRPr/>
          </a:p>
        </p:txBody>
      </p:sp>
      <p:sp>
        <p:nvSpPr>
          <p:cNvPr id="256" name="Google Shape;256;p31"/>
          <p:cNvSpPr txBox="1">
            <a:spLocks noGrp="1"/>
          </p:cNvSpPr>
          <p:nvPr>
            <p:ph type="body" idx="1"/>
          </p:nvPr>
        </p:nvSpPr>
        <p:spPr>
          <a:xfrm>
            <a:off x="566154" y="2330868"/>
            <a:ext cx="7857410" cy="3941326"/>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600"/>
              </a:spcAft>
              <a:buSzPts val="2400"/>
              <a:buNone/>
            </a:pPr>
            <a:r>
              <a:rPr lang="en-US" sz="2200" b="1" dirty="0" err="1"/>
              <a:t>Fonctionnement</a:t>
            </a:r>
            <a:r>
              <a:rPr lang="en-US" sz="2200" b="1" dirty="0"/>
              <a:t> : </a:t>
            </a:r>
            <a:r>
              <a:rPr lang="en-US" sz="2200" dirty="0" err="1"/>
              <a:t>enregistrez</a:t>
            </a:r>
            <a:r>
              <a:rPr lang="en-US" sz="2200" dirty="0"/>
              <a:t> les </a:t>
            </a:r>
            <a:r>
              <a:rPr lang="en-US" sz="2200" dirty="0" err="1"/>
              <a:t>informations</a:t>
            </a:r>
            <a:r>
              <a:rPr lang="en-US" sz="2200" dirty="0"/>
              <a:t> de </a:t>
            </a:r>
            <a:r>
              <a:rPr lang="en-US" sz="2200" dirty="0" err="1"/>
              <a:t>votre</a:t>
            </a:r>
            <a:r>
              <a:rPr lang="en-US" sz="2200" dirty="0"/>
              <a:t> carte </a:t>
            </a:r>
            <a:r>
              <a:rPr lang="en-US" sz="2200" dirty="0" err="1"/>
              <a:t>dans</a:t>
            </a:r>
            <a:r>
              <a:rPr lang="en-US" sz="2200" dirty="0"/>
              <a:t> un </a:t>
            </a:r>
            <a:r>
              <a:rPr lang="en-US" sz="2200" dirty="0" err="1"/>
              <a:t>portefeuille</a:t>
            </a:r>
            <a:r>
              <a:rPr lang="en-US" sz="2200" dirty="0"/>
              <a:t> </a:t>
            </a:r>
            <a:r>
              <a:rPr lang="en-US" sz="2200" dirty="0" err="1"/>
              <a:t>numérique</a:t>
            </a:r>
            <a:r>
              <a:rPr lang="en-US" sz="2200" dirty="0"/>
              <a:t> sur </a:t>
            </a:r>
            <a:r>
              <a:rPr lang="en-US" sz="2200" dirty="0" err="1"/>
              <a:t>votre</a:t>
            </a:r>
            <a:r>
              <a:rPr lang="en-US" sz="2200" dirty="0"/>
              <a:t> smartphone. </a:t>
            </a:r>
            <a:r>
              <a:rPr lang="en-US" sz="2200" dirty="0" err="1"/>
              <a:t>Lors</a:t>
            </a:r>
            <a:r>
              <a:rPr lang="en-US" sz="2200" dirty="0"/>
              <a:t> du </a:t>
            </a:r>
            <a:r>
              <a:rPr lang="en-US" sz="2200" dirty="0" err="1"/>
              <a:t>paiement</a:t>
            </a:r>
            <a:r>
              <a:rPr lang="en-US" sz="2200" dirty="0"/>
              <a:t>, </a:t>
            </a:r>
            <a:r>
              <a:rPr lang="en-US" sz="2200" dirty="0" err="1"/>
              <a:t>vous</a:t>
            </a:r>
            <a:r>
              <a:rPr lang="en-US" sz="2200" dirty="0"/>
              <a:t> </a:t>
            </a:r>
            <a:r>
              <a:rPr lang="en-US" sz="2200" dirty="0" err="1"/>
              <a:t>pouvez</a:t>
            </a:r>
            <a:r>
              <a:rPr lang="en-US" sz="2200" dirty="0"/>
              <a:t> </a:t>
            </a:r>
            <a:r>
              <a:rPr lang="en-US" sz="2200" dirty="0" err="1"/>
              <a:t>utiliser</a:t>
            </a:r>
            <a:r>
              <a:rPr lang="en-US" sz="2200" dirty="0"/>
              <a:t> le </a:t>
            </a:r>
            <a:r>
              <a:rPr lang="en-US" sz="2200" dirty="0" err="1"/>
              <a:t>portefeuille</a:t>
            </a:r>
            <a:r>
              <a:rPr lang="en-US" sz="2200" dirty="0"/>
              <a:t> pour payer d'un simple </a:t>
            </a:r>
            <a:r>
              <a:rPr lang="en-US" sz="2200" dirty="0" err="1"/>
              <a:t>geste</a:t>
            </a:r>
            <a:r>
              <a:rPr lang="en-US" sz="2200" dirty="0"/>
              <a:t>.</a:t>
            </a:r>
            <a:endParaRPr sz="2200" dirty="0"/>
          </a:p>
          <a:p>
            <a:pPr marL="76200" lvl="0" indent="0" algn="l" rtl="0">
              <a:lnSpc>
                <a:spcPct val="100000"/>
              </a:lnSpc>
              <a:spcBef>
                <a:spcPts val="600"/>
              </a:spcBef>
              <a:spcAft>
                <a:spcPts val="600"/>
              </a:spcAft>
              <a:buSzPts val="2400"/>
              <a:buNone/>
            </a:pPr>
            <a:r>
              <a:rPr lang="en-US" sz="2200" b="1" dirty="0" err="1"/>
              <a:t>Fonctions</a:t>
            </a:r>
            <a:r>
              <a:rPr lang="en-US" sz="2200" b="1" dirty="0"/>
              <a:t> de </a:t>
            </a:r>
            <a:r>
              <a:rPr lang="en-US" sz="2200" b="1" dirty="0" err="1"/>
              <a:t>sécurité</a:t>
            </a:r>
            <a:r>
              <a:rPr lang="en-US" sz="2200" b="1" dirty="0"/>
              <a:t> : </a:t>
            </a:r>
            <a:r>
              <a:rPr lang="en-US" sz="2200" dirty="0"/>
              <a:t>les </a:t>
            </a:r>
            <a:r>
              <a:rPr lang="en-US" sz="2200" dirty="0" err="1"/>
              <a:t>portefeuilles</a:t>
            </a:r>
            <a:r>
              <a:rPr lang="en-US" sz="2200" dirty="0"/>
              <a:t> </a:t>
            </a:r>
            <a:r>
              <a:rPr lang="en-US" sz="2200" dirty="0" err="1"/>
              <a:t>numériques</a:t>
            </a:r>
            <a:r>
              <a:rPr lang="en-US" sz="2200" dirty="0"/>
              <a:t> </a:t>
            </a:r>
            <a:r>
              <a:rPr lang="en-US" sz="2200" dirty="0" err="1"/>
              <a:t>utilisent</a:t>
            </a:r>
            <a:r>
              <a:rPr lang="en-US" sz="2200" dirty="0"/>
              <a:t> la </a:t>
            </a:r>
            <a:r>
              <a:rPr lang="en-US" sz="2200" dirty="0" err="1"/>
              <a:t>tokenisation</a:t>
            </a:r>
            <a:r>
              <a:rPr lang="en-US" sz="2200" dirty="0"/>
              <a:t> (</a:t>
            </a:r>
            <a:r>
              <a:rPr lang="en-US" sz="2200" dirty="0" err="1"/>
              <a:t>remplacement</a:t>
            </a:r>
            <a:r>
              <a:rPr lang="en-US" sz="2200" dirty="0"/>
              <a:t> des </a:t>
            </a:r>
            <a:r>
              <a:rPr lang="en-US" sz="2200" dirty="0" err="1"/>
              <a:t>informations</a:t>
            </a:r>
            <a:r>
              <a:rPr lang="en-US" sz="2200" dirty="0"/>
              <a:t> de la carte par un </a:t>
            </a:r>
            <a:r>
              <a:rPr lang="en-US" sz="2200" dirty="0" err="1"/>
              <a:t>identifiant</a:t>
            </a:r>
            <a:r>
              <a:rPr lang="en-US" sz="2200" dirty="0"/>
              <a:t> unique) et </a:t>
            </a:r>
            <a:r>
              <a:rPr lang="en-US" sz="2200" dirty="0" err="1"/>
              <a:t>l'authentification</a:t>
            </a:r>
            <a:r>
              <a:rPr lang="en-US" sz="2200" dirty="0"/>
              <a:t> </a:t>
            </a:r>
            <a:r>
              <a:rPr lang="en-US" sz="2200" dirty="0" err="1"/>
              <a:t>biométrique</a:t>
            </a:r>
            <a:r>
              <a:rPr lang="en-US" sz="2200" dirty="0"/>
              <a:t> (</a:t>
            </a:r>
            <a:r>
              <a:rPr lang="en-US" sz="2200" dirty="0" err="1"/>
              <a:t>empreinte</a:t>
            </a:r>
            <a:r>
              <a:rPr lang="en-US" sz="2200" dirty="0"/>
              <a:t> </a:t>
            </a:r>
            <a:r>
              <a:rPr lang="en-US" sz="2200" dirty="0" err="1"/>
              <a:t>digitale</a:t>
            </a:r>
            <a:r>
              <a:rPr lang="en-US" sz="2200" dirty="0"/>
              <a:t>, reconnaissance </a:t>
            </a:r>
            <a:r>
              <a:rPr lang="en-US" sz="2200" dirty="0" err="1"/>
              <a:t>faciale</a:t>
            </a:r>
            <a:r>
              <a:rPr lang="en-US" sz="2200" dirty="0"/>
              <a:t>) pour </a:t>
            </a:r>
            <a:r>
              <a:rPr lang="en-US" sz="2200" dirty="0" err="1"/>
              <a:t>sécuriser</a:t>
            </a:r>
            <a:r>
              <a:rPr lang="en-US" sz="2200" dirty="0"/>
              <a:t> les transactions.</a:t>
            </a:r>
            <a:endParaRPr sz="2200" dirty="0"/>
          </a:p>
          <a:p>
            <a:pPr marL="457200" lvl="0" indent="-228600" algn="l" rtl="0">
              <a:lnSpc>
                <a:spcPct val="100000"/>
              </a:lnSpc>
              <a:spcBef>
                <a:spcPts val="600"/>
              </a:spcBef>
              <a:spcAft>
                <a:spcPts val="0"/>
              </a:spcAft>
              <a:buClr>
                <a:srgbClr val="68BC42"/>
              </a:buClr>
              <a:buSzPts val="2400"/>
              <a:buNone/>
            </a:pPr>
            <a:endParaRPr dirty="0"/>
          </a:p>
        </p:txBody>
      </p:sp>
      <p:pic>
        <p:nvPicPr>
          <p:cNvPr id="257" name="Google Shape;257;p31" descr="Scene with flat elements about electronic payment"/>
          <p:cNvPicPr preferRelativeResize="0"/>
          <p:nvPr/>
        </p:nvPicPr>
        <p:blipFill rotWithShape="1">
          <a:blip r:embed="rId3">
            <a:alphaModFix/>
          </a:blip>
          <a:srcRect/>
          <a:stretch/>
        </p:blipFill>
        <p:spPr>
          <a:xfrm>
            <a:off x="8679873" y="2085597"/>
            <a:ext cx="3242252" cy="3242252"/>
          </a:xfrm>
          <a:prstGeom prst="rect">
            <a:avLst/>
          </a:prstGeom>
          <a:noFill/>
          <a:ln>
            <a:noFill/>
          </a:ln>
        </p:spPr>
      </p:pic>
      <p:sp>
        <p:nvSpPr>
          <p:cNvPr id="258" name="Google Shape;258;p31"/>
          <p:cNvSpPr txBox="1"/>
          <p:nvPr/>
        </p:nvSpPr>
        <p:spPr>
          <a:xfrm>
            <a:off x="9972335" y="6272194"/>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de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
          <p:cNvSpPr txBox="1"/>
          <p:nvPr/>
        </p:nvSpPr>
        <p:spPr>
          <a:xfrm>
            <a:off x="69012" y="1613766"/>
            <a:ext cx="348532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1C2E78"/>
                </a:solidFill>
                <a:latin typeface="Calibri"/>
                <a:ea typeface="Calibri"/>
                <a:cs typeface="Calibri"/>
                <a:sym typeface="Calibri"/>
              </a:rPr>
              <a:t>                      </a:t>
            </a:r>
            <a:r>
              <a:rPr lang="en-US" sz="5400" b="1" i="0" u="none" strike="noStrike" cap="none">
                <a:solidFill>
                  <a:srgbClr val="1C2E78"/>
                </a:solidFill>
                <a:latin typeface="Calibri"/>
                <a:ea typeface="Calibri"/>
                <a:cs typeface="Calibri"/>
                <a:sym typeface="Calibri"/>
              </a:rPr>
              <a:t>Partenaires</a:t>
            </a:r>
            <a:endParaRPr sz="5400" b="1" i="0" u="none" strike="noStrike" cap="none">
              <a:solidFill>
                <a:srgbClr val="1C2E78"/>
              </a:solidFill>
              <a:latin typeface="Calibri"/>
              <a:ea typeface="Calibri"/>
              <a:cs typeface="Calibri"/>
              <a:sym typeface="Calibri"/>
            </a:endParaRPr>
          </a:p>
        </p:txBody>
      </p:sp>
      <p:pic>
        <p:nvPicPr>
          <p:cNvPr id="86" name="Google Shape;86;p2"/>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87" name="Google Shape;87;p2"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530232" y="884730"/>
            <a:ext cx="2591848" cy="1224267"/>
          </a:xfrm>
          <a:prstGeom prst="rect">
            <a:avLst/>
          </a:prstGeom>
          <a:noFill/>
          <a:ln>
            <a:noFill/>
          </a:ln>
        </p:spPr>
      </p:pic>
      <p:pic>
        <p:nvPicPr>
          <p:cNvPr id="88" name="Google Shape;88;p2"/>
          <p:cNvPicPr preferRelativeResize="0"/>
          <p:nvPr/>
        </p:nvPicPr>
        <p:blipFill rotWithShape="1">
          <a:blip r:embed="rId5">
            <a:alphaModFix/>
          </a:blip>
          <a:srcRect/>
          <a:stretch/>
        </p:blipFill>
        <p:spPr>
          <a:xfrm>
            <a:off x="3634438" y="2448698"/>
            <a:ext cx="2283890" cy="1888016"/>
          </a:xfrm>
          <a:prstGeom prst="rect">
            <a:avLst/>
          </a:prstGeom>
          <a:noFill/>
          <a:ln>
            <a:noFill/>
          </a:ln>
        </p:spPr>
      </p:pic>
      <p:pic>
        <p:nvPicPr>
          <p:cNvPr id="89" name="Google Shape;89;p2"/>
          <p:cNvPicPr preferRelativeResize="0"/>
          <p:nvPr/>
        </p:nvPicPr>
        <p:blipFill rotWithShape="1">
          <a:blip r:embed="rId6">
            <a:alphaModFix/>
          </a:blip>
          <a:srcRect/>
          <a:stretch/>
        </p:blipFill>
        <p:spPr>
          <a:xfrm>
            <a:off x="6728560" y="2490690"/>
            <a:ext cx="1783319" cy="1783319"/>
          </a:xfrm>
          <a:prstGeom prst="rect">
            <a:avLst/>
          </a:prstGeom>
          <a:noFill/>
          <a:ln>
            <a:noFill/>
          </a:ln>
        </p:spPr>
      </p:pic>
      <p:pic>
        <p:nvPicPr>
          <p:cNvPr id="90" name="Google Shape;90;p2"/>
          <p:cNvPicPr preferRelativeResize="0"/>
          <p:nvPr/>
        </p:nvPicPr>
        <p:blipFill rotWithShape="1">
          <a:blip r:embed="rId7">
            <a:alphaModFix/>
          </a:blip>
          <a:srcRect/>
          <a:stretch/>
        </p:blipFill>
        <p:spPr>
          <a:xfrm>
            <a:off x="3053068" y="5283376"/>
            <a:ext cx="3944079" cy="991924"/>
          </a:xfrm>
          <a:prstGeom prst="rect">
            <a:avLst/>
          </a:prstGeom>
          <a:noFill/>
          <a:ln>
            <a:noFill/>
          </a:ln>
        </p:spPr>
      </p:pic>
      <p:pic>
        <p:nvPicPr>
          <p:cNvPr id="91" name="Google Shape;91;p2"/>
          <p:cNvPicPr preferRelativeResize="0"/>
          <p:nvPr/>
        </p:nvPicPr>
        <p:blipFill rotWithShape="1">
          <a:blip r:embed="rId8">
            <a:alphaModFix/>
          </a:blip>
          <a:srcRect/>
          <a:stretch/>
        </p:blipFill>
        <p:spPr>
          <a:xfrm>
            <a:off x="7945718" y="5148127"/>
            <a:ext cx="3336531" cy="1145629"/>
          </a:xfrm>
          <a:prstGeom prst="rect">
            <a:avLst/>
          </a:prstGeom>
          <a:noFill/>
          <a:ln>
            <a:noFill/>
          </a:ln>
        </p:spPr>
      </p:pic>
      <p:cxnSp>
        <p:nvCxnSpPr>
          <p:cNvPr id="92" name="Google Shape;92;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3" name="Google Shape;93;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Zavod IZRIIS, Slovénie</a:t>
            </a:r>
            <a:endParaRPr sz="1600" b="0" i="0" u="none" strike="noStrike" cap="none">
              <a:solidFill>
                <a:srgbClr val="9CC2E5"/>
              </a:solidFill>
              <a:latin typeface="Calibri"/>
              <a:ea typeface="Calibri"/>
              <a:cs typeface="Calibri"/>
              <a:sym typeface="Calibri"/>
            </a:endParaRPr>
          </a:p>
        </p:txBody>
      </p:sp>
      <p:sp>
        <p:nvSpPr>
          <p:cNvPr id="94" name="Google Shape;94;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 NTIC ASSOCIATION, France</a:t>
            </a:r>
            <a:endParaRPr sz="1600" b="0" i="0" u="none" strike="noStrike" cap="none">
              <a:solidFill>
                <a:srgbClr val="9CC2E5"/>
              </a:solidFill>
              <a:latin typeface="Calibri"/>
              <a:ea typeface="Calibri"/>
              <a:cs typeface="Calibri"/>
              <a:sym typeface="Calibri"/>
            </a:endParaRPr>
          </a:p>
        </p:txBody>
      </p:sp>
      <p:sp>
        <p:nvSpPr>
          <p:cNvPr id="95" name="Google Shape;95;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Roumanie</a:t>
            </a:r>
            <a:endParaRPr sz="1600" b="0" i="0" u="none" strike="noStrike" cap="none">
              <a:solidFill>
                <a:srgbClr val="9CC2E5"/>
              </a:solidFill>
              <a:latin typeface="Calibri"/>
              <a:ea typeface="Calibri"/>
              <a:cs typeface="Calibri"/>
              <a:sym typeface="Calibri"/>
            </a:endParaRPr>
          </a:p>
        </p:txBody>
      </p:sp>
      <p:sp>
        <p:nvSpPr>
          <p:cNvPr id="96" name="Google Shape;96;p2"/>
          <p:cNvSpPr txBox="1"/>
          <p:nvPr/>
        </p:nvSpPr>
        <p:spPr>
          <a:xfrm>
            <a:off x="7775275" y="6242982"/>
            <a:ext cx="368266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Fundació Gesmed Fundació de la Comunitat Valenciana, Espagne</a:t>
            </a:r>
            <a:endParaRPr sz="1600" b="0" i="0" u="none" strike="noStrike" cap="none">
              <a:solidFill>
                <a:srgbClr val="9CC2E5"/>
              </a:solidFill>
              <a:latin typeface="Calibri"/>
              <a:ea typeface="Calibri"/>
              <a:cs typeface="Calibri"/>
              <a:sym typeface="Calibri"/>
            </a:endParaRPr>
          </a:p>
        </p:txBody>
      </p:sp>
      <p:sp>
        <p:nvSpPr>
          <p:cNvPr id="97" name="Google Shape;97;p2"/>
          <p:cNvSpPr txBox="1"/>
          <p:nvPr/>
        </p:nvSpPr>
        <p:spPr>
          <a:xfrm>
            <a:off x="6096000" y="1852454"/>
            <a:ext cx="464676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2E75B5"/>
                </a:solidFill>
                <a:highlight>
                  <a:srgbClr val="FFFFFF"/>
                </a:highlight>
                <a:latin typeface="Poppins"/>
                <a:ea typeface="Poppins"/>
                <a:cs typeface="Poppins"/>
                <a:sym typeface="Poppins"/>
              </a:rPr>
              <a:t>Asociatia Four Change, Roumanie</a:t>
            </a:r>
            <a:endParaRPr sz="2000" b="0" i="0" u="none" strike="noStrike" cap="none">
              <a:solidFill>
                <a:srgbClr val="2E75B5"/>
              </a:solidFill>
              <a:latin typeface="Calibri"/>
              <a:ea typeface="Calibri"/>
              <a:cs typeface="Calibri"/>
              <a:sym typeface="Calibri"/>
            </a:endParaRPr>
          </a:p>
        </p:txBody>
      </p:sp>
      <p:sp>
        <p:nvSpPr>
          <p:cNvPr id="98" name="Google Shape;98;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GUnet, Grèce</a:t>
            </a:r>
            <a:endParaRPr sz="1600" b="0" i="0" u="none" strike="noStrike" cap="none">
              <a:solidFill>
                <a:srgbClr val="9CC2E5"/>
              </a:solidFill>
              <a:latin typeface="Calibri"/>
              <a:ea typeface="Calibri"/>
              <a:cs typeface="Calibri"/>
              <a:sym typeface="Calibri"/>
            </a:endParaRPr>
          </a:p>
        </p:txBody>
      </p:sp>
      <p:pic>
        <p:nvPicPr>
          <p:cNvPr id="99" name="Google Shape;99;p2"/>
          <p:cNvPicPr preferRelativeResize="0"/>
          <p:nvPr/>
        </p:nvPicPr>
        <p:blipFill rotWithShape="1">
          <a:blip r:embed="rId9">
            <a:alphaModFix/>
          </a:blip>
          <a:srcRect b="31427"/>
          <a:stretch/>
        </p:blipFill>
        <p:spPr>
          <a:xfrm>
            <a:off x="8809414" y="1097992"/>
            <a:ext cx="3283197" cy="3184249"/>
          </a:xfrm>
          <a:prstGeom prst="rect">
            <a:avLst/>
          </a:prstGeom>
          <a:noFill/>
          <a:ln>
            <a:noFill/>
          </a:ln>
        </p:spPr>
      </p:pic>
      <p:cxnSp>
        <p:nvCxnSpPr>
          <p:cNvPr id="100" name="Google Shape;100;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1" name="Google Shape;101;p2"/>
          <p:cNvPicPr preferRelativeResize="0"/>
          <p:nvPr/>
        </p:nvPicPr>
        <p:blipFill rotWithShape="1">
          <a:blip r:embed="rId10">
            <a:alphaModFix/>
          </a:blip>
          <a:srcRect/>
          <a:stretch/>
        </p:blipFill>
        <p:spPr>
          <a:xfrm>
            <a:off x="5811169" y="408317"/>
            <a:ext cx="3810159" cy="1492836"/>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Autres modes de paiement</a:t>
            </a:r>
            <a:endParaRPr/>
          </a:p>
        </p:txBody>
      </p:sp>
      <p:sp>
        <p:nvSpPr>
          <p:cNvPr id="264" name="Google Shape;264;p35"/>
          <p:cNvSpPr txBox="1">
            <a:spLocks noGrp="1"/>
          </p:cNvSpPr>
          <p:nvPr>
            <p:ph type="body" idx="1"/>
          </p:nvPr>
        </p:nvSpPr>
        <p:spPr>
          <a:xfrm>
            <a:off x="566154" y="1893455"/>
            <a:ext cx="11059692" cy="4551307"/>
          </a:xfrm>
          <a:prstGeom prst="rect">
            <a:avLst/>
          </a:prstGeom>
          <a:noFill/>
          <a:ln>
            <a:noFill/>
          </a:ln>
        </p:spPr>
        <p:txBody>
          <a:bodyPr spcFirstLastPara="1" wrap="square" lIns="91425" tIns="45700" rIns="91425" bIns="45700" anchor="t" anchorCtr="0">
            <a:normAutofit fontScale="92500" lnSpcReduction="10000"/>
          </a:bodyPr>
          <a:lstStyle/>
          <a:p>
            <a:pPr marL="76200" lvl="0" indent="0" algn="l" rtl="0">
              <a:lnSpc>
                <a:spcPct val="100000"/>
              </a:lnSpc>
              <a:spcBef>
                <a:spcPts val="600"/>
              </a:spcBef>
              <a:spcAft>
                <a:spcPts val="0"/>
              </a:spcAft>
              <a:buSzPct val="108108"/>
              <a:buNone/>
            </a:pPr>
            <a:r>
              <a:rPr lang="en-US" b="1" dirty="0" err="1"/>
              <a:t>Virements</a:t>
            </a:r>
            <a:r>
              <a:rPr lang="en-US" b="1" dirty="0"/>
              <a:t> </a:t>
            </a:r>
            <a:r>
              <a:rPr lang="en-US" b="1" dirty="0" err="1"/>
              <a:t>bancaires</a:t>
            </a:r>
            <a:endParaRPr dirty="0"/>
          </a:p>
          <a:p>
            <a:pPr marL="457200" lvl="0" indent="-381000" algn="l" rtl="0">
              <a:lnSpc>
                <a:spcPct val="100000"/>
              </a:lnSpc>
              <a:spcBef>
                <a:spcPts val="600"/>
              </a:spcBef>
              <a:spcAft>
                <a:spcPts val="0"/>
              </a:spcAft>
              <a:buSzPct val="108108"/>
              <a:buFont typeface="Calibri"/>
              <a:buChar char="•"/>
            </a:pPr>
            <a:r>
              <a:rPr lang="en-US" dirty="0" err="1"/>
              <a:t>Certains</a:t>
            </a:r>
            <a:r>
              <a:rPr lang="en-US" dirty="0"/>
              <a:t> sites Web </a:t>
            </a:r>
            <a:r>
              <a:rPr lang="en-US" dirty="0" err="1"/>
              <a:t>vous</a:t>
            </a:r>
            <a:r>
              <a:rPr lang="en-US" dirty="0"/>
              <a:t> </a:t>
            </a:r>
            <a:r>
              <a:rPr lang="en-US" dirty="0" err="1"/>
              <a:t>permettent</a:t>
            </a:r>
            <a:r>
              <a:rPr lang="en-US" dirty="0"/>
              <a:t> de payer </a:t>
            </a:r>
            <a:r>
              <a:rPr lang="en-US" dirty="0" err="1"/>
              <a:t>directement</a:t>
            </a:r>
            <a:r>
              <a:rPr lang="en-US" dirty="0"/>
              <a:t> </a:t>
            </a:r>
            <a:r>
              <a:rPr lang="en-US" dirty="0" err="1"/>
              <a:t>depuis</a:t>
            </a:r>
            <a:r>
              <a:rPr lang="en-US" dirty="0"/>
              <a:t> </a:t>
            </a:r>
            <a:r>
              <a:rPr lang="en-US" dirty="0" err="1"/>
              <a:t>votre</a:t>
            </a:r>
            <a:r>
              <a:rPr lang="en-US" dirty="0"/>
              <a:t> </a:t>
            </a:r>
            <a:r>
              <a:rPr lang="en-US" dirty="0" err="1"/>
              <a:t>compte</a:t>
            </a:r>
            <a:r>
              <a:rPr lang="en-US" dirty="0"/>
              <a:t> </a:t>
            </a:r>
            <a:r>
              <a:rPr lang="en-US" dirty="0" err="1"/>
              <a:t>bancaire</a:t>
            </a:r>
            <a:r>
              <a:rPr lang="en-US" dirty="0"/>
              <a:t>.</a:t>
            </a:r>
            <a:endParaRPr dirty="0"/>
          </a:p>
          <a:p>
            <a:pPr marL="457200" lvl="0" indent="-381000" algn="l" rtl="0">
              <a:lnSpc>
                <a:spcPct val="100000"/>
              </a:lnSpc>
              <a:spcBef>
                <a:spcPts val="600"/>
              </a:spcBef>
              <a:spcAft>
                <a:spcPts val="0"/>
              </a:spcAft>
              <a:buSzPct val="108108"/>
              <a:buFont typeface="Calibri"/>
              <a:buChar char="•"/>
            </a:pPr>
            <a:r>
              <a:rPr lang="en-US" dirty="0" err="1"/>
              <a:t>Vous</a:t>
            </a:r>
            <a:r>
              <a:rPr lang="en-US" dirty="0"/>
              <a:t> </a:t>
            </a:r>
            <a:r>
              <a:rPr lang="en-US" dirty="0" err="1"/>
              <a:t>devrez</a:t>
            </a:r>
            <a:r>
              <a:rPr lang="en-US" dirty="0"/>
              <a:t> </a:t>
            </a:r>
            <a:r>
              <a:rPr lang="en-US" dirty="0" err="1"/>
              <a:t>peut-être</a:t>
            </a:r>
            <a:r>
              <a:rPr lang="en-US" dirty="0"/>
              <a:t> </a:t>
            </a:r>
            <a:r>
              <a:rPr lang="en-US" dirty="0" err="1"/>
              <a:t>saisir</a:t>
            </a:r>
            <a:r>
              <a:rPr lang="en-US" dirty="0"/>
              <a:t> </a:t>
            </a:r>
            <a:r>
              <a:rPr lang="en-US" b="1" dirty="0" err="1"/>
              <a:t>vos</a:t>
            </a:r>
            <a:r>
              <a:rPr lang="en-US" b="1" dirty="0"/>
              <a:t> </a:t>
            </a:r>
            <a:r>
              <a:rPr lang="en-US" b="1" dirty="0" err="1"/>
              <a:t>coordonnées</a:t>
            </a:r>
            <a:r>
              <a:rPr lang="en-US" b="1" dirty="0"/>
              <a:t> </a:t>
            </a:r>
            <a:r>
              <a:rPr lang="en-US" b="1" dirty="0" err="1"/>
              <a:t>bancaires</a:t>
            </a:r>
            <a:r>
              <a:rPr lang="en-US" b="1" dirty="0"/>
              <a:t> </a:t>
            </a:r>
            <a:r>
              <a:rPr lang="en-US" b="1" dirty="0" err="1"/>
              <a:t>en</a:t>
            </a:r>
            <a:r>
              <a:rPr lang="en-US" b="1" dirty="0"/>
              <a:t> </a:t>
            </a:r>
            <a:r>
              <a:rPr lang="en-US" b="1" dirty="0" err="1"/>
              <a:t>ligne</a:t>
            </a:r>
            <a:r>
              <a:rPr lang="en-US" dirty="0"/>
              <a:t> pour </a:t>
            </a:r>
            <a:r>
              <a:rPr lang="en-US" dirty="0" err="1"/>
              <a:t>finaliser</a:t>
            </a:r>
            <a:r>
              <a:rPr lang="en-US" dirty="0"/>
              <a:t> </a:t>
            </a:r>
            <a:r>
              <a:rPr lang="en-US" dirty="0" err="1"/>
              <a:t>l'achat</a:t>
            </a:r>
            <a:r>
              <a:rPr lang="en-US" dirty="0"/>
              <a:t>.</a:t>
            </a:r>
            <a:endParaRPr dirty="0"/>
          </a:p>
          <a:p>
            <a:pPr marL="457200" lvl="0" indent="-381000" algn="l" rtl="0">
              <a:lnSpc>
                <a:spcPct val="100000"/>
              </a:lnSpc>
              <a:spcBef>
                <a:spcPts val="600"/>
              </a:spcBef>
              <a:spcAft>
                <a:spcPts val="0"/>
              </a:spcAft>
              <a:buSzPct val="108108"/>
              <a:buFont typeface="Calibri"/>
              <a:buChar char="•"/>
            </a:pPr>
            <a:r>
              <a:rPr lang="en-US" dirty="0" err="1"/>
              <a:t>N'utilisez</a:t>
            </a:r>
            <a:r>
              <a:rPr lang="en-US" dirty="0"/>
              <a:t> </a:t>
            </a:r>
            <a:r>
              <a:rPr lang="en-US" dirty="0" err="1"/>
              <a:t>cette</a:t>
            </a:r>
            <a:r>
              <a:rPr lang="en-US" dirty="0"/>
              <a:t> option que sur des </a:t>
            </a:r>
            <a:r>
              <a:rPr lang="en-US" b="1" dirty="0"/>
              <a:t>sites Web de </a:t>
            </a:r>
            <a:r>
              <a:rPr lang="en-US" b="1" dirty="0" err="1"/>
              <a:t>confiance</a:t>
            </a:r>
            <a:r>
              <a:rPr lang="en-US" dirty="0"/>
              <a:t>.</a:t>
            </a:r>
            <a:endParaRPr dirty="0"/>
          </a:p>
          <a:p>
            <a:pPr marL="76200" lvl="0" indent="0" algn="l" rtl="0">
              <a:lnSpc>
                <a:spcPct val="100000"/>
              </a:lnSpc>
              <a:spcBef>
                <a:spcPts val="600"/>
              </a:spcBef>
              <a:spcAft>
                <a:spcPts val="0"/>
              </a:spcAft>
              <a:buSzPct val="108108"/>
              <a:buNone/>
            </a:pPr>
            <a:r>
              <a:rPr lang="en-US" b="1" dirty="0" err="1"/>
              <a:t>Crédit</a:t>
            </a:r>
            <a:r>
              <a:rPr lang="en-US" b="1" dirty="0"/>
              <a:t> à la </a:t>
            </a:r>
            <a:r>
              <a:rPr lang="en-US" b="1" dirty="0" err="1"/>
              <a:t>Consommation</a:t>
            </a:r>
            <a:r>
              <a:rPr lang="en-US" b="1" dirty="0"/>
              <a:t> (</a:t>
            </a:r>
            <a:r>
              <a:rPr lang="en-US" b="1" dirty="0" err="1"/>
              <a:t>Afterpay</a:t>
            </a:r>
            <a:r>
              <a:rPr lang="en-US" b="1" dirty="0"/>
              <a:t>, </a:t>
            </a:r>
            <a:r>
              <a:rPr lang="en-US" b="1" dirty="0" err="1"/>
              <a:t>Klarna</a:t>
            </a:r>
            <a:r>
              <a:rPr lang="en-US" b="1" dirty="0"/>
              <a:t>)</a:t>
            </a:r>
            <a:endParaRPr dirty="0"/>
          </a:p>
          <a:p>
            <a:pPr marL="457200" lvl="0" indent="-381000" algn="l" rtl="0">
              <a:lnSpc>
                <a:spcPct val="100000"/>
              </a:lnSpc>
              <a:spcBef>
                <a:spcPts val="600"/>
              </a:spcBef>
              <a:spcAft>
                <a:spcPts val="0"/>
              </a:spcAft>
              <a:buSzPct val="108108"/>
              <a:buFont typeface="Calibri"/>
              <a:buChar char="•"/>
            </a:pPr>
            <a:r>
              <a:rPr lang="en-US" dirty="0" err="1"/>
              <a:t>Vous</a:t>
            </a:r>
            <a:r>
              <a:rPr lang="en-US" dirty="0"/>
              <a:t> </a:t>
            </a:r>
            <a:r>
              <a:rPr lang="en-US" dirty="0" err="1"/>
              <a:t>permet</a:t>
            </a:r>
            <a:r>
              <a:rPr lang="en-US" dirty="0"/>
              <a:t> </a:t>
            </a:r>
            <a:r>
              <a:rPr lang="en-US" dirty="0" err="1"/>
              <a:t>d'acheter</a:t>
            </a:r>
            <a:r>
              <a:rPr lang="en-US" dirty="0"/>
              <a:t> </a:t>
            </a:r>
            <a:r>
              <a:rPr lang="en-US" dirty="0" err="1"/>
              <a:t>quelque</a:t>
            </a:r>
            <a:r>
              <a:rPr lang="en-US" dirty="0"/>
              <a:t> chose </a:t>
            </a:r>
            <a:r>
              <a:rPr lang="en-US" dirty="0" err="1"/>
              <a:t>maintenant</a:t>
            </a:r>
            <a:r>
              <a:rPr lang="en-US" dirty="0"/>
              <a:t> et de payer </a:t>
            </a:r>
            <a:r>
              <a:rPr lang="en-US" dirty="0" err="1"/>
              <a:t>en</a:t>
            </a:r>
            <a:r>
              <a:rPr lang="en-US" dirty="0"/>
              <a:t> </a:t>
            </a:r>
            <a:r>
              <a:rPr lang="en-US" dirty="0" err="1"/>
              <a:t>plusieurs</a:t>
            </a:r>
            <a:r>
              <a:rPr lang="en-US" dirty="0"/>
              <a:t> </a:t>
            </a:r>
            <a:r>
              <a:rPr lang="en-US" dirty="0" err="1"/>
              <a:t>fois</a:t>
            </a:r>
            <a:r>
              <a:rPr lang="en-US" dirty="0"/>
              <a:t>.</a:t>
            </a:r>
            <a:endParaRPr dirty="0"/>
          </a:p>
          <a:p>
            <a:pPr marL="457200" lvl="0" indent="-381000" algn="l" rtl="0">
              <a:lnSpc>
                <a:spcPct val="100000"/>
              </a:lnSpc>
              <a:spcBef>
                <a:spcPts val="600"/>
              </a:spcBef>
              <a:spcAft>
                <a:spcPts val="0"/>
              </a:spcAft>
              <a:buSzPct val="108108"/>
              <a:buFont typeface="Calibri"/>
              <a:buChar char="•"/>
            </a:pPr>
            <a:r>
              <a:rPr lang="en-US" dirty="0" err="1"/>
              <a:t>Vous</a:t>
            </a:r>
            <a:r>
              <a:rPr lang="en-US" dirty="0"/>
              <a:t> </a:t>
            </a:r>
            <a:r>
              <a:rPr lang="en-US" dirty="0" err="1"/>
              <a:t>devrez</a:t>
            </a:r>
            <a:r>
              <a:rPr lang="en-US" dirty="0"/>
              <a:t> </a:t>
            </a:r>
            <a:r>
              <a:rPr lang="en-US" dirty="0" err="1"/>
              <a:t>peut-être</a:t>
            </a:r>
            <a:r>
              <a:rPr lang="en-US" dirty="0"/>
              <a:t> </a:t>
            </a:r>
            <a:r>
              <a:rPr lang="en-US" dirty="0" err="1"/>
              <a:t>vous</a:t>
            </a:r>
            <a:r>
              <a:rPr lang="en-US" dirty="0"/>
              <a:t> </a:t>
            </a:r>
            <a:r>
              <a:rPr lang="en-US" dirty="0" err="1"/>
              <a:t>inscrire</a:t>
            </a:r>
            <a:r>
              <a:rPr lang="en-US" dirty="0"/>
              <a:t> et </a:t>
            </a:r>
            <a:r>
              <a:rPr lang="en-US" dirty="0" err="1"/>
              <a:t>associer</a:t>
            </a:r>
            <a:r>
              <a:rPr lang="en-US" dirty="0"/>
              <a:t> </a:t>
            </a:r>
            <a:r>
              <a:rPr lang="en-US" dirty="0" err="1"/>
              <a:t>votre</a:t>
            </a:r>
            <a:r>
              <a:rPr lang="en-US" dirty="0"/>
              <a:t> carte </a:t>
            </a:r>
            <a:r>
              <a:rPr lang="en-US" dirty="0" err="1"/>
              <a:t>ou</a:t>
            </a:r>
            <a:r>
              <a:rPr lang="en-US" dirty="0"/>
              <a:t> </a:t>
            </a:r>
            <a:r>
              <a:rPr lang="en-US" dirty="0" err="1"/>
              <a:t>votre</a:t>
            </a:r>
            <a:r>
              <a:rPr lang="en-US" dirty="0"/>
              <a:t> </a:t>
            </a:r>
            <a:r>
              <a:rPr lang="en-US" dirty="0" err="1"/>
              <a:t>compte</a:t>
            </a:r>
            <a:r>
              <a:rPr lang="en-US" dirty="0"/>
              <a:t> </a:t>
            </a:r>
            <a:r>
              <a:rPr lang="en-US" dirty="0" err="1"/>
              <a:t>bancaire</a:t>
            </a:r>
            <a:r>
              <a:rPr lang="en-US" dirty="0"/>
              <a:t>.</a:t>
            </a:r>
            <a:endParaRPr dirty="0"/>
          </a:p>
          <a:p>
            <a:pPr marL="457200" lvl="0" indent="-381000" algn="l" rtl="0">
              <a:lnSpc>
                <a:spcPct val="100000"/>
              </a:lnSpc>
              <a:spcBef>
                <a:spcPts val="600"/>
              </a:spcBef>
              <a:spcAft>
                <a:spcPts val="0"/>
              </a:spcAft>
              <a:buSzPct val="108108"/>
              <a:buFont typeface="Calibri"/>
              <a:buChar char="•"/>
            </a:pPr>
            <a:r>
              <a:rPr lang="en-US" dirty="0" err="1"/>
              <a:t>Veillez</a:t>
            </a:r>
            <a:r>
              <a:rPr lang="en-US" dirty="0"/>
              <a:t> à payer </a:t>
            </a:r>
            <a:r>
              <a:rPr lang="en-US" dirty="0" err="1"/>
              <a:t>dans</a:t>
            </a:r>
            <a:r>
              <a:rPr lang="en-US" dirty="0"/>
              <a:t> les </a:t>
            </a:r>
            <a:r>
              <a:rPr lang="en-US" dirty="0" err="1"/>
              <a:t>délais</a:t>
            </a:r>
            <a:r>
              <a:rPr lang="en-US" dirty="0"/>
              <a:t> </a:t>
            </a:r>
            <a:r>
              <a:rPr lang="en-US" dirty="0" err="1"/>
              <a:t>afin</a:t>
            </a:r>
            <a:r>
              <a:rPr lang="en-US" dirty="0"/>
              <a:t> </a:t>
            </a:r>
            <a:r>
              <a:rPr lang="en-US" dirty="0" err="1"/>
              <a:t>d'éviter</a:t>
            </a:r>
            <a:r>
              <a:rPr lang="en-US" dirty="0"/>
              <a:t> des </a:t>
            </a:r>
            <a:r>
              <a:rPr lang="en-US" dirty="0" err="1"/>
              <a:t>frais</a:t>
            </a:r>
            <a:r>
              <a:rPr lang="en-US" dirty="0"/>
              <a:t> </a:t>
            </a:r>
            <a:r>
              <a:rPr lang="en-US" dirty="0" err="1"/>
              <a:t>supplémentaires</a:t>
            </a:r>
            <a:r>
              <a:rPr lang="en-US" dirty="0"/>
              <a:t>.</a:t>
            </a:r>
            <a:endParaRPr dirty="0"/>
          </a:p>
          <a:p>
            <a:pPr marL="76200" lvl="0" indent="0" algn="l" rtl="0">
              <a:lnSpc>
                <a:spcPct val="100000"/>
              </a:lnSpc>
              <a:spcBef>
                <a:spcPts val="600"/>
              </a:spcBef>
              <a:spcAft>
                <a:spcPts val="0"/>
              </a:spcAft>
              <a:buSzPct val="108108"/>
              <a:buNone/>
            </a:pPr>
            <a:r>
              <a:rPr lang="en-US" b="1" dirty="0" err="1"/>
              <a:t>Cartes-cadeaux</a:t>
            </a:r>
            <a:r>
              <a:rPr lang="en-US" b="1" dirty="0"/>
              <a:t> et </a:t>
            </a:r>
            <a:r>
              <a:rPr lang="en-US" b="1" dirty="0" err="1"/>
              <a:t>crédit</a:t>
            </a:r>
            <a:r>
              <a:rPr lang="en-US" b="1" dirty="0"/>
              <a:t> </a:t>
            </a:r>
            <a:r>
              <a:rPr lang="en-US" b="1" dirty="0" err="1"/>
              <a:t>en</a:t>
            </a:r>
            <a:r>
              <a:rPr lang="en-US" b="1" dirty="0"/>
              <a:t> </a:t>
            </a:r>
            <a:r>
              <a:rPr lang="en-US" b="1" dirty="0" err="1"/>
              <a:t>magasin</a:t>
            </a:r>
            <a:endParaRPr dirty="0"/>
          </a:p>
          <a:p>
            <a:pPr marL="457200" lvl="0" indent="-381000" algn="l" rtl="0">
              <a:lnSpc>
                <a:spcPct val="100000"/>
              </a:lnSpc>
              <a:spcBef>
                <a:spcPts val="600"/>
              </a:spcBef>
              <a:spcAft>
                <a:spcPts val="0"/>
              </a:spcAft>
              <a:buSzPct val="108108"/>
              <a:buFont typeface="Calibri"/>
              <a:buChar char="•"/>
            </a:pPr>
            <a:r>
              <a:rPr lang="en-US" dirty="0" err="1"/>
              <a:t>Certains</a:t>
            </a:r>
            <a:r>
              <a:rPr lang="en-US" dirty="0"/>
              <a:t> sites Web </a:t>
            </a:r>
            <a:r>
              <a:rPr lang="en-US" dirty="0" err="1"/>
              <a:t>vous</a:t>
            </a:r>
            <a:r>
              <a:rPr lang="en-US" dirty="0"/>
              <a:t> </a:t>
            </a:r>
            <a:r>
              <a:rPr lang="en-US" dirty="0" err="1"/>
              <a:t>permettent</a:t>
            </a:r>
            <a:r>
              <a:rPr lang="en-US" dirty="0"/>
              <a:t> de payer avec </a:t>
            </a:r>
            <a:r>
              <a:rPr lang="en-US" dirty="0" err="1"/>
              <a:t>une</a:t>
            </a:r>
            <a:r>
              <a:rPr lang="en-US" dirty="0"/>
              <a:t> </a:t>
            </a:r>
            <a:r>
              <a:rPr lang="en-US" b="1" dirty="0"/>
              <a:t>carte-</a:t>
            </a:r>
            <a:r>
              <a:rPr lang="en-US" b="1" dirty="0" err="1"/>
              <a:t>cadeau</a:t>
            </a:r>
            <a:r>
              <a:rPr lang="en-US" b="1" dirty="0"/>
              <a:t> </a:t>
            </a:r>
            <a:r>
              <a:rPr lang="en-US" b="1" dirty="0" err="1"/>
              <a:t>ou</a:t>
            </a:r>
            <a:r>
              <a:rPr lang="en-US" b="1" dirty="0"/>
              <a:t> un </a:t>
            </a:r>
            <a:r>
              <a:rPr lang="en-US" b="1" dirty="0" err="1"/>
              <a:t>crédit</a:t>
            </a:r>
            <a:r>
              <a:rPr lang="en-US" b="1" dirty="0"/>
              <a:t> </a:t>
            </a:r>
            <a:r>
              <a:rPr lang="en-US" b="1" dirty="0" err="1"/>
              <a:t>en</a:t>
            </a:r>
            <a:r>
              <a:rPr lang="en-US" b="1" dirty="0"/>
              <a:t> </a:t>
            </a:r>
            <a:r>
              <a:rPr lang="en-US" b="1" dirty="0" err="1"/>
              <a:t>magasin</a:t>
            </a:r>
            <a:r>
              <a:rPr lang="en-US" dirty="0"/>
              <a:t>.</a:t>
            </a:r>
            <a:endParaRPr dirty="0"/>
          </a:p>
          <a:p>
            <a:pPr marL="457200" lvl="0" indent="-381000" algn="l" rtl="0">
              <a:lnSpc>
                <a:spcPct val="100000"/>
              </a:lnSpc>
              <a:spcBef>
                <a:spcPts val="600"/>
              </a:spcBef>
              <a:spcAft>
                <a:spcPts val="0"/>
              </a:spcAft>
              <a:buSzPct val="108108"/>
              <a:buFont typeface="Calibri"/>
              <a:buChar char="•"/>
            </a:pPr>
            <a:r>
              <a:rPr lang="en-US" dirty="0" err="1"/>
              <a:t>Entrez</a:t>
            </a:r>
            <a:r>
              <a:rPr lang="en-US" dirty="0"/>
              <a:t> le </a:t>
            </a:r>
            <a:r>
              <a:rPr lang="en-US" b="1" dirty="0" err="1"/>
              <a:t>numéro</a:t>
            </a:r>
            <a:r>
              <a:rPr lang="en-US" b="1" dirty="0"/>
              <a:t> de la carte-</a:t>
            </a:r>
            <a:r>
              <a:rPr lang="en-US" b="1" dirty="0" err="1"/>
              <a:t>cadeau</a:t>
            </a:r>
            <a:r>
              <a:rPr lang="en-US" b="1" dirty="0"/>
              <a:t> et le code PIN</a:t>
            </a:r>
            <a:r>
              <a:rPr lang="en-US" dirty="0"/>
              <a:t> </a:t>
            </a:r>
            <a:r>
              <a:rPr lang="en-US" dirty="0" err="1"/>
              <a:t>lors</a:t>
            </a:r>
            <a:r>
              <a:rPr lang="en-US" dirty="0"/>
              <a:t> du </a:t>
            </a:r>
            <a:r>
              <a:rPr lang="en-US" dirty="0" err="1"/>
              <a:t>paiement</a:t>
            </a:r>
            <a:r>
              <a:rPr lang="en-US" dirty="0"/>
              <a:t>.</a:t>
            </a:r>
            <a:endParaRPr dirty="0"/>
          </a:p>
          <a:p>
            <a:pPr marL="457200" lvl="0" indent="-228600" algn="l" rtl="0">
              <a:lnSpc>
                <a:spcPct val="100000"/>
              </a:lnSpc>
              <a:spcBef>
                <a:spcPts val="600"/>
              </a:spcBef>
              <a:spcAft>
                <a:spcPts val="0"/>
              </a:spcAft>
              <a:buSzPct val="108108"/>
              <a:buFont typeface="Calibri"/>
              <a:buNone/>
            </a:pPr>
            <a:endParaRPr dirty="0"/>
          </a:p>
          <a:p>
            <a:pPr marL="457200" lvl="0" indent="-228600" algn="l" rtl="0">
              <a:lnSpc>
                <a:spcPct val="100000"/>
              </a:lnSpc>
              <a:spcBef>
                <a:spcPts val="600"/>
              </a:spcBef>
              <a:spcAft>
                <a:spcPts val="0"/>
              </a:spcAft>
              <a:buClr>
                <a:srgbClr val="68BC42"/>
              </a:buClr>
              <a:buSzPct val="108108"/>
              <a:buNone/>
            </a:pPr>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22222"/>
              <a:buNone/>
            </a:pPr>
            <a:r>
              <a:rPr lang="en-US" sz="2000" dirty="0" err="1"/>
              <a:t>Unité</a:t>
            </a:r>
            <a:r>
              <a:rPr lang="en-US" sz="2000" dirty="0"/>
              <a:t> 5</a:t>
            </a:r>
            <a:r>
              <a:rPr lang="en-US" sz="4000" dirty="0"/>
              <a:t/>
            </a:r>
            <a:br>
              <a:rPr lang="en-US" sz="4000" dirty="0"/>
            </a:br>
            <a:r>
              <a:rPr lang="en-US" sz="4000" dirty="0" err="1"/>
              <a:t>Compétences</a:t>
            </a:r>
            <a:r>
              <a:rPr lang="en-US" sz="4000" dirty="0"/>
              <a:t> </a:t>
            </a:r>
            <a:r>
              <a:rPr lang="en-US" sz="4000" dirty="0" err="1"/>
              <a:t>en</a:t>
            </a:r>
            <a:r>
              <a:rPr lang="en-US" sz="4000" dirty="0"/>
              <a:t> </a:t>
            </a:r>
            <a:r>
              <a:rPr lang="en-US" sz="4000" dirty="0" err="1"/>
              <a:t>matière</a:t>
            </a:r>
            <a:r>
              <a:rPr lang="en-US" sz="4000" dirty="0"/>
              <a:t> de </a:t>
            </a:r>
            <a:r>
              <a:rPr lang="en-US" sz="4000" dirty="0" err="1"/>
              <a:t>prévention</a:t>
            </a:r>
            <a:r>
              <a:rPr lang="en-US" sz="4000" dirty="0"/>
              <a:t> des </a:t>
            </a:r>
            <a:r>
              <a:rPr lang="en-US" sz="4000" dirty="0" err="1"/>
              <a:t>risques</a:t>
            </a:r>
            <a:r>
              <a:rPr lang="en-US" sz="4000" dirty="0"/>
              <a:t> pour des </a:t>
            </a:r>
            <a:r>
              <a:rPr lang="en-US" sz="4000" dirty="0" err="1"/>
              <a:t>achats</a:t>
            </a:r>
            <a:r>
              <a:rPr lang="en-US" sz="4000" dirty="0"/>
              <a:t> </a:t>
            </a:r>
            <a:r>
              <a:rPr lang="en-US" sz="4000" dirty="0" err="1"/>
              <a:t>en</a:t>
            </a:r>
            <a:r>
              <a:rPr lang="en-US" sz="4000" dirty="0"/>
              <a:t> </a:t>
            </a:r>
            <a:r>
              <a:rPr lang="en-US" sz="4000" dirty="0" err="1"/>
              <a:t>ligne</a:t>
            </a:r>
            <a:r>
              <a:rPr lang="en-US" sz="4000" dirty="0"/>
              <a:t> </a:t>
            </a:r>
            <a:r>
              <a:rPr lang="en-US" sz="4000" dirty="0" err="1"/>
              <a:t>sécurisés</a:t>
            </a:r>
            <a:r>
              <a:rPr lang="en-US" sz="4000" dirty="0"/>
              <a:t/>
            </a:r>
            <a:br>
              <a:rPr lang="en-US" sz="4000" dirty="0"/>
            </a:br>
            <a:endParaRPr dirty="0"/>
          </a:p>
        </p:txBody>
      </p:sp>
      <p:sp>
        <p:nvSpPr>
          <p:cNvPr id="271" name="Google Shape;271;p36"/>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272" name="Google Shape;272;p36"/>
          <p:cNvSpPr txBox="1">
            <a:spLocks noGrp="1"/>
          </p:cNvSpPr>
          <p:nvPr>
            <p:ph type="body" idx="2"/>
          </p:nvPr>
        </p:nvSpPr>
        <p:spPr>
          <a:xfrm>
            <a:off x="557994" y="2663092"/>
            <a:ext cx="8964075" cy="393497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1200"/>
              </a:spcBef>
              <a:spcAft>
                <a:spcPts val="0"/>
              </a:spcAft>
              <a:buSzPts val="2000"/>
              <a:buNone/>
            </a:pPr>
            <a:r>
              <a:rPr lang="en-US" sz="1800" dirty="0"/>
              <a:t>À la fin de </a:t>
            </a:r>
            <a:r>
              <a:rPr lang="en-US" sz="1800" dirty="0" err="1"/>
              <a:t>cette</a:t>
            </a:r>
            <a:r>
              <a:rPr lang="en-US" sz="1800" dirty="0"/>
              <a:t> </a:t>
            </a:r>
            <a:r>
              <a:rPr lang="en-US" sz="1800" dirty="0" err="1"/>
              <a:t>unité</a:t>
            </a:r>
            <a:r>
              <a:rPr lang="en-US" sz="1800" dirty="0"/>
              <a:t>, </a:t>
            </a:r>
            <a:r>
              <a:rPr lang="en-US" sz="1800" dirty="0" err="1"/>
              <a:t>vous</a:t>
            </a:r>
            <a:r>
              <a:rPr lang="en-US" sz="1800" dirty="0"/>
              <a:t> </a:t>
            </a:r>
            <a:r>
              <a:rPr lang="en-US" sz="1800" dirty="0" err="1"/>
              <a:t>serez</a:t>
            </a:r>
            <a:r>
              <a:rPr lang="en-US" sz="1800" dirty="0"/>
              <a:t> capable de :</a:t>
            </a:r>
            <a:endParaRPr sz="1800" dirty="0"/>
          </a:p>
          <a:p>
            <a:pPr marL="228600" lvl="0" indent="-234950" algn="l" rtl="0">
              <a:lnSpc>
                <a:spcPct val="130000"/>
              </a:lnSpc>
              <a:spcBef>
                <a:spcPts val="1200"/>
              </a:spcBef>
              <a:spcAft>
                <a:spcPts val="0"/>
              </a:spcAft>
              <a:buSzPts val="2100"/>
              <a:buFont typeface="Calibri"/>
              <a:buChar char="✔"/>
            </a:pPr>
            <a:r>
              <a:rPr lang="en-US" sz="1800" dirty="0" err="1"/>
              <a:t>Reconnaître</a:t>
            </a:r>
            <a:r>
              <a:rPr lang="en-US" sz="1800" dirty="0"/>
              <a:t> et </a:t>
            </a:r>
            <a:r>
              <a:rPr lang="en-US" sz="1800" dirty="0" err="1"/>
              <a:t>éviter</a:t>
            </a:r>
            <a:r>
              <a:rPr lang="en-US" sz="1800" dirty="0"/>
              <a:t> les </a:t>
            </a:r>
            <a:r>
              <a:rPr lang="en-US" sz="1800" dirty="0" err="1"/>
              <a:t>escroqueries</a:t>
            </a:r>
            <a:r>
              <a:rPr lang="en-US" sz="1800" dirty="0"/>
              <a:t> – </a:t>
            </a:r>
            <a:r>
              <a:rPr lang="en-US" sz="1800" dirty="0" err="1"/>
              <a:t>Apprenez</a:t>
            </a:r>
            <a:r>
              <a:rPr lang="en-US" sz="1800" dirty="0"/>
              <a:t> à identifier les faux sites web, les e-mails de </a:t>
            </a:r>
            <a:r>
              <a:rPr lang="en-US" sz="1800" dirty="0" err="1"/>
              <a:t>hameçonnage</a:t>
            </a:r>
            <a:r>
              <a:rPr lang="en-US" sz="1800" dirty="0"/>
              <a:t> et les </a:t>
            </a:r>
            <a:r>
              <a:rPr lang="en-US" sz="1800" dirty="0" err="1"/>
              <a:t>vendeurs</a:t>
            </a:r>
            <a:r>
              <a:rPr lang="en-US" sz="1800" dirty="0"/>
              <a:t> </a:t>
            </a:r>
            <a:r>
              <a:rPr lang="en-US" sz="1800" dirty="0" err="1"/>
              <a:t>frauduleux</a:t>
            </a:r>
            <a:r>
              <a:rPr lang="en-US" sz="1800" dirty="0"/>
              <a:t> </a:t>
            </a:r>
            <a:r>
              <a:rPr lang="en-US" sz="1800" dirty="0" err="1"/>
              <a:t>afin</a:t>
            </a:r>
            <a:r>
              <a:rPr lang="en-US" sz="1800" dirty="0"/>
              <a:t> </a:t>
            </a:r>
            <a:r>
              <a:rPr lang="en-US" sz="1800" dirty="0" err="1"/>
              <a:t>d'éviter</a:t>
            </a:r>
            <a:r>
              <a:rPr lang="en-US" sz="1800" dirty="0"/>
              <a:t> de </a:t>
            </a:r>
            <a:r>
              <a:rPr lang="en-US" sz="1800" dirty="0" err="1"/>
              <a:t>tomber</a:t>
            </a:r>
            <a:r>
              <a:rPr lang="en-US" sz="1800" dirty="0"/>
              <a:t> </a:t>
            </a:r>
            <a:r>
              <a:rPr lang="en-US" sz="1800" dirty="0" err="1"/>
              <a:t>dans</a:t>
            </a:r>
            <a:r>
              <a:rPr lang="en-US" sz="1800" dirty="0"/>
              <a:t> le </a:t>
            </a:r>
            <a:r>
              <a:rPr lang="en-US" sz="1800" dirty="0" err="1"/>
              <a:t>piège</a:t>
            </a:r>
            <a:r>
              <a:rPr lang="en-US" sz="1800" dirty="0"/>
              <a:t>.</a:t>
            </a:r>
            <a:endParaRPr sz="1800" dirty="0"/>
          </a:p>
          <a:p>
            <a:pPr marL="228600" lvl="0" indent="-234950" algn="l" rtl="0">
              <a:lnSpc>
                <a:spcPct val="130000"/>
              </a:lnSpc>
              <a:spcBef>
                <a:spcPts val="1200"/>
              </a:spcBef>
              <a:spcAft>
                <a:spcPts val="0"/>
              </a:spcAft>
              <a:buSzPts val="2100"/>
              <a:buFont typeface="Calibri"/>
              <a:buChar char="✔"/>
            </a:pPr>
            <a:r>
              <a:rPr lang="en-US" sz="1800" dirty="0" err="1"/>
              <a:t>Protéger</a:t>
            </a:r>
            <a:r>
              <a:rPr lang="en-US" sz="1800" dirty="0"/>
              <a:t> </a:t>
            </a:r>
            <a:r>
              <a:rPr lang="en-US" sz="1800" dirty="0" err="1"/>
              <a:t>vos</a:t>
            </a:r>
            <a:r>
              <a:rPr lang="en-US" sz="1800" dirty="0"/>
              <a:t> </a:t>
            </a:r>
            <a:r>
              <a:rPr lang="en-US" sz="1800" dirty="0" err="1"/>
              <a:t>informations</a:t>
            </a:r>
            <a:r>
              <a:rPr lang="en-US" sz="1800" dirty="0"/>
              <a:t> </a:t>
            </a:r>
            <a:r>
              <a:rPr lang="en-US" sz="1800" dirty="0" err="1"/>
              <a:t>personnelles</a:t>
            </a:r>
            <a:r>
              <a:rPr lang="en-US" sz="1800" dirty="0"/>
              <a:t> et </a:t>
            </a:r>
            <a:r>
              <a:rPr lang="en-US" sz="1800" dirty="0" err="1"/>
              <a:t>bancaires</a:t>
            </a:r>
            <a:r>
              <a:rPr lang="en-US" sz="1800" dirty="0"/>
              <a:t> – </a:t>
            </a:r>
            <a:r>
              <a:rPr lang="en-US" sz="1800" dirty="0" err="1"/>
              <a:t>Comprenez</a:t>
            </a:r>
            <a:r>
              <a:rPr lang="en-US" sz="1800" dirty="0"/>
              <a:t> les </a:t>
            </a:r>
            <a:r>
              <a:rPr lang="en-US" sz="1800" dirty="0" err="1"/>
              <a:t>pratiques</a:t>
            </a:r>
            <a:r>
              <a:rPr lang="en-US" sz="1800" dirty="0"/>
              <a:t> de </a:t>
            </a:r>
            <a:r>
              <a:rPr lang="en-US" sz="1800" dirty="0" err="1"/>
              <a:t>paiement</a:t>
            </a:r>
            <a:r>
              <a:rPr lang="en-US" sz="1800" dirty="0"/>
              <a:t> </a:t>
            </a:r>
            <a:r>
              <a:rPr lang="en-US" sz="1800" dirty="0" err="1"/>
              <a:t>en</a:t>
            </a:r>
            <a:r>
              <a:rPr lang="en-US" sz="1800" dirty="0"/>
              <a:t> </a:t>
            </a:r>
            <a:r>
              <a:rPr lang="en-US" sz="1800" dirty="0" err="1"/>
              <a:t>ligne</a:t>
            </a:r>
            <a:r>
              <a:rPr lang="en-US" sz="1800" dirty="0"/>
              <a:t> </a:t>
            </a:r>
            <a:r>
              <a:rPr lang="en-US" sz="1800" dirty="0" err="1"/>
              <a:t>sécurisées</a:t>
            </a:r>
            <a:r>
              <a:rPr lang="en-US" sz="1800" dirty="0"/>
              <a:t>, </a:t>
            </a:r>
            <a:r>
              <a:rPr lang="en-US" sz="1800" dirty="0" err="1"/>
              <a:t>l'importance</a:t>
            </a:r>
            <a:r>
              <a:rPr lang="en-US" sz="1800" dirty="0"/>
              <a:t> des mots de </a:t>
            </a:r>
            <a:r>
              <a:rPr lang="en-US" sz="1800" dirty="0" err="1"/>
              <a:t>passe</a:t>
            </a:r>
            <a:r>
              <a:rPr lang="en-US" sz="1800" dirty="0"/>
              <a:t> forts et </a:t>
            </a:r>
            <a:r>
              <a:rPr lang="en-US" sz="1800" dirty="0" err="1"/>
              <a:t>quand</a:t>
            </a:r>
            <a:r>
              <a:rPr lang="en-US" sz="1800" dirty="0"/>
              <a:t> </a:t>
            </a:r>
            <a:r>
              <a:rPr lang="en-US" sz="1800" dirty="0" err="1"/>
              <a:t>partager</a:t>
            </a:r>
            <a:r>
              <a:rPr lang="en-US" sz="1800" dirty="0"/>
              <a:t> </a:t>
            </a:r>
            <a:r>
              <a:rPr lang="en-US" sz="1800" dirty="0" err="1"/>
              <a:t>ou</a:t>
            </a:r>
            <a:r>
              <a:rPr lang="en-US" sz="1800" dirty="0"/>
              <a:t> </a:t>
            </a:r>
            <a:r>
              <a:rPr lang="en-US" sz="1800" dirty="0" err="1"/>
              <a:t>éviter</a:t>
            </a:r>
            <a:r>
              <a:rPr lang="en-US" sz="1800" dirty="0"/>
              <a:t> de </a:t>
            </a:r>
            <a:r>
              <a:rPr lang="en-US" sz="1800" dirty="0" err="1"/>
              <a:t>partager</a:t>
            </a:r>
            <a:r>
              <a:rPr lang="en-US" sz="1800" dirty="0"/>
              <a:t> </a:t>
            </a:r>
            <a:r>
              <a:rPr lang="en-US" sz="1800" dirty="0" err="1"/>
              <a:t>vos</a:t>
            </a:r>
            <a:r>
              <a:rPr lang="en-US" sz="1800" dirty="0"/>
              <a:t> </a:t>
            </a:r>
            <a:r>
              <a:rPr lang="en-US" sz="1800" dirty="0" err="1"/>
              <a:t>informations</a:t>
            </a:r>
            <a:r>
              <a:rPr lang="en-US" sz="1800" dirty="0"/>
              <a:t> </a:t>
            </a:r>
            <a:r>
              <a:rPr lang="en-US" sz="1800" dirty="0" err="1"/>
              <a:t>personnelles</a:t>
            </a:r>
            <a:r>
              <a:rPr lang="en-US" sz="1800" dirty="0"/>
              <a:t>.</a:t>
            </a:r>
            <a:endParaRPr sz="1800" dirty="0"/>
          </a:p>
          <a:p>
            <a:pPr marL="228600" lvl="0" indent="-234950" algn="l" rtl="0">
              <a:lnSpc>
                <a:spcPct val="130000"/>
              </a:lnSpc>
              <a:spcBef>
                <a:spcPts val="1200"/>
              </a:spcBef>
              <a:spcAft>
                <a:spcPts val="0"/>
              </a:spcAft>
              <a:buSzPts val="2100"/>
              <a:buFont typeface="Calibri"/>
              <a:buChar char="✔"/>
            </a:pPr>
            <a:r>
              <a:rPr lang="en-US" sz="1800" dirty="0" err="1"/>
              <a:t>Vérifier</a:t>
            </a:r>
            <a:r>
              <a:rPr lang="en-US" sz="1800" dirty="0"/>
              <a:t> la </a:t>
            </a:r>
            <a:r>
              <a:rPr lang="en-US" sz="1800" dirty="0" err="1"/>
              <a:t>sécurité</a:t>
            </a:r>
            <a:r>
              <a:rPr lang="en-US" sz="1800" dirty="0"/>
              <a:t> des sites web et </a:t>
            </a:r>
            <a:r>
              <a:rPr lang="en-US" sz="1800" dirty="0" err="1"/>
              <a:t>acheter</a:t>
            </a:r>
            <a:r>
              <a:rPr lang="en-US" sz="1800" dirty="0"/>
              <a:t> </a:t>
            </a:r>
            <a:r>
              <a:rPr lang="en-US" sz="1800" dirty="0" err="1"/>
              <a:t>en</a:t>
            </a:r>
            <a:r>
              <a:rPr lang="en-US" sz="1800" dirty="0"/>
              <a:t> </a:t>
            </a:r>
            <a:r>
              <a:rPr lang="en-US" sz="1800" dirty="0" err="1"/>
              <a:t>toute</a:t>
            </a:r>
            <a:r>
              <a:rPr lang="en-US" sz="1800" dirty="0"/>
              <a:t> </a:t>
            </a:r>
            <a:r>
              <a:rPr lang="en-US" sz="1800" dirty="0" err="1"/>
              <a:t>sécurité</a:t>
            </a:r>
            <a:r>
              <a:rPr lang="en-US" sz="1800" dirty="0"/>
              <a:t> – </a:t>
            </a:r>
            <a:r>
              <a:rPr lang="en-US" sz="1800" dirty="0" err="1"/>
              <a:t>Apprenez</a:t>
            </a:r>
            <a:r>
              <a:rPr lang="en-US" sz="1800" dirty="0"/>
              <a:t> à </a:t>
            </a:r>
            <a:r>
              <a:rPr lang="en-US" sz="1800" dirty="0" err="1"/>
              <a:t>vérifier</a:t>
            </a:r>
            <a:r>
              <a:rPr lang="en-US" sz="1800" dirty="0"/>
              <a:t> la </a:t>
            </a:r>
            <a:r>
              <a:rPr lang="en-US" sz="1800" dirty="0" err="1"/>
              <a:t>sécurité</a:t>
            </a:r>
            <a:r>
              <a:rPr lang="en-US" sz="1800" dirty="0"/>
              <a:t> des sites web (https://, </a:t>
            </a:r>
            <a:r>
              <a:rPr lang="en-US" sz="1800" dirty="0" err="1"/>
              <a:t>symbole</a:t>
            </a:r>
            <a:r>
              <a:rPr lang="en-US" sz="1800" dirty="0"/>
              <a:t> du </a:t>
            </a:r>
            <a:r>
              <a:rPr lang="en-US" sz="1800" dirty="0" err="1"/>
              <a:t>cadenas</a:t>
            </a:r>
            <a:r>
              <a:rPr lang="en-US" sz="1800" dirty="0"/>
              <a:t>), à lire les </a:t>
            </a:r>
            <a:r>
              <a:rPr lang="en-US" sz="1800" dirty="0" err="1"/>
              <a:t>avis</a:t>
            </a:r>
            <a:r>
              <a:rPr lang="en-US" sz="1800" dirty="0"/>
              <a:t> et à </a:t>
            </a:r>
            <a:r>
              <a:rPr lang="en-US" sz="1800" dirty="0" err="1"/>
              <a:t>utiliser</a:t>
            </a:r>
            <a:r>
              <a:rPr lang="en-US" sz="1800" dirty="0"/>
              <a:t> des </a:t>
            </a:r>
            <a:r>
              <a:rPr lang="en-US" sz="1800" dirty="0" err="1"/>
              <a:t>méthodes</a:t>
            </a:r>
            <a:r>
              <a:rPr lang="en-US" sz="1800" dirty="0"/>
              <a:t> de </a:t>
            </a:r>
            <a:r>
              <a:rPr lang="en-US" sz="1800" dirty="0" err="1"/>
              <a:t>paiement</a:t>
            </a:r>
            <a:r>
              <a:rPr lang="en-US" sz="1800" dirty="0"/>
              <a:t> </a:t>
            </a:r>
            <a:r>
              <a:rPr lang="en-US" sz="1800" dirty="0" err="1"/>
              <a:t>fiables</a:t>
            </a:r>
            <a:r>
              <a:rPr lang="en-US" sz="1800" dirty="0"/>
              <a:t> pour </a:t>
            </a:r>
            <a:r>
              <a:rPr lang="en-US" sz="1800" dirty="0" err="1"/>
              <a:t>une</a:t>
            </a:r>
            <a:r>
              <a:rPr lang="en-US" sz="1800" dirty="0"/>
              <a:t> </a:t>
            </a:r>
            <a:r>
              <a:rPr lang="en-US" sz="1800" dirty="0" err="1"/>
              <a:t>expérience</a:t>
            </a:r>
            <a:r>
              <a:rPr lang="en-US" sz="1800" dirty="0"/>
              <a:t> </a:t>
            </a:r>
            <a:r>
              <a:rPr lang="en-US" sz="1800" dirty="0" err="1"/>
              <a:t>d'achat</a:t>
            </a:r>
            <a:r>
              <a:rPr lang="en-US" sz="1800" dirty="0"/>
              <a:t> </a:t>
            </a:r>
            <a:r>
              <a:rPr lang="en-US" sz="1800" dirty="0" err="1"/>
              <a:t>sécurisée</a:t>
            </a:r>
            <a:r>
              <a:rPr lang="en-US" sz="1800" dirty="0"/>
              <a:t>.</a:t>
            </a:r>
            <a:endParaRPr sz="1800" dirty="0"/>
          </a:p>
        </p:txBody>
      </p:sp>
      <p:pic>
        <p:nvPicPr>
          <p:cNvPr id="273" name="Google Shape;273;p36" descr="High ROI content abstract concept illustration"/>
          <p:cNvPicPr preferRelativeResize="0"/>
          <p:nvPr/>
        </p:nvPicPr>
        <p:blipFill rotWithShape="1">
          <a:blip r:embed="rId3">
            <a:alphaModFix/>
          </a:blip>
          <a:srcRect l="10455" t="11533" r="9781" b="9204"/>
          <a:stretch/>
        </p:blipFill>
        <p:spPr>
          <a:xfrm>
            <a:off x="9522070" y="3125761"/>
            <a:ext cx="2446038" cy="2472423"/>
          </a:xfrm>
          <a:prstGeom prst="rect">
            <a:avLst/>
          </a:prstGeom>
          <a:noFill/>
          <a:ln>
            <a:noFill/>
          </a:ln>
        </p:spPr>
      </p:pic>
      <p:sp>
        <p:nvSpPr>
          <p:cNvPr id="274" name="Google Shape;274;p36"/>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par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3600"/>
              <a:buFont typeface="Calibri"/>
              <a:buNone/>
            </a:pPr>
            <a:r>
              <a:rPr lang="en-US" b="1" dirty="0" err="1"/>
              <a:t>Reconnaître</a:t>
            </a:r>
            <a:r>
              <a:rPr lang="en-US" b="1" dirty="0"/>
              <a:t> et </a:t>
            </a:r>
            <a:r>
              <a:rPr lang="en-US" b="1" dirty="0" err="1"/>
              <a:t>éviter</a:t>
            </a:r>
            <a:r>
              <a:rPr lang="en-US" b="1" dirty="0"/>
              <a:t> les </a:t>
            </a:r>
            <a:r>
              <a:rPr lang="en-US" b="1" dirty="0" err="1"/>
              <a:t>escroqueries</a:t>
            </a:r>
            <a:endParaRPr dirty="0"/>
          </a:p>
        </p:txBody>
      </p:sp>
      <p:sp>
        <p:nvSpPr>
          <p:cNvPr id="280" name="Google Shape;280;p37"/>
          <p:cNvSpPr txBox="1">
            <a:spLocks noGrp="1"/>
          </p:cNvSpPr>
          <p:nvPr>
            <p:ph type="body" idx="2"/>
          </p:nvPr>
        </p:nvSpPr>
        <p:spPr>
          <a:xfrm>
            <a:off x="557998" y="2093412"/>
            <a:ext cx="8594793" cy="4659079"/>
          </a:xfrm>
          <a:prstGeom prst="rect">
            <a:avLst/>
          </a:prstGeom>
          <a:noFill/>
          <a:ln>
            <a:noFill/>
          </a:ln>
        </p:spPr>
        <p:txBody>
          <a:bodyPr spcFirstLastPara="1" wrap="square" lIns="91425" tIns="45700" rIns="91425" bIns="45700" anchor="t" anchorCtr="0">
            <a:normAutofit fontScale="92500" lnSpcReduction="10000"/>
          </a:bodyPr>
          <a:lstStyle/>
          <a:p>
            <a:pPr marL="457200" lvl="0" indent="-381000" algn="l" rtl="0">
              <a:lnSpc>
                <a:spcPct val="120000"/>
              </a:lnSpc>
              <a:spcBef>
                <a:spcPts val="600"/>
              </a:spcBef>
              <a:spcAft>
                <a:spcPts val="600"/>
              </a:spcAft>
              <a:buSzPct val="160000"/>
              <a:buNone/>
            </a:pPr>
            <a:r>
              <a:rPr lang="en-US" sz="2100" dirty="0"/>
              <a:t>✅ </a:t>
            </a:r>
            <a:r>
              <a:rPr lang="en-US" sz="2100" b="1" dirty="0" err="1"/>
              <a:t>Vérifiez</a:t>
            </a:r>
            <a:r>
              <a:rPr lang="en-US" sz="2100" b="1" dirty="0"/>
              <a:t> la </a:t>
            </a:r>
            <a:r>
              <a:rPr lang="en-US" sz="2100" b="1" dirty="0" err="1"/>
              <a:t>légitimité</a:t>
            </a:r>
            <a:r>
              <a:rPr lang="en-US" sz="2100" b="1" dirty="0"/>
              <a:t> du site web</a:t>
            </a:r>
            <a:r>
              <a:rPr lang="en-US" sz="2100" dirty="0"/>
              <a:t> – </a:t>
            </a:r>
            <a:r>
              <a:rPr lang="en-US" sz="2100" dirty="0" err="1"/>
              <a:t>Recherchez</a:t>
            </a:r>
            <a:r>
              <a:rPr lang="en-US" sz="2100" dirty="0"/>
              <a:t> « https:// » et un </a:t>
            </a:r>
            <a:r>
              <a:rPr lang="en-US" sz="2100" b="1" dirty="0" err="1"/>
              <a:t>cadenas</a:t>
            </a:r>
            <a:r>
              <a:rPr lang="en-US" sz="2100" dirty="0"/>
              <a:t> dans </a:t>
            </a:r>
            <a:r>
              <a:rPr lang="en-US" sz="2100" dirty="0" err="1"/>
              <a:t>l'adresse</a:t>
            </a:r>
            <a:r>
              <a:rPr lang="en-US" sz="2100" dirty="0"/>
              <a:t> web. </a:t>
            </a:r>
            <a:r>
              <a:rPr lang="en-US" sz="2100" dirty="0" err="1"/>
              <a:t>Évitez</a:t>
            </a:r>
            <a:r>
              <a:rPr lang="en-US" sz="2100" dirty="0"/>
              <a:t> les sites inconnus avec un design </a:t>
            </a:r>
            <a:r>
              <a:rPr lang="en-US" sz="2100" dirty="0" err="1"/>
              <a:t>médiocre</a:t>
            </a:r>
            <a:r>
              <a:rPr lang="en-US" sz="2100" dirty="0"/>
              <a:t> </a:t>
            </a:r>
            <a:r>
              <a:rPr lang="en-US" sz="2100" dirty="0" err="1"/>
              <a:t>ou</a:t>
            </a:r>
            <a:r>
              <a:rPr lang="en-US" sz="2100" dirty="0"/>
              <a:t> des </a:t>
            </a:r>
            <a:r>
              <a:rPr lang="en-US" sz="2100" dirty="0" err="1"/>
              <a:t>offres</a:t>
            </a:r>
            <a:r>
              <a:rPr lang="en-US" sz="2100" dirty="0"/>
              <a:t> trop belles pour </a:t>
            </a:r>
            <a:r>
              <a:rPr lang="en-US" sz="2100" dirty="0" err="1"/>
              <a:t>être</a:t>
            </a:r>
            <a:r>
              <a:rPr lang="en-US" sz="2100" dirty="0"/>
              <a:t> </a:t>
            </a:r>
            <a:r>
              <a:rPr lang="en-US" sz="2100" dirty="0" err="1"/>
              <a:t>vraies</a:t>
            </a:r>
            <a:r>
              <a:rPr lang="en-US" sz="2100" dirty="0"/>
              <a:t>.</a:t>
            </a:r>
            <a:endParaRPr sz="2100" dirty="0"/>
          </a:p>
          <a:p>
            <a:pPr marL="457200" lvl="0" indent="-381000" algn="l" rtl="0">
              <a:lnSpc>
                <a:spcPct val="120000"/>
              </a:lnSpc>
              <a:spcBef>
                <a:spcPts val="600"/>
              </a:spcBef>
              <a:spcAft>
                <a:spcPts val="600"/>
              </a:spcAft>
              <a:buSzPct val="160000"/>
              <a:buNone/>
            </a:pPr>
            <a:r>
              <a:rPr lang="en-US" sz="2100" dirty="0"/>
              <a:t>✅ </a:t>
            </a:r>
            <a:r>
              <a:rPr lang="en-US" sz="2100" b="1" dirty="0" err="1"/>
              <a:t>Méfiez-vous</a:t>
            </a:r>
            <a:r>
              <a:rPr lang="en-US" sz="2100" b="1" dirty="0"/>
              <a:t> des e-mails et </a:t>
            </a:r>
            <a:r>
              <a:rPr lang="en-US" sz="2100" b="1" dirty="0" err="1"/>
              <a:t>appels</a:t>
            </a:r>
            <a:r>
              <a:rPr lang="en-US" sz="2100" b="1" dirty="0"/>
              <a:t> </a:t>
            </a:r>
            <a:r>
              <a:rPr lang="en-US" sz="2100" b="1" dirty="0" err="1"/>
              <a:t>frauduleux</a:t>
            </a:r>
            <a:r>
              <a:rPr lang="en-US" sz="2100" dirty="0"/>
              <a:t> – Ne </a:t>
            </a:r>
            <a:r>
              <a:rPr lang="en-US" sz="2100" dirty="0" err="1"/>
              <a:t>cliquez</a:t>
            </a:r>
            <a:r>
              <a:rPr lang="en-US" sz="2100" dirty="0"/>
              <a:t> jamais sur des liens suspects dans des e-mails </a:t>
            </a:r>
            <a:r>
              <a:rPr lang="en-US" sz="2100" dirty="0" err="1"/>
              <a:t>ou</a:t>
            </a:r>
            <a:r>
              <a:rPr lang="en-US" sz="2100" dirty="0"/>
              <a:t> des SMS </a:t>
            </a:r>
            <a:r>
              <a:rPr lang="en-US" sz="2100" dirty="0" err="1"/>
              <a:t>vous</a:t>
            </a:r>
            <a:r>
              <a:rPr lang="en-US" sz="2100" dirty="0"/>
              <a:t> demandant des </a:t>
            </a:r>
            <a:r>
              <a:rPr lang="en-US" sz="2100" dirty="0" err="1"/>
              <a:t>informations</a:t>
            </a:r>
            <a:r>
              <a:rPr lang="en-US" sz="2100" dirty="0"/>
              <a:t> </a:t>
            </a:r>
            <a:r>
              <a:rPr lang="en-US" sz="2100" dirty="0" err="1"/>
              <a:t>personnelles</a:t>
            </a:r>
            <a:r>
              <a:rPr lang="en-US" sz="2100" dirty="0"/>
              <a:t>. « </a:t>
            </a:r>
            <a:r>
              <a:rPr lang="en-US" sz="2100" dirty="0" err="1"/>
              <a:t>Désabonnez-vous</a:t>
            </a:r>
            <a:r>
              <a:rPr lang="en-US" sz="2100" dirty="0"/>
              <a:t> » des newsletters </a:t>
            </a:r>
            <a:r>
              <a:rPr lang="en-US" sz="2100" dirty="0" err="1"/>
              <a:t>indésirables</a:t>
            </a:r>
            <a:r>
              <a:rPr lang="en-US" sz="2100" dirty="0"/>
              <a:t>.</a:t>
            </a:r>
            <a:endParaRPr sz="2100" dirty="0"/>
          </a:p>
          <a:p>
            <a:pPr marL="457200" lvl="0" indent="-381000" algn="l" rtl="0">
              <a:lnSpc>
                <a:spcPct val="120000"/>
              </a:lnSpc>
              <a:spcBef>
                <a:spcPts val="600"/>
              </a:spcBef>
              <a:spcAft>
                <a:spcPts val="600"/>
              </a:spcAft>
              <a:buSzPct val="160000"/>
              <a:buNone/>
            </a:pPr>
            <a:r>
              <a:rPr lang="en-US" sz="2100" dirty="0"/>
              <a:t>✅ </a:t>
            </a:r>
            <a:r>
              <a:rPr lang="en-US" sz="2100" b="1" dirty="0" err="1"/>
              <a:t>Évitez</a:t>
            </a:r>
            <a:r>
              <a:rPr lang="en-US" sz="2100" b="1" dirty="0"/>
              <a:t> les faux </a:t>
            </a:r>
            <a:r>
              <a:rPr lang="en-US" sz="2100" b="1" dirty="0" err="1"/>
              <a:t>vendeurs</a:t>
            </a:r>
            <a:r>
              <a:rPr lang="en-US" sz="2100" dirty="0"/>
              <a:t> – </a:t>
            </a:r>
            <a:r>
              <a:rPr lang="en-US" sz="2100" dirty="0" err="1"/>
              <a:t>Lisez</a:t>
            </a:r>
            <a:r>
              <a:rPr lang="en-US" sz="2100" dirty="0"/>
              <a:t> les </a:t>
            </a:r>
            <a:r>
              <a:rPr lang="en-US" sz="2100" dirty="0" err="1"/>
              <a:t>avis</a:t>
            </a:r>
            <a:r>
              <a:rPr lang="en-US" sz="2100" dirty="0"/>
              <a:t> sur les </a:t>
            </a:r>
            <a:r>
              <a:rPr lang="en-US" sz="2100" dirty="0" err="1"/>
              <a:t>produits</a:t>
            </a:r>
            <a:r>
              <a:rPr lang="en-US" sz="2100" dirty="0"/>
              <a:t> et </a:t>
            </a:r>
            <a:r>
              <a:rPr lang="en-US" sz="2100" dirty="0" err="1"/>
              <a:t>vérifiez</a:t>
            </a:r>
            <a:r>
              <a:rPr lang="en-US" sz="2100" dirty="0"/>
              <a:t> les </a:t>
            </a:r>
            <a:r>
              <a:rPr lang="en-US" sz="2100" dirty="0" err="1"/>
              <a:t>évaluations</a:t>
            </a:r>
            <a:r>
              <a:rPr lang="en-US" sz="2100" dirty="0"/>
              <a:t> des </a:t>
            </a:r>
            <a:r>
              <a:rPr lang="en-US" sz="2100" dirty="0" err="1"/>
              <a:t>vendeurs</a:t>
            </a:r>
            <a:r>
              <a:rPr lang="en-US" sz="2100" dirty="0"/>
              <a:t> </a:t>
            </a:r>
            <a:r>
              <a:rPr lang="en-US" sz="2100" dirty="0" err="1"/>
              <a:t>avant</a:t>
            </a:r>
            <a:r>
              <a:rPr lang="en-US" sz="2100" dirty="0"/>
              <a:t> </a:t>
            </a:r>
            <a:r>
              <a:rPr lang="en-US" sz="2100" dirty="0" err="1"/>
              <a:t>d'effectuer</a:t>
            </a:r>
            <a:r>
              <a:rPr lang="en-US" sz="2100" dirty="0"/>
              <a:t> un </a:t>
            </a:r>
            <a:r>
              <a:rPr lang="en-US" sz="2100" dirty="0" err="1"/>
              <a:t>achat</a:t>
            </a:r>
            <a:r>
              <a:rPr lang="en-US" sz="2100" dirty="0"/>
              <a:t>.</a:t>
            </a:r>
            <a:endParaRPr sz="2100" dirty="0"/>
          </a:p>
          <a:p>
            <a:pPr marL="76200" lvl="0" indent="0" algn="l" rtl="0">
              <a:lnSpc>
                <a:spcPct val="120000"/>
              </a:lnSpc>
              <a:spcBef>
                <a:spcPts val="600"/>
              </a:spcBef>
              <a:spcAft>
                <a:spcPts val="600"/>
              </a:spcAft>
              <a:buSzPct val="160000"/>
              <a:buNone/>
            </a:pPr>
            <a:r>
              <a:rPr lang="en-US" sz="2100" dirty="0"/>
              <a:t>✅</a:t>
            </a:r>
            <a:r>
              <a:rPr lang="en-US" sz="2100" b="1" dirty="0" err="1"/>
              <a:t>Utilisez</a:t>
            </a:r>
            <a:r>
              <a:rPr lang="en-US" sz="2100" b="1" dirty="0"/>
              <a:t> </a:t>
            </a:r>
            <a:r>
              <a:rPr lang="en-US" sz="2100" b="1" dirty="0" err="1"/>
              <a:t>une</a:t>
            </a:r>
            <a:r>
              <a:rPr lang="en-US" sz="2100" b="1" dirty="0"/>
              <a:t> </a:t>
            </a:r>
            <a:r>
              <a:rPr lang="en-US" sz="2100" b="1" dirty="0" err="1"/>
              <a:t>adresse</a:t>
            </a:r>
            <a:r>
              <a:rPr lang="en-US" sz="2100" b="1" dirty="0"/>
              <a:t> e-mail fictive pour </a:t>
            </a:r>
            <a:r>
              <a:rPr lang="en-US" sz="2100" b="1" dirty="0" err="1"/>
              <a:t>vos</a:t>
            </a:r>
            <a:r>
              <a:rPr lang="en-US" sz="2100" b="1" dirty="0"/>
              <a:t> </a:t>
            </a:r>
            <a:r>
              <a:rPr lang="en-US" sz="2100" b="1" dirty="0" err="1"/>
              <a:t>achats</a:t>
            </a:r>
            <a:r>
              <a:rPr lang="en-US" sz="2100" dirty="0"/>
              <a:t> – </a:t>
            </a:r>
            <a:r>
              <a:rPr lang="en-US" sz="2100" dirty="0" err="1"/>
              <a:t>Envisagez</a:t>
            </a:r>
            <a:r>
              <a:rPr lang="en-US" sz="2100" dirty="0"/>
              <a:t> </a:t>
            </a:r>
            <a:r>
              <a:rPr lang="en-US" sz="2100" dirty="0" err="1"/>
              <a:t>d'utiliser</a:t>
            </a:r>
            <a:r>
              <a:rPr lang="en-US" sz="2100" dirty="0"/>
              <a:t> </a:t>
            </a:r>
            <a:r>
              <a:rPr lang="en-US" sz="2100" dirty="0" err="1"/>
              <a:t>une</a:t>
            </a:r>
            <a:r>
              <a:rPr lang="en-US" sz="2100" dirty="0"/>
              <a:t> </a:t>
            </a:r>
            <a:r>
              <a:rPr lang="en-US" sz="2100" dirty="0" err="1"/>
              <a:t>adresse</a:t>
            </a:r>
            <a:r>
              <a:rPr lang="en-US" sz="2100" dirty="0"/>
              <a:t> e-mail </a:t>
            </a:r>
            <a:r>
              <a:rPr lang="en-US" sz="2100" dirty="0" err="1"/>
              <a:t>distincte</a:t>
            </a:r>
            <a:r>
              <a:rPr lang="en-US" sz="2100" dirty="0"/>
              <a:t> </a:t>
            </a:r>
            <a:r>
              <a:rPr lang="en-US" sz="2100" dirty="0" err="1"/>
              <a:t>réservée</a:t>
            </a:r>
            <a:r>
              <a:rPr lang="en-US" sz="2100" dirty="0"/>
              <a:t> </a:t>
            </a:r>
            <a:r>
              <a:rPr lang="en-US" sz="2100" dirty="0" err="1"/>
              <a:t>exclusivement</a:t>
            </a:r>
            <a:r>
              <a:rPr lang="en-US" sz="2100" dirty="0"/>
              <a:t> à </a:t>
            </a:r>
            <a:r>
              <a:rPr lang="en-US" sz="2100" dirty="0" err="1"/>
              <a:t>vos</a:t>
            </a:r>
            <a:r>
              <a:rPr lang="en-US" sz="2100" dirty="0"/>
              <a:t> </a:t>
            </a:r>
            <a:r>
              <a:rPr lang="en-US" sz="2100" dirty="0" err="1"/>
              <a:t>achats</a:t>
            </a:r>
            <a:r>
              <a:rPr lang="en-US" sz="2100" dirty="0"/>
              <a:t> </a:t>
            </a:r>
            <a:r>
              <a:rPr lang="en-US" sz="2100" dirty="0" err="1"/>
              <a:t>en</a:t>
            </a:r>
            <a:r>
              <a:rPr lang="en-US" sz="2100" dirty="0"/>
              <a:t> </a:t>
            </a:r>
            <a:r>
              <a:rPr lang="en-US" sz="2100" dirty="0" err="1"/>
              <a:t>ligne</a:t>
            </a:r>
            <a:r>
              <a:rPr lang="en-US" sz="2100" dirty="0"/>
              <a:t>. Cela </a:t>
            </a:r>
            <a:r>
              <a:rPr lang="en-US" sz="2100" dirty="0" err="1"/>
              <a:t>vous</a:t>
            </a:r>
            <a:r>
              <a:rPr lang="en-US" sz="2100" dirty="0"/>
              <a:t> </a:t>
            </a:r>
            <a:r>
              <a:rPr lang="en-US" sz="2100" dirty="0" err="1"/>
              <a:t>permettra</a:t>
            </a:r>
            <a:r>
              <a:rPr lang="en-US" sz="2100" dirty="0"/>
              <a:t> de </a:t>
            </a:r>
            <a:r>
              <a:rPr lang="en-US" sz="2100" dirty="0" err="1"/>
              <a:t>préserver</a:t>
            </a:r>
            <a:r>
              <a:rPr lang="en-US" sz="2100" dirty="0"/>
              <a:t> la </a:t>
            </a:r>
            <a:r>
              <a:rPr lang="en-US" sz="2100" dirty="0" err="1"/>
              <a:t>confidentialité</a:t>
            </a:r>
            <a:r>
              <a:rPr lang="en-US" sz="2100" dirty="0"/>
              <a:t> de </a:t>
            </a:r>
            <a:r>
              <a:rPr lang="en-US" sz="2100" dirty="0" err="1"/>
              <a:t>votre</a:t>
            </a:r>
            <a:r>
              <a:rPr lang="en-US" sz="2100" dirty="0"/>
              <a:t> </a:t>
            </a:r>
            <a:r>
              <a:rPr lang="en-US" sz="2100" dirty="0" err="1"/>
              <a:t>adresse</a:t>
            </a:r>
            <a:r>
              <a:rPr lang="en-US" sz="2100" dirty="0"/>
              <a:t> e-mail </a:t>
            </a:r>
            <a:r>
              <a:rPr lang="en-US" sz="2100" dirty="0" err="1"/>
              <a:t>principale</a:t>
            </a:r>
            <a:r>
              <a:rPr lang="en-US" sz="2100" dirty="0"/>
              <a:t> et de </a:t>
            </a:r>
            <a:r>
              <a:rPr lang="en-US" sz="2100" dirty="0" err="1"/>
              <a:t>réduire</a:t>
            </a:r>
            <a:r>
              <a:rPr lang="en-US" sz="2100" dirty="0"/>
              <a:t> le </a:t>
            </a:r>
            <a:r>
              <a:rPr lang="en-US" sz="2100" dirty="0" err="1"/>
              <a:t>risque</a:t>
            </a:r>
            <a:r>
              <a:rPr lang="en-US" sz="2100" dirty="0"/>
              <a:t> </a:t>
            </a:r>
            <a:r>
              <a:rPr lang="en-US" sz="2100" dirty="0" err="1"/>
              <a:t>d'attaques</a:t>
            </a:r>
            <a:r>
              <a:rPr lang="en-US" sz="2100" dirty="0"/>
              <a:t> par </a:t>
            </a:r>
            <a:r>
              <a:rPr lang="en-US" sz="2100" dirty="0" err="1"/>
              <a:t>hameçonnage</a:t>
            </a:r>
            <a:r>
              <a:rPr lang="en-US" sz="2100" dirty="0"/>
              <a:t>.</a:t>
            </a:r>
            <a:endParaRPr sz="2100" dirty="0"/>
          </a:p>
          <a:p>
            <a:pPr marL="76200" lvl="0" indent="0" algn="l" rtl="0">
              <a:lnSpc>
                <a:spcPct val="150000"/>
              </a:lnSpc>
              <a:spcBef>
                <a:spcPts val="600"/>
              </a:spcBef>
              <a:spcAft>
                <a:spcPts val="0"/>
              </a:spcAft>
              <a:buSzPct val="160000"/>
              <a:buNone/>
            </a:pPr>
            <a:endParaRPr sz="1100" dirty="0"/>
          </a:p>
          <a:p>
            <a:pPr marL="76200" lvl="0" indent="0" algn="l" rtl="0">
              <a:lnSpc>
                <a:spcPct val="150000"/>
              </a:lnSpc>
              <a:spcBef>
                <a:spcPts val="600"/>
              </a:spcBef>
              <a:spcAft>
                <a:spcPts val="0"/>
              </a:spcAft>
              <a:buSzPct val="160000"/>
              <a:buNone/>
            </a:pPr>
            <a:endParaRPr sz="1100" dirty="0"/>
          </a:p>
        </p:txBody>
      </p:sp>
      <p:pic>
        <p:nvPicPr>
          <p:cNvPr id="281" name="Google Shape;281;p37" descr="Hand drawn ransomware illustration"/>
          <p:cNvPicPr preferRelativeResize="0"/>
          <p:nvPr/>
        </p:nvPicPr>
        <p:blipFill rotWithShape="1">
          <a:blip r:embed="rId3">
            <a:alphaModFix/>
          </a:blip>
          <a:srcRect/>
          <a:stretch/>
        </p:blipFill>
        <p:spPr>
          <a:xfrm>
            <a:off x="9486900" y="1973179"/>
            <a:ext cx="2437650" cy="2827422"/>
          </a:xfrm>
          <a:prstGeom prst="rect">
            <a:avLst/>
          </a:prstGeom>
          <a:noFill/>
          <a:ln>
            <a:noFill/>
          </a:ln>
        </p:spPr>
      </p:pic>
      <p:sp>
        <p:nvSpPr>
          <p:cNvPr id="282" name="Google Shape;282;p37"/>
          <p:cNvSpPr txBox="1"/>
          <p:nvPr/>
        </p:nvSpPr>
        <p:spPr>
          <a:xfrm>
            <a:off x="8120332" y="6351847"/>
            <a:ext cx="3228333"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rPr>
              <a:t>Image par pikisuperstar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3600"/>
              <a:buFont typeface="Calibri"/>
              <a:buNone/>
            </a:pPr>
            <a:r>
              <a:rPr lang="en-US" b="1"/>
              <a:t>Protéger les informations personnelles et bancaires</a:t>
            </a:r>
            <a:endParaRPr/>
          </a:p>
        </p:txBody>
      </p:sp>
      <p:sp>
        <p:nvSpPr>
          <p:cNvPr id="288" name="Google Shape;288;p38"/>
          <p:cNvSpPr txBox="1">
            <a:spLocks noGrp="1"/>
          </p:cNvSpPr>
          <p:nvPr>
            <p:ph type="body" idx="2"/>
          </p:nvPr>
        </p:nvSpPr>
        <p:spPr>
          <a:xfrm>
            <a:off x="558000" y="2093413"/>
            <a:ext cx="7449927" cy="4342556"/>
          </a:xfrm>
          <a:prstGeom prst="rect">
            <a:avLst/>
          </a:prstGeom>
          <a:noFill/>
          <a:ln>
            <a:noFill/>
          </a:ln>
        </p:spPr>
        <p:txBody>
          <a:bodyPr spcFirstLastPara="1" wrap="square" lIns="91425" tIns="45700" rIns="91425" bIns="45700" anchor="t" anchorCtr="0">
            <a:normAutofit fontScale="85000" lnSpcReduction="20000"/>
          </a:bodyPr>
          <a:lstStyle/>
          <a:p>
            <a:pPr marL="457200" lvl="0" indent="-381000" algn="l" rtl="0">
              <a:lnSpc>
                <a:spcPct val="150000"/>
              </a:lnSpc>
              <a:spcBef>
                <a:spcPts val="600"/>
              </a:spcBef>
              <a:spcAft>
                <a:spcPts val="0"/>
              </a:spcAft>
              <a:buSzPct val="142857"/>
              <a:buNone/>
            </a:pPr>
            <a:r>
              <a:rPr lang="en-US" dirty="0"/>
              <a:t>✅ </a:t>
            </a:r>
            <a:r>
              <a:rPr lang="en-US" b="1" dirty="0" err="1"/>
              <a:t>Utilisez</a:t>
            </a:r>
            <a:r>
              <a:rPr lang="en-US" b="1" dirty="0"/>
              <a:t> des mots de </a:t>
            </a:r>
            <a:r>
              <a:rPr lang="en-US" b="1" dirty="0" err="1"/>
              <a:t>passe</a:t>
            </a:r>
            <a:r>
              <a:rPr lang="en-US" b="1" dirty="0"/>
              <a:t> forts</a:t>
            </a:r>
            <a:r>
              <a:rPr lang="en-US" dirty="0"/>
              <a:t> – </a:t>
            </a:r>
            <a:r>
              <a:rPr lang="en-US" dirty="0" err="1"/>
              <a:t>Créez</a:t>
            </a:r>
            <a:r>
              <a:rPr lang="en-US" dirty="0"/>
              <a:t> des mots de </a:t>
            </a:r>
            <a:r>
              <a:rPr lang="en-US" dirty="0" err="1"/>
              <a:t>passe</a:t>
            </a:r>
            <a:r>
              <a:rPr lang="en-US" dirty="0"/>
              <a:t> </a:t>
            </a:r>
            <a:r>
              <a:rPr lang="en-US" dirty="0" err="1"/>
              <a:t>uniques</a:t>
            </a:r>
            <a:r>
              <a:rPr lang="en-US" dirty="0"/>
              <a:t> </a:t>
            </a:r>
            <a:r>
              <a:rPr lang="en-US" dirty="0" err="1"/>
              <a:t>en</a:t>
            </a:r>
            <a:r>
              <a:rPr lang="en-US" dirty="0"/>
              <a:t> </a:t>
            </a:r>
            <a:r>
              <a:rPr lang="en-US" dirty="0" err="1"/>
              <a:t>combinant</a:t>
            </a:r>
            <a:r>
              <a:rPr lang="en-US" dirty="0"/>
              <a:t> des </a:t>
            </a:r>
            <a:r>
              <a:rPr lang="en-US" dirty="0" err="1"/>
              <a:t>lettres</a:t>
            </a:r>
            <a:r>
              <a:rPr lang="en-US" dirty="0"/>
              <a:t>, des </a:t>
            </a:r>
            <a:r>
              <a:rPr lang="en-US" dirty="0" err="1"/>
              <a:t>chiffres</a:t>
            </a:r>
            <a:r>
              <a:rPr lang="en-US" dirty="0"/>
              <a:t> et des </a:t>
            </a:r>
            <a:r>
              <a:rPr lang="en-US" dirty="0" err="1"/>
              <a:t>symboles</a:t>
            </a:r>
            <a:r>
              <a:rPr lang="en-US" dirty="0"/>
              <a:t>. </a:t>
            </a:r>
            <a:r>
              <a:rPr lang="en-US" dirty="0" err="1"/>
              <a:t>Évitez</a:t>
            </a:r>
            <a:r>
              <a:rPr lang="en-US" dirty="0"/>
              <a:t> </a:t>
            </a:r>
            <a:r>
              <a:rPr lang="en-US" dirty="0" err="1"/>
              <a:t>d'utiliser</a:t>
            </a:r>
            <a:r>
              <a:rPr lang="en-US" dirty="0"/>
              <a:t> des </a:t>
            </a:r>
            <a:r>
              <a:rPr lang="en-US" dirty="0" err="1"/>
              <a:t>informations</a:t>
            </a:r>
            <a:r>
              <a:rPr lang="en-US" dirty="0"/>
              <a:t> </a:t>
            </a:r>
            <a:r>
              <a:rPr lang="en-US" dirty="0" err="1"/>
              <a:t>personnelles</a:t>
            </a:r>
            <a:r>
              <a:rPr lang="en-US" dirty="0"/>
              <a:t> </a:t>
            </a:r>
            <a:r>
              <a:rPr lang="en-US" dirty="0" err="1"/>
              <a:t>telles</a:t>
            </a:r>
            <a:r>
              <a:rPr lang="en-US" dirty="0"/>
              <a:t> que </a:t>
            </a:r>
            <a:r>
              <a:rPr lang="en-US" dirty="0" err="1"/>
              <a:t>votre</a:t>
            </a:r>
            <a:r>
              <a:rPr lang="en-US" dirty="0"/>
              <a:t> date de naissance.</a:t>
            </a:r>
            <a:endParaRPr dirty="0"/>
          </a:p>
          <a:p>
            <a:pPr marL="457200" lvl="0" indent="-381000" algn="l" rtl="0">
              <a:lnSpc>
                <a:spcPct val="150000"/>
              </a:lnSpc>
              <a:spcBef>
                <a:spcPts val="600"/>
              </a:spcBef>
              <a:spcAft>
                <a:spcPts val="0"/>
              </a:spcAft>
              <a:buSzPct val="142857"/>
              <a:buNone/>
            </a:pPr>
            <a:r>
              <a:rPr lang="en-US" dirty="0"/>
              <a:t>✅ </a:t>
            </a:r>
            <a:r>
              <a:rPr lang="en-US" b="1" dirty="0"/>
              <a:t>Ne </a:t>
            </a:r>
            <a:r>
              <a:rPr lang="en-US" b="1" dirty="0" err="1"/>
              <a:t>communiquez</a:t>
            </a:r>
            <a:r>
              <a:rPr lang="en-US" b="1" dirty="0"/>
              <a:t> </a:t>
            </a:r>
            <a:r>
              <a:rPr lang="en-US" b="1" dirty="0" err="1"/>
              <a:t>jamais</a:t>
            </a:r>
            <a:r>
              <a:rPr lang="en-US" b="1" dirty="0"/>
              <a:t> </a:t>
            </a:r>
            <a:r>
              <a:rPr lang="en-US" b="1" dirty="0" err="1"/>
              <a:t>vos</a:t>
            </a:r>
            <a:r>
              <a:rPr lang="en-US" b="1" dirty="0"/>
              <a:t> </a:t>
            </a:r>
            <a:r>
              <a:rPr lang="en-US" b="1" dirty="0" err="1"/>
              <a:t>informations</a:t>
            </a:r>
            <a:r>
              <a:rPr lang="en-US" b="1" dirty="0"/>
              <a:t> </a:t>
            </a:r>
            <a:r>
              <a:rPr lang="en-US" b="1" dirty="0" err="1"/>
              <a:t>bancaires</a:t>
            </a:r>
            <a:r>
              <a:rPr lang="en-US" dirty="0"/>
              <a:t> – Les </a:t>
            </a:r>
            <a:r>
              <a:rPr lang="en-US" dirty="0" err="1"/>
              <a:t>entreprises</a:t>
            </a:r>
            <a:r>
              <a:rPr lang="en-US" dirty="0"/>
              <a:t> </a:t>
            </a:r>
            <a:r>
              <a:rPr lang="en-US" dirty="0" err="1"/>
              <a:t>légitimes</a:t>
            </a:r>
            <a:r>
              <a:rPr lang="en-US" dirty="0"/>
              <a:t> ne </a:t>
            </a:r>
            <a:r>
              <a:rPr lang="en-US" dirty="0" err="1"/>
              <a:t>vous</a:t>
            </a:r>
            <a:r>
              <a:rPr lang="en-US" dirty="0"/>
              <a:t> </a:t>
            </a:r>
            <a:r>
              <a:rPr lang="en-US" dirty="0" err="1"/>
              <a:t>demanderont</a:t>
            </a:r>
            <a:r>
              <a:rPr lang="en-US" dirty="0"/>
              <a:t> </a:t>
            </a:r>
            <a:r>
              <a:rPr lang="en-US" dirty="0" err="1"/>
              <a:t>jamais</a:t>
            </a:r>
            <a:r>
              <a:rPr lang="en-US" dirty="0"/>
              <a:t> </a:t>
            </a:r>
            <a:r>
              <a:rPr lang="en-US" dirty="0" err="1"/>
              <a:t>vos</a:t>
            </a:r>
            <a:r>
              <a:rPr lang="en-US" dirty="0"/>
              <a:t> </a:t>
            </a:r>
            <a:r>
              <a:rPr lang="en-US" dirty="0" err="1"/>
              <a:t>informations</a:t>
            </a:r>
            <a:r>
              <a:rPr lang="en-US" dirty="0"/>
              <a:t> </a:t>
            </a:r>
            <a:r>
              <a:rPr lang="en-US" dirty="0" err="1"/>
              <a:t>bancaires</a:t>
            </a:r>
            <a:r>
              <a:rPr lang="en-US" dirty="0"/>
              <a:t> par </a:t>
            </a:r>
            <a:r>
              <a:rPr lang="en-US" dirty="0" err="1"/>
              <a:t>téléphone</a:t>
            </a:r>
            <a:r>
              <a:rPr lang="en-US" dirty="0"/>
              <a:t>, e-mail </a:t>
            </a:r>
            <a:r>
              <a:rPr lang="en-US" dirty="0" err="1"/>
              <a:t>ou</a:t>
            </a:r>
            <a:r>
              <a:rPr lang="en-US" dirty="0"/>
              <a:t> SMS.</a:t>
            </a:r>
            <a:endParaRPr dirty="0"/>
          </a:p>
          <a:p>
            <a:pPr marL="457200" lvl="0" indent="-381000" algn="l" rtl="0">
              <a:lnSpc>
                <a:spcPct val="150000"/>
              </a:lnSpc>
              <a:spcBef>
                <a:spcPts val="600"/>
              </a:spcBef>
              <a:spcAft>
                <a:spcPts val="0"/>
              </a:spcAft>
              <a:buSzPct val="142857"/>
              <a:buNone/>
            </a:pPr>
            <a:r>
              <a:rPr lang="en-US" dirty="0"/>
              <a:t>✅ </a:t>
            </a:r>
            <a:r>
              <a:rPr lang="en-US" b="1" dirty="0"/>
              <a:t>	</a:t>
            </a:r>
            <a:r>
              <a:rPr lang="en-US" b="1" dirty="0" err="1"/>
              <a:t>Activez</a:t>
            </a:r>
            <a:r>
              <a:rPr lang="en-US" b="1" dirty="0"/>
              <a:t> la </a:t>
            </a:r>
            <a:r>
              <a:rPr lang="en-US" b="1" dirty="0" err="1"/>
              <a:t>vérification</a:t>
            </a:r>
            <a:r>
              <a:rPr lang="en-US" b="1" dirty="0"/>
              <a:t> </a:t>
            </a:r>
            <a:r>
              <a:rPr lang="en-US" b="1" dirty="0" err="1"/>
              <a:t>en</a:t>
            </a:r>
            <a:r>
              <a:rPr lang="en-US" b="1" dirty="0"/>
              <a:t> </a:t>
            </a:r>
            <a:r>
              <a:rPr lang="en-US" b="1" dirty="0" err="1"/>
              <a:t>deux</a:t>
            </a:r>
            <a:r>
              <a:rPr lang="en-US" b="1" dirty="0"/>
              <a:t> </a:t>
            </a:r>
            <a:r>
              <a:rPr lang="en-US" b="1" dirty="0" err="1"/>
              <a:t>étapes</a:t>
            </a:r>
            <a:r>
              <a:rPr lang="en-US" dirty="0"/>
              <a:t> – </a:t>
            </a:r>
            <a:r>
              <a:rPr lang="en-US" dirty="0" err="1"/>
              <a:t>Ajoutez</a:t>
            </a:r>
            <a:r>
              <a:rPr lang="en-US" dirty="0"/>
              <a:t> </a:t>
            </a:r>
            <a:r>
              <a:rPr lang="en-US" dirty="0" err="1"/>
              <a:t>une</a:t>
            </a:r>
            <a:r>
              <a:rPr lang="en-US" dirty="0"/>
              <a:t> </a:t>
            </a:r>
            <a:r>
              <a:rPr lang="en-US" dirty="0" err="1"/>
              <a:t>couche</a:t>
            </a:r>
            <a:r>
              <a:rPr lang="en-US" dirty="0"/>
              <a:t> de </a:t>
            </a:r>
            <a:r>
              <a:rPr lang="en-US" dirty="0" err="1"/>
              <a:t>sécurité</a:t>
            </a:r>
            <a:r>
              <a:rPr lang="en-US" dirty="0"/>
              <a:t> </a:t>
            </a:r>
            <a:r>
              <a:rPr lang="en-US" dirty="0" err="1"/>
              <a:t>supplémentaire</a:t>
            </a:r>
            <a:r>
              <a:rPr lang="en-US" dirty="0"/>
              <a:t> </a:t>
            </a:r>
            <a:r>
              <a:rPr lang="en-US" dirty="0" err="1"/>
              <a:t>en</a:t>
            </a:r>
            <a:r>
              <a:rPr lang="en-US" dirty="0"/>
              <a:t> </a:t>
            </a:r>
            <a:r>
              <a:rPr lang="en-US" dirty="0" err="1"/>
              <a:t>utilisant</a:t>
            </a:r>
            <a:r>
              <a:rPr lang="en-US" dirty="0"/>
              <a:t> un code </a:t>
            </a:r>
            <a:r>
              <a:rPr lang="en-US" dirty="0" err="1"/>
              <a:t>envoyé</a:t>
            </a:r>
            <a:r>
              <a:rPr lang="en-US" dirty="0"/>
              <a:t> sur </a:t>
            </a:r>
            <a:r>
              <a:rPr lang="en-US" dirty="0" err="1"/>
              <a:t>votre</a:t>
            </a:r>
            <a:r>
              <a:rPr lang="en-US" dirty="0"/>
              <a:t> </a:t>
            </a:r>
            <a:r>
              <a:rPr lang="en-US" dirty="0" err="1"/>
              <a:t>téléphone</a:t>
            </a:r>
            <a:r>
              <a:rPr lang="en-US" dirty="0"/>
              <a:t> </a:t>
            </a:r>
            <a:r>
              <a:rPr lang="en-US" dirty="0" err="1"/>
              <a:t>lors</a:t>
            </a:r>
            <a:r>
              <a:rPr lang="en-US" dirty="0"/>
              <a:t> de la </a:t>
            </a:r>
            <a:r>
              <a:rPr lang="en-US" dirty="0" err="1"/>
              <a:t>connexion</a:t>
            </a:r>
            <a:r>
              <a:rPr lang="en-US" dirty="0"/>
              <a:t>.</a:t>
            </a:r>
            <a:endParaRPr dirty="0"/>
          </a:p>
        </p:txBody>
      </p:sp>
      <p:pic>
        <p:nvPicPr>
          <p:cNvPr id="289" name="Google Shape;289;p38"/>
          <p:cNvPicPr preferRelativeResize="0"/>
          <p:nvPr/>
        </p:nvPicPr>
        <p:blipFill rotWithShape="1">
          <a:blip r:embed="rId3">
            <a:alphaModFix/>
          </a:blip>
          <a:srcRect/>
          <a:stretch/>
        </p:blipFill>
        <p:spPr>
          <a:xfrm>
            <a:off x="7730836" y="2266917"/>
            <a:ext cx="4533900" cy="3022600"/>
          </a:xfrm>
          <a:prstGeom prst="rect">
            <a:avLst/>
          </a:prstGeom>
          <a:noFill/>
          <a:ln>
            <a:noFill/>
          </a:ln>
        </p:spPr>
      </p:pic>
      <p:sp>
        <p:nvSpPr>
          <p:cNvPr id="290" name="Google Shape;290;p3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11111"/>
              <a:buFont typeface="Calibri"/>
              <a:buNone/>
            </a:pPr>
            <a:r>
              <a:rPr lang="en-US" b="1"/>
              <a:t>Vérifiez la sécurité du site web et achetez en toute sécurité</a:t>
            </a:r>
            <a:endParaRPr/>
          </a:p>
        </p:txBody>
      </p:sp>
      <p:sp>
        <p:nvSpPr>
          <p:cNvPr id="296" name="Google Shape;296;p42"/>
          <p:cNvSpPr txBox="1">
            <a:spLocks noGrp="1"/>
          </p:cNvSpPr>
          <p:nvPr>
            <p:ph type="body" idx="2"/>
          </p:nvPr>
        </p:nvSpPr>
        <p:spPr>
          <a:xfrm>
            <a:off x="558000" y="2226131"/>
            <a:ext cx="8456691" cy="4209837"/>
          </a:xfrm>
          <a:prstGeom prst="rect">
            <a:avLst/>
          </a:prstGeom>
          <a:noFill/>
          <a:ln>
            <a:noFill/>
          </a:ln>
        </p:spPr>
        <p:txBody>
          <a:bodyPr spcFirstLastPara="1" wrap="square" lIns="91425" tIns="45700" rIns="91425" bIns="45700" anchor="t" anchorCtr="0">
            <a:normAutofit fontScale="85000" lnSpcReduction="10000"/>
          </a:bodyPr>
          <a:lstStyle/>
          <a:p>
            <a:pPr marL="457200" lvl="0" indent="-381000" algn="l" rtl="0">
              <a:lnSpc>
                <a:spcPct val="150000"/>
              </a:lnSpc>
              <a:spcBef>
                <a:spcPts val="600"/>
              </a:spcBef>
              <a:spcAft>
                <a:spcPts val="0"/>
              </a:spcAft>
              <a:buSzPct val="142857"/>
              <a:buNone/>
            </a:pPr>
            <a:r>
              <a:rPr lang="en-US" dirty="0"/>
              <a:t>✅ </a:t>
            </a:r>
            <a:r>
              <a:rPr lang="en-US" b="1" dirty="0" err="1"/>
              <a:t>Vérifiez</a:t>
            </a:r>
            <a:r>
              <a:rPr lang="en-US" b="1" dirty="0"/>
              <a:t> les </a:t>
            </a:r>
            <a:r>
              <a:rPr lang="en-US" b="1" dirty="0" err="1"/>
              <a:t>méthodes</a:t>
            </a:r>
            <a:r>
              <a:rPr lang="en-US" b="1" dirty="0"/>
              <a:t> de </a:t>
            </a:r>
            <a:r>
              <a:rPr lang="en-US" b="1" dirty="0" err="1"/>
              <a:t>paiement</a:t>
            </a:r>
            <a:r>
              <a:rPr lang="en-US" b="1" dirty="0"/>
              <a:t> </a:t>
            </a:r>
            <a:r>
              <a:rPr lang="en-US" b="1" dirty="0" err="1"/>
              <a:t>sécurisées</a:t>
            </a:r>
            <a:r>
              <a:rPr lang="en-US" dirty="0"/>
              <a:t> – </a:t>
            </a:r>
            <a:r>
              <a:rPr lang="en-US" dirty="0" err="1"/>
              <a:t>Utilisez</a:t>
            </a:r>
            <a:r>
              <a:rPr lang="en-US" dirty="0"/>
              <a:t> des options de </a:t>
            </a:r>
            <a:r>
              <a:rPr lang="en-US" dirty="0" err="1"/>
              <a:t>paiement</a:t>
            </a:r>
            <a:r>
              <a:rPr lang="en-US" dirty="0"/>
              <a:t> </a:t>
            </a:r>
            <a:r>
              <a:rPr lang="en-US" dirty="0" err="1"/>
              <a:t>fiables</a:t>
            </a:r>
            <a:r>
              <a:rPr lang="en-US" dirty="0"/>
              <a:t> </a:t>
            </a:r>
            <a:r>
              <a:rPr lang="en-US" dirty="0" err="1"/>
              <a:t>telles</a:t>
            </a:r>
            <a:r>
              <a:rPr lang="en-US" dirty="0"/>
              <a:t> que les </a:t>
            </a:r>
            <a:r>
              <a:rPr lang="en-US" dirty="0" err="1"/>
              <a:t>cartes</a:t>
            </a:r>
            <a:r>
              <a:rPr lang="en-US" dirty="0"/>
              <a:t> de </a:t>
            </a:r>
            <a:r>
              <a:rPr lang="en-US" dirty="0" err="1"/>
              <a:t>crédit</a:t>
            </a:r>
            <a:r>
              <a:rPr lang="en-US" dirty="0"/>
              <a:t>, PayPal </a:t>
            </a:r>
            <a:r>
              <a:rPr lang="en-US" dirty="0" err="1"/>
              <a:t>ou</a:t>
            </a:r>
            <a:r>
              <a:rPr lang="en-US" dirty="0"/>
              <a:t> les </a:t>
            </a:r>
            <a:r>
              <a:rPr lang="en-US" dirty="0" err="1"/>
              <a:t>portefeuilles</a:t>
            </a:r>
            <a:r>
              <a:rPr lang="en-US" dirty="0"/>
              <a:t> </a:t>
            </a:r>
            <a:r>
              <a:rPr lang="en-US" dirty="0" err="1"/>
              <a:t>numériques</a:t>
            </a:r>
            <a:r>
              <a:rPr lang="en-US" dirty="0"/>
              <a:t> </a:t>
            </a:r>
            <a:r>
              <a:rPr lang="en-US" dirty="0" err="1"/>
              <a:t>plutôt</a:t>
            </a:r>
            <a:r>
              <a:rPr lang="en-US" dirty="0"/>
              <a:t> que les </a:t>
            </a:r>
            <a:r>
              <a:rPr lang="en-US" dirty="0" err="1"/>
              <a:t>virements</a:t>
            </a:r>
            <a:r>
              <a:rPr lang="en-US" dirty="0"/>
              <a:t> </a:t>
            </a:r>
            <a:r>
              <a:rPr lang="en-US" dirty="0" err="1"/>
              <a:t>bancaires</a:t>
            </a:r>
            <a:r>
              <a:rPr lang="en-US" dirty="0"/>
              <a:t> directs.</a:t>
            </a:r>
            <a:endParaRPr dirty="0"/>
          </a:p>
          <a:p>
            <a:pPr marL="457200" lvl="0" indent="-381000" algn="l" rtl="0">
              <a:lnSpc>
                <a:spcPct val="150000"/>
              </a:lnSpc>
              <a:spcBef>
                <a:spcPts val="600"/>
              </a:spcBef>
              <a:spcAft>
                <a:spcPts val="0"/>
              </a:spcAft>
              <a:buSzPct val="142857"/>
              <a:buNone/>
            </a:pPr>
            <a:r>
              <a:rPr lang="en-US" dirty="0"/>
              <a:t>✅ </a:t>
            </a:r>
            <a:r>
              <a:rPr lang="en-US" b="1" dirty="0" err="1"/>
              <a:t>Vérifiez</a:t>
            </a:r>
            <a:r>
              <a:rPr lang="en-US" b="1" dirty="0"/>
              <a:t> les </a:t>
            </a:r>
            <a:r>
              <a:rPr lang="en-US" b="1" dirty="0" err="1"/>
              <a:t>politiques</a:t>
            </a:r>
            <a:r>
              <a:rPr lang="en-US" b="1" dirty="0"/>
              <a:t> de retour</a:t>
            </a:r>
            <a:r>
              <a:rPr lang="en-US" dirty="0"/>
              <a:t> – </a:t>
            </a:r>
            <a:r>
              <a:rPr lang="en-US" dirty="0" err="1"/>
              <a:t>Lisez</a:t>
            </a:r>
            <a:r>
              <a:rPr lang="en-US" dirty="0"/>
              <a:t> les </a:t>
            </a:r>
            <a:r>
              <a:rPr lang="en-US" dirty="0" err="1"/>
              <a:t>politiques</a:t>
            </a:r>
            <a:r>
              <a:rPr lang="en-US" dirty="0"/>
              <a:t> de retour et de </a:t>
            </a:r>
            <a:r>
              <a:rPr lang="en-US" dirty="0" err="1"/>
              <a:t>remboursement</a:t>
            </a:r>
            <a:r>
              <a:rPr lang="en-US" dirty="0"/>
              <a:t> </a:t>
            </a:r>
            <a:r>
              <a:rPr lang="en-US" dirty="0" err="1"/>
              <a:t>avant</a:t>
            </a:r>
            <a:r>
              <a:rPr lang="en-US" dirty="0"/>
              <a:t> </a:t>
            </a:r>
            <a:r>
              <a:rPr lang="en-US" dirty="0" err="1"/>
              <a:t>d'acheter</a:t>
            </a:r>
            <a:r>
              <a:rPr lang="en-US" dirty="0"/>
              <a:t> </a:t>
            </a:r>
            <a:r>
              <a:rPr lang="en-US" dirty="0" err="1"/>
              <a:t>afin</a:t>
            </a:r>
            <a:r>
              <a:rPr lang="en-US" dirty="0"/>
              <a:t> </a:t>
            </a:r>
            <a:r>
              <a:rPr lang="en-US" dirty="0" err="1"/>
              <a:t>d'éviter</a:t>
            </a:r>
            <a:r>
              <a:rPr lang="en-US" dirty="0"/>
              <a:t> tout </a:t>
            </a:r>
            <a:r>
              <a:rPr lang="en-US" dirty="0" err="1"/>
              <a:t>problème</a:t>
            </a:r>
            <a:r>
              <a:rPr lang="en-US" dirty="0"/>
              <a:t> </a:t>
            </a:r>
            <a:r>
              <a:rPr lang="en-US" dirty="0" err="1"/>
              <a:t>lié</a:t>
            </a:r>
            <a:r>
              <a:rPr lang="en-US" dirty="0"/>
              <a:t> à des articles </a:t>
            </a:r>
            <a:r>
              <a:rPr lang="en-US" dirty="0" err="1"/>
              <a:t>défectueux</a:t>
            </a:r>
            <a:r>
              <a:rPr lang="en-US" dirty="0"/>
              <a:t> </a:t>
            </a:r>
            <a:r>
              <a:rPr lang="en-US" dirty="0" err="1"/>
              <a:t>ou</a:t>
            </a:r>
            <a:r>
              <a:rPr lang="en-US" dirty="0"/>
              <a:t> </a:t>
            </a:r>
            <a:r>
              <a:rPr lang="en-US" dirty="0" err="1"/>
              <a:t>incorrects</a:t>
            </a:r>
            <a:r>
              <a:rPr lang="en-US" dirty="0"/>
              <a:t>.</a:t>
            </a:r>
            <a:endParaRPr dirty="0"/>
          </a:p>
          <a:p>
            <a:pPr marL="457200" lvl="0" indent="-381000" algn="l" rtl="0">
              <a:lnSpc>
                <a:spcPct val="150000"/>
              </a:lnSpc>
              <a:spcBef>
                <a:spcPts val="600"/>
              </a:spcBef>
              <a:spcAft>
                <a:spcPts val="0"/>
              </a:spcAft>
              <a:buSzPct val="142857"/>
              <a:buNone/>
            </a:pPr>
            <a:r>
              <a:rPr lang="en-US" dirty="0"/>
              <a:t>✅ </a:t>
            </a:r>
            <a:r>
              <a:rPr lang="en-US" b="1" dirty="0"/>
              <a:t>	</a:t>
            </a:r>
            <a:r>
              <a:rPr lang="en-US" b="1" dirty="0" err="1"/>
              <a:t>Surveillez</a:t>
            </a:r>
            <a:r>
              <a:rPr lang="en-US" b="1" dirty="0"/>
              <a:t> </a:t>
            </a:r>
            <a:r>
              <a:rPr lang="en-US" b="1" dirty="0" err="1"/>
              <a:t>vos</a:t>
            </a:r>
            <a:r>
              <a:rPr lang="en-US" b="1" dirty="0"/>
              <a:t> </a:t>
            </a:r>
            <a:r>
              <a:rPr lang="en-US" b="1" dirty="0" err="1"/>
              <a:t>relevés</a:t>
            </a:r>
            <a:r>
              <a:rPr lang="en-US" b="1" dirty="0"/>
              <a:t> </a:t>
            </a:r>
            <a:r>
              <a:rPr lang="en-US" b="1" dirty="0" err="1"/>
              <a:t>bancaires</a:t>
            </a:r>
            <a:r>
              <a:rPr lang="en-US" dirty="0"/>
              <a:t> – </a:t>
            </a:r>
            <a:r>
              <a:rPr lang="en-US" dirty="0" err="1"/>
              <a:t>Vérifiez</a:t>
            </a:r>
            <a:r>
              <a:rPr lang="en-US" dirty="0"/>
              <a:t> </a:t>
            </a:r>
            <a:r>
              <a:rPr lang="en-US" dirty="0" err="1"/>
              <a:t>régulièrement</a:t>
            </a:r>
            <a:r>
              <a:rPr lang="en-US" dirty="0"/>
              <a:t> </a:t>
            </a:r>
            <a:r>
              <a:rPr lang="en-US" dirty="0" err="1"/>
              <a:t>vos</a:t>
            </a:r>
            <a:r>
              <a:rPr lang="en-US" dirty="0"/>
              <a:t> </a:t>
            </a:r>
            <a:r>
              <a:rPr lang="en-US" dirty="0" err="1"/>
              <a:t>relevés</a:t>
            </a:r>
            <a:r>
              <a:rPr lang="en-US" dirty="0"/>
              <a:t> de carte de </a:t>
            </a:r>
            <a:r>
              <a:rPr lang="en-US" dirty="0" err="1"/>
              <a:t>crédit</a:t>
            </a:r>
            <a:r>
              <a:rPr lang="en-US" dirty="0"/>
              <a:t> </a:t>
            </a:r>
            <a:r>
              <a:rPr lang="en-US" dirty="0" err="1"/>
              <a:t>ou</a:t>
            </a:r>
            <a:r>
              <a:rPr lang="en-US" dirty="0"/>
              <a:t> </a:t>
            </a:r>
            <a:r>
              <a:rPr lang="en-US" dirty="0" err="1"/>
              <a:t>bancaires</a:t>
            </a:r>
            <a:r>
              <a:rPr lang="en-US" dirty="0"/>
              <a:t> </a:t>
            </a:r>
            <a:r>
              <a:rPr lang="en-US" dirty="0" err="1"/>
              <a:t>afin</a:t>
            </a:r>
            <a:r>
              <a:rPr lang="en-US" dirty="0"/>
              <a:t> de </a:t>
            </a:r>
            <a:r>
              <a:rPr lang="en-US" dirty="0" err="1"/>
              <a:t>détecter</a:t>
            </a:r>
            <a:r>
              <a:rPr lang="en-US" dirty="0"/>
              <a:t> </a:t>
            </a:r>
            <a:r>
              <a:rPr lang="en-US" dirty="0" err="1"/>
              <a:t>toute</a:t>
            </a:r>
            <a:r>
              <a:rPr lang="en-US" dirty="0"/>
              <a:t> transaction non </a:t>
            </a:r>
            <a:r>
              <a:rPr lang="en-US" dirty="0" err="1"/>
              <a:t>autorisée</a:t>
            </a:r>
            <a:r>
              <a:rPr lang="en-US" dirty="0"/>
              <a:t> et </a:t>
            </a:r>
            <a:r>
              <a:rPr lang="en-US" dirty="0" err="1"/>
              <a:t>signalez</a:t>
            </a:r>
            <a:r>
              <a:rPr lang="en-US" dirty="0"/>
              <a:t> </a:t>
            </a:r>
            <a:r>
              <a:rPr lang="en-US" dirty="0" err="1"/>
              <a:t>immédiatement</a:t>
            </a:r>
            <a:r>
              <a:rPr lang="en-US" dirty="0"/>
              <a:t> </a:t>
            </a:r>
            <a:r>
              <a:rPr lang="en-US" dirty="0" err="1"/>
              <a:t>toute</a:t>
            </a:r>
            <a:r>
              <a:rPr lang="en-US" dirty="0"/>
              <a:t> </a:t>
            </a:r>
            <a:r>
              <a:rPr lang="en-US" dirty="0" err="1"/>
              <a:t>activité</a:t>
            </a:r>
            <a:r>
              <a:rPr lang="en-US" dirty="0"/>
              <a:t> </a:t>
            </a:r>
            <a:r>
              <a:rPr lang="en-US" dirty="0" err="1"/>
              <a:t>suspecte</a:t>
            </a:r>
            <a:r>
              <a:rPr lang="en-US" dirty="0"/>
              <a:t>.</a:t>
            </a:r>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3"/>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200"/>
              <a:buNone/>
            </a:pPr>
            <a:r>
              <a:rPr lang="en-US" sz="2000"/>
              <a:t>Unité 6</a:t>
            </a:r>
            <a:r>
              <a:rPr lang="en-US" sz="4000"/>
              <a:t/>
            </a:r>
            <a:br>
              <a:rPr lang="en-US" sz="4000"/>
            </a:br>
            <a:r>
              <a:rPr lang="en-US" sz="4000"/>
              <a:t>Aperçu du marketing et du merchandising</a:t>
            </a:r>
            <a:endParaRPr/>
          </a:p>
        </p:txBody>
      </p:sp>
      <p:sp>
        <p:nvSpPr>
          <p:cNvPr id="303" name="Google Shape;303;p43"/>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304" name="Google Shape;304;p43"/>
          <p:cNvSpPr txBox="1">
            <a:spLocks noGrp="1"/>
          </p:cNvSpPr>
          <p:nvPr>
            <p:ph type="body" idx="2"/>
          </p:nvPr>
        </p:nvSpPr>
        <p:spPr>
          <a:xfrm>
            <a:off x="617619" y="2849843"/>
            <a:ext cx="7334889" cy="350200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000"/>
              <a:buNone/>
            </a:pPr>
            <a:r>
              <a:rPr lang="en-US" sz="1800" dirty="0"/>
              <a:t>À la fin de </a:t>
            </a:r>
            <a:r>
              <a:rPr lang="en-US" sz="1800" dirty="0" err="1"/>
              <a:t>cette</a:t>
            </a:r>
            <a:r>
              <a:rPr lang="en-US" sz="1800" dirty="0"/>
              <a:t> </a:t>
            </a:r>
            <a:r>
              <a:rPr lang="en-US" sz="1800" dirty="0" err="1"/>
              <a:t>unité</a:t>
            </a:r>
            <a:r>
              <a:rPr lang="en-US" sz="1800" dirty="0"/>
              <a:t>, </a:t>
            </a:r>
            <a:r>
              <a:rPr lang="en-US" sz="1800" dirty="0" err="1"/>
              <a:t>vous</a:t>
            </a:r>
            <a:r>
              <a:rPr lang="en-US" sz="1800" dirty="0"/>
              <a:t> </a:t>
            </a:r>
            <a:r>
              <a:rPr lang="en-US" sz="1800" dirty="0" err="1"/>
              <a:t>serez</a:t>
            </a:r>
            <a:r>
              <a:rPr lang="en-US" sz="1800" dirty="0"/>
              <a:t> capable de :</a:t>
            </a:r>
            <a:endParaRPr dirty="0"/>
          </a:p>
          <a:p>
            <a:pPr marL="228600" lvl="0" indent="-228600" algn="l" rtl="0">
              <a:lnSpc>
                <a:spcPct val="100000"/>
              </a:lnSpc>
              <a:spcBef>
                <a:spcPts val="1200"/>
              </a:spcBef>
              <a:spcAft>
                <a:spcPts val="0"/>
              </a:spcAft>
              <a:buSzPts val="2000"/>
              <a:buFont typeface="Calibri"/>
              <a:buChar char="✔"/>
            </a:pPr>
            <a:r>
              <a:rPr lang="en-US" sz="1800" dirty="0"/>
              <a:t>Comparer des </a:t>
            </a:r>
            <a:r>
              <a:rPr lang="en-US" sz="1800" dirty="0" err="1"/>
              <a:t>produits</a:t>
            </a:r>
            <a:r>
              <a:rPr lang="en-US" sz="1800" dirty="0"/>
              <a:t> : </a:t>
            </a:r>
            <a:r>
              <a:rPr lang="en-US" sz="1800" dirty="0" err="1"/>
              <a:t>apprendre</a:t>
            </a:r>
            <a:r>
              <a:rPr lang="en-US" sz="1800" dirty="0"/>
              <a:t> à comparer des </a:t>
            </a:r>
            <a:r>
              <a:rPr lang="en-US" sz="1800" dirty="0" err="1"/>
              <a:t>produits</a:t>
            </a:r>
            <a:r>
              <a:rPr lang="en-US" sz="1800" dirty="0"/>
              <a:t> </a:t>
            </a:r>
            <a:r>
              <a:rPr lang="en-US" sz="1800" dirty="0" err="1"/>
              <a:t>en</a:t>
            </a:r>
            <a:r>
              <a:rPr lang="en-US" sz="1800" dirty="0"/>
              <a:t> </a:t>
            </a:r>
            <a:r>
              <a:rPr lang="en-US" sz="1800" dirty="0" err="1"/>
              <a:t>fonction</a:t>
            </a:r>
            <a:r>
              <a:rPr lang="en-US" sz="1800" dirty="0"/>
              <a:t> de </a:t>
            </a:r>
            <a:r>
              <a:rPr lang="en-US" sz="1800" dirty="0" err="1"/>
              <a:t>leurs</a:t>
            </a:r>
            <a:r>
              <a:rPr lang="en-US" sz="1800" dirty="0"/>
              <a:t> </a:t>
            </a:r>
            <a:r>
              <a:rPr lang="en-US" sz="1800" dirty="0" err="1"/>
              <a:t>caractéristiques</a:t>
            </a:r>
            <a:r>
              <a:rPr lang="en-US" sz="1800" dirty="0"/>
              <a:t>, de </a:t>
            </a:r>
            <a:r>
              <a:rPr lang="en-US" sz="1800" dirty="0" err="1"/>
              <a:t>leurs</a:t>
            </a:r>
            <a:r>
              <a:rPr lang="en-US" sz="1800" dirty="0"/>
              <a:t> </a:t>
            </a:r>
            <a:r>
              <a:rPr lang="en-US" sz="1800" dirty="0" err="1"/>
              <a:t>avantages</a:t>
            </a:r>
            <a:r>
              <a:rPr lang="en-US" sz="1800" dirty="0"/>
              <a:t> et de </a:t>
            </a:r>
            <a:r>
              <a:rPr lang="en-US" sz="1800" dirty="0" err="1"/>
              <a:t>leurs</a:t>
            </a:r>
            <a:r>
              <a:rPr lang="en-US" sz="1800" dirty="0"/>
              <a:t> prix </a:t>
            </a:r>
            <a:r>
              <a:rPr lang="en-US" sz="1800" dirty="0" err="1"/>
              <a:t>afin</a:t>
            </a:r>
            <a:r>
              <a:rPr lang="en-US" sz="1800" dirty="0"/>
              <a:t> de </a:t>
            </a:r>
            <a:r>
              <a:rPr lang="en-US" sz="1800" dirty="0" err="1"/>
              <a:t>prendre</a:t>
            </a:r>
            <a:r>
              <a:rPr lang="en-US" sz="1800" dirty="0"/>
              <a:t> des </a:t>
            </a:r>
            <a:r>
              <a:rPr lang="en-US" sz="1800" dirty="0" err="1"/>
              <a:t>décisions</a:t>
            </a:r>
            <a:r>
              <a:rPr lang="en-US" sz="1800" dirty="0"/>
              <a:t> </a:t>
            </a:r>
            <a:r>
              <a:rPr lang="en-US" sz="1800" dirty="0" err="1"/>
              <a:t>d'achat</a:t>
            </a:r>
            <a:r>
              <a:rPr lang="en-US" sz="1800" dirty="0"/>
              <a:t> plus </a:t>
            </a:r>
            <a:r>
              <a:rPr lang="en-US" sz="1800" dirty="0" err="1"/>
              <a:t>éclairées</a:t>
            </a:r>
            <a:r>
              <a:rPr lang="en-US" sz="1800" dirty="0"/>
              <a:t>.</a:t>
            </a:r>
            <a:endParaRPr dirty="0"/>
          </a:p>
          <a:p>
            <a:pPr marL="228600" lvl="0" indent="-228600" algn="l" rtl="0">
              <a:lnSpc>
                <a:spcPct val="100000"/>
              </a:lnSpc>
              <a:spcBef>
                <a:spcPts val="1200"/>
              </a:spcBef>
              <a:spcAft>
                <a:spcPts val="0"/>
              </a:spcAft>
              <a:buSzPts val="2000"/>
              <a:buFont typeface="Calibri"/>
              <a:buChar char="✔"/>
            </a:pPr>
            <a:r>
              <a:rPr lang="en-US" sz="1800" dirty="0" err="1"/>
              <a:t>Comprendre</a:t>
            </a:r>
            <a:r>
              <a:rPr lang="en-US" sz="1800" dirty="0"/>
              <a:t> les </a:t>
            </a:r>
            <a:r>
              <a:rPr lang="en-US" sz="1800" dirty="0" err="1"/>
              <a:t>avis</a:t>
            </a:r>
            <a:r>
              <a:rPr lang="en-US" sz="1800" dirty="0"/>
              <a:t> et les notes : </a:t>
            </a:r>
            <a:r>
              <a:rPr lang="en-US" sz="1800" dirty="0" err="1"/>
              <a:t>comprendre</a:t>
            </a:r>
            <a:r>
              <a:rPr lang="en-US" sz="1800" dirty="0"/>
              <a:t> comment </a:t>
            </a:r>
            <a:r>
              <a:rPr lang="en-US" sz="1800" dirty="0" err="1"/>
              <a:t>utiliser</a:t>
            </a:r>
            <a:r>
              <a:rPr lang="en-US" sz="1800" dirty="0"/>
              <a:t> les </a:t>
            </a:r>
            <a:r>
              <a:rPr lang="en-US" sz="1800" dirty="0" err="1"/>
              <a:t>avis</a:t>
            </a:r>
            <a:r>
              <a:rPr lang="en-US" sz="1800" dirty="0"/>
              <a:t> et les notes </a:t>
            </a:r>
            <a:r>
              <a:rPr lang="en-US" sz="1800" dirty="0" err="1"/>
              <a:t>en</a:t>
            </a:r>
            <a:r>
              <a:rPr lang="en-US" sz="1800" dirty="0"/>
              <a:t> </a:t>
            </a:r>
            <a:r>
              <a:rPr lang="en-US" sz="1800" dirty="0" err="1"/>
              <a:t>ligne</a:t>
            </a:r>
            <a:r>
              <a:rPr lang="en-US" sz="1800" dirty="0"/>
              <a:t> pour </a:t>
            </a:r>
            <a:r>
              <a:rPr lang="en-US" sz="1800" dirty="0" err="1"/>
              <a:t>évaluer</a:t>
            </a:r>
            <a:r>
              <a:rPr lang="en-US" sz="1800" dirty="0"/>
              <a:t> la </a:t>
            </a:r>
            <a:r>
              <a:rPr lang="en-US" sz="1800" dirty="0" err="1"/>
              <a:t>qualité</a:t>
            </a:r>
            <a:r>
              <a:rPr lang="en-US" sz="1800" dirty="0"/>
              <a:t> d'un </a:t>
            </a:r>
            <a:r>
              <a:rPr lang="en-US" sz="1800" dirty="0" err="1"/>
              <a:t>produit</a:t>
            </a:r>
            <a:r>
              <a:rPr lang="en-US" sz="1800" dirty="0"/>
              <a:t>.</a:t>
            </a:r>
            <a:endParaRPr dirty="0"/>
          </a:p>
          <a:p>
            <a:pPr marL="228600" lvl="0" indent="-228600" algn="l" rtl="0">
              <a:lnSpc>
                <a:spcPct val="100000"/>
              </a:lnSpc>
              <a:spcBef>
                <a:spcPts val="1200"/>
              </a:spcBef>
              <a:spcAft>
                <a:spcPts val="0"/>
              </a:spcAft>
              <a:buSzPts val="2000"/>
              <a:buFont typeface="Calibri"/>
              <a:buChar char="✔"/>
            </a:pPr>
            <a:r>
              <a:rPr lang="en-US" sz="1800" dirty="0" err="1"/>
              <a:t>Trouver</a:t>
            </a:r>
            <a:r>
              <a:rPr lang="en-US" sz="1800" dirty="0"/>
              <a:t> des </a:t>
            </a:r>
            <a:r>
              <a:rPr lang="en-US" sz="1800" dirty="0" err="1"/>
              <a:t>réductions</a:t>
            </a:r>
            <a:r>
              <a:rPr lang="en-US" sz="1800" dirty="0"/>
              <a:t> : </a:t>
            </a:r>
            <a:r>
              <a:rPr lang="en-US" sz="1800" dirty="0" err="1"/>
              <a:t>découvrir</a:t>
            </a:r>
            <a:r>
              <a:rPr lang="en-US" sz="1800" dirty="0"/>
              <a:t> comment </a:t>
            </a:r>
            <a:r>
              <a:rPr lang="en-US" sz="1800" dirty="0" err="1"/>
              <a:t>trouver</a:t>
            </a:r>
            <a:r>
              <a:rPr lang="en-US" sz="1800" dirty="0"/>
              <a:t> des </a:t>
            </a:r>
            <a:r>
              <a:rPr lang="en-US" sz="1800" dirty="0" err="1"/>
              <a:t>réductions</a:t>
            </a:r>
            <a:r>
              <a:rPr lang="en-US" sz="1800" dirty="0"/>
              <a:t>, des promotions et des </a:t>
            </a:r>
            <a:r>
              <a:rPr lang="en-US" sz="1800" dirty="0" err="1"/>
              <a:t>soldes</a:t>
            </a:r>
            <a:r>
              <a:rPr lang="en-US" sz="1800" dirty="0"/>
              <a:t> pour faire des </a:t>
            </a:r>
            <a:r>
              <a:rPr lang="en-US" sz="1800" dirty="0" err="1"/>
              <a:t>économies</a:t>
            </a:r>
            <a:r>
              <a:rPr lang="en-US" sz="1800" dirty="0"/>
              <a:t> </a:t>
            </a:r>
            <a:r>
              <a:rPr lang="en-US" sz="1800" dirty="0" err="1"/>
              <a:t>lors</a:t>
            </a:r>
            <a:r>
              <a:rPr lang="en-US" sz="1800" dirty="0"/>
              <a:t> de </a:t>
            </a:r>
            <a:r>
              <a:rPr lang="en-US" sz="1800" dirty="0" err="1"/>
              <a:t>vos</a:t>
            </a:r>
            <a:r>
              <a:rPr lang="en-US" sz="1800" dirty="0"/>
              <a:t> </a:t>
            </a:r>
            <a:r>
              <a:rPr lang="en-US" sz="1800" dirty="0" err="1"/>
              <a:t>achats</a:t>
            </a:r>
            <a:r>
              <a:rPr lang="en-US" sz="1800" dirty="0"/>
              <a:t>.</a:t>
            </a:r>
            <a:endParaRPr dirty="0"/>
          </a:p>
          <a:p>
            <a:pPr marL="228600" lvl="0" indent="-228600" algn="l" rtl="0">
              <a:lnSpc>
                <a:spcPct val="100000"/>
              </a:lnSpc>
              <a:spcBef>
                <a:spcPts val="1200"/>
              </a:spcBef>
              <a:spcAft>
                <a:spcPts val="0"/>
              </a:spcAft>
              <a:buSzPts val="2000"/>
              <a:buFont typeface="Calibri"/>
              <a:buChar char="✔"/>
            </a:pPr>
            <a:r>
              <a:rPr lang="en-US" sz="1800" dirty="0" err="1"/>
              <a:t>Gérer</a:t>
            </a:r>
            <a:r>
              <a:rPr lang="en-US" sz="1800" dirty="0"/>
              <a:t> un budget : </a:t>
            </a:r>
            <a:r>
              <a:rPr lang="en-US" sz="1800" dirty="0" err="1"/>
              <a:t>apprendre</a:t>
            </a:r>
            <a:r>
              <a:rPr lang="en-US" sz="1800" dirty="0"/>
              <a:t> à </a:t>
            </a:r>
            <a:r>
              <a:rPr lang="en-US" sz="1800" dirty="0" err="1"/>
              <a:t>gérer</a:t>
            </a:r>
            <a:r>
              <a:rPr lang="en-US" sz="1800" dirty="0"/>
              <a:t> un budget, à fixer des </a:t>
            </a:r>
            <a:r>
              <a:rPr lang="en-US" sz="1800" dirty="0" err="1"/>
              <a:t>limites</a:t>
            </a:r>
            <a:r>
              <a:rPr lang="en-US" sz="1800" dirty="0"/>
              <a:t> de </a:t>
            </a:r>
            <a:r>
              <a:rPr lang="en-US" sz="1800" dirty="0" err="1"/>
              <a:t>dépenses</a:t>
            </a:r>
            <a:r>
              <a:rPr lang="en-US" sz="1800" dirty="0"/>
              <a:t> et à </a:t>
            </a:r>
            <a:r>
              <a:rPr lang="en-US" sz="1800" dirty="0" err="1"/>
              <a:t>suivre</a:t>
            </a:r>
            <a:r>
              <a:rPr lang="en-US" sz="1800" dirty="0"/>
              <a:t> </a:t>
            </a:r>
            <a:r>
              <a:rPr lang="en-US" sz="1800" dirty="0" err="1"/>
              <a:t>vos</a:t>
            </a:r>
            <a:r>
              <a:rPr lang="en-US" sz="1800" dirty="0"/>
              <a:t> </a:t>
            </a:r>
            <a:r>
              <a:rPr lang="en-US" sz="1800" dirty="0" err="1"/>
              <a:t>achats</a:t>
            </a:r>
            <a:r>
              <a:rPr lang="en-US" sz="1800" dirty="0"/>
              <a:t> </a:t>
            </a:r>
            <a:r>
              <a:rPr lang="en-US" sz="1800" dirty="0" err="1"/>
              <a:t>afin</a:t>
            </a:r>
            <a:r>
              <a:rPr lang="en-US" sz="1800" dirty="0"/>
              <a:t> de </a:t>
            </a:r>
            <a:r>
              <a:rPr lang="en-US" sz="1800" dirty="0" err="1"/>
              <a:t>contrôler</a:t>
            </a:r>
            <a:r>
              <a:rPr lang="en-US" sz="1800" dirty="0"/>
              <a:t> </a:t>
            </a:r>
            <a:r>
              <a:rPr lang="en-US" sz="1800" dirty="0" err="1"/>
              <a:t>vos</a:t>
            </a:r>
            <a:r>
              <a:rPr lang="en-US" sz="1800" dirty="0"/>
              <a:t> finances.</a:t>
            </a:r>
            <a:endParaRPr sz="1800" dirty="0"/>
          </a:p>
        </p:txBody>
      </p:sp>
      <p:pic>
        <p:nvPicPr>
          <p:cNvPr id="305" name="Google Shape;305;p43"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306" name="Google Shape;306;p43"/>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4"/>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Comment comparer les produits</a:t>
            </a:r>
            <a:endParaRPr/>
          </a:p>
        </p:txBody>
      </p:sp>
      <p:sp>
        <p:nvSpPr>
          <p:cNvPr id="312" name="Google Shape;312;p44"/>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fontScale="92500" lnSpcReduction="10000"/>
          </a:bodyPr>
          <a:lstStyle/>
          <a:p>
            <a:pPr marL="76200" lvl="0" indent="0" algn="l" rtl="0">
              <a:lnSpc>
                <a:spcPct val="100000"/>
              </a:lnSpc>
              <a:spcBef>
                <a:spcPts val="600"/>
              </a:spcBef>
              <a:spcAft>
                <a:spcPts val="0"/>
              </a:spcAft>
              <a:buSzPct val="108108"/>
              <a:buNone/>
            </a:pPr>
            <a:r>
              <a:rPr lang="en-US" b="1"/>
              <a:t>Comparaison des prix :</a:t>
            </a:r>
            <a:endParaRPr b="1"/>
          </a:p>
          <a:p>
            <a:pPr marL="457200" lvl="0" indent="-381000" algn="l" rtl="0">
              <a:lnSpc>
                <a:spcPct val="100000"/>
              </a:lnSpc>
              <a:spcBef>
                <a:spcPts val="600"/>
              </a:spcBef>
              <a:spcAft>
                <a:spcPts val="0"/>
              </a:spcAft>
              <a:buClr>
                <a:srgbClr val="68BC42"/>
              </a:buClr>
              <a:buSzPct val="108108"/>
              <a:buChar char="▪"/>
            </a:pPr>
            <a:r>
              <a:rPr lang="en-US"/>
              <a:t>Lorsque vous consultez des produits, vérifiez leurs prix sur différents sites web ou applications. Certaines boutiques en ligne peuvent proposer des réductions ou des promotions que d'autres n'offrent pas.</a:t>
            </a:r>
            <a:endParaRPr/>
          </a:p>
          <a:p>
            <a:pPr marL="457200" lvl="0" indent="-381000" algn="l" rtl="0">
              <a:lnSpc>
                <a:spcPct val="100000"/>
              </a:lnSpc>
              <a:spcBef>
                <a:spcPts val="600"/>
              </a:spcBef>
              <a:spcAft>
                <a:spcPts val="0"/>
              </a:spcAft>
              <a:buClr>
                <a:srgbClr val="68BC42"/>
              </a:buClr>
              <a:buSzPct val="108108"/>
              <a:buChar char="▪"/>
            </a:pPr>
            <a:r>
              <a:rPr lang="en-US"/>
              <a:t>Utilisez des sites web de comparaison de prix ou des extensions de navigateur (par exemple Google Shopping) pour comparer les prix d'un même produit chez différents vendeurs. Cela peut vous aider à trouver le prix le plus bas.</a:t>
            </a:r>
            <a:endParaRPr/>
          </a:p>
          <a:p>
            <a:pPr marL="457200" lvl="0" indent="-228600" algn="l" rtl="0">
              <a:lnSpc>
                <a:spcPct val="100000"/>
              </a:lnSpc>
              <a:spcBef>
                <a:spcPts val="600"/>
              </a:spcBef>
              <a:spcAft>
                <a:spcPts val="0"/>
              </a:spcAft>
              <a:buClr>
                <a:srgbClr val="68BC42"/>
              </a:buClr>
              <a:buSzPct val="108108"/>
              <a:buNone/>
            </a:pPr>
            <a:endParaRPr/>
          </a:p>
        </p:txBody>
      </p:sp>
      <p:sp>
        <p:nvSpPr>
          <p:cNvPr id="313" name="Google Shape;313;p44"/>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lnSpcReduction="10000"/>
          </a:bodyPr>
          <a:lstStyle/>
          <a:p>
            <a:pPr marL="76200" lvl="0" indent="0" algn="l" rtl="0">
              <a:lnSpc>
                <a:spcPct val="100000"/>
              </a:lnSpc>
              <a:spcBef>
                <a:spcPts val="600"/>
              </a:spcBef>
              <a:spcAft>
                <a:spcPts val="0"/>
              </a:spcAft>
              <a:buSzPts val="2400"/>
              <a:buNone/>
            </a:pPr>
            <a:r>
              <a:rPr lang="en-US" b="1"/>
              <a:t>Évaluation de la qualité :</a:t>
            </a:r>
            <a:endParaRPr/>
          </a:p>
          <a:p>
            <a:pPr marL="457200" lvl="0" indent="-381000" algn="l" rtl="0">
              <a:lnSpc>
                <a:spcPct val="100000"/>
              </a:lnSpc>
              <a:spcBef>
                <a:spcPts val="600"/>
              </a:spcBef>
              <a:spcAft>
                <a:spcPts val="0"/>
              </a:spcAft>
              <a:buClr>
                <a:srgbClr val="68BC42"/>
              </a:buClr>
              <a:buSzPts val="2400"/>
              <a:buChar char="▪"/>
            </a:pPr>
            <a:r>
              <a:rPr lang="en-US"/>
              <a:t>Descriptions des produits : lisez les détails fournis sur le site web, notamment les spécifications, les matériaux et les caractéristiques.</a:t>
            </a:r>
            <a:endParaRPr/>
          </a:p>
          <a:p>
            <a:pPr marL="457200" lvl="0" indent="-381000" algn="l" rtl="0">
              <a:lnSpc>
                <a:spcPct val="100000"/>
              </a:lnSpc>
              <a:spcBef>
                <a:spcPts val="600"/>
              </a:spcBef>
              <a:spcAft>
                <a:spcPts val="0"/>
              </a:spcAft>
              <a:buClr>
                <a:srgbClr val="68BC42"/>
              </a:buClr>
              <a:buSzPts val="2400"/>
              <a:buChar char="▪"/>
            </a:pPr>
            <a:r>
              <a:rPr lang="en-US"/>
              <a:t>Réputation de la marque : tenez compte de la réputation de la marque. Les marques connues ont souvent des normes de qualité plus élevées. Vérifiez si la marque dispose d'un site web officiel ou de pages sur les réseaux sociaux pour obtenir plus d'informations sur ses produits.</a:t>
            </a:r>
            <a:endParaRPr/>
          </a:p>
          <a:p>
            <a:pPr marL="457200" lvl="0" indent="-228600" algn="l" rtl="0">
              <a:lnSpc>
                <a:spcPct val="100000"/>
              </a:lnSpc>
              <a:spcBef>
                <a:spcPts val="600"/>
              </a:spcBef>
              <a:spcAft>
                <a:spcPts val="0"/>
              </a:spcAft>
              <a:buClr>
                <a:srgbClr val="68BC42"/>
              </a:buClr>
              <a:buSzPts val="2400"/>
              <a:buNone/>
            </a:pP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Comprendre les avis et les notes</a:t>
            </a:r>
            <a:endParaRPr/>
          </a:p>
        </p:txBody>
      </p:sp>
      <p:sp>
        <p:nvSpPr>
          <p:cNvPr id="319" name="Google Shape;319;p45"/>
          <p:cNvSpPr txBox="1">
            <a:spLocks noGrp="1"/>
          </p:cNvSpPr>
          <p:nvPr>
            <p:ph type="body" idx="1"/>
          </p:nvPr>
        </p:nvSpPr>
        <p:spPr>
          <a:xfrm>
            <a:off x="557999" y="1800000"/>
            <a:ext cx="6489346" cy="4553504"/>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a:t>Consultez les avis clients sur la page du produit. Les avis fournissent des informations sur les expériences réelles des personnes qui ont déjà utilisé le produit.</a:t>
            </a:r>
            <a:endParaRPr/>
          </a:p>
          <a:p>
            <a:pPr marL="457200" lvl="0" indent="-381000" algn="l" rtl="0">
              <a:lnSpc>
                <a:spcPct val="100000"/>
              </a:lnSpc>
              <a:spcBef>
                <a:spcPts val="600"/>
              </a:spcBef>
              <a:spcAft>
                <a:spcPts val="0"/>
              </a:spcAft>
              <a:buSzPts val="2400"/>
              <a:buChar char="▪"/>
            </a:pPr>
            <a:r>
              <a:rPr lang="en-US"/>
              <a:t>Notes : la plupart des produits sont notés à l'aide d'un système d'étoiles (par exemple, sur 5 étoiles). Une note moyenne élevée indique généralement un produit de bonne qualité.</a:t>
            </a:r>
            <a:endParaRPr/>
          </a:p>
          <a:p>
            <a:pPr marL="457200" lvl="0" indent="-381000" algn="l" rtl="0">
              <a:lnSpc>
                <a:spcPct val="100000"/>
              </a:lnSpc>
              <a:spcBef>
                <a:spcPts val="600"/>
              </a:spcBef>
              <a:spcAft>
                <a:spcPts val="0"/>
              </a:spcAft>
              <a:buSzPts val="2400"/>
              <a:buChar char="▪"/>
            </a:pPr>
            <a:r>
              <a:rPr lang="en-US"/>
              <a:t>Concentrez-vous à la fois sur les avis positifs et négatifs afin d'avoir une vision équilibrée des avantages et des inconvénients du produit.</a:t>
            </a:r>
            <a:endParaRPr/>
          </a:p>
          <a:p>
            <a:pPr marL="457200" lvl="0" indent="-228600" algn="l" rtl="0">
              <a:lnSpc>
                <a:spcPct val="100000"/>
              </a:lnSpc>
              <a:spcBef>
                <a:spcPts val="600"/>
              </a:spcBef>
              <a:spcAft>
                <a:spcPts val="0"/>
              </a:spcAft>
              <a:buSzPts val="2400"/>
              <a:buNone/>
            </a:pPr>
            <a:endParaRPr/>
          </a:p>
        </p:txBody>
      </p:sp>
      <p:pic>
        <p:nvPicPr>
          <p:cNvPr id="320" name="Google Shape;320;p45" descr="Reviews concept for landing page"/>
          <p:cNvPicPr preferRelativeResize="0"/>
          <p:nvPr/>
        </p:nvPicPr>
        <p:blipFill rotWithShape="1">
          <a:blip r:embed="rId3">
            <a:alphaModFix/>
          </a:blip>
          <a:srcRect l="8749" r="13847"/>
          <a:stretch/>
        </p:blipFill>
        <p:spPr>
          <a:xfrm>
            <a:off x="7849792" y="1685095"/>
            <a:ext cx="4277553" cy="3681231"/>
          </a:xfrm>
          <a:prstGeom prst="rect">
            <a:avLst/>
          </a:prstGeom>
          <a:noFill/>
          <a:ln>
            <a:noFill/>
          </a:ln>
        </p:spPr>
      </p:pic>
      <p:sp>
        <p:nvSpPr>
          <p:cNvPr id="321" name="Google Shape;321;p45"/>
          <p:cNvSpPr txBox="1"/>
          <p:nvPr/>
        </p:nvSpPr>
        <p:spPr>
          <a:xfrm>
            <a:off x="5292437" y="6045727"/>
            <a:ext cx="609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pikisuperstar sur Freepik</a:t>
            </a:r>
            <a:endParaRPr sz="105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6"/>
          <p:cNvSpPr txBox="1">
            <a:spLocks noGrp="1"/>
          </p:cNvSpPr>
          <p:nvPr>
            <p:ph type="title"/>
          </p:nvPr>
        </p:nvSpPr>
        <p:spPr>
          <a:xfrm>
            <a:off x="566150" y="54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Trouver des réductions</a:t>
            </a:r>
            <a:endParaRPr/>
          </a:p>
        </p:txBody>
      </p:sp>
      <p:sp>
        <p:nvSpPr>
          <p:cNvPr id="327" name="Google Shape;327;p46"/>
          <p:cNvSpPr txBox="1">
            <a:spLocks noGrp="1"/>
          </p:cNvSpPr>
          <p:nvPr>
            <p:ph type="body" idx="1"/>
          </p:nvPr>
        </p:nvSpPr>
        <p:spPr>
          <a:xfrm>
            <a:off x="566150" y="1145109"/>
            <a:ext cx="6895800" cy="2556900"/>
          </a:xfrm>
          <a:prstGeom prst="rect">
            <a:avLst/>
          </a:prstGeom>
          <a:noFill/>
          <a:ln>
            <a:noFill/>
          </a:ln>
        </p:spPr>
        <p:txBody>
          <a:bodyPr spcFirstLastPara="1" wrap="square" lIns="91425" tIns="45700" rIns="91425" bIns="45700" anchor="t" anchorCtr="0">
            <a:normAutofit fontScale="92500" lnSpcReduction="10000"/>
          </a:bodyPr>
          <a:lstStyle/>
          <a:p>
            <a:pPr marL="457200" lvl="0" indent="-369570" algn="l" rtl="0">
              <a:lnSpc>
                <a:spcPct val="100000"/>
              </a:lnSpc>
              <a:spcBef>
                <a:spcPts val="600"/>
              </a:spcBef>
              <a:spcAft>
                <a:spcPts val="0"/>
              </a:spcAft>
              <a:buSzPct val="100000"/>
              <a:buChar char="▪"/>
            </a:pPr>
            <a:r>
              <a:rPr lang="en-US"/>
              <a:t>Restez à l'affût des promotions telles que le « Black Friday » ou les soldes de fin de saison. De nombreux sites web proposent des réductions importantes pendant ces périodes.</a:t>
            </a:r>
            <a:endParaRPr/>
          </a:p>
          <a:p>
            <a:pPr marL="457200" lvl="0" indent="-369570" algn="l" rtl="0">
              <a:lnSpc>
                <a:spcPct val="100000"/>
              </a:lnSpc>
              <a:spcBef>
                <a:spcPts val="600"/>
              </a:spcBef>
              <a:spcAft>
                <a:spcPts val="0"/>
              </a:spcAft>
              <a:buSzPct val="100000"/>
              <a:buChar char="▪"/>
            </a:pPr>
            <a:r>
              <a:rPr lang="en-US"/>
              <a:t>Abonnez-vous aux newsletters des boutiques en ligne pour recevoir des informations sur les soldes à venir et des codes de réduction exclusifs.</a:t>
            </a:r>
            <a:endParaRPr/>
          </a:p>
          <a:p>
            <a:pPr marL="457200" lvl="0" indent="-228600" algn="l" rtl="0">
              <a:lnSpc>
                <a:spcPct val="100000"/>
              </a:lnSpc>
              <a:spcBef>
                <a:spcPts val="600"/>
              </a:spcBef>
              <a:spcAft>
                <a:spcPts val="0"/>
              </a:spcAft>
              <a:buSzPct val="100000"/>
              <a:buNone/>
            </a:pPr>
            <a:endParaRPr/>
          </a:p>
        </p:txBody>
      </p:sp>
      <p:pic>
        <p:nvPicPr>
          <p:cNvPr id="328" name="Google Shape;328;p46"/>
          <p:cNvPicPr preferRelativeResize="0"/>
          <p:nvPr/>
        </p:nvPicPr>
        <p:blipFill rotWithShape="1">
          <a:blip r:embed="rId3">
            <a:alphaModFix/>
          </a:blip>
          <a:srcRect l="12848" t="15943" r="11554" b="8250"/>
          <a:stretch/>
        </p:blipFill>
        <p:spPr>
          <a:xfrm>
            <a:off x="7856329" y="2262908"/>
            <a:ext cx="4155342" cy="2346036"/>
          </a:xfrm>
          <a:prstGeom prst="rect">
            <a:avLst/>
          </a:prstGeom>
          <a:noFill/>
          <a:ln>
            <a:noFill/>
          </a:ln>
        </p:spPr>
      </p:pic>
      <p:sp>
        <p:nvSpPr>
          <p:cNvPr id="329" name="Google Shape;329;p46"/>
          <p:cNvSpPr txBox="1"/>
          <p:nvPr/>
        </p:nvSpPr>
        <p:spPr>
          <a:xfrm>
            <a:off x="5347854" y="5870678"/>
            <a:ext cx="609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Freepik</a:t>
            </a:r>
            <a:endParaRPr sz="1050" b="0" i="0" u="none" strike="noStrike" cap="none">
              <a:solidFill>
                <a:schemeClr val="dk1"/>
              </a:solidFill>
              <a:latin typeface="Calibri"/>
              <a:ea typeface="Calibri"/>
              <a:cs typeface="Calibri"/>
              <a:sym typeface="Calibri"/>
            </a:endParaRPr>
          </a:p>
        </p:txBody>
      </p:sp>
      <p:sp>
        <p:nvSpPr>
          <p:cNvPr id="330" name="Google Shape;330;p46"/>
          <p:cNvSpPr txBox="1"/>
          <p:nvPr/>
        </p:nvSpPr>
        <p:spPr>
          <a:xfrm>
            <a:off x="942230" y="3435926"/>
            <a:ext cx="6993900" cy="2268300"/>
          </a:xfrm>
          <a:prstGeom prst="rect">
            <a:avLst/>
          </a:prstGeom>
          <a:noFill/>
          <a:ln>
            <a:noFill/>
          </a:ln>
        </p:spPr>
        <p:txBody>
          <a:bodyPr spcFirstLastPara="1" wrap="square" lIns="91425" tIns="45700" rIns="91425" bIns="45700" anchor="t" anchorCtr="0">
            <a:noAutofit/>
          </a:bodyPr>
          <a:lstStyle/>
          <a:p>
            <a:pPr marL="76200" marR="0" lvl="0" indent="0" algn="l" rtl="0">
              <a:lnSpc>
                <a:spcPct val="80000"/>
              </a:lnSpc>
              <a:spcBef>
                <a:spcPts val="600"/>
              </a:spcBef>
              <a:spcAft>
                <a:spcPts val="0"/>
              </a:spcAft>
              <a:buClr>
                <a:srgbClr val="68BC42"/>
              </a:buClr>
              <a:buSzPts val="1500"/>
              <a:buFont typeface="Calibri"/>
              <a:buNone/>
            </a:pPr>
            <a:r>
              <a:rPr lang="en-US" sz="2025" b="1" i="0" u="none" strike="noStrike" cap="none" dirty="0">
                <a:solidFill>
                  <a:schemeClr val="accent6"/>
                </a:solidFill>
                <a:latin typeface="Calibri"/>
                <a:ea typeface="Calibri"/>
                <a:cs typeface="Calibri"/>
                <a:sym typeface="Calibri"/>
              </a:rPr>
              <a:t>Les types de remises courants </a:t>
            </a:r>
            <a:endParaRPr sz="1775" dirty="0"/>
          </a:p>
          <a:p>
            <a:pPr marL="76200" marR="0" lvl="0" indent="0" algn="l" rtl="0">
              <a:lnSpc>
                <a:spcPct val="80000"/>
              </a:lnSpc>
              <a:spcBef>
                <a:spcPts val="600"/>
              </a:spcBef>
              <a:spcAft>
                <a:spcPts val="0"/>
              </a:spcAft>
              <a:buClr>
                <a:srgbClr val="68BC42"/>
              </a:buClr>
              <a:buSzPts val="1500"/>
              <a:buFont typeface="Calibri"/>
              <a:buNone/>
            </a:pPr>
            <a:r>
              <a:rPr lang="en-US" sz="2025" b="1" i="0" u="none" strike="noStrike" cap="none" dirty="0" err="1">
                <a:solidFill>
                  <a:schemeClr val="accent6"/>
                </a:solidFill>
                <a:latin typeface="Calibri"/>
                <a:ea typeface="Calibri"/>
                <a:cs typeface="Calibri"/>
                <a:sym typeface="Calibri"/>
              </a:rPr>
              <a:t>sont</a:t>
            </a:r>
            <a:r>
              <a:rPr lang="en-US" sz="2025" b="1" i="0" u="none" strike="noStrike" cap="none" dirty="0">
                <a:solidFill>
                  <a:schemeClr val="accent6"/>
                </a:solidFill>
                <a:latin typeface="Calibri"/>
                <a:ea typeface="Calibri"/>
                <a:cs typeface="Calibri"/>
                <a:sym typeface="Calibri"/>
              </a:rPr>
              <a:t> les </a:t>
            </a:r>
            <a:r>
              <a:rPr lang="en-US" sz="2025" b="1" i="0" u="none" strike="noStrike" cap="none" dirty="0" err="1">
                <a:solidFill>
                  <a:schemeClr val="accent6"/>
                </a:solidFill>
                <a:latin typeface="Calibri"/>
                <a:ea typeface="Calibri"/>
                <a:cs typeface="Calibri"/>
                <a:sym typeface="Calibri"/>
              </a:rPr>
              <a:t>suivantes</a:t>
            </a:r>
            <a:r>
              <a:rPr lang="en-US" sz="2025" b="1" i="0" u="none" strike="noStrike" cap="none" dirty="0">
                <a:solidFill>
                  <a:schemeClr val="accent6"/>
                </a:solidFill>
                <a:latin typeface="Calibri"/>
                <a:ea typeface="Calibri"/>
                <a:cs typeface="Calibri"/>
                <a:sym typeface="Calibri"/>
              </a:rPr>
              <a:t> :</a:t>
            </a:r>
            <a:endParaRPr sz="1775" dirty="0"/>
          </a:p>
          <a:p>
            <a:pPr marL="274320" marR="0" lvl="0" indent="-274320" algn="l" rtl="0">
              <a:lnSpc>
                <a:spcPct val="80000"/>
              </a:lnSpc>
              <a:spcBef>
                <a:spcPts val="600"/>
              </a:spcBef>
              <a:spcAft>
                <a:spcPts val="0"/>
              </a:spcAft>
              <a:buClr>
                <a:srgbClr val="68BC42"/>
              </a:buClr>
              <a:buSzPts val="2400"/>
              <a:buFont typeface="Courier New" panose="02070309020205020404" pitchFamily="49" charset="0"/>
              <a:buChar char="o"/>
            </a:pPr>
            <a:r>
              <a:rPr lang="en-US" sz="2025" b="0" i="0" u="none" strike="noStrike" cap="none" dirty="0" err="1">
                <a:solidFill>
                  <a:srgbClr val="000000"/>
                </a:solidFill>
                <a:latin typeface="Calibri"/>
                <a:ea typeface="Calibri"/>
                <a:cs typeface="Calibri"/>
                <a:sym typeface="Calibri"/>
              </a:rPr>
              <a:t>Pourcentage</a:t>
            </a:r>
            <a:r>
              <a:rPr lang="en-US" sz="2025" b="0" i="0" u="none" strike="noStrike" cap="none" dirty="0">
                <a:solidFill>
                  <a:srgbClr val="000000"/>
                </a:solidFill>
                <a:latin typeface="Calibri"/>
                <a:ea typeface="Calibri"/>
                <a:cs typeface="Calibri"/>
                <a:sym typeface="Calibri"/>
              </a:rPr>
              <a:t> de reduction</a:t>
            </a:r>
            <a:endParaRPr sz="2025" b="0" i="0" u="none" strike="noStrike" cap="none" dirty="0">
              <a:solidFill>
                <a:srgbClr val="000000"/>
              </a:solidFill>
              <a:latin typeface="Calibri"/>
              <a:ea typeface="Calibri"/>
              <a:cs typeface="Calibri"/>
              <a:sym typeface="Calibri"/>
            </a:endParaRPr>
          </a:p>
          <a:p>
            <a:pPr marL="274320" marR="0" lvl="0" indent="-274320" algn="l" rtl="0">
              <a:lnSpc>
                <a:spcPct val="80000"/>
              </a:lnSpc>
              <a:spcBef>
                <a:spcPts val="600"/>
              </a:spcBef>
              <a:spcAft>
                <a:spcPts val="0"/>
              </a:spcAft>
              <a:buClr>
                <a:srgbClr val="68BC42"/>
              </a:buClr>
              <a:buSzPts val="2400"/>
              <a:buFont typeface="Courier New" panose="02070309020205020404" pitchFamily="49" charset="0"/>
              <a:buChar char="o"/>
            </a:pPr>
            <a:r>
              <a:rPr lang="en-US" sz="2025" b="0" i="0" u="none" strike="noStrike" cap="none" dirty="0" err="1">
                <a:solidFill>
                  <a:srgbClr val="000000"/>
                </a:solidFill>
                <a:latin typeface="Calibri"/>
                <a:ea typeface="Calibri"/>
                <a:cs typeface="Calibri"/>
                <a:sym typeface="Calibri"/>
              </a:rPr>
              <a:t>Achetez-en</a:t>
            </a:r>
            <a:r>
              <a:rPr lang="en-US" sz="2025" b="0" i="0" u="none" strike="noStrike" cap="none" dirty="0">
                <a:solidFill>
                  <a:srgbClr val="000000"/>
                </a:solidFill>
                <a:latin typeface="Calibri"/>
                <a:ea typeface="Calibri"/>
                <a:cs typeface="Calibri"/>
                <a:sym typeface="Calibri"/>
              </a:rPr>
              <a:t> un, </a:t>
            </a:r>
            <a:r>
              <a:rPr lang="en-US" sz="2025" b="0" i="0" u="none" strike="noStrike" cap="none" dirty="0" err="1">
                <a:solidFill>
                  <a:srgbClr val="000000"/>
                </a:solidFill>
                <a:latin typeface="Calibri"/>
                <a:ea typeface="Calibri"/>
                <a:cs typeface="Calibri"/>
                <a:sym typeface="Calibri"/>
              </a:rPr>
              <a:t>obtenez-en</a:t>
            </a:r>
            <a:r>
              <a:rPr lang="en-US" sz="2025" b="0" i="0" u="none" strike="noStrike" cap="none" dirty="0">
                <a:solidFill>
                  <a:srgbClr val="000000"/>
                </a:solidFill>
                <a:latin typeface="Calibri"/>
                <a:ea typeface="Calibri"/>
                <a:cs typeface="Calibri"/>
                <a:sym typeface="Calibri"/>
              </a:rPr>
              <a:t> un </a:t>
            </a:r>
            <a:r>
              <a:rPr lang="en-US" sz="2025" b="0" i="0" u="none" strike="noStrike" cap="none" dirty="0" err="1">
                <a:solidFill>
                  <a:srgbClr val="000000"/>
                </a:solidFill>
                <a:latin typeface="Calibri"/>
                <a:ea typeface="Calibri"/>
                <a:cs typeface="Calibri"/>
                <a:sym typeface="Calibri"/>
              </a:rPr>
              <a:t>gratuitement</a:t>
            </a:r>
            <a:endParaRPr sz="2025" b="0" i="0" u="none" strike="noStrike" cap="none" dirty="0">
              <a:solidFill>
                <a:srgbClr val="000000"/>
              </a:solidFill>
              <a:latin typeface="Calibri"/>
              <a:ea typeface="Calibri"/>
              <a:cs typeface="Calibri"/>
              <a:sym typeface="Calibri"/>
            </a:endParaRPr>
          </a:p>
          <a:p>
            <a:pPr marL="274320" marR="0" lvl="0" indent="-274320" algn="l" rtl="0">
              <a:lnSpc>
                <a:spcPct val="80000"/>
              </a:lnSpc>
              <a:spcBef>
                <a:spcPts val="600"/>
              </a:spcBef>
              <a:spcAft>
                <a:spcPts val="0"/>
              </a:spcAft>
              <a:buClr>
                <a:srgbClr val="68BC42"/>
              </a:buClr>
              <a:buSzPts val="2400"/>
              <a:buFont typeface="Courier New" panose="02070309020205020404" pitchFamily="49" charset="0"/>
              <a:buChar char="o"/>
            </a:pPr>
            <a:r>
              <a:rPr lang="en-US" sz="2025" b="0" i="0" u="none" strike="noStrike" cap="none" dirty="0">
                <a:solidFill>
                  <a:srgbClr val="000000"/>
                </a:solidFill>
                <a:latin typeface="Calibri"/>
                <a:ea typeface="Calibri"/>
                <a:cs typeface="Calibri"/>
                <a:sym typeface="Calibri"/>
              </a:rPr>
              <a:t>Livraison </a:t>
            </a:r>
            <a:r>
              <a:rPr lang="en-US" sz="2025" b="0" i="0" u="none" strike="noStrike" cap="none" dirty="0" err="1">
                <a:solidFill>
                  <a:srgbClr val="000000"/>
                </a:solidFill>
                <a:latin typeface="Calibri"/>
                <a:ea typeface="Calibri"/>
                <a:cs typeface="Calibri"/>
                <a:sym typeface="Calibri"/>
              </a:rPr>
              <a:t>gratuite</a:t>
            </a:r>
            <a:endParaRPr sz="2025" b="0" i="0" u="none" strike="noStrike" cap="none" dirty="0">
              <a:solidFill>
                <a:srgbClr val="000000"/>
              </a:solidFill>
              <a:latin typeface="Calibri"/>
              <a:ea typeface="Calibri"/>
              <a:cs typeface="Calibri"/>
              <a:sym typeface="Calibri"/>
            </a:endParaRPr>
          </a:p>
          <a:p>
            <a:pPr marL="274320" marR="0" lvl="0" indent="-274320" algn="l" rtl="0">
              <a:lnSpc>
                <a:spcPct val="80000"/>
              </a:lnSpc>
              <a:spcBef>
                <a:spcPts val="600"/>
              </a:spcBef>
              <a:spcAft>
                <a:spcPts val="0"/>
              </a:spcAft>
              <a:buClr>
                <a:srgbClr val="68BC42"/>
              </a:buClr>
              <a:buSzPts val="2400"/>
              <a:buFont typeface="Courier New" panose="02070309020205020404" pitchFamily="49" charset="0"/>
              <a:buChar char="o"/>
            </a:pPr>
            <a:r>
              <a:rPr lang="en-US" sz="2025" b="0" i="0" u="none" strike="noStrike" cap="none" dirty="0">
                <a:solidFill>
                  <a:srgbClr val="000000"/>
                </a:solidFill>
                <a:latin typeface="Calibri"/>
                <a:ea typeface="Calibri"/>
                <a:cs typeface="Calibri"/>
                <a:sym typeface="Calibri"/>
              </a:rPr>
              <a:t>Coupons</a:t>
            </a:r>
            <a:endParaRPr sz="2025" b="0" i="0" u="none" strike="noStrike" cap="none" dirty="0">
              <a:solidFill>
                <a:srgbClr val="000000"/>
              </a:solidFill>
              <a:latin typeface="Calibri"/>
              <a:ea typeface="Calibri"/>
              <a:cs typeface="Calibri"/>
              <a:sym typeface="Calibri"/>
            </a:endParaRPr>
          </a:p>
          <a:p>
            <a:pPr marL="274320" marR="0" lvl="0" indent="-274320" algn="l" rtl="0">
              <a:lnSpc>
                <a:spcPct val="80000"/>
              </a:lnSpc>
              <a:spcBef>
                <a:spcPts val="600"/>
              </a:spcBef>
              <a:spcAft>
                <a:spcPts val="0"/>
              </a:spcAft>
              <a:buClr>
                <a:srgbClr val="68BC42"/>
              </a:buClr>
              <a:buSzPts val="2400"/>
              <a:buFont typeface="Courier New" panose="02070309020205020404" pitchFamily="49" charset="0"/>
              <a:buChar char="o"/>
            </a:pPr>
            <a:r>
              <a:rPr lang="en-US" sz="2025" b="0" i="0" u="none" strike="noStrike" cap="none" dirty="0">
                <a:solidFill>
                  <a:srgbClr val="000000"/>
                </a:solidFill>
                <a:latin typeface="Calibri"/>
                <a:ea typeface="Calibri"/>
                <a:cs typeface="Calibri"/>
                <a:sym typeface="Calibri"/>
              </a:rPr>
              <a:t>Codes </a:t>
            </a:r>
            <a:r>
              <a:rPr lang="en-US" sz="2025" b="0" i="0" u="none" strike="noStrike" cap="none" dirty="0" err="1">
                <a:solidFill>
                  <a:srgbClr val="000000"/>
                </a:solidFill>
                <a:latin typeface="Calibri"/>
                <a:ea typeface="Calibri"/>
                <a:cs typeface="Calibri"/>
                <a:sym typeface="Calibri"/>
              </a:rPr>
              <a:t>promotionnels</a:t>
            </a:r>
            <a:r>
              <a:rPr lang="en-US" sz="2025" b="0" i="0" u="none" strike="noStrike" cap="none" dirty="0">
                <a:solidFill>
                  <a:srgbClr val="000000"/>
                </a:solidFill>
                <a:latin typeface="Calibri"/>
                <a:ea typeface="Calibri"/>
                <a:cs typeface="Calibri"/>
                <a:sym typeface="Calibri"/>
              </a:rPr>
              <a:t>                   </a:t>
            </a:r>
            <a:endParaRPr sz="2025" b="0" i="0" u="none" strike="noStrike" cap="none" dirty="0">
              <a:solidFill>
                <a:srgbClr val="000000"/>
              </a:solidFill>
              <a:latin typeface="Calibri"/>
              <a:ea typeface="Calibri"/>
              <a:cs typeface="Calibri"/>
              <a:sym typeface="Calibri"/>
            </a:endParaRPr>
          </a:p>
          <a:p>
            <a:pPr marL="274320" marR="0" lvl="0" indent="-274320" algn="l" rtl="0">
              <a:lnSpc>
                <a:spcPct val="80000"/>
              </a:lnSpc>
              <a:spcBef>
                <a:spcPts val="600"/>
              </a:spcBef>
              <a:spcAft>
                <a:spcPts val="0"/>
              </a:spcAft>
              <a:buClr>
                <a:srgbClr val="68BC42"/>
              </a:buClr>
              <a:buSzPts val="2400"/>
              <a:buFont typeface="Courier New" panose="02070309020205020404" pitchFamily="49" charset="0"/>
              <a:buChar char="o"/>
            </a:pPr>
            <a:r>
              <a:rPr lang="en-US" sz="2025" b="0" i="0" u="none" strike="noStrike" cap="none" dirty="0" err="1">
                <a:solidFill>
                  <a:srgbClr val="000000"/>
                </a:solidFill>
                <a:latin typeface="Calibri"/>
                <a:ea typeface="Calibri"/>
                <a:cs typeface="Calibri"/>
                <a:sym typeface="Calibri"/>
              </a:rPr>
              <a:t>Événements</a:t>
            </a:r>
            <a:r>
              <a:rPr lang="en-US" sz="2025" b="0" i="0" u="none" strike="noStrike" cap="none" dirty="0">
                <a:solidFill>
                  <a:srgbClr val="000000"/>
                </a:solidFill>
                <a:latin typeface="Calibri"/>
                <a:ea typeface="Calibri"/>
                <a:cs typeface="Calibri"/>
                <a:sym typeface="Calibri"/>
              </a:rPr>
              <a:t> de </a:t>
            </a:r>
            <a:r>
              <a:rPr lang="en-US" sz="2025" b="0" i="0" u="none" strike="noStrike" cap="none" dirty="0" err="1">
                <a:solidFill>
                  <a:srgbClr val="000000"/>
                </a:solidFill>
                <a:latin typeface="Calibri"/>
                <a:ea typeface="Calibri"/>
                <a:cs typeface="Calibri"/>
                <a:sym typeface="Calibri"/>
              </a:rPr>
              <a:t>vente</a:t>
            </a:r>
            <a:endParaRPr sz="2025" b="0" i="0" u="none" strike="noStrike" cap="none" dirty="0">
              <a:solidFill>
                <a:srgbClr val="000000"/>
              </a:solidFill>
              <a:latin typeface="Calibri"/>
              <a:ea typeface="Calibri"/>
              <a:cs typeface="Calibri"/>
              <a:sym typeface="Calibri"/>
            </a:endParaRPr>
          </a:p>
          <a:p>
            <a:pPr marL="274320" marR="0" lvl="0" indent="-274320" algn="l" rtl="0">
              <a:lnSpc>
                <a:spcPct val="80000"/>
              </a:lnSpc>
              <a:spcBef>
                <a:spcPts val="600"/>
              </a:spcBef>
              <a:spcAft>
                <a:spcPts val="0"/>
              </a:spcAft>
              <a:buClr>
                <a:srgbClr val="68BC42"/>
              </a:buClr>
              <a:buSzPts val="2400"/>
              <a:buFont typeface="Courier New" panose="02070309020205020404" pitchFamily="49" charset="0"/>
              <a:buChar char="o"/>
            </a:pPr>
            <a:r>
              <a:rPr lang="en-US" sz="2025" b="0" i="0" u="none" strike="noStrike" cap="none" dirty="0" err="1">
                <a:solidFill>
                  <a:srgbClr val="000000"/>
                </a:solidFill>
                <a:latin typeface="Calibri"/>
                <a:ea typeface="Calibri"/>
                <a:cs typeface="Calibri"/>
                <a:sym typeface="Calibri"/>
              </a:rPr>
              <a:t>Offres</a:t>
            </a:r>
            <a:r>
              <a:rPr lang="en-US" sz="2025" b="0" i="0" u="none" strike="noStrike" cap="none" dirty="0">
                <a:solidFill>
                  <a:srgbClr val="000000"/>
                </a:solidFill>
                <a:latin typeface="Calibri"/>
                <a:ea typeface="Calibri"/>
                <a:cs typeface="Calibri"/>
                <a:sym typeface="Calibri"/>
              </a:rPr>
              <a:t> </a:t>
            </a:r>
            <a:r>
              <a:rPr lang="en-US" sz="2025" b="0" i="0" u="none" strike="noStrike" cap="none" dirty="0" err="1">
                <a:solidFill>
                  <a:srgbClr val="000000"/>
                </a:solidFill>
                <a:latin typeface="Calibri"/>
                <a:ea typeface="Calibri"/>
                <a:cs typeface="Calibri"/>
                <a:sym typeface="Calibri"/>
              </a:rPr>
              <a:t>groupées</a:t>
            </a:r>
            <a:endParaRPr sz="2025"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7"/>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Autres types d'avantages</a:t>
            </a:r>
            <a:endParaRPr/>
          </a:p>
        </p:txBody>
      </p:sp>
      <p:sp>
        <p:nvSpPr>
          <p:cNvPr id="336" name="Google Shape;336;p47"/>
          <p:cNvSpPr txBox="1">
            <a:spLocks noGrp="1"/>
          </p:cNvSpPr>
          <p:nvPr>
            <p:ph type="body" idx="1"/>
          </p:nvPr>
        </p:nvSpPr>
        <p:spPr>
          <a:xfrm>
            <a:off x="583757" y="1998359"/>
            <a:ext cx="6482061" cy="3941326"/>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00000"/>
              </a:lnSpc>
              <a:spcBef>
                <a:spcPts val="600"/>
              </a:spcBef>
              <a:spcAft>
                <a:spcPts val="0"/>
              </a:spcAft>
              <a:buClr>
                <a:srgbClr val="68BC42"/>
              </a:buClr>
              <a:buSzPts val="2400"/>
              <a:buChar char="▪"/>
            </a:pPr>
            <a:r>
              <a:rPr lang="en-US"/>
              <a:t>Programmes de fidélité</a:t>
            </a:r>
            <a:endParaRPr/>
          </a:p>
          <a:p>
            <a:pPr marL="457200" lvl="0" indent="-381000" algn="l" rtl="0">
              <a:lnSpc>
                <a:spcPct val="100000"/>
              </a:lnSpc>
              <a:spcBef>
                <a:spcPts val="600"/>
              </a:spcBef>
              <a:spcAft>
                <a:spcPts val="0"/>
              </a:spcAft>
              <a:buClr>
                <a:srgbClr val="68BC42"/>
              </a:buClr>
              <a:buSzPts val="2400"/>
              <a:buChar char="▪"/>
            </a:pPr>
            <a:r>
              <a:rPr lang="en-US"/>
              <a:t>Programmes à points</a:t>
            </a:r>
            <a:endParaRPr/>
          </a:p>
          <a:p>
            <a:pPr marL="457200" lvl="0" indent="-381000" algn="l" rtl="0">
              <a:lnSpc>
                <a:spcPct val="100000"/>
              </a:lnSpc>
              <a:spcBef>
                <a:spcPts val="600"/>
              </a:spcBef>
              <a:spcAft>
                <a:spcPts val="0"/>
              </a:spcAft>
              <a:buClr>
                <a:srgbClr val="68BC42"/>
              </a:buClr>
              <a:buSzPts val="2400"/>
              <a:buChar char="▪"/>
            </a:pPr>
            <a:r>
              <a:rPr lang="en-US"/>
              <a:t>Services d'adhésion et d'abonnement</a:t>
            </a:r>
            <a:endParaRPr/>
          </a:p>
          <a:p>
            <a:pPr marL="457200" lvl="0" indent="-381000" algn="l" rtl="0">
              <a:lnSpc>
                <a:spcPct val="100000"/>
              </a:lnSpc>
              <a:spcBef>
                <a:spcPts val="600"/>
              </a:spcBef>
              <a:spcAft>
                <a:spcPts val="0"/>
              </a:spcAft>
              <a:buClr>
                <a:srgbClr val="68BC42"/>
              </a:buClr>
              <a:buSzPts val="2400"/>
              <a:buChar char="▪"/>
            </a:pPr>
            <a:r>
              <a:rPr lang="en-US"/>
              <a:t>Stratégies marketing communes</a:t>
            </a:r>
            <a:endParaRPr/>
          </a:p>
          <a:p>
            <a:pPr marL="457200" lvl="0" indent="-381000" algn="l" rtl="0">
              <a:lnSpc>
                <a:spcPct val="100000"/>
              </a:lnSpc>
              <a:spcBef>
                <a:spcPts val="600"/>
              </a:spcBef>
              <a:spcAft>
                <a:spcPts val="0"/>
              </a:spcAft>
              <a:buClr>
                <a:srgbClr val="68BC42"/>
              </a:buClr>
              <a:buSzPts val="2400"/>
              <a:buChar char="▪"/>
            </a:pPr>
            <a:r>
              <a:rPr lang="en-US"/>
              <a:t>Offres à durée limitée</a:t>
            </a:r>
            <a:endParaRPr/>
          </a:p>
          <a:p>
            <a:pPr marL="457200" lvl="0" indent="-381000" algn="l" rtl="0">
              <a:lnSpc>
                <a:spcPct val="100000"/>
              </a:lnSpc>
              <a:spcBef>
                <a:spcPts val="600"/>
              </a:spcBef>
              <a:spcAft>
                <a:spcPts val="0"/>
              </a:spcAft>
              <a:buClr>
                <a:srgbClr val="68BC42"/>
              </a:buClr>
              <a:buSzPts val="2400"/>
              <a:buChar char="▪"/>
            </a:pPr>
            <a:r>
              <a:rPr lang="en-US"/>
              <a:t>Recommandations personnalisées</a:t>
            </a:r>
            <a:endParaRPr/>
          </a:p>
          <a:p>
            <a:pPr marL="457200" lvl="0" indent="-381000" algn="l" rtl="0">
              <a:lnSpc>
                <a:spcPct val="100000"/>
              </a:lnSpc>
              <a:spcBef>
                <a:spcPts val="600"/>
              </a:spcBef>
              <a:spcAft>
                <a:spcPts val="0"/>
              </a:spcAft>
              <a:buClr>
                <a:srgbClr val="68BC42"/>
              </a:buClr>
              <a:buSzPts val="2400"/>
              <a:buChar char="▪"/>
            </a:pPr>
            <a:r>
              <a:rPr lang="en-US"/>
              <a:t>Seuils de livraison gratuite</a:t>
            </a:r>
            <a:endParaRPr/>
          </a:p>
          <a:p>
            <a:pPr marL="457200" lvl="0" indent="-381000" algn="l" rtl="0">
              <a:lnSpc>
                <a:spcPct val="100000"/>
              </a:lnSpc>
              <a:spcBef>
                <a:spcPts val="600"/>
              </a:spcBef>
              <a:spcAft>
                <a:spcPts val="0"/>
              </a:spcAft>
              <a:buClr>
                <a:srgbClr val="68BC42"/>
              </a:buClr>
              <a:buSzPts val="2400"/>
              <a:buChar char="▪"/>
            </a:pPr>
            <a:r>
              <a:rPr lang="en-US"/>
              <a:t>Newsletters et notifications par e-mail</a:t>
            </a:r>
            <a:endParaRPr/>
          </a:p>
          <a:p>
            <a:pPr marL="457200" lvl="0" indent="-381000" algn="l" rtl="0">
              <a:lnSpc>
                <a:spcPct val="100000"/>
              </a:lnSpc>
              <a:spcBef>
                <a:spcPts val="600"/>
              </a:spcBef>
              <a:spcAft>
                <a:spcPts val="0"/>
              </a:spcAft>
              <a:buClr>
                <a:srgbClr val="68BC42"/>
              </a:buClr>
              <a:buSzPts val="2400"/>
              <a:buChar char="▪"/>
            </a:pPr>
            <a:r>
              <a:rPr lang="en-US"/>
              <a:t>Réseaux sociaux et marketing d'influence</a:t>
            </a:r>
            <a:endParaRPr/>
          </a:p>
          <a:p>
            <a:pPr marL="76200" lvl="0" indent="0" algn="l" rtl="0">
              <a:lnSpc>
                <a:spcPct val="100000"/>
              </a:lnSpc>
              <a:spcBef>
                <a:spcPts val="600"/>
              </a:spcBef>
              <a:spcAft>
                <a:spcPts val="0"/>
              </a:spcAft>
              <a:buSzPts val="2400"/>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a:t>Modules</a:t>
            </a:r>
            <a:endParaRPr sz="5400">
              <a:solidFill>
                <a:srgbClr val="1C2E78"/>
              </a:solidFill>
            </a:endParaRPr>
          </a:p>
        </p:txBody>
      </p:sp>
      <p:grpSp>
        <p:nvGrpSpPr>
          <p:cNvPr id="108" name="Google Shape;108;p3"/>
          <p:cNvGrpSpPr/>
          <p:nvPr/>
        </p:nvGrpSpPr>
        <p:grpSpPr>
          <a:xfrm>
            <a:off x="869904" y="2179751"/>
            <a:ext cx="10600532" cy="4282870"/>
            <a:chOff x="-79665" y="8026"/>
            <a:chExt cx="10600532" cy="4282870"/>
          </a:xfrm>
        </p:grpSpPr>
        <p:sp>
          <p:nvSpPr>
            <p:cNvPr id="109" name="Google Shape;109;p3"/>
            <p:cNvSpPr/>
            <p:nvPr/>
          </p:nvSpPr>
          <p:spPr>
            <a:xfrm>
              <a:off x="0" y="8026"/>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1" i="0" u="none" strike="noStrike" cap="none">
                <a:solidFill>
                  <a:srgbClr val="000000"/>
                </a:solidFill>
                <a:latin typeface="Calibri"/>
                <a:ea typeface="Calibri"/>
                <a:cs typeface="Calibri"/>
                <a:sym typeface="Calibri"/>
              </a:endParaRPr>
            </a:p>
          </p:txBody>
        </p:sp>
        <p:sp>
          <p:nvSpPr>
            <p:cNvPr id="110" name="Google Shape;110;p3"/>
            <p:cNvSpPr txBox="1"/>
            <p:nvPr/>
          </p:nvSpPr>
          <p:spPr>
            <a:xfrm>
              <a:off x="-79665" y="4858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 1. Compétences numériques de base </a:t>
              </a:r>
              <a:endParaRPr/>
            </a:p>
          </p:txBody>
        </p:sp>
        <p:sp>
          <p:nvSpPr>
            <p:cNvPr id="111" name="Google Shape;111;p3"/>
            <p:cNvSpPr/>
            <p:nvPr/>
          </p:nvSpPr>
          <p:spPr>
            <a:xfrm>
              <a:off x="0" y="717655"/>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 name="Google Shape;112;p3"/>
            <p:cNvSpPr txBox="1"/>
            <p:nvPr/>
          </p:nvSpPr>
          <p:spPr>
            <a:xfrm>
              <a:off x="34338" y="751993"/>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2. </a:t>
              </a:r>
              <a:r>
                <a:rPr lang="en-US" sz="2800" b="0" i="0" u="none" strike="noStrike" cap="none">
                  <a:solidFill>
                    <a:schemeClr val="lt1"/>
                  </a:solidFill>
                  <a:latin typeface="Calibri"/>
                  <a:ea typeface="Calibri"/>
                  <a:cs typeface="Calibri"/>
                  <a:sym typeface="Calibri"/>
                </a:rPr>
                <a:t>Sécurité &amp; Prévention</a:t>
              </a:r>
              <a:endParaRPr sz="2800" b="0" i="0" u="none" strike="noStrike" cap="none">
                <a:solidFill>
                  <a:srgbClr val="FFFFFF"/>
                </a:solidFill>
                <a:latin typeface="Calibri"/>
                <a:ea typeface="Calibri"/>
                <a:cs typeface="Calibri"/>
                <a:sym typeface="Calibri"/>
              </a:endParaRPr>
            </a:p>
          </p:txBody>
        </p:sp>
        <p:sp>
          <p:nvSpPr>
            <p:cNvPr id="113" name="Google Shape;113;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 name="Google Shape;114;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3. Gestion d’un compte bancaire en ligne </a:t>
              </a:r>
              <a:endParaRPr/>
            </a:p>
          </p:txBody>
        </p:sp>
        <p:sp>
          <p:nvSpPr>
            <p:cNvPr id="115" name="Google Shape;115;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 name="Google Shape;116;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4. Recevoir et envoyer de l’argent en ligne</a:t>
              </a:r>
              <a:endParaRPr sz="2600" b="0" i="0" u="none" strike="noStrike" cap="none">
                <a:solidFill>
                  <a:schemeClr val="lt1"/>
                </a:solidFill>
                <a:latin typeface="Calibri"/>
                <a:ea typeface="Calibri"/>
                <a:cs typeface="Calibri"/>
                <a:sym typeface="Calibri"/>
              </a:endParaRPr>
            </a:p>
          </p:txBody>
        </p:sp>
        <p:sp>
          <p:nvSpPr>
            <p:cNvPr id="117" name="Google Shape;117;p3"/>
            <p:cNvSpPr/>
            <p:nvPr/>
          </p:nvSpPr>
          <p:spPr>
            <a:xfrm>
              <a:off x="0" y="2870029"/>
              <a:ext cx="10520867" cy="703409"/>
            </a:xfrm>
            <a:prstGeom prst="roundRect">
              <a:avLst>
                <a:gd name="adj" fmla="val 16667"/>
              </a:avLst>
            </a:prstGeom>
            <a:solidFill>
              <a:srgbClr val="92D050"/>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 name="Google Shape;118;p3"/>
            <p:cNvSpPr txBox="1"/>
            <p:nvPr/>
          </p:nvSpPr>
          <p:spPr>
            <a:xfrm>
              <a:off x="34338" y="2904367"/>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400" b="1" i="0" u="none" strike="noStrike" cap="none">
                  <a:solidFill>
                    <a:schemeClr val="lt1"/>
                  </a:solidFill>
                  <a:latin typeface="Calibri"/>
                  <a:ea typeface="Calibri"/>
                  <a:cs typeface="Calibri"/>
                  <a:sym typeface="Calibri"/>
                </a:rPr>
                <a:t>5. Utilisation d’une carte de crédit pour l’achat de biens et de services en ligne</a:t>
              </a:r>
              <a:endParaRPr sz="2400" b="1" i="0" u="none" strike="noStrike" cap="none">
                <a:solidFill>
                  <a:schemeClr val="lt1"/>
                </a:solidFill>
                <a:latin typeface="Calibri"/>
                <a:ea typeface="Calibri"/>
                <a:cs typeface="Calibri"/>
                <a:sym typeface="Calibri"/>
              </a:endParaRPr>
            </a:p>
          </p:txBody>
        </p:sp>
        <p:sp>
          <p:nvSpPr>
            <p:cNvPr id="119" name="Google Shape;119;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 name="Google Shape;120;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6. Traitement des paiements en ligne pour les taxes et les factures</a:t>
              </a:r>
              <a:endParaRPr sz="2600" b="0" i="0" u="none" strike="noStrike" cap="none">
                <a:solidFill>
                  <a:schemeClr val="lt1"/>
                </a:solidFill>
                <a:latin typeface="Calibri"/>
                <a:ea typeface="Calibri"/>
                <a:cs typeface="Calibri"/>
                <a:sym typeface="Calibri"/>
              </a:endParaRPr>
            </a:p>
          </p:txBody>
        </p:sp>
      </p:grpSp>
      <p:pic>
        <p:nvPicPr>
          <p:cNvPr id="121" name="Google Shape;121;p3"/>
          <p:cNvPicPr preferRelativeResize="0"/>
          <p:nvPr/>
        </p:nvPicPr>
        <p:blipFill rotWithShape="1">
          <a:blip r:embed="rId3">
            <a:alphaModFix/>
          </a:blip>
          <a:srcRect/>
          <a:stretch/>
        </p:blipFill>
        <p:spPr>
          <a:xfrm>
            <a:off x="11523671" y="6124248"/>
            <a:ext cx="668329" cy="677143"/>
          </a:xfrm>
          <a:prstGeom prst="rect">
            <a:avLst/>
          </a:prstGeom>
          <a:noFill/>
          <a:ln>
            <a:noFill/>
          </a:ln>
        </p:spPr>
      </p:pic>
      <p:pic>
        <p:nvPicPr>
          <p:cNvPr id="122" name="Google Shape;122;p3"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0" y="23312"/>
            <a:ext cx="3800819" cy="179532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7"/>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Gérer un budget</a:t>
            </a:r>
            <a:r>
              <a:rPr lang="en-US"/>
              <a:t> </a:t>
            </a:r>
            <a:endParaRPr/>
          </a:p>
        </p:txBody>
      </p:sp>
      <p:sp>
        <p:nvSpPr>
          <p:cNvPr id="342" name="Google Shape;342;p57"/>
          <p:cNvSpPr txBox="1">
            <a:spLocks noGrp="1"/>
          </p:cNvSpPr>
          <p:nvPr>
            <p:ph type="body" idx="1"/>
          </p:nvPr>
        </p:nvSpPr>
        <p:spPr>
          <a:xfrm>
            <a:off x="566153" y="1912368"/>
            <a:ext cx="11059800" cy="3941400"/>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rgbClr val="1C2E78"/>
              </a:buClr>
              <a:buSzPct val="144144"/>
              <a:buFont typeface="Calibri"/>
              <a:buNone/>
            </a:pPr>
            <a:r>
              <a:rPr lang="en-US"/>
              <a:t>Gérer un budget pour les achats en ligne, suivre les dépenses et éviter les dépenses excessives.</a:t>
            </a:r>
            <a:endParaRPr/>
          </a:p>
          <a:p>
            <a:pPr marL="457200" lvl="0" indent="-368643" algn="l" rtl="0">
              <a:lnSpc>
                <a:spcPct val="100000"/>
              </a:lnSpc>
              <a:spcBef>
                <a:spcPts val="600"/>
              </a:spcBef>
              <a:spcAft>
                <a:spcPts val="0"/>
              </a:spcAft>
              <a:buSzPct val="108108"/>
              <a:buFont typeface="Calibri"/>
              <a:buChar char="✔"/>
            </a:pPr>
            <a:r>
              <a:rPr lang="en-US"/>
              <a:t>Établir un budget et s'y tenir est essentiel pour faire des achats en ligne responsables. Cela implique de fixer des limites de dépenses, de suivre ses achats et de prendre des décisions éclairées pour éviter les achats impulsifs.</a:t>
            </a:r>
            <a:endParaRPr/>
          </a:p>
          <a:p>
            <a:pPr marL="457200" lvl="0" indent="-368643" algn="l" rtl="0">
              <a:lnSpc>
                <a:spcPct val="100000"/>
              </a:lnSpc>
              <a:spcBef>
                <a:spcPts val="600"/>
              </a:spcBef>
              <a:spcAft>
                <a:spcPts val="0"/>
              </a:spcAft>
              <a:buSzPct val="108108"/>
              <a:buFont typeface="Calibri"/>
              <a:buChar char="✔"/>
            </a:pPr>
            <a:r>
              <a:rPr lang="en-US"/>
              <a:t>Comment gérer votre budget pour vos achats en ligne :</a:t>
            </a:r>
            <a:endParaRPr/>
          </a:p>
          <a:p>
            <a:pPr marL="914400" lvl="1" indent="-382647" algn="l" rtl="0">
              <a:lnSpc>
                <a:spcPct val="100000"/>
              </a:lnSpc>
              <a:spcBef>
                <a:spcPts val="600"/>
              </a:spcBef>
              <a:spcAft>
                <a:spcPts val="0"/>
              </a:spcAft>
              <a:buSzPct val="129729"/>
              <a:buChar char="▪"/>
            </a:pPr>
            <a:r>
              <a:rPr lang="en-US"/>
              <a:t>fixer un budget mensuel ou hebdomadaire</a:t>
            </a:r>
            <a:endParaRPr/>
          </a:p>
          <a:p>
            <a:pPr marL="914400" lvl="1" indent="-382647" algn="l" rtl="0">
              <a:lnSpc>
                <a:spcPct val="100000"/>
              </a:lnSpc>
              <a:spcBef>
                <a:spcPts val="600"/>
              </a:spcBef>
              <a:spcAft>
                <a:spcPts val="0"/>
              </a:spcAft>
              <a:buSzPct val="129729"/>
              <a:buChar char="▪"/>
            </a:pPr>
            <a:r>
              <a:rPr lang="en-US"/>
              <a:t>suivre vos dépenses</a:t>
            </a:r>
            <a:endParaRPr/>
          </a:p>
          <a:p>
            <a:pPr marL="914400" lvl="1" indent="-382647" algn="l" rtl="0">
              <a:lnSpc>
                <a:spcPct val="100000"/>
              </a:lnSpc>
              <a:spcBef>
                <a:spcPts val="600"/>
              </a:spcBef>
              <a:spcAft>
                <a:spcPts val="0"/>
              </a:spcAft>
              <a:buSzPct val="129729"/>
              <a:buChar char="▪"/>
            </a:pPr>
            <a:r>
              <a:rPr lang="en-US"/>
              <a:t>éviter les achats impulsifs</a:t>
            </a:r>
            <a:endParaRPr/>
          </a:p>
          <a:p>
            <a:pPr marL="914400" lvl="1" indent="-382647" algn="l" rtl="0">
              <a:lnSpc>
                <a:spcPct val="100000"/>
              </a:lnSpc>
              <a:spcBef>
                <a:spcPts val="600"/>
              </a:spcBef>
              <a:spcAft>
                <a:spcPts val="0"/>
              </a:spcAft>
              <a:buSzPct val="129729"/>
              <a:buChar char="▪"/>
            </a:pPr>
            <a:r>
              <a:rPr lang="en-US"/>
              <a:t>utiliser les alertes et notifications</a:t>
            </a:r>
            <a:endParaRPr/>
          </a:p>
          <a:p>
            <a:pPr marL="914400" lvl="1" indent="-382647" algn="l" rtl="0">
              <a:lnSpc>
                <a:spcPct val="100000"/>
              </a:lnSpc>
              <a:spcBef>
                <a:spcPts val="600"/>
              </a:spcBef>
              <a:spcAft>
                <a:spcPts val="0"/>
              </a:spcAft>
              <a:buSzPct val="129729"/>
              <a:buChar char="▪"/>
            </a:pPr>
            <a:r>
              <a:rPr lang="en-US"/>
              <a:t>comprendre les différents modes de paiement en ligne et leurs caractéristiques de sécurité</a:t>
            </a:r>
            <a:endParaRPr/>
          </a:p>
          <a:p>
            <a:pPr marL="457200" lvl="0" indent="-228600" algn="l" rtl="0">
              <a:lnSpc>
                <a:spcPct val="100000"/>
              </a:lnSpc>
              <a:spcBef>
                <a:spcPts val="600"/>
              </a:spcBef>
              <a:spcAft>
                <a:spcPts val="0"/>
              </a:spcAft>
              <a:buClr>
                <a:srgbClr val="68BC42"/>
              </a:buClr>
              <a:buSzPct val="108108"/>
              <a:buNone/>
            </a:pP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67" descr="High ROI content abstract concept illustration"/>
          <p:cNvPicPr preferRelativeResize="0"/>
          <p:nvPr/>
        </p:nvPicPr>
        <p:blipFill rotWithShape="1">
          <a:blip r:embed="rId3">
            <a:alphaModFix/>
          </a:blip>
          <a:srcRect l="10457" t="11532" r="9779" b="9207"/>
          <a:stretch/>
        </p:blipFill>
        <p:spPr>
          <a:xfrm>
            <a:off x="9625650" y="2509471"/>
            <a:ext cx="2366908" cy="2361467"/>
          </a:xfrm>
          <a:prstGeom prst="rect">
            <a:avLst/>
          </a:prstGeom>
          <a:noFill/>
          <a:ln>
            <a:noFill/>
          </a:ln>
        </p:spPr>
      </p:pic>
      <p:sp>
        <p:nvSpPr>
          <p:cNvPr id="349" name="Google Shape;349;p67"/>
          <p:cNvSpPr txBox="1">
            <a:spLocks noGrp="1"/>
          </p:cNvSpPr>
          <p:nvPr>
            <p:ph type="title"/>
          </p:nvPr>
        </p:nvSpPr>
        <p:spPr>
          <a:xfrm>
            <a:off x="558000" y="1005236"/>
            <a:ext cx="10515600" cy="1292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22222"/>
              <a:buNone/>
            </a:pPr>
            <a:r>
              <a:rPr lang="en-US" sz="2000"/>
              <a:t>Unité 7</a:t>
            </a:r>
            <a:r>
              <a:rPr lang="en-US" sz="4000"/>
              <a:t/>
            </a:r>
            <a:br>
              <a:rPr lang="en-US" sz="4000"/>
            </a:br>
            <a:r>
              <a:rPr lang="en-US" sz="4000"/>
              <a:t>Comprendre l'expédition des marchandises et le suivi des commandes</a:t>
            </a:r>
            <a:endParaRPr/>
          </a:p>
        </p:txBody>
      </p:sp>
      <p:sp>
        <p:nvSpPr>
          <p:cNvPr id="350" name="Google Shape;350;p67"/>
          <p:cNvSpPr txBox="1">
            <a:spLocks noGrp="1"/>
          </p:cNvSpPr>
          <p:nvPr>
            <p:ph type="body" idx="1"/>
          </p:nvPr>
        </p:nvSpPr>
        <p:spPr>
          <a:xfrm>
            <a:off x="558000" y="2349783"/>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351" name="Google Shape;351;p67"/>
          <p:cNvSpPr txBox="1">
            <a:spLocks noGrp="1"/>
          </p:cNvSpPr>
          <p:nvPr>
            <p:ph type="body" idx="2"/>
          </p:nvPr>
        </p:nvSpPr>
        <p:spPr>
          <a:xfrm>
            <a:off x="617619" y="2734764"/>
            <a:ext cx="8948412" cy="390264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200"/>
              </a:spcBef>
              <a:spcAft>
                <a:spcPts val="0"/>
              </a:spcAft>
              <a:buSzPct val="152380"/>
              <a:buNone/>
            </a:pPr>
            <a:r>
              <a:rPr lang="en-US" sz="1800" dirty="0"/>
              <a:t>À la fin de </a:t>
            </a:r>
            <a:r>
              <a:rPr lang="en-US" sz="1800" dirty="0" err="1"/>
              <a:t>cette</a:t>
            </a:r>
            <a:r>
              <a:rPr lang="en-US" sz="1800" dirty="0"/>
              <a:t> </a:t>
            </a:r>
            <a:r>
              <a:rPr lang="en-US" sz="1800" dirty="0" err="1"/>
              <a:t>unité</a:t>
            </a:r>
            <a:r>
              <a:rPr lang="en-US" sz="1800" dirty="0"/>
              <a:t>, </a:t>
            </a:r>
            <a:r>
              <a:rPr lang="en-US" sz="1800" dirty="0" err="1"/>
              <a:t>vous</a:t>
            </a:r>
            <a:r>
              <a:rPr lang="en-US" sz="1800" dirty="0"/>
              <a:t> </a:t>
            </a:r>
            <a:r>
              <a:rPr lang="en-US" sz="1800" dirty="0" err="1"/>
              <a:t>en</a:t>
            </a:r>
            <a:r>
              <a:rPr lang="en-US" sz="1800" dirty="0"/>
              <a:t> </a:t>
            </a:r>
            <a:r>
              <a:rPr lang="en-US" sz="1800" dirty="0" err="1"/>
              <a:t>saurez</a:t>
            </a:r>
            <a:r>
              <a:rPr lang="en-US" sz="1800" dirty="0"/>
              <a:t> plus sur :</a:t>
            </a:r>
            <a:endParaRPr sz="1800" dirty="0"/>
          </a:p>
          <a:p>
            <a:pPr marL="228600" lvl="0" indent="-228600" algn="l" rtl="0">
              <a:lnSpc>
                <a:spcPct val="150000"/>
              </a:lnSpc>
              <a:spcBef>
                <a:spcPts val="1200"/>
              </a:spcBef>
              <a:spcAft>
                <a:spcPts val="0"/>
              </a:spcAft>
              <a:buSzPct val="152380"/>
              <a:buFont typeface="Calibri"/>
              <a:buChar char="✔"/>
            </a:pPr>
            <a:r>
              <a:rPr lang="en-US" sz="1800" dirty="0" err="1"/>
              <a:t>Méthodes</a:t>
            </a:r>
            <a:r>
              <a:rPr lang="en-US" sz="1800" dirty="0"/>
              <a:t> </a:t>
            </a:r>
            <a:r>
              <a:rPr lang="en-US" sz="1800" dirty="0" err="1"/>
              <a:t>d'expédition</a:t>
            </a:r>
            <a:r>
              <a:rPr lang="en-US" sz="1800" dirty="0"/>
              <a:t> </a:t>
            </a:r>
            <a:r>
              <a:rPr lang="en-US" sz="1800" dirty="0" err="1"/>
              <a:t>courantes</a:t>
            </a:r>
            <a:r>
              <a:rPr lang="en-US" sz="1800" dirty="0"/>
              <a:t> : </a:t>
            </a:r>
            <a:r>
              <a:rPr lang="en-US" sz="1800" dirty="0" err="1"/>
              <a:t>apprendre</a:t>
            </a:r>
            <a:r>
              <a:rPr lang="en-US" sz="1800" dirty="0"/>
              <a:t> à </a:t>
            </a:r>
            <a:r>
              <a:rPr lang="en-US" sz="1800" dirty="0" err="1"/>
              <a:t>choisir</a:t>
            </a:r>
            <a:r>
              <a:rPr lang="en-US" sz="1800" dirty="0"/>
              <a:t> les options </a:t>
            </a:r>
            <a:r>
              <a:rPr lang="en-US" sz="1800" dirty="0" err="1"/>
              <a:t>d'expédition</a:t>
            </a:r>
            <a:r>
              <a:rPr lang="en-US" sz="1800" dirty="0"/>
              <a:t> </a:t>
            </a:r>
            <a:r>
              <a:rPr lang="en-US" sz="1800" dirty="0" err="1"/>
              <a:t>adaptées</a:t>
            </a:r>
            <a:r>
              <a:rPr lang="en-US" sz="1800" dirty="0"/>
              <a:t> à </a:t>
            </a:r>
            <a:r>
              <a:rPr lang="en-US" sz="1800" dirty="0" err="1"/>
              <a:t>vos</a:t>
            </a:r>
            <a:r>
              <a:rPr lang="en-US" sz="1800" dirty="0"/>
              <a:t> </a:t>
            </a:r>
            <a:r>
              <a:rPr lang="en-US" sz="1800" dirty="0" err="1"/>
              <a:t>commandes</a:t>
            </a:r>
            <a:r>
              <a:rPr lang="en-US" sz="1800" dirty="0"/>
              <a:t>.</a:t>
            </a:r>
            <a:endParaRPr sz="1800" dirty="0"/>
          </a:p>
          <a:p>
            <a:pPr marL="228600" lvl="0" indent="-228600" algn="l" rtl="0">
              <a:lnSpc>
                <a:spcPct val="150000"/>
              </a:lnSpc>
              <a:spcBef>
                <a:spcPts val="1200"/>
              </a:spcBef>
              <a:spcAft>
                <a:spcPts val="0"/>
              </a:spcAft>
              <a:buSzPct val="152380"/>
              <a:buFont typeface="Calibri"/>
              <a:buChar char="✔"/>
            </a:pPr>
            <a:r>
              <a:rPr lang="en-US" sz="1800" dirty="0" err="1"/>
              <a:t>Suivi</a:t>
            </a:r>
            <a:r>
              <a:rPr lang="en-US" sz="1800" dirty="0"/>
              <a:t> de </a:t>
            </a:r>
            <a:r>
              <a:rPr lang="en-US" sz="1800" dirty="0" err="1"/>
              <a:t>votre</a:t>
            </a:r>
            <a:r>
              <a:rPr lang="en-US" sz="1800" dirty="0"/>
              <a:t> </a:t>
            </a:r>
            <a:r>
              <a:rPr lang="en-US" sz="1800" dirty="0" err="1"/>
              <a:t>expédition</a:t>
            </a:r>
            <a:r>
              <a:rPr lang="en-US" sz="1800" dirty="0"/>
              <a:t> : </a:t>
            </a:r>
            <a:r>
              <a:rPr lang="en-US" sz="1800" dirty="0" err="1"/>
              <a:t>comprendre</a:t>
            </a:r>
            <a:r>
              <a:rPr lang="en-US" sz="1800" dirty="0"/>
              <a:t> comment </a:t>
            </a:r>
            <a:r>
              <a:rPr lang="en-US" sz="1800" dirty="0" err="1"/>
              <a:t>suivre</a:t>
            </a:r>
            <a:r>
              <a:rPr lang="en-US" sz="1800" dirty="0"/>
              <a:t> </a:t>
            </a:r>
            <a:r>
              <a:rPr lang="en-US" sz="1800" dirty="0" err="1"/>
              <a:t>vos</a:t>
            </a:r>
            <a:r>
              <a:rPr lang="en-US" sz="1800" dirty="0"/>
              <a:t> </a:t>
            </a:r>
            <a:r>
              <a:rPr lang="en-US" sz="1800" dirty="0" err="1"/>
              <a:t>commandes</a:t>
            </a:r>
            <a:r>
              <a:rPr lang="en-US" sz="1800" dirty="0"/>
              <a:t> </a:t>
            </a:r>
            <a:r>
              <a:rPr lang="en-US" sz="1800" dirty="0" err="1"/>
              <a:t>en</a:t>
            </a:r>
            <a:r>
              <a:rPr lang="en-US" sz="1800" dirty="0"/>
              <a:t> </a:t>
            </a:r>
            <a:r>
              <a:rPr lang="en-US" sz="1800" dirty="0" err="1"/>
              <a:t>ligne</a:t>
            </a:r>
            <a:r>
              <a:rPr lang="en-US" sz="1800" dirty="0"/>
              <a:t> et </a:t>
            </a:r>
            <a:r>
              <a:rPr lang="en-US" sz="1800" dirty="0" err="1"/>
              <a:t>vérifier</a:t>
            </a:r>
            <a:r>
              <a:rPr lang="en-US" sz="1800" dirty="0"/>
              <a:t> </a:t>
            </a:r>
            <a:r>
              <a:rPr lang="en-US" sz="1800" dirty="0" err="1"/>
              <a:t>leur</a:t>
            </a:r>
            <a:r>
              <a:rPr lang="en-US" sz="1800" dirty="0"/>
              <a:t> </a:t>
            </a:r>
            <a:r>
              <a:rPr lang="en-US" sz="1800" dirty="0" err="1"/>
              <a:t>statut</a:t>
            </a:r>
            <a:r>
              <a:rPr lang="en-US" sz="1800" dirty="0"/>
              <a:t> de livraison.</a:t>
            </a:r>
            <a:endParaRPr sz="1800" dirty="0"/>
          </a:p>
          <a:p>
            <a:pPr marL="228600" lvl="0" indent="-228600" algn="l" rtl="0">
              <a:lnSpc>
                <a:spcPct val="150000"/>
              </a:lnSpc>
              <a:spcBef>
                <a:spcPts val="1200"/>
              </a:spcBef>
              <a:spcAft>
                <a:spcPts val="0"/>
              </a:spcAft>
              <a:buSzPct val="152380"/>
              <a:buFont typeface="Calibri"/>
              <a:buChar char="✔"/>
            </a:pPr>
            <a:r>
              <a:rPr lang="en-US" sz="1800" dirty="0" err="1"/>
              <a:t>Résoudre</a:t>
            </a:r>
            <a:r>
              <a:rPr lang="en-US" sz="1800" dirty="0"/>
              <a:t> les </a:t>
            </a:r>
            <a:r>
              <a:rPr lang="en-US" sz="1800" dirty="0" err="1"/>
              <a:t>problèmes</a:t>
            </a:r>
            <a:r>
              <a:rPr lang="en-US" sz="1800" dirty="0"/>
              <a:t> </a:t>
            </a:r>
            <a:r>
              <a:rPr lang="en-US" sz="1800" dirty="0" err="1"/>
              <a:t>d'expédition</a:t>
            </a:r>
            <a:r>
              <a:rPr lang="en-US" sz="1800" dirty="0"/>
              <a:t> : </a:t>
            </a:r>
            <a:r>
              <a:rPr lang="en-US" sz="1800" dirty="0" err="1"/>
              <a:t>acquérir</a:t>
            </a:r>
            <a:r>
              <a:rPr lang="en-US" sz="1800" dirty="0"/>
              <a:t> les </a:t>
            </a:r>
            <a:r>
              <a:rPr lang="en-US" sz="1800" dirty="0" err="1"/>
              <a:t>compétences</a:t>
            </a:r>
            <a:r>
              <a:rPr lang="en-US" sz="1800" dirty="0"/>
              <a:t> </a:t>
            </a:r>
            <a:r>
              <a:rPr lang="en-US" sz="1800" dirty="0" err="1"/>
              <a:t>nécessaires</a:t>
            </a:r>
            <a:r>
              <a:rPr lang="en-US" sz="1800" dirty="0"/>
              <a:t> pour </a:t>
            </a:r>
            <a:r>
              <a:rPr lang="en-US" sz="1800" dirty="0" err="1"/>
              <a:t>gérer</a:t>
            </a:r>
            <a:r>
              <a:rPr lang="en-US" sz="1800" dirty="0"/>
              <a:t> les retards </a:t>
            </a:r>
            <a:r>
              <a:rPr lang="en-US" sz="1800" dirty="0" err="1"/>
              <a:t>d'expédition</a:t>
            </a:r>
            <a:r>
              <a:rPr lang="en-US" sz="1800" dirty="0"/>
              <a:t> </a:t>
            </a:r>
            <a:r>
              <a:rPr lang="en-US" sz="1800" dirty="0" err="1"/>
              <a:t>ou</a:t>
            </a:r>
            <a:r>
              <a:rPr lang="en-US" sz="1800" dirty="0"/>
              <a:t> les </a:t>
            </a:r>
            <a:r>
              <a:rPr lang="en-US" sz="1800" dirty="0" err="1"/>
              <a:t>problèmes</a:t>
            </a:r>
            <a:r>
              <a:rPr lang="en-US" sz="1800" dirty="0"/>
              <a:t> </a:t>
            </a:r>
            <a:r>
              <a:rPr lang="en-US" sz="1800" dirty="0" err="1"/>
              <a:t>liés</a:t>
            </a:r>
            <a:r>
              <a:rPr lang="en-US" sz="1800" dirty="0"/>
              <a:t> aux </a:t>
            </a:r>
            <a:r>
              <a:rPr lang="en-US" sz="1800" dirty="0" err="1"/>
              <a:t>commandes</a:t>
            </a:r>
            <a:r>
              <a:rPr lang="en-US" sz="1800" dirty="0"/>
              <a:t>.</a:t>
            </a:r>
            <a:endParaRPr sz="1800" dirty="0"/>
          </a:p>
          <a:p>
            <a:pPr marL="228600" lvl="0" indent="-228600" algn="l" rtl="0">
              <a:lnSpc>
                <a:spcPct val="150000"/>
              </a:lnSpc>
              <a:spcBef>
                <a:spcPts val="1200"/>
              </a:spcBef>
              <a:spcAft>
                <a:spcPts val="0"/>
              </a:spcAft>
              <a:buSzPct val="152380"/>
              <a:buFont typeface="Calibri"/>
              <a:buChar char="✔"/>
            </a:pPr>
            <a:r>
              <a:rPr lang="en-US" sz="1800" dirty="0" err="1"/>
              <a:t>Sensibilisation</a:t>
            </a:r>
            <a:r>
              <a:rPr lang="en-US" sz="1800" dirty="0"/>
              <a:t> aux questions </a:t>
            </a:r>
            <a:r>
              <a:rPr lang="en-US" sz="1800" dirty="0" err="1"/>
              <a:t>juridiques</a:t>
            </a:r>
            <a:r>
              <a:rPr lang="en-US" sz="1800" dirty="0"/>
              <a:t> et </a:t>
            </a:r>
            <a:r>
              <a:rPr lang="en-US" sz="1800" dirty="0" err="1"/>
              <a:t>éthiques</a:t>
            </a:r>
            <a:r>
              <a:rPr lang="en-US" sz="1800" dirty="0"/>
              <a:t> : </a:t>
            </a:r>
            <a:r>
              <a:rPr lang="en-US" sz="1800" dirty="0" err="1"/>
              <a:t>connaître</a:t>
            </a:r>
            <a:r>
              <a:rPr lang="en-US" sz="1800" dirty="0"/>
              <a:t> </a:t>
            </a:r>
            <a:r>
              <a:rPr lang="en-US" sz="1800" dirty="0" err="1"/>
              <a:t>vos</a:t>
            </a:r>
            <a:r>
              <a:rPr lang="en-US" sz="1800" dirty="0"/>
              <a:t> droits et </a:t>
            </a:r>
            <a:r>
              <a:rPr lang="en-US" sz="1800" dirty="0" err="1"/>
              <a:t>vos</a:t>
            </a:r>
            <a:r>
              <a:rPr lang="en-US" sz="1800" dirty="0"/>
              <a:t> </a:t>
            </a:r>
            <a:r>
              <a:rPr lang="en-US" sz="1800" dirty="0" err="1"/>
              <a:t>produits</a:t>
            </a:r>
            <a:r>
              <a:rPr lang="en-US" sz="1800" dirty="0"/>
              <a:t>.</a:t>
            </a:r>
            <a:endParaRPr sz="1800" dirty="0"/>
          </a:p>
        </p:txBody>
      </p:sp>
      <p:sp>
        <p:nvSpPr>
          <p:cNvPr id="352" name="Google Shape;352;p67"/>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8"/>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Modes d'expédition courants</a:t>
            </a:r>
            <a:endParaRPr/>
          </a:p>
        </p:txBody>
      </p:sp>
      <p:sp>
        <p:nvSpPr>
          <p:cNvPr id="358" name="Google Shape;358;p68"/>
          <p:cNvSpPr txBox="1">
            <a:spLocks noGrp="1"/>
          </p:cNvSpPr>
          <p:nvPr>
            <p:ph type="body" idx="1"/>
          </p:nvPr>
        </p:nvSpPr>
        <p:spPr>
          <a:xfrm>
            <a:off x="566153" y="1993366"/>
            <a:ext cx="11059800" cy="4706371"/>
          </a:xfrm>
          <a:prstGeom prst="rect">
            <a:avLst/>
          </a:prstGeom>
          <a:noFill/>
          <a:ln>
            <a:noFill/>
          </a:ln>
        </p:spPr>
        <p:txBody>
          <a:bodyPr spcFirstLastPara="1" wrap="square" lIns="91425" tIns="45700" rIns="91425" bIns="45700" anchor="t" anchorCtr="0">
            <a:normAutofit fontScale="62500" lnSpcReduction="20000"/>
          </a:bodyPr>
          <a:lstStyle/>
          <a:p>
            <a:pPr marL="457200" lvl="0" indent="-364671" algn="l" rtl="0">
              <a:lnSpc>
                <a:spcPct val="120000"/>
              </a:lnSpc>
              <a:spcBef>
                <a:spcPts val="600"/>
              </a:spcBef>
              <a:spcAft>
                <a:spcPts val="0"/>
              </a:spcAft>
              <a:buClr>
                <a:srgbClr val="68BC42"/>
              </a:buClr>
              <a:buSzPct val="118226"/>
              <a:buChar char="▪"/>
            </a:pPr>
            <a:r>
              <a:rPr lang="en-US" sz="2900" b="1" dirty="0">
                <a:solidFill>
                  <a:schemeClr val="tx1"/>
                </a:solidFill>
              </a:rPr>
              <a:t>Livraison standard </a:t>
            </a:r>
            <a:r>
              <a:rPr lang="en-US" sz="2900" dirty="0"/>
              <a:t>: </a:t>
            </a:r>
            <a:r>
              <a:rPr lang="en-US" sz="2900" dirty="0" err="1"/>
              <a:t>une</a:t>
            </a:r>
            <a:r>
              <a:rPr lang="en-US" sz="2900" dirty="0"/>
              <a:t> option de livraison </a:t>
            </a:r>
            <a:r>
              <a:rPr lang="en-US" sz="2900" dirty="0" err="1"/>
              <a:t>classique</a:t>
            </a:r>
            <a:r>
              <a:rPr lang="en-US" sz="2900" dirty="0"/>
              <a:t> et </a:t>
            </a:r>
            <a:r>
              <a:rPr lang="en-US" sz="2900" dirty="0" err="1"/>
              <a:t>économique</a:t>
            </a:r>
            <a:r>
              <a:rPr lang="en-US" sz="2900" dirty="0"/>
              <a:t> avec un </a:t>
            </a:r>
            <a:r>
              <a:rPr lang="en-US" sz="2900" dirty="0" err="1"/>
              <a:t>délai</a:t>
            </a:r>
            <a:r>
              <a:rPr lang="en-US" sz="2900" dirty="0"/>
              <a:t> de livraison plus long, </a:t>
            </a:r>
            <a:r>
              <a:rPr lang="en-US" sz="2900" dirty="0" err="1"/>
              <a:t>généralement</a:t>
            </a:r>
            <a:r>
              <a:rPr lang="en-US" sz="2900" dirty="0"/>
              <a:t> de 5 à 7 </a:t>
            </a:r>
            <a:r>
              <a:rPr lang="en-US" sz="2900" dirty="0" err="1"/>
              <a:t>jours</a:t>
            </a:r>
            <a:r>
              <a:rPr lang="en-US" sz="2900" dirty="0"/>
              <a:t> </a:t>
            </a:r>
            <a:r>
              <a:rPr lang="en-US" sz="2900" dirty="0" err="1"/>
              <a:t>ouvrables</a:t>
            </a:r>
            <a:r>
              <a:rPr lang="en-US" sz="2900" dirty="0"/>
              <a:t>.</a:t>
            </a:r>
            <a:endParaRPr dirty="0"/>
          </a:p>
          <a:p>
            <a:pPr marL="457200" lvl="0" indent="-364671" algn="l" rtl="0">
              <a:lnSpc>
                <a:spcPct val="120000"/>
              </a:lnSpc>
              <a:spcBef>
                <a:spcPts val="600"/>
              </a:spcBef>
              <a:spcAft>
                <a:spcPts val="0"/>
              </a:spcAft>
              <a:buClr>
                <a:srgbClr val="68BC42"/>
              </a:buClr>
              <a:buSzPct val="118226"/>
              <a:buChar char="▪"/>
            </a:pPr>
            <a:r>
              <a:rPr lang="en-US" sz="2900" b="1" dirty="0" err="1">
                <a:solidFill>
                  <a:schemeClr val="tx1"/>
                </a:solidFill>
              </a:rPr>
              <a:t>Expédition</a:t>
            </a:r>
            <a:r>
              <a:rPr lang="en-US" sz="2900" b="1" dirty="0">
                <a:solidFill>
                  <a:schemeClr val="tx1"/>
                </a:solidFill>
              </a:rPr>
              <a:t> </a:t>
            </a:r>
            <a:r>
              <a:rPr lang="en-US" sz="2900" b="1" dirty="0" err="1">
                <a:solidFill>
                  <a:schemeClr val="tx1"/>
                </a:solidFill>
              </a:rPr>
              <a:t>accélérée</a:t>
            </a:r>
            <a:r>
              <a:rPr lang="en-US" sz="2900" b="1" dirty="0">
                <a:solidFill>
                  <a:schemeClr val="tx1"/>
                </a:solidFill>
              </a:rPr>
              <a:t> </a:t>
            </a:r>
            <a:r>
              <a:rPr lang="en-US" sz="2900" dirty="0"/>
              <a:t>: plus </a:t>
            </a:r>
            <a:r>
              <a:rPr lang="en-US" sz="2900" dirty="0" err="1"/>
              <a:t>rapide</a:t>
            </a:r>
            <a:r>
              <a:rPr lang="en-US" sz="2900" dirty="0"/>
              <a:t> que </a:t>
            </a:r>
            <a:r>
              <a:rPr lang="en-US" sz="2900" dirty="0" err="1"/>
              <a:t>l'expédition</a:t>
            </a:r>
            <a:r>
              <a:rPr lang="en-US" sz="2900" dirty="0"/>
              <a:t> standard, avec </a:t>
            </a:r>
            <a:r>
              <a:rPr lang="en-US" sz="2900" dirty="0" err="1"/>
              <a:t>une</a:t>
            </a:r>
            <a:r>
              <a:rPr lang="en-US" sz="2900" dirty="0"/>
              <a:t> livraison sous 2 à 3 </a:t>
            </a:r>
            <a:r>
              <a:rPr lang="en-US" sz="2900" dirty="0" err="1"/>
              <a:t>jours</a:t>
            </a:r>
            <a:r>
              <a:rPr lang="en-US" sz="2900" dirty="0"/>
              <a:t> </a:t>
            </a:r>
            <a:r>
              <a:rPr lang="en-US" sz="2900" dirty="0" err="1"/>
              <a:t>ouvrables</a:t>
            </a:r>
            <a:r>
              <a:rPr lang="en-US" sz="2900" dirty="0"/>
              <a:t>, </a:t>
            </a:r>
            <a:r>
              <a:rPr lang="en-US" sz="2900" dirty="0" err="1"/>
              <a:t>généralement</a:t>
            </a:r>
            <a:r>
              <a:rPr lang="en-US" sz="2900" dirty="0"/>
              <a:t> à un </a:t>
            </a:r>
            <a:r>
              <a:rPr lang="en-US" sz="2900" dirty="0" err="1"/>
              <a:t>coût</a:t>
            </a:r>
            <a:r>
              <a:rPr lang="en-US" sz="2900" dirty="0"/>
              <a:t> plus </a:t>
            </a:r>
            <a:r>
              <a:rPr lang="en-US" sz="2900" dirty="0" err="1"/>
              <a:t>élevé</a:t>
            </a:r>
            <a:r>
              <a:rPr lang="en-US" sz="2900" dirty="0"/>
              <a:t>.</a:t>
            </a:r>
            <a:endParaRPr dirty="0"/>
          </a:p>
          <a:p>
            <a:pPr marL="457200" lvl="0" indent="-364671" algn="l" rtl="0">
              <a:lnSpc>
                <a:spcPct val="120000"/>
              </a:lnSpc>
              <a:spcBef>
                <a:spcPts val="600"/>
              </a:spcBef>
              <a:spcAft>
                <a:spcPts val="0"/>
              </a:spcAft>
              <a:buClr>
                <a:srgbClr val="68BC42"/>
              </a:buClr>
              <a:buSzPct val="118226"/>
              <a:buChar char="▪"/>
            </a:pPr>
            <a:r>
              <a:rPr lang="en-US" sz="2900" b="1" dirty="0" err="1">
                <a:solidFill>
                  <a:schemeClr val="tx1"/>
                </a:solidFill>
              </a:rPr>
              <a:t>Expédition</a:t>
            </a:r>
            <a:r>
              <a:rPr lang="en-US" sz="2900" b="1" dirty="0">
                <a:solidFill>
                  <a:schemeClr val="tx1"/>
                </a:solidFill>
              </a:rPr>
              <a:t> de nuit </a:t>
            </a:r>
            <a:r>
              <a:rPr lang="en-US" sz="2900" dirty="0"/>
              <a:t>: livraison le </a:t>
            </a:r>
            <a:r>
              <a:rPr lang="en-US" sz="2900" dirty="0" err="1"/>
              <a:t>lendemain</a:t>
            </a:r>
            <a:r>
              <a:rPr lang="en-US" sz="2900" dirty="0"/>
              <a:t>, </a:t>
            </a:r>
            <a:r>
              <a:rPr lang="en-US" sz="2900" dirty="0" err="1"/>
              <a:t>offrant</a:t>
            </a:r>
            <a:r>
              <a:rPr lang="en-US" sz="2900" dirty="0"/>
              <a:t> le service le plus </a:t>
            </a:r>
            <a:r>
              <a:rPr lang="en-US" sz="2900" dirty="0" err="1"/>
              <a:t>rapide</a:t>
            </a:r>
            <a:r>
              <a:rPr lang="en-US" sz="2900" dirty="0"/>
              <a:t> pour les envois </a:t>
            </a:r>
            <a:r>
              <a:rPr lang="en-US" sz="2900" dirty="0" err="1"/>
              <a:t>urgents</a:t>
            </a:r>
            <a:r>
              <a:rPr lang="en-US" sz="2900" dirty="0"/>
              <a:t>, </a:t>
            </a:r>
            <a:r>
              <a:rPr lang="en-US" sz="2900" dirty="0" err="1"/>
              <a:t>mais</a:t>
            </a:r>
            <a:r>
              <a:rPr lang="en-US" sz="2900" dirty="0"/>
              <a:t> </a:t>
            </a:r>
            <a:r>
              <a:rPr lang="en-US" sz="2900" dirty="0" err="1"/>
              <a:t>souvent</a:t>
            </a:r>
            <a:r>
              <a:rPr lang="en-US" sz="2900" dirty="0"/>
              <a:t> plus </a:t>
            </a:r>
            <a:r>
              <a:rPr lang="en-US" sz="2900" dirty="0" err="1"/>
              <a:t>coûteux</a:t>
            </a:r>
            <a:r>
              <a:rPr lang="en-US" sz="2900" dirty="0"/>
              <a:t>.</a:t>
            </a:r>
            <a:endParaRPr dirty="0"/>
          </a:p>
          <a:p>
            <a:pPr marL="457200" lvl="0" indent="-364671" algn="l" rtl="0">
              <a:lnSpc>
                <a:spcPct val="120000"/>
              </a:lnSpc>
              <a:spcBef>
                <a:spcPts val="600"/>
              </a:spcBef>
              <a:spcAft>
                <a:spcPts val="0"/>
              </a:spcAft>
              <a:buClr>
                <a:srgbClr val="68BC42"/>
              </a:buClr>
              <a:buSzPct val="118226"/>
              <a:buChar char="▪"/>
            </a:pPr>
            <a:r>
              <a:rPr lang="en-US" sz="2900" b="1" dirty="0" err="1">
                <a:solidFill>
                  <a:schemeClr val="tx1"/>
                </a:solidFill>
              </a:rPr>
              <a:t>Expédition</a:t>
            </a:r>
            <a:r>
              <a:rPr lang="en-US" sz="2900" b="1" dirty="0">
                <a:solidFill>
                  <a:schemeClr val="tx1"/>
                </a:solidFill>
              </a:rPr>
              <a:t> </a:t>
            </a:r>
            <a:r>
              <a:rPr lang="en-US" sz="2900" b="1" dirty="0" err="1">
                <a:solidFill>
                  <a:schemeClr val="tx1"/>
                </a:solidFill>
              </a:rPr>
              <a:t>en</a:t>
            </a:r>
            <a:r>
              <a:rPr lang="en-US" sz="2900" b="1" dirty="0">
                <a:solidFill>
                  <a:schemeClr val="tx1"/>
                </a:solidFill>
              </a:rPr>
              <a:t> deux </a:t>
            </a:r>
            <a:r>
              <a:rPr lang="en-US" sz="2900" b="1" dirty="0" err="1">
                <a:solidFill>
                  <a:schemeClr val="tx1"/>
                </a:solidFill>
              </a:rPr>
              <a:t>jours</a:t>
            </a:r>
            <a:r>
              <a:rPr lang="en-US" sz="2900" b="1" dirty="0">
                <a:solidFill>
                  <a:schemeClr val="tx1"/>
                </a:solidFill>
              </a:rPr>
              <a:t> </a:t>
            </a:r>
            <a:r>
              <a:rPr lang="en-US" sz="2900" dirty="0"/>
              <a:t>: </a:t>
            </a:r>
            <a:r>
              <a:rPr lang="en-US" sz="2900" dirty="0" err="1"/>
              <a:t>garantit</a:t>
            </a:r>
            <a:r>
              <a:rPr lang="en-US" sz="2900" dirty="0"/>
              <a:t> la livraison sous deux </a:t>
            </a:r>
            <a:r>
              <a:rPr lang="en-US" sz="2900" dirty="0" err="1"/>
              <a:t>jours</a:t>
            </a:r>
            <a:r>
              <a:rPr lang="en-US" sz="2900" dirty="0"/>
              <a:t> </a:t>
            </a:r>
            <a:r>
              <a:rPr lang="en-US" sz="2900" dirty="0" err="1"/>
              <a:t>ouvrables</a:t>
            </a:r>
            <a:r>
              <a:rPr lang="en-US" sz="2900" dirty="0"/>
              <a:t>, </a:t>
            </a:r>
            <a:r>
              <a:rPr lang="en-US" sz="2900" dirty="0" err="1"/>
              <a:t>souvent</a:t>
            </a:r>
            <a:r>
              <a:rPr lang="en-US" sz="2900" dirty="0"/>
              <a:t> disponible </a:t>
            </a:r>
            <a:r>
              <a:rPr lang="en-US" sz="2900" dirty="0" err="1"/>
              <a:t>moyennant</a:t>
            </a:r>
            <a:r>
              <a:rPr lang="en-US" sz="2900" dirty="0"/>
              <a:t> un </a:t>
            </a:r>
            <a:r>
              <a:rPr lang="en-US" sz="2900" dirty="0" err="1"/>
              <a:t>supplément</a:t>
            </a:r>
            <a:r>
              <a:rPr lang="en-US" sz="2900" dirty="0"/>
              <a:t>.</a:t>
            </a:r>
            <a:endParaRPr dirty="0"/>
          </a:p>
          <a:p>
            <a:pPr marL="457200" lvl="0" indent="-364671" algn="l" rtl="0">
              <a:lnSpc>
                <a:spcPct val="120000"/>
              </a:lnSpc>
              <a:spcBef>
                <a:spcPts val="600"/>
              </a:spcBef>
              <a:spcAft>
                <a:spcPts val="0"/>
              </a:spcAft>
              <a:buClr>
                <a:srgbClr val="68BC42"/>
              </a:buClr>
              <a:buSzPct val="118226"/>
              <a:buChar char="▪"/>
            </a:pPr>
            <a:r>
              <a:rPr lang="en-US" sz="2900" b="1" dirty="0" err="1">
                <a:solidFill>
                  <a:schemeClr val="tx1"/>
                </a:solidFill>
              </a:rPr>
              <a:t>Expédition</a:t>
            </a:r>
            <a:r>
              <a:rPr lang="en-US" sz="2900" b="1" dirty="0">
                <a:solidFill>
                  <a:schemeClr val="tx1"/>
                </a:solidFill>
              </a:rPr>
              <a:t> </a:t>
            </a:r>
            <a:r>
              <a:rPr lang="en-US" sz="2900" b="1" dirty="0" err="1">
                <a:solidFill>
                  <a:schemeClr val="tx1"/>
                </a:solidFill>
              </a:rPr>
              <a:t>internationale</a:t>
            </a:r>
            <a:r>
              <a:rPr lang="en-US" sz="2900" b="1" dirty="0">
                <a:solidFill>
                  <a:schemeClr val="tx1"/>
                </a:solidFill>
              </a:rPr>
              <a:t> </a:t>
            </a:r>
            <a:r>
              <a:rPr lang="en-US" sz="2900" dirty="0"/>
              <a:t>: </a:t>
            </a:r>
            <a:r>
              <a:rPr lang="en-US" sz="2900" dirty="0" err="1"/>
              <a:t>expédie</a:t>
            </a:r>
            <a:r>
              <a:rPr lang="en-US" sz="2900" dirty="0"/>
              <a:t> les </a:t>
            </a:r>
            <a:r>
              <a:rPr lang="en-US" sz="2900" dirty="0" err="1"/>
              <a:t>produits</a:t>
            </a:r>
            <a:r>
              <a:rPr lang="en-US" sz="2900" dirty="0"/>
              <a:t> </a:t>
            </a:r>
            <a:r>
              <a:rPr lang="en-US" sz="2900" dirty="0" err="1"/>
              <a:t>vers</a:t>
            </a:r>
            <a:r>
              <a:rPr lang="en-US" sz="2900" dirty="0"/>
              <a:t> </a:t>
            </a:r>
            <a:r>
              <a:rPr lang="en-US" sz="2900" dirty="0" err="1"/>
              <a:t>d'autres</a:t>
            </a:r>
            <a:r>
              <a:rPr lang="en-US" sz="2900" dirty="0"/>
              <a:t> pays, </a:t>
            </a:r>
            <a:r>
              <a:rPr lang="en-US" sz="2900" dirty="0" err="1"/>
              <a:t>ce</a:t>
            </a:r>
            <a:r>
              <a:rPr lang="en-US" sz="2900" dirty="0"/>
              <a:t> qui </a:t>
            </a:r>
            <a:r>
              <a:rPr lang="en-US" sz="2900" dirty="0" err="1"/>
              <a:t>peut</a:t>
            </a:r>
            <a:r>
              <a:rPr lang="en-US" sz="2900" dirty="0"/>
              <a:t> prendre </a:t>
            </a:r>
            <a:r>
              <a:rPr lang="en-US" sz="2900" dirty="0" err="1"/>
              <a:t>plusieurs</a:t>
            </a:r>
            <a:r>
              <a:rPr lang="en-US" sz="2900" dirty="0"/>
              <a:t> </a:t>
            </a:r>
            <a:r>
              <a:rPr lang="en-US" sz="2900" dirty="0" err="1"/>
              <a:t>jours</a:t>
            </a:r>
            <a:r>
              <a:rPr lang="en-US" sz="2900" dirty="0"/>
              <a:t> </a:t>
            </a:r>
            <a:r>
              <a:rPr lang="en-US" sz="2900" dirty="0" err="1"/>
              <a:t>ou</a:t>
            </a:r>
            <a:r>
              <a:rPr lang="en-US" sz="2900" dirty="0"/>
              <a:t> </a:t>
            </a:r>
            <a:r>
              <a:rPr lang="en-US" sz="2900" dirty="0" err="1"/>
              <a:t>semaines</a:t>
            </a:r>
            <a:r>
              <a:rPr lang="en-US" sz="2900" dirty="0"/>
              <a:t> </a:t>
            </a:r>
            <a:r>
              <a:rPr lang="en-US" sz="2900" dirty="0" err="1"/>
              <a:t>selon</a:t>
            </a:r>
            <a:r>
              <a:rPr lang="en-US" sz="2900" dirty="0"/>
              <a:t> la destination.</a:t>
            </a:r>
            <a:endParaRPr dirty="0"/>
          </a:p>
          <a:p>
            <a:pPr marL="457200" lvl="0" indent="-364671" algn="l" rtl="0">
              <a:lnSpc>
                <a:spcPct val="120000"/>
              </a:lnSpc>
              <a:spcBef>
                <a:spcPts val="600"/>
              </a:spcBef>
              <a:spcAft>
                <a:spcPts val="0"/>
              </a:spcAft>
              <a:buClr>
                <a:srgbClr val="68BC42"/>
              </a:buClr>
              <a:buSzPct val="118226"/>
              <a:buChar char="▪"/>
            </a:pPr>
            <a:r>
              <a:rPr lang="en-US" sz="2900" b="1" dirty="0" err="1">
                <a:solidFill>
                  <a:schemeClr val="tx1"/>
                </a:solidFill>
              </a:rPr>
              <a:t>Expédition</a:t>
            </a:r>
            <a:r>
              <a:rPr lang="en-US" sz="2900" b="1" dirty="0">
                <a:solidFill>
                  <a:schemeClr val="tx1"/>
                </a:solidFill>
              </a:rPr>
              <a:t> à </a:t>
            </a:r>
            <a:r>
              <a:rPr lang="en-US" sz="2900" b="1" dirty="0" err="1">
                <a:solidFill>
                  <a:schemeClr val="tx1"/>
                </a:solidFill>
              </a:rPr>
              <a:t>tarif</a:t>
            </a:r>
            <a:r>
              <a:rPr lang="en-US" sz="2900" b="1" dirty="0">
                <a:solidFill>
                  <a:schemeClr val="tx1"/>
                </a:solidFill>
              </a:rPr>
              <a:t> </a:t>
            </a:r>
            <a:r>
              <a:rPr lang="en-US" sz="2900" b="1" dirty="0" err="1">
                <a:solidFill>
                  <a:schemeClr val="tx1"/>
                </a:solidFill>
              </a:rPr>
              <a:t>forfaitaire</a:t>
            </a:r>
            <a:r>
              <a:rPr lang="en-US" sz="2900" b="1" dirty="0">
                <a:solidFill>
                  <a:schemeClr val="tx1"/>
                </a:solidFill>
              </a:rPr>
              <a:t> </a:t>
            </a:r>
            <a:r>
              <a:rPr lang="en-US" sz="2900" dirty="0"/>
              <a:t>: option </a:t>
            </a:r>
            <a:r>
              <a:rPr lang="en-US" sz="2900" dirty="0" err="1"/>
              <a:t>d'expédition</a:t>
            </a:r>
            <a:r>
              <a:rPr lang="en-US" sz="2900" dirty="0"/>
              <a:t> </a:t>
            </a:r>
            <a:r>
              <a:rPr lang="en-US" sz="2900" dirty="0" err="1"/>
              <a:t>où</a:t>
            </a:r>
            <a:r>
              <a:rPr lang="en-US" sz="2900" dirty="0"/>
              <a:t> le </a:t>
            </a:r>
            <a:r>
              <a:rPr lang="en-US" sz="2900" dirty="0" err="1"/>
              <a:t>coût</a:t>
            </a:r>
            <a:r>
              <a:rPr lang="en-US" sz="2900" dirty="0"/>
              <a:t> </a:t>
            </a:r>
            <a:r>
              <a:rPr lang="en-US" sz="2900" dirty="0" err="1"/>
              <a:t>reste</a:t>
            </a:r>
            <a:r>
              <a:rPr lang="en-US" sz="2900" dirty="0"/>
              <a:t> le </a:t>
            </a:r>
            <a:r>
              <a:rPr lang="en-US" sz="2900" dirty="0" err="1"/>
              <a:t>même</a:t>
            </a:r>
            <a:r>
              <a:rPr lang="en-US" sz="2900" dirty="0"/>
              <a:t> </a:t>
            </a:r>
            <a:r>
              <a:rPr lang="en-US" sz="2900" dirty="0" err="1"/>
              <a:t>quel</a:t>
            </a:r>
            <a:r>
              <a:rPr lang="en-US" sz="2900" dirty="0"/>
              <a:t> que </a:t>
            </a:r>
            <a:r>
              <a:rPr lang="en-US" sz="2900" dirty="0" err="1"/>
              <a:t>soit</a:t>
            </a:r>
            <a:r>
              <a:rPr lang="en-US" sz="2900" dirty="0"/>
              <a:t> le </a:t>
            </a:r>
            <a:r>
              <a:rPr lang="en-US" sz="2900" dirty="0" err="1"/>
              <a:t>poids</a:t>
            </a:r>
            <a:r>
              <a:rPr lang="en-US" sz="2900" dirty="0"/>
              <a:t> </a:t>
            </a:r>
            <a:r>
              <a:rPr lang="en-US" sz="2900" dirty="0" err="1"/>
              <a:t>ou</a:t>
            </a:r>
            <a:r>
              <a:rPr lang="en-US" sz="2900" dirty="0"/>
              <a:t> la taille de </a:t>
            </a:r>
            <a:r>
              <a:rPr lang="en-US" sz="2900" dirty="0" err="1"/>
              <a:t>l'article</a:t>
            </a:r>
            <a:r>
              <a:rPr lang="en-US" sz="2900" dirty="0"/>
              <a:t>, à condition </a:t>
            </a:r>
            <a:r>
              <a:rPr lang="en-US" sz="2900" dirty="0" err="1"/>
              <a:t>qu'il</a:t>
            </a:r>
            <a:r>
              <a:rPr lang="en-US" sz="2900" dirty="0"/>
              <a:t> </a:t>
            </a:r>
            <a:r>
              <a:rPr lang="en-US" sz="2900" dirty="0" err="1"/>
              <a:t>tienne</a:t>
            </a:r>
            <a:r>
              <a:rPr lang="en-US" sz="2900" dirty="0"/>
              <a:t> dans </a:t>
            </a:r>
            <a:r>
              <a:rPr lang="en-US" sz="2900" dirty="0" err="1"/>
              <a:t>l'emballage</a:t>
            </a:r>
            <a:r>
              <a:rPr lang="en-US" sz="2900" dirty="0"/>
              <a:t> </a:t>
            </a:r>
            <a:r>
              <a:rPr lang="en-US" sz="2900" dirty="0" err="1"/>
              <a:t>fourni</a:t>
            </a:r>
            <a:r>
              <a:rPr lang="en-US" sz="2900" dirty="0"/>
              <a:t>.</a:t>
            </a:r>
            <a:endParaRPr dirty="0"/>
          </a:p>
          <a:p>
            <a:pPr marL="457200" lvl="0" indent="-364671" algn="l" rtl="0">
              <a:lnSpc>
                <a:spcPct val="120000"/>
              </a:lnSpc>
              <a:spcBef>
                <a:spcPts val="600"/>
              </a:spcBef>
              <a:spcAft>
                <a:spcPts val="0"/>
              </a:spcAft>
              <a:buClr>
                <a:srgbClr val="68BC42"/>
              </a:buClr>
              <a:buSzPct val="118226"/>
              <a:buChar char="▪"/>
            </a:pPr>
            <a:r>
              <a:rPr lang="en-US" sz="2900" b="1" dirty="0" err="1">
                <a:solidFill>
                  <a:schemeClr val="tx1"/>
                </a:solidFill>
              </a:rPr>
              <a:t>Expédition</a:t>
            </a:r>
            <a:r>
              <a:rPr lang="en-US" sz="2900" b="1" dirty="0">
                <a:solidFill>
                  <a:schemeClr val="tx1"/>
                </a:solidFill>
              </a:rPr>
              <a:t> </a:t>
            </a:r>
            <a:r>
              <a:rPr lang="en-US" sz="2900" b="1" dirty="0" err="1">
                <a:solidFill>
                  <a:schemeClr val="tx1"/>
                </a:solidFill>
              </a:rPr>
              <a:t>gratuite</a:t>
            </a:r>
            <a:r>
              <a:rPr lang="en-US" sz="2900" b="1" dirty="0">
                <a:solidFill>
                  <a:schemeClr val="tx1"/>
                </a:solidFill>
              </a:rPr>
              <a:t> : </a:t>
            </a:r>
            <a:r>
              <a:rPr lang="en-US" sz="2900" dirty="0" err="1"/>
              <a:t>souvent</a:t>
            </a:r>
            <a:r>
              <a:rPr lang="en-US" sz="2900" dirty="0"/>
              <a:t> </a:t>
            </a:r>
            <a:r>
              <a:rPr lang="en-US" sz="2900" dirty="0" err="1"/>
              <a:t>proposée</a:t>
            </a:r>
            <a:r>
              <a:rPr lang="en-US" sz="2900" dirty="0"/>
              <a:t> à </a:t>
            </a:r>
            <a:r>
              <a:rPr lang="en-US" sz="2900" dirty="0" err="1"/>
              <a:t>titre</a:t>
            </a:r>
            <a:r>
              <a:rPr lang="en-US" sz="2900" dirty="0"/>
              <a:t> </a:t>
            </a:r>
            <a:r>
              <a:rPr lang="en-US" sz="2900" dirty="0" err="1"/>
              <a:t>promotionnel</a:t>
            </a:r>
            <a:r>
              <a:rPr lang="en-US" sz="2900" dirty="0"/>
              <a:t>, le </a:t>
            </a:r>
            <a:r>
              <a:rPr lang="en-US" sz="2900" dirty="0" err="1"/>
              <a:t>vendeur</a:t>
            </a:r>
            <a:r>
              <a:rPr lang="en-US" sz="2900" dirty="0"/>
              <a:t> </a:t>
            </a:r>
            <a:r>
              <a:rPr lang="en-US" sz="2900" dirty="0" err="1"/>
              <a:t>prend</a:t>
            </a:r>
            <a:r>
              <a:rPr lang="en-US" sz="2900" dirty="0"/>
              <a:t> </a:t>
            </a:r>
            <a:r>
              <a:rPr lang="en-US" sz="2900" dirty="0" err="1"/>
              <a:t>en</a:t>
            </a:r>
            <a:r>
              <a:rPr lang="en-US" sz="2900" dirty="0"/>
              <a:t> charge les frais </a:t>
            </a:r>
            <a:r>
              <a:rPr lang="en-US" sz="2900" dirty="0" err="1"/>
              <a:t>d'expédition</a:t>
            </a:r>
            <a:r>
              <a:rPr lang="en-US" sz="2900" dirty="0"/>
              <a:t>, </a:t>
            </a:r>
            <a:r>
              <a:rPr lang="en-US" sz="2900" dirty="0" err="1"/>
              <a:t>généralement</a:t>
            </a:r>
            <a:r>
              <a:rPr lang="en-US" sz="2900" dirty="0"/>
              <a:t> avec un </a:t>
            </a:r>
            <a:r>
              <a:rPr lang="en-US" sz="2900" dirty="0" err="1"/>
              <a:t>montant</a:t>
            </a:r>
            <a:r>
              <a:rPr lang="en-US" sz="2900" dirty="0"/>
              <a:t> minimum </a:t>
            </a:r>
            <a:r>
              <a:rPr lang="en-US" sz="2900" dirty="0" err="1"/>
              <a:t>d'achat</a:t>
            </a:r>
            <a:r>
              <a:rPr lang="en-US" sz="2900" dirty="0"/>
              <a:t>.</a:t>
            </a:r>
            <a:endParaRPr sz="29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9"/>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Suivez votre envoi</a:t>
            </a:r>
            <a:endParaRPr/>
          </a:p>
        </p:txBody>
      </p:sp>
      <p:sp>
        <p:nvSpPr>
          <p:cNvPr id="364" name="Google Shape;364;p69"/>
          <p:cNvSpPr txBox="1">
            <a:spLocks noGrp="1"/>
          </p:cNvSpPr>
          <p:nvPr>
            <p:ph type="body" idx="1"/>
          </p:nvPr>
        </p:nvSpPr>
        <p:spPr>
          <a:xfrm>
            <a:off x="587883" y="1808161"/>
            <a:ext cx="5508116" cy="3941400"/>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b="1" dirty="0"/>
              <a:t>Comment </a:t>
            </a:r>
            <a:r>
              <a:rPr lang="en-US" b="1" dirty="0" err="1"/>
              <a:t>suivre</a:t>
            </a:r>
            <a:r>
              <a:rPr lang="en-US" b="1" dirty="0"/>
              <a:t> </a:t>
            </a:r>
            <a:r>
              <a:rPr lang="en-US" b="1" dirty="0" err="1"/>
              <a:t>votre</a:t>
            </a:r>
            <a:r>
              <a:rPr lang="en-US" b="1" dirty="0"/>
              <a:t> envoi</a:t>
            </a:r>
            <a:endParaRPr dirty="0"/>
          </a:p>
          <a:p>
            <a:pPr marL="457200" lvl="0" indent="-381000" algn="l" rtl="0">
              <a:lnSpc>
                <a:spcPct val="100000"/>
              </a:lnSpc>
              <a:spcBef>
                <a:spcPts val="600"/>
              </a:spcBef>
              <a:spcAft>
                <a:spcPts val="0"/>
              </a:spcAft>
              <a:buClr>
                <a:srgbClr val="68BC42"/>
              </a:buClr>
              <a:buSzPts val="2400"/>
              <a:buChar char="▪"/>
            </a:pPr>
            <a:r>
              <a:rPr lang="en-US" sz="1900" dirty="0" err="1"/>
              <a:t>Obtenez</a:t>
            </a:r>
            <a:r>
              <a:rPr lang="en-US" sz="1900" dirty="0"/>
              <a:t> le </a:t>
            </a:r>
            <a:r>
              <a:rPr lang="en-US" sz="1900" dirty="0" err="1"/>
              <a:t>numéro</a:t>
            </a:r>
            <a:r>
              <a:rPr lang="en-US" sz="1900" dirty="0"/>
              <a:t> de </a:t>
            </a:r>
            <a:r>
              <a:rPr lang="en-US" sz="1900" dirty="0" err="1"/>
              <a:t>suivi</a:t>
            </a:r>
            <a:endParaRPr dirty="0"/>
          </a:p>
          <a:p>
            <a:pPr marL="457200" lvl="0" indent="-381000" algn="l" rtl="0">
              <a:lnSpc>
                <a:spcPct val="100000"/>
              </a:lnSpc>
              <a:spcBef>
                <a:spcPts val="600"/>
              </a:spcBef>
              <a:spcAft>
                <a:spcPts val="0"/>
              </a:spcAft>
              <a:buClr>
                <a:srgbClr val="68BC42"/>
              </a:buClr>
              <a:buSzPts val="2400"/>
              <a:buChar char="▪"/>
            </a:pPr>
            <a:r>
              <a:rPr lang="en-US" sz="1900" dirty="0" err="1"/>
              <a:t>Rendez-vous</a:t>
            </a:r>
            <a:r>
              <a:rPr lang="en-US" sz="1900" dirty="0"/>
              <a:t> sur le site Web du </a:t>
            </a:r>
            <a:r>
              <a:rPr lang="en-US" sz="1900" dirty="0" err="1"/>
              <a:t>transporteur</a:t>
            </a:r>
            <a:endParaRPr dirty="0"/>
          </a:p>
          <a:p>
            <a:pPr marL="457200" lvl="0" indent="-381000" algn="l" rtl="0">
              <a:lnSpc>
                <a:spcPct val="100000"/>
              </a:lnSpc>
              <a:spcBef>
                <a:spcPts val="600"/>
              </a:spcBef>
              <a:spcAft>
                <a:spcPts val="0"/>
              </a:spcAft>
              <a:buClr>
                <a:srgbClr val="68BC42"/>
              </a:buClr>
              <a:buSzPts val="2400"/>
              <a:buChar char="▪"/>
            </a:pPr>
            <a:r>
              <a:rPr lang="en-US" sz="1900" dirty="0" err="1"/>
              <a:t>Utilisez</a:t>
            </a:r>
            <a:r>
              <a:rPr lang="en-US" sz="1900" dirty="0"/>
              <a:t> la </a:t>
            </a:r>
            <a:r>
              <a:rPr lang="en-US" sz="1900" dirty="0" err="1"/>
              <a:t>fonctionnalité</a:t>
            </a:r>
            <a:r>
              <a:rPr lang="en-US" sz="1900" dirty="0"/>
              <a:t> de </a:t>
            </a:r>
            <a:r>
              <a:rPr lang="en-US" sz="1900" dirty="0" err="1"/>
              <a:t>suivi</a:t>
            </a:r>
            <a:r>
              <a:rPr lang="en-US" sz="1900" dirty="0"/>
              <a:t> du </a:t>
            </a:r>
            <a:r>
              <a:rPr lang="en-US" sz="1900" dirty="0" err="1"/>
              <a:t>détaillant</a:t>
            </a:r>
            <a:endParaRPr dirty="0"/>
          </a:p>
          <a:p>
            <a:pPr marL="457200" lvl="0" indent="-381000" algn="l" rtl="0">
              <a:lnSpc>
                <a:spcPct val="100000"/>
              </a:lnSpc>
              <a:spcBef>
                <a:spcPts val="600"/>
              </a:spcBef>
              <a:spcAft>
                <a:spcPts val="0"/>
              </a:spcAft>
              <a:buClr>
                <a:srgbClr val="68BC42"/>
              </a:buClr>
              <a:buSzPts val="2400"/>
              <a:buChar char="▪"/>
            </a:pPr>
            <a:r>
              <a:rPr lang="en-US" sz="1900" dirty="0" err="1"/>
              <a:t>Activez</a:t>
            </a:r>
            <a:r>
              <a:rPr lang="en-US" sz="1900" dirty="0"/>
              <a:t> les notifications</a:t>
            </a:r>
            <a:endParaRPr sz="1900" dirty="0"/>
          </a:p>
        </p:txBody>
      </p:sp>
      <p:sp>
        <p:nvSpPr>
          <p:cNvPr id="365" name="Google Shape;365;p69"/>
          <p:cNvSpPr txBox="1"/>
          <p:nvPr/>
        </p:nvSpPr>
        <p:spPr>
          <a:xfrm>
            <a:off x="701964" y="4764105"/>
            <a:ext cx="5394035"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dirty="0" err="1">
                <a:solidFill>
                  <a:schemeClr val="accent6"/>
                </a:solidFill>
                <a:latin typeface="Calibri"/>
                <a:ea typeface="Calibri"/>
                <a:cs typeface="Calibri"/>
                <a:sym typeface="Calibri"/>
              </a:rPr>
              <a:t>Interprétation</a:t>
            </a:r>
            <a:r>
              <a:rPr lang="en-US" sz="2000" b="1" i="0" u="none" strike="noStrike" cap="none" dirty="0">
                <a:solidFill>
                  <a:schemeClr val="accent6"/>
                </a:solidFill>
                <a:latin typeface="Calibri"/>
                <a:ea typeface="Calibri"/>
                <a:cs typeface="Calibri"/>
                <a:sym typeface="Calibri"/>
              </a:rPr>
              <a:t> des </a:t>
            </a:r>
            <a:r>
              <a:rPr lang="en-US" sz="2000" b="1" i="0" u="none" strike="noStrike" cap="none" dirty="0" err="1">
                <a:solidFill>
                  <a:schemeClr val="accent6"/>
                </a:solidFill>
                <a:latin typeface="Calibri"/>
                <a:ea typeface="Calibri"/>
                <a:cs typeface="Calibri"/>
                <a:sym typeface="Calibri"/>
              </a:rPr>
              <a:t>informations</a:t>
            </a:r>
            <a:r>
              <a:rPr lang="en-US" sz="2000" b="1" i="0" u="none" strike="noStrike" cap="none" dirty="0">
                <a:solidFill>
                  <a:schemeClr val="accent6"/>
                </a:solidFill>
                <a:latin typeface="Calibri"/>
                <a:ea typeface="Calibri"/>
                <a:cs typeface="Calibri"/>
                <a:sym typeface="Calibri"/>
              </a:rPr>
              <a:t> de </a:t>
            </a:r>
            <a:r>
              <a:rPr lang="en-US" sz="2000" b="1" i="0" u="none" strike="noStrike" cap="none" dirty="0" err="1">
                <a:solidFill>
                  <a:schemeClr val="accent6"/>
                </a:solidFill>
                <a:latin typeface="Calibri"/>
                <a:ea typeface="Calibri"/>
                <a:cs typeface="Calibri"/>
                <a:sym typeface="Calibri"/>
              </a:rPr>
              <a:t>suivi</a:t>
            </a:r>
            <a:r>
              <a:rPr lang="en-US" sz="2000" b="1" i="0" u="none" strike="noStrike" cap="none" dirty="0">
                <a:solidFill>
                  <a:schemeClr val="accent6"/>
                </a:solidFill>
                <a:latin typeface="Calibri"/>
                <a:ea typeface="Calibri"/>
                <a:cs typeface="Calibri"/>
                <a:sym typeface="Calibri"/>
              </a:rPr>
              <a:t> :</a:t>
            </a:r>
            <a:endParaRPr dirty="0"/>
          </a:p>
          <a:p>
            <a:pPr marL="342900" marR="0" lvl="0" indent="-342900" algn="l" rtl="0">
              <a:lnSpc>
                <a:spcPct val="100000"/>
              </a:lnSpc>
              <a:spcBef>
                <a:spcPts val="0"/>
              </a:spcBef>
              <a:spcAft>
                <a:spcPts val="0"/>
              </a:spcAft>
              <a:buClr>
                <a:schemeClr val="accent6"/>
              </a:buClr>
              <a:buSzPts val="2000"/>
              <a:buFont typeface="Calibri"/>
              <a:buChar char="✔"/>
            </a:pPr>
            <a:r>
              <a:rPr lang="en-US" sz="2000" b="0" i="0" u="none" strike="noStrike" cap="none" dirty="0">
                <a:solidFill>
                  <a:schemeClr val="accent6"/>
                </a:solidFill>
                <a:latin typeface="Calibri" panose="020F0502020204030204" pitchFamily="34" charset="0"/>
                <a:cs typeface="Calibri" panose="020F0502020204030204" pitchFamily="34" charset="0"/>
                <a:sym typeface="Calibri"/>
              </a:rPr>
              <a:t>En transit</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chemeClr val="accent6"/>
              </a:buClr>
              <a:buSzPts val="2000"/>
              <a:buFont typeface="Calibri"/>
              <a:buChar char="✔"/>
            </a:pPr>
            <a:r>
              <a:rPr lang="en-US" sz="2000" b="0" i="0" u="none" strike="noStrike" cap="none" dirty="0">
                <a:solidFill>
                  <a:schemeClr val="accent6"/>
                </a:solidFill>
                <a:latin typeface="Calibri" panose="020F0502020204030204" pitchFamily="34" charset="0"/>
                <a:cs typeface="Calibri" panose="020F0502020204030204" pitchFamily="34" charset="0"/>
                <a:sym typeface="Calibri"/>
              </a:rPr>
              <a:t>En </a:t>
            </a:r>
            <a:r>
              <a:rPr lang="en-US" sz="2000" b="0" i="0" u="none" strike="noStrike" cap="none" dirty="0" err="1">
                <a:solidFill>
                  <a:schemeClr val="accent6"/>
                </a:solidFill>
                <a:latin typeface="Calibri" panose="020F0502020204030204" pitchFamily="34" charset="0"/>
                <a:cs typeface="Calibri" panose="020F0502020204030204" pitchFamily="34" charset="0"/>
                <a:sym typeface="Calibri"/>
              </a:rPr>
              <a:t>cours</a:t>
            </a:r>
            <a:r>
              <a:rPr lang="en-US" sz="2000" b="0" i="0" u="none" strike="noStrike" cap="none" dirty="0">
                <a:solidFill>
                  <a:schemeClr val="accent6"/>
                </a:solidFill>
                <a:latin typeface="Calibri" panose="020F0502020204030204" pitchFamily="34" charset="0"/>
                <a:cs typeface="Calibri" panose="020F0502020204030204" pitchFamily="34" charset="0"/>
                <a:sym typeface="Calibri"/>
              </a:rPr>
              <a:t> de livraison</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chemeClr val="accent6"/>
              </a:buClr>
              <a:buSzPts val="2000"/>
              <a:buFont typeface="Calibri"/>
              <a:buChar char="✔"/>
            </a:pPr>
            <a:r>
              <a:rPr lang="en-US" sz="2000" b="0" i="0" u="none" strike="noStrike" cap="none" dirty="0" err="1">
                <a:solidFill>
                  <a:schemeClr val="accent6"/>
                </a:solidFill>
                <a:latin typeface="Calibri" panose="020F0502020204030204" pitchFamily="34" charset="0"/>
                <a:cs typeface="Calibri" panose="020F0502020204030204" pitchFamily="34" charset="0"/>
                <a:sym typeface="Calibri"/>
              </a:rPr>
              <a:t>Livré</a:t>
            </a:r>
            <a:endParaRPr sz="2000" b="0" i="0" u="none" strike="noStrike" cap="none" dirty="0">
              <a:solidFill>
                <a:schemeClr val="accent6"/>
              </a:solidFill>
              <a:latin typeface="Calibri" panose="020F0502020204030204" pitchFamily="34" charset="0"/>
              <a:cs typeface="Calibri" panose="020F0502020204030204" pitchFamily="34" charset="0"/>
              <a:sym typeface="Calibri"/>
            </a:endParaRPr>
          </a:p>
        </p:txBody>
      </p:sp>
      <p:pic>
        <p:nvPicPr>
          <p:cNvPr id="366" name="Google Shape;366;p69" descr="Character illustration of people with packages for shipment"/>
          <p:cNvPicPr preferRelativeResize="0"/>
          <p:nvPr/>
        </p:nvPicPr>
        <p:blipFill rotWithShape="1">
          <a:blip r:embed="rId3">
            <a:alphaModFix/>
          </a:blip>
          <a:srcRect/>
          <a:stretch/>
        </p:blipFill>
        <p:spPr>
          <a:xfrm>
            <a:off x="6289966" y="1808162"/>
            <a:ext cx="4801285" cy="3489752"/>
          </a:xfrm>
          <a:prstGeom prst="rect">
            <a:avLst/>
          </a:prstGeom>
          <a:noFill/>
          <a:ln>
            <a:noFill/>
          </a:ln>
        </p:spPr>
      </p:pic>
      <p:sp>
        <p:nvSpPr>
          <p:cNvPr id="367" name="Google Shape;367;p69"/>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rawpixel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title"/>
          </p:nvPr>
        </p:nvSpPr>
        <p:spPr>
          <a:xfrm>
            <a:off x="502758" y="966115"/>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dirty="0" err="1"/>
              <a:t>Résolution</a:t>
            </a:r>
            <a:r>
              <a:rPr lang="en-US" b="1" dirty="0"/>
              <a:t> des </a:t>
            </a:r>
            <a:r>
              <a:rPr lang="en-US" b="1" dirty="0" err="1"/>
              <a:t>problèmes</a:t>
            </a:r>
            <a:r>
              <a:rPr lang="en-US" b="1" dirty="0"/>
              <a:t> </a:t>
            </a:r>
            <a:r>
              <a:rPr lang="en-US" b="1" dirty="0" err="1"/>
              <a:t>liés</a:t>
            </a:r>
            <a:r>
              <a:rPr lang="en-US" b="1" dirty="0"/>
              <a:t> à </a:t>
            </a:r>
            <a:r>
              <a:rPr lang="en-US" b="1" dirty="0" err="1"/>
              <a:t>l'expédition</a:t>
            </a:r>
            <a:endParaRPr dirty="0"/>
          </a:p>
        </p:txBody>
      </p:sp>
      <p:sp>
        <p:nvSpPr>
          <p:cNvPr id="373" name="Google Shape;373;p70"/>
          <p:cNvSpPr txBox="1">
            <a:spLocks noGrp="1"/>
          </p:cNvSpPr>
          <p:nvPr>
            <p:ph type="body" idx="1"/>
          </p:nvPr>
        </p:nvSpPr>
        <p:spPr>
          <a:xfrm>
            <a:off x="502758" y="1922813"/>
            <a:ext cx="11059800" cy="4221600"/>
          </a:xfrm>
          <a:prstGeom prst="rect">
            <a:avLst/>
          </a:prstGeom>
          <a:noFill/>
          <a:ln>
            <a:noFill/>
          </a:ln>
        </p:spPr>
        <p:txBody>
          <a:bodyPr spcFirstLastPara="1" wrap="square" lIns="91425" tIns="45700" rIns="91425" bIns="45700" anchor="t" anchorCtr="0">
            <a:normAutofit fontScale="92500" lnSpcReduction="10000"/>
          </a:bodyPr>
          <a:lstStyle/>
          <a:p>
            <a:pPr marL="457200" lvl="0" indent="-369570" algn="l" rtl="0">
              <a:lnSpc>
                <a:spcPct val="100000"/>
              </a:lnSpc>
              <a:spcBef>
                <a:spcPts val="600"/>
              </a:spcBef>
              <a:spcAft>
                <a:spcPts val="0"/>
              </a:spcAft>
              <a:buClr>
                <a:srgbClr val="68BC42"/>
              </a:buClr>
              <a:buSzPct val="100000"/>
              <a:buChar char="▪"/>
            </a:pPr>
            <a:r>
              <a:rPr lang="en-US" b="1" dirty="0" err="1"/>
              <a:t>Vérifiez</a:t>
            </a:r>
            <a:r>
              <a:rPr lang="en-US" b="1" dirty="0"/>
              <a:t> les </a:t>
            </a:r>
            <a:r>
              <a:rPr lang="en-US" b="1" dirty="0" err="1"/>
              <a:t>informations</a:t>
            </a:r>
            <a:r>
              <a:rPr lang="en-US" b="1" dirty="0"/>
              <a:t> de </a:t>
            </a:r>
            <a:r>
              <a:rPr lang="en-US" b="1" dirty="0" err="1"/>
              <a:t>suivi</a:t>
            </a:r>
            <a:endParaRPr b="1" dirty="0"/>
          </a:p>
          <a:p>
            <a:pPr marL="76200" lvl="0" indent="0" algn="l" rtl="0">
              <a:lnSpc>
                <a:spcPct val="100000"/>
              </a:lnSpc>
              <a:spcBef>
                <a:spcPts val="600"/>
              </a:spcBef>
              <a:spcAft>
                <a:spcPts val="0"/>
              </a:spcAft>
              <a:buSzPct val="100000"/>
              <a:buNone/>
            </a:pPr>
            <a:r>
              <a:rPr lang="en-US" dirty="0" err="1"/>
              <a:t>Utilisez</a:t>
            </a:r>
            <a:r>
              <a:rPr lang="en-US" dirty="0"/>
              <a:t> </a:t>
            </a:r>
            <a:r>
              <a:rPr lang="en-US" dirty="0" err="1"/>
              <a:t>votre</a:t>
            </a:r>
            <a:r>
              <a:rPr lang="en-US" dirty="0"/>
              <a:t> </a:t>
            </a:r>
            <a:r>
              <a:rPr lang="en-US" dirty="0" err="1"/>
              <a:t>numéro</a:t>
            </a:r>
            <a:r>
              <a:rPr lang="en-US" dirty="0"/>
              <a:t> de </a:t>
            </a:r>
            <a:r>
              <a:rPr lang="en-US" dirty="0" err="1"/>
              <a:t>suivi</a:t>
            </a:r>
            <a:r>
              <a:rPr lang="en-US" dirty="0"/>
              <a:t> pour </a:t>
            </a:r>
            <a:r>
              <a:rPr lang="en-US" dirty="0" err="1"/>
              <a:t>vérifier</a:t>
            </a:r>
            <a:r>
              <a:rPr lang="en-US" dirty="0"/>
              <a:t> le </a:t>
            </a:r>
            <a:r>
              <a:rPr lang="en-US" dirty="0" err="1"/>
              <a:t>statut</a:t>
            </a:r>
            <a:r>
              <a:rPr lang="en-US" dirty="0"/>
              <a:t> de </a:t>
            </a:r>
            <a:r>
              <a:rPr lang="en-US" dirty="0" err="1"/>
              <a:t>votre</a:t>
            </a:r>
            <a:r>
              <a:rPr lang="en-US" dirty="0"/>
              <a:t> </a:t>
            </a:r>
            <a:r>
              <a:rPr lang="en-US" dirty="0" err="1"/>
              <a:t>commande</a:t>
            </a:r>
            <a:r>
              <a:rPr lang="en-US" dirty="0"/>
              <a:t>. </a:t>
            </a:r>
            <a:r>
              <a:rPr lang="en-US" dirty="0" err="1"/>
              <a:t>Découvrez</a:t>
            </a:r>
            <a:r>
              <a:rPr lang="en-US" dirty="0"/>
              <a:t> comment identifier un retard </a:t>
            </a:r>
            <a:r>
              <a:rPr lang="en-US" dirty="0" err="1"/>
              <a:t>ou</a:t>
            </a:r>
            <a:r>
              <a:rPr lang="en-US" dirty="0"/>
              <a:t> un </a:t>
            </a:r>
            <a:r>
              <a:rPr lang="en-US" dirty="0" err="1"/>
              <a:t>changement</a:t>
            </a:r>
            <a:r>
              <a:rPr lang="en-US" dirty="0"/>
              <a:t> de date de livraison.</a:t>
            </a:r>
            <a:endParaRPr dirty="0"/>
          </a:p>
          <a:p>
            <a:pPr marL="76200" lvl="0" indent="0" algn="l" rtl="0">
              <a:lnSpc>
                <a:spcPct val="100000"/>
              </a:lnSpc>
              <a:spcBef>
                <a:spcPts val="600"/>
              </a:spcBef>
              <a:spcAft>
                <a:spcPts val="0"/>
              </a:spcAft>
              <a:buSzPct val="100000"/>
              <a:buNone/>
            </a:pPr>
            <a:endParaRPr dirty="0"/>
          </a:p>
          <a:p>
            <a:pPr marL="457200" lvl="0" indent="-369570" algn="l" rtl="0">
              <a:lnSpc>
                <a:spcPct val="100000"/>
              </a:lnSpc>
              <a:spcBef>
                <a:spcPts val="600"/>
              </a:spcBef>
              <a:spcAft>
                <a:spcPts val="0"/>
              </a:spcAft>
              <a:buClr>
                <a:srgbClr val="68BC42"/>
              </a:buClr>
              <a:buSzPct val="100000"/>
              <a:buChar char="▪"/>
            </a:pPr>
            <a:r>
              <a:rPr lang="en-US" b="1" dirty="0" err="1"/>
              <a:t>Contactez</a:t>
            </a:r>
            <a:r>
              <a:rPr lang="en-US" b="1" dirty="0"/>
              <a:t> le </a:t>
            </a:r>
            <a:r>
              <a:rPr lang="en-US" b="1" dirty="0" err="1"/>
              <a:t>transporteur</a:t>
            </a:r>
            <a:r>
              <a:rPr lang="en-US" b="1" dirty="0"/>
              <a:t> pour </a:t>
            </a:r>
            <a:r>
              <a:rPr lang="en-US" b="1" dirty="0" err="1"/>
              <a:t>obtenir</a:t>
            </a:r>
            <a:r>
              <a:rPr lang="en-US" b="1" dirty="0"/>
              <a:t> des </a:t>
            </a:r>
            <a:r>
              <a:rPr lang="en-US" b="1" dirty="0" err="1"/>
              <a:t>informations</a:t>
            </a:r>
            <a:endParaRPr b="1" dirty="0"/>
          </a:p>
          <a:p>
            <a:pPr marL="76200" lvl="0" indent="0" algn="l" rtl="0">
              <a:lnSpc>
                <a:spcPct val="100000"/>
              </a:lnSpc>
              <a:spcBef>
                <a:spcPts val="600"/>
              </a:spcBef>
              <a:spcAft>
                <a:spcPts val="0"/>
              </a:spcAft>
              <a:buSzPct val="100000"/>
              <a:buNone/>
            </a:pPr>
            <a:r>
              <a:rPr lang="en-US" dirty="0" err="1"/>
              <a:t>En</a:t>
            </a:r>
            <a:r>
              <a:rPr lang="en-US" dirty="0"/>
              <a:t> </a:t>
            </a:r>
            <a:r>
              <a:rPr lang="en-US" dirty="0" err="1"/>
              <a:t>cas</a:t>
            </a:r>
            <a:r>
              <a:rPr lang="en-US" dirty="0"/>
              <a:t> de retard, </a:t>
            </a:r>
            <a:r>
              <a:rPr lang="en-US" dirty="0" err="1"/>
              <a:t>contactez</a:t>
            </a:r>
            <a:r>
              <a:rPr lang="en-US" dirty="0"/>
              <a:t> le </a:t>
            </a:r>
            <a:r>
              <a:rPr lang="en-US" dirty="0" err="1"/>
              <a:t>transporteur</a:t>
            </a:r>
            <a:r>
              <a:rPr lang="en-US" dirty="0"/>
              <a:t> (par </a:t>
            </a:r>
            <a:r>
              <a:rPr lang="en-US" dirty="0" err="1"/>
              <a:t>exemple</a:t>
            </a:r>
            <a:r>
              <a:rPr lang="en-US" dirty="0"/>
              <a:t> UPS </a:t>
            </a:r>
            <a:r>
              <a:rPr lang="en-US" dirty="0" err="1"/>
              <a:t>ou</a:t>
            </a:r>
            <a:r>
              <a:rPr lang="en-US" dirty="0"/>
              <a:t> FedEx) pour </a:t>
            </a:r>
            <a:r>
              <a:rPr lang="en-US" dirty="0" err="1"/>
              <a:t>obtenir</a:t>
            </a:r>
            <a:r>
              <a:rPr lang="en-US" dirty="0"/>
              <a:t> plus </a:t>
            </a:r>
            <a:r>
              <a:rPr lang="en-US" dirty="0" err="1"/>
              <a:t>d'informations</a:t>
            </a:r>
            <a:r>
              <a:rPr lang="en-US" dirty="0"/>
              <a:t> et </a:t>
            </a:r>
            <a:r>
              <a:rPr lang="en-US" dirty="0" err="1"/>
              <a:t>résoudre</a:t>
            </a:r>
            <a:r>
              <a:rPr lang="en-US" dirty="0"/>
              <a:t> tout </a:t>
            </a:r>
            <a:r>
              <a:rPr lang="en-US" dirty="0" err="1"/>
              <a:t>problème</a:t>
            </a:r>
            <a:r>
              <a:rPr lang="en-US" dirty="0"/>
              <a:t> de livraison.</a:t>
            </a:r>
            <a:br>
              <a:rPr lang="en-US" dirty="0"/>
            </a:br>
            <a:endParaRPr dirty="0"/>
          </a:p>
          <a:p>
            <a:pPr marL="457200" lvl="0" indent="-369570" algn="l" rtl="0">
              <a:lnSpc>
                <a:spcPct val="100000"/>
              </a:lnSpc>
              <a:spcBef>
                <a:spcPts val="600"/>
              </a:spcBef>
              <a:spcAft>
                <a:spcPts val="0"/>
              </a:spcAft>
              <a:buClr>
                <a:srgbClr val="68BC42"/>
              </a:buClr>
              <a:buSzPct val="100000"/>
              <a:buChar char="▪"/>
            </a:pPr>
            <a:r>
              <a:rPr lang="en-US" b="1" dirty="0" err="1"/>
              <a:t>Contactez</a:t>
            </a:r>
            <a:r>
              <a:rPr lang="en-US" b="1" dirty="0"/>
              <a:t> le service client </a:t>
            </a:r>
            <a:endParaRPr dirty="0"/>
          </a:p>
          <a:p>
            <a:pPr marL="76200" lvl="0" indent="0" algn="l" rtl="0">
              <a:lnSpc>
                <a:spcPct val="100000"/>
              </a:lnSpc>
              <a:spcBef>
                <a:spcPts val="600"/>
              </a:spcBef>
              <a:spcAft>
                <a:spcPts val="0"/>
              </a:spcAft>
              <a:buSzPct val="100000"/>
              <a:buNone/>
            </a:pPr>
            <a:r>
              <a:rPr lang="en-US" dirty="0" err="1"/>
              <a:t>Découvrez</a:t>
            </a:r>
            <a:r>
              <a:rPr lang="en-US" dirty="0"/>
              <a:t> comment </a:t>
            </a:r>
            <a:r>
              <a:rPr lang="en-US" dirty="0" err="1"/>
              <a:t>contacter</a:t>
            </a:r>
            <a:r>
              <a:rPr lang="en-US" dirty="0"/>
              <a:t> </a:t>
            </a:r>
            <a:r>
              <a:rPr lang="en-US" dirty="0" err="1"/>
              <a:t>efficacement</a:t>
            </a:r>
            <a:r>
              <a:rPr lang="en-US" dirty="0"/>
              <a:t> le service client du </a:t>
            </a:r>
            <a:r>
              <a:rPr lang="en-US" dirty="0" err="1"/>
              <a:t>détaillant</a:t>
            </a:r>
            <a:r>
              <a:rPr lang="en-US" dirty="0"/>
              <a:t> pour signaler des </a:t>
            </a:r>
            <a:r>
              <a:rPr lang="en-US" dirty="0" err="1"/>
              <a:t>problèmes</a:t>
            </a:r>
            <a:r>
              <a:rPr lang="en-US" dirty="0"/>
              <a:t> </a:t>
            </a:r>
            <a:r>
              <a:rPr lang="en-US" dirty="0" err="1"/>
              <a:t>tels</a:t>
            </a:r>
            <a:r>
              <a:rPr lang="en-US" dirty="0"/>
              <a:t> que des articles </a:t>
            </a:r>
            <a:r>
              <a:rPr lang="en-US" dirty="0" err="1"/>
              <a:t>manquants</a:t>
            </a:r>
            <a:r>
              <a:rPr lang="en-US" dirty="0"/>
              <a:t> </a:t>
            </a:r>
            <a:r>
              <a:rPr lang="en-US" dirty="0" err="1"/>
              <a:t>ou</a:t>
            </a:r>
            <a:r>
              <a:rPr lang="en-US" dirty="0"/>
              <a:t> </a:t>
            </a:r>
            <a:r>
              <a:rPr lang="en-US" dirty="0" err="1"/>
              <a:t>endommagés</a:t>
            </a:r>
            <a:r>
              <a:rPr lang="en-US" dirty="0"/>
              <a:t> et </a:t>
            </a:r>
            <a:r>
              <a:rPr lang="en-US" dirty="0" err="1"/>
              <a:t>obtenir</a:t>
            </a:r>
            <a:r>
              <a:rPr lang="en-US" dirty="0"/>
              <a:t> </a:t>
            </a:r>
            <a:r>
              <a:rPr lang="en-US" dirty="0" err="1"/>
              <a:t>une</a:t>
            </a:r>
            <a:r>
              <a:rPr lang="en-US" dirty="0"/>
              <a:t> solution </a:t>
            </a:r>
            <a:r>
              <a:rPr lang="en-US" dirty="0" err="1"/>
              <a:t>rapide</a:t>
            </a:r>
            <a:r>
              <a:rPr lang="en-US" dirty="0"/>
              <a:t>.</a:t>
            </a:r>
            <a:endParaRPr dirty="0"/>
          </a:p>
          <a:p>
            <a:pPr marL="76200" lvl="0" indent="0" algn="l" rtl="0">
              <a:lnSpc>
                <a:spcPct val="100000"/>
              </a:lnSpc>
              <a:spcBef>
                <a:spcPts val="600"/>
              </a:spcBef>
              <a:spcAft>
                <a:spcPts val="0"/>
              </a:spcAft>
              <a:buSzPct val="100000"/>
              <a:buNone/>
            </a:pPr>
            <a:endParaRP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1"/>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Sensibilisation aux questions juridiques et éthiques</a:t>
            </a:r>
            <a:endParaRPr/>
          </a:p>
        </p:txBody>
      </p:sp>
      <p:sp>
        <p:nvSpPr>
          <p:cNvPr id="379" name="Google Shape;379;p71"/>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b="1"/>
              <a:t>Sensibilisation juridique</a:t>
            </a:r>
            <a:endParaRPr/>
          </a:p>
          <a:p>
            <a:pPr marL="457200" lvl="0" indent="-381000" algn="l" rtl="0">
              <a:lnSpc>
                <a:spcPct val="100000"/>
              </a:lnSpc>
              <a:spcBef>
                <a:spcPts val="600"/>
              </a:spcBef>
              <a:spcAft>
                <a:spcPts val="0"/>
              </a:spcAft>
              <a:buClr>
                <a:srgbClr val="68BC42"/>
              </a:buClr>
              <a:buSzPts val="2400"/>
              <a:buChar char="▪"/>
            </a:pPr>
            <a:r>
              <a:rPr lang="en-US"/>
              <a:t>Principaux droits des consommateurs</a:t>
            </a:r>
            <a:endParaRPr/>
          </a:p>
          <a:p>
            <a:pPr marL="457200" lvl="0" indent="-381000" algn="l" rtl="0">
              <a:lnSpc>
                <a:spcPct val="100000"/>
              </a:lnSpc>
              <a:spcBef>
                <a:spcPts val="600"/>
              </a:spcBef>
              <a:spcAft>
                <a:spcPts val="0"/>
              </a:spcAft>
              <a:buClr>
                <a:srgbClr val="68BC42"/>
              </a:buClr>
              <a:buSzPts val="2400"/>
              <a:buChar char="▪"/>
            </a:pPr>
            <a:r>
              <a:rPr lang="en-US"/>
              <a:t>Droit à l'information</a:t>
            </a:r>
            <a:endParaRPr/>
          </a:p>
          <a:p>
            <a:pPr marL="457200" lvl="0" indent="-381000" algn="l" rtl="0">
              <a:lnSpc>
                <a:spcPct val="100000"/>
              </a:lnSpc>
              <a:spcBef>
                <a:spcPts val="600"/>
              </a:spcBef>
              <a:spcAft>
                <a:spcPts val="0"/>
              </a:spcAft>
              <a:buClr>
                <a:srgbClr val="68BC42"/>
              </a:buClr>
              <a:buSzPts val="2400"/>
              <a:buChar char="▪"/>
            </a:pPr>
            <a:r>
              <a:rPr lang="en-US"/>
              <a:t>Droit de rétractation (délai de réflexion)</a:t>
            </a:r>
            <a:endParaRPr/>
          </a:p>
          <a:p>
            <a:pPr marL="457200" lvl="0" indent="-381000" algn="l" rtl="0">
              <a:lnSpc>
                <a:spcPct val="100000"/>
              </a:lnSpc>
              <a:spcBef>
                <a:spcPts val="600"/>
              </a:spcBef>
              <a:spcAft>
                <a:spcPts val="0"/>
              </a:spcAft>
              <a:buClr>
                <a:srgbClr val="68BC42"/>
              </a:buClr>
              <a:buSzPts val="2400"/>
              <a:buChar char="▪"/>
            </a:pPr>
            <a:r>
              <a:rPr lang="en-US"/>
              <a:t>Droit au remboursement</a:t>
            </a:r>
            <a:endParaRPr/>
          </a:p>
          <a:p>
            <a:pPr marL="457200" lvl="0" indent="-381000" algn="l" rtl="0">
              <a:lnSpc>
                <a:spcPct val="100000"/>
              </a:lnSpc>
              <a:spcBef>
                <a:spcPts val="600"/>
              </a:spcBef>
              <a:spcAft>
                <a:spcPts val="0"/>
              </a:spcAft>
              <a:buClr>
                <a:srgbClr val="68BC42"/>
              </a:buClr>
              <a:buSzPts val="2400"/>
              <a:buChar char="▪"/>
            </a:pPr>
            <a:r>
              <a:rPr lang="en-US"/>
              <a:t>Droit à la confidentialité des données</a:t>
            </a:r>
            <a:endParaRPr/>
          </a:p>
          <a:p>
            <a:pPr marL="457200" lvl="0" indent="-381000" algn="l" rtl="0">
              <a:lnSpc>
                <a:spcPct val="100000"/>
              </a:lnSpc>
              <a:spcBef>
                <a:spcPts val="600"/>
              </a:spcBef>
              <a:spcAft>
                <a:spcPts val="0"/>
              </a:spcAft>
              <a:buClr>
                <a:srgbClr val="68BC42"/>
              </a:buClr>
              <a:buSzPts val="2400"/>
              <a:buChar char="▪"/>
            </a:pPr>
            <a:r>
              <a:rPr lang="en-US"/>
              <a:t>Droit à la sécurité des transactions</a:t>
            </a:r>
            <a:endParaRPr/>
          </a:p>
          <a:p>
            <a:pPr marL="76200" lvl="0" indent="0" algn="l" rtl="0">
              <a:lnSpc>
                <a:spcPct val="100000"/>
              </a:lnSpc>
              <a:spcBef>
                <a:spcPts val="600"/>
              </a:spcBef>
              <a:spcAft>
                <a:spcPts val="0"/>
              </a:spcAft>
              <a:buSzPts val="2400"/>
              <a:buNone/>
            </a:pPr>
            <a:endParaRPr/>
          </a:p>
        </p:txBody>
      </p:sp>
      <p:sp>
        <p:nvSpPr>
          <p:cNvPr id="380" name="Google Shape;380;p71"/>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b="1"/>
              <a:t>Considérations éthiques</a:t>
            </a:r>
            <a:endParaRPr/>
          </a:p>
          <a:p>
            <a:pPr marL="457200" lvl="0" indent="-381000" algn="l" rtl="0">
              <a:lnSpc>
                <a:spcPct val="100000"/>
              </a:lnSpc>
              <a:spcBef>
                <a:spcPts val="600"/>
              </a:spcBef>
              <a:spcAft>
                <a:spcPts val="0"/>
              </a:spcAft>
              <a:buClr>
                <a:srgbClr val="68BC42"/>
              </a:buClr>
              <a:buSzPts val="2400"/>
              <a:buChar char="▪"/>
            </a:pPr>
            <a:r>
              <a:rPr lang="en-US"/>
              <a:t>Soutenir les produits issus du commerce équitable</a:t>
            </a:r>
            <a:endParaRPr/>
          </a:p>
          <a:p>
            <a:pPr marL="457200" lvl="0" indent="-381000" algn="l" rtl="0">
              <a:lnSpc>
                <a:spcPct val="100000"/>
              </a:lnSpc>
              <a:spcBef>
                <a:spcPts val="600"/>
              </a:spcBef>
              <a:spcAft>
                <a:spcPts val="0"/>
              </a:spcAft>
              <a:buClr>
                <a:srgbClr val="68BC42"/>
              </a:buClr>
              <a:buSzPts val="2400"/>
              <a:buChar char="▪"/>
            </a:pPr>
            <a:r>
              <a:rPr lang="en-US"/>
              <a:t>Choisir des marques durables</a:t>
            </a:r>
            <a:endParaRPr/>
          </a:p>
          <a:p>
            <a:pPr marL="457200" lvl="0" indent="-381000" algn="l" rtl="0">
              <a:lnSpc>
                <a:spcPct val="100000"/>
              </a:lnSpc>
              <a:spcBef>
                <a:spcPts val="600"/>
              </a:spcBef>
              <a:spcAft>
                <a:spcPts val="0"/>
              </a:spcAft>
              <a:buClr>
                <a:srgbClr val="68BC42"/>
              </a:buClr>
              <a:buSzPts val="2400"/>
              <a:buChar char="▪"/>
            </a:pPr>
            <a:r>
              <a:rPr lang="en-US"/>
              <a:t>Éviter la fast fashion</a:t>
            </a:r>
            <a:endParaRPr/>
          </a:p>
          <a:p>
            <a:pPr marL="457200" lvl="0" indent="-381000" algn="l" rtl="0">
              <a:lnSpc>
                <a:spcPct val="100000"/>
              </a:lnSpc>
              <a:spcBef>
                <a:spcPts val="600"/>
              </a:spcBef>
              <a:spcAft>
                <a:spcPts val="0"/>
              </a:spcAft>
              <a:buClr>
                <a:srgbClr val="68BC42"/>
              </a:buClr>
              <a:buSzPts val="2400"/>
              <a:buChar char="▪"/>
            </a:pPr>
            <a:r>
              <a:rPr lang="en-US"/>
              <a:t>Prendre en compte le bien-être animal</a:t>
            </a:r>
            <a:endParaRPr/>
          </a:p>
          <a:p>
            <a:pPr marL="457200" lvl="0" indent="-381000" algn="l" rtl="0">
              <a:lnSpc>
                <a:spcPct val="100000"/>
              </a:lnSpc>
              <a:spcBef>
                <a:spcPts val="600"/>
              </a:spcBef>
              <a:spcAft>
                <a:spcPts val="0"/>
              </a:spcAft>
              <a:buClr>
                <a:srgbClr val="68BC42"/>
              </a:buClr>
              <a:buSzPts val="2400"/>
              <a:buChar char="▪"/>
            </a:pPr>
            <a:r>
              <a:rPr lang="en-US"/>
              <a:t>Reconnaître l'écoblanchiment</a:t>
            </a:r>
            <a:endParaRPr/>
          </a:p>
          <a:p>
            <a:pPr marL="457200" lvl="0" indent="-228600" algn="l" rtl="0">
              <a:lnSpc>
                <a:spcPct val="100000"/>
              </a:lnSpc>
              <a:spcBef>
                <a:spcPts val="600"/>
              </a:spcBef>
              <a:spcAft>
                <a:spcPts val="0"/>
              </a:spcAft>
              <a:buClr>
                <a:srgbClr val="68BC42"/>
              </a:buClr>
              <a:buSzPts val="2400"/>
              <a:buNone/>
            </a:pP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72" descr="High ROI content abstract concept illustration"/>
          <p:cNvPicPr preferRelativeResize="0"/>
          <p:nvPr/>
        </p:nvPicPr>
        <p:blipFill rotWithShape="1">
          <a:blip r:embed="rId3">
            <a:alphaModFix/>
          </a:blip>
          <a:srcRect l="10457" t="11532" r="9779" b="9207"/>
          <a:stretch/>
        </p:blipFill>
        <p:spPr>
          <a:xfrm>
            <a:off x="8969829" y="2663100"/>
            <a:ext cx="3081351" cy="3149511"/>
          </a:xfrm>
          <a:prstGeom prst="rect">
            <a:avLst/>
          </a:prstGeom>
          <a:noFill/>
          <a:ln>
            <a:noFill/>
          </a:ln>
        </p:spPr>
      </p:pic>
      <p:sp>
        <p:nvSpPr>
          <p:cNvPr id="387" name="Google Shape;387;p72"/>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200"/>
              <a:buNone/>
            </a:pPr>
            <a:r>
              <a:rPr lang="en-US" sz="2000"/>
              <a:t>Unité 9</a:t>
            </a:r>
            <a:r>
              <a:rPr lang="en-US" sz="4000"/>
              <a:t/>
            </a:r>
            <a:br>
              <a:rPr lang="en-US" sz="4000"/>
            </a:br>
            <a:r>
              <a:rPr lang="en-US" sz="4000"/>
              <a:t>Comment communiquer avec le service clientèle</a:t>
            </a:r>
            <a:endParaRPr/>
          </a:p>
        </p:txBody>
      </p:sp>
      <p:sp>
        <p:nvSpPr>
          <p:cNvPr id="388" name="Google Shape;388;p72"/>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389" name="Google Shape;389;p72"/>
          <p:cNvSpPr txBox="1">
            <a:spLocks noGrp="1"/>
          </p:cNvSpPr>
          <p:nvPr>
            <p:ph type="body" idx="2"/>
          </p:nvPr>
        </p:nvSpPr>
        <p:spPr>
          <a:xfrm>
            <a:off x="617618" y="2849842"/>
            <a:ext cx="7927667" cy="4008157"/>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SzPct val="90090"/>
              <a:buNone/>
            </a:pPr>
            <a:r>
              <a:rPr lang="en-US" sz="2400" dirty="0"/>
              <a:t>À la fin de </a:t>
            </a:r>
            <a:r>
              <a:rPr lang="en-US" sz="2400" dirty="0" err="1"/>
              <a:t>cette</a:t>
            </a:r>
            <a:r>
              <a:rPr lang="en-US" sz="2400" dirty="0"/>
              <a:t> </a:t>
            </a:r>
            <a:r>
              <a:rPr lang="en-US" sz="2400" dirty="0" err="1"/>
              <a:t>unité</a:t>
            </a:r>
            <a:r>
              <a:rPr lang="en-US" sz="2400" dirty="0"/>
              <a:t>, </a:t>
            </a:r>
            <a:r>
              <a:rPr lang="en-US" sz="2400" dirty="0" err="1"/>
              <a:t>vous</a:t>
            </a:r>
            <a:r>
              <a:rPr lang="en-US" sz="2400" dirty="0"/>
              <a:t> </a:t>
            </a:r>
            <a:r>
              <a:rPr lang="en-US" sz="2400" dirty="0" err="1"/>
              <a:t>serez</a:t>
            </a:r>
            <a:r>
              <a:rPr lang="en-US" sz="2400" dirty="0"/>
              <a:t> capable de :</a:t>
            </a:r>
            <a:endParaRPr dirty="0"/>
          </a:p>
          <a:p>
            <a:pPr marL="228600" lvl="0" indent="-228600" algn="l" rtl="0">
              <a:lnSpc>
                <a:spcPct val="150000"/>
              </a:lnSpc>
              <a:spcBef>
                <a:spcPts val="1200"/>
              </a:spcBef>
              <a:spcAft>
                <a:spcPts val="0"/>
              </a:spcAft>
              <a:buSzPct val="135135"/>
              <a:buFont typeface="Calibri"/>
              <a:buChar char="✔"/>
            </a:pPr>
            <a:r>
              <a:rPr lang="en-US" sz="1800" b="1" dirty="0" err="1"/>
              <a:t>Contacter</a:t>
            </a:r>
            <a:r>
              <a:rPr lang="en-US" sz="1800" b="1" dirty="0"/>
              <a:t> le service client : </a:t>
            </a:r>
            <a:r>
              <a:rPr lang="en-US" sz="1800" dirty="0" err="1"/>
              <a:t>apprendre</a:t>
            </a:r>
            <a:r>
              <a:rPr lang="en-US" sz="1800" dirty="0"/>
              <a:t> à </a:t>
            </a:r>
            <a:r>
              <a:rPr lang="en-US" sz="1800" dirty="0" err="1"/>
              <a:t>trouver</a:t>
            </a:r>
            <a:r>
              <a:rPr lang="en-US" sz="1800" dirty="0"/>
              <a:t> les </a:t>
            </a:r>
            <a:r>
              <a:rPr lang="en-US" sz="1800" dirty="0" err="1"/>
              <a:t>coordonnées</a:t>
            </a:r>
            <a:r>
              <a:rPr lang="en-US" sz="1800" dirty="0"/>
              <a:t> </a:t>
            </a:r>
            <a:r>
              <a:rPr lang="en-US" sz="1800" dirty="0" err="1"/>
              <a:t>correctes</a:t>
            </a:r>
            <a:r>
              <a:rPr lang="en-US" sz="1800" dirty="0"/>
              <a:t> et à </a:t>
            </a:r>
            <a:r>
              <a:rPr lang="en-US" sz="1800" dirty="0" err="1"/>
              <a:t>joindre</a:t>
            </a:r>
            <a:r>
              <a:rPr lang="en-US" sz="1800" dirty="0"/>
              <a:t> le service </a:t>
            </a:r>
            <a:r>
              <a:rPr lang="en-US" sz="1800" dirty="0" err="1"/>
              <a:t>compétent</a:t>
            </a:r>
            <a:r>
              <a:rPr lang="en-US" sz="1800" dirty="0"/>
              <a:t> pour </a:t>
            </a:r>
            <a:r>
              <a:rPr lang="en-US" sz="1800" dirty="0" err="1"/>
              <a:t>obtenir</a:t>
            </a:r>
            <a:r>
              <a:rPr lang="en-US" sz="1800" dirty="0"/>
              <a:t> de </a:t>
            </a:r>
            <a:r>
              <a:rPr lang="en-US" sz="1800" dirty="0" err="1"/>
              <a:t>l'aide</a:t>
            </a:r>
            <a:r>
              <a:rPr lang="en-US" sz="1800" dirty="0"/>
              <a:t>.</a:t>
            </a:r>
            <a:endParaRPr sz="2800" dirty="0"/>
          </a:p>
          <a:p>
            <a:pPr marL="228600" lvl="0" indent="-228600" algn="l" rtl="0">
              <a:lnSpc>
                <a:spcPct val="150000"/>
              </a:lnSpc>
              <a:spcBef>
                <a:spcPts val="1200"/>
              </a:spcBef>
              <a:spcAft>
                <a:spcPts val="0"/>
              </a:spcAft>
              <a:buSzPct val="135135"/>
              <a:buFont typeface="Calibri"/>
              <a:buChar char="✔"/>
            </a:pPr>
            <a:r>
              <a:rPr lang="en-US" sz="1800" b="1" dirty="0" err="1"/>
              <a:t>Décrire</a:t>
            </a:r>
            <a:r>
              <a:rPr lang="en-US" sz="1800" b="1" dirty="0"/>
              <a:t> </a:t>
            </a:r>
            <a:r>
              <a:rPr lang="en-US" sz="1800" b="1" dirty="0" err="1"/>
              <a:t>clairement</a:t>
            </a:r>
            <a:r>
              <a:rPr lang="en-US" sz="1800" b="1" dirty="0"/>
              <a:t> </a:t>
            </a:r>
            <a:r>
              <a:rPr lang="en-US" sz="1800" b="1" dirty="0" err="1"/>
              <a:t>votre</a:t>
            </a:r>
            <a:r>
              <a:rPr lang="en-US" sz="1800" b="1" dirty="0"/>
              <a:t> </a:t>
            </a:r>
            <a:r>
              <a:rPr lang="en-US" sz="1800" b="1" dirty="0" err="1"/>
              <a:t>problème</a:t>
            </a:r>
            <a:r>
              <a:rPr lang="en-US" sz="1800" b="1" dirty="0"/>
              <a:t> : </a:t>
            </a:r>
            <a:r>
              <a:rPr lang="en-US" sz="1800" dirty="0" err="1"/>
              <a:t>comprendre</a:t>
            </a:r>
            <a:r>
              <a:rPr lang="en-US" sz="1800" dirty="0"/>
              <a:t> comment </a:t>
            </a:r>
            <a:r>
              <a:rPr lang="en-US" sz="1800" dirty="0" err="1"/>
              <a:t>expliquer</a:t>
            </a:r>
            <a:r>
              <a:rPr lang="en-US" sz="1800" dirty="0"/>
              <a:t> le </a:t>
            </a:r>
            <a:r>
              <a:rPr lang="en-US" sz="1800" dirty="0" err="1"/>
              <a:t>problème</a:t>
            </a:r>
            <a:r>
              <a:rPr lang="en-US" sz="1800" dirty="0"/>
              <a:t> </a:t>
            </a:r>
            <a:r>
              <a:rPr lang="en-US" sz="1800" dirty="0" err="1"/>
              <a:t>en</a:t>
            </a:r>
            <a:r>
              <a:rPr lang="en-US" sz="1800" dirty="0"/>
              <a:t> </a:t>
            </a:r>
            <a:r>
              <a:rPr lang="en-US" sz="1800" dirty="0" err="1"/>
              <a:t>détail</a:t>
            </a:r>
            <a:r>
              <a:rPr lang="en-US" sz="1800" dirty="0"/>
              <a:t>, y </a:t>
            </a:r>
            <a:r>
              <a:rPr lang="en-US" sz="1800" dirty="0" err="1"/>
              <a:t>compris</a:t>
            </a:r>
            <a:r>
              <a:rPr lang="en-US" sz="1800" dirty="0"/>
              <a:t> les </a:t>
            </a:r>
            <a:r>
              <a:rPr lang="en-US" sz="1800" dirty="0" err="1"/>
              <a:t>informations</a:t>
            </a:r>
            <a:r>
              <a:rPr lang="en-US" sz="1800" dirty="0"/>
              <a:t> </a:t>
            </a:r>
            <a:r>
              <a:rPr lang="en-US" sz="1800" dirty="0" err="1"/>
              <a:t>pertinentes</a:t>
            </a:r>
            <a:r>
              <a:rPr lang="en-US" sz="1800" dirty="0"/>
              <a:t> </a:t>
            </a:r>
            <a:r>
              <a:rPr lang="en-US" sz="1800" dirty="0" err="1"/>
              <a:t>telles</a:t>
            </a:r>
            <a:r>
              <a:rPr lang="en-US" sz="1800" dirty="0"/>
              <a:t> que les </a:t>
            </a:r>
            <a:r>
              <a:rPr lang="en-US" sz="1800" dirty="0" err="1"/>
              <a:t>numéros</a:t>
            </a:r>
            <a:r>
              <a:rPr lang="en-US" sz="1800" dirty="0"/>
              <a:t> de </a:t>
            </a:r>
            <a:r>
              <a:rPr lang="en-US" sz="1800" dirty="0" err="1"/>
              <a:t>commande</a:t>
            </a:r>
            <a:r>
              <a:rPr lang="en-US" sz="1800" dirty="0"/>
              <a:t>, les </a:t>
            </a:r>
            <a:r>
              <a:rPr lang="en-US" sz="1800" dirty="0" err="1"/>
              <a:t>numéros</a:t>
            </a:r>
            <a:r>
              <a:rPr lang="en-US" sz="1800" dirty="0"/>
              <a:t> de </a:t>
            </a:r>
            <a:r>
              <a:rPr lang="en-US" sz="1800" dirty="0" err="1"/>
              <a:t>suivi</a:t>
            </a:r>
            <a:r>
              <a:rPr lang="en-US" sz="1800" dirty="0"/>
              <a:t> et les dates.</a:t>
            </a:r>
            <a:endParaRPr sz="2800" dirty="0"/>
          </a:p>
          <a:p>
            <a:pPr marL="228600" lvl="0" indent="-228600" algn="l" rtl="0">
              <a:lnSpc>
                <a:spcPct val="150000"/>
              </a:lnSpc>
              <a:spcBef>
                <a:spcPts val="1200"/>
              </a:spcBef>
              <a:spcAft>
                <a:spcPts val="0"/>
              </a:spcAft>
              <a:buSzPct val="135135"/>
              <a:buFont typeface="Calibri"/>
              <a:buChar char="✔"/>
            </a:pPr>
            <a:r>
              <a:rPr lang="en-US" sz="1800" b="1" dirty="0" err="1"/>
              <a:t>Connaître</a:t>
            </a:r>
            <a:r>
              <a:rPr lang="en-US" sz="1800" b="1" dirty="0"/>
              <a:t> le </a:t>
            </a:r>
            <a:r>
              <a:rPr lang="en-US" sz="1800" b="1" dirty="0" err="1"/>
              <a:t>résultat</a:t>
            </a:r>
            <a:r>
              <a:rPr lang="en-US" sz="1800" b="1" dirty="0"/>
              <a:t> </a:t>
            </a:r>
            <a:r>
              <a:rPr lang="en-US" sz="1800" b="1" dirty="0" err="1"/>
              <a:t>souhaité</a:t>
            </a:r>
            <a:r>
              <a:rPr lang="en-US" sz="1800" b="1" dirty="0"/>
              <a:t> : </a:t>
            </a:r>
            <a:r>
              <a:rPr lang="en-US" sz="1800" dirty="0" err="1"/>
              <a:t>être</a:t>
            </a:r>
            <a:r>
              <a:rPr lang="en-US" sz="1800" dirty="0"/>
              <a:t> </a:t>
            </a:r>
            <a:r>
              <a:rPr lang="en-US" sz="1800" dirty="0" err="1"/>
              <a:t>clair</a:t>
            </a:r>
            <a:r>
              <a:rPr lang="en-US" sz="1800" dirty="0"/>
              <a:t> sur </a:t>
            </a:r>
            <a:r>
              <a:rPr lang="en-US" sz="1800" dirty="0" err="1"/>
              <a:t>ce</a:t>
            </a:r>
            <a:r>
              <a:rPr lang="en-US" sz="1800" dirty="0"/>
              <a:t> que </a:t>
            </a:r>
            <a:r>
              <a:rPr lang="en-US" sz="1800" dirty="0" err="1"/>
              <a:t>vous</a:t>
            </a:r>
            <a:r>
              <a:rPr lang="en-US" sz="1800" dirty="0"/>
              <a:t> </a:t>
            </a:r>
            <a:r>
              <a:rPr lang="en-US" sz="1800" dirty="0" err="1"/>
              <a:t>attendez</a:t>
            </a:r>
            <a:r>
              <a:rPr lang="en-US" sz="1800" dirty="0"/>
              <a:t> </a:t>
            </a:r>
            <a:r>
              <a:rPr lang="en-US" sz="1800" dirty="0" err="1"/>
              <a:t>comme</a:t>
            </a:r>
            <a:r>
              <a:rPr lang="en-US" sz="1800" dirty="0"/>
              <a:t> solution (</a:t>
            </a:r>
            <a:r>
              <a:rPr lang="en-US" sz="1800" dirty="0" err="1"/>
              <a:t>remboursement</a:t>
            </a:r>
            <a:r>
              <a:rPr lang="en-US" sz="1800" dirty="0"/>
              <a:t>, </a:t>
            </a:r>
            <a:r>
              <a:rPr lang="en-US" sz="1800" dirty="0" err="1"/>
              <a:t>remplacement</a:t>
            </a:r>
            <a:r>
              <a:rPr lang="en-US" sz="1800" dirty="0"/>
              <a:t> </a:t>
            </a:r>
            <a:r>
              <a:rPr lang="en-US" sz="1800" dirty="0" err="1"/>
              <a:t>ou</a:t>
            </a:r>
            <a:r>
              <a:rPr lang="en-US" sz="1800" dirty="0"/>
              <a:t> solution alternative) </a:t>
            </a:r>
            <a:r>
              <a:rPr lang="en-US" sz="1800" dirty="0" err="1"/>
              <a:t>afin</a:t>
            </a:r>
            <a:r>
              <a:rPr lang="en-US" sz="1800" dirty="0"/>
              <a:t> </a:t>
            </a:r>
            <a:r>
              <a:rPr lang="en-US" sz="1800" dirty="0" err="1"/>
              <a:t>d'orienter</a:t>
            </a:r>
            <a:r>
              <a:rPr lang="en-US" sz="1800" dirty="0"/>
              <a:t> la conversation et </a:t>
            </a:r>
            <a:r>
              <a:rPr lang="en-US" sz="1800" dirty="0" err="1"/>
              <a:t>d'obtenir</a:t>
            </a:r>
            <a:r>
              <a:rPr lang="en-US" sz="1800" dirty="0"/>
              <a:t> le </a:t>
            </a:r>
            <a:r>
              <a:rPr lang="en-US" sz="1800" dirty="0" err="1"/>
              <a:t>meilleur</a:t>
            </a:r>
            <a:r>
              <a:rPr lang="en-US" sz="1800" dirty="0"/>
              <a:t> </a:t>
            </a:r>
            <a:r>
              <a:rPr lang="en-US" sz="1800" dirty="0" err="1"/>
              <a:t>résultat</a:t>
            </a:r>
            <a:r>
              <a:rPr lang="en-US" sz="1800" dirty="0"/>
              <a:t> possible.</a:t>
            </a:r>
            <a:endParaRPr sz="2800" dirty="0"/>
          </a:p>
          <a:p>
            <a:pPr marL="228600" lvl="0" indent="-101600" algn="l" rtl="0">
              <a:lnSpc>
                <a:spcPct val="150000"/>
              </a:lnSpc>
              <a:spcBef>
                <a:spcPts val="1200"/>
              </a:spcBef>
              <a:spcAft>
                <a:spcPts val="0"/>
              </a:spcAft>
              <a:buSzPct val="108108"/>
              <a:buFont typeface="Calibri"/>
              <a:buNone/>
            </a:pPr>
            <a:endParaRPr sz="2000" dirty="0"/>
          </a:p>
        </p:txBody>
      </p:sp>
      <p:sp>
        <p:nvSpPr>
          <p:cNvPr id="390" name="Google Shape;390;p72"/>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3"/>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Contacter le service clientèle</a:t>
            </a:r>
            <a:endParaRPr/>
          </a:p>
        </p:txBody>
      </p:sp>
      <p:sp>
        <p:nvSpPr>
          <p:cNvPr id="396" name="Google Shape;396;p73"/>
          <p:cNvSpPr txBox="1">
            <a:spLocks noGrp="1"/>
          </p:cNvSpPr>
          <p:nvPr>
            <p:ph type="body" idx="1"/>
          </p:nvPr>
        </p:nvSpPr>
        <p:spPr>
          <a:xfrm>
            <a:off x="583758" y="1961414"/>
            <a:ext cx="7627369" cy="4262407"/>
          </a:xfrm>
          <a:prstGeom prst="rect">
            <a:avLst/>
          </a:prstGeom>
          <a:noFill/>
          <a:ln>
            <a:noFill/>
          </a:ln>
        </p:spPr>
        <p:txBody>
          <a:bodyPr spcFirstLastPara="1" wrap="square" lIns="91425" tIns="45700" rIns="91425" bIns="45700" anchor="t" anchorCtr="0">
            <a:normAutofit fontScale="77500" lnSpcReduction="20000"/>
          </a:bodyPr>
          <a:lstStyle/>
          <a:p>
            <a:pPr marL="76200" lvl="0" indent="0" algn="l" rtl="0">
              <a:lnSpc>
                <a:spcPct val="120000"/>
              </a:lnSpc>
              <a:spcBef>
                <a:spcPts val="600"/>
              </a:spcBef>
              <a:spcAft>
                <a:spcPts val="600"/>
              </a:spcAft>
              <a:buSzPct val="117647"/>
              <a:buNone/>
            </a:pPr>
            <a:r>
              <a:rPr lang="en-US" dirty="0" err="1"/>
              <a:t>Trouvez</a:t>
            </a:r>
            <a:r>
              <a:rPr lang="en-US" dirty="0"/>
              <a:t> les options de contact du service client. La </a:t>
            </a:r>
            <a:r>
              <a:rPr lang="en-US" dirty="0" err="1"/>
              <a:t>plupart</a:t>
            </a:r>
            <a:r>
              <a:rPr lang="en-US" dirty="0"/>
              <a:t> des boutiques </a:t>
            </a:r>
            <a:r>
              <a:rPr lang="en-US" dirty="0" err="1"/>
              <a:t>en</a:t>
            </a:r>
            <a:r>
              <a:rPr lang="en-US" dirty="0"/>
              <a:t> </a:t>
            </a:r>
            <a:r>
              <a:rPr lang="en-US" dirty="0" err="1"/>
              <a:t>ligne</a:t>
            </a:r>
            <a:r>
              <a:rPr lang="en-US" dirty="0"/>
              <a:t> </a:t>
            </a:r>
            <a:r>
              <a:rPr lang="en-US" dirty="0" err="1"/>
              <a:t>proposent</a:t>
            </a:r>
            <a:r>
              <a:rPr lang="en-US" dirty="0"/>
              <a:t> </a:t>
            </a:r>
            <a:r>
              <a:rPr lang="en-US" dirty="0" err="1"/>
              <a:t>plusieurs</a:t>
            </a:r>
            <a:r>
              <a:rPr lang="en-US" dirty="0"/>
              <a:t> </a:t>
            </a:r>
            <a:r>
              <a:rPr lang="en-US" dirty="0" err="1"/>
              <a:t>moyens</a:t>
            </a:r>
            <a:r>
              <a:rPr lang="en-US" dirty="0"/>
              <a:t> de </a:t>
            </a:r>
            <a:r>
              <a:rPr lang="en-US" dirty="0" err="1"/>
              <a:t>contacter</a:t>
            </a:r>
            <a:r>
              <a:rPr lang="en-US" dirty="0"/>
              <a:t> le service client, </a:t>
            </a:r>
            <a:r>
              <a:rPr lang="en-US" dirty="0" err="1"/>
              <a:t>notamment</a:t>
            </a:r>
            <a:r>
              <a:rPr lang="en-US" dirty="0"/>
              <a:t> :</a:t>
            </a:r>
            <a:endParaRPr dirty="0"/>
          </a:p>
          <a:p>
            <a:pPr marL="457200" lvl="0" indent="-381000" algn="l" rtl="0">
              <a:lnSpc>
                <a:spcPct val="120000"/>
              </a:lnSpc>
              <a:spcBef>
                <a:spcPts val="600"/>
              </a:spcBef>
              <a:spcAft>
                <a:spcPts val="600"/>
              </a:spcAft>
              <a:buClr>
                <a:srgbClr val="68BC42"/>
              </a:buClr>
              <a:buSzPct val="117647"/>
              <a:buChar char="▪"/>
            </a:pPr>
            <a:r>
              <a:rPr lang="en-US" b="1" dirty="0"/>
              <a:t>Chat </a:t>
            </a:r>
            <a:r>
              <a:rPr lang="en-US" b="1" dirty="0" err="1"/>
              <a:t>en</a:t>
            </a:r>
            <a:r>
              <a:rPr lang="en-US" b="1" dirty="0"/>
              <a:t> direct : </a:t>
            </a:r>
            <a:r>
              <a:rPr lang="en-US" dirty="0" err="1"/>
              <a:t>généralement</a:t>
            </a:r>
            <a:r>
              <a:rPr lang="en-US" dirty="0"/>
              <a:t> disponible sur le site Web </a:t>
            </a:r>
            <a:r>
              <a:rPr lang="en-US" dirty="0" err="1"/>
              <a:t>ou</a:t>
            </a:r>
            <a:r>
              <a:rPr lang="en-US" dirty="0"/>
              <a:t> </a:t>
            </a:r>
            <a:r>
              <a:rPr lang="en-US" dirty="0" err="1"/>
              <a:t>l'application</a:t>
            </a:r>
            <a:r>
              <a:rPr lang="en-US" dirty="0"/>
              <a:t> pour </a:t>
            </a:r>
            <a:r>
              <a:rPr lang="en-US" dirty="0" err="1"/>
              <a:t>discuter</a:t>
            </a:r>
            <a:r>
              <a:rPr lang="en-US" dirty="0"/>
              <a:t> </a:t>
            </a:r>
            <a:r>
              <a:rPr lang="en-US" dirty="0" err="1"/>
              <a:t>instantanément</a:t>
            </a:r>
            <a:r>
              <a:rPr lang="en-US" dirty="0"/>
              <a:t> avec un </a:t>
            </a:r>
            <a:r>
              <a:rPr lang="en-US" dirty="0" err="1"/>
              <a:t>représentant</a:t>
            </a:r>
            <a:r>
              <a:rPr lang="en-US" dirty="0"/>
              <a:t>.</a:t>
            </a:r>
            <a:endParaRPr dirty="0"/>
          </a:p>
          <a:p>
            <a:pPr marL="457200" lvl="0" indent="-381000" algn="l" rtl="0">
              <a:lnSpc>
                <a:spcPct val="120000"/>
              </a:lnSpc>
              <a:spcBef>
                <a:spcPts val="600"/>
              </a:spcBef>
              <a:spcAft>
                <a:spcPts val="600"/>
              </a:spcAft>
              <a:buClr>
                <a:srgbClr val="68BC42"/>
              </a:buClr>
              <a:buSzPct val="117647"/>
              <a:buChar char="▪"/>
            </a:pPr>
            <a:r>
              <a:rPr lang="en-US" b="1" dirty="0"/>
              <a:t>E-mail : </a:t>
            </a:r>
            <a:r>
              <a:rPr lang="en-US" dirty="0" err="1"/>
              <a:t>utilisez</a:t>
            </a:r>
            <a:r>
              <a:rPr lang="en-US" dirty="0"/>
              <a:t> la section « </a:t>
            </a:r>
            <a:r>
              <a:rPr lang="en-US" dirty="0" err="1"/>
              <a:t>Contactez</a:t>
            </a:r>
            <a:r>
              <a:rPr lang="en-US" dirty="0"/>
              <a:t>-nous » du site Web pour </a:t>
            </a:r>
            <a:r>
              <a:rPr lang="en-US" dirty="0" err="1"/>
              <a:t>trouver</a:t>
            </a:r>
            <a:r>
              <a:rPr lang="en-US" dirty="0"/>
              <a:t> </a:t>
            </a:r>
            <a:r>
              <a:rPr lang="en-US" dirty="0" err="1"/>
              <a:t>l'adresse</a:t>
            </a:r>
            <a:r>
              <a:rPr lang="en-US" dirty="0"/>
              <a:t> e-mail du service client.</a:t>
            </a:r>
            <a:endParaRPr dirty="0"/>
          </a:p>
          <a:p>
            <a:pPr marL="457200" lvl="0" indent="-381000" algn="l" rtl="0">
              <a:lnSpc>
                <a:spcPct val="120000"/>
              </a:lnSpc>
              <a:spcBef>
                <a:spcPts val="600"/>
              </a:spcBef>
              <a:spcAft>
                <a:spcPts val="600"/>
              </a:spcAft>
              <a:buClr>
                <a:srgbClr val="68BC42"/>
              </a:buClr>
              <a:buSzPct val="117647"/>
              <a:buChar char="▪"/>
            </a:pPr>
            <a:r>
              <a:rPr lang="en-US" b="1" dirty="0"/>
              <a:t>Assistance </a:t>
            </a:r>
            <a:r>
              <a:rPr lang="en-US" b="1" dirty="0" err="1"/>
              <a:t>téléphonique</a:t>
            </a:r>
            <a:r>
              <a:rPr lang="en-US" b="1" dirty="0"/>
              <a:t> : </a:t>
            </a:r>
            <a:r>
              <a:rPr lang="en-US" dirty="0" err="1"/>
              <a:t>certains</a:t>
            </a:r>
            <a:r>
              <a:rPr lang="en-US" dirty="0"/>
              <a:t> </a:t>
            </a:r>
            <a:r>
              <a:rPr lang="en-US" dirty="0" err="1"/>
              <a:t>magasins</a:t>
            </a:r>
            <a:r>
              <a:rPr lang="en-US" dirty="0"/>
              <a:t> </a:t>
            </a:r>
            <a:r>
              <a:rPr lang="en-US" dirty="0" err="1"/>
              <a:t>fournissent</a:t>
            </a:r>
            <a:r>
              <a:rPr lang="en-US" dirty="0"/>
              <a:t> un </a:t>
            </a:r>
            <a:r>
              <a:rPr lang="en-US" dirty="0" err="1"/>
              <a:t>numéro</a:t>
            </a:r>
            <a:r>
              <a:rPr lang="en-US" dirty="0"/>
              <a:t> de </a:t>
            </a:r>
            <a:r>
              <a:rPr lang="en-US" dirty="0" err="1"/>
              <a:t>téléphone</a:t>
            </a:r>
            <a:r>
              <a:rPr lang="en-US" dirty="0"/>
              <a:t> pour les </a:t>
            </a:r>
            <a:r>
              <a:rPr lang="en-US" dirty="0" err="1"/>
              <a:t>contacter</a:t>
            </a:r>
            <a:r>
              <a:rPr lang="en-US" dirty="0"/>
              <a:t> </a:t>
            </a:r>
            <a:r>
              <a:rPr lang="en-US" dirty="0" err="1"/>
              <a:t>directement</a:t>
            </a:r>
            <a:r>
              <a:rPr lang="en-US" dirty="0"/>
              <a:t>.</a:t>
            </a:r>
            <a:endParaRPr dirty="0"/>
          </a:p>
          <a:p>
            <a:pPr marL="457200" lvl="0" indent="-381000" algn="l" rtl="0">
              <a:lnSpc>
                <a:spcPct val="120000"/>
              </a:lnSpc>
              <a:spcBef>
                <a:spcPts val="600"/>
              </a:spcBef>
              <a:spcAft>
                <a:spcPts val="600"/>
              </a:spcAft>
              <a:buClr>
                <a:srgbClr val="68BC42"/>
              </a:buClr>
              <a:buSzPct val="117647"/>
              <a:buChar char="▪"/>
            </a:pPr>
            <a:r>
              <a:rPr lang="en-US" b="1" dirty="0"/>
              <a:t>Réseaux </a:t>
            </a:r>
            <a:r>
              <a:rPr lang="en-US" b="1" dirty="0" err="1"/>
              <a:t>sociaux</a:t>
            </a:r>
            <a:r>
              <a:rPr lang="en-US" b="1" dirty="0"/>
              <a:t> : </a:t>
            </a:r>
            <a:r>
              <a:rPr lang="en-US" dirty="0" err="1"/>
              <a:t>certaines</a:t>
            </a:r>
            <a:r>
              <a:rPr lang="en-US" dirty="0"/>
              <a:t> </a:t>
            </a:r>
            <a:r>
              <a:rPr lang="en-US" dirty="0" err="1"/>
              <a:t>entreprises</a:t>
            </a:r>
            <a:r>
              <a:rPr lang="en-US" dirty="0"/>
              <a:t> </a:t>
            </a:r>
            <a:r>
              <a:rPr lang="en-US" dirty="0" err="1"/>
              <a:t>offrent</a:t>
            </a:r>
            <a:r>
              <a:rPr lang="en-US" dirty="0"/>
              <a:t> </a:t>
            </a:r>
            <a:r>
              <a:rPr lang="en-US" dirty="0" err="1"/>
              <a:t>une</a:t>
            </a:r>
            <a:r>
              <a:rPr lang="en-US" dirty="0"/>
              <a:t> assistance via </a:t>
            </a:r>
            <a:r>
              <a:rPr lang="en-US" dirty="0" err="1"/>
              <a:t>leurs</a:t>
            </a:r>
            <a:r>
              <a:rPr lang="en-US" dirty="0"/>
              <a:t> </a:t>
            </a:r>
            <a:r>
              <a:rPr lang="en-US" dirty="0" err="1"/>
              <a:t>comptes</a:t>
            </a:r>
            <a:r>
              <a:rPr lang="en-US" dirty="0"/>
              <a:t> sur les réseaux </a:t>
            </a:r>
            <a:r>
              <a:rPr lang="en-US" dirty="0" err="1"/>
              <a:t>sociaux</a:t>
            </a:r>
            <a:r>
              <a:rPr lang="en-US" dirty="0"/>
              <a:t> (par </a:t>
            </a:r>
            <a:r>
              <a:rPr lang="en-US" dirty="0" err="1"/>
              <a:t>exemple</a:t>
            </a:r>
            <a:r>
              <a:rPr lang="en-US" dirty="0"/>
              <a:t>, Facebook, Twitter).</a:t>
            </a:r>
            <a:endParaRPr dirty="0"/>
          </a:p>
          <a:p>
            <a:pPr marL="457200" lvl="0" indent="-228600" algn="l" rtl="0">
              <a:lnSpc>
                <a:spcPct val="120000"/>
              </a:lnSpc>
              <a:spcBef>
                <a:spcPts val="600"/>
              </a:spcBef>
              <a:spcAft>
                <a:spcPts val="600"/>
              </a:spcAft>
              <a:buClr>
                <a:srgbClr val="68BC42"/>
              </a:buClr>
              <a:buSzPct val="117647"/>
              <a:buNone/>
            </a:pPr>
            <a:endParaRPr dirty="0"/>
          </a:p>
        </p:txBody>
      </p:sp>
      <p:pic>
        <p:nvPicPr>
          <p:cNvPr id="397" name="Google Shape;397;p73" descr="Hand drawn crm illustration"/>
          <p:cNvPicPr preferRelativeResize="0"/>
          <p:nvPr/>
        </p:nvPicPr>
        <p:blipFill rotWithShape="1">
          <a:blip r:embed="rId3">
            <a:alphaModFix/>
          </a:blip>
          <a:srcRect/>
          <a:stretch/>
        </p:blipFill>
        <p:spPr>
          <a:xfrm>
            <a:off x="8347362" y="1738600"/>
            <a:ext cx="3830927" cy="3830927"/>
          </a:xfrm>
          <a:prstGeom prst="rect">
            <a:avLst/>
          </a:prstGeom>
          <a:noFill/>
          <a:ln>
            <a:noFill/>
          </a:ln>
        </p:spPr>
      </p:pic>
      <p:sp>
        <p:nvSpPr>
          <p:cNvPr id="398" name="Google Shape;398;p73"/>
          <p:cNvSpPr txBox="1"/>
          <p:nvPr/>
        </p:nvSpPr>
        <p:spPr>
          <a:xfrm>
            <a:off x="5299363" y="6223821"/>
            <a:ext cx="609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Freepik</a:t>
            </a:r>
            <a:endParaRPr sz="105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74"/>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DÉCRIVEZ CLAIREMENT VOTRE PROBLÈME !</a:t>
            </a:r>
            <a:endParaRPr/>
          </a:p>
        </p:txBody>
      </p:sp>
      <p:sp>
        <p:nvSpPr>
          <p:cNvPr id="404" name="Google Shape;404;p74"/>
          <p:cNvSpPr txBox="1">
            <a:spLocks noGrp="1"/>
          </p:cNvSpPr>
          <p:nvPr>
            <p:ph type="body" idx="1"/>
          </p:nvPr>
        </p:nvSpPr>
        <p:spPr>
          <a:xfrm>
            <a:off x="566153" y="2330868"/>
            <a:ext cx="7053847" cy="3941326"/>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b="1"/>
              <a:t>Soyez précis : </a:t>
            </a:r>
            <a:r>
              <a:rPr lang="en-US"/>
              <a:t>lorsque vous contactez le service client, expliquez votre problème en détail. Indiquez les informations pertinentes telles que :</a:t>
            </a:r>
            <a:endParaRPr/>
          </a:p>
          <a:p>
            <a:pPr marL="914400" lvl="1" indent="-396240" algn="l" rtl="0">
              <a:lnSpc>
                <a:spcPct val="100000"/>
              </a:lnSpc>
              <a:spcBef>
                <a:spcPts val="600"/>
              </a:spcBef>
              <a:spcAft>
                <a:spcPts val="0"/>
              </a:spcAft>
              <a:buSzPts val="2640"/>
              <a:buChar char="▪"/>
            </a:pPr>
            <a:r>
              <a:rPr lang="en-US"/>
              <a:t>Numéro de commande</a:t>
            </a:r>
            <a:endParaRPr/>
          </a:p>
          <a:p>
            <a:pPr marL="914400" lvl="1" indent="-396240" algn="l" rtl="0">
              <a:lnSpc>
                <a:spcPct val="100000"/>
              </a:lnSpc>
              <a:spcBef>
                <a:spcPts val="600"/>
              </a:spcBef>
              <a:spcAft>
                <a:spcPts val="0"/>
              </a:spcAft>
              <a:buSzPts val="2640"/>
              <a:buChar char="▪"/>
            </a:pPr>
            <a:r>
              <a:rPr lang="en-US"/>
              <a:t>Nom et description du produit</a:t>
            </a:r>
            <a:endParaRPr/>
          </a:p>
          <a:p>
            <a:pPr marL="914400" lvl="1" indent="-396240" algn="l" rtl="0">
              <a:lnSpc>
                <a:spcPct val="100000"/>
              </a:lnSpc>
              <a:spcBef>
                <a:spcPts val="600"/>
              </a:spcBef>
              <a:spcAft>
                <a:spcPts val="0"/>
              </a:spcAft>
              <a:buSzPts val="2640"/>
              <a:buChar char="▪"/>
            </a:pPr>
            <a:r>
              <a:rPr lang="en-US"/>
              <a:t>Date d'achat</a:t>
            </a:r>
            <a:endParaRPr/>
          </a:p>
          <a:p>
            <a:pPr marL="914400" lvl="1" indent="-396240" algn="l" rtl="0">
              <a:lnSpc>
                <a:spcPct val="100000"/>
              </a:lnSpc>
              <a:spcBef>
                <a:spcPts val="600"/>
              </a:spcBef>
              <a:spcAft>
                <a:spcPts val="0"/>
              </a:spcAft>
              <a:buSzPts val="2640"/>
              <a:buChar char="▪"/>
            </a:pPr>
            <a:r>
              <a:rPr lang="en-US"/>
              <a:t>Explication claire du problème (par exemple, « Le produit est arrivé endommagé », « J'ai reçu la mauvaise taille »)</a:t>
            </a:r>
            <a:endParaRPr/>
          </a:p>
          <a:p>
            <a:pPr marL="457200" lvl="0" indent="-228600" algn="l" rtl="0">
              <a:lnSpc>
                <a:spcPct val="100000"/>
              </a:lnSpc>
              <a:spcBef>
                <a:spcPts val="600"/>
              </a:spcBef>
              <a:spcAft>
                <a:spcPts val="0"/>
              </a:spcAft>
              <a:buClr>
                <a:srgbClr val="68BC42"/>
              </a:buClr>
              <a:buSzPts val="2400"/>
              <a:buNone/>
            </a:pPr>
            <a:endParaRPr/>
          </a:p>
        </p:txBody>
      </p:sp>
      <p:pic>
        <p:nvPicPr>
          <p:cNvPr id="405" name="Google Shape;405;p74"/>
          <p:cNvPicPr preferRelativeResize="0"/>
          <p:nvPr/>
        </p:nvPicPr>
        <p:blipFill rotWithShape="1">
          <a:blip r:embed="rId3">
            <a:alphaModFix/>
          </a:blip>
          <a:srcRect/>
          <a:stretch/>
        </p:blipFill>
        <p:spPr>
          <a:xfrm>
            <a:off x="8081817" y="2324402"/>
            <a:ext cx="3650673" cy="3650673"/>
          </a:xfrm>
          <a:prstGeom prst="rect">
            <a:avLst/>
          </a:prstGeom>
          <a:noFill/>
          <a:ln>
            <a:noFill/>
          </a:ln>
        </p:spPr>
      </p:pic>
      <p:sp>
        <p:nvSpPr>
          <p:cNvPr id="406" name="Google Shape;406;p74"/>
          <p:cNvSpPr txBox="1"/>
          <p:nvPr/>
        </p:nvSpPr>
        <p:spPr>
          <a:xfrm>
            <a:off x="5529847" y="6190005"/>
            <a:ext cx="609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Freepik</a:t>
            </a:r>
            <a:endParaRPr sz="105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75"/>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Connaissez le résultat souhaité</a:t>
            </a:r>
            <a:endParaRPr/>
          </a:p>
        </p:txBody>
      </p:sp>
      <p:sp>
        <p:nvSpPr>
          <p:cNvPr id="412" name="Google Shape;412;p75"/>
          <p:cNvSpPr txBox="1">
            <a:spLocks noGrp="1"/>
          </p:cNvSpPr>
          <p:nvPr>
            <p:ph type="body" idx="1"/>
          </p:nvPr>
        </p:nvSpPr>
        <p:spPr>
          <a:xfrm>
            <a:off x="566154" y="2330868"/>
            <a:ext cx="7118501" cy="3941326"/>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a:t>Avant de contacter le service clientèle, déterminez la solution que vous souhaitez obtenir. Voici quelques options courantes :</a:t>
            </a:r>
            <a:endParaRPr/>
          </a:p>
          <a:p>
            <a:pPr marL="457200" lvl="0" indent="-381000" algn="l" rtl="0">
              <a:lnSpc>
                <a:spcPct val="100000"/>
              </a:lnSpc>
              <a:spcBef>
                <a:spcPts val="600"/>
              </a:spcBef>
              <a:spcAft>
                <a:spcPts val="0"/>
              </a:spcAft>
              <a:buClr>
                <a:srgbClr val="68BC42"/>
              </a:buClr>
              <a:buSzPts val="2400"/>
              <a:buChar char="▪"/>
            </a:pPr>
            <a:r>
              <a:rPr lang="en-US"/>
              <a:t>Un remboursement</a:t>
            </a:r>
            <a:endParaRPr/>
          </a:p>
          <a:p>
            <a:pPr marL="457200" lvl="0" indent="-381000" algn="l" rtl="0">
              <a:lnSpc>
                <a:spcPct val="100000"/>
              </a:lnSpc>
              <a:spcBef>
                <a:spcPts val="600"/>
              </a:spcBef>
              <a:spcAft>
                <a:spcPts val="0"/>
              </a:spcAft>
              <a:buClr>
                <a:srgbClr val="68BC42"/>
              </a:buClr>
              <a:buSzPts val="2400"/>
              <a:buChar char="▪"/>
            </a:pPr>
            <a:r>
              <a:rPr lang="en-US"/>
              <a:t>Un produit de remplacement</a:t>
            </a:r>
            <a:endParaRPr/>
          </a:p>
          <a:p>
            <a:pPr marL="457200" lvl="0" indent="-381000" algn="l" rtl="0">
              <a:lnSpc>
                <a:spcPct val="100000"/>
              </a:lnSpc>
              <a:spcBef>
                <a:spcPts val="600"/>
              </a:spcBef>
              <a:spcAft>
                <a:spcPts val="0"/>
              </a:spcAft>
              <a:buClr>
                <a:srgbClr val="68BC42"/>
              </a:buClr>
              <a:buSzPts val="2400"/>
              <a:buChar char="▪"/>
            </a:pPr>
            <a:r>
              <a:rPr lang="en-US"/>
              <a:t>Un avoir</a:t>
            </a:r>
            <a:endParaRPr/>
          </a:p>
          <a:p>
            <a:pPr marL="457200" lvl="0" indent="-381000" algn="l" rtl="0">
              <a:lnSpc>
                <a:spcPct val="100000"/>
              </a:lnSpc>
              <a:spcBef>
                <a:spcPts val="600"/>
              </a:spcBef>
              <a:spcAft>
                <a:spcPts val="0"/>
              </a:spcAft>
              <a:buClr>
                <a:srgbClr val="68BC42"/>
              </a:buClr>
              <a:buSzPts val="2400"/>
              <a:buChar char="▪"/>
            </a:pPr>
            <a:r>
              <a:rPr lang="en-US"/>
              <a:t>Des instructions de retour</a:t>
            </a:r>
            <a:endParaRPr/>
          </a:p>
        </p:txBody>
      </p:sp>
      <p:pic>
        <p:nvPicPr>
          <p:cNvPr id="413" name="Google Shape;413;p75" descr="App monetization abstract concept illustration"/>
          <p:cNvPicPr preferRelativeResize="0"/>
          <p:nvPr/>
        </p:nvPicPr>
        <p:blipFill rotWithShape="1">
          <a:blip r:embed="rId3">
            <a:alphaModFix/>
          </a:blip>
          <a:srcRect/>
          <a:stretch/>
        </p:blipFill>
        <p:spPr>
          <a:xfrm>
            <a:off x="7562272" y="1422839"/>
            <a:ext cx="4629728" cy="4629728"/>
          </a:xfrm>
          <a:prstGeom prst="rect">
            <a:avLst/>
          </a:prstGeom>
          <a:noFill/>
          <a:ln>
            <a:noFill/>
          </a:ln>
        </p:spPr>
      </p:pic>
      <p:sp>
        <p:nvSpPr>
          <p:cNvPr id="414" name="Google Shape;414;p75"/>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US" sz="2200"/>
              <a:t>Unité 1</a:t>
            </a:r>
            <a:r>
              <a:rPr lang="en-US"/>
              <a:t/>
            </a:r>
            <a:br>
              <a:rPr lang="en-US"/>
            </a:br>
            <a:r>
              <a:rPr lang="en-US" sz="4000"/>
              <a:t>Introduction </a:t>
            </a:r>
            <a:r>
              <a:rPr lang="en-US"/>
              <a:t/>
            </a:r>
            <a:br>
              <a:rPr lang="en-US"/>
            </a:br>
            <a:endParaRPr/>
          </a:p>
        </p:txBody>
      </p:sp>
      <p:sp>
        <p:nvSpPr>
          <p:cNvPr id="129" name="Google Shape;129;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130" name="Google Shape;130;p4"/>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400"/>
              <a:buNone/>
            </a:pPr>
            <a:r>
              <a:rPr lang="en-US" sz="2000" dirty="0"/>
              <a:t>À la fin de </a:t>
            </a:r>
            <a:r>
              <a:rPr lang="en-US" sz="2000" dirty="0" err="1"/>
              <a:t>cette</a:t>
            </a:r>
            <a:r>
              <a:rPr lang="en-US" sz="2000" dirty="0"/>
              <a:t> </a:t>
            </a:r>
            <a:r>
              <a:rPr lang="en-US" sz="2000" dirty="0" err="1"/>
              <a:t>unité</a:t>
            </a:r>
            <a:r>
              <a:rPr lang="en-US" sz="2000" dirty="0"/>
              <a:t>, </a:t>
            </a:r>
            <a:r>
              <a:rPr lang="en-US" sz="2000" dirty="0" err="1"/>
              <a:t>vous</a:t>
            </a:r>
            <a:r>
              <a:rPr lang="en-US" sz="2000" dirty="0"/>
              <a:t> </a:t>
            </a:r>
            <a:r>
              <a:rPr lang="en-US" sz="2000" dirty="0" err="1"/>
              <a:t>en</a:t>
            </a:r>
            <a:r>
              <a:rPr lang="en-US" sz="2000" dirty="0"/>
              <a:t> </a:t>
            </a:r>
            <a:r>
              <a:rPr lang="en-US" sz="2000" dirty="0" err="1"/>
              <a:t>saurez</a:t>
            </a:r>
            <a:r>
              <a:rPr lang="en-US" sz="2000" dirty="0"/>
              <a:t> plus sur</a:t>
            </a:r>
            <a:endParaRPr dirty="0"/>
          </a:p>
          <a:p>
            <a:pPr marL="228600" lvl="0" indent="-224948" algn="l" rtl="0">
              <a:lnSpc>
                <a:spcPct val="150000"/>
              </a:lnSpc>
              <a:spcBef>
                <a:spcPts val="1200"/>
              </a:spcBef>
              <a:spcAft>
                <a:spcPts val="0"/>
              </a:spcAft>
              <a:buClr>
                <a:srgbClr val="92D050"/>
              </a:buClr>
              <a:buSzPts val="2100"/>
              <a:buFont typeface="Calibri"/>
              <a:buChar char="✔"/>
            </a:pPr>
            <a:r>
              <a:rPr lang="en-US" sz="2000" dirty="0"/>
              <a:t>Les </a:t>
            </a:r>
            <a:r>
              <a:rPr lang="en-US" sz="2000" dirty="0" err="1"/>
              <a:t>objectifs</a:t>
            </a:r>
            <a:r>
              <a:rPr lang="en-US" sz="2000" dirty="0"/>
              <a:t> </a:t>
            </a:r>
            <a:r>
              <a:rPr lang="en-US" sz="2000" dirty="0" err="1"/>
              <a:t>pédagogiques</a:t>
            </a:r>
            <a:r>
              <a:rPr lang="en-US" sz="2000" dirty="0"/>
              <a:t> et le </a:t>
            </a:r>
            <a:r>
              <a:rPr lang="en-US" sz="2000" dirty="0" err="1"/>
              <a:t>contenu</a:t>
            </a:r>
            <a:r>
              <a:rPr lang="en-US" sz="2000" dirty="0"/>
              <a:t> de </a:t>
            </a:r>
            <a:r>
              <a:rPr lang="en-US" sz="2000" dirty="0" err="1"/>
              <a:t>ce</a:t>
            </a:r>
            <a:r>
              <a:rPr lang="en-US" sz="2000" dirty="0"/>
              <a:t> module</a:t>
            </a:r>
            <a:endParaRPr dirty="0"/>
          </a:p>
          <a:p>
            <a:pPr marL="228600" lvl="0" indent="-224948" algn="l" rtl="0">
              <a:lnSpc>
                <a:spcPct val="150000"/>
              </a:lnSpc>
              <a:spcBef>
                <a:spcPts val="1200"/>
              </a:spcBef>
              <a:spcAft>
                <a:spcPts val="0"/>
              </a:spcAft>
              <a:buClr>
                <a:srgbClr val="92D050"/>
              </a:buClr>
              <a:buSzPts val="2100"/>
              <a:buFont typeface="Calibri"/>
              <a:buChar char="✔"/>
            </a:pPr>
            <a:r>
              <a:rPr lang="en-US" sz="2000" dirty="0"/>
              <a:t>La </a:t>
            </a:r>
            <a:r>
              <a:rPr lang="en-US" sz="2000" dirty="0" err="1"/>
              <a:t>méthodologie</a:t>
            </a:r>
            <a:r>
              <a:rPr lang="en-US" sz="2000" dirty="0"/>
              <a:t> </a:t>
            </a:r>
            <a:r>
              <a:rPr lang="en-US" sz="2000" dirty="0" err="1"/>
              <a:t>utilisée</a:t>
            </a:r>
            <a:r>
              <a:rPr lang="en-US" sz="2000" dirty="0"/>
              <a:t> et la </a:t>
            </a:r>
            <a:r>
              <a:rPr lang="en-US" sz="2000" dirty="0" err="1"/>
              <a:t>durée</a:t>
            </a:r>
            <a:r>
              <a:rPr lang="en-US" sz="2000" dirty="0"/>
              <a:t> de </a:t>
            </a:r>
            <a:r>
              <a:rPr lang="en-US" sz="2000" dirty="0" err="1"/>
              <a:t>ce</a:t>
            </a:r>
            <a:r>
              <a:rPr lang="en-US" sz="2000" dirty="0"/>
              <a:t> module</a:t>
            </a:r>
            <a:endParaRPr dirty="0"/>
          </a:p>
        </p:txBody>
      </p:sp>
      <p:pic>
        <p:nvPicPr>
          <p:cNvPr id="131" name="Google Shape;131;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2" name="Google Shape;132;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Méthodes de remboursement</a:t>
            </a:r>
            <a:endParaRPr/>
          </a:p>
        </p:txBody>
      </p:sp>
      <p:sp>
        <p:nvSpPr>
          <p:cNvPr id="420" name="Google Shape;420;p76"/>
          <p:cNvSpPr txBox="1">
            <a:spLocks noGrp="1"/>
          </p:cNvSpPr>
          <p:nvPr>
            <p:ph type="body" idx="1"/>
          </p:nvPr>
        </p:nvSpPr>
        <p:spPr>
          <a:xfrm>
            <a:off x="566154" y="2330868"/>
            <a:ext cx="7506428" cy="3941326"/>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a:t>Comprenez comment le magasin traite les </a:t>
            </a:r>
            <a:r>
              <a:rPr lang="en-US" b="1"/>
              <a:t>remboursements</a:t>
            </a:r>
            <a:r>
              <a:rPr lang="en-US"/>
              <a:t>.</a:t>
            </a:r>
            <a:endParaRPr/>
          </a:p>
          <a:p>
            <a:pPr marL="76200" lvl="0" indent="0" algn="l" rtl="0">
              <a:lnSpc>
                <a:spcPct val="100000"/>
              </a:lnSpc>
              <a:spcBef>
                <a:spcPts val="600"/>
              </a:spcBef>
              <a:spcAft>
                <a:spcPts val="0"/>
              </a:spcAft>
              <a:buSzPts val="2400"/>
              <a:buNone/>
            </a:pPr>
            <a:r>
              <a:rPr lang="en-US"/>
              <a:t>Les options courantes comprennent :</a:t>
            </a:r>
            <a:endParaRPr/>
          </a:p>
          <a:p>
            <a:pPr marL="457200" lvl="0" indent="-381000" algn="l" rtl="0">
              <a:lnSpc>
                <a:spcPct val="100000"/>
              </a:lnSpc>
              <a:spcBef>
                <a:spcPts val="600"/>
              </a:spcBef>
              <a:spcAft>
                <a:spcPts val="0"/>
              </a:spcAft>
              <a:buClr>
                <a:srgbClr val="68BC42"/>
              </a:buClr>
              <a:buSzPts val="2400"/>
              <a:buChar char="▪"/>
            </a:pPr>
            <a:r>
              <a:rPr lang="en-US" b="1"/>
              <a:t>Mode de paiement original</a:t>
            </a:r>
            <a:r>
              <a:rPr lang="en-US"/>
              <a:t> : le remboursement sera effectué sur votre carte de crédit, votre compte PayPal ou votre compte bancaire.</a:t>
            </a:r>
            <a:endParaRPr/>
          </a:p>
          <a:p>
            <a:pPr marL="457200" lvl="0" indent="-381000" algn="l" rtl="0">
              <a:lnSpc>
                <a:spcPct val="100000"/>
              </a:lnSpc>
              <a:spcBef>
                <a:spcPts val="600"/>
              </a:spcBef>
              <a:spcAft>
                <a:spcPts val="0"/>
              </a:spcAft>
              <a:buClr>
                <a:srgbClr val="68BC42"/>
              </a:buClr>
              <a:buSzPts val="2400"/>
              <a:buChar char="▪"/>
            </a:pPr>
            <a:r>
              <a:rPr lang="en-US" b="1"/>
              <a:t>Crédit d’achat </a:t>
            </a:r>
            <a:r>
              <a:rPr lang="en-US"/>
              <a:t>: certains magasins proposent uniquement un crédit en magasin au lieu d'un remboursement direct.</a:t>
            </a:r>
            <a:endParaRPr/>
          </a:p>
          <a:p>
            <a:pPr marL="457200" lvl="0" indent="-228600" algn="l" rtl="0">
              <a:lnSpc>
                <a:spcPct val="100000"/>
              </a:lnSpc>
              <a:spcBef>
                <a:spcPts val="600"/>
              </a:spcBef>
              <a:spcAft>
                <a:spcPts val="0"/>
              </a:spcAft>
              <a:buClr>
                <a:srgbClr val="68BC42"/>
              </a:buClr>
              <a:buSzPts val="2400"/>
              <a:buNone/>
            </a:pPr>
            <a:endParaRPr/>
          </a:p>
        </p:txBody>
      </p:sp>
      <p:pic>
        <p:nvPicPr>
          <p:cNvPr id="421" name="Google Shape;421;p76" descr="E shopping cartoon web icon. Online store, cashback service, money returning. Financial refund idea. Return on investment. Internet income. Vector isolated concept metaphor illustration"/>
          <p:cNvPicPr preferRelativeResize="0"/>
          <p:nvPr/>
        </p:nvPicPr>
        <p:blipFill rotWithShape="1">
          <a:blip r:embed="rId3">
            <a:alphaModFix/>
          </a:blip>
          <a:srcRect/>
          <a:stretch/>
        </p:blipFill>
        <p:spPr>
          <a:xfrm>
            <a:off x="7869382" y="1635125"/>
            <a:ext cx="4054763" cy="4054763"/>
          </a:xfrm>
          <a:prstGeom prst="rect">
            <a:avLst/>
          </a:prstGeom>
          <a:noFill/>
          <a:ln>
            <a:noFill/>
          </a:ln>
        </p:spPr>
      </p:pic>
      <p:sp>
        <p:nvSpPr>
          <p:cNvPr id="422" name="Google Shape;422;p76"/>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a:p>
          <a:p>
            <a:pPr marL="0" lvl="0" indent="0" algn="ctr" rtl="0">
              <a:lnSpc>
                <a:spcPct val="100000"/>
              </a:lnSpc>
              <a:spcBef>
                <a:spcPts val="1200"/>
              </a:spcBef>
              <a:spcAft>
                <a:spcPts val="0"/>
              </a:spcAft>
              <a:buSzPts val="4000"/>
              <a:buNone/>
            </a:pPr>
            <a:endParaRPr sz="4000">
              <a:solidFill>
                <a:srgbClr val="515280"/>
              </a:solidFill>
            </a:endParaRPr>
          </a:p>
          <a:p>
            <a:pPr marL="0" lvl="0" indent="0" algn="ctr" rtl="0">
              <a:lnSpc>
                <a:spcPct val="100000"/>
              </a:lnSpc>
              <a:spcBef>
                <a:spcPts val="1200"/>
              </a:spcBef>
              <a:spcAft>
                <a:spcPts val="0"/>
              </a:spcAft>
              <a:buSzPts val="5400"/>
              <a:buNone/>
            </a:pPr>
            <a:r>
              <a:rPr lang="en-US" sz="5400">
                <a:solidFill>
                  <a:srgbClr val="515280"/>
                </a:solidFill>
              </a:rPr>
              <a:t>Testez vos connaissances !</a:t>
            </a:r>
            <a:endParaRPr/>
          </a:p>
        </p:txBody>
      </p:sp>
      <p:pic>
        <p:nvPicPr>
          <p:cNvPr id="429" name="Google Shape;429;p5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430" name="Google Shape;430;p5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7"/>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1. Comment créer un mot de passe fort ?</a:t>
            </a:r>
            <a:endParaRPr sz="1400" b="0" i="0" u="none" strike="noStrike" cap="none">
              <a:solidFill>
                <a:srgbClr val="000000"/>
              </a:solidFill>
              <a:latin typeface="Calibri"/>
              <a:ea typeface="Calibri"/>
              <a:cs typeface="Calibri"/>
              <a:sym typeface="Calibri"/>
            </a:endParaRPr>
          </a:p>
        </p:txBody>
      </p:sp>
      <p:sp>
        <p:nvSpPr>
          <p:cNvPr id="441" name="Google Shape;441;p77"/>
          <p:cNvSpPr txBox="1"/>
          <p:nvPr/>
        </p:nvSpPr>
        <p:spPr>
          <a:xfrm>
            <a:off x="2112607" y="1987414"/>
            <a:ext cx="255715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Une seule réponse est correcte !</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0D34CB6D-CF62-9BB7-962B-C1169D39DFDF}"/>
              </a:ext>
            </a:extLst>
          </p:cNvPr>
          <p:cNvSpPr/>
          <p:nvPr/>
        </p:nvSpPr>
        <p:spPr>
          <a:xfrm>
            <a:off x="6062263" y="25241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B. </a:t>
            </a:r>
            <a:r>
              <a:rPr lang="en-US" sz="1800" dirty="0" err="1">
                <a:latin typeface="Calibri"/>
                <a:ea typeface="Calibri"/>
                <a:cs typeface="Calibri"/>
                <a:sym typeface="Calibri"/>
              </a:rPr>
              <a:t>Utilisez</a:t>
            </a:r>
            <a:r>
              <a:rPr lang="en-US" sz="1800" dirty="0">
                <a:latin typeface="Calibri"/>
                <a:ea typeface="Calibri"/>
                <a:cs typeface="Calibri"/>
                <a:sym typeface="Calibri"/>
              </a:rPr>
              <a:t> </a:t>
            </a:r>
            <a:r>
              <a:rPr lang="en-US" sz="1800" dirty="0" err="1">
                <a:latin typeface="Calibri"/>
                <a:ea typeface="Calibri"/>
                <a:cs typeface="Calibri"/>
                <a:sym typeface="Calibri"/>
              </a:rPr>
              <a:t>uniquement</a:t>
            </a:r>
            <a:r>
              <a:rPr lang="en-US" sz="1800" dirty="0">
                <a:latin typeface="Calibri"/>
                <a:ea typeface="Calibri"/>
                <a:cs typeface="Calibri"/>
                <a:sym typeface="Calibri"/>
              </a:rPr>
              <a:t> des chiffres.</a:t>
            </a:r>
            <a:endParaRPr lang="en-US" sz="1800" dirty="0">
              <a:latin typeface="Calibri"/>
              <a:ea typeface="Calibri"/>
              <a:cs typeface="Calibri"/>
            </a:endParaRPr>
          </a:p>
        </p:txBody>
      </p:sp>
      <p:sp>
        <p:nvSpPr>
          <p:cNvPr id="3" name="Ορθογώνιο 2">
            <a:extLst>
              <a:ext uri="{FF2B5EF4-FFF2-40B4-BE49-F238E27FC236}">
                <a16:creationId xmlns:a16="http://schemas.microsoft.com/office/drawing/2014/main" id="{7185738B-ECFF-612B-7F1E-CFAB109F6A9F}"/>
              </a:ext>
            </a:extLst>
          </p:cNvPr>
          <p:cNvSpPr/>
          <p:nvPr/>
        </p:nvSpPr>
        <p:spPr>
          <a:xfrm>
            <a:off x="2112607" y="25241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a:t>
            </a:r>
            <a:r>
              <a:rPr lang="en-US" sz="1800" dirty="0" err="1">
                <a:latin typeface="Calibri"/>
                <a:ea typeface="Calibri"/>
                <a:cs typeface="Calibri"/>
                <a:sym typeface="Calibri"/>
              </a:rPr>
              <a:t>Utilisez</a:t>
            </a:r>
            <a:r>
              <a:rPr lang="en-US" sz="1800" dirty="0">
                <a:latin typeface="Calibri"/>
                <a:ea typeface="Calibri"/>
                <a:cs typeface="Calibri"/>
                <a:sym typeface="Calibri"/>
              </a:rPr>
              <a:t> </a:t>
            </a:r>
            <a:r>
              <a:rPr lang="en-US" sz="1800" dirty="0" err="1">
                <a:latin typeface="Calibri"/>
                <a:ea typeface="Calibri"/>
                <a:cs typeface="Calibri"/>
                <a:sym typeface="Calibri"/>
              </a:rPr>
              <a:t>votre</a:t>
            </a:r>
            <a:r>
              <a:rPr lang="en-US" sz="1800" dirty="0">
                <a:latin typeface="Calibri"/>
                <a:ea typeface="Calibri"/>
                <a:cs typeface="Calibri"/>
                <a:sym typeface="Calibri"/>
              </a:rPr>
              <a:t> nom et </a:t>
            </a:r>
            <a:r>
              <a:rPr lang="en-US" sz="1800" dirty="0" err="1">
                <a:latin typeface="Calibri"/>
                <a:ea typeface="Calibri"/>
                <a:cs typeface="Calibri"/>
                <a:sym typeface="Calibri"/>
              </a:rPr>
              <a:t>votre</a:t>
            </a:r>
            <a:r>
              <a:rPr lang="en-US" sz="1800" dirty="0">
                <a:latin typeface="Calibri"/>
                <a:ea typeface="Calibri"/>
                <a:cs typeface="Calibri"/>
                <a:sym typeface="Calibri"/>
              </a:rPr>
              <a:t> date de naissance.</a:t>
            </a:r>
            <a:endParaRPr lang="en-US" sz="1800" dirty="0">
              <a:latin typeface="Calibri"/>
              <a:ea typeface="Calibri"/>
              <a:cs typeface="Calibri"/>
            </a:endParaRPr>
          </a:p>
        </p:txBody>
      </p:sp>
      <p:sp>
        <p:nvSpPr>
          <p:cNvPr id="4" name="Ορθογώνιο 3">
            <a:extLst>
              <a:ext uri="{FF2B5EF4-FFF2-40B4-BE49-F238E27FC236}">
                <a16:creationId xmlns:a16="http://schemas.microsoft.com/office/drawing/2014/main" id="{E8EFC0C7-80C7-3248-793B-CDD3C363D57F}"/>
              </a:ext>
            </a:extLst>
          </p:cNvPr>
          <p:cNvSpPr/>
          <p:nvPr/>
        </p:nvSpPr>
        <p:spPr>
          <a:xfrm>
            <a:off x="6062263" y="37719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cs typeface="Calibri"/>
              </a:rPr>
              <a:t>D. </a:t>
            </a:r>
            <a:r>
              <a:rPr lang="en-US" sz="1800" dirty="0" err="1">
                <a:latin typeface="Calibri"/>
                <a:ea typeface="Calibri"/>
                <a:cs typeface="Calibri"/>
                <a:sym typeface="Calibri"/>
              </a:rPr>
              <a:t>Utilisez</a:t>
            </a:r>
            <a:r>
              <a:rPr lang="en-US" sz="1800" dirty="0">
                <a:latin typeface="Calibri"/>
                <a:ea typeface="Calibri"/>
                <a:cs typeface="Calibri"/>
                <a:sym typeface="Calibri"/>
              </a:rPr>
              <a:t> </a:t>
            </a:r>
            <a:r>
              <a:rPr lang="en-US" sz="1800" dirty="0" err="1">
                <a:latin typeface="Calibri"/>
                <a:ea typeface="Calibri"/>
                <a:cs typeface="Calibri"/>
                <a:sym typeface="Calibri"/>
              </a:rPr>
              <a:t>une</a:t>
            </a:r>
            <a:r>
              <a:rPr lang="en-US" sz="1800" dirty="0">
                <a:latin typeface="Calibri"/>
                <a:ea typeface="Calibri"/>
                <a:cs typeface="Calibri"/>
                <a:sym typeface="Calibri"/>
              </a:rPr>
              <a:t> </a:t>
            </a:r>
            <a:r>
              <a:rPr lang="en-US" sz="1800" dirty="0" err="1">
                <a:latin typeface="Calibri"/>
                <a:ea typeface="Calibri"/>
                <a:cs typeface="Calibri"/>
                <a:sym typeface="Calibri"/>
              </a:rPr>
              <a:t>combinaison</a:t>
            </a:r>
            <a:r>
              <a:rPr lang="en-US" sz="1800" dirty="0">
                <a:latin typeface="Calibri"/>
                <a:ea typeface="Calibri"/>
                <a:cs typeface="Calibri"/>
                <a:sym typeface="Calibri"/>
              </a:rPr>
              <a:t> de </a:t>
            </a:r>
            <a:r>
              <a:rPr lang="en-US" sz="1800" dirty="0" err="1">
                <a:latin typeface="Calibri"/>
                <a:ea typeface="Calibri"/>
                <a:cs typeface="Calibri"/>
                <a:sym typeface="Calibri"/>
              </a:rPr>
              <a:t>lettres</a:t>
            </a:r>
            <a:r>
              <a:rPr lang="en-US" sz="1800" dirty="0">
                <a:latin typeface="Calibri"/>
                <a:ea typeface="Calibri"/>
                <a:cs typeface="Calibri"/>
                <a:sym typeface="Calibri"/>
              </a:rPr>
              <a:t>, de chiffres et de </a:t>
            </a:r>
            <a:r>
              <a:rPr lang="en-US" sz="1800" dirty="0" err="1">
                <a:latin typeface="Calibri"/>
                <a:ea typeface="Calibri"/>
                <a:cs typeface="Calibri"/>
                <a:sym typeface="Calibri"/>
              </a:rPr>
              <a:t>symboles</a:t>
            </a:r>
            <a:r>
              <a:rPr lang="en-US" sz="1800" dirty="0">
                <a:latin typeface="Calibri"/>
                <a:ea typeface="Calibri"/>
                <a:cs typeface="Calibri"/>
                <a:sym typeface="Calibri"/>
              </a:rPr>
              <a:t>.</a:t>
            </a:r>
            <a:endParaRPr lang="en-US" sz="1800" dirty="0">
              <a:latin typeface="Calibri"/>
              <a:cs typeface="Calibri"/>
            </a:endParaRPr>
          </a:p>
        </p:txBody>
      </p:sp>
      <p:sp>
        <p:nvSpPr>
          <p:cNvPr id="5" name="Ορθογώνιο 4">
            <a:extLst>
              <a:ext uri="{FF2B5EF4-FFF2-40B4-BE49-F238E27FC236}">
                <a16:creationId xmlns:a16="http://schemas.microsoft.com/office/drawing/2014/main" id="{DD6C0DEA-EB11-A27E-D4E9-C35B05A14ED5}"/>
              </a:ext>
            </a:extLst>
          </p:cNvPr>
          <p:cNvSpPr/>
          <p:nvPr/>
        </p:nvSpPr>
        <p:spPr>
          <a:xfrm>
            <a:off x="2112607" y="37719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a:t>
            </a:r>
            <a:r>
              <a:rPr lang="en-US" sz="1800" dirty="0" err="1">
                <a:latin typeface="Calibri"/>
                <a:ea typeface="Calibri"/>
                <a:cs typeface="Calibri"/>
                <a:sym typeface="Calibri"/>
              </a:rPr>
              <a:t>N'utilisez</a:t>
            </a:r>
            <a:r>
              <a:rPr lang="en-US" sz="1800" dirty="0">
                <a:latin typeface="Calibri"/>
                <a:ea typeface="Calibri"/>
                <a:cs typeface="Calibri"/>
                <a:sym typeface="Calibri"/>
              </a:rPr>
              <a:t> que des </a:t>
            </a:r>
            <a:r>
              <a:rPr lang="en-US" sz="1800" dirty="0" err="1">
                <a:latin typeface="Calibri"/>
                <a:ea typeface="Calibri"/>
                <a:cs typeface="Calibri"/>
                <a:sym typeface="Calibri"/>
              </a:rPr>
              <a:t>lettres</a:t>
            </a:r>
            <a:r>
              <a:rPr lang="en-US" sz="1800" dirty="0">
                <a:latin typeface="Calibri"/>
                <a:ea typeface="Calibri"/>
                <a:cs typeface="Calibri"/>
                <a:sym typeface="Calibri"/>
              </a:rPr>
              <a:t> majuscules.</a:t>
            </a:r>
            <a:endParaRPr lang="en-US" sz="1800" dirty="0">
              <a:latin typeface="Calibri"/>
              <a:ea typeface="Calibri"/>
              <a:cs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8"/>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2. Quel est le moyen de paiement en ligne le plus courant ?</a:t>
            </a:r>
            <a:endParaRPr sz="1400" b="0" i="0" u="none" strike="noStrike" cap="none">
              <a:solidFill>
                <a:srgbClr val="000000"/>
              </a:solidFill>
              <a:latin typeface="Calibri"/>
              <a:ea typeface="Calibri"/>
              <a:cs typeface="Calibri"/>
              <a:sym typeface="Calibri"/>
            </a:endParaRPr>
          </a:p>
        </p:txBody>
      </p:sp>
      <p:sp>
        <p:nvSpPr>
          <p:cNvPr id="452" name="Google Shape;452;p78"/>
          <p:cNvSpPr txBox="1"/>
          <p:nvPr/>
        </p:nvSpPr>
        <p:spPr>
          <a:xfrm>
            <a:off x="2112607" y="1987414"/>
            <a:ext cx="255715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Une seule réponse est correcte !</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FD564DA2-ADB9-4138-A0DC-0F37D7217A9E}"/>
              </a:ext>
            </a:extLst>
          </p:cNvPr>
          <p:cNvSpPr/>
          <p:nvPr/>
        </p:nvSpPr>
        <p:spPr>
          <a:xfrm>
            <a:off x="2066925" y="252412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a:t>
            </a:r>
            <a:r>
              <a:rPr lang="en-US" sz="1800" dirty="0">
                <a:latin typeface="Calibri" panose="020F0502020204030204" pitchFamily="34" charset="0"/>
                <a:ea typeface="Calibri"/>
                <a:cs typeface="Calibri" panose="020F0502020204030204" pitchFamily="34" charset="0"/>
                <a:sym typeface="Calibri"/>
              </a:rPr>
              <a:t> </a:t>
            </a:r>
            <a:r>
              <a:rPr lang="en-US" sz="1800" dirty="0">
                <a:latin typeface="Calibri"/>
                <a:ea typeface="Calibri"/>
                <a:cs typeface="Calibri"/>
                <a:sym typeface="Calibri"/>
              </a:rPr>
              <a:t>Paiement à la livraison</a:t>
            </a:r>
            <a:endParaRPr lang="en-US"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411746F2-5899-FD49-A7D2-70A9C2A74DE2}"/>
              </a:ext>
            </a:extLst>
          </p:cNvPr>
          <p:cNvSpPr/>
          <p:nvPr/>
        </p:nvSpPr>
        <p:spPr>
          <a:xfrm>
            <a:off x="6096000" y="25241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a:latin typeface="Calibri"/>
                <a:ea typeface="Calibri"/>
                <a:cs typeface="Calibri"/>
                <a:sym typeface="Calibri"/>
              </a:rPr>
              <a:t>Paiement </a:t>
            </a:r>
            <a:r>
              <a:rPr lang="en-US" sz="1800" dirty="0" err="1">
                <a:latin typeface="Calibri"/>
                <a:ea typeface="Calibri"/>
                <a:cs typeface="Calibri"/>
                <a:sym typeface="Calibri"/>
              </a:rPr>
              <a:t>directement</a:t>
            </a:r>
            <a:r>
              <a:rPr lang="en-US" sz="1800" dirty="0">
                <a:latin typeface="Calibri"/>
                <a:ea typeface="Calibri"/>
                <a:cs typeface="Calibri"/>
                <a:sym typeface="Calibri"/>
              </a:rPr>
              <a:t> au lieu </a:t>
            </a:r>
            <a:r>
              <a:rPr lang="en-US" sz="1800" dirty="0" err="1">
                <a:latin typeface="Calibri"/>
                <a:ea typeface="Calibri"/>
                <a:cs typeface="Calibri"/>
                <a:sym typeface="Calibri"/>
              </a:rPr>
              <a:t>d’achat</a:t>
            </a:r>
            <a:endParaRPr lang="en-US"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FCC56153-BD41-9D38-486B-E3A8A9AE933A}"/>
              </a:ext>
            </a:extLst>
          </p:cNvPr>
          <p:cNvSpPr/>
          <p:nvPr/>
        </p:nvSpPr>
        <p:spPr>
          <a:xfrm>
            <a:off x="2066925" y="377190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a:latin typeface="Calibri"/>
                <a:ea typeface="Calibri"/>
                <a:cs typeface="Calibri"/>
                <a:sym typeface="Calibri"/>
              </a:rPr>
              <a:t>Carte de </a:t>
            </a:r>
            <a:r>
              <a:rPr lang="en-US" sz="1800" dirty="0" err="1">
                <a:latin typeface="Calibri"/>
                <a:ea typeface="Calibri"/>
                <a:cs typeface="Calibri"/>
                <a:sym typeface="Calibri"/>
              </a:rPr>
              <a:t>crédit</a:t>
            </a:r>
            <a:r>
              <a:rPr lang="en-US" sz="1800" dirty="0">
                <a:latin typeface="Calibri"/>
                <a:ea typeface="Calibri"/>
                <a:cs typeface="Calibri"/>
                <a:sym typeface="Calibri"/>
              </a:rPr>
              <a:t>/</a:t>
            </a:r>
            <a:r>
              <a:rPr lang="en-US" sz="1800" dirty="0" err="1">
                <a:latin typeface="Calibri"/>
                <a:ea typeface="Calibri"/>
                <a:cs typeface="Calibri"/>
                <a:sym typeface="Calibri"/>
              </a:rPr>
              <a:t>débit</a:t>
            </a:r>
            <a:r>
              <a:rPr lang="en-US" sz="1800" dirty="0">
                <a:latin typeface="Calibri"/>
                <a:ea typeface="Calibri"/>
                <a:cs typeface="Calibri"/>
                <a:sym typeface="Calibri"/>
              </a:rPr>
              <a:t> et PayPal</a:t>
            </a:r>
            <a:endParaRPr lang="en-US"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6E13F6BB-835A-0F2F-FF21-E881E2EFF8D6}"/>
              </a:ext>
            </a:extLst>
          </p:cNvPr>
          <p:cNvSpPr/>
          <p:nvPr/>
        </p:nvSpPr>
        <p:spPr>
          <a:xfrm>
            <a:off x="6096000" y="37719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en-US" sz="1800" dirty="0">
                <a:latin typeface="Calibri"/>
                <a:ea typeface="Calibri"/>
                <a:cs typeface="Calibri"/>
                <a:sym typeface="Calibri"/>
              </a:rPr>
              <a:t>Paiement à </a:t>
            </a:r>
            <a:r>
              <a:rPr lang="en-US" sz="1800" dirty="0" err="1">
                <a:latin typeface="Calibri"/>
                <a:ea typeface="Calibri"/>
                <a:cs typeface="Calibri"/>
                <a:sym typeface="Calibri"/>
              </a:rPr>
              <a:t>l'aide</a:t>
            </a:r>
            <a:r>
              <a:rPr lang="en-US" sz="1800" dirty="0">
                <a:latin typeface="Calibri"/>
                <a:ea typeface="Calibri"/>
                <a:cs typeface="Calibri"/>
                <a:sym typeface="Calibri"/>
              </a:rPr>
              <a:t> de </a:t>
            </a:r>
            <a:r>
              <a:rPr lang="en-US" sz="1800" dirty="0" err="1">
                <a:latin typeface="Calibri"/>
                <a:ea typeface="Calibri"/>
                <a:cs typeface="Calibri"/>
                <a:sym typeface="Calibri"/>
              </a:rPr>
              <a:t>cartes-cadeaux</a:t>
            </a:r>
            <a:r>
              <a:rPr lang="en-US" sz="1800" dirty="0">
                <a:latin typeface="Calibri"/>
                <a:ea typeface="Calibri"/>
                <a:cs typeface="Calibri"/>
                <a:sym typeface="Calibri"/>
              </a:rPr>
              <a:t> </a:t>
            </a:r>
            <a:r>
              <a:rPr lang="en-US" sz="1800" dirty="0" err="1">
                <a:latin typeface="Calibri"/>
                <a:ea typeface="Calibri"/>
                <a:cs typeface="Calibri"/>
                <a:sym typeface="Calibri"/>
              </a:rPr>
              <a:t>ou</a:t>
            </a:r>
            <a:r>
              <a:rPr lang="en-US" sz="1800" dirty="0">
                <a:latin typeface="Calibri"/>
                <a:ea typeface="Calibri"/>
                <a:cs typeface="Calibri"/>
                <a:sym typeface="Calibri"/>
              </a:rPr>
              <a:t> de bons </a:t>
            </a:r>
            <a:r>
              <a:rPr lang="en-US" sz="1800" dirty="0" err="1">
                <a:latin typeface="Calibri"/>
                <a:ea typeface="Calibri"/>
                <a:cs typeface="Calibri"/>
                <a:sym typeface="Calibri"/>
              </a:rPr>
              <a:t>d'achat</a:t>
            </a:r>
            <a:endParaRPr lang="en-US"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9"/>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3. Lequel des éléments suivants est un signe d'une potentielle arnaque ?</a:t>
            </a:r>
            <a:endParaRPr sz="1400" b="0" i="0" u="none" strike="noStrike" cap="none">
              <a:solidFill>
                <a:srgbClr val="000000"/>
              </a:solidFill>
              <a:latin typeface="Calibri"/>
              <a:ea typeface="Calibri"/>
              <a:cs typeface="Calibri"/>
              <a:sym typeface="Calibri"/>
            </a:endParaRPr>
          </a:p>
        </p:txBody>
      </p:sp>
      <p:sp>
        <p:nvSpPr>
          <p:cNvPr id="463" name="Google Shape;463;p79"/>
          <p:cNvSpPr txBox="1"/>
          <p:nvPr/>
        </p:nvSpPr>
        <p:spPr>
          <a:xfrm>
            <a:off x="2112607" y="1987414"/>
            <a:ext cx="255715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Une seule réponse est correcte !</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E3D230CF-47EC-14F2-8334-3381670DD433}"/>
              </a:ext>
            </a:extLst>
          </p:cNvPr>
          <p:cNvSpPr/>
          <p:nvPr/>
        </p:nvSpPr>
        <p:spPr>
          <a:xfrm>
            <a:off x="2112607" y="422433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Un site web </a:t>
            </a:r>
            <a:r>
              <a:rPr lang="en-US" sz="1800" dirty="0" err="1">
                <a:latin typeface="Calibri"/>
                <a:ea typeface="Calibri"/>
                <a:cs typeface="Calibri"/>
                <a:sym typeface="Calibri"/>
              </a:rPr>
              <a:t>dont</a:t>
            </a:r>
            <a:r>
              <a:rPr lang="en-US" sz="1800" dirty="0">
                <a:latin typeface="Calibri"/>
                <a:ea typeface="Calibri"/>
                <a:cs typeface="Calibri"/>
                <a:sym typeface="Calibri"/>
              </a:rPr>
              <a:t> </a:t>
            </a:r>
            <a:r>
              <a:rPr lang="en-US" sz="1800" dirty="0" err="1">
                <a:latin typeface="Calibri"/>
                <a:ea typeface="Calibri"/>
                <a:cs typeface="Calibri"/>
                <a:sym typeface="Calibri"/>
              </a:rPr>
              <a:t>l'URL</a:t>
            </a:r>
            <a:r>
              <a:rPr lang="en-US" sz="1800" dirty="0">
                <a:latin typeface="Calibri"/>
                <a:ea typeface="Calibri"/>
                <a:cs typeface="Calibri"/>
                <a:sym typeface="Calibri"/>
              </a:rPr>
              <a:t> commence par « https:// </a:t>
            </a:r>
            <a:endParaRPr lang="en-US" sz="1800" dirty="0"/>
          </a:p>
        </p:txBody>
      </p:sp>
      <p:sp>
        <p:nvSpPr>
          <p:cNvPr id="3" name="Ορθογώνιο 2">
            <a:extLst>
              <a:ext uri="{FF2B5EF4-FFF2-40B4-BE49-F238E27FC236}">
                <a16:creationId xmlns:a16="http://schemas.microsoft.com/office/drawing/2014/main" id="{F0652151-60D7-4716-28DB-AE75F8DE07BE}"/>
              </a:ext>
            </a:extLst>
          </p:cNvPr>
          <p:cNvSpPr/>
          <p:nvPr/>
        </p:nvSpPr>
        <p:spPr>
          <a:xfrm>
            <a:off x="6141682" y="2633662"/>
            <a:ext cx="3505200" cy="12477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B. Un </a:t>
            </a:r>
            <a:r>
              <a:rPr lang="en-US" sz="1800" dirty="0" err="1">
                <a:latin typeface="Calibri"/>
                <a:ea typeface="Calibri"/>
                <a:cs typeface="Calibri"/>
                <a:sym typeface="Calibri"/>
              </a:rPr>
              <a:t>appel</a:t>
            </a:r>
            <a:r>
              <a:rPr lang="en-US" sz="1800" dirty="0">
                <a:latin typeface="Calibri"/>
                <a:ea typeface="Calibri"/>
                <a:cs typeface="Calibri"/>
                <a:sym typeface="Calibri"/>
              </a:rPr>
              <a:t> </a:t>
            </a:r>
            <a:r>
              <a:rPr lang="en-US" sz="1800" dirty="0" err="1">
                <a:latin typeface="Calibri"/>
                <a:ea typeface="Calibri"/>
                <a:cs typeface="Calibri"/>
                <a:sym typeface="Calibri"/>
              </a:rPr>
              <a:t>téléphonique</a:t>
            </a:r>
            <a:r>
              <a:rPr lang="en-US" sz="1800" dirty="0">
                <a:latin typeface="Calibri"/>
                <a:ea typeface="Calibri"/>
                <a:cs typeface="Calibri"/>
                <a:sym typeface="Calibri"/>
              </a:rPr>
              <a:t> d'un </a:t>
            </a:r>
            <a:r>
              <a:rPr lang="en-US" sz="1800" dirty="0" err="1">
                <a:latin typeface="Calibri"/>
                <a:ea typeface="Calibri"/>
                <a:cs typeface="Calibri"/>
                <a:sym typeface="Calibri"/>
              </a:rPr>
              <a:t>magasin</a:t>
            </a:r>
            <a:r>
              <a:rPr lang="en-US" sz="1800" dirty="0">
                <a:latin typeface="Calibri"/>
                <a:ea typeface="Calibri"/>
                <a:cs typeface="Calibri"/>
                <a:sym typeface="Calibri"/>
              </a:rPr>
              <a:t> local </a:t>
            </a:r>
            <a:r>
              <a:rPr lang="en-US" sz="1800" dirty="0" err="1">
                <a:latin typeface="Calibri"/>
                <a:ea typeface="Calibri"/>
                <a:cs typeface="Calibri"/>
                <a:sym typeface="Calibri"/>
              </a:rPr>
              <a:t>confirmant</a:t>
            </a:r>
            <a:r>
              <a:rPr lang="en-US" sz="1800" dirty="0">
                <a:latin typeface="Calibri"/>
                <a:ea typeface="Calibri"/>
                <a:cs typeface="Calibri"/>
                <a:sym typeface="Calibri"/>
              </a:rPr>
              <a:t> </a:t>
            </a:r>
            <a:r>
              <a:rPr lang="en-US" sz="1800" dirty="0" err="1">
                <a:latin typeface="Calibri"/>
                <a:ea typeface="Calibri"/>
                <a:cs typeface="Calibri"/>
                <a:sym typeface="Calibri"/>
              </a:rPr>
              <a:t>une</a:t>
            </a:r>
            <a:r>
              <a:rPr lang="en-US" sz="1800" dirty="0">
                <a:latin typeface="Calibri"/>
                <a:ea typeface="Calibri"/>
                <a:cs typeface="Calibri"/>
                <a:sym typeface="Calibri"/>
              </a:rPr>
              <a:t> livraison.</a:t>
            </a:r>
            <a:endParaRPr lang="en-US" sz="1800" dirty="0"/>
          </a:p>
        </p:txBody>
      </p:sp>
      <p:sp>
        <p:nvSpPr>
          <p:cNvPr id="4" name="Ορθογώνιο 3">
            <a:extLst>
              <a:ext uri="{FF2B5EF4-FFF2-40B4-BE49-F238E27FC236}">
                <a16:creationId xmlns:a16="http://schemas.microsoft.com/office/drawing/2014/main" id="{0FD240A3-24E6-A17E-6DAA-DF1166A21766}"/>
              </a:ext>
            </a:extLst>
          </p:cNvPr>
          <p:cNvSpPr/>
          <p:nvPr/>
        </p:nvSpPr>
        <p:spPr>
          <a:xfrm>
            <a:off x="2112607" y="2633662"/>
            <a:ext cx="3505200" cy="127263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A. Un e-mail proposant un prix </a:t>
            </a:r>
            <a:r>
              <a:rPr lang="en-US" sz="1800" dirty="0" err="1">
                <a:latin typeface="Calibri"/>
                <a:ea typeface="Calibri"/>
                <a:cs typeface="Calibri"/>
                <a:sym typeface="Calibri"/>
              </a:rPr>
              <a:t>gratuit</a:t>
            </a:r>
            <a:r>
              <a:rPr lang="en-US" sz="1800" dirty="0">
                <a:latin typeface="Calibri"/>
                <a:ea typeface="Calibri"/>
                <a:cs typeface="Calibri"/>
                <a:sym typeface="Calibri"/>
              </a:rPr>
              <a:t> et demandant des </a:t>
            </a:r>
            <a:r>
              <a:rPr lang="en-US" sz="1800" dirty="0" err="1">
                <a:latin typeface="Calibri"/>
                <a:ea typeface="Calibri"/>
                <a:cs typeface="Calibri"/>
                <a:sym typeface="Calibri"/>
              </a:rPr>
              <a:t>informations</a:t>
            </a:r>
            <a:r>
              <a:rPr lang="en-US" sz="1800" dirty="0">
                <a:latin typeface="Calibri"/>
                <a:ea typeface="Calibri"/>
                <a:cs typeface="Calibri"/>
                <a:sym typeface="Calibri"/>
              </a:rPr>
              <a:t> </a:t>
            </a:r>
            <a:r>
              <a:rPr lang="en-US" sz="1800" dirty="0" err="1">
                <a:latin typeface="Calibri"/>
                <a:ea typeface="Calibri"/>
                <a:cs typeface="Calibri"/>
                <a:sym typeface="Calibri"/>
              </a:rPr>
              <a:t>personnelles</a:t>
            </a:r>
            <a:r>
              <a:rPr lang="en-US" sz="1800" dirty="0">
                <a:latin typeface="Calibri"/>
                <a:ea typeface="Calibri"/>
                <a:cs typeface="Calibri"/>
                <a:sym typeface="Calibri"/>
              </a:rPr>
              <a:t> pour </a:t>
            </a:r>
            <a:r>
              <a:rPr lang="en-US" sz="1800" dirty="0" err="1">
                <a:latin typeface="Calibri"/>
                <a:ea typeface="Calibri"/>
                <a:cs typeface="Calibri"/>
                <a:sym typeface="Calibri"/>
              </a:rPr>
              <a:t>l'obtenir</a:t>
            </a:r>
            <a:r>
              <a:rPr lang="en-US" sz="1800" dirty="0">
                <a:latin typeface="Calibri"/>
                <a:ea typeface="Calibri"/>
                <a:cs typeface="Calibri"/>
                <a:sym typeface="Calibri"/>
              </a:rPr>
              <a:t>.</a:t>
            </a:r>
          </a:p>
        </p:txBody>
      </p:sp>
      <p:sp>
        <p:nvSpPr>
          <p:cNvPr id="5" name="Ορθογώνιο 4">
            <a:extLst>
              <a:ext uri="{FF2B5EF4-FFF2-40B4-BE49-F238E27FC236}">
                <a16:creationId xmlns:a16="http://schemas.microsoft.com/office/drawing/2014/main" id="{4159C6A7-069B-3E68-20BB-698634E89463}"/>
              </a:ext>
            </a:extLst>
          </p:cNvPr>
          <p:cNvSpPr/>
          <p:nvPr/>
        </p:nvSpPr>
        <p:spPr>
          <a:xfrm>
            <a:off x="6141682" y="422433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D. Un e-mail de </a:t>
            </a:r>
            <a:r>
              <a:rPr lang="en-US" sz="1800" dirty="0" err="1">
                <a:latin typeface="Calibri"/>
                <a:ea typeface="Calibri"/>
                <a:cs typeface="Calibri"/>
                <a:sym typeface="Calibri"/>
              </a:rPr>
              <a:t>votre</a:t>
            </a:r>
            <a:r>
              <a:rPr lang="en-US" sz="1800" dirty="0">
                <a:latin typeface="Calibri"/>
                <a:ea typeface="Calibri"/>
                <a:cs typeface="Calibri"/>
                <a:sym typeface="Calibri"/>
              </a:rPr>
              <a:t> </a:t>
            </a:r>
            <a:r>
              <a:rPr lang="en-US" sz="1800" dirty="0" err="1">
                <a:latin typeface="Calibri"/>
                <a:ea typeface="Calibri"/>
                <a:cs typeface="Calibri"/>
                <a:sym typeface="Calibri"/>
              </a:rPr>
              <a:t>banque</a:t>
            </a:r>
            <a:r>
              <a:rPr lang="en-US" sz="1800" dirty="0">
                <a:latin typeface="Calibri"/>
                <a:ea typeface="Calibri"/>
                <a:cs typeface="Calibri"/>
                <a:sym typeface="Calibri"/>
              </a:rPr>
              <a:t> avec le </a:t>
            </a:r>
            <a:r>
              <a:rPr lang="en-US" sz="1800" dirty="0" err="1">
                <a:latin typeface="Calibri"/>
                <a:ea typeface="Calibri"/>
                <a:cs typeface="Calibri"/>
                <a:sym typeface="Calibri"/>
              </a:rPr>
              <a:t>solde</a:t>
            </a:r>
            <a:r>
              <a:rPr lang="en-US" sz="1800" dirty="0">
                <a:latin typeface="Calibri"/>
                <a:ea typeface="Calibri"/>
                <a:cs typeface="Calibri"/>
                <a:sym typeface="Calibri"/>
              </a:rPr>
              <a:t> </a:t>
            </a:r>
            <a:r>
              <a:rPr lang="en-US" sz="1800" dirty="0" err="1">
                <a:latin typeface="Calibri"/>
                <a:ea typeface="Calibri"/>
                <a:cs typeface="Calibri"/>
                <a:sym typeface="Calibri"/>
              </a:rPr>
              <a:t>actualisé</a:t>
            </a:r>
            <a:r>
              <a:rPr lang="en-US" sz="1800" dirty="0">
                <a:latin typeface="Calibri"/>
                <a:ea typeface="Calibri"/>
                <a:cs typeface="Calibri"/>
                <a:sym typeface="Calibri"/>
              </a:rPr>
              <a:t> de </a:t>
            </a:r>
            <a:r>
              <a:rPr lang="en-US" sz="1800" dirty="0" err="1">
                <a:latin typeface="Calibri"/>
                <a:ea typeface="Calibri"/>
                <a:cs typeface="Calibri"/>
                <a:sym typeface="Calibri"/>
              </a:rPr>
              <a:t>votre</a:t>
            </a:r>
            <a:r>
              <a:rPr lang="en-US" sz="1800" dirty="0">
                <a:latin typeface="Calibri"/>
                <a:ea typeface="Calibri"/>
                <a:cs typeface="Calibri"/>
                <a:sym typeface="Calibri"/>
              </a:rPr>
              <a:t> </a:t>
            </a:r>
            <a:r>
              <a:rPr lang="en-US" sz="1800" dirty="0" err="1">
                <a:latin typeface="Calibri"/>
                <a:ea typeface="Calibri"/>
                <a:cs typeface="Calibri"/>
                <a:sym typeface="Calibri"/>
              </a:rPr>
              <a:t>compte</a:t>
            </a:r>
            <a:r>
              <a:rPr lang="en-US" sz="1800" dirty="0">
                <a:latin typeface="Calibri"/>
                <a:ea typeface="Calibri"/>
                <a:cs typeface="Calibri"/>
                <a:sym typeface="Calibri"/>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80"/>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4. Que devez-vous faire pour garantir la sécurité de vos informations bancaires lorsque vous effectuez des achats en ligne ?</a:t>
            </a:r>
            <a:endParaRPr sz="1400" b="0" i="0" u="none" strike="noStrike" cap="none">
              <a:solidFill>
                <a:srgbClr val="000000"/>
              </a:solidFill>
              <a:latin typeface="Calibri"/>
              <a:ea typeface="Calibri"/>
              <a:cs typeface="Calibri"/>
              <a:sym typeface="Calibri"/>
            </a:endParaRPr>
          </a:p>
        </p:txBody>
      </p:sp>
      <p:sp>
        <p:nvSpPr>
          <p:cNvPr id="474" name="Google Shape;474;p80"/>
          <p:cNvSpPr txBox="1"/>
          <p:nvPr/>
        </p:nvSpPr>
        <p:spPr>
          <a:xfrm>
            <a:off x="2112607" y="1987414"/>
            <a:ext cx="255715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Une seule réponse est correcte !</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3AF18947-A994-FB1F-5B1D-4C9D7BAB6979}"/>
              </a:ext>
            </a:extLst>
          </p:cNvPr>
          <p:cNvSpPr/>
          <p:nvPr/>
        </p:nvSpPr>
        <p:spPr>
          <a:xfrm>
            <a:off x="2112607" y="2771775"/>
            <a:ext cx="3505200" cy="130492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err="1">
                <a:latin typeface="Calibri"/>
                <a:ea typeface="Calibri"/>
                <a:cs typeface="Calibri"/>
                <a:sym typeface="Calibri"/>
              </a:rPr>
              <a:t>Communiquez</a:t>
            </a:r>
            <a:r>
              <a:rPr lang="en-US" sz="1800" dirty="0">
                <a:latin typeface="Calibri"/>
                <a:ea typeface="Calibri"/>
                <a:cs typeface="Calibri"/>
                <a:sym typeface="Calibri"/>
              </a:rPr>
              <a:t> les </a:t>
            </a:r>
            <a:r>
              <a:rPr lang="en-US" sz="1800" dirty="0" err="1">
                <a:latin typeface="Calibri"/>
                <a:ea typeface="Calibri"/>
                <a:cs typeface="Calibri"/>
                <a:sym typeface="Calibri"/>
              </a:rPr>
              <a:t>détails</a:t>
            </a:r>
            <a:r>
              <a:rPr lang="en-US" sz="1800" dirty="0">
                <a:latin typeface="Calibri"/>
                <a:ea typeface="Calibri"/>
                <a:cs typeface="Calibri"/>
                <a:sym typeface="Calibri"/>
              </a:rPr>
              <a:t> de </a:t>
            </a:r>
            <a:r>
              <a:rPr lang="en-US" sz="1800" dirty="0" err="1">
                <a:latin typeface="Calibri"/>
                <a:ea typeface="Calibri"/>
                <a:cs typeface="Calibri"/>
                <a:sym typeface="Calibri"/>
              </a:rPr>
              <a:t>votre</a:t>
            </a:r>
            <a:r>
              <a:rPr lang="en-US" sz="1800" dirty="0">
                <a:latin typeface="Calibri"/>
                <a:ea typeface="Calibri"/>
                <a:cs typeface="Calibri"/>
                <a:sym typeface="Calibri"/>
              </a:rPr>
              <a:t> carte de </a:t>
            </a:r>
            <a:r>
              <a:rPr lang="en-US" sz="1800" dirty="0" err="1">
                <a:latin typeface="Calibri"/>
                <a:ea typeface="Calibri"/>
                <a:cs typeface="Calibri"/>
                <a:sym typeface="Calibri"/>
              </a:rPr>
              <a:t>crédit</a:t>
            </a:r>
            <a:r>
              <a:rPr lang="en-US" sz="1800" dirty="0">
                <a:latin typeface="Calibri"/>
                <a:ea typeface="Calibri"/>
                <a:cs typeface="Calibri"/>
                <a:sym typeface="Calibri"/>
              </a:rPr>
              <a:t> par </a:t>
            </a:r>
            <a:r>
              <a:rPr lang="en-US" sz="1800" dirty="0" err="1">
                <a:latin typeface="Calibri"/>
                <a:ea typeface="Calibri"/>
                <a:cs typeface="Calibri"/>
                <a:sym typeface="Calibri"/>
              </a:rPr>
              <a:t>téléphone</a:t>
            </a:r>
            <a:r>
              <a:rPr lang="en-US" sz="1800" dirty="0">
                <a:latin typeface="Calibri"/>
                <a:ea typeface="Calibri"/>
                <a:cs typeface="Calibri"/>
                <a:sym typeface="Calibri"/>
              </a:rPr>
              <a:t> au service clientèle.</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3AB294AD-D4A7-DF4F-A44B-79F30577941C}"/>
              </a:ext>
            </a:extLst>
          </p:cNvPr>
          <p:cNvSpPr/>
          <p:nvPr/>
        </p:nvSpPr>
        <p:spPr>
          <a:xfrm>
            <a:off x="6141682" y="2771774"/>
            <a:ext cx="3505200" cy="130492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panose="020F0502020204030204" pitchFamily="34" charset="0"/>
                <a:cs typeface="Calibri" panose="020F0502020204030204" pitchFamily="34" charset="0"/>
              </a:rPr>
              <a:t>B. </a:t>
            </a:r>
            <a:r>
              <a:rPr lang="fr-FR" sz="1800" dirty="0">
                <a:latin typeface="Calibri"/>
                <a:ea typeface="Calibri"/>
                <a:cs typeface="Calibri"/>
                <a:sym typeface="Calibri"/>
              </a:rPr>
              <a:t>Utilisez un site web sécurisé avec </a:t>
            </a:r>
            <a:endParaRPr lang="fr-FR" sz="1800" dirty="0"/>
          </a:p>
          <a:p>
            <a:pPr lvl="0" algn="ctr"/>
            <a:r>
              <a:rPr lang="fr-FR" sz="1800" dirty="0">
                <a:latin typeface="Calibri"/>
                <a:ea typeface="Calibri"/>
                <a:cs typeface="Calibri"/>
                <a:sym typeface="Calibri"/>
              </a:rPr>
              <a:t>« https:// » et un symbole de cadenas avant de saisir vos informations bancaires.</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B4ABFF1A-5872-86E2-C5E4-8E3BE3998ECD}"/>
              </a:ext>
            </a:extLst>
          </p:cNvPr>
          <p:cNvSpPr/>
          <p:nvPr/>
        </p:nvSpPr>
        <p:spPr>
          <a:xfrm>
            <a:off x="2105025" y="4514850"/>
            <a:ext cx="3505200" cy="13144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err="1">
                <a:latin typeface="Calibri"/>
                <a:ea typeface="Calibri"/>
                <a:cs typeface="Calibri"/>
                <a:sym typeface="Calibri"/>
              </a:rPr>
              <a:t>Utilisez</a:t>
            </a:r>
            <a:r>
              <a:rPr lang="en-US" sz="1800" dirty="0">
                <a:latin typeface="Calibri"/>
                <a:ea typeface="Calibri"/>
                <a:cs typeface="Calibri"/>
                <a:sym typeface="Calibri"/>
              </a:rPr>
              <a:t> un réseau Wi-Fi public pour terminer le processus de </a:t>
            </a:r>
            <a:r>
              <a:rPr lang="en-US" sz="1800" dirty="0" err="1">
                <a:latin typeface="Calibri"/>
                <a:ea typeface="Calibri"/>
                <a:cs typeface="Calibri"/>
                <a:sym typeface="Calibri"/>
              </a:rPr>
              <a:t>paiement</a:t>
            </a:r>
            <a:r>
              <a:rPr lang="en-US" sz="1800" dirty="0">
                <a:latin typeface="Calibri"/>
                <a:ea typeface="Calibri"/>
                <a:cs typeface="Calibri"/>
                <a:sym typeface="Calibri"/>
              </a:rPr>
              <a:t>.</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4F66AEFF-BFBB-440C-2411-AF5AAD54CC63}"/>
              </a:ext>
            </a:extLst>
          </p:cNvPr>
          <p:cNvSpPr/>
          <p:nvPr/>
        </p:nvSpPr>
        <p:spPr>
          <a:xfrm>
            <a:off x="6096000" y="4548187"/>
            <a:ext cx="3505200" cy="128111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panose="020F0502020204030204" pitchFamily="34" charset="0"/>
                <a:cs typeface="Calibri" panose="020F0502020204030204" pitchFamily="34" charset="0"/>
              </a:rPr>
              <a:t>D. </a:t>
            </a:r>
            <a:r>
              <a:rPr lang="fr-FR" sz="1800" dirty="0">
                <a:latin typeface="Calibri"/>
                <a:ea typeface="Calibri"/>
                <a:cs typeface="Calibri"/>
                <a:sym typeface="Calibri"/>
              </a:rPr>
              <a:t>Utilisez un site web sécurisé avec « https:// » et un symbole de cadenas avant de saisir vos informations bancaires.</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grpSp>
        <p:nvGrpSpPr>
          <p:cNvPr id="480" name="Google Shape;480;p58"/>
          <p:cNvGrpSpPr/>
          <p:nvPr/>
        </p:nvGrpSpPr>
        <p:grpSpPr>
          <a:xfrm>
            <a:off x="0" y="1"/>
            <a:ext cx="12624362" cy="6910372"/>
            <a:chOff x="0" y="0"/>
            <a:chExt cx="12624362" cy="7020335"/>
          </a:xfrm>
        </p:grpSpPr>
        <p:sp>
          <p:nvSpPr>
            <p:cNvPr id="481" name="Google Shape;481;p58"/>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82" name="Google Shape;482;p58"/>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483" name="Google Shape;483;p58"/>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484" name="Google Shape;484;p58"/>
            <p:cNvSpPr txBox="1"/>
            <p:nvPr/>
          </p:nvSpPr>
          <p:spPr>
            <a:xfrm>
              <a:off x="0" y="3882628"/>
              <a:ext cx="5391150" cy="132556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ctr" rtl="0">
                <a:lnSpc>
                  <a:spcPct val="90000"/>
                </a:lnSpc>
                <a:spcBef>
                  <a:spcPts val="0"/>
                </a:spcBef>
                <a:spcAft>
                  <a:spcPts val="0"/>
                </a:spcAft>
                <a:buClr>
                  <a:srgbClr val="FFC243"/>
                </a:buClr>
                <a:buSzPct val="95579"/>
                <a:buFont typeface="Calibri"/>
                <a:buNone/>
              </a:pPr>
              <a:r>
                <a:rPr lang="en-US" sz="5400" b="1" i="0" u="none" strike="noStrike" cap="none">
                  <a:solidFill>
                    <a:srgbClr val="FFC243"/>
                  </a:solidFill>
                  <a:latin typeface="Calibri"/>
                  <a:ea typeface="Calibri"/>
                  <a:cs typeface="Calibri"/>
                  <a:sym typeface="Calibri"/>
                </a:rPr>
                <a:t>Félicitations !</a:t>
              </a:r>
              <a:r>
                <a:rPr lang="en-US" sz="4000" b="1" i="0" u="none" strike="noStrike" cap="none">
                  <a:solidFill>
                    <a:srgbClr val="84C337"/>
                  </a:solidFill>
                  <a:latin typeface="Calibri"/>
                  <a:ea typeface="Calibri"/>
                  <a:cs typeface="Calibri"/>
                  <a:sym typeface="Calibri"/>
                </a:rPr>
                <a:t/>
              </a:r>
              <a:br>
                <a:rPr lang="en-US" sz="4000" b="1" i="0" u="none" strike="noStrike" cap="none">
                  <a:solidFill>
                    <a:srgbClr val="84C337"/>
                  </a:solidFill>
                  <a:latin typeface="Calibri"/>
                  <a:ea typeface="Calibri"/>
                  <a:cs typeface="Calibri"/>
                  <a:sym typeface="Calibri"/>
                </a:rPr>
              </a:br>
              <a:r>
                <a:rPr lang="en-US" sz="4000" b="1" i="0" u="none" strike="noStrike" cap="none">
                  <a:solidFill>
                    <a:srgbClr val="1C2E78"/>
                  </a:solidFill>
                  <a:latin typeface="Calibri"/>
                  <a:ea typeface="Calibri"/>
                  <a:cs typeface="Calibri"/>
                  <a:sym typeface="Calibri"/>
                </a:rPr>
                <a:t>Vous avez terminé ce module !</a:t>
              </a:r>
              <a:endParaRPr sz="2000" b="0" i="0" u="none" strike="noStrike" cap="none">
                <a:solidFill>
                  <a:srgbClr val="000000"/>
                </a:solidFill>
                <a:latin typeface="Calibri"/>
                <a:ea typeface="Calibri"/>
                <a:cs typeface="Calibri"/>
                <a:sym typeface="Calibri"/>
              </a:endParaRPr>
            </a:p>
          </p:txBody>
        </p:sp>
      </p:grpSp>
      <p:sp>
        <p:nvSpPr>
          <p:cNvPr id="485" name="Google Shape;485;p58"/>
          <p:cNvSpPr/>
          <p:nvPr/>
        </p:nvSpPr>
        <p:spPr>
          <a:xfrm>
            <a:off x="4741679" y="6277951"/>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Calibri"/>
              <a:buNone/>
            </a:pPr>
            <a:r>
              <a:rPr lang="en-US" sz="1110" b="0" i="0" u="none" strike="noStrike" cap="none">
                <a:solidFill>
                  <a:schemeClr val="lt1"/>
                </a:solidFill>
                <a:latin typeface="Calibri"/>
                <a:ea typeface="Calibri"/>
                <a:cs typeface="Calibri"/>
                <a:sym typeface="Calibri"/>
              </a:rPr>
              <a:t>Financé par l'Union européenne. Les points de vue et opinions exprimés n'engagent toutefois que leur(s) auteur(s) et ne reflètent pas nécessairement ceux de l'Union européenne ou de l'Agence exécutive « Éducation, audiovisuel et culture » (EACEA). Ni l'Union européenne ni l'EACEA ne peuvent en être tenus responsables. Numéro de projet : 2023-1-RO01-KA220-ADU-000157797</a:t>
            </a:r>
            <a:endParaRPr/>
          </a:p>
        </p:txBody>
      </p:sp>
      <p:pic>
        <p:nvPicPr>
          <p:cNvPr id="486" name="Google Shape;486;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33924" y="8958"/>
            <a:ext cx="3635960" cy="3783780"/>
          </a:xfrm>
          <a:prstGeom prst="rect">
            <a:avLst/>
          </a:prstGeom>
          <a:noFill/>
          <a:ln>
            <a:noFill/>
          </a:ln>
        </p:spPr>
      </p:pic>
      <p:pic>
        <p:nvPicPr>
          <p:cNvPr id="487" name="Google Shape;487;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44200" r="5462"/>
          <a:stretch/>
        </p:blipFill>
        <p:spPr>
          <a:xfrm>
            <a:off x="3397721" y="823363"/>
            <a:ext cx="2375272" cy="2212824"/>
          </a:xfrm>
          <a:prstGeom prst="rect">
            <a:avLst/>
          </a:prstGeom>
          <a:noFill/>
          <a:ln>
            <a:noFill/>
          </a:ln>
        </p:spPr>
      </p:pic>
      <p:pic>
        <p:nvPicPr>
          <p:cNvPr id="488" name="Google Shape;488;p58" title="FR_Co-fundedbytheEU_RGB_POS.png"/>
          <p:cNvPicPr preferRelativeResize="0"/>
          <p:nvPr/>
        </p:nvPicPr>
        <p:blipFill rotWithShape="1">
          <a:blip r:embed="rId5">
            <a:alphaModFix/>
          </a:blip>
          <a:srcRect/>
          <a:stretch/>
        </p:blipFill>
        <p:spPr>
          <a:xfrm>
            <a:off x="0" y="6215916"/>
            <a:ext cx="2700268" cy="6078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Compétences</a:t>
            </a:r>
            <a:endParaRPr sz="2400"/>
          </a:p>
        </p:txBody>
      </p:sp>
      <p:pic>
        <p:nvPicPr>
          <p:cNvPr id="139" name="Google Shape;139;p5"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40" name="Google Shape;140;p5"/>
          <p:cNvSpPr txBox="1"/>
          <p:nvPr/>
        </p:nvSpPr>
        <p:spPr>
          <a:xfrm>
            <a:off x="1523999" y="1571576"/>
            <a:ext cx="779252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a:solidFill>
                  <a:srgbClr val="1C2E78"/>
                </a:solidFill>
                <a:latin typeface="Calibri"/>
                <a:ea typeface="Calibri"/>
                <a:cs typeface="Calibri"/>
                <a:sym typeface="Calibri"/>
              </a:rPr>
              <a:t>Après avoir suivi ce module, vous serez mieux informé(e) sur :</a:t>
            </a:r>
            <a:endParaRPr sz="1400" b="0" i="0" u="none" strike="noStrike" cap="none">
              <a:solidFill>
                <a:srgbClr val="000000"/>
              </a:solidFill>
              <a:latin typeface="Calibri"/>
              <a:ea typeface="Calibri"/>
              <a:cs typeface="Calibri"/>
              <a:sym typeface="Calibri"/>
            </a:endParaRPr>
          </a:p>
        </p:txBody>
      </p:sp>
      <p:sp>
        <p:nvSpPr>
          <p:cNvPr id="141" name="Google Shape;141;p5"/>
          <p:cNvSpPr txBox="1"/>
          <p:nvPr/>
        </p:nvSpPr>
        <p:spPr>
          <a:xfrm>
            <a:off x="485775" y="2375147"/>
            <a:ext cx="5887316" cy="35557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None/>
            </a:pPr>
            <a:r>
              <a:rPr lang="en-US" sz="2000" b="0" i="0" u="none" strike="noStrike" cap="none">
                <a:solidFill>
                  <a:schemeClr val="lt1"/>
                </a:solidFill>
                <a:latin typeface="Calibri"/>
                <a:ea typeface="Calibri"/>
                <a:cs typeface="Calibri"/>
                <a:sym typeface="Calibri"/>
              </a:rPr>
              <a:t>Acquérez les compétences suivantes pour utiliser les solutions de paiement mobile en toute sécurité et en toute confiance : </a:t>
            </a:r>
            <a:endParaRPr sz="2400" b="0" i="0" u="none" strike="noStrike" cap="none">
              <a:solidFill>
                <a:schemeClr val="lt1"/>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a:solidFill>
                  <a:schemeClr val="lt1"/>
                </a:solidFill>
                <a:latin typeface="Calibri"/>
                <a:ea typeface="Calibri"/>
                <a:cs typeface="Calibri"/>
                <a:sym typeface="Calibri"/>
              </a:rPr>
              <a:t>La capacité d'effectuer des transactions en ligne en toute sécurité, grâce à des mesures de protection, à la vérification de la sécurité des sites web et à une gestion responsable des données des cartes bancaires</a:t>
            </a:r>
            <a:endParaRPr/>
          </a:p>
          <a:p>
            <a:pPr marL="685800" marR="0" lvl="1" indent="-228600" algn="l" rtl="0">
              <a:lnSpc>
                <a:spcPct val="100000"/>
              </a:lnSpc>
              <a:spcBef>
                <a:spcPts val="1200"/>
              </a:spcBef>
              <a:spcAft>
                <a:spcPts val="600"/>
              </a:spcAft>
              <a:buClr>
                <a:srgbClr val="FFDA4C"/>
              </a:buClr>
              <a:buSzPts val="2400"/>
              <a:buFont typeface="Calibri"/>
              <a:buChar char="✔"/>
            </a:pPr>
            <a:r>
              <a:rPr lang="en-US" sz="2000" b="0" i="0" u="none" strike="noStrike" cap="none">
                <a:solidFill>
                  <a:schemeClr val="lt1"/>
                </a:solidFill>
                <a:latin typeface="Calibri"/>
                <a:ea typeface="Calibri"/>
                <a:cs typeface="Calibri"/>
                <a:sym typeface="Calibri"/>
              </a:rPr>
              <a:t>Les connaissances nécessaires pour naviguer facilement dans les boutiques en ligne</a:t>
            </a:r>
            <a:endParaRPr sz="2000" b="0" i="0" u="none" strike="noStrike" cap="none">
              <a:solidFill>
                <a:schemeClr val="lt1"/>
              </a:solidFill>
              <a:latin typeface="Calibri"/>
              <a:ea typeface="Calibri"/>
              <a:cs typeface="Calibri"/>
              <a:sym typeface="Calibri"/>
            </a:endParaRPr>
          </a:p>
        </p:txBody>
      </p:sp>
      <p:sp>
        <p:nvSpPr>
          <p:cNvPr id="142" name="Google Shape;142;p5"/>
          <p:cNvSpPr txBox="1"/>
          <p:nvPr/>
        </p:nvSpPr>
        <p:spPr>
          <a:xfrm>
            <a:off x="6539347" y="2872509"/>
            <a:ext cx="4978398" cy="2919798"/>
          </a:xfrm>
          <a:prstGeom prst="rect">
            <a:avLst/>
          </a:prstGeom>
          <a:noFill/>
          <a:ln>
            <a:noFill/>
          </a:ln>
        </p:spPr>
        <p:txBody>
          <a:bodyPr spcFirstLastPara="1" wrap="square" lIns="91425" tIns="45700" rIns="91425" bIns="45700" anchor="t" anchorCtr="0">
            <a:normAutofit/>
          </a:bodyPr>
          <a:lstStyle/>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a:solidFill>
                  <a:srgbClr val="FFFFFF"/>
                </a:solidFill>
                <a:latin typeface="Calibri"/>
                <a:ea typeface="Calibri"/>
                <a:cs typeface="Calibri"/>
                <a:sym typeface="Calibri"/>
              </a:rPr>
              <a:t>Maîtrise des techniques et des outils d'achat en ligne</a:t>
            </a:r>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a:solidFill>
                  <a:srgbClr val="FFFFFF"/>
                </a:solidFill>
                <a:latin typeface="Calibri"/>
                <a:ea typeface="Calibri"/>
                <a:cs typeface="Calibri"/>
                <a:sym typeface="Calibri"/>
              </a:rPr>
              <a:t>Compétences logistiques</a:t>
            </a:r>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a:solidFill>
                  <a:srgbClr val="FFFFFF"/>
                </a:solidFill>
                <a:latin typeface="Calibri"/>
                <a:ea typeface="Calibri"/>
                <a:cs typeface="Calibri"/>
                <a:sym typeface="Calibri"/>
              </a:rPr>
              <a:t>Connaissances en marketing et merchandising</a:t>
            </a:r>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a:solidFill>
                  <a:srgbClr val="FFFFFF"/>
                </a:solidFill>
                <a:latin typeface="Calibri"/>
                <a:ea typeface="Calibri"/>
                <a:cs typeface="Calibri"/>
                <a:sym typeface="Calibri"/>
              </a:rPr>
              <a:t>Communication avec les services d'assistance à la clientèle</a:t>
            </a:r>
            <a:endParaRPr sz="20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Contenu de la formation</a:t>
            </a:r>
            <a:endParaRPr sz="2400"/>
          </a:p>
        </p:txBody>
      </p:sp>
      <p:sp>
        <p:nvSpPr>
          <p:cNvPr id="148" name="Google Shape;148;p6"/>
          <p:cNvSpPr txBox="1">
            <a:spLocks noGrp="1"/>
          </p:cNvSpPr>
          <p:nvPr>
            <p:ph type="body" idx="1"/>
          </p:nvPr>
        </p:nvSpPr>
        <p:spPr>
          <a:xfrm>
            <a:off x="384900" y="2086653"/>
            <a:ext cx="11422200" cy="3844200"/>
          </a:xfrm>
          <a:prstGeom prst="rect">
            <a:avLst/>
          </a:prstGeom>
          <a:noFill/>
          <a:ln>
            <a:noFill/>
          </a:ln>
        </p:spPr>
        <p:txBody>
          <a:bodyPr spcFirstLastPara="1" wrap="square" lIns="91425" tIns="45700" rIns="91425" bIns="45700" anchor="t" anchorCtr="0">
            <a:noAutofit/>
          </a:bodyPr>
          <a:lstStyle/>
          <a:p>
            <a:pPr marL="534988" lvl="0" indent="-336550" algn="l" rtl="0">
              <a:lnSpc>
                <a:spcPct val="130000"/>
              </a:lnSpc>
              <a:spcBef>
                <a:spcPts val="600"/>
              </a:spcBef>
              <a:spcAft>
                <a:spcPts val="0"/>
              </a:spcAft>
              <a:buClr>
                <a:schemeClr val="accent4"/>
              </a:buClr>
              <a:buSzPts val="1500"/>
              <a:buFont typeface="Calibri"/>
              <a:buAutoNum type="arabicPeriod"/>
            </a:pPr>
            <a:r>
              <a:rPr lang="en-US" sz="1500" dirty="0"/>
              <a:t>Introduction : durée, </a:t>
            </a:r>
            <a:r>
              <a:rPr lang="en-US" sz="1500" dirty="0" err="1"/>
              <a:t>objectifs</a:t>
            </a:r>
            <a:r>
              <a:rPr lang="en-US" sz="1500" dirty="0"/>
              <a:t>, </a:t>
            </a:r>
            <a:r>
              <a:rPr lang="en-US" sz="1500" dirty="0" err="1"/>
              <a:t>contenu</a:t>
            </a:r>
            <a:r>
              <a:rPr lang="en-US" sz="1500" dirty="0"/>
              <a:t> et </a:t>
            </a:r>
            <a:r>
              <a:rPr lang="en-US" sz="1500" dirty="0" err="1"/>
              <a:t>méthodologie</a:t>
            </a:r>
            <a:r>
              <a:rPr lang="en-US" sz="1500" dirty="0"/>
              <a:t>, </a:t>
            </a:r>
            <a:r>
              <a:rPr lang="en-US" sz="1500" dirty="0" err="1"/>
              <a:t>compétences</a:t>
            </a:r>
            <a:endParaRPr sz="1779" dirty="0"/>
          </a:p>
          <a:p>
            <a:pPr marL="534988" lvl="0" indent="-336550" algn="l" rtl="0">
              <a:lnSpc>
                <a:spcPct val="130000"/>
              </a:lnSpc>
              <a:spcBef>
                <a:spcPts val="1200"/>
              </a:spcBef>
              <a:spcAft>
                <a:spcPts val="0"/>
              </a:spcAft>
              <a:buClr>
                <a:schemeClr val="accent4"/>
              </a:buClr>
              <a:buSzPts val="1500"/>
              <a:buFont typeface="Calibri"/>
              <a:buAutoNum type="arabicPeriod"/>
            </a:pPr>
            <a:r>
              <a:rPr lang="en-US" sz="1500" dirty="0"/>
              <a:t>Structure et navigation des sites web de boutiques </a:t>
            </a:r>
            <a:r>
              <a:rPr lang="en-US" sz="1500" dirty="0" err="1"/>
              <a:t>en</a:t>
            </a:r>
            <a:r>
              <a:rPr lang="en-US" sz="1500" dirty="0"/>
              <a:t> </a:t>
            </a:r>
            <a:r>
              <a:rPr lang="en-US" sz="1500" dirty="0" err="1"/>
              <a:t>ligne</a:t>
            </a:r>
            <a:endParaRPr sz="1779" dirty="0"/>
          </a:p>
          <a:p>
            <a:pPr marL="534988" lvl="0" indent="-336550" algn="l" rtl="0">
              <a:lnSpc>
                <a:spcPct val="130000"/>
              </a:lnSpc>
              <a:spcBef>
                <a:spcPts val="1200"/>
              </a:spcBef>
              <a:spcAft>
                <a:spcPts val="0"/>
              </a:spcAft>
              <a:buClr>
                <a:schemeClr val="accent4"/>
              </a:buClr>
              <a:buSzPts val="1500"/>
              <a:buFont typeface="Calibri"/>
              <a:buAutoNum type="arabicPeriod"/>
            </a:pPr>
            <a:r>
              <a:rPr lang="en-US" sz="1500" dirty="0" err="1"/>
              <a:t>Comptes</a:t>
            </a:r>
            <a:r>
              <a:rPr lang="en-US" sz="1500" dirty="0"/>
              <a:t> </a:t>
            </a:r>
            <a:r>
              <a:rPr lang="en-US" sz="1500" dirty="0" err="1"/>
              <a:t>d'achat</a:t>
            </a:r>
            <a:r>
              <a:rPr lang="en-US" sz="1500" dirty="0"/>
              <a:t> </a:t>
            </a:r>
            <a:r>
              <a:rPr lang="en-US" sz="1500" dirty="0" err="1"/>
              <a:t>en</a:t>
            </a:r>
            <a:r>
              <a:rPr lang="en-US" sz="1500" dirty="0"/>
              <a:t> </a:t>
            </a:r>
            <a:r>
              <a:rPr lang="en-US" sz="1500" dirty="0" err="1"/>
              <a:t>ligne</a:t>
            </a:r>
            <a:r>
              <a:rPr lang="en-US" sz="1500" dirty="0"/>
              <a:t> – </a:t>
            </a:r>
            <a:r>
              <a:rPr lang="en-US" sz="1500" dirty="0" err="1"/>
              <a:t>création</a:t>
            </a:r>
            <a:r>
              <a:rPr lang="en-US" sz="1500" dirty="0"/>
              <a:t>, gestion et </a:t>
            </a:r>
            <a:r>
              <a:rPr lang="en-US" sz="1500" dirty="0" err="1"/>
              <a:t>paiement</a:t>
            </a:r>
            <a:r>
              <a:rPr lang="en-US" sz="1500" dirty="0"/>
              <a:t> par carte de </a:t>
            </a:r>
            <a:r>
              <a:rPr lang="en-US" sz="1500" dirty="0" err="1"/>
              <a:t>crédit</a:t>
            </a:r>
            <a:endParaRPr sz="1779" dirty="0"/>
          </a:p>
          <a:p>
            <a:pPr marL="534988" lvl="0" indent="-336550" algn="l" rtl="0">
              <a:lnSpc>
                <a:spcPct val="130000"/>
              </a:lnSpc>
              <a:spcBef>
                <a:spcPts val="1200"/>
              </a:spcBef>
              <a:spcAft>
                <a:spcPts val="0"/>
              </a:spcAft>
              <a:buClr>
                <a:schemeClr val="accent4"/>
              </a:buClr>
              <a:buSzPts val="1500"/>
              <a:buFont typeface="Calibri"/>
              <a:buAutoNum type="arabicPeriod"/>
            </a:pPr>
            <a:r>
              <a:rPr lang="en-US" sz="1500" dirty="0" err="1"/>
              <a:t>Méthodes</a:t>
            </a:r>
            <a:r>
              <a:rPr lang="en-US" sz="1500" dirty="0"/>
              <a:t> de </a:t>
            </a:r>
            <a:r>
              <a:rPr lang="en-US" sz="1500" dirty="0" err="1"/>
              <a:t>paiement</a:t>
            </a:r>
            <a:r>
              <a:rPr lang="en-US" sz="1500" dirty="0"/>
              <a:t> </a:t>
            </a:r>
            <a:r>
              <a:rPr lang="en-US" sz="1500" dirty="0" err="1"/>
              <a:t>en</a:t>
            </a:r>
            <a:r>
              <a:rPr lang="en-US" sz="1500" dirty="0"/>
              <a:t> </a:t>
            </a:r>
            <a:r>
              <a:rPr lang="en-US" sz="1500" dirty="0" err="1"/>
              <a:t>ligne</a:t>
            </a:r>
            <a:r>
              <a:rPr lang="en-US" sz="1500" dirty="0"/>
              <a:t> </a:t>
            </a:r>
            <a:r>
              <a:rPr lang="en-US" sz="1500" dirty="0" err="1"/>
              <a:t>courantes</a:t>
            </a:r>
            <a:endParaRPr sz="1779" dirty="0"/>
          </a:p>
          <a:p>
            <a:pPr marL="534988" lvl="0" indent="-336550" algn="l" rtl="0">
              <a:lnSpc>
                <a:spcPct val="130000"/>
              </a:lnSpc>
              <a:spcBef>
                <a:spcPts val="1200"/>
              </a:spcBef>
              <a:spcAft>
                <a:spcPts val="0"/>
              </a:spcAft>
              <a:buClr>
                <a:schemeClr val="accent4"/>
              </a:buClr>
              <a:buSzPts val="1500"/>
              <a:buFont typeface="Calibri"/>
              <a:buAutoNum type="arabicPeriod"/>
            </a:pPr>
            <a:r>
              <a:rPr lang="en-US" sz="1500" dirty="0" err="1"/>
              <a:t>Compétences</a:t>
            </a:r>
            <a:r>
              <a:rPr lang="en-US" sz="1500" dirty="0"/>
              <a:t> </a:t>
            </a:r>
            <a:r>
              <a:rPr lang="en-US" sz="1500" dirty="0" err="1"/>
              <a:t>en</a:t>
            </a:r>
            <a:r>
              <a:rPr lang="en-US" sz="1500" dirty="0"/>
              <a:t> matière de </a:t>
            </a:r>
            <a:r>
              <a:rPr lang="en-US" sz="1500" dirty="0" err="1"/>
              <a:t>prévention</a:t>
            </a:r>
            <a:r>
              <a:rPr lang="en-US" sz="1500" dirty="0"/>
              <a:t> des </a:t>
            </a:r>
            <a:r>
              <a:rPr lang="en-US" sz="1500" dirty="0" err="1"/>
              <a:t>risques</a:t>
            </a:r>
            <a:r>
              <a:rPr lang="en-US" sz="1500" dirty="0"/>
              <a:t> pour des </a:t>
            </a:r>
            <a:r>
              <a:rPr lang="en-US" sz="1500" dirty="0" err="1"/>
              <a:t>achats</a:t>
            </a:r>
            <a:r>
              <a:rPr lang="en-US" sz="1500" dirty="0"/>
              <a:t> </a:t>
            </a:r>
            <a:r>
              <a:rPr lang="en-US" sz="1500" dirty="0" err="1"/>
              <a:t>en</a:t>
            </a:r>
            <a:r>
              <a:rPr lang="en-US" sz="1500" dirty="0"/>
              <a:t> </a:t>
            </a:r>
            <a:r>
              <a:rPr lang="en-US" sz="1500" dirty="0" err="1"/>
              <a:t>ligne</a:t>
            </a:r>
            <a:r>
              <a:rPr lang="en-US" sz="1500" dirty="0"/>
              <a:t> </a:t>
            </a:r>
            <a:r>
              <a:rPr lang="en-US" sz="1500" dirty="0" err="1"/>
              <a:t>sécurisés</a:t>
            </a:r>
            <a:endParaRPr sz="1779" dirty="0"/>
          </a:p>
          <a:p>
            <a:pPr marL="534988" lvl="0" indent="-336550" algn="l" rtl="0">
              <a:lnSpc>
                <a:spcPct val="130000"/>
              </a:lnSpc>
              <a:spcBef>
                <a:spcPts val="1200"/>
              </a:spcBef>
              <a:spcAft>
                <a:spcPts val="0"/>
              </a:spcAft>
              <a:buClr>
                <a:schemeClr val="accent4"/>
              </a:buClr>
              <a:buSzPts val="1500"/>
              <a:buFont typeface="Calibri"/>
              <a:buAutoNum type="arabicPeriod"/>
            </a:pPr>
            <a:r>
              <a:rPr lang="en-US" sz="1500" dirty="0"/>
              <a:t>Aperçu du marketing et du merchandising</a:t>
            </a:r>
            <a:endParaRPr sz="1779" dirty="0"/>
          </a:p>
          <a:p>
            <a:pPr marL="534988" lvl="0" indent="-336550" algn="l" rtl="0">
              <a:lnSpc>
                <a:spcPct val="130000"/>
              </a:lnSpc>
              <a:spcBef>
                <a:spcPts val="1200"/>
              </a:spcBef>
              <a:spcAft>
                <a:spcPts val="0"/>
              </a:spcAft>
              <a:buClr>
                <a:schemeClr val="accent4"/>
              </a:buClr>
              <a:buSzPts val="1500"/>
              <a:buFont typeface="Calibri"/>
              <a:buAutoNum type="arabicPeriod"/>
            </a:pPr>
            <a:r>
              <a:rPr lang="en-US" sz="1500" dirty="0" err="1"/>
              <a:t>Comprendre</a:t>
            </a:r>
            <a:r>
              <a:rPr lang="en-US" sz="1500" dirty="0"/>
              <a:t> </a:t>
            </a:r>
            <a:r>
              <a:rPr lang="en-US" sz="1500" dirty="0" err="1"/>
              <a:t>l'expédition</a:t>
            </a:r>
            <a:r>
              <a:rPr lang="en-US" sz="1500" dirty="0"/>
              <a:t> des </a:t>
            </a:r>
            <a:r>
              <a:rPr lang="en-US" sz="1500" dirty="0" err="1"/>
              <a:t>marchandises</a:t>
            </a:r>
            <a:r>
              <a:rPr lang="en-US" sz="1500" dirty="0"/>
              <a:t> et le </a:t>
            </a:r>
            <a:r>
              <a:rPr lang="en-US" sz="1500" dirty="0" err="1"/>
              <a:t>suivi</a:t>
            </a:r>
            <a:r>
              <a:rPr lang="en-US" sz="1500" dirty="0"/>
              <a:t> des </a:t>
            </a:r>
            <a:r>
              <a:rPr lang="en-US" sz="1500" dirty="0" err="1"/>
              <a:t>commandes</a:t>
            </a:r>
            <a:endParaRPr sz="1779" dirty="0"/>
          </a:p>
          <a:p>
            <a:pPr marL="534988" lvl="0" indent="-336550" algn="l" rtl="0">
              <a:lnSpc>
                <a:spcPct val="130000"/>
              </a:lnSpc>
              <a:spcBef>
                <a:spcPts val="1200"/>
              </a:spcBef>
              <a:spcAft>
                <a:spcPts val="0"/>
              </a:spcAft>
              <a:buClr>
                <a:schemeClr val="accent4"/>
              </a:buClr>
              <a:buSzPts val="1500"/>
              <a:buFont typeface="Calibri"/>
              <a:buAutoNum type="arabicPeriod"/>
            </a:pPr>
            <a:r>
              <a:rPr lang="en-US" sz="1500" dirty="0"/>
              <a:t>Comment </a:t>
            </a:r>
            <a:r>
              <a:rPr lang="en-US" sz="1500" dirty="0" err="1"/>
              <a:t>communiquer</a:t>
            </a:r>
            <a:r>
              <a:rPr lang="en-US" sz="1500" dirty="0"/>
              <a:t> avec le service clientèle</a:t>
            </a:r>
            <a:endParaRPr sz="1779" dirty="0"/>
          </a:p>
          <a:p>
            <a:pPr marL="534988" lvl="0" indent="-336550" algn="l" rtl="0">
              <a:lnSpc>
                <a:spcPct val="130000"/>
              </a:lnSpc>
              <a:spcBef>
                <a:spcPts val="1200"/>
              </a:spcBef>
              <a:spcAft>
                <a:spcPts val="600"/>
              </a:spcAft>
              <a:buClr>
                <a:schemeClr val="accent4"/>
              </a:buClr>
              <a:buSzPts val="1500"/>
              <a:buFont typeface="Calibri"/>
              <a:buAutoNum type="arabicPeriod"/>
            </a:pPr>
            <a:r>
              <a:rPr lang="en-US" sz="1500" dirty="0"/>
              <a:t>Quiz</a:t>
            </a:r>
            <a:endParaRPr sz="1500" dirty="0"/>
          </a:p>
        </p:txBody>
      </p:sp>
      <p:pic>
        <p:nvPicPr>
          <p:cNvPr id="149" name="Google Shape;149;p6"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1612628"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200"/>
              <a:buNone/>
            </a:pPr>
            <a:r>
              <a:rPr lang="en-US" sz="2400"/>
              <a:t>Méthodologie et durée de la formation</a:t>
            </a:r>
            <a:endParaRPr sz="2400"/>
          </a:p>
        </p:txBody>
      </p:sp>
      <p:sp>
        <p:nvSpPr>
          <p:cNvPr id="155" name="Google Shape;155;p7"/>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Durée : </a:t>
            </a:r>
            <a:r>
              <a:rPr lang="en-US"/>
              <a:t>4 heures</a:t>
            </a:r>
            <a:endParaRPr/>
          </a:p>
          <a:p>
            <a:pPr marL="685800" lvl="1" indent="-216026" algn="l" rtl="0">
              <a:lnSpc>
                <a:spcPct val="100000"/>
              </a:lnSpc>
              <a:spcBef>
                <a:spcPts val="1200"/>
              </a:spcBef>
              <a:spcAft>
                <a:spcPts val="0"/>
              </a:spcAft>
              <a:buClr>
                <a:srgbClr val="92D050"/>
              </a:buClr>
              <a:buSzPts val="2640"/>
              <a:buFont typeface="Calibri"/>
              <a:buChar char="▪"/>
            </a:pPr>
            <a:r>
              <a:rPr lang="en-US"/>
              <a:t>Formation en présentiel : 2 heures</a:t>
            </a:r>
            <a:endParaRPr/>
          </a:p>
          <a:p>
            <a:pPr marL="685800" lvl="1" indent="-216026" algn="l" rtl="0">
              <a:lnSpc>
                <a:spcPct val="100000"/>
              </a:lnSpc>
              <a:spcBef>
                <a:spcPts val="1200"/>
              </a:spcBef>
              <a:spcAft>
                <a:spcPts val="0"/>
              </a:spcAft>
              <a:buClr>
                <a:srgbClr val="92D050"/>
              </a:buClr>
              <a:buSzPts val="2640"/>
              <a:buFont typeface="Calibri"/>
              <a:buChar char="▪"/>
            </a:pPr>
            <a:r>
              <a:rPr lang="en-US"/>
              <a:t>Formation en ligne : 2 heures</a:t>
            </a:r>
            <a:endParaRPr/>
          </a:p>
        </p:txBody>
      </p:sp>
      <p:sp>
        <p:nvSpPr>
          <p:cNvPr id="156" name="Google Shape;156;p7"/>
          <p:cNvSpPr txBox="1"/>
          <p:nvPr/>
        </p:nvSpPr>
        <p:spPr>
          <a:xfrm>
            <a:off x="4814814" y="2107474"/>
            <a:ext cx="7377186" cy="48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rgbClr val="FFC243"/>
                </a:solidFill>
                <a:latin typeface="Calibri"/>
                <a:ea typeface="Calibri"/>
                <a:cs typeface="Calibri"/>
                <a:sym typeface="Calibri"/>
              </a:rPr>
              <a:t>Méthodologie</a:t>
            </a:r>
            <a:r>
              <a:rPr lang="en-US"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228600" marR="0" lvl="0" indent="-222250" algn="l" rtl="0">
              <a:lnSpc>
                <a:spcPct val="100000"/>
              </a:lnSpc>
              <a:spcBef>
                <a:spcPts val="1000"/>
              </a:spcBef>
              <a:spcAft>
                <a:spcPts val="0"/>
              </a:spcAft>
              <a:buClr>
                <a:srgbClr val="92D050"/>
              </a:buClr>
              <a:buSzPts val="1900"/>
              <a:buFont typeface="Calibri"/>
              <a:buChar char="▪"/>
            </a:pPr>
            <a:r>
              <a:rPr lang="en-US" sz="1900" b="0" i="0" u="none" strike="noStrike" cap="none">
                <a:solidFill>
                  <a:schemeClr val="lt1"/>
                </a:solidFill>
                <a:latin typeface="Calibri"/>
                <a:ea typeface="Calibri"/>
                <a:cs typeface="Calibri"/>
                <a:sym typeface="Calibri"/>
              </a:rPr>
              <a:t>Active et participative</a:t>
            </a:r>
            <a:endParaRPr sz="1300" b="0" i="0" u="none" strike="noStrike" cap="none">
              <a:solidFill>
                <a:srgbClr val="000000"/>
              </a:solidFill>
              <a:latin typeface="Calibri"/>
              <a:ea typeface="Calibri"/>
              <a:cs typeface="Calibri"/>
              <a:sym typeface="Calibri"/>
            </a:endParaRPr>
          </a:p>
          <a:p>
            <a:pPr marL="228600" marR="0" lvl="0" indent="-222250" algn="l" rtl="0">
              <a:lnSpc>
                <a:spcPct val="100000"/>
              </a:lnSpc>
              <a:spcBef>
                <a:spcPts val="1000"/>
              </a:spcBef>
              <a:spcAft>
                <a:spcPts val="0"/>
              </a:spcAft>
              <a:buClr>
                <a:srgbClr val="92D050"/>
              </a:buClr>
              <a:buSzPts val="1900"/>
              <a:buFont typeface="Calibri"/>
              <a:buChar char="▪"/>
            </a:pPr>
            <a:r>
              <a:rPr lang="en-US" sz="1900" b="0" i="0" u="none" strike="noStrike" cap="none">
                <a:solidFill>
                  <a:schemeClr val="lt1"/>
                </a:solidFill>
                <a:latin typeface="Calibri"/>
                <a:ea typeface="Calibri"/>
                <a:cs typeface="Calibri"/>
                <a:sym typeface="Calibri"/>
              </a:rPr>
              <a:t>Formation en présentiel :</a:t>
            </a:r>
            <a:endParaRPr sz="1300" b="0" i="0" u="none" strike="noStrike" cap="none">
              <a:solidFill>
                <a:srgbClr val="000000"/>
              </a:solidFill>
              <a:latin typeface="Calibri"/>
              <a:ea typeface="Calibri"/>
              <a:cs typeface="Calibri"/>
              <a:sym typeface="Calibri"/>
            </a:endParaRPr>
          </a:p>
          <a:p>
            <a:pPr marL="685800" marR="0" lvl="1" indent="-222250" algn="l" rtl="0">
              <a:lnSpc>
                <a:spcPct val="100000"/>
              </a:lnSpc>
              <a:spcBef>
                <a:spcPts val="1000"/>
              </a:spcBef>
              <a:spcAft>
                <a:spcPts val="0"/>
              </a:spcAft>
              <a:buClr>
                <a:srgbClr val="FFDA4C"/>
              </a:buClr>
              <a:buSzPts val="2300"/>
              <a:buFont typeface="Calibri"/>
              <a:buChar char="✔"/>
            </a:pPr>
            <a:r>
              <a:rPr lang="en-US" sz="1900" b="0" i="0" u="none" strike="noStrike" cap="none">
                <a:solidFill>
                  <a:schemeClr val="lt1"/>
                </a:solidFill>
                <a:latin typeface="Calibri"/>
                <a:ea typeface="Calibri"/>
                <a:cs typeface="Calibri"/>
                <a:sym typeface="Calibri"/>
              </a:rPr>
              <a:t>Dialogue     </a:t>
            </a:r>
            <a:r>
              <a:rPr lang="en-US" sz="1900" b="0" i="0" u="none" strike="noStrike" cap="none">
                <a:solidFill>
                  <a:srgbClr val="FFC243"/>
                </a:solidFill>
                <a:latin typeface="Calibri"/>
                <a:ea typeface="Calibri"/>
                <a:cs typeface="Calibri"/>
                <a:sym typeface="Calibri"/>
              </a:rPr>
              <a:t>✔</a:t>
            </a:r>
            <a:r>
              <a:rPr lang="en-US" sz="1900" b="0" i="0" u="none" strike="noStrike" cap="none">
                <a:solidFill>
                  <a:schemeClr val="lt1"/>
                </a:solidFill>
                <a:latin typeface="Calibri"/>
                <a:ea typeface="Calibri"/>
                <a:cs typeface="Calibri"/>
                <a:sym typeface="Calibri"/>
              </a:rPr>
              <a:t> Jeu de rôle    </a:t>
            </a:r>
            <a:r>
              <a:rPr lang="en-US" sz="1900" b="0" i="0" u="none" strike="noStrike" cap="none">
                <a:solidFill>
                  <a:srgbClr val="FFC243"/>
                </a:solidFill>
                <a:latin typeface="Calibri"/>
                <a:ea typeface="Calibri"/>
                <a:cs typeface="Calibri"/>
                <a:sym typeface="Calibri"/>
              </a:rPr>
              <a:t>✔</a:t>
            </a:r>
            <a:r>
              <a:rPr lang="en-US" sz="1900" b="0" i="0" u="none" strike="noStrike" cap="none">
                <a:solidFill>
                  <a:schemeClr val="lt1"/>
                </a:solidFill>
                <a:latin typeface="Calibri"/>
                <a:ea typeface="Calibri"/>
                <a:cs typeface="Calibri"/>
                <a:sym typeface="Calibri"/>
              </a:rPr>
              <a:t> Travail d’équipe</a:t>
            </a:r>
            <a:endParaRPr sz="1300" b="0" i="0" u="none" strike="noStrike" cap="none">
              <a:solidFill>
                <a:srgbClr val="000000"/>
              </a:solidFill>
              <a:latin typeface="Calibri"/>
              <a:ea typeface="Calibri"/>
              <a:cs typeface="Calibri"/>
              <a:sym typeface="Calibri"/>
            </a:endParaRPr>
          </a:p>
          <a:p>
            <a:pPr marL="228600" marR="0" lvl="0" indent="-222250" algn="l" rtl="0">
              <a:lnSpc>
                <a:spcPct val="100000"/>
              </a:lnSpc>
              <a:spcBef>
                <a:spcPts val="1000"/>
              </a:spcBef>
              <a:spcAft>
                <a:spcPts val="0"/>
              </a:spcAft>
              <a:buClr>
                <a:srgbClr val="92D050"/>
              </a:buClr>
              <a:buSzPts val="1900"/>
              <a:buFont typeface="Calibri"/>
              <a:buChar char="▪"/>
            </a:pPr>
            <a:r>
              <a:rPr lang="en-US" sz="1900" b="0" i="0" u="none" strike="noStrike" cap="none">
                <a:solidFill>
                  <a:schemeClr val="lt1"/>
                </a:solidFill>
                <a:latin typeface="Calibri"/>
                <a:ea typeface="Calibri"/>
                <a:cs typeface="Calibri"/>
                <a:sym typeface="Calibri"/>
              </a:rPr>
              <a:t>Formation en ligne :</a:t>
            </a:r>
            <a:endParaRPr sz="1300" b="0" i="0" u="none" strike="noStrike" cap="none">
              <a:solidFill>
                <a:srgbClr val="000000"/>
              </a:solidFill>
              <a:latin typeface="Calibri"/>
              <a:ea typeface="Calibri"/>
              <a:cs typeface="Calibri"/>
              <a:sym typeface="Calibri"/>
            </a:endParaRPr>
          </a:p>
          <a:p>
            <a:pPr marL="685800" marR="0" lvl="1" indent="-222250" algn="l" rtl="0">
              <a:lnSpc>
                <a:spcPct val="100000"/>
              </a:lnSpc>
              <a:spcBef>
                <a:spcPts val="1000"/>
              </a:spcBef>
              <a:spcAft>
                <a:spcPts val="0"/>
              </a:spcAft>
              <a:buClr>
                <a:srgbClr val="FFDA4C"/>
              </a:buClr>
              <a:buSzPts val="2300"/>
              <a:buFont typeface="Calibri"/>
              <a:buChar char="✔"/>
            </a:pPr>
            <a:r>
              <a:rPr lang="en-US" sz="1900" b="0" i="0" u="none" strike="noStrike" cap="none">
                <a:solidFill>
                  <a:schemeClr val="lt1"/>
                </a:solidFill>
                <a:latin typeface="Calibri"/>
                <a:ea typeface="Calibri"/>
                <a:cs typeface="Calibri"/>
                <a:sym typeface="Calibri"/>
              </a:rPr>
              <a:t>Vidéos sélectionnées ou autoproduites</a:t>
            </a:r>
            <a:endParaRPr sz="1300"/>
          </a:p>
          <a:p>
            <a:pPr marL="685800" marR="0" lvl="1" indent="-222250" algn="l" rtl="0">
              <a:lnSpc>
                <a:spcPct val="100000"/>
              </a:lnSpc>
              <a:spcBef>
                <a:spcPts val="1000"/>
              </a:spcBef>
              <a:spcAft>
                <a:spcPts val="0"/>
              </a:spcAft>
              <a:buClr>
                <a:srgbClr val="FFDA4C"/>
              </a:buClr>
              <a:buSzPts val="2300"/>
              <a:buFont typeface="Calibri"/>
              <a:buChar char="✔"/>
            </a:pPr>
            <a:r>
              <a:rPr lang="en-US" sz="1900" b="0" i="0" u="none" strike="noStrike" cap="none">
                <a:solidFill>
                  <a:schemeClr val="lt1"/>
                </a:solidFill>
                <a:latin typeface="Calibri"/>
                <a:ea typeface="Calibri"/>
                <a:cs typeface="Calibri"/>
                <a:sym typeface="Calibri"/>
              </a:rPr>
              <a:t>Mise en pratique de quelques conseils donnés en classe</a:t>
            </a:r>
            <a:endParaRPr sz="1300"/>
          </a:p>
          <a:p>
            <a:pPr marL="685800" marR="0" lvl="1" indent="-222250" algn="l" rtl="0">
              <a:lnSpc>
                <a:spcPct val="100000"/>
              </a:lnSpc>
              <a:spcBef>
                <a:spcPts val="1000"/>
              </a:spcBef>
              <a:spcAft>
                <a:spcPts val="0"/>
              </a:spcAft>
              <a:buClr>
                <a:srgbClr val="FFDA4C"/>
              </a:buClr>
              <a:buSzPts val="2300"/>
              <a:buFont typeface="Calibri"/>
              <a:buChar char="✔"/>
            </a:pPr>
            <a:r>
              <a:rPr lang="en-US" sz="1900" b="0" i="0" u="none" strike="noStrike" cap="none">
                <a:solidFill>
                  <a:schemeClr val="lt1"/>
                </a:solidFill>
                <a:latin typeface="Calibri"/>
                <a:ea typeface="Calibri"/>
                <a:cs typeface="Calibri"/>
                <a:sym typeface="Calibri"/>
              </a:rPr>
              <a:t>Quelques travaux en collaboration</a:t>
            </a:r>
            <a:endParaRPr sz="1300"/>
          </a:p>
          <a:p>
            <a:pPr marL="685800" marR="0" lvl="1" indent="-222250" algn="l" rtl="0">
              <a:lnSpc>
                <a:spcPct val="100000"/>
              </a:lnSpc>
              <a:spcBef>
                <a:spcPts val="1000"/>
              </a:spcBef>
              <a:spcAft>
                <a:spcPts val="0"/>
              </a:spcAft>
              <a:buClr>
                <a:srgbClr val="FFDA4C"/>
              </a:buClr>
              <a:buSzPts val="2300"/>
              <a:buFont typeface="Calibri"/>
              <a:buChar char="✔"/>
            </a:pPr>
            <a:r>
              <a:rPr lang="en-US" sz="1900" b="0" i="0" u="none" strike="noStrike" cap="none">
                <a:solidFill>
                  <a:schemeClr val="lt1"/>
                </a:solidFill>
                <a:latin typeface="Calibri"/>
                <a:ea typeface="Calibri"/>
                <a:cs typeface="Calibri"/>
                <a:sym typeface="Calibri"/>
              </a:rPr>
              <a:t>Simulation </a:t>
            </a:r>
            <a:endParaRPr sz="1300" b="0" i="0" u="none" strike="noStrike" cap="none">
              <a:solidFill>
                <a:srgbClr val="000000"/>
              </a:solidFill>
              <a:latin typeface="Calibri"/>
              <a:ea typeface="Calibri"/>
              <a:cs typeface="Calibri"/>
              <a:sym typeface="Calibri"/>
            </a:endParaRPr>
          </a:p>
        </p:txBody>
      </p:sp>
      <p:pic>
        <p:nvPicPr>
          <p:cNvPr id="157" name="Google Shape;157;p7"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8"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64" name="Google Shape;164;p8"/>
          <p:cNvSpPr txBox="1">
            <a:spLocks noGrp="1"/>
          </p:cNvSpPr>
          <p:nvPr>
            <p:ph type="title"/>
          </p:nvPr>
        </p:nvSpPr>
        <p:spPr>
          <a:xfrm>
            <a:off x="558000" y="944486"/>
            <a:ext cx="10515600" cy="124083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22222"/>
              <a:buNone/>
            </a:pPr>
            <a:r>
              <a:rPr lang="en-US" sz="2000"/>
              <a:t>Unité 2</a:t>
            </a:r>
            <a:br>
              <a:rPr lang="en-US" sz="2000"/>
            </a:br>
            <a:r>
              <a:rPr lang="en-US" sz="4000"/>
              <a:t>Structure et navigation des sites web de boutiques en ligne</a:t>
            </a:r>
            <a:endParaRPr/>
          </a:p>
        </p:txBody>
      </p:sp>
      <p:sp>
        <p:nvSpPr>
          <p:cNvPr id="165" name="Google Shape;165;p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1800"/>
              <a:t>Objectifs</a:t>
            </a:r>
            <a:endParaRPr/>
          </a:p>
        </p:txBody>
      </p:sp>
      <p:sp>
        <p:nvSpPr>
          <p:cNvPr id="166" name="Google Shape;166;p8"/>
          <p:cNvSpPr txBox="1">
            <a:spLocks noGrp="1"/>
          </p:cNvSpPr>
          <p:nvPr>
            <p:ph type="body" idx="2"/>
          </p:nvPr>
        </p:nvSpPr>
        <p:spPr>
          <a:xfrm>
            <a:off x="617620" y="2849843"/>
            <a:ext cx="6557557"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000"/>
              <a:buNone/>
            </a:pPr>
            <a:r>
              <a:rPr lang="en-US" sz="2000"/>
              <a:t>À la fin de cette unité, vous serez capable de :</a:t>
            </a:r>
            <a:endParaRPr/>
          </a:p>
          <a:p>
            <a:pPr marL="228600" lvl="0" indent="-228600" algn="l" rtl="0">
              <a:lnSpc>
                <a:spcPct val="150000"/>
              </a:lnSpc>
              <a:spcBef>
                <a:spcPts val="1200"/>
              </a:spcBef>
              <a:spcAft>
                <a:spcPts val="0"/>
              </a:spcAft>
              <a:buSzPts val="2000"/>
              <a:buFont typeface="Calibri"/>
              <a:buChar char="✔"/>
            </a:pPr>
            <a:r>
              <a:rPr lang="en-US" sz="2000"/>
              <a:t>Comprendre et vous familiariser avec la structure d'une page web de boutique en ligne</a:t>
            </a:r>
            <a:endParaRPr/>
          </a:p>
          <a:p>
            <a:pPr marL="228600" lvl="0" indent="-228600" algn="l" rtl="0">
              <a:lnSpc>
                <a:spcPct val="150000"/>
              </a:lnSpc>
              <a:spcBef>
                <a:spcPts val="1200"/>
              </a:spcBef>
              <a:spcAft>
                <a:spcPts val="0"/>
              </a:spcAft>
              <a:buSzPts val="2000"/>
              <a:buFont typeface="Calibri"/>
              <a:buChar char="✔"/>
            </a:pPr>
            <a:r>
              <a:rPr lang="en-US" sz="2000"/>
              <a:t>Naviguer dans les boutiques en ligne</a:t>
            </a:r>
            <a:endParaRPr sz="2000"/>
          </a:p>
        </p:txBody>
      </p:sp>
      <p:sp>
        <p:nvSpPr>
          <p:cNvPr id="167" name="Google Shape;167;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par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4"/>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Structure des sites web de boutiques en ligne</a:t>
            </a:r>
            <a:endParaRPr/>
          </a:p>
        </p:txBody>
      </p:sp>
      <p:sp>
        <p:nvSpPr>
          <p:cNvPr id="173" name="Google Shape;173;p14"/>
          <p:cNvSpPr txBox="1">
            <a:spLocks noGrp="1"/>
          </p:cNvSpPr>
          <p:nvPr>
            <p:ph type="body" idx="1"/>
          </p:nvPr>
        </p:nvSpPr>
        <p:spPr>
          <a:xfrm>
            <a:off x="566154" y="2330868"/>
            <a:ext cx="7728101" cy="3941326"/>
          </a:xfrm>
          <a:prstGeom prst="rect">
            <a:avLst/>
          </a:prstGeom>
          <a:noFill/>
          <a:ln>
            <a:noFill/>
          </a:ln>
        </p:spPr>
        <p:txBody>
          <a:bodyPr spcFirstLastPara="1" wrap="square" lIns="91425" tIns="45700" rIns="91425" bIns="45700" anchor="t" anchorCtr="0">
            <a:normAutofit fontScale="92500" lnSpcReduction="10000"/>
          </a:bodyPr>
          <a:lstStyle/>
          <a:p>
            <a:pPr marL="76200" lvl="0" indent="0" algn="l" rtl="0">
              <a:lnSpc>
                <a:spcPct val="100000"/>
              </a:lnSpc>
              <a:spcBef>
                <a:spcPts val="600"/>
              </a:spcBef>
              <a:spcAft>
                <a:spcPts val="0"/>
              </a:spcAft>
              <a:buSzPct val="108108"/>
              <a:buNone/>
            </a:pPr>
            <a:r>
              <a:rPr lang="en-US"/>
              <a:t>La plupart des sites web de commerce électronique (boutiques en ligne) ont une structure simple :</a:t>
            </a:r>
            <a:endParaRPr/>
          </a:p>
          <a:p>
            <a:pPr marL="457200" lvl="0" indent="-381000" algn="l" rtl="0">
              <a:lnSpc>
                <a:spcPct val="100000"/>
              </a:lnSpc>
              <a:spcBef>
                <a:spcPts val="1200"/>
              </a:spcBef>
              <a:spcAft>
                <a:spcPts val="0"/>
              </a:spcAft>
              <a:buSzPct val="108108"/>
              <a:buChar char="▪"/>
            </a:pPr>
            <a:r>
              <a:rPr lang="en-US" b="1"/>
              <a:t>Page d'accueil : </a:t>
            </a:r>
            <a:r>
              <a:rPr lang="en-US"/>
              <a:t>il s'agit du point de départ. Elle présente généralement les promotions, les produits populaires et les catégories.</a:t>
            </a:r>
            <a:endParaRPr/>
          </a:p>
          <a:p>
            <a:pPr marL="457200" lvl="0" indent="-381000" algn="l" rtl="0">
              <a:lnSpc>
                <a:spcPct val="100000"/>
              </a:lnSpc>
              <a:spcBef>
                <a:spcPts val="1200"/>
              </a:spcBef>
              <a:spcAft>
                <a:spcPts val="0"/>
              </a:spcAft>
              <a:buSzPct val="108108"/>
              <a:buChar char="▪"/>
            </a:pPr>
            <a:r>
              <a:rPr lang="en-US" b="1"/>
              <a:t>Menu</a:t>
            </a:r>
            <a:r>
              <a:rPr lang="en-US"/>
              <a:t> : il contient des liens vers différentes catégories de produits.</a:t>
            </a:r>
            <a:endParaRPr/>
          </a:p>
          <a:p>
            <a:pPr marL="457200" lvl="0" indent="-381000" algn="l" rtl="0">
              <a:lnSpc>
                <a:spcPct val="100000"/>
              </a:lnSpc>
              <a:spcBef>
                <a:spcPts val="1200"/>
              </a:spcBef>
              <a:spcAft>
                <a:spcPts val="0"/>
              </a:spcAft>
              <a:buClr>
                <a:srgbClr val="68BC42"/>
              </a:buClr>
              <a:buSzPct val="108108"/>
              <a:buChar char="▪"/>
            </a:pPr>
            <a:r>
              <a:rPr lang="en-US" b="1"/>
              <a:t>Pages produits</a:t>
            </a:r>
            <a:r>
              <a:rPr lang="en-US"/>
              <a:t> : elles fournissent des détails sur chaque article, notamment des photos, des descriptions, des prix et des options permettant d'ajouter des articles à votre panier.</a:t>
            </a:r>
            <a:endParaRPr/>
          </a:p>
          <a:p>
            <a:pPr marL="457200" lvl="0" indent="-228600" algn="l" rtl="0">
              <a:lnSpc>
                <a:spcPct val="100000"/>
              </a:lnSpc>
              <a:spcBef>
                <a:spcPts val="600"/>
              </a:spcBef>
              <a:spcAft>
                <a:spcPts val="0"/>
              </a:spcAft>
              <a:buSzPct val="108108"/>
              <a:buNone/>
            </a:pPr>
            <a:endParaRPr/>
          </a:p>
          <a:p>
            <a:pPr marL="457200" lvl="0" indent="-228600" algn="l" rtl="0">
              <a:lnSpc>
                <a:spcPct val="100000"/>
              </a:lnSpc>
              <a:spcBef>
                <a:spcPts val="1200"/>
              </a:spcBef>
              <a:spcAft>
                <a:spcPts val="600"/>
              </a:spcAft>
              <a:buSzPct val="108108"/>
              <a:buNone/>
            </a:pPr>
            <a:endParaRPr/>
          </a:p>
        </p:txBody>
      </p:sp>
      <p:sp>
        <p:nvSpPr>
          <p:cNvPr id="174" name="Google Shape;174;p14"/>
          <p:cNvSpPr txBox="1"/>
          <p:nvPr/>
        </p:nvSpPr>
        <p:spPr>
          <a:xfrm>
            <a:off x="9215871" y="6386159"/>
            <a:ext cx="2724727"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rgbClr val="0563C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par redgreystock sur </a:t>
            </a:r>
            <a:r>
              <a:rPr lang="en-US" sz="1100" b="0" i="0" u="sng" strike="noStrike" cap="none">
                <a:solidFill>
                  <a:schemeClr val="dk2"/>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Freepik</a:t>
            </a:r>
            <a:endParaRPr sz="1100" b="0" i="0" u="none" strike="noStrike" cap="none">
              <a:solidFill>
                <a:schemeClr val="dk2"/>
              </a:solidFill>
              <a:latin typeface="Calibri"/>
              <a:ea typeface="Calibri"/>
              <a:cs typeface="Calibri"/>
              <a:sym typeface="Calibri"/>
            </a:endParaRPr>
          </a:p>
        </p:txBody>
      </p:sp>
      <p:pic>
        <p:nvPicPr>
          <p:cNvPr id="175" name="Google Shape;175;p14" descr="Payment goods in online store by computer"/>
          <p:cNvPicPr preferRelativeResize="0"/>
          <p:nvPr/>
        </p:nvPicPr>
        <p:blipFill rotWithShape="1">
          <a:blip r:embed="rId4">
            <a:alphaModFix/>
          </a:blip>
          <a:srcRect/>
          <a:stretch/>
        </p:blipFill>
        <p:spPr>
          <a:xfrm>
            <a:off x="8044873" y="2551449"/>
            <a:ext cx="3990109" cy="2657949"/>
          </a:xfrm>
          <a:prstGeom prst="rect">
            <a:avLst/>
          </a:prstGeom>
          <a:noFill/>
          <a:ln>
            <a:no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5-FRx"/>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MdJ5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Ix0nl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jHSe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jHSe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jHSe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CMdJ5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Ix0nlqPjqkydAAAAHoAAAAcAAAAdW5pdmVyc2FsL2xvY2FsX3NldHRpbmdzLnhtbA3MPQoCQQxA4X5PEVKIFutPJ7gz29kpgusBwk6UgUwiO0H09k73io83jN8i8OGlZtOAh+0egXW2lPUV8DGd+yNCddJEYsoB1RDG2A1iM8md3Rus8Bb68TJxaeF8pdLkjdRZcoX1SvwUN9DDpX2fmRPuYvcHUEsDBBQAAgAIAIx0nlp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Ix0nlo6nedwSwAAAGsAAAAbAAAAdW5pdmVyc2FsL3VuaXZlcnNhbC5wbmcueG1ss7GvyM1RKEstKs7Mz7NVMtQzULK34+WyKShKLctMLVeoAIoBBSFASaESyDVCcMszU0oygEIGFhYIwYzUzPSMElslC0MzuKA+0EwAUEsBAgAAFAACAAgAqX5QTzZhWAJHAwAA4QkAABQAAAAAAAAAAQAAAAAAAAAAAHVuaXZlcnNhbC9wbGF5ZXIueG1sUEsBAgAAFAACAAgAjHSeWrU39KgcBQAA4RMAAB0AAAAAAAAAAQAAAAAAeQMAAHVuaXZlcnNhbC9jb21tb25fbWVzc2FnZXMubG5nUEsBAgAAFAACAAgAjHSeWhUeYBujAAAAfwEAAC4AAAAAAAAAAQAAAAAA0AgAAHVuaXZlcnNhbC9wbGF5YmFja19hbmRfbmF2aWdhdGlvbl9zZXR0aW5ncy54bWxQSwECAAAUAAIACACMdJ5aU8zMCI0DAACOEAAAJwAAAAAAAAABAAAAAAC/CQAAdW5pdmVyc2FsL2ZsYXNoX3B1Ymxpc2hpbmdfc2V0dGluZ3MueG1sUEsBAgAAFAACAAgAjHSeWnD0HBt+AwAAsQwAACEAAAAAAAAAAQAAAAAAkQ0AAHVuaXZlcnNhbC9mbGFzaF9za2luX3NldHRpbmdzLnhtbFBLAQIAABQAAgAIAIx0nlqBGOJYhwMAABgQAAAmAAAAAAAAAAEAAAAAAE4RAAB1bml2ZXJzYWwvaHRtbF9wdWJsaXNoaW5nX3NldHRpbmdzLnhtbFBLAQIAABQAAgAIAIx0nlo6Mq+ssQEAAHAGAAAfAAAAAAAAAAEAAAAAABkVAAB1bml2ZXJzYWwvaHRtbF9za2luX3NldHRpbmdzLmpzUEsBAgAAFAACAAgAjHSeWo+OqTJ0AAAAegAAABwAAAAAAAAAAQAAAAAABxcAAHVuaXZlcnNhbC9sb2NhbF9zZXR0aW5ncy54bWxQSwECAAAUAAIACACMdJ5aQTcHEw4FAACsGgAAFwAAAAAAAAAAAAAAAAC1FwAAdW5pdmVyc2FsL3VuaXZlcnNhbC5wbmdQSwECAAAUAAIACACMdJ5aOp3ncEsAAABrAAAAGwAAAAAAAAABAAAAAAD4HAAAdW5pdmVyc2FsL3VuaXZlcnNhbC5wbmcueG1sUEsFBgAAAAAKAAoABgMAAHwdAAAAAA=="/>
  <p:tag name="ISPRING_LMS_API_VERSION" val="SCORM 1.2"/>
  <p:tag name="ISPRING_ULTRA_SCORM_COURSE_ID" val="D6F0839D-B806-4EAD-81CA-4A23043BE5D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M\\French\\Fren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M5-FRx"/>
  <p:tag name="ISPRING_FIRST_PUBLISH" val="1"/>
  <p:tag name="ISPRING_SCORM_RATE_QUIZZES" val="0"/>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4134</Words>
  <Application>Microsoft Office PowerPoint</Application>
  <PresentationFormat>Ευρεία οθόνη</PresentationFormat>
  <Paragraphs>360</Paragraphs>
  <Slides>46</Slides>
  <Notes>46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46</vt:i4>
      </vt:variant>
    </vt:vector>
  </HeadingPairs>
  <TitlesOfParts>
    <vt:vector size="51" baseType="lpstr">
      <vt:lpstr>Calibri</vt:lpstr>
      <vt:lpstr>Poppins</vt:lpstr>
      <vt:lpstr>Impact</vt:lpstr>
      <vt:lpstr>Courier New</vt:lpstr>
      <vt:lpstr>Θέμα του Office</vt:lpstr>
      <vt:lpstr>Παρουσίαση του PowerPoint</vt:lpstr>
      <vt:lpstr>Παρουσίαση του PowerPoint</vt:lpstr>
      <vt:lpstr>Modules</vt:lpstr>
      <vt:lpstr>Unité 1 Introduction  </vt:lpstr>
      <vt:lpstr>Compétences</vt:lpstr>
      <vt:lpstr>Contenu de la formation</vt:lpstr>
      <vt:lpstr>Méthodologie et durée de la formation</vt:lpstr>
      <vt:lpstr>Unité 2 Structure et navigation des sites web de boutiques en ligne</vt:lpstr>
      <vt:lpstr>Structure des sites web de boutiques en ligne</vt:lpstr>
      <vt:lpstr>Naviguer sur les sites web de boutiques en ligne</vt:lpstr>
      <vt:lpstr>Unité 3 Comptes d'achat en ligne – création, gestion et paiement par carte de crédit</vt:lpstr>
      <vt:lpstr>Création d'un compte</vt:lpstr>
      <vt:lpstr>Gestion du compte</vt:lpstr>
      <vt:lpstr>Utilisation d'une carte de crédit pour les achats en ligne</vt:lpstr>
      <vt:lpstr>Vérification du montant total</vt:lpstr>
      <vt:lpstr>Unité 4 Méthodes de paiement en ligne courantes</vt:lpstr>
      <vt:lpstr>Cartes de crédit et de débit</vt:lpstr>
      <vt:lpstr>PayPal</vt:lpstr>
      <vt:lpstr>Portefeuilles numériques (par exemple, Apple Pay, Google Pay)</vt:lpstr>
      <vt:lpstr>Autres modes de paiement</vt:lpstr>
      <vt:lpstr>Unité 5 Compétences en matière de prévention des risques pour des achats en ligne sécurisés </vt:lpstr>
      <vt:lpstr>Reconnaître et éviter les escroqueries</vt:lpstr>
      <vt:lpstr>Protéger les informations personnelles et bancaires</vt:lpstr>
      <vt:lpstr>Vérifiez la sécurité du site web et achetez en toute sécurité</vt:lpstr>
      <vt:lpstr>Unité 6 Aperçu du marketing et du merchandising</vt:lpstr>
      <vt:lpstr>Comment comparer les produits</vt:lpstr>
      <vt:lpstr>Comprendre les avis et les notes</vt:lpstr>
      <vt:lpstr>Trouver des réductions</vt:lpstr>
      <vt:lpstr>Autres types d'avantages</vt:lpstr>
      <vt:lpstr>Gérer un budget </vt:lpstr>
      <vt:lpstr>Unité 7 Comprendre l'expédition des marchandises et le suivi des commandes</vt:lpstr>
      <vt:lpstr>Modes d'expédition courants</vt:lpstr>
      <vt:lpstr>Suivez votre envoi</vt:lpstr>
      <vt:lpstr>Résolution des problèmes liés à l'expédition</vt:lpstr>
      <vt:lpstr>Sensibilisation aux questions juridiques et éthiques</vt:lpstr>
      <vt:lpstr>Unité 9 Comment communiquer avec le service clientèle</vt:lpstr>
      <vt:lpstr>Contacter le service clientèle</vt:lpstr>
      <vt:lpstr>DÉCRIVEZ CLAIREMENT VOTRE PROBLÈME !</vt:lpstr>
      <vt:lpstr>Connaissez le résultat souhaité</vt:lpstr>
      <vt:lpstr>Méthodes de remboursement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M5-FRx</dc:title>
  <dc:creator>pantelis bbalaouras</dc:creator>
  <cp:lastModifiedBy>pantelis</cp:lastModifiedBy>
  <cp:revision>10</cp:revision>
  <dcterms:created xsi:type="dcterms:W3CDTF">2020-06-02T13:31:56Z</dcterms:created>
  <dcterms:modified xsi:type="dcterms:W3CDTF">2025-04-30T11:42:48Z</dcterms:modified>
</cp:coreProperties>
</file>