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Poppins" panose="020B0604020202020204" charset="0"/>
      <p:regular r:id="rId43"/>
      <p:bold r:id="rId44"/>
      <p:italic r:id="rId45"/>
      <p:boldItalic r:id="rId46"/>
    </p:embeddedFont>
    <p:embeddedFont>
      <p:font typeface="Impact" panose="020B0806030902050204" pitchFamily="34" charset="0"/>
      <p:regular r:id="rId47"/>
    </p:embeddedFont>
  </p:embeddedFontLst>
  <p:custDataLst>
    <p:tags r:id="rId4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jFCDJn6Lxm2Z/6du9SaQyE5PE6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1100">
              <a:solidFill>
                <a:srgbClr val="222222"/>
              </a:solidFill>
              <a:highlight>
                <a:srgbClr val="FFFFFF"/>
              </a:highlight>
              <a:latin typeface="Calibri"/>
              <a:ea typeface="Calibri"/>
              <a:cs typeface="Calibri"/>
              <a:sym typeface="Calibri"/>
            </a:endParaRPr>
          </a:p>
        </p:txBody>
      </p:sp>
      <p:sp>
        <p:nvSpPr>
          <p:cNvPr id="51" name="Google Shape;5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167" name="Google Shape;16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185" name="Google Shape;18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195" name="Google Shape;19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205" name="Google Shape;20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225" name="Google Shape;22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235" name="Google Shape;23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245" name="Google Shape;245;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 name="Google Shape;7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265" name="Google Shape;265;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275" name="Google Shape;275;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285" name="Google Shape;28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293" name="Google Shape;293;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301" name="Google Shape;301;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309" name="Google Shape;309;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319" name="Google Shape;319;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327" name="Google Shape;327;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335" name="Google Shape;335;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343" name="Google Shape;343;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351" name="Google Shape;351;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a:t>La bonne réponse est D</a:t>
            </a:r>
            <a:endParaRPr/>
          </a:p>
        </p:txBody>
      </p:sp>
      <p:sp>
        <p:nvSpPr>
          <p:cNvPr id="367" name="Google Shape;367;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a:t>La bonne réponse est C</a:t>
            </a:r>
            <a:endParaRPr/>
          </a:p>
        </p:txBody>
      </p:sp>
      <p:sp>
        <p:nvSpPr>
          <p:cNvPr id="378" name="Google Shape;378;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a:t>La bonne réponse est A</a:t>
            </a:r>
            <a:endParaRPr/>
          </a:p>
        </p:txBody>
      </p:sp>
      <p:sp>
        <p:nvSpPr>
          <p:cNvPr id="389" name="Google Shape;389;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a:t>La bonne réponse est B.</a:t>
            </a:r>
            <a:endParaRPr/>
          </a:p>
        </p:txBody>
      </p:sp>
      <p:sp>
        <p:nvSpPr>
          <p:cNvPr id="400" name="Google Shape;400;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157" name="Google Shape;15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6"/>
        <p:cNvGrpSpPr/>
        <p:nvPr/>
      </p:nvGrpSpPr>
      <p:grpSpPr>
        <a:xfrm>
          <a:off x="0" y="0"/>
          <a:ext cx="0" cy="0"/>
          <a:chOff x="0" y="0"/>
          <a:chExt cx="0" cy="0"/>
        </a:xfrm>
      </p:grpSpPr>
      <p:sp>
        <p:nvSpPr>
          <p:cNvPr id="17" name="Google Shape;17;p61"/>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3600"/>
              <a:buFont typeface="Calibri"/>
              <a:buNone/>
              <a:defRPr sz="36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61"/>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Calibri"/>
                <a:ea typeface="Calibri"/>
                <a:cs typeface="Calibri"/>
                <a:sym typeface="Calibri"/>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 name="Google Shape;19;p61"/>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68BC42"/>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68BC42"/>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68BC42"/>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68BC42"/>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61" descr="Placeholder-dark.png"/>
          <p:cNvPicPr preferRelativeResize="0"/>
          <p:nvPr/>
        </p:nvPicPr>
        <p:blipFill rotWithShape="1">
          <a:blip r:embed="rId2">
            <a:alphaModFix/>
          </a:blip>
          <a:srcRect/>
          <a:stretch/>
        </p:blipFill>
        <p:spPr>
          <a:xfrm>
            <a:off x="10102362" y="-3149"/>
            <a:ext cx="1945888" cy="972945"/>
          </a:xfrm>
          <a:prstGeom prst="rect">
            <a:avLst/>
          </a:prstGeom>
          <a:noFill/>
          <a:ln>
            <a:noFill/>
          </a:ln>
        </p:spPr>
      </p:pic>
      <p:sp>
        <p:nvSpPr>
          <p:cNvPr id="23" name="Google Shape;23;p61"/>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fr-FR" sz="2000" b="0" i="0" u="none" strike="noStrike" cap="none" dirty="0">
                <a:solidFill>
                  <a:schemeClr val="dk1"/>
                </a:solidFill>
                <a:latin typeface="Calibri"/>
                <a:ea typeface="Calibri"/>
                <a:cs typeface="Calibri"/>
                <a:sym typeface="Calibri"/>
              </a:rPr>
              <a:t>Traitement des paiements en ligne pour les taxes et les factures</a:t>
            </a:r>
            <a:endParaRPr sz="1400" b="0" i="0" u="none" strike="noStrike" cap="none" dirty="0">
              <a:solidFill>
                <a:srgbClr val="000000"/>
              </a:solidFill>
              <a:latin typeface="Calibri"/>
              <a:ea typeface="Calibri"/>
              <a:cs typeface="Calibri"/>
              <a:sym typeface="Calibri"/>
            </a:endParaRPr>
          </a:p>
        </p:txBody>
      </p:sp>
      <p:sp>
        <p:nvSpPr>
          <p:cNvPr id="24" name="Google Shape;24;p61"/>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6</a:t>
            </a:r>
            <a:endParaRPr sz="2000" b="1" i="0" u="none" strike="noStrike" cap="none">
              <a:solidFill>
                <a:schemeClr val="lt1"/>
              </a:solidFill>
              <a:latin typeface="Calibri"/>
              <a:ea typeface="Calibri"/>
              <a:cs typeface="Calibri"/>
              <a:sym typeface="Calibri"/>
            </a:endParaRPr>
          </a:p>
        </p:txBody>
      </p:sp>
      <p:pic>
        <p:nvPicPr>
          <p:cNvPr id="2" name="Google Shape;97;p2" title="FR_co-funded by VERTICAL RGB_POS.png">
            <a:extLst>
              <a:ext uri="{FF2B5EF4-FFF2-40B4-BE49-F238E27FC236}">
                <a16:creationId xmlns:a16="http://schemas.microsoft.com/office/drawing/2014/main" id="{3B22C4AB-B9EA-7E9F-719A-A7EF1D090C29}"/>
              </a:ext>
            </a:extLst>
          </p:cNvPr>
          <p:cNvPicPr preferRelativeResize="0"/>
          <p:nvPr userDrawn="1"/>
        </p:nvPicPr>
        <p:blipFill rotWithShape="1">
          <a:blip r:embed="rId3">
            <a:alphaModFix/>
          </a:blip>
          <a:srcRect/>
          <a:stretch/>
        </p:blipFill>
        <p:spPr>
          <a:xfrm>
            <a:off x="11531275" y="6162750"/>
            <a:ext cx="660725" cy="695251"/>
          </a:xfrm>
          <a:prstGeom prst="rect">
            <a:avLst/>
          </a:prstGeom>
          <a:noFill/>
          <a:ln>
            <a:noFill/>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5"/>
        <p:cNvGrpSpPr/>
        <p:nvPr/>
      </p:nvGrpSpPr>
      <p:grpSpPr>
        <a:xfrm>
          <a:off x="0" y="0"/>
          <a:ext cx="0" cy="0"/>
          <a:chOff x="0" y="0"/>
          <a:chExt cx="0" cy="0"/>
        </a:xfrm>
      </p:grpSpPr>
      <p:sp>
        <p:nvSpPr>
          <p:cNvPr id="26" name="Google Shape;26;p62"/>
          <p:cNvSpPr/>
          <p:nvPr/>
        </p:nvSpPr>
        <p:spPr>
          <a:xfrm>
            <a:off x="0" y="2218305"/>
            <a:ext cx="12192001" cy="3787362"/>
          </a:xfrm>
          <a:prstGeom prst="rect">
            <a:avLst/>
          </a:prstGeom>
          <a:noFill/>
          <a:ln>
            <a:noFill/>
          </a:ln>
          <a:effectLst>
            <a:outerShdw blurRad="40000" dist="23000" dir="5400000" rotWithShape="0">
              <a:srgbClr val="808080">
                <a:alpha val="33333"/>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 name="Google Shape;27;p62"/>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C2E78"/>
              </a:buClr>
              <a:buSzPts val="2200"/>
              <a:buFont typeface="Calibri"/>
              <a:buNone/>
              <a:defRPr sz="2200">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62" descr="Placeholder-dark.png"/>
          <p:cNvPicPr preferRelativeResize="0"/>
          <p:nvPr/>
        </p:nvPicPr>
        <p:blipFill rotWithShape="1">
          <a:blip r:embed="rId2">
            <a:alphaModFix/>
          </a:blip>
          <a:srcRect/>
          <a:stretch/>
        </p:blipFill>
        <p:spPr>
          <a:xfrm>
            <a:off x="9381297" y="-3149"/>
            <a:ext cx="2784642" cy="1392322"/>
          </a:xfrm>
          <a:prstGeom prst="rect">
            <a:avLst/>
          </a:prstGeom>
          <a:noFill/>
          <a:ln>
            <a:noFill/>
          </a:ln>
        </p:spPr>
      </p:pic>
      <p:sp>
        <p:nvSpPr>
          <p:cNvPr id="30" name="Google Shape;30;p62"/>
          <p:cNvSpPr/>
          <p:nvPr/>
        </p:nvSpPr>
        <p:spPr>
          <a:xfrm>
            <a:off x="0" y="2136618"/>
            <a:ext cx="12192000" cy="4013996"/>
          </a:xfrm>
          <a:prstGeom prst="roundRect">
            <a:avLst>
              <a:gd name="adj" fmla="val 16667"/>
            </a:avLst>
          </a:prstGeom>
          <a:solidFill>
            <a:srgbClr val="1C2E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1" name="Google Shape;31;p62"/>
          <p:cNvSpPr txBox="1">
            <a:spLocks noGrp="1"/>
          </p:cNvSpPr>
          <p:nvPr>
            <p:ph type="body" idx="1"/>
          </p:nvPr>
        </p:nvSpPr>
        <p:spPr>
          <a:xfrm>
            <a:off x="536451" y="2218305"/>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Font typeface="Calibri"/>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rgbClr val="68BC42"/>
              </a:buClr>
              <a:buSzPts val="2640"/>
              <a:buFont typeface="Calibri"/>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2"/>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6</a:t>
            </a:r>
            <a:endParaRPr sz="2000" b="1" i="0" u="none" strike="noStrike" cap="none">
              <a:solidFill>
                <a:schemeClr val="lt1"/>
              </a:solidFill>
              <a:latin typeface="Calibri"/>
              <a:ea typeface="Calibri"/>
              <a:cs typeface="Calibri"/>
              <a:sym typeface="Calibri"/>
            </a:endParaRPr>
          </a:p>
        </p:txBody>
      </p:sp>
      <p:sp>
        <p:nvSpPr>
          <p:cNvPr id="2" name="Google Shape;23;p61">
            <a:extLst>
              <a:ext uri="{FF2B5EF4-FFF2-40B4-BE49-F238E27FC236}">
                <a16:creationId xmlns:a16="http://schemas.microsoft.com/office/drawing/2014/main" id="{846DFE83-D606-BEC8-E1B7-E75EFB71D32A}"/>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fr-FR" sz="2000" b="0" i="0" u="none" strike="noStrike" cap="none" dirty="0">
                <a:solidFill>
                  <a:schemeClr val="dk1"/>
                </a:solidFill>
                <a:latin typeface="Calibri"/>
                <a:ea typeface="Calibri"/>
                <a:cs typeface="Calibri"/>
                <a:sym typeface="Calibri"/>
              </a:rPr>
              <a:t>Traitement des paiements en ligne pour les taxes et les factures</a:t>
            </a:r>
            <a:endParaRPr sz="1400" b="0" i="0" u="none" strike="noStrike" cap="none" dirty="0">
              <a:solidFill>
                <a:srgbClr val="000000"/>
              </a:solidFill>
              <a:latin typeface="Calibri"/>
              <a:ea typeface="Calibri"/>
              <a:cs typeface="Calibri"/>
              <a:sym typeface="Calibri"/>
            </a:endParaRPr>
          </a:p>
        </p:txBody>
      </p:sp>
      <p:pic>
        <p:nvPicPr>
          <p:cNvPr id="3" name="Google Shape;97;p2" title="FR_co-funded by VERTICAL RGB_POS.png">
            <a:extLst>
              <a:ext uri="{FF2B5EF4-FFF2-40B4-BE49-F238E27FC236}">
                <a16:creationId xmlns:a16="http://schemas.microsoft.com/office/drawing/2014/main" id="{E6199F5C-5F0E-2288-35E3-4A44C4D8BF8D}"/>
              </a:ext>
            </a:extLst>
          </p:cNvPr>
          <p:cNvPicPr preferRelativeResize="0"/>
          <p:nvPr userDrawn="1"/>
        </p:nvPicPr>
        <p:blipFill rotWithShape="1">
          <a:blip r:embed="rId3">
            <a:alphaModFix/>
          </a:blip>
          <a:srcRect/>
          <a:stretch/>
        </p:blipFill>
        <p:spPr>
          <a:xfrm>
            <a:off x="11531275" y="6162750"/>
            <a:ext cx="660725" cy="695251"/>
          </a:xfrm>
          <a:prstGeom prst="rect">
            <a:avLst/>
          </a:prstGeom>
          <a:noFill/>
          <a:ln>
            <a:noFill/>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34"/>
        <p:cNvGrpSpPr/>
        <p:nvPr/>
      </p:nvGrpSpPr>
      <p:grpSpPr>
        <a:xfrm>
          <a:off x="0" y="0"/>
          <a:ext cx="0" cy="0"/>
          <a:chOff x="0" y="0"/>
          <a:chExt cx="0" cy="0"/>
        </a:xfrm>
      </p:grpSpPr>
      <p:sp>
        <p:nvSpPr>
          <p:cNvPr id="35" name="Google Shape;35;p66"/>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6"/>
          <p:cNvSpPr txBox="1">
            <a:spLocks noGrp="1"/>
          </p:cNvSpPr>
          <p:nvPr>
            <p:ph type="body" idx="1"/>
          </p:nvPr>
        </p:nvSpPr>
        <p:spPr>
          <a:xfrm>
            <a:off x="566153" y="2330868"/>
            <a:ext cx="11059693" cy="394132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66"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39" name="Google Shape;39;p66"/>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6</a:t>
            </a:r>
            <a:endParaRPr sz="2000" b="1" i="0" u="none" strike="noStrike" cap="none">
              <a:solidFill>
                <a:schemeClr val="lt1"/>
              </a:solidFill>
              <a:latin typeface="Calibri"/>
              <a:ea typeface="Calibri"/>
              <a:cs typeface="Calibri"/>
              <a:sym typeface="Calibri"/>
            </a:endParaRPr>
          </a:p>
        </p:txBody>
      </p:sp>
      <p:sp>
        <p:nvSpPr>
          <p:cNvPr id="2" name="Google Shape;23;p61">
            <a:extLst>
              <a:ext uri="{FF2B5EF4-FFF2-40B4-BE49-F238E27FC236}">
                <a16:creationId xmlns:a16="http://schemas.microsoft.com/office/drawing/2014/main" id="{4F66401B-EDCB-8FF6-830F-FC4C58F7AC3A}"/>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fr-FR" sz="2000" b="0" i="0" u="none" strike="noStrike" cap="none" dirty="0">
                <a:solidFill>
                  <a:schemeClr val="dk1"/>
                </a:solidFill>
                <a:latin typeface="Calibri"/>
                <a:ea typeface="Calibri"/>
                <a:cs typeface="Calibri"/>
                <a:sym typeface="Calibri"/>
              </a:rPr>
              <a:t>Traitement des paiements en ligne pour les taxes et les factures</a:t>
            </a:r>
            <a:endParaRPr sz="1400" b="0"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40"/>
        <p:cNvGrpSpPr/>
        <p:nvPr/>
      </p:nvGrpSpPr>
      <p:grpSpPr>
        <a:xfrm>
          <a:off x="0" y="0"/>
          <a:ext cx="0" cy="0"/>
          <a:chOff x="0" y="0"/>
          <a:chExt cx="0" cy="0"/>
        </a:xfrm>
      </p:grpSpPr>
      <p:sp>
        <p:nvSpPr>
          <p:cNvPr id="41" name="Google Shape;41;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CB13A"/>
              </a:buClr>
              <a:buSzPts val="4000"/>
              <a:buFont typeface="Calibri"/>
              <a:buNone/>
              <a:defRPr sz="4000" b="0">
                <a:solidFill>
                  <a:srgbClr val="FCB13A"/>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4"/>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Calibri"/>
              <a:ea typeface="Calibri"/>
              <a:cs typeface="Calibri"/>
              <a:sym typeface="Calibri"/>
            </a:endParaRPr>
          </a:p>
        </p:txBody>
      </p:sp>
      <p:sp>
        <p:nvSpPr>
          <p:cNvPr id="43" name="Google Shape;43;p64"/>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Calibri"/>
              <a:ea typeface="Calibri"/>
              <a:cs typeface="Calibri"/>
              <a:sym typeface="Calibri"/>
            </a:endParaRPr>
          </a:p>
        </p:txBody>
      </p:sp>
      <p:sp>
        <p:nvSpPr>
          <p:cNvPr id="44" name="Google Shape;44;p64"/>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alibri"/>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Calibri"/>
              <a:ea typeface="Calibri"/>
              <a:cs typeface="Calibri"/>
              <a:sym typeface="Calibri"/>
            </a:endParaRPr>
          </a:p>
        </p:txBody>
      </p:sp>
      <p:pic>
        <p:nvPicPr>
          <p:cNvPr id="45" name="Google Shape;45;p64"/>
          <p:cNvPicPr preferRelativeResize="0"/>
          <p:nvPr/>
        </p:nvPicPr>
        <p:blipFill rotWithShape="1">
          <a:blip r:embed="rId2">
            <a:alphaModFix/>
          </a:blip>
          <a:srcRect t="21218" r="61794" b="22757"/>
          <a:stretch/>
        </p:blipFill>
        <p:spPr>
          <a:xfrm>
            <a:off x="0" y="6362699"/>
            <a:ext cx="643390" cy="495301"/>
          </a:xfrm>
          <a:prstGeom prst="rect">
            <a:avLst/>
          </a:prstGeom>
          <a:noFill/>
          <a:ln>
            <a:noFill/>
          </a:ln>
        </p:spPr>
      </p:pic>
      <p:pic>
        <p:nvPicPr>
          <p:cNvPr id="47" name="Google Shape;47;p64" descr="Placeholder-dark.png"/>
          <p:cNvPicPr preferRelativeResize="0"/>
          <p:nvPr/>
        </p:nvPicPr>
        <p:blipFill rotWithShape="1">
          <a:blip r:embed="rId3">
            <a:alphaModFix/>
          </a:blip>
          <a:srcRect/>
          <a:stretch/>
        </p:blipFill>
        <p:spPr>
          <a:xfrm>
            <a:off x="18106" y="26922"/>
            <a:ext cx="2784642" cy="1392322"/>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C2E78"/>
              </a:buClr>
              <a:buSzPts val="4400"/>
              <a:buFont typeface="Calibri"/>
              <a:buNone/>
              <a:defRPr sz="4400" b="1" i="0" u="none" strike="noStrike" cap="none">
                <a:solidFill>
                  <a:srgbClr val="1C2E7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1" name="Google Shape;11;p59"/>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68BC42"/>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68BC42"/>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freepik.com/free-vector/smart-home-flat-style_5596244.htm#fromView=image_search_similar&amp;page=1&amp;position=18&amp;uuid=1833561c-ee43-461b-ac09-542f48090c77&amp;query=water+electricit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freepik.com/free-vector/utility-bills-concept-illustration_397049574.htm#fromView=image_search_similar&amp;page=1&amp;position=26&amp;uuid=0e1296d9-caf7-4f41-acd0-9ea7cb399ea9&amp;query=home++tax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freepik.com/free-vector/utility-bills-concept-illustration_397049574.htm#fromView=image_search_similar&amp;page=1&amp;position=26&amp;uuid=0e1296d9-caf7-4f41-acd0-9ea7cb399ea9&amp;query=home++tax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freepik.com/free-vector/estate-planning-abstract-concept-vector-illustration-real-estate-assets-control-keep-documents-order-trust-account-attorney-advise-life-insurance-personal-possession-abstract-metaphor_12469783.htm#fromView=image_search_similar&amp;page=1&amp;position=24&amp;uuid=01fa9343-87c4-455c-acb3-eb6a54b5426a&amp;query=property+ta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www.freepik.com/free-vector/access-control-system-illustration_18611220.htm#fromView=image_search_similar&amp;page=1&amp;position=9&amp;uuid=c5e70609-3e96-441f-aa29-ec4cc79e1996&amp;query=create+accoun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www.freepik.com/free-vector/access-control-system-illustration_18611220.htm#fromView=image_search_similar&amp;page=1&amp;position=9&amp;uuid=c5e70609-3e96-441f-aa29-ec4cc79e1996&amp;query=create+accoun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7.jpg"/><Relationship Id="rId9"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www.freepik.com/free-vector/progressive-web-app-abstract-concept-illustration_12291172.htm#fromView=image_search_similar&amp;page=1&amp;position=5&amp;uuid=238a3699-36de-4321-98db-f2ffcec68330&amp;query=Secure+Online+Transaction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www.freepik.com/free-vector/progressive-web-app-abstract-concept-illustration_12291172.htm#fromView=image_search_similar&amp;page=1&amp;position=5&amp;uuid=238a3699-36de-4321-98db-f2ffcec68330&amp;query=Secure+Online+Transaction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freepik.com/free-vector/e-wallet-concept-illustration_72632508.htm#fromView=image_search_similar&amp;page=1&amp;position=2&amp;uuid=a6adf993-9319-47d8-86fb-4d07ecc747f7&amp;query=receipt"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hyperlink" Target="https://www.freepik.com/free-vector/online-survey-analysis-electronic-data-collection-digital-research-tool-computerized-study-analyst-considering-feedback-results-analysing-info-vector-isolated-concept-metaphor-illustration_12083534.htm#fromView=search&amp;page=2&amp;position=44&amp;uuid=cbd09a75-2aec-4ed2-8c3e-e442313f39b2"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www.freepik.com/free-vector/tax-concept-illustration_14206607.htm#fromView=image_search_similar&amp;page=1&amp;position=39&amp;uuid=07c537a9-aa43-4d08-afe0-b2ff78abca95&amp;query=TA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pic>
        <p:nvPicPr>
          <p:cNvPr id="53" name="Google Shape;53;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44200" r="5462"/>
          <a:stretch/>
        </p:blipFill>
        <p:spPr>
          <a:xfrm>
            <a:off x="5454368" y="244223"/>
            <a:ext cx="2271650" cy="2116289"/>
          </a:xfrm>
          <a:prstGeom prst="rect">
            <a:avLst/>
          </a:prstGeom>
          <a:noFill/>
          <a:ln>
            <a:noFill/>
          </a:ln>
        </p:spPr>
      </p:pic>
      <p:pic>
        <p:nvPicPr>
          <p:cNvPr id="54" name="Google Shape;54;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5074" t="11272" r="59635" b="11616"/>
          <a:stretch/>
        </p:blipFill>
        <p:spPr>
          <a:xfrm>
            <a:off x="452338" y="0"/>
            <a:ext cx="5204308" cy="5333341"/>
          </a:xfrm>
          <a:prstGeom prst="rect">
            <a:avLst/>
          </a:prstGeom>
          <a:noFill/>
          <a:ln>
            <a:noFill/>
          </a:ln>
        </p:spPr>
      </p:pic>
      <p:sp>
        <p:nvSpPr>
          <p:cNvPr id="55" name="Google Shape;55;p1"/>
          <p:cNvSpPr txBox="1"/>
          <p:nvPr/>
        </p:nvSpPr>
        <p:spPr>
          <a:xfrm>
            <a:off x="6222050" y="2864579"/>
            <a:ext cx="5902194" cy="2869471"/>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CB13A"/>
              </a:buClr>
              <a:buSzPts val="4400"/>
              <a:buFont typeface="Calibri"/>
              <a:buNone/>
            </a:pPr>
            <a:r>
              <a:rPr lang="en-US" sz="4400" b="1" i="0" u="none" strike="noStrike" cap="none">
                <a:solidFill>
                  <a:srgbClr val="FCB13A"/>
                </a:solidFill>
                <a:latin typeface="Calibri"/>
                <a:ea typeface="Calibri"/>
                <a:cs typeface="Calibri"/>
                <a:sym typeface="Calibri"/>
              </a:rPr>
              <a:t>Module 6</a:t>
            </a:r>
            <a:r>
              <a:rPr lang="en-US" sz="2800" b="1" i="0" u="none" strike="noStrike" cap="none">
                <a:solidFill>
                  <a:schemeClr val="dk1"/>
                </a:solidFill>
                <a:latin typeface="Calibri"/>
                <a:ea typeface="Calibri"/>
                <a:cs typeface="Calibri"/>
                <a:sym typeface="Calibri"/>
              </a:rPr>
              <a:t/>
            </a:r>
            <a:br>
              <a:rPr lang="en-US" sz="2800" b="1" i="0" u="none" strike="noStrike" cap="none">
                <a:solidFill>
                  <a:schemeClr val="dk1"/>
                </a:solidFill>
                <a:latin typeface="Calibri"/>
                <a:ea typeface="Calibri"/>
                <a:cs typeface="Calibri"/>
                <a:sym typeface="Calibri"/>
              </a:rPr>
            </a:br>
            <a:r>
              <a:rPr lang="en-US" sz="4000" b="1" i="0" u="none" strike="noStrike" cap="none">
                <a:solidFill>
                  <a:srgbClr val="3F3F3F"/>
                </a:solidFill>
                <a:latin typeface="Calibri"/>
                <a:ea typeface="Calibri"/>
                <a:cs typeface="Calibri"/>
                <a:sym typeface="Calibri"/>
              </a:rPr>
              <a:t>Traitement des paiements en ligne pour les taxes et les factures</a:t>
            </a:r>
            <a:endParaRPr sz="1400" b="0" i="0" u="none" strike="noStrike" cap="none">
              <a:solidFill>
                <a:srgbClr val="000000"/>
              </a:solidFill>
              <a:latin typeface="Calibri"/>
              <a:ea typeface="Calibri"/>
              <a:cs typeface="Calibri"/>
              <a:sym typeface="Calibri"/>
            </a:endParaRPr>
          </a:p>
        </p:txBody>
      </p:sp>
      <p:sp>
        <p:nvSpPr>
          <p:cNvPr id="56" name="Google Shape;56;p1"/>
          <p:cNvSpPr/>
          <p:nvPr/>
        </p:nvSpPr>
        <p:spPr>
          <a:xfrm>
            <a:off x="-6352" y="1903223"/>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sp>
        <p:nvSpPr>
          <p:cNvPr id="57" name="Google Shape;57;p1"/>
          <p:cNvSpPr/>
          <p:nvPr/>
        </p:nvSpPr>
        <p:spPr>
          <a:xfrm>
            <a:off x="-9348" y="25098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2</a:t>
            </a:r>
            <a:endParaRPr sz="2400" b="1" i="0" u="none" strike="noStrike" cap="none">
              <a:solidFill>
                <a:schemeClr val="lt1"/>
              </a:solidFill>
              <a:latin typeface="Calibri"/>
              <a:ea typeface="Calibri"/>
              <a:cs typeface="Calibri"/>
              <a:sym typeface="Calibri"/>
            </a:endParaRPr>
          </a:p>
        </p:txBody>
      </p:sp>
      <p:sp>
        <p:nvSpPr>
          <p:cNvPr id="58" name="Google Shape;58;p1"/>
          <p:cNvSpPr/>
          <p:nvPr/>
        </p:nvSpPr>
        <p:spPr>
          <a:xfrm>
            <a:off x="-9348" y="31194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3</a:t>
            </a:r>
            <a:endParaRPr sz="2400" b="1" i="0" u="none" strike="noStrike" cap="none">
              <a:solidFill>
                <a:schemeClr val="lt1"/>
              </a:solidFill>
              <a:latin typeface="Calibri"/>
              <a:ea typeface="Calibri"/>
              <a:cs typeface="Calibri"/>
              <a:sym typeface="Calibri"/>
            </a:endParaRPr>
          </a:p>
        </p:txBody>
      </p:sp>
      <p:sp>
        <p:nvSpPr>
          <p:cNvPr id="59" name="Google Shape;59;p1"/>
          <p:cNvSpPr/>
          <p:nvPr/>
        </p:nvSpPr>
        <p:spPr>
          <a:xfrm>
            <a:off x="-9348" y="37290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4</a:t>
            </a:r>
            <a:endParaRPr sz="2400" b="1" i="0" u="none" strike="noStrike" cap="none">
              <a:solidFill>
                <a:schemeClr val="lt1"/>
              </a:solidFill>
              <a:latin typeface="Calibri"/>
              <a:ea typeface="Calibri"/>
              <a:cs typeface="Calibri"/>
              <a:sym typeface="Calibri"/>
            </a:endParaRPr>
          </a:p>
        </p:txBody>
      </p:sp>
      <p:sp>
        <p:nvSpPr>
          <p:cNvPr id="60" name="Google Shape;60;p1"/>
          <p:cNvSpPr/>
          <p:nvPr/>
        </p:nvSpPr>
        <p:spPr>
          <a:xfrm>
            <a:off x="-9348" y="43386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chemeClr val="lt1"/>
                </a:solidFill>
                <a:latin typeface="Calibri"/>
                <a:ea typeface="Calibri"/>
                <a:cs typeface="Calibri"/>
                <a:sym typeface="Calibri"/>
              </a:rPr>
              <a:t>5</a:t>
            </a:r>
            <a:endParaRPr sz="2400" b="1" i="0" u="none" strike="noStrike" cap="none">
              <a:solidFill>
                <a:schemeClr val="lt1"/>
              </a:solidFill>
              <a:latin typeface="Calibri"/>
              <a:ea typeface="Calibri"/>
              <a:cs typeface="Calibri"/>
              <a:sym typeface="Calibri"/>
            </a:endParaRPr>
          </a:p>
        </p:txBody>
      </p:sp>
      <p:sp>
        <p:nvSpPr>
          <p:cNvPr id="61" name="Google Shape;61;p1"/>
          <p:cNvSpPr/>
          <p:nvPr/>
        </p:nvSpPr>
        <p:spPr>
          <a:xfrm>
            <a:off x="2900908" y="6215916"/>
            <a:ext cx="9291091" cy="662722"/>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62" name="Google Shape;62;p1"/>
          <p:cNvSpPr/>
          <p:nvPr/>
        </p:nvSpPr>
        <p:spPr>
          <a:xfrm>
            <a:off x="2972569" y="6246217"/>
            <a:ext cx="774566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100"/>
              <a:buFont typeface="Calibri"/>
              <a:buNone/>
            </a:pPr>
            <a:r>
              <a:rPr lang="en-US" sz="1110" b="0" i="0" u="none" strike="noStrike" cap="none">
                <a:solidFill>
                  <a:schemeClr val="lt1"/>
                </a:solidFill>
                <a:latin typeface="Calibri"/>
                <a:ea typeface="Calibri"/>
                <a:cs typeface="Calibri"/>
                <a:sym typeface="Calibri"/>
              </a:rPr>
              <a:t>Financé par l'Union européenne. Les points de vue et opinions exprimés n'engagent toutefois que leur(s) auteur(s) et ne reflètent pas nécessairement ceux de l'Union européenne ou de l'Agence exécutive « Éducation, audiovisuel et culture » (EACEA). Ni l'Union européenne ni l'EACEA ne peuvent en être tenus responsables. Numéro de projet : 2023-1-RO01-KA220-ADU-000157797</a:t>
            </a:r>
            <a:endParaRPr/>
          </a:p>
        </p:txBody>
      </p:sp>
      <p:pic>
        <p:nvPicPr>
          <p:cNvPr id="63" name="Google Shape;63;p1"/>
          <p:cNvPicPr preferRelativeResize="0"/>
          <p:nvPr/>
        </p:nvPicPr>
        <p:blipFill rotWithShape="1">
          <a:blip r:embed="rId4">
            <a:alphaModFix/>
          </a:blip>
          <a:srcRect/>
          <a:stretch/>
        </p:blipFill>
        <p:spPr>
          <a:xfrm>
            <a:off x="10718231" y="6316337"/>
            <a:ext cx="1406013" cy="492105"/>
          </a:xfrm>
          <a:prstGeom prst="rect">
            <a:avLst/>
          </a:prstGeom>
          <a:noFill/>
          <a:ln>
            <a:noFill/>
          </a:ln>
        </p:spPr>
      </p:pic>
      <p:pic>
        <p:nvPicPr>
          <p:cNvPr id="64" name="Google Shape;64;p1"/>
          <p:cNvPicPr preferRelativeResize="0"/>
          <p:nvPr/>
        </p:nvPicPr>
        <p:blipFill rotWithShape="1">
          <a:blip r:embed="rId4">
            <a:alphaModFix/>
          </a:blip>
          <a:srcRect/>
          <a:stretch/>
        </p:blipFill>
        <p:spPr>
          <a:xfrm>
            <a:off x="10718231" y="6311949"/>
            <a:ext cx="1406013" cy="492105"/>
          </a:xfrm>
          <a:prstGeom prst="rect">
            <a:avLst/>
          </a:prstGeom>
          <a:noFill/>
          <a:ln>
            <a:noFill/>
          </a:ln>
        </p:spPr>
      </p:pic>
      <p:sp>
        <p:nvSpPr>
          <p:cNvPr id="65" name="Google Shape;65;p1"/>
          <p:cNvSpPr/>
          <p:nvPr/>
        </p:nvSpPr>
        <p:spPr>
          <a:xfrm>
            <a:off x="-9348" y="4946461"/>
            <a:ext cx="722376" cy="607846"/>
          </a:xfrm>
          <a:prstGeom prst="rect">
            <a:avLst/>
          </a:prstGeom>
          <a:solidFill>
            <a:srgbClr val="89C53F"/>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chemeClr val="lt1"/>
                </a:solidFill>
                <a:latin typeface="Calibri"/>
                <a:ea typeface="Calibri"/>
                <a:cs typeface="Calibri"/>
                <a:sym typeface="Calibri"/>
              </a:rPr>
              <a:t>6</a:t>
            </a:r>
            <a:endParaRPr sz="2400" b="1" i="0" u="none" strike="noStrike" cap="none">
              <a:solidFill>
                <a:schemeClr val="lt1"/>
              </a:solidFill>
              <a:latin typeface="Calibri"/>
              <a:ea typeface="Calibri"/>
              <a:cs typeface="Calibri"/>
              <a:sym typeface="Calibri"/>
            </a:endParaRPr>
          </a:p>
        </p:txBody>
      </p:sp>
      <p:pic>
        <p:nvPicPr>
          <p:cNvPr id="66" name="Google Shape;66;p1" title="FR_Co-fundedbytheEU_RGB_POS.png"/>
          <p:cNvPicPr preferRelativeResize="0"/>
          <p:nvPr/>
        </p:nvPicPr>
        <p:blipFill rotWithShape="1">
          <a:blip r:embed="rId5">
            <a:alphaModFix/>
          </a:blip>
          <a:srcRect/>
          <a:stretch/>
        </p:blipFill>
        <p:spPr>
          <a:xfrm>
            <a:off x="0" y="6215916"/>
            <a:ext cx="2700268" cy="60782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6"/>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Exemples de</a:t>
            </a:r>
            <a:r>
              <a:rPr lang="en-US"/>
              <a:t> </a:t>
            </a:r>
            <a:r>
              <a:rPr lang="en-US" b="1"/>
              <a:t>taxe en ligne</a:t>
            </a:r>
            <a:endParaRPr/>
          </a:p>
        </p:txBody>
      </p:sp>
      <p:sp>
        <p:nvSpPr>
          <p:cNvPr id="170" name="Google Shape;170;p16"/>
          <p:cNvSpPr txBox="1">
            <a:spLocks noGrp="1"/>
          </p:cNvSpPr>
          <p:nvPr>
            <p:ph type="body" idx="1"/>
          </p:nvPr>
        </p:nvSpPr>
        <p:spPr>
          <a:xfrm>
            <a:off x="583758" y="1924050"/>
            <a:ext cx="8882647" cy="4043344"/>
          </a:xfrm>
          <a:prstGeom prst="rect">
            <a:avLst/>
          </a:prstGeom>
          <a:noFill/>
          <a:ln>
            <a:noFill/>
          </a:ln>
        </p:spPr>
        <p:txBody>
          <a:bodyPr spcFirstLastPara="1" wrap="square" lIns="91425" tIns="45700" rIns="91425" bIns="45700" anchor="t" anchorCtr="0">
            <a:normAutofit fontScale="92500"/>
          </a:bodyPr>
          <a:lstStyle/>
          <a:p>
            <a:pPr marL="457200" lvl="0" indent="-381000" algn="l" rtl="0">
              <a:lnSpc>
                <a:spcPct val="100000"/>
              </a:lnSpc>
              <a:spcBef>
                <a:spcPts val="600"/>
              </a:spcBef>
              <a:spcAft>
                <a:spcPts val="0"/>
              </a:spcAft>
              <a:buSzPct val="108108"/>
              <a:buFont typeface="Calibri"/>
              <a:buChar char="▪"/>
            </a:pPr>
            <a:r>
              <a:rPr lang="en-US" b="1"/>
              <a:t>Impôt sur le revenu </a:t>
            </a:r>
            <a:r>
              <a:rPr lang="en-US"/>
              <a:t>- Payez facilement votre impôt sur le revenu via des sites Web sécurisés. Vous pouvez utiliser votre compte bancaire, vos cartes de crédit/débit ou même des portefeuilles numériques pour effectuer vos paiements. Une assistance est souvent disponible si vous avez besoin d'aide pour remplir votre déclaration ou payer.</a:t>
            </a:r>
            <a:endParaRPr/>
          </a:p>
          <a:p>
            <a:pPr marL="457200" lvl="0" indent="-381000" algn="l" rtl="0">
              <a:lnSpc>
                <a:spcPct val="100000"/>
              </a:lnSpc>
              <a:spcBef>
                <a:spcPts val="600"/>
              </a:spcBef>
              <a:spcAft>
                <a:spcPts val="0"/>
              </a:spcAft>
              <a:buSzPct val="108108"/>
              <a:buFont typeface="Calibri"/>
              <a:buChar char="▪"/>
            </a:pPr>
            <a:r>
              <a:rPr lang="en-US" b="1"/>
              <a:t>Taxe foncière </a:t>
            </a:r>
            <a:r>
              <a:rPr lang="en-US"/>
              <a:t>- De nombreuses collectivités locales vous permettent de payer votre taxe foncière en ligne. Les paiements sont basés sur la valeur de votre bien (maison, voiture, terrain) et vous pouvez souvent payer en plusieurs fois. Vous pouvez suivre vos paiements et définir des rappels pour éviter de manquer les dates d'échéance.</a:t>
            </a:r>
            <a:endParaRPr/>
          </a:p>
        </p:txBody>
      </p:sp>
      <p:sp>
        <p:nvSpPr>
          <p:cNvPr id="2" name="Google Shape;163;p15">
            <a:extLst>
              <a:ext uri="{FF2B5EF4-FFF2-40B4-BE49-F238E27FC236}">
                <a16:creationId xmlns:a16="http://schemas.microsoft.com/office/drawing/2014/main" id="{35CEF097-3681-4226-15B1-F7A98EE37E72}"/>
              </a:ext>
            </a:extLst>
          </p:cNvPr>
          <p:cNvSpPr/>
          <p:nvPr/>
        </p:nvSpPr>
        <p:spPr>
          <a:xfrm>
            <a:off x="7424057" y="0"/>
            <a:ext cx="476232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600" b="0" i="0" u="none" strike="noStrike" cap="none">
                <a:solidFill>
                  <a:srgbClr val="1C2E78"/>
                </a:solidFill>
                <a:latin typeface="Calibri"/>
                <a:ea typeface="Calibri"/>
                <a:cs typeface="Calibri"/>
                <a:sym typeface="Calibri"/>
              </a:rPr>
              <a:t> 6.2 Se familiariser avec les portails de paiement des impôts</a:t>
            </a:r>
            <a:endParaRPr sz="16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17" descr="High ROI content abstract concept illustration"/>
          <p:cNvPicPr preferRelativeResize="0"/>
          <p:nvPr/>
        </p:nvPicPr>
        <p:blipFill rotWithShape="1">
          <a:blip r:embed="rId3">
            <a:alphaModFix/>
          </a:blip>
          <a:srcRect l="10455" t="11533" r="9781" b="9204"/>
          <a:stretch/>
        </p:blipFill>
        <p:spPr>
          <a:xfrm>
            <a:off x="8096250" y="2372139"/>
            <a:ext cx="3537750" cy="3541375"/>
          </a:xfrm>
          <a:prstGeom prst="rect">
            <a:avLst/>
          </a:prstGeom>
          <a:noFill/>
          <a:ln>
            <a:noFill/>
          </a:ln>
        </p:spPr>
      </p:pic>
      <p:sp>
        <p:nvSpPr>
          <p:cNvPr id="178" name="Google Shape;178;p17"/>
          <p:cNvSpPr txBox="1">
            <a:spLocks noGrp="1"/>
          </p:cNvSpPr>
          <p:nvPr>
            <p:ph type="title"/>
          </p:nvPr>
        </p:nvSpPr>
        <p:spPr>
          <a:xfrm>
            <a:off x="558000" y="944486"/>
            <a:ext cx="10515600" cy="12921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200"/>
              <a:buNone/>
            </a:pPr>
            <a:r>
              <a:rPr lang="en-US" sz="2000"/>
              <a:t>Unité 3</a:t>
            </a:r>
            <a:br>
              <a:rPr lang="en-US" sz="2000"/>
            </a:br>
            <a:r>
              <a:rPr lang="en-US" sz="2800"/>
              <a:t>Se familiariser avec les portails des services publics et privés </a:t>
            </a:r>
            <a:endParaRPr/>
          </a:p>
        </p:txBody>
      </p:sp>
      <p:sp>
        <p:nvSpPr>
          <p:cNvPr id="179" name="Google Shape;179;p17"/>
          <p:cNvSpPr txBox="1">
            <a:spLocks noGrp="1"/>
          </p:cNvSpPr>
          <p:nvPr>
            <p:ph type="body" idx="1"/>
          </p:nvPr>
        </p:nvSpPr>
        <p:spPr>
          <a:xfrm>
            <a:off x="558000" y="2279705"/>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180" name="Google Shape;180;p17"/>
          <p:cNvSpPr txBox="1">
            <a:spLocks noGrp="1"/>
          </p:cNvSpPr>
          <p:nvPr>
            <p:ph type="body" idx="2"/>
          </p:nvPr>
        </p:nvSpPr>
        <p:spPr>
          <a:xfrm>
            <a:off x="617620" y="2997199"/>
            <a:ext cx="7691493" cy="335464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7030A0"/>
              </a:buClr>
              <a:buSzPts val="2000"/>
              <a:buNone/>
            </a:pPr>
            <a:r>
              <a:rPr lang="en-US" sz="2000"/>
              <a:t>À la fin de cette unité, vous serez capable de</a:t>
            </a:r>
            <a:endParaRPr/>
          </a:p>
          <a:p>
            <a:pPr marL="342900" lvl="0" indent="-342900" algn="l" rtl="0">
              <a:lnSpc>
                <a:spcPct val="150000"/>
              </a:lnSpc>
              <a:spcBef>
                <a:spcPts val="0"/>
              </a:spcBef>
              <a:spcAft>
                <a:spcPts val="0"/>
              </a:spcAft>
              <a:buClr>
                <a:srgbClr val="7030A0"/>
              </a:buClr>
              <a:buSzPts val="2000"/>
              <a:buFont typeface="Calibri"/>
              <a:buChar char="✔"/>
            </a:pPr>
            <a:r>
              <a:rPr lang="en-US" sz="2000"/>
              <a:t>Comprendre les avantages des portails de paiement des services publics et des fournisseurs privés</a:t>
            </a:r>
            <a:endParaRPr/>
          </a:p>
          <a:p>
            <a:pPr marL="342900" lvl="0" indent="-342900" algn="l" rtl="0">
              <a:lnSpc>
                <a:spcPct val="150000"/>
              </a:lnSpc>
              <a:spcBef>
                <a:spcPts val="0"/>
              </a:spcBef>
              <a:spcAft>
                <a:spcPts val="0"/>
              </a:spcAft>
              <a:buClr>
                <a:srgbClr val="7030A0"/>
              </a:buClr>
              <a:buSzPts val="2000"/>
              <a:buFont typeface="Calibri"/>
              <a:buChar char="✔"/>
            </a:pPr>
            <a:r>
              <a:rPr lang="en-US" sz="2000"/>
              <a:t>Comprendre les types de services que vous pouvez payer en ligne</a:t>
            </a:r>
            <a:endParaRPr sz="2000"/>
          </a:p>
        </p:txBody>
      </p:sp>
      <p:sp>
        <p:nvSpPr>
          <p:cNvPr id="181" name="Google Shape;181;p17"/>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sur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1" descr="Smart home in flat style"/>
          <p:cNvPicPr preferRelativeResize="0"/>
          <p:nvPr/>
        </p:nvPicPr>
        <p:blipFill rotWithShape="1">
          <a:blip r:embed="rId3">
            <a:alphaModFix/>
          </a:blip>
          <a:srcRect/>
          <a:stretch/>
        </p:blipFill>
        <p:spPr>
          <a:xfrm>
            <a:off x="8316071" y="1808162"/>
            <a:ext cx="3875929" cy="3708756"/>
          </a:xfrm>
          <a:prstGeom prst="rect">
            <a:avLst/>
          </a:prstGeom>
          <a:noFill/>
          <a:ln>
            <a:noFill/>
          </a:ln>
        </p:spPr>
      </p:pic>
      <p:sp>
        <p:nvSpPr>
          <p:cNvPr id="188" name="Google Shape;188;p21"/>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Comprendre les portails de paiement des services publics et privés</a:t>
            </a:r>
            <a:endParaRPr/>
          </a:p>
        </p:txBody>
      </p:sp>
      <p:sp>
        <p:nvSpPr>
          <p:cNvPr id="189" name="Google Shape;189;p21"/>
          <p:cNvSpPr txBox="1">
            <a:spLocks noGrp="1"/>
          </p:cNvSpPr>
          <p:nvPr>
            <p:ph type="body" idx="1"/>
          </p:nvPr>
        </p:nvSpPr>
        <p:spPr>
          <a:xfrm>
            <a:off x="566154" y="1948873"/>
            <a:ext cx="8092072" cy="4323321"/>
          </a:xfrm>
          <a:prstGeom prst="rect">
            <a:avLst/>
          </a:prstGeom>
          <a:noFill/>
          <a:ln>
            <a:noFill/>
          </a:ln>
        </p:spPr>
        <p:txBody>
          <a:bodyPr spcFirstLastPara="1" wrap="square" lIns="91425" tIns="45700" rIns="91425" bIns="45700" anchor="t" anchorCtr="0">
            <a:normAutofit fontScale="85000" lnSpcReduction="20000"/>
          </a:bodyPr>
          <a:lstStyle/>
          <a:p>
            <a:pPr marL="457200" lvl="0" indent="-381000" algn="just" rtl="0">
              <a:lnSpc>
                <a:spcPct val="100000"/>
              </a:lnSpc>
              <a:spcBef>
                <a:spcPts val="600"/>
              </a:spcBef>
              <a:spcAft>
                <a:spcPts val="0"/>
              </a:spcAft>
              <a:buSzPct val="117647"/>
              <a:buNone/>
            </a:pPr>
            <a:r>
              <a:rPr lang="en-US" b="1"/>
              <a:t>Que sont les portails de services des fournisseurs? </a:t>
            </a:r>
            <a:endParaRPr/>
          </a:p>
          <a:p>
            <a:pPr marL="457200" lvl="0" indent="-381000" algn="l" rtl="0">
              <a:lnSpc>
                <a:spcPct val="100000"/>
              </a:lnSpc>
              <a:spcBef>
                <a:spcPts val="600"/>
              </a:spcBef>
              <a:spcAft>
                <a:spcPts val="0"/>
              </a:spcAft>
              <a:buSzPct val="117647"/>
              <a:buFont typeface="Calibri"/>
              <a:buChar char="•"/>
            </a:pPr>
            <a:r>
              <a:rPr lang="en-US"/>
              <a:t>Des plateformes en ligne sécurisées où vous pouvez payer vos factures d'électricité, d'eau, de gaz, d'Internet et de téléphone.</a:t>
            </a:r>
            <a:endParaRPr/>
          </a:p>
          <a:p>
            <a:pPr marL="457200" lvl="0" indent="-381000" algn="l" rtl="0">
              <a:lnSpc>
                <a:spcPct val="100000"/>
              </a:lnSpc>
              <a:spcBef>
                <a:spcPts val="1200"/>
              </a:spcBef>
              <a:spcAft>
                <a:spcPts val="0"/>
              </a:spcAft>
              <a:buSzPct val="117647"/>
              <a:buFont typeface="Calibri"/>
              <a:buChar char="•"/>
            </a:pPr>
            <a:r>
              <a:rPr lang="en-US"/>
              <a:t>Accessible via les sites Web officiels ou les applications mobiles.</a:t>
            </a:r>
            <a:endParaRPr/>
          </a:p>
          <a:p>
            <a:pPr marL="457200" lvl="0" indent="-381000" algn="just" rtl="0">
              <a:lnSpc>
                <a:spcPct val="100000"/>
              </a:lnSpc>
              <a:spcBef>
                <a:spcPts val="1200"/>
              </a:spcBef>
              <a:spcAft>
                <a:spcPts val="0"/>
              </a:spcAft>
              <a:buSzPct val="117647"/>
              <a:buNone/>
            </a:pPr>
            <a:r>
              <a:rPr lang="en-US" b="1"/>
              <a:t>Caractéristiques des portails de services </a:t>
            </a:r>
            <a:endParaRPr b="1"/>
          </a:p>
          <a:p>
            <a:pPr marL="742950" lvl="1" indent="-285750" algn="l" rtl="0">
              <a:lnSpc>
                <a:spcPct val="100000"/>
              </a:lnSpc>
              <a:spcBef>
                <a:spcPts val="600"/>
              </a:spcBef>
              <a:spcAft>
                <a:spcPts val="0"/>
              </a:spcAft>
              <a:buSzPct val="141176"/>
              <a:buFont typeface="Calibri"/>
              <a:buChar char="•"/>
            </a:pPr>
            <a:r>
              <a:rPr lang="en-US" b="1" i="0" u="none" strike="noStrike">
                <a:solidFill>
                  <a:srgbClr val="000000"/>
                </a:solidFill>
                <a:latin typeface="Calibri"/>
                <a:ea typeface="Calibri"/>
                <a:cs typeface="Calibri"/>
                <a:sym typeface="Calibri"/>
              </a:rPr>
              <a:t>Suivi des factures </a:t>
            </a:r>
            <a:r>
              <a:rPr lang="en-US" b="0" i="0" u="none" strike="noStrike">
                <a:solidFill>
                  <a:srgbClr val="000000"/>
                </a:solidFill>
                <a:latin typeface="Calibri"/>
                <a:ea typeface="Calibri"/>
                <a:cs typeface="Calibri"/>
                <a:sym typeface="Calibri"/>
              </a:rPr>
              <a:t>: Consultez les factures passées et à venir en un seul endroit.</a:t>
            </a:r>
            <a:endParaRPr/>
          </a:p>
          <a:p>
            <a:pPr marL="742950" lvl="1" indent="-285750" algn="l" rtl="0">
              <a:lnSpc>
                <a:spcPct val="100000"/>
              </a:lnSpc>
              <a:spcBef>
                <a:spcPts val="1200"/>
              </a:spcBef>
              <a:spcAft>
                <a:spcPts val="0"/>
              </a:spcAft>
              <a:buSzPct val="141176"/>
              <a:buFont typeface="Calibri"/>
              <a:buChar char="•"/>
            </a:pPr>
            <a:r>
              <a:rPr lang="en-US" b="1" i="0" u="none" strike="noStrike">
                <a:solidFill>
                  <a:srgbClr val="000000"/>
                </a:solidFill>
                <a:latin typeface="Calibri"/>
                <a:ea typeface="Calibri"/>
                <a:cs typeface="Calibri"/>
                <a:sym typeface="Calibri"/>
              </a:rPr>
              <a:t>Contrôle de l'utilisation </a:t>
            </a:r>
            <a:r>
              <a:rPr lang="en-US" b="0" i="0" u="none" strike="noStrike">
                <a:solidFill>
                  <a:srgbClr val="000000"/>
                </a:solidFill>
                <a:latin typeface="Calibri"/>
                <a:ea typeface="Calibri"/>
                <a:cs typeface="Calibri"/>
                <a:sym typeface="Calibri"/>
              </a:rPr>
              <a:t>: Suivez votre consommation d'énergie, d'eau ou d'internet.</a:t>
            </a:r>
            <a:endParaRPr/>
          </a:p>
          <a:p>
            <a:pPr marL="742950" lvl="1" indent="-285750" algn="l" rtl="0">
              <a:lnSpc>
                <a:spcPct val="100000"/>
              </a:lnSpc>
              <a:spcBef>
                <a:spcPts val="1200"/>
              </a:spcBef>
              <a:spcAft>
                <a:spcPts val="0"/>
              </a:spcAft>
              <a:buSzPct val="141176"/>
              <a:buFont typeface="Calibri"/>
              <a:buChar char="•"/>
            </a:pPr>
            <a:r>
              <a:rPr lang="en-US" b="1" i="0" u="none" strike="noStrike">
                <a:solidFill>
                  <a:srgbClr val="000000"/>
                </a:solidFill>
                <a:latin typeface="Calibri"/>
                <a:ea typeface="Calibri"/>
                <a:cs typeface="Calibri"/>
                <a:sym typeface="Calibri"/>
              </a:rPr>
              <a:t>Alertes et rappels </a:t>
            </a:r>
            <a:r>
              <a:rPr lang="en-US" b="0" i="0" u="none" strike="noStrike">
                <a:solidFill>
                  <a:srgbClr val="000000"/>
                </a:solidFill>
                <a:latin typeface="Calibri"/>
                <a:ea typeface="Calibri"/>
                <a:cs typeface="Calibri"/>
                <a:sym typeface="Calibri"/>
              </a:rPr>
              <a:t>: Recevez des notifications pour les échéances et les paiements.</a:t>
            </a:r>
            <a:endParaRPr/>
          </a:p>
          <a:p>
            <a:pPr marL="742950" lvl="1" indent="-285750" algn="l" rtl="0">
              <a:lnSpc>
                <a:spcPct val="100000"/>
              </a:lnSpc>
              <a:spcBef>
                <a:spcPts val="1200"/>
              </a:spcBef>
              <a:spcAft>
                <a:spcPts val="0"/>
              </a:spcAft>
              <a:buSzPct val="141176"/>
              <a:buFont typeface="Calibri"/>
              <a:buChar char="•"/>
            </a:pPr>
            <a:r>
              <a:rPr lang="en-US" b="1" i="0" u="none" strike="noStrike">
                <a:solidFill>
                  <a:srgbClr val="000000"/>
                </a:solidFill>
                <a:latin typeface="Calibri"/>
                <a:ea typeface="Calibri"/>
                <a:cs typeface="Calibri"/>
                <a:sym typeface="Calibri"/>
              </a:rPr>
              <a:t>Reçus téléchargeables </a:t>
            </a:r>
            <a:r>
              <a:rPr lang="en-US" b="0" i="0" u="none" strike="noStrike">
                <a:solidFill>
                  <a:srgbClr val="000000"/>
                </a:solidFill>
                <a:latin typeface="Calibri"/>
                <a:ea typeface="Calibri"/>
                <a:cs typeface="Calibri"/>
                <a:sym typeface="Calibri"/>
              </a:rPr>
              <a:t>: Conservez des documents numériques pour pouvoir les consulter ultérieurement.</a:t>
            </a:r>
            <a:endParaRPr/>
          </a:p>
          <a:p>
            <a:pPr marL="742950" lvl="1" indent="-118109" algn="l" rtl="0">
              <a:lnSpc>
                <a:spcPct val="100000"/>
              </a:lnSpc>
              <a:spcBef>
                <a:spcPts val="1200"/>
              </a:spcBef>
              <a:spcAft>
                <a:spcPts val="0"/>
              </a:spcAft>
              <a:buSzPct val="141176"/>
              <a:buFont typeface="Calibri"/>
              <a:buNone/>
            </a:pPr>
            <a:endParaRPr/>
          </a:p>
          <a:p>
            <a:pPr marL="457200" lvl="0" indent="-228600" algn="l" rtl="0">
              <a:lnSpc>
                <a:spcPct val="100000"/>
              </a:lnSpc>
              <a:spcBef>
                <a:spcPts val="1200"/>
              </a:spcBef>
              <a:spcAft>
                <a:spcPts val="600"/>
              </a:spcAft>
              <a:buSzPct val="117647"/>
              <a:buNone/>
            </a:pPr>
            <a:endParaRPr/>
          </a:p>
        </p:txBody>
      </p:sp>
      <p:sp>
        <p:nvSpPr>
          <p:cNvPr id="190" name="Google Shape;190;p21"/>
          <p:cNvSpPr txBox="1"/>
          <p:nvPr/>
        </p:nvSpPr>
        <p:spPr>
          <a:xfrm>
            <a:off x="9436962" y="6351847"/>
            <a:ext cx="2206487" cy="2615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a:t>
            </a:r>
            <a:r>
              <a:rPr lang="en-US" sz="1100" b="0" i="0" u="sng" strike="noStrike" cap="none">
                <a:solidFill>
                  <a:srgbClr val="000000"/>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gstudioimagen </a:t>
            </a: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sur Freepik</a:t>
            </a:r>
            <a:endParaRPr sz="1000" b="0" i="0" u="none" strike="noStrike" cap="none">
              <a:solidFill>
                <a:schemeClr val="dk1"/>
              </a:solidFill>
              <a:latin typeface="Calibri"/>
              <a:ea typeface="Calibri"/>
              <a:cs typeface="Calibri"/>
              <a:sym typeface="Calibri"/>
            </a:endParaRPr>
          </a:p>
        </p:txBody>
      </p:sp>
      <p:sp>
        <p:nvSpPr>
          <p:cNvPr id="191" name="Google Shape;191;p21"/>
          <p:cNvSpPr/>
          <p:nvPr/>
        </p:nvSpPr>
        <p:spPr>
          <a:xfrm>
            <a:off x="7511142" y="0"/>
            <a:ext cx="4675235"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 6.3 Se familiariser avec les portails des services publics et privés </a:t>
            </a:r>
            <a:endParaRPr sz="18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2"/>
          <p:cNvPicPr preferRelativeResize="0"/>
          <p:nvPr/>
        </p:nvPicPr>
        <p:blipFill rotWithShape="1">
          <a:blip r:embed="rId3">
            <a:alphaModFix/>
          </a:blip>
          <a:srcRect/>
          <a:stretch/>
        </p:blipFill>
        <p:spPr>
          <a:xfrm>
            <a:off x="8625653" y="1959485"/>
            <a:ext cx="3412081" cy="3412081"/>
          </a:xfrm>
          <a:prstGeom prst="rect">
            <a:avLst/>
          </a:prstGeom>
          <a:noFill/>
          <a:ln>
            <a:noFill/>
          </a:ln>
        </p:spPr>
      </p:pic>
      <p:sp>
        <p:nvSpPr>
          <p:cNvPr id="198" name="Google Shape;198;p22"/>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Types de services publics payés en ligne (1/2)</a:t>
            </a:r>
            <a:endParaRPr/>
          </a:p>
        </p:txBody>
      </p:sp>
      <p:sp>
        <p:nvSpPr>
          <p:cNvPr id="199" name="Google Shape;199;p22"/>
          <p:cNvSpPr txBox="1">
            <a:spLocks noGrp="1"/>
          </p:cNvSpPr>
          <p:nvPr>
            <p:ph type="body" idx="1"/>
          </p:nvPr>
        </p:nvSpPr>
        <p:spPr>
          <a:xfrm>
            <a:off x="583759" y="1924050"/>
            <a:ext cx="7188642" cy="4043344"/>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600"/>
              </a:spcBef>
              <a:spcAft>
                <a:spcPts val="0"/>
              </a:spcAft>
              <a:buSzPts val="2400"/>
              <a:buFont typeface="Calibri"/>
              <a:buChar char="▪"/>
            </a:pPr>
            <a:r>
              <a:rPr lang="en-US" sz="2200" b="1"/>
              <a:t>Factures d'électricité</a:t>
            </a:r>
            <a:r>
              <a:rPr lang="en-US" sz="2200"/>
              <a:t> - Payez votre consommation d'électricité domestique ou professionnelle. Certains portails proposent des conseils pour économiser l'énergie et des rapports de consommation.</a:t>
            </a:r>
            <a:endParaRPr sz="2200"/>
          </a:p>
          <a:p>
            <a:pPr marL="457200" lvl="0" indent="-381000" algn="l" rtl="0">
              <a:lnSpc>
                <a:spcPct val="100000"/>
              </a:lnSpc>
              <a:spcBef>
                <a:spcPts val="600"/>
              </a:spcBef>
              <a:spcAft>
                <a:spcPts val="0"/>
              </a:spcAft>
              <a:buSzPts val="2400"/>
              <a:buFont typeface="Calibri"/>
              <a:buChar char="▪"/>
            </a:pPr>
            <a:r>
              <a:rPr lang="en-US" sz="2200" b="1"/>
              <a:t>Factures d'eau</a:t>
            </a:r>
            <a:r>
              <a:rPr lang="en-US" sz="2200"/>
              <a:t> - Gérez et payez les frais liés à l'eau pour votre domicile ou votre entreprise. Consultez des rapports détaillés pour suivre votre consommation.</a:t>
            </a:r>
            <a:endParaRPr/>
          </a:p>
          <a:p>
            <a:pPr marL="457200" lvl="0" indent="-381000" algn="l" rtl="0">
              <a:lnSpc>
                <a:spcPct val="100000"/>
              </a:lnSpc>
              <a:spcBef>
                <a:spcPts val="600"/>
              </a:spcBef>
              <a:spcAft>
                <a:spcPts val="0"/>
              </a:spcAft>
              <a:buClr>
                <a:srgbClr val="68BC42"/>
              </a:buClr>
              <a:buSzPts val="2400"/>
              <a:buChar char="▪"/>
            </a:pPr>
            <a:r>
              <a:rPr lang="en-US" sz="2200" b="1"/>
              <a:t>Factures de gaz - </a:t>
            </a:r>
            <a:r>
              <a:rPr lang="en-US" sz="2200"/>
              <a:t>Payez votre consommation de gaz naturel utilisé pour le chauffage et la cuisine. Certains fournisseurs proposent des plans budgétaires pour étaler les paiements dans le temps.</a:t>
            </a:r>
            <a:endParaRPr sz="2200"/>
          </a:p>
        </p:txBody>
      </p:sp>
      <p:sp>
        <p:nvSpPr>
          <p:cNvPr id="200" name="Google Shape;200;p22"/>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storyset sur Freepik</a:t>
            </a:r>
            <a:endParaRPr sz="1000" b="0" i="0" u="none" strike="noStrike" cap="none">
              <a:solidFill>
                <a:schemeClr val="dk1"/>
              </a:solidFill>
              <a:latin typeface="Calibri"/>
              <a:ea typeface="Calibri"/>
              <a:cs typeface="Calibri"/>
              <a:sym typeface="Calibri"/>
            </a:endParaRPr>
          </a:p>
        </p:txBody>
      </p:sp>
      <p:sp>
        <p:nvSpPr>
          <p:cNvPr id="2" name="Google Shape;191;p21">
            <a:extLst>
              <a:ext uri="{FF2B5EF4-FFF2-40B4-BE49-F238E27FC236}">
                <a16:creationId xmlns:a16="http://schemas.microsoft.com/office/drawing/2014/main" id="{10C8536E-4A8B-AD77-EAAA-35FBE184B449}"/>
              </a:ext>
            </a:extLst>
          </p:cNvPr>
          <p:cNvSpPr/>
          <p:nvPr/>
        </p:nvSpPr>
        <p:spPr>
          <a:xfrm>
            <a:off x="7511142" y="0"/>
            <a:ext cx="4675235"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 6.3 Se familiariser avec les portails des services publics et privés </a:t>
            </a:r>
            <a:endParaRPr sz="18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3"/>
          <p:cNvPicPr preferRelativeResize="0"/>
          <p:nvPr/>
        </p:nvPicPr>
        <p:blipFill rotWithShape="1">
          <a:blip r:embed="rId3">
            <a:alphaModFix/>
          </a:blip>
          <a:srcRect/>
          <a:stretch/>
        </p:blipFill>
        <p:spPr>
          <a:xfrm>
            <a:off x="8625653" y="1959485"/>
            <a:ext cx="3412081" cy="3412081"/>
          </a:xfrm>
          <a:prstGeom prst="rect">
            <a:avLst/>
          </a:prstGeom>
          <a:noFill/>
          <a:ln>
            <a:noFill/>
          </a:ln>
        </p:spPr>
      </p:pic>
      <p:sp>
        <p:nvSpPr>
          <p:cNvPr id="208" name="Google Shape;208;p23"/>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030A0"/>
              </a:buClr>
              <a:buSzPts val="2800"/>
              <a:buNone/>
            </a:pPr>
            <a:r>
              <a:rPr lang="en-US" b="1"/>
              <a:t>Types de services publics payés en ligne (2/2)</a:t>
            </a:r>
            <a:endParaRPr sz="2800"/>
          </a:p>
        </p:txBody>
      </p:sp>
      <p:sp>
        <p:nvSpPr>
          <p:cNvPr id="209" name="Google Shape;209;p23"/>
          <p:cNvSpPr txBox="1">
            <a:spLocks noGrp="1"/>
          </p:cNvSpPr>
          <p:nvPr>
            <p:ph type="body" idx="1"/>
          </p:nvPr>
        </p:nvSpPr>
        <p:spPr>
          <a:xfrm>
            <a:off x="583759" y="1924050"/>
            <a:ext cx="7855392" cy="4043344"/>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600"/>
              </a:spcBef>
              <a:spcAft>
                <a:spcPts val="0"/>
              </a:spcAft>
              <a:buSzPts val="2400"/>
              <a:buFont typeface="Calibri"/>
              <a:buChar char="▪"/>
            </a:pPr>
            <a:r>
              <a:rPr lang="en-US" sz="2200" b="1"/>
              <a:t>Factures Internet et câble</a:t>
            </a:r>
            <a:r>
              <a:rPr lang="en-US" sz="2200"/>
              <a:t> - Payez en ligne vos services haut débit, fibre optique ou télévision par câble. Possibilité de mettre à niveau votre forfait ou de modifier vos services directement via le portail.</a:t>
            </a:r>
            <a:endParaRPr/>
          </a:p>
          <a:p>
            <a:pPr marL="457200" lvl="0" indent="-381000" algn="l" rtl="0">
              <a:lnSpc>
                <a:spcPct val="100000"/>
              </a:lnSpc>
              <a:spcBef>
                <a:spcPts val="600"/>
              </a:spcBef>
              <a:spcAft>
                <a:spcPts val="0"/>
              </a:spcAft>
              <a:buSzPts val="2400"/>
              <a:buFont typeface="Calibri"/>
              <a:buChar char="▪"/>
            </a:pPr>
            <a:r>
              <a:rPr lang="en-US" sz="2200" b="1"/>
              <a:t>Factures de téléphone </a:t>
            </a:r>
            <a:r>
              <a:rPr lang="en-US" sz="2200"/>
              <a:t>(fixe et mobile) - Payez facilement vos services de téléphonie mobile et fixe. Configurez le paiement automatique pour éviter toute interruption de service.</a:t>
            </a:r>
            <a:endParaRPr/>
          </a:p>
          <a:p>
            <a:pPr marL="457200" lvl="0" indent="-381000" algn="l" rtl="0">
              <a:lnSpc>
                <a:spcPct val="100000"/>
              </a:lnSpc>
              <a:spcBef>
                <a:spcPts val="600"/>
              </a:spcBef>
              <a:spcAft>
                <a:spcPts val="0"/>
              </a:spcAft>
              <a:buSzPts val="2400"/>
              <a:buFont typeface="Calibri"/>
              <a:buChar char="▪"/>
            </a:pPr>
            <a:r>
              <a:rPr lang="en-US" sz="2200" b="1"/>
              <a:t>Factures de gestion des déchets</a:t>
            </a:r>
            <a:r>
              <a:rPr lang="en-US" sz="2200"/>
              <a:t> - Payez vos services de collecte des ordures ménagères et de recyclage. Certains portails permettent de programmer des collectes groupées ou des services supplémentaires.</a:t>
            </a:r>
            <a:endParaRPr/>
          </a:p>
        </p:txBody>
      </p:sp>
      <p:sp>
        <p:nvSpPr>
          <p:cNvPr id="211" name="Google Shape;211;p23"/>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storyset sur Freepik</a:t>
            </a:r>
            <a:endParaRPr sz="1000" b="0" i="0" u="none" strike="noStrike" cap="none">
              <a:solidFill>
                <a:schemeClr val="dk1"/>
              </a:solidFill>
              <a:latin typeface="Calibri"/>
              <a:ea typeface="Calibri"/>
              <a:cs typeface="Calibri"/>
              <a:sym typeface="Calibri"/>
            </a:endParaRPr>
          </a:p>
        </p:txBody>
      </p:sp>
      <p:sp>
        <p:nvSpPr>
          <p:cNvPr id="2" name="Google Shape;191;p21">
            <a:extLst>
              <a:ext uri="{FF2B5EF4-FFF2-40B4-BE49-F238E27FC236}">
                <a16:creationId xmlns:a16="http://schemas.microsoft.com/office/drawing/2014/main" id="{9CD42A2D-C96B-96EA-37FB-9D66575BEF19}"/>
              </a:ext>
            </a:extLst>
          </p:cNvPr>
          <p:cNvSpPr/>
          <p:nvPr/>
        </p:nvSpPr>
        <p:spPr>
          <a:xfrm>
            <a:off x="7511142" y="0"/>
            <a:ext cx="4675235"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 6.3 Se familiariser avec les portails des services publics et privés </a:t>
            </a:r>
            <a:endParaRPr sz="18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4" descr="High ROI content abstract concept illustration"/>
          <p:cNvPicPr preferRelativeResize="0"/>
          <p:nvPr/>
        </p:nvPicPr>
        <p:blipFill rotWithShape="1">
          <a:blip r:embed="rId3">
            <a:alphaModFix/>
          </a:blip>
          <a:srcRect l="10455" t="11533" r="9781" b="9204"/>
          <a:stretch/>
        </p:blipFill>
        <p:spPr>
          <a:xfrm>
            <a:off x="8096250" y="2372139"/>
            <a:ext cx="3537750" cy="3541375"/>
          </a:xfrm>
          <a:prstGeom prst="rect">
            <a:avLst/>
          </a:prstGeom>
          <a:noFill/>
          <a:ln>
            <a:noFill/>
          </a:ln>
        </p:spPr>
      </p:pic>
      <p:sp>
        <p:nvSpPr>
          <p:cNvPr id="218" name="Google Shape;218;p24"/>
          <p:cNvSpPr txBox="1">
            <a:spLocks noGrp="1"/>
          </p:cNvSpPr>
          <p:nvPr>
            <p:ph type="title"/>
          </p:nvPr>
        </p:nvSpPr>
        <p:spPr>
          <a:xfrm>
            <a:off x="558000" y="944486"/>
            <a:ext cx="10515600" cy="12921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200"/>
              <a:buNone/>
            </a:pPr>
            <a:r>
              <a:rPr lang="en-US" sz="2000"/>
              <a:t>Unité 4</a:t>
            </a:r>
            <a:br>
              <a:rPr lang="en-US" sz="2000"/>
            </a:br>
            <a:r>
              <a:rPr lang="en-US" sz="2800"/>
              <a:t>Naviguer sur les portails de paiement des impôts et des fournisseurs privés </a:t>
            </a:r>
            <a:endParaRPr/>
          </a:p>
        </p:txBody>
      </p:sp>
      <p:sp>
        <p:nvSpPr>
          <p:cNvPr id="219" name="Google Shape;219;p24"/>
          <p:cNvSpPr txBox="1">
            <a:spLocks noGrp="1"/>
          </p:cNvSpPr>
          <p:nvPr>
            <p:ph type="body" idx="1"/>
          </p:nvPr>
        </p:nvSpPr>
        <p:spPr>
          <a:xfrm>
            <a:off x="558000" y="2117389"/>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220" name="Google Shape;220;p24"/>
          <p:cNvSpPr txBox="1">
            <a:spLocks noGrp="1"/>
          </p:cNvSpPr>
          <p:nvPr>
            <p:ph type="body" idx="2"/>
          </p:nvPr>
        </p:nvSpPr>
        <p:spPr>
          <a:xfrm>
            <a:off x="617621" y="2599072"/>
            <a:ext cx="7307180" cy="388504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50000"/>
              </a:lnSpc>
              <a:spcBef>
                <a:spcPts val="0"/>
              </a:spcBef>
              <a:spcAft>
                <a:spcPts val="0"/>
              </a:spcAft>
              <a:buSzPct val="100000"/>
              <a:buNone/>
            </a:pPr>
            <a:r>
              <a:rPr lang="en-US" sz="2000"/>
              <a:t>À la fin de cette unité, vous serez capable de :</a:t>
            </a:r>
            <a:endParaRPr sz="2000"/>
          </a:p>
          <a:p>
            <a:pPr marL="342900" lvl="0" indent="-342900" algn="l" rtl="0">
              <a:lnSpc>
                <a:spcPct val="150000"/>
              </a:lnSpc>
              <a:spcBef>
                <a:spcPts val="0"/>
              </a:spcBef>
              <a:spcAft>
                <a:spcPts val="0"/>
              </a:spcAft>
              <a:buClr>
                <a:schemeClr val="accent6"/>
              </a:buClr>
              <a:buSzPct val="100000"/>
              <a:buFont typeface="Calibri"/>
              <a:buChar char="✔"/>
            </a:pPr>
            <a:r>
              <a:rPr lang="en-US" sz="2000"/>
              <a:t>Apprenez à accéder aux sites Web officiels du gouvernement pour payer vos impôts et aux sites Web des services publics pour payer vos factures.</a:t>
            </a:r>
            <a:endParaRPr/>
          </a:p>
          <a:p>
            <a:pPr marL="342900" lvl="0" indent="-342900" algn="l" rtl="0">
              <a:lnSpc>
                <a:spcPct val="150000"/>
              </a:lnSpc>
              <a:spcBef>
                <a:spcPts val="0"/>
              </a:spcBef>
              <a:spcAft>
                <a:spcPts val="0"/>
              </a:spcAft>
              <a:buClr>
                <a:schemeClr val="accent6"/>
              </a:buClr>
              <a:buSzPct val="100000"/>
              <a:buFont typeface="Calibri"/>
              <a:buChar char="✔"/>
            </a:pPr>
            <a:r>
              <a:rPr lang="en-US" sz="2000"/>
              <a:t>Comprenez comment vous connecter en toute sécurité et gérer vos paiements via les portails cryptés du gouvernement et des services publics.</a:t>
            </a:r>
            <a:endParaRPr/>
          </a:p>
          <a:p>
            <a:pPr marL="342900" lvl="0" indent="-342900" algn="l" rtl="0">
              <a:lnSpc>
                <a:spcPct val="150000"/>
              </a:lnSpc>
              <a:spcBef>
                <a:spcPts val="0"/>
              </a:spcBef>
              <a:spcAft>
                <a:spcPts val="0"/>
              </a:spcAft>
              <a:buClr>
                <a:schemeClr val="accent6"/>
              </a:buClr>
              <a:buSzPct val="100000"/>
              <a:buFont typeface="Calibri"/>
              <a:buChar char="✔"/>
            </a:pPr>
            <a:r>
              <a:rPr lang="en-US" sz="2000"/>
              <a:t>Découvrez des fonctionnalités telles que la déclaration d'impôts, le suivi de l'historique des paiements et les mises à jour relatives aux services.</a:t>
            </a:r>
            <a:endParaRPr sz="2000"/>
          </a:p>
        </p:txBody>
      </p:sp>
      <p:sp>
        <p:nvSpPr>
          <p:cNvPr id="221" name="Google Shape;221;p24"/>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sur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6"/>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Étapes de navigation</a:t>
            </a:r>
            <a:endParaRPr/>
          </a:p>
        </p:txBody>
      </p:sp>
      <p:sp>
        <p:nvSpPr>
          <p:cNvPr id="228" name="Google Shape;228;p26"/>
          <p:cNvSpPr txBox="1">
            <a:spLocks noGrp="1"/>
          </p:cNvSpPr>
          <p:nvPr>
            <p:ph type="body" idx="1"/>
          </p:nvPr>
        </p:nvSpPr>
        <p:spPr>
          <a:xfrm>
            <a:off x="583758" y="1874450"/>
            <a:ext cx="7532841" cy="4526350"/>
          </a:xfrm>
          <a:prstGeom prst="rect">
            <a:avLst/>
          </a:prstGeom>
          <a:noFill/>
          <a:ln>
            <a:noFill/>
          </a:ln>
        </p:spPr>
        <p:txBody>
          <a:bodyPr spcFirstLastPara="1" wrap="square" lIns="91425" tIns="45700" rIns="91425" bIns="45700" anchor="t" anchorCtr="0">
            <a:normAutofit fontScale="85000" lnSpcReduction="20000"/>
          </a:bodyPr>
          <a:lstStyle/>
          <a:p>
            <a:pPr marL="76200" lvl="0" indent="0" algn="l" rtl="0">
              <a:lnSpc>
                <a:spcPct val="100000"/>
              </a:lnSpc>
              <a:spcBef>
                <a:spcPts val="600"/>
              </a:spcBef>
              <a:spcAft>
                <a:spcPts val="0"/>
              </a:spcAft>
              <a:buSzPct val="117647"/>
              <a:buNone/>
            </a:pPr>
            <a:r>
              <a:rPr lang="en-US"/>
              <a:t>Un portail de paiement en ligne est une plateforme sécurisée, accessible via un site web ou une application, qui permet aux utilisateurs de payer leurs impôts et services directement depuis leur téléphone portable ou tout autre appareil numérique.</a:t>
            </a:r>
            <a:endParaRPr/>
          </a:p>
          <a:p>
            <a:pPr marL="457200" lvl="0" indent="-381000" algn="l" rtl="0">
              <a:lnSpc>
                <a:spcPct val="100000"/>
              </a:lnSpc>
              <a:spcBef>
                <a:spcPts val="1200"/>
              </a:spcBef>
              <a:spcAft>
                <a:spcPts val="0"/>
              </a:spcAft>
              <a:buSzPct val="117647"/>
              <a:buChar char="▪"/>
            </a:pPr>
            <a:r>
              <a:rPr lang="en-US" b="1"/>
              <a:t>Localisez la section « Connexion » </a:t>
            </a:r>
            <a:r>
              <a:rPr lang="en-US"/>
              <a:t>– Trouvez et saisissez vos identifiants sur le site Web officiel du gouvernement ou du service public.</a:t>
            </a:r>
            <a:endParaRPr/>
          </a:p>
          <a:p>
            <a:pPr marL="457200" lvl="0" indent="-381000" algn="l" rtl="0">
              <a:lnSpc>
                <a:spcPct val="100000"/>
              </a:lnSpc>
              <a:spcBef>
                <a:spcPts val="1200"/>
              </a:spcBef>
              <a:spcAft>
                <a:spcPts val="0"/>
              </a:spcAft>
              <a:buClr>
                <a:srgbClr val="68BC42"/>
              </a:buClr>
              <a:buSzPct val="117647"/>
              <a:buChar char="▪"/>
            </a:pPr>
            <a:r>
              <a:rPr lang="en-US" b="1"/>
              <a:t>Explorez le menu principal </a:t>
            </a:r>
            <a:r>
              <a:rPr lang="en-US"/>
              <a:t>– Identifiez les sections clés telles que « Paiements », « Facturation », « Paramètres du compte » et « Assistance ».</a:t>
            </a:r>
            <a:endParaRPr/>
          </a:p>
          <a:p>
            <a:pPr marL="457200" lvl="0" indent="-381000" algn="l" rtl="0">
              <a:lnSpc>
                <a:spcPct val="100000"/>
              </a:lnSpc>
              <a:spcBef>
                <a:spcPts val="600"/>
              </a:spcBef>
              <a:spcAft>
                <a:spcPts val="0"/>
              </a:spcAft>
              <a:buClr>
                <a:srgbClr val="68BC42"/>
              </a:buClr>
              <a:buSzPct val="117647"/>
              <a:buChar char="▪"/>
            </a:pPr>
            <a:r>
              <a:rPr lang="en-US" b="1"/>
              <a:t>Accédez à l'historique des transactions </a:t>
            </a:r>
            <a:r>
              <a:rPr lang="en-US"/>
              <a:t>– Accédez à l'historique des paiements ou à la section facturation pour consulter les transactions et les reçus passés.</a:t>
            </a:r>
            <a:endParaRPr/>
          </a:p>
          <a:p>
            <a:pPr marL="457200" lvl="0" indent="-381000" algn="l" rtl="0">
              <a:lnSpc>
                <a:spcPct val="100000"/>
              </a:lnSpc>
              <a:spcBef>
                <a:spcPts val="600"/>
              </a:spcBef>
              <a:spcAft>
                <a:spcPts val="0"/>
              </a:spcAft>
              <a:buClr>
                <a:srgbClr val="68BC42"/>
              </a:buClr>
              <a:buSzPct val="117647"/>
              <a:buChar char="▪"/>
            </a:pPr>
            <a:r>
              <a:rPr lang="en-US" b="1"/>
              <a:t>Trouvez des fonctionnalités d'assistance et d'aide </a:t>
            </a:r>
            <a:r>
              <a:rPr lang="en-US"/>
              <a:t>– Trouvez les FAQ, l'assistance par chat ou les coordonnées du service client pour obtenir de l'aide.</a:t>
            </a:r>
            <a:endParaRPr/>
          </a:p>
        </p:txBody>
      </p:sp>
      <p:pic>
        <p:nvPicPr>
          <p:cNvPr id="229" name="Google Shape;229;p26" descr="Estate planning abstract concept vector illustration. Real estate assets control, keep documents in order, trust account, attorney advise, life insurance, personal possession abstract metaphor."/>
          <p:cNvPicPr preferRelativeResize="0"/>
          <p:nvPr/>
        </p:nvPicPr>
        <p:blipFill rotWithShape="1">
          <a:blip r:embed="rId3">
            <a:alphaModFix/>
          </a:blip>
          <a:srcRect/>
          <a:stretch/>
        </p:blipFill>
        <p:spPr>
          <a:xfrm>
            <a:off x="8116599" y="1808162"/>
            <a:ext cx="4075401" cy="4075401"/>
          </a:xfrm>
          <a:prstGeom prst="rect">
            <a:avLst/>
          </a:prstGeom>
          <a:noFill/>
          <a:ln>
            <a:noFill/>
          </a:ln>
        </p:spPr>
      </p:pic>
      <p:sp>
        <p:nvSpPr>
          <p:cNvPr id="230" name="Google Shape;230;p26"/>
          <p:cNvSpPr txBox="1"/>
          <p:nvPr/>
        </p:nvSpPr>
        <p:spPr>
          <a:xfrm>
            <a:off x="5403273" y="6096980"/>
            <a:ext cx="6096000"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5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sur Freepik</a:t>
            </a:r>
            <a:endParaRPr sz="1050" b="0" i="0" u="none" strike="noStrike" cap="none">
              <a:solidFill>
                <a:schemeClr val="dk1"/>
              </a:solidFill>
              <a:latin typeface="Calibri"/>
              <a:ea typeface="Calibri"/>
              <a:cs typeface="Calibri"/>
              <a:sym typeface="Calibri"/>
            </a:endParaRPr>
          </a:p>
        </p:txBody>
      </p:sp>
      <p:sp>
        <p:nvSpPr>
          <p:cNvPr id="231" name="Google Shape;231;p26"/>
          <p:cNvSpPr/>
          <p:nvPr/>
        </p:nvSpPr>
        <p:spPr>
          <a:xfrm>
            <a:off x="7500257" y="0"/>
            <a:ext cx="468612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6.4 </a:t>
            </a:r>
            <a:r>
              <a:rPr lang="en-US" sz="1800" b="0" i="0" u="none" strike="noStrike" cap="none" dirty="0" err="1">
                <a:solidFill>
                  <a:srgbClr val="1C2E78"/>
                </a:solidFill>
                <a:latin typeface="Calibri"/>
                <a:ea typeface="Calibri"/>
                <a:cs typeface="Calibri"/>
                <a:sym typeface="Calibri"/>
              </a:rPr>
              <a:t>Naviguer</a:t>
            </a:r>
            <a:r>
              <a:rPr lang="en-US" sz="1800" b="0" i="0" u="none" strike="noStrike" cap="none" dirty="0">
                <a:solidFill>
                  <a:srgbClr val="1C2E78"/>
                </a:solidFill>
                <a:latin typeface="Calibri"/>
                <a:ea typeface="Calibri"/>
                <a:cs typeface="Calibri"/>
                <a:sym typeface="Calibri"/>
              </a:rPr>
              <a:t> sur les </a:t>
            </a:r>
            <a:r>
              <a:rPr lang="en-US" sz="1800" b="0" i="0" u="none" strike="noStrike" cap="none" dirty="0" err="1">
                <a:solidFill>
                  <a:srgbClr val="1C2E78"/>
                </a:solidFill>
                <a:latin typeface="Calibri"/>
                <a:ea typeface="Calibri"/>
                <a:cs typeface="Calibri"/>
                <a:sym typeface="Calibri"/>
              </a:rPr>
              <a:t>portails</a:t>
            </a:r>
            <a:r>
              <a:rPr lang="en-US" sz="1800" b="0" i="0" u="none" strike="noStrike" cap="none" dirty="0">
                <a:solidFill>
                  <a:srgbClr val="1C2E78"/>
                </a:solidFill>
                <a:latin typeface="Calibri"/>
                <a:ea typeface="Calibri"/>
                <a:cs typeface="Calibri"/>
                <a:sym typeface="Calibri"/>
              </a:rPr>
              <a:t> de </a:t>
            </a:r>
            <a:r>
              <a:rPr lang="en-US" sz="1800" b="0" i="0" u="none" strike="noStrike" cap="none" dirty="0" err="1">
                <a:solidFill>
                  <a:srgbClr val="1C2E78"/>
                </a:solidFill>
                <a:latin typeface="Calibri"/>
                <a:ea typeface="Calibri"/>
                <a:cs typeface="Calibri"/>
                <a:sym typeface="Calibri"/>
              </a:rPr>
              <a:t>paiement</a:t>
            </a:r>
            <a:r>
              <a:rPr lang="en-US" sz="1800" b="0" i="0" u="none" strike="noStrike" cap="none" dirty="0">
                <a:solidFill>
                  <a:srgbClr val="1C2E78"/>
                </a:solidFill>
                <a:latin typeface="Calibri"/>
                <a:ea typeface="Calibri"/>
                <a:cs typeface="Calibri"/>
                <a:sym typeface="Calibri"/>
              </a:rPr>
              <a:t> des </a:t>
            </a:r>
            <a:r>
              <a:rPr lang="en-US" sz="1800" b="0" i="0" u="none" strike="noStrike" cap="none" dirty="0" err="1">
                <a:solidFill>
                  <a:srgbClr val="1C2E78"/>
                </a:solidFill>
                <a:latin typeface="Calibri"/>
                <a:ea typeface="Calibri"/>
                <a:cs typeface="Calibri"/>
                <a:sym typeface="Calibri"/>
              </a:rPr>
              <a:t>impôts</a:t>
            </a:r>
            <a:r>
              <a:rPr lang="en-US" sz="1800" b="0" i="0" u="none" strike="noStrike" cap="none" dirty="0">
                <a:solidFill>
                  <a:srgbClr val="1C2E78"/>
                </a:solidFill>
                <a:latin typeface="Calibri"/>
                <a:ea typeface="Calibri"/>
                <a:cs typeface="Calibri"/>
                <a:sym typeface="Calibri"/>
              </a:rPr>
              <a:t> et des </a:t>
            </a:r>
            <a:r>
              <a:rPr lang="en-US" sz="1800" b="0" i="0" u="none" strike="noStrike" cap="none" dirty="0" err="1">
                <a:solidFill>
                  <a:srgbClr val="1C2E78"/>
                </a:solidFill>
                <a:latin typeface="Calibri"/>
                <a:ea typeface="Calibri"/>
                <a:cs typeface="Calibri"/>
                <a:sym typeface="Calibri"/>
              </a:rPr>
              <a:t>fournisseurs</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privés</a:t>
            </a:r>
            <a:r>
              <a:rPr lang="en-US" sz="1800" b="0" i="0" u="none" strike="noStrike" cap="none" dirty="0">
                <a:solidFill>
                  <a:srgbClr val="1C2E78"/>
                </a:solidFill>
                <a:latin typeface="Calibri"/>
                <a:ea typeface="Calibri"/>
                <a:cs typeface="Calibri"/>
                <a:sym typeface="Calibri"/>
              </a:rPr>
              <a:t> </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30"/>
          <p:cNvPicPr preferRelativeResize="0"/>
          <p:nvPr/>
        </p:nvPicPr>
        <p:blipFill rotWithShape="1">
          <a:blip r:embed="rId3">
            <a:alphaModFix/>
          </a:blip>
          <a:srcRect/>
          <a:stretch/>
        </p:blipFill>
        <p:spPr>
          <a:xfrm>
            <a:off x="8282860" y="1362221"/>
            <a:ext cx="3903518" cy="3903518"/>
          </a:xfrm>
          <a:prstGeom prst="rect">
            <a:avLst/>
          </a:prstGeom>
          <a:noFill/>
          <a:ln>
            <a:noFill/>
          </a:ln>
        </p:spPr>
      </p:pic>
      <p:sp>
        <p:nvSpPr>
          <p:cNvPr id="238" name="Google Shape;238;p30"/>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Configuration et gestion de votre compte (1/2)</a:t>
            </a:r>
            <a:endParaRPr/>
          </a:p>
        </p:txBody>
      </p:sp>
      <p:sp>
        <p:nvSpPr>
          <p:cNvPr id="239" name="Google Shape;239;p30"/>
          <p:cNvSpPr txBox="1">
            <a:spLocks noGrp="1"/>
          </p:cNvSpPr>
          <p:nvPr>
            <p:ph type="body" idx="1"/>
          </p:nvPr>
        </p:nvSpPr>
        <p:spPr>
          <a:xfrm>
            <a:off x="566155" y="1714500"/>
            <a:ext cx="7803145" cy="4733926"/>
          </a:xfrm>
          <a:prstGeom prst="rect">
            <a:avLst/>
          </a:prstGeom>
          <a:noFill/>
          <a:ln>
            <a:noFill/>
          </a:ln>
        </p:spPr>
        <p:txBody>
          <a:bodyPr spcFirstLastPara="1" wrap="square" lIns="91425" tIns="45700" rIns="91425" bIns="45700" anchor="t" anchorCtr="0">
            <a:normAutofit fontScale="92500" lnSpcReduction="10000"/>
          </a:bodyPr>
          <a:lstStyle/>
          <a:p>
            <a:pPr marL="457200" lvl="0" indent="-381000" algn="l" rtl="0">
              <a:lnSpc>
                <a:spcPct val="100000"/>
              </a:lnSpc>
              <a:spcBef>
                <a:spcPts val="600"/>
              </a:spcBef>
              <a:spcAft>
                <a:spcPts val="0"/>
              </a:spcAft>
              <a:buClr>
                <a:srgbClr val="68BC42"/>
              </a:buClr>
              <a:buSzPct val="108108"/>
              <a:buChar char="▪"/>
            </a:pPr>
            <a:r>
              <a:rPr lang="en-US" b="1"/>
              <a:t>Visitez le site Web officiel </a:t>
            </a:r>
            <a:r>
              <a:rPr lang="en-US"/>
              <a:t>– Rendez-vous sur le site Web officiel du gouvernement ou du fournisseur de services publics et recherchez l'option « S'inscrire » ou « S'enregistrer ».</a:t>
            </a:r>
            <a:endParaRPr/>
          </a:p>
          <a:p>
            <a:pPr marL="457200" lvl="0" indent="-381000" algn="l" rtl="0">
              <a:lnSpc>
                <a:spcPct val="100000"/>
              </a:lnSpc>
              <a:spcBef>
                <a:spcPts val="600"/>
              </a:spcBef>
              <a:spcAft>
                <a:spcPts val="0"/>
              </a:spcAft>
              <a:buSzPct val="81081"/>
              <a:buChar char="▪"/>
            </a:pPr>
            <a:r>
              <a:rPr lang="en-US" b="1"/>
              <a:t>Créez un compte </a:t>
            </a:r>
            <a:r>
              <a:rPr lang="en-US"/>
              <a:t>– Entrez vos informations personnelles (nom, e-mail, numéro de téléphone) et définissez un mot de passe fort.</a:t>
            </a:r>
            <a:endParaRPr sz="3200"/>
          </a:p>
          <a:p>
            <a:pPr marL="457200" lvl="0" indent="-381000" algn="l" rtl="0">
              <a:lnSpc>
                <a:spcPct val="100000"/>
              </a:lnSpc>
              <a:spcBef>
                <a:spcPts val="1200"/>
              </a:spcBef>
              <a:spcAft>
                <a:spcPts val="0"/>
              </a:spcAft>
              <a:buClr>
                <a:srgbClr val="68BC42"/>
              </a:buClr>
              <a:buSzPct val="108108"/>
              <a:buChar char="▪"/>
            </a:pPr>
            <a:r>
              <a:rPr lang="en-US" b="1"/>
              <a:t>Vérifiez votre identité </a:t>
            </a:r>
            <a:r>
              <a:rPr lang="en-US"/>
              <a:t>– Effectuez toutes les étapes de vérification, telles que la confirmation par e-mail, le mot de passe à usage unique (OTP) par téléphone ou les questions de sécurité.</a:t>
            </a:r>
            <a:endParaRPr/>
          </a:p>
          <a:p>
            <a:pPr marL="457200" lvl="0" indent="-381000" algn="l" rtl="0">
              <a:lnSpc>
                <a:spcPct val="100000"/>
              </a:lnSpc>
              <a:spcBef>
                <a:spcPts val="600"/>
              </a:spcBef>
              <a:spcAft>
                <a:spcPts val="0"/>
              </a:spcAft>
              <a:buClr>
                <a:srgbClr val="68BC42"/>
              </a:buClr>
              <a:buSzPct val="108108"/>
              <a:buChar char="▪"/>
            </a:pPr>
            <a:r>
              <a:rPr lang="en-US" b="1"/>
              <a:t>Associez un moyen de paiement </a:t>
            </a:r>
            <a:r>
              <a:rPr lang="en-US"/>
              <a:t>– Ajoutez un compte bancaire, une carte de débit/crédit ou configurez un portefeuille en ligne pour vos transactions.</a:t>
            </a:r>
            <a:endParaRPr/>
          </a:p>
        </p:txBody>
      </p:sp>
      <p:sp>
        <p:nvSpPr>
          <p:cNvPr id="240" name="Google Shape;240;p30"/>
          <p:cNvSpPr txBox="1"/>
          <p:nvPr/>
        </p:nvSpPr>
        <p:spPr>
          <a:xfrm>
            <a:off x="5403273" y="6096980"/>
            <a:ext cx="6096000"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5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sur Freepik</a:t>
            </a:r>
            <a:endParaRPr sz="1050" b="0" i="0" u="none" strike="noStrike" cap="none">
              <a:solidFill>
                <a:schemeClr val="dk1"/>
              </a:solidFill>
              <a:latin typeface="Calibri"/>
              <a:ea typeface="Calibri"/>
              <a:cs typeface="Calibri"/>
              <a:sym typeface="Calibri"/>
            </a:endParaRPr>
          </a:p>
        </p:txBody>
      </p:sp>
      <p:sp>
        <p:nvSpPr>
          <p:cNvPr id="2" name="Google Shape;231;p26">
            <a:extLst>
              <a:ext uri="{FF2B5EF4-FFF2-40B4-BE49-F238E27FC236}">
                <a16:creationId xmlns:a16="http://schemas.microsoft.com/office/drawing/2014/main" id="{1B3AAFF1-A718-DADB-F32D-DAD072C5FEC1}"/>
              </a:ext>
            </a:extLst>
          </p:cNvPr>
          <p:cNvSpPr/>
          <p:nvPr/>
        </p:nvSpPr>
        <p:spPr>
          <a:xfrm>
            <a:off x="7500257" y="0"/>
            <a:ext cx="468612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6.4 </a:t>
            </a:r>
            <a:r>
              <a:rPr lang="en-US" sz="1800" b="0" i="0" u="none" strike="noStrike" cap="none" dirty="0" err="1">
                <a:solidFill>
                  <a:srgbClr val="1C2E78"/>
                </a:solidFill>
                <a:latin typeface="Calibri"/>
                <a:ea typeface="Calibri"/>
                <a:cs typeface="Calibri"/>
                <a:sym typeface="Calibri"/>
              </a:rPr>
              <a:t>Naviguer</a:t>
            </a:r>
            <a:r>
              <a:rPr lang="en-US" sz="1800" b="0" i="0" u="none" strike="noStrike" cap="none" dirty="0">
                <a:solidFill>
                  <a:srgbClr val="1C2E78"/>
                </a:solidFill>
                <a:latin typeface="Calibri"/>
                <a:ea typeface="Calibri"/>
                <a:cs typeface="Calibri"/>
                <a:sym typeface="Calibri"/>
              </a:rPr>
              <a:t> sur les </a:t>
            </a:r>
            <a:r>
              <a:rPr lang="en-US" sz="1800" b="0" i="0" u="none" strike="noStrike" cap="none" dirty="0" err="1">
                <a:solidFill>
                  <a:srgbClr val="1C2E78"/>
                </a:solidFill>
                <a:latin typeface="Calibri"/>
                <a:ea typeface="Calibri"/>
                <a:cs typeface="Calibri"/>
                <a:sym typeface="Calibri"/>
              </a:rPr>
              <a:t>portails</a:t>
            </a:r>
            <a:r>
              <a:rPr lang="en-US" sz="1800" b="0" i="0" u="none" strike="noStrike" cap="none" dirty="0">
                <a:solidFill>
                  <a:srgbClr val="1C2E78"/>
                </a:solidFill>
                <a:latin typeface="Calibri"/>
                <a:ea typeface="Calibri"/>
                <a:cs typeface="Calibri"/>
                <a:sym typeface="Calibri"/>
              </a:rPr>
              <a:t> de </a:t>
            </a:r>
            <a:r>
              <a:rPr lang="en-US" sz="1800" b="0" i="0" u="none" strike="noStrike" cap="none" dirty="0" err="1">
                <a:solidFill>
                  <a:srgbClr val="1C2E78"/>
                </a:solidFill>
                <a:latin typeface="Calibri"/>
                <a:ea typeface="Calibri"/>
                <a:cs typeface="Calibri"/>
                <a:sym typeface="Calibri"/>
              </a:rPr>
              <a:t>paiement</a:t>
            </a:r>
            <a:r>
              <a:rPr lang="en-US" sz="1800" b="0" i="0" u="none" strike="noStrike" cap="none" dirty="0">
                <a:solidFill>
                  <a:srgbClr val="1C2E78"/>
                </a:solidFill>
                <a:latin typeface="Calibri"/>
                <a:ea typeface="Calibri"/>
                <a:cs typeface="Calibri"/>
                <a:sym typeface="Calibri"/>
              </a:rPr>
              <a:t> des </a:t>
            </a:r>
            <a:r>
              <a:rPr lang="en-US" sz="1800" b="0" i="0" u="none" strike="noStrike" cap="none" dirty="0" err="1">
                <a:solidFill>
                  <a:srgbClr val="1C2E78"/>
                </a:solidFill>
                <a:latin typeface="Calibri"/>
                <a:ea typeface="Calibri"/>
                <a:cs typeface="Calibri"/>
                <a:sym typeface="Calibri"/>
              </a:rPr>
              <a:t>impôts</a:t>
            </a:r>
            <a:r>
              <a:rPr lang="en-US" sz="1800" b="0" i="0" u="none" strike="noStrike" cap="none" dirty="0">
                <a:solidFill>
                  <a:srgbClr val="1C2E78"/>
                </a:solidFill>
                <a:latin typeface="Calibri"/>
                <a:ea typeface="Calibri"/>
                <a:cs typeface="Calibri"/>
                <a:sym typeface="Calibri"/>
              </a:rPr>
              <a:t> et des </a:t>
            </a:r>
            <a:r>
              <a:rPr lang="en-US" sz="1800" b="0" i="0" u="none" strike="noStrike" cap="none" dirty="0" err="1">
                <a:solidFill>
                  <a:srgbClr val="1C2E78"/>
                </a:solidFill>
                <a:latin typeface="Calibri"/>
                <a:ea typeface="Calibri"/>
                <a:cs typeface="Calibri"/>
                <a:sym typeface="Calibri"/>
              </a:rPr>
              <a:t>fournisseurs</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privés</a:t>
            </a:r>
            <a:r>
              <a:rPr lang="en-US" sz="1800" b="0" i="0" u="none" strike="noStrike" cap="none" dirty="0">
                <a:solidFill>
                  <a:srgbClr val="1C2E78"/>
                </a:solidFill>
                <a:latin typeface="Calibri"/>
                <a:ea typeface="Calibri"/>
                <a:cs typeface="Calibri"/>
                <a:sym typeface="Calibri"/>
              </a:rPr>
              <a:t> </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31"/>
          <p:cNvPicPr preferRelativeResize="0"/>
          <p:nvPr/>
        </p:nvPicPr>
        <p:blipFill rotWithShape="1">
          <a:blip r:embed="rId3">
            <a:alphaModFix/>
          </a:blip>
          <a:srcRect/>
          <a:stretch/>
        </p:blipFill>
        <p:spPr>
          <a:xfrm>
            <a:off x="8522207" y="1367881"/>
            <a:ext cx="3687618" cy="3687618"/>
          </a:xfrm>
          <a:prstGeom prst="rect">
            <a:avLst/>
          </a:prstGeom>
          <a:noFill/>
          <a:ln>
            <a:noFill/>
          </a:ln>
        </p:spPr>
      </p:pic>
      <p:sp>
        <p:nvSpPr>
          <p:cNvPr id="248" name="Google Shape;248;p31"/>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Configuration et gestion de votre compte (2/2)</a:t>
            </a:r>
            <a:endParaRPr/>
          </a:p>
        </p:txBody>
      </p:sp>
      <p:sp>
        <p:nvSpPr>
          <p:cNvPr id="249" name="Google Shape;249;p31"/>
          <p:cNvSpPr txBox="1">
            <a:spLocks noGrp="1"/>
          </p:cNvSpPr>
          <p:nvPr>
            <p:ph type="body" idx="1"/>
          </p:nvPr>
        </p:nvSpPr>
        <p:spPr>
          <a:xfrm>
            <a:off x="566156" y="1714500"/>
            <a:ext cx="7711070" cy="4733926"/>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600"/>
              </a:spcBef>
              <a:spcAft>
                <a:spcPts val="0"/>
              </a:spcAft>
              <a:buSzPts val="2400"/>
              <a:buChar char="▪"/>
            </a:pPr>
            <a:r>
              <a:rPr lang="en-US" b="1"/>
              <a:t>Configurez les fonctionnalités de sécurité </a:t>
            </a:r>
            <a:r>
              <a:rPr lang="en-US"/>
              <a:t>– Activez l'authentification à deux facteurs (2FA), configurez des alertes pour les transactions et utilisez des mots de passe forts.</a:t>
            </a:r>
            <a:endParaRPr/>
          </a:p>
          <a:p>
            <a:pPr marL="457200" lvl="0" indent="-381000" algn="l" rtl="0">
              <a:lnSpc>
                <a:spcPct val="100000"/>
              </a:lnSpc>
              <a:spcBef>
                <a:spcPts val="1200"/>
              </a:spcBef>
              <a:spcAft>
                <a:spcPts val="0"/>
              </a:spcAft>
              <a:buSzPts val="2400"/>
              <a:buChar char="▪"/>
            </a:pPr>
            <a:r>
              <a:rPr lang="en-US" b="1"/>
              <a:t>Gérez les préférences du compte </a:t>
            </a:r>
            <a:r>
              <a:rPr lang="en-US"/>
              <a:t>– Mettez à jour vos coordonnées, configurez le paiement automatique si vous le souhaitez et personnalisez les paramètres de notification pour les rappels de paiement.</a:t>
            </a:r>
            <a:endParaRPr/>
          </a:p>
          <a:p>
            <a:pPr marL="457200" lvl="0" indent="-381000" algn="l" rtl="0">
              <a:lnSpc>
                <a:spcPct val="100000"/>
              </a:lnSpc>
              <a:spcBef>
                <a:spcPts val="1200"/>
              </a:spcBef>
              <a:spcAft>
                <a:spcPts val="0"/>
              </a:spcAft>
              <a:buClr>
                <a:srgbClr val="68BC42"/>
              </a:buClr>
              <a:buSzPts val="2400"/>
              <a:buChar char="▪"/>
            </a:pPr>
            <a:r>
              <a:rPr lang="en-US" b="1"/>
              <a:t>Testez votre compte </a:t>
            </a:r>
            <a:r>
              <a:rPr lang="en-US"/>
              <a:t>– Effectuez un petit paiement ou vérifiez vos informations de facturation pour vous assurer que tout est correctement configuré.</a:t>
            </a:r>
            <a:endParaRPr sz="3200"/>
          </a:p>
        </p:txBody>
      </p:sp>
      <p:sp>
        <p:nvSpPr>
          <p:cNvPr id="251" name="Google Shape;251;p31"/>
          <p:cNvSpPr txBox="1"/>
          <p:nvPr/>
        </p:nvSpPr>
        <p:spPr>
          <a:xfrm>
            <a:off x="5403273" y="6096980"/>
            <a:ext cx="6096000"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5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sur Freepik</a:t>
            </a:r>
            <a:endParaRPr sz="1050" b="0" i="0" u="none" strike="noStrike" cap="none">
              <a:solidFill>
                <a:schemeClr val="dk1"/>
              </a:solidFill>
              <a:latin typeface="Calibri"/>
              <a:ea typeface="Calibri"/>
              <a:cs typeface="Calibri"/>
              <a:sym typeface="Calibri"/>
            </a:endParaRPr>
          </a:p>
        </p:txBody>
      </p:sp>
      <p:sp>
        <p:nvSpPr>
          <p:cNvPr id="2" name="Google Shape;231;p26">
            <a:extLst>
              <a:ext uri="{FF2B5EF4-FFF2-40B4-BE49-F238E27FC236}">
                <a16:creationId xmlns:a16="http://schemas.microsoft.com/office/drawing/2014/main" id="{B9D68BA8-A81B-DB9E-0F95-5DA62FD1F140}"/>
              </a:ext>
            </a:extLst>
          </p:cNvPr>
          <p:cNvSpPr/>
          <p:nvPr/>
        </p:nvSpPr>
        <p:spPr>
          <a:xfrm>
            <a:off x="7500257" y="0"/>
            <a:ext cx="468612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6.4 </a:t>
            </a:r>
            <a:r>
              <a:rPr lang="en-US" sz="1800" b="0" i="0" u="none" strike="noStrike" cap="none" dirty="0" err="1">
                <a:solidFill>
                  <a:srgbClr val="1C2E78"/>
                </a:solidFill>
                <a:latin typeface="Calibri"/>
                <a:ea typeface="Calibri"/>
                <a:cs typeface="Calibri"/>
                <a:sym typeface="Calibri"/>
              </a:rPr>
              <a:t>Naviguer</a:t>
            </a:r>
            <a:r>
              <a:rPr lang="en-US" sz="1800" b="0" i="0" u="none" strike="noStrike" cap="none" dirty="0">
                <a:solidFill>
                  <a:srgbClr val="1C2E78"/>
                </a:solidFill>
                <a:latin typeface="Calibri"/>
                <a:ea typeface="Calibri"/>
                <a:cs typeface="Calibri"/>
                <a:sym typeface="Calibri"/>
              </a:rPr>
              <a:t> sur les </a:t>
            </a:r>
            <a:r>
              <a:rPr lang="en-US" sz="1800" b="0" i="0" u="none" strike="noStrike" cap="none" dirty="0" err="1">
                <a:solidFill>
                  <a:srgbClr val="1C2E78"/>
                </a:solidFill>
                <a:latin typeface="Calibri"/>
                <a:ea typeface="Calibri"/>
                <a:cs typeface="Calibri"/>
                <a:sym typeface="Calibri"/>
              </a:rPr>
              <a:t>portails</a:t>
            </a:r>
            <a:r>
              <a:rPr lang="en-US" sz="1800" b="0" i="0" u="none" strike="noStrike" cap="none" dirty="0">
                <a:solidFill>
                  <a:srgbClr val="1C2E78"/>
                </a:solidFill>
                <a:latin typeface="Calibri"/>
                <a:ea typeface="Calibri"/>
                <a:cs typeface="Calibri"/>
                <a:sym typeface="Calibri"/>
              </a:rPr>
              <a:t> de </a:t>
            </a:r>
            <a:r>
              <a:rPr lang="en-US" sz="1800" b="0" i="0" u="none" strike="noStrike" cap="none" dirty="0" err="1">
                <a:solidFill>
                  <a:srgbClr val="1C2E78"/>
                </a:solidFill>
                <a:latin typeface="Calibri"/>
                <a:ea typeface="Calibri"/>
                <a:cs typeface="Calibri"/>
                <a:sym typeface="Calibri"/>
              </a:rPr>
              <a:t>paiement</a:t>
            </a:r>
            <a:r>
              <a:rPr lang="en-US" sz="1800" b="0" i="0" u="none" strike="noStrike" cap="none" dirty="0">
                <a:solidFill>
                  <a:srgbClr val="1C2E78"/>
                </a:solidFill>
                <a:latin typeface="Calibri"/>
                <a:ea typeface="Calibri"/>
                <a:cs typeface="Calibri"/>
                <a:sym typeface="Calibri"/>
              </a:rPr>
              <a:t> des </a:t>
            </a:r>
            <a:r>
              <a:rPr lang="en-US" sz="1800" b="0" i="0" u="none" strike="noStrike" cap="none" dirty="0" err="1">
                <a:solidFill>
                  <a:srgbClr val="1C2E78"/>
                </a:solidFill>
                <a:latin typeface="Calibri"/>
                <a:ea typeface="Calibri"/>
                <a:cs typeface="Calibri"/>
                <a:sym typeface="Calibri"/>
              </a:rPr>
              <a:t>impôts</a:t>
            </a:r>
            <a:r>
              <a:rPr lang="en-US" sz="1800" b="0" i="0" u="none" strike="noStrike" cap="none" dirty="0">
                <a:solidFill>
                  <a:srgbClr val="1C2E78"/>
                </a:solidFill>
                <a:latin typeface="Calibri"/>
                <a:ea typeface="Calibri"/>
                <a:cs typeface="Calibri"/>
                <a:sym typeface="Calibri"/>
              </a:rPr>
              <a:t> et des </a:t>
            </a:r>
            <a:r>
              <a:rPr lang="en-US" sz="1800" b="0" i="0" u="none" strike="noStrike" cap="none" dirty="0" err="1">
                <a:solidFill>
                  <a:srgbClr val="1C2E78"/>
                </a:solidFill>
                <a:latin typeface="Calibri"/>
                <a:ea typeface="Calibri"/>
                <a:cs typeface="Calibri"/>
                <a:sym typeface="Calibri"/>
              </a:rPr>
              <a:t>fournisseurs</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privés</a:t>
            </a:r>
            <a:r>
              <a:rPr lang="en-US" sz="1800" b="0" i="0" u="none" strike="noStrike" cap="none" dirty="0">
                <a:solidFill>
                  <a:srgbClr val="1C2E78"/>
                </a:solidFill>
                <a:latin typeface="Calibri"/>
                <a:ea typeface="Calibri"/>
                <a:cs typeface="Calibri"/>
                <a:sym typeface="Calibri"/>
              </a:rPr>
              <a:t> </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35" descr="High ROI content abstract concept illustration"/>
          <p:cNvPicPr preferRelativeResize="0"/>
          <p:nvPr/>
        </p:nvPicPr>
        <p:blipFill rotWithShape="1">
          <a:blip r:embed="rId3">
            <a:alphaModFix/>
          </a:blip>
          <a:srcRect l="10455" t="11533" r="9781" b="9204"/>
          <a:stretch/>
        </p:blipFill>
        <p:spPr>
          <a:xfrm>
            <a:off x="8096250" y="2372139"/>
            <a:ext cx="3537750" cy="3541375"/>
          </a:xfrm>
          <a:prstGeom prst="rect">
            <a:avLst/>
          </a:prstGeom>
          <a:noFill/>
          <a:ln>
            <a:noFill/>
          </a:ln>
        </p:spPr>
      </p:pic>
      <p:sp>
        <p:nvSpPr>
          <p:cNvPr id="258" name="Google Shape;258;p35"/>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200"/>
              <a:buNone/>
            </a:pPr>
            <a:r>
              <a:rPr lang="en-US" sz="2000"/>
              <a:t>Unité 5</a:t>
            </a:r>
            <a:br>
              <a:rPr lang="en-US" sz="2000"/>
            </a:br>
            <a:r>
              <a:rPr lang="en-US" sz="4000" b="1"/>
              <a:t>Effectuer des transactions en ligne sécurisées</a:t>
            </a:r>
            <a:endParaRPr>
              <a:highlight>
                <a:srgbClr val="FFFF00"/>
              </a:highlight>
            </a:endParaRPr>
          </a:p>
        </p:txBody>
      </p:sp>
      <p:sp>
        <p:nvSpPr>
          <p:cNvPr id="259" name="Google Shape;259;p35"/>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260" name="Google Shape;260;p35"/>
          <p:cNvSpPr txBox="1">
            <a:spLocks noGrp="1"/>
          </p:cNvSpPr>
          <p:nvPr>
            <p:ph type="body" idx="2"/>
          </p:nvPr>
        </p:nvSpPr>
        <p:spPr>
          <a:xfrm>
            <a:off x="617620" y="2849843"/>
            <a:ext cx="6557557" cy="400815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200"/>
              </a:spcBef>
              <a:spcAft>
                <a:spcPts val="0"/>
              </a:spcAft>
              <a:buSzPts val="2000"/>
              <a:buNone/>
            </a:pPr>
            <a:r>
              <a:rPr lang="en-US" sz="2000"/>
              <a:t>À la fin de cette unité, vous serez capable de :</a:t>
            </a:r>
            <a:endParaRPr/>
          </a:p>
          <a:p>
            <a:pPr marL="228600" lvl="0" indent="-228600" algn="l" rtl="0">
              <a:lnSpc>
                <a:spcPct val="100000"/>
              </a:lnSpc>
              <a:spcBef>
                <a:spcPts val="1200"/>
              </a:spcBef>
              <a:spcAft>
                <a:spcPts val="0"/>
              </a:spcAft>
              <a:buSzPts val="2000"/>
              <a:buFont typeface="Calibri"/>
              <a:buChar char="✔"/>
            </a:pPr>
            <a:r>
              <a:rPr lang="en-US" sz="2000"/>
              <a:t>Effectuer des transactions en ligne sécurisées</a:t>
            </a:r>
            <a:endParaRPr/>
          </a:p>
          <a:p>
            <a:pPr marL="228600" lvl="0" indent="-228600" algn="l" rtl="0">
              <a:lnSpc>
                <a:spcPct val="100000"/>
              </a:lnSpc>
              <a:spcBef>
                <a:spcPts val="1200"/>
              </a:spcBef>
              <a:spcAft>
                <a:spcPts val="0"/>
              </a:spcAft>
              <a:buSzPts val="2000"/>
              <a:buFont typeface="Calibri"/>
              <a:buChar char="✔"/>
            </a:pPr>
            <a:r>
              <a:rPr lang="en-US" sz="2000"/>
              <a:t>Vous entraîner à effectuer des paiements, recevoir des fonds et reconnaître les escroqueries ou les fraudes afin d'utiliser les portails de paiement en ligne en toute confiance et en toute sécurité.</a:t>
            </a:r>
            <a:endParaRPr sz="2000"/>
          </a:p>
        </p:txBody>
      </p:sp>
      <p:sp>
        <p:nvSpPr>
          <p:cNvPr id="261" name="Google Shape;261;p35"/>
          <p:cNvSpPr txBox="1"/>
          <p:nvPr/>
        </p:nvSpPr>
        <p:spPr>
          <a:xfrm>
            <a:off x="9436963" y="6351847"/>
            <a:ext cx="1911702"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sur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p:nvPr/>
        </p:nvSpPr>
        <p:spPr>
          <a:xfrm>
            <a:off x="51759" y="1705779"/>
            <a:ext cx="348532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a:solidFill>
                  <a:srgbClr val="1C2E78"/>
                </a:solidFill>
                <a:latin typeface="Calibri"/>
                <a:ea typeface="Calibri"/>
                <a:cs typeface="Calibri"/>
                <a:sym typeface="Calibri"/>
              </a:rPr>
              <a:t> </a:t>
            </a:r>
            <a:r>
              <a:rPr lang="en-US" sz="5400" b="1" i="0" u="none" strike="noStrike" cap="none">
                <a:solidFill>
                  <a:srgbClr val="1C2E78"/>
                </a:solidFill>
                <a:latin typeface="Calibri"/>
                <a:ea typeface="Calibri"/>
                <a:cs typeface="Calibri"/>
                <a:sym typeface="Calibri"/>
              </a:rPr>
              <a:t>Partenaires</a:t>
            </a:r>
            <a:endParaRPr sz="5400" b="1" i="0" u="none" strike="noStrike" cap="none">
              <a:solidFill>
                <a:srgbClr val="1C2E78"/>
              </a:solidFill>
              <a:latin typeface="Calibri"/>
              <a:ea typeface="Calibri"/>
              <a:cs typeface="Calibri"/>
              <a:sym typeface="Calibri"/>
            </a:endParaRPr>
          </a:p>
        </p:txBody>
      </p:sp>
      <p:pic>
        <p:nvPicPr>
          <p:cNvPr id="73" name="Google Shape;73;p2"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a:stretch/>
        </p:blipFill>
        <p:spPr>
          <a:xfrm>
            <a:off x="353879" y="357730"/>
            <a:ext cx="2591850" cy="1224266"/>
          </a:xfrm>
          <a:prstGeom prst="rect">
            <a:avLst/>
          </a:prstGeom>
          <a:noFill/>
          <a:ln>
            <a:noFill/>
          </a:ln>
        </p:spPr>
      </p:pic>
      <p:pic>
        <p:nvPicPr>
          <p:cNvPr id="74" name="Google Shape;74;p2"/>
          <p:cNvPicPr preferRelativeResize="0"/>
          <p:nvPr/>
        </p:nvPicPr>
        <p:blipFill rotWithShape="1">
          <a:blip r:embed="rId4">
            <a:alphaModFix/>
          </a:blip>
          <a:srcRect/>
          <a:stretch/>
        </p:blipFill>
        <p:spPr>
          <a:xfrm>
            <a:off x="3634438" y="2448698"/>
            <a:ext cx="2283890" cy="1888016"/>
          </a:xfrm>
          <a:prstGeom prst="rect">
            <a:avLst/>
          </a:prstGeom>
          <a:noFill/>
          <a:ln>
            <a:noFill/>
          </a:ln>
        </p:spPr>
      </p:pic>
      <p:pic>
        <p:nvPicPr>
          <p:cNvPr id="75" name="Google Shape;75;p2"/>
          <p:cNvPicPr preferRelativeResize="0"/>
          <p:nvPr/>
        </p:nvPicPr>
        <p:blipFill rotWithShape="1">
          <a:blip r:embed="rId5">
            <a:alphaModFix/>
          </a:blip>
          <a:srcRect/>
          <a:stretch/>
        </p:blipFill>
        <p:spPr>
          <a:xfrm>
            <a:off x="6728560" y="2490690"/>
            <a:ext cx="1783319" cy="1783319"/>
          </a:xfrm>
          <a:prstGeom prst="rect">
            <a:avLst/>
          </a:prstGeom>
          <a:noFill/>
          <a:ln>
            <a:noFill/>
          </a:ln>
        </p:spPr>
      </p:pic>
      <p:pic>
        <p:nvPicPr>
          <p:cNvPr id="76" name="Google Shape;76;p2"/>
          <p:cNvPicPr preferRelativeResize="0"/>
          <p:nvPr/>
        </p:nvPicPr>
        <p:blipFill rotWithShape="1">
          <a:blip r:embed="rId6">
            <a:alphaModFix/>
          </a:blip>
          <a:srcRect/>
          <a:stretch/>
        </p:blipFill>
        <p:spPr>
          <a:xfrm>
            <a:off x="3053068" y="5283376"/>
            <a:ext cx="3944079" cy="991924"/>
          </a:xfrm>
          <a:prstGeom prst="rect">
            <a:avLst/>
          </a:prstGeom>
          <a:noFill/>
          <a:ln>
            <a:noFill/>
          </a:ln>
        </p:spPr>
      </p:pic>
      <p:pic>
        <p:nvPicPr>
          <p:cNvPr id="77" name="Google Shape;77;p2"/>
          <p:cNvPicPr preferRelativeResize="0"/>
          <p:nvPr/>
        </p:nvPicPr>
        <p:blipFill rotWithShape="1">
          <a:blip r:embed="rId7">
            <a:alphaModFix/>
          </a:blip>
          <a:srcRect/>
          <a:stretch/>
        </p:blipFill>
        <p:spPr>
          <a:xfrm>
            <a:off x="7945718" y="5148127"/>
            <a:ext cx="3336531" cy="1145629"/>
          </a:xfrm>
          <a:prstGeom prst="rect">
            <a:avLst/>
          </a:prstGeom>
          <a:noFill/>
          <a:ln>
            <a:noFill/>
          </a:ln>
        </p:spPr>
      </p:pic>
      <p:cxnSp>
        <p:nvCxnSpPr>
          <p:cNvPr id="78" name="Google Shape;78;p2"/>
          <p:cNvCxnSpPr/>
          <p:nvPr/>
        </p:nvCxnSpPr>
        <p:spPr>
          <a:xfrm flipH="1">
            <a:off x="1855304" y="0"/>
            <a:ext cx="2882348" cy="6827757"/>
          </a:xfrm>
          <a:prstGeom prst="straightConnector1">
            <a:avLst/>
          </a:prstGeom>
          <a:noFill/>
          <a:ln w="19050" cap="flat" cmpd="sng">
            <a:solidFill>
              <a:srgbClr val="FFC243"/>
            </a:solidFill>
            <a:prstDash val="solid"/>
            <a:miter lim="800000"/>
            <a:headEnd type="none" w="sm" len="sm"/>
            <a:tailEnd type="none" w="sm" len="sm"/>
          </a:ln>
        </p:spPr>
      </p:cxnSp>
      <p:sp>
        <p:nvSpPr>
          <p:cNvPr id="79" name="Google Shape;79;p2"/>
          <p:cNvSpPr txBox="1"/>
          <p:nvPr/>
        </p:nvSpPr>
        <p:spPr>
          <a:xfrm>
            <a:off x="3616857" y="4360916"/>
            <a:ext cx="23729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Zavod IZRIIS, Slovénie</a:t>
            </a:r>
            <a:endParaRPr sz="1600" b="0" i="0" u="none" strike="noStrike" cap="none">
              <a:solidFill>
                <a:srgbClr val="9CC2E5"/>
              </a:solidFill>
              <a:latin typeface="Calibri"/>
              <a:ea typeface="Calibri"/>
              <a:cs typeface="Calibri"/>
              <a:sym typeface="Calibri"/>
            </a:endParaRPr>
          </a:p>
        </p:txBody>
      </p:sp>
      <p:sp>
        <p:nvSpPr>
          <p:cNvPr id="80" name="Google Shape;80;p2"/>
          <p:cNvSpPr txBox="1"/>
          <p:nvPr/>
        </p:nvSpPr>
        <p:spPr>
          <a:xfrm>
            <a:off x="6024352" y="4367310"/>
            <a:ext cx="329302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E-SENIORS: INITIATION DES SENIORS AUX NTIC ASSOCIATION, France</a:t>
            </a:r>
            <a:endParaRPr sz="1600" b="0" i="0" u="none" strike="noStrike" cap="none">
              <a:solidFill>
                <a:srgbClr val="9CC2E5"/>
              </a:solidFill>
              <a:latin typeface="Calibri"/>
              <a:ea typeface="Calibri"/>
              <a:cs typeface="Calibri"/>
              <a:sym typeface="Calibri"/>
            </a:endParaRPr>
          </a:p>
        </p:txBody>
      </p:sp>
      <p:sp>
        <p:nvSpPr>
          <p:cNvPr id="81" name="Google Shape;81;p2"/>
          <p:cNvSpPr txBox="1"/>
          <p:nvPr/>
        </p:nvSpPr>
        <p:spPr>
          <a:xfrm>
            <a:off x="3180270" y="6236156"/>
            <a:ext cx="344048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Asociatia Niciodata Singur – Prietenii Varstnicilor, Roumanie</a:t>
            </a:r>
            <a:endParaRPr sz="1600" b="0" i="0" u="none" strike="noStrike" cap="none">
              <a:solidFill>
                <a:srgbClr val="9CC2E5"/>
              </a:solidFill>
              <a:latin typeface="Calibri"/>
              <a:ea typeface="Calibri"/>
              <a:cs typeface="Calibri"/>
              <a:sym typeface="Calibri"/>
            </a:endParaRPr>
          </a:p>
        </p:txBody>
      </p:sp>
      <p:sp>
        <p:nvSpPr>
          <p:cNvPr id="82" name="Google Shape;82;p2"/>
          <p:cNvSpPr txBox="1"/>
          <p:nvPr/>
        </p:nvSpPr>
        <p:spPr>
          <a:xfrm>
            <a:off x="7758023" y="6242982"/>
            <a:ext cx="3699914"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Fundació Gesmed Fundació de la Comunitat Valenciana, Espagne</a:t>
            </a:r>
            <a:endParaRPr sz="1600" b="0" i="0" u="none" strike="noStrike" cap="none">
              <a:solidFill>
                <a:srgbClr val="9CC2E5"/>
              </a:solidFill>
              <a:latin typeface="Calibri"/>
              <a:ea typeface="Calibri"/>
              <a:cs typeface="Calibri"/>
              <a:sym typeface="Calibri"/>
            </a:endParaRPr>
          </a:p>
        </p:txBody>
      </p:sp>
      <p:sp>
        <p:nvSpPr>
          <p:cNvPr id="83" name="Google Shape;83;p2"/>
          <p:cNvSpPr txBox="1"/>
          <p:nvPr/>
        </p:nvSpPr>
        <p:spPr>
          <a:xfrm>
            <a:off x="6096000" y="1852454"/>
            <a:ext cx="5003321"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0" i="0" u="none" strike="noStrike" cap="none">
                <a:solidFill>
                  <a:srgbClr val="2E75B5"/>
                </a:solidFill>
                <a:highlight>
                  <a:srgbClr val="FFFFFF"/>
                </a:highlight>
                <a:latin typeface="Poppins"/>
                <a:ea typeface="Poppins"/>
                <a:cs typeface="Poppins"/>
                <a:sym typeface="Poppins"/>
              </a:rPr>
              <a:t>Asociatia Four Change, Roumanie</a:t>
            </a:r>
            <a:endParaRPr sz="2000" b="0" i="0" u="none" strike="noStrike" cap="none">
              <a:solidFill>
                <a:srgbClr val="2E75B5"/>
              </a:solidFill>
              <a:latin typeface="Calibri"/>
              <a:ea typeface="Calibri"/>
              <a:cs typeface="Calibri"/>
              <a:sym typeface="Calibri"/>
            </a:endParaRPr>
          </a:p>
        </p:txBody>
      </p:sp>
      <p:sp>
        <p:nvSpPr>
          <p:cNvPr id="84" name="Google Shape;84;p2"/>
          <p:cNvSpPr txBox="1"/>
          <p:nvPr/>
        </p:nvSpPr>
        <p:spPr>
          <a:xfrm>
            <a:off x="9023700" y="4349183"/>
            <a:ext cx="2958174"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GUnet, Grèce</a:t>
            </a:r>
            <a:endParaRPr sz="1600" b="0" i="0" u="none" strike="noStrike" cap="none">
              <a:solidFill>
                <a:srgbClr val="9CC2E5"/>
              </a:solidFill>
              <a:latin typeface="Calibri"/>
              <a:ea typeface="Calibri"/>
              <a:cs typeface="Calibri"/>
              <a:sym typeface="Calibri"/>
            </a:endParaRPr>
          </a:p>
        </p:txBody>
      </p:sp>
      <p:pic>
        <p:nvPicPr>
          <p:cNvPr id="85" name="Google Shape;85;p2"/>
          <p:cNvPicPr preferRelativeResize="0"/>
          <p:nvPr/>
        </p:nvPicPr>
        <p:blipFill rotWithShape="1">
          <a:blip r:embed="rId8">
            <a:alphaModFix/>
          </a:blip>
          <a:srcRect t="29087" b="29596"/>
          <a:stretch/>
        </p:blipFill>
        <p:spPr>
          <a:xfrm>
            <a:off x="8809414" y="2448698"/>
            <a:ext cx="3283197" cy="1918612"/>
          </a:xfrm>
          <a:prstGeom prst="rect">
            <a:avLst/>
          </a:prstGeom>
          <a:noFill/>
          <a:ln>
            <a:noFill/>
          </a:ln>
        </p:spPr>
      </p:pic>
      <p:cxnSp>
        <p:nvCxnSpPr>
          <p:cNvPr id="86" name="Google Shape;86;p2"/>
          <p:cNvCxnSpPr/>
          <p:nvPr/>
        </p:nvCxnSpPr>
        <p:spPr>
          <a:xfrm flipH="1">
            <a:off x="1909382" y="-4912"/>
            <a:ext cx="2882348" cy="6827757"/>
          </a:xfrm>
          <a:prstGeom prst="straightConnector1">
            <a:avLst/>
          </a:prstGeom>
          <a:noFill/>
          <a:ln w="57150" cap="flat" cmpd="sng">
            <a:solidFill>
              <a:srgbClr val="F2F2F2"/>
            </a:solidFill>
            <a:prstDash val="solid"/>
            <a:miter lim="800000"/>
            <a:headEnd type="none" w="sm" len="sm"/>
            <a:tailEnd type="none" w="sm" len="sm"/>
          </a:ln>
        </p:spPr>
      </p:cxnSp>
      <p:pic>
        <p:nvPicPr>
          <p:cNvPr id="87" name="Google Shape;87;p2"/>
          <p:cNvPicPr preferRelativeResize="0"/>
          <p:nvPr/>
        </p:nvPicPr>
        <p:blipFill rotWithShape="1">
          <a:blip r:embed="rId9">
            <a:alphaModFix/>
          </a:blip>
          <a:srcRect/>
          <a:stretch/>
        </p:blipFill>
        <p:spPr>
          <a:xfrm>
            <a:off x="5730655" y="38584"/>
            <a:ext cx="4580088" cy="1862569"/>
          </a:xfrm>
          <a:prstGeom prst="rect">
            <a:avLst/>
          </a:prstGeom>
          <a:noFill/>
          <a:ln>
            <a:noFill/>
          </a:ln>
        </p:spPr>
      </p:pic>
      <p:pic>
        <p:nvPicPr>
          <p:cNvPr id="88" name="Google Shape;88;p2" title="FR_Co-fundedbytheEU_RGB_POS.png"/>
          <p:cNvPicPr preferRelativeResize="0"/>
          <p:nvPr/>
        </p:nvPicPr>
        <p:blipFill rotWithShape="1">
          <a:blip r:embed="rId10">
            <a:alphaModFix/>
          </a:blip>
          <a:srcRect/>
          <a:stretch/>
        </p:blipFill>
        <p:spPr>
          <a:xfrm>
            <a:off x="0" y="6215922"/>
            <a:ext cx="1777341" cy="40007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6"/>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Avantages des transactions en ligne sécurisées (1/3)</a:t>
            </a:r>
            <a:endParaRPr/>
          </a:p>
        </p:txBody>
      </p:sp>
      <p:sp>
        <p:nvSpPr>
          <p:cNvPr id="268" name="Google Shape;268;p36"/>
          <p:cNvSpPr txBox="1"/>
          <p:nvPr/>
        </p:nvSpPr>
        <p:spPr>
          <a:xfrm>
            <a:off x="583758" y="1843183"/>
            <a:ext cx="7722041" cy="455509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92D050"/>
              </a:buClr>
              <a:buSzPts val="2600"/>
              <a:buFont typeface="Calibri"/>
              <a:buChar char="▪"/>
            </a:pPr>
            <a:r>
              <a:rPr lang="en-US" sz="2600" b="1" i="0" u="none" strike="noStrike" cap="none">
                <a:solidFill>
                  <a:srgbClr val="000000"/>
                </a:solidFill>
                <a:latin typeface="Calibri"/>
                <a:ea typeface="Calibri"/>
                <a:cs typeface="Calibri"/>
                <a:sym typeface="Calibri"/>
              </a:rPr>
              <a:t>Pratique et sécurisé : </a:t>
            </a:r>
            <a:r>
              <a:rPr lang="en-US" sz="2600" b="0" i="0" u="none" strike="noStrike" cap="none">
                <a:solidFill>
                  <a:srgbClr val="000000"/>
                </a:solidFill>
                <a:latin typeface="Calibri"/>
                <a:ea typeface="Calibri"/>
                <a:cs typeface="Calibri"/>
                <a:sym typeface="Calibri"/>
              </a:rPr>
              <a:t>payez vos factures, effectuez vos achats et gérez vos finances en ligne sans avoir à vous rendre dans un établissement physique.</a:t>
            </a:r>
            <a:endParaRPr/>
          </a:p>
          <a:p>
            <a:pPr marL="342900" marR="0" lvl="0" indent="-342900" algn="l" rtl="0">
              <a:lnSpc>
                <a:spcPct val="100000"/>
              </a:lnSpc>
              <a:spcBef>
                <a:spcPts val="1200"/>
              </a:spcBef>
              <a:spcAft>
                <a:spcPts val="0"/>
              </a:spcAft>
              <a:buClr>
                <a:srgbClr val="92D050"/>
              </a:buClr>
              <a:buSzPts val="2600"/>
              <a:buFont typeface="Calibri"/>
              <a:buChar char="▪"/>
            </a:pPr>
            <a:r>
              <a:rPr lang="en-US" sz="2600" b="1" i="0" u="none" strike="noStrike" cap="none">
                <a:solidFill>
                  <a:srgbClr val="000000"/>
                </a:solidFill>
                <a:latin typeface="Calibri"/>
                <a:ea typeface="Calibri"/>
                <a:cs typeface="Calibri"/>
                <a:sym typeface="Calibri"/>
              </a:rPr>
              <a:t>Portails cryptés et sécurisés : </a:t>
            </a:r>
            <a:r>
              <a:rPr lang="en-US" sz="2600" b="0" i="0" u="none" strike="noStrike" cap="none">
                <a:solidFill>
                  <a:srgbClr val="000000"/>
                </a:solidFill>
                <a:latin typeface="Calibri"/>
                <a:ea typeface="Calibri"/>
                <a:cs typeface="Calibri"/>
                <a:sym typeface="Calibri"/>
              </a:rPr>
              <a:t>les paiements sont traités via des sites Web ou des applications mobiles sécurisés et cryptés.</a:t>
            </a:r>
            <a:endParaRPr/>
          </a:p>
          <a:p>
            <a:pPr marL="342900" marR="0" lvl="0" indent="-342900" algn="l" rtl="0">
              <a:lnSpc>
                <a:spcPct val="100000"/>
              </a:lnSpc>
              <a:spcBef>
                <a:spcPts val="1200"/>
              </a:spcBef>
              <a:spcAft>
                <a:spcPts val="0"/>
              </a:spcAft>
              <a:buClr>
                <a:srgbClr val="92D050"/>
              </a:buClr>
              <a:buSzPts val="2600"/>
              <a:buFont typeface="Calibri"/>
              <a:buChar char="▪"/>
            </a:pPr>
            <a:r>
              <a:rPr lang="en-US" sz="2600" b="1" i="0" u="none" strike="noStrike" cap="none">
                <a:solidFill>
                  <a:srgbClr val="000000"/>
                </a:solidFill>
                <a:latin typeface="Calibri"/>
                <a:ea typeface="Calibri"/>
                <a:cs typeface="Calibri"/>
                <a:sym typeface="Calibri"/>
              </a:rPr>
              <a:t>Plusieurs options de paiement</a:t>
            </a:r>
            <a:r>
              <a:rPr lang="en-US" sz="2600" b="0" i="0" u="none" strike="noStrike" cap="none">
                <a:solidFill>
                  <a:srgbClr val="000000"/>
                </a:solidFill>
                <a:latin typeface="Calibri"/>
                <a:ea typeface="Calibri"/>
                <a:cs typeface="Calibri"/>
                <a:sym typeface="Calibri"/>
              </a:rPr>
              <a:t> : associez vos comptes bancaires, cartes de crédit/débit ou portefeuilles numériques pour effectuer des transactions rapides.</a:t>
            </a:r>
            <a:endParaRPr/>
          </a:p>
        </p:txBody>
      </p:sp>
      <p:pic>
        <p:nvPicPr>
          <p:cNvPr id="269" name="Google Shape;269;p36"/>
          <p:cNvPicPr preferRelativeResize="0"/>
          <p:nvPr/>
        </p:nvPicPr>
        <p:blipFill rotWithShape="1">
          <a:blip r:embed="rId3">
            <a:alphaModFix/>
          </a:blip>
          <a:srcRect/>
          <a:stretch/>
        </p:blipFill>
        <p:spPr>
          <a:xfrm>
            <a:off x="8224612" y="1808162"/>
            <a:ext cx="3516604" cy="3516604"/>
          </a:xfrm>
          <a:prstGeom prst="rect">
            <a:avLst/>
          </a:prstGeom>
          <a:noFill/>
          <a:ln>
            <a:noFill/>
          </a:ln>
        </p:spPr>
      </p:pic>
      <p:sp>
        <p:nvSpPr>
          <p:cNvPr id="270" name="Google Shape;270;p36"/>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sur Freepik</a:t>
            </a:r>
            <a:endParaRPr sz="1000" b="0" i="0" u="none" strike="noStrike" cap="none">
              <a:solidFill>
                <a:schemeClr val="dk1"/>
              </a:solidFill>
              <a:latin typeface="Calibri"/>
              <a:ea typeface="Calibri"/>
              <a:cs typeface="Calibri"/>
              <a:sym typeface="Calibri"/>
            </a:endParaRPr>
          </a:p>
        </p:txBody>
      </p:sp>
      <p:sp>
        <p:nvSpPr>
          <p:cNvPr id="271" name="Google Shape;271;p36"/>
          <p:cNvSpPr/>
          <p:nvPr/>
        </p:nvSpPr>
        <p:spPr>
          <a:xfrm>
            <a:off x="7336971" y="0"/>
            <a:ext cx="4849406"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 6.5  Effectuer des transactions en ligne sécurisées</a:t>
            </a:r>
            <a:endParaRPr sz="18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7"/>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Avantages des transactions en ligne sécurisées (2/3)</a:t>
            </a:r>
            <a:endParaRPr/>
          </a:p>
        </p:txBody>
      </p:sp>
      <p:sp>
        <p:nvSpPr>
          <p:cNvPr id="278" name="Google Shape;278;p37"/>
          <p:cNvSpPr txBox="1"/>
          <p:nvPr/>
        </p:nvSpPr>
        <p:spPr>
          <a:xfrm>
            <a:off x="583758" y="1843183"/>
            <a:ext cx="7417241" cy="261610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92D050"/>
              </a:buClr>
              <a:buSzPts val="2400"/>
              <a:buFont typeface="Calibri"/>
              <a:buChar char="▪"/>
            </a:pPr>
            <a:r>
              <a:rPr lang="en-US" sz="2400" b="1" i="0" u="none" strike="noStrike" cap="none">
                <a:solidFill>
                  <a:srgbClr val="000000"/>
                </a:solidFill>
                <a:latin typeface="Calibri"/>
                <a:ea typeface="Calibri"/>
                <a:cs typeface="Calibri"/>
                <a:sym typeface="Calibri"/>
              </a:rPr>
              <a:t>Paiements automatiques : </a:t>
            </a:r>
            <a:r>
              <a:rPr lang="en-US" sz="2400" b="0" i="0" u="none" strike="noStrike" cap="none">
                <a:solidFill>
                  <a:srgbClr val="000000"/>
                </a:solidFill>
                <a:latin typeface="Calibri"/>
                <a:ea typeface="Calibri"/>
                <a:cs typeface="Calibri"/>
                <a:sym typeface="Calibri"/>
              </a:rPr>
              <a:t>configurez des paiements récurrents pour plus de commodité.</a:t>
            </a:r>
            <a:endParaRPr/>
          </a:p>
          <a:p>
            <a:pPr marL="342900" marR="0" lvl="0" indent="-342900" algn="l" rtl="0">
              <a:lnSpc>
                <a:spcPct val="100000"/>
              </a:lnSpc>
              <a:spcBef>
                <a:spcPts val="1200"/>
              </a:spcBef>
              <a:spcAft>
                <a:spcPts val="0"/>
              </a:spcAft>
              <a:buClr>
                <a:srgbClr val="92D050"/>
              </a:buClr>
              <a:buSzPts val="2400"/>
              <a:buFont typeface="Calibri"/>
              <a:buChar char="▪"/>
            </a:pPr>
            <a:r>
              <a:rPr lang="en-US" sz="2400" b="1" i="0" u="none" strike="noStrike" cap="none">
                <a:solidFill>
                  <a:srgbClr val="000000"/>
                </a:solidFill>
                <a:latin typeface="Calibri"/>
                <a:ea typeface="Calibri"/>
                <a:cs typeface="Calibri"/>
                <a:sym typeface="Calibri"/>
              </a:rPr>
              <a:t>Suivi des transactions : </a:t>
            </a:r>
            <a:r>
              <a:rPr lang="en-US" sz="2400" b="0" i="0" u="none" strike="noStrike" cap="none">
                <a:solidFill>
                  <a:srgbClr val="000000"/>
                </a:solidFill>
                <a:latin typeface="Calibri"/>
                <a:ea typeface="Calibri"/>
                <a:cs typeface="Calibri"/>
                <a:sym typeface="Calibri"/>
              </a:rPr>
              <a:t>suivez vos transactions et vos reçus numériques pour une gestion facile.</a:t>
            </a:r>
            <a:endParaRPr/>
          </a:p>
          <a:p>
            <a:pPr marL="342900" marR="0" lvl="0" indent="-342900" algn="l" rtl="0">
              <a:lnSpc>
                <a:spcPct val="100000"/>
              </a:lnSpc>
              <a:spcBef>
                <a:spcPts val="1200"/>
              </a:spcBef>
              <a:spcAft>
                <a:spcPts val="0"/>
              </a:spcAft>
              <a:buClr>
                <a:srgbClr val="92D050"/>
              </a:buClr>
              <a:buSzPts val="2400"/>
              <a:buFont typeface="Calibri"/>
              <a:buChar char="▪"/>
            </a:pPr>
            <a:r>
              <a:rPr lang="en-US" sz="2400" b="1" i="0" u="none" strike="noStrike" cap="none">
                <a:solidFill>
                  <a:srgbClr val="000000"/>
                </a:solidFill>
                <a:latin typeface="Calibri"/>
                <a:ea typeface="Calibri"/>
                <a:cs typeface="Calibri"/>
                <a:sym typeface="Calibri"/>
              </a:rPr>
              <a:t>Une expérience simplifiée : </a:t>
            </a:r>
            <a:r>
              <a:rPr lang="en-US" sz="2400" b="0" i="0" u="none" strike="noStrike" cap="none">
                <a:solidFill>
                  <a:srgbClr val="000000"/>
                </a:solidFill>
                <a:latin typeface="Calibri"/>
                <a:ea typeface="Calibri"/>
                <a:cs typeface="Calibri"/>
                <a:sym typeface="Calibri"/>
              </a:rPr>
              <a:t>profitez d'un processus de paiement fluide et efficace.</a:t>
            </a:r>
            <a:endParaRPr/>
          </a:p>
        </p:txBody>
      </p:sp>
      <p:pic>
        <p:nvPicPr>
          <p:cNvPr id="279" name="Google Shape;279;p37"/>
          <p:cNvPicPr preferRelativeResize="0"/>
          <p:nvPr/>
        </p:nvPicPr>
        <p:blipFill rotWithShape="1">
          <a:blip r:embed="rId3">
            <a:alphaModFix/>
          </a:blip>
          <a:srcRect/>
          <a:stretch/>
        </p:blipFill>
        <p:spPr>
          <a:xfrm>
            <a:off x="8634512" y="1239964"/>
            <a:ext cx="3516604" cy="3516604"/>
          </a:xfrm>
          <a:prstGeom prst="rect">
            <a:avLst/>
          </a:prstGeom>
          <a:noFill/>
          <a:ln>
            <a:noFill/>
          </a:ln>
        </p:spPr>
      </p:pic>
      <p:sp>
        <p:nvSpPr>
          <p:cNvPr id="281" name="Google Shape;281;p37"/>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sur Freepik</a:t>
            </a:r>
            <a:endParaRPr sz="1000" b="0" i="0" u="none" strike="noStrike" cap="none">
              <a:solidFill>
                <a:schemeClr val="dk1"/>
              </a:solidFill>
              <a:latin typeface="Calibri"/>
              <a:ea typeface="Calibri"/>
              <a:cs typeface="Calibri"/>
              <a:sym typeface="Calibri"/>
            </a:endParaRPr>
          </a:p>
        </p:txBody>
      </p:sp>
      <p:sp>
        <p:nvSpPr>
          <p:cNvPr id="2" name="Google Shape;271;p36">
            <a:extLst>
              <a:ext uri="{FF2B5EF4-FFF2-40B4-BE49-F238E27FC236}">
                <a16:creationId xmlns:a16="http://schemas.microsoft.com/office/drawing/2014/main" id="{DF758B69-938C-55F3-C72E-BB04D48640DC}"/>
              </a:ext>
            </a:extLst>
          </p:cNvPr>
          <p:cNvSpPr/>
          <p:nvPr/>
        </p:nvSpPr>
        <p:spPr>
          <a:xfrm>
            <a:off x="7336971" y="0"/>
            <a:ext cx="4849406"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 6.5  Effectuer des transactions en ligne sécurisées</a:t>
            </a:r>
            <a:endParaRPr sz="18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8"/>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Avantages des transactions en ligne sécurisées (3/3)</a:t>
            </a:r>
            <a:endParaRPr/>
          </a:p>
        </p:txBody>
      </p:sp>
      <p:sp>
        <p:nvSpPr>
          <p:cNvPr id="288" name="Google Shape;288;p38"/>
          <p:cNvSpPr txBox="1">
            <a:spLocks noGrp="1"/>
          </p:cNvSpPr>
          <p:nvPr>
            <p:ph type="body" idx="1"/>
          </p:nvPr>
        </p:nvSpPr>
        <p:spPr>
          <a:xfrm>
            <a:off x="566153" y="2330868"/>
            <a:ext cx="11059693" cy="3941326"/>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en-US" sz="2400" b="1">
                <a:solidFill>
                  <a:schemeClr val="dk1"/>
                </a:solidFill>
                <a:latin typeface="Calibri"/>
                <a:ea typeface="Calibri"/>
                <a:cs typeface="Calibri"/>
                <a:sym typeface="Calibri"/>
              </a:rPr>
              <a:t>Exemples : </a:t>
            </a:r>
            <a:endParaRPr/>
          </a:p>
          <a:p>
            <a:pPr marL="457200" lvl="0" indent="-381000" algn="l" rtl="0">
              <a:lnSpc>
                <a:spcPct val="100000"/>
              </a:lnSpc>
              <a:spcBef>
                <a:spcPts val="1200"/>
              </a:spcBef>
              <a:spcAft>
                <a:spcPts val="0"/>
              </a:spcAft>
              <a:buSzPts val="2400"/>
              <a:buFont typeface="Calibri"/>
              <a:buChar char="▪"/>
            </a:pPr>
            <a:r>
              <a:rPr lang="en-US" sz="2400">
                <a:solidFill>
                  <a:schemeClr val="dk1"/>
                </a:solidFill>
                <a:latin typeface="Calibri"/>
                <a:ea typeface="Calibri"/>
                <a:cs typeface="Calibri"/>
                <a:sym typeface="Calibri"/>
              </a:rPr>
              <a:t>Paiement des factures (électricité, eau, gaz).</a:t>
            </a:r>
            <a:endParaRPr/>
          </a:p>
          <a:p>
            <a:pPr marL="457200" lvl="0" indent="-381000" algn="l" rtl="0">
              <a:lnSpc>
                <a:spcPct val="100000"/>
              </a:lnSpc>
              <a:spcBef>
                <a:spcPts val="1200"/>
              </a:spcBef>
              <a:spcAft>
                <a:spcPts val="0"/>
              </a:spcAft>
              <a:buSzPts val="2400"/>
              <a:buFont typeface="Calibri"/>
              <a:buChar char="▪"/>
            </a:pPr>
            <a:r>
              <a:rPr lang="en-US" sz="2400">
                <a:solidFill>
                  <a:schemeClr val="dk1"/>
                </a:solidFill>
                <a:latin typeface="Calibri"/>
                <a:ea typeface="Calibri"/>
                <a:cs typeface="Calibri"/>
                <a:sym typeface="Calibri"/>
              </a:rPr>
              <a:t>Abonnements (télévision, Internet, services de streaming).</a:t>
            </a:r>
            <a:endParaRPr/>
          </a:p>
          <a:p>
            <a:pPr marL="457200" lvl="0" indent="-381000" algn="l" rtl="0">
              <a:lnSpc>
                <a:spcPct val="100000"/>
              </a:lnSpc>
              <a:spcBef>
                <a:spcPts val="1200"/>
              </a:spcBef>
              <a:spcAft>
                <a:spcPts val="0"/>
              </a:spcAft>
              <a:buSzPts val="2400"/>
              <a:buFont typeface="Calibri"/>
              <a:buChar char="▪"/>
            </a:pPr>
            <a:r>
              <a:rPr lang="en-US" sz="2400">
                <a:solidFill>
                  <a:schemeClr val="dk1"/>
                </a:solidFill>
                <a:latin typeface="Calibri"/>
                <a:ea typeface="Calibri"/>
                <a:cs typeface="Calibri"/>
                <a:sym typeface="Calibri"/>
              </a:rPr>
              <a:t>Paiements d'assurance, prêts ou factures de carte de crédit.</a:t>
            </a:r>
            <a:endParaRPr sz="2400">
              <a:solidFill>
                <a:schemeClr val="dk1"/>
              </a:solidFill>
              <a:latin typeface="Calibri"/>
              <a:ea typeface="Calibri"/>
              <a:cs typeface="Calibri"/>
              <a:sym typeface="Calibri"/>
            </a:endParaRPr>
          </a:p>
          <a:p>
            <a:pPr marL="457200" lvl="0" indent="-228600" algn="l" rtl="0">
              <a:lnSpc>
                <a:spcPct val="100000"/>
              </a:lnSpc>
              <a:spcBef>
                <a:spcPts val="1200"/>
              </a:spcBef>
              <a:spcAft>
                <a:spcPts val="0"/>
              </a:spcAft>
              <a:buClr>
                <a:srgbClr val="68BC42"/>
              </a:buClr>
              <a:buSzPts val="2400"/>
              <a:buNone/>
            </a:pPr>
            <a:endParaRPr/>
          </a:p>
        </p:txBody>
      </p:sp>
      <p:sp>
        <p:nvSpPr>
          <p:cNvPr id="2" name="Google Shape;271;p36">
            <a:extLst>
              <a:ext uri="{FF2B5EF4-FFF2-40B4-BE49-F238E27FC236}">
                <a16:creationId xmlns:a16="http://schemas.microsoft.com/office/drawing/2014/main" id="{64637DDC-339D-08F9-B73F-5996A9E5D254}"/>
              </a:ext>
            </a:extLst>
          </p:cNvPr>
          <p:cNvSpPr/>
          <p:nvPr/>
        </p:nvSpPr>
        <p:spPr>
          <a:xfrm>
            <a:off x="7336971" y="0"/>
            <a:ext cx="4849406"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 6.5  Effectuer des transactions en ligne sécurisées</a:t>
            </a:r>
            <a:endParaRPr sz="18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2"/>
          <p:cNvSpPr txBox="1">
            <a:spLocks noGrp="1"/>
          </p:cNvSpPr>
          <p:nvPr>
            <p:ph type="title"/>
          </p:nvPr>
        </p:nvSpPr>
        <p:spPr>
          <a:xfrm>
            <a:off x="566154" y="765964"/>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Étapes principales (1/2)</a:t>
            </a:r>
            <a:endParaRPr/>
          </a:p>
        </p:txBody>
      </p:sp>
      <p:sp>
        <p:nvSpPr>
          <p:cNvPr id="296" name="Google Shape;296;p42"/>
          <p:cNvSpPr txBox="1">
            <a:spLocks noGrp="1"/>
          </p:cNvSpPr>
          <p:nvPr>
            <p:ph type="body" idx="1"/>
          </p:nvPr>
        </p:nvSpPr>
        <p:spPr>
          <a:xfrm>
            <a:off x="566154" y="1672846"/>
            <a:ext cx="9644646" cy="4862829"/>
          </a:xfrm>
          <a:prstGeom prst="rect">
            <a:avLst/>
          </a:prstGeom>
          <a:noFill/>
          <a:ln>
            <a:noFill/>
          </a:ln>
        </p:spPr>
        <p:txBody>
          <a:bodyPr spcFirstLastPara="1" wrap="square" lIns="91425" tIns="45700" rIns="91425" bIns="45700" anchor="t" anchorCtr="0">
            <a:spAutoFit/>
          </a:bodyPr>
          <a:lstStyle/>
          <a:p>
            <a:pPr marL="533400" lvl="0" indent="-457200" algn="l" rtl="0">
              <a:lnSpc>
                <a:spcPct val="100000"/>
              </a:lnSpc>
              <a:spcBef>
                <a:spcPts val="0"/>
              </a:spcBef>
              <a:spcAft>
                <a:spcPts val="0"/>
              </a:spcAft>
              <a:buClr>
                <a:srgbClr val="92D050"/>
              </a:buClr>
              <a:buSzPts val="2400"/>
              <a:buFont typeface="Calibri"/>
              <a:buAutoNum type="arabicPeriod"/>
            </a:pPr>
            <a:r>
              <a:rPr lang="en-US" b="1"/>
              <a:t>Connectez-vous au site officiel </a:t>
            </a:r>
            <a:r>
              <a:rPr lang="en-US"/>
              <a:t>– Assurez-vous que vous êtes bien sur le site web du gouvernement ou du service public (vérifiez l'adresse « https:// » et les domaines officiels).</a:t>
            </a:r>
            <a:endParaRPr sz="3200">
              <a:solidFill>
                <a:srgbClr val="000000"/>
              </a:solidFill>
              <a:latin typeface="Calibri"/>
              <a:ea typeface="Calibri"/>
              <a:cs typeface="Calibri"/>
              <a:sym typeface="Calibri"/>
            </a:endParaRPr>
          </a:p>
          <a:p>
            <a:pPr marL="533400" lvl="0" indent="-457200" algn="l" rtl="0">
              <a:lnSpc>
                <a:spcPct val="100000"/>
              </a:lnSpc>
              <a:spcBef>
                <a:spcPts val="600"/>
              </a:spcBef>
              <a:spcAft>
                <a:spcPts val="0"/>
              </a:spcAft>
              <a:buClr>
                <a:srgbClr val="92D050"/>
              </a:buClr>
              <a:buSzPts val="2400"/>
              <a:buFont typeface="Calibri"/>
              <a:buAutoNum type="arabicPeriod"/>
            </a:pPr>
            <a:r>
              <a:rPr lang="en-US" b="1"/>
              <a:t>Accédez à la section Paiement</a:t>
            </a:r>
            <a:r>
              <a:rPr lang="en-US"/>
              <a:t> – Recherchez l'onglet « Payer une facture », « Effectuer un paiement » ou « Facturation » sur le site Web.</a:t>
            </a:r>
            <a:endParaRPr>
              <a:solidFill>
                <a:srgbClr val="000000"/>
              </a:solidFill>
              <a:latin typeface="Calibri"/>
              <a:ea typeface="Calibri"/>
              <a:cs typeface="Calibri"/>
              <a:sym typeface="Calibri"/>
            </a:endParaRPr>
          </a:p>
          <a:p>
            <a:pPr marL="533400" lvl="0" indent="-457200" algn="l" rtl="0">
              <a:lnSpc>
                <a:spcPct val="100000"/>
              </a:lnSpc>
              <a:spcBef>
                <a:spcPts val="1200"/>
              </a:spcBef>
              <a:spcAft>
                <a:spcPts val="0"/>
              </a:spcAft>
              <a:buClr>
                <a:srgbClr val="92D050"/>
              </a:buClr>
              <a:buSzPts val="2400"/>
              <a:buFont typeface="Calibri"/>
              <a:buAutoNum type="arabicPeriod"/>
            </a:pPr>
            <a:r>
              <a:rPr lang="en-US" sz="2800" b="1"/>
              <a:t>Sélectionnez le mode de paiement</a:t>
            </a:r>
            <a:endParaRPr sz="3600" b="1">
              <a:solidFill>
                <a:srgbClr val="000000"/>
              </a:solidFill>
              <a:latin typeface="Calibri"/>
              <a:ea typeface="Calibri"/>
              <a:cs typeface="Calibri"/>
              <a:sym typeface="Calibri"/>
            </a:endParaRPr>
          </a:p>
          <a:p>
            <a:pPr marL="914400" lvl="1" indent="-396240" algn="l" rtl="0">
              <a:lnSpc>
                <a:spcPct val="100000"/>
              </a:lnSpc>
              <a:spcBef>
                <a:spcPts val="600"/>
              </a:spcBef>
              <a:spcAft>
                <a:spcPts val="0"/>
              </a:spcAft>
              <a:buClr>
                <a:srgbClr val="92D050"/>
              </a:buClr>
              <a:buSzPts val="2640"/>
              <a:buFont typeface="Courier New"/>
              <a:buChar char="o"/>
            </a:pPr>
            <a:r>
              <a:rPr lang="en-US"/>
              <a:t>Carte de crédit/débit : saisissez votre numéro de carte, sa date d'expiration, le code de sécurité (CVV) et l'adresse de facturation.</a:t>
            </a:r>
            <a:endParaRPr/>
          </a:p>
          <a:p>
            <a:pPr marL="914400" lvl="1" indent="-396240" algn="l" rtl="0">
              <a:lnSpc>
                <a:spcPct val="100000"/>
              </a:lnSpc>
              <a:spcBef>
                <a:spcPts val="600"/>
              </a:spcBef>
              <a:spcAft>
                <a:spcPts val="0"/>
              </a:spcAft>
              <a:buClr>
                <a:srgbClr val="92D050"/>
              </a:buClr>
              <a:buSzPts val="2640"/>
              <a:buFont typeface="Courier New"/>
              <a:buChar char="o"/>
            </a:pPr>
            <a:r>
              <a:rPr lang="en-US"/>
              <a:t>Virement bancaire : indiquez votre numéro de compte bancaire et votre code guichet afin d'effectuer un paiement direct depuis votre banque.</a:t>
            </a:r>
            <a:endParaRPr/>
          </a:p>
          <a:p>
            <a:pPr marL="914400" lvl="1" indent="-396240" algn="l" rtl="0">
              <a:lnSpc>
                <a:spcPct val="100000"/>
              </a:lnSpc>
              <a:spcBef>
                <a:spcPts val="600"/>
              </a:spcBef>
              <a:spcAft>
                <a:spcPts val="0"/>
              </a:spcAft>
              <a:buClr>
                <a:srgbClr val="92D050"/>
              </a:buClr>
              <a:buSzPts val="2640"/>
              <a:buFont typeface="Courier New"/>
              <a:buChar char="o"/>
            </a:pPr>
            <a:r>
              <a:rPr lang="en-US"/>
              <a:t>Autres fonds bancaire en ligne (si disponible) : saisissez votre numéro de compte de fonds bancaire et confirmez la transaction via votre téléphone.</a:t>
            </a:r>
            <a:endParaRPr/>
          </a:p>
        </p:txBody>
      </p:sp>
      <p:sp>
        <p:nvSpPr>
          <p:cNvPr id="2" name="Google Shape;271;p36">
            <a:extLst>
              <a:ext uri="{FF2B5EF4-FFF2-40B4-BE49-F238E27FC236}">
                <a16:creationId xmlns:a16="http://schemas.microsoft.com/office/drawing/2014/main" id="{4F4C68DD-C3D7-C22F-B77D-1DD8DD8695C7}"/>
              </a:ext>
            </a:extLst>
          </p:cNvPr>
          <p:cNvSpPr/>
          <p:nvPr/>
        </p:nvSpPr>
        <p:spPr>
          <a:xfrm>
            <a:off x="7336971" y="0"/>
            <a:ext cx="4849406"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 6.5  Effectuer des transactions en ligne sécurisées</a:t>
            </a:r>
            <a:endParaRPr sz="18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3"/>
          <p:cNvSpPr txBox="1">
            <a:spLocks noGrp="1"/>
          </p:cNvSpPr>
          <p:nvPr>
            <p:ph type="title"/>
          </p:nvPr>
        </p:nvSpPr>
        <p:spPr>
          <a:xfrm>
            <a:off x="566154" y="765964"/>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Étapes principales (2/2)</a:t>
            </a:r>
            <a:endParaRPr/>
          </a:p>
        </p:txBody>
      </p:sp>
      <p:sp>
        <p:nvSpPr>
          <p:cNvPr id="304" name="Google Shape;304;p43"/>
          <p:cNvSpPr txBox="1">
            <a:spLocks noGrp="1"/>
          </p:cNvSpPr>
          <p:nvPr>
            <p:ph type="body" idx="1"/>
          </p:nvPr>
        </p:nvSpPr>
        <p:spPr>
          <a:xfrm>
            <a:off x="566154" y="1672846"/>
            <a:ext cx="9073146" cy="2585283"/>
          </a:xfrm>
          <a:prstGeom prst="rect">
            <a:avLst/>
          </a:prstGeom>
          <a:noFill/>
          <a:ln>
            <a:noFill/>
          </a:ln>
        </p:spPr>
        <p:txBody>
          <a:bodyPr spcFirstLastPara="1" wrap="square" lIns="91425" tIns="45700" rIns="91425" bIns="45700" anchor="t" anchorCtr="0">
            <a:spAutoFit/>
          </a:bodyPr>
          <a:lstStyle/>
          <a:p>
            <a:pPr marL="533400" lvl="0" indent="-457200" algn="l" rtl="0">
              <a:lnSpc>
                <a:spcPct val="100000"/>
              </a:lnSpc>
              <a:spcBef>
                <a:spcPts val="600"/>
              </a:spcBef>
              <a:spcAft>
                <a:spcPts val="0"/>
              </a:spcAft>
              <a:buClr>
                <a:srgbClr val="92D050"/>
              </a:buClr>
              <a:buSzPts val="2400"/>
              <a:buFont typeface="Calibri"/>
              <a:buAutoNum type="arabicPeriod" startAt="4"/>
            </a:pPr>
            <a:r>
              <a:rPr lang="en-US" sz="2200" b="1"/>
              <a:t>Saisissez les détails du paiement </a:t>
            </a:r>
            <a:r>
              <a:rPr lang="en-US" sz="2200"/>
              <a:t>– Saisissez le montant, la période de facturation et tous les numéros de référence requis.</a:t>
            </a:r>
            <a:endParaRPr sz="2200">
              <a:solidFill>
                <a:srgbClr val="000000"/>
              </a:solidFill>
              <a:latin typeface="Calibri"/>
              <a:ea typeface="Calibri"/>
              <a:cs typeface="Calibri"/>
              <a:sym typeface="Calibri"/>
            </a:endParaRPr>
          </a:p>
          <a:p>
            <a:pPr marL="533400" lvl="0" indent="-457200" algn="l" rtl="0">
              <a:lnSpc>
                <a:spcPct val="100000"/>
              </a:lnSpc>
              <a:spcBef>
                <a:spcPts val="1200"/>
              </a:spcBef>
              <a:spcAft>
                <a:spcPts val="0"/>
              </a:spcAft>
              <a:buClr>
                <a:srgbClr val="92D050"/>
              </a:buClr>
              <a:buSzPts val="2400"/>
              <a:buFont typeface="Calibri"/>
              <a:buAutoNum type="arabicPeriod" startAt="4"/>
            </a:pPr>
            <a:r>
              <a:rPr lang="en-US" sz="2200" b="1"/>
              <a:t>Vérifiez les détails de la transaction </a:t>
            </a:r>
            <a:r>
              <a:rPr lang="en-US" sz="2200"/>
              <a:t>– Vérifiez que le récapitulatif du paiement est exact avant de continuer.</a:t>
            </a:r>
            <a:endParaRPr sz="2200">
              <a:solidFill>
                <a:srgbClr val="000000"/>
              </a:solidFill>
              <a:latin typeface="Calibri"/>
              <a:ea typeface="Calibri"/>
              <a:cs typeface="Calibri"/>
              <a:sym typeface="Calibri"/>
            </a:endParaRPr>
          </a:p>
          <a:p>
            <a:pPr marL="533400" lvl="0" indent="-457200" algn="l" rtl="0">
              <a:lnSpc>
                <a:spcPct val="100000"/>
              </a:lnSpc>
              <a:spcBef>
                <a:spcPts val="1200"/>
              </a:spcBef>
              <a:spcAft>
                <a:spcPts val="600"/>
              </a:spcAft>
              <a:buClr>
                <a:srgbClr val="92D050"/>
              </a:buClr>
              <a:buSzPts val="2400"/>
              <a:buFont typeface="Calibri"/>
              <a:buAutoNum type="arabicPeriod" startAt="4"/>
            </a:pPr>
            <a:r>
              <a:rPr lang="en-US" sz="2200" b="1"/>
              <a:t>Confirmez et terminez le paiement </a:t>
            </a:r>
            <a:r>
              <a:rPr lang="en-US" sz="2200"/>
              <a:t>– Envoyez le paiement et attendez un message de confirmation ou un e-mail de réception.</a:t>
            </a:r>
            <a:endParaRPr sz="2200">
              <a:solidFill>
                <a:srgbClr val="000000"/>
              </a:solidFill>
              <a:latin typeface="Calibri"/>
              <a:ea typeface="Calibri"/>
              <a:cs typeface="Calibri"/>
              <a:sym typeface="Calibri"/>
            </a:endParaRPr>
          </a:p>
        </p:txBody>
      </p:sp>
      <p:sp>
        <p:nvSpPr>
          <p:cNvPr id="2" name="Google Shape;271;p36">
            <a:extLst>
              <a:ext uri="{FF2B5EF4-FFF2-40B4-BE49-F238E27FC236}">
                <a16:creationId xmlns:a16="http://schemas.microsoft.com/office/drawing/2014/main" id="{8F4DA1D8-5BDD-7E93-9471-E2C792313F40}"/>
              </a:ext>
            </a:extLst>
          </p:cNvPr>
          <p:cNvSpPr/>
          <p:nvPr/>
        </p:nvSpPr>
        <p:spPr>
          <a:xfrm>
            <a:off x="7336971" y="0"/>
            <a:ext cx="4849406"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 6.5  Effectuer des transactions en ligne sécurisées</a:t>
            </a:r>
            <a:endParaRPr sz="18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4"/>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Télécharger et conserver les reçus</a:t>
            </a:r>
            <a:endParaRPr/>
          </a:p>
        </p:txBody>
      </p:sp>
      <p:sp>
        <p:nvSpPr>
          <p:cNvPr id="312" name="Google Shape;312;p44"/>
          <p:cNvSpPr txBox="1">
            <a:spLocks noGrp="1"/>
          </p:cNvSpPr>
          <p:nvPr>
            <p:ph type="body" idx="1"/>
          </p:nvPr>
        </p:nvSpPr>
        <p:spPr>
          <a:xfrm>
            <a:off x="583759" y="1970648"/>
            <a:ext cx="7912542" cy="4228869"/>
          </a:xfrm>
          <a:prstGeom prst="rect">
            <a:avLst/>
          </a:prstGeom>
          <a:noFill/>
          <a:ln>
            <a:noFill/>
          </a:ln>
        </p:spPr>
        <p:txBody>
          <a:bodyPr spcFirstLastPara="1" wrap="square" lIns="91425" tIns="45700" rIns="91425" bIns="45700" anchor="t" anchorCtr="0">
            <a:normAutofit lnSpcReduction="10000"/>
          </a:bodyPr>
          <a:lstStyle/>
          <a:p>
            <a:pPr marL="457200" lvl="0" indent="-381000" algn="l" rtl="0">
              <a:lnSpc>
                <a:spcPct val="100000"/>
              </a:lnSpc>
              <a:spcBef>
                <a:spcPts val="600"/>
              </a:spcBef>
              <a:spcAft>
                <a:spcPts val="0"/>
              </a:spcAft>
              <a:buClr>
                <a:srgbClr val="68BC42"/>
              </a:buClr>
              <a:buSzPts val="2400"/>
              <a:buChar char="▪"/>
            </a:pPr>
            <a:r>
              <a:rPr lang="en-US" b="1"/>
              <a:t>Télécharger le reçu :</a:t>
            </a:r>
            <a:endParaRPr b="1"/>
          </a:p>
          <a:p>
            <a:pPr marL="914400" lvl="1" indent="-396240" algn="l" rtl="0">
              <a:lnSpc>
                <a:spcPct val="100000"/>
              </a:lnSpc>
              <a:spcBef>
                <a:spcPts val="600"/>
              </a:spcBef>
              <a:spcAft>
                <a:spcPts val="0"/>
              </a:spcAft>
              <a:buSzPts val="2200"/>
              <a:buFont typeface="Courier New"/>
              <a:buChar char="o"/>
            </a:pPr>
            <a:r>
              <a:rPr lang="en-US"/>
              <a:t>Après avoir soumis votre déclaration fiscale ou effectué votre paiement, le portail vous proposera généralement de télécharger un reçu au format PDF ou de vous en envoyer une copie par e-mail.</a:t>
            </a:r>
            <a:endParaRPr/>
          </a:p>
          <a:p>
            <a:pPr marL="914400" lvl="1" indent="-396240" algn="l" rtl="0">
              <a:lnSpc>
                <a:spcPct val="100000"/>
              </a:lnSpc>
              <a:spcBef>
                <a:spcPts val="600"/>
              </a:spcBef>
              <a:spcAft>
                <a:spcPts val="0"/>
              </a:spcAft>
              <a:buSzPts val="2200"/>
              <a:buFont typeface="Courier New"/>
              <a:buChar char="o"/>
            </a:pPr>
            <a:r>
              <a:rPr lang="en-US"/>
              <a:t>Cliquez sur le bouton « Télécharger le reçu » et enregistrez le fichier sur votre ordinateur ou votre appareil mobile.</a:t>
            </a:r>
            <a:endParaRPr/>
          </a:p>
          <a:p>
            <a:pPr marL="457200" lvl="0" indent="-381000" algn="l" rtl="0">
              <a:lnSpc>
                <a:spcPct val="100000"/>
              </a:lnSpc>
              <a:spcBef>
                <a:spcPts val="600"/>
              </a:spcBef>
              <a:spcAft>
                <a:spcPts val="0"/>
              </a:spcAft>
              <a:buClr>
                <a:srgbClr val="68BC42"/>
              </a:buClr>
              <a:buSzPts val="2400"/>
              <a:buChar char="▪"/>
            </a:pPr>
            <a:r>
              <a:rPr lang="en-US" b="1"/>
              <a:t>Confirmation par e-mail :</a:t>
            </a:r>
            <a:endParaRPr b="1"/>
          </a:p>
          <a:p>
            <a:pPr marL="914400" lvl="1" indent="-396240" algn="l" rtl="0">
              <a:lnSpc>
                <a:spcPct val="100000"/>
              </a:lnSpc>
              <a:spcBef>
                <a:spcPts val="600"/>
              </a:spcBef>
              <a:spcAft>
                <a:spcPts val="0"/>
              </a:spcAft>
              <a:buSzPts val="2200"/>
              <a:buFont typeface="Courier New"/>
              <a:buChar char="o"/>
            </a:pPr>
            <a:r>
              <a:rPr lang="en-US"/>
              <a:t>La plupart des portails fiscaux vous enverront automatiquement un e-mail de confirmation avec une copie numérique de votre reçu. Veillez à vérifier votre boîte de réception et à enregistrer cet e-mail dans vos archives.</a:t>
            </a:r>
            <a:endParaRPr/>
          </a:p>
          <a:p>
            <a:pPr marL="457200" lvl="0" indent="-228600" algn="l" rtl="0">
              <a:lnSpc>
                <a:spcPct val="100000"/>
              </a:lnSpc>
              <a:spcBef>
                <a:spcPts val="600"/>
              </a:spcBef>
              <a:spcAft>
                <a:spcPts val="0"/>
              </a:spcAft>
              <a:buClr>
                <a:srgbClr val="68BC42"/>
              </a:buClr>
              <a:buSzPts val="2400"/>
              <a:buNone/>
            </a:pPr>
            <a:endParaRPr/>
          </a:p>
        </p:txBody>
      </p:sp>
      <p:sp>
        <p:nvSpPr>
          <p:cNvPr id="313" name="Google Shape;313;p44"/>
          <p:cNvSpPr txBox="1"/>
          <p:nvPr/>
        </p:nvSpPr>
        <p:spPr>
          <a:xfrm>
            <a:off x="9731748" y="6305665"/>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Image par storyset sur Freepik</a:t>
            </a:r>
            <a:endParaRPr sz="1000" b="0" i="0" u="none" strike="noStrike" cap="none">
              <a:solidFill>
                <a:schemeClr val="dk1"/>
              </a:solidFill>
              <a:latin typeface="Calibri"/>
              <a:ea typeface="Calibri"/>
              <a:cs typeface="Calibri"/>
              <a:sym typeface="Calibri"/>
            </a:endParaRPr>
          </a:p>
        </p:txBody>
      </p:sp>
      <p:pic>
        <p:nvPicPr>
          <p:cNvPr id="314" name="Google Shape;314;p44" descr="E-wallet concept illustration"/>
          <p:cNvPicPr preferRelativeResize="0"/>
          <p:nvPr/>
        </p:nvPicPr>
        <p:blipFill rotWithShape="1">
          <a:blip r:embed="rId4">
            <a:alphaModFix/>
          </a:blip>
          <a:srcRect/>
          <a:stretch/>
        </p:blipFill>
        <p:spPr>
          <a:xfrm>
            <a:off x="9133896" y="1991735"/>
            <a:ext cx="3058104" cy="3058104"/>
          </a:xfrm>
          <a:prstGeom prst="rect">
            <a:avLst/>
          </a:prstGeom>
          <a:noFill/>
          <a:ln>
            <a:noFill/>
          </a:ln>
        </p:spPr>
      </p:pic>
      <p:sp>
        <p:nvSpPr>
          <p:cNvPr id="2" name="Google Shape;271;p36">
            <a:extLst>
              <a:ext uri="{FF2B5EF4-FFF2-40B4-BE49-F238E27FC236}">
                <a16:creationId xmlns:a16="http://schemas.microsoft.com/office/drawing/2014/main" id="{76A2C9E4-D881-F34E-3E8B-2BA7A5F6DF64}"/>
              </a:ext>
            </a:extLst>
          </p:cNvPr>
          <p:cNvSpPr/>
          <p:nvPr/>
        </p:nvSpPr>
        <p:spPr>
          <a:xfrm>
            <a:off x="7336971" y="0"/>
            <a:ext cx="4849406"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 6.5  Effectuer des transactions en ligne sécurisées</a:t>
            </a:r>
            <a:endParaRPr sz="18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5"/>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Surveiller les fraudes ou les erreurs</a:t>
            </a:r>
            <a:endParaRPr/>
          </a:p>
        </p:txBody>
      </p:sp>
      <p:sp>
        <p:nvSpPr>
          <p:cNvPr id="322" name="Google Shape;322;p45"/>
          <p:cNvSpPr txBox="1">
            <a:spLocks noGrp="1"/>
          </p:cNvSpPr>
          <p:nvPr>
            <p:ph type="body" idx="1"/>
          </p:nvPr>
        </p:nvSpPr>
        <p:spPr>
          <a:xfrm>
            <a:off x="566153" y="2330868"/>
            <a:ext cx="11059693" cy="3941326"/>
          </a:xfrm>
          <a:prstGeom prst="rect">
            <a:avLst/>
          </a:prstGeom>
          <a:noFill/>
          <a:ln>
            <a:noFill/>
          </a:ln>
        </p:spPr>
        <p:txBody>
          <a:bodyPr spcFirstLastPara="1" wrap="square" lIns="91425" tIns="45700" rIns="91425" bIns="45700" anchor="t" anchorCtr="0">
            <a:normAutofit/>
          </a:bodyPr>
          <a:lstStyle/>
          <a:p>
            <a:pPr marL="533400" lvl="0" indent="-457200" algn="l" rtl="0">
              <a:lnSpc>
                <a:spcPct val="100000"/>
              </a:lnSpc>
              <a:spcBef>
                <a:spcPts val="600"/>
              </a:spcBef>
              <a:spcAft>
                <a:spcPts val="0"/>
              </a:spcAft>
              <a:buSzPts val="2400"/>
              <a:buFont typeface="Calibri"/>
              <a:buAutoNum type="arabicPeriod"/>
            </a:pPr>
            <a:r>
              <a:rPr lang="en-US">
                <a:solidFill>
                  <a:schemeClr val="dk1"/>
                </a:solidFill>
              </a:rPr>
              <a:t>Reconnaître les erreurs de paiement</a:t>
            </a:r>
            <a:endParaRPr/>
          </a:p>
          <a:p>
            <a:pPr marL="533400" lvl="0" indent="-457200" algn="l" rtl="0">
              <a:lnSpc>
                <a:spcPct val="100000"/>
              </a:lnSpc>
              <a:spcBef>
                <a:spcPts val="600"/>
              </a:spcBef>
              <a:spcAft>
                <a:spcPts val="0"/>
              </a:spcAft>
              <a:buSzPts val="2400"/>
              <a:buFont typeface="Calibri"/>
              <a:buAutoNum type="arabicPeriod"/>
            </a:pPr>
            <a:r>
              <a:rPr lang="en-US">
                <a:solidFill>
                  <a:schemeClr val="dk1"/>
                </a:solidFill>
              </a:rPr>
              <a:t>Identifier les activités frauduleuses</a:t>
            </a:r>
            <a:endParaRPr/>
          </a:p>
          <a:p>
            <a:pPr marL="533400" lvl="0" indent="-457200" algn="l" rtl="0">
              <a:lnSpc>
                <a:spcPct val="100000"/>
              </a:lnSpc>
              <a:spcBef>
                <a:spcPts val="600"/>
              </a:spcBef>
              <a:spcAft>
                <a:spcPts val="0"/>
              </a:spcAft>
              <a:buSzPts val="2400"/>
              <a:buFont typeface="Calibri"/>
              <a:buAutoNum type="arabicPeriod"/>
            </a:pPr>
            <a:r>
              <a:rPr lang="en-US">
                <a:solidFill>
                  <a:schemeClr val="dk1"/>
                </a:solidFill>
              </a:rPr>
              <a:t>Protéger vos informations</a:t>
            </a:r>
            <a:endParaRPr/>
          </a:p>
          <a:p>
            <a:pPr marL="533400" lvl="0" indent="-457200" algn="l" rtl="0">
              <a:lnSpc>
                <a:spcPct val="100000"/>
              </a:lnSpc>
              <a:spcBef>
                <a:spcPts val="600"/>
              </a:spcBef>
              <a:spcAft>
                <a:spcPts val="0"/>
              </a:spcAft>
              <a:buSzPts val="2400"/>
              <a:buFont typeface="Calibri"/>
              <a:buAutoNum type="arabicPeriod"/>
            </a:pPr>
            <a:r>
              <a:rPr lang="en-US">
                <a:solidFill>
                  <a:schemeClr val="dk1"/>
                </a:solidFill>
              </a:rPr>
              <a:t>Mesures à prendre si vous constatez un problème</a:t>
            </a:r>
            <a:endParaRPr>
              <a:solidFill>
                <a:schemeClr val="dk1"/>
              </a:solidFill>
            </a:endParaRPr>
          </a:p>
          <a:p>
            <a:pPr marL="457200" lvl="0" indent="-228600" algn="l" rtl="0">
              <a:lnSpc>
                <a:spcPct val="100000"/>
              </a:lnSpc>
              <a:spcBef>
                <a:spcPts val="600"/>
              </a:spcBef>
              <a:spcAft>
                <a:spcPts val="0"/>
              </a:spcAft>
              <a:buClr>
                <a:srgbClr val="68BC42"/>
              </a:buClr>
              <a:buSzPts val="2400"/>
              <a:buNone/>
            </a:pPr>
            <a:endParaRPr/>
          </a:p>
        </p:txBody>
      </p:sp>
      <p:sp>
        <p:nvSpPr>
          <p:cNvPr id="2" name="Google Shape;271;p36">
            <a:extLst>
              <a:ext uri="{FF2B5EF4-FFF2-40B4-BE49-F238E27FC236}">
                <a16:creationId xmlns:a16="http://schemas.microsoft.com/office/drawing/2014/main" id="{B6B630DD-E0B3-9379-56E2-BBDDB3D1B448}"/>
              </a:ext>
            </a:extLst>
          </p:cNvPr>
          <p:cNvSpPr/>
          <p:nvPr/>
        </p:nvSpPr>
        <p:spPr>
          <a:xfrm>
            <a:off x="7336971" y="0"/>
            <a:ext cx="4849406"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 6.5  Effectuer des transactions en ligne sécurisées</a:t>
            </a:r>
            <a:endParaRPr sz="18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6"/>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1 Reconnaître les erreurs de paiement</a:t>
            </a:r>
            <a:endParaRPr/>
          </a:p>
        </p:txBody>
      </p:sp>
      <p:sp>
        <p:nvSpPr>
          <p:cNvPr id="330" name="Google Shape;330;p46"/>
          <p:cNvSpPr txBox="1">
            <a:spLocks noGrp="1"/>
          </p:cNvSpPr>
          <p:nvPr>
            <p:ph type="body" idx="1"/>
          </p:nvPr>
        </p:nvSpPr>
        <p:spPr>
          <a:xfrm>
            <a:off x="566153" y="2330868"/>
            <a:ext cx="9098547" cy="3941326"/>
          </a:xfrm>
          <a:prstGeom prst="rect">
            <a:avLst/>
          </a:prstGeom>
          <a:noFill/>
          <a:ln>
            <a:noFill/>
          </a:ln>
        </p:spPr>
        <p:txBody>
          <a:bodyPr spcFirstLastPara="1" wrap="square" lIns="91425" tIns="45700" rIns="91425" bIns="45700" anchor="t" anchorCtr="0">
            <a:normAutofit/>
          </a:bodyPr>
          <a:lstStyle/>
          <a:p>
            <a:pPr marL="457200" lvl="0" indent="-381000" algn="l" rtl="0">
              <a:lnSpc>
                <a:spcPct val="120000"/>
              </a:lnSpc>
              <a:spcBef>
                <a:spcPts val="600"/>
              </a:spcBef>
              <a:spcAft>
                <a:spcPts val="0"/>
              </a:spcAft>
              <a:buSzPts val="2400"/>
              <a:buChar char="▪"/>
            </a:pPr>
            <a:r>
              <a:rPr lang="en-US" b="1"/>
              <a:t>Double facturation</a:t>
            </a:r>
            <a:r>
              <a:rPr lang="en-US"/>
              <a:t> : vérifiez si des transactions ont été effectuées deux fois dans votre historique de paiement.</a:t>
            </a:r>
            <a:endParaRPr/>
          </a:p>
          <a:p>
            <a:pPr marL="457200" lvl="0" indent="-381000" algn="l" rtl="0">
              <a:lnSpc>
                <a:spcPct val="120000"/>
              </a:lnSpc>
              <a:spcBef>
                <a:spcPts val="1200"/>
              </a:spcBef>
              <a:spcAft>
                <a:spcPts val="0"/>
              </a:spcAft>
              <a:buSzPts val="2400"/>
              <a:buChar char="▪"/>
            </a:pPr>
            <a:r>
              <a:rPr lang="en-US" b="1"/>
              <a:t>Montants incorrects</a:t>
            </a:r>
            <a:r>
              <a:rPr lang="en-US"/>
              <a:t> : assurez-vous que le montant facturé correspond à votre utilisation réelle.</a:t>
            </a:r>
            <a:endParaRPr/>
          </a:p>
          <a:p>
            <a:pPr marL="457200" lvl="0" indent="-381000" algn="l" rtl="0">
              <a:lnSpc>
                <a:spcPct val="100000"/>
              </a:lnSpc>
              <a:spcBef>
                <a:spcPts val="1200"/>
              </a:spcBef>
              <a:spcAft>
                <a:spcPts val="0"/>
              </a:spcAft>
              <a:buClr>
                <a:srgbClr val="68BC42"/>
              </a:buClr>
              <a:buSzPts val="2400"/>
              <a:buChar char="▪"/>
            </a:pPr>
            <a:r>
              <a:rPr lang="en-US" b="1"/>
              <a:t>Transactions échouées</a:t>
            </a:r>
            <a:r>
              <a:rPr lang="en-US"/>
              <a:t> : si un paiement échoue, vérifiez qu'il n'a pas été débité de votre compte avant de réessayer.</a:t>
            </a:r>
            <a:endParaRPr>
              <a:solidFill>
                <a:schemeClr val="dk1"/>
              </a:solidFill>
            </a:endParaRPr>
          </a:p>
          <a:p>
            <a:pPr marL="914400" lvl="1" indent="-228600" algn="l" rtl="0">
              <a:lnSpc>
                <a:spcPct val="120000"/>
              </a:lnSpc>
              <a:spcBef>
                <a:spcPts val="600"/>
              </a:spcBef>
              <a:spcAft>
                <a:spcPts val="0"/>
              </a:spcAft>
              <a:buSzPts val="2640"/>
              <a:buFont typeface="Calibri"/>
              <a:buNone/>
            </a:pPr>
            <a:endParaRPr sz="2400">
              <a:solidFill>
                <a:schemeClr val="dk1"/>
              </a:solidFill>
            </a:endParaRPr>
          </a:p>
          <a:p>
            <a:pPr marL="76200" lvl="0" indent="0" algn="l" rtl="0">
              <a:lnSpc>
                <a:spcPct val="120000"/>
              </a:lnSpc>
              <a:spcBef>
                <a:spcPts val="1200"/>
              </a:spcBef>
              <a:spcAft>
                <a:spcPts val="600"/>
              </a:spcAft>
              <a:buSzPts val="2400"/>
              <a:buNone/>
            </a:pPr>
            <a:endParaRPr>
              <a:solidFill>
                <a:schemeClr val="dk1"/>
              </a:solidFill>
            </a:endParaRPr>
          </a:p>
        </p:txBody>
      </p:sp>
      <p:sp>
        <p:nvSpPr>
          <p:cNvPr id="2" name="Google Shape;271;p36">
            <a:extLst>
              <a:ext uri="{FF2B5EF4-FFF2-40B4-BE49-F238E27FC236}">
                <a16:creationId xmlns:a16="http://schemas.microsoft.com/office/drawing/2014/main" id="{5AD9CE3B-3925-A108-F96E-0137C4DFF491}"/>
              </a:ext>
            </a:extLst>
          </p:cNvPr>
          <p:cNvSpPr/>
          <p:nvPr/>
        </p:nvSpPr>
        <p:spPr>
          <a:xfrm>
            <a:off x="7336971" y="0"/>
            <a:ext cx="4849406"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 6.5  Effectuer des transactions en ligne sécurisées</a:t>
            </a:r>
            <a:endParaRPr sz="18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7"/>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2 Identifier les activités frauduleuses</a:t>
            </a:r>
            <a:endParaRPr/>
          </a:p>
        </p:txBody>
      </p:sp>
      <p:sp>
        <p:nvSpPr>
          <p:cNvPr id="338" name="Google Shape;338;p47"/>
          <p:cNvSpPr txBox="1">
            <a:spLocks noGrp="1"/>
          </p:cNvSpPr>
          <p:nvPr>
            <p:ph type="body" idx="1"/>
          </p:nvPr>
        </p:nvSpPr>
        <p:spPr>
          <a:xfrm>
            <a:off x="583758" y="2330868"/>
            <a:ext cx="8611042" cy="3941326"/>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600"/>
              </a:spcBef>
              <a:spcAft>
                <a:spcPts val="0"/>
              </a:spcAft>
              <a:buSzPts val="2400"/>
              <a:buChar char="▪"/>
            </a:pPr>
            <a:r>
              <a:rPr lang="en-US" b="1"/>
              <a:t>Transactions non autorisées : </a:t>
            </a:r>
            <a:r>
              <a:rPr lang="en-US"/>
              <a:t>vérifiez régulièrement vos relevés bancaires afin de détecter toute dépense inhabituelle.</a:t>
            </a:r>
            <a:endParaRPr/>
          </a:p>
          <a:p>
            <a:pPr marL="457200" lvl="0" indent="-381000" algn="l" rtl="0">
              <a:lnSpc>
                <a:spcPct val="100000"/>
              </a:lnSpc>
              <a:spcBef>
                <a:spcPts val="1200"/>
              </a:spcBef>
              <a:spcAft>
                <a:spcPts val="0"/>
              </a:spcAft>
              <a:buSzPts val="2400"/>
              <a:buChar char="▪"/>
            </a:pPr>
            <a:r>
              <a:rPr lang="en-US" b="1"/>
              <a:t>Hameçonnage : </a:t>
            </a:r>
            <a:r>
              <a:rPr lang="en-US"/>
              <a:t>évitez de cliquer sur des e-mails suspects ou sur des liens prétendant provenir de fournisseurs de services publics.</a:t>
            </a:r>
            <a:endParaRPr/>
          </a:p>
          <a:p>
            <a:pPr marL="457200" lvl="0" indent="-381000" algn="l" rtl="0">
              <a:lnSpc>
                <a:spcPct val="100000"/>
              </a:lnSpc>
              <a:spcBef>
                <a:spcPts val="1200"/>
              </a:spcBef>
              <a:spcAft>
                <a:spcPts val="0"/>
              </a:spcAft>
              <a:buClr>
                <a:srgbClr val="68BC42"/>
              </a:buClr>
              <a:buSzPts val="2400"/>
              <a:buChar char="▪"/>
            </a:pPr>
            <a:r>
              <a:rPr lang="en-US" b="1"/>
              <a:t>Faux sites Web : </a:t>
            </a:r>
            <a:r>
              <a:rPr lang="en-US"/>
              <a:t>utilisez toujours le site Web ou l'application officielle pour effectuer vos paiements.</a:t>
            </a:r>
            <a:endParaRPr/>
          </a:p>
          <a:p>
            <a:pPr marL="457200" lvl="0" indent="-228600" algn="l" rtl="0">
              <a:lnSpc>
                <a:spcPct val="100000"/>
              </a:lnSpc>
              <a:spcBef>
                <a:spcPts val="600"/>
              </a:spcBef>
              <a:spcAft>
                <a:spcPts val="0"/>
              </a:spcAft>
              <a:buSzPts val="2400"/>
              <a:buNone/>
            </a:pPr>
            <a:endParaRPr/>
          </a:p>
          <a:p>
            <a:pPr marL="457200" lvl="0" indent="-228600" algn="l" rtl="0">
              <a:lnSpc>
                <a:spcPct val="100000"/>
              </a:lnSpc>
              <a:spcBef>
                <a:spcPts val="1200"/>
              </a:spcBef>
              <a:spcAft>
                <a:spcPts val="600"/>
              </a:spcAft>
              <a:buSzPts val="2400"/>
              <a:buNone/>
            </a:pPr>
            <a:endParaRPr/>
          </a:p>
        </p:txBody>
      </p:sp>
      <p:sp>
        <p:nvSpPr>
          <p:cNvPr id="2" name="Google Shape;271;p36">
            <a:extLst>
              <a:ext uri="{FF2B5EF4-FFF2-40B4-BE49-F238E27FC236}">
                <a16:creationId xmlns:a16="http://schemas.microsoft.com/office/drawing/2014/main" id="{64A7A64D-8AD6-56E5-2A0A-EA384AC09373}"/>
              </a:ext>
            </a:extLst>
          </p:cNvPr>
          <p:cNvSpPr/>
          <p:nvPr/>
        </p:nvSpPr>
        <p:spPr>
          <a:xfrm>
            <a:off x="7336971" y="0"/>
            <a:ext cx="4849406"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 6.5  Effectuer des transactions en ligne sécurisées</a:t>
            </a:r>
            <a:endParaRPr sz="18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7"/>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3 Protéger vos informations</a:t>
            </a:r>
            <a:endParaRPr/>
          </a:p>
        </p:txBody>
      </p:sp>
      <p:sp>
        <p:nvSpPr>
          <p:cNvPr id="346" name="Google Shape;346;p57"/>
          <p:cNvSpPr txBox="1">
            <a:spLocks noGrp="1"/>
          </p:cNvSpPr>
          <p:nvPr>
            <p:ph type="body" idx="1"/>
          </p:nvPr>
        </p:nvSpPr>
        <p:spPr>
          <a:xfrm>
            <a:off x="566153" y="2330868"/>
            <a:ext cx="7968247" cy="3941326"/>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600"/>
              </a:spcBef>
              <a:spcAft>
                <a:spcPts val="0"/>
              </a:spcAft>
              <a:buSzPts val="2400"/>
              <a:buChar char="▪"/>
            </a:pPr>
            <a:r>
              <a:rPr lang="en-US" b="1"/>
              <a:t>Activer les alertes : </a:t>
            </a:r>
            <a:r>
              <a:rPr lang="en-US"/>
              <a:t>configurez des notifications par e-mail ou SMS pour vos transactions.</a:t>
            </a:r>
            <a:endParaRPr/>
          </a:p>
          <a:p>
            <a:pPr marL="457200" lvl="0" indent="-381000" algn="l" rtl="0">
              <a:lnSpc>
                <a:spcPct val="100000"/>
              </a:lnSpc>
              <a:spcBef>
                <a:spcPts val="1200"/>
              </a:spcBef>
              <a:spcAft>
                <a:spcPts val="0"/>
              </a:spcAft>
              <a:buSzPts val="2400"/>
              <a:buChar char="▪"/>
            </a:pPr>
            <a:r>
              <a:rPr lang="en-US" b="1"/>
              <a:t>Utiliser des connexions sécurisées : </a:t>
            </a:r>
            <a:r>
              <a:rPr lang="en-US"/>
              <a:t>évitez d'effectuer des paiements sur des réseaux Wi-Fi publics.</a:t>
            </a:r>
            <a:endParaRPr/>
          </a:p>
          <a:p>
            <a:pPr marL="457200" lvl="0" indent="-381000" algn="l" rtl="0">
              <a:lnSpc>
                <a:spcPct val="100000"/>
              </a:lnSpc>
              <a:spcBef>
                <a:spcPts val="1200"/>
              </a:spcBef>
              <a:spcAft>
                <a:spcPts val="0"/>
              </a:spcAft>
              <a:buClr>
                <a:srgbClr val="68BC42"/>
              </a:buClr>
              <a:buSzPts val="2400"/>
              <a:buChar char="▪"/>
            </a:pPr>
            <a:r>
              <a:rPr lang="en-US" b="1"/>
              <a:t>Authentification à deux facteurs (2FA) : </a:t>
            </a:r>
            <a:r>
              <a:rPr lang="en-US"/>
              <a:t>renforcez la sécurité en exigeant un code en plus de votre mot de passe.</a:t>
            </a:r>
            <a:endParaRPr/>
          </a:p>
          <a:p>
            <a:pPr marL="457200" lvl="0" indent="-228600" algn="l" rtl="0">
              <a:lnSpc>
                <a:spcPct val="100000"/>
              </a:lnSpc>
              <a:spcBef>
                <a:spcPts val="600"/>
              </a:spcBef>
              <a:spcAft>
                <a:spcPts val="600"/>
              </a:spcAft>
              <a:buSzPts val="2400"/>
              <a:buNone/>
            </a:pPr>
            <a:endParaRPr/>
          </a:p>
        </p:txBody>
      </p:sp>
      <p:sp>
        <p:nvSpPr>
          <p:cNvPr id="2" name="Google Shape;271;p36">
            <a:extLst>
              <a:ext uri="{FF2B5EF4-FFF2-40B4-BE49-F238E27FC236}">
                <a16:creationId xmlns:a16="http://schemas.microsoft.com/office/drawing/2014/main" id="{82087E8D-4C18-7481-0B4A-D4CDF0A670E5}"/>
              </a:ext>
            </a:extLst>
          </p:cNvPr>
          <p:cNvSpPr/>
          <p:nvPr/>
        </p:nvSpPr>
        <p:spPr>
          <a:xfrm>
            <a:off x="7336971" y="0"/>
            <a:ext cx="4849406"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 6.5  Effectuer des transactions en ligne sécurisées</a:t>
            </a:r>
            <a:endParaRPr sz="18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title" idx="4294967295"/>
          </p:nvPr>
        </p:nvSpPr>
        <p:spPr>
          <a:xfrm>
            <a:off x="949569" y="-424554"/>
            <a:ext cx="10292862" cy="189010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C2E78"/>
              </a:buClr>
              <a:buSzPts val="5400"/>
              <a:buFont typeface="Calibri"/>
              <a:buNone/>
            </a:pPr>
            <a:r>
              <a:rPr lang="en-US" sz="5400"/>
              <a:t>Modules</a:t>
            </a:r>
            <a:endParaRPr sz="5400">
              <a:solidFill>
                <a:srgbClr val="1C2E78"/>
              </a:solidFill>
            </a:endParaRPr>
          </a:p>
        </p:txBody>
      </p:sp>
      <p:grpSp>
        <p:nvGrpSpPr>
          <p:cNvPr id="95" name="Google Shape;95;p3"/>
          <p:cNvGrpSpPr/>
          <p:nvPr/>
        </p:nvGrpSpPr>
        <p:grpSpPr>
          <a:xfrm>
            <a:off x="869904" y="2179751"/>
            <a:ext cx="10600532" cy="4282870"/>
            <a:chOff x="-79665" y="8026"/>
            <a:chExt cx="10600532" cy="4282870"/>
          </a:xfrm>
        </p:grpSpPr>
        <p:sp>
          <p:nvSpPr>
            <p:cNvPr id="96" name="Google Shape;96;p3"/>
            <p:cNvSpPr/>
            <p:nvPr/>
          </p:nvSpPr>
          <p:spPr>
            <a:xfrm>
              <a:off x="0" y="8026"/>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1" i="0" u="none" strike="noStrike" cap="none">
                <a:solidFill>
                  <a:srgbClr val="000000"/>
                </a:solidFill>
                <a:latin typeface="Calibri"/>
                <a:ea typeface="Calibri"/>
                <a:cs typeface="Calibri"/>
                <a:sym typeface="Calibri"/>
              </a:endParaRPr>
            </a:p>
          </p:txBody>
        </p:sp>
        <p:sp>
          <p:nvSpPr>
            <p:cNvPr id="97" name="Google Shape;97;p3"/>
            <p:cNvSpPr txBox="1"/>
            <p:nvPr/>
          </p:nvSpPr>
          <p:spPr>
            <a:xfrm>
              <a:off x="-79665" y="48584"/>
              <a:ext cx="10452191" cy="634733"/>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 1. Compétences numériques de base </a:t>
              </a:r>
              <a:endParaRPr/>
            </a:p>
          </p:txBody>
        </p:sp>
        <p:sp>
          <p:nvSpPr>
            <p:cNvPr id="98" name="Google Shape;98;p3"/>
            <p:cNvSpPr/>
            <p:nvPr/>
          </p:nvSpPr>
          <p:spPr>
            <a:xfrm>
              <a:off x="0" y="717655"/>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9" name="Google Shape;99;p3"/>
            <p:cNvSpPr txBox="1"/>
            <p:nvPr/>
          </p:nvSpPr>
          <p:spPr>
            <a:xfrm>
              <a:off x="34338" y="751993"/>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0" i="0" u="none" strike="noStrike" cap="none">
                  <a:solidFill>
                    <a:srgbClr val="FFFFFF"/>
                  </a:solidFill>
                  <a:latin typeface="Calibri"/>
                  <a:ea typeface="Calibri"/>
                  <a:cs typeface="Calibri"/>
                  <a:sym typeface="Calibri"/>
                </a:rPr>
                <a:t>2. </a:t>
              </a:r>
              <a:r>
                <a:rPr lang="en-US" sz="2800" b="0" i="0" u="none" strike="noStrike" cap="none">
                  <a:solidFill>
                    <a:schemeClr val="lt1"/>
                  </a:solidFill>
                  <a:latin typeface="Calibri"/>
                  <a:ea typeface="Calibri"/>
                  <a:cs typeface="Calibri"/>
                  <a:sym typeface="Calibri"/>
                </a:rPr>
                <a:t>Sécurité &amp; Prévention</a:t>
              </a:r>
              <a:endParaRPr sz="2800" b="0" i="0" u="none" strike="noStrike" cap="none">
                <a:solidFill>
                  <a:srgbClr val="FFFFFF"/>
                </a:solidFill>
                <a:latin typeface="Calibri"/>
                <a:ea typeface="Calibri"/>
                <a:cs typeface="Calibri"/>
                <a:sym typeface="Calibri"/>
              </a:endParaRPr>
            </a:p>
          </p:txBody>
        </p:sp>
        <p:sp>
          <p:nvSpPr>
            <p:cNvPr id="100" name="Google Shape;100;p3"/>
            <p:cNvSpPr/>
            <p:nvPr/>
          </p:nvSpPr>
          <p:spPr>
            <a:xfrm>
              <a:off x="0" y="1435113"/>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1" name="Google Shape;101;p3"/>
            <p:cNvSpPr txBox="1"/>
            <p:nvPr/>
          </p:nvSpPr>
          <p:spPr>
            <a:xfrm>
              <a:off x="34338" y="1469451"/>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0" i="0" u="none" strike="noStrike" cap="none">
                  <a:solidFill>
                    <a:srgbClr val="FFFFFF"/>
                  </a:solidFill>
                  <a:latin typeface="Calibri"/>
                  <a:ea typeface="Calibri"/>
                  <a:cs typeface="Calibri"/>
                  <a:sym typeface="Calibri"/>
                </a:rPr>
                <a:t>3. Gestion d’un compte bancaire en ligne </a:t>
              </a:r>
              <a:endParaRPr sz="2800" b="0" i="0" u="none" strike="noStrike" cap="none">
                <a:solidFill>
                  <a:srgbClr val="FFFFFF"/>
                </a:solidFill>
                <a:latin typeface="Calibri"/>
                <a:ea typeface="Calibri"/>
                <a:cs typeface="Calibri"/>
                <a:sym typeface="Calibri"/>
              </a:endParaRPr>
            </a:p>
          </p:txBody>
        </p:sp>
        <p:sp>
          <p:nvSpPr>
            <p:cNvPr id="102" name="Google Shape;102;p3"/>
            <p:cNvSpPr/>
            <p:nvPr/>
          </p:nvSpPr>
          <p:spPr>
            <a:xfrm>
              <a:off x="0" y="2152571"/>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3" name="Google Shape;103;p3"/>
            <p:cNvSpPr txBox="1"/>
            <p:nvPr/>
          </p:nvSpPr>
          <p:spPr>
            <a:xfrm>
              <a:off x="34338" y="2186909"/>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4. Recevoir et envoyer de l’argent en ligne</a:t>
              </a:r>
              <a:endParaRPr sz="2600" b="0" i="0" u="none" strike="noStrike" cap="none">
                <a:solidFill>
                  <a:schemeClr val="lt1"/>
                </a:solidFill>
                <a:latin typeface="Calibri"/>
                <a:ea typeface="Calibri"/>
                <a:cs typeface="Calibri"/>
                <a:sym typeface="Calibri"/>
              </a:endParaRPr>
            </a:p>
          </p:txBody>
        </p:sp>
        <p:sp>
          <p:nvSpPr>
            <p:cNvPr id="104" name="Google Shape;104;p3"/>
            <p:cNvSpPr/>
            <p:nvPr/>
          </p:nvSpPr>
          <p:spPr>
            <a:xfrm>
              <a:off x="0" y="2870029"/>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5" name="Google Shape;105;p3"/>
            <p:cNvSpPr txBox="1"/>
            <p:nvPr/>
          </p:nvSpPr>
          <p:spPr>
            <a:xfrm>
              <a:off x="34338" y="2904367"/>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500" b="0" i="0" u="none" strike="noStrike" cap="none">
                  <a:solidFill>
                    <a:schemeClr val="lt1"/>
                  </a:solidFill>
                  <a:latin typeface="Calibri"/>
                  <a:ea typeface="Calibri"/>
                  <a:cs typeface="Calibri"/>
                  <a:sym typeface="Calibri"/>
                </a:rPr>
                <a:t>5. Utilisation d’une carte de crédit pour l’achat de biens et de services en ligne</a:t>
              </a:r>
              <a:endParaRPr sz="2500" b="0" i="0" u="none" strike="noStrike" cap="none">
                <a:solidFill>
                  <a:schemeClr val="lt1"/>
                </a:solidFill>
                <a:latin typeface="Calibri"/>
                <a:ea typeface="Calibri"/>
                <a:cs typeface="Calibri"/>
                <a:sym typeface="Calibri"/>
              </a:endParaRPr>
            </a:p>
          </p:txBody>
        </p:sp>
        <p:sp>
          <p:nvSpPr>
            <p:cNvPr id="106" name="Google Shape;106;p3"/>
            <p:cNvSpPr/>
            <p:nvPr/>
          </p:nvSpPr>
          <p:spPr>
            <a:xfrm>
              <a:off x="0" y="3587487"/>
              <a:ext cx="10520867" cy="703409"/>
            </a:xfrm>
            <a:prstGeom prst="roundRect">
              <a:avLst>
                <a:gd name="adj" fmla="val 16667"/>
              </a:avLst>
            </a:prstGeom>
            <a:solidFill>
              <a:srgbClr val="92D050"/>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7" name="Google Shape;107;p3"/>
            <p:cNvSpPr txBox="1"/>
            <p:nvPr/>
          </p:nvSpPr>
          <p:spPr>
            <a:xfrm>
              <a:off x="34338" y="3621825"/>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1" i="0" u="none" strike="noStrike" cap="none" dirty="0">
                  <a:solidFill>
                    <a:schemeClr val="lt1"/>
                  </a:solidFill>
                  <a:latin typeface="Calibri"/>
                  <a:ea typeface="Calibri"/>
                  <a:cs typeface="Calibri"/>
                  <a:sym typeface="Calibri"/>
                </a:rPr>
                <a:t>6. </a:t>
              </a:r>
              <a:r>
                <a:rPr lang="en-US" sz="2600" b="1" i="0" u="none" strike="noStrike" cap="none" dirty="0" err="1">
                  <a:solidFill>
                    <a:schemeClr val="lt1"/>
                  </a:solidFill>
                  <a:latin typeface="Calibri"/>
                  <a:ea typeface="Calibri"/>
                  <a:cs typeface="Calibri"/>
                  <a:sym typeface="Calibri"/>
                </a:rPr>
                <a:t>Traitement</a:t>
              </a:r>
              <a:r>
                <a:rPr lang="en-US" sz="2600" b="1" i="0" u="none" strike="noStrike" cap="none" dirty="0">
                  <a:solidFill>
                    <a:schemeClr val="lt1"/>
                  </a:solidFill>
                  <a:latin typeface="Calibri"/>
                  <a:ea typeface="Calibri"/>
                  <a:cs typeface="Calibri"/>
                  <a:sym typeface="Calibri"/>
                </a:rPr>
                <a:t> des </a:t>
              </a:r>
              <a:r>
                <a:rPr lang="en-US" sz="2600" b="1" i="0" u="none" strike="noStrike" cap="none" dirty="0" err="1">
                  <a:solidFill>
                    <a:schemeClr val="lt1"/>
                  </a:solidFill>
                  <a:latin typeface="Calibri"/>
                  <a:ea typeface="Calibri"/>
                  <a:cs typeface="Calibri"/>
                  <a:sym typeface="Calibri"/>
                </a:rPr>
                <a:t>paiements</a:t>
              </a:r>
              <a:r>
                <a:rPr lang="en-US" sz="2600" b="1" i="0" u="none" strike="noStrike" cap="none" dirty="0">
                  <a:solidFill>
                    <a:schemeClr val="lt1"/>
                  </a:solidFill>
                  <a:latin typeface="Calibri"/>
                  <a:ea typeface="Calibri"/>
                  <a:cs typeface="Calibri"/>
                  <a:sym typeface="Calibri"/>
                </a:rPr>
                <a:t> </a:t>
              </a:r>
              <a:r>
                <a:rPr lang="en-US" sz="2600" b="1" i="0" u="none" strike="noStrike" cap="none" dirty="0" err="1">
                  <a:solidFill>
                    <a:schemeClr val="lt1"/>
                  </a:solidFill>
                  <a:latin typeface="Calibri"/>
                  <a:ea typeface="Calibri"/>
                  <a:cs typeface="Calibri"/>
                  <a:sym typeface="Calibri"/>
                </a:rPr>
                <a:t>en</a:t>
              </a:r>
              <a:r>
                <a:rPr lang="en-US" sz="2600" b="1" i="0" u="none" strike="noStrike" cap="none" dirty="0">
                  <a:solidFill>
                    <a:schemeClr val="lt1"/>
                  </a:solidFill>
                  <a:latin typeface="Calibri"/>
                  <a:ea typeface="Calibri"/>
                  <a:cs typeface="Calibri"/>
                  <a:sym typeface="Calibri"/>
                </a:rPr>
                <a:t> </a:t>
              </a:r>
              <a:r>
                <a:rPr lang="en-US" sz="2600" b="1" i="0" u="none" strike="noStrike" cap="none" dirty="0" err="1">
                  <a:solidFill>
                    <a:schemeClr val="lt1"/>
                  </a:solidFill>
                  <a:latin typeface="Calibri"/>
                  <a:ea typeface="Calibri"/>
                  <a:cs typeface="Calibri"/>
                  <a:sym typeface="Calibri"/>
                </a:rPr>
                <a:t>ligne</a:t>
              </a:r>
              <a:r>
                <a:rPr lang="en-US" sz="2600" b="1" i="0" u="none" strike="noStrike" cap="none" dirty="0">
                  <a:solidFill>
                    <a:schemeClr val="lt1"/>
                  </a:solidFill>
                  <a:latin typeface="Calibri"/>
                  <a:ea typeface="Calibri"/>
                  <a:cs typeface="Calibri"/>
                  <a:sym typeface="Calibri"/>
                </a:rPr>
                <a:t> pour les taxes et les factures</a:t>
              </a:r>
              <a:endParaRPr sz="2600" b="1" i="0" u="none" strike="noStrike" cap="none" dirty="0">
                <a:solidFill>
                  <a:schemeClr val="lt1"/>
                </a:solidFill>
                <a:latin typeface="Calibri"/>
                <a:ea typeface="Calibri"/>
                <a:cs typeface="Calibri"/>
                <a:sym typeface="Calibri"/>
              </a:endParaRPr>
            </a:p>
          </p:txBody>
        </p:sp>
      </p:grpSp>
      <p:pic>
        <p:nvPicPr>
          <p:cNvPr id="109" name="Google Shape;109;p3"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a:stretch/>
        </p:blipFill>
        <p:spPr>
          <a:xfrm>
            <a:off x="0" y="23312"/>
            <a:ext cx="3800819" cy="1795328"/>
          </a:xfrm>
          <a:prstGeom prst="rect">
            <a:avLst/>
          </a:prstGeom>
          <a:noFill/>
          <a:ln>
            <a:noFill/>
          </a:ln>
        </p:spPr>
      </p:pic>
      <p:pic>
        <p:nvPicPr>
          <p:cNvPr id="2" name="Google Shape;97;p2" title="FR_co-funded by VERTICAL RGB_POS.png">
            <a:extLst>
              <a:ext uri="{FF2B5EF4-FFF2-40B4-BE49-F238E27FC236}">
                <a16:creationId xmlns:a16="http://schemas.microsoft.com/office/drawing/2014/main" id="{42C43BB0-2AE9-01B8-C3F4-9EBC02178B76}"/>
              </a:ext>
            </a:extLst>
          </p:cNvPr>
          <p:cNvPicPr preferRelativeResize="0"/>
          <p:nvPr/>
        </p:nvPicPr>
        <p:blipFill rotWithShape="1">
          <a:blip r:embed="rId4">
            <a:alphaModFix/>
          </a:blip>
          <a:srcRect/>
          <a:stretch/>
        </p:blipFill>
        <p:spPr>
          <a:xfrm>
            <a:off x="11531275" y="6162750"/>
            <a:ext cx="660725" cy="695251"/>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67"/>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4 Mesures à prendre si vous constatez un problème</a:t>
            </a:r>
            <a:endParaRPr/>
          </a:p>
        </p:txBody>
      </p:sp>
      <p:sp>
        <p:nvSpPr>
          <p:cNvPr id="354" name="Google Shape;354;p67"/>
          <p:cNvSpPr txBox="1">
            <a:spLocks noGrp="1"/>
          </p:cNvSpPr>
          <p:nvPr>
            <p:ph type="body" idx="1"/>
          </p:nvPr>
        </p:nvSpPr>
        <p:spPr>
          <a:xfrm>
            <a:off x="566153" y="2330868"/>
            <a:ext cx="7384047" cy="3941326"/>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600"/>
              </a:spcBef>
              <a:spcAft>
                <a:spcPts val="0"/>
              </a:spcAft>
              <a:buSzPts val="2400"/>
              <a:buChar char="▪"/>
            </a:pPr>
            <a:r>
              <a:rPr lang="en-US" b="1"/>
              <a:t>Signalez les transactions suspectes : </a:t>
            </a:r>
            <a:r>
              <a:rPr lang="en-US"/>
              <a:t>contactez immédiatement votre fournisseur de services publics ou votre banque.</a:t>
            </a:r>
            <a:endParaRPr/>
          </a:p>
          <a:p>
            <a:pPr marL="457200" lvl="0" indent="-381000" algn="l" rtl="0">
              <a:lnSpc>
                <a:spcPct val="100000"/>
              </a:lnSpc>
              <a:spcBef>
                <a:spcPts val="1200"/>
              </a:spcBef>
              <a:spcAft>
                <a:spcPts val="0"/>
              </a:spcAft>
              <a:buSzPts val="2400"/>
              <a:buChar char="▪"/>
            </a:pPr>
            <a:r>
              <a:rPr lang="en-US" b="1"/>
              <a:t>Demandez un remboursement : </a:t>
            </a:r>
            <a:r>
              <a:rPr lang="en-US"/>
              <a:t>en cas d'erreur, consultez le portail pour connaître les options de contestation.</a:t>
            </a:r>
            <a:endParaRPr/>
          </a:p>
          <a:p>
            <a:pPr marL="457200" lvl="0" indent="-381000" algn="l" rtl="0">
              <a:lnSpc>
                <a:spcPct val="100000"/>
              </a:lnSpc>
              <a:spcBef>
                <a:spcPts val="1200"/>
              </a:spcBef>
              <a:spcAft>
                <a:spcPts val="0"/>
              </a:spcAft>
              <a:buClr>
                <a:srgbClr val="68BC42"/>
              </a:buClr>
              <a:buSzPts val="2400"/>
              <a:buChar char="▪"/>
            </a:pPr>
            <a:r>
              <a:rPr lang="en-US" b="1"/>
              <a:t>Mettez à jour vos identifiants : </a:t>
            </a:r>
            <a:r>
              <a:rPr lang="en-US"/>
              <a:t>modifiez vos mots de passe si vous soupçonnez un accès non autorisé.</a:t>
            </a:r>
            <a:endParaRPr/>
          </a:p>
          <a:p>
            <a:pPr marL="457200" lvl="0" indent="-228600" algn="l" rtl="0">
              <a:lnSpc>
                <a:spcPct val="100000"/>
              </a:lnSpc>
              <a:spcBef>
                <a:spcPts val="600"/>
              </a:spcBef>
              <a:spcAft>
                <a:spcPts val="600"/>
              </a:spcAft>
              <a:buSzPts val="2400"/>
              <a:buNone/>
            </a:pPr>
            <a:endParaRPr/>
          </a:p>
        </p:txBody>
      </p:sp>
      <p:sp>
        <p:nvSpPr>
          <p:cNvPr id="2" name="Google Shape;271;p36">
            <a:extLst>
              <a:ext uri="{FF2B5EF4-FFF2-40B4-BE49-F238E27FC236}">
                <a16:creationId xmlns:a16="http://schemas.microsoft.com/office/drawing/2014/main" id="{BE0C9B72-2893-1A51-B748-D1C97F82B3E3}"/>
              </a:ext>
            </a:extLst>
          </p:cNvPr>
          <p:cNvSpPr/>
          <p:nvPr/>
        </p:nvSpPr>
        <p:spPr>
          <a:xfrm>
            <a:off x="7336971" y="0"/>
            <a:ext cx="4849406"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 6.5  Effectuer des transactions en ligne sécurisées</a:t>
            </a:r>
            <a:endParaRPr sz="18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2"/>
          <p:cNvSpPr txBox="1">
            <a:spLocks noGrp="1"/>
          </p:cNvSpPr>
          <p:nvPr>
            <p:ph type="body" idx="4294967295"/>
          </p:nvPr>
        </p:nvSpPr>
        <p:spPr>
          <a:xfrm>
            <a:off x="0" y="1408819"/>
            <a:ext cx="6001305" cy="476116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800"/>
              <a:buNone/>
            </a:pPr>
            <a:endParaRPr sz="1800"/>
          </a:p>
          <a:p>
            <a:pPr marL="0" lvl="0" indent="0" algn="ctr" rtl="0">
              <a:lnSpc>
                <a:spcPct val="100000"/>
              </a:lnSpc>
              <a:spcBef>
                <a:spcPts val="1200"/>
              </a:spcBef>
              <a:spcAft>
                <a:spcPts val="0"/>
              </a:spcAft>
              <a:buSzPts val="4000"/>
              <a:buNone/>
            </a:pPr>
            <a:endParaRPr sz="4000">
              <a:solidFill>
                <a:srgbClr val="515280"/>
              </a:solidFill>
            </a:endParaRPr>
          </a:p>
          <a:p>
            <a:pPr marL="0" lvl="0" indent="0" algn="ctr" rtl="0">
              <a:lnSpc>
                <a:spcPct val="100000"/>
              </a:lnSpc>
              <a:spcBef>
                <a:spcPts val="1200"/>
              </a:spcBef>
              <a:spcAft>
                <a:spcPts val="0"/>
              </a:spcAft>
              <a:buSzPts val="5400"/>
              <a:buNone/>
            </a:pPr>
            <a:r>
              <a:rPr lang="en-US" sz="5400">
                <a:solidFill>
                  <a:srgbClr val="515280"/>
                </a:solidFill>
              </a:rPr>
              <a:t>Testez vos connaissances !</a:t>
            </a:r>
            <a:endParaRPr/>
          </a:p>
        </p:txBody>
      </p:sp>
      <p:pic>
        <p:nvPicPr>
          <p:cNvPr id="362" name="Google Shape;362;p52" descr="Online survey analysis. Electronic data collection, digital research tool, computerized study. Analyst considering feedback results, analysing info. Vector isolated concept metaphor illustration"/>
          <p:cNvPicPr preferRelativeResize="0"/>
          <p:nvPr/>
        </p:nvPicPr>
        <p:blipFill rotWithShape="1">
          <a:blip r:embed="rId3">
            <a:alphaModFix/>
          </a:blip>
          <a:srcRect/>
          <a:stretch/>
        </p:blipFill>
        <p:spPr>
          <a:xfrm>
            <a:off x="5720179" y="-1"/>
            <a:ext cx="6471821" cy="6471821"/>
          </a:xfrm>
          <a:prstGeom prst="rect">
            <a:avLst/>
          </a:prstGeom>
          <a:noFill/>
          <a:ln>
            <a:noFill/>
          </a:ln>
        </p:spPr>
      </p:pic>
      <p:sp>
        <p:nvSpPr>
          <p:cNvPr id="363" name="Google Shape;363;p52"/>
          <p:cNvSpPr txBox="1"/>
          <p:nvPr/>
        </p:nvSpPr>
        <p:spPr>
          <a:xfrm>
            <a:off x="8918360" y="6539554"/>
            <a:ext cx="3273640"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sur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8"/>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1. Parmi les taxes suivantes, lesquelles peuvent généralement être payées en ligne ?</a:t>
            </a:r>
            <a:endParaRPr sz="1400" b="0" i="0" u="none" strike="noStrike" cap="none">
              <a:solidFill>
                <a:srgbClr val="000000"/>
              </a:solidFill>
              <a:latin typeface="Calibri"/>
              <a:ea typeface="Calibri"/>
              <a:cs typeface="Calibri"/>
              <a:sym typeface="Calibri"/>
            </a:endParaRPr>
          </a:p>
        </p:txBody>
      </p:sp>
      <p:sp>
        <p:nvSpPr>
          <p:cNvPr id="370" name="Google Shape;370;p68"/>
          <p:cNvSpPr txBox="1"/>
          <p:nvPr/>
        </p:nvSpPr>
        <p:spPr>
          <a:xfrm>
            <a:off x="2112607" y="1987414"/>
            <a:ext cx="255715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1" u="none" strike="noStrike" cap="none">
                <a:solidFill>
                  <a:srgbClr val="000000"/>
                </a:solidFill>
                <a:latin typeface="Calibri"/>
                <a:ea typeface="Calibri"/>
                <a:cs typeface="Calibri"/>
                <a:sym typeface="Calibri"/>
              </a:rPr>
              <a:t>Une seule réponse est correcte !</a:t>
            </a:r>
            <a:endParaRPr sz="1400" b="0" i="0" u="none" strike="noStrike" cap="none">
              <a:solidFill>
                <a:srgbClr val="000000"/>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31C3DE85-5800-E791-8ADD-604EB158A602}"/>
              </a:ext>
            </a:extLst>
          </p:cNvPr>
          <p:cNvSpPr/>
          <p:nvPr/>
        </p:nvSpPr>
        <p:spPr>
          <a:xfrm>
            <a:off x="2074507" y="27717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A. Frais de contravention</a:t>
            </a:r>
            <a:endParaRPr lang="en-US" sz="1800" dirty="0">
              <a:latin typeface="Calibri"/>
              <a:ea typeface="Calibri"/>
              <a:cs typeface="Calibri"/>
            </a:endParaRPr>
          </a:p>
        </p:txBody>
      </p:sp>
      <p:sp>
        <p:nvSpPr>
          <p:cNvPr id="3" name="Ορθογώνιο 3">
            <a:extLst>
              <a:ext uri="{FF2B5EF4-FFF2-40B4-BE49-F238E27FC236}">
                <a16:creationId xmlns:a16="http://schemas.microsoft.com/office/drawing/2014/main" id="{D25BC4DB-52E1-0A80-2A44-D7119A7ABA84}"/>
              </a:ext>
            </a:extLst>
          </p:cNvPr>
          <p:cNvSpPr/>
          <p:nvPr/>
        </p:nvSpPr>
        <p:spPr>
          <a:xfrm>
            <a:off x="2074507" y="4019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C. Frais </a:t>
            </a:r>
            <a:r>
              <a:rPr lang="en-US" sz="1800" dirty="0" err="1">
                <a:latin typeface="Calibri"/>
                <a:ea typeface="Calibri"/>
                <a:cs typeface="Calibri"/>
                <a:sym typeface="Calibri"/>
              </a:rPr>
              <a:t>d'abonnement</a:t>
            </a:r>
            <a:r>
              <a:rPr lang="en-US" sz="1800" dirty="0">
                <a:latin typeface="Calibri"/>
                <a:ea typeface="Calibri"/>
                <a:cs typeface="Calibri"/>
                <a:sym typeface="Calibri"/>
              </a:rPr>
              <a:t> sportif</a:t>
            </a:r>
            <a:endParaRPr lang="en-US" sz="1800" dirty="0">
              <a:latin typeface="Calibri"/>
              <a:ea typeface="Calibri"/>
              <a:cs typeface="Calibri"/>
            </a:endParaRPr>
          </a:p>
        </p:txBody>
      </p:sp>
      <p:sp>
        <p:nvSpPr>
          <p:cNvPr id="4" name="Ορθογώνιο 2">
            <a:extLst>
              <a:ext uri="{FF2B5EF4-FFF2-40B4-BE49-F238E27FC236}">
                <a16:creationId xmlns:a16="http://schemas.microsoft.com/office/drawing/2014/main" id="{4E507F74-B340-F606-71B4-DD7E1E392C5E}"/>
              </a:ext>
            </a:extLst>
          </p:cNvPr>
          <p:cNvSpPr/>
          <p:nvPr/>
        </p:nvSpPr>
        <p:spPr>
          <a:xfrm>
            <a:off x="6103582" y="399968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rPr>
              <a:t>D. </a:t>
            </a:r>
            <a:r>
              <a:rPr lang="en-US" sz="1800" dirty="0" err="1">
                <a:latin typeface="Calibri"/>
                <a:ea typeface="Calibri"/>
                <a:cs typeface="Calibri"/>
                <a:sym typeface="Calibri"/>
              </a:rPr>
              <a:t>Impôt</a:t>
            </a:r>
            <a:r>
              <a:rPr lang="en-US" sz="1800" dirty="0">
                <a:latin typeface="Calibri"/>
                <a:ea typeface="Calibri"/>
                <a:cs typeface="Calibri"/>
                <a:sym typeface="Calibri"/>
              </a:rPr>
              <a:t> sur le </a:t>
            </a:r>
            <a:r>
              <a:rPr lang="en-US" sz="1800" dirty="0" err="1">
                <a:latin typeface="Calibri"/>
                <a:ea typeface="Calibri"/>
                <a:cs typeface="Calibri"/>
                <a:sym typeface="Calibri"/>
              </a:rPr>
              <a:t>revenu</a:t>
            </a:r>
            <a:endParaRPr lang="en-US" sz="1800" dirty="0">
              <a:latin typeface="Calibri"/>
              <a:ea typeface="Calibri"/>
              <a:cs typeface="Calibri"/>
            </a:endParaRPr>
          </a:p>
        </p:txBody>
      </p:sp>
      <p:sp>
        <p:nvSpPr>
          <p:cNvPr id="5" name="Ορθογώνιο 3">
            <a:extLst>
              <a:ext uri="{FF2B5EF4-FFF2-40B4-BE49-F238E27FC236}">
                <a16:creationId xmlns:a16="http://schemas.microsoft.com/office/drawing/2014/main" id="{637E9239-5A8E-2B9B-9D67-C5CBCC31320A}"/>
              </a:ext>
            </a:extLst>
          </p:cNvPr>
          <p:cNvSpPr/>
          <p:nvPr/>
        </p:nvSpPr>
        <p:spPr>
          <a:xfrm>
            <a:off x="6096000" y="276981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rPr>
              <a:t>B. </a:t>
            </a:r>
            <a:r>
              <a:rPr lang="en-US" sz="1800" dirty="0">
                <a:latin typeface="Calibri"/>
                <a:ea typeface="Calibri"/>
                <a:cs typeface="Calibri"/>
                <a:sym typeface="Calibri"/>
              </a:rPr>
              <a:t>Frais </a:t>
            </a:r>
            <a:r>
              <a:rPr lang="en-US" sz="1800" dirty="0" err="1">
                <a:latin typeface="Calibri"/>
                <a:ea typeface="Calibri"/>
                <a:cs typeface="Calibri"/>
                <a:sym typeface="Calibri"/>
              </a:rPr>
              <a:t>d'épicerie</a:t>
            </a:r>
            <a:endParaRPr lang="en-US" sz="1800" dirty="0">
              <a:latin typeface="Calibri"/>
              <a:ea typeface="Calibri"/>
              <a:cs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9"/>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2. Qu'est-ce qu'un portail de paiement en ligne ?</a:t>
            </a:r>
            <a:endParaRPr sz="1400" b="0" i="0" u="none" strike="noStrike" cap="none">
              <a:solidFill>
                <a:srgbClr val="000000"/>
              </a:solidFill>
              <a:latin typeface="Calibri"/>
              <a:ea typeface="Calibri"/>
              <a:cs typeface="Calibri"/>
              <a:sym typeface="Calibri"/>
            </a:endParaRPr>
          </a:p>
        </p:txBody>
      </p:sp>
      <p:sp>
        <p:nvSpPr>
          <p:cNvPr id="385" name="Google Shape;385;p69"/>
          <p:cNvSpPr txBox="1"/>
          <p:nvPr/>
        </p:nvSpPr>
        <p:spPr>
          <a:xfrm>
            <a:off x="2112607" y="1987414"/>
            <a:ext cx="255715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1" u="none" strike="noStrike" cap="none">
                <a:solidFill>
                  <a:srgbClr val="000000"/>
                </a:solidFill>
                <a:latin typeface="Calibri"/>
                <a:ea typeface="Calibri"/>
                <a:cs typeface="Calibri"/>
                <a:sym typeface="Calibri"/>
              </a:rPr>
              <a:t>Une seule réponse est correcte !</a:t>
            </a:r>
            <a:endParaRPr sz="1400" b="0" i="0" u="none" strike="noStrike" cap="none">
              <a:solidFill>
                <a:srgbClr val="000000"/>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1F014C63-2EA3-FB06-9C6B-ECA0B0CB38D1}"/>
              </a:ext>
            </a:extLst>
          </p:cNvPr>
          <p:cNvSpPr/>
          <p:nvPr/>
        </p:nvSpPr>
        <p:spPr>
          <a:xfrm>
            <a:off x="2129191" y="273420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A. Un bureau </a:t>
            </a:r>
            <a:r>
              <a:rPr lang="en-US" sz="1800" dirty="0" err="1">
                <a:latin typeface="Calibri"/>
                <a:ea typeface="Calibri"/>
                <a:cs typeface="Calibri"/>
                <a:sym typeface="Calibri"/>
              </a:rPr>
              <a:t>administratif</a:t>
            </a:r>
            <a:r>
              <a:rPr lang="en-US" sz="1800" dirty="0">
                <a:latin typeface="Calibri"/>
                <a:ea typeface="Calibri"/>
                <a:cs typeface="Calibri"/>
                <a:sym typeface="Calibri"/>
              </a:rPr>
              <a:t> </a:t>
            </a:r>
            <a:r>
              <a:rPr lang="en-US" sz="1800" dirty="0" err="1">
                <a:latin typeface="Calibri"/>
                <a:ea typeface="Calibri"/>
                <a:cs typeface="Calibri"/>
                <a:sym typeface="Calibri"/>
              </a:rPr>
              <a:t>où</a:t>
            </a:r>
            <a:r>
              <a:rPr lang="en-US" sz="1800" dirty="0">
                <a:latin typeface="Calibri"/>
                <a:ea typeface="Calibri"/>
                <a:cs typeface="Calibri"/>
                <a:sym typeface="Calibri"/>
              </a:rPr>
              <a:t> </a:t>
            </a:r>
            <a:r>
              <a:rPr lang="en-US" sz="1800" dirty="0" err="1">
                <a:latin typeface="Calibri"/>
                <a:ea typeface="Calibri"/>
                <a:cs typeface="Calibri"/>
                <a:sym typeface="Calibri"/>
              </a:rPr>
              <a:t>vous</a:t>
            </a:r>
            <a:r>
              <a:rPr lang="en-US" sz="1800" dirty="0">
                <a:latin typeface="Calibri"/>
                <a:ea typeface="Calibri"/>
                <a:cs typeface="Calibri"/>
                <a:sym typeface="Calibri"/>
              </a:rPr>
              <a:t> </a:t>
            </a:r>
            <a:r>
              <a:rPr lang="en-US" sz="1800" dirty="0" err="1">
                <a:latin typeface="Calibri"/>
                <a:ea typeface="Calibri"/>
                <a:cs typeface="Calibri"/>
                <a:sym typeface="Calibri"/>
              </a:rPr>
              <a:t>pouvez</a:t>
            </a:r>
            <a:r>
              <a:rPr lang="en-US" sz="1800" dirty="0">
                <a:latin typeface="Calibri"/>
                <a:ea typeface="Calibri"/>
                <a:cs typeface="Calibri"/>
                <a:sym typeface="Calibri"/>
              </a:rPr>
              <a:t> payer </a:t>
            </a:r>
            <a:r>
              <a:rPr lang="en-US" sz="1800" dirty="0" err="1">
                <a:latin typeface="Calibri"/>
                <a:ea typeface="Calibri"/>
                <a:cs typeface="Calibri"/>
                <a:sym typeface="Calibri"/>
              </a:rPr>
              <a:t>vos</a:t>
            </a:r>
            <a:r>
              <a:rPr lang="en-US" sz="1800" dirty="0">
                <a:latin typeface="Calibri"/>
                <a:ea typeface="Calibri"/>
                <a:cs typeface="Calibri"/>
                <a:sym typeface="Calibri"/>
              </a:rPr>
              <a:t> </a:t>
            </a:r>
            <a:r>
              <a:rPr lang="en-US" sz="1800" dirty="0" err="1">
                <a:latin typeface="Calibri"/>
                <a:ea typeface="Calibri"/>
                <a:cs typeface="Calibri"/>
                <a:sym typeface="Calibri"/>
              </a:rPr>
              <a:t>impôts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personne</a:t>
            </a:r>
            <a:r>
              <a:rPr lang="en-US" sz="1800" dirty="0">
                <a:latin typeface="Calibri"/>
                <a:ea typeface="Calibri"/>
                <a:cs typeface="Calibri"/>
                <a:sym typeface="Calibri"/>
              </a:rPr>
              <a:t>.</a:t>
            </a:r>
            <a:endParaRPr lang="en-US" sz="1800" dirty="0">
              <a:latin typeface="Calibri"/>
              <a:ea typeface="Calibri"/>
              <a:cs typeface="Calibri"/>
            </a:endParaRPr>
          </a:p>
        </p:txBody>
      </p:sp>
      <p:sp>
        <p:nvSpPr>
          <p:cNvPr id="3" name="Ορθογώνιο 4">
            <a:extLst>
              <a:ext uri="{FF2B5EF4-FFF2-40B4-BE49-F238E27FC236}">
                <a16:creationId xmlns:a16="http://schemas.microsoft.com/office/drawing/2014/main" id="{31C71F4A-9DC5-D453-597C-ACC56331B5EF}"/>
              </a:ext>
            </a:extLst>
          </p:cNvPr>
          <p:cNvSpPr/>
          <p:nvPr/>
        </p:nvSpPr>
        <p:spPr>
          <a:xfrm>
            <a:off x="6158266" y="398198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rPr>
              <a:t>D. </a:t>
            </a:r>
            <a:r>
              <a:rPr lang="en-US" sz="1800" dirty="0">
                <a:latin typeface="Calibri"/>
                <a:ea typeface="Calibri"/>
                <a:cs typeface="Calibri"/>
                <a:sym typeface="Calibri"/>
              </a:rPr>
              <a:t>Un </a:t>
            </a:r>
            <a:r>
              <a:rPr lang="en-US" sz="1800" dirty="0" err="1">
                <a:latin typeface="Calibri"/>
                <a:ea typeface="Calibri"/>
                <a:cs typeface="Calibri"/>
                <a:sym typeface="Calibri"/>
              </a:rPr>
              <a:t>logiciel</a:t>
            </a:r>
            <a:r>
              <a:rPr lang="en-US" sz="1800" dirty="0">
                <a:latin typeface="Calibri"/>
                <a:ea typeface="Calibri"/>
                <a:cs typeface="Calibri"/>
                <a:sym typeface="Calibri"/>
              </a:rPr>
              <a:t> </a:t>
            </a:r>
            <a:r>
              <a:rPr lang="en-US" sz="1800" dirty="0" err="1">
                <a:latin typeface="Calibri"/>
                <a:ea typeface="Calibri"/>
                <a:cs typeface="Calibri"/>
                <a:sym typeface="Calibri"/>
              </a:rPr>
              <a:t>utilisé</a:t>
            </a:r>
            <a:r>
              <a:rPr lang="en-US" sz="1800" dirty="0">
                <a:latin typeface="Calibri"/>
                <a:ea typeface="Calibri"/>
                <a:cs typeface="Calibri"/>
                <a:sym typeface="Calibri"/>
              </a:rPr>
              <a:t> par les </a:t>
            </a:r>
            <a:r>
              <a:rPr lang="en-US" sz="1800" dirty="0" err="1">
                <a:latin typeface="Calibri"/>
                <a:ea typeface="Calibri"/>
                <a:cs typeface="Calibri"/>
                <a:sym typeface="Calibri"/>
              </a:rPr>
              <a:t>comptables</a:t>
            </a:r>
            <a:r>
              <a:rPr lang="en-US" sz="1800" dirty="0">
                <a:latin typeface="Calibri"/>
                <a:ea typeface="Calibri"/>
                <a:cs typeface="Calibri"/>
                <a:sym typeface="Calibri"/>
              </a:rPr>
              <a:t> pour </a:t>
            </a:r>
            <a:r>
              <a:rPr lang="en-US" sz="1800" dirty="0" err="1">
                <a:latin typeface="Calibri"/>
                <a:ea typeface="Calibri"/>
                <a:cs typeface="Calibri"/>
                <a:sym typeface="Calibri"/>
              </a:rPr>
              <a:t>calculer</a:t>
            </a:r>
            <a:r>
              <a:rPr lang="en-US" sz="1800" dirty="0">
                <a:latin typeface="Calibri"/>
                <a:ea typeface="Calibri"/>
                <a:cs typeface="Calibri"/>
                <a:sym typeface="Calibri"/>
              </a:rPr>
              <a:t> les </a:t>
            </a:r>
            <a:r>
              <a:rPr lang="en-US" sz="1800" dirty="0" err="1">
                <a:latin typeface="Calibri"/>
                <a:ea typeface="Calibri"/>
                <a:cs typeface="Calibri"/>
                <a:sym typeface="Calibri"/>
              </a:rPr>
              <a:t>impôts</a:t>
            </a:r>
            <a:r>
              <a:rPr lang="en-US" sz="1800" dirty="0">
                <a:latin typeface="Calibri"/>
                <a:ea typeface="Calibri"/>
                <a:cs typeface="Calibri"/>
                <a:sym typeface="Calibri"/>
              </a:rPr>
              <a:t>.</a:t>
            </a:r>
            <a:endParaRPr lang="en-US" sz="1800" dirty="0">
              <a:latin typeface="Calibri"/>
              <a:ea typeface="Calibri"/>
              <a:cs typeface="Calibri"/>
            </a:endParaRPr>
          </a:p>
        </p:txBody>
      </p:sp>
      <p:sp>
        <p:nvSpPr>
          <p:cNvPr id="4" name="Ορθογώνιο 2">
            <a:extLst>
              <a:ext uri="{FF2B5EF4-FFF2-40B4-BE49-F238E27FC236}">
                <a16:creationId xmlns:a16="http://schemas.microsoft.com/office/drawing/2014/main" id="{E2EB9A51-EACE-6354-FE86-FA01203968F4}"/>
              </a:ext>
            </a:extLst>
          </p:cNvPr>
          <p:cNvSpPr/>
          <p:nvPr/>
        </p:nvSpPr>
        <p:spPr>
          <a:xfrm>
            <a:off x="2121609" y="4019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rPr>
              <a:t>C. </a:t>
            </a:r>
            <a:r>
              <a:rPr lang="en-US" sz="1800" dirty="0">
                <a:latin typeface="Calibri"/>
                <a:ea typeface="Calibri"/>
                <a:cs typeface="Calibri"/>
                <a:sym typeface="Calibri"/>
              </a:rPr>
              <a:t>Un site Web </a:t>
            </a:r>
            <a:r>
              <a:rPr lang="en-US" sz="1800" dirty="0" err="1">
                <a:latin typeface="Calibri"/>
                <a:ea typeface="Calibri"/>
                <a:cs typeface="Calibri"/>
                <a:sym typeface="Calibri"/>
              </a:rPr>
              <a:t>ou</a:t>
            </a:r>
            <a:r>
              <a:rPr lang="en-US" sz="1800" dirty="0">
                <a:latin typeface="Calibri"/>
                <a:ea typeface="Calibri"/>
                <a:cs typeface="Calibri"/>
                <a:sym typeface="Calibri"/>
              </a:rPr>
              <a:t> </a:t>
            </a:r>
            <a:r>
              <a:rPr lang="en-US" sz="1800" dirty="0" err="1">
                <a:latin typeface="Calibri"/>
                <a:ea typeface="Calibri"/>
                <a:cs typeface="Calibri"/>
                <a:sym typeface="Calibri"/>
              </a:rPr>
              <a:t>une</a:t>
            </a:r>
            <a:r>
              <a:rPr lang="en-US" sz="1800" dirty="0">
                <a:latin typeface="Calibri"/>
                <a:ea typeface="Calibri"/>
                <a:cs typeface="Calibri"/>
                <a:sym typeface="Calibri"/>
              </a:rPr>
              <a:t> application </a:t>
            </a:r>
            <a:r>
              <a:rPr lang="en-US" sz="1800" dirty="0" err="1">
                <a:latin typeface="Calibri"/>
                <a:ea typeface="Calibri"/>
                <a:cs typeface="Calibri"/>
                <a:sym typeface="Calibri"/>
              </a:rPr>
              <a:t>sécurisé</a:t>
            </a:r>
            <a:r>
              <a:rPr lang="en-US" sz="1800" dirty="0">
                <a:latin typeface="Calibri"/>
                <a:ea typeface="Calibri"/>
                <a:cs typeface="Calibri"/>
                <a:sym typeface="Calibri"/>
              </a:rPr>
              <a:t>(e) pour payer des </a:t>
            </a:r>
            <a:r>
              <a:rPr lang="en-US" sz="1800" dirty="0" err="1">
                <a:latin typeface="Calibri"/>
                <a:ea typeface="Calibri"/>
                <a:cs typeface="Calibri"/>
                <a:sym typeface="Calibri"/>
              </a:rPr>
              <a:t>biens</a:t>
            </a:r>
            <a:r>
              <a:rPr lang="en-US" sz="1800" dirty="0">
                <a:latin typeface="Calibri"/>
                <a:ea typeface="Calibri"/>
                <a:cs typeface="Calibri"/>
                <a:sym typeface="Calibri"/>
              </a:rPr>
              <a:t> et des services par </a:t>
            </a:r>
            <a:r>
              <a:rPr lang="en-US" sz="1800" dirty="0" err="1">
                <a:latin typeface="Calibri"/>
                <a:ea typeface="Calibri"/>
                <a:cs typeface="Calibri"/>
                <a:sym typeface="Calibri"/>
              </a:rPr>
              <a:t>voie</a:t>
            </a:r>
            <a:r>
              <a:rPr lang="en-US" sz="1800" dirty="0">
                <a:latin typeface="Calibri"/>
                <a:ea typeface="Calibri"/>
                <a:cs typeface="Calibri"/>
                <a:sym typeface="Calibri"/>
              </a:rPr>
              <a:t> </a:t>
            </a:r>
            <a:r>
              <a:rPr lang="en-US" sz="1800" dirty="0" err="1">
                <a:latin typeface="Calibri"/>
                <a:ea typeface="Calibri"/>
                <a:cs typeface="Calibri"/>
                <a:sym typeface="Calibri"/>
              </a:rPr>
              <a:t>électronique</a:t>
            </a:r>
            <a:r>
              <a:rPr lang="en-US" sz="1800" dirty="0">
                <a:latin typeface="Calibri"/>
                <a:ea typeface="Calibri"/>
                <a:cs typeface="Calibri"/>
                <a:sym typeface="Calibri"/>
              </a:rPr>
              <a:t>.</a:t>
            </a:r>
            <a:endParaRPr lang="en-US" sz="1800" dirty="0">
              <a:latin typeface="Calibri"/>
              <a:ea typeface="Calibri"/>
              <a:cs typeface="Calibri"/>
            </a:endParaRPr>
          </a:p>
        </p:txBody>
      </p:sp>
      <p:sp>
        <p:nvSpPr>
          <p:cNvPr id="5" name="Ορθογώνιο 4">
            <a:extLst>
              <a:ext uri="{FF2B5EF4-FFF2-40B4-BE49-F238E27FC236}">
                <a16:creationId xmlns:a16="http://schemas.microsoft.com/office/drawing/2014/main" id="{8F1019C7-DC08-A42A-AB1A-BDAE8DAC67F4}"/>
              </a:ext>
            </a:extLst>
          </p:cNvPr>
          <p:cNvSpPr/>
          <p:nvPr/>
        </p:nvSpPr>
        <p:spPr>
          <a:xfrm>
            <a:off x="6134100" y="273765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rPr>
              <a:t>B</a:t>
            </a:r>
            <a:r>
              <a:rPr lang="en-US" sz="1800" dirty="0">
                <a:latin typeface="Calibri"/>
                <a:ea typeface="Calibri"/>
                <a:cs typeface="Calibri"/>
                <a:sym typeface="Calibri"/>
              </a:rPr>
              <a:t>. Le site Web </a:t>
            </a:r>
            <a:r>
              <a:rPr lang="en-US" sz="1800" dirty="0" err="1">
                <a:latin typeface="Calibri"/>
                <a:ea typeface="Calibri"/>
                <a:cs typeface="Calibri"/>
                <a:sym typeface="Calibri"/>
              </a:rPr>
              <a:t>d'une</a:t>
            </a:r>
            <a:r>
              <a:rPr lang="en-US" sz="1800" dirty="0">
                <a:latin typeface="Calibri"/>
                <a:ea typeface="Calibri"/>
                <a:cs typeface="Calibri"/>
                <a:sym typeface="Calibri"/>
              </a:rPr>
              <a:t> </a:t>
            </a:r>
            <a:r>
              <a:rPr lang="en-US" sz="1800" dirty="0" err="1">
                <a:latin typeface="Calibri"/>
                <a:ea typeface="Calibri"/>
                <a:cs typeface="Calibri"/>
                <a:sym typeface="Calibri"/>
              </a:rPr>
              <a:t>banque</a:t>
            </a:r>
            <a:r>
              <a:rPr lang="en-US" sz="1800" dirty="0">
                <a:latin typeface="Calibri"/>
                <a:ea typeface="Calibri"/>
                <a:cs typeface="Calibri"/>
                <a:sym typeface="Calibri"/>
              </a:rPr>
              <a:t> </a:t>
            </a:r>
            <a:r>
              <a:rPr lang="en-US" sz="1800" dirty="0" err="1">
                <a:latin typeface="Calibri"/>
                <a:ea typeface="Calibri"/>
                <a:cs typeface="Calibri"/>
                <a:sym typeface="Calibri"/>
              </a:rPr>
              <a:t>où</a:t>
            </a:r>
            <a:r>
              <a:rPr lang="en-US" sz="1800" dirty="0">
                <a:latin typeface="Calibri"/>
                <a:ea typeface="Calibri"/>
                <a:cs typeface="Calibri"/>
                <a:sym typeface="Calibri"/>
              </a:rPr>
              <a:t> </a:t>
            </a:r>
            <a:r>
              <a:rPr lang="en-US" sz="1800" dirty="0" err="1">
                <a:latin typeface="Calibri"/>
                <a:ea typeface="Calibri"/>
                <a:cs typeface="Calibri"/>
                <a:sym typeface="Calibri"/>
              </a:rPr>
              <a:t>vous</a:t>
            </a:r>
            <a:r>
              <a:rPr lang="en-US" sz="1800" dirty="0">
                <a:latin typeface="Calibri"/>
                <a:ea typeface="Calibri"/>
                <a:cs typeface="Calibri"/>
                <a:sym typeface="Calibri"/>
              </a:rPr>
              <a:t> </a:t>
            </a:r>
            <a:r>
              <a:rPr lang="en-US" sz="1800" dirty="0" err="1">
                <a:latin typeface="Calibri"/>
                <a:ea typeface="Calibri"/>
                <a:cs typeface="Calibri"/>
                <a:sym typeface="Calibri"/>
              </a:rPr>
              <a:t>pouvez</a:t>
            </a:r>
            <a:r>
              <a:rPr lang="en-US" sz="1800" dirty="0">
                <a:latin typeface="Calibri"/>
                <a:ea typeface="Calibri"/>
                <a:cs typeface="Calibri"/>
                <a:sym typeface="Calibri"/>
              </a:rPr>
              <a:t> </a:t>
            </a:r>
            <a:r>
              <a:rPr lang="en-US" sz="1800" dirty="0" err="1">
                <a:latin typeface="Calibri"/>
                <a:ea typeface="Calibri"/>
                <a:cs typeface="Calibri"/>
                <a:sym typeface="Calibri"/>
              </a:rPr>
              <a:t>vérifier</a:t>
            </a:r>
            <a:r>
              <a:rPr lang="en-US" sz="1800" dirty="0">
                <a:latin typeface="Calibri"/>
                <a:ea typeface="Calibri"/>
                <a:cs typeface="Calibri"/>
                <a:sym typeface="Calibri"/>
              </a:rPr>
              <a:t> </a:t>
            </a:r>
            <a:r>
              <a:rPr lang="en-US" sz="1800" dirty="0" err="1">
                <a:latin typeface="Calibri"/>
                <a:ea typeface="Calibri"/>
                <a:cs typeface="Calibri"/>
                <a:sym typeface="Calibri"/>
              </a:rPr>
              <a:t>votre</a:t>
            </a:r>
            <a:r>
              <a:rPr lang="en-US" sz="1800" dirty="0">
                <a:latin typeface="Calibri"/>
                <a:ea typeface="Calibri"/>
                <a:cs typeface="Calibri"/>
                <a:sym typeface="Calibri"/>
              </a:rPr>
              <a:t> </a:t>
            </a:r>
            <a:r>
              <a:rPr lang="en-US" sz="1800" dirty="0" err="1">
                <a:latin typeface="Calibri"/>
                <a:ea typeface="Calibri"/>
                <a:cs typeface="Calibri"/>
                <a:sym typeface="Calibri"/>
              </a:rPr>
              <a:t>solde</a:t>
            </a:r>
            <a:r>
              <a:rPr lang="en-US" sz="1800" dirty="0">
                <a:latin typeface="Calibri"/>
                <a:ea typeface="Calibri"/>
                <a:cs typeface="Calibri"/>
                <a:sym typeface="Calibri"/>
              </a:rPr>
              <a:t>.</a:t>
            </a:r>
            <a:endParaRPr lang="en-US" sz="1800" dirty="0">
              <a:latin typeface="Calibri"/>
              <a:ea typeface="Calibri"/>
              <a:cs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1E24"/>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70"/>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3. Quelle est la bonne procédure à suivre pour effectuer un paiement en ligne ?</a:t>
            </a:r>
            <a:endParaRPr sz="1400" b="0" i="0" u="none" strike="noStrike" cap="none">
              <a:solidFill>
                <a:srgbClr val="000000"/>
              </a:solidFill>
              <a:latin typeface="Calibri"/>
              <a:ea typeface="Calibri"/>
              <a:cs typeface="Calibri"/>
              <a:sym typeface="Calibri"/>
            </a:endParaRPr>
          </a:p>
        </p:txBody>
      </p:sp>
      <p:sp>
        <p:nvSpPr>
          <p:cNvPr id="396" name="Google Shape;396;p70"/>
          <p:cNvSpPr txBox="1"/>
          <p:nvPr/>
        </p:nvSpPr>
        <p:spPr>
          <a:xfrm>
            <a:off x="2112607" y="1987414"/>
            <a:ext cx="255715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1" u="none" strike="noStrike" cap="none">
                <a:solidFill>
                  <a:srgbClr val="000000"/>
                </a:solidFill>
                <a:latin typeface="Calibri"/>
                <a:ea typeface="Calibri"/>
                <a:cs typeface="Calibri"/>
                <a:sym typeface="Calibri"/>
              </a:rPr>
              <a:t>Une seule réponse est correcte !</a:t>
            </a:r>
            <a:endParaRPr sz="1400" b="0" i="0" u="none" strike="noStrike" cap="none">
              <a:solidFill>
                <a:srgbClr val="000000"/>
              </a:solidFill>
              <a:latin typeface="Calibri"/>
              <a:ea typeface="Calibri"/>
              <a:cs typeface="Calibri"/>
              <a:sym typeface="Calibri"/>
            </a:endParaRPr>
          </a:p>
        </p:txBody>
      </p:sp>
      <p:sp>
        <p:nvSpPr>
          <p:cNvPr id="2" name="Ορθογώνιο 3">
            <a:extLst>
              <a:ext uri="{FF2B5EF4-FFF2-40B4-BE49-F238E27FC236}">
                <a16:creationId xmlns:a16="http://schemas.microsoft.com/office/drawing/2014/main" id="{5E610A9C-D1F4-0CE2-8C24-E2498BFABF92}"/>
              </a:ext>
            </a:extLst>
          </p:cNvPr>
          <p:cNvSpPr/>
          <p:nvPr/>
        </p:nvSpPr>
        <p:spPr>
          <a:xfrm>
            <a:off x="2112607" y="377190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dirty="0">
                <a:latin typeface="Calibri"/>
                <a:ea typeface="Calibri"/>
                <a:cs typeface="Calibri"/>
                <a:sym typeface="Calibri"/>
              </a:rPr>
              <a:t>C. Confirmer le paiement → Saisir les informations de paiement → Se connecter au portail → Enregistrer le reçu → Sélectionner le mode de paiement</a:t>
            </a:r>
          </a:p>
        </p:txBody>
      </p:sp>
      <p:sp>
        <p:nvSpPr>
          <p:cNvPr id="3" name="Ορθογώνιο 4">
            <a:extLst>
              <a:ext uri="{FF2B5EF4-FFF2-40B4-BE49-F238E27FC236}">
                <a16:creationId xmlns:a16="http://schemas.microsoft.com/office/drawing/2014/main" id="{406B6281-9595-D9A8-6D54-013B4A6A1EC3}"/>
              </a:ext>
            </a:extLst>
          </p:cNvPr>
          <p:cNvSpPr/>
          <p:nvPr/>
        </p:nvSpPr>
        <p:spPr>
          <a:xfrm>
            <a:off x="6141682" y="377190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dirty="0">
                <a:latin typeface="Calibri"/>
                <a:ea typeface="Calibri"/>
                <a:cs typeface="Calibri"/>
                <a:sym typeface="Calibri"/>
              </a:rPr>
              <a:t>D. Enregistrer le reçu → Se connecter au portail → Sélectionner le mode de paiement → Confirmer le paiement → Saisir les informations de paiement</a:t>
            </a:r>
          </a:p>
        </p:txBody>
      </p:sp>
      <p:sp>
        <p:nvSpPr>
          <p:cNvPr id="4" name="Ορθογώνιο 2">
            <a:extLst>
              <a:ext uri="{FF2B5EF4-FFF2-40B4-BE49-F238E27FC236}">
                <a16:creationId xmlns:a16="http://schemas.microsoft.com/office/drawing/2014/main" id="{ACD84B2A-CD93-39D9-AEB1-40AFBB84A442}"/>
              </a:ext>
            </a:extLst>
          </p:cNvPr>
          <p:cNvSpPr/>
          <p:nvPr/>
        </p:nvSpPr>
        <p:spPr>
          <a:xfrm>
            <a:off x="2112607" y="25241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dirty="0">
                <a:latin typeface="Calibri"/>
                <a:ea typeface="Calibri"/>
                <a:cs typeface="Calibri"/>
                <a:sym typeface="Calibri"/>
              </a:rPr>
              <a:t>A. Connectez-vous au portail → Entrez les détails du paiement → Sélectionnez le mode de paiement → Confirmez le paiement → Enregistrez le reçu</a:t>
            </a:r>
          </a:p>
        </p:txBody>
      </p:sp>
      <p:sp>
        <p:nvSpPr>
          <p:cNvPr id="5" name="Ορθογώνιο 4">
            <a:extLst>
              <a:ext uri="{FF2B5EF4-FFF2-40B4-BE49-F238E27FC236}">
                <a16:creationId xmlns:a16="http://schemas.microsoft.com/office/drawing/2014/main" id="{675A72E6-B935-0024-8319-DFBCE649D3B5}"/>
              </a:ext>
            </a:extLst>
          </p:cNvPr>
          <p:cNvSpPr/>
          <p:nvPr/>
        </p:nvSpPr>
        <p:spPr>
          <a:xfrm>
            <a:off x="6141682" y="25241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dirty="0">
                <a:latin typeface="Calibri"/>
                <a:ea typeface="Calibri"/>
                <a:cs typeface="Calibri"/>
                <a:sym typeface="Calibri"/>
              </a:rPr>
              <a:t>B. Entrez les détails du paiement → Connectez-vous au portail → Sélectionnez le mode de paiement → Confirmez le paiement → Enregistrez le reçu</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1E24"/>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71"/>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4. Parmi les méthodes suivantes, laquelle n'est PAS couramment utilisée pour payer ses impôts et ses factures en ligne ?</a:t>
            </a:r>
            <a:endParaRPr sz="1400" b="0" i="0" u="none" strike="noStrike" cap="none">
              <a:solidFill>
                <a:srgbClr val="000000"/>
              </a:solidFill>
              <a:latin typeface="Calibri"/>
              <a:ea typeface="Calibri"/>
              <a:cs typeface="Calibri"/>
              <a:sym typeface="Calibri"/>
            </a:endParaRPr>
          </a:p>
        </p:txBody>
      </p:sp>
      <p:sp>
        <p:nvSpPr>
          <p:cNvPr id="407" name="Google Shape;407;p71"/>
          <p:cNvSpPr txBox="1"/>
          <p:nvPr/>
        </p:nvSpPr>
        <p:spPr>
          <a:xfrm>
            <a:off x="2112607" y="1987414"/>
            <a:ext cx="255715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1" u="none" strike="noStrike" cap="none">
                <a:solidFill>
                  <a:srgbClr val="000000"/>
                </a:solidFill>
                <a:latin typeface="Calibri"/>
                <a:ea typeface="Calibri"/>
                <a:cs typeface="Calibri"/>
                <a:sym typeface="Calibri"/>
              </a:rPr>
              <a:t>Une seule réponse est correcte !</a:t>
            </a:r>
            <a:endParaRPr sz="1400" b="0" i="0" u="none" strike="noStrike" cap="none">
              <a:solidFill>
                <a:srgbClr val="000000"/>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581B58DA-B9D2-81E8-569C-AF5FFD83A1C1}"/>
              </a:ext>
            </a:extLst>
          </p:cNvPr>
          <p:cNvSpPr/>
          <p:nvPr/>
        </p:nvSpPr>
        <p:spPr>
          <a:xfrm>
            <a:off x="2112607" y="27717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A. </a:t>
            </a:r>
            <a:r>
              <a:rPr lang="en-US" sz="1800" dirty="0" err="1">
                <a:latin typeface="Calibri"/>
                <a:ea typeface="Calibri"/>
                <a:cs typeface="Calibri"/>
                <a:sym typeface="Calibri"/>
              </a:rPr>
              <a:t>Paiements</a:t>
            </a:r>
            <a:r>
              <a:rPr lang="en-US" sz="1800" dirty="0">
                <a:latin typeface="Calibri"/>
                <a:ea typeface="Calibri"/>
                <a:cs typeface="Calibri"/>
                <a:sym typeface="Calibri"/>
              </a:rPr>
              <a:t> par carte de </a:t>
            </a:r>
            <a:r>
              <a:rPr lang="en-US" sz="1800" dirty="0" err="1">
                <a:latin typeface="Calibri"/>
                <a:ea typeface="Calibri"/>
                <a:cs typeface="Calibri"/>
                <a:sym typeface="Calibri"/>
              </a:rPr>
              <a:t>crédit</a:t>
            </a:r>
            <a:r>
              <a:rPr lang="en-US" sz="1800" dirty="0">
                <a:latin typeface="Calibri"/>
                <a:ea typeface="Calibri"/>
                <a:cs typeface="Calibri"/>
                <a:sym typeface="Calibri"/>
              </a:rPr>
              <a:t>/</a:t>
            </a:r>
            <a:r>
              <a:rPr lang="en-US" sz="1800" dirty="0" err="1">
                <a:latin typeface="Calibri"/>
                <a:ea typeface="Calibri"/>
                <a:cs typeface="Calibri"/>
                <a:sym typeface="Calibri"/>
              </a:rPr>
              <a:t>débit</a:t>
            </a:r>
            <a:endParaRPr lang="en-US" sz="1800" dirty="0">
              <a:latin typeface="Calibri"/>
              <a:ea typeface="Calibri"/>
              <a:cs typeface="Calibri"/>
            </a:endParaRPr>
          </a:p>
        </p:txBody>
      </p:sp>
      <p:sp>
        <p:nvSpPr>
          <p:cNvPr id="3" name="Ορθογώνιο 2">
            <a:extLst>
              <a:ext uri="{FF2B5EF4-FFF2-40B4-BE49-F238E27FC236}">
                <a16:creationId xmlns:a16="http://schemas.microsoft.com/office/drawing/2014/main" id="{26759E8B-56FD-9F8D-EA50-84E1567B98AB}"/>
              </a:ext>
            </a:extLst>
          </p:cNvPr>
          <p:cNvSpPr/>
          <p:nvPr/>
        </p:nvSpPr>
        <p:spPr>
          <a:xfrm>
            <a:off x="6141682" y="2771774"/>
            <a:ext cx="3505200" cy="904875"/>
          </a:xfrm>
          <a:prstGeom prst="rect">
            <a:avLst/>
          </a:pr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a:latin typeface="Calibri"/>
                <a:ea typeface="Calibri"/>
                <a:cs typeface="Calibri"/>
              </a:rPr>
              <a:t>B. </a:t>
            </a:r>
            <a:r>
              <a:rPr lang="en-US" sz="1800" dirty="0">
                <a:latin typeface="Calibri"/>
                <a:ea typeface="Calibri"/>
                <a:cs typeface="Calibri"/>
                <a:sym typeface="Calibri"/>
              </a:rPr>
              <a:t>Paiement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espèces</a:t>
            </a:r>
            <a:r>
              <a:rPr lang="en-US" sz="1800" dirty="0">
                <a:latin typeface="Calibri"/>
                <a:ea typeface="Calibri"/>
                <a:cs typeface="Calibri"/>
                <a:sym typeface="Calibri"/>
              </a:rPr>
              <a:t> dans un </a:t>
            </a:r>
            <a:r>
              <a:rPr lang="en-US" sz="1800" dirty="0" err="1">
                <a:latin typeface="Calibri"/>
                <a:ea typeface="Calibri"/>
                <a:cs typeface="Calibri"/>
                <a:sym typeface="Calibri"/>
              </a:rPr>
              <a:t>magasin</a:t>
            </a:r>
            <a:r>
              <a:rPr lang="en-US" sz="1800" dirty="0">
                <a:latin typeface="Calibri"/>
                <a:ea typeface="Calibri"/>
                <a:cs typeface="Calibri"/>
                <a:sym typeface="Calibri"/>
              </a:rPr>
              <a:t> local</a:t>
            </a:r>
            <a:endParaRPr lang="en-US" sz="1800" dirty="0">
              <a:latin typeface="Calibri"/>
              <a:ea typeface="Calibri"/>
              <a:cs typeface="Calibri"/>
            </a:endParaRPr>
          </a:p>
        </p:txBody>
      </p:sp>
      <p:sp>
        <p:nvSpPr>
          <p:cNvPr id="4" name="Ορθογώνιο 3">
            <a:extLst>
              <a:ext uri="{FF2B5EF4-FFF2-40B4-BE49-F238E27FC236}">
                <a16:creationId xmlns:a16="http://schemas.microsoft.com/office/drawing/2014/main" id="{C796AC71-6CD2-71F8-4565-01DAF7F1D6FE}"/>
              </a:ext>
            </a:extLst>
          </p:cNvPr>
          <p:cNvSpPr/>
          <p:nvPr/>
        </p:nvSpPr>
        <p:spPr>
          <a:xfrm>
            <a:off x="2112607" y="4019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C. Virements </a:t>
            </a:r>
            <a:r>
              <a:rPr lang="en-US" sz="1800" dirty="0" err="1">
                <a:latin typeface="Calibri"/>
                <a:ea typeface="Calibri"/>
                <a:cs typeface="Calibri"/>
                <a:sym typeface="Calibri"/>
              </a:rPr>
              <a:t>bancaires</a:t>
            </a:r>
            <a:endParaRPr lang="en-US" sz="1800" dirty="0">
              <a:latin typeface="Calibri"/>
              <a:ea typeface="Calibri"/>
              <a:cs typeface="Calibri"/>
            </a:endParaRPr>
          </a:p>
        </p:txBody>
      </p:sp>
      <p:sp>
        <p:nvSpPr>
          <p:cNvPr id="5" name="Ορθογώνιο 4">
            <a:extLst>
              <a:ext uri="{FF2B5EF4-FFF2-40B4-BE49-F238E27FC236}">
                <a16:creationId xmlns:a16="http://schemas.microsoft.com/office/drawing/2014/main" id="{C106223F-E677-91F6-71DD-782F6A4D0A64}"/>
              </a:ext>
            </a:extLst>
          </p:cNvPr>
          <p:cNvSpPr/>
          <p:nvPr/>
        </p:nvSpPr>
        <p:spPr>
          <a:xfrm>
            <a:off x="6141682" y="40195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rPr>
              <a:t>D. </a:t>
            </a:r>
            <a:r>
              <a:rPr lang="en-US" sz="1800" dirty="0">
                <a:latin typeface="Calibri"/>
                <a:ea typeface="Calibri"/>
                <a:cs typeface="Calibri"/>
                <a:sym typeface="Calibri"/>
              </a:rPr>
              <a:t>Fonds </a:t>
            </a:r>
            <a:r>
              <a:rPr lang="en-US" sz="1800" dirty="0" err="1">
                <a:latin typeface="Calibri"/>
                <a:ea typeface="Calibri"/>
                <a:cs typeface="Calibri"/>
                <a:sym typeface="Calibri"/>
              </a:rPr>
              <a:t>bancaires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ligne</a:t>
            </a:r>
            <a:r>
              <a:rPr lang="en-US" sz="1800" dirty="0">
                <a:latin typeface="Calibri"/>
                <a:ea typeface="Calibri"/>
                <a:cs typeface="Calibri"/>
                <a:sym typeface="Calibri"/>
              </a:rPr>
              <a:t> (</a:t>
            </a:r>
            <a:r>
              <a:rPr lang="en-US" sz="1800" dirty="0" err="1">
                <a:latin typeface="Calibri"/>
                <a:ea typeface="Calibri"/>
                <a:cs typeface="Calibri"/>
                <a:sym typeface="Calibri"/>
              </a:rPr>
              <a:t>si</a:t>
            </a:r>
            <a:r>
              <a:rPr lang="en-US" sz="1800" dirty="0">
                <a:latin typeface="Calibri"/>
                <a:ea typeface="Calibri"/>
                <a:cs typeface="Calibri"/>
                <a:sym typeface="Calibri"/>
              </a:rPr>
              <a:t> disponible)</a:t>
            </a:r>
            <a:endParaRPr lang="en-US" sz="1800" dirty="0">
              <a:latin typeface="Calibri"/>
              <a:ea typeface="Calibri"/>
              <a:cs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grpSp>
        <p:nvGrpSpPr>
          <p:cNvPr id="413" name="Google Shape;413;p58"/>
          <p:cNvGrpSpPr/>
          <p:nvPr/>
        </p:nvGrpSpPr>
        <p:grpSpPr>
          <a:xfrm>
            <a:off x="0" y="1"/>
            <a:ext cx="12624362" cy="6910372"/>
            <a:chOff x="0" y="0"/>
            <a:chExt cx="12624362" cy="7020335"/>
          </a:xfrm>
        </p:grpSpPr>
        <p:sp>
          <p:nvSpPr>
            <p:cNvPr id="414" name="Google Shape;414;p58"/>
            <p:cNvSpPr/>
            <p:nvPr/>
          </p:nvSpPr>
          <p:spPr>
            <a:xfrm>
              <a:off x="7876693" y="0"/>
              <a:ext cx="4747669" cy="7020335"/>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15" name="Google Shape;415;p58"/>
            <p:cNvSpPr/>
            <p:nvPr/>
          </p:nvSpPr>
          <p:spPr>
            <a:xfrm rot="-5400000">
              <a:off x="2537791" y="1637769"/>
              <a:ext cx="7004130" cy="3737972"/>
            </a:xfrm>
            <a:prstGeom prst="rtTriangle">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416" name="Google Shape;416;p58"/>
            <p:cNvPicPr preferRelativeResize="0"/>
            <p:nvPr/>
          </p:nvPicPr>
          <p:blipFill rotWithShape="1">
            <a:blip r:embed="rId3">
              <a:alphaModFix/>
            </a:blip>
            <a:srcRect/>
            <a:stretch/>
          </p:blipFill>
          <p:spPr>
            <a:xfrm>
              <a:off x="7631440" y="1684282"/>
              <a:ext cx="3843990" cy="3843990"/>
            </a:xfrm>
            <a:prstGeom prst="rect">
              <a:avLst/>
            </a:prstGeom>
            <a:noFill/>
            <a:ln>
              <a:noFill/>
            </a:ln>
          </p:spPr>
        </p:pic>
        <p:sp>
          <p:nvSpPr>
            <p:cNvPr id="417" name="Google Shape;417;p58"/>
            <p:cNvSpPr txBox="1"/>
            <p:nvPr/>
          </p:nvSpPr>
          <p:spPr>
            <a:xfrm>
              <a:off x="0" y="3882628"/>
              <a:ext cx="5391150" cy="1325563"/>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ctr" rtl="0">
                <a:lnSpc>
                  <a:spcPct val="90000"/>
                </a:lnSpc>
                <a:spcBef>
                  <a:spcPts val="0"/>
                </a:spcBef>
                <a:spcAft>
                  <a:spcPts val="0"/>
                </a:spcAft>
                <a:buClr>
                  <a:srgbClr val="FFC243"/>
                </a:buClr>
                <a:buSzPct val="95579"/>
                <a:buFont typeface="Calibri"/>
                <a:buNone/>
              </a:pPr>
              <a:r>
                <a:rPr lang="en-US" sz="5400" b="1" i="0" u="none" strike="noStrike" cap="none">
                  <a:solidFill>
                    <a:srgbClr val="FFC243"/>
                  </a:solidFill>
                  <a:latin typeface="Calibri"/>
                  <a:ea typeface="Calibri"/>
                  <a:cs typeface="Calibri"/>
                  <a:sym typeface="Calibri"/>
                </a:rPr>
                <a:t>Félicitations !</a:t>
              </a:r>
              <a:r>
                <a:rPr lang="en-US" sz="4000" b="1" i="0" u="none" strike="noStrike" cap="none">
                  <a:solidFill>
                    <a:srgbClr val="84C337"/>
                  </a:solidFill>
                  <a:latin typeface="Calibri"/>
                  <a:ea typeface="Calibri"/>
                  <a:cs typeface="Calibri"/>
                  <a:sym typeface="Calibri"/>
                </a:rPr>
                <a:t/>
              </a:r>
              <a:br>
                <a:rPr lang="en-US" sz="4000" b="1" i="0" u="none" strike="noStrike" cap="none">
                  <a:solidFill>
                    <a:srgbClr val="84C337"/>
                  </a:solidFill>
                  <a:latin typeface="Calibri"/>
                  <a:ea typeface="Calibri"/>
                  <a:cs typeface="Calibri"/>
                  <a:sym typeface="Calibri"/>
                </a:rPr>
              </a:br>
              <a:r>
                <a:rPr lang="en-US" sz="4000" b="1" i="0" u="none" strike="noStrike" cap="none">
                  <a:solidFill>
                    <a:srgbClr val="1C2E78"/>
                  </a:solidFill>
                  <a:latin typeface="Calibri"/>
                  <a:ea typeface="Calibri"/>
                  <a:cs typeface="Calibri"/>
                  <a:sym typeface="Calibri"/>
                </a:rPr>
                <a:t>Vous avez terminé ce module !</a:t>
              </a:r>
              <a:endParaRPr sz="2000" b="0" i="0" u="none" strike="noStrike" cap="none">
                <a:solidFill>
                  <a:srgbClr val="000000"/>
                </a:solidFill>
                <a:latin typeface="Calibri"/>
                <a:ea typeface="Calibri"/>
                <a:cs typeface="Calibri"/>
                <a:sym typeface="Calibri"/>
              </a:endParaRPr>
            </a:p>
          </p:txBody>
        </p:sp>
      </p:grpSp>
      <p:sp>
        <p:nvSpPr>
          <p:cNvPr id="418" name="Google Shape;418;p58"/>
          <p:cNvSpPr/>
          <p:nvPr/>
        </p:nvSpPr>
        <p:spPr>
          <a:xfrm>
            <a:off x="4741679" y="6277951"/>
            <a:ext cx="774566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100"/>
              <a:buFont typeface="Calibri"/>
              <a:buNone/>
            </a:pPr>
            <a:r>
              <a:rPr lang="en-US" sz="1110" b="0" i="0" u="none" strike="noStrike" cap="none">
                <a:solidFill>
                  <a:schemeClr val="lt1"/>
                </a:solidFill>
                <a:latin typeface="Calibri"/>
                <a:ea typeface="Calibri"/>
                <a:cs typeface="Calibri"/>
                <a:sym typeface="Calibri"/>
              </a:rPr>
              <a:t>Financé par l'Union européenne. Les points de vue et opinions exprimés n'engagent toutefois que leur(s) auteur(s) et ne reflètent pas nécessairement ceux de l'Union européenne ou de l'Agence exécutive « Éducation, audiovisuel et culture » (EACEA). Ni l'Union européenne ni l'EACEA ne peuvent en être tenus responsables. Numéro de projet : 2023-1-RO01-KA220-ADU-000157797</a:t>
            </a:r>
            <a:endParaRPr/>
          </a:p>
        </p:txBody>
      </p:sp>
      <p:pic>
        <p:nvPicPr>
          <p:cNvPr id="419" name="Google Shape;419;p58"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r="54938"/>
          <a:stretch/>
        </p:blipFill>
        <p:spPr>
          <a:xfrm>
            <a:off x="-33924" y="8958"/>
            <a:ext cx="3635960" cy="3783780"/>
          </a:xfrm>
          <a:prstGeom prst="rect">
            <a:avLst/>
          </a:prstGeom>
          <a:noFill/>
          <a:ln>
            <a:noFill/>
          </a:ln>
        </p:spPr>
      </p:pic>
      <p:pic>
        <p:nvPicPr>
          <p:cNvPr id="420" name="Google Shape;420;p58"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l="44200" r="5462"/>
          <a:stretch/>
        </p:blipFill>
        <p:spPr>
          <a:xfrm>
            <a:off x="3397721" y="823363"/>
            <a:ext cx="2375272" cy="2212824"/>
          </a:xfrm>
          <a:prstGeom prst="rect">
            <a:avLst/>
          </a:prstGeom>
          <a:noFill/>
          <a:ln>
            <a:noFill/>
          </a:ln>
        </p:spPr>
      </p:pic>
      <p:pic>
        <p:nvPicPr>
          <p:cNvPr id="421" name="Google Shape;421;p58" title="FR_Co-fundedbytheEU_RGB_POS.png"/>
          <p:cNvPicPr preferRelativeResize="0"/>
          <p:nvPr/>
        </p:nvPicPr>
        <p:blipFill rotWithShape="1">
          <a:blip r:embed="rId5">
            <a:alphaModFix/>
          </a:blip>
          <a:srcRect/>
          <a:stretch/>
        </p:blipFill>
        <p:spPr>
          <a:xfrm>
            <a:off x="0" y="6215916"/>
            <a:ext cx="2700268" cy="607825"/>
          </a:xfrm>
          <a:prstGeom prst="rect">
            <a:avLst/>
          </a:prstGeom>
          <a:noFill/>
          <a:ln>
            <a:noFill/>
          </a:ln>
        </p:spPr>
      </p:pic>
      <p:pic>
        <p:nvPicPr>
          <p:cNvPr id="422" name="Google Shape;422;p58" title="FR_Co-fundedbytheEU_RGB_POS.png"/>
          <p:cNvPicPr preferRelativeResize="0"/>
          <p:nvPr/>
        </p:nvPicPr>
        <p:blipFill rotWithShape="1">
          <a:blip r:embed="rId5">
            <a:alphaModFix/>
          </a:blip>
          <a:srcRect/>
          <a:stretch/>
        </p:blipFill>
        <p:spPr>
          <a:xfrm>
            <a:off x="0" y="6215916"/>
            <a:ext cx="2700268" cy="60782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0000"/>
              <a:buFont typeface="Calibri"/>
              <a:buNone/>
            </a:pPr>
            <a:r>
              <a:rPr lang="en-US" sz="2200"/>
              <a:t>Unité 1</a:t>
            </a:r>
            <a:r>
              <a:rPr lang="en-US"/>
              <a:t/>
            </a:r>
            <a:br>
              <a:rPr lang="en-US"/>
            </a:br>
            <a:r>
              <a:rPr lang="en-US" sz="4000"/>
              <a:t>Introduction </a:t>
            </a:r>
            <a:r>
              <a:rPr lang="en-US"/>
              <a:t/>
            </a:r>
            <a:br>
              <a:rPr lang="en-US"/>
            </a:br>
            <a:endParaRPr/>
          </a:p>
        </p:txBody>
      </p:sp>
      <p:sp>
        <p:nvSpPr>
          <p:cNvPr id="116" name="Google Shape;116;p4"/>
          <p:cNvSpPr txBox="1">
            <a:spLocks noGrp="1"/>
          </p:cNvSpPr>
          <p:nvPr>
            <p:ph type="body" idx="1"/>
          </p:nvPr>
        </p:nvSpPr>
        <p:spPr>
          <a:xfrm>
            <a:off x="558000" y="2035925"/>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117" name="Google Shape;117;p4"/>
          <p:cNvSpPr txBox="1">
            <a:spLocks noGrp="1"/>
          </p:cNvSpPr>
          <p:nvPr>
            <p:ph type="body" idx="2"/>
          </p:nvPr>
        </p:nvSpPr>
        <p:spPr>
          <a:xfrm>
            <a:off x="557995" y="2589918"/>
            <a:ext cx="72228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1200"/>
              </a:spcBef>
              <a:spcAft>
                <a:spcPts val="0"/>
              </a:spcAft>
              <a:buSzPts val="2400"/>
              <a:buNone/>
            </a:pPr>
            <a:r>
              <a:rPr lang="en-US" sz="2000"/>
              <a:t>À la fin de cette unité, vous en saurez plus sur</a:t>
            </a:r>
            <a:endParaRPr/>
          </a:p>
          <a:p>
            <a:pPr marL="228600" lvl="0" indent="-224948" algn="l" rtl="0">
              <a:lnSpc>
                <a:spcPct val="150000"/>
              </a:lnSpc>
              <a:spcBef>
                <a:spcPts val="1200"/>
              </a:spcBef>
              <a:spcAft>
                <a:spcPts val="0"/>
              </a:spcAft>
              <a:buClr>
                <a:srgbClr val="92D050"/>
              </a:buClr>
              <a:buSzPts val="2100"/>
              <a:buFont typeface="Calibri"/>
              <a:buChar char="✔"/>
            </a:pPr>
            <a:r>
              <a:rPr lang="en-US" sz="2000"/>
              <a:t>Les objectifs pédagogiques et le contenu de ce module</a:t>
            </a:r>
            <a:endParaRPr/>
          </a:p>
          <a:p>
            <a:pPr marL="228600" lvl="0" indent="-224948" algn="l" rtl="0">
              <a:lnSpc>
                <a:spcPct val="150000"/>
              </a:lnSpc>
              <a:spcBef>
                <a:spcPts val="1200"/>
              </a:spcBef>
              <a:spcAft>
                <a:spcPts val="0"/>
              </a:spcAft>
              <a:buClr>
                <a:srgbClr val="92D050"/>
              </a:buClr>
              <a:buSzPts val="2100"/>
              <a:buFont typeface="Calibri"/>
              <a:buChar char="✔"/>
            </a:pPr>
            <a:r>
              <a:rPr lang="en-US" sz="2000"/>
              <a:t>La méthodologie utilisée et la durée de ce module</a:t>
            </a:r>
            <a:endParaRPr sz="2000"/>
          </a:p>
        </p:txBody>
      </p:sp>
      <p:pic>
        <p:nvPicPr>
          <p:cNvPr id="118" name="Google Shape;118;p4" descr="High ROI content abstract concept illustration"/>
          <p:cNvPicPr preferRelativeResize="0"/>
          <p:nvPr/>
        </p:nvPicPr>
        <p:blipFill rotWithShape="1">
          <a:blip r:embed="rId3">
            <a:alphaModFix/>
          </a:blip>
          <a:srcRect l="10455" t="11533" r="9781" b="9204"/>
          <a:stretch/>
        </p:blipFill>
        <p:spPr>
          <a:xfrm>
            <a:off x="8199449" y="2287475"/>
            <a:ext cx="3434551" cy="3412775"/>
          </a:xfrm>
          <a:prstGeom prst="rect">
            <a:avLst/>
          </a:prstGeom>
          <a:noFill/>
          <a:ln>
            <a:noFill/>
          </a:ln>
        </p:spPr>
      </p:pic>
      <p:sp>
        <p:nvSpPr>
          <p:cNvPr id="119" name="Google Shape;119;p4"/>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sur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4"/>
          <p:cNvSpPr txBox="1">
            <a:spLocks noGrp="1"/>
          </p:cNvSpPr>
          <p:nvPr>
            <p:ph type="title"/>
          </p:nvPr>
        </p:nvSpPr>
        <p:spPr>
          <a:xfrm>
            <a:off x="1524000" y="927147"/>
            <a:ext cx="7732832"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a:t>Compétences</a:t>
            </a:r>
            <a:endParaRPr sz="2400"/>
          </a:p>
        </p:txBody>
      </p:sp>
      <p:pic>
        <p:nvPicPr>
          <p:cNvPr id="126" name="Google Shape;126;p14" descr="Στόχος με συμπαγές γέμισμα"/>
          <p:cNvPicPr preferRelativeResize="0"/>
          <p:nvPr/>
        </p:nvPicPr>
        <p:blipFill rotWithShape="1">
          <a:blip r:embed="rId3">
            <a:alphaModFix/>
          </a:blip>
          <a:srcRect/>
          <a:stretch/>
        </p:blipFill>
        <p:spPr>
          <a:xfrm>
            <a:off x="0" y="474320"/>
            <a:ext cx="1524000" cy="1524000"/>
          </a:xfrm>
          <a:prstGeom prst="rect">
            <a:avLst/>
          </a:prstGeom>
          <a:noFill/>
          <a:ln>
            <a:noFill/>
          </a:ln>
        </p:spPr>
      </p:pic>
      <p:sp>
        <p:nvSpPr>
          <p:cNvPr id="127" name="Google Shape;127;p14"/>
          <p:cNvSpPr txBox="1"/>
          <p:nvPr/>
        </p:nvSpPr>
        <p:spPr>
          <a:xfrm>
            <a:off x="1524000" y="1571576"/>
            <a:ext cx="81788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1" u="none" strike="noStrike" cap="none">
                <a:solidFill>
                  <a:srgbClr val="1C2E78"/>
                </a:solidFill>
                <a:latin typeface="Calibri"/>
                <a:ea typeface="Calibri"/>
                <a:cs typeface="Calibri"/>
                <a:sym typeface="Calibri"/>
              </a:rPr>
              <a:t>Après avoir suivi ce module, vous serez mieux informé(e) sur :</a:t>
            </a:r>
            <a:endParaRPr sz="1400" b="0" i="0" u="none" strike="noStrike" cap="none">
              <a:solidFill>
                <a:srgbClr val="000000"/>
              </a:solidFill>
              <a:latin typeface="Calibri"/>
              <a:ea typeface="Calibri"/>
              <a:cs typeface="Calibri"/>
              <a:sym typeface="Calibri"/>
            </a:endParaRPr>
          </a:p>
        </p:txBody>
      </p:sp>
      <p:sp>
        <p:nvSpPr>
          <p:cNvPr id="128" name="Google Shape;128;p14"/>
          <p:cNvSpPr txBox="1"/>
          <p:nvPr/>
        </p:nvSpPr>
        <p:spPr>
          <a:xfrm>
            <a:off x="485774" y="2236601"/>
            <a:ext cx="11246151" cy="3887108"/>
          </a:xfrm>
          <a:prstGeom prst="rect">
            <a:avLst/>
          </a:prstGeom>
          <a:noFill/>
          <a:ln>
            <a:noFill/>
          </a:ln>
        </p:spPr>
        <p:txBody>
          <a:bodyPr spcFirstLastPara="1" wrap="square" lIns="91425" tIns="45700" rIns="91425" bIns="45700" anchor="t" anchorCtr="0">
            <a:noAutofit/>
          </a:bodyPr>
          <a:lstStyle/>
          <a:p>
            <a:pPr marL="685800" marR="0" lvl="1" indent="-228600" algn="l" rtl="0">
              <a:lnSpc>
                <a:spcPct val="100000"/>
              </a:lnSpc>
              <a:spcBef>
                <a:spcPts val="600"/>
              </a:spcBef>
              <a:spcAft>
                <a:spcPts val="0"/>
              </a:spcAft>
              <a:buClr>
                <a:srgbClr val="FFDA4C"/>
              </a:buClr>
              <a:buSzPts val="2400"/>
              <a:buFont typeface="Calibri"/>
              <a:buChar char="✔"/>
            </a:pPr>
            <a:r>
              <a:rPr lang="en-US" sz="2000" b="0" i="0" u="none" strike="noStrike" cap="none">
                <a:solidFill>
                  <a:schemeClr val="lt1"/>
                </a:solidFill>
                <a:latin typeface="Calibri"/>
                <a:ea typeface="Calibri"/>
                <a:cs typeface="Calibri"/>
                <a:sym typeface="Calibri"/>
              </a:rPr>
              <a:t>Confiance dans les paiements en ligne : être capable d'accéder en toute sécurité aux sites web des administrations et des services publics et de les utiliser pour payer des factures, des impôts et autres frais administratifs.</a:t>
            </a:r>
            <a:endParaRPr/>
          </a:p>
          <a:p>
            <a:pPr marL="685800" marR="0" lvl="1" indent="-228600" algn="l" rtl="0">
              <a:lnSpc>
                <a:spcPct val="100000"/>
              </a:lnSpc>
              <a:spcBef>
                <a:spcPts val="1200"/>
              </a:spcBef>
              <a:spcAft>
                <a:spcPts val="0"/>
              </a:spcAft>
              <a:buClr>
                <a:srgbClr val="FFDA4C"/>
              </a:buClr>
              <a:buSzPts val="2400"/>
              <a:buFont typeface="Calibri"/>
              <a:buChar char="✔"/>
            </a:pPr>
            <a:r>
              <a:rPr lang="en-US" sz="2000" b="0" i="0" u="none" strike="noStrike" cap="none">
                <a:solidFill>
                  <a:schemeClr val="lt1"/>
                </a:solidFill>
                <a:latin typeface="Calibri"/>
                <a:ea typeface="Calibri"/>
                <a:cs typeface="Calibri"/>
                <a:sym typeface="Calibri"/>
              </a:rPr>
              <a:t>Compétences en gestion de compte - capacité à créer, se connecter et gérer des comptes en ligne, y compris la mise à jour des informations personnelles et des modes de paiement.</a:t>
            </a:r>
            <a:endParaRPr/>
          </a:p>
          <a:p>
            <a:pPr marL="685800" marR="0" lvl="1" indent="-228600" algn="l" rtl="0">
              <a:lnSpc>
                <a:spcPct val="100000"/>
              </a:lnSpc>
              <a:spcBef>
                <a:spcPts val="1200"/>
              </a:spcBef>
              <a:spcAft>
                <a:spcPts val="0"/>
              </a:spcAft>
              <a:buClr>
                <a:srgbClr val="FFDA4C"/>
              </a:buClr>
              <a:buSzPts val="2400"/>
              <a:buFont typeface="Calibri"/>
              <a:buChar char="✔"/>
            </a:pPr>
            <a:r>
              <a:rPr lang="en-US" sz="2000" b="0" i="0" u="none" strike="noStrike" cap="none">
                <a:solidFill>
                  <a:schemeClr val="lt1"/>
                </a:solidFill>
                <a:latin typeface="Calibri"/>
                <a:ea typeface="Calibri"/>
                <a:cs typeface="Calibri"/>
                <a:sym typeface="Calibri"/>
              </a:rPr>
              <a:t>Sensibilisation à la sécurité numérique - comprendre comment identifier les sites web sécurisés, éviter les escroqueries et protéger les informations financières et personnelles sensibles.</a:t>
            </a:r>
            <a:endParaRPr sz="2000" b="0" i="0" u="none" strike="noStrike" cap="none">
              <a:solidFill>
                <a:schemeClr val="lt1"/>
              </a:solidFill>
              <a:latin typeface="Calibri"/>
              <a:ea typeface="Calibri"/>
              <a:cs typeface="Calibri"/>
              <a:sym typeface="Calibri"/>
            </a:endParaRPr>
          </a:p>
          <a:p>
            <a:pPr marL="685800" marR="0" lvl="1" indent="-228600" algn="l" rtl="0">
              <a:lnSpc>
                <a:spcPct val="100000"/>
              </a:lnSpc>
              <a:spcBef>
                <a:spcPts val="1200"/>
              </a:spcBef>
              <a:spcAft>
                <a:spcPts val="600"/>
              </a:spcAft>
              <a:buClr>
                <a:srgbClr val="FFDA4C"/>
              </a:buClr>
              <a:buSzPts val="2400"/>
              <a:buFont typeface="Calibri"/>
              <a:buChar char="✔"/>
            </a:pPr>
            <a:r>
              <a:rPr lang="en-US" sz="2000" b="0" i="0" u="none" strike="noStrike" cap="none">
                <a:solidFill>
                  <a:schemeClr val="lt1"/>
                </a:solidFill>
                <a:latin typeface="Calibri"/>
                <a:ea typeface="Calibri"/>
                <a:cs typeface="Calibri"/>
                <a:sym typeface="Calibri"/>
              </a:rPr>
              <a:t>Résolution de problèmes et dépannage - capacité à gérer les problèmes courants tels que la réinitialisation des mots de passe, les paiements échoués et la prise de contact avec le service clientèle si nécessaire.</a:t>
            </a:r>
            <a:endParaRPr sz="20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6"/>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a:t>Contenu de la formation</a:t>
            </a:r>
            <a:endParaRPr sz="2400"/>
          </a:p>
        </p:txBody>
      </p:sp>
      <p:sp>
        <p:nvSpPr>
          <p:cNvPr id="134" name="Google Shape;134;p6"/>
          <p:cNvSpPr txBox="1">
            <a:spLocks noGrp="1"/>
          </p:cNvSpPr>
          <p:nvPr>
            <p:ph type="body" idx="1"/>
          </p:nvPr>
        </p:nvSpPr>
        <p:spPr>
          <a:xfrm>
            <a:off x="1089890" y="2152650"/>
            <a:ext cx="9597159" cy="4000500"/>
          </a:xfrm>
          <a:prstGeom prst="rect">
            <a:avLst/>
          </a:prstGeom>
          <a:noFill/>
          <a:ln>
            <a:noFill/>
          </a:ln>
        </p:spPr>
        <p:txBody>
          <a:bodyPr spcFirstLastPara="1" wrap="square" lIns="91425" tIns="45700" rIns="91425" bIns="45700" anchor="t" anchorCtr="0">
            <a:normAutofit fontScale="92500" lnSpcReduction="10000"/>
          </a:bodyPr>
          <a:lstStyle/>
          <a:p>
            <a:pPr marL="468631" lvl="0" indent="-457200" algn="l" rtl="0">
              <a:lnSpc>
                <a:spcPct val="150000"/>
              </a:lnSpc>
              <a:spcBef>
                <a:spcPts val="600"/>
              </a:spcBef>
              <a:spcAft>
                <a:spcPts val="0"/>
              </a:spcAft>
              <a:buClr>
                <a:schemeClr val="accent4"/>
              </a:buClr>
              <a:buSzPct val="100000"/>
              <a:buFont typeface="Calibri"/>
              <a:buAutoNum type="arabicPeriod"/>
            </a:pPr>
            <a:r>
              <a:rPr lang="en-US"/>
              <a:t>Introduction : durée, objectifs, contenu et méthodologie, compétences</a:t>
            </a:r>
            <a:endParaRPr/>
          </a:p>
          <a:p>
            <a:pPr marL="468631" lvl="0" indent="-457200" algn="l" rtl="0">
              <a:lnSpc>
                <a:spcPct val="150000"/>
              </a:lnSpc>
              <a:spcBef>
                <a:spcPts val="1200"/>
              </a:spcBef>
              <a:spcAft>
                <a:spcPts val="0"/>
              </a:spcAft>
              <a:buClr>
                <a:schemeClr val="accent4"/>
              </a:buClr>
              <a:buSzPct val="100000"/>
              <a:buFont typeface="Calibri"/>
              <a:buAutoNum type="arabicPeriod"/>
            </a:pPr>
            <a:r>
              <a:rPr lang="en-US"/>
              <a:t>Se familiariser avec les portails de paiement des impôts</a:t>
            </a:r>
            <a:endParaRPr/>
          </a:p>
          <a:p>
            <a:pPr marL="468631" lvl="0" indent="-457200" algn="l" rtl="0">
              <a:lnSpc>
                <a:spcPct val="150000"/>
              </a:lnSpc>
              <a:spcBef>
                <a:spcPts val="1200"/>
              </a:spcBef>
              <a:spcAft>
                <a:spcPts val="0"/>
              </a:spcAft>
              <a:buClr>
                <a:schemeClr val="accent4"/>
              </a:buClr>
              <a:buSzPct val="100000"/>
              <a:buFont typeface="Calibri"/>
              <a:buAutoNum type="arabicPeriod"/>
            </a:pPr>
            <a:r>
              <a:rPr lang="en-US"/>
              <a:t>Se familiariser avec les portails des fournisseurs publics et privés </a:t>
            </a:r>
            <a:endParaRPr/>
          </a:p>
          <a:p>
            <a:pPr marL="468631" lvl="0" indent="-457200" algn="l" rtl="0">
              <a:lnSpc>
                <a:spcPct val="150000"/>
              </a:lnSpc>
              <a:spcBef>
                <a:spcPts val="1200"/>
              </a:spcBef>
              <a:spcAft>
                <a:spcPts val="0"/>
              </a:spcAft>
              <a:buClr>
                <a:schemeClr val="accent4"/>
              </a:buClr>
              <a:buSzPct val="100000"/>
              <a:buFont typeface="Calibri"/>
              <a:buAutoNum type="arabicPeriod"/>
            </a:pPr>
            <a:r>
              <a:rPr lang="en-US"/>
              <a:t>Naviguer sur les portails de paiement des impôts et des fournisseurs privés </a:t>
            </a:r>
            <a:endParaRPr/>
          </a:p>
          <a:p>
            <a:pPr marL="468631" lvl="0" indent="-457200" algn="l" rtl="0">
              <a:lnSpc>
                <a:spcPct val="150000"/>
              </a:lnSpc>
              <a:spcBef>
                <a:spcPts val="1200"/>
              </a:spcBef>
              <a:spcAft>
                <a:spcPts val="0"/>
              </a:spcAft>
              <a:buClr>
                <a:schemeClr val="accent4"/>
              </a:buClr>
              <a:buSzPct val="100000"/>
              <a:buFont typeface="Calibri"/>
              <a:buAutoNum type="arabicPeriod"/>
            </a:pPr>
            <a:r>
              <a:rPr lang="en-US"/>
              <a:t>Effectuer des transactions en ligne sécurisées</a:t>
            </a:r>
            <a:endParaRPr/>
          </a:p>
          <a:p>
            <a:pPr marL="468631" lvl="0" indent="-457200" algn="l" rtl="0">
              <a:lnSpc>
                <a:spcPct val="150000"/>
              </a:lnSpc>
              <a:spcBef>
                <a:spcPts val="1200"/>
              </a:spcBef>
              <a:spcAft>
                <a:spcPts val="600"/>
              </a:spcAft>
              <a:buClr>
                <a:schemeClr val="accent4"/>
              </a:buClr>
              <a:buSzPct val="100000"/>
              <a:buFont typeface="Calibri"/>
              <a:buAutoNum type="arabicPeriod"/>
            </a:pPr>
            <a:r>
              <a:rPr lang="en-US"/>
              <a:t>Vérifier vos connaissances</a:t>
            </a:r>
            <a:endParaRPr/>
          </a:p>
        </p:txBody>
      </p:sp>
      <p:pic>
        <p:nvPicPr>
          <p:cNvPr id="135" name="Google Shape;135;p6" descr="Λίστα με συμπαγές γέμισμα"/>
          <p:cNvPicPr preferRelativeResize="0"/>
          <p:nvPr/>
        </p:nvPicPr>
        <p:blipFill rotWithShape="1">
          <a:blip r:embed="rId3">
            <a:alphaModFix/>
          </a:blip>
          <a:srcRect/>
          <a:stretch/>
        </p:blipFill>
        <p:spPr>
          <a:xfrm>
            <a:off x="27710" y="477191"/>
            <a:ext cx="1450807" cy="1450807"/>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a:spLocks noGrp="1"/>
          </p:cNvSpPr>
          <p:nvPr>
            <p:ph type="title"/>
          </p:nvPr>
        </p:nvSpPr>
        <p:spPr>
          <a:xfrm>
            <a:off x="1639019" y="927147"/>
            <a:ext cx="7493964"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200"/>
              <a:buFont typeface="Calibri"/>
              <a:buNone/>
            </a:pPr>
            <a:r>
              <a:rPr lang="en-US" sz="2400"/>
              <a:t>Méthodologie et durée de la formation</a:t>
            </a:r>
            <a:endParaRPr sz="2400"/>
          </a:p>
        </p:txBody>
      </p:sp>
      <p:sp>
        <p:nvSpPr>
          <p:cNvPr id="141" name="Google Shape;141;p7"/>
          <p:cNvSpPr txBox="1">
            <a:spLocks noGrp="1"/>
          </p:cNvSpPr>
          <p:nvPr>
            <p:ph type="body" idx="1"/>
          </p:nvPr>
        </p:nvSpPr>
        <p:spPr>
          <a:xfrm>
            <a:off x="232526" y="3230603"/>
            <a:ext cx="4685712" cy="183053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2400"/>
              <a:buNone/>
            </a:pPr>
            <a:r>
              <a:rPr lang="en-US" b="1">
                <a:solidFill>
                  <a:srgbClr val="FFC243"/>
                </a:solidFill>
              </a:rPr>
              <a:t>Durée : </a:t>
            </a:r>
            <a:r>
              <a:rPr lang="en-US"/>
              <a:t>4 heures</a:t>
            </a:r>
            <a:endParaRPr/>
          </a:p>
          <a:p>
            <a:pPr marL="685800" lvl="1" indent="-216026" algn="l" rtl="0">
              <a:lnSpc>
                <a:spcPct val="100000"/>
              </a:lnSpc>
              <a:spcBef>
                <a:spcPts val="1200"/>
              </a:spcBef>
              <a:spcAft>
                <a:spcPts val="0"/>
              </a:spcAft>
              <a:buClr>
                <a:srgbClr val="92D050"/>
              </a:buClr>
              <a:buSzPts val="2640"/>
              <a:buFont typeface="Calibri"/>
              <a:buChar char="▪"/>
            </a:pPr>
            <a:r>
              <a:rPr lang="en-US"/>
              <a:t>Formation en présentiel : 2 heures</a:t>
            </a:r>
            <a:endParaRPr/>
          </a:p>
          <a:p>
            <a:pPr marL="685800" lvl="1" indent="-216026" algn="l" rtl="0">
              <a:lnSpc>
                <a:spcPct val="100000"/>
              </a:lnSpc>
              <a:spcBef>
                <a:spcPts val="1200"/>
              </a:spcBef>
              <a:spcAft>
                <a:spcPts val="0"/>
              </a:spcAft>
              <a:buClr>
                <a:srgbClr val="92D050"/>
              </a:buClr>
              <a:buSzPts val="2640"/>
              <a:buFont typeface="Calibri"/>
              <a:buChar char="▪"/>
            </a:pPr>
            <a:r>
              <a:rPr lang="en-US"/>
              <a:t>Formation en ligne : 2 heures</a:t>
            </a:r>
            <a:endParaRPr/>
          </a:p>
        </p:txBody>
      </p:sp>
      <p:sp>
        <p:nvSpPr>
          <p:cNvPr id="142" name="Google Shape;142;p7"/>
          <p:cNvSpPr txBox="1"/>
          <p:nvPr/>
        </p:nvSpPr>
        <p:spPr>
          <a:xfrm>
            <a:off x="4814814" y="2107474"/>
            <a:ext cx="7377186" cy="48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rgbClr val="FFC243"/>
                </a:solidFill>
                <a:latin typeface="Calibri"/>
                <a:ea typeface="Calibri"/>
                <a:cs typeface="Calibri"/>
                <a:sym typeface="Calibri"/>
              </a:rPr>
              <a:t>Méthodologie</a:t>
            </a:r>
            <a:r>
              <a:rPr lang="en-US" sz="18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2000" b="0" i="0" u="none" strike="noStrike" cap="none">
                <a:solidFill>
                  <a:schemeClr val="lt1"/>
                </a:solidFill>
                <a:latin typeface="Calibri"/>
                <a:ea typeface="Calibri"/>
                <a:cs typeface="Calibri"/>
                <a:sym typeface="Calibri"/>
              </a:rPr>
              <a:t>Active et participative</a:t>
            </a:r>
            <a:endParaRPr sz="1400" b="0" i="0" u="none" strike="noStrike" cap="none">
              <a:solidFill>
                <a:srgbClr val="000000"/>
              </a:solidFill>
              <a:latin typeface="Calibri"/>
              <a:ea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2000" b="0" i="0" u="none" strike="noStrike" cap="none">
                <a:solidFill>
                  <a:schemeClr val="lt1"/>
                </a:solidFill>
                <a:latin typeface="Calibri"/>
                <a:ea typeface="Calibri"/>
                <a:cs typeface="Calibri"/>
                <a:sym typeface="Calibri"/>
              </a:rPr>
              <a:t>Formation en présentiel :</a:t>
            </a:r>
            <a:endParaRPr sz="1400" b="0" i="0" u="none" strike="noStrike" cap="none">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a:solidFill>
                  <a:schemeClr val="lt1"/>
                </a:solidFill>
                <a:latin typeface="Calibri"/>
                <a:ea typeface="Calibri"/>
                <a:cs typeface="Calibri"/>
                <a:sym typeface="Calibri"/>
              </a:rPr>
              <a:t>Dialogue     </a:t>
            </a:r>
            <a:r>
              <a:rPr lang="en-US" sz="2000" b="0" i="0" u="none" strike="noStrike" cap="none">
                <a:solidFill>
                  <a:srgbClr val="FFC243"/>
                </a:solidFill>
                <a:latin typeface="Calibri"/>
                <a:ea typeface="Calibri"/>
                <a:cs typeface="Calibri"/>
                <a:sym typeface="Calibri"/>
              </a:rPr>
              <a:t>✔</a:t>
            </a:r>
            <a:r>
              <a:rPr lang="en-US" sz="2000" b="0" i="0" u="none" strike="noStrike" cap="none">
                <a:solidFill>
                  <a:schemeClr val="lt1"/>
                </a:solidFill>
                <a:latin typeface="Calibri"/>
                <a:ea typeface="Calibri"/>
                <a:cs typeface="Calibri"/>
                <a:sym typeface="Calibri"/>
              </a:rPr>
              <a:t> Jeu de rôle    </a:t>
            </a:r>
            <a:r>
              <a:rPr lang="en-US" sz="2000" b="0" i="0" u="none" strike="noStrike" cap="none">
                <a:solidFill>
                  <a:srgbClr val="FFC243"/>
                </a:solidFill>
                <a:latin typeface="Calibri"/>
                <a:ea typeface="Calibri"/>
                <a:cs typeface="Calibri"/>
                <a:sym typeface="Calibri"/>
              </a:rPr>
              <a:t>✔</a:t>
            </a:r>
            <a:r>
              <a:rPr lang="en-US" sz="2000" b="0" i="0" u="none" strike="noStrike" cap="none">
                <a:solidFill>
                  <a:schemeClr val="lt1"/>
                </a:solidFill>
                <a:latin typeface="Calibri"/>
                <a:ea typeface="Calibri"/>
                <a:cs typeface="Calibri"/>
                <a:sym typeface="Calibri"/>
              </a:rPr>
              <a:t> Travail d’équipe</a:t>
            </a:r>
            <a:endParaRPr sz="1400" b="0" i="0" u="none" strike="noStrike" cap="none">
              <a:solidFill>
                <a:srgbClr val="000000"/>
              </a:solidFill>
              <a:latin typeface="Calibri"/>
              <a:ea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2000" b="0" i="0" u="none" strike="noStrike" cap="none">
                <a:solidFill>
                  <a:schemeClr val="lt1"/>
                </a:solidFill>
                <a:latin typeface="Calibri"/>
                <a:ea typeface="Calibri"/>
                <a:cs typeface="Calibri"/>
                <a:sym typeface="Calibri"/>
              </a:rPr>
              <a:t>Formation en ligne :</a:t>
            </a:r>
            <a:endParaRPr sz="1400" b="0" i="0" u="none" strike="noStrike" cap="none">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a:solidFill>
                  <a:schemeClr val="lt1"/>
                </a:solidFill>
                <a:latin typeface="Calibri"/>
                <a:ea typeface="Calibri"/>
                <a:cs typeface="Calibri"/>
                <a:sym typeface="Calibri"/>
              </a:rPr>
              <a:t>Vidéos sélectionnées ou autoproduites</a:t>
            </a:r>
            <a:endParaRPr/>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a:solidFill>
                  <a:schemeClr val="lt1"/>
                </a:solidFill>
                <a:latin typeface="Calibri"/>
                <a:ea typeface="Calibri"/>
                <a:cs typeface="Calibri"/>
                <a:sym typeface="Calibri"/>
              </a:rPr>
              <a:t>Mise en pratique de quelques conseils donnés en classe</a:t>
            </a:r>
            <a:endParaRPr/>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a:solidFill>
                  <a:schemeClr val="lt1"/>
                </a:solidFill>
                <a:latin typeface="Calibri"/>
                <a:ea typeface="Calibri"/>
                <a:cs typeface="Calibri"/>
                <a:sym typeface="Calibri"/>
              </a:rPr>
              <a:t>Quelques travaux en collaboration</a:t>
            </a:r>
            <a:endParaRPr/>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a:solidFill>
                  <a:schemeClr val="lt1"/>
                </a:solidFill>
                <a:latin typeface="Calibri"/>
                <a:ea typeface="Calibri"/>
                <a:cs typeface="Calibri"/>
                <a:sym typeface="Calibri"/>
              </a:rPr>
              <a:t>Simulation </a:t>
            </a:r>
            <a:endParaRPr sz="1400" b="0" i="0" u="none" strike="noStrike" cap="none">
              <a:solidFill>
                <a:srgbClr val="000000"/>
              </a:solidFill>
              <a:latin typeface="Calibri"/>
              <a:ea typeface="Calibri"/>
              <a:cs typeface="Calibri"/>
              <a:sym typeface="Calibri"/>
            </a:endParaRPr>
          </a:p>
        </p:txBody>
      </p:sp>
      <p:pic>
        <p:nvPicPr>
          <p:cNvPr id="143" name="Google Shape;143;p7" descr="Κύκλοι με βέλη περίγραμμα"/>
          <p:cNvPicPr preferRelativeResize="0"/>
          <p:nvPr/>
        </p:nvPicPr>
        <p:blipFill rotWithShape="1">
          <a:blip r:embed="rId3">
            <a:alphaModFix/>
          </a:blip>
          <a:srcRect/>
          <a:stretch/>
        </p:blipFill>
        <p:spPr>
          <a:xfrm>
            <a:off x="0" y="365165"/>
            <a:ext cx="1742309" cy="174230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8" descr="High ROI content abstract concept illustration"/>
          <p:cNvPicPr preferRelativeResize="0"/>
          <p:nvPr/>
        </p:nvPicPr>
        <p:blipFill rotWithShape="1">
          <a:blip r:embed="rId3">
            <a:alphaModFix/>
          </a:blip>
          <a:srcRect l="10455" t="11533" r="9781" b="9204"/>
          <a:stretch/>
        </p:blipFill>
        <p:spPr>
          <a:xfrm>
            <a:off x="8096250" y="2372139"/>
            <a:ext cx="3537750" cy="3541375"/>
          </a:xfrm>
          <a:prstGeom prst="rect">
            <a:avLst/>
          </a:prstGeom>
          <a:noFill/>
          <a:ln>
            <a:noFill/>
          </a:ln>
        </p:spPr>
      </p:pic>
      <p:sp>
        <p:nvSpPr>
          <p:cNvPr id="150" name="Google Shape;150;p8"/>
          <p:cNvSpPr txBox="1">
            <a:spLocks noGrp="1"/>
          </p:cNvSpPr>
          <p:nvPr>
            <p:ph type="title"/>
          </p:nvPr>
        </p:nvSpPr>
        <p:spPr>
          <a:xfrm>
            <a:off x="558000" y="944486"/>
            <a:ext cx="10515600" cy="12921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200"/>
              <a:buNone/>
            </a:pPr>
            <a:r>
              <a:rPr lang="en-US" sz="2000"/>
              <a:t>Unité 2</a:t>
            </a:r>
            <a:br>
              <a:rPr lang="en-US" sz="2000"/>
            </a:br>
            <a:r>
              <a:rPr lang="en-US" sz="2800"/>
              <a:t>Se familiariser avec les portails de paiement des impôts</a:t>
            </a:r>
            <a:endParaRPr/>
          </a:p>
        </p:txBody>
      </p:sp>
      <p:sp>
        <p:nvSpPr>
          <p:cNvPr id="151" name="Google Shape;151;p8"/>
          <p:cNvSpPr txBox="1">
            <a:spLocks noGrp="1"/>
          </p:cNvSpPr>
          <p:nvPr>
            <p:ph type="body" idx="1"/>
          </p:nvPr>
        </p:nvSpPr>
        <p:spPr>
          <a:xfrm>
            <a:off x="558000" y="2209405"/>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152" name="Google Shape;152;p8"/>
          <p:cNvSpPr txBox="1">
            <a:spLocks noGrp="1"/>
          </p:cNvSpPr>
          <p:nvPr>
            <p:ph type="body" idx="2"/>
          </p:nvPr>
        </p:nvSpPr>
        <p:spPr>
          <a:xfrm>
            <a:off x="617620" y="2691088"/>
            <a:ext cx="7691493" cy="388504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7030A0"/>
              </a:buClr>
              <a:buSzPts val="2000"/>
              <a:buNone/>
            </a:pPr>
            <a:r>
              <a:rPr lang="en-US" sz="2000"/>
              <a:t>À l'issue de cette unité, vous serez capable de :</a:t>
            </a:r>
            <a:endParaRPr/>
          </a:p>
          <a:p>
            <a:pPr marL="342900" lvl="0" indent="-342900" algn="l" rtl="0">
              <a:lnSpc>
                <a:spcPct val="150000"/>
              </a:lnSpc>
              <a:spcBef>
                <a:spcPts val="0"/>
              </a:spcBef>
              <a:spcAft>
                <a:spcPts val="0"/>
              </a:spcAft>
              <a:buClr>
                <a:srgbClr val="7030A0"/>
              </a:buClr>
              <a:buSzPts val="2000"/>
              <a:buFont typeface="Calibri"/>
              <a:buChar char="✔"/>
            </a:pPr>
            <a:r>
              <a:rPr lang="en-US" sz="2000"/>
              <a:t>Comprendre les avantages des portails de paiement des impôts</a:t>
            </a:r>
            <a:endParaRPr/>
          </a:p>
          <a:p>
            <a:pPr marL="342900" lvl="0" indent="-342900" algn="l" rtl="0">
              <a:lnSpc>
                <a:spcPct val="150000"/>
              </a:lnSpc>
              <a:spcBef>
                <a:spcPts val="0"/>
              </a:spcBef>
              <a:spcAft>
                <a:spcPts val="0"/>
              </a:spcAft>
              <a:buClr>
                <a:srgbClr val="7030A0"/>
              </a:buClr>
              <a:buSzPts val="2000"/>
              <a:buFont typeface="Calibri"/>
              <a:buChar char="✔"/>
            </a:pPr>
            <a:r>
              <a:rPr lang="en-US" sz="2000"/>
              <a:t>Découvrir les impôts que vous pouvez payer en ligne</a:t>
            </a:r>
            <a:endParaRPr sz="2000"/>
          </a:p>
        </p:txBody>
      </p:sp>
      <p:sp>
        <p:nvSpPr>
          <p:cNvPr id="153" name="Google Shape;153;p8"/>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sur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15" descr="Tax concept illustration"/>
          <p:cNvPicPr preferRelativeResize="0"/>
          <p:nvPr/>
        </p:nvPicPr>
        <p:blipFill rotWithShape="1">
          <a:blip r:embed="rId3">
            <a:alphaModFix/>
          </a:blip>
          <a:srcRect/>
          <a:stretch/>
        </p:blipFill>
        <p:spPr>
          <a:xfrm>
            <a:off x="9048750" y="2124364"/>
            <a:ext cx="3143250" cy="3143250"/>
          </a:xfrm>
          <a:prstGeom prst="rect">
            <a:avLst/>
          </a:prstGeom>
          <a:noFill/>
          <a:ln>
            <a:noFill/>
          </a:ln>
        </p:spPr>
      </p:pic>
      <p:sp>
        <p:nvSpPr>
          <p:cNvPr id="160" name="Google Shape;160;p15"/>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Comprendre les portails de paiement des impôts</a:t>
            </a:r>
            <a:endParaRPr/>
          </a:p>
        </p:txBody>
      </p:sp>
      <p:sp>
        <p:nvSpPr>
          <p:cNvPr id="161" name="Google Shape;161;p15"/>
          <p:cNvSpPr txBox="1">
            <a:spLocks noGrp="1"/>
          </p:cNvSpPr>
          <p:nvPr>
            <p:ph type="body" idx="1"/>
          </p:nvPr>
        </p:nvSpPr>
        <p:spPr>
          <a:xfrm>
            <a:off x="566154" y="2228850"/>
            <a:ext cx="7701546" cy="4043344"/>
          </a:xfrm>
          <a:prstGeom prst="rect">
            <a:avLst/>
          </a:prstGeom>
          <a:noFill/>
          <a:ln>
            <a:noFill/>
          </a:ln>
        </p:spPr>
        <p:txBody>
          <a:bodyPr spcFirstLastPara="1" wrap="square" lIns="91425" tIns="45700" rIns="91425" bIns="45700" anchor="t" anchorCtr="0">
            <a:normAutofit fontScale="92500" lnSpcReduction="10000"/>
          </a:bodyPr>
          <a:lstStyle/>
          <a:p>
            <a:pPr marL="76200" lvl="0" indent="0" algn="l" rtl="0">
              <a:lnSpc>
                <a:spcPct val="100000"/>
              </a:lnSpc>
              <a:spcBef>
                <a:spcPts val="600"/>
              </a:spcBef>
              <a:spcAft>
                <a:spcPts val="0"/>
              </a:spcAft>
              <a:buSzPct val="108108"/>
              <a:buNone/>
            </a:pPr>
            <a:r>
              <a:rPr lang="en-US"/>
              <a:t>Un portail fiscal est un site Web officiel fourni par les autorités fiscales nationales ou locales où les contribuables peuvent déposer leurs déclarations de revenus, effectuer des paiements et gérer leurs comptes fiscaux.</a:t>
            </a:r>
            <a:endParaRPr/>
          </a:p>
          <a:p>
            <a:pPr marL="76200" lvl="0" indent="0" algn="l" rtl="0">
              <a:lnSpc>
                <a:spcPct val="100000"/>
              </a:lnSpc>
              <a:spcBef>
                <a:spcPts val="1200"/>
              </a:spcBef>
              <a:spcAft>
                <a:spcPts val="0"/>
              </a:spcAft>
              <a:buSzPct val="108108"/>
              <a:buNone/>
            </a:pPr>
            <a:r>
              <a:rPr lang="en-US" b="1"/>
              <a:t>Types de portails de paiements d’impôts</a:t>
            </a:r>
            <a:endParaRPr/>
          </a:p>
          <a:p>
            <a:pPr marL="457200" lvl="0" indent="-381000" algn="l" rtl="0">
              <a:lnSpc>
                <a:spcPct val="100000"/>
              </a:lnSpc>
              <a:spcBef>
                <a:spcPts val="1200"/>
              </a:spcBef>
              <a:spcAft>
                <a:spcPts val="0"/>
              </a:spcAft>
              <a:buClr>
                <a:srgbClr val="68BC42"/>
              </a:buClr>
              <a:buSzPct val="108108"/>
              <a:buChar char="▪"/>
            </a:pPr>
            <a:r>
              <a:rPr lang="en-US"/>
              <a:t>Portails</a:t>
            </a:r>
            <a:r>
              <a:rPr lang="en-US" b="1"/>
              <a:t> nationaux des impôts : </a:t>
            </a:r>
            <a:r>
              <a:rPr lang="en-US"/>
              <a:t>utilisés pour déclarer les impôts sur le revenu, consulter l'historique des impôts et effectuer des paiements.</a:t>
            </a:r>
            <a:endParaRPr/>
          </a:p>
          <a:p>
            <a:pPr marL="457200" lvl="0" indent="-381000" algn="l" rtl="0">
              <a:lnSpc>
                <a:spcPct val="100000"/>
              </a:lnSpc>
              <a:spcBef>
                <a:spcPts val="600"/>
              </a:spcBef>
              <a:spcAft>
                <a:spcPts val="0"/>
              </a:spcAft>
              <a:buClr>
                <a:srgbClr val="68BC42"/>
              </a:buClr>
              <a:buSzPct val="108108"/>
              <a:buChar char="▪"/>
            </a:pPr>
            <a:r>
              <a:rPr lang="en-US"/>
              <a:t>Portails</a:t>
            </a:r>
            <a:r>
              <a:rPr lang="en-US" b="1"/>
              <a:t> locaux des impôts : </a:t>
            </a:r>
            <a:r>
              <a:rPr lang="en-US"/>
              <a:t>utilisés pour les impôts locaux ou régionaux, tels que l'impôt foncier, la taxe professionnelle ou les taxes municipales.</a:t>
            </a:r>
            <a:endParaRPr/>
          </a:p>
        </p:txBody>
      </p:sp>
      <p:sp>
        <p:nvSpPr>
          <p:cNvPr id="162" name="Google Shape;162;p15"/>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storyset sur Freepik</a:t>
            </a:r>
            <a:endParaRPr sz="1000" b="0" i="0" u="none" strike="noStrike" cap="none">
              <a:solidFill>
                <a:schemeClr val="dk1"/>
              </a:solidFill>
              <a:latin typeface="Calibri"/>
              <a:ea typeface="Calibri"/>
              <a:cs typeface="Calibri"/>
              <a:sym typeface="Calibri"/>
            </a:endParaRPr>
          </a:p>
        </p:txBody>
      </p:sp>
      <p:sp>
        <p:nvSpPr>
          <p:cNvPr id="163" name="Google Shape;163;p15"/>
          <p:cNvSpPr/>
          <p:nvPr/>
        </p:nvSpPr>
        <p:spPr>
          <a:xfrm>
            <a:off x="7424057" y="0"/>
            <a:ext cx="476232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600" b="0" i="0" u="none" strike="noStrike" cap="none">
                <a:solidFill>
                  <a:srgbClr val="1C2E78"/>
                </a:solidFill>
                <a:latin typeface="Calibri"/>
                <a:ea typeface="Calibri"/>
                <a:cs typeface="Calibri"/>
                <a:sym typeface="Calibri"/>
              </a:rPr>
              <a:t> 6.2 Se familiariser avec les portails de paiement des impôts</a:t>
            </a:r>
            <a:endParaRPr sz="16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M6-FRx"/>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bdZ5a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Jt1nlo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m3WeWlPMzAiNAwAAjhAAACcAAAB1bml2ZXJzYWwvZmxhc2hfcHVibGlzaGluZ19zZXR0aW5ncy54bWztWM1y2zYQvuspMOzkGNFOnCb1UPKk+plqYksek23jk2dFQCLG+GEJQIpyytP0wfokXRCSItVOSidR65n2oJG42P32w+5il1By9k4KsmCV4Vp1ouP2UUSYyjXlat6Jfs6GT19FxFhQFIRWrBMpHZGzbisp3VRwU6TMWlQ1BGGUOS1tJyqsLU/jeLlctrkpK7+qhbOIb9q5lnFZMcOUZVVcCljhl12VzERrhAYA+JFarc26rRYhSUC60NQJRjhF5or7TYEYCjBFFAe1KeS380o7RXta6IpU82kn+q436B/3n290AlSfS6Z8TEwXhV5sT4FS7lmASPl7RgrG5wXSfXkSkSWntuhEz048CmrHd1Fq7LB18Cg9jTFQdg0vmQUKFsJj8GfZO2s2giCiKwWS5xmuEL//TtTPbn66vhxcnY/Gb26yyeQ8G10GErVNvI+TxPuOEiSkXZWzrZ8ErIW8QN5oMwNhWBLvijZq3GcQcssXGBP2F5ozJ0TqylJXtmsrx2oau8ItvU/AJDOt9vbun8lUC0xtTQqrVE4ZHYNkO8lOb7kaouZxRGYYJ7HqRJOSKZKCwgLjFgTPtwDGTY3lti6s4Vr7dcVBEMTDE8DIRRp9pBB2lhdQGbZLbbNifFrz7q/aCUpW2hHBbxmxmmCIncRfBSO7+SezSstaihVqiREcPS44WzJ6VsdrDfgpR9foQjq0xONQCmaDh98cf0+mbKYrxGWwwMODcm4CfvtBwCUY8xEUNhyfpOej/uBmNO4P3j7xGwS6AJU/EBxrisnSHgQfVkRpu7HDcOTgDKuTQjmt15rsrf3ladiWNeb5G2VjD99w6QR8S/htQHagD5jyw3h5SOL/lkFjtwUs6oPuD28NjUecY0oCJi7k2JK4WrfBBoA5KKKVWBHIsTMb3zYWXDuDktAgArT5cobBHsu0fppj+0SPFWVVI8ij42fPT158//LVD6ft+I8Pvz/9rNF6Zl0K8O7C0Op9dmrdsR3qSvrqoTv2o3E2uHrdy0a/jLLrm2zwNtsHqDndbddJ7EfJ/ZPFj6pHO1iuB2mT3IwnTbQmb5poXYXJdbkztRpRwE40DycLe5HgkmPmDlZX/1BtfPVbRyiuw9TGYw7c1x6q/2rcHvdr7oEilw4uRj9Ozvv/n9l/K4LhaXtd3LsfJvG9F1i/IrniEsPq3yu2t97ui5MjvHHeu9RqIdr+fwjd1p9QSwMEFAACAAgAm3WeWnD0HBt+AwAAsQwAACEAAAB1bml2ZXJzYWwvZmxhc2hfc2tpbl9zZXR0aW5ncy54bWyVV9tu4zYQfc9XGF6gaF/irpPWG6wiwLFdYNE0GzRB3ilrbBOhSIEcOfXfdyhSEmlLa2+EAOHMOeRcDodIYt65HO1BG67k/Xg6Tq9Go2RdaQ0SX6EoBUMYZczAEyvgfvzMJILgZvTrLwK/pr+NJ46ghNIvgMjl1lhLYxvx/H6cVYhKXq8VcSVeS6ULJsbpp7/qn2RSI8+xFAV5KWfD1tAd88f0y8PyIoo/4/ZhtlzcDRHWqiiZPDyqrbrO2Pp9q1Ulcxvajf2GaLtDCVpw+X42IiovfkMoophWn1fT1fQySqnBGLAh3S3n0/mfZ1mCZSDa7Ge3X27nF3K6o37cmCPanhuONW02nd3MbodoJdtCXOTFavl5eTOMl7R73JUfxuUICP/h2czpKhxA/9TmqqzKn9FIqdXWFvSIM7PfWY5QLKfrR4Tlnf3OEmxC9qCzgjSC59QGpXMnxd/tNwQeqqX/MxwSib3bWoln24Sj6WEVkglIUVeQTJqV85md+vheIV0mSDdMGAKEpg70TBk+s8pEsM7YAf+FDy7zEOUtHeRNiaqAhYs4RMaOjrBYPNSjJcS2tiBGDXtvdLkeGTvkE1X2BBkYO+SLbdh3KQ4n8GOP4zSSeGC+n0EDfPRRB8gNktEy91s3q8Zrj3q0N90EZ3tDgylUDmktrVdegO1cMqltLqbJSVCJZHu+ZUgv1T8Wlx3qbEwyOXJ4tfVrK0GOAvokt1aVNhQMud/i5Hs8juIeDzPHR9hgg46NXVfsixGKoV5fnS12c0hbOLceIT0o9+OC6XfQr0oJMx55Hl1CKrp7mk8ZdmTTgwr6m9yogFOfPUSSCsFcClbuIl4KZ4hsvSsopqEU2pq61vZ3MPHH9rVWVkUGekWK4NBIMrY53I5vd4J+8Y3DB+QxYcDpmLij7STjreIDg5cAML3eNffBLZynqARyAXsQ3hsY6oSHMksM6b8vXyuvWJSB5SJF+inUKSUaoZGjh/BGcfUznOcC1SPLTJ1aNFSaGd9NlWjqN5PSqjU83hm8lqKdyd9XQ+pWVFBWoXpBptGf3K199mwPc8mLegiRA1vV9HkcRyhV+rrUzibgE3sXgn272s3aDHs8QxQ7atNpH6X2HM/ZV7qg6UYDhDO2Nl4Fr8DfcMgU0/lTC4mehR63Y1OO9HLWI5uGfVFiMglMrjltG+hv+lcl/R9QSwMEFAACAAgAm3WeWoEY4liHAwAAGBAAACYAAAB1bml2ZXJzYWwvaHRtbF9wdWJsaXNoaW5nX3NldHRpbmdzLnhtbO1XX3MaNxB/51NorpPHcHHiNqnnwJMCnjCxgfFd2/jJs5wEp4lOuuoPhDzl0/SD9ZN0dQICMXHPaUjbmT4woNXub1e7P+2i5PxdKciCacOV7EQn7ScRYTJXlMt5J/o5u3j8IiLGgqQglGSdSKqInHdbSeWmgpsiZdaiqiEII81ZZTtRYW11FsfL5bLNTaX9rhLOIr5p56qMK80Mk5bpuBKwwi+7qpiJ1ggNAPBTKrk267ZahCQB6UpRJxjhFCOX3B8KxCtbiigOWlPI3861cpL2lFCa6Pm0E33XG/RP+s82OgGpz0smfUpMF4VebM+AUu6DAJHy94wUjM8LjPb5aUSWnNqiEz099SioHd9FqbHDycGj9BSmQNo1fMksULAQlsGfZe+s2QiCiK4klDzPcIf443eifnb76mYyuL4cjl7fZuPxZTachCBqm3gfJ4n3HSUYkHI6Z1s/CVgLeYFxo80MhGFJvCvaqHFfQMgtX2BO2CdhzpwQqasqpW3XasfqMHaF2/A+A5PMlNw7u1+TqRJY2TooJGk5ZXQEJeZgciEjMsPEiFUnGldMkhQkEopbEDzfWhg3NZbbmkgXa+2XmoMgSBZkPCNXafTRZzhKXoA2bDeWzY7xdcy7vyonKFkpRwR/y4hVBHPqSvxVMLJbcDLTqqylAowlRnD0uOBsyeh5naA14Occ3aCL0qEl0r8SzAYPvzn+nkzZTGnEZbDAy4JybgJ++0HAFRjzERQ2MT5KL4f9we1w1B+8eeQPCHQBMn8gOJKIlZU9Cj6siFR2Y4fpyMEZVheFclrvNTlb+8vLsOUx1vkrVWMP3/DSCfia8NuE7EAfseTH8fKQwv9lBI3dFrCoL7q/vDU0XnGOJQmYuJFjt+Jy3fcaAOYgiZJiRSDHVmx821hw5QxKQoMI0ObLIwz2SNN6NcfZiB41ZboR5JOTp89Ov//h+Ysfz9rxHx9+f3yv0XpITQR4d2FK9e4dU3dsL5QuPXvojv1wlA2uX/ay4S/D7OY2G7zJ9gHqmO626yT2s+PwKPGz6dNJMv3nRsnNIG1SjdG4idb4dROt6zCrJjtzqlEI2Hvm4S5h9xG85FirozHpG7Hh4B8Lfi8dAoGOw4Z/c6oOXpz/U9WYVeZQlyEpK7k3+kbt5khZSwdXw5/Gl/2jpo83y99/kHR/N31htX3v7T3wkvjgC7SF8v3XfLf1J1BLAwQUAAIACACbdZ5aOjKvrLEBAABwBgAAHwAAAHVuaXZlcnNhbC9odG1sX3NraW5fc2V0dGluZ3MuanONlMFPwjAUxu/8FWReDdGBDrwBw8SEg4ncjIduPMdC19e0BUHj/+46BLruTVkv9MuP7/W9rd9Xp1s+QRp0H7pf1e9q/1zfVxpYzagNXNd13qIXVg80z5ewyAvguYDAQ7YWeWdcw0n/PiOUcyAq12T/Yn21YxjgycwRJSUqwldT4JYAPyhwR4mfx393nMYOTTmjTjbGoOilKAwI0xOoClYxwdVj9bg9ejBuQf2DvrMUaqZ34XASt5Jnx8Ekiqcjl0uxkEzs55hhL2HpOlO4Ecvf+n27XHq1l6DKl75uK8tzbZ4MFH7h2e0snIXtpFSgNfzWHcXjcHxPwpwlwN2GosFwMP4DrRk3B+rR21zn5khHYdSPBi4tWQaNKU1n8W3cr2Oi9GpMs1H8wBnYmbZmJGd7UJdYodzIC16gVJjZiTTRyC4S5ciWucgOXDyyi+TsYa1t27dRpUYvQbU8fRU3drlMYxi1a4beNVsRV7loyxcqGzzNkJdbe1XnVC5wShSUiERh2RpU5yA9Hsf4WWP3r2XjTK1BLRB5maDdgBnD0lVRJkp5/jc3Gcijphc35R+r8/0DUEsDBBQAAgAIAJt1nlqPjqkydAAAAHoAAAAcAAAAdW5pdmVyc2FsL2xvY2FsX3NldHRpbmdzLnhtbA3MPQoCQQxA4X5PEVKIFutPJ7gz29kpgusBwk6UgUwiO0H09k73io83jN8i8OGlZtOAh+0egXW2lPUV8DGd+yNCddJEYsoB1RDG2A1iM8md3Rus8Bb68TJxaeF8pdLkjdRZcoX1SvwUN9DDpX2fmRPuYvcHUEsDBBQAAgAIAJx1nlpBNwcTDgUAAKwaAAAXAAAAdW5pdmVyc2FsL3VuaXZlcnNhbC5wbmfrDPBz5+WS4mJgYOD19HAJYmBgiWBgYC7iYAOKhE2urwZSjMVB7k4M687JvARyWNIdfR0ZGDb2c/9JZAXyOQs8IosZGPgOgzDj8fwVKQwMUo6eLo4hFXFv725cHZPJ2J743y3799u3l9nfbLuddNAolutg3lsW7t1vdZJKJhZENglOVWWR/DnJ2uCYfsH+z+d8jJ7b8f/xYCp+dk7y0pzp1ul1ZUB7GBQEI0CUUiPIVgUhsjmLlh749OmptzEEbL6bf7UogREofsOYUpNHOaOcUc4oZ5QzyhnljHJGOaOcUc4oZ5QzyhnljHJGOaOcUc4ohwpjmKtZxGADmLbvv76+/l31ycNpTNwguf/+4OHMDhYxINnggYuzY1P93y/zD2+/v9fOpvLbq791/1bb1xda79v20er467uPNs55rrABqOyA6N4d1dU/jl6vnxn3pn6l9PryPe9E+5/a9EMMWbT8/Ptl4t/jfx17Hfcx4txnsA0N2rNir9w/FXamb//UXEWIKWf1XuSnaqcdv39qWwSfzuM2/fN1/79/N2/4+Wq2/DL9lNTHlseKe5/rmE8G6Y822G22b+raGbL12reTNDfc2VtZflH6Ss9zOXtmoGHfsspsa7SjDa3/hW07GpTw89d2e7/6D5bmdaAh6zdX30T9CNuWVPZnbU730gNFvevDpWC6dPek3v//dfnvdJs9/3+/MXx+r+vmx+c3TM9VAxUa/V44XQKi36qi9H7d91//btrd0f4q892j9gTQJ/bHj+2cd+9w6R7xzcen5k5kPr18Sr8w0K0H4s6uaw7/djr+/9t/M+0qfv3J+7XDO+fomx/FuXM+r/w474zc9tLoGJUNV6q3MsBVP3r39q+xLF/9j8v7l/fvvAIy/vmxnfK931O+zVh7+9GbxtSau5/eFGoD3d2wd1Ysu33J41m/M2p8nkl997K9C3L1HYvvl/u55i52l9l+9CbzaYudv1ZbAs3fEL759YP2Nyc3h38//+Hgj+9vCqffASm/t/TeZN1zYhF13//av/9/TVsK6tMfir/nyPNa5QHd6/1GSF701iOdxqcV56d+fH7RYuXaiayQcJP9M6F2XT6f1V2IUfsCM7plIuz2LXz7o+KCxc5PgYqg0fPVN0s/OJeflN5tlwKM5vnV03+tnadblDAzt2VqkbwYFhXF0/c8fC8mzqmzee2fV0KwoE/1n3//rv1l9q/daeBY3Gl27ueVCv+0/tu7dNcJRRzjLUiXl/x1pZ4JZuIrv/0Zy+4wl5aCzEx+HONvL2Vyr/vm41PbdlQkWP49teTyCaN/Mv///fiYDAugq70nCr4/u/vXWI5v/8/H9sv6rb9DY1iu9/sDocLM7tV/2E6/3M7du8Lon+0/mbR+dmhEwBJ14dbqDXPcpgVvPs4EjVRY4t4RlSBpvffw+4tvCmHWRd8Ehtv2TbrrxCL6vsf8vPFmI4aMUISdaHjbzcfABJWwPu36we2bRDc/zk+Njvmq7MQvCw6b8Pt/DPaK/btkHve963jRPHfvxqdS91fbQhP9D6EZN79+mL7Pv7by7HKbaZ9torh0rlcUb5vHAZS+07Tb/P26T9w8z+9U7H1cur5C53nlFpEIvb/PpgiDs9tHYIJ8CEw0l7Mf6+c+Lu27vvtosuX5RM0NPNOril91gkqVGr3T4AKo4b8qKEMzuIALGwcVGnBU2g/XM65cdTP5nFLMDpCAp6ufyzqnhCYAUEsDBBQAAgAIAJx1nlo6nedwSwAAAGsAAAAbAAAAdW5pdmVyc2FsL3VuaXZlcnNhbC5wbmcueG1ss7GvyM1RKEstKs7Mz7NVMtQzULK34+WyKShKLctMLVeoAIoBBSFASaESyDVCcMszU0oygEIGFhYIwYzUzPSMElslC0MzuKA+0EwAUEsBAgAAFAACAAgAqX5QTzZhWAJHAwAA4QkAABQAAAAAAAAAAQAAAAAAAAAAAHVuaXZlcnNhbC9wbGF5ZXIueG1sUEsBAgAAFAACAAgAm3WeWrU39KgcBQAA4RMAAB0AAAAAAAAAAQAAAAAAeQMAAHVuaXZlcnNhbC9jb21tb25fbWVzc2FnZXMubG5nUEsBAgAAFAACAAgAm3WeWhUeYBujAAAAfwEAAC4AAAAAAAAAAQAAAAAA0AgAAHVuaXZlcnNhbC9wbGF5YmFja19hbmRfbmF2aWdhdGlvbl9zZXR0aW5ncy54bWxQSwECAAAUAAIACACbdZ5aU8zMCI0DAACOEAAAJwAAAAAAAAABAAAAAAC/CQAAdW5pdmVyc2FsL2ZsYXNoX3B1Ymxpc2hpbmdfc2V0dGluZ3MueG1sUEsBAgAAFAACAAgAm3WeWnD0HBt+AwAAsQwAACEAAAAAAAAAAQAAAAAAkQ0AAHVuaXZlcnNhbC9mbGFzaF9za2luX3NldHRpbmdzLnhtbFBLAQIAABQAAgAIAJt1nlqBGOJYhwMAABgQAAAmAAAAAAAAAAEAAAAAAE4RAAB1bml2ZXJzYWwvaHRtbF9wdWJsaXNoaW5nX3NldHRpbmdzLnhtbFBLAQIAABQAAgAIAJt1nlo6Mq+ssQEAAHAGAAAfAAAAAAAAAAEAAAAAABkVAAB1bml2ZXJzYWwvaHRtbF9za2luX3NldHRpbmdzLmpzUEsBAgAAFAACAAgAm3WeWo+OqTJ0AAAAegAAABwAAAAAAAAAAQAAAAAABxcAAHVuaXZlcnNhbC9sb2NhbF9zZXR0aW5ncy54bWxQSwECAAAUAAIACACcdZ5aQTcHEw4FAACsGgAAFwAAAAAAAAAAAAAAAAC1FwAAdW5pdmVyc2FsL3VuaXZlcnNhbC5wbmdQSwECAAAUAAIACACcdZ5aOp3ncEsAAABrAAAAGwAAAAAAAAABAAAAAAD4HAAAdW5pdmVyc2FsL3VuaXZlcnNhbC5wbmcueG1sUEsFBgAAAAAKAAoABgMAAHwdAAAAAA=="/>
  <p:tag name="ISPRING_LMS_API_VERSION" val="SCORM 1.2"/>
  <p:tag name="ISPRING_ULTRA_SCORM_COURSE_ID" val="20F19AAF-FAA7-4974-8C1A-0FED53F7F5AA"/>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M\\French\\Frenc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M6-FRx"/>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3070</Words>
  <Application>Microsoft Office PowerPoint</Application>
  <PresentationFormat>Ευρεία οθόνη</PresentationFormat>
  <Paragraphs>267</Paragraphs>
  <Slides>36</Slides>
  <Notes>36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36</vt:i4>
      </vt:variant>
    </vt:vector>
  </HeadingPairs>
  <TitlesOfParts>
    <vt:vector size="41" baseType="lpstr">
      <vt:lpstr>Calibri</vt:lpstr>
      <vt:lpstr>Poppins</vt:lpstr>
      <vt:lpstr>Impact</vt:lpstr>
      <vt:lpstr>Courier New</vt:lpstr>
      <vt:lpstr>Θέμα του Office</vt:lpstr>
      <vt:lpstr>Παρουσίαση του PowerPoint</vt:lpstr>
      <vt:lpstr>Παρουσίαση του PowerPoint</vt:lpstr>
      <vt:lpstr>Modules</vt:lpstr>
      <vt:lpstr>Unité 1 Introduction  </vt:lpstr>
      <vt:lpstr>Compétences</vt:lpstr>
      <vt:lpstr>Contenu de la formation</vt:lpstr>
      <vt:lpstr>Méthodologie et durée de la formation</vt:lpstr>
      <vt:lpstr>Unité 2 Se familiariser avec les portails de paiement des impôts</vt:lpstr>
      <vt:lpstr>Comprendre les portails de paiement des impôts</vt:lpstr>
      <vt:lpstr>Exemples de taxe en ligne</vt:lpstr>
      <vt:lpstr>Unité 3 Se familiariser avec les portails des services publics et privés </vt:lpstr>
      <vt:lpstr>Comprendre les portails de paiement des services publics et privés</vt:lpstr>
      <vt:lpstr>Types de services publics payés en ligne (1/2)</vt:lpstr>
      <vt:lpstr>Types de services publics payés en ligne (2/2)</vt:lpstr>
      <vt:lpstr>Unité 4 Naviguer sur les portails de paiement des impôts et des fournisseurs privés </vt:lpstr>
      <vt:lpstr>Étapes de navigation</vt:lpstr>
      <vt:lpstr>Configuration et gestion de votre compte (1/2)</vt:lpstr>
      <vt:lpstr>Configuration et gestion de votre compte (2/2)</vt:lpstr>
      <vt:lpstr>Unité 5 Effectuer des transactions en ligne sécurisées</vt:lpstr>
      <vt:lpstr>Avantages des transactions en ligne sécurisées (1/3)</vt:lpstr>
      <vt:lpstr>Avantages des transactions en ligne sécurisées (2/3)</vt:lpstr>
      <vt:lpstr>Avantages des transactions en ligne sécurisées (3/3)</vt:lpstr>
      <vt:lpstr>Étapes principales (1/2)</vt:lpstr>
      <vt:lpstr>Étapes principales (2/2)</vt:lpstr>
      <vt:lpstr>Télécharger et conserver les reçus</vt:lpstr>
      <vt:lpstr>Surveiller les fraudes ou les erreurs</vt:lpstr>
      <vt:lpstr>1 Reconnaître les erreurs de paiement</vt:lpstr>
      <vt:lpstr>2 Identifier les activités frauduleuses</vt:lpstr>
      <vt:lpstr>3 Protéger vos informations</vt:lpstr>
      <vt:lpstr>4 Mesures à prendre si vous constatez un problème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M6-FRx</dc:title>
  <dc:creator>pantelis bbalaouras</dc:creator>
  <cp:lastModifiedBy>pantelis</cp:lastModifiedBy>
  <cp:revision>6</cp:revision>
  <dcterms:created xsi:type="dcterms:W3CDTF">2020-06-02T13:31:56Z</dcterms:created>
  <dcterms:modified xsi:type="dcterms:W3CDTF">2025-04-30T11:45:25Z</dcterms:modified>
</cp:coreProperties>
</file>