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30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305" r:id="rId44"/>
    <p:sldId id="299" r:id="rId45"/>
    <p:sldId id="300" r:id="rId46"/>
    <p:sldId id="301" r:id="rId47"/>
    <p:sldId id="302" r:id="rId48"/>
    <p:sldId id="303" r:id="rId49"/>
  </p:sldIdLst>
  <p:sldSz cx="12192000" cy="6858000"/>
  <p:notesSz cx="6858000" cy="9144000"/>
  <p:embeddedFontLst>
    <p:embeddedFont>
      <p:font typeface="Poppins"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custDataLst>
    <p:tags r:id="rId5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KUhBnLm6fJnuZ0Z8FVcgtwP/y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46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a:t>
            </a:fld>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87" name="Google Shape;18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97" name="Google Shape;19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07" name="Google Shape;20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17" name="Google Shape;2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27" name="Google Shape;22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370f821f7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15</a:t>
            </a:fld>
            <a:endParaRPr>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47" name="Google Shape;24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2370f821f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32370f821f7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2370f821f7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17</a:t>
            </a:fld>
            <a:endParaRPr>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67" name="Google Shape;26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76" name="Google Shape;27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a:t>
            </a:fld>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285" name="Google Shape;28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21</a:t>
            </a:fld>
            <a:endParaRPr>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06" name="Google Shape;30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dirty="0"/>
          </a:p>
        </p:txBody>
      </p:sp>
      <p:sp>
        <p:nvSpPr>
          <p:cNvPr id="319" name="Google Shape;31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27" name="Google Shape;32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35" name="Google Shape;335;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26</a:t>
            </a:fld>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360" name="Google Shape;36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28</a:t>
            </a:fld>
            <a:endParaRPr>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29</a:t>
            </a:fld>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a:t>
            </a:fld>
            <a:endParaRPr>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30</a:t>
            </a:fld>
            <a:endParaRPr>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31</a:t>
            </a:fld>
            <a:endParaRPr>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2370f821f7_2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32370f821f7_2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2370f821f7_2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32370f821f7_2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g32370f821f7_2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36</a:t>
            </a:fld>
            <a:endParaRPr>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2370f821f7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32370f821f7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g32370f821f7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38</a:t>
            </a:fld>
            <a:endParaRPr>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a:t>
            </a:fld>
            <a:endParaRPr>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2370f821f7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32370f821f7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32370f821f7_1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40</a:t>
            </a:fld>
            <a:endParaRPr>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41</a:t>
            </a:fld>
            <a:endParaRPr>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2045594444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g32045594444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32045594444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42</a:t>
            </a:fld>
            <a:endParaRPr>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Calibri"/>
              <a:ea typeface="Calibri"/>
              <a:cs typeface="Calibri"/>
              <a:sym typeface="Calibri"/>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43</a:t>
            </a:fld>
            <a:endParaRPr>
              <a:latin typeface="Calibri"/>
              <a:ea typeface="Calibri"/>
              <a:cs typeface="Calibri"/>
              <a:sym typeface="Calibri"/>
            </a:endParaRPr>
          </a:p>
        </p:txBody>
      </p:sp>
    </p:spTree>
    <p:extLst>
      <p:ext uri="{BB962C8B-B14F-4D97-AF65-F5344CB8AC3E}">
        <p14:creationId xmlns:p14="http://schemas.microsoft.com/office/powerpoint/2010/main" val="2636403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 is correct </a:t>
            </a:r>
            <a:endParaRPr dirty="0"/>
          </a:p>
        </p:txBody>
      </p:sp>
      <p:sp>
        <p:nvSpPr>
          <p:cNvPr id="519" name="Google Shape;51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44</a:t>
            </a:fld>
            <a:endParaRPr>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Answer C is correct</a:t>
            </a:r>
            <a:endParaRPr/>
          </a:p>
        </p:txBody>
      </p:sp>
      <p:sp>
        <p:nvSpPr>
          <p:cNvPr id="531" name="Google Shape;531;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45</a:t>
            </a:fld>
            <a:endParaRPr>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correct answer is B</a:t>
            </a:r>
            <a:endParaRPr/>
          </a:p>
        </p:txBody>
      </p:sp>
      <p:sp>
        <p:nvSpPr>
          <p:cNvPr id="543" name="Google Shape;54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46</a:t>
            </a:fld>
            <a:endParaRPr>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47</a:t>
            </a:fld>
            <a:endParaRPr>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4" name="Google Shape;56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48</a:t>
            </a:fld>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5</a:t>
            </a:fld>
            <a:endParaRPr>
              <a:latin typeface="Calibri"/>
              <a:ea typeface="Calibri"/>
              <a:cs typeface="Calibri"/>
              <a:sym typeface="Calibri"/>
            </a:endParaRPr>
          </a:p>
        </p:txBody>
      </p:sp>
    </p:spTree>
    <p:extLst>
      <p:ext uri="{BB962C8B-B14F-4D97-AF65-F5344CB8AC3E}">
        <p14:creationId xmlns:p14="http://schemas.microsoft.com/office/powerpoint/2010/main" val="270598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atin typeface="Calibri"/>
                <a:ea typeface="Calibri"/>
                <a:cs typeface="Calibri"/>
                <a:sym typeface="Calibri"/>
              </a:rPr>
              <a:t>8</a:t>
            </a:fld>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Calibri"/>
              <a:buNone/>
            </a:pPr>
            <a:endParaRPr/>
          </a:p>
        </p:txBody>
      </p:sp>
      <p:sp>
        <p:nvSpPr>
          <p:cNvPr id="177" name="Google Shape;17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1"/>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61"/>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61"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Basic digital literacy skills </a:t>
            </a:r>
            <a:endParaRPr sz="1400" b="0" i="0" u="none" strike="noStrike" cap="none">
              <a:solidFill>
                <a:srgbClr val="000000"/>
              </a:solidFill>
              <a:latin typeface="Calibri"/>
              <a:ea typeface="Calibri"/>
              <a:cs typeface="Calibri"/>
              <a:sym typeface="Calibri"/>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333"/>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62"/>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9" name="Google Shape;29;p62"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3"/>
          <p:cNvSpPr txBox="1">
            <a:spLocks noGrp="1"/>
          </p:cNvSpPr>
          <p:nvPr>
            <p:ph type="body" idx="1"/>
          </p:nvPr>
        </p:nvSpPr>
        <p:spPr>
          <a:xfrm>
            <a:off x="557999" y="1800000"/>
            <a:ext cx="6785776"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atin typeface="Calibri"/>
                <a:ea typeface="Calibri"/>
                <a:cs typeface="Calibri"/>
                <a:sym typeface="Calibri"/>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3"/>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Basic digital literacy skills </a:t>
            </a:r>
            <a:endParaRPr sz="1400" b="0" i="0" u="none" strike="noStrike" cap="none">
              <a:solidFill>
                <a:srgbClr val="000000"/>
              </a:solidFill>
              <a:latin typeface="Calibri"/>
              <a:ea typeface="Calibri"/>
              <a:cs typeface="Calibri"/>
              <a:sym typeface="Calibri"/>
            </a:endParaRPr>
          </a:p>
        </p:txBody>
      </p:sp>
      <p:sp>
        <p:nvSpPr>
          <p:cNvPr id="36" name="Google Shape;36;p63"/>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8"/>
        <p:cNvGrpSpPr/>
        <p:nvPr/>
      </p:nvGrpSpPr>
      <p:grpSpPr>
        <a:xfrm>
          <a:off x="0" y="0"/>
          <a:ext cx="0" cy="0"/>
          <a:chOff x="0" y="0"/>
          <a:chExt cx="0" cy="0"/>
        </a:xfrm>
      </p:grpSpPr>
      <p:sp>
        <p:nvSpPr>
          <p:cNvPr id="39" name="Google Shape;39;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43" name="Google Shape;43;p6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Basic digital literacy skills </a:t>
            </a:r>
            <a:endParaRPr sz="1400" b="0" i="0" u="none" strike="noStrike" cap="none">
              <a:solidFill>
                <a:srgbClr val="000000"/>
              </a:solidFill>
              <a:latin typeface="Calibri"/>
              <a:ea typeface="Calibri"/>
              <a:cs typeface="Calibri"/>
              <a:sym typeface="Calibri"/>
            </a:endParaRPr>
          </a:p>
        </p:txBody>
      </p:sp>
      <p:pic>
        <p:nvPicPr>
          <p:cNvPr id="44" name="Google Shape;44;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45"/>
        <p:cNvGrpSpPr/>
        <p:nvPr/>
      </p:nvGrpSpPr>
      <p:grpSpPr>
        <a:xfrm>
          <a:off x="0" y="0"/>
          <a:ext cx="0" cy="0"/>
          <a:chOff x="0" y="0"/>
          <a:chExt cx="0" cy="0"/>
        </a:xfrm>
      </p:grpSpPr>
      <p:sp>
        <p:nvSpPr>
          <p:cNvPr id="46" name="Google Shape;46;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49" name="Google Shape;49;p6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Basic digital literacy skills </a:t>
            </a:r>
            <a:endParaRPr sz="1400" b="0" i="0" u="none" strike="noStrike" cap="none">
              <a:solidFill>
                <a:srgbClr val="000000"/>
              </a:solidFill>
              <a:latin typeface="Calibri"/>
              <a:ea typeface="Calibri"/>
              <a:cs typeface="Calibri"/>
              <a:sym typeface="Calibri"/>
            </a:endParaRPr>
          </a:p>
        </p:txBody>
      </p:sp>
      <p:pic>
        <p:nvPicPr>
          <p:cNvPr id="50" name="Google Shape;50;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reepik.com/free-vector/desktop-computer-vconcept-illustration_32318401.htm#fromView=image_search_similar&amp;page=1&amp;position=0&amp;uuid=21f7f04f-8049-4fac-86d1-da7242d8445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ik.com/free-vector/mobile-phone-hand-isolated-man-holding-smartphone-with-blank-screen-doing-screenshot-software-technology-concept_10579413.htm#fromView=search&amp;page=1&amp;position=49&amp;uuid=d90a9071-72dd-4aab-8caf-495dad6bf167"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reepik.com/free-vector/hands-holding-tablet-with-video-call-flat-vector-illustration-digital-device-with-online-group-conference-remote-meeting-colleagues-social-media-communication-technology-vector-illustration_21683893.htm#fromView=image_search_similar&amp;page=1&amp;position=0&amp;uuid=4e1564d6-359f-4086-810a-ce6d32affcb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reepik.com/free-vector/gear-check-icon-logo-design_49606026.htm#fromView=search&amp;page=1&amp;position=3&amp;uuid=0496f0b9-3776-46d3-bacc-0c8aaa175f77&amp;query=ge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jpg"/><Relationship Id="rId9"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freepik.com/free-vector/people-using-search-box-query-engine-giving-result_11235806.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reepik.com/free-vector/newsletter-profitable-promotional-campaign-e-mail-internet-marketing-graph-growth-computer-screen-successful-advertising-strategy_12083103.htm#fromView=search&amp;page=2&amp;position=37&amp;uuid=49434282-8ed6-4c99-b7b4-92b90ac36ce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freepik.com/free-vector/helpful-sign-concept-illustration_13247458.htm#fromView=search&amp;page=2&amp;position=3&amp;uuid=617ef12e-3c7e-474f-b79e-54d8b7e2fcc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 Id="rId5" Type="http://schemas.openxmlformats.org/officeDocument/2006/relationships/image" Target="../media/image50.jp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flat-devices-design_983498.htm#fromView=image_search_similar&amp;page=1&amp;position=0&amp;uuid=847ccd5d-70b3-4fc0-88df-f2f7485e81e5"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5" b="11616"/>
          <a:stretch/>
        </p:blipFill>
        <p:spPr>
          <a:xfrm>
            <a:off x="452338" y="0"/>
            <a:ext cx="5204308" cy="5333341"/>
          </a:xfrm>
          <a:prstGeom prst="rect">
            <a:avLst/>
          </a:prstGeom>
          <a:noFill/>
          <a:ln>
            <a:noFill/>
          </a:ln>
        </p:spPr>
      </p:pic>
      <p:sp>
        <p:nvSpPr>
          <p:cNvPr id="66" name="Google Shape;66;p1"/>
          <p:cNvSpPr txBox="1"/>
          <p:nvPr/>
        </p:nvSpPr>
        <p:spPr>
          <a:xfrm>
            <a:off x="5656646" y="2864579"/>
            <a:ext cx="6467598" cy="2336717"/>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FCB13A"/>
              </a:buClr>
              <a:buSzPts val="4400"/>
              <a:buFont typeface="Calibri"/>
              <a:buNone/>
            </a:pPr>
            <a:r>
              <a:rPr lang="en-US" sz="4400" b="1" i="0" u="none" strike="noStrike" cap="none" dirty="0">
                <a:solidFill>
                  <a:srgbClr val="FCB13A"/>
                </a:solidFill>
                <a:latin typeface="Calibri"/>
                <a:ea typeface="Calibri"/>
                <a:cs typeface="Calibri"/>
                <a:sym typeface="Calibri"/>
              </a:rPr>
              <a:t>Modul 1</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ro-RO" sz="4000" b="1" dirty="0">
                <a:latin typeface="Calibri" panose="020F0502020204030204" pitchFamily="34" charset="0"/>
                <a:ea typeface="Calibri" panose="020F0502020204030204" pitchFamily="34" charset="0"/>
                <a:cs typeface="Calibri" panose="020F0502020204030204" pitchFamily="34" charset="0"/>
              </a:rPr>
              <a:t>Competențe fundamentale</a:t>
            </a:r>
          </a:p>
          <a:p>
            <a:pPr marL="0" marR="0" lvl="0" indent="0" algn="l" rtl="0">
              <a:lnSpc>
                <a:spcPct val="90000"/>
              </a:lnSpc>
              <a:spcBef>
                <a:spcPts val="0"/>
              </a:spcBef>
              <a:spcAft>
                <a:spcPts val="0"/>
              </a:spcAft>
              <a:buClr>
                <a:srgbClr val="FCB13A"/>
              </a:buClr>
              <a:buSzPts val="4400"/>
              <a:buFont typeface="Calibri"/>
              <a:buNone/>
            </a:pPr>
            <a:r>
              <a:rPr lang="ro-RO" sz="4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sz="4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7" name="Google Shape;67;p1"/>
          <p:cNvSpPr/>
          <p:nvPr/>
        </p:nvSpPr>
        <p:spPr>
          <a:xfrm>
            <a:off x="-6352" y="190322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865078" y="6206352"/>
            <a:ext cx="7745662" cy="632422"/>
          </a:xfrm>
          <a:prstGeom prst="rect">
            <a:avLst/>
          </a:prstGeom>
          <a:noFill/>
          <a:ln>
            <a:noFill/>
          </a:ln>
        </p:spPr>
        <p:txBody>
          <a:bodyPr spcFirstLastPara="1" wrap="square" lIns="91425" tIns="45700" rIns="91425" bIns="45700" anchor="ctr" anchorCtr="0">
            <a:normAutofit fontScale="70000" lnSpcReduction="20000"/>
          </a:bodyPr>
          <a:lstStyle/>
          <a:p>
            <a:r>
              <a:rPr lang="ro-RO" sz="1600" dirty="0">
                <a:solidFill>
                  <a:schemeClr val="bg1"/>
                </a:solidFill>
                <a:latin typeface="Calibri" panose="020F0502020204030204" pitchFamily="34" charset="0"/>
                <a:ea typeface="Calibri" panose="020F0502020204030204" pitchFamily="34" charset="0"/>
                <a:cs typeface="Calibri" panose="020F0502020204030204" pitchFamily="34" charset="0"/>
              </a:rPr>
              <a:t>Acest proiect este finanțat de Uniunea Europeană. Conținutul prezentării reflectă exclusiv opiniile autorului (autorilor) și nu reprezintă în mod necesar poziția oficială a Uniunii Europene sau a Agenției Executive Europene pentru Educație și Cultură (EACEA). Uniunea Europeană și EACEA nu pot fi considerate responsabile pentru conținutul prezentat.</a:t>
            </a:r>
          </a:p>
          <a:p>
            <a:r>
              <a:rPr lang="ro-RO" sz="1600" b="1" dirty="0">
                <a:solidFill>
                  <a:schemeClr val="bg1"/>
                </a:solidFill>
                <a:latin typeface="Calibri" panose="020F0502020204030204" pitchFamily="34" charset="0"/>
                <a:ea typeface="Calibri" panose="020F0502020204030204" pitchFamily="34" charset="0"/>
                <a:cs typeface="Calibri" panose="020F0502020204030204" pitchFamily="34" charset="0"/>
              </a:rPr>
              <a:t>Număr proiect:</a:t>
            </a:r>
            <a:r>
              <a:rPr lang="ro-RO" sz="1600" dirty="0">
                <a:solidFill>
                  <a:schemeClr val="bg1"/>
                </a:solidFill>
                <a:latin typeface="Calibri" panose="020F0502020204030204" pitchFamily="34" charset="0"/>
                <a:ea typeface="Calibri" panose="020F0502020204030204" pitchFamily="34" charset="0"/>
                <a:cs typeface="Calibri" panose="020F0502020204030204" pitchFamily="34" charset="0"/>
              </a:rPr>
              <a:t> 2023-1-RO01-KA220-ADU-000157797</a:t>
            </a:r>
          </a:p>
        </p:txBody>
      </p:sp>
      <p:pic>
        <p:nvPicPr>
          <p:cNvPr id="74" name="Google Shape;74;p1"/>
          <p:cNvPicPr preferRelativeResize="0"/>
          <p:nvPr/>
        </p:nvPicPr>
        <p:blipFill rotWithShape="1">
          <a:blip r:embed="rId4">
            <a:alphaModFix/>
          </a:blip>
          <a:srcRect/>
          <a:stretch/>
        </p:blipFill>
        <p:spPr>
          <a:xfrm>
            <a:off x="10646570" y="6301409"/>
            <a:ext cx="1477675" cy="507034"/>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48D6DEF-AE8B-44DD-B892-E19BF6164F62}"/>
              </a:ext>
            </a:extLst>
          </p:cNvPr>
          <p:cNvPicPr>
            <a:picLocks noChangeAspect="1"/>
          </p:cNvPicPr>
          <p:nvPr/>
        </p:nvPicPr>
        <p:blipFill>
          <a:blip r:embed="rId5"/>
          <a:stretch>
            <a:fillRect/>
          </a:stretch>
        </p:blipFill>
        <p:spPr>
          <a:xfrm>
            <a:off x="10795" y="6216289"/>
            <a:ext cx="2823105" cy="6351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Computer Personal</a:t>
            </a:r>
            <a:endParaRPr/>
          </a:p>
        </p:txBody>
      </p:sp>
      <p:sp>
        <p:nvSpPr>
          <p:cNvPr id="190" name="Google Shape;190;p15"/>
          <p:cNvSpPr txBox="1">
            <a:spLocks noGrp="1"/>
          </p:cNvSpPr>
          <p:nvPr>
            <p:ph type="body" idx="1"/>
          </p:nvPr>
        </p:nvSpPr>
        <p:spPr>
          <a:xfrm>
            <a:off x="557998" y="1800000"/>
            <a:ext cx="7342087" cy="4553504"/>
          </a:xfrm>
          <a:prstGeom prst="rect">
            <a:avLst/>
          </a:prstGeom>
          <a:noFill/>
          <a:ln>
            <a:noFill/>
          </a:ln>
        </p:spPr>
        <p:txBody>
          <a:bodyPr spcFirstLastPara="1" wrap="square" lIns="91425" tIns="45700" rIns="91425" bIns="45700" anchor="t" anchorCtr="0">
            <a:normAutofit fontScale="92500" lnSpcReduction="20000"/>
          </a:bodyPr>
          <a:lstStyle/>
          <a:p>
            <a:pPr marL="457200" lvl="0" indent="-381000" algn="l" rtl="0">
              <a:lnSpc>
                <a:spcPct val="100000"/>
              </a:lnSpc>
              <a:spcBef>
                <a:spcPts val="600"/>
              </a:spcBef>
              <a:spcAft>
                <a:spcPts val="0"/>
              </a:spcAft>
              <a:buSzPts val="2400"/>
              <a:buChar char="▪"/>
            </a:pPr>
            <a:r>
              <a:rPr lang="en-US" b="1" dirty="0" err="1">
                <a:latin typeface="Calibri"/>
                <a:ea typeface="Calibri"/>
                <a:cs typeface="Calibri"/>
                <a:sym typeface="Calibri"/>
              </a:rPr>
              <a:t>Descriere</a:t>
            </a:r>
            <a:r>
              <a:rPr lang="en-US" b="1" dirty="0">
                <a:latin typeface="Calibri"/>
                <a:ea typeface="Calibri"/>
                <a:cs typeface="Calibri"/>
                <a:sym typeface="Calibri"/>
              </a:rPr>
              <a:t>: </a:t>
            </a:r>
            <a:r>
              <a:rPr lang="en-US" dirty="0">
                <a:latin typeface="Calibri"/>
                <a:ea typeface="Calibri"/>
                <a:cs typeface="Calibri"/>
                <a:sym typeface="Calibri"/>
              </a:rPr>
              <a:t>Un computer personal (PC), desktop </a:t>
            </a:r>
            <a:r>
              <a:rPr lang="en-US" dirty="0" err="1">
                <a:latin typeface="Calibri"/>
                <a:ea typeface="Calibri"/>
                <a:cs typeface="Calibri"/>
                <a:sym typeface="Calibri"/>
              </a:rPr>
              <a:t>sau</a:t>
            </a:r>
            <a:r>
              <a:rPr lang="en-US" dirty="0">
                <a:latin typeface="Calibri"/>
                <a:ea typeface="Calibri"/>
                <a:cs typeface="Calibri"/>
                <a:sym typeface="Calibri"/>
              </a:rPr>
              <a:t> laptop, </a:t>
            </a:r>
            <a:r>
              <a:rPr lang="en-US" dirty="0" err="1">
                <a:latin typeface="Calibri"/>
                <a:ea typeface="Calibri"/>
                <a:cs typeface="Calibri"/>
                <a:sym typeface="Calibri"/>
              </a:rPr>
              <a:t>este</a:t>
            </a:r>
            <a:r>
              <a:rPr lang="en-US" dirty="0">
                <a:latin typeface="Calibri"/>
                <a:ea typeface="Calibri"/>
                <a:cs typeface="Calibri"/>
                <a:sym typeface="Calibri"/>
              </a:rPr>
              <a:t> un </a:t>
            </a:r>
            <a:r>
              <a:rPr lang="en-US" dirty="0" err="1">
                <a:latin typeface="Calibri"/>
                <a:ea typeface="Calibri"/>
                <a:cs typeface="Calibri"/>
                <a:sym typeface="Calibri"/>
              </a:rPr>
              <a:t>dispozitiv</a:t>
            </a:r>
            <a:r>
              <a:rPr lang="en-US" dirty="0">
                <a:latin typeface="Calibri"/>
                <a:ea typeface="Calibri"/>
                <a:cs typeface="Calibri"/>
                <a:sym typeface="Calibri"/>
              </a:rPr>
              <a:t> electronic </a:t>
            </a:r>
            <a:r>
              <a:rPr lang="ro-RO" dirty="0"/>
              <a:t>folosit</a:t>
            </a:r>
            <a:r>
              <a:rPr lang="en-US" dirty="0">
                <a:latin typeface="Calibri"/>
                <a:ea typeface="Calibri"/>
                <a:cs typeface="Calibri"/>
                <a:sym typeface="Calibri"/>
              </a:rPr>
              <a:t> </a:t>
            </a:r>
            <a:r>
              <a:rPr lang="en-US" dirty="0" err="1">
                <a:latin typeface="Calibri"/>
                <a:ea typeface="Calibri"/>
                <a:cs typeface="Calibri"/>
                <a:sym typeface="Calibri"/>
              </a:rPr>
              <a:t>pentru</a:t>
            </a:r>
            <a:r>
              <a:rPr lang="en-US" dirty="0">
                <a:latin typeface="Calibri"/>
                <a:ea typeface="Calibri"/>
                <a:cs typeface="Calibri"/>
                <a:sym typeface="Calibri"/>
              </a:rPr>
              <a:t> </a:t>
            </a:r>
            <a:r>
              <a:rPr lang="ro-RO" dirty="0"/>
              <a:t>diverse activități</a:t>
            </a:r>
            <a:r>
              <a:rPr lang="en-US" dirty="0"/>
              <a:t>: </a:t>
            </a:r>
            <a:r>
              <a:rPr lang="ro-RO" dirty="0"/>
              <a:t>navigarea pe internet, redactarea de documente, jocuri video și altele.</a:t>
            </a:r>
            <a:endParaRPr lang="en-US" dirty="0"/>
          </a:p>
          <a:p>
            <a:pPr marL="457200" lvl="0" indent="-381000" algn="l" rtl="0">
              <a:lnSpc>
                <a:spcPct val="100000"/>
              </a:lnSpc>
              <a:spcBef>
                <a:spcPts val="600"/>
              </a:spcBef>
              <a:spcAft>
                <a:spcPts val="0"/>
              </a:spcAft>
              <a:buSzPts val="2400"/>
              <a:buChar char="▪"/>
            </a:pPr>
            <a:r>
              <a:rPr lang="ro-RO" b="1" dirty="0"/>
              <a:t>Util pentru:</a:t>
            </a:r>
          </a:p>
          <a:p>
            <a:pPr marL="692150" lvl="0" indent="0" algn="l" rtl="0">
              <a:lnSpc>
                <a:spcPct val="100000"/>
              </a:lnSpc>
              <a:spcBef>
                <a:spcPts val="600"/>
              </a:spcBef>
              <a:spcAft>
                <a:spcPts val="0"/>
              </a:spcAft>
              <a:buSzPts val="2400"/>
              <a:buNone/>
            </a:pPr>
            <a:r>
              <a:rPr lang="ro-RO" dirty="0"/>
              <a:t>✅ Căutări detaliate pe internet</a:t>
            </a:r>
          </a:p>
          <a:p>
            <a:pPr marL="692150" lvl="0" indent="0" algn="l" rtl="0">
              <a:lnSpc>
                <a:spcPct val="100000"/>
              </a:lnSpc>
              <a:spcBef>
                <a:spcPts val="600"/>
              </a:spcBef>
              <a:spcAft>
                <a:spcPts val="0"/>
              </a:spcAft>
              <a:buSzPts val="2400"/>
              <a:buNone/>
            </a:pPr>
            <a:r>
              <a:rPr lang="ro-RO" dirty="0"/>
              <a:t>✅ Scrierea de texte mai lungi</a:t>
            </a:r>
          </a:p>
          <a:p>
            <a:pPr marL="692150" lvl="0" indent="0" algn="l" rtl="0">
              <a:lnSpc>
                <a:spcPct val="100000"/>
              </a:lnSpc>
              <a:spcBef>
                <a:spcPts val="600"/>
              </a:spcBef>
              <a:spcAft>
                <a:spcPts val="0"/>
              </a:spcAft>
              <a:buSzPts val="2400"/>
              <a:buNone/>
            </a:pPr>
            <a:r>
              <a:rPr lang="ro-RO" dirty="0"/>
              <a:t>✅ Trimiterea și citirea e-mailurilor</a:t>
            </a:r>
          </a:p>
          <a:p>
            <a:pPr marL="692150" lvl="0" indent="0" algn="l" rtl="0">
              <a:lnSpc>
                <a:spcPct val="100000"/>
              </a:lnSpc>
              <a:spcBef>
                <a:spcPts val="600"/>
              </a:spcBef>
              <a:spcAft>
                <a:spcPts val="0"/>
              </a:spcAft>
              <a:buSzPts val="2400"/>
              <a:buNone/>
            </a:pPr>
            <a:r>
              <a:rPr lang="ro-RO" dirty="0"/>
              <a:t>✅ Cumpărături online</a:t>
            </a:r>
          </a:p>
          <a:p>
            <a:pPr marL="692150" lvl="0" indent="0" algn="l" rtl="0">
              <a:lnSpc>
                <a:spcPct val="100000"/>
              </a:lnSpc>
              <a:spcBef>
                <a:spcPts val="600"/>
              </a:spcBef>
              <a:spcAft>
                <a:spcPts val="0"/>
              </a:spcAft>
              <a:buSzPts val="2400"/>
              <a:buNone/>
            </a:pPr>
            <a:r>
              <a:rPr lang="ro-RO" dirty="0"/>
              <a:t>✅ Accesarea serviciilor bancare online</a:t>
            </a:r>
            <a:endParaRPr lang="en-US" dirty="0"/>
          </a:p>
          <a:p>
            <a:r>
              <a:rPr lang="ro-RO" b="1" dirty="0"/>
              <a:t>Mai puțin util pentru: </a:t>
            </a:r>
          </a:p>
          <a:p>
            <a:pPr marL="76200" indent="0">
              <a:buNone/>
            </a:pPr>
            <a:r>
              <a:rPr lang="ro-RO" dirty="0"/>
              <a:t>❌ Căutări rapide</a:t>
            </a:r>
          </a:p>
          <a:p>
            <a:pPr marL="76200" indent="0">
              <a:buNone/>
            </a:pPr>
            <a:r>
              <a:rPr lang="ro-RO" dirty="0"/>
              <a:t>❌ Scrierea de mesaje scurte atunci când </a:t>
            </a:r>
            <a:r>
              <a:rPr lang="en-US" dirty="0" err="1"/>
              <a:t>sunte</a:t>
            </a:r>
            <a:r>
              <a:rPr lang="ro-RO" sz="2400" dirty="0"/>
              <a:t>ț</a:t>
            </a:r>
            <a:r>
              <a:rPr lang="es-ES" dirty="0"/>
              <a:t>i</a:t>
            </a:r>
            <a:r>
              <a:rPr lang="ro-RO" dirty="0"/>
              <a:t> în mișcare.</a:t>
            </a:r>
          </a:p>
        </p:txBody>
      </p:sp>
      <p:pic>
        <p:nvPicPr>
          <p:cNvPr id="191" name="Google Shape;191;p15" descr="Desktop computer vconcept illustration"/>
          <p:cNvPicPr preferRelativeResize="0"/>
          <p:nvPr/>
        </p:nvPicPr>
        <p:blipFill rotWithShape="1">
          <a:blip r:embed="rId3">
            <a:alphaModFix/>
          </a:blip>
          <a:srcRect/>
          <a:stretch/>
        </p:blipFill>
        <p:spPr>
          <a:xfrm>
            <a:off x="8177945" y="1685096"/>
            <a:ext cx="3391461" cy="3725034"/>
          </a:xfrm>
          <a:prstGeom prst="rect">
            <a:avLst/>
          </a:prstGeom>
          <a:noFill/>
          <a:ln>
            <a:noFill/>
          </a:ln>
        </p:spPr>
      </p:pic>
      <p:sp>
        <p:nvSpPr>
          <p:cNvPr id="192" name="Google Shape;192;p15"/>
          <p:cNvSpPr/>
          <p:nvPr/>
        </p:nvSpPr>
        <p:spPr>
          <a:xfrm>
            <a:off x="9635613" y="0"/>
            <a:ext cx="255076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1.2 Terminologie de bază </a:t>
            </a:r>
            <a:endParaRPr sz="1800" b="0" i="0" u="none" strike="noStrike" cap="none">
              <a:solidFill>
                <a:srgbClr val="1C2E78"/>
              </a:solidFill>
              <a:latin typeface="Calibri"/>
              <a:ea typeface="Calibri"/>
              <a:cs typeface="Calibri"/>
              <a:sym typeface="Calibri"/>
            </a:endParaRPr>
          </a:p>
        </p:txBody>
      </p:sp>
      <p:sp>
        <p:nvSpPr>
          <p:cNvPr id="193" name="Google Shape;193;p15"/>
          <p:cNvSpPr/>
          <p:nvPr/>
        </p:nvSpPr>
        <p:spPr>
          <a:xfrm>
            <a:off x="2494313" y="5525034"/>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storyset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92F6570B-3A66-45FC-BD1D-867166503DA6}"/>
              </a:ext>
            </a:extLst>
          </p:cNvPr>
          <p:cNvSpPr txBox="1"/>
          <p:nvPr/>
        </p:nvSpPr>
        <p:spPr>
          <a:xfrm>
            <a:off x="487017" y="89452"/>
            <a:ext cx="2931635" cy="3987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27BD840F-B48C-4FE6-8C6F-C2EEEE76A93E}"/>
              </a:ext>
            </a:extLst>
          </p:cNvPr>
          <p:cNvSpPr txBox="1"/>
          <p:nvPr/>
        </p:nvSpPr>
        <p:spPr>
          <a:xfrm>
            <a:off x="638588" y="165389"/>
            <a:ext cx="6766063"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 name="Picture 9">
            <a:extLst>
              <a:ext uri="{FF2B5EF4-FFF2-40B4-BE49-F238E27FC236}">
                <a16:creationId xmlns:a16="http://schemas.microsoft.com/office/drawing/2014/main" id="{409F6E87-4568-4C79-842F-6D29371EB719}"/>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566154" y="881792"/>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Smartphone</a:t>
            </a:r>
            <a:endParaRPr dirty="0"/>
          </a:p>
        </p:txBody>
      </p:sp>
      <p:sp>
        <p:nvSpPr>
          <p:cNvPr id="200" name="Google Shape;200;p16"/>
          <p:cNvSpPr txBox="1">
            <a:spLocks noGrp="1"/>
          </p:cNvSpPr>
          <p:nvPr>
            <p:ph type="body" idx="1"/>
          </p:nvPr>
        </p:nvSpPr>
        <p:spPr>
          <a:xfrm>
            <a:off x="566154" y="1486888"/>
            <a:ext cx="7523320" cy="4766674"/>
          </a:xfrm>
          <a:prstGeom prst="rect">
            <a:avLst/>
          </a:prstGeom>
          <a:noFill/>
          <a:ln>
            <a:noFill/>
          </a:ln>
        </p:spPr>
        <p:txBody>
          <a:bodyPr spcFirstLastPara="1" wrap="square" lIns="91425" tIns="45700" rIns="91425" bIns="45700" anchor="t" anchorCtr="0">
            <a:normAutofit fontScale="55000" lnSpcReduction="20000"/>
          </a:bodyPr>
          <a:lstStyle/>
          <a:p>
            <a:pPr lvl="0" algn="l" rtl="0">
              <a:lnSpc>
                <a:spcPct val="100000"/>
              </a:lnSpc>
              <a:spcBef>
                <a:spcPts val="600"/>
              </a:spcBef>
              <a:spcAft>
                <a:spcPts val="0"/>
              </a:spcAft>
              <a:buSzPct val="108108"/>
              <a:buFont typeface="Wingdings" panose="05000000000000000000" pitchFamily="2" charset="2"/>
              <a:buChar char="§"/>
            </a:pPr>
            <a:r>
              <a:rPr lang="en-US" sz="3400" b="1" dirty="0" err="1"/>
              <a:t>Descriere</a:t>
            </a:r>
            <a:r>
              <a:rPr lang="en-US" sz="3400" b="1" dirty="0"/>
              <a:t>: </a:t>
            </a:r>
            <a:r>
              <a:rPr lang="ro-RO" sz="3400" dirty="0"/>
              <a:t>Un </a:t>
            </a:r>
            <a:r>
              <a:rPr lang="ro-RO" sz="3400" b="1" dirty="0"/>
              <a:t>smartphone</a:t>
            </a:r>
            <a:r>
              <a:rPr lang="ro-RO" sz="3400" dirty="0"/>
              <a:t> este un telefon mobil care face mult mai mult decât să inițieze apeluri. De exemplu, se poate conecta la internet, poate face fotografii sau videoclipuri. Poate fi considerat un mic computer.</a:t>
            </a:r>
            <a:br>
              <a:rPr lang="ro-RO" sz="3400" dirty="0"/>
            </a:br>
            <a:r>
              <a:rPr lang="ro-RO" sz="3400" dirty="0"/>
              <a:t>Ecranul unui smartphone este sensibil la atingere (</a:t>
            </a:r>
            <a:r>
              <a:rPr lang="ro-RO" sz="3400" dirty="0" err="1"/>
              <a:t>touchscreen</a:t>
            </a:r>
            <a:r>
              <a:rPr lang="ro-RO" sz="3400" dirty="0"/>
              <a:t>).</a:t>
            </a:r>
            <a:endParaRPr lang="en-US" sz="3400" dirty="0"/>
          </a:p>
          <a:p>
            <a:pPr>
              <a:buFont typeface="Wingdings" panose="05000000000000000000" pitchFamily="2" charset="2"/>
              <a:buChar char="§"/>
            </a:pPr>
            <a:r>
              <a:rPr lang="ro-RO" sz="3400" b="1" dirty="0"/>
              <a:t>Util pentru:</a:t>
            </a:r>
          </a:p>
          <a:p>
            <a:pPr marL="603250" lvl="0" indent="0" algn="l" rtl="0">
              <a:lnSpc>
                <a:spcPct val="100000"/>
              </a:lnSpc>
              <a:spcBef>
                <a:spcPts val="600"/>
              </a:spcBef>
              <a:spcAft>
                <a:spcPts val="0"/>
              </a:spcAft>
              <a:buSzPct val="108108"/>
              <a:buNone/>
            </a:pPr>
            <a:r>
              <a:rPr lang="ro-RO" sz="3600" dirty="0"/>
              <a:t>✅ </a:t>
            </a:r>
            <a:r>
              <a:rPr lang="en-US" sz="3400" dirty="0" err="1"/>
              <a:t>Scrierea</a:t>
            </a:r>
            <a:r>
              <a:rPr lang="en-US" sz="3400" dirty="0"/>
              <a:t> de </a:t>
            </a:r>
            <a:r>
              <a:rPr lang="en-US" sz="3400" dirty="0" err="1"/>
              <a:t>mesaje</a:t>
            </a:r>
            <a:r>
              <a:rPr lang="en-US" sz="3400" dirty="0"/>
              <a:t> </a:t>
            </a:r>
            <a:r>
              <a:rPr lang="en-US" sz="3400" dirty="0" err="1"/>
              <a:t>scurte</a:t>
            </a:r>
            <a:endParaRPr lang="ro-RO" sz="3400" dirty="0"/>
          </a:p>
          <a:p>
            <a:pPr marL="603250" lvl="0" indent="0" algn="l" rtl="0">
              <a:lnSpc>
                <a:spcPct val="100000"/>
              </a:lnSpc>
              <a:spcBef>
                <a:spcPts val="600"/>
              </a:spcBef>
              <a:spcAft>
                <a:spcPts val="0"/>
              </a:spcAft>
              <a:buSzPct val="108108"/>
              <a:buNone/>
            </a:pPr>
            <a:r>
              <a:rPr lang="ro-RO" sz="3600" dirty="0"/>
              <a:t>✅ </a:t>
            </a:r>
            <a:r>
              <a:rPr lang="en-US" sz="3400" dirty="0" err="1"/>
              <a:t>Căutări</a:t>
            </a:r>
            <a:r>
              <a:rPr lang="en-US" sz="3400" dirty="0"/>
              <a:t> </a:t>
            </a:r>
            <a:r>
              <a:rPr lang="en-US" sz="3400" dirty="0" err="1"/>
              <a:t>rapide</a:t>
            </a:r>
            <a:r>
              <a:rPr lang="en-US" sz="3400" dirty="0"/>
              <a:t> pe internet</a:t>
            </a:r>
            <a:endParaRPr lang="ro-RO" sz="3400" dirty="0"/>
          </a:p>
          <a:p>
            <a:pPr marL="603250" lvl="0" indent="0" algn="l" rtl="0">
              <a:lnSpc>
                <a:spcPct val="100000"/>
              </a:lnSpc>
              <a:spcBef>
                <a:spcPts val="600"/>
              </a:spcBef>
              <a:spcAft>
                <a:spcPts val="0"/>
              </a:spcAft>
              <a:buSzPct val="108108"/>
              <a:buNone/>
            </a:pPr>
            <a:r>
              <a:rPr lang="ro-RO" sz="3600" dirty="0"/>
              <a:t>✅ </a:t>
            </a:r>
            <a:r>
              <a:rPr lang="en-US" sz="3400" dirty="0" err="1"/>
              <a:t>Folosirea</a:t>
            </a:r>
            <a:r>
              <a:rPr lang="en-US" sz="3400" dirty="0"/>
              <a:t> </a:t>
            </a:r>
            <a:r>
              <a:rPr lang="en-US" sz="3400" dirty="0" err="1"/>
              <a:t>rețelelor</a:t>
            </a:r>
            <a:r>
              <a:rPr lang="en-US" sz="3400" dirty="0"/>
              <a:t> </a:t>
            </a:r>
            <a:r>
              <a:rPr lang="en-US" sz="3400" dirty="0" err="1"/>
              <a:t>sociale</a:t>
            </a:r>
            <a:r>
              <a:rPr lang="en-US" sz="3400" dirty="0"/>
              <a:t> (WhatsApp, Instagram etc.)</a:t>
            </a:r>
            <a:endParaRPr lang="ro-RO" sz="3400" dirty="0"/>
          </a:p>
          <a:p>
            <a:pPr marL="603250" lvl="0" indent="0" algn="l" rtl="0">
              <a:lnSpc>
                <a:spcPct val="100000"/>
              </a:lnSpc>
              <a:spcBef>
                <a:spcPts val="600"/>
              </a:spcBef>
              <a:spcAft>
                <a:spcPts val="0"/>
              </a:spcAft>
              <a:buSzPct val="108108"/>
              <a:buNone/>
            </a:pPr>
            <a:r>
              <a:rPr lang="ro-RO" sz="3600" dirty="0"/>
              <a:t>✅ </a:t>
            </a:r>
            <a:r>
              <a:rPr lang="en-US" sz="3400" dirty="0" err="1"/>
              <a:t>Verificarea</a:t>
            </a:r>
            <a:r>
              <a:rPr lang="en-US" sz="3400" dirty="0"/>
              <a:t> e-</a:t>
            </a:r>
            <a:r>
              <a:rPr lang="en-US" sz="3400" dirty="0" err="1"/>
              <a:t>mailurilor</a:t>
            </a:r>
            <a:endParaRPr lang="ro-RO" sz="3400" dirty="0"/>
          </a:p>
          <a:p>
            <a:pPr marL="603250" lvl="0" indent="0" algn="l" rtl="0">
              <a:lnSpc>
                <a:spcPct val="100000"/>
              </a:lnSpc>
              <a:spcBef>
                <a:spcPts val="600"/>
              </a:spcBef>
              <a:spcAft>
                <a:spcPts val="0"/>
              </a:spcAft>
              <a:buSzPct val="108108"/>
              <a:buNone/>
            </a:pPr>
            <a:r>
              <a:rPr lang="ro-RO" sz="3600" dirty="0"/>
              <a:t>✅ </a:t>
            </a:r>
            <a:r>
              <a:rPr lang="ro-RO" sz="3400" dirty="0"/>
              <a:t>S</a:t>
            </a:r>
            <a:r>
              <a:rPr lang="en-US" sz="3400" dirty="0" err="1"/>
              <a:t>ervicii</a:t>
            </a:r>
            <a:r>
              <a:rPr lang="en-US" sz="3400" dirty="0"/>
              <a:t> </a:t>
            </a:r>
            <a:r>
              <a:rPr lang="en-US" sz="3400" dirty="0" err="1"/>
              <a:t>bancare</a:t>
            </a:r>
            <a:r>
              <a:rPr lang="en-US" sz="3400" dirty="0"/>
              <a:t> online</a:t>
            </a:r>
            <a:endParaRPr lang="ro-RO" sz="3400" dirty="0"/>
          </a:p>
          <a:p>
            <a:pPr marL="603250" lvl="0" indent="0" algn="l" rtl="0">
              <a:lnSpc>
                <a:spcPct val="100000"/>
              </a:lnSpc>
              <a:spcBef>
                <a:spcPts val="600"/>
              </a:spcBef>
              <a:spcAft>
                <a:spcPts val="0"/>
              </a:spcAft>
              <a:buSzPct val="108108"/>
              <a:buNone/>
            </a:pPr>
            <a:r>
              <a:rPr lang="ro-RO" sz="3600" dirty="0"/>
              <a:t>✅ </a:t>
            </a:r>
            <a:r>
              <a:rPr lang="en-US" sz="3400" dirty="0" err="1"/>
              <a:t>Cumpărături</a:t>
            </a:r>
            <a:r>
              <a:rPr lang="en-US" sz="3400" dirty="0"/>
              <a:t> pe internet</a:t>
            </a:r>
          </a:p>
          <a:p>
            <a:pPr>
              <a:buFont typeface="Wingdings" panose="05000000000000000000" pitchFamily="2" charset="2"/>
              <a:buChar char="§"/>
            </a:pPr>
            <a:r>
              <a:rPr lang="ro-RO" sz="3400" b="1" dirty="0"/>
              <a:t>Mai puțin util pentru:</a:t>
            </a:r>
          </a:p>
          <a:p>
            <a:pPr marL="625475" indent="0">
              <a:buNone/>
            </a:pPr>
            <a:r>
              <a:rPr lang="ro-RO" sz="3600" dirty="0"/>
              <a:t>❌ </a:t>
            </a:r>
            <a:r>
              <a:rPr lang="ro-RO" sz="3500" dirty="0"/>
              <a:t>Scrierea de texte lungi</a:t>
            </a:r>
          </a:p>
          <a:p>
            <a:pPr marL="625475" indent="0">
              <a:buNone/>
            </a:pPr>
            <a:r>
              <a:rPr lang="ro-RO" sz="3600" dirty="0"/>
              <a:t>❌ </a:t>
            </a:r>
            <a:r>
              <a:rPr lang="ro-RO" sz="3500" dirty="0"/>
              <a:t>Căutări complexe sau activități care necesită mult timp pe internet</a:t>
            </a:r>
          </a:p>
          <a:p>
            <a:pPr marL="457200" lvl="0" indent="-228600" algn="l" rtl="0">
              <a:lnSpc>
                <a:spcPct val="100000"/>
              </a:lnSpc>
              <a:spcBef>
                <a:spcPts val="1200"/>
              </a:spcBef>
              <a:spcAft>
                <a:spcPts val="600"/>
              </a:spcAft>
              <a:buSzPct val="108108"/>
              <a:buNone/>
            </a:pPr>
            <a:endParaRPr dirty="0"/>
          </a:p>
        </p:txBody>
      </p:sp>
      <p:sp>
        <p:nvSpPr>
          <p:cNvPr id="201" name="Google Shape;201;p16"/>
          <p:cNvSpPr/>
          <p:nvPr/>
        </p:nvSpPr>
        <p:spPr>
          <a:xfrm>
            <a:off x="7640570" y="4924170"/>
            <a:ext cx="3275340"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Imagine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pch.vector</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ro-RO"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pic>
        <p:nvPicPr>
          <p:cNvPr id="202" name="Google Shape;202;p16" descr="Mobile phone in hand isolated. Man holding smartphone with blank screen and doing screenshot. Software and technology concept"/>
          <p:cNvPicPr preferRelativeResize="0"/>
          <p:nvPr/>
        </p:nvPicPr>
        <p:blipFill rotWithShape="1">
          <a:blip r:embed="rId4">
            <a:alphaModFix/>
          </a:blip>
          <a:srcRect t="45938"/>
          <a:stretch/>
        </p:blipFill>
        <p:spPr>
          <a:xfrm>
            <a:off x="8090824" y="795249"/>
            <a:ext cx="3535022" cy="3954291"/>
          </a:xfrm>
          <a:prstGeom prst="rect">
            <a:avLst/>
          </a:prstGeom>
          <a:noFill/>
          <a:ln>
            <a:noFill/>
          </a:ln>
        </p:spPr>
      </p:pic>
      <p:sp>
        <p:nvSpPr>
          <p:cNvPr id="203" name="Google Shape;203;p16"/>
          <p:cNvSpPr/>
          <p:nvPr/>
        </p:nvSpPr>
        <p:spPr>
          <a:xfrm>
            <a:off x="9645445" y="0"/>
            <a:ext cx="25409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1.2 Terminologie de bază </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F9A9C44B-B815-49D4-92B7-888F0C0A3BC2}"/>
              </a:ext>
            </a:extLst>
          </p:cNvPr>
          <p:cNvSpPr txBox="1"/>
          <p:nvPr/>
        </p:nvSpPr>
        <p:spPr>
          <a:xfrm>
            <a:off x="467139" y="89452"/>
            <a:ext cx="2951513" cy="309248"/>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6ED132AE-0754-4FAB-A46E-2EC33598549B}"/>
              </a:ext>
            </a:extLst>
          </p:cNvPr>
          <p:cNvSpPr txBox="1"/>
          <p:nvPr/>
        </p:nvSpPr>
        <p:spPr>
          <a:xfrm>
            <a:off x="557999" y="199350"/>
            <a:ext cx="6816836"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 name="Picture 9">
            <a:extLst>
              <a:ext uri="{FF2B5EF4-FFF2-40B4-BE49-F238E27FC236}">
                <a16:creationId xmlns:a16="http://schemas.microsoft.com/office/drawing/2014/main" id="{8AF195D6-7B35-4AF1-B4B9-77AF14D1FC99}"/>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Tabletă</a:t>
            </a:r>
            <a:endParaRPr/>
          </a:p>
        </p:txBody>
      </p:sp>
      <p:sp>
        <p:nvSpPr>
          <p:cNvPr id="210" name="Google Shape;210;p17"/>
          <p:cNvSpPr txBox="1">
            <a:spLocks noGrp="1"/>
          </p:cNvSpPr>
          <p:nvPr>
            <p:ph type="body" idx="1"/>
          </p:nvPr>
        </p:nvSpPr>
        <p:spPr>
          <a:xfrm>
            <a:off x="557999" y="1800000"/>
            <a:ext cx="6592444" cy="4553504"/>
          </a:xfrm>
          <a:prstGeom prst="rect">
            <a:avLst/>
          </a:prstGeom>
          <a:noFill/>
          <a:ln>
            <a:noFill/>
          </a:ln>
        </p:spPr>
        <p:txBody>
          <a:bodyPr spcFirstLastPara="1" wrap="square" lIns="91425" tIns="45700" rIns="91425" bIns="45700" anchor="t" anchorCtr="0">
            <a:normAutofit fontScale="92500" lnSpcReduction="20000"/>
          </a:bodyPr>
          <a:lstStyle/>
          <a:p>
            <a:pPr marL="457200" lvl="0" indent="-381000" algn="l" rtl="0">
              <a:lnSpc>
                <a:spcPct val="100000"/>
              </a:lnSpc>
              <a:spcBef>
                <a:spcPts val="600"/>
              </a:spcBef>
              <a:spcAft>
                <a:spcPts val="0"/>
              </a:spcAft>
              <a:buSzPts val="2400"/>
              <a:buChar char="▪"/>
            </a:pPr>
            <a:r>
              <a:rPr lang="en-US" b="1" dirty="0" err="1"/>
              <a:t>Descriere</a:t>
            </a:r>
            <a:r>
              <a:rPr lang="en-US" b="1" dirty="0"/>
              <a:t>: </a:t>
            </a:r>
            <a:r>
              <a:rPr lang="en-US" dirty="0"/>
              <a:t>O </a:t>
            </a:r>
            <a:r>
              <a:rPr lang="en-US" dirty="0" err="1"/>
              <a:t>tabletă</a:t>
            </a:r>
            <a:r>
              <a:rPr lang="en-US" dirty="0"/>
              <a:t> </a:t>
            </a:r>
            <a:r>
              <a:rPr lang="en-US" dirty="0" err="1"/>
              <a:t>este</a:t>
            </a:r>
            <a:r>
              <a:rPr lang="en-US" dirty="0"/>
              <a:t> </a:t>
            </a:r>
            <a:r>
              <a:rPr lang="en-US" dirty="0" err="1"/>
              <a:t>mai</a:t>
            </a:r>
            <a:r>
              <a:rPr lang="en-US" dirty="0"/>
              <a:t> </a:t>
            </a:r>
            <a:r>
              <a:rPr lang="en-US" dirty="0" err="1"/>
              <a:t>mică</a:t>
            </a:r>
            <a:r>
              <a:rPr lang="en-US" dirty="0"/>
              <a:t> </a:t>
            </a:r>
            <a:r>
              <a:rPr lang="en-US" dirty="0" err="1"/>
              <a:t>decât</a:t>
            </a:r>
            <a:r>
              <a:rPr lang="en-US" dirty="0"/>
              <a:t> un computer </a:t>
            </a:r>
            <a:r>
              <a:rPr lang="en-US" dirty="0" err="1"/>
              <a:t>sau</a:t>
            </a:r>
            <a:r>
              <a:rPr lang="en-US" dirty="0"/>
              <a:t> un laptop, </a:t>
            </a:r>
            <a:r>
              <a:rPr lang="en-US" dirty="0" err="1"/>
              <a:t>dar</a:t>
            </a:r>
            <a:r>
              <a:rPr lang="en-US" dirty="0"/>
              <a:t> </a:t>
            </a:r>
            <a:r>
              <a:rPr lang="en-US" dirty="0" err="1"/>
              <a:t>mai</a:t>
            </a:r>
            <a:r>
              <a:rPr lang="en-US" dirty="0"/>
              <a:t> mare </a:t>
            </a:r>
            <a:r>
              <a:rPr lang="en-US" dirty="0" err="1"/>
              <a:t>decât</a:t>
            </a:r>
            <a:r>
              <a:rPr lang="en-US" dirty="0"/>
              <a:t> un smartphone. </a:t>
            </a:r>
            <a:r>
              <a:rPr lang="ro-RO" dirty="0"/>
              <a:t>Are ecran tactil, însă nu are tastatură, ca laptopul.</a:t>
            </a:r>
            <a:endParaRPr dirty="0"/>
          </a:p>
          <a:p>
            <a:pPr marL="457200" lvl="0" indent="-381000" algn="l" rtl="0">
              <a:lnSpc>
                <a:spcPct val="100000"/>
              </a:lnSpc>
              <a:spcBef>
                <a:spcPts val="1200"/>
              </a:spcBef>
              <a:spcAft>
                <a:spcPts val="0"/>
              </a:spcAft>
              <a:buSzPts val="2400"/>
              <a:buChar char="▪"/>
            </a:pPr>
            <a:r>
              <a:rPr lang="ro-RO" b="1" dirty="0"/>
              <a:t>Utilă pentru:</a:t>
            </a:r>
            <a:r>
              <a:rPr lang="ro-RO" dirty="0"/>
              <a:t/>
            </a:r>
            <a:br>
              <a:rPr lang="ro-RO" dirty="0"/>
            </a:br>
            <a:r>
              <a:rPr lang="ro-RO" dirty="0"/>
              <a:t>✅ Căutări simple pe internet</a:t>
            </a:r>
            <a:br>
              <a:rPr lang="ro-RO" dirty="0"/>
            </a:br>
            <a:r>
              <a:rPr lang="ro-RO" dirty="0"/>
              <a:t>✅ Descărcarea și citirea cărților</a:t>
            </a:r>
            <a:br>
              <a:rPr lang="ro-RO" dirty="0"/>
            </a:br>
            <a:r>
              <a:rPr lang="ro-RO" dirty="0"/>
              <a:t>✅ Jocuri și vizionare de videoclipuri</a:t>
            </a:r>
            <a:br>
              <a:rPr lang="ro-RO" dirty="0"/>
            </a:br>
            <a:r>
              <a:rPr lang="ro-RO" dirty="0"/>
              <a:t>✅ Verificarea e-mailurilor</a:t>
            </a:r>
            <a:br>
              <a:rPr lang="ro-RO" dirty="0"/>
            </a:br>
            <a:r>
              <a:rPr lang="ro-RO" dirty="0"/>
              <a:t>✅ Servicii bancare online</a:t>
            </a:r>
            <a:br>
              <a:rPr lang="ro-RO" dirty="0"/>
            </a:br>
            <a:r>
              <a:rPr lang="ro-RO" dirty="0"/>
              <a:t>✅ Cumpărături pe internet</a:t>
            </a:r>
            <a:endParaRPr lang="en-US" dirty="0"/>
          </a:p>
          <a:p>
            <a:pPr marL="457200" lvl="0" indent="-381000" algn="l" rtl="0">
              <a:lnSpc>
                <a:spcPct val="100000"/>
              </a:lnSpc>
              <a:spcBef>
                <a:spcPts val="1200"/>
              </a:spcBef>
              <a:spcAft>
                <a:spcPts val="0"/>
              </a:spcAft>
              <a:buSzPts val="2400"/>
              <a:buChar char="▪"/>
            </a:pPr>
            <a:r>
              <a:rPr lang="ro-RO" b="1" dirty="0"/>
              <a:t>Mai puțin utilă pentru:</a:t>
            </a:r>
            <a:r>
              <a:rPr lang="ro-RO" dirty="0"/>
              <a:t/>
            </a:r>
            <a:br>
              <a:rPr lang="ro-RO" dirty="0"/>
            </a:br>
            <a:r>
              <a:rPr lang="ro-RO" dirty="0"/>
              <a:t>❌ Scrierea de e-mailuri lungi sau alte texte extinse</a:t>
            </a:r>
            <a:br>
              <a:rPr lang="ro-RO" dirty="0"/>
            </a:br>
            <a:r>
              <a:rPr lang="ro-RO" dirty="0"/>
              <a:t>❌ Căutări complexe pe internet</a:t>
            </a:r>
            <a:endParaRPr dirty="0"/>
          </a:p>
        </p:txBody>
      </p:sp>
      <p:sp>
        <p:nvSpPr>
          <p:cNvPr id="211" name="Google Shape;211;p17"/>
          <p:cNvSpPr/>
          <p:nvPr/>
        </p:nvSpPr>
        <p:spPr>
          <a:xfrm>
            <a:off x="2454557" y="5086954"/>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Imagine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pch.vector</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ro-RO"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pic>
        <p:nvPicPr>
          <p:cNvPr id="212" name="Google Shape;212;p17" descr="Hands holding tablet  with video call flat vector illustration. Digital device with online group conference or remote meeting of colleagues. Social media, communication, technology vector illustration"/>
          <p:cNvPicPr preferRelativeResize="0"/>
          <p:nvPr/>
        </p:nvPicPr>
        <p:blipFill rotWithShape="1">
          <a:blip r:embed="rId4">
            <a:alphaModFix/>
          </a:blip>
          <a:srcRect/>
          <a:stretch/>
        </p:blipFill>
        <p:spPr>
          <a:xfrm>
            <a:off x="8105775" y="1800000"/>
            <a:ext cx="3882038" cy="3172050"/>
          </a:xfrm>
          <a:prstGeom prst="rect">
            <a:avLst/>
          </a:prstGeom>
          <a:noFill/>
          <a:ln>
            <a:noFill/>
          </a:ln>
        </p:spPr>
      </p:pic>
      <p:sp>
        <p:nvSpPr>
          <p:cNvPr id="213" name="Google Shape;213;p17"/>
          <p:cNvSpPr/>
          <p:nvPr/>
        </p:nvSpPr>
        <p:spPr>
          <a:xfrm>
            <a:off x="9576619" y="0"/>
            <a:ext cx="260975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1.2 Terminologie de bază </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5274BFD8-9DEB-43D6-B2A4-59BAD43EDF71}"/>
              </a:ext>
            </a:extLst>
          </p:cNvPr>
          <p:cNvSpPr txBox="1"/>
          <p:nvPr/>
        </p:nvSpPr>
        <p:spPr>
          <a:xfrm>
            <a:off x="487017" y="0"/>
            <a:ext cx="2822713" cy="504496"/>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BAD368E6-8DA1-4FD7-A16B-B1A817C813D8}"/>
              </a:ext>
            </a:extLst>
          </p:cNvPr>
          <p:cNvSpPr txBox="1"/>
          <p:nvPr/>
        </p:nvSpPr>
        <p:spPr>
          <a:xfrm>
            <a:off x="557999" y="181733"/>
            <a:ext cx="6906288"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 name="Picture 9">
            <a:extLst>
              <a:ext uri="{FF2B5EF4-FFF2-40B4-BE49-F238E27FC236}">
                <a16:creationId xmlns:a16="http://schemas.microsoft.com/office/drawing/2014/main" id="{B5F6F392-E3B6-4775-81BF-4A8DAFC442C0}"/>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Memorie și stocare: care este diferența? </a:t>
            </a:r>
            <a:endParaRPr/>
          </a:p>
        </p:txBody>
      </p:sp>
      <p:sp>
        <p:nvSpPr>
          <p:cNvPr id="220" name="Google Shape;220;p21"/>
          <p:cNvSpPr txBox="1">
            <a:spLocks noGrp="1"/>
          </p:cNvSpPr>
          <p:nvPr>
            <p:ph type="body" idx="1"/>
          </p:nvPr>
        </p:nvSpPr>
        <p:spPr>
          <a:xfrm>
            <a:off x="557999" y="1849132"/>
            <a:ext cx="7638649" cy="4553504"/>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17647"/>
              <a:buNone/>
            </a:pPr>
            <a:r>
              <a:rPr lang="en-US" dirty="0" err="1"/>
              <a:t>Imaginați-vă</a:t>
            </a:r>
            <a:r>
              <a:rPr lang="en-US" dirty="0"/>
              <a:t> </a:t>
            </a:r>
            <a:r>
              <a:rPr lang="en-US" dirty="0" err="1"/>
              <a:t>computerul</a:t>
            </a:r>
            <a:r>
              <a:rPr lang="en-US" dirty="0"/>
              <a:t> ca pe un </a:t>
            </a:r>
            <a:r>
              <a:rPr lang="en-US" dirty="0" err="1"/>
              <a:t>birou</a:t>
            </a:r>
            <a:r>
              <a:rPr lang="en-US" dirty="0"/>
              <a:t> la care </a:t>
            </a:r>
            <a:r>
              <a:rPr lang="en-US" dirty="0" err="1"/>
              <a:t>lucra</a:t>
            </a:r>
            <a:r>
              <a:rPr lang="ro-RO" sz="2400" dirty="0"/>
              <a:t>ț</a:t>
            </a:r>
            <a:r>
              <a:rPr lang="es-ES" dirty="0"/>
              <a:t>i</a:t>
            </a:r>
            <a:r>
              <a:rPr lang="en-US" dirty="0"/>
              <a:t>.</a:t>
            </a:r>
            <a:endParaRPr dirty="0"/>
          </a:p>
          <a:p>
            <a:pPr marL="457200" lvl="0" indent="-381000" algn="l" rtl="0">
              <a:lnSpc>
                <a:spcPct val="100000"/>
              </a:lnSpc>
              <a:spcBef>
                <a:spcPts val="1200"/>
              </a:spcBef>
              <a:spcAft>
                <a:spcPts val="0"/>
              </a:spcAft>
              <a:buSzPct val="117647"/>
              <a:buChar char="▪"/>
            </a:pPr>
            <a:r>
              <a:rPr lang="en-US" b="1" dirty="0"/>
              <a:t>Memoria (RAM) </a:t>
            </a:r>
            <a:r>
              <a:rPr lang="ro-RO" dirty="0"/>
              <a:t>este ca suprafața biroului – locul unde pui temporar hârtiile și obiectele de care ai nevoie în acel moment. Când faci curat pe birou, toate acestea dispar. Memoria este temporară și rapidă, dar nu păstrează lucrurile pentru mult timp.</a:t>
            </a:r>
            <a:endParaRPr lang="es-ES" dirty="0"/>
          </a:p>
          <a:p>
            <a:pPr marL="457200" lvl="0" indent="-381000" algn="l" rtl="0">
              <a:lnSpc>
                <a:spcPct val="100000"/>
              </a:lnSpc>
              <a:spcBef>
                <a:spcPts val="1200"/>
              </a:spcBef>
              <a:spcAft>
                <a:spcPts val="0"/>
              </a:spcAft>
              <a:buSzPct val="117647"/>
              <a:buChar char="▪"/>
            </a:pPr>
            <a:r>
              <a:rPr lang="en-US" b="1" dirty="0" err="1"/>
              <a:t>Stocarea</a:t>
            </a:r>
            <a:r>
              <a:rPr lang="en-US" b="1" dirty="0"/>
              <a:t> (Hard Drive </a:t>
            </a:r>
            <a:r>
              <a:rPr lang="en-US" b="1" dirty="0" err="1"/>
              <a:t>sau</a:t>
            </a:r>
            <a:r>
              <a:rPr lang="en-US" b="1" dirty="0"/>
              <a:t> SSD) </a:t>
            </a:r>
            <a:r>
              <a:rPr lang="ro-RO" dirty="0"/>
              <a:t>este ca un dulap cu sertare lângă birou. Acolo </a:t>
            </a:r>
            <a:r>
              <a:rPr lang="ro-RO" dirty="0" err="1"/>
              <a:t>păstr</a:t>
            </a:r>
            <a:r>
              <a:rPr lang="es-ES" dirty="0"/>
              <a:t>a</a:t>
            </a:r>
            <a:r>
              <a:rPr lang="ro-RO" sz="2400" dirty="0"/>
              <a:t>ț</a:t>
            </a:r>
            <a:r>
              <a:rPr lang="es-ES" dirty="0"/>
              <a:t>i</a:t>
            </a:r>
            <a:r>
              <a:rPr lang="ro-RO" dirty="0"/>
              <a:t> documentele, fotografiile și fișierele importante atunci când nu le folos</a:t>
            </a:r>
            <a:r>
              <a:rPr lang="es-ES" dirty="0"/>
              <a:t>i</a:t>
            </a:r>
            <a:r>
              <a:rPr lang="ro-RO" dirty="0"/>
              <a:t>ți. Dulapul le ține în siguranță până când aveți, din nou, nevoie de ele.</a:t>
            </a:r>
            <a:endParaRPr lang="es-ES" dirty="0"/>
          </a:p>
          <a:p>
            <a:pPr marL="457200" lvl="0" indent="-381000" algn="l" rtl="0">
              <a:lnSpc>
                <a:spcPct val="100000"/>
              </a:lnSpc>
              <a:spcBef>
                <a:spcPts val="1200"/>
              </a:spcBef>
              <a:spcAft>
                <a:spcPts val="0"/>
              </a:spcAft>
              <a:buSzPct val="117647"/>
              <a:buChar char="▪"/>
            </a:pPr>
            <a:r>
              <a:rPr lang="en-US" dirty="0" err="1"/>
              <a:t>Așadar</a:t>
            </a:r>
            <a:r>
              <a:rPr lang="en-US" dirty="0"/>
              <a:t>, </a:t>
            </a:r>
            <a:r>
              <a:rPr lang="ro-RO" b="1" dirty="0"/>
              <a:t>memoria</a:t>
            </a:r>
            <a:r>
              <a:rPr lang="ro-RO" dirty="0"/>
              <a:t> este pentru lucrurile de </a:t>
            </a:r>
            <a:r>
              <a:rPr lang="ro-RO" b="1" dirty="0"/>
              <a:t>acum</a:t>
            </a:r>
            <a:r>
              <a:rPr lang="ro-RO" dirty="0"/>
              <a:t>, iar </a:t>
            </a:r>
            <a:r>
              <a:rPr lang="ro-RO" b="1" dirty="0"/>
              <a:t>stocarea</a:t>
            </a:r>
            <a:r>
              <a:rPr lang="ro-RO" dirty="0"/>
              <a:t> este pentru păstrarea </a:t>
            </a:r>
            <a:r>
              <a:rPr lang="ro-RO" b="1" dirty="0"/>
              <a:t>pe termen lung</a:t>
            </a:r>
            <a:r>
              <a:rPr lang="ro-RO" dirty="0"/>
              <a:t>. Ambele sunt importante, dar au roluri diferite.</a:t>
            </a:r>
            <a:endParaRPr dirty="0"/>
          </a:p>
          <a:p>
            <a:pPr marL="457200" lvl="0" indent="-228600" algn="l" rtl="0">
              <a:lnSpc>
                <a:spcPct val="100000"/>
              </a:lnSpc>
              <a:spcBef>
                <a:spcPts val="1200"/>
              </a:spcBef>
              <a:spcAft>
                <a:spcPts val="0"/>
              </a:spcAft>
              <a:buSzPct val="117647"/>
              <a:buNone/>
            </a:pPr>
            <a:endParaRPr dirty="0"/>
          </a:p>
          <a:p>
            <a:pPr marL="457200" lvl="0" indent="-228600" algn="l" rtl="0">
              <a:lnSpc>
                <a:spcPct val="100000"/>
              </a:lnSpc>
              <a:spcBef>
                <a:spcPts val="1200"/>
              </a:spcBef>
              <a:spcAft>
                <a:spcPts val="600"/>
              </a:spcAft>
              <a:buSzPct val="117647"/>
              <a:buNone/>
            </a:pPr>
            <a:endParaRPr dirty="0"/>
          </a:p>
        </p:txBody>
      </p:sp>
      <p:sp>
        <p:nvSpPr>
          <p:cNvPr id="221" name="Google Shape;221;p21"/>
          <p:cNvSpPr/>
          <p:nvPr/>
        </p:nvSpPr>
        <p:spPr>
          <a:xfrm>
            <a:off x="9148500" y="5537226"/>
            <a:ext cx="2340974" cy="29132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ine</a:t>
            </a:r>
            <a:r>
              <a:rPr lang="ro-RO"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pch.vector</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ro-RO"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pic>
        <p:nvPicPr>
          <p:cNvPr id="222" name="Google Shape;222;p21"/>
          <p:cNvPicPr preferRelativeResize="0"/>
          <p:nvPr/>
        </p:nvPicPr>
        <p:blipFill rotWithShape="1">
          <a:blip r:embed="rId4">
            <a:alphaModFix/>
          </a:blip>
          <a:srcRect/>
          <a:stretch/>
        </p:blipFill>
        <p:spPr>
          <a:xfrm>
            <a:off x="8896350" y="1898265"/>
            <a:ext cx="2845275" cy="3425792"/>
          </a:xfrm>
          <a:prstGeom prst="rect">
            <a:avLst/>
          </a:prstGeom>
          <a:noFill/>
          <a:ln>
            <a:noFill/>
          </a:ln>
        </p:spPr>
      </p:pic>
      <p:sp>
        <p:nvSpPr>
          <p:cNvPr id="223" name="Google Shape;223;p21"/>
          <p:cNvSpPr/>
          <p:nvPr/>
        </p:nvSpPr>
        <p:spPr>
          <a:xfrm>
            <a:off x="9645445" y="0"/>
            <a:ext cx="254093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1.2 Terminologie de bază </a:t>
            </a:r>
            <a:endParaRPr sz="1800" b="0" i="0" u="none" strike="noStrike" cap="none">
              <a:solidFill>
                <a:srgbClr val="1C2E78"/>
              </a:solidFill>
              <a:latin typeface="Calibri"/>
              <a:ea typeface="Calibri"/>
              <a:cs typeface="Calibri"/>
              <a:sym typeface="Calibri"/>
            </a:endParaRPr>
          </a:p>
        </p:txBody>
      </p:sp>
      <p:sp>
        <p:nvSpPr>
          <p:cNvPr id="3" name="TextBox 2">
            <a:extLst>
              <a:ext uri="{FF2B5EF4-FFF2-40B4-BE49-F238E27FC236}">
                <a16:creationId xmlns:a16="http://schemas.microsoft.com/office/drawing/2014/main" id="{3E4D198B-805F-47CD-AA32-90FF0F2ED802}"/>
              </a:ext>
            </a:extLst>
          </p:cNvPr>
          <p:cNvSpPr txBox="1"/>
          <p:nvPr/>
        </p:nvSpPr>
        <p:spPr>
          <a:xfrm>
            <a:off x="451722" y="29368"/>
            <a:ext cx="7412156" cy="369332"/>
          </a:xfrm>
          <a:prstGeom prst="rect">
            <a:avLst/>
          </a:prstGeom>
          <a:solidFill>
            <a:schemeClr val="bg1"/>
          </a:solidFill>
        </p:spPr>
        <p:txBody>
          <a:bodyPr wrap="square" rtlCol="0">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9" name="Picture 8">
            <a:extLst>
              <a:ext uri="{FF2B5EF4-FFF2-40B4-BE49-F238E27FC236}">
                <a16:creationId xmlns:a16="http://schemas.microsoft.com/office/drawing/2014/main" id="{643BA3AC-F634-4E73-962B-4CC5CAD554D1}"/>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title"/>
          </p:nvPr>
        </p:nvSpPr>
        <p:spPr>
          <a:xfrm>
            <a:off x="429412" y="1090273"/>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Amprentă</a:t>
            </a:r>
            <a:r>
              <a:rPr lang="en-US" dirty="0"/>
              <a:t> </a:t>
            </a:r>
            <a:r>
              <a:rPr lang="en-US" dirty="0" err="1"/>
              <a:t>digitală</a:t>
            </a:r>
            <a:r>
              <a:rPr lang="en-US" dirty="0"/>
              <a:t> </a:t>
            </a:r>
            <a:r>
              <a:rPr lang="en-US" dirty="0" err="1"/>
              <a:t>și</a:t>
            </a:r>
            <a:r>
              <a:rPr lang="en-US" dirty="0"/>
              <a:t> </a:t>
            </a:r>
            <a:r>
              <a:rPr lang="en-US" dirty="0" err="1"/>
              <a:t>recunoaștere</a:t>
            </a:r>
            <a:r>
              <a:rPr lang="en-US" dirty="0"/>
              <a:t> </a:t>
            </a:r>
            <a:r>
              <a:rPr lang="en-US" dirty="0" err="1"/>
              <a:t>facială</a:t>
            </a:r>
            <a:r>
              <a:rPr lang="en-US" dirty="0"/>
              <a:t>: care </a:t>
            </a:r>
            <a:r>
              <a:rPr lang="en-US" dirty="0" err="1"/>
              <a:t>este</a:t>
            </a:r>
            <a:r>
              <a:rPr lang="en-US" dirty="0"/>
              <a:t> </a:t>
            </a:r>
            <a:r>
              <a:rPr lang="en-US" dirty="0" err="1"/>
              <a:t>diferența</a:t>
            </a:r>
            <a:r>
              <a:rPr lang="en-US" dirty="0"/>
              <a:t>? </a:t>
            </a:r>
            <a:endParaRPr dirty="0"/>
          </a:p>
        </p:txBody>
      </p:sp>
      <p:sp>
        <p:nvSpPr>
          <p:cNvPr id="230" name="Google Shape;230;p22"/>
          <p:cNvSpPr txBox="1">
            <a:spLocks noGrp="1"/>
          </p:cNvSpPr>
          <p:nvPr>
            <p:ph type="body" idx="1"/>
          </p:nvPr>
        </p:nvSpPr>
        <p:spPr>
          <a:xfrm>
            <a:off x="429412" y="1770503"/>
            <a:ext cx="8118240" cy="4553504"/>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00000"/>
              </a:lnSpc>
              <a:spcBef>
                <a:spcPts val="600"/>
              </a:spcBef>
              <a:spcAft>
                <a:spcPts val="0"/>
              </a:spcAft>
              <a:buSzPct val="117647"/>
              <a:buNone/>
            </a:pPr>
            <a:r>
              <a:rPr lang="ro-RO" b="1" dirty="0"/>
              <a:t>Recunoașterea amprentei</a:t>
            </a:r>
          </a:p>
          <a:p>
            <a:r>
              <a:rPr lang="ro-RO" dirty="0"/>
              <a:t>Imaginați-vă că </a:t>
            </a:r>
            <a:r>
              <a:rPr lang="ro-RO" b="1" dirty="0"/>
              <a:t>amprenta dumneavoastră</a:t>
            </a:r>
            <a:r>
              <a:rPr lang="ro-RO" dirty="0"/>
              <a:t> este ca o </a:t>
            </a:r>
            <a:r>
              <a:rPr lang="ro-RO" b="1" dirty="0"/>
              <a:t>ștampilă unică</a:t>
            </a:r>
            <a:r>
              <a:rPr lang="ro-RO" dirty="0"/>
              <a:t>, pe care doar dumneavoastră o aveți.</a:t>
            </a:r>
            <a:br>
              <a:rPr lang="ro-RO" dirty="0"/>
            </a:br>
            <a:r>
              <a:rPr lang="ro-RO" dirty="0"/>
              <a:t>Puneți degetul pe un </a:t>
            </a:r>
            <a:r>
              <a:rPr lang="ro-RO" b="1" dirty="0"/>
              <a:t>senzor special</a:t>
            </a:r>
            <a:r>
              <a:rPr lang="ro-RO" dirty="0"/>
              <a:t>, iar dispozitivul verifică modelul de linii și forme de pe deget.</a:t>
            </a:r>
          </a:p>
          <a:p>
            <a:r>
              <a:rPr lang="ro-RO" dirty="0"/>
              <a:t>Este ca și cum telefonul ar spune: „Aha, da, recunosc această ștampilă unică. Poți intra!”</a:t>
            </a:r>
          </a:p>
          <a:p>
            <a:pPr marL="76200" indent="0">
              <a:buNone/>
            </a:pPr>
            <a:r>
              <a:rPr lang="ro-RO" b="1" dirty="0"/>
              <a:t>Recunoașterea feței</a:t>
            </a:r>
          </a:p>
          <a:p>
            <a:r>
              <a:rPr lang="ro-RO" dirty="0"/>
              <a:t>Funcționează ca atunci când un </a:t>
            </a:r>
            <a:r>
              <a:rPr lang="ro-RO" b="1" dirty="0"/>
              <a:t>prieten vă recunoaște</a:t>
            </a:r>
            <a:r>
              <a:rPr lang="ro-RO" dirty="0"/>
              <a:t> după chip.</a:t>
            </a:r>
            <a:br>
              <a:rPr lang="ro-RO" dirty="0"/>
            </a:br>
            <a:r>
              <a:rPr lang="ro-RO" dirty="0"/>
              <a:t>Dispozitivul folosește </a:t>
            </a:r>
            <a:r>
              <a:rPr lang="ro-RO" b="1" dirty="0"/>
              <a:t>camera</a:t>
            </a:r>
            <a:r>
              <a:rPr lang="ro-RO" dirty="0"/>
              <a:t> ca să „se uite” la față – observă forma nasului, a ochilor și a maxilarului.</a:t>
            </a:r>
          </a:p>
          <a:p>
            <a:r>
              <a:rPr lang="ro-RO" dirty="0"/>
              <a:t>Telefonul spune: „Da, te recunosc după față! Bine ai venit!”</a:t>
            </a:r>
          </a:p>
          <a:p>
            <a:pPr marL="457200" lvl="0" indent="-228600" algn="l" rtl="0">
              <a:lnSpc>
                <a:spcPct val="100000"/>
              </a:lnSpc>
              <a:spcBef>
                <a:spcPts val="1200"/>
              </a:spcBef>
              <a:spcAft>
                <a:spcPts val="600"/>
              </a:spcAft>
              <a:buSzPct val="117647"/>
              <a:buNone/>
            </a:pPr>
            <a:endParaRPr dirty="0"/>
          </a:p>
        </p:txBody>
      </p:sp>
      <p:pic>
        <p:nvPicPr>
          <p:cNvPr id="231" name="Google Shape;231;p22"/>
          <p:cNvPicPr preferRelativeResize="0"/>
          <p:nvPr/>
        </p:nvPicPr>
        <p:blipFill rotWithShape="1">
          <a:blip r:embed="rId3">
            <a:alphaModFix/>
          </a:blip>
          <a:srcRect l="5504" t="13196" r="7507" b="13415"/>
          <a:stretch/>
        </p:blipFill>
        <p:spPr>
          <a:xfrm>
            <a:off x="8547652" y="2251649"/>
            <a:ext cx="3413719" cy="2966163"/>
          </a:xfrm>
          <a:prstGeom prst="rect">
            <a:avLst/>
          </a:prstGeom>
          <a:noFill/>
          <a:ln>
            <a:noFill/>
          </a:ln>
        </p:spPr>
      </p:pic>
      <p:sp>
        <p:nvSpPr>
          <p:cNvPr id="232" name="Google Shape;232;p22"/>
          <p:cNvSpPr/>
          <p:nvPr/>
        </p:nvSpPr>
        <p:spPr>
          <a:xfrm>
            <a:off x="8925339" y="5217812"/>
            <a:ext cx="2430426" cy="29132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pch.vector</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33" name="Google Shape;233;p22"/>
          <p:cNvSpPr/>
          <p:nvPr/>
        </p:nvSpPr>
        <p:spPr>
          <a:xfrm>
            <a:off x="9625781" y="0"/>
            <a:ext cx="256059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1.2 Terminologie de bază </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4D5A650E-438E-4187-9B60-735044BDAD16}"/>
              </a:ext>
            </a:extLst>
          </p:cNvPr>
          <p:cNvSpPr txBox="1"/>
          <p:nvPr/>
        </p:nvSpPr>
        <p:spPr>
          <a:xfrm>
            <a:off x="429412" y="0"/>
            <a:ext cx="3138736" cy="533993"/>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60E94454-4AA1-442E-979E-65489D39813B}"/>
              </a:ext>
            </a:extLst>
          </p:cNvPr>
          <p:cNvSpPr txBox="1"/>
          <p:nvPr/>
        </p:nvSpPr>
        <p:spPr>
          <a:xfrm>
            <a:off x="494472" y="112468"/>
            <a:ext cx="8053180"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 name="Picture 9">
            <a:extLst>
              <a:ext uri="{FF2B5EF4-FFF2-40B4-BE49-F238E27FC236}">
                <a16:creationId xmlns:a16="http://schemas.microsoft.com/office/drawing/2014/main" id="{4A498BFD-ABFC-49CA-8B6E-E1F28B242CC7}"/>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2370f821f7_1_2"/>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ro-RO" sz="2000" dirty="0"/>
              <a:t>Secțiunea</a:t>
            </a:r>
            <a:r>
              <a:rPr lang="en-US" sz="2000" dirty="0"/>
              <a:t> 3</a:t>
            </a:r>
            <a:r>
              <a:rPr lang="en-US" sz="4000" dirty="0"/>
              <a:t/>
            </a:r>
            <a:br>
              <a:rPr lang="en-US" sz="4000" dirty="0"/>
            </a:br>
            <a:r>
              <a:rPr lang="en-US" sz="4000" dirty="0" err="1"/>
              <a:t>Setări</a:t>
            </a:r>
            <a:r>
              <a:rPr lang="en-US" sz="4000" dirty="0"/>
              <a:t> de </a:t>
            </a:r>
            <a:r>
              <a:rPr lang="en-US" sz="4000" dirty="0" err="1"/>
              <a:t>bază</a:t>
            </a:r>
            <a:endParaRPr dirty="0"/>
          </a:p>
        </p:txBody>
      </p:sp>
      <p:sp>
        <p:nvSpPr>
          <p:cNvPr id="240" name="Google Shape;240;g32370f821f7_1_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err="1"/>
              <a:t>Obiective</a:t>
            </a:r>
            <a:endParaRPr dirty="0"/>
          </a:p>
        </p:txBody>
      </p:sp>
      <p:sp>
        <p:nvSpPr>
          <p:cNvPr id="241" name="Google Shape;241;g32370f821f7_1_2"/>
          <p:cNvSpPr txBox="1">
            <a:spLocks noGrp="1"/>
          </p:cNvSpPr>
          <p:nvPr>
            <p:ph type="body" idx="2"/>
          </p:nvPr>
        </p:nvSpPr>
        <p:spPr>
          <a:xfrm>
            <a:off x="617620" y="2849843"/>
            <a:ext cx="6817242" cy="337205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200" dirty="0"/>
              <a:t>La </a:t>
            </a:r>
            <a:r>
              <a:rPr lang="en-US" sz="2200" dirty="0" err="1"/>
              <a:t>finalizarea</a:t>
            </a:r>
            <a:r>
              <a:rPr lang="en-US" sz="2200" dirty="0"/>
              <a:t> </a:t>
            </a:r>
            <a:r>
              <a:rPr lang="en-US" sz="2200" dirty="0" err="1"/>
              <a:t>acestei</a:t>
            </a:r>
            <a:r>
              <a:rPr lang="en-US" sz="2200" dirty="0"/>
              <a:t> </a:t>
            </a:r>
            <a:r>
              <a:rPr lang="ro-RO" sz="2200" dirty="0"/>
              <a:t>secțiune</a:t>
            </a:r>
            <a:r>
              <a:rPr lang="en-US" sz="2200" dirty="0"/>
              <a:t>, </a:t>
            </a:r>
            <a:r>
              <a:rPr lang="en-US" sz="2200" dirty="0" err="1"/>
              <a:t>veți</a:t>
            </a:r>
            <a:r>
              <a:rPr lang="en-US" sz="2200" dirty="0"/>
              <a:t> </a:t>
            </a:r>
            <a:r>
              <a:rPr lang="ro-RO" sz="2200" b="1" dirty="0"/>
              <a:t>putea</a:t>
            </a:r>
            <a:r>
              <a:rPr lang="en-US" sz="2200" dirty="0"/>
              <a:t>:</a:t>
            </a:r>
          </a:p>
          <a:p>
            <a:pPr marL="228600" lvl="0" indent="-228600" algn="l" rtl="0">
              <a:lnSpc>
                <a:spcPct val="150000"/>
              </a:lnSpc>
              <a:spcBef>
                <a:spcPts val="1200"/>
              </a:spcBef>
              <a:spcAft>
                <a:spcPts val="0"/>
              </a:spcAft>
              <a:buSzPts val="2000"/>
              <a:buFont typeface="Calibri"/>
              <a:buChar char="✔"/>
            </a:pPr>
            <a:r>
              <a:rPr lang="ro-RO" sz="2200" dirty="0"/>
              <a:t>Să înțelegeți ce setări diferite puteți ajusta.</a:t>
            </a:r>
          </a:p>
          <a:p>
            <a:pPr marL="228600" lvl="0" indent="-228600" algn="l" rtl="0">
              <a:lnSpc>
                <a:spcPct val="150000"/>
              </a:lnSpc>
              <a:spcBef>
                <a:spcPts val="1200"/>
              </a:spcBef>
              <a:spcAft>
                <a:spcPts val="0"/>
              </a:spcAft>
              <a:buSzPts val="2000"/>
              <a:buFont typeface="Calibri"/>
              <a:buChar char="✔"/>
            </a:pPr>
            <a:r>
              <a:rPr lang="ro-RO" sz="2200" dirty="0"/>
              <a:t>Să recunoașteți butoanele pentru setări.</a:t>
            </a:r>
          </a:p>
          <a:p>
            <a:pPr marL="228600" lvl="0" indent="-228600" algn="l" rtl="0">
              <a:lnSpc>
                <a:spcPct val="150000"/>
              </a:lnSpc>
              <a:spcBef>
                <a:spcPts val="1200"/>
              </a:spcBef>
              <a:spcAft>
                <a:spcPts val="0"/>
              </a:spcAft>
              <a:buSzPts val="2000"/>
              <a:buFont typeface="Calibri"/>
              <a:buChar char="✔"/>
            </a:pPr>
            <a:r>
              <a:rPr lang="ro-RO" sz="2200" dirty="0"/>
              <a:t>Să adaptați setările dispozitivelor dumneavoastră în funcție de nevoi.</a:t>
            </a:r>
            <a:endParaRPr lang="en-US" sz="2200" dirty="0"/>
          </a:p>
        </p:txBody>
      </p:sp>
      <p:pic>
        <p:nvPicPr>
          <p:cNvPr id="242" name="Google Shape;242;g32370f821f7_1_2"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243" name="Google Shape;243;g32370f821f7_1_2"/>
          <p:cNvSpPr txBox="1"/>
          <p:nvPr/>
        </p:nvSpPr>
        <p:spPr>
          <a:xfrm>
            <a:off x="8726556" y="5790422"/>
            <a:ext cx="210517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67AA88EC-8AF6-4DFC-BAD9-4F042BB145C8}"/>
              </a:ext>
            </a:extLst>
          </p:cNvPr>
          <p:cNvSpPr txBox="1"/>
          <p:nvPr/>
        </p:nvSpPr>
        <p:spPr>
          <a:xfrm>
            <a:off x="467139" y="99391"/>
            <a:ext cx="7484165" cy="369332"/>
          </a:xfrm>
          <a:prstGeom prst="rect">
            <a:avLst/>
          </a:prstGeom>
          <a:solidFill>
            <a:schemeClr val="bg1"/>
          </a:solidFill>
        </p:spPr>
        <p:txBody>
          <a:bodyPr wrap="square" rtlCol="0">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 name="TextBox 2">
            <a:extLst>
              <a:ext uri="{FF2B5EF4-FFF2-40B4-BE49-F238E27FC236}">
                <a16:creationId xmlns:a16="http://schemas.microsoft.com/office/drawing/2014/main" id="{E5DE86C7-B8E2-46BD-AA9A-49959074E748}"/>
              </a:ext>
            </a:extLst>
          </p:cNvPr>
          <p:cNvSpPr txBox="1"/>
          <p:nvPr/>
        </p:nvSpPr>
        <p:spPr>
          <a:xfrm>
            <a:off x="10831727" y="6036603"/>
            <a:ext cx="1360273" cy="821397"/>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FE47780C-A517-47F8-9FBD-B8BF44EEC8CC}"/>
              </a:ext>
            </a:extLst>
          </p:cNvPr>
          <p:cNvPicPr>
            <a:picLocks noChangeAspect="1"/>
          </p:cNvPicPr>
          <p:nvPr/>
        </p:nvPicPr>
        <p:blipFill>
          <a:blip r:embed="rId5"/>
          <a:stretch>
            <a:fillRect/>
          </a:stretch>
        </p:blipFill>
        <p:spPr>
          <a:xfrm>
            <a:off x="194449" y="6221896"/>
            <a:ext cx="2211302" cy="49754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txBox="1">
            <a:spLocks noGrp="1"/>
          </p:cNvSpPr>
          <p:nvPr>
            <p:ph type="title"/>
          </p:nvPr>
        </p:nvSpPr>
        <p:spPr>
          <a:xfrm>
            <a:off x="283650" y="1150915"/>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Ce sunt setările? </a:t>
            </a:r>
            <a:endParaRPr/>
          </a:p>
        </p:txBody>
      </p:sp>
      <p:sp>
        <p:nvSpPr>
          <p:cNvPr id="250" name="Google Shape;250;p23"/>
          <p:cNvSpPr txBox="1">
            <a:spLocks noGrp="1"/>
          </p:cNvSpPr>
          <p:nvPr>
            <p:ph type="body" idx="1"/>
          </p:nvPr>
        </p:nvSpPr>
        <p:spPr>
          <a:xfrm>
            <a:off x="283650" y="1800000"/>
            <a:ext cx="7785901" cy="4766673"/>
          </a:xfrm>
          <a:prstGeom prst="rect">
            <a:avLst/>
          </a:prstGeom>
          <a:noFill/>
          <a:ln>
            <a:noFill/>
          </a:ln>
        </p:spPr>
        <p:txBody>
          <a:bodyPr spcFirstLastPara="1" wrap="square" lIns="91425" tIns="45700" rIns="91425" bIns="45700" anchor="t" anchorCtr="0">
            <a:normAutofit fontScale="92500" lnSpcReduction="10000"/>
          </a:bodyPr>
          <a:lstStyle/>
          <a:p>
            <a:pPr marL="457200" lvl="0" indent="-381000" algn="l" rtl="0">
              <a:lnSpc>
                <a:spcPct val="100000"/>
              </a:lnSpc>
              <a:spcBef>
                <a:spcPts val="600"/>
              </a:spcBef>
              <a:spcAft>
                <a:spcPts val="0"/>
              </a:spcAft>
              <a:buSzPct val="108108"/>
              <a:buChar char="▪"/>
            </a:pPr>
            <a:r>
              <a:rPr lang="ro-RO" dirty="0"/>
              <a:t>Gândiți-vă la butonul de </a:t>
            </a:r>
            <a:r>
              <a:rPr lang="ro-RO" b="1" dirty="0"/>
              <a:t>Setări</a:t>
            </a:r>
            <a:r>
              <a:rPr lang="ro-RO" dirty="0"/>
              <a:t> ca la panoul de control al dispozitivului dumneavoastră, la fel cum sunt butoanele de pe mașina de spălat sau telecomanda televizorului. Aici puteți ajusta modul în care funcționează lucrurile, ca să se potrivească nevoilor dumneavoastră.</a:t>
            </a:r>
            <a:endParaRPr dirty="0"/>
          </a:p>
          <a:p>
            <a:pPr marL="457200" lvl="0" indent="-381000" algn="l" rtl="0">
              <a:lnSpc>
                <a:spcPct val="100000"/>
              </a:lnSpc>
              <a:spcBef>
                <a:spcPts val="1200"/>
              </a:spcBef>
              <a:spcAft>
                <a:spcPts val="0"/>
              </a:spcAft>
              <a:buSzPct val="108108"/>
              <a:buChar char="▪"/>
            </a:pPr>
            <a:r>
              <a:rPr lang="pt-BR" b="1" dirty="0"/>
              <a:t>Cum recunoașteți butonul de Setări</a:t>
            </a:r>
            <a:r>
              <a:rPr lang="pt-BR" dirty="0"/>
              <a:t>?</a:t>
            </a:r>
            <a:r>
              <a:rPr lang="en-US" b="1" dirty="0"/>
              <a:t> </a:t>
            </a:r>
            <a:r>
              <a:rPr lang="ro-RO" dirty="0"/>
              <a:t>Căutați un simbol care arată ca o </a:t>
            </a:r>
            <a:r>
              <a:rPr lang="ro-RO" b="1" dirty="0"/>
              <a:t>rotiță dințată</a:t>
            </a:r>
            <a:r>
              <a:rPr lang="en-US" dirty="0"/>
              <a:t>(⚙️).</a:t>
            </a:r>
            <a:endParaRPr dirty="0"/>
          </a:p>
          <a:p>
            <a:pPr marL="457200" lvl="0" indent="-381000" algn="l" rtl="0">
              <a:lnSpc>
                <a:spcPct val="100000"/>
              </a:lnSpc>
              <a:spcBef>
                <a:spcPts val="1200"/>
              </a:spcBef>
              <a:spcAft>
                <a:spcPts val="0"/>
              </a:spcAft>
              <a:buSzPct val="108108"/>
              <a:buChar char="▪"/>
            </a:pPr>
            <a:r>
              <a:rPr lang="en-US" dirty="0"/>
              <a:t>Ce </a:t>
            </a:r>
            <a:r>
              <a:rPr lang="en-US" dirty="0" err="1"/>
              <a:t>puteți</a:t>
            </a:r>
            <a:r>
              <a:rPr lang="en-US" dirty="0"/>
              <a:t> </a:t>
            </a:r>
            <a:r>
              <a:rPr lang="ro-RO" dirty="0"/>
              <a:t>regla</a:t>
            </a:r>
            <a:r>
              <a:rPr lang="en-US" dirty="0"/>
              <a:t> în </a:t>
            </a:r>
            <a:r>
              <a:rPr lang="ro-RO" dirty="0"/>
              <a:t>S</a:t>
            </a:r>
            <a:r>
              <a:rPr lang="en-US" dirty="0" err="1"/>
              <a:t>etări</a:t>
            </a:r>
            <a:r>
              <a:rPr lang="en-US" dirty="0"/>
              <a:t>? </a:t>
            </a:r>
            <a:endParaRPr dirty="0"/>
          </a:p>
          <a:p>
            <a:pPr marL="914400" lvl="1" indent="-365760" algn="l" rtl="0">
              <a:lnSpc>
                <a:spcPct val="100000"/>
              </a:lnSpc>
              <a:spcBef>
                <a:spcPts val="1200"/>
              </a:spcBef>
              <a:spcAft>
                <a:spcPts val="0"/>
              </a:spcAft>
              <a:buSzPct val="106142"/>
              <a:buFont typeface="Courier New"/>
              <a:buChar char="o"/>
            </a:pPr>
            <a:r>
              <a:rPr lang="en-US" b="1" dirty="0" err="1"/>
              <a:t>Luminozitate</a:t>
            </a:r>
            <a:r>
              <a:rPr lang="ro-RO" b="1" dirty="0"/>
              <a:t>a</a:t>
            </a:r>
            <a:r>
              <a:rPr lang="en-US" b="1" dirty="0"/>
              <a:t>: </a:t>
            </a:r>
            <a:r>
              <a:rPr lang="ro-RO" dirty="0"/>
              <a:t>reglați cât de tare luminează ecranul</a:t>
            </a:r>
          </a:p>
          <a:p>
            <a:pPr marL="914400" lvl="1" indent="-365760" algn="l" rtl="0">
              <a:lnSpc>
                <a:spcPct val="100000"/>
              </a:lnSpc>
              <a:spcBef>
                <a:spcPts val="1200"/>
              </a:spcBef>
              <a:spcAft>
                <a:spcPts val="0"/>
              </a:spcAft>
              <a:buSzPct val="106142"/>
              <a:buFont typeface="Courier New"/>
              <a:buChar char="o"/>
            </a:pPr>
            <a:r>
              <a:rPr lang="en-US" b="1" dirty="0" err="1"/>
              <a:t>Volum</a:t>
            </a:r>
            <a:r>
              <a:rPr lang="ro-RO" b="1" dirty="0"/>
              <a:t>ul</a:t>
            </a:r>
            <a:r>
              <a:rPr lang="en-US" b="1" dirty="0"/>
              <a:t>: </a:t>
            </a:r>
            <a:r>
              <a:rPr lang="ro-RO" dirty="0"/>
              <a:t>măriți sau micșorați sunetul</a:t>
            </a:r>
          </a:p>
          <a:p>
            <a:pPr marL="914400" lvl="1" indent="-365760" algn="l" rtl="0">
              <a:lnSpc>
                <a:spcPct val="100000"/>
              </a:lnSpc>
              <a:spcBef>
                <a:spcPts val="1200"/>
              </a:spcBef>
              <a:spcAft>
                <a:spcPts val="0"/>
              </a:spcAft>
              <a:buSzPct val="106142"/>
              <a:buFont typeface="Courier New"/>
              <a:buChar char="o"/>
            </a:pPr>
            <a:r>
              <a:rPr lang="en-US" b="1" dirty="0"/>
              <a:t>Wi-Fi: </a:t>
            </a:r>
            <a:r>
              <a:rPr lang="ro-RO" dirty="0"/>
              <a:t>conectați-vă la internet</a:t>
            </a:r>
            <a:endParaRPr dirty="0"/>
          </a:p>
          <a:p>
            <a:pPr marL="914400" lvl="1" indent="-365760" algn="l" rtl="0">
              <a:lnSpc>
                <a:spcPct val="100000"/>
              </a:lnSpc>
              <a:spcBef>
                <a:spcPts val="600"/>
              </a:spcBef>
              <a:spcAft>
                <a:spcPts val="0"/>
              </a:spcAft>
              <a:buSzPct val="106142"/>
              <a:buFont typeface="Courier New"/>
              <a:buChar char="o"/>
            </a:pPr>
            <a:r>
              <a:rPr lang="en-US" b="1" dirty="0" err="1"/>
              <a:t>Limba</a:t>
            </a:r>
            <a:r>
              <a:rPr lang="en-US" b="1" dirty="0"/>
              <a:t>: </a:t>
            </a:r>
            <a:r>
              <a:rPr lang="ro-RO" dirty="0"/>
              <a:t>schimbați limba dacă preferați să citiți în altă limbă</a:t>
            </a:r>
            <a:endParaRPr dirty="0"/>
          </a:p>
          <a:p>
            <a:pPr marL="457200" lvl="0" indent="-228600" algn="l" rtl="0">
              <a:lnSpc>
                <a:spcPct val="100000"/>
              </a:lnSpc>
              <a:spcBef>
                <a:spcPts val="600"/>
              </a:spcBef>
              <a:spcAft>
                <a:spcPts val="600"/>
              </a:spcAft>
              <a:buSzPct val="108108"/>
              <a:buNone/>
            </a:pPr>
            <a:endParaRPr dirty="0"/>
          </a:p>
        </p:txBody>
      </p:sp>
      <p:pic>
        <p:nvPicPr>
          <p:cNvPr id="251" name="Google Shape;251;p23" descr="Gear check icon logo design"/>
          <p:cNvPicPr preferRelativeResize="0"/>
          <p:nvPr/>
        </p:nvPicPr>
        <p:blipFill rotWithShape="1">
          <a:blip r:embed="rId3">
            <a:alphaModFix/>
          </a:blip>
          <a:srcRect/>
          <a:stretch/>
        </p:blipFill>
        <p:spPr>
          <a:xfrm>
            <a:off x="8015400" y="1528020"/>
            <a:ext cx="4170950" cy="4170950"/>
          </a:xfrm>
          <a:prstGeom prst="rect">
            <a:avLst/>
          </a:prstGeom>
          <a:noFill/>
          <a:ln>
            <a:noFill/>
          </a:ln>
        </p:spPr>
      </p:pic>
      <p:sp>
        <p:nvSpPr>
          <p:cNvPr id="252" name="Google Shape;252;p23"/>
          <p:cNvSpPr/>
          <p:nvPr/>
        </p:nvSpPr>
        <p:spPr>
          <a:xfrm>
            <a:off x="10304206" y="0"/>
            <a:ext cx="1882144"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1.3 Setări de bază</a:t>
            </a:r>
            <a:endParaRPr sz="1800" b="0" i="0" u="none" strike="noStrike" cap="none">
              <a:solidFill>
                <a:srgbClr val="1C2E78"/>
              </a:solidFill>
              <a:latin typeface="Calibri"/>
              <a:ea typeface="Calibri"/>
              <a:cs typeface="Calibri"/>
              <a:sym typeface="Calibri"/>
            </a:endParaRPr>
          </a:p>
        </p:txBody>
      </p:sp>
      <p:sp>
        <p:nvSpPr>
          <p:cNvPr id="253" name="Google Shape;253;p23"/>
          <p:cNvSpPr/>
          <p:nvPr/>
        </p:nvSpPr>
        <p:spPr>
          <a:xfrm>
            <a:off x="9424603" y="5199171"/>
            <a:ext cx="1406695" cy="26161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0AB8C905-E2BC-4F9C-84F1-F5C986D1F82E}"/>
              </a:ext>
            </a:extLst>
          </p:cNvPr>
          <p:cNvSpPr txBox="1"/>
          <p:nvPr/>
        </p:nvSpPr>
        <p:spPr>
          <a:xfrm>
            <a:off x="467139" y="0"/>
            <a:ext cx="2951513" cy="516835"/>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C470C9F2-B909-4121-9515-D16D94BFA395}"/>
              </a:ext>
            </a:extLst>
          </p:cNvPr>
          <p:cNvSpPr txBox="1"/>
          <p:nvPr/>
        </p:nvSpPr>
        <p:spPr>
          <a:xfrm>
            <a:off x="554106" y="109482"/>
            <a:ext cx="6810789"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 name="Picture 9">
            <a:extLst>
              <a:ext uri="{FF2B5EF4-FFF2-40B4-BE49-F238E27FC236}">
                <a16:creationId xmlns:a16="http://schemas.microsoft.com/office/drawing/2014/main" id="{87DCCC01-CA8A-41DD-858D-AE2098579A90}"/>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32370f821f7_1_11"/>
          <p:cNvSpPr txBox="1">
            <a:spLocks noGrp="1"/>
          </p:cNvSpPr>
          <p:nvPr>
            <p:ph type="title"/>
          </p:nvPr>
        </p:nvSpPr>
        <p:spPr>
          <a:xfrm>
            <a:off x="558000" y="7154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ro-RO" sz="2000" dirty="0"/>
              <a:t>Secțiunea</a:t>
            </a:r>
            <a:r>
              <a:rPr lang="en-US" sz="2000" dirty="0"/>
              <a:t> 4</a:t>
            </a:r>
            <a:r>
              <a:rPr lang="en-US" sz="4000" dirty="0"/>
              <a:t/>
            </a:r>
            <a:br>
              <a:rPr lang="en-US" sz="4000" dirty="0"/>
            </a:br>
            <a:r>
              <a:rPr lang="en-US" sz="4000" dirty="0" err="1"/>
              <a:t>Navigarea</a:t>
            </a:r>
            <a:r>
              <a:rPr lang="en-US" sz="4000" dirty="0"/>
              <a:t> </a:t>
            </a:r>
            <a:r>
              <a:rPr lang="en-US" sz="4000" dirty="0" err="1"/>
              <a:t>interfețelor</a:t>
            </a:r>
            <a:r>
              <a:rPr lang="en-US" sz="4000" dirty="0"/>
              <a:t> </a:t>
            </a:r>
            <a:r>
              <a:rPr lang="en-US" sz="4000" dirty="0" err="1"/>
              <a:t>și</a:t>
            </a:r>
            <a:r>
              <a:rPr lang="en-US" sz="4000" dirty="0"/>
              <a:t> </a:t>
            </a:r>
            <a:r>
              <a:rPr lang="en-US" sz="4000" dirty="0" err="1"/>
              <a:t>meniurilor</a:t>
            </a:r>
            <a:endParaRPr dirty="0"/>
          </a:p>
        </p:txBody>
      </p:sp>
      <p:sp>
        <p:nvSpPr>
          <p:cNvPr id="260" name="Google Shape;260;g32370f821f7_1_11"/>
          <p:cNvSpPr txBox="1">
            <a:spLocks noGrp="1"/>
          </p:cNvSpPr>
          <p:nvPr>
            <p:ph type="body" idx="1"/>
          </p:nvPr>
        </p:nvSpPr>
        <p:spPr>
          <a:xfrm>
            <a:off x="558000" y="20076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err="1"/>
              <a:t>Obiective</a:t>
            </a:r>
            <a:endParaRPr dirty="0"/>
          </a:p>
        </p:txBody>
      </p:sp>
      <p:sp>
        <p:nvSpPr>
          <p:cNvPr id="261" name="Google Shape;261;g32370f821f7_1_11"/>
          <p:cNvSpPr txBox="1">
            <a:spLocks noGrp="1"/>
          </p:cNvSpPr>
          <p:nvPr>
            <p:ph type="body" idx="2"/>
          </p:nvPr>
        </p:nvSpPr>
        <p:spPr>
          <a:xfrm>
            <a:off x="617620" y="2697443"/>
            <a:ext cx="6557700" cy="4008300"/>
          </a:xfrm>
          <a:prstGeom prst="rect">
            <a:avLst/>
          </a:prstGeom>
          <a:noFill/>
          <a:ln>
            <a:noFill/>
          </a:ln>
        </p:spPr>
        <p:txBody>
          <a:bodyPr spcFirstLastPara="1" wrap="square" lIns="91425" tIns="45700" rIns="91425" bIns="45700" anchor="t" anchorCtr="0">
            <a:normAutofit/>
          </a:bodyPr>
          <a:lstStyle/>
          <a:p>
            <a:pPr marL="76200" indent="0">
              <a:buNone/>
            </a:pPr>
            <a:r>
              <a:rPr lang="it-IT" sz="2200" b="1" dirty="0"/>
              <a:t>La finalul acestei secțiuni veți putea:</a:t>
            </a:r>
            <a:endParaRPr lang="it-IT" sz="2200" dirty="0"/>
          </a:p>
          <a:p>
            <a:pPr marL="228600" lvl="0" indent="-228600" algn="l" rtl="0">
              <a:lnSpc>
                <a:spcPct val="150000"/>
              </a:lnSpc>
              <a:spcBef>
                <a:spcPts val="1200"/>
              </a:spcBef>
              <a:spcAft>
                <a:spcPts val="0"/>
              </a:spcAft>
              <a:buSzPts val="2000"/>
              <a:buFont typeface="Calibri"/>
              <a:buChar char="✔"/>
            </a:pPr>
            <a:r>
              <a:rPr lang="en-US" sz="2000" dirty="0" err="1"/>
              <a:t>Recunoașt</a:t>
            </a:r>
            <a:r>
              <a:rPr lang="ro-RO" sz="2000" dirty="0"/>
              <a:t>e </a:t>
            </a:r>
            <a:r>
              <a:rPr lang="en-US" sz="2000" dirty="0" err="1"/>
              <a:t>simbolurile</a:t>
            </a:r>
            <a:r>
              <a:rPr lang="en-US" sz="2000" dirty="0"/>
              <a:t> </a:t>
            </a:r>
            <a:r>
              <a:rPr lang="en-US" sz="2000" dirty="0" err="1"/>
              <a:t>principalelor</a:t>
            </a:r>
            <a:r>
              <a:rPr lang="en-US" sz="2000" dirty="0"/>
              <a:t> </a:t>
            </a:r>
            <a:r>
              <a:rPr lang="en-US" sz="2000" dirty="0" err="1"/>
              <a:t>funcționalități</a:t>
            </a:r>
            <a:r>
              <a:rPr lang="ro-RO" sz="2000" dirty="0"/>
              <a:t>.</a:t>
            </a:r>
            <a:endParaRPr dirty="0"/>
          </a:p>
          <a:p>
            <a:pPr marL="228600" lvl="0" indent="-228600" algn="l" rtl="0">
              <a:lnSpc>
                <a:spcPct val="150000"/>
              </a:lnSpc>
              <a:spcBef>
                <a:spcPts val="1200"/>
              </a:spcBef>
              <a:spcAft>
                <a:spcPts val="0"/>
              </a:spcAft>
              <a:buSzPts val="2000"/>
              <a:buFont typeface="Calibri"/>
              <a:buChar char="✔"/>
            </a:pPr>
            <a:r>
              <a:rPr lang="en-US" sz="2000" dirty="0" err="1"/>
              <a:t>Stăpâni</a:t>
            </a:r>
            <a:r>
              <a:rPr lang="en-US" sz="2000" dirty="0"/>
              <a:t> </a:t>
            </a:r>
            <a:r>
              <a:rPr lang="en-US" sz="2000" dirty="0" err="1"/>
              <a:t>diferite</a:t>
            </a:r>
            <a:r>
              <a:rPr lang="en-US" sz="2000" dirty="0"/>
              <a:t> </a:t>
            </a:r>
            <a:r>
              <a:rPr lang="en-US" sz="2000" dirty="0" err="1"/>
              <a:t>gesturi</a:t>
            </a:r>
            <a:r>
              <a:rPr lang="en-US" sz="2000" dirty="0"/>
              <a:t> pe </a:t>
            </a:r>
            <a:r>
              <a:rPr lang="en-US" sz="2000" dirty="0" err="1"/>
              <a:t>dispozitive</a:t>
            </a:r>
            <a:r>
              <a:rPr lang="en-US" sz="2000" dirty="0"/>
              <a:t> tactile</a:t>
            </a:r>
            <a:r>
              <a:rPr lang="ro-RO" sz="2000" dirty="0"/>
              <a:t>.</a:t>
            </a:r>
            <a:endParaRPr sz="2000" dirty="0"/>
          </a:p>
          <a:p>
            <a:pPr marL="228600" lvl="0" indent="-228600" algn="l" rtl="0">
              <a:lnSpc>
                <a:spcPct val="150000"/>
              </a:lnSpc>
              <a:spcBef>
                <a:spcPts val="1200"/>
              </a:spcBef>
              <a:spcAft>
                <a:spcPts val="0"/>
              </a:spcAft>
              <a:buSzPts val="2000"/>
              <a:buChar char="✔"/>
            </a:pPr>
            <a:r>
              <a:rPr lang="en-US" sz="2000" dirty="0" err="1"/>
              <a:t>Utiliza</a:t>
            </a:r>
            <a:r>
              <a:rPr lang="ro-RO" sz="2000" dirty="0"/>
              <a:t>, </a:t>
            </a:r>
            <a:r>
              <a:rPr lang="en-US" sz="2000" dirty="0"/>
              <a:t>cu </a:t>
            </a:r>
            <a:r>
              <a:rPr lang="en-US" sz="2000" dirty="0" err="1"/>
              <a:t>încredere</a:t>
            </a:r>
            <a:r>
              <a:rPr lang="ro-RO" sz="2000" dirty="0"/>
              <a:t>,</a:t>
            </a:r>
            <a:r>
              <a:rPr lang="en-US" sz="2000" dirty="0"/>
              <a:t> </a:t>
            </a:r>
            <a:r>
              <a:rPr lang="en-US" sz="2000" dirty="0" err="1"/>
              <a:t>diferitele</a:t>
            </a:r>
            <a:r>
              <a:rPr lang="en-US" sz="2000" dirty="0"/>
              <a:t> </a:t>
            </a:r>
            <a:r>
              <a:rPr lang="en-US" sz="2000" dirty="0" err="1"/>
              <a:t>interfețe</a:t>
            </a:r>
            <a:r>
              <a:rPr lang="en-US" sz="2000" dirty="0"/>
              <a:t> </a:t>
            </a:r>
            <a:r>
              <a:rPr lang="en-US" sz="2000" dirty="0" err="1"/>
              <a:t>prin</a:t>
            </a:r>
            <a:r>
              <a:rPr lang="en-US" sz="2000" dirty="0"/>
              <a:t> </a:t>
            </a:r>
            <a:r>
              <a:rPr lang="en-US" sz="2000" dirty="0" err="1"/>
              <a:t>recunoașterea</a:t>
            </a:r>
            <a:r>
              <a:rPr lang="en-US" sz="2000" dirty="0"/>
              <a:t> </a:t>
            </a:r>
            <a:r>
              <a:rPr lang="en-US" sz="2000" dirty="0" err="1"/>
              <a:t>modelelor</a:t>
            </a:r>
            <a:r>
              <a:rPr lang="en-US" sz="2000" dirty="0"/>
              <a:t> </a:t>
            </a:r>
            <a:r>
              <a:rPr lang="en-US" sz="2000" dirty="0" err="1"/>
              <a:t>comun</a:t>
            </a:r>
            <a:r>
              <a:rPr lang="ro-RO" sz="2000" dirty="0"/>
              <a:t>e.</a:t>
            </a:r>
            <a:endParaRPr sz="2000" dirty="0"/>
          </a:p>
        </p:txBody>
      </p:sp>
      <p:pic>
        <p:nvPicPr>
          <p:cNvPr id="262" name="Google Shape;262;g32370f821f7_1_11" descr="High ROI content abstract concept illustration"/>
          <p:cNvPicPr preferRelativeResize="0"/>
          <p:nvPr/>
        </p:nvPicPr>
        <p:blipFill rotWithShape="1">
          <a:blip r:embed="rId3">
            <a:alphaModFix/>
          </a:blip>
          <a:srcRect l="10457" t="11532" r="9779" b="9207"/>
          <a:stretch/>
        </p:blipFill>
        <p:spPr>
          <a:xfrm>
            <a:off x="7434862" y="1741009"/>
            <a:ext cx="4199138" cy="4172504"/>
          </a:xfrm>
          <a:prstGeom prst="rect">
            <a:avLst/>
          </a:prstGeom>
          <a:noFill/>
          <a:ln>
            <a:noFill/>
          </a:ln>
        </p:spPr>
      </p:pic>
      <p:sp>
        <p:nvSpPr>
          <p:cNvPr id="263" name="Google Shape;263;g32370f821f7_1_11"/>
          <p:cNvSpPr txBox="1"/>
          <p:nvPr/>
        </p:nvSpPr>
        <p:spPr>
          <a:xfrm>
            <a:off x="8800858" y="5790363"/>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Imagine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CA1BECE-9900-4D27-91C2-7C726DFC6D9D}"/>
              </a:ext>
            </a:extLst>
          </p:cNvPr>
          <p:cNvSpPr txBox="1"/>
          <p:nvPr/>
        </p:nvSpPr>
        <p:spPr>
          <a:xfrm>
            <a:off x="477077" y="69574"/>
            <a:ext cx="7215809" cy="369332"/>
          </a:xfrm>
          <a:prstGeom prst="rect">
            <a:avLst/>
          </a:prstGeom>
          <a:solidFill>
            <a:schemeClr val="bg1"/>
          </a:solidFill>
        </p:spPr>
        <p:txBody>
          <a:bodyPr wrap="square" rtlCol="0">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3" name="TextBox 2">
            <a:extLst>
              <a:ext uri="{FF2B5EF4-FFF2-40B4-BE49-F238E27FC236}">
                <a16:creationId xmlns:a16="http://schemas.microsoft.com/office/drawing/2014/main" id="{B4D77412-08FB-4078-AC16-C0B8DC82237C}"/>
              </a:ext>
            </a:extLst>
          </p:cNvPr>
          <p:cNvSpPr txBox="1"/>
          <p:nvPr/>
        </p:nvSpPr>
        <p:spPr>
          <a:xfrm>
            <a:off x="11241157" y="6036663"/>
            <a:ext cx="950843" cy="821337"/>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172C7E8B-5030-4F4E-9063-8E531509095C}"/>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Funcționalități și simboluri (1/2) </a:t>
            </a:r>
            <a:endParaRPr/>
          </a:p>
        </p:txBody>
      </p:sp>
      <p:sp>
        <p:nvSpPr>
          <p:cNvPr id="270" name="Google Shape;270;p24"/>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a:t>Butonul </a:t>
            </a:r>
            <a:r>
              <a:rPr lang="en-US" b="1" dirty="0" err="1"/>
              <a:t>Acasă</a:t>
            </a:r>
            <a:r>
              <a:rPr lang="ro-RO" b="1" dirty="0"/>
              <a:t> </a:t>
            </a:r>
            <a:r>
              <a:rPr lang="ro-RO" dirty="0"/>
              <a:t>(Home)</a:t>
            </a:r>
            <a:endParaRPr b="1"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 </a:t>
            </a:r>
            <a:r>
              <a:rPr lang="en-US" dirty="0" err="1"/>
              <a:t>sau</a:t>
            </a:r>
            <a:r>
              <a:rPr lang="en-US" dirty="0"/>
              <a:t> un </a:t>
            </a:r>
            <a:r>
              <a:rPr lang="en-US" dirty="0" err="1"/>
              <a:t>pătrat</a:t>
            </a:r>
            <a:r>
              <a:rPr lang="en-US" dirty="0"/>
              <a:t>/</a:t>
            </a:r>
            <a:r>
              <a:rPr lang="en-US" dirty="0" err="1"/>
              <a:t>linie</a:t>
            </a:r>
            <a:r>
              <a:rPr lang="ro-RO" dirty="0"/>
              <a:t> </a:t>
            </a:r>
            <a:r>
              <a:rPr lang="en-US" dirty="0" err="1"/>
              <a:t>jos</a:t>
            </a:r>
            <a:r>
              <a:rPr lang="ro-RO" dirty="0"/>
              <a:t> pe</a:t>
            </a:r>
            <a:r>
              <a:rPr lang="en-US" dirty="0"/>
              <a:t> </a:t>
            </a:r>
            <a:r>
              <a:rPr lang="en-US" dirty="0" err="1"/>
              <a:t>ecran</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en-US" b="1" dirty="0"/>
              <a:t>Ce face: </a:t>
            </a:r>
            <a:r>
              <a:rPr lang="en-US" dirty="0" err="1"/>
              <a:t>Vă</a:t>
            </a:r>
            <a:r>
              <a:rPr lang="en-US" dirty="0"/>
              <a:t> duce </a:t>
            </a:r>
            <a:r>
              <a:rPr lang="en-US" dirty="0" err="1"/>
              <a:t>înapoi</a:t>
            </a:r>
            <a:r>
              <a:rPr lang="en-US" dirty="0"/>
              <a:t> la </a:t>
            </a:r>
            <a:r>
              <a:rPr lang="en-US" dirty="0" err="1"/>
              <a:t>ecranul</a:t>
            </a:r>
            <a:r>
              <a:rPr lang="en-US" dirty="0"/>
              <a:t> principal.</a:t>
            </a:r>
            <a:endParaRPr dirty="0"/>
          </a:p>
          <a:p>
            <a:pPr marL="76200" lvl="0" indent="0" algn="l" rtl="0">
              <a:lnSpc>
                <a:spcPct val="100000"/>
              </a:lnSpc>
              <a:spcBef>
                <a:spcPts val="600"/>
              </a:spcBef>
              <a:spcAft>
                <a:spcPts val="0"/>
              </a:spcAft>
              <a:buSzPts val="2400"/>
              <a:buNone/>
            </a:pPr>
            <a:r>
              <a:rPr lang="en-US" b="1" dirty="0"/>
              <a:t>Butonul </a:t>
            </a:r>
            <a:r>
              <a:rPr lang="en-US" b="1" dirty="0" err="1"/>
              <a:t>Înapoi</a:t>
            </a:r>
            <a:r>
              <a:rPr lang="ro-RO" b="1" dirty="0"/>
              <a:t> </a:t>
            </a:r>
            <a:r>
              <a:rPr lang="ro-RO" dirty="0"/>
              <a:t>(Back)</a:t>
            </a:r>
            <a:endParaRPr b="1"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 </a:t>
            </a:r>
            <a:r>
              <a:rPr lang="en-US" dirty="0" err="1"/>
              <a:t>sau</a:t>
            </a:r>
            <a:r>
              <a:rPr lang="en-US" dirty="0"/>
              <a:t> o </a:t>
            </a:r>
            <a:r>
              <a:rPr lang="en-US" dirty="0" err="1"/>
              <a:t>săgeată</a:t>
            </a:r>
            <a:r>
              <a:rPr lang="en-US" dirty="0"/>
              <a:t> </a:t>
            </a:r>
            <a:r>
              <a:rPr lang="en-US" dirty="0" err="1"/>
              <a:t>spre</a:t>
            </a:r>
            <a:r>
              <a:rPr lang="en-US" dirty="0"/>
              <a:t> </a:t>
            </a:r>
            <a:r>
              <a:rPr lang="en-US" dirty="0" err="1"/>
              <a:t>stânga</a:t>
            </a:r>
            <a:endParaRPr dirty="0"/>
          </a:p>
          <a:p>
            <a:r>
              <a:rPr lang="en-US" b="1" dirty="0"/>
              <a:t>Ce face: </a:t>
            </a:r>
            <a:r>
              <a:rPr lang="ro-RO" dirty="0"/>
              <a:t>Vă întoarce la ecranul anterior</a:t>
            </a:r>
          </a:p>
          <a:p>
            <a:pPr marL="76200" lvl="0" indent="0" algn="l" rtl="0">
              <a:lnSpc>
                <a:spcPct val="100000"/>
              </a:lnSpc>
              <a:spcBef>
                <a:spcPts val="600"/>
              </a:spcBef>
              <a:spcAft>
                <a:spcPts val="0"/>
              </a:spcAft>
              <a:buClr>
                <a:srgbClr val="68BC42"/>
              </a:buClr>
              <a:buSzPts val="2400"/>
              <a:buNone/>
            </a:pPr>
            <a:endParaRPr dirty="0"/>
          </a:p>
        </p:txBody>
      </p:sp>
      <p:sp>
        <p:nvSpPr>
          <p:cNvPr id="271" name="Google Shape;271;p2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a:t>Wi-Fi</a:t>
            </a:r>
            <a:endParaRPr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 </a:t>
            </a:r>
            <a:r>
              <a:rPr lang="en-US" dirty="0" err="1"/>
              <a:t>sau</a:t>
            </a:r>
            <a:r>
              <a:rPr lang="en-US" dirty="0"/>
              <a:t> </a:t>
            </a:r>
            <a:r>
              <a:rPr lang="en-US" dirty="0" err="1"/>
              <a:t>linii</a:t>
            </a:r>
            <a:r>
              <a:rPr lang="en-US" dirty="0"/>
              <a:t> </a:t>
            </a:r>
            <a:r>
              <a:rPr lang="en-US" dirty="0" err="1"/>
              <a:t>curbate</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en-US" b="1" dirty="0"/>
              <a:t>Ce </a:t>
            </a:r>
            <a:r>
              <a:rPr lang="en-US" b="1" dirty="0" err="1"/>
              <a:t>înseamnă</a:t>
            </a:r>
            <a:r>
              <a:rPr lang="en-US" b="1" dirty="0"/>
              <a:t>:</a:t>
            </a:r>
            <a:r>
              <a:rPr lang="en-US" dirty="0"/>
              <a:t> </a:t>
            </a:r>
            <a:r>
              <a:rPr lang="en-US" dirty="0" err="1"/>
              <a:t>Arată</a:t>
            </a:r>
            <a:r>
              <a:rPr lang="en-US" dirty="0"/>
              <a:t> </a:t>
            </a:r>
            <a:r>
              <a:rPr lang="en-US" dirty="0" err="1"/>
              <a:t>dacă</a:t>
            </a:r>
            <a:r>
              <a:rPr lang="en-US" dirty="0"/>
              <a:t> </a:t>
            </a:r>
            <a:r>
              <a:rPr lang="en-US" dirty="0" err="1"/>
              <a:t>sunteți</a:t>
            </a:r>
            <a:r>
              <a:rPr lang="en-US" dirty="0"/>
              <a:t> </a:t>
            </a:r>
            <a:r>
              <a:rPr lang="en-US" dirty="0" err="1"/>
              <a:t>conectat</a:t>
            </a:r>
            <a:r>
              <a:rPr lang="ro-RO" dirty="0"/>
              <a:t>(ă)</a:t>
            </a:r>
            <a:r>
              <a:rPr lang="en-US" dirty="0"/>
              <a:t> la internet. </a:t>
            </a:r>
            <a:endParaRPr dirty="0"/>
          </a:p>
          <a:p>
            <a:pPr marL="76200" lvl="0" indent="0" algn="l" rtl="0">
              <a:lnSpc>
                <a:spcPct val="100000"/>
              </a:lnSpc>
              <a:spcBef>
                <a:spcPts val="600"/>
              </a:spcBef>
              <a:spcAft>
                <a:spcPts val="0"/>
              </a:spcAft>
              <a:buSzPts val="2400"/>
              <a:buNone/>
            </a:pPr>
            <a:r>
              <a:rPr lang="en-US" b="1" dirty="0" err="1"/>
              <a:t>Baterie</a:t>
            </a:r>
            <a:endParaRPr b="1"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a:t>
            </a:r>
            <a:endParaRPr dirty="0"/>
          </a:p>
          <a:p>
            <a:r>
              <a:rPr lang="en-US" b="1" dirty="0"/>
              <a:t>Ce </a:t>
            </a:r>
            <a:r>
              <a:rPr lang="en-US" b="1" dirty="0" err="1"/>
              <a:t>inseamnă</a:t>
            </a:r>
            <a:r>
              <a:rPr lang="en-US" b="1" dirty="0"/>
              <a:t>: </a:t>
            </a:r>
            <a:r>
              <a:rPr lang="ro-RO" dirty="0"/>
              <a:t>Arată câtă energie mai are dispozitivul.</a:t>
            </a:r>
            <a:r>
              <a:rPr lang="en-US" dirty="0"/>
              <a:t> Un </a:t>
            </a:r>
            <a:r>
              <a:rPr lang="en-US" dirty="0" err="1"/>
              <a:t>fulger</a:t>
            </a:r>
            <a:r>
              <a:rPr lang="en-US" dirty="0"/>
              <a:t> (⚡) </a:t>
            </a:r>
            <a:r>
              <a:rPr lang="ro-RO" dirty="0"/>
              <a:t>înseamnă că </a:t>
            </a:r>
            <a:r>
              <a:rPr lang="en-US" dirty="0" err="1"/>
              <a:t>bateria</a:t>
            </a:r>
            <a:r>
              <a:rPr lang="en-US" dirty="0"/>
              <a:t> se </a:t>
            </a:r>
            <a:r>
              <a:rPr lang="en-US" dirty="0" err="1"/>
              <a:t>încarcă</a:t>
            </a:r>
            <a:r>
              <a:rPr lang="en-US" dirty="0"/>
              <a:t>.</a:t>
            </a:r>
            <a:endParaRPr dirty="0"/>
          </a:p>
        </p:txBody>
      </p:sp>
      <p:sp>
        <p:nvSpPr>
          <p:cNvPr id="272" name="Google Shape;272;p24"/>
          <p:cNvSpPr/>
          <p:nvPr/>
        </p:nvSpPr>
        <p:spPr>
          <a:xfrm>
            <a:off x="8367251" y="0"/>
            <a:ext cx="3819373"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1.4 Navigarea interfețelor și meniurilor</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38D11F9F-3973-49F4-83F1-B99E4C7980A8}"/>
              </a:ext>
            </a:extLst>
          </p:cNvPr>
          <p:cNvSpPr txBox="1"/>
          <p:nvPr/>
        </p:nvSpPr>
        <p:spPr>
          <a:xfrm>
            <a:off x="477078" y="89452"/>
            <a:ext cx="3071192" cy="309248"/>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6F0FD094-262E-4904-853B-7C2DF3DF1BEA}"/>
              </a:ext>
            </a:extLst>
          </p:cNvPr>
          <p:cNvSpPr txBox="1"/>
          <p:nvPr/>
        </p:nvSpPr>
        <p:spPr>
          <a:xfrm>
            <a:off x="557999" y="89452"/>
            <a:ext cx="6816835"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9" name="Picture 8">
            <a:extLst>
              <a:ext uri="{FF2B5EF4-FFF2-40B4-BE49-F238E27FC236}">
                <a16:creationId xmlns:a16="http://schemas.microsoft.com/office/drawing/2014/main" id="{5E40D95F-DDAF-447B-881E-118A1F1D8A5F}"/>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6"/>
          <p:cNvSpPr txBox="1">
            <a:spLocks noGrp="1"/>
          </p:cNvSpPr>
          <p:nvPr>
            <p:ph type="title"/>
          </p:nvPr>
        </p:nvSpPr>
        <p:spPr>
          <a:xfrm>
            <a:off x="558000" y="62931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Funcționalități</a:t>
            </a:r>
            <a:r>
              <a:rPr lang="en-US" dirty="0"/>
              <a:t> </a:t>
            </a:r>
            <a:r>
              <a:rPr lang="en-US" dirty="0" err="1"/>
              <a:t>și</a:t>
            </a:r>
            <a:r>
              <a:rPr lang="en-US" dirty="0"/>
              <a:t> </a:t>
            </a:r>
            <a:r>
              <a:rPr lang="en-US" dirty="0" err="1"/>
              <a:t>simboluri</a:t>
            </a:r>
            <a:r>
              <a:rPr lang="en-US" dirty="0"/>
              <a:t> (2/2) </a:t>
            </a:r>
            <a:endParaRPr dirty="0"/>
          </a:p>
        </p:txBody>
      </p:sp>
      <p:sp>
        <p:nvSpPr>
          <p:cNvPr id="279" name="Google Shape;279;p26"/>
          <p:cNvSpPr txBox="1">
            <a:spLocks noGrp="1"/>
          </p:cNvSpPr>
          <p:nvPr>
            <p:ph type="body" idx="1"/>
          </p:nvPr>
        </p:nvSpPr>
        <p:spPr>
          <a:xfrm>
            <a:off x="313623" y="1407019"/>
            <a:ext cx="5409663" cy="4472194"/>
          </a:xfrm>
          <a:prstGeom prst="rect">
            <a:avLst/>
          </a:prstGeom>
          <a:noFill/>
          <a:ln>
            <a:noFill/>
          </a:ln>
        </p:spPr>
        <p:txBody>
          <a:bodyPr spcFirstLastPara="1" wrap="square" lIns="91425" tIns="45700" rIns="91425" bIns="45700" anchor="t" anchorCtr="0">
            <a:normAutofit/>
          </a:bodyPr>
          <a:lstStyle/>
          <a:p>
            <a:pPr marL="76200" lvl="0" indent="0" algn="l" rtl="0">
              <a:lnSpc>
                <a:spcPct val="100000"/>
              </a:lnSpc>
              <a:spcBef>
                <a:spcPts val="600"/>
              </a:spcBef>
              <a:spcAft>
                <a:spcPts val="0"/>
              </a:spcAft>
              <a:buSzPts val="2400"/>
              <a:buNone/>
            </a:pPr>
            <a:r>
              <a:rPr lang="en-US" b="1" dirty="0"/>
              <a:t>Camera</a:t>
            </a:r>
            <a:endParaRPr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 </a:t>
            </a:r>
            <a:r>
              <a:rPr lang="en-US" dirty="0" err="1"/>
              <a:t>sau</a:t>
            </a:r>
            <a:r>
              <a:rPr lang="en-US" dirty="0"/>
              <a:t> o coni</a:t>
            </a:r>
            <a:r>
              <a:rPr lang="ro-RO" dirty="0"/>
              <a:t>ț</a:t>
            </a:r>
            <a:r>
              <a:rPr lang="en-US" dirty="0"/>
              <a:t>ă cu o </a:t>
            </a:r>
            <a:r>
              <a:rPr lang="en-US" dirty="0" err="1"/>
              <a:t>cameră</a:t>
            </a:r>
            <a:r>
              <a:rPr lang="en-US" dirty="0"/>
              <a:t>.</a:t>
            </a:r>
            <a:endParaRPr dirty="0"/>
          </a:p>
          <a:p>
            <a:pPr marL="457200" lvl="0" indent="-381000" algn="l" rtl="0">
              <a:lnSpc>
                <a:spcPct val="100000"/>
              </a:lnSpc>
              <a:spcBef>
                <a:spcPts val="600"/>
              </a:spcBef>
              <a:spcAft>
                <a:spcPts val="0"/>
              </a:spcAft>
              <a:buClr>
                <a:srgbClr val="68BC42"/>
              </a:buClr>
              <a:buSzPts val="2400"/>
              <a:buChar char="▪"/>
            </a:pPr>
            <a:r>
              <a:rPr lang="en-US" b="1" dirty="0"/>
              <a:t>Ce face: </a:t>
            </a:r>
            <a:r>
              <a:rPr lang="en-US" dirty="0" err="1"/>
              <a:t>Deschide</a:t>
            </a:r>
            <a:r>
              <a:rPr lang="en-US" dirty="0"/>
              <a:t> camera </a:t>
            </a:r>
            <a:r>
              <a:rPr lang="en-US" dirty="0" err="1"/>
              <a:t>pentru</a:t>
            </a:r>
            <a:r>
              <a:rPr lang="en-US" dirty="0"/>
              <a:t> a face </a:t>
            </a:r>
            <a:r>
              <a:rPr lang="en-US" dirty="0" err="1"/>
              <a:t>fotografii</a:t>
            </a:r>
            <a:r>
              <a:rPr lang="en-US" dirty="0"/>
              <a:t> </a:t>
            </a:r>
            <a:r>
              <a:rPr lang="en-US" dirty="0" err="1"/>
              <a:t>sau</a:t>
            </a:r>
            <a:r>
              <a:rPr lang="en-US" dirty="0"/>
              <a:t> </a:t>
            </a:r>
            <a:r>
              <a:rPr lang="en-US" dirty="0" err="1"/>
              <a:t>clipuri</a:t>
            </a:r>
            <a:r>
              <a:rPr lang="en-US" dirty="0"/>
              <a:t> video.</a:t>
            </a:r>
            <a:endParaRPr dirty="0"/>
          </a:p>
          <a:p>
            <a:pPr marL="76200" lvl="0" indent="0" algn="l" rtl="0">
              <a:lnSpc>
                <a:spcPct val="100000"/>
              </a:lnSpc>
              <a:spcBef>
                <a:spcPts val="600"/>
              </a:spcBef>
              <a:spcAft>
                <a:spcPts val="0"/>
              </a:spcAft>
              <a:buSzPts val="2400"/>
              <a:buNone/>
            </a:pPr>
            <a:r>
              <a:rPr lang="en-US" b="1" dirty="0"/>
              <a:t>Galerie/</a:t>
            </a:r>
            <a:r>
              <a:rPr lang="ro-RO" b="1" dirty="0"/>
              <a:t> Fotografii</a:t>
            </a:r>
            <a:endParaRPr b="1"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 </a:t>
            </a:r>
            <a:r>
              <a:rPr lang="en-US" dirty="0" err="1"/>
              <a:t>sau</a:t>
            </a:r>
            <a:r>
              <a:rPr lang="en-US" dirty="0"/>
              <a:t> o </a:t>
            </a:r>
            <a:r>
              <a:rPr lang="en-US" dirty="0" err="1"/>
              <a:t>floare</a:t>
            </a:r>
            <a:r>
              <a:rPr lang="en-US" dirty="0"/>
              <a:t>/un </a:t>
            </a:r>
            <a:r>
              <a:rPr lang="en-US" dirty="0" err="1"/>
              <a:t>simbol</a:t>
            </a:r>
            <a:r>
              <a:rPr lang="en-US" dirty="0"/>
              <a:t> </a:t>
            </a:r>
            <a:r>
              <a:rPr lang="en-US" dirty="0" err="1"/>
              <a:t>colorat</a:t>
            </a:r>
            <a:r>
              <a:rPr lang="en-US" dirty="0"/>
              <a:t>. </a:t>
            </a:r>
            <a:endParaRPr dirty="0"/>
          </a:p>
          <a:p>
            <a:pPr marL="457200" lvl="0" indent="-381000" algn="l" rtl="0">
              <a:lnSpc>
                <a:spcPct val="100000"/>
              </a:lnSpc>
              <a:spcBef>
                <a:spcPts val="600"/>
              </a:spcBef>
              <a:spcAft>
                <a:spcPts val="0"/>
              </a:spcAft>
              <a:buClr>
                <a:srgbClr val="68BC42"/>
              </a:buClr>
              <a:buSzPts val="2400"/>
              <a:buChar char="▪"/>
            </a:pPr>
            <a:r>
              <a:rPr lang="en-US" b="1" dirty="0"/>
              <a:t>Ce face: </a:t>
            </a:r>
            <a:r>
              <a:rPr lang="en-US" dirty="0" err="1"/>
              <a:t>Vă</a:t>
            </a:r>
            <a:r>
              <a:rPr lang="en-US" dirty="0"/>
              <a:t> </a:t>
            </a:r>
            <a:r>
              <a:rPr lang="en-US" dirty="0" err="1"/>
              <a:t>permite</a:t>
            </a:r>
            <a:r>
              <a:rPr lang="en-US" dirty="0"/>
              <a:t> </a:t>
            </a:r>
            <a:r>
              <a:rPr lang="en-US" dirty="0" err="1"/>
              <a:t>să</a:t>
            </a:r>
            <a:r>
              <a:rPr lang="en-US" dirty="0"/>
              <a:t> v</a:t>
            </a:r>
            <a:r>
              <a:rPr lang="ro-RO" dirty="0" err="1"/>
              <a:t>edeți</a:t>
            </a:r>
            <a:r>
              <a:rPr lang="en-US" dirty="0"/>
              <a:t> </a:t>
            </a:r>
            <a:r>
              <a:rPr lang="en-US" dirty="0" err="1"/>
              <a:t>imaginile</a:t>
            </a:r>
            <a:r>
              <a:rPr lang="en-US" dirty="0"/>
              <a:t> </a:t>
            </a:r>
            <a:r>
              <a:rPr lang="en-US" dirty="0" err="1"/>
              <a:t>salvate</a:t>
            </a:r>
            <a:r>
              <a:rPr lang="en-US" dirty="0"/>
              <a:t>.</a:t>
            </a:r>
            <a:endParaRPr dirty="0"/>
          </a:p>
          <a:p>
            <a:pPr marL="457200" lvl="0" indent="-228600" algn="l" rtl="0">
              <a:lnSpc>
                <a:spcPct val="100000"/>
              </a:lnSpc>
              <a:spcBef>
                <a:spcPts val="600"/>
              </a:spcBef>
              <a:spcAft>
                <a:spcPts val="0"/>
              </a:spcAft>
              <a:buClr>
                <a:srgbClr val="68BC42"/>
              </a:buClr>
              <a:buSzPts val="2400"/>
              <a:buNone/>
            </a:pPr>
            <a:endParaRPr dirty="0"/>
          </a:p>
        </p:txBody>
      </p:sp>
      <p:sp>
        <p:nvSpPr>
          <p:cNvPr id="280" name="Google Shape;280;p26"/>
          <p:cNvSpPr txBox="1">
            <a:spLocks noGrp="1"/>
          </p:cNvSpPr>
          <p:nvPr>
            <p:ph type="body" idx="2"/>
          </p:nvPr>
        </p:nvSpPr>
        <p:spPr>
          <a:xfrm>
            <a:off x="5763042" y="1352052"/>
            <a:ext cx="5782377" cy="4893408"/>
          </a:xfrm>
          <a:prstGeom prst="rect">
            <a:avLst/>
          </a:prstGeom>
          <a:noFill/>
          <a:ln>
            <a:noFill/>
          </a:ln>
        </p:spPr>
        <p:txBody>
          <a:bodyPr spcFirstLastPara="1" wrap="square" lIns="91425" tIns="45700" rIns="91425" bIns="45700" anchor="t" anchorCtr="0">
            <a:normAutofit fontScale="92500" lnSpcReduction="20000"/>
          </a:bodyPr>
          <a:lstStyle/>
          <a:p>
            <a:pPr marL="76200" lvl="0" indent="0" algn="l" rtl="0">
              <a:lnSpc>
                <a:spcPct val="100000"/>
              </a:lnSpc>
              <a:spcBef>
                <a:spcPts val="600"/>
              </a:spcBef>
              <a:spcAft>
                <a:spcPts val="0"/>
              </a:spcAft>
              <a:buSzPts val="2400"/>
              <a:buNone/>
            </a:pPr>
            <a:r>
              <a:rPr lang="en-US" b="1" dirty="0"/>
              <a:t>Internet/Browser</a:t>
            </a:r>
            <a:endParaRPr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 </a:t>
            </a:r>
            <a:r>
              <a:rPr lang="ro-RO" dirty="0"/>
              <a:t>Glob pământesc, busolă/cerc albastru</a:t>
            </a:r>
            <a:r>
              <a:rPr lang="en-US" dirty="0"/>
              <a:t>. </a:t>
            </a:r>
            <a:endParaRPr dirty="0"/>
          </a:p>
          <a:p>
            <a:pPr marL="457200" lvl="0" indent="-381000" algn="l" rtl="0">
              <a:lnSpc>
                <a:spcPct val="100000"/>
              </a:lnSpc>
              <a:spcBef>
                <a:spcPts val="600"/>
              </a:spcBef>
              <a:spcAft>
                <a:spcPts val="0"/>
              </a:spcAft>
              <a:buClr>
                <a:srgbClr val="68BC42"/>
              </a:buClr>
              <a:buSzPts val="2400"/>
              <a:buChar char="▪"/>
            </a:pPr>
            <a:r>
              <a:rPr lang="en-US" b="1" dirty="0"/>
              <a:t>Ce face: </a:t>
            </a:r>
            <a:r>
              <a:rPr lang="pt-BR" dirty="0"/>
              <a:t>Deschide o pagină de internet (browser) pentru a naviga online</a:t>
            </a:r>
            <a:endParaRPr lang="ro-RO" dirty="0"/>
          </a:p>
          <a:p>
            <a:pPr marL="76200" lvl="0" indent="0" algn="l" rtl="0">
              <a:lnSpc>
                <a:spcPct val="100000"/>
              </a:lnSpc>
              <a:spcBef>
                <a:spcPts val="600"/>
              </a:spcBef>
              <a:spcAft>
                <a:spcPts val="0"/>
              </a:spcAft>
              <a:buClr>
                <a:srgbClr val="68BC42"/>
              </a:buClr>
              <a:buSzPts val="2400"/>
              <a:buNone/>
            </a:pPr>
            <a:r>
              <a:rPr lang="en-US" b="1" dirty="0"/>
              <a:t>Email</a:t>
            </a:r>
            <a:endParaRPr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a:t>
            </a:r>
            <a:r>
              <a:rPr lang="ro-RO" dirty="0"/>
              <a:t>Plic</a:t>
            </a:r>
            <a:endParaRPr dirty="0"/>
          </a:p>
          <a:p>
            <a:pPr marL="457200" lvl="0" indent="-381000" algn="l" rtl="0">
              <a:lnSpc>
                <a:spcPct val="100000"/>
              </a:lnSpc>
              <a:spcBef>
                <a:spcPts val="600"/>
              </a:spcBef>
              <a:spcAft>
                <a:spcPts val="0"/>
              </a:spcAft>
              <a:buClr>
                <a:srgbClr val="68BC42"/>
              </a:buClr>
              <a:buSzPts val="2400"/>
              <a:buChar char="▪"/>
            </a:pPr>
            <a:r>
              <a:rPr lang="en-US" b="1" dirty="0"/>
              <a:t>Ce face: </a:t>
            </a:r>
            <a:r>
              <a:rPr lang="en-US" dirty="0" err="1"/>
              <a:t>Deschide</a:t>
            </a:r>
            <a:r>
              <a:rPr lang="en-US" dirty="0"/>
              <a:t> e-</a:t>
            </a:r>
            <a:r>
              <a:rPr lang="en-US" dirty="0" err="1"/>
              <a:t>mailul</a:t>
            </a:r>
            <a:r>
              <a:rPr lang="en-US" dirty="0"/>
              <a:t> </a:t>
            </a:r>
            <a:r>
              <a:rPr lang="en-US" dirty="0" err="1"/>
              <a:t>pentru</a:t>
            </a:r>
            <a:r>
              <a:rPr lang="en-US" dirty="0"/>
              <a:t> a </a:t>
            </a:r>
            <a:r>
              <a:rPr lang="en-US" dirty="0" err="1"/>
              <a:t>citi</a:t>
            </a:r>
            <a:r>
              <a:rPr lang="en-US" dirty="0"/>
              <a:t> </a:t>
            </a:r>
            <a:r>
              <a:rPr lang="en-US" dirty="0" err="1"/>
              <a:t>sau</a:t>
            </a:r>
            <a:r>
              <a:rPr lang="en-US" dirty="0"/>
              <a:t> </a:t>
            </a:r>
            <a:r>
              <a:rPr lang="en-US" dirty="0" err="1"/>
              <a:t>trimite</a:t>
            </a:r>
            <a:r>
              <a:rPr lang="en-US" dirty="0"/>
              <a:t> </a:t>
            </a:r>
            <a:r>
              <a:rPr lang="en-US" dirty="0" err="1"/>
              <a:t>mesaje</a:t>
            </a:r>
            <a:r>
              <a:rPr lang="en-US" dirty="0"/>
              <a:t>.</a:t>
            </a:r>
            <a:endParaRPr dirty="0"/>
          </a:p>
          <a:p>
            <a:pPr marL="76200" lvl="0" indent="0" algn="l" rtl="0">
              <a:lnSpc>
                <a:spcPct val="100000"/>
              </a:lnSpc>
              <a:spcBef>
                <a:spcPts val="600"/>
              </a:spcBef>
              <a:spcAft>
                <a:spcPts val="0"/>
              </a:spcAft>
              <a:buSzPts val="2400"/>
              <a:buNone/>
            </a:pPr>
            <a:r>
              <a:rPr lang="en-US" b="1" dirty="0" err="1"/>
              <a:t>Volum</a:t>
            </a:r>
            <a:r>
              <a:rPr lang="en-US" b="1" dirty="0"/>
              <a:t>/</a:t>
            </a:r>
            <a:r>
              <a:rPr lang="en-US" b="1" dirty="0" err="1"/>
              <a:t>Sunet</a:t>
            </a:r>
            <a:endParaRPr b="1" dirty="0"/>
          </a:p>
          <a:p>
            <a:pPr marL="457200" lvl="0" indent="-381000" algn="l" rtl="0">
              <a:lnSpc>
                <a:spcPct val="100000"/>
              </a:lnSpc>
              <a:spcBef>
                <a:spcPts val="600"/>
              </a:spcBef>
              <a:spcAft>
                <a:spcPts val="0"/>
              </a:spcAft>
              <a:buClr>
                <a:srgbClr val="68BC42"/>
              </a:buClr>
              <a:buSzPts val="2400"/>
              <a:buChar char="▪"/>
            </a:pPr>
            <a:r>
              <a:rPr lang="en-US" dirty="0" err="1"/>
              <a:t>Simbol</a:t>
            </a:r>
            <a:r>
              <a:rPr lang="en-US" dirty="0"/>
              <a:t>: 🔈, 🔉, 🔊, or 🔇</a:t>
            </a:r>
            <a:r>
              <a:rPr lang="ro-RO" dirty="0"/>
              <a:t>/difuzoare cu sau fără sunet</a:t>
            </a:r>
            <a:endParaRPr dirty="0"/>
          </a:p>
          <a:p>
            <a:pPr marL="457200" lvl="0" indent="-381000" algn="l" rtl="0">
              <a:lnSpc>
                <a:spcPct val="100000"/>
              </a:lnSpc>
              <a:spcBef>
                <a:spcPts val="600"/>
              </a:spcBef>
              <a:spcAft>
                <a:spcPts val="0"/>
              </a:spcAft>
              <a:buClr>
                <a:srgbClr val="68BC42"/>
              </a:buClr>
              <a:buSzPts val="2400"/>
              <a:buChar char="▪"/>
            </a:pPr>
            <a:r>
              <a:rPr lang="en-US" b="1" dirty="0"/>
              <a:t>Ce </a:t>
            </a:r>
            <a:r>
              <a:rPr lang="en-US" b="1" dirty="0" err="1"/>
              <a:t>înseamnă</a:t>
            </a:r>
            <a:r>
              <a:rPr lang="en-US" b="1" dirty="0"/>
              <a:t>: </a:t>
            </a:r>
            <a:r>
              <a:rPr lang="ro-RO" dirty="0"/>
              <a:t>Vă permite să reglați sau să opriți volumul sunetului.</a:t>
            </a:r>
            <a:endParaRPr dirty="0"/>
          </a:p>
        </p:txBody>
      </p:sp>
      <p:sp>
        <p:nvSpPr>
          <p:cNvPr id="281" name="Google Shape;281;p26"/>
          <p:cNvSpPr/>
          <p:nvPr/>
        </p:nvSpPr>
        <p:spPr>
          <a:xfrm>
            <a:off x="8377083" y="0"/>
            <a:ext cx="380954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1.4 Navigarea interfețelor și meniurilor</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3B5416F4-2D07-40EB-8B0E-119DA840FECE}"/>
              </a:ext>
            </a:extLst>
          </p:cNvPr>
          <p:cNvSpPr txBox="1"/>
          <p:nvPr/>
        </p:nvSpPr>
        <p:spPr>
          <a:xfrm>
            <a:off x="467138" y="89452"/>
            <a:ext cx="6728792" cy="369332"/>
          </a:xfrm>
          <a:prstGeom prst="rect">
            <a:avLst/>
          </a:prstGeom>
          <a:solidFill>
            <a:schemeClr val="bg1"/>
          </a:solidFill>
        </p:spPr>
        <p:txBody>
          <a:bodyPr wrap="square" rtlCol="0">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7" name="Picture 6">
            <a:extLst>
              <a:ext uri="{FF2B5EF4-FFF2-40B4-BE49-F238E27FC236}">
                <a16:creationId xmlns:a16="http://schemas.microsoft.com/office/drawing/2014/main" id="{D067A8F0-E323-43EB-8296-89C54A678BF9}"/>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556925"/>
            <a:ext cx="3485322"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Parteneri</a:t>
            </a:r>
            <a:endParaRPr sz="5400" b="1" i="0" u="none" strike="noStrike" cap="none" dirty="0">
              <a:solidFill>
                <a:srgbClr val="1C2E78"/>
              </a:solidFill>
              <a:latin typeface="Calibri"/>
              <a:ea typeface="Calibri"/>
              <a:cs typeface="Calibri"/>
              <a:sym typeface="Calibri"/>
            </a:endParaRPr>
          </a:p>
        </p:txBody>
      </p:sp>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0" y="4059109"/>
            <a:ext cx="2591848" cy="1224267"/>
          </a:xfrm>
          <a:prstGeom prst="rect">
            <a:avLst/>
          </a:prstGeom>
          <a:noFill/>
          <a:ln>
            <a:noFill/>
          </a:ln>
        </p:spPr>
      </p:pic>
      <p:pic>
        <p:nvPicPr>
          <p:cNvPr id="87" name="Google Shape;87;p2"/>
          <p:cNvPicPr preferRelativeResize="0"/>
          <p:nvPr/>
        </p:nvPicPr>
        <p:blipFill rotWithShape="1">
          <a:blip r:embed="rId4">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5">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6">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7">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Romania</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8">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9">
            <a:alphaModFix/>
          </a:blip>
          <a:srcRect/>
          <a:stretch/>
        </p:blipFill>
        <p:spPr>
          <a:xfrm>
            <a:off x="5730655" y="38584"/>
            <a:ext cx="4580088" cy="1862569"/>
          </a:xfrm>
          <a:prstGeom prst="rect">
            <a:avLst/>
          </a:prstGeom>
          <a:noFill/>
          <a:ln>
            <a:noFill/>
          </a:ln>
        </p:spPr>
      </p:pic>
      <p:pic>
        <p:nvPicPr>
          <p:cNvPr id="19" name="Picture 18">
            <a:extLst>
              <a:ext uri="{FF2B5EF4-FFF2-40B4-BE49-F238E27FC236}">
                <a16:creationId xmlns:a16="http://schemas.microsoft.com/office/drawing/2014/main" id="{CA70390B-1974-4947-959C-2B95BB928152}"/>
              </a:ext>
            </a:extLst>
          </p:cNvPr>
          <p:cNvPicPr>
            <a:picLocks noChangeAspect="1"/>
          </p:cNvPicPr>
          <p:nvPr/>
        </p:nvPicPr>
        <p:blipFill>
          <a:blip r:embed="rId10"/>
          <a:stretch>
            <a:fillRect/>
          </a:stretch>
        </p:blipFill>
        <p:spPr>
          <a:xfrm>
            <a:off x="123193" y="149567"/>
            <a:ext cx="2823105" cy="63519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Gesturi</a:t>
            </a:r>
            <a:endParaRPr dirty="0"/>
          </a:p>
        </p:txBody>
      </p:sp>
      <p:sp>
        <p:nvSpPr>
          <p:cNvPr id="288" name="Google Shape;288;p30"/>
          <p:cNvSpPr txBox="1">
            <a:spLocks noGrp="1"/>
          </p:cNvSpPr>
          <p:nvPr>
            <p:ph type="body" idx="1"/>
          </p:nvPr>
        </p:nvSpPr>
        <p:spPr>
          <a:xfrm>
            <a:off x="480428" y="2045118"/>
            <a:ext cx="6098719" cy="3941326"/>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Clr>
                <a:srgbClr val="68BC42"/>
              </a:buClr>
              <a:buSzPts val="2400"/>
              <a:buChar char="▪"/>
            </a:pPr>
            <a:r>
              <a:rPr lang="en-US" sz="2800" b="1" dirty="0" err="1"/>
              <a:t>Glisa</a:t>
            </a:r>
            <a:r>
              <a:rPr lang="ro-RO" sz="2800" b="1" dirty="0"/>
              <a:t>re</a:t>
            </a:r>
            <a:r>
              <a:rPr lang="en-US" sz="2800" b="1" dirty="0"/>
              <a:t> în sus</a:t>
            </a:r>
            <a:r>
              <a:rPr lang="ro-RO" sz="2800" b="1" dirty="0"/>
              <a:t> (</a:t>
            </a:r>
            <a:r>
              <a:rPr lang="ro-RO" sz="2800" b="1" dirty="0" err="1"/>
              <a:t>Swipe</a:t>
            </a:r>
            <a:r>
              <a:rPr lang="ro-RO" sz="2800" b="1" dirty="0"/>
              <a:t> </a:t>
            </a:r>
            <a:r>
              <a:rPr lang="ro-RO" sz="2800" b="1" dirty="0" err="1"/>
              <a:t>Up</a:t>
            </a:r>
            <a:r>
              <a:rPr lang="ro-RO" sz="2800" b="1" dirty="0"/>
              <a:t>)</a:t>
            </a:r>
            <a:endParaRPr lang="ro-RO" b="1" dirty="0"/>
          </a:p>
          <a:p>
            <a:pPr marL="76200" lvl="0" indent="0" algn="l" rtl="0">
              <a:lnSpc>
                <a:spcPct val="100000"/>
              </a:lnSpc>
              <a:spcBef>
                <a:spcPts val="600"/>
              </a:spcBef>
              <a:spcAft>
                <a:spcPts val="0"/>
              </a:spcAft>
              <a:buClr>
                <a:srgbClr val="68BC42"/>
              </a:buClr>
              <a:buSzPts val="2400"/>
              <a:buNone/>
            </a:pPr>
            <a:r>
              <a:rPr lang="ro-RO" sz="2200" dirty="0"/>
              <a:t>Ce face? Vă duce la ecranul principal (Home)</a:t>
            </a:r>
            <a:endParaRPr sz="2200" dirty="0"/>
          </a:p>
          <a:p>
            <a:pPr>
              <a:spcBef>
                <a:spcPts val="1200"/>
              </a:spcBef>
            </a:pPr>
            <a:r>
              <a:rPr lang="en-US" sz="2800" b="1" dirty="0" err="1"/>
              <a:t>Glisa</a:t>
            </a:r>
            <a:r>
              <a:rPr lang="ro-RO" sz="2800" b="1" dirty="0"/>
              <a:t>re</a:t>
            </a:r>
            <a:r>
              <a:rPr lang="en-US" sz="2800" b="1" dirty="0"/>
              <a:t> în </a:t>
            </a:r>
            <a:r>
              <a:rPr lang="en-US" sz="2800" b="1" dirty="0" err="1"/>
              <a:t>jos</a:t>
            </a:r>
            <a:r>
              <a:rPr lang="ro-RO" sz="2800" b="1" dirty="0"/>
              <a:t> (</a:t>
            </a:r>
            <a:r>
              <a:rPr lang="ro-RO" sz="2800" b="1" dirty="0" err="1"/>
              <a:t>Swipe</a:t>
            </a:r>
            <a:r>
              <a:rPr lang="ro-RO" sz="2800" b="1" dirty="0"/>
              <a:t> </a:t>
            </a:r>
            <a:r>
              <a:rPr lang="ro-RO" sz="2800" b="1" dirty="0" err="1"/>
              <a:t>Down</a:t>
            </a:r>
            <a:r>
              <a:rPr lang="ro-RO" sz="2800" b="1" dirty="0"/>
              <a:t>)</a:t>
            </a:r>
            <a:endParaRPr lang="en-US" sz="2800" dirty="0"/>
          </a:p>
          <a:p>
            <a:pPr marL="76200" lvl="0" indent="0" algn="l" rtl="0">
              <a:lnSpc>
                <a:spcPct val="100000"/>
              </a:lnSpc>
              <a:spcBef>
                <a:spcPts val="1200"/>
              </a:spcBef>
              <a:spcAft>
                <a:spcPts val="0"/>
              </a:spcAft>
              <a:buClr>
                <a:srgbClr val="68BC42"/>
              </a:buClr>
              <a:buSzPts val="2400"/>
              <a:buNone/>
            </a:pPr>
            <a:r>
              <a:rPr lang="fr-FR" sz="2200" dirty="0"/>
              <a:t>Ce face</a:t>
            </a:r>
            <a:r>
              <a:rPr lang="ro-RO" sz="2200" dirty="0"/>
              <a:t>? </a:t>
            </a:r>
            <a:r>
              <a:rPr lang="fr-FR" sz="2200" dirty="0" err="1"/>
              <a:t>Deschide</a:t>
            </a:r>
            <a:r>
              <a:rPr lang="fr-FR" sz="2200" dirty="0"/>
              <a:t> </a:t>
            </a:r>
            <a:r>
              <a:rPr lang="fr-FR" sz="2200" dirty="0" err="1"/>
              <a:t>notificările</a:t>
            </a:r>
            <a:r>
              <a:rPr lang="fr-FR" sz="2200" dirty="0"/>
              <a:t> </a:t>
            </a:r>
            <a:r>
              <a:rPr lang="fr-FR" sz="2200" dirty="0" err="1"/>
              <a:t>sau</a:t>
            </a:r>
            <a:r>
              <a:rPr lang="fr-FR" sz="2200" dirty="0"/>
              <a:t> </a:t>
            </a:r>
            <a:r>
              <a:rPr lang="fr-FR" sz="2200" dirty="0" err="1"/>
              <a:t>setările</a:t>
            </a:r>
            <a:r>
              <a:rPr lang="fr-FR" sz="2200" dirty="0"/>
              <a:t> rapide (Wi-Fi, </a:t>
            </a:r>
            <a:r>
              <a:rPr lang="fr-FR" sz="2200" dirty="0" err="1"/>
              <a:t>volum</a:t>
            </a:r>
            <a:r>
              <a:rPr lang="fr-FR" sz="2200" dirty="0"/>
              <a:t> etc.)</a:t>
            </a:r>
            <a:endParaRPr sz="2200" b="1" dirty="0"/>
          </a:p>
          <a:p>
            <a:r>
              <a:rPr lang="ro-RO" sz="2800" b="1" dirty="0"/>
              <a:t>Ciupire pentru </a:t>
            </a:r>
            <a:r>
              <a:rPr lang="ro-RO" sz="2800" b="1" dirty="0" err="1"/>
              <a:t>zoom</a:t>
            </a:r>
            <a:r>
              <a:rPr lang="ro-RO" sz="2800" b="1" dirty="0"/>
              <a:t> (</a:t>
            </a:r>
            <a:r>
              <a:rPr lang="ro-RO" sz="2800" b="1" dirty="0" err="1"/>
              <a:t>Pinch</a:t>
            </a:r>
            <a:r>
              <a:rPr lang="ro-RO" sz="2800" b="1" dirty="0"/>
              <a:t> </a:t>
            </a:r>
            <a:r>
              <a:rPr lang="ro-RO" sz="2800" b="1" dirty="0" err="1"/>
              <a:t>to</a:t>
            </a:r>
            <a:r>
              <a:rPr lang="ro-RO" sz="2800" b="1" dirty="0"/>
              <a:t> Zoom)</a:t>
            </a:r>
          </a:p>
          <a:p>
            <a:pPr marL="76200" indent="0">
              <a:buNone/>
            </a:pPr>
            <a:r>
              <a:rPr lang="ro-RO" sz="2200" dirty="0"/>
              <a:t>Ce face? Folosiți două degete pentru a mări sau micșora o imagine sau un text</a:t>
            </a:r>
          </a:p>
          <a:p>
            <a:pPr marL="457200" lvl="0" indent="-228600" algn="l" rtl="0">
              <a:lnSpc>
                <a:spcPct val="100000"/>
              </a:lnSpc>
              <a:spcBef>
                <a:spcPts val="1200"/>
              </a:spcBef>
              <a:spcAft>
                <a:spcPts val="600"/>
              </a:spcAft>
              <a:buClr>
                <a:srgbClr val="68BC42"/>
              </a:buClr>
              <a:buSzPts val="2400"/>
              <a:buNone/>
            </a:pPr>
            <a:endParaRPr sz="2800" dirty="0"/>
          </a:p>
        </p:txBody>
      </p:sp>
      <p:pic>
        <p:nvPicPr>
          <p:cNvPr id="289" name="Google Shape;289;p30"/>
          <p:cNvPicPr preferRelativeResize="0"/>
          <p:nvPr/>
        </p:nvPicPr>
        <p:blipFill rotWithShape="1">
          <a:blip r:embed="rId3">
            <a:alphaModFix/>
          </a:blip>
          <a:srcRect/>
          <a:stretch/>
        </p:blipFill>
        <p:spPr>
          <a:xfrm>
            <a:off x="8831725" y="1610389"/>
            <a:ext cx="2017850" cy="1713000"/>
          </a:xfrm>
          <a:prstGeom prst="rect">
            <a:avLst/>
          </a:prstGeom>
          <a:noFill/>
          <a:ln>
            <a:noFill/>
          </a:ln>
        </p:spPr>
      </p:pic>
      <p:pic>
        <p:nvPicPr>
          <p:cNvPr id="290" name="Google Shape;290;p30"/>
          <p:cNvPicPr preferRelativeResize="0"/>
          <p:nvPr/>
        </p:nvPicPr>
        <p:blipFill rotWithShape="1">
          <a:blip r:embed="rId4">
            <a:alphaModFix/>
          </a:blip>
          <a:srcRect/>
          <a:stretch/>
        </p:blipFill>
        <p:spPr>
          <a:xfrm>
            <a:off x="6579147" y="727664"/>
            <a:ext cx="1953626" cy="2397952"/>
          </a:xfrm>
          <a:prstGeom prst="rect">
            <a:avLst/>
          </a:prstGeom>
          <a:noFill/>
          <a:ln>
            <a:noFill/>
          </a:ln>
        </p:spPr>
      </p:pic>
      <p:pic>
        <p:nvPicPr>
          <p:cNvPr id="291" name="Google Shape;291;p30"/>
          <p:cNvPicPr preferRelativeResize="0"/>
          <p:nvPr/>
        </p:nvPicPr>
        <p:blipFill rotWithShape="1">
          <a:blip r:embed="rId5">
            <a:alphaModFix/>
          </a:blip>
          <a:srcRect b="8147"/>
          <a:stretch/>
        </p:blipFill>
        <p:spPr>
          <a:xfrm>
            <a:off x="7404652" y="3429001"/>
            <a:ext cx="3111876" cy="2107096"/>
          </a:xfrm>
          <a:prstGeom prst="rect">
            <a:avLst/>
          </a:prstGeom>
          <a:noFill/>
          <a:ln>
            <a:noFill/>
          </a:ln>
        </p:spPr>
      </p:pic>
      <p:sp>
        <p:nvSpPr>
          <p:cNvPr id="292" name="Google Shape;292;p30"/>
          <p:cNvSpPr/>
          <p:nvPr/>
        </p:nvSpPr>
        <p:spPr>
          <a:xfrm>
            <a:off x="8377084" y="0"/>
            <a:ext cx="3809541"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1.4 Navigarea interfețelor și meniurilor</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FA910003-8124-4159-A474-50CC997ECF2A}"/>
              </a:ext>
            </a:extLst>
          </p:cNvPr>
          <p:cNvSpPr txBox="1"/>
          <p:nvPr/>
        </p:nvSpPr>
        <p:spPr>
          <a:xfrm>
            <a:off x="480428" y="89452"/>
            <a:ext cx="2789546" cy="309248"/>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A98E4494-E152-41A5-8A56-76DE68EF9FA4}"/>
              </a:ext>
            </a:extLst>
          </p:cNvPr>
          <p:cNvSpPr txBox="1"/>
          <p:nvPr/>
        </p:nvSpPr>
        <p:spPr>
          <a:xfrm>
            <a:off x="583758" y="133834"/>
            <a:ext cx="6820894"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1" name="Picture 10">
            <a:extLst>
              <a:ext uri="{FF2B5EF4-FFF2-40B4-BE49-F238E27FC236}">
                <a16:creationId xmlns:a16="http://schemas.microsoft.com/office/drawing/2014/main" id="{64220107-33FE-4B4C-8C27-D77C9E39DEAA}"/>
              </a:ext>
            </a:extLst>
          </p:cNvPr>
          <p:cNvPicPr>
            <a:picLocks noChangeAspect="1"/>
          </p:cNvPicPr>
          <p:nvPr/>
        </p:nvPicPr>
        <p:blipFill>
          <a:blip r:embed="rId6"/>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5" descr="High ROI content abstract concept illustration"/>
          <p:cNvPicPr preferRelativeResize="0"/>
          <p:nvPr/>
        </p:nvPicPr>
        <p:blipFill rotWithShape="1">
          <a:blip r:embed="rId3">
            <a:alphaModFix/>
          </a:blip>
          <a:srcRect l="10455" t="11533" r="9781" b="9204"/>
          <a:stretch/>
        </p:blipFill>
        <p:spPr>
          <a:xfrm>
            <a:off x="7742583" y="1580040"/>
            <a:ext cx="3331017" cy="3200682"/>
          </a:xfrm>
          <a:prstGeom prst="rect">
            <a:avLst/>
          </a:prstGeom>
          <a:noFill/>
          <a:ln>
            <a:noFill/>
          </a:ln>
        </p:spPr>
      </p:pic>
      <p:sp>
        <p:nvSpPr>
          <p:cNvPr id="299" name="Google Shape;299;p2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1010"/>
              <a:buFont typeface="Calibri"/>
              <a:buNone/>
            </a:pPr>
            <a:r>
              <a:rPr lang="ro-RO" sz="2200" dirty="0"/>
              <a:t>Secțiunea</a:t>
            </a:r>
            <a:r>
              <a:rPr lang="en-US" sz="2200" dirty="0"/>
              <a:t> 5</a:t>
            </a:r>
            <a:r>
              <a:rPr lang="en-US" sz="4000" dirty="0"/>
              <a:t/>
            </a:r>
            <a:br>
              <a:rPr lang="en-US" sz="4000" dirty="0"/>
            </a:br>
            <a:r>
              <a:rPr lang="en-US" sz="4000" dirty="0" err="1"/>
              <a:t>Navigarea</a:t>
            </a:r>
            <a:r>
              <a:rPr lang="en-US" sz="4000" dirty="0"/>
              <a:t> </a:t>
            </a:r>
            <a:r>
              <a:rPr lang="en-US" sz="4000" dirty="0" err="1"/>
              <a:t>și</a:t>
            </a:r>
            <a:r>
              <a:rPr lang="en-US" sz="4000" dirty="0"/>
              <a:t> </a:t>
            </a:r>
            <a:r>
              <a:rPr lang="en-US" sz="4000" dirty="0" err="1"/>
              <a:t>căutarea</a:t>
            </a:r>
            <a:r>
              <a:rPr lang="en-US" sz="4000" dirty="0"/>
              <a:t> </a:t>
            </a:r>
            <a:r>
              <a:rPr lang="ro-RO" sz="4000" dirty="0"/>
              <a:t>online</a:t>
            </a:r>
            <a:endParaRPr dirty="0"/>
          </a:p>
        </p:txBody>
      </p:sp>
      <p:sp>
        <p:nvSpPr>
          <p:cNvPr id="300" name="Google Shape;300;p2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301" name="Google Shape;301;p25"/>
          <p:cNvSpPr txBox="1">
            <a:spLocks noGrp="1"/>
          </p:cNvSpPr>
          <p:nvPr>
            <p:ph type="body" idx="2"/>
          </p:nvPr>
        </p:nvSpPr>
        <p:spPr>
          <a:xfrm>
            <a:off x="617621" y="2849843"/>
            <a:ext cx="7024910"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it-IT" sz="2000" dirty="0"/>
              <a:t>La finalul acestei secțiuni veți ști:</a:t>
            </a:r>
            <a:endParaRPr sz="2000" dirty="0"/>
          </a:p>
          <a:p>
            <a:pPr marL="228600" lvl="0" indent="-228600" algn="l" rtl="0">
              <a:lnSpc>
                <a:spcPct val="150000"/>
              </a:lnSpc>
              <a:spcBef>
                <a:spcPts val="1200"/>
              </a:spcBef>
              <a:spcAft>
                <a:spcPts val="0"/>
              </a:spcAft>
              <a:buSzPts val="2000"/>
              <a:buFont typeface="Calibri"/>
              <a:buChar char="✔"/>
            </a:pPr>
            <a:r>
              <a:rPr lang="en-US" sz="2000" dirty="0"/>
              <a:t>Care </a:t>
            </a:r>
            <a:r>
              <a:rPr lang="en-US" sz="2000" dirty="0" err="1"/>
              <a:t>este</a:t>
            </a:r>
            <a:r>
              <a:rPr lang="en-US" sz="2000" dirty="0"/>
              <a:t> </a:t>
            </a:r>
            <a:r>
              <a:rPr lang="en-US" sz="2000" dirty="0" err="1"/>
              <a:t>diferența</a:t>
            </a:r>
            <a:r>
              <a:rPr lang="en-US" sz="2000" dirty="0"/>
              <a:t> </a:t>
            </a:r>
            <a:r>
              <a:rPr lang="ro-RO" sz="2000" dirty="0"/>
              <a:t>între</a:t>
            </a:r>
            <a:r>
              <a:rPr lang="en-US" sz="2000" dirty="0"/>
              <a:t> un browser </a:t>
            </a:r>
            <a:r>
              <a:rPr lang="en-US" sz="2000" dirty="0" err="1"/>
              <a:t>și</a:t>
            </a:r>
            <a:r>
              <a:rPr lang="en-US" sz="2000" dirty="0"/>
              <a:t> un motor de </a:t>
            </a:r>
            <a:r>
              <a:rPr lang="en-US" sz="2000" dirty="0" err="1"/>
              <a:t>căutare</a:t>
            </a:r>
            <a:r>
              <a:rPr lang="ro-RO" sz="2000" dirty="0"/>
              <a:t>.</a:t>
            </a:r>
            <a:endParaRPr sz="2000" dirty="0"/>
          </a:p>
          <a:p>
            <a:pPr marL="228600" lvl="0" indent="-228600" algn="l" rtl="0">
              <a:lnSpc>
                <a:spcPct val="150000"/>
              </a:lnSpc>
              <a:spcBef>
                <a:spcPts val="1200"/>
              </a:spcBef>
              <a:spcAft>
                <a:spcPts val="0"/>
              </a:spcAft>
              <a:buSzPts val="2000"/>
              <a:buFont typeface="Calibri"/>
              <a:buChar char="✔"/>
            </a:pPr>
            <a:r>
              <a:rPr lang="ro-RO" sz="2000" dirty="0"/>
              <a:t>Cum să folosiți motoarele de căutare pentru a găsi site-uri și informații despre ele.</a:t>
            </a:r>
          </a:p>
          <a:p>
            <a:pPr marL="228600" lvl="0" indent="-228600" algn="l" rtl="0">
              <a:lnSpc>
                <a:spcPct val="150000"/>
              </a:lnSpc>
              <a:spcBef>
                <a:spcPts val="1200"/>
              </a:spcBef>
              <a:spcAft>
                <a:spcPts val="0"/>
              </a:spcAft>
              <a:buSzPts val="2000"/>
              <a:buFont typeface="Calibri"/>
              <a:buChar char="✔"/>
            </a:pPr>
            <a:r>
              <a:rPr lang="ro-RO" sz="2000" dirty="0"/>
              <a:t>Cum să recunoașteți când un site este sigur pentru a fi accesat.</a:t>
            </a:r>
            <a:endParaRPr sz="2000" dirty="0"/>
          </a:p>
        </p:txBody>
      </p:sp>
      <p:sp>
        <p:nvSpPr>
          <p:cNvPr id="302" name="Google Shape;302;p25"/>
          <p:cNvSpPr txBox="1"/>
          <p:nvPr/>
        </p:nvSpPr>
        <p:spPr>
          <a:xfrm>
            <a:off x="8697627" y="4780722"/>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92D55EF-A10B-485E-9AAC-2A1677CC4401}"/>
              </a:ext>
            </a:extLst>
          </p:cNvPr>
          <p:cNvSpPr txBox="1"/>
          <p:nvPr/>
        </p:nvSpPr>
        <p:spPr>
          <a:xfrm>
            <a:off x="477078" y="0"/>
            <a:ext cx="2822713" cy="427383"/>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FD1B50D-0649-408D-8501-562E96BA22D7}"/>
              </a:ext>
            </a:extLst>
          </p:cNvPr>
          <p:cNvSpPr txBox="1"/>
          <p:nvPr/>
        </p:nvSpPr>
        <p:spPr>
          <a:xfrm>
            <a:off x="617621" y="141151"/>
            <a:ext cx="7124962"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TextBox 4">
            <a:extLst>
              <a:ext uri="{FF2B5EF4-FFF2-40B4-BE49-F238E27FC236}">
                <a16:creationId xmlns:a16="http://schemas.microsoft.com/office/drawing/2014/main" id="{EB21B493-AC54-4D8D-B397-077336EFC97E}"/>
              </a:ext>
            </a:extLst>
          </p:cNvPr>
          <p:cNvSpPr txBox="1"/>
          <p:nvPr/>
        </p:nvSpPr>
        <p:spPr>
          <a:xfrm>
            <a:off x="10738538" y="6172200"/>
            <a:ext cx="1453462" cy="685800"/>
          </a:xfrm>
          <a:prstGeom prst="rect">
            <a:avLst/>
          </a:prstGeom>
          <a:solidFill>
            <a:schemeClr val="bg1"/>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A705B2E0-CF4E-427D-AC3C-756EAB915B4C}"/>
              </a:ext>
            </a:extLst>
          </p:cNvPr>
          <p:cNvPicPr>
            <a:picLocks noChangeAspect="1"/>
          </p:cNvPicPr>
          <p:nvPr/>
        </p:nvPicPr>
        <p:blipFill>
          <a:blip r:embed="rId5"/>
          <a:stretch>
            <a:fillRect/>
          </a:stretch>
        </p:blipFill>
        <p:spPr>
          <a:xfrm>
            <a:off x="9781916" y="6266328"/>
            <a:ext cx="2211302" cy="49754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1" descr="Tap to activate or exit full screen"/>
          <p:cNvPicPr preferRelativeResize="0"/>
          <p:nvPr/>
        </p:nvPicPr>
        <p:blipFill rotWithShape="1">
          <a:blip r:embed="rId3">
            <a:alphaModFix/>
          </a:blip>
          <a:srcRect/>
          <a:stretch/>
        </p:blipFill>
        <p:spPr>
          <a:xfrm>
            <a:off x="7830383" y="872383"/>
            <a:ext cx="1185798" cy="1158623"/>
          </a:xfrm>
          <a:prstGeom prst="rect">
            <a:avLst/>
          </a:prstGeom>
          <a:noFill/>
          <a:ln>
            <a:noFill/>
          </a:ln>
        </p:spPr>
      </p:pic>
      <p:pic>
        <p:nvPicPr>
          <p:cNvPr id="309" name="Google Shape;309;p31" descr="Tap to activate or exit full screen"/>
          <p:cNvPicPr preferRelativeResize="0"/>
          <p:nvPr/>
        </p:nvPicPr>
        <p:blipFill rotWithShape="1">
          <a:blip r:embed="rId4">
            <a:alphaModFix/>
          </a:blip>
          <a:srcRect/>
          <a:stretch/>
        </p:blipFill>
        <p:spPr>
          <a:xfrm>
            <a:off x="7248525" y="2145910"/>
            <a:ext cx="1503840" cy="1618504"/>
          </a:xfrm>
          <a:prstGeom prst="rect">
            <a:avLst/>
          </a:prstGeom>
          <a:noFill/>
          <a:ln>
            <a:noFill/>
          </a:ln>
        </p:spPr>
      </p:pic>
      <p:sp>
        <p:nvSpPr>
          <p:cNvPr id="310" name="Google Shape;310;p3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Navigatoare</a:t>
            </a:r>
            <a:r>
              <a:rPr lang="en-US" dirty="0"/>
              <a:t> web</a:t>
            </a:r>
            <a:endParaRPr dirty="0"/>
          </a:p>
        </p:txBody>
      </p:sp>
      <p:sp>
        <p:nvSpPr>
          <p:cNvPr id="311" name="Google Shape;311;p31"/>
          <p:cNvSpPr txBox="1">
            <a:spLocks noGrp="1"/>
          </p:cNvSpPr>
          <p:nvPr>
            <p:ph type="body" idx="1"/>
          </p:nvPr>
        </p:nvSpPr>
        <p:spPr>
          <a:xfrm>
            <a:off x="557999" y="1800000"/>
            <a:ext cx="6690526" cy="4553504"/>
          </a:xfrm>
          <a:prstGeom prst="rect">
            <a:avLst/>
          </a:prstGeom>
          <a:noFill/>
          <a:ln>
            <a:noFill/>
          </a:ln>
        </p:spPr>
        <p:txBody>
          <a:bodyPr spcFirstLastPara="1" wrap="square" lIns="91425" tIns="45700" rIns="91425" bIns="45700" anchor="t" anchorCtr="0">
            <a:normAutofit fontScale="92500" lnSpcReduction="10000"/>
          </a:bodyPr>
          <a:lstStyle/>
          <a:p>
            <a:pPr marL="76200" indent="0">
              <a:buNone/>
            </a:pPr>
            <a:r>
              <a:rPr lang="ro-RO" b="1" dirty="0"/>
              <a:t>Cum căutați informații pe internet?</a:t>
            </a:r>
            <a:endParaRPr lang="ro-RO" dirty="0"/>
          </a:p>
          <a:p>
            <a:pPr>
              <a:buFont typeface="+mj-lt"/>
              <a:buAutoNum type="arabicPeriod"/>
            </a:pPr>
            <a:r>
              <a:rPr lang="ro-RO" dirty="0"/>
              <a:t>Deschideți un program de navigare pe internet (web browser).</a:t>
            </a:r>
          </a:p>
          <a:p>
            <a:pPr>
              <a:buFont typeface="+mj-lt"/>
              <a:buAutoNum type="arabicPeriod"/>
            </a:pPr>
            <a:r>
              <a:rPr lang="ro-RO" dirty="0"/>
              <a:t>De obicei, acesta este deja instalat pe dispozitivul dumneavoastră.</a:t>
            </a:r>
          </a:p>
          <a:p>
            <a:pPr marL="76200" indent="0">
              <a:buNone/>
            </a:pPr>
            <a:r>
              <a:rPr lang="it-IT" dirty="0"/>
              <a:t>Cele mai cunoscute programe de navigare sunt:</a:t>
            </a:r>
            <a:endParaRPr lang="ro-RO" dirty="0"/>
          </a:p>
          <a:p>
            <a:pPr marL="457200" lvl="0" indent="-381000" algn="l" rtl="0">
              <a:lnSpc>
                <a:spcPct val="100000"/>
              </a:lnSpc>
              <a:spcBef>
                <a:spcPts val="1200"/>
              </a:spcBef>
              <a:spcAft>
                <a:spcPts val="0"/>
              </a:spcAft>
              <a:buSzPts val="2400"/>
              <a:buChar char="▪"/>
            </a:pPr>
            <a:r>
              <a:rPr lang="en-US" dirty="0"/>
              <a:t>Google Chrome</a:t>
            </a:r>
            <a:endParaRPr dirty="0"/>
          </a:p>
          <a:p>
            <a:pPr marL="457200" lvl="0" indent="-381000" algn="l" rtl="0">
              <a:lnSpc>
                <a:spcPct val="100000"/>
              </a:lnSpc>
              <a:spcBef>
                <a:spcPts val="1200"/>
              </a:spcBef>
              <a:spcAft>
                <a:spcPts val="0"/>
              </a:spcAft>
              <a:buSzPts val="2400"/>
              <a:buChar char="▪"/>
            </a:pPr>
            <a:r>
              <a:rPr lang="en-US" dirty="0"/>
              <a:t>Mozilla Firefox</a:t>
            </a:r>
            <a:endParaRPr dirty="0"/>
          </a:p>
          <a:p>
            <a:pPr marL="457200" lvl="0" indent="-381000" algn="l" rtl="0">
              <a:lnSpc>
                <a:spcPct val="100000"/>
              </a:lnSpc>
              <a:spcBef>
                <a:spcPts val="1200"/>
              </a:spcBef>
              <a:spcAft>
                <a:spcPts val="0"/>
              </a:spcAft>
              <a:buSzPts val="2400"/>
              <a:buChar char="▪"/>
            </a:pPr>
            <a:r>
              <a:rPr lang="en-US" dirty="0"/>
              <a:t>Microsoft Edge </a:t>
            </a:r>
            <a:endParaRPr dirty="0"/>
          </a:p>
          <a:p>
            <a:pPr marL="457200" lvl="0" indent="-381000" algn="l" rtl="0">
              <a:lnSpc>
                <a:spcPct val="100000"/>
              </a:lnSpc>
              <a:spcBef>
                <a:spcPts val="1200"/>
              </a:spcBef>
              <a:spcAft>
                <a:spcPts val="0"/>
              </a:spcAft>
              <a:buSzPts val="2400"/>
              <a:buChar char="▪"/>
            </a:pPr>
            <a:r>
              <a:rPr lang="en-US" dirty="0"/>
              <a:t>Apple Safari </a:t>
            </a:r>
            <a:endParaRPr dirty="0"/>
          </a:p>
          <a:p>
            <a:pPr marL="457200" lvl="0" indent="-381000" algn="l" rtl="0">
              <a:lnSpc>
                <a:spcPct val="100000"/>
              </a:lnSpc>
              <a:spcBef>
                <a:spcPts val="1200"/>
              </a:spcBef>
              <a:spcAft>
                <a:spcPts val="0"/>
              </a:spcAft>
              <a:buSzPts val="2400"/>
              <a:buChar char="▪"/>
            </a:pPr>
            <a:r>
              <a:rPr lang="en-US" dirty="0"/>
              <a:t>Opera</a:t>
            </a:r>
            <a:endParaRPr dirty="0"/>
          </a:p>
          <a:p>
            <a:pPr marL="457200" lvl="0" indent="-228600" algn="l" rtl="0">
              <a:lnSpc>
                <a:spcPct val="100000"/>
              </a:lnSpc>
              <a:spcBef>
                <a:spcPts val="1200"/>
              </a:spcBef>
              <a:spcAft>
                <a:spcPts val="600"/>
              </a:spcAft>
              <a:buSzPts val="2400"/>
              <a:buNone/>
            </a:pPr>
            <a:endParaRPr dirty="0"/>
          </a:p>
        </p:txBody>
      </p:sp>
      <p:pic>
        <p:nvPicPr>
          <p:cNvPr id="312" name="Google Shape;312;p31"/>
          <p:cNvPicPr preferRelativeResize="0"/>
          <p:nvPr/>
        </p:nvPicPr>
        <p:blipFill rotWithShape="1">
          <a:blip r:embed="rId5">
            <a:alphaModFix/>
          </a:blip>
          <a:srcRect/>
          <a:stretch/>
        </p:blipFill>
        <p:spPr>
          <a:xfrm>
            <a:off x="9460221" y="1032607"/>
            <a:ext cx="1185799" cy="1274929"/>
          </a:xfrm>
          <a:prstGeom prst="rect">
            <a:avLst/>
          </a:prstGeom>
          <a:noFill/>
          <a:ln>
            <a:noFill/>
          </a:ln>
        </p:spPr>
      </p:pic>
      <p:pic>
        <p:nvPicPr>
          <p:cNvPr id="313" name="Google Shape;313;p31" descr="Image result for Apple Safari Logo Transparent"/>
          <p:cNvPicPr preferRelativeResize="0"/>
          <p:nvPr/>
        </p:nvPicPr>
        <p:blipFill rotWithShape="1">
          <a:blip r:embed="rId6">
            <a:alphaModFix/>
          </a:blip>
          <a:srcRect/>
          <a:stretch/>
        </p:blipFill>
        <p:spPr>
          <a:xfrm>
            <a:off x="8354373" y="3462099"/>
            <a:ext cx="1503840" cy="1526257"/>
          </a:xfrm>
          <a:prstGeom prst="rect">
            <a:avLst/>
          </a:prstGeom>
          <a:noFill/>
          <a:ln>
            <a:noFill/>
          </a:ln>
        </p:spPr>
      </p:pic>
      <p:pic>
        <p:nvPicPr>
          <p:cNvPr id="314" name="Google Shape;314;p31" descr="Image result for Opera Web Browser Logo"/>
          <p:cNvPicPr preferRelativeResize="0"/>
          <p:nvPr/>
        </p:nvPicPr>
        <p:blipFill rotWithShape="1">
          <a:blip r:embed="rId7">
            <a:alphaModFix/>
          </a:blip>
          <a:srcRect l="26271" r="19937"/>
          <a:stretch/>
        </p:blipFill>
        <p:spPr>
          <a:xfrm>
            <a:off x="9589757" y="2366396"/>
            <a:ext cx="1432739" cy="1526257"/>
          </a:xfrm>
          <a:prstGeom prst="rect">
            <a:avLst/>
          </a:prstGeom>
          <a:noFill/>
          <a:ln>
            <a:noFill/>
          </a:ln>
        </p:spPr>
      </p:pic>
      <p:sp>
        <p:nvSpPr>
          <p:cNvPr id="315" name="Google Shape;315;p31"/>
          <p:cNvSpPr/>
          <p:nvPr/>
        </p:nvSpPr>
        <p:spPr>
          <a:xfrm>
            <a:off x="9016181" y="0"/>
            <a:ext cx="3175794"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1.5 Navigarea și căutarea online</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8B9042FC-71CA-46D5-9652-6465063E3EA2}"/>
              </a:ext>
            </a:extLst>
          </p:cNvPr>
          <p:cNvSpPr txBox="1"/>
          <p:nvPr/>
        </p:nvSpPr>
        <p:spPr>
          <a:xfrm>
            <a:off x="487017" y="0"/>
            <a:ext cx="2613992" cy="39870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6CEAC5F1-B207-4435-A46E-55648A7CB743}"/>
              </a:ext>
            </a:extLst>
          </p:cNvPr>
          <p:cNvSpPr txBox="1"/>
          <p:nvPr/>
        </p:nvSpPr>
        <p:spPr>
          <a:xfrm>
            <a:off x="687810" y="202804"/>
            <a:ext cx="6766537"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3" name="Picture 12">
            <a:extLst>
              <a:ext uri="{FF2B5EF4-FFF2-40B4-BE49-F238E27FC236}">
                <a16:creationId xmlns:a16="http://schemas.microsoft.com/office/drawing/2014/main" id="{B20ED75C-9216-4D8F-A075-8A4C6A96A5BE}"/>
              </a:ext>
            </a:extLst>
          </p:cNvPr>
          <p:cNvPicPr>
            <a:picLocks noChangeAspect="1"/>
          </p:cNvPicPr>
          <p:nvPr/>
        </p:nvPicPr>
        <p:blipFill>
          <a:blip r:embed="rId8"/>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5"/>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Găsirea</a:t>
            </a:r>
            <a:r>
              <a:rPr lang="en-US" dirty="0"/>
              <a:t> site-</a:t>
            </a:r>
            <a:r>
              <a:rPr lang="en-US" dirty="0" err="1"/>
              <a:t>urilor</a:t>
            </a:r>
            <a:r>
              <a:rPr lang="en-US" dirty="0"/>
              <a:t> </a:t>
            </a:r>
            <a:r>
              <a:rPr lang="en-US" dirty="0" err="1"/>
              <a:t>potrivite</a:t>
            </a:r>
            <a:endParaRPr dirty="0"/>
          </a:p>
        </p:txBody>
      </p:sp>
      <p:sp>
        <p:nvSpPr>
          <p:cNvPr id="322" name="Google Shape;322;p35"/>
          <p:cNvSpPr txBox="1">
            <a:spLocks noGrp="1"/>
          </p:cNvSpPr>
          <p:nvPr>
            <p:ph type="body" idx="1"/>
          </p:nvPr>
        </p:nvSpPr>
        <p:spPr>
          <a:xfrm>
            <a:off x="566153" y="2330868"/>
            <a:ext cx="10493733" cy="3941326"/>
          </a:xfrm>
          <a:prstGeom prst="rect">
            <a:avLst/>
          </a:prstGeom>
          <a:noFill/>
          <a:ln>
            <a:noFill/>
          </a:ln>
        </p:spPr>
        <p:txBody>
          <a:bodyPr spcFirstLastPara="1" wrap="square" lIns="91425" tIns="45700" rIns="91425" bIns="45700" anchor="t" anchorCtr="0">
            <a:normAutofit/>
          </a:bodyPr>
          <a:lstStyle/>
          <a:p>
            <a:r>
              <a:rPr lang="ro-RO" dirty="0"/>
              <a:t>Toate informațiile de pe internet se găsesc pe site-uri web.</a:t>
            </a:r>
            <a:br>
              <a:rPr lang="ro-RO" dirty="0"/>
            </a:br>
            <a:r>
              <a:rPr lang="ro-RO" dirty="0"/>
              <a:t>Următorul pas este să accesați site-ul care conține informațiile dorite.</a:t>
            </a:r>
          </a:p>
          <a:p>
            <a:r>
              <a:rPr lang="ro-RO" dirty="0"/>
              <a:t>Pentru a accesa un site, trebuie să știți numele lui de domeniu, de exemplu:</a:t>
            </a:r>
            <a:br>
              <a:rPr lang="ro-RO" dirty="0"/>
            </a:br>
            <a:r>
              <a:rPr lang="ro-RO" b="1" dirty="0"/>
              <a:t>elderlymobilemoney.eu</a:t>
            </a:r>
            <a:endParaRPr lang="ro-RO" dirty="0"/>
          </a:p>
          <a:p>
            <a:pPr marL="0" lvl="0" indent="0" algn="ctr" rtl="0">
              <a:lnSpc>
                <a:spcPct val="100000"/>
              </a:lnSpc>
              <a:spcBef>
                <a:spcPts val="1800"/>
              </a:spcBef>
              <a:spcAft>
                <a:spcPts val="0"/>
              </a:spcAft>
              <a:buSzPts val="2400"/>
              <a:buNone/>
            </a:pPr>
            <a:r>
              <a:rPr lang="en-US" u="sng" dirty="0">
                <a:solidFill>
                  <a:schemeClr val="hlink"/>
                </a:solidFill>
                <a:latin typeface="Calibri"/>
                <a:ea typeface="Calibri"/>
                <a:cs typeface="Calibri"/>
                <a:sym typeface="Calibri"/>
              </a:rPr>
              <a:t>https://elderlymobilemoney.eu/ro</a:t>
            </a:r>
            <a:endParaRPr dirty="0"/>
          </a:p>
        </p:txBody>
      </p:sp>
      <p:sp>
        <p:nvSpPr>
          <p:cNvPr id="323" name="Google Shape;323;p35"/>
          <p:cNvSpPr/>
          <p:nvPr/>
        </p:nvSpPr>
        <p:spPr>
          <a:xfrm>
            <a:off x="8957187" y="4750"/>
            <a:ext cx="323478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1.5 Navigarea și căutarea online</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2969F605-9823-4058-A898-0B8054D05B1D}"/>
              </a:ext>
            </a:extLst>
          </p:cNvPr>
          <p:cNvSpPr txBox="1"/>
          <p:nvPr/>
        </p:nvSpPr>
        <p:spPr>
          <a:xfrm>
            <a:off x="457201" y="34118"/>
            <a:ext cx="7573617" cy="369332"/>
          </a:xfrm>
          <a:prstGeom prst="rect">
            <a:avLst/>
          </a:prstGeom>
          <a:solidFill>
            <a:schemeClr val="bg1"/>
          </a:solidFill>
        </p:spPr>
        <p:txBody>
          <a:bodyPr wrap="square" rtlCol="0">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8" name="Picture 7">
            <a:extLst>
              <a:ext uri="{FF2B5EF4-FFF2-40B4-BE49-F238E27FC236}">
                <a16:creationId xmlns:a16="http://schemas.microsoft.com/office/drawing/2014/main" id="{3FE0FEA2-8EF9-40F6-9D9D-0B8A880F1B4F}"/>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Nume</a:t>
            </a:r>
            <a:r>
              <a:rPr lang="en-US" dirty="0"/>
              <a:t> de </a:t>
            </a:r>
            <a:r>
              <a:rPr lang="en-US" dirty="0" err="1"/>
              <a:t>domenii</a:t>
            </a:r>
            <a:endParaRPr dirty="0"/>
          </a:p>
        </p:txBody>
      </p:sp>
      <p:sp>
        <p:nvSpPr>
          <p:cNvPr id="330" name="Google Shape;330;p36"/>
          <p:cNvSpPr txBox="1">
            <a:spLocks noGrp="1"/>
          </p:cNvSpPr>
          <p:nvPr>
            <p:ph type="body" idx="1"/>
          </p:nvPr>
        </p:nvSpPr>
        <p:spPr>
          <a:xfrm>
            <a:off x="566152" y="1836674"/>
            <a:ext cx="11059693" cy="3941326"/>
          </a:xfrm>
          <a:prstGeom prst="rect">
            <a:avLst/>
          </a:prstGeom>
          <a:noFill/>
          <a:ln>
            <a:noFill/>
          </a:ln>
        </p:spPr>
        <p:txBody>
          <a:bodyPr spcFirstLastPara="1" wrap="square" lIns="91425" tIns="45700" rIns="91425" bIns="45700" anchor="t" anchorCtr="0">
            <a:normAutofit fontScale="92500"/>
          </a:bodyPr>
          <a:lstStyle/>
          <a:p>
            <a:pPr marL="76200" indent="0">
              <a:buNone/>
            </a:pPr>
            <a:r>
              <a:rPr lang="ro-RO" b="1" dirty="0"/>
              <a:t>Cum aflăm un nume de domeniu?</a:t>
            </a:r>
          </a:p>
          <a:p>
            <a:pPr marL="76200" indent="0">
              <a:buNone/>
            </a:pPr>
            <a:r>
              <a:rPr lang="ro-RO" dirty="0"/>
              <a:t>De obicei, aflăm un nume de domeniu:</a:t>
            </a:r>
          </a:p>
          <a:p>
            <a:pPr>
              <a:buFont typeface="Calibri" panose="020B0604020202020204" pitchFamily="34" charset="0"/>
              <a:buChar char="•"/>
            </a:pPr>
            <a:r>
              <a:rPr lang="ro-RO" dirty="0"/>
              <a:t>citindu-l undeva</a:t>
            </a:r>
          </a:p>
          <a:p>
            <a:pPr>
              <a:buFont typeface="Calibri" panose="020B0604020202020204" pitchFamily="34" charset="0"/>
              <a:buChar char="•"/>
            </a:pPr>
            <a:r>
              <a:rPr lang="ro-RO" dirty="0"/>
              <a:t>auzindu-l de la cineva</a:t>
            </a:r>
          </a:p>
          <a:p>
            <a:pPr>
              <a:buFont typeface="Calibri" panose="020B0604020202020204" pitchFamily="34" charset="0"/>
              <a:buChar char="•"/>
            </a:pPr>
            <a:r>
              <a:rPr lang="ro-RO" dirty="0"/>
              <a:t>găsindu-l pe un alt site cu conținut asemănător</a:t>
            </a:r>
          </a:p>
          <a:p>
            <a:pPr>
              <a:buFont typeface="Calibri" panose="020B0604020202020204" pitchFamily="34" charset="0"/>
              <a:buChar char="•"/>
            </a:pPr>
            <a:r>
              <a:rPr lang="ro-RO" dirty="0"/>
              <a:t>folosind un motor de căutare pentru a-l găsi</a:t>
            </a:r>
          </a:p>
          <a:p>
            <a:pPr marL="76200" lvl="0" indent="0" algn="l" rtl="0">
              <a:lnSpc>
                <a:spcPct val="100000"/>
              </a:lnSpc>
              <a:spcBef>
                <a:spcPts val="600"/>
              </a:spcBef>
              <a:spcAft>
                <a:spcPts val="0"/>
              </a:spcAft>
              <a:buSzPct val="108108"/>
              <a:buNone/>
            </a:pPr>
            <a:r>
              <a:rPr lang="en-US" b="1" dirty="0" err="1"/>
              <a:t>Sfaturi</a:t>
            </a:r>
            <a:r>
              <a:rPr lang="en-US" b="1" dirty="0"/>
              <a:t>: </a:t>
            </a:r>
            <a:endParaRPr dirty="0"/>
          </a:p>
          <a:p>
            <a:pPr marL="914400" lvl="1" indent="-396240" algn="l" rtl="0">
              <a:lnSpc>
                <a:spcPct val="100000"/>
              </a:lnSpc>
              <a:spcBef>
                <a:spcPts val="1200"/>
              </a:spcBef>
              <a:spcAft>
                <a:spcPts val="0"/>
              </a:spcAft>
              <a:buSzPct val="129729"/>
              <a:buChar char="▪"/>
            </a:pPr>
            <a:r>
              <a:rPr lang="en-US" dirty="0" err="1"/>
              <a:t>Dacă</a:t>
            </a:r>
            <a:r>
              <a:rPr lang="en-US" dirty="0"/>
              <a:t> </a:t>
            </a:r>
            <a:r>
              <a:rPr lang="en-US" dirty="0" err="1"/>
              <a:t>știți</a:t>
            </a:r>
            <a:r>
              <a:rPr lang="en-US" dirty="0"/>
              <a:t> </a:t>
            </a:r>
            <a:r>
              <a:rPr lang="en-US" dirty="0" err="1"/>
              <a:t>deja</a:t>
            </a:r>
            <a:r>
              <a:rPr lang="en-US" dirty="0"/>
              <a:t> </a:t>
            </a:r>
            <a:r>
              <a:rPr lang="en-US" dirty="0" err="1"/>
              <a:t>numele</a:t>
            </a:r>
            <a:r>
              <a:rPr lang="en-US" dirty="0"/>
              <a:t> </a:t>
            </a:r>
            <a:r>
              <a:rPr lang="en-US" dirty="0" err="1"/>
              <a:t>domeniului</a:t>
            </a:r>
            <a:r>
              <a:rPr lang="en-US" dirty="0"/>
              <a:t>, </a:t>
            </a:r>
            <a:r>
              <a:rPr lang="en-US" dirty="0" err="1"/>
              <a:t>îl</a:t>
            </a:r>
            <a:r>
              <a:rPr lang="en-US" dirty="0"/>
              <a:t> </a:t>
            </a:r>
            <a:r>
              <a:rPr lang="en-US" dirty="0" err="1"/>
              <a:t>puteți</a:t>
            </a:r>
            <a:r>
              <a:rPr lang="en-US" dirty="0"/>
              <a:t> </a:t>
            </a:r>
            <a:r>
              <a:rPr lang="en-US" dirty="0" err="1"/>
              <a:t>tasta</a:t>
            </a:r>
            <a:r>
              <a:rPr lang="en-US" dirty="0"/>
              <a:t> direct în browser </a:t>
            </a:r>
            <a:r>
              <a:rPr lang="en-US" dirty="0" err="1"/>
              <a:t>pentru</a:t>
            </a:r>
            <a:r>
              <a:rPr lang="en-US" dirty="0"/>
              <a:t> a </a:t>
            </a:r>
            <a:r>
              <a:rPr lang="en-US" dirty="0" err="1"/>
              <a:t>accesa</a:t>
            </a:r>
            <a:r>
              <a:rPr lang="en-US" dirty="0"/>
              <a:t> site-ul.</a:t>
            </a:r>
            <a:endParaRPr dirty="0"/>
          </a:p>
          <a:p>
            <a:pPr marL="914400" lvl="1" indent="-396240" algn="l" rtl="0">
              <a:lnSpc>
                <a:spcPct val="100000"/>
              </a:lnSpc>
              <a:spcBef>
                <a:spcPts val="600"/>
              </a:spcBef>
              <a:spcAft>
                <a:spcPts val="0"/>
              </a:spcAft>
              <a:buSzPct val="129729"/>
              <a:buChar char="▪"/>
            </a:pPr>
            <a:r>
              <a:rPr lang="ro-RO" dirty="0"/>
              <a:t>Dacă nu, folosiți un </a:t>
            </a:r>
            <a:r>
              <a:rPr lang="ro-RO" b="1" dirty="0"/>
              <a:t>motor de căutare </a:t>
            </a:r>
            <a:r>
              <a:rPr lang="ro-RO" dirty="0"/>
              <a:t>pentru a-l găsi</a:t>
            </a:r>
            <a:r>
              <a:rPr lang="en-US" dirty="0"/>
              <a:t>.</a:t>
            </a:r>
            <a:endParaRPr dirty="0"/>
          </a:p>
        </p:txBody>
      </p:sp>
      <p:sp>
        <p:nvSpPr>
          <p:cNvPr id="331" name="Google Shape;331;p36"/>
          <p:cNvSpPr/>
          <p:nvPr/>
        </p:nvSpPr>
        <p:spPr>
          <a:xfrm>
            <a:off x="8996515" y="4750"/>
            <a:ext cx="319545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1.5 Navigarea și căutarea online</a:t>
            </a:r>
            <a:endParaRPr sz="1800" b="0" i="0" u="none" strike="noStrike" cap="none">
              <a:solidFill>
                <a:srgbClr val="1C2E78"/>
              </a:solidFill>
              <a:latin typeface="Calibri"/>
              <a:ea typeface="Calibri"/>
              <a:cs typeface="Calibri"/>
              <a:sym typeface="Calibri"/>
            </a:endParaRPr>
          </a:p>
        </p:txBody>
      </p:sp>
      <p:sp>
        <p:nvSpPr>
          <p:cNvPr id="4" name="TextBox 3">
            <a:extLst>
              <a:ext uri="{FF2B5EF4-FFF2-40B4-BE49-F238E27FC236}">
                <a16:creationId xmlns:a16="http://schemas.microsoft.com/office/drawing/2014/main" id="{D8523496-E3BB-4A26-BF72-ACF54413F295}"/>
              </a:ext>
            </a:extLst>
          </p:cNvPr>
          <p:cNvSpPr txBox="1"/>
          <p:nvPr/>
        </p:nvSpPr>
        <p:spPr>
          <a:xfrm>
            <a:off x="487017" y="115615"/>
            <a:ext cx="6957392" cy="369332"/>
          </a:xfrm>
          <a:prstGeom prst="rect">
            <a:avLst/>
          </a:prstGeom>
          <a:solidFill>
            <a:schemeClr val="bg1"/>
          </a:solidFill>
        </p:spPr>
        <p:txBody>
          <a:bodyPr wrap="square" rtlCol="0">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8" name="Picture 7">
            <a:extLst>
              <a:ext uri="{FF2B5EF4-FFF2-40B4-BE49-F238E27FC236}">
                <a16:creationId xmlns:a16="http://schemas.microsoft.com/office/drawing/2014/main" id="{E5882FCE-8956-45EA-A44D-D6D33905EBC1}"/>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7"/>
          <p:cNvSpPr txBox="1">
            <a:spLocks noGrp="1"/>
          </p:cNvSpPr>
          <p:nvPr>
            <p:ph type="title"/>
          </p:nvPr>
        </p:nvSpPr>
        <p:spPr>
          <a:xfrm>
            <a:off x="241878" y="771353"/>
            <a:ext cx="11059692" cy="7281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Motor de </a:t>
            </a:r>
            <a:r>
              <a:rPr lang="en-US" dirty="0" err="1"/>
              <a:t>căutare</a:t>
            </a:r>
            <a:endParaRPr dirty="0"/>
          </a:p>
        </p:txBody>
      </p:sp>
      <p:sp>
        <p:nvSpPr>
          <p:cNvPr id="338" name="Google Shape;338;p37"/>
          <p:cNvSpPr txBox="1">
            <a:spLocks noGrp="1"/>
          </p:cNvSpPr>
          <p:nvPr>
            <p:ph type="body" idx="1"/>
          </p:nvPr>
        </p:nvSpPr>
        <p:spPr>
          <a:xfrm>
            <a:off x="586408" y="1499515"/>
            <a:ext cx="8749091" cy="3941326"/>
          </a:xfrm>
          <a:prstGeom prst="rect">
            <a:avLst/>
          </a:prstGeom>
          <a:solidFill>
            <a:srgbClr val="F2F2F2"/>
          </a:solidFill>
          <a:ln w="9525" cap="flat" cmpd="sng">
            <a:solidFill>
              <a:srgbClr val="FFC000"/>
            </a:solidFill>
            <a:prstDash val="solid"/>
            <a:round/>
            <a:headEnd type="none" w="sm" len="sm"/>
            <a:tailEnd type="none" w="sm" len="sm"/>
          </a:ln>
        </p:spPr>
        <p:txBody>
          <a:bodyPr spcFirstLastPara="1" wrap="square" lIns="91425" tIns="45700" rIns="91425" bIns="45700" anchor="t" anchorCtr="0">
            <a:normAutofit/>
          </a:bodyPr>
          <a:lstStyle/>
          <a:p>
            <a:pPr marL="76200" indent="0">
              <a:buNone/>
            </a:pPr>
            <a:r>
              <a:rPr lang="ro-RO" sz="2200" dirty="0"/>
              <a:t>Un </a:t>
            </a:r>
            <a:r>
              <a:rPr lang="ro-RO" sz="2200" b="1" dirty="0"/>
              <a:t>motor de căutare </a:t>
            </a:r>
            <a:r>
              <a:rPr lang="ro-RO" sz="2200" dirty="0"/>
              <a:t>este un serviciu care vă ajută să găsiți site-uri web.</a:t>
            </a:r>
            <a:br>
              <a:rPr lang="ro-RO" sz="2200" dirty="0"/>
            </a:br>
            <a:r>
              <a:rPr lang="ro-RO" sz="2200" dirty="0"/>
              <a:t>El colectează site-urile de pe internet și le leagă de cuvinte-cheie, adică termeni care descriu subiectul site-ului.</a:t>
            </a:r>
            <a:endParaRPr lang="en-US" sz="2200" dirty="0"/>
          </a:p>
          <a:p>
            <a:pPr marL="76200" indent="0">
              <a:buNone/>
            </a:pPr>
            <a:endParaRPr lang="ro-RO" sz="2200" dirty="0"/>
          </a:p>
          <a:p>
            <a:pPr marL="76200" indent="0">
              <a:buNone/>
            </a:pPr>
            <a:r>
              <a:rPr lang="ro-RO" sz="2200" b="1" dirty="0"/>
              <a:t>Pași pentru a folosi un motor de căutare:</a:t>
            </a:r>
          </a:p>
          <a:p>
            <a:pPr>
              <a:buFont typeface="+mj-lt"/>
              <a:buAutoNum type="arabicPeriod"/>
            </a:pPr>
            <a:r>
              <a:rPr lang="ro-RO" sz="2200" dirty="0"/>
              <a:t>Introduceți adresa motorului de căutare (ex: google.com)</a:t>
            </a:r>
          </a:p>
          <a:p>
            <a:pPr>
              <a:buFont typeface="+mj-lt"/>
              <a:buAutoNum type="arabicPeriod"/>
            </a:pPr>
            <a:r>
              <a:rPr lang="ro-RO" sz="2200" dirty="0"/>
              <a:t>Scrieți cuvintele care descriu ce căutați</a:t>
            </a:r>
            <a:r>
              <a:rPr lang="en-US" sz="2200" dirty="0"/>
              <a:t> (</a:t>
            </a:r>
            <a:r>
              <a:rPr lang="en-US" sz="2200" dirty="0" err="1"/>
              <a:t>cuvinte-cheie</a:t>
            </a:r>
            <a:r>
              <a:rPr lang="en-US" sz="2200" dirty="0"/>
              <a:t>)</a:t>
            </a:r>
            <a:endParaRPr lang="ro-RO" sz="2200" dirty="0"/>
          </a:p>
          <a:p>
            <a:pPr>
              <a:buFont typeface="+mj-lt"/>
              <a:buAutoNum type="arabicPeriod"/>
            </a:pPr>
            <a:r>
              <a:rPr lang="ro-RO" sz="2200" dirty="0"/>
              <a:t>Motorul de căutare vă arată o listă de site-uri legate de cuvintele scrise</a:t>
            </a:r>
          </a:p>
          <a:p>
            <a:pPr>
              <a:buFont typeface="+mj-lt"/>
              <a:buAutoNum type="arabicPeriod"/>
            </a:pPr>
            <a:r>
              <a:rPr lang="ro-RO" sz="2200" dirty="0"/>
              <a:t>Alegeți unul sau mai multe site-uri pentru a le vizita</a:t>
            </a:r>
          </a:p>
          <a:p>
            <a:pPr marL="457200" lvl="0" indent="-228600" algn="l" rtl="0">
              <a:lnSpc>
                <a:spcPct val="100000"/>
              </a:lnSpc>
              <a:spcBef>
                <a:spcPts val="1200"/>
              </a:spcBef>
              <a:spcAft>
                <a:spcPts val="600"/>
              </a:spcAft>
              <a:buClr>
                <a:srgbClr val="68BC42"/>
              </a:buClr>
              <a:buSzPts val="2400"/>
              <a:buNone/>
            </a:pPr>
            <a:endParaRPr dirty="0"/>
          </a:p>
        </p:txBody>
      </p:sp>
      <p:pic>
        <p:nvPicPr>
          <p:cNvPr id="339" name="Google Shape;339;p37"/>
          <p:cNvPicPr preferRelativeResize="0"/>
          <p:nvPr/>
        </p:nvPicPr>
        <p:blipFill rotWithShape="1">
          <a:blip r:embed="rId3">
            <a:alphaModFix/>
          </a:blip>
          <a:srcRect/>
          <a:stretch/>
        </p:blipFill>
        <p:spPr>
          <a:xfrm>
            <a:off x="9687254" y="776704"/>
            <a:ext cx="1474390" cy="1323476"/>
          </a:xfrm>
          <a:prstGeom prst="rect">
            <a:avLst/>
          </a:prstGeom>
          <a:noFill/>
          <a:ln>
            <a:noFill/>
          </a:ln>
        </p:spPr>
      </p:pic>
      <p:pic>
        <p:nvPicPr>
          <p:cNvPr id="340" name="Google Shape;340;p37"/>
          <p:cNvPicPr preferRelativeResize="0"/>
          <p:nvPr/>
        </p:nvPicPr>
        <p:blipFill rotWithShape="1">
          <a:blip r:embed="rId4">
            <a:alphaModFix/>
          </a:blip>
          <a:srcRect/>
          <a:stretch/>
        </p:blipFill>
        <p:spPr>
          <a:xfrm>
            <a:off x="9687250" y="1883969"/>
            <a:ext cx="1614320" cy="728162"/>
          </a:xfrm>
          <a:prstGeom prst="rect">
            <a:avLst/>
          </a:prstGeom>
          <a:noFill/>
          <a:ln>
            <a:noFill/>
          </a:ln>
        </p:spPr>
      </p:pic>
      <p:pic>
        <p:nvPicPr>
          <p:cNvPr id="341" name="Google Shape;341;p37"/>
          <p:cNvPicPr preferRelativeResize="0"/>
          <p:nvPr/>
        </p:nvPicPr>
        <p:blipFill rotWithShape="1">
          <a:blip r:embed="rId5">
            <a:alphaModFix/>
          </a:blip>
          <a:srcRect/>
          <a:stretch/>
        </p:blipFill>
        <p:spPr>
          <a:xfrm>
            <a:off x="9568573" y="2739310"/>
            <a:ext cx="1851674" cy="819879"/>
          </a:xfrm>
          <a:prstGeom prst="rect">
            <a:avLst/>
          </a:prstGeom>
          <a:noFill/>
          <a:ln>
            <a:noFill/>
          </a:ln>
        </p:spPr>
      </p:pic>
      <p:pic>
        <p:nvPicPr>
          <p:cNvPr id="342" name="Google Shape;342;p37"/>
          <p:cNvPicPr preferRelativeResize="0"/>
          <p:nvPr/>
        </p:nvPicPr>
        <p:blipFill rotWithShape="1">
          <a:blip r:embed="rId6">
            <a:alphaModFix/>
          </a:blip>
          <a:srcRect/>
          <a:stretch/>
        </p:blipFill>
        <p:spPr>
          <a:xfrm>
            <a:off x="9769050" y="3799136"/>
            <a:ext cx="1450720" cy="544433"/>
          </a:xfrm>
          <a:prstGeom prst="rect">
            <a:avLst/>
          </a:prstGeom>
          <a:noFill/>
          <a:ln>
            <a:noFill/>
          </a:ln>
        </p:spPr>
      </p:pic>
      <p:pic>
        <p:nvPicPr>
          <p:cNvPr id="343" name="Google Shape;343;p37"/>
          <p:cNvPicPr preferRelativeResize="0"/>
          <p:nvPr/>
        </p:nvPicPr>
        <p:blipFill rotWithShape="1">
          <a:blip r:embed="rId7">
            <a:alphaModFix/>
          </a:blip>
          <a:srcRect/>
          <a:stretch/>
        </p:blipFill>
        <p:spPr>
          <a:xfrm>
            <a:off x="9601638" y="4436040"/>
            <a:ext cx="1818609" cy="1097272"/>
          </a:xfrm>
          <a:prstGeom prst="rect">
            <a:avLst/>
          </a:prstGeom>
          <a:noFill/>
          <a:ln>
            <a:noFill/>
          </a:ln>
        </p:spPr>
      </p:pic>
      <p:sp>
        <p:nvSpPr>
          <p:cNvPr id="344" name="Google Shape;344;p37"/>
          <p:cNvSpPr/>
          <p:nvPr/>
        </p:nvSpPr>
        <p:spPr>
          <a:xfrm>
            <a:off x="8996516" y="4750"/>
            <a:ext cx="319545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1.5 Navigarea și căutarea online</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1BBF709C-1979-4DAC-B3A0-ED85A90EE916}"/>
              </a:ext>
            </a:extLst>
          </p:cNvPr>
          <p:cNvSpPr txBox="1"/>
          <p:nvPr/>
        </p:nvSpPr>
        <p:spPr>
          <a:xfrm>
            <a:off x="467138" y="69574"/>
            <a:ext cx="7166113" cy="369332"/>
          </a:xfrm>
          <a:prstGeom prst="rect">
            <a:avLst/>
          </a:prstGeom>
          <a:solidFill>
            <a:schemeClr val="bg1"/>
          </a:solidFill>
        </p:spPr>
        <p:txBody>
          <a:bodyPr wrap="square" rtlCol="0">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1" name="Picture 10">
            <a:extLst>
              <a:ext uri="{FF2B5EF4-FFF2-40B4-BE49-F238E27FC236}">
                <a16:creationId xmlns:a16="http://schemas.microsoft.com/office/drawing/2014/main" id="{457C8E8A-63E4-4024-9D63-ABF054C7FEA2}"/>
              </a:ext>
            </a:extLst>
          </p:cNvPr>
          <p:cNvPicPr>
            <a:picLocks noChangeAspect="1"/>
          </p:cNvPicPr>
          <p:nvPr/>
        </p:nvPicPr>
        <p:blipFill>
          <a:blip r:embed="rId8"/>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1994337" y="920891"/>
            <a:ext cx="9177245" cy="398700"/>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2800"/>
              <a:buFont typeface="Calibri"/>
              <a:buNone/>
            </a:pPr>
            <a:r>
              <a:rPr lang="ro-RO" sz="2400" dirty="0">
                <a:solidFill>
                  <a:schemeClr val="lt1"/>
                </a:solidFill>
              </a:rPr>
              <a:t>Instrucțiuni pentru activitate</a:t>
            </a:r>
            <a:r>
              <a:rPr lang="en-US" sz="2400" dirty="0">
                <a:solidFill>
                  <a:schemeClr val="lt1"/>
                </a:solidFill>
              </a:rPr>
              <a:t>: </a:t>
            </a:r>
            <a:r>
              <a:rPr lang="en-US" sz="2400" dirty="0" err="1">
                <a:solidFill>
                  <a:schemeClr val="lt1"/>
                </a:solidFill>
              </a:rPr>
              <a:t>Căut</a:t>
            </a:r>
            <a:r>
              <a:rPr lang="ro-RO" sz="2400" dirty="0" err="1">
                <a:solidFill>
                  <a:schemeClr val="lt1"/>
                </a:solidFill>
              </a:rPr>
              <a:t>area</a:t>
            </a:r>
            <a:r>
              <a:rPr lang="en-US" sz="2400" dirty="0">
                <a:solidFill>
                  <a:schemeClr val="lt1"/>
                </a:solidFill>
              </a:rPr>
              <a:t> </a:t>
            </a:r>
            <a:r>
              <a:rPr lang="en-US" sz="2400" dirty="0" err="1">
                <a:solidFill>
                  <a:schemeClr val="lt1"/>
                </a:solidFill>
              </a:rPr>
              <a:t>informații</a:t>
            </a:r>
            <a:r>
              <a:rPr lang="ro-RO" sz="2400" dirty="0">
                <a:solidFill>
                  <a:schemeClr val="lt1"/>
                </a:solidFill>
              </a:rPr>
              <a:t>lor</a:t>
            </a:r>
            <a:r>
              <a:rPr lang="en-US" sz="2400" dirty="0">
                <a:solidFill>
                  <a:schemeClr val="lt1"/>
                </a:solidFill>
              </a:rPr>
              <a:t> </a:t>
            </a:r>
            <a:r>
              <a:rPr lang="en-US" sz="2400" dirty="0" err="1">
                <a:solidFill>
                  <a:schemeClr val="lt1"/>
                </a:solidFill>
              </a:rPr>
              <a:t>despre</a:t>
            </a:r>
            <a:r>
              <a:rPr lang="en-US" sz="2400" dirty="0">
                <a:solidFill>
                  <a:schemeClr val="lt1"/>
                </a:solidFill>
              </a:rPr>
              <a:t> „</a:t>
            </a:r>
            <a:r>
              <a:rPr lang="en-US" sz="2400" dirty="0" err="1">
                <a:solidFill>
                  <a:schemeClr val="lt1"/>
                </a:solidFill>
              </a:rPr>
              <a:t>Plăți</a:t>
            </a:r>
            <a:r>
              <a:rPr lang="en-US" sz="2400" dirty="0">
                <a:solidFill>
                  <a:schemeClr val="lt1"/>
                </a:solidFill>
              </a:rPr>
              <a:t> online”</a:t>
            </a:r>
          </a:p>
        </p:txBody>
      </p:sp>
      <p:sp>
        <p:nvSpPr>
          <p:cNvPr id="351" name="Google Shape;351;p32"/>
          <p:cNvSpPr txBox="1">
            <a:spLocks noGrp="1"/>
          </p:cNvSpPr>
          <p:nvPr>
            <p:ph type="body" idx="1"/>
          </p:nvPr>
        </p:nvSpPr>
        <p:spPr>
          <a:xfrm>
            <a:off x="651815" y="1785510"/>
            <a:ext cx="11395105" cy="4553504"/>
          </a:xfrm>
          <a:prstGeom prst="rect">
            <a:avLst/>
          </a:prstGeom>
          <a:noFill/>
          <a:ln>
            <a:noFill/>
          </a:ln>
        </p:spPr>
        <p:txBody>
          <a:bodyPr spcFirstLastPara="1" wrap="square" lIns="91425" tIns="45700" rIns="91425" bIns="45700" anchor="t" anchorCtr="0">
            <a:normAutofit fontScale="77500" lnSpcReduction="20000"/>
          </a:bodyPr>
          <a:lstStyle/>
          <a:p>
            <a:pPr marL="457200" lvl="0" indent="-457200" algn="l" rtl="0">
              <a:lnSpc>
                <a:spcPct val="100000"/>
              </a:lnSpc>
              <a:spcBef>
                <a:spcPts val="0"/>
              </a:spcBef>
              <a:spcAft>
                <a:spcPts val="0"/>
              </a:spcAft>
              <a:buSzPct val="100000"/>
              <a:buFont typeface="Calibri"/>
              <a:buAutoNum type="arabicPeriod"/>
            </a:pPr>
            <a:r>
              <a:rPr lang="en-US" i="1" dirty="0" err="1"/>
              <a:t>Deschideți</a:t>
            </a:r>
            <a:r>
              <a:rPr lang="en-US" i="1" dirty="0"/>
              <a:t> </a:t>
            </a:r>
            <a:r>
              <a:rPr lang="en-US" i="1" dirty="0" err="1"/>
              <a:t>browserul</a:t>
            </a:r>
            <a:r>
              <a:rPr lang="en-US" i="1" dirty="0"/>
              <a:t> </a:t>
            </a:r>
            <a:r>
              <a:rPr lang="en-US" i="1" dirty="0" err="1"/>
              <a:t>și</a:t>
            </a:r>
            <a:r>
              <a:rPr lang="en-US" i="1" dirty="0"/>
              <a:t> </a:t>
            </a:r>
            <a:r>
              <a:rPr lang="ro-RO" i="1" dirty="0"/>
              <a:t>accesați</a:t>
            </a:r>
            <a:r>
              <a:rPr lang="en-US" i="1" dirty="0"/>
              <a:t> </a:t>
            </a:r>
            <a:r>
              <a:rPr lang="en-US" i="1" dirty="0" err="1"/>
              <a:t>unul</a:t>
            </a:r>
            <a:r>
              <a:rPr lang="en-US" i="1" dirty="0"/>
              <a:t> </a:t>
            </a:r>
            <a:r>
              <a:rPr lang="en-US" i="1" dirty="0" err="1"/>
              <a:t>dintre</a:t>
            </a:r>
            <a:r>
              <a:rPr lang="en-US" i="1" dirty="0"/>
              <a:t> </a:t>
            </a:r>
            <a:r>
              <a:rPr lang="en-US" i="1" dirty="0" err="1"/>
              <a:t>următoarele</a:t>
            </a:r>
            <a:r>
              <a:rPr lang="en-US" i="1" dirty="0"/>
              <a:t> </a:t>
            </a:r>
            <a:r>
              <a:rPr lang="en-US" i="1" dirty="0" err="1"/>
              <a:t>motoare</a:t>
            </a:r>
            <a:r>
              <a:rPr lang="en-US" i="1" dirty="0"/>
              <a:t> de </a:t>
            </a:r>
            <a:r>
              <a:rPr lang="en-US" i="1" dirty="0" err="1"/>
              <a:t>căutare</a:t>
            </a:r>
            <a:r>
              <a:rPr lang="en-US" i="1" dirty="0"/>
              <a:t>:</a:t>
            </a:r>
            <a:endParaRPr i="1" dirty="0"/>
          </a:p>
          <a:p>
            <a:pPr marL="685800" lvl="1" indent="-228600" algn="l" rtl="0">
              <a:lnSpc>
                <a:spcPct val="100000"/>
              </a:lnSpc>
              <a:spcBef>
                <a:spcPts val="1200"/>
              </a:spcBef>
              <a:spcAft>
                <a:spcPts val="0"/>
              </a:spcAft>
              <a:buSzPct val="119999"/>
              <a:buChar char="▪"/>
            </a:pPr>
            <a:r>
              <a:rPr lang="en-US" sz="2400" i="1" dirty="0"/>
              <a:t>Yahoo.com</a:t>
            </a:r>
            <a:endParaRPr sz="2400" i="1" dirty="0"/>
          </a:p>
          <a:p>
            <a:pPr marL="685800" lvl="1" indent="-228600" algn="l" rtl="0">
              <a:lnSpc>
                <a:spcPct val="100000"/>
              </a:lnSpc>
              <a:spcBef>
                <a:spcPts val="1200"/>
              </a:spcBef>
              <a:spcAft>
                <a:spcPts val="0"/>
              </a:spcAft>
              <a:buSzPct val="119999"/>
              <a:buChar char="▪"/>
            </a:pPr>
            <a:r>
              <a:rPr lang="en-US" sz="2400" i="1" dirty="0"/>
              <a:t>Bing.com</a:t>
            </a:r>
            <a:endParaRPr sz="2400" i="1" dirty="0"/>
          </a:p>
          <a:p>
            <a:pPr marL="685800" lvl="1" indent="-228600" algn="l" rtl="0">
              <a:lnSpc>
                <a:spcPct val="100000"/>
              </a:lnSpc>
              <a:spcBef>
                <a:spcPts val="1200"/>
              </a:spcBef>
              <a:spcAft>
                <a:spcPts val="0"/>
              </a:spcAft>
              <a:buSzPct val="119999"/>
              <a:buChar char="▪"/>
            </a:pPr>
            <a:r>
              <a:rPr lang="en-US" sz="2400" i="1" dirty="0"/>
              <a:t>Google.com</a:t>
            </a:r>
            <a:endParaRPr sz="2400" i="1" dirty="0"/>
          </a:p>
          <a:p>
            <a:pPr marL="457200" lvl="0" indent="-457200" algn="l" rtl="0">
              <a:lnSpc>
                <a:spcPct val="100000"/>
              </a:lnSpc>
              <a:spcBef>
                <a:spcPts val="1200"/>
              </a:spcBef>
              <a:spcAft>
                <a:spcPts val="0"/>
              </a:spcAft>
              <a:buSzPct val="100000"/>
              <a:buFont typeface="Calibri"/>
              <a:buAutoNum type="arabicPeriod"/>
            </a:pPr>
            <a:r>
              <a:rPr lang="ro-RO" i="1" dirty="0"/>
              <a:t>Introduceți în căsuța de căutare cuvintele: </a:t>
            </a:r>
            <a:r>
              <a:rPr lang="ro-RO" b="1" i="1" dirty="0"/>
              <a:t>Plăți online</a:t>
            </a:r>
          </a:p>
          <a:p>
            <a:pPr marL="457200" lvl="0" indent="-457200" algn="l" rtl="0">
              <a:lnSpc>
                <a:spcPct val="100000"/>
              </a:lnSpc>
              <a:spcBef>
                <a:spcPts val="1200"/>
              </a:spcBef>
              <a:spcAft>
                <a:spcPts val="0"/>
              </a:spcAft>
              <a:buSzPct val="100000"/>
              <a:buFont typeface="Calibri"/>
              <a:buAutoNum type="arabicPeriod"/>
            </a:pPr>
            <a:r>
              <a:rPr lang="ro-RO" i="1" dirty="0"/>
              <a:t>Veți vedea o listă de rezultate, fiecare cu un titlu și un scurt paragraf. Aceste rezultate sunt împărțite pe mai multe pagini.</a:t>
            </a:r>
          </a:p>
          <a:p>
            <a:pPr marL="457200" lvl="0" indent="-457200" algn="l" rtl="0">
              <a:lnSpc>
                <a:spcPct val="100000"/>
              </a:lnSpc>
              <a:spcBef>
                <a:spcPts val="1200"/>
              </a:spcBef>
              <a:spcAft>
                <a:spcPts val="0"/>
              </a:spcAft>
              <a:buSzPct val="100000"/>
              <a:buFont typeface="Calibri"/>
              <a:buAutoNum type="arabicPeriod"/>
            </a:pPr>
            <a:r>
              <a:rPr lang="en-US" i="1" dirty="0" err="1"/>
              <a:t>Uitați-vă</a:t>
            </a:r>
            <a:r>
              <a:rPr lang="en-US" i="1" dirty="0"/>
              <a:t> la </a:t>
            </a:r>
            <a:r>
              <a:rPr lang="en-US" i="1" dirty="0" err="1"/>
              <a:t>rezultatele</a:t>
            </a:r>
            <a:r>
              <a:rPr lang="en-US" i="1" dirty="0"/>
              <a:t> de pe prima </a:t>
            </a:r>
            <a:r>
              <a:rPr lang="en-US" i="1" dirty="0" err="1"/>
              <a:t>pagină</a:t>
            </a:r>
            <a:r>
              <a:rPr lang="en-US" i="1" dirty="0"/>
              <a:t>, </a:t>
            </a:r>
            <a:r>
              <a:rPr lang="en-US" i="1" dirty="0" err="1"/>
              <a:t>apoi</a:t>
            </a:r>
            <a:r>
              <a:rPr lang="en-US" i="1" dirty="0"/>
              <a:t> </a:t>
            </a:r>
            <a:r>
              <a:rPr lang="en-US" i="1" dirty="0" err="1"/>
              <a:t>răsfoiți</a:t>
            </a:r>
            <a:r>
              <a:rPr lang="en-US" i="1" dirty="0"/>
              <a:t> </a:t>
            </a:r>
            <a:r>
              <a:rPr lang="en-US" i="1" dirty="0" err="1"/>
              <a:t>paginile</a:t>
            </a:r>
            <a:r>
              <a:rPr lang="en-US" i="1" dirty="0"/>
              <a:t> </a:t>
            </a:r>
            <a:r>
              <a:rPr lang="en-US" i="1" dirty="0" err="1"/>
              <a:t>următoare</a:t>
            </a:r>
            <a:r>
              <a:rPr lang="en-US" i="1" dirty="0"/>
              <a:t> de </a:t>
            </a:r>
            <a:r>
              <a:rPr lang="en-US" i="1" dirty="0" err="1"/>
              <a:t>rezultate</a:t>
            </a:r>
            <a:r>
              <a:rPr lang="en-US" i="1" dirty="0"/>
              <a:t>. </a:t>
            </a:r>
            <a:r>
              <a:rPr lang="en-US" i="1" dirty="0" err="1"/>
              <a:t>Ați</a:t>
            </a:r>
            <a:r>
              <a:rPr lang="en-US" i="1" dirty="0"/>
              <a:t> </a:t>
            </a:r>
            <a:r>
              <a:rPr lang="en-US" i="1" dirty="0" err="1"/>
              <a:t>găsit</a:t>
            </a:r>
            <a:r>
              <a:rPr lang="en-US" i="1" dirty="0"/>
              <a:t> </a:t>
            </a:r>
            <a:r>
              <a:rPr lang="en-US" i="1" dirty="0" err="1"/>
              <a:t>ceva</a:t>
            </a:r>
            <a:r>
              <a:rPr lang="en-US" i="1" dirty="0"/>
              <a:t> </a:t>
            </a:r>
            <a:r>
              <a:rPr lang="en-US" i="1" dirty="0" err="1"/>
              <a:t>interesant</a:t>
            </a:r>
            <a:r>
              <a:rPr lang="en-US" i="1" dirty="0"/>
              <a:t>? </a:t>
            </a:r>
            <a:endParaRPr lang="ro-RO" i="1" dirty="0"/>
          </a:p>
          <a:p>
            <a:pPr marL="457200" lvl="0" indent="-457200" algn="l" rtl="0">
              <a:lnSpc>
                <a:spcPct val="100000"/>
              </a:lnSpc>
              <a:spcBef>
                <a:spcPts val="1200"/>
              </a:spcBef>
              <a:spcAft>
                <a:spcPts val="0"/>
              </a:spcAft>
              <a:buSzPct val="100000"/>
              <a:buFont typeface="Calibri"/>
              <a:buAutoNum type="arabicPeriod"/>
            </a:pPr>
            <a:r>
              <a:rPr lang="ro-RO" i="1" dirty="0"/>
              <a:t>Pentru a deschide un link care vă interesează: Treceți cursorul mouse-ului peste link. Apăsați click dreapta. Selectați „Deschide linkul în tab nou”. Apăsați click stânga pe această opțiune.</a:t>
            </a:r>
          </a:p>
          <a:p>
            <a:pPr marL="457200" lvl="0" indent="-457200" algn="l" rtl="0">
              <a:lnSpc>
                <a:spcPct val="100000"/>
              </a:lnSpc>
              <a:spcBef>
                <a:spcPts val="1200"/>
              </a:spcBef>
              <a:spcAft>
                <a:spcPts val="0"/>
              </a:spcAft>
              <a:buSzPct val="100000"/>
              <a:buFont typeface="Calibri"/>
              <a:buAutoNum type="arabicPeriod"/>
            </a:pPr>
            <a:r>
              <a:rPr lang="ro-RO" i="1" dirty="0"/>
              <a:t>O filă nouă se va deschide în browser, afișând site-ul respectiv. Accesați această filă și citiți pagina.</a:t>
            </a:r>
          </a:p>
          <a:p>
            <a:pPr marL="457200" lvl="0" indent="-457200" algn="l" rtl="0">
              <a:lnSpc>
                <a:spcPct val="100000"/>
              </a:lnSpc>
              <a:spcBef>
                <a:spcPts val="1200"/>
              </a:spcBef>
              <a:spcAft>
                <a:spcPts val="0"/>
              </a:spcAft>
              <a:buSzPct val="100000"/>
              <a:buFont typeface="Calibri"/>
              <a:buAutoNum type="arabicPeriod"/>
            </a:pPr>
            <a:r>
              <a:rPr lang="ro-RO" i="1" dirty="0"/>
              <a:t>Repetați pașii cu alte cuvinte cheie pentru a găsi mai multe informații.</a:t>
            </a:r>
          </a:p>
          <a:p>
            <a:pPr marL="457200" lvl="0" indent="-457200" algn="l" rtl="0">
              <a:lnSpc>
                <a:spcPct val="100000"/>
              </a:lnSpc>
              <a:spcBef>
                <a:spcPts val="1200"/>
              </a:spcBef>
              <a:spcAft>
                <a:spcPts val="0"/>
              </a:spcAft>
              <a:buSzPct val="100000"/>
              <a:buFont typeface="Calibri"/>
              <a:buAutoNum type="arabicPeriod"/>
            </a:pPr>
            <a:endParaRPr sz="1800" dirty="0"/>
          </a:p>
        </p:txBody>
      </p:sp>
      <p:sp>
        <p:nvSpPr>
          <p:cNvPr id="352" name="Google Shape;352;p32"/>
          <p:cNvSpPr/>
          <p:nvPr/>
        </p:nvSpPr>
        <p:spPr>
          <a:xfrm>
            <a:off x="7490941" y="2557299"/>
            <a:ext cx="2394739" cy="605096"/>
          </a:xfrm>
          <a:prstGeom prst="roundRect">
            <a:avLst>
              <a:gd name="adj" fmla="val 16667"/>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chemeClr val="dk1"/>
                </a:solidFill>
                <a:latin typeface="Calibri"/>
                <a:ea typeface="Calibri"/>
                <a:cs typeface="Calibri"/>
                <a:sym typeface="Calibri"/>
              </a:rPr>
              <a:t>Plați online</a:t>
            </a:r>
            <a:endParaRPr sz="1800" b="0" i="0" u="none" strike="noStrike" cap="none">
              <a:solidFill>
                <a:schemeClr val="dk1"/>
              </a:solidFill>
              <a:latin typeface="Calibri"/>
              <a:ea typeface="Calibri"/>
              <a:cs typeface="Calibri"/>
              <a:sym typeface="Calibri"/>
            </a:endParaRPr>
          </a:p>
        </p:txBody>
      </p:sp>
      <p:sp>
        <p:nvSpPr>
          <p:cNvPr id="353" name="Google Shape;353;p32"/>
          <p:cNvSpPr/>
          <p:nvPr/>
        </p:nvSpPr>
        <p:spPr>
          <a:xfrm>
            <a:off x="10013133" y="4755"/>
            <a:ext cx="2178867"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1.4 Online navigation</a:t>
            </a:r>
            <a:endParaRPr sz="1800" b="0" i="0" u="none" strike="noStrike" cap="none">
              <a:solidFill>
                <a:srgbClr val="1C2E78"/>
              </a:solidFill>
              <a:latin typeface="Calibri"/>
              <a:ea typeface="Calibri"/>
              <a:cs typeface="Calibri"/>
              <a:sym typeface="Calibri"/>
            </a:endParaRPr>
          </a:p>
        </p:txBody>
      </p:sp>
      <p:pic>
        <p:nvPicPr>
          <p:cNvPr id="354" name="Google Shape;354;p32"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55" name="Google Shape;355;p32"/>
          <p:cNvSpPr txBox="1"/>
          <p:nvPr/>
        </p:nvSpPr>
        <p:spPr>
          <a:xfrm>
            <a:off x="457200" y="6483953"/>
            <a:ext cx="2064026"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Calibri"/>
              <a:buNone/>
            </a:pPr>
            <a:r>
              <a:rPr lang="en-US" sz="11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Imagine </a:t>
            </a:r>
            <a:r>
              <a:rPr lang="en-US" sz="11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pch.vector</a:t>
            </a:r>
            <a:r>
              <a:rPr lang="ro-RO"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1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1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100" b="0" i="0" u="none" strike="noStrike" cap="none" dirty="0">
              <a:solidFill>
                <a:schemeClr val="dk1"/>
              </a:solidFill>
              <a:latin typeface="Calibri"/>
              <a:ea typeface="Calibri"/>
              <a:cs typeface="Calibri"/>
              <a:sym typeface="Calibri"/>
            </a:endParaRPr>
          </a:p>
        </p:txBody>
      </p:sp>
      <p:sp>
        <p:nvSpPr>
          <p:cNvPr id="356" name="Google Shape;356;p32"/>
          <p:cNvSpPr/>
          <p:nvPr/>
        </p:nvSpPr>
        <p:spPr>
          <a:xfrm>
            <a:off x="8967019" y="4750"/>
            <a:ext cx="3224956"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1.5 Navigarea și căutarea online</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BDEB8B86-5C73-44A2-976C-CBD0D03B9D88}"/>
              </a:ext>
            </a:extLst>
          </p:cNvPr>
          <p:cNvSpPr txBox="1"/>
          <p:nvPr/>
        </p:nvSpPr>
        <p:spPr>
          <a:xfrm>
            <a:off x="457200" y="129209"/>
            <a:ext cx="2767782" cy="307777"/>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3C01E35E-83BA-480C-A015-85FA907CF37A}"/>
              </a:ext>
            </a:extLst>
          </p:cNvPr>
          <p:cNvSpPr txBox="1"/>
          <p:nvPr/>
        </p:nvSpPr>
        <p:spPr>
          <a:xfrm>
            <a:off x="535221" y="112477"/>
            <a:ext cx="6955719"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2" name="Picture 11">
            <a:extLst>
              <a:ext uri="{FF2B5EF4-FFF2-40B4-BE49-F238E27FC236}">
                <a16:creationId xmlns:a16="http://schemas.microsoft.com/office/drawing/2014/main" id="{A098DA2B-3ECA-46D4-906A-F87A0AA245CD}"/>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8"/>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 Este site-ul web sigur?</a:t>
            </a:r>
            <a:endParaRPr dirty="0"/>
          </a:p>
        </p:txBody>
      </p:sp>
      <p:sp>
        <p:nvSpPr>
          <p:cNvPr id="363" name="Google Shape;363;p38"/>
          <p:cNvSpPr txBox="1">
            <a:spLocks noGrp="1"/>
          </p:cNvSpPr>
          <p:nvPr>
            <p:ph type="body" idx="1"/>
          </p:nvPr>
        </p:nvSpPr>
        <p:spPr>
          <a:xfrm>
            <a:off x="557997" y="1800000"/>
            <a:ext cx="9166105" cy="3567130"/>
          </a:xfrm>
          <a:prstGeom prst="rect">
            <a:avLst/>
          </a:prstGeom>
          <a:noFill/>
          <a:ln>
            <a:noFill/>
          </a:ln>
        </p:spPr>
        <p:txBody>
          <a:bodyPr spcFirstLastPara="1" wrap="square" lIns="91425" tIns="45700" rIns="91425" bIns="45700" anchor="t" anchorCtr="0">
            <a:normAutofit/>
          </a:bodyPr>
          <a:lstStyle/>
          <a:p>
            <a:r>
              <a:rPr lang="ro-RO" b="1" dirty="0"/>
              <a:t>Un site sigur are un link care:</a:t>
            </a:r>
          </a:p>
          <a:p>
            <a:pPr>
              <a:buFont typeface="Calibri" panose="020B0604020202020204" pitchFamily="34" charset="0"/>
              <a:buChar char="•"/>
            </a:pPr>
            <a:r>
              <a:rPr lang="ro-RO" dirty="0"/>
              <a:t>Folosește protocolul </a:t>
            </a:r>
            <a:r>
              <a:rPr lang="ro-RO" b="1" dirty="0" err="1"/>
              <a:t>http</a:t>
            </a:r>
            <a:r>
              <a:rPr lang="ro-RO" b="1" dirty="0" err="1">
                <a:solidFill>
                  <a:schemeClr val="accent6"/>
                </a:solidFill>
              </a:rPr>
              <a:t>s</a:t>
            </a:r>
            <a:r>
              <a:rPr lang="ro-RO" dirty="0"/>
              <a:t>, unde litera </a:t>
            </a:r>
            <a:r>
              <a:rPr lang="ro-RO" b="1" dirty="0"/>
              <a:t>„</a:t>
            </a:r>
            <a:r>
              <a:rPr lang="ro-RO" b="1" dirty="0">
                <a:solidFill>
                  <a:schemeClr val="accent6"/>
                </a:solidFill>
              </a:rPr>
              <a:t>s</a:t>
            </a:r>
            <a:r>
              <a:rPr lang="ro-RO" b="1" dirty="0"/>
              <a:t>”</a:t>
            </a:r>
            <a:r>
              <a:rPr lang="ro-RO" dirty="0"/>
              <a:t> vine de la </a:t>
            </a:r>
            <a:r>
              <a:rPr lang="ro-RO" i="1" dirty="0"/>
              <a:t>secure</a:t>
            </a:r>
            <a:r>
              <a:rPr lang="ro-RO" dirty="0"/>
              <a:t> (</a:t>
            </a:r>
            <a:r>
              <a:rPr lang="ro-RO" i="1" dirty="0">
                <a:solidFill>
                  <a:schemeClr val="accent6"/>
                </a:solidFill>
              </a:rPr>
              <a:t>securizat</a:t>
            </a:r>
            <a:r>
              <a:rPr lang="ro-RO" dirty="0"/>
              <a:t>).</a:t>
            </a:r>
          </a:p>
          <a:p>
            <a:pPr marL="76200" indent="0">
              <a:buNone/>
            </a:pPr>
            <a:r>
              <a:rPr lang="ro-RO" b="1" dirty="0"/>
              <a:t>🏦 Un site oficial (de exemplu, al unei bănci) are un link în care:</a:t>
            </a:r>
          </a:p>
          <a:p>
            <a:pPr>
              <a:buFont typeface="Calibri" panose="020B0604020202020204" pitchFamily="34" charset="0"/>
              <a:buChar char="•"/>
            </a:pPr>
            <a:r>
              <a:rPr lang="ro-RO" b="1" dirty="0"/>
              <a:t>Numele domeniului conține denumirea oficială</a:t>
            </a:r>
            <a:r>
              <a:rPr lang="ro-RO" dirty="0"/>
              <a:t> (fiți atenți la mici diferențe sau greșeli intenționate în scriere!)</a:t>
            </a:r>
          </a:p>
          <a:p>
            <a:pPr>
              <a:buFont typeface="Calibri" panose="020B0604020202020204" pitchFamily="34" charset="0"/>
              <a:buChar char="•"/>
            </a:pPr>
            <a:r>
              <a:rPr lang="ro-RO" b="1" dirty="0"/>
              <a:t>Este relativ scurt</a:t>
            </a:r>
            <a:r>
              <a:rPr lang="ro-RO" dirty="0"/>
              <a:t>, ușor de recunoscut.</a:t>
            </a:r>
          </a:p>
          <a:p>
            <a:pPr marL="457200" lvl="0" indent="-228600" algn="l" rtl="0">
              <a:lnSpc>
                <a:spcPct val="100000"/>
              </a:lnSpc>
              <a:spcBef>
                <a:spcPts val="1200"/>
              </a:spcBef>
              <a:spcAft>
                <a:spcPts val="600"/>
              </a:spcAft>
              <a:buSzPts val="2400"/>
              <a:buNone/>
            </a:pPr>
            <a:endParaRPr dirty="0"/>
          </a:p>
        </p:txBody>
      </p:sp>
      <p:sp>
        <p:nvSpPr>
          <p:cNvPr id="364" name="Google Shape;364;p38"/>
          <p:cNvSpPr/>
          <p:nvPr/>
        </p:nvSpPr>
        <p:spPr>
          <a:xfrm>
            <a:off x="8996516" y="4750"/>
            <a:ext cx="3195459"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1.5 Navigarea și căutarea online</a:t>
            </a:r>
            <a:endParaRPr sz="1800" b="0" i="0" u="none" strike="noStrike" cap="none">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4B96749C-AE6E-44FF-A730-AE11EA90A855}"/>
              </a:ext>
            </a:extLst>
          </p:cNvPr>
          <p:cNvSpPr txBox="1"/>
          <p:nvPr/>
        </p:nvSpPr>
        <p:spPr>
          <a:xfrm>
            <a:off x="477078" y="89452"/>
            <a:ext cx="2941983" cy="39870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A7B9FB6D-77E2-4902-904B-BC38BEF4DD21}"/>
              </a:ext>
            </a:extLst>
          </p:cNvPr>
          <p:cNvSpPr txBox="1"/>
          <p:nvPr/>
        </p:nvSpPr>
        <p:spPr>
          <a:xfrm>
            <a:off x="557997" y="201920"/>
            <a:ext cx="7174646"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8" name="Picture 7">
            <a:extLst>
              <a:ext uri="{FF2B5EF4-FFF2-40B4-BE49-F238E27FC236}">
                <a16:creationId xmlns:a16="http://schemas.microsoft.com/office/drawing/2014/main" id="{81E83A45-218A-4693-B81A-56379BAC28A3}"/>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4"/>
          <p:cNvPicPr preferRelativeResize="0"/>
          <p:nvPr/>
        </p:nvPicPr>
        <p:blipFill rotWithShape="1">
          <a:blip r:embed="rId3">
            <a:alphaModFix/>
          </a:blip>
          <a:srcRect/>
          <a:stretch/>
        </p:blipFill>
        <p:spPr>
          <a:xfrm>
            <a:off x="8472290" y="3559868"/>
            <a:ext cx="3133725" cy="1447800"/>
          </a:xfrm>
          <a:prstGeom prst="rect">
            <a:avLst/>
          </a:prstGeom>
          <a:noFill/>
          <a:ln>
            <a:noFill/>
          </a:ln>
        </p:spPr>
      </p:pic>
      <p:pic>
        <p:nvPicPr>
          <p:cNvPr id="371" name="Google Shape;371;p34"/>
          <p:cNvPicPr preferRelativeResize="0"/>
          <p:nvPr/>
        </p:nvPicPr>
        <p:blipFill rotWithShape="1">
          <a:blip r:embed="rId4">
            <a:alphaModFix/>
          </a:blip>
          <a:srcRect/>
          <a:stretch/>
        </p:blipFill>
        <p:spPr>
          <a:xfrm>
            <a:off x="8286275" y="2506480"/>
            <a:ext cx="3228368" cy="633934"/>
          </a:xfrm>
          <a:prstGeom prst="rect">
            <a:avLst/>
          </a:prstGeom>
          <a:noFill/>
          <a:ln>
            <a:noFill/>
          </a:ln>
        </p:spPr>
      </p:pic>
      <p:pic>
        <p:nvPicPr>
          <p:cNvPr id="372" name="Google Shape;372;p34"/>
          <p:cNvPicPr preferRelativeResize="0"/>
          <p:nvPr/>
        </p:nvPicPr>
        <p:blipFill rotWithShape="1">
          <a:blip r:embed="rId5">
            <a:alphaModFix/>
          </a:blip>
          <a:srcRect/>
          <a:stretch/>
        </p:blipFill>
        <p:spPr>
          <a:xfrm>
            <a:off x="8440399" y="1302944"/>
            <a:ext cx="3341177" cy="605095"/>
          </a:xfrm>
          <a:prstGeom prst="rect">
            <a:avLst/>
          </a:prstGeom>
          <a:noFill/>
          <a:ln>
            <a:noFill/>
          </a:ln>
        </p:spPr>
      </p:pic>
      <p:sp>
        <p:nvSpPr>
          <p:cNvPr id="373" name="Google Shape;373;p3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pt-BR" dirty="0"/>
              <a:t>🔎 Cum verificați dacă se folosește „https”?</a:t>
            </a:r>
            <a:endParaRPr dirty="0"/>
          </a:p>
        </p:txBody>
      </p:sp>
      <p:sp>
        <p:nvSpPr>
          <p:cNvPr id="374" name="Google Shape;374;p34"/>
          <p:cNvSpPr txBox="1">
            <a:spLocks noGrp="1"/>
          </p:cNvSpPr>
          <p:nvPr>
            <p:ph type="body" idx="1"/>
          </p:nvPr>
        </p:nvSpPr>
        <p:spPr>
          <a:xfrm>
            <a:off x="557999" y="1800000"/>
            <a:ext cx="5942192" cy="4553504"/>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00000"/>
              </a:lnSpc>
              <a:spcBef>
                <a:spcPts val="0"/>
              </a:spcBef>
              <a:spcAft>
                <a:spcPts val="0"/>
              </a:spcAft>
              <a:buSzPts val="2400"/>
              <a:buChar char="▪"/>
            </a:pPr>
            <a:r>
              <a:rPr lang="ro-RO" b="1" dirty="0"/>
              <a:t>Site-ul este securizat dacă linkul conține „</a:t>
            </a:r>
            <a:r>
              <a:rPr lang="ro-RO" b="1" dirty="0" err="1"/>
              <a:t>https</a:t>
            </a:r>
            <a:r>
              <a:rPr lang="ro-RO" b="1" dirty="0"/>
              <a:t>”</a:t>
            </a:r>
          </a:p>
          <a:p>
            <a:pPr marL="228600" lvl="0" indent="-228600" algn="l" rtl="0">
              <a:lnSpc>
                <a:spcPct val="100000"/>
              </a:lnSpc>
              <a:spcBef>
                <a:spcPts val="1200"/>
              </a:spcBef>
              <a:spcAft>
                <a:spcPts val="0"/>
              </a:spcAft>
              <a:buSzPts val="2400"/>
              <a:buChar char="▪"/>
            </a:pPr>
            <a:r>
              <a:rPr lang="ro-RO" dirty="0"/>
              <a:t>Când deschideți un site sigur, </a:t>
            </a:r>
            <a:r>
              <a:rPr lang="ro-RO" b="1" dirty="0"/>
              <a:t>în bara de adrese apare simbolul unui lacăt 🔒</a:t>
            </a:r>
            <a:r>
              <a:rPr lang="ro-RO" dirty="0"/>
              <a:t>, chiar lângă link.</a:t>
            </a:r>
          </a:p>
          <a:p>
            <a:pPr marL="228600" lvl="0" indent="-228600" algn="l" rtl="0">
              <a:lnSpc>
                <a:spcPct val="100000"/>
              </a:lnSpc>
              <a:spcBef>
                <a:spcPts val="1200"/>
              </a:spcBef>
              <a:spcAft>
                <a:spcPts val="0"/>
              </a:spcAft>
              <a:buSzPts val="2400"/>
              <a:buChar char="▪"/>
            </a:pPr>
            <a:r>
              <a:rPr lang="ro-RO" b="1" dirty="0"/>
              <a:t>Ce înseamnă asta?</a:t>
            </a:r>
            <a:r>
              <a:rPr lang="ro-RO" dirty="0"/>
              <a:t/>
            </a:r>
            <a:br>
              <a:rPr lang="ro-RO" dirty="0"/>
            </a:br>
            <a:r>
              <a:rPr lang="ro-RO" dirty="0"/>
              <a:t>Că </a:t>
            </a:r>
            <a:r>
              <a:rPr lang="ro-RO" dirty="0" err="1"/>
              <a:t>browserul</a:t>
            </a:r>
            <a:r>
              <a:rPr lang="ro-RO" dirty="0"/>
              <a:t> dumneavoastră s-a conectat la un site securizat și </a:t>
            </a:r>
            <a:r>
              <a:rPr lang="ro-RO" b="1" dirty="0"/>
              <a:t>informațiile sunt protejate</a:t>
            </a:r>
            <a:r>
              <a:rPr lang="ro-RO" dirty="0"/>
              <a:t>.</a:t>
            </a:r>
            <a:endParaRPr lang="en-US" dirty="0"/>
          </a:p>
          <a:p>
            <a:pPr marL="228600" lvl="0" indent="-228600" algn="l" rtl="0">
              <a:lnSpc>
                <a:spcPct val="100000"/>
              </a:lnSpc>
              <a:spcBef>
                <a:spcPts val="1200"/>
              </a:spcBef>
              <a:spcAft>
                <a:spcPts val="0"/>
              </a:spcAft>
              <a:buSzPts val="2400"/>
              <a:buChar char="▪"/>
            </a:pPr>
            <a:r>
              <a:rPr lang="ro-RO" dirty="0"/>
              <a:t>Dacă vedeți: </a:t>
            </a:r>
            <a:r>
              <a:rPr lang="ro-RO" i="1" dirty="0" err="1"/>
              <a:t>https</a:t>
            </a:r>
            <a:r>
              <a:rPr lang="en-US" i="1" dirty="0"/>
              <a:t>:</a:t>
            </a:r>
            <a:r>
              <a:rPr lang="en-US" dirty="0"/>
              <a:t>//</a:t>
            </a:r>
            <a:r>
              <a:rPr lang="ro-RO" dirty="0"/>
              <a:t>și lacătul 🔒 → puteți naviga în siguranță.</a:t>
            </a:r>
            <a:endParaRPr lang="en-US" dirty="0"/>
          </a:p>
          <a:p>
            <a:pPr marL="228600" lvl="0" indent="-228600" algn="l" rtl="0">
              <a:lnSpc>
                <a:spcPct val="100000"/>
              </a:lnSpc>
              <a:spcBef>
                <a:spcPts val="1200"/>
              </a:spcBef>
              <a:spcAft>
                <a:spcPts val="0"/>
              </a:spcAft>
              <a:buSzPts val="2400"/>
              <a:buChar char="▪"/>
            </a:pPr>
            <a:r>
              <a:rPr lang="en-US" dirty="0" err="1"/>
              <a:t>Dac</a:t>
            </a:r>
            <a:r>
              <a:rPr lang="ro-RO" dirty="0"/>
              <a:t>ă lipsește </a:t>
            </a:r>
            <a:r>
              <a:rPr lang="en-US" dirty="0"/>
              <a:t>“s” </a:t>
            </a:r>
            <a:r>
              <a:rPr lang="en-US" dirty="0" err="1"/>
              <a:t>sau</a:t>
            </a:r>
            <a:r>
              <a:rPr lang="en-US" dirty="0"/>
              <a:t> </a:t>
            </a:r>
            <a:r>
              <a:rPr lang="ro-RO" b="1" dirty="0"/>
              <a:t>nu apare lacătul</a:t>
            </a:r>
            <a:r>
              <a:rPr lang="ro-RO" dirty="0"/>
              <a:t>, </a:t>
            </a:r>
            <a:r>
              <a:rPr lang="ro-RO" b="1" dirty="0"/>
              <a:t>aveți grijă</a:t>
            </a:r>
            <a:r>
              <a:rPr lang="ro-RO" dirty="0"/>
              <a:t>: site-ul s-ar putea să nu fie sigur!</a:t>
            </a:r>
            <a:endParaRPr lang="en-US" dirty="0"/>
          </a:p>
          <a:p>
            <a:pPr marL="228600" lvl="0" indent="-228600" algn="l" rtl="0">
              <a:lnSpc>
                <a:spcPct val="100000"/>
              </a:lnSpc>
              <a:spcBef>
                <a:spcPts val="1200"/>
              </a:spcBef>
              <a:spcAft>
                <a:spcPts val="0"/>
              </a:spcAft>
              <a:buSzPts val="2400"/>
              <a:buChar char="▪"/>
            </a:pPr>
            <a:endParaRPr dirty="0"/>
          </a:p>
        </p:txBody>
      </p:sp>
      <p:sp>
        <p:nvSpPr>
          <p:cNvPr id="375" name="Google Shape;375;p34"/>
          <p:cNvSpPr/>
          <p:nvPr/>
        </p:nvSpPr>
        <p:spPr>
          <a:xfrm>
            <a:off x="8587973" y="137421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6" name="Google Shape;376;p34"/>
          <p:cNvSpPr/>
          <p:nvPr/>
        </p:nvSpPr>
        <p:spPr>
          <a:xfrm>
            <a:off x="8702402" y="2579078"/>
            <a:ext cx="418744" cy="39310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77" name="Google Shape;377;p34"/>
          <p:cNvSpPr/>
          <p:nvPr/>
        </p:nvSpPr>
        <p:spPr>
          <a:xfrm>
            <a:off x="8580941" y="4533417"/>
            <a:ext cx="418744" cy="432326"/>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78" name="Google Shape;378;p34" descr="Read Only, Readonly, Locked, Lock, Closed, Protected"/>
          <p:cNvPicPr preferRelativeResize="0"/>
          <p:nvPr/>
        </p:nvPicPr>
        <p:blipFill rotWithShape="1">
          <a:blip r:embed="rId6">
            <a:alphaModFix/>
          </a:blip>
          <a:srcRect/>
          <a:stretch/>
        </p:blipFill>
        <p:spPr>
          <a:xfrm>
            <a:off x="6500191" y="2579078"/>
            <a:ext cx="1578020" cy="1645052"/>
          </a:xfrm>
          <a:prstGeom prst="rect">
            <a:avLst/>
          </a:prstGeom>
          <a:noFill/>
          <a:ln>
            <a:noFill/>
          </a:ln>
        </p:spPr>
      </p:pic>
      <p:sp>
        <p:nvSpPr>
          <p:cNvPr id="379" name="Google Shape;379;p34"/>
          <p:cNvSpPr/>
          <p:nvPr/>
        </p:nvSpPr>
        <p:spPr>
          <a:xfrm>
            <a:off x="10013133" y="4755"/>
            <a:ext cx="2178867" cy="398569"/>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1.4 Online navigation</a:t>
            </a:r>
            <a:endParaRPr sz="1800" b="0" i="0" u="none" strike="noStrike" cap="none">
              <a:solidFill>
                <a:srgbClr val="1C2E78"/>
              </a:solidFill>
              <a:latin typeface="Calibri"/>
              <a:ea typeface="Calibri"/>
              <a:cs typeface="Calibri"/>
              <a:sym typeface="Calibri"/>
            </a:endParaRPr>
          </a:p>
        </p:txBody>
      </p:sp>
      <p:sp>
        <p:nvSpPr>
          <p:cNvPr id="380" name="Google Shape;380;p34"/>
          <p:cNvSpPr/>
          <p:nvPr/>
        </p:nvSpPr>
        <p:spPr>
          <a:xfrm>
            <a:off x="9006717" y="4750"/>
            <a:ext cx="318525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1.5 Navigarea și căutarea online</a:t>
            </a:r>
            <a:endParaRPr sz="1800" b="0" i="0" u="none" strike="noStrike" cap="none">
              <a:solidFill>
                <a:srgbClr val="1C2E78"/>
              </a:solidFill>
              <a:latin typeface="Calibri"/>
              <a:ea typeface="Calibri"/>
              <a:cs typeface="Calibri"/>
              <a:sym typeface="Calibri"/>
            </a:endParaRPr>
          </a:p>
        </p:txBody>
      </p:sp>
      <p:sp>
        <p:nvSpPr>
          <p:cNvPr id="3" name="TextBox 2">
            <a:extLst>
              <a:ext uri="{FF2B5EF4-FFF2-40B4-BE49-F238E27FC236}">
                <a16:creationId xmlns:a16="http://schemas.microsoft.com/office/drawing/2014/main" id="{E89EBC4A-D25B-46BC-8557-2B83939A955F}"/>
              </a:ext>
            </a:extLst>
          </p:cNvPr>
          <p:cNvSpPr txBox="1"/>
          <p:nvPr/>
        </p:nvSpPr>
        <p:spPr>
          <a:xfrm>
            <a:off x="467139" y="89452"/>
            <a:ext cx="3597965" cy="415044"/>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E6E930AE-BF92-4D96-9C66-A4931B0DF764}"/>
              </a:ext>
            </a:extLst>
          </p:cNvPr>
          <p:cNvSpPr txBox="1"/>
          <p:nvPr/>
        </p:nvSpPr>
        <p:spPr>
          <a:xfrm>
            <a:off x="631244" y="186621"/>
            <a:ext cx="7250486"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5" name="Picture 24">
            <a:extLst>
              <a:ext uri="{FF2B5EF4-FFF2-40B4-BE49-F238E27FC236}">
                <a16:creationId xmlns:a16="http://schemas.microsoft.com/office/drawing/2014/main" id="{4527B5B1-0205-4C69-AAEA-BFAB6C817E6E}"/>
              </a:ext>
            </a:extLst>
          </p:cNvPr>
          <p:cNvPicPr>
            <a:picLocks noChangeAspect="1"/>
          </p:cNvPicPr>
          <p:nvPr/>
        </p:nvPicPr>
        <p:blipFill>
          <a:blip r:embed="rId7"/>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9"/>
          <p:cNvSpPr txBox="1">
            <a:spLocks noGrp="1"/>
          </p:cNvSpPr>
          <p:nvPr>
            <p:ph type="title"/>
          </p:nvPr>
        </p:nvSpPr>
        <p:spPr>
          <a:xfrm>
            <a:off x="558000" y="92759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000"/>
              <a:buFont typeface="Calibri"/>
              <a:buNone/>
            </a:pPr>
            <a:r>
              <a:rPr lang="en-US" sz="2000" dirty="0"/>
              <a:t>Sec</a:t>
            </a:r>
            <a:r>
              <a:rPr lang="ro-RO" sz="2000" dirty="0" err="1"/>
              <a:t>țiunea</a:t>
            </a:r>
            <a:r>
              <a:rPr lang="en-US" sz="2000" dirty="0"/>
              <a:t> 6</a:t>
            </a:r>
            <a:r>
              <a:rPr lang="en-US" dirty="0"/>
              <a:t/>
            </a:r>
            <a:br>
              <a:rPr lang="en-US" dirty="0"/>
            </a:br>
            <a:r>
              <a:rPr lang="en-US" dirty="0" err="1"/>
              <a:t>Gestionarea</a:t>
            </a:r>
            <a:r>
              <a:rPr lang="en-US" dirty="0"/>
              <a:t> </a:t>
            </a:r>
            <a:r>
              <a:rPr lang="en-US" dirty="0" err="1"/>
              <a:t>unui</a:t>
            </a:r>
            <a:r>
              <a:rPr lang="en-US" dirty="0"/>
              <a:t> </a:t>
            </a:r>
            <a:r>
              <a:rPr lang="en-US" dirty="0" err="1"/>
              <a:t>cont</a:t>
            </a:r>
            <a:r>
              <a:rPr lang="en-US" dirty="0"/>
              <a:t> de e-mail</a:t>
            </a:r>
            <a:endParaRPr dirty="0"/>
          </a:p>
        </p:txBody>
      </p:sp>
      <p:sp>
        <p:nvSpPr>
          <p:cNvPr id="387" name="Google Shape;387;p39"/>
          <p:cNvSpPr txBox="1">
            <a:spLocks noGrp="1"/>
          </p:cNvSpPr>
          <p:nvPr>
            <p:ph type="body" idx="1"/>
          </p:nvPr>
        </p:nvSpPr>
        <p:spPr>
          <a:xfrm>
            <a:off x="558000" y="19314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388" name="Google Shape;388;p39"/>
          <p:cNvSpPr txBox="1">
            <a:spLocks noGrp="1"/>
          </p:cNvSpPr>
          <p:nvPr>
            <p:ph type="body" idx="2"/>
          </p:nvPr>
        </p:nvSpPr>
        <p:spPr>
          <a:xfrm>
            <a:off x="617620" y="2621243"/>
            <a:ext cx="69105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400"/>
              <a:buNone/>
            </a:pPr>
            <a:r>
              <a:rPr lang="it-IT" sz="2000" dirty="0"/>
              <a:t>La finalul acestei secțiuni ve</a:t>
            </a:r>
            <a:r>
              <a:rPr lang="ro-RO" sz="2000" dirty="0"/>
              <a:t>ț</a:t>
            </a:r>
            <a:r>
              <a:rPr lang="it-IT" sz="2000" dirty="0"/>
              <a:t>i putea</a:t>
            </a:r>
            <a:r>
              <a:rPr lang="ro-RO" sz="2000" dirty="0"/>
              <a:t> să</a:t>
            </a:r>
            <a:r>
              <a:rPr lang="en-US" sz="2000" dirty="0"/>
              <a:t>:</a:t>
            </a:r>
            <a:endParaRPr sz="2000" dirty="0"/>
          </a:p>
          <a:p>
            <a:pPr marL="228600" lvl="0" indent="-228600" algn="l" rtl="0">
              <a:lnSpc>
                <a:spcPct val="150000"/>
              </a:lnSpc>
              <a:spcBef>
                <a:spcPts val="0"/>
              </a:spcBef>
              <a:spcAft>
                <a:spcPts val="0"/>
              </a:spcAft>
              <a:buSzPts val="2000"/>
              <a:buFont typeface="Calibri"/>
              <a:buChar char="✔"/>
            </a:pPr>
            <a:r>
              <a:rPr lang="en-US" sz="2000" dirty="0" err="1"/>
              <a:t>Creați</a:t>
            </a:r>
            <a:r>
              <a:rPr lang="en-US" sz="2000" dirty="0"/>
              <a:t> </a:t>
            </a:r>
            <a:r>
              <a:rPr lang="ro-RO" sz="2000" dirty="0"/>
              <a:t>un cont</a:t>
            </a:r>
            <a:r>
              <a:rPr lang="en-US" sz="2000" dirty="0"/>
              <a:t> de e</a:t>
            </a:r>
            <a:r>
              <a:rPr lang="ro-RO" sz="2000" dirty="0"/>
              <a:t>-</a:t>
            </a:r>
            <a:r>
              <a:rPr lang="en-US" sz="2000" dirty="0"/>
              <a:t>mail</a:t>
            </a:r>
            <a:endParaRPr sz="2000" dirty="0"/>
          </a:p>
          <a:p>
            <a:pPr marL="228600" lvl="0" indent="-228600" algn="l" rtl="0">
              <a:lnSpc>
                <a:spcPct val="150000"/>
              </a:lnSpc>
              <a:spcBef>
                <a:spcPts val="0"/>
              </a:spcBef>
              <a:spcAft>
                <a:spcPts val="0"/>
              </a:spcAft>
              <a:buSzPts val="2000"/>
              <a:buChar char="✔"/>
            </a:pPr>
            <a:r>
              <a:rPr lang="en-US" sz="2000" dirty="0" err="1"/>
              <a:t>Trimiteți</a:t>
            </a:r>
            <a:r>
              <a:rPr lang="en-US" sz="2000" dirty="0"/>
              <a:t> un e-mail, </a:t>
            </a:r>
            <a:r>
              <a:rPr lang="en-US" sz="2000" dirty="0" err="1"/>
              <a:t>răspundeți</a:t>
            </a:r>
            <a:r>
              <a:rPr lang="en-US" sz="2000" dirty="0"/>
              <a:t> la un e-mail </a:t>
            </a:r>
            <a:r>
              <a:rPr lang="en-US" sz="2000" dirty="0" err="1"/>
              <a:t>și</a:t>
            </a:r>
            <a:r>
              <a:rPr lang="en-US" sz="2000" dirty="0"/>
              <a:t> </a:t>
            </a:r>
            <a:r>
              <a:rPr lang="en-US" sz="2000" dirty="0" err="1"/>
              <a:t>atașați</a:t>
            </a:r>
            <a:r>
              <a:rPr lang="en-US" sz="2000" dirty="0"/>
              <a:t> </a:t>
            </a:r>
            <a:r>
              <a:rPr lang="en-US" sz="2000" dirty="0" err="1"/>
              <a:t>fișiere</a:t>
            </a:r>
            <a:r>
              <a:rPr lang="en-US" sz="2000" dirty="0"/>
              <a:t>   </a:t>
            </a:r>
            <a:endParaRPr sz="2000" dirty="0"/>
          </a:p>
          <a:p>
            <a:pPr marL="228600" lvl="0" indent="-228600" algn="l" rtl="0">
              <a:lnSpc>
                <a:spcPct val="150000"/>
              </a:lnSpc>
              <a:spcBef>
                <a:spcPts val="0"/>
              </a:spcBef>
              <a:spcAft>
                <a:spcPts val="0"/>
              </a:spcAft>
              <a:buSzPts val="2000"/>
              <a:buChar char="✔"/>
            </a:pPr>
            <a:r>
              <a:rPr lang="en-US" sz="2000" dirty="0" err="1"/>
              <a:t>Organizați</a:t>
            </a:r>
            <a:r>
              <a:rPr lang="en-US" sz="2000" dirty="0"/>
              <a:t> </a:t>
            </a:r>
            <a:r>
              <a:rPr lang="en-US" sz="2000" dirty="0" err="1"/>
              <a:t>contul</a:t>
            </a:r>
            <a:r>
              <a:rPr lang="en-US" sz="2000" dirty="0"/>
              <a:t> de e-mail </a:t>
            </a:r>
            <a:endParaRPr sz="2000" dirty="0"/>
          </a:p>
          <a:p>
            <a:pPr marL="228600" lvl="0" indent="-228600" algn="l" rtl="0">
              <a:lnSpc>
                <a:spcPct val="150000"/>
              </a:lnSpc>
              <a:spcBef>
                <a:spcPts val="0"/>
              </a:spcBef>
              <a:spcAft>
                <a:spcPts val="0"/>
              </a:spcAft>
              <a:buSzPts val="2000"/>
              <a:buFont typeface="Calibri"/>
              <a:buChar char="✔"/>
            </a:pPr>
            <a:r>
              <a:rPr lang="en-US" sz="2000" dirty="0" err="1"/>
              <a:t>Căuta</a:t>
            </a:r>
            <a:r>
              <a:rPr lang="ro-RO" sz="2000" dirty="0"/>
              <a:t>ți</a:t>
            </a:r>
            <a:r>
              <a:rPr lang="en-US" sz="2000" dirty="0"/>
              <a:t> e-</a:t>
            </a:r>
            <a:r>
              <a:rPr lang="en-US" sz="2000" dirty="0" err="1"/>
              <a:t>mailuri</a:t>
            </a:r>
            <a:endParaRPr lang="ro-RO" sz="2000" dirty="0"/>
          </a:p>
          <a:p>
            <a:pPr marL="228600" lvl="0" indent="-228600" algn="l" rtl="0">
              <a:lnSpc>
                <a:spcPct val="150000"/>
              </a:lnSpc>
              <a:spcBef>
                <a:spcPts val="0"/>
              </a:spcBef>
              <a:spcAft>
                <a:spcPts val="0"/>
              </a:spcAft>
              <a:buSzPts val="2000"/>
              <a:buFont typeface="Calibri"/>
              <a:buChar char="✔"/>
            </a:pPr>
            <a:endParaRPr sz="2100" dirty="0"/>
          </a:p>
        </p:txBody>
      </p:sp>
      <p:pic>
        <p:nvPicPr>
          <p:cNvPr id="389" name="Google Shape;389;p39" descr="High ROI content abstract concept illustration"/>
          <p:cNvPicPr preferRelativeResize="0"/>
          <p:nvPr/>
        </p:nvPicPr>
        <p:blipFill rotWithShape="1">
          <a:blip r:embed="rId3">
            <a:alphaModFix/>
          </a:blip>
          <a:srcRect l="10455" t="11533" r="9781" b="9204"/>
          <a:stretch/>
        </p:blipFill>
        <p:spPr>
          <a:xfrm>
            <a:off x="7384772" y="1435622"/>
            <a:ext cx="3553487" cy="3296293"/>
          </a:xfrm>
          <a:prstGeom prst="rect">
            <a:avLst/>
          </a:prstGeom>
          <a:noFill/>
          <a:ln>
            <a:noFill/>
          </a:ln>
        </p:spPr>
      </p:pic>
      <p:sp>
        <p:nvSpPr>
          <p:cNvPr id="390" name="Google Shape;390;p39"/>
          <p:cNvSpPr txBox="1"/>
          <p:nvPr/>
        </p:nvSpPr>
        <p:spPr>
          <a:xfrm>
            <a:off x="8383415" y="4731915"/>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5A640F3-5A2A-4780-82DF-2F76F2F17FBE}"/>
              </a:ext>
            </a:extLst>
          </p:cNvPr>
          <p:cNvSpPr txBox="1"/>
          <p:nvPr/>
        </p:nvSpPr>
        <p:spPr>
          <a:xfrm>
            <a:off x="457200" y="0"/>
            <a:ext cx="2971800" cy="5031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0F1B443-8D08-4E34-93BE-61CED452BA0E}"/>
              </a:ext>
            </a:extLst>
          </p:cNvPr>
          <p:cNvSpPr txBox="1"/>
          <p:nvPr/>
        </p:nvSpPr>
        <p:spPr>
          <a:xfrm>
            <a:off x="558000" y="167124"/>
            <a:ext cx="7393304"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 name="TextBox 3">
            <a:extLst>
              <a:ext uri="{FF2B5EF4-FFF2-40B4-BE49-F238E27FC236}">
                <a16:creationId xmlns:a16="http://schemas.microsoft.com/office/drawing/2014/main" id="{9113E916-9FCA-4B3D-9CA5-51FDEBB43779}"/>
              </a:ext>
            </a:extLst>
          </p:cNvPr>
          <p:cNvSpPr txBox="1"/>
          <p:nvPr/>
        </p:nvSpPr>
        <p:spPr>
          <a:xfrm>
            <a:off x="11231217" y="6042991"/>
            <a:ext cx="960783" cy="815009"/>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F0B887A4-B669-4962-A44E-AD81DCB839FD}"/>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8" y="-511176"/>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a:t>
            </a:r>
            <a:endParaRPr sz="5400">
              <a:solidFill>
                <a:srgbClr val="1C2E78"/>
              </a:solidFill>
            </a:endParaRPr>
          </a:p>
        </p:txBody>
      </p:sp>
      <p:grpSp>
        <p:nvGrpSpPr>
          <p:cNvPr id="107" name="Google Shape;107;p3"/>
          <p:cNvGrpSpPr/>
          <p:nvPr/>
        </p:nvGrpSpPr>
        <p:grpSpPr>
          <a:xfrm>
            <a:off x="835565" y="1913421"/>
            <a:ext cx="10520867" cy="4282870"/>
            <a:chOff x="0" y="8026"/>
            <a:chExt cx="10520867" cy="4282870"/>
          </a:xfrm>
        </p:grpSpPr>
        <p:sp>
          <p:nvSpPr>
            <p:cNvPr id="108" name="Google Shape;108;p3"/>
            <p:cNvSpPr/>
            <p:nvPr/>
          </p:nvSpPr>
          <p:spPr>
            <a:xfrm>
              <a:off x="0" y="8026"/>
              <a:ext cx="10520867" cy="703409"/>
            </a:xfrm>
            <a:prstGeom prst="roundRect">
              <a:avLst>
                <a:gd name="adj" fmla="val 16667"/>
              </a:avLst>
            </a:prstGeom>
            <a:solidFill>
              <a:srgbClr val="89C53F"/>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9" name="Google Shape;109;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b="1" i="0" u="none" strike="noStrike" cap="none" dirty="0">
                  <a:solidFill>
                    <a:schemeClr val="lt1"/>
                  </a:solidFill>
                  <a:latin typeface="Calibri"/>
                  <a:ea typeface="Calibri"/>
                  <a:cs typeface="Calibri"/>
                  <a:sym typeface="Calibri"/>
                </a:rPr>
                <a:t>1. </a:t>
              </a:r>
              <a:r>
                <a:rPr lang="ro-RO" sz="2800" b="1" i="0" u="none" strike="noStrike" cap="none" dirty="0">
                  <a:solidFill>
                    <a:schemeClr val="lt1"/>
                  </a:solidFill>
                  <a:latin typeface="Calibri"/>
                  <a:ea typeface="Calibri"/>
                  <a:cs typeface="Calibri"/>
                  <a:sym typeface="Calibri"/>
                </a:rPr>
                <a:t>Competen</a:t>
              </a:r>
              <a:r>
                <a:rPr lang="ro-RO" sz="2800" b="1" dirty="0">
                  <a:solidFill>
                    <a:schemeClr val="lt1"/>
                  </a:solidFill>
                  <a:latin typeface="Calibri"/>
                  <a:ea typeface="Calibri"/>
                  <a:cs typeface="Calibri"/>
                  <a:sym typeface="Calibri"/>
                </a:rPr>
                <a:t>ț</a:t>
              </a:r>
              <a:r>
                <a:rPr lang="ro-RO" sz="2800" b="1" i="0" u="none" strike="noStrike" cap="none" dirty="0">
                  <a:solidFill>
                    <a:schemeClr val="lt1"/>
                  </a:solidFill>
                  <a:latin typeface="Calibri"/>
                  <a:ea typeface="Calibri"/>
                  <a:cs typeface="Calibri"/>
                  <a:sym typeface="Calibri"/>
                </a:rPr>
                <a:t>e</a:t>
              </a:r>
              <a:r>
                <a:rPr lang="en-US" sz="2800" b="1" i="0" u="none" strike="noStrike" cap="none" dirty="0">
                  <a:solidFill>
                    <a:schemeClr val="lt1"/>
                  </a:solidFill>
                  <a:latin typeface="Calibri"/>
                  <a:ea typeface="Calibri"/>
                  <a:cs typeface="Calibri"/>
                  <a:sym typeface="Calibri"/>
                </a:rPr>
                <a:t> </a:t>
              </a:r>
              <a:r>
                <a:rPr lang="ro-RO" sz="2800" b="1" i="0" u="none" strike="noStrike" cap="none" dirty="0">
                  <a:solidFill>
                    <a:schemeClr val="lt1"/>
                  </a:solidFill>
                  <a:latin typeface="Calibri"/>
                  <a:ea typeface="Calibri"/>
                  <a:cs typeface="Calibri"/>
                  <a:sym typeface="Calibri"/>
                </a:rPr>
                <a:t>fundamentale în utilizarea tehnologiilor digitale</a:t>
              </a:r>
              <a:endParaRPr sz="2800" b="1" i="0" u="none" strike="noStrike" cap="none" dirty="0">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2. </a:t>
              </a:r>
              <a:r>
                <a:rPr lang="en-US" sz="2800" b="1" i="0" u="none" strike="noStrike" cap="none" dirty="0">
                  <a:solidFill>
                    <a:schemeClr val="lt1"/>
                  </a:solidFill>
                  <a:latin typeface="Calibri"/>
                  <a:ea typeface="Calibri"/>
                  <a:cs typeface="Calibri"/>
                  <a:sym typeface="Calibri"/>
                </a:rPr>
                <a:t>Securitate &amp; </a:t>
              </a:r>
              <a:r>
                <a:rPr lang="en-US" sz="2800" b="1" i="0" u="none" strike="noStrike" cap="none" dirty="0" err="1">
                  <a:solidFill>
                    <a:schemeClr val="lt1"/>
                  </a:solidFill>
                  <a:latin typeface="Calibri"/>
                  <a:ea typeface="Calibri"/>
                  <a:cs typeface="Calibri"/>
                  <a:sym typeface="Calibri"/>
                </a:rPr>
                <a:t>Preveni</a:t>
              </a:r>
              <a:r>
                <a:rPr lang="ro-RO" sz="2800" b="1" i="0" u="none" strike="noStrike" cap="none" dirty="0">
                  <a:solidFill>
                    <a:schemeClr val="lt1"/>
                  </a:solidFill>
                  <a:latin typeface="Calibri"/>
                  <a:ea typeface="Calibri"/>
                  <a:cs typeface="Calibri"/>
                  <a:sym typeface="Calibri"/>
                </a:rPr>
                <a:t>r</a:t>
              </a:r>
              <a:r>
                <a:rPr lang="en-US" sz="2800" b="1" i="0" u="none" strike="noStrike" cap="none" dirty="0">
                  <a:solidFill>
                    <a:schemeClr val="lt1"/>
                  </a:solidFill>
                  <a:latin typeface="Calibri"/>
                  <a:ea typeface="Calibri"/>
                  <a:cs typeface="Calibri"/>
                  <a:sym typeface="Calibri"/>
                </a:rPr>
                <a:t>e</a:t>
              </a:r>
              <a:endParaRPr sz="2800" b="1" i="0" u="none" strike="noStrike" cap="none" dirty="0">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3. </a:t>
              </a:r>
              <a:r>
                <a:rPr lang="en-US" sz="2800" b="1" i="0" u="none" strike="noStrike" cap="none" dirty="0" err="1">
                  <a:solidFill>
                    <a:srgbClr val="FFFFFF"/>
                  </a:solidFill>
                  <a:latin typeface="Calibri"/>
                  <a:ea typeface="Calibri"/>
                  <a:cs typeface="Calibri"/>
                  <a:sym typeface="Calibri"/>
                </a:rPr>
                <a:t>Gestionarea</a:t>
              </a:r>
              <a:r>
                <a:rPr lang="en-US" sz="2800" b="1" i="0" u="none" strike="noStrike" cap="none" dirty="0">
                  <a:solidFill>
                    <a:srgbClr val="FFFFFF"/>
                  </a:solidFill>
                  <a:latin typeface="Calibri"/>
                  <a:ea typeface="Calibri"/>
                  <a:cs typeface="Calibri"/>
                  <a:sym typeface="Calibri"/>
                </a:rPr>
                <a:t> </a:t>
              </a:r>
              <a:r>
                <a:rPr lang="en-US" sz="2800" b="1" i="0" u="none" strike="noStrike" cap="none" dirty="0" err="1">
                  <a:solidFill>
                    <a:srgbClr val="FFFFFF"/>
                  </a:solidFill>
                  <a:latin typeface="Calibri"/>
                  <a:ea typeface="Calibri"/>
                  <a:cs typeface="Calibri"/>
                  <a:sym typeface="Calibri"/>
                </a:rPr>
                <a:t>unui</a:t>
              </a:r>
              <a:r>
                <a:rPr lang="en-US" sz="2800" b="1" i="0" u="none" strike="noStrike" cap="none" dirty="0">
                  <a:solidFill>
                    <a:srgbClr val="FFFFFF"/>
                  </a:solidFill>
                  <a:latin typeface="Calibri"/>
                  <a:ea typeface="Calibri"/>
                  <a:cs typeface="Calibri"/>
                  <a:sym typeface="Calibri"/>
                </a:rPr>
                <a:t> </a:t>
              </a:r>
              <a:r>
                <a:rPr lang="en-US" sz="2800" b="1" i="0" u="none" strike="noStrike" cap="none" dirty="0" err="1">
                  <a:solidFill>
                    <a:srgbClr val="FFFFFF"/>
                  </a:solidFill>
                  <a:latin typeface="Calibri"/>
                  <a:ea typeface="Calibri"/>
                  <a:cs typeface="Calibri"/>
                  <a:sym typeface="Calibri"/>
                </a:rPr>
                <a:t>cont</a:t>
              </a:r>
              <a:r>
                <a:rPr lang="en-US" sz="2800" b="1" i="0" u="none" strike="noStrike" cap="none" dirty="0">
                  <a:solidFill>
                    <a:srgbClr val="FFFFFF"/>
                  </a:solidFill>
                  <a:latin typeface="Calibri"/>
                  <a:ea typeface="Calibri"/>
                  <a:cs typeface="Calibri"/>
                  <a:sym typeface="Calibri"/>
                </a:rPr>
                <a:t> </a:t>
              </a:r>
              <a:r>
                <a:rPr lang="en-US" sz="2800" b="1" i="0" u="none" strike="noStrike" cap="none" dirty="0" err="1">
                  <a:solidFill>
                    <a:srgbClr val="FFFFFF"/>
                  </a:solidFill>
                  <a:latin typeface="Calibri"/>
                  <a:ea typeface="Calibri"/>
                  <a:cs typeface="Calibri"/>
                  <a:sym typeface="Calibri"/>
                </a:rPr>
                <a:t>bancar</a:t>
              </a:r>
              <a:r>
                <a:rPr lang="en-US" sz="2800" b="1" i="0" u="none" strike="noStrike" cap="none" dirty="0">
                  <a:solidFill>
                    <a:srgbClr val="FFFFFF"/>
                  </a:solidFill>
                  <a:latin typeface="Calibri"/>
                  <a:ea typeface="Calibri"/>
                  <a:cs typeface="Calibri"/>
                  <a:sym typeface="Calibri"/>
                </a:rPr>
                <a:t> online</a:t>
              </a:r>
              <a:endParaRPr sz="2800" b="1" i="0" u="none" strike="noStrike" cap="none" dirty="0">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4. </a:t>
              </a:r>
              <a:r>
                <a:rPr lang="ro-RO" sz="2600" b="1" dirty="0">
                  <a:solidFill>
                    <a:schemeClr val="lt1"/>
                  </a:solidFill>
                  <a:latin typeface="Calibri"/>
                  <a:ea typeface="Calibri"/>
                  <a:cs typeface="Calibri"/>
                  <a:sym typeface="Calibri"/>
                </a:rPr>
                <a:t>Soluții pentru a</a:t>
              </a:r>
              <a:r>
                <a:rPr lang="en-US" sz="2600" b="1" i="0" u="none" strike="noStrike" cap="none" dirty="0">
                  <a:solidFill>
                    <a:schemeClr val="lt1"/>
                  </a:solidFill>
                  <a:latin typeface="Calibri"/>
                  <a:ea typeface="Calibri"/>
                  <a:cs typeface="Calibri"/>
                  <a:sym typeface="Calibri"/>
                </a:rPr>
                <a:t> </a:t>
              </a:r>
              <a:r>
                <a:rPr lang="ro-RO" sz="2600" b="1" dirty="0">
                  <a:solidFill>
                    <a:schemeClr val="lt1"/>
                  </a:solidFill>
                  <a:latin typeface="Calibri"/>
                  <a:ea typeface="Calibri"/>
                  <a:cs typeface="Calibri"/>
                  <a:sym typeface="Calibri"/>
                </a:rPr>
                <a:t>primi </a:t>
              </a:r>
              <a:r>
                <a:rPr lang="en-US" sz="2600" b="1" i="0" u="none" strike="noStrike" cap="none" dirty="0" err="1">
                  <a:solidFill>
                    <a:schemeClr val="lt1"/>
                  </a:solidFill>
                  <a:latin typeface="Calibri"/>
                  <a:ea typeface="Calibri"/>
                  <a:cs typeface="Calibri"/>
                  <a:sym typeface="Calibri"/>
                </a:rPr>
                <a:t>și</a:t>
              </a:r>
              <a:r>
                <a:rPr lang="en-US" sz="2600" b="1" i="0" u="none" strike="noStrike" cap="none" dirty="0">
                  <a:solidFill>
                    <a:schemeClr val="lt1"/>
                  </a:solidFill>
                  <a:latin typeface="Calibri"/>
                  <a:ea typeface="Calibri"/>
                  <a:cs typeface="Calibri"/>
                  <a:sym typeface="Calibri"/>
                </a:rPr>
                <a:t> </a:t>
              </a:r>
              <a:r>
                <a:rPr lang="ro-RO" sz="2600" b="1" i="0" u="none" strike="noStrike" cap="none" dirty="0">
                  <a:solidFill>
                    <a:schemeClr val="lt1"/>
                  </a:solidFill>
                  <a:latin typeface="Calibri"/>
                  <a:ea typeface="Calibri"/>
                  <a:cs typeface="Calibri"/>
                  <a:sym typeface="Calibri"/>
                </a:rPr>
                <a:t>trimite </a:t>
              </a:r>
              <a:r>
                <a:rPr lang="en-US" sz="2600" b="1" i="0" u="none" strike="noStrike" cap="none" dirty="0" err="1">
                  <a:solidFill>
                    <a:schemeClr val="lt1"/>
                  </a:solidFill>
                  <a:latin typeface="Calibri"/>
                  <a:ea typeface="Calibri"/>
                  <a:cs typeface="Calibri"/>
                  <a:sym typeface="Calibri"/>
                </a:rPr>
                <a:t>bani</a:t>
              </a:r>
              <a:r>
                <a:rPr lang="en-US" sz="2600" b="1" i="0" u="none" strike="noStrike" cap="none" dirty="0">
                  <a:solidFill>
                    <a:schemeClr val="lt1"/>
                  </a:solidFill>
                  <a:latin typeface="Calibri"/>
                  <a:ea typeface="Calibri"/>
                  <a:cs typeface="Calibri"/>
                  <a:sym typeface="Calibri"/>
                </a:rPr>
                <a:t> online </a:t>
              </a:r>
              <a:endParaRPr sz="2600" b="1" i="0" u="none" strike="noStrike" cap="none" dirty="0">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5. </a:t>
              </a:r>
              <a:r>
                <a:rPr lang="ro-RO" sz="2600" b="1" dirty="0">
                  <a:solidFill>
                    <a:schemeClr val="lt1"/>
                  </a:solidFill>
                  <a:latin typeface="Calibri"/>
                  <a:ea typeface="Calibri"/>
                  <a:cs typeface="Calibri"/>
                  <a:sym typeface="Calibri"/>
                </a:rPr>
                <a:t>Utilizarea </a:t>
              </a:r>
              <a:r>
                <a:rPr lang="en-US" sz="2600" b="1" i="0" u="none" strike="noStrike" cap="none" dirty="0">
                  <a:solidFill>
                    <a:schemeClr val="lt1"/>
                  </a:solidFill>
                  <a:latin typeface="Calibri"/>
                  <a:ea typeface="Calibri"/>
                  <a:cs typeface="Calibri"/>
                  <a:sym typeface="Calibri"/>
                </a:rPr>
                <a:t>card</a:t>
              </a:r>
              <a:r>
                <a:rPr lang="ro-RO" sz="2600" b="1" i="0" u="none" strike="noStrike" cap="none" dirty="0">
                  <a:solidFill>
                    <a:schemeClr val="lt1"/>
                  </a:solidFill>
                  <a:latin typeface="Calibri"/>
                  <a:ea typeface="Calibri"/>
                  <a:cs typeface="Calibri"/>
                  <a:sym typeface="Calibri"/>
                </a:rPr>
                <a:t>ului bancar</a:t>
              </a:r>
              <a:r>
                <a:rPr lang="en-US" sz="2600" b="1" i="0" u="none" strike="noStrike" cap="none" dirty="0">
                  <a:solidFill>
                    <a:schemeClr val="lt1"/>
                  </a:solidFill>
                  <a:latin typeface="Calibri"/>
                  <a:ea typeface="Calibri"/>
                  <a:cs typeface="Calibri"/>
                  <a:sym typeface="Calibri"/>
                </a:rPr>
                <a:t> </a:t>
              </a:r>
              <a:r>
                <a:rPr lang="en-US" sz="2600" b="1" i="0" u="none" strike="noStrike" cap="none" dirty="0" err="1">
                  <a:solidFill>
                    <a:schemeClr val="lt1"/>
                  </a:solidFill>
                  <a:latin typeface="Calibri"/>
                  <a:ea typeface="Calibri"/>
                  <a:cs typeface="Calibri"/>
                  <a:sym typeface="Calibri"/>
                </a:rPr>
                <a:t>pentru</a:t>
              </a:r>
              <a:r>
                <a:rPr lang="en-US" sz="2600" b="1" i="0" u="none" strike="noStrike" cap="none" dirty="0">
                  <a:solidFill>
                    <a:schemeClr val="lt1"/>
                  </a:solidFill>
                  <a:latin typeface="Calibri"/>
                  <a:ea typeface="Calibri"/>
                  <a:cs typeface="Calibri"/>
                  <a:sym typeface="Calibri"/>
                </a:rPr>
                <a:t> </a:t>
              </a:r>
              <a:r>
                <a:rPr lang="ro-RO" sz="2600" b="1" i="0" u="none" strike="noStrike" cap="none" dirty="0">
                  <a:solidFill>
                    <a:schemeClr val="lt1"/>
                  </a:solidFill>
                  <a:latin typeface="Calibri"/>
                  <a:ea typeface="Calibri"/>
                  <a:cs typeface="Calibri"/>
                  <a:sym typeface="Calibri"/>
                </a:rPr>
                <a:t>achiziții </a:t>
              </a:r>
              <a:r>
                <a:rPr lang="en-US" sz="2600" b="1" i="0" u="none" strike="noStrike" cap="none" dirty="0">
                  <a:solidFill>
                    <a:schemeClr val="lt1"/>
                  </a:solidFill>
                  <a:latin typeface="Calibri"/>
                  <a:ea typeface="Calibri"/>
                  <a:cs typeface="Calibri"/>
                  <a:sym typeface="Calibri"/>
                </a:rPr>
                <a:t>online</a:t>
              </a:r>
              <a:r>
                <a:rPr lang="ro-RO" sz="2600" b="1" i="0" u="none" strike="noStrike" cap="none" dirty="0">
                  <a:solidFill>
                    <a:schemeClr val="lt1"/>
                  </a:solidFill>
                  <a:latin typeface="Calibri"/>
                  <a:ea typeface="Calibri"/>
                  <a:cs typeface="Calibri"/>
                  <a:sym typeface="Calibri"/>
                </a:rPr>
                <a:t> de bunuri și servicii</a:t>
              </a:r>
              <a:endParaRPr sz="2600" b="1" i="0" u="none" strike="noStrike" cap="none" dirty="0">
                <a:solidFill>
                  <a:schemeClr val="lt1"/>
                </a:solidFill>
                <a:latin typeface="Calibri"/>
                <a:ea typeface="Calibri"/>
                <a:cs typeface="Calibri"/>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1" i="0" u="none" strike="noStrike" cap="none" dirty="0">
                  <a:solidFill>
                    <a:schemeClr val="lt1"/>
                  </a:solidFill>
                  <a:latin typeface="Calibri"/>
                  <a:ea typeface="Calibri"/>
                  <a:cs typeface="Calibri"/>
                  <a:sym typeface="Calibri"/>
                </a:rPr>
                <a:t>6. </a:t>
              </a:r>
              <a:r>
                <a:rPr lang="ro-RO" sz="2600" b="1" dirty="0">
                  <a:solidFill>
                    <a:schemeClr val="lt1"/>
                  </a:solidFill>
                  <a:latin typeface="Calibri"/>
                  <a:ea typeface="Calibri"/>
                  <a:cs typeface="Calibri"/>
                  <a:sym typeface="Calibri"/>
                </a:rPr>
                <a:t>Efectuarea</a:t>
              </a:r>
              <a:r>
                <a:rPr lang="en-US" sz="2600" b="1" i="0" u="none" strike="noStrike" cap="none" dirty="0">
                  <a:solidFill>
                    <a:schemeClr val="lt1"/>
                  </a:solidFill>
                  <a:latin typeface="Calibri"/>
                  <a:ea typeface="Calibri"/>
                  <a:cs typeface="Calibri"/>
                  <a:sym typeface="Calibri"/>
                </a:rPr>
                <a:t> </a:t>
              </a:r>
              <a:r>
                <a:rPr lang="en-US" sz="2600" b="1" i="0" u="none" strike="noStrike" cap="none" dirty="0" err="1">
                  <a:solidFill>
                    <a:schemeClr val="lt1"/>
                  </a:solidFill>
                  <a:latin typeface="Calibri"/>
                  <a:ea typeface="Calibri"/>
                  <a:cs typeface="Calibri"/>
                  <a:sym typeface="Calibri"/>
                </a:rPr>
                <a:t>plăților</a:t>
              </a:r>
              <a:r>
                <a:rPr lang="en-US" sz="2600" b="1" i="0" u="none" strike="noStrike" cap="none" dirty="0">
                  <a:solidFill>
                    <a:schemeClr val="lt1"/>
                  </a:solidFill>
                  <a:latin typeface="Calibri"/>
                  <a:ea typeface="Calibri"/>
                  <a:cs typeface="Calibri"/>
                  <a:sym typeface="Calibri"/>
                </a:rPr>
                <a:t> online </a:t>
              </a:r>
              <a:r>
                <a:rPr lang="en-US" sz="2600" b="1" i="0" u="none" strike="noStrike" cap="none" dirty="0" err="1">
                  <a:solidFill>
                    <a:schemeClr val="lt1"/>
                  </a:solidFill>
                  <a:latin typeface="Calibri"/>
                  <a:ea typeface="Calibri"/>
                  <a:cs typeface="Calibri"/>
                  <a:sym typeface="Calibri"/>
                </a:rPr>
                <a:t>pentru</a:t>
              </a:r>
              <a:r>
                <a:rPr lang="en-US" sz="2600" b="1" i="0" u="none" strike="noStrike" cap="none" dirty="0">
                  <a:solidFill>
                    <a:schemeClr val="lt1"/>
                  </a:solidFill>
                  <a:latin typeface="Calibri"/>
                  <a:ea typeface="Calibri"/>
                  <a:cs typeface="Calibri"/>
                  <a:sym typeface="Calibri"/>
                </a:rPr>
                <a:t> </a:t>
              </a:r>
              <a:r>
                <a:rPr lang="ro-RO" sz="2600" b="1" i="0" u="none" strike="noStrike" cap="none" dirty="0">
                  <a:solidFill>
                    <a:schemeClr val="lt1"/>
                  </a:solidFill>
                  <a:latin typeface="Calibri"/>
                  <a:ea typeface="Calibri"/>
                  <a:cs typeface="Calibri"/>
                  <a:sym typeface="Calibri"/>
                </a:rPr>
                <a:t>taxe și facturi</a:t>
              </a:r>
              <a:endParaRPr sz="2600" b="1" i="0" u="none" strike="noStrike" cap="none" dirty="0">
                <a:solidFill>
                  <a:schemeClr val="lt1"/>
                </a:solidFill>
                <a:latin typeface="Calibri"/>
                <a:ea typeface="Calibri"/>
                <a:cs typeface="Calibri"/>
                <a:sym typeface="Calibri"/>
              </a:endParaRPr>
            </a:p>
          </p:txBody>
        </p:sp>
      </p:grpSp>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a:stretch/>
        </p:blipFill>
        <p:spPr>
          <a:xfrm>
            <a:off x="377687" y="83755"/>
            <a:ext cx="3578087" cy="1685410"/>
          </a:xfrm>
          <a:prstGeom prst="rect">
            <a:avLst/>
          </a:prstGeom>
          <a:noFill/>
          <a:ln>
            <a:noFill/>
          </a:ln>
        </p:spPr>
      </p:pic>
      <p:pic>
        <p:nvPicPr>
          <p:cNvPr id="3" name="Picture 2">
            <a:extLst>
              <a:ext uri="{FF2B5EF4-FFF2-40B4-BE49-F238E27FC236}">
                <a16:creationId xmlns:a16="http://schemas.microsoft.com/office/drawing/2014/main" id="{92F9E651-FD20-486E-A62D-760B81994DBF}"/>
              </a:ext>
            </a:extLst>
          </p:cNvPr>
          <p:cNvPicPr>
            <a:picLocks noChangeAspect="1"/>
          </p:cNvPicPr>
          <p:nvPr/>
        </p:nvPicPr>
        <p:blipFill>
          <a:blip r:embed="rId4"/>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0"/>
          <p:cNvSpPr txBox="1">
            <a:spLocks noGrp="1"/>
          </p:cNvSpPr>
          <p:nvPr>
            <p:ph type="title"/>
          </p:nvPr>
        </p:nvSpPr>
        <p:spPr>
          <a:xfrm>
            <a:off x="558000" y="8514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Ce </a:t>
            </a:r>
            <a:r>
              <a:rPr lang="en-US" dirty="0" err="1"/>
              <a:t>este</a:t>
            </a:r>
            <a:r>
              <a:rPr lang="en-US" dirty="0"/>
              <a:t> un e</a:t>
            </a:r>
            <a:r>
              <a:rPr lang="ro-RO" dirty="0"/>
              <a:t>-</a:t>
            </a:r>
            <a:r>
              <a:rPr lang="en-US" dirty="0"/>
              <a:t>mail?</a:t>
            </a:r>
            <a:endParaRPr dirty="0"/>
          </a:p>
        </p:txBody>
      </p:sp>
      <p:sp>
        <p:nvSpPr>
          <p:cNvPr id="397" name="Google Shape;397;p40"/>
          <p:cNvSpPr txBox="1">
            <a:spLocks noGrp="1"/>
          </p:cNvSpPr>
          <p:nvPr>
            <p:ph type="body" idx="1"/>
          </p:nvPr>
        </p:nvSpPr>
        <p:spPr>
          <a:xfrm>
            <a:off x="558001" y="1571399"/>
            <a:ext cx="11059800" cy="474720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600"/>
              </a:spcBef>
              <a:spcAft>
                <a:spcPts val="0"/>
              </a:spcAft>
              <a:buSzPts val="2400"/>
              <a:buNone/>
            </a:pPr>
            <a:r>
              <a:rPr lang="ro-RO" dirty="0"/>
              <a:t>Schimbul (trimiterea și primirea) de e-mailuri reprezintă o formă de </a:t>
            </a:r>
            <a:r>
              <a:rPr lang="ro-RO" b="1" dirty="0"/>
              <a:t>comunicare scrisă</a:t>
            </a:r>
            <a:r>
              <a:rPr lang="ro-RO" dirty="0"/>
              <a:t>, formală, cu prietenii și colegii.</a:t>
            </a:r>
          </a:p>
          <a:p>
            <a:pPr marL="0" lvl="0" indent="0" algn="l" rtl="0">
              <a:lnSpc>
                <a:spcPct val="100000"/>
              </a:lnSpc>
              <a:spcBef>
                <a:spcPts val="600"/>
              </a:spcBef>
              <a:spcAft>
                <a:spcPts val="0"/>
              </a:spcAft>
              <a:buSzPts val="2400"/>
              <a:buNone/>
            </a:pPr>
            <a:r>
              <a:rPr lang="en-US" dirty="0" err="1"/>
              <a:t>Comunicarea</a:t>
            </a:r>
            <a:r>
              <a:rPr lang="en-US" dirty="0"/>
              <a:t> </a:t>
            </a:r>
            <a:r>
              <a:rPr lang="en-US" dirty="0" err="1"/>
              <a:t>prin</a:t>
            </a:r>
            <a:r>
              <a:rPr lang="en-US" dirty="0"/>
              <a:t> e-mail </a:t>
            </a:r>
            <a:r>
              <a:rPr lang="en-US" dirty="0" err="1"/>
              <a:t>poate</a:t>
            </a:r>
            <a:r>
              <a:rPr lang="en-US" dirty="0"/>
              <a:t> fi:</a:t>
            </a:r>
            <a:endParaRPr dirty="0"/>
          </a:p>
          <a:p>
            <a:pPr marL="457200" lvl="0" indent="-381000" algn="l" rtl="0">
              <a:lnSpc>
                <a:spcPct val="100000"/>
              </a:lnSpc>
              <a:spcBef>
                <a:spcPts val="1200"/>
              </a:spcBef>
              <a:spcAft>
                <a:spcPts val="0"/>
              </a:spcAft>
              <a:buSzPts val="2400"/>
              <a:buFont typeface="Calibri"/>
              <a:buChar char="▪"/>
            </a:pPr>
            <a:r>
              <a:rPr lang="en-US" b="1" dirty="0" err="1"/>
              <a:t>Informală</a:t>
            </a:r>
            <a:r>
              <a:rPr lang="en-US" dirty="0"/>
              <a:t>, </a:t>
            </a:r>
            <a:r>
              <a:rPr lang="ro-RO" dirty="0"/>
              <a:t>asemănătoare cu modul în care vorbiți cu persoane foarte apropiate.</a:t>
            </a:r>
            <a:endParaRPr dirty="0"/>
          </a:p>
          <a:p>
            <a:pPr marL="457200" lvl="0" indent="-381000" algn="l" rtl="0">
              <a:lnSpc>
                <a:spcPct val="100000"/>
              </a:lnSpc>
              <a:spcBef>
                <a:spcPts val="1200"/>
              </a:spcBef>
              <a:spcAft>
                <a:spcPts val="0"/>
              </a:spcAft>
              <a:buSzPts val="2400"/>
              <a:buFont typeface="Calibri"/>
              <a:buChar char="▪"/>
            </a:pPr>
            <a:r>
              <a:rPr lang="en-US" b="1" dirty="0" err="1"/>
              <a:t>Formală</a:t>
            </a:r>
            <a:r>
              <a:rPr lang="en-US" dirty="0"/>
              <a:t>, </a:t>
            </a:r>
            <a:r>
              <a:rPr lang="ro-RO" dirty="0"/>
              <a:t>adică o comunicare într-un mod oficial cu organizații sau persoane pe care nu le cunoașteți sau cu care aveți o relație profesională.</a:t>
            </a:r>
          </a:p>
          <a:p>
            <a:pPr marL="457200" lvl="0" indent="-381000" algn="l" rtl="0">
              <a:lnSpc>
                <a:spcPct val="100000"/>
              </a:lnSpc>
              <a:spcBef>
                <a:spcPts val="1200"/>
              </a:spcBef>
              <a:spcAft>
                <a:spcPts val="0"/>
              </a:spcAft>
              <a:buSzPts val="2400"/>
              <a:buFont typeface="Calibri"/>
              <a:buChar char="▪"/>
            </a:pPr>
            <a:r>
              <a:rPr lang="en-US" b="1" dirty="0"/>
              <a:t>Semi-</a:t>
            </a:r>
            <a:r>
              <a:rPr lang="en-US" b="1" dirty="0" err="1"/>
              <a:t>formală</a:t>
            </a:r>
            <a:r>
              <a:rPr lang="en-US" dirty="0"/>
              <a:t>, </a:t>
            </a:r>
            <a:r>
              <a:rPr lang="ro-RO" dirty="0"/>
              <a:t>o variantă între cele două – de exemplu, puteți folosi acest tip atunci când trimiteți un e-mail medicului</a:t>
            </a:r>
            <a:r>
              <a:rPr lang="en-US" dirty="0"/>
              <a:t> </a:t>
            </a:r>
            <a:r>
              <a:rPr lang="en-US" dirty="0" err="1"/>
              <a:t>dumneavoastră</a:t>
            </a:r>
            <a:r>
              <a:rPr lang="en-US" dirty="0"/>
              <a:t>.</a:t>
            </a:r>
            <a:endParaRPr dirty="0"/>
          </a:p>
          <a:p>
            <a:pPr marL="76200" indent="0">
              <a:buNone/>
            </a:pPr>
            <a:r>
              <a:rPr lang="ro-RO" dirty="0"/>
              <a:t>Totodată, e-mailurile pot fi arhivate, fie electronic, fie tipărite, și pot servi drept dovadă a comunicării. De asemenea, le puteți reciti oricând pentru a vă aminti anumite detalii.</a:t>
            </a:r>
          </a:p>
        </p:txBody>
      </p:sp>
      <p:sp>
        <p:nvSpPr>
          <p:cNvPr id="398" name="Google Shape;398;p40"/>
          <p:cNvSpPr/>
          <p:nvPr/>
        </p:nvSpPr>
        <p:spPr>
          <a:xfrm>
            <a:off x="8495071" y="0"/>
            <a:ext cx="3680954"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un</a:t>
            </a:r>
            <a:r>
              <a:rPr lang="ro-RO" sz="1800" b="0" i="0" u="none" strike="noStrike" cap="none" dirty="0">
                <a:solidFill>
                  <a:srgbClr val="1C2E78"/>
                </a:solidFill>
                <a:latin typeface="Calibri"/>
                <a:ea typeface="Calibri"/>
                <a:cs typeface="Calibri"/>
                <a:sym typeface="Calibri"/>
              </a:rPr>
              <a:t>ui cont</a:t>
            </a:r>
            <a:r>
              <a:rPr lang="en-US" sz="1800" b="0" i="0" u="none" strike="noStrike" cap="none" dirty="0">
                <a:solidFill>
                  <a:srgbClr val="1C2E78"/>
                </a:solidFill>
                <a:latin typeface="Calibri"/>
                <a:ea typeface="Calibri"/>
                <a:cs typeface="Calibri"/>
                <a:sym typeface="Calibri"/>
              </a:rPr>
              <a:t> de e</a:t>
            </a:r>
            <a:r>
              <a:rPr lang="ro-RO" sz="1800" b="0" i="0" u="none" strike="noStrike" cap="none" dirty="0">
                <a:solidFill>
                  <a:srgbClr val="1C2E78"/>
                </a:solidFill>
                <a:latin typeface="Calibri"/>
                <a:ea typeface="Calibri"/>
                <a:cs typeface="Calibri"/>
                <a:sym typeface="Calibri"/>
              </a:rPr>
              <a:t>-</a:t>
            </a:r>
            <a:r>
              <a:rPr lang="en-US" sz="1800" b="0" i="0" u="none" strike="noStrike" cap="none" dirty="0">
                <a:solidFill>
                  <a:srgbClr val="1C2E78"/>
                </a:solidFill>
                <a:latin typeface="Calibri"/>
                <a:ea typeface="Calibri"/>
                <a:cs typeface="Calibri"/>
                <a:sym typeface="Calibri"/>
              </a:rPr>
              <a:t>mail</a:t>
            </a:r>
            <a:endParaRPr sz="1800" b="0" i="0" u="none" strike="noStrike" cap="none" dirty="0">
              <a:solidFill>
                <a:srgbClr val="1C2E78"/>
              </a:solidFill>
              <a:latin typeface="Calibri"/>
              <a:ea typeface="Calibri"/>
              <a:cs typeface="Calibri"/>
              <a:sym typeface="Calibri"/>
            </a:endParaRPr>
          </a:p>
        </p:txBody>
      </p:sp>
      <p:sp>
        <p:nvSpPr>
          <p:cNvPr id="3" name="TextBox 2">
            <a:extLst>
              <a:ext uri="{FF2B5EF4-FFF2-40B4-BE49-F238E27FC236}">
                <a16:creationId xmlns:a16="http://schemas.microsoft.com/office/drawing/2014/main" id="{E31DDFEA-5FFF-4111-98F8-0CCD920861A6}"/>
              </a:ext>
            </a:extLst>
          </p:cNvPr>
          <p:cNvSpPr txBox="1"/>
          <p:nvPr/>
        </p:nvSpPr>
        <p:spPr>
          <a:xfrm>
            <a:off x="477077" y="89452"/>
            <a:ext cx="7076662" cy="707886"/>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endParaRPr lang="en-US" sz="2000" dirty="0"/>
          </a:p>
        </p:txBody>
      </p:sp>
      <p:pic>
        <p:nvPicPr>
          <p:cNvPr id="7" name="Picture 6">
            <a:extLst>
              <a:ext uri="{FF2B5EF4-FFF2-40B4-BE49-F238E27FC236}">
                <a16:creationId xmlns:a16="http://schemas.microsoft.com/office/drawing/2014/main" id="{97604465-24C3-4E61-B3EB-DEF204FB6E40}"/>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41" descr="Newsletter profitable promotional campaign. E mail, Internet, marketing. Graph growth on computer screen. Successful advertising strategy."/>
          <p:cNvPicPr preferRelativeResize="0"/>
          <p:nvPr/>
        </p:nvPicPr>
        <p:blipFill rotWithShape="1">
          <a:blip r:embed="rId3">
            <a:alphaModFix/>
          </a:blip>
          <a:srcRect/>
          <a:stretch/>
        </p:blipFill>
        <p:spPr>
          <a:xfrm>
            <a:off x="9753600" y="2190881"/>
            <a:ext cx="2438400" cy="2647820"/>
          </a:xfrm>
          <a:prstGeom prst="rect">
            <a:avLst/>
          </a:prstGeom>
          <a:noFill/>
          <a:ln>
            <a:noFill/>
          </a:ln>
        </p:spPr>
      </p:pic>
      <p:sp>
        <p:nvSpPr>
          <p:cNvPr id="405" name="Google Shape;405;p41"/>
          <p:cNvSpPr txBox="1">
            <a:spLocks noGrp="1"/>
          </p:cNvSpPr>
          <p:nvPr>
            <p:ph type="title"/>
          </p:nvPr>
        </p:nvSpPr>
        <p:spPr>
          <a:xfrm>
            <a:off x="558000" y="7752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Cont</a:t>
            </a:r>
            <a:r>
              <a:rPr lang="en-US" dirty="0"/>
              <a:t> de e</a:t>
            </a:r>
            <a:r>
              <a:rPr lang="ro-RO" dirty="0"/>
              <a:t>-</a:t>
            </a:r>
            <a:r>
              <a:rPr lang="en-US" dirty="0"/>
              <a:t>mail</a:t>
            </a:r>
            <a:endParaRPr dirty="0"/>
          </a:p>
        </p:txBody>
      </p:sp>
      <p:sp>
        <p:nvSpPr>
          <p:cNvPr id="406" name="Google Shape;406;p41"/>
          <p:cNvSpPr txBox="1">
            <a:spLocks noGrp="1"/>
          </p:cNvSpPr>
          <p:nvPr>
            <p:ph type="body" idx="1"/>
          </p:nvPr>
        </p:nvSpPr>
        <p:spPr>
          <a:xfrm>
            <a:off x="558000" y="1495199"/>
            <a:ext cx="9195600" cy="52138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600"/>
              </a:spcBef>
              <a:spcAft>
                <a:spcPts val="0"/>
              </a:spcAft>
              <a:buSzPct val="100000"/>
              <a:buNone/>
            </a:pPr>
            <a:r>
              <a:rPr lang="fr-FR" dirty="0" err="1"/>
              <a:t>Pentru</a:t>
            </a:r>
            <a:r>
              <a:rPr lang="fr-FR" dirty="0"/>
              <a:t> a </a:t>
            </a:r>
            <a:r>
              <a:rPr lang="fr-FR" dirty="0" err="1"/>
              <a:t>comunica</a:t>
            </a:r>
            <a:r>
              <a:rPr lang="fr-FR" dirty="0"/>
              <a:t> </a:t>
            </a:r>
            <a:r>
              <a:rPr lang="fr-FR" dirty="0" err="1"/>
              <a:t>prin</a:t>
            </a:r>
            <a:r>
              <a:rPr lang="fr-FR" dirty="0"/>
              <a:t> e-mail, </a:t>
            </a:r>
            <a:r>
              <a:rPr lang="fr-FR" dirty="0" err="1"/>
              <a:t>aveți</a:t>
            </a:r>
            <a:r>
              <a:rPr lang="fr-FR" dirty="0"/>
              <a:t> </a:t>
            </a:r>
            <a:r>
              <a:rPr lang="fr-FR" dirty="0" err="1"/>
              <a:t>nevoie</a:t>
            </a:r>
            <a:r>
              <a:rPr lang="fr-FR" dirty="0"/>
              <a:t> de un </a:t>
            </a:r>
            <a:r>
              <a:rPr lang="fr-FR" dirty="0" err="1"/>
              <a:t>cont</a:t>
            </a:r>
            <a:r>
              <a:rPr lang="fr-FR" dirty="0"/>
              <a:t> de e-mail:</a:t>
            </a:r>
            <a:endParaRPr lang="ro-RO" dirty="0"/>
          </a:p>
          <a:p>
            <a:pPr marL="342900" indent="-342900">
              <a:buSzPct val="100000"/>
            </a:pPr>
            <a:r>
              <a:rPr lang="ro-RO" dirty="0"/>
              <a:t>Dacă folosiți un telefon mobil inteligent (smartphone), este foarte posibil să aveți deja un cont personal de e-mail.</a:t>
            </a:r>
          </a:p>
          <a:p>
            <a:pPr marL="342900" indent="-342900">
              <a:buSzPct val="100000"/>
            </a:pPr>
            <a:r>
              <a:rPr lang="ro-RO" dirty="0"/>
              <a:t>Dacă aveți un furnizor de internet, este posibil să aveți deja o adresă de e-mail.</a:t>
            </a:r>
          </a:p>
          <a:p>
            <a:pPr marL="342900" indent="-342900">
              <a:buSzPct val="100000"/>
            </a:pPr>
            <a:r>
              <a:rPr lang="ro-RO" dirty="0"/>
              <a:t>Dacă nu aveți încă un cont de e-mail, este momentul să vă creați unul!</a:t>
            </a:r>
          </a:p>
          <a:p>
            <a:pPr marL="0" lvl="0" indent="0" algn="l" rtl="0">
              <a:lnSpc>
                <a:spcPct val="100000"/>
              </a:lnSpc>
              <a:spcBef>
                <a:spcPts val="600"/>
              </a:spcBef>
              <a:spcAft>
                <a:spcPts val="0"/>
              </a:spcAft>
              <a:buSzPct val="100000"/>
              <a:buNone/>
            </a:pPr>
            <a:r>
              <a:rPr lang="ro-RO" dirty="0"/>
              <a:t>Pentru a trimite și a primi e-mailuri, trebuie să aveți acces la un </a:t>
            </a:r>
            <a:r>
              <a:rPr lang="ro-RO" b="1" dirty="0"/>
              <a:t>serviciu de e-mail online printr-un browser </a:t>
            </a:r>
            <a:r>
              <a:rPr lang="ro-RO" dirty="0"/>
              <a:t>de internet sau să folosiți:</a:t>
            </a:r>
          </a:p>
          <a:p>
            <a:pPr marL="342900" indent="-342900">
              <a:buSzPct val="100000"/>
            </a:pPr>
            <a:r>
              <a:rPr lang="en-US" sz="2400" dirty="0"/>
              <a:t>un software de e-mail pe desktop/laptop, de </a:t>
            </a:r>
            <a:r>
              <a:rPr lang="en-US" sz="2400" dirty="0" err="1"/>
              <a:t>exemplu</a:t>
            </a:r>
            <a:r>
              <a:rPr lang="en-US" sz="2400" dirty="0"/>
              <a:t>, Thunderbird, Outlook;</a:t>
            </a:r>
            <a:endParaRPr lang="ro-RO" sz="2400" dirty="0"/>
          </a:p>
          <a:p>
            <a:pPr marL="342900" indent="-342900">
              <a:buSzPct val="100000"/>
            </a:pPr>
            <a:r>
              <a:rPr lang="pt-BR" dirty="0"/>
              <a:t>o aplicație de e-mail instalată pe telefonul mobil sau pe tabletă (de exemplu, aplicația Gmail).</a:t>
            </a:r>
            <a:endParaRPr lang="ro-RO" dirty="0"/>
          </a:p>
          <a:p>
            <a:pPr marL="88900" lvl="1" indent="0" algn="l" rtl="0">
              <a:lnSpc>
                <a:spcPct val="100000"/>
              </a:lnSpc>
              <a:spcBef>
                <a:spcPts val="1200"/>
              </a:spcBef>
              <a:spcAft>
                <a:spcPts val="0"/>
              </a:spcAft>
              <a:buSzPct val="119999"/>
              <a:buNone/>
            </a:pPr>
            <a:r>
              <a:rPr lang="en-US" sz="2400" i="1" dirty="0"/>
              <a:t>=&gt; </a:t>
            </a:r>
            <a:r>
              <a:rPr lang="en-US" sz="2400" i="1" dirty="0" err="1"/>
              <a:t>Consultați</a:t>
            </a:r>
            <a:r>
              <a:rPr lang="en-US" sz="2400" i="1" dirty="0"/>
              <a:t> </a:t>
            </a:r>
            <a:r>
              <a:rPr lang="en-US" sz="2400" b="1" i="1" u="sng" dirty="0" err="1"/>
              <a:t>Activitatea</a:t>
            </a:r>
            <a:r>
              <a:rPr lang="en-US" sz="2400" b="1" i="1" u="sng" dirty="0"/>
              <a:t> 2 „</a:t>
            </a:r>
            <a:r>
              <a:rPr lang="en-US" sz="2400" b="1" i="1" u="sng" dirty="0" err="1"/>
              <a:t>Crearea</a:t>
            </a:r>
            <a:r>
              <a:rPr lang="en-US" sz="2400" b="1" i="1" u="sng" dirty="0"/>
              <a:t> </a:t>
            </a:r>
            <a:r>
              <a:rPr lang="en-US" sz="2400" b="1" i="1" u="sng" dirty="0" err="1"/>
              <a:t>unui</a:t>
            </a:r>
            <a:r>
              <a:rPr lang="en-US" sz="2400" b="1" i="1" u="sng" dirty="0"/>
              <a:t> </a:t>
            </a:r>
            <a:r>
              <a:rPr lang="en-US" sz="2400" b="1" i="1" u="sng" dirty="0" err="1"/>
              <a:t>cont</a:t>
            </a:r>
            <a:r>
              <a:rPr lang="en-US" sz="2400" b="1" i="1" u="sng" dirty="0"/>
              <a:t> de e-mail”</a:t>
            </a:r>
            <a:r>
              <a:rPr lang="en-US" sz="2400" i="1" dirty="0"/>
              <a:t>, </a:t>
            </a:r>
            <a:r>
              <a:rPr lang="ro-RO" sz="2400" dirty="0"/>
              <a:t>în timpul sesiunii de instruire sau singuri, acasă.</a:t>
            </a:r>
            <a:endParaRPr sz="2400" i="1" dirty="0"/>
          </a:p>
        </p:txBody>
      </p:sp>
      <p:sp>
        <p:nvSpPr>
          <p:cNvPr id="407" name="Google Shape;407;p41"/>
          <p:cNvSpPr txBox="1"/>
          <p:nvPr/>
        </p:nvSpPr>
        <p:spPr>
          <a:xfrm>
            <a:off x="9550797" y="4700012"/>
            <a:ext cx="2438401" cy="27737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ro-RO"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408" name="Google Shape;408;p41"/>
          <p:cNvSpPr/>
          <p:nvPr/>
        </p:nvSpPr>
        <p:spPr>
          <a:xfrm>
            <a:off x="8524568" y="0"/>
            <a:ext cx="365145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un</a:t>
            </a:r>
            <a:r>
              <a:rPr lang="ro-RO" sz="1800" b="0" i="0" u="none" strike="noStrike" cap="none" dirty="0">
                <a:solidFill>
                  <a:srgbClr val="1C2E78"/>
                </a:solidFill>
                <a:latin typeface="Calibri"/>
                <a:ea typeface="Calibri"/>
                <a:cs typeface="Calibri"/>
                <a:sym typeface="Calibri"/>
              </a:rPr>
              <a:t>ui cont</a:t>
            </a:r>
            <a:r>
              <a:rPr lang="en-US" sz="1800" b="0" i="0" u="none" strike="noStrike" cap="none" dirty="0">
                <a:solidFill>
                  <a:srgbClr val="1C2E78"/>
                </a:solidFill>
                <a:latin typeface="Calibri"/>
                <a:ea typeface="Calibri"/>
                <a:cs typeface="Calibri"/>
                <a:sym typeface="Calibri"/>
              </a:rPr>
              <a:t> de e</a:t>
            </a:r>
            <a:r>
              <a:rPr lang="ro-RO" sz="1800" b="0" i="0" u="none" strike="noStrike" cap="none" dirty="0">
                <a:solidFill>
                  <a:srgbClr val="1C2E78"/>
                </a:solidFill>
                <a:latin typeface="Calibri"/>
                <a:ea typeface="Calibri"/>
                <a:cs typeface="Calibri"/>
                <a:sym typeface="Calibri"/>
              </a:rPr>
              <a:t>-</a:t>
            </a:r>
            <a:r>
              <a:rPr lang="en-US" sz="1800" b="0" i="0" u="none" strike="noStrike" cap="none" dirty="0">
                <a:solidFill>
                  <a:srgbClr val="1C2E78"/>
                </a:solidFill>
                <a:latin typeface="Calibri"/>
                <a:ea typeface="Calibri"/>
                <a:cs typeface="Calibri"/>
                <a:sym typeface="Calibri"/>
              </a:rPr>
              <a:t>mail</a:t>
            </a:r>
            <a:endParaRPr sz="1800" b="0" i="0" u="none" strike="noStrike" cap="none" dirty="0">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52F97B17-865E-48C6-B681-50AB26E80876}"/>
              </a:ext>
            </a:extLst>
          </p:cNvPr>
          <p:cNvSpPr txBox="1"/>
          <p:nvPr/>
        </p:nvSpPr>
        <p:spPr>
          <a:xfrm>
            <a:off x="447261" y="0"/>
            <a:ext cx="3488635" cy="6051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819B7FC3-0EA7-49BB-983F-4A59FE4BDDA7}"/>
              </a:ext>
            </a:extLst>
          </p:cNvPr>
          <p:cNvSpPr txBox="1"/>
          <p:nvPr/>
        </p:nvSpPr>
        <p:spPr>
          <a:xfrm>
            <a:off x="496956" y="199350"/>
            <a:ext cx="6798365"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3" name="Picture 12">
            <a:extLst>
              <a:ext uri="{FF2B5EF4-FFF2-40B4-BE49-F238E27FC236}">
                <a16:creationId xmlns:a16="http://schemas.microsoft.com/office/drawing/2014/main" id="{9A6C0D7E-C6D9-40EC-B4E2-04DA437D0884}"/>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48"/>
          <p:cNvPicPr preferRelativeResize="0"/>
          <p:nvPr/>
        </p:nvPicPr>
        <p:blipFill rotWithShape="1">
          <a:blip r:embed="rId3">
            <a:alphaModFix/>
          </a:blip>
          <a:srcRect/>
          <a:stretch/>
        </p:blipFill>
        <p:spPr>
          <a:xfrm>
            <a:off x="9344025" y="741749"/>
            <a:ext cx="2645100" cy="2106225"/>
          </a:xfrm>
          <a:prstGeom prst="rect">
            <a:avLst/>
          </a:prstGeom>
          <a:noFill/>
          <a:ln>
            <a:noFill/>
          </a:ln>
        </p:spPr>
      </p:pic>
      <p:sp>
        <p:nvSpPr>
          <p:cNvPr id="414" name="Google Shape;414;p48"/>
          <p:cNvSpPr txBox="1">
            <a:spLocks noGrp="1"/>
          </p:cNvSpPr>
          <p:nvPr>
            <p:ph type="title"/>
          </p:nvPr>
        </p:nvSpPr>
        <p:spPr>
          <a:xfrm>
            <a:off x="566150" y="74355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Compune</a:t>
            </a:r>
            <a:r>
              <a:rPr lang="ro-RO" dirty="0"/>
              <a:t>ți</a:t>
            </a:r>
            <a:r>
              <a:rPr lang="en-US" dirty="0"/>
              <a:t> </a:t>
            </a:r>
            <a:r>
              <a:rPr lang="en-US" dirty="0" err="1"/>
              <a:t>și</a:t>
            </a:r>
            <a:r>
              <a:rPr lang="en-US" dirty="0"/>
              <a:t> </a:t>
            </a:r>
            <a:r>
              <a:rPr lang="en-US" dirty="0" err="1"/>
              <a:t>trimite</a:t>
            </a:r>
            <a:r>
              <a:rPr lang="ro-RO" dirty="0"/>
              <a:t>ți</a:t>
            </a:r>
            <a:r>
              <a:rPr lang="en-US" dirty="0"/>
              <a:t> un e</a:t>
            </a:r>
            <a:r>
              <a:rPr lang="ro-RO" dirty="0"/>
              <a:t>-</a:t>
            </a:r>
            <a:r>
              <a:rPr lang="en-US" dirty="0"/>
              <a:t>mail</a:t>
            </a:r>
            <a:endParaRPr dirty="0"/>
          </a:p>
        </p:txBody>
      </p:sp>
      <p:sp>
        <p:nvSpPr>
          <p:cNvPr id="415" name="Google Shape;415;p48"/>
          <p:cNvSpPr txBox="1">
            <a:spLocks noGrp="1"/>
          </p:cNvSpPr>
          <p:nvPr>
            <p:ph type="body" idx="1"/>
          </p:nvPr>
        </p:nvSpPr>
        <p:spPr>
          <a:xfrm>
            <a:off x="558340" y="1393350"/>
            <a:ext cx="8904500" cy="4721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00"/>
              </a:spcBef>
              <a:spcAft>
                <a:spcPts val="0"/>
              </a:spcAft>
              <a:buSzPts val="2400"/>
              <a:buFont typeface="Calibri"/>
              <a:buChar char="▪"/>
            </a:pPr>
            <a:r>
              <a:rPr lang="en-US" sz="2200" dirty="0" err="1">
                <a:latin typeface="Calibri" panose="020F0502020204030204" pitchFamily="34" charset="0"/>
                <a:ea typeface="Calibri" panose="020F0502020204030204" pitchFamily="34" charset="0"/>
                <a:cs typeface="Calibri" panose="020F0502020204030204" pitchFamily="34" charset="0"/>
              </a:rPr>
              <a:t>Pentru</a:t>
            </a:r>
            <a:r>
              <a:rPr lang="en-US" sz="2200" dirty="0">
                <a:latin typeface="Calibri" panose="020F0502020204030204" pitchFamily="34" charset="0"/>
                <a:ea typeface="Calibri" panose="020F0502020204030204" pitchFamily="34" charset="0"/>
                <a:cs typeface="Calibri" panose="020F0502020204030204" pitchFamily="34" charset="0"/>
              </a:rPr>
              <a:t> a </a:t>
            </a:r>
            <a:r>
              <a:rPr lang="en-US" sz="2200" b="1" dirty="0" err="1">
                <a:latin typeface="Calibri" panose="020F0502020204030204" pitchFamily="34" charset="0"/>
                <a:ea typeface="Calibri" panose="020F0502020204030204" pitchFamily="34" charset="0"/>
                <a:cs typeface="Calibri" panose="020F0502020204030204" pitchFamily="34" charset="0"/>
              </a:rPr>
              <a:t>scrie</a:t>
            </a:r>
            <a:r>
              <a:rPr lang="en-US" sz="2200" dirty="0">
                <a:latin typeface="Calibri" panose="020F0502020204030204" pitchFamily="34" charset="0"/>
                <a:ea typeface="Calibri" panose="020F0502020204030204" pitchFamily="34" charset="0"/>
                <a:cs typeface="Calibri" panose="020F0502020204030204" pitchFamily="34" charset="0"/>
              </a:rPr>
              <a:t> un e-mail, </a:t>
            </a:r>
            <a:r>
              <a:rPr lang="en-US" sz="2200" dirty="0" err="1">
                <a:latin typeface="Calibri" panose="020F0502020204030204" pitchFamily="34" charset="0"/>
                <a:ea typeface="Calibri" panose="020F0502020204030204" pitchFamily="34" charset="0"/>
                <a:cs typeface="Calibri" panose="020F0502020204030204" pitchFamily="34" charset="0"/>
              </a:rPr>
              <a:t>apăsați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butonul</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Mesaj</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nou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sau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Compune</a:t>
            </a:r>
            <a:r>
              <a:rPr lang="en-US" sz="2200" dirty="0">
                <a:latin typeface="Calibri" panose="020F0502020204030204" pitchFamily="34" charset="0"/>
                <a:ea typeface="Calibri" panose="020F0502020204030204" pitchFamily="34" charset="0"/>
                <a:cs typeface="Calibri" panose="020F0502020204030204" pitchFamily="34" charset="0"/>
              </a:rPr>
              <a:t>”, în </a:t>
            </a:r>
            <a:r>
              <a:rPr lang="en-US" sz="2200" dirty="0" err="1">
                <a:latin typeface="Calibri" panose="020F0502020204030204" pitchFamily="34" charset="0"/>
                <a:ea typeface="Calibri" panose="020F0502020204030204" pitchFamily="34" charset="0"/>
                <a:cs typeface="Calibri" panose="020F0502020204030204" pitchFamily="34" charset="0"/>
              </a:rPr>
              <a:t>funcție</a:t>
            </a:r>
            <a:r>
              <a:rPr lang="en-US" sz="2200" dirty="0">
                <a:latin typeface="Calibri" panose="020F0502020204030204" pitchFamily="34" charset="0"/>
                <a:ea typeface="Calibri" panose="020F0502020204030204" pitchFamily="34" charset="0"/>
                <a:cs typeface="Calibri" panose="020F0502020204030204" pitchFamily="34" charset="0"/>
              </a:rPr>
              <a:t> de </a:t>
            </a:r>
            <a:r>
              <a:rPr lang="en-US" sz="2200" dirty="0" err="1">
                <a:latin typeface="Calibri" panose="020F0502020204030204" pitchFamily="34" charset="0"/>
                <a:ea typeface="Calibri" panose="020F0502020204030204" pitchFamily="34" charset="0"/>
                <a:cs typeface="Calibri" panose="020F0502020204030204" pitchFamily="34" charset="0"/>
              </a:rPr>
              <a:t>serviciul</a:t>
            </a:r>
            <a:r>
              <a:rPr lang="en-US" sz="2200" dirty="0">
                <a:latin typeface="Calibri" panose="020F0502020204030204" pitchFamily="34" charset="0"/>
                <a:ea typeface="Calibri" panose="020F0502020204030204" pitchFamily="34" charset="0"/>
                <a:cs typeface="Calibri" panose="020F0502020204030204" pitchFamily="34" charset="0"/>
              </a:rPr>
              <a:t> de e-mail online pe care </a:t>
            </a:r>
            <a:r>
              <a:rPr lang="en-US" sz="2200" dirty="0" err="1">
                <a:latin typeface="Calibri" panose="020F0502020204030204" pitchFamily="34" charset="0"/>
                <a:ea typeface="Calibri" panose="020F0502020204030204" pitchFamily="34" charset="0"/>
                <a:cs typeface="Calibri" panose="020F0502020204030204" pitchFamily="34" charset="0"/>
              </a:rPr>
              <a:t>îl</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folosi</a:t>
            </a:r>
            <a:r>
              <a:rPr lang="ro-RO" sz="2200" dirty="0">
                <a:latin typeface="Calibri" panose="020F0502020204030204" pitchFamily="34" charset="0"/>
                <a:ea typeface="Calibri" panose="020F0502020204030204" pitchFamily="34" charset="0"/>
                <a:cs typeface="Calibri" panose="020F0502020204030204" pitchFamily="34" charset="0"/>
              </a:rPr>
              <a:t>ți</a:t>
            </a:r>
            <a:r>
              <a:rPr lang="en-US" sz="2200" dirty="0">
                <a:latin typeface="Calibri" panose="020F0502020204030204" pitchFamily="34" charset="0"/>
                <a:ea typeface="Calibri" panose="020F0502020204030204" pitchFamily="34" charset="0"/>
                <a:cs typeface="Calibri" panose="020F0502020204030204" pitchFamily="34" charset="0"/>
              </a:rPr>
              <a:t>. </a:t>
            </a:r>
            <a:endParaRPr sz="2200" dirty="0">
              <a:latin typeface="Calibri" panose="020F0502020204030204" pitchFamily="34" charset="0"/>
              <a:ea typeface="Calibri" panose="020F0502020204030204" pitchFamily="34" charset="0"/>
              <a:cs typeface="Calibri" panose="020F0502020204030204" pitchFamily="34" charset="0"/>
            </a:endParaRPr>
          </a:p>
          <a:p>
            <a:pPr marL="457200" lvl="0" indent="-381000" algn="l" rtl="0">
              <a:lnSpc>
                <a:spcPct val="100000"/>
              </a:lnSpc>
              <a:spcBef>
                <a:spcPts val="1200"/>
              </a:spcBef>
              <a:spcAft>
                <a:spcPts val="0"/>
              </a:spcAft>
              <a:buSzPts val="2400"/>
              <a:buFont typeface="Calibri"/>
              <a:buChar char="▪"/>
            </a:pPr>
            <a:r>
              <a:rPr lang="en-US" sz="2200" dirty="0" err="1">
                <a:latin typeface="Calibri" panose="020F0502020204030204" pitchFamily="34" charset="0"/>
                <a:ea typeface="Calibri" panose="020F0502020204030204" pitchFamily="34" charset="0"/>
                <a:cs typeface="Calibri" panose="020F0502020204030204" pitchFamily="34" charset="0"/>
              </a:rPr>
              <a:t>Adăugați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toate</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informațiile</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err="1">
                <a:latin typeface="Calibri" panose="020F0502020204030204" pitchFamily="34" charset="0"/>
                <a:ea typeface="Calibri" panose="020F0502020204030204" pitchFamily="34" charset="0"/>
                <a:cs typeface="Calibri" panose="020F0502020204030204" pitchFamily="34" charset="0"/>
              </a:rPr>
              <a:t>necesare</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pentru</a:t>
            </a:r>
            <a:r>
              <a:rPr lang="en-US" sz="2200" dirty="0">
                <a:latin typeface="Calibri" panose="020F0502020204030204" pitchFamily="34" charset="0"/>
                <a:ea typeface="Calibri" panose="020F0502020204030204" pitchFamily="34" charset="0"/>
                <a:cs typeface="Calibri" panose="020F0502020204030204" pitchFamily="34" charset="0"/>
              </a:rPr>
              <a:t> a </a:t>
            </a:r>
            <a:r>
              <a:rPr lang="en-US" sz="2200" dirty="0" err="1">
                <a:latin typeface="Calibri" panose="020F0502020204030204" pitchFamily="34" charset="0"/>
                <a:ea typeface="Calibri" panose="020F0502020204030204" pitchFamily="34" charset="0"/>
                <a:cs typeface="Calibri" panose="020F0502020204030204" pitchFamily="34" charset="0"/>
              </a:rPr>
              <a:t>trimite</a:t>
            </a:r>
            <a:r>
              <a:rPr lang="en-US" sz="2200" dirty="0">
                <a:latin typeface="Calibri" panose="020F0502020204030204" pitchFamily="34" charset="0"/>
                <a:ea typeface="Calibri" panose="020F0502020204030204" pitchFamily="34" charset="0"/>
                <a:cs typeface="Calibri" panose="020F0502020204030204" pitchFamily="34" charset="0"/>
              </a:rPr>
              <a:t> e-</a:t>
            </a:r>
            <a:r>
              <a:rPr lang="en-US" sz="2200" dirty="0" err="1">
                <a:latin typeface="Calibri" panose="020F0502020204030204" pitchFamily="34" charset="0"/>
                <a:ea typeface="Calibri" panose="020F0502020204030204" pitchFamily="34" charset="0"/>
                <a:cs typeface="Calibri" panose="020F0502020204030204" pitchFamily="34" charset="0"/>
              </a:rPr>
              <a:t>mailul</a:t>
            </a:r>
            <a:r>
              <a:rPr lang="en-US" sz="2200" dirty="0">
                <a:latin typeface="Calibri" panose="020F0502020204030204" pitchFamily="34" charset="0"/>
                <a:ea typeface="Calibri" panose="020F0502020204030204" pitchFamily="34" charset="0"/>
                <a:cs typeface="Calibri" panose="020F0502020204030204" pitchFamily="34" charset="0"/>
              </a:rPr>
              <a:t>: </a:t>
            </a:r>
            <a:endParaRPr lang="ro-RO" sz="2200" dirty="0">
              <a:latin typeface="Calibri" panose="020F0502020204030204" pitchFamily="34" charset="0"/>
              <a:ea typeface="Calibri" panose="020F0502020204030204" pitchFamily="34" charset="0"/>
              <a:cs typeface="Calibri" panose="020F0502020204030204" pitchFamily="34" charset="0"/>
            </a:endParaRPr>
          </a:p>
          <a:p>
            <a:pPr marL="457200" lvl="0" indent="-381000" algn="l" rtl="0">
              <a:lnSpc>
                <a:spcPct val="100000"/>
              </a:lnSpc>
              <a:spcBef>
                <a:spcPts val="1200"/>
              </a:spcBef>
              <a:spcAft>
                <a:spcPts val="0"/>
              </a:spcAft>
              <a:buSzPts val="2400"/>
              <a:buFont typeface="Calibri"/>
              <a:buChar char="▪"/>
            </a:pP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În câmpul </a:t>
            </a:r>
            <a:r>
              <a:rPr kumimoji="0" lang="ro-RO" altLang="ro-RO"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„Către”</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introduceți adresele de e-mail ale persoanelor cărora doriți să le scrieți.</a:t>
            </a:r>
          </a:p>
          <a:p>
            <a:pPr marL="457200" lvl="0" indent="-381000" algn="l" rtl="0">
              <a:lnSpc>
                <a:spcPct val="100000"/>
              </a:lnSpc>
              <a:spcBef>
                <a:spcPts val="1200"/>
              </a:spcBef>
              <a:spcAft>
                <a:spcPts val="0"/>
              </a:spcAft>
              <a:buSzPts val="2400"/>
              <a:buFont typeface="Calibri"/>
              <a:buChar char="▪"/>
            </a:pP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Puteți adăuga și alte persoane în </a:t>
            </a:r>
            <a:r>
              <a:rPr kumimoji="0" lang="ro-RO" altLang="ro-RO"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copie</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 e-mailului, folosind câmpurile </a:t>
            </a:r>
            <a:r>
              <a:rPr kumimoji="0" lang="ro-RO" altLang="ro-RO"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ro-RO" altLang="ro-RO" sz="2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Cc</a:t>
            </a:r>
            <a:r>
              <a:rPr kumimoji="0" lang="ro-RO" altLang="ro-RO"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(copie) și </a:t>
            </a:r>
            <a:r>
              <a:rPr kumimoji="0" lang="ro-RO" altLang="ro-RO"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ro-RO" altLang="ro-RO" sz="2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Bcc</a:t>
            </a:r>
            <a:r>
              <a:rPr kumimoji="0" lang="ro-RO" altLang="ro-RO"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(copie ascunsă).</a:t>
            </a:r>
            <a:r>
              <a:rPr lang="ro-RO" altLang="ro-RO"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Adresele introduse în câmpul </a:t>
            </a:r>
            <a:r>
              <a:rPr kumimoji="0" lang="ro-RO" altLang="ro-RO" sz="2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Bcc</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nu vor fi vizibile pentru ceilalți destinatari — doar voi le veți vedea.</a:t>
            </a:r>
          </a:p>
          <a:p>
            <a:pPr marL="457200" lvl="0" indent="-381000" algn="l" rtl="0">
              <a:lnSpc>
                <a:spcPct val="100000"/>
              </a:lnSpc>
              <a:spcBef>
                <a:spcPts val="1200"/>
              </a:spcBef>
              <a:spcAft>
                <a:spcPts val="0"/>
              </a:spcAft>
              <a:buSzPts val="2400"/>
              <a:buFont typeface="Calibri"/>
              <a:buChar char="▪"/>
            </a:pP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În câmpul </a:t>
            </a:r>
            <a:r>
              <a:rPr kumimoji="0" lang="ro-RO" altLang="ro-RO"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„Subiect”</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scrieți un titlu scurt care rezumă conținutul mesajului.</a:t>
            </a:r>
          </a:p>
          <a:p>
            <a:pPr marL="457200" lvl="0" indent="-381000" algn="l" rtl="0">
              <a:lnSpc>
                <a:spcPct val="100000"/>
              </a:lnSpc>
              <a:spcBef>
                <a:spcPts val="1200"/>
              </a:spcBef>
              <a:spcAft>
                <a:spcPts val="0"/>
              </a:spcAft>
              <a:buSzPts val="2400"/>
              <a:buFont typeface="Calibri"/>
              <a:buChar char="▪"/>
            </a:pP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Scrieți mesajul în spațiul destinat textului.</a:t>
            </a:r>
          </a:p>
          <a:p>
            <a:pPr marL="457200" lvl="0" indent="-381000" algn="l" rtl="0">
              <a:lnSpc>
                <a:spcPct val="100000"/>
              </a:lnSpc>
              <a:spcBef>
                <a:spcPts val="1200"/>
              </a:spcBef>
              <a:spcAft>
                <a:spcPts val="600"/>
              </a:spcAft>
              <a:buSzPts val="2400"/>
              <a:buFont typeface="Calibri"/>
              <a:buChar char="▪"/>
            </a:pPr>
            <a:endParaRPr sz="2200" dirty="0"/>
          </a:p>
        </p:txBody>
      </p:sp>
      <p:sp>
        <p:nvSpPr>
          <p:cNvPr id="416" name="Google Shape;416;p48"/>
          <p:cNvSpPr txBox="1"/>
          <p:nvPr/>
        </p:nvSpPr>
        <p:spPr>
          <a:xfrm>
            <a:off x="9462840" y="3052543"/>
            <a:ext cx="2227425"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rawpixel.com </a:t>
            </a:r>
            <a:r>
              <a:rPr lang="ro-RO" sz="1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417" name="Google Shape;417;p48"/>
          <p:cNvSpPr/>
          <p:nvPr/>
        </p:nvSpPr>
        <p:spPr>
          <a:xfrm>
            <a:off x="8524568" y="0"/>
            <a:ext cx="365145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unui</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cont</a:t>
            </a:r>
            <a:r>
              <a:rPr lang="en-US" sz="1800" b="0" i="0" u="none" strike="noStrike" cap="none" dirty="0">
                <a:solidFill>
                  <a:srgbClr val="1C2E78"/>
                </a:solidFill>
                <a:latin typeface="Calibri"/>
                <a:ea typeface="Calibri"/>
                <a:cs typeface="Calibri"/>
                <a:sym typeface="Calibri"/>
              </a:rPr>
              <a:t> de e-mail</a:t>
            </a:r>
            <a:endParaRPr sz="1800" b="0" i="0" u="none" strike="noStrike" cap="none" dirty="0">
              <a:solidFill>
                <a:srgbClr val="1C2E78"/>
              </a:solidFill>
              <a:latin typeface="Calibri"/>
              <a:ea typeface="Calibri"/>
              <a:cs typeface="Calibri"/>
              <a:sym typeface="Calibri"/>
            </a:endParaRPr>
          </a:p>
        </p:txBody>
      </p:sp>
      <p:sp>
        <p:nvSpPr>
          <p:cNvPr id="3" name="TextBox 2">
            <a:extLst>
              <a:ext uri="{FF2B5EF4-FFF2-40B4-BE49-F238E27FC236}">
                <a16:creationId xmlns:a16="http://schemas.microsoft.com/office/drawing/2014/main" id="{6C74E052-C8FD-48A0-9E85-9AB0498F376D}"/>
              </a:ext>
            </a:extLst>
          </p:cNvPr>
          <p:cNvSpPr txBox="1"/>
          <p:nvPr/>
        </p:nvSpPr>
        <p:spPr>
          <a:xfrm>
            <a:off x="457200" y="0"/>
            <a:ext cx="2812774" cy="516835"/>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5F10FCE7-6058-41C8-86D7-7BE11028384B}"/>
              </a:ext>
            </a:extLst>
          </p:cNvPr>
          <p:cNvSpPr txBox="1"/>
          <p:nvPr/>
        </p:nvSpPr>
        <p:spPr>
          <a:xfrm>
            <a:off x="611151" y="199350"/>
            <a:ext cx="7550242"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1" name="Picture 10">
            <a:extLst>
              <a:ext uri="{FF2B5EF4-FFF2-40B4-BE49-F238E27FC236}">
                <a16:creationId xmlns:a16="http://schemas.microsoft.com/office/drawing/2014/main" id="{2E493362-9DC1-455E-9295-0C2F6A665F17}"/>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32370f821f7_2_4"/>
          <p:cNvSpPr txBox="1">
            <a:spLocks noGrp="1"/>
          </p:cNvSpPr>
          <p:nvPr>
            <p:ph type="title"/>
          </p:nvPr>
        </p:nvSpPr>
        <p:spPr>
          <a:xfrm>
            <a:off x="566100" y="539632"/>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Anul</a:t>
            </a:r>
            <a:r>
              <a:rPr lang="ro-RO" dirty="0"/>
              <a:t>ați </a:t>
            </a:r>
            <a:r>
              <a:rPr lang="en-US" dirty="0" err="1"/>
              <a:t>trimiterea</a:t>
            </a:r>
            <a:r>
              <a:rPr lang="en-US" dirty="0"/>
              <a:t> </a:t>
            </a:r>
            <a:r>
              <a:rPr lang="en-US" dirty="0" err="1"/>
              <a:t>unui</a:t>
            </a:r>
            <a:r>
              <a:rPr lang="en-US" dirty="0"/>
              <a:t> </a:t>
            </a:r>
            <a:r>
              <a:rPr lang="en-US" dirty="0" err="1"/>
              <a:t>mesaj</a:t>
            </a:r>
            <a:r>
              <a:rPr lang="en-US" dirty="0"/>
              <a:t> </a:t>
            </a:r>
            <a:r>
              <a:rPr lang="en-US" dirty="0" err="1"/>
              <a:t>și</a:t>
            </a:r>
            <a:r>
              <a:rPr lang="en-US" dirty="0"/>
              <a:t> </a:t>
            </a:r>
            <a:r>
              <a:rPr lang="en-US" dirty="0" err="1"/>
              <a:t>ataș</a:t>
            </a:r>
            <a:r>
              <a:rPr lang="ro-RO" dirty="0"/>
              <a:t>ați</a:t>
            </a:r>
            <a:r>
              <a:rPr lang="en-US" dirty="0"/>
              <a:t> </a:t>
            </a:r>
            <a:r>
              <a:rPr lang="en-US" dirty="0" err="1"/>
              <a:t>fișiere</a:t>
            </a:r>
            <a:r>
              <a:rPr lang="en-US" dirty="0"/>
              <a:t> </a:t>
            </a:r>
            <a:endParaRPr dirty="0"/>
          </a:p>
        </p:txBody>
      </p:sp>
      <p:sp>
        <p:nvSpPr>
          <p:cNvPr id="423" name="Google Shape;423;g32370f821f7_2_4"/>
          <p:cNvSpPr txBox="1">
            <a:spLocks noGrp="1"/>
          </p:cNvSpPr>
          <p:nvPr>
            <p:ph type="body" idx="1"/>
          </p:nvPr>
        </p:nvSpPr>
        <p:spPr>
          <a:xfrm>
            <a:off x="566100" y="1144732"/>
            <a:ext cx="10624414" cy="5042700"/>
          </a:xfrm>
          <a:prstGeom prst="rect">
            <a:avLst/>
          </a:prstGeom>
          <a:noFill/>
          <a:ln>
            <a:noFill/>
          </a:ln>
        </p:spPr>
        <p:txBody>
          <a:bodyPr spcFirstLastPara="1" wrap="square" lIns="91425" tIns="45700" rIns="91425" bIns="45700" anchor="t" anchorCtr="0">
            <a:noAutofit/>
          </a:bodyPr>
          <a:lstStyle/>
          <a:p>
            <a:r>
              <a:rPr lang="ro-RO" sz="2000" b="1" dirty="0"/>
              <a:t>Dacă ați trimis un mesaj prea repede, îl puteți anula pentru a-l modifica:</a:t>
            </a:r>
          </a:p>
          <a:p>
            <a:pPr marL="893763" indent="-268288"/>
            <a:r>
              <a:rPr lang="ro-RO" sz="2000" dirty="0"/>
              <a:t>Imediat după ce trimiteți un e-mail, veți vedea mesajul </a:t>
            </a:r>
            <a:r>
              <a:rPr lang="ro-RO" sz="2000" b="1" dirty="0"/>
              <a:t>„Trimis”</a:t>
            </a:r>
            <a:r>
              <a:rPr lang="ro-RO" sz="2000" dirty="0"/>
              <a:t> și opțiunea </a:t>
            </a:r>
            <a:r>
              <a:rPr lang="ro-RO" sz="2000" b="1" dirty="0"/>
              <a:t>„Anulează”</a:t>
            </a:r>
            <a:r>
              <a:rPr lang="ro-RO" sz="2000" dirty="0"/>
              <a:t> (</a:t>
            </a:r>
            <a:r>
              <a:rPr lang="ro-RO" sz="2000" i="1" dirty="0" err="1"/>
              <a:t>Undo</a:t>
            </a:r>
            <a:r>
              <a:rPr lang="ro-RO" sz="2000" dirty="0"/>
              <a:t>).</a:t>
            </a:r>
          </a:p>
          <a:p>
            <a:pPr marL="893763" indent="-268288"/>
            <a:r>
              <a:rPr lang="ro-RO" sz="2000" dirty="0"/>
              <a:t>Dați clic pe </a:t>
            </a:r>
            <a:r>
              <a:rPr lang="ro-RO" sz="2000" b="1" dirty="0"/>
              <a:t>„Anulează”</a:t>
            </a:r>
            <a:r>
              <a:rPr lang="ro-RO" sz="2000" dirty="0"/>
              <a:t>, iar e-mailul vostru va reapărea ca un mesaj în curs de scriere. Acesta </a:t>
            </a:r>
            <a:r>
              <a:rPr lang="ro-RO" sz="2000" b="1" dirty="0"/>
              <a:t>nu</a:t>
            </a:r>
            <a:r>
              <a:rPr lang="ro-RO" sz="2000" dirty="0"/>
              <a:t> va fi trimis destinatarului până când nu îl trimiteți din nou.</a:t>
            </a:r>
          </a:p>
          <a:p>
            <a:r>
              <a:rPr lang="ro-RO" sz="2000" dirty="0"/>
              <a:t>Rețineți că această funcție este disponibilă </a:t>
            </a:r>
            <a:r>
              <a:rPr lang="ro-RO" sz="2000" b="1" dirty="0"/>
              <a:t>doar câteva secunde</a:t>
            </a:r>
            <a:r>
              <a:rPr lang="ro-RO" sz="2000" dirty="0"/>
              <a:t> după trimiterea e-mailului. Puteți însă extinde această perioadă din </a:t>
            </a:r>
            <a:r>
              <a:rPr lang="ro-RO" sz="2000" b="1" dirty="0"/>
              <a:t>setările contului de e-mail</a:t>
            </a:r>
            <a:r>
              <a:rPr lang="ro-RO" sz="2000" dirty="0"/>
              <a:t>.</a:t>
            </a:r>
          </a:p>
          <a:p>
            <a:r>
              <a:rPr lang="ro-RO" sz="2000" b="1" dirty="0"/>
              <a:t>Pentru a adăuga fișiere atașate la e-mail:</a:t>
            </a:r>
          </a:p>
          <a:p>
            <a:pPr marL="893763" indent="-268288"/>
            <a:r>
              <a:rPr lang="ro-RO" sz="2000" dirty="0"/>
              <a:t>Dați clic pe pictograma </a:t>
            </a:r>
            <a:r>
              <a:rPr lang="ro-RO" sz="2000" b="1" dirty="0"/>
              <a:t>Atașează</a:t>
            </a:r>
            <a:r>
              <a:rPr lang="ro-RO" sz="2000" dirty="0"/>
              <a:t> (simbolul unei agrafe de birou, aflat de obicei în partea de sus a ecranului).</a:t>
            </a:r>
          </a:p>
          <a:p>
            <a:pPr marL="893763" indent="-268288"/>
            <a:r>
              <a:rPr lang="ro-RO" sz="2000" dirty="0"/>
              <a:t>Din meniu, selectați tipul de fișier pe care doriți să îl trimiteți.</a:t>
            </a:r>
          </a:p>
          <a:p>
            <a:pPr marL="893763" indent="-268288"/>
            <a:r>
              <a:rPr lang="ro-RO" sz="2000" dirty="0"/>
              <a:t>Alegeți documentul (sau documentele) din fereastra care se va deschide pe telefonul vostru.</a:t>
            </a:r>
          </a:p>
          <a:p>
            <a:r>
              <a:rPr lang="ro-RO" sz="2000" b="1" dirty="0"/>
              <a:t>Pentru a elimina un fișier atașat: </a:t>
            </a:r>
            <a:r>
              <a:rPr lang="ro-RO" sz="2000" dirty="0"/>
              <a:t>Apăsați pe atașament, apoi selectați opțiunea </a:t>
            </a:r>
            <a:r>
              <a:rPr lang="ro-RO" sz="2000" b="1" dirty="0"/>
              <a:t>„Elimină”</a:t>
            </a:r>
            <a:r>
              <a:rPr lang="ro-RO" sz="2000" dirty="0"/>
              <a:t> (</a:t>
            </a:r>
            <a:r>
              <a:rPr lang="ro-RO" sz="2000" i="1" dirty="0" err="1"/>
              <a:t>Remove</a:t>
            </a:r>
            <a:r>
              <a:rPr lang="ro-RO" sz="2000" dirty="0"/>
              <a:t>).</a:t>
            </a:r>
          </a:p>
          <a:p>
            <a:pPr marL="457200" lvl="0" indent="-381000" algn="l" rtl="0">
              <a:lnSpc>
                <a:spcPct val="100000"/>
              </a:lnSpc>
              <a:spcBef>
                <a:spcPts val="600"/>
              </a:spcBef>
              <a:spcAft>
                <a:spcPts val="0"/>
              </a:spcAft>
              <a:buSzPts val="2400"/>
              <a:buChar char="▪"/>
            </a:pPr>
            <a:endParaRPr sz="2000" dirty="0"/>
          </a:p>
        </p:txBody>
      </p:sp>
      <p:sp>
        <p:nvSpPr>
          <p:cNvPr id="424" name="Google Shape;424;g32370f821f7_2_4"/>
          <p:cNvSpPr/>
          <p:nvPr/>
        </p:nvSpPr>
        <p:spPr>
          <a:xfrm>
            <a:off x="8514735" y="0"/>
            <a:ext cx="366129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un</a:t>
            </a:r>
            <a:r>
              <a:rPr lang="ro-RO" sz="1800" b="0" i="0" u="none" strike="noStrike" cap="none" dirty="0">
                <a:solidFill>
                  <a:srgbClr val="1C2E78"/>
                </a:solidFill>
                <a:latin typeface="Calibri"/>
                <a:ea typeface="Calibri"/>
                <a:cs typeface="Calibri"/>
                <a:sym typeface="Calibri"/>
              </a:rPr>
              <a:t>ui cont</a:t>
            </a:r>
            <a:r>
              <a:rPr lang="en-US" sz="1800" b="0" i="0" u="none" strike="noStrike" cap="none" dirty="0">
                <a:solidFill>
                  <a:srgbClr val="1C2E78"/>
                </a:solidFill>
                <a:latin typeface="Calibri"/>
                <a:ea typeface="Calibri"/>
                <a:cs typeface="Calibri"/>
                <a:sym typeface="Calibri"/>
              </a:rPr>
              <a:t> de e</a:t>
            </a:r>
            <a:r>
              <a:rPr lang="ro-RO" sz="1800" b="0" i="0" u="none" strike="noStrike" cap="none" dirty="0">
                <a:solidFill>
                  <a:srgbClr val="1C2E78"/>
                </a:solidFill>
                <a:latin typeface="Calibri"/>
                <a:ea typeface="Calibri"/>
                <a:cs typeface="Calibri"/>
                <a:sym typeface="Calibri"/>
              </a:rPr>
              <a:t>-</a:t>
            </a:r>
            <a:r>
              <a:rPr lang="en-US" sz="1800" b="0" i="0" u="none" strike="noStrike" cap="none" dirty="0">
                <a:solidFill>
                  <a:srgbClr val="1C2E78"/>
                </a:solidFill>
                <a:latin typeface="Calibri"/>
                <a:ea typeface="Calibri"/>
                <a:cs typeface="Calibri"/>
                <a:sym typeface="Calibri"/>
              </a:rPr>
              <a:t>mail</a:t>
            </a:r>
            <a:endParaRPr sz="1800" b="0" i="0" u="none" strike="noStrike" cap="none" dirty="0">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25AB5EC5-2062-41EE-A2EC-253DEA551C7F}"/>
              </a:ext>
            </a:extLst>
          </p:cNvPr>
          <p:cNvSpPr txBox="1"/>
          <p:nvPr/>
        </p:nvSpPr>
        <p:spPr>
          <a:xfrm>
            <a:off x="457200" y="0"/>
            <a:ext cx="7076661" cy="400110"/>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6" name="Picture 5">
            <a:extLst>
              <a:ext uri="{FF2B5EF4-FFF2-40B4-BE49-F238E27FC236}">
                <a16:creationId xmlns:a16="http://schemas.microsoft.com/office/drawing/2014/main" id="{53434E7C-2862-46D8-B410-7434AC6EE13C}"/>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9"/>
          <p:cNvSpPr txBox="1">
            <a:spLocks noGrp="1"/>
          </p:cNvSpPr>
          <p:nvPr>
            <p:ph type="title"/>
          </p:nvPr>
        </p:nvSpPr>
        <p:spPr>
          <a:xfrm>
            <a:off x="558000" y="9276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Cum să citiți și să răspundeți la un e-mail</a:t>
            </a:r>
            <a:endParaRPr lang="en-US" dirty="0"/>
          </a:p>
        </p:txBody>
      </p:sp>
      <p:sp>
        <p:nvSpPr>
          <p:cNvPr id="430" name="Google Shape;430;p49"/>
          <p:cNvSpPr txBox="1">
            <a:spLocks noGrp="1"/>
          </p:cNvSpPr>
          <p:nvPr>
            <p:ph type="body" idx="1"/>
          </p:nvPr>
        </p:nvSpPr>
        <p:spPr>
          <a:xfrm>
            <a:off x="557999" y="1800000"/>
            <a:ext cx="7890600" cy="4586286"/>
          </a:xfrm>
          <a:prstGeom prst="rect">
            <a:avLst/>
          </a:prstGeom>
          <a:noFill/>
          <a:ln>
            <a:noFill/>
          </a:ln>
        </p:spPr>
        <p:txBody>
          <a:bodyPr spcFirstLastPara="1" wrap="square" lIns="91425" tIns="45700" rIns="91425" bIns="45700" anchor="t" anchorCtr="0">
            <a:normAutofit fontScale="92500" lnSpcReduction="10000"/>
          </a:bodyPr>
          <a:lstStyle/>
          <a:p>
            <a:r>
              <a:rPr lang="ro-RO" dirty="0"/>
              <a:t>Pentru a </a:t>
            </a:r>
            <a:r>
              <a:rPr lang="ro-RO" b="1" dirty="0"/>
              <a:t>citi un e-mail</a:t>
            </a:r>
            <a:r>
              <a:rPr lang="ro-RO" dirty="0"/>
              <a:t>, pur și simplu dați clic pe el.</a:t>
            </a:r>
            <a:br>
              <a:rPr lang="ro-RO" dirty="0"/>
            </a:br>
            <a:r>
              <a:rPr lang="ro-RO" dirty="0"/>
              <a:t>Titlul unui e-mail pe care </a:t>
            </a:r>
            <a:r>
              <a:rPr lang="ro-RO" b="1" dirty="0"/>
              <a:t>nu l-ați citit încă</a:t>
            </a:r>
            <a:r>
              <a:rPr lang="ro-RO" dirty="0"/>
              <a:t> va apărea scris cu </a:t>
            </a:r>
            <a:r>
              <a:rPr lang="ro-RO" b="1" dirty="0"/>
              <a:t>litere îngroșate</a:t>
            </a:r>
            <a:r>
              <a:rPr lang="ro-RO" dirty="0"/>
              <a:t> pe pagina principală a contului vostru de e-mail.</a:t>
            </a:r>
          </a:p>
          <a:p>
            <a:r>
              <a:rPr lang="ro-RO" dirty="0"/>
              <a:t>Pentru a </a:t>
            </a:r>
            <a:r>
              <a:rPr lang="ro-RO" b="1" dirty="0"/>
              <a:t>răspunde la un e-mail</a:t>
            </a:r>
            <a:r>
              <a:rPr lang="ro-RO" dirty="0"/>
              <a:t>:</a:t>
            </a:r>
          </a:p>
          <a:p>
            <a:pPr marL="893763"/>
            <a:r>
              <a:rPr lang="ro-RO" dirty="0"/>
              <a:t>Deschideți e-mailul la care doriți să răspundeți.</a:t>
            </a:r>
          </a:p>
          <a:p>
            <a:pPr marL="893763"/>
            <a:r>
              <a:rPr lang="ro-RO" dirty="0"/>
              <a:t>Dați clic pe butonul </a:t>
            </a:r>
            <a:r>
              <a:rPr lang="ro-RO" b="1" dirty="0"/>
              <a:t>„Răspunde”</a:t>
            </a:r>
            <a:r>
              <a:rPr lang="ro-RO" dirty="0"/>
              <a:t> (</a:t>
            </a:r>
            <a:r>
              <a:rPr lang="ro-RO" i="1" dirty="0" err="1"/>
              <a:t>Reply</a:t>
            </a:r>
            <a:r>
              <a:rPr lang="ro-RO" dirty="0"/>
              <a:t>) pentru a răspunde </a:t>
            </a:r>
            <a:r>
              <a:rPr lang="ro-RO" b="1" dirty="0"/>
              <a:t>doar expeditorului</a:t>
            </a:r>
            <a:r>
              <a:rPr lang="ro-RO" dirty="0"/>
              <a:t>.</a:t>
            </a:r>
          </a:p>
          <a:p>
            <a:pPr marL="893763"/>
            <a:r>
              <a:rPr lang="ro-RO" dirty="0"/>
              <a:t>Dacă doriți să răspundeți </a:t>
            </a:r>
            <a:r>
              <a:rPr lang="ro-RO" b="1" dirty="0"/>
              <a:t>tuturor</a:t>
            </a:r>
            <a:r>
              <a:rPr lang="ro-RO" dirty="0"/>
              <a:t> celor care au primit e-mailul, selectați </a:t>
            </a:r>
            <a:r>
              <a:rPr lang="ro-RO" b="1" dirty="0"/>
              <a:t>„Răspunde tuturor”</a:t>
            </a:r>
            <a:r>
              <a:rPr lang="ro-RO" dirty="0"/>
              <a:t> (</a:t>
            </a:r>
            <a:r>
              <a:rPr lang="ro-RO" i="1" dirty="0" err="1"/>
              <a:t>Reply</a:t>
            </a:r>
            <a:r>
              <a:rPr lang="ro-RO" i="1" dirty="0"/>
              <a:t> </a:t>
            </a:r>
            <a:r>
              <a:rPr lang="ro-RO" i="1" dirty="0" err="1"/>
              <a:t>to</a:t>
            </a:r>
            <a:r>
              <a:rPr lang="ro-RO" i="1" dirty="0"/>
              <a:t> </a:t>
            </a:r>
            <a:r>
              <a:rPr lang="ro-RO" i="1" dirty="0" err="1"/>
              <a:t>all</a:t>
            </a:r>
            <a:r>
              <a:rPr lang="ro-RO" dirty="0"/>
              <a:t>).</a:t>
            </a:r>
          </a:p>
          <a:p>
            <a:r>
              <a:rPr lang="ro-RO" dirty="0"/>
              <a:t>În funcție de serviciul de e-mail pe care îl folosiți, acest buton poate fi: în partea de jos a mesajului sau în meniul derulant aflat în dreapta numelui expeditorului.</a:t>
            </a:r>
          </a:p>
        </p:txBody>
      </p:sp>
      <p:sp>
        <p:nvSpPr>
          <p:cNvPr id="431" name="Google Shape;431;p49"/>
          <p:cNvSpPr/>
          <p:nvPr/>
        </p:nvSpPr>
        <p:spPr>
          <a:xfrm>
            <a:off x="8524568" y="0"/>
            <a:ext cx="3651457"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un</a:t>
            </a:r>
            <a:r>
              <a:rPr lang="ro-RO" sz="1800" b="0" i="0" u="none" strike="noStrike" cap="none" dirty="0">
                <a:solidFill>
                  <a:srgbClr val="1C2E78"/>
                </a:solidFill>
                <a:latin typeface="Calibri"/>
                <a:ea typeface="Calibri"/>
                <a:cs typeface="Calibri"/>
                <a:sym typeface="Calibri"/>
              </a:rPr>
              <a:t>ui cont</a:t>
            </a:r>
            <a:r>
              <a:rPr lang="en-US" sz="1800" b="0" i="0" u="none" strike="noStrike" cap="none" dirty="0">
                <a:solidFill>
                  <a:srgbClr val="1C2E78"/>
                </a:solidFill>
                <a:latin typeface="Calibri"/>
                <a:ea typeface="Calibri"/>
                <a:cs typeface="Calibri"/>
                <a:sym typeface="Calibri"/>
              </a:rPr>
              <a:t> de e</a:t>
            </a:r>
            <a:r>
              <a:rPr lang="ro-RO" sz="1800" b="0" i="0" u="none" strike="noStrike" cap="none" dirty="0">
                <a:solidFill>
                  <a:srgbClr val="1C2E78"/>
                </a:solidFill>
                <a:latin typeface="Calibri"/>
                <a:ea typeface="Calibri"/>
                <a:cs typeface="Calibri"/>
                <a:sym typeface="Calibri"/>
              </a:rPr>
              <a:t>-</a:t>
            </a:r>
            <a:r>
              <a:rPr lang="en-US" sz="1800" b="0" i="0" u="none" strike="noStrike" cap="none" dirty="0">
                <a:solidFill>
                  <a:srgbClr val="1C2E78"/>
                </a:solidFill>
                <a:latin typeface="Calibri"/>
                <a:ea typeface="Calibri"/>
                <a:cs typeface="Calibri"/>
                <a:sym typeface="Calibri"/>
              </a:rPr>
              <a:t>mail</a:t>
            </a:r>
            <a:endParaRPr sz="1800" b="0" i="0" u="none" strike="noStrike" cap="none" dirty="0">
              <a:solidFill>
                <a:srgbClr val="1C2E78"/>
              </a:solidFill>
              <a:latin typeface="Calibri"/>
              <a:ea typeface="Calibri"/>
              <a:cs typeface="Calibri"/>
              <a:sym typeface="Calibri"/>
            </a:endParaRPr>
          </a:p>
        </p:txBody>
      </p:sp>
      <p:sp>
        <p:nvSpPr>
          <p:cNvPr id="432" name="Google Shape;432;p49"/>
          <p:cNvSpPr txBox="1"/>
          <p:nvPr/>
        </p:nvSpPr>
        <p:spPr>
          <a:xfrm>
            <a:off x="9808219" y="3240268"/>
            <a:ext cx="19902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dirty="0" err="1">
                <a:solidFill>
                  <a:srgbClr val="1F1F1F"/>
                </a:solidFill>
                <a:latin typeface="Calibri"/>
                <a:ea typeface="Calibri"/>
                <a:cs typeface="Calibri"/>
                <a:sym typeface="Calibri"/>
              </a:rPr>
              <a:t>Imag</a:t>
            </a:r>
            <a:r>
              <a:rPr lang="ro-RO" sz="1000" b="0" i="0" u="sng" strike="noStrike" cap="none" dirty="0" err="1">
                <a:solidFill>
                  <a:srgbClr val="1F1F1F"/>
                </a:solidFill>
                <a:latin typeface="Calibri"/>
                <a:ea typeface="Calibri"/>
                <a:cs typeface="Calibri"/>
                <a:sym typeface="Calibri"/>
              </a:rPr>
              <a:t>ine</a:t>
            </a:r>
            <a:r>
              <a:rPr lang="en-US" sz="1000" b="0" i="0" u="sng" strike="noStrike" cap="none" dirty="0">
                <a:solidFill>
                  <a:srgbClr val="1F1F1F"/>
                </a:solidFill>
                <a:latin typeface="Calibri"/>
                <a:ea typeface="Calibri"/>
                <a:cs typeface="Calibri"/>
                <a:sym typeface="Calibri"/>
              </a:rPr>
              <a:t>  </a:t>
            </a:r>
            <a:r>
              <a:rPr lang="en-US" sz="1000" b="0" i="0" u="sng" strike="noStrike" cap="none" dirty="0" err="1">
                <a:solidFill>
                  <a:srgbClr val="1F1F1F"/>
                </a:solidFill>
                <a:latin typeface="Calibri"/>
                <a:ea typeface="Calibri"/>
                <a:cs typeface="Calibri"/>
                <a:sym typeface="Calibri"/>
              </a:rPr>
              <a:t>storyset</a:t>
            </a:r>
            <a:r>
              <a:rPr lang="en-US" sz="1000" b="0" i="0" u="sng" strike="noStrike" cap="none" dirty="0">
                <a:solidFill>
                  <a:srgbClr val="1F1F1F"/>
                </a:solidFill>
                <a:latin typeface="Calibri"/>
                <a:ea typeface="Calibri"/>
                <a:cs typeface="Calibri"/>
                <a:sym typeface="Calibri"/>
              </a:rPr>
              <a:t> </a:t>
            </a:r>
            <a:r>
              <a:rPr lang="ro-RO" sz="1000" b="0" i="0" u="sng" strike="noStrike" cap="none" dirty="0">
                <a:solidFill>
                  <a:srgbClr val="1F1F1F"/>
                </a:solidFill>
                <a:latin typeface="Calibri"/>
                <a:ea typeface="Calibri"/>
                <a:cs typeface="Calibri"/>
                <a:sym typeface="Calibri"/>
              </a:rPr>
              <a:t>- </a:t>
            </a:r>
            <a:r>
              <a:rPr lang="en-US" sz="1000" b="0" i="0" u="sng" strike="noStrike" cap="none" dirty="0" err="1">
                <a:solidFill>
                  <a:srgbClr val="1F1F1F"/>
                </a:solidFill>
                <a:latin typeface="Calibri"/>
                <a:ea typeface="Calibri"/>
                <a:cs typeface="Calibri"/>
                <a:sym typeface="Calibri"/>
              </a:rPr>
              <a:t>Freepik</a:t>
            </a:r>
            <a:endParaRPr sz="1400" b="0" i="0" u="none" strike="noStrike" cap="none" dirty="0">
              <a:solidFill>
                <a:srgbClr val="1F1F1F"/>
              </a:solidFill>
              <a:latin typeface="Calibri"/>
              <a:ea typeface="Calibri"/>
              <a:cs typeface="Calibri"/>
              <a:sym typeface="Calibri"/>
            </a:endParaRPr>
          </a:p>
        </p:txBody>
      </p:sp>
      <p:pic>
        <p:nvPicPr>
          <p:cNvPr id="433" name="Google Shape;433;p49"/>
          <p:cNvPicPr preferRelativeResize="0"/>
          <p:nvPr/>
        </p:nvPicPr>
        <p:blipFill rotWithShape="1">
          <a:blip r:embed="rId3">
            <a:alphaModFix/>
          </a:blip>
          <a:srcRect l="-14113" t="-14552" r="21061" b="39688"/>
          <a:stretch/>
        </p:blipFill>
        <p:spPr>
          <a:xfrm>
            <a:off x="7982479" y="512882"/>
            <a:ext cx="3199715" cy="2574236"/>
          </a:xfrm>
          <a:prstGeom prst="rect">
            <a:avLst/>
          </a:prstGeom>
          <a:noFill/>
          <a:ln>
            <a:noFill/>
          </a:ln>
        </p:spPr>
      </p:pic>
      <p:sp>
        <p:nvSpPr>
          <p:cNvPr id="3" name="TextBox 2">
            <a:extLst>
              <a:ext uri="{FF2B5EF4-FFF2-40B4-BE49-F238E27FC236}">
                <a16:creationId xmlns:a16="http://schemas.microsoft.com/office/drawing/2014/main" id="{4C571512-E843-425D-8C93-25F28575279B}"/>
              </a:ext>
            </a:extLst>
          </p:cNvPr>
          <p:cNvSpPr txBox="1"/>
          <p:nvPr/>
        </p:nvSpPr>
        <p:spPr>
          <a:xfrm>
            <a:off x="447261" y="0"/>
            <a:ext cx="2981739" cy="60510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2331D16D-F534-48F8-A763-D93B2E852F88}"/>
              </a:ext>
            </a:extLst>
          </p:cNvPr>
          <p:cNvSpPr txBox="1"/>
          <p:nvPr/>
        </p:nvSpPr>
        <p:spPr>
          <a:xfrm>
            <a:off x="557999" y="102495"/>
            <a:ext cx="7076661" cy="400110"/>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9" name="Picture 8">
            <a:extLst>
              <a:ext uri="{FF2B5EF4-FFF2-40B4-BE49-F238E27FC236}">
                <a16:creationId xmlns:a16="http://schemas.microsoft.com/office/drawing/2014/main" id="{B3000E4C-2E7D-4F8A-A81F-F7874E429648}"/>
              </a:ext>
            </a:extLst>
          </p:cNvPr>
          <p:cNvPicPr>
            <a:picLocks noChangeAspect="1"/>
          </p:cNvPicPr>
          <p:nvPr/>
        </p:nvPicPr>
        <p:blipFill>
          <a:blip r:embed="rId4"/>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0"/>
          <p:cNvPicPr preferRelativeResize="0"/>
          <p:nvPr/>
        </p:nvPicPr>
        <p:blipFill rotWithShape="1">
          <a:blip r:embed="rId3">
            <a:alphaModFix/>
          </a:blip>
          <a:srcRect/>
          <a:stretch/>
        </p:blipFill>
        <p:spPr>
          <a:xfrm>
            <a:off x="8461950" y="1785593"/>
            <a:ext cx="3714075" cy="2475438"/>
          </a:xfrm>
          <a:prstGeom prst="rect">
            <a:avLst/>
          </a:prstGeom>
          <a:noFill/>
          <a:ln>
            <a:noFill/>
          </a:ln>
        </p:spPr>
      </p:pic>
      <p:sp>
        <p:nvSpPr>
          <p:cNvPr id="439" name="Google Shape;439;p50"/>
          <p:cNvSpPr txBox="1">
            <a:spLocks noGrp="1"/>
          </p:cNvSpPr>
          <p:nvPr>
            <p:ph type="title"/>
          </p:nvPr>
        </p:nvSpPr>
        <p:spPr>
          <a:xfrm>
            <a:off x="566100" y="6685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pt-BR" dirty="0"/>
              <a:t>Cum să vă organizați căsuța de e-mail</a:t>
            </a:r>
            <a:endParaRPr dirty="0"/>
          </a:p>
        </p:txBody>
      </p:sp>
      <p:sp>
        <p:nvSpPr>
          <p:cNvPr id="440" name="Google Shape;440;p50"/>
          <p:cNvSpPr txBox="1">
            <a:spLocks noGrp="1"/>
          </p:cNvSpPr>
          <p:nvPr>
            <p:ph type="body" idx="1"/>
          </p:nvPr>
        </p:nvSpPr>
        <p:spPr>
          <a:xfrm>
            <a:off x="566100" y="1402325"/>
            <a:ext cx="7869300" cy="5232000"/>
          </a:xfrm>
          <a:prstGeom prst="rect">
            <a:avLst/>
          </a:prstGeom>
          <a:noFill/>
          <a:ln>
            <a:noFill/>
          </a:ln>
        </p:spPr>
        <p:txBody>
          <a:bodyPr spcFirstLastPara="1" wrap="square" lIns="91425" tIns="45700" rIns="91425" bIns="45700" anchor="t" anchorCtr="0">
            <a:normAutofit fontScale="92500" lnSpcReduction="10000"/>
          </a:bodyPr>
          <a:lstStyle/>
          <a:p>
            <a:r>
              <a:rPr lang="ro-RO" dirty="0"/>
              <a:t>Pentru a vă orienta mai ușor în căsuța de e-mail, o puteți organiza creând </a:t>
            </a:r>
            <a:r>
              <a:rPr lang="ro-RO" b="1" dirty="0"/>
              <a:t>subsecțiuni</a:t>
            </a:r>
            <a:r>
              <a:rPr lang="ro-RO" dirty="0"/>
              <a:t> și sortând mesajele în interiorul acestora. În funcție de serviciul de e-mail pe care îl folosiți, aceste subsecțiuni pot fi numite </a:t>
            </a:r>
            <a:r>
              <a:rPr lang="ro-RO" b="1" dirty="0"/>
              <a:t>„etichete”</a:t>
            </a:r>
            <a:r>
              <a:rPr lang="ro-RO" dirty="0"/>
              <a:t> (</a:t>
            </a:r>
            <a:r>
              <a:rPr lang="ro-RO" i="1" dirty="0" err="1"/>
              <a:t>labels</a:t>
            </a:r>
            <a:r>
              <a:rPr lang="ro-RO" dirty="0"/>
              <a:t>) sau </a:t>
            </a:r>
            <a:r>
              <a:rPr lang="ro-RO" b="1" dirty="0"/>
              <a:t>„dosare”</a:t>
            </a:r>
            <a:r>
              <a:rPr lang="ro-RO" dirty="0"/>
              <a:t> (</a:t>
            </a:r>
            <a:r>
              <a:rPr lang="ro-RO" i="1" dirty="0" err="1"/>
              <a:t>folders</a:t>
            </a:r>
            <a:r>
              <a:rPr lang="ro-RO" dirty="0"/>
              <a:t>).</a:t>
            </a:r>
          </a:p>
          <a:p>
            <a:r>
              <a:rPr lang="ro-RO" b="1" dirty="0"/>
              <a:t>Când doriți să căutați doar e-mailurile etichetate într-o anumită subsecțiune</a:t>
            </a:r>
            <a:r>
              <a:rPr lang="ro-RO" dirty="0"/>
              <a:t>:</a:t>
            </a:r>
          </a:p>
          <a:p>
            <a:pPr marL="893763"/>
            <a:r>
              <a:rPr lang="ro-RO" dirty="0"/>
              <a:t>Dați clic pe butonul </a:t>
            </a:r>
            <a:r>
              <a:rPr lang="ro-RO" b="1" dirty="0"/>
              <a:t>Meniu</a:t>
            </a:r>
            <a:r>
              <a:rPr lang="ro-RO" dirty="0"/>
              <a:t> din căsuța voastră poștală.</a:t>
            </a:r>
          </a:p>
          <a:p>
            <a:pPr marL="893763"/>
            <a:r>
              <a:rPr lang="ro-RO" dirty="0"/>
              <a:t>Alegeți secțiunea pe care doriți să o vizualizați.</a:t>
            </a:r>
          </a:p>
          <a:p>
            <a:pPr marL="893763"/>
            <a:r>
              <a:rPr lang="ro-RO" dirty="0"/>
              <a:t>Pentru a reveni la vizualizarea generală a mesajelor, dați clic din nou pe butonul </a:t>
            </a:r>
            <a:r>
              <a:rPr lang="ro-RO" b="1" dirty="0"/>
              <a:t>Meniu</a:t>
            </a:r>
            <a:r>
              <a:rPr lang="ro-RO" dirty="0"/>
              <a:t>.</a:t>
            </a:r>
          </a:p>
          <a:p>
            <a:r>
              <a:rPr lang="ro-RO" b="1" dirty="0"/>
              <a:t>Atenție:</a:t>
            </a:r>
            <a:r>
              <a:rPr lang="ro-RO" dirty="0"/>
              <a:t> modul de organizare poate fi diferit în funcție de serviciul de e-mail (ex: </a:t>
            </a:r>
            <a:r>
              <a:rPr lang="ro-RO" dirty="0" err="1"/>
              <a:t>Gmail</a:t>
            </a:r>
            <a:r>
              <a:rPr lang="ro-RO" dirty="0"/>
              <a:t>, Outlook, Yahoo). Dacă nu sunteți siguri cum funcționează, consultați mai întâi </a:t>
            </a:r>
            <a:r>
              <a:rPr lang="ro-RO" b="1" dirty="0"/>
              <a:t>ghidul de utilizare</a:t>
            </a:r>
            <a:r>
              <a:rPr lang="ro-RO" dirty="0"/>
              <a:t> al serviciului respectiv.</a:t>
            </a:r>
          </a:p>
        </p:txBody>
      </p:sp>
      <p:sp>
        <p:nvSpPr>
          <p:cNvPr id="441" name="Google Shape;441;p50"/>
          <p:cNvSpPr txBox="1"/>
          <p:nvPr/>
        </p:nvSpPr>
        <p:spPr>
          <a:xfrm>
            <a:off x="9598800" y="4091681"/>
            <a:ext cx="20271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dirty="0" err="1">
                <a:solidFill>
                  <a:srgbClr val="1F1F1F"/>
                </a:solidFill>
                <a:latin typeface="Calibri"/>
                <a:ea typeface="Calibri"/>
                <a:cs typeface="Calibri"/>
                <a:sym typeface="Calibri"/>
              </a:rPr>
              <a:t>Imag</a:t>
            </a:r>
            <a:r>
              <a:rPr lang="ro-RO" sz="1000" b="0" i="0" u="sng" strike="noStrike" cap="none" dirty="0" err="1">
                <a:solidFill>
                  <a:srgbClr val="1F1F1F"/>
                </a:solidFill>
                <a:latin typeface="Calibri"/>
                <a:ea typeface="Calibri"/>
                <a:cs typeface="Calibri"/>
                <a:sym typeface="Calibri"/>
              </a:rPr>
              <a:t>ine</a:t>
            </a:r>
            <a:r>
              <a:rPr lang="ro-RO" sz="1000" b="0" i="0" u="sng" strike="noStrike" cap="none" dirty="0">
                <a:solidFill>
                  <a:srgbClr val="1F1F1F"/>
                </a:solidFill>
                <a:latin typeface="Calibri"/>
                <a:ea typeface="Calibri"/>
                <a:cs typeface="Calibri"/>
                <a:sym typeface="Calibri"/>
              </a:rPr>
              <a:t> </a:t>
            </a:r>
            <a:r>
              <a:rPr lang="en-US" sz="1000" b="0" i="0" u="sng" strike="noStrike" cap="none" dirty="0" err="1">
                <a:solidFill>
                  <a:srgbClr val="1F1F1F"/>
                </a:solidFill>
                <a:latin typeface="Calibri"/>
                <a:ea typeface="Calibri"/>
                <a:cs typeface="Calibri"/>
                <a:sym typeface="Calibri"/>
              </a:rPr>
              <a:t>storyset</a:t>
            </a:r>
            <a:r>
              <a:rPr lang="en-US" sz="1000" b="0" i="0" u="sng" strike="noStrike" cap="none" dirty="0">
                <a:solidFill>
                  <a:srgbClr val="1F1F1F"/>
                </a:solidFill>
                <a:latin typeface="Calibri"/>
                <a:ea typeface="Calibri"/>
                <a:cs typeface="Calibri"/>
                <a:sym typeface="Calibri"/>
              </a:rPr>
              <a:t> </a:t>
            </a:r>
            <a:r>
              <a:rPr lang="ro-RO" sz="1000" b="0" i="0" u="sng" strike="noStrike" cap="none" dirty="0">
                <a:solidFill>
                  <a:srgbClr val="1F1F1F"/>
                </a:solidFill>
                <a:latin typeface="Calibri"/>
                <a:ea typeface="Calibri"/>
                <a:cs typeface="Calibri"/>
                <a:sym typeface="Calibri"/>
              </a:rPr>
              <a:t>-</a:t>
            </a:r>
            <a:r>
              <a:rPr lang="en-US" sz="1000" b="0" i="0" u="sng" strike="noStrike" cap="none" dirty="0">
                <a:solidFill>
                  <a:srgbClr val="1F1F1F"/>
                </a:solidFill>
                <a:latin typeface="Calibri"/>
                <a:ea typeface="Calibri"/>
                <a:cs typeface="Calibri"/>
                <a:sym typeface="Calibri"/>
              </a:rPr>
              <a:t> </a:t>
            </a:r>
            <a:r>
              <a:rPr lang="en-US" sz="1000" b="0" i="0" u="sng" strike="noStrike" cap="none" dirty="0" err="1">
                <a:solidFill>
                  <a:srgbClr val="1F1F1F"/>
                </a:solidFill>
                <a:latin typeface="Calibri"/>
                <a:ea typeface="Calibri"/>
                <a:cs typeface="Calibri"/>
                <a:sym typeface="Calibri"/>
              </a:rPr>
              <a:t>Freepik</a:t>
            </a:r>
            <a:endParaRPr sz="1400" b="0" i="0" u="none" strike="noStrike" cap="none" dirty="0">
              <a:solidFill>
                <a:srgbClr val="1F1F1F"/>
              </a:solidFill>
              <a:latin typeface="Calibri"/>
              <a:ea typeface="Calibri"/>
              <a:cs typeface="Calibri"/>
              <a:sym typeface="Calibri"/>
            </a:endParaRPr>
          </a:p>
        </p:txBody>
      </p:sp>
      <p:sp>
        <p:nvSpPr>
          <p:cNvPr id="442" name="Google Shape;442;p50"/>
          <p:cNvSpPr/>
          <p:nvPr/>
        </p:nvSpPr>
        <p:spPr>
          <a:xfrm>
            <a:off x="8461950" y="0"/>
            <a:ext cx="371407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un</a:t>
            </a:r>
            <a:r>
              <a:rPr lang="ro-RO" sz="1800" b="0" i="0" u="none" strike="noStrike" cap="none" dirty="0">
                <a:solidFill>
                  <a:srgbClr val="1C2E78"/>
                </a:solidFill>
                <a:latin typeface="Calibri"/>
                <a:ea typeface="Calibri"/>
                <a:cs typeface="Calibri"/>
                <a:sym typeface="Calibri"/>
              </a:rPr>
              <a:t>ui cont de</a:t>
            </a:r>
            <a:r>
              <a:rPr lang="en-US" sz="1800" b="0" i="0" u="none" strike="noStrike" cap="none" dirty="0">
                <a:solidFill>
                  <a:srgbClr val="1C2E78"/>
                </a:solidFill>
                <a:latin typeface="Calibri"/>
                <a:ea typeface="Calibri"/>
                <a:cs typeface="Calibri"/>
                <a:sym typeface="Calibri"/>
              </a:rPr>
              <a:t> e</a:t>
            </a:r>
            <a:r>
              <a:rPr lang="ro-RO" sz="1800" b="0" i="0" u="none" strike="noStrike" cap="none" dirty="0">
                <a:solidFill>
                  <a:srgbClr val="1C2E78"/>
                </a:solidFill>
                <a:latin typeface="Calibri"/>
                <a:ea typeface="Calibri"/>
                <a:cs typeface="Calibri"/>
                <a:sym typeface="Calibri"/>
              </a:rPr>
              <a:t>-</a:t>
            </a:r>
            <a:r>
              <a:rPr lang="en-US" sz="1800" b="0" i="0" u="none" strike="noStrike" cap="none" dirty="0">
                <a:solidFill>
                  <a:srgbClr val="1C2E78"/>
                </a:solidFill>
                <a:latin typeface="Calibri"/>
                <a:ea typeface="Calibri"/>
                <a:cs typeface="Calibri"/>
                <a:sym typeface="Calibri"/>
              </a:rPr>
              <a:t>mail</a:t>
            </a:r>
            <a:endParaRPr sz="1800" b="0" i="0" u="none" strike="noStrike" cap="none" dirty="0">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E170A8B9-C94D-44FE-A9D4-6E2AC71DD064}"/>
              </a:ext>
            </a:extLst>
          </p:cNvPr>
          <p:cNvSpPr txBox="1"/>
          <p:nvPr/>
        </p:nvSpPr>
        <p:spPr>
          <a:xfrm>
            <a:off x="467139" y="0"/>
            <a:ext cx="2862470" cy="539775"/>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0419291A-08F2-4642-99DD-0E58D514BB14}"/>
              </a:ext>
            </a:extLst>
          </p:cNvPr>
          <p:cNvSpPr txBox="1"/>
          <p:nvPr/>
        </p:nvSpPr>
        <p:spPr>
          <a:xfrm>
            <a:off x="673768" y="199350"/>
            <a:ext cx="7048935"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2" name="Picture 11">
            <a:extLst>
              <a:ext uri="{FF2B5EF4-FFF2-40B4-BE49-F238E27FC236}">
                <a16:creationId xmlns:a16="http://schemas.microsoft.com/office/drawing/2014/main" id="{BEAD1219-FD78-4B44-971B-7CC5CBF2C702}"/>
              </a:ext>
            </a:extLst>
          </p:cNvPr>
          <p:cNvPicPr>
            <a:picLocks noChangeAspect="1"/>
          </p:cNvPicPr>
          <p:nvPr/>
        </p:nvPicPr>
        <p:blipFill>
          <a:blip r:embed="rId4"/>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32370f821f7_2_76"/>
          <p:cNvSpPr txBox="1">
            <a:spLocks noGrp="1"/>
          </p:cNvSpPr>
          <p:nvPr>
            <p:ph type="title"/>
          </p:nvPr>
        </p:nvSpPr>
        <p:spPr>
          <a:xfrm>
            <a:off x="1974459" y="805331"/>
            <a:ext cx="9326700" cy="678900"/>
          </a:xfrm>
          <a:prstGeom prst="rect">
            <a:avLst/>
          </a:prstGeom>
          <a:solidFill>
            <a:srgbClr val="1C2E78"/>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11111"/>
              <a:buFont typeface="Calibri"/>
              <a:buNone/>
            </a:pPr>
            <a:r>
              <a:rPr lang="en-US" dirty="0" err="1">
                <a:solidFill>
                  <a:schemeClr val="bg1"/>
                </a:solidFill>
              </a:rPr>
              <a:t>Activitate</a:t>
            </a:r>
            <a:r>
              <a:rPr lang="en-US" dirty="0">
                <a:solidFill>
                  <a:schemeClr val="bg1"/>
                </a:solidFill>
              </a:rPr>
              <a:t>:</a:t>
            </a:r>
            <a:r>
              <a:rPr lang="ro-RO" dirty="0">
                <a:solidFill>
                  <a:schemeClr val="bg1"/>
                </a:solidFill>
              </a:rPr>
              <a:t> Creați o etichetă nouă pentru a vă organiza e-mailurile</a:t>
            </a:r>
            <a:endParaRPr dirty="0">
              <a:solidFill>
                <a:schemeClr val="bg1"/>
              </a:solidFill>
            </a:endParaRPr>
          </a:p>
        </p:txBody>
      </p:sp>
      <p:sp>
        <p:nvSpPr>
          <p:cNvPr id="449" name="Google Shape;449;g32370f821f7_2_76"/>
          <p:cNvSpPr txBox="1">
            <a:spLocks noGrp="1"/>
          </p:cNvSpPr>
          <p:nvPr>
            <p:ph type="body" idx="1"/>
          </p:nvPr>
        </p:nvSpPr>
        <p:spPr>
          <a:xfrm>
            <a:off x="548061" y="1581340"/>
            <a:ext cx="11395200" cy="4907700"/>
          </a:xfrm>
          <a:prstGeom prst="rect">
            <a:avLst/>
          </a:prstGeom>
          <a:noFill/>
          <a:ln>
            <a:noFill/>
          </a:ln>
        </p:spPr>
        <p:txBody>
          <a:bodyPr spcFirstLastPara="1" wrap="square" lIns="91425" tIns="45700" rIns="91425" bIns="45700" anchor="t" anchorCtr="0">
            <a:normAutofit fontScale="92500"/>
          </a:bodyPr>
          <a:lstStyle/>
          <a:p>
            <a:pPr marL="76200" indent="0">
              <a:buNone/>
            </a:pPr>
            <a:r>
              <a:rPr lang="ro-RO" i="1" dirty="0"/>
              <a:t>Încercați să creați o etichetă (sau echivalentul ei) pentru a vă organiza mai bine e-mailurile:</a:t>
            </a:r>
          </a:p>
          <a:p>
            <a:pPr>
              <a:buFont typeface="+mj-lt"/>
              <a:buAutoNum type="arabicPeriod"/>
            </a:pPr>
            <a:r>
              <a:rPr lang="ro-RO" i="1" dirty="0"/>
              <a:t>În meniul căsuței voastre de e-mail, căutați secțiunea </a:t>
            </a:r>
            <a:r>
              <a:rPr lang="ro-RO" b="1" i="1" dirty="0"/>
              <a:t>„Etichete”</a:t>
            </a:r>
            <a:r>
              <a:rPr lang="ro-RO" i="1" dirty="0"/>
              <a:t> (sau </a:t>
            </a:r>
            <a:r>
              <a:rPr lang="ro-RO" b="1" i="1" dirty="0"/>
              <a:t>„Dosare”</a:t>
            </a:r>
            <a:r>
              <a:rPr lang="ro-RO" i="1" dirty="0"/>
              <a:t>, în funcție de serviciul folosit), apoi dați clic pe </a:t>
            </a:r>
            <a:r>
              <a:rPr lang="ro-RO" b="1" i="1" dirty="0"/>
              <a:t>„Creează una nouă”</a:t>
            </a:r>
            <a:r>
              <a:rPr lang="ro-RO" i="1" dirty="0"/>
              <a:t> (Create </a:t>
            </a:r>
            <a:r>
              <a:rPr lang="ro-RO" i="1" dirty="0" err="1"/>
              <a:t>new</a:t>
            </a:r>
            <a:r>
              <a:rPr lang="ro-RO" i="1" dirty="0"/>
              <a:t>).</a:t>
            </a:r>
          </a:p>
          <a:p>
            <a:pPr>
              <a:buFont typeface="+mj-lt"/>
              <a:buAutoNum type="arabicPeriod"/>
            </a:pPr>
            <a:r>
              <a:rPr lang="ro-RO" i="1" dirty="0"/>
              <a:t>Personalizați eticheta: dați-i un nume și, dacă este posibil, alegeți o culoare.</a:t>
            </a:r>
          </a:p>
          <a:p>
            <a:pPr>
              <a:buFont typeface="+mj-lt"/>
              <a:buAutoNum type="arabicPeriod"/>
            </a:pPr>
            <a:r>
              <a:rPr lang="ro-RO" i="1" dirty="0"/>
              <a:t>Dați clic pe </a:t>
            </a:r>
            <a:r>
              <a:rPr lang="ro-RO" b="1" i="1" dirty="0"/>
              <a:t>„Gata”</a:t>
            </a:r>
            <a:r>
              <a:rPr lang="ro-RO" i="1" dirty="0"/>
              <a:t> (</a:t>
            </a:r>
            <a:r>
              <a:rPr lang="ro-RO" i="1" dirty="0" err="1"/>
              <a:t>Done</a:t>
            </a:r>
            <a:r>
              <a:rPr lang="ro-RO" i="1" dirty="0"/>
              <a:t>).</a:t>
            </a:r>
          </a:p>
          <a:p>
            <a:pPr>
              <a:buFont typeface="+mj-lt"/>
              <a:buAutoNum type="arabicPeriod"/>
            </a:pPr>
            <a:r>
              <a:rPr lang="ro-RO" i="1" dirty="0"/>
              <a:t>Deschideți un e-mail pe care doriți să-l adăugați în această etichetă.</a:t>
            </a:r>
          </a:p>
          <a:p>
            <a:pPr>
              <a:buFont typeface="+mj-lt"/>
              <a:buAutoNum type="arabicPeriod"/>
            </a:pPr>
            <a:r>
              <a:rPr lang="ro-RO" i="1" dirty="0"/>
              <a:t>Dați clic pe butonul </a:t>
            </a:r>
            <a:r>
              <a:rPr lang="ro-RO" b="1" i="1" dirty="0"/>
              <a:t>opțiuni pentru e-mail</a:t>
            </a:r>
            <a:r>
              <a:rPr lang="ro-RO" i="1" dirty="0"/>
              <a:t> și alegeți </a:t>
            </a:r>
            <a:r>
              <a:rPr lang="ro-RO" b="1" i="1" dirty="0"/>
              <a:t>„Schimbă eticheta”</a:t>
            </a:r>
            <a:r>
              <a:rPr lang="ro-RO" i="1" dirty="0"/>
              <a:t> (Change </a:t>
            </a:r>
            <a:r>
              <a:rPr lang="ro-RO" i="1" dirty="0" err="1"/>
              <a:t>label</a:t>
            </a:r>
            <a:r>
              <a:rPr lang="ro-RO" i="1" dirty="0"/>
              <a:t>).</a:t>
            </a:r>
          </a:p>
          <a:p>
            <a:pPr>
              <a:buFont typeface="+mj-lt"/>
              <a:buAutoNum type="arabicPeriod"/>
            </a:pPr>
            <a:r>
              <a:rPr lang="ro-RO" i="1" dirty="0"/>
              <a:t>Selectați eticheta potrivită și apăsați </a:t>
            </a:r>
            <a:r>
              <a:rPr lang="ro-RO" b="1" i="1" dirty="0"/>
              <a:t>„Aplică”</a:t>
            </a:r>
            <a:r>
              <a:rPr lang="ro-RO" i="1" dirty="0"/>
              <a:t> (</a:t>
            </a:r>
            <a:r>
              <a:rPr lang="ro-RO" i="1" dirty="0" err="1"/>
              <a:t>Apply</a:t>
            </a:r>
            <a:r>
              <a:rPr lang="ro-RO" i="1" dirty="0"/>
              <a:t>).</a:t>
            </a:r>
          </a:p>
          <a:p>
            <a:pPr>
              <a:buFont typeface="+mj-lt"/>
              <a:buAutoNum type="arabicPeriod"/>
            </a:pPr>
            <a:r>
              <a:rPr lang="ro-RO" i="1" dirty="0"/>
              <a:t>Verificați rezultatul pe prima pagină: vedeți simbolul etichetei apărând lângă e-mailul vostru?</a:t>
            </a:r>
          </a:p>
          <a:p>
            <a:pPr>
              <a:buFont typeface="+mj-lt"/>
              <a:buAutoNum type="arabicPeriod"/>
            </a:pPr>
            <a:r>
              <a:rPr lang="ro-RO" i="1" dirty="0"/>
              <a:t>Încercați și o a doua metodă:</a:t>
            </a:r>
            <a:br>
              <a:rPr lang="ro-RO" i="1" dirty="0"/>
            </a:br>
            <a:r>
              <a:rPr lang="ro-RO" i="1" dirty="0"/>
              <a:t>Luați un alt e-mail și </a:t>
            </a:r>
            <a:r>
              <a:rPr lang="ro-RO" b="1" i="1" dirty="0"/>
              <a:t>trageți-l</a:t>
            </a:r>
            <a:r>
              <a:rPr lang="ro-RO" i="1" dirty="0"/>
              <a:t> direct în eticheta pe care ați creat-o, vizibilă în partea stângă a căsuței de e-mail.</a:t>
            </a:r>
          </a:p>
        </p:txBody>
      </p:sp>
      <p:pic>
        <p:nvPicPr>
          <p:cNvPr id="450" name="Google Shape;450;g32370f821f7_2_76" descr="People using search box for query, engine giving result."/>
          <p:cNvPicPr preferRelativeResize="0"/>
          <p:nvPr/>
        </p:nvPicPr>
        <p:blipFill rotWithShape="1">
          <a:blip r:embed="rId3">
            <a:alphaModFix/>
          </a:blip>
          <a:srcRect/>
          <a:stretch/>
        </p:blipFill>
        <p:spPr>
          <a:xfrm>
            <a:off x="163809" y="516329"/>
            <a:ext cx="1710454" cy="1221363"/>
          </a:xfrm>
          <a:prstGeom prst="rect">
            <a:avLst/>
          </a:prstGeom>
          <a:noFill/>
          <a:ln>
            <a:noFill/>
          </a:ln>
        </p:spPr>
      </p:pic>
      <p:sp>
        <p:nvSpPr>
          <p:cNvPr id="451" name="Google Shape;451;g32370f821f7_2_76"/>
          <p:cNvSpPr/>
          <p:nvPr/>
        </p:nvSpPr>
        <p:spPr>
          <a:xfrm>
            <a:off x="8514735" y="0"/>
            <a:ext cx="366129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un</a:t>
            </a:r>
            <a:r>
              <a:rPr lang="ro-RO" sz="1800" b="0" i="0" u="none" strike="noStrike" cap="none" dirty="0">
                <a:solidFill>
                  <a:srgbClr val="1C2E78"/>
                </a:solidFill>
                <a:latin typeface="Calibri"/>
                <a:ea typeface="Calibri"/>
                <a:cs typeface="Calibri"/>
                <a:sym typeface="Calibri"/>
              </a:rPr>
              <a:t>u</a:t>
            </a:r>
            <a:r>
              <a:rPr lang="en-US" sz="1800" b="0" i="0" u="none" strike="noStrike" cap="none" dirty="0" err="1">
                <a:solidFill>
                  <a:srgbClr val="1C2E78"/>
                </a:solidFill>
                <a:latin typeface="Calibri"/>
                <a:ea typeface="Calibri"/>
                <a:cs typeface="Calibri"/>
                <a:sym typeface="Calibri"/>
              </a:rPr>
              <a:t>i</a:t>
            </a:r>
            <a:r>
              <a:rPr lang="en-US" sz="1800" b="0" i="0" u="none" strike="noStrike" cap="none" dirty="0">
                <a:solidFill>
                  <a:srgbClr val="1C2E78"/>
                </a:solidFill>
                <a:latin typeface="Calibri"/>
                <a:ea typeface="Calibri"/>
                <a:cs typeface="Calibri"/>
                <a:sym typeface="Calibri"/>
              </a:rPr>
              <a:t> </a:t>
            </a:r>
            <a:r>
              <a:rPr lang="ro-RO" sz="1800" b="0" i="0" u="none" strike="noStrike" cap="none" dirty="0">
                <a:solidFill>
                  <a:srgbClr val="1C2E78"/>
                </a:solidFill>
                <a:latin typeface="Calibri"/>
                <a:ea typeface="Calibri"/>
                <a:cs typeface="Calibri"/>
                <a:sym typeface="Calibri"/>
              </a:rPr>
              <a:t>cont</a:t>
            </a:r>
            <a:r>
              <a:rPr lang="en-US" sz="1800" b="0" i="0" u="none" strike="noStrike" cap="none" dirty="0">
                <a:solidFill>
                  <a:srgbClr val="1C2E78"/>
                </a:solidFill>
                <a:latin typeface="Calibri"/>
                <a:ea typeface="Calibri"/>
                <a:cs typeface="Calibri"/>
                <a:sym typeface="Calibri"/>
              </a:rPr>
              <a:t> de e</a:t>
            </a:r>
            <a:r>
              <a:rPr lang="ro-RO" sz="1800" b="0" i="0" u="none" strike="noStrike" cap="none" dirty="0">
                <a:solidFill>
                  <a:srgbClr val="1C2E78"/>
                </a:solidFill>
                <a:latin typeface="Calibri"/>
                <a:ea typeface="Calibri"/>
                <a:cs typeface="Calibri"/>
                <a:sym typeface="Calibri"/>
              </a:rPr>
              <a:t>-</a:t>
            </a:r>
            <a:r>
              <a:rPr lang="en-US" sz="1800" b="0" i="0" u="none" strike="noStrike" cap="none" dirty="0">
                <a:solidFill>
                  <a:srgbClr val="1C2E78"/>
                </a:solidFill>
                <a:latin typeface="Calibri"/>
                <a:ea typeface="Calibri"/>
                <a:cs typeface="Calibri"/>
                <a:sym typeface="Calibri"/>
              </a:rPr>
              <a:t>mail</a:t>
            </a:r>
            <a:endParaRPr sz="1800" b="0" i="0" u="none" strike="noStrike" cap="none" dirty="0">
              <a:solidFill>
                <a:srgbClr val="1C2E78"/>
              </a:solidFill>
              <a:latin typeface="Calibri"/>
              <a:ea typeface="Calibri"/>
              <a:cs typeface="Calibri"/>
              <a:sym typeface="Calibri"/>
            </a:endParaRPr>
          </a:p>
        </p:txBody>
      </p:sp>
      <p:sp>
        <p:nvSpPr>
          <p:cNvPr id="3" name="TextBox 2">
            <a:extLst>
              <a:ext uri="{FF2B5EF4-FFF2-40B4-BE49-F238E27FC236}">
                <a16:creationId xmlns:a16="http://schemas.microsoft.com/office/drawing/2014/main" id="{B51CDEBE-9528-46EE-9A1B-AB5A83BA1AEE}"/>
              </a:ext>
            </a:extLst>
          </p:cNvPr>
          <p:cNvSpPr txBox="1"/>
          <p:nvPr/>
        </p:nvSpPr>
        <p:spPr>
          <a:xfrm>
            <a:off x="477077" y="89452"/>
            <a:ext cx="7235687" cy="400110"/>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7" name="Picture 6">
            <a:extLst>
              <a:ext uri="{FF2B5EF4-FFF2-40B4-BE49-F238E27FC236}">
                <a16:creationId xmlns:a16="http://schemas.microsoft.com/office/drawing/2014/main" id="{C57A9D54-EBFD-482B-8AC2-06A4FBC47DC3}"/>
              </a:ext>
            </a:extLst>
          </p:cNvPr>
          <p:cNvPicPr>
            <a:picLocks noChangeAspect="1"/>
          </p:cNvPicPr>
          <p:nvPr/>
        </p:nvPicPr>
        <p:blipFill>
          <a:blip r:embed="rId4"/>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1"/>
          <p:cNvSpPr txBox="1">
            <a:spLocks noGrp="1"/>
          </p:cNvSpPr>
          <p:nvPr>
            <p:ph type="title"/>
          </p:nvPr>
        </p:nvSpPr>
        <p:spPr>
          <a:xfrm>
            <a:off x="699641" y="1029877"/>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Căutați un e-mail specific</a:t>
            </a:r>
            <a:endParaRPr dirty="0"/>
          </a:p>
        </p:txBody>
      </p:sp>
      <p:sp>
        <p:nvSpPr>
          <p:cNvPr id="457" name="Google Shape;457;p51"/>
          <p:cNvSpPr txBox="1">
            <a:spLocks noGrp="1"/>
          </p:cNvSpPr>
          <p:nvPr>
            <p:ph type="body" idx="1"/>
          </p:nvPr>
        </p:nvSpPr>
        <p:spPr>
          <a:xfrm>
            <a:off x="558000" y="1800000"/>
            <a:ext cx="7987200" cy="4070400"/>
          </a:xfrm>
          <a:prstGeom prst="rect">
            <a:avLst/>
          </a:prstGeom>
          <a:noFill/>
          <a:ln>
            <a:noFill/>
          </a:ln>
        </p:spPr>
        <p:txBody>
          <a:bodyPr spcFirstLastPara="1" wrap="square" lIns="91425" tIns="45700" rIns="91425" bIns="45700" anchor="t" anchorCtr="0">
            <a:normAutofit lnSpcReduction="10000"/>
          </a:bodyPr>
          <a:lstStyle/>
          <a:p>
            <a:pPr marL="76200" indent="0">
              <a:buNone/>
            </a:pPr>
            <a:r>
              <a:rPr lang="ro-RO" b="1" dirty="0"/>
              <a:t>Ca să găsiți ușor un email, puteți folosi filtrul din căsuța dumneavoastră de email:</a:t>
            </a:r>
          </a:p>
          <a:p>
            <a:r>
              <a:rPr lang="ro-RO" dirty="0"/>
              <a:t>Dați click pe bara de căutare, situată în partea de sus a paginii principale.</a:t>
            </a:r>
          </a:p>
          <a:p>
            <a:r>
              <a:rPr lang="ro-RO" dirty="0"/>
              <a:t>Vor apărea mai multe meniuri derulante (De la, Către, Data, etc).</a:t>
            </a:r>
          </a:p>
          <a:p>
            <a:r>
              <a:rPr lang="ro-RO" dirty="0"/>
              <a:t>Completați criteriile de căutare dorite.</a:t>
            </a:r>
          </a:p>
          <a:p>
            <a:r>
              <a:rPr lang="ro-RO" dirty="0"/>
              <a:t>Emailurile care se potrivesc vor fi afișate imediat.</a:t>
            </a:r>
          </a:p>
          <a:p>
            <a:r>
              <a:rPr lang="ro-RO" dirty="0"/>
              <a:t>Dacă nu vedeți rezultatele dorite, dați click pe butonul „Caută” pentru a le afișa.</a:t>
            </a:r>
          </a:p>
        </p:txBody>
      </p:sp>
      <p:sp>
        <p:nvSpPr>
          <p:cNvPr id="458" name="Google Shape;458;p51"/>
          <p:cNvSpPr/>
          <p:nvPr/>
        </p:nvSpPr>
        <p:spPr>
          <a:xfrm>
            <a:off x="8436077" y="0"/>
            <a:ext cx="3739948"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1.6 </a:t>
            </a:r>
            <a:r>
              <a:rPr lang="en-US" sz="1800" b="0" i="0" u="none" strike="noStrike" cap="none" dirty="0" err="1">
                <a:solidFill>
                  <a:srgbClr val="1C2E78"/>
                </a:solidFill>
                <a:latin typeface="Calibri"/>
                <a:ea typeface="Calibri"/>
                <a:cs typeface="Calibri"/>
                <a:sym typeface="Calibri"/>
              </a:rPr>
              <a:t>Gestionarea</a:t>
            </a:r>
            <a:r>
              <a:rPr lang="en-US" sz="1800" b="0" i="0" u="none" strike="noStrike" cap="none" dirty="0">
                <a:solidFill>
                  <a:srgbClr val="1C2E78"/>
                </a:solidFill>
                <a:latin typeface="Calibri"/>
                <a:ea typeface="Calibri"/>
                <a:cs typeface="Calibri"/>
                <a:sym typeface="Calibri"/>
              </a:rPr>
              <a:t> un</a:t>
            </a:r>
            <a:r>
              <a:rPr lang="ro-RO" sz="1800" b="0" i="0" u="none" strike="noStrike" cap="none" dirty="0">
                <a:solidFill>
                  <a:srgbClr val="1C2E78"/>
                </a:solidFill>
                <a:latin typeface="Calibri"/>
                <a:ea typeface="Calibri"/>
                <a:cs typeface="Calibri"/>
                <a:sym typeface="Calibri"/>
              </a:rPr>
              <a:t>ui cont</a:t>
            </a:r>
            <a:r>
              <a:rPr lang="en-US" sz="1800" b="0" i="0" u="none" strike="noStrike" cap="none" dirty="0">
                <a:solidFill>
                  <a:srgbClr val="1C2E78"/>
                </a:solidFill>
                <a:latin typeface="Calibri"/>
                <a:ea typeface="Calibri"/>
                <a:cs typeface="Calibri"/>
                <a:sym typeface="Calibri"/>
              </a:rPr>
              <a:t> de e</a:t>
            </a:r>
            <a:r>
              <a:rPr lang="ro-RO" sz="1800" b="0" i="0" u="none" strike="noStrike" cap="none" dirty="0">
                <a:solidFill>
                  <a:srgbClr val="1C2E78"/>
                </a:solidFill>
                <a:latin typeface="Calibri"/>
                <a:ea typeface="Calibri"/>
                <a:cs typeface="Calibri"/>
                <a:sym typeface="Calibri"/>
              </a:rPr>
              <a:t>-</a:t>
            </a:r>
            <a:r>
              <a:rPr lang="en-US" sz="1800" b="0" i="0" u="none" strike="noStrike" cap="none" dirty="0">
                <a:solidFill>
                  <a:srgbClr val="1C2E78"/>
                </a:solidFill>
                <a:latin typeface="Calibri"/>
                <a:ea typeface="Calibri"/>
                <a:cs typeface="Calibri"/>
                <a:sym typeface="Calibri"/>
              </a:rPr>
              <a:t>mail</a:t>
            </a:r>
            <a:endParaRPr sz="1800" b="0" i="0" u="none" strike="noStrike" cap="none" dirty="0">
              <a:solidFill>
                <a:srgbClr val="1C2E78"/>
              </a:solidFill>
              <a:latin typeface="Calibri"/>
              <a:ea typeface="Calibri"/>
              <a:cs typeface="Calibri"/>
              <a:sym typeface="Calibri"/>
            </a:endParaRPr>
          </a:p>
        </p:txBody>
      </p:sp>
      <p:sp>
        <p:nvSpPr>
          <p:cNvPr id="459" name="Google Shape;459;p51"/>
          <p:cNvSpPr txBox="1"/>
          <p:nvPr/>
        </p:nvSpPr>
        <p:spPr>
          <a:xfrm>
            <a:off x="9733937" y="3853212"/>
            <a:ext cx="20436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US" sz="1000" b="0" i="0" u="sng" strike="noStrike" cap="none" dirty="0" err="1">
                <a:solidFill>
                  <a:srgbClr val="1F1F1F"/>
                </a:solidFill>
                <a:latin typeface="Calibri"/>
                <a:ea typeface="Calibri"/>
                <a:cs typeface="Calibri"/>
                <a:sym typeface="Calibri"/>
              </a:rPr>
              <a:t>Imag</a:t>
            </a:r>
            <a:r>
              <a:rPr lang="ro-RO" sz="1000" b="0" i="0" u="sng" strike="noStrike" cap="none" dirty="0" err="1">
                <a:solidFill>
                  <a:srgbClr val="1F1F1F"/>
                </a:solidFill>
                <a:latin typeface="Calibri"/>
                <a:ea typeface="Calibri"/>
                <a:cs typeface="Calibri"/>
                <a:sym typeface="Calibri"/>
              </a:rPr>
              <a:t>ine</a:t>
            </a:r>
            <a:r>
              <a:rPr lang="ro-RO" sz="1000" b="0" i="0" u="sng" strike="noStrike" cap="none" dirty="0">
                <a:solidFill>
                  <a:srgbClr val="1F1F1F"/>
                </a:solidFill>
                <a:latin typeface="Calibri"/>
                <a:ea typeface="Calibri"/>
                <a:cs typeface="Calibri"/>
                <a:sym typeface="Calibri"/>
              </a:rPr>
              <a:t> </a:t>
            </a:r>
            <a:r>
              <a:rPr lang="en-US" sz="1000" b="0" i="0" u="sng" strike="noStrike" cap="none" dirty="0" err="1">
                <a:solidFill>
                  <a:srgbClr val="1F1F1F"/>
                </a:solidFill>
                <a:latin typeface="Calibri"/>
                <a:ea typeface="Calibri"/>
                <a:cs typeface="Calibri"/>
                <a:sym typeface="Calibri"/>
              </a:rPr>
              <a:t>benzoix</a:t>
            </a:r>
            <a:r>
              <a:rPr lang="en-US" sz="1000" b="0" i="0" u="sng" strike="noStrike" cap="none" dirty="0">
                <a:solidFill>
                  <a:srgbClr val="1F1F1F"/>
                </a:solidFill>
                <a:latin typeface="Calibri"/>
                <a:ea typeface="Calibri"/>
                <a:cs typeface="Calibri"/>
                <a:sym typeface="Calibri"/>
              </a:rPr>
              <a:t> </a:t>
            </a:r>
            <a:r>
              <a:rPr lang="ro-RO" sz="1000" u="sng" dirty="0">
                <a:solidFill>
                  <a:srgbClr val="1F1F1F"/>
                </a:solidFill>
                <a:latin typeface="Calibri"/>
                <a:ea typeface="Calibri"/>
                <a:cs typeface="Calibri"/>
                <a:sym typeface="Calibri"/>
              </a:rPr>
              <a:t>- </a:t>
            </a:r>
            <a:r>
              <a:rPr lang="en-US" sz="1000" b="0" i="0" u="sng" strike="noStrike" cap="none" dirty="0" err="1">
                <a:solidFill>
                  <a:srgbClr val="1F1F1F"/>
                </a:solidFill>
                <a:latin typeface="Calibri"/>
                <a:ea typeface="Calibri"/>
                <a:cs typeface="Calibri"/>
                <a:sym typeface="Calibri"/>
              </a:rPr>
              <a:t>Freepik</a:t>
            </a:r>
            <a:endParaRPr sz="1400" b="0" i="0" u="none" strike="noStrike" cap="none" dirty="0">
              <a:solidFill>
                <a:srgbClr val="1F1F1F"/>
              </a:solidFill>
              <a:latin typeface="Calibri"/>
              <a:ea typeface="Calibri"/>
              <a:cs typeface="Calibri"/>
              <a:sym typeface="Calibri"/>
            </a:endParaRPr>
          </a:p>
        </p:txBody>
      </p:sp>
      <p:pic>
        <p:nvPicPr>
          <p:cNvPr id="460" name="Google Shape;460;p51"/>
          <p:cNvPicPr preferRelativeResize="0"/>
          <p:nvPr/>
        </p:nvPicPr>
        <p:blipFill rotWithShape="1">
          <a:blip r:embed="rId3">
            <a:alphaModFix/>
          </a:blip>
          <a:srcRect t="6840" r="40539"/>
          <a:stretch/>
        </p:blipFill>
        <p:spPr>
          <a:xfrm>
            <a:off x="8436077" y="827161"/>
            <a:ext cx="2855921" cy="3026051"/>
          </a:xfrm>
          <a:prstGeom prst="rect">
            <a:avLst/>
          </a:prstGeom>
          <a:noFill/>
          <a:ln>
            <a:noFill/>
          </a:ln>
        </p:spPr>
      </p:pic>
      <p:sp>
        <p:nvSpPr>
          <p:cNvPr id="2" name="TextBox 1">
            <a:extLst>
              <a:ext uri="{FF2B5EF4-FFF2-40B4-BE49-F238E27FC236}">
                <a16:creationId xmlns:a16="http://schemas.microsoft.com/office/drawing/2014/main" id="{D82E59DC-1783-4ACA-A065-22AB80FBCB06}"/>
              </a:ext>
            </a:extLst>
          </p:cNvPr>
          <p:cNvSpPr txBox="1"/>
          <p:nvPr/>
        </p:nvSpPr>
        <p:spPr>
          <a:xfrm>
            <a:off x="477078" y="0"/>
            <a:ext cx="2832652" cy="41645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C852647F-08E6-4565-8031-16A717F62645}"/>
              </a:ext>
            </a:extLst>
          </p:cNvPr>
          <p:cNvSpPr txBox="1"/>
          <p:nvPr/>
        </p:nvSpPr>
        <p:spPr>
          <a:xfrm>
            <a:off x="699641" y="149397"/>
            <a:ext cx="7331175"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0" name="Picture 9">
            <a:extLst>
              <a:ext uri="{FF2B5EF4-FFF2-40B4-BE49-F238E27FC236}">
                <a16:creationId xmlns:a16="http://schemas.microsoft.com/office/drawing/2014/main" id="{D4735492-4529-4770-AEE7-B9C39785DC3C}"/>
              </a:ext>
            </a:extLst>
          </p:cNvPr>
          <p:cNvPicPr>
            <a:picLocks noChangeAspect="1"/>
          </p:cNvPicPr>
          <p:nvPr/>
        </p:nvPicPr>
        <p:blipFill>
          <a:blip r:embed="rId4"/>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32370f821f7_1_29"/>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1010"/>
              <a:buFont typeface="Calibri"/>
              <a:buNone/>
            </a:pPr>
            <a:r>
              <a:rPr lang="ro-RO" sz="2200" dirty="0"/>
              <a:t>Secțiunea</a:t>
            </a:r>
            <a:r>
              <a:rPr lang="en-US" sz="2200" dirty="0"/>
              <a:t> 7</a:t>
            </a:r>
            <a:r>
              <a:rPr lang="en-US" sz="4000" dirty="0"/>
              <a:t/>
            </a:r>
            <a:br>
              <a:rPr lang="en-US" sz="4000" dirty="0"/>
            </a:br>
            <a:r>
              <a:rPr lang="en-US" sz="4000" dirty="0" err="1"/>
              <a:t>Căutarea</a:t>
            </a:r>
            <a:r>
              <a:rPr lang="en-US" sz="4000" dirty="0"/>
              <a:t> </a:t>
            </a:r>
            <a:r>
              <a:rPr lang="en-US" sz="4000" dirty="0" err="1"/>
              <a:t>și</a:t>
            </a:r>
            <a:r>
              <a:rPr lang="en-US" sz="4000" dirty="0"/>
              <a:t> </a:t>
            </a:r>
            <a:r>
              <a:rPr lang="en-US" sz="4000" dirty="0" err="1"/>
              <a:t>descărcarea</a:t>
            </a:r>
            <a:r>
              <a:rPr lang="en-US" sz="4000" dirty="0"/>
              <a:t> </a:t>
            </a:r>
            <a:r>
              <a:rPr lang="en-US" sz="4000" dirty="0" err="1"/>
              <a:t>aplicațiilor</a:t>
            </a:r>
            <a:r>
              <a:rPr lang="en-US" sz="4000" dirty="0"/>
              <a:t> </a:t>
            </a:r>
            <a:endParaRPr dirty="0"/>
          </a:p>
        </p:txBody>
      </p:sp>
      <p:sp>
        <p:nvSpPr>
          <p:cNvPr id="467" name="Google Shape;467;g32370f821f7_1_29"/>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468" name="Google Shape;468;g32370f821f7_1_29"/>
          <p:cNvSpPr txBox="1">
            <a:spLocks noGrp="1"/>
          </p:cNvSpPr>
          <p:nvPr>
            <p:ph type="body" idx="2"/>
          </p:nvPr>
        </p:nvSpPr>
        <p:spPr>
          <a:xfrm>
            <a:off x="617620" y="2849843"/>
            <a:ext cx="6557700" cy="255704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it-IT" sz="2000" dirty="0"/>
              <a:t>La finalul acestei secțiuni veți putea:</a:t>
            </a:r>
            <a:endParaRPr lang="ro-RO" sz="2000" dirty="0"/>
          </a:p>
          <a:p>
            <a:pPr marL="228600" indent="-228600">
              <a:spcBef>
                <a:spcPts val="1200"/>
              </a:spcBef>
              <a:buSzPts val="2000"/>
              <a:buFont typeface="Calibri"/>
              <a:buChar char="✔"/>
            </a:pPr>
            <a:r>
              <a:rPr lang="pt-BR" sz="2000" dirty="0"/>
              <a:t>Să găsiți o aplicație pe magazinul de aplicații de pe dispozitivul vostru</a:t>
            </a:r>
            <a:r>
              <a:rPr lang="ro-RO" sz="2000" dirty="0"/>
              <a:t>.</a:t>
            </a:r>
          </a:p>
          <a:p>
            <a:pPr marL="228600" indent="-228600">
              <a:spcBef>
                <a:spcPts val="1200"/>
              </a:spcBef>
              <a:buSzPts val="2000"/>
              <a:buFont typeface="Calibri"/>
              <a:buChar char="✔"/>
            </a:pPr>
            <a:r>
              <a:rPr lang="en-US" sz="2000" dirty="0" err="1"/>
              <a:t>Să</a:t>
            </a:r>
            <a:r>
              <a:rPr lang="en-US" sz="2000" dirty="0"/>
              <a:t> </a:t>
            </a:r>
            <a:r>
              <a:rPr lang="en-US" sz="2000" dirty="0" err="1"/>
              <a:t>instalați</a:t>
            </a:r>
            <a:r>
              <a:rPr lang="en-US" sz="2000" dirty="0"/>
              <a:t> o </a:t>
            </a:r>
            <a:r>
              <a:rPr lang="en-US" sz="2000" dirty="0" err="1"/>
              <a:t>aplicație</a:t>
            </a:r>
            <a:r>
              <a:rPr lang="ro-RO" sz="2000" dirty="0"/>
              <a:t>.</a:t>
            </a:r>
          </a:p>
          <a:p>
            <a:pPr marL="228600" indent="-228600">
              <a:spcBef>
                <a:spcPts val="1200"/>
              </a:spcBef>
              <a:buSzPts val="2000"/>
              <a:buFont typeface="Calibri"/>
              <a:buChar char="✔"/>
            </a:pPr>
            <a:endParaRPr lang="en-US" sz="2800" dirty="0"/>
          </a:p>
          <a:p>
            <a:pPr marL="228600" lvl="0" indent="-228600" algn="l" rtl="0">
              <a:lnSpc>
                <a:spcPct val="150000"/>
              </a:lnSpc>
              <a:spcBef>
                <a:spcPts val="1200"/>
              </a:spcBef>
              <a:spcAft>
                <a:spcPts val="0"/>
              </a:spcAft>
              <a:buSzPts val="2000"/>
              <a:buChar char="✔"/>
            </a:pPr>
            <a:endParaRPr lang="ro-RO" sz="2000" dirty="0"/>
          </a:p>
          <a:p>
            <a:pPr marL="228600" lvl="0" indent="-228600" algn="l" rtl="0">
              <a:lnSpc>
                <a:spcPct val="150000"/>
              </a:lnSpc>
              <a:spcBef>
                <a:spcPts val="1200"/>
              </a:spcBef>
              <a:spcAft>
                <a:spcPts val="0"/>
              </a:spcAft>
              <a:buSzPts val="2000"/>
              <a:buChar char="✔"/>
            </a:pPr>
            <a:endParaRPr lang="en-US" sz="2000" dirty="0"/>
          </a:p>
          <a:p>
            <a:pPr marL="0" lvl="0" indent="0" algn="l" rtl="0">
              <a:lnSpc>
                <a:spcPct val="150000"/>
              </a:lnSpc>
              <a:spcBef>
                <a:spcPts val="1200"/>
              </a:spcBef>
              <a:spcAft>
                <a:spcPts val="0"/>
              </a:spcAft>
              <a:buSzPts val="2400"/>
              <a:buNone/>
            </a:pPr>
            <a:endParaRPr dirty="0"/>
          </a:p>
          <a:p>
            <a:pPr marL="457200" lvl="0" indent="0" algn="l" rtl="0">
              <a:lnSpc>
                <a:spcPct val="150000"/>
              </a:lnSpc>
              <a:spcBef>
                <a:spcPts val="1200"/>
              </a:spcBef>
              <a:spcAft>
                <a:spcPts val="0"/>
              </a:spcAft>
              <a:buSzPts val="2400"/>
              <a:buNone/>
            </a:pPr>
            <a:endParaRPr sz="2000" dirty="0"/>
          </a:p>
        </p:txBody>
      </p:sp>
      <p:pic>
        <p:nvPicPr>
          <p:cNvPr id="469" name="Google Shape;469;g32370f821f7_1_29" descr="High ROI content abstract concept illustration"/>
          <p:cNvPicPr preferRelativeResize="0"/>
          <p:nvPr/>
        </p:nvPicPr>
        <p:blipFill rotWithShape="1">
          <a:blip r:embed="rId3">
            <a:alphaModFix/>
          </a:blip>
          <a:srcRect l="10457" t="11532" r="9779" b="9207"/>
          <a:stretch/>
        </p:blipFill>
        <p:spPr>
          <a:xfrm>
            <a:off x="7285775" y="1074874"/>
            <a:ext cx="3418668" cy="3176451"/>
          </a:xfrm>
          <a:prstGeom prst="rect">
            <a:avLst/>
          </a:prstGeom>
          <a:noFill/>
          <a:ln>
            <a:noFill/>
          </a:ln>
        </p:spPr>
      </p:pic>
      <p:sp>
        <p:nvSpPr>
          <p:cNvPr id="470" name="Google Shape;470;g32370f821f7_1_29"/>
          <p:cNvSpPr txBox="1"/>
          <p:nvPr/>
        </p:nvSpPr>
        <p:spPr>
          <a:xfrm>
            <a:off x="8393354" y="4251325"/>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CFBA85F-5E64-49D1-91A4-0BBCC462788C}"/>
              </a:ext>
            </a:extLst>
          </p:cNvPr>
          <p:cNvSpPr txBox="1"/>
          <p:nvPr/>
        </p:nvSpPr>
        <p:spPr>
          <a:xfrm>
            <a:off x="467139" y="79513"/>
            <a:ext cx="2842591" cy="427383"/>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4C61C0FE-F9D7-4B73-B92E-240BA14501CF}"/>
              </a:ext>
            </a:extLst>
          </p:cNvPr>
          <p:cNvSpPr txBox="1"/>
          <p:nvPr/>
        </p:nvSpPr>
        <p:spPr>
          <a:xfrm>
            <a:off x="617620" y="138602"/>
            <a:ext cx="7224354"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 name="TextBox 3">
            <a:extLst>
              <a:ext uri="{FF2B5EF4-FFF2-40B4-BE49-F238E27FC236}">
                <a16:creationId xmlns:a16="http://schemas.microsoft.com/office/drawing/2014/main" id="{B7179331-0A71-4113-B258-E0BFF7DB61CB}"/>
              </a:ext>
            </a:extLst>
          </p:cNvPr>
          <p:cNvSpPr txBox="1"/>
          <p:nvPr/>
        </p:nvSpPr>
        <p:spPr>
          <a:xfrm>
            <a:off x="10525539" y="6072809"/>
            <a:ext cx="1666461" cy="785191"/>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85FAA570-3C66-4E81-868E-C568FA0B3050}"/>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0"/>
          <p:cNvSpPr txBox="1">
            <a:spLocks noGrp="1"/>
          </p:cNvSpPr>
          <p:nvPr>
            <p:ph type="title"/>
          </p:nvPr>
        </p:nvSpPr>
        <p:spPr>
          <a:xfrm>
            <a:off x="566150" y="7301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Căutarea și descărcarea aplicațiilor</a:t>
            </a:r>
            <a:endParaRPr dirty="0"/>
          </a:p>
        </p:txBody>
      </p:sp>
      <p:sp>
        <p:nvSpPr>
          <p:cNvPr id="476" name="Google Shape;476;p20"/>
          <p:cNvSpPr txBox="1">
            <a:spLocks noGrp="1"/>
          </p:cNvSpPr>
          <p:nvPr>
            <p:ph type="body" idx="1"/>
          </p:nvPr>
        </p:nvSpPr>
        <p:spPr>
          <a:xfrm>
            <a:off x="566150" y="1408125"/>
            <a:ext cx="11059800" cy="5030100"/>
          </a:xfrm>
          <a:prstGeom prst="rect">
            <a:avLst/>
          </a:prstGeom>
          <a:noFill/>
          <a:ln>
            <a:noFill/>
          </a:ln>
        </p:spPr>
        <p:txBody>
          <a:bodyPr spcFirstLastPara="1" wrap="square" lIns="91425" tIns="45700" rIns="91425" bIns="45700" anchor="t" anchorCtr="0">
            <a:normAutofit/>
          </a:bodyPr>
          <a:lstStyle/>
          <a:p>
            <a:r>
              <a:rPr lang="ro-RO" sz="2200" dirty="0"/>
              <a:t>Pentru a descărca o aplicație, folosiți întotdeauna magazinul online accesibil de pe telefonul vostru, ca să fiți siguri că descărcați doar aplicații sigure.</a:t>
            </a:r>
          </a:p>
          <a:p>
            <a:pPr marL="0" lvl="0" indent="0" algn="l" rtl="0">
              <a:lnSpc>
                <a:spcPct val="100000"/>
              </a:lnSpc>
              <a:spcBef>
                <a:spcPts val="0"/>
              </a:spcBef>
              <a:spcAft>
                <a:spcPts val="0"/>
              </a:spcAft>
              <a:buSzPts val="2400"/>
              <a:buNone/>
            </a:pPr>
            <a:endParaRPr sz="1400" dirty="0"/>
          </a:p>
          <a:p>
            <a:pPr marL="0" lvl="0" indent="0" algn="ctr" rtl="0">
              <a:lnSpc>
                <a:spcPct val="100000"/>
              </a:lnSpc>
              <a:spcBef>
                <a:spcPts val="0"/>
              </a:spcBef>
              <a:spcAft>
                <a:spcPts val="0"/>
              </a:spcAft>
              <a:buSzPts val="2400"/>
              <a:buNone/>
            </a:pPr>
            <a:r>
              <a:rPr lang="en-US" sz="2200" b="1" dirty="0"/>
              <a:t>Android – Google Play Store                       </a:t>
            </a:r>
            <a:r>
              <a:rPr lang="en-US" sz="2200" b="1" dirty="0" err="1"/>
              <a:t>Iphone</a:t>
            </a:r>
            <a:r>
              <a:rPr lang="en-US" sz="2200" b="1" dirty="0"/>
              <a:t> – Apple’s App Store</a:t>
            </a:r>
            <a:endParaRPr sz="2200" b="1" dirty="0"/>
          </a:p>
          <a:p>
            <a:pPr marL="0" lvl="0" indent="0" algn="l" rtl="0">
              <a:lnSpc>
                <a:spcPct val="100000"/>
              </a:lnSpc>
              <a:spcBef>
                <a:spcPts val="1200"/>
              </a:spcBef>
              <a:spcAft>
                <a:spcPts val="0"/>
              </a:spcAft>
              <a:buSzPts val="2400"/>
              <a:buNone/>
            </a:pPr>
            <a:endParaRPr sz="2200" dirty="0"/>
          </a:p>
          <a:p>
            <a:pPr marL="0" lvl="0" indent="0" algn="l" rtl="0">
              <a:lnSpc>
                <a:spcPct val="100000"/>
              </a:lnSpc>
              <a:spcBef>
                <a:spcPts val="1200"/>
              </a:spcBef>
              <a:spcAft>
                <a:spcPts val="0"/>
              </a:spcAft>
              <a:buSzPts val="2400"/>
              <a:buNone/>
            </a:pPr>
            <a:endParaRPr sz="2200" dirty="0"/>
          </a:p>
          <a:p>
            <a:pPr marL="342900" indent="-342900">
              <a:spcBef>
                <a:spcPts val="1200"/>
              </a:spcBef>
            </a:pPr>
            <a:r>
              <a:rPr lang="ro-RO" altLang="ro-RO" sz="2200"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ceste magazine online funcționează la fel ca o căutare pe internet. Căutați direct o aplicație, dacă știți numele ei, sau căutați după un domeniu care vă interesează și explorați opțiunile disponibile.</a:t>
            </a:r>
          </a:p>
          <a:p>
            <a:pPr marL="342900" indent="-342900">
              <a:spcBef>
                <a:spcPts val="1200"/>
              </a:spcBef>
            </a:pPr>
            <a:r>
              <a:rPr kumimoji="0" lang="ro-RO" altLang="ro-RO"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Apoi apăsați pe butonul „Instalează” sau „Obține” (în funcție de magazin și aplicație) pentru a începe descărcarea. Când descărcarea s-a terminat, puteți folosi aplicația direct pe telefonul dumneavoastră.</a:t>
            </a:r>
          </a:p>
          <a:p>
            <a:pPr marL="0" lvl="0" indent="0" algn="l" rtl="0">
              <a:lnSpc>
                <a:spcPct val="100000"/>
              </a:lnSpc>
              <a:spcBef>
                <a:spcPts val="1200"/>
              </a:spcBef>
              <a:spcAft>
                <a:spcPts val="0"/>
              </a:spcAft>
              <a:buSzPts val="2400"/>
              <a:buNone/>
            </a:pPr>
            <a:endParaRPr sz="2200" dirty="0"/>
          </a:p>
        </p:txBody>
      </p:sp>
      <p:sp>
        <p:nvSpPr>
          <p:cNvPr id="477" name="Google Shape;477;p20"/>
          <p:cNvSpPr/>
          <p:nvPr/>
        </p:nvSpPr>
        <p:spPr>
          <a:xfrm>
            <a:off x="8396748" y="0"/>
            <a:ext cx="378955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1.7 Căutarea și descărcarea aplicațiilor </a:t>
            </a:r>
            <a:endParaRPr sz="1800" b="0" i="0" u="none" strike="noStrike" cap="none">
              <a:solidFill>
                <a:srgbClr val="1C2E78"/>
              </a:solidFill>
              <a:latin typeface="Calibri"/>
              <a:ea typeface="Calibri"/>
              <a:cs typeface="Calibri"/>
              <a:sym typeface="Calibri"/>
            </a:endParaRPr>
          </a:p>
        </p:txBody>
      </p:sp>
      <p:pic>
        <p:nvPicPr>
          <p:cNvPr id="478" name="Google Shape;478;p20"/>
          <p:cNvPicPr preferRelativeResize="0"/>
          <p:nvPr/>
        </p:nvPicPr>
        <p:blipFill rotWithShape="1">
          <a:blip r:embed="rId3">
            <a:alphaModFix/>
          </a:blip>
          <a:srcRect l="19597" t="10531" r="18734" b="28980"/>
          <a:stretch/>
        </p:blipFill>
        <p:spPr>
          <a:xfrm>
            <a:off x="2859826" y="2835250"/>
            <a:ext cx="966739" cy="931680"/>
          </a:xfrm>
          <a:prstGeom prst="rect">
            <a:avLst/>
          </a:prstGeom>
          <a:noFill/>
          <a:ln>
            <a:noFill/>
          </a:ln>
        </p:spPr>
      </p:pic>
      <p:pic>
        <p:nvPicPr>
          <p:cNvPr id="479" name="Google Shape;479;p20"/>
          <p:cNvPicPr preferRelativeResize="0"/>
          <p:nvPr/>
        </p:nvPicPr>
        <p:blipFill rotWithShape="1">
          <a:blip r:embed="rId4">
            <a:alphaModFix/>
          </a:blip>
          <a:srcRect l="21498" r="21640"/>
          <a:stretch/>
        </p:blipFill>
        <p:spPr>
          <a:xfrm>
            <a:off x="7999475" y="2835251"/>
            <a:ext cx="846351" cy="931680"/>
          </a:xfrm>
          <a:prstGeom prst="rect">
            <a:avLst/>
          </a:prstGeom>
          <a:noFill/>
          <a:ln>
            <a:noFill/>
          </a:ln>
        </p:spPr>
      </p:pic>
      <p:sp>
        <p:nvSpPr>
          <p:cNvPr id="2" name="TextBox 1">
            <a:extLst>
              <a:ext uri="{FF2B5EF4-FFF2-40B4-BE49-F238E27FC236}">
                <a16:creationId xmlns:a16="http://schemas.microsoft.com/office/drawing/2014/main" id="{A45244E9-2882-4240-A04A-47A8D7652DFF}"/>
              </a:ext>
            </a:extLst>
          </p:cNvPr>
          <p:cNvSpPr txBox="1"/>
          <p:nvPr/>
        </p:nvSpPr>
        <p:spPr>
          <a:xfrm>
            <a:off x="477078" y="89452"/>
            <a:ext cx="2862470" cy="398700"/>
          </a:xfrm>
          <a:prstGeom prst="rect">
            <a:avLst/>
          </a:prstGeom>
          <a:solidFill>
            <a:schemeClr val="bg1"/>
          </a:solid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E9F459E1-1D19-43B0-94C9-7549CCFBB341}"/>
              </a:ext>
            </a:extLst>
          </p:cNvPr>
          <p:cNvPicPr>
            <a:picLocks noChangeAspect="1"/>
          </p:cNvPicPr>
          <p:nvPr/>
        </p:nvPicPr>
        <p:blipFill>
          <a:blip r:embed="rId5"/>
          <a:stretch>
            <a:fillRect/>
          </a:stretch>
        </p:blipFill>
        <p:spPr>
          <a:xfrm>
            <a:off x="9632829" y="6198785"/>
            <a:ext cx="2211302" cy="497543"/>
          </a:xfrm>
          <a:prstGeom prst="rect">
            <a:avLst/>
          </a:prstGeom>
        </p:spPr>
      </p:pic>
      <p:sp>
        <p:nvSpPr>
          <p:cNvPr id="14" name="TextBox 13">
            <a:extLst>
              <a:ext uri="{FF2B5EF4-FFF2-40B4-BE49-F238E27FC236}">
                <a16:creationId xmlns:a16="http://schemas.microsoft.com/office/drawing/2014/main" id="{1C4169AC-5881-4C15-A4BC-37809FA502D0}"/>
              </a:ext>
            </a:extLst>
          </p:cNvPr>
          <p:cNvSpPr txBox="1"/>
          <p:nvPr/>
        </p:nvSpPr>
        <p:spPr>
          <a:xfrm>
            <a:off x="566150" y="134913"/>
            <a:ext cx="7086980"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721156" y="1432092"/>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ro-RO" sz="2200" dirty="0"/>
              <a:t>Secțiunea</a:t>
            </a:r>
            <a:r>
              <a:rPr lang="en-US" sz="2200" dirty="0"/>
              <a:t> 1</a:t>
            </a:r>
            <a:r>
              <a:rPr lang="en-US" dirty="0"/>
              <a:t/>
            </a:r>
            <a:br>
              <a:rPr lang="en-US" dirty="0"/>
            </a:br>
            <a:r>
              <a:rPr lang="en-US" sz="4000" dirty="0" err="1"/>
              <a:t>Introducere</a:t>
            </a:r>
            <a:r>
              <a:rPr lang="en-US" dirty="0"/>
              <a:t/>
            </a:r>
            <a:br>
              <a:rPr lang="en-US" dirty="0"/>
            </a:br>
            <a:endParaRPr dirty="0"/>
          </a:p>
        </p:txBody>
      </p:sp>
      <p:sp>
        <p:nvSpPr>
          <p:cNvPr id="128" name="Google Shape;128;p4"/>
          <p:cNvSpPr txBox="1">
            <a:spLocks noGrp="1"/>
          </p:cNvSpPr>
          <p:nvPr>
            <p:ph type="body" idx="1"/>
          </p:nvPr>
        </p:nvSpPr>
        <p:spPr>
          <a:xfrm>
            <a:off x="836296" y="2927049"/>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err="1"/>
              <a:t>Obiective</a:t>
            </a:r>
            <a:endParaRPr dirty="0"/>
          </a:p>
        </p:txBody>
      </p:sp>
      <p:sp>
        <p:nvSpPr>
          <p:cNvPr id="129" name="Google Shape;129;p4"/>
          <p:cNvSpPr txBox="1">
            <a:spLocks noGrp="1"/>
          </p:cNvSpPr>
          <p:nvPr>
            <p:ph type="body" idx="2"/>
          </p:nvPr>
        </p:nvSpPr>
        <p:spPr>
          <a:xfrm>
            <a:off x="721156" y="3696100"/>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ro-RO" sz="2000" dirty="0"/>
              <a:t>La finalul acestei secțiuni</a:t>
            </a:r>
            <a:r>
              <a:rPr lang="en-US" sz="2000" dirty="0"/>
              <a:t>, </a:t>
            </a:r>
            <a:r>
              <a:rPr lang="en-US" sz="2000" dirty="0" err="1"/>
              <a:t>veți</a:t>
            </a:r>
            <a:r>
              <a:rPr lang="en-US" sz="2000" dirty="0"/>
              <a:t> </a:t>
            </a:r>
            <a:r>
              <a:rPr lang="ro-RO" sz="2000" dirty="0"/>
              <a:t>deține informații despre</a:t>
            </a:r>
            <a:r>
              <a:rPr lang="en-US" sz="2000" dirty="0"/>
              <a:t>:</a:t>
            </a:r>
            <a:endParaRPr dirty="0"/>
          </a:p>
          <a:p>
            <a:pPr marL="228600" lvl="0" indent="-224948" algn="l" rtl="0">
              <a:lnSpc>
                <a:spcPct val="150000"/>
              </a:lnSpc>
              <a:spcBef>
                <a:spcPts val="1200"/>
              </a:spcBef>
              <a:spcAft>
                <a:spcPts val="0"/>
              </a:spcAft>
              <a:buClr>
                <a:srgbClr val="92D050"/>
              </a:buClr>
              <a:buSzPts val="2100"/>
              <a:buFont typeface="Calibri"/>
              <a:buChar char="✔"/>
            </a:pPr>
            <a:r>
              <a:rPr lang="en-US" sz="2000" dirty="0" err="1"/>
              <a:t>Obiectivele</a:t>
            </a:r>
            <a:r>
              <a:rPr lang="en-US" sz="2000" dirty="0"/>
              <a:t> de </a:t>
            </a:r>
            <a:r>
              <a:rPr lang="en-US" sz="2000" dirty="0" err="1"/>
              <a:t>învățare</a:t>
            </a:r>
            <a:r>
              <a:rPr lang="en-US" sz="2000" dirty="0"/>
              <a:t> </a:t>
            </a:r>
            <a:r>
              <a:rPr lang="en-US" sz="2000" dirty="0" err="1"/>
              <a:t>și</a:t>
            </a:r>
            <a:r>
              <a:rPr lang="en-US" sz="2000" dirty="0"/>
              <a:t> </a:t>
            </a:r>
            <a:r>
              <a:rPr lang="en-US" sz="2000" dirty="0" err="1"/>
              <a:t>conținutul</a:t>
            </a:r>
            <a:r>
              <a:rPr lang="en-US" sz="2000" dirty="0"/>
              <a:t> </a:t>
            </a:r>
            <a:r>
              <a:rPr lang="ro-RO" sz="2000" dirty="0"/>
              <a:t>acestui modul de formare.</a:t>
            </a:r>
            <a:endParaRPr lang="en-US" dirty="0"/>
          </a:p>
          <a:p>
            <a:pPr marL="228600" lvl="0" indent="-224948" algn="l" rtl="0">
              <a:lnSpc>
                <a:spcPct val="150000"/>
              </a:lnSpc>
              <a:spcBef>
                <a:spcPts val="1200"/>
              </a:spcBef>
              <a:spcAft>
                <a:spcPts val="0"/>
              </a:spcAft>
              <a:buClr>
                <a:srgbClr val="92D050"/>
              </a:buClr>
              <a:buSzPts val="2100"/>
              <a:buFont typeface="Calibri"/>
              <a:buChar char="✔"/>
            </a:pPr>
            <a:r>
              <a:rPr lang="en-US" sz="2000" dirty="0" err="1"/>
              <a:t>Metodologia</a:t>
            </a:r>
            <a:r>
              <a:rPr lang="en-US" sz="2000" dirty="0"/>
              <a:t> de </a:t>
            </a:r>
            <a:r>
              <a:rPr lang="en-US" sz="2000" dirty="0" err="1"/>
              <a:t>instruire</a:t>
            </a:r>
            <a:r>
              <a:rPr lang="en-US" sz="2000" dirty="0"/>
              <a:t> </a:t>
            </a:r>
            <a:r>
              <a:rPr lang="en-US" sz="2000" dirty="0" err="1"/>
              <a:t>utilizată</a:t>
            </a:r>
            <a:r>
              <a:rPr lang="en-US" sz="2000" dirty="0"/>
              <a:t> </a:t>
            </a:r>
            <a:r>
              <a:rPr lang="en-US" sz="2000" dirty="0" err="1"/>
              <a:t>și</a:t>
            </a:r>
            <a:r>
              <a:rPr lang="en-US" sz="2000" dirty="0"/>
              <a:t> </a:t>
            </a:r>
            <a:r>
              <a:rPr lang="en-US" sz="2000" dirty="0" err="1"/>
              <a:t>durata</a:t>
            </a:r>
            <a:r>
              <a:rPr lang="en-US" sz="2000" dirty="0"/>
              <a:t> </a:t>
            </a:r>
            <a:r>
              <a:rPr lang="ro-RO" sz="2000" dirty="0"/>
              <a:t>modulului.</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8890311" y="5730810"/>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Imagine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 </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541268DB-3D60-40A0-B3C2-0690234B735C}"/>
              </a:ext>
            </a:extLst>
          </p:cNvPr>
          <p:cNvSpPr txBox="1"/>
          <p:nvPr/>
        </p:nvSpPr>
        <p:spPr>
          <a:xfrm>
            <a:off x="1" y="0"/>
            <a:ext cx="3309730" cy="606287"/>
          </a:xfrm>
          <a:prstGeom prst="rect">
            <a:avLst/>
          </a:prstGeom>
          <a:solidFill>
            <a:schemeClr val="bg1"/>
          </a:solidFill>
        </p:spPr>
        <p:txBody>
          <a:bodyPr wrap="square" rtlCol="0">
            <a:spAutoFit/>
          </a:bodyPr>
          <a:lstStyle/>
          <a:p>
            <a:endParaRPr lang="en-US" dirty="0"/>
          </a:p>
        </p:txBody>
      </p:sp>
      <p:sp>
        <p:nvSpPr>
          <p:cNvPr id="9" name="Google Shape;140;p5">
            <a:extLst>
              <a:ext uri="{FF2B5EF4-FFF2-40B4-BE49-F238E27FC236}">
                <a16:creationId xmlns:a16="http://schemas.microsoft.com/office/drawing/2014/main" id="{2D413853-D06E-4B7B-8693-F05FE44A51A0}"/>
              </a:ext>
            </a:extLst>
          </p:cNvPr>
          <p:cNvSpPr/>
          <p:nvPr/>
        </p:nvSpPr>
        <p:spPr>
          <a:xfrm>
            <a:off x="137041" y="1269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1</a:t>
            </a:r>
            <a:endParaRPr sz="2000" b="1" i="0" u="none" strike="noStrike" cap="none" dirty="0">
              <a:solidFill>
                <a:schemeClr val="lt1"/>
              </a:solidFill>
              <a:latin typeface="Calibri"/>
              <a:ea typeface="Calibri"/>
              <a:cs typeface="Calibri"/>
              <a:sym typeface="Calibri"/>
            </a:endParaRPr>
          </a:p>
        </p:txBody>
      </p:sp>
      <p:sp>
        <p:nvSpPr>
          <p:cNvPr id="10" name="Google Shape;139;p5">
            <a:extLst>
              <a:ext uri="{FF2B5EF4-FFF2-40B4-BE49-F238E27FC236}">
                <a16:creationId xmlns:a16="http://schemas.microsoft.com/office/drawing/2014/main" id="{2500B871-F800-4E3D-AA04-3F0462598B44}"/>
              </a:ext>
            </a:extLst>
          </p:cNvPr>
          <p:cNvSpPr txBox="1"/>
          <p:nvPr/>
        </p:nvSpPr>
        <p:spPr>
          <a:xfrm>
            <a:off x="628999" y="126905"/>
            <a:ext cx="7314957" cy="40963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 name="TextBox 5">
            <a:extLst>
              <a:ext uri="{FF2B5EF4-FFF2-40B4-BE49-F238E27FC236}">
                <a16:creationId xmlns:a16="http://schemas.microsoft.com/office/drawing/2014/main" id="{3E7334BE-1136-4C6F-A9D4-B93C7475D00A}"/>
              </a:ext>
            </a:extLst>
          </p:cNvPr>
          <p:cNvSpPr txBox="1"/>
          <p:nvPr/>
        </p:nvSpPr>
        <p:spPr>
          <a:xfrm>
            <a:off x="11131163" y="5874026"/>
            <a:ext cx="1005674" cy="983974"/>
          </a:xfrm>
          <a:prstGeom prst="rect">
            <a:avLst/>
          </a:prstGeom>
          <a:solidFill>
            <a:schemeClr val="bg1"/>
          </a:solidFill>
        </p:spPr>
        <p:txBody>
          <a:bodyPr wrap="square" rtlCol="0">
            <a:spAutoFit/>
          </a:bodyPr>
          <a:lstStyle/>
          <a:p>
            <a:endParaRPr lang="en-US" dirty="0"/>
          </a:p>
        </p:txBody>
      </p:sp>
      <p:pic>
        <p:nvPicPr>
          <p:cNvPr id="14" name="Picture 13">
            <a:extLst>
              <a:ext uri="{FF2B5EF4-FFF2-40B4-BE49-F238E27FC236}">
                <a16:creationId xmlns:a16="http://schemas.microsoft.com/office/drawing/2014/main" id="{87789E3E-37FE-4616-B594-4047CD97311A}"/>
              </a:ext>
            </a:extLst>
          </p:cNvPr>
          <p:cNvPicPr>
            <a:picLocks noChangeAspect="1"/>
          </p:cNvPicPr>
          <p:nvPr/>
        </p:nvPicPr>
        <p:blipFill>
          <a:blip r:embed="rId5"/>
          <a:stretch>
            <a:fillRect/>
          </a:stretch>
        </p:blipFill>
        <p:spPr>
          <a:xfrm>
            <a:off x="137041" y="6233552"/>
            <a:ext cx="2211302" cy="497543"/>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32370f821f7_1_38"/>
          <p:cNvSpPr txBox="1">
            <a:spLocks noGrp="1"/>
          </p:cNvSpPr>
          <p:nvPr>
            <p:ph type="title"/>
          </p:nvPr>
        </p:nvSpPr>
        <p:spPr>
          <a:xfrm>
            <a:off x="558000" y="847909"/>
            <a:ext cx="10515600" cy="893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ct val="111111"/>
              <a:buFont typeface="Calibri"/>
              <a:buNone/>
            </a:pPr>
            <a:r>
              <a:rPr lang="ro-RO" sz="2000" dirty="0"/>
              <a:t>Secțiunea</a:t>
            </a:r>
            <a:r>
              <a:rPr lang="en-US" sz="2000" dirty="0"/>
              <a:t> 8</a:t>
            </a:r>
            <a:r>
              <a:rPr lang="en-US" sz="4000" dirty="0"/>
              <a:t/>
            </a:r>
            <a:br>
              <a:rPr lang="en-US" sz="4000" dirty="0"/>
            </a:br>
            <a:r>
              <a:rPr lang="ro-RO" dirty="0"/>
              <a:t>Cum să vă mențineți dispozitivele digitale actualizate</a:t>
            </a:r>
            <a:endParaRPr dirty="0"/>
          </a:p>
        </p:txBody>
      </p:sp>
      <p:sp>
        <p:nvSpPr>
          <p:cNvPr id="486" name="Google Shape;486;g32370f821f7_1_38"/>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Obiective</a:t>
            </a:r>
            <a:endParaRPr/>
          </a:p>
        </p:txBody>
      </p:sp>
      <p:sp>
        <p:nvSpPr>
          <p:cNvPr id="487" name="Google Shape;487;g32370f821f7_1_38"/>
          <p:cNvSpPr txBox="1">
            <a:spLocks noGrp="1"/>
          </p:cNvSpPr>
          <p:nvPr>
            <p:ph type="body" idx="2"/>
          </p:nvPr>
        </p:nvSpPr>
        <p:spPr>
          <a:xfrm>
            <a:off x="617619" y="2849843"/>
            <a:ext cx="7741189" cy="279558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it-IT" sz="2000" dirty="0"/>
              <a:t>La finalul acestei secțiuni veți putea:</a:t>
            </a:r>
            <a:endParaRPr lang="ro-RO" sz="2000" dirty="0"/>
          </a:p>
          <a:p>
            <a:pPr marL="228600" lvl="0" indent="-228600" algn="l" rtl="0">
              <a:lnSpc>
                <a:spcPct val="150000"/>
              </a:lnSpc>
              <a:spcBef>
                <a:spcPts val="1200"/>
              </a:spcBef>
              <a:spcAft>
                <a:spcPts val="0"/>
              </a:spcAft>
              <a:buSzPts val="2000"/>
              <a:buChar char="✔"/>
            </a:pPr>
            <a:r>
              <a:rPr lang="pt-BR" sz="2000" dirty="0"/>
              <a:t>Să verificați dacă există actualizări pentru sistemul de operare</a:t>
            </a:r>
            <a:r>
              <a:rPr lang="ro-RO" sz="2000" dirty="0"/>
              <a:t>.</a:t>
            </a:r>
          </a:p>
          <a:p>
            <a:pPr marL="228600" lvl="0" indent="-228600" algn="l" rtl="0">
              <a:lnSpc>
                <a:spcPct val="150000"/>
              </a:lnSpc>
              <a:spcBef>
                <a:spcPts val="1200"/>
              </a:spcBef>
              <a:spcAft>
                <a:spcPts val="0"/>
              </a:spcAft>
              <a:buSzPts val="2000"/>
              <a:buChar char="✔"/>
            </a:pPr>
            <a:r>
              <a:rPr lang="ro-RO" sz="2000" dirty="0"/>
              <a:t>Să actualizați aplicațiile instalate.</a:t>
            </a:r>
            <a:endParaRPr lang="en-US" sz="2000" dirty="0"/>
          </a:p>
          <a:p>
            <a:pPr marL="228600" lvl="0" indent="-228600" algn="l" rtl="0">
              <a:lnSpc>
                <a:spcPct val="150000"/>
              </a:lnSpc>
              <a:spcBef>
                <a:spcPts val="1200"/>
              </a:spcBef>
              <a:spcAft>
                <a:spcPts val="0"/>
              </a:spcAft>
              <a:buSzPts val="2000"/>
              <a:buChar char="✔"/>
            </a:pPr>
            <a:r>
              <a:rPr lang="ro-RO" sz="2000" dirty="0"/>
              <a:t>Să vă protejați datele și dispozitivele.</a:t>
            </a:r>
          </a:p>
          <a:p>
            <a:pPr marL="457200" lvl="0" indent="0" algn="l" rtl="0">
              <a:lnSpc>
                <a:spcPct val="150000"/>
              </a:lnSpc>
              <a:spcBef>
                <a:spcPts val="1200"/>
              </a:spcBef>
              <a:spcAft>
                <a:spcPts val="0"/>
              </a:spcAft>
              <a:buSzPts val="2400"/>
              <a:buNone/>
            </a:pPr>
            <a:endParaRPr sz="2000" dirty="0"/>
          </a:p>
        </p:txBody>
      </p:sp>
      <p:pic>
        <p:nvPicPr>
          <p:cNvPr id="488" name="Google Shape;488;g32370f821f7_1_38" descr="High ROI content abstract concept illustration"/>
          <p:cNvPicPr preferRelativeResize="0"/>
          <p:nvPr/>
        </p:nvPicPr>
        <p:blipFill rotWithShape="1">
          <a:blip r:embed="rId3">
            <a:alphaModFix/>
          </a:blip>
          <a:srcRect l="10457" t="11532" r="9779" b="9207"/>
          <a:stretch/>
        </p:blipFill>
        <p:spPr>
          <a:xfrm>
            <a:off x="8507896" y="1820522"/>
            <a:ext cx="2911531" cy="2453304"/>
          </a:xfrm>
          <a:prstGeom prst="rect">
            <a:avLst/>
          </a:prstGeom>
          <a:noFill/>
          <a:ln>
            <a:noFill/>
          </a:ln>
        </p:spPr>
      </p:pic>
      <p:sp>
        <p:nvSpPr>
          <p:cNvPr id="489" name="Google Shape;489;g32370f821f7_1_38"/>
          <p:cNvSpPr txBox="1"/>
          <p:nvPr/>
        </p:nvSpPr>
        <p:spPr>
          <a:xfrm>
            <a:off x="9162000" y="4230189"/>
            <a:ext cx="191160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ro-RO"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04D2BB21-C56D-4C22-8427-85C03B936670}"/>
              </a:ext>
            </a:extLst>
          </p:cNvPr>
          <p:cNvSpPr txBox="1"/>
          <p:nvPr/>
        </p:nvSpPr>
        <p:spPr>
          <a:xfrm>
            <a:off x="467139" y="0"/>
            <a:ext cx="2951922" cy="50310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C323D09-3BDE-4C41-A776-F32DB9D87D41}"/>
              </a:ext>
            </a:extLst>
          </p:cNvPr>
          <p:cNvSpPr txBox="1"/>
          <p:nvPr/>
        </p:nvSpPr>
        <p:spPr>
          <a:xfrm>
            <a:off x="617619" y="176748"/>
            <a:ext cx="7234294"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 name="TextBox 3">
            <a:extLst>
              <a:ext uri="{FF2B5EF4-FFF2-40B4-BE49-F238E27FC236}">
                <a16:creationId xmlns:a16="http://schemas.microsoft.com/office/drawing/2014/main" id="{9FB99420-19D0-410C-AA69-17E0978C94C8}"/>
              </a:ext>
            </a:extLst>
          </p:cNvPr>
          <p:cNvSpPr txBox="1"/>
          <p:nvPr/>
        </p:nvSpPr>
        <p:spPr>
          <a:xfrm>
            <a:off x="11191461" y="6152322"/>
            <a:ext cx="1000539" cy="705678"/>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5D939DCE-3B75-437F-8B5C-57941BB2D0D2}"/>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3" descr="Helpful sign concept illustration"/>
          <p:cNvPicPr preferRelativeResize="0"/>
          <p:nvPr/>
        </p:nvPicPr>
        <p:blipFill rotWithShape="1">
          <a:blip r:embed="rId3">
            <a:alphaModFix/>
          </a:blip>
          <a:srcRect/>
          <a:stretch/>
        </p:blipFill>
        <p:spPr>
          <a:xfrm>
            <a:off x="9011008" y="1203904"/>
            <a:ext cx="2622992" cy="2731567"/>
          </a:xfrm>
          <a:prstGeom prst="rect">
            <a:avLst/>
          </a:prstGeom>
          <a:noFill/>
          <a:ln>
            <a:noFill/>
          </a:ln>
        </p:spPr>
      </p:pic>
      <p:sp>
        <p:nvSpPr>
          <p:cNvPr id="496" name="Google Shape;496;p13"/>
          <p:cNvSpPr txBox="1">
            <a:spLocks noGrp="1"/>
          </p:cNvSpPr>
          <p:nvPr>
            <p:ph type="title"/>
          </p:nvPr>
        </p:nvSpPr>
        <p:spPr>
          <a:xfrm>
            <a:off x="558000" y="807950"/>
            <a:ext cx="74013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err="1"/>
              <a:t>Sfaturi</a:t>
            </a:r>
            <a:r>
              <a:rPr lang="en-US" dirty="0"/>
              <a:t> </a:t>
            </a:r>
            <a:r>
              <a:rPr lang="en-US" dirty="0" err="1"/>
              <a:t>pentru</a:t>
            </a:r>
            <a:r>
              <a:rPr lang="en-US" dirty="0"/>
              <a:t> a </a:t>
            </a:r>
            <a:r>
              <a:rPr lang="en-US" dirty="0" err="1"/>
              <a:t>vă</a:t>
            </a:r>
            <a:r>
              <a:rPr lang="en-US" dirty="0"/>
              <a:t> </a:t>
            </a:r>
            <a:r>
              <a:rPr lang="en-US" dirty="0" err="1"/>
              <a:t>proteja</a:t>
            </a:r>
            <a:r>
              <a:rPr lang="en-US" dirty="0"/>
              <a:t> </a:t>
            </a:r>
            <a:r>
              <a:rPr lang="en-US" dirty="0" err="1"/>
              <a:t>datele</a:t>
            </a:r>
            <a:r>
              <a:rPr lang="en-US" dirty="0"/>
              <a:t> </a:t>
            </a:r>
            <a:r>
              <a:rPr lang="en-US" dirty="0" err="1"/>
              <a:t>și</a:t>
            </a:r>
            <a:r>
              <a:rPr lang="en-US" dirty="0"/>
              <a:t> </a:t>
            </a:r>
            <a:r>
              <a:rPr lang="en-US" dirty="0" err="1"/>
              <a:t>dispozitivele</a:t>
            </a:r>
            <a:endParaRPr dirty="0"/>
          </a:p>
        </p:txBody>
      </p:sp>
      <p:sp>
        <p:nvSpPr>
          <p:cNvPr id="497" name="Google Shape;497;p13"/>
          <p:cNvSpPr txBox="1">
            <a:spLocks noGrp="1"/>
          </p:cNvSpPr>
          <p:nvPr>
            <p:ph type="body" idx="1"/>
          </p:nvPr>
        </p:nvSpPr>
        <p:spPr>
          <a:xfrm>
            <a:off x="557999" y="1609075"/>
            <a:ext cx="7662600" cy="45534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SzPct val="108108"/>
              <a:buNone/>
            </a:pPr>
            <a:r>
              <a:rPr lang="ro-RO" dirty="0"/>
              <a:t>Actualizările de software sunt importante pentru siguranța și buna funcționare a dispozitivului.</a:t>
            </a:r>
            <a:endParaRPr lang="en-US" dirty="0"/>
          </a:p>
          <a:p>
            <a:r>
              <a:rPr lang="ro-RO" dirty="0"/>
              <a:t>Ele corectează probleme de securitate cunoscute în aplicații, browser și sistemul de operare. În plus, pot adăuga funcții noi sau îmbunătățite, elimină </a:t>
            </a:r>
            <a:r>
              <a:rPr lang="en-US" dirty="0"/>
              <a:t>pe </a:t>
            </a:r>
            <a:r>
              <a:rPr lang="ro-RO" dirty="0"/>
              <a:t>cele vechi și ajută la stabilitatea programelor.</a:t>
            </a:r>
          </a:p>
          <a:p>
            <a:pPr marL="76200" indent="0">
              <a:buNone/>
            </a:pPr>
            <a:r>
              <a:rPr lang="ro-RO" dirty="0"/>
              <a:t>Pentru a vă proteja datele și dispozitivele:</a:t>
            </a:r>
          </a:p>
          <a:p>
            <a:pPr>
              <a:buFont typeface="Calibri" panose="020B0604020202020204" pitchFamily="34" charset="0"/>
              <a:buChar char="•"/>
            </a:pPr>
            <a:r>
              <a:rPr lang="ro-RO" dirty="0"/>
              <a:t>Folosiți mereu cea mai recentă versiune a sistemului de operare.</a:t>
            </a:r>
          </a:p>
          <a:p>
            <a:pPr>
              <a:buFont typeface="Calibri" panose="020B0604020202020204" pitchFamily="34" charset="0"/>
              <a:buChar char="•"/>
            </a:pPr>
            <a:r>
              <a:rPr lang="ro-RO" dirty="0"/>
              <a:t>Instalați un program antivirus și un firewall.</a:t>
            </a:r>
          </a:p>
          <a:p>
            <a:pPr>
              <a:buFont typeface="Calibri" panose="020B0604020202020204" pitchFamily="34" charset="0"/>
              <a:buChar char="•"/>
            </a:pPr>
            <a:r>
              <a:rPr lang="ro-RO" dirty="0"/>
              <a:t>Verificați periodic dacă sunt actualizări disponibile.</a:t>
            </a:r>
          </a:p>
          <a:p>
            <a:pPr>
              <a:buFont typeface="Calibri" panose="020B0604020202020204" pitchFamily="34" charset="0"/>
              <a:buChar char="•"/>
            </a:pPr>
            <a:r>
              <a:rPr lang="ro-RO" dirty="0"/>
              <a:t>Nu descărcați programe gratuite de pe site-uri necunoscute sau care nu inspiră încredere.</a:t>
            </a:r>
          </a:p>
          <a:p>
            <a:pPr>
              <a:buFont typeface="Calibri" panose="020B0604020202020204" pitchFamily="34" charset="0"/>
              <a:buChar char="•"/>
            </a:pPr>
            <a:r>
              <a:rPr lang="ro-RO" dirty="0"/>
              <a:t>Descărcați software doar de la firme cunoscute și sigure, cât mai curând posibil, când sunt disponibile actualizări.</a:t>
            </a:r>
          </a:p>
          <a:p>
            <a:pPr marL="0" lvl="0" indent="0" algn="l" rtl="0">
              <a:lnSpc>
                <a:spcPct val="100000"/>
              </a:lnSpc>
              <a:spcBef>
                <a:spcPts val="0"/>
              </a:spcBef>
              <a:spcAft>
                <a:spcPts val="0"/>
              </a:spcAft>
              <a:buSzPct val="108108"/>
              <a:buNone/>
            </a:pPr>
            <a:endParaRPr dirty="0"/>
          </a:p>
        </p:txBody>
      </p:sp>
      <p:sp>
        <p:nvSpPr>
          <p:cNvPr id="498" name="Google Shape;498;p13"/>
          <p:cNvSpPr/>
          <p:nvPr/>
        </p:nvSpPr>
        <p:spPr>
          <a:xfrm>
            <a:off x="7603434" y="0"/>
            <a:ext cx="4582965" cy="397565"/>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1.8 </a:t>
            </a:r>
            <a:r>
              <a:rPr lang="en-US" sz="1800" b="0" i="0" u="none" strike="noStrike" cap="none" dirty="0" err="1">
                <a:solidFill>
                  <a:srgbClr val="1C2E78"/>
                </a:solidFill>
                <a:latin typeface="Calibri"/>
                <a:ea typeface="Calibri"/>
                <a:cs typeface="Calibri"/>
                <a:sym typeface="Calibri"/>
              </a:rPr>
              <a:t>Menținerea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dispozitivelor</a:t>
            </a:r>
            <a:r>
              <a:rPr lang="en-US" sz="1800" b="0" i="0" u="none" strike="noStrike" cap="none" dirty="0">
                <a:solidFill>
                  <a:srgbClr val="1C2E78"/>
                </a:solidFill>
                <a:latin typeface="Calibri"/>
                <a:ea typeface="Calibri"/>
                <a:cs typeface="Calibri"/>
                <a:sym typeface="Calibri"/>
              </a:rPr>
              <a:t> TIC</a:t>
            </a:r>
            <a:r>
              <a:rPr lang="ro-RO" sz="1800" b="0" i="0" u="none" strike="noStrike" cap="none" dirty="0">
                <a:solidFill>
                  <a:srgbClr val="1C2E78"/>
                </a:solidFill>
                <a:latin typeface="Calibri"/>
                <a:ea typeface="Calibri"/>
                <a:cs typeface="Calibri"/>
                <a:sym typeface="Calibri"/>
              </a:rPr>
              <a:t> actualizate</a:t>
            </a:r>
            <a:r>
              <a:rPr lang="en-US" sz="1800" b="0" i="0" u="none" strike="noStrike" cap="none" dirty="0">
                <a:solidFill>
                  <a:srgbClr val="1C2E78"/>
                </a:solidFill>
                <a:latin typeface="Calibri"/>
                <a:ea typeface="Calibri"/>
                <a:cs typeface="Calibri"/>
                <a:sym typeface="Calibri"/>
              </a:rPr>
              <a:t> </a:t>
            </a:r>
            <a:endParaRPr sz="1800" b="0" i="0" u="none" strike="noStrike" cap="none" dirty="0">
              <a:solidFill>
                <a:srgbClr val="1C2E78"/>
              </a:solidFill>
              <a:latin typeface="Calibri"/>
              <a:ea typeface="Calibri"/>
              <a:cs typeface="Calibri"/>
              <a:sym typeface="Calibri"/>
            </a:endParaRPr>
          </a:p>
        </p:txBody>
      </p:sp>
      <p:sp>
        <p:nvSpPr>
          <p:cNvPr id="499" name="Google Shape;499;p13"/>
          <p:cNvSpPr/>
          <p:nvPr/>
        </p:nvSpPr>
        <p:spPr>
          <a:xfrm>
            <a:off x="9392477" y="3885775"/>
            <a:ext cx="2072705"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storyset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E8D9A9DD-7604-4824-B370-BC82697EB429}"/>
              </a:ext>
            </a:extLst>
          </p:cNvPr>
          <p:cNvSpPr txBox="1"/>
          <p:nvPr/>
        </p:nvSpPr>
        <p:spPr>
          <a:xfrm>
            <a:off x="467139" y="79972"/>
            <a:ext cx="6602256" cy="615553"/>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endParaRPr lang="en-US" dirty="0"/>
          </a:p>
        </p:txBody>
      </p:sp>
      <p:pic>
        <p:nvPicPr>
          <p:cNvPr id="10" name="Picture 9">
            <a:extLst>
              <a:ext uri="{FF2B5EF4-FFF2-40B4-BE49-F238E27FC236}">
                <a16:creationId xmlns:a16="http://schemas.microsoft.com/office/drawing/2014/main" id="{9AC22EDD-BFD3-44C3-BD11-F91006900198}"/>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g32045594444_0_7"/>
          <p:cNvSpPr txBox="1">
            <a:spLocks noGrp="1"/>
          </p:cNvSpPr>
          <p:nvPr>
            <p:ph type="title"/>
          </p:nvPr>
        </p:nvSpPr>
        <p:spPr>
          <a:xfrm>
            <a:off x="523350" y="470574"/>
            <a:ext cx="8723652" cy="40011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11111"/>
              <a:buFont typeface="Calibri"/>
              <a:buNone/>
            </a:pPr>
            <a:r>
              <a:rPr lang="pt-BR" dirty="0"/>
              <a:t>Cum verificați actualizările pentru aplicații și sistemul de operare</a:t>
            </a:r>
            <a:endParaRPr dirty="0"/>
          </a:p>
        </p:txBody>
      </p:sp>
      <p:sp>
        <p:nvSpPr>
          <p:cNvPr id="506" name="Google Shape;506;g32045594444_0_7"/>
          <p:cNvSpPr txBox="1">
            <a:spLocks noGrp="1"/>
          </p:cNvSpPr>
          <p:nvPr>
            <p:ph type="body" idx="1"/>
          </p:nvPr>
        </p:nvSpPr>
        <p:spPr>
          <a:xfrm>
            <a:off x="523350" y="870684"/>
            <a:ext cx="11145300" cy="5921100"/>
          </a:xfrm>
          <a:prstGeom prst="rect">
            <a:avLst/>
          </a:prstGeom>
          <a:noFill/>
          <a:ln>
            <a:noFill/>
          </a:ln>
        </p:spPr>
        <p:txBody>
          <a:bodyPr spcFirstLastPara="1" wrap="square" lIns="91425" tIns="45700" rIns="91425" bIns="45700" anchor="t" anchorCtr="0">
            <a:noAutofit/>
          </a:bodyPr>
          <a:lstStyle/>
          <a:p>
            <a:pPr marL="76200" indent="0">
              <a:buNone/>
            </a:pPr>
            <a:r>
              <a:rPr lang="ro-RO" sz="1800" b="1" dirty="0"/>
              <a:t>Verificarea actualizărilor:</a:t>
            </a:r>
          </a:p>
          <a:p>
            <a:pPr>
              <a:buFont typeface="Wingdings" panose="05000000000000000000" pitchFamily="2" charset="2"/>
              <a:buChar char="§"/>
            </a:pPr>
            <a:r>
              <a:rPr lang="ro-RO" sz="1800" b="1" dirty="0"/>
              <a:t>Pentru aplicații:</a:t>
            </a:r>
            <a:endParaRPr lang="ro-RO" sz="1800" dirty="0"/>
          </a:p>
          <a:p>
            <a:pPr marL="742950" lvl="1" indent="-285750">
              <a:buFont typeface="Calibri" panose="020B0604020202020204" pitchFamily="34" charset="0"/>
              <a:buChar char="•"/>
            </a:pPr>
            <a:r>
              <a:rPr lang="ro-RO" sz="1800" dirty="0"/>
              <a:t>Deschideți </a:t>
            </a:r>
            <a:r>
              <a:rPr lang="ro-RO" sz="1800" b="1" dirty="0" err="1"/>
              <a:t>App</a:t>
            </a:r>
            <a:r>
              <a:rPr lang="ro-RO" sz="1800" b="1" dirty="0"/>
              <a:t> </a:t>
            </a:r>
            <a:r>
              <a:rPr lang="ro-RO" sz="1800" b="1" dirty="0" err="1"/>
              <a:t>Store</a:t>
            </a:r>
            <a:r>
              <a:rPr lang="ro-RO" sz="1800" dirty="0"/>
              <a:t> (pentru dispozitive </a:t>
            </a:r>
            <a:r>
              <a:rPr lang="ro-RO" sz="1800" dirty="0" err="1"/>
              <a:t>iPhone</a:t>
            </a:r>
            <a:r>
              <a:rPr lang="ro-RO" sz="1800" dirty="0"/>
              <a:t>/</a:t>
            </a:r>
            <a:r>
              <a:rPr lang="ro-RO" sz="1800" dirty="0" err="1"/>
              <a:t>iPad</a:t>
            </a:r>
            <a:r>
              <a:rPr lang="ro-RO" sz="1800" dirty="0"/>
              <a:t>) sau </a:t>
            </a:r>
            <a:r>
              <a:rPr lang="ro-RO" sz="1800" b="1" dirty="0"/>
              <a:t>Google Play </a:t>
            </a:r>
            <a:r>
              <a:rPr lang="ro-RO" sz="1800" b="1" dirty="0" err="1"/>
              <a:t>Store</a:t>
            </a:r>
            <a:r>
              <a:rPr lang="ro-RO" sz="1800" dirty="0"/>
              <a:t> (pentru dispozitive Android).</a:t>
            </a:r>
          </a:p>
          <a:p>
            <a:pPr marL="742950" lvl="1" indent="-285750">
              <a:buFont typeface="Calibri" panose="020B0604020202020204" pitchFamily="34" charset="0"/>
              <a:buChar char="•"/>
            </a:pPr>
            <a:r>
              <a:rPr lang="ro-RO" sz="1800" dirty="0"/>
              <a:t>Atingeți pictograma de </a:t>
            </a:r>
            <a:r>
              <a:rPr lang="ro-RO" sz="1800" b="1" dirty="0"/>
              <a:t>profil</a:t>
            </a:r>
            <a:r>
              <a:rPr lang="ro-RO" sz="1800" dirty="0"/>
              <a:t> sau </a:t>
            </a:r>
            <a:r>
              <a:rPr lang="ro-RO" sz="1800" b="1" dirty="0"/>
              <a:t>meniul</a:t>
            </a:r>
            <a:r>
              <a:rPr lang="ro-RO" sz="1800" dirty="0"/>
              <a:t>, aflat de obicei în colțul din dreapta sus.</a:t>
            </a:r>
          </a:p>
          <a:p>
            <a:pPr marL="742950" lvl="1" indent="-285750">
              <a:buFont typeface="Calibri" panose="020B0604020202020204" pitchFamily="34" charset="0"/>
              <a:buChar char="•"/>
            </a:pPr>
            <a:r>
              <a:rPr lang="ro-RO" sz="1800" dirty="0"/>
              <a:t>Căutați opțiunea </a:t>
            </a:r>
            <a:r>
              <a:rPr lang="ro-RO" sz="1800" b="1" dirty="0"/>
              <a:t>„Actualizări”</a:t>
            </a:r>
            <a:r>
              <a:rPr lang="ro-RO" sz="1800" dirty="0"/>
              <a:t> sau </a:t>
            </a:r>
            <a:r>
              <a:rPr lang="ro-RO" sz="1800" b="1" dirty="0"/>
              <a:t>„Gestionați aplicațiile și dispozitivul”</a:t>
            </a:r>
            <a:r>
              <a:rPr lang="ro-RO" sz="1800" dirty="0"/>
              <a:t>.</a:t>
            </a:r>
            <a:endParaRPr lang="en-US" sz="1800" dirty="0"/>
          </a:p>
          <a:p>
            <a:pPr marL="76200" indent="0">
              <a:buNone/>
            </a:pPr>
            <a:r>
              <a:rPr lang="ro-RO" sz="1800" b="1" dirty="0"/>
              <a:t>Actualizarea aplicațiilor:</a:t>
            </a:r>
          </a:p>
          <a:p>
            <a:pPr>
              <a:buFont typeface="Calibri" panose="020B0604020202020204" pitchFamily="34" charset="0"/>
              <a:buChar char="•"/>
            </a:pPr>
            <a:r>
              <a:rPr lang="ro-RO" sz="1800" dirty="0"/>
              <a:t>În secțiunea de actualizări, veți vedea o listă cu aplicațiile care au actualizări disponibile.</a:t>
            </a:r>
          </a:p>
          <a:p>
            <a:pPr>
              <a:buFont typeface="Calibri" panose="020B0604020202020204" pitchFamily="34" charset="0"/>
              <a:buChar char="•"/>
            </a:pPr>
            <a:r>
              <a:rPr lang="ro-RO" sz="1800" dirty="0"/>
              <a:t>Puteți actualiza aplicațiile una câte una, apăsând pe </a:t>
            </a:r>
            <a:r>
              <a:rPr lang="ro-RO" sz="1800" b="1" dirty="0"/>
              <a:t>„Actualizează”</a:t>
            </a:r>
            <a:r>
              <a:rPr lang="ro-RO" sz="1800" dirty="0"/>
              <a:t> lângă fiecare,</a:t>
            </a:r>
            <a:br>
              <a:rPr lang="ro-RO" sz="1800" dirty="0"/>
            </a:br>
            <a:r>
              <a:rPr lang="ro-RO" sz="1800" dirty="0"/>
              <a:t>sau pe toate odată, apăsând pe </a:t>
            </a:r>
            <a:r>
              <a:rPr lang="ro-RO" sz="1800" b="1" dirty="0"/>
              <a:t>„Actualizează tot”</a:t>
            </a:r>
            <a:r>
              <a:rPr lang="ro-RO" sz="1800" dirty="0"/>
              <a:t>.</a:t>
            </a:r>
          </a:p>
          <a:p>
            <a:pPr marL="76200" indent="0">
              <a:buNone/>
            </a:pPr>
            <a:r>
              <a:rPr lang="ro-RO" sz="1800" b="1" dirty="0"/>
              <a:t>Actualizarea sistemului:</a:t>
            </a:r>
          </a:p>
          <a:p>
            <a:pPr>
              <a:buFont typeface="Calibri" panose="020B0604020202020204" pitchFamily="34" charset="0"/>
              <a:buChar char="•"/>
            </a:pPr>
            <a:r>
              <a:rPr lang="ro-RO" sz="1800" dirty="0"/>
              <a:t>Actualizările de sistem sunt pentru întregul telefon sau tabletă, nu doar pentru aplicații.</a:t>
            </a:r>
            <a:br>
              <a:rPr lang="ro-RO" sz="1800" dirty="0"/>
            </a:br>
            <a:r>
              <a:rPr lang="ro-RO" sz="1800" dirty="0"/>
              <a:t>Acestea sunt foarte importante pentru securitate și buna funcționare a dispozitivului.</a:t>
            </a:r>
          </a:p>
          <a:p>
            <a:pPr>
              <a:buFont typeface="Calibri" panose="020B0604020202020204" pitchFamily="34" charset="0"/>
              <a:buChar char="•"/>
            </a:pPr>
            <a:r>
              <a:rPr lang="ro-RO" sz="1800" dirty="0"/>
              <a:t>Pentru a verifica dacă aveți o actualizare de sistem:</a:t>
            </a:r>
          </a:p>
          <a:p>
            <a:pPr marL="742950" lvl="1" indent="-285750">
              <a:buFont typeface="Calibri" panose="020B0604020202020204" pitchFamily="34" charset="0"/>
              <a:buChar char="•"/>
            </a:pPr>
            <a:r>
              <a:rPr lang="ro-RO" sz="1800" dirty="0"/>
              <a:t>Mergeți la </a:t>
            </a:r>
            <a:r>
              <a:rPr lang="ro-RO" sz="1800" b="1" dirty="0"/>
              <a:t>Setări</a:t>
            </a:r>
            <a:r>
              <a:rPr lang="ro-RO" sz="1800" dirty="0"/>
              <a:t>.</a:t>
            </a:r>
          </a:p>
          <a:p>
            <a:pPr marL="742950" lvl="1" indent="-285750">
              <a:buFont typeface="Calibri" panose="020B0604020202020204" pitchFamily="34" charset="0"/>
              <a:buChar char="•"/>
            </a:pPr>
            <a:r>
              <a:rPr lang="ro-RO" sz="1800" dirty="0"/>
              <a:t>Derulați în jos până la </a:t>
            </a:r>
            <a:r>
              <a:rPr lang="ro-RO" sz="1800" b="1" dirty="0"/>
              <a:t>„Sistem”</a:t>
            </a:r>
            <a:r>
              <a:rPr lang="ro-RO" sz="1800" dirty="0"/>
              <a:t> sau </a:t>
            </a:r>
            <a:r>
              <a:rPr lang="ro-RO" sz="1800" b="1" dirty="0"/>
              <a:t>„Actualizare software”</a:t>
            </a:r>
            <a:r>
              <a:rPr lang="ro-RO" sz="1800" dirty="0"/>
              <a:t> (în funcție de telefon).</a:t>
            </a:r>
          </a:p>
          <a:p>
            <a:pPr marL="742950" lvl="1" indent="-285750">
              <a:buFont typeface="Calibri" panose="020B0604020202020204" pitchFamily="34" charset="0"/>
              <a:buChar char="•"/>
            </a:pPr>
            <a:r>
              <a:rPr lang="ro-RO" sz="1800" dirty="0"/>
              <a:t>Atingeți opțiunea pentru a verifica dacă există o actualizare.</a:t>
            </a:r>
          </a:p>
          <a:p>
            <a:pPr marL="742950" lvl="1" indent="-285750">
              <a:buFont typeface="Calibri" panose="020B0604020202020204" pitchFamily="34" charset="0"/>
              <a:buChar char="•"/>
            </a:pPr>
            <a:r>
              <a:rPr lang="ro-RO" sz="1800" dirty="0"/>
              <a:t>Dacă este disponibilă, urmați pașii de pe ecran pentru a o descărca și instala.</a:t>
            </a:r>
          </a:p>
          <a:p>
            <a:pPr marL="457200" lvl="1" indent="0">
              <a:buNone/>
            </a:pPr>
            <a:endParaRPr lang="ro-RO" dirty="0"/>
          </a:p>
        </p:txBody>
      </p:sp>
      <p:sp>
        <p:nvSpPr>
          <p:cNvPr id="507" name="Google Shape;507;g32045594444_0_7"/>
          <p:cNvSpPr/>
          <p:nvPr/>
        </p:nvSpPr>
        <p:spPr>
          <a:xfrm>
            <a:off x="7732643" y="0"/>
            <a:ext cx="4453732" cy="367748"/>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1.8 </a:t>
            </a:r>
            <a:r>
              <a:rPr lang="en-US" sz="1800" b="0" i="0" u="none" strike="noStrike" cap="none" dirty="0" err="1">
                <a:solidFill>
                  <a:srgbClr val="1C2E78"/>
                </a:solidFill>
                <a:latin typeface="Calibri"/>
                <a:ea typeface="Calibri"/>
                <a:cs typeface="Calibri"/>
                <a:sym typeface="Calibri"/>
              </a:rPr>
              <a:t>Menținerea</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dispozitivelor</a:t>
            </a:r>
            <a:r>
              <a:rPr lang="en-US" sz="1800" b="0" i="0" u="none" strike="noStrike" cap="none" dirty="0">
                <a:solidFill>
                  <a:srgbClr val="1C2E78"/>
                </a:solidFill>
                <a:latin typeface="Calibri"/>
                <a:ea typeface="Calibri"/>
                <a:cs typeface="Calibri"/>
                <a:sym typeface="Calibri"/>
              </a:rPr>
              <a:t> TIC </a:t>
            </a:r>
            <a:r>
              <a:rPr lang="en-US" sz="1800" b="0" i="0" u="none" strike="noStrike" cap="none" dirty="0" err="1">
                <a:solidFill>
                  <a:srgbClr val="1C2E78"/>
                </a:solidFill>
                <a:latin typeface="Calibri"/>
                <a:ea typeface="Calibri"/>
                <a:cs typeface="Calibri"/>
                <a:sym typeface="Calibri"/>
              </a:rPr>
              <a:t>actualizate</a:t>
            </a:r>
            <a:r>
              <a:rPr lang="en-US" sz="1800" b="0" i="0" u="none" strike="noStrike" cap="none" dirty="0">
                <a:solidFill>
                  <a:srgbClr val="1C2E78"/>
                </a:solidFill>
                <a:latin typeface="Calibri"/>
                <a:ea typeface="Calibri"/>
                <a:cs typeface="Calibri"/>
                <a:sym typeface="Calibri"/>
              </a:rPr>
              <a:t> </a:t>
            </a:r>
          </a:p>
        </p:txBody>
      </p:sp>
      <p:sp>
        <p:nvSpPr>
          <p:cNvPr id="2" name="TextBox 1">
            <a:extLst>
              <a:ext uri="{FF2B5EF4-FFF2-40B4-BE49-F238E27FC236}">
                <a16:creationId xmlns:a16="http://schemas.microsoft.com/office/drawing/2014/main" id="{E58A6F71-5898-48C7-B594-5AF7C546430E}"/>
              </a:ext>
            </a:extLst>
          </p:cNvPr>
          <p:cNvSpPr txBox="1"/>
          <p:nvPr/>
        </p:nvSpPr>
        <p:spPr>
          <a:xfrm>
            <a:off x="488424" y="0"/>
            <a:ext cx="6965924" cy="400110"/>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9" name="Picture 8">
            <a:extLst>
              <a:ext uri="{FF2B5EF4-FFF2-40B4-BE49-F238E27FC236}">
                <a16:creationId xmlns:a16="http://schemas.microsoft.com/office/drawing/2014/main" id="{1267AA20-BF5C-4662-9799-86FABBC97DB1}"/>
              </a:ext>
            </a:extLst>
          </p:cNvPr>
          <p:cNvPicPr>
            <a:picLocks noChangeAspect="1"/>
          </p:cNvPicPr>
          <p:nvPr/>
        </p:nvPicPr>
        <p:blipFill>
          <a:blip r:embed="rId3"/>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1550506" y="102728"/>
            <a:ext cx="1565305" cy="151074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5" b="11616"/>
          <a:stretch/>
        </p:blipFill>
        <p:spPr>
          <a:xfrm>
            <a:off x="124348" y="119273"/>
            <a:ext cx="1426158" cy="1391477"/>
          </a:xfrm>
          <a:prstGeom prst="rect">
            <a:avLst/>
          </a:prstGeom>
          <a:noFill/>
          <a:ln>
            <a:noFill/>
          </a:ln>
        </p:spPr>
      </p:pic>
      <p:sp>
        <p:nvSpPr>
          <p:cNvPr id="66" name="Google Shape;66;p1"/>
          <p:cNvSpPr txBox="1"/>
          <p:nvPr/>
        </p:nvSpPr>
        <p:spPr>
          <a:xfrm>
            <a:off x="1268467" y="1775266"/>
            <a:ext cx="10330497" cy="123036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ro-RO" sz="4000" b="1" dirty="0">
                <a:latin typeface="Calibri" panose="020F0502020204030204" pitchFamily="34" charset="0"/>
                <a:ea typeface="Calibri" panose="020F0502020204030204" pitchFamily="34" charset="0"/>
                <a:cs typeface="Calibri" panose="020F0502020204030204" pitchFamily="34" charset="0"/>
              </a:rPr>
              <a:t>Competențe fundamentale</a:t>
            </a:r>
          </a:p>
          <a:p>
            <a:pPr marL="0" marR="0" lvl="0" indent="0" algn="l" rtl="0">
              <a:lnSpc>
                <a:spcPct val="90000"/>
              </a:lnSpc>
              <a:spcBef>
                <a:spcPts val="0"/>
              </a:spcBef>
              <a:spcAft>
                <a:spcPts val="0"/>
              </a:spcAft>
              <a:buClr>
                <a:srgbClr val="FCB13A"/>
              </a:buClr>
              <a:buSzPts val="4400"/>
              <a:buFont typeface="Calibri"/>
              <a:buNone/>
            </a:pPr>
            <a:r>
              <a:rPr lang="ro-RO" sz="4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sz="4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7" name="Google Shape;67;p1"/>
          <p:cNvSpPr/>
          <p:nvPr/>
        </p:nvSpPr>
        <p:spPr>
          <a:xfrm>
            <a:off x="0" y="1995077"/>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dirty="0">
                <a:solidFill>
                  <a:schemeClr val="lt1"/>
                </a:solidFill>
                <a:latin typeface="Calibri"/>
                <a:ea typeface="Calibri"/>
                <a:cs typeface="Calibri"/>
                <a:sym typeface="Calibri"/>
              </a:rPr>
              <a:t>1</a:t>
            </a:r>
            <a:endParaRPr sz="2400" b="1"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748D6DEF-AE8B-44DD-B892-E19BF6164F62}"/>
              </a:ext>
            </a:extLst>
          </p:cNvPr>
          <p:cNvPicPr>
            <a:picLocks noChangeAspect="1"/>
          </p:cNvPicPr>
          <p:nvPr/>
        </p:nvPicPr>
        <p:blipFill>
          <a:blip r:embed="rId4"/>
          <a:stretch>
            <a:fillRect/>
          </a:stretch>
        </p:blipFill>
        <p:spPr>
          <a:xfrm>
            <a:off x="9144000" y="6135726"/>
            <a:ext cx="2823105" cy="635199"/>
          </a:xfrm>
          <a:prstGeom prst="rect">
            <a:avLst/>
          </a:prstGeom>
        </p:spPr>
      </p:pic>
      <p:sp>
        <p:nvSpPr>
          <p:cNvPr id="16" name="TextBox 15">
            <a:extLst>
              <a:ext uri="{FF2B5EF4-FFF2-40B4-BE49-F238E27FC236}">
                <a16:creationId xmlns:a16="http://schemas.microsoft.com/office/drawing/2014/main" id="{50837FCC-DDED-4179-9739-F443D644AD3E}"/>
              </a:ext>
            </a:extLst>
          </p:cNvPr>
          <p:cNvSpPr txBox="1"/>
          <p:nvPr/>
        </p:nvSpPr>
        <p:spPr>
          <a:xfrm>
            <a:off x="837427" y="3390466"/>
            <a:ext cx="6102626" cy="1754326"/>
          </a:xfrm>
          <a:prstGeom prst="rect">
            <a:avLst/>
          </a:prstGeom>
          <a:noFill/>
        </p:spPr>
        <p:txBody>
          <a:bodyPr wrap="square">
            <a:spAutoFit/>
          </a:bodyPr>
          <a:lstStyle/>
          <a:p>
            <a:pPr marL="0" lvl="0" indent="0" algn="ctr" rtl="0">
              <a:lnSpc>
                <a:spcPct val="100000"/>
              </a:lnSpc>
              <a:spcBef>
                <a:spcPts val="1200"/>
              </a:spcBef>
              <a:spcAft>
                <a:spcPts val="0"/>
              </a:spcAft>
              <a:buSzPts val="5400"/>
              <a:buNone/>
            </a:pPr>
            <a:r>
              <a:rPr lang="en-US" sz="5400" dirty="0" err="1">
                <a:solidFill>
                  <a:srgbClr val="515280"/>
                </a:solidFill>
                <a:latin typeface="Calibri" panose="020F0502020204030204" pitchFamily="34" charset="0"/>
                <a:ea typeface="Calibri" panose="020F0502020204030204" pitchFamily="34" charset="0"/>
                <a:cs typeface="Calibri" panose="020F0502020204030204" pitchFamily="34" charset="0"/>
              </a:rPr>
              <a:t>Verificați-vă</a:t>
            </a:r>
            <a:r>
              <a:rPr lang="en-US" sz="5400" dirty="0">
                <a:solidFill>
                  <a:srgbClr val="51528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515280"/>
                </a:solidFill>
                <a:latin typeface="Calibri" panose="020F0502020204030204" pitchFamily="34" charset="0"/>
                <a:ea typeface="Calibri" panose="020F0502020204030204" pitchFamily="34" charset="0"/>
                <a:cs typeface="Calibri" panose="020F0502020204030204" pitchFamily="34" charset="0"/>
              </a:rPr>
              <a:t>cunoștințele</a:t>
            </a:r>
            <a:r>
              <a:rPr lang="en-US" sz="5400" dirty="0">
                <a:solidFill>
                  <a:srgbClr val="515280"/>
                </a:solidFill>
                <a:latin typeface="Calibri" panose="020F0502020204030204" pitchFamily="34" charset="0"/>
                <a:ea typeface="Calibri" panose="020F0502020204030204" pitchFamily="34" charset="0"/>
                <a:cs typeface="Calibri" panose="020F0502020204030204" pitchFamily="34" charset="0"/>
              </a:rPr>
              <a:t>!</a:t>
            </a:r>
          </a:p>
        </p:txBody>
      </p:sp>
      <p:pic>
        <p:nvPicPr>
          <p:cNvPr id="18" name="Google Shape;514;p52" descr="Online survey analysis. Electronic data collection, digital research tool, computerized study. Analyst considering feedback results, analysing info. Vector isolated concept metaphor illustration">
            <a:extLst>
              <a:ext uri="{FF2B5EF4-FFF2-40B4-BE49-F238E27FC236}">
                <a16:creationId xmlns:a16="http://schemas.microsoft.com/office/drawing/2014/main" id="{A609D1AA-1FF1-431C-8A56-A194AE251378}"/>
              </a:ext>
            </a:extLst>
          </p:cNvPr>
          <p:cNvPicPr preferRelativeResize="0"/>
          <p:nvPr/>
        </p:nvPicPr>
        <p:blipFill rotWithShape="1">
          <a:blip r:embed="rId5">
            <a:alphaModFix/>
          </a:blip>
          <a:srcRect/>
          <a:stretch/>
        </p:blipFill>
        <p:spPr>
          <a:xfrm>
            <a:off x="7148100" y="3060006"/>
            <a:ext cx="2979873" cy="2306042"/>
          </a:xfrm>
          <a:prstGeom prst="rect">
            <a:avLst/>
          </a:prstGeom>
          <a:noFill/>
          <a:ln>
            <a:noFill/>
          </a:ln>
        </p:spPr>
      </p:pic>
      <p:sp>
        <p:nvSpPr>
          <p:cNvPr id="19" name="Google Shape;515;p52">
            <a:extLst>
              <a:ext uri="{FF2B5EF4-FFF2-40B4-BE49-F238E27FC236}">
                <a16:creationId xmlns:a16="http://schemas.microsoft.com/office/drawing/2014/main" id="{1DC4A01A-DF82-4A56-B0E0-393001A9688A}"/>
              </a:ext>
            </a:extLst>
          </p:cNvPr>
          <p:cNvSpPr txBox="1"/>
          <p:nvPr/>
        </p:nvSpPr>
        <p:spPr>
          <a:xfrm>
            <a:off x="6410948" y="5242937"/>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Imagine  </a:t>
            </a:r>
            <a:r>
              <a:rPr lang="en-US" sz="1000" b="0" i="0" u="sng" strike="noStrike" cap="none" dirty="0" err="1">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a:t>
            </a:r>
            <a:r>
              <a:rPr lang="en-US" sz="10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a:t>
            </a:r>
            <a:r>
              <a:rPr lang="en-US" sz="10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7732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2"/>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1. Cum </a:t>
            </a:r>
            <a:r>
              <a:rPr lang="en-US" sz="2000" b="1" i="0" u="none" strike="noStrike" cap="none" dirty="0" err="1">
                <a:solidFill>
                  <a:srgbClr val="1C2E78"/>
                </a:solidFill>
                <a:latin typeface="Calibri"/>
                <a:ea typeface="Calibri"/>
                <a:cs typeface="Calibri"/>
                <a:sym typeface="Calibri"/>
              </a:rPr>
              <a:t>funcționază</a:t>
            </a:r>
            <a:r>
              <a:rPr lang="en-US" sz="2000" b="1" i="0" u="none" strike="noStrike" cap="none" dirty="0">
                <a:solidFill>
                  <a:srgbClr val="1C2E78"/>
                </a:solidFill>
                <a:latin typeface="Calibri"/>
                <a:ea typeface="Calibri"/>
                <a:cs typeface="Calibri"/>
                <a:sym typeface="Calibri"/>
              </a:rPr>
              <a:t> </a:t>
            </a:r>
            <a:r>
              <a:rPr lang="en-US" sz="2000" b="1" i="0" u="none" strike="noStrike" cap="none" dirty="0" err="1">
                <a:solidFill>
                  <a:srgbClr val="1C2E78"/>
                </a:solidFill>
                <a:latin typeface="Calibri"/>
                <a:ea typeface="Calibri"/>
                <a:cs typeface="Calibri"/>
                <a:sym typeface="Calibri"/>
              </a:rPr>
              <a:t>recunoașterea</a:t>
            </a:r>
            <a:r>
              <a:rPr lang="en-US" sz="2000" b="1" i="0" u="none" strike="noStrike" cap="none" dirty="0">
                <a:solidFill>
                  <a:srgbClr val="1C2E78"/>
                </a:solidFill>
                <a:latin typeface="Calibri"/>
                <a:ea typeface="Calibri"/>
                <a:cs typeface="Calibri"/>
                <a:sym typeface="Calibri"/>
              </a:rPr>
              <a:t> </a:t>
            </a:r>
            <a:r>
              <a:rPr lang="en-US" sz="2000" b="1" i="0" u="none" strike="noStrike" cap="none" dirty="0" err="1">
                <a:solidFill>
                  <a:srgbClr val="1C2E78"/>
                </a:solidFill>
                <a:latin typeface="Calibri"/>
                <a:ea typeface="Calibri"/>
                <a:cs typeface="Calibri"/>
                <a:sym typeface="Calibri"/>
              </a:rPr>
              <a:t>facială</a:t>
            </a:r>
            <a:r>
              <a:rPr lang="en-US" sz="2000" b="1" i="0" u="none" strike="noStrike" cap="none" dirty="0">
                <a:solidFill>
                  <a:srgbClr val="1C2E78"/>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p:txBody>
      </p:sp>
      <p:sp>
        <p:nvSpPr>
          <p:cNvPr id="522" name="Google Shape;522;p42"/>
          <p:cNvSpPr txBox="1"/>
          <p:nvPr/>
        </p:nvSpPr>
        <p:spPr>
          <a:xfrm>
            <a:off x="2112607" y="1987414"/>
            <a:ext cx="3025923"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600" b="0" i="1" u="none" strike="noStrike" cap="none" dirty="0">
                <a:solidFill>
                  <a:schemeClr val="dk1"/>
                </a:solidFill>
                <a:latin typeface="Calibri"/>
                <a:ea typeface="Calibri"/>
                <a:cs typeface="Calibri"/>
                <a:sym typeface="Calibri"/>
              </a:rPr>
              <a:t>Un </a:t>
            </a:r>
            <a:r>
              <a:rPr lang="en-US" sz="1600" b="0" i="1" u="none" strike="noStrike" cap="none" dirty="0" err="1">
                <a:solidFill>
                  <a:schemeClr val="dk1"/>
                </a:solidFill>
                <a:latin typeface="Calibri"/>
                <a:ea typeface="Calibri"/>
                <a:cs typeface="Calibri"/>
                <a:sym typeface="Calibri"/>
              </a:rPr>
              <a:t>singur</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răspuns</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este</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corect</a:t>
            </a:r>
            <a:r>
              <a:rPr lang="en-US" sz="1600" b="0" i="1" u="none" strike="noStrike" cap="none" dirty="0">
                <a:solidFill>
                  <a:schemeClr val="dk1"/>
                </a:solidFill>
                <a:latin typeface="Calibri"/>
                <a:ea typeface="Calibri"/>
                <a:cs typeface="Calibri"/>
                <a:sym typeface="Calibri"/>
              </a:rPr>
              <a:t>!</a:t>
            </a:r>
            <a:endParaRPr sz="1600" b="0" i="1" u="none" strike="noStrike" cap="none" dirty="0">
              <a:solidFill>
                <a:schemeClr val="dk1"/>
              </a:solidFill>
              <a:latin typeface="Calibri"/>
              <a:ea typeface="Calibri"/>
              <a:cs typeface="Calibri"/>
              <a:sym typeface="Calibri"/>
            </a:endParaRPr>
          </a:p>
        </p:txBody>
      </p:sp>
      <p:sp>
        <p:nvSpPr>
          <p:cNvPr id="523" name="Google Shape;523;p42"/>
          <p:cNvSpPr/>
          <p:nvPr/>
        </p:nvSpPr>
        <p:spPr>
          <a:xfrm>
            <a:off x="9104243" y="0"/>
            <a:ext cx="308223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1.9 </a:t>
            </a:r>
            <a:r>
              <a:rPr lang="en-US" sz="1800" b="0" i="0" u="none" strike="noStrike" cap="none" dirty="0" err="1">
                <a:solidFill>
                  <a:srgbClr val="1C2E78"/>
                </a:solidFill>
                <a:latin typeface="Calibri"/>
                <a:ea typeface="Calibri"/>
                <a:cs typeface="Calibri"/>
                <a:sym typeface="Calibri"/>
              </a:rPr>
              <a:t>Verificați</a:t>
            </a:r>
            <a:r>
              <a:rPr lang="en-US" sz="1800" b="0" i="0" u="none" strike="noStrike" cap="none" dirty="0">
                <a:solidFill>
                  <a:srgbClr val="1C2E78"/>
                </a:solidFill>
                <a:latin typeface="Calibri"/>
                <a:ea typeface="Calibri"/>
                <a:cs typeface="Calibri"/>
                <a:sym typeface="Calibri"/>
              </a:rPr>
              <a:t>-v</a:t>
            </a:r>
            <a:r>
              <a:rPr lang="ro-RO" sz="1800" b="0" i="0" u="none" strike="noStrike" cap="none" dirty="0">
                <a:solidFill>
                  <a:srgbClr val="1C2E78"/>
                </a:solidFill>
                <a:latin typeface="Calibri"/>
                <a:ea typeface="Calibri"/>
                <a:cs typeface="Calibri"/>
                <a:sym typeface="Calibri"/>
              </a:rPr>
              <a:t>ă</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cunoștințele</a:t>
            </a:r>
            <a:r>
              <a:rPr lang="en-US" sz="1800" b="0" i="0" u="none" strike="noStrike" cap="none" dirty="0">
                <a:solidFill>
                  <a:srgbClr val="1C2E78"/>
                </a:solidFill>
                <a:latin typeface="Calibri"/>
                <a:ea typeface="Calibri"/>
                <a:cs typeface="Calibri"/>
                <a:sym typeface="Calibri"/>
              </a:rPr>
              <a:t>! </a:t>
            </a:r>
            <a:endParaRPr dirty="0"/>
          </a:p>
        </p:txBody>
      </p:sp>
      <p:sp>
        <p:nvSpPr>
          <p:cNvPr id="2" name="TextBox 1">
            <a:extLst>
              <a:ext uri="{FF2B5EF4-FFF2-40B4-BE49-F238E27FC236}">
                <a16:creationId xmlns:a16="http://schemas.microsoft.com/office/drawing/2014/main" id="{A6C2F9E4-8560-4F57-95AA-6CF663328FE7}"/>
              </a:ext>
            </a:extLst>
          </p:cNvPr>
          <p:cNvSpPr txBox="1"/>
          <p:nvPr/>
        </p:nvSpPr>
        <p:spPr>
          <a:xfrm>
            <a:off x="477077" y="0"/>
            <a:ext cx="7534275" cy="707886"/>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endParaRPr lang="en-US" sz="2000" dirty="0"/>
          </a:p>
        </p:txBody>
      </p:sp>
      <p:pic>
        <p:nvPicPr>
          <p:cNvPr id="10" name="Picture 9">
            <a:extLst>
              <a:ext uri="{FF2B5EF4-FFF2-40B4-BE49-F238E27FC236}">
                <a16:creationId xmlns:a16="http://schemas.microsoft.com/office/drawing/2014/main" id="{7D5EE7E5-5A97-489F-B6E3-3E30406F6B2C}"/>
              </a:ext>
            </a:extLst>
          </p:cNvPr>
          <p:cNvPicPr>
            <a:picLocks noChangeAspect="1"/>
          </p:cNvPicPr>
          <p:nvPr/>
        </p:nvPicPr>
        <p:blipFill>
          <a:blip r:embed="rId3"/>
          <a:stretch>
            <a:fillRect/>
          </a:stretch>
        </p:blipFill>
        <p:spPr>
          <a:xfrm>
            <a:off x="9144000" y="6135726"/>
            <a:ext cx="2823105" cy="635199"/>
          </a:xfrm>
          <a:prstGeom prst="rect">
            <a:avLst/>
          </a:prstGeom>
        </p:spPr>
      </p:pic>
      <p:sp>
        <p:nvSpPr>
          <p:cNvPr id="11" name="Ορθογώνιο 10">
            <a:extLst>
              <a:ext uri="{FF2B5EF4-FFF2-40B4-BE49-F238E27FC236}">
                <a16:creationId xmlns:a16="http://schemas.microsoft.com/office/drawing/2014/main" id="{2D128339-8BB7-9780-1CBF-0D13DDD4B6CE}"/>
              </a:ext>
            </a:extLst>
          </p:cNvPr>
          <p:cNvSpPr/>
          <p:nvPr/>
        </p:nvSpPr>
        <p:spPr>
          <a:xfrm>
            <a:off x="2112607" y="29583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a:t>
            </a:r>
            <a:r>
              <a:rPr lang="it-IT" sz="1800" dirty="0">
                <a:latin typeface="Calibri"/>
                <a:ea typeface="Calibri"/>
                <a:cs typeface="Calibri"/>
                <a:sym typeface="Calibri"/>
              </a:rPr>
              <a:t>Prin crearea unui reprezentări artistice a feței dvs.</a:t>
            </a:r>
          </a:p>
        </p:txBody>
      </p:sp>
      <p:sp>
        <p:nvSpPr>
          <p:cNvPr id="12" name="Ορθογώνιο 11">
            <a:extLst>
              <a:ext uri="{FF2B5EF4-FFF2-40B4-BE49-F238E27FC236}">
                <a16:creationId xmlns:a16="http://schemas.microsoft.com/office/drawing/2014/main" id="{79F92D58-EF5A-C620-3AEF-11B76A2F9DC0}"/>
              </a:ext>
            </a:extLst>
          </p:cNvPr>
          <p:cNvSpPr/>
          <p:nvPr/>
        </p:nvSpPr>
        <p:spPr>
          <a:xfrm>
            <a:off x="6141682" y="295832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a:t>
            </a:r>
            <a:r>
              <a:rPr lang="en-US" sz="1800" dirty="0" err="1">
                <a:latin typeface="Calibri"/>
                <a:ea typeface="Calibri"/>
                <a:cs typeface="Calibri"/>
                <a:sym typeface="Calibri"/>
              </a:rPr>
              <a:t>Analizând</a:t>
            </a:r>
            <a:r>
              <a:rPr lang="en-US" sz="1800" dirty="0">
                <a:latin typeface="Calibri"/>
                <a:ea typeface="Calibri"/>
                <a:cs typeface="Calibri"/>
                <a:sym typeface="Calibri"/>
              </a:rPr>
              <a:t> </a:t>
            </a:r>
            <a:r>
              <a:rPr lang="en-US" sz="1800" dirty="0" err="1">
                <a:latin typeface="Calibri"/>
                <a:ea typeface="Calibri"/>
                <a:cs typeface="Calibri"/>
                <a:sym typeface="Calibri"/>
              </a:rPr>
              <a:t>formele</a:t>
            </a:r>
            <a:r>
              <a:rPr lang="en-US" sz="1800" dirty="0">
                <a:latin typeface="Calibri"/>
                <a:ea typeface="Calibri"/>
                <a:cs typeface="Calibri"/>
                <a:sym typeface="Calibri"/>
              </a:rPr>
              <a:t> </a:t>
            </a:r>
            <a:r>
              <a:rPr lang="en-US" sz="1800" dirty="0" err="1">
                <a:latin typeface="Calibri"/>
                <a:ea typeface="Calibri"/>
                <a:cs typeface="Calibri"/>
                <a:sym typeface="Calibri"/>
              </a:rPr>
              <a:t>și</a:t>
            </a:r>
            <a:r>
              <a:rPr lang="en-US" sz="1800" dirty="0">
                <a:latin typeface="Calibri"/>
                <a:ea typeface="Calibri"/>
                <a:cs typeface="Calibri"/>
                <a:sym typeface="Calibri"/>
              </a:rPr>
              <a:t> </a:t>
            </a:r>
            <a:r>
              <a:rPr lang="en-US" sz="1800" dirty="0" err="1">
                <a:latin typeface="Calibri"/>
                <a:ea typeface="Calibri"/>
                <a:cs typeface="Calibri"/>
                <a:sym typeface="Calibri"/>
              </a:rPr>
              <a:t>caracteristicile</a:t>
            </a:r>
            <a:r>
              <a:rPr lang="en-US" sz="1800" dirty="0">
                <a:latin typeface="Calibri"/>
                <a:ea typeface="Calibri"/>
                <a:cs typeface="Calibri"/>
                <a:sym typeface="Calibri"/>
              </a:rPr>
              <a:t> </a:t>
            </a:r>
            <a:r>
              <a:rPr lang="en-US" sz="1800" dirty="0" err="1">
                <a:latin typeface="Calibri"/>
                <a:ea typeface="Calibri"/>
                <a:cs typeface="Calibri"/>
                <a:sym typeface="Calibri"/>
              </a:rPr>
              <a:t>unice</a:t>
            </a:r>
            <a:r>
              <a:rPr lang="en-US" sz="1800" dirty="0">
                <a:latin typeface="Calibri"/>
                <a:ea typeface="Calibri"/>
                <a:cs typeface="Calibri"/>
                <a:sym typeface="Calibri"/>
              </a:rPr>
              <a:t> ale </a:t>
            </a:r>
            <a:r>
              <a:rPr lang="en-US" sz="1800" dirty="0" err="1">
                <a:latin typeface="Calibri"/>
                <a:ea typeface="Calibri"/>
                <a:cs typeface="Calibri"/>
                <a:sym typeface="Calibri"/>
              </a:rPr>
              <a:t>feței</a:t>
            </a:r>
            <a:r>
              <a:rPr lang="en-US" sz="1800" dirty="0">
                <a:latin typeface="Calibri"/>
                <a:ea typeface="Calibri"/>
                <a:cs typeface="Calibri"/>
                <a:sym typeface="Calibri"/>
              </a:rPr>
              <a:t> </a:t>
            </a:r>
            <a:r>
              <a:rPr lang="en-US" sz="1800" dirty="0" err="1" smtClean="0">
                <a:latin typeface="Calibri"/>
                <a:ea typeface="Calibri"/>
                <a:cs typeface="Calibri"/>
                <a:sym typeface="Calibri"/>
              </a:rPr>
              <a:t>dvs</a:t>
            </a:r>
            <a:r>
              <a:rPr lang="en-US" sz="1800" dirty="0" smtClean="0">
                <a:latin typeface="Calibri"/>
                <a:ea typeface="Calibri"/>
                <a:cs typeface="Calibri"/>
                <a:sym typeface="Calibri"/>
              </a:rPr>
              <a:t>.</a:t>
            </a:r>
            <a:endParaRPr lang="en-US" sz="1800" dirty="0">
              <a:latin typeface="Calibri"/>
              <a:ea typeface="Calibri"/>
              <a:cs typeface="Calibri"/>
            </a:endParaRPr>
          </a:p>
        </p:txBody>
      </p:sp>
      <p:sp>
        <p:nvSpPr>
          <p:cNvPr id="13" name="Ορθογώνιο 12">
            <a:extLst>
              <a:ext uri="{FF2B5EF4-FFF2-40B4-BE49-F238E27FC236}">
                <a16:creationId xmlns:a16="http://schemas.microsoft.com/office/drawing/2014/main" id="{45326A49-85E1-EA74-2A2A-4FDA10DACA3F}"/>
              </a:ext>
            </a:extLst>
          </p:cNvPr>
          <p:cNvSpPr/>
          <p:nvPr/>
        </p:nvSpPr>
        <p:spPr>
          <a:xfrm>
            <a:off x="2112607" y="42061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t>
            </a:r>
            <a:r>
              <a:rPr lang="it-IT" sz="1800" dirty="0">
                <a:latin typeface="Calibri"/>
                <a:ea typeface="Calibri"/>
                <a:cs typeface="Calibri"/>
                <a:sym typeface="Calibri"/>
              </a:rPr>
              <a:t>Prin detectarea tonului unic al vocii dvs</a:t>
            </a:r>
            <a:r>
              <a:rPr lang="it-IT" sz="1800" dirty="0" smtClean="0">
                <a:latin typeface="Calibri"/>
                <a:ea typeface="Calibri"/>
                <a:cs typeface="Calibri"/>
                <a:sym typeface="Calibri"/>
              </a:rPr>
              <a:t>.</a:t>
            </a:r>
            <a:endParaRPr lang="it-IT" sz="1800" dirty="0">
              <a:latin typeface="Calibri"/>
              <a:ea typeface="Calibri"/>
              <a:cs typeface="Calibri"/>
              <a:sym typeface="Calibri"/>
            </a:endParaRPr>
          </a:p>
        </p:txBody>
      </p:sp>
      <p:sp>
        <p:nvSpPr>
          <p:cNvPr id="14" name="Ορθογώνιο 13">
            <a:extLst>
              <a:ext uri="{FF2B5EF4-FFF2-40B4-BE49-F238E27FC236}">
                <a16:creationId xmlns:a16="http://schemas.microsoft.com/office/drawing/2014/main" id="{87F92D2B-14AA-E60A-C9D3-F5855398D674}"/>
              </a:ext>
            </a:extLst>
          </p:cNvPr>
          <p:cNvSpPr/>
          <p:nvPr/>
        </p:nvSpPr>
        <p:spPr>
          <a:xfrm>
            <a:off x="6141682" y="420610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rPr>
              <a:t>D. </a:t>
            </a:r>
            <a:r>
              <a:rPr lang="it-IT" sz="1800" dirty="0">
                <a:latin typeface="Calibri"/>
                <a:ea typeface="Calibri"/>
                <a:cs typeface="Calibri"/>
                <a:sym typeface="Calibri"/>
              </a:rPr>
              <a:t>Prin scanarea modelului de linii de pe vârfurile </a:t>
            </a:r>
            <a:r>
              <a:rPr lang="it-IT" sz="1800" dirty="0" smtClean="0">
                <a:latin typeface="Calibri"/>
                <a:ea typeface="Calibri"/>
                <a:cs typeface="Calibri"/>
                <a:sym typeface="Calibri"/>
              </a:rPr>
              <a:t>degetelor.</a:t>
            </a:r>
            <a:endParaRPr lang="it-IT"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1E24"/>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2. Care </a:t>
            </a:r>
            <a:r>
              <a:rPr lang="en-US" sz="2000" b="1" i="0" u="none" strike="noStrike" cap="none" dirty="0" err="1">
                <a:solidFill>
                  <a:srgbClr val="1C2E78"/>
                </a:solidFill>
                <a:latin typeface="Calibri"/>
                <a:ea typeface="Calibri"/>
                <a:cs typeface="Calibri"/>
                <a:sym typeface="Calibri"/>
              </a:rPr>
              <a:t>dintre</a:t>
            </a:r>
            <a:r>
              <a:rPr lang="en-US" sz="2000" b="1" i="0" u="none" strike="noStrike" cap="none" dirty="0">
                <a:solidFill>
                  <a:srgbClr val="1C2E78"/>
                </a:solidFill>
                <a:latin typeface="Calibri"/>
                <a:ea typeface="Calibri"/>
                <a:cs typeface="Calibri"/>
                <a:sym typeface="Calibri"/>
              </a:rPr>
              <a:t> </a:t>
            </a:r>
            <a:r>
              <a:rPr lang="en-US" sz="2000" b="1" i="0" u="none" strike="noStrike" cap="none" dirty="0" err="1">
                <a:solidFill>
                  <a:srgbClr val="1C2E78"/>
                </a:solidFill>
                <a:latin typeface="Calibri"/>
                <a:ea typeface="Calibri"/>
                <a:cs typeface="Calibri"/>
                <a:sym typeface="Calibri"/>
              </a:rPr>
              <a:t>următoarele</a:t>
            </a:r>
            <a:r>
              <a:rPr lang="en-US" sz="2000" b="1" i="0" u="none" strike="noStrike" cap="none" dirty="0">
                <a:solidFill>
                  <a:srgbClr val="1C2E78"/>
                </a:solidFill>
                <a:latin typeface="Calibri"/>
                <a:ea typeface="Calibri"/>
                <a:cs typeface="Calibri"/>
                <a:sym typeface="Calibri"/>
              </a:rPr>
              <a:t> </a:t>
            </a:r>
            <a:r>
              <a:rPr lang="ro-RO" sz="2000" b="1" dirty="0">
                <a:solidFill>
                  <a:srgbClr val="1C2E78"/>
                </a:solidFill>
                <a:latin typeface="Calibri"/>
                <a:ea typeface="Calibri"/>
                <a:cs typeface="Calibri"/>
                <a:sym typeface="Calibri"/>
              </a:rPr>
              <a:t>NU</a:t>
            </a:r>
            <a:r>
              <a:rPr lang="en-US" sz="2000" b="1" i="0" u="none" strike="noStrike" cap="none" dirty="0">
                <a:solidFill>
                  <a:srgbClr val="1C2E78"/>
                </a:solidFill>
                <a:latin typeface="Calibri"/>
                <a:ea typeface="Calibri"/>
                <a:cs typeface="Calibri"/>
                <a:sym typeface="Calibri"/>
              </a:rPr>
              <a:t> </a:t>
            </a:r>
            <a:r>
              <a:rPr lang="en-US" sz="2000" b="1" i="0" u="none" strike="noStrike" cap="none" dirty="0" err="1">
                <a:solidFill>
                  <a:srgbClr val="1C2E78"/>
                </a:solidFill>
                <a:latin typeface="Calibri"/>
                <a:ea typeface="Calibri"/>
                <a:cs typeface="Calibri"/>
                <a:sym typeface="Calibri"/>
              </a:rPr>
              <a:t>este</a:t>
            </a:r>
            <a:r>
              <a:rPr lang="en-US" sz="2000" b="1" i="0" u="none" strike="noStrike" cap="none" dirty="0">
                <a:solidFill>
                  <a:srgbClr val="1C2E78"/>
                </a:solidFill>
                <a:latin typeface="Calibri"/>
                <a:ea typeface="Calibri"/>
                <a:cs typeface="Calibri"/>
                <a:sym typeface="Calibri"/>
              </a:rPr>
              <a:t> un motor de </a:t>
            </a:r>
            <a:r>
              <a:rPr lang="en-US" sz="2000" b="1" i="0" u="none" strike="noStrike" cap="none" dirty="0" err="1">
                <a:solidFill>
                  <a:srgbClr val="1C2E78"/>
                </a:solidFill>
                <a:latin typeface="Calibri"/>
                <a:ea typeface="Calibri"/>
                <a:cs typeface="Calibri"/>
                <a:sym typeface="Calibri"/>
              </a:rPr>
              <a:t>căutare</a:t>
            </a:r>
            <a:r>
              <a:rPr lang="ro-RO" sz="2000" b="1" i="0" u="none" strike="noStrike" cap="none" dirty="0">
                <a:solidFill>
                  <a:srgbClr val="1C2E78"/>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sp>
        <p:nvSpPr>
          <p:cNvPr id="534" name="Google Shape;534;p54"/>
          <p:cNvSpPr txBox="1"/>
          <p:nvPr/>
        </p:nvSpPr>
        <p:spPr>
          <a:xfrm>
            <a:off x="2112607" y="1987414"/>
            <a:ext cx="306568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600" b="0" i="1" u="none" strike="noStrike" cap="none" dirty="0">
                <a:solidFill>
                  <a:schemeClr val="dk1"/>
                </a:solidFill>
                <a:latin typeface="Calibri"/>
                <a:ea typeface="Calibri"/>
                <a:cs typeface="Calibri"/>
                <a:sym typeface="Calibri"/>
              </a:rPr>
              <a:t>Un </a:t>
            </a:r>
            <a:r>
              <a:rPr lang="en-US" sz="1600" b="0" i="1" u="none" strike="noStrike" cap="none" dirty="0" err="1">
                <a:solidFill>
                  <a:schemeClr val="dk1"/>
                </a:solidFill>
                <a:latin typeface="Calibri"/>
                <a:ea typeface="Calibri"/>
                <a:cs typeface="Calibri"/>
                <a:sym typeface="Calibri"/>
              </a:rPr>
              <a:t>singur</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răspuns</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este</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corect</a:t>
            </a:r>
            <a:r>
              <a:rPr lang="en-US" sz="1600" b="0" i="1" u="none" strike="noStrike" cap="none" dirty="0">
                <a:solidFill>
                  <a:schemeClr val="dk1"/>
                </a:solidFill>
                <a:latin typeface="Calibri"/>
                <a:ea typeface="Calibri"/>
                <a:cs typeface="Calibri"/>
                <a:sym typeface="Calibri"/>
              </a:rPr>
              <a:t>!</a:t>
            </a:r>
            <a:endParaRPr sz="1600" b="0" i="1" u="none" strike="noStrike" cap="none" dirty="0">
              <a:solidFill>
                <a:schemeClr val="dk1"/>
              </a:solidFill>
              <a:latin typeface="Calibri"/>
              <a:ea typeface="Calibri"/>
              <a:cs typeface="Calibri"/>
              <a:sym typeface="Calibri"/>
            </a:endParaRPr>
          </a:p>
        </p:txBody>
      </p:sp>
      <p:sp>
        <p:nvSpPr>
          <p:cNvPr id="535" name="Google Shape;535;p54"/>
          <p:cNvSpPr/>
          <p:nvPr/>
        </p:nvSpPr>
        <p:spPr>
          <a:xfrm>
            <a:off x="8994913" y="0"/>
            <a:ext cx="3191562"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1.9 </a:t>
            </a:r>
            <a:r>
              <a:rPr lang="en-US" sz="1800" b="0" i="0" u="none" strike="noStrike" cap="none" dirty="0" err="1">
                <a:solidFill>
                  <a:srgbClr val="1C2E78"/>
                </a:solidFill>
                <a:latin typeface="Calibri"/>
                <a:ea typeface="Calibri"/>
                <a:cs typeface="Calibri"/>
                <a:sym typeface="Calibri"/>
              </a:rPr>
              <a:t>Verificați</a:t>
            </a:r>
            <a:r>
              <a:rPr lang="en-US" sz="1800" b="0" i="0" u="none" strike="noStrike" cap="none" dirty="0">
                <a:solidFill>
                  <a:srgbClr val="1C2E78"/>
                </a:solidFill>
                <a:latin typeface="Calibri"/>
                <a:ea typeface="Calibri"/>
                <a:cs typeface="Calibri"/>
                <a:sym typeface="Calibri"/>
              </a:rPr>
              <a:t>-v</a:t>
            </a:r>
            <a:r>
              <a:rPr lang="ro-RO" sz="1800" b="0" i="0" u="none" strike="noStrike" cap="none" dirty="0">
                <a:solidFill>
                  <a:srgbClr val="1C2E78"/>
                </a:solidFill>
                <a:latin typeface="Calibri"/>
                <a:ea typeface="Calibri"/>
                <a:cs typeface="Calibri"/>
                <a:sym typeface="Calibri"/>
              </a:rPr>
              <a:t>ă</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cunoștințele</a:t>
            </a:r>
            <a:r>
              <a:rPr lang="en-US" sz="1800" b="0" i="0" u="none" strike="noStrike" cap="none" dirty="0">
                <a:solidFill>
                  <a:srgbClr val="1C2E78"/>
                </a:solidFill>
                <a:latin typeface="Calibri"/>
                <a:ea typeface="Calibri"/>
                <a:cs typeface="Calibri"/>
                <a:sym typeface="Calibri"/>
              </a:rPr>
              <a:t>! </a:t>
            </a:r>
            <a:endParaRPr sz="1800" b="0" i="0" u="none" strike="noStrike" cap="none" dirty="0">
              <a:solidFill>
                <a:srgbClr val="1C2E78"/>
              </a:solidFill>
              <a:latin typeface="Calibri"/>
              <a:ea typeface="Calibri"/>
              <a:cs typeface="Calibri"/>
              <a:sym typeface="Calibri"/>
            </a:endParaRPr>
          </a:p>
        </p:txBody>
      </p:sp>
      <p:sp>
        <p:nvSpPr>
          <p:cNvPr id="2" name="TextBox 1">
            <a:extLst>
              <a:ext uri="{FF2B5EF4-FFF2-40B4-BE49-F238E27FC236}">
                <a16:creationId xmlns:a16="http://schemas.microsoft.com/office/drawing/2014/main" id="{B67AC062-4AAF-4018-9449-4595FA0311EF}"/>
              </a:ext>
            </a:extLst>
          </p:cNvPr>
          <p:cNvSpPr txBox="1"/>
          <p:nvPr/>
        </p:nvSpPr>
        <p:spPr>
          <a:xfrm>
            <a:off x="447261" y="0"/>
            <a:ext cx="2842591" cy="426427"/>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B3340D81-01D2-48D7-A5BC-E4BF41F78A7F}"/>
              </a:ext>
            </a:extLst>
          </p:cNvPr>
          <p:cNvSpPr txBox="1"/>
          <p:nvPr/>
        </p:nvSpPr>
        <p:spPr>
          <a:xfrm>
            <a:off x="571771" y="136212"/>
            <a:ext cx="7459046"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2" name="Picture 11">
            <a:extLst>
              <a:ext uri="{FF2B5EF4-FFF2-40B4-BE49-F238E27FC236}">
                <a16:creationId xmlns:a16="http://schemas.microsoft.com/office/drawing/2014/main" id="{129E9C87-B35F-4720-9D77-EB95C6038788}"/>
              </a:ext>
            </a:extLst>
          </p:cNvPr>
          <p:cNvPicPr>
            <a:picLocks noChangeAspect="1"/>
          </p:cNvPicPr>
          <p:nvPr/>
        </p:nvPicPr>
        <p:blipFill>
          <a:blip r:embed="rId3"/>
          <a:stretch>
            <a:fillRect/>
          </a:stretch>
        </p:blipFill>
        <p:spPr>
          <a:xfrm>
            <a:off x="9144000" y="6135726"/>
            <a:ext cx="2823105" cy="635199"/>
          </a:xfrm>
          <a:prstGeom prst="rect">
            <a:avLst/>
          </a:prstGeom>
        </p:spPr>
      </p:pic>
      <p:sp>
        <p:nvSpPr>
          <p:cNvPr id="13" name="Ορθογώνιο 12">
            <a:extLst>
              <a:ext uri="{FF2B5EF4-FFF2-40B4-BE49-F238E27FC236}">
                <a16:creationId xmlns:a16="http://schemas.microsoft.com/office/drawing/2014/main" id="{FFF81F1F-1C4F-4540-2D77-C4533C43B7D0}"/>
              </a:ext>
            </a:extLst>
          </p:cNvPr>
          <p:cNvSpPr/>
          <p:nvPr/>
        </p:nvSpPr>
        <p:spPr>
          <a:xfrm>
            <a:off x="2185506" y="26391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A. Google</a:t>
            </a:r>
            <a:endParaRPr lang="en-US" sz="1800" dirty="0">
              <a:latin typeface="Calibri"/>
              <a:ea typeface="Calibri"/>
              <a:cs typeface="Calibri"/>
            </a:endParaRPr>
          </a:p>
        </p:txBody>
      </p:sp>
      <p:sp>
        <p:nvSpPr>
          <p:cNvPr id="14" name="Ορθογώνιο 13">
            <a:extLst>
              <a:ext uri="{FF2B5EF4-FFF2-40B4-BE49-F238E27FC236}">
                <a16:creationId xmlns:a16="http://schemas.microsoft.com/office/drawing/2014/main" id="{5E28F17B-9E6E-E127-067D-6F4F42BEB2DD}"/>
              </a:ext>
            </a:extLst>
          </p:cNvPr>
          <p:cNvSpPr/>
          <p:nvPr/>
        </p:nvSpPr>
        <p:spPr>
          <a:xfrm>
            <a:off x="6214581" y="263913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B. Yahoo</a:t>
            </a:r>
            <a:endParaRPr lang="en-US" sz="1800" dirty="0">
              <a:latin typeface="Calibri"/>
              <a:ea typeface="Calibri"/>
              <a:cs typeface="Calibri"/>
            </a:endParaRPr>
          </a:p>
        </p:txBody>
      </p:sp>
      <p:sp>
        <p:nvSpPr>
          <p:cNvPr id="15" name="Ορθογώνιο 14">
            <a:extLst>
              <a:ext uri="{FF2B5EF4-FFF2-40B4-BE49-F238E27FC236}">
                <a16:creationId xmlns:a16="http://schemas.microsoft.com/office/drawing/2014/main" id="{BEA1A41F-DB80-1BFC-882E-20F8B3EEA1E6}"/>
              </a:ext>
            </a:extLst>
          </p:cNvPr>
          <p:cNvSpPr/>
          <p:nvPr/>
        </p:nvSpPr>
        <p:spPr>
          <a:xfrm>
            <a:off x="2185506" y="38869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SzPts val="1800"/>
            </a:pPr>
            <a:r>
              <a:rPr lang="en-US" sz="1800" dirty="0">
                <a:latin typeface="Calibri"/>
                <a:ea typeface="Calibri"/>
                <a:cs typeface="Calibri"/>
                <a:sym typeface="Calibri"/>
              </a:rPr>
              <a:t>C. Chrome</a:t>
            </a:r>
            <a:endParaRPr lang="en-US" sz="1800" dirty="0">
              <a:latin typeface="Calibri"/>
              <a:ea typeface="Calibri"/>
              <a:cs typeface="Calibri"/>
            </a:endParaRPr>
          </a:p>
        </p:txBody>
      </p:sp>
      <p:sp>
        <p:nvSpPr>
          <p:cNvPr id="16" name="Ορθογώνιο 15">
            <a:extLst>
              <a:ext uri="{FF2B5EF4-FFF2-40B4-BE49-F238E27FC236}">
                <a16:creationId xmlns:a16="http://schemas.microsoft.com/office/drawing/2014/main" id="{4EE46226-EE4E-433C-BA51-DC9FBB129FC0}"/>
              </a:ext>
            </a:extLst>
          </p:cNvPr>
          <p:cNvSpPr/>
          <p:nvPr/>
        </p:nvSpPr>
        <p:spPr>
          <a:xfrm>
            <a:off x="6214581" y="388691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buSzPts val="1800"/>
            </a:pPr>
            <a:r>
              <a:rPr lang="en-US" sz="1800" dirty="0">
                <a:latin typeface="Calibri"/>
                <a:ea typeface="Calibri"/>
                <a:cs typeface="Calibri"/>
                <a:sym typeface="Calibri"/>
              </a:rPr>
              <a:t>D. Ecosia</a:t>
            </a:r>
            <a:endParaRPr lang="en-US" sz="1800" dirty="0">
              <a:latin typeface="Calibri"/>
              <a:ea typeface="Calibri"/>
              <a:cs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C0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4"/>
                                        </p:tgtEl>
                                        <p:attrNameLst>
                                          <p:attrName>fillcolor</p:attrName>
                                        </p:attrNameLst>
                                      </p:cBhvr>
                                      <p:to>
                                        <a:srgbClr val="C00000"/>
                                      </p:to>
                                    </p:animClr>
                                    <p:set>
                                      <p:cBhvr>
                                        <p:cTn id="14" dur="2000" fill="hold"/>
                                        <p:tgtEl>
                                          <p:spTgt spid="14"/>
                                        </p:tgtEl>
                                        <p:attrNameLst>
                                          <p:attrName>fill.type</p:attrName>
                                        </p:attrNameLst>
                                      </p:cBhvr>
                                      <p:to>
                                        <p:strVal val="solid"/>
                                      </p:to>
                                    </p:set>
                                    <p:set>
                                      <p:cBhvr>
                                        <p:cTn id="15"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5"/>
                                        </p:tgtEl>
                                        <p:attrNameLst>
                                          <p:attrName>fillcolor</p:attrName>
                                        </p:attrNameLst>
                                      </p:cBhvr>
                                      <p:to>
                                        <a:srgbClr val="538135"/>
                                      </p:to>
                                    </p:animClr>
                                    <p:set>
                                      <p:cBhvr>
                                        <p:cTn id="21" dur="2000" fill="hold"/>
                                        <p:tgtEl>
                                          <p:spTgt spid="15"/>
                                        </p:tgtEl>
                                        <p:attrNameLst>
                                          <p:attrName>fill.type</p:attrName>
                                        </p:attrNameLst>
                                      </p:cBhvr>
                                      <p:to>
                                        <p:strVal val="solid"/>
                                      </p:to>
                                    </p:set>
                                    <p:set>
                                      <p:cBhvr>
                                        <p:cTn id="22"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6"/>
                                        </p:tgtEl>
                                        <p:attrNameLst>
                                          <p:attrName>fillcolor</p:attrName>
                                        </p:attrNameLst>
                                      </p:cBhvr>
                                      <p:to>
                                        <a:srgbClr val="C00000"/>
                                      </p:to>
                                    </p:animClr>
                                    <p:set>
                                      <p:cBhvr>
                                        <p:cTn id="28" dur="2000" fill="hold"/>
                                        <p:tgtEl>
                                          <p:spTgt spid="16"/>
                                        </p:tgtEl>
                                        <p:attrNameLst>
                                          <p:attrName>fill.type</p:attrName>
                                        </p:attrNameLst>
                                      </p:cBhvr>
                                      <p:to>
                                        <p:strVal val="solid"/>
                                      </p:to>
                                    </p:set>
                                    <p:set>
                                      <p:cBhvr>
                                        <p:cTn id="29"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5"/>
          <p:cNvSpPr/>
          <p:nvPr/>
        </p:nvSpPr>
        <p:spPr>
          <a:xfrm>
            <a:off x="2112606" y="1082539"/>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rgbClr val="1C2E78"/>
                </a:solidFill>
                <a:latin typeface="Calibri"/>
                <a:ea typeface="Calibri"/>
                <a:cs typeface="Calibri"/>
                <a:sym typeface="Calibri"/>
              </a:rPr>
              <a:t>3. Ce </a:t>
            </a:r>
            <a:r>
              <a:rPr lang="en-US" sz="2000" b="1" i="0" u="none" strike="noStrike" cap="none" dirty="0" err="1">
                <a:solidFill>
                  <a:srgbClr val="1C2E78"/>
                </a:solidFill>
                <a:latin typeface="Calibri"/>
                <a:ea typeface="Calibri"/>
                <a:cs typeface="Calibri"/>
                <a:sym typeface="Calibri"/>
              </a:rPr>
              <a:t>înseamnă</a:t>
            </a:r>
            <a:r>
              <a:rPr lang="en-US" sz="2000" b="1" i="0" u="none" strike="noStrike" cap="none" dirty="0">
                <a:solidFill>
                  <a:srgbClr val="1C2E78"/>
                </a:solidFill>
                <a:latin typeface="Calibri"/>
                <a:ea typeface="Calibri"/>
                <a:cs typeface="Calibri"/>
                <a:sym typeface="Calibri"/>
              </a:rPr>
              <a:t> “S”-ul din </a:t>
            </a:r>
            <a:r>
              <a:rPr lang="en-US" sz="2000" b="1" i="0" u="none" strike="noStrike" cap="none" dirty="0" err="1">
                <a:solidFill>
                  <a:srgbClr val="1C2E78"/>
                </a:solidFill>
                <a:latin typeface="Calibri"/>
                <a:ea typeface="Calibri"/>
                <a:cs typeface="Calibri"/>
                <a:sym typeface="Calibri"/>
              </a:rPr>
              <a:t>sfărșitul</a:t>
            </a:r>
            <a:r>
              <a:rPr lang="en-US" sz="2000" b="1" i="0" u="none" strike="noStrike" cap="none" dirty="0">
                <a:solidFill>
                  <a:srgbClr val="1C2E78"/>
                </a:solidFill>
                <a:latin typeface="Calibri"/>
                <a:ea typeface="Calibri"/>
                <a:cs typeface="Calibri"/>
                <a:sym typeface="Calibri"/>
              </a:rPr>
              <a:t> http</a:t>
            </a:r>
            <a:r>
              <a:rPr lang="en-US" sz="2800" b="1" i="0" u="none" strike="noStrike" cap="none" dirty="0">
                <a:solidFill>
                  <a:srgbClr val="84C337"/>
                </a:solidFill>
                <a:latin typeface="Calibri"/>
                <a:ea typeface="Calibri"/>
                <a:cs typeface="Calibri"/>
                <a:sym typeface="Calibri"/>
              </a:rPr>
              <a:t>s</a:t>
            </a:r>
            <a:r>
              <a:rPr lang="ro-RO" sz="2800" b="1" i="0" u="none" strike="noStrike" cap="none" dirty="0">
                <a:solidFill>
                  <a:srgbClr val="002060"/>
                </a:solidFill>
                <a:latin typeface="Calibri"/>
                <a:ea typeface="Calibri"/>
                <a:cs typeface="Calibri"/>
                <a:sym typeface="Calibri"/>
              </a:rPr>
              <a:t>?</a:t>
            </a:r>
            <a:endParaRPr sz="1400" b="0" i="0" u="none" strike="noStrike" cap="none" dirty="0">
              <a:solidFill>
                <a:srgbClr val="002060"/>
              </a:solidFill>
              <a:latin typeface="Calibri"/>
              <a:ea typeface="Calibri"/>
              <a:cs typeface="Calibri"/>
              <a:sym typeface="Calibri"/>
            </a:endParaRPr>
          </a:p>
        </p:txBody>
      </p:sp>
      <p:sp>
        <p:nvSpPr>
          <p:cNvPr id="546" name="Google Shape;546;p55"/>
          <p:cNvSpPr txBox="1"/>
          <p:nvPr/>
        </p:nvSpPr>
        <p:spPr>
          <a:xfrm>
            <a:off x="2112606" y="1987414"/>
            <a:ext cx="312531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600" b="0" i="1" u="none" strike="noStrike" cap="none" dirty="0">
                <a:solidFill>
                  <a:schemeClr val="dk1"/>
                </a:solidFill>
                <a:latin typeface="Calibri"/>
                <a:ea typeface="Calibri"/>
                <a:cs typeface="Calibri"/>
                <a:sym typeface="Calibri"/>
              </a:rPr>
              <a:t>Un </a:t>
            </a:r>
            <a:r>
              <a:rPr lang="en-US" sz="1600" b="0" i="1" u="none" strike="noStrike" cap="none" dirty="0" err="1">
                <a:solidFill>
                  <a:schemeClr val="dk1"/>
                </a:solidFill>
                <a:latin typeface="Calibri"/>
                <a:ea typeface="Calibri"/>
                <a:cs typeface="Calibri"/>
                <a:sym typeface="Calibri"/>
              </a:rPr>
              <a:t>singur</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răspuns</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este</a:t>
            </a:r>
            <a:r>
              <a:rPr lang="en-US" sz="1600" b="0" i="1" u="none" strike="noStrike" cap="none" dirty="0">
                <a:solidFill>
                  <a:schemeClr val="dk1"/>
                </a:solidFill>
                <a:latin typeface="Calibri"/>
                <a:ea typeface="Calibri"/>
                <a:cs typeface="Calibri"/>
                <a:sym typeface="Calibri"/>
              </a:rPr>
              <a:t> </a:t>
            </a:r>
            <a:r>
              <a:rPr lang="en-US" sz="1600" b="0" i="1" u="none" strike="noStrike" cap="none" dirty="0" err="1">
                <a:solidFill>
                  <a:schemeClr val="dk1"/>
                </a:solidFill>
                <a:latin typeface="Calibri"/>
                <a:ea typeface="Calibri"/>
                <a:cs typeface="Calibri"/>
                <a:sym typeface="Calibri"/>
              </a:rPr>
              <a:t>corect</a:t>
            </a:r>
            <a:r>
              <a:rPr lang="en-US" sz="1600" b="0" i="1" u="none" strike="noStrike" cap="none" dirty="0">
                <a:solidFill>
                  <a:schemeClr val="dk1"/>
                </a:solidFill>
                <a:latin typeface="Calibri"/>
                <a:ea typeface="Calibri"/>
                <a:cs typeface="Calibri"/>
                <a:sym typeface="Calibri"/>
              </a:rPr>
              <a:t>!</a:t>
            </a:r>
            <a:endParaRPr sz="1600" b="0" i="1" u="none" strike="noStrike" cap="none" dirty="0">
              <a:solidFill>
                <a:schemeClr val="dk1"/>
              </a:solidFill>
              <a:latin typeface="Calibri"/>
              <a:ea typeface="Calibri"/>
              <a:cs typeface="Calibri"/>
              <a:sym typeface="Calibri"/>
            </a:endParaRPr>
          </a:p>
        </p:txBody>
      </p:sp>
      <p:sp>
        <p:nvSpPr>
          <p:cNvPr id="547" name="Google Shape;547;p55"/>
          <p:cNvSpPr/>
          <p:nvPr/>
        </p:nvSpPr>
        <p:spPr>
          <a:xfrm>
            <a:off x="9143999" y="0"/>
            <a:ext cx="3042475"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1.9 </a:t>
            </a:r>
            <a:r>
              <a:rPr lang="en-US" sz="1800" b="0" i="0" u="none" strike="noStrike" cap="none" dirty="0" err="1">
                <a:solidFill>
                  <a:srgbClr val="1C2E78"/>
                </a:solidFill>
                <a:latin typeface="Calibri"/>
                <a:ea typeface="Calibri"/>
                <a:cs typeface="Calibri"/>
                <a:sym typeface="Calibri"/>
              </a:rPr>
              <a:t>Verificați</a:t>
            </a:r>
            <a:r>
              <a:rPr lang="en-US" sz="1800" b="0" i="0" u="none" strike="noStrike" cap="none" dirty="0">
                <a:solidFill>
                  <a:srgbClr val="1C2E78"/>
                </a:solidFill>
                <a:latin typeface="Calibri"/>
                <a:ea typeface="Calibri"/>
                <a:cs typeface="Calibri"/>
                <a:sym typeface="Calibri"/>
              </a:rPr>
              <a:t>-v</a:t>
            </a:r>
            <a:r>
              <a:rPr lang="ro-RO" sz="1800" b="0" i="0" u="none" strike="noStrike" cap="none" dirty="0">
                <a:solidFill>
                  <a:srgbClr val="1C2E78"/>
                </a:solidFill>
                <a:latin typeface="Calibri"/>
                <a:ea typeface="Calibri"/>
                <a:cs typeface="Calibri"/>
                <a:sym typeface="Calibri"/>
              </a:rPr>
              <a:t>ă</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cunoștințele</a:t>
            </a:r>
            <a:r>
              <a:rPr lang="en-US" sz="1800" b="0" i="0" u="none" strike="noStrike" cap="none" dirty="0">
                <a:solidFill>
                  <a:srgbClr val="1C2E78"/>
                </a:solidFill>
                <a:latin typeface="Calibri"/>
                <a:ea typeface="Calibri"/>
                <a:cs typeface="Calibri"/>
                <a:sym typeface="Calibri"/>
              </a:rPr>
              <a:t>! </a:t>
            </a:r>
            <a:endParaRPr sz="1800" b="0" i="0" u="none" strike="noStrike" cap="none" dirty="0">
              <a:solidFill>
                <a:srgbClr val="1C2E78"/>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A034D203-5EE2-4765-8AF6-BBEC8D51E7B4}"/>
              </a:ext>
            </a:extLst>
          </p:cNvPr>
          <p:cNvPicPr>
            <a:picLocks noChangeAspect="1"/>
          </p:cNvPicPr>
          <p:nvPr/>
        </p:nvPicPr>
        <p:blipFill>
          <a:blip r:embed="rId3"/>
          <a:stretch>
            <a:fillRect/>
          </a:stretch>
        </p:blipFill>
        <p:spPr>
          <a:xfrm>
            <a:off x="9144000" y="6135726"/>
            <a:ext cx="2823105" cy="635199"/>
          </a:xfrm>
          <a:prstGeom prst="rect">
            <a:avLst/>
          </a:prstGeom>
        </p:spPr>
      </p:pic>
      <p:sp>
        <p:nvSpPr>
          <p:cNvPr id="2" name="TextBox 1">
            <a:extLst>
              <a:ext uri="{FF2B5EF4-FFF2-40B4-BE49-F238E27FC236}">
                <a16:creationId xmlns:a16="http://schemas.microsoft.com/office/drawing/2014/main" id="{347B1CC9-4085-4668-981E-001D81A68964}"/>
              </a:ext>
            </a:extLst>
          </p:cNvPr>
          <p:cNvSpPr txBox="1"/>
          <p:nvPr/>
        </p:nvSpPr>
        <p:spPr>
          <a:xfrm>
            <a:off x="477077" y="0"/>
            <a:ext cx="7325139" cy="707886"/>
          </a:xfrm>
          <a:prstGeom prst="rect">
            <a:avLst/>
          </a:prstGeom>
          <a:solidFill>
            <a:schemeClr val="bg1"/>
          </a:solidFill>
        </p:spPr>
        <p:txBody>
          <a:bodyPr wrap="square" rtlCol="0">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a:p>
            <a:endParaRPr lang="en-US" sz="2000" dirty="0"/>
          </a:p>
        </p:txBody>
      </p:sp>
      <p:sp>
        <p:nvSpPr>
          <p:cNvPr id="11" name="Ορθογώνιο 10">
            <a:extLst>
              <a:ext uri="{FF2B5EF4-FFF2-40B4-BE49-F238E27FC236}">
                <a16:creationId xmlns:a16="http://schemas.microsoft.com/office/drawing/2014/main" id="{59CA623F-8A95-7152-3D1D-F6F4774BC475}"/>
              </a:ext>
            </a:extLst>
          </p:cNvPr>
          <p:cNvSpPr/>
          <p:nvPr/>
        </p:nvSpPr>
        <p:spPr>
          <a:xfrm>
            <a:off x="2112606" y="298524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A. </a:t>
            </a:r>
            <a:r>
              <a:rPr lang="en-US" sz="2000" dirty="0" err="1" smtClean="0">
                <a:latin typeface="Calibri" panose="020F0502020204030204" pitchFamily="34" charset="0"/>
                <a:cs typeface="Calibri" panose="020F0502020204030204" pitchFamily="34" charset="0"/>
              </a:rPr>
              <a:t>Simplu</a:t>
            </a:r>
            <a:endParaRPr lang="el-GR" sz="2000" dirty="0">
              <a:latin typeface="Calibri" panose="020F0502020204030204" pitchFamily="34" charset="0"/>
              <a:cs typeface="Calibri" panose="020F0502020204030204" pitchFamily="34" charset="0"/>
            </a:endParaRPr>
          </a:p>
        </p:txBody>
      </p:sp>
      <p:sp>
        <p:nvSpPr>
          <p:cNvPr id="12" name="Ορθογώνιο 11">
            <a:extLst>
              <a:ext uri="{FF2B5EF4-FFF2-40B4-BE49-F238E27FC236}">
                <a16:creationId xmlns:a16="http://schemas.microsoft.com/office/drawing/2014/main" id="{FB1D0B1A-FB4E-C499-31F6-21477ACC57C2}"/>
              </a:ext>
            </a:extLst>
          </p:cNvPr>
          <p:cNvSpPr/>
          <p:nvPr/>
        </p:nvSpPr>
        <p:spPr>
          <a:xfrm>
            <a:off x="6141681" y="298524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B. </a:t>
            </a:r>
            <a:r>
              <a:rPr lang="en-US" sz="2000" dirty="0" err="1" smtClean="0">
                <a:latin typeface="Calibri" panose="020F0502020204030204" pitchFamily="34" charset="0"/>
                <a:cs typeface="Calibri" panose="020F0502020204030204" pitchFamily="34" charset="0"/>
              </a:rPr>
              <a:t>Sigur</a:t>
            </a:r>
            <a:endParaRPr lang="el-GR" sz="2000" dirty="0">
              <a:latin typeface="Calibri" panose="020F0502020204030204" pitchFamily="34" charset="0"/>
              <a:cs typeface="Calibri" panose="020F0502020204030204" pitchFamily="34" charset="0"/>
            </a:endParaRPr>
          </a:p>
        </p:txBody>
      </p:sp>
      <p:sp>
        <p:nvSpPr>
          <p:cNvPr id="13" name="Ορθογώνιο 12">
            <a:extLst>
              <a:ext uri="{FF2B5EF4-FFF2-40B4-BE49-F238E27FC236}">
                <a16:creationId xmlns:a16="http://schemas.microsoft.com/office/drawing/2014/main" id="{DC3488C4-CD56-4A1B-9275-8E6846962201}"/>
              </a:ext>
            </a:extLst>
          </p:cNvPr>
          <p:cNvSpPr/>
          <p:nvPr/>
        </p:nvSpPr>
        <p:spPr>
          <a:xfrm>
            <a:off x="2112606" y="423302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latin typeface="Calibri" panose="020F0502020204030204" pitchFamily="34" charset="0"/>
                <a:cs typeface="Calibri" panose="020F0502020204030204" pitchFamily="34" charset="0"/>
              </a:rPr>
              <a:t>C. Super</a:t>
            </a:r>
            <a:endParaRPr lang="el-GR" sz="2000" dirty="0">
              <a:latin typeface="Calibri" panose="020F0502020204030204" pitchFamily="34" charset="0"/>
              <a:cs typeface="Calibri" panose="020F0502020204030204" pitchFamily="34" charset="0"/>
            </a:endParaRPr>
          </a:p>
        </p:txBody>
      </p:sp>
      <p:sp>
        <p:nvSpPr>
          <p:cNvPr id="14" name="Ορθογώνιο 13">
            <a:extLst>
              <a:ext uri="{FF2B5EF4-FFF2-40B4-BE49-F238E27FC236}">
                <a16:creationId xmlns:a16="http://schemas.microsoft.com/office/drawing/2014/main" id="{DEEF7289-2F29-80E9-F8AA-E69C9C66E6F9}"/>
              </a:ext>
            </a:extLst>
          </p:cNvPr>
          <p:cNvSpPr/>
          <p:nvPr/>
        </p:nvSpPr>
        <p:spPr>
          <a:xfrm>
            <a:off x="6141681" y="423302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latin typeface="Calibri" panose="020F0502020204030204" pitchFamily="34" charset="0"/>
                <a:cs typeface="Calibri" panose="020F0502020204030204" pitchFamily="34" charset="0"/>
              </a:rPr>
              <a:t>D. </a:t>
            </a:r>
            <a:r>
              <a:rPr lang="en-US" sz="2000" dirty="0" err="1">
                <a:latin typeface="Calibri"/>
                <a:ea typeface="Calibri"/>
                <a:cs typeface="Calibri"/>
                <a:sym typeface="Calibri"/>
              </a:rPr>
              <a:t>Sensibil</a:t>
            </a:r>
            <a:endParaRPr lang="en-US" sz="20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1E24"/>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6"/>
          <p:cNvSpPr/>
          <p:nvPr/>
        </p:nvSpPr>
        <p:spPr>
          <a:xfrm>
            <a:off x="2105025" y="1070741"/>
            <a:ext cx="7534275" cy="904875"/>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1C2E78"/>
                </a:solidFill>
                <a:latin typeface="Calibri"/>
                <a:ea typeface="Calibri"/>
                <a:cs typeface="Calibri"/>
                <a:sym typeface="Calibri"/>
              </a:rPr>
              <a:t>4. Software-ul și aplicațiile sunt actualizate automat pe dispozitivele dumneavoastră.</a:t>
            </a:r>
            <a:endParaRPr sz="1400" b="0" i="0" u="none" strike="noStrike" cap="none">
              <a:solidFill>
                <a:srgbClr val="000000"/>
              </a:solidFill>
              <a:latin typeface="Calibri"/>
              <a:ea typeface="Calibri"/>
              <a:cs typeface="Calibri"/>
              <a:sym typeface="Calibri"/>
            </a:endParaRPr>
          </a:p>
        </p:txBody>
      </p:sp>
      <p:sp>
        <p:nvSpPr>
          <p:cNvPr id="558" name="Google Shape;558;p56"/>
          <p:cNvSpPr/>
          <p:nvPr/>
        </p:nvSpPr>
        <p:spPr>
          <a:xfrm>
            <a:off x="8968945" y="0"/>
            <a:ext cx="3217530" cy="398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dirty="0">
                <a:solidFill>
                  <a:srgbClr val="1C2E78"/>
                </a:solidFill>
                <a:latin typeface="Calibri"/>
                <a:ea typeface="Calibri"/>
                <a:cs typeface="Calibri"/>
                <a:sym typeface="Calibri"/>
              </a:rPr>
              <a:t>1.9 </a:t>
            </a:r>
            <a:r>
              <a:rPr lang="en-US" sz="1800" b="0" i="0" u="none" strike="noStrike" cap="none" dirty="0" err="1">
                <a:solidFill>
                  <a:srgbClr val="1C2E78"/>
                </a:solidFill>
                <a:latin typeface="Calibri"/>
                <a:ea typeface="Calibri"/>
                <a:cs typeface="Calibri"/>
                <a:sym typeface="Calibri"/>
              </a:rPr>
              <a:t>Verificați-vă</a:t>
            </a:r>
            <a:r>
              <a:rPr lang="en-US" sz="1800" b="0" i="0" u="none" strike="noStrike" cap="none" dirty="0">
                <a:solidFill>
                  <a:srgbClr val="1C2E78"/>
                </a:solidFill>
                <a:latin typeface="Calibri"/>
                <a:ea typeface="Calibri"/>
                <a:cs typeface="Calibri"/>
                <a:sym typeface="Calibri"/>
              </a:rPr>
              <a:t> </a:t>
            </a:r>
            <a:r>
              <a:rPr lang="en-US" sz="1800" b="0" i="0" u="none" strike="noStrike" cap="none" dirty="0" err="1">
                <a:solidFill>
                  <a:srgbClr val="1C2E78"/>
                </a:solidFill>
                <a:latin typeface="Calibri"/>
                <a:ea typeface="Calibri"/>
                <a:cs typeface="Calibri"/>
                <a:sym typeface="Calibri"/>
              </a:rPr>
              <a:t>cunoștințele</a:t>
            </a:r>
            <a:r>
              <a:rPr lang="en-US" sz="1800" b="0" i="0" u="none" strike="noStrike" cap="none" dirty="0">
                <a:solidFill>
                  <a:srgbClr val="1C2E78"/>
                </a:solidFill>
                <a:latin typeface="Calibri"/>
                <a:ea typeface="Calibri"/>
                <a:cs typeface="Calibri"/>
                <a:sym typeface="Calibri"/>
              </a:rPr>
              <a:t>! </a:t>
            </a:r>
          </a:p>
        </p:txBody>
      </p:sp>
      <p:sp>
        <p:nvSpPr>
          <p:cNvPr id="2" name="TextBox 1">
            <a:extLst>
              <a:ext uri="{FF2B5EF4-FFF2-40B4-BE49-F238E27FC236}">
                <a16:creationId xmlns:a16="http://schemas.microsoft.com/office/drawing/2014/main" id="{F854257C-1B43-466C-A332-7F86E8CCF804}"/>
              </a:ext>
            </a:extLst>
          </p:cNvPr>
          <p:cNvSpPr txBox="1"/>
          <p:nvPr/>
        </p:nvSpPr>
        <p:spPr>
          <a:xfrm>
            <a:off x="496957" y="0"/>
            <a:ext cx="2726100" cy="496957"/>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D4600CC-2262-4D41-B7EE-D83243831F8A}"/>
              </a:ext>
            </a:extLst>
          </p:cNvPr>
          <p:cNvSpPr txBox="1"/>
          <p:nvPr/>
        </p:nvSpPr>
        <p:spPr>
          <a:xfrm>
            <a:off x="496956" y="189180"/>
            <a:ext cx="7166113" cy="400110"/>
          </a:xfrm>
          <a:prstGeom prst="rect">
            <a:avLst/>
          </a:prstGeom>
          <a:noFill/>
        </p:spPr>
        <p:txBody>
          <a:bodyPr wrap="square">
            <a:spAutoFit/>
          </a:bodyPr>
          <a:lstStyle/>
          <a:p>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2" name="Picture 11">
            <a:extLst>
              <a:ext uri="{FF2B5EF4-FFF2-40B4-BE49-F238E27FC236}">
                <a16:creationId xmlns:a16="http://schemas.microsoft.com/office/drawing/2014/main" id="{4BDED158-F9BE-498B-BF5F-80D7FC3FF5DF}"/>
              </a:ext>
            </a:extLst>
          </p:cNvPr>
          <p:cNvPicPr>
            <a:picLocks noChangeAspect="1"/>
          </p:cNvPicPr>
          <p:nvPr/>
        </p:nvPicPr>
        <p:blipFill>
          <a:blip r:embed="rId3"/>
          <a:stretch>
            <a:fillRect/>
          </a:stretch>
        </p:blipFill>
        <p:spPr>
          <a:xfrm>
            <a:off x="9144000" y="6135726"/>
            <a:ext cx="2823105" cy="635199"/>
          </a:xfrm>
          <a:prstGeom prst="rect">
            <a:avLst/>
          </a:prstGeom>
        </p:spPr>
      </p:pic>
      <p:sp>
        <p:nvSpPr>
          <p:cNvPr id="10" name="Ορθογώνιο 9">
            <a:extLst>
              <a:ext uri="{FF2B5EF4-FFF2-40B4-BE49-F238E27FC236}">
                <a16:creationId xmlns:a16="http://schemas.microsoft.com/office/drawing/2014/main" id="{8D6B9C2C-63C2-6EC7-75D7-B50487233976}"/>
              </a:ext>
            </a:extLst>
          </p:cNvPr>
          <p:cNvSpPr/>
          <p:nvPr/>
        </p:nvSpPr>
        <p:spPr>
          <a:xfrm>
            <a:off x="6213475" y="29343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Nu, </a:t>
            </a:r>
            <a:r>
              <a:rPr lang="en-US" sz="1800" dirty="0" err="1">
                <a:latin typeface="Calibri"/>
                <a:ea typeface="Calibri"/>
                <a:cs typeface="Calibri"/>
                <a:sym typeface="Calibri"/>
              </a:rPr>
              <a:t>afirmația</a:t>
            </a:r>
            <a:r>
              <a:rPr lang="en-US" sz="1800" dirty="0">
                <a:latin typeface="Calibri"/>
                <a:ea typeface="Calibri"/>
                <a:cs typeface="Calibri"/>
                <a:sym typeface="Calibri"/>
              </a:rPr>
              <a:t>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greșită</a:t>
            </a:r>
            <a:r>
              <a:rPr lang="en-US" sz="1800" dirty="0">
                <a:latin typeface="Calibri"/>
                <a:ea typeface="Calibri"/>
                <a:cs typeface="Calibri"/>
                <a:sym typeface="Calibri"/>
              </a:rPr>
              <a:t>.</a:t>
            </a:r>
            <a:endParaRPr lang="en-US" sz="1800" dirty="0"/>
          </a:p>
        </p:txBody>
      </p:sp>
      <p:sp>
        <p:nvSpPr>
          <p:cNvPr id="13" name="Ορθογώνιο 12">
            <a:extLst>
              <a:ext uri="{FF2B5EF4-FFF2-40B4-BE49-F238E27FC236}">
                <a16:creationId xmlns:a16="http://schemas.microsoft.com/office/drawing/2014/main" id="{CBA2F6D6-A5E6-2FDD-4BF1-75779C5A4990}"/>
              </a:ext>
            </a:extLst>
          </p:cNvPr>
          <p:cNvSpPr/>
          <p:nvPr/>
        </p:nvSpPr>
        <p:spPr>
          <a:xfrm>
            <a:off x="2105025" y="291251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Da, </a:t>
            </a:r>
            <a:r>
              <a:rPr lang="en-US" sz="1800" dirty="0" err="1">
                <a:latin typeface="Calibri"/>
                <a:ea typeface="Calibri"/>
                <a:cs typeface="Calibri"/>
                <a:sym typeface="Calibri"/>
              </a:rPr>
              <a:t>afirmația</a:t>
            </a:r>
            <a:r>
              <a:rPr lang="en-US" sz="1800" dirty="0">
                <a:latin typeface="Calibri"/>
                <a:ea typeface="Calibri"/>
                <a:cs typeface="Calibri"/>
                <a:sym typeface="Calibri"/>
              </a:rPr>
              <a:t> </a:t>
            </a:r>
            <a:r>
              <a:rPr lang="en-US" sz="1800" dirty="0" err="1">
                <a:latin typeface="Calibri"/>
                <a:ea typeface="Calibri"/>
                <a:cs typeface="Calibri"/>
                <a:sym typeface="Calibri"/>
              </a:rPr>
              <a:t>este</a:t>
            </a:r>
            <a:r>
              <a:rPr lang="en-US" sz="1800" dirty="0">
                <a:latin typeface="Calibri"/>
                <a:ea typeface="Calibri"/>
                <a:cs typeface="Calibri"/>
                <a:sym typeface="Calibri"/>
              </a:rPr>
              <a:t> </a:t>
            </a:r>
            <a:r>
              <a:rPr lang="en-US" sz="1800" dirty="0" err="1">
                <a:latin typeface="Calibri"/>
                <a:ea typeface="Calibri"/>
                <a:cs typeface="Calibri"/>
                <a:sym typeface="Calibri"/>
              </a:rPr>
              <a:t>corectă</a:t>
            </a:r>
            <a:r>
              <a:rPr lang="en-US" sz="1800" dirty="0">
                <a:latin typeface="Calibri"/>
                <a:ea typeface="Calibri"/>
                <a:cs typeface="Calibri"/>
                <a:sym typeface="Calibri"/>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538135"/>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C0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58"/>
          <p:cNvGrpSpPr/>
          <p:nvPr/>
        </p:nvGrpSpPr>
        <p:grpSpPr>
          <a:xfrm>
            <a:off x="0" y="1"/>
            <a:ext cx="12624362" cy="6910372"/>
            <a:chOff x="0" y="0"/>
            <a:chExt cx="12624362" cy="7020335"/>
          </a:xfrm>
        </p:grpSpPr>
        <p:sp>
          <p:nvSpPr>
            <p:cNvPr id="567" name="Google Shape;567;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68" name="Google Shape;568;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69" name="Google Shape;569;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70" name="Google Shape;570;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a:solidFill>
                    <a:srgbClr val="FFC243"/>
                  </a:solidFill>
                  <a:latin typeface="Calibri"/>
                  <a:ea typeface="Calibri"/>
                  <a:cs typeface="Calibri"/>
                  <a:sym typeface="Calibri"/>
                </a:rPr>
                <a:t>Felictări!</a:t>
              </a:r>
              <a:r>
                <a:rPr lang="en-US" sz="2800" b="1" i="0" u="none" strike="noStrike" cap="none">
                  <a:solidFill>
                    <a:srgbClr val="84C337"/>
                  </a:solidFill>
                  <a:latin typeface="Calibri"/>
                  <a:ea typeface="Calibri"/>
                  <a:cs typeface="Calibri"/>
                  <a:sym typeface="Calibri"/>
                </a:rPr>
                <a:t/>
              </a:r>
              <a:br>
                <a:rPr lang="en-US" sz="2800" b="1" i="0" u="none" strike="noStrike" cap="none">
                  <a:solidFill>
                    <a:srgbClr val="84C337"/>
                  </a:solidFill>
                  <a:latin typeface="Calibri"/>
                  <a:ea typeface="Calibri"/>
                  <a:cs typeface="Calibri"/>
                  <a:sym typeface="Calibri"/>
                </a:rPr>
              </a:br>
              <a:r>
                <a:rPr lang="en-US" sz="2800" b="1" i="0" u="none" strike="noStrike" cap="none">
                  <a:solidFill>
                    <a:srgbClr val="1C2E78"/>
                  </a:solidFill>
                  <a:latin typeface="Calibri"/>
                  <a:ea typeface="Calibri"/>
                  <a:cs typeface="Calibri"/>
                  <a:sym typeface="Calibri"/>
                </a:rPr>
                <a:t>Ați completat modulul!</a:t>
              </a:r>
              <a:endParaRPr sz="1400" b="0" i="0" u="none" strike="noStrike" cap="none">
                <a:solidFill>
                  <a:srgbClr val="000000"/>
                </a:solidFill>
                <a:latin typeface="Calibri"/>
                <a:ea typeface="Calibri"/>
                <a:cs typeface="Calibri"/>
                <a:sym typeface="Calibri"/>
              </a:endParaRPr>
            </a:p>
          </p:txBody>
        </p:sp>
      </p:grpSp>
      <p:sp>
        <p:nvSpPr>
          <p:cNvPr id="571" name="Google Shape;571;p58"/>
          <p:cNvSpPr/>
          <p:nvPr/>
        </p:nvSpPr>
        <p:spPr>
          <a:xfrm>
            <a:off x="4741679" y="6277951"/>
            <a:ext cx="7745662" cy="632422"/>
          </a:xfrm>
          <a:prstGeom prst="rect">
            <a:avLst/>
          </a:prstGeom>
          <a:noFill/>
          <a:ln>
            <a:noFill/>
          </a:ln>
        </p:spPr>
        <p:txBody>
          <a:bodyPr spcFirstLastPara="1" wrap="square" lIns="91425" tIns="45700" rIns="91425" bIns="45700" anchor="ctr" anchorCtr="0">
            <a:normAutofit fontScale="92500" lnSpcReduction="20000"/>
          </a:bodyPr>
          <a:lstStyle/>
          <a:p>
            <a:r>
              <a:rPr lang="ro-RO" sz="1200" dirty="0">
                <a:solidFill>
                  <a:schemeClr val="bg1"/>
                </a:solidFill>
                <a:latin typeface="Calibri" panose="020F0502020204030204" pitchFamily="34" charset="0"/>
                <a:ea typeface="Calibri" panose="020F0502020204030204" pitchFamily="34" charset="0"/>
                <a:cs typeface="Calibri" panose="020F0502020204030204" pitchFamily="34" charset="0"/>
              </a:rPr>
              <a:t>Acest proiect este finanțat de Uniunea Europeană. Conținutul prezentării reflectă exclusiv opiniile autorului (autorilor) și nu reprezintă în mod necesar poziția oficială a Uniunii Europene sau a Agenției Executive Europene pentru Educație și Cultură (EACEA). Uniunea Europeană și EACEA nu pot fi considerate responsabile pentru conținutul prezentat.</a:t>
            </a:r>
          </a:p>
          <a:p>
            <a:r>
              <a:rPr lang="ro-RO" sz="1200" b="1" dirty="0">
                <a:solidFill>
                  <a:schemeClr val="bg1"/>
                </a:solidFill>
                <a:latin typeface="Calibri" panose="020F0502020204030204" pitchFamily="34" charset="0"/>
                <a:ea typeface="Calibri" panose="020F0502020204030204" pitchFamily="34" charset="0"/>
                <a:cs typeface="Calibri" panose="020F0502020204030204" pitchFamily="34" charset="0"/>
              </a:rPr>
              <a:t>Număr proiect:</a:t>
            </a:r>
            <a:r>
              <a:rPr lang="ro-RO" sz="1200" dirty="0">
                <a:solidFill>
                  <a:schemeClr val="bg1"/>
                </a:solidFill>
                <a:latin typeface="Calibri" panose="020F0502020204030204" pitchFamily="34" charset="0"/>
                <a:ea typeface="Calibri" panose="020F0502020204030204" pitchFamily="34" charset="0"/>
                <a:cs typeface="Calibri" panose="020F0502020204030204" pitchFamily="34" charset="0"/>
              </a:rPr>
              <a:t> 2023-1-RO01-KA220-ADU-000157797</a:t>
            </a:r>
          </a:p>
        </p:txBody>
      </p:sp>
      <p:pic>
        <p:nvPicPr>
          <p:cNvPr id="573" name="Google Shape;573;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198782" y="8958"/>
            <a:ext cx="3403253" cy="3718216"/>
          </a:xfrm>
          <a:prstGeom prst="rect">
            <a:avLst/>
          </a:prstGeom>
          <a:noFill/>
          <a:ln>
            <a:noFill/>
          </a:ln>
        </p:spPr>
      </p:pic>
      <p:pic>
        <p:nvPicPr>
          <p:cNvPr id="574" name="Google Shape;574;p58"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44200" r="5462"/>
          <a:stretch/>
        </p:blipFill>
        <p:spPr>
          <a:xfrm>
            <a:off x="3397721" y="823363"/>
            <a:ext cx="2375272" cy="2212824"/>
          </a:xfrm>
          <a:prstGeom prst="rect">
            <a:avLst/>
          </a:prstGeom>
          <a:noFill/>
          <a:ln>
            <a:noFill/>
          </a:ln>
        </p:spPr>
      </p:pic>
      <p:pic>
        <p:nvPicPr>
          <p:cNvPr id="11" name="Picture 10">
            <a:extLst>
              <a:ext uri="{FF2B5EF4-FFF2-40B4-BE49-F238E27FC236}">
                <a16:creationId xmlns:a16="http://schemas.microsoft.com/office/drawing/2014/main" id="{7C9F22E2-D10E-4C09-89D2-DFF4CEDE85BA}"/>
              </a:ext>
            </a:extLst>
          </p:cNvPr>
          <p:cNvPicPr>
            <a:picLocks noChangeAspect="1"/>
          </p:cNvPicPr>
          <p:nvPr/>
        </p:nvPicPr>
        <p:blipFill>
          <a:blip r:embed="rId5"/>
          <a:stretch>
            <a:fillRect/>
          </a:stretch>
        </p:blipFill>
        <p:spPr>
          <a:xfrm>
            <a:off x="10246" y="6213843"/>
            <a:ext cx="2823105" cy="63519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err="1"/>
              <a:t>Competențe</a:t>
            </a:r>
            <a:endParaRPr sz="2400" dirty="0"/>
          </a:p>
        </p:txBody>
      </p:sp>
      <p:pic>
        <p:nvPicPr>
          <p:cNvPr id="138" name="Google Shape;138;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39" name="Google Shape;139;p5"/>
          <p:cNvSpPr txBox="1"/>
          <p:nvPr/>
        </p:nvSpPr>
        <p:spPr>
          <a:xfrm>
            <a:off x="470472" y="66102"/>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40" name="Google Shape;140;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dirty="0">
                <a:solidFill>
                  <a:schemeClr val="lt1"/>
                </a:solidFill>
                <a:latin typeface="Calibri"/>
                <a:ea typeface="Calibri"/>
                <a:cs typeface="Calibri"/>
                <a:sym typeface="Calibri"/>
              </a:rPr>
              <a:t>1</a:t>
            </a:r>
            <a:endParaRPr sz="2000" b="1" i="0" u="none" strike="noStrike" cap="none" dirty="0">
              <a:solidFill>
                <a:schemeClr val="lt1"/>
              </a:solidFill>
              <a:latin typeface="Calibri"/>
              <a:ea typeface="Calibri"/>
              <a:cs typeface="Calibri"/>
              <a:sym typeface="Calibri"/>
            </a:endParaRPr>
          </a:p>
        </p:txBody>
      </p:sp>
      <p:sp>
        <p:nvSpPr>
          <p:cNvPr id="141" name="Google Shape;141;p5"/>
          <p:cNvSpPr txBox="1"/>
          <p:nvPr/>
        </p:nvSpPr>
        <p:spPr>
          <a:xfrm>
            <a:off x="1524000" y="1571576"/>
            <a:ext cx="6096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dirty="0" err="1">
                <a:solidFill>
                  <a:srgbClr val="1C2E78"/>
                </a:solidFill>
                <a:latin typeface="Calibri"/>
                <a:ea typeface="Calibri"/>
                <a:cs typeface="Calibri"/>
                <a:sym typeface="Calibri"/>
              </a:rPr>
              <a:t>După</a:t>
            </a:r>
            <a:r>
              <a:rPr lang="en-US" sz="2400" b="0" i="1" u="none" strike="noStrike" cap="none" dirty="0">
                <a:solidFill>
                  <a:srgbClr val="1C2E78"/>
                </a:solidFill>
                <a:latin typeface="Calibri"/>
                <a:ea typeface="Calibri"/>
                <a:cs typeface="Calibri"/>
                <a:sym typeface="Calibri"/>
              </a:rPr>
              <a:t> </a:t>
            </a:r>
            <a:r>
              <a:rPr lang="en-US" sz="2400" b="0" i="1" u="none" strike="noStrike" cap="none" dirty="0" err="1">
                <a:solidFill>
                  <a:srgbClr val="1C2E78"/>
                </a:solidFill>
                <a:latin typeface="Calibri"/>
                <a:ea typeface="Calibri"/>
                <a:cs typeface="Calibri"/>
                <a:sym typeface="Calibri"/>
              </a:rPr>
              <a:t>finalizarea</a:t>
            </a:r>
            <a:r>
              <a:rPr lang="en-US" sz="2400" b="0" i="1" u="none" strike="noStrike" cap="none" dirty="0">
                <a:solidFill>
                  <a:srgbClr val="1C2E78"/>
                </a:solidFill>
                <a:latin typeface="Calibri"/>
                <a:ea typeface="Calibri"/>
                <a:cs typeface="Calibri"/>
                <a:sym typeface="Calibri"/>
              </a:rPr>
              <a:t> </a:t>
            </a:r>
            <a:r>
              <a:rPr lang="en-US" sz="2400" b="0" i="1" u="none" strike="noStrike" cap="none" dirty="0" err="1">
                <a:solidFill>
                  <a:srgbClr val="1C2E78"/>
                </a:solidFill>
                <a:latin typeface="Calibri"/>
                <a:ea typeface="Calibri"/>
                <a:cs typeface="Calibri"/>
                <a:sym typeface="Calibri"/>
              </a:rPr>
              <a:t>acestui</a:t>
            </a:r>
            <a:r>
              <a:rPr lang="en-US" sz="2400" b="0" i="1" u="none" strike="noStrike" cap="none" dirty="0">
                <a:solidFill>
                  <a:srgbClr val="1C2E78"/>
                </a:solidFill>
                <a:latin typeface="Calibri"/>
                <a:ea typeface="Calibri"/>
                <a:cs typeface="Calibri"/>
                <a:sym typeface="Calibri"/>
              </a:rPr>
              <a:t> </a:t>
            </a:r>
            <a:r>
              <a:rPr lang="en-US" sz="2400" b="0" i="1" u="none" strike="noStrike" cap="none" dirty="0" err="1">
                <a:solidFill>
                  <a:srgbClr val="1C2E78"/>
                </a:solidFill>
                <a:latin typeface="Calibri"/>
                <a:ea typeface="Calibri"/>
                <a:cs typeface="Calibri"/>
                <a:sym typeface="Calibri"/>
              </a:rPr>
              <a:t>modul</a:t>
            </a:r>
            <a:r>
              <a:rPr lang="en-US" sz="2400" b="0" i="1" u="none" strike="noStrike" cap="none" dirty="0">
                <a:solidFill>
                  <a:srgbClr val="1C2E78"/>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p:txBody>
      </p:sp>
      <p:sp>
        <p:nvSpPr>
          <p:cNvPr id="142" name="Google Shape;142;p5"/>
          <p:cNvSpPr txBox="1"/>
          <p:nvPr/>
        </p:nvSpPr>
        <p:spPr>
          <a:xfrm>
            <a:off x="227325" y="2236601"/>
            <a:ext cx="5935350" cy="4505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92D050"/>
              </a:buClr>
              <a:buSzPts val="2400"/>
              <a:buFont typeface="Calibri"/>
              <a:buChar char="▪"/>
            </a:pPr>
            <a:r>
              <a:rPr lang="it-IT" sz="2000" dirty="0">
                <a:solidFill>
                  <a:schemeClr val="bg1"/>
                </a:solidFill>
                <a:latin typeface="Calibri" panose="020F0502020204030204" pitchFamily="34" charset="0"/>
                <a:ea typeface="Calibri" panose="020F0502020204030204" pitchFamily="34" charset="0"/>
                <a:cs typeface="Calibri" panose="020F0502020204030204" pitchFamily="34" charset="0"/>
              </a:rPr>
              <a:t>Veți dobândi abilitățile necesare pentru a:</a:t>
            </a:r>
            <a:endParaRPr lang="it-IT" sz="20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a:p>
            <a:pPr marL="685800" indent="-228600">
              <a:spcBef>
                <a:spcPts val="600"/>
              </a:spcBef>
              <a:buClr>
                <a:srgbClr val="FFDA4C"/>
              </a:buClr>
              <a:buSzPts val="2400"/>
              <a:buFont typeface="Calibri"/>
              <a:buChar char="✔"/>
            </a:pPr>
            <a:r>
              <a:rPr lang="ro-RO" sz="1800" dirty="0">
                <a:solidFill>
                  <a:schemeClr val="bg1"/>
                </a:solidFill>
                <a:latin typeface="Calibri" panose="020F0502020204030204" pitchFamily="34" charset="0"/>
                <a:ea typeface="Calibri" panose="020F0502020204030204" pitchFamily="34" charset="0"/>
                <a:cs typeface="Calibri" panose="020F0502020204030204" pitchFamily="34" charset="0"/>
              </a:rPr>
              <a:t>Folosi soluțiile de plată mobilă în siguranță și cu încredere.</a:t>
            </a:r>
          </a:p>
          <a:p>
            <a:pPr marL="685800" marR="0" lvl="1" indent="-228600" algn="l" rtl="0">
              <a:lnSpc>
                <a:spcPct val="100000"/>
              </a:lnSpc>
              <a:spcBef>
                <a:spcPts val="600"/>
              </a:spcBef>
              <a:spcAft>
                <a:spcPts val="0"/>
              </a:spcAft>
              <a:buClr>
                <a:srgbClr val="FFDA4C"/>
              </a:buClr>
              <a:buSzPts val="2400"/>
              <a:buFont typeface="Calibri"/>
              <a:buChar char="✔"/>
            </a:pPr>
            <a:r>
              <a:rPr lang="it-IT" sz="1800" dirty="0">
                <a:solidFill>
                  <a:schemeClr val="bg1"/>
                </a:solidFill>
                <a:latin typeface="Calibri" panose="020F0502020204030204" pitchFamily="34" charset="0"/>
                <a:ea typeface="Calibri" panose="020F0502020204030204" pitchFamily="34" charset="0"/>
                <a:cs typeface="Calibri" panose="020F0502020204030204" pitchFamily="34" charset="0"/>
              </a:rPr>
              <a:t>Utiliza dispozitivele informatice și a le menține actualizate</a:t>
            </a:r>
            <a:r>
              <a:rPr lang="ro-RO" sz="18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marL="685800" marR="0" lvl="1" indent="-228600" algn="l" rtl="0">
              <a:lnSpc>
                <a:spcPct val="100000"/>
              </a:lnSpc>
              <a:spcBef>
                <a:spcPts val="600"/>
              </a:spcBef>
              <a:spcAft>
                <a:spcPts val="0"/>
              </a:spcAft>
              <a:buClr>
                <a:srgbClr val="FFDA4C"/>
              </a:buClr>
              <a:buSzPts val="2400"/>
              <a:buFont typeface="Calibri"/>
              <a:buChar char="✔"/>
            </a:pPr>
            <a:r>
              <a:rPr lang="ro-RO" sz="1800"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Gestiona un cont de email - </a:t>
            </a:r>
            <a:r>
              <a:rPr lang="ro-RO" sz="1800" dirty="0">
                <a:solidFill>
                  <a:schemeClr val="bg1"/>
                </a:solidFill>
                <a:latin typeface="Calibri" panose="020F0502020204030204" pitchFamily="34" charset="0"/>
                <a:ea typeface="Calibri" panose="020F0502020204030204" pitchFamily="34" charset="0"/>
                <a:cs typeface="Calibri" panose="020F0502020204030204" pitchFamily="34" charset="0"/>
              </a:rPr>
              <a:t>trimiterea, primirea, răspunsul, organizarea mesajelor, atașarea fișierelor și administrarea contactelor.</a:t>
            </a:r>
          </a:p>
          <a:p>
            <a:pPr marL="685800" lvl="1" indent="-228600">
              <a:spcBef>
                <a:spcPts val="600"/>
              </a:spcBef>
              <a:buClr>
                <a:srgbClr val="FFDA4C"/>
              </a:buClr>
              <a:buSzPts val="2400"/>
              <a:buFont typeface="Calibri"/>
              <a:buChar char="✔"/>
            </a:pPr>
            <a:r>
              <a:rPr lang="ro-RO" sz="18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rPr>
              <a:t>Naviga pe internet.</a:t>
            </a:r>
            <a:endParaRPr kumimoji="0" lang="ro-RO" altLang="ro-RO" sz="1800" b="0" i="0" u="none" strike="noStrike" cap="none" normalizeH="0" baseline="0" dirty="0">
              <a:ln>
                <a:noFill/>
              </a:ln>
              <a:solidFill>
                <a:schemeClr val="tx1"/>
              </a:solidFill>
              <a:effectLst/>
              <a:latin typeface="Calibri" panose="020B0604020202020204" pitchFamily="34" charset="0"/>
            </a:endParaRPr>
          </a:p>
          <a:p>
            <a:pPr marL="685800" lvl="1" indent="-228600">
              <a:spcBef>
                <a:spcPts val="600"/>
              </a:spcBef>
              <a:buClr>
                <a:srgbClr val="FFDA4C"/>
              </a:buClr>
              <a:buSzPts val="2400"/>
              <a:buFont typeface="Calibri"/>
              <a:buChar char="✔"/>
            </a:pPr>
            <a:r>
              <a:rPr kumimoji="0" lang="ro-RO" altLang="ro-RO" sz="18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Gestiona fișierele de bază: crearea, salvarea și organizarea fișierelor și </a:t>
            </a:r>
            <a:r>
              <a:rPr kumimoji="0" lang="ro-RO" altLang="ro-RO" sz="1800" b="0" i="0" u="none" strike="noStrike" cap="none" normalizeH="0" baseline="0" dirty="0" err="1">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folderelor</a:t>
            </a:r>
            <a:r>
              <a:rPr kumimoji="0" lang="ro-RO" altLang="ro-RO" sz="18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685800" marR="0" lvl="1" indent="-228600" algn="l" rtl="0">
              <a:lnSpc>
                <a:spcPct val="100000"/>
              </a:lnSpc>
              <a:spcBef>
                <a:spcPts val="600"/>
              </a:spcBef>
              <a:spcAft>
                <a:spcPts val="0"/>
              </a:spcAft>
              <a:buClr>
                <a:srgbClr val="FFDA4C"/>
              </a:buClr>
              <a:buSzPts val="2400"/>
              <a:buFont typeface="Calibri"/>
              <a:buChar char="✔"/>
            </a:pPr>
            <a:r>
              <a:rPr lang="ro-RO" sz="1800" dirty="0">
                <a:solidFill>
                  <a:schemeClr val="bg1"/>
                </a:solidFill>
                <a:latin typeface="Calibri" panose="020F0502020204030204" pitchFamily="34" charset="0"/>
                <a:ea typeface="Calibri" panose="020F0502020204030204" pitchFamily="34" charset="0"/>
                <a:cs typeface="Calibri" panose="020F0502020204030204" pitchFamily="34" charset="0"/>
              </a:rPr>
              <a:t>Configura setările de confidențialitate.</a:t>
            </a:r>
            <a:endParaRPr lang="ro-RO" sz="1800" b="0"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43" name="Google Shape;143;p5"/>
          <p:cNvSpPr txBox="1"/>
          <p:nvPr/>
        </p:nvSpPr>
        <p:spPr>
          <a:xfrm>
            <a:off x="6176116" y="2271481"/>
            <a:ext cx="5802000" cy="3694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rgbClr val="92D050"/>
              </a:buClr>
              <a:buSzPts val="2400"/>
              <a:buFont typeface="Calibri"/>
              <a:buChar char="▪"/>
            </a:pPr>
            <a:r>
              <a:rPr lang="ro-RO" sz="2000" dirty="0">
                <a:solidFill>
                  <a:srgbClr val="FFFFFF"/>
                </a:solidFill>
                <a:latin typeface="Calibri"/>
                <a:ea typeface="Calibri"/>
                <a:cs typeface="Calibri"/>
                <a:sym typeface="Calibri"/>
              </a:rPr>
              <a:t>Vă veți </a:t>
            </a:r>
            <a:r>
              <a:rPr lang="en-US" sz="2000" dirty="0" err="1">
                <a:solidFill>
                  <a:srgbClr val="FFFFFF"/>
                </a:solidFill>
                <a:latin typeface="Calibri"/>
                <a:ea typeface="Calibri"/>
                <a:cs typeface="Calibri"/>
                <a:sym typeface="Calibri"/>
              </a:rPr>
              <a:t>familiariza</a:t>
            </a:r>
            <a:r>
              <a:rPr lang="en-US" sz="2000" b="0" i="0" u="none" strike="noStrike" cap="none" dirty="0">
                <a:solidFill>
                  <a:srgbClr val="FFFFFF"/>
                </a:solidFill>
                <a:latin typeface="Calibri"/>
                <a:ea typeface="Calibri"/>
                <a:cs typeface="Calibri"/>
                <a:sym typeface="Calibri"/>
              </a:rPr>
              <a:t> cu smartphone-urile</a:t>
            </a:r>
            <a:r>
              <a:rPr lang="ro-RO" sz="2000" b="0" i="0" u="none" strike="noStrike" cap="none" dirty="0">
                <a:solidFill>
                  <a:srgbClr val="FFFFFF"/>
                </a:solidFill>
                <a:latin typeface="Calibri"/>
                <a:ea typeface="Calibri"/>
                <a:cs typeface="Calibri"/>
                <a:sym typeface="Calibri"/>
              </a:rPr>
              <a:t>, astfel</a:t>
            </a:r>
            <a:r>
              <a:rPr lang="en-US" sz="2000" b="0" i="0" u="none" strike="noStrike" cap="none" dirty="0">
                <a:solidFill>
                  <a:srgbClr val="FFFFFF"/>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1800" b="0" i="0" u="none" strike="noStrike" cap="none" dirty="0" err="1">
                <a:solidFill>
                  <a:srgbClr val="FFFFFF"/>
                </a:solidFill>
                <a:latin typeface="Calibri"/>
                <a:ea typeface="Calibri"/>
                <a:cs typeface="Calibri"/>
                <a:sym typeface="Calibri"/>
              </a:rPr>
              <a:t>Înțelege</a:t>
            </a:r>
            <a:r>
              <a:rPr lang="ro-RO" sz="1800" b="0" i="0" u="none" strike="noStrike" cap="none" dirty="0">
                <a:solidFill>
                  <a:srgbClr val="FFFFFF"/>
                </a:solidFill>
                <a:latin typeface="Calibri"/>
                <a:ea typeface="Calibri"/>
                <a:cs typeface="Calibri"/>
                <a:sym typeface="Calibri"/>
              </a:rPr>
              <a:t>ți</a:t>
            </a:r>
            <a:r>
              <a:rPr lang="en-US" sz="1800" b="0" i="0" u="none" strike="noStrike" cap="none" dirty="0">
                <a:solidFill>
                  <a:srgbClr val="FFFFFF"/>
                </a:solidFill>
                <a:latin typeface="Calibri"/>
                <a:ea typeface="Calibri"/>
                <a:cs typeface="Calibri"/>
                <a:sym typeface="Calibri"/>
              </a:rPr>
              <a:t> term</a:t>
            </a:r>
            <a:r>
              <a:rPr lang="ro-RO" sz="1800" b="0" i="0" u="none" strike="noStrike" cap="none" dirty="0" err="1">
                <a:solidFill>
                  <a:srgbClr val="FFFFFF"/>
                </a:solidFill>
                <a:latin typeface="Calibri"/>
                <a:ea typeface="Calibri"/>
                <a:cs typeface="Calibri"/>
                <a:sym typeface="Calibri"/>
              </a:rPr>
              <a:t>enii</a:t>
            </a:r>
            <a:r>
              <a:rPr lang="en-US" sz="1800" b="0" i="0" u="none" strike="noStrike" cap="none" dirty="0">
                <a:solidFill>
                  <a:srgbClr val="FFFFFF"/>
                </a:solidFill>
                <a:latin typeface="Calibri"/>
                <a:ea typeface="Calibri"/>
                <a:cs typeface="Calibri"/>
                <a:sym typeface="Calibri"/>
              </a:rPr>
              <a:t> de </a:t>
            </a:r>
            <a:r>
              <a:rPr lang="en-US" sz="1800" b="0" i="0" u="none" strike="noStrike" cap="none" dirty="0" err="1">
                <a:solidFill>
                  <a:srgbClr val="FFFFFF"/>
                </a:solidFill>
                <a:latin typeface="Calibri"/>
                <a:ea typeface="Calibri"/>
                <a:cs typeface="Calibri"/>
                <a:sym typeface="Calibri"/>
              </a:rPr>
              <a:t>bază</a:t>
            </a:r>
            <a:r>
              <a:rPr lang="ro-RO" sz="1800" b="0" i="0" u="none" strike="noStrike" cap="none" dirty="0">
                <a:solidFill>
                  <a:srgbClr val="FFFFFF"/>
                </a:solidFill>
                <a:latin typeface="Calibri"/>
                <a:ea typeface="Calibri"/>
                <a:cs typeface="Calibri"/>
                <a:sym typeface="Calibri"/>
              </a:rPr>
              <a:t>.</a:t>
            </a:r>
            <a:endParaRPr sz="1800" b="0" i="0" u="none" strike="noStrike" cap="none" dirty="0">
              <a:solidFill>
                <a:srgbClr val="FFFFFF"/>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1800" b="0" i="0" u="none" strike="noStrike" cap="none" dirty="0" err="1">
                <a:solidFill>
                  <a:srgbClr val="FFFFFF"/>
                </a:solidFill>
                <a:latin typeface="Calibri"/>
                <a:ea typeface="Calibri"/>
                <a:cs typeface="Calibri"/>
                <a:sym typeface="Calibri"/>
              </a:rPr>
              <a:t>Naviga</a:t>
            </a:r>
            <a:r>
              <a:rPr lang="ro-RO" sz="1800" b="0" i="0" u="none" strike="noStrike" cap="none" dirty="0">
                <a:solidFill>
                  <a:srgbClr val="FFFFFF"/>
                </a:solidFill>
                <a:latin typeface="Calibri"/>
                <a:ea typeface="Calibri"/>
                <a:cs typeface="Calibri"/>
                <a:sym typeface="Calibri"/>
              </a:rPr>
              <a:t>ți prin</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interf</a:t>
            </a:r>
            <a:r>
              <a:rPr lang="ro-RO" sz="1800" b="0" i="0" u="none" strike="noStrike" cap="none" dirty="0" err="1">
                <a:solidFill>
                  <a:srgbClr val="FFFFFF"/>
                </a:solidFill>
                <a:latin typeface="Calibri"/>
                <a:ea typeface="Calibri"/>
                <a:cs typeface="Calibri"/>
                <a:sym typeface="Calibri"/>
              </a:rPr>
              <a:t>ețe</a:t>
            </a:r>
            <a:r>
              <a:rPr lang="ro-RO"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și</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meniu</a:t>
            </a:r>
            <a:r>
              <a:rPr lang="ro-RO" sz="1800" b="0" i="0" u="none" strike="noStrike" cap="none" dirty="0" err="1">
                <a:solidFill>
                  <a:srgbClr val="FFFFFF"/>
                </a:solidFill>
                <a:latin typeface="Calibri"/>
                <a:ea typeface="Calibri"/>
                <a:cs typeface="Calibri"/>
                <a:sym typeface="Calibri"/>
              </a:rPr>
              <a:t>ri</a:t>
            </a:r>
            <a:r>
              <a:rPr lang="ro-RO" sz="1800" b="0" i="0" u="none" strike="noStrike" cap="none" dirty="0">
                <a:solidFill>
                  <a:srgbClr val="FFFFFF"/>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1800" b="0" i="0" u="none" strike="noStrike" cap="none" dirty="0" err="1">
                <a:solidFill>
                  <a:srgbClr val="FFFFFF"/>
                </a:solidFill>
                <a:latin typeface="Calibri"/>
                <a:ea typeface="Calibri"/>
                <a:cs typeface="Calibri"/>
                <a:sym typeface="Calibri"/>
              </a:rPr>
              <a:t>Utiliza</a:t>
            </a:r>
            <a:r>
              <a:rPr lang="ro-RO" sz="1800" b="0" i="0" u="none" strike="noStrike" cap="none" dirty="0">
                <a:solidFill>
                  <a:srgbClr val="FFFFFF"/>
                </a:solidFill>
                <a:latin typeface="Calibri"/>
                <a:ea typeface="Calibri"/>
                <a:cs typeface="Calibri"/>
                <a:sym typeface="Calibri"/>
              </a:rPr>
              <a:t>ți</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ecranu</a:t>
            </a:r>
            <a:r>
              <a:rPr lang="ro-RO" sz="1800" b="0" i="0" u="none" strike="noStrike" cap="none" dirty="0">
                <a:solidFill>
                  <a:srgbClr val="FFFFFF"/>
                </a:solidFill>
                <a:latin typeface="Calibri"/>
                <a:ea typeface="Calibri"/>
                <a:cs typeface="Calibri"/>
                <a:sym typeface="Calibri"/>
              </a:rPr>
              <a:t>l</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tactil</a:t>
            </a:r>
            <a:r>
              <a:rPr lang="en-US" sz="1800" b="0" i="0" u="none" strike="noStrike" cap="none" dirty="0">
                <a:solidFill>
                  <a:srgbClr val="FFFFFF"/>
                </a:solidFill>
                <a:latin typeface="Calibri"/>
                <a:ea typeface="Calibri"/>
                <a:cs typeface="Calibri"/>
                <a:sym typeface="Calibri"/>
              </a:rPr>
              <a:t> (touchscreen) </a:t>
            </a:r>
            <a:r>
              <a:rPr lang="en-US" sz="1800" b="0" i="0" u="none" strike="noStrike" cap="none" dirty="0" err="1">
                <a:solidFill>
                  <a:srgbClr val="FFFFFF"/>
                </a:solidFill>
                <a:latin typeface="Calibri"/>
                <a:ea typeface="Calibri"/>
                <a:cs typeface="Calibri"/>
                <a:sym typeface="Calibri"/>
              </a:rPr>
              <a:t>și</a:t>
            </a:r>
            <a:r>
              <a:rPr lang="ro-RO" sz="1800"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butoanel</a:t>
            </a:r>
            <a:r>
              <a:rPr lang="ro-RO" sz="1800" b="0" i="0" u="none" strike="noStrike" cap="none" dirty="0">
                <a:solidFill>
                  <a:srgbClr val="FFFFFF"/>
                </a:solidFill>
                <a:latin typeface="Calibri"/>
                <a:ea typeface="Calibri"/>
                <a:cs typeface="Calibri"/>
                <a:sym typeface="Calibri"/>
              </a:rPr>
              <a:t>e.</a:t>
            </a:r>
            <a:endParaRPr sz="1800" b="0" i="0" u="none" strike="noStrike" cap="none" dirty="0">
              <a:solidFill>
                <a:srgbClr val="FFFFFF"/>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ro-RO" sz="1800" dirty="0">
                <a:solidFill>
                  <a:srgbClr val="FFFFFF"/>
                </a:solidFill>
                <a:latin typeface="Calibri"/>
                <a:ea typeface="Calibri"/>
                <a:cs typeface="Calibri"/>
                <a:sym typeface="Calibri"/>
              </a:rPr>
              <a:t>D</a:t>
            </a:r>
            <a:r>
              <a:rPr lang="en-US" sz="1800" b="0" i="0" u="none" strike="noStrike" cap="none" dirty="0">
                <a:solidFill>
                  <a:srgbClr val="FFFFFF"/>
                </a:solidFill>
                <a:latin typeface="Calibri"/>
                <a:ea typeface="Calibri"/>
                <a:cs typeface="Calibri"/>
                <a:sym typeface="Calibri"/>
              </a:rPr>
              <a:t>esc</a:t>
            </a:r>
            <a:r>
              <a:rPr lang="ro-RO" sz="1800" b="0" i="0" u="none" strike="noStrike" cap="none" dirty="0" err="1">
                <a:solidFill>
                  <a:srgbClr val="FFFFFF"/>
                </a:solidFill>
                <a:latin typeface="Calibri"/>
                <a:ea typeface="Calibri"/>
                <a:cs typeface="Calibri"/>
                <a:sym typeface="Calibri"/>
              </a:rPr>
              <a:t>ărcați</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și</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actualiz</a:t>
            </a:r>
            <a:r>
              <a:rPr lang="ro-RO" sz="1800" b="0" i="0" u="none" strike="noStrike" cap="none" dirty="0">
                <a:solidFill>
                  <a:srgbClr val="FFFFFF"/>
                </a:solidFill>
                <a:latin typeface="Calibri"/>
                <a:ea typeface="Calibri"/>
                <a:cs typeface="Calibri"/>
                <a:sym typeface="Calibri"/>
              </a:rPr>
              <a:t>ați</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aplicații</a:t>
            </a:r>
            <a:r>
              <a:rPr lang="en-US" sz="1800" b="0" i="0" u="none" strike="noStrike" cap="none" dirty="0">
                <a:solidFill>
                  <a:srgbClr val="FFFFFF"/>
                </a:solidFill>
                <a:latin typeface="Calibri"/>
                <a:ea typeface="Calibri"/>
                <a:cs typeface="Calibri"/>
                <a:sym typeface="Calibri"/>
              </a:rPr>
              <a:t> mobile</a:t>
            </a:r>
            <a:r>
              <a:rPr lang="ro-RO" sz="1800" b="0" i="0" u="none" strike="noStrike" cap="none" dirty="0">
                <a:solidFill>
                  <a:srgbClr val="FFFFFF"/>
                </a:solidFill>
                <a:latin typeface="Calibri"/>
                <a:ea typeface="Calibri"/>
                <a:cs typeface="Calibri"/>
                <a:sym typeface="Calibri"/>
              </a:rPr>
              <a:t>.</a:t>
            </a:r>
            <a:endParaRPr sz="1800" b="0" i="0" u="none" strike="noStrike" cap="none" dirty="0">
              <a:solidFill>
                <a:srgbClr val="FFFFFF"/>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1800" b="0" i="0" u="none" strike="noStrike" cap="none" dirty="0" err="1">
                <a:solidFill>
                  <a:srgbClr val="FFFFFF"/>
                </a:solidFill>
                <a:latin typeface="Calibri"/>
                <a:ea typeface="Calibri"/>
                <a:cs typeface="Calibri"/>
                <a:sym typeface="Calibri"/>
              </a:rPr>
              <a:t>Explorați</a:t>
            </a:r>
            <a:r>
              <a:rPr lang="en-US" sz="1800" b="0" i="0" u="none" strike="noStrike" cap="none" dirty="0">
                <a:solidFill>
                  <a:srgbClr val="FFFFFF"/>
                </a:solidFill>
                <a:latin typeface="Calibri"/>
                <a:ea typeface="Calibri"/>
                <a:cs typeface="Calibri"/>
                <a:sym typeface="Calibri"/>
              </a:rPr>
              <a:t> </a:t>
            </a:r>
            <a:r>
              <a:rPr lang="en-US" sz="1800" b="0" i="0" u="none" strike="noStrike" cap="none" dirty="0" err="1">
                <a:solidFill>
                  <a:srgbClr val="FFFFFF"/>
                </a:solidFill>
                <a:latin typeface="Calibri"/>
                <a:ea typeface="Calibri"/>
                <a:cs typeface="Calibri"/>
                <a:sym typeface="Calibri"/>
              </a:rPr>
              <a:t>diferite</a:t>
            </a:r>
            <a:r>
              <a:rPr lang="en-US" sz="1800" b="0" i="0" u="none" strike="noStrike" cap="none" dirty="0">
                <a:solidFill>
                  <a:srgbClr val="FFFFFF"/>
                </a:solidFill>
                <a:latin typeface="Calibri"/>
                <a:ea typeface="Calibri"/>
                <a:cs typeface="Calibri"/>
                <a:sym typeface="Calibri"/>
              </a:rPr>
              <a:t> </a:t>
            </a:r>
            <a:r>
              <a:rPr lang="ro-RO" sz="1800" b="0" i="0" u="none" strike="noStrike" cap="none" dirty="0">
                <a:solidFill>
                  <a:srgbClr val="FFFFFF"/>
                </a:solidFill>
                <a:latin typeface="Calibri"/>
                <a:ea typeface="Calibri"/>
                <a:cs typeface="Calibri"/>
                <a:sym typeface="Calibri"/>
              </a:rPr>
              <a:t>funcții</a:t>
            </a:r>
            <a:r>
              <a:rPr lang="en-US" sz="1800" b="0" i="0" u="none" strike="noStrike" cap="none" dirty="0">
                <a:solidFill>
                  <a:srgbClr val="FFFFFF"/>
                </a:solidFill>
                <a:latin typeface="Calibri"/>
                <a:ea typeface="Calibri"/>
                <a:cs typeface="Calibri"/>
                <a:sym typeface="Calibri"/>
              </a:rPr>
              <a:t> ale </a:t>
            </a:r>
            <a:r>
              <a:rPr lang="en-US" sz="1800" b="0" i="0" u="none" strike="noStrike" cap="none" dirty="0" err="1">
                <a:solidFill>
                  <a:srgbClr val="FFFFFF"/>
                </a:solidFill>
                <a:latin typeface="Calibri"/>
                <a:ea typeface="Calibri"/>
                <a:cs typeface="Calibri"/>
                <a:sym typeface="Calibri"/>
              </a:rPr>
              <a:t>aplicaților</a:t>
            </a:r>
            <a:r>
              <a:rPr lang="en-US" sz="1800" b="0" i="0" u="none" strike="noStrike" cap="none" dirty="0">
                <a:solidFill>
                  <a:srgbClr val="FFFFFF"/>
                </a:solidFill>
                <a:latin typeface="Calibri"/>
                <a:ea typeface="Calibri"/>
                <a:cs typeface="Calibri"/>
                <a:sym typeface="Calibri"/>
              </a:rPr>
              <a:t> mobile</a:t>
            </a:r>
            <a:r>
              <a:rPr lang="ro-RO" sz="1800" b="0" i="0" u="none" strike="noStrike" cap="none" dirty="0">
                <a:solidFill>
                  <a:srgbClr val="FFFFFF"/>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9BFC5D3F-B1C8-441E-9E8F-487983C1F3C5}"/>
              </a:ext>
            </a:extLst>
          </p:cNvPr>
          <p:cNvSpPr txBox="1"/>
          <p:nvPr/>
        </p:nvSpPr>
        <p:spPr>
          <a:xfrm>
            <a:off x="11131826" y="6162261"/>
            <a:ext cx="1060174" cy="695739"/>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CEEA74DC-C59A-46C1-A87D-289D654D6550}"/>
              </a:ext>
            </a:extLst>
          </p:cNvPr>
          <p:cNvPicPr>
            <a:picLocks noChangeAspect="1"/>
          </p:cNvPicPr>
          <p:nvPr/>
        </p:nvPicPr>
        <p:blipFill>
          <a:blip r:embed="rId4"/>
          <a:stretch>
            <a:fillRect/>
          </a:stretch>
        </p:blipFill>
        <p:spPr>
          <a:xfrm>
            <a:off x="9806764" y="6279621"/>
            <a:ext cx="2211302" cy="497543"/>
          </a:xfrm>
          <a:prstGeom prst="rect">
            <a:avLst/>
          </a:prstGeom>
        </p:spPr>
      </p:pic>
    </p:spTree>
    <p:extLst>
      <p:ext uri="{BB962C8B-B14F-4D97-AF65-F5344CB8AC3E}">
        <p14:creationId xmlns:p14="http://schemas.microsoft.com/office/powerpoint/2010/main" val="2644561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err="1"/>
              <a:t>Conținutul</a:t>
            </a:r>
            <a:r>
              <a:rPr lang="en-US" sz="2400" dirty="0"/>
              <a:t> </a:t>
            </a:r>
            <a:r>
              <a:rPr lang="ro-RO" sz="2400" dirty="0"/>
              <a:t>Cursului </a:t>
            </a:r>
            <a:r>
              <a:rPr lang="en-US" sz="2400" dirty="0"/>
              <a:t>de formare</a:t>
            </a:r>
            <a:r>
              <a:rPr lang="ro-RO" sz="2400" dirty="0"/>
              <a:t> – Modul 1</a:t>
            </a:r>
            <a:endParaRPr sz="2400" dirty="0"/>
          </a:p>
        </p:txBody>
      </p:sp>
      <p:sp>
        <p:nvSpPr>
          <p:cNvPr id="149" name="Google Shape;149;p6"/>
          <p:cNvSpPr txBox="1">
            <a:spLocks noGrp="1"/>
          </p:cNvSpPr>
          <p:nvPr>
            <p:ph type="body" idx="1"/>
          </p:nvPr>
        </p:nvSpPr>
        <p:spPr>
          <a:xfrm>
            <a:off x="400400" y="2523325"/>
            <a:ext cx="6227700" cy="3316800"/>
          </a:xfrm>
          <a:prstGeom prst="rect">
            <a:avLst/>
          </a:prstGeom>
          <a:noFill/>
          <a:ln>
            <a:noFill/>
          </a:ln>
        </p:spPr>
        <p:txBody>
          <a:bodyPr spcFirstLastPara="1" wrap="square" lIns="91425" tIns="45700" rIns="91425" bIns="45700" anchor="t" anchorCtr="0">
            <a:normAutofit/>
          </a:bodyPr>
          <a:lstStyle/>
          <a:p>
            <a:pPr marL="457200" lvl="0" indent="-445769" algn="l" rtl="0">
              <a:lnSpc>
                <a:spcPct val="150000"/>
              </a:lnSpc>
              <a:spcBef>
                <a:spcPts val="0"/>
              </a:spcBef>
              <a:spcAft>
                <a:spcPts val="0"/>
              </a:spcAft>
              <a:buClr>
                <a:schemeClr val="accent4"/>
              </a:buClr>
              <a:buSzPct val="100000"/>
              <a:buFont typeface="Calibri"/>
              <a:buAutoNum type="arabicPeriod"/>
            </a:pPr>
            <a:r>
              <a:rPr lang="en-US" sz="2000" dirty="0" err="1"/>
              <a:t>Prezentarea</a:t>
            </a:r>
            <a:r>
              <a:rPr lang="en-US" sz="2000" dirty="0"/>
              <a:t> </a:t>
            </a:r>
            <a:r>
              <a:rPr lang="en-US" sz="2000" dirty="0" err="1"/>
              <a:t>sesiunii</a:t>
            </a:r>
            <a:r>
              <a:rPr lang="en-US" sz="2000" dirty="0"/>
              <a:t>: </a:t>
            </a:r>
            <a:r>
              <a:rPr lang="en-US" sz="2000" dirty="0" err="1"/>
              <a:t>durat</a:t>
            </a:r>
            <a:r>
              <a:rPr lang="ro-RO" sz="2000" dirty="0"/>
              <a:t>ă</a:t>
            </a:r>
            <a:r>
              <a:rPr lang="en-US" sz="2000" dirty="0"/>
              <a:t>, </a:t>
            </a:r>
            <a:r>
              <a:rPr lang="en-US" sz="2000" dirty="0" err="1"/>
              <a:t>obiectiv</a:t>
            </a:r>
            <a:r>
              <a:rPr lang="ro-RO" sz="2000" dirty="0"/>
              <a:t>e</a:t>
            </a:r>
            <a:r>
              <a:rPr lang="en-US" sz="2000" dirty="0"/>
              <a:t>, </a:t>
            </a:r>
            <a:r>
              <a:rPr lang="en-US" sz="2000" dirty="0" err="1"/>
              <a:t>conținut</a:t>
            </a:r>
            <a:r>
              <a:rPr lang="ro-RO" sz="2000" dirty="0"/>
              <a:t> </a:t>
            </a:r>
            <a:r>
              <a:rPr lang="en-US" sz="2000" dirty="0" err="1"/>
              <a:t>și</a:t>
            </a:r>
            <a:r>
              <a:rPr lang="en-US" sz="2000" dirty="0"/>
              <a:t> </a:t>
            </a:r>
            <a:r>
              <a:rPr lang="en-US" sz="2000" dirty="0" err="1"/>
              <a:t>metodologi</a:t>
            </a:r>
            <a:r>
              <a:rPr lang="ro-RO" sz="2000" dirty="0"/>
              <a:t>e</a:t>
            </a:r>
            <a:endParaRPr sz="2000" dirty="0"/>
          </a:p>
          <a:p>
            <a:pPr marL="457200" lvl="0" indent="-445769" algn="l" rtl="0">
              <a:lnSpc>
                <a:spcPct val="150000"/>
              </a:lnSpc>
              <a:spcBef>
                <a:spcPts val="0"/>
              </a:spcBef>
              <a:spcAft>
                <a:spcPts val="0"/>
              </a:spcAft>
              <a:buClr>
                <a:schemeClr val="accent4"/>
              </a:buClr>
              <a:buSzPct val="100000"/>
              <a:buFont typeface="Calibri"/>
              <a:buAutoNum type="arabicPeriod"/>
            </a:pPr>
            <a:r>
              <a:rPr lang="en-US" sz="2000" dirty="0" err="1"/>
              <a:t>Terminologia</a:t>
            </a:r>
            <a:r>
              <a:rPr lang="en-US" sz="2000" dirty="0"/>
              <a:t> de </a:t>
            </a:r>
            <a:r>
              <a:rPr lang="en-US" sz="2000" dirty="0" err="1"/>
              <a:t>bază</a:t>
            </a:r>
            <a:r>
              <a:rPr lang="en-US" sz="2000" dirty="0"/>
              <a:t> </a:t>
            </a:r>
            <a:r>
              <a:rPr lang="ro-RO" sz="2000" dirty="0"/>
              <a:t>a</a:t>
            </a:r>
            <a:r>
              <a:rPr lang="en-US" sz="2000" dirty="0"/>
              <a:t> smartphone-</a:t>
            </a:r>
            <a:r>
              <a:rPr lang="en-US" sz="2000" dirty="0" err="1"/>
              <a:t>uril</a:t>
            </a:r>
            <a:r>
              <a:rPr lang="ro-RO" sz="2000" dirty="0"/>
              <a:t>or</a:t>
            </a:r>
            <a:r>
              <a:rPr lang="en-US" sz="2000" dirty="0"/>
              <a:t> </a:t>
            </a:r>
            <a:endParaRPr sz="2000" dirty="0"/>
          </a:p>
          <a:p>
            <a:pPr marL="457200" lvl="0" indent="-445769" algn="l" rtl="0">
              <a:lnSpc>
                <a:spcPct val="150000"/>
              </a:lnSpc>
              <a:spcBef>
                <a:spcPts val="1200"/>
              </a:spcBef>
              <a:spcAft>
                <a:spcPts val="0"/>
              </a:spcAft>
              <a:buClr>
                <a:schemeClr val="accent4"/>
              </a:buClr>
              <a:buSzPct val="100000"/>
              <a:buAutoNum type="arabicPeriod"/>
            </a:pPr>
            <a:r>
              <a:rPr lang="en-US" sz="2000" dirty="0" err="1"/>
              <a:t>Setări</a:t>
            </a:r>
            <a:r>
              <a:rPr lang="en-US" sz="2000" dirty="0"/>
              <a:t> de </a:t>
            </a:r>
            <a:r>
              <a:rPr lang="en-US" sz="2000" dirty="0" err="1"/>
              <a:t>bază</a:t>
            </a:r>
            <a:endParaRPr sz="2000" dirty="0"/>
          </a:p>
          <a:p>
            <a:pPr marL="457200" lvl="0" indent="-445769" algn="l" rtl="0">
              <a:lnSpc>
                <a:spcPct val="150000"/>
              </a:lnSpc>
              <a:spcBef>
                <a:spcPts val="1200"/>
              </a:spcBef>
              <a:spcAft>
                <a:spcPts val="0"/>
              </a:spcAft>
              <a:buClr>
                <a:schemeClr val="accent4"/>
              </a:buClr>
              <a:buSzPct val="100000"/>
              <a:buFont typeface="Calibri"/>
              <a:buAutoNum type="arabicPeriod"/>
            </a:pPr>
            <a:r>
              <a:rPr lang="en-US" sz="2000" dirty="0" err="1"/>
              <a:t>Navigarea</a:t>
            </a:r>
            <a:r>
              <a:rPr lang="en-US" sz="2000" dirty="0"/>
              <a:t> </a:t>
            </a:r>
            <a:r>
              <a:rPr lang="ro-RO" sz="2000" dirty="0"/>
              <a:t>prin interfețe</a:t>
            </a:r>
            <a:r>
              <a:rPr lang="en-US" sz="2000" dirty="0"/>
              <a:t> </a:t>
            </a:r>
            <a:r>
              <a:rPr lang="en-US" sz="2000" dirty="0" err="1"/>
              <a:t>și</a:t>
            </a:r>
            <a:r>
              <a:rPr lang="en-US" sz="2000" dirty="0"/>
              <a:t> </a:t>
            </a:r>
            <a:r>
              <a:rPr lang="en-US" sz="2000" dirty="0" err="1"/>
              <a:t>meniuri</a:t>
            </a:r>
            <a:endParaRPr sz="2000" dirty="0"/>
          </a:p>
          <a:p>
            <a:pPr marL="457200" lvl="0" indent="-445769" algn="l" rtl="0">
              <a:lnSpc>
                <a:spcPct val="150000"/>
              </a:lnSpc>
              <a:spcBef>
                <a:spcPts val="1200"/>
              </a:spcBef>
              <a:spcAft>
                <a:spcPts val="0"/>
              </a:spcAft>
              <a:buClr>
                <a:schemeClr val="accent4"/>
              </a:buClr>
              <a:buSzPct val="100000"/>
              <a:buFont typeface="Calibri"/>
              <a:buAutoNum type="arabicPeriod"/>
            </a:pPr>
            <a:r>
              <a:rPr lang="en-US" sz="2000" dirty="0" err="1"/>
              <a:t>Navigare</a:t>
            </a:r>
            <a:r>
              <a:rPr lang="ro-RO" sz="2000" dirty="0"/>
              <a:t> și căutare </a:t>
            </a:r>
            <a:r>
              <a:rPr lang="en-US" sz="2000" dirty="0"/>
              <a:t>online</a:t>
            </a:r>
            <a:endParaRPr sz="2000" dirty="0"/>
          </a:p>
        </p:txBody>
      </p:sp>
      <p:sp>
        <p:nvSpPr>
          <p:cNvPr id="150" name="Google Shape;150;p6"/>
          <p:cNvSpPr txBox="1"/>
          <p:nvPr/>
        </p:nvSpPr>
        <p:spPr>
          <a:xfrm>
            <a:off x="6628100" y="2817925"/>
            <a:ext cx="5153250" cy="27276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6. </a:t>
            </a:r>
            <a:r>
              <a:rPr lang="en-US" sz="2400" b="0" i="0" u="none" strike="noStrike" cap="none" dirty="0" err="1">
                <a:solidFill>
                  <a:schemeClr val="lt1"/>
                </a:solidFill>
                <a:latin typeface="Calibri"/>
                <a:ea typeface="Calibri"/>
                <a:cs typeface="Calibri"/>
                <a:sym typeface="Calibri"/>
              </a:rPr>
              <a:t>Gestionarea</a:t>
            </a:r>
            <a:r>
              <a:rPr lang="en-US" sz="2400" b="0" i="0" u="none" strike="noStrike" cap="none" dirty="0">
                <a:solidFill>
                  <a:schemeClr val="lt1"/>
                </a:solidFill>
                <a:latin typeface="Calibri"/>
                <a:ea typeface="Calibri"/>
                <a:cs typeface="Calibri"/>
                <a:sym typeface="Calibri"/>
              </a:rPr>
              <a:t> un</a:t>
            </a:r>
            <a:r>
              <a:rPr lang="ro-RO" sz="2400" b="0" i="0" u="none" strike="noStrike" cap="none" dirty="0">
                <a:solidFill>
                  <a:schemeClr val="lt1"/>
                </a:solidFill>
                <a:latin typeface="Calibri"/>
                <a:ea typeface="Calibri"/>
                <a:cs typeface="Calibri"/>
                <a:sym typeface="Calibri"/>
              </a:rPr>
              <a:t>ui</a:t>
            </a:r>
            <a:r>
              <a:rPr lang="en-US" sz="2400" b="0" i="0" u="none" strike="noStrike" cap="none" dirty="0">
                <a:solidFill>
                  <a:schemeClr val="lt1"/>
                </a:solidFill>
                <a:latin typeface="Calibri"/>
                <a:ea typeface="Calibri"/>
                <a:cs typeface="Calibri"/>
                <a:sym typeface="Calibri"/>
              </a:rPr>
              <a:t> </a:t>
            </a:r>
            <a:r>
              <a:rPr lang="ro-RO" sz="2400" b="0" i="0" u="none" strike="noStrike" cap="none" dirty="0">
                <a:solidFill>
                  <a:schemeClr val="lt1"/>
                </a:solidFill>
                <a:latin typeface="Calibri"/>
                <a:ea typeface="Calibri"/>
                <a:cs typeface="Calibri"/>
                <a:sym typeface="Calibri"/>
              </a:rPr>
              <a:t>cont</a:t>
            </a:r>
            <a:r>
              <a:rPr lang="en-US" sz="2400" b="0" i="0" u="none" strike="noStrike" cap="none" dirty="0">
                <a:solidFill>
                  <a:schemeClr val="lt1"/>
                </a:solidFill>
                <a:latin typeface="Calibri"/>
                <a:ea typeface="Calibri"/>
                <a:cs typeface="Calibri"/>
                <a:sym typeface="Calibri"/>
              </a:rPr>
              <a:t> de email </a:t>
            </a:r>
            <a:endParaRPr sz="1400" b="0" i="0" u="none" strike="noStrike" cap="none" dirty="0">
              <a:solidFill>
                <a:schemeClr val="dk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7</a:t>
            </a:r>
            <a:r>
              <a:rPr lang="en-US" sz="2400" b="0" i="0" u="none" strike="noStrike" cap="none" dirty="0">
                <a:solidFill>
                  <a:schemeClr val="accent4"/>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2400" b="0" i="0" u="none" strike="noStrike" cap="none" dirty="0" err="1">
                <a:solidFill>
                  <a:schemeClr val="lt1"/>
                </a:solidFill>
                <a:latin typeface="Calibri"/>
                <a:ea typeface="Calibri"/>
                <a:cs typeface="Calibri"/>
                <a:sym typeface="Calibri"/>
              </a:rPr>
              <a:t>Căutarea</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și</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descărcarea</a:t>
            </a:r>
            <a:r>
              <a:rPr lang="en-US" sz="2400" b="0" i="0" u="none" strike="noStrike" cap="none" dirty="0">
                <a:solidFill>
                  <a:schemeClr val="lt1"/>
                </a:solidFill>
                <a:latin typeface="Calibri"/>
                <a:ea typeface="Calibri"/>
                <a:cs typeface="Calibri"/>
                <a:sym typeface="Calibri"/>
              </a:rPr>
              <a:t> </a:t>
            </a:r>
            <a:r>
              <a:rPr lang="en-US" sz="2400" b="0" i="0" u="none" strike="noStrike" cap="none" dirty="0" err="1">
                <a:solidFill>
                  <a:schemeClr val="lt1"/>
                </a:solidFill>
                <a:latin typeface="Calibri"/>
                <a:ea typeface="Calibri"/>
                <a:cs typeface="Calibri"/>
                <a:sym typeface="Calibri"/>
              </a:rPr>
              <a:t>aplicațiilor</a:t>
            </a:r>
            <a:r>
              <a:rPr lang="en-US" sz="2400" b="0" i="0" u="none" strike="noStrike" cap="none" dirty="0">
                <a:solidFill>
                  <a:schemeClr val="lt1"/>
                </a:solidFill>
                <a:latin typeface="Calibri"/>
                <a:ea typeface="Calibri"/>
                <a:cs typeface="Calibri"/>
                <a:sym typeface="Calibri"/>
              </a:rPr>
              <a:t> </a:t>
            </a:r>
            <a:endParaRPr sz="2400" b="0" i="0" u="none" strike="noStrike" cap="none" dirty="0">
              <a:solidFill>
                <a:schemeClr val="lt1"/>
              </a:solidFill>
              <a:latin typeface="Calibri"/>
              <a:ea typeface="Calibri"/>
              <a:cs typeface="Calibri"/>
              <a:sym typeface="Calibri"/>
            </a:endParaRPr>
          </a:p>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8. </a:t>
            </a:r>
            <a:r>
              <a:rPr lang="en-US" sz="2400" b="0" i="0" u="none" strike="noStrike" cap="none" dirty="0" err="1">
                <a:solidFill>
                  <a:schemeClr val="lt1"/>
                </a:solidFill>
                <a:latin typeface="Calibri"/>
                <a:ea typeface="Calibri"/>
                <a:cs typeface="Calibri"/>
                <a:sym typeface="Calibri"/>
              </a:rPr>
              <a:t>Menținerea</a:t>
            </a:r>
            <a:r>
              <a:rPr lang="en-US" sz="2400" b="0" i="0" u="none" strike="noStrike" cap="none" dirty="0">
                <a:solidFill>
                  <a:schemeClr val="lt1"/>
                </a:solidFill>
                <a:latin typeface="Calibri"/>
                <a:ea typeface="Calibri"/>
                <a:cs typeface="Calibri"/>
                <a:sym typeface="Calibri"/>
              </a:rPr>
              <a:t> </a:t>
            </a:r>
            <a:r>
              <a:rPr lang="ro-RO" sz="2400" b="0" i="0" u="none" strike="noStrike" cap="none" dirty="0">
                <a:solidFill>
                  <a:schemeClr val="lt1"/>
                </a:solidFill>
                <a:latin typeface="Calibri"/>
                <a:ea typeface="Calibri"/>
                <a:cs typeface="Calibri"/>
                <a:sym typeface="Calibri"/>
              </a:rPr>
              <a:t>dispozitivelor digitale actualizate</a:t>
            </a:r>
            <a:endParaRPr sz="2400" b="0" i="0" u="none" strike="noStrike" cap="none" dirty="0">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marR="0" lvl="0" indent="0" algn="l" rtl="0">
              <a:lnSpc>
                <a:spcPct val="150000"/>
              </a:lnSpc>
              <a:spcBef>
                <a:spcPts val="1200"/>
              </a:spcBef>
              <a:spcAft>
                <a:spcPts val="0"/>
              </a:spcAft>
              <a:buClr>
                <a:srgbClr val="000000"/>
              </a:buClr>
              <a:buSzPct val="108108"/>
              <a:buFont typeface="Calibri"/>
              <a:buNone/>
            </a:pPr>
            <a:r>
              <a:rPr lang="en-US" sz="2400" b="0" i="0" u="none" strike="noStrike" cap="none" dirty="0">
                <a:solidFill>
                  <a:schemeClr val="accent4"/>
                </a:solidFill>
                <a:latin typeface="Calibri"/>
                <a:ea typeface="Calibri"/>
                <a:cs typeface="Calibri"/>
                <a:sym typeface="Calibri"/>
              </a:rPr>
              <a:t>9. </a:t>
            </a:r>
            <a:r>
              <a:rPr lang="ro-RO" sz="2400" b="0" i="0" u="none" strike="noStrike" cap="none" dirty="0">
                <a:solidFill>
                  <a:schemeClr val="lt1"/>
                </a:solidFill>
                <a:latin typeface="Calibri"/>
                <a:ea typeface="Calibri"/>
                <a:cs typeface="Calibri"/>
                <a:sym typeface="Calibri"/>
              </a:rPr>
              <a:t>Test de verificare a cunoștințelor</a:t>
            </a:r>
            <a:endParaRPr sz="2400" b="0" i="0" u="none" strike="noStrike" cap="none" dirty="0">
              <a:solidFill>
                <a:schemeClr val="lt1"/>
              </a:solidFill>
              <a:latin typeface="Calibri"/>
              <a:ea typeface="Calibri"/>
              <a:cs typeface="Calibri"/>
              <a:sym typeface="Calibri"/>
            </a:endParaRPr>
          </a:p>
        </p:txBody>
      </p:sp>
      <p:sp>
        <p:nvSpPr>
          <p:cNvPr id="151" name="Google Shape;151;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52" name="Google Shape;152;p6"/>
          <p:cNvSpPr txBox="1"/>
          <p:nvPr/>
        </p:nvSpPr>
        <p:spPr>
          <a:xfrm>
            <a:off x="437342" y="47393"/>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
        <p:nvSpPr>
          <p:cNvPr id="2" name="TextBox 1">
            <a:extLst>
              <a:ext uri="{FF2B5EF4-FFF2-40B4-BE49-F238E27FC236}">
                <a16:creationId xmlns:a16="http://schemas.microsoft.com/office/drawing/2014/main" id="{9B48519B-A80E-4082-B97F-907366FAE4DB}"/>
              </a:ext>
            </a:extLst>
          </p:cNvPr>
          <p:cNvSpPr txBox="1"/>
          <p:nvPr/>
        </p:nvSpPr>
        <p:spPr>
          <a:xfrm>
            <a:off x="10823713" y="6211957"/>
            <a:ext cx="1368287" cy="646043"/>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7ECE02AA-383F-4433-88AB-5D2F7F1CD41B}"/>
              </a:ext>
            </a:extLst>
          </p:cNvPr>
          <p:cNvPicPr>
            <a:picLocks noChangeAspect="1"/>
          </p:cNvPicPr>
          <p:nvPr/>
        </p:nvPicPr>
        <p:blipFill>
          <a:blip r:embed="rId4"/>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200"/>
              <a:buFont typeface="Calibri"/>
              <a:buNone/>
            </a:pPr>
            <a:r>
              <a:rPr lang="ro-RO" dirty="0"/>
              <a:t>Sesiunea</a:t>
            </a:r>
            <a:r>
              <a:rPr lang="en-US" dirty="0"/>
              <a:t> 1</a:t>
            </a:r>
            <a:endParaRPr sz="2400" dirty="0"/>
          </a:p>
          <a:p>
            <a:pPr marL="0" lvl="0" indent="0" algn="l" rtl="0">
              <a:lnSpc>
                <a:spcPct val="90000"/>
              </a:lnSpc>
              <a:spcBef>
                <a:spcPts val="0"/>
              </a:spcBef>
              <a:spcAft>
                <a:spcPts val="0"/>
              </a:spcAft>
              <a:buSzPts val="2200"/>
              <a:buNone/>
            </a:pPr>
            <a:r>
              <a:rPr lang="en-US" sz="2400" dirty="0" err="1"/>
              <a:t>Metodologia</a:t>
            </a:r>
            <a:r>
              <a:rPr lang="en-US" sz="2400" dirty="0"/>
              <a:t> de formare </a:t>
            </a:r>
            <a:r>
              <a:rPr lang="en-US" sz="2400" dirty="0" err="1"/>
              <a:t>și</a:t>
            </a:r>
            <a:r>
              <a:rPr lang="en-US" sz="2400" dirty="0"/>
              <a:t> </a:t>
            </a:r>
            <a:r>
              <a:rPr lang="en-US" sz="2400" dirty="0" err="1"/>
              <a:t>durata</a:t>
            </a:r>
            <a:endParaRPr sz="2400" dirty="0"/>
          </a:p>
        </p:txBody>
      </p:sp>
      <p:sp>
        <p:nvSpPr>
          <p:cNvPr id="159" name="Google Shape;159;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1</a:t>
            </a:r>
            <a:endParaRPr sz="2000" b="1" i="0" u="none" strike="noStrike" cap="none">
              <a:solidFill>
                <a:schemeClr val="lt1"/>
              </a:solidFill>
              <a:latin typeface="Calibri"/>
              <a:ea typeface="Calibri"/>
              <a:cs typeface="Calibri"/>
              <a:sym typeface="Calibri"/>
            </a:endParaRPr>
          </a:p>
        </p:txBody>
      </p:sp>
      <p:sp>
        <p:nvSpPr>
          <p:cNvPr id="160" name="Google Shape;160;p7"/>
          <p:cNvSpPr txBox="1"/>
          <p:nvPr/>
        </p:nvSpPr>
        <p:spPr>
          <a:xfrm>
            <a:off x="465052" y="48841"/>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Durată: </a:t>
            </a:r>
            <a:r>
              <a:rPr lang="en-US"/>
              <a:t>4 ore (aproximativ)</a:t>
            </a:r>
            <a:endParaRPr/>
          </a:p>
          <a:p>
            <a:pPr marL="685800" lvl="1" indent="-228600" algn="l" rtl="0">
              <a:lnSpc>
                <a:spcPct val="100000"/>
              </a:lnSpc>
              <a:spcBef>
                <a:spcPts val="1200"/>
              </a:spcBef>
              <a:spcAft>
                <a:spcPts val="0"/>
              </a:spcAft>
              <a:buClr>
                <a:srgbClr val="92D050"/>
              </a:buClr>
              <a:buSzPts val="2640"/>
              <a:buFont typeface="Calibri"/>
              <a:buChar char="▪"/>
            </a:pPr>
            <a:r>
              <a:rPr lang="en-US"/>
              <a:t>Sesiune față în față: 2 ore</a:t>
            </a:r>
            <a:endParaRPr/>
          </a:p>
          <a:p>
            <a:pPr marL="685800" lvl="1" indent="-228600" algn="l" rtl="0">
              <a:lnSpc>
                <a:spcPct val="100000"/>
              </a:lnSpc>
              <a:spcBef>
                <a:spcPts val="1200"/>
              </a:spcBef>
              <a:spcAft>
                <a:spcPts val="0"/>
              </a:spcAft>
              <a:buClr>
                <a:srgbClr val="92D050"/>
              </a:buClr>
              <a:buSzPts val="2640"/>
              <a:buFont typeface="Calibri"/>
              <a:buChar char="▪"/>
            </a:pPr>
            <a:r>
              <a:rPr lang="en-US"/>
              <a:t>Pregătire online: 2 ore</a:t>
            </a:r>
            <a:endParaRPr/>
          </a:p>
          <a:p>
            <a:pPr marL="0" lvl="0" indent="0" algn="l" rtl="0">
              <a:lnSpc>
                <a:spcPct val="100000"/>
              </a:lnSpc>
              <a:spcBef>
                <a:spcPts val="1200"/>
              </a:spcBef>
              <a:spcAft>
                <a:spcPts val="0"/>
              </a:spcAft>
              <a:buSzPts val="2400"/>
              <a:buNone/>
            </a:pPr>
            <a:endParaRPr/>
          </a:p>
        </p:txBody>
      </p:sp>
      <p:sp>
        <p:nvSpPr>
          <p:cNvPr id="162" name="Google Shape;162;p7"/>
          <p:cNvSpPr txBox="1"/>
          <p:nvPr/>
        </p:nvSpPr>
        <p:spPr>
          <a:xfrm>
            <a:off x="4689487" y="2218982"/>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dirty="0" err="1">
                <a:solidFill>
                  <a:srgbClr val="FFC243"/>
                </a:solidFill>
                <a:latin typeface="Calibri"/>
                <a:ea typeface="Calibri"/>
                <a:cs typeface="Calibri"/>
                <a:sym typeface="Calibri"/>
              </a:rPr>
              <a:t>Metodologie</a:t>
            </a:r>
            <a:r>
              <a:rPr lang="en-US" sz="1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ro-RO" sz="2000" b="0" i="0" u="none" strike="noStrike" cap="none" dirty="0">
                <a:solidFill>
                  <a:schemeClr val="lt1"/>
                </a:solidFill>
                <a:latin typeface="Calibri"/>
                <a:ea typeface="Calibri"/>
                <a:cs typeface="Calibri"/>
                <a:sym typeface="Calibri"/>
              </a:rPr>
              <a:t>Sesiuni </a:t>
            </a:r>
            <a:r>
              <a:rPr lang="ro-RO" sz="2000" dirty="0">
                <a:solidFill>
                  <a:schemeClr val="lt1"/>
                </a:solidFill>
                <a:latin typeface="Calibri"/>
                <a:ea typeface="Calibri"/>
                <a:cs typeface="Calibri"/>
                <a:sym typeface="Calibri"/>
              </a:rPr>
              <a:t>a</a:t>
            </a:r>
            <a:r>
              <a:rPr lang="en-US" sz="2000" b="0" i="0" u="none" strike="noStrike" cap="none" dirty="0" err="1">
                <a:solidFill>
                  <a:schemeClr val="lt1"/>
                </a:solidFill>
                <a:latin typeface="Calibri"/>
                <a:ea typeface="Calibri"/>
                <a:cs typeface="Calibri"/>
                <a:sym typeface="Calibri"/>
              </a:rPr>
              <a:t>ctiv</a:t>
            </a:r>
            <a:r>
              <a:rPr lang="ro-RO" sz="2000" b="0" i="0" u="none" strike="noStrike" cap="none" dirty="0">
                <a:solidFill>
                  <a:schemeClr val="lt1"/>
                </a:solidFill>
                <a:latin typeface="Calibri"/>
                <a:ea typeface="Calibri"/>
                <a:cs typeface="Calibri"/>
                <a:sym typeface="Calibri"/>
              </a:rPr>
              <a:t>e</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și</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participativ</a:t>
            </a:r>
            <a:r>
              <a:rPr lang="ro-RO" sz="2000" b="0" i="0" u="none" strike="noStrike" cap="none" dirty="0">
                <a:solidFill>
                  <a:schemeClr val="lt1"/>
                </a:solidFill>
                <a:latin typeface="Calibri"/>
                <a:ea typeface="Calibri"/>
                <a:cs typeface="Calibri"/>
                <a:sym typeface="Calibri"/>
              </a:rPr>
              <a:t>e</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2000" b="0" i="0" u="none" strike="noStrike" cap="none" dirty="0" err="1">
                <a:solidFill>
                  <a:schemeClr val="lt1"/>
                </a:solidFill>
                <a:latin typeface="Calibri"/>
                <a:ea typeface="Calibri"/>
                <a:cs typeface="Calibri"/>
                <a:sym typeface="Calibri"/>
              </a:rPr>
              <a:t>Sesiuni</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față</a:t>
            </a:r>
            <a:r>
              <a:rPr lang="en-US" sz="2000" b="0" i="0" u="none" strike="noStrike" cap="none" dirty="0">
                <a:solidFill>
                  <a:schemeClr val="lt1"/>
                </a:solidFill>
                <a:latin typeface="Calibri"/>
                <a:ea typeface="Calibri"/>
                <a:cs typeface="Calibri"/>
                <a:sym typeface="Calibri"/>
              </a:rPr>
              <a:t> în </a:t>
            </a:r>
            <a:r>
              <a:rPr lang="en-US" sz="2000" b="0" i="0" u="none" strike="noStrike" cap="none" dirty="0" err="1">
                <a:solidFill>
                  <a:schemeClr val="lt1"/>
                </a:solidFill>
                <a:latin typeface="Calibri"/>
                <a:ea typeface="Calibri"/>
                <a:cs typeface="Calibri"/>
                <a:sym typeface="Calibri"/>
              </a:rPr>
              <a:t>față</a:t>
            </a:r>
            <a:r>
              <a:rPr lang="en-US" sz="2000" b="0" i="0" u="none" strike="noStrike" cap="none" dirty="0">
                <a:solidFill>
                  <a:schemeClr val="lt1"/>
                </a:solidFill>
                <a:latin typeface="Calibri"/>
                <a:ea typeface="Calibri"/>
                <a:cs typeface="Calibri"/>
                <a:sym typeface="Calibri"/>
              </a:rPr>
              <a:t>:</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Dialog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Joc de </a:t>
            </a:r>
            <a:r>
              <a:rPr lang="en-US" sz="2000" b="0" i="0" u="none" strike="noStrike" cap="none" dirty="0" err="1">
                <a:solidFill>
                  <a:schemeClr val="lt1"/>
                </a:solidFill>
                <a:latin typeface="Calibri"/>
                <a:ea typeface="Calibri"/>
                <a:cs typeface="Calibri"/>
                <a:sym typeface="Calibri"/>
              </a:rPr>
              <a:t>rol</a:t>
            </a:r>
            <a:r>
              <a:rPr lang="ro-RO" sz="2000" b="0" i="0" u="none" strike="noStrike" cap="none" dirty="0">
                <a:solidFill>
                  <a:schemeClr val="lt1"/>
                </a:solidFill>
                <a:latin typeface="Calibri"/>
                <a:ea typeface="Calibri"/>
                <a:cs typeface="Calibri"/>
                <a:sym typeface="Calibri"/>
              </a:rPr>
              <a:t> &amp; Simulări</a:t>
            </a:r>
            <a:r>
              <a:rPr lang="en-US" sz="2000" b="0" i="0" u="none" strike="noStrike" cap="none" dirty="0">
                <a:solidFill>
                  <a:schemeClr val="lt1"/>
                </a:solidFill>
                <a:latin typeface="Calibri"/>
                <a:ea typeface="Calibri"/>
                <a:cs typeface="Calibri"/>
                <a:sym typeface="Calibri"/>
              </a:rPr>
              <a:t>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Lucru</a:t>
            </a:r>
            <a:r>
              <a:rPr lang="en-US" sz="2000" b="0" i="0" u="none" strike="noStrike" cap="none" dirty="0">
                <a:solidFill>
                  <a:schemeClr val="lt1"/>
                </a:solidFill>
                <a:latin typeface="Calibri"/>
                <a:ea typeface="Calibri"/>
                <a:cs typeface="Calibri"/>
                <a:sym typeface="Calibri"/>
              </a:rPr>
              <a:t> în </a:t>
            </a:r>
            <a:r>
              <a:rPr lang="en-US" sz="2000" b="0" i="0" u="none" strike="noStrike" cap="none" dirty="0" err="1">
                <a:solidFill>
                  <a:schemeClr val="lt1"/>
                </a:solidFill>
                <a:latin typeface="Calibri"/>
                <a:ea typeface="Calibri"/>
                <a:cs typeface="Calibri"/>
                <a:sym typeface="Calibri"/>
              </a:rPr>
              <a:t>echipă</a:t>
            </a:r>
            <a:endParaRPr sz="14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ro-RO" sz="2000" b="0" i="0" u="none" strike="noStrike" cap="none" dirty="0">
                <a:solidFill>
                  <a:schemeClr val="lt1"/>
                </a:solidFill>
                <a:latin typeface="Calibri"/>
                <a:ea typeface="Calibri"/>
                <a:cs typeface="Calibri"/>
                <a:sym typeface="Calibri"/>
              </a:rPr>
              <a:t>Pregătire</a:t>
            </a:r>
            <a:r>
              <a:rPr lang="en-US" sz="2000" b="0" i="0" u="none" strike="noStrike" cap="none" dirty="0">
                <a:solidFill>
                  <a:schemeClr val="lt1"/>
                </a:solidFill>
                <a:latin typeface="Calibri"/>
                <a:ea typeface="Calibri"/>
                <a:cs typeface="Calibri"/>
                <a:sym typeface="Calibri"/>
              </a:rPr>
              <a:t> online:</a:t>
            </a:r>
            <a:endParaRPr sz="14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ro-RO" sz="2000" dirty="0">
                <a:solidFill>
                  <a:schemeClr val="lt1"/>
                </a:solidFill>
                <a:latin typeface="Calibri"/>
                <a:ea typeface="Calibri"/>
                <a:cs typeface="Calibri"/>
                <a:sym typeface="Calibri"/>
              </a:rPr>
              <a:t>Videoclipuri selectate</a:t>
            </a:r>
            <a:r>
              <a:rPr lang="en-US" sz="2000" b="0" i="0" u="none" strike="noStrike" cap="none" dirty="0">
                <a:solidFill>
                  <a:schemeClr val="lt1"/>
                </a:solidFill>
                <a:latin typeface="Calibri"/>
                <a:ea typeface="Calibri"/>
                <a:cs typeface="Calibri"/>
                <a:sym typeface="Calibri"/>
              </a:rPr>
              <a:t> </a:t>
            </a:r>
            <a:endParaRPr sz="2000" b="0" i="0" u="none" strike="noStrike" cap="none" dirty="0">
              <a:solidFill>
                <a:schemeClr val="lt1"/>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ro-RO" sz="2000" dirty="0">
                <a:solidFill>
                  <a:schemeClr val="lt1"/>
                </a:solidFill>
                <a:latin typeface="Calibri"/>
                <a:ea typeface="Calibri"/>
                <a:cs typeface="Calibri"/>
                <a:sym typeface="Calibri"/>
              </a:rPr>
              <a:t>Aplicarea</a:t>
            </a:r>
            <a:r>
              <a:rPr lang="en-US" sz="2000" b="0" i="0" u="none" strike="noStrike" cap="none" dirty="0">
                <a:solidFill>
                  <a:schemeClr val="lt1"/>
                </a:solidFill>
                <a:latin typeface="Calibri"/>
                <a:ea typeface="Calibri"/>
                <a:cs typeface="Calibri"/>
                <a:sym typeface="Calibri"/>
              </a:rPr>
              <a:t> </a:t>
            </a:r>
            <a:r>
              <a:rPr lang="en-US" sz="2000" b="0" i="0" u="none" strike="noStrike" cap="none" dirty="0" err="1">
                <a:solidFill>
                  <a:schemeClr val="lt1"/>
                </a:solidFill>
                <a:latin typeface="Calibri"/>
                <a:ea typeface="Calibri"/>
                <a:cs typeface="Calibri"/>
                <a:sym typeface="Calibri"/>
              </a:rPr>
              <a:t>practică</a:t>
            </a:r>
            <a:r>
              <a:rPr lang="en-US" sz="2000" b="0" i="0" u="none" strike="noStrike" cap="none" dirty="0">
                <a:solidFill>
                  <a:schemeClr val="lt1"/>
                </a:solidFill>
                <a:latin typeface="Calibri"/>
                <a:ea typeface="Calibri"/>
                <a:cs typeface="Calibri"/>
                <a:sym typeface="Calibri"/>
              </a:rPr>
              <a:t> a </a:t>
            </a:r>
            <a:r>
              <a:rPr lang="ro-RO" sz="2000" dirty="0">
                <a:solidFill>
                  <a:schemeClr val="lt1"/>
                </a:solidFill>
                <a:latin typeface="Calibri"/>
                <a:ea typeface="Calibri"/>
                <a:cs typeface="Calibri"/>
                <a:sym typeface="Calibri"/>
              </a:rPr>
              <a:t>lucrurilor discutate</a:t>
            </a:r>
            <a:r>
              <a:rPr lang="en-US" sz="2000" b="0" i="0" u="none" strike="noStrike" cap="none" dirty="0">
                <a:solidFill>
                  <a:schemeClr val="lt1"/>
                </a:solidFill>
                <a:latin typeface="Calibri"/>
                <a:ea typeface="Calibri"/>
                <a:cs typeface="Calibri"/>
                <a:sym typeface="Calibri"/>
              </a:rPr>
              <a:t> în </a:t>
            </a:r>
            <a:r>
              <a:rPr lang="ro-RO" sz="2000" dirty="0">
                <a:solidFill>
                  <a:schemeClr val="lt1"/>
                </a:solidFill>
                <a:latin typeface="Calibri"/>
                <a:ea typeface="Calibri"/>
                <a:cs typeface="Calibri"/>
                <a:sym typeface="Calibri"/>
              </a:rPr>
              <a:t>timpul sesiunii</a:t>
            </a:r>
            <a:endParaRPr sz="2000" b="0" i="0" u="none" strike="noStrike" cap="none" dirty="0">
              <a:solidFill>
                <a:schemeClr val="lt1"/>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ro-RO" sz="2000" dirty="0">
                <a:solidFill>
                  <a:schemeClr val="lt1"/>
                </a:solidFill>
                <a:latin typeface="Calibri"/>
                <a:ea typeface="Calibri"/>
                <a:cs typeface="Calibri"/>
                <a:sym typeface="Calibri"/>
              </a:rPr>
              <a:t>A</a:t>
            </a:r>
            <a:r>
              <a:rPr lang="en-US" sz="2000" b="0" i="0" u="none" strike="noStrike" cap="none" dirty="0" err="1">
                <a:solidFill>
                  <a:schemeClr val="lt1"/>
                </a:solidFill>
                <a:latin typeface="Calibri"/>
                <a:ea typeface="Calibri"/>
                <a:cs typeface="Calibri"/>
                <a:sym typeface="Calibri"/>
              </a:rPr>
              <a:t>ctivități</a:t>
            </a:r>
            <a:r>
              <a:rPr lang="en-US" sz="2000" b="0" i="0" u="none" strike="noStrike" cap="none" dirty="0">
                <a:solidFill>
                  <a:schemeClr val="lt1"/>
                </a:solidFill>
                <a:latin typeface="Calibri"/>
                <a:ea typeface="Calibri"/>
                <a:cs typeface="Calibri"/>
                <a:sym typeface="Calibri"/>
              </a:rPr>
              <a:t> de </a:t>
            </a:r>
            <a:r>
              <a:rPr lang="ro-RO" sz="2000" b="0" i="0" u="none" strike="noStrike" cap="none" dirty="0">
                <a:solidFill>
                  <a:schemeClr val="lt1"/>
                </a:solidFill>
                <a:latin typeface="Calibri"/>
                <a:ea typeface="Calibri"/>
                <a:cs typeface="Calibri"/>
                <a:sym typeface="Calibri"/>
              </a:rPr>
              <a:t>lucru în echipă</a:t>
            </a:r>
            <a:endParaRPr sz="2000" b="0" i="0" u="none" strike="noStrike" cap="none" dirty="0">
              <a:solidFill>
                <a:schemeClr val="lt1"/>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ro-RO" sz="2000" dirty="0">
                <a:solidFill>
                  <a:schemeClr val="lt1"/>
                </a:solidFill>
                <a:latin typeface="Calibri"/>
                <a:ea typeface="Calibri"/>
                <a:cs typeface="Calibri"/>
                <a:sym typeface="Calibri"/>
              </a:rPr>
              <a:t>Exerciții de simulare</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
        <p:nvSpPr>
          <p:cNvPr id="2" name="TextBox 1">
            <a:extLst>
              <a:ext uri="{FF2B5EF4-FFF2-40B4-BE49-F238E27FC236}">
                <a16:creationId xmlns:a16="http://schemas.microsoft.com/office/drawing/2014/main" id="{CB00477B-D11D-4798-924F-76CBFFDFF981}"/>
              </a:ext>
            </a:extLst>
          </p:cNvPr>
          <p:cNvSpPr txBox="1"/>
          <p:nvPr/>
        </p:nvSpPr>
        <p:spPr>
          <a:xfrm>
            <a:off x="11042374" y="6202017"/>
            <a:ext cx="1149626" cy="655983"/>
          </a:xfrm>
          <a:prstGeom prst="rect">
            <a:avLst/>
          </a:prstGeom>
          <a:solidFill>
            <a:schemeClr val="bg1"/>
          </a:solidFill>
        </p:spPr>
        <p:txBody>
          <a:bodyPr wrap="square" rtlCol="0">
            <a:spAutoFit/>
          </a:bodyPr>
          <a:lstStyle/>
          <a:p>
            <a:endParaRPr lang="en-US" dirty="0"/>
          </a:p>
        </p:txBody>
      </p:sp>
      <p:pic>
        <p:nvPicPr>
          <p:cNvPr id="9" name="Picture 8">
            <a:extLst>
              <a:ext uri="{FF2B5EF4-FFF2-40B4-BE49-F238E27FC236}">
                <a16:creationId xmlns:a16="http://schemas.microsoft.com/office/drawing/2014/main" id="{D2CBAB17-475A-4C3B-A004-895671B65268}"/>
              </a:ext>
            </a:extLst>
          </p:cNvPr>
          <p:cNvPicPr>
            <a:picLocks noChangeAspect="1"/>
          </p:cNvPicPr>
          <p:nvPr/>
        </p:nvPicPr>
        <p:blipFill>
          <a:blip r:embed="rId4"/>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ro-RO" sz="2000" dirty="0"/>
              <a:t>Secțiunea</a:t>
            </a:r>
            <a:r>
              <a:rPr lang="en-US" sz="2000" dirty="0"/>
              <a:t> 2</a:t>
            </a:r>
            <a:br>
              <a:rPr lang="en-US" sz="2000" dirty="0"/>
            </a:br>
            <a:r>
              <a:rPr lang="ro-RO" sz="4000" dirty="0"/>
              <a:t>Noțiuni</a:t>
            </a:r>
            <a:r>
              <a:rPr lang="en-US" sz="4000" dirty="0"/>
              <a:t> de </a:t>
            </a:r>
            <a:r>
              <a:rPr lang="en-US" sz="4000" dirty="0" err="1"/>
              <a:t>bază</a:t>
            </a:r>
            <a:endParaRPr dirty="0"/>
          </a:p>
        </p:txBody>
      </p:sp>
      <p:sp>
        <p:nvSpPr>
          <p:cNvPr id="170" name="Google Shape;170;p8"/>
          <p:cNvSpPr txBox="1">
            <a:spLocks noGrp="1"/>
          </p:cNvSpPr>
          <p:nvPr>
            <p:ph type="body" idx="1"/>
          </p:nvPr>
        </p:nvSpPr>
        <p:spPr>
          <a:xfrm>
            <a:off x="558000" y="2281905"/>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err="1"/>
              <a:t>Obiective</a:t>
            </a:r>
            <a:endParaRPr dirty="0"/>
          </a:p>
        </p:txBody>
      </p:sp>
      <p:sp>
        <p:nvSpPr>
          <p:cNvPr id="171" name="Google Shape;171;p8"/>
          <p:cNvSpPr txBox="1">
            <a:spLocks noGrp="1"/>
          </p:cNvSpPr>
          <p:nvPr>
            <p:ph type="body" idx="2"/>
          </p:nvPr>
        </p:nvSpPr>
        <p:spPr>
          <a:xfrm>
            <a:off x="481643" y="2932105"/>
            <a:ext cx="6953219"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ro-RO" sz="2000" dirty="0"/>
              <a:t>La finalul acestei secțiuni</a:t>
            </a:r>
            <a:r>
              <a:rPr lang="en-US" sz="2000" dirty="0"/>
              <a:t>, </a:t>
            </a:r>
            <a:r>
              <a:rPr lang="en-US" sz="2000" dirty="0" err="1"/>
              <a:t>veți</a:t>
            </a:r>
            <a:r>
              <a:rPr lang="en-US" sz="2000" dirty="0"/>
              <a:t> </a:t>
            </a:r>
            <a:r>
              <a:rPr lang="ro-RO" sz="2000" dirty="0"/>
              <a:t>putea</a:t>
            </a:r>
            <a:r>
              <a:rPr lang="en-US" sz="2000" dirty="0"/>
              <a:t>:</a:t>
            </a:r>
            <a:endParaRPr dirty="0"/>
          </a:p>
          <a:p>
            <a:pPr marL="228600" lvl="0" indent="-228600" algn="l" rtl="0">
              <a:lnSpc>
                <a:spcPct val="150000"/>
              </a:lnSpc>
              <a:spcBef>
                <a:spcPts val="1200"/>
              </a:spcBef>
              <a:spcAft>
                <a:spcPts val="0"/>
              </a:spcAft>
              <a:buSzPts val="2000"/>
              <a:buFont typeface="Calibri"/>
              <a:buChar char="✔"/>
            </a:pPr>
            <a:r>
              <a:rPr lang="en-US" sz="2000" dirty="0" err="1"/>
              <a:t>Recunoașt</a:t>
            </a:r>
            <a:r>
              <a:rPr lang="ro-RO" sz="2000" dirty="0"/>
              <a:t>e</a:t>
            </a:r>
            <a:r>
              <a:rPr lang="en-US" sz="2000" dirty="0"/>
              <a:t> </a:t>
            </a:r>
            <a:r>
              <a:rPr lang="en-US" sz="2000" dirty="0" err="1"/>
              <a:t>diferite</a:t>
            </a:r>
            <a:r>
              <a:rPr lang="ro-RO" sz="2000" dirty="0"/>
              <a:t> </a:t>
            </a:r>
            <a:r>
              <a:rPr lang="en-US" sz="2000" dirty="0" err="1"/>
              <a:t>tipuri</a:t>
            </a:r>
            <a:r>
              <a:rPr lang="en-US" sz="2000" dirty="0"/>
              <a:t> de </a:t>
            </a:r>
            <a:r>
              <a:rPr lang="en-US" sz="2000" dirty="0" err="1"/>
              <a:t>echipamente</a:t>
            </a:r>
            <a:r>
              <a:rPr lang="en-US" sz="2000" dirty="0"/>
              <a:t> </a:t>
            </a:r>
            <a:r>
              <a:rPr lang="en-US" sz="2000" dirty="0" err="1"/>
              <a:t>digitale</a:t>
            </a:r>
            <a:r>
              <a:rPr lang="ro-RO" sz="2000" dirty="0"/>
              <a:t>.</a:t>
            </a:r>
            <a:endParaRPr dirty="0"/>
          </a:p>
          <a:p>
            <a:pPr marL="228600" lvl="0" indent="-228600" algn="l" rtl="0">
              <a:lnSpc>
                <a:spcPct val="150000"/>
              </a:lnSpc>
              <a:spcBef>
                <a:spcPts val="1200"/>
              </a:spcBef>
              <a:spcAft>
                <a:spcPts val="0"/>
              </a:spcAft>
              <a:buSzPts val="2000"/>
              <a:buFont typeface="Calibri"/>
              <a:buChar char="✔"/>
            </a:pPr>
            <a:r>
              <a:rPr lang="en-US" sz="2000" dirty="0" err="1"/>
              <a:t>Alege</a:t>
            </a:r>
            <a:r>
              <a:rPr lang="en-US" sz="2000" dirty="0"/>
              <a:t> </a:t>
            </a:r>
            <a:r>
              <a:rPr lang="en-US" sz="2000" dirty="0" err="1"/>
              <a:t>dispozitivul</a:t>
            </a:r>
            <a:r>
              <a:rPr lang="en-US" sz="2000" dirty="0"/>
              <a:t>  </a:t>
            </a:r>
            <a:r>
              <a:rPr lang="ro-RO" sz="2000" dirty="0"/>
              <a:t>potrivit </a:t>
            </a:r>
            <a:r>
              <a:rPr lang="en-US" sz="2000" dirty="0"/>
              <a:t>în </a:t>
            </a:r>
            <a:r>
              <a:rPr lang="en-US" sz="2000" dirty="0" err="1"/>
              <a:t>funcție</a:t>
            </a:r>
            <a:r>
              <a:rPr lang="en-US" sz="2000" dirty="0"/>
              <a:t> de </a:t>
            </a:r>
            <a:r>
              <a:rPr lang="en-US" sz="2000" dirty="0" err="1"/>
              <a:t>nevoile</a:t>
            </a:r>
            <a:r>
              <a:rPr lang="en-US" sz="2000" dirty="0"/>
              <a:t> d</a:t>
            </a:r>
            <a:r>
              <a:rPr lang="ro-RO" sz="2000" dirty="0" err="1"/>
              <a:t>umneavoastră</a:t>
            </a:r>
            <a:r>
              <a:rPr lang="ro-RO" sz="2000" dirty="0"/>
              <a:t>.</a:t>
            </a:r>
            <a:endParaRPr lang="en-US" sz="2000" dirty="0"/>
          </a:p>
          <a:p>
            <a:pPr marL="228600" lvl="0" indent="-228600" algn="l" rtl="0">
              <a:lnSpc>
                <a:spcPct val="150000"/>
              </a:lnSpc>
              <a:spcBef>
                <a:spcPts val="1200"/>
              </a:spcBef>
              <a:spcAft>
                <a:spcPts val="0"/>
              </a:spcAft>
              <a:buSzPts val="2000"/>
              <a:buFont typeface="Calibri"/>
              <a:buChar char="✔"/>
            </a:pPr>
            <a:r>
              <a:rPr lang="ro-RO" sz="2000" dirty="0"/>
              <a:t>Folosi</a:t>
            </a:r>
            <a:r>
              <a:rPr lang="en-US" sz="2000" dirty="0"/>
              <a:t> </a:t>
            </a:r>
            <a:r>
              <a:rPr lang="ro-RO" sz="2000" dirty="0"/>
              <a:t>dispozitivul </a:t>
            </a:r>
            <a:r>
              <a:rPr lang="en-US" sz="2000" dirty="0"/>
              <a:t>cu </a:t>
            </a:r>
            <a:r>
              <a:rPr lang="en-US" sz="2000" dirty="0" err="1"/>
              <a:t>încredere</a:t>
            </a:r>
            <a:r>
              <a:rPr lang="ro-RO" sz="2000" dirty="0"/>
              <a:t>.</a:t>
            </a:r>
            <a:endParaRPr lang="en-US" dirty="0"/>
          </a:p>
        </p:txBody>
      </p:sp>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7434862" y="1741009"/>
            <a:ext cx="4199138" cy="4172505"/>
          </a:xfrm>
          <a:prstGeom prst="rect">
            <a:avLst/>
          </a:prstGeom>
          <a:noFill/>
          <a:ln>
            <a:noFill/>
          </a:ln>
        </p:spPr>
      </p:pic>
      <p:sp>
        <p:nvSpPr>
          <p:cNvPr id="173" name="Google Shape;173;p8"/>
          <p:cNvSpPr txBox="1"/>
          <p:nvPr/>
        </p:nvSpPr>
        <p:spPr>
          <a:xfrm>
            <a:off x="8491733" y="5913514"/>
            <a:ext cx="2085395"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Imag</a:t>
            </a:r>
            <a:r>
              <a:rPr lang="ro-RO"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ine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ro-RO"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Freepik</a:t>
            </a:r>
            <a:endParaRPr sz="10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275B82C-6F5E-423A-9F56-DC9E33586466}"/>
              </a:ext>
            </a:extLst>
          </p:cNvPr>
          <p:cNvSpPr txBox="1"/>
          <p:nvPr/>
        </p:nvSpPr>
        <p:spPr>
          <a:xfrm>
            <a:off x="519822" y="0"/>
            <a:ext cx="2839604" cy="757447"/>
          </a:xfrm>
          <a:prstGeom prst="rect">
            <a:avLst/>
          </a:prstGeom>
          <a:solidFill>
            <a:schemeClr val="bg1"/>
          </a:solidFill>
        </p:spPr>
        <p:txBody>
          <a:bodyPr wrap="square" rtlCol="0">
            <a:spAutoFit/>
          </a:bodyPr>
          <a:lstStyle/>
          <a:p>
            <a:endParaRPr lang="en-US" dirty="0"/>
          </a:p>
        </p:txBody>
      </p:sp>
      <p:sp>
        <p:nvSpPr>
          <p:cNvPr id="9" name="Google Shape;160;p7">
            <a:extLst>
              <a:ext uri="{FF2B5EF4-FFF2-40B4-BE49-F238E27FC236}">
                <a16:creationId xmlns:a16="http://schemas.microsoft.com/office/drawing/2014/main" id="{4BE4F6F9-3B53-4F2E-83C6-847A67E5D41D}"/>
              </a:ext>
            </a:extLst>
          </p:cNvPr>
          <p:cNvSpPr txBox="1"/>
          <p:nvPr/>
        </p:nvSpPr>
        <p:spPr>
          <a:xfrm>
            <a:off x="481643" y="53250"/>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4" name="TextBox 3">
            <a:extLst>
              <a:ext uri="{FF2B5EF4-FFF2-40B4-BE49-F238E27FC236}">
                <a16:creationId xmlns:a16="http://schemas.microsoft.com/office/drawing/2014/main" id="{DDED4131-6714-4684-95AA-14A65F1BA000}"/>
              </a:ext>
            </a:extLst>
          </p:cNvPr>
          <p:cNvSpPr txBox="1"/>
          <p:nvPr/>
        </p:nvSpPr>
        <p:spPr>
          <a:xfrm>
            <a:off x="11073600" y="6159695"/>
            <a:ext cx="1118400" cy="698305"/>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198D3615-3375-4993-94D5-C071959A10BD}"/>
              </a:ext>
            </a:extLst>
          </p:cNvPr>
          <p:cNvPicPr>
            <a:picLocks noChangeAspect="1"/>
          </p:cNvPicPr>
          <p:nvPr/>
        </p:nvPicPr>
        <p:blipFill>
          <a:blip r:embed="rId5"/>
          <a:stretch>
            <a:fillRect/>
          </a:stretch>
        </p:blipFill>
        <p:spPr>
          <a:xfrm>
            <a:off x="180716" y="6159695"/>
            <a:ext cx="2211302" cy="49754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ro-RO" dirty="0"/>
              <a:t>Echipamente </a:t>
            </a:r>
            <a:r>
              <a:rPr lang="en-US" dirty="0" err="1"/>
              <a:t>digitale</a:t>
            </a:r>
            <a:endParaRPr dirty="0"/>
          </a:p>
        </p:txBody>
      </p:sp>
      <p:sp>
        <p:nvSpPr>
          <p:cNvPr id="180" name="Google Shape;180;p14"/>
          <p:cNvSpPr txBox="1">
            <a:spLocks noGrp="1"/>
          </p:cNvSpPr>
          <p:nvPr>
            <p:ph type="body" idx="1"/>
          </p:nvPr>
        </p:nvSpPr>
        <p:spPr>
          <a:xfrm>
            <a:off x="557999" y="1800000"/>
            <a:ext cx="6829772" cy="455350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dirty="0" err="1"/>
              <a:t>Pentru</a:t>
            </a:r>
            <a:r>
              <a:rPr lang="en-US" dirty="0"/>
              <a:t> a </a:t>
            </a:r>
            <a:r>
              <a:rPr lang="en-US" dirty="0" err="1"/>
              <a:t>lucra</a:t>
            </a:r>
            <a:r>
              <a:rPr lang="en-US" dirty="0"/>
              <a:t> în </a:t>
            </a:r>
            <a:r>
              <a:rPr lang="en-US" dirty="0" err="1"/>
              <a:t>mediul</a:t>
            </a:r>
            <a:r>
              <a:rPr lang="en-US" dirty="0"/>
              <a:t> digital, </a:t>
            </a:r>
            <a:r>
              <a:rPr lang="en-US" dirty="0" err="1"/>
              <a:t>aveți</a:t>
            </a:r>
            <a:r>
              <a:rPr lang="en-US" dirty="0"/>
              <a:t> </a:t>
            </a:r>
            <a:r>
              <a:rPr lang="en-US" dirty="0" err="1"/>
              <a:t>nevoie</a:t>
            </a:r>
            <a:r>
              <a:rPr lang="en-US" dirty="0"/>
              <a:t> de un </a:t>
            </a:r>
            <a:r>
              <a:rPr lang="en-US" dirty="0" err="1"/>
              <a:t>dispozitiv</a:t>
            </a:r>
            <a:r>
              <a:rPr lang="en-US" dirty="0"/>
              <a:t> digital. </a:t>
            </a:r>
            <a:r>
              <a:rPr lang="en-US" dirty="0" err="1"/>
              <a:t>Există</a:t>
            </a:r>
            <a:r>
              <a:rPr lang="en-US" dirty="0"/>
              <a:t> </a:t>
            </a:r>
            <a:r>
              <a:rPr lang="en-US" dirty="0" err="1"/>
              <a:t>multe</a:t>
            </a:r>
            <a:r>
              <a:rPr lang="en-US" dirty="0"/>
              <a:t> </a:t>
            </a:r>
            <a:r>
              <a:rPr lang="en-US" b="1" dirty="0" err="1"/>
              <a:t>tipuri</a:t>
            </a:r>
            <a:r>
              <a:rPr lang="en-US" b="1" dirty="0"/>
              <a:t> </a:t>
            </a:r>
            <a:r>
              <a:rPr lang="en-US" dirty="0"/>
              <a:t>de </a:t>
            </a:r>
            <a:r>
              <a:rPr lang="en-US" dirty="0" err="1"/>
              <a:t>dispozitive</a:t>
            </a:r>
            <a:r>
              <a:rPr lang="en-US" dirty="0"/>
              <a:t> </a:t>
            </a:r>
            <a:r>
              <a:rPr lang="en-US" dirty="0" err="1"/>
              <a:t>digitale</a:t>
            </a:r>
            <a:r>
              <a:rPr lang="en-US" dirty="0"/>
              <a:t>.</a:t>
            </a:r>
            <a:endParaRPr dirty="0"/>
          </a:p>
          <a:p>
            <a:pPr marL="0" lvl="0" indent="0" algn="l" rtl="0">
              <a:lnSpc>
                <a:spcPct val="100000"/>
              </a:lnSpc>
              <a:spcBef>
                <a:spcPts val="1800"/>
              </a:spcBef>
              <a:spcAft>
                <a:spcPts val="0"/>
              </a:spcAft>
              <a:buSzPts val="2400"/>
              <a:buNone/>
            </a:pPr>
            <a:r>
              <a:rPr lang="en-US" b="1" dirty="0" err="1"/>
              <a:t>Fiecare</a:t>
            </a:r>
            <a:r>
              <a:rPr lang="en-US" b="1" dirty="0"/>
              <a:t> </a:t>
            </a:r>
            <a:r>
              <a:rPr lang="en-US" b="1" dirty="0" err="1"/>
              <a:t>dispozitiv</a:t>
            </a:r>
            <a:r>
              <a:rPr lang="en-US" b="1" dirty="0"/>
              <a:t> are </a:t>
            </a:r>
            <a:r>
              <a:rPr lang="en-US" b="1" dirty="0" err="1"/>
              <a:t>avantajele</a:t>
            </a:r>
            <a:r>
              <a:rPr lang="en-US" b="1" dirty="0"/>
              <a:t> </a:t>
            </a:r>
            <a:r>
              <a:rPr lang="en-US" b="1" dirty="0" err="1"/>
              <a:t>și</a:t>
            </a:r>
            <a:r>
              <a:rPr lang="en-US" b="1" dirty="0"/>
              <a:t> </a:t>
            </a:r>
            <a:r>
              <a:rPr lang="en-US" b="1" dirty="0" err="1"/>
              <a:t>dezavantajele</a:t>
            </a:r>
            <a:r>
              <a:rPr lang="en-US" b="1" dirty="0"/>
              <a:t> sale.  </a:t>
            </a:r>
            <a:endParaRPr lang="ro-RO" b="1" dirty="0"/>
          </a:p>
          <a:p>
            <a:pPr marL="342900" indent="-342900">
              <a:spcBef>
                <a:spcPts val="1800"/>
              </a:spcBef>
            </a:pPr>
            <a:r>
              <a:rPr lang="ro-RO" dirty="0"/>
              <a:t>De aceea, vom discuta despre:</a:t>
            </a:r>
            <a:br>
              <a:rPr lang="ro-RO" dirty="0"/>
            </a:br>
            <a:r>
              <a:rPr lang="ro-RO" dirty="0"/>
              <a:t>Ce tip de dispozitiv este potrivit pentru fiecare activitate.</a:t>
            </a:r>
          </a:p>
          <a:p>
            <a:pPr marL="342900" indent="-342900">
              <a:spcBef>
                <a:spcPts val="1800"/>
              </a:spcBef>
            </a:pPr>
            <a:r>
              <a:rPr lang="ro-RO" dirty="0"/>
              <a:t>Cum să avem grijă de dispozitivele noastre și cum să le protejăm.</a:t>
            </a:r>
          </a:p>
          <a:p>
            <a:pPr marL="0" lvl="0" indent="0" algn="l" rtl="0">
              <a:lnSpc>
                <a:spcPct val="100000"/>
              </a:lnSpc>
              <a:spcBef>
                <a:spcPts val="1800"/>
              </a:spcBef>
              <a:spcAft>
                <a:spcPts val="0"/>
              </a:spcAft>
              <a:buSzPts val="2400"/>
              <a:buNone/>
            </a:pPr>
            <a:endParaRPr dirty="0"/>
          </a:p>
        </p:txBody>
      </p:sp>
      <p:sp>
        <p:nvSpPr>
          <p:cNvPr id="181" name="Google Shape;181;p14"/>
          <p:cNvSpPr/>
          <p:nvPr/>
        </p:nvSpPr>
        <p:spPr>
          <a:xfrm>
            <a:off x="8634145" y="4440161"/>
            <a:ext cx="2411718" cy="27695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Imag</a:t>
            </a:r>
            <a:r>
              <a:rPr lang="ro-RO"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ine</a:t>
            </a:r>
            <a:r>
              <a:rPr lang="ro-RO"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cornecoba</a:t>
            </a: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ro-RO"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a:t>
            </a:r>
            <a:r>
              <a:rPr lang="en-US" sz="1200" b="0" i="0" u="sng" strike="noStrike" cap="none"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Freepik</a:t>
            </a:r>
            <a:endParaRPr sz="1200" b="0" i="0" u="none" strike="noStrike" cap="none" dirty="0">
              <a:solidFill>
                <a:schemeClr val="dk1"/>
              </a:solidFill>
              <a:latin typeface="Calibri"/>
              <a:ea typeface="Calibri"/>
              <a:cs typeface="Calibri"/>
              <a:sym typeface="Calibri"/>
            </a:endParaRPr>
          </a:p>
        </p:txBody>
      </p:sp>
      <p:sp>
        <p:nvSpPr>
          <p:cNvPr id="182" name="Google Shape;182;p14"/>
          <p:cNvSpPr/>
          <p:nvPr/>
        </p:nvSpPr>
        <p:spPr>
          <a:xfrm>
            <a:off x="9645446" y="0"/>
            <a:ext cx="2540930"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sz="1800" b="0" i="0" u="none" strike="noStrike" cap="none">
                <a:solidFill>
                  <a:srgbClr val="1C2E78"/>
                </a:solidFill>
                <a:latin typeface="Calibri"/>
                <a:ea typeface="Calibri"/>
                <a:cs typeface="Calibri"/>
                <a:sym typeface="Calibri"/>
              </a:rPr>
              <a:t>1.2 Terminologie de bază </a:t>
            </a:r>
            <a:endParaRPr sz="1800" b="0" i="0" u="none" strike="noStrike" cap="none">
              <a:solidFill>
                <a:srgbClr val="1C2E78"/>
              </a:solidFill>
              <a:latin typeface="Calibri"/>
              <a:ea typeface="Calibri"/>
              <a:cs typeface="Calibri"/>
              <a:sym typeface="Calibri"/>
            </a:endParaRPr>
          </a:p>
        </p:txBody>
      </p:sp>
      <p:pic>
        <p:nvPicPr>
          <p:cNvPr id="183" name="Google Shape;183;p14" descr="A computer and mobile devices"/>
          <p:cNvPicPr preferRelativeResize="0"/>
          <p:nvPr/>
        </p:nvPicPr>
        <p:blipFill rotWithShape="1">
          <a:blip r:embed="rId4">
            <a:alphaModFix/>
          </a:blip>
          <a:srcRect l="4412" t="22255" r="5247" b="26127"/>
          <a:stretch/>
        </p:blipFill>
        <p:spPr>
          <a:xfrm>
            <a:off x="7852229" y="1800000"/>
            <a:ext cx="4276997" cy="2525257"/>
          </a:xfrm>
          <a:prstGeom prst="rect">
            <a:avLst/>
          </a:prstGeom>
          <a:noFill/>
          <a:ln>
            <a:noFill/>
          </a:ln>
        </p:spPr>
      </p:pic>
      <p:sp>
        <p:nvSpPr>
          <p:cNvPr id="3" name="TextBox 2">
            <a:extLst>
              <a:ext uri="{FF2B5EF4-FFF2-40B4-BE49-F238E27FC236}">
                <a16:creationId xmlns:a16="http://schemas.microsoft.com/office/drawing/2014/main" id="{8B8598EA-F990-41AB-ACEC-E1EF13DDA918}"/>
              </a:ext>
            </a:extLst>
          </p:cNvPr>
          <p:cNvSpPr txBox="1"/>
          <p:nvPr/>
        </p:nvSpPr>
        <p:spPr>
          <a:xfrm>
            <a:off x="487017" y="79513"/>
            <a:ext cx="3269974" cy="307777"/>
          </a:xfrm>
          <a:prstGeom prst="rect">
            <a:avLst/>
          </a:prstGeom>
          <a:solidFill>
            <a:schemeClr val="bg1"/>
          </a:solidFill>
        </p:spPr>
        <p:txBody>
          <a:bodyPr wrap="square" rtlCol="0">
            <a:spAutoFit/>
          </a:bodyPr>
          <a:lstStyle/>
          <a:p>
            <a:endParaRPr lang="en-US" dirty="0">
              <a:solidFill>
                <a:schemeClr val="bg1"/>
              </a:solidFill>
            </a:endParaRPr>
          </a:p>
        </p:txBody>
      </p:sp>
      <p:sp>
        <p:nvSpPr>
          <p:cNvPr id="12" name="TextBox 11">
            <a:extLst>
              <a:ext uri="{FF2B5EF4-FFF2-40B4-BE49-F238E27FC236}">
                <a16:creationId xmlns:a16="http://schemas.microsoft.com/office/drawing/2014/main" id="{85B69FBF-3E9F-4B69-98CD-D796B5E6A74E}"/>
              </a:ext>
            </a:extLst>
          </p:cNvPr>
          <p:cNvSpPr txBox="1"/>
          <p:nvPr/>
        </p:nvSpPr>
        <p:spPr>
          <a:xfrm>
            <a:off x="683314" y="199350"/>
            <a:ext cx="6910181" cy="369332"/>
          </a:xfrm>
          <a:prstGeom prst="rect">
            <a:avLst/>
          </a:prstGeom>
          <a:noFill/>
        </p:spPr>
        <p:txBody>
          <a:bodyPr wrap="square">
            <a:spAutoFit/>
          </a:bodyPr>
          <a:lstStyle/>
          <a:p>
            <a:pPr marL="0" marR="0" lvl="0" indent="0" algn="l" rtl="0">
              <a:lnSpc>
                <a:spcPct val="90000"/>
              </a:lnSpc>
              <a:spcBef>
                <a:spcPts val="0"/>
              </a:spcBef>
              <a:spcAft>
                <a:spcPts val="0"/>
              </a:spcAft>
              <a:buClr>
                <a:srgbClr val="FCB13A"/>
              </a:buClr>
              <a:buSzPts val="4400"/>
              <a:buFont typeface="Calibri"/>
              <a:buNone/>
            </a:pPr>
            <a:r>
              <a:rPr lang="ro-RO" sz="2000" b="1" dirty="0">
                <a:latin typeface="Calibri" panose="020F0502020204030204" pitchFamily="34" charset="0"/>
                <a:ea typeface="Calibri" panose="020F0502020204030204" pitchFamily="34" charset="0"/>
                <a:cs typeface="Calibri" panose="020F0502020204030204" pitchFamily="34" charset="0"/>
              </a:rPr>
              <a:t>Competențe fundamentale </a:t>
            </a:r>
            <a:r>
              <a:rPr lang="ro-RO" sz="2000" b="1" dirty="0">
                <a:latin typeface="Calibri" panose="020F0502020204030204" pitchFamily="34" charset="0"/>
                <a:ea typeface="Calibri" panose="020F0502020204030204" pitchFamily="34" charset="0"/>
                <a:cs typeface="Calibri" panose="020F0502020204030204" pitchFamily="34" charset="0"/>
                <a:sym typeface="Calibri"/>
              </a:rPr>
              <a:t>în utilizarea tehnologiilor digitale</a:t>
            </a:r>
            <a:endParaRPr lang="ro-RO"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13" name="Picture 12">
            <a:extLst>
              <a:ext uri="{FF2B5EF4-FFF2-40B4-BE49-F238E27FC236}">
                <a16:creationId xmlns:a16="http://schemas.microsoft.com/office/drawing/2014/main" id="{22EB1207-CEBE-45A1-91DB-5D077A1C3CF2}"/>
              </a:ext>
            </a:extLst>
          </p:cNvPr>
          <p:cNvPicPr>
            <a:picLocks noChangeAspect="1"/>
          </p:cNvPicPr>
          <p:nvPr/>
        </p:nvPicPr>
        <p:blipFill>
          <a:blip r:embed="rId5"/>
          <a:stretch>
            <a:fillRect/>
          </a:stretch>
        </p:blipFill>
        <p:spPr>
          <a:xfrm>
            <a:off x="9632829" y="6198785"/>
            <a:ext cx="2211302" cy="497543"/>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1-RO"/>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ykrZ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HKSt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cpK2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cpK2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cpK2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BykrZ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HKStlqPjqkydAAAAHoAAAAcAAAAdW5pdmVyc2FsL2xvY2FsX3NldHRpbmdzLnhtbA3MPQoCQQxA4X5PEVKIFutPJ7gz29kpgusBwk6UgUwiO0H09k73io83jN8i8OGlZtOAh+0egXW2lPUV8DGd+yNCddJEYsoB1RDG2A1iM8md3Rus8Bb68TJxaeF8pdLkjdRZcoX1SvwUN9DDpX2fmRPuYvcHUEsDBBQAAgAIAHKSt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HKStlo6nedwSwAAAGsAAAAbAAAAdW5pdmVyc2FsL3VuaXZlcnNhbC5wbmcueG1ss7GvyM1RKEstKs7Mz7NVMtQzULK34+WyKShKLctMLVeoAIoBBSFASaESyDVCcMszU0oygEIGFhYIwYzUzPSMElslC0MzuKA+0EwAUEsBAgAAFAACAAgAqX5QTzZhWAJHAwAA4QkAABQAAAAAAAAAAQAAAAAAAAAAAHVuaXZlcnNhbC9wbGF5ZXIueG1sUEsBAgAAFAACAAgAcpK2WrU39KgcBQAA4RMAAB0AAAAAAAAAAQAAAAAAeQMAAHVuaXZlcnNhbC9jb21tb25fbWVzc2FnZXMubG5nUEsBAgAAFAACAAgAcpK2WhUeYBujAAAAfwEAAC4AAAAAAAAAAQAAAAAA0AgAAHVuaXZlcnNhbC9wbGF5YmFja19hbmRfbmF2aWdhdGlvbl9zZXR0aW5ncy54bWxQSwECAAAUAAIACABykrZaU8zMCI0DAACOEAAAJwAAAAAAAAABAAAAAAC/CQAAdW5pdmVyc2FsL2ZsYXNoX3B1Ymxpc2hpbmdfc2V0dGluZ3MueG1sUEsBAgAAFAACAAgAcpK2WnD0HBt+AwAAsQwAACEAAAAAAAAAAQAAAAAAkQ0AAHVuaXZlcnNhbC9mbGFzaF9za2luX3NldHRpbmdzLnhtbFBLAQIAABQAAgAIAHKStlqBGOJYhwMAABgQAAAmAAAAAAAAAAEAAAAAAE4RAAB1bml2ZXJzYWwvaHRtbF9wdWJsaXNoaW5nX3NldHRpbmdzLnhtbFBLAQIAABQAAgAIAHKStlo6Mq+ssQEAAHAGAAAfAAAAAAAAAAEAAAAAABkVAAB1bml2ZXJzYWwvaHRtbF9za2luX3NldHRpbmdzLmpzUEsBAgAAFAACAAgAcpK2Wo+OqTJ0AAAAegAAABwAAAAAAAAAAQAAAAAABxcAAHVuaXZlcnNhbC9sb2NhbF9zZXR0aW5ncy54bWxQSwECAAAUAAIACABykrZaQTcHEw4FAACsGgAAFwAAAAAAAAAAAAAAAAC1FwAAdW5pdmVyc2FsL3VuaXZlcnNhbC5wbmdQSwECAAAUAAIACABykrZaOp3ncEsAAABrAAAAGwAAAAAAAAABAAAAAAD4HAAAdW5pdmVyc2FsL3VuaXZlcnNhbC5wbmcueG1sUEsFBgAAAAAKAAoABgMAAHwdAAAAAA=="/>
  <p:tag name="ISPRING_LMS_API_VERSION" val="SCORM 1.2"/>
  <p:tag name="ISPRING_ULTRA_SCORM_COURSE_ID" val="8567AB72-8673-4C36-8746-006260F2F1D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M\\R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90,&quot;optimizeImageForResolution&quot;:&quot;T_FALSE&quot;},&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M1-RO"/>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4732</Words>
  <Application>Microsoft Office PowerPoint</Application>
  <PresentationFormat>Ευρεία οθόνη</PresentationFormat>
  <Paragraphs>529</Paragraphs>
  <Slides>48</Slides>
  <Notes>48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48</vt:i4>
      </vt:variant>
    </vt:vector>
  </HeadingPairs>
  <TitlesOfParts>
    <vt:vector size="53" baseType="lpstr">
      <vt:lpstr>Poppins</vt:lpstr>
      <vt:lpstr>Wingdings</vt:lpstr>
      <vt:lpstr>Courier New</vt:lpstr>
      <vt:lpstr>Calibri</vt:lpstr>
      <vt:lpstr>Θέμα του Office</vt:lpstr>
      <vt:lpstr>Παρουσίαση του PowerPoint</vt:lpstr>
      <vt:lpstr>Παρουσίαση του PowerPoint</vt:lpstr>
      <vt:lpstr>Module</vt:lpstr>
      <vt:lpstr>Secțiunea 1 Introducere </vt:lpstr>
      <vt:lpstr>Competențe</vt:lpstr>
      <vt:lpstr>Conținutul Cursului de formare – Modul 1</vt:lpstr>
      <vt:lpstr>Sesiunea 1 Metodologia de formare și durata</vt:lpstr>
      <vt:lpstr>Secțiunea 2 Noțiuni de bază</vt:lpstr>
      <vt:lpstr>Echipamente digitale</vt:lpstr>
      <vt:lpstr>Computer Personal</vt:lpstr>
      <vt:lpstr>Smartphone</vt:lpstr>
      <vt:lpstr>Tabletă</vt:lpstr>
      <vt:lpstr>Memorie și stocare: care este diferența? </vt:lpstr>
      <vt:lpstr>Amprentă digitală și recunoaștere facială: care este diferența? </vt:lpstr>
      <vt:lpstr>Secțiunea 3 Setări de bază</vt:lpstr>
      <vt:lpstr>Ce sunt setările? </vt:lpstr>
      <vt:lpstr>Secțiunea 4 Navigarea interfețelor și meniurilor</vt:lpstr>
      <vt:lpstr>Funcționalități și simboluri (1/2) </vt:lpstr>
      <vt:lpstr>Funcționalități și simboluri (2/2) </vt:lpstr>
      <vt:lpstr>Gesturi</vt:lpstr>
      <vt:lpstr>Secțiunea 5 Navigarea și căutarea online</vt:lpstr>
      <vt:lpstr>Navigatoare web</vt:lpstr>
      <vt:lpstr>Găsirea site-urilor potrivite</vt:lpstr>
      <vt:lpstr>Nume de domenii</vt:lpstr>
      <vt:lpstr>Motor de căutare</vt:lpstr>
      <vt:lpstr>Instrucțiuni pentru activitate: Căutarea informațiilor despre „Plăți online”</vt:lpstr>
      <vt:lpstr>🔒 Este site-ul web sigur?</vt:lpstr>
      <vt:lpstr>🔎 Cum verificați dacă se folosește „https”?</vt:lpstr>
      <vt:lpstr>Secțiunea 6 Gestionarea unui cont de e-mail</vt:lpstr>
      <vt:lpstr>Ce este un e-mail?</vt:lpstr>
      <vt:lpstr>Cont de e-mail</vt:lpstr>
      <vt:lpstr>Compuneți și trimiteți un e-mail</vt:lpstr>
      <vt:lpstr>Anulați trimiterea unui mesaj și atașați fișiere </vt:lpstr>
      <vt:lpstr>Cum să citiți și să răspundeți la un e-mail</vt:lpstr>
      <vt:lpstr>Cum să vă organizați căsuța de e-mail</vt:lpstr>
      <vt:lpstr>Activitate: Creați o etichetă nouă pentru a vă organiza e-mailurile</vt:lpstr>
      <vt:lpstr>Căutați un e-mail specific</vt:lpstr>
      <vt:lpstr>Secțiunea 7 Căutarea și descărcarea aplicațiilor </vt:lpstr>
      <vt:lpstr>Căutarea și descărcarea aplicațiilor</vt:lpstr>
      <vt:lpstr>Secțiunea 8 Cum să vă mențineți dispozitivele digitale actualizate</vt:lpstr>
      <vt:lpstr>Sfaturi pentru a vă proteja datele și dispozitivele</vt:lpstr>
      <vt:lpstr>Cum verificați actualizările pentru aplicații și sistemul de operare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M1-RO</dc:title>
  <dc:creator>pantelis bbalaouras</dc:creator>
  <cp:lastModifiedBy>pantelis</cp:lastModifiedBy>
  <cp:revision>22</cp:revision>
  <dcterms:created xsi:type="dcterms:W3CDTF">2020-06-02T13:31:56Z</dcterms:created>
  <dcterms:modified xsi:type="dcterms:W3CDTF">2025-05-22T15:20:36Z</dcterms:modified>
</cp:coreProperties>
</file>