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embeddedFontLst>
    <p:embeddedFont>
      <p:font typeface="Poppins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Impact" panose="020B0806030902050204" pitchFamily="34" charset="0"/>
      <p:regular r:id="rId51"/>
    </p:embeddedFont>
  </p:embeddedFontLst>
  <p:custDataLst>
    <p:tags r:id="rId5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gg3ybBxX/qDHZMGxjufXqn5Q1S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334CA3DD-CB9D-4686-8546-1263E0DB4E2F}"/>
    <pc:docChg chg="modSld">
      <pc:chgData name="Pantelis Balaouras" userId="25e8755020fc1734" providerId="LiveId" clId="{334CA3DD-CB9D-4686-8546-1263E0DB4E2F}" dt="2025-08-01T14:27:07.901" v="0" actId="20577"/>
      <pc:docMkLst>
        <pc:docMk/>
      </pc:docMkLst>
      <pc:sldChg chg="modSp mod">
        <pc:chgData name="Pantelis Balaouras" userId="25e8755020fc1734" providerId="LiveId" clId="{334CA3DD-CB9D-4686-8546-1263E0DB4E2F}" dt="2025-08-01T14:27:07.901" v="0" actId="20577"/>
        <pc:sldMkLst>
          <pc:docMk/>
          <pc:sldMk cId="0" sldId="256"/>
        </pc:sldMkLst>
        <pc:spChg chg="mod">
          <ac:chgData name="Pantelis Balaouras" userId="25e8755020fc1734" providerId="LiveId" clId="{334CA3DD-CB9D-4686-8546-1263E0DB4E2F}" dt="2025-08-01T14:27:07.901" v="0" actId="20577"/>
          <ac:spMkLst>
            <pc:docMk/>
            <pc:sldMk cId="0" sldId="256"/>
            <ac:spMk id="3" creationId="{83D85511-26A5-87E7-D2E7-5607B70636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https://pixabay.com/de/photos/sicherheit-alarm-monitor-cyber-5043368/</a:t>
            </a:r>
            <a:endParaRPr/>
          </a:p>
        </p:txBody>
      </p:sp>
      <p:sp>
        <p:nvSpPr>
          <p:cNvPr id="277" name="Google Shape;27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9" name="Google Shape;329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40" name="Google Shape;340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82" name="Google Shape;382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90" name="Google Shape;390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98" name="Google Shape;398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correct answer is D.</a:t>
            </a:r>
            <a:endParaRPr/>
          </a:p>
        </p:txBody>
      </p:sp>
      <p:sp>
        <p:nvSpPr>
          <p:cNvPr id="415" name="Google Shape;41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correct answer is C.</a:t>
            </a:r>
            <a:endParaRPr/>
          </a:p>
        </p:txBody>
      </p:sp>
      <p:sp>
        <p:nvSpPr>
          <p:cNvPr id="426" name="Google Shape;42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correct answer is No.</a:t>
            </a:r>
            <a:endParaRPr/>
          </a:p>
        </p:txBody>
      </p:sp>
      <p:sp>
        <p:nvSpPr>
          <p:cNvPr id="437" name="Google Shape;437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correct answer is B</a:t>
            </a:r>
            <a:endParaRPr/>
          </a:p>
        </p:txBody>
      </p:sp>
      <p:sp>
        <p:nvSpPr>
          <p:cNvPr id="446" name="Google Shape;44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correct answer is Yes</a:t>
            </a:r>
            <a:endParaRPr/>
          </a:p>
        </p:txBody>
      </p:sp>
      <p:sp>
        <p:nvSpPr>
          <p:cNvPr id="457" name="Google Shape;45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correct answer is D.</a:t>
            </a:r>
            <a:endParaRPr/>
          </a:p>
        </p:txBody>
      </p:sp>
      <p:sp>
        <p:nvSpPr>
          <p:cNvPr id="465" name="Google Shape;46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600"/>
              <a:buFont typeface="Calibri"/>
              <a:buNone/>
              <a:defRPr sz="36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34"/>
          <p:cNvPicPr preferRelativeResize="0"/>
          <p:nvPr/>
        </p:nvPicPr>
        <p:blipFill rotWithShape="1">
          <a:blip r:embed="rId2">
            <a:alphaModFix/>
          </a:blip>
          <a:srcRect t="21218" r="61794" b="22757"/>
          <a:stretch/>
        </p:blipFill>
        <p:spPr>
          <a:xfrm>
            <a:off x="11548610" y="6362699"/>
            <a:ext cx="643390" cy="4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0436" y="6150614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4" descr="Placeholder-dar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3608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4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Securitate &amp; Prevenire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4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/>
          <p:nvPr/>
        </p:nvSpPr>
        <p:spPr>
          <a:xfrm>
            <a:off x="0" y="2218305"/>
            <a:ext cx="12192001" cy="378736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  <a:defRPr sz="22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70436" y="6150614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3" descr="Placeholder-dar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1297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3"/>
          <p:cNvSpPr/>
          <p:nvPr/>
        </p:nvSpPr>
        <p:spPr>
          <a:xfrm>
            <a:off x="0" y="2136618"/>
            <a:ext cx="12192000" cy="4013996"/>
          </a:xfrm>
          <a:prstGeom prst="roundRect">
            <a:avLst>
              <a:gd name="adj" fmla="val 16667"/>
            </a:avLst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536451" y="2218305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Securitate &amp; Prevenire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3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85213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5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5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Securitate &amp; Prevenire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5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36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6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Securitate &amp; Prevenire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6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body" idx="1"/>
          </p:nvPr>
        </p:nvSpPr>
        <p:spPr>
          <a:xfrm>
            <a:off x="566153" y="2330868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8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8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Securitate &amp; Prevenire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8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000"/>
              <a:buFont typeface="Calibri"/>
              <a:buNone/>
              <a:defRPr sz="4000" b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7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7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7"/>
          <p:cNvPicPr preferRelativeResize="0"/>
          <p:nvPr/>
        </p:nvPicPr>
        <p:blipFill rotWithShape="1">
          <a:blip r:embed="rId2">
            <a:alphaModFix/>
          </a:blip>
          <a:srcRect t="21218" r="61794" b="22757"/>
          <a:stretch/>
        </p:blipFill>
        <p:spPr>
          <a:xfrm>
            <a:off x="0" y="6362699"/>
            <a:ext cx="643390" cy="4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95" y="6154303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7" descr="Placeholder-dar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06" y="26922"/>
            <a:ext cx="2784642" cy="139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private-data-concept-illustration_12704419.htm#fromView=search&amp;page=1&amp;position=1&amp;uuid=d4aafe2d-08d9-4db0-9312-17546a999b8b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flat-happy-girl-holding-vaccination-record-card-vaccinated-young-woman-hold-health-passport-personal-coronavirus-vaccine-information-individual-immunity-certificate-protection-from-virus-concept_21457896.htm#fromView=search&amp;page=1&amp;position=38&amp;uuid=8d352caa-3407-4520-acfc-c937df4802c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privacy-policy-concept-illustration_19947572.htm#fromView=search&amp;page=1&amp;position=31&amp;uuid=2e472c67-32a2-4c25-84b9-9c9230dcf13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home-protection-surveillance-service-devices-house-security_11669300.htm#fromView=search&amp;page=2&amp;position=8&amp;uuid=e3753ebe-45de-4c30-91e5-15e9424a5fb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data-stealing-malware-abstract-concept-illustration_11668615.htm#fromView=search&amp;page=1&amp;position=14&amp;uuid=d4aafe2d-08d9-4db0-9312-17546a999b8b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hacker-activity-concept_8135214.htm#fromView=search&amp;page=1&amp;position=21&amp;uuid=5823f1e9-74d4-4354-aa0d-1fcb6437453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pik.com/free-vector/hand-drawn-flat-design-ssl-illustration_22112334.htm#fromView=search&amp;page=3&amp;position=24&amp;uuid=1e81c8c7-be64-49a6-aaf9-da06929ac1ea" TargetMode="Externa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free-vector/people-using-search-box-query-engine-giving-result_11235806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tiny-people-protecting-business-data-legal-information-isolated-flat-illustration_11235938.htm#fromView=search&amp;page=1&amp;position=0&amp;uuid=d22dbda5-9550-49af-a96f-9a0c83eecc17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iny-people-protecting-business-data-legal-information-isolated-flat-illustration_11235938.htm#fromView=search&amp;page=1&amp;position=0&amp;uuid=d22dbda5-9550-49af-a96f-9a0c83eecc17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freepik.com/free-vector/online-survey-analysis-electronic-data-collection-digital-research-tool-computerized-study-analyst-considering-feedback-results-analysing-info-vector-isolated-concept-metaphor-illustration_12083534.htm#fromView=search&amp;page=2&amp;position=44&amp;uuid=cbd09a75-2aec-4ed2-8c3e-e442313f39b2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44200" r="5462"/>
          <a:stretch/>
        </p:blipFill>
        <p:spPr>
          <a:xfrm>
            <a:off x="5454368" y="244223"/>
            <a:ext cx="2271650" cy="21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l="5074" t="11272" r="59636" b="11616"/>
          <a:stretch/>
        </p:blipFill>
        <p:spPr>
          <a:xfrm>
            <a:off x="442240" y="5731"/>
            <a:ext cx="5204308" cy="53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 txBox="1"/>
          <p:nvPr/>
        </p:nvSpPr>
        <p:spPr>
          <a:xfrm>
            <a:off x="6222050" y="2864579"/>
            <a:ext cx="5902194" cy="233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rPr>
              <a:t>Modulul 2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Securitate &amp; Preven</a:t>
            </a:r>
            <a:r>
              <a:rPr lang="en-US" sz="4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ire</a:t>
            </a:r>
            <a:endParaRPr sz="40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-6352" y="1903223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-9348" y="2509815"/>
            <a:ext cx="722376" cy="607846"/>
          </a:xfrm>
          <a:prstGeom prst="rect">
            <a:avLst/>
          </a:prstGeom>
          <a:solidFill>
            <a:srgbClr val="89C53F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-9348" y="31194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-9348" y="37290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-9348" y="43386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2900908" y="6215916"/>
            <a:ext cx="9291091" cy="662722"/>
          </a:xfrm>
          <a:prstGeom prst="rect">
            <a:avLst/>
          </a:prstGeom>
          <a:solidFill>
            <a:srgbClr val="26A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64175" y="6472425"/>
            <a:ext cx="960075" cy="3360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/>
          <p:nvPr/>
        </p:nvSpPr>
        <p:spPr>
          <a:xfrm>
            <a:off x="-9348" y="4946461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" y="6243372"/>
            <a:ext cx="2705965" cy="60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85511-26A5-87E7-D2E7-5607B70636B5}"/>
              </a:ext>
            </a:extLst>
          </p:cNvPr>
          <p:cNvSpPr txBox="1"/>
          <p:nvPr/>
        </p:nvSpPr>
        <p:spPr>
          <a:xfrm>
            <a:off x="2925833" y="6278474"/>
            <a:ext cx="82383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 proiect este finanțat de Uniunea Europeană. Conținutul prezentării reflectă exclusiv opiniile autorului (autorilor) și nu reprezintă în mod necesar poziția oficială a Uniunii Europene sau a Agenției Executive Europene pentru Educație și Cultură (EACEA). Uniunea Europeană și</a:t>
            </a:r>
            <a:r>
              <a:rPr lang="en-US" sz="1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EACEA nu pot fi considerate responsabile pentru conținutul prezentat.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1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Număr proiect:</a:t>
            </a:r>
            <a:r>
              <a:rPr lang="ro-RO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2023-1-RO01-KA220-ADU-000157797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557999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Ce înseamnă date cu caracter personal?</a:t>
            </a:r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85213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Date cu </a:t>
            </a:r>
            <a:r>
              <a:rPr lang="en-US" b="1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caracter</a:t>
            </a:r>
            <a:r>
              <a:rPr lang="en-US" b="1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personal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sunt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orice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informații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specifice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referitoare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la o </a:t>
            </a:r>
            <a:r>
              <a:rPr lang="en-US" b="1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persoană</a:t>
            </a:r>
            <a:r>
              <a:rPr lang="ro-RO" b="1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fizică vie, identificată sau identificabilă</a:t>
            </a:r>
            <a:r>
              <a:rPr lang="en-US" b="1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/>
          </a:p>
          <a:p>
            <a:pPr marL="0" lvl="0" indent="0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Diverse</a:t>
            </a:r>
            <a:r>
              <a:rPr lang="ro-RO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informații 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care,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împreună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pot fi </a:t>
            </a:r>
            <a:r>
              <a:rPr lang="ro-RO" dirty="0">
                <a:solidFill>
                  <a:srgbClr val="404040"/>
                </a:solidFill>
              </a:rPr>
              <a:t>folosite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b="1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identifica</a:t>
            </a:r>
            <a:r>
              <a:rPr lang="en-US" b="1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b="1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anumită</a:t>
            </a:r>
            <a:r>
              <a:rPr lang="en-US" b="1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persoană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sunt, de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asemenea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date</a:t>
            </a:r>
            <a:r>
              <a:rPr lang="ro-RO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personale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83" name="Google Shape;183;p9" descr="Private data concept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1428" y="1196114"/>
            <a:ext cx="4723040" cy="4723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9104258" y="6283742"/>
            <a:ext cx="3047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8288594" y="0"/>
            <a:ext cx="389778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2.2 Siguranță online și date personale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Exemple de date cu caracter personal</a:t>
            </a:r>
            <a:endParaRPr/>
          </a:p>
        </p:txBody>
      </p:sp>
      <p:sp>
        <p:nvSpPr>
          <p:cNvPr id="192" name="Google Shape;192;p10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Date cu caracter personal sunt următoarele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Nume și prenume;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Adresa de domiciliu;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Adresa de email, cum ar fi</a:t>
            </a:r>
            <a:endParaRPr/>
          </a:p>
          <a:p>
            <a:pPr marL="914400" lvl="2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 i="1"/>
              <a:t>prenume</a:t>
            </a:r>
            <a:r>
              <a:rPr lang="en-US" sz="2200" i="1">
                <a:latin typeface="Calibri"/>
                <a:ea typeface="Calibri"/>
                <a:cs typeface="Calibri"/>
                <a:sym typeface="Calibri"/>
              </a:rPr>
              <a:t>.nume@companie.com;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Date de localizare, cum ar fi funcția</a:t>
            </a:r>
            <a:r>
              <a:rPr lang="en-US"/>
              <a:t> activată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pe un telefon mobil);</a:t>
            </a: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800"/>
              <a:buNone/>
            </a:pPr>
            <a:endParaRPr sz="2800"/>
          </a:p>
        </p:txBody>
      </p:sp>
      <p:sp>
        <p:nvSpPr>
          <p:cNvPr id="193" name="Google Shape;193;p10"/>
          <p:cNvSpPr txBox="1">
            <a:spLocks noGrp="1"/>
          </p:cNvSpPr>
          <p:nvPr>
            <p:ph type="body" idx="2"/>
          </p:nvPr>
        </p:nvSpPr>
        <p:spPr>
          <a:xfrm>
            <a:off x="6172199" y="2357302"/>
            <a:ext cx="5782377" cy="339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BC42"/>
              </a:buClr>
              <a:buSzPts val="2200"/>
              <a:buChar char="▪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Numărul </a:t>
            </a: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cărții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identitate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200"/>
              <a:buChar char="▪"/>
            </a:pP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Adresa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IP (Internet Protocol);</a:t>
            </a:r>
            <a:endParaRPr lang="ro-RO" sz="22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200"/>
              <a:buChar char="▪"/>
            </a:pPr>
            <a:r>
              <a:rPr lang="ro-RO" sz="2200" dirty="0">
                <a:latin typeface="Calibri"/>
                <a:ea typeface="Calibri"/>
                <a:cs typeface="Calibri"/>
                <a:sym typeface="Calibri"/>
              </a:rPr>
              <a:t>Un ID de cookie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200"/>
              <a:buChar char="▪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ID-ul de </a:t>
            </a: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publicitate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telefonului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200" dirty="0"/>
              <a:t>tău</a:t>
            </a:r>
            <a:r>
              <a:rPr lang="en-US" sz="2200" dirty="0"/>
              <a:t>;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200"/>
              <a:buChar char="▪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Date </a:t>
            </a: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deținute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de un spital </a:t>
            </a: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de un medic, care pot </a:t>
            </a:r>
            <a:r>
              <a:rPr lang="en-US" sz="2200" dirty="0" err="1"/>
              <a:t>contribui</a:t>
            </a:r>
            <a:r>
              <a:rPr lang="en-US" sz="2200" dirty="0"/>
              <a:t> la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identific</a:t>
            </a:r>
            <a:r>
              <a:rPr lang="en-US" sz="2200" dirty="0" err="1"/>
              <a:t>area</a:t>
            </a:r>
            <a:r>
              <a:rPr lang="en-US" sz="2200" dirty="0"/>
              <a:t> </a:t>
            </a:r>
            <a:r>
              <a:rPr lang="en-US" sz="2200" dirty="0" err="1"/>
              <a:t>certă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/>
              <a:t>a </a:t>
            </a:r>
            <a:r>
              <a:rPr lang="en-US" sz="2200" dirty="0" err="1"/>
              <a:t>unei</a:t>
            </a:r>
            <a:r>
              <a:rPr lang="en-US" sz="2200" dirty="0"/>
              <a:t> </a:t>
            </a: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persoan</a:t>
            </a:r>
            <a:r>
              <a:rPr lang="en-US" sz="2200" dirty="0" err="1"/>
              <a:t>e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94" name="Google Shape;194;p10"/>
          <p:cNvSpPr/>
          <p:nvPr/>
        </p:nvSpPr>
        <p:spPr>
          <a:xfrm>
            <a:off x="8278762" y="0"/>
            <a:ext cx="390761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2.2 Siguranță online și date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personale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>
            <a:spLocks noGrp="1"/>
          </p:cNvSpPr>
          <p:nvPr>
            <p:ph type="title"/>
          </p:nvPr>
        </p:nvSpPr>
        <p:spPr>
          <a:xfrm>
            <a:off x="558000" y="1080074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sz="2000"/>
              <a:t>Secțiunea 3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Date sensibile, confidențialitate și securitate</a:t>
            </a:r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body" idx="1"/>
          </p:nvPr>
        </p:nvSpPr>
        <p:spPr>
          <a:xfrm>
            <a:off x="558000" y="1973174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202" name="Google Shape;202;p42"/>
          <p:cNvSpPr txBox="1">
            <a:spLocks noGrp="1"/>
          </p:cNvSpPr>
          <p:nvPr>
            <p:ph type="body" idx="2"/>
          </p:nvPr>
        </p:nvSpPr>
        <p:spPr>
          <a:xfrm>
            <a:off x="687397" y="2585815"/>
            <a:ext cx="6021516" cy="446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en-US" sz="1800" dirty="0" err="1"/>
              <a:t>După</a:t>
            </a:r>
            <a:r>
              <a:rPr lang="en-US" sz="1800" dirty="0"/>
              <a:t> </a:t>
            </a:r>
            <a:r>
              <a:rPr lang="en-US" sz="1800" dirty="0" err="1"/>
              <a:t>completarea</a:t>
            </a:r>
            <a:r>
              <a:rPr lang="en-US" sz="1800" dirty="0"/>
              <a:t> </a:t>
            </a:r>
            <a:r>
              <a:rPr lang="en-US" sz="1800" dirty="0" err="1"/>
              <a:t>acestei</a:t>
            </a:r>
            <a:r>
              <a:rPr lang="en-US" sz="1800" dirty="0"/>
              <a:t> </a:t>
            </a:r>
            <a:r>
              <a:rPr lang="en-US" sz="1800" dirty="0" err="1"/>
              <a:t>secțiuni</a:t>
            </a:r>
            <a:r>
              <a:rPr lang="en-US" sz="1800" dirty="0"/>
              <a:t>, </a:t>
            </a:r>
            <a:r>
              <a:rPr lang="en-US" sz="1800" dirty="0" err="1"/>
              <a:t>veți</a:t>
            </a:r>
            <a:r>
              <a:rPr lang="en-US" sz="1800" dirty="0"/>
              <a:t> </a:t>
            </a:r>
            <a:r>
              <a:rPr lang="en-US" sz="1800" dirty="0" err="1"/>
              <a:t>ști</a:t>
            </a:r>
            <a:r>
              <a:rPr lang="en-US" sz="1800" dirty="0"/>
              <a:t>:</a:t>
            </a:r>
            <a:endParaRPr sz="1960" dirty="0"/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n-US" sz="1800" dirty="0"/>
              <a:t>Ce date cu </a:t>
            </a:r>
            <a:r>
              <a:rPr lang="en-US" sz="1800" dirty="0" err="1"/>
              <a:t>caracter</a:t>
            </a:r>
            <a:r>
              <a:rPr lang="en-US" sz="1800" dirty="0"/>
              <a:t> personal sunt considerate </a:t>
            </a:r>
            <a:r>
              <a:rPr lang="en-US" sz="1800" dirty="0" err="1"/>
              <a:t>sensibile</a:t>
            </a:r>
            <a:r>
              <a:rPr lang="en-US" sz="1800" dirty="0"/>
              <a:t>.</a:t>
            </a:r>
            <a:endParaRPr sz="1800" dirty="0"/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n-US" sz="1800" dirty="0"/>
              <a:t>Ce sunt </a:t>
            </a:r>
            <a:r>
              <a:rPr lang="en-US" sz="1800" dirty="0" err="1"/>
              <a:t>datele</a:t>
            </a:r>
            <a:r>
              <a:rPr lang="en-US" sz="1800" dirty="0"/>
              <a:t> </a:t>
            </a:r>
            <a:r>
              <a:rPr lang="en-US" sz="1800" dirty="0" err="1"/>
              <a:t>personale</a:t>
            </a:r>
            <a:r>
              <a:rPr lang="en-US" sz="1800" dirty="0"/>
              <a:t> </a:t>
            </a:r>
            <a:r>
              <a:rPr lang="en-US" sz="1800" dirty="0" err="1"/>
              <a:t>sensibile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datele</a:t>
            </a:r>
            <a:r>
              <a:rPr lang="en-US" sz="1800" dirty="0"/>
              <a:t> </a:t>
            </a:r>
            <a:r>
              <a:rPr lang="en-US" sz="1800" dirty="0" err="1"/>
              <a:t>financiare</a:t>
            </a:r>
            <a:r>
              <a:rPr lang="en-US" sz="1800" dirty="0"/>
              <a:t>.</a:t>
            </a:r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n-US" sz="1800" dirty="0"/>
              <a:t>Ce</a:t>
            </a:r>
            <a:r>
              <a:rPr lang="ro-RO" sz="1800" dirty="0"/>
              <a:t> </a:t>
            </a:r>
            <a:r>
              <a:rPr lang="en-US" sz="1800" dirty="0" err="1"/>
              <a:t>reprezint</a:t>
            </a:r>
            <a:r>
              <a:rPr lang="ro-RO" sz="1800" dirty="0"/>
              <a:t>ă</a:t>
            </a:r>
            <a:r>
              <a:rPr lang="en-US" sz="1800" dirty="0"/>
              <a:t> </a:t>
            </a:r>
            <a:r>
              <a:rPr lang="en-US" sz="1800" dirty="0" err="1"/>
              <a:t>noțiuni</a:t>
            </a:r>
            <a:r>
              <a:rPr lang="ro-RO" sz="1800" dirty="0"/>
              <a:t>le</a:t>
            </a:r>
            <a:r>
              <a:rPr lang="en-US" sz="1800" dirty="0"/>
              <a:t> de </a:t>
            </a:r>
            <a:r>
              <a:rPr lang="en-US" sz="1800" dirty="0" err="1"/>
              <a:t>confidențialitate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securitate</a:t>
            </a:r>
            <a:r>
              <a:rPr lang="ro-RO" sz="1800" dirty="0"/>
              <a:t>.</a:t>
            </a:r>
            <a:endParaRPr sz="1800" dirty="0"/>
          </a:p>
          <a:p>
            <a:pPr marL="228600" lvl="0" indent="-206375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50"/>
              <a:buChar char="✔"/>
            </a:pPr>
            <a:r>
              <a:rPr lang="en-US" sz="1800" dirty="0"/>
              <a:t>Ce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confidențialitatea</a:t>
            </a:r>
            <a:r>
              <a:rPr lang="en-US" sz="1800" dirty="0"/>
              <a:t> online </a:t>
            </a:r>
            <a:r>
              <a:rPr lang="en-US" sz="1800" dirty="0" err="1"/>
              <a:t>și</a:t>
            </a:r>
            <a:r>
              <a:rPr lang="en-US" sz="1800" dirty="0"/>
              <a:t> cum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fii</a:t>
            </a:r>
            <a:r>
              <a:rPr lang="en-US" sz="1800" dirty="0"/>
              <a:t> în </a:t>
            </a:r>
            <a:r>
              <a:rPr lang="en-US" sz="1800" dirty="0" err="1"/>
              <a:t>siguranță</a:t>
            </a:r>
            <a:r>
              <a:rPr lang="en-US" sz="1800" dirty="0"/>
              <a:t> online</a:t>
            </a:r>
            <a:r>
              <a:rPr lang="ro-RO" sz="1800" dirty="0"/>
              <a:t>.</a:t>
            </a:r>
            <a:endParaRPr sz="1800" dirty="0"/>
          </a:p>
        </p:txBody>
      </p:sp>
      <p:pic>
        <p:nvPicPr>
          <p:cNvPr id="203" name="Google Shape;203;p42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7" t="11532" r="9779" b="9207"/>
          <a:stretch/>
        </p:blipFill>
        <p:spPr>
          <a:xfrm>
            <a:off x="7505884" y="1973178"/>
            <a:ext cx="4199138" cy="417250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2"/>
          <p:cNvSpPr txBox="1"/>
          <p:nvPr/>
        </p:nvSpPr>
        <p:spPr>
          <a:xfrm>
            <a:off x="9436963" y="6574524"/>
            <a:ext cx="1911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Imagine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4BECCD-9195-4D2A-BCA5-E3180859A032}"/>
              </a:ext>
            </a:extLst>
          </p:cNvPr>
          <p:cNvSpPr txBox="1"/>
          <p:nvPr/>
        </p:nvSpPr>
        <p:spPr>
          <a:xfrm>
            <a:off x="11449878" y="6052930"/>
            <a:ext cx="824948" cy="805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Google Shape;78;p1">
            <a:extLst>
              <a:ext uri="{FF2B5EF4-FFF2-40B4-BE49-F238E27FC236}">
                <a16:creationId xmlns:a16="http://schemas.microsoft.com/office/drawing/2014/main" id="{90D59593-EC99-4DE4-B7A5-6F77C6750F8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341" y="6171044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Ce date cu caracter personal sunt considerate sensibile?</a:t>
            </a:r>
            <a:endParaRPr/>
          </a:p>
        </p:txBody>
      </p:sp>
      <p:sp>
        <p:nvSpPr>
          <p:cNvPr id="211" name="Google Shape;211;p11"/>
          <p:cNvSpPr txBox="1">
            <a:spLocks noGrp="1"/>
          </p:cNvSpPr>
          <p:nvPr>
            <p:ph type="body" idx="1"/>
          </p:nvPr>
        </p:nvSpPr>
        <p:spPr>
          <a:xfrm>
            <a:off x="3770756" y="1799999"/>
            <a:ext cx="8338866" cy="474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Următoarele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date cu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caracter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personal sunt considerate „</a:t>
            </a:r>
            <a:r>
              <a:rPr lang="en-US" b="1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sensibile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sunt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supuse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unor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condiții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specifice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prelucrare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Date cu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caracter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personal care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dezvăluie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originea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rasială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etnică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opiniile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politice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convingerile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religioase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filosofice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Poze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videoclipuri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ro-RO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Apartenența la un sindicat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Date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genetice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date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biometrice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prelucrate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în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scopul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identificării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unei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ființe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umane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n-US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Date </a:t>
            </a:r>
            <a:r>
              <a:rPr lang="en-US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privind</a:t>
            </a:r>
            <a:r>
              <a:rPr lang="en-US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sănătatea</a:t>
            </a:r>
            <a:r>
              <a:rPr lang="en-US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Date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privind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viața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sexuală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orientarea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sexuală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unei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persoane</a:t>
            </a:r>
            <a:r>
              <a:rPr lang="en-US" b="0" i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12" name="Google Shape;212;p11"/>
          <p:cNvSpPr/>
          <p:nvPr/>
        </p:nvSpPr>
        <p:spPr>
          <a:xfrm>
            <a:off x="558000" y="1805065"/>
            <a:ext cx="2810989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Date personale sensibile</a:t>
            </a:r>
            <a:endParaRPr sz="4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7472516" y="0"/>
            <a:ext cx="4713861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2.2 Date sensibile, confidențialitate și securitate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FEF09-F1E5-4411-B25B-DD344BC0D483}"/>
              </a:ext>
            </a:extLst>
          </p:cNvPr>
          <p:cNvSpPr txBox="1"/>
          <p:nvPr/>
        </p:nvSpPr>
        <p:spPr>
          <a:xfrm>
            <a:off x="-807554" y="2932506"/>
            <a:ext cx="61175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Date </a:t>
            </a:r>
          </a:p>
          <a:p>
            <a:pPr algn="ctr"/>
            <a:r>
              <a:rPr lang="ro-RO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personale </a:t>
            </a:r>
          </a:p>
          <a:p>
            <a:pPr algn="ctr"/>
            <a:r>
              <a:rPr lang="ro-RO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sensibile</a:t>
            </a:r>
            <a:endParaRPr lang="el-GR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2" descr="https://lh7-us.googleusercontent.com/-cILWA-gMOVMUJSH7N62cq208fja92_LGWqvAiJZzB0Usg-gxPNvTapBB5OaVOSHVQoxLvZgUCmtFHw_OkBHcXowBz41VuFNh4TGu0kdTz73XNa4QiviPC2hiK38iqTkQqtyLED05caSOjo=s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6380" y="1225385"/>
            <a:ext cx="6904822" cy="460209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Date financiare sensibile	</a:t>
            </a:r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body" idx="1"/>
          </p:nvPr>
        </p:nvSpPr>
        <p:spPr>
          <a:xfrm>
            <a:off x="557998" y="1800000"/>
            <a:ext cx="6442877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Contul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parola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e-banking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ro-RO" dirty="0"/>
              <a:t>Codul </a:t>
            </a:r>
            <a:r>
              <a:rPr lang="en-US" dirty="0"/>
              <a:t>CCV, data </a:t>
            </a:r>
            <a:r>
              <a:rPr lang="en-US" dirty="0" err="1"/>
              <a:t>expirării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card de credit </a:t>
            </a:r>
            <a:r>
              <a:rPr lang="en-US" dirty="0" err="1"/>
              <a:t>sau</a:t>
            </a:r>
            <a:r>
              <a:rPr lang="en-US" dirty="0"/>
              <a:t> de debit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Codul</a:t>
            </a:r>
            <a:r>
              <a:rPr lang="en-US" dirty="0"/>
              <a:t> PIN al </a:t>
            </a:r>
            <a:r>
              <a:rPr lang="en-US" dirty="0" err="1"/>
              <a:t>telefonului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. </a:t>
            </a:r>
            <a:r>
              <a:rPr lang="en-US" dirty="0" err="1"/>
              <a:t>mobil</a:t>
            </a:r>
            <a:endParaRPr dirty="0"/>
          </a:p>
        </p:txBody>
      </p:sp>
      <p:sp>
        <p:nvSpPr>
          <p:cNvPr id="221" name="Google Shape;221;p12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8260130" y="5827476"/>
            <a:ext cx="335756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redgreystock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828675" y="4311966"/>
            <a:ext cx="6172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➔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Exemple și exerciții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7482348" y="0"/>
            <a:ext cx="4704029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2.2 Date sensibile, confidențialitate și securitate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Ce este confidențialitatea?</a:t>
            </a:r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85213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 dirty="0" err="1"/>
              <a:t>Confidențialitatea</a:t>
            </a:r>
            <a:r>
              <a:rPr lang="en-US" dirty="0"/>
              <a:t> se </a:t>
            </a:r>
            <a:r>
              <a:rPr lang="en-US" dirty="0" err="1"/>
              <a:t>referă</a:t>
            </a:r>
            <a:r>
              <a:rPr lang="en-US" dirty="0"/>
              <a:t> la:</a:t>
            </a:r>
            <a:endParaRPr dirty="0"/>
          </a:p>
          <a:p>
            <a:pPr marL="740700" lvl="1" indent="-32918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9999"/>
              <a:buChar char="▪"/>
            </a:pPr>
            <a:r>
              <a:rPr lang="en-US" sz="2400" dirty="0"/>
              <a:t>Modul în care </a:t>
            </a:r>
            <a:r>
              <a:rPr lang="en-US" sz="2400" b="1" dirty="0"/>
              <a:t>ne </a:t>
            </a:r>
            <a:r>
              <a:rPr lang="en-US" sz="2400" b="1" dirty="0" err="1"/>
              <a:t>controlăm</a:t>
            </a:r>
            <a:r>
              <a:rPr lang="en-US" sz="2400" b="1" dirty="0"/>
              <a:t> </a:t>
            </a:r>
            <a:r>
              <a:rPr lang="en-US" sz="2400" b="1" dirty="0" err="1"/>
              <a:t>datele</a:t>
            </a:r>
            <a:r>
              <a:rPr lang="en-US" sz="2400" b="1" dirty="0"/>
              <a:t> cu </a:t>
            </a:r>
            <a:r>
              <a:rPr lang="en-US" sz="2400" b="1" dirty="0" err="1"/>
              <a:t>caracter</a:t>
            </a:r>
            <a:r>
              <a:rPr lang="en-US" sz="2400" b="1" dirty="0"/>
              <a:t> personal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endParaRPr dirty="0"/>
          </a:p>
          <a:p>
            <a:pPr marL="740700" lvl="1" indent="-32918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9999"/>
              <a:buChar char="▪"/>
            </a:pPr>
            <a:r>
              <a:rPr lang="en-US" sz="2400" dirty="0" err="1"/>
              <a:t>modul</a:t>
            </a:r>
            <a:r>
              <a:rPr lang="en-US" sz="2400" dirty="0"/>
              <a:t> în care </a:t>
            </a:r>
            <a:r>
              <a:rPr lang="en-US" sz="2400" b="1" dirty="0" err="1"/>
              <a:t>acestea</a:t>
            </a:r>
            <a:r>
              <a:rPr lang="en-US" sz="2400" b="1" dirty="0"/>
              <a:t> sunt </a:t>
            </a:r>
            <a:r>
              <a:rPr lang="en-US" sz="2400" b="1" dirty="0" err="1"/>
              <a:t>utilizate</a:t>
            </a:r>
            <a:r>
              <a:rPr lang="en-US" sz="2400" dirty="0"/>
              <a:t> de </a:t>
            </a:r>
            <a:r>
              <a:rPr lang="en-US" sz="2400" dirty="0" err="1"/>
              <a:t>către</a:t>
            </a:r>
            <a:r>
              <a:rPr lang="en-US" sz="2400" dirty="0"/>
              <a:t> </a:t>
            </a:r>
            <a:r>
              <a:rPr lang="en-US" sz="2400" dirty="0" err="1"/>
              <a:t>cei</a:t>
            </a:r>
            <a:r>
              <a:rPr lang="en-US" sz="2400" dirty="0"/>
              <a:t> care le-au </a:t>
            </a:r>
            <a:r>
              <a:rPr lang="en-US" sz="2400" dirty="0" err="1"/>
              <a:t>primit</a:t>
            </a:r>
            <a:r>
              <a:rPr lang="en-US" sz="2400" dirty="0"/>
              <a:t>, într-un mod </a:t>
            </a:r>
            <a:r>
              <a:rPr lang="en-US" sz="2400" dirty="0" err="1"/>
              <a:t>securizat</a:t>
            </a:r>
            <a:r>
              <a:rPr lang="en-US" sz="2400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des ne </a:t>
            </a:r>
            <a:r>
              <a:rPr lang="en-US" dirty="0" err="1"/>
              <a:t>confruntăm</a:t>
            </a:r>
            <a:r>
              <a:rPr lang="en-US" dirty="0"/>
              <a:t> cu </a:t>
            </a:r>
            <a:r>
              <a:rPr lang="en-US" b="1" dirty="0" err="1"/>
              <a:t>politicile</a:t>
            </a:r>
            <a:r>
              <a:rPr lang="en-US" b="1" dirty="0"/>
              <a:t> de </a:t>
            </a:r>
            <a:r>
              <a:rPr lang="en-US" b="1" dirty="0" err="1"/>
              <a:t>confidențialitate</a:t>
            </a:r>
            <a:r>
              <a:rPr lang="en-US" b="1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ro-RO" dirty="0"/>
              <a:t>se </a:t>
            </a:r>
            <a:r>
              <a:rPr lang="en-US" dirty="0"/>
              <a:t>cere </a:t>
            </a:r>
            <a:r>
              <a:rPr lang="en-US" dirty="0" err="1"/>
              <a:t>să</a:t>
            </a:r>
            <a:r>
              <a:rPr lang="en-US" dirty="0"/>
              <a:t> le </a:t>
            </a:r>
            <a:r>
              <a:rPr lang="en-US" dirty="0" err="1"/>
              <a:t>citim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le </a:t>
            </a:r>
            <a:r>
              <a:rPr lang="en-US" dirty="0" err="1"/>
              <a:t>acceptă</a:t>
            </a:r>
            <a:r>
              <a:rPr lang="ro-RO" dirty="0"/>
              <a:t>m, când </a:t>
            </a:r>
            <a:r>
              <a:rPr lang="ro-RO" dirty="0" err="1"/>
              <a:t>vizitezăm</a:t>
            </a:r>
            <a:r>
              <a:rPr lang="ro-RO" dirty="0"/>
              <a:t> un site sau </a:t>
            </a:r>
            <a:r>
              <a:rPr lang="ro-RO" dirty="0" err="1"/>
              <a:t>descarcăm</a:t>
            </a:r>
            <a:r>
              <a:rPr lang="ro-RO" dirty="0"/>
              <a:t> o aplicație nouă pe telefonul mobil.</a:t>
            </a:r>
            <a:endParaRPr dirty="0"/>
          </a:p>
          <a:p>
            <a:pPr marL="76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232" name="Google Shape;232;p13" descr="Privacy policy concept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0243" y="1685096"/>
            <a:ext cx="4378325" cy="43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3"/>
          <p:cNvSpPr txBox="1"/>
          <p:nvPr/>
        </p:nvSpPr>
        <p:spPr>
          <a:xfrm>
            <a:off x="9084949" y="6563444"/>
            <a:ext cx="295365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en-US" sz="10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 by storyset on Freepik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7410244" y="0"/>
            <a:ext cx="4776134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2.2 Date sensibile, confidențialitate și securitate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Ce este securitatea?</a:t>
            </a:r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body" idx="1"/>
          </p:nvPr>
        </p:nvSpPr>
        <p:spPr>
          <a:xfrm>
            <a:off x="558000" y="1814512"/>
            <a:ext cx="7260120" cy="500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 err="1"/>
              <a:t>Securitatea</a:t>
            </a:r>
            <a:r>
              <a:rPr lang="en-US" dirty="0"/>
              <a:t> se </a:t>
            </a:r>
            <a:r>
              <a:rPr lang="en-US" dirty="0" err="1"/>
              <a:t>referă</a:t>
            </a:r>
            <a:r>
              <a:rPr lang="en-US" dirty="0"/>
              <a:t> la </a:t>
            </a:r>
            <a:r>
              <a:rPr lang="en-US" b="1" dirty="0" err="1"/>
              <a:t>modalități</a:t>
            </a:r>
            <a:r>
              <a:rPr lang="en-US" b="1" dirty="0"/>
              <a:t> de </a:t>
            </a:r>
            <a:r>
              <a:rPr lang="en-US" b="1" dirty="0" err="1"/>
              <a:t>protejare</a:t>
            </a:r>
            <a:r>
              <a:rPr lang="en-US" b="1" dirty="0"/>
              <a:t> a </a:t>
            </a:r>
            <a:r>
              <a:rPr lang="en-US" b="1" dirty="0" err="1"/>
              <a:t>datelor</a:t>
            </a:r>
            <a:r>
              <a:rPr lang="en-US" b="1" dirty="0"/>
              <a:t> </a:t>
            </a:r>
            <a:r>
              <a:rPr lang="en-US" b="1" dirty="0" err="1"/>
              <a:t>personale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b="1" dirty="0" err="1"/>
              <a:t>accesului</a:t>
            </a:r>
            <a:r>
              <a:rPr lang="en-US" b="1" dirty="0"/>
              <a:t> </a:t>
            </a:r>
            <a:r>
              <a:rPr lang="en-US" b="1" dirty="0" err="1"/>
              <a:t>neautorizat</a:t>
            </a:r>
            <a:r>
              <a:rPr lang="en-US" dirty="0"/>
              <a:t>, fie pe </a:t>
            </a:r>
            <a:r>
              <a:rPr lang="en-US" dirty="0" err="1"/>
              <a:t>dispozitivul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., pe </a:t>
            </a:r>
            <a:r>
              <a:rPr lang="en-US" dirty="0" err="1"/>
              <a:t>serverul</a:t>
            </a:r>
            <a:r>
              <a:rPr lang="en-US" dirty="0"/>
              <a:t> web de la </a:t>
            </a:r>
            <a:r>
              <a:rPr lang="en-US" dirty="0" err="1"/>
              <a:t>distanță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în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comunicării</a:t>
            </a:r>
            <a:r>
              <a:rPr lang="en-US" dirty="0"/>
              <a:t> pe internet.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Este </a:t>
            </a:r>
            <a:r>
              <a:rPr lang="en-US" dirty="0" err="1"/>
              <a:t>recomandat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utilizăm</a:t>
            </a:r>
            <a:r>
              <a:rPr lang="en-US" dirty="0"/>
              <a:t> </a:t>
            </a:r>
            <a:r>
              <a:rPr lang="en-US" b="1" dirty="0" err="1"/>
              <a:t>controale</a:t>
            </a:r>
            <a:r>
              <a:rPr lang="en-US" b="1" dirty="0"/>
              <a:t> de </a:t>
            </a:r>
            <a:r>
              <a:rPr lang="en-US" b="1" dirty="0" err="1"/>
              <a:t>securitate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tehnic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limita</a:t>
            </a:r>
            <a:r>
              <a:rPr lang="en-US" dirty="0"/>
              <a:t> cine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accesa</a:t>
            </a:r>
            <a:r>
              <a:rPr lang="en-US" dirty="0"/>
              <a:t> </a:t>
            </a:r>
            <a:r>
              <a:rPr lang="en-US" dirty="0" err="1"/>
              <a:t>informațiile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controale</a:t>
            </a:r>
            <a:r>
              <a:rPr lang="en-US" dirty="0"/>
              <a:t> sunt în </a:t>
            </a:r>
            <a:r>
              <a:rPr lang="en-US" dirty="0" err="1"/>
              <a:t>vigoare</a:t>
            </a:r>
            <a:r>
              <a:rPr lang="en-US" dirty="0"/>
              <a:t>:</a:t>
            </a:r>
            <a:endParaRPr dirty="0"/>
          </a:p>
          <a:p>
            <a:pPr marL="685800" lvl="1" indent="-20116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9999"/>
              <a:buChar char="▪"/>
            </a:pPr>
            <a:r>
              <a:rPr lang="en-US" sz="2400" dirty="0"/>
              <a:t>Pe </a:t>
            </a:r>
            <a:r>
              <a:rPr lang="en-US" sz="2400" dirty="0" err="1"/>
              <a:t>dispozitivele</a:t>
            </a:r>
            <a:r>
              <a:rPr lang="en-US" sz="2400" dirty="0"/>
              <a:t> </a:t>
            </a:r>
            <a:r>
              <a:rPr lang="en-US" sz="2400" dirty="0" err="1"/>
              <a:t>noastre</a:t>
            </a:r>
            <a:r>
              <a:rPr lang="en-US" sz="2400" dirty="0"/>
              <a:t> (PC, </a:t>
            </a:r>
            <a:r>
              <a:rPr lang="en-US" sz="2400" dirty="0" err="1"/>
              <a:t>tabletă</a:t>
            </a:r>
            <a:r>
              <a:rPr lang="en-US" sz="2400" dirty="0"/>
              <a:t>, telefon </a:t>
            </a:r>
            <a:r>
              <a:rPr lang="en-US" sz="2400" dirty="0" err="1"/>
              <a:t>mobil</a:t>
            </a:r>
            <a:r>
              <a:rPr lang="en-US" sz="2400" dirty="0"/>
              <a:t>), de </a:t>
            </a:r>
            <a:r>
              <a:rPr lang="en-US" sz="2400" dirty="0" err="1"/>
              <a:t>exemplu</a:t>
            </a:r>
            <a:r>
              <a:rPr lang="en-US" sz="2400" dirty="0"/>
              <a:t>, </a:t>
            </a:r>
            <a:r>
              <a:rPr lang="en-US" sz="2400" dirty="0" err="1"/>
              <a:t>aplicând</a:t>
            </a:r>
            <a:r>
              <a:rPr lang="en-US" sz="2400" dirty="0"/>
              <a:t> </a:t>
            </a:r>
            <a:r>
              <a:rPr lang="en-US" sz="2400" dirty="0" err="1"/>
              <a:t>actualizări</a:t>
            </a:r>
            <a:r>
              <a:rPr lang="en-US" sz="2400" dirty="0"/>
              <a:t> ale </a:t>
            </a:r>
            <a:r>
              <a:rPr lang="en-US" sz="2400" dirty="0" err="1"/>
              <a:t>sistemului</a:t>
            </a:r>
            <a:r>
              <a:rPr lang="en-US" sz="2400" dirty="0"/>
              <a:t> de </a:t>
            </a:r>
            <a:r>
              <a:rPr lang="en-US" sz="2400" dirty="0" err="1"/>
              <a:t>operare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ale software-</a:t>
            </a:r>
            <a:r>
              <a:rPr lang="en-US" sz="2400" dirty="0" err="1"/>
              <a:t>ului</a:t>
            </a:r>
            <a:r>
              <a:rPr lang="en-US" sz="2400" dirty="0"/>
              <a:t>, </a:t>
            </a:r>
            <a:r>
              <a:rPr lang="en-US" sz="2400" dirty="0" err="1"/>
              <a:t>utilizând</a:t>
            </a:r>
            <a:r>
              <a:rPr lang="en-US" sz="2400" dirty="0"/>
              <a:t> parole </a:t>
            </a:r>
            <a:r>
              <a:rPr lang="en-US" sz="2400" dirty="0" err="1"/>
              <a:t>puternice</a:t>
            </a:r>
            <a:r>
              <a:rPr lang="en-US" sz="2400" dirty="0"/>
              <a:t>;</a:t>
            </a:r>
            <a:endParaRPr dirty="0"/>
          </a:p>
          <a:p>
            <a:pPr marL="685800" lvl="1" indent="-20116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9999"/>
              <a:buChar char="▪"/>
            </a:pPr>
            <a:r>
              <a:rPr lang="en-US" sz="2400" dirty="0"/>
              <a:t>Pe </a:t>
            </a:r>
            <a:r>
              <a:rPr lang="en-US" sz="2400" dirty="0" err="1"/>
              <a:t>serverul</a:t>
            </a:r>
            <a:r>
              <a:rPr lang="en-US" sz="2400" dirty="0"/>
              <a:t> web de la </a:t>
            </a:r>
            <a:r>
              <a:rPr lang="en-US" sz="2400" dirty="0" err="1"/>
              <a:t>distanță</a:t>
            </a:r>
            <a:r>
              <a:rPr lang="en-US" sz="2400" dirty="0"/>
              <a:t>, de </a:t>
            </a:r>
            <a:r>
              <a:rPr lang="en-US" sz="2400" dirty="0" err="1"/>
              <a:t>exemplu</a:t>
            </a:r>
            <a:r>
              <a:rPr lang="en-US" sz="2400" dirty="0"/>
              <a:t>, </a:t>
            </a:r>
            <a:r>
              <a:rPr lang="en-US" sz="2400" dirty="0" err="1"/>
              <a:t>utilizați</a:t>
            </a:r>
            <a:r>
              <a:rPr lang="en-US" sz="2400" dirty="0"/>
              <a:t> parole </a:t>
            </a:r>
            <a:r>
              <a:rPr lang="en-US" sz="2400" dirty="0" err="1"/>
              <a:t>puternice</a:t>
            </a:r>
            <a:r>
              <a:rPr lang="en-US" sz="2400" dirty="0"/>
              <a:t>;</a:t>
            </a:r>
            <a:endParaRPr dirty="0"/>
          </a:p>
          <a:p>
            <a:pPr marL="685800" lvl="1" indent="-20116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9999"/>
              <a:buChar char="▪"/>
            </a:pPr>
            <a:r>
              <a:rPr lang="en-US" sz="2400" dirty="0" err="1"/>
              <a:t>Atunci</a:t>
            </a:r>
            <a:r>
              <a:rPr lang="en-US" sz="2400" dirty="0"/>
              <a:t> 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trimiteți</a:t>
            </a:r>
            <a:r>
              <a:rPr lang="en-US" sz="2400" dirty="0"/>
              <a:t> </a:t>
            </a:r>
            <a:r>
              <a:rPr lang="en-US" sz="2400" dirty="0" err="1"/>
              <a:t>informații</a:t>
            </a:r>
            <a:r>
              <a:rPr lang="en-US" sz="2400" dirty="0"/>
              <a:t> pe internet, de </a:t>
            </a:r>
            <a:r>
              <a:rPr lang="en-US" sz="2400" dirty="0" err="1"/>
              <a:t>exemplu</a:t>
            </a:r>
            <a:r>
              <a:rPr lang="en-US" sz="2400" dirty="0"/>
              <a:t>, </a:t>
            </a:r>
            <a:r>
              <a:rPr lang="en-US" sz="2400" dirty="0" err="1"/>
              <a:t>utilizați</a:t>
            </a:r>
            <a:r>
              <a:rPr lang="en-US" sz="2400" dirty="0"/>
              <a:t> </a:t>
            </a:r>
            <a:r>
              <a:rPr lang="en-US" sz="2400" dirty="0" err="1"/>
              <a:t>protocolul</a:t>
            </a:r>
            <a:r>
              <a:rPr lang="en-US" sz="2400" dirty="0"/>
              <a:t> </a:t>
            </a:r>
            <a:r>
              <a:rPr lang="en-US" sz="2400" dirty="0" err="1"/>
              <a:t>securizat</a:t>
            </a:r>
            <a:r>
              <a:rPr lang="en-US" sz="2400" dirty="0"/>
              <a:t> </a:t>
            </a:r>
            <a:r>
              <a:rPr lang="en-US" sz="2400" b="1" dirty="0"/>
              <a:t>https</a:t>
            </a:r>
            <a:r>
              <a:rPr lang="en-US" sz="2400" dirty="0"/>
              <a:t>.</a:t>
            </a:r>
            <a:endParaRPr dirty="0"/>
          </a:p>
          <a:p>
            <a:pPr marL="1028700" lvl="2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76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228600" lvl="0" indent="-8762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242" name="Google Shape;242;p14" descr="Home protection. Surveillance service. Devices for house secur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8120" y="1645183"/>
            <a:ext cx="4373880" cy="300301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>
            <a:off x="8606970" y="6310144"/>
            <a:ext cx="32003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7472516" y="0"/>
            <a:ext cx="4713861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2.2 Date sensibile, confidențialitate și securitate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Securitate și Confidențialitate</a:t>
            </a:r>
            <a:endParaRPr/>
          </a:p>
        </p:txBody>
      </p:sp>
      <p:sp>
        <p:nvSpPr>
          <p:cNvPr id="251" name="Google Shape;251;p15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7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 err="1"/>
              <a:t>Securitatea</a:t>
            </a:r>
            <a:r>
              <a:rPr lang="en-US" sz="2000" dirty="0"/>
              <a:t> se </a:t>
            </a:r>
            <a:r>
              <a:rPr lang="en-US" sz="2000" dirty="0" err="1"/>
              <a:t>referă</a:t>
            </a:r>
            <a:r>
              <a:rPr lang="en-US" sz="2000" dirty="0"/>
              <a:t> la </a:t>
            </a:r>
            <a:r>
              <a:rPr lang="en-US" sz="2000" b="1" dirty="0" err="1"/>
              <a:t>protejarea</a:t>
            </a:r>
            <a:r>
              <a:rPr lang="en-US" sz="2000" b="1" dirty="0"/>
              <a:t> </a:t>
            </a:r>
            <a:r>
              <a:rPr lang="en-US" sz="2000" b="1" dirty="0" err="1"/>
              <a:t>datelor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timp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confidențialitatea</a:t>
            </a:r>
            <a:r>
              <a:rPr lang="en-US" sz="2000" dirty="0"/>
              <a:t> se </a:t>
            </a:r>
            <a:r>
              <a:rPr lang="en-US" sz="2000" dirty="0" err="1"/>
              <a:t>referă</a:t>
            </a:r>
            <a:r>
              <a:rPr lang="en-US" sz="2000" dirty="0"/>
              <a:t> la </a:t>
            </a:r>
            <a:r>
              <a:rPr lang="en-US" sz="2000" b="1" dirty="0" err="1"/>
              <a:t>protejarea</a:t>
            </a:r>
            <a:r>
              <a:rPr lang="en-US" sz="2000" b="1" dirty="0"/>
              <a:t> </a:t>
            </a:r>
            <a:r>
              <a:rPr lang="en-US" sz="2000" b="1" dirty="0" err="1"/>
              <a:t>identității</a:t>
            </a:r>
            <a:r>
              <a:rPr lang="en-US" sz="2000" b="1" dirty="0"/>
              <a:t> </a:t>
            </a:r>
            <a:r>
              <a:rPr lang="en-US" sz="2000" b="1" dirty="0" err="1"/>
              <a:t>utilizatorilor</a:t>
            </a:r>
            <a:r>
              <a:rPr lang="en-US" sz="2000" dirty="0"/>
              <a:t>. 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De </a:t>
            </a:r>
            <a:r>
              <a:rPr lang="en-US" sz="2000" dirty="0" err="1"/>
              <a:t>exemplu</a:t>
            </a:r>
            <a:r>
              <a:rPr lang="en-US" sz="2000" dirty="0"/>
              <a:t>, </a:t>
            </a:r>
            <a:r>
              <a:rPr lang="en-US" sz="2000" dirty="0" err="1"/>
              <a:t>personalul</a:t>
            </a:r>
            <a:r>
              <a:rPr lang="en-US" sz="2000" dirty="0"/>
              <a:t> </a:t>
            </a:r>
            <a:r>
              <a:rPr lang="en-US" sz="2000" dirty="0" err="1"/>
              <a:t>spitalelor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clinicilor</a:t>
            </a:r>
            <a:r>
              <a:rPr lang="en-US" sz="2000" dirty="0"/>
              <a:t> </a:t>
            </a:r>
            <a:r>
              <a:rPr lang="en-US" sz="2000" dirty="0" err="1"/>
              <a:t>utilizează</a:t>
            </a:r>
            <a:r>
              <a:rPr lang="en-US" sz="2000" dirty="0"/>
              <a:t> </a:t>
            </a:r>
            <a:r>
              <a:rPr lang="en-US" sz="2000" dirty="0" err="1"/>
              <a:t>sisteme</a:t>
            </a:r>
            <a:r>
              <a:rPr lang="en-US" sz="2000" dirty="0"/>
              <a:t> </a:t>
            </a:r>
            <a:r>
              <a:rPr lang="en-US" sz="2000" dirty="0" err="1"/>
              <a:t>securizate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comunica</a:t>
            </a:r>
            <a:r>
              <a:rPr lang="en-US" sz="2000" dirty="0"/>
              <a:t> cu </a:t>
            </a:r>
            <a:r>
              <a:rPr lang="en-US" sz="2000" dirty="0" err="1"/>
              <a:t>pacienții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starea</a:t>
            </a:r>
            <a:r>
              <a:rPr lang="en-US" sz="2000" dirty="0"/>
              <a:t> lor de </a:t>
            </a:r>
            <a:r>
              <a:rPr lang="en-US" sz="2000" dirty="0" err="1"/>
              <a:t>sănătate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loc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trimită</a:t>
            </a:r>
            <a:r>
              <a:rPr lang="en-US" sz="2000" dirty="0"/>
              <a:t>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intermediul</a:t>
            </a:r>
            <a:r>
              <a:rPr lang="en-US" sz="2000" dirty="0"/>
              <a:t> </a:t>
            </a:r>
            <a:r>
              <a:rPr lang="en-US" sz="2000" dirty="0" err="1"/>
              <a:t>conturilor</a:t>
            </a:r>
            <a:r>
              <a:rPr lang="en-US" sz="2000" dirty="0"/>
              <a:t> </a:t>
            </a:r>
            <a:r>
              <a:rPr lang="en-US" sz="2000" dirty="0" err="1"/>
              <a:t>personale</a:t>
            </a:r>
            <a:r>
              <a:rPr lang="en-US" sz="2000" dirty="0"/>
              <a:t> de e-mail. </a:t>
            </a:r>
            <a:r>
              <a:rPr lang="en-US" sz="2000" dirty="0" err="1"/>
              <a:t>Acest</a:t>
            </a:r>
            <a:r>
              <a:rPr lang="en-US" sz="2000" dirty="0"/>
              <a:t> tip de </a:t>
            </a:r>
            <a:r>
              <a:rPr lang="en-US" sz="2000" dirty="0" err="1"/>
              <a:t>comunicare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un </a:t>
            </a:r>
            <a:r>
              <a:rPr lang="en-US" sz="2000" dirty="0" err="1"/>
              <a:t>exemplu</a:t>
            </a:r>
            <a:r>
              <a:rPr lang="en-US" sz="2000" dirty="0"/>
              <a:t> de </a:t>
            </a:r>
            <a:r>
              <a:rPr lang="en-US" sz="2000" dirty="0" err="1"/>
              <a:t>securitate</a:t>
            </a:r>
            <a:r>
              <a:rPr lang="en-US" sz="2000" dirty="0"/>
              <a:t>.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Pe de </a:t>
            </a:r>
            <a:r>
              <a:rPr lang="en-US" sz="2000" dirty="0" err="1"/>
              <a:t>altă</a:t>
            </a:r>
            <a:r>
              <a:rPr lang="en-US" sz="2000" dirty="0"/>
              <a:t> </a:t>
            </a:r>
            <a:r>
              <a:rPr lang="en-US" sz="2000" dirty="0" err="1"/>
              <a:t>parte</a:t>
            </a:r>
            <a:r>
              <a:rPr lang="en-US" sz="2000" dirty="0"/>
              <a:t>, </a:t>
            </a:r>
            <a:r>
              <a:rPr lang="en-US" sz="2000" dirty="0" err="1"/>
              <a:t>politica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reglementările</a:t>
            </a:r>
            <a:r>
              <a:rPr lang="en-US" sz="2000" dirty="0"/>
              <a:t> </a:t>
            </a:r>
            <a:r>
              <a:rPr lang="en-US" sz="2000" dirty="0" err="1"/>
              <a:t>privind</a:t>
            </a:r>
            <a:r>
              <a:rPr lang="en-US" sz="2000" dirty="0"/>
              <a:t> </a:t>
            </a:r>
            <a:r>
              <a:rPr lang="en-US" sz="2000" dirty="0" err="1"/>
              <a:t>confidențialitatea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 </a:t>
            </a:r>
            <a:r>
              <a:rPr lang="en-US" sz="2000" dirty="0" err="1"/>
              <a:t>limita</a:t>
            </a:r>
            <a:r>
              <a:rPr lang="en-US" sz="2000" dirty="0"/>
              <a:t> </a:t>
            </a:r>
            <a:r>
              <a:rPr lang="en-US" sz="2000" dirty="0" err="1"/>
              <a:t>accesul</a:t>
            </a:r>
            <a:r>
              <a:rPr lang="en-US" sz="2000" dirty="0"/>
              <a:t> la </a:t>
            </a:r>
            <a:r>
              <a:rPr lang="en-US" sz="2000" dirty="0" err="1"/>
              <a:t>dosarele</a:t>
            </a:r>
            <a:r>
              <a:rPr lang="en-US" sz="2000" dirty="0"/>
              <a:t> </a:t>
            </a:r>
            <a:r>
              <a:rPr lang="en-US" sz="2000" dirty="0" err="1"/>
              <a:t>medicale</a:t>
            </a:r>
            <a:r>
              <a:rPr lang="en-US" sz="2000" dirty="0"/>
              <a:t> ale </a:t>
            </a:r>
            <a:r>
              <a:rPr lang="en-US" sz="2000" dirty="0" err="1"/>
              <a:t>pacienților</a:t>
            </a:r>
            <a:r>
              <a:rPr lang="en-US" sz="2000" dirty="0"/>
              <a:t> la </a:t>
            </a:r>
            <a:r>
              <a:rPr lang="en-US" sz="2000" b="1" dirty="0" err="1"/>
              <a:t>anumiți</a:t>
            </a:r>
            <a:r>
              <a:rPr lang="en-US" sz="2000" b="1" dirty="0"/>
              <a:t> </a:t>
            </a:r>
            <a:r>
              <a:rPr lang="en-US" sz="2000" b="1" dirty="0" err="1"/>
              <a:t>membri</a:t>
            </a:r>
            <a:r>
              <a:rPr lang="en-US" sz="2000" b="1" dirty="0"/>
              <a:t> ai </a:t>
            </a:r>
            <a:r>
              <a:rPr lang="en-US" sz="2000" b="1" dirty="0" err="1"/>
              <a:t>personalului</a:t>
            </a:r>
            <a:r>
              <a:rPr lang="en-US" sz="2000" b="1" dirty="0"/>
              <a:t> </a:t>
            </a:r>
            <a:r>
              <a:rPr lang="en-US" sz="2000" b="1" dirty="0" err="1"/>
              <a:t>spitalului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medicii</a:t>
            </a:r>
            <a:r>
              <a:rPr lang="en-US" sz="2000" dirty="0"/>
              <a:t>, </a:t>
            </a:r>
            <a:r>
              <a:rPr lang="en-US" sz="2000" dirty="0" err="1"/>
              <a:t>asistentele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asistenții</a:t>
            </a:r>
            <a:r>
              <a:rPr lang="en-US" sz="2000" dirty="0"/>
              <a:t> </a:t>
            </a:r>
            <a:r>
              <a:rPr lang="en-US" sz="2000" dirty="0" err="1"/>
              <a:t>medicali</a:t>
            </a:r>
            <a:r>
              <a:rPr lang="en-US" sz="2000" dirty="0"/>
              <a:t>. </a:t>
            </a: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400"/>
              <a:buNone/>
            </a:pPr>
            <a:endParaRPr dirty="0"/>
          </a:p>
        </p:txBody>
      </p:sp>
      <p:sp>
        <p:nvSpPr>
          <p:cNvPr id="252" name="Google Shape;252;p15"/>
          <p:cNvSpPr txBox="1">
            <a:spLocks noGrp="1"/>
          </p:cNvSpPr>
          <p:nvPr>
            <p:ph type="body" idx="2"/>
          </p:nvPr>
        </p:nvSpPr>
        <p:spPr>
          <a:xfrm>
            <a:off x="6224339" y="1800000"/>
            <a:ext cx="5730238" cy="5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▪"/>
            </a:pPr>
            <a:r>
              <a:rPr lang="en-US" sz="2000" b="1" dirty="0"/>
              <a:t>Este </a:t>
            </a:r>
            <a:r>
              <a:rPr lang="en-US" sz="2000" b="1" dirty="0" err="1"/>
              <a:t>posibil</a:t>
            </a:r>
            <a:r>
              <a:rPr lang="en-US" sz="2000" b="1" dirty="0"/>
              <a:t> </a:t>
            </a:r>
            <a:r>
              <a:rPr lang="en-US" sz="2000" b="1" dirty="0" err="1"/>
              <a:t>să</a:t>
            </a:r>
            <a:r>
              <a:rPr lang="en-US" sz="2000" b="1" dirty="0"/>
              <a:t> </a:t>
            </a:r>
            <a:r>
              <a:rPr lang="en-US" sz="2000" b="1" dirty="0" err="1"/>
              <a:t>existe</a:t>
            </a:r>
            <a:r>
              <a:rPr lang="en-US" sz="2000" b="1" dirty="0"/>
              <a:t> </a:t>
            </a:r>
            <a:r>
              <a:rPr lang="en-US" sz="2000" b="1" dirty="0" err="1"/>
              <a:t>securitate</a:t>
            </a:r>
            <a:r>
              <a:rPr lang="en-US" sz="2000" b="1" dirty="0"/>
              <a:t> </a:t>
            </a:r>
            <a:r>
              <a:rPr lang="en-US" sz="2000" b="1" dirty="0" err="1"/>
              <a:t>fără</a:t>
            </a:r>
            <a:r>
              <a:rPr lang="en-US" sz="2000" b="1" dirty="0"/>
              <a:t> </a:t>
            </a:r>
            <a:r>
              <a:rPr lang="en-US" sz="2000" b="1" dirty="0" err="1"/>
              <a:t>confidențialitate</a:t>
            </a:r>
            <a:r>
              <a:rPr lang="en-US" sz="2000" dirty="0"/>
              <a:t>.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000" dirty="0" err="1"/>
              <a:t>Într-adevăr</a:t>
            </a:r>
            <a:r>
              <a:rPr lang="en-US" sz="2000" dirty="0"/>
              <a:t>, de </a:t>
            </a:r>
            <a:r>
              <a:rPr lang="en-US" sz="2000" dirty="0" err="1"/>
              <a:t>exemplu</a:t>
            </a:r>
            <a:r>
              <a:rPr lang="en-US" sz="2000" dirty="0"/>
              <a:t>, </a:t>
            </a:r>
            <a:r>
              <a:rPr lang="en-US" sz="2000" dirty="0" err="1"/>
              <a:t>datele</a:t>
            </a:r>
            <a:r>
              <a:rPr lang="en-US" sz="2000" dirty="0"/>
              <a:t> cu </a:t>
            </a:r>
            <a:r>
              <a:rPr lang="en-US" sz="2000" dirty="0" err="1"/>
              <a:t>caracter</a:t>
            </a:r>
            <a:r>
              <a:rPr lang="en-US" sz="2000" dirty="0"/>
              <a:t> personal pot fi </a:t>
            </a:r>
            <a:r>
              <a:rPr lang="en-US" sz="2000" dirty="0" err="1"/>
              <a:t>transmise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stocate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siguranță</a:t>
            </a:r>
            <a:r>
              <a:rPr lang="en-US" sz="2000" dirty="0"/>
              <a:t> pe un site web, </a:t>
            </a:r>
            <a:r>
              <a:rPr lang="en-US" sz="2000" dirty="0" err="1"/>
              <a:t>dar</a:t>
            </a:r>
            <a:r>
              <a:rPr lang="en-US" sz="2000" dirty="0"/>
              <a:t> site-ul web le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vinde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continuare</a:t>
            </a:r>
            <a:r>
              <a:rPr lang="en-US" sz="2000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 dirty="0"/>
              <a:t>Nu </a:t>
            </a:r>
            <a:r>
              <a:rPr lang="en-US" sz="2000" b="1" dirty="0" err="1"/>
              <a:t>este</a:t>
            </a:r>
            <a:r>
              <a:rPr lang="en-US" sz="2000" b="1" dirty="0"/>
              <a:t> </a:t>
            </a:r>
            <a:r>
              <a:rPr lang="en-US" sz="2000" b="1" dirty="0" err="1"/>
              <a:t>posibil</a:t>
            </a:r>
            <a:r>
              <a:rPr lang="en-US" sz="2000" b="1" dirty="0"/>
              <a:t> </a:t>
            </a:r>
            <a:r>
              <a:rPr lang="en-US" sz="2000" b="1" dirty="0" err="1"/>
              <a:t>să</a:t>
            </a:r>
            <a:r>
              <a:rPr lang="en-US" sz="2000" b="1" dirty="0"/>
              <a:t> </a:t>
            </a:r>
            <a:r>
              <a:rPr lang="en-US" sz="2000" b="1" dirty="0" err="1"/>
              <a:t>existe</a:t>
            </a:r>
            <a:r>
              <a:rPr lang="en-US" sz="2000" b="1" dirty="0"/>
              <a:t> </a:t>
            </a:r>
            <a:r>
              <a:rPr lang="en-US" sz="2000" b="1" dirty="0" err="1"/>
              <a:t>confidențialitate</a:t>
            </a:r>
            <a:r>
              <a:rPr lang="en-US" sz="2000" b="1" dirty="0"/>
              <a:t> </a:t>
            </a:r>
            <a:r>
              <a:rPr lang="en-US" sz="2000" b="1" dirty="0" err="1"/>
              <a:t>fără</a:t>
            </a:r>
            <a:r>
              <a:rPr lang="en-US" sz="2000" b="1" dirty="0"/>
              <a:t> </a:t>
            </a:r>
            <a:r>
              <a:rPr lang="en-US" sz="2000" b="1" dirty="0" err="1"/>
              <a:t>securitate</a:t>
            </a:r>
            <a:r>
              <a:rPr lang="en-US" sz="2000" b="1" dirty="0"/>
              <a:t>.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000" dirty="0" err="1"/>
              <a:t>Într-adevăr</a:t>
            </a:r>
            <a:r>
              <a:rPr lang="en-US" sz="2000" dirty="0"/>
              <a:t>, de </a:t>
            </a:r>
            <a:r>
              <a:rPr lang="en-US" sz="2000" dirty="0" err="1"/>
              <a:t>exemplu</a:t>
            </a:r>
            <a:r>
              <a:rPr lang="en-US" sz="2000" dirty="0"/>
              <a:t>, un hacker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 </a:t>
            </a:r>
            <a:r>
              <a:rPr lang="en-US" sz="2000" dirty="0" err="1"/>
              <a:t>obține</a:t>
            </a:r>
            <a:r>
              <a:rPr lang="en-US" sz="2000" dirty="0"/>
              <a:t> </a:t>
            </a:r>
            <a:r>
              <a:rPr lang="en-US" sz="2000" dirty="0" err="1"/>
              <a:t>acces</a:t>
            </a:r>
            <a:r>
              <a:rPr lang="en-US" sz="2000" dirty="0"/>
              <a:t> </a:t>
            </a:r>
            <a:r>
              <a:rPr lang="en-US" sz="2000" dirty="0" err="1"/>
              <a:t>neautorizat</a:t>
            </a:r>
            <a:r>
              <a:rPr lang="en-US" sz="2000" dirty="0"/>
              <a:t> la </a:t>
            </a:r>
            <a:r>
              <a:rPr lang="en-US" sz="2000" dirty="0" err="1"/>
              <a:t>dispozitivul</a:t>
            </a:r>
            <a:r>
              <a:rPr lang="en-US" sz="2000" dirty="0"/>
              <a:t> </a:t>
            </a:r>
            <a:r>
              <a:rPr lang="en-US" sz="2000" dirty="0" err="1"/>
              <a:t>dvs</a:t>
            </a:r>
            <a:r>
              <a:rPr lang="en-US" sz="2000" dirty="0"/>
              <a:t>., la </a:t>
            </a:r>
            <a:r>
              <a:rPr lang="en-US" sz="2000" dirty="0" err="1"/>
              <a:t>serverul</a:t>
            </a:r>
            <a:r>
              <a:rPr lang="en-US" sz="2000" dirty="0"/>
              <a:t> web </a:t>
            </a:r>
            <a:r>
              <a:rPr lang="en-US" sz="2000" dirty="0" err="1"/>
              <a:t>sau</a:t>
            </a:r>
            <a:r>
              <a:rPr lang="en-US" sz="2000" dirty="0"/>
              <a:t> la </a:t>
            </a:r>
            <a:r>
              <a:rPr lang="en-US" sz="2000" dirty="0" err="1"/>
              <a:t>datele</a:t>
            </a:r>
            <a:r>
              <a:rPr lang="en-US" sz="2000" dirty="0"/>
              <a:t> </a:t>
            </a:r>
            <a:r>
              <a:rPr lang="en-US" sz="2000" dirty="0" err="1"/>
              <a:t>transmise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v-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 </a:t>
            </a:r>
            <a:r>
              <a:rPr lang="en-US" sz="2000" dirty="0" err="1"/>
              <a:t>fura</a:t>
            </a:r>
            <a:r>
              <a:rPr lang="en-US" sz="2000" dirty="0"/>
              <a:t> </a:t>
            </a:r>
            <a:r>
              <a:rPr lang="en-US" sz="2000" dirty="0" err="1"/>
              <a:t>datele</a:t>
            </a:r>
            <a:r>
              <a:rPr lang="en-US" sz="2000" dirty="0"/>
              <a:t> </a:t>
            </a:r>
            <a:r>
              <a:rPr lang="en-US" sz="2000" dirty="0" err="1"/>
              <a:t>personale</a:t>
            </a:r>
            <a:r>
              <a:rPr lang="en-US" sz="2000" dirty="0"/>
              <a:t>.</a:t>
            </a:r>
            <a:endParaRPr sz="2000" dirty="0"/>
          </a:p>
        </p:txBody>
      </p:sp>
      <p:sp>
        <p:nvSpPr>
          <p:cNvPr id="253" name="Google Shape;253;p15"/>
          <p:cNvSpPr/>
          <p:nvPr/>
        </p:nvSpPr>
        <p:spPr>
          <a:xfrm>
            <a:off x="7443020" y="0"/>
            <a:ext cx="4743358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2.2 Date sensibile, confidențialitate și securitate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sz="2000"/>
              <a:t>Secțiunea 3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571"/>
              <a:buFont typeface="Calibri"/>
              <a:buNone/>
            </a:pPr>
            <a:r>
              <a:rPr lang="en-US"/>
              <a:t>Spam și phishing</a:t>
            </a:r>
            <a:endParaRPr/>
          </a:p>
        </p:txBody>
      </p:sp>
      <p:sp>
        <p:nvSpPr>
          <p:cNvPr id="260" name="Google Shape;260;p43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261" name="Google Shape;261;p43"/>
          <p:cNvSpPr txBox="1">
            <a:spLocks noGrp="1"/>
          </p:cNvSpPr>
          <p:nvPr>
            <p:ph type="body" idx="2"/>
          </p:nvPr>
        </p:nvSpPr>
        <p:spPr>
          <a:xfrm>
            <a:off x="660374" y="2978200"/>
            <a:ext cx="6333983" cy="316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en-US" sz="1650" dirty="0" err="1"/>
              <a:t>După</a:t>
            </a:r>
            <a:r>
              <a:rPr lang="en-US" sz="1650" dirty="0"/>
              <a:t> </a:t>
            </a:r>
            <a:r>
              <a:rPr lang="en-US" sz="1650" dirty="0" err="1"/>
              <a:t>completarea</a:t>
            </a:r>
            <a:r>
              <a:rPr lang="en-US" sz="1650" dirty="0"/>
              <a:t> </a:t>
            </a:r>
            <a:r>
              <a:rPr lang="en-US" sz="1650" dirty="0" err="1"/>
              <a:t>acestei</a:t>
            </a:r>
            <a:r>
              <a:rPr lang="en-US" sz="1650" dirty="0"/>
              <a:t> </a:t>
            </a:r>
            <a:r>
              <a:rPr lang="en-US" sz="1650" dirty="0" err="1"/>
              <a:t>secțiuni</a:t>
            </a:r>
            <a:r>
              <a:rPr lang="en-US" sz="1650" dirty="0"/>
              <a:t>, </a:t>
            </a:r>
            <a:r>
              <a:rPr lang="en-US" sz="1650" dirty="0" err="1"/>
              <a:t>veți</a:t>
            </a:r>
            <a:r>
              <a:rPr lang="en-US" sz="1650" dirty="0"/>
              <a:t> </a:t>
            </a:r>
            <a:r>
              <a:rPr lang="en-US" sz="1650" dirty="0" err="1"/>
              <a:t>ști</a:t>
            </a:r>
            <a:r>
              <a:rPr lang="en-US" sz="1650" dirty="0"/>
              <a:t>:</a:t>
            </a:r>
            <a:endParaRPr sz="1960" dirty="0"/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n-US" sz="1650" dirty="0"/>
              <a:t>Ce </a:t>
            </a:r>
            <a:r>
              <a:rPr lang="ro-RO" sz="1650" dirty="0"/>
              <a:t>sunt</a:t>
            </a:r>
            <a:r>
              <a:rPr lang="en-US" sz="1650" dirty="0"/>
              <a:t> spam-ul </a:t>
            </a:r>
            <a:r>
              <a:rPr lang="en-US" sz="1650" dirty="0" err="1"/>
              <a:t>și</a:t>
            </a:r>
            <a:r>
              <a:rPr lang="en-US" sz="1650" dirty="0"/>
              <a:t> phishing-ul</a:t>
            </a:r>
            <a:endParaRPr sz="1650" dirty="0"/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n-US" sz="1650" dirty="0"/>
              <a:t>Cum </a:t>
            </a:r>
            <a:r>
              <a:rPr lang="en-US" sz="1650" dirty="0" err="1"/>
              <a:t>să</a:t>
            </a:r>
            <a:r>
              <a:rPr lang="en-US" sz="1650" dirty="0"/>
              <a:t> </a:t>
            </a:r>
            <a:r>
              <a:rPr lang="en-US" sz="1650" dirty="0" err="1"/>
              <a:t>identificați</a:t>
            </a:r>
            <a:r>
              <a:rPr lang="en-US" sz="1650" dirty="0"/>
              <a:t> spam-ul</a:t>
            </a:r>
            <a:endParaRPr sz="1650" dirty="0"/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n-US" sz="1650" dirty="0" err="1"/>
              <a:t>Când</a:t>
            </a:r>
            <a:r>
              <a:rPr lang="en-US" sz="1650" dirty="0"/>
              <a:t> </a:t>
            </a:r>
            <a:r>
              <a:rPr lang="ro-RO" sz="1650" dirty="0"/>
              <a:t>un link poate fi accesat în siguranță</a:t>
            </a:r>
            <a:endParaRPr sz="1650" dirty="0"/>
          </a:p>
        </p:txBody>
      </p:sp>
      <p:pic>
        <p:nvPicPr>
          <p:cNvPr id="262" name="Google Shape;262;p43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7" t="11532" r="9779" b="9207"/>
          <a:stretch/>
        </p:blipFill>
        <p:spPr>
          <a:xfrm>
            <a:off x="7505884" y="1973178"/>
            <a:ext cx="4199138" cy="417250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3"/>
          <p:cNvSpPr txBox="1"/>
          <p:nvPr/>
        </p:nvSpPr>
        <p:spPr>
          <a:xfrm>
            <a:off x="8471424" y="6145682"/>
            <a:ext cx="2064054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14D51-E17F-460E-B1ED-F9DDE989BF95}"/>
              </a:ext>
            </a:extLst>
          </p:cNvPr>
          <p:cNvSpPr txBox="1"/>
          <p:nvPr/>
        </p:nvSpPr>
        <p:spPr>
          <a:xfrm>
            <a:off x="11206428" y="5943600"/>
            <a:ext cx="9144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Google Shape;78;p1">
            <a:extLst>
              <a:ext uri="{FF2B5EF4-FFF2-40B4-BE49-F238E27FC236}">
                <a16:creationId xmlns:a16="http://schemas.microsoft.com/office/drawing/2014/main" id="{F9AA9D9A-AB38-45CE-BFF6-A150BA566E6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341" y="6171044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Ce sunt spam-ul și phishing-ul</a:t>
            </a:r>
            <a:endParaRPr/>
          </a:p>
        </p:txBody>
      </p:sp>
      <p:sp>
        <p:nvSpPr>
          <p:cNvPr id="270" name="Google Shape;270;p16"/>
          <p:cNvSpPr txBox="1"/>
          <p:nvPr/>
        </p:nvSpPr>
        <p:spPr>
          <a:xfrm>
            <a:off x="558000" y="1675399"/>
            <a:ext cx="7860286" cy="479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siguranță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ați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e-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mailuri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enervante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un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expeditor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necunoscut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obicei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comercială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mailuri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 fi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periculoase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deoarece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conține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link-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site-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phishing</a:t>
            </a:r>
            <a:r>
              <a:rPr lang="ro-R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site-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găzduiesc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malware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conțin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malware ca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atașament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urmare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deschideți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niciun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fișier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apăsați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click pe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niciun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link în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aceste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cazuri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divulgați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niciodată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detaliile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contului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e-banking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orice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utilizator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parolă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detaliile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cardului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 credit/debit, cum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 data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expirării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cifre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ale </a:t>
            </a:r>
            <a:r>
              <a:rPr lang="ro-R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codului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CCV.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Aceasta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numește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phishing (a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pescui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infractorii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trimit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e-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mailuri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 aspect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oficial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păcăli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dezvăluiți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detalii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pot fi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folosite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furtul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identitate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6" descr="Data stealing malware abstract concept illustration"/>
          <p:cNvPicPr preferRelativeResize="0"/>
          <p:nvPr/>
        </p:nvPicPr>
        <p:blipFill rotWithShape="1">
          <a:blip r:embed="rId3">
            <a:alphaModFix/>
          </a:blip>
          <a:srcRect l="9857" t="9878" r="10582" b="7901"/>
          <a:stretch/>
        </p:blipFill>
        <p:spPr>
          <a:xfrm>
            <a:off x="8502057" y="1440616"/>
            <a:ext cx="3395164" cy="350875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6"/>
          <p:cNvSpPr txBox="1"/>
          <p:nvPr/>
        </p:nvSpPr>
        <p:spPr>
          <a:xfrm>
            <a:off x="8606970" y="6310144"/>
            <a:ext cx="32003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9779000" y="0"/>
            <a:ext cx="2407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2.3 Spam și phishing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0" y="2556925"/>
            <a:ext cx="348532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r>
              <a:rPr lang="en-US" sz="54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Parteneri</a:t>
            </a:r>
            <a:endParaRPr sz="5400" b="1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2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20" y="1827889"/>
            <a:ext cx="2591848" cy="12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5840" y="2448196"/>
            <a:ext cx="2283890" cy="188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560" y="2490690"/>
            <a:ext cx="1783319" cy="178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3068" y="5283376"/>
            <a:ext cx="3944079" cy="9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5718" y="5148127"/>
            <a:ext cx="3336531" cy="1145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2"/>
          <p:cNvCxnSpPr/>
          <p:nvPr/>
        </p:nvCxnSpPr>
        <p:spPr>
          <a:xfrm flipH="1">
            <a:off x="2611519" y="-56234"/>
            <a:ext cx="2882348" cy="6827757"/>
          </a:xfrm>
          <a:prstGeom prst="straightConnector1">
            <a:avLst/>
          </a:prstGeom>
          <a:noFill/>
          <a:ln w="19050" cap="flat" cmpd="sng">
            <a:solidFill>
              <a:srgbClr val="FFC2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2"/>
          <p:cNvSpPr txBox="1"/>
          <p:nvPr/>
        </p:nvSpPr>
        <p:spPr>
          <a:xfrm>
            <a:off x="3616857" y="4360916"/>
            <a:ext cx="23729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Zavod IZRIIS, Slovenia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024352" y="4367310"/>
            <a:ext cx="3293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E-SENIORS: INITIATION DES SENIORS AUXNTIC ASSOCIATION, France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180270" y="6236156"/>
            <a:ext cx="34404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 Niciodata Singur – Prietenii Varstnicilor, Romania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7933169" y="6242982"/>
            <a:ext cx="35247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 Gesmed Fundació de la Comunitat Valenciana, Spain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096000" y="1852454"/>
            <a:ext cx="4392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 Four Change, Romania</a:t>
            </a:r>
            <a:endParaRPr sz="2000" b="0" i="0" u="none" strike="noStrike" cap="non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023700" y="4349183"/>
            <a:ext cx="2958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GUnet, Greece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91646" y="1069483"/>
            <a:ext cx="3283197" cy="4643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2"/>
          <p:cNvCxnSpPr/>
          <p:nvPr/>
        </p:nvCxnSpPr>
        <p:spPr>
          <a:xfrm flipH="1">
            <a:off x="2634486" y="-31530"/>
            <a:ext cx="2882348" cy="6827757"/>
          </a:xfrm>
          <a:prstGeom prst="straightConnector1">
            <a:avLst/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" name="Google Shape;100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90008" y="525495"/>
            <a:ext cx="3511419" cy="130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78;p1">
            <a:extLst>
              <a:ext uri="{FF2B5EF4-FFF2-40B4-BE49-F238E27FC236}">
                <a16:creationId xmlns:a16="http://schemas.microsoft.com/office/drawing/2014/main" id="{ED20880C-97DF-4B25-8B50-0C47BEFAA243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311" y="6213106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Cum identific spam-ul?</a:t>
            </a:r>
            <a:endParaRPr/>
          </a:p>
        </p:txBody>
      </p:sp>
      <p:sp>
        <p:nvSpPr>
          <p:cNvPr id="280" name="Google Shape;280;p17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2400" dirty="0"/>
              <a:t>Un e-mail </a:t>
            </a:r>
            <a:r>
              <a:rPr lang="en-US" sz="2400" dirty="0" err="1"/>
              <a:t>este</a:t>
            </a:r>
            <a:r>
              <a:rPr lang="en-US" sz="2400" dirty="0"/>
              <a:t> suspect </a:t>
            </a:r>
            <a:r>
              <a:rPr lang="en-US" sz="2400" dirty="0" err="1"/>
              <a:t>dacă</a:t>
            </a:r>
            <a:r>
              <a:rPr lang="en-US" sz="2400" dirty="0"/>
              <a:t> </a:t>
            </a:r>
            <a:r>
              <a:rPr lang="en-US" sz="2400" dirty="0" err="1"/>
              <a:t>conține</a:t>
            </a:r>
            <a:r>
              <a:rPr lang="en-US" sz="2400" dirty="0"/>
              <a:t> </a:t>
            </a:r>
            <a:r>
              <a:rPr lang="en-US" sz="2400" dirty="0" err="1"/>
              <a:t>unul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multe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următoarele</a:t>
            </a:r>
            <a:r>
              <a:rPr lang="en-US" sz="2400" dirty="0"/>
              <a:t> </a:t>
            </a:r>
            <a:r>
              <a:rPr lang="en-US" sz="2400" dirty="0" err="1"/>
              <a:t>elemente</a:t>
            </a:r>
            <a:r>
              <a:rPr lang="en-US" sz="2400" dirty="0"/>
              <a:t>:</a:t>
            </a:r>
            <a:endParaRPr dirty="0"/>
          </a:p>
          <a:p>
            <a:pPr marL="3429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 dirty="0" err="1"/>
              <a:t>Greșeli</a:t>
            </a:r>
            <a:r>
              <a:rPr lang="en-US" sz="2400" dirty="0"/>
              <a:t> </a:t>
            </a:r>
            <a:r>
              <a:rPr lang="en-US" sz="2400" dirty="0" err="1"/>
              <a:t>gramaticale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de </a:t>
            </a:r>
            <a:r>
              <a:rPr lang="en-US" sz="2400" dirty="0" err="1"/>
              <a:t>ortografie</a:t>
            </a:r>
            <a:endParaRPr dirty="0"/>
          </a:p>
          <a:p>
            <a:pPr marL="3429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 dirty="0"/>
              <a:t>E-</a:t>
            </a:r>
            <a:r>
              <a:rPr lang="en-US" sz="2400" dirty="0" err="1"/>
              <a:t>mailuri</a:t>
            </a:r>
            <a:r>
              <a:rPr lang="en-US" sz="2400" dirty="0"/>
              <a:t> într-o </a:t>
            </a:r>
            <a:r>
              <a:rPr lang="en-US" sz="2400" dirty="0" err="1"/>
              <a:t>limbă</a:t>
            </a:r>
            <a:r>
              <a:rPr lang="en-US" sz="2400" dirty="0"/>
              <a:t> </a:t>
            </a:r>
            <a:r>
              <a:rPr lang="en-US" sz="2400" dirty="0" err="1"/>
              <a:t>străină</a:t>
            </a:r>
            <a:endParaRPr dirty="0"/>
          </a:p>
          <a:p>
            <a:pPr marL="3429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 dirty="0" err="1"/>
              <a:t>Numele</a:t>
            </a:r>
            <a:r>
              <a:rPr lang="en-US" sz="2400" dirty="0"/>
              <a:t> </a:t>
            </a:r>
            <a:r>
              <a:rPr lang="en-US" sz="2400" dirty="0" err="1"/>
              <a:t>expeditorului</a:t>
            </a:r>
            <a:r>
              <a:rPr lang="en-US" sz="2400" dirty="0"/>
              <a:t> </a:t>
            </a:r>
            <a:r>
              <a:rPr lang="en-US" sz="2400" dirty="0" err="1"/>
              <a:t>lipsește</a:t>
            </a:r>
            <a:endParaRPr dirty="0"/>
          </a:p>
          <a:p>
            <a:pPr marL="3429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 dirty="0" err="1"/>
              <a:t>Nevoia</a:t>
            </a:r>
            <a:r>
              <a:rPr lang="en-US" sz="2400" dirty="0"/>
              <a:t> </a:t>
            </a:r>
            <a:r>
              <a:rPr lang="en-US" sz="2400" dirty="0" err="1"/>
              <a:t>urgentă</a:t>
            </a:r>
            <a:r>
              <a:rPr lang="en-US" sz="2400" dirty="0"/>
              <a:t> de </a:t>
            </a:r>
            <a:r>
              <a:rPr lang="en-US" sz="2400" dirty="0" err="1"/>
              <a:t>acțiune</a:t>
            </a:r>
            <a:r>
              <a:rPr lang="en-US" sz="2400" dirty="0"/>
              <a:t> - în special </a:t>
            </a:r>
            <a:r>
              <a:rPr lang="en-US" sz="2400" dirty="0" err="1"/>
              <a:t>combinată</a:t>
            </a:r>
            <a:r>
              <a:rPr lang="en-US" sz="2400" dirty="0"/>
              <a:t> cu o </a:t>
            </a:r>
            <a:r>
              <a:rPr lang="en-US" sz="2400" dirty="0" err="1"/>
              <a:t>amenințare</a:t>
            </a:r>
            <a:endParaRPr dirty="0"/>
          </a:p>
        </p:txBody>
      </p:sp>
      <p:sp>
        <p:nvSpPr>
          <p:cNvPr id="281" name="Google Shape;281;p17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1" indent="-1600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 sz="2400" dirty="0"/>
          </a:p>
          <a:p>
            <a:pPr marL="342900" lvl="1" indent="-16002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None/>
            </a:pPr>
            <a:endParaRPr sz="2400" dirty="0"/>
          </a:p>
          <a:p>
            <a:pPr marL="342900" lvl="1" indent="-16002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None/>
            </a:pPr>
            <a:endParaRPr sz="2400" dirty="0"/>
          </a:p>
          <a:p>
            <a:pPr marL="3429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 dirty="0" err="1"/>
              <a:t>Invitația</a:t>
            </a:r>
            <a:r>
              <a:rPr lang="en-US" sz="2400" dirty="0"/>
              <a:t> de a introduce date </a:t>
            </a:r>
            <a:r>
              <a:rPr lang="en-US" sz="2400" dirty="0" err="1"/>
              <a:t>personale</a:t>
            </a:r>
            <a:r>
              <a:rPr lang="en-US" sz="2400" dirty="0"/>
              <a:t> (de </a:t>
            </a:r>
            <a:r>
              <a:rPr lang="en-US" sz="2400" dirty="0" err="1"/>
              <a:t>exemplu</a:t>
            </a:r>
            <a:r>
              <a:rPr lang="en-US" sz="2400" dirty="0"/>
              <a:t> PIN)</a:t>
            </a:r>
            <a:endParaRPr dirty="0"/>
          </a:p>
          <a:p>
            <a:pPr marL="3429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 dirty="0" err="1"/>
              <a:t>Solicitarea</a:t>
            </a:r>
            <a:r>
              <a:rPr lang="en-US" sz="2400" dirty="0"/>
              <a:t> de a </a:t>
            </a:r>
            <a:r>
              <a:rPr lang="en-US" sz="2400" dirty="0" err="1"/>
              <a:t>deschide</a:t>
            </a:r>
            <a:r>
              <a:rPr lang="en-US" sz="2400" dirty="0"/>
              <a:t> un </a:t>
            </a:r>
            <a:r>
              <a:rPr lang="en-US" sz="2400" dirty="0" err="1"/>
              <a:t>fișier</a:t>
            </a:r>
            <a:endParaRPr lang="ro-RO" sz="2400" dirty="0"/>
          </a:p>
          <a:p>
            <a:pPr marL="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400"/>
              <a:buNone/>
            </a:pPr>
            <a:endParaRPr dirty="0"/>
          </a:p>
        </p:txBody>
      </p:sp>
      <p:pic>
        <p:nvPicPr>
          <p:cNvPr id="282" name="Google Shape;282;p17" descr="Hacker activity concep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5239" y="688295"/>
            <a:ext cx="4476296" cy="298181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7"/>
          <p:cNvSpPr txBox="1"/>
          <p:nvPr/>
        </p:nvSpPr>
        <p:spPr>
          <a:xfrm>
            <a:off x="5696857" y="6393006"/>
            <a:ext cx="611051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7"/>
          <p:cNvSpPr/>
          <p:nvPr/>
        </p:nvSpPr>
        <p:spPr>
          <a:xfrm>
            <a:off x="9779000" y="0"/>
            <a:ext cx="2407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2.3 Spam și phishing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dirty="0"/>
              <a:t>Ce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faceți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ro-RO" dirty="0"/>
              <a:t>ce </a:t>
            </a:r>
            <a:r>
              <a:rPr lang="en-US" dirty="0" err="1"/>
              <a:t>să</a:t>
            </a:r>
            <a:r>
              <a:rPr lang="en-US" dirty="0"/>
              <a:t> nu </a:t>
            </a:r>
            <a:r>
              <a:rPr lang="en-US" dirty="0" err="1"/>
              <a:t>faceți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91" name="Google Shape;291;p18"/>
          <p:cNvSpPr txBox="1"/>
          <p:nvPr/>
        </p:nvSpPr>
        <p:spPr>
          <a:xfrm>
            <a:off x="848110" y="2193406"/>
            <a:ext cx="8587631" cy="45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80"/>
              <a:buFont typeface="Calibri"/>
              <a:buChar char="✔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deschideți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fișiere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 </a:t>
            </a:r>
            <a:r>
              <a:rPr lang="ro-R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mailuri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dacă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acestea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 au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scanate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program antivirus.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880"/>
              <a:buFont typeface="Calibri"/>
              <a:buChar char="✔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deconectați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ales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dacă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computer public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880"/>
              <a:buFont typeface="Calibri"/>
              <a:buChar char="✔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Ștergeți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toate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e-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mailurile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persoane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necunoscute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880"/>
              <a:buFont typeface="Calibri"/>
              <a:buChar char="✔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răspundeți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niciodată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spam!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880"/>
              <a:buFont typeface="Calibri"/>
              <a:buChar char="✔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niciun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din e-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mailurile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spam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8" descr="Ema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5742" y="2193406"/>
            <a:ext cx="2285771" cy="228577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8"/>
          <p:cNvSpPr/>
          <p:nvPr/>
        </p:nvSpPr>
        <p:spPr>
          <a:xfrm>
            <a:off x="9779000" y="0"/>
            <a:ext cx="2407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2.3 Spam și phishing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title"/>
          </p:nvPr>
        </p:nvSpPr>
        <p:spPr>
          <a:xfrm>
            <a:off x="1994338" y="901676"/>
            <a:ext cx="9248117" cy="605096"/>
          </a:xfrm>
          <a:prstGeom prst="rect">
            <a:avLst/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Activitate: Este link-ul sigur de accesat?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0" name="Google Shape;300;p19"/>
          <p:cNvSpPr txBox="1">
            <a:spLocks noGrp="1"/>
          </p:cNvSpPr>
          <p:nvPr>
            <p:ph type="body" idx="1"/>
          </p:nvPr>
        </p:nvSpPr>
        <p:spPr>
          <a:xfrm>
            <a:off x="557999" y="2174240"/>
            <a:ext cx="11076004" cy="37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76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i="1" dirty="0" err="1"/>
              <a:t>Decideți</a:t>
            </a:r>
            <a:r>
              <a:rPr lang="en-US" i="1" dirty="0"/>
              <a:t> </a:t>
            </a:r>
            <a:r>
              <a:rPr lang="en-US" i="1" dirty="0" err="1"/>
              <a:t>dacă</a:t>
            </a:r>
            <a:r>
              <a:rPr lang="en-US" i="1" dirty="0"/>
              <a:t> link-ul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sigur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accesare</a:t>
            </a:r>
            <a:r>
              <a:rPr lang="en-US" i="1" dirty="0"/>
              <a:t>:</a:t>
            </a:r>
            <a:endParaRPr dirty="0"/>
          </a:p>
          <a:p>
            <a:pPr marL="762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i="1" dirty="0" err="1"/>
              <a:t>Să</a:t>
            </a:r>
            <a:r>
              <a:rPr lang="en-US" i="1" dirty="0"/>
              <a:t> </a:t>
            </a:r>
            <a:r>
              <a:rPr lang="en-US" i="1" dirty="0" err="1"/>
              <a:t>presupunem</a:t>
            </a:r>
            <a:r>
              <a:rPr lang="en-US" i="1" dirty="0"/>
              <a:t> </a:t>
            </a:r>
            <a:r>
              <a:rPr lang="en-US" i="1" dirty="0" err="1"/>
              <a:t>că</a:t>
            </a:r>
            <a:r>
              <a:rPr lang="en-US" i="1" dirty="0"/>
              <a:t> </a:t>
            </a:r>
            <a:r>
              <a:rPr lang="en-US" i="1" dirty="0" err="1"/>
              <a:t>primiți</a:t>
            </a:r>
            <a:r>
              <a:rPr lang="en-US" i="1" dirty="0"/>
              <a:t> un e-mail de la o </a:t>
            </a:r>
            <a:r>
              <a:rPr lang="en-US" i="1" dirty="0" err="1"/>
              <a:t>bancă</a:t>
            </a:r>
            <a:r>
              <a:rPr lang="en-US" i="1" dirty="0"/>
              <a:t> care </a:t>
            </a:r>
            <a:r>
              <a:rPr lang="en-US" i="1" dirty="0" err="1"/>
              <a:t>vă</a:t>
            </a:r>
            <a:r>
              <a:rPr lang="en-US" i="1" dirty="0"/>
              <a:t> cere </a:t>
            </a:r>
            <a:r>
              <a:rPr lang="en-US" i="1" dirty="0" err="1"/>
              <a:t>să</a:t>
            </a:r>
            <a:r>
              <a:rPr lang="en-US" i="1" dirty="0"/>
              <a:t> </a:t>
            </a:r>
            <a:r>
              <a:rPr lang="en-US" i="1" dirty="0" err="1"/>
              <a:t>accesați</a:t>
            </a:r>
            <a:r>
              <a:rPr lang="en-US" i="1" dirty="0"/>
              <a:t> un link precum </a:t>
            </a:r>
            <a:r>
              <a:rPr lang="en-US" i="1" dirty="0" err="1"/>
              <a:t>cel</a:t>
            </a:r>
            <a:r>
              <a:rPr lang="en-US" i="1" dirty="0"/>
              <a:t> de </a:t>
            </a:r>
            <a:r>
              <a:rPr lang="en-US" i="1" dirty="0" err="1"/>
              <a:t>mai</a:t>
            </a:r>
            <a:r>
              <a:rPr lang="en-US" i="1" dirty="0"/>
              <a:t> </a:t>
            </a:r>
            <a:r>
              <a:rPr lang="en-US" i="1" dirty="0" err="1"/>
              <a:t>jos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să</a:t>
            </a:r>
            <a:r>
              <a:rPr lang="en-US" i="1" dirty="0"/>
              <a:t> </a:t>
            </a:r>
            <a:r>
              <a:rPr lang="en-US" i="1" dirty="0" err="1"/>
              <a:t>trimiteți</a:t>
            </a:r>
            <a:r>
              <a:rPr lang="en-US" i="1" dirty="0"/>
              <a:t> date </a:t>
            </a:r>
            <a:r>
              <a:rPr lang="en-US" i="1" dirty="0" err="1"/>
              <a:t>personale</a:t>
            </a:r>
            <a:r>
              <a:rPr lang="en-US" i="1" dirty="0"/>
              <a:t>, cum </a:t>
            </a:r>
            <a:r>
              <a:rPr lang="en-US" i="1" dirty="0" err="1"/>
              <a:t>ar</a:t>
            </a:r>
            <a:r>
              <a:rPr lang="en-US" i="1" dirty="0"/>
              <a:t> fi </a:t>
            </a:r>
            <a:r>
              <a:rPr lang="en-US" i="1" dirty="0" err="1"/>
              <a:t>numele</a:t>
            </a:r>
            <a:r>
              <a:rPr lang="en-US" i="1" dirty="0"/>
              <a:t> de </a:t>
            </a:r>
            <a:r>
              <a:rPr lang="en-US" i="1" dirty="0" err="1"/>
              <a:t>utilizator</a:t>
            </a:r>
            <a:r>
              <a:rPr lang="en-US" i="1" dirty="0"/>
              <a:t>, </a:t>
            </a:r>
            <a:r>
              <a:rPr lang="en-US" i="1" dirty="0" err="1"/>
              <a:t>parolele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detaliile</a:t>
            </a:r>
            <a:r>
              <a:rPr lang="en-US" i="1" dirty="0"/>
              <a:t> </a:t>
            </a:r>
            <a:r>
              <a:rPr lang="en-US" i="1" dirty="0" err="1"/>
              <a:t>cardului</a:t>
            </a:r>
            <a:r>
              <a:rPr lang="en-US" i="1" dirty="0"/>
              <a:t> de credit.</a:t>
            </a:r>
            <a:endParaRPr dirty="0"/>
          </a:p>
          <a:p>
            <a:pPr marL="45720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29729"/>
              <a:buNone/>
            </a:pPr>
            <a:r>
              <a:rPr lang="en-US" sz="1800" i="1" dirty="0">
                <a:solidFill>
                  <a:srgbClr val="0070C0"/>
                </a:solidFill>
              </a:rPr>
              <a:t>http://url5423.eka.de/ls/click?upn=V1OaWNMSPs2Lb0JqHpnyTLRlk2703ToIFpo2vd2MKt5gB6dYAUvw1B-2FnC6T5iVsCdbcug7l6pkTad-2FBfACSlC-2BKw-3D-3DhmuAs-OaWNMSPs2Lb0JqHpn-asDvdva</a:t>
            </a:r>
            <a:endParaRPr dirty="0"/>
          </a:p>
          <a:p>
            <a:pPr marL="533400" lvl="0" indent="-444843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8108"/>
              <a:buFont typeface="Calibri"/>
              <a:buAutoNum type="arabicPeriod"/>
            </a:pPr>
            <a:r>
              <a:rPr lang="en-US" i="1" dirty="0"/>
              <a:t>Nu </a:t>
            </a:r>
            <a:r>
              <a:rPr lang="en-US" i="1" dirty="0" err="1"/>
              <a:t>vă</a:t>
            </a:r>
            <a:r>
              <a:rPr lang="en-US" i="1" dirty="0"/>
              <a:t> </a:t>
            </a:r>
            <a:r>
              <a:rPr lang="en-US" i="1" dirty="0" err="1"/>
              <a:t>grăbiți</a:t>
            </a:r>
            <a:r>
              <a:rPr lang="en-US" i="1" dirty="0"/>
              <a:t>, </a:t>
            </a:r>
            <a:r>
              <a:rPr lang="en-US" i="1" dirty="0" err="1"/>
              <a:t>gândiți-vă</a:t>
            </a:r>
            <a:r>
              <a:rPr lang="en-US" i="1" dirty="0"/>
              <a:t> de </a:t>
            </a:r>
            <a:r>
              <a:rPr lang="en-US" i="1" dirty="0" err="1"/>
              <a:t>două</a:t>
            </a:r>
            <a:r>
              <a:rPr lang="en-US" i="1" dirty="0"/>
              <a:t> </a:t>
            </a:r>
            <a:r>
              <a:rPr lang="en-US" i="1" dirty="0" err="1"/>
              <a:t>ori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decideți</a:t>
            </a:r>
            <a:r>
              <a:rPr lang="en-US" i="1" dirty="0"/>
              <a:t> </a:t>
            </a:r>
            <a:r>
              <a:rPr lang="en-US" i="1" dirty="0" err="1"/>
              <a:t>dacă</a:t>
            </a:r>
            <a:r>
              <a:rPr lang="en-US" i="1" dirty="0"/>
              <a:t> </a:t>
            </a:r>
            <a:r>
              <a:rPr lang="en-US" i="1" dirty="0" err="1"/>
              <a:t>acest</a:t>
            </a:r>
            <a:r>
              <a:rPr lang="en-US" i="1" dirty="0"/>
              <a:t> link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sigur</a:t>
            </a:r>
            <a:r>
              <a:rPr lang="en-US" i="1" dirty="0"/>
              <a:t> </a:t>
            </a:r>
            <a:endParaRPr lang="ro-RO" i="1" dirty="0"/>
          </a:p>
          <a:p>
            <a:pPr marL="88557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i="1" dirty="0"/>
              <a:t>de </a:t>
            </a:r>
            <a:r>
              <a:rPr lang="en-US" i="1" dirty="0" err="1"/>
              <a:t>accesat</a:t>
            </a:r>
            <a:r>
              <a:rPr lang="en-US" i="1" dirty="0"/>
              <a:t>.</a:t>
            </a:r>
            <a:endParaRPr lang="ro-RO" i="1" dirty="0"/>
          </a:p>
          <a:p>
            <a:pPr marL="88557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ro-RO" i="1" dirty="0">
                <a:solidFill>
                  <a:schemeClr val="accent6"/>
                </a:solidFill>
              </a:rPr>
              <a:t>2. </a:t>
            </a:r>
            <a:r>
              <a:rPr lang="en-US" i="1" dirty="0" err="1"/>
              <a:t>Gândiți-vă</a:t>
            </a:r>
            <a:r>
              <a:rPr lang="en-US" i="1" dirty="0"/>
              <a:t> la </a:t>
            </a:r>
            <a:r>
              <a:rPr lang="en-US" i="1" dirty="0" err="1"/>
              <a:t>motivele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care </a:t>
            </a:r>
            <a:r>
              <a:rPr lang="en-US" i="1" dirty="0" err="1"/>
              <a:t>ați</a:t>
            </a:r>
            <a:r>
              <a:rPr lang="en-US" i="1" dirty="0"/>
              <a:t> </a:t>
            </a:r>
            <a:r>
              <a:rPr lang="en-US" i="1" dirty="0" err="1"/>
              <a:t>luat</a:t>
            </a:r>
            <a:r>
              <a:rPr lang="en-US" i="1" dirty="0"/>
              <a:t> </a:t>
            </a:r>
            <a:r>
              <a:rPr lang="en-US" i="1" dirty="0" err="1"/>
              <a:t>această</a:t>
            </a:r>
            <a:r>
              <a:rPr lang="en-US" i="1" dirty="0"/>
              <a:t> </a:t>
            </a:r>
            <a:r>
              <a:rPr lang="en-US" i="1" dirty="0" err="1"/>
              <a:t>decizie</a:t>
            </a:r>
            <a:r>
              <a:rPr lang="en-US" i="1" dirty="0"/>
              <a:t>.</a:t>
            </a:r>
            <a:endParaRPr dirty="0"/>
          </a:p>
          <a:p>
            <a:pPr marL="54864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29729"/>
              <a:buNone/>
            </a:pPr>
            <a:endParaRPr i="1"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endParaRPr dirty="0"/>
          </a:p>
        </p:txBody>
      </p:sp>
      <p:pic>
        <p:nvPicPr>
          <p:cNvPr id="301" name="Google Shape;301;p19" descr="People using search box for query, engine giving resul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09" y="516329"/>
            <a:ext cx="1710455" cy="122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9" descr="Hand drawn flat design ssl illustr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9697" y="3908051"/>
            <a:ext cx="2502577" cy="250257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9"/>
          <p:cNvSpPr txBox="1"/>
          <p:nvPr/>
        </p:nvSpPr>
        <p:spPr>
          <a:xfrm>
            <a:off x="10016975" y="6510743"/>
            <a:ext cx="129876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9779000" y="0"/>
            <a:ext cx="2407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2.3 Spam și phishing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"/>
          <p:cNvSpPr txBox="1">
            <a:spLocks noGrp="1"/>
          </p:cNvSpPr>
          <p:nvPr>
            <p:ph type="body" idx="1"/>
          </p:nvPr>
        </p:nvSpPr>
        <p:spPr>
          <a:xfrm>
            <a:off x="557999" y="2029522"/>
            <a:ext cx="10731324" cy="432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76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 err="1"/>
              <a:t>Răspunsul</a:t>
            </a:r>
            <a:r>
              <a:rPr lang="en-US" dirty="0"/>
              <a:t>: </a:t>
            </a:r>
            <a:r>
              <a:rPr lang="en-US" dirty="0" err="1"/>
              <a:t>Acest</a:t>
            </a:r>
            <a:r>
              <a:rPr lang="en-US" dirty="0"/>
              <a:t> link </a:t>
            </a:r>
            <a:r>
              <a:rPr lang="en-US" b="1" dirty="0"/>
              <a:t>nu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sigur</a:t>
            </a:r>
            <a:r>
              <a:rPr lang="en-US" dirty="0"/>
              <a:t> din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motive: </a:t>
            </a:r>
            <a:endParaRPr dirty="0"/>
          </a:p>
          <a:p>
            <a:pPr marL="990600" lvl="1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 dirty="0" err="1"/>
              <a:t>Acesta</a:t>
            </a:r>
            <a:r>
              <a:rPr lang="en-US" sz="2400" dirty="0"/>
              <a:t> </a:t>
            </a:r>
            <a:r>
              <a:rPr lang="en-US" sz="2400" dirty="0" err="1"/>
              <a:t>utilizează</a:t>
            </a:r>
            <a:r>
              <a:rPr lang="en-US" sz="2400" dirty="0"/>
              <a:t> http în loc de https.</a:t>
            </a:r>
            <a:endParaRPr dirty="0"/>
          </a:p>
          <a:p>
            <a:pPr marL="990600" lvl="1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 dirty="0" err="1"/>
              <a:t>Numele</a:t>
            </a:r>
            <a:r>
              <a:rPr lang="en-US" sz="2400" dirty="0"/>
              <a:t> de </a:t>
            </a:r>
            <a:r>
              <a:rPr lang="en-US" sz="2400" dirty="0" err="1"/>
              <a:t>domeniu</a:t>
            </a:r>
            <a:r>
              <a:rPr lang="en-US" sz="2400" dirty="0"/>
              <a:t> nu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legat</a:t>
            </a:r>
            <a:r>
              <a:rPr lang="en-US" sz="2400" dirty="0"/>
              <a:t> de </a:t>
            </a:r>
            <a:r>
              <a:rPr lang="en-US" sz="2400" dirty="0" err="1"/>
              <a:t>numele</a:t>
            </a:r>
            <a:r>
              <a:rPr lang="en-US" sz="2400" dirty="0"/>
              <a:t> </a:t>
            </a:r>
            <a:r>
              <a:rPr lang="en-US" sz="2400" dirty="0" err="1"/>
              <a:t>oficial</a:t>
            </a:r>
            <a:r>
              <a:rPr lang="en-US" sz="2400" dirty="0"/>
              <a:t> al </a:t>
            </a:r>
            <a:r>
              <a:rPr lang="en-US" sz="2400" dirty="0" err="1"/>
              <a:t>băncii</a:t>
            </a:r>
            <a:r>
              <a:rPr lang="en-US" sz="2400" dirty="0"/>
              <a:t>.</a:t>
            </a:r>
            <a:endParaRPr dirty="0"/>
          </a:p>
          <a:p>
            <a:pPr marL="990600" lvl="1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 dirty="0"/>
              <a:t>Link-ul </a:t>
            </a:r>
            <a:r>
              <a:rPr lang="en-US" sz="2400" dirty="0" err="1"/>
              <a:t>este</a:t>
            </a:r>
            <a:r>
              <a:rPr lang="en-US" sz="2400" dirty="0"/>
              <a:t> suspect de lung.</a:t>
            </a:r>
            <a:endParaRPr dirty="0"/>
          </a:p>
          <a:p>
            <a:pPr marL="990600" lvl="1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pt-BR" sz="2400" dirty="0"/>
              <a:t>Numele de domeniu al linkului este diferit de numele de domeniu al adresei de email a expeditorului</a:t>
            </a:r>
            <a:r>
              <a:rPr lang="ro-RO" sz="2400" dirty="0"/>
              <a:t>.</a:t>
            </a:r>
          </a:p>
          <a:p>
            <a:pPr marL="990600" lvl="1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 dirty="0"/>
              <a:t>O </a:t>
            </a:r>
            <a:r>
              <a:rPr lang="en-US" sz="2400" dirty="0" err="1"/>
              <a:t>bancă</a:t>
            </a:r>
            <a:r>
              <a:rPr lang="en-US" sz="2400" dirty="0"/>
              <a:t> </a:t>
            </a:r>
            <a:r>
              <a:rPr lang="en-US" sz="2400" dirty="0" err="1"/>
              <a:t>reală</a:t>
            </a:r>
            <a:r>
              <a:rPr lang="en-US" sz="2400" dirty="0"/>
              <a:t> nu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solicita</a:t>
            </a:r>
            <a:r>
              <a:rPr lang="en-US" sz="2400" dirty="0"/>
              <a:t> </a:t>
            </a:r>
            <a:r>
              <a:rPr lang="en-US" sz="2400" dirty="0" err="1"/>
              <a:t>niciodată</a:t>
            </a:r>
            <a:r>
              <a:rPr lang="en-US" sz="2400" dirty="0"/>
              <a:t> </a:t>
            </a:r>
            <a:r>
              <a:rPr lang="en-US" sz="2400" dirty="0" err="1"/>
              <a:t>nume</a:t>
            </a:r>
            <a:r>
              <a:rPr lang="en-US" sz="2400" dirty="0"/>
              <a:t> de </a:t>
            </a:r>
            <a:r>
              <a:rPr lang="en-US" sz="2400" dirty="0" err="1"/>
              <a:t>utilizator</a:t>
            </a:r>
            <a:r>
              <a:rPr lang="en-US" sz="2400" dirty="0"/>
              <a:t>, parole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detalii</a:t>
            </a:r>
            <a:r>
              <a:rPr lang="en-US" sz="2400" dirty="0"/>
              <a:t> ale </a:t>
            </a:r>
            <a:r>
              <a:rPr lang="en-US" sz="2400" dirty="0" err="1"/>
              <a:t>cardului</a:t>
            </a:r>
            <a:r>
              <a:rPr lang="en-US" sz="2400" dirty="0"/>
              <a:t> de credit.</a:t>
            </a:r>
            <a:endParaRPr i="1"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12" name="Google Shape;312;p20"/>
          <p:cNvSpPr txBox="1">
            <a:spLocks noGrp="1"/>
          </p:cNvSpPr>
          <p:nvPr>
            <p:ph type="title"/>
          </p:nvPr>
        </p:nvSpPr>
        <p:spPr>
          <a:xfrm>
            <a:off x="1996816" y="904364"/>
            <a:ext cx="9248117" cy="605096"/>
          </a:xfrm>
          <a:prstGeom prst="rect">
            <a:avLst/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Activitate: Este sigur să vizitați acest link? (2)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13" name="Google Shape;313;p20" descr="People using search box for query, engine giving resul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09" y="516329"/>
            <a:ext cx="1710455" cy="12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0"/>
          <p:cNvSpPr txBox="1"/>
          <p:nvPr/>
        </p:nvSpPr>
        <p:spPr>
          <a:xfrm>
            <a:off x="6070848" y="6483913"/>
            <a:ext cx="612115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pch.vector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0"/>
          <p:cNvSpPr/>
          <p:nvPr/>
        </p:nvSpPr>
        <p:spPr>
          <a:xfrm>
            <a:off x="9779000" y="0"/>
            <a:ext cx="2407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2.3 Spam și phishing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40000"/>
              <a:buFont typeface="Calibri"/>
              <a:buNone/>
            </a:pPr>
            <a:r>
              <a:rPr lang="en-US" sz="2200" dirty="0" err="1"/>
              <a:t>Secțiunea</a:t>
            </a:r>
            <a:r>
              <a:rPr lang="en-US" sz="2200" dirty="0"/>
              <a:t> 4</a:t>
            </a:r>
            <a:endParaRPr sz="2200"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en-US" sz="4000" dirty="0" err="1"/>
              <a:t>Drepturile</a:t>
            </a:r>
            <a:r>
              <a:rPr lang="en-US" sz="4000" dirty="0"/>
              <a:t> tale online</a:t>
            </a:r>
            <a:endParaRPr dirty="0"/>
          </a:p>
        </p:txBody>
      </p:sp>
      <p:sp>
        <p:nvSpPr>
          <p:cNvPr id="322" name="Google Shape;322;p44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323" name="Google Shape;323;p44"/>
          <p:cNvSpPr txBox="1">
            <a:spLocks noGrp="1"/>
          </p:cNvSpPr>
          <p:nvPr>
            <p:ph type="body" idx="2"/>
          </p:nvPr>
        </p:nvSpPr>
        <p:spPr>
          <a:xfrm>
            <a:off x="660375" y="2978200"/>
            <a:ext cx="51579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en-US" sz="1650" dirty="0" err="1"/>
              <a:t>După</a:t>
            </a:r>
            <a:r>
              <a:rPr lang="en-US" sz="1650" dirty="0"/>
              <a:t> </a:t>
            </a:r>
            <a:r>
              <a:rPr lang="en-US" sz="1650" dirty="0" err="1"/>
              <a:t>completarea</a:t>
            </a:r>
            <a:r>
              <a:rPr lang="en-US" sz="1650" dirty="0"/>
              <a:t> </a:t>
            </a:r>
            <a:r>
              <a:rPr lang="en-US" sz="1650" dirty="0" err="1"/>
              <a:t>acestei</a:t>
            </a:r>
            <a:r>
              <a:rPr lang="en-US" sz="1650" dirty="0"/>
              <a:t> </a:t>
            </a:r>
            <a:r>
              <a:rPr lang="en-US" sz="1650" dirty="0" err="1"/>
              <a:t>secțiuni</a:t>
            </a:r>
            <a:r>
              <a:rPr lang="en-US" sz="1650" dirty="0"/>
              <a:t>, </a:t>
            </a:r>
            <a:r>
              <a:rPr lang="en-US" sz="1650" dirty="0" err="1"/>
              <a:t>veți</a:t>
            </a:r>
            <a:r>
              <a:rPr lang="en-US" sz="1650" dirty="0"/>
              <a:t> </a:t>
            </a:r>
            <a:r>
              <a:rPr lang="en-US" sz="1650" dirty="0" err="1"/>
              <a:t>ști</a:t>
            </a:r>
            <a:r>
              <a:rPr lang="en-US" sz="1650" dirty="0"/>
              <a:t>:</a:t>
            </a:r>
            <a:endParaRPr sz="1960" dirty="0"/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n-US" sz="1650" dirty="0"/>
              <a:t>Care </a:t>
            </a:r>
            <a:r>
              <a:rPr lang="ro-RO" sz="1650" dirty="0"/>
              <a:t>vă </a:t>
            </a:r>
            <a:r>
              <a:rPr lang="en-US" sz="1650" dirty="0"/>
              <a:t>sunt </a:t>
            </a:r>
            <a:r>
              <a:rPr lang="en-US" sz="1650" dirty="0" err="1"/>
              <a:t>drepturile</a:t>
            </a:r>
            <a:r>
              <a:rPr lang="en-US" sz="1650" dirty="0"/>
              <a:t> </a:t>
            </a:r>
            <a:r>
              <a:rPr lang="en-US" sz="1650" dirty="0" err="1"/>
              <a:t>și</a:t>
            </a:r>
            <a:r>
              <a:rPr lang="en-US" sz="1650" dirty="0"/>
              <a:t> </a:t>
            </a:r>
            <a:r>
              <a:rPr lang="en-US" sz="1650" dirty="0" err="1"/>
              <a:t>obligațiile</a:t>
            </a:r>
            <a:r>
              <a:rPr lang="en-US" sz="1650" dirty="0"/>
              <a:t> </a:t>
            </a:r>
            <a:r>
              <a:rPr lang="en-US" sz="1650" dirty="0" err="1"/>
              <a:t>digitale</a:t>
            </a:r>
            <a:endParaRPr sz="1650" dirty="0"/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n-US" sz="1650" dirty="0"/>
              <a:t>Ce </a:t>
            </a:r>
            <a:r>
              <a:rPr lang="en-US" sz="1650" dirty="0" err="1"/>
              <a:t>este</a:t>
            </a:r>
            <a:r>
              <a:rPr lang="en-US" sz="1650" dirty="0"/>
              <a:t> GDPR </a:t>
            </a:r>
            <a:r>
              <a:rPr lang="en-US" sz="1650" dirty="0" err="1"/>
              <a:t>și</a:t>
            </a:r>
            <a:r>
              <a:rPr lang="en-US" sz="1650" dirty="0"/>
              <a:t> de ce </a:t>
            </a:r>
            <a:r>
              <a:rPr lang="en-US" sz="1650" dirty="0" err="1"/>
              <a:t>avem</a:t>
            </a:r>
            <a:r>
              <a:rPr lang="en-US" sz="1650" dirty="0"/>
              <a:t> </a:t>
            </a:r>
            <a:r>
              <a:rPr lang="en-US" sz="1650" dirty="0" err="1"/>
              <a:t>nevoie</a:t>
            </a:r>
            <a:r>
              <a:rPr lang="en-US" sz="1650" dirty="0"/>
              <a:t> de </a:t>
            </a:r>
            <a:r>
              <a:rPr lang="en-US" sz="1650" dirty="0" err="1"/>
              <a:t>el</a:t>
            </a:r>
            <a:endParaRPr sz="1650" dirty="0"/>
          </a:p>
        </p:txBody>
      </p:sp>
      <p:pic>
        <p:nvPicPr>
          <p:cNvPr id="324" name="Google Shape;324;p44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7" t="11532" r="9779" b="9207"/>
          <a:stretch/>
        </p:blipFill>
        <p:spPr>
          <a:xfrm>
            <a:off x="7505884" y="1973178"/>
            <a:ext cx="4199138" cy="417250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4"/>
          <p:cNvSpPr txBox="1"/>
          <p:nvPr/>
        </p:nvSpPr>
        <p:spPr>
          <a:xfrm>
            <a:off x="8948550" y="6360162"/>
            <a:ext cx="212505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4E749A-B42E-4366-B98F-CCD9E461275B}"/>
              </a:ext>
            </a:extLst>
          </p:cNvPr>
          <p:cNvSpPr txBox="1"/>
          <p:nvPr/>
        </p:nvSpPr>
        <p:spPr>
          <a:xfrm>
            <a:off x="11439939" y="6145682"/>
            <a:ext cx="752061" cy="675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Google Shape;78;p1">
            <a:extLst>
              <a:ext uri="{FF2B5EF4-FFF2-40B4-BE49-F238E27FC236}">
                <a16:creationId xmlns:a16="http://schemas.microsoft.com/office/drawing/2014/main" id="{286D97AD-6927-48D5-B40F-DB36637E63D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341" y="6171044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Suntem cetățeni digitali! </a:t>
            </a:r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body" idx="1"/>
          </p:nvPr>
        </p:nvSpPr>
        <p:spPr>
          <a:xfrm>
            <a:off x="566153" y="2330868"/>
            <a:ext cx="610736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Cetățenii digitali se pot bucura de drepturi privind viața privată, securitatea, accesul și incluziunea, libertatea de exprimare</a:t>
            </a:r>
            <a:r>
              <a:rPr lang="en-US"/>
              <a:t>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Cu toate acestea, odată cu aceste drepturi vin și anumite responsabilități, cum ar fi</a:t>
            </a:r>
            <a:r>
              <a:rPr lang="en-US"/>
              <a:t> chestiuni etice, nevoia de empatie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și alte asemenea responsabilități, pentru a asigura un mediu digital sigur pentru toți.</a:t>
            </a:r>
            <a:endParaRPr/>
          </a:p>
        </p:txBody>
      </p:sp>
      <p:sp>
        <p:nvSpPr>
          <p:cNvPr id="333" name="Google Shape;333;p45"/>
          <p:cNvSpPr txBox="1"/>
          <p:nvPr/>
        </p:nvSpPr>
        <p:spPr>
          <a:xfrm>
            <a:off x="8284181" y="4164879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Calibri"/>
              <a:buNone/>
            </a:pPr>
            <a:r>
              <a:rPr lang="en-US" sz="1950" b="0" i="1" u="none" strike="noStrike" cap="none">
                <a:solidFill>
                  <a:srgbClr val="16161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1750" b="0" i="1" u="none" strike="noStrike" cap="none">
                <a:solidFill>
                  <a:srgbClr val="16161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Acum suntem cu toții conectați prin internet, ca niște neuroni într-un creier uriaș.</a:t>
            </a:r>
            <a:endParaRPr sz="1750" b="0" i="1" u="none" strike="noStrike" cap="none">
              <a:solidFill>
                <a:srgbClr val="16161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6521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750"/>
              <a:buFont typeface="Calibri"/>
              <a:buNone/>
            </a:pPr>
            <a:r>
              <a:rPr lang="en-US" sz="1750" b="0" i="0" u="none" strike="noStrike" cap="none">
                <a:solidFill>
                  <a:srgbClr val="16161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Stephen Hawking</a:t>
            </a:r>
            <a:endParaRPr sz="1750" b="0" i="0" u="none" strike="noStrike" cap="none">
              <a:solidFill>
                <a:srgbClr val="16161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45" descr="Network concept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9678" y="585800"/>
            <a:ext cx="5106572" cy="34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5"/>
          <p:cNvSpPr txBox="1"/>
          <p:nvPr/>
        </p:nvSpPr>
        <p:spPr>
          <a:xfrm>
            <a:off x="9436963" y="6574524"/>
            <a:ext cx="19116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5"/>
          <p:cNvSpPr/>
          <p:nvPr/>
        </p:nvSpPr>
        <p:spPr>
          <a:xfrm>
            <a:off x="8672052" y="0"/>
            <a:ext cx="3514325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2.4 </a:t>
            </a:r>
            <a:r>
              <a:rPr lang="en-US" sz="1800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800" b="0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repturile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tale online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Ce este GDPR și cine trebuie să îl respecte?</a:t>
            </a:r>
            <a:endParaRPr/>
          </a:p>
        </p:txBody>
      </p:sp>
      <p:sp>
        <p:nvSpPr>
          <p:cNvPr id="343" name="Google Shape;343;p46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7576802" cy="468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7620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29032"/>
              <a:buNone/>
            </a:pPr>
            <a:r>
              <a:rPr lang="en-US" sz="24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 </a:t>
            </a:r>
            <a:r>
              <a:rPr lang="en-US" sz="24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24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GDPR?</a:t>
            </a:r>
            <a:endParaRPr sz="2400" b="1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6251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29032"/>
              <a:buFont typeface="Calibri"/>
              <a:buChar char="▪"/>
            </a:pPr>
            <a:r>
              <a:rPr lang="en-US" sz="24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Regulamentul</a:t>
            </a:r>
            <a:r>
              <a:rPr lang="en-US" sz="24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General de </a:t>
            </a:r>
            <a:r>
              <a:rPr lang="en-US" sz="24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Protecția</a:t>
            </a:r>
            <a:r>
              <a:rPr lang="en-US" sz="24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Datelor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(GDPR)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un </a:t>
            </a:r>
            <a:r>
              <a:rPr lang="en-US" dirty="0" err="1">
                <a:solidFill>
                  <a:srgbClr val="000000"/>
                </a:solidFill>
              </a:rPr>
              <a:t>regulament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Uniunii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Europene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care a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fost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pus în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aplicare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25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2018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impune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organizațiilor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protejeze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datele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caracter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personal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respecte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dreptul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viață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privată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oricărei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persoane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aflate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teritoriul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UE. </a:t>
            </a:r>
            <a:endParaRPr dirty="0"/>
          </a:p>
          <a:p>
            <a:pPr marL="7620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r>
              <a:rPr lang="en-US" sz="24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Cine </a:t>
            </a:r>
            <a:r>
              <a:rPr lang="en-US" sz="24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trebuie</a:t>
            </a:r>
            <a:r>
              <a:rPr lang="en-US" sz="24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24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4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conformeze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GDPR?</a:t>
            </a:r>
            <a:endParaRPr dirty="0"/>
          </a:p>
          <a:p>
            <a:pPr marL="457200" lvl="0" indent="-366251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29032"/>
              <a:buFont typeface="Calibri"/>
              <a:buChar char="▪"/>
            </a:pP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Orice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organizație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prelucrează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date cu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caracter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personal ale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persoanelor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din UE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dirty="0"/>
          </a:p>
          <a:p>
            <a:pPr marL="457200" lvl="0" indent="-366251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29032"/>
              <a:buFont typeface="Calibri"/>
              <a:buChar char="▪"/>
            </a:pP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en-US" sz="24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Prelucrare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termen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acoperă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aproape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orice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poate face 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face cu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datele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colectare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stocare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transmitere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analiză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etc. </a:t>
            </a:r>
            <a:endParaRPr dirty="0"/>
          </a:p>
          <a:p>
            <a:pPr marL="457200" lvl="0" indent="-366251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29032"/>
              <a:buFont typeface="Calibri"/>
              <a:buChar char="▪"/>
            </a:pP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en-US" sz="24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Datele</a:t>
            </a:r>
            <a:r>
              <a:rPr lang="en-US" sz="24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US" sz="24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caracter</a:t>
            </a:r>
            <a:r>
              <a:rPr lang="en-US" sz="24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personal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sunt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orice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informații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care se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referă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o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persoană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cum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adrese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e-mail,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adrese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IP,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culoarea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ochilor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convingeri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politice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etc. 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endParaRPr dirty="0"/>
          </a:p>
        </p:txBody>
      </p:sp>
      <p:pic>
        <p:nvPicPr>
          <p:cNvPr id="344" name="Google Shape;344;p46" descr="Verordnung, Bipr, Daten, Schutz, Sicherhe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7201" y="2334768"/>
            <a:ext cx="3735554" cy="175104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6"/>
          <p:cNvSpPr/>
          <p:nvPr/>
        </p:nvSpPr>
        <p:spPr>
          <a:xfrm>
            <a:off x="10025094" y="6486524"/>
            <a:ext cx="18452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ro-RO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ursa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lice</a:t>
            </a:r>
            <a:r>
              <a:rPr lang="ro-RO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6"/>
          <p:cNvSpPr/>
          <p:nvPr/>
        </p:nvSpPr>
        <p:spPr>
          <a:xfrm>
            <a:off x="8691716" y="0"/>
            <a:ext cx="3494661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2.4 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repturile tale online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1" descr="Tiny people protecting business data and legal information isolated flat illustratio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5636" y="1798360"/>
            <a:ext cx="3880197" cy="292412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Cine este obligat să respecte GDPR-ul?</a:t>
            </a:r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body" idx="1"/>
          </p:nvPr>
        </p:nvSpPr>
        <p:spPr>
          <a:xfrm>
            <a:off x="-15975925" y="4993650"/>
            <a:ext cx="7568400" cy="48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GDPR?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Data Protection Regulation 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a European Union law that was implemented on May 25, 2018, that requires organizations to protect personal data and uphold the privacy rights of everyone in EU territory. </a:t>
            </a:r>
            <a:endParaRPr/>
          </a:p>
          <a:p>
            <a:pPr marL="7620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needs to comply with the GDPR?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Any organization that processes personal data of individuals in the EU must comply with the GDPR.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is a broad term that covers almost about anything you can do with data: collecting, storing, transferring, analysing, etc.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 data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is any information that relates to an individual, such as a name, email address, IP address, eye color, political beliefs, and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55" name="Google Shape;355;p21"/>
          <p:cNvSpPr txBox="1"/>
          <p:nvPr/>
        </p:nvSpPr>
        <p:spPr>
          <a:xfrm>
            <a:off x="653999" y="1952538"/>
            <a:ext cx="7021500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Chiar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dacă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organizație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nu are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nicio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legătură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directă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 UE,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prelucrează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datele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caracter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personal ale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persoanelor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din UE (de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exemplu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urmărirea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activității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 site-ul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său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web),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aceasta</a:t>
            </a:r>
            <a:r>
              <a:rPr lang="ro-RO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trebuie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respecte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GDPR.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GDPR nu se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limitează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societățile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cu scop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comercial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8128898" y="4870539"/>
            <a:ext cx="3047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pch.vector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8691824" y="0"/>
            <a:ext cx="349455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2.4 </a:t>
            </a:r>
            <a:r>
              <a:rPr lang="ro-RO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800" b="0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repturile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tale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Este GDPR ceva pozitiv?</a:t>
            </a:r>
            <a:endParaRPr/>
          </a:p>
        </p:txBody>
      </p:sp>
      <p:sp>
        <p:nvSpPr>
          <p:cNvPr id="364" name="Google Shape;364;p47"/>
          <p:cNvSpPr txBox="1">
            <a:spLocks noGrp="1"/>
          </p:cNvSpPr>
          <p:nvPr>
            <p:ph type="body" idx="1"/>
          </p:nvPr>
        </p:nvSpPr>
        <p:spPr>
          <a:xfrm>
            <a:off x="-15975925" y="4993650"/>
            <a:ext cx="7568400" cy="48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GDPR?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Data Protection Regulation 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a European Union law that was implemented on May 25, 2018, that requires organizations to protect personal data and uphold the privacy rights of everyone in EU territory. </a:t>
            </a:r>
            <a:endParaRPr/>
          </a:p>
          <a:p>
            <a:pPr marL="7620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needs to comply with the GDPR?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Any organization that processes personal data of individuals in the EU must comply with the GDPR.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is a broad term that covers almost about anything you can do with data: collecting, storing, transferring, analysing, etc.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 data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is any information that relates to an individual, such as a name, email address, IP address, eye color, political beliefs, and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65" name="Google Shape;365;p47"/>
          <p:cNvSpPr txBox="1"/>
          <p:nvPr/>
        </p:nvSpPr>
        <p:spPr>
          <a:xfrm>
            <a:off x="653999" y="1952538"/>
            <a:ext cx="72432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GDPR există pentru a vă proteja drepturile în calitate de utilizator.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bine să știți cu ce sunteți de acord și ce înseamnă un modul cookie.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92D050"/>
              </a:buClr>
              <a:buSzPts val="1800"/>
              <a:buFont typeface="Calibri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Gestionarea corectă a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utilizatorilor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vulnerabili nu este doar o cerință a legii, ci și un lucru corect din punct de vedere social și o mișcare de afaceri inteligentă.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7"/>
          <p:cNvSpPr txBox="1"/>
          <p:nvPr/>
        </p:nvSpPr>
        <p:spPr>
          <a:xfrm>
            <a:off x="8027298" y="5654888"/>
            <a:ext cx="3047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47" descr="Modern gpdr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7091" y="1407035"/>
            <a:ext cx="4043929" cy="404392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7"/>
          <p:cNvSpPr/>
          <p:nvPr/>
        </p:nvSpPr>
        <p:spPr>
          <a:xfrm>
            <a:off x="8629650" y="0"/>
            <a:ext cx="355672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2.4 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repturile tale online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40000"/>
              <a:buFont typeface="Calibri"/>
              <a:buNone/>
            </a:pPr>
            <a:r>
              <a:rPr lang="en-US" sz="2200"/>
              <a:t>Secțiunea 5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20000"/>
              <a:buFont typeface="Calibri"/>
              <a:buNone/>
            </a:pPr>
            <a:r>
              <a:rPr lang="en-US" sz="4000"/>
              <a:t>Cum vă puteți proteja în avans </a:t>
            </a:r>
            <a:endParaRPr/>
          </a:p>
        </p:txBody>
      </p:sp>
      <p:sp>
        <p:nvSpPr>
          <p:cNvPr id="375" name="Google Shape;375;p48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376" name="Google Shape;376;p48"/>
          <p:cNvSpPr txBox="1">
            <a:spLocks noGrp="1"/>
          </p:cNvSpPr>
          <p:nvPr>
            <p:ph type="body" idx="2"/>
          </p:nvPr>
        </p:nvSpPr>
        <p:spPr>
          <a:xfrm>
            <a:off x="667850" y="2948300"/>
            <a:ext cx="68379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en-US" sz="2000" dirty="0" err="1"/>
              <a:t>După</a:t>
            </a:r>
            <a:r>
              <a:rPr lang="en-US" sz="2000" dirty="0"/>
              <a:t> </a:t>
            </a:r>
            <a:r>
              <a:rPr lang="en-US" sz="2000" dirty="0" err="1"/>
              <a:t>completarea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en-US" sz="2000" dirty="0" err="1"/>
              <a:t>secțiuni</a:t>
            </a:r>
            <a:r>
              <a:rPr lang="en-US" sz="2000" dirty="0"/>
              <a:t>, </a:t>
            </a: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ști</a:t>
            </a:r>
            <a:r>
              <a:rPr lang="en-US" sz="2000" dirty="0"/>
              <a:t>:</a:t>
            </a:r>
            <a:endParaRPr dirty="0"/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n-US" sz="2000" dirty="0"/>
              <a:t>Cum </a:t>
            </a:r>
            <a:r>
              <a:rPr lang="en-US" sz="2000" dirty="0" err="1"/>
              <a:t>vă</a:t>
            </a:r>
            <a:r>
              <a:rPr lang="en-US" sz="2000" dirty="0"/>
              <a:t> </a:t>
            </a:r>
            <a:r>
              <a:rPr lang="en-US" sz="2000" dirty="0" err="1"/>
              <a:t>puteți</a:t>
            </a:r>
            <a:r>
              <a:rPr lang="en-US" sz="2000" dirty="0"/>
              <a:t> </a:t>
            </a:r>
            <a:r>
              <a:rPr lang="en-US" sz="2000" dirty="0" err="1"/>
              <a:t>proteja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identificarea</a:t>
            </a:r>
            <a:r>
              <a:rPr lang="en-US" sz="2000" dirty="0"/>
              <a:t> site-</a:t>
            </a:r>
            <a:r>
              <a:rPr lang="en-US" sz="2000" dirty="0" err="1"/>
              <a:t>urilor</a:t>
            </a:r>
            <a:r>
              <a:rPr lang="en-US" sz="2000" dirty="0"/>
              <a:t> </a:t>
            </a:r>
            <a:r>
              <a:rPr lang="en-US" sz="2000" dirty="0" err="1"/>
              <a:t>sigure</a:t>
            </a:r>
            <a:r>
              <a:rPr lang="en-US" sz="2000" dirty="0"/>
              <a:t>, a link-</a:t>
            </a:r>
            <a:r>
              <a:rPr lang="en-US" sz="2000" dirty="0" err="1"/>
              <a:t>urilor</a:t>
            </a:r>
            <a:r>
              <a:rPr lang="en-US" sz="2000" dirty="0"/>
              <a:t>, a </a:t>
            </a:r>
            <a:r>
              <a:rPr lang="en-US" sz="2000" dirty="0" err="1"/>
              <a:t>modulelor</a:t>
            </a:r>
            <a:r>
              <a:rPr lang="en-US" sz="2000" dirty="0"/>
              <a:t> cookie, a </a:t>
            </a:r>
            <a:r>
              <a:rPr lang="en-US" sz="2000" dirty="0" err="1"/>
              <a:t>consimțământului</a:t>
            </a:r>
            <a:endParaRPr sz="2000" dirty="0"/>
          </a:p>
        </p:txBody>
      </p:sp>
      <p:pic>
        <p:nvPicPr>
          <p:cNvPr id="377" name="Google Shape;377;p48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7" t="11532" r="9779" b="9207"/>
          <a:stretch/>
        </p:blipFill>
        <p:spPr>
          <a:xfrm>
            <a:off x="7505884" y="1973178"/>
            <a:ext cx="4199138" cy="417250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8"/>
          <p:cNvSpPr txBox="1"/>
          <p:nvPr/>
        </p:nvSpPr>
        <p:spPr>
          <a:xfrm>
            <a:off x="8319052" y="6145682"/>
            <a:ext cx="224220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E94B47-866E-4FCA-AEE8-86574B2605B9}"/>
              </a:ext>
            </a:extLst>
          </p:cNvPr>
          <p:cNvSpPr txBox="1"/>
          <p:nvPr/>
        </p:nvSpPr>
        <p:spPr>
          <a:xfrm>
            <a:off x="11439939" y="6145682"/>
            <a:ext cx="752061" cy="712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Google Shape;78;p1">
            <a:extLst>
              <a:ext uri="{FF2B5EF4-FFF2-40B4-BE49-F238E27FC236}">
                <a16:creationId xmlns:a16="http://schemas.microsoft.com/office/drawing/2014/main" id="{1C374E38-7603-4656-AB4F-F97B321B80E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341" y="6171044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 idx="4294967295"/>
          </p:nvPr>
        </p:nvSpPr>
        <p:spPr>
          <a:xfrm>
            <a:off x="949569" y="-424554"/>
            <a:ext cx="10292862" cy="189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5400"/>
              <a:buFont typeface="Calibri"/>
              <a:buNone/>
            </a:pPr>
            <a:r>
              <a:rPr lang="en-US" sz="5400"/>
              <a:t>Module</a:t>
            </a:r>
            <a:endParaRPr sz="5400">
              <a:solidFill>
                <a:srgbClr val="1C2E78"/>
              </a:solidFill>
            </a:endParaRPr>
          </a:p>
        </p:txBody>
      </p:sp>
      <p:grpSp>
        <p:nvGrpSpPr>
          <p:cNvPr id="107" name="Google Shape;107;p3"/>
          <p:cNvGrpSpPr/>
          <p:nvPr/>
        </p:nvGrpSpPr>
        <p:grpSpPr>
          <a:xfrm>
            <a:off x="835566" y="1818640"/>
            <a:ext cx="10520867" cy="4282870"/>
            <a:chOff x="0" y="8026"/>
            <a:chExt cx="10520867" cy="4282870"/>
          </a:xfrm>
        </p:grpSpPr>
        <p:sp>
          <p:nvSpPr>
            <p:cNvPr id="108" name="Google Shape;108;p3"/>
            <p:cNvSpPr/>
            <p:nvPr/>
          </p:nvSpPr>
          <p:spPr>
            <a:xfrm>
              <a:off x="0" y="8026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34338" y="42364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Competențe fundamentale în utilizarea tehnologiilor digitale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717655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84C337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34338" y="751993"/>
              <a:ext cx="10452300" cy="6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n-US" sz="2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Securitate &amp; </a:t>
              </a:r>
              <a:r>
                <a:rPr lang="en-US" sz="28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Prevenire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0" y="1435113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34338" y="1469451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Gestionarea unui cont bancar online</a:t>
              </a: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0" y="2152571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34338" y="2186909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Soluții pentru</a:t>
              </a: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primi </a:t>
              </a: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și </a:t>
              </a: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trimite</a:t>
              </a: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bani online </a:t>
              </a: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0" y="2870029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34338" y="2904367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Utilizarea </a:t>
              </a: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unui card </a:t>
              </a: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bancar </a:t>
              </a: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pentru a</a:t>
              </a: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chiziții online de bunuri și servicii</a:t>
              </a: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0" y="3587487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34338" y="3621825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Efectuarea</a:t>
              </a: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plăților online pentru taxe și facturi</a:t>
              </a: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" name="Google Shape;121;p3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12"/>
            <a:ext cx="3800819" cy="179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78;p1">
            <a:extLst>
              <a:ext uri="{FF2B5EF4-FFF2-40B4-BE49-F238E27FC236}">
                <a16:creationId xmlns:a16="http://schemas.microsoft.com/office/drawing/2014/main" id="{84E80E55-0461-47C8-ADFF-5DB99FA3C08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6644" y="6250175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Câteva exemple pentru a fi în siguranță (1/3)</a:t>
            </a:r>
            <a:endParaRPr/>
          </a:p>
        </p:txBody>
      </p:sp>
      <p:sp>
        <p:nvSpPr>
          <p:cNvPr id="385" name="Google Shape;385;p49"/>
          <p:cNvSpPr txBox="1">
            <a:spLocks noGrp="1"/>
          </p:cNvSpPr>
          <p:nvPr>
            <p:ph type="body" idx="1"/>
          </p:nvPr>
        </p:nvSpPr>
        <p:spPr>
          <a:xfrm>
            <a:off x="557998" y="1800000"/>
            <a:ext cx="1105969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Evitați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plătiți</a:t>
            </a:r>
            <a:r>
              <a:rPr lang="en-US" dirty="0"/>
              <a:t> pe </a:t>
            </a:r>
            <a:r>
              <a:rPr lang="en-US" dirty="0" err="1"/>
              <a:t>cineva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transfer </a:t>
            </a:r>
            <a:r>
              <a:rPr lang="en-US" dirty="0" err="1"/>
              <a:t>bancar</a:t>
            </a:r>
            <a:r>
              <a:rPr lang="en-US" dirty="0"/>
              <a:t>, </a:t>
            </a:r>
            <a:r>
              <a:rPr lang="ro-RO" dirty="0"/>
              <a:t>Western Union, </a:t>
            </a:r>
            <a:r>
              <a:rPr lang="en-US" dirty="0" err="1"/>
              <a:t>ordin</a:t>
            </a:r>
            <a:r>
              <a:rPr lang="en-US" dirty="0"/>
              <a:t> de </a:t>
            </a:r>
            <a:r>
              <a:rPr lang="en-US" dirty="0" err="1"/>
              <a:t>plată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carduri</a:t>
            </a:r>
            <a:r>
              <a:rPr lang="en-US" dirty="0"/>
              <a:t> </a:t>
            </a:r>
            <a:r>
              <a:rPr lang="en-US" dirty="0" err="1"/>
              <a:t>cadou</a:t>
            </a:r>
            <a:r>
              <a:rPr lang="en-US" dirty="0"/>
              <a:t>. </a:t>
            </a:r>
            <a:r>
              <a:rPr lang="en-US" dirty="0" err="1"/>
              <a:t>Escrocii</a:t>
            </a:r>
            <a:r>
              <a:rPr lang="en-US" dirty="0"/>
              <a:t> </a:t>
            </a:r>
            <a:r>
              <a:rPr lang="en-US" dirty="0" err="1"/>
              <a:t>solicită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plăți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 nu </a:t>
            </a:r>
            <a:r>
              <a:rPr lang="en-US" dirty="0" err="1"/>
              <a:t>lasă</a:t>
            </a:r>
            <a:r>
              <a:rPr lang="en-US" dirty="0"/>
              <a:t> </a:t>
            </a:r>
            <a:r>
              <a:rPr lang="en-US" dirty="0" err="1"/>
              <a:t>urme</a:t>
            </a:r>
            <a:r>
              <a:rPr lang="en-US" dirty="0"/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Nu </a:t>
            </a:r>
            <a:r>
              <a:rPr lang="en-US" dirty="0" err="1"/>
              <a:t>împărtășiți</a:t>
            </a:r>
            <a:r>
              <a:rPr lang="en-US" dirty="0"/>
              <a:t> </a:t>
            </a:r>
            <a:r>
              <a:rPr lang="en-US" dirty="0" err="1"/>
              <a:t>niciodată</a:t>
            </a:r>
            <a:r>
              <a:rPr lang="en-US" dirty="0"/>
              <a:t> </a:t>
            </a:r>
            <a:r>
              <a:rPr lang="en-US" dirty="0" err="1"/>
              <a:t>parolele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. cu </a:t>
            </a:r>
            <a:r>
              <a:rPr lang="en-US" dirty="0" err="1"/>
              <a:t>nimeni</a:t>
            </a:r>
            <a:r>
              <a:rPr lang="en-US" dirty="0"/>
              <a:t> online. </a:t>
            </a:r>
            <a:r>
              <a:rPr lang="en-US" dirty="0" err="1"/>
              <a:t>Doar</a:t>
            </a:r>
            <a:r>
              <a:rPr lang="en-US" dirty="0"/>
              <a:t> cu </a:t>
            </a:r>
            <a:r>
              <a:rPr lang="en-US" dirty="0" err="1"/>
              <a:t>persoane</a:t>
            </a:r>
            <a:r>
              <a:rPr lang="en-US" dirty="0"/>
              <a:t> de </a:t>
            </a:r>
            <a:r>
              <a:rPr lang="en-US" dirty="0" err="1"/>
              <a:t>încredere</a:t>
            </a:r>
            <a:r>
              <a:rPr lang="en-US" dirty="0"/>
              <a:t>!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Fiți</a:t>
            </a:r>
            <a:r>
              <a:rPr lang="en-US" dirty="0"/>
              <a:t> </a:t>
            </a:r>
            <a:r>
              <a:rPr lang="en-US" dirty="0" err="1"/>
              <a:t>sceptici</a:t>
            </a:r>
            <a:r>
              <a:rPr lang="en-US" dirty="0"/>
              <a:t> cu </a:t>
            </a:r>
            <a:r>
              <a:rPr lang="en-US" dirty="0" err="1"/>
              <a:t>privire</a:t>
            </a:r>
            <a:r>
              <a:rPr lang="en-US" dirty="0"/>
              <a:t> la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urgent. </a:t>
            </a:r>
            <a:r>
              <a:rPr lang="en-US" dirty="0" err="1"/>
              <a:t>Escrocii</a:t>
            </a:r>
            <a:r>
              <a:rPr lang="en-US" dirty="0"/>
              <a:t> </a:t>
            </a:r>
            <a:r>
              <a:rPr lang="en-US" dirty="0" err="1"/>
              <a:t>doresc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acționați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 a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gândiți</a:t>
            </a:r>
            <a:r>
              <a:rPr lang="en-US" dirty="0"/>
              <a:t> critic la </a:t>
            </a:r>
            <a:r>
              <a:rPr lang="en-US" dirty="0" err="1"/>
              <a:t>situație</a:t>
            </a:r>
            <a:r>
              <a:rPr lang="en-US" dirty="0"/>
              <a:t>. </a:t>
            </a:r>
            <a:r>
              <a:rPr lang="en-US" dirty="0" err="1"/>
              <a:t>Amintiți-vă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faceți</a:t>
            </a:r>
            <a:r>
              <a:rPr lang="en-US" dirty="0"/>
              <a:t> o </a:t>
            </a:r>
            <a:r>
              <a:rPr lang="en-US" dirty="0" err="1"/>
              <a:t>pauză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îndepărtați</a:t>
            </a:r>
            <a:r>
              <a:rPr lang="en-US" dirty="0"/>
              <a:t> de calculator în loc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intrați</a:t>
            </a:r>
            <a:r>
              <a:rPr lang="en-US" dirty="0"/>
              <a:t> în </a:t>
            </a:r>
            <a:r>
              <a:rPr lang="en-US" dirty="0" err="1"/>
              <a:t>panică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ro-RO" dirty="0"/>
              <a:t>aveți impresia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ceva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suspect </a:t>
            </a:r>
            <a:r>
              <a:rPr lang="en-US" dirty="0" err="1"/>
              <a:t>și</a:t>
            </a:r>
            <a:r>
              <a:rPr lang="en-US" dirty="0"/>
              <a:t> nu </a:t>
            </a:r>
            <a:r>
              <a:rPr lang="en-US" dirty="0" err="1"/>
              <a:t>sunteți</a:t>
            </a:r>
            <a:r>
              <a:rPr lang="en-US" dirty="0"/>
              <a:t> </a:t>
            </a:r>
            <a:r>
              <a:rPr lang="en-US" dirty="0" err="1"/>
              <a:t>sigur</a:t>
            </a:r>
            <a:r>
              <a:rPr lang="en-US" dirty="0"/>
              <a:t> cum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procedați</a:t>
            </a:r>
            <a:r>
              <a:rPr lang="en-US" dirty="0"/>
              <a:t>.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Apăsați</a:t>
            </a:r>
            <a:r>
              <a:rPr lang="en-US" dirty="0"/>
              <a:t> </a:t>
            </a:r>
            <a:r>
              <a:rPr lang="en-US" dirty="0" err="1"/>
              <a:t>imediat</a:t>
            </a:r>
            <a:r>
              <a:rPr lang="en-US" dirty="0"/>
              <a:t> pe X </a:t>
            </a:r>
            <a:r>
              <a:rPr lang="en-US" dirty="0" err="1"/>
              <a:t>sau</a:t>
            </a:r>
            <a:r>
              <a:rPr lang="en-US" dirty="0"/>
              <a:t> Nu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închide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site web </a:t>
            </a:r>
            <a:r>
              <a:rPr lang="en-US" dirty="0" err="1"/>
              <a:t>sau</a:t>
            </a:r>
            <a:r>
              <a:rPr lang="en-US" dirty="0"/>
              <a:t> pop-up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viruși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ro-RO" dirty="0"/>
              <a:t>tombole cu premii</a:t>
            </a:r>
            <a:r>
              <a:rPr lang="en-US" dirty="0"/>
              <a:t>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None/>
            </a:pPr>
            <a:endParaRPr dirty="0"/>
          </a:p>
        </p:txBody>
      </p:sp>
      <p:sp>
        <p:nvSpPr>
          <p:cNvPr id="386" name="Google Shape;386;p49"/>
          <p:cNvSpPr/>
          <p:nvPr/>
        </p:nvSpPr>
        <p:spPr>
          <a:xfrm>
            <a:off x="8715375" y="0"/>
            <a:ext cx="3471002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2.5 Cum vă puteți proteja în avans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fi în </a:t>
            </a:r>
            <a:r>
              <a:rPr lang="en-US" dirty="0" err="1"/>
              <a:t>siguranță</a:t>
            </a:r>
            <a:r>
              <a:rPr lang="en-US" dirty="0"/>
              <a:t> (2/3)</a:t>
            </a:r>
            <a:endParaRPr dirty="0"/>
          </a:p>
        </p:txBody>
      </p:sp>
      <p:sp>
        <p:nvSpPr>
          <p:cNvPr id="393" name="Google Shape;393;p50"/>
          <p:cNvSpPr txBox="1">
            <a:spLocks noGrp="1"/>
          </p:cNvSpPr>
          <p:nvPr>
            <p:ph type="body" idx="1"/>
          </p:nvPr>
        </p:nvSpPr>
        <p:spPr>
          <a:xfrm>
            <a:off x="557997" y="1800000"/>
            <a:ext cx="9669367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17646"/>
              <a:buChar char="▪"/>
            </a:pPr>
            <a:r>
              <a:rPr lang="en-US" dirty="0" err="1"/>
              <a:t>Sunați</a:t>
            </a:r>
            <a:r>
              <a:rPr lang="en-US" dirty="0"/>
              <a:t> o </a:t>
            </a:r>
            <a:r>
              <a:rPr lang="en-US" dirty="0" err="1"/>
              <a:t>persoană</a:t>
            </a:r>
            <a:r>
              <a:rPr lang="en-US" dirty="0"/>
              <a:t> </a:t>
            </a:r>
            <a:r>
              <a:rPr lang="en-US" dirty="0" err="1"/>
              <a:t>dragă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căutați</a:t>
            </a:r>
            <a:r>
              <a:rPr lang="en-US" dirty="0"/>
              <a:t> </a:t>
            </a:r>
            <a:r>
              <a:rPr lang="en-US" dirty="0" err="1"/>
              <a:t>sfaturi</a:t>
            </a:r>
            <a:r>
              <a:rPr lang="en-US" dirty="0"/>
              <a:t> online.</a:t>
            </a:r>
            <a:endParaRPr dirty="0"/>
          </a:p>
          <a:p>
            <a:pPr marL="457200" lvl="0" indent="-381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17646"/>
              <a:buChar char="▪"/>
            </a:pPr>
            <a:r>
              <a:rPr lang="en-US" dirty="0" err="1"/>
              <a:t>Căutați</a:t>
            </a:r>
            <a:r>
              <a:rPr lang="en-US" dirty="0"/>
              <a:t> pe Google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vedea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 au </a:t>
            </a:r>
            <a:r>
              <a:rPr lang="en-US" dirty="0" err="1"/>
              <a:t>raportat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escrocherii</a:t>
            </a:r>
            <a:r>
              <a:rPr lang="en-US" dirty="0"/>
              <a:t>.</a:t>
            </a:r>
            <a:endParaRPr dirty="0"/>
          </a:p>
          <a:p>
            <a:pPr marL="457200" lvl="0" indent="-381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17646"/>
              <a:buChar char="▪"/>
            </a:pPr>
            <a:r>
              <a:rPr lang="en-US" dirty="0" err="1"/>
              <a:t>Asigurați-vă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site-urile web au </a:t>
            </a:r>
            <a:r>
              <a:rPr lang="en-US" sz="2800" b="1" u="sng" dirty="0"/>
              <a:t>https://</a:t>
            </a:r>
            <a:r>
              <a:rPr lang="en-US" sz="2800" dirty="0"/>
              <a:t> </a:t>
            </a:r>
            <a:r>
              <a:rPr lang="en-US" dirty="0" err="1"/>
              <a:t>listat</a:t>
            </a:r>
            <a:r>
              <a:rPr lang="en-US" dirty="0"/>
              <a:t> în </a:t>
            </a:r>
            <a:r>
              <a:rPr lang="en-US" dirty="0" err="1"/>
              <a:t>fața</a:t>
            </a:r>
            <a:r>
              <a:rPr lang="en-US" dirty="0"/>
              <a:t> lor. </a:t>
            </a:r>
            <a:r>
              <a:rPr lang="ro-RO" dirty="0"/>
              <a:t>Litera </a:t>
            </a:r>
            <a:r>
              <a:rPr lang="en-US" dirty="0"/>
              <a:t>„</a:t>
            </a:r>
            <a:r>
              <a:rPr lang="en-US" b="1" dirty="0"/>
              <a:t>s</a:t>
            </a:r>
            <a:r>
              <a:rPr lang="en-US" dirty="0"/>
              <a:t>” </a:t>
            </a:r>
            <a:r>
              <a:rPr lang="en-US" dirty="0" err="1"/>
              <a:t>indică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site-ul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securizat</a:t>
            </a:r>
            <a:r>
              <a:rPr lang="en-US" dirty="0"/>
              <a:t>. </a:t>
            </a:r>
            <a:r>
              <a:rPr lang="en-US" dirty="0" err="1"/>
              <a:t>Numele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un mic </a:t>
            </a:r>
            <a:r>
              <a:rPr lang="en-US" dirty="0" err="1"/>
              <a:t>lacăt</a:t>
            </a:r>
            <a:r>
              <a:rPr lang="en-US" dirty="0"/>
              <a:t> </a:t>
            </a:r>
            <a:r>
              <a:rPr lang="en-US" dirty="0" err="1"/>
              <a:t>lângă</a:t>
            </a:r>
            <a:r>
              <a:rPr lang="en-US" dirty="0"/>
              <a:t> el.</a:t>
            </a:r>
            <a:endParaRPr dirty="0"/>
          </a:p>
          <a:p>
            <a:pPr marL="457200" lvl="0" indent="-381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17646"/>
              <a:buChar char="▪"/>
            </a:pPr>
            <a:r>
              <a:rPr lang="en-US" dirty="0" err="1"/>
              <a:t>Feriți-vă</a:t>
            </a:r>
            <a:r>
              <a:rPr lang="en-US" dirty="0"/>
              <a:t> de tot </a:t>
            </a:r>
            <a:r>
              <a:rPr lang="en-US" dirty="0" err="1"/>
              <a:t>ceea</a:t>
            </a:r>
            <a:r>
              <a:rPr lang="en-US" dirty="0"/>
              <a:t> ce pare </a:t>
            </a:r>
            <a:r>
              <a:rPr lang="en-US" dirty="0" err="1"/>
              <a:t>prea</a:t>
            </a:r>
            <a:r>
              <a:rPr lang="en-US" dirty="0"/>
              <a:t> </a:t>
            </a:r>
            <a:r>
              <a:rPr lang="en-US" dirty="0" err="1"/>
              <a:t>frumos</a:t>
            </a:r>
            <a:r>
              <a:rPr lang="en-US" dirty="0"/>
              <a:t> ca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adevărat</a:t>
            </a:r>
            <a:r>
              <a:rPr lang="en-US" dirty="0"/>
              <a:t>.</a:t>
            </a:r>
            <a:endParaRPr dirty="0"/>
          </a:p>
          <a:p>
            <a:pPr marL="457200" lvl="0" indent="-381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17646"/>
              <a:buChar char="▪"/>
            </a:pPr>
            <a:r>
              <a:rPr lang="en-US" dirty="0" err="1"/>
              <a:t>Luați</a:t>
            </a:r>
            <a:r>
              <a:rPr lang="en-US" dirty="0"/>
              <a:t> în </a:t>
            </a:r>
            <a:r>
              <a:rPr lang="en-US" dirty="0" err="1"/>
              <a:t>considerare</a:t>
            </a:r>
            <a:r>
              <a:rPr lang="en-US" dirty="0"/>
              <a:t> </a:t>
            </a:r>
            <a:r>
              <a:rPr lang="en-US" dirty="0" err="1"/>
              <a:t>activarea</a:t>
            </a:r>
            <a:r>
              <a:rPr lang="en-US" dirty="0"/>
              <a:t> </a:t>
            </a:r>
            <a:r>
              <a:rPr lang="en-US" dirty="0" err="1"/>
              <a:t>autentificării</a:t>
            </a:r>
            <a:r>
              <a:rPr lang="en-US" dirty="0"/>
              <a:t> cu multi-factor (</a:t>
            </a:r>
            <a:r>
              <a:rPr lang="en-US" dirty="0" err="1"/>
              <a:t>factori</a:t>
            </a:r>
            <a:r>
              <a:rPr lang="en-US" dirty="0"/>
              <a:t> </a:t>
            </a:r>
            <a:r>
              <a:rPr lang="en-US" dirty="0" err="1"/>
              <a:t>multipli</a:t>
            </a:r>
            <a:r>
              <a:rPr lang="en-US" dirty="0"/>
              <a:t>).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cere fie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introduceți</a:t>
            </a:r>
            <a:r>
              <a:rPr lang="en-US" dirty="0"/>
              <a:t> un cod (</a:t>
            </a:r>
            <a:r>
              <a:rPr lang="en-US" dirty="0" err="1"/>
              <a:t>trimis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SMS </a:t>
            </a:r>
            <a:r>
              <a:rPr lang="en-US" dirty="0" err="1"/>
              <a:t>sau</a:t>
            </a:r>
            <a:r>
              <a:rPr lang="en-US" dirty="0"/>
              <a:t> e-mail), fie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utilizați</a:t>
            </a:r>
            <a:r>
              <a:rPr lang="en-US" dirty="0"/>
              <a:t> o </a:t>
            </a:r>
            <a:r>
              <a:rPr lang="en-US" dirty="0" err="1"/>
              <a:t>aplicație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conecta</a:t>
            </a:r>
            <a:r>
              <a:rPr lang="en-US" dirty="0"/>
              <a:t> la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conturile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.,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rețelele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portalurile</a:t>
            </a:r>
            <a:r>
              <a:rPr lang="en-US" dirty="0"/>
              <a:t> </a:t>
            </a:r>
            <a:r>
              <a:rPr lang="en-US" dirty="0" err="1"/>
              <a:t>bancare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împiedica</a:t>
            </a:r>
            <a:r>
              <a:rPr lang="en-US" dirty="0"/>
              <a:t> </a:t>
            </a:r>
            <a:r>
              <a:rPr lang="en-US" dirty="0" err="1"/>
              <a:t>hackerii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conecteze</a:t>
            </a:r>
            <a:r>
              <a:rPr lang="en-US" dirty="0"/>
              <a:t>.</a:t>
            </a:r>
            <a:endParaRPr dirty="0"/>
          </a:p>
          <a:p>
            <a:pPr marL="4572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17646"/>
              <a:buNone/>
            </a:pPr>
            <a:endParaRPr dirty="0"/>
          </a:p>
        </p:txBody>
      </p:sp>
      <p:sp>
        <p:nvSpPr>
          <p:cNvPr id="394" name="Google Shape;394;p50"/>
          <p:cNvSpPr/>
          <p:nvPr/>
        </p:nvSpPr>
        <p:spPr>
          <a:xfrm>
            <a:off x="8763000" y="0"/>
            <a:ext cx="3423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2.5 Cum vă puteți proteja în avans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Câteva exemple pentru a fi în siguranță (3/3)</a:t>
            </a:r>
            <a:endParaRPr/>
          </a:p>
        </p:txBody>
      </p:sp>
      <p:sp>
        <p:nvSpPr>
          <p:cNvPr id="401" name="Google Shape;401;p51"/>
          <p:cNvSpPr txBox="1">
            <a:spLocks noGrp="1"/>
          </p:cNvSpPr>
          <p:nvPr>
            <p:ph type="body" idx="1"/>
          </p:nvPr>
        </p:nvSpPr>
        <p:spPr>
          <a:xfrm>
            <a:off x="557998" y="1800000"/>
            <a:ext cx="1038940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8099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8107"/>
              <a:buChar char="▪"/>
            </a:pPr>
            <a:r>
              <a:rPr lang="en-US" dirty="0"/>
              <a:t>Se pot </a:t>
            </a:r>
            <a:r>
              <a:rPr lang="en-US" dirty="0" err="1"/>
              <a:t>lua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măsuri</a:t>
            </a:r>
            <a:r>
              <a:rPr lang="en-US" dirty="0"/>
              <a:t> de </a:t>
            </a:r>
            <a:r>
              <a:rPr lang="en-US" dirty="0" err="1"/>
              <a:t>precauție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evita</a:t>
            </a:r>
            <a:r>
              <a:rPr lang="en-US" dirty="0"/>
              <a:t> </a:t>
            </a:r>
            <a:r>
              <a:rPr lang="en-US" dirty="0" err="1"/>
              <a:t>escrocheriile</a:t>
            </a:r>
            <a:r>
              <a:rPr lang="en-US" dirty="0"/>
              <a:t>.</a:t>
            </a:r>
            <a:endParaRPr lang="ro-RO" dirty="0"/>
          </a:p>
          <a:p>
            <a:pPr marL="457200" lvl="0" indent="-38099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8107"/>
              <a:buChar char="▪"/>
            </a:pPr>
            <a:r>
              <a:rPr lang="ro-RO" dirty="0"/>
              <a:t>Nimeni nu trebuie să se teamă să continue să folosească internetul, atâta timp cât deține cunoștințele necesare pentru a-l utiliza în siguranță.</a:t>
            </a:r>
            <a:endParaRPr dirty="0"/>
          </a:p>
          <a:p>
            <a:pPr marL="457200" lvl="0" indent="-381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8108"/>
              <a:buChar char="▪"/>
            </a:pPr>
            <a:r>
              <a:rPr lang="en-US" dirty="0" err="1"/>
              <a:t>Găsiți</a:t>
            </a:r>
            <a:r>
              <a:rPr lang="en-US" dirty="0"/>
              <a:t> un </a:t>
            </a:r>
            <a:r>
              <a:rPr lang="en-US" dirty="0" err="1"/>
              <a:t>spațiu</a:t>
            </a:r>
            <a:r>
              <a:rPr lang="en-US" dirty="0"/>
              <a:t> </a:t>
            </a:r>
            <a:r>
              <a:rPr lang="en-US" dirty="0" err="1"/>
              <a:t>sigur</a:t>
            </a:r>
            <a:r>
              <a:rPr lang="en-US" dirty="0"/>
              <a:t> în </a:t>
            </a:r>
            <a:r>
              <a:rPr lang="en-US" dirty="0" err="1"/>
              <a:t>comunitatea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cercul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. social,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simțiți</a:t>
            </a:r>
            <a:r>
              <a:rPr lang="en-US" dirty="0"/>
              <a:t> </a:t>
            </a:r>
            <a:r>
              <a:rPr lang="en-US" dirty="0" err="1"/>
              <a:t>confortabil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discutați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teama</a:t>
            </a:r>
            <a:r>
              <a:rPr lang="en-US" dirty="0"/>
              <a:t> de a fi </a:t>
            </a:r>
            <a:r>
              <a:rPr lang="en-US" dirty="0" err="1"/>
              <a:t>judecați</a:t>
            </a:r>
            <a:r>
              <a:rPr lang="en-US" dirty="0"/>
              <a:t>. </a:t>
            </a:r>
            <a:endParaRPr dirty="0"/>
          </a:p>
          <a:p>
            <a:pPr marL="7620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b="1" dirty="0" err="1"/>
              <a:t>Dacă</a:t>
            </a:r>
            <a:r>
              <a:rPr lang="en-US" b="1" dirty="0"/>
              <a:t> </a:t>
            </a:r>
            <a:r>
              <a:rPr lang="en-US" b="1" dirty="0" err="1"/>
              <a:t>ați</a:t>
            </a:r>
            <a:r>
              <a:rPr lang="en-US" b="1" dirty="0"/>
              <a:t> </a:t>
            </a:r>
            <a:r>
              <a:rPr lang="en-US" b="1" dirty="0" err="1"/>
              <a:t>fost</a:t>
            </a:r>
            <a:r>
              <a:rPr lang="en-US" b="1" dirty="0"/>
              <a:t> </a:t>
            </a:r>
            <a:r>
              <a:rPr lang="en-US" b="1" dirty="0" err="1"/>
              <a:t>deja</a:t>
            </a:r>
            <a:r>
              <a:rPr lang="en-US" b="1" dirty="0"/>
              <a:t> </a:t>
            </a:r>
            <a:r>
              <a:rPr lang="en-US" b="1" dirty="0" err="1"/>
              <a:t>victima</a:t>
            </a:r>
            <a:r>
              <a:rPr lang="en-US" b="1" dirty="0"/>
              <a:t> </a:t>
            </a:r>
            <a:r>
              <a:rPr lang="en-US" b="1" dirty="0" err="1"/>
              <a:t>unei</a:t>
            </a:r>
            <a:r>
              <a:rPr lang="en-US" b="1" dirty="0"/>
              <a:t> </a:t>
            </a:r>
            <a:r>
              <a:rPr lang="en-US" b="1" dirty="0" err="1"/>
              <a:t>înșelătorii</a:t>
            </a:r>
            <a:r>
              <a:rPr lang="en-US" b="1" dirty="0"/>
              <a:t>, </a:t>
            </a:r>
            <a:r>
              <a:rPr lang="en-US" b="1" dirty="0" err="1"/>
              <a:t>iată</a:t>
            </a:r>
            <a:r>
              <a:rPr lang="en-US" b="1" dirty="0"/>
              <a:t> </a:t>
            </a:r>
            <a:r>
              <a:rPr lang="en-US" b="1" dirty="0" err="1"/>
              <a:t>câteva</a:t>
            </a:r>
            <a:r>
              <a:rPr lang="en-US" b="1" dirty="0"/>
              <a:t> </a:t>
            </a:r>
            <a:r>
              <a:rPr lang="en-US" b="1" dirty="0" err="1"/>
              <a:t>măsuri</a:t>
            </a:r>
            <a:r>
              <a:rPr lang="en-US" b="1" dirty="0"/>
              <a:t> pe care le </a:t>
            </a:r>
            <a:r>
              <a:rPr lang="en-US" b="1" dirty="0" err="1"/>
              <a:t>puteți</a:t>
            </a:r>
            <a:r>
              <a:rPr lang="en-US" b="1" dirty="0"/>
              <a:t> </a:t>
            </a:r>
            <a:r>
              <a:rPr lang="en-US" b="1" dirty="0" err="1"/>
              <a:t>lua</a:t>
            </a:r>
            <a:r>
              <a:rPr lang="en-US" b="1" dirty="0"/>
              <a:t>:</a:t>
            </a:r>
            <a:endParaRPr dirty="0"/>
          </a:p>
          <a:p>
            <a:pPr marL="457200" lvl="0" indent="-381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8108"/>
              <a:buChar char="▪"/>
            </a:pPr>
            <a:r>
              <a:rPr lang="en-US" dirty="0" err="1"/>
              <a:t>Sunați</a:t>
            </a:r>
            <a:r>
              <a:rPr lang="en-US" dirty="0"/>
              <a:t> la ban</a:t>
            </a:r>
            <a:r>
              <a:rPr lang="ro-RO" dirty="0"/>
              <a:t>că</a:t>
            </a:r>
            <a:r>
              <a:rPr lang="en-US" dirty="0"/>
              <a:t>.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îngheța</a:t>
            </a:r>
            <a:r>
              <a:rPr lang="en-US" dirty="0"/>
              <a:t> </a:t>
            </a:r>
            <a:r>
              <a:rPr lang="en-US" dirty="0" err="1"/>
              <a:t>contul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nimeni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nu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poată</a:t>
            </a:r>
            <a:r>
              <a:rPr lang="en-US" dirty="0"/>
              <a:t> </a:t>
            </a:r>
            <a:r>
              <a:rPr lang="en-US" dirty="0" err="1"/>
              <a:t>accesa</a:t>
            </a:r>
            <a:r>
              <a:rPr lang="en-US" dirty="0"/>
              <a:t> </a:t>
            </a:r>
            <a:r>
              <a:rPr lang="en-US" dirty="0" err="1"/>
              <a:t>fondurile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emite</a:t>
            </a:r>
            <a:r>
              <a:rPr lang="en-US" dirty="0"/>
              <a:t> un </a:t>
            </a:r>
            <a:r>
              <a:rPr lang="en-US" dirty="0" err="1"/>
              <a:t>nou</a:t>
            </a:r>
            <a:r>
              <a:rPr lang="en-US" dirty="0"/>
              <a:t> card de debit.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banii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furați</a:t>
            </a:r>
            <a:r>
              <a:rPr lang="en-US" dirty="0"/>
              <a:t>, </a:t>
            </a:r>
            <a:r>
              <a:rPr lang="en-US" dirty="0" err="1"/>
              <a:t>puteți</a:t>
            </a:r>
            <a:r>
              <a:rPr lang="en-US" dirty="0"/>
              <a:t> </a:t>
            </a:r>
            <a:r>
              <a:rPr lang="en-US" dirty="0" err="1"/>
              <a:t>vedea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banca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anula</a:t>
            </a:r>
            <a:r>
              <a:rPr lang="en-US" dirty="0"/>
              <a:t> </a:t>
            </a:r>
            <a:r>
              <a:rPr lang="en-US" dirty="0" err="1"/>
              <a:t>acele</a:t>
            </a:r>
            <a:r>
              <a:rPr lang="en-US" dirty="0"/>
              <a:t> </a:t>
            </a:r>
            <a:r>
              <a:rPr lang="en-US" dirty="0" err="1"/>
              <a:t>tranzacții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returna</a:t>
            </a:r>
            <a:r>
              <a:rPr lang="en-US" dirty="0"/>
              <a:t> </a:t>
            </a:r>
            <a:r>
              <a:rPr lang="en-US" dirty="0" err="1"/>
              <a:t>fondurile</a:t>
            </a:r>
            <a:r>
              <a:rPr lang="en-US" dirty="0"/>
              <a:t>.</a:t>
            </a:r>
            <a:endParaRPr dirty="0"/>
          </a:p>
          <a:p>
            <a:pPr marL="457200" lvl="0" indent="-381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8108"/>
              <a:buChar char="▪"/>
            </a:pPr>
            <a:r>
              <a:rPr lang="en-US" dirty="0" err="1"/>
              <a:t>Luați</a:t>
            </a:r>
            <a:r>
              <a:rPr lang="en-US" dirty="0"/>
              <a:t> în </a:t>
            </a:r>
            <a:r>
              <a:rPr lang="en-US" dirty="0" err="1"/>
              <a:t>considerare</a:t>
            </a:r>
            <a:r>
              <a:rPr lang="en-US" dirty="0"/>
              <a:t> </a:t>
            </a:r>
            <a:r>
              <a:rPr lang="en-US" dirty="0" err="1"/>
              <a:t>depunerea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plângeri</a:t>
            </a:r>
            <a:r>
              <a:rPr lang="en-US" dirty="0"/>
              <a:t> la </a:t>
            </a:r>
            <a:r>
              <a:rPr lang="en-US" dirty="0" err="1"/>
              <a:t>poliție</a:t>
            </a:r>
            <a:r>
              <a:rPr lang="en-US" dirty="0"/>
              <a:t>.</a:t>
            </a:r>
            <a:endParaRPr dirty="0"/>
          </a:p>
          <a:p>
            <a:pPr marL="4572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8108"/>
              <a:buNone/>
            </a:pPr>
            <a:endParaRPr dirty="0"/>
          </a:p>
        </p:txBody>
      </p:sp>
      <p:sp>
        <p:nvSpPr>
          <p:cNvPr id="402" name="Google Shape;402;p51"/>
          <p:cNvSpPr/>
          <p:nvPr/>
        </p:nvSpPr>
        <p:spPr>
          <a:xfrm>
            <a:off x="8743950" y="0"/>
            <a:ext cx="344242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2.5 Cum vă puteți proteja în avans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"/>
          <p:cNvSpPr txBox="1">
            <a:spLocks noGrp="1"/>
          </p:cNvSpPr>
          <p:nvPr>
            <p:ph type="body" idx="4294967295"/>
          </p:nvPr>
        </p:nvSpPr>
        <p:spPr>
          <a:xfrm>
            <a:off x="0" y="1408819"/>
            <a:ext cx="6001305" cy="47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endParaRPr sz="4000">
              <a:solidFill>
                <a:srgbClr val="51528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400"/>
              <a:buNone/>
            </a:pPr>
            <a:r>
              <a:rPr lang="en-US" sz="5400">
                <a:solidFill>
                  <a:srgbClr val="515280"/>
                </a:solidFill>
              </a:rPr>
              <a:t>Test de verificare a cunoștințelor</a:t>
            </a:r>
            <a:endParaRPr sz="5400">
              <a:solidFill>
                <a:srgbClr val="515280"/>
              </a:solidFill>
            </a:endParaRPr>
          </a:p>
        </p:txBody>
      </p:sp>
      <p:pic>
        <p:nvPicPr>
          <p:cNvPr id="409" name="Google Shape;409;p22" descr="Online survey analysis. Electronic data collection, digital research tool, computerized study. Analyst considering feedback results, analysing info. Vector isolated concept metaphor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179" y="-1"/>
            <a:ext cx="6471821" cy="647182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2"/>
          <p:cNvSpPr txBox="1"/>
          <p:nvPr/>
        </p:nvSpPr>
        <p:spPr>
          <a:xfrm>
            <a:off x="8381647" y="6492875"/>
            <a:ext cx="32736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F5557-AE31-4444-91B7-E455E24AEB56}"/>
              </a:ext>
            </a:extLst>
          </p:cNvPr>
          <p:cNvSpPr txBox="1"/>
          <p:nvPr/>
        </p:nvSpPr>
        <p:spPr>
          <a:xfrm>
            <a:off x="0" y="6169981"/>
            <a:ext cx="1013791" cy="6880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Google Shape;78;p1">
            <a:extLst>
              <a:ext uri="{FF2B5EF4-FFF2-40B4-BE49-F238E27FC236}">
                <a16:creationId xmlns:a16="http://schemas.microsoft.com/office/drawing/2014/main" id="{DBE70C39-7A87-46D4-913D-E974B423CDF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341" y="6171044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1. Care dintre următoarele parole este</a:t>
            </a:r>
            <a:r>
              <a:rPr lang="en-US" sz="20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cea mai</a:t>
            </a: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puternică?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3"/>
          <p:cNvSpPr txBox="1"/>
          <p:nvPr/>
        </p:nvSpPr>
        <p:spPr>
          <a:xfrm>
            <a:off x="2112607" y="1987414"/>
            <a:ext cx="239056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singur răspuns este corect!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0AF0B2F-392D-02E4-8284-86C3FA8F0175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John1234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181E3ED-876F-4B1C-339B-690947EB9BEE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John1990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ABD84EA-8661-3320-5B9D-8E9A5CEC7DBA}"/>
              </a:ext>
            </a:extLst>
          </p:cNvPr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John051190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CB3F06A-E427-DE4D-52E3-69BCB380C7C1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D. J0Hn!2nO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4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2.Care dintre următoarele reprezintă date personale?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4"/>
          <p:cNvSpPr txBox="1"/>
          <p:nvPr/>
        </p:nvSpPr>
        <p:spPr>
          <a:xfrm>
            <a:off x="2112607" y="1987414"/>
            <a:ext cx="239056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singur răspuns este corect!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9E8CB9-413C-F1A0-9431-B3A55434902F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ea typeface="Calibri"/>
                <a:cs typeface="Calibri"/>
              </a:rPr>
              <a:t>A. </a:t>
            </a:r>
            <a:r>
              <a:rPr lang="en-US" sz="1800" dirty="0" err="1">
                <a:ea typeface="Calibri"/>
                <a:cs typeface="Calibri"/>
              </a:rPr>
              <a:t>Adresa</a:t>
            </a:r>
            <a:r>
              <a:rPr lang="en-US" sz="1800" dirty="0">
                <a:ea typeface="Calibri"/>
                <a:cs typeface="Calibri"/>
              </a:rPr>
              <a:t> IP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4ED9EBA-D5AC-93D4-0BAE-1BC1B7ABEA93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B. </a:t>
            </a:r>
            <a:r>
              <a:rPr lang="en-US" sz="1800" dirty="0" err="1">
                <a:ea typeface="Calibri"/>
                <a:cs typeface="Calibri"/>
              </a:rPr>
              <a:t>Adresa</a:t>
            </a:r>
            <a:r>
              <a:rPr lang="en-US" sz="1800" dirty="0">
                <a:ea typeface="Calibri"/>
                <a:cs typeface="Calibri"/>
              </a:rPr>
              <a:t> de e-mail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5203C08-FD62-585B-79FF-A1F22C54A3AD}"/>
              </a:ext>
            </a:extLst>
          </p:cNvPr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ea typeface="Calibri"/>
                <a:cs typeface="Calibri"/>
              </a:rPr>
              <a:t>C. </a:t>
            </a:r>
            <a:r>
              <a:rPr lang="en-US" sz="1800" dirty="0" err="1">
                <a:ea typeface="Calibri"/>
                <a:cs typeface="Calibri"/>
              </a:rPr>
              <a:t>Toate</a:t>
            </a:r>
            <a:endParaRPr lang="en-US" sz="1800" dirty="0">
              <a:ea typeface="Calibri"/>
              <a:cs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5422089-8AF7-B17C-274F-6A5F7A5DC419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ea typeface="Calibri"/>
                <a:cs typeface="Calibri"/>
              </a:rPr>
              <a:t>D. Cookies ID </a:t>
            </a:r>
            <a:r>
              <a:rPr lang="en-US" sz="1800" dirty="0" err="1">
                <a:ea typeface="Calibri"/>
                <a:cs typeface="Calibri"/>
              </a:rPr>
              <a:t>în</a:t>
            </a:r>
            <a:r>
              <a:rPr lang="en-US" sz="1800" dirty="0">
                <a:ea typeface="Calibri"/>
                <a:cs typeface="Calibri"/>
              </a:rPr>
              <a:t> browser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2"/>
          <p:cNvSpPr/>
          <p:nvPr/>
        </p:nvSpPr>
        <p:spPr>
          <a:xfrm>
            <a:off x="1848679" y="1070741"/>
            <a:ext cx="7790622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 Când pictograma cu lacăt apare în browser, înseamnă că browser-ul a blocat pagina deoarece nu este sigură.</a:t>
            </a:r>
            <a:endParaRPr sz="2000" b="1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2"/>
          <p:cNvSpPr/>
          <p:nvPr/>
        </p:nvSpPr>
        <p:spPr>
          <a:xfrm>
            <a:off x="9460375" y="0"/>
            <a:ext cx="2726100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1.9 Check your knowledge!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240FD3C-AF82-E345-7E5D-2DEEE2EFF780}"/>
              </a:ext>
            </a:extLst>
          </p:cNvPr>
          <p:cNvSpPr/>
          <p:nvPr/>
        </p:nvSpPr>
        <p:spPr>
          <a:xfrm>
            <a:off x="6134100" y="279752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ea typeface="Calibri"/>
                <a:cs typeface="Calibri"/>
              </a:rPr>
              <a:t>Nu, </a:t>
            </a:r>
            <a:r>
              <a:rPr lang="en-US" sz="1800" dirty="0" err="1">
                <a:ea typeface="Calibri"/>
                <a:cs typeface="Calibri"/>
              </a:rPr>
              <a:t>afirmația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este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greșită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62C0499-8ECD-3092-4DF2-8E9D02C9B3D9}"/>
              </a:ext>
            </a:extLst>
          </p:cNvPr>
          <p:cNvSpPr/>
          <p:nvPr/>
        </p:nvSpPr>
        <p:spPr>
          <a:xfrm>
            <a:off x="2025650" y="277568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Da, </a:t>
            </a:r>
            <a:r>
              <a:rPr lang="en-US" sz="1800" dirty="0" err="1">
                <a:ea typeface="Calibri"/>
                <a:cs typeface="Calibri"/>
              </a:rPr>
              <a:t>afirmația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este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corectă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7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 Care dintre următoarele NU sunt date personale sensibile: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29;p24">
            <a:extLst>
              <a:ext uri="{FF2B5EF4-FFF2-40B4-BE49-F238E27FC236}">
                <a16:creationId xmlns:a16="http://schemas.microsoft.com/office/drawing/2014/main" id="{E2CF2782-5CCB-B98F-7B16-1712EA23AC08}"/>
              </a:ext>
            </a:extLst>
          </p:cNvPr>
          <p:cNvSpPr txBox="1"/>
          <p:nvPr/>
        </p:nvSpPr>
        <p:spPr>
          <a:xfrm>
            <a:off x="2112607" y="1987414"/>
            <a:ext cx="239056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singur răspuns este corect!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B11E633-7F1D-F3A6-1C5D-605A1B77584C}"/>
              </a:ext>
            </a:extLst>
          </p:cNvPr>
          <p:cNvSpPr/>
          <p:nvPr/>
        </p:nvSpPr>
        <p:spPr>
          <a:xfrm>
            <a:off x="20669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ea typeface="Calibri"/>
                <a:cs typeface="Calibri"/>
              </a:rPr>
              <a:t>A. </a:t>
            </a:r>
            <a:r>
              <a:rPr lang="en-US" sz="1800" dirty="0" err="1">
                <a:ea typeface="Calibri"/>
                <a:cs typeface="Calibri"/>
              </a:rPr>
              <a:t>Poze</a:t>
            </a:r>
            <a:endParaRPr lang="en-US" sz="1800" dirty="0">
              <a:ea typeface="Calibri"/>
              <a:cs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BA0FEA4-DD4C-663E-F0CF-0BE51053AAC4}"/>
              </a:ext>
            </a:extLst>
          </p:cNvPr>
          <p:cNvSpPr/>
          <p:nvPr/>
        </p:nvSpPr>
        <p:spPr>
          <a:xfrm>
            <a:off x="60960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ea typeface="Calibri"/>
                <a:cs typeface="Calibri"/>
              </a:rPr>
              <a:t>B. </a:t>
            </a:r>
            <a:r>
              <a:rPr lang="en-US" sz="1800" dirty="0" err="1">
                <a:ea typeface="Calibri"/>
                <a:cs typeface="Calibri"/>
              </a:rPr>
              <a:t>Adresa</a:t>
            </a:r>
            <a:r>
              <a:rPr lang="en-US" sz="1800" dirty="0">
                <a:ea typeface="Calibri"/>
                <a:cs typeface="Calibri"/>
              </a:rPr>
              <a:t> de </a:t>
            </a:r>
            <a:r>
              <a:rPr lang="en-US" sz="1800" dirty="0" err="1">
                <a:ea typeface="Calibri"/>
                <a:cs typeface="Calibri"/>
              </a:rPr>
              <a:t>domiciliu</a:t>
            </a:r>
            <a:endParaRPr lang="en-US" sz="1800" dirty="0">
              <a:ea typeface="Calibri"/>
              <a:cs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B984946-405A-6187-08AC-78E5C5062F6D}"/>
              </a:ext>
            </a:extLst>
          </p:cNvPr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nb-NO" sz="1800" dirty="0">
                <a:ea typeface="Calibri"/>
                <a:cs typeface="Calibri"/>
              </a:rPr>
              <a:t>C. Informații legate de sănătate</a:t>
            </a:r>
            <a:endParaRPr lang="nb-NO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BA19AE5-B2F0-AE9A-383E-04B9C468C71F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ea typeface="Calibri"/>
                <a:cs typeface="Calibri"/>
              </a:rPr>
              <a:t>D. </a:t>
            </a:r>
            <a:r>
              <a:rPr lang="en-US" sz="1800" dirty="0" err="1">
                <a:ea typeface="Calibri"/>
                <a:cs typeface="Calibri"/>
              </a:rPr>
              <a:t>Opinii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politice</a:t>
            </a:r>
            <a:endParaRPr lang="en-US" sz="1800" dirty="0"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8"/>
          <p:cNvSpPr/>
          <p:nvPr/>
        </p:nvSpPr>
        <p:spPr>
          <a:xfrm>
            <a:off x="2105025" y="1070741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5. Poate fi expeditorul un indicator al</a:t>
            </a:r>
            <a:endParaRPr sz="2000" b="1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faptului că un e-mail este spam?</a:t>
            </a:r>
            <a:endParaRPr sz="2000" b="1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EBC78A7-1E7F-F30E-9E8E-14F86152526A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</a:t>
            </a:r>
            <a:endParaRPr lang="el-GR" sz="16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BF0A9AC-D57A-DFDB-430A-12F5E960C7F2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Nu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6. Ce nu trebuie să faceți niciodată dacă primiți un e-mail spam?</a:t>
            </a:r>
            <a:endParaRPr sz="2000" b="1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9"/>
          <p:cNvSpPr txBox="1"/>
          <p:nvPr/>
        </p:nvSpPr>
        <p:spPr>
          <a:xfrm>
            <a:off x="2112607" y="1987414"/>
            <a:ext cx="237090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singur răspuns este corect!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41A697C-D2C5-6104-BE33-25657FFC4699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fr-F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A. </a:t>
            </a:r>
            <a:r>
              <a:rPr lang="fr-FR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Să</a:t>
            </a:r>
            <a:r>
              <a:rPr lang="fr-F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ștergeți</a:t>
            </a:r>
            <a:r>
              <a:rPr lang="fr-F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acest</a:t>
            </a:r>
            <a:r>
              <a:rPr lang="fr-F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e-mail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6CF8FF7-320C-D7A5-6C84-025008AF2D41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B.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verificați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expeditorul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DBD7186-90AE-6AC2-F66A-EC57F7906DB9}"/>
              </a:ext>
            </a:extLst>
          </p:cNvPr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pt-B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C. Să verificați linia de referință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7A2DF67-270E-53B4-976F-D687724F3355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D.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răspundeți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întrebați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dacă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este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spam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9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00000"/>
              <a:buFont typeface="Calibri"/>
              <a:buNone/>
            </a:pPr>
            <a:r>
              <a:rPr lang="en-US" sz="2200" dirty="0" err="1"/>
              <a:t>Secțiunea</a:t>
            </a:r>
            <a:r>
              <a:rPr lang="en-US" sz="2200" dirty="0"/>
              <a:t> 1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err="1"/>
              <a:t>Introducere</a:t>
            </a:r>
            <a:r>
              <a:rPr lang="en-US" sz="4000" dirty="0"/>
              <a:t> 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28" name="Google Shape;128;p39"/>
          <p:cNvSpPr txBox="1">
            <a:spLocks noGrp="1"/>
          </p:cNvSpPr>
          <p:nvPr>
            <p:ph type="body" idx="1"/>
          </p:nvPr>
        </p:nvSpPr>
        <p:spPr>
          <a:xfrm>
            <a:off x="558000" y="2035925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129" name="Google Shape;129;p39"/>
          <p:cNvSpPr txBox="1">
            <a:spLocks noGrp="1"/>
          </p:cNvSpPr>
          <p:nvPr>
            <p:ph type="body" idx="2"/>
          </p:nvPr>
        </p:nvSpPr>
        <p:spPr>
          <a:xfrm>
            <a:off x="557995" y="2589918"/>
            <a:ext cx="72228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La </a:t>
            </a:r>
            <a:r>
              <a:rPr lang="en-US" sz="2000" dirty="0" err="1"/>
              <a:t>finalul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en-US" sz="2000" dirty="0" err="1"/>
              <a:t>secțiuni</a:t>
            </a:r>
            <a:r>
              <a:rPr lang="en-US" sz="2000" dirty="0"/>
              <a:t>, </a:t>
            </a: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deține</a:t>
            </a:r>
            <a:r>
              <a:rPr lang="en-US" sz="2000" dirty="0"/>
              <a:t>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:</a:t>
            </a:r>
            <a:endParaRPr dirty="0"/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Calibri"/>
              <a:buChar char="✔"/>
            </a:pPr>
            <a:r>
              <a:rPr lang="en-US" sz="2000" dirty="0" err="1"/>
              <a:t>Obiectivele</a:t>
            </a:r>
            <a:r>
              <a:rPr lang="en-US" sz="2000" dirty="0"/>
              <a:t> de </a:t>
            </a:r>
            <a:r>
              <a:rPr lang="en-US" sz="2000" dirty="0" err="1"/>
              <a:t>învățare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conținutul</a:t>
            </a:r>
            <a:r>
              <a:rPr lang="en-US" sz="2000" dirty="0"/>
              <a:t> </a:t>
            </a:r>
            <a:r>
              <a:rPr lang="en-US" sz="2000" dirty="0" err="1"/>
              <a:t>acestui</a:t>
            </a:r>
            <a:r>
              <a:rPr lang="en-US" sz="2000" dirty="0"/>
              <a:t> </a:t>
            </a:r>
            <a:r>
              <a:rPr lang="en-US" sz="2000" dirty="0" err="1"/>
              <a:t>modul</a:t>
            </a:r>
            <a:r>
              <a:rPr lang="en-US" sz="2000" dirty="0"/>
              <a:t> de formare</a:t>
            </a:r>
            <a:endParaRPr dirty="0"/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Calibri"/>
              <a:buChar char="✔"/>
            </a:pPr>
            <a:r>
              <a:rPr lang="en-US" sz="2000" dirty="0" err="1"/>
              <a:t>Metodologia</a:t>
            </a:r>
            <a:r>
              <a:rPr lang="en-US" sz="2000" dirty="0"/>
              <a:t> de </a:t>
            </a:r>
            <a:r>
              <a:rPr lang="en-US" sz="2000" dirty="0" err="1"/>
              <a:t>instruire</a:t>
            </a:r>
            <a:r>
              <a:rPr lang="en-US" sz="2000" dirty="0"/>
              <a:t> </a:t>
            </a:r>
            <a:r>
              <a:rPr lang="en-US" sz="2000" dirty="0" err="1"/>
              <a:t>utilizată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durata</a:t>
            </a:r>
            <a:r>
              <a:rPr lang="en-US" sz="2000" dirty="0"/>
              <a:t> </a:t>
            </a:r>
            <a:r>
              <a:rPr lang="en-US" sz="2000" dirty="0" err="1"/>
              <a:t>modului</a:t>
            </a:r>
            <a:endParaRPr sz="2000" dirty="0"/>
          </a:p>
        </p:txBody>
      </p:sp>
      <p:pic>
        <p:nvPicPr>
          <p:cNvPr id="130" name="Google Shape;130;p39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199449" y="2287475"/>
            <a:ext cx="3434551" cy="34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9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Imagine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-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8;p1">
            <a:extLst>
              <a:ext uri="{FF2B5EF4-FFF2-40B4-BE49-F238E27FC236}">
                <a16:creationId xmlns:a16="http://schemas.microsoft.com/office/drawing/2014/main" id="{C23BF15D-F5D0-42E8-9818-73536F9BF91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341" y="6171044"/>
            <a:ext cx="2705965" cy="60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5A6554-84DD-41DE-9BD7-B9BA8C36F88A}"/>
              </a:ext>
            </a:extLst>
          </p:cNvPr>
          <p:cNvSpPr txBox="1"/>
          <p:nvPr/>
        </p:nvSpPr>
        <p:spPr>
          <a:xfrm>
            <a:off x="11469757" y="6171044"/>
            <a:ext cx="722243" cy="60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30"/>
          <p:cNvGrpSpPr/>
          <p:nvPr/>
        </p:nvGrpSpPr>
        <p:grpSpPr>
          <a:xfrm>
            <a:off x="0" y="1"/>
            <a:ext cx="12624362" cy="6910372"/>
            <a:chOff x="0" y="0"/>
            <a:chExt cx="12624362" cy="7020335"/>
          </a:xfrm>
        </p:grpSpPr>
        <p:sp>
          <p:nvSpPr>
            <p:cNvPr id="479" name="Google Shape;479;p30"/>
            <p:cNvSpPr/>
            <p:nvPr/>
          </p:nvSpPr>
          <p:spPr>
            <a:xfrm>
              <a:off x="7876693" y="0"/>
              <a:ext cx="4747669" cy="7020335"/>
            </a:xfrm>
            <a:prstGeom prst="rect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0"/>
            <p:cNvSpPr/>
            <p:nvPr/>
          </p:nvSpPr>
          <p:spPr>
            <a:xfrm rot="-5400000">
              <a:off x="2537791" y="1637769"/>
              <a:ext cx="7004130" cy="3737972"/>
            </a:xfrm>
            <a:prstGeom prst="rtTriangle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1" name="Google Shape;481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1440" y="1684282"/>
              <a:ext cx="3843990" cy="3843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2" name="Google Shape;482;p30"/>
            <p:cNvSpPr txBox="1"/>
            <p:nvPr/>
          </p:nvSpPr>
          <p:spPr>
            <a:xfrm>
              <a:off x="0" y="3882628"/>
              <a:ext cx="5391150" cy="132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243"/>
                </a:buClr>
                <a:buSzPts val="4000"/>
                <a:buFont typeface="Calibri"/>
                <a:buNone/>
              </a:pPr>
              <a:r>
                <a:rPr lang="en-US" sz="4000" b="1" i="0" u="none" strike="noStrike" cap="none" dirty="0" err="1">
                  <a:solidFill>
                    <a:srgbClr val="FFC243"/>
                  </a:solidFill>
                  <a:latin typeface="Calibri"/>
                  <a:ea typeface="Calibri"/>
                  <a:cs typeface="Calibri"/>
                  <a:sym typeface="Calibri"/>
                </a:rPr>
                <a:t>Felictări</a:t>
              </a:r>
              <a:r>
                <a:rPr lang="en-US" sz="4000" b="1" i="0" u="none" strike="noStrike" cap="none" dirty="0">
                  <a:solidFill>
                    <a:srgbClr val="FFC243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800" b="1" i="0" u="none" strike="noStrike" cap="none" dirty="0" err="1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Ați</a:t>
              </a:r>
              <a:r>
                <a:rPr lang="en-US" sz="2800" b="1" i="0" u="none" strike="noStrike" cap="none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completat</a:t>
              </a:r>
              <a:r>
                <a:rPr lang="en-US" sz="2800" b="1" i="0" u="none" strike="noStrike" cap="none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o-RO" sz="2800" b="1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acest modul</a:t>
              </a:r>
              <a:r>
                <a:rPr lang="en-US" sz="2800" b="1" i="0" u="none" strike="noStrike" cap="none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3" name="Google Shape;483;p30"/>
          <p:cNvSpPr/>
          <p:nvPr/>
        </p:nvSpPr>
        <p:spPr>
          <a:xfrm>
            <a:off x="4922156" y="6127114"/>
            <a:ext cx="7702206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Acest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proiect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finanțat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Uniunea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Europeană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Conținutul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prezentării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reflectă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exclusiv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opiniile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autorului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autorilor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nu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reprezintă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mod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necesar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poziția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oficială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Uniunii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Europene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Agenției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Executive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Europene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Educație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Cultură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(EACEA).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Uniunea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Europeană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EACEA nu pot fi considerate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responsabile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conținutul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prezentat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11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Număr</a:t>
            </a:r>
            <a:r>
              <a:rPr lang="en-US" sz="11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proiect</a:t>
            </a:r>
            <a:r>
              <a:rPr lang="en-US" sz="11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2023-1-RO01-KA220-ADU-000157797</a:t>
            </a:r>
            <a:endParaRPr sz="11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Calibri"/>
              <a:buNone/>
            </a:pPr>
            <a:endParaRPr sz="111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p30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r="54938"/>
          <a:stretch/>
        </p:blipFill>
        <p:spPr>
          <a:xfrm>
            <a:off x="-33924" y="8958"/>
            <a:ext cx="3635960" cy="378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0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5">
            <a:alphaModFix/>
          </a:blip>
          <a:srcRect l="44200" r="5462"/>
          <a:stretch/>
        </p:blipFill>
        <p:spPr>
          <a:xfrm>
            <a:off x="3397721" y="823363"/>
            <a:ext cx="2375272" cy="221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8;p1">
            <a:extLst>
              <a:ext uri="{FF2B5EF4-FFF2-40B4-BE49-F238E27FC236}">
                <a16:creationId xmlns:a16="http://schemas.microsoft.com/office/drawing/2014/main" id="{F0A6CF16-1F28-4865-823D-06E8EF5AAB2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341" y="6171044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 txBox="1">
            <a:spLocks noGrp="1"/>
          </p:cNvSpPr>
          <p:nvPr>
            <p:ph type="title"/>
          </p:nvPr>
        </p:nvSpPr>
        <p:spPr>
          <a:xfrm>
            <a:off x="1524000" y="927147"/>
            <a:ext cx="7732832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n-US" sz="2400"/>
              <a:t>Competențe</a:t>
            </a:r>
            <a:endParaRPr sz="2400"/>
          </a:p>
        </p:txBody>
      </p:sp>
      <p:pic>
        <p:nvPicPr>
          <p:cNvPr id="138" name="Google Shape;138;p40" descr="Στόχος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432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0"/>
          <p:cNvSpPr txBox="1">
            <a:spLocks noGrp="1"/>
          </p:cNvSpPr>
          <p:nvPr>
            <p:ph type="body" idx="1"/>
          </p:nvPr>
        </p:nvSpPr>
        <p:spPr>
          <a:xfrm>
            <a:off x="485775" y="2236600"/>
            <a:ext cx="6096000" cy="397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Calibri"/>
              <a:buChar char="▪"/>
            </a:pPr>
            <a:r>
              <a:rPr lang="en-US" sz="2000" dirty="0" err="1">
                <a:solidFill>
                  <a:srgbClr val="FFFFFF"/>
                </a:solidFill>
              </a:rPr>
              <a:t>Veți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dobândi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abilitățile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necesare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soluții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plat</a:t>
            </a:r>
            <a:r>
              <a:rPr lang="ro-RO" sz="2000" dirty="0">
                <a:solidFill>
                  <a:srgbClr val="FFFFFF"/>
                </a:solidFill>
              </a:rPr>
              <a:t>ă mobilă 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în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siguranț</a:t>
            </a:r>
            <a:r>
              <a:rPr lang="en-US" sz="2000" dirty="0" err="1">
                <a:solidFill>
                  <a:srgbClr val="FFFFFF"/>
                </a:solidFill>
              </a:rPr>
              <a:t>ă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încredere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>
              <a:solidFill>
                <a:schemeClr val="lt1"/>
              </a:solidFill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înțelege</a:t>
            </a:r>
            <a:r>
              <a:rPr lang="en-US" sz="2000" dirty="0"/>
              <a:t> ce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securitatea</a:t>
            </a:r>
            <a:r>
              <a:rPr lang="en-US" sz="2000" dirty="0"/>
              <a:t> online. 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înțelege</a:t>
            </a:r>
            <a:r>
              <a:rPr lang="en-US" sz="2000" dirty="0"/>
              <a:t> ce </a:t>
            </a:r>
            <a:r>
              <a:rPr lang="en-US" sz="2000" dirty="0" err="1"/>
              <a:t>înseamnă</a:t>
            </a:r>
            <a:r>
              <a:rPr lang="en-US" sz="2000" dirty="0"/>
              <a:t> date </a:t>
            </a:r>
            <a:r>
              <a:rPr lang="en-US" sz="2000" dirty="0" err="1"/>
              <a:t>personale</a:t>
            </a:r>
            <a:r>
              <a:rPr lang="ro-RO" sz="2000" dirty="0"/>
              <a:t> și sensibile</a:t>
            </a:r>
            <a:r>
              <a:rPr lang="en-US" sz="2000" dirty="0"/>
              <a:t>.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înțelege</a:t>
            </a:r>
            <a:r>
              <a:rPr lang="en-US" sz="2000" dirty="0"/>
              <a:t> </a:t>
            </a:r>
            <a:r>
              <a:rPr lang="en-US" sz="2000" dirty="0" err="1"/>
              <a:t>noțiunile</a:t>
            </a:r>
            <a:r>
              <a:rPr lang="en-US" sz="2000" dirty="0"/>
              <a:t> de </a:t>
            </a:r>
            <a:r>
              <a:rPr lang="en-US" sz="2000" dirty="0" err="1"/>
              <a:t>confidențialitate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securitate</a:t>
            </a:r>
            <a:r>
              <a:rPr lang="en-US" sz="2000" dirty="0"/>
              <a:t>.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ști</a:t>
            </a:r>
            <a:r>
              <a:rPr lang="en-US" sz="2000" dirty="0"/>
              <a:t> ce sunt spam-ul </a:t>
            </a:r>
            <a:r>
              <a:rPr lang="en-US" sz="2000" dirty="0" err="1"/>
              <a:t>și</a:t>
            </a:r>
            <a:r>
              <a:rPr lang="en-US" sz="2000" dirty="0"/>
              <a:t> phishing-ul </a:t>
            </a:r>
            <a:r>
              <a:rPr lang="en-US" sz="2000" dirty="0" err="1"/>
              <a:t>prin</a:t>
            </a:r>
            <a:r>
              <a:rPr lang="en-US" sz="2000" dirty="0"/>
              <a:t> e-mail </a:t>
            </a:r>
            <a:r>
              <a:rPr lang="en-US" sz="2000" dirty="0" err="1"/>
              <a:t>și</a:t>
            </a:r>
            <a:r>
              <a:rPr lang="en-US" sz="2000" dirty="0"/>
              <a:t> cum </a:t>
            </a:r>
            <a:r>
              <a:rPr lang="en-US" sz="2000" dirty="0" err="1"/>
              <a:t>să</a:t>
            </a:r>
            <a:r>
              <a:rPr lang="en-US" sz="2000" dirty="0"/>
              <a:t> r</a:t>
            </a:r>
            <a:r>
              <a:rPr lang="ro-RO" sz="2000" dirty="0" err="1"/>
              <a:t>eacționați</a:t>
            </a:r>
            <a:r>
              <a:rPr lang="en-US" sz="2000" dirty="0"/>
              <a:t> la </a:t>
            </a:r>
            <a:r>
              <a:rPr lang="en-US" sz="2000" dirty="0" err="1"/>
              <a:t>ele</a:t>
            </a:r>
            <a:endParaRPr sz="2000" dirty="0"/>
          </a:p>
        </p:txBody>
      </p:sp>
      <p:sp>
        <p:nvSpPr>
          <p:cNvPr id="140" name="Google Shape;140;p40"/>
          <p:cNvSpPr txBox="1"/>
          <p:nvPr/>
        </p:nvSpPr>
        <p:spPr>
          <a:xfrm>
            <a:off x="6380282" y="2244326"/>
            <a:ext cx="5753100" cy="392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Veți c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unoașt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criteriile pentru a decide ce link-uri sunt sigure 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Veți cunoaște ce drepturi aveți î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 mediul 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Veți înțelege ce este GDPR și de ce avem nevoie de el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Veți ști cum să aplicați măsuri de securitate și de preven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ire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0"/>
          <p:cNvSpPr txBox="1"/>
          <p:nvPr/>
        </p:nvSpPr>
        <p:spPr>
          <a:xfrm>
            <a:off x="1524000" y="1571576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0" i="1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După </a:t>
            </a:r>
            <a:r>
              <a:rPr lang="en-US" sz="2400" i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finalizarea</a:t>
            </a:r>
            <a:r>
              <a:rPr lang="en-US" sz="2400" b="0" i="1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acestui modul: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64CD7A-6B6F-4168-B704-DA096497C1DA}"/>
              </a:ext>
            </a:extLst>
          </p:cNvPr>
          <p:cNvSpPr/>
          <p:nvPr/>
        </p:nvSpPr>
        <p:spPr>
          <a:xfrm>
            <a:off x="11400183" y="6210299"/>
            <a:ext cx="791817" cy="647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78;p1">
            <a:extLst>
              <a:ext uri="{FF2B5EF4-FFF2-40B4-BE49-F238E27FC236}">
                <a16:creationId xmlns:a16="http://schemas.microsoft.com/office/drawing/2014/main" id="{F3CEA95E-E064-4BEC-AFE4-C19937A9272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6035" y="6241742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n-US" sz="2400"/>
              <a:t>Conținutul modulului de formare</a:t>
            </a: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394608" y="2418412"/>
            <a:ext cx="8738375" cy="396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243"/>
              </a:buClr>
              <a:buSzPts val="2000"/>
              <a:buFont typeface="Calibri"/>
              <a:buAutoNum type="arabicPeriod"/>
            </a:pPr>
            <a:r>
              <a:rPr lang="en-US" sz="2000"/>
              <a:t>Prezentarea sesiunii: durată, obiective, conținut și metodologie</a:t>
            </a:r>
            <a:endParaRPr sz="200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243"/>
              </a:buClr>
              <a:buSzPts val="2000"/>
              <a:buFont typeface="Calibri"/>
              <a:buAutoNum type="arabicPeriod"/>
            </a:pPr>
            <a:r>
              <a:rPr lang="en-US" sz="2000"/>
              <a:t>Siguranță online, date personale, date sensibile, confidențialitate și securitate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243"/>
              </a:buClr>
              <a:buSzPts val="2000"/>
              <a:buFont typeface="Calibri"/>
              <a:buAutoNum type="arabicPeriod"/>
            </a:pPr>
            <a:r>
              <a:rPr lang="en-US" sz="2000"/>
              <a:t>Recunoașterea spam-ului și a phishing-ului și modalități de răspuns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243"/>
              </a:buClr>
              <a:buSzPts val="2000"/>
              <a:buFont typeface="Calibri"/>
              <a:buAutoNum type="arabicPeriod"/>
            </a:pPr>
            <a:r>
              <a:rPr lang="en-US" sz="2000"/>
              <a:t>Cunoașterea drepturilor dvs. online, exemplul GDPR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243"/>
              </a:buClr>
              <a:buSzPts val="2000"/>
              <a:buFont typeface="Calibri"/>
              <a:buAutoNum type="arabicPeriod"/>
            </a:pPr>
            <a:r>
              <a:rPr lang="en-US" sz="2000"/>
              <a:t>Cum vă protejați când intrați online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C243"/>
              </a:buClr>
              <a:buSzPts val="2000"/>
              <a:buFont typeface="Calibri"/>
              <a:buAutoNum type="arabicPeriod"/>
            </a:pPr>
            <a:r>
              <a:rPr lang="en-US" sz="2000"/>
              <a:t>Test de v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erifica</a:t>
            </a:r>
            <a:r>
              <a:rPr lang="en-US" sz="2000"/>
              <a:t>re a 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cunoștințel</a:t>
            </a:r>
            <a:r>
              <a:rPr lang="en-US" sz="2000"/>
              <a:t>or</a:t>
            </a:r>
            <a:endParaRPr sz="2000"/>
          </a:p>
        </p:txBody>
      </p:sp>
      <p:pic>
        <p:nvPicPr>
          <p:cNvPr id="148" name="Google Shape;148;p5" descr="Λίστα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0" y="477191"/>
            <a:ext cx="1450807" cy="14508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6DB540-0E5F-420F-B9AF-CBBBEB20F7FA}"/>
              </a:ext>
            </a:extLst>
          </p:cNvPr>
          <p:cNvSpPr txBox="1"/>
          <p:nvPr/>
        </p:nvSpPr>
        <p:spPr>
          <a:xfrm>
            <a:off x="11370365" y="6171044"/>
            <a:ext cx="821635" cy="686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Google Shape;78;p1">
            <a:extLst>
              <a:ext uri="{FF2B5EF4-FFF2-40B4-BE49-F238E27FC236}">
                <a16:creationId xmlns:a16="http://schemas.microsoft.com/office/drawing/2014/main" id="{92BF589D-3BE3-D98F-D7F0-3D7CA433B0F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6035" y="6241742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n-US" sz="2400" dirty="0" err="1"/>
              <a:t>Metodologie</a:t>
            </a:r>
            <a:r>
              <a:rPr lang="ro-RO" sz="2400" dirty="0"/>
              <a:t> și Durată</a:t>
            </a:r>
            <a:endParaRPr sz="2400" dirty="0"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232526" y="3230603"/>
            <a:ext cx="4685712" cy="183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>
                <a:solidFill>
                  <a:srgbClr val="FFC243"/>
                </a:solidFill>
              </a:rPr>
              <a:t>Durată: </a:t>
            </a:r>
            <a:r>
              <a:rPr lang="en-US"/>
              <a:t>4 ore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n-US"/>
              <a:t>Sesiune față în față: 2 ore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n-US"/>
              <a:t>Pregătire online: 2 ore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55" name="Google Shape;155;p6"/>
          <p:cNvSpPr txBox="1"/>
          <p:nvPr/>
        </p:nvSpPr>
        <p:spPr>
          <a:xfrm>
            <a:off x="4772033" y="2212332"/>
            <a:ext cx="8721900" cy="44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200" b="1" i="0" u="none" strike="noStrike" cap="none" dirty="0" err="1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Metodologie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Sesiuni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active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participative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Sesiuni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față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în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față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Dialog     </a:t>
            </a:r>
            <a:r>
              <a:rPr lang="en-US" sz="2000" b="0" i="0" u="none" strike="noStrike" cap="none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Joc de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&amp;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Simulări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0" i="0" u="none" strike="noStrike" cap="none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Lucru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în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echipă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Pregătire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online: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Videoclipuri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selectate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Aplicarea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practică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lucrurilor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discutate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în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clasă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ctivități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lucru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în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echipă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ări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BC42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Κύκλοι με βέλη περίγραμ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5165"/>
            <a:ext cx="1742309" cy="17423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8C939-0F0D-46D4-AA61-717CEE7CACEF}"/>
              </a:ext>
            </a:extLst>
          </p:cNvPr>
          <p:cNvSpPr txBox="1"/>
          <p:nvPr/>
        </p:nvSpPr>
        <p:spPr>
          <a:xfrm>
            <a:off x="11400183" y="6162261"/>
            <a:ext cx="791817" cy="695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Google Shape;78;p1">
            <a:extLst>
              <a:ext uri="{FF2B5EF4-FFF2-40B4-BE49-F238E27FC236}">
                <a16:creationId xmlns:a16="http://schemas.microsoft.com/office/drawing/2014/main" id="{5E86BAF9-6948-7F5F-1618-7E120A43A31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6035" y="6241742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1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102600" y="2411510"/>
            <a:ext cx="3729422" cy="3482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1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000"/>
              <a:buFont typeface="Calibri"/>
              <a:buNone/>
            </a:pPr>
            <a:r>
              <a:rPr lang="en-US" sz="2000"/>
              <a:t>Secțiunea 2</a:t>
            </a:r>
            <a:r>
              <a:rPr lang="en-US"/>
              <a:t/>
            </a:r>
            <a:br>
              <a:rPr lang="en-US"/>
            </a:br>
            <a:r>
              <a:rPr lang="en-US"/>
              <a:t>Siguranță online și date personale </a:t>
            </a:r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7357980" cy="372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La </a:t>
            </a:r>
            <a:r>
              <a:rPr lang="en-US" sz="2000" dirty="0" err="1"/>
              <a:t>finalul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ro-RO" sz="2000" dirty="0"/>
              <a:t>secțiuni</a:t>
            </a:r>
            <a:r>
              <a:rPr lang="en-US" sz="2000" dirty="0"/>
              <a:t>, </a:t>
            </a: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ro-RO" sz="2000" dirty="0"/>
              <a:t>ști</a:t>
            </a:r>
            <a:r>
              <a:rPr lang="en-US" sz="2000" dirty="0"/>
              <a:t>: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353"/>
              <a:buFont typeface="Calibri"/>
              <a:buChar char="✔"/>
            </a:pPr>
            <a:r>
              <a:rPr lang="ro-RO" sz="2000" dirty="0"/>
              <a:t>C</a:t>
            </a:r>
            <a:r>
              <a:rPr lang="en-US" sz="2000" dirty="0"/>
              <a:t>e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siguranța</a:t>
            </a:r>
            <a:r>
              <a:rPr lang="en-US" sz="2000" dirty="0"/>
              <a:t> online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353"/>
              <a:buFont typeface="Calibri"/>
              <a:buChar char="✔"/>
            </a:pPr>
            <a:r>
              <a:rPr lang="ro-RO" sz="2000" dirty="0"/>
              <a:t>Ce sunt </a:t>
            </a:r>
            <a:r>
              <a:rPr lang="en-US" sz="2000" dirty="0"/>
              <a:t>date</a:t>
            </a:r>
            <a:r>
              <a:rPr lang="ro-RO" sz="2000" dirty="0"/>
              <a:t>le</a:t>
            </a:r>
            <a:r>
              <a:rPr lang="en-US" sz="2000" dirty="0"/>
              <a:t> </a:t>
            </a:r>
            <a:r>
              <a:rPr lang="en-US" sz="2000" dirty="0" err="1"/>
              <a:t>personale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ro-RO" sz="2000" dirty="0"/>
              <a:t>exemple ale acestora</a:t>
            </a: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53"/>
              <a:buNone/>
            </a:pPr>
            <a:endParaRPr sz="2000" dirty="0">
              <a:highlight>
                <a:srgbClr val="FFFF00"/>
              </a:highlight>
            </a:endParaRPr>
          </a:p>
        </p:txBody>
      </p:sp>
      <p:sp>
        <p:nvSpPr>
          <p:cNvPr id="166" name="Google Shape;166;p41"/>
          <p:cNvSpPr txBox="1"/>
          <p:nvPr/>
        </p:nvSpPr>
        <p:spPr>
          <a:xfrm>
            <a:off x="9436963" y="6574524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8;p1">
            <a:extLst>
              <a:ext uri="{FF2B5EF4-FFF2-40B4-BE49-F238E27FC236}">
                <a16:creationId xmlns:a16="http://schemas.microsoft.com/office/drawing/2014/main" id="{2DB93BE1-B99E-4C40-A0C2-E333F1FD948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341" y="6171044"/>
            <a:ext cx="2705965" cy="60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10297C-D139-4839-BECE-437438F01051}"/>
              </a:ext>
            </a:extLst>
          </p:cNvPr>
          <p:cNvSpPr txBox="1"/>
          <p:nvPr/>
        </p:nvSpPr>
        <p:spPr>
          <a:xfrm>
            <a:off x="11469757" y="6171044"/>
            <a:ext cx="722243" cy="686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557998" y="1800000"/>
            <a:ext cx="1105969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intră</a:t>
            </a:r>
            <a:r>
              <a:rPr lang="en-US" dirty="0"/>
              <a:t> online, </a:t>
            </a:r>
            <a:r>
              <a:rPr lang="en-US" dirty="0" err="1"/>
              <a:t>utilizatorii</a:t>
            </a:r>
            <a:r>
              <a:rPr lang="en-US" dirty="0"/>
              <a:t> sunt </a:t>
            </a:r>
            <a:r>
              <a:rPr lang="en-US" dirty="0" err="1"/>
              <a:t>expuși</a:t>
            </a:r>
            <a:r>
              <a:rPr lang="en-US" dirty="0"/>
              <a:t> la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b="1" dirty="0" err="1"/>
              <a:t>riscuri</a:t>
            </a:r>
            <a:r>
              <a:rPr lang="en-US" b="1" dirty="0"/>
              <a:t> de </a:t>
            </a:r>
            <a:r>
              <a:rPr lang="en-US" b="1" dirty="0" err="1"/>
              <a:t>securitate</a:t>
            </a:r>
            <a:r>
              <a:rPr lang="en-US" dirty="0"/>
              <a:t>. </a:t>
            </a:r>
            <a:r>
              <a:rPr lang="en-US" dirty="0" err="1"/>
              <a:t>Odată</a:t>
            </a:r>
            <a:r>
              <a:rPr lang="en-US" dirty="0"/>
              <a:t> ce un </a:t>
            </a:r>
            <a:r>
              <a:rPr lang="en-US" dirty="0" err="1"/>
              <a:t>utilizator</a:t>
            </a:r>
            <a:r>
              <a:rPr lang="en-US" dirty="0"/>
              <a:t> </a:t>
            </a:r>
            <a:r>
              <a:rPr lang="en-US" dirty="0" err="1"/>
              <a:t>trimite</a:t>
            </a:r>
            <a:r>
              <a:rPr lang="en-US" dirty="0"/>
              <a:t> date online (</a:t>
            </a:r>
            <a:r>
              <a:rPr lang="en-US" dirty="0" err="1"/>
              <a:t>apeluri</a:t>
            </a:r>
            <a:r>
              <a:rPr lang="en-US" dirty="0"/>
              <a:t> video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mesaje</a:t>
            </a:r>
            <a:r>
              <a:rPr lang="en-US" dirty="0"/>
              <a:t> </a:t>
            </a:r>
            <a:r>
              <a:rPr lang="en-US" dirty="0" err="1"/>
              <a:t>vocale</a:t>
            </a:r>
            <a:r>
              <a:rPr lang="en-US" dirty="0"/>
              <a:t>, e-mail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numere</a:t>
            </a:r>
            <a:r>
              <a:rPr lang="en-US" dirty="0"/>
              <a:t> de card de credit, site-</a:t>
            </a:r>
            <a:r>
              <a:rPr lang="en-US" dirty="0" err="1"/>
              <a:t>uri</a:t>
            </a:r>
            <a:r>
              <a:rPr lang="en-US" dirty="0"/>
              <a:t> web),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b="1" dirty="0"/>
              <a:t>nu are </a:t>
            </a:r>
            <a:r>
              <a:rPr lang="en-US" b="1" dirty="0" err="1"/>
              <a:t>niciun</a:t>
            </a:r>
            <a:r>
              <a:rPr lang="en-US" b="1" dirty="0"/>
              <a:t> control </a:t>
            </a:r>
            <a:r>
              <a:rPr lang="en-US" b="1" dirty="0" err="1"/>
              <a:t>asupra</a:t>
            </a:r>
            <a:r>
              <a:rPr lang="en-US" b="1" dirty="0"/>
              <a:t> </a:t>
            </a:r>
            <a:r>
              <a:rPr lang="en-US" b="1" dirty="0" err="1"/>
              <a:t>persoanelor</a:t>
            </a:r>
            <a:r>
              <a:rPr lang="en-US" b="1" dirty="0"/>
              <a:t> care au </a:t>
            </a:r>
            <a:r>
              <a:rPr lang="en-US" b="1" dirty="0" err="1"/>
              <a:t>acces</a:t>
            </a:r>
            <a:r>
              <a:rPr lang="en-US" b="1" dirty="0"/>
              <a:t> la </a:t>
            </a:r>
            <a:r>
              <a:rPr lang="en-US" b="1" dirty="0" err="1"/>
              <a:t>aceste</a:t>
            </a:r>
            <a:r>
              <a:rPr lang="en-US" b="1" dirty="0"/>
              <a:t> date</a:t>
            </a:r>
            <a:r>
              <a:rPr lang="en-US" dirty="0"/>
              <a:t>. </a:t>
            </a:r>
            <a:r>
              <a:rPr lang="en-US" dirty="0" err="1"/>
              <a:t>Datele</a:t>
            </a:r>
            <a:r>
              <a:rPr lang="en-US" dirty="0"/>
              <a:t> </a:t>
            </a:r>
            <a:r>
              <a:rPr lang="en-US" dirty="0" err="1"/>
              <a:t>trec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servere</a:t>
            </a:r>
            <a:r>
              <a:rPr lang="en-US" dirty="0"/>
              <a:t>, </a:t>
            </a:r>
            <a:r>
              <a:rPr lang="en-US" dirty="0" err="1"/>
              <a:t>routere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hacker, f</a:t>
            </a:r>
            <a:r>
              <a:rPr lang="ro-RO" dirty="0" err="1"/>
              <a:t>urnizor</a:t>
            </a:r>
            <a:r>
              <a:rPr lang="ro-RO" dirty="0"/>
              <a:t> de servicii sau agent guvernamental le poate accesa și citi</a:t>
            </a:r>
            <a:r>
              <a:rPr lang="en-US" dirty="0"/>
              <a:t>. 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extrem</a:t>
            </a:r>
            <a:r>
              <a:rPr lang="en-US" dirty="0"/>
              <a:t> de important ca </a:t>
            </a:r>
            <a:r>
              <a:rPr lang="en-US" dirty="0" err="1"/>
              <a:t>utilizatorii</a:t>
            </a:r>
            <a:r>
              <a:rPr lang="en-US" dirty="0"/>
              <a:t> de internet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măsuri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:</a:t>
            </a:r>
            <a:endParaRPr dirty="0"/>
          </a:p>
          <a:p>
            <a:pPr marL="685800" lvl="1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80"/>
              <a:buFont typeface="Calibri"/>
              <a:buChar char="•"/>
            </a:pPr>
            <a:r>
              <a:rPr lang="en-US" sz="2400" dirty="0" err="1"/>
              <a:t>Protejarea</a:t>
            </a:r>
            <a:r>
              <a:rPr lang="en-US" sz="2400" b="1" dirty="0"/>
              <a:t> </a:t>
            </a:r>
            <a:r>
              <a:rPr lang="en-US" sz="2400" b="1" dirty="0" err="1"/>
              <a:t>datelor</a:t>
            </a:r>
            <a:r>
              <a:rPr lang="en-US" sz="2400" b="1" dirty="0"/>
              <a:t> lor </a:t>
            </a:r>
            <a:r>
              <a:rPr lang="en-US" sz="2400" b="1" dirty="0" err="1"/>
              <a:t>personale</a:t>
            </a:r>
            <a:r>
              <a:rPr lang="en-US" sz="2400" b="1" dirty="0"/>
              <a:t> </a:t>
            </a:r>
            <a:r>
              <a:rPr lang="en-US" sz="2400" b="1" dirty="0" err="1"/>
              <a:t>sensibile</a:t>
            </a:r>
            <a:r>
              <a:rPr lang="en-US" sz="2400" b="1" dirty="0"/>
              <a:t>;</a:t>
            </a:r>
            <a:endParaRPr dirty="0"/>
          </a:p>
          <a:p>
            <a:pPr marL="685800" lvl="1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80"/>
              <a:buFont typeface="Calibri"/>
              <a:buChar char="•"/>
            </a:pPr>
            <a:r>
              <a:rPr lang="en-US" sz="2400" dirty="0" err="1"/>
              <a:t>Utilizarea</a:t>
            </a:r>
            <a:r>
              <a:rPr lang="en-US" sz="2400" dirty="0"/>
              <a:t> </a:t>
            </a:r>
            <a:r>
              <a:rPr lang="en-US" sz="2400" dirty="0" err="1"/>
              <a:t>instrumentelor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serviciilor</a:t>
            </a:r>
            <a:r>
              <a:rPr lang="en-US" sz="2400" dirty="0"/>
              <a:t> online, cum </a:t>
            </a:r>
            <a:r>
              <a:rPr lang="en-US" sz="2400" dirty="0" err="1"/>
              <a:t>ar</a:t>
            </a:r>
            <a:r>
              <a:rPr lang="en-US" sz="2400" dirty="0"/>
              <a:t> fi </a:t>
            </a:r>
            <a:r>
              <a:rPr lang="en-US" sz="2400" dirty="0" err="1"/>
              <a:t>criptarea</a:t>
            </a:r>
            <a:r>
              <a:rPr lang="en-US" sz="2400" dirty="0"/>
              <a:t> </a:t>
            </a:r>
            <a:r>
              <a:rPr lang="en-US" sz="2400" dirty="0" err="1"/>
              <a:t>datelor</a:t>
            </a:r>
            <a:r>
              <a:rPr lang="en-US" sz="2400" dirty="0"/>
              <a:t>, care </a:t>
            </a:r>
            <a:r>
              <a:rPr lang="en-US" sz="2400" b="1" dirty="0" err="1"/>
              <a:t>asigură</a:t>
            </a:r>
            <a:r>
              <a:rPr lang="en-US" sz="2400" b="1" dirty="0"/>
              <a:t> </a:t>
            </a:r>
            <a:r>
              <a:rPr lang="en-US" sz="2400" b="1" dirty="0" err="1"/>
              <a:t>confidențialitatea</a:t>
            </a:r>
            <a:r>
              <a:rPr lang="en-US" sz="2400" b="1" dirty="0"/>
              <a:t> </a:t>
            </a:r>
            <a:r>
              <a:rPr lang="en-US" sz="2400" b="1" dirty="0" err="1"/>
              <a:t>și</a:t>
            </a:r>
            <a:r>
              <a:rPr lang="en-US" sz="2400" b="1" dirty="0"/>
              <a:t> </a:t>
            </a:r>
            <a:r>
              <a:rPr lang="en-US" sz="2400" b="1" dirty="0" err="1"/>
              <a:t>securitatea</a:t>
            </a:r>
            <a:r>
              <a:rPr lang="en-US" sz="2400" b="1" dirty="0"/>
              <a:t> </a:t>
            </a:r>
            <a:r>
              <a:rPr lang="en-US" sz="2400" dirty="0" err="1"/>
              <a:t>informațiilor</a:t>
            </a:r>
            <a:r>
              <a:rPr lang="en-US" sz="2400" dirty="0"/>
              <a:t> </a:t>
            </a:r>
            <a:r>
              <a:rPr lang="en-US" sz="2400" dirty="0" err="1"/>
              <a:t>clienților</a:t>
            </a:r>
            <a:r>
              <a:rPr lang="en-US" sz="2400" dirty="0"/>
              <a:t> </a:t>
            </a:r>
            <a:r>
              <a:rPr lang="en-US" sz="2400" dirty="0" err="1"/>
              <a:t>atunci</a:t>
            </a:r>
            <a:r>
              <a:rPr lang="en-US" sz="2400" dirty="0"/>
              <a:t> 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comunică</a:t>
            </a:r>
            <a:r>
              <a:rPr lang="en-US" sz="2400" dirty="0"/>
              <a:t> online cu ace</a:t>
            </a:r>
            <a:r>
              <a:rPr lang="ro-RO" sz="2400" dirty="0"/>
              <a:t>știa.</a:t>
            </a:r>
            <a:endParaRPr dirty="0"/>
          </a:p>
        </p:txBody>
      </p:sp>
      <p:sp>
        <p:nvSpPr>
          <p:cNvPr id="173" name="Google Shape;173;p8"/>
          <p:cNvSpPr/>
          <p:nvPr/>
        </p:nvSpPr>
        <p:spPr>
          <a:xfrm>
            <a:off x="7134536" y="40640"/>
            <a:ext cx="5016824" cy="39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7858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557999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Siguranța online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8278762" y="0"/>
            <a:ext cx="390761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2.2 Siguranță online și date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personale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M2-RO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EkwFb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MSTAVs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JMBW1PMzAiNAwAAjhAAACcAAAB1bml2ZXJzYWwvZmxhc2hfcHVibGlzaGluZ19zZXR0aW5ncy54bWztWM1y2zYQvuspMOzkGNFOnCb1UPKk+plqYksek23jk2dFQCLG+GEJQIpyytP0wfokXRCSItVOSidR65n2oJG42P32w+5il1By9k4KsmCV4Vp1ouP2UUSYyjXlat6Jfs6GT19FxFhQFIRWrBMpHZGzbisp3VRwU6TMWlQ1BGGUOS1tJyqsLU/jeLlctrkpK7+qhbOIb9q5lnFZMcOUZVVcCljhl12VzERrhAYA+JFarc26rRYhSUC60NQJRjhF5or7TYEYCjBFFAe1KeS380o7RXta6IpU82kn+q436B/3n290AlSfS6Z8TEwXhV5sT4FS7lmASPl7RgrG5wXSfXkSkSWntuhEz048CmrHd1Fq7LB18Cg9jTFQdg0vmQUKFsJj8GfZO2s2giCiKwWS5xmuEL//TtTPbn66vhxcnY/Gb26yyeQ8G10GErVNvI+TxPuOEiSkXZWzrZ8ErIW8QN5oMwNhWBLvijZq3GcQcssXGBP2F5ozJ0TqylJXtmsrx2oau8ItvU/AJDOt9vbun8lUC0xtTQqrVE4ZHYNkO8lOb7kaouZxRGYYJ7HqRJOSKZKCwgLjFgTPtwDGTY3lti6s4Vr7dcVBEMTDE8DIRRp9pBB2lhdQGbZLbbNifFrz7q/aCUpW2hHBbxmxmmCIncRfBSO7+SezSstaihVqiREcPS44WzJ6VsdrDfgpR9foQjq0xONQCmaDh98cf0+mbKYrxGWwwMODcm4CfvtBwCUY8xEUNhyfpOej/uBmNO4P3j7xGwS6AJU/EBxrisnSHgQfVkRpu7HDcOTgDKuTQjmt15rsrf3ladiWNeb5G2VjD99w6QR8S/htQHagD5jyw3h5SOL/lkFjtwUs6oPuD28NjUecY0oCJi7k2JK4WrfBBoA5KKKVWBHIsTMb3zYWXDuDktAgArT5cobBHsu0fppj+0SPFWVVI8ij42fPT158//LVD6ft+I8Pvz/9rNF6Zl0K8O7C0Op9dmrdsR3qSvrqoTv2o3E2uHrdy0a/jLLrm2zwNtsHqDndbddJ7EfJ/ZPFj6pHO1iuB2mT3IwnTbQmb5poXYXJdbkztRpRwE40DycLe5HgkmPmDlZX/1BtfPVbRyiuw9TGYw7c1x6q/2rcHvdr7oEilw4uRj9Ozvv/n9l/K4LhaXtd3LsfJvG9F1i/IrniEsPq3yu2t97ui5MjvHHeu9RqIdr+fwjd1p9QSwMEFAACAAgAxJMBW3D0HBt+AwAAsQwAACEAAAB1bml2ZXJzYWwvZmxhc2hfc2tpbl9zZXR0aW5ncy54bWyVV9tu4zYQfc9XGF6gaF/irpPWG6wiwLFdYNE0GzRB3ilrbBOhSIEcOfXfdyhSEmlLa2+EAOHMOeRcDodIYt65HO1BG67k/Xg6Tq9Go2RdaQ0SX6EoBUMYZczAEyvgfvzMJILgZvTrLwK/pr+NJ46ghNIvgMjl1lhLYxvx/H6cVYhKXq8VcSVeS6ULJsbpp7/qn2RSI8+xFAV5KWfD1tAd88f0y8PyIoo/4/ZhtlzcDRHWqiiZPDyqrbrO2Pp9q1Ulcxvajf2GaLtDCVpw+X42IiovfkMoophWn1fT1fQySqnBGLAh3S3n0/mfZ1mCZSDa7Ge3X27nF3K6o37cmCPanhuONW02nd3MbodoJdtCXOTFavl5eTOMl7R73JUfxuUICP/h2czpKhxA/9TmqqzKn9FIqdXWFvSIM7PfWY5QLKfrR4Tlnf3OEmxC9qCzgjSC59QGpXMnxd/tNwQeqqX/MxwSib3bWoln24Sj6WEVkglIUVeQTJqV85md+vheIV0mSDdMGAKEpg70TBk+s8pEsM7YAf+FDy7zEOUtHeRNiaqAhYs4RMaOjrBYPNSjJcS2tiBGDXtvdLkeGTvkE1X2BBkYO+SLbdh3KQ4n8GOP4zSSeGC+n0EDfPRRB8gNktEy91s3q8Zrj3q0N90EZ3tDgylUDmktrVdegO1cMqltLqbJSVCJZHu+ZUgv1T8Wlx3qbEwyOXJ4tfVrK0GOAvokt1aVNhQMud/i5Hs8juIeDzPHR9hgg46NXVfsixGKoV5fnS12c0hbOLceIT0o9+OC6XfQr0oJMx55Hl1CKrp7mk8ZdmTTgwr6m9yogFOfPUSSCsFcClbuIl4KZ4hsvSsopqEU2pq61vZ3MPHH9rVWVkUGekWK4NBIMrY53I5vd4J+8Y3DB+QxYcDpmLij7STjreIDg5cAML3eNffBLZynqARyAXsQ3hsY6oSHMksM6b8vXyuvWJSB5SJF+inUKSUaoZGjh/BGcfUznOcC1SPLTJ1aNFSaGd9NlWjqN5PSqjU83hm8lqKdyd9XQ+pWVFBWoXpBptGf3K199mwPc8mLegiRA1vV9HkcRyhV+rrUzibgE3sXgn272s3aDHs8QxQ7atNpH6X2HM/ZV7qg6UYDhDO2Nl4Fr8DfcMgU0/lTC4mehR63Y1OO9HLWI5uGfVFiMglMrjltG+hv+lcl/R9QSwMEFAACAAgAxJMBW4EY4liHAwAAGBAAACYAAAB1bml2ZXJzYWwvaHRtbF9wdWJsaXNoaW5nX3NldHRpbmdzLnhtbO1XX3MaNxB/51NorpPHcHHiNqnnwJMCnjCxgfFd2/jJs5wEp4lOuuoPhDzl0/SD9ZN0dQICMXHPaUjbmT4woNXub1e7P+2i5PxdKciCacOV7EQn7ScRYTJXlMt5J/o5u3j8IiLGgqQglGSdSKqInHdbSeWmgpsiZdaiqiEII81ZZTtRYW11FsfL5bLNTaX9rhLOIr5p56qMK80Mk5bpuBKwwi+7qpiJ1ggNAPBTKrk267ZahCQB6UpRJxjhFCOX3B8KxCtbiigOWlPI3861cpL2lFCa6Pm0E33XG/RP+s82OgGpz0smfUpMF4VebM+AUu6DAJHy94wUjM8LjPb5aUSWnNqiEz099SioHd9FqbHDycGj9BSmQNo1fMksULAQlsGfZe+s2QiCiK4klDzPcIf443eifnb76mYyuL4cjl7fZuPxZTachCBqm3gfJ4n3HSUYkHI6Z1s/CVgLeYFxo80MhGFJvCvaqHFfQMgtX2BO2CdhzpwQqasqpW3XasfqMHaF2/A+A5PMlNw7u1+TqRJY2TooJGk5ZXQEJeZgciEjMsPEiFUnGldMkhQkEopbEDzfWhg3NZbbmkgXa+2XmoMgSBZkPCNXafTRZzhKXoA2bDeWzY7xdcy7vyonKFkpRwR/y4hVBHPqSvxVMLJbcDLTqqylAowlRnD0uOBsyeh5naA14Occ3aCL0qEl0r8SzAYPvzn+nkzZTGnEZbDAy4JybgJ++0HAFRjzERQ2MT5KL4f9we1w1B+8eeQPCHQBMn8gOJKIlZU9Cj6siFR2Y4fpyMEZVheFclrvNTlb+8vLsOUx1vkrVWMP3/DSCfia8NuE7EAfseTH8fKQwv9lBI3dFrCoL7q/vDU0XnGOJQmYuJFjt+Jy3fcaAOYgiZJiRSDHVmx821hw5QxKQoMI0ObLIwz2SNN6NcfZiB41ZboR5JOTp89Ov//h+Ysfz9rxHx9+f3yv0XpITQR4d2FK9e4dU3dsL5QuPXvojv1wlA2uX/ay4S/D7OY2G7zJ9gHqmO626yT2s+PwKPGz6dNJMv3nRsnNIG1SjdG4idb4dROt6zCrJjtzqlEI2Hvm4S5h9xG85FirozHpG7Hh4B8Lfi8dAoGOw4Z/c6oOXpz/U9WYVeZQlyEpK7k3+kbt5khZSwdXw5/Gl/2jpo83y99/kHR/N31htX3v7T3wkvjgC7SF8v3XfLf1J1BLAwQUAAIACADEkwFbOjKvrLEBAABwBgAAHwAAAHVuaXZlcnNhbC9odG1sX3NraW5fc2V0dGluZ3MuanONlMFPwjAUxu/8FWReDdGBDrwBw8SEg4ncjIduPMdC19e0BUHj/+46BLruTVkv9MuP7/W9rd9Xp1s+QRp0H7pf1e9q/1zfVxpYzagNXNd13qIXVg80z5ewyAvguYDAQ7YWeWdcw0n/PiOUcyAq12T/Yn21YxjgycwRJSUqwldT4JYAPyhwR4mfx393nMYOTTmjTjbGoOilKAwI0xOoClYxwdVj9bg9ejBuQf2DvrMUaqZ34XASt5Jnx8Ekiqcjl0uxkEzs55hhL2HpOlO4Ecvf+n27XHq1l6DKl75uK8tzbZ4MFH7h2e0snIXtpFSgNfzWHcXjcHxPwpwlwN2GosFwMP4DrRk3B+rR21zn5khHYdSPBi4tWQaNKU1n8W3cr2Oi9GpMs1H8wBnYmbZmJGd7UJdYodzIC16gVJjZiTTRyC4S5ciWucgOXDyyi+TsYa1t27dRpUYvQbU8fRU3drlMYxi1a4beNVsRV7loyxcqGzzNkJdbe1XnVC5wShSUiERh2RpU5yA9Hsf4WWP3r2XjTK1BLRB5maDdgBnD0lVRJkp5/jc3Gcijphc35R+r8/0DUEsDBBQAAgAIAMSTAVuPjqkydAAAAHoAAAAcAAAAdW5pdmVyc2FsL2xvY2FsX3NldHRpbmdzLnhtbA3MPQoCQQxA4X5PEVKIFutPJ7gz29kpgusBwk6UgUwiO0H09k73io83jN8i8OGlZtOAh+0egXW2lPUV8DGd+yNCddJEYsoB1RDG2A1iM8md3Rus8Bb68TJxaeF8pdLkjdRZcoX1SvwUN9DDpX2fmRPuYvcHUEsDBBQAAgAIAMSTAVtBNwcTDgUAAKwaAAAXAAAAdW5pdmVyc2FsL3VuaXZlcnNhbC5wbmfrDPBz5+WS4mJgYOD19HAJYmBgiWBgYC7iYAOKhE2urwZSjMVB7k4M687JvARyWNIdfR0ZGDb2c/9JZAXyOQs8IosZGPgOgzDj8fwVKQwMUo6eLo4hFXFv725cHZPJ2J743y3799u3l9nfbLuddNAolutg3lsW7t1vdZJKJhZENglOVWWR/DnJ2uCYfsH+z+d8jJ7b8f/xYCp+dk7y0pzp1ul1ZUB7GBQEI0CUUiPIVgUhsjmLlh749OmptzEEbL6bf7UogREofsOYUpNHOaOcUc4oZ5QzyhnljHJGOaOcUc4oZ5QzyhnljHJGOaOcUc4ohwpjmKtZxGADmLbvv76+/l31ycNpTNwguf/+4OHMDhYxINnggYuzY1P93y/zD2+/v9fOpvLbq791/1bb1xda79v20er467uPNs55rrABqOyA6N4d1dU/jl6vnxn3pn6l9PryPe9E+5/a9EMMWbT8/Ptl4t/jfx17Hfcx4txnsA0N2rNir9w/FXamb//UXEWIKWf1XuSnaqcdv39qWwSfzuM2/fN1/79/N2/4+Wq2/DL9lNTHlseKe5/rmE8G6Y822G22b+raGbL12reTNDfc2VtZflH6Ss9zOXtmoGHfsspsa7SjDa3/hW07GpTw89d2e7/6D5bmdaAh6zdX30T9CNuWVPZnbU730gNFvevDpWC6dPek3v//dfnvdJs9/3+/MXx+r+vmx+c3TM9VAxUa/V44XQKi36qi9H7d91//btrd0f4q892j9gTQJ/bHj+2cd+9w6R7xzcen5k5kPr18Sr8w0K0H4s6uaw7/djr+/9t/M+0qfv3J+7XDO+fomx/FuXM+r/w474zc9tLoGJUNV6q3MsBVP3r39q+xLF/9j8v7l/fvvAIy/vmxnfK931O+zVh7+9GbxtSau5/eFGoD3d2wd1Ysu33J41m/M2p8nkl997K9C3L1HYvvl/u55i52l9l+9CbzaYudv1ZbAs3fEL759YP2Nyc3h38//+Hgj+9vCqffASm/t/TeZN1zYhF13//av/9/TVsK6tMfir/nyPNa5QHd6/1GSF701iOdxqcV56d+fH7RYuXaiayQcJP9M6F2XT6f1V2IUfsCM7plIuz2LXz7o+KCxc5PgYqg0fPVN0s/OJeflN5tlwKM5vnV03+tnadblDAzt2VqkbwYFhXF0/c8fC8mzqmzee2fV0KwoE/1n3//rv1l9q/daeBY3Gl27ueVCv+0/tu7dNcJRRzjLUiXl/x1pZ4JZuIrv/0Zy+4wl5aCzEx+HONvL2Vyr/vm41PbdlQkWP49teTyCaN/Mv///fiYDAugq70nCr4/u/vXWI5v/8/H9sv6rb9DY1iu9/sDocLM7tV/2E6/3M7du8Lon+0/mbR+dmhEwBJ14dbqDXPcpgVvPs4EjVRY4t4RlSBpvffw+4tvCmHWRd8Ehtv2TbrrxCL6vsf8vPFmI4aMUISdaHjbzcfABJWwPu36we2bRDc/zk+Njvmq7MQvCw6b8Pt/DPaK/btkHve963jRPHfvxqdS91fbQhP9D6EZN79+mL7Pv7by7HKbaZ9torh0rlcUb5vHAZS+07Tb/P26T9w8z+9U7H1cur5C53nlFpEIvb/PpgiDs9tHYIJ8CEw0l7Mf6+c+Lu27vvtosuX5RM0NPNOril91gkqVGr3T4AKo4b8qKEMzuIALGwcVGnBU2g/XM65cdTP5nFLMDpCAp6ufyzqnhCYAUEsDBBQAAgAIAMWTAVs6nedwSwAAAGsAAAAbAAAAdW5pdmVyc2FsL3VuaXZlcnNhbC5wbmcueG1ss7GvyM1RKEstKs7Mz7NVMtQzULK34+WyKShKLctMLVeoAIoBBSFASaESyDVCcMszU0oygEIGFhYIwYzUzPSMElslC0MzuKA+0EwAUEsBAgAAFAACAAgAqX5QTzZhWAJHAwAA4QkAABQAAAAAAAAAAQAAAAAAAAAAAHVuaXZlcnNhbC9wbGF5ZXIueG1sUEsBAgAAFAACAAgAxJMBW7U39KgcBQAA4RMAAB0AAAAAAAAAAQAAAAAAeQMAAHVuaXZlcnNhbC9jb21tb25fbWVzc2FnZXMubG5nUEsBAgAAFAACAAgAxJMBWxUeYBujAAAAfwEAAC4AAAAAAAAAAQAAAAAA0AgAAHVuaXZlcnNhbC9wbGF5YmFja19hbmRfbmF2aWdhdGlvbl9zZXR0aW5ncy54bWxQSwECAAAUAAIACADEkwFbU8zMCI0DAACOEAAAJwAAAAAAAAABAAAAAAC/CQAAdW5pdmVyc2FsL2ZsYXNoX3B1Ymxpc2hpbmdfc2V0dGluZ3MueG1sUEsBAgAAFAACAAgAxJMBW3D0HBt+AwAAsQwAACEAAAAAAAAAAQAAAAAAkQ0AAHVuaXZlcnNhbC9mbGFzaF9za2luX3NldHRpbmdzLnhtbFBLAQIAABQAAgAIAMSTAVuBGOJYhwMAABgQAAAmAAAAAAAAAAEAAAAAAE4RAAB1bml2ZXJzYWwvaHRtbF9wdWJsaXNoaW5nX3NldHRpbmdzLnhtbFBLAQIAABQAAgAIAMSTAVs6Mq+ssQEAAHAGAAAfAAAAAAAAAAEAAAAAABkVAAB1bml2ZXJzYWwvaHRtbF9za2luX3NldHRpbmdzLmpzUEsBAgAAFAACAAgAxJMBW4+OqTJ0AAAAegAAABwAAAAAAAAAAQAAAAAABxcAAHVuaXZlcnNhbC9sb2NhbF9zZXR0aW5ncy54bWxQSwECAAAUAAIACADEkwFbQTcHEw4FAACsGgAAFwAAAAAAAAAAAAAAAAC1FwAAdW5pdmVyc2FsL3VuaXZlcnNhbC5wbmdQSwECAAAUAAIACADFkwFbOp3ncEsAAABrAAAAGwAAAAAAAAABAAAAAAD4HAAAdW5pdmVyc2FsL3VuaXZlcnNhbC5wbmcueG1sUEsFBgAAAAAKAAoABgMAAHwdAAAAAA=="/>
  <p:tag name="ISPRING_LMS_API_VERSION" val="SCORM 1.2"/>
  <p:tag name="ISPRING_ULTRA_SCORM_COURSE_ID" val="8F4D70B0-68F9-450D-8AC3-6D32BB79E09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M\\RO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M2-RO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3381</Words>
  <Application>Microsoft Office PowerPoint</Application>
  <PresentationFormat>Ευρεία οθόνη</PresentationFormat>
  <Paragraphs>356</Paragraphs>
  <Slides>40</Slides>
  <Notes>40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4" baseType="lpstr">
      <vt:lpstr>Poppins</vt:lpstr>
      <vt:lpstr>Calibri</vt:lpstr>
      <vt:lpstr>Impact</vt:lpstr>
      <vt:lpstr>Θέμα του Office</vt:lpstr>
      <vt:lpstr>Παρουσίαση του PowerPoint</vt:lpstr>
      <vt:lpstr>Παρουσίαση του PowerPoint</vt:lpstr>
      <vt:lpstr>Module</vt:lpstr>
      <vt:lpstr>Secțiunea 1 Introducere  </vt:lpstr>
      <vt:lpstr>Competențe</vt:lpstr>
      <vt:lpstr>Conținutul modulului de formare</vt:lpstr>
      <vt:lpstr>Metodologie și Durată</vt:lpstr>
      <vt:lpstr>Secțiunea 2 Siguranță online și date personale </vt:lpstr>
      <vt:lpstr>Παρουσίαση του PowerPoint</vt:lpstr>
      <vt:lpstr>Ce înseamnă date cu caracter personal?</vt:lpstr>
      <vt:lpstr>Exemple de date cu caracter personal</vt:lpstr>
      <vt:lpstr>Secțiunea 3 Date sensibile, confidențialitate și securitate</vt:lpstr>
      <vt:lpstr>Ce date cu caracter personal sunt considerate sensibile?</vt:lpstr>
      <vt:lpstr>Date financiare sensibile </vt:lpstr>
      <vt:lpstr>Ce este confidențialitatea?</vt:lpstr>
      <vt:lpstr>Ce este securitatea?</vt:lpstr>
      <vt:lpstr>Securitate și Confidențialitate</vt:lpstr>
      <vt:lpstr>Secțiunea 3 Spam și phishing</vt:lpstr>
      <vt:lpstr>Ce sunt spam-ul și phishing-ul</vt:lpstr>
      <vt:lpstr>Cum identific spam-ul?</vt:lpstr>
      <vt:lpstr>Ce să faceți sau ce să nu faceți?</vt:lpstr>
      <vt:lpstr>Activitate: Este link-ul sigur de accesat?</vt:lpstr>
      <vt:lpstr>Activitate: Este sigur să vizitați acest link? (2)</vt:lpstr>
      <vt:lpstr>Secțiunea 4 Drepturile tale online</vt:lpstr>
      <vt:lpstr>Suntem cetățeni digitali! </vt:lpstr>
      <vt:lpstr>Ce este GDPR și cine trebuie să îl respecte?</vt:lpstr>
      <vt:lpstr>Cine este obligat să respecte GDPR-ul?</vt:lpstr>
      <vt:lpstr>Este GDPR ceva pozitiv?</vt:lpstr>
      <vt:lpstr>Secțiunea 5 Cum vă puteți proteja în avans </vt:lpstr>
      <vt:lpstr>Câteva exemple pentru a fi în siguranță (1/3)</vt:lpstr>
      <vt:lpstr>Câteva exemple pentru a fi în siguranță (2/3)</vt:lpstr>
      <vt:lpstr>Câteva exemple pentru a fi în siguranță (3/3)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M2-RO</dc:title>
  <dc:creator>pantelis bbalaouras</dc:creator>
  <cp:lastModifiedBy>pantelis</cp:lastModifiedBy>
  <cp:revision>9</cp:revision>
  <dcterms:created xsi:type="dcterms:W3CDTF">2020-06-02T13:31:56Z</dcterms:created>
  <dcterms:modified xsi:type="dcterms:W3CDTF">2025-08-01T15:30:44Z</dcterms:modified>
</cp:coreProperties>
</file>