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8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Impact" panose="020B0806030902050204" pitchFamily="34" charset="0"/>
      <p:regular r:id="rId36"/>
    </p:embeddedFont>
    <p:embeddedFont>
      <p:font typeface="Poppins" panose="000005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O8fUj+o7M8gn1AVdUPcJUnHFA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B37CD-67FF-451B-ACAE-E53C0E1711FC}" v="12" dt="2025-07-18T13:30:28.579"/>
  </p1510:revLst>
</p1510:revInfo>
</file>

<file path=ppt/tableStyles.xml><?xml version="1.0" encoding="utf-8"?>
<a:tblStyleLst xmlns:a="http://schemas.openxmlformats.org/drawingml/2006/main" def="{F1E3602F-FDF4-41E9-9B66-A25254D92F38}">
  <a:tblStyle styleId="{F1E3602F-FDF4-41E9-9B66-A25254D92F3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6"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63171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1_Intro Unit">
    <p:spTree>
      <p:nvGrpSpPr>
        <p:cNvPr id="1" name="Shape 16"/>
        <p:cNvGrpSpPr/>
        <p:nvPr/>
      </p:nvGrpSpPr>
      <p:grpSpPr>
        <a:xfrm>
          <a:off x="0" y="0"/>
          <a:ext cx="0" cy="0"/>
          <a:chOff x="0" y="0"/>
          <a:chExt cx="0" cy="0"/>
        </a:xfrm>
      </p:grpSpPr>
      <p:sp>
        <p:nvSpPr>
          <p:cNvPr id="17" name="Google Shape;17;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38"/>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1" name="Google Shape;21;p38"/>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2" name="Google Shape;22;p38" descr="Placeholder-dark.png"/>
          <p:cNvPicPr preferRelativeResize="0"/>
          <p:nvPr/>
        </p:nvPicPr>
        <p:blipFill rotWithShape="1">
          <a:blip r:embed="rId4">
            <a:alphaModFix/>
          </a:blip>
          <a:srcRect/>
          <a:stretch/>
        </p:blipFill>
        <p:spPr>
          <a:xfrm>
            <a:off x="10102362" y="-3149"/>
            <a:ext cx="1945888" cy="972945"/>
          </a:xfrm>
          <a:prstGeom prst="rect">
            <a:avLst/>
          </a:prstGeom>
          <a:noFill/>
          <a:ln>
            <a:noFill/>
          </a:ln>
        </p:spPr>
      </p:pic>
      <p:sp>
        <p:nvSpPr>
          <p:cNvPr id="23" name="Google Shape;23;p38"/>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Gestionarea unui cont bancar online</a:t>
            </a:r>
            <a:endParaRPr sz="1400" b="0" i="0" u="none" strike="noStrike" cap="none">
              <a:solidFill>
                <a:srgbClr val="000000"/>
              </a:solidFill>
              <a:latin typeface="Calibri"/>
              <a:ea typeface="Calibri"/>
              <a:cs typeface="Calibri"/>
              <a:sym typeface="Calibri"/>
            </a:endParaRPr>
          </a:p>
        </p:txBody>
      </p:sp>
      <p:sp>
        <p:nvSpPr>
          <p:cNvPr id="24" name="Google Shape;24;p38"/>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39"/>
          <p:cNvSpPr/>
          <p:nvPr/>
        </p:nvSpPr>
        <p:spPr>
          <a:xfrm>
            <a:off x="0" y="2218305"/>
            <a:ext cx="12192001" cy="3787362"/>
          </a:xfrm>
          <a:prstGeom prst="rect">
            <a:avLst/>
          </a:prstGeom>
          <a:no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3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39"/>
          <p:cNvPicPr preferRelativeResize="0"/>
          <p:nvPr/>
        </p:nvPicPr>
        <p:blipFill rotWithShape="1">
          <a:blip r:embed="rId2">
            <a:alphaModFix/>
          </a:blip>
          <a:srcRect/>
          <a:stretch/>
        </p:blipFill>
        <p:spPr>
          <a:xfrm>
            <a:off x="11470436" y="6150614"/>
            <a:ext cx="668329" cy="677143"/>
          </a:xfrm>
          <a:prstGeom prst="rect">
            <a:avLst/>
          </a:prstGeom>
          <a:noFill/>
          <a:ln>
            <a:noFill/>
          </a:ln>
        </p:spPr>
      </p:pic>
      <p:pic>
        <p:nvPicPr>
          <p:cNvPr id="29" name="Google Shape;29;p39" descr="Placeholder-dark.png"/>
          <p:cNvPicPr preferRelativeResize="0"/>
          <p:nvPr/>
        </p:nvPicPr>
        <p:blipFill rotWithShape="1">
          <a:blip r:embed="rId3">
            <a:alphaModFix/>
          </a:blip>
          <a:srcRect/>
          <a:stretch/>
        </p:blipFill>
        <p:spPr>
          <a:xfrm>
            <a:off x="9381297" y="-3149"/>
            <a:ext cx="2784642" cy="1392322"/>
          </a:xfrm>
          <a:prstGeom prst="rect">
            <a:avLst/>
          </a:prstGeom>
          <a:noFill/>
          <a:ln>
            <a:noFill/>
          </a:ln>
        </p:spPr>
      </p:pic>
      <p:sp>
        <p:nvSpPr>
          <p:cNvPr id="30" name="Google Shape;30;p39"/>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39"/>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2"/>
        <p:cNvGrpSpPr/>
        <p:nvPr/>
      </p:nvGrpSpPr>
      <p:grpSpPr>
        <a:xfrm>
          <a:off x="0" y="0"/>
          <a:ext cx="0" cy="0"/>
          <a:chOff x="0" y="0"/>
          <a:chExt cx="0" cy="0"/>
        </a:xfrm>
      </p:grpSpPr>
      <p:sp>
        <p:nvSpPr>
          <p:cNvPr id="33" name="Google Shape;33;p4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40"/>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40"/>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37" name="Google Shape;37;p40"/>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38" name="Google Shape;38;p40" descr="Placeholder-dark.png"/>
          <p:cNvPicPr preferRelativeResize="0"/>
          <p:nvPr/>
        </p:nvPicPr>
        <p:blipFill rotWithShape="1">
          <a:blip r:embed="rId4">
            <a:alphaModFix/>
          </a:blip>
          <a:srcRect/>
          <a:stretch/>
        </p:blipFill>
        <p:spPr>
          <a:xfrm>
            <a:off x="10102362" y="-3149"/>
            <a:ext cx="1945888" cy="972945"/>
          </a:xfrm>
          <a:prstGeom prst="rect">
            <a:avLst/>
          </a:prstGeom>
          <a:noFill/>
          <a:ln>
            <a:noFill/>
          </a:ln>
        </p:spPr>
      </p:pic>
      <p:sp>
        <p:nvSpPr>
          <p:cNvPr id="39" name="Google Shape;39;p40"/>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Gestionarea unui cont bancar online</a:t>
            </a:r>
            <a:endParaRPr sz="1400" b="0" i="0" u="none" strike="noStrike" cap="none">
              <a:solidFill>
                <a:srgbClr val="000000"/>
              </a:solidFill>
              <a:latin typeface="Calibri"/>
              <a:ea typeface="Calibri"/>
              <a:cs typeface="Calibri"/>
              <a:sym typeface="Calibri"/>
            </a:endParaRPr>
          </a:p>
        </p:txBody>
      </p:sp>
      <p:sp>
        <p:nvSpPr>
          <p:cNvPr id="40" name="Google Shape;40;p40"/>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chemeClr val="lt1"/>
                </a:solidFill>
                <a:latin typeface="Calibri"/>
                <a:ea typeface="Calibri"/>
                <a:cs typeface="Calibri"/>
                <a:sym typeface="Calibri"/>
              </a:rPr>
              <a:t>3</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1"/>
        <p:cNvGrpSpPr/>
        <p:nvPr/>
      </p:nvGrpSpPr>
      <p:grpSpPr>
        <a:xfrm>
          <a:off x="0" y="0"/>
          <a:ext cx="0" cy="0"/>
          <a:chOff x="0" y="0"/>
          <a:chExt cx="0" cy="0"/>
        </a:xfrm>
      </p:grpSpPr>
      <p:sp>
        <p:nvSpPr>
          <p:cNvPr id="42" name="Google Shape;42;p4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41"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5" name="Google Shape;45;p4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Gestionarea unui cont bancar online</a:t>
            </a:r>
            <a:endParaRPr sz="1400" b="0" i="0" u="none" strike="noStrike" cap="none">
              <a:solidFill>
                <a:srgbClr val="000000"/>
              </a:solidFill>
              <a:latin typeface="Calibri"/>
              <a:ea typeface="Calibri"/>
              <a:cs typeface="Calibri"/>
              <a:sym typeface="Calibri"/>
            </a:endParaRPr>
          </a:p>
        </p:txBody>
      </p:sp>
      <p:sp>
        <p:nvSpPr>
          <p:cNvPr id="46" name="Google Shape;46;p4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chemeClr val="lt1"/>
                </a:solidFill>
                <a:latin typeface="Calibri"/>
                <a:ea typeface="Calibri"/>
                <a:cs typeface="Calibri"/>
                <a:sym typeface="Calibri"/>
              </a:rPr>
              <a:t>3</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7"/>
        <p:cNvGrpSpPr/>
        <p:nvPr/>
      </p:nvGrpSpPr>
      <p:grpSpPr>
        <a:xfrm>
          <a:off x="0" y="0"/>
          <a:ext cx="0" cy="0"/>
          <a:chOff x="0" y="0"/>
          <a:chExt cx="0" cy="0"/>
        </a:xfrm>
      </p:grpSpPr>
      <p:sp>
        <p:nvSpPr>
          <p:cNvPr id="48" name="Google Shape;48;p42"/>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42"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2" name="Google Shape;52;p42"/>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G</a:t>
            </a:r>
            <a:r>
              <a:rPr lang="en-GB" sz="2000" b="0" i="0" u="none" strike="noStrike" cap="none">
                <a:solidFill>
                  <a:schemeClr val="dk1"/>
                </a:solidFill>
                <a:latin typeface="Calibri"/>
                <a:ea typeface="Calibri"/>
                <a:cs typeface="Calibri"/>
                <a:sym typeface="Calibri"/>
              </a:rPr>
              <a:t>estionarea unui cont bancar online</a:t>
            </a:r>
            <a:endParaRPr sz="1400" b="0" i="0" u="none" strike="noStrike" cap="none">
              <a:solidFill>
                <a:srgbClr val="000000"/>
              </a:solidFill>
              <a:latin typeface="Calibri"/>
              <a:ea typeface="Calibri"/>
              <a:cs typeface="Calibri"/>
              <a:sym typeface="Calibri"/>
            </a:endParaRPr>
          </a:p>
        </p:txBody>
      </p:sp>
      <p:sp>
        <p:nvSpPr>
          <p:cNvPr id="53" name="Google Shape;53;p42"/>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chemeClr val="lt1"/>
                </a:solidFill>
                <a:latin typeface="Calibri"/>
                <a:ea typeface="Calibri"/>
                <a:cs typeface="Calibri"/>
                <a:sym typeface="Calibri"/>
              </a:rPr>
              <a:t>3</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3"/>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4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8" name="Google Shape;58;p43"/>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Gestionarea unui cont bancar online</a:t>
            </a:r>
            <a:endParaRPr sz="1400" b="0" i="0" u="none" strike="noStrike" cap="none">
              <a:solidFill>
                <a:srgbClr val="000000"/>
              </a:solidFill>
              <a:latin typeface="Calibri"/>
              <a:ea typeface="Calibri"/>
              <a:cs typeface="Calibri"/>
              <a:sym typeface="Calibri"/>
            </a:endParaRPr>
          </a:p>
        </p:txBody>
      </p:sp>
      <p:sp>
        <p:nvSpPr>
          <p:cNvPr id="59" name="Google Shape;59;p4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chemeClr val="lt1"/>
                </a:solidFill>
                <a:latin typeface="Calibri"/>
                <a:ea typeface="Calibri"/>
                <a:cs typeface="Calibri"/>
                <a:sym typeface="Calibri"/>
              </a:rPr>
              <a:t>3</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63" name="Google Shape;63;p4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64" name="Google Shape;64;p4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GB"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65" name="Google Shape;65;p4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66" name="Google Shape;66;p4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67" name="Google Shape;67;p4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3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youtube.com/watch?v=Sh91uN4y4k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ik.com/free-vector/man-transferring-money-woman-via-smartphone-online-transaction-banking-flat-vector-illustration-finance-digital-technology-concept_10613198.htm#fromView=search&amp;page=1&amp;position=4&amp;uuid=0e957c67-fde3-42ef-81a8-c5c7f6bfbebb"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freepik.es/vector-gratis/ilustracion-concepto-banca-movil_35262243.htm#fromView=search&amp;page=1&amp;position=4&amp;uuid=9e3d1a0a-c1ce-4110-b525-08d1b150ee0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yldigital.es/system/files/selflearning/files/Co%CC%81mo%20usar%20la%20Banca%20online.%20CyL%20Digital.p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www.caixabank.es/particular/banca-digital/appcaixabanknow.html?loce=sh-part-Banca%20Digital-BancaDigital--destacado-Particulares-DescargaApp-NA" TargetMode="External"/><Relationship Id="rId5" Type="http://schemas.openxmlformats.org/officeDocument/2006/relationships/image" Target="../media/image29.jp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freepik.com/free-vector/payment-online-icon-set-design_4725547.htm#fromView=search&amp;page=1&amp;position=0&amp;uuid=44c340a6-bb0c-4932-bb0a-1aca5c064cd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ebschool.com/blog/banca-digital-vs-banca-tradicional-diferencias-oportunidades-business-tech-finanzas/#:~:text=Por%20lo%20tanto%2C%20la%20principal,necesita%20desplazarse%20para%20realizar%20transaccione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74" name="Google Shape;74;p1"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5075" t="11272" r="59637" b="11616"/>
          <a:stretch/>
        </p:blipFill>
        <p:spPr>
          <a:xfrm>
            <a:off x="452338" y="0"/>
            <a:ext cx="5204308" cy="5333341"/>
          </a:xfrm>
          <a:prstGeom prst="rect">
            <a:avLst/>
          </a:prstGeom>
          <a:noFill/>
          <a:ln>
            <a:noFill/>
          </a:ln>
        </p:spPr>
      </p:pic>
      <p:sp>
        <p:nvSpPr>
          <p:cNvPr id="75" name="Google Shape;75;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GB" sz="4400" b="1" i="0" u="none" strike="noStrike" cap="none">
                <a:solidFill>
                  <a:srgbClr val="FCB13A"/>
                </a:solidFill>
                <a:latin typeface="Calibri"/>
                <a:ea typeface="Calibri"/>
                <a:cs typeface="Calibri"/>
                <a:sym typeface="Calibri"/>
              </a:rPr>
              <a:t>Modul 3</a:t>
            </a:r>
            <a:br>
              <a:rPr lang="en-GB" sz="3200" b="1" i="0" u="none" strike="noStrike" cap="none">
                <a:solidFill>
                  <a:schemeClr val="dk1"/>
                </a:solidFill>
                <a:latin typeface="Calibri"/>
                <a:ea typeface="Calibri"/>
                <a:cs typeface="Calibri"/>
                <a:sym typeface="Calibri"/>
              </a:rPr>
            </a:br>
            <a:r>
              <a:rPr lang="en-GB" sz="4400" b="1" i="0" u="none" strike="noStrike" cap="none">
                <a:solidFill>
                  <a:srgbClr val="3F3F3F"/>
                </a:solidFill>
                <a:latin typeface="Calibri"/>
                <a:ea typeface="Calibri"/>
                <a:cs typeface="Calibri"/>
                <a:sym typeface="Calibri"/>
              </a:rPr>
              <a:t>Gestionarea unui cont bancar online </a:t>
            </a:r>
            <a:endParaRPr sz="1400" b="0" i="0" u="none" strike="noStrike" cap="none">
              <a:solidFill>
                <a:srgbClr val="000000"/>
              </a:solidFill>
              <a:latin typeface="Calibri"/>
              <a:ea typeface="Calibri"/>
              <a:cs typeface="Calibri"/>
              <a:sym typeface="Calibri"/>
            </a:endParaRPr>
          </a:p>
        </p:txBody>
      </p:sp>
      <p:sp>
        <p:nvSpPr>
          <p:cNvPr id="76" name="Google Shape;76;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77" name="Google Shape;77;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8" name="Google Shape;78;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9" name="Google Shape;79;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80" name="Google Shape;80;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1" name="Google Shape;81;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Calibri"/>
              <a:buNone/>
            </a:pP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Acest</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proiect</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este</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finanțat</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de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Uniunea</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Europeană</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Conținutul</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prezentării</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reflectă</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exclusiv</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opiniile</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autorului</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autorilor</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și</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nu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reprezintă</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în</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mod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necesar</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poziția</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oficială</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Uniunii</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Europene</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sau</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Agenției</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Executive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Europene</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pentru</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Educație</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și</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Cultură</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(EACEA).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Uniunea</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Europeană</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și</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EACEA nu pot fi considerate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responsabile</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pentru</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conținutul</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dirty="0" err="1">
                <a:solidFill>
                  <a:schemeClr val="lt1"/>
                </a:solidFill>
                <a:effectLst>
                  <a:outerShdw blurRad="38100" dist="38100" dir="2700000" algn="tl">
                    <a:srgbClr val="000000">
                      <a:alpha val="43137"/>
                    </a:srgbClr>
                  </a:outerShdw>
                </a:effectLst>
                <a:latin typeface="Calibri"/>
                <a:ea typeface="Calibri"/>
                <a:cs typeface="Calibri"/>
                <a:sym typeface="Calibri"/>
              </a:rPr>
              <a:t>prezentat</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b="1" dirty="0" err="1">
                <a:solidFill>
                  <a:schemeClr val="lt1"/>
                </a:solidFill>
                <a:effectLst>
                  <a:outerShdw blurRad="38100" dist="38100" dir="2700000" algn="tl">
                    <a:srgbClr val="000000">
                      <a:alpha val="43137"/>
                    </a:srgbClr>
                  </a:outerShdw>
                </a:effectLst>
                <a:latin typeface="Calibri"/>
                <a:ea typeface="Calibri"/>
                <a:cs typeface="Calibri"/>
                <a:sym typeface="Calibri"/>
              </a:rPr>
              <a:t>Număr</a:t>
            </a:r>
            <a:r>
              <a:rPr lang="en-GB" sz="10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GB" sz="1000" b="1" dirty="0" err="1">
                <a:solidFill>
                  <a:schemeClr val="lt1"/>
                </a:solidFill>
                <a:effectLst>
                  <a:outerShdw blurRad="38100" dist="38100" dir="2700000" algn="tl">
                    <a:srgbClr val="000000">
                      <a:alpha val="43137"/>
                    </a:srgbClr>
                  </a:outerShdw>
                </a:effectLst>
                <a:latin typeface="Calibri"/>
                <a:ea typeface="Calibri"/>
                <a:cs typeface="Calibri"/>
                <a:sym typeface="Calibri"/>
              </a:rPr>
              <a:t>proiect</a:t>
            </a:r>
            <a:r>
              <a:rPr lang="en-GB" sz="1000" b="1" dirty="0">
                <a:solidFill>
                  <a:schemeClr val="lt1"/>
                </a:solidFill>
                <a:effectLst>
                  <a:outerShdw blurRad="38100" dist="38100" dir="2700000" algn="tl">
                    <a:srgbClr val="000000">
                      <a:alpha val="43137"/>
                    </a:srgbClr>
                  </a:outerShdw>
                </a:effectLst>
                <a:latin typeface="Calibri"/>
                <a:ea typeface="Calibri"/>
                <a:cs typeface="Calibri"/>
                <a:sym typeface="Calibri"/>
              </a:rPr>
              <a:t>:</a:t>
            </a:r>
            <a:r>
              <a:rPr lang="en-GB" sz="1000" dirty="0">
                <a:solidFill>
                  <a:schemeClr val="lt1"/>
                </a:solidFill>
                <a:effectLst>
                  <a:outerShdw blurRad="38100" dist="38100" dir="2700000" algn="tl">
                    <a:srgbClr val="000000">
                      <a:alpha val="43137"/>
                    </a:srgbClr>
                  </a:outerShdw>
                </a:effectLst>
                <a:latin typeface="Calibri"/>
                <a:ea typeface="Calibri"/>
                <a:cs typeface="Calibri"/>
                <a:sym typeface="Calibri"/>
              </a:rPr>
              <a:t> 2023-1-RO01-KA220-ADU-000157797</a:t>
            </a:r>
            <a:endParaRPr sz="12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pic>
        <p:nvPicPr>
          <p:cNvPr id="82" name="Google Shape;82;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83" name="Google Shape;83;p1"/>
          <p:cNvPicPr preferRelativeResize="0"/>
          <p:nvPr/>
        </p:nvPicPr>
        <p:blipFill rotWithShape="1">
          <a:blip r:embed="rId5">
            <a:alphaModFix/>
          </a:blip>
          <a:srcRect/>
          <a:stretch/>
        </p:blipFill>
        <p:spPr>
          <a:xfrm>
            <a:off x="10718231" y="6311949"/>
            <a:ext cx="1406013" cy="492105"/>
          </a:xfrm>
          <a:prstGeom prst="rect">
            <a:avLst/>
          </a:prstGeom>
          <a:noFill/>
          <a:ln>
            <a:noFill/>
          </a:ln>
        </p:spPr>
      </p:pic>
      <p:sp>
        <p:nvSpPr>
          <p:cNvPr id="84" name="Google Shape;84;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sp>
        <p:nvSpPr>
          <p:cNvPr id="85" name="Google Shape;85;p1"/>
          <p:cNvSpPr/>
          <p:nvPr/>
        </p:nvSpPr>
        <p:spPr>
          <a:xfrm>
            <a:off x="-12344" y="31194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86" name="Google Shape;86;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a:blip r:embed="rId6">
            <a:alphaModFix/>
          </a:blip>
          <a:stretch>
            <a:fillRect/>
          </a:stretch>
        </p:blipFill>
        <p:spPr>
          <a:xfrm>
            <a:off x="-3" y="6243372"/>
            <a:ext cx="2705965" cy="60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body" idx="1"/>
          </p:nvPr>
        </p:nvSpPr>
        <p:spPr>
          <a:xfrm>
            <a:off x="565668" y="1639833"/>
            <a:ext cx="5409663" cy="4472194"/>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sz="1200">
              <a:solidFill>
                <a:schemeClr val="accent6"/>
              </a:solidFill>
            </a:endParaRPr>
          </a:p>
          <a:p>
            <a:pPr marL="0" lvl="0" indent="0" algn="l" rtl="0">
              <a:lnSpc>
                <a:spcPct val="100000"/>
              </a:lnSpc>
              <a:spcBef>
                <a:spcPts val="600"/>
              </a:spcBef>
              <a:spcAft>
                <a:spcPts val="0"/>
              </a:spcAft>
              <a:buSzPts val="2200"/>
              <a:buNone/>
            </a:pPr>
            <a:r>
              <a:rPr lang="en-GB" sz="2200">
                <a:solidFill>
                  <a:schemeClr val="accent6"/>
                </a:solidFill>
              </a:rPr>
              <a:t>Avantaje</a:t>
            </a:r>
            <a:endParaRPr sz="2200">
              <a:solidFill>
                <a:schemeClr val="accent6"/>
              </a:solidFill>
            </a:endParaRPr>
          </a:p>
          <a:p>
            <a:pPr marL="357188" lvl="1" indent="-265113" algn="l" rtl="0">
              <a:lnSpc>
                <a:spcPct val="107000"/>
              </a:lnSpc>
              <a:spcBef>
                <a:spcPts val="0"/>
              </a:spcBef>
              <a:spcAft>
                <a:spcPts val="0"/>
              </a:spcAft>
              <a:buSzPts val="2640"/>
              <a:buFont typeface="Calibri"/>
              <a:buChar char="∙"/>
            </a:pPr>
            <a:r>
              <a:rPr lang="en-GB" b="1"/>
              <a:t>Atenție personală</a:t>
            </a:r>
            <a:r>
              <a:rPr lang="en-GB"/>
              <a:t>:  Contact direct cu reprezentantul băncii</a:t>
            </a:r>
            <a:endParaRPr sz="2000"/>
          </a:p>
          <a:p>
            <a:pPr marL="357188" lvl="1" indent="-265113" algn="l" rtl="0">
              <a:lnSpc>
                <a:spcPct val="107000"/>
              </a:lnSpc>
              <a:spcBef>
                <a:spcPts val="0"/>
              </a:spcBef>
              <a:spcAft>
                <a:spcPts val="0"/>
              </a:spcAft>
              <a:buSzPts val="2640"/>
              <a:buFont typeface="Calibri"/>
              <a:buChar char="∙"/>
            </a:pPr>
            <a:r>
              <a:rPr lang="en-GB"/>
              <a:t>Disponibilitatea </a:t>
            </a:r>
            <a:r>
              <a:rPr lang="en-GB" b="1"/>
              <a:t>bancomatelor</a:t>
            </a:r>
            <a:endParaRPr b="1"/>
          </a:p>
          <a:p>
            <a:pPr marL="357188" lvl="1" indent="-265113" algn="l" rtl="0">
              <a:lnSpc>
                <a:spcPct val="107000"/>
              </a:lnSpc>
              <a:spcBef>
                <a:spcPts val="0"/>
              </a:spcBef>
              <a:spcAft>
                <a:spcPts val="0"/>
              </a:spcAft>
              <a:buSzPts val="2640"/>
              <a:buFont typeface="Calibri"/>
              <a:buChar char="∙"/>
            </a:pPr>
            <a:r>
              <a:rPr lang="en-GB" b="1"/>
              <a:t>Servicii suplimentare </a:t>
            </a:r>
            <a:r>
              <a:rPr lang="en-GB"/>
              <a:t>(depuneri de numerar, servicii de asigurare) </a:t>
            </a:r>
            <a:endParaRPr/>
          </a:p>
          <a:p>
            <a:pPr marL="457200" lvl="1" indent="0" algn="just" rtl="0">
              <a:lnSpc>
                <a:spcPct val="107000"/>
              </a:lnSpc>
              <a:spcBef>
                <a:spcPts val="600"/>
              </a:spcBef>
              <a:spcAft>
                <a:spcPts val="0"/>
              </a:spcAft>
              <a:buSzPts val="1920"/>
              <a:buNone/>
            </a:pPr>
            <a:endParaRPr sz="1600">
              <a:latin typeface="Times New Roman"/>
              <a:ea typeface="Times New Roman"/>
              <a:cs typeface="Times New Roman"/>
              <a:sym typeface="Times New Roman"/>
            </a:endParaRPr>
          </a:p>
          <a:p>
            <a:pPr marL="457200" lvl="1" indent="0" algn="just" rtl="0">
              <a:lnSpc>
                <a:spcPct val="107000"/>
              </a:lnSpc>
              <a:spcBef>
                <a:spcPts val="1200"/>
              </a:spcBef>
              <a:spcAft>
                <a:spcPts val="0"/>
              </a:spcAft>
              <a:buSzPts val="1920"/>
              <a:buNone/>
            </a:pPr>
            <a:endParaRPr sz="1600">
              <a:latin typeface="Times New Roman"/>
              <a:ea typeface="Times New Roman"/>
              <a:cs typeface="Times New Roman"/>
              <a:sym typeface="Times New Roman"/>
            </a:endParaRPr>
          </a:p>
          <a:p>
            <a:pPr marL="0" lvl="0" indent="0" algn="l" rtl="0">
              <a:lnSpc>
                <a:spcPct val="100000"/>
              </a:lnSpc>
              <a:spcBef>
                <a:spcPts val="1200"/>
              </a:spcBef>
              <a:spcAft>
                <a:spcPts val="0"/>
              </a:spcAft>
              <a:buClr>
                <a:srgbClr val="FF0000"/>
              </a:buClr>
              <a:buSzPts val="2200"/>
              <a:buNone/>
            </a:pPr>
            <a:r>
              <a:rPr lang="en-GB" sz="2200">
                <a:solidFill>
                  <a:srgbClr val="FF0000"/>
                </a:solidFill>
              </a:rPr>
              <a:t>Dezavantaje</a:t>
            </a:r>
            <a:endParaRPr sz="2200">
              <a:solidFill>
                <a:srgbClr val="FF0000"/>
              </a:solidFill>
            </a:endParaRPr>
          </a:p>
          <a:p>
            <a:pPr marL="357188" lvl="1" indent="-228600" algn="just" rtl="0">
              <a:lnSpc>
                <a:spcPct val="107000"/>
              </a:lnSpc>
              <a:spcBef>
                <a:spcPts val="0"/>
              </a:spcBef>
              <a:spcAft>
                <a:spcPts val="0"/>
              </a:spcAft>
              <a:buClr>
                <a:srgbClr val="FF0000"/>
              </a:buClr>
              <a:buSzPts val="2640"/>
              <a:buChar char="▪"/>
            </a:pPr>
            <a:r>
              <a:rPr lang="en-GB"/>
              <a:t>Program de funcționare limitat</a:t>
            </a:r>
            <a:endParaRPr/>
          </a:p>
          <a:p>
            <a:pPr marL="357188" lvl="1" indent="-228600" algn="just" rtl="0">
              <a:lnSpc>
                <a:spcPct val="107000"/>
              </a:lnSpc>
              <a:spcBef>
                <a:spcPts val="0"/>
              </a:spcBef>
              <a:spcAft>
                <a:spcPts val="0"/>
              </a:spcAft>
              <a:buClr>
                <a:srgbClr val="FF0000"/>
              </a:buClr>
              <a:buSzPts val="2640"/>
              <a:buChar char="▪"/>
            </a:pPr>
            <a:r>
              <a:rPr lang="en-GB"/>
              <a:t>Timpul de așteptare la fiecare vizită</a:t>
            </a:r>
            <a:endParaRPr/>
          </a:p>
        </p:txBody>
      </p:sp>
      <p:sp>
        <p:nvSpPr>
          <p:cNvPr id="201" name="Google Shape;201;p10"/>
          <p:cNvSpPr txBox="1">
            <a:spLocks noGrp="1"/>
          </p:cNvSpPr>
          <p:nvPr>
            <p:ph type="title"/>
          </p:nvPr>
        </p:nvSpPr>
        <p:spPr>
          <a:xfrm>
            <a:off x="558000" y="745973"/>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Avantaje și provocări ale serviciilor bancare tradiționale și online</a:t>
            </a:r>
            <a:endParaRPr/>
          </a:p>
        </p:txBody>
      </p:sp>
      <p:sp>
        <p:nvSpPr>
          <p:cNvPr id="202" name="Google Shape;202;p10"/>
          <p:cNvSpPr txBox="1">
            <a:spLocks noGrp="1"/>
          </p:cNvSpPr>
          <p:nvPr>
            <p:ph type="body" idx="2"/>
          </p:nvPr>
        </p:nvSpPr>
        <p:spPr>
          <a:xfrm>
            <a:off x="6172199" y="1639833"/>
            <a:ext cx="5782377" cy="4472194"/>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sz="1200" dirty="0">
              <a:solidFill>
                <a:schemeClr val="accent6"/>
              </a:solidFill>
            </a:endParaRPr>
          </a:p>
          <a:p>
            <a:pPr marL="0" lvl="0" indent="0" algn="l" rtl="0">
              <a:lnSpc>
                <a:spcPct val="100000"/>
              </a:lnSpc>
              <a:spcBef>
                <a:spcPts val="600"/>
              </a:spcBef>
              <a:spcAft>
                <a:spcPts val="0"/>
              </a:spcAft>
              <a:buSzPts val="2200"/>
              <a:buNone/>
            </a:pPr>
            <a:r>
              <a:rPr lang="en-GB" sz="2200" dirty="0" err="1">
                <a:solidFill>
                  <a:schemeClr val="accent6"/>
                </a:solidFill>
              </a:rPr>
              <a:t>Avantaje</a:t>
            </a:r>
            <a:endParaRPr sz="2200" dirty="0">
              <a:solidFill>
                <a:schemeClr val="accent6"/>
              </a:solidFill>
            </a:endParaRPr>
          </a:p>
          <a:p>
            <a:pPr marL="357188" lvl="1" indent="-249237" algn="just" rtl="0">
              <a:lnSpc>
                <a:spcPct val="107000"/>
              </a:lnSpc>
              <a:spcBef>
                <a:spcPts val="0"/>
              </a:spcBef>
              <a:spcAft>
                <a:spcPts val="0"/>
              </a:spcAft>
              <a:buSzPts val="2640"/>
              <a:buFont typeface="Calibri"/>
              <a:buChar char="∙"/>
            </a:pPr>
            <a:r>
              <a:rPr lang="en-GB" b="1" dirty="0" err="1"/>
              <a:t>Comoditate</a:t>
            </a:r>
            <a:r>
              <a:rPr lang="en-GB" dirty="0"/>
              <a:t>: </a:t>
            </a:r>
            <a:r>
              <a:rPr lang="en-GB" dirty="0" err="1"/>
              <a:t>acces</a:t>
            </a:r>
            <a:r>
              <a:rPr lang="en-GB" dirty="0"/>
              <a:t> 24/7 </a:t>
            </a:r>
            <a:r>
              <a:rPr lang="en-GB" dirty="0" err="1"/>
              <a:t>fără</a:t>
            </a:r>
            <a:r>
              <a:rPr lang="en-GB" dirty="0"/>
              <a:t> </a:t>
            </a:r>
            <a:r>
              <a:rPr lang="en-GB" dirty="0" err="1"/>
              <a:t>deplasare</a:t>
            </a:r>
            <a:endParaRPr dirty="0"/>
          </a:p>
          <a:p>
            <a:pPr marL="357188" lvl="1" indent="-249237" algn="just" rtl="0">
              <a:lnSpc>
                <a:spcPct val="107000"/>
              </a:lnSpc>
              <a:spcBef>
                <a:spcPts val="0"/>
              </a:spcBef>
              <a:spcAft>
                <a:spcPts val="0"/>
              </a:spcAft>
              <a:buSzPts val="2640"/>
              <a:buFont typeface="Calibri"/>
              <a:buChar char="∙"/>
            </a:pPr>
            <a:r>
              <a:rPr lang="en-GB" b="1" dirty="0" err="1"/>
              <a:t>Timp</a:t>
            </a:r>
            <a:r>
              <a:rPr lang="en-GB" b="1" dirty="0"/>
              <a:t> economist</a:t>
            </a:r>
            <a:r>
              <a:rPr lang="en-GB" dirty="0"/>
              <a:t>: nu </a:t>
            </a:r>
            <a:r>
              <a:rPr lang="en-GB" dirty="0" err="1"/>
              <a:t>așteaptă</a:t>
            </a:r>
            <a:r>
              <a:rPr lang="en-GB" dirty="0"/>
              <a:t> </a:t>
            </a:r>
            <a:r>
              <a:rPr lang="en-GB" dirty="0" err="1"/>
              <a:t>nimeni</a:t>
            </a:r>
            <a:r>
              <a:rPr lang="en-GB" dirty="0"/>
              <a:t> la </a:t>
            </a:r>
            <a:r>
              <a:rPr lang="en-GB" dirty="0" err="1"/>
              <a:t>cozi</a:t>
            </a:r>
            <a:endParaRPr dirty="0"/>
          </a:p>
          <a:p>
            <a:pPr marL="357188" lvl="1" indent="-249237" algn="just" rtl="0">
              <a:lnSpc>
                <a:spcPct val="107000"/>
              </a:lnSpc>
              <a:spcBef>
                <a:spcPts val="0"/>
              </a:spcBef>
              <a:spcAft>
                <a:spcPts val="0"/>
              </a:spcAft>
              <a:buSzPts val="2640"/>
              <a:buFont typeface="Calibri"/>
              <a:buChar char="∙"/>
            </a:pPr>
            <a:r>
              <a:rPr lang="en-GB" b="1" dirty="0"/>
              <a:t>Mai </a:t>
            </a:r>
            <a:r>
              <a:rPr lang="en-GB" b="1" dirty="0" err="1"/>
              <a:t>puține</a:t>
            </a:r>
            <a:r>
              <a:rPr lang="en-GB" b="1" dirty="0"/>
              <a:t> </a:t>
            </a:r>
            <a:r>
              <a:rPr lang="en-GB" b="1" dirty="0" err="1"/>
              <a:t>comisioane</a:t>
            </a:r>
            <a:endParaRPr b="1" dirty="0"/>
          </a:p>
          <a:p>
            <a:pPr marL="357188" lvl="1" indent="-249237" algn="just" rtl="0">
              <a:lnSpc>
                <a:spcPct val="107000"/>
              </a:lnSpc>
              <a:spcBef>
                <a:spcPts val="0"/>
              </a:spcBef>
              <a:spcAft>
                <a:spcPts val="0"/>
              </a:spcAft>
              <a:buSzPts val="2640"/>
              <a:buFont typeface="Calibri"/>
              <a:buChar char="∙"/>
            </a:pPr>
            <a:r>
              <a:rPr lang="en-GB" b="1" dirty="0" err="1"/>
              <a:t>Gestionare</a:t>
            </a:r>
            <a:r>
              <a:rPr lang="en-GB" b="1" dirty="0"/>
              <a:t> </a:t>
            </a:r>
            <a:r>
              <a:rPr lang="en-GB" b="1" dirty="0" err="1"/>
              <a:t>facilă</a:t>
            </a:r>
            <a:r>
              <a:rPr lang="en-GB" dirty="0"/>
              <a:t>: </a:t>
            </a:r>
            <a:r>
              <a:rPr lang="en-GB" dirty="0" err="1"/>
              <a:t>urmărirea</a:t>
            </a:r>
            <a:r>
              <a:rPr lang="en-GB" dirty="0"/>
              <a:t> </a:t>
            </a:r>
            <a:r>
              <a:rPr lang="en-GB" dirty="0" err="1"/>
              <a:t>soldului</a:t>
            </a:r>
            <a:r>
              <a:rPr lang="en-GB" dirty="0"/>
              <a:t> în </a:t>
            </a:r>
            <a:r>
              <a:rPr lang="en-GB" dirty="0" err="1"/>
              <a:t>timp</a:t>
            </a:r>
            <a:r>
              <a:rPr lang="en-GB" dirty="0"/>
              <a:t> real</a:t>
            </a:r>
            <a:endParaRPr dirty="0"/>
          </a:p>
          <a:p>
            <a:pPr marL="0" lvl="0" indent="0" algn="l" rtl="0">
              <a:lnSpc>
                <a:spcPct val="100000"/>
              </a:lnSpc>
              <a:spcBef>
                <a:spcPts val="600"/>
              </a:spcBef>
              <a:spcAft>
                <a:spcPts val="0"/>
              </a:spcAft>
              <a:buClr>
                <a:srgbClr val="FF0000"/>
              </a:buClr>
              <a:buSzPts val="2200"/>
              <a:buNone/>
            </a:pPr>
            <a:endParaRPr sz="2200" dirty="0">
              <a:solidFill>
                <a:srgbClr val="FF0000"/>
              </a:solidFill>
            </a:endParaRPr>
          </a:p>
          <a:p>
            <a:pPr marL="0" lvl="0" indent="0" algn="l" rtl="0">
              <a:lnSpc>
                <a:spcPct val="100000"/>
              </a:lnSpc>
              <a:spcBef>
                <a:spcPts val="1200"/>
              </a:spcBef>
              <a:spcAft>
                <a:spcPts val="0"/>
              </a:spcAft>
              <a:buClr>
                <a:srgbClr val="FF0000"/>
              </a:buClr>
              <a:buSzPts val="2200"/>
              <a:buNone/>
            </a:pPr>
            <a:r>
              <a:rPr lang="en-GB" sz="2200" dirty="0" err="1">
                <a:solidFill>
                  <a:srgbClr val="FF0000"/>
                </a:solidFill>
              </a:rPr>
              <a:t>Dezavantaje</a:t>
            </a:r>
            <a:endParaRPr sz="2200" dirty="0">
              <a:solidFill>
                <a:srgbClr val="FF0000"/>
              </a:solidFill>
            </a:endParaRPr>
          </a:p>
          <a:p>
            <a:pPr marL="357188" lvl="1" indent="-228600" algn="l" rtl="0">
              <a:lnSpc>
                <a:spcPct val="100000"/>
              </a:lnSpc>
              <a:spcBef>
                <a:spcPts val="600"/>
              </a:spcBef>
              <a:spcAft>
                <a:spcPts val="0"/>
              </a:spcAft>
              <a:buClr>
                <a:srgbClr val="FF0000"/>
              </a:buClr>
              <a:buSzPts val="2640"/>
              <a:buChar char="▪"/>
            </a:pPr>
            <a:r>
              <a:rPr lang="en-GB" dirty="0"/>
              <a:t>Nu </a:t>
            </a:r>
            <a:r>
              <a:rPr lang="en-GB" dirty="0" err="1"/>
              <a:t>există</a:t>
            </a:r>
            <a:r>
              <a:rPr lang="en-GB" dirty="0"/>
              <a:t> </a:t>
            </a:r>
            <a:r>
              <a:rPr lang="en-GB" dirty="0" err="1"/>
              <a:t>persoană</a:t>
            </a:r>
            <a:r>
              <a:rPr lang="en-GB" dirty="0"/>
              <a:t> de </a:t>
            </a:r>
            <a:r>
              <a:rPr lang="en-GB" dirty="0" err="1"/>
              <a:t>referință</a:t>
            </a:r>
            <a:r>
              <a:rPr lang="en-GB" dirty="0"/>
              <a:t> </a:t>
            </a:r>
            <a:r>
              <a:rPr lang="en-GB" dirty="0" err="1"/>
              <a:t>pentru</a:t>
            </a:r>
            <a:r>
              <a:rPr lang="en-GB" dirty="0"/>
              <a:t> contact direct</a:t>
            </a:r>
            <a:endParaRPr dirty="0"/>
          </a:p>
          <a:p>
            <a:pPr marL="357188" lvl="1" indent="-228600" algn="l" rtl="0">
              <a:lnSpc>
                <a:spcPct val="100000"/>
              </a:lnSpc>
              <a:spcBef>
                <a:spcPts val="0"/>
              </a:spcBef>
              <a:spcAft>
                <a:spcPts val="0"/>
              </a:spcAft>
              <a:buClr>
                <a:srgbClr val="FF0000"/>
              </a:buClr>
              <a:buSzPts val="2640"/>
              <a:buChar char="▪"/>
            </a:pPr>
            <a:r>
              <a:rPr lang="en-GB" dirty="0" err="1"/>
              <a:t>Rețea</a:t>
            </a:r>
            <a:r>
              <a:rPr lang="en-GB" dirty="0"/>
              <a:t> </a:t>
            </a:r>
            <a:r>
              <a:rPr lang="en-GB" dirty="0" err="1"/>
              <a:t>mică</a:t>
            </a:r>
            <a:r>
              <a:rPr lang="en-GB" dirty="0"/>
              <a:t> de </a:t>
            </a:r>
            <a:r>
              <a:rPr lang="en-GB" dirty="0" err="1"/>
              <a:t>bancomate</a:t>
            </a:r>
            <a:endParaRPr dirty="0"/>
          </a:p>
        </p:txBody>
      </p:sp>
      <p:pic>
        <p:nvPicPr>
          <p:cNvPr id="203" name="Google Shape;203;p10" descr="Pulgar hacia abajo contorno"/>
          <p:cNvPicPr preferRelativeResize="0"/>
          <p:nvPr/>
        </p:nvPicPr>
        <p:blipFill rotWithShape="1">
          <a:blip r:embed="rId3">
            <a:alphaModFix/>
          </a:blip>
          <a:srcRect/>
          <a:stretch/>
        </p:blipFill>
        <p:spPr>
          <a:xfrm>
            <a:off x="5086072" y="4601651"/>
            <a:ext cx="477649" cy="487449"/>
          </a:xfrm>
          <a:prstGeom prst="rect">
            <a:avLst/>
          </a:prstGeom>
          <a:noFill/>
          <a:ln>
            <a:noFill/>
          </a:ln>
        </p:spPr>
      </p:pic>
      <p:pic>
        <p:nvPicPr>
          <p:cNvPr id="204" name="Google Shape;204;p10" descr="Señal de pulgar hacia arriba  contorno"/>
          <p:cNvPicPr preferRelativeResize="0"/>
          <p:nvPr/>
        </p:nvPicPr>
        <p:blipFill rotWithShape="1">
          <a:blip r:embed="rId4">
            <a:alphaModFix/>
          </a:blip>
          <a:srcRect/>
          <a:stretch/>
        </p:blipFill>
        <p:spPr>
          <a:xfrm>
            <a:off x="5054704" y="1826326"/>
            <a:ext cx="487449" cy="487449"/>
          </a:xfrm>
          <a:prstGeom prst="rect">
            <a:avLst/>
          </a:prstGeom>
          <a:noFill/>
          <a:ln>
            <a:noFill/>
          </a:ln>
        </p:spPr>
      </p:pic>
      <p:pic>
        <p:nvPicPr>
          <p:cNvPr id="205" name="Google Shape;205;p10" descr="Pulgar hacia abajo contorno"/>
          <p:cNvPicPr preferRelativeResize="0"/>
          <p:nvPr/>
        </p:nvPicPr>
        <p:blipFill rotWithShape="1">
          <a:blip r:embed="rId3">
            <a:alphaModFix/>
          </a:blip>
          <a:srcRect/>
          <a:stretch/>
        </p:blipFill>
        <p:spPr>
          <a:xfrm>
            <a:off x="11137907" y="4601651"/>
            <a:ext cx="487449" cy="487449"/>
          </a:xfrm>
          <a:prstGeom prst="rect">
            <a:avLst/>
          </a:prstGeom>
          <a:noFill/>
          <a:ln>
            <a:noFill/>
          </a:ln>
        </p:spPr>
      </p:pic>
      <p:sp>
        <p:nvSpPr>
          <p:cNvPr id="206" name="Google Shape;206;p10"/>
          <p:cNvSpPr txBox="1"/>
          <p:nvPr/>
        </p:nvSpPr>
        <p:spPr>
          <a:xfrm>
            <a:off x="1256066" y="1345160"/>
            <a:ext cx="4028866" cy="461665"/>
          </a:xfrm>
          <a:prstGeom prst="rect">
            <a:avLst/>
          </a:prstGeom>
          <a:solidFill>
            <a:srgbClr val="F2F2F2"/>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chemeClr val="dk1"/>
                </a:solidFill>
                <a:latin typeface="Calibri"/>
                <a:ea typeface="Calibri"/>
                <a:cs typeface="Calibri"/>
                <a:sym typeface="Calibri"/>
              </a:rPr>
              <a:t>Servicii bancare tradiționale</a:t>
            </a:r>
            <a:endParaRPr sz="2400" b="1" i="0" u="none" strike="noStrike" cap="none">
              <a:solidFill>
                <a:schemeClr val="dk1"/>
              </a:solidFill>
              <a:latin typeface="Calibri"/>
              <a:ea typeface="Calibri"/>
              <a:cs typeface="Calibri"/>
              <a:sym typeface="Calibri"/>
            </a:endParaRPr>
          </a:p>
        </p:txBody>
      </p:sp>
      <p:sp>
        <p:nvSpPr>
          <p:cNvPr id="207" name="Google Shape;207;p10"/>
          <p:cNvSpPr txBox="1"/>
          <p:nvPr/>
        </p:nvSpPr>
        <p:spPr>
          <a:xfrm>
            <a:off x="7691989" y="1345160"/>
            <a:ext cx="2894078" cy="461665"/>
          </a:xfrm>
          <a:prstGeom prst="rect">
            <a:avLst/>
          </a:prstGeom>
          <a:solidFill>
            <a:srgbClr val="F2F2F2"/>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dirty="0">
                <a:solidFill>
                  <a:schemeClr val="dk1"/>
                </a:solidFill>
                <a:latin typeface="Calibri"/>
                <a:ea typeface="Calibri"/>
                <a:cs typeface="Calibri"/>
                <a:sym typeface="Calibri"/>
              </a:rPr>
              <a:t>Online Banking</a:t>
            </a:r>
            <a:endParaRPr sz="1400" b="0" i="0" u="none" strike="noStrike" cap="none" dirty="0">
              <a:solidFill>
                <a:srgbClr val="000000"/>
              </a:solidFill>
              <a:latin typeface="Calibri"/>
              <a:ea typeface="Calibri"/>
              <a:cs typeface="Calibri"/>
              <a:sym typeface="Calibri"/>
            </a:endParaRPr>
          </a:p>
        </p:txBody>
      </p:sp>
      <p:pic>
        <p:nvPicPr>
          <p:cNvPr id="209" name="Google Shape;209;p10" descr="Señal de pulgar hacia arriba  contorno"/>
          <p:cNvPicPr preferRelativeResize="0"/>
          <p:nvPr/>
        </p:nvPicPr>
        <p:blipFill rotWithShape="1">
          <a:blip r:embed="rId4">
            <a:alphaModFix/>
          </a:blip>
          <a:srcRect/>
          <a:stretch/>
        </p:blipFill>
        <p:spPr>
          <a:xfrm>
            <a:off x="11026597" y="1803625"/>
            <a:ext cx="487449" cy="487449"/>
          </a:xfrm>
          <a:prstGeom prst="rect">
            <a:avLst/>
          </a:prstGeom>
          <a:noFill/>
          <a:ln>
            <a:noFill/>
          </a:ln>
        </p:spPr>
      </p:pic>
      <p:sp>
        <p:nvSpPr>
          <p:cNvPr id="2" name="Google Shape;194;p9">
            <a:extLst>
              <a:ext uri="{FF2B5EF4-FFF2-40B4-BE49-F238E27FC236}">
                <a16:creationId xmlns:a16="http://schemas.microsoft.com/office/drawing/2014/main" id="{14A17E70-BBD4-14B4-C75F-6196464217C9}"/>
              </a:ext>
            </a:extLst>
          </p:cNvPr>
          <p:cNvSpPr/>
          <p:nvPr/>
        </p:nvSpPr>
        <p:spPr>
          <a:xfrm>
            <a:off x="6371771" y="15303"/>
            <a:ext cx="582022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3.2 Cum </a:t>
            </a:r>
            <a:r>
              <a:rPr lang="en-GB" sz="1800" b="0" i="0" u="none" strike="noStrike" cap="none" dirty="0" err="1">
                <a:solidFill>
                  <a:srgbClr val="1C2E78"/>
                </a:solidFill>
                <a:latin typeface="Calibri"/>
                <a:ea typeface="Calibri"/>
                <a:cs typeface="Calibri"/>
                <a:sym typeface="Calibri"/>
              </a:rPr>
              <a:t>să</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configurați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și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să</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accesați</a:t>
            </a:r>
            <a:r>
              <a:rPr lang="en-GB" sz="1800" b="0" i="0" u="none" strike="noStrike" cap="none" dirty="0">
                <a:solidFill>
                  <a:srgbClr val="1C2E78"/>
                </a:solidFill>
                <a:latin typeface="Calibri"/>
                <a:ea typeface="Calibri"/>
                <a:cs typeface="Calibri"/>
                <a:sym typeface="Calibri"/>
              </a:rPr>
              <a:t> un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body" idx="2"/>
          </p:nvPr>
        </p:nvSpPr>
        <p:spPr>
          <a:xfrm>
            <a:off x="6172199" y="1800000"/>
            <a:ext cx="5782377" cy="35739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685800" lvl="0" indent="-457200" algn="just" rtl="0">
              <a:lnSpc>
                <a:spcPct val="107000"/>
              </a:lnSpc>
              <a:spcBef>
                <a:spcPts val="0"/>
              </a:spcBef>
              <a:spcAft>
                <a:spcPts val="0"/>
              </a:spcAft>
              <a:buSzPts val="2200"/>
              <a:buFont typeface="Calibri"/>
              <a:buAutoNum type="arabicPeriod"/>
            </a:pPr>
            <a:r>
              <a:rPr lang="en-GB" sz="2200"/>
              <a:t>Solicitați datele de acces de la banca dvs.</a:t>
            </a:r>
            <a:endParaRPr/>
          </a:p>
          <a:p>
            <a:pPr marL="914400" lvl="1" indent="-228600" algn="just" rtl="0">
              <a:lnSpc>
                <a:spcPct val="107000"/>
              </a:lnSpc>
              <a:spcBef>
                <a:spcPts val="800"/>
              </a:spcBef>
              <a:spcAft>
                <a:spcPts val="0"/>
              </a:spcAft>
              <a:buSzPts val="2640"/>
              <a:buChar char="▪"/>
            </a:pPr>
            <a:r>
              <a:rPr lang="en-GB"/>
              <a:t>direct la o sucursală sau prin intermediul site-ului web al băncii dvs.</a:t>
            </a:r>
            <a:endParaRPr/>
          </a:p>
          <a:p>
            <a:pPr marL="685800" lvl="1" indent="0" algn="just" rtl="0">
              <a:lnSpc>
                <a:spcPct val="107000"/>
              </a:lnSpc>
              <a:spcBef>
                <a:spcPts val="0"/>
              </a:spcBef>
              <a:spcAft>
                <a:spcPts val="0"/>
              </a:spcAft>
              <a:buSzPts val="2640"/>
              <a:buNone/>
            </a:pPr>
            <a:endParaRPr/>
          </a:p>
          <a:p>
            <a:pPr marL="685800" lvl="0" indent="-457200" algn="just" rtl="0">
              <a:lnSpc>
                <a:spcPct val="107000"/>
              </a:lnSpc>
              <a:spcBef>
                <a:spcPts val="600"/>
              </a:spcBef>
              <a:spcAft>
                <a:spcPts val="0"/>
              </a:spcAft>
              <a:buSzPts val="2200"/>
              <a:buFont typeface="Calibri"/>
              <a:buAutoNum type="arabicPeriod"/>
            </a:pPr>
            <a:r>
              <a:rPr lang="en-GB" sz="2200"/>
              <a:t>Cu aceste detalii, accesați site-ul băncii dvs. și conectați-vă cu numele de utilizator și parola (PIN). </a:t>
            </a:r>
            <a:endParaRPr/>
          </a:p>
        </p:txBody>
      </p:sp>
      <p:sp>
        <p:nvSpPr>
          <p:cNvPr id="216" name="Google Shape;216;p11"/>
          <p:cNvSpPr txBox="1">
            <a:spLocks noGrp="1"/>
          </p:cNvSpPr>
          <p:nvPr>
            <p:ph type="body" idx="1"/>
          </p:nvPr>
        </p:nvSpPr>
        <p:spPr>
          <a:xfrm>
            <a:off x="558000" y="1800000"/>
            <a:ext cx="5409663" cy="35739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200"/>
              <a:buNone/>
            </a:pPr>
            <a:r>
              <a:rPr lang="en-GB" sz="2200"/>
              <a:t>De ce avem nevoie pentru a crea și accesa un cont online?</a:t>
            </a:r>
            <a:endParaRPr sz="2200"/>
          </a:p>
          <a:p>
            <a:pPr marL="685800" lvl="1" indent="-228600" algn="l" rtl="0">
              <a:lnSpc>
                <a:spcPct val="120000"/>
              </a:lnSpc>
              <a:spcBef>
                <a:spcPts val="600"/>
              </a:spcBef>
              <a:spcAft>
                <a:spcPts val="0"/>
              </a:spcAft>
              <a:buSzPts val="2640"/>
              <a:buChar char="▪"/>
            </a:pPr>
            <a:r>
              <a:rPr lang="en-GB"/>
              <a:t>Dispozitiv cu acces la internet (smartphone, tabletă, PC)</a:t>
            </a:r>
            <a:endParaRPr/>
          </a:p>
          <a:p>
            <a:pPr marL="685800" lvl="1" indent="-228600" algn="l" rtl="0">
              <a:lnSpc>
                <a:spcPct val="120000"/>
              </a:lnSpc>
              <a:spcBef>
                <a:spcPts val="0"/>
              </a:spcBef>
              <a:spcAft>
                <a:spcPts val="0"/>
              </a:spcAft>
              <a:buSzPts val="2640"/>
              <a:buChar char="▪"/>
            </a:pPr>
            <a:r>
              <a:rPr lang="en-GB"/>
              <a:t>Cont bancar</a:t>
            </a:r>
            <a:endParaRPr/>
          </a:p>
          <a:p>
            <a:pPr marL="685800" lvl="1" indent="-228600" algn="l" rtl="0">
              <a:lnSpc>
                <a:spcPct val="120000"/>
              </a:lnSpc>
              <a:spcBef>
                <a:spcPts val="0"/>
              </a:spcBef>
              <a:spcAft>
                <a:spcPts val="0"/>
              </a:spcAft>
              <a:buSzPts val="2640"/>
              <a:buChar char="▪"/>
            </a:pPr>
            <a:r>
              <a:rPr lang="en-GB"/>
              <a:t>Detalii de conectare la serviciile bancare online </a:t>
            </a:r>
            <a:endParaRPr/>
          </a:p>
          <a:p>
            <a:pPr marL="685800" lvl="1" indent="-228600" algn="l" rtl="0">
              <a:lnSpc>
                <a:spcPct val="120000"/>
              </a:lnSpc>
              <a:spcBef>
                <a:spcPts val="0"/>
              </a:spcBef>
              <a:spcAft>
                <a:spcPts val="0"/>
              </a:spcAft>
              <a:buSzPts val="2640"/>
              <a:buChar char="▪"/>
            </a:pPr>
            <a:r>
              <a:rPr lang="en-GB"/>
              <a:t>ID-ul și codul de acces pentru serviciile bancare online</a:t>
            </a:r>
            <a:endParaRPr/>
          </a:p>
        </p:txBody>
      </p:sp>
      <p:sp>
        <p:nvSpPr>
          <p:cNvPr id="217" name="Google Shape;217;p11" descr="Click here for pop up information."/>
          <p:cNvSpPr/>
          <p:nvPr/>
        </p:nvSpPr>
        <p:spPr>
          <a:xfrm>
            <a:off x="1200948" y="5601558"/>
            <a:ext cx="914399" cy="51034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chemeClr val="lt1"/>
          </a:solidFill>
          <a:ln w="12700" cap="flat" cmpd="sng">
            <a:solidFill>
              <a:srgbClr val="1C2E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GB" sz="1800" b="1" i="0" u="none" strike="noStrike" cap="none">
                <a:solidFill>
                  <a:srgbClr val="1C2E78"/>
                </a:solidFill>
                <a:latin typeface="Calibri"/>
                <a:ea typeface="Calibri"/>
                <a:cs typeface="Calibri"/>
                <a:sym typeface="Calibri"/>
              </a:rPr>
              <a:t>click</a:t>
            </a:r>
            <a:endParaRPr sz="1400" b="0" i="0" u="none" strike="noStrike" cap="none">
              <a:solidFill>
                <a:srgbClr val="000000"/>
              </a:solidFill>
              <a:latin typeface="Calibri"/>
              <a:ea typeface="Calibri"/>
              <a:cs typeface="Calibri"/>
              <a:sym typeface="Calibri"/>
            </a:endParaRPr>
          </a:p>
        </p:txBody>
      </p:sp>
      <p:pic>
        <p:nvPicPr>
          <p:cNvPr id="218" name="Google Shape;218;p11" descr="Χειρονομία διπλού πατήματος περίγραμμα"/>
          <p:cNvPicPr preferRelativeResize="0"/>
          <p:nvPr/>
        </p:nvPicPr>
        <p:blipFill rotWithShape="1">
          <a:blip r:embed="rId3">
            <a:alphaModFix/>
          </a:blip>
          <a:srcRect/>
          <a:stretch/>
        </p:blipFill>
        <p:spPr>
          <a:xfrm>
            <a:off x="1658147" y="5927728"/>
            <a:ext cx="914400" cy="914400"/>
          </a:xfrm>
          <a:prstGeom prst="rect">
            <a:avLst/>
          </a:prstGeom>
          <a:noFill/>
          <a:ln>
            <a:noFill/>
          </a:ln>
        </p:spPr>
      </p:pic>
      <p:sp>
        <p:nvSpPr>
          <p:cNvPr id="219" name="Google Shape;219;p11"/>
          <p:cNvSpPr txBox="1">
            <a:spLocks noGrp="1"/>
          </p:cNvSpPr>
          <p:nvPr>
            <p:ph type="title"/>
          </p:nvPr>
        </p:nvSpPr>
        <p:spPr>
          <a:xfrm>
            <a:off x="558000" y="79969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Cum să instalați o aplicație bancară mobilă</a:t>
            </a:r>
            <a:endParaRPr/>
          </a:p>
        </p:txBody>
      </p:sp>
      <p:sp>
        <p:nvSpPr>
          <p:cNvPr id="221" name="Google Shape;221;p11"/>
          <p:cNvSpPr/>
          <p:nvPr/>
        </p:nvSpPr>
        <p:spPr>
          <a:xfrm>
            <a:off x="8549703" y="0"/>
            <a:ext cx="3636675" cy="398569"/>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300"/>
              <a:buFont typeface="Calibri"/>
              <a:buNone/>
            </a:pPr>
            <a:endParaRPr sz="1300" b="1" i="0" u="none" strike="noStrike" cap="none">
              <a:solidFill>
                <a:schemeClr val="accent1"/>
              </a:solidFill>
              <a:latin typeface="Calibri"/>
              <a:ea typeface="Calibri"/>
              <a:cs typeface="Calibri"/>
              <a:sym typeface="Calibri"/>
            </a:endParaRPr>
          </a:p>
        </p:txBody>
      </p:sp>
      <p:sp>
        <p:nvSpPr>
          <p:cNvPr id="222" name="Google Shape;222;p11"/>
          <p:cNvSpPr/>
          <p:nvPr/>
        </p:nvSpPr>
        <p:spPr>
          <a:xfrm>
            <a:off x="6587613" y="0"/>
            <a:ext cx="559876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a:solidFill>
                  <a:srgbClr val="1C2E78"/>
                </a:solidFill>
                <a:latin typeface="Calibri"/>
                <a:ea typeface="Calibri"/>
                <a:cs typeface="Calibri"/>
                <a:sym typeface="Calibri"/>
              </a:rPr>
              <a:t>3.2 Cum să configurați și să accesați un cont bancar online</a:t>
            </a:r>
            <a:endParaRPr sz="1800" b="0" i="0" u="none" strike="noStrike" cap="none">
              <a:solidFill>
                <a:srgbClr val="1C2E7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566154" y="1193277"/>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dirty="0" err="1"/>
              <a:t>Pași</a:t>
            </a:r>
            <a:r>
              <a:rPr lang="en-GB" dirty="0"/>
              <a:t> </a:t>
            </a:r>
            <a:r>
              <a:rPr lang="en-GB" dirty="0" err="1"/>
              <a:t>pentru</a:t>
            </a:r>
            <a:r>
              <a:rPr lang="en-GB" dirty="0"/>
              <a:t> a </a:t>
            </a:r>
            <a:r>
              <a:rPr lang="en-GB" dirty="0" err="1"/>
              <a:t>accesa</a:t>
            </a:r>
            <a:r>
              <a:rPr lang="en-GB" dirty="0"/>
              <a:t> </a:t>
            </a:r>
            <a:r>
              <a:rPr lang="en-GB" dirty="0" err="1"/>
              <a:t>contul</a:t>
            </a:r>
            <a:r>
              <a:rPr lang="en-GB" dirty="0"/>
              <a:t> online </a:t>
            </a:r>
            <a:r>
              <a:rPr lang="en-GB" dirty="0" err="1"/>
              <a:t>pentru</a:t>
            </a:r>
            <a:r>
              <a:rPr lang="en-GB" dirty="0"/>
              <a:t> prima </a:t>
            </a:r>
            <a:r>
              <a:rPr lang="en-GB" dirty="0" err="1"/>
              <a:t>dată</a:t>
            </a:r>
            <a:r>
              <a:rPr lang="en-GB" dirty="0"/>
              <a:t> (1/2)</a:t>
            </a:r>
            <a:endParaRPr dirty="0"/>
          </a:p>
        </p:txBody>
      </p:sp>
      <p:sp>
        <p:nvSpPr>
          <p:cNvPr id="229" name="Google Shape;229;p12"/>
          <p:cNvSpPr txBox="1">
            <a:spLocks noGrp="1"/>
          </p:cNvSpPr>
          <p:nvPr>
            <p:ph type="body" idx="1"/>
          </p:nvPr>
        </p:nvSpPr>
        <p:spPr>
          <a:xfrm>
            <a:off x="661028" y="2168348"/>
            <a:ext cx="10360466" cy="45535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b="1" dirty="0" err="1"/>
              <a:t>Pașii</a:t>
            </a:r>
            <a:r>
              <a:rPr lang="en-GB" b="1" dirty="0"/>
              <a:t> </a:t>
            </a:r>
            <a:r>
              <a:rPr lang="en-GB" b="1" dirty="0" err="1"/>
              <a:t>pentru</a:t>
            </a:r>
            <a:r>
              <a:rPr lang="en-GB" b="1" dirty="0"/>
              <a:t> a </a:t>
            </a:r>
            <a:r>
              <a:rPr lang="en-GB" b="1" dirty="0" err="1"/>
              <a:t>accesa</a:t>
            </a:r>
            <a:r>
              <a:rPr lang="en-GB" b="1" dirty="0"/>
              <a:t> </a:t>
            </a:r>
            <a:r>
              <a:rPr lang="en-GB" b="1" dirty="0" err="1"/>
              <a:t>servicii</a:t>
            </a:r>
            <a:r>
              <a:rPr lang="en-GB" b="1" dirty="0"/>
              <a:t> </a:t>
            </a:r>
            <a:r>
              <a:rPr lang="en-GB" b="1" dirty="0" err="1"/>
              <a:t>bancare</a:t>
            </a:r>
            <a:r>
              <a:rPr lang="en-GB" b="1" dirty="0"/>
              <a:t> online </a:t>
            </a:r>
            <a:r>
              <a:rPr lang="en-GB" b="1" dirty="0" err="1"/>
              <a:t>pentru</a:t>
            </a:r>
            <a:r>
              <a:rPr lang="en-GB" b="1" dirty="0"/>
              <a:t> prima </a:t>
            </a:r>
            <a:r>
              <a:rPr lang="en-GB" b="1" dirty="0" err="1"/>
              <a:t>dată</a:t>
            </a:r>
            <a:r>
              <a:rPr lang="en-GB" b="1" dirty="0"/>
              <a:t> sunt la </a:t>
            </a:r>
            <a:r>
              <a:rPr lang="en-GB" b="1" dirty="0" err="1"/>
              <a:t>fel</a:t>
            </a:r>
            <a:r>
              <a:rPr lang="en-GB" b="1" dirty="0"/>
              <a:t> </a:t>
            </a:r>
            <a:r>
              <a:rPr lang="en-GB" b="1" dirty="0" err="1"/>
              <a:t>pentru</a:t>
            </a:r>
            <a:r>
              <a:rPr lang="en-GB" b="1" dirty="0"/>
              <a:t> </a:t>
            </a:r>
            <a:r>
              <a:rPr lang="en-GB" b="1" dirty="0" err="1"/>
              <a:t>toate</a:t>
            </a:r>
            <a:r>
              <a:rPr lang="en-GB" b="1" dirty="0"/>
              <a:t> </a:t>
            </a:r>
            <a:r>
              <a:rPr lang="en-GB" b="1" dirty="0" err="1"/>
              <a:t>băncile</a:t>
            </a:r>
            <a:r>
              <a:rPr lang="en-GB" b="1" dirty="0"/>
              <a:t>:</a:t>
            </a:r>
            <a:endParaRPr dirty="0"/>
          </a:p>
          <a:p>
            <a:pPr marL="457200" lvl="0" indent="-228600" algn="l" rtl="0">
              <a:lnSpc>
                <a:spcPct val="107000"/>
              </a:lnSpc>
              <a:spcBef>
                <a:spcPts val="1200"/>
              </a:spcBef>
              <a:spcAft>
                <a:spcPts val="0"/>
              </a:spcAft>
              <a:buSzPts val="2200"/>
              <a:buChar char="▪"/>
            </a:pPr>
            <a:r>
              <a:rPr lang="en-GB" dirty="0" err="1"/>
              <a:t>Vizitați</a:t>
            </a:r>
            <a:r>
              <a:rPr lang="en-GB" dirty="0"/>
              <a:t> site-ul </a:t>
            </a:r>
            <a:r>
              <a:rPr lang="en-GB" dirty="0" err="1"/>
              <a:t>băncii</a:t>
            </a:r>
            <a:r>
              <a:rPr lang="en-GB" dirty="0"/>
              <a:t> </a:t>
            </a:r>
            <a:r>
              <a:rPr lang="en-GB" dirty="0" err="1"/>
              <a:t>dvs</a:t>
            </a:r>
            <a:r>
              <a:rPr lang="en-GB" dirty="0"/>
              <a:t>. </a:t>
            </a:r>
            <a:r>
              <a:rPr lang="en-GB" dirty="0" err="1"/>
              <a:t>și</a:t>
            </a:r>
            <a:r>
              <a:rPr lang="en-GB" dirty="0"/>
              <a:t> </a:t>
            </a:r>
            <a:r>
              <a:rPr lang="en-GB" dirty="0" err="1"/>
              <a:t>căutați</a:t>
            </a:r>
            <a:r>
              <a:rPr lang="en-GB" dirty="0"/>
              <a:t> </a:t>
            </a:r>
            <a:r>
              <a:rPr lang="en-GB" dirty="0" err="1"/>
              <a:t>opțiunea</a:t>
            </a:r>
            <a:r>
              <a:rPr lang="en-GB" dirty="0"/>
              <a:t> „Online Banking” </a:t>
            </a:r>
            <a:r>
              <a:rPr lang="en-GB" dirty="0" err="1"/>
              <a:t>sau</a:t>
            </a:r>
            <a:r>
              <a:rPr lang="en-GB" dirty="0"/>
              <a:t> „</a:t>
            </a:r>
            <a:r>
              <a:rPr lang="en-GB" dirty="0" err="1"/>
              <a:t>Acces</a:t>
            </a:r>
            <a:r>
              <a:rPr lang="en-GB" dirty="0"/>
              <a:t> </a:t>
            </a:r>
            <a:r>
              <a:rPr lang="en-GB" dirty="0" err="1"/>
              <a:t>pentru</a:t>
            </a:r>
            <a:r>
              <a:rPr lang="en-GB" dirty="0"/>
              <a:t> client”</a:t>
            </a:r>
            <a:r>
              <a:rPr lang="ro-RO" dirty="0"/>
              <a:t>.</a:t>
            </a:r>
            <a:endParaRPr dirty="0"/>
          </a:p>
          <a:p>
            <a:pPr marL="457200" lvl="0" indent="-228600" algn="l" rtl="0">
              <a:lnSpc>
                <a:spcPct val="107000"/>
              </a:lnSpc>
              <a:spcBef>
                <a:spcPts val="1200"/>
              </a:spcBef>
              <a:spcAft>
                <a:spcPts val="0"/>
              </a:spcAft>
              <a:buSzPts val="2200"/>
              <a:buChar char="▪"/>
            </a:pPr>
            <a:r>
              <a:rPr lang="en-GB" dirty="0" err="1"/>
              <a:t>Faceți</a:t>
            </a:r>
            <a:r>
              <a:rPr lang="en-GB" dirty="0"/>
              <a:t> </a:t>
            </a:r>
            <a:r>
              <a:rPr lang="en-GB" dirty="0" err="1"/>
              <a:t>clic</a:t>
            </a:r>
            <a:r>
              <a:rPr lang="en-GB" dirty="0"/>
              <a:t> pe „</a:t>
            </a:r>
            <a:r>
              <a:rPr lang="en-GB" dirty="0" err="1"/>
              <a:t>Înregistrare</a:t>
            </a:r>
            <a:r>
              <a:rPr lang="en-GB" dirty="0"/>
              <a:t>” </a:t>
            </a:r>
            <a:r>
              <a:rPr lang="en-GB" dirty="0" err="1"/>
              <a:t>sau</a:t>
            </a:r>
            <a:r>
              <a:rPr lang="en-GB" dirty="0"/>
              <a:t> „</a:t>
            </a:r>
            <a:r>
              <a:rPr lang="en-GB" dirty="0" err="1"/>
              <a:t>Creați</a:t>
            </a:r>
            <a:r>
              <a:rPr lang="en-GB" dirty="0"/>
              <a:t> un </a:t>
            </a:r>
            <a:r>
              <a:rPr lang="en-GB" dirty="0" err="1"/>
              <a:t>cont</a:t>
            </a:r>
            <a:r>
              <a:rPr lang="en-GB" dirty="0"/>
              <a:t>” </a:t>
            </a:r>
            <a:r>
              <a:rPr lang="en-GB" dirty="0" err="1"/>
              <a:t>pentru</a:t>
            </a:r>
            <a:r>
              <a:rPr lang="en-GB" dirty="0"/>
              <a:t> a </a:t>
            </a:r>
            <a:r>
              <a:rPr lang="en-GB" dirty="0" err="1"/>
              <a:t>începe</a:t>
            </a:r>
            <a:r>
              <a:rPr lang="en-GB" dirty="0"/>
              <a:t> </a:t>
            </a:r>
            <a:r>
              <a:rPr lang="en-GB" dirty="0" err="1"/>
              <a:t>înregistrarea</a:t>
            </a:r>
            <a:r>
              <a:rPr lang="en-GB" dirty="0"/>
              <a:t>.</a:t>
            </a:r>
            <a:endParaRPr dirty="0"/>
          </a:p>
          <a:p>
            <a:pPr marL="457200" lvl="0" indent="-228600" algn="l" rtl="0">
              <a:lnSpc>
                <a:spcPct val="107000"/>
              </a:lnSpc>
              <a:spcBef>
                <a:spcPts val="1200"/>
              </a:spcBef>
              <a:spcAft>
                <a:spcPts val="0"/>
              </a:spcAft>
              <a:buSzPts val="2200"/>
              <a:buChar char="▪"/>
            </a:pPr>
            <a:r>
              <a:rPr lang="en-GB" dirty="0" err="1"/>
              <a:t>Completați</a:t>
            </a:r>
            <a:r>
              <a:rPr lang="en-GB" dirty="0"/>
              <a:t> </a:t>
            </a:r>
            <a:r>
              <a:rPr lang="en-GB" dirty="0" err="1"/>
              <a:t>informațiile</a:t>
            </a:r>
            <a:r>
              <a:rPr lang="en-GB" dirty="0"/>
              <a:t> solicitate, cum </a:t>
            </a:r>
            <a:r>
              <a:rPr lang="en-GB" dirty="0" err="1"/>
              <a:t>ar</a:t>
            </a:r>
            <a:r>
              <a:rPr lang="en-GB" dirty="0"/>
              <a:t> fi </a:t>
            </a:r>
            <a:r>
              <a:rPr lang="en-GB" dirty="0" err="1"/>
              <a:t>numărul</a:t>
            </a:r>
            <a:r>
              <a:rPr lang="en-GB" dirty="0"/>
              <a:t> de </a:t>
            </a:r>
            <a:r>
              <a:rPr lang="en-GB" dirty="0" err="1"/>
              <a:t>cont</a:t>
            </a:r>
            <a:r>
              <a:rPr lang="en-GB" dirty="0"/>
              <a:t>, data </a:t>
            </a:r>
            <a:r>
              <a:rPr lang="en-GB" dirty="0" err="1"/>
              <a:t>nașterii</a:t>
            </a:r>
            <a:r>
              <a:rPr lang="en-GB" dirty="0"/>
              <a:t> </a:t>
            </a:r>
            <a:r>
              <a:rPr lang="en-GB" dirty="0" err="1"/>
              <a:t>și</a:t>
            </a:r>
            <a:r>
              <a:rPr lang="en-GB" dirty="0"/>
              <a:t> </a:t>
            </a:r>
            <a:r>
              <a:rPr lang="en-GB" dirty="0" err="1"/>
              <a:t>alte</a:t>
            </a:r>
            <a:r>
              <a:rPr lang="en-GB" dirty="0"/>
              <a:t> date </a:t>
            </a:r>
            <a:r>
              <a:rPr lang="en-GB" dirty="0" err="1"/>
              <a:t>personale</a:t>
            </a:r>
            <a:r>
              <a:rPr lang="ro-RO" dirty="0"/>
              <a:t>.</a:t>
            </a:r>
            <a:endParaRPr dirty="0"/>
          </a:p>
          <a:p>
            <a:pPr marL="457200" lvl="0" indent="-228600" algn="l" rtl="0">
              <a:lnSpc>
                <a:spcPct val="107000"/>
              </a:lnSpc>
              <a:spcBef>
                <a:spcPts val="1200"/>
              </a:spcBef>
              <a:spcAft>
                <a:spcPts val="0"/>
              </a:spcAft>
              <a:buSzPts val="2200"/>
              <a:buChar char="▪"/>
            </a:pPr>
            <a:r>
              <a:rPr lang="en-GB" dirty="0" err="1"/>
              <a:t>Creați</a:t>
            </a:r>
            <a:r>
              <a:rPr lang="en-GB" dirty="0"/>
              <a:t> un </a:t>
            </a:r>
            <a:r>
              <a:rPr lang="en-GB" dirty="0" err="1"/>
              <a:t>nume</a:t>
            </a:r>
            <a:r>
              <a:rPr lang="en-GB" dirty="0"/>
              <a:t> de </a:t>
            </a:r>
            <a:r>
              <a:rPr lang="en-GB" dirty="0" err="1"/>
              <a:t>utilizator</a:t>
            </a:r>
            <a:r>
              <a:rPr lang="en-GB" dirty="0"/>
              <a:t> </a:t>
            </a:r>
            <a:r>
              <a:rPr lang="en-GB" dirty="0" err="1"/>
              <a:t>și</a:t>
            </a:r>
            <a:r>
              <a:rPr lang="en-GB" dirty="0"/>
              <a:t> o </a:t>
            </a:r>
            <a:r>
              <a:rPr lang="en-GB" dirty="0" err="1"/>
              <a:t>parolă</a:t>
            </a:r>
            <a:r>
              <a:rPr lang="en-GB" dirty="0"/>
              <a:t> </a:t>
            </a:r>
            <a:r>
              <a:rPr lang="en-GB" dirty="0" err="1"/>
              <a:t>sigură</a:t>
            </a:r>
            <a:r>
              <a:rPr lang="en-GB" dirty="0"/>
              <a:t> pe care </a:t>
            </a:r>
            <a:r>
              <a:rPr lang="en-GB" dirty="0" err="1"/>
              <a:t>să</a:t>
            </a:r>
            <a:r>
              <a:rPr lang="en-GB" dirty="0"/>
              <a:t> o </a:t>
            </a:r>
            <a:r>
              <a:rPr lang="en-GB" dirty="0" err="1"/>
              <a:t>rețineți</a:t>
            </a:r>
            <a:r>
              <a:rPr lang="en-GB" dirty="0"/>
              <a:t>.</a:t>
            </a:r>
            <a:endParaRPr dirty="0"/>
          </a:p>
        </p:txBody>
      </p:sp>
      <p:sp>
        <p:nvSpPr>
          <p:cNvPr id="230" name="Google Shape;230;p12"/>
          <p:cNvSpPr/>
          <p:nvPr/>
        </p:nvSpPr>
        <p:spPr>
          <a:xfrm>
            <a:off x="8549703" y="0"/>
            <a:ext cx="3636675" cy="398569"/>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endParaRPr sz="1800" b="0" i="0" u="none" strike="noStrike" cap="none">
              <a:solidFill>
                <a:srgbClr val="1C2E78"/>
              </a:solidFill>
              <a:latin typeface="Calibri"/>
              <a:ea typeface="Calibri"/>
              <a:cs typeface="Calibri"/>
              <a:sym typeface="Calibri"/>
            </a:endParaRPr>
          </a:p>
        </p:txBody>
      </p:sp>
      <p:sp>
        <p:nvSpPr>
          <p:cNvPr id="231" name="Google Shape;231;p12"/>
          <p:cNvSpPr txBox="1"/>
          <p:nvPr/>
        </p:nvSpPr>
        <p:spPr>
          <a:xfrm>
            <a:off x="5963478" y="6414052"/>
            <a:ext cx="192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400" b="0" i="0" u="none" strike="noStrike" cap="none">
              <a:solidFill>
                <a:srgbClr val="000000"/>
              </a:solidFill>
              <a:latin typeface="Calibri"/>
              <a:ea typeface="Calibri"/>
              <a:cs typeface="Calibri"/>
              <a:sym typeface="Calibri"/>
            </a:endParaRPr>
          </a:p>
        </p:txBody>
      </p:sp>
      <p:sp>
        <p:nvSpPr>
          <p:cNvPr id="232" name="Google Shape;232;p12"/>
          <p:cNvSpPr/>
          <p:nvPr/>
        </p:nvSpPr>
        <p:spPr>
          <a:xfrm>
            <a:off x="6597445" y="0"/>
            <a:ext cx="558893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a:solidFill>
                  <a:srgbClr val="1C2E78"/>
                </a:solidFill>
                <a:latin typeface="Calibri"/>
                <a:ea typeface="Calibri"/>
                <a:cs typeface="Calibri"/>
                <a:sym typeface="Calibri"/>
              </a:rPr>
              <a:t>3.2 Cum să configurați și să accesați un cont bancar online</a:t>
            </a:r>
            <a:endParaRPr sz="1800" b="0" i="0" u="none" strike="noStrike" cap="none">
              <a:solidFill>
                <a:srgbClr val="1C2E7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566154" y="979852"/>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dirty="0" err="1"/>
              <a:t>Pași</a:t>
            </a:r>
            <a:r>
              <a:rPr lang="en-GB" dirty="0"/>
              <a:t> </a:t>
            </a:r>
            <a:r>
              <a:rPr lang="en-GB" dirty="0" err="1"/>
              <a:t>pentru</a:t>
            </a:r>
            <a:r>
              <a:rPr lang="en-GB" dirty="0"/>
              <a:t> a </a:t>
            </a:r>
            <a:r>
              <a:rPr lang="en-GB" dirty="0" err="1"/>
              <a:t>accesa</a:t>
            </a:r>
            <a:r>
              <a:rPr lang="en-GB" dirty="0"/>
              <a:t> </a:t>
            </a:r>
            <a:r>
              <a:rPr lang="en-GB" dirty="0" err="1"/>
              <a:t>contul</a:t>
            </a:r>
            <a:r>
              <a:rPr lang="en-GB" dirty="0"/>
              <a:t> online </a:t>
            </a:r>
            <a:r>
              <a:rPr lang="en-GB" dirty="0" err="1"/>
              <a:t>pentru</a:t>
            </a:r>
            <a:r>
              <a:rPr lang="en-GB" dirty="0"/>
              <a:t> prima </a:t>
            </a:r>
            <a:r>
              <a:rPr lang="en-GB" dirty="0" err="1"/>
              <a:t>dată</a:t>
            </a:r>
            <a:r>
              <a:rPr lang="en-GB" dirty="0"/>
              <a:t> (2/2)</a:t>
            </a:r>
            <a:endParaRPr dirty="0"/>
          </a:p>
        </p:txBody>
      </p:sp>
      <p:sp>
        <p:nvSpPr>
          <p:cNvPr id="239" name="Google Shape;239;p13"/>
          <p:cNvSpPr txBox="1">
            <a:spLocks noGrp="1"/>
          </p:cNvSpPr>
          <p:nvPr>
            <p:ph type="body" idx="1"/>
          </p:nvPr>
        </p:nvSpPr>
        <p:spPr>
          <a:xfrm>
            <a:off x="566154" y="2166100"/>
            <a:ext cx="11059800" cy="455340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2200"/>
              <a:buChar char="▪"/>
            </a:pPr>
            <a:r>
              <a:rPr lang="en-GB" sz="2800" dirty="0" err="1"/>
              <a:t>Verificați-vă</a:t>
            </a:r>
            <a:r>
              <a:rPr lang="en-GB" sz="2800" dirty="0"/>
              <a:t> </a:t>
            </a:r>
            <a:r>
              <a:rPr lang="en-GB" sz="2800" dirty="0" err="1"/>
              <a:t>identitatea</a:t>
            </a:r>
            <a:r>
              <a:rPr lang="en-GB" sz="2800" dirty="0"/>
              <a:t> </a:t>
            </a:r>
            <a:r>
              <a:rPr lang="en-GB" sz="2800" dirty="0" err="1"/>
              <a:t>urmând</a:t>
            </a:r>
            <a:r>
              <a:rPr lang="en-GB" sz="2800" dirty="0"/>
              <a:t> </a:t>
            </a:r>
            <a:r>
              <a:rPr lang="en-GB" sz="2800" dirty="0" err="1"/>
              <a:t>instrucțiunile</a:t>
            </a:r>
            <a:r>
              <a:rPr lang="en-GB" sz="2800" dirty="0"/>
              <a:t> </a:t>
            </a:r>
            <a:r>
              <a:rPr lang="en-GB" sz="2800" dirty="0" err="1"/>
              <a:t>băncii</a:t>
            </a:r>
            <a:r>
              <a:rPr lang="en-GB" sz="2800" dirty="0"/>
              <a:t>, care pot include </a:t>
            </a:r>
            <a:r>
              <a:rPr lang="en-GB" sz="2800" dirty="0" err="1"/>
              <a:t>trimiterea</a:t>
            </a:r>
            <a:r>
              <a:rPr lang="en-GB" sz="2800" dirty="0"/>
              <a:t> </a:t>
            </a:r>
            <a:r>
              <a:rPr lang="en-GB" sz="2800" dirty="0" err="1"/>
              <a:t>unui</a:t>
            </a:r>
            <a:r>
              <a:rPr lang="en-GB" sz="2800" dirty="0"/>
              <a:t> cod de </a:t>
            </a:r>
            <a:r>
              <a:rPr lang="en-GB" sz="2800" dirty="0" err="1"/>
              <a:t>verificare</a:t>
            </a:r>
            <a:r>
              <a:rPr lang="en-GB" sz="2800" dirty="0"/>
              <a:t> pe telefon </a:t>
            </a:r>
            <a:r>
              <a:rPr lang="en-GB" sz="2800" dirty="0" err="1"/>
              <a:t>sau</a:t>
            </a:r>
            <a:r>
              <a:rPr lang="en-GB" sz="2800" dirty="0"/>
              <a:t> e-mail.</a:t>
            </a:r>
            <a:endParaRPr sz="2800" dirty="0"/>
          </a:p>
          <a:p>
            <a:pPr marL="457200" lvl="0" indent="-228600" algn="l" rtl="0">
              <a:lnSpc>
                <a:spcPct val="107000"/>
              </a:lnSpc>
              <a:spcBef>
                <a:spcPts val="1200"/>
              </a:spcBef>
              <a:spcAft>
                <a:spcPts val="0"/>
              </a:spcAft>
              <a:buSzPts val="2200"/>
              <a:buChar char="▪"/>
            </a:pPr>
            <a:r>
              <a:rPr lang="en-GB" sz="2800" dirty="0" err="1"/>
              <a:t>Odată</a:t>
            </a:r>
            <a:r>
              <a:rPr lang="en-GB" sz="2800" dirty="0"/>
              <a:t> ce </a:t>
            </a:r>
            <a:r>
              <a:rPr lang="en-GB" sz="2800" dirty="0" err="1"/>
              <a:t>identitatea</a:t>
            </a:r>
            <a:r>
              <a:rPr lang="en-GB" sz="2800" dirty="0"/>
              <a:t> </a:t>
            </a:r>
            <a:r>
              <a:rPr lang="en-GB" sz="2800" dirty="0" err="1"/>
              <a:t>dvs</a:t>
            </a:r>
            <a:r>
              <a:rPr lang="en-GB" sz="2800" dirty="0"/>
              <a:t>. a </a:t>
            </a:r>
            <a:r>
              <a:rPr lang="en-GB" sz="2800" dirty="0" err="1"/>
              <a:t>fost</a:t>
            </a:r>
            <a:r>
              <a:rPr lang="en-GB" sz="2800" dirty="0"/>
              <a:t> </a:t>
            </a:r>
            <a:r>
              <a:rPr lang="en-GB" sz="2800" dirty="0" err="1"/>
              <a:t>verificată</a:t>
            </a:r>
            <a:r>
              <a:rPr lang="en-GB" sz="2800" dirty="0"/>
              <a:t>, </a:t>
            </a:r>
            <a:r>
              <a:rPr lang="en-GB" sz="2800" dirty="0" err="1"/>
              <a:t>veți</a:t>
            </a:r>
            <a:r>
              <a:rPr lang="en-GB" sz="2800" dirty="0"/>
              <a:t> </a:t>
            </a:r>
            <a:r>
              <a:rPr lang="en-GB" sz="2800" dirty="0" err="1"/>
              <a:t>putea</a:t>
            </a:r>
            <a:r>
              <a:rPr lang="en-GB" sz="2800" dirty="0"/>
              <a:t> </a:t>
            </a:r>
            <a:r>
              <a:rPr lang="en-GB" sz="2800" dirty="0" err="1"/>
              <a:t>să</a:t>
            </a:r>
            <a:r>
              <a:rPr lang="en-GB" sz="2800" dirty="0"/>
              <a:t> </a:t>
            </a:r>
            <a:r>
              <a:rPr lang="en-GB" sz="2800" dirty="0" err="1"/>
              <a:t>accesați</a:t>
            </a:r>
            <a:r>
              <a:rPr lang="en-GB" sz="2800" dirty="0"/>
              <a:t> </a:t>
            </a:r>
            <a:r>
              <a:rPr lang="en-GB" sz="2800" dirty="0" err="1"/>
              <a:t>contul</a:t>
            </a:r>
            <a:r>
              <a:rPr lang="en-GB" sz="2800" dirty="0"/>
              <a:t> </a:t>
            </a:r>
            <a:r>
              <a:rPr lang="en-GB" sz="2800" dirty="0" err="1"/>
              <a:t>bancar</a:t>
            </a:r>
            <a:r>
              <a:rPr lang="en-GB" sz="2800" dirty="0"/>
              <a:t> online cu </a:t>
            </a:r>
            <a:r>
              <a:rPr lang="en-GB" sz="2800" dirty="0" err="1"/>
              <a:t>numele</a:t>
            </a:r>
            <a:r>
              <a:rPr lang="en-GB" sz="2800" dirty="0"/>
              <a:t> de </a:t>
            </a:r>
            <a:r>
              <a:rPr lang="en-GB" sz="2800" dirty="0" err="1"/>
              <a:t>utilizator</a:t>
            </a:r>
            <a:r>
              <a:rPr lang="en-GB" sz="2800" dirty="0"/>
              <a:t> </a:t>
            </a:r>
            <a:r>
              <a:rPr lang="en-GB" sz="2800" dirty="0" err="1"/>
              <a:t>și</a:t>
            </a:r>
            <a:r>
              <a:rPr lang="en-GB" sz="2800" dirty="0"/>
              <a:t> </a:t>
            </a:r>
            <a:r>
              <a:rPr lang="en-GB" sz="2800" dirty="0" err="1"/>
              <a:t>parola</a:t>
            </a:r>
            <a:r>
              <a:rPr lang="en-GB" sz="2800" dirty="0"/>
              <a:t>.</a:t>
            </a:r>
            <a:endParaRPr sz="2800" dirty="0"/>
          </a:p>
          <a:p>
            <a:pPr marL="457200" lvl="0" indent="-88900" algn="l" rtl="0">
              <a:lnSpc>
                <a:spcPct val="107000"/>
              </a:lnSpc>
              <a:spcBef>
                <a:spcPts val="1200"/>
              </a:spcBef>
              <a:spcAft>
                <a:spcPts val="0"/>
              </a:spcAft>
              <a:buSzPts val="2200"/>
              <a:buNone/>
            </a:pPr>
            <a:endParaRPr sz="2800" b="1" dirty="0"/>
          </a:p>
          <a:p>
            <a:pPr marL="0" lvl="0" indent="0" algn="ctr" rtl="0">
              <a:lnSpc>
                <a:spcPct val="100000"/>
              </a:lnSpc>
              <a:spcBef>
                <a:spcPts val="1200"/>
              </a:spcBef>
              <a:spcAft>
                <a:spcPts val="0"/>
              </a:spcAft>
              <a:buSzPts val="2600"/>
              <a:buNone/>
            </a:pPr>
            <a:r>
              <a:rPr lang="en-GB" sz="2800" b="1" dirty="0"/>
              <a:t>Nu </a:t>
            </a:r>
            <a:r>
              <a:rPr lang="en-GB" sz="2800" b="1" dirty="0" err="1"/>
              <a:t>uitați</a:t>
            </a:r>
            <a:r>
              <a:rPr lang="en-GB" sz="2800" b="1" dirty="0"/>
              <a:t> </a:t>
            </a:r>
            <a:r>
              <a:rPr lang="en-GB" sz="2800" b="1" dirty="0" err="1"/>
              <a:t>să</a:t>
            </a:r>
            <a:r>
              <a:rPr lang="en-GB" sz="2800" b="1" dirty="0"/>
              <a:t> </a:t>
            </a:r>
            <a:r>
              <a:rPr lang="en-GB" sz="2800" b="1" dirty="0" err="1"/>
              <a:t>păstrați</a:t>
            </a:r>
            <a:r>
              <a:rPr lang="en-GB" sz="2800" b="1" dirty="0"/>
              <a:t> </a:t>
            </a:r>
            <a:r>
              <a:rPr lang="en-GB" sz="2800" b="1" dirty="0" err="1"/>
              <a:t>informațiile</a:t>
            </a:r>
            <a:r>
              <a:rPr lang="en-GB" sz="2800" b="1" dirty="0"/>
              <a:t> </a:t>
            </a:r>
            <a:r>
              <a:rPr lang="en-GB" sz="2800" b="1" dirty="0" err="1"/>
              <a:t>dvs</a:t>
            </a:r>
            <a:r>
              <a:rPr lang="en-GB" sz="2800" b="1" dirty="0"/>
              <a:t>. de </a:t>
            </a:r>
            <a:r>
              <a:rPr lang="en-GB" sz="2800" b="1" dirty="0" err="1"/>
              <a:t>conectare</a:t>
            </a:r>
            <a:r>
              <a:rPr lang="en-GB" sz="2800" b="1" dirty="0"/>
              <a:t> în </a:t>
            </a:r>
            <a:r>
              <a:rPr lang="en-GB" sz="2800" b="1" dirty="0" err="1"/>
              <a:t>siguranță</a:t>
            </a:r>
            <a:r>
              <a:rPr lang="en-GB" sz="2800" b="1" dirty="0"/>
              <a:t> </a:t>
            </a:r>
            <a:r>
              <a:rPr lang="en-GB" sz="2800" b="1" dirty="0" err="1"/>
              <a:t>și</a:t>
            </a:r>
            <a:r>
              <a:rPr lang="en-GB" sz="2800" b="1" dirty="0"/>
              <a:t> </a:t>
            </a:r>
            <a:r>
              <a:rPr lang="en-GB" sz="2800" b="1" dirty="0" err="1"/>
              <a:t>să</a:t>
            </a:r>
            <a:r>
              <a:rPr lang="en-GB" sz="2800" b="1" dirty="0"/>
              <a:t> nu le </a:t>
            </a:r>
            <a:r>
              <a:rPr lang="en-GB" sz="2800" b="1" dirty="0" err="1"/>
              <a:t>împăr</a:t>
            </a:r>
            <a:r>
              <a:rPr lang="ro-RO" sz="2800" b="1" dirty="0" err="1"/>
              <a:t>tășiți</a:t>
            </a:r>
            <a:r>
              <a:rPr lang="ro-RO" sz="2800" b="1" dirty="0"/>
              <a:t> nimănui</a:t>
            </a:r>
            <a:r>
              <a:rPr lang="en-GB" sz="2800" b="1" dirty="0"/>
              <a:t>!</a:t>
            </a:r>
            <a:endParaRPr sz="2800" b="1" dirty="0"/>
          </a:p>
        </p:txBody>
      </p:sp>
      <p:sp>
        <p:nvSpPr>
          <p:cNvPr id="241" name="Google Shape;241;p13"/>
          <p:cNvSpPr/>
          <p:nvPr/>
        </p:nvSpPr>
        <p:spPr>
          <a:xfrm>
            <a:off x="6597446" y="0"/>
            <a:ext cx="558893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a:solidFill>
                  <a:srgbClr val="1C2E78"/>
                </a:solidFill>
                <a:latin typeface="Calibri"/>
                <a:ea typeface="Calibri"/>
                <a:cs typeface="Calibri"/>
                <a:sym typeface="Calibri"/>
              </a:rPr>
              <a:t>3.2 Cum să configurați și să accesați un cont bancar online</a:t>
            </a:r>
            <a:endParaRPr sz="1800" b="0" i="0" u="none" strike="noStrike" cap="none">
              <a:solidFill>
                <a:srgbClr val="1C2E7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558000" y="811653"/>
            <a:ext cx="10360283" cy="11615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1950"/>
              <a:buFont typeface="Calibri"/>
              <a:buNone/>
            </a:pPr>
            <a:r>
              <a:rPr lang="en-GB" sz="1950"/>
              <a:t>Secțiunea 3</a:t>
            </a:r>
            <a:br>
              <a:rPr lang="en-GB"/>
            </a:br>
            <a:r>
              <a:rPr lang="en-GB" sz="3600"/>
              <a:t>Utilizarea de bază a unui cont bancar online</a:t>
            </a:r>
            <a:endParaRPr/>
          </a:p>
        </p:txBody>
      </p:sp>
      <p:sp>
        <p:nvSpPr>
          <p:cNvPr id="248" name="Google Shape;248;p14"/>
          <p:cNvSpPr txBox="1">
            <a:spLocks noGrp="1"/>
          </p:cNvSpPr>
          <p:nvPr>
            <p:ph type="body" idx="1"/>
          </p:nvPr>
        </p:nvSpPr>
        <p:spPr>
          <a:xfrm>
            <a:off x="558000" y="240384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GB" sz="2200"/>
              <a:t>Obiective</a:t>
            </a:r>
            <a:endParaRPr sz="2200"/>
          </a:p>
        </p:txBody>
      </p:sp>
      <p:sp>
        <p:nvSpPr>
          <p:cNvPr id="249" name="Google Shape;249;p14"/>
          <p:cNvSpPr txBox="1">
            <a:spLocks noGrp="1"/>
          </p:cNvSpPr>
          <p:nvPr>
            <p:ph type="body" idx="2"/>
          </p:nvPr>
        </p:nvSpPr>
        <p:spPr>
          <a:xfrm>
            <a:off x="558000" y="3157839"/>
            <a:ext cx="7181432" cy="277067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800"/>
              <a:buNone/>
            </a:pPr>
            <a:r>
              <a:rPr lang="en-GB" sz="2000" dirty="0"/>
              <a:t>La </a:t>
            </a:r>
            <a:r>
              <a:rPr lang="en-GB" sz="2000" dirty="0" err="1"/>
              <a:t>finalizarea</a:t>
            </a:r>
            <a:r>
              <a:rPr lang="en-GB" sz="2000" dirty="0"/>
              <a:t> </a:t>
            </a:r>
            <a:r>
              <a:rPr lang="en-GB" sz="2000" dirty="0" err="1"/>
              <a:t>acestei</a:t>
            </a:r>
            <a:r>
              <a:rPr lang="en-GB" sz="2000" dirty="0"/>
              <a:t> </a:t>
            </a:r>
            <a:r>
              <a:rPr lang="en-GB" sz="2000" dirty="0" err="1"/>
              <a:t>unități</a:t>
            </a:r>
            <a:r>
              <a:rPr lang="en-GB" sz="2000" dirty="0"/>
              <a:t>, </a:t>
            </a:r>
            <a:r>
              <a:rPr lang="en-GB" sz="2000" dirty="0" err="1"/>
              <a:t>veți</a:t>
            </a:r>
            <a:r>
              <a:rPr lang="en-GB" sz="2000" dirty="0"/>
              <a:t> </a:t>
            </a:r>
            <a:r>
              <a:rPr lang="en-GB" sz="2000" dirty="0" err="1"/>
              <a:t>putea</a:t>
            </a:r>
            <a:r>
              <a:rPr lang="en-GB" sz="2000" dirty="0"/>
              <a:t>:</a:t>
            </a:r>
            <a:endParaRPr sz="2000" dirty="0"/>
          </a:p>
          <a:p>
            <a:pPr marL="228600" lvl="0" indent="-228600" algn="l" rtl="0">
              <a:lnSpc>
                <a:spcPct val="150000"/>
              </a:lnSpc>
              <a:spcBef>
                <a:spcPts val="1200"/>
              </a:spcBef>
              <a:spcAft>
                <a:spcPts val="0"/>
              </a:spcAft>
              <a:buSzPts val="1850"/>
              <a:buFont typeface="Calibri"/>
              <a:buChar char="✔"/>
            </a:pPr>
            <a:r>
              <a:rPr lang="en-GB" sz="2000" dirty="0" err="1"/>
              <a:t>Să</a:t>
            </a:r>
            <a:r>
              <a:rPr lang="en-GB" sz="2000" dirty="0"/>
              <a:t> </a:t>
            </a:r>
            <a:r>
              <a:rPr lang="en-GB" sz="2000" dirty="0" err="1"/>
              <a:t>efectuați</a:t>
            </a:r>
            <a:r>
              <a:rPr lang="en-GB" sz="2000" dirty="0"/>
              <a:t> un transfer </a:t>
            </a:r>
            <a:r>
              <a:rPr lang="en-GB" sz="2000" dirty="0" err="1"/>
              <a:t>bancar</a:t>
            </a:r>
            <a:endParaRPr sz="2000" dirty="0"/>
          </a:p>
          <a:p>
            <a:pPr marL="228600" lvl="0" indent="-228600" algn="l" rtl="0">
              <a:lnSpc>
                <a:spcPct val="150000"/>
              </a:lnSpc>
              <a:spcBef>
                <a:spcPts val="1200"/>
              </a:spcBef>
              <a:spcAft>
                <a:spcPts val="0"/>
              </a:spcAft>
              <a:buSzPts val="1850"/>
              <a:buFont typeface="Calibri"/>
              <a:buChar char="✔"/>
            </a:pPr>
            <a:r>
              <a:rPr lang="en-GB" sz="2000" dirty="0" err="1"/>
              <a:t>Să</a:t>
            </a:r>
            <a:r>
              <a:rPr lang="en-GB" sz="2000" dirty="0"/>
              <a:t> </a:t>
            </a:r>
            <a:r>
              <a:rPr lang="en-GB" sz="2000" dirty="0" err="1"/>
              <a:t>monitorizați</a:t>
            </a:r>
            <a:r>
              <a:rPr lang="en-GB" sz="2000" dirty="0"/>
              <a:t> </a:t>
            </a:r>
            <a:r>
              <a:rPr lang="en-GB" sz="2000" dirty="0" err="1"/>
              <a:t>soldul</a:t>
            </a:r>
            <a:r>
              <a:rPr lang="en-GB" sz="2000" dirty="0"/>
              <a:t> din </a:t>
            </a:r>
            <a:r>
              <a:rPr lang="en-GB" sz="2000" dirty="0" err="1"/>
              <a:t>contului</a:t>
            </a:r>
            <a:r>
              <a:rPr lang="en-GB" sz="2000" dirty="0"/>
              <a:t> </a:t>
            </a:r>
            <a:r>
              <a:rPr lang="en-GB" sz="2000" dirty="0" err="1"/>
              <a:t>dvs</a:t>
            </a:r>
            <a:r>
              <a:rPr lang="en-GB" sz="2000" dirty="0"/>
              <a:t>.</a:t>
            </a:r>
            <a:endParaRPr sz="2000" dirty="0"/>
          </a:p>
          <a:p>
            <a:pPr marL="228600" lvl="0" indent="-228600" algn="l" rtl="0">
              <a:lnSpc>
                <a:spcPct val="150000"/>
              </a:lnSpc>
              <a:spcBef>
                <a:spcPts val="1200"/>
              </a:spcBef>
              <a:spcAft>
                <a:spcPts val="0"/>
              </a:spcAft>
              <a:buSzPts val="1850"/>
              <a:buFont typeface="Calibri"/>
              <a:buChar char="✔"/>
            </a:pPr>
            <a:r>
              <a:rPr lang="en-GB" sz="2000" dirty="0" err="1"/>
              <a:t>Să</a:t>
            </a:r>
            <a:r>
              <a:rPr lang="en-GB" sz="2000" dirty="0"/>
              <a:t>  </a:t>
            </a:r>
            <a:r>
              <a:rPr lang="en-GB" sz="2000" dirty="0" err="1"/>
              <a:t>vizualizați</a:t>
            </a:r>
            <a:r>
              <a:rPr lang="en-GB" sz="2000" dirty="0"/>
              <a:t> </a:t>
            </a:r>
            <a:r>
              <a:rPr lang="en-GB" sz="2000" dirty="0" err="1"/>
              <a:t>mesajele</a:t>
            </a:r>
            <a:r>
              <a:rPr lang="en-GB" sz="2000" dirty="0"/>
              <a:t> </a:t>
            </a:r>
            <a:r>
              <a:rPr lang="en-GB" sz="2000" dirty="0" err="1"/>
              <a:t>și</a:t>
            </a:r>
            <a:r>
              <a:rPr lang="en-GB" sz="2000" dirty="0"/>
              <a:t> </a:t>
            </a:r>
            <a:r>
              <a:rPr lang="en-GB" sz="2000" dirty="0" err="1"/>
              <a:t>alertele</a:t>
            </a:r>
            <a:r>
              <a:rPr lang="en-GB" sz="2000" dirty="0"/>
              <a:t> online cu </a:t>
            </a:r>
            <a:r>
              <a:rPr lang="en-GB" sz="2000" dirty="0" err="1"/>
              <a:t>privire</a:t>
            </a:r>
            <a:r>
              <a:rPr lang="en-GB" sz="2000" dirty="0"/>
              <a:t> la </a:t>
            </a:r>
            <a:r>
              <a:rPr lang="en-GB" sz="2000" dirty="0" err="1"/>
              <a:t>contul</a:t>
            </a:r>
            <a:r>
              <a:rPr lang="en-GB" sz="2000" dirty="0"/>
              <a:t> </a:t>
            </a:r>
            <a:r>
              <a:rPr lang="en-GB" sz="2000" dirty="0" err="1"/>
              <a:t>dvs</a:t>
            </a:r>
            <a:r>
              <a:rPr lang="en-GB" sz="2000" dirty="0"/>
              <a:t>.</a:t>
            </a:r>
            <a:endParaRPr sz="2000" dirty="0"/>
          </a:p>
        </p:txBody>
      </p:sp>
      <p:pic>
        <p:nvPicPr>
          <p:cNvPr id="250" name="Google Shape;250;p14" descr="High ROI content abstract concept illustration"/>
          <p:cNvPicPr preferRelativeResize="0"/>
          <p:nvPr/>
        </p:nvPicPr>
        <p:blipFill rotWithShape="1">
          <a:blip r:embed="rId3">
            <a:alphaModFix/>
          </a:blip>
          <a:srcRect l="10455" t="11534" r="9781" b="12327"/>
          <a:stretch/>
        </p:blipFill>
        <p:spPr>
          <a:xfrm>
            <a:off x="8102913" y="2052786"/>
            <a:ext cx="3719038" cy="3549893"/>
          </a:xfrm>
          <a:prstGeom prst="rect">
            <a:avLst/>
          </a:prstGeom>
          <a:noFill/>
          <a:ln>
            <a:noFill/>
          </a:ln>
        </p:spPr>
      </p:pic>
      <p:sp>
        <p:nvSpPr>
          <p:cNvPr id="251" name="Google Shape;251;p14"/>
          <p:cNvSpPr txBox="1"/>
          <p:nvPr/>
        </p:nvSpPr>
        <p:spPr>
          <a:xfrm>
            <a:off x="9253365" y="6329082"/>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GB"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17404FD-C748-410E-BB93-761B269B2599}"/>
              </a:ext>
            </a:extLst>
          </p:cNvPr>
          <p:cNvSpPr txBox="1"/>
          <p:nvPr/>
        </p:nvSpPr>
        <p:spPr>
          <a:xfrm>
            <a:off x="11261035" y="6046347"/>
            <a:ext cx="930965" cy="811653"/>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p:nvPr/>
        </p:nvSpPr>
        <p:spPr>
          <a:xfrm>
            <a:off x="7863261" y="2922184"/>
            <a:ext cx="161951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GB" sz="1800" b="0" i="0" u="none" strike="noStrike" cap="none" dirty="0" err="1">
                <a:solidFill>
                  <a:schemeClr val="dk1"/>
                </a:solidFill>
                <a:latin typeface="Calibri"/>
                <a:ea typeface="Calibri"/>
                <a:cs typeface="Calibri"/>
                <a:sym typeface="Calibri"/>
              </a:rPr>
              <a:t>Informații</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adiționale</a:t>
            </a:r>
            <a:endParaRPr sz="1800" b="0" i="0" u="none" strike="noStrike" cap="none" dirty="0">
              <a:solidFill>
                <a:schemeClr val="dk1"/>
              </a:solidFill>
              <a:latin typeface="Calibri"/>
              <a:ea typeface="Calibri"/>
              <a:cs typeface="Calibri"/>
              <a:sym typeface="Calibri"/>
            </a:endParaRPr>
          </a:p>
        </p:txBody>
      </p:sp>
      <p:sp>
        <p:nvSpPr>
          <p:cNvPr id="258" name="Google Shape;258;p1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dirty="0"/>
              <a:t>Cum se face un transfer </a:t>
            </a:r>
            <a:r>
              <a:rPr lang="en-GB" dirty="0" err="1"/>
              <a:t>bancar</a:t>
            </a:r>
            <a:r>
              <a:rPr lang="en-GB" dirty="0"/>
              <a:t>? (1/2)</a:t>
            </a:r>
            <a:endParaRPr dirty="0"/>
          </a:p>
        </p:txBody>
      </p:sp>
      <p:sp>
        <p:nvSpPr>
          <p:cNvPr id="259" name="Google Shape;259;p15"/>
          <p:cNvSpPr txBox="1">
            <a:spLocks noGrp="1"/>
          </p:cNvSpPr>
          <p:nvPr>
            <p:ph type="body" idx="1"/>
          </p:nvPr>
        </p:nvSpPr>
        <p:spPr>
          <a:xfrm>
            <a:off x="566153" y="2330868"/>
            <a:ext cx="6481095" cy="3941400"/>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SzPts val="2000"/>
              <a:buChar char="▪"/>
            </a:pPr>
            <a:r>
              <a:rPr lang="en-GB" sz="2000" dirty="0"/>
              <a:t>În </a:t>
            </a:r>
            <a:r>
              <a:rPr lang="en-GB" sz="2000" dirty="0" err="1"/>
              <a:t>cazul</a:t>
            </a:r>
            <a:r>
              <a:rPr lang="en-GB" sz="2000" dirty="0"/>
              <a:t> </a:t>
            </a:r>
            <a:r>
              <a:rPr lang="en-GB" sz="2000" dirty="0" err="1"/>
              <a:t>unui</a:t>
            </a:r>
            <a:r>
              <a:rPr lang="en-GB" sz="2000" dirty="0"/>
              <a:t> transfer </a:t>
            </a:r>
            <a:r>
              <a:rPr lang="en-GB" sz="2000" dirty="0" err="1"/>
              <a:t>bancar</a:t>
            </a:r>
            <a:r>
              <a:rPr lang="en-GB" sz="2000" dirty="0"/>
              <a:t>, </a:t>
            </a:r>
            <a:r>
              <a:rPr lang="en-GB" sz="2000" dirty="0" err="1"/>
              <a:t>banii</a:t>
            </a:r>
            <a:r>
              <a:rPr lang="en-GB" sz="2000" dirty="0"/>
              <a:t> sunt </a:t>
            </a:r>
            <a:r>
              <a:rPr lang="en-GB" sz="2000" dirty="0" err="1"/>
              <a:t>transferați</a:t>
            </a:r>
            <a:r>
              <a:rPr lang="en-GB" sz="2000" dirty="0"/>
              <a:t> </a:t>
            </a:r>
            <a:r>
              <a:rPr lang="en-GB" sz="2000" dirty="0" err="1"/>
              <a:t>dintr</a:t>
            </a:r>
            <a:r>
              <a:rPr lang="en-GB" sz="2000" dirty="0"/>
              <a:t>-un </a:t>
            </a:r>
            <a:r>
              <a:rPr lang="en-GB" sz="2000" dirty="0" err="1"/>
              <a:t>cont</a:t>
            </a:r>
            <a:r>
              <a:rPr lang="en-GB" sz="2000" dirty="0"/>
              <a:t> </a:t>
            </a:r>
            <a:r>
              <a:rPr lang="en-GB" sz="2000" dirty="0" err="1"/>
              <a:t>către</a:t>
            </a:r>
            <a:r>
              <a:rPr lang="en-GB" sz="2000" dirty="0"/>
              <a:t> </a:t>
            </a:r>
            <a:r>
              <a:rPr lang="en-GB" sz="2000" dirty="0" err="1"/>
              <a:t>altul</a:t>
            </a:r>
            <a:r>
              <a:rPr lang="en-GB" sz="2000" dirty="0"/>
              <a:t>.</a:t>
            </a:r>
            <a:endParaRPr dirty="0"/>
          </a:p>
          <a:p>
            <a:pPr marL="228600" lvl="0" indent="-228600" algn="l" rtl="0">
              <a:lnSpc>
                <a:spcPct val="120000"/>
              </a:lnSpc>
              <a:spcBef>
                <a:spcPts val="1200"/>
              </a:spcBef>
              <a:spcAft>
                <a:spcPts val="0"/>
              </a:spcAft>
              <a:buSzPts val="2000"/>
              <a:buChar char="▪"/>
            </a:pPr>
            <a:r>
              <a:rPr lang="en-GB" sz="2000" dirty="0" err="1"/>
              <a:t>Odată</a:t>
            </a:r>
            <a:r>
              <a:rPr lang="en-GB" sz="2000" dirty="0"/>
              <a:t> ce un transfer a </a:t>
            </a:r>
            <a:r>
              <a:rPr lang="en-GB" sz="2000" dirty="0" err="1"/>
              <a:t>fost</a:t>
            </a:r>
            <a:r>
              <a:rPr lang="en-GB" sz="2000" dirty="0"/>
              <a:t> </a:t>
            </a:r>
            <a:r>
              <a:rPr lang="en-GB" sz="2000" dirty="0" err="1"/>
              <a:t>autorizat</a:t>
            </a:r>
            <a:r>
              <a:rPr lang="en-GB" sz="2000" dirty="0"/>
              <a:t>, </a:t>
            </a:r>
            <a:r>
              <a:rPr lang="en-GB" sz="2000" dirty="0" err="1"/>
              <a:t>acesta</a:t>
            </a:r>
            <a:r>
              <a:rPr lang="en-GB" sz="2000" dirty="0"/>
              <a:t> nu </a:t>
            </a:r>
            <a:r>
              <a:rPr lang="en-GB" sz="2000" dirty="0" err="1"/>
              <a:t>mai</a:t>
            </a:r>
            <a:r>
              <a:rPr lang="en-GB" sz="2000" dirty="0"/>
              <a:t> </a:t>
            </a:r>
            <a:r>
              <a:rPr lang="en-GB" sz="2000" dirty="0" err="1"/>
              <a:t>poate</a:t>
            </a:r>
            <a:r>
              <a:rPr lang="en-GB" sz="2000" dirty="0"/>
              <a:t> fi </a:t>
            </a:r>
            <a:r>
              <a:rPr lang="en-GB" sz="2000" dirty="0" err="1"/>
              <a:t>anulat</a:t>
            </a:r>
            <a:r>
              <a:rPr lang="en-GB" sz="2000" dirty="0"/>
              <a:t>. </a:t>
            </a:r>
            <a:endParaRPr dirty="0"/>
          </a:p>
          <a:p>
            <a:pPr marL="228600" lvl="0" indent="-228600" algn="l" rtl="0">
              <a:lnSpc>
                <a:spcPct val="120000"/>
              </a:lnSpc>
              <a:spcBef>
                <a:spcPts val="1200"/>
              </a:spcBef>
              <a:spcAft>
                <a:spcPts val="0"/>
              </a:spcAft>
              <a:buSzPts val="2000"/>
              <a:buChar char="▪"/>
            </a:pPr>
            <a:r>
              <a:rPr lang="en-GB" sz="2000" dirty="0" err="1"/>
              <a:t>Aveți</a:t>
            </a:r>
            <a:r>
              <a:rPr lang="en-GB" sz="2000" dirty="0"/>
              <a:t> la </a:t>
            </a:r>
            <a:r>
              <a:rPr lang="en-GB" sz="2000" dirty="0" err="1"/>
              <a:t>îndemână</a:t>
            </a:r>
            <a:r>
              <a:rPr lang="en-GB" sz="2000" dirty="0"/>
              <a:t> </a:t>
            </a:r>
            <a:r>
              <a:rPr lang="en-GB" sz="2000" dirty="0" err="1"/>
              <a:t>toate</a:t>
            </a:r>
            <a:r>
              <a:rPr lang="en-GB" sz="2000" dirty="0"/>
              <a:t> </a:t>
            </a:r>
            <a:r>
              <a:rPr lang="en-GB" sz="2000" dirty="0" err="1"/>
              <a:t>informațiile</a:t>
            </a:r>
            <a:r>
              <a:rPr lang="en-GB" sz="2000" dirty="0"/>
              <a:t> de care </a:t>
            </a:r>
            <a:r>
              <a:rPr lang="en-GB" sz="2000" dirty="0" err="1"/>
              <a:t>aveți</a:t>
            </a:r>
            <a:r>
              <a:rPr lang="en-GB" sz="2000" dirty="0"/>
              <a:t> </a:t>
            </a:r>
            <a:r>
              <a:rPr lang="en-GB" sz="2000" dirty="0" err="1"/>
              <a:t>nevoie</a:t>
            </a:r>
            <a:r>
              <a:rPr lang="en-GB" sz="2000" dirty="0"/>
              <a:t>. </a:t>
            </a:r>
            <a:r>
              <a:rPr lang="en-GB" sz="2000" dirty="0" err="1"/>
              <a:t>Veți</a:t>
            </a:r>
            <a:r>
              <a:rPr lang="en-GB" sz="2000" dirty="0"/>
              <a:t> </a:t>
            </a:r>
            <a:r>
              <a:rPr lang="en-GB" sz="2000" dirty="0" err="1"/>
              <a:t>găsi</a:t>
            </a:r>
            <a:r>
              <a:rPr lang="en-GB" sz="2000" dirty="0"/>
              <a:t> </a:t>
            </a:r>
            <a:r>
              <a:rPr lang="en-GB" sz="2000" dirty="0" err="1"/>
              <a:t>majoritatea</a:t>
            </a:r>
            <a:r>
              <a:rPr lang="en-GB" sz="2000" dirty="0"/>
              <a:t> </a:t>
            </a:r>
            <a:r>
              <a:rPr lang="en-GB" sz="2000" dirty="0" err="1"/>
              <a:t>informațiilor</a:t>
            </a:r>
            <a:r>
              <a:rPr lang="en-GB" sz="2000" dirty="0"/>
              <a:t> pe </a:t>
            </a:r>
            <a:r>
              <a:rPr lang="en-GB" sz="2000" dirty="0" err="1"/>
              <a:t>factura</a:t>
            </a:r>
            <a:r>
              <a:rPr lang="en-GB" sz="2000" dirty="0"/>
              <a:t> pe care </a:t>
            </a:r>
            <a:r>
              <a:rPr lang="en-GB" sz="2000" dirty="0" err="1"/>
              <a:t>doriți</a:t>
            </a:r>
            <a:r>
              <a:rPr lang="en-GB" sz="2000" dirty="0"/>
              <a:t> </a:t>
            </a:r>
            <a:r>
              <a:rPr lang="en-GB" sz="2000" dirty="0" err="1"/>
              <a:t>să</a:t>
            </a:r>
            <a:r>
              <a:rPr lang="en-GB" sz="2000" dirty="0"/>
              <a:t> o </a:t>
            </a:r>
            <a:r>
              <a:rPr lang="en-GB" sz="2000" dirty="0" err="1"/>
              <a:t>plătiți</a:t>
            </a:r>
            <a:r>
              <a:rPr lang="en-GB" sz="2000" dirty="0"/>
              <a:t> (</a:t>
            </a:r>
            <a:r>
              <a:rPr lang="en-GB" sz="2000" dirty="0" err="1"/>
              <a:t>numele</a:t>
            </a:r>
            <a:r>
              <a:rPr lang="en-GB" sz="2000" dirty="0"/>
              <a:t> </a:t>
            </a:r>
            <a:r>
              <a:rPr lang="en-GB" sz="2000" dirty="0" err="1"/>
              <a:t>destinatarului</a:t>
            </a:r>
            <a:r>
              <a:rPr lang="en-GB" sz="2000" dirty="0"/>
              <a:t>, IBAN, </a:t>
            </a:r>
            <a:r>
              <a:rPr lang="en-GB" sz="2000" dirty="0" err="1"/>
              <a:t>suma</a:t>
            </a:r>
            <a:r>
              <a:rPr lang="en-GB" sz="2000" dirty="0"/>
              <a:t> </a:t>
            </a:r>
            <a:r>
              <a:rPr lang="en-GB" sz="2000" dirty="0" err="1"/>
              <a:t>și</a:t>
            </a:r>
            <a:r>
              <a:rPr lang="en-GB" sz="2000" dirty="0"/>
              <a:t> </a:t>
            </a:r>
            <a:r>
              <a:rPr lang="en-GB" sz="2000" dirty="0" err="1"/>
              <a:t>referința</a:t>
            </a:r>
            <a:r>
              <a:rPr lang="en-GB" sz="2000" dirty="0"/>
              <a:t> de </a:t>
            </a:r>
            <a:r>
              <a:rPr lang="en-GB" sz="2000" dirty="0" err="1"/>
              <a:t>plată</a:t>
            </a:r>
            <a:r>
              <a:rPr lang="en-GB" sz="2000" dirty="0"/>
              <a:t>).</a:t>
            </a:r>
            <a:endParaRPr dirty="0"/>
          </a:p>
        </p:txBody>
      </p:sp>
      <p:sp>
        <p:nvSpPr>
          <p:cNvPr id="260" name="Google Shape;260;p15" descr="Click here for pop up information."/>
          <p:cNvSpPr/>
          <p:nvPr/>
        </p:nvSpPr>
        <p:spPr>
          <a:xfrm>
            <a:off x="9689193" y="2462242"/>
            <a:ext cx="914399" cy="51034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chemeClr val="lt1"/>
          </a:solidFill>
          <a:ln w="12700" cap="flat" cmpd="sng">
            <a:solidFill>
              <a:srgbClr val="1C2E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GB" sz="1800" b="1" i="0" u="none" strike="noStrike" cap="none" dirty="0">
                <a:solidFill>
                  <a:srgbClr val="1C2E78"/>
                </a:solidFill>
                <a:latin typeface="Calibri"/>
                <a:ea typeface="Calibri"/>
                <a:cs typeface="Calibri"/>
                <a:sym typeface="Calibri"/>
              </a:rPr>
              <a:t>click</a:t>
            </a:r>
            <a:endParaRPr sz="1800" b="1" i="0" u="none" strike="noStrike" cap="none" dirty="0">
              <a:solidFill>
                <a:srgbClr val="1C2E78"/>
              </a:solidFill>
              <a:latin typeface="Calibri"/>
              <a:ea typeface="Calibri"/>
              <a:cs typeface="Calibri"/>
              <a:sym typeface="Calibri"/>
            </a:endParaRPr>
          </a:p>
        </p:txBody>
      </p:sp>
      <p:pic>
        <p:nvPicPr>
          <p:cNvPr id="261" name="Google Shape;261;p15" descr="Χειρονομία διπλού πατήματος περίγραμμα"/>
          <p:cNvPicPr preferRelativeResize="0"/>
          <p:nvPr/>
        </p:nvPicPr>
        <p:blipFill rotWithShape="1">
          <a:blip r:embed="rId3">
            <a:alphaModFix/>
          </a:blip>
          <a:srcRect/>
          <a:stretch/>
        </p:blipFill>
        <p:spPr>
          <a:xfrm>
            <a:off x="10146392" y="2717415"/>
            <a:ext cx="914400" cy="914400"/>
          </a:xfrm>
          <a:prstGeom prst="rect">
            <a:avLst/>
          </a:prstGeom>
          <a:noFill/>
          <a:ln>
            <a:noFill/>
          </a:ln>
        </p:spPr>
      </p:pic>
      <p:sp>
        <p:nvSpPr>
          <p:cNvPr id="8" name="TextBox 7">
            <a:extLst>
              <a:ext uri="{FF2B5EF4-FFF2-40B4-BE49-F238E27FC236}">
                <a16:creationId xmlns:a16="http://schemas.microsoft.com/office/drawing/2014/main" id="{D896EAE1-D44A-4237-A6AB-40A4A450719D}"/>
              </a:ext>
            </a:extLst>
          </p:cNvPr>
          <p:cNvSpPr txBox="1"/>
          <p:nvPr/>
        </p:nvSpPr>
        <p:spPr>
          <a:xfrm>
            <a:off x="7460076" y="3877808"/>
            <a:ext cx="4458233" cy="954107"/>
          </a:xfrm>
          <a:prstGeom prst="rect">
            <a:avLst/>
          </a:prstGeom>
          <a:solidFill>
            <a:schemeClr val="bg1">
              <a:lumMod val="95000"/>
            </a:schemeClr>
          </a:solidFill>
          <a:ln>
            <a:solidFill>
              <a:srgbClr val="FF0000"/>
            </a:solidFill>
          </a:ln>
        </p:spPr>
        <p:txBody>
          <a:bodyPr wrap="square">
            <a:spAutoFit/>
          </a:bodyPr>
          <a:lstStyle/>
          <a:p>
            <a:endParaRPr lang="es-ES" sz="1000" b="1" dirty="0">
              <a:solidFill>
                <a:srgbClr val="FF0000"/>
              </a:solidFill>
            </a:endParaRPr>
          </a:p>
          <a:p>
            <a:pPr algn="ctr"/>
            <a:r>
              <a:rPr lang="ro-RO" sz="2200" b="1" noProof="0" dirty="0">
                <a:solidFill>
                  <a:srgbClr val="FF0000"/>
                </a:solidFill>
              </a:rPr>
              <a:t>Aici un video cu </a:t>
            </a:r>
            <a:r>
              <a:rPr lang="ro-RO" sz="2200" b="1" noProof="0" dirty="0" err="1">
                <a:solidFill>
                  <a:srgbClr val="FF0000"/>
                </a:solidFill>
              </a:rPr>
              <a:t>informatii</a:t>
            </a:r>
            <a:r>
              <a:rPr lang="ro-RO" sz="2200" b="1" noProof="0" dirty="0">
                <a:solidFill>
                  <a:srgbClr val="FF0000"/>
                </a:solidFill>
              </a:rPr>
              <a:t> utile</a:t>
            </a:r>
            <a:r>
              <a:rPr lang="en-GB" sz="2200" b="1" noProof="0" dirty="0">
                <a:solidFill>
                  <a:srgbClr val="FF0000"/>
                </a:solidFill>
              </a:rPr>
              <a:t>:</a:t>
            </a:r>
          </a:p>
          <a:p>
            <a:pPr algn="ctr"/>
            <a:r>
              <a:rPr lang="es-ES" sz="2400" b="1" dirty="0">
                <a:solidFill>
                  <a:srgbClr val="FF0000"/>
                </a:solidFill>
              </a:rPr>
              <a:t> </a:t>
            </a:r>
            <a:r>
              <a:rPr lang="es-ES" dirty="0">
                <a:hlinkClick r:id="rId4"/>
              </a:rPr>
              <a:t>https://www.youtube.com/watch?v=Sh91uN4y4kM</a:t>
            </a:r>
            <a:r>
              <a:rPr lang="es-ES" dirty="0"/>
              <a:t> </a:t>
            </a:r>
            <a:endParaRPr lang="es-ES" sz="1000" dirty="0"/>
          </a:p>
        </p:txBody>
      </p:sp>
      <p:sp>
        <p:nvSpPr>
          <p:cNvPr id="9" name="Google Shape;290;p18">
            <a:extLst>
              <a:ext uri="{FF2B5EF4-FFF2-40B4-BE49-F238E27FC236}">
                <a16:creationId xmlns:a16="http://schemas.microsoft.com/office/drawing/2014/main" id="{988CFF8A-07E4-44E1-B0EE-8719CE6C3FAC}"/>
              </a:ext>
            </a:extLst>
          </p:cNvPr>
          <p:cNvSpPr/>
          <p:nvPr/>
        </p:nvSpPr>
        <p:spPr>
          <a:xfrm>
            <a:off x="7590503" y="0"/>
            <a:ext cx="459587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a:solidFill>
                  <a:srgbClr val="1C2E78"/>
                </a:solidFill>
                <a:latin typeface="Calibri"/>
                <a:ea typeface="Calibri"/>
                <a:cs typeface="Calibri"/>
                <a:sym typeface="Calibri"/>
              </a:rPr>
              <a:t>3.3 Utilizarea de bază a unui cont bancar online</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Cum se face un transfer bancar? (2/2)</a:t>
            </a:r>
            <a:endParaRPr/>
          </a:p>
        </p:txBody>
      </p:sp>
      <p:sp>
        <p:nvSpPr>
          <p:cNvPr id="269" name="Google Shape;269;p16"/>
          <p:cNvSpPr txBox="1">
            <a:spLocks noGrp="1"/>
          </p:cNvSpPr>
          <p:nvPr>
            <p:ph type="body" idx="1"/>
          </p:nvPr>
        </p:nvSpPr>
        <p:spPr>
          <a:xfrm>
            <a:off x="583758" y="1836600"/>
            <a:ext cx="11059800" cy="3941400"/>
          </a:xfrm>
          <a:prstGeom prst="rect">
            <a:avLst/>
          </a:prstGeom>
          <a:noFill/>
          <a:ln>
            <a:noFill/>
          </a:ln>
        </p:spPr>
        <p:txBody>
          <a:bodyPr spcFirstLastPara="1" wrap="square" lIns="91425" tIns="45700" rIns="91425" bIns="45700" anchor="t" anchorCtr="0">
            <a:noAutofit/>
          </a:bodyPr>
          <a:lstStyle/>
          <a:p>
            <a:pPr marL="228600" lvl="0" indent="0" algn="just" rtl="0">
              <a:lnSpc>
                <a:spcPct val="107000"/>
              </a:lnSpc>
              <a:spcBef>
                <a:spcPts val="0"/>
              </a:spcBef>
              <a:spcAft>
                <a:spcPts val="0"/>
              </a:spcAft>
              <a:buSzPts val="2000"/>
              <a:buNone/>
            </a:pPr>
            <a:r>
              <a:rPr lang="en-GB" sz="2000" dirty="0" err="1"/>
              <a:t>Ecranul</a:t>
            </a:r>
            <a:r>
              <a:rPr lang="en-GB" sz="2000" dirty="0"/>
              <a:t> </a:t>
            </a:r>
            <a:r>
              <a:rPr lang="en-GB" sz="2000" dirty="0" err="1"/>
              <a:t>tipic</a:t>
            </a:r>
            <a:r>
              <a:rPr lang="en-GB" sz="2000" dirty="0"/>
              <a:t> de transfer </a:t>
            </a:r>
            <a:r>
              <a:rPr lang="en-GB" sz="2000" dirty="0" err="1"/>
              <a:t>bancar</a:t>
            </a:r>
            <a:r>
              <a:rPr lang="en-GB" sz="2000" dirty="0"/>
              <a:t> </a:t>
            </a:r>
            <a:r>
              <a:rPr lang="en-GB" sz="2000" dirty="0" err="1"/>
              <a:t>conține</a:t>
            </a:r>
            <a:r>
              <a:rPr lang="en-GB" sz="2000" dirty="0"/>
              <a:t> </a:t>
            </a:r>
            <a:r>
              <a:rPr lang="en-GB" sz="2000" dirty="0" err="1"/>
              <a:t>următoarele</a:t>
            </a:r>
            <a:r>
              <a:rPr lang="en-GB" sz="2000" dirty="0"/>
              <a:t> </a:t>
            </a:r>
            <a:r>
              <a:rPr lang="en-GB" sz="2000" dirty="0" err="1"/>
              <a:t>câmpuri</a:t>
            </a:r>
            <a:r>
              <a:rPr lang="en-GB" sz="2000" dirty="0"/>
              <a:t>:</a:t>
            </a:r>
            <a:endParaRPr sz="2000" dirty="0"/>
          </a:p>
          <a:p>
            <a:pPr marL="720000" lvl="1" indent="-228600" algn="l" rtl="0">
              <a:lnSpc>
                <a:spcPct val="107000"/>
              </a:lnSpc>
              <a:spcBef>
                <a:spcPts val="1200"/>
              </a:spcBef>
              <a:spcAft>
                <a:spcPts val="0"/>
              </a:spcAft>
              <a:buSzPts val="2400"/>
              <a:buFont typeface="Calibri"/>
              <a:buChar char="•"/>
            </a:pPr>
            <a:r>
              <a:rPr lang="en-GB" sz="2000" b="1" dirty="0" err="1"/>
              <a:t>Contul</a:t>
            </a:r>
            <a:r>
              <a:rPr lang="en-GB" sz="2000" b="1" dirty="0"/>
              <a:t> </a:t>
            </a:r>
            <a:r>
              <a:rPr lang="en-GB" sz="2000" b="1" dirty="0" err="1"/>
              <a:t>expeditorului</a:t>
            </a:r>
            <a:r>
              <a:rPr lang="en-GB" sz="2000" dirty="0"/>
              <a:t>: de </a:t>
            </a:r>
            <a:r>
              <a:rPr lang="en-GB" sz="2000" dirty="0" err="1"/>
              <a:t>unde</a:t>
            </a:r>
            <a:r>
              <a:rPr lang="en-GB" sz="2000" dirty="0"/>
              <a:t> </a:t>
            </a:r>
            <a:r>
              <a:rPr lang="en-GB" sz="2000" dirty="0" err="1"/>
              <a:t>provin</a:t>
            </a:r>
            <a:r>
              <a:rPr lang="en-GB" sz="2000" dirty="0"/>
              <a:t> </a:t>
            </a:r>
            <a:r>
              <a:rPr lang="en-GB" sz="2000" dirty="0" err="1"/>
              <a:t>banii</a:t>
            </a:r>
            <a:endParaRPr sz="2000" dirty="0"/>
          </a:p>
          <a:p>
            <a:pPr marL="720000" lvl="1" indent="-228600" algn="l" rtl="0">
              <a:lnSpc>
                <a:spcPct val="107000"/>
              </a:lnSpc>
              <a:spcBef>
                <a:spcPts val="1200"/>
              </a:spcBef>
              <a:spcAft>
                <a:spcPts val="0"/>
              </a:spcAft>
              <a:buSzPts val="2400"/>
              <a:buFont typeface="Calibri"/>
              <a:buChar char="•"/>
            </a:pPr>
            <a:r>
              <a:rPr lang="en-GB" sz="2000" b="1" dirty="0"/>
              <a:t>Suma</a:t>
            </a:r>
            <a:r>
              <a:rPr lang="en-GB" sz="2000" dirty="0"/>
              <a:t>: </a:t>
            </a:r>
            <a:r>
              <a:rPr lang="en-GB" sz="2000" dirty="0" err="1"/>
              <a:t>suma</a:t>
            </a:r>
            <a:r>
              <a:rPr lang="en-GB" sz="2000" dirty="0"/>
              <a:t> pe care </a:t>
            </a:r>
            <a:r>
              <a:rPr lang="en-GB" sz="2000" dirty="0" err="1"/>
              <a:t>doriți</a:t>
            </a:r>
            <a:r>
              <a:rPr lang="en-GB" sz="2000" dirty="0"/>
              <a:t> </a:t>
            </a:r>
            <a:r>
              <a:rPr lang="en-GB" sz="2000" dirty="0" err="1"/>
              <a:t>să</a:t>
            </a:r>
            <a:r>
              <a:rPr lang="en-GB" sz="2000" dirty="0"/>
              <a:t> o </a:t>
            </a:r>
            <a:r>
              <a:rPr lang="en-GB" sz="2000" dirty="0" err="1"/>
              <a:t>transferați</a:t>
            </a:r>
            <a:endParaRPr sz="2000" dirty="0"/>
          </a:p>
          <a:p>
            <a:pPr marL="720000" lvl="1" indent="-228600" algn="l" rtl="0">
              <a:lnSpc>
                <a:spcPct val="107000"/>
              </a:lnSpc>
              <a:spcBef>
                <a:spcPts val="1200"/>
              </a:spcBef>
              <a:spcAft>
                <a:spcPts val="0"/>
              </a:spcAft>
              <a:buSzPts val="2400"/>
              <a:buFont typeface="Calibri"/>
              <a:buChar char="•"/>
            </a:pPr>
            <a:r>
              <a:rPr lang="en-GB" sz="2000" b="1" dirty="0"/>
              <a:t>Sold</a:t>
            </a:r>
            <a:r>
              <a:rPr lang="en-GB" sz="2000" dirty="0"/>
              <a:t>: </a:t>
            </a:r>
            <a:r>
              <a:rPr lang="en-GB" sz="2000" dirty="0" err="1"/>
              <a:t>banii</a:t>
            </a:r>
            <a:r>
              <a:rPr lang="en-GB" sz="2000" dirty="0"/>
              <a:t> pe care </a:t>
            </a:r>
            <a:r>
              <a:rPr lang="en-GB" sz="2000" dirty="0" err="1"/>
              <a:t>îi</a:t>
            </a:r>
            <a:r>
              <a:rPr lang="en-GB" sz="2000" dirty="0"/>
              <a:t> </a:t>
            </a:r>
            <a:r>
              <a:rPr lang="en-GB" sz="2000" dirty="0" err="1"/>
              <a:t>aveți</a:t>
            </a:r>
            <a:r>
              <a:rPr lang="en-GB" sz="2000" dirty="0"/>
              <a:t> în </a:t>
            </a:r>
            <a:r>
              <a:rPr lang="en-GB" sz="2000" dirty="0" err="1"/>
              <a:t>cont</a:t>
            </a:r>
            <a:endParaRPr sz="2000" dirty="0"/>
          </a:p>
          <a:p>
            <a:pPr marL="720000" lvl="1" indent="-228600" algn="l" rtl="0">
              <a:lnSpc>
                <a:spcPct val="107000"/>
              </a:lnSpc>
              <a:spcBef>
                <a:spcPts val="1200"/>
              </a:spcBef>
              <a:spcAft>
                <a:spcPts val="0"/>
              </a:spcAft>
              <a:buSzPts val="2400"/>
              <a:buFont typeface="Calibri"/>
              <a:buChar char="•"/>
            </a:pPr>
            <a:r>
              <a:rPr lang="en-GB" sz="2000" b="1" dirty="0" err="1"/>
              <a:t>Destinatar</a:t>
            </a:r>
            <a:r>
              <a:rPr lang="en-GB" sz="2000" dirty="0"/>
              <a:t>: </a:t>
            </a:r>
            <a:r>
              <a:rPr lang="en-GB" sz="2000" dirty="0" err="1"/>
              <a:t>numele</a:t>
            </a:r>
            <a:r>
              <a:rPr lang="en-GB" sz="2000" dirty="0"/>
              <a:t> pe care l-</a:t>
            </a:r>
            <a:r>
              <a:rPr lang="en-GB" sz="2000" dirty="0" err="1"/>
              <a:t>ați</a:t>
            </a:r>
            <a:r>
              <a:rPr lang="en-GB" sz="2000" dirty="0"/>
              <a:t> </a:t>
            </a:r>
            <a:r>
              <a:rPr lang="en-GB" sz="2000" dirty="0" err="1"/>
              <a:t>trecut</a:t>
            </a:r>
            <a:r>
              <a:rPr lang="en-GB" sz="2000" dirty="0"/>
              <a:t> pe </a:t>
            </a:r>
            <a:r>
              <a:rPr lang="en-GB" sz="2000" dirty="0" err="1"/>
              <a:t>factură</a:t>
            </a:r>
            <a:endParaRPr sz="2000" dirty="0"/>
          </a:p>
          <a:p>
            <a:pPr marL="720000" lvl="1" indent="-228600" algn="l" rtl="0">
              <a:lnSpc>
                <a:spcPct val="107000"/>
              </a:lnSpc>
              <a:spcBef>
                <a:spcPts val="1200"/>
              </a:spcBef>
              <a:spcAft>
                <a:spcPts val="0"/>
              </a:spcAft>
              <a:buSzPts val="2400"/>
              <a:buFont typeface="Calibri"/>
              <a:buChar char="•"/>
            </a:pPr>
            <a:r>
              <a:rPr lang="en-GB" sz="2000" b="1" dirty="0"/>
              <a:t>IBAN</a:t>
            </a:r>
            <a:r>
              <a:rPr lang="en-GB" sz="2000" dirty="0"/>
              <a:t>: </a:t>
            </a:r>
            <a:r>
              <a:rPr lang="en-GB" sz="2000" dirty="0" err="1"/>
              <a:t>număr</a:t>
            </a:r>
            <a:r>
              <a:rPr lang="en-GB" sz="2000" dirty="0"/>
              <a:t> </a:t>
            </a:r>
            <a:r>
              <a:rPr lang="en-GB" sz="2000" dirty="0" err="1"/>
              <a:t>internațional</a:t>
            </a:r>
            <a:r>
              <a:rPr lang="en-GB" sz="2000" dirty="0"/>
              <a:t> de </a:t>
            </a:r>
            <a:r>
              <a:rPr lang="en-GB" sz="2000" dirty="0" err="1"/>
              <a:t>identificare</a:t>
            </a:r>
            <a:r>
              <a:rPr lang="en-GB" sz="2000" dirty="0"/>
              <a:t> a </a:t>
            </a:r>
            <a:r>
              <a:rPr lang="en-GB" sz="2000" dirty="0" err="1"/>
              <a:t>contului</a:t>
            </a:r>
            <a:r>
              <a:rPr lang="en-GB" sz="2000" dirty="0"/>
              <a:t> </a:t>
            </a:r>
            <a:r>
              <a:rPr lang="en-GB" sz="2000" dirty="0" err="1"/>
              <a:t>bancar</a:t>
            </a:r>
            <a:r>
              <a:rPr lang="en-GB" sz="2000" dirty="0"/>
              <a:t> din 24 de </a:t>
            </a:r>
            <a:r>
              <a:rPr lang="en-GB" sz="2000" dirty="0" err="1"/>
              <a:t>cifre</a:t>
            </a:r>
            <a:endParaRPr sz="2000" dirty="0"/>
          </a:p>
          <a:p>
            <a:pPr marL="720000" lvl="1" indent="-228600" algn="l" rtl="0">
              <a:lnSpc>
                <a:spcPct val="107000"/>
              </a:lnSpc>
              <a:spcBef>
                <a:spcPts val="1200"/>
              </a:spcBef>
              <a:spcAft>
                <a:spcPts val="0"/>
              </a:spcAft>
              <a:buSzPts val="2400"/>
              <a:buFont typeface="Calibri"/>
              <a:buChar char="•"/>
            </a:pPr>
            <a:r>
              <a:rPr lang="en-GB" sz="2000" b="1" dirty="0"/>
              <a:t>BIC</a:t>
            </a:r>
            <a:r>
              <a:rPr lang="en-GB" sz="2000" dirty="0"/>
              <a:t>: </a:t>
            </a:r>
            <a:r>
              <a:rPr lang="en-GB" sz="2000" dirty="0" err="1"/>
              <a:t>identifică</a:t>
            </a:r>
            <a:r>
              <a:rPr lang="en-GB" sz="2000" dirty="0"/>
              <a:t> banca de </a:t>
            </a:r>
            <a:r>
              <a:rPr lang="en-GB" sz="2000" dirty="0" err="1"/>
              <a:t>destinație</a:t>
            </a:r>
            <a:endParaRPr sz="2000" dirty="0"/>
          </a:p>
          <a:p>
            <a:pPr marL="720000" lvl="1" indent="-228600" algn="l" rtl="0">
              <a:lnSpc>
                <a:spcPct val="107000"/>
              </a:lnSpc>
              <a:spcBef>
                <a:spcPts val="1200"/>
              </a:spcBef>
              <a:spcAft>
                <a:spcPts val="0"/>
              </a:spcAft>
              <a:buSzPts val="2400"/>
              <a:buFont typeface="Calibri"/>
              <a:buChar char="•"/>
            </a:pPr>
            <a:r>
              <a:rPr lang="en-GB" sz="2000" b="1" dirty="0" err="1"/>
              <a:t>Referința</a:t>
            </a:r>
            <a:r>
              <a:rPr lang="en-GB" sz="2000" b="1" dirty="0"/>
              <a:t> </a:t>
            </a:r>
            <a:r>
              <a:rPr lang="en-GB" sz="2000" b="1" dirty="0" err="1"/>
              <a:t>plății</a:t>
            </a:r>
            <a:r>
              <a:rPr lang="en-GB" sz="2000" dirty="0"/>
              <a:t>: </a:t>
            </a:r>
            <a:r>
              <a:rPr lang="ro-RO" sz="2000" dirty="0"/>
              <a:t>scopul plății</a:t>
            </a:r>
            <a:endParaRPr sz="2000" dirty="0"/>
          </a:p>
          <a:p>
            <a:pPr marL="720000" lvl="1" indent="-228600" algn="l" rtl="0">
              <a:lnSpc>
                <a:spcPct val="107000"/>
              </a:lnSpc>
              <a:spcBef>
                <a:spcPts val="1200"/>
              </a:spcBef>
              <a:spcAft>
                <a:spcPts val="0"/>
              </a:spcAft>
              <a:buSzPts val="2400"/>
              <a:buFont typeface="Calibri"/>
              <a:buChar char="•"/>
            </a:pPr>
            <a:r>
              <a:rPr lang="en-GB" sz="2000" b="1" dirty="0"/>
              <a:t>Data </a:t>
            </a:r>
            <a:r>
              <a:rPr lang="en-GB" sz="2000" b="1" dirty="0" err="1"/>
              <a:t>executării</a:t>
            </a:r>
            <a:r>
              <a:rPr lang="en-GB" sz="2000" dirty="0"/>
              <a:t>: data </a:t>
            </a:r>
            <a:r>
              <a:rPr lang="en-GB" sz="2000" dirty="0" err="1"/>
              <a:t>transferului</a:t>
            </a:r>
            <a:endParaRPr sz="2000" dirty="0"/>
          </a:p>
        </p:txBody>
      </p:sp>
      <p:sp>
        <p:nvSpPr>
          <p:cNvPr id="5" name="Google Shape;290;p18">
            <a:extLst>
              <a:ext uri="{FF2B5EF4-FFF2-40B4-BE49-F238E27FC236}">
                <a16:creationId xmlns:a16="http://schemas.microsoft.com/office/drawing/2014/main" id="{287567AC-5666-464E-8C2C-1B9A91E92FEA}"/>
              </a:ext>
            </a:extLst>
          </p:cNvPr>
          <p:cNvSpPr/>
          <p:nvPr/>
        </p:nvSpPr>
        <p:spPr>
          <a:xfrm>
            <a:off x="7590503" y="0"/>
            <a:ext cx="459587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a:solidFill>
                  <a:srgbClr val="1C2E78"/>
                </a:solidFill>
                <a:latin typeface="Calibri"/>
                <a:ea typeface="Calibri"/>
                <a:cs typeface="Calibri"/>
                <a:sym typeface="Calibri"/>
              </a:rPr>
              <a:t>3.3 Utilizarea de bază a unui cont bancar online</a:t>
            </a:r>
            <a:endParaRPr sz="1800" b="0" i="0" u="none" strike="noStrike" cap="none">
              <a:solidFill>
                <a:srgbClr val="1C2E7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Avantajele realizării unui transfer bancar online</a:t>
            </a:r>
            <a:endParaRPr/>
          </a:p>
        </p:txBody>
      </p:sp>
      <p:sp>
        <p:nvSpPr>
          <p:cNvPr id="276" name="Google Shape;276;p17"/>
          <p:cNvSpPr txBox="1">
            <a:spLocks noGrp="1"/>
          </p:cNvSpPr>
          <p:nvPr>
            <p:ph type="body" idx="1"/>
          </p:nvPr>
        </p:nvSpPr>
        <p:spPr>
          <a:xfrm>
            <a:off x="558000" y="2241550"/>
            <a:ext cx="7105634" cy="4477970"/>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107000"/>
              </a:lnSpc>
              <a:spcBef>
                <a:spcPts val="0"/>
              </a:spcBef>
              <a:spcAft>
                <a:spcPts val="0"/>
              </a:spcAft>
              <a:buSzPts val="2400"/>
              <a:buFont typeface="Calibri"/>
              <a:buChar char="▪"/>
            </a:pPr>
            <a:r>
              <a:rPr lang="en-GB" dirty="0"/>
              <a:t>Nu </a:t>
            </a:r>
            <a:r>
              <a:rPr lang="en-GB" dirty="0" err="1"/>
              <a:t>trebuie</a:t>
            </a:r>
            <a:r>
              <a:rPr lang="en-GB" dirty="0"/>
              <a:t> </a:t>
            </a:r>
            <a:r>
              <a:rPr lang="en-GB" dirty="0" err="1"/>
              <a:t>să</a:t>
            </a:r>
            <a:r>
              <a:rPr lang="en-GB" dirty="0"/>
              <a:t> </a:t>
            </a:r>
            <a:r>
              <a:rPr lang="en-GB" dirty="0" err="1"/>
              <a:t>transportați</a:t>
            </a:r>
            <a:r>
              <a:rPr lang="en-GB" dirty="0"/>
              <a:t> </a:t>
            </a:r>
            <a:r>
              <a:rPr lang="en-GB" dirty="0" err="1"/>
              <a:t>bancnote</a:t>
            </a:r>
            <a:r>
              <a:rPr lang="en-GB" dirty="0"/>
              <a:t> </a:t>
            </a:r>
            <a:r>
              <a:rPr lang="en-GB" dirty="0" err="1"/>
              <a:t>dintr</a:t>
            </a:r>
            <a:r>
              <a:rPr lang="en-GB" dirty="0"/>
              <a:t>-un </a:t>
            </a:r>
            <a:r>
              <a:rPr lang="en-GB" dirty="0" err="1"/>
              <a:t>loc</a:t>
            </a:r>
            <a:r>
              <a:rPr lang="en-GB" dirty="0"/>
              <a:t> în </a:t>
            </a:r>
            <a:r>
              <a:rPr lang="en-GB" dirty="0" err="1"/>
              <a:t>altul</a:t>
            </a:r>
            <a:r>
              <a:rPr lang="en-GB" dirty="0"/>
              <a:t>, </a:t>
            </a:r>
            <a:r>
              <a:rPr lang="en-GB" dirty="0" err="1"/>
              <a:t>astfel</a:t>
            </a:r>
            <a:r>
              <a:rPr lang="en-GB" dirty="0"/>
              <a:t> </a:t>
            </a:r>
            <a:r>
              <a:rPr lang="en-GB" dirty="0" err="1"/>
              <a:t>încât</a:t>
            </a:r>
            <a:r>
              <a:rPr lang="en-GB" dirty="0"/>
              <a:t> </a:t>
            </a:r>
            <a:r>
              <a:rPr lang="en-GB" dirty="0" err="1"/>
              <a:t>acestea</a:t>
            </a:r>
            <a:r>
              <a:rPr lang="en-GB" dirty="0"/>
              <a:t> nu pot fi </a:t>
            </a:r>
            <a:r>
              <a:rPr lang="en-GB" dirty="0" err="1"/>
              <a:t>furate</a:t>
            </a:r>
            <a:r>
              <a:rPr lang="en-GB" dirty="0"/>
              <a:t> </a:t>
            </a:r>
            <a:r>
              <a:rPr lang="en-GB" dirty="0" err="1"/>
              <a:t>sau</a:t>
            </a:r>
            <a:r>
              <a:rPr lang="en-GB" dirty="0"/>
              <a:t> </a:t>
            </a:r>
            <a:r>
              <a:rPr lang="en-GB" dirty="0" err="1"/>
              <a:t>pierdute</a:t>
            </a:r>
            <a:r>
              <a:rPr lang="en-GB" dirty="0"/>
              <a:t>. În </a:t>
            </a:r>
            <a:r>
              <a:rPr lang="en-GB" dirty="0" err="1"/>
              <a:t>schimb</a:t>
            </a:r>
            <a:r>
              <a:rPr lang="en-GB" dirty="0"/>
              <a:t>, </a:t>
            </a:r>
            <a:r>
              <a:rPr lang="en-GB" dirty="0" err="1"/>
              <a:t>banii</a:t>
            </a:r>
            <a:r>
              <a:rPr lang="en-GB" dirty="0"/>
              <a:t> sunt </a:t>
            </a:r>
            <a:r>
              <a:rPr lang="en-GB" dirty="0" err="1"/>
              <a:t>protejați</a:t>
            </a:r>
            <a:r>
              <a:rPr lang="en-GB" dirty="0"/>
              <a:t> de </a:t>
            </a:r>
            <a:r>
              <a:rPr lang="en-GB" dirty="0" err="1"/>
              <a:t>sistemul</a:t>
            </a:r>
            <a:r>
              <a:rPr lang="en-GB" dirty="0"/>
              <a:t> de </a:t>
            </a:r>
            <a:r>
              <a:rPr lang="en-GB" dirty="0" err="1"/>
              <a:t>securitate</a:t>
            </a:r>
            <a:r>
              <a:rPr lang="en-GB" dirty="0"/>
              <a:t> al </a:t>
            </a:r>
            <a:r>
              <a:rPr lang="en-GB" dirty="0" err="1"/>
              <a:t>contului</a:t>
            </a:r>
            <a:r>
              <a:rPr lang="en-GB" dirty="0"/>
              <a:t> </a:t>
            </a:r>
            <a:r>
              <a:rPr lang="en-GB" dirty="0" err="1"/>
              <a:t>bancar</a:t>
            </a:r>
            <a:r>
              <a:rPr lang="en-GB" dirty="0"/>
              <a:t> online.</a:t>
            </a:r>
            <a:endParaRPr dirty="0"/>
          </a:p>
          <a:p>
            <a:pPr marL="285750" lvl="0" indent="-285750" algn="l" rtl="0">
              <a:lnSpc>
                <a:spcPct val="107000"/>
              </a:lnSpc>
              <a:spcBef>
                <a:spcPts val="1400"/>
              </a:spcBef>
              <a:spcAft>
                <a:spcPts val="0"/>
              </a:spcAft>
              <a:buSzPts val="2400"/>
              <a:buFont typeface="Calibri"/>
              <a:buChar char="▪"/>
            </a:pPr>
            <a:r>
              <a:rPr lang="en-GB" dirty="0"/>
              <a:t>Un transfer </a:t>
            </a:r>
            <a:r>
              <a:rPr lang="en-GB" dirty="0" err="1"/>
              <a:t>dintr</a:t>
            </a:r>
            <a:r>
              <a:rPr lang="en-GB" dirty="0"/>
              <a:t>-un </a:t>
            </a:r>
            <a:r>
              <a:rPr lang="en-GB" dirty="0" err="1"/>
              <a:t>cont</a:t>
            </a:r>
            <a:r>
              <a:rPr lang="en-GB" dirty="0"/>
              <a:t> în </a:t>
            </a:r>
            <a:r>
              <a:rPr lang="en-GB" dirty="0" err="1"/>
              <a:t>altul</a:t>
            </a:r>
            <a:r>
              <a:rPr lang="en-GB" dirty="0"/>
              <a:t> la </a:t>
            </a:r>
            <a:r>
              <a:rPr lang="en-GB" dirty="0" err="1"/>
              <a:t>aceeași</a:t>
            </a:r>
            <a:r>
              <a:rPr lang="en-GB" dirty="0"/>
              <a:t> </a:t>
            </a:r>
            <a:r>
              <a:rPr lang="en-GB" dirty="0" err="1"/>
              <a:t>bancă</a:t>
            </a:r>
            <a:r>
              <a:rPr lang="en-GB" dirty="0"/>
              <a:t> </a:t>
            </a:r>
            <a:r>
              <a:rPr lang="en-GB" dirty="0" err="1"/>
              <a:t>este</a:t>
            </a:r>
            <a:r>
              <a:rPr lang="en-GB" dirty="0"/>
              <a:t> </a:t>
            </a:r>
            <a:r>
              <a:rPr lang="en-GB" dirty="0" err="1"/>
              <a:t>fără</a:t>
            </a:r>
            <a:r>
              <a:rPr lang="en-GB" dirty="0"/>
              <a:t> commission</a:t>
            </a:r>
            <a:r>
              <a:rPr lang="ro-RO" dirty="0"/>
              <a:t>, iar suma </a:t>
            </a:r>
            <a:r>
              <a:rPr lang="en-GB" dirty="0" err="1"/>
              <a:t>va</a:t>
            </a:r>
            <a:r>
              <a:rPr lang="en-GB" dirty="0"/>
              <a:t> fi </a:t>
            </a:r>
            <a:r>
              <a:rPr lang="en-GB" dirty="0" err="1"/>
              <a:t>disponibi</a:t>
            </a:r>
            <a:r>
              <a:rPr lang="ro-RO" dirty="0"/>
              <a:t>lă</a:t>
            </a:r>
            <a:r>
              <a:rPr lang="en-GB" dirty="0"/>
              <a:t> </a:t>
            </a:r>
            <a:r>
              <a:rPr lang="en-GB" dirty="0" err="1"/>
              <a:t>imediat</a:t>
            </a:r>
            <a:r>
              <a:rPr lang="en-GB" dirty="0"/>
              <a:t> în </a:t>
            </a:r>
            <a:r>
              <a:rPr lang="en-GB" dirty="0" err="1"/>
              <a:t>celălalt</a:t>
            </a:r>
            <a:r>
              <a:rPr lang="en-GB" dirty="0"/>
              <a:t> cont. </a:t>
            </a:r>
            <a:endParaRPr dirty="0"/>
          </a:p>
          <a:p>
            <a:pPr marL="285750" lvl="0" indent="-285750" algn="l" rtl="0">
              <a:lnSpc>
                <a:spcPct val="107000"/>
              </a:lnSpc>
              <a:spcBef>
                <a:spcPts val="1400"/>
              </a:spcBef>
              <a:spcAft>
                <a:spcPts val="0"/>
              </a:spcAft>
              <a:buSzPts val="2400"/>
              <a:buFont typeface="Calibri"/>
              <a:buChar char="▪"/>
            </a:pPr>
            <a:r>
              <a:rPr lang="ro-RO" dirty="0"/>
              <a:t>Nu este nevoie să completați ordinul de plată de mână la bancă și puteți salva detaliile contului destinatar în aplicație, astfel încât să nu fie nevoie să le introduceți din nou la următorul transfer.</a:t>
            </a:r>
            <a:endParaRPr dirty="0"/>
          </a:p>
        </p:txBody>
      </p:sp>
      <p:sp>
        <p:nvSpPr>
          <p:cNvPr id="277" name="Google Shape;277;p17"/>
          <p:cNvSpPr/>
          <p:nvPr/>
        </p:nvSpPr>
        <p:spPr>
          <a:xfrm>
            <a:off x="8837243" y="5199194"/>
            <a:ext cx="2474492"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GB"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a:t>
            </a:r>
            <a:r>
              <a:rPr lang="ro-RO"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ine</a:t>
            </a:r>
            <a:r>
              <a:rPr lang="en-GB"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GB"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78" name="Google Shape;278;p17"/>
          <p:cNvSpPr txBox="1"/>
          <p:nvPr/>
        </p:nvSpPr>
        <p:spPr>
          <a:xfrm>
            <a:off x="5134943" y="1636454"/>
            <a:ext cx="7105634" cy="60509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C2E78"/>
              </a:buClr>
              <a:buSzPts val="2200"/>
              <a:buFont typeface="Calibri"/>
              <a:buNone/>
            </a:pPr>
            <a:r>
              <a:rPr lang="en-GB" sz="2200" b="1" i="0" u="none" strike="noStrike" cap="none" dirty="0">
                <a:solidFill>
                  <a:srgbClr val="1C2E78"/>
                </a:solidFill>
                <a:latin typeface="Calibri"/>
                <a:ea typeface="Calibri"/>
                <a:cs typeface="Calibri"/>
                <a:sym typeface="Calibri"/>
              </a:rPr>
              <a:t>… în </a:t>
            </a:r>
            <a:r>
              <a:rPr lang="en-GB" sz="2200" b="1" i="0" u="none" strike="noStrike" cap="none" dirty="0" err="1">
                <a:solidFill>
                  <a:srgbClr val="1C2E78"/>
                </a:solidFill>
                <a:latin typeface="Calibri"/>
                <a:ea typeface="Calibri"/>
                <a:cs typeface="Calibri"/>
                <a:sym typeface="Calibri"/>
              </a:rPr>
              <a:t>loc</a:t>
            </a:r>
            <a:r>
              <a:rPr lang="en-GB" sz="2200" b="1" i="0" u="none" strike="noStrike" cap="none" dirty="0">
                <a:solidFill>
                  <a:srgbClr val="1C2E78"/>
                </a:solidFill>
                <a:latin typeface="Calibri"/>
                <a:ea typeface="Calibri"/>
                <a:cs typeface="Calibri"/>
                <a:sym typeface="Calibri"/>
              </a:rPr>
              <a:t> </a:t>
            </a:r>
            <a:r>
              <a:rPr lang="en-GB" sz="2200" b="1" i="0" u="none" strike="noStrike" cap="none" dirty="0" err="1">
                <a:solidFill>
                  <a:srgbClr val="1C2E78"/>
                </a:solidFill>
                <a:latin typeface="Calibri"/>
                <a:ea typeface="Calibri"/>
                <a:cs typeface="Calibri"/>
                <a:sym typeface="Calibri"/>
              </a:rPr>
              <a:t>să</a:t>
            </a:r>
            <a:r>
              <a:rPr lang="en-GB" sz="2200" b="1" i="0" u="none" strike="noStrike" cap="none" dirty="0">
                <a:solidFill>
                  <a:srgbClr val="1C2E78"/>
                </a:solidFill>
                <a:latin typeface="Calibri"/>
                <a:ea typeface="Calibri"/>
                <a:cs typeface="Calibri"/>
                <a:sym typeface="Calibri"/>
              </a:rPr>
              <a:t> </a:t>
            </a:r>
            <a:r>
              <a:rPr lang="en-GB" sz="2200" b="1" i="0" u="none" strike="noStrike" cap="none" dirty="0" err="1">
                <a:solidFill>
                  <a:srgbClr val="1C2E78"/>
                </a:solidFill>
                <a:latin typeface="Calibri"/>
                <a:ea typeface="Calibri"/>
                <a:cs typeface="Calibri"/>
                <a:sym typeface="Calibri"/>
              </a:rPr>
              <a:t>plătiți</a:t>
            </a:r>
            <a:r>
              <a:rPr lang="en-GB" sz="2200" b="1" i="0" u="none" strike="noStrike" cap="none" dirty="0">
                <a:solidFill>
                  <a:srgbClr val="1C2E78"/>
                </a:solidFill>
                <a:latin typeface="Calibri"/>
                <a:ea typeface="Calibri"/>
                <a:cs typeface="Calibri"/>
                <a:sym typeface="Calibri"/>
              </a:rPr>
              <a:t> în </a:t>
            </a:r>
            <a:r>
              <a:rPr lang="en-GB" sz="2200" b="1" i="0" u="none" strike="noStrike" cap="none" dirty="0" err="1">
                <a:solidFill>
                  <a:srgbClr val="1C2E78"/>
                </a:solidFill>
                <a:latin typeface="Calibri"/>
                <a:ea typeface="Calibri"/>
                <a:cs typeface="Calibri"/>
                <a:sym typeface="Calibri"/>
              </a:rPr>
              <a:t>numerar</a:t>
            </a:r>
            <a:r>
              <a:rPr lang="en-GB" sz="2200" b="1" i="0" u="none" strike="noStrike" cap="none" dirty="0">
                <a:solidFill>
                  <a:srgbClr val="1C2E78"/>
                </a:solidFill>
                <a:latin typeface="Calibri"/>
                <a:ea typeface="Calibri"/>
                <a:cs typeface="Calibri"/>
                <a:sym typeface="Calibri"/>
              </a:rPr>
              <a:t> </a:t>
            </a:r>
            <a:r>
              <a:rPr lang="en-GB" sz="2200" b="1" i="0" u="none" strike="noStrike" cap="none" dirty="0" err="1">
                <a:solidFill>
                  <a:srgbClr val="1C2E78"/>
                </a:solidFill>
                <a:latin typeface="Calibri"/>
                <a:ea typeface="Calibri"/>
                <a:cs typeface="Calibri"/>
                <a:sym typeface="Calibri"/>
              </a:rPr>
              <a:t>sau</a:t>
            </a:r>
            <a:r>
              <a:rPr lang="en-GB" sz="2200" b="1" i="0" u="none" strike="noStrike" cap="none" dirty="0">
                <a:solidFill>
                  <a:srgbClr val="1C2E78"/>
                </a:solidFill>
                <a:latin typeface="Calibri"/>
                <a:ea typeface="Calibri"/>
                <a:cs typeface="Calibri"/>
                <a:sym typeface="Calibri"/>
              </a:rPr>
              <a:t> </a:t>
            </a:r>
            <a:r>
              <a:rPr lang="en-GB" sz="2200" b="1" i="0" u="none" strike="noStrike" cap="none" dirty="0" err="1">
                <a:solidFill>
                  <a:srgbClr val="1C2E78"/>
                </a:solidFill>
                <a:latin typeface="Calibri"/>
                <a:ea typeface="Calibri"/>
                <a:cs typeface="Calibri"/>
                <a:sym typeface="Calibri"/>
              </a:rPr>
              <a:t>să</a:t>
            </a:r>
            <a:r>
              <a:rPr lang="en-GB" sz="2200" b="1" i="0" u="none" strike="noStrike" cap="none" dirty="0">
                <a:solidFill>
                  <a:srgbClr val="1C2E78"/>
                </a:solidFill>
                <a:latin typeface="Calibri"/>
                <a:ea typeface="Calibri"/>
                <a:cs typeface="Calibri"/>
                <a:sym typeface="Calibri"/>
              </a:rPr>
              <a:t> </a:t>
            </a:r>
            <a:r>
              <a:rPr lang="en-GB" sz="2200" b="1" i="0" u="none" strike="noStrike" cap="none" dirty="0" err="1">
                <a:solidFill>
                  <a:srgbClr val="1C2E78"/>
                </a:solidFill>
                <a:latin typeface="Calibri"/>
                <a:ea typeface="Calibri"/>
                <a:cs typeface="Calibri"/>
                <a:sym typeface="Calibri"/>
              </a:rPr>
              <a:t>plătiți</a:t>
            </a:r>
            <a:r>
              <a:rPr lang="en-GB" sz="2200" b="1" i="0" u="none" strike="noStrike" cap="none" dirty="0">
                <a:solidFill>
                  <a:srgbClr val="1C2E78"/>
                </a:solidFill>
                <a:latin typeface="Calibri"/>
                <a:ea typeface="Calibri"/>
                <a:cs typeface="Calibri"/>
                <a:sym typeface="Calibri"/>
              </a:rPr>
              <a:t> la </a:t>
            </a:r>
            <a:r>
              <a:rPr lang="en-GB" sz="2200" b="1" i="0" u="none" strike="noStrike" cap="none" dirty="0" err="1">
                <a:solidFill>
                  <a:srgbClr val="1C2E78"/>
                </a:solidFill>
                <a:latin typeface="Calibri"/>
                <a:ea typeface="Calibri"/>
                <a:cs typeface="Calibri"/>
                <a:sym typeface="Calibri"/>
              </a:rPr>
              <a:t>ghișeul</a:t>
            </a:r>
            <a:r>
              <a:rPr lang="en-GB" sz="2200" b="1" i="0" u="none" strike="noStrike" cap="none" dirty="0">
                <a:solidFill>
                  <a:srgbClr val="1C2E78"/>
                </a:solidFill>
                <a:latin typeface="Calibri"/>
                <a:ea typeface="Calibri"/>
                <a:cs typeface="Calibri"/>
                <a:sym typeface="Calibri"/>
              </a:rPr>
              <a:t> </a:t>
            </a:r>
            <a:r>
              <a:rPr lang="en-GB" sz="2200" b="1" i="0" u="none" strike="noStrike" cap="none" dirty="0" err="1">
                <a:solidFill>
                  <a:srgbClr val="1C2E78"/>
                </a:solidFill>
                <a:latin typeface="Calibri"/>
                <a:ea typeface="Calibri"/>
                <a:cs typeface="Calibri"/>
                <a:sym typeface="Calibri"/>
              </a:rPr>
              <a:t>băncii</a:t>
            </a:r>
            <a:r>
              <a:rPr lang="en-GB" sz="2200" b="1" i="0" u="none" strike="noStrike" cap="none" dirty="0">
                <a:solidFill>
                  <a:srgbClr val="1C2E78"/>
                </a:solidFill>
                <a:latin typeface="Calibri"/>
                <a:ea typeface="Calibri"/>
                <a:cs typeface="Calibri"/>
                <a:sym typeface="Calibri"/>
              </a:rPr>
              <a:t> </a:t>
            </a:r>
            <a:r>
              <a:rPr lang="en-GB" sz="2200" b="1" i="0" u="none" strike="noStrike" cap="none" dirty="0" err="1">
                <a:solidFill>
                  <a:srgbClr val="1C2E78"/>
                </a:solidFill>
                <a:latin typeface="Calibri"/>
                <a:ea typeface="Calibri"/>
                <a:cs typeface="Calibri"/>
                <a:sym typeface="Calibri"/>
              </a:rPr>
              <a:t>dumneavoastră</a:t>
            </a:r>
            <a:r>
              <a:rPr lang="en-GB" sz="2200" b="1" i="0" u="none" strike="noStrike" cap="none" dirty="0">
                <a:solidFill>
                  <a:srgbClr val="1C2E78"/>
                </a:solidFill>
                <a:latin typeface="Calibri"/>
                <a:ea typeface="Calibri"/>
                <a:cs typeface="Calibri"/>
                <a:sym typeface="Calibri"/>
              </a:rPr>
              <a:t>:</a:t>
            </a:r>
            <a:endParaRPr sz="2200" b="1" i="0" u="none" strike="noStrike" cap="none" dirty="0">
              <a:solidFill>
                <a:srgbClr val="1C2E78"/>
              </a:solidFill>
              <a:latin typeface="Calibri"/>
              <a:ea typeface="Calibri"/>
              <a:cs typeface="Calibri"/>
              <a:sym typeface="Calibri"/>
            </a:endParaRPr>
          </a:p>
        </p:txBody>
      </p:sp>
      <p:pic>
        <p:nvPicPr>
          <p:cNvPr id="279" name="Google Shape;279;p17" descr="Interfaz de usuario gráfica&#10;&#10;Descripción generada automáticamente"/>
          <p:cNvPicPr preferRelativeResize="0"/>
          <p:nvPr/>
        </p:nvPicPr>
        <p:blipFill rotWithShape="1">
          <a:blip r:embed="rId4">
            <a:alphaModFix/>
          </a:blip>
          <a:srcRect/>
          <a:stretch/>
        </p:blipFill>
        <p:spPr>
          <a:xfrm>
            <a:off x="7663633" y="2420362"/>
            <a:ext cx="4107751" cy="2738500"/>
          </a:xfrm>
          <a:prstGeom prst="rect">
            <a:avLst/>
          </a:prstGeom>
          <a:noFill/>
          <a:ln>
            <a:noFill/>
          </a:ln>
        </p:spPr>
      </p:pic>
      <p:sp>
        <p:nvSpPr>
          <p:cNvPr id="9" name="Google Shape;290;p18">
            <a:extLst>
              <a:ext uri="{FF2B5EF4-FFF2-40B4-BE49-F238E27FC236}">
                <a16:creationId xmlns:a16="http://schemas.microsoft.com/office/drawing/2014/main" id="{DE5582AA-ABBE-4AD1-B466-9FCEAE7BD50C}"/>
              </a:ext>
            </a:extLst>
          </p:cNvPr>
          <p:cNvSpPr/>
          <p:nvPr/>
        </p:nvSpPr>
        <p:spPr>
          <a:xfrm>
            <a:off x="7590503" y="0"/>
            <a:ext cx="459587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a:solidFill>
                  <a:srgbClr val="1C2E78"/>
                </a:solidFill>
                <a:latin typeface="Calibri"/>
                <a:ea typeface="Calibri"/>
                <a:cs typeface="Calibri"/>
                <a:sym typeface="Calibri"/>
              </a:rPr>
              <a:t>3.3 Utilizarea de bază a unui cont bancar online</a:t>
            </a:r>
            <a:endParaRPr sz="1800" b="0" i="0" u="none" strike="noStrike" cap="none">
              <a:solidFill>
                <a:srgbClr val="1C2E7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8" descr="Ilustración del concepto de banca móvil"/>
          <p:cNvPicPr preferRelativeResize="0"/>
          <p:nvPr/>
        </p:nvPicPr>
        <p:blipFill rotWithShape="1">
          <a:blip r:embed="rId3">
            <a:alphaModFix/>
          </a:blip>
          <a:srcRect/>
          <a:stretch/>
        </p:blipFill>
        <p:spPr>
          <a:xfrm>
            <a:off x="8682570" y="1781348"/>
            <a:ext cx="3437088" cy="3437088"/>
          </a:xfrm>
          <a:prstGeom prst="rect">
            <a:avLst/>
          </a:prstGeom>
          <a:noFill/>
          <a:ln>
            <a:noFill/>
          </a:ln>
        </p:spPr>
      </p:pic>
      <p:sp>
        <p:nvSpPr>
          <p:cNvPr id="287" name="Google Shape;287;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3200"/>
              <a:buFont typeface="Calibri"/>
              <a:buNone/>
            </a:pPr>
            <a:r>
              <a:rPr lang="en-GB" sz="3200"/>
              <a:t>Verificarea soldului din cont </a:t>
            </a:r>
            <a:r>
              <a:rPr lang="en-GB" sz="3100"/>
              <a:t>(1/2)</a:t>
            </a:r>
            <a:endParaRPr/>
          </a:p>
        </p:txBody>
      </p:sp>
      <p:sp>
        <p:nvSpPr>
          <p:cNvPr id="288" name="Google Shape;288;p18"/>
          <p:cNvSpPr txBox="1">
            <a:spLocks noGrp="1"/>
          </p:cNvSpPr>
          <p:nvPr>
            <p:ph type="body" idx="1"/>
          </p:nvPr>
        </p:nvSpPr>
        <p:spPr>
          <a:xfrm>
            <a:off x="558000" y="1781348"/>
            <a:ext cx="8426974" cy="45535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sz="2200" b="1" dirty="0"/>
              <a:t>Cum pot consulta </a:t>
            </a:r>
            <a:r>
              <a:rPr lang="en-GB" sz="2200" b="1" dirty="0" err="1"/>
              <a:t>activitatea</a:t>
            </a:r>
            <a:r>
              <a:rPr lang="en-GB" sz="2200" b="1" dirty="0"/>
              <a:t> </a:t>
            </a:r>
            <a:r>
              <a:rPr lang="ro-RO" sz="2200" b="1" dirty="0"/>
              <a:t>din </a:t>
            </a:r>
            <a:r>
              <a:rPr lang="en-GB" sz="2200" b="1" dirty="0" err="1"/>
              <a:t>contului</a:t>
            </a:r>
            <a:r>
              <a:rPr lang="en-GB" sz="2200" b="1" dirty="0"/>
              <a:t> meu</a:t>
            </a:r>
            <a:r>
              <a:rPr lang="ro-RO" sz="2200" b="1" dirty="0"/>
              <a:t> online</a:t>
            </a:r>
            <a:r>
              <a:rPr lang="en-GB" sz="2200" b="1" dirty="0"/>
              <a:t>?</a:t>
            </a:r>
            <a:endParaRPr sz="2200" b="1" dirty="0"/>
          </a:p>
          <a:p>
            <a:pPr marL="0" lvl="0" indent="0" algn="l" rtl="0">
              <a:lnSpc>
                <a:spcPct val="100000"/>
              </a:lnSpc>
              <a:spcBef>
                <a:spcPts val="1200"/>
              </a:spcBef>
              <a:spcAft>
                <a:spcPts val="0"/>
              </a:spcAft>
              <a:buSzPts val="2200"/>
              <a:buNone/>
            </a:pPr>
            <a:r>
              <a:rPr lang="en-GB" sz="2200" dirty="0" err="1"/>
              <a:t>Există</a:t>
            </a:r>
            <a:r>
              <a:rPr lang="en-GB" sz="2200" dirty="0"/>
              <a:t> </a:t>
            </a:r>
            <a:r>
              <a:rPr lang="en-GB" sz="2200" dirty="0" err="1"/>
              <a:t>mai</a:t>
            </a:r>
            <a:r>
              <a:rPr lang="en-GB" sz="2200" dirty="0"/>
              <a:t> </a:t>
            </a:r>
            <a:r>
              <a:rPr lang="en-GB" sz="2200" dirty="0" err="1"/>
              <a:t>multe</a:t>
            </a:r>
            <a:r>
              <a:rPr lang="en-GB" sz="2200" dirty="0"/>
              <a:t> </a:t>
            </a:r>
            <a:r>
              <a:rPr lang="en-GB" sz="2200" dirty="0" err="1"/>
              <a:t>modalități</a:t>
            </a:r>
            <a:r>
              <a:rPr lang="en-GB" sz="2200" dirty="0"/>
              <a:t> de </a:t>
            </a:r>
            <a:r>
              <a:rPr lang="en-GB" sz="2200" dirty="0" err="1"/>
              <a:t>accesare</a:t>
            </a:r>
            <a:r>
              <a:rPr lang="en-GB" sz="2200" dirty="0"/>
              <a:t> a </a:t>
            </a:r>
            <a:r>
              <a:rPr lang="en-GB" sz="2200" dirty="0" err="1"/>
              <a:t>informațiilor</a:t>
            </a:r>
            <a:r>
              <a:rPr lang="en-GB" sz="2200" dirty="0"/>
              <a:t> </a:t>
            </a:r>
            <a:r>
              <a:rPr lang="en-GB" sz="2200" dirty="0" err="1"/>
              <a:t>privind</a:t>
            </a:r>
            <a:r>
              <a:rPr lang="en-GB" sz="2200" dirty="0"/>
              <a:t> </a:t>
            </a:r>
            <a:r>
              <a:rPr lang="en-GB" sz="2200" dirty="0" err="1"/>
              <a:t>tranzacțiile</a:t>
            </a:r>
            <a:r>
              <a:rPr lang="en-GB" sz="2200" dirty="0"/>
              <a:t> </a:t>
            </a:r>
            <a:r>
              <a:rPr lang="en-GB" sz="2200" dirty="0" err="1"/>
              <a:t>bancare</a:t>
            </a:r>
            <a:r>
              <a:rPr lang="en-GB" sz="2200" dirty="0"/>
              <a:t>:</a:t>
            </a:r>
            <a:endParaRPr sz="2200" dirty="0"/>
          </a:p>
          <a:p>
            <a:pPr marL="450850" lvl="1" indent="-228600" algn="l" rtl="0">
              <a:lnSpc>
                <a:spcPct val="100000"/>
              </a:lnSpc>
              <a:spcBef>
                <a:spcPts val="1200"/>
              </a:spcBef>
              <a:spcAft>
                <a:spcPts val="0"/>
              </a:spcAft>
              <a:buSzPts val="2640"/>
              <a:buChar char="▪"/>
            </a:pPr>
            <a:r>
              <a:rPr lang="en-GB" dirty="0" err="1"/>
              <a:t>Puteți</a:t>
            </a:r>
            <a:r>
              <a:rPr lang="en-GB" dirty="0"/>
              <a:t> consulta </a:t>
            </a:r>
            <a:r>
              <a:rPr lang="en-GB" dirty="0" err="1"/>
              <a:t>detaliile</a:t>
            </a:r>
            <a:r>
              <a:rPr lang="en-GB" dirty="0"/>
              <a:t> </a:t>
            </a:r>
            <a:r>
              <a:rPr lang="en-GB" dirty="0" err="1"/>
              <a:t>tranzacțiilor</a:t>
            </a:r>
            <a:r>
              <a:rPr lang="en-GB" dirty="0"/>
              <a:t> online din </a:t>
            </a:r>
            <a:r>
              <a:rPr lang="en-GB" dirty="0" err="1"/>
              <a:t>meniul</a:t>
            </a:r>
            <a:r>
              <a:rPr lang="en-GB" dirty="0"/>
              <a:t> „</a:t>
            </a:r>
            <a:r>
              <a:rPr lang="en-GB" b="1" dirty="0" err="1"/>
              <a:t>Tranzacții</a:t>
            </a:r>
            <a:r>
              <a:rPr lang="en-GB" dirty="0"/>
              <a:t>” </a:t>
            </a:r>
            <a:r>
              <a:rPr lang="en-GB" dirty="0" err="1"/>
              <a:t>apăsând</a:t>
            </a:r>
            <a:r>
              <a:rPr lang="en-GB" dirty="0"/>
              <a:t> pe </a:t>
            </a:r>
            <a:r>
              <a:rPr lang="en-GB" dirty="0" err="1"/>
              <a:t>tranzacția</a:t>
            </a:r>
            <a:r>
              <a:rPr lang="en-GB" dirty="0"/>
              <a:t> </a:t>
            </a:r>
            <a:r>
              <a:rPr lang="en-GB" dirty="0" err="1"/>
              <a:t>specifică</a:t>
            </a:r>
            <a:r>
              <a:rPr lang="en-GB" dirty="0"/>
              <a:t> pe care o </a:t>
            </a:r>
            <a:r>
              <a:rPr lang="en-GB" dirty="0" err="1"/>
              <a:t>căutați</a:t>
            </a:r>
            <a:r>
              <a:rPr lang="en-GB" dirty="0"/>
              <a:t> </a:t>
            </a:r>
            <a:r>
              <a:rPr lang="en-GB" dirty="0" err="1"/>
              <a:t>și</a:t>
            </a:r>
            <a:r>
              <a:rPr lang="en-GB" dirty="0"/>
              <a:t> </a:t>
            </a:r>
            <a:r>
              <a:rPr lang="en-GB" dirty="0" err="1"/>
              <a:t>informațiile</a:t>
            </a:r>
            <a:r>
              <a:rPr lang="en-GB" dirty="0"/>
              <a:t> </a:t>
            </a:r>
            <a:r>
              <a:rPr lang="en-GB" dirty="0" err="1"/>
              <a:t>vor</a:t>
            </a:r>
            <a:r>
              <a:rPr lang="en-GB" dirty="0"/>
              <a:t> fi </a:t>
            </a:r>
            <a:r>
              <a:rPr lang="en-GB" dirty="0" err="1"/>
              <a:t>afișate</a:t>
            </a:r>
            <a:r>
              <a:rPr lang="en-GB" dirty="0"/>
              <a:t>. </a:t>
            </a:r>
            <a:r>
              <a:rPr lang="en-GB" dirty="0" err="1"/>
              <a:t>Puteți</a:t>
            </a:r>
            <a:r>
              <a:rPr lang="en-GB" dirty="0"/>
              <a:t> </a:t>
            </a:r>
            <a:r>
              <a:rPr lang="en-GB" dirty="0" err="1"/>
              <a:t>descărca</a:t>
            </a:r>
            <a:r>
              <a:rPr lang="en-GB" dirty="0"/>
              <a:t> direct </a:t>
            </a:r>
            <a:r>
              <a:rPr lang="en-GB" dirty="0" err="1"/>
              <a:t>raportul</a:t>
            </a:r>
            <a:r>
              <a:rPr lang="en-GB" dirty="0"/>
              <a:t> digital </a:t>
            </a:r>
            <a:r>
              <a:rPr lang="en-GB" dirty="0" err="1"/>
              <a:t>pentru</a:t>
            </a:r>
            <a:r>
              <a:rPr lang="en-GB" dirty="0"/>
              <a:t> </a:t>
            </a:r>
            <a:r>
              <a:rPr lang="en-GB" dirty="0" err="1"/>
              <a:t>tranzacția</a:t>
            </a:r>
            <a:r>
              <a:rPr lang="en-GB" dirty="0"/>
              <a:t> </a:t>
            </a:r>
            <a:r>
              <a:rPr lang="en-GB" dirty="0" err="1"/>
              <a:t>respectivă</a:t>
            </a:r>
            <a:r>
              <a:rPr lang="en-GB" dirty="0"/>
              <a:t>.</a:t>
            </a:r>
            <a:endParaRPr dirty="0"/>
          </a:p>
          <a:p>
            <a:pPr marL="450850" lvl="1" indent="-228600" algn="l" rtl="0">
              <a:lnSpc>
                <a:spcPct val="100000"/>
              </a:lnSpc>
              <a:spcBef>
                <a:spcPts val="600"/>
              </a:spcBef>
              <a:spcAft>
                <a:spcPts val="0"/>
              </a:spcAft>
              <a:buSzPts val="2640"/>
              <a:buChar char="▪"/>
            </a:pPr>
            <a:r>
              <a:rPr lang="ro-RO" dirty="0"/>
              <a:t>Dacă sunteți în căutarea unei chitanțe pentru o factură, consultați meniul </a:t>
            </a:r>
            <a:r>
              <a:rPr lang="ro-RO" b="1" dirty="0"/>
              <a:t>«</a:t>
            </a:r>
            <a:r>
              <a:rPr lang="ro-RO" b="1" dirty="0" err="1"/>
              <a:t>Debitari</a:t>
            </a:r>
            <a:r>
              <a:rPr lang="ro-RO" b="1" dirty="0"/>
              <a:t> directe».</a:t>
            </a:r>
          </a:p>
          <a:p>
            <a:pPr marL="450850" lvl="1" indent="-228600" algn="l" rtl="0">
              <a:lnSpc>
                <a:spcPct val="100000"/>
              </a:lnSpc>
              <a:spcBef>
                <a:spcPts val="600"/>
              </a:spcBef>
              <a:spcAft>
                <a:spcPts val="0"/>
              </a:spcAft>
              <a:buSzPts val="2640"/>
              <a:buChar char="▪"/>
            </a:pPr>
            <a:r>
              <a:rPr lang="en-GB" dirty="0" err="1"/>
              <a:t>Dacă</a:t>
            </a:r>
            <a:r>
              <a:rPr lang="en-GB" dirty="0"/>
              <a:t> </a:t>
            </a:r>
            <a:r>
              <a:rPr lang="en-GB" dirty="0" err="1"/>
              <a:t>sunteți</a:t>
            </a:r>
            <a:r>
              <a:rPr lang="en-GB" dirty="0"/>
              <a:t> în </a:t>
            </a:r>
            <a:r>
              <a:rPr lang="en-GB" dirty="0" err="1"/>
              <a:t>căutarea</a:t>
            </a:r>
            <a:r>
              <a:rPr lang="en-GB" dirty="0"/>
              <a:t> </a:t>
            </a:r>
            <a:r>
              <a:rPr lang="en-GB" dirty="0" err="1"/>
              <a:t>unui</a:t>
            </a:r>
            <a:r>
              <a:rPr lang="en-GB" dirty="0"/>
              <a:t> transfer, </a:t>
            </a:r>
            <a:r>
              <a:rPr lang="en-GB" dirty="0" err="1"/>
              <a:t>selectați</a:t>
            </a:r>
            <a:r>
              <a:rPr lang="en-GB" dirty="0"/>
              <a:t> </a:t>
            </a:r>
            <a:r>
              <a:rPr lang="en-GB" b="1" dirty="0" err="1"/>
              <a:t>Transferuri</a:t>
            </a:r>
            <a:r>
              <a:rPr lang="en-GB" dirty="0"/>
              <a:t> &gt; </a:t>
            </a:r>
            <a:r>
              <a:rPr lang="en-GB" dirty="0" err="1"/>
              <a:t>Primit</a:t>
            </a:r>
            <a:r>
              <a:rPr lang="en-GB" dirty="0"/>
              <a:t>/</a:t>
            </a:r>
            <a:r>
              <a:rPr lang="en-GB" dirty="0" err="1"/>
              <a:t>Emis</a:t>
            </a:r>
            <a:r>
              <a:rPr lang="en-GB" dirty="0"/>
              <a:t> din </a:t>
            </a:r>
            <a:r>
              <a:rPr lang="en-GB" dirty="0" err="1"/>
              <a:t>meniu</a:t>
            </a:r>
            <a:r>
              <a:rPr lang="en-GB" dirty="0"/>
              <a:t> </a:t>
            </a:r>
            <a:r>
              <a:rPr lang="en-GB" dirty="0" err="1"/>
              <a:t>și</a:t>
            </a:r>
            <a:r>
              <a:rPr lang="en-GB" dirty="0"/>
              <a:t> </a:t>
            </a:r>
            <a:r>
              <a:rPr lang="en-GB" dirty="0" err="1"/>
              <a:t>utilizați</a:t>
            </a:r>
            <a:r>
              <a:rPr lang="en-GB" dirty="0"/>
              <a:t> </a:t>
            </a:r>
            <a:r>
              <a:rPr lang="en-GB" dirty="0" err="1"/>
              <a:t>motorul</a:t>
            </a:r>
            <a:r>
              <a:rPr lang="en-GB" dirty="0"/>
              <a:t> de </a:t>
            </a:r>
            <a:r>
              <a:rPr lang="en-GB" dirty="0" err="1"/>
              <a:t>căutare</a:t>
            </a:r>
            <a:r>
              <a:rPr lang="en-GB" dirty="0"/>
              <a:t>.</a:t>
            </a:r>
            <a:endParaRPr dirty="0"/>
          </a:p>
          <a:p>
            <a:pPr marL="228600" lvl="0" indent="-76200" algn="l" rtl="0">
              <a:lnSpc>
                <a:spcPct val="100000"/>
              </a:lnSpc>
              <a:spcBef>
                <a:spcPts val="600"/>
              </a:spcBef>
              <a:spcAft>
                <a:spcPts val="0"/>
              </a:spcAft>
              <a:buSzPts val="2400"/>
              <a:buNone/>
            </a:pPr>
            <a:endParaRPr dirty="0"/>
          </a:p>
        </p:txBody>
      </p:sp>
      <p:sp>
        <p:nvSpPr>
          <p:cNvPr id="289" name="Google Shape;289;p18"/>
          <p:cNvSpPr/>
          <p:nvPr/>
        </p:nvSpPr>
        <p:spPr>
          <a:xfrm>
            <a:off x="3045166" y="6334852"/>
            <a:ext cx="8772088"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GB"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ro-RO"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200" b="0" i="0"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90" name="Google Shape;290;p18"/>
          <p:cNvSpPr/>
          <p:nvPr/>
        </p:nvSpPr>
        <p:spPr>
          <a:xfrm>
            <a:off x="7590503" y="0"/>
            <a:ext cx="459587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a:solidFill>
                  <a:srgbClr val="1C2E78"/>
                </a:solidFill>
                <a:latin typeface="Calibri"/>
                <a:ea typeface="Calibri"/>
                <a:cs typeface="Calibri"/>
                <a:sym typeface="Calibri"/>
              </a:rPr>
              <a:t>3.3 Utilizarea de bază a unui cont bancar online</a:t>
            </a:r>
            <a:endParaRPr sz="1800" b="0" i="0" u="none" strike="noStrike" cap="none">
              <a:solidFill>
                <a:srgbClr val="1C2E7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9"/>
          <p:cNvSpPr txBox="1">
            <a:spLocks noGrp="1"/>
          </p:cNvSpPr>
          <p:nvPr>
            <p:ph type="body" idx="1"/>
          </p:nvPr>
        </p:nvSpPr>
        <p:spPr>
          <a:xfrm>
            <a:off x="566100" y="1879561"/>
            <a:ext cx="11059800" cy="394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GB" sz="2400" b="1" dirty="0" err="1">
                <a:solidFill>
                  <a:schemeClr val="dk1"/>
                </a:solidFill>
              </a:rPr>
              <a:t>Exemple</a:t>
            </a:r>
            <a:r>
              <a:rPr lang="en-GB" sz="2400" b="1" dirty="0">
                <a:solidFill>
                  <a:schemeClr val="dk1"/>
                </a:solidFill>
              </a:rPr>
              <a:t> de </a:t>
            </a:r>
            <a:r>
              <a:rPr lang="en-GB" sz="2400" b="1" dirty="0" err="1">
                <a:solidFill>
                  <a:schemeClr val="dk1"/>
                </a:solidFill>
              </a:rPr>
              <a:t>căutări</a:t>
            </a:r>
            <a:r>
              <a:rPr lang="en-GB" sz="2400" b="1" dirty="0">
                <a:solidFill>
                  <a:schemeClr val="dk1"/>
                </a:solidFill>
              </a:rPr>
              <a:t> </a:t>
            </a:r>
            <a:r>
              <a:rPr lang="en-GB" sz="2400" b="1" dirty="0" err="1">
                <a:solidFill>
                  <a:schemeClr val="dk1"/>
                </a:solidFill>
              </a:rPr>
              <a:t>pentru</a:t>
            </a:r>
            <a:r>
              <a:rPr lang="en-GB" sz="2400" b="1" dirty="0">
                <a:solidFill>
                  <a:schemeClr val="dk1"/>
                </a:solidFill>
              </a:rPr>
              <a:t> o </a:t>
            </a:r>
            <a:r>
              <a:rPr lang="en-GB" sz="2400" b="1" dirty="0" err="1">
                <a:solidFill>
                  <a:schemeClr val="dk1"/>
                </a:solidFill>
              </a:rPr>
              <a:t>anumită</a:t>
            </a:r>
            <a:r>
              <a:rPr lang="en-GB" sz="2400" b="1" dirty="0">
                <a:solidFill>
                  <a:schemeClr val="dk1"/>
                </a:solidFill>
              </a:rPr>
              <a:t> </a:t>
            </a:r>
            <a:r>
              <a:rPr lang="en-GB" sz="2400" b="1" dirty="0" err="1">
                <a:solidFill>
                  <a:schemeClr val="dk1"/>
                </a:solidFill>
              </a:rPr>
              <a:t>tranzacție</a:t>
            </a:r>
            <a:endParaRPr b="1" dirty="0"/>
          </a:p>
        </p:txBody>
      </p:sp>
      <p:sp>
        <p:nvSpPr>
          <p:cNvPr id="297" name="Google Shape;297;p19"/>
          <p:cNvSpPr txBox="1"/>
          <p:nvPr/>
        </p:nvSpPr>
        <p:spPr>
          <a:xfrm>
            <a:off x="9131121" y="6363415"/>
            <a:ext cx="2191957"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GB"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a:t>
            </a:r>
            <a:r>
              <a:rPr lang="en-GB"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CYLDIGITAL </a:t>
            </a:r>
            <a:r>
              <a:rPr lang="en-GB"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Diapositiva</a:t>
            </a:r>
            <a:r>
              <a:rPr lang="en-GB"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32</a:t>
            </a:r>
            <a:endParaRPr sz="1000" b="0" i="0" u="none" strike="noStrike" cap="none" dirty="0">
              <a:solidFill>
                <a:schemeClr val="dk1"/>
              </a:solidFill>
              <a:latin typeface="Calibri"/>
              <a:ea typeface="Calibri"/>
              <a:cs typeface="Calibri"/>
              <a:sym typeface="Calibri"/>
            </a:endParaRPr>
          </a:p>
        </p:txBody>
      </p:sp>
      <p:pic>
        <p:nvPicPr>
          <p:cNvPr id="298" name="Google Shape;298;p19" descr="Interfaz de usuario gráfica, Texto, Aplicación&#10;&#10;Descripción generada automáticamente"/>
          <p:cNvPicPr preferRelativeResize="0"/>
          <p:nvPr/>
        </p:nvPicPr>
        <p:blipFill rotWithShape="1">
          <a:blip r:embed="rId4">
            <a:alphaModFix/>
          </a:blip>
          <a:srcRect/>
          <a:stretch/>
        </p:blipFill>
        <p:spPr>
          <a:xfrm>
            <a:off x="7266746" y="2002673"/>
            <a:ext cx="3728750" cy="4360742"/>
          </a:xfrm>
          <a:prstGeom prst="rect">
            <a:avLst/>
          </a:prstGeom>
          <a:noFill/>
          <a:ln>
            <a:noFill/>
          </a:ln>
        </p:spPr>
      </p:pic>
      <p:sp>
        <p:nvSpPr>
          <p:cNvPr id="299" name="Google Shape;299;p19"/>
          <p:cNvSpPr txBox="1"/>
          <p:nvPr/>
        </p:nvSpPr>
        <p:spPr>
          <a:xfrm>
            <a:off x="884205" y="403505"/>
            <a:ext cx="11059692" cy="605096"/>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rgbClr val="1C2E78"/>
              </a:buClr>
              <a:buSzPct val="100000"/>
              <a:buFont typeface="Calibri"/>
              <a:buNone/>
            </a:pPr>
            <a:endParaRPr sz="3600" b="1" i="0" u="none" strike="noStrike" cap="none">
              <a:solidFill>
                <a:srgbClr val="1C2E78"/>
              </a:solidFill>
              <a:latin typeface="Calibri"/>
              <a:ea typeface="Calibri"/>
              <a:cs typeface="Calibri"/>
              <a:sym typeface="Calibri"/>
            </a:endParaRPr>
          </a:p>
        </p:txBody>
      </p:sp>
      <p:pic>
        <p:nvPicPr>
          <p:cNvPr id="300" name="Google Shape;300;p19"/>
          <p:cNvPicPr preferRelativeResize="0"/>
          <p:nvPr/>
        </p:nvPicPr>
        <p:blipFill rotWithShape="1">
          <a:blip r:embed="rId5">
            <a:alphaModFix/>
          </a:blip>
          <a:srcRect l="21918" t="7575" r="21548"/>
          <a:stretch/>
        </p:blipFill>
        <p:spPr>
          <a:xfrm>
            <a:off x="1660944" y="2465899"/>
            <a:ext cx="2640000" cy="3312101"/>
          </a:xfrm>
          <a:prstGeom prst="rect">
            <a:avLst/>
          </a:prstGeom>
          <a:noFill/>
          <a:ln>
            <a:noFill/>
          </a:ln>
        </p:spPr>
      </p:pic>
      <p:sp>
        <p:nvSpPr>
          <p:cNvPr id="301" name="Google Shape;301;p19"/>
          <p:cNvSpPr txBox="1"/>
          <p:nvPr/>
        </p:nvSpPr>
        <p:spPr>
          <a:xfrm>
            <a:off x="1741601" y="6240304"/>
            <a:ext cx="2279904"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en-GB" sz="1000" b="0" i="0" u="none" strike="noStrike" cap="none" dirty="0" err="1">
                <a:solidFill>
                  <a:schemeClr val="dk1"/>
                </a:solidFill>
                <a:latin typeface="Calibri"/>
                <a:ea typeface="Calibri"/>
                <a:cs typeface="Calibri"/>
                <a:sym typeface="Calibri"/>
              </a:rPr>
              <a:t>Imag</a:t>
            </a:r>
            <a:r>
              <a:rPr lang="ro-RO" sz="1000" b="0" i="0" u="none" strike="noStrike" cap="none" dirty="0" err="1">
                <a:solidFill>
                  <a:schemeClr val="dk1"/>
                </a:solidFill>
                <a:latin typeface="Calibri"/>
                <a:ea typeface="Calibri"/>
                <a:cs typeface="Calibri"/>
                <a:sym typeface="Calibri"/>
              </a:rPr>
              <a:t>ine</a:t>
            </a:r>
            <a:r>
              <a:rPr lang="ro-RO" sz="1000" b="0" i="0" u="none" strike="noStrike" cap="none" dirty="0">
                <a:solidFill>
                  <a:schemeClr val="dk1"/>
                </a:solidFill>
                <a:latin typeface="Calibri"/>
                <a:ea typeface="Calibri"/>
                <a:cs typeface="Calibri"/>
                <a:sym typeface="Calibri"/>
              </a:rPr>
              <a:t> </a:t>
            </a:r>
            <a:r>
              <a:rPr lang="en-GB" sz="1000" b="0" i="0" u="none" strike="noStrike" cap="none" dirty="0">
                <a:solidFill>
                  <a:schemeClr val="dk1"/>
                </a:solidFill>
                <a:latin typeface="Calibri"/>
                <a:ea typeface="Calibri"/>
                <a:cs typeface="Calibri"/>
                <a:sym typeface="Calibri"/>
              </a:rPr>
              <a:t> </a:t>
            </a:r>
            <a:r>
              <a:rPr lang="en-GB" sz="1000" b="0" i="0" u="sng" strike="noStrike" cap="none" dirty="0" err="1">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CaixaBank</a:t>
            </a:r>
            <a:endParaRPr sz="1000" b="0" i="0" u="none" strike="noStrike" cap="none" dirty="0">
              <a:solidFill>
                <a:schemeClr val="dk1"/>
              </a:solidFill>
              <a:latin typeface="Calibri"/>
              <a:ea typeface="Calibri"/>
              <a:cs typeface="Calibri"/>
              <a:sym typeface="Calibri"/>
            </a:endParaRPr>
          </a:p>
        </p:txBody>
      </p:sp>
      <p:sp>
        <p:nvSpPr>
          <p:cNvPr id="302" name="Google Shape;302;p19"/>
          <p:cNvSpPr/>
          <p:nvPr/>
        </p:nvSpPr>
        <p:spPr>
          <a:xfrm>
            <a:off x="7551175" y="0"/>
            <a:ext cx="463520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3.3 </a:t>
            </a:r>
            <a:r>
              <a:rPr lang="en-GB" sz="1800" b="0" i="0" u="none" strike="noStrike" cap="none" dirty="0" err="1">
                <a:solidFill>
                  <a:srgbClr val="1C2E78"/>
                </a:solidFill>
                <a:latin typeface="Calibri"/>
                <a:ea typeface="Calibri"/>
                <a:cs typeface="Calibri"/>
                <a:sym typeface="Calibri"/>
              </a:rPr>
              <a:t>Utilizarea</a:t>
            </a:r>
            <a:r>
              <a:rPr lang="en-GB" sz="1800" b="0" i="0" u="none" strike="noStrike" cap="none" dirty="0">
                <a:solidFill>
                  <a:srgbClr val="1C2E78"/>
                </a:solidFill>
                <a:latin typeface="Calibri"/>
                <a:ea typeface="Calibri"/>
                <a:cs typeface="Calibri"/>
                <a:sym typeface="Calibri"/>
              </a:rPr>
              <a:t> de </a:t>
            </a:r>
            <a:r>
              <a:rPr lang="en-GB" sz="1800" b="0" i="0" u="none" strike="noStrike" cap="none" dirty="0" err="1">
                <a:solidFill>
                  <a:srgbClr val="1C2E78"/>
                </a:solidFill>
                <a:latin typeface="Calibri"/>
                <a:ea typeface="Calibri"/>
                <a:cs typeface="Calibri"/>
                <a:sym typeface="Calibri"/>
              </a:rPr>
              <a:t>bază</a:t>
            </a:r>
            <a:r>
              <a:rPr lang="en-GB" sz="1800" b="0" i="0" u="none" strike="noStrike" cap="none" dirty="0">
                <a:solidFill>
                  <a:srgbClr val="1C2E78"/>
                </a:solidFill>
                <a:latin typeface="Calibri"/>
                <a:ea typeface="Calibri"/>
                <a:cs typeface="Calibri"/>
                <a:sym typeface="Calibri"/>
              </a:rPr>
              <a:t> a </a:t>
            </a:r>
            <a:r>
              <a:rPr lang="en-GB" sz="1800" b="0" i="0" u="none" strike="noStrike" cap="none" dirty="0" err="1">
                <a:solidFill>
                  <a:srgbClr val="1C2E78"/>
                </a:solidFill>
                <a:latin typeface="Calibri"/>
                <a:ea typeface="Calibri"/>
                <a:cs typeface="Calibri"/>
                <a:sym typeface="Calibri"/>
              </a:rPr>
              <a:t>unui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sp>
        <p:nvSpPr>
          <p:cNvPr id="303" name="Google Shape;303;p19"/>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Verificarea</a:t>
            </a:r>
            <a:r>
              <a:rPr lang="en-GB" sz="2800"/>
              <a:t> soldului din cont (2/2)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0" y="2556925"/>
            <a:ext cx="3485322"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GB" sz="1800" b="1" i="0" u="none" strike="noStrike" cap="none" dirty="0">
                <a:solidFill>
                  <a:srgbClr val="1C2E78"/>
                </a:solidFill>
                <a:latin typeface="Calibri"/>
                <a:ea typeface="Calibri"/>
                <a:cs typeface="Calibri"/>
                <a:sym typeface="Calibri"/>
              </a:rPr>
              <a:t>                      </a:t>
            </a:r>
            <a:r>
              <a:rPr lang="en-GB" sz="5400" b="1" i="0" u="none" strike="noStrike" cap="none" dirty="0">
                <a:solidFill>
                  <a:srgbClr val="1C2E78"/>
                </a:solidFill>
                <a:latin typeface="Calibri"/>
                <a:ea typeface="Calibri"/>
                <a:cs typeface="Calibri"/>
                <a:sym typeface="Calibri"/>
              </a:rPr>
              <a:t>PARTENERI</a:t>
            </a:r>
            <a:endParaRPr sz="5400" b="1" i="0" u="none" strike="noStrike" cap="none" dirty="0">
              <a:solidFill>
                <a:srgbClr val="1C2E78"/>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95" name="Google Shape;95;p2"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461220" y="1827889"/>
            <a:ext cx="2591848" cy="1224267"/>
          </a:xfrm>
          <a:prstGeom prst="rect">
            <a:avLst/>
          </a:prstGeom>
          <a:noFill/>
          <a:ln>
            <a:noFill/>
          </a:ln>
        </p:spPr>
      </p:pic>
      <p:pic>
        <p:nvPicPr>
          <p:cNvPr id="96" name="Google Shape;96;p2"/>
          <p:cNvPicPr preferRelativeResize="0"/>
          <p:nvPr/>
        </p:nvPicPr>
        <p:blipFill rotWithShape="1">
          <a:blip r:embed="rId5">
            <a:alphaModFix/>
          </a:blip>
          <a:srcRect/>
          <a:stretch/>
        </p:blipFill>
        <p:spPr>
          <a:xfrm>
            <a:off x="3634438" y="2448698"/>
            <a:ext cx="2283890" cy="1888016"/>
          </a:xfrm>
          <a:prstGeom prst="rect">
            <a:avLst/>
          </a:prstGeom>
          <a:noFill/>
          <a:ln>
            <a:noFill/>
          </a:ln>
        </p:spPr>
      </p:pic>
      <p:pic>
        <p:nvPicPr>
          <p:cNvPr id="97" name="Google Shape;97;p2"/>
          <p:cNvPicPr preferRelativeResize="0"/>
          <p:nvPr/>
        </p:nvPicPr>
        <p:blipFill rotWithShape="1">
          <a:blip r:embed="rId6">
            <a:alphaModFix/>
          </a:blip>
          <a:srcRect/>
          <a:stretch/>
        </p:blipFill>
        <p:spPr>
          <a:xfrm>
            <a:off x="6728560" y="2490690"/>
            <a:ext cx="1783319" cy="1783319"/>
          </a:xfrm>
          <a:prstGeom prst="rect">
            <a:avLst/>
          </a:prstGeom>
          <a:noFill/>
          <a:ln>
            <a:noFill/>
          </a:ln>
        </p:spPr>
      </p:pic>
      <p:pic>
        <p:nvPicPr>
          <p:cNvPr id="98" name="Google Shape;98;p2"/>
          <p:cNvPicPr preferRelativeResize="0"/>
          <p:nvPr/>
        </p:nvPicPr>
        <p:blipFill rotWithShape="1">
          <a:blip r:embed="rId7">
            <a:alphaModFix/>
          </a:blip>
          <a:srcRect/>
          <a:stretch/>
        </p:blipFill>
        <p:spPr>
          <a:xfrm>
            <a:off x="3053068" y="5283376"/>
            <a:ext cx="3944079" cy="991924"/>
          </a:xfrm>
          <a:prstGeom prst="rect">
            <a:avLst/>
          </a:prstGeom>
          <a:noFill/>
          <a:ln>
            <a:noFill/>
          </a:ln>
        </p:spPr>
      </p:pic>
      <p:pic>
        <p:nvPicPr>
          <p:cNvPr id="99" name="Google Shape;99;p2"/>
          <p:cNvPicPr preferRelativeResize="0"/>
          <p:nvPr/>
        </p:nvPicPr>
        <p:blipFill rotWithShape="1">
          <a:blip r:embed="rId8">
            <a:alphaModFix/>
          </a:blip>
          <a:srcRect/>
          <a:stretch/>
        </p:blipFill>
        <p:spPr>
          <a:xfrm>
            <a:off x="7945718" y="5148127"/>
            <a:ext cx="3336531" cy="1145629"/>
          </a:xfrm>
          <a:prstGeom prst="rect">
            <a:avLst/>
          </a:prstGeom>
          <a:noFill/>
          <a:ln>
            <a:noFill/>
          </a:ln>
        </p:spPr>
      </p:pic>
      <p:cxnSp>
        <p:nvCxnSpPr>
          <p:cNvPr id="100" name="Google Shape;100;p2"/>
          <p:cNvCxnSpPr/>
          <p:nvPr/>
        </p:nvCxnSpPr>
        <p:spPr>
          <a:xfrm flipH="1">
            <a:off x="2013013" y="592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101" name="Google Shape;101;p2"/>
          <p:cNvSpPr txBox="1"/>
          <p:nvPr/>
        </p:nvSpPr>
        <p:spPr>
          <a:xfrm>
            <a:off x="3616857" y="4360916"/>
            <a:ext cx="237295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GB" sz="1600" b="0" i="0" u="none" strike="noStrike" cap="none">
                <a:solidFill>
                  <a:srgbClr val="9CC2E5"/>
                </a:solidFill>
                <a:highlight>
                  <a:srgbClr val="FFFFFF"/>
                </a:highlight>
                <a:latin typeface="Poppins"/>
                <a:ea typeface="Poppins"/>
                <a:cs typeface="Poppins"/>
                <a:sym typeface="Poppins"/>
              </a:rPr>
              <a:t>Zavod IZRIIS, Eslovenia</a:t>
            </a:r>
            <a:endParaRPr sz="1600" b="0" i="0" u="none" strike="noStrike" cap="none">
              <a:solidFill>
                <a:srgbClr val="9CC2E5"/>
              </a:solidFill>
              <a:latin typeface="Calibri"/>
              <a:ea typeface="Calibri"/>
              <a:cs typeface="Calibri"/>
              <a:sym typeface="Calibri"/>
            </a:endParaRPr>
          </a:p>
        </p:txBody>
      </p:sp>
      <p:sp>
        <p:nvSpPr>
          <p:cNvPr id="102" name="Google Shape;102;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GB" sz="1600" b="0" i="0" u="none" strike="noStrike" cap="none">
                <a:solidFill>
                  <a:srgbClr val="9CC2E5"/>
                </a:solidFill>
                <a:highlight>
                  <a:srgbClr val="FFFFFF"/>
                </a:highlight>
                <a:latin typeface="Poppins"/>
                <a:ea typeface="Poppins"/>
                <a:cs typeface="Poppins"/>
                <a:sym typeface="Poppins"/>
              </a:rPr>
              <a:t>E-SENIORS: INITIATION DES SENIORS AUXNTIC ASSOCIATION, Francia</a:t>
            </a:r>
            <a:endParaRPr sz="1600" b="0" i="0" u="none" strike="noStrike" cap="none">
              <a:solidFill>
                <a:srgbClr val="9CC2E5"/>
              </a:solidFill>
              <a:latin typeface="Calibri"/>
              <a:ea typeface="Calibri"/>
              <a:cs typeface="Calibri"/>
              <a:sym typeface="Calibri"/>
            </a:endParaRPr>
          </a:p>
        </p:txBody>
      </p:sp>
      <p:sp>
        <p:nvSpPr>
          <p:cNvPr id="103" name="Google Shape;103;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GB" sz="1600" b="0" i="0" u="none" strike="noStrike" cap="none">
                <a:solidFill>
                  <a:srgbClr val="9CC2E5"/>
                </a:solidFill>
                <a:highlight>
                  <a:srgbClr val="FFFFFF"/>
                </a:highlight>
                <a:latin typeface="Poppins"/>
                <a:ea typeface="Poppins"/>
                <a:cs typeface="Poppins"/>
                <a:sym typeface="Poppins"/>
              </a:rPr>
              <a:t>Asociatia Niciodata Singur – Prietenii Varstnicilor, Rumania</a:t>
            </a:r>
            <a:endParaRPr sz="1600" b="0" i="0" u="none" strike="noStrike" cap="none">
              <a:solidFill>
                <a:srgbClr val="9CC2E5"/>
              </a:solidFill>
              <a:latin typeface="Calibri"/>
              <a:ea typeface="Calibri"/>
              <a:cs typeface="Calibri"/>
              <a:sym typeface="Calibri"/>
            </a:endParaRPr>
          </a:p>
        </p:txBody>
      </p:sp>
      <p:sp>
        <p:nvSpPr>
          <p:cNvPr id="104" name="Google Shape;104;p2"/>
          <p:cNvSpPr txBox="1"/>
          <p:nvPr/>
        </p:nvSpPr>
        <p:spPr>
          <a:xfrm>
            <a:off x="7783551" y="6242982"/>
            <a:ext cx="36743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GB" sz="1600" b="0" i="0" u="none" strike="noStrike" cap="none">
                <a:solidFill>
                  <a:srgbClr val="9CC2E5"/>
                </a:solidFill>
                <a:highlight>
                  <a:srgbClr val="FFFFFF"/>
                </a:highlight>
                <a:latin typeface="Poppins"/>
                <a:ea typeface="Poppins"/>
                <a:cs typeface="Poppins"/>
                <a:sym typeface="Poppins"/>
              </a:rPr>
              <a:t>Fundació Gesmed Fundació de la Comunitat Valenciana, España</a:t>
            </a:r>
            <a:endParaRPr sz="1600" b="0" i="0" u="none" strike="noStrike" cap="none">
              <a:solidFill>
                <a:srgbClr val="9CC2E5"/>
              </a:solidFill>
              <a:latin typeface="Calibri"/>
              <a:ea typeface="Calibri"/>
              <a:cs typeface="Calibri"/>
              <a:sym typeface="Calibri"/>
            </a:endParaRPr>
          </a:p>
        </p:txBody>
      </p:sp>
      <p:sp>
        <p:nvSpPr>
          <p:cNvPr id="105" name="Google Shape;105;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GB" sz="2000" b="0" i="0" u="none" strike="noStrike" cap="none">
                <a:solidFill>
                  <a:srgbClr val="2E75B5"/>
                </a:solidFill>
                <a:highlight>
                  <a:srgbClr val="FFFFFF"/>
                </a:highlight>
                <a:latin typeface="Poppins"/>
                <a:ea typeface="Poppins"/>
                <a:cs typeface="Poppins"/>
                <a:sym typeface="Poppins"/>
              </a:rPr>
              <a:t>Asociatia Four Change, Rumania</a:t>
            </a:r>
            <a:endParaRPr sz="2000" b="0" i="0" u="none" strike="noStrike" cap="none">
              <a:solidFill>
                <a:srgbClr val="2E75B5"/>
              </a:solidFill>
              <a:latin typeface="Calibri"/>
              <a:ea typeface="Calibri"/>
              <a:cs typeface="Calibri"/>
              <a:sym typeface="Calibri"/>
            </a:endParaRPr>
          </a:p>
        </p:txBody>
      </p:sp>
      <p:sp>
        <p:nvSpPr>
          <p:cNvPr id="106" name="Google Shape;106;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GB" sz="1600" b="0" i="0" u="none" strike="noStrike" cap="none">
                <a:solidFill>
                  <a:srgbClr val="9CC2E5"/>
                </a:solidFill>
                <a:highlight>
                  <a:srgbClr val="FFFFFF"/>
                </a:highlight>
                <a:latin typeface="Poppins"/>
                <a:ea typeface="Poppins"/>
                <a:cs typeface="Poppins"/>
                <a:sym typeface="Poppins"/>
              </a:rPr>
              <a:t>GUnet, Grecia</a:t>
            </a:r>
            <a:endParaRPr sz="1600" b="0" i="0" u="none" strike="noStrike" cap="none">
              <a:solidFill>
                <a:srgbClr val="9CC2E5"/>
              </a:solidFill>
              <a:latin typeface="Calibri"/>
              <a:ea typeface="Calibri"/>
              <a:cs typeface="Calibri"/>
              <a:sym typeface="Calibri"/>
            </a:endParaRPr>
          </a:p>
        </p:txBody>
      </p:sp>
      <p:pic>
        <p:nvPicPr>
          <p:cNvPr id="107" name="Google Shape;107;p2"/>
          <p:cNvPicPr preferRelativeResize="0"/>
          <p:nvPr/>
        </p:nvPicPr>
        <p:blipFill rotWithShape="1">
          <a:blip r:embed="rId9">
            <a:alphaModFix/>
          </a:blip>
          <a:srcRect/>
          <a:stretch/>
        </p:blipFill>
        <p:spPr>
          <a:xfrm>
            <a:off x="8809414" y="1097992"/>
            <a:ext cx="3283197" cy="4643614"/>
          </a:xfrm>
          <a:prstGeom prst="rect">
            <a:avLst/>
          </a:prstGeom>
          <a:noFill/>
          <a:ln>
            <a:noFill/>
          </a:ln>
        </p:spPr>
      </p:pic>
      <p:cxnSp>
        <p:nvCxnSpPr>
          <p:cNvPr id="108" name="Google Shape;108;p2"/>
          <p:cNvCxnSpPr/>
          <p:nvPr/>
        </p:nvCxnSpPr>
        <p:spPr>
          <a:xfrm flipH="1">
            <a:off x="2081590" y="15121"/>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9" name="Google Shape;109;p2"/>
          <p:cNvPicPr preferRelativeResize="0"/>
          <p:nvPr/>
        </p:nvPicPr>
        <p:blipFill rotWithShape="1">
          <a:blip r:embed="rId10">
            <a:alphaModFix/>
          </a:blip>
          <a:srcRect/>
          <a:stretch/>
        </p:blipFill>
        <p:spPr>
          <a:xfrm>
            <a:off x="5730655" y="38584"/>
            <a:ext cx="4580088" cy="18625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Mesaje și alerte</a:t>
            </a:r>
            <a:endParaRPr/>
          </a:p>
        </p:txBody>
      </p:sp>
      <p:sp>
        <p:nvSpPr>
          <p:cNvPr id="310" name="Google Shape;310;p20"/>
          <p:cNvSpPr txBox="1">
            <a:spLocks noGrp="1"/>
          </p:cNvSpPr>
          <p:nvPr>
            <p:ph type="body" idx="1"/>
          </p:nvPr>
        </p:nvSpPr>
        <p:spPr>
          <a:xfrm>
            <a:off x="566153" y="2330868"/>
            <a:ext cx="11059800" cy="394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GB" sz="2400" dirty="0" err="1"/>
              <a:t>Aplicația</a:t>
            </a:r>
            <a:r>
              <a:rPr lang="en-GB" sz="2400" dirty="0"/>
              <a:t> </a:t>
            </a:r>
            <a:r>
              <a:rPr lang="en-GB" sz="2400" dirty="0" err="1"/>
              <a:t>trimite</a:t>
            </a:r>
            <a:r>
              <a:rPr lang="en-GB" sz="2400" dirty="0"/>
              <a:t> </a:t>
            </a:r>
            <a:r>
              <a:rPr lang="en-GB" sz="2400" b="1" dirty="0" err="1"/>
              <a:t>alerte</a:t>
            </a:r>
            <a:r>
              <a:rPr lang="en-GB" sz="2400" dirty="0"/>
              <a:t> </a:t>
            </a:r>
            <a:r>
              <a:rPr lang="en-GB" sz="2400" dirty="0" err="1"/>
              <a:t>și</a:t>
            </a:r>
            <a:r>
              <a:rPr lang="en-GB" sz="2400" dirty="0"/>
              <a:t> </a:t>
            </a:r>
            <a:r>
              <a:rPr lang="en-GB" sz="2400" b="1" dirty="0" err="1"/>
              <a:t>mesaje</a:t>
            </a:r>
            <a:r>
              <a:rPr lang="en-GB" sz="2400" dirty="0"/>
              <a:t> </a:t>
            </a:r>
            <a:r>
              <a:rPr lang="en-GB" sz="2400" dirty="0" err="1"/>
              <a:t>prin</a:t>
            </a:r>
            <a:r>
              <a:rPr lang="en-GB" sz="2400" dirty="0"/>
              <a:t>:</a:t>
            </a:r>
            <a:endParaRPr sz="2400" dirty="0"/>
          </a:p>
          <a:p>
            <a:pPr marL="228600" lvl="0" indent="-228600" algn="l" rtl="0">
              <a:lnSpc>
                <a:spcPct val="100000"/>
              </a:lnSpc>
              <a:spcBef>
                <a:spcPts val="1200"/>
              </a:spcBef>
              <a:spcAft>
                <a:spcPts val="0"/>
              </a:spcAft>
              <a:buClr>
                <a:srgbClr val="68BC42"/>
              </a:buClr>
              <a:buSzPts val="2400"/>
              <a:buChar char="▪"/>
            </a:pPr>
            <a:r>
              <a:rPr lang="en-GB" dirty="0" err="1"/>
              <a:t>notificări</a:t>
            </a:r>
            <a:r>
              <a:rPr lang="en-GB" dirty="0"/>
              <a:t> push</a:t>
            </a:r>
            <a:endParaRPr dirty="0"/>
          </a:p>
          <a:p>
            <a:pPr marL="228600" lvl="0" indent="-228600" algn="l" rtl="0">
              <a:lnSpc>
                <a:spcPct val="100000"/>
              </a:lnSpc>
              <a:spcBef>
                <a:spcPts val="1200"/>
              </a:spcBef>
              <a:spcAft>
                <a:spcPts val="0"/>
              </a:spcAft>
              <a:buClr>
                <a:srgbClr val="68BC42"/>
              </a:buClr>
              <a:buSzPts val="2400"/>
              <a:buChar char="▪"/>
            </a:pPr>
            <a:r>
              <a:rPr lang="ro-RO" dirty="0"/>
              <a:t>e-</a:t>
            </a:r>
            <a:r>
              <a:rPr lang="en-GB" dirty="0"/>
              <a:t>mail, </a:t>
            </a:r>
            <a:r>
              <a:rPr lang="en-GB" dirty="0" err="1"/>
              <a:t>sau</a:t>
            </a:r>
            <a:r>
              <a:rPr lang="en-GB" dirty="0"/>
              <a:t> </a:t>
            </a:r>
            <a:endParaRPr dirty="0"/>
          </a:p>
          <a:p>
            <a:pPr marL="228600" lvl="0" indent="-228600" algn="l" rtl="0">
              <a:lnSpc>
                <a:spcPct val="100000"/>
              </a:lnSpc>
              <a:spcBef>
                <a:spcPts val="1200"/>
              </a:spcBef>
              <a:spcAft>
                <a:spcPts val="0"/>
              </a:spcAft>
              <a:buClr>
                <a:srgbClr val="68BC42"/>
              </a:buClr>
              <a:buSzPts val="2400"/>
              <a:buChar char="▪"/>
            </a:pPr>
            <a:r>
              <a:rPr lang="en-GB" dirty="0" err="1"/>
              <a:t>mesaje</a:t>
            </a:r>
            <a:r>
              <a:rPr lang="en-GB" dirty="0"/>
              <a:t> </a:t>
            </a:r>
            <a:r>
              <a:rPr lang="ro-RO" dirty="0"/>
              <a:t>din</a:t>
            </a:r>
            <a:r>
              <a:rPr lang="en-GB" dirty="0"/>
              <a:t> </a:t>
            </a:r>
            <a:r>
              <a:rPr lang="en-GB" dirty="0" err="1"/>
              <a:t>cadrul</a:t>
            </a:r>
            <a:r>
              <a:rPr lang="en-GB" dirty="0"/>
              <a:t> </a:t>
            </a:r>
            <a:r>
              <a:rPr lang="en-GB" dirty="0" err="1"/>
              <a:t>aplicației</a:t>
            </a:r>
            <a:r>
              <a:rPr lang="en-GB" dirty="0"/>
              <a:t>.</a:t>
            </a:r>
            <a:endParaRPr dirty="0"/>
          </a:p>
          <a:p>
            <a:pPr marL="0" lvl="0" indent="0" algn="l" rtl="0">
              <a:lnSpc>
                <a:spcPct val="100000"/>
              </a:lnSpc>
              <a:spcBef>
                <a:spcPts val="1200"/>
              </a:spcBef>
              <a:spcAft>
                <a:spcPts val="0"/>
              </a:spcAft>
              <a:buSzPts val="2400"/>
              <a:buNone/>
            </a:pPr>
            <a:r>
              <a:rPr lang="en-GB" sz="2400" dirty="0"/>
              <a:t>Cele </a:t>
            </a:r>
            <a:r>
              <a:rPr lang="en-GB" sz="2400" dirty="0" err="1"/>
              <a:t>mai</a:t>
            </a:r>
            <a:r>
              <a:rPr lang="en-GB" sz="2400" dirty="0"/>
              <a:t> </a:t>
            </a:r>
            <a:r>
              <a:rPr lang="en-GB" sz="2400" dirty="0" err="1"/>
              <a:t>importante</a:t>
            </a:r>
            <a:r>
              <a:rPr lang="en-GB" sz="2400" dirty="0"/>
              <a:t> </a:t>
            </a:r>
            <a:r>
              <a:rPr lang="en-GB" sz="2400" dirty="0" err="1"/>
              <a:t>mesaje</a:t>
            </a:r>
            <a:r>
              <a:rPr lang="en-GB" sz="2400" dirty="0"/>
              <a:t> </a:t>
            </a:r>
            <a:r>
              <a:rPr lang="en-GB" sz="2400" dirty="0" err="1"/>
              <a:t>și</a:t>
            </a:r>
            <a:r>
              <a:rPr lang="en-GB" sz="2400" dirty="0"/>
              <a:t> </a:t>
            </a:r>
            <a:r>
              <a:rPr lang="en-GB" sz="2400" dirty="0" err="1"/>
              <a:t>alerte</a:t>
            </a:r>
            <a:r>
              <a:rPr lang="en-GB" sz="2400" dirty="0"/>
              <a:t> care pot fi </a:t>
            </a:r>
            <a:r>
              <a:rPr lang="en-GB" sz="2400" dirty="0" err="1"/>
              <a:t>consultate</a:t>
            </a:r>
            <a:r>
              <a:rPr lang="en-GB" sz="2400" dirty="0"/>
              <a:t> într-un </a:t>
            </a:r>
            <a:r>
              <a:rPr lang="en-GB" sz="2400" dirty="0" err="1"/>
              <a:t>cont</a:t>
            </a:r>
            <a:r>
              <a:rPr lang="en-GB" dirty="0"/>
              <a:t> </a:t>
            </a:r>
            <a:r>
              <a:rPr lang="en-GB" sz="2400" dirty="0"/>
              <a:t>online </a:t>
            </a:r>
            <a:r>
              <a:rPr lang="en-GB" sz="2400" dirty="0" err="1"/>
              <a:t>includ</a:t>
            </a:r>
            <a:r>
              <a:rPr lang="en-GB" sz="2400" dirty="0"/>
              <a:t>:</a:t>
            </a:r>
            <a:endParaRPr sz="2400" dirty="0"/>
          </a:p>
          <a:p>
            <a:pPr marL="228600" lvl="0" indent="-228600" algn="l" rtl="0">
              <a:lnSpc>
                <a:spcPct val="100000"/>
              </a:lnSpc>
              <a:spcBef>
                <a:spcPts val="1200"/>
              </a:spcBef>
              <a:spcAft>
                <a:spcPts val="0"/>
              </a:spcAft>
              <a:buClr>
                <a:srgbClr val="68BC42"/>
              </a:buClr>
              <a:buSzPts val="2400"/>
              <a:buChar char="▪"/>
            </a:pPr>
            <a:r>
              <a:rPr lang="en-GB" b="1" dirty="0" err="1"/>
              <a:t>Alerte</a:t>
            </a:r>
            <a:r>
              <a:rPr lang="en-GB" dirty="0"/>
              <a:t> </a:t>
            </a:r>
            <a:r>
              <a:rPr lang="en-GB" dirty="0" err="1"/>
              <a:t>privind</a:t>
            </a:r>
            <a:r>
              <a:rPr lang="en-GB" dirty="0"/>
              <a:t> </a:t>
            </a:r>
            <a:r>
              <a:rPr lang="en-GB" dirty="0" err="1"/>
              <a:t>tranzacțiile</a:t>
            </a:r>
            <a:endParaRPr sz="2400" dirty="0"/>
          </a:p>
          <a:p>
            <a:pPr marL="228600" lvl="0" indent="-228600" algn="l" rtl="0">
              <a:lnSpc>
                <a:spcPct val="100000"/>
              </a:lnSpc>
              <a:spcBef>
                <a:spcPts val="1200"/>
              </a:spcBef>
              <a:spcAft>
                <a:spcPts val="0"/>
              </a:spcAft>
              <a:buClr>
                <a:srgbClr val="68BC42"/>
              </a:buClr>
              <a:buSzPts val="2400"/>
              <a:buChar char="▪"/>
            </a:pPr>
            <a:r>
              <a:rPr lang="en-GB" sz="2400" b="1" dirty="0" err="1"/>
              <a:t>Alerte</a:t>
            </a:r>
            <a:r>
              <a:rPr lang="en-GB" sz="2400" dirty="0"/>
              <a:t> de </a:t>
            </a:r>
            <a:r>
              <a:rPr lang="en-GB" sz="2400" dirty="0" err="1"/>
              <a:t>siguranță</a:t>
            </a:r>
            <a:endParaRPr sz="2400" dirty="0"/>
          </a:p>
          <a:p>
            <a:pPr marL="228600" lvl="0" indent="-76200" algn="l" rtl="0">
              <a:lnSpc>
                <a:spcPct val="100000"/>
              </a:lnSpc>
              <a:spcBef>
                <a:spcPts val="1200"/>
              </a:spcBef>
              <a:spcAft>
                <a:spcPts val="0"/>
              </a:spcAft>
              <a:buClr>
                <a:srgbClr val="68BC42"/>
              </a:buClr>
              <a:buSzPts val="2400"/>
              <a:buNone/>
            </a:pPr>
            <a:endParaRPr dirty="0"/>
          </a:p>
        </p:txBody>
      </p:sp>
      <p:sp>
        <p:nvSpPr>
          <p:cNvPr id="5" name="Google Shape;302;p19">
            <a:extLst>
              <a:ext uri="{FF2B5EF4-FFF2-40B4-BE49-F238E27FC236}">
                <a16:creationId xmlns:a16="http://schemas.microsoft.com/office/drawing/2014/main" id="{985A5E20-1B97-442B-A0F4-F214795C7E3E}"/>
              </a:ext>
            </a:extLst>
          </p:cNvPr>
          <p:cNvSpPr/>
          <p:nvPr/>
        </p:nvSpPr>
        <p:spPr>
          <a:xfrm>
            <a:off x="7551175" y="0"/>
            <a:ext cx="463520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3.3 </a:t>
            </a:r>
            <a:r>
              <a:rPr lang="en-GB" sz="1800" b="0" i="0" u="none" strike="noStrike" cap="none" dirty="0" err="1">
                <a:solidFill>
                  <a:srgbClr val="1C2E78"/>
                </a:solidFill>
                <a:latin typeface="Calibri"/>
                <a:ea typeface="Calibri"/>
                <a:cs typeface="Calibri"/>
                <a:sym typeface="Calibri"/>
              </a:rPr>
              <a:t>Utilizarea</a:t>
            </a:r>
            <a:r>
              <a:rPr lang="en-GB" sz="1800" b="0" i="0" u="none" strike="noStrike" cap="none" dirty="0">
                <a:solidFill>
                  <a:srgbClr val="1C2E78"/>
                </a:solidFill>
                <a:latin typeface="Calibri"/>
                <a:ea typeface="Calibri"/>
                <a:cs typeface="Calibri"/>
                <a:sym typeface="Calibri"/>
              </a:rPr>
              <a:t> de </a:t>
            </a:r>
            <a:r>
              <a:rPr lang="en-GB" sz="1800" b="0" i="0" u="none" strike="noStrike" cap="none" dirty="0" err="1">
                <a:solidFill>
                  <a:srgbClr val="1C2E78"/>
                </a:solidFill>
                <a:latin typeface="Calibri"/>
                <a:ea typeface="Calibri"/>
                <a:cs typeface="Calibri"/>
                <a:sym typeface="Calibri"/>
              </a:rPr>
              <a:t>bază</a:t>
            </a:r>
            <a:r>
              <a:rPr lang="en-GB" sz="1800" b="0" i="0" u="none" strike="noStrike" cap="none" dirty="0">
                <a:solidFill>
                  <a:srgbClr val="1C2E78"/>
                </a:solidFill>
                <a:latin typeface="Calibri"/>
                <a:ea typeface="Calibri"/>
                <a:cs typeface="Calibri"/>
                <a:sym typeface="Calibri"/>
              </a:rPr>
              <a:t> a </a:t>
            </a:r>
            <a:r>
              <a:rPr lang="en-GB" sz="1800" b="0" i="0" u="none" strike="noStrike" cap="none" dirty="0" err="1">
                <a:solidFill>
                  <a:srgbClr val="1C2E78"/>
                </a:solidFill>
                <a:latin typeface="Calibri"/>
                <a:ea typeface="Calibri"/>
                <a:cs typeface="Calibri"/>
                <a:sym typeface="Calibri"/>
              </a:rPr>
              <a:t>unui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dirty="0" err="1"/>
              <a:t>Alerte</a:t>
            </a:r>
            <a:r>
              <a:rPr lang="en-GB" dirty="0"/>
              <a:t> </a:t>
            </a:r>
            <a:r>
              <a:rPr lang="ro-RO" dirty="0"/>
              <a:t>frecvente de</a:t>
            </a:r>
            <a:r>
              <a:rPr lang="en-GB" dirty="0"/>
              <a:t> </a:t>
            </a:r>
            <a:r>
              <a:rPr lang="en-GB" dirty="0" err="1"/>
              <a:t>tranzacțiile</a:t>
            </a:r>
            <a:endParaRPr dirty="0"/>
          </a:p>
        </p:txBody>
      </p:sp>
      <p:sp>
        <p:nvSpPr>
          <p:cNvPr id="318" name="Google Shape;318;p21"/>
          <p:cNvSpPr txBox="1">
            <a:spLocks noGrp="1"/>
          </p:cNvSpPr>
          <p:nvPr>
            <p:ph type="body" idx="1"/>
          </p:nvPr>
        </p:nvSpPr>
        <p:spPr>
          <a:xfrm>
            <a:off x="566153" y="2330868"/>
            <a:ext cx="11059800" cy="394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100000"/>
              <a:buNone/>
            </a:pPr>
            <a:r>
              <a:rPr lang="en-GB" b="1"/>
              <a:t>Alerte privind tranzacțiile:</a:t>
            </a:r>
            <a:endParaRPr b="1"/>
          </a:p>
          <a:p>
            <a:pPr marL="354013" lvl="1" indent="-255715" algn="l" rtl="0">
              <a:lnSpc>
                <a:spcPct val="100000"/>
              </a:lnSpc>
              <a:spcBef>
                <a:spcPts val="1200"/>
              </a:spcBef>
              <a:spcAft>
                <a:spcPts val="0"/>
              </a:spcAft>
              <a:buSzPct val="119999"/>
              <a:buChar char="▪"/>
            </a:pPr>
            <a:r>
              <a:rPr lang="en-GB" b="1"/>
              <a:t>Depozite</a:t>
            </a:r>
            <a:r>
              <a:rPr lang="en-GB"/>
              <a:t>: Notificarea legată de primirea unei sume de bani</a:t>
            </a:r>
            <a:endParaRPr/>
          </a:p>
          <a:p>
            <a:pPr marL="354013" lvl="1" indent="-255715" algn="l" rtl="0">
              <a:lnSpc>
                <a:spcPct val="100000"/>
              </a:lnSpc>
              <a:spcBef>
                <a:spcPts val="1200"/>
              </a:spcBef>
              <a:spcAft>
                <a:spcPts val="0"/>
              </a:spcAft>
              <a:buSzPct val="119999"/>
              <a:buChar char="▪"/>
            </a:pPr>
            <a:r>
              <a:rPr lang="en-GB" b="1"/>
              <a:t>Retrageri sau achiziții</a:t>
            </a:r>
            <a:r>
              <a:rPr lang="en-GB"/>
              <a:t>: Confirmarea plăților sau transferurilor cu cardul, retrageri de la bancomat.</a:t>
            </a:r>
            <a:endParaRPr b="1"/>
          </a:p>
          <a:p>
            <a:pPr marL="354013" lvl="1" indent="-255715" algn="l" rtl="0">
              <a:lnSpc>
                <a:spcPct val="100000"/>
              </a:lnSpc>
              <a:spcBef>
                <a:spcPts val="1200"/>
              </a:spcBef>
              <a:spcAft>
                <a:spcPts val="0"/>
              </a:spcAft>
              <a:buSzPct val="119999"/>
              <a:buChar char="▪"/>
            </a:pPr>
            <a:r>
              <a:rPr lang="en-GB" b="1"/>
              <a:t>Istoric al contului</a:t>
            </a:r>
            <a:r>
              <a:rPr lang="en-GB"/>
              <a:t>: Notificarea transferurilor, a plăților automate</a:t>
            </a:r>
            <a:endParaRPr/>
          </a:p>
          <a:p>
            <a:pPr marL="354013" lvl="1" indent="-255715" algn="l" rtl="0">
              <a:lnSpc>
                <a:spcPct val="100000"/>
              </a:lnSpc>
              <a:spcBef>
                <a:spcPts val="1200"/>
              </a:spcBef>
              <a:spcAft>
                <a:spcPts val="0"/>
              </a:spcAft>
              <a:buSzPct val="119999"/>
              <a:buChar char="▪"/>
            </a:pPr>
            <a:r>
              <a:rPr lang="en-GB" b="1"/>
              <a:t>Alerte privind soldul și activitatea contului:</a:t>
            </a:r>
            <a:endParaRPr b="1"/>
          </a:p>
          <a:p>
            <a:pPr marL="685800" lvl="1" indent="-216026" algn="l" rtl="0">
              <a:lnSpc>
                <a:spcPct val="100000"/>
              </a:lnSpc>
              <a:spcBef>
                <a:spcPts val="1200"/>
              </a:spcBef>
              <a:spcAft>
                <a:spcPts val="0"/>
              </a:spcAft>
              <a:buSzPct val="119999"/>
              <a:buFont typeface="Calibri"/>
              <a:buChar char="•"/>
            </a:pPr>
            <a:r>
              <a:rPr lang="en-GB"/>
              <a:t>Sold cheltuit</a:t>
            </a:r>
            <a:endParaRPr/>
          </a:p>
          <a:p>
            <a:pPr marL="685800" lvl="1" indent="-216026" algn="l" rtl="0">
              <a:lnSpc>
                <a:spcPct val="100000"/>
              </a:lnSpc>
              <a:spcBef>
                <a:spcPts val="1200"/>
              </a:spcBef>
              <a:spcAft>
                <a:spcPts val="0"/>
              </a:spcAft>
              <a:buSzPct val="119999"/>
              <a:buFont typeface="Calibri"/>
              <a:buChar char="•"/>
            </a:pPr>
            <a:r>
              <a:rPr lang="en-GB"/>
              <a:t>Sold disponibil</a:t>
            </a:r>
            <a:endParaRPr/>
          </a:p>
          <a:p>
            <a:pPr marL="228600" lvl="0" indent="-76200" algn="l" rtl="0">
              <a:lnSpc>
                <a:spcPct val="100000"/>
              </a:lnSpc>
              <a:spcBef>
                <a:spcPts val="1200"/>
              </a:spcBef>
              <a:spcAft>
                <a:spcPts val="0"/>
              </a:spcAft>
              <a:buClr>
                <a:srgbClr val="68BC42"/>
              </a:buClr>
              <a:buSzPct val="100000"/>
              <a:buNone/>
            </a:pPr>
            <a:endParaRPr/>
          </a:p>
        </p:txBody>
      </p:sp>
      <p:sp>
        <p:nvSpPr>
          <p:cNvPr id="319" name="Google Shape;319;p21"/>
          <p:cNvSpPr/>
          <p:nvPr/>
        </p:nvSpPr>
        <p:spPr>
          <a:xfrm>
            <a:off x="7580671" y="0"/>
            <a:ext cx="460570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3.3 </a:t>
            </a:r>
            <a:r>
              <a:rPr lang="en-GB" sz="1800" b="0" i="0" u="none" strike="noStrike" cap="none" dirty="0" err="1">
                <a:solidFill>
                  <a:srgbClr val="1C2E78"/>
                </a:solidFill>
                <a:latin typeface="Calibri"/>
                <a:ea typeface="Calibri"/>
                <a:cs typeface="Calibri"/>
                <a:sym typeface="Calibri"/>
              </a:rPr>
              <a:t>Utilizarea</a:t>
            </a:r>
            <a:r>
              <a:rPr lang="en-GB" sz="1800" b="0" i="0" u="none" strike="noStrike" cap="none" dirty="0">
                <a:solidFill>
                  <a:srgbClr val="1C2E78"/>
                </a:solidFill>
                <a:latin typeface="Calibri"/>
                <a:ea typeface="Calibri"/>
                <a:cs typeface="Calibri"/>
                <a:sym typeface="Calibri"/>
              </a:rPr>
              <a:t> de </a:t>
            </a:r>
            <a:r>
              <a:rPr lang="en-GB" sz="1800" b="0" i="0" u="none" strike="noStrike" cap="none" dirty="0" err="1">
                <a:solidFill>
                  <a:srgbClr val="1C2E78"/>
                </a:solidFill>
                <a:latin typeface="Calibri"/>
                <a:ea typeface="Calibri"/>
                <a:cs typeface="Calibri"/>
                <a:sym typeface="Calibri"/>
              </a:rPr>
              <a:t>bază</a:t>
            </a:r>
            <a:r>
              <a:rPr lang="en-GB" sz="1800" b="0" i="0" u="none" strike="noStrike" cap="none" dirty="0">
                <a:solidFill>
                  <a:srgbClr val="1C2E78"/>
                </a:solidFill>
                <a:latin typeface="Calibri"/>
                <a:ea typeface="Calibri"/>
                <a:cs typeface="Calibri"/>
                <a:sym typeface="Calibri"/>
              </a:rPr>
              <a:t> a </a:t>
            </a:r>
            <a:r>
              <a:rPr lang="en-GB" sz="1800" b="0" i="0" u="none" strike="noStrike" cap="none" dirty="0" err="1">
                <a:solidFill>
                  <a:srgbClr val="1C2E78"/>
                </a:solidFill>
                <a:latin typeface="Calibri"/>
                <a:ea typeface="Calibri"/>
                <a:cs typeface="Calibri"/>
                <a:sym typeface="Calibri"/>
              </a:rPr>
              <a:t>unui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sz="2800" b="1" dirty="0" err="1"/>
              <a:t>Alerte</a:t>
            </a:r>
            <a:r>
              <a:rPr lang="en-GB" sz="2800" b="1" dirty="0"/>
              <a:t> </a:t>
            </a:r>
            <a:r>
              <a:rPr lang="ro-RO" dirty="0"/>
              <a:t>frecvente</a:t>
            </a:r>
            <a:r>
              <a:rPr lang="en-GB" sz="2800" b="1" dirty="0"/>
              <a:t> de </a:t>
            </a:r>
            <a:r>
              <a:rPr lang="en-GB" sz="2800" b="1" dirty="0" err="1"/>
              <a:t>siguranță</a:t>
            </a:r>
            <a:endParaRPr dirty="0"/>
          </a:p>
        </p:txBody>
      </p:sp>
      <p:sp>
        <p:nvSpPr>
          <p:cNvPr id="326" name="Google Shape;326;p22"/>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400"/>
              <a:buNone/>
            </a:pPr>
            <a:r>
              <a:rPr lang="en-GB" sz="2400" b="1"/>
              <a:t>Alerte de siguranță:</a:t>
            </a:r>
            <a:endParaRPr sz="2400"/>
          </a:p>
          <a:p>
            <a:pPr marL="428625" lvl="0" indent="-342900" algn="l" rtl="0">
              <a:lnSpc>
                <a:spcPct val="107000"/>
              </a:lnSpc>
              <a:spcBef>
                <a:spcPts val="1200"/>
              </a:spcBef>
              <a:spcAft>
                <a:spcPts val="0"/>
              </a:spcAft>
              <a:buSzPts val="2880"/>
              <a:buChar char="▪"/>
            </a:pPr>
            <a:r>
              <a:rPr lang="en-GB" sz="2400" b="1"/>
              <a:t>Acces neautorizat: </a:t>
            </a:r>
            <a:r>
              <a:rPr lang="en-GB" sz="2400"/>
              <a:t>Alerte privind încercările suspecte de acces</a:t>
            </a:r>
            <a:endParaRPr sz="2400"/>
          </a:p>
          <a:p>
            <a:pPr marL="450850" lvl="0" indent="-365125" algn="l" rtl="0">
              <a:lnSpc>
                <a:spcPct val="107000"/>
              </a:lnSpc>
              <a:spcBef>
                <a:spcPts val="1200"/>
              </a:spcBef>
              <a:spcAft>
                <a:spcPts val="0"/>
              </a:spcAft>
              <a:buSzPts val="2880"/>
              <a:buChar char="▪"/>
            </a:pPr>
            <a:r>
              <a:rPr lang="en-GB" sz="2400" b="1"/>
              <a:t>Schimbarea parolei: </a:t>
            </a:r>
            <a:r>
              <a:rPr lang="en-GB" sz="2400"/>
              <a:t>Avertismente atunci când parola sau detaliile de conectare sunt modificate  </a:t>
            </a:r>
            <a:endParaRPr/>
          </a:p>
          <a:p>
            <a:pPr marL="450850" lvl="0" indent="-365125" algn="l" rtl="0">
              <a:lnSpc>
                <a:spcPct val="107000"/>
              </a:lnSpc>
              <a:spcBef>
                <a:spcPts val="1200"/>
              </a:spcBef>
              <a:spcAft>
                <a:spcPts val="0"/>
              </a:spcAft>
              <a:buSzPts val="2880"/>
              <a:buChar char="▪"/>
            </a:pPr>
            <a:r>
              <a:rPr lang="en-GB" sz="2400" b="1"/>
              <a:t>Alerte privind frauda: </a:t>
            </a:r>
            <a:r>
              <a:rPr lang="en-GB" sz="2400"/>
              <a:t>Mesaje de avertizare cu privire la activități neobișnuite </a:t>
            </a:r>
            <a:endParaRPr sz="2400"/>
          </a:p>
          <a:p>
            <a:pPr marL="450850" lvl="0" indent="-365125" algn="l" rtl="0">
              <a:lnSpc>
                <a:spcPct val="107000"/>
              </a:lnSpc>
              <a:spcBef>
                <a:spcPts val="1200"/>
              </a:spcBef>
              <a:spcAft>
                <a:spcPts val="0"/>
              </a:spcAft>
              <a:buSzPts val="2880"/>
              <a:buChar char="▪"/>
            </a:pPr>
            <a:r>
              <a:rPr lang="en-GB" sz="2400" b="1"/>
              <a:t>Autentificare </a:t>
            </a:r>
            <a:r>
              <a:rPr lang="en-GB" b="1"/>
              <a:t>în </a:t>
            </a:r>
            <a:r>
              <a:rPr lang="en-GB" sz="2400" b="1"/>
              <a:t>doi </a:t>
            </a:r>
            <a:r>
              <a:rPr lang="en-GB" b="1"/>
              <a:t>pași</a:t>
            </a:r>
            <a:r>
              <a:rPr lang="en-GB" sz="2400" b="1"/>
              <a:t>: </a:t>
            </a:r>
            <a:r>
              <a:rPr lang="en-GB" sz="2400"/>
              <a:t>Confirmarea autentificării de securitate la conectare sau la efectuarea unei tranzacții</a:t>
            </a:r>
            <a:endParaRPr/>
          </a:p>
        </p:txBody>
      </p:sp>
      <p:sp>
        <p:nvSpPr>
          <p:cNvPr id="327" name="Google Shape;327;p22"/>
          <p:cNvSpPr/>
          <p:nvPr/>
        </p:nvSpPr>
        <p:spPr>
          <a:xfrm>
            <a:off x="7136297" y="0"/>
            <a:ext cx="505008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3.3 Ut</a:t>
            </a:r>
            <a:r>
              <a:rPr lang="ro-RO" sz="1800" b="0" i="0" u="none" strike="noStrike" cap="none" dirty="0">
                <a:solidFill>
                  <a:srgbClr val="1C2E78"/>
                </a:solidFill>
                <a:latin typeface="Calibri"/>
                <a:ea typeface="Calibri"/>
                <a:cs typeface="Calibri"/>
                <a:sym typeface="Calibri"/>
              </a:rPr>
              <a:t>i</a:t>
            </a:r>
            <a:r>
              <a:rPr lang="en-GB" sz="1800" b="0" i="0" u="none" strike="noStrike" cap="none" dirty="0" err="1">
                <a:solidFill>
                  <a:srgbClr val="1C2E78"/>
                </a:solidFill>
                <a:latin typeface="Calibri"/>
                <a:ea typeface="Calibri"/>
                <a:cs typeface="Calibri"/>
                <a:sym typeface="Calibri"/>
              </a:rPr>
              <a:t>lizarea</a:t>
            </a:r>
            <a:r>
              <a:rPr lang="en-GB" sz="1800" b="0" i="0" u="none" strike="noStrike" cap="none" dirty="0">
                <a:solidFill>
                  <a:srgbClr val="1C2E78"/>
                </a:solidFill>
                <a:latin typeface="Calibri"/>
                <a:ea typeface="Calibri"/>
                <a:cs typeface="Calibri"/>
                <a:sym typeface="Calibri"/>
              </a:rPr>
              <a:t> de </a:t>
            </a:r>
            <a:r>
              <a:rPr lang="en-GB" sz="1800" b="0" i="0" u="none" strike="noStrike" cap="none" dirty="0" err="1">
                <a:solidFill>
                  <a:srgbClr val="1C2E78"/>
                </a:solidFill>
                <a:latin typeface="Calibri"/>
                <a:ea typeface="Calibri"/>
                <a:cs typeface="Calibri"/>
                <a:sym typeface="Calibri"/>
              </a:rPr>
              <a:t>bază</a:t>
            </a:r>
            <a:r>
              <a:rPr lang="en-GB" sz="1800" b="0" i="0" u="none" strike="noStrike" cap="none" dirty="0">
                <a:solidFill>
                  <a:srgbClr val="1C2E78"/>
                </a:solidFill>
                <a:latin typeface="Calibri"/>
                <a:ea typeface="Calibri"/>
                <a:cs typeface="Calibri"/>
                <a:sym typeface="Calibri"/>
              </a:rPr>
              <a:t> a </a:t>
            </a:r>
            <a:r>
              <a:rPr lang="en-GB" sz="1800" b="0" i="0" u="none" strike="noStrike" cap="none" dirty="0" err="1">
                <a:solidFill>
                  <a:srgbClr val="1C2E78"/>
                </a:solidFill>
                <a:latin typeface="Calibri"/>
                <a:ea typeface="Calibri"/>
                <a:cs typeface="Calibri"/>
                <a:sym typeface="Calibri"/>
              </a:rPr>
              <a:t>unui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1C2E78"/>
              </a:buClr>
              <a:buSzPts val="2800"/>
              <a:buFont typeface="Calibri"/>
              <a:buNone/>
            </a:pPr>
            <a:r>
              <a:rPr lang="en-GB" sz="2800"/>
              <a:t>Vizualizarea mesajelor și alertelor (1/2) </a:t>
            </a:r>
            <a:endParaRPr sz="2800"/>
          </a:p>
        </p:txBody>
      </p:sp>
      <p:sp>
        <p:nvSpPr>
          <p:cNvPr id="334" name="Google Shape;334;p23"/>
          <p:cNvSpPr txBox="1">
            <a:spLocks noGrp="1"/>
          </p:cNvSpPr>
          <p:nvPr>
            <p:ph type="body" idx="1"/>
          </p:nvPr>
        </p:nvSpPr>
        <p:spPr>
          <a:xfrm>
            <a:off x="430176" y="1982999"/>
            <a:ext cx="8398943" cy="3941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7000"/>
              </a:lnSpc>
              <a:spcBef>
                <a:spcPts val="0"/>
              </a:spcBef>
              <a:spcAft>
                <a:spcPts val="0"/>
              </a:spcAft>
              <a:buSzPts val="2200"/>
              <a:buNone/>
            </a:pPr>
            <a:r>
              <a:rPr lang="ro-RO" sz="2200" dirty="0"/>
              <a:t>În plus, m</a:t>
            </a:r>
            <a:r>
              <a:rPr lang="en-GB" sz="2200" dirty="0" err="1"/>
              <a:t>esajele</a:t>
            </a:r>
            <a:r>
              <a:rPr lang="en-GB" sz="2200" dirty="0"/>
              <a:t> </a:t>
            </a:r>
            <a:r>
              <a:rPr lang="en-GB" sz="2200" dirty="0" err="1"/>
              <a:t>și</a:t>
            </a:r>
            <a:r>
              <a:rPr lang="en-GB" sz="2200" dirty="0"/>
              <a:t> </a:t>
            </a:r>
            <a:r>
              <a:rPr lang="en-GB" sz="2200" dirty="0" err="1"/>
              <a:t>alertele</a:t>
            </a:r>
            <a:r>
              <a:rPr lang="en-GB" sz="2200" dirty="0"/>
              <a:t> </a:t>
            </a:r>
            <a:r>
              <a:rPr lang="en-GB" sz="2200" dirty="0" err="1"/>
              <a:t>mai</a:t>
            </a:r>
            <a:r>
              <a:rPr lang="en-GB" sz="2200" dirty="0"/>
              <a:t> pot fi </a:t>
            </a:r>
            <a:r>
              <a:rPr lang="en-GB" sz="2200" dirty="0" err="1"/>
              <a:t>vizualizate</a:t>
            </a:r>
            <a:r>
              <a:rPr lang="en-GB" sz="2200" dirty="0"/>
              <a:t> </a:t>
            </a:r>
            <a:r>
              <a:rPr lang="en-GB" sz="2200" dirty="0" err="1"/>
              <a:t>respectând</a:t>
            </a:r>
            <a:r>
              <a:rPr lang="en-GB" sz="2200" dirty="0"/>
              <a:t> </a:t>
            </a:r>
            <a:r>
              <a:rPr lang="en-GB" sz="2200" dirty="0" err="1"/>
              <a:t>următorii</a:t>
            </a:r>
            <a:r>
              <a:rPr lang="en-GB" sz="2200" dirty="0"/>
              <a:t> </a:t>
            </a:r>
            <a:r>
              <a:rPr lang="en-GB" sz="2200" dirty="0" err="1"/>
              <a:t>pași</a:t>
            </a:r>
            <a:r>
              <a:rPr lang="en-GB" sz="2200" dirty="0"/>
              <a:t>:</a:t>
            </a:r>
            <a:endParaRPr sz="2200" b="1" dirty="0"/>
          </a:p>
          <a:p>
            <a:pPr marL="457200" lvl="0" indent="-457200" algn="l" rtl="0">
              <a:lnSpc>
                <a:spcPct val="107000"/>
              </a:lnSpc>
              <a:spcBef>
                <a:spcPts val="1400"/>
              </a:spcBef>
              <a:spcAft>
                <a:spcPts val="0"/>
              </a:spcAft>
              <a:buSzPts val="2200"/>
              <a:buFont typeface="Calibri"/>
              <a:buAutoNum type="arabicPeriod"/>
            </a:pPr>
            <a:r>
              <a:rPr lang="en-GB" sz="2200" b="1" dirty="0" err="1"/>
              <a:t>Conectați-vă</a:t>
            </a:r>
            <a:r>
              <a:rPr lang="en-GB" sz="2200" b="1" dirty="0"/>
              <a:t> la </a:t>
            </a:r>
            <a:r>
              <a:rPr lang="en-GB" sz="2200" b="1" dirty="0" err="1"/>
              <a:t>aplicația</a:t>
            </a:r>
            <a:r>
              <a:rPr lang="en-GB" sz="2200" b="1" dirty="0"/>
              <a:t> de </a:t>
            </a:r>
            <a:r>
              <a:rPr lang="en-GB" sz="2200" b="1" dirty="0" err="1"/>
              <a:t>servicii</a:t>
            </a:r>
            <a:r>
              <a:rPr lang="en-GB" sz="2200" b="1" dirty="0"/>
              <a:t> </a:t>
            </a:r>
            <a:r>
              <a:rPr lang="en-GB" sz="2200" b="1" dirty="0" err="1"/>
              <a:t>bancare</a:t>
            </a:r>
            <a:r>
              <a:rPr lang="en-GB" sz="2200" b="1" dirty="0"/>
              <a:t> online</a:t>
            </a:r>
            <a:endParaRPr dirty="0"/>
          </a:p>
          <a:p>
            <a:pPr marL="457200" lvl="0" indent="-457200" algn="l" rtl="0">
              <a:lnSpc>
                <a:spcPct val="107000"/>
              </a:lnSpc>
              <a:spcBef>
                <a:spcPts val="1400"/>
              </a:spcBef>
              <a:spcAft>
                <a:spcPts val="0"/>
              </a:spcAft>
              <a:buSzPts val="2200"/>
              <a:buFont typeface="Calibri"/>
              <a:buAutoNum type="arabicPeriod"/>
            </a:pPr>
            <a:r>
              <a:rPr lang="en-GB" sz="2200" b="1" dirty="0" err="1"/>
              <a:t>Accesați</a:t>
            </a:r>
            <a:r>
              <a:rPr lang="en-GB" sz="2200" b="1" dirty="0"/>
              <a:t> </a:t>
            </a:r>
            <a:r>
              <a:rPr lang="en-GB" sz="2200" b="1" dirty="0" err="1"/>
              <a:t>meniul</a:t>
            </a:r>
            <a:r>
              <a:rPr lang="en-GB" sz="2200" b="1" dirty="0"/>
              <a:t> principal </a:t>
            </a:r>
            <a:r>
              <a:rPr lang="en-GB" sz="2200" b="1" dirty="0" err="1"/>
              <a:t>sau</a:t>
            </a:r>
            <a:r>
              <a:rPr lang="en-GB" sz="2200" b="1" dirty="0"/>
              <a:t> </a:t>
            </a:r>
            <a:r>
              <a:rPr lang="en-GB" sz="2200" b="1" dirty="0" err="1"/>
              <a:t>ecranul</a:t>
            </a:r>
            <a:r>
              <a:rPr lang="en-GB" sz="2200" b="1" dirty="0"/>
              <a:t> de </a:t>
            </a:r>
            <a:r>
              <a:rPr lang="en-GB" sz="2200" b="1" dirty="0" err="1"/>
              <a:t>pornire</a:t>
            </a:r>
            <a:endParaRPr sz="2200" b="1" dirty="0"/>
          </a:p>
          <a:p>
            <a:pPr marL="685800" lvl="1" indent="-228600" algn="l" rtl="0">
              <a:lnSpc>
                <a:spcPct val="107000"/>
              </a:lnSpc>
              <a:spcBef>
                <a:spcPts val="1400"/>
              </a:spcBef>
              <a:spcAft>
                <a:spcPts val="0"/>
              </a:spcAft>
              <a:buSzPts val="2000"/>
              <a:buChar char="▪"/>
            </a:pPr>
            <a:r>
              <a:rPr lang="en-GB" sz="2000" dirty="0" err="1"/>
              <a:t>Mesajele</a:t>
            </a:r>
            <a:r>
              <a:rPr lang="en-GB" sz="2000" dirty="0"/>
              <a:t> </a:t>
            </a:r>
            <a:r>
              <a:rPr lang="en-GB" sz="2000" dirty="0" err="1"/>
              <a:t>și</a:t>
            </a:r>
            <a:r>
              <a:rPr lang="en-GB" sz="2000" dirty="0"/>
              <a:t> </a:t>
            </a:r>
            <a:r>
              <a:rPr lang="en-GB" sz="2000" dirty="0" err="1"/>
              <a:t>alertele</a:t>
            </a:r>
            <a:r>
              <a:rPr lang="en-GB" sz="2000" dirty="0"/>
              <a:t> pot fi </a:t>
            </a:r>
            <a:r>
              <a:rPr lang="en-GB" sz="2000" dirty="0" err="1"/>
              <a:t>vizualizate</a:t>
            </a:r>
            <a:r>
              <a:rPr lang="en-GB" sz="2000" dirty="0"/>
              <a:t> în </a:t>
            </a:r>
            <a:r>
              <a:rPr lang="en-GB" sz="2000" dirty="0" err="1"/>
              <a:t>următoarele</a:t>
            </a:r>
            <a:r>
              <a:rPr lang="en-GB" sz="2000" dirty="0"/>
              <a:t> </a:t>
            </a:r>
            <a:r>
              <a:rPr lang="en-GB" sz="2000" dirty="0" err="1"/>
              <a:t>secțiuni</a:t>
            </a:r>
            <a:r>
              <a:rPr lang="en-GB" sz="2000" dirty="0"/>
              <a:t>:</a:t>
            </a:r>
            <a:endParaRPr dirty="0"/>
          </a:p>
          <a:p>
            <a:pPr marL="1143000" lvl="2" indent="-228600" algn="l" rtl="0">
              <a:lnSpc>
                <a:spcPct val="107000"/>
              </a:lnSpc>
              <a:spcBef>
                <a:spcPts val="1400"/>
              </a:spcBef>
              <a:spcAft>
                <a:spcPts val="0"/>
              </a:spcAft>
              <a:buSzPts val="2000"/>
              <a:buFont typeface="Calibri"/>
              <a:buChar char="•"/>
            </a:pPr>
            <a:r>
              <a:rPr lang="en-GB" b="1" dirty="0" err="1"/>
              <a:t>Notificări</a:t>
            </a:r>
            <a:r>
              <a:rPr lang="en-GB" dirty="0"/>
              <a:t> </a:t>
            </a:r>
            <a:r>
              <a:rPr lang="en-GB" dirty="0" err="1"/>
              <a:t>sau</a:t>
            </a:r>
            <a:r>
              <a:rPr lang="en-GB" dirty="0"/>
              <a:t> </a:t>
            </a:r>
            <a:r>
              <a:rPr lang="en-GB" b="1" dirty="0" err="1"/>
              <a:t>Alerte</a:t>
            </a:r>
            <a:r>
              <a:rPr lang="en-GB" dirty="0"/>
              <a:t> (au un </a:t>
            </a:r>
            <a:r>
              <a:rPr lang="en-GB" dirty="0" err="1"/>
              <a:t>clopoțel</a:t>
            </a:r>
            <a:r>
              <a:rPr lang="en-GB" dirty="0"/>
              <a:t> </a:t>
            </a:r>
            <a:r>
              <a:rPr lang="en-GB" dirty="0" err="1"/>
              <a:t>sau</a:t>
            </a:r>
            <a:r>
              <a:rPr lang="en-GB" dirty="0"/>
              <a:t> o </a:t>
            </a:r>
            <a:r>
              <a:rPr lang="en-GB" dirty="0" err="1"/>
              <a:t>pictogramă</a:t>
            </a:r>
            <a:r>
              <a:rPr lang="en-GB" dirty="0"/>
              <a:t> </a:t>
            </a:r>
            <a:r>
              <a:rPr lang="en-GB" dirty="0" err="1"/>
              <a:t>similară</a:t>
            </a:r>
            <a:r>
              <a:rPr lang="en-GB" dirty="0"/>
              <a:t>).</a:t>
            </a:r>
            <a:endParaRPr dirty="0"/>
          </a:p>
          <a:p>
            <a:pPr marL="1143000" lvl="2" indent="-228600" algn="l" rtl="0">
              <a:lnSpc>
                <a:spcPct val="107000"/>
              </a:lnSpc>
              <a:spcBef>
                <a:spcPts val="1200"/>
              </a:spcBef>
              <a:spcAft>
                <a:spcPts val="0"/>
              </a:spcAft>
              <a:buSzPts val="2000"/>
              <a:buFont typeface="Calibri"/>
              <a:buChar char="•"/>
            </a:pPr>
            <a:r>
              <a:rPr lang="en-GB" b="1" dirty="0" err="1"/>
              <a:t>Mesaje</a:t>
            </a:r>
            <a:r>
              <a:rPr lang="en-GB" dirty="0"/>
              <a:t> </a:t>
            </a:r>
            <a:r>
              <a:rPr lang="en-GB" dirty="0" err="1"/>
              <a:t>sau</a:t>
            </a:r>
            <a:r>
              <a:rPr lang="en-GB" dirty="0"/>
              <a:t> </a:t>
            </a:r>
            <a:r>
              <a:rPr lang="en-GB" b="1" dirty="0"/>
              <a:t>Centrul de </a:t>
            </a:r>
            <a:r>
              <a:rPr lang="en-GB" b="1" dirty="0" err="1"/>
              <a:t>mesaje</a:t>
            </a:r>
            <a:r>
              <a:rPr lang="en-GB" dirty="0"/>
              <a:t> (o </a:t>
            </a:r>
            <a:r>
              <a:rPr lang="en-GB" dirty="0" err="1"/>
              <a:t>pictogramă</a:t>
            </a:r>
            <a:r>
              <a:rPr lang="en-GB" dirty="0"/>
              <a:t> </a:t>
            </a:r>
            <a:r>
              <a:rPr lang="en-GB" dirty="0" err="1"/>
              <a:t>plic</a:t>
            </a:r>
            <a:r>
              <a:rPr lang="en-GB" dirty="0"/>
              <a:t> </a:t>
            </a:r>
            <a:r>
              <a:rPr lang="en-GB" dirty="0" err="1"/>
              <a:t>sau</a:t>
            </a:r>
            <a:r>
              <a:rPr lang="en-GB" dirty="0"/>
              <a:t> un </a:t>
            </a:r>
            <a:r>
              <a:rPr lang="en-GB" dirty="0" err="1"/>
              <a:t>ecran</a:t>
            </a:r>
            <a:r>
              <a:rPr lang="en-GB" dirty="0"/>
              <a:t> de chat)</a:t>
            </a:r>
            <a:endParaRPr dirty="0"/>
          </a:p>
          <a:p>
            <a:pPr marL="1143000" lvl="2" indent="-228600" algn="l" rtl="0">
              <a:lnSpc>
                <a:spcPct val="107000"/>
              </a:lnSpc>
              <a:spcBef>
                <a:spcPts val="1200"/>
              </a:spcBef>
              <a:spcAft>
                <a:spcPts val="0"/>
              </a:spcAft>
              <a:buSzPts val="2000"/>
              <a:buFont typeface="Calibri"/>
              <a:buChar char="•"/>
            </a:pPr>
            <a:r>
              <a:rPr lang="en-GB" b="1" dirty="0" err="1"/>
              <a:t>Profil</a:t>
            </a:r>
            <a:r>
              <a:rPr lang="en-GB" dirty="0"/>
              <a:t> </a:t>
            </a:r>
            <a:r>
              <a:rPr lang="en-GB" dirty="0" err="1"/>
              <a:t>sau</a:t>
            </a:r>
            <a:r>
              <a:rPr lang="en-GB" dirty="0"/>
              <a:t> </a:t>
            </a:r>
            <a:r>
              <a:rPr lang="en-GB" b="1" dirty="0" err="1"/>
              <a:t>Setări</a:t>
            </a:r>
            <a:endParaRPr b="1" dirty="0"/>
          </a:p>
        </p:txBody>
      </p:sp>
      <p:sp>
        <p:nvSpPr>
          <p:cNvPr id="335" name="Google Shape;335;p23"/>
          <p:cNvSpPr txBox="1"/>
          <p:nvPr/>
        </p:nvSpPr>
        <p:spPr>
          <a:xfrm>
            <a:off x="9228241" y="5654889"/>
            <a:ext cx="1886115"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GB"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ine</a:t>
            </a:r>
            <a:r>
              <a:rPr lang="en-GB"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9" name="Google Shape;327;p22">
            <a:extLst>
              <a:ext uri="{FF2B5EF4-FFF2-40B4-BE49-F238E27FC236}">
                <a16:creationId xmlns:a16="http://schemas.microsoft.com/office/drawing/2014/main" id="{F5235E06-AFBA-436C-8199-96BB93D0E807}"/>
              </a:ext>
            </a:extLst>
          </p:cNvPr>
          <p:cNvSpPr/>
          <p:nvPr/>
        </p:nvSpPr>
        <p:spPr>
          <a:xfrm>
            <a:off x="7474227" y="0"/>
            <a:ext cx="471215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3.3 Ut</a:t>
            </a:r>
            <a:r>
              <a:rPr lang="ro-RO" sz="1800" b="0" i="0" u="none" strike="noStrike" cap="none" dirty="0">
                <a:solidFill>
                  <a:srgbClr val="1C2E78"/>
                </a:solidFill>
                <a:latin typeface="Calibri"/>
                <a:ea typeface="Calibri"/>
                <a:cs typeface="Calibri"/>
                <a:sym typeface="Calibri"/>
              </a:rPr>
              <a:t>i</a:t>
            </a:r>
            <a:r>
              <a:rPr lang="en-GB" sz="1800" b="0" i="0" u="none" strike="noStrike" cap="none" dirty="0" err="1">
                <a:solidFill>
                  <a:srgbClr val="1C2E78"/>
                </a:solidFill>
                <a:latin typeface="Calibri"/>
                <a:ea typeface="Calibri"/>
                <a:cs typeface="Calibri"/>
                <a:sym typeface="Calibri"/>
              </a:rPr>
              <a:t>lizarea</a:t>
            </a:r>
            <a:r>
              <a:rPr lang="en-GB" sz="1800" b="0" i="0" u="none" strike="noStrike" cap="none" dirty="0">
                <a:solidFill>
                  <a:srgbClr val="1C2E78"/>
                </a:solidFill>
                <a:latin typeface="Calibri"/>
                <a:ea typeface="Calibri"/>
                <a:cs typeface="Calibri"/>
                <a:sym typeface="Calibri"/>
              </a:rPr>
              <a:t> de </a:t>
            </a:r>
            <a:r>
              <a:rPr lang="en-GB" sz="1800" b="0" i="0" u="none" strike="noStrike" cap="none" dirty="0" err="1">
                <a:solidFill>
                  <a:srgbClr val="1C2E78"/>
                </a:solidFill>
                <a:latin typeface="Calibri"/>
                <a:ea typeface="Calibri"/>
                <a:cs typeface="Calibri"/>
                <a:sym typeface="Calibri"/>
              </a:rPr>
              <a:t>bază</a:t>
            </a:r>
            <a:r>
              <a:rPr lang="en-GB" sz="1800" b="0" i="0" u="none" strike="noStrike" cap="none" dirty="0">
                <a:solidFill>
                  <a:srgbClr val="1C2E78"/>
                </a:solidFill>
                <a:latin typeface="Calibri"/>
                <a:ea typeface="Calibri"/>
                <a:cs typeface="Calibri"/>
                <a:sym typeface="Calibri"/>
              </a:rPr>
              <a:t> a </a:t>
            </a:r>
            <a:r>
              <a:rPr lang="en-GB" sz="1800" b="0" i="0" u="none" strike="noStrike" cap="none" dirty="0" err="1">
                <a:solidFill>
                  <a:srgbClr val="1C2E78"/>
                </a:solidFill>
                <a:latin typeface="Calibri"/>
                <a:ea typeface="Calibri"/>
                <a:cs typeface="Calibri"/>
                <a:sym typeface="Calibri"/>
              </a:rPr>
              <a:t>unui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pic>
        <p:nvPicPr>
          <p:cNvPr id="10" name="Picture 2" descr="Vista isométrica de teléfono móvil con publicación de instagram">
            <a:extLst>
              <a:ext uri="{FF2B5EF4-FFF2-40B4-BE49-F238E27FC236}">
                <a16:creationId xmlns:a16="http://schemas.microsoft.com/office/drawing/2014/main" id="{D087C903-2C74-4E38-89E6-249977372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963" y="2422180"/>
            <a:ext cx="2533583" cy="25335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1C2E78"/>
              </a:buClr>
              <a:buSzPts val="2800"/>
              <a:buFont typeface="Calibri"/>
              <a:buNone/>
            </a:pPr>
            <a:r>
              <a:rPr lang="en-GB" sz="2800"/>
              <a:t>Vizualizarea mesajelor și alertelor (2/2) </a:t>
            </a:r>
            <a:endParaRPr sz="2800"/>
          </a:p>
        </p:txBody>
      </p:sp>
      <p:sp>
        <p:nvSpPr>
          <p:cNvPr id="344" name="Google Shape;344;p24"/>
          <p:cNvSpPr txBox="1">
            <a:spLocks noGrp="1"/>
          </p:cNvSpPr>
          <p:nvPr>
            <p:ph type="body" idx="1"/>
          </p:nvPr>
        </p:nvSpPr>
        <p:spPr>
          <a:xfrm>
            <a:off x="566153" y="2330868"/>
            <a:ext cx="8567908" cy="3941400"/>
          </a:xfrm>
          <a:prstGeom prst="rect">
            <a:avLst/>
          </a:prstGeom>
          <a:noFill/>
          <a:ln>
            <a:noFill/>
          </a:ln>
        </p:spPr>
        <p:txBody>
          <a:bodyPr spcFirstLastPara="1" wrap="square" lIns="91425" tIns="45700" rIns="91425" bIns="45700" anchor="t" anchorCtr="0">
            <a:normAutofit/>
          </a:bodyPr>
          <a:lstStyle/>
          <a:p>
            <a:pPr marL="457200" lvl="0" indent="-457200" algn="l" rtl="0">
              <a:lnSpc>
                <a:spcPct val="107000"/>
              </a:lnSpc>
              <a:spcBef>
                <a:spcPts val="0"/>
              </a:spcBef>
              <a:spcAft>
                <a:spcPts val="0"/>
              </a:spcAft>
              <a:buSzPts val="2600"/>
              <a:buFont typeface="Calibri"/>
              <a:buAutoNum type="arabicPeriod" startAt="3"/>
            </a:pPr>
            <a:r>
              <a:rPr lang="en-GB" sz="2600" b="1" dirty="0" err="1"/>
              <a:t>Vizualizați</a:t>
            </a:r>
            <a:r>
              <a:rPr lang="en-GB" sz="2600" b="1" dirty="0"/>
              <a:t> </a:t>
            </a:r>
            <a:r>
              <a:rPr lang="en-GB" sz="2600" b="1" dirty="0" err="1"/>
              <a:t>alertele</a:t>
            </a:r>
            <a:r>
              <a:rPr lang="en-GB" sz="2600" b="1" dirty="0"/>
              <a:t> </a:t>
            </a:r>
            <a:r>
              <a:rPr lang="en-GB" sz="2600" b="1" dirty="0" err="1"/>
              <a:t>sau</a:t>
            </a:r>
            <a:r>
              <a:rPr lang="en-GB" sz="2600" b="1" dirty="0"/>
              <a:t> </a:t>
            </a:r>
            <a:r>
              <a:rPr lang="en-GB" sz="2600" b="1" dirty="0" err="1"/>
              <a:t>notificările</a:t>
            </a:r>
            <a:r>
              <a:rPr lang="en-GB" sz="2600" b="1" dirty="0"/>
              <a:t>:</a:t>
            </a:r>
            <a:endParaRPr sz="2600" dirty="0"/>
          </a:p>
          <a:p>
            <a:pPr marL="228600" lvl="0" indent="-228600" algn="l" rtl="0">
              <a:lnSpc>
                <a:spcPct val="107000"/>
              </a:lnSpc>
              <a:spcBef>
                <a:spcPts val="1200"/>
              </a:spcBef>
              <a:spcAft>
                <a:spcPts val="0"/>
              </a:spcAft>
              <a:buSzPts val="2200"/>
              <a:buChar char="▪"/>
            </a:pPr>
            <a:r>
              <a:rPr lang="en-GB" dirty="0" err="1"/>
              <a:t>Apăsați</a:t>
            </a:r>
            <a:r>
              <a:rPr lang="en-GB" dirty="0"/>
              <a:t> </a:t>
            </a:r>
            <a:r>
              <a:rPr lang="en-GB" dirty="0" err="1"/>
              <a:t>pictograma</a:t>
            </a:r>
            <a:r>
              <a:rPr lang="en-GB" dirty="0"/>
              <a:t> </a:t>
            </a:r>
            <a:r>
              <a:rPr lang="en-GB" dirty="0" err="1"/>
              <a:t>pentru</a:t>
            </a:r>
            <a:r>
              <a:rPr lang="en-GB" dirty="0"/>
              <a:t> </a:t>
            </a:r>
            <a:r>
              <a:rPr lang="en-GB" dirty="0" err="1"/>
              <a:t>notificări</a:t>
            </a:r>
            <a:r>
              <a:rPr lang="en-GB" dirty="0"/>
              <a:t> </a:t>
            </a:r>
            <a:r>
              <a:rPr lang="en-GB" dirty="0" err="1"/>
              <a:t>pentru</a:t>
            </a:r>
            <a:r>
              <a:rPr lang="en-GB" dirty="0"/>
              <a:t> a </a:t>
            </a:r>
            <a:r>
              <a:rPr lang="en-GB" dirty="0" err="1"/>
              <a:t>accesa</a:t>
            </a:r>
            <a:r>
              <a:rPr lang="en-GB" dirty="0"/>
              <a:t> </a:t>
            </a:r>
            <a:r>
              <a:rPr lang="en-GB" dirty="0" err="1"/>
              <a:t>istoricul</a:t>
            </a:r>
            <a:r>
              <a:rPr lang="en-GB" dirty="0"/>
              <a:t> </a:t>
            </a:r>
            <a:r>
              <a:rPr lang="en-GB" dirty="0" err="1"/>
              <a:t>alertelor</a:t>
            </a:r>
            <a:r>
              <a:rPr lang="en-GB" dirty="0"/>
              <a:t>.</a:t>
            </a:r>
            <a:endParaRPr dirty="0"/>
          </a:p>
          <a:p>
            <a:pPr marL="228600" lvl="0" indent="-228600" algn="l" rtl="0">
              <a:lnSpc>
                <a:spcPct val="107000"/>
              </a:lnSpc>
              <a:spcBef>
                <a:spcPts val="1200"/>
              </a:spcBef>
              <a:spcAft>
                <a:spcPts val="0"/>
              </a:spcAft>
              <a:buSzPts val="2200"/>
              <a:buChar char="▪"/>
            </a:pPr>
            <a:r>
              <a:rPr lang="en-GB" dirty="0" err="1"/>
              <a:t>Citiți</a:t>
            </a:r>
            <a:r>
              <a:rPr lang="en-GB" dirty="0"/>
              <a:t> </a:t>
            </a:r>
            <a:r>
              <a:rPr lang="en-GB" dirty="0" err="1"/>
              <a:t>detaliile</a:t>
            </a:r>
            <a:r>
              <a:rPr lang="en-GB" dirty="0"/>
              <a:t> </a:t>
            </a:r>
            <a:r>
              <a:rPr lang="en-GB" dirty="0" err="1"/>
              <a:t>fiecărei</a:t>
            </a:r>
            <a:r>
              <a:rPr lang="en-GB" dirty="0"/>
              <a:t> </a:t>
            </a:r>
            <a:r>
              <a:rPr lang="en-GB" dirty="0" err="1"/>
              <a:t>alerte</a:t>
            </a:r>
            <a:r>
              <a:rPr lang="en-GB" dirty="0"/>
              <a:t> </a:t>
            </a:r>
            <a:r>
              <a:rPr lang="en-GB" dirty="0" err="1"/>
              <a:t>apăsând</a:t>
            </a:r>
            <a:r>
              <a:rPr lang="en-GB" dirty="0"/>
              <a:t> pe </a:t>
            </a:r>
            <a:r>
              <a:rPr lang="en-GB" dirty="0" err="1"/>
              <a:t>aceasta</a:t>
            </a:r>
            <a:r>
              <a:rPr lang="en-GB" dirty="0"/>
              <a:t>. </a:t>
            </a:r>
            <a:endParaRPr dirty="0"/>
          </a:p>
          <a:p>
            <a:pPr marL="228600" lvl="0" indent="-228600" algn="l" rtl="0">
              <a:lnSpc>
                <a:spcPct val="100000"/>
              </a:lnSpc>
              <a:spcBef>
                <a:spcPts val="1400"/>
              </a:spcBef>
              <a:spcAft>
                <a:spcPts val="0"/>
              </a:spcAft>
              <a:buClr>
                <a:srgbClr val="68BC42"/>
              </a:buClr>
              <a:buSzPts val="2400"/>
              <a:buChar char="▪"/>
            </a:pPr>
            <a:r>
              <a:rPr lang="en-GB" dirty="0" err="1"/>
              <a:t>Dacă</a:t>
            </a:r>
            <a:r>
              <a:rPr lang="en-GB" dirty="0"/>
              <a:t> banca are un </a:t>
            </a:r>
            <a:r>
              <a:rPr lang="en-GB" dirty="0" err="1"/>
              <a:t>sistem</a:t>
            </a:r>
            <a:r>
              <a:rPr lang="en-GB" dirty="0"/>
              <a:t> intern de </a:t>
            </a:r>
            <a:r>
              <a:rPr lang="en-GB" dirty="0" err="1"/>
              <a:t>mesagerie</a:t>
            </a:r>
            <a:r>
              <a:rPr lang="en-GB" dirty="0"/>
              <a:t>, </a:t>
            </a:r>
            <a:r>
              <a:rPr lang="en-GB" dirty="0" err="1"/>
              <a:t>accesați</a:t>
            </a:r>
            <a:r>
              <a:rPr lang="en-GB" dirty="0"/>
              <a:t> </a:t>
            </a:r>
            <a:r>
              <a:rPr lang="en-GB" dirty="0" err="1"/>
              <a:t>secțiunea</a:t>
            </a:r>
            <a:r>
              <a:rPr lang="en-GB" dirty="0"/>
              <a:t> </a:t>
            </a:r>
            <a:r>
              <a:rPr lang="en-GB" dirty="0" err="1"/>
              <a:t>Mesaje</a:t>
            </a:r>
            <a:r>
              <a:rPr lang="en-GB" dirty="0"/>
              <a:t> </a:t>
            </a:r>
            <a:r>
              <a:rPr lang="en-GB" dirty="0" err="1"/>
              <a:t>sau</a:t>
            </a:r>
            <a:r>
              <a:rPr lang="en-GB" dirty="0"/>
              <a:t> Centrul de </a:t>
            </a:r>
            <a:r>
              <a:rPr lang="en-GB" dirty="0" err="1"/>
              <a:t>mesaje</a:t>
            </a:r>
            <a:endParaRPr dirty="0"/>
          </a:p>
        </p:txBody>
      </p:sp>
      <p:sp>
        <p:nvSpPr>
          <p:cNvPr id="345" name="Google Shape;345;p24"/>
          <p:cNvSpPr txBox="1"/>
          <p:nvPr/>
        </p:nvSpPr>
        <p:spPr>
          <a:xfrm>
            <a:off x="9436963" y="6363415"/>
            <a:ext cx="1886115"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GB"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ine</a:t>
            </a:r>
            <a:r>
              <a:rPr lang="en-GB"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347" name="Google Shape;347;p24"/>
          <p:cNvSpPr/>
          <p:nvPr/>
        </p:nvSpPr>
        <p:spPr>
          <a:xfrm>
            <a:off x="7580671" y="0"/>
            <a:ext cx="460570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3.3 </a:t>
            </a:r>
            <a:r>
              <a:rPr lang="en-GB" sz="1800" b="0" i="0" u="none" strike="noStrike" cap="none" dirty="0" err="1">
                <a:solidFill>
                  <a:srgbClr val="1C2E78"/>
                </a:solidFill>
                <a:latin typeface="Calibri"/>
                <a:ea typeface="Calibri"/>
                <a:cs typeface="Calibri"/>
                <a:sym typeface="Calibri"/>
              </a:rPr>
              <a:t>Utilizarea</a:t>
            </a:r>
            <a:r>
              <a:rPr lang="en-GB" sz="1800" b="0" i="0" u="none" strike="noStrike" cap="none" dirty="0">
                <a:solidFill>
                  <a:srgbClr val="1C2E78"/>
                </a:solidFill>
                <a:latin typeface="Calibri"/>
                <a:ea typeface="Calibri"/>
                <a:cs typeface="Calibri"/>
                <a:sym typeface="Calibri"/>
              </a:rPr>
              <a:t> de </a:t>
            </a:r>
            <a:r>
              <a:rPr lang="en-GB" sz="1800" b="0" i="0" u="none" strike="noStrike" cap="none" dirty="0" err="1">
                <a:solidFill>
                  <a:srgbClr val="1C2E78"/>
                </a:solidFill>
                <a:latin typeface="Calibri"/>
                <a:ea typeface="Calibri"/>
                <a:cs typeface="Calibri"/>
                <a:sym typeface="Calibri"/>
              </a:rPr>
              <a:t>bază</a:t>
            </a:r>
            <a:r>
              <a:rPr lang="en-GB" sz="1800" b="0" i="0" u="none" strike="noStrike" cap="none" dirty="0">
                <a:solidFill>
                  <a:srgbClr val="1C2E78"/>
                </a:solidFill>
                <a:latin typeface="Calibri"/>
                <a:ea typeface="Calibri"/>
                <a:cs typeface="Calibri"/>
                <a:sym typeface="Calibri"/>
              </a:rPr>
              <a:t> a </a:t>
            </a:r>
            <a:r>
              <a:rPr lang="en-GB" sz="1800" b="0" i="0" u="none" strike="noStrike" cap="none" dirty="0" err="1">
                <a:solidFill>
                  <a:srgbClr val="1C2E78"/>
                </a:solidFill>
                <a:latin typeface="Calibri"/>
                <a:ea typeface="Calibri"/>
                <a:cs typeface="Calibri"/>
                <a:sym typeface="Calibri"/>
              </a:rPr>
              <a:t>unui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pic>
        <p:nvPicPr>
          <p:cNvPr id="7" name="Picture 2" descr="Vista isométrica de teléfono móvil con publicación de instagram">
            <a:extLst>
              <a:ext uri="{FF2B5EF4-FFF2-40B4-BE49-F238E27FC236}">
                <a16:creationId xmlns:a16="http://schemas.microsoft.com/office/drawing/2014/main" id="{0243DBF9-BB72-4E58-BC60-AEFF7B9C1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963" y="2422180"/>
            <a:ext cx="2533583" cy="25335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a:spLocks noGrp="1"/>
          </p:cNvSpPr>
          <p:nvPr>
            <p:ph type="body" idx="4294967295"/>
          </p:nvPr>
        </p:nvSpPr>
        <p:spPr>
          <a:xfrm>
            <a:off x="572215" y="1475407"/>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dirty="0"/>
          </a:p>
          <a:p>
            <a:pPr marL="0" lvl="0" indent="0" algn="ctr" rtl="0">
              <a:lnSpc>
                <a:spcPct val="100000"/>
              </a:lnSpc>
              <a:spcBef>
                <a:spcPts val="1200"/>
              </a:spcBef>
              <a:spcAft>
                <a:spcPts val="0"/>
              </a:spcAft>
              <a:buSzPts val="4000"/>
              <a:buNone/>
            </a:pPr>
            <a:endParaRPr sz="4000" dirty="0">
              <a:solidFill>
                <a:srgbClr val="515280"/>
              </a:solidFill>
            </a:endParaRPr>
          </a:p>
          <a:p>
            <a:pPr marL="0" lvl="0" indent="0" algn="ctr" rtl="0">
              <a:lnSpc>
                <a:spcPct val="100000"/>
              </a:lnSpc>
              <a:spcBef>
                <a:spcPts val="1200"/>
              </a:spcBef>
              <a:spcAft>
                <a:spcPts val="0"/>
              </a:spcAft>
              <a:buSzPts val="5400"/>
              <a:buNone/>
            </a:pPr>
            <a:r>
              <a:rPr lang="en-GB" sz="5400" dirty="0">
                <a:solidFill>
                  <a:srgbClr val="515280"/>
                </a:solidFill>
              </a:rPr>
              <a:t>E </a:t>
            </a:r>
            <a:r>
              <a:rPr lang="en-GB" sz="5400" dirty="0" err="1">
                <a:solidFill>
                  <a:srgbClr val="515280"/>
                </a:solidFill>
              </a:rPr>
              <a:t>timpul</a:t>
            </a:r>
            <a:r>
              <a:rPr lang="en-GB" sz="5400" dirty="0">
                <a:solidFill>
                  <a:srgbClr val="515280"/>
                </a:solidFill>
              </a:rPr>
              <a:t> </a:t>
            </a:r>
            <a:r>
              <a:rPr lang="en-GB" sz="5400" dirty="0" err="1">
                <a:solidFill>
                  <a:srgbClr val="515280"/>
                </a:solidFill>
              </a:rPr>
              <a:t>să</a:t>
            </a:r>
            <a:r>
              <a:rPr lang="en-GB" sz="5400" dirty="0">
                <a:solidFill>
                  <a:srgbClr val="515280"/>
                </a:solidFill>
              </a:rPr>
              <a:t> </a:t>
            </a:r>
            <a:r>
              <a:rPr lang="en-GB" sz="5400" dirty="0" err="1">
                <a:solidFill>
                  <a:srgbClr val="515280"/>
                </a:solidFill>
              </a:rPr>
              <a:t>punem</a:t>
            </a:r>
            <a:r>
              <a:rPr lang="en-GB" sz="5400" dirty="0">
                <a:solidFill>
                  <a:srgbClr val="515280"/>
                </a:solidFill>
              </a:rPr>
              <a:t> în </a:t>
            </a:r>
            <a:endParaRPr dirty="0"/>
          </a:p>
          <a:p>
            <a:pPr marL="0" lvl="0" indent="0" algn="ctr" rtl="0">
              <a:lnSpc>
                <a:spcPct val="100000"/>
              </a:lnSpc>
              <a:spcBef>
                <a:spcPts val="1200"/>
              </a:spcBef>
              <a:spcAft>
                <a:spcPts val="0"/>
              </a:spcAft>
              <a:buSzPts val="5400"/>
              <a:buNone/>
            </a:pPr>
            <a:r>
              <a:rPr lang="en-GB" sz="5400" dirty="0" err="1">
                <a:solidFill>
                  <a:srgbClr val="515280"/>
                </a:solidFill>
              </a:rPr>
              <a:t>practică</a:t>
            </a:r>
            <a:r>
              <a:rPr lang="en-GB" sz="5400" dirty="0">
                <a:solidFill>
                  <a:srgbClr val="515280"/>
                </a:solidFill>
              </a:rPr>
              <a:t>!</a:t>
            </a:r>
            <a:endParaRPr dirty="0"/>
          </a:p>
        </p:txBody>
      </p:sp>
      <p:pic>
        <p:nvPicPr>
          <p:cNvPr id="354" name="Google Shape;354;p25"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6573520" y="762000"/>
            <a:ext cx="5618480" cy="5709820"/>
          </a:xfrm>
          <a:prstGeom prst="rect">
            <a:avLst/>
          </a:prstGeom>
          <a:noFill/>
          <a:ln>
            <a:noFill/>
          </a:ln>
        </p:spPr>
      </p:pic>
      <p:sp>
        <p:nvSpPr>
          <p:cNvPr id="355" name="Google Shape;355;p25"/>
          <p:cNvSpPr txBox="1"/>
          <p:nvPr/>
        </p:nvSpPr>
        <p:spPr>
          <a:xfrm>
            <a:off x="8075080" y="6424173"/>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GB"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A07CF4CB-BB9E-48FC-849E-C11C6742C89F}"/>
              </a:ext>
            </a:extLst>
          </p:cNvPr>
          <p:cNvSpPr txBox="1"/>
          <p:nvPr/>
        </p:nvSpPr>
        <p:spPr>
          <a:xfrm>
            <a:off x="0" y="6065520"/>
            <a:ext cx="1087120" cy="792480"/>
          </a:xfrm>
          <a:prstGeom prst="rect">
            <a:avLst/>
          </a:prstGeom>
          <a:solidFill>
            <a:schemeClr val="bg1"/>
          </a:solidFill>
        </p:spPr>
        <p:txBody>
          <a:bodyPr wrap="square" rtlCol="0">
            <a:spAutoFit/>
          </a:bodyPr>
          <a:lstStyle/>
          <a:p>
            <a:endParaRPr lang="en-US" dirty="0"/>
          </a:p>
        </p:txBody>
      </p:sp>
      <p:pic>
        <p:nvPicPr>
          <p:cNvPr id="6" name="Google Shape;87;p1">
            <a:extLst>
              <a:ext uri="{FF2B5EF4-FFF2-40B4-BE49-F238E27FC236}">
                <a16:creationId xmlns:a16="http://schemas.microsoft.com/office/drawing/2014/main" id="{C5908B47-D74D-4011-A558-EAE3C42F1889}"/>
              </a:ext>
            </a:extLst>
          </p:cNvPr>
          <p:cNvPicPr preferRelativeResize="0"/>
          <p:nvPr/>
        </p:nvPicPr>
        <p:blipFill>
          <a:blip r:embed="rId5">
            <a:alphaModFix/>
          </a:blip>
          <a:stretch>
            <a:fillRect/>
          </a:stretch>
        </p:blipFill>
        <p:spPr>
          <a:xfrm>
            <a:off x="-3" y="6243372"/>
            <a:ext cx="2705965" cy="607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6"/>
          <p:cNvSpPr txBox="1">
            <a:spLocks noGrp="1"/>
          </p:cNvSpPr>
          <p:nvPr>
            <p:ph type="title"/>
          </p:nvPr>
        </p:nvSpPr>
        <p:spPr>
          <a:xfrm>
            <a:off x="1874264" y="746975"/>
            <a:ext cx="9871268" cy="763574"/>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GB">
                <a:solidFill>
                  <a:schemeClr val="lt1"/>
                </a:solidFill>
              </a:rPr>
              <a:t>Activități de învățare - fișe practice cu exerciții (la finalul modulului)</a:t>
            </a:r>
            <a:endParaRPr>
              <a:solidFill>
                <a:schemeClr val="lt1"/>
              </a:solidFill>
            </a:endParaRPr>
          </a:p>
        </p:txBody>
      </p:sp>
      <p:pic>
        <p:nvPicPr>
          <p:cNvPr id="362" name="Google Shape;362;p26"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63" name="Google Shape;363;p26"/>
          <p:cNvSpPr txBox="1">
            <a:spLocks noGrp="1"/>
          </p:cNvSpPr>
          <p:nvPr>
            <p:ph type="body" idx="1"/>
          </p:nvPr>
        </p:nvSpPr>
        <p:spPr>
          <a:xfrm>
            <a:off x="566149" y="2330875"/>
            <a:ext cx="11485500" cy="39414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None/>
            </a:pPr>
            <a:endParaRPr sz="2600" b="1" dirty="0"/>
          </a:p>
          <a:p>
            <a:pPr marL="457200" lvl="0" indent="-406400" algn="l" rtl="0">
              <a:lnSpc>
                <a:spcPct val="90000"/>
              </a:lnSpc>
              <a:spcBef>
                <a:spcPts val="0"/>
              </a:spcBef>
              <a:spcAft>
                <a:spcPts val="0"/>
              </a:spcAft>
              <a:buClr>
                <a:srgbClr val="68BC42"/>
              </a:buClr>
              <a:buSzPts val="2800"/>
              <a:buAutoNum type="arabicPeriod"/>
            </a:pPr>
            <a:r>
              <a:rPr lang="en-GB" sz="2800" b="1" dirty="0" err="1"/>
              <a:t>Uniți</a:t>
            </a:r>
            <a:r>
              <a:rPr lang="en-GB" sz="2800" b="1" dirty="0"/>
              <a:t> </a:t>
            </a:r>
            <a:r>
              <a:rPr lang="en-GB" sz="2800" b="1" dirty="0" err="1"/>
              <a:t>întrebările</a:t>
            </a:r>
            <a:r>
              <a:rPr lang="en-GB" sz="2800" b="1" dirty="0"/>
              <a:t> </a:t>
            </a:r>
            <a:r>
              <a:rPr lang="en-GB" sz="2800" b="1" dirty="0" err="1"/>
              <a:t>și</a:t>
            </a:r>
            <a:r>
              <a:rPr lang="en-GB" sz="2800" b="1" dirty="0"/>
              <a:t> </a:t>
            </a:r>
            <a:r>
              <a:rPr lang="en-GB" sz="2800" b="1" dirty="0" err="1"/>
              <a:t>răspunsurile</a:t>
            </a:r>
            <a:r>
              <a:rPr lang="en-GB" sz="2800" b="1" dirty="0"/>
              <a:t> </a:t>
            </a:r>
            <a:r>
              <a:rPr lang="en-GB" sz="2800" b="1" dirty="0" err="1"/>
              <a:t>pentru</a:t>
            </a:r>
            <a:r>
              <a:rPr lang="en-GB" sz="2800" b="1" dirty="0"/>
              <a:t> a </a:t>
            </a:r>
            <a:r>
              <a:rPr lang="en-GB" sz="2800" b="1" dirty="0" err="1"/>
              <a:t>obține</a:t>
            </a:r>
            <a:r>
              <a:rPr lang="en-GB" sz="2800" b="1" dirty="0"/>
              <a:t> </a:t>
            </a:r>
            <a:r>
              <a:rPr lang="en-GB" sz="2800" b="1" dirty="0" err="1"/>
              <a:t>cuvântul-cheie</a:t>
            </a:r>
            <a:endParaRPr lang="ro-RO" sz="2800" b="1" dirty="0"/>
          </a:p>
          <a:p>
            <a:pPr marL="50800" lvl="0" indent="0" algn="l" rtl="0">
              <a:lnSpc>
                <a:spcPct val="90000"/>
              </a:lnSpc>
              <a:spcBef>
                <a:spcPts val="0"/>
              </a:spcBef>
              <a:spcAft>
                <a:spcPts val="0"/>
              </a:spcAft>
              <a:buClr>
                <a:srgbClr val="68BC42"/>
              </a:buClr>
              <a:buSzPts val="2800"/>
              <a:buNone/>
            </a:pPr>
            <a:endParaRPr sz="2800" b="1" dirty="0"/>
          </a:p>
          <a:p>
            <a:pPr marL="457200" lvl="0" indent="-406400" algn="l" rtl="0">
              <a:lnSpc>
                <a:spcPct val="90000"/>
              </a:lnSpc>
              <a:spcBef>
                <a:spcPts val="0"/>
              </a:spcBef>
              <a:spcAft>
                <a:spcPts val="0"/>
              </a:spcAft>
              <a:buClr>
                <a:srgbClr val="68BC42"/>
              </a:buClr>
              <a:buSzPts val="2800"/>
              <a:buAutoNum type="arabicPeriod"/>
            </a:pPr>
            <a:r>
              <a:rPr lang="en-GB" sz="2800" b="1" dirty="0" err="1"/>
              <a:t>Utilizați</a:t>
            </a:r>
            <a:r>
              <a:rPr lang="en-GB" sz="2800" b="1" dirty="0"/>
              <a:t> </a:t>
            </a:r>
            <a:r>
              <a:rPr lang="en-GB" sz="2800" b="1" dirty="0" err="1"/>
              <a:t>aplicația</a:t>
            </a:r>
            <a:r>
              <a:rPr lang="en-GB" sz="2800" b="1" dirty="0"/>
              <a:t> </a:t>
            </a:r>
            <a:r>
              <a:rPr lang="en-GB" sz="2800" b="1" dirty="0" err="1"/>
              <a:t>noastră</a:t>
            </a:r>
            <a:r>
              <a:rPr lang="en-GB" sz="2800" b="1" dirty="0"/>
              <a:t> </a:t>
            </a:r>
            <a:r>
              <a:rPr lang="en-GB" sz="2800" b="1" dirty="0" err="1"/>
              <a:t>pentru</a:t>
            </a:r>
            <a:r>
              <a:rPr lang="en-GB" sz="2800" b="1" dirty="0"/>
              <a:t> Mobile Money </a:t>
            </a:r>
            <a:r>
              <a:rPr lang="en-GB" sz="2800" b="1" dirty="0" err="1"/>
              <a:t>pentru</a:t>
            </a:r>
            <a:r>
              <a:rPr lang="en-GB" sz="2800" b="1" dirty="0"/>
              <a:t> a </a:t>
            </a:r>
            <a:r>
              <a:rPr lang="en-GB" sz="2800" b="1" dirty="0" err="1"/>
              <a:t>exersa</a:t>
            </a:r>
            <a:r>
              <a:rPr lang="en-GB" sz="2800" b="1" dirty="0"/>
              <a:t> </a:t>
            </a:r>
            <a:r>
              <a:rPr lang="en-GB" sz="2800" b="1" dirty="0" err="1"/>
              <a:t>plata</a:t>
            </a:r>
            <a:r>
              <a:rPr lang="en-GB" sz="2800" b="1" dirty="0"/>
              <a:t> </a:t>
            </a:r>
            <a:r>
              <a:rPr lang="en-GB" sz="2800" b="1" dirty="0" err="1"/>
              <a:t>unei</a:t>
            </a:r>
            <a:r>
              <a:rPr lang="en-GB" sz="2800" b="1" dirty="0"/>
              <a:t> </a:t>
            </a:r>
            <a:r>
              <a:rPr lang="en-GB" sz="2800" b="1" dirty="0" err="1"/>
              <a:t>facturi</a:t>
            </a:r>
            <a:endParaRPr lang="ro-RO" sz="2800" b="1" dirty="0"/>
          </a:p>
          <a:p>
            <a:pPr marL="50800" lvl="0" indent="0" algn="l" rtl="0">
              <a:lnSpc>
                <a:spcPct val="90000"/>
              </a:lnSpc>
              <a:spcBef>
                <a:spcPts val="0"/>
              </a:spcBef>
              <a:spcAft>
                <a:spcPts val="0"/>
              </a:spcAft>
              <a:buClr>
                <a:srgbClr val="68BC42"/>
              </a:buClr>
              <a:buSzPts val="2800"/>
              <a:buNone/>
            </a:pPr>
            <a:endParaRPr sz="2800" b="1" dirty="0"/>
          </a:p>
          <a:p>
            <a:pPr marL="457200" lvl="0" indent="-406400" algn="l" rtl="0">
              <a:lnSpc>
                <a:spcPct val="90000"/>
              </a:lnSpc>
              <a:spcBef>
                <a:spcPts val="0"/>
              </a:spcBef>
              <a:spcAft>
                <a:spcPts val="0"/>
              </a:spcAft>
              <a:buClr>
                <a:srgbClr val="68BC42"/>
              </a:buClr>
              <a:buSzPts val="2800"/>
              <a:buAutoNum type="arabicPeriod"/>
            </a:pPr>
            <a:r>
              <a:rPr lang="en-GB" sz="2800" b="1" dirty="0"/>
              <a:t>Cum </a:t>
            </a:r>
            <a:r>
              <a:rPr lang="en-GB" sz="2800" b="1" dirty="0" err="1"/>
              <a:t>să</a:t>
            </a:r>
            <a:r>
              <a:rPr lang="en-GB" sz="2800" b="1" dirty="0"/>
              <a:t> </a:t>
            </a:r>
            <a:r>
              <a:rPr lang="en-GB" sz="2800" b="1" dirty="0" err="1"/>
              <a:t>vă</a:t>
            </a:r>
            <a:r>
              <a:rPr lang="en-GB" sz="2800" b="1" dirty="0"/>
              <a:t> </a:t>
            </a:r>
            <a:r>
              <a:rPr lang="en-GB" sz="2800" b="1" dirty="0" err="1"/>
              <a:t>transformați</a:t>
            </a:r>
            <a:r>
              <a:rPr lang="en-GB" sz="2800" b="1" dirty="0"/>
              <a:t> </a:t>
            </a:r>
            <a:r>
              <a:rPr lang="en-GB" sz="2800" b="1" dirty="0" err="1"/>
              <a:t>contul</a:t>
            </a:r>
            <a:r>
              <a:rPr lang="en-GB" sz="2800" b="1" dirty="0"/>
              <a:t> </a:t>
            </a:r>
            <a:r>
              <a:rPr lang="en-GB" sz="2800" b="1" dirty="0" err="1"/>
              <a:t>bancar</a:t>
            </a:r>
            <a:r>
              <a:rPr lang="en-GB" sz="2800" b="1" dirty="0"/>
              <a:t> într-un </a:t>
            </a:r>
            <a:r>
              <a:rPr lang="en-GB" sz="2800" b="1" dirty="0" err="1"/>
              <a:t>cont</a:t>
            </a:r>
            <a:r>
              <a:rPr lang="en-GB" sz="2800" b="1" dirty="0"/>
              <a:t> </a:t>
            </a:r>
            <a:r>
              <a:rPr lang="en-GB" sz="2800" b="1" dirty="0" err="1"/>
              <a:t>bancar</a:t>
            </a:r>
            <a:r>
              <a:rPr lang="en-GB" sz="2800" b="1" dirty="0"/>
              <a:t> online</a:t>
            </a:r>
            <a:endParaRPr sz="2800" b="1" dirty="0"/>
          </a:p>
          <a:p>
            <a:pPr marL="0" lvl="0" indent="0" algn="l" rtl="0">
              <a:lnSpc>
                <a:spcPct val="107000"/>
              </a:lnSpc>
              <a:spcBef>
                <a:spcPts val="0"/>
              </a:spcBef>
              <a:spcAft>
                <a:spcPts val="0"/>
              </a:spcAft>
              <a:buNone/>
            </a:pPr>
            <a:endParaRPr sz="26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Termeni utilizați frecvent în serviciile bancare online</a:t>
            </a:r>
            <a:endParaRPr/>
          </a:p>
        </p:txBody>
      </p:sp>
      <p:sp>
        <p:nvSpPr>
          <p:cNvPr id="370" name="Google Shape;370;p33"/>
          <p:cNvSpPr txBox="1">
            <a:spLocks noGrp="1"/>
          </p:cNvSpPr>
          <p:nvPr>
            <p:ph type="body" idx="1"/>
          </p:nvPr>
        </p:nvSpPr>
        <p:spPr>
          <a:xfrm>
            <a:off x="557997" y="1770971"/>
            <a:ext cx="7424859" cy="4949143"/>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000"/>
              <a:buChar char="▪"/>
            </a:pPr>
            <a:r>
              <a:rPr lang="en-GB" sz="2200" b="1" dirty="0" err="1"/>
              <a:t>Titularul</a:t>
            </a:r>
            <a:r>
              <a:rPr lang="en-GB" sz="2200" b="1" dirty="0"/>
              <a:t> </a:t>
            </a:r>
            <a:r>
              <a:rPr lang="en-GB" sz="2200" b="1" dirty="0" err="1"/>
              <a:t>contului</a:t>
            </a:r>
            <a:r>
              <a:rPr lang="en-GB" sz="2200" dirty="0"/>
              <a:t>: </a:t>
            </a:r>
            <a:r>
              <a:rPr lang="en-GB" sz="2200" dirty="0" err="1"/>
              <a:t>Proprietarul</a:t>
            </a:r>
            <a:r>
              <a:rPr lang="en-GB" sz="2200" dirty="0"/>
              <a:t> </a:t>
            </a:r>
            <a:r>
              <a:rPr lang="en-GB" sz="2200" dirty="0" err="1"/>
              <a:t>banilor</a:t>
            </a:r>
            <a:r>
              <a:rPr lang="en-GB" sz="2200" dirty="0"/>
              <a:t> din </a:t>
            </a:r>
            <a:r>
              <a:rPr lang="en-GB" sz="2200" dirty="0" err="1"/>
              <a:t>contul</a:t>
            </a:r>
            <a:r>
              <a:rPr lang="en-GB" sz="2200" dirty="0"/>
              <a:t> </a:t>
            </a:r>
            <a:r>
              <a:rPr lang="en-GB" sz="2200" dirty="0" err="1"/>
              <a:t>bancar</a:t>
            </a:r>
            <a:r>
              <a:rPr lang="en-GB" sz="2200" dirty="0"/>
              <a:t>.</a:t>
            </a:r>
            <a:endParaRPr sz="2200" dirty="0"/>
          </a:p>
          <a:p>
            <a:pPr marL="228600" lvl="0" indent="-228600" algn="l" rtl="0">
              <a:lnSpc>
                <a:spcPct val="100000"/>
              </a:lnSpc>
              <a:spcBef>
                <a:spcPts val="2000"/>
              </a:spcBef>
              <a:spcAft>
                <a:spcPts val="0"/>
              </a:spcAft>
              <a:buSzPts val="2000"/>
              <a:buChar char="▪"/>
            </a:pPr>
            <a:r>
              <a:rPr lang="en-GB" sz="2200" b="1" dirty="0" err="1"/>
              <a:t>Debitare</a:t>
            </a:r>
            <a:r>
              <a:rPr lang="en-GB" sz="2200" b="1" dirty="0"/>
              <a:t> </a:t>
            </a:r>
            <a:r>
              <a:rPr lang="en-GB" sz="2200" b="1" dirty="0" err="1"/>
              <a:t>directă</a:t>
            </a:r>
            <a:r>
              <a:rPr lang="en-GB" sz="2200" dirty="0"/>
              <a:t>: </a:t>
            </a:r>
            <a:r>
              <a:rPr lang="en-GB" sz="2200" dirty="0" err="1"/>
              <a:t>Debitarea</a:t>
            </a:r>
            <a:r>
              <a:rPr lang="en-GB" sz="2200" dirty="0"/>
              <a:t> </a:t>
            </a:r>
            <a:r>
              <a:rPr lang="en-GB" sz="2200" dirty="0" err="1"/>
              <a:t>directă</a:t>
            </a:r>
            <a:r>
              <a:rPr lang="en-GB" sz="2200" dirty="0"/>
              <a:t> </a:t>
            </a:r>
            <a:r>
              <a:rPr lang="en-GB" sz="2200" dirty="0" err="1"/>
              <a:t>înseamnă</a:t>
            </a:r>
            <a:r>
              <a:rPr lang="en-GB" sz="2200" dirty="0"/>
              <a:t> </a:t>
            </a:r>
            <a:r>
              <a:rPr lang="en-GB" sz="2200" dirty="0" err="1"/>
              <a:t>solicitarea</a:t>
            </a:r>
            <a:r>
              <a:rPr lang="en-GB" sz="2200" dirty="0"/>
              <a:t> ca </a:t>
            </a:r>
            <a:r>
              <a:rPr lang="en-GB" sz="2200" dirty="0" err="1"/>
              <a:t>anumite</a:t>
            </a:r>
            <a:r>
              <a:rPr lang="en-GB" sz="2200" dirty="0"/>
              <a:t> </a:t>
            </a:r>
            <a:r>
              <a:rPr lang="en-GB" sz="2200" dirty="0" err="1"/>
              <a:t>taxe</a:t>
            </a:r>
            <a:r>
              <a:rPr lang="en-GB" sz="2200" dirty="0"/>
              <a:t> </a:t>
            </a:r>
            <a:r>
              <a:rPr lang="en-GB" sz="2200" dirty="0" err="1"/>
              <a:t>și</a:t>
            </a:r>
            <a:r>
              <a:rPr lang="en-GB" sz="2200" dirty="0"/>
              <a:t> </a:t>
            </a:r>
            <a:r>
              <a:rPr lang="en-GB" sz="2200" dirty="0" err="1"/>
              <a:t>plăți</a:t>
            </a:r>
            <a:r>
              <a:rPr lang="en-GB" sz="2200" dirty="0"/>
              <a:t> </a:t>
            </a:r>
            <a:r>
              <a:rPr lang="en-GB" sz="2200" dirty="0" err="1"/>
              <a:t>să</a:t>
            </a:r>
            <a:r>
              <a:rPr lang="en-GB" sz="2200" dirty="0"/>
              <a:t> fie „</a:t>
            </a:r>
            <a:r>
              <a:rPr lang="en-GB" sz="2200" dirty="0" err="1"/>
              <a:t>luate</a:t>
            </a:r>
            <a:r>
              <a:rPr lang="en-GB" sz="2200" dirty="0"/>
              <a:t>” direct din </a:t>
            </a:r>
            <a:r>
              <a:rPr lang="en-GB" sz="2200" dirty="0" err="1"/>
              <a:t>cont</a:t>
            </a:r>
            <a:r>
              <a:rPr lang="en-GB" sz="2200" dirty="0"/>
              <a:t> (de </a:t>
            </a:r>
            <a:r>
              <a:rPr lang="en-GB" sz="2200" dirty="0" err="1"/>
              <a:t>exemplu</a:t>
            </a:r>
            <a:r>
              <a:rPr lang="en-GB" sz="2200" dirty="0"/>
              <a:t>, </a:t>
            </a:r>
            <a:r>
              <a:rPr lang="en-GB" sz="2200" dirty="0" err="1"/>
              <a:t>costurile</a:t>
            </a:r>
            <a:r>
              <a:rPr lang="en-GB" sz="2200" dirty="0"/>
              <a:t> de </a:t>
            </a:r>
            <a:r>
              <a:rPr lang="en-GB" sz="2200" dirty="0" err="1"/>
              <a:t>telefonie</a:t>
            </a:r>
            <a:r>
              <a:rPr lang="en-GB" sz="2200" dirty="0"/>
              <a:t>, </a:t>
            </a:r>
            <a:r>
              <a:rPr lang="en-GB" sz="2200" dirty="0" err="1"/>
              <a:t>electricitate</a:t>
            </a:r>
            <a:r>
              <a:rPr lang="en-GB" sz="2200" dirty="0"/>
              <a:t>, </a:t>
            </a:r>
            <a:r>
              <a:rPr lang="en-GB" sz="2200" dirty="0" err="1"/>
              <a:t>gaz</a:t>
            </a:r>
            <a:r>
              <a:rPr lang="en-GB" sz="2200" dirty="0"/>
              <a:t>).</a:t>
            </a:r>
            <a:endParaRPr sz="2200" dirty="0"/>
          </a:p>
          <a:p>
            <a:pPr marL="228600" lvl="0" indent="-228600" algn="l" rtl="0">
              <a:lnSpc>
                <a:spcPct val="100000"/>
              </a:lnSpc>
              <a:spcBef>
                <a:spcPts val="2000"/>
              </a:spcBef>
              <a:spcAft>
                <a:spcPts val="0"/>
              </a:spcAft>
              <a:buSzPts val="2000"/>
              <a:buChar char="▪"/>
            </a:pPr>
            <a:r>
              <a:rPr lang="en-GB" sz="2200" b="1" dirty="0"/>
              <a:t>Overdrawn (</a:t>
            </a:r>
            <a:r>
              <a:rPr lang="en-GB" sz="2200" b="1" dirty="0" err="1"/>
              <a:t>descoperit</a:t>
            </a:r>
            <a:r>
              <a:rPr lang="en-GB" sz="2200" b="1" dirty="0"/>
              <a:t> de </a:t>
            </a:r>
            <a:r>
              <a:rPr lang="en-GB" sz="2200" b="1" dirty="0" err="1"/>
              <a:t>cont</a:t>
            </a:r>
            <a:r>
              <a:rPr lang="en-GB" sz="2200" b="1" dirty="0"/>
              <a:t>): </a:t>
            </a:r>
            <a:r>
              <a:rPr lang="en-GB" sz="2200" dirty="0"/>
              <a:t>„A fi </a:t>
            </a:r>
            <a:r>
              <a:rPr lang="en-GB" sz="2200" dirty="0" err="1"/>
              <a:t>descoperit</a:t>
            </a:r>
            <a:r>
              <a:rPr lang="en-GB" sz="2200" dirty="0"/>
              <a:t> de </a:t>
            </a:r>
            <a:r>
              <a:rPr lang="en-GB" sz="2200" dirty="0" err="1"/>
              <a:t>cont</a:t>
            </a:r>
            <a:r>
              <a:rPr lang="en-GB" sz="2200" dirty="0"/>
              <a:t>” </a:t>
            </a:r>
            <a:r>
              <a:rPr lang="en-GB" sz="2200" dirty="0" err="1"/>
              <a:t>înseamnă</a:t>
            </a:r>
            <a:r>
              <a:rPr lang="en-GB" sz="2200" dirty="0"/>
              <a:t> a </a:t>
            </a:r>
            <a:r>
              <a:rPr lang="en-GB" sz="2200" dirty="0" err="1"/>
              <a:t>avea</a:t>
            </a:r>
            <a:r>
              <a:rPr lang="en-GB" sz="2200" dirty="0"/>
              <a:t> un sold </a:t>
            </a:r>
            <a:r>
              <a:rPr lang="en-GB" sz="2200" dirty="0" err="1"/>
              <a:t>insuficient</a:t>
            </a:r>
            <a:r>
              <a:rPr lang="en-GB" sz="2200" dirty="0"/>
              <a:t> în </a:t>
            </a:r>
            <a:r>
              <a:rPr lang="en-GB" sz="2200" dirty="0" err="1"/>
              <a:t>contul</a:t>
            </a:r>
            <a:r>
              <a:rPr lang="en-GB" sz="2200" dirty="0"/>
              <a:t> </a:t>
            </a:r>
            <a:r>
              <a:rPr lang="en-GB" sz="2200" dirty="0" err="1"/>
              <a:t>bancar</a:t>
            </a:r>
            <a:r>
              <a:rPr lang="en-GB" sz="2200" dirty="0"/>
              <a:t>.</a:t>
            </a:r>
            <a:endParaRPr sz="2200" dirty="0"/>
          </a:p>
          <a:p>
            <a:pPr marL="228600" lvl="0" indent="-228600" algn="l" rtl="0">
              <a:lnSpc>
                <a:spcPct val="100000"/>
              </a:lnSpc>
              <a:spcBef>
                <a:spcPts val="2000"/>
              </a:spcBef>
              <a:spcAft>
                <a:spcPts val="0"/>
              </a:spcAft>
              <a:buSzPts val="2000"/>
              <a:buChar char="▪"/>
            </a:pPr>
            <a:r>
              <a:rPr lang="en-GB" sz="2200" dirty="0" err="1"/>
              <a:t>Codul</a:t>
            </a:r>
            <a:r>
              <a:rPr lang="en-GB" sz="2200" b="1" dirty="0"/>
              <a:t> BIC </a:t>
            </a:r>
            <a:r>
              <a:rPr lang="en-GB" sz="2200" dirty="0"/>
              <a:t>(Bank Identifier Code) </a:t>
            </a:r>
            <a:r>
              <a:rPr lang="en-GB" sz="2200" dirty="0" err="1"/>
              <a:t>sau</a:t>
            </a:r>
            <a:r>
              <a:rPr lang="en-GB" sz="2200" dirty="0"/>
              <a:t> </a:t>
            </a:r>
            <a:r>
              <a:rPr lang="en-GB" sz="2200" b="1" dirty="0"/>
              <a:t>SWIFT</a:t>
            </a:r>
            <a:r>
              <a:rPr lang="en-GB" sz="2200" dirty="0"/>
              <a:t>: </a:t>
            </a:r>
            <a:r>
              <a:rPr lang="en-GB" sz="2200" dirty="0" err="1"/>
              <a:t>identifică</a:t>
            </a:r>
            <a:r>
              <a:rPr lang="en-GB" sz="2200" dirty="0"/>
              <a:t> banca de </a:t>
            </a:r>
            <a:r>
              <a:rPr lang="en-GB" sz="2200" dirty="0" err="1"/>
              <a:t>destinație</a:t>
            </a:r>
            <a:r>
              <a:rPr lang="en-GB" sz="2200" dirty="0"/>
              <a:t> a </a:t>
            </a:r>
            <a:r>
              <a:rPr lang="en-GB" sz="2200" dirty="0" err="1"/>
              <a:t>unui</a:t>
            </a:r>
            <a:r>
              <a:rPr lang="en-GB" sz="2200" dirty="0"/>
              <a:t> transfer.</a:t>
            </a:r>
            <a:endParaRPr sz="2200" dirty="0"/>
          </a:p>
          <a:p>
            <a:pPr marL="228600" lvl="0" indent="-228600" algn="l" rtl="0">
              <a:lnSpc>
                <a:spcPct val="100000"/>
              </a:lnSpc>
              <a:spcBef>
                <a:spcPts val="2000"/>
              </a:spcBef>
              <a:spcAft>
                <a:spcPts val="0"/>
              </a:spcAft>
              <a:buSzPts val="2000"/>
              <a:buChar char="▪"/>
            </a:pPr>
            <a:r>
              <a:rPr lang="en-GB" sz="2200" b="1" dirty="0"/>
              <a:t>PIN: </a:t>
            </a:r>
            <a:r>
              <a:rPr lang="en-GB" sz="2200" dirty="0">
                <a:latin typeface="Times New Roman"/>
                <a:ea typeface="Times New Roman"/>
                <a:cs typeface="Times New Roman"/>
                <a:sym typeface="Times New Roman"/>
              </a:rPr>
              <a:t>„</a:t>
            </a:r>
            <a:r>
              <a:rPr lang="en-GB" sz="2200" b="1" dirty="0"/>
              <a:t>P</a:t>
            </a:r>
            <a:r>
              <a:rPr lang="en-GB" sz="2200" dirty="0"/>
              <a:t>ersonal </a:t>
            </a:r>
            <a:r>
              <a:rPr lang="en-GB" sz="2200" b="1" dirty="0"/>
              <a:t>I</a:t>
            </a:r>
            <a:r>
              <a:rPr lang="en-GB" sz="2200" dirty="0"/>
              <a:t>dentification </a:t>
            </a:r>
            <a:r>
              <a:rPr lang="en-GB" sz="2200" b="1" dirty="0"/>
              <a:t>N</a:t>
            </a:r>
            <a:r>
              <a:rPr lang="en-GB" sz="2200" dirty="0"/>
              <a:t>umber (Numărul de </a:t>
            </a:r>
            <a:r>
              <a:rPr lang="en-GB" sz="2200" dirty="0" err="1"/>
              <a:t>identificare</a:t>
            </a:r>
            <a:r>
              <a:rPr lang="en-GB" sz="2200" dirty="0"/>
              <a:t> </a:t>
            </a:r>
            <a:r>
              <a:rPr lang="en-GB" sz="2200" dirty="0" err="1"/>
              <a:t>personală</a:t>
            </a:r>
            <a:r>
              <a:rPr lang="en-GB" sz="2200" dirty="0"/>
              <a:t>)”, </a:t>
            </a:r>
            <a:r>
              <a:rPr lang="en-GB" sz="2200" dirty="0" err="1"/>
              <a:t>împreună</a:t>
            </a:r>
            <a:r>
              <a:rPr lang="en-GB" sz="2200" dirty="0"/>
              <a:t> cu </a:t>
            </a:r>
            <a:r>
              <a:rPr lang="en-GB" sz="2200" dirty="0" err="1"/>
              <a:t>numărul</a:t>
            </a:r>
            <a:r>
              <a:rPr lang="en-GB" sz="2200" dirty="0"/>
              <a:t> de </a:t>
            </a:r>
            <a:r>
              <a:rPr lang="en-GB" sz="2200" dirty="0" err="1"/>
              <a:t>utilizator</a:t>
            </a:r>
            <a:r>
              <a:rPr lang="en-GB" sz="2200" dirty="0"/>
              <a:t>, </a:t>
            </a:r>
            <a:r>
              <a:rPr lang="en-GB" sz="2200" dirty="0" err="1"/>
              <a:t>reprezintă</a:t>
            </a:r>
            <a:r>
              <a:rPr lang="en-GB" sz="2200" dirty="0"/>
              <a:t> </a:t>
            </a:r>
            <a:r>
              <a:rPr lang="en-GB" sz="2200" dirty="0" err="1"/>
              <a:t>datele</a:t>
            </a:r>
            <a:r>
              <a:rPr lang="en-GB" sz="2200" dirty="0"/>
              <a:t> </a:t>
            </a:r>
            <a:r>
              <a:rPr lang="en-GB" sz="2200" dirty="0" err="1"/>
              <a:t>dumneavoastră</a:t>
            </a:r>
            <a:r>
              <a:rPr lang="en-GB" sz="2200" dirty="0"/>
              <a:t> de </a:t>
            </a:r>
            <a:r>
              <a:rPr lang="en-GB" sz="2200" dirty="0" err="1"/>
              <a:t>acces</a:t>
            </a:r>
            <a:r>
              <a:rPr lang="en-GB" sz="2200" dirty="0"/>
              <a:t> la </a:t>
            </a:r>
            <a:r>
              <a:rPr lang="en-GB" sz="2200" dirty="0" err="1"/>
              <a:t>serviciile</a:t>
            </a:r>
            <a:r>
              <a:rPr lang="en-GB" sz="2200" dirty="0"/>
              <a:t> </a:t>
            </a:r>
            <a:r>
              <a:rPr lang="en-GB" sz="2200" dirty="0" err="1"/>
              <a:t>bancare</a:t>
            </a:r>
            <a:r>
              <a:rPr lang="en-GB" sz="2200" dirty="0"/>
              <a:t> online</a:t>
            </a:r>
            <a:r>
              <a:rPr lang="en-GB" sz="2000" dirty="0"/>
              <a:t>.</a:t>
            </a:r>
            <a:endParaRPr dirty="0"/>
          </a:p>
        </p:txBody>
      </p:sp>
      <p:pic>
        <p:nvPicPr>
          <p:cNvPr id="372" name="Google Shape;372;p33" descr="Payment online icon set design"/>
          <p:cNvPicPr preferRelativeResize="0"/>
          <p:nvPr/>
        </p:nvPicPr>
        <p:blipFill rotWithShape="1">
          <a:blip r:embed="rId3">
            <a:alphaModFix/>
          </a:blip>
          <a:srcRect/>
          <a:stretch/>
        </p:blipFill>
        <p:spPr>
          <a:xfrm>
            <a:off x="8146813" y="1937454"/>
            <a:ext cx="3696395" cy="3135440"/>
          </a:xfrm>
          <a:prstGeom prst="rect">
            <a:avLst/>
          </a:prstGeom>
          <a:noFill/>
          <a:ln>
            <a:noFill/>
          </a:ln>
        </p:spPr>
      </p:pic>
      <p:sp>
        <p:nvSpPr>
          <p:cNvPr id="373" name="Google Shape;373;p33"/>
          <p:cNvSpPr txBox="1"/>
          <p:nvPr/>
        </p:nvSpPr>
        <p:spPr>
          <a:xfrm>
            <a:off x="9594588" y="5531779"/>
            <a:ext cx="122349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GB"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7" name="Google Shape;347;p24">
            <a:extLst>
              <a:ext uri="{FF2B5EF4-FFF2-40B4-BE49-F238E27FC236}">
                <a16:creationId xmlns:a16="http://schemas.microsoft.com/office/drawing/2014/main" id="{6DA1DE84-ECA3-446C-8599-CF1082F92B90}"/>
              </a:ext>
            </a:extLst>
          </p:cNvPr>
          <p:cNvSpPr/>
          <p:nvPr/>
        </p:nvSpPr>
        <p:spPr>
          <a:xfrm>
            <a:off x="7580671" y="0"/>
            <a:ext cx="460570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3.3 </a:t>
            </a:r>
            <a:r>
              <a:rPr lang="en-GB" sz="1800" b="0" i="0" u="none" strike="noStrike" cap="none" dirty="0" err="1">
                <a:solidFill>
                  <a:srgbClr val="1C2E78"/>
                </a:solidFill>
                <a:latin typeface="Calibri"/>
                <a:ea typeface="Calibri"/>
                <a:cs typeface="Calibri"/>
                <a:sym typeface="Calibri"/>
              </a:rPr>
              <a:t>Utilizarea</a:t>
            </a:r>
            <a:r>
              <a:rPr lang="en-GB" sz="1800" b="0" i="0" u="none" strike="noStrike" cap="none" dirty="0">
                <a:solidFill>
                  <a:srgbClr val="1C2E78"/>
                </a:solidFill>
                <a:latin typeface="Calibri"/>
                <a:ea typeface="Calibri"/>
                <a:cs typeface="Calibri"/>
                <a:sym typeface="Calibri"/>
              </a:rPr>
              <a:t> de </a:t>
            </a:r>
            <a:r>
              <a:rPr lang="en-GB" sz="1800" b="0" i="0" u="none" strike="noStrike" cap="none" dirty="0" err="1">
                <a:solidFill>
                  <a:srgbClr val="1C2E78"/>
                </a:solidFill>
                <a:latin typeface="Calibri"/>
                <a:ea typeface="Calibri"/>
                <a:cs typeface="Calibri"/>
                <a:sym typeface="Calibri"/>
              </a:rPr>
              <a:t>bază</a:t>
            </a:r>
            <a:r>
              <a:rPr lang="en-GB" sz="1800" b="0" i="0" u="none" strike="noStrike" cap="none" dirty="0">
                <a:solidFill>
                  <a:srgbClr val="1C2E78"/>
                </a:solidFill>
                <a:latin typeface="Calibri"/>
                <a:ea typeface="Calibri"/>
                <a:cs typeface="Calibri"/>
                <a:sym typeface="Calibri"/>
              </a:rPr>
              <a:t> a </a:t>
            </a:r>
            <a:r>
              <a:rPr lang="en-GB" sz="1800" b="0" i="0" u="none" strike="noStrike" cap="none" dirty="0" err="1">
                <a:solidFill>
                  <a:srgbClr val="1C2E78"/>
                </a:solidFill>
                <a:latin typeface="Calibri"/>
                <a:ea typeface="Calibri"/>
                <a:cs typeface="Calibri"/>
                <a:sym typeface="Calibri"/>
              </a:rPr>
              <a:t>unui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Termeni utilizați frecvent în serviciile bancare online</a:t>
            </a:r>
            <a:endParaRPr/>
          </a:p>
        </p:txBody>
      </p:sp>
      <p:sp>
        <p:nvSpPr>
          <p:cNvPr id="380" name="Google Shape;380;p34"/>
          <p:cNvSpPr txBox="1">
            <a:spLocks noGrp="1"/>
          </p:cNvSpPr>
          <p:nvPr>
            <p:ph type="body" idx="1"/>
          </p:nvPr>
        </p:nvSpPr>
        <p:spPr>
          <a:xfrm>
            <a:off x="558000" y="1849132"/>
            <a:ext cx="7405835" cy="4553504"/>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7000"/>
              </a:lnSpc>
              <a:spcBef>
                <a:spcPts val="0"/>
              </a:spcBef>
              <a:spcAft>
                <a:spcPts val="0"/>
              </a:spcAft>
              <a:buSzPts val="2200"/>
              <a:buNone/>
            </a:pPr>
            <a:r>
              <a:rPr lang="en-GB" sz="2200" b="1"/>
              <a:t>IBAN </a:t>
            </a:r>
            <a:r>
              <a:rPr lang="en-GB" sz="2200"/>
              <a:t>(International Bank Account Number):</a:t>
            </a:r>
            <a:endParaRPr/>
          </a:p>
          <a:p>
            <a:pPr marL="228600" lvl="0" indent="-228600" algn="l" rtl="0">
              <a:lnSpc>
                <a:spcPct val="107000"/>
              </a:lnSpc>
              <a:spcBef>
                <a:spcPts val="1400"/>
              </a:spcBef>
              <a:spcAft>
                <a:spcPts val="0"/>
              </a:spcAft>
              <a:buSzPts val="2200"/>
              <a:buChar char="▪"/>
            </a:pPr>
            <a:r>
              <a:rPr lang="en-GB" sz="2200"/>
              <a:t>Este un cod stabilit la nivel internațional, compus din până la 34 de litere și cifre, care ajută băncile să proceseze transferuri în toată lumea:</a:t>
            </a:r>
            <a:endParaRPr/>
          </a:p>
          <a:p>
            <a:pPr marL="719138" lvl="0" indent="-269875" algn="l" rtl="0">
              <a:lnSpc>
                <a:spcPct val="107000"/>
              </a:lnSpc>
              <a:spcBef>
                <a:spcPts val="1400"/>
              </a:spcBef>
              <a:spcAft>
                <a:spcPts val="0"/>
              </a:spcAft>
              <a:buSzPts val="2200"/>
              <a:buAutoNum type="arabicPeriod"/>
            </a:pPr>
            <a:r>
              <a:rPr lang="en-GB" sz="2200" b="1"/>
              <a:t>Țara</a:t>
            </a:r>
            <a:r>
              <a:rPr lang="en-GB" sz="2200"/>
              <a:t>: Literele identifică țara (pentru România, codul IBAN începe întotdeauna cu RO) și sunt legate de două cifre de control (DC) care servesc la validarea întregului IBAN </a:t>
            </a:r>
            <a:endParaRPr/>
          </a:p>
          <a:p>
            <a:pPr marL="719138" lvl="0" indent="-269875" algn="l" rtl="0">
              <a:lnSpc>
                <a:spcPct val="107000"/>
              </a:lnSpc>
              <a:spcBef>
                <a:spcPts val="1400"/>
              </a:spcBef>
              <a:spcAft>
                <a:spcPts val="0"/>
              </a:spcAft>
              <a:buSzPts val="2200"/>
              <a:buFont typeface="Calibri"/>
              <a:buAutoNum type="arabicPeriod"/>
            </a:pPr>
            <a:r>
              <a:rPr lang="en-GB" sz="2200" b="1"/>
              <a:t>Banca: </a:t>
            </a:r>
            <a:r>
              <a:rPr lang="en-GB" sz="2200"/>
              <a:t>urmează</a:t>
            </a:r>
            <a:r>
              <a:rPr lang="en-GB" sz="2200" b="1"/>
              <a:t> </a:t>
            </a:r>
            <a:r>
              <a:rPr lang="en-GB" sz="2200"/>
              <a:t>indicativul băncii la care este deschis contul (4 caractere)</a:t>
            </a:r>
            <a:endParaRPr sz="2200"/>
          </a:p>
          <a:p>
            <a:pPr marL="719138" lvl="0" indent="-269875" algn="l" rtl="0">
              <a:lnSpc>
                <a:spcPct val="107000"/>
              </a:lnSpc>
              <a:spcBef>
                <a:spcPts val="1400"/>
              </a:spcBef>
              <a:spcAft>
                <a:spcPts val="0"/>
              </a:spcAft>
              <a:buSzPts val="2200"/>
              <a:buAutoNum type="arabicPeriod"/>
            </a:pPr>
            <a:r>
              <a:rPr lang="en-GB" sz="2200" b="1"/>
              <a:t>Numărul contului: </a:t>
            </a:r>
            <a:r>
              <a:rPr lang="en-GB" sz="2200"/>
              <a:t>urmează o serie de alte 16 cifre și litere generate de un algoritm special</a:t>
            </a:r>
            <a:endParaRPr sz="1800">
              <a:latin typeface="Calibri"/>
              <a:ea typeface="Calibri"/>
              <a:cs typeface="Calibri"/>
              <a:sym typeface="Calibri"/>
            </a:endParaRPr>
          </a:p>
        </p:txBody>
      </p:sp>
      <p:pic>
        <p:nvPicPr>
          <p:cNvPr id="383" name="Google Shape;383;p34" descr="A group of black text&#10;&#10;AI-generated content may be incorrect."/>
          <p:cNvPicPr preferRelativeResize="0"/>
          <p:nvPr/>
        </p:nvPicPr>
        <p:blipFill rotWithShape="1">
          <a:blip r:embed="rId3">
            <a:alphaModFix/>
          </a:blip>
          <a:srcRect/>
          <a:stretch/>
        </p:blipFill>
        <p:spPr>
          <a:xfrm>
            <a:off x="7969455" y="2884831"/>
            <a:ext cx="4222545" cy="1427806"/>
          </a:xfrm>
          <a:prstGeom prst="rect">
            <a:avLst/>
          </a:prstGeom>
          <a:noFill/>
          <a:ln>
            <a:noFill/>
          </a:ln>
        </p:spPr>
      </p:pic>
      <p:sp>
        <p:nvSpPr>
          <p:cNvPr id="7" name="Google Shape;347;p24">
            <a:extLst>
              <a:ext uri="{FF2B5EF4-FFF2-40B4-BE49-F238E27FC236}">
                <a16:creationId xmlns:a16="http://schemas.microsoft.com/office/drawing/2014/main" id="{8045569F-28DA-4765-B799-E82FAA5A31B4}"/>
              </a:ext>
            </a:extLst>
          </p:cNvPr>
          <p:cNvSpPr/>
          <p:nvPr/>
        </p:nvSpPr>
        <p:spPr>
          <a:xfrm>
            <a:off x="7580671" y="0"/>
            <a:ext cx="460570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3.3 </a:t>
            </a:r>
            <a:r>
              <a:rPr lang="en-GB" sz="1800" b="0" i="0" u="none" strike="noStrike" cap="none" dirty="0" err="1">
                <a:solidFill>
                  <a:srgbClr val="1C2E78"/>
                </a:solidFill>
                <a:latin typeface="Calibri"/>
                <a:ea typeface="Calibri"/>
                <a:cs typeface="Calibri"/>
                <a:sym typeface="Calibri"/>
              </a:rPr>
              <a:t>Utilizarea</a:t>
            </a:r>
            <a:r>
              <a:rPr lang="en-GB" sz="1800" b="0" i="0" u="none" strike="noStrike" cap="none" dirty="0">
                <a:solidFill>
                  <a:srgbClr val="1C2E78"/>
                </a:solidFill>
                <a:latin typeface="Calibri"/>
                <a:ea typeface="Calibri"/>
                <a:cs typeface="Calibri"/>
                <a:sym typeface="Calibri"/>
              </a:rPr>
              <a:t> de </a:t>
            </a:r>
            <a:r>
              <a:rPr lang="en-GB" sz="1800" b="0" i="0" u="none" strike="noStrike" cap="none" dirty="0" err="1">
                <a:solidFill>
                  <a:srgbClr val="1C2E78"/>
                </a:solidFill>
                <a:latin typeface="Calibri"/>
                <a:ea typeface="Calibri"/>
                <a:cs typeface="Calibri"/>
                <a:sym typeface="Calibri"/>
              </a:rPr>
              <a:t>bază</a:t>
            </a:r>
            <a:r>
              <a:rPr lang="en-GB" sz="1800" b="0" i="0" u="none" strike="noStrike" cap="none" dirty="0">
                <a:solidFill>
                  <a:srgbClr val="1C2E78"/>
                </a:solidFill>
                <a:latin typeface="Calibri"/>
                <a:ea typeface="Calibri"/>
                <a:cs typeface="Calibri"/>
                <a:sym typeface="Calibri"/>
              </a:rPr>
              <a:t> a </a:t>
            </a:r>
            <a:r>
              <a:rPr lang="en-GB" sz="1800" b="0" i="0" u="none" strike="noStrike" cap="none" dirty="0" err="1">
                <a:solidFill>
                  <a:srgbClr val="1C2E78"/>
                </a:solidFill>
                <a:latin typeface="Calibri"/>
                <a:ea typeface="Calibri"/>
                <a:cs typeface="Calibri"/>
                <a:sym typeface="Calibri"/>
              </a:rPr>
              <a:t>unui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9"/>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rgbClr val="1C2E78"/>
                </a:solidFill>
                <a:latin typeface="Calibri"/>
                <a:ea typeface="Calibri"/>
                <a:cs typeface="Calibri"/>
                <a:sym typeface="Calibri"/>
              </a:rPr>
              <a:t>Ce este online banking?</a:t>
            </a:r>
            <a:endParaRPr sz="2000" b="1" i="0" u="none" strike="noStrike" cap="none">
              <a:solidFill>
                <a:srgbClr val="1C2E78"/>
              </a:solidFill>
              <a:latin typeface="Calibri"/>
              <a:ea typeface="Calibri"/>
              <a:cs typeface="Calibri"/>
              <a:sym typeface="Calibri"/>
            </a:endParaRPr>
          </a:p>
        </p:txBody>
      </p:sp>
      <p:sp>
        <p:nvSpPr>
          <p:cNvPr id="393" name="Google Shape;393;p29"/>
          <p:cNvSpPr txBox="1"/>
          <p:nvPr/>
        </p:nvSpPr>
        <p:spPr>
          <a:xfrm>
            <a:off x="2112607" y="1987414"/>
            <a:ext cx="23818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GB" sz="1400" b="0" i="1" u="none" strike="noStrike" cap="none">
                <a:solidFill>
                  <a:schemeClr val="dk1"/>
                </a:solidFill>
                <a:latin typeface="Calibri"/>
                <a:ea typeface="Calibri"/>
                <a:cs typeface="Calibri"/>
                <a:sym typeface="Calibri"/>
              </a:rPr>
              <a:t>Un singur răspuns este corect!</a:t>
            </a:r>
            <a:endParaRPr sz="1400" b="0" i="0" u="none" strike="noStrike" cap="none">
              <a:solidFill>
                <a:srgbClr val="000000"/>
              </a:solidFill>
              <a:latin typeface="Calibri"/>
              <a:ea typeface="Calibri"/>
              <a:cs typeface="Calibri"/>
              <a:sym typeface="Calibri"/>
            </a:endParaRPr>
          </a:p>
        </p:txBody>
      </p:sp>
      <p:pic>
        <p:nvPicPr>
          <p:cNvPr id="394" name="Google Shape;394;p29" descr="Mobile phone in hand isolated. Man holding smartphone with blank screen and doing screenshot. Software and technology concept"/>
          <p:cNvPicPr preferRelativeResize="0"/>
          <p:nvPr/>
        </p:nvPicPr>
        <p:blipFill rotWithShape="1">
          <a:blip r:embed="rId3">
            <a:alphaModFix/>
          </a:blip>
          <a:srcRect t="45938"/>
          <a:stretch/>
        </p:blipFill>
        <p:spPr>
          <a:xfrm>
            <a:off x="8638611" y="3473452"/>
            <a:ext cx="3365384" cy="3272794"/>
          </a:xfrm>
          <a:prstGeom prst="rect">
            <a:avLst/>
          </a:prstGeom>
          <a:noFill/>
          <a:ln>
            <a:noFill/>
          </a:ln>
        </p:spPr>
      </p:pic>
      <p:sp>
        <p:nvSpPr>
          <p:cNvPr id="395" name="Google Shape;395;p29"/>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GB"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pch.vector on Freepik</a:t>
            </a:r>
            <a:endParaRPr sz="1200" b="0" i="0"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6739340C-6C30-02A3-4496-732566FAEAB6}"/>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latin typeface="Calibri" panose="020F0502020204030204" pitchFamily="34" charset="0"/>
                <a:cs typeface="Calibri" panose="020F0502020204030204" pitchFamily="34" charset="0"/>
              </a:rPr>
              <a:t>A. </a:t>
            </a:r>
          </a:p>
          <a:p>
            <a:pPr lvl="0" algn="ctr">
              <a:buClr>
                <a:srgbClr val="000000"/>
              </a:buClr>
              <a:buSzPts val="1800"/>
            </a:pPr>
            <a:r>
              <a:rPr lang="en-GB" sz="1600" dirty="0">
                <a:latin typeface="Calibri" panose="020F0502020204030204" pitchFamily="34" charset="0"/>
                <a:ea typeface="Calibri"/>
                <a:cs typeface="Calibri" panose="020F0502020204030204" pitchFamily="34" charset="0"/>
                <a:sym typeface="Calibri"/>
              </a:rPr>
              <a:t>O </a:t>
            </a:r>
            <a:r>
              <a:rPr lang="en-GB" sz="1600" dirty="0" err="1">
                <a:latin typeface="Calibri" panose="020F0502020204030204" pitchFamily="34" charset="0"/>
                <a:ea typeface="Calibri"/>
                <a:cs typeface="Calibri" panose="020F0502020204030204" pitchFamily="34" charset="0"/>
                <a:sym typeface="Calibri"/>
              </a:rPr>
              <a:t>bancă</a:t>
            </a:r>
            <a:r>
              <a:rPr lang="en-GB" sz="1600" dirty="0">
                <a:latin typeface="Calibri" panose="020F0502020204030204" pitchFamily="34" charset="0"/>
                <a:ea typeface="Calibri"/>
                <a:cs typeface="Calibri" panose="020F0502020204030204" pitchFamily="34" charset="0"/>
                <a:sym typeface="Calibri"/>
              </a:rPr>
              <a:t> care </a:t>
            </a:r>
            <a:r>
              <a:rPr lang="en-GB" sz="1600" dirty="0" err="1">
                <a:latin typeface="Calibri" panose="020F0502020204030204" pitchFamily="34" charset="0"/>
                <a:ea typeface="Calibri"/>
                <a:cs typeface="Calibri" panose="020F0502020204030204" pitchFamily="34" charset="0"/>
                <a:sym typeface="Calibri"/>
              </a:rPr>
              <a:t>funcționează</a:t>
            </a:r>
            <a:r>
              <a:rPr lang="en-GB" sz="1600" dirty="0">
                <a:latin typeface="Calibri" panose="020F0502020204030204" pitchFamily="34" charset="0"/>
                <a:ea typeface="Calibri"/>
                <a:cs typeface="Calibri" panose="020F0502020204030204" pitchFamily="34" charset="0"/>
                <a:sym typeface="Calibri"/>
              </a:rPr>
              <a:t> </a:t>
            </a:r>
            <a:r>
              <a:rPr lang="en-GB" sz="1600" dirty="0" err="1">
                <a:latin typeface="Calibri" panose="020F0502020204030204" pitchFamily="34" charset="0"/>
                <a:ea typeface="Calibri"/>
                <a:cs typeface="Calibri" panose="020F0502020204030204" pitchFamily="34" charset="0"/>
                <a:sym typeface="Calibri"/>
              </a:rPr>
              <a:t>doar</a:t>
            </a:r>
            <a:r>
              <a:rPr lang="en-GB" sz="1600" dirty="0">
                <a:latin typeface="Calibri" panose="020F0502020204030204" pitchFamily="34" charset="0"/>
                <a:ea typeface="Calibri"/>
                <a:cs typeface="Calibri" panose="020F0502020204030204" pitchFamily="34" charset="0"/>
                <a:sym typeface="Calibri"/>
              </a:rPr>
              <a:t> online  </a:t>
            </a:r>
          </a:p>
        </p:txBody>
      </p:sp>
      <p:sp>
        <p:nvSpPr>
          <p:cNvPr id="3" name="Ορθογώνιο 2">
            <a:extLst>
              <a:ext uri="{FF2B5EF4-FFF2-40B4-BE49-F238E27FC236}">
                <a16:creationId xmlns:a16="http://schemas.microsoft.com/office/drawing/2014/main" id="{8883C9B0-C132-5C4D-B13B-205C45EF570B}"/>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latin typeface="Calibri" panose="020F0502020204030204" pitchFamily="34" charset="0"/>
                <a:cs typeface="Calibri" panose="020F0502020204030204" pitchFamily="34" charset="0"/>
              </a:rPr>
              <a:t>B. </a:t>
            </a:r>
          </a:p>
          <a:p>
            <a:pPr lvl="0" algn="ctr">
              <a:buClr>
                <a:srgbClr val="000000"/>
              </a:buClr>
              <a:buSzPts val="1800"/>
            </a:pPr>
            <a:r>
              <a:rPr lang="it-IT" sz="1600" dirty="0">
                <a:latin typeface="Calibri" panose="020F0502020204030204" pitchFamily="34" charset="0"/>
                <a:ea typeface="Calibri"/>
                <a:cs typeface="Calibri" panose="020F0502020204030204" pitchFamily="34" charset="0"/>
                <a:sym typeface="Calibri"/>
              </a:rPr>
              <a:t>O modalitate de a plăti pentru un serviciu online</a:t>
            </a:r>
          </a:p>
        </p:txBody>
      </p:sp>
      <p:sp>
        <p:nvSpPr>
          <p:cNvPr id="4" name="Ορθογώνιο 3">
            <a:extLst>
              <a:ext uri="{FF2B5EF4-FFF2-40B4-BE49-F238E27FC236}">
                <a16:creationId xmlns:a16="http://schemas.microsoft.com/office/drawing/2014/main" id="{6F2F0B1A-4FCD-9900-9449-FBF23BBE3C6B}"/>
              </a:ext>
            </a:extLst>
          </p:cNvPr>
          <p:cNvSpPr/>
          <p:nvPr/>
        </p:nvSpPr>
        <p:spPr>
          <a:xfrm>
            <a:off x="4119562" y="3772055"/>
            <a:ext cx="3505200" cy="11523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latin typeface="Calibri" panose="020F0502020204030204" pitchFamily="34" charset="0"/>
                <a:cs typeface="Calibri" panose="020F0502020204030204" pitchFamily="34" charset="0"/>
              </a:rPr>
              <a:t>C. </a:t>
            </a:r>
          </a:p>
          <a:p>
            <a:pPr lvl="0" algn="ctr">
              <a:buClr>
                <a:srgbClr val="000000"/>
              </a:buClr>
              <a:buSzPts val="1800"/>
            </a:pPr>
            <a:r>
              <a:rPr lang="en-GB" sz="1600" dirty="0">
                <a:latin typeface="Calibri" panose="020F0502020204030204" pitchFamily="34" charset="0"/>
                <a:ea typeface="Calibri"/>
                <a:cs typeface="Calibri" panose="020F0502020204030204" pitchFamily="34" charset="0"/>
                <a:sym typeface="Calibri"/>
              </a:rPr>
              <a:t>O </a:t>
            </a:r>
            <a:r>
              <a:rPr lang="en-GB" sz="1600" dirty="0" err="1">
                <a:latin typeface="Calibri" panose="020F0502020204030204" pitchFamily="34" charset="0"/>
                <a:ea typeface="Calibri"/>
                <a:cs typeface="Calibri" panose="020F0502020204030204" pitchFamily="34" charset="0"/>
                <a:sym typeface="Calibri"/>
              </a:rPr>
              <a:t>platformă</a:t>
            </a:r>
            <a:r>
              <a:rPr lang="en-GB" sz="1600" dirty="0">
                <a:latin typeface="Calibri" panose="020F0502020204030204" pitchFamily="34" charset="0"/>
                <a:ea typeface="Calibri"/>
                <a:cs typeface="Calibri" panose="020F0502020204030204" pitchFamily="34" charset="0"/>
                <a:sym typeface="Calibri"/>
              </a:rPr>
              <a:t> </a:t>
            </a:r>
            <a:r>
              <a:rPr lang="en-GB" sz="1600" dirty="0" err="1">
                <a:latin typeface="Calibri" panose="020F0502020204030204" pitchFamily="34" charset="0"/>
                <a:ea typeface="Calibri"/>
                <a:cs typeface="Calibri" panose="020F0502020204030204" pitchFamily="34" charset="0"/>
                <a:sym typeface="Calibri"/>
              </a:rPr>
              <a:t>oferită</a:t>
            </a:r>
            <a:r>
              <a:rPr lang="en-GB" sz="1600" dirty="0">
                <a:latin typeface="Calibri" panose="020F0502020204030204" pitchFamily="34" charset="0"/>
                <a:ea typeface="Calibri"/>
                <a:cs typeface="Calibri" panose="020F0502020204030204" pitchFamily="34" charset="0"/>
                <a:sym typeface="Calibri"/>
              </a:rPr>
              <a:t> de banca </a:t>
            </a:r>
            <a:r>
              <a:rPr lang="en-GB" sz="1600" dirty="0" err="1">
                <a:latin typeface="Calibri" panose="020F0502020204030204" pitchFamily="34" charset="0"/>
                <a:ea typeface="Calibri"/>
                <a:cs typeface="Calibri" panose="020F0502020204030204" pitchFamily="34" charset="0"/>
                <a:sym typeface="Calibri"/>
              </a:rPr>
              <a:t>dvs</a:t>
            </a:r>
            <a:r>
              <a:rPr lang="en-GB" sz="1600" dirty="0">
                <a:latin typeface="Calibri" panose="020F0502020204030204" pitchFamily="34" charset="0"/>
                <a:ea typeface="Calibri"/>
                <a:cs typeface="Calibri" panose="020F0502020204030204" pitchFamily="34" charset="0"/>
                <a:sym typeface="Calibri"/>
              </a:rPr>
              <a:t>. </a:t>
            </a:r>
            <a:r>
              <a:rPr lang="en-GB" sz="1600" dirty="0" err="1">
                <a:latin typeface="Calibri" panose="020F0502020204030204" pitchFamily="34" charset="0"/>
                <a:ea typeface="Calibri"/>
                <a:cs typeface="Calibri" panose="020F0502020204030204" pitchFamily="34" charset="0"/>
                <a:sym typeface="Calibri"/>
              </a:rPr>
              <a:t>pentru</a:t>
            </a:r>
            <a:r>
              <a:rPr lang="en-GB" sz="1600" dirty="0">
                <a:latin typeface="Calibri" panose="020F0502020204030204" pitchFamily="34" charset="0"/>
                <a:ea typeface="Calibri"/>
                <a:cs typeface="Calibri" panose="020F0502020204030204" pitchFamily="34" charset="0"/>
                <a:sym typeface="Calibri"/>
              </a:rPr>
              <a:t> a </a:t>
            </a:r>
            <a:r>
              <a:rPr lang="en-GB" sz="1600" dirty="0" err="1">
                <a:latin typeface="Calibri" panose="020F0502020204030204" pitchFamily="34" charset="0"/>
                <a:ea typeface="Calibri"/>
                <a:cs typeface="Calibri" panose="020F0502020204030204" pitchFamily="34" charset="0"/>
                <a:sym typeface="Calibri"/>
              </a:rPr>
              <a:t>avea</a:t>
            </a:r>
            <a:r>
              <a:rPr lang="en-GB" sz="1600" dirty="0">
                <a:latin typeface="Calibri" panose="020F0502020204030204" pitchFamily="34" charset="0"/>
                <a:ea typeface="Calibri"/>
                <a:cs typeface="Calibri" panose="020F0502020204030204" pitchFamily="34" charset="0"/>
                <a:sym typeface="Calibri"/>
              </a:rPr>
              <a:t> </a:t>
            </a:r>
            <a:r>
              <a:rPr lang="en-GB" sz="1600" dirty="0" err="1">
                <a:latin typeface="Calibri" panose="020F0502020204030204" pitchFamily="34" charset="0"/>
                <a:ea typeface="Calibri"/>
                <a:cs typeface="Calibri" panose="020F0502020204030204" pitchFamily="34" charset="0"/>
                <a:sym typeface="Calibri"/>
              </a:rPr>
              <a:t>acces</a:t>
            </a:r>
            <a:r>
              <a:rPr lang="en-GB" sz="1600" dirty="0">
                <a:latin typeface="Calibri" panose="020F0502020204030204" pitchFamily="34" charset="0"/>
                <a:ea typeface="Calibri"/>
                <a:cs typeface="Calibri" panose="020F0502020204030204" pitchFamily="34" charset="0"/>
                <a:sym typeface="Calibri"/>
              </a:rPr>
              <a:t> la </a:t>
            </a:r>
            <a:r>
              <a:rPr lang="en-GB" sz="1600" dirty="0" err="1">
                <a:latin typeface="Calibri" panose="020F0502020204030204" pitchFamily="34" charset="0"/>
                <a:ea typeface="Calibri"/>
                <a:cs typeface="Calibri" panose="020F0502020204030204" pitchFamily="34" charset="0"/>
                <a:sym typeface="Calibri"/>
              </a:rPr>
              <a:t>servicii</a:t>
            </a:r>
            <a:r>
              <a:rPr lang="en-GB" sz="1600" dirty="0">
                <a:latin typeface="Calibri" panose="020F0502020204030204" pitchFamily="34" charset="0"/>
                <a:ea typeface="Calibri"/>
                <a:cs typeface="Calibri" panose="020F0502020204030204" pitchFamily="34" charset="0"/>
                <a:sym typeface="Calibri"/>
              </a:rPr>
              <a:t> </a:t>
            </a:r>
            <a:r>
              <a:rPr lang="en-GB" sz="1600" dirty="0" err="1">
                <a:latin typeface="Calibri" panose="020F0502020204030204" pitchFamily="34" charset="0"/>
                <a:ea typeface="Calibri"/>
                <a:cs typeface="Calibri" panose="020F0502020204030204" pitchFamily="34" charset="0"/>
                <a:sym typeface="Calibri"/>
              </a:rPr>
              <a:t>bancare</a:t>
            </a:r>
            <a:r>
              <a:rPr lang="en-GB" sz="1600" dirty="0">
                <a:latin typeface="Calibri" panose="020F0502020204030204" pitchFamily="34" charset="0"/>
                <a:ea typeface="Calibri"/>
                <a:cs typeface="Calibri" panose="020F0502020204030204" pitchFamily="34" charset="0"/>
                <a:sym typeface="Calibri"/>
              </a:rPr>
              <a:t> online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GB" sz="5400"/>
              <a:t>Module</a:t>
            </a:r>
            <a:endParaRPr sz="5400">
              <a:solidFill>
                <a:srgbClr val="1C2E78"/>
              </a:solidFill>
            </a:endParaRPr>
          </a:p>
        </p:txBody>
      </p:sp>
      <p:grpSp>
        <p:nvGrpSpPr>
          <p:cNvPr id="116" name="Google Shape;116;p3"/>
          <p:cNvGrpSpPr/>
          <p:nvPr/>
        </p:nvGrpSpPr>
        <p:grpSpPr>
          <a:xfrm>
            <a:off x="949569" y="2179971"/>
            <a:ext cx="10520867" cy="4282509"/>
            <a:chOff x="0" y="8246"/>
            <a:chExt cx="10520867" cy="4282509"/>
          </a:xfrm>
        </p:grpSpPr>
        <p:sp>
          <p:nvSpPr>
            <p:cNvPr id="117" name="Google Shape;117;p3"/>
            <p:cNvSpPr/>
            <p:nvPr/>
          </p:nvSpPr>
          <p:spPr>
            <a:xfrm>
              <a:off x="0" y="8246"/>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3"/>
            <p:cNvSpPr txBox="1"/>
            <p:nvPr/>
          </p:nvSpPr>
          <p:spPr>
            <a:xfrm>
              <a:off x="34330" y="42576"/>
              <a:ext cx="10452207" cy="634585"/>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GB" sz="2800" b="1" i="0" u="none" strike="noStrike" cap="none">
                  <a:solidFill>
                    <a:schemeClr val="lt1"/>
                  </a:solidFill>
                  <a:latin typeface="Calibri"/>
                  <a:ea typeface="Calibri"/>
                  <a:cs typeface="Calibri"/>
                  <a:sym typeface="Calibri"/>
                </a:rPr>
                <a:t>1. </a:t>
              </a:r>
              <a:r>
                <a:rPr lang="en-GB" sz="2800" b="0" i="0" u="none" strike="noStrike" cap="none">
                  <a:solidFill>
                    <a:schemeClr val="lt1"/>
                  </a:solidFill>
                  <a:latin typeface="Calibri"/>
                  <a:ea typeface="Calibri"/>
                  <a:cs typeface="Calibri"/>
                  <a:sym typeface="Calibri"/>
                </a:rPr>
                <a:t>Abilități de bază pentru alfabetizare digitală </a:t>
              </a:r>
              <a:endParaRPr sz="2800" b="0" i="0" u="none" strike="noStrike" cap="none">
                <a:solidFill>
                  <a:srgbClr val="FFFFFF"/>
                </a:solidFill>
                <a:latin typeface="Calibri"/>
                <a:ea typeface="Calibri"/>
                <a:cs typeface="Calibri"/>
                <a:sym typeface="Calibri"/>
              </a:endParaRPr>
            </a:p>
          </p:txBody>
        </p:sp>
        <p:sp>
          <p:nvSpPr>
            <p:cNvPr id="119" name="Google Shape;119;p3"/>
            <p:cNvSpPr/>
            <p:nvPr/>
          </p:nvSpPr>
          <p:spPr>
            <a:xfrm>
              <a:off x="0" y="717773"/>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 name="Google Shape;120;p3"/>
            <p:cNvSpPr txBox="1"/>
            <p:nvPr/>
          </p:nvSpPr>
          <p:spPr>
            <a:xfrm>
              <a:off x="34330" y="752103"/>
              <a:ext cx="10452207" cy="634585"/>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GB" sz="2800" b="0" i="0" u="none" strike="noStrike" cap="none">
                  <a:solidFill>
                    <a:srgbClr val="FFFFFF"/>
                  </a:solidFill>
                  <a:latin typeface="Calibri"/>
                  <a:ea typeface="Calibri"/>
                  <a:cs typeface="Calibri"/>
                  <a:sym typeface="Calibri"/>
                </a:rPr>
                <a:t>2. </a:t>
              </a:r>
              <a:r>
                <a:rPr lang="en-GB" sz="2800" b="0" i="0" u="none" strike="noStrike" cap="none">
                  <a:solidFill>
                    <a:schemeClr val="lt1"/>
                  </a:solidFill>
                  <a:latin typeface="Calibri"/>
                  <a:ea typeface="Calibri"/>
                  <a:cs typeface="Calibri"/>
                  <a:sym typeface="Calibri"/>
                </a:rPr>
                <a:t>Securitate &amp; Prevenție</a:t>
              </a:r>
              <a:endParaRPr sz="2800" b="0" i="0" u="none" strike="noStrike" cap="none">
                <a:solidFill>
                  <a:srgbClr val="FFFFFF"/>
                </a:solidFill>
                <a:latin typeface="Calibri"/>
                <a:ea typeface="Calibri"/>
                <a:cs typeface="Calibri"/>
                <a:sym typeface="Calibri"/>
              </a:endParaRPr>
            </a:p>
          </p:txBody>
        </p:sp>
        <p:sp>
          <p:nvSpPr>
            <p:cNvPr id="121" name="Google Shape;121;p3"/>
            <p:cNvSpPr/>
            <p:nvPr/>
          </p:nvSpPr>
          <p:spPr>
            <a:xfrm>
              <a:off x="0" y="1435207"/>
              <a:ext cx="10520867" cy="703245"/>
            </a:xfrm>
            <a:prstGeom prst="roundRect">
              <a:avLst>
                <a:gd name="adj" fmla="val 16667"/>
              </a:avLst>
            </a:prstGeom>
            <a:solidFill>
              <a:srgbClr val="89C53F"/>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 name="Google Shape;122;p3"/>
            <p:cNvSpPr txBox="1"/>
            <p:nvPr/>
          </p:nvSpPr>
          <p:spPr>
            <a:xfrm>
              <a:off x="34330" y="1469537"/>
              <a:ext cx="10452207" cy="634585"/>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GB" sz="2800" b="1" i="0" u="none" strike="noStrike" cap="none">
                  <a:solidFill>
                    <a:srgbClr val="FFFFFF"/>
                  </a:solidFill>
                  <a:latin typeface="Calibri"/>
                  <a:ea typeface="Calibri"/>
                  <a:cs typeface="Calibri"/>
                  <a:sym typeface="Calibri"/>
                </a:rPr>
                <a:t>3. Gestionarea unui cont bancar online</a:t>
              </a:r>
              <a:endParaRPr sz="2800" b="1" i="0" u="none" strike="noStrike" cap="none">
                <a:solidFill>
                  <a:srgbClr val="FFFFFF"/>
                </a:solidFill>
                <a:latin typeface="Calibri"/>
                <a:ea typeface="Calibri"/>
                <a:cs typeface="Calibri"/>
                <a:sym typeface="Calibri"/>
              </a:endParaRPr>
            </a:p>
          </p:txBody>
        </p:sp>
        <p:sp>
          <p:nvSpPr>
            <p:cNvPr id="123" name="Google Shape;123;p3"/>
            <p:cNvSpPr/>
            <p:nvPr/>
          </p:nvSpPr>
          <p:spPr>
            <a:xfrm>
              <a:off x="0" y="2152642"/>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 name="Google Shape;124;p3"/>
            <p:cNvSpPr txBox="1"/>
            <p:nvPr/>
          </p:nvSpPr>
          <p:spPr>
            <a:xfrm>
              <a:off x="34330" y="2186972"/>
              <a:ext cx="10452207" cy="634585"/>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GB" sz="2600" b="0" i="0" u="none" strike="noStrike" cap="none">
                  <a:solidFill>
                    <a:schemeClr val="lt1"/>
                  </a:solidFill>
                  <a:latin typeface="Calibri"/>
                  <a:ea typeface="Calibri"/>
                  <a:cs typeface="Calibri"/>
                  <a:sym typeface="Calibri"/>
                </a:rPr>
                <a:t>4. Modalități de a trimite și primi bani online  </a:t>
              </a:r>
              <a:endParaRPr sz="2600" b="0" i="0" u="none" strike="noStrike" cap="none">
                <a:solidFill>
                  <a:srgbClr val="FFFFFF"/>
                </a:solidFill>
                <a:latin typeface="Calibri"/>
                <a:ea typeface="Calibri"/>
                <a:cs typeface="Calibri"/>
                <a:sym typeface="Calibri"/>
              </a:endParaRPr>
            </a:p>
          </p:txBody>
        </p:sp>
        <p:sp>
          <p:nvSpPr>
            <p:cNvPr id="125" name="Google Shape;125;p3"/>
            <p:cNvSpPr/>
            <p:nvPr/>
          </p:nvSpPr>
          <p:spPr>
            <a:xfrm>
              <a:off x="0" y="2870076"/>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 name="Google Shape;126;p3"/>
            <p:cNvSpPr txBox="1"/>
            <p:nvPr/>
          </p:nvSpPr>
          <p:spPr>
            <a:xfrm>
              <a:off x="34330" y="2904406"/>
              <a:ext cx="10452207" cy="634585"/>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chemeClr val="lt1"/>
                </a:buClr>
                <a:buSzPts val="2600"/>
                <a:buFont typeface="Calibri"/>
                <a:buNone/>
              </a:pPr>
              <a:r>
                <a:rPr lang="en-GB" sz="2600" b="0" i="0" u="none" strike="noStrike" cap="none">
                  <a:solidFill>
                    <a:schemeClr val="lt1"/>
                  </a:solidFill>
                  <a:latin typeface="Calibri"/>
                  <a:ea typeface="Calibri"/>
                  <a:cs typeface="Calibri"/>
                  <a:sym typeface="Calibri"/>
                </a:rPr>
                <a:t>5. Folosirea unui card de credit pentru a cumpăra bunuri și servicii online</a:t>
              </a:r>
              <a:endParaRPr sz="2600" b="0" i="0" u="none" strike="noStrike" cap="none">
                <a:solidFill>
                  <a:srgbClr val="FFFFFF"/>
                </a:solidFill>
                <a:latin typeface="Calibri"/>
                <a:ea typeface="Calibri"/>
                <a:cs typeface="Calibri"/>
                <a:sym typeface="Calibri"/>
              </a:endParaRPr>
            </a:p>
          </p:txBody>
        </p:sp>
        <p:sp>
          <p:nvSpPr>
            <p:cNvPr id="127" name="Google Shape;127;p3"/>
            <p:cNvSpPr/>
            <p:nvPr/>
          </p:nvSpPr>
          <p:spPr>
            <a:xfrm>
              <a:off x="0" y="3587510"/>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 name="Google Shape;128;p3"/>
            <p:cNvSpPr txBox="1"/>
            <p:nvPr/>
          </p:nvSpPr>
          <p:spPr>
            <a:xfrm>
              <a:off x="34330" y="3621840"/>
              <a:ext cx="10452207" cy="634585"/>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GB" sz="2600" b="0" i="0" u="none" strike="noStrike" cap="none">
                  <a:solidFill>
                    <a:schemeClr val="lt1"/>
                  </a:solidFill>
                  <a:latin typeface="Calibri"/>
                  <a:ea typeface="Calibri"/>
                  <a:cs typeface="Calibri"/>
                  <a:sym typeface="Calibri"/>
                </a:rPr>
                <a:t>6. Procesarea plăților online pentru achitarea taxelor și facturilor </a:t>
              </a:r>
              <a:endParaRPr sz="2600" b="0" i="0" u="none" strike="noStrike" cap="none">
                <a:solidFill>
                  <a:srgbClr val="FFFFFF"/>
                </a:solidFill>
                <a:latin typeface="Calibri"/>
                <a:ea typeface="Calibri"/>
                <a:cs typeface="Calibri"/>
                <a:sym typeface="Calibri"/>
              </a:endParaRPr>
            </a:p>
          </p:txBody>
        </p:sp>
      </p:grpSp>
      <p:pic>
        <p:nvPicPr>
          <p:cNvPr id="129" name="Google Shape;129;p3"/>
          <p:cNvPicPr preferRelativeResize="0"/>
          <p:nvPr/>
        </p:nvPicPr>
        <p:blipFill rotWithShape="1">
          <a:blip r:embed="rId3">
            <a:alphaModFix/>
          </a:blip>
          <a:srcRect/>
          <a:stretch/>
        </p:blipFill>
        <p:spPr>
          <a:xfrm>
            <a:off x="11504766" y="5393423"/>
            <a:ext cx="668329" cy="677143"/>
          </a:xfrm>
          <a:prstGeom prst="rect">
            <a:avLst/>
          </a:prstGeom>
          <a:solidFill>
            <a:schemeClr val="bg1"/>
          </a:solidFill>
          <a:ln>
            <a:noFill/>
          </a:ln>
        </p:spPr>
      </p:pic>
      <p:pic>
        <p:nvPicPr>
          <p:cNvPr id="130" name="Google Shape;130;p3"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0" y="23312"/>
            <a:ext cx="3800819" cy="1795328"/>
          </a:xfrm>
          <a:prstGeom prst="rect">
            <a:avLst/>
          </a:prstGeom>
          <a:noFill/>
          <a:ln>
            <a:noFill/>
          </a:ln>
        </p:spPr>
      </p:pic>
      <p:sp>
        <p:nvSpPr>
          <p:cNvPr id="2" name="TextBox 1">
            <a:extLst>
              <a:ext uri="{FF2B5EF4-FFF2-40B4-BE49-F238E27FC236}">
                <a16:creationId xmlns:a16="http://schemas.microsoft.com/office/drawing/2014/main" id="{3F3AA667-66BB-40BC-9F32-0ED1E106AE1E}"/>
              </a:ext>
            </a:extLst>
          </p:cNvPr>
          <p:cNvSpPr txBox="1"/>
          <p:nvPr/>
        </p:nvSpPr>
        <p:spPr>
          <a:xfrm>
            <a:off x="11523671" y="6211957"/>
            <a:ext cx="668329" cy="589434"/>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D87C73DF-6461-4341-8D24-05A88853F2DB}"/>
              </a:ext>
            </a:extLst>
          </p:cNvPr>
          <p:cNvSpPr txBox="1"/>
          <p:nvPr/>
        </p:nvSpPr>
        <p:spPr>
          <a:xfrm>
            <a:off x="11523671" y="5393423"/>
            <a:ext cx="683754" cy="677143"/>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0"/>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rgbClr val="1C2E78"/>
                </a:solidFill>
                <a:latin typeface="Calibri"/>
                <a:ea typeface="Calibri"/>
                <a:cs typeface="Calibri"/>
                <a:sym typeface="Calibri"/>
              </a:rPr>
              <a:t>Ce înseamnă IBAN (prescurtarea vine </a:t>
            </a:r>
            <a:r>
              <a:rPr lang="en-GB" sz="2000" b="1">
                <a:solidFill>
                  <a:srgbClr val="1C2E78"/>
                </a:solidFill>
                <a:latin typeface="Calibri"/>
                <a:ea typeface="Calibri"/>
                <a:cs typeface="Calibri"/>
                <a:sym typeface="Calibri"/>
              </a:rPr>
              <a:t>di</a:t>
            </a:r>
            <a:r>
              <a:rPr lang="en-GB" sz="2000" b="1" i="0" u="none" strike="noStrike" cap="none">
                <a:solidFill>
                  <a:srgbClr val="1C2E78"/>
                </a:solidFill>
                <a:latin typeface="Calibri"/>
                <a:ea typeface="Calibri"/>
                <a:cs typeface="Calibri"/>
                <a:sym typeface="Calibri"/>
              </a:rPr>
              <a:t>n engleză)?</a:t>
            </a:r>
            <a:endParaRPr sz="2000" b="1" i="0" u="none" strike="noStrike" cap="none">
              <a:solidFill>
                <a:srgbClr val="1C2E78"/>
              </a:solidFill>
              <a:latin typeface="Calibri"/>
              <a:ea typeface="Calibri"/>
              <a:cs typeface="Calibri"/>
              <a:sym typeface="Calibri"/>
            </a:endParaRPr>
          </a:p>
        </p:txBody>
      </p:sp>
      <p:sp>
        <p:nvSpPr>
          <p:cNvPr id="406" name="Google Shape;406;p30"/>
          <p:cNvSpPr txBox="1"/>
          <p:nvPr/>
        </p:nvSpPr>
        <p:spPr>
          <a:xfrm>
            <a:off x="2112607" y="1987414"/>
            <a:ext cx="23818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GB" sz="1400" b="0" i="1" u="none" strike="noStrike" cap="none">
                <a:solidFill>
                  <a:schemeClr val="dk1"/>
                </a:solidFill>
                <a:latin typeface="Calibri"/>
                <a:ea typeface="Calibri"/>
                <a:cs typeface="Calibri"/>
                <a:sym typeface="Calibri"/>
              </a:rPr>
              <a:t>Un singur răspuns este corect!</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44AB6AD-DC85-2E04-6D7D-B34100945CBD}"/>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Incredible Bug Accounting Network</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8363E800-ED4E-07C4-DB30-8E798CCD6B3B}"/>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Instant Bill Advice Notebook</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C1310B3C-9664-0080-F82F-FD051107B57F}"/>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GB" sz="1800" noProof="0" dirty="0">
                <a:latin typeface="Calibri" panose="020F0502020204030204" pitchFamily="34" charset="0"/>
                <a:cs typeface="Calibri" panose="020F0502020204030204" pitchFamily="34" charset="0"/>
              </a:rPr>
              <a:t>Invisible Bank Account Number  </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8AA8A14F-1292-0D01-93F4-310F138C9DE0}"/>
              </a:ext>
            </a:extLst>
          </p:cNvPr>
          <p:cNvSpPr/>
          <p:nvPr/>
        </p:nvSpPr>
        <p:spPr>
          <a:xfrm>
            <a:off x="6134100"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International Bank Account Number</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1"/>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rgbClr val="1C2E78"/>
                </a:solidFill>
                <a:latin typeface="Calibri"/>
                <a:ea typeface="Calibri"/>
                <a:cs typeface="Calibri"/>
                <a:sym typeface="Calibri"/>
              </a:rPr>
              <a:t>Ce este un PIN?</a:t>
            </a:r>
            <a:endParaRPr sz="1400" b="0" i="0" u="none" strike="noStrike" cap="none">
              <a:solidFill>
                <a:srgbClr val="000000"/>
              </a:solidFill>
              <a:latin typeface="Calibri"/>
              <a:ea typeface="Calibri"/>
              <a:cs typeface="Calibri"/>
              <a:sym typeface="Calibri"/>
            </a:endParaRPr>
          </a:p>
        </p:txBody>
      </p:sp>
      <p:sp>
        <p:nvSpPr>
          <p:cNvPr id="417" name="Google Shape;417;p31"/>
          <p:cNvSpPr txBox="1"/>
          <p:nvPr/>
        </p:nvSpPr>
        <p:spPr>
          <a:xfrm>
            <a:off x="2112607" y="1987414"/>
            <a:ext cx="23818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GB" sz="1400" b="0" i="1" u="none" strike="noStrike" cap="none">
                <a:solidFill>
                  <a:schemeClr val="dk1"/>
                </a:solidFill>
                <a:latin typeface="Calibri"/>
                <a:ea typeface="Calibri"/>
                <a:cs typeface="Calibri"/>
                <a:sym typeface="Calibri"/>
              </a:rPr>
              <a:t>Un singur răspuns este corect!</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DC4363F-8D27-8F1F-02E4-FDFDDD40C10A}"/>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Poor Income News </a:t>
            </a:r>
            <a:endParaRPr lang="el-GR" dirty="0"/>
          </a:p>
        </p:txBody>
      </p:sp>
      <p:sp>
        <p:nvSpPr>
          <p:cNvPr id="3" name="Ορθογώνιο 2">
            <a:extLst>
              <a:ext uri="{FF2B5EF4-FFF2-40B4-BE49-F238E27FC236}">
                <a16:creationId xmlns:a16="http://schemas.microsoft.com/office/drawing/2014/main" id="{E3F248AA-D304-3A14-F915-1F0B01ACA10E}"/>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r>
              <a:rPr lang="en-GB" dirty="0">
                <a:ea typeface="Calibri"/>
                <a:cs typeface="Calibri"/>
                <a:sym typeface="Calibri"/>
              </a:rPr>
              <a:t>Ceva de </a:t>
            </a:r>
            <a:r>
              <a:rPr lang="en-GB" dirty="0" err="1">
                <a:ea typeface="Calibri"/>
                <a:cs typeface="Calibri"/>
                <a:sym typeface="Calibri"/>
              </a:rPr>
              <a:t>mâncare</a:t>
            </a:r>
            <a:endParaRPr lang="el-GR" dirty="0"/>
          </a:p>
        </p:txBody>
      </p:sp>
      <p:sp>
        <p:nvSpPr>
          <p:cNvPr id="4" name="Ορθογώνιο 3">
            <a:extLst>
              <a:ext uri="{FF2B5EF4-FFF2-40B4-BE49-F238E27FC236}">
                <a16:creationId xmlns:a16="http://schemas.microsoft.com/office/drawing/2014/main" id="{2799B596-2C8A-2964-8FB7-D0DF4F040232}"/>
              </a:ext>
            </a:extLst>
          </p:cNvPr>
          <p:cNvSpPr/>
          <p:nvPr/>
        </p:nvSpPr>
        <p:spPr>
          <a:xfrm>
            <a:off x="2112607"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GB" noProof="0" dirty="0"/>
              <a:t>A personal identification number </a:t>
            </a:r>
            <a:r>
              <a:rPr lang="en-GB" dirty="0">
                <a:ea typeface="Calibri"/>
                <a:cs typeface="Calibri"/>
                <a:sym typeface="Calibri"/>
              </a:rPr>
              <a:t>(</a:t>
            </a:r>
            <a:r>
              <a:rPr lang="en-GB" dirty="0" err="1">
                <a:ea typeface="Calibri"/>
                <a:cs typeface="Calibri"/>
                <a:sym typeface="Calibri"/>
              </a:rPr>
              <a:t>Numărul</a:t>
            </a:r>
            <a:r>
              <a:rPr lang="en-GB" dirty="0">
                <a:ea typeface="Calibri"/>
                <a:cs typeface="Calibri"/>
                <a:sym typeface="Calibri"/>
              </a:rPr>
              <a:t> de </a:t>
            </a:r>
            <a:r>
              <a:rPr lang="en-GB" dirty="0" err="1">
                <a:ea typeface="Calibri"/>
                <a:cs typeface="Calibri"/>
                <a:sym typeface="Calibri"/>
              </a:rPr>
              <a:t>identificare</a:t>
            </a:r>
            <a:r>
              <a:rPr lang="en-GB" dirty="0">
                <a:ea typeface="Calibri"/>
                <a:cs typeface="Calibri"/>
                <a:sym typeface="Calibri"/>
              </a:rPr>
              <a:t> </a:t>
            </a:r>
            <a:r>
              <a:rPr lang="en-GB" dirty="0" err="1">
                <a:ea typeface="Calibri"/>
                <a:cs typeface="Calibri"/>
                <a:sym typeface="Calibri"/>
              </a:rPr>
              <a:t>personală</a:t>
            </a:r>
            <a:r>
              <a:rPr lang="en-GB" dirty="0">
                <a:ea typeface="Calibri"/>
                <a:cs typeface="Calibri"/>
                <a:sym typeface="Calibri"/>
              </a:rPr>
              <a:t>)</a:t>
            </a:r>
            <a:endParaRPr lang="el-GR" dirty="0"/>
          </a:p>
        </p:txBody>
      </p:sp>
      <p:sp>
        <p:nvSpPr>
          <p:cNvPr id="5" name="Ορθογώνιο 4">
            <a:extLst>
              <a:ext uri="{FF2B5EF4-FFF2-40B4-BE49-F238E27FC236}">
                <a16:creationId xmlns:a16="http://schemas.microsoft.com/office/drawing/2014/main" id="{D3F7A72A-9867-A3BE-EC7D-6E6935B96963}"/>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a:t>
            </a:r>
            <a:r>
              <a:rPr lang="en-GB" noProof="0" dirty="0"/>
              <a:t> </a:t>
            </a:r>
            <a:r>
              <a:rPr lang="en-GB" dirty="0">
                <a:ea typeface="Calibri"/>
                <a:cs typeface="Calibri"/>
                <a:sym typeface="Calibri"/>
              </a:rPr>
              <a:t>Un </a:t>
            </a:r>
            <a:r>
              <a:rPr lang="en-GB" dirty="0" err="1">
                <a:ea typeface="Calibri"/>
                <a:cs typeface="Calibri"/>
                <a:sym typeface="Calibri"/>
              </a:rPr>
              <a:t>accesoriu</a:t>
            </a:r>
            <a:r>
              <a:rPr lang="en-GB" dirty="0">
                <a:ea typeface="Calibri"/>
                <a:cs typeface="Calibri"/>
                <a:sym typeface="Calibri"/>
              </a:rPr>
              <a:t> </a:t>
            </a:r>
            <a:r>
              <a:rPr lang="en-GB" dirty="0" err="1">
                <a:ea typeface="Calibri"/>
                <a:cs typeface="Calibri"/>
                <a:sym typeface="Calibri"/>
              </a:rPr>
              <a:t>pentru</a:t>
            </a:r>
            <a:r>
              <a:rPr lang="en-GB" dirty="0">
                <a:ea typeface="Calibri"/>
                <a:cs typeface="Calibri"/>
                <a:sym typeface="Calibri"/>
              </a:rPr>
              <a:t> </a:t>
            </a:r>
            <a:r>
              <a:rPr lang="en-GB" dirty="0" err="1">
                <a:ea typeface="Calibri"/>
                <a:cs typeface="Calibri"/>
                <a:sym typeface="Calibri"/>
              </a:rPr>
              <a:t>păr</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rgbClr val="1C2E78"/>
                </a:solidFill>
                <a:latin typeface="Calibri"/>
                <a:ea typeface="Calibri"/>
                <a:cs typeface="Calibri"/>
                <a:sym typeface="Calibri"/>
              </a:rPr>
              <a:t>Potriviți coloanele</a:t>
            </a:r>
            <a:endParaRPr sz="2000" b="1" i="0" u="none" strike="noStrike" cap="none">
              <a:solidFill>
                <a:srgbClr val="1C2E78"/>
              </a:solidFill>
              <a:latin typeface="Calibri"/>
              <a:ea typeface="Calibri"/>
              <a:cs typeface="Calibri"/>
              <a:sym typeface="Calibri"/>
            </a:endParaRPr>
          </a:p>
        </p:txBody>
      </p:sp>
      <p:sp>
        <p:nvSpPr>
          <p:cNvPr id="428" name="Google Shape;428;p32"/>
          <p:cNvSpPr txBox="1"/>
          <p:nvPr/>
        </p:nvSpPr>
        <p:spPr>
          <a:xfrm>
            <a:off x="2112607" y="1987414"/>
            <a:ext cx="158703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GB" sz="1400" b="0" i="1" u="none" strike="noStrike" cap="none">
                <a:solidFill>
                  <a:schemeClr val="dk1"/>
                </a:solidFill>
                <a:latin typeface="Calibri"/>
                <a:ea typeface="Calibri"/>
                <a:cs typeface="Calibri"/>
                <a:sym typeface="Calibri"/>
              </a:rPr>
              <a:t>Potriviți coloanele !</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B11D6681-7ED3-DEAD-5FFB-C60CB1140A89}"/>
              </a:ext>
            </a:extLst>
          </p:cNvPr>
          <p:cNvSpPr/>
          <p:nvPr/>
        </p:nvSpPr>
        <p:spPr>
          <a:xfrm>
            <a:off x="2115908" y="23433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Clr>
                <a:srgbClr val="000000"/>
              </a:buClr>
              <a:buSzPts val="1800"/>
            </a:pPr>
            <a:r>
              <a:rPr lang="en-GB" dirty="0">
                <a:ea typeface="Calibri"/>
                <a:cs typeface="Calibri"/>
                <a:sym typeface="Calibri"/>
              </a:rPr>
              <a:t>Cum pot </a:t>
            </a:r>
            <a:r>
              <a:rPr lang="en-GB" dirty="0" err="1">
                <a:ea typeface="Calibri"/>
                <a:cs typeface="Calibri"/>
                <a:sym typeface="Calibri"/>
              </a:rPr>
              <a:t>retrage</a:t>
            </a:r>
            <a:r>
              <a:rPr lang="en-GB" dirty="0">
                <a:ea typeface="Calibri"/>
                <a:cs typeface="Calibri"/>
                <a:sym typeface="Calibri"/>
              </a:rPr>
              <a:t> bani </a:t>
            </a:r>
            <a:r>
              <a:rPr lang="en-GB" dirty="0" err="1">
                <a:ea typeface="Calibri"/>
                <a:cs typeface="Calibri"/>
                <a:sym typeface="Calibri"/>
              </a:rPr>
              <a:t>dintr</a:t>
            </a:r>
            <a:r>
              <a:rPr lang="en-GB" dirty="0">
                <a:ea typeface="Calibri"/>
                <a:cs typeface="Calibri"/>
                <a:sym typeface="Calibri"/>
              </a:rPr>
              <a:t>-un </a:t>
            </a:r>
            <a:r>
              <a:rPr lang="en-GB" dirty="0" err="1">
                <a:ea typeface="Calibri"/>
                <a:cs typeface="Calibri"/>
                <a:sym typeface="Calibri"/>
              </a:rPr>
              <a:t>cont</a:t>
            </a:r>
            <a:r>
              <a:rPr lang="en-GB" dirty="0">
                <a:ea typeface="Calibri"/>
                <a:cs typeface="Calibri"/>
                <a:sym typeface="Calibri"/>
              </a:rPr>
              <a:t> online?</a:t>
            </a:r>
          </a:p>
        </p:txBody>
      </p:sp>
      <p:sp>
        <p:nvSpPr>
          <p:cNvPr id="3" name="Ορθογώνιο 2">
            <a:extLst>
              <a:ext uri="{FF2B5EF4-FFF2-40B4-BE49-F238E27FC236}">
                <a16:creationId xmlns:a16="http://schemas.microsoft.com/office/drawing/2014/main" id="{69D36C84-CA71-FCF1-6EE7-8A5805148DFE}"/>
              </a:ext>
            </a:extLst>
          </p:cNvPr>
          <p:cNvSpPr/>
          <p:nvPr/>
        </p:nvSpPr>
        <p:spPr>
          <a:xfrm>
            <a:off x="6134100" y="23433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Un IBAN (International Bank Account Number)</a:t>
            </a:r>
          </a:p>
        </p:txBody>
      </p:sp>
      <p:sp>
        <p:nvSpPr>
          <p:cNvPr id="4" name="Ορθογώνιο 3">
            <a:extLst>
              <a:ext uri="{FF2B5EF4-FFF2-40B4-BE49-F238E27FC236}">
                <a16:creationId xmlns:a16="http://schemas.microsoft.com/office/drawing/2014/main" id="{299F7E72-DF31-7D72-CF6E-1E89FC8063D5}"/>
              </a:ext>
            </a:extLst>
          </p:cNvPr>
          <p:cNvSpPr/>
          <p:nvPr/>
        </p:nvSpPr>
        <p:spPr>
          <a:xfrm>
            <a:off x="2115908" y="35192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Clr>
                <a:srgbClr val="000000"/>
              </a:buClr>
              <a:buSzPts val="1800"/>
            </a:pPr>
            <a:r>
              <a:rPr lang="pt-BR" dirty="0">
                <a:ea typeface="Calibri"/>
                <a:cs typeface="Calibri"/>
                <a:sym typeface="Calibri"/>
              </a:rPr>
              <a:t>Ce este o plată periodică?</a:t>
            </a:r>
          </a:p>
        </p:txBody>
      </p:sp>
      <p:sp>
        <p:nvSpPr>
          <p:cNvPr id="5" name="Ορθογώνιο 4">
            <a:extLst>
              <a:ext uri="{FF2B5EF4-FFF2-40B4-BE49-F238E27FC236}">
                <a16:creationId xmlns:a16="http://schemas.microsoft.com/office/drawing/2014/main" id="{C321F0A0-B048-EEE7-994E-E56A1E1610B2}"/>
              </a:ext>
            </a:extLst>
          </p:cNvPr>
          <p:cNvSpPr/>
          <p:nvPr/>
        </p:nvSpPr>
        <p:spPr>
          <a:xfrm>
            <a:off x="6134100" y="35192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Clr>
                <a:srgbClr val="000000"/>
              </a:buClr>
              <a:buSzPts val="1800"/>
            </a:pPr>
            <a:r>
              <a:rPr lang="en-GB" dirty="0">
                <a:ea typeface="Calibri"/>
                <a:cs typeface="Calibri"/>
                <a:sym typeface="Calibri"/>
              </a:rPr>
              <a:t>Prin </a:t>
            </a:r>
            <a:r>
              <a:rPr lang="en-GB" dirty="0" err="1">
                <a:ea typeface="Calibri"/>
                <a:cs typeface="Calibri"/>
                <a:sym typeface="Calibri"/>
              </a:rPr>
              <a:t>intermediul</a:t>
            </a:r>
            <a:r>
              <a:rPr lang="en-GB" dirty="0">
                <a:ea typeface="Calibri"/>
                <a:cs typeface="Calibri"/>
                <a:sym typeface="Calibri"/>
              </a:rPr>
              <a:t> </a:t>
            </a:r>
            <a:r>
              <a:rPr lang="en-GB" dirty="0" err="1">
                <a:ea typeface="Calibri"/>
                <a:cs typeface="Calibri"/>
                <a:sym typeface="Calibri"/>
              </a:rPr>
              <a:t>unui</a:t>
            </a:r>
            <a:r>
              <a:rPr lang="en-GB" dirty="0">
                <a:ea typeface="Calibri"/>
                <a:cs typeface="Calibri"/>
                <a:sym typeface="Calibri"/>
              </a:rPr>
              <a:t> </a:t>
            </a:r>
            <a:r>
              <a:rPr lang="en-GB" dirty="0" err="1">
                <a:ea typeface="Calibri"/>
                <a:cs typeface="Calibri"/>
                <a:sym typeface="Calibri"/>
              </a:rPr>
              <a:t>bancomat</a:t>
            </a:r>
            <a:endParaRPr lang="en-GB" dirty="0">
              <a:ea typeface="Calibri"/>
              <a:cs typeface="Calibri"/>
              <a:sym typeface="Calibri"/>
            </a:endParaRPr>
          </a:p>
        </p:txBody>
      </p:sp>
      <p:sp>
        <p:nvSpPr>
          <p:cNvPr id="6" name="Ορθογώνιο 5">
            <a:extLst>
              <a:ext uri="{FF2B5EF4-FFF2-40B4-BE49-F238E27FC236}">
                <a16:creationId xmlns:a16="http://schemas.microsoft.com/office/drawing/2014/main" id="{77CAF118-439B-517B-381E-66C7B8232CEB}"/>
              </a:ext>
            </a:extLst>
          </p:cNvPr>
          <p:cNvSpPr/>
          <p:nvPr/>
        </p:nvSpPr>
        <p:spPr>
          <a:xfrm>
            <a:off x="2115908"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Clr>
                <a:srgbClr val="000000"/>
              </a:buClr>
              <a:buSzPts val="1800"/>
            </a:pPr>
            <a:r>
              <a:rPr lang="en-GB" dirty="0">
                <a:ea typeface="Calibri"/>
                <a:cs typeface="Calibri"/>
                <a:sym typeface="Calibri"/>
              </a:rPr>
              <a:t>De </a:t>
            </a:r>
            <a:r>
              <a:rPr lang="en-GB" dirty="0" err="1">
                <a:ea typeface="Calibri"/>
                <a:cs typeface="Calibri"/>
                <a:sym typeface="Calibri"/>
              </a:rPr>
              <a:t>ce</a:t>
            </a:r>
            <a:r>
              <a:rPr lang="en-GB" dirty="0">
                <a:ea typeface="Calibri"/>
                <a:cs typeface="Calibri"/>
                <a:sym typeface="Calibri"/>
              </a:rPr>
              <a:t> </a:t>
            </a:r>
            <a:r>
              <a:rPr lang="en-GB" dirty="0" err="1">
                <a:ea typeface="Calibri"/>
                <a:cs typeface="Calibri"/>
                <a:sym typeface="Calibri"/>
              </a:rPr>
              <a:t>avem</a:t>
            </a:r>
            <a:r>
              <a:rPr lang="en-GB" dirty="0">
                <a:ea typeface="Calibri"/>
                <a:cs typeface="Calibri"/>
                <a:sym typeface="Calibri"/>
              </a:rPr>
              <a:t> </a:t>
            </a:r>
            <a:r>
              <a:rPr lang="en-GB" dirty="0" err="1">
                <a:ea typeface="Calibri"/>
                <a:cs typeface="Calibri"/>
                <a:sym typeface="Calibri"/>
              </a:rPr>
              <a:t>nevoie</a:t>
            </a:r>
            <a:r>
              <a:rPr lang="en-GB" dirty="0">
                <a:ea typeface="Calibri"/>
                <a:cs typeface="Calibri"/>
                <a:sym typeface="Calibri"/>
              </a:rPr>
              <a:t> </a:t>
            </a:r>
            <a:r>
              <a:rPr lang="en-GB" dirty="0" err="1">
                <a:ea typeface="Calibri"/>
                <a:cs typeface="Calibri"/>
                <a:sym typeface="Calibri"/>
              </a:rPr>
              <a:t>pentru</a:t>
            </a:r>
            <a:r>
              <a:rPr lang="en-GB" dirty="0">
                <a:ea typeface="Calibri"/>
                <a:cs typeface="Calibri"/>
                <a:sym typeface="Calibri"/>
              </a:rPr>
              <a:t> a </a:t>
            </a:r>
            <a:r>
              <a:rPr lang="en-GB" dirty="0" err="1">
                <a:ea typeface="Calibri"/>
                <a:cs typeface="Calibri"/>
                <a:sym typeface="Calibri"/>
              </a:rPr>
              <a:t>efectua</a:t>
            </a:r>
            <a:r>
              <a:rPr lang="en-GB" dirty="0">
                <a:ea typeface="Calibri"/>
                <a:cs typeface="Calibri"/>
                <a:sym typeface="Calibri"/>
              </a:rPr>
              <a:t> un transfer </a:t>
            </a:r>
            <a:r>
              <a:rPr lang="en-GB" dirty="0" err="1">
                <a:ea typeface="Calibri"/>
                <a:cs typeface="Calibri"/>
                <a:sym typeface="Calibri"/>
              </a:rPr>
              <a:t>bancar</a:t>
            </a:r>
            <a:r>
              <a:rPr lang="en-GB" dirty="0">
                <a:ea typeface="Calibri"/>
                <a:cs typeface="Calibri"/>
                <a:sym typeface="Calibri"/>
              </a:rPr>
              <a:t> </a:t>
            </a:r>
            <a:r>
              <a:rPr lang="en-GB" dirty="0" err="1">
                <a:ea typeface="Calibri"/>
                <a:cs typeface="Calibri"/>
                <a:sym typeface="Calibri"/>
              </a:rPr>
              <a:t>internațional</a:t>
            </a:r>
            <a:r>
              <a:rPr lang="en-GB" dirty="0">
                <a:ea typeface="Calibri"/>
                <a:cs typeface="Calibri"/>
                <a:sym typeface="Calibri"/>
              </a:rPr>
              <a:t>?</a:t>
            </a:r>
          </a:p>
        </p:txBody>
      </p:sp>
      <p:sp>
        <p:nvSpPr>
          <p:cNvPr id="7" name="Ορθογώνιο 6">
            <a:extLst>
              <a:ext uri="{FF2B5EF4-FFF2-40B4-BE49-F238E27FC236}">
                <a16:creationId xmlns:a16="http://schemas.microsoft.com/office/drawing/2014/main" id="{AF52CACC-6126-8E68-06D7-D665C5F769D4}"/>
              </a:ext>
            </a:extLst>
          </p:cNvPr>
          <p:cNvSpPr/>
          <p:nvPr/>
        </p:nvSpPr>
        <p:spPr>
          <a:xfrm>
            <a:off x="6134100"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Clr>
                <a:srgbClr val="000000"/>
              </a:buClr>
              <a:buSzPts val="1800"/>
            </a:pPr>
            <a:r>
              <a:rPr lang="en-GB" dirty="0">
                <a:ea typeface="Calibri"/>
                <a:cs typeface="Calibri"/>
                <a:sym typeface="Calibri"/>
              </a:rPr>
              <a:t>O </a:t>
            </a:r>
            <a:r>
              <a:rPr lang="en-GB" dirty="0" err="1">
                <a:ea typeface="Calibri"/>
                <a:cs typeface="Calibri"/>
                <a:sym typeface="Calibri"/>
              </a:rPr>
              <a:t>plată</a:t>
            </a:r>
            <a:r>
              <a:rPr lang="en-GB" dirty="0">
                <a:ea typeface="Calibri"/>
                <a:cs typeface="Calibri"/>
                <a:sym typeface="Calibri"/>
              </a:rPr>
              <a:t> care </a:t>
            </a:r>
            <a:r>
              <a:rPr lang="en-GB" dirty="0" err="1">
                <a:ea typeface="Calibri"/>
                <a:cs typeface="Calibri"/>
                <a:sym typeface="Calibri"/>
              </a:rPr>
              <a:t>va</a:t>
            </a:r>
            <a:r>
              <a:rPr lang="en-GB" dirty="0">
                <a:ea typeface="Calibri"/>
                <a:cs typeface="Calibri"/>
                <a:sym typeface="Calibri"/>
              </a:rPr>
              <a:t> fi </a:t>
            </a:r>
            <a:r>
              <a:rPr lang="en-GB" dirty="0" err="1">
                <a:ea typeface="Calibri"/>
                <a:cs typeface="Calibri"/>
                <a:sym typeface="Calibri"/>
              </a:rPr>
              <a:t>repetată</a:t>
            </a:r>
            <a:r>
              <a:rPr lang="en-GB" dirty="0">
                <a:ea typeface="Calibri"/>
                <a:cs typeface="Calibri"/>
                <a:sym typeface="Calibri"/>
              </a:rPr>
              <a:t> la intervale regulate.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00B0F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2F5496"/>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FFC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00B0F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rgbClr val="2F5496"/>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7"/>
                                        </p:tgtEl>
                                        <p:attrNameLst>
                                          <p:attrName>fillcolor</p:attrName>
                                        </p:attrNameLst>
                                      </p:cBhvr>
                                      <p:to>
                                        <a:srgbClr val="FFC000"/>
                                      </p:to>
                                    </p:animClr>
                                    <p:set>
                                      <p:cBhvr>
                                        <p:cTn id="42" dur="2000" fill="hold"/>
                                        <p:tgtEl>
                                          <p:spTgt spid="7"/>
                                        </p:tgtEl>
                                        <p:attrNameLst>
                                          <p:attrName>fill.type</p:attrName>
                                        </p:attrNameLst>
                                      </p:cBhvr>
                                      <p:to>
                                        <p:strVal val="solid"/>
                                      </p:to>
                                    </p:set>
                                    <p:set>
                                      <p:cBhvr>
                                        <p:cTn id="4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6" name="Google Shape;436;p35"/>
          <p:cNvGrpSpPr/>
          <p:nvPr/>
        </p:nvGrpSpPr>
        <p:grpSpPr>
          <a:xfrm>
            <a:off x="0" y="1"/>
            <a:ext cx="12624362" cy="6910372"/>
            <a:chOff x="0" y="0"/>
            <a:chExt cx="12624362" cy="7020335"/>
          </a:xfrm>
        </p:grpSpPr>
        <p:sp>
          <p:nvSpPr>
            <p:cNvPr id="437" name="Google Shape;437;p35"/>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38" name="Google Shape;438;p35"/>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39" name="Google Shape;439;p35"/>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440" name="Google Shape;440;p35"/>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GB" sz="4000" b="1" i="0" u="none" strike="noStrike" cap="none">
                  <a:solidFill>
                    <a:srgbClr val="FFC243"/>
                  </a:solidFill>
                  <a:latin typeface="Calibri"/>
                  <a:ea typeface="Calibri"/>
                  <a:cs typeface="Calibri"/>
                  <a:sym typeface="Calibri"/>
                </a:rPr>
                <a:t>Felicitări!</a:t>
              </a:r>
              <a:br>
                <a:rPr lang="en-GB" sz="2800" b="1" i="0" u="none" strike="noStrike" cap="none">
                  <a:solidFill>
                    <a:srgbClr val="84C337"/>
                  </a:solidFill>
                  <a:latin typeface="Calibri"/>
                  <a:ea typeface="Calibri"/>
                  <a:cs typeface="Calibri"/>
                  <a:sym typeface="Calibri"/>
                </a:rPr>
              </a:br>
              <a:r>
                <a:rPr lang="en-GB" sz="2800" b="1" i="0" u="none" strike="noStrike" cap="none">
                  <a:solidFill>
                    <a:srgbClr val="1C2E78"/>
                  </a:solidFill>
                  <a:latin typeface="Calibri"/>
                  <a:ea typeface="Calibri"/>
                  <a:cs typeface="Calibri"/>
                  <a:sym typeface="Calibri"/>
                </a:rPr>
                <a:t>Ați completat modulul!</a:t>
              </a:r>
              <a:endParaRPr sz="2800" b="1" i="0" u="none" strike="noStrike" cap="none">
                <a:solidFill>
                  <a:srgbClr val="1C2E78"/>
                </a:solidFill>
                <a:latin typeface="Calibri"/>
                <a:ea typeface="Calibri"/>
                <a:cs typeface="Calibri"/>
                <a:sym typeface="Calibri"/>
              </a:endParaRPr>
            </a:p>
          </p:txBody>
        </p:sp>
      </p:grpSp>
      <p:pic>
        <p:nvPicPr>
          <p:cNvPr id="441" name="Google Shape;441;p35"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442" name="Google Shape;442;p35"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sp>
        <p:nvSpPr>
          <p:cNvPr id="443" name="Google Shape;443;p35"/>
          <p:cNvSpPr/>
          <p:nvPr/>
        </p:nvSpPr>
        <p:spPr>
          <a:xfrm>
            <a:off x="4741679" y="6277951"/>
            <a:ext cx="7745662" cy="632422"/>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80000"/>
              </a:lnSpc>
              <a:spcBef>
                <a:spcPts val="0"/>
              </a:spcBef>
              <a:spcAft>
                <a:spcPts val="0"/>
              </a:spcAft>
              <a:buClr>
                <a:schemeClr val="dk1"/>
              </a:buClr>
              <a:buFont typeface="Calibri"/>
              <a:buNone/>
            </a:pPr>
            <a:r>
              <a:rPr lang="en-GB" sz="1110">
                <a:solidFill>
                  <a:schemeClr val="lt1"/>
                </a:solidFill>
                <a:latin typeface="Calibri"/>
                <a:ea typeface="Calibri"/>
                <a:cs typeface="Calibri"/>
                <a:sym typeface="Calibri"/>
              </a:rPr>
              <a:t>Acest proiect este finanțat de Uniunea Europeană. Conținutul prezentării reflectă exclusiv opiniile autorului (autorilor) și nu reprezintă în mod necesar poziția oficială a Uniunii Europene sau a Agenției Executive Europene pentru Educație și Cultură (EACEA). Uniunea Europeană și EACEA nu pot fi considerate responsabile pentru conținutul prezentat.</a:t>
            </a:r>
            <a:endParaRPr>
              <a:solidFill>
                <a:schemeClr val="dk1"/>
              </a:solidFill>
            </a:endParaRPr>
          </a:p>
          <a:p>
            <a:pPr marL="0" lvl="0" indent="0" algn="l" rtl="0">
              <a:lnSpc>
                <a:spcPct val="80000"/>
              </a:lnSpc>
              <a:spcBef>
                <a:spcPts val="0"/>
              </a:spcBef>
              <a:spcAft>
                <a:spcPts val="0"/>
              </a:spcAft>
              <a:buClr>
                <a:schemeClr val="dk1"/>
              </a:buClr>
              <a:buFont typeface="Calibri"/>
              <a:buNone/>
            </a:pPr>
            <a:r>
              <a:rPr lang="en-GB" sz="1110" b="1">
                <a:solidFill>
                  <a:schemeClr val="lt1"/>
                </a:solidFill>
                <a:latin typeface="Calibri"/>
                <a:ea typeface="Calibri"/>
                <a:cs typeface="Calibri"/>
                <a:sym typeface="Calibri"/>
              </a:rPr>
              <a:t>Număr proiect:</a:t>
            </a:r>
            <a:r>
              <a:rPr lang="en-GB" sz="1110">
                <a:solidFill>
                  <a:schemeClr val="lt1"/>
                </a:solidFill>
                <a:latin typeface="Calibri"/>
                <a:ea typeface="Calibri"/>
                <a:cs typeface="Calibri"/>
                <a:sym typeface="Calibri"/>
              </a:rPr>
              <a:t> 2023-1-RO01-KA220-ADU-000157797</a:t>
            </a:r>
            <a:endParaRPr sz="1110">
              <a:solidFill>
                <a:schemeClr val="lt1"/>
              </a:solidFill>
              <a:latin typeface="Calibri"/>
              <a:ea typeface="Calibri"/>
              <a:cs typeface="Calibri"/>
              <a:sym typeface="Calibri"/>
            </a:endParaRPr>
          </a:p>
        </p:txBody>
      </p:sp>
      <p:pic>
        <p:nvPicPr>
          <p:cNvPr id="444" name="Google Shape;444;p35"/>
          <p:cNvPicPr preferRelativeResize="0"/>
          <p:nvPr/>
        </p:nvPicPr>
        <p:blipFill rotWithShape="1">
          <a:blip r:embed="rId6">
            <a:alphaModFix/>
          </a:blip>
          <a:srcRect/>
          <a:stretch/>
        </p:blipFill>
        <p:spPr>
          <a:xfrm>
            <a:off x="65662" y="6213843"/>
            <a:ext cx="2823105" cy="635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GB" sz="2200" dirty="0" err="1"/>
              <a:t>Secțiunea</a:t>
            </a:r>
            <a:r>
              <a:rPr lang="en-GB" sz="2200" dirty="0"/>
              <a:t> 1</a:t>
            </a:r>
            <a:br>
              <a:rPr lang="en-GB" dirty="0"/>
            </a:br>
            <a:r>
              <a:rPr lang="en-GB" sz="4000" dirty="0" err="1"/>
              <a:t>Introducere</a:t>
            </a:r>
            <a:r>
              <a:rPr lang="en-GB" sz="4000" dirty="0"/>
              <a:t> </a:t>
            </a:r>
            <a:br>
              <a:rPr lang="en-GB" dirty="0"/>
            </a:br>
            <a:endParaRPr dirty="0"/>
          </a:p>
        </p:txBody>
      </p:sp>
      <p:sp>
        <p:nvSpPr>
          <p:cNvPr id="137" name="Google Shape;137;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GB" sz="2200" dirty="0" err="1"/>
              <a:t>Obiective</a:t>
            </a:r>
            <a:endParaRPr dirty="0"/>
          </a:p>
        </p:txBody>
      </p:sp>
      <p:sp>
        <p:nvSpPr>
          <p:cNvPr id="138" name="Google Shape;138;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Font typeface="Calibri"/>
              <a:buNone/>
            </a:pPr>
            <a:r>
              <a:rPr lang="en-GB" sz="2000" dirty="0"/>
              <a:t>La </a:t>
            </a:r>
            <a:r>
              <a:rPr lang="en-GB" sz="2000" dirty="0" err="1"/>
              <a:t>finalul</a:t>
            </a:r>
            <a:r>
              <a:rPr lang="en-GB" sz="2000" dirty="0"/>
              <a:t> </a:t>
            </a:r>
            <a:r>
              <a:rPr lang="en-GB" sz="2000" dirty="0" err="1"/>
              <a:t>acestei</a:t>
            </a:r>
            <a:r>
              <a:rPr lang="en-GB" sz="2000" dirty="0"/>
              <a:t> </a:t>
            </a:r>
            <a:r>
              <a:rPr lang="en-GB" sz="2000" dirty="0" err="1"/>
              <a:t>secțiuni</a:t>
            </a:r>
            <a:r>
              <a:rPr lang="en-GB" sz="2000" dirty="0"/>
              <a:t>, </a:t>
            </a:r>
            <a:r>
              <a:rPr lang="en-GB" sz="2000" dirty="0" err="1"/>
              <a:t>veți</a:t>
            </a:r>
            <a:r>
              <a:rPr lang="en-GB" sz="2000" dirty="0"/>
              <a:t> </a:t>
            </a:r>
            <a:r>
              <a:rPr lang="en-GB" sz="2000" dirty="0" err="1"/>
              <a:t>deține</a:t>
            </a:r>
            <a:r>
              <a:rPr lang="en-GB" sz="2000" dirty="0"/>
              <a:t> </a:t>
            </a:r>
            <a:r>
              <a:rPr lang="en-GB" sz="2000" dirty="0" err="1"/>
              <a:t>informații</a:t>
            </a:r>
            <a:r>
              <a:rPr lang="en-GB" sz="2000" dirty="0"/>
              <a:t> </a:t>
            </a:r>
            <a:r>
              <a:rPr lang="en-GB" sz="2000" dirty="0" err="1"/>
              <a:t>despre</a:t>
            </a:r>
            <a:r>
              <a:rPr lang="en-GB" sz="2000" dirty="0"/>
              <a:t>:</a:t>
            </a:r>
            <a:endParaRPr dirty="0"/>
          </a:p>
          <a:p>
            <a:pPr marL="457200" lvl="0" indent="-361950" algn="l" rtl="0">
              <a:spcBef>
                <a:spcPts val="1200"/>
              </a:spcBef>
              <a:spcAft>
                <a:spcPts val="0"/>
              </a:spcAft>
              <a:buClr>
                <a:srgbClr val="92D050"/>
              </a:buClr>
              <a:buSzPts val="2100"/>
              <a:buFont typeface="Calibri"/>
              <a:buChar char="✔"/>
            </a:pPr>
            <a:r>
              <a:rPr lang="en-GB" sz="2000" dirty="0" err="1"/>
              <a:t>Obiectivele</a:t>
            </a:r>
            <a:r>
              <a:rPr lang="en-GB" sz="2000" dirty="0"/>
              <a:t> de </a:t>
            </a:r>
            <a:r>
              <a:rPr lang="en-GB" sz="2000" dirty="0" err="1"/>
              <a:t>învățare</a:t>
            </a:r>
            <a:r>
              <a:rPr lang="en-GB" sz="2000" dirty="0"/>
              <a:t> </a:t>
            </a:r>
            <a:r>
              <a:rPr lang="en-GB" sz="2000" dirty="0" err="1"/>
              <a:t>și</a:t>
            </a:r>
            <a:r>
              <a:rPr lang="en-GB" sz="2000" dirty="0"/>
              <a:t> </a:t>
            </a:r>
            <a:r>
              <a:rPr lang="en-GB" sz="2000" dirty="0" err="1"/>
              <a:t>conținutul</a:t>
            </a:r>
            <a:r>
              <a:rPr lang="en-GB" sz="2000" dirty="0"/>
              <a:t> </a:t>
            </a:r>
            <a:r>
              <a:rPr lang="en-GB" sz="2000" dirty="0" err="1"/>
              <a:t>acestui</a:t>
            </a:r>
            <a:r>
              <a:rPr lang="en-GB" sz="2000" dirty="0"/>
              <a:t> </a:t>
            </a:r>
            <a:r>
              <a:rPr lang="en-GB" sz="2000" dirty="0" err="1"/>
              <a:t>modul</a:t>
            </a:r>
            <a:r>
              <a:rPr lang="en-GB" sz="2000" dirty="0"/>
              <a:t> de formare.</a:t>
            </a:r>
            <a:endParaRPr dirty="0"/>
          </a:p>
          <a:p>
            <a:pPr marL="457200" lvl="0" indent="-361950" algn="l" rtl="0">
              <a:spcBef>
                <a:spcPts val="1200"/>
              </a:spcBef>
              <a:spcAft>
                <a:spcPts val="0"/>
              </a:spcAft>
              <a:buClr>
                <a:srgbClr val="92D050"/>
              </a:buClr>
              <a:buSzPts val="2100"/>
              <a:buFont typeface="Calibri"/>
              <a:buChar char="✔"/>
            </a:pPr>
            <a:r>
              <a:rPr lang="en-GB" sz="2000" dirty="0" err="1"/>
              <a:t>Metodologia</a:t>
            </a:r>
            <a:r>
              <a:rPr lang="en-GB" sz="2000" dirty="0"/>
              <a:t> de </a:t>
            </a:r>
            <a:r>
              <a:rPr lang="en-GB" sz="2000" dirty="0" err="1"/>
              <a:t>instruire</a:t>
            </a:r>
            <a:r>
              <a:rPr lang="en-GB" sz="2000" dirty="0"/>
              <a:t> </a:t>
            </a:r>
            <a:r>
              <a:rPr lang="en-GB" sz="2000" dirty="0" err="1"/>
              <a:t>utilizată</a:t>
            </a:r>
            <a:r>
              <a:rPr lang="en-GB" sz="2000" dirty="0"/>
              <a:t> </a:t>
            </a:r>
            <a:r>
              <a:rPr lang="en-GB" sz="2000" dirty="0" err="1"/>
              <a:t>și</a:t>
            </a:r>
            <a:r>
              <a:rPr lang="en-GB" sz="2000" dirty="0"/>
              <a:t> </a:t>
            </a:r>
            <a:r>
              <a:rPr lang="en-GB" sz="2000" dirty="0" err="1"/>
              <a:t>durata</a:t>
            </a:r>
            <a:r>
              <a:rPr lang="en-GB" sz="2000" dirty="0"/>
              <a:t> </a:t>
            </a:r>
            <a:r>
              <a:rPr lang="en-GB" sz="2000" dirty="0" err="1"/>
              <a:t>modulului</a:t>
            </a:r>
            <a:r>
              <a:rPr lang="en-GB" sz="2000" dirty="0"/>
              <a:t>.</a:t>
            </a:r>
            <a:endParaRPr sz="2000" dirty="0"/>
          </a:p>
          <a:p>
            <a:pPr marL="457200" lvl="0" indent="0" algn="l" rtl="0">
              <a:lnSpc>
                <a:spcPct val="150000"/>
              </a:lnSpc>
              <a:spcBef>
                <a:spcPts val="1200"/>
              </a:spcBef>
              <a:spcAft>
                <a:spcPts val="0"/>
              </a:spcAft>
              <a:buNone/>
            </a:pPr>
            <a:endParaRPr sz="2000" dirty="0"/>
          </a:p>
        </p:txBody>
      </p:sp>
      <p:pic>
        <p:nvPicPr>
          <p:cNvPr id="139" name="Google Shape;139;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40" name="Google Shape;140;p4"/>
          <p:cNvSpPr txBox="1"/>
          <p:nvPr/>
        </p:nvSpPr>
        <p:spPr>
          <a:xfrm>
            <a:off x="9308493" y="5700250"/>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GB"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Imagine  </a:t>
            </a: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GB"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7" name="Google Shape;150;p5">
            <a:extLst>
              <a:ext uri="{FF2B5EF4-FFF2-40B4-BE49-F238E27FC236}">
                <a16:creationId xmlns:a16="http://schemas.microsoft.com/office/drawing/2014/main" id="{148141C7-4F3E-444E-8E70-64920D1671AD}"/>
              </a:ext>
            </a:extLst>
          </p:cNvPr>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2DE6E977-B711-4D21-AF29-D86AB033942B}"/>
              </a:ext>
            </a:extLst>
          </p:cNvPr>
          <p:cNvSpPr txBox="1"/>
          <p:nvPr/>
        </p:nvSpPr>
        <p:spPr>
          <a:xfrm>
            <a:off x="11439939" y="6162261"/>
            <a:ext cx="752061" cy="695739"/>
          </a:xfrm>
          <a:prstGeom prst="rect">
            <a:avLst/>
          </a:prstGeom>
          <a:solidFill>
            <a:schemeClr val="bg1"/>
          </a:solidFill>
        </p:spPr>
        <p:txBody>
          <a:bodyPr wrap="square" rtlCol="0">
            <a:spAutoFit/>
          </a:bodyPr>
          <a:lstStyle/>
          <a:p>
            <a:endParaRPr lang="en-US" dirty="0"/>
          </a:p>
        </p:txBody>
      </p:sp>
      <p:pic>
        <p:nvPicPr>
          <p:cNvPr id="9" name="Google Shape;87;p1">
            <a:extLst>
              <a:ext uri="{FF2B5EF4-FFF2-40B4-BE49-F238E27FC236}">
                <a16:creationId xmlns:a16="http://schemas.microsoft.com/office/drawing/2014/main" id="{5059498E-F571-4E39-9E79-26675C6C3A2B}"/>
              </a:ext>
            </a:extLst>
          </p:cNvPr>
          <p:cNvPicPr preferRelativeResize="0"/>
          <p:nvPr/>
        </p:nvPicPr>
        <p:blipFill>
          <a:blip r:embed="rId5">
            <a:alphaModFix/>
          </a:blip>
          <a:stretch>
            <a:fillRect/>
          </a:stretch>
        </p:blipFill>
        <p:spPr>
          <a:xfrm>
            <a:off x="-3" y="6243372"/>
            <a:ext cx="2705965" cy="607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800"/>
              <a:buFont typeface="Calibri"/>
              <a:buNone/>
            </a:pPr>
            <a:r>
              <a:rPr lang="en-GB" sz="2800"/>
              <a:t>Competențe</a:t>
            </a:r>
            <a:endParaRPr sz="2800"/>
          </a:p>
        </p:txBody>
      </p:sp>
      <p:pic>
        <p:nvPicPr>
          <p:cNvPr id="147" name="Google Shape;147;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48" name="Google Shape;148;p5"/>
          <p:cNvSpPr txBox="1">
            <a:spLocks noGrp="1"/>
          </p:cNvSpPr>
          <p:nvPr>
            <p:ph type="body" idx="1"/>
          </p:nvPr>
        </p:nvSpPr>
        <p:spPr>
          <a:xfrm>
            <a:off x="485775" y="2236588"/>
            <a:ext cx="5610225" cy="408064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92D050"/>
              </a:buClr>
              <a:buSzPts val="2640"/>
              <a:buFont typeface="Calibri"/>
              <a:buChar char="▪"/>
            </a:pPr>
            <a:r>
              <a:rPr lang="en-GB" sz="2200" dirty="0" err="1"/>
              <a:t>Veți</a:t>
            </a:r>
            <a:r>
              <a:rPr lang="en-GB" sz="2200" dirty="0"/>
              <a:t> </a:t>
            </a:r>
            <a:r>
              <a:rPr lang="en-GB" sz="2200" dirty="0" err="1"/>
              <a:t>dobândi</a:t>
            </a:r>
            <a:r>
              <a:rPr lang="en-GB" sz="2200" dirty="0"/>
              <a:t> </a:t>
            </a:r>
            <a:r>
              <a:rPr lang="en-GB" sz="2200" dirty="0" err="1"/>
              <a:t>abilitățile</a:t>
            </a:r>
            <a:r>
              <a:rPr lang="en-GB" sz="2200" dirty="0"/>
              <a:t> </a:t>
            </a:r>
            <a:r>
              <a:rPr lang="en-GB" sz="2200" dirty="0" err="1"/>
              <a:t>necesare</a:t>
            </a:r>
            <a:r>
              <a:rPr lang="en-GB" sz="2200" dirty="0"/>
              <a:t> </a:t>
            </a:r>
            <a:r>
              <a:rPr lang="en-GB" sz="2200" dirty="0" err="1"/>
              <a:t>pentru</a:t>
            </a:r>
            <a:r>
              <a:rPr lang="en-GB" sz="2200" dirty="0"/>
              <a:t> </a:t>
            </a:r>
            <a:r>
              <a:rPr lang="en-GB" sz="2200" dirty="0" err="1"/>
              <a:t>crea</a:t>
            </a:r>
            <a:r>
              <a:rPr lang="en-GB" sz="2200" dirty="0"/>
              <a:t> </a:t>
            </a:r>
            <a:r>
              <a:rPr lang="en-GB" sz="2200" dirty="0" err="1"/>
              <a:t>și</a:t>
            </a:r>
            <a:r>
              <a:rPr lang="en-GB" sz="2200" dirty="0"/>
              <a:t> </a:t>
            </a:r>
            <a:r>
              <a:rPr lang="en-GB" sz="2200" dirty="0" err="1"/>
              <a:t>accesa</a:t>
            </a:r>
            <a:r>
              <a:rPr lang="en-GB" sz="2200" dirty="0"/>
              <a:t> un </a:t>
            </a:r>
            <a:r>
              <a:rPr lang="en-GB" sz="2200" dirty="0" err="1"/>
              <a:t>cont</a:t>
            </a:r>
            <a:r>
              <a:rPr lang="en-GB" sz="2200" dirty="0"/>
              <a:t> </a:t>
            </a:r>
            <a:r>
              <a:rPr lang="en-GB" sz="2200" dirty="0" err="1"/>
              <a:t>bancar</a:t>
            </a:r>
            <a:r>
              <a:rPr lang="en-GB" sz="2200" dirty="0"/>
              <a:t> online:</a:t>
            </a:r>
            <a:endParaRPr sz="2200" dirty="0"/>
          </a:p>
          <a:p>
            <a:pPr marL="685800" lvl="1" indent="-228600" algn="l" rtl="0">
              <a:lnSpc>
                <a:spcPct val="100000"/>
              </a:lnSpc>
              <a:spcBef>
                <a:spcPts val="1200"/>
              </a:spcBef>
              <a:spcAft>
                <a:spcPts val="0"/>
              </a:spcAft>
              <a:buClr>
                <a:srgbClr val="FFDA4C"/>
              </a:buClr>
              <a:buSzPts val="2640"/>
              <a:buChar char="✔"/>
            </a:pPr>
            <a:r>
              <a:rPr lang="en-GB" dirty="0" err="1"/>
              <a:t>Veți</a:t>
            </a:r>
            <a:r>
              <a:rPr lang="en-GB" dirty="0"/>
              <a:t> </a:t>
            </a:r>
            <a:r>
              <a:rPr lang="en-GB" dirty="0" err="1"/>
              <a:t>ști</a:t>
            </a:r>
            <a:r>
              <a:rPr lang="en-GB" dirty="0"/>
              <a:t> </a:t>
            </a:r>
            <a:r>
              <a:rPr lang="en-GB" dirty="0" err="1"/>
              <a:t>pașii</a:t>
            </a:r>
            <a:r>
              <a:rPr lang="en-GB" dirty="0"/>
              <a:t> </a:t>
            </a:r>
            <a:r>
              <a:rPr lang="en-GB" dirty="0" err="1"/>
              <a:t>pentru</a:t>
            </a:r>
            <a:r>
              <a:rPr lang="en-GB" dirty="0"/>
              <a:t> a </a:t>
            </a:r>
            <a:r>
              <a:rPr lang="en-GB" dirty="0" err="1"/>
              <a:t>configura</a:t>
            </a:r>
            <a:r>
              <a:rPr lang="en-GB" dirty="0"/>
              <a:t> un </a:t>
            </a:r>
            <a:r>
              <a:rPr lang="en-GB" dirty="0" err="1"/>
              <a:t>cont</a:t>
            </a:r>
            <a:r>
              <a:rPr lang="en-GB" dirty="0"/>
              <a:t> </a:t>
            </a:r>
            <a:r>
              <a:rPr lang="en-GB" dirty="0" err="1"/>
              <a:t>bancar</a:t>
            </a:r>
            <a:r>
              <a:rPr lang="en-GB" dirty="0"/>
              <a:t> online în </a:t>
            </a:r>
            <a:r>
              <a:rPr lang="en-GB" dirty="0" err="1"/>
              <a:t>aplicația</a:t>
            </a:r>
            <a:r>
              <a:rPr lang="en-GB" dirty="0"/>
              <a:t> </a:t>
            </a:r>
            <a:r>
              <a:rPr lang="en-GB" dirty="0" err="1"/>
              <a:t>dvs</a:t>
            </a:r>
            <a:r>
              <a:rPr lang="en-GB" dirty="0"/>
              <a:t>.</a:t>
            </a:r>
            <a:endParaRPr dirty="0"/>
          </a:p>
          <a:p>
            <a:pPr marL="685800" lvl="1" indent="-228600" algn="l" rtl="0">
              <a:lnSpc>
                <a:spcPct val="100000"/>
              </a:lnSpc>
              <a:spcBef>
                <a:spcPts val="1200"/>
              </a:spcBef>
              <a:spcAft>
                <a:spcPts val="0"/>
              </a:spcAft>
              <a:buClr>
                <a:srgbClr val="FFDA4C"/>
              </a:buClr>
              <a:buSzPts val="2640"/>
              <a:buChar char="✔"/>
            </a:pPr>
            <a:r>
              <a:rPr lang="en-GB" dirty="0" err="1"/>
              <a:t>Veți</a:t>
            </a:r>
            <a:r>
              <a:rPr lang="en-GB" dirty="0"/>
              <a:t> </a:t>
            </a:r>
            <a:r>
              <a:rPr lang="en-GB" dirty="0" err="1"/>
              <a:t>ști</a:t>
            </a:r>
            <a:r>
              <a:rPr lang="en-GB" dirty="0"/>
              <a:t> cum </a:t>
            </a:r>
            <a:r>
              <a:rPr lang="en-GB" dirty="0" err="1"/>
              <a:t>să</a:t>
            </a:r>
            <a:r>
              <a:rPr lang="en-GB" dirty="0"/>
              <a:t> </a:t>
            </a:r>
            <a:r>
              <a:rPr lang="en-GB" dirty="0" err="1"/>
              <a:t>obțineți</a:t>
            </a:r>
            <a:r>
              <a:rPr lang="en-GB" dirty="0"/>
              <a:t> </a:t>
            </a:r>
            <a:r>
              <a:rPr lang="en-GB" dirty="0" err="1"/>
              <a:t>codul</a:t>
            </a:r>
            <a:r>
              <a:rPr lang="en-GB" dirty="0"/>
              <a:t> de </a:t>
            </a:r>
            <a:r>
              <a:rPr lang="en-GB" dirty="0" err="1"/>
              <a:t>acces</a:t>
            </a:r>
            <a:r>
              <a:rPr lang="en-GB" dirty="0"/>
              <a:t> al </a:t>
            </a:r>
            <a:r>
              <a:rPr lang="en-GB" dirty="0" err="1"/>
              <a:t>contului</a:t>
            </a:r>
            <a:endParaRPr dirty="0"/>
          </a:p>
          <a:p>
            <a:pPr marL="685800" lvl="1" indent="-228600" algn="l" rtl="0">
              <a:lnSpc>
                <a:spcPct val="100000"/>
              </a:lnSpc>
              <a:spcBef>
                <a:spcPts val="1200"/>
              </a:spcBef>
              <a:spcAft>
                <a:spcPts val="0"/>
              </a:spcAft>
              <a:buClr>
                <a:srgbClr val="FFDA4C"/>
              </a:buClr>
              <a:buSzPts val="2640"/>
              <a:buChar char="✔"/>
            </a:pPr>
            <a:r>
              <a:rPr lang="en-GB" dirty="0" err="1"/>
              <a:t>Veți</a:t>
            </a:r>
            <a:r>
              <a:rPr lang="en-GB" dirty="0"/>
              <a:t> </a:t>
            </a:r>
            <a:r>
              <a:rPr lang="en-GB" dirty="0" err="1"/>
              <a:t>ști</a:t>
            </a:r>
            <a:r>
              <a:rPr lang="en-GB" dirty="0"/>
              <a:t> cum </a:t>
            </a:r>
            <a:r>
              <a:rPr lang="en-GB" dirty="0" err="1"/>
              <a:t>să</a:t>
            </a:r>
            <a:r>
              <a:rPr lang="en-GB" dirty="0"/>
              <a:t> v</a:t>
            </a:r>
            <a:r>
              <a:rPr lang="ro-RO" dirty="0"/>
              <a:t>ă </a:t>
            </a:r>
            <a:r>
              <a:rPr lang="en-GB" dirty="0" err="1"/>
              <a:t>verificați</a:t>
            </a:r>
            <a:r>
              <a:rPr lang="en-GB" dirty="0"/>
              <a:t> </a:t>
            </a:r>
            <a:r>
              <a:rPr lang="en-GB" dirty="0" err="1"/>
              <a:t>identitatea</a:t>
            </a:r>
            <a:r>
              <a:rPr lang="en-GB" dirty="0"/>
              <a:t> </a:t>
            </a:r>
            <a:r>
              <a:rPr lang="en-GB" dirty="0" err="1"/>
              <a:t>și</a:t>
            </a:r>
            <a:r>
              <a:rPr lang="en-GB" dirty="0"/>
              <a:t> </a:t>
            </a:r>
            <a:r>
              <a:rPr lang="en-GB" dirty="0" err="1"/>
              <a:t>să</a:t>
            </a:r>
            <a:r>
              <a:rPr lang="en-GB" dirty="0"/>
              <a:t> </a:t>
            </a:r>
            <a:r>
              <a:rPr lang="en-GB" dirty="0" err="1"/>
              <a:t>creați</a:t>
            </a:r>
            <a:r>
              <a:rPr lang="en-GB" dirty="0"/>
              <a:t> </a:t>
            </a:r>
            <a:r>
              <a:rPr lang="en-GB" dirty="0" err="1"/>
              <a:t>propriul</a:t>
            </a:r>
            <a:r>
              <a:rPr lang="en-GB" dirty="0"/>
              <a:t> </a:t>
            </a:r>
            <a:r>
              <a:rPr lang="en-GB" dirty="0" err="1"/>
              <a:t>nume</a:t>
            </a:r>
            <a:r>
              <a:rPr lang="en-GB" dirty="0"/>
              <a:t> de </a:t>
            </a:r>
            <a:r>
              <a:rPr lang="en-GB" dirty="0" err="1"/>
              <a:t>utilizator</a:t>
            </a:r>
            <a:r>
              <a:rPr lang="en-GB" dirty="0"/>
              <a:t> </a:t>
            </a:r>
            <a:r>
              <a:rPr lang="en-GB" dirty="0" err="1"/>
              <a:t>și</a:t>
            </a:r>
            <a:r>
              <a:rPr lang="en-GB" dirty="0"/>
              <a:t> propria </a:t>
            </a:r>
            <a:r>
              <a:rPr lang="en-GB" dirty="0" err="1"/>
              <a:t>parolă</a:t>
            </a:r>
            <a:endParaRPr dirty="0"/>
          </a:p>
        </p:txBody>
      </p:sp>
      <p:sp>
        <p:nvSpPr>
          <p:cNvPr id="149" name="Google Shape;149;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GB" sz="2000" dirty="0" err="1">
                <a:solidFill>
                  <a:schemeClr val="dk1"/>
                </a:solidFill>
                <a:latin typeface="Calibri"/>
                <a:ea typeface="Calibri"/>
                <a:cs typeface="Calibri"/>
                <a:sym typeface="Calibri"/>
              </a:rPr>
              <a:t>Gestionarea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unui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cont</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bancar</a:t>
            </a:r>
            <a:r>
              <a:rPr lang="en-GB" sz="2000" dirty="0">
                <a:solidFill>
                  <a:schemeClr val="dk1"/>
                </a:solidFill>
                <a:latin typeface="Calibri"/>
                <a:ea typeface="Calibri"/>
                <a:cs typeface="Calibri"/>
                <a:sym typeface="Calibri"/>
              </a:rPr>
              <a:t> online</a:t>
            </a:r>
            <a:endParaRPr sz="1400" b="0" i="0" u="none" strike="noStrike" cap="none" dirty="0">
              <a:solidFill>
                <a:srgbClr val="000000"/>
              </a:solidFill>
              <a:latin typeface="Calibri"/>
              <a:ea typeface="Calibri"/>
              <a:cs typeface="Calibri"/>
              <a:sym typeface="Calibri"/>
            </a:endParaRPr>
          </a:p>
        </p:txBody>
      </p:sp>
      <p:sp>
        <p:nvSpPr>
          <p:cNvPr id="150" name="Google Shape;150;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Calibri"/>
              <a:ea typeface="Calibri"/>
              <a:cs typeface="Calibri"/>
              <a:sym typeface="Calibri"/>
            </a:endParaRPr>
          </a:p>
        </p:txBody>
      </p:sp>
      <p:sp>
        <p:nvSpPr>
          <p:cNvPr id="151" name="Google Shape;151;p5"/>
          <p:cNvSpPr txBox="1"/>
          <p:nvPr/>
        </p:nvSpPr>
        <p:spPr>
          <a:xfrm>
            <a:off x="6162674" y="2244326"/>
            <a:ext cx="5930587" cy="369426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92D050"/>
              </a:buClr>
              <a:buSzPts val="2880"/>
              <a:buFont typeface="Calibri"/>
              <a:buChar char="▪"/>
            </a:pPr>
            <a:r>
              <a:rPr lang="en-GB" sz="2400" dirty="0" err="1">
                <a:solidFill>
                  <a:schemeClr val="lt1"/>
                </a:solidFill>
                <a:latin typeface="Calibri"/>
                <a:ea typeface="Calibri"/>
                <a:cs typeface="Calibri"/>
                <a:sym typeface="Calibri"/>
              </a:rPr>
              <a:t>Veți</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putea</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crea</a:t>
            </a:r>
            <a:r>
              <a:rPr lang="en-GB" sz="2400" dirty="0">
                <a:solidFill>
                  <a:schemeClr val="lt1"/>
                </a:solidFill>
                <a:latin typeface="Calibri"/>
                <a:ea typeface="Calibri"/>
                <a:cs typeface="Calibri"/>
                <a:sym typeface="Calibri"/>
              </a:rPr>
              <a:t> </a:t>
            </a:r>
            <a:r>
              <a:rPr lang="en-GB" sz="2400" b="0" i="0" u="none" strike="noStrike" cap="none" dirty="0">
                <a:solidFill>
                  <a:schemeClr val="lt1"/>
                </a:solidFill>
                <a:latin typeface="Calibri"/>
                <a:ea typeface="Calibri"/>
                <a:cs typeface="Calibri"/>
                <a:sym typeface="Calibri"/>
              </a:rPr>
              <a:t>un </a:t>
            </a:r>
            <a:r>
              <a:rPr lang="en-GB" sz="2400" b="0" i="0" u="none" strike="noStrike" cap="none" dirty="0" err="1">
                <a:solidFill>
                  <a:schemeClr val="lt1"/>
                </a:solidFill>
                <a:latin typeface="Calibri"/>
                <a:ea typeface="Calibri"/>
                <a:cs typeface="Calibri"/>
                <a:sym typeface="Calibri"/>
              </a:rPr>
              <a:t>cont</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bancar</a:t>
            </a:r>
            <a:r>
              <a:rPr lang="en-GB" sz="2400" b="0" i="0" u="none" strike="noStrike" cap="none" dirty="0">
                <a:solidFill>
                  <a:schemeClr val="lt1"/>
                </a:solidFill>
                <a:latin typeface="Calibri"/>
                <a:ea typeface="Calibri"/>
                <a:cs typeface="Calibri"/>
                <a:sym typeface="Calibri"/>
              </a:rPr>
              <a:t> online: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640"/>
              <a:buFont typeface="Calibri"/>
              <a:buChar char="✔"/>
            </a:pPr>
            <a:r>
              <a:rPr lang="en-GB" sz="2200" dirty="0" err="1">
                <a:solidFill>
                  <a:schemeClr val="lt1"/>
                </a:solidFill>
                <a:latin typeface="Calibri"/>
                <a:ea typeface="Calibri"/>
                <a:cs typeface="Calibri"/>
                <a:sym typeface="Calibri"/>
              </a:rPr>
              <a:t>Veți</a:t>
            </a:r>
            <a:r>
              <a:rPr lang="en-GB" sz="2200" dirty="0">
                <a:solidFill>
                  <a:schemeClr val="lt1"/>
                </a:solidFill>
                <a:latin typeface="Calibri"/>
                <a:ea typeface="Calibri"/>
                <a:cs typeface="Calibri"/>
                <a:sym typeface="Calibri"/>
              </a:rPr>
              <a:t> </a:t>
            </a:r>
            <a:r>
              <a:rPr lang="en-GB" sz="2200" dirty="0" err="1">
                <a:solidFill>
                  <a:schemeClr val="lt1"/>
                </a:solidFill>
                <a:latin typeface="Calibri"/>
                <a:ea typeface="Calibri"/>
                <a:cs typeface="Calibri"/>
                <a:sym typeface="Calibri"/>
              </a:rPr>
              <a:t>putea</a:t>
            </a:r>
            <a:r>
              <a:rPr lang="en-GB" sz="2200"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identific</a:t>
            </a:r>
            <a:r>
              <a:rPr lang="en-GB" sz="2200" dirty="0" err="1">
                <a:solidFill>
                  <a:schemeClr val="lt1"/>
                </a:solidFill>
                <a:latin typeface="Calibri"/>
                <a:ea typeface="Calibri"/>
                <a:cs typeface="Calibri"/>
                <a:sym typeface="Calibri"/>
              </a:rPr>
              <a:t>a</a:t>
            </a:r>
            <a:r>
              <a:rPr lang="en-GB" sz="2200"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și</a:t>
            </a:r>
            <a:r>
              <a:rPr lang="en-GB" sz="2200" b="0" i="0" u="none" strike="noStrike" cap="none" dirty="0">
                <a:solidFill>
                  <a:schemeClr val="lt1"/>
                </a:solidFill>
                <a:latin typeface="Calibri"/>
                <a:ea typeface="Calibri"/>
                <a:cs typeface="Calibri"/>
                <a:sym typeface="Calibri"/>
              </a:rPr>
              <a:t> </a:t>
            </a:r>
            <a:r>
              <a:rPr lang="en-GB" sz="2200" dirty="0" err="1">
                <a:solidFill>
                  <a:schemeClr val="lt1"/>
                </a:solidFill>
                <a:latin typeface="Calibri"/>
                <a:ea typeface="Calibri"/>
                <a:cs typeface="Calibri"/>
                <a:sym typeface="Calibri"/>
              </a:rPr>
              <a:t>a</a:t>
            </a:r>
            <a:r>
              <a:rPr lang="en-GB" sz="2200" b="0" i="0" u="none" strike="noStrike" cap="none" dirty="0" err="1">
                <a:solidFill>
                  <a:schemeClr val="lt1"/>
                </a:solidFill>
                <a:latin typeface="Calibri"/>
                <a:ea typeface="Calibri"/>
                <a:cs typeface="Calibri"/>
                <a:sym typeface="Calibri"/>
              </a:rPr>
              <a:t>cces</a:t>
            </a:r>
            <a:r>
              <a:rPr lang="en-GB" sz="2200" dirty="0" err="1">
                <a:solidFill>
                  <a:schemeClr val="lt1"/>
                </a:solidFill>
                <a:latin typeface="Calibri"/>
                <a:ea typeface="Calibri"/>
                <a:cs typeface="Calibri"/>
                <a:sym typeface="Calibri"/>
              </a:rPr>
              <a:t>a</a:t>
            </a:r>
            <a:r>
              <a:rPr lang="en-GB" sz="2200"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serviciile</a:t>
            </a:r>
            <a:r>
              <a:rPr lang="en-GB" sz="2200" b="0" i="0" u="none" strike="noStrike" cap="none"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oferite</a:t>
            </a:r>
            <a:r>
              <a:rPr lang="en-GB" sz="2200" b="0" i="0" u="none" strike="noStrike" cap="none" dirty="0">
                <a:solidFill>
                  <a:schemeClr val="lt1"/>
                </a:solidFill>
                <a:latin typeface="Calibri"/>
                <a:ea typeface="Calibri"/>
                <a:cs typeface="Calibri"/>
                <a:sym typeface="Calibri"/>
              </a:rPr>
              <a:t> de </a:t>
            </a:r>
            <a:r>
              <a:rPr lang="en-GB" sz="2200" b="0" i="0" u="none" strike="noStrike" cap="none" dirty="0" err="1">
                <a:solidFill>
                  <a:schemeClr val="lt1"/>
                </a:solidFill>
                <a:latin typeface="Calibri"/>
                <a:ea typeface="Calibri"/>
                <a:cs typeface="Calibri"/>
                <a:sym typeface="Calibri"/>
              </a:rPr>
              <a:t>contul</a:t>
            </a:r>
            <a:r>
              <a:rPr lang="en-GB" sz="2200" b="0" i="0" u="none" strike="noStrike" cap="none"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dvs</a:t>
            </a:r>
            <a:r>
              <a:rPr lang="en-GB" sz="2200" b="0" i="0" u="none" strike="noStrike" cap="none" dirty="0">
                <a:solidFill>
                  <a:schemeClr val="lt1"/>
                </a:solidFill>
                <a:latin typeface="Calibri"/>
                <a:ea typeface="Calibri"/>
                <a:cs typeface="Calibri"/>
                <a:sym typeface="Calibri"/>
              </a:rPr>
              <a:t>. online</a:t>
            </a:r>
            <a:endParaRPr sz="2200" b="0" i="0" u="none" strike="noStrike" cap="none" dirty="0">
              <a:solidFill>
                <a:schemeClr val="lt1"/>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640"/>
              <a:buFont typeface="Calibri"/>
              <a:buChar char="✔"/>
            </a:pPr>
            <a:r>
              <a:rPr lang="en-GB" sz="2200" dirty="0" err="1">
                <a:solidFill>
                  <a:schemeClr val="lt1"/>
                </a:solidFill>
                <a:latin typeface="Calibri"/>
                <a:ea typeface="Calibri"/>
                <a:cs typeface="Calibri"/>
                <a:sym typeface="Calibri"/>
              </a:rPr>
              <a:t>Veți</a:t>
            </a:r>
            <a:r>
              <a:rPr lang="en-GB" sz="2200" dirty="0">
                <a:solidFill>
                  <a:schemeClr val="lt1"/>
                </a:solidFill>
                <a:latin typeface="Calibri"/>
                <a:ea typeface="Calibri"/>
                <a:cs typeface="Calibri"/>
                <a:sym typeface="Calibri"/>
              </a:rPr>
              <a:t> </a:t>
            </a:r>
            <a:r>
              <a:rPr lang="en-GB" sz="2200" dirty="0" err="1">
                <a:solidFill>
                  <a:schemeClr val="lt1"/>
                </a:solidFill>
                <a:latin typeface="Calibri"/>
                <a:ea typeface="Calibri"/>
                <a:cs typeface="Calibri"/>
                <a:sym typeface="Calibri"/>
              </a:rPr>
              <a:t>ș</a:t>
            </a:r>
            <a:r>
              <a:rPr lang="en-GB" sz="2200" b="0" i="0" u="none" strike="noStrike" cap="none" dirty="0" err="1">
                <a:solidFill>
                  <a:schemeClr val="lt1"/>
                </a:solidFill>
                <a:latin typeface="Calibri"/>
                <a:ea typeface="Calibri"/>
                <a:cs typeface="Calibri"/>
                <a:sym typeface="Calibri"/>
              </a:rPr>
              <a:t>ti</a:t>
            </a:r>
            <a:r>
              <a:rPr lang="en-GB" sz="2200" b="0" i="0" u="none" strike="noStrike" cap="none" dirty="0">
                <a:solidFill>
                  <a:schemeClr val="lt1"/>
                </a:solidFill>
                <a:latin typeface="Calibri"/>
                <a:ea typeface="Calibri"/>
                <a:cs typeface="Calibri"/>
                <a:sym typeface="Calibri"/>
              </a:rPr>
              <a:t> cum </a:t>
            </a:r>
            <a:r>
              <a:rPr lang="en-GB" sz="2200" b="0" i="0" u="none" strike="noStrike" cap="none" dirty="0" err="1">
                <a:solidFill>
                  <a:schemeClr val="lt1"/>
                </a:solidFill>
                <a:latin typeface="Calibri"/>
                <a:ea typeface="Calibri"/>
                <a:cs typeface="Calibri"/>
                <a:sym typeface="Calibri"/>
              </a:rPr>
              <a:t>să</a:t>
            </a:r>
            <a:r>
              <a:rPr lang="en-GB" sz="2200" b="0" i="0" u="none" strike="noStrike" cap="none"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faceți</a:t>
            </a:r>
            <a:r>
              <a:rPr lang="en-GB" sz="2200" b="0" i="0" u="none" strike="noStrike" cap="none"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transferuri</a:t>
            </a:r>
            <a:r>
              <a:rPr lang="en-GB" sz="2200" b="0" i="0" u="none" strike="noStrike" cap="none"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și</a:t>
            </a:r>
            <a:r>
              <a:rPr lang="en-GB" sz="2200" b="0" i="0" u="none" strike="noStrike" cap="none"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să</a:t>
            </a:r>
            <a:r>
              <a:rPr lang="en-GB" sz="2200" b="0" i="0" u="none" strike="noStrike" cap="none"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plătiți</a:t>
            </a:r>
            <a:r>
              <a:rPr lang="en-GB" sz="2200" b="0" i="0" u="none" strike="noStrike" cap="none"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facturi</a:t>
            </a:r>
            <a:r>
              <a:rPr lang="en-GB" sz="22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640"/>
              <a:buFont typeface="Calibri"/>
              <a:buChar char="✔"/>
            </a:pPr>
            <a:r>
              <a:rPr lang="en-GB" sz="2200" dirty="0" err="1">
                <a:solidFill>
                  <a:schemeClr val="lt1"/>
                </a:solidFill>
                <a:latin typeface="Calibri"/>
                <a:ea typeface="Calibri"/>
                <a:cs typeface="Calibri"/>
                <a:sym typeface="Calibri"/>
              </a:rPr>
              <a:t>Veți</a:t>
            </a:r>
            <a:r>
              <a:rPr lang="en-GB" sz="2200" dirty="0">
                <a:solidFill>
                  <a:schemeClr val="lt1"/>
                </a:solidFill>
                <a:latin typeface="Calibri"/>
                <a:ea typeface="Calibri"/>
                <a:cs typeface="Calibri"/>
                <a:sym typeface="Calibri"/>
              </a:rPr>
              <a:t> </a:t>
            </a:r>
            <a:r>
              <a:rPr lang="en-GB" sz="2200" dirty="0" err="1">
                <a:solidFill>
                  <a:schemeClr val="lt1"/>
                </a:solidFill>
                <a:latin typeface="Calibri"/>
                <a:ea typeface="Calibri"/>
                <a:cs typeface="Calibri"/>
                <a:sym typeface="Calibri"/>
              </a:rPr>
              <a:t>putea</a:t>
            </a:r>
            <a:r>
              <a:rPr lang="en-GB" sz="2200" dirty="0">
                <a:solidFill>
                  <a:schemeClr val="lt1"/>
                </a:solidFill>
                <a:latin typeface="Calibri"/>
                <a:ea typeface="Calibri"/>
                <a:cs typeface="Calibri"/>
                <a:sym typeface="Calibri"/>
              </a:rPr>
              <a:t> </a:t>
            </a:r>
            <a:r>
              <a:rPr lang="en-GB" sz="2200" b="0" i="0" u="none" strike="noStrike" cap="none" dirty="0">
                <a:solidFill>
                  <a:schemeClr val="lt1"/>
                </a:solidFill>
                <a:latin typeface="Calibri"/>
                <a:ea typeface="Calibri"/>
                <a:cs typeface="Calibri"/>
                <a:sym typeface="Calibri"/>
              </a:rPr>
              <a:t>consul</a:t>
            </a:r>
            <a:r>
              <a:rPr lang="en-GB" sz="2200" dirty="0">
                <a:solidFill>
                  <a:schemeClr val="lt1"/>
                </a:solidFill>
                <a:latin typeface="Calibri"/>
                <a:ea typeface="Calibri"/>
                <a:cs typeface="Calibri"/>
                <a:sym typeface="Calibri"/>
              </a:rPr>
              <a:t>ta </a:t>
            </a:r>
            <a:r>
              <a:rPr lang="en-GB" sz="2200" b="0" i="0" u="none" strike="noStrike" cap="none" dirty="0" err="1">
                <a:solidFill>
                  <a:schemeClr val="lt1"/>
                </a:solidFill>
                <a:latin typeface="Calibri"/>
                <a:ea typeface="Calibri"/>
                <a:cs typeface="Calibri"/>
                <a:sym typeface="Calibri"/>
              </a:rPr>
              <a:t>soldul</a:t>
            </a:r>
            <a:r>
              <a:rPr lang="en-GB" sz="2200" b="0" i="0" u="none" strike="noStrike" cap="none" dirty="0">
                <a:solidFill>
                  <a:schemeClr val="lt1"/>
                </a:solidFill>
                <a:latin typeface="Calibri"/>
                <a:ea typeface="Calibri"/>
                <a:cs typeface="Calibri"/>
                <a:sym typeface="Calibri"/>
              </a:rPr>
              <a:t> </a:t>
            </a:r>
            <a:r>
              <a:rPr lang="en-GB" sz="2200" b="0" i="0" u="none" strike="noStrike" cap="none" dirty="0" err="1">
                <a:solidFill>
                  <a:schemeClr val="lt1"/>
                </a:solidFill>
                <a:latin typeface="Calibri"/>
                <a:ea typeface="Calibri"/>
                <a:cs typeface="Calibri"/>
                <a:sym typeface="Calibri"/>
              </a:rPr>
              <a:t>disponibil</a:t>
            </a:r>
            <a:endParaRPr sz="2200" b="0" i="0" u="none" strike="noStrike" cap="none" dirty="0">
              <a:solidFill>
                <a:schemeClr val="lt1"/>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640"/>
              <a:buFont typeface="Calibri"/>
              <a:buChar char="✔"/>
            </a:pPr>
            <a:r>
              <a:rPr lang="en-GB" sz="2200" dirty="0" err="1">
                <a:solidFill>
                  <a:schemeClr val="lt1"/>
                </a:solidFill>
                <a:latin typeface="Calibri"/>
                <a:ea typeface="Calibri"/>
                <a:cs typeface="Calibri"/>
                <a:sym typeface="Calibri"/>
              </a:rPr>
              <a:t>Veți</a:t>
            </a:r>
            <a:r>
              <a:rPr lang="en-GB" sz="2200" dirty="0">
                <a:solidFill>
                  <a:schemeClr val="lt1"/>
                </a:solidFill>
                <a:latin typeface="Calibri"/>
                <a:ea typeface="Calibri"/>
                <a:cs typeface="Calibri"/>
                <a:sym typeface="Calibri"/>
              </a:rPr>
              <a:t> </a:t>
            </a:r>
            <a:r>
              <a:rPr lang="en-GB" sz="2200" dirty="0" err="1">
                <a:solidFill>
                  <a:schemeClr val="lt1"/>
                </a:solidFill>
                <a:latin typeface="Calibri"/>
                <a:ea typeface="Calibri"/>
                <a:cs typeface="Calibri"/>
                <a:sym typeface="Calibri"/>
              </a:rPr>
              <a:t>putea</a:t>
            </a:r>
            <a:r>
              <a:rPr lang="en-GB" sz="2200" dirty="0">
                <a:solidFill>
                  <a:schemeClr val="lt1"/>
                </a:solidFill>
                <a:latin typeface="Calibri"/>
                <a:ea typeface="Calibri"/>
                <a:cs typeface="Calibri"/>
                <a:sym typeface="Calibri"/>
              </a:rPr>
              <a:t> </a:t>
            </a:r>
            <a:r>
              <a:rPr lang="en-GB" sz="2200" dirty="0" err="1">
                <a:solidFill>
                  <a:schemeClr val="lt1"/>
                </a:solidFill>
                <a:latin typeface="Calibri"/>
                <a:ea typeface="Calibri"/>
                <a:cs typeface="Calibri"/>
                <a:sym typeface="Calibri"/>
              </a:rPr>
              <a:t>accesa</a:t>
            </a:r>
            <a:r>
              <a:rPr lang="en-GB" sz="2200" dirty="0">
                <a:solidFill>
                  <a:schemeClr val="lt1"/>
                </a:solidFill>
                <a:latin typeface="Calibri"/>
                <a:ea typeface="Calibri"/>
                <a:cs typeface="Calibri"/>
                <a:sym typeface="Calibri"/>
              </a:rPr>
              <a:t> un </a:t>
            </a:r>
            <a:r>
              <a:rPr lang="en-GB" sz="2200" b="0" i="0" u="none" strike="noStrike" cap="none" dirty="0" err="1">
                <a:solidFill>
                  <a:schemeClr val="lt1"/>
                </a:solidFill>
                <a:latin typeface="Calibri"/>
                <a:ea typeface="Calibri"/>
                <a:cs typeface="Calibri"/>
                <a:sym typeface="Calibri"/>
              </a:rPr>
              <a:t>istoric</a:t>
            </a:r>
            <a:r>
              <a:rPr lang="en-GB" sz="2200" dirty="0">
                <a:solidFill>
                  <a:schemeClr val="lt1"/>
                </a:solidFill>
                <a:latin typeface="Calibri"/>
                <a:ea typeface="Calibri"/>
                <a:cs typeface="Calibri"/>
                <a:sym typeface="Calibri"/>
              </a:rPr>
              <a:t> de </a:t>
            </a:r>
            <a:r>
              <a:rPr lang="en-GB" sz="2200" dirty="0" err="1">
                <a:solidFill>
                  <a:schemeClr val="lt1"/>
                </a:solidFill>
                <a:latin typeface="Calibri"/>
                <a:ea typeface="Calibri"/>
                <a:cs typeface="Calibri"/>
                <a:sym typeface="Calibri"/>
              </a:rPr>
              <a:t>cont</a:t>
            </a:r>
            <a:endParaRPr sz="2200" b="0" i="0" u="none" strike="noStrike" cap="none" dirty="0">
              <a:solidFill>
                <a:schemeClr val="lt1"/>
              </a:solidFill>
              <a:latin typeface="Calibri"/>
              <a:ea typeface="Calibri"/>
              <a:cs typeface="Calibri"/>
              <a:sym typeface="Calibri"/>
            </a:endParaRPr>
          </a:p>
        </p:txBody>
      </p:sp>
      <p:sp>
        <p:nvSpPr>
          <p:cNvPr id="152" name="Google Shape;152;p5"/>
          <p:cNvSpPr txBox="1"/>
          <p:nvPr/>
        </p:nvSpPr>
        <p:spPr>
          <a:xfrm>
            <a:off x="1523999" y="1571576"/>
            <a:ext cx="86374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1" u="none" strike="noStrike" cap="none">
                <a:solidFill>
                  <a:srgbClr val="1C2E78"/>
                </a:solidFill>
                <a:latin typeface="Calibri"/>
                <a:ea typeface="Calibri"/>
                <a:cs typeface="Calibri"/>
                <a:sym typeface="Calibri"/>
              </a:rPr>
              <a:t>După </a:t>
            </a:r>
            <a:r>
              <a:rPr lang="en-GB" sz="2400" i="1">
                <a:solidFill>
                  <a:srgbClr val="1C2E78"/>
                </a:solidFill>
                <a:latin typeface="Calibri"/>
                <a:ea typeface="Calibri"/>
                <a:cs typeface="Calibri"/>
                <a:sym typeface="Calibri"/>
              </a:rPr>
              <a:t>finalizarea </a:t>
            </a:r>
            <a:r>
              <a:rPr lang="en-GB" sz="2400" b="0" i="1" u="none" strike="noStrike" cap="none">
                <a:solidFill>
                  <a:srgbClr val="1C2E78"/>
                </a:solidFill>
                <a:latin typeface="Calibri"/>
                <a:ea typeface="Calibri"/>
                <a:cs typeface="Calibri"/>
                <a:sym typeface="Calibri"/>
              </a:rPr>
              <a:t>acestui modul:</a:t>
            </a:r>
            <a:endParaRPr sz="1400" b="0" i="0" u="none" strike="noStrike" cap="none">
              <a:solidFill>
                <a:srgbClr val="000000"/>
              </a:solidFill>
              <a:latin typeface="Calibri"/>
              <a:ea typeface="Calibri"/>
              <a:cs typeface="Calibri"/>
              <a:sym typeface="Calibri"/>
            </a:endParaRPr>
          </a:p>
        </p:txBody>
      </p:sp>
      <p:pic>
        <p:nvPicPr>
          <p:cNvPr id="9" name="Google Shape;87;p1">
            <a:extLst>
              <a:ext uri="{FF2B5EF4-FFF2-40B4-BE49-F238E27FC236}">
                <a16:creationId xmlns:a16="http://schemas.microsoft.com/office/drawing/2014/main" id="{B22FFE5E-A1E4-4815-B67C-4446827F2B6C}"/>
              </a:ext>
            </a:extLst>
          </p:cNvPr>
          <p:cNvPicPr preferRelativeResize="0"/>
          <p:nvPr/>
        </p:nvPicPr>
        <p:blipFill>
          <a:blip r:embed="rId4">
            <a:alphaModFix/>
          </a:blip>
          <a:stretch>
            <a:fillRect/>
          </a:stretch>
        </p:blipFill>
        <p:spPr>
          <a:xfrm>
            <a:off x="-3" y="6243372"/>
            <a:ext cx="2705965" cy="607825"/>
          </a:xfrm>
          <a:prstGeom prst="rect">
            <a:avLst/>
          </a:prstGeom>
          <a:noFill/>
          <a:ln>
            <a:noFill/>
          </a:ln>
        </p:spPr>
      </p:pic>
      <p:sp>
        <p:nvSpPr>
          <p:cNvPr id="5" name="TextBox 4">
            <a:extLst>
              <a:ext uri="{FF2B5EF4-FFF2-40B4-BE49-F238E27FC236}">
                <a16:creationId xmlns:a16="http://schemas.microsoft.com/office/drawing/2014/main" id="{BC0189D0-68D4-4192-AD8B-7B20739C249E}"/>
              </a:ext>
            </a:extLst>
          </p:cNvPr>
          <p:cNvSpPr txBox="1"/>
          <p:nvPr/>
        </p:nvSpPr>
        <p:spPr>
          <a:xfrm>
            <a:off x="11459817" y="6243372"/>
            <a:ext cx="732183" cy="607825"/>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EB379769-33B6-46AF-869D-364AABD221CA}"/>
              </a:ext>
            </a:extLst>
          </p:cNvPr>
          <p:cNvSpPr txBox="1"/>
          <p:nvPr/>
        </p:nvSpPr>
        <p:spPr>
          <a:xfrm>
            <a:off x="11459817" y="6149676"/>
            <a:ext cx="732183" cy="30777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9639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800"/>
              <a:buFont typeface="Calibri"/>
              <a:buNone/>
            </a:pPr>
            <a:r>
              <a:rPr lang="en-GB" sz="2800" dirty="0" err="1"/>
              <a:t>Conținutul</a:t>
            </a:r>
            <a:r>
              <a:rPr lang="en-GB" sz="2800" dirty="0"/>
              <a:t> </a:t>
            </a:r>
            <a:r>
              <a:rPr lang="en-GB" sz="2800" dirty="0" err="1"/>
              <a:t>Cursului</a:t>
            </a:r>
            <a:r>
              <a:rPr lang="en-GB" sz="2800" dirty="0"/>
              <a:t> de formare</a:t>
            </a:r>
            <a:endParaRPr sz="2800" dirty="0"/>
          </a:p>
        </p:txBody>
      </p:sp>
      <p:sp>
        <p:nvSpPr>
          <p:cNvPr id="159" name="Google Shape;159;p6"/>
          <p:cNvSpPr txBox="1">
            <a:spLocks noGrp="1"/>
          </p:cNvSpPr>
          <p:nvPr>
            <p:ph type="body" idx="1"/>
          </p:nvPr>
        </p:nvSpPr>
        <p:spPr>
          <a:xfrm>
            <a:off x="232526" y="2714836"/>
            <a:ext cx="5576935" cy="3316787"/>
          </a:xfrm>
          <a:prstGeom prst="rect">
            <a:avLst/>
          </a:prstGeom>
          <a:noFill/>
          <a:ln>
            <a:noFill/>
          </a:ln>
        </p:spPr>
        <p:txBody>
          <a:bodyPr spcFirstLastPara="1" wrap="square" lIns="91425" tIns="45700" rIns="91425" bIns="45700" anchor="t" anchorCtr="0">
            <a:normAutofit fontScale="92500" lnSpcReduction="10000"/>
          </a:bodyPr>
          <a:lstStyle/>
          <a:p>
            <a:pPr marL="457200" lvl="0" indent="-445769" algn="l" rtl="0">
              <a:lnSpc>
                <a:spcPct val="100000"/>
              </a:lnSpc>
              <a:spcBef>
                <a:spcPts val="0"/>
              </a:spcBef>
              <a:spcAft>
                <a:spcPts val="0"/>
              </a:spcAft>
              <a:buClr>
                <a:srgbClr val="FFC243"/>
              </a:buClr>
              <a:buSzPct val="100000"/>
              <a:buFont typeface="Calibri"/>
              <a:buAutoNum type="arabicPeriod"/>
            </a:pPr>
            <a:r>
              <a:rPr lang="en-GB" sz="2400" dirty="0" err="1"/>
              <a:t>Prezentarea</a:t>
            </a:r>
            <a:r>
              <a:rPr lang="en-GB" sz="2400" dirty="0"/>
              <a:t> </a:t>
            </a:r>
            <a:r>
              <a:rPr lang="en-GB" sz="2400" dirty="0" err="1"/>
              <a:t>sesiunii</a:t>
            </a:r>
            <a:r>
              <a:rPr lang="en-GB" sz="2400" dirty="0"/>
              <a:t>: </a:t>
            </a:r>
            <a:r>
              <a:rPr lang="en-GB" sz="2400" dirty="0" err="1"/>
              <a:t>durat</a:t>
            </a:r>
            <a:r>
              <a:rPr lang="en-GB" dirty="0" err="1"/>
              <a:t>ă</a:t>
            </a:r>
            <a:r>
              <a:rPr lang="en-GB" dirty="0"/>
              <a:t>, </a:t>
            </a:r>
            <a:r>
              <a:rPr lang="en-GB" dirty="0" err="1"/>
              <a:t>obiective</a:t>
            </a:r>
            <a:r>
              <a:rPr lang="en-GB" sz="2400" dirty="0"/>
              <a:t> </a:t>
            </a:r>
            <a:r>
              <a:rPr lang="en-GB" sz="2400" dirty="0" err="1"/>
              <a:t>conținut</a:t>
            </a:r>
            <a:r>
              <a:rPr lang="en-GB" dirty="0"/>
              <a:t> </a:t>
            </a:r>
            <a:r>
              <a:rPr lang="en-GB" sz="2400" dirty="0" err="1"/>
              <a:t>și</a:t>
            </a:r>
            <a:r>
              <a:rPr lang="en-GB" sz="2400" dirty="0"/>
              <a:t> </a:t>
            </a:r>
            <a:r>
              <a:rPr lang="en-GB" sz="2400" dirty="0" err="1"/>
              <a:t>metodologi</a:t>
            </a:r>
            <a:r>
              <a:rPr lang="en-GB" dirty="0" err="1"/>
              <a:t>e</a:t>
            </a:r>
            <a:endParaRPr dirty="0"/>
          </a:p>
          <a:p>
            <a:pPr marL="457200" lvl="0" indent="-445769" algn="l" rtl="0">
              <a:lnSpc>
                <a:spcPct val="100000"/>
              </a:lnSpc>
              <a:spcBef>
                <a:spcPts val="1200"/>
              </a:spcBef>
              <a:spcAft>
                <a:spcPts val="0"/>
              </a:spcAft>
              <a:buClr>
                <a:srgbClr val="FFC243"/>
              </a:buClr>
              <a:buSzPct val="100000"/>
              <a:buFont typeface="Calibri"/>
              <a:buAutoNum type="arabicPeriod"/>
            </a:pPr>
            <a:r>
              <a:rPr lang="en-GB" dirty="0" err="1"/>
              <a:t>Diferența</a:t>
            </a:r>
            <a:r>
              <a:rPr lang="en-GB" dirty="0"/>
              <a:t> </a:t>
            </a:r>
            <a:r>
              <a:rPr lang="en-GB" dirty="0" err="1"/>
              <a:t>dintre</a:t>
            </a:r>
            <a:r>
              <a:rPr lang="en-GB" dirty="0"/>
              <a:t> </a:t>
            </a:r>
            <a:r>
              <a:rPr lang="en-GB" dirty="0" err="1"/>
              <a:t>mai</a:t>
            </a:r>
            <a:r>
              <a:rPr lang="en-GB" dirty="0"/>
              <a:t> </a:t>
            </a:r>
            <a:r>
              <a:rPr lang="en-GB" dirty="0" err="1"/>
              <a:t>multe</a:t>
            </a:r>
            <a:r>
              <a:rPr lang="en-GB" dirty="0"/>
              <a:t> </a:t>
            </a:r>
            <a:r>
              <a:rPr lang="en-GB" dirty="0" err="1"/>
              <a:t>conturi</a:t>
            </a:r>
            <a:r>
              <a:rPr lang="en-GB" dirty="0"/>
              <a:t> </a:t>
            </a:r>
            <a:r>
              <a:rPr lang="en-GB" dirty="0" err="1"/>
              <a:t>bancare</a:t>
            </a:r>
            <a:endParaRPr dirty="0"/>
          </a:p>
          <a:p>
            <a:pPr marL="457200" lvl="0" indent="-445769" algn="l" rtl="0">
              <a:lnSpc>
                <a:spcPct val="100000"/>
              </a:lnSpc>
              <a:spcBef>
                <a:spcPts val="1200"/>
              </a:spcBef>
              <a:spcAft>
                <a:spcPts val="0"/>
              </a:spcAft>
              <a:buClr>
                <a:srgbClr val="FFC243"/>
              </a:buClr>
              <a:buSzPct val="100000"/>
              <a:buFont typeface="Calibri"/>
              <a:buAutoNum type="arabicPeriod"/>
            </a:pPr>
            <a:r>
              <a:rPr lang="en-GB" dirty="0" err="1"/>
              <a:t>Avantaje</a:t>
            </a:r>
            <a:r>
              <a:rPr lang="en-GB" dirty="0"/>
              <a:t> </a:t>
            </a:r>
            <a:r>
              <a:rPr lang="en-GB" dirty="0" err="1"/>
              <a:t>și</a:t>
            </a:r>
            <a:r>
              <a:rPr lang="en-GB" dirty="0"/>
              <a:t> </a:t>
            </a:r>
            <a:r>
              <a:rPr lang="en-GB" dirty="0" err="1"/>
              <a:t>provocări</a:t>
            </a:r>
            <a:r>
              <a:rPr lang="en-GB" dirty="0"/>
              <a:t> ale </a:t>
            </a:r>
            <a:r>
              <a:rPr lang="en-GB" dirty="0" err="1"/>
              <a:t>serviciilor</a:t>
            </a:r>
            <a:r>
              <a:rPr lang="en-GB" dirty="0"/>
              <a:t> </a:t>
            </a:r>
            <a:r>
              <a:rPr lang="en-GB" dirty="0" err="1"/>
              <a:t>bancare</a:t>
            </a:r>
            <a:r>
              <a:rPr lang="en-GB" dirty="0"/>
              <a:t> online</a:t>
            </a:r>
            <a:endParaRPr dirty="0"/>
          </a:p>
          <a:p>
            <a:pPr marL="457200" lvl="0" indent="-445769" algn="l" rtl="0">
              <a:lnSpc>
                <a:spcPct val="100000"/>
              </a:lnSpc>
              <a:spcBef>
                <a:spcPts val="1200"/>
              </a:spcBef>
              <a:spcAft>
                <a:spcPts val="0"/>
              </a:spcAft>
              <a:buClr>
                <a:srgbClr val="FFC243"/>
              </a:buClr>
              <a:buSzPct val="100000"/>
              <a:buFont typeface="Calibri"/>
              <a:buAutoNum type="arabicPeriod"/>
            </a:pPr>
            <a:r>
              <a:rPr lang="en-GB" dirty="0" err="1"/>
              <a:t>Instalarea</a:t>
            </a:r>
            <a:r>
              <a:rPr lang="en-GB" dirty="0"/>
              <a:t> </a:t>
            </a:r>
            <a:r>
              <a:rPr lang="en-GB" dirty="0" err="1"/>
              <a:t>unei</a:t>
            </a:r>
            <a:r>
              <a:rPr lang="en-GB" dirty="0"/>
              <a:t> </a:t>
            </a:r>
            <a:r>
              <a:rPr lang="en-GB" dirty="0" err="1"/>
              <a:t>aplicații</a:t>
            </a:r>
            <a:r>
              <a:rPr lang="en-GB" dirty="0"/>
              <a:t> </a:t>
            </a:r>
            <a:r>
              <a:rPr lang="en-GB" dirty="0" err="1"/>
              <a:t>bancare</a:t>
            </a:r>
            <a:r>
              <a:rPr lang="en-GB" dirty="0"/>
              <a:t> mobile </a:t>
            </a:r>
            <a:endParaRPr dirty="0"/>
          </a:p>
          <a:p>
            <a:pPr marL="457200" lvl="0" indent="-445769" algn="l" rtl="0">
              <a:lnSpc>
                <a:spcPct val="100000"/>
              </a:lnSpc>
              <a:spcBef>
                <a:spcPts val="1200"/>
              </a:spcBef>
              <a:spcAft>
                <a:spcPts val="0"/>
              </a:spcAft>
              <a:buClr>
                <a:srgbClr val="FFC243"/>
              </a:buClr>
              <a:buSzPct val="100000"/>
              <a:buFont typeface="Calibri"/>
              <a:buAutoNum type="arabicPeriod"/>
            </a:pPr>
            <a:r>
              <a:rPr lang="en-GB" dirty="0" err="1"/>
              <a:t>Obținerea</a:t>
            </a:r>
            <a:r>
              <a:rPr lang="en-GB" dirty="0"/>
              <a:t> </a:t>
            </a:r>
            <a:r>
              <a:rPr lang="en-GB" dirty="0" err="1"/>
              <a:t>codului</a:t>
            </a:r>
            <a:r>
              <a:rPr lang="en-GB" dirty="0"/>
              <a:t> de </a:t>
            </a:r>
            <a:r>
              <a:rPr lang="en-GB" dirty="0" err="1"/>
              <a:t>identificare</a:t>
            </a:r>
            <a:r>
              <a:rPr lang="en-GB" dirty="0"/>
              <a:t> </a:t>
            </a:r>
            <a:r>
              <a:rPr lang="en-GB" dirty="0" err="1"/>
              <a:t>și</a:t>
            </a:r>
            <a:r>
              <a:rPr lang="en-GB" dirty="0"/>
              <a:t> de </a:t>
            </a:r>
            <a:r>
              <a:rPr lang="en-GB" dirty="0" err="1"/>
              <a:t>acces</a:t>
            </a:r>
            <a:endParaRPr dirty="0"/>
          </a:p>
          <a:p>
            <a:pPr marL="457200" lvl="0" indent="-316230" algn="l" rtl="0">
              <a:lnSpc>
                <a:spcPct val="100000"/>
              </a:lnSpc>
              <a:spcBef>
                <a:spcPts val="1200"/>
              </a:spcBef>
              <a:spcAft>
                <a:spcPts val="0"/>
              </a:spcAft>
              <a:buClr>
                <a:srgbClr val="FFC243"/>
              </a:buClr>
              <a:buSzPct val="100000"/>
              <a:buFont typeface="Calibri"/>
              <a:buNone/>
            </a:pPr>
            <a:endParaRPr dirty="0"/>
          </a:p>
          <a:p>
            <a:pPr marL="0" lvl="0" indent="0" algn="l" rtl="0">
              <a:lnSpc>
                <a:spcPct val="100000"/>
              </a:lnSpc>
              <a:spcBef>
                <a:spcPts val="1200"/>
              </a:spcBef>
              <a:spcAft>
                <a:spcPts val="0"/>
              </a:spcAft>
              <a:buClr>
                <a:srgbClr val="FFC243"/>
              </a:buClr>
              <a:buSzPct val="100000"/>
              <a:buNone/>
            </a:pPr>
            <a:endParaRPr dirty="0"/>
          </a:p>
        </p:txBody>
      </p:sp>
      <p:sp>
        <p:nvSpPr>
          <p:cNvPr id="160" name="Google Shape;160;p6"/>
          <p:cNvSpPr txBox="1"/>
          <p:nvPr/>
        </p:nvSpPr>
        <p:spPr>
          <a:xfrm>
            <a:off x="5943025" y="2751050"/>
            <a:ext cx="6249000" cy="2865900"/>
          </a:xfrm>
          <a:prstGeom prst="rect">
            <a:avLst/>
          </a:prstGeom>
          <a:noFill/>
          <a:ln>
            <a:noFill/>
          </a:ln>
        </p:spPr>
        <p:txBody>
          <a:bodyPr spcFirstLastPara="1" wrap="square" lIns="91425" tIns="45700" rIns="91425" bIns="45700" anchor="t" anchorCtr="0">
            <a:normAutofit lnSpcReduction="10000"/>
          </a:bodyPr>
          <a:lstStyle/>
          <a:p>
            <a:pPr marL="457200" marR="0" lvl="0" indent="-445769" algn="l" rtl="0">
              <a:lnSpc>
                <a:spcPct val="100000"/>
              </a:lnSpc>
              <a:spcBef>
                <a:spcPts val="0"/>
              </a:spcBef>
              <a:spcAft>
                <a:spcPts val="0"/>
              </a:spcAft>
              <a:buClr>
                <a:srgbClr val="FFC243"/>
              </a:buClr>
              <a:buSzPct val="100000"/>
              <a:buFont typeface="Calibri"/>
              <a:buAutoNum type="arabicPeriod" startAt="6"/>
            </a:pPr>
            <a:r>
              <a:rPr lang="en-GB" sz="2400" b="0" i="0" u="none" strike="noStrike" cap="none" dirty="0" err="1">
                <a:solidFill>
                  <a:schemeClr val="lt1"/>
                </a:solidFill>
                <a:latin typeface="Calibri"/>
                <a:ea typeface="Calibri"/>
                <a:cs typeface="Calibri"/>
                <a:sym typeface="Calibri"/>
              </a:rPr>
              <a:t>Transferuri</a:t>
            </a:r>
            <a:r>
              <a:rPr lang="en-GB" sz="2400" b="0" i="0" u="none" strike="noStrike" cap="none" dirty="0">
                <a:solidFill>
                  <a:schemeClr val="lt1"/>
                </a:solidFill>
                <a:latin typeface="Calibri"/>
                <a:ea typeface="Calibri"/>
                <a:cs typeface="Calibri"/>
                <a:sym typeface="Calibri"/>
              </a:rPr>
              <a:t> online </a:t>
            </a:r>
            <a:endParaRPr sz="1400" b="0" i="0" u="none" strike="noStrike" cap="none" dirty="0">
              <a:solidFill>
                <a:srgbClr val="000000"/>
              </a:solidFill>
              <a:latin typeface="Calibri"/>
              <a:ea typeface="Calibri"/>
              <a:cs typeface="Calibri"/>
              <a:sym typeface="Calibri"/>
            </a:endParaRPr>
          </a:p>
          <a:p>
            <a:pPr marL="457200" marR="0" lvl="0" indent="-445769" algn="l" rtl="0">
              <a:lnSpc>
                <a:spcPct val="100000"/>
              </a:lnSpc>
              <a:spcBef>
                <a:spcPts val="1200"/>
              </a:spcBef>
              <a:spcAft>
                <a:spcPts val="0"/>
              </a:spcAft>
              <a:buClr>
                <a:srgbClr val="FFC243"/>
              </a:buClr>
              <a:buSzPct val="100000"/>
              <a:buFont typeface="Calibri"/>
              <a:buAutoNum type="arabicPeriod" startAt="6"/>
            </a:pPr>
            <a:r>
              <a:rPr lang="en-GB" sz="2400" dirty="0" err="1">
                <a:solidFill>
                  <a:schemeClr val="lt1"/>
                </a:solidFill>
                <a:latin typeface="Calibri"/>
                <a:ea typeface="Calibri"/>
                <a:cs typeface="Calibri"/>
                <a:sym typeface="Calibri"/>
              </a:rPr>
              <a:t>Verificarea</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soldului</a:t>
            </a:r>
            <a:r>
              <a:rPr lang="en-GB" sz="2400" b="0" i="0" u="none" strike="noStrike" cap="none" dirty="0">
                <a:solidFill>
                  <a:schemeClr val="lt1"/>
                </a:solidFill>
                <a:latin typeface="Calibri"/>
                <a:ea typeface="Calibri"/>
                <a:cs typeface="Calibri"/>
                <a:sym typeface="Calibri"/>
              </a:rPr>
              <a:t> din </a:t>
            </a:r>
            <a:r>
              <a:rPr lang="en-GB" sz="2400" b="0" i="0" u="none" strike="noStrike" cap="none" dirty="0" err="1">
                <a:solidFill>
                  <a:schemeClr val="lt1"/>
                </a:solidFill>
                <a:latin typeface="Calibri"/>
                <a:ea typeface="Calibri"/>
                <a:cs typeface="Calibri"/>
                <a:sym typeface="Calibri"/>
              </a:rPr>
              <a:t>cont</a:t>
            </a:r>
            <a:r>
              <a:rPr lang="en-GB" sz="2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457200" marR="0" lvl="0" indent="-445769" algn="l" rtl="0">
              <a:lnSpc>
                <a:spcPct val="100000"/>
              </a:lnSpc>
              <a:spcBef>
                <a:spcPts val="1200"/>
              </a:spcBef>
              <a:spcAft>
                <a:spcPts val="0"/>
              </a:spcAft>
              <a:buClr>
                <a:srgbClr val="FFC243"/>
              </a:buClr>
              <a:buSzPct val="100000"/>
              <a:buFont typeface="Calibri"/>
              <a:buAutoNum type="arabicPeriod" startAt="6"/>
            </a:pPr>
            <a:r>
              <a:rPr lang="en-GB" sz="2400" b="0" i="0" u="none" strike="noStrike" cap="none" dirty="0" err="1">
                <a:solidFill>
                  <a:schemeClr val="lt1"/>
                </a:solidFill>
                <a:latin typeface="Calibri"/>
                <a:ea typeface="Calibri"/>
                <a:cs typeface="Calibri"/>
                <a:sym typeface="Calibri"/>
              </a:rPr>
              <a:t>Vizualizarea</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mesajelor</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și</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alertelor</a:t>
            </a:r>
            <a:endParaRPr sz="2400" b="0" i="0" u="none" strike="noStrike" cap="none" dirty="0">
              <a:solidFill>
                <a:schemeClr val="lt1"/>
              </a:solidFill>
              <a:latin typeface="Calibri"/>
              <a:ea typeface="Calibri"/>
              <a:cs typeface="Calibri"/>
              <a:sym typeface="Calibri"/>
            </a:endParaRPr>
          </a:p>
          <a:p>
            <a:pPr marL="457200" marR="0" lvl="0" indent="-445769" algn="l" rtl="0">
              <a:lnSpc>
                <a:spcPct val="100000"/>
              </a:lnSpc>
              <a:spcBef>
                <a:spcPts val="1200"/>
              </a:spcBef>
              <a:spcAft>
                <a:spcPts val="0"/>
              </a:spcAft>
              <a:buClr>
                <a:srgbClr val="FFC243"/>
              </a:buClr>
              <a:buSzPct val="100000"/>
              <a:buFont typeface="Calibri"/>
              <a:buAutoNum type="arabicPeriod" startAt="6"/>
            </a:pPr>
            <a:r>
              <a:rPr lang="en-GB" sz="2400" b="0" i="0" u="none" strike="noStrike" cap="none" dirty="0" err="1">
                <a:solidFill>
                  <a:schemeClr val="lt1"/>
                </a:solidFill>
                <a:latin typeface="Calibri"/>
                <a:ea typeface="Calibri"/>
                <a:cs typeface="Calibri"/>
                <a:sym typeface="Calibri"/>
              </a:rPr>
              <a:t>Sfaturi</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și</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exerciții</a:t>
            </a:r>
            <a:endParaRPr sz="2400" b="0" i="0" u="none" strike="noStrike" cap="none" dirty="0">
              <a:solidFill>
                <a:schemeClr val="lt1"/>
              </a:solidFill>
              <a:latin typeface="Calibri"/>
              <a:ea typeface="Calibri"/>
              <a:cs typeface="Calibri"/>
              <a:sym typeface="Calibri"/>
            </a:endParaRPr>
          </a:p>
          <a:p>
            <a:pPr marL="457200" marR="0" lvl="0" indent="-445769" algn="l" rtl="0">
              <a:lnSpc>
                <a:spcPct val="100000"/>
              </a:lnSpc>
              <a:spcBef>
                <a:spcPts val="1200"/>
              </a:spcBef>
              <a:spcAft>
                <a:spcPts val="0"/>
              </a:spcAft>
              <a:buClr>
                <a:srgbClr val="FFC243"/>
              </a:buClr>
              <a:buSzPct val="100000"/>
              <a:buFont typeface="Calibri"/>
              <a:buAutoNum type="arabicPeriod" startAt="6"/>
            </a:pPr>
            <a:r>
              <a:rPr lang="en-GB" sz="2400" b="0" i="0" u="none" strike="noStrike" cap="none" dirty="0">
                <a:solidFill>
                  <a:schemeClr val="lt1"/>
                </a:solidFill>
                <a:latin typeface="Calibri"/>
                <a:ea typeface="Calibri"/>
                <a:cs typeface="Calibri"/>
                <a:sym typeface="Calibri"/>
              </a:rPr>
              <a:t>Ce </a:t>
            </a:r>
            <a:r>
              <a:rPr lang="en-GB" sz="2400" b="0" i="0" u="none" strike="noStrike" cap="none" dirty="0" err="1">
                <a:solidFill>
                  <a:schemeClr val="lt1"/>
                </a:solidFill>
                <a:latin typeface="Calibri"/>
                <a:ea typeface="Calibri"/>
                <a:cs typeface="Calibri"/>
                <a:sym typeface="Calibri"/>
              </a:rPr>
              <a:t>înseamnă</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Explicarea</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conceptelor</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bancare</a:t>
            </a:r>
            <a:r>
              <a:rPr lang="en-GB" sz="2400" b="0" i="0" u="none" strike="noStrike" cap="none" dirty="0">
                <a:solidFill>
                  <a:schemeClr val="lt1"/>
                </a:solidFill>
                <a:latin typeface="Calibri"/>
                <a:ea typeface="Calibri"/>
                <a:cs typeface="Calibri"/>
                <a:sym typeface="Calibri"/>
              </a:rPr>
              <a:t> de </a:t>
            </a:r>
            <a:r>
              <a:rPr lang="en-GB" sz="2400" b="0" i="0" u="none" strike="noStrike" cap="none" dirty="0" err="1">
                <a:solidFill>
                  <a:schemeClr val="lt1"/>
                </a:solidFill>
                <a:latin typeface="Calibri"/>
                <a:ea typeface="Calibri"/>
                <a:cs typeface="Calibri"/>
                <a:sym typeface="Calibri"/>
              </a:rPr>
              <a:t>bază</a:t>
            </a: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68BC42"/>
              </a:buClr>
              <a:buSzPct val="100000"/>
              <a:buFont typeface="Calibri"/>
              <a:buNone/>
            </a:pPr>
            <a:endParaRPr sz="24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chemeClr val="lt1"/>
                </a:solidFill>
                <a:latin typeface="Calibri"/>
                <a:ea typeface="Calibri"/>
                <a:cs typeface="Calibri"/>
                <a:sym typeface="Calibri"/>
              </a:rPr>
              <a:t>3</a:t>
            </a:r>
            <a:endParaRPr sz="2000" b="1" i="0" u="none" strike="noStrike" cap="none">
              <a:solidFill>
                <a:schemeClr val="lt1"/>
              </a:solidFill>
              <a:latin typeface="Calibri"/>
              <a:ea typeface="Calibri"/>
              <a:cs typeface="Calibri"/>
              <a:sym typeface="Calibri"/>
            </a:endParaRPr>
          </a:p>
        </p:txBody>
      </p:sp>
      <p:sp>
        <p:nvSpPr>
          <p:cNvPr id="162" name="Google Shape;162;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Gestionarea unui cont bancar online</a:t>
            </a:r>
            <a:endParaRPr sz="1400" b="0" i="0" u="none" strike="noStrike" cap="none">
              <a:solidFill>
                <a:srgbClr val="000000"/>
              </a:solidFill>
              <a:latin typeface="Calibri"/>
              <a:ea typeface="Calibri"/>
              <a:cs typeface="Calibri"/>
              <a:sym typeface="Calibri"/>
            </a:endParaRPr>
          </a:p>
        </p:txBody>
      </p:sp>
      <p:pic>
        <p:nvPicPr>
          <p:cNvPr id="163" name="Google Shape;16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
        <p:nvSpPr>
          <p:cNvPr id="2" name="TextBox 1">
            <a:extLst>
              <a:ext uri="{FF2B5EF4-FFF2-40B4-BE49-F238E27FC236}">
                <a16:creationId xmlns:a16="http://schemas.microsoft.com/office/drawing/2014/main" id="{8DD3AB8F-04A2-4ED2-95F4-E1B8218800C6}"/>
              </a:ext>
            </a:extLst>
          </p:cNvPr>
          <p:cNvSpPr txBox="1"/>
          <p:nvPr/>
        </p:nvSpPr>
        <p:spPr>
          <a:xfrm>
            <a:off x="11400183" y="6132443"/>
            <a:ext cx="791817" cy="725557"/>
          </a:xfrm>
          <a:prstGeom prst="rect">
            <a:avLst/>
          </a:prstGeom>
          <a:solidFill>
            <a:schemeClr val="bg1"/>
          </a:solidFill>
        </p:spPr>
        <p:txBody>
          <a:bodyPr wrap="square" rtlCol="0">
            <a:spAutoFit/>
          </a:bodyPr>
          <a:lstStyle/>
          <a:p>
            <a:endParaRPr lang="en-US" dirty="0"/>
          </a:p>
        </p:txBody>
      </p:sp>
      <p:pic>
        <p:nvPicPr>
          <p:cNvPr id="9" name="Google Shape;87;p1">
            <a:extLst>
              <a:ext uri="{FF2B5EF4-FFF2-40B4-BE49-F238E27FC236}">
                <a16:creationId xmlns:a16="http://schemas.microsoft.com/office/drawing/2014/main" id="{AE08213E-80CD-4B6B-9965-7F1606EFCB37}"/>
              </a:ext>
            </a:extLst>
          </p:cNvPr>
          <p:cNvPicPr preferRelativeResize="0"/>
          <p:nvPr/>
        </p:nvPicPr>
        <p:blipFill>
          <a:blip r:embed="rId4">
            <a:alphaModFix/>
          </a:blip>
          <a:stretch>
            <a:fillRect/>
          </a:stretch>
        </p:blipFill>
        <p:spPr>
          <a:xfrm>
            <a:off x="-3" y="6243372"/>
            <a:ext cx="2705965" cy="60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800"/>
              <a:buFont typeface="Calibri"/>
              <a:buNone/>
            </a:pPr>
            <a:r>
              <a:rPr lang="en-GB" sz="2800"/>
              <a:t>Metodologia de formare și durata</a:t>
            </a:r>
            <a:endParaRPr sz="2800"/>
          </a:p>
        </p:txBody>
      </p:sp>
      <p:sp>
        <p:nvSpPr>
          <p:cNvPr id="170" name="Google Shape;170;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Calibri"/>
              <a:ea typeface="Calibri"/>
              <a:cs typeface="Calibri"/>
              <a:sym typeface="Calibri"/>
            </a:endParaRPr>
          </a:p>
        </p:txBody>
      </p:sp>
      <p:sp>
        <p:nvSpPr>
          <p:cNvPr id="171" name="Google Shape;171;p7"/>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Gestionarea unui cont bancar online</a:t>
            </a:r>
            <a:endParaRPr sz="1400" b="0" i="0" u="none" strike="noStrike" cap="none">
              <a:solidFill>
                <a:srgbClr val="000000"/>
              </a:solidFill>
              <a:latin typeface="Calibri"/>
              <a:ea typeface="Calibri"/>
              <a:cs typeface="Calibri"/>
              <a:sym typeface="Calibri"/>
            </a:endParaRPr>
          </a:p>
        </p:txBody>
      </p:sp>
      <p:sp>
        <p:nvSpPr>
          <p:cNvPr id="172" name="Google Shape;172;p7"/>
          <p:cNvSpPr txBox="1">
            <a:spLocks noGrp="1"/>
          </p:cNvSpPr>
          <p:nvPr>
            <p:ph type="body" idx="1"/>
          </p:nvPr>
        </p:nvSpPr>
        <p:spPr>
          <a:xfrm>
            <a:off x="232526" y="2882742"/>
            <a:ext cx="4438865" cy="252625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200"/>
              <a:buNone/>
            </a:pPr>
            <a:r>
              <a:rPr lang="en-GB" sz="2200" b="1" dirty="0" err="1">
                <a:solidFill>
                  <a:srgbClr val="FFC243"/>
                </a:solidFill>
              </a:rPr>
              <a:t>Durată</a:t>
            </a:r>
            <a:r>
              <a:rPr lang="en-GB" sz="2200" b="1" dirty="0">
                <a:solidFill>
                  <a:srgbClr val="FFC243"/>
                </a:solidFill>
              </a:rPr>
              <a:t>: </a:t>
            </a:r>
            <a:r>
              <a:rPr lang="en-GB" sz="2200" dirty="0"/>
              <a:t>4 ore</a:t>
            </a:r>
            <a:endParaRPr sz="2200" dirty="0"/>
          </a:p>
          <a:p>
            <a:pPr marL="685800" lvl="1" indent="-228600" algn="l" rtl="0">
              <a:lnSpc>
                <a:spcPct val="100000"/>
              </a:lnSpc>
              <a:spcBef>
                <a:spcPts val="1200"/>
              </a:spcBef>
              <a:spcAft>
                <a:spcPts val="0"/>
              </a:spcAft>
              <a:buClr>
                <a:srgbClr val="92D050"/>
              </a:buClr>
              <a:buSzPts val="2640"/>
              <a:buFont typeface="Calibri"/>
              <a:buChar char="▪"/>
            </a:pPr>
            <a:r>
              <a:rPr lang="en-GB" dirty="0" err="1"/>
              <a:t>Sesiuni</a:t>
            </a:r>
            <a:r>
              <a:rPr lang="en-GB" dirty="0"/>
              <a:t> </a:t>
            </a:r>
            <a:r>
              <a:rPr lang="en-GB" dirty="0" err="1"/>
              <a:t>față</a:t>
            </a:r>
            <a:r>
              <a:rPr lang="en-GB" dirty="0"/>
              <a:t> în </a:t>
            </a:r>
            <a:r>
              <a:rPr lang="en-GB" dirty="0" err="1"/>
              <a:t>față</a:t>
            </a:r>
            <a:r>
              <a:rPr lang="en-GB" dirty="0"/>
              <a:t>: 2 ore</a:t>
            </a:r>
            <a:endParaRPr dirty="0"/>
          </a:p>
          <a:p>
            <a:pPr marL="685800" lvl="1" indent="-228600" algn="l" rtl="0">
              <a:lnSpc>
                <a:spcPct val="100000"/>
              </a:lnSpc>
              <a:spcBef>
                <a:spcPts val="1200"/>
              </a:spcBef>
              <a:spcAft>
                <a:spcPts val="0"/>
              </a:spcAft>
              <a:buClr>
                <a:srgbClr val="92D050"/>
              </a:buClr>
              <a:buSzPts val="2640"/>
              <a:buFont typeface="Calibri"/>
              <a:buChar char="▪"/>
            </a:pPr>
            <a:r>
              <a:rPr lang="en-GB" dirty="0" err="1"/>
              <a:t>Pregătire</a:t>
            </a:r>
            <a:r>
              <a:rPr lang="en-GB" dirty="0"/>
              <a:t> online: 2 ore</a:t>
            </a:r>
            <a:endParaRPr dirty="0"/>
          </a:p>
          <a:p>
            <a:pPr marL="0" lvl="1" indent="0" algn="just" rtl="0">
              <a:lnSpc>
                <a:spcPct val="100000"/>
              </a:lnSpc>
              <a:spcBef>
                <a:spcPts val="1200"/>
              </a:spcBef>
              <a:spcAft>
                <a:spcPts val="0"/>
              </a:spcAft>
              <a:buClr>
                <a:srgbClr val="92D050"/>
              </a:buClr>
              <a:buSzPts val="2400"/>
              <a:buNone/>
            </a:pPr>
            <a:r>
              <a:rPr lang="en-GB" sz="2000" dirty="0" err="1"/>
              <a:t>Cursul</a:t>
            </a:r>
            <a:r>
              <a:rPr lang="en-GB" sz="2000" dirty="0"/>
              <a:t> </a:t>
            </a:r>
            <a:r>
              <a:rPr lang="en-GB" sz="2000" dirty="0" err="1"/>
              <a:t>este</a:t>
            </a:r>
            <a:r>
              <a:rPr lang="en-GB" sz="2000" dirty="0"/>
              <a:t> </a:t>
            </a:r>
            <a:r>
              <a:rPr lang="en-GB" sz="2000" dirty="0" err="1"/>
              <a:t>implementat</a:t>
            </a:r>
            <a:r>
              <a:rPr lang="en-GB" sz="2000" dirty="0"/>
              <a:t> la</a:t>
            </a:r>
            <a:r>
              <a:rPr lang="ro-RO" sz="2000" dirty="0"/>
              <a:t> </a:t>
            </a:r>
            <a:r>
              <a:rPr lang="en-GB" sz="2000" dirty="0" err="1"/>
              <a:t>nivel</a:t>
            </a:r>
            <a:r>
              <a:rPr lang="en-GB" sz="2000" dirty="0"/>
              <a:t> </a:t>
            </a:r>
            <a:r>
              <a:rPr lang="en-GB" sz="2000" dirty="0" err="1"/>
              <a:t>avansat</a:t>
            </a:r>
            <a:r>
              <a:rPr lang="en-GB" sz="2000" dirty="0"/>
              <a:t> </a:t>
            </a:r>
            <a:r>
              <a:rPr lang="en-GB" sz="2000" dirty="0" err="1"/>
              <a:t>sau</a:t>
            </a:r>
            <a:r>
              <a:rPr lang="en-GB" sz="2000" dirty="0"/>
              <a:t> de </a:t>
            </a:r>
            <a:r>
              <a:rPr lang="en-GB" sz="2000" dirty="0" err="1"/>
              <a:t>bază</a:t>
            </a:r>
            <a:r>
              <a:rPr lang="ro-RO" sz="2000" dirty="0"/>
              <a:t>,</a:t>
            </a:r>
            <a:r>
              <a:rPr lang="en-GB" sz="2000" dirty="0"/>
              <a:t> în </a:t>
            </a:r>
            <a:r>
              <a:rPr lang="en-GB" sz="2000" dirty="0" err="1"/>
              <a:t>funcție</a:t>
            </a:r>
            <a:r>
              <a:rPr lang="en-GB" sz="2000" dirty="0"/>
              <a:t> de </a:t>
            </a:r>
            <a:r>
              <a:rPr lang="en-GB" sz="2000" dirty="0" err="1"/>
              <a:t>cunoștințele</a:t>
            </a:r>
            <a:r>
              <a:rPr lang="en-GB" sz="2000" dirty="0"/>
              <a:t> </a:t>
            </a:r>
            <a:r>
              <a:rPr lang="en-GB" sz="2000" dirty="0" err="1"/>
              <a:t>tehnologice</a:t>
            </a:r>
            <a:r>
              <a:rPr lang="en-GB" sz="2000" dirty="0"/>
              <a:t> ale </a:t>
            </a:r>
            <a:r>
              <a:rPr lang="en-GB" sz="2000" dirty="0" err="1"/>
              <a:t>participanților</a:t>
            </a:r>
            <a:r>
              <a:rPr lang="en-GB" sz="2000" dirty="0"/>
              <a:t>.</a:t>
            </a:r>
            <a:endParaRPr sz="2000" dirty="0"/>
          </a:p>
          <a:p>
            <a:pPr marL="0" lvl="0" indent="0" algn="l" rtl="0">
              <a:lnSpc>
                <a:spcPct val="100000"/>
              </a:lnSpc>
              <a:spcBef>
                <a:spcPts val="1200"/>
              </a:spcBef>
              <a:spcAft>
                <a:spcPts val="0"/>
              </a:spcAft>
              <a:buSzPts val="2400"/>
              <a:buNone/>
            </a:pPr>
            <a:endParaRPr dirty="0"/>
          </a:p>
        </p:txBody>
      </p:sp>
      <p:sp>
        <p:nvSpPr>
          <p:cNvPr id="173" name="Google Shape;173;p7"/>
          <p:cNvSpPr txBox="1"/>
          <p:nvPr/>
        </p:nvSpPr>
        <p:spPr>
          <a:xfrm>
            <a:off x="5103874" y="2107474"/>
            <a:ext cx="7386300" cy="463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Calibri"/>
              <a:buNone/>
            </a:pPr>
            <a:r>
              <a:rPr lang="en-GB" sz="2400" b="1" dirty="0" err="1">
                <a:solidFill>
                  <a:srgbClr val="FFC243"/>
                </a:solidFill>
                <a:latin typeface="Calibri"/>
                <a:ea typeface="Calibri"/>
                <a:cs typeface="Calibri"/>
                <a:sym typeface="Calibri"/>
              </a:rPr>
              <a:t>Metodologie</a:t>
            </a:r>
            <a:r>
              <a:rPr lang="en-GB" sz="1800" dirty="0">
                <a:solidFill>
                  <a:schemeClr val="lt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28600" lvl="0" indent="-228600" algn="l" rtl="0">
              <a:spcBef>
                <a:spcPts val="1000"/>
              </a:spcBef>
              <a:spcAft>
                <a:spcPts val="0"/>
              </a:spcAft>
              <a:buClr>
                <a:srgbClr val="92D050"/>
              </a:buClr>
              <a:buSzPts val="2000"/>
              <a:buFont typeface="Calibri"/>
              <a:buChar char="▪"/>
            </a:pPr>
            <a:r>
              <a:rPr lang="en-GB" sz="2000" dirty="0" err="1">
                <a:solidFill>
                  <a:schemeClr val="lt1"/>
                </a:solidFill>
                <a:latin typeface="Calibri"/>
                <a:ea typeface="Calibri"/>
                <a:cs typeface="Calibri"/>
                <a:sym typeface="Calibri"/>
              </a:rPr>
              <a:t>Sesiuni</a:t>
            </a:r>
            <a:r>
              <a:rPr lang="en-GB" sz="2000" dirty="0">
                <a:solidFill>
                  <a:schemeClr val="lt1"/>
                </a:solidFill>
                <a:latin typeface="Calibri"/>
                <a:ea typeface="Calibri"/>
                <a:cs typeface="Calibri"/>
                <a:sym typeface="Calibri"/>
              </a:rPr>
              <a:t> active </a:t>
            </a:r>
            <a:r>
              <a:rPr lang="en-GB" sz="2000" dirty="0" err="1">
                <a:solidFill>
                  <a:schemeClr val="lt1"/>
                </a:solidFill>
                <a:latin typeface="Calibri"/>
                <a:ea typeface="Calibri"/>
                <a:cs typeface="Calibri"/>
                <a:sym typeface="Calibri"/>
              </a:rPr>
              <a:t>și</a:t>
            </a:r>
            <a:r>
              <a:rPr lang="en-GB" sz="2000" dirty="0">
                <a:solidFill>
                  <a:schemeClr val="lt1"/>
                </a:solidFill>
                <a:latin typeface="Calibri"/>
                <a:ea typeface="Calibri"/>
                <a:cs typeface="Calibri"/>
                <a:sym typeface="Calibri"/>
              </a:rPr>
              <a:t> participative</a:t>
            </a:r>
            <a:endParaRPr dirty="0">
              <a:solidFill>
                <a:schemeClr val="dk1"/>
              </a:solidFill>
              <a:latin typeface="Calibri"/>
              <a:ea typeface="Calibri"/>
              <a:cs typeface="Calibri"/>
              <a:sym typeface="Calibri"/>
            </a:endParaRPr>
          </a:p>
          <a:p>
            <a:pPr marL="228600" lvl="0" indent="-228600" algn="l" rtl="0">
              <a:spcBef>
                <a:spcPts val="1000"/>
              </a:spcBef>
              <a:spcAft>
                <a:spcPts val="0"/>
              </a:spcAft>
              <a:buClr>
                <a:srgbClr val="92D050"/>
              </a:buClr>
              <a:buSzPts val="2000"/>
              <a:buFont typeface="Calibri"/>
              <a:buChar char="▪"/>
            </a:pPr>
            <a:r>
              <a:rPr lang="en-GB" sz="2000" u="sng" dirty="0" err="1">
                <a:solidFill>
                  <a:schemeClr val="lt1"/>
                </a:solidFill>
                <a:latin typeface="Calibri"/>
                <a:ea typeface="Calibri"/>
                <a:cs typeface="Calibri"/>
                <a:sym typeface="Calibri"/>
              </a:rPr>
              <a:t>Sesiuni</a:t>
            </a:r>
            <a:r>
              <a:rPr lang="en-GB" sz="2000" u="sng" dirty="0">
                <a:solidFill>
                  <a:schemeClr val="lt1"/>
                </a:solidFill>
                <a:latin typeface="Calibri"/>
                <a:ea typeface="Calibri"/>
                <a:cs typeface="Calibri"/>
                <a:sym typeface="Calibri"/>
              </a:rPr>
              <a:t> </a:t>
            </a:r>
            <a:r>
              <a:rPr lang="en-GB" sz="2000" u="sng" dirty="0" err="1">
                <a:solidFill>
                  <a:schemeClr val="lt1"/>
                </a:solidFill>
                <a:latin typeface="Calibri"/>
                <a:ea typeface="Calibri"/>
                <a:cs typeface="Calibri"/>
                <a:sym typeface="Calibri"/>
              </a:rPr>
              <a:t>față</a:t>
            </a:r>
            <a:r>
              <a:rPr lang="en-GB" sz="2000" u="sng" dirty="0">
                <a:solidFill>
                  <a:schemeClr val="lt1"/>
                </a:solidFill>
                <a:latin typeface="Calibri"/>
                <a:ea typeface="Calibri"/>
                <a:cs typeface="Calibri"/>
                <a:sym typeface="Calibri"/>
              </a:rPr>
              <a:t> în </a:t>
            </a:r>
            <a:r>
              <a:rPr lang="en-GB" sz="2000" u="sng" dirty="0" err="1">
                <a:solidFill>
                  <a:schemeClr val="lt1"/>
                </a:solidFill>
                <a:latin typeface="Calibri"/>
                <a:ea typeface="Calibri"/>
                <a:cs typeface="Calibri"/>
                <a:sym typeface="Calibri"/>
              </a:rPr>
              <a:t>față</a:t>
            </a:r>
            <a:r>
              <a:rPr lang="en-GB" sz="2000" dirty="0">
                <a:solidFill>
                  <a:schemeClr val="lt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685800" lvl="1" indent="-228600" algn="l" rtl="0">
              <a:spcBef>
                <a:spcPts val="1000"/>
              </a:spcBef>
              <a:spcAft>
                <a:spcPts val="0"/>
              </a:spcAft>
              <a:buClr>
                <a:srgbClr val="FFDA4C"/>
              </a:buClr>
              <a:buSzPts val="2400"/>
              <a:buFont typeface="Calibri"/>
              <a:buChar char="✔"/>
            </a:pPr>
            <a:r>
              <a:rPr lang="en-GB" sz="2000" dirty="0">
                <a:solidFill>
                  <a:schemeClr val="lt1"/>
                </a:solidFill>
                <a:latin typeface="Calibri"/>
                <a:ea typeface="Calibri"/>
                <a:cs typeface="Calibri"/>
                <a:sym typeface="Calibri"/>
              </a:rPr>
              <a:t>Dialog     </a:t>
            </a:r>
            <a:r>
              <a:rPr lang="en-GB" sz="2000" dirty="0">
                <a:solidFill>
                  <a:srgbClr val="FFC243"/>
                </a:solidFill>
                <a:latin typeface="Calibri"/>
                <a:ea typeface="Calibri"/>
                <a:cs typeface="Calibri"/>
                <a:sym typeface="Calibri"/>
              </a:rPr>
              <a:t>✔</a:t>
            </a:r>
            <a:r>
              <a:rPr lang="en-GB" sz="2000" dirty="0">
                <a:solidFill>
                  <a:schemeClr val="lt1"/>
                </a:solidFill>
                <a:latin typeface="Calibri"/>
                <a:ea typeface="Calibri"/>
                <a:cs typeface="Calibri"/>
                <a:sym typeface="Calibri"/>
              </a:rPr>
              <a:t> Joc de </a:t>
            </a:r>
            <a:r>
              <a:rPr lang="en-GB" sz="2000" dirty="0" err="1">
                <a:solidFill>
                  <a:schemeClr val="lt1"/>
                </a:solidFill>
                <a:latin typeface="Calibri"/>
                <a:ea typeface="Calibri"/>
                <a:cs typeface="Calibri"/>
                <a:sym typeface="Calibri"/>
              </a:rPr>
              <a:t>rol</a:t>
            </a:r>
            <a:r>
              <a:rPr lang="en-GB" sz="2000" dirty="0">
                <a:solidFill>
                  <a:schemeClr val="lt1"/>
                </a:solidFill>
                <a:latin typeface="Calibri"/>
                <a:ea typeface="Calibri"/>
                <a:cs typeface="Calibri"/>
                <a:sym typeface="Calibri"/>
              </a:rPr>
              <a:t> &amp; </a:t>
            </a:r>
            <a:r>
              <a:rPr lang="en-GB" sz="2000" dirty="0" err="1">
                <a:solidFill>
                  <a:schemeClr val="lt1"/>
                </a:solidFill>
                <a:latin typeface="Calibri"/>
                <a:ea typeface="Calibri"/>
                <a:cs typeface="Calibri"/>
                <a:sym typeface="Calibri"/>
              </a:rPr>
              <a:t>Simulări</a:t>
            </a:r>
            <a:r>
              <a:rPr lang="en-GB" sz="2000" dirty="0">
                <a:solidFill>
                  <a:schemeClr val="lt1"/>
                </a:solidFill>
                <a:latin typeface="Calibri"/>
                <a:ea typeface="Calibri"/>
                <a:cs typeface="Calibri"/>
                <a:sym typeface="Calibri"/>
              </a:rPr>
              <a:t>  </a:t>
            </a:r>
            <a:r>
              <a:rPr lang="en-GB" sz="2000" dirty="0">
                <a:solidFill>
                  <a:srgbClr val="FFC243"/>
                </a:solidFill>
                <a:latin typeface="Calibri"/>
                <a:ea typeface="Calibri"/>
                <a:cs typeface="Calibri"/>
                <a:sym typeface="Calibri"/>
              </a:rPr>
              <a:t>✔</a:t>
            </a:r>
            <a:r>
              <a:rPr lang="en-GB" sz="2000" dirty="0">
                <a:solidFill>
                  <a:schemeClr val="lt1"/>
                </a:solidFill>
                <a:latin typeface="Calibri"/>
                <a:ea typeface="Calibri"/>
                <a:cs typeface="Calibri"/>
                <a:sym typeface="Calibri"/>
              </a:rPr>
              <a:t> </a:t>
            </a:r>
            <a:r>
              <a:rPr lang="en-GB" sz="2000" dirty="0" err="1">
                <a:solidFill>
                  <a:schemeClr val="lt1"/>
                </a:solidFill>
                <a:latin typeface="Calibri"/>
                <a:ea typeface="Calibri"/>
                <a:cs typeface="Calibri"/>
                <a:sym typeface="Calibri"/>
              </a:rPr>
              <a:t>Lucru</a:t>
            </a:r>
            <a:r>
              <a:rPr lang="en-GB" sz="2000" dirty="0">
                <a:solidFill>
                  <a:schemeClr val="lt1"/>
                </a:solidFill>
                <a:latin typeface="Calibri"/>
                <a:ea typeface="Calibri"/>
                <a:cs typeface="Calibri"/>
                <a:sym typeface="Calibri"/>
              </a:rPr>
              <a:t> în </a:t>
            </a:r>
            <a:r>
              <a:rPr lang="en-GB" sz="2000" dirty="0" err="1">
                <a:solidFill>
                  <a:schemeClr val="lt1"/>
                </a:solidFill>
                <a:latin typeface="Calibri"/>
                <a:ea typeface="Calibri"/>
                <a:cs typeface="Calibri"/>
                <a:sym typeface="Calibri"/>
              </a:rPr>
              <a:t>echipă</a:t>
            </a:r>
            <a:endParaRPr dirty="0">
              <a:solidFill>
                <a:schemeClr val="dk1"/>
              </a:solidFill>
              <a:latin typeface="Calibri"/>
              <a:ea typeface="Calibri"/>
              <a:cs typeface="Calibri"/>
              <a:sym typeface="Calibri"/>
            </a:endParaRPr>
          </a:p>
          <a:p>
            <a:pPr marL="228600" lvl="0" indent="-228600" algn="l" rtl="0">
              <a:spcBef>
                <a:spcPts val="1000"/>
              </a:spcBef>
              <a:spcAft>
                <a:spcPts val="0"/>
              </a:spcAft>
              <a:buClr>
                <a:srgbClr val="92D050"/>
              </a:buClr>
              <a:buSzPts val="2000"/>
              <a:buFont typeface="Calibri"/>
              <a:buChar char="▪"/>
            </a:pPr>
            <a:r>
              <a:rPr lang="en-GB" sz="2000" dirty="0" err="1">
                <a:solidFill>
                  <a:schemeClr val="lt1"/>
                </a:solidFill>
                <a:latin typeface="Calibri"/>
                <a:ea typeface="Calibri"/>
                <a:cs typeface="Calibri"/>
                <a:sym typeface="Calibri"/>
              </a:rPr>
              <a:t>Pregătire</a:t>
            </a:r>
            <a:r>
              <a:rPr lang="en-GB" sz="2000" dirty="0">
                <a:solidFill>
                  <a:schemeClr val="lt1"/>
                </a:solidFill>
                <a:latin typeface="Calibri"/>
                <a:ea typeface="Calibri"/>
                <a:cs typeface="Calibri"/>
                <a:sym typeface="Calibri"/>
              </a:rPr>
              <a:t> online:</a:t>
            </a:r>
            <a:endParaRPr dirty="0">
              <a:solidFill>
                <a:schemeClr val="dk1"/>
              </a:solidFill>
              <a:latin typeface="Calibri"/>
              <a:ea typeface="Calibri"/>
              <a:cs typeface="Calibri"/>
              <a:sym typeface="Calibri"/>
            </a:endParaRPr>
          </a:p>
          <a:p>
            <a:pPr marL="685800" lvl="1" indent="-228600" algn="l" rtl="0">
              <a:spcBef>
                <a:spcPts val="1000"/>
              </a:spcBef>
              <a:spcAft>
                <a:spcPts val="0"/>
              </a:spcAft>
              <a:buClr>
                <a:srgbClr val="FFDA4C"/>
              </a:buClr>
              <a:buSzPts val="2400"/>
              <a:buFont typeface="Calibri"/>
              <a:buChar char="✔"/>
            </a:pPr>
            <a:r>
              <a:rPr lang="en-GB" sz="2000" dirty="0" err="1">
                <a:solidFill>
                  <a:schemeClr val="lt1"/>
                </a:solidFill>
                <a:latin typeface="Calibri"/>
                <a:ea typeface="Calibri"/>
                <a:cs typeface="Calibri"/>
                <a:sym typeface="Calibri"/>
              </a:rPr>
              <a:t>Videoclipuri</a:t>
            </a:r>
            <a:r>
              <a:rPr lang="en-GB" sz="2000" dirty="0">
                <a:solidFill>
                  <a:schemeClr val="lt1"/>
                </a:solidFill>
                <a:latin typeface="Calibri"/>
                <a:ea typeface="Calibri"/>
                <a:cs typeface="Calibri"/>
                <a:sym typeface="Calibri"/>
              </a:rPr>
              <a:t> </a:t>
            </a:r>
            <a:r>
              <a:rPr lang="en-GB" sz="2000" dirty="0" err="1">
                <a:solidFill>
                  <a:schemeClr val="lt1"/>
                </a:solidFill>
                <a:latin typeface="Calibri"/>
                <a:ea typeface="Calibri"/>
                <a:cs typeface="Calibri"/>
                <a:sym typeface="Calibri"/>
              </a:rPr>
              <a:t>selectate</a:t>
            </a:r>
            <a:r>
              <a:rPr lang="en-GB" sz="2000" dirty="0">
                <a:solidFill>
                  <a:schemeClr val="lt1"/>
                </a:solidFill>
                <a:latin typeface="Calibri"/>
                <a:ea typeface="Calibri"/>
                <a:cs typeface="Calibri"/>
                <a:sym typeface="Calibri"/>
              </a:rPr>
              <a:t> </a:t>
            </a:r>
            <a:endParaRPr sz="2000" dirty="0">
              <a:solidFill>
                <a:schemeClr val="lt1"/>
              </a:solidFill>
              <a:latin typeface="Calibri"/>
              <a:ea typeface="Calibri"/>
              <a:cs typeface="Calibri"/>
              <a:sym typeface="Calibri"/>
            </a:endParaRPr>
          </a:p>
          <a:p>
            <a:pPr marL="685800" lvl="1" indent="-228600" algn="l" rtl="0">
              <a:spcBef>
                <a:spcPts val="1000"/>
              </a:spcBef>
              <a:spcAft>
                <a:spcPts val="0"/>
              </a:spcAft>
              <a:buClr>
                <a:srgbClr val="FFDA4C"/>
              </a:buClr>
              <a:buSzPts val="2400"/>
              <a:buFont typeface="Calibri"/>
              <a:buChar char="✔"/>
            </a:pPr>
            <a:r>
              <a:rPr lang="en-GB" sz="2000" dirty="0" err="1">
                <a:solidFill>
                  <a:schemeClr val="lt1"/>
                </a:solidFill>
                <a:latin typeface="Calibri"/>
                <a:ea typeface="Calibri"/>
                <a:cs typeface="Calibri"/>
                <a:sym typeface="Calibri"/>
              </a:rPr>
              <a:t>Aplicarea</a:t>
            </a:r>
            <a:r>
              <a:rPr lang="en-GB" sz="2000" dirty="0">
                <a:solidFill>
                  <a:schemeClr val="lt1"/>
                </a:solidFill>
                <a:latin typeface="Calibri"/>
                <a:ea typeface="Calibri"/>
                <a:cs typeface="Calibri"/>
                <a:sym typeface="Calibri"/>
              </a:rPr>
              <a:t> </a:t>
            </a:r>
            <a:r>
              <a:rPr lang="en-GB" sz="2000" dirty="0" err="1">
                <a:solidFill>
                  <a:schemeClr val="lt1"/>
                </a:solidFill>
                <a:latin typeface="Calibri"/>
                <a:ea typeface="Calibri"/>
                <a:cs typeface="Calibri"/>
                <a:sym typeface="Calibri"/>
              </a:rPr>
              <a:t>practică</a:t>
            </a:r>
            <a:r>
              <a:rPr lang="en-GB" sz="2000" dirty="0">
                <a:solidFill>
                  <a:schemeClr val="lt1"/>
                </a:solidFill>
                <a:latin typeface="Calibri"/>
                <a:ea typeface="Calibri"/>
                <a:cs typeface="Calibri"/>
                <a:sym typeface="Calibri"/>
              </a:rPr>
              <a:t> a </a:t>
            </a:r>
            <a:r>
              <a:rPr lang="en-GB" sz="2000" dirty="0" err="1">
                <a:solidFill>
                  <a:schemeClr val="lt1"/>
                </a:solidFill>
                <a:latin typeface="Calibri"/>
                <a:ea typeface="Calibri"/>
                <a:cs typeface="Calibri"/>
                <a:sym typeface="Calibri"/>
              </a:rPr>
              <a:t>lucrurilor</a:t>
            </a:r>
            <a:r>
              <a:rPr lang="en-GB" sz="2000" dirty="0">
                <a:solidFill>
                  <a:schemeClr val="lt1"/>
                </a:solidFill>
                <a:latin typeface="Calibri"/>
                <a:ea typeface="Calibri"/>
                <a:cs typeface="Calibri"/>
                <a:sym typeface="Calibri"/>
              </a:rPr>
              <a:t> </a:t>
            </a:r>
            <a:r>
              <a:rPr lang="en-GB" sz="2000" dirty="0" err="1">
                <a:solidFill>
                  <a:schemeClr val="lt1"/>
                </a:solidFill>
                <a:latin typeface="Calibri"/>
                <a:ea typeface="Calibri"/>
                <a:cs typeface="Calibri"/>
                <a:sym typeface="Calibri"/>
              </a:rPr>
              <a:t>discutate</a:t>
            </a:r>
            <a:r>
              <a:rPr lang="en-GB" sz="2000" dirty="0">
                <a:solidFill>
                  <a:schemeClr val="lt1"/>
                </a:solidFill>
                <a:latin typeface="Calibri"/>
                <a:ea typeface="Calibri"/>
                <a:cs typeface="Calibri"/>
                <a:sym typeface="Calibri"/>
              </a:rPr>
              <a:t> în </a:t>
            </a:r>
            <a:r>
              <a:rPr lang="en-GB" sz="2000" dirty="0" err="1">
                <a:solidFill>
                  <a:schemeClr val="lt1"/>
                </a:solidFill>
                <a:latin typeface="Calibri"/>
                <a:ea typeface="Calibri"/>
                <a:cs typeface="Calibri"/>
                <a:sym typeface="Calibri"/>
              </a:rPr>
              <a:t>timpul</a:t>
            </a:r>
            <a:r>
              <a:rPr lang="en-GB" sz="2000" dirty="0">
                <a:solidFill>
                  <a:schemeClr val="lt1"/>
                </a:solidFill>
                <a:latin typeface="Calibri"/>
                <a:ea typeface="Calibri"/>
                <a:cs typeface="Calibri"/>
                <a:sym typeface="Calibri"/>
              </a:rPr>
              <a:t> </a:t>
            </a:r>
            <a:r>
              <a:rPr lang="en-GB" sz="2000" dirty="0" err="1">
                <a:solidFill>
                  <a:schemeClr val="lt1"/>
                </a:solidFill>
                <a:latin typeface="Calibri"/>
                <a:ea typeface="Calibri"/>
                <a:cs typeface="Calibri"/>
                <a:sym typeface="Calibri"/>
              </a:rPr>
              <a:t>sesiunii</a:t>
            </a:r>
            <a:endParaRPr sz="2000" dirty="0">
              <a:solidFill>
                <a:schemeClr val="lt1"/>
              </a:solidFill>
              <a:latin typeface="Calibri"/>
              <a:ea typeface="Calibri"/>
              <a:cs typeface="Calibri"/>
              <a:sym typeface="Calibri"/>
            </a:endParaRPr>
          </a:p>
          <a:p>
            <a:pPr marL="685800" lvl="1" indent="-228600" algn="l" rtl="0">
              <a:spcBef>
                <a:spcPts val="1000"/>
              </a:spcBef>
              <a:spcAft>
                <a:spcPts val="0"/>
              </a:spcAft>
              <a:buClr>
                <a:srgbClr val="FFDA4C"/>
              </a:buClr>
              <a:buSzPts val="2400"/>
              <a:buFont typeface="Calibri"/>
              <a:buChar char="✔"/>
            </a:pPr>
            <a:r>
              <a:rPr lang="en-GB" sz="2000" dirty="0" err="1">
                <a:solidFill>
                  <a:schemeClr val="lt1"/>
                </a:solidFill>
                <a:latin typeface="Calibri"/>
                <a:ea typeface="Calibri"/>
                <a:cs typeface="Calibri"/>
                <a:sym typeface="Calibri"/>
              </a:rPr>
              <a:t>Activități</a:t>
            </a:r>
            <a:r>
              <a:rPr lang="en-GB" sz="2000" dirty="0">
                <a:solidFill>
                  <a:schemeClr val="lt1"/>
                </a:solidFill>
                <a:latin typeface="Calibri"/>
                <a:ea typeface="Calibri"/>
                <a:cs typeface="Calibri"/>
                <a:sym typeface="Calibri"/>
              </a:rPr>
              <a:t> de </a:t>
            </a:r>
            <a:r>
              <a:rPr lang="en-GB" sz="2000" dirty="0" err="1">
                <a:solidFill>
                  <a:schemeClr val="lt1"/>
                </a:solidFill>
                <a:latin typeface="Calibri"/>
                <a:ea typeface="Calibri"/>
                <a:cs typeface="Calibri"/>
                <a:sym typeface="Calibri"/>
              </a:rPr>
              <a:t>lucru</a:t>
            </a:r>
            <a:r>
              <a:rPr lang="en-GB" sz="2000" dirty="0">
                <a:solidFill>
                  <a:schemeClr val="lt1"/>
                </a:solidFill>
                <a:latin typeface="Calibri"/>
                <a:ea typeface="Calibri"/>
                <a:cs typeface="Calibri"/>
                <a:sym typeface="Calibri"/>
              </a:rPr>
              <a:t> în </a:t>
            </a:r>
            <a:r>
              <a:rPr lang="en-GB" sz="2000" dirty="0" err="1">
                <a:solidFill>
                  <a:schemeClr val="lt1"/>
                </a:solidFill>
                <a:latin typeface="Calibri"/>
                <a:ea typeface="Calibri"/>
                <a:cs typeface="Calibri"/>
                <a:sym typeface="Calibri"/>
              </a:rPr>
              <a:t>echipă</a:t>
            </a:r>
            <a:endParaRPr sz="2000" dirty="0">
              <a:solidFill>
                <a:schemeClr val="lt1"/>
              </a:solidFill>
              <a:latin typeface="Calibri"/>
              <a:ea typeface="Calibri"/>
              <a:cs typeface="Calibri"/>
              <a:sym typeface="Calibri"/>
            </a:endParaRPr>
          </a:p>
          <a:p>
            <a:pPr marL="685800" lvl="1" indent="-228600" algn="l" rtl="0">
              <a:spcBef>
                <a:spcPts val="1000"/>
              </a:spcBef>
              <a:spcAft>
                <a:spcPts val="0"/>
              </a:spcAft>
              <a:buClr>
                <a:srgbClr val="FFDA4C"/>
              </a:buClr>
              <a:buSzPts val="2400"/>
              <a:buFont typeface="Calibri"/>
              <a:buChar char="✔"/>
            </a:pPr>
            <a:r>
              <a:rPr lang="en-GB" sz="2000" dirty="0" err="1">
                <a:solidFill>
                  <a:schemeClr val="lt1"/>
                </a:solidFill>
                <a:latin typeface="Calibri"/>
                <a:ea typeface="Calibri"/>
                <a:cs typeface="Calibri"/>
                <a:sym typeface="Calibri"/>
              </a:rPr>
              <a:t>Simulări</a:t>
            </a:r>
            <a:endParaRPr dirty="0">
              <a:solidFill>
                <a:schemeClr val="dk1"/>
              </a:solidFill>
              <a:latin typeface="Calibri"/>
              <a:ea typeface="Calibri"/>
              <a:cs typeface="Calibri"/>
              <a:sym typeface="Calibri"/>
            </a:endParaRPr>
          </a:p>
          <a:p>
            <a:pPr marL="914400" marR="0" lvl="0" indent="0" algn="l" rtl="0">
              <a:lnSpc>
                <a:spcPct val="100000"/>
              </a:lnSpc>
              <a:spcBef>
                <a:spcPts val="600"/>
              </a:spcBef>
              <a:spcAft>
                <a:spcPts val="0"/>
              </a:spcAft>
              <a:buNone/>
            </a:pPr>
            <a:endParaRPr sz="2400" b="1" dirty="0">
              <a:solidFill>
                <a:srgbClr val="FFC243"/>
              </a:solidFill>
              <a:latin typeface="Calibri"/>
              <a:ea typeface="Calibri"/>
              <a:cs typeface="Calibri"/>
              <a:sym typeface="Calibri"/>
            </a:endParaRPr>
          </a:p>
          <a:p>
            <a:pPr marL="0" marR="0" lvl="0" indent="0" algn="l" rtl="0">
              <a:lnSpc>
                <a:spcPct val="100000"/>
              </a:lnSpc>
              <a:spcBef>
                <a:spcPts val="6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74" name="Google Shape;174;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
        <p:nvSpPr>
          <p:cNvPr id="2" name="TextBox 1">
            <a:extLst>
              <a:ext uri="{FF2B5EF4-FFF2-40B4-BE49-F238E27FC236}">
                <a16:creationId xmlns:a16="http://schemas.microsoft.com/office/drawing/2014/main" id="{A2367589-ED76-4DC7-BBD6-A7879B5FC9FC}"/>
              </a:ext>
            </a:extLst>
          </p:cNvPr>
          <p:cNvSpPr txBox="1"/>
          <p:nvPr/>
        </p:nvSpPr>
        <p:spPr>
          <a:xfrm>
            <a:off x="11439939" y="6211957"/>
            <a:ext cx="752061" cy="646043"/>
          </a:xfrm>
          <a:prstGeom prst="rect">
            <a:avLst/>
          </a:prstGeom>
          <a:solidFill>
            <a:schemeClr val="bg1"/>
          </a:solidFill>
        </p:spPr>
        <p:txBody>
          <a:bodyPr wrap="square" rtlCol="0">
            <a:spAutoFit/>
          </a:bodyPr>
          <a:lstStyle/>
          <a:p>
            <a:endParaRPr lang="en-US" dirty="0"/>
          </a:p>
        </p:txBody>
      </p:sp>
      <p:pic>
        <p:nvPicPr>
          <p:cNvPr id="9" name="Google Shape;87;p1">
            <a:extLst>
              <a:ext uri="{FF2B5EF4-FFF2-40B4-BE49-F238E27FC236}">
                <a16:creationId xmlns:a16="http://schemas.microsoft.com/office/drawing/2014/main" id="{87E44558-1D64-4BBF-B8F6-37A20AF8B74A}"/>
              </a:ext>
            </a:extLst>
          </p:cNvPr>
          <p:cNvPicPr preferRelativeResize="0"/>
          <p:nvPr/>
        </p:nvPicPr>
        <p:blipFill>
          <a:blip r:embed="rId4">
            <a:alphaModFix/>
          </a:blip>
          <a:stretch>
            <a:fillRect/>
          </a:stretch>
        </p:blipFill>
        <p:spPr>
          <a:xfrm>
            <a:off x="-3" y="6243372"/>
            <a:ext cx="2705965" cy="607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8" descr="High ROI content abstract concept illustration"/>
          <p:cNvPicPr preferRelativeResize="0"/>
          <p:nvPr/>
        </p:nvPicPr>
        <p:blipFill rotWithShape="1">
          <a:blip r:embed="rId3">
            <a:alphaModFix/>
          </a:blip>
          <a:srcRect l="10455" t="11534" r="9781" b="12327"/>
          <a:stretch/>
        </p:blipFill>
        <p:spPr>
          <a:xfrm>
            <a:off x="8827009" y="2600715"/>
            <a:ext cx="2902687" cy="2770670"/>
          </a:xfrm>
          <a:prstGeom prst="rect">
            <a:avLst/>
          </a:prstGeom>
          <a:noFill/>
          <a:ln>
            <a:noFill/>
          </a:ln>
        </p:spPr>
      </p:pic>
      <p:sp>
        <p:nvSpPr>
          <p:cNvPr id="181" name="Google Shape;181;p8"/>
          <p:cNvSpPr txBox="1">
            <a:spLocks noGrp="1"/>
          </p:cNvSpPr>
          <p:nvPr>
            <p:ph type="title"/>
          </p:nvPr>
        </p:nvSpPr>
        <p:spPr>
          <a:xfrm>
            <a:off x="558000" y="811653"/>
            <a:ext cx="10360283" cy="11615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1950"/>
              <a:buFont typeface="Calibri"/>
              <a:buNone/>
            </a:pPr>
            <a:r>
              <a:rPr lang="en-GB" sz="1950"/>
              <a:t>Secțiunea 2</a:t>
            </a:r>
            <a:br>
              <a:rPr lang="en-GB"/>
            </a:br>
            <a:r>
              <a:rPr lang="en-GB"/>
              <a:t>Cum să instalați și să accesați un cont bancar online</a:t>
            </a:r>
            <a:endParaRPr/>
          </a:p>
        </p:txBody>
      </p:sp>
      <p:sp>
        <p:nvSpPr>
          <p:cNvPr id="182" name="Google Shape;182;p8"/>
          <p:cNvSpPr txBox="1">
            <a:spLocks noGrp="1"/>
          </p:cNvSpPr>
          <p:nvPr>
            <p:ph type="body" idx="1"/>
          </p:nvPr>
        </p:nvSpPr>
        <p:spPr>
          <a:xfrm>
            <a:off x="580354" y="2043418"/>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GB" sz="2200"/>
              <a:t>Obiective</a:t>
            </a:r>
            <a:endParaRPr sz="2200"/>
          </a:p>
        </p:txBody>
      </p:sp>
      <p:sp>
        <p:nvSpPr>
          <p:cNvPr id="183" name="Google Shape;183;p8"/>
          <p:cNvSpPr txBox="1">
            <a:spLocks noGrp="1"/>
          </p:cNvSpPr>
          <p:nvPr>
            <p:ph type="body" idx="2"/>
          </p:nvPr>
        </p:nvSpPr>
        <p:spPr>
          <a:xfrm>
            <a:off x="580354" y="2771808"/>
            <a:ext cx="8283849" cy="277067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000"/>
              <a:buNone/>
            </a:pPr>
            <a:r>
              <a:rPr lang="en-GB" sz="2000"/>
              <a:t>La finalizarea acestei unități, veți putea:</a:t>
            </a:r>
            <a:endParaRPr sz="2000"/>
          </a:p>
          <a:p>
            <a:pPr marL="228600" lvl="0" indent="-228600" algn="l" rtl="0">
              <a:lnSpc>
                <a:spcPct val="150000"/>
              </a:lnSpc>
              <a:spcBef>
                <a:spcPts val="1200"/>
              </a:spcBef>
              <a:spcAft>
                <a:spcPts val="0"/>
              </a:spcAft>
              <a:buClr>
                <a:srgbClr val="89C53F"/>
              </a:buClr>
              <a:buSzPts val="2000"/>
              <a:buFont typeface="Calibri"/>
              <a:buChar char="✔"/>
            </a:pPr>
            <a:r>
              <a:rPr lang="en-GB" sz="2000"/>
              <a:t>Să înțelegeți diferența dintre conturile bancare tradiționale și cele online</a:t>
            </a:r>
            <a:endParaRPr sz="2000"/>
          </a:p>
          <a:p>
            <a:pPr marL="228600" lvl="0" indent="-228600" algn="l" rtl="0">
              <a:lnSpc>
                <a:spcPct val="150000"/>
              </a:lnSpc>
              <a:spcBef>
                <a:spcPts val="1200"/>
              </a:spcBef>
              <a:spcAft>
                <a:spcPts val="0"/>
              </a:spcAft>
              <a:buClr>
                <a:srgbClr val="89C53F"/>
              </a:buClr>
              <a:buSzPts val="2000"/>
              <a:buFont typeface="Calibri"/>
              <a:buChar char="✔"/>
            </a:pPr>
            <a:r>
              <a:rPr lang="en-GB" sz="2000"/>
              <a:t>Să cunoașteți avantajele și provocările serviciilor bancare online</a:t>
            </a:r>
            <a:endParaRPr/>
          </a:p>
          <a:p>
            <a:pPr marL="228600" lvl="0" indent="-228600" algn="l" rtl="0">
              <a:lnSpc>
                <a:spcPct val="150000"/>
              </a:lnSpc>
              <a:spcBef>
                <a:spcPts val="1200"/>
              </a:spcBef>
              <a:spcAft>
                <a:spcPts val="0"/>
              </a:spcAft>
              <a:buClr>
                <a:srgbClr val="89C53F"/>
              </a:buClr>
              <a:buSzPts val="2000"/>
              <a:buFont typeface="Calibri"/>
              <a:buChar char="✔"/>
            </a:pPr>
            <a:r>
              <a:rPr lang="en-GB" sz="2000"/>
              <a:t>Să știți cum să instalați și să accesați o aplicație de mobile banking.</a:t>
            </a:r>
            <a:endParaRPr/>
          </a:p>
        </p:txBody>
      </p:sp>
      <p:sp>
        <p:nvSpPr>
          <p:cNvPr id="184" name="Google Shape;184;p8"/>
          <p:cNvSpPr txBox="1"/>
          <p:nvPr/>
        </p:nvSpPr>
        <p:spPr>
          <a:xfrm>
            <a:off x="9341098" y="5542478"/>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 </a:t>
            </a:r>
            <a:r>
              <a:rPr lang="en-GB"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185" name="Google Shape;185;p8"/>
          <p:cNvSpPr txBox="1"/>
          <p:nvPr/>
        </p:nvSpPr>
        <p:spPr>
          <a:xfrm>
            <a:off x="1273717" y="1455154"/>
            <a:ext cx="10360283" cy="1161525"/>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1C2E78"/>
              </a:buClr>
              <a:buSzPts val="2200"/>
              <a:buFont typeface="Calibri"/>
              <a:buNone/>
            </a:pPr>
            <a:endParaRPr sz="2200" b="1" i="0" u="none" strike="noStrike" cap="none">
              <a:solidFill>
                <a:srgbClr val="1C2E78"/>
              </a:solidFill>
              <a:highlight>
                <a:srgbClr val="FFFF00"/>
              </a:highlight>
              <a:latin typeface="Calibri"/>
              <a:ea typeface="Calibri"/>
              <a:cs typeface="Calibri"/>
              <a:sym typeface="Calibri"/>
            </a:endParaRPr>
          </a:p>
        </p:txBody>
      </p:sp>
      <p:sp>
        <p:nvSpPr>
          <p:cNvPr id="2" name="TextBox 1">
            <a:extLst>
              <a:ext uri="{FF2B5EF4-FFF2-40B4-BE49-F238E27FC236}">
                <a16:creationId xmlns:a16="http://schemas.microsoft.com/office/drawing/2014/main" id="{AC2EDFBB-C988-43F6-AB7E-6324FD27CED4}"/>
              </a:ext>
            </a:extLst>
          </p:cNvPr>
          <p:cNvSpPr txBox="1"/>
          <p:nvPr/>
        </p:nvSpPr>
        <p:spPr>
          <a:xfrm>
            <a:off x="11252800" y="5993296"/>
            <a:ext cx="939200" cy="864704"/>
          </a:xfrm>
          <a:prstGeom prst="rect">
            <a:avLst/>
          </a:prstGeom>
          <a:solidFill>
            <a:schemeClr val="bg1"/>
          </a:solidFill>
        </p:spPr>
        <p:txBody>
          <a:bodyPr wrap="square" rtlCol="0">
            <a:spAutoFit/>
          </a:bodyPr>
          <a:lstStyle/>
          <a:p>
            <a:endParaRPr lang="en-US" dirty="0"/>
          </a:p>
        </p:txBody>
      </p:sp>
      <p:pic>
        <p:nvPicPr>
          <p:cNvPr id="9" name="Google Shape;87;p1">
            <a:extLst>
              <a:ext uri="{FF2B5EF4-FFF2-40B4-BE49-F238E27FC236}">
                <a16:creationId xmlns:a16="http://schemas.microsoft.com/office/drawing/2014/main" id="{56CF5464-A82A-4FDB-A784-BC7C99EDDFC9}"/>
              </a:ext>
            </a:extLst>
          </p:cNvPr>
          <p:cNvPicPr preferRelativeResize="0"/>
          <p:nvPr/>
        </p:nvPicPr>
        <p:blipFill>
          <a:blip r:embed="rId5">
            <a:alphaModFix/>
          </a:blip>
          <a:stretch>
            <a:fillRect/>
          </a:stretch>
        </p:blipFill>
        <p:spPr>
          <a:xfrm>
            <a:off x="-3" y="6243372"/>
            <a:ext cx="2705965" cy="607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Tipuri de conturi bancare</a:t>
            </a:r>
            <a:endParaRPr/>
          </a:p>
        </p:txBody>
      </p:sp>
      <p:sp>
        <p:nvSpPr>
          <p:cNvPr id="192" name="Google Shape;192;p9"/>
          <p:cNvSpPr txBox="1">
            <a:spLocks noGrp="1"/>
          </p:cNvSpPr>
          <p:nvPr>
            <p:ph type="body" idx="1"/>
          </p:nvPr>
        </p:nvSpPr>
        <p:spPr>
          <a:xfrm>
            <a:off x="583758" y="1836600"/>
            <a:ext cx="11059800" cy="394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GB" sz="2200" b="1"/>
              <a:t>Diferențe între conturile bancare tradiționale și conturile bancare online:</a:t>
            </a:r>
            <a:endParaRPr sz="2200" b="1"/>
          </a:p>
          <a:p>
            <a:pPr marL="0" lvl="0" indent="0" algn="l" rtl="0">
              <a:lnSpc>
                <a:spcPct val="110000"/>
              </a:lnSpc>
              <a:spcBef>
                <a:spcPts val="600"/>
              </a:spcBef>
              <a:spcAft>
                <a:spcPts val="0"/>
              </a:spcAft>
              <a:buSzPts val="2200"/>
              <a:buNone/>
            </a:pPr>
            <a:r>
              <a:rPr lang="en-GB" sz="2200" i="1">
                <a:latin typeface="Calibri"/>
                <a:ea typeface="Calibri"/>
                <a:cs typeface="Calibri"/>
                <a:sym typeface="Calibri"/>
              </a:rPr>
              <a:t>„</a:t>
            </a:r>
            <a:r>
              <a:rPr lang="en-GB" sz="2200" i="1"/>
              <a:t>Sistemul bancar tradițional se bazează pe clientul care utilizează un card de debit sau numerar și se deplasează la sucursalele băncii, în timp ce clientul digital utilizează cele mai recente tehnologii și nu trebuie să se deplaseze pentru a efectua tranzacții.” </a:t>
            </a:r>
            <a:r>
              <a:rPr lang="en-GB" sz="1800" i="1"/>
              <a:t> </a:t>
            </a:r>
            <a:r>
              <a:rPr lang="en-GB" sz="1000">
                <a:latin typeface="Calibri"/>
                <a:ea typeface="Calibri"/>
                <a:cs typeface="Calibri"/>
                <a:sym typeface="Calibri"/>
              </a:rPr>
              <a:t>(</a:t>
            </a:r>
            <a:r>
              <a:rPr lang="en-GB" sz="1000" u="sng">
                <a:solidFill>
                  <a:schemeClr val="hlink"/>
                </a:solidFill>
                <a:latin typeface="Calibri"/>
                <a:ea typeface="Calibri"/>
                <a:cs typeface="Calibri"/>
                <a:sym typeface="Calibri"/>
                <a:hlinkClick r:id="rId3"/>
              </a:rPr>
              <a:t>Fuente Iebschool</a:t>
            </a:r>
            <a:r>
              <a:rPr lang="en-GB" sz="1000">
                <a:latin typeface="Calibri"/>
                <a:ea typeface="Calibri"/>
                <a:cs typeface="Calibri"/>
                <a:sym typeface="Calibri"/>
              </a:rPr>
              <a:t>)</a:t>
            </a:r>
            <a:endParaRPr/>
          </a:p>
        </p:txBody>
      </p:sp>
      <p:graphicFrame>
        <p:nvGraphicFramePr>
          <p:cNvPr id="193" name="Google Shape;193;p9"/>
          <p:cNvGraphicFramePr/>
          <p:nvPr/>
        </p:nvGraphicFramePr>
        <p:xfrm>
          <a:off x="566153" y="3734164"/>
          <a:ext cx="10814050" cy="2468900"/>
        </p:xfrm>
        <a:graphic>
          <a:graphicData uri="http://schemas.openxmlformats.org/drawingml/2006/table">
            <a:tbl>
              <a:tblPr firstRow="1" bandRow="1">
                <a:noFill/>
                <a:tableStyleId>{F1E3602F-FDF4-41E9-9B66-A25254D92F38}</a:tableStyleId>
              </a:tblPr>
              <a:tblGrid>
                <a:gridCol w="5407025">
                  <a:extLst>
                    <a:ext uri="{9D8B030D-6E8A-4147-A177-3AD203B41FA5}">
                      <a16:colId xmlns:a16="http://schemas.microsoft.com/office/drawing/2014/main" val="20000"/>
                    </a:ext>
                  </a:extLst>
                </a:gridCol>
                <a:gridCol w="5407025">
                  <a:extLst>
                    <a:ext uri="{9D8B030D-6E8A-4147-A177-3AD203B41FA5}">
                      <a16:colId xmlns:a16="http://schemas.microsoft.com/office/drawing/2014/main" val="20001"/>
                    </a:ext>
                  </a:extLst>
                </a:gridCol>
              </a:tblGrid>
              <a:tr h="397125">
                <a:tc>
                  <a:txBody>
                    <a:bodyPr/>
                    <a:lstStyle/>
                    <a:p>
                      <a:pPr marL="0" marR="0" lvl="0" indent="0" algn="ctr" rtl="0">
                        <a:lnSpc>
                          <a:spcPct val="100000"/>
                        </a:lnSpc>
                        <a:spcBef>
                          <a:spcPts val="0"/>
                        </a:spcBef>
                        <a:spcAft>
                          <a:spcPts val="0"/>
                        </a:spcAft>
                        <a:buClr>
                          <a:schemeClr val="dk1"/>
                        </a:buClr>
                        <a:buSzPts val="2200"/>
                        <a:buFont typeface="Calibri"/>
                        <a:buNone/>
                      </a:pPr>
                      <a:r>
                        <a:rPr lang="en-GB" sz="2200" u="none" strike="noStrike" cap="none">
                          <a:latin typeface="Calibri"/>
                          <a:ea typeface="Calibri"/>
                          <a:cs typeface="Calibri"/>
                          <a:sym typeface="Calibri"/>
                        </a:rPr>
                        <a:t>Servicii bancare tradiționale</a:t>
                      </a:r>
                      <a:endParaRPr sz="22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200"/>
                        <a:buFont typeface="Calibri"/>
                        <a:buNone/>
                      </a:pPr>
                      <a:r>
                        <a:rPr lang="en-GB" sz="2200" u="none" strike="noStrike" cap="none">
                          <a:latin typeface="Calibri"/>
                          <a:ea typeface="Calibri"/>
                          <a:cs typeface="Calibri"/>
                          <a:sym typeface="Calibri"/>
                        </a:rPr>
                        <a:t>Servicii bancare online/Online Banking</a:t>
                      </a:r>
                      <a:endParaRPr sz="22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1958050">
                <a:tc>
                  <a:txBody>
                    <a:bodyPr/>
                    <a:lstStyle/>
                    <a:p>
                      <a:pPr marL="0" marR="0" lvl="0" indent="0" algn="ctr" rtl="0">
                        <a:lnSpc>
                          <a:spcPct val="100000"/>
                        </a:lnSpc>
                        <a:spcBef>
                          <a:spcPts val="0"/>
                        </a:spcBef>
                        <a:spcAft>
                          <a:spcPts val="0"/>
                        </a:spcAft>
                        <a:buClr>
                          <a:srgbClr val="000000"/>
                        </a:buClr>
                        <a:buSzPts val="2200"/>
                        <a:buFont typeface="Calibri"/>
                        <a:buNone/>
                      </a:pPr>
                      <a:r>
                        <a:rPr lang="en-GB" sz="2200" u="none" strike="noStrike" cap="none" dirty="0" err="1">
                          <a:latin typeface="Calibri"/>
                          <a:ea typeface="Calibri"/>
                          <a:cs typeface="Calibri"/>
                          <a:sym typeface="Calibri"/>
                        </a:rPr>
                        <a:t>Operațiunile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bancare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necesită</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deplasarea</a:t>
                      </a:r>
                      <a:r>
                        <a:rPr lang="en-GB" sz="2200" u="none" strike="noStrike" cap="none" dirty="0">
                          <a:latin typeface="Calibri"/>
                          <a:ea typeface="Calibri"/>
                          <a:cs typeface="Calibri"/>
                          <a:sym typeface="Calibri"/>
                        </a:rPr>
                        <a:t> la o </a:t>
                      </a:r>
                      <a:r>
                        <a:rPr lang="en-GB" sz="2200" u="none" strike="noStrike" cap="none" dirty="0" err="1">
                          <a:latin typeface="Calibri"/>
                          <a:ea typeface="Calibri"/>
                          <a:cs typeface="Calibri"/>
                          <a:sym typeface="Calibri"/>
                        </a:rPr>
                        <a:t>sucursală</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și</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comunicarea</a:t>
                      </a:r>
                      <a:r>
                        <a:rPr lang="en-GB" sz="2200" u="none" strike="noStrike" cap="none" dirty="0">
                          <a:latin typeface="Calibri"/>
                          <a:ea typeface="Calibri"/>
                          <a:cs typeface="Calibri"/>
                          <a:sym typeface="Calibri"/>
                        </a:rPr>
                        <a:t> în </a:t>
                      </a:r>
                      <a:r>
                        <a:rPr lang="en-GB" sz="2200" u="none" strike="noStrike" cap="none" dirty="0" err="1">
                          <a:latin typeface="Calibri"/>
                          <a:ea typeface="Calibri"/>
                          <a:cs typeface="Calibri"/>
                          <a:sym typeface="Calibri"/>
                        </a:rPr>
                        <a:t>persoană</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pentru</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orice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tranzacție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Datorită</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bancomatului</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este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posibil</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să</a:t>
                      </a:r>
                      <a:r>
                        <a:rPr lang="en-GB" sz="2200" u="none" strike="noStrike" cap="none" dirty="0">
                          <a:latin typeface="Calibri"/>
                          <a:ea typeface="Calibri"/>
                          <a:cs typeface="Calibri"/>
                          <a:sym typeface="Calibri"/>
                        </a:rPr>
                        <a:t> se </a:t>
                      </a:r>
                      <a:r>
                        <a:rPr lang="en-GB" sz="2200" u="none" strike="noStrike" cap="none" dirty="0" err="1">
                          <a:latin typeface="Calibri"/>
                          <a:ea typeface="Calibri"/>
                          <a:cs typeface="Calibri"/>
                          <a:sym typeface="Calibri"/>
                        </a:rPr>
                        <a:t>retragă</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bani</a:t>
                      </a:r>
                      <a:r>
                        <a:rPr lang="en-GB" sz="2200" u="none" strike="noStrike" cap="none" dirty="0">
                          <a:latin typeface="Calibri"/>
                          <a:ea typeface="Calibri"/>
                          <a:cs typeface="Calibri"/>
                          <a:sym typeface="Calibri"/>
                        </a:rPr>
                        <a:t> personal, </a:t>
                      </a:r>
                      <a:r>
                        <a:rPr lang="en-GB" sz="2200" u="none" strike="noStrike" cap="none" dirty="0" err="1">
                          <a:latin typeface="Calibri"/>
                          <a:ea typeface="Calibri"/>
                          <a:cs typeface="Calibri"/>
                          <a:sym typeface="Calibri"/>
                        </a:rPr>
                        <a:t>dar</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este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încă</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necesară</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deplasarea</a:t>
                      </a:r>
                      <a:r>
                        <a:rPr lang="en-GB" sz="2200" u="none" strike="noStrike" cap="none" dirty="0">
                          <a:latin typeface="Calibri"/>
                          <a:ea typeface="Calibri"/>
                          <a:cs typeface="Calibri"/>
                          <a:sym typeface="Calibri"/>
                        </a:rPr>
                        <a:t>. </a:t>
                      </a:r>
                      <a:endParaRPr sz="2200" u="none" strike="noStrike" cap="none" dirty="0">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200"/>
                        <a:buFont typeface="Calibri"/>
                        <a:buNone/>
                      </a:pPr>
                      <a:r>
                        <a:rPr lang="en-GB" sz="2200" u="none" strike="noStrike" cap="none" dirty="0" err="1">
                          <a:latin typeface="Calibri"/>
                          <a:ea typeface="Calibri"/>
                          <a:cs typeface="Calibri"/>
                          <a:sym typeface="Calibri"/>
                        </a:rPr>
                        <a:t>Serviciile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bancare</a:t>
                      </a:r>
                      <a:r>
                        <a:rPr lang="en-GB" sz="2200" u="none" strike="noStrike" cap="none" dirty="0">
                          <a:latin typeface="Calibri"/>
                          <a:ea typeface="Calibri"/>
                          <a:cs typeface="Calibri"/>
                          <a:sym typeface="Calibri"/>
                        </a:rPr>
                        <a:t> online nu sunt, de </a:t>
                      </a:r>
                      <a:r>
                        <a:rPr lang="en-GB" sz="2200" u="none" strike="noStrike" cap="none" dirty="0" err="1">
                          <a:latin typeface="Calibri"/>
                          <a:ea typeface="Calibri"/>
                          <a:cs typeface="Calibri"/>
                          <a:sym typeface="Calibri"/>
                        </a:rPr>
                        <a:t>obicei</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foarte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diferite</a:t>
                      </a:r>
                      <a:r>
                        <a:rPr lang="en-GB" sz="2200" u="none" strike="noStrike" cap="none" dirty="0">
                          <a:latin typeface="Calibri"/>
                          <a:ea typeface="Calibri"/>
                          <a:cs typeface="Calibri"/>
                          <a:sym typeface="Calibri"/>
                        </a:rPr>
                        <a:t> de </a:t>
                      </a:r>
                      <a:r>
                        <a:rPr lang="en-GB" sz="2200" u="none" strike="noStrike" cap="none" dirty="0" err="1">
                          <a:latin typeface="Calibri"/>
                          <a:ea typeface="Calibri"/>
                          <a:cs typeface="Calibri"/>
                          <a:sym typeface="Calibri"/>
                        </a:rPr>
                        <a:t>serviciile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bancare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tradiționale</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d</a:t>
                      </a:r>
                      <a:r>
                        <a:rPr lang="en-GB" sz="2200" dirty="0" err="1"/>
                        <a:t>oa</a:t>
                      </a:r>
                      <a:r>
                        <a:rPr lang="en-GB" sz="2200" u="none" strike="noStrike" cap="none" dirty="0" err="1">
                          <a:latin typeface="Calibri"/>
                          <a:ea typeface="Calibri"/>
                          <a:cs typeface="Calibri"/>
                          <a:sym typeface="Calibri"/>
                        </a:rPr>
                        <a:t>r</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că</a:t>
                      </a:r>
                      <a:r>
                        <a:rPr lang="en-GB" sz="2200" u="none" strike="noStrike" cap="none" dirty="0">
                          <a:latin typeface="Calibri"/>
                          <a:ea typeface="Calibri"/>
                          <a:cs typeface="Calibri"/>
                          <a:sym typeface="Calibri"/>
                        </a:rPr>
                        <a:t> pot fi </a:t>
                      </a:r>
                      <a:r>
                        <a:rPr lang="en-GB" sz="2200" u="none" strike="noStrike" cap="none" dirty="0" err="1">
                          <a:latin typeface="Calibri"/>
                          <a:ea typeface="Calibri"/>
                          <a:cs typeface="Calibri"/>
                          <a:sym typeface="Calibri"/>
                        </a:rPr>
                        <a:t>efectuate</a:t>
                      </a:r>
                      <a:r>
                        <a:rPr lang="en-GB" sz="2200" u="none" strike="noStrike" cap="none" dirty="0">
                          <a:latin typeface="Calibri"/>
                          <a:ea typeface="Calibri"/>
                          <a:cs typeface="Calibri"/>
                          <a:sym typeface="Calibri"/>
                        </a:rPr>
                        <a:t> de la </a:t>
                      </a:r>
                      <a:r>
                        <a:rPr lang="en-GB" sz="2200" u="none" strike="noStrike" cap="none" dirty="0" err="1">
                          <a:latin typeface="Calibri"/>
                          <a:ea typeface="Calibri"/>
                          <a:cs typeface="Calibri"/>
                          <a:sym typeface="Calibri"/>
                        </a:rPr>
                        <a:t>distanță</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prin</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intermediul</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unei</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aplicații</a:t>
                      </a:r>
                      <a:r>
                        <a:rPr lang="en-GB" sz="2200" u="none" strike="noStrike" cap="none" dirty="0">
                          <a:latin typeface="Calibri"/>
                          <a:ea typeface="Calibri"/>
                          <a:cs typeface="Calibri"/>
                          <a:sym typeface="Calibri"/>
                        </a:rPr>
                        <a:t> </a:t>
                      </a:r>
                      <a:r>
                        <a:rPr lang="en-GB" sz="2200" u="none" strike="noStrike" cap="none" dirty="0" err="1">
                          <a:latin typeface="Calibri"/>
                          <a:ea typeface="Calibri"/>
                          <a:cs typeface="Calibri"/>
                          <a:sym typeface="Calibri"/>
                        </a:rPr>
                        <a:t>sau</a:t>
                      </a:r>
                      <a:r>
                        <a:rPr lang="en-GB" sz="2200" u="none" strike="noStrike" cap="none" dirty="0">
                          <a:latin typeface="Calibri"/>
                          <a:ea typeface="Calibri"/>
                          <a:cs typeface="Calibri"/>
                          <a:sym typeface="Calibri"/>
                        </a:rPr>
                        <a:t> al site-</a:t>
                      </a:r>
                      <a:r>
                        <a:rPr lang="en-GB" sz="2200" u="none" strike="noStrike" cap="none" dirty="0" err="1">
                          <a:latin typeface="Calibri"/>
                          <a:ea typeface="Calibri"/>
                          <a:cs typeface="Calibri"/>
                          <a:sym typeface="Calibri"/>
                        </a:rPr>
                        <a:t>ului</a:t>
                      </a:r>
                      <a:r>
                        <a:rPr lang="en-GB" sz="2200" u="none" strike="noStrike" cap="none" dirty="0">
                          <a:latin typeface="Calibri"/>
                          <a:ea typeface="Calibri"/>
                          <a:cs typeface="Calibri"/>
                          <a:sym typeface="Calibri"/>
                        </a:rPr>
                        <a:t> web al </a:t>
                      </a:r>
                      <a:r>
                        <a:rPr lang="en-GB" sz="2200" u="none" strike="noStrike" cap="none" dirty="0" err="1">
                          <a:latin typeface="Calibri"/>
                          <a:ea typeface="Calibri"/>
                          <a:cs typeface="Calibri"/>
                          <a:sym typeface="Calibri"/>
                        </a:rPr>
                        <a:t>băncii</a:t>
                      </a:r>
                      <a:r>
                        <a:rPr lang="en-GB" sz="2200" u="none" strike="noStrike" cap="none" dirty="0">
                          <a:latin typeface="Calibri"/>
                          <a:ea typeface="Calibri"/>
                          <a:cs typeface="Calibri"/>
                          <a:sym typeface="Calibri"/>
                        </a:rPr>
                        <a:t>. </a:t>
                      </a:r>
                      <a:endParaRPr sz="220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sp>
        <p:nvSpPr>
          <p:cNvPr id="194" name="Google Shape;194;p9"/>
          <p:cNvSpPr/>
          <p:nvPr/>
        </p:nvSpPr>
        <p:spPr>
          <a:xfrm>
            <a:off x="6371771" y="15303"/>
            <a:ext cx="582022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GB" sz="1800" b="0" i="0" u="none" strike="noStrike" cap="none" dirty="0">
                <a:solidFill>
                  <a:srgbClr val="1C2E78"/>
                </a:solidFill>
                <a:latin typeface="Calibri"/>
                <a:ea typeface="Calibri"/>
                <a:cs typeface="Calibri"/>
                <a:sym typeface="Calibri"/>
              </a:rPr>
              <a:t>3.2 Cum </a:t>
            </a:r>
            <a:r>
              <a:rPr lang="en-GB" sz="1800" b="0" i="0" u="none" strike="noStrike" cap="none" dirty="0" err="1">
                <a:solidFill>
                  <a:srgbClr val="1C2E78"/>
                </a:solidFill>
                <a:latin typeface="Calibri"/>
                <a:ea typeface="Calibri"/>
                <a:cs typeface="Calibri"/>
                <a:sym typeface="Calibri"/>
              </a:rPr>
              <a:t>să</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configurați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și</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să</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accesați</a:t>
            </a:r>
            <a:r>
              <a:rPr lang="en-GB" sz="1800" b="0" i="0" u="none" strike="noStrike" cap="none" dirty="0">
                <a:solidFill>
                  <a:srgbClr val="1C2E78"/>
                </a:solidFill>
                <a:latin typeface="Calibri"/>
                <a:ea typeface="Calibri"/>
                <a:cs typeface="Calibri"/>
                <a:sym typeface="Calibri"/>
              </a:rPr>
              <a:t> un </a:t>
            </a:r>
            <a:r>
              <a:rPr lang="en-GB" sz="1800" b="0" i="0" u="none" strike="noStrike" cap="none" dirty="0" err="1">
                <a:solidFill>
                  <a:srgbClr val="1C2E78"/>
                </a:solidFill>
                <a:latin typeface="Calibri"/>
                <a:ea typeface="Calibri"/>
                <a:cs typeface="Calibri"/>
                <a:sym typeface="Calibri"/>
              </a:rPr>
              <a:t>cont</a:t>
            </a:r>
            <a:r>
              <a:rPr lang="en-GB" sz="1800" b="0" i="0" u="none" strike="noStrike" cap="none" dirty="0">
                <a:solidFill>
                  <a:srgbClr val="1C2E78"/>
                </a:solidFill>
                <a:latin typeface="Calibri"/>
                <a:ea typeface="Calibri"/>
                <a:cs typeface="Calibri"/>
                <a:sym typeface="Calibri"/>
              </a:rPr>
              <a:t> </a:t>
            </a:r>
            <a:r>
              <a:rPr lang="en-GB" sz="1800" b="0" i="0" u="none" strike="noStrike" cap="none" dirty="0" err="1">
                <a:solidFill>
                  <a:srgbClr val="1C2E78"/>
                </a:solidFill>
                <a:latin typeface="Calibri"/>
                <a:ea typeface="Calibri"/>
                <a:cs typeface="Calibri"/>
                <a:sym typeface="Calibri"/>
              </a:rPr>
              <a:t>bancar</a:t>
            </a:r>
            <a:r>
              <a:rPr lang="en-GB" sz="1800" b="0" i="0" u="none" strike="noStrike" cap="none" dirty="0">
                <a:solidFill>
                  <a:srgbClr val="1C2E78"/>
                </a:solidFill>
                <a:latin typeface="Calibri"/>
                <a:ea typeface="Calibri"/>
                <a:cs typeface="Calibri"/>
                <a:sym typeface="Calibri"/>
              </a:rPr>
              <a:t> online</a:t>
            </a:r>
            <a:endParaRPr sz="1800" b="0" i="0" u="none" strike="noStrike" cap="none" dirty="0">
              <a:solidFill>
                <a:srgbClr val="1C2E7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2492</Words>
  <Application>Microsoft Office PowerPoint</Application>
  <PresentationFormat>Ευρεία οθόνη</PresentationFormat>
  <Paragraphs>319</Paragraphs>
  <Slides>33</Slides>
  <Notes>33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33</vt:i4>
      </vt:variant>
    </vt:vector>
  </HeadingPairs>
  <TitlesOfParts>
    <vt:vector size="38" baseType="lpstr">
      <vt:lpstr>Calibri</vt:lpstr>
      <vt:lpstr>Times New Roman</vt:lpstr>
      <vt:lpstr>Poppins</vt:lpstr>
      <vt:lpstr>Impact</vt:lpstr>
      <vt:lpstr>Θέμα του Office</vt:lpstr>
      <vt:lpstr>Παρουσίαση του PowerPoint</vt:lpstr>
      <vt:lpstr>Παρουσίαση του PowerPoint</vt:lpstr>
      <vt:lpstr>Module</vt:lpstr>
      <vt:lpstr>Secțiunea 1 Introducere  </vt:lpstr>
      <vt:lpstr>Competențe</vt:lpstr>
      <vt:lpstr>Conținutul Cursului de formare</vt:lpstr>
      <vt:lpstr>Metodologia de formare și durata</vt:lpstr>
      <vt:lpstr>Secțiunea 2 Cum să instalați și să accesați un cont bancar online</vt:lpstr>
      <vt:lpstr>Tipuri de conturi bancare</vt:lpstr>
      <vt:lpstr>Avantaje și provocări ale serviciilor bancare tradiționale și online</vt:lpstr>
      <vt:lpstr>Cum să instalați o aplicație bancară mobilă</vt:lpstr>
      <vt:lpstr>Pași pentru a accesa contul online pentru prima dată (1/2)</vt:lpstr>
      <vt:lpstr>Pași pentru a accesa contul online pentru prima dată (2/2)</vt:lpstr>
      <vt:lpstr>Secțiunea 3 Utilizarea de bază a unui cont bancar online</vt:lpstr>
      <vt:lpstr>Cum se face un transfer bancar? (1/2)</vt:lpstr>
      <vt:lpstr>Cum se face un transfer bancar? (2/2)</vt:lpstr>
      <vt:lpstr>Avantajele realizării unui transfer bancar online</vt:lpstr>
      <vt:lpstr>Verificarea soldului din cont (1/2)</vt:lpstr>
      <vt:lpstr>Verificarea soldului din cont (2/2)</vt:lpstr>
      <vt:lpstr>Mesaje și alerte</vt:lpstr>
      <vt:lpstr>Alerte frecvente de tranzacțiile</vt:lpstr>
      <vt:lpstr>Alerte frecvente de siguranță</vt:lpstr>
      <vt:lpstr>Vizualizarea mesajelor și alertelor (1/2) </vt:lpstr>
      <vt:lpstr>Vizualizarea mesajelor și alertelor (2/2) </vt:lpstr>
      <vt:lpstr>Παρουσίαση του PowerPoint</vt:lpstr>
      <vt:lpstr>Activități de învățare - fișe practice cu exerciții (la finalul modulului)</vt:lpstr>
      <vt:lpstr>Termeni utilizați frecvent în serviciile bancare online</vt:lpstr>
      <vt:lpstr>Termeni utilizați frecvent în serviciile bancare online</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pantelis bbalaouras</dc:creator>
  <cp:lastModifiedBy>Pantelis Balaouras</cp:lastModifiedBy>
  <cp:revision>4</cp:revision>
  <dcterms:created xsi:type="dcterms:W3CDTF">2020-06-02T13:31:56Z</dcterms:created>
  <dcterms:modified xsi:type="dcterms:W3CDTF">2025-08-01T14:28:43Z</dcterms:modified>
</cp:coreProperties>
</file>