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92" r:id="rId5"/>
    <p:sldId id="259" r:id="rId6"/>
    <p:sldId id="260" r:id="rId7"/>
    <p:sldId id="261" r:id="rId8"/>
    <p:sldId id="262" r:id="rId9"/>
    <p:sldId id="263" r:id="rId10"/>
    <p:sldId id="264" r:id="rId11"/>
    <p:sldId id="265" r:id="rId12"/>
    <p:sldId id="293" r:id="rId13"/>
    <p:sldId id="266" r:id="rId14"/>
    <p:sldId id="267" r:id="rId15"/>
    <p:sldId id="268" r:id="rId16"/>
    <p:sldId id="269" r:id="rId17"/>
    <p:sldId id="270" r:id="rId18"/>
    <p:sldId id="294" r:id="rId19"/>
    <p:sldId id="271" r:id="rId20"/>
    <p:sldId id="295" r:id="rId21"/>
    <p:sldId id="272" r:id="rId22"/>
    <p:sldId id="273" r:id="rId23"/>
    <p:sldId id="274" r:id="rId24"/>
    <p:sldId id="275" r:id="rId25"/>
    <p:sldId id="276" r:id="rId26"/>
    <p:sldId id="277" r:id="rId27"/>
    <p:sldId id="278" r:id="rId28"/>
    <p:sldId id="279" r:id="rId29"/>
    <p:sldId id="296"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x="12192000" cy="6858000"/>
  <p:notesSz cx="6858000" cy="9144000"/>
  <p:embeddedFontLst>
    <p:embeddedFont>
      <p:font typeface="Poppins" panose="020B0604020202020204" charset="0"/>
      <p:regular r:id="rId44"/>
      <p:bold r:id="rId45"/>
      <p:italic r:id="rId46"/>
      <p:boldItalic r:id="rId47"/>
    </p:embeddedFont>
    <p:embeddedFont>
      <p:font typeface="Impact" panose="020B0806030902050204" pitchFamily="34" charset="0"/>
      <p:regular r:id="rId48"/>
    </p:embeddedFont>
    <p:embeddedFont>
      <p:font typeface="Calibri" panose="020F0502020204030204" pitchFamily="34" charset="0"/>
      <p:regular r:id="rId49"/>
      <p:bold r:id="rId50"/>
      <p:italic r:id="rId51"/>
      <p:boldItalic r:id="rId52"/>
    </p:embeddedFont>
  </p:embeddedFontLst>
  <p:custDataLst>
    <p:tags r:id="rId5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pEvcFIV2LOboM0W8DVfXUX2YnV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era Sciam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B69C3-FDD3-4A98-BB4C-A0DDA96B6744}" v="56" dt="2025-02-18T16:49:49.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328" autoAdjust="0"/>
  </p:normalViewPr>
  <p:slideViewPr>
    <p:cSldViewPr snapToGrid="0">
      <p:cViewPr>
        <p:scale>
          <a:sx n="75" d="100"/>
          <a:sy n="75" d="100"/>
        </p:scale>
        <p:origin x="1908" y="3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gs" Target="tags/tag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43EFC28B-E57C-60A5-5071-90CDFA91DF38}"/>
            </a:ext>
          </a:extLst>
        </p:cNvPr>
        <p:cNvGrpSpPr/>
        <p:nvPr/>
      </p:nvGrpSpPr>
      <p:grpSpPr>
        <a:xfrm>
          <a:off x="0" y="0"/>
          <a:ext cx="0" cy="0"/>
          <a:chOff x="0" y="0"/>
          <a:chExt cx="0" cy="0"/>
        </a:xfrm>
      </p:grpSpPr>
      <p:sp>
        <p:nvSpPr>
          <p:cNvPr id="192" name="Google Shape;192;p11:notes">
            <a:extLst>
              <a:ext uri="{FF2B5EF4-FFF2-40B4-BE49-F238E27FC236}">
                <a16:creationId xmlns:a16="http://schemas.microsoft.com/office/drawing/2014/main" id="{049068CF-BF17-F327-1A9A-0F4ECB3A637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1:notes">
            <a:extLst>
              <a:ext uri="{FF2B5EF4-FFF2-40B4-BE49-F238E27FC236}">
                <a16:creationId xmlns:a16="http://schemas.microsoft.com/office/drawing/2014/main" id="{9BB0193C-1878-A410-AA72-56F5A78E2DA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1:notes">
            <a:extLst>
              <a:ext uri="{FF2B5EF4-FFF2-40B4-BE49-F238E27FC236}">
                <a16:creationId xmlns:a16="http://schemas.microsoft.com/office/drawing/2014/main" id="{00A0D9C0-0433-517D-B5DB-2BA11D2A573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1102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8C9299C3-2969-3AE2-6FAD-B8D807B9399C}"/>
            </a:ext>
          </a:extLst>
        </p:cNvPr>
        <p:cNvGrpSpPr/>
        <p:nvPr/>
      </p:nvGrpSpPr>
      <p:grpSpPr>
        <a:xfrm>
          <a:off x="0" y="0"/>
          <a:ext cx="0" cy="0"/>
          <a:chOff x="0" y="0"/>
          <a:chExt cx="0" cy="0"/>
        </a:xfrm>
      </p:grpSpPr>
      <p:sp>
        <p:nvSpPr>
          <p:cNvPr id="228" name="Google Shape;228;p12:notes">
            <a:extLst>
              <a:ext uri="{FF2B5EF4-FFF2-40B4-BE49-F238E27FC236}">
                <a16:creationId xmlns:a16="http://schemas.microsoft.com/office/drawing/2014/main" id="{9624E53F-5015-D3DA-84F8-49C8483E35B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2:notes">
            <a:extLst>
              <a:ext uri="{FF2B5EF4-FFF2-40B4-BE49-F238E27FC236}">
                <a16:creationId xmlns:a16="http://schemas.microsoft.com/office/drawing/2014/main" id="{4B0C83BB-54D5-395D-6982-22ACF65D08A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9091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a:extLst>
            <a:ext uri="{FF2B5EF4-FFF2-40B4-BE49-F238E27FC236}">
              <a16:creationId xmlns:a16="http://schemas.microsoft.com/office/drawing/2014/main" id="{22FB0EF4-1956-1A9C-9F5E-AED1F0A30231}"/>
            </a:ext>
          </a:extLst>
        </p:cNvPr>
        <p:cNvGrpSpPr/>
        <p:nvPr/>
      </p:nvGrpSpPr>
      <p:grpSpPr>
        <a:xfrm>
          <a:off x="0" y="0"/>
          <a:ext cx="0" cy="0"/>
          <a:chOff x="0" y="0"/>
          <a:chExt cx="0" cy="0"/>
        </a:xfrm>
      </p:grpSpPr>
      <p:sp>
        <p:nvSpPr>
          <p:cNvPr id="247" name="Google Shape;247;p14:notes">
            <a:extLst>
              <a:ext uri="{FF2B5EF4-FFF2-40B4-BE49-F238E27FC236}">
                <a16:creationId xmlns:a16="http://schemas.microsoft.com/office/drawing/2014/main" id="{243483F1-0716-F341-9E5E-AE1CF40D156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4:notes">
            <a:extLst>
              <a:ext uri="{FF2B5EF4-FFF2-40B4-BE49-F238E27FC236}">
                <a16:creationId xmlns:a16="http://schemas.microsoft.com/office/drawing/2014/main" id="{B604843B-DBFC-AA27-1746-310D324CAD0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4:notes">
            <a:extLst>
              <a:ext uri="{FF2B5EF4-FFF2-40B4-BE49-F238E27FC236}">
                <a16:creationId xmlns:a16="http://schemas.microsoft.com/office/drawing/2014/main" id="{83665880-959C-CC34-390D-5F57BB68502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359721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a:extLst>
            <a:ext uri="{FF2B5EF4-FFF2-40B4-BE49-F238E27FC236}">
              <a16:creationId xmlns:a16="http://schemas.microsoft.com/office/drawing/2014/main" id="{74AB0CEF-BDF6-0232-B622-90D6123C647C}"/>
            </a:ext>
          </a:extLst>
        </p:cNvPr>
        <p:cNvGrpSpPr/>
        <p:nvPr/>
      </p:nvGrpSpPr>
      <p:grpSpPr>
        <a:xfrm>
          <a:off x="0" y="0"/>
          <a:ext cx="0" cy="0"/>
          <a:chOff x="0" y="0"/>
          <a:chExt cx="0" cy="0"/>
        </a:xfrm>
      </p:grpSpPr>
      <p:sp>
        <p:nvSpPr>
          <p:cNvPr id="313" name="Google Shape;313;p46:notes">
            <a:extLst>
              <a:ext uri="{FF2B5EF4-FFF2-40B4-BE49-F238E27FC236}">
                <a16:creationId xmlns:a16="http://schemas.microsoft.com/office/drawing/2014/main" id="{4ECE5088-E916-6DF0-C323-4C6E7E1E17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46:notes">
            <a:extLst>
              <a:ext uri="{FF2B5EF4-FFF2-40B4-BE49-F238E27FC236}">
                <a16:creationId xmlns:a16="http://schemas.microsoft.com/office/drawing/2014/main" id="{5A061C89-D27F-54BE-1944-965406F1D20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46:notes">
            <a:extLst>
              <a:ext uri="{FF2B5EF4-FFF2-40B4-BE49-F238E27FC236}">
                <a16:creationId xmlns:a16="http://schemas.microsoft.com/office/drawing/2014/main" id="{3D339994-5A9F-465B-6CE0-CE93E240839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200177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correct answer is C</a:t>
            </a:r>
            <a:endParaRPr dirty="0"/>
          </a:p>
        </p:txBody>
      </p:sp>
      <p:sp>
        <p:nvSpPr>
          <p:cNvPr id="364" name="Google Shape;36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lang="en-US" dirty="0"/>
              <a:t>The correct answer is B</a:t>
            </a:r>
          </a:p>
          <a:p>
            <a:pPr marL="0" lvl="0" indent="0" algn="l" rtl="0">
              <a:lnSpc>
                <a:spcPct val="100000"/>
              </a:lnSpc>
              <a:spcBef>
                <a:spcPts val="0"/>
              </a:spcBef>
              <a:spcAft>
                <a:spcPts val="0"/>
              </a:spcAft>
              <a:buSzPts val="1400"/>
              <a:buNone/>
            </a:pPr>
            <a:endParaRPr dirty="0"/>
          </a:p>
        </p:txBody>
      </p:sp>
      <p:sp>
        <p:nvSpPr>
          <p:cNvPr id="375" name="Google Shape;37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lang="en-US" dirty="0"/>
              <a:t>The correct answer is B</a:t>
            </a:r>
          </a:p>
          <a:p>
            <a:pPr marL="0" lvl="0" indent="0" algn="l" rtl="0">
              <a:lnSpc>
                <a:spcPct val="100000"/>
              </a:lnSpc>
              <a:spcBef>
                <a:spcPts val="0"/>
              </a:spcBef>
              <a:spcAft>
                <a:spcPts val="0"/>
              </a:spcAft>
              <a:buSzPts val="1400"/>
              <a:buNone/>
            </a:pPr>
            <a:endParaRPr dirty="0"/>
          </a:p>
        </p:txBody>
      </p:sp>
      <p:sp>
        <p:nvSpPr>
          <p:cNvPr id="386" name="Google Shape;38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lang="en-US" dirty="0"/>
              <a:t>The correct answer is B</a:t>
            </a:r>
          </a:p>
          <a:p>
            <a:pPr marL="0" lvl="0" indent="0" algn="l" rtl="0">
              <a:lnSpc>
                <a:spcPct val="100000"/>
              </a:lnSpc>
              <a:spcBef>
                <a:spcPts val="0"/>
              </a:spcBef>
              <a:spcAft>
                <a:spcPts val="0"/>
              </a:spcAft>
              <a:buSzPts val="1400"/>
              <a:buNone/>
            </a:pPr>
            <a:endParaRPr dirty="0"/>
          </a:p>
        </p:txBody>
      </p:sp>
      <p:sp>
        <p:nvSpPr>
          <p:cNvPr id="397" name="Google Shape;397;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lang="en-US" dirty="0"/>
              <a:t>The correct answer is C</a:t>
            </a:r>
          </a:p>
          <a:p>
            <a:pPr marL="0" lvl="0" indent="0" algn="l" rtl="0">
              <a:lnSpc>
                <a:spcPct val="100000"/>
              </a:lnSpc>
              <a:spcBef>
                <a:spcPts val="0"/>
              </a:spcBef>
              <a:spcAft>
                <a:spcPts val="0"/>
              </a:spcAft>
              <a:buSzPts val="1400"/>
              <a:buNone/>
            </a:pPr>
            <a:endParaRPr dirty="0"/>
          </a:p>
        </p:txBody>
      </p:sp>
      <p:sp>
        <p:nvSpPr>
          <p:cNvPr id="408" name="Google Shape;408;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lang="en-US" dirty="0"/>
              <a:t>The correct answer is B</a:t>
            </a:r>
          </a:p>
          <a:p>
            <a:pPr marL="0" lvl="0" indent="0" algn="l" rtl="0">
              <a:lnSpc>
                <a:spcPct val="100000"/>
              </a:lnSpc>
              <a:spcBef>
                <a:spcPts val="0"/>
              </a:spcBef>
              <a:spcAft>
                <a:spcPts val="0"/>
              </a:spcAft>
              <a:buSzPts val="1400"/>
              <a:buNone/>
            </a:pPr>
            <a:endParaRPr dirty="0"/>
          </a:p>
        </p:txBody>
      </p:sp>
      <p:sp>
        <p:nvSpPr>
          <p:cNvPr id="419" name="Google Shape;419;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lang="en-US" dirty="0"/>
              <a:t>The correct answer is A</a:t>
            </a:r>
          </a:p>
          <a:p>
            <a:pPr marL="0" lvl="0" indent="0" algn="l" rtl="0">
              <a:lnSpc>
                <a:spcPct val="100000"/>
              </a:lnSpc>
              <a:spcBef>
                <a:spcPts val="0"/>
              </a:spcBef>
              <a:spcAft>
                <a:spcPts val="0"/>
              </a:spcAft>
              <a:buSzPts val="1400"/>
              <a:buNone/>
            </a:pPr>
            <a:endParaRPr dirty="0"/>
          </a:p>
        </p:txBody>
      </p:sp>
      <p:sp>
        <p:nvSpPr>
          <p:cNvPr id="430" name="Google Shape;43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16"/>
        <p:cNvGrpSpPr/>
        <p:nvPr/>
      </p:nvGrpSpPr>
      <p:grpSpPr>
        <a:xfrm>
          <a:off x="0" y="0"/>
          <a:ext cx="0" cy="0"/>
          <a:chOff x="0" y="0"/>
          <a:chExt cx="0" cy="0"/>
        </a:xfrm>
      </p:grpSpPr>
      <p:sp>
        <p:nvSpPr>
          <p:cNvPr id="17" name="Google Shape;17;p33"/>
          <p:cNvSpPr/>
          <p:nvPr/>
        </p:nvSpPr>
        <p:spPr>
          <a:xfrm>
            <a:off x="0" y="2218305"/>
            <a:ext cx="12192001" cy="3787362"/>
          </a:xfrm>
          <a:prstGeom prst="rect">
            <a:avLst/>
          </a:prstGeom>
          <a:no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 name="Google Shape;18;p33"/>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 name="Google Shape;19;p33"/>
          <p:cNvPicPr preferRelativeResize="0"/>
          <p:nvPr/>
        </p:nvPicPr>
        <p:blipFill rotWithShape="1">
          <a:blip r:embed="rId2">
            <a:alphaModFix/>
          </a:blip>
          <a:srcRect/>
          <a:stretch/>
        </p:blipFill>
        <p:spPr>
          <a:xfrm>
            <a:off x="11470436" y="6150614"/>
            <a:ext cx="668329" cy="677143"/>
          </a:xfrm>
          <a:prstGeom prst="rect">
            <a:avLst/>
          </a:prstGeom>
          <a:noFill/>
          <a:ln>
            <a:noFill/>
          </a:ln>
        </p:spPr>
      </p:pic>
      <p:pic>
        <p:nvPicPr>
          <p:cNvPr id="20" name="Google Shape;20;p33" descr="Placeholder-dark.png"/>
          <p:cNvPicPr preferRelativeResize="0"/>
          <p:nvPr/>
        </p:nvPicPr>
        <p:blipFill rotWithShape="1">
          <a:blip r:embed="rId3">
            <a:alphaModFix/>
          </a:blip>
          <a:srcRect/>
          <a:stretch/>
        </p:blipFill>
        <p:spPr>
          <a:xfrm>
            <a:off x="9381297" y="-3149"/>
            <a:ext cx="2784642" cy="1392322"/>
          </a:xfrm>
          <a:prstGeom prst="rect">
            <a:avLst/>
          </a:prstGeom>
          <a:noFill/>
          <a:ln>
            <a:noFill/>
          </a:ln>
        </p:spPr>
      </p:pic>
      <p:sp>
        <p:nvSpPr>
          <p:cNvPr id="21" name="Google Shape;21;p33"/>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2" name="Google Shape;22;p33"/>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4"/>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34"/>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34"/>
          <p:cNvPicPr preferRelativeResize="0"/>
          <p:nvPr/>
        </p:nvPicPr>
        <p:blipFill rotWithShape="1">
          <a:blip r:embed="rId2">
            <a:alphaModFix/>
          </a:blip>
          <a:srcRect t="21218" r="61794" b="22757"/>
          <a:stretch/>
        </p:blipFill>
        <p:spPr>
          <a:xfrm>
            <a:off x="11548610" y="6362699"/>
            <a:ext cx="643390" cy="495301"/>
          </a:xfrm>
          <a:prstGeom prst="rect">
            <a:avLst/>
          </a:prstGeom>
          <a:noFill/>
          <a:ln>
            <a:noFill/>
          </a:ln>
        </p:spPr>
      </p:pic>
      <p:pic>
        <p:nvPicPr>
          <p:cNvPr id="28" name="Google Shape;28;p34"/>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29" name="Google Shape;29;p34" descr="Placeholder-dark.png"/>
          <p:cNvPicPr preferRelativeResize="0"/>
          <p:nvPr/>
        </p:nvPicPr>
        <p:blipFill rotWithShape="1">
          <a:blip r:embed="rId4">
            <a:alphaModFix/>
          </a:blip>
          <a:srcRect/>
          <a:stretch/>
        </p:blipFill>
        <p:spPr>
          <a:xfrm>
            <a:off x="9263608" y="-3149"/>
            <a:ext cx="2784642" cy="1392322"/>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30"/>
        <p:cNvGrpSpPr/>
        <p:nvPr/>
      </p:nvGrpSpPr>
      <p:grpSpPr>
        <a:xfrm>
          <a:off x="0" y="0"/>
          <a:ext cx="0" cy="0"/>
          <a:chOff x="0" y="0"/>
          <a:chExt cx="0" cy="0"/>
        </a:xfrm>
      </p:grpSpPr>
      <p:sp>
        <p:nvSpPr>
          <p:cNvPr id="31" name="Google Shape;31;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5"/>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35"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34" name="Google Shape;34;p3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35" name="Google Shape;35;p3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000" b="0" i="0" u="none" strike="noStrike" cap="none">
                <a:solidFill>
                  <a:schemeClr val="dk1"/>
                </a:solidFill>
                <a:latin typeface="Calibri"/>
                <a:ea typeface="Calibri"/>
                <a:cs typeface="Calibri"/>
                <a:sym typeface="Calibri"/>
              </a:rPr>
              <a:t>Receiving and sending money </a:t>
            </a: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36"/>
        <p:cNvGrpSpPr/>
        <p:nvPr/>
      </p:nvGrpSpPr>
      <p:grpSpPr>
        <a:xfrm>
          <a:off x="0" y="0"/>
          <a:ext cx="0" cy="0"/>
          <a:chOff x="0" y="0"/>
          <a:chExt cx="0" cy="0"/>
        </a:xfrm>
      </p:grpSpPr>
      <p:sp>
        <p:nvSpPr>
          <p:cNvPr id="37" name="Google Shape;37;p3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6"/>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6"/>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 name="Google Shape;40;p3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41" name="Google Shape;41;p3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42" name="Google Shape;42;p36"/>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000" b="0" i="0" u="none" strike="noStrike" cap="none">
                <a:solidFill>
                  <a:schemeClr val="dk1"/>
                </a:solidFill>
                <a:latin typeface="Calibri"/>
                <a:ea typeface="Calibri"/>
                <a:cs typeface="Calibri"/>
                <a:sym typeface="Calibri"/>
              </a:rPr>
              <a:t>Receiving and sending money </a:t>
            </a:r>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43"/>
        <p:cNvGrpSpPr/>
        <p:nvPr/>
      </p:nvGrpSpPr>
      <p:grpSpPr>
        <a:xfrm>
          <a:off x="0" y="0"/>
          <a:ext cx="0" cy="0"/>
          <a:chOff x="0" y="0"/>
          <a:chExt cx="0" cy="0"/>
        </a:xfrm>
      </p:grpSpPr>
      <p:sp>
        <p:nvSpPr>
          <p:cNvPr id="44" name="Google Shape;4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7"/>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Calibri"/>
              <a:ea typeface="Calibri"/>
              <a:cs typeface="Calibri"/>
              <a:sym typeface="Calibri"/>
            </a:endParaRPr>
          </a:p>
        </p:txBody>
      </p:sp>
      <p:sp>
        <p:nvSpPr>
          <p:cNvPr id="46" name="Google Shape;46;p37"/>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Calibri"/>
              <a:ea typeface="Calibri"/>
              <a:cs typeface="Calibri"/>
              <a:sym typeface="Calibri"/>
            </a:endParaRPr>
          </a:p>
        </p:txBody>
      </p:sp>
      <p:sp>
        <p:nvSpPr>
          <p:cNvPr id="47" name="Google Shape;47;p37"/>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Calibri"/>
              <a:ea typeface="Calibri"/>
              <a:cs typeface="Calibri"/>
              <a:sym typeface="Calibri"/>
            </a:endParaRPr>
          </a:p>
        </p:txBody>
      </p:sp>
      <p:pic>
        <p:nvPicPr>
          <p:cNvPr id="48" name="Google Shape;48;p37"/>
          <p:cNvPicPr preferRelativeResize="0"/>
          <p:nvPr/>
        </p:nvPicPr>
        <p:blipFill rotWithShape="1">
          <a:blip r:embed="rId2">
            <a:alphaModFix/>
          </a:blip>
          <a:srcRect t="21218" r="61794" b="22757"/>
          <a:stretch/>
        </p:blipFill>
        <p:spPr>
          <a:xfrm>
            <a:off x="0" y="6362699"/>
            <a:ext cx="643390" cy="495301"/>
          </a:xfrm>
          <a:prstGeom prst="rect">
            <a:avLst/>
          </a:prstGeom>
          <a:noFill/>
          <a:ln>
            <a:noFill/>
          </a:ln>
        </p:spPr>
      </p:pic>
      <p:pic>
        <p:nvPicPr>
          <p:cNvPr id="49" name="Google Shape;49;p37"/>
          <p:cNvPicPr preferRelativeResize="0"/>
          <p:nvPr/>
        </p:nvPicPr>
        <p:blipFill rotWithShape="1">
          <a:blip r:embed="rId3">
            <a:alphaModFix/>
          </a:blip>
          <a:srcRect/>
          <a:stretch/>
        </p:blipFill>
        <p:spPr>
          <a:xfrm>
            <a:off x="47095" y="6154303"/>
            <a:ext cx="668329" cy="677143"/>
          </a:xfrm>
          <a:prstGeom prst="rect">
            <a:avLst/>
          </a:prstGeom>
          <a:noFill/>
          <a:ln>
            <a:noFill/>
          </a:ln>
        </p:spPr>
      </p:pic>
      <p:pic>
        <p:nvPicPr>
          <p:cNvPr id="50" name="Google Shape;50;p37" descr="Placeholder-dark.png"/>
          <p:cNvPicPr preferRelativeResize="0"/>
          <p:nvPr/>
        </p:nvPicPr>
        <p:blipFill rotWithShape="1">
          <a:blip r:embed="rId4">
            <a:alphaModFix/>
          </a:blip>
          <a:srcRect/>
          <a:stretch/>
        </p:blipFill>
        <p:spPr>
          <a:xfrm>
            <a:off x="18106" y="26922"/>
            <a:ext cx="2784642" cy="1392322"/>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38"/>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38"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55" name="Google Shape;55;p38"/>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56" name="Google Shape;56;p38"/>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000" b="0" i="0" u="none" strike="noStrike" cap="none">
                <a:solidFill>
                  <a:schemeClr val="dk1"/>
                </a:solidFill>
                <a:latin typeface="Calibri"/>
                <a:ea typeface="Calibri"/>
                <a:cs typeface="Calibri"/>
                <a:sym typeface="Calibri"/>
              </a:rPr>
              <a:t>Receiving and sending money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3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freepik.com/free-vector/users-shopping-making-contactless-payment-with-smartwatch-smartwatch-payment-nfc-technology-nfc-payment-concept-pinkish-coral-bluevector-isolated-illustration_11669380.htm#fromView=search&amp;page=2&amp;position=21&amp;uuid=ca62bc55-6557-4c3c-91d7-bc04acbebc4a&amp;new_detail=tru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freepik.com/free-vector/money-loss-concept-illustration_49682984.htm#fromView=search&amp;page=1&amp;position=15&amp;uuid=fd807c64-cc44-41c8-8050-8a503ccda0a5&amp;new_detail=tru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hyperlink" Target="https://www.freepik.com/premium-vector/vector-flat-illustration-mobile-money-transfer-with-human-hands-holding-smartphone-with-credit-card-its-screen-safe-easy-payment-concept-flat-style-cartoon-illustration-vector_24076502.htm#fromView=search&amp;page=2&amp;position=13&amp;uuid=6ad7b2c8-1b5e-4870-92de-4577d26cfca1&amp;new_detail=tru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freepik.com/free-vector/payment-information-concept-illustration_8690533.htm#fromView=search&amp;page=1&amp;position=41&amp;uuid=7c15f96b-41ec-4889-b8cb-eb7f382673f3&amp;new_detail=tru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freepik.com/free-vector/payment-information-concept-illustration_8690533.htm#fromView=search&amp;page=1&amp;position=41&amp;uuid=7c15f96b-41ec-4889-b8cb-eb7f382673f3&amp;new_detail=tru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freepik.com/free-vector/mobile-banking-concept-illustration_33025771.htm#fromView=search&amp;page=2&amp;position=26&amp;uuid=7c15f96b-41ec-4889-b8cb-eb7f382673f3&amp;new_detail=tru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freepik.com/free-vector/phishing-account-concept-with-hacker-fishing-rod_7960378.htm#fromView=search&amp;page=2&amp;position=2&amp;uuid=a4f1df1f-f445-4978-9371-c12741a233b2&amp;new_detail=tru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ik.com/free-vector/business-people-using-computers-closing-deal-online-cartoon-illustration_12698354.htm#fromView=search&amp;page=5&amp;position=48&amp;uuid=a4f1df1f-f445-4978-9371-c12741a233b2&amp;new_detail=true"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www.freepik.com/free-vector/flat-safer-internet-day-illustration_133748223.htm#fromView=search&amp;page=1&amp;position=2&amp;uuid=c6793280-7d94-43d5-b35d-4b588b9bd2fc&amp;new_detail=tru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freepik.com/free-vector/money-transfer-abstract-concept-illustration_11668736.htm#fromView=search&amp;page=4&amp;position=10&amp;uuid=7c87db55-935b-46c4-9aad-edf6e2e23121&amp;new_detail=tru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www.freepik.com/free-vector/open-banking-data-access-financial-services-mobile-payment-app-development-api-technology-web-developers-designing-banking-platforms-vector-isolated-concept-metaphor-illustration_12083552.htm#fromView=search&amp;page=13&amp;position=18&amp;uuid=7c87db55-935b-46c4-9aad-edf6e2e23121&amp;new_detail=tru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www.freepik.com/free-vector/open-banking-data-access-financial-services-mobile-payment-app-development-api-technology-web-developers-designing-banking-platforms-vector-isolated-concept-metaphor-illustration_12083552.htm#fromView=search&amp;page=13&amp;position=18&amp;uuid=7c87db55-935b-46c4-9aad-edf6e2e23121&amp;new_detail=tru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s://www.freepik.com/free-vector/targeted-delivery-express-service-shipment-address-shipping-convenient-paid-service-deliveryman-addressee-cartoon-characters_12084766.htm#fromView=search&amp;page=5&amp;position=38&amp;uuid=afc33018-b59a-4ae2-8b00-1871b00e3b9e&amp;new_detail=tru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hyperlink" Target="https://www.freepik.com/free-vector/payment-card-electronic-funds-transfer-colorful-cartoon-characters-holding-plastic-credit-card-banking-credit-deposit-contactless-payment-system-vector-isolated-concept-metaphor-illustration_12083520.htm#fromView=search&amp;page=1&amp;position=0&amp;uuid=df20e1a8-0bac-418e-a7c9-f879c4b2b06c&amp;new_detail=true" TargetMode="External"/><Relationship Id="rId4" Type="http://schemas.openxmlformats.org/officeDocument/2006/relationships/hyperlink" Target="http://www.freepik.com/free-vector/people-using-search-box-query-engine-giving-result_11235806.ht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hyperlink" Target="https://www.freepik.com/free-vector/open-banking-data-access-financial-services-mobile-payment-app-development-api-technology-web-developers-designing-banking-platforms_10782817.htm#fromView=search&amp;page=1&amp;position=29&amp;uuid=aec2bc3c-ae28-4fb1-a6ed-64a563cc4981&amp;new_detail=true" TargetMode="Externa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reepik.com/free-vector/e-wallet-money-transfer-concept-mobile-wallet-internet-banking-e-wallet-credit-card-mobile-app-accounting-investments-safe-online-internet-transaction-vector-illustration_21586028.htm#fromView=search&amp;page=1&amp;position=30&amp;uuid=da2ff86f-d1d2-47aa-8e34-30166ce27d65&amp;new_detail=tru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hyperlink" Target="https://www.freepik.com/free-vector/hand-drawn-cryptocurrency-concept-with-symbol_20059352.htm#fromView=search&amp;page=1&amp;position=32&amp;uuid=ca62bc55-6557-4c3c-91d7-bc04acbebc4a&amp;new_detail=tru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63" name="Google Shape;63;p1"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5075" t="11272" r="59637" b="11616"/>
          <a:stretch/>
        </p:blipFill>
        <p:spPr>
          <a:xfrm>
            <a:off x="442240" y="5731"/>
            <a:ext cx="5204308" cy="5333341"/>
          </a:xfrm>
          <a:prstGeom prst="rect">
            <a:avLst/>
          </a:prstGeom>
          <a:noFill/>
          <a:ln>
            <a:noFill/>
          </a:ln>
        </p:spPr>
      </p:pic>
      <p:sp>
        <p:nvSpPr>
          <p:cNvPr id="64" name="Google Shape;64;p1"/>
          <p:cNvSpPr txBox="1"/>
          <p:nvPr/>
        </p:nvSpPr>
        <p:spPr>
          <a:xfrm>
            <a:off x="6222050" y="2864579"/>
            <a:ext cx="5902194" cy="23367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4400" b="1" i="0" u="none" strike="noStrike" cap="none">
                <a:solidFill>
                  <a:srgbClr val="FCB13A"/>
                </a:solidFill>
                <a:latin typeface="Calibri"/>
                <a:ea typeface="Calibri"/>
                <a:cs typeface="Calibri"/>
                <a:sym typeface="Calibri"/>
              </a:rPr>
              <a:t>Module 4</a:t>
            </a:r>
            <a:r>
              <a:rPr lang="en-US" sz="2800" b="1" i="0" u="none" strike="noStrike" cap="none">
                <a:solidFill>
                  <a:schemeClr val="dk1"/>
                </a:solidFill>
                <a:latin typeface="Calibri"/>
                <a:ea typeface="Calibri"/>
                <a:cs typeface="Calibri"/>
                <a:sym typeface="Calibri"/>
              </a:rPr>
              <a:t/>
            </a:r>
            <a:br>
              <a:rPr lang="en-US" sz="2800" b="1" i="0" u="none" strike="noStrike" cap="none">
                <a:solidFill>
                  <a:schemeClr val="dk1"/>
                </a:solidFill>
                <a:latin typeface="Calibri"/>
                <a:ea typeface="Calibri"/>
                <a:cs typeface="Calibri"/>
                <a:sym typeface="Calibri"/>
              </a:rPr>
            </a:br>
            <a:r>
              <a:rPr lang="en-US" sz="4000" b="1" i="0" u="none" strike="noStrike" cap="none">
                <a:solidFill>
                  <a:srgbClr val="3F3F3F"/>
                </a:solidFill>
                <a:latin typeface="Calibri"/>
                <a:ea typeface="Calibri"/>
                <a:cs typeface="Calibri"/>
                <a:sym typeface="Calibri"/>
              </a:rPr>
              <a:t>Receiving and sending money </a:t>
            </a:r>
            <a:endParaRPr sz="1400" b="0" i="0" u="none" strike="noStrike" cap="none">
              <a:solidFill>
                <a:srgbClr val="000000"/>
              </a:solidFill>
              <a:latin typeface="Calibri"/>
              <a:ea typeface="Calibri"/>
              <a:cs typeface="Calibri"/>
              <a:sym typeface="Calibri"/>
            </a:endParaRPr>
          </a:p>
        </p:txBody>
      </p:sp>
      <p:sp>
        <p:nvSpPr>
          <p:cNvPr id="65" name="Google Shape;65;p1"/>
          <p:cNvSpPr/>
          <p:nvPr/>
        </p:nvSpPr>
        <p:spPr>
          <a:xfrm>
            <a:off x="-6352" y="1903223"/>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66" name="Google Shape;66;p1"/>
          <p:cNvSpPr/>
          <p:nvPr/>
        </p:nvSpPr>
        <p:spPr>
          <a:xfrm>
            <a:off x="-9768" y="3727493"/>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67" name="Google Shape;67;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68" name="Google Shape;68;p1"/>
          <p:cNvSpPr/>
          <p:nvPr/>
        </p:nvSpPr>
        <p:spPr>
          <a:xfrm>
            <a:off x="-8928" y="2509416"/>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69" name="Google Shape;69;p1"/>
          <p:cNvSpPr/>
          <p:nvPr/>
        </p:nvSpPr>
        <p:spPr>
          <a:xfrm>
            <a:off x="-9348" y="43386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71" name="Google Shape;71;p1"/>
          <p:cNvSpPr/>
          <p:nvPr/>
        </p:nvSpPr>
        <p:spPr>
          <a:xfrm>
            <a:off x="2972569" y="6246217"/>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110"/>
              <a:buFont typeface="Calibri"/>
              <a:buNone/>
            </a:pPr>
            <a:r>
              <a:rPr lang="en-US" sz="1110" b="0" i="0" u="none" strike="noStrike" cap="non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2023-1-RO01-KA220-ADU-000157797</a:t>
            </a:r>
            <a:endParaRPr sz="1110" b="0" i="0" u="none" strike="noStrike" cap="none">
              <a:solidFill>
                <a:schemeClr val="lt1"/>
              </a:solidFill>
              <a:latin typeface="Calibri"/>
              <a:ea typeface="Calibri"/>
              <a:cs typeface="Calibri"/>
              <a:sym typeface="Calibri"/>
            </a:endParaRPr>
          </a:p>
        </p:txBody>
      </p:sp>
      <p:pic>
        <p:nvPicPr>
          <p:cNvPr id="72" name="Google Shape;72;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73" name="Google Shape;73;p1" descr="Εικόνα που περιέχει κείμενο&#10;&#10;Περιγραφή που δημιουργήθηκε αυτόματα"/>
          <p:cNvPicPr preferRelativeResize="0"/>
          <p:nvPr/>
        </p:nvPicPr>
        <p:blipFill rotWithShape="1">
          <a:blip r:embed="rId6">
            <a:alphaModFix/>
          </a:blip>
          <a:srcRect b="16375"/>
          <a:stretch/>
        </p:blipFill>
        <p:spPr>
          <a:xfrm>
            <a:off x="-9348" y="6200790"/>
            <a:ext cx="2910256" cy="703965"/>
          </a:xfrm>
          <a:prstGeom prst="rect">
            <a:avLst/>
          </a:prstGeom>
          <a:noFill/>
          <a:ln>
            <a:noFill/>
          </a:ln>
        </p:spPr>
      </p:pic>
      <p:pic>
        <p:nvPicPr>
          <p:cNvPr id="74" name="Google Shape;74;p1"/>
          <p:cNvPicPr preferRelativeResize="0"/>
          <p:nvPr/>
        </p:nvPicPr>
        <p:blipFill rotWithShape="1">
          <a:blip r:embed="rId5">
            <a:alphaModFix/>
          </a:blip>
          <a:srcRect/>
          <a:stretch/>
        </p:blipFill>
        <p:spPr>
          <a:xfrm>
            <a:off x="10718231" y="6311949"/>
            <a:ext cx="1406013" cy="492105"/>
          </a:xfrm>
          <a:prstGeom prst="rect">
            <a:avLst/>
          </a:prstGeom>
          <a:noFill/>
          <a:ln>
            <a:noFill/>
          </a:ln>
        </p:spPr>
      </p:pic>
      <p:pic>
        <p:nvPicPr>
          <p:cNvPr id="75" name="Google Shape;75;p1"/>
          <p:cNvPicPr preferRelativeResize="0"/>
          <p:nvPr/>
        </p:nvPicPr>
        <p:blipFill rotWithShape="1">
          <a:blip r:embed="rId7">
            <a:alphaModFix/>
          </a:blip>
          <a:srcRect/>
          <a:stretch/>
        </p:blipFill>
        <p:spPr>
          <a:xfrm>
            <a:off x="6386" y="6250154"/>
            <a:ext cx="2822862" cy="607846"/>
          </a:xfrm>
          <a:prstGeom prst="rect">
            <a:avLst/>
          </a:prstGeom>
          <a:noFill/>
          <a:ln>
            <a:noFill/>
          </a:ln>
        </p:spPr>
      </p:pic>
      <p:sp>
        <p:nvSpPr>
          <p:cNvPr id="76" name="Google Shape;76;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body" idx="1"/>
          </p:nvPr>
        </p:nvSpPr>
        <p:spPr>
          <a:xfrm>
            <a:off x="557998" y="1800000"/>
            <a:ext cx="11348252" cy="488655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Aft>
                <a:spcPts val="600"/>
              </a:spcAft>
              <a:buSzPct val="117647"/>
              <a:buNone/>
            </a:pPr>
            <a:r>
              <a:rPr lang="en-US" dirty="0"/>
              <a:t>Digital money transfers revolutionize the way individuals manage their finances by offering secure, efficient, and fast solutions for sending and receiving money. They replace the need for physical cash, reducing the risks of theft or loss, and enable users to perform transactions from the comfort of their homes.. Moreover, they provide detailed records for every transaction, ensuring easy tracking and verification for financial accountability. </a:t>
            </a:r>
            <a:endParaRPr dirty="0"/>
          </a:p>
          <a:p>
            <a:pPr marL="0" lvl="0" indent="0" algn="l" rtl="0">
              <a:lnSpc>
                <a:spcPct val="100000"/>
              </a:lnSpc>
              <a:spcAft>
                <a:spcPts val="600"/>
              </a:spcAft>
              <a:buSzPct val="117647"/>
              <a:buNone/>
            </a:pPr>
            <a:r>
              <a:rPr lang="en-US" b="1" dirty="0"/>
              <a:t>Key Benefits of Digital Money Transfers:</a:t>
            </a:r>
            <a:endParaRPr b="1" dirty="0"/>
          </a:p>
          <a:p>
            <a:pPr marL="685800" lvl="1" indent="-228599" algn="l" rtl="0">
              <a:lnSpc>
                <a:spcPct val="100000"/>
              </a:lnSpc>
              <a:spcAft>
                <a:spcPts val="600"/>
              </a:spcAft>
              <a:buSzPct val="141176"/>
              <a:buFont typeface="Calibri"/>
              <a:buChar char="•"/>
            </a:pPr>
            <a:r>
              <a:rPr lang="en-US" sz="2400" b="1" dirty="0"/>
              <a:t>Convenience: </a:t>
            </a:r>
            <a:r>
              <a:rPr lang="en-US" sz="2400" dirty="0"/>
              <a:t>Perform transactions anytime, anywhere.</a:t>
            </a:r>
            <a:endParaRPr dirty="0"/>
          </a:p>
          <a:p>
            <a:pPr marL="685800" lvl="1" indent="-228599" algn="l" rtl="0">
              <a:lnSpc>
                <a:spcPct val="100000"/>
              </a:lnSpc>
              <a:spcAft>
                <a:spcPts val="600"/>
              </a:spcAft>
              <a:buSzPct val="141176"/>
              <a:buFont typeface="Calibri"/>
              <a:buChar char="•"/>
            </a:pPr>
            <a:r>
              <a:rPr lang="en-US" sz="2400" b="1" dirty="0"/>
              <a:t>Speed: </a:t>
            </a:r>
            <a:r>
              <a:rPr lang="en-US" sz="2400" dirty="0"/>
              <a:t>Immediate or near-instant money transfers between accounts.</a:t>
            </a:r>
            <a:endParaRPr dirty="0"/>
          </a:p>
          <a:p>
            <a:pPr marL="685800" lvl="1" indent="-228599" algn="l" rtl="0">
              <a:lnSpc>
                <a:spcPct val="100000"/>
              </a:lnSpc>
              <a:spcAft>
                <a:spcPts val="600"/>
              </a:spcAft>
              <a:buSzPct val="141176"/>
              <a:buFont typeface="Calibri"/>
              <a:buChar char="•"/>
            </a:pPr>
            <a:r>
              <a:rPr lang="en-US" sz="2400" b="1" dirty="0"/>
              <a:t>Security: </a:t>
            </a:r>
            <a:r>
              <a:rPr lang="en-US" sz="2400" dirty="0"/>
              <a:t>Multi-step authentication and encryption safeguard funds.</a:t>
            </a:r>
            <a:endParaRPr dirty="0"/>
          </a:p>
          <a:p>
            <a:pPr marL="685800" lvl="1" indent="-228599" algn="l" rtl="0">
              <a:lnSpc>
                <a:spcPct val="100000"/>
              </a:lnSpc>
              <a:spcAft>
                <a:spcPts val="600"/>
              </a:spcAft>
              <a:buSzPct val="141176"/>
              <a:buFont typeface="Calibri"/>
              <a:buChar char="•"/>
            </a:pPr>
            <a:r>
              <a:rPr lang="en-US" sz="2400" b="1" dirty="0"/>
              <a:t>Record Keeping: </a:t>
            </a:r>
            <a:r>
              <a:rPr lang="en-US" sz="2400" dirty="0"/>
              <a:t>Access detailed transaction histories for better financial management.</a:t>
            </a:r>
            <a:endParaRPr dirty="0"/>
          </a:p>
          <a:p>
            <a:pPr marL="685800" lvl="1" indent="-228599" algn="l" rtl="0">
              <a:lnSpc>
                <a:spcPct val="100000"/>
              </a:lnSpc>
              <a:spcAft>
                <a:spcPts val="600"/>
              </a:spcAft>
              <a:buSzPct val="141176"/>
              <a:buFont typeface="Calibri"/>
              <a:buChar char="•"/>
            </a:pPr>
            <a:r>
              <a:rPr lang="en-US" sz="2400" b="1" dirty="0"/>
              <a:t>Cost Efficiency: </a:t>
            </a:r>
            <a:r>
              <a:rPr lang="en-US" sz="2400" dirty="0"/>
              <a:t>Lower fees compared to traditional methods like bank drafts or money orders.</a:t>
            </a:r>
            <a:endParaRPr dirty="0"/>
          </a:p>
        </p:txBody>
      </p:sp>
      <p:sp>
        <p:nvSpPr>
          <p:cNvPr id="180" name="Google Shape;180;p8"/>
          <p:cNvSpPr txBox="1"/>
          <p:nvPr/>
        </p:nvSpPr>
        <p:spPr>
          <a:xfrm>
            <a:off x="557999"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800" b="1" i="0" u="none" strike="noStrike" cap="none">
                <a:solidFill>
                  <a:srgbClr val="1C2E78"/>
                </a:solidFill>
                <a:latin typeface="Calibri"/>
                <a:ea typeface="Calibri"/>
                <a:cs typeface="Calibri"/>
                <a:sym typeface="Calibri"/>
              </a:rPr>
              <a:t>Role of Digital Money Transfers</a:t>
            </a:r>
            <a:endParaRPr sz="1400" b="0" i="0" u="none" strike="noStrike" cap="none">
              <a:solidFill>
                <a:srgbClr val="000000"/>
              </a:solidFill>
              <a:latin typeface="Calibri"/>
              <a:ea typeface="Calibri"/>
              <a:cs typeface="Calibri"/>
              <a:sym typeface="Calibri"/>
            </a:endParaRPr>
          </a:p>
        </p:txBody>
      </p:sp>
      <p:sp>
        <p:nvSpPr>
          <p:cNvPr id="2" name="Google Shape;182;p9">
            <a:extLst>
              <a:ext uri="{FF2B5EF4-FFF2-40B4-BE49-F238E27FC236}">
                <a16:creationId xmlns:a16="http://schemas.microsoft.com/office/drawing/2014/main" id="{78022BD2-4225-BEA3-BF1A-306FF4EE40C1}"/>
              </a:ext>
            </a:extLst>
          </p:cNvPr>
          <p:cNvSpPr/>
          <p:nvPr/>
        </p:nvSpPr>
        <p:spPr>
          <a:xfrm>
            <a:off x="8839200" y="0"/>
            <a:ext cx="3347176"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4.2 Introduction to Digital Money Transfers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a:t>Examples of Digital Money Transfers</a:t>
            </a:r>
            <a:endParaRPr/>
          </a:p>
        </p:txBody>
      </p:sp>
      <p:sp>
        <p:nvSpPr>
          <p:cNvPr id="187" name="Google Shape;187;p10"/>
          <p:cNvSpPr txBox="1">
            <a:spLocks noGrp="1"/>
          </p:cNvSpPr>
          <p:nvPr>
            <p:ph type="body" idx="1"/>
          </p:nvPr>
        </p:nvSpPr>
        <p:spPr>
          <a:xfrm>
            <a:off x="558000" y="2241158"/>
            <a:ext cx="10414800" cy="4472194"/>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Aft>
                <a:spcPts val="600"/>
              </a:spcAft>
              <a:buSzPts val="2400"/>
              <a:buChar char="▪"/>
            </a:pPr>
            <a:r>
              <a:rPr lang="en-US" dirty="0"/>
              <a:t>Sending Money to Family or Friends</a:t>
            </a:r>
            <a:endParaRPr dirty="0"/>
          </a:p>
          <a:p>
            <a:pPr marL="457200" lvl="0" indent="-342900" algn="l" rtl="0">
              <a:lnSpc>
                <a:spcPct val="100000"/>
              </a:lnSpc>
              <a:spcAft>
                <a:spcPts val="600"/>
              </a:spcAft>
              <a:buSzPts val="2400"/>
              <a:buChar char="▪"/>
            </a:pPr>
            <a:r>
              <a:rPr lang="en-US" dirty="0"/>
              <a:t>Paying for Services</a:t>
            </a:r>
            <a:endParaRPr dirty="0"/>
          </a:p>
          <a:p>
            <a:pPr marL="457200" lvl="0" indent="-342900" algn="l" rtl="0">
              <a:lnSpc>
                <a:spcPct val="100000"/>
              </a:lnSpc>
              <a:spcAft>
                <a:spcPts val="600"/>
              </a:spcAft>
              <a:buSzPts val="2400"/>
              <a:buChar char="▪"/>
            </a:pPr>
            <a:r>
              <a:rPr lang="en-US" dirty="0"/>
              <a:t>Receiving Pension or Financial Support</a:t>
            </a:r>
            <a:endParaRPr dirty="0"/>
          </a:p>
          <a:p>
            <a:pPr marL="457200" lvl="0" indent="-342900" algn="l" rtl="0">
              <a:lnSpc>
                <a:spcPct val="100000"/>
              </a:lnSpc>
              <a:spcAft>
                <a:spcPts val="600"/>
              </a:spcAft>
              <a:buSzPts val="2400"/>
              <a:buChar char="▪"/>
            </a:pPr>
            <a:r>
              <a:rPr lang="en-US" dirty="0"/>
              <a:t>Shopping Online</a:t>
            </a:r>
            <a:endParaRPr dirty="0"/>
          </a:p>
          <a:p>
            <a:pPr marL="457200" lvl="0" indent="-342900" algn="l" rtl="0">
              <a:lnSpc>
                <a:spcPct val="100000"/>
              </a:lnSpc>
              <a:spcAft>
                <a:spcPts val="600"/>
              </a:spcAft>
              <a:buSzPts val="2400"/>
              <a:buChar char="▪"/>
            </a:pPr>
            <a:r>
              <a:rPr lang="en-US" dirty="0"/>
              <a:t>Splitting Bills with Friends</a:t>
            </a:r>
            <a:endParaRPr dirty="0"/>
          </a:p>
          <a:p>
            <a:pPr marL="457200" lvl="0" indent="-342900" algn="l" rtl="0">
              <a:lnSpc>
                <a:spcPct val="100000"/>
              </a:lnSpc>
              <a:spcAft>
                <a:spcPts val="600"/>
              </a:spcAft>
              <a:buSzPts val="2400"/>
              <a:buChar char="▪"/>
            </a:pPr>
            <a:r>
              <a:rPr lang="en-US" dirty="0"/>
              <a:t>Donating to Causes</a:t>
            </a:r>
            <a:endParaRPr sz="2800" dirty="0"/>
          </a:p>
        </p:txBody>
      </p:sp>
      <p:pic>
        <p:nvPicPr>
          <p:cNvPr id="189" name="Google Shape;189;p10"/>
          <p:cNvPicPr preferRelativeResize="0"/>
          <p:nvPr/>
        </p:nvPicPr>
        <p:blipFill rotWithShape="1">
          <a:blip r:embed="rId3">
            <a:alphaModFix/>
          </a:blip>
          <a:srcRect/>
          <a:stretch/>
        </p:blipFill>
        <p:spPr>
          <a:xfrm>
            <a:off x="6276940" y="1738563"/>
            <a:ext cx="5357060" cy="3571374"/>
          </a:xfrm>
          <a:prstGeom prst="rect">
            <a:avLst/>
          </a:prstGeom>
          <a:noFill/>
          <a:ln>
            <a:noFill/>
          </a:ln>
        </p:spPr>
      </p:pic>
      <p:sp>
        <p:nvSpPr>
          <p:cNvPr id="190" name="Google Shape;190;p10"/>
          <p:cNvSpPr txBox="1"/>
          <p:nvPr/>
        </p:nvSpPr>
        <p:spPr>
          <a:xfrm>
            <a:off x="9846037" y="6467171"/>
            <a:ext cx="191170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
        <p:nvSpPr>
          <p:cNvPr id="2" name="Google Shape;182;p9">
            <a:extLst>
              <a:ext uri="{FF2B5EF4-FFF2-40B4-BE49-F238E27FC236}">
                <a16:creationId xmlns:a16="http://schemas.microsoft.com/office/drawing/2014/main" id="{D0879E25-4052-F27F-8712-023CA91FC6EE}"/>
              </a:ext>
            </a:extLst>
          </p:cNvPr>
          <p:cNvSpPr/>
          <p:nvPr/>
        </p:nvSpPr>
        <p:spPr>
          <a:xfrm>
            <a:off x="8839200" y="0"/>
            <a:ext cx="3347176"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4.2 Introduction to Digital Money Transfers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351C796C-1486-1EAB-52C0-86528A2D9193}"/>
            </a:ext>
          </a:extLst>
        </p:cNvPr>
        <p:cNvGrpSpPr/>
        <p:nvPr/>
      </p:nvGrpSpPr>
      <p:grpSpPr>
        <a:xfrm>
          <a:off x="0" y="0"/>
          <a:ext cx="0" cy="0"/>
          <a:chOff x="0" y="0"/>
          <a:chExt cx="0" cy="0"/>
        </a:xfrm>
      </p:grpSpPr>
      <p:sp>
        <p:nvSpPr>
          <p:cNvPr id="196" name="Google Shape;196;p11">
            <a:extLst>
              <a:ext uri="{FF2B5EF4-FFF2-40B4-BE49-F238E27FC236}">
                <a16:creationId xmlns:a16="http://schemas.microsoft.com/office/drawing/2014/main" id="{66270862-37D2-E93A-8778-447063E19329}"/>
              </a:ext>
            </a:extLst>
          </p:cNvPr>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dirty="0"/>
              <a:t>Basic Skills Needed for Digital Money Transfers (1/2)</a:t>
            </a:r>
            <a:endParaRPr dirty="0"/>
          </a:p>
        </p:txBody>
      </p:sp>
      <p:sp>
        <p:nvSpPr>
          <p:cNvPr id="197" name="Google Shape;197;p11">
            <a:extLst>
              <a:ext uri="{FF2B5EF4-FFF2-40B4-BE49-F238E27FC236}">
                <a16:creationId xmlns:a16="http://schemas.microsoft.com/office/drawing/2014/main" id="{08D8F008-9CDC-9EEB-86C6-B27E01B14BBF}"/>
              </a:ext>
            </a:extLst>
          </p:cNvPr>
          <p:cNvSpPr txBox="1">
            <a:spLocks noGrp="1"/>
          </p:cNvSpPr>
          <p:nvPr>
            <p:ph type="body" idx="1"/>
          </p:nvPr>
        </p:nvSpPr>
        <p:spPr>
          <a:xfrm>
            <a:off x="557999" y="1799999"/>
            <a:ext cx="8605051" cy="4740843"/>
          </a:xfrm>
          <a:prstGeom prst="rect">
            <a:avLst/>
          </a:prstGeom>
          <a:noFill/>
          <a:ln>
            <a:noFill/>
          </a:ln>
        </p:spPr>
        <p:txBody>
          <a:bodyPr spcFirstLastPara="1" wrap="square" lIns="91425" tIns="45700" rIns="91425" bIns="45700" anchor="t" anchorCtr="0">
            <a:normAutofit/>
          </a:bodyPr>
          <a:lstStyle/>
          <a:p>
            <a:pPr marL="571500" lvl="0" indent="-457200" algn="l" rtl="0">
              <a:lnSpc>
                <a:spcPct val="100000"/>
              </a:lnSpc>
              <a:spcBef>
                <a:spcPts val="1200"/>
              </a:spcBef>
              <a:spcAft>
                <a:spcPts val="600"/>
              </a:spcAft>
              <a:buSzPts val="2400"/>
              <a:buFont typeface="+mj-lt"/>
              <a:buAutoNum type="arabicPeriod"/>
            </a:pPr>
            <a:r>
              <a:rPr lang="en-US" b="1" dirty="0">
                <a:solidFill>
                  <a:srgbClr val="404040"/>
                </a:solidFill>
              </a:rPr>
              <a:t>Using a Mobile Device or Computer: </a:t>
            </a:r>
            <a:r>
              <a:rPr lang="en-US" dirty="0">
                <a:solidFill>
                  <a:srgbClr val="404040"/>
                </a:solidFill>
              </a:rPr>
              <a:t>Know how to operate a smartphone, tablet, or computer for accessing apps or websites.</a:t>
            </a:r>
            <a:endParaRPr dirty="0"/>
          </a:p>
          <a:p>
            <a:pPr marL="571500" lvl="0" indent="-457200" algn="l" rtl="0">
              <a:lnSpc>
                <a:spcPct val="100000"/>
              </a:lnSpc>
              <a:spcBef>
                <a:spcPts val="1200"/>
              </a:spcBef>
              <a:spcAft>
                <a:spcPts val="600"/>
              </a:spcAft>
              <a:buSzPts val="2400"/>
              <a:buFont typeface="+mj-lt"/>
              <a:buAutoNum type="arabicPeriod"/>
            </a:pPr>
            <a:r>
              <a:rPr lang="en-US" b="1" dirty="0">
                <a:solidFill>
                  <a:srgbClr val="404040"/>
                </a:solidFill>
              </a:rPr>
              <a:t>Filling Out Forms: </a:t>
            </a:r>
            <a:r>
              <a:rPr lang="en-US" dirty="0">
                <a:solidFill>
                  <a:srgbClr val="404040"/>
                </a:solidFill>
              </a:rPr>
              <a:t>Enter required details like IBAN, recipient's name, and payment amount accurately.</a:t>
            </a:r>
            <a:endParaRPr dirty="0"/>
          </a:p>
          <a:p>
            <a:pPr marL="571500" lvl="0" indent="-457200" algn="l" rtl="0">
              <a:lnSpc>
                <a:spcPct val="100000"/>
              </a:lnSpc>
              <a:spcBef>
                <a:spcPts val="1200"/>
              </a:spcBef>
              <a:spcAft>
                <a:spcPts val="600"/>
              </a:spcAft>
              <a:buSzPts val="2400"/>
              <a:buFont typeface="+mj-lt"/>
              <a:buAutoNum type="arabicPeriod"/>
            </a:pPr>
            <a:r>
              <a:rPr lang="en-US" b="1" dirty="0">
                <a:solidFill>
                  <a:srgbClr val="404040"/>
                </a:solidFill>
              </a:rPr>
              <a:t>Navigating Apps or Websites: </a:t>
            </a:r>
            <a:r>
              <a:rPr lang="en-US" dirty="0">
                <a:solidFill>
                  <a:srgbClr val="404040"/>
                </a:solidFill>
              </a:rPr>
              <a:t>Learn how to open, log in, and explore money transfer apps or banking websites.</a:t>
            </a:r>
            <a:endParaRPr dirty="0"/>
          </a:p>
        </p:txBody>
      </p:sp>
      <p:sp>
        <p:nvSpPr>
          <p:cNvPr id="2" name="Google Shape;182;p9">
            <a:extLst>
              <a:ext uri="{FF2B5EF4-FFF2-40B4-BE49-F238E27FC236}">
                <a16:creationId xmlns:a16="http://schemas.microsoft.com/office/drawing/2014/main" id="{524AAE93-58F2-298A-3361-DC125CF57CE6}"/>
              </a:ext>
            </a:extLst>
          </p:cNvPr>
          <p:cNvSpPr/>
          <p:nvPr/>
        </p:nvSpPr>
        <p:spPr>
          <a:xfrm>
            <a:off x="8839200" y="0"/>
            <a:ext cx="3347176"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4.2 Introduction to Digital Money Transfers</a:t>
            </a:r>
          </a:p>
        </p:txBody>
      </p:sp>
    </p:spTree>
    <p:extLst>
      <p:ext uri="{BB962C8B-B14F-4D97-AF65-F5344CB8AC3E}">
        <p14:creationId xmlns:p14="http://schemas.microsoft.com/office/powerpoint/2010/main" val="427092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dirty="0"/>
              <a:t>Basic Skills Needed for Digital Money Transfers (2/2)</a:t>
            </a:r>
            <a:endParaRPr dirty="0"/>
          </a:p>
        </p:txBody>
      </p:sp>
      <p:sp>
        <p:nvSpPr>
          <p:cNvPr id="197" name="Google Shape;197;p11"/>
          <p:cNvSpPr txBox="1">
            <a:spLocks noGrp="1"/>
          </p:cNvSpPr>
          <p:nvPr>
            <p:ph type="body" idx="1"/>
          </p:nvPr>
        </p:nvSpPr>
        <p:spPr>
          <a:xfrm>
            <a:off x="558000" y="1799999"/>
            <a:ext cx="8481226" cy="4740843"/>
          </a:xfrm>
          <a:prstGeom prst="rect">
            <a:avLst/>
          </a:prstGeom>
          <a:noFill/>
          <a:ln>
            <a:noFill/>
          </a:ln>
        </p:spPr>
        <p:txBody>
          <a:bodyPr spcFirstLastPara="1" wrap="square" lIns="91425" tIns="45700" rIns="91425" bIns="45700" anchor="t" anchorCtr="0">
            <a:normAutofit/>
          </a:bodyPr>
          <a:lstStyle/>
          <a:p>
            <a:pPr marL="571500" lvl="0" indent="-457200" algn="l" rtl="0">
              <a:lnSpc>
                <a:spcPct val="100000"/>
              </a:lnSpc>
              <a:spcBef>
                <a:spcPts val="1200"/>
              </a:spcBef>
              <a:spcAft>
                <a:spcPts val="600"/>
              </a:spcAft>
              <a:buSzPts val="2400"/>
              <a:buFont typeface="+mj-lt"/>
              <a:buAutoNum type="arabicPeriod" startAt="4"/>
            </a:pPr>
            <a:r>
              <a:rPr lang="en-US" b="1" dirty="0">
                <a:solidFill>
                  <a:srgbClr val="404040"/>
                </a:solidFill>
              </a:rPr>
              <a:t>Understanding Security Steps: </a:t>
            </a:r>
            <a:r>
              <a:rPr lang="en-US" dirty="0">
                <a:solidFill>
                  <a:srgbClr val="404040"/>
                </a:solidFill>
              </a:rPr>
              <a:t>Use PINs, passwords, and SMS codes for secure transactions.</a:t>
            </a:r>
            <a:endParaRPr dirty="0"/>
          </a:p>
          <a:p>
            <a:pPr marL="571500" lvl="0" indent="-457200" algn="l" rtl="0">
              <a:lnSpc>
                <a:spcPct val="100000"/>
              </a:lnSpc>
              <a:spcBef>
                <a:spcPts val="1200"/>
              </a:spcBef>
              <a:spcAft>
                <a:spcPts val="600"/>
              </a:spcAft>
              <a:buSzPts val="2400"/>
              <a:buFont typeface="+mj-lt"/>
              <a:buAutoNum type="arabicPeriod" startAt="4"/>
            </a:pPr>
            <a:r>
              <a:rPr lang="en-US" b="1" dirty="0">
                <a:solidFill>
                  <a:srgbClr val="404040"/>
                </a:solidFill>
              </a:rPr>
              <a:t>Checking Transaction History: </a:t>
            </a:r>
            <a:r>
              <a:rPr lang="en-US" dirty="0">
                <a:solidFill>
                  <a:srgbClr val="404040"/>
                </a:solidFill>
              </a:rPr>
              <a:t>Locate and review past transactions to confirm payments or receipts.</a:t>
            </a:r>
            <a:endParaRPr dirty="0"/>
          </a:p>
          <a:p>
            <a:pPr marL="571500" lvl="0" indent="-457200" algn="l" rtl="0">
              <a:lnSpc>
                <a:spcPct val="100000"/>
              </a:lnSpc>
              <a:spcBef>
                <a:spcPts val="1200"/>
              </a:spcBef>
              <a:spcAft>
                <a:spcPts val="600"/>
              </a:spcAft>
              <a:buSzPts val="2400"/>
              <a:buFont typeface="+mj-lt"/>
              <a:buAutoNum type="arabicPeriod" startAt="4"/>
            </a:pPr>
            <a:r>
              <a:rPr lang="en-US" b="1" dirty="0">
                <a:solidFill>
                  <a:srgbClr val="404040"/>
                </a:solidFill>
              </a:rPr>
              <a:t>Communicating Information Clearly: </a:t>
            </a:r>
            <a:r>
              <a:rPr lang="en-US" dirty="0">
                <a:solidFill>
                  <a:srgbClr val="404040"/>
                </a:solidFill>
              </a:rPr>
              <a:t>Provide and request accurate details, such as IBAN or transaction references, to avoid errors.</a:t>
            </a:r>
            <a:endParaRPr dirty="0"/>
          </a:p>
        </p:txBody>
      </p:sp>
      <p:sp>
        <p:nvSpPr>
          <p:cNvPr id="2" name="Google Shape;182;p9">
            <a:extLst>
              <a:ext uri="{FF2B5EF4-FFF2-40B4-BE49-F238E27FC236}">
                <a16:creationId xmlns:a16="http://schemas.microsoft.com/office/drawing/2014/main" id="{7BF26895-A968-B22B-2C13-6F029F24A8AA}"/>
              </a:ext>
            </a:extLst>
          </p:cNvPr>
          <p:cNvSpPr/>
          <p:nvPr/>
        </p:nvSpPr>
        <p:spPr>
          <a:xfrm>
            <a:off x="8839200" y="0"/>
            <a:ext cx="3347176"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4.2 Introduction to Digital Money Transfers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a:t>What Could Go Wrong with Digital Money Transfers?</a:t>
            </a:r>
            <a:endParaRPr/>
          </a:p>
        </p:txBody>
      </p:sp>
      <p:sp>
        <p:nvSpPr>
          <p:cNvPr id="205" name="Google Shape;205;p39"/>
          <p:cNvSpPr txBox="1">
            <a:spLocks noGrp="1"/>
          </p:cNvSpPr>
          <p:nvPr>
            <p:ph type="body" idx="1"/>
          </p:nvPr>
        </p:nvSpPr>
        <p:spPr>
          <a:xfrm>
            <a:off x="558000" y="2241158"/>
            <a:ext cx="10414800" cy="4472194"/>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Aft>
                <a:spcPts val="600"/>
              </a:spcAft>
              <a:buSzPts val="2400"/>
              <a:buChar char="▪"/>
            </a:pPr>
            <a:r>
              <a:rPr lang="en-US" dirty="0"/>
              <a:t>Entering Incorrect Information</a:t>
            </a:r>
            <a:endParaRPr dirty="0"/>
          </a:p>
          <a:p>
            <a:pPr marL="457200" lvl="0" indent="-342900" algn="l" rtl="0">
              <a:lnSpc>
                <a:spcPct val="100000"/>
              </a:lnSpc>
              <a:spcAft>
                <a:spcPts val="600"/>
              </a:spcAft>
              <a:buSzPts val="2400"/>
              <a:buChar char="▪"/>
            </a:pPr>
            <a:r>
              <a:rPr lang="en-US" dirty="0"/>
              <a:t>Falling for Scams</a:t>
            </a:r>
            <a:endParaRPr dirty="0"/>
          </a:p>
          <a:p>
            <a:pPr marL="457200" lvl="0" indent="-342900" algn="l" rtl="0">
              <a:lnSpc>
                <a:spcPct val="100000"/>
              </a:lnSpc>
              <a:spcAft>
                <a:spcPts val="600"/>
              </a:spcAft>
              <a:buSzPts val="2400"/>
              <a:buChar char="▪"/>
            </a:pPr>
            <a:r>
              <a:rPr lang="en-US" dirty="0"/>
              <a:t>Weak Security Practices</a:t>
            </a:r>
            <a:endParaRPr dirty="0"/>
          </a:p>
          <a:p>
            <a:pPr marL="457200" lvl="0" indent="-342900" algn="l" rtl="0">
              <a:lnSpc>
                <a:spcPct val="100000"/>
              </a:lnSpc>
              <a:spcAft>
                <a:spcPts val="600"/>
              </a:spcAft>
              <a:buSzPts val="2400"/>
              <a:buChar char="▪"/>
            </a:pPr>
            <a:r>
              <a:rPr lang="en-US" dirty="0"/>
              <a:t>Internet Connectivity Issues</a:t>
            </a:r>
            <a:endParaRPr dirty="0"/>
          </a:p>
          <a:p>
            <a:pPr marL="457200" lvl="0" indent="-342900" algn="l" rtl="0">
              <a:lnSpc>
                <a:spcPct val="100000"/>
              </a:lnSpc>
              <a:spcAft>
                <a:spcPts val="600"/>
              </a:spcAft>
              <a:buSzPts val="2400"/>
              <a:buChar char="▪"/>
            </a:pPr>
            <a:r>
              <a:rPr lang="en-US" dirty="0"/>
              <a:t>Using Outdated Apps or Software</a:t>
            </a:r>
            <a:endParaRPr dirty="0"/>
          </a:p>
          <a:p>
            <a:pPr marL="457200" lvl="0" indent="-342900" algn="l" rtl="0">
              <a:lnSpc>
                <a:spcPct val="100000"/>
              </a:lnSpc>
              <a:spcAft>
                <a:spcPts val="600"/>
              </a:spcAft>
              <a:buSzPts val="2400"/>
              <a:buChar char="▪"/>
            </a:pPr>
            <a:r>
              <a:rPr lang="en-US" dirty="0"/>
              <a:t>Misunderstanding Fees or Exchange Rates</a:t>
            </a:r>
            <a:endParaRPr dirty="0"/>
          </a:p>
          <a:p>
            <a:pPr marL="457200" lvl="0" indent="-190500" algn="l" rtl="0">
              <a:lnSpc>
                <a:spcPct val="100000"/>
              </a:lnSpc>
              <a:spcBef>
                <a:spcPts val="0"/>
              </a:spcBef>
              <a:spcAft>
                <a:spcPts val="0"/>
              </a:spcAft>
              <a:buSzPts val="2400"/>
              <a:buNone/>
            </a:pPr>
            <a:endParaRPr dirty="0"/>
          </a:p>
          <a:p>
            <a:pPr marL="114300" lvl="0" indent="0" algn="l" rtl="0">
              <a:lnSpc>
                <a:spcPct val="100000"/>
              </a:lnSpc>
              <a:spcBef>
                <a:spcPts val="0"/>
              </a:spcBef>
              <a:spcAft>
                <a:spcPts val="0"/>
              </a:spcAft>
              <a:buSzPts val="2400"/>
              <a:buNone/>
            </a:pPr>
            <a:endParaRPr sz="2800" dirty="0"/>
          </a:p>
        </p:txBody>
      </p:sp>
      <p:sp>
        <p:nvSpPr>
          <p:cNvPr id="207" name="Google Shape;207;p39"/>
          <p:cNvSpPr txBox="1"/>
          <p:nvPr/>
        </p:nvSpPr>
        <p:spPr>
          <a:xfrm>
            <a:off x="9846037" y="6467171"/>
            <a:ext cx="191170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 by storyset on Freepik</a:t>
            </a:r>
            <a:endParaRPr sz="1000" b="0" i="0" u="none" strike="noStrike" cap="none">
              <a:solidFill>
                <a:schemeClr val="dk1"/>
              </a:solidFill>
              <a:latin typeface="Calibri"/>
              <a:ea typeface="Calibri"/>
              <a:cs typeface="Calibri"/>
              <a:sym typeface="Calibri"/>
            </a:endParaRPr>
          </a:p>
        </p:txBody>
      </p:sp>
      <p:pic>
        <p:nvPicPr>
          <p:cNvPr id="208" name="Google Shape;208;p39"/>
          <p:cNvPicPr preferRelativeResize="0"/>
          <p:nvPr/>
        </p:nvPicPr>
        <p:blipFill rotWithShape="1">
          <a:blip r:embed="rId4">
            <a:alphaModFix/>
          </a:blip>
          <a:srcRect/>
          <a:stretch/>
        </p:blipFill>
        <p:spPr>
          <a:xfrm>
            <a:off x="6792687" y="1679188"/>
            <a:ext cx="4661264" cy="4661264"/>
          </a:xfrm>
          <a:prstGeom prst="rect">
            <a:avLst/>
          </a:prstGeom>
          <a:noFill/>
          <a:ln>
            <a:noFill/>
          </a:ln>
        </p:spPr>
      </p:pic>
      <p:sp>
        <p:nvSpPr>
          <p:cNvPr id="2" name="Google Shape;182;p9">
            <a:extLst>
              <a:ext uri="{FF2B5EF4-FFF2-40B4-BE49-F238E27FC236}">
                <a16:creationId xmlns:a16="http://schemas.microsoft.com/office/drawing/2014/main" id="{29CEAC5A-7E4E-668B-B509-BD2BD2EBC4B8}"/>
              </a:ext>
            </a:extLst>
          </p:cNvPr>
          <p:cNvSpPr/>
          <p:nvPr/>
        </p:nvSpPr>
        <p:spPr>
          <a:xfrm>
            <a:off x="8839200" y="0"/>
            <a:ext cx="3347176"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4.2 Introduction to Digital Money Transfers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0"/>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sz="2000" dirty="0"/>
              <a:t>Unit 3</a:t>
            </a:r>
            <a:r>
              <a:rPr lang="en-US" dirty="0"/>
              <a:t/>
            </a:r>
            <a:br>
              <a:rPr lang="en-US" dirty="0"/>
            </a:br>
            <a:r>
              <a:rPr lang="en-US" dirty="0"/>
              <a:t>Understanding Forms and Required Data Fields</a:t>
            </a:r>
            <a:endParaRPr dirty="0"/>
          </a:p>
        </p:txBody>
      </p:sp>
      <p:sp>
        <p:nvSpPr>
          <p:cNvPr id="215" name="Google Shape;215;p40"/>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216" name="Google Shape;216;p40"/>
          <p:cNvSpPr txBox="1">
            <a:spLocks noGrp="1"/>
          </p:cNvSpPr>
          <p:nvPr>
            <p:ph type="body" idx="2"/>
          </p:nvPr>
        </p:nvSpPr>
        <p:spPr>
          <a:xfrm>
            <a:off x="617620" y="2849843"/>
            <a:ext cx="6218186"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a:t>On completion of this unit, you will know:</a:t>
            </a:r>
            <a:endParaRPr dirty="0"/>
          </a:p>
          <a:p>
            <a:pPr marL="228600" lvl="0" indent="-228600" algn="l" rtl="0">
              <a:lnSpc>
                <a:spcPct val="150000"/>
              </a:lnSpc>
              <a:spcBef>
                <a:spcPts val="1200"/>
              </a:spcBef>
              <a:spcAft>
                <a:spcPts val="0"/>
              </a:spcAft>
              <a:buSzPts val="2000"/>
              <a:buFont typeface="Calibri"/>
              <a:buChar char="✔"/>
            </a:pPr>
            <a:r>
              <a:rPr lang="en-US" sz="2000" dirty="0"/>
              <a:t>Identify Key Data Fields</a:t>
            </a:r>
            <a:endParaRPr dirty="0"/>
          </a:p>
          <a:p>
            <a:pPr marL="228600" lvl="0" indent="-228600" algn="l" rtl="0">
              <a:lnSpc>
                <a:spcPct val="150000"/>
              </a:lnSpc>
              <a:spcBef>
                <a:spcPts val="1200"/>
              </a:spcBef>
              <a:spcAft>
                <a:spcPts val="0"/>
              </a:spcAft>
              <a:buSzPts val="2000"/>
              <a:buFont typeface="Calibri"/>
              <a:buChar char="✔"/>
            </a:pPr>
            <a:r>
              <a:rPr lang="en-US" sz="2000" dirty="0"/>
              <a:t>Ensure Accuracy</a:t>
            </a:r>
            <a:endParaRPr dirty="0"/>
          </a:p>
          <a:p>
            <a:pPr marL="228600" lvl="0" indent="-228600" algn="l" rtl="0">
              <a:lnSpc>
                <a:spcPct val="150000"/>
              </a:lnSpc>
              <a:spcBef>
                <a:spcPts val="1200"/>
              </a:spcBef>
              <a:spcAft>
                <a:spcPts val="0"/>
              </a:spcAft>
              <a:buSzPts val="2000"/>
              <a:buFont typeface="Calibri"/>
              <a:buChar char="✔"/>
            </a:pPr>
            <a:r>
              <a:rPr lang="en-US" sz="2000" dirty="0"/>
              <a:t>Recognize Mandatory vs. Optional Fields</a:t>
            </a:r>
            <a:endParaRPr dirty="0"/>
          </a:p>
          <a:p>
            <a:pPr marL="228600" lvl="0" indent="-228600" algn="l" rtl="0">
              <a:lnSpc>
                <a:spcPct val="150000"/>
              </a:lnSpc>
              <a:spcBef>
                <a:spcPts val="1200"/>
              </a:spcBef>
              <a:spcAft>
                <a:spcPts val="0"/>
              </a:spcAft>
              <a:buSzPts val="2000"/>
              <a:buFont typeface="Calibri"/>
              <a:buChar char="✔"/>
            </a:pPr>
            <a:r>
              <a:rPr lang="en-US" sz="2000" dirty="0"/>
              <a:t>Verify Information Provided by Others</a:t>
            </a:r>
            <a:endParaRPr sz="2000" dirty="0">
              <a:highlight>
                <a:srgbClr val="FFFF00"/>
              </a:highlight>
            </a:endParaRPr>
          </a:p>
        </p:txBody>
      </p:sp>
      <p:sp>
        <p:nvSpPr>
          <p:cNvPr id="217" name="Google Shape;217;p40"/>
          <p:cNvSpPr txBox="1"/>
          <p:nvPr/>
        </p:nvSpPr>
        <p:spPr>
          <a:xfrm>
            <a:off x="8874034" y="6574524"/>
            <a:ext cx="2474631"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 by chanwity281 on Freepik</a:t>
            </a:r>
            <a:endParaRPr sz="1000" b="0" i="0" u="none" strike="noStrike" cap="none">
              <a:solidFill>
                <a:schemeClr val="dk1"/>
              </a:solidFill>
              <a:latin typeface="Calibri"/>
              <a:ea typeface="Calibri"/>
              <a:cs typeface="Calibri"/>
              <a:sym typeface="Calibri"/>
            </a:endParaRPr>
          </a:p>
        </p:txBody>
      </p:sp>
      <p:pic>
        <p:nvPicPr>
          <p:cNvPr id="218" name="Google Shape;218;p40"/>
          <p:cNvPicPr preferRelativeResize="0"/>
          <p:nvPr/>
        </p:nvPicPr>
        <p:blipFill rotWithShape="1">
          <a:blip r:embed="rId4">
            <a:alphaModFix/>
          </a:blip>
          <a:srcRect/>
          <a:stretch/>
        </p:blipFill>
        <p:spPr>
          <a:xfrm>
            <a:off x="5970405" y="1973178"/>
            <a:ext cx="5567104" cy="3932951"/>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a:t>Key Data Fields</a:t>
            </a:r>
            <a:endParaRPr/>
          </a:p>
        </p:txBody>
      </p:sp>
      <p:sp>
        <p:nvSpPr>
          <p:cNvPr id="225" name="Google Shape;225;p13"/>
          <p:cNvSpPr txBox="1">
            <a:spLocks noGrp="1"/>
          </p:cNvSpPr>
          <p:nvPr>
            <p:ph type="body" idx="1"/>
          </p:nvPr>
        </p:nvSpPr>
        <p:spPr>
          <a:xfrm>
            <a:off x="557998" y="1799999"/>
            <a:ext cx="11181155" cy="4896075"/>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0000"/>
              </a:lnSpc>
              <a:spcAft>
                <a:spcPts val="600"/>
              </a:spcAft>
              <a:buSzPts val="2400"/>
              <a:buChar char="▪"/>
            </a:pPr>
            <a:r>
              <a:rPr lang="en-US" b="1" dirty="0"/>
              <a:t>IBAN (International Bank Account Number)</a:t>
            </a:r>
            <a:endParaRPr dirty="0"/>
          </a:p>
          <a:p>
            <a:pPr marL="800100" lvl="1" indent="-342900" algn="l" rtl="0">
              <a:lnSpc>
                <a:spcPct val="100000"/>
              </a:lnSpc>
              <a:spcAft>
                <a:spcPts val="600"/>
              </a:spcAft>
              <a:buSzPts val="2160"/>
              <a:buChar char="▪"/>
            </a:pPr>
            <a:r>
              <a:rPr lang="en-US" dirty="0"/>
              <a:t>A unique code that identifies the recipient's bank account.</a:t>
            </a:r>
            <a:endParaRPr dirty="0"/>
          </a:p>
          <a:p>
            <a:pPr marL="800100" lvl="1" indent="-342900" algn="l" rtl="0">
              <a:lnSpc>
                <a:spcPct val="100000"/>
              </a:lnSpc>
              <a:spcAft>
                <a:spcPts val="600"/>
              </a:spcAft>
              <a:buSzPts val="2160"/>
              <a:buChar char="▪"/>
            </a:pPr>
            <a:r>
              <a:rPr lang="en-US" dirty="0"/>
              <a:t>Essential for ensuring the money reaches the correct destination.</a:t>
            </a:r>
            <a:endParaRPr dirty="0"/>
          </a:p>
          <a:p>
            <a:pPr marL="342900" lvl="0" indent="-342900" algn="l" rtl="0">
              <a:lnSpc>
                <a:spcPct val="100000"/>
              </a:lnSpc>
              <a:spcAft>
                <a:spcPts val="600"/>
              </a:spcAft>
              <a:buSzPts val="2400"/>
              <a:buChar char="▪"/>
            </a:pPr>
            <a:r>
              <a:rPr lang="en-US" b="1" dirty="0"/>
              <a:t>Username or Name</a:t>
            </a:r>
            <a:endParaRPr dirty="0"/>
          </a:p>
          <a:p>
            <a:pPr marL="800100" lvl="1" indent="-342900" algn="l" rtl="0">
              <a:lnSpc>
                <a:spcPct val="100000"/>
              </a:lnSpc>
              <a:spcAft>
                <a:spcPts val="600"/>
              </a:spcAft>
              <a:buSzPts val="2160"/>
              <a:buChar char="▪"/>
            </a:pPr>
            <a:r>
              <a:rPr lang="en-US" dirty="0"/>
              <a:t>The name or app username of the person receiving the money.</a:t>
            </a:r>
            <a:endParaRPr dirty="0"/>
          </a:p>
          <a:p>
            <a:pPr marL="800100" lvl="1" indent="-342900" algn="l" rtl="0">
              <a:lnSpc>
                <a:spcPct val="100000"/>
              </a:lnSpc>
              <a:spcAft>
                <a:spcPts val="600"/>
              </a:spcAft>
              <a:buSzPts val="2160"/>
              <a:buChar char="▪"/>
            </a:pPr>
            <a:r>
              <a:rPr lang="en-US" dirty="0"/>
              <a:t>Helps confirm the identity of the recipient.</a:t>
            </a:r>
            <a:endParaRPr dirty="0"/>
          </a:p>
          <a:p>
            <a:pPr marL="342900" lvl="0" indent="-342900" algn="l" rtl="0">
              <a:lnSpc>
                <a:spcPct val="100000"/>
              </a:lnSpc>
              <a:spcAft>
                <a:spcPts val="600"/>
              </a:spcAft>
              <a:buSzPts val="2400"/>
              <a:buChar char="▪"/>
            </a:pPr>
            <a:r>
              <a:rPr lang="en-US" b="1" dirty="0"/>
              <a:t>Phone Number</a:t>
            </a:r>
            <a:endParaRPr dirty="0"/>
          </a:p>
          <a:p>
            <a:pPr marL="800100" lvl="1" indent="-342900" algn="l" rtl="0">
              <a:lnSpc>
                <a:spcPct val="100000"/>
              </a:lnSpc>
              <a:spcAft>
                <a:spcPts val="600"/>
              </a:spcAft>
              <a:buSzPts val="2160"/>
              <a:buChar char="▪"/>
            </a:pPr>
            <a:r>
              <a:rPr lang="en-US" dirty="0"/>
              <a:t>Used for certain payment apps or as an additional verification step</a:t>
            </a:r>
            <a:endParaRPr dirty="0"/>
          </a:p>
          <a:p>
            <a:pPr marL="800100" lvl="1" indent="-342900" algn="l" rtl="0">
              <a:lnSpc>
                <a:spcPct val="100000"/>
              </a:lnSpc>
              <a:spcAft>
                <a:spcPts val="600"/>
              </a:spcAft>
              <a:buSzPts val="2160"/>
              <a:buChar char="▪"/>
            </a:pPr>
            <a:r>
              <a:rPr lang="en-US" dirty="0"/>
              <a:t>Ensures secure and accurate transactions</a:t>
            </a:r>
            <a:endParaRPr dirty="0"/>
          </a:p>
          <a:p>
            <a:pPr marL="342900" lvl="0" indent="-342900" algn="l" rtl="0">
              <a:lnSpc>
                <a:spcPct val="100000"/>
              </a:lnSpc>
              <a:spcAft>
                <a:spcPts val="600"/>
              </a:spcAft>
              <a:buSzPts val="2400"/>
              <a:buChar char="▪"/>
            </a:pPr>
            <a:r>
              <a:rPr lang="en-US" b="1" dirty="0"/>
              <a:t>Payment Details</a:t>
            </a:r>
            <a:endParaRPr dirty="0"/>
          </a:p>
          <a:p>
            <a:pPr marL="800100" lvl="1" indent="-342900" algn="l" rtl="0">
              <a:lnSpc>
                <a:spcPct val="100000"/>
              </a:lnSpc>
              <a:spcAft>
                <a:spcPts val="600"/>
              </a:spcAft>
              <a:buSzPts val="2160"/>
              <a:buChar char="▪"/>
            </a:pPr>
            <a:r>
              <a:rPr lang="en-US" dirty="0"/>
              <a:t>A short note describing the purpose of the transfer (e.g., "Gift for grandson")</a:t>
            </a:r>
            <a:endParaRPr dirty="0"/>
          </a:p>
          <a:p>
            <a:pPr marL="800100" lvl="1" indent="-342900" algn="l" rtl="0">
              <a:lnSpc>
                <a:spcPct val="100000"/>
              </a:lnSpc>
              <a:spcAft>
                <a:spcPts val="600"/>
              </a:spcAft>
              <a:buSzPts val="2160"/>
              <a:buChar char="▪"/>
            </a:pPr>
            <a:r>
              <a:rPr lang="en-US" dirty="0"/>
              <a:t>Helps both sender and recipient keep track of the transaction.</a:t>
            </a:r>
            <a:endParaRPr dirty="0"/>
          </a:p>
        </p:txBody>
      </p:sp>
      <p:sp>
        <p:nvSpPr>
          <p:cNvPr id="2" name="Google Shape;182;p9">
            <a:extLst>
              <a:ext uri="{FF2B5EF4-FFF2-40B4-BE49-F238E27FC236}">
                <a16:creationId xmlns:a16="http://schemas.microsoft.com/office/drawing/2014/main" id="{1A7404DA-15DA-946A-C38B-605D31BE1823}"/>
              </a:ext>
            </a:extLst>
          </p:cNvPr>
          <p:cNvSpPr/>
          <p:nvPr/>
        </p:nvSpPr>
        <p:spPr>
          <a:xfrm>
            <a:off x="8562974" y="0"/>
            <a:ext cx="3623401"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4.3 Understanding Forms and Required Data Fields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2"/>
          <p:cNvPicPr preferRelativeResize="0"/>
          <p:nvPr/>
        </p:nvPicPr>
        <p:blipFill rotWithShape="1">
          <a:blip r:embed="rId3">
            <a:alphaModFix/>
          </a:blip>
          <a:srcRect/>
          <a:stretch/>
        </p:blipFill>
        <p:spPr>
          <a:xfrm>
            <a:off x="7924151" y="1582783"/>
            <a:ext cx="4032718" cy="4032718"/>
          </a:xfrm>
          <a:prstGeom prst="rect">
            <a:avLst/>
          </a:prstGeom>
          <a:noFill/>
          <a:ln>
            <a:noFill/>
          </a:ln>
        </p:spPr>
      </p:pic>
      <p:sp>
        <p:nvSpPr>
          <p:cNvPr id="232" name="Google Shape;232;p1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dirty="0"/>
              <a:t>Tips for Ensuring Accuracy in Digital Money Transfers  (1/2)</a:t>
            </a:r>
            <a:endParaRPr dirty="0"/>
          </a:p>
        </p:txBody>
      </p:sp>
      <p:sp>
        <p:nvSpPr>
          <p:cNvPr id="233" name="Google Shape;233;p12"/>
          <p:cNvSpPr txBox="1">
            <a:spLocks noGrp="1"/>
          </p:cNvSpPr>
          <p:nvPr>
            <p:ph type="body" idx="1"/>
          </p:nvPr>
        </p:nvSpPr>
        <p:spPr>
          <a:xfrm>
            <a:off x="557998" y="1800000"/>
            <a:ext cx="8333453" cy="4553504"/>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Aft>
                <a:spcPts val="600"/>
              </a:spcAft>
              <a:buSzPct val="117647"/>
              <a:buChar char="▪"/>
            </a:pPr>
            <a:r>
              <a:rPr lang="en-US" b="1" dirty="0"/>
              <a:t>Do not use public Wi-fi</a:t>
            </a:r>
            <a:endParaRPr dirty="0"/>
          </a:p>
          <a:p>
            <a:pPr marL="685800" lvl="1" indent="-228600" algn="l" rtl="0">
              <a:lnSpc>
                <a:spcPct val="100000"/>
              </a:lnSpc>
              <a:spcAft>
                <a:spcPts val="600"/>
              </a:spcAft>
              <a:buSzPct val="115508"/>
              <a:buChar char="▪"/>
            </a:pPr>
            <a:r>
              <a:rPr lang="en-US" dirty="0"/>
              <a:t>Use secure networks or mobile data to prevent unauthorized access to your information.</a:t>
            </a:r>
            <a:endParaRPr b="1" dirty="0"/>
          </a:p>
          <a:p>
            <a:pPr marL="228600" lvl="0" indent="-228600" algn="l" rtl="0">
              <a:lnSpc>
                <a:spcPct val="100000"/>
              </a:lnSpc>
              <a:spcAft>
                <a:spcPts val="600"/>
              </a:spcAft>
              <a:buSzPct val="117647"/>
              <a:buChar char="▪"/>
            </a:pPr>
            <a:r>
              <a:rPr lang="en-US" b="1" dirty="0"/>
              <a:t>Double-Check All Information</a:t>
            </a:r>
            <a:endParaRPr dirty="0"/>
          </a:p>
          <a:p>
            <a:pPr marL="685800" lvl="1" indent="-228600" algn="l" rtl="0">
              <a:lnSpc>
                <a:spcPct val="100000"/>
              </a:lnSpc>
              <a:spcAft>
                <a:spcPts val="600"/>
              </a:spcAft>
              <a:buSzPct val="115508"/>
              <a:buChar char="▪"/>
            </a:pPr>
            <a:r>
              <a:rPr lang="en-US" dirty="0"/>
              <a:t>Verify IBAN, username, phone number, and payment details</a:t>
            </a:r>
            <a:endParaRPr dirty="0"/>
          </a:p>
          <a:p>
            <a:pPr marL="685800" lvl="1" indent="-228600" algn="l" rtl="0">
              <a:lnSpc>
                <a:spcPct val="100000"/>
              </a:lnSpc>
              <a:spcAft>
                <a:spcPts val="600"/>
              </a:spcAft>
              <a:buSzPct val="115508"/>
              <a:buChar char="▪"/>
            </a:pPr>
            <a:r>
              <a:rPr lang="en-US" dirty="0"/>
              <a:t>Even a small typo can send money to the wrong account</a:t>
            </a:r>
            <a:endParaRPr dirty="0"/>
          </a:p>
          <a:p>
            <a:pPr marL="228600" lvl="0" indent="-228600" algn="l" rtl="0">
              <a:lnSpc>
                <a:spcPct val="100000"/>
              </a:lnSpc>
              <a:spcAft>
                <a:spcPts val="600"/>
              </a:spcAft>
              <a:buSzPct val="117647"/>
              <a:buChar char="▪"/>
            </a:pPr>
            <a:r>
              <a:rPr lang="en-US" b="1" dirty="0"/>
              <a:t>Cross-Verify with the Recipient</a:t>
            </a:r>
            <a:endParaRPr dirty="0"/>
          </a:p>
          <a:p>
            <a:pPr marL="685800" lvl="1" indent="-228600" algn="l" rtl="0">
              <a:lnSpc>
                <a:spcPct val="100000"/>
              </a:lnSpc>
              <a:spcAft>
                <a:spcPts val="600"/>
              </a:spcAft>
              <a:buSzPct val="115508"/>
              <a:buChar char="▪"/>
            </a:pPr>
            <a:r>
              <a:rPr lang="en-US" dirty="0"/>
              <a:t>Ask the recipient to confirm the details, especially for new transactions.</a:t>
            </a:r>
            <a:endParaRPr dirty="0"/>
          </a:p>
          <a:p>
            <a:pPr marL="685800" lvl="1" indent="-228600" algn="l" rtl="0">
              <a:lnSpc>
                <a:spcPct val="100000"/>
              </a:lnSpc>
              <a:spcAft>
                <a:spcPts val="600"/>
              </a:spcAft>
              <a:buSzPct val="115508"/>
              <a:buChar char="▪"/>
            </a:pPr>
            <a:r>
              <a:rPr lang="en-US" dirty="0"/>
              <a:t>Save verified details for future use in a secure way</a:t>
            </a:r>
            <a:endParaRPr dirty="0"/>
          </a:p>
          <a:p>
            <a:pPr marL="685800" lvl="1" indent="-91440" algn="l" rtl="0">
              <a:lnSpc>
                <a:spcPct val="100000"/>
              </a:lnSpc>
              <a:spcAft>
                <a:spcPts val="600"/>
              </a:spcAft>
              <a:buSzPct val="115508"/>
              <a:buNone/>
            </a:pPr>
            <a:endParaRPr dirty="0"/>
          </a:p>
        </p:txBody>
      </p:sp>
      <p:sp>
        <p:nvSpPr>
          <p:cNvPr id="234" name="Google Shape;234;p12"/>
          <p:cNvSpPr/>
          <p:nvPr/>
        </p:nvSpPr>
        <p:spPr>
          <a:xfrm>
            <a:off x="3048000" y="2274838"/>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5" name="Google Shape;235;p12"/>
          <p:cNvSpPr txBox="1"/>
          <p:nvPr/>
        </p:nvSpPr>
        <p:spPr>
          <a:xfrm>
            <a:off x="7985760" y="6310144"/>
            <a:ext cx="3821609"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storyset on Freepik</a:t>
            </a:r>
            <a:endParaRPr sz="1100" b="0" i="0" u="none" strike="noStrike" cap="none">
              <a:solidFill>
                <a:schemeClr val="dk1"/>
              </a:solidFill>
              <a:latin typeface="Calibri"/>
              <a:ea typeface="Calibri"/>
              <a:cs typeface="Calibri"/>
              <a:sym typeface="Calibri"/>
            </a:endParaRPr>
          </a:p>
        </p:txBody>
      </p:sp>
      <p:sp>
        <p:nvSpPr>
          <p:cNvPr id="2" name="Google Shape;182;p9">
            <a:extLst>
              <a:ext uri="{FF2B5EF4-FFF2-40B4-BE49-F238E27FC236}">
                <a16:creationId xmlns:a16="http://schemas.microsoft.com/office/drawing/2014/main" id="{BA2AC4BB-CECC-BAC8-CA3A-BCDD56076DF3}"/>
              </a:ext>
            </a:extLst>
          </p:cNvPr>
          <p:cNvSpPr/>
          <p:nvPr/>
        </p:nvSpPr>
        <p:spPr>
          <a:xfrm>
            <a:off x="8562974" y="0"/>
            <a:ext cx="3623401"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4.3 Understanding Forms and Required Data Fields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A2D63642-9C70-FFB2-14FB-6DF76CD5DCDC}"/>
            </a:ext>
          </a:extLst>
        </p:cNvPr>
        <p:cNvGrpSpPr/>
        <p:nvPr/>
      </p:nvGrpSpPr>
      <p:grpSpPr>
        <a:xfrm>
          <a:off x="0" y="0"/>
          <a:ext cx="0" cy="0"/>
          <a:chOff x="0" y="0"/>
          <a:chExt cx="0" cy="0"/>
        </a:xfrm>
      </p:grpSpPr>
      <p:pic>
        <p:nvPicPr>
          <p:cNvPr id="231" name="Google Shape;231;p12">
            <a:extLst>
              <a:ext uri="{FF2B5EF4-FFF2-40B4-BE49-F238E27FC236}">
                <a16:creationId xmlns:a16="http://schemas.microsoft.com/office/drawing/2014/main" id="{0B545612-3A84-F28D-2392-CF281AC66775}"/>
              </a:ext>
            </a:extLst>
          </p:cNvPr>
          <p:cNvPicPr preferRelativeResize="0"/>
          <p:nvPr/>
        </p:nvPicPr>
        <p:blipFill rotWithShape="1">
          <a:blip r:embed="rId3">
            <a:alphaModFix/>
          </a:blip>
          <a:srcRect/>
          <a:stretch/>
        </p:blipFill>
        <p:spPr>
          <a:xfrm>
            <a:off x="7924151" y="1582783"/>
            <a:ext cx="4032718" cy="4032718"/>
          </a:xfrm>
          <a:prstGeom prst="rect">
            <a:avLst/>
          </a:prstGeom>
          <a:noFill/>
          <a:ln>
            <a:noFill/>
          </a:ln>
        </p:spPr>
      </p:pic>
      <p:sp>
        <p:nvSpPr>
          <p:cNvPr id="232" name="Google Shape;232;p12">
            <a:extLst>
              <a:ext uri="{FF2B5EF4-FFF2-40B4-BE49-F238E27FC236}">
                <a16:creationId xmlns:a16="http://schemas.microsoft.com/office/drawing/2014/main" id="{B44E6392-7F4A-CC6D-7425-04B650634331}"/>
              </a:ext>
            </a:extLst>
          </p:cNvPr>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dirty="0"/>
              <a:t>Tips for Ensuring Accuracy in Digital Money Transfers  (2/2)</a:t>
            </a:r>
            <a:endParaRPr dirty="0"/>
          </a:p>
        </p:txBody>
      </p:sp>
      <p:sp>
        <p:nvSpPr>
          <p:cNvPr id="233" name="Google Shape;233;p12">
            <a:extLst>
              <a:ext uri="{FF2B5EF4-FFF2-40B4-BE49-F238E27FC236}">
                <a16:creationId xmlns:a16="http://schemas.microsoft.com/office/drawing/2014/main" id="{BFEA161B-8785-28DA-B664-D820FCDAD1F3}"/>
              </a:ext>
            </a:extLst>
          </p:cNvPr>
          <p:cNvSpPr txBox="1">
            <a:spLocks noGrp="1"/>
          </p:cNvSpPr>
          <p:nvPr>
            <p:ph type="body" idx="1"/>
          </p:nvPr>
        </p:nvSpPr>
        <p:spPr>
          <a:xfrm>
            <a:off x="557998" y="1800000"/>
            <a:ext cx="8333453" cy="4553504"/>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Aft>
                <a:spcPts val="600"/>
              </a:spcAft>
              <a:buSzPct val="117647"/>
              <a:buChar char="▪"/>
            </a:pPr>
            <a:r>
              <a:rPr lang="en-US" b="1" dirty="0"/>
              <a:t>Take Your Time</a:t>
            </a:r>
            <a:endParaRPr dirty="0"/>
          </a:p>
          <a:p>
            <a:pPr marL="685800" lvl="1" indent="-228600" algn="l" rtl="0">
              <a:lnSpc>
                <a:spcPct val="100000"/>
              </a:lnSpc>
              <a:spcAft>
                <a:spcPts val="600"/>
              </a:spcAft>
              <a:buSzPct val="115508"/>
              <a:buChar char="▪"/>
            </a:pPr>
            <a:r>
              <a:rPr lang="en-US" dirty="0"/>
              <a:t>Avoid rushing while entering details.</a:t>
            </a:r>
            <a:endParaRPr dirty="0"/>
          </a:p>
          <a:p>
            <a:pPr marL="685800" lvl="1" indent="-228600" algn="l" rtl="0">
              <a:lnSpc>
                <a:spcPct val="100000"/>
              </a:lnSpc>
              <a:spcAft>
                <a:spcPts val="600"/>
              </a:spcAft>
              <a:buSzPct val="115508"/>
              <a:buChar char="▪"/>
            </a:pPr>
            <a:r>
              <a:rPr lang="en-US" dirty="0"/>
              <a:t>A calm approach reduces the chance of errors</a:t>
            </a:r>
            <a:endParaRPr dirty="0"/>
          </a:p>
          <a:p>
            <a:pPr marL="228600" lvl="0" indent="-228600" algn="l" rtl="0">
              <a:lnSpc>
                <a:spcPct val="100000"/>
              </a:lnSpc>
              <a:spcAft>
                <a:spcPts val="600"/>
              </a:spcAft>
              <a:buSzPct val="117647"/>
              <a:buChar char="▪"/>
            </a:pPr>
            <a:r>
              <a:rPr lang="en-US" b="1" dirty="0"/>
              <a:t>Use Auto-Fill Carefully</a:t>
            </a:r>
            <a:endParaRPr dirty="0"/>
          </a:p>
          <a:p>
            <a:pPr marL="685800" lvl="1" indent="-228600" algn="l" rtl="0">
              <a:lnSpc>
                <a:spcPct val="100000"/>
              </a:lnSpc>
              <a:spcAft>
                <a:spcPts val="600"/>
              </a:spcAft>
              <a:buSzPct val="115508"/>
              <a:buChar char="▪"/>
            </a:pPr>
            <a:r>
              <a:rPr lang="en-US" dirty="0"/>
              <a:t>Ensure saved information is correct before using auto-fill features</a:t>
            </a:r>
            <a:endParaRPr dirty="0"/>
          </a:p>
          <a:p>
            <a:pPr marL="685800" lvl="1" indent="-228600" algn="l" rtl="0">
              <a:lnSpc>
                <a:spcPct val="100000"/>
              </a:lnSpc>
              <a:spcAft>
                <a:spcPts val="600"/>
              </a:spcAft>
              <a:buSzPct val="115508"/>
              <a:buChar char="▪"/>
            </a:pPr>
            <a:r>
              <a:rPr lang="en-US" dirty="0"/>
              <a:t>Update outdated details in your app or account.</a:t>
            </a:r>
            <a:endParaRPr dirty="0"/>
          </a:p>
          <a:p>
            <a:pPr marL="228600" lvl="0" indent="-228600" algn="l" rtl="0">
              <a:lnSpc>
                <a:spcPct val="100000"/>
              </a:lnSpc>
              <a:spcAft>
                <a:spcPts val="600"/>
              </a:spcAft>
              <a:buSzPct val="117647"/>
              <a:buChar char="▪"/>
            </a:pPr>
            <a:r>
              <a:rPr lang="en-US" b="1" dirty="0"/>
              <a:t>Review the Confirmation Screen</a:t>
            </a:r>
            <a:endParaRPr dirty="0"/>
          </a:p>
          <a:p>
            <a:pPr marL="685800" lvl="1" indent="-228600" algn="l" rtl="0">
              <a:lnSpc>
                <a:spcPct val="100000"/>
              </a:lnSpc>
              <a:spcAft>
                <a:spcPts val="600"/>
              </a:spcAft>
              <a:buSzPct val="115508"/>
              <a:buChar char="▪"/>
            </a:pPr>
            <a:r>
              <a:rPr lang="en-US" dirty="0"/>
              <a:t>Check the final summary of the transaction before submitting</a:t>
            </a:r>
            <a:endParaRPr dirty="0"/>
          </a:p>
          <a:p>
            <a:pPr marL="685800" lvl="1" indent="-228600" algn="l" rtl="0">
              <a:lnSpc>
                <a:spcPct val="100000"/>
              </a:lnSpc>
              <a:spcAft>
                <a:spcPts val="600"/>
              </a:spcAft>
              <a:buSzPct val="115508"/>
              <a:buChar char="▪"/>
            </a:pPr>
            <a:r>
              <a:rPr lang="en-US" dirty="0"/>
              <a:t>Pay attention to the recipient’s name and amount to be sent.</a:t>
            </a:r>
            <a:endParaRPr dirty="0"/>
          </a:p>
          <a:p>
            <a:pPr marL="685800" lvl="1" indent="-91440" algn="l" rtl="0">
              <a:lnSpc>
                <a:spcPct val="100000"/>
              </a:lnSpc>
              <a:spcAft>
                <a:spcPts val="600"/>
              </a:spcAft>
              <a:buSzPct val="115508"/>
              <a:buNone/>
            </a:pPr>
            <a:endParaRPr dirty="0"/>
          </a:p>
          <a:p>
            <a:pPr marL="685800" lvl="1" indent="-91440" algn="l" rtl="0">
              <a:lnSpc>
                <a:spcPct val="100000"/>
              </a:lnSpc>
              <a:spcAft>
                <a:spcPts val="600"/>
              </a:spcAft>
              <a:buSzPct val="115508"/>
              <a:buNone/>
            </a:pPr>
            <a:endParaRPr dirty="0"/>
          </a:p>
        </p:txBody>
      </p:sp>
      <p:sp>
        <p:nvSpPr>
          <p:cNvPr id="234" name="Google Shape;234;p12">
            <a:extLst>
              <a:ext uri="{FF2B5EF4-FFF2-40B4-BE49-F238E27FC236}">
                <a16:creationId xmlns:a16="http://schemas.microsoft.com/office/drawing/2014/main" id="{4D480AE8-D934-C0C7-CD84-6BAC8DA08B89}"/>
              </a:ext>
            </a:extLst>
          </p:cNvPr>
          <p:cNvSpPr/>
          <p:nvPr/>
        </p:nvSpPr>
        <p:spPr>
          <a:xfrm>
            <a:off x="3048000" y="2274838"/>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5" name="Google Shape;235;p12">
            <a:extLst>
              <a:ext uri="{FF2B5EF4-FFF2-40B4-BE49-F238E27FC236}">
                <a16:creationId xmlns:a16="http://schemas.microsoft.com/office/drawing/2014/main" id="{D3407C19-F712-E118-84C2-3C1BA6399520}"/>
              </a:ext>
            </a:extLst>
          </p:cNvPr>
          <p:cNvSpPr txBox="1"/>
          <p:nvPr/>
        </p:nvSpPr>
        <p:spPr>
          <a:xfrm>
            <a:off x="7985760" y="6310144"/>
            <a:ext cx="3821609"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storyset on Freepik</a:t>
            </a:r>
            <a:endParaRPr sz="1100" b="0" i="0" u="none" strike="noStrike" cap="none">
              <a:solidFill>
                <a:schemeClr val="dk1"/>
              </a:solidFill>
              <a:latin typeface="Calibri"/>
              <a:ea typeface="Calibri"/>
              <a:cs typeface="Calibri"/>
              <a:sym typeface="Calibri"/>
            </a:endParaRPr>
          </a:p>
        </p:txBody>
      </p:sp>
      <p:sp>
        <p:nvSpPr>
          <p:cNvPr id="2" name="Google Shape;182;p9">
            <a:extLst>
              <a:ext uri="{FF2B5EF4-FFF2-40B4-BE49-F238E27FC236}">
                <a16:creationId xmlns:a16="http://schemas.microsoft.com/office/drawing/2014/main" id="{3718E10C-BA25-AE7C-8734-655E49E45543}"/>
              </a:ext>
            </a:extLst>
          </p:cNvPr>
          <p:cNvSpPr/>
          <p:nvPr/>
        </p:nvSpPr>
        <p:spPr>
          <a:xfrm>
            <a:off x="8562974" y="0"/>
            <a:ext cx="3623401"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4.3 Understanding Forms and Required Data Fields</a:t>
            </a:r>
          </a:p>
        </p:txBody>
      </p:sp>
    </p:spTree>
    <p:extLst>
      <p:ext uri="{BB962C8B-B14F-4D97-AF65-F5344CB8AC3E}">
        <p14:creationId xmlns:p14="http://schemas.microsoft.com/office/powerpoint/2010/main" val="15538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41"/>
          <p:cNvPicPr preferRelativeResize="0"/>
          <p:nvPr/>
        </p:nvPicPr>
        <p:blipFill rotWithShape="1">
          <a:blip r:embed="rId3">
            <a:alphaModFix/>
          </a:blip>
          <a:srcRect/>
          <a:stretch/>
        </p:blipFill>
        <p:spPr>
          <a:xfrm>
            <a:off x="6435942" y="1741715"/>
            <a:ext cx="4517572" cy="4517572"/>
          </a:xfrm>
          <a:prstGeom prst="rect">
            <a:avLst/>
          </a:prstGeom>
          <a:noFill/>
          <a:ln>
            <a:noFill/>
          </a:ln>
        </p:spPr>
      </p:pic>
      <p:sp>
        <p:nvSpPr>
          <p:cNvPr id="242" name="Google Shape;242;p4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sz="2000" dirty="0"/>
              <a:t>Unit 4</a:t>
            </a:r>
            <a:r>
              <a:rPr lang="en-US" dirty="0"/>
              <a:t/>
            </a:r>
            <a:br>
              <a:rPr lang="en-US" dirty="0"/>
            </a:br>
            <a:r>
              <a:rPr lang="en-US" dirty="0"/>
              <a:t>Apps for Sending and Receiving Money</a:t>
            </a:r>
            <a:endParaRPr dirty="0"/>
          </a:p>
        </p:txBody>
      </p:sp>
      <p:sp>
        <p:nvSpPr>
          <p:cNvPr id="243" name="Google Shape;243;p4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244" name="Google Shape;244;p41"/>
          <p:cNvSpPr txBox="1">
            <a:spLocks noGrp="1"/>
          </p:cNvSpPr>
          <p:nvPr>
            <p:ph type="body" idx="2"/>
          </p:nvPr>
        </p:nvSpPr>
        <p:spPr>
          <a:xfrm>
            <a:off x="617620" y="2849843"/>
            <a:ext cx="6218186"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On completion of this unit, you will know:</a:t>
            </a:r>
            <a:endParaRPr/>
          </a:p>
          <a:p>
            <a:pPr marL="228600" lvl="0" indent="-228600" algn="l" rtl="0">
              <a:lnSpc>
                <a:spcPct val="150000"/>
              </a:lnSpc>
              <a:spcBef>
                <a:spcPts val="1200"/>
              </a:spcBef>
              <a:spcAft>
                <a:spcPts val="0"/>
              </a:spcAft>
              <a:buSzPts val="2000"/>
              <a:buFont typeface="Calibri"/>
              <a:buChar char="✔"/>
            </a:pPr>
            <a:r>
              <a:rPr lang="en-US" sz="2000"/>
              <a:t>Recognize Commonly Used Apps</a:t>
            </a:r>
            <a:endParaRPr/>
          </a:p>
          <a:p>
            <a:pPr marL="228600" lvl="0" indent="-228600" algn="l" rtl="0">
              <a:lnSpc>
                <a:spcPct val="150000"/>
              </a:lnSpc>
              <a:spcBef>
                <a:spcPts val="1200"/>
              </a:spcBef>
              <a:spcAft>
                <a:spcPts val="0"/>
              </a:spcAft>
              <a:buSzPts val="2000"/>
              <a:buFont typeface="Calibri"/>
              <a:buChar char="✔"/>
            </a:pPr>
            <a:r>
              <a:rPr lang="en-US" sz="2000"/>
              <a:t>Understand App Features</a:t>
            </a:r>
            <a:endParaRPr/>
          </a:p>
          <a:p>
            <a:pPr marL="228600" lvl="0" indent="-228600" algn="l" rtl="0">
              <a:lnSpc>
                <a:spcPct val="150000"/>
              </a:lnSpc>
              <a:spcBef>
                <a:spcPts val="1200"/>
              </a:spcBef>
              <a:spcAft>
                <a:spcPts val="0"/>
              </a:spcAft>
              <a:buSzPts val="2000"/>
              <a:buFont typeface="Calibri"/>
              <a:buChar char="✔"/>
            </a:pPr>
            <a:r>
              <a:rPr lang="en-US" sz="2000"/>
              <a:t>Install and Set Up Apps</a:t>
            </a:r>
            <a:endParaRPr/>
          </a:p>
          <a:p>
            <a:pPr marL="228600" lvl="0" indent="-228600" algn="l" rtl="0">
              <a:lnSpc>
                <a:spcPct val="150000"/>
              </a:lnSpc>
              <a:spcBef>
                <a:spcPts val="1200"/>
              </a:spcBef>
              <a:spcAft>
                <a:spcPts val="0"/>
              </a:spcAft>
              <a:buSzPts val="2000"/>
              <a:buFont typeface="Calibri"/>
              <a:buChar char="✔"/>
            </a:pPr>
            <a:r>
              <a:rPr lang="en-US" sz="2000"/>
              <a:t>Compare App Options</a:t>
            </a:r>
            <a:endParaRPr sz="2000">
              <a:highlight>
                <a:srgbClr val="FFFF00"/>
              </a:highlight>
            </a:endParaRPr>
          </a:p>
        </p:txBody>
      </p:sp>
      <p:sp>
        <p:nvSpPr>
          <p:cNvPr id="245" name="Google Shape;245;p41"/>
          <p:cNvSpPr txBox="1"/>
          <p:nvPr/>
        </p:nvSpPr>
        <p:spPr>
          <a:xfrm>
            <a:off x="8874034" y="6574524"/>
            <a:ext cx="2474631"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storyset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2"/>
          <p:cNvSpPr txBox="1"/>
          <p:nvPr/>
        </p:nvSpPr>
        <p:spPr>
          <a:xfrm>
            <a:off x="0" y="2556925"/>
            <a:ext cx="348532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1C2E78"/>
                </a:solidFill>
                <a:latin typeface="Calibri"/>
                <a:ea typeface="Calibri"/>
                <a:cs typeface="Calibri"/>
                <a:sym typeface="Calibri"/>
              </a:rPr>
              <a:t>                      </a:t>
            </a:r>
            <a:r>
              <a:rPr lang="en-US" sz="5400" b="1" i="0" u="none" strike="noStrike" cap="none">
                <a:solidFill>
                  <a:srgbClr val="1C2E78"/>
                </a:solidFill>
                <a:latin typeface="Calibri"/>
                <a:ea typeface="Calibri"/>
                <a:cs typeface="Calibri"/>
                <a:sym typeface="Calibri"/>
              </a:rPr>
              <a:t>Partners</a:t>
            </a:r>
            <a:endParaRPr sz="5400" b="1" i="0" u="none" strike="noStrike" cap="none">
              <a:solidFill>
                <a:srgbClr val="1C2E78"/>
              </a:solidFill>
              <a:latin typeface="Calibri"/>
              <a:ea typeface="Calibri"/>
              <a:cs typeface="Calibri"/>
              <a:sym typeface="Calibri"/>
            </a:endParaRPr>
          </a:p>
        </p:txBody>
      </p:sp>
      <p:pic>
        <p:nvPicPr>
          <p:cNvPr id="83" name="Google Shape;83;p2"/>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84" name="Google Shape;84;p2"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a:stretch/>
        </p:blipFill>
        <p:spPr>
          <a:xfrm>
            <a:off x="461220" y="1827889"/>
            <a:ext cx="2591848" cy="1224267"/>
          </a:xfrm>
          <a:prstGeom prst="rect">
            <a:avLst/>
          </a:prstGeom>
          <a:noFill/>
          <a:ln>
            <a:noFill/>
          </a:ln>
        </p:spPr>
      </p:pic>
      <p:pic>
        <p:nvPicPr>
          <p:cNvPr id="85" name="Google Shape;85;p2"/>
          <p:cNvPicPr preferRelativeResize="0"/>
          <p:nvPr/>
        </p:nvPicPr>
        <p:blipFill rotWithShape="1">
          <a:blip r:embed="rId5">
            <a:alphaModFix/>
          </a:blip>
          <a:srcRect/>
          <a:stretch/>
        </p:blipFill>
        <p:spPr>
          <a:xfrm>
            <a:off x="3634438" y="2448698"/>
            <a:ext cx="2283890" cy="1888016"/>
          </a:xfrm>
          <a:prstGeom prst="rect">
            <a:avLst/>
          </a:prstGeom>
          <a:noFill/>
          <a:ln>
            <a:noFill/>
          </a:ln>
        </p:spPr>
      </p:pic>
      <p:pic>
        <p:nvPicPr>
          <p:cNvPr id="86" name="Google Shape;86;p2"/>
          <p:cNvPicPr preferRelativeResize="0"/>
          <p:nvPr/>
        </p:nvPicPr>
        <p:blipFill rotWithShape="1">
          <a:blip r:embed="rId6">
            <a:alphaModFix/>
          </a:blip>
          <a:srcRect/>
          <a:stretch/>
        </p:blipFill>
        <p:spPr>
          <a:xfrm>
            <a:off x="6728560" y="2490690"/>
            <a:ext cx="1783319" cy="1783319"/>
          </a:xfrm>
          <a:prstGeom prst="rect">
            <a:avLst/>
          </a:prstGeom>
          <a:noFill/>
          <a:ln>
            <a:noFill/>
          </a:ln>
        </p:spPr>
      </p:pic>
      <p:pic>
        <p:nvPicPr>
          <p:cNvPr id="87" name="Google Shape;87;p2"/>
          <p:cNvPicPr preferRelativeResize="0"/>
          <p:nvPr/>
        </p:nvPicPr>
        <p:blipFill rotWithShape="1">
          <a:blip r:embed="rId7">
            <a:alphaModFix/>
          </a:blip>
          <a:srcRect/>
          <a:stretch/>
        </p:blipFill>
        <p:spPr>
          <a:xfrm>
            <a:off x="3053068" y="5283376"/>
            <a:ext cx="3944079" cy="991924"/>
          </a:xfrm>
          <a:prstGeom prst="rect">
            <a:avLst/>
          </a:prstGeom>
          <a:noFill/>
          <a:ln>
            <a:noFill/>
          </a:ln>
        </p:spPr>
      </p:pic>
      <p:pic>
        <p:nvPicPr>
          <p:cNvPr id="88" name="Google Shape;88;p2"/>
          <p:cNvPicPr preferRelativeResize="0"/>
          <p:nvPr/>
        </p:nvPicPr>
        <p:blipFill rotWithShape="1">
          <a:blip r:embed="rId8">
            <a:alphaModFix/>
          </a:blip>
          <a:srcRect/>
          <a:stretch/>
        </p:blipFill>
        <p:spPr>
          <a:xfrm>
            <a:off x="7945718" y="5148127"/>
            <a:ext cx="3336531" cy="1145629"/>
          </a:xfrm>
          <a:prstGeom prst="rect">
            <a:avLst/>
          </a:prstGeom>
          <a:noFill/>
          <a:ln>
            <a:noFill/>
          </a:ln>
        </p:spPr>
      </p:pic>
      <p:cxnSp>
        <p:nvCxnSpPr>
          <p:cNvPr id="89" name="Google Shape;89;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90" name="Google Shape;90;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Zavod IZRIIS, Slovenia</a:t>
            </a:r>
            <a:endParaRPr sz="1600" b="0" i="0" u="none" strike="noStrike" cap="none">
              <a:solidFill>
                <a:srgbClr val="9CC2E5"/>
              </a:solidFill>
              <a:latin typeface="Calibri"/>
              <a:ea typeface="Calibri"/>
              <a:cs typeface="Calibri"/>
              <a:sym typeface="Calibri"/>
            </a:endParaRPr>
          </a:p>
        </p:txBody>
      </p:sp>
      <p:sp>
        <p:nvSpPr>
          <p:cNvPr id="91" name="Google Shape;91;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E-SENIORS: INITIATION DES SENIORS AUXNTIC ASSOCIATION, France</a:t>
            </a:r>
            <a:endParaRPr sz="1600" b="0" i="0" u="none" strike="noStrike" cap="none">
              <a:solidFill>
                <a:srgbClr val="9CC2E5"/>
              </a:solidFill>
              <a:latin typeface="Calibri"/>
              <a:ea typeface="Calibri"/>
              <a:cs typeface="Calibri"/>
              <a:sym typeface="Calibri"/>
            </a:endParaRPr>
          </a:p>
        </p:txBody>
      </p:sp>
      <p:sp>
        <p:nvSpPr>
          <p:cNvPr id="92" name="Google Shape;92;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Asociatia Niciodata Singur – Prietenii Varstnicilor, Romania</a:t>
            </a:r>
            <a:endParaRPr sz="1600" b="0" i="0" u="none" strike="noStrike" cap="none">
              <a:solidFill>
                <a:srgbClr val="9CC2E5"/>
              </a:solidFill>
              <a:latin typeface="Calibri"/>
              <a:ea typeface="Calibri"/>
              <a:cs typeface="Calibri"/>
              <a:sym typeface="Calibri"/>
            </a:endParaRPr>
          </a:p>
        </p:txBody>
      </p:sp>
      <p:sp>
        <p:nvSpPr>
          <p:cNvPr id="93" name="Google Shape;93;p2"/>
          <p:cNvSpPr txBox="1"/>
          <p:nvPr/>
        </p:nvSpPr>
        <p:spPr>
          <a:xfrm>
            <a:off x="7933169" y="6242982"/>
            <a:ext cx="352476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Fundació Gesmed Fundació de la Comunitat Valenciana, Spain</a:t>
            </a:r>
            <a:endParaRPr sz="1600" b="0" i="0" u="none" strike="noStrike" cap="none">
              <a:solidFill>
                <a:srgbClr val="9CC2E5"/>
              </a:solidFill>
              <a:latin typeface="Calibri"/>
              <a:ea typeface="Calibri"/>
              <a:cs typeface="Calibri"/>
              <a:sym typeface="Calibri"/>
            </a:endParaRPr>
          </a:p>
        </p:txBody>
      </p:sp>
      <p:sp>
        <p:nvSpPr>
          <p:cNvPr id="94" name="Google Shape;94;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2E75B5"/>
                </a:solidFill>
                <a:highlight>
                  <a:srgbClr val="FFFFFF"/>
                </a:highlight>
                <a:latin typeface="Poppins"/>
                <a:ea typeface="Poppins"/>
                <a:cs typeface="Poppins"/>
                <a:sym typeface="Poppins"/>
              </a:rPr>
              <a:t>Asociatia Four Change, Romania</a:t>
            </a:r>
            <a:endParaRPr sz="2000" b="0" i="0" u="none" strike="noStrike" cap="none">
              <a:solidFill>
                <a:srgbClr val="2E75B5"/>
              </a:solidFill>
              <a:latin typeface="Calibri"/>
              <a:ea typeface="Calibri"/>
              <a:cs typeface="Calibri"/>
              <a:sym typeface="Calibri"/>
            </a:endParaRPr>
          </a:p>
        </p:txBody>
      </p:sp>
      <p:sp>
        <p:nvSpPr>
          <p:cNvPr id="95" name="Google Shape;95;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GUnet, Greece</a:t>
            </a:r>
            <a:endParaRPr sz="1600" b="0" i="0" u="none" strike="noStrike" cap="none">
              <a:solidFill>
                <a:srgbClr val="9CC2E5"/>
              </a:solidFill>
              <a:latin typeface="Calibri"/>
              <a:ea typeface="Calibri"/>
              <a:cs typeface="Calibri"/>
              <a:sym typeface="Calibri"/>
            </a:endParaRPr>
          </a:p>
        </p:txBody>
      </p:sp>
      <p:pic>
        <p:nvPicPr>
          <p:cNvPr id="96" name="Google Shape;96;p2"/>
          <p:cNvPicPr preferRelativeResize="0"/>
          <p:nvPr/>
        </p:nvPicPr>
        <p:blipFill rotWithShape="1">
          <a:blip r:embed="rId9">
            <a:alphaModFix/>
          </a:blip>
          <a:srcRect/>
          <a:stretch/>
        </p:blipFill>
        <p:spPr>
          <a:xfrm>
            <a:off x="8809414" y="1097992"/>
            <a:ext cx="3283197" cy="4643614"/>
          </a:xfrm>
          <a:prstGeom prst="rect">
            <a:avLst/>
          </a:prstGeom>
          <a:noFill/>
          <a:ln>
            <a:noFill/>
          </a:ln>
        </p:spPr>
      </p:pic>
      <p:cxnSp>
        <p:nvCxnSpPr>
          <p:cNvPr id="97" name="Google Shape;97;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98" name="Google Shape;98;p2"/>
          <p:cNvPicPr preferRelativeResize="0"/>
          <p:nvPr/>
        </p:nvPicPr>
        <p:blipFill rotWithShape="1">
          <a:blip r:embed="rId10">
            <a:alphaModFix/>
          </a:blip>
          <a:srcRect/>
          <a:stretch/>
        </p:blipFill>
        <p:spPr>
          <a:xfrm>
            <a:off x="6620752" y="665948"/>
            <a:ext cx="3048324" cy="1133224"/>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18180423-3D6A-F0BD-424D-2B83F91F2017}"/>
            </a:ext>
          </a:extLst>
        </p:cNvPr>
        <p:cNvGrpSpPr/>
        <p:nvPr/>
      </p:nvGrpSpPr>
      <p:grpSpPr>
        <a:xfrm>
          <a:off x="0" y="0"/>
          <a:ext cx="0" cy="0"/>
          <a:chOff x="0" y="0"/>
          <a:chExt cx="0" cy="0"/>
        </a:xfrm>
      </p:grpSpPr>
      <p:sp>
        <p:nvSpPr>
          <p:cNvPr id="251" name="Google Shape;251;p14">
            <a:extLst>
              <a:ext uri="{FF2B5EF4-FFF2-40B4-BE49-F238E27FC236}">
                <a16:creationId xmlns:a16="http://schemas.microsoft.com/office/drawing/2014/main" id="{A9174945-8E53-4C67-3832-9DC02CEC18FE}"/>
              </a:ext>
            </a:extLst>
          </p:cNvPr>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dirty="0"/>
              <a:t>Commonly Used Apps for Sending and Receiving Money in Romania (1/2)</a:t>
            </a:r>
            <a:endParaRPr dirty="0"/>
          </a:p>
        </p:txBody>
      </p:sp>
      <p:sp>
        <p:nvSpPr>
          <p:cNvPr id="252" name="Google Shape;252;p14">
            <a:extLst>
              <a:ext uri="{FF2B5EF4-FFF2-40B4-BE49-F238E27FC236}">
                <a16:creationId xmlns:a16="http://schemas.microsoft.com/office/drawing/2014/main" id="{39071C51-38A9-C5E5-9839-9B0B8F682BD8}"/>
              </a:ext>
            </a:extLst>
          </p:cNvPr>
          <p:cNvSpPr txBox="1">
            <a:spLocks noGrp="1"/>
          </p:cNvSpPr>
          <p:nvPr>
            <p:ph type="body" idx="1"/>
          </p:nvPr>
        </p:nvSpPr>
        <p:spPr>
          <a:xfrm>
            <a:off x="558000" y="1814512"/>
            <a:ext cx="11059692" cy="4650943"/>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Aft>
                <a:spcPts val="600"/>
              </a:spcAft>
              <a:buSzPct val="100000"/>
              <a:buChar char="▪"/>
            </a:pPr>
            <a:r>
              <a:rPr lang="en-US" sz="2000" b="1" dirty="0"/>
              <a:t>George by BCR </a:t>
            </a:r>
            <a:r>
              <a:rPr lang="en-US" sz="2000" dirty="0"/>
              <a:t>- Developed by Banca </a:t>
            </a:r>
            <a:r>
              <a:rPr lang="en-US" sz="2000" dirty="0" err="1"/>
              <a:t>Comercială</a:t>
            </a:r>
            <a:r>
              <a:rPr lang="en-US" sz="2000" dirty="0"/>
              <a:t> </a:t>
            </a:r>
            <a:r>
              <a:rPr lang="en-US" sz="2000" dirty="0" err="1"/>
              <a:t>Română</a:t>
            </a:r>
            <a:r>
              <a:rPr lang="en-US" sz="2000" dirty="0"/>
              <a:t> (BCR), George is Romania's first intelligent banking platform, offering a user-friendly interface for managing accounts, payments, and savings. It has over 1.15 million active users and is highly rated in app stores. </a:t>
            </a:r>
            <a:endParaRPr sz="2000" dirty="0"/>
          </a:p>
          <a:p>
            <a:pPr marL="342900" lvl="0" indent="-342900" algn="l" rtl="0">
              <a:lnSpc>
                <a:spcPct val="120000"/>
              </a:lnSpc>
              <a:spcAft>
                <a:spcPts val="600"/>
              </a:spcAft>
              <a:buSzPct val="100000"/>
              <a:buChar char="▪"/>
            </a:pPr>
            <a:r>
              <a:rPr lang="en-US" sz="2000" b="1" dirty="0"/>
              <a:t>ING </a:t>
            </a:r>
            <a:r>
              <a:rPr lang="en-US" sz="2000" b="1" dirty="0" err="1"/>
              <a:t>Home'Bank</a:t>
            </a:r>
            <a:r>
              <a:rPr lang="en-US" sz="2000" b="1" dirty="0"/>
              <a:t> </a:t>
            </a:r>
            <a:r>
              <a:rPr lang="en-US" sz="2000" dirty="0"/>
              <a:t>- Provided by ING Bank, this app allows users to perform various banking operations, including payments, transfers, and account management, with features like 'Favorite Payments' for recurring transactions.</a:t>
            </a:r>
            <a:endParaRPr sz="2000" dirty="0"/>
          </a:p>
          <a:p>
            <a:pPr marL="342900" lvl="0" indent="-342900" algn="l" rtl="0">
              <a:lnSpc>
                <a:spcPct val="120000"/>
              </a:lnSpc>
              <a:spcAft>
                <a:spcPts val="600"/>
              </a:spcAft>
              <a:buSzPct val="100000"/>
              <a:buChar char="▪"/>
            </a:pPr>
            <a:r>
              <a:rPr lang="en-US" sz="2000" b="1" dirty="0"/>
              <a:t>BT Pay </a:t>
            </a:r>
            <a:r>
              <a:rPr lang="en-US" sz="2000" dirty="0"/>
              <a:t>- Offered by Banca </a:t>
            </a:r>
            <a:r>
              <a:rPr lang="en-US" sz="2000" dirty="0" err="1"/>
              <a:t>Transilvania</a:t>
            </a:r>
            <a:r>
              <a:rPr lang="en-US" sz="2000" dirty="0"/>
              <a:t>, BT Pay serves as a digital wallet, enabling users to make payments, transfer money, and manage accounts directly from their smartphones.</a:t>
            </a:r>
            <a:endParaRPr sz="2000" dirty="0"/>
          </a:p>
          <a:p>
            <a:pPr marL="342900" lvl="0" indent="-342900" algn="l" rtl="0">
              <a:lnSpc>
                <a:spcPct val="120000"/>
              </a:lnSpc>
              <a:spcAft>
                <a:spcPts val="600"/>
              </a:spcAft>
              <a:buSzPct val="100000"/>
              <a:buChar char="▪"/>
            </a:pPr>
            <a:r>
              <a:rPr lang="en-US" sz="2000" b="1" dirty="0" err="1"/>
              <a:t>Revolut</a:t>
            </a:r>
            <a:r>
              <a:rPr lang="en-US" sz="2000" dirty="0"/>
              <a:t> - A global financial app popular in Romania, </a:t>
            </a:r>
            <a:r>
              <a:rPr lang="en-US" sz="2000" dirty="0" err="1"/>
              <a:t>Revolut</a:t>
            </a:r>
            <a:r>
              <a:rPr lang="en-US" sz="2000" dirty="0"/>
              <a:t> provides services like international transfers, currency exchange, and budgeting tools, with over 16 million users worldwide.</a:t>
            </a:r>
            <a:endParaRPr sz="2000" dirty="0"/>
          </a:p>
        </p:txBody>
      </p:sp>
      <p:sp>
        <p:nvSpPr>
          <p:cNvPr id="2" name="Google Shape;182;p9">
            <a:extLst>
              <a:ext uri="{FF2B5EF4-FFF2-40B4-BE49-F238E27FC236}">
                <a16:creationId xmlns:a16="http://schemas.microsoft.com/office/drawing/2014/main" id="{E0A44B30-4034-FE75-2851-BE8A9C9E8439}"/>
              </a:ext>
            </a:extLst>
          </p:cNvPr>
          <p:cNvSpPr/>
          <p:nvPr/>
        </p:nvSpPr>
        <p:spPr>
          <a:xfrm>
            <a:off x="8915400" y="0"/>
            <a:ext cx="3270975"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4.4 Apps for Sending and Receiving Money</a:t>
            </a:r>
          </a:p>
        </p:txBody>
      </p:sp>
    </p:spTree>
    <p:extLst>
      <p:ext uri="{BB962C8B-B14F-4D97-AF65-F5344CB8AC3E}">
        <p14:creationId xmlns:p14="http://schemas.microsoft.com/office/powerpoint/2010/main" val="2480686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dirty="0"/>
              <a:t>Commonly Used Apps for Sending and Receiving Money in Romania (2/2)</a:t>
            </a:r>
            <a:endParaRPr dirty="0"/>
          </a:p>
        </p:txBody>
      </p:sp>
      <p:sp>
        <p:nvSpPr>
          <p:cNvPr id="252" name="Google Shape;252;p14"/>
          <p:cNvSpPr txBox="1">
            <a:spLocks noGrp="1"/>
          </p:cNvSpPr>
          <p:nvPr>
            <p:ph type="body" idx="1"/>
          </p:nvPr>
        </p:nvSpPr>
        <p:spPr>
          <a:xfrm>
            <a:off x="558000" y="1814512"/>
            <a:ext cx="11059692" cy="4650943"/>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Aft>
                <a:spcPts val="600"/>
              </a:spcAft>
              <a:buSzPct val="100000"/>
              <a:buChar char="▪"/>
            </a:pPr>
            <a:r>
              <a:rPr lang="en-US" sz="2000" b="1" dirty="0"/>
              <a:t>Raiffeisen Smart Mobile </a:t>
            </a:r>
            <a:r>
              <a:rPr lang="en-US" sz="2000" dirty="0"/>
              <a:t>- This app from Raiffeisen Bank offers comprehensive mobile banking services, including payments, transfers, and account management, with a focus on security and user experience.</a:t>
            </a:r>
            <a:endParaRPr sz="2000" dirty="0"/>
          </a:p>
          <a:p>
            <a:pPr marL="342900" lvl="0" indent="-342900" algn="l" rtl="0">
              <a:lnSpc>
                <a:spcPct val="120000"/>
              </a:lnSpc>
              <a:spcAft>
                <a:spcPts val="600"/>
              </a:spcAft>
              <a:buSzPct val="100000"/>
              <a:buChar char="▪"/>
            </a:pPr>
            <a:r>
              <a:rPr lang="en-US" sz="2000" b="1" dirty="0"/>
              <a:t>PayPal</a:t>
            </a:r>
            <a:r>
              <a:rPr lang="en-US" sz="2000" dirty="0"/>
              <a:t> - A globally recognized platform for online payments and money transfers. Many Romanians use PayPal for online shopping and receiving payments from abroad.</a:t>
            </a:r>
            <a:endParaRPr sz="2000" dirty="0"/>
          </a:p>
          <a:p>
            <a:pPr marL="342900" lvl="0" indent="-342900" algn="l" rtl="0">
              <a:lnSpc>
                <a:spcPct val="120000"/>
              </a:lnSpc>
              <a:spcAft>
                <a:spcPts val="600"/>
              </a:spcAft>
              <a:buSzPct val="100000"/>
              <a:buChar char="▪"/>
            </a:pPr>
            <a:r>
              <a:rPr lang="en-US" sz="2000" b="1" dirty="0"/>
              <a:t>Western Union </a:t>
            </a:r>
            <a:r>
              <a:rPr lang="en-US" sz="2000" dirty="0"/>
              <a:t>- Offers both online and physical locations for money transfers. Western Union is trusted in Romania for sending and receiving funds, especially from international sources.</a:t>
            </a:r>
            <a:endParaRPr sz="2000" dirty="0"/>
          </a:p>
        </p:txBody>
      </p:sp>
      <p:sp>
        <p:nvSpPr>
          <p:cNvPr id="253" name="Google Shape;253;p14"/>
          <p:cNvSpPr/>
          <p:nvPr/>
        </p:nvSpPr>
        <p:spPr>
          <a:xfrm>
            <a:off x="7134536" y="40640"/>
            <a:ext cx="5016824" cy="398569"/>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400" b="0" i="0" u="none" strike="noStrike" cap="none" dirty="0">
                <a:solidFill>
                  <a:srgbClr val="785832"/>
                </a:solidFill>
                <a:latin typeface="Calibri"/>
                <a:ea typeface="Calibri"/>
                <a:cs typeface="Calibri"/>
                <a:sym typeface="Calibri"/>
              </a:rPr>
              <a:t> </a:t>
            </a:r>
            <a:endParaRPr sz="1400" b="0" i="0" u="none" strike="noStrike" cap="none" dirty="0">
              <a:solidFill>
                <a:srgbClr val="785832"/>
              </a:solidFill>
              <a:latin typeface="Calibri"/>
              <a:ea typeface="Calibri"/>
              <a:cs typeface="Calibri"/>
              <a:sym typeface="Calibri"/>
            </a:endParaRPr>
          </a:p>
        </p:txBody>
      </p:sp>
      <p:sp>
        <p:nvSpPr>
          <p:cNvPr id="2" name="Google Shape;182;p9">
            <a:extLst>
              <a:ext uri="{FF2B5EF4-FFF2-40B4-BE49-F238E27FC236}">
                <a16:creationId xmlns:a16="http://schemas.microsoft.com/office/drawing/2014/main" id="{CC9F0631-9C21-2CC1-0D00-D073CE63EBF2}"/>
              </a:ext>
            </a:extLst>
          </p:cNvPr>
          <p:cNvSpPr/>
          <p:nvPr/>
        </p:nvSpPr>
        <p:spPr>
          <a:xfrm>
            <a:off x="8915400" y="0"/>
            <a:ext cx="3270975"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4.4 Apps for Sending and Receiving Money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a:t>Install and Set Up Money Transfer Apps</a:t>
            </a:r>
            <a:endParaRPr/>
          </a:p>
        </p:txBody>
      </p:sp>
      <p:sp>
        <p:nvSpPr>
          <p:cNvPr id="260" name="Google Shape;260;p15"/>
          <p:cNvSpPr txBox="1">
            <a:spLocks noGrp="1"/>
          </p:cNvSpPr>
          <p:nvPr>
            <p:ph type="body" idx="1"/>
          </p:nvPr>
        </p:nvSpPr>
        <p:spPr>
          <a:xfrm>
            <a:off x="558000" y="1800000"/>
            <a:ext cx="5409663" cy="478948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Char char="▪"/>
            </a:pPr>
            <a:r>
              <a:rPr lang="en-US" sz="2000" b="1"/>
              <a:t>Choose the Right App</a:t>
            </a:r>
            <a:r>
              <a:rPr lang="en-US" sz="2000"/>
              <a:t>: Identify which app suits your needs (e.g., Revolut or PayPal, or the app from your bank). </a:t>
            </a:r>
            <a:endParaRPr/>
          </a:p>
          <a:p>
            <a:pPr marL="228600" lvl="0" indent="-101600" algn="l" rtl="0">
              <a:lnSpc>
                <a:spcPct val="100000"/>
              </a:lnSpc>
              <a:spcBef>
                <a:spcPts val="0"/>
              </a:spcBef>
              <a:spcAft>
                <a:spcPts val="0"/>
              </a:spcAft>
              <a:buSzPts val="2000"/>
              <a:buNone/>
            </a:pPr>
            <a:endParaRPr sz="2000"/>
          </a:p>
          <a:p>
            <a:pPr marL="228600" lvl="0" indent="-228600" algn="l" rtl="0">
              <a:lnSpc>
                <a:spcPct val="100000"/>
              </a:lnSpc>
              <a:spcBef>
                <a:spcPts val="0"/>
              </a:spcBef>
              <a:spcAft>
                <a:spcPts val="0"/>
              </a:spcAft>
              <a:buSzPts val="2000"/>
              <a:buChar char="▪"/>
            </a:pPr>
            <a:r>
              <a:rPr lang="en-US" sz="2000" b="1"/>
              <a:t>Download the App: </a:t>
            </a:r>
            <a:r>
              <a:rPr lang="en-US" sz="2000"/>
              <a:t>Go to the App Store (iPhone) or Google Play Store (Android). Search for the app by name and click “Install.”</a:t>
            </a:r>
            <a:endParaRPr/>
          </a:p>
          <a:p>
            <a:pPr marL="228600" lvl="0" indent="-101600" algn="l" rtl="0">
              <a:lnSpc>
                <a:spcPct val="100000"/>
              </a:lnSpc>
              <a:spcBef>
                <a:spcPts val="0"/>
              </a:spcBef>
              <a:spcAft>
                <a:spcPts val="0"/>
              </a:spcAft>
              <a:buSzPts val="2000"/>
              <a:buNone/>
            </a:pPr>
            <a:endParaRPr sz="2000"/>
          </a:p>
          <a:p>
            <a:pPr marL="228600" lvl="0" indent="-228600" algn="l" rtl="0">
              <a:lnSpc>
                <a:spcPct val="100000"/>
              </a:lnSpc>
              <a:spcBef>
                <a:spcPts val="0"/>
              </a:spcBef>
              <a:spcAft>
                <a:spcPts val="0"/>
              </a:spcAft>
              <a:buSzPts val="2000"/>
              <a:buChar char="▪"/>
            </a:pPr>
            <a:r>
              <a:rPr lang="en-US" sz="2000" b="1"/>
              <a:t>Create an Account: </a:t>
            </a:r>
            <a:r>
              <a:rPr lang="en-US" sz="2000"/>
              <a:t>Open the app and follow the sign-up process. Provide details like your name, email, phone number, a secure password or other details provided by the bank. Usually, to setup an internet banking account, you must visit the bank first. </a:t>
            </a:r>
            <a:endParaRPr/>
          </a:p>
        </p:txBody>
      </p:sp>
      <p:sp>
        <p:nvSpPr>
          <p:cNvPr id="261" name="Google Shape;261;p15"/>
          <p:cNvSpPr txBox="1">
            <a:spLocks noGrp="1"/>
          </p:cNvSpPr>
          <p:nvPr>
            <p:ph type="body" idx="2"/>
          </p:nvPr>
        </p:nvSpPr>
        <p:spPr>
          <a:xfrm>
            <a:off x="6224339" y="1800000"/>
            <a:ext cx="5730238" cy="50580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Char char="▪"/>
            </a:pPr>
            <a:r>
              <a:rPr lang="en-US" sz="2000" b="1"/>
              <a:t>Link Your Bank Account or Card: </a:t>
            </a:r>
            <a:r>
              <a:rPr lang="en-US" sz="2000"/>
              <a:t>For some apps, enter your IBAN or card number securely. Complete any verification steps required (e.g., SMS or email code).</a:t>
            </a:r>
            <a:endParaRPr/>
          </a:p>
          <a:p>
            <a:pPr marL="228600" lvl="0" indent="-228600" algn="l" rtl="0">
              <a:lnSpc>
                <a:spcPct val="100000"/>
              </a:lnSpc>
              <a:spcBef>
                <a:spcPts val="1200"/>
              </a:spcBef>
              <a:spcAft>
                <a:spcPts val="0"/>
              </a:spcAft>
              <a:buSzPts val="2000"/>
              <a:buChar char="▪"/>
            </a:pPr>
            <a:r>
              <a:rPr lang="en-US" sz="2000" b="1"/>
              <a:t>Set Up Security Features: </a:t>
            </a:r>
            <a:r>
              <a:rPr lang="en-US" sz="2000"/>
              <a:t>Enable PIN, password, or biometric authentication (fingerprint/face recognition). Turn on two-factor authentication for extra protection</a:t>
            </a:r>
            <a:endParaRPr/>
          </a:p>
          <a:p>
            <a:pPr marL="228600" lvl="0" indent="-228600" algn="l" rtl="0">
              <a:lnSpc>
                <a:spcPct val="100000"/>
              </a:lnSpc>
              <a:spcBef>
                <a:spcPts val="1200"/>
              </a:spcBef>
              <a:spcAft>
                <a:spcPts val="0"/>
              </a:spcAft>
              <a:buSzPts val="2000"/>
              <a:buChar char="▪"/>
            </a:pPr>
            <a:r>
              <a:rPr lang="en-US" sz="2000" b="1"/>
              <a:t>Practice Navigating the App: </a:t>
            </a:r>
            <a:r>
              <a:rPr lang="en-US" sz="2000"/>
              <a:t>Explore the interface to find features like sending money, viewing transactions, and updating details. Familiarize yourself with help or support options in case of issues.</a:t>
            </a:r>
            <a:endParaRPr sz="2000"/>
          </a:p>
        </p:txBody>
      </p:sp>
      <p:sp>
        <p:nvSpPr>
          <p:cNvPr id="2" name="Google Shape;182;p9">
            <a:extLst>
              <a:ext uri="{FF2B5EF4-FFF2-40B4-BE49-F238E27FC236}">
                <a16:creationId xmlns:a16="http://schemas.microsoft.com/office/drawing/2014/main" id="{959B6B3E-7A1C-5599-EA69-093AE4E235C9}"/>
              </a:ext>
            </a:extLst>
          </p:cNvPr>
          <p:cNvSpPr/>
          <p:nvPr/>
        </p:nvSpPr>
        <p:spPr>
          <a:xfrm>
            <a:off x="8915400" y="0"/>
            <a:ext cx="3270975"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4.4 Apps for Sending and Receiving Money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sz="2000" dirty="0"/>
              <a:t>Unit 5</a:t>
            </a:r>
            <a:r>
              <a:rPr lang="en-US" dirty="0"/>
              <a:t/>
            </a:r>
            <a:br>
              <a:rPr lang="en-US" dirty="0"/>
            </a:br>
            <a:r>
              <a:rPr lang="en-US" dirty="0"/>
              <a:t>Identifying and Avoiding Common Scams</a:t>
            </a:r>
            <a:endParaRPr dirty="0"/>
          </a:p>
        </p:txBody>
      </p:sp>
      <p:sp>
        <p:nvSpPr>
          <p:cNvPr id="269" name="Google Shape;269;p42"/>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270" name="Google Shape;270;p42"/>
          <p:cNvSpPr txBox="1">
            <a:spLocks noGrp="1"/>
          </p:cNvSpPr>
          <p:nvPr>
            <p:ph type="body" idx="2"/>
          </p:nvPr>
        </p:nvSpPr>
        <p:spPr>
          <a:xfrm>
            <a:off x="617620" y="2849843"/>
            <a:ext cx="6218186"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On completion of this unit, you will know:</a:t>
            </a:r>
            <a:endParaRPr/>
          </a:p>
          <a:p>
            <a:pPr marL="228600" lvl="0" indent="-228600" algn="l" rtl="0">
              <a:lnSpc>
                <a:spcPct val="150000"/>
              </a:lnSpc>
              <a:spcBef>
                <a:spcPts val="1200"/>
              </a:spcBef>
              <a:spcAft>
                <a:spcPts val="0"/>
              </a:spcAft>
              <a:buSzPts val="2000"/>
              <a:buFont typeface="Calibri"/>
              <a:buChar char="✔"/>
            </a:pPr>
            <a:r>
              <a:rPr lang="en-US" sz="2000"/>
              <a:t>Recognize Phishing Attempts</a:t>
            </a:r>
            <a:endParaRPr/>
          </a:p>
          <a:p>
            <a:pPr marL="228600" lvl="0" indent="-228600" algn="l" rtl="0">
              <a:lnSpc>
                <a:spcPct val="150000"/>
              </a:lnSpc>
              <a:spcBef>
                <a:spcPts val="1200"/>
              </a:spcBef>
              <a:spcAft>
                <a:spcPts val="0"/>
              </a:spcAft>
              <a:buSzPts val="2000"/>
              <a:buFont typeface="Calibri"/>
              <a:buChar char="✔"/>
            </a:pPr>
            <a:r>
              <a:rPr lang="en-US" sz="2000"/>
              <a:t>Understand Safe Sharing Practices</a:t>
            </a:r>
            <a:endParaRPr/>
          </a:p>
          <a:p>
            <a:pPr marL="228600" lvl="0" indent="-228600" algn="l" rtl="0">
              <a:lnSpc>
                <a:spcPct val="150000"/>
              </a:lnSpc>
              <a:spcBef>
                <a:spcPts val="1200"/>
              </a:spcBef>
              <a:spcAft>
                <a:spcPts val="0"/>
              </a:spcAft>
              <a:buSzPts val="2000"/>
              <a:buFont typeface="Calibri"/>
              <a:buChar char="✔"/>
            </a:pPr>
            <a:r>
              <a:rPr lang="en-US" sz="2000"/>
              <a:t>Verify Legitimate Requests or Offers</a:t>
            </a:r>
            <a:endParaRPr/>
          </a:p>
          <a:p>
            <a:pPr marL="228600" lvl="0" indent="-228600" algn="l" rtl="0">
              <a:lnSpc>
                <a:spcPct val="150000"/>
              </a:lnSpc>
              <a:spcBef>
                <a:spcPts val="1200"/>
              </a:spcBef>
              <a:spcAft>
                <a:spcPts val="0"/>
              </a:spcAft>
              <a:buSzPts val="2000"/>
              <a:buFont typeface="Calibri"/>
              <a:buChar char="✔"/>
            </a:pPr>
            <a:r>
              <a:rPr lang="en-US" sz="2000"/>
              <a:t>Identify Secure Communication Channels</a:t>
            </a:r>
            <a:endParaRPr sz="2000">
              <a:highlight>
                <a:srgbClr val="FFFF00"/>
              </a:highlight>
            </a:endParaRPr>
          </a:p>
        </p:txBody>
      </p:sp>
      <p:sp>
        <p:nvSpPr>
          <p:cNvPr id="271" name="Google Shape;271;p42"/>
          <p:cNvSpPr txBox="1"/>
          <p:nvPr/>
        </p:nvSpPr>
        <p:spPr>
          <a:xfrm>
            <a:off x="8874034" y="6574524"/>
            <a:ext cx="2474631"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 by Freepik</a:t>
            </a:r>
            <a:endParaRPr sz="1000" b="0" i="0" u="none" strike="noStrike" cap="none">
              <a:solidFill>
                <a:schemeClr val="dk1"/>
              </a:solidFill>
              <a:latin typeface="Calibri"/>
              <a:ea typeface="Calibri"/>
              <a:cs typeface="Calibri"/>
              <a:sym typeface="Calibri"/>
            </a:endParaRPr>
          </a:p>
        </p:txBody>
      </p:sp>
      <p:pic>
        <p:nvPicPr>
          <p:cNvPr id="272" name="Google Shape;272;p42"/>
          <p:cNvPicPr preferRelativeResize="0"/>
          <p:nvPr/>
        </p:nvPicPr>
        <p:blipFill rotWithShape="1">
          <a:blip r:embed="rId4">
            <a:alphaModFix/>
          </a:blip>
          <a:srcRect/>
          <a:stretch/>
        </p:blipFill>
        <p:spPr>
          <a:xfrm>
            <a:off x="6828761" y="1491754"/>
            <a:ext cx="4935172" cy="4935172"/>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3"/>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a:t>What Are Phishing Attempts?</a:t>
            </a:r>
            <a:endParaRPr/>
          </a:p>
        </p:txBody>
      </p:sp>
      <p:sp>
        <p:nvSpPr>
          <p:cNvPr id="279" name="Google Shape;279;p43"/>
          <p:cNvSpPr txBox="1">
            <a:spLocks noGrp="1"/>
          </p:cNvSpPr>
          <p:nvPr>
            <p:ph type="body" idx="1"/>
          </p:nvPr>
        </p:nvSpPr>
        <p:spPr>
          <a:xfrm>
            <a:off x="558000" y="1800000"/>
            <a:ext cx="4823625" cy="478948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Aft>
                <a:spcPts val="600"/>
              </a:spcAft>
              <a:buSzPts val="2000"/>
              <a:buChar char="▪"/>
            </a:pPr>
            <a:r>
              <a:rPr lang="en-US" b="1" dirty="0"/>
              <a:t>Phishing is a scam where attackers try to trick you into sharing personal or financial information through fake messages, emails, or websites.</a:t>
            </a:r>
            <a:endParaRPr dirty="0"/>
          </a:p>
          <a:p>
            <a:pPr marL="228600" lvl="0" indent="-228600" algn="l" rtl="0">
              <a:lnSpc>
                <a:spcPct val="100000"/>
              </a:lnSpc>
              <a:spcAft>
                <a:spcPts val="600"/>
              </a:spcAft>
              <a:buSzPts val="2000"/>
              <a:buChar char="▪"/>
            </a:pPr>
            <a:r>
              <a:rPr lang="en-US" b="1" dirty="0"/>
              <a:t>How It Works:</a:t>
            </a:r>
            <a:endParaRPr sz="2800" dirty="0"/>
          </a:p>
          <a:p>
            <a:pPr marL="685800" lvl="1" indent="-228600" algn="l" rtl="0">
              <a:lnSpc>
                <a:spcPct val="100000"/>
              </a:lnSpc>
              <a:spcAft>
                <a:spcPts val="600"/>
              </a:spcAft>
              <a:buSzPts val="2000"/>
              <a:buChar char="▪"/>
            </a:pPr>
            <a:r>
              <a:rPr lang="en-US" sz="2000" dirty="0"/>
              <a:t>Scammers pose as trusted institutions (banks, government agencies, or service providers).</a:t>
            </a:r>
            <a:endParaRPr sz="2400" dirty="0"/>
          </a:p>
          <a:p>
            <a:pPr marL="685800" lvl="1" indent="-228600" algn="l" rtl="0">
              <a:lnSpc>
                <a:spcPct val="100000"/>
              </a:lnSpc>
              <a:spcAft>
                <a:spcPts val="600"/>
              </a:spcAft>
              <a:buSzPts val="2000"/>
              <a:buChar char="▪"/>
            </a:pPr>
            <a:r>
              <a:rPr lang="en-US" sz="2000" dirty="0"/>
              <a:t>They send messages asking you to click a link, provide login details, or confirm a transaction.</a:t>
            </a:r>
            <a:endParaRPr sz="2400" dirty="0"/>
          </a:p>
          <a:p>
            <a:pPr marL="685800" lvl="1" indent="-101600" algn="l" rtl="0">
              <a:lnSpc>
                <a:spcPct val="100000"/>
              </a:lnSpc>
              <a:spcBef>
                <a:spcPts val="0"/>
              </a:spcBef>
              <a:spcAft>
                <a:spcPts val="0"/>
              </a:spcAft>
              <a:buSzPts val="2000"/>
              <a:buNone/>
            </a:pPr>
            <a:endParaRPr sz="2000" dirty="0"/>
          </a:p>
        </p:txBody>
      </p:sp>
      <p:sp>
        <p:nvSpPr>
          <p:cNvPr id="280" name="Google Shape;280;p43"/>
          <p:cNvSpPr txBox="1">
            <a:spLocks noGrp="1"/>
          </p:cNvSpPr>
          <p:nvPr>
            <p:ph type="body" idx="2"/>
          </p:nvPr>
        </p:nvSpPr>
        <p:spPr>
          <a:xfrm>
            <a:off x="5637001" y="1745638"/>
            <a:ext cx="6468177" cy="50580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00000"/>
              </a:lnSpc>
              <a:spcAft>
                <a:spcPts val="600"/>
              </a:spcAft>
              <a:buSzPts val="2000"/>
              <a:buChar char="▪"/>
            </a:pPr>
            <a:r>
              <a:rPr lang="en-US" b="1" dirty="0"/>
              <a:t>Common Signs of Phishing</a:t>
            </a:r>
            <a:endParaRPr sz="2800" dirty="0"/>
          </a:p>
          <a:p>
            <a:pPr marL="685800" lvl="1" indent="-228600" algn="l" rtl="0">
              <a:lnSpc>
                <a:spcPct val="100000"/>
              </a:lnSpc>
              <a:spcAft>
                <a:spcPts val="600"/>
              </a:spcAft>
              <a:buSzPts val="2000"/>
              <a:buChar char="▪"/>
            </a:pPr>
            <a:r>
              <a:rPr lang="en-US" sz="2000" dirty="0"/>
              <a:t>Urgent language like "Your account will be blocked!“</a:t>
            </a:r>
            <a:endParaRPr sz="2400" dirty="0"/>
          </a:p>
          <a:p>
            <a:pPr marL="685800" lvl="1" indent="-228600" algn="l" rtl="0">
              <a:lnSpc>
                <a:spcPct val="100000"/>
              </a:lnSpc>
              <a:spcAft>
                <a:spcPts val="600"/>
              </a:spcAft>
              <a:buSzPts val="2000"/>
              <a:buChar char="▪"/>
            </a:pPr>
            <a:r>
              <a:rPr lang="en-US" sz="2000" dirty="0"/>
              <a:t>Unfamiliar email addresses or phone numbers.</a:t>
            </a:r>
            <a:endParaRPr sz="2400" dirty="0"/>
          </a:p>
          <a:p>
            <a:pPr marL="685800" lvl="1" indent="-228600" algn="l" rtl="0">
              <a:lnSpc>
                <a:spcPct val="100000"/>
              </a:lnSpc>
              <a:spcAft>
                <a:spcPts val="600"/>
              </a:spcAft>
              <a:buSzPts val="2000"/>
              <a:buChar char="▪"/>
            </a:pPr>
            <a:r>
              <a:rPr lang="en-US" sz="2000" dirty="0"/>
              <a:t>Poor spelling and grammar in the message.</a:t>
            </a:r>
            <a:endParaRPr sz="2400" dirty="0"/>
          </a:p>
          <a:p>
            <a:pPr marL="685800" lvl="1" indent="-228600" algn="l" rtl="0">
              <a:lnSpc>
                <a:spcPct val="100000"/>
              </a:lnSpc>
              <a:spcAft>
                <a:spcPts val="600"/>
              </a:spcAft>
              <a:buSzPts val="2000"/>
              <a:buChar char="▪"/>
            </a:pPr>
            <a:r>
              <a:rPr lang="en-US" sz="2000" dirty="0"/>
              <a:t>Requests for sensitive information like PINs or passwords.</a:t>
            </a:r>
            <a:endParaRPr sz="2400" dirty="0"/>
          </a:p>
          <a:p>
            <a:pPr marL="685800" lvl="1" indent="-228600" algn="l" rtl="0">
              <a:lnSpc>
                <a:spcPct val="100000"/>
              </a:lnSpc>
              <a:spcAft>
                <a:spcPts val="600"/>
              </a:spcAft>
              <a:buSzPts val="2000"/>
              <a:buChar char="▪"/>
            </a:pPr>
            <a:r>
              <a:rPr lang="en-US" sz="2000" dirty="0"/>
              <a:t>Suspicious links that don’t match the official website.</a:t>
            </a:r>
            <a:endParaRPr sz="2000" b="1" dirty="0"/>
          </a:p>
          <a:p>
            <a:pPr marL="228600" lvl="0" indent="-228600" algn="l" rtl="0">
              <a:lnSpc>
                <a:spcPct val="100000"/>
              </a:lnSpc>
              <a:spcAft>
                <a:spcPts val="600"/>
              </a:spcAft>
              <a:buSzPts val="2000"/>
              <a:buChar char="▪"/>
            </a:pPr>
            <a:r>
              <a:rPr lang="en-US" b="1" dirty="0"/>
              <a:t>Examples of Phishing</a:t>
            </a:r>
            <a:endParaRPr sz="2800" dirty="0"/>
          </a:p>
          <a:p>
            <a:pPr marL="685800" lvl="1" indent="-228600" algn="l" rtl="0">
              <a:lnSpc>
                <a:spcPct val="100000"/>
              </a:lnSpc>
              <a:spcAft>
                <a:spcPts val="600"/>
              </a:spcAft>
              <a:buSzPts val="2000"/>
              <a:buChar char="▪"/>
            </a:pPr>
            <a:r>
              <a:rPr lang="en-US" sz="2000" dirty="0"/>
              <a:t>Fake emails pretending to be your bank asking for account verification.</a:t>
            </a:r>
            <a:endParaRPr sz="2400" dirty="0"/>
          </a:p>
          <a:p>
            <a:pPr marL="685800" lvl="1" indent="-228600" algn="l" rtl="0">
              <a:lnSpc>
                <a:spcPct val="100000"/>
              </a:lnSpc>
              <a:spcAft>
                <a:spcPts val="600"/>
              </a:spcAft>
              <a:buSzPts val="2000"/>
              <a:buChar char="▪"/>
            </a:pPr>
            <a:r>
              <a:rPr lang="en-US" sz="2000" dirty="0"/>
              <a:t>SMS with a link to "fix" a problem with your account.</a:t>
            </a:r>
            <a:endParaRPr sz="2400" dirty="0"/>
          </a:p>
          <a:p>
            <a:pPr marL="685800" lvl="1" indent="-228600" algn="l" rtl="0">
              <a:lnSpc>
                <a:spcPct val="100000"/>
              </a:lnSpc>
              <a:spcAft>
                <a:spcPts val="600"/>
              </a:spcAft>
              <a:buSzPts val="2000"/>
              <a:buChar char="▪"/>
            </a:pPr>
            <a:r>
              <a:rPr lang="en-US" sz="2000" dirty="0"/>
              <a:t>Calls claiming you’ve won a prize and asking for payment information.</a:t>
            </a:r>
            <a:endParaRPr sz="2000" dirty="0"/>
          </a:p>
        </p:txBody>
      </p:sp>
      <p:sp>
        <p:nvSpPr>
          <p:cNvPr id="2" name="Google Shape;182;p9">
            <a:extLst>
              <a:ext uri="{FF2B5EF4-FFF2-40B4-BE49-F238E27FC236}">
                <a16:creationId xmlns:a16="http://schemas.microsoft.com/office/drawing/2014/main" id="{517E8A50-5B2B-C6D6-41C7-EB11A709B918}"/>
              </a:ext>
            </a:extLst>
          </p:cNvPr>
          <p:cNvSpPr/>
          <p:nvPr/>
        </p:nvSpPr>
        <p:spPr>
          <a:xfrm>
            <a:off x="8629650" y="0"/>
            <a:ext cx="3556725"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4.5 Identifying and Avoiding Common Scams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Safe Sharing Practices</a:t>
            </a:r>
            <a:endParaRPr/>
          </a:p>
        </p:txBody>
      </p:sp>
      <p:sp>
        <p:nvSpPr>
          <p:cNvPr id="288" name="Google Shape;288;p16"/>
          <p:cNvSpPr txBox="1"/>
          <p:nvPr/>
        </p:nvSpPr>
        <p:spPr>
          <a:xfrm>
            <a:off x="557999" y="1675398"/>
            <a:ext cx="8424075" cy="5011151"/>
          </a:xfrm>
          <a:prstGeom prst="rect">
            <a:avLst/>
          </a:prstGeom>
          <a:noFill/>
          <a:ln>
            <a:noFill/>
          </a:ln>
        </p:spPr>
        <p:txBody>
          <a:bodyPr spcFirstLastPara="1" wrap="square" lIns="91425" tIns="45700" rIns="91425" bIns="45700" anchor="t" anchorCtr="0">
            <a:normAutofit fontScale="92500" lnSpcReduction="10000"/>
          </a:bodyPr>
          <a:lstStyle/>
          <a:p>
            <a:pPr marL="0" marR="0" lvl="1" indent="0" algn="l" rtl="0">
              <a:lnSpc>
                <a:spcPct val="120000"/>
              </a:lnSpc>
              <a:spcBef>
                <a:spcPts val="600"/>
              </a:spcBef>
              <a:spcAft>
                <a:spcPts val="600"/>
              </a:spcAft>
              <a:buNone/>
            </a:pPr>
            <a:r>
              <a:rPr lang="en-US" sz="1800" b="1" i="0" u="none" strike="noStrike" cap="none" dirty="0">
                <a:solidFill>
                  <a:schemeClr val="dk1"/>
                </a:solidFill>
                <a:latin typeface="Calibri"/>
                <a:ea typeface="Calibri"/>
                <a:cs typeface="Calibri"/>
                <a:sym typeface="Calibri"/>
              </a:rPr>
              <a:t>For Sending Money</a:t>
            </a:r>
            <a:endParaRPr sz="1050" dirty="0"/>
          </a:p>
          <a:p>
            <a:pPr marL="342900" marR="0" lvl="8" indent="-342900" algn="l" rtl="0">
              <a:lnSpc>
                <a:spcPct val="120000"/>
              </a:lnSpc>
              <a:spcBef>
                <a:spcPts val="600"/>
              </a:spcBef>
              <a:spcAft>
                <a:spcPts val="600"/>
              </a:spcAft>
              <a:buClr>
                <a:srgbClr val="92D050"/>
              </a:buClr>
              <a:buSzPct val="119999"/>
              <a:buFont typeface="Calibri"/>
              <a:buChar char="•"/>
            </a:pPr>
            <a:r>
              <a:rPr lang="en-US" sz="1800" b="0" i="0" u="none" strike="noStrike" cap="none" dirty="0">
                <a:solidFill>
                  <a:schemeClr val="dk1"/>
                </a:solidFill>
                <a:latin typeface="Calibri"/>
                <a:ea typeface="Calibri"/>
                <a:cs typeface="Calibri"/>
                <a:sym typeface="Calibri"/>
              </a:rPr>
              <a:t>Double-check recipient details (e.g., IBAN, username) before confirming</a:t>
            </a:r>
            <a:endParaRPr sz="1050" dirty="0"/>
          </a:p>
          <a:p>
            <a:pPr marL="342900" marR="0" lvl="1" indent="-342900" algn="l" rtl="0">
              <a:lnSpc>
                <a:spcPct val="120000"/>
              </a:lnSpc>
              <a:spcBef>
                <a:spcPts val="600"/>
              </a:spcBef>
              <a:spcAft>
                <a:spcPts val="600"/>
              </a:spcAft>
              <a:buClr>
                <a:srgbClr val="92D050"/>
              </a:buClr>
              <a:buSzPct val="119999"/>
              <a:buFont typeface="Calibri"/>
              <a:buChar char="•"/>
            </a:pPr>
            <a:r>
              <a:rPr lang="en-US" sz="1800" b="0" i="0" u="none" strike="noStrike" cap="none" dirty="0">
                <a:solidFill>
                  <a:schemeClr val="dk1"/>
                </a:solidFill>
                <a:latin typeface="Calibri"/>
                <a:ea typeface="Calibri"/>
                <a:cs typeface="Calibri"/>
                <a:sym typeface="Calibri"/>
              </a:rPr>
              <a:t>Share only verified and accurate information to avoid errors</a:t>
            </a:r>
            <a:endParaRPr sz="1050" dirty="0"/>
          </a:p>
          <a:p>
            <a:pPr marL="342900" marR="0" lvl="1" indent="-342900" algn="l" rtl="0">
              <a:lnSpc>
                <a:spcPct val="120000"/>
              </a:lnSpc>
              <a:spcBef>
                <a:spcPts val="600"/>
              </a:spcBef>
              <a:spcAft>
                <a:spcPts val="600"/>
              </a:spcAft>
              <a:buClr>
                <a:srgbClr val="92D050"/>
              </a:buClr>
              <a:buSzPct val="119999"/>
              <a:buFont typeface="Calibri"/>
              <a:buChar char="•"/>
            </a:pPr>
            <a:r>
              <a:rPr lang="en-US" sz="1800" b="0" i="0" u="none" strike="noStrike" cap="none" dirty="0">
                <a:solidFill>
                  <a:schemeClr val="dk1"/>
                </a:solidFill>
                <a:latin typeface="Calibri"/>
                <a:ea typeface="Calibri"/>
                <a:cs typeface="Calibri"/>
                <a:sym typeface="Calibri"/>
              </a:rPr>
              <a:t>Avoid sharing sensitive details, like passwords or security codes, with others</a:t>
            </a:r>
            <a:endParaRPr sz="1050" dirty="0"/>
          </a:p>
          <a:p>
            <a:pPr marL="342900" marR="0" lvl="1" indent="-342900" algn="l" rtl="0">
              <a:lnSpc>
                <a:spcPct val="120000"/>
              </a:lnSpc>
              <a:spcBef>
                <a:spcPts val="600"/>
              </a:spcBef>
              <a:spcAft>
                <a:spcPts val="600"/>
              </a:spcAft>
              <a:buClr>
                <a:srgbClr val="92D050"/>
              </a:buClr>
              <a:buSzPct val="119999"/>
              <a:buFont typeface="Calibri"/>
              <a:buChar char="•"/>
            </a:pPr>
            <a:r>
              <a:rPr lang="en-US" sz="1800" b="0" i="0" u="none" strike="noStrike" cap="none" dirty="0">
                <a:solidFill>
                  <a:schemeClr val="dk1"/>
                </a:solidFill>
                <a:latin typeface="Calibri"/>
                <a:ea typeface="Calibri"/>
                <a:cs typeface="Calibri"/>
                <a:sym typeface="Calibri"/>
              </a:rPr>
              <a:t>Notify the recipient once the transfer is complete to ensure they are informed</a:t>
            </a:r>
            <a:endParaRPr sz="1050" dirty="0"/>
          </a:p>
          <a:p>
            <a:pPr marL="0" marR="0" lvl="1" indent="0" algn="l" rtl="0">
              <a:lnSpc>
                <a:spcPct val="120000"/>
              </a:lnSpc>
              <a:spcBef>
                <a:spcPts val="600"/>
              </a:spcBef>
              <a:spcAft>
                <a:spcPts val="600"/>
              </a:spcAft>
              <a:buNone/>
            </a:pPr>
            <a:r>
              <a:rPr lang="en-US" sz="1800" b="1" i="0" u="none" strike="noStrike" cap="none" dirty="0">
                <a:solidFill>
                  <a:schemeClr val="dk1"/>
                </a:solidFill>
                <a:latin typeface="Calibri"/>
                <a:ea typeface="Calibri"/>
                <a:cs typeface="Calibri"/>
                <a:sym typeface="Calibri"/>
              </a:rPr>
              <a:t>For Receiving Money</a:t>
            </a:r>
            <a:endParaRPr sz="1050" dirty="0"/>
          </a:p>
          <a:p>
            <a:pPr marL="342900" marR="0" lvl="1" indent="-342900" algn="l" rtl="0">
              <a:lnSpc>
                <a:spcPct val="120000"/>
              </a:lnSpc>
              <a:spcBef>
                <a:spcPts val="600"/>
              </a:spcBef>
              <a:spcAft>
                <a:spcPts val="600"/>
              </a:spcAft>
              <a:buClr>
                <a:srgbClr val="92D050"/>
              </a:buClr>
              <a:buSzPct val="119999"/>
              <a:buFont typeface="Calibri"/>
              <a:buChar char="•"/>
            </a:pPr>
            <a:r>
              <a:rPr lang="en-US" sz="1800" b="0" i="0" u="none" strike="noStrike" cap="none" dirty="0">
                <a:solidFill>
                  <a:schemeClr val="dk1"/>
                </a:solidFill>
                <a:latin typeface="Calibri"/>
                <a:ea typeface="Calibri"/>
                <a:cs typeface="Calibri"/>
                <a:sym typeface="Calibri"/>
              </a:rPr>
              <a:t>Provide clear and correct account details (e.g., IBAN or phone number)</a:t>
            </a:r>
            <a:endParaRPr sz="1050" dirty="0"/>
          </a:p>
          <a:p>
            <a:pPr marL="342900" marR="0" lvl="1" indent="-342900" algn="l" rtl="0">
              <a:lnSpc>
                <a:spcPct val="120000"/>
              </a:lnSpc>
              <a:spcBef>
                <a:spcPts val="600"/>
              </a:spcBef>
              <a:spcAft>
                <a:spcPts val="600"/>
              </a:spcAft>
              <a:buClr>
                <a:srgbClr val="92D050"/>
              </a:buClr>
              <a:buSzPct val="119999"/>
              <a:buFont typeface="Calibri"/>
              <a:buChar char="•"/>
            </a:pPr>
            <a:r>
              <a:rPr lang="en-US" sz="1800" b="0" i="0" u="none" strike="noStrike" cap="none" dirty="0">
                <a:solidFill>
                  <a:schemeClr val="dk1"/>
                </a:solidFill>
                <a:latin typeface="Calibri"/>
                <a:ea typeface="Calibri"/>
                <a:cs typeface="Calibri"/>
                <a:sym typeface="Calibri"/>
              </a:rPr>
              <a:t>Use secure channels (trusted apps or official communication) to share account information</a:t>
            </a:r>
            <a:endParaRPr sz="1050" dirty="0"/>
          </a:p>
          <a:p>
            <a:pPr marL="342900" marR="0" lvl="1" indent="-342900" algn="l" rtl="0">
              <a:lnSpc>
                <a:spcPct val="120000"/>
              </a:lnSpc>
              <a:spcBef>
                <a:spcPts val="600"/>
              </a:spcBef>
              <a:spcAft>
                <a:spcPts val="600"/>
              </a:spcAft>
              <a:buClr>
                <a:srgbClr val="92D050"/>
              </a:buClr>
              <a:buSzPct val="119999"/>
              <a:buFont typeface="Calibri"/>
              <a:buChar char="•"/>
            </a:pPr>
            <a:r>
              <a:rPr lang="en-US" sz="1800" b="0" i="0" u="none" strike="noStrike" cap="none" dirty="0">
                <a:solidFill>
                  <a:schemeClr val="dk1"/>
                </a:solidFill>
                <a:latin typeface="Calibri"/>
                <a:ea typeface="Calibri"/>
                <a:cs typeface="Calibri"/>
                <a:sym typeface="Calibri"/>
              </a:rPr>
              <a:t>Confirm receipt of funds and notify the sender if any discrepancies occur</a:t>
            </a:r>
            <a:endParaRPr sz="1050" dirty="0"/>
          </a:p>
          <a:p>
            <a:pPr marL="342900" marR="0" lvl="1" indent="-342900" algn="l" rtl="0">
              <a:lnSpc>
                <a:spcPct val="120000"/>
              </a:lnSpc>
              <a:spcBef>
                <a:spcPts val="600"/>
              </a:spcBef>
              <a:spcAft>
                <a:spcPts val="600"/>
              </a:spcAft>
              <a:buClr>
                <a:srgbClr val="92D050"/>
              </a:buClr>
              <a:buSzPct val="119999"/>
              <a:buFont typeface="Calibri"/>
              <a:buChar char="•"/>
            </a:pPr>
            <a:r>
              <a:rPr lang="en-US" sz="1800" b="0" i="0" u="none" strike="noStrike" cap="none" dirty="0">
                <a:solidFill>
                  <a:schemeClr val="dk1"/>
                </a:solidFill>
                <a:latin typeface="Calibri"/>
                <a:ea typeface="Calibri"/>
                <a:cs typeface="Calibri"/>
                <a:sym typeface="Calibri"/>
              </a:rPr>
              <a:t>Check transaction notifications and reports to ensure the funds were correctly deposited.</a:t>
            </a:r>
            <a:endParaRPr sz="1800" b="0" i="0" u="none" strike="noStrike" cap="none" dirty="0">
              <a:solidFill>
                <a:schemeClr val="dk1"/>
              </a:solidFill>
              <a:latin typeface="Calibri"/>
              <a:ea typeface="Calibri"/>
              <a:cs typeface="Calibri"/>
              <a:sym typeface="Calibri"/>
            </a:endParaRPr>
          </a:p>
        </p:txBody>
      </p:sp>
      <p:sp>
        <p:nvSpPr>
          <p:cNvPr id="289" name="Google Shape;289;p16"/>
          <p:cNvSpPr txBox="1"/>
          <p:nvPr/>
        </p:nvSpPr>
        <p:spPr>
          <a:xfrm>
            <a:off x="8606970" y="6310144"/>
            <a:ext cx="3200399"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 by pch.vector on Freepik</a:t>
            </a:r>
            <a:endParaRPr sz="1100" b="0" i="0" u="none" strike="noStrike" cap="none">
              <a:solidFill>
                <a:schemeClr val="dk1"/>
              </a:solidFill>
              <a:latin typeface="Calibri"/>
              <a:ea typeface="Calibri"/>
              <a:cs typeface="Calibri"/>
              <a:sym typeface="Calibri"/>
            </a:endParaRPr>
          </a:p>
        </p:txBody>
      </p:sp>
      <p:pic>
        <p:nvPicPr>
          <p:cNvPr id="290" name="Google Shape;290;p16"/>
          <p:cNvPicPr preferRelativeResize="0"/>
          <p:nvPr/>
        </p:nvPicPr>
        <p:blipFill rotWithShape="1">
          <a:blip r:embed="rId4">
            <a:alphaModFix/>
          </a:blip>
          <a:srcRect/>
          <a:stretch/>
        </p:blipFill>
        <p:spPr>
          <a:xfrm>
            <a:off x="8074598" y="2434931"/>
            <a:ext cx="4030580" cy="2687053"/>
          </a:xfrm>
          <a:prstGeom prst="rect">
            <a:avLst/>
          </a:prstGeom>
          <a:noFill/>
          <a:ln>
            <a:noFill/>
          </a:ln>
        </p:spPr>
      </p:pic>
      <p:sp>
        <p:nvSpPr>
          <p:cNvPr id="2" name="Google Shape;182;p9">
            <a:extLst>
              <a:ext uri="{FF2B5EF4-FFF2-40B4-BE49-F238E27FC236}">
                <a16:creationId xmlns:a16="http://schemas.microsoft.com/office/drawing/2014/main" id="{7D4D8DCF-4797-072D-6022-7F67C93E2CD2}"/>
              </a:ext>
            </a:extLst>
          </p:cNvPr>
          <p:cNvSpPr/>
          <p:nvPr/>
        </p:nvSpPr>
        <p:spPr>
          <a:xfrm>
            <a:off x="8629650" y="0"/>
            <a:ext cx="3556725"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4.5 Identifying and Avoiding Common Scams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4"/>
          <p:cNvPicPr preferRelativeResize="0"/>
          <p:nvPr/>
        </p:nvPicPr>
        <p:blipFill rotWithShape="1">
          <a:blip r:embed="rId3">
            <a:alphaModFix/>
          </a:blip>
          <a:srcRect/>
          <a:stretch/>
        </p:blipFill>
        <p:spPr>
          <a:xfrm>
            <a:off x="7328814" y="2754064"/>
            <a:ext cx="4535904" cy="3023936"/>
          </a:xfrm>
          <a:prstGeom prst="rect">
            <a:avLst/>
          </a:prstGeom>
          <a:noFill/>
          <a:ln>
            <a:noFill/>
          </a:ln>
        </p:spPr>
      </p:pic>
      <p:sp>
        <p:nvSpPr>
          <p:cNvPr id="298" name="Google Shape;298;p4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a:t>What is Multi-Factor Authentication?</a:t>
            </a:r>
            <a:endParaRPr/>
          </a:p>
        </p:txBody>
      </p:sp>
      <p:sp>
        <p:nvSpPr>
          <p:cNvPr id="299" name="Google Shape;299;p44"/>
          <p:cNvSpPr txBox="1">
            <a:spLocks noGrp="1"/>
          </p:cNvSpPr>
          <p:nvPr>
            <p:ph type="body" idx="1"/>
          </p:nvPr>
        </p:nvSpPr>
        <p:spPr>
          <a:xfrm>
            <a:off x="558000" y="1814512"/>
            <a:ext cx="10148100" cy="485298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Aft>
                <a:spcPts val="600"/>
              </a:spcAft>
              <a:buSzPts val="2400"/>
              <a:buNone/>
            </a:pPr>
            <a:r>
              <a:rPr lang="en-US" b="1" dirty="0"/>
              <a:t>Multi-Factor Authentication (MFA</a:t>
            </a:r>
            <a:r>
              <a:rPr lang="en-US" dirty="0"/>
              <a:t>) is a security method that requires two or more verification steps to confirm your identity during a login or transaction.</a:t>
            </a:r>
            <a:endParaRPr dirty="0"/>
          </a:p>
          <a:p>
            <a:pPr marL="0" lvl="0" indent="0" algn="l" rtl="0">
              <a:lnSpc>
                <a:spcPct val="100000"/>
              </a:lnSpc>
              <a:spcAft>
                <a:spcPts val="600"/>
              </a:spcAft>
              <a:buSzPts val="2400"/>
              <a:buNone/>
            </a:pPr>
            <a:r>
              <a:rPr lang="en-US" b="1" dirty="0"/>
              <a:t>How MFA Works:</a:t>
            </a:r>
            <a:endParaRPr dirty="0"/>
          </a:p>
          <a:p>
            <a:pPr marL="800100" lvl="1" indent="-342900" algn="l" rtl="0">
              <a:lnSpc>
                <a:spcPct val="100000"/>
              </a:lnSpc>
              <a:spcAft>
                <a:spcPts val="600"/>
              </a:spcAft>
              <a:buSzPts val="2200"/>
              <a:buChar char="▪"/>
            </a:pPr>
            <a:r>
              <a:rPr lang="en-US" dirty="0"/>
              <a:t>First Step</a:t>
            </a:r>
            <a:endParaRPr dirty="0"/>
          </a:p>
          <a:p>
            <a:pPr marL="1257300" lvl="2" indent="-342900" algn="l" rtl="0">
              <a:lnSpc>
                <a:spcPct val="100000"/>
              </a:lnSpc>
              <a:spcAft>
                <a:spcPts val="600"/>
              </a:spcAft>
              <a:buSzPts val="2000"/>
              <a:buChar char="▪"/>
            </a:pPr>
            <a:r>
              <a:rPr lang="en-US" dirty="0"/>
              <a:t>Enter your password or PIN.</a:t>
            </a:r>
            <a:endParaRPr dirty="0"/>
          </a:p>
          <a:p>
            <a:pPr marL="800100" lvl="1" indent="-342900" algn="l" rtl="0">
              <a:lnSpc>
                <a:spcPct val="100000"/>
              </a:lnSpc>
              <a:spcAft>
                <a:spcPts val="600"/>
              </a:spcAft>
              <a:buSzPts val="2200"/>
              <a:buChar char="▪"/>
            </a:pPr>
            <a:r>
              <a:rPr lang="en-US" dirty="0"/>
              <a:t>Second Step: </a:t>
            </a:r>
            <a:endParaRPr dirty="0"/>
          </a:p>
          <a:p>
            <a:pPr marL="1257300" lvl="2" indent="-342900" algn="l" rtl="0">
              <a:lnSpc>
                <a:spcPct val="100000"/>
              </a:lnSpc>
              <a:spcAft>
                <a:spcPts val="600"/>
              </a:spcAft>
              <a:buSzPts val="2000"/>
              <a:buChar char="▪"/>
            </a:pPr>
            <a:r>
              <a:rPr lang="en-US" dirty="0"/>
              <a:t>Complete an additional verification, such as: </a:t>
            </a:r>
            <a:endParaRPr dirty="0"/>
          </a:p>
          <a:p>
            <a:pPr marL="1714500" lvl="3" indent="-342900" algn="l" rtl="0">
              <a:lnSpc>
                <a:spcPct val="100000"/>
              </a:lnSpc>
              <a:spcAft>
                <a:spcPts val="600"/>
              </a:spcAft>
              <a:buSzPts val="2000"/>
              <a:buChar char="▪"/>
            </a:pPr>
            <a:r>
              <a:rPr lang="en-US" dirty="0"/>
              <a:t>Receiving a one-time code via SMS.</a:t>
            </a:r>
            <a:endParaRPr dirty="0"/>
          </a:p>
          <a:p>
            <a:pPr marL="1714500" lvl="3" indent="-342900" algn="l" rtl="0">
              <a:lnSpc>
                <a:spcPct val="100000"/>
              </a:lnSpc>
              <a:spcAft>
                <a:spcPts val="600"/>
              </a:spcAft>
              <a:buSzPts val="2000"/>
              <a:buChar char="▪"/>
            </a:pPr>
            <a:r>
              <a:rPr lang="en-US" dirty="0"/>
              <a:t>Using a fingerprint or face recognition.</a:t>
            </a:r>
            <a:endParaRPr dirty="0"/>
          </a:p>
          <a:p>
            <a:pPr marL="1714500" lvl="3" indent="-342900" algn="l" rtl="0">
              <a:lnSpc>
                <a:spcPct val="100000"/>
              </a:lnSpc>
              <a:spcAft>
                <a:spcPts val="600"/>
              </a:spcAft>
              <a:buSzPts val="2000"/>
              <a:buChar char="▪"/>
            </a:pPr>
            <a:r>
              <a:rPr lang="en-US" dirty="0"/>
              <a:t>Generating a code through an authenticator app.</a:t>
            </a:r>
            <a:endParaRPr dirty="0"/>
          </a:p>
        </p:txBody>
      </p:sp>
      <p:sp>
        <p:nvSpPr>
          <p:cNvPr id="300" name="Google Shape;300;p44"/>
          <p:cNvSpPr txBox="1"/>
          <p:nvPr/>
        </p:nvSpPr>
        <p:spPr>
          <a:xfrm>
            <a:off x="8606970" y="6310144"/>
            <a:ext cx="3200399"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pikisuperstar on Freepik</a:t>
            </a:r>
            <a:endParaRPr sz="1100" b="0" i="0" u="none" strike="noStrike" cap="none">
              <a:solidFill>
                <a:schemeClr val="dk1"/>
              </a:solidFill>
              <a:latin typeface="Calibri"/>
              <a:ea typeface="Calibri"/>
              <a:cs typeface="Calibri"/>
              <a:sym typeface="Calibri"/>
            </a:endParaRPr>
          </a:p>
        </p:txBody>
      </p:sp>
      <p:sp>
        <p:nvSpPr>
          <p:cNvPr id="2" name="Google Shape;182;p9">
            <a:extLst>
              <a:ext uri="{FF2B5EF4-FFF2-40B4-BE49-F238E27FC236}">
                <a16:creationId xmlns:a16="http://schemas.microsoft.com/office/drawing/2014/main" id="{CF2EBC7F-39DE-88A1-AB1C-DBEEBFB9EBDF}"/>
              </a:ext>
            </a:extLst>
          </p:cNvPr>
          <p:cNvSpPr/>
          <p:nvPr/>
        </p:nvSpPr>
        <p:spPr>
          <a:xfrm>
            <a:off x="8629650" y="0"/>
            <a:ext cx="3556725"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4.5 Identifying and Avoiding Common Scams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45"/>
          <p:cNvPicPr preferRelativeResize="0"/>
          <p:nvPr/>
        </p:nvPicPr>
        <p:blipFill rotWithShape="1">
          <a:blip r:embed="rId3">
            <a:alphaModFix/>
          </a:blip>
          <a:srcRect/>
          <a:stretch/>
        </p:blipFill>
        <p:spPr>
          <a:xfrm>
            <a:off x="6380023" y="1744681"/>
            <a:ext cx="4736432" cy="4736432"/>
          </a:xfrm>
          <a:prstGeom prst="rect">
            <a:avLst/>
          </a:prstGeom>
          <a:noFill/>
          <a:ln>
            <a:noFill/>
          </a:ln>
        </p:spPr>
      </p:pic>
      <p:sp>
        <p:nvSpPr>
          <p:cNvPr id="308" name="Google Shape;308;p45"/>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sz="2000" dirty="0"/>
              <a:t>Unit 6</a:t>
            </a:r>
            <a:r>
              <a:rPr lang="en-US" dirty="0"/>
              <a:t/>
            </a:r>
            <a:br>
              <a:rPr lang="en-US" dirty="0"/>
            </a:br>
            <a:r>
              <a:rPr lang="en-US" dirty="0"/>
              <a:t>Accessing and Understanding Transaction History</a:t>
            </a:r>
            <a:endParaRPr dirty="0"/>
          </a:p>
        </p:txBody>
      </p:sp>
      <p:sp>
        <p:nvSpPr>
          <p:cNvPr id="309" name="Google Shape;309;p45"/>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310" name="Google Shape;310;p45"/>
          <p:cNvSpPr txBox="1">
            <a:spLocks noGrp="1"/>
          </p:cNvSpPr>
          <p:nvPr>
            <p:ph type="body" idx="2"/>
          </p:nvPr>
        </p:nvSpPr>
        <p:spPr>
          <a:xfrm>
            <a:off x="617620" y="2849843"/>
            <a:ext cx="6218186"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On completion of this unit, you will know:</a:t>
            </a:r>
            <a:endParaRPr/>
          </a:p>
          <a:p>
            <a:pPr marL="228600" lvl="0" indent="-228600" algn="l" rtl="0">
              <a:lnSpc>
                <a:spcPct val="150000"/>
              </a:lnSpc>
              <a:spcBef>
                <a:spcPts val="1200"/>
              </a:spcBef>
              <a:spcAft>
                <a:spcPts val="0"/>
              </a:spcAft>
              <a:buSzPts val="2000"/>
              <a:buFont typeface="Calibri"/>
              <a:buChar char="✔"/>
            </a:pPr>
            <a:r>
              <a:rPr lang="en-US" sz="2000"/>
              <a:t>Navigate to Transaction History</a:t>
            </a:r>
            <a:endParaRPr/>
          </a:p>
          <a:p>
            <a:pPr marL="228600" lvl="0" indent="-228600" algn="l" rtl="0">
              <a:lnSpc>
                <a:spcPct val="150000"/>
              </a:lnSpc>
              <a:spcBef>
                <a:spcPts val="1200"/>
              </a:spcBef>
              <a:spcAft>
                <a:spcPts val="0"/>
              </a:spcAft>
              <a:buSzPts val="2000"/>
              <a:buFont typeface="Calibri"/>
              <a:buChar char="✔"/>
            </a:pPr>
            <a:r>
              <a:rPr lang="en-US" sz="2000"/>
              <a:t>Understand Key Details in a Transaction Report</a:t>
            </a:r>
            <a:endParaRPr/>
          </a:p>
          <a:p>
            <a:pPr marL="228600" lvl="0" indent="-228600" algn="l" rtl="0">
              <a:lnSpc>
                <a:spcPct val="150000"/>
              </a:lnSpc>
              <a:spcBef>
                <a:spcPts val="1200"/>
              </a:spcBef>
              <a:spcAft>
                <a:spcPts val="0"/>
              </a:spcAft>
              <a:buSzPts val="2000"/>
              <a:buFont typeface="Calibri"/>
              <a:buChar char="✔"/>
            </a:pPr>
            <a:r>
              <a:rPr lang="en-US" sz="2000"/>
              <a:t>Verify Payments and Receipts</a:t>
            </a:r>
            <a:endParaRPr/>
          </a:p>
          <a:p>
            <a:pPr marL="228600" lvl="0" indent="-228600" algn="l" rtl="0">
              <a:lnSpc>
                <a:spcPct val="150000"/>
              </a:lnSpc>
              <a:spcBef>
                <a:spcPts val="1200"/>
              </a:spcBef>
              <a:spcAft>
                <a:spcPts val="0"/>
              </a:spcAft>
              <a:buSzPts val="2000"/>
              <a:buFont typeface="Calibri"/>
              <a:buChar char="✔"/>
            </a:pPr>
            <a:r>
              <a:rPr lang="en-US" sz="2000"/>
              <a:t>Download and Manage Records</a:t>
            </a:r>
            <a:endParaRPr sz="2000">
              <a:highlight>
                <a:srgbClr val="FFFF00"/>
              </a:highlight>
            </a:endParaRPr>
          </a:p>
        </p:txBody>
      </p:sp>
      <p:sp>
        <p:nvSpPr>
          <p:cNvPr id="311" name="Google Shape;311;p45"/>
          <p:cNvSpPr txBox="1"/>
          <p:nvPr/>
        </p:nvSpPr>
        <p:spPr>
          <a:xfrm>
            <a:off x="8874034" y="6574524"/>
            <a:ext cx="2474631"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46"/>
          <p:cNvPicPr preferRelativeResize="0"/>
          <p:nvPr/>
        </p:nvPicPr>
        <p:blipFill rotWithShape="1">
          <a:blip r:embed="rId3">
            <a:alphaModFix/>
          </a:blip>
          <a:srcRect/>
          <a:stretch/>
        </p:blipFill>
        <p:spPr>
          <a:xfrm>
            <a:off x="7386855" y="890337"/>
            <a:ext cx="4764505" cy="4764505"/>
          </a:xfrm>
          <a:prstGeom prst="rect">
            <a:avLst/>
          </a:prstGeom>
          <a:noFill/>
          <a:ln>
            <a:noFill/>
          </a:ln>
        </p:spPr>
      </p:pic>
      <p:sp>
        <p:nvSpPr>
          <p:cNvPr id="318" name="Google Shape;318;p4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dirty="0"/>
              <a:t>Navigate the transaction history (1)</a:t>
            </a:r>
            <a:endParaRPr dirty="0"/>
          </a:p>
        </p:txBody>
      </p:sp>
      <p:sp>
        <p:nvSpPr>
          <p:cNvPr id="319" name="Google Shape;319;p46"/>
          <p:cNvSpPr txBox="1">
            <a:spLocks noGrp="1"/>
          </p:cNvSpPr>
          <p:nvPr>
            <p:ph type="body" idx="1"/>
          </p:nvPr>
        </p:nvSpPr>
        <p:spPr>
          <a:xfrm>
            <a:off x="558000" y="1814512"/>
            <a:ext cx="7230442" cy="49196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600"/>
              </a:spcAft>
              <a:buSzPct val="100000"/>
              <a:buChar char="▪"/>
            </a:pPr>
            <a:r>
              <a:rPr lang="en-US" b="1" dirty="0"/>
              <a:t>Open the App or Website</a:t>
            </a:r>
            <a:endParaRPr dirty="0"/>
          </a:p>
          <a:p>
            <a:pPr marL="800100" lvl="1" indent="-342900" algn="l" rtl="0">
              <a:lnSpc>
                <a:spcPct val="100000"/>
              </a:lnSpc>
              <a:spcBef>
                <a:spcPts val="0"/>
              </a:spcBef>
              <a:spcAft>
                <a:spcPts val="600"/>
              </a:spcAft>
              <a:buSzPct val="100000"/>
              <a:buChar char="▪"/>
            </a:pPr>
            <a:r>
              <a:rPr lang="en-US" dirty="0"/>
              <a:t>Log in to your banking app or money transfer platform using your credentials.</a:t>
            </a:r>
            <a:endParaRPr dirty="0"/>
          </a:p>
          <a:p>
            <a:pPr marL="800100" lvl="1" indent="-342900" algn="l" rtl="0">
              <a:lnSpc>
                <a:spcPct val="100000"/>
              </a:lnSpc>
              <a:spcBef>
                <a:spcPts val="0"/>
              </a:spcBef>
              <a:spcAft>
                <a:spcPts val="600"/>
              </a:spcAft>
              <a:buSzPct val="100000"/>
              <a:buChar char="▪"/>
            </a:pPr>
            <a:r>
              <a:rPr lang="en-US" dirty="0"/>
              <a:t>Locate the Transaction Section: Look for tabs or menus labeled “Transaction History,” “Activity,” or “Payments.” These are often found on the home screen or in the main menu.</a:t>
            </a:r>
            <a:endParaRPr dirty="0"/>
          </a:p>
          <a:p>
            <a:pPr marL="342900" lvl="0" indent="-342900" algn="l" rtl="0">
              <a:lnSpc>
                <a:spcPct val="100000"/>
              </a:lnSpc>
              <a:spcBef>
                <a:spcPts val="0"/>
              </a:spcBef>
              <a:spcAft>
                <a:spcPts val="600"/>
              </a:spcAft>
              <a:buSzPct val="100000"/>
              <a:buChar char="▪"/>
            </a:pPr>
            <a:r>
              <a:rPr lang="en-US" b="1" dirty="0"/>
              <a:t>Filter Your Search</a:t>
            </a:r>
            <a:endParaRPr dirty="0"/>
          </a:p>
          <a:p>
            <a:pPr marL="800100" lvl="1" indent="-342900" algn="l" rtl="0">
              <a:lnSpc>
                <a:spcPct val="100000"/>
              </a:lnSpc>
              <a:spcBef>
                <a:spcPts val="0"/>
              </a:spcBef>
              <a:spcAft>
                <a:spcPts val="600"/>
              </a:spcAft>
              <a:buSzPct val="100000"/>
              <a:buChar char="▪"/>
            </a:pPr>
            <a:r>
              <a:rPr lang="en-US" dirty="0"/>
              <a:t>Use available filters like date, amount, or type of transaction to find specific records. For example, select “Sent” or “Received” to narrow down results.</a:t>
            </a:r>
            <a:endParaRPr dirty="0"/>
          </a:p>
        </p:txBody>
      </p:sp>
      <p:sp>
        <p:nvSpPr>
          <p:cNvPr id="321" name="Google Shape;321;p46"/>
          <p:cNvSpPr txBox="1"/>
          <p:nvPr/>
        </p:nvSpPr>
        <p:spPr>
          <a:xfrm>
            <a:off x="8606970" y="6310144"/>
            <a:ext cx="3200399"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100" b="0" i="0" u="none" strike="noStrike" cap="none">
              <a:solidFill>
                <a:schemeClr val="dk1"/>
              </a:solidFill>
              <a:latin typeface="Calibri"/>
              <a:ea typeface="Calibri"/>
              <a:cs typeface="Calibri"/>
              <a:sym typeface="Calibri"/>
            </a:endParaRPr>
          </a:p>
        </p:txBody>
      </p:sp>
      <p:sp>
        <p:nvSpPr>
          <p:cNvPr id="2" name="Google Shape;182;p9">
            <a:extLst>
              <a:ext uri="{FF2B5EF4-FFF2-40B4-BE49-F238E27FC236}">
                <a16:creationId xmlns:a16="http://schemas.microsoft.com/office/drawing/2014/main" id="{37002493-982C-9022-D011-3E0AC11127F7}"/>
              </a:ext>
            </a:extLst>
          </p:cNvPr>
          <p:cNvSpPr/>
          <p:nvPr/>
        </p:nvSpPr>
        <p:spPr>
          <a:xfrm>
            <a:off x="8124824" y="0"/>
            <a:ext cx="4061551"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4.6 Accessing and Understanding Transaction History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AC7B2936-5BFB-553C-A3D8-23F9104D2F81}"/>
            </a:ext>
          </a:extLst>
        </p:cNvPr>
        <p:cNvGrpSpPr/>
        <p:nvPr/>
      </p:nvGrpSpPr>
      <p:grpSpPr>
        <a:xfrm>
          <a:off x="0" y="0"/>
          <a:ext cx="0" cy="0"/>
          <a:chOff x="0" y="0"/>
          <a:chExt cx="0" cy="0"/>
        </a:xfrm>
      </p:grpSpPr>
      <p:pic>
        <p:nvPicPr>
          <p:cNvPr id="317" name="Google Shape;317;p46">
            <a:extLst>
              <a:ext uri="{FF2B5EF4-FFF2-40B4-BE49-F238E27FC236}">
                <a16:creationId xmlns:a16="http://schemas.microsoft.com/office/drawing/2014/main" id="{4B1CBC6B-78F9-C8E2-77EE-D81D4A449831}"/>
              </a:ext>
            </a:extLst>
          </p:cNvPr>
          <p:cNvPicPr preferRelativeResize="0"/>
          <p:nvPr/>
        </p:nvPicPr>
        <p:blipFill rotWithShape="1">
          <a:blip r:embed="rId3">
            <a:alphaModFix/>
          </a:blip>
          <a:srcRect/>
          <a:stretch/>
        </p:blipFill>
        <p:spPr>
          <a:xfrm>
            <a:off x="7386855" y="890337"/>
            <a:ext cx="4764505" cy="4764505"/>
          </a:xfrm>
          <a:prstGeom prst="rect">
            <a:avLst/>
          </a:prstGeom>
          <a:noFill/>
          <a:ln>
            <a:noFill/>
          </a:ln>
        </p:spPr>
      </p:pic>
      <p:sp>
        <p:nvSpPr>
          <p:cNvPr id="318" name="Google Shape;318;p46">
            <a:extLst>
              <a:ext uri="{FF2B5EF4-FFF2-40B4-BE49-F238E27FC236}">
                <a16:creationId xmlns:a16="http://schemas.microsoft.com/office/drawing/2014/main" id="{C850E4D0-3D46-CE73-5893-5D20DB038F35}"/>
              </a:ext>
            </a:extLst>
          </p:cNvPr>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dirty="0"/>
              <a:t>Navigate the transaction history (2)</a:t>
            </a:r>
            <a:endParaRPr dirty="0"/>
          </a:p>
        </p:txBody>
      </p:sp>
      <p:sp>
        <p:nvSpPr>
          <p:cNvPr id="319" name="Google Shape;319;p46">
            <a:extLst>
              <a:ext uri="{FF2B5EF4-FFF2-40B4-BE49-F238E27FC236}">
                <a16:creationId xmlns:a16="http://schemas.microsoft.com/office/drawing/2014/main" id="{27E56A32-30D4-8987-622D-9A789A76714A}"/>
              </a:ext>
            </a:extLst>
          </p:cNvPr>
          <p:cNvSpPr txBox="1">
            <a:spLocks noGrp="1"/>
          </p:cNvSpPr>
          <p:nvPr>
            <p:ph type="body" idx="1"/>
          </p:nvPr>
        </p:nvSpPr>
        <p:spPr>
          <a:xfrm>
            <a:off x="558000" y="1814512"/>
            <a:ext cx="7230442" cy="49196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600"/>
              </a:spcAft>
              <a:buSzPct val="100000"/>
              <a:buChar char="▪"/>
            </a:pPr>
            <a:r>
              <a:rPr lang="en-US" b="1" dirty="0"/>
              <a:t>View Details</a:t>
            </a:r>
            <a:endParaRPr dirty="0"/>
          </a:p>
          <a:p>
            <a:pPr marL="800100" lvl="1" indent="-342900" algn="l" rtl="0">
              <a:lnSpc>
                <a:spcPct val="100000"/>
              </a:lnSpc>
              <a:spcBef>
                <a:spcPts val="0"/>
              </a:spcBef>
              <a:spcAft>
                <a:spcPts val="600"/>
              </a:spcAft>
              <a:buSzPct val="100000"/>
              <a:buChar char="▪"/>
            </a:pPr>
            <a:r>
              <a:rPr lang="en-US" dirty="0"/>
              <a:t>Click or tap on a transaction to see full details, including sender, amount, and reference number.</a:t>
            </a:r>
            <a:endParaRPr dirty="0"/>
          </a:p>
          <a:p>
            <a:pPr marL="800100" lvl="1" indent="-342900" algn="l" rtl="0">
              <a:lnSpc>
                <a:spcPct val="100000"/>
              </a:lnSpc>
              <a:spcBef>
                <a:spcPts val="0"/>
              </a:spcBef>
              <a:spcAft>
                <a:spcPts val="600"/>
              </a:spcAft>
              <a:buSzPct val="100000"/>
              <a:buChar char="▪"/>
            </a:pPr>
            <a:r>
              <a:rPr lang="en-US" dirty="0"/>
              <a:t>Verify that the information matches your expectations.</a:t>
            </a:r>
            <a:endParaRPr dirty="0"/>
          </a:p>
          <a:p>
            <a:pPr marL="342900" lvl="0" indent="-342900" algn="l" rtl="0">
              <a:lnSpc>
                <a:spcPct val="100000"/>
              </a:lnSpc>
              <a:spcBef>
                <a:spcPts val="0"/>
              </a:spcBef>
              <a:spcAft>
                <a:spcPts val="600"/>
              </a:spcAft>
              <a:buSzPct val="100000"/>
              <a:buChar char="▪"/>
            </a:pPr>
            <a:r>
              <a:rPr lang="en-US" b="1" dirty="0"/>
              <a:t>Save for Future Use</a:t>
            </a:r>
            <a:endParaRPr dirty="0"/>
          </a:p>
          <a:p>
            <a:pPr marL="800100" lvl="1" indent="-342900" algn="l" rtl="0">
              <a:lnSpc>
                <a:spcPct val="100000"/>
              </a:lnSpc>
              <a:spcBef>
                <a:spcPts val="0"/>
              </a:spcBef>
              <a:spcAft>
                <a:spcPts val="600"/>
              </a:spcAft>
              <a:buSzPct val="100000"/>
              <a:buChar char="▪"/>
            </a:pPr>
            <a:r>
              <a:rPr lang="en-US" dirty="0"/>
              <a:t>If needed, download or print the transaction details for personal records or proof of payment.</a:t>
            </a:r>
            <a:endParaRPr dirty="0"/>
          </a:p>
        </p:txBody>
      </p:sp>
      <p:sp>
        <p:nvSpPr>
          <p:cNvPr id="321" name="Google Shape;321;p46">
            <a:extLst>
              <a:ext uri="{FF2B5EF4-FFF2-40B4-BE49-F238E27FC236}">
                <a16:creationId xmlns:a16="http://schemas.microsoft.com/office/drawing/2014/main" id="{2F7A28C3-FCC1-5C10-B7A2-E1BF97A27ABD}"/>
              </a:ext>
            </a:extLst>
          </p:cNvPr>
          <p:cNvSpPr txBox="1"/>
          <p:nvPr/>
        </p:nvSpPr>
        <p:spPr>
          <a:xfrm>
            <a:off x="8606970" y="6310144"/>
            <a:ext cx="3200399"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100" b="0" i="0" u="none" strike="noStrike" cap="none">
              <a:solidFill>
                <a:schemeClr val="dk1"/>
              </a:solidFill>
              <a:latin typeface="Calibri"/>
              <a:ea typeface="Calibri"/>
              <a:cs typeface="Calibri"/>
              <a:sym typeface="Calibri"/>
            </a:endParaRPr>
          </a:p>
        </p:txBody>
      </p:sp>
      <p:sp>
        <p:nvSpPr>
          <p:cNvPr id="2" name="Google Shape;182;p9">
            <a:extLst>
              <a:ext uri="{FF2B5EF4-FFF2-40B4-BE49-F238E27FC236}">
                <a16:creationId xmlns:a16="http://schemas.microsoft.com/office/drawing/2014/main" id="{6AC27194-9B2C-D4A4-BB6B-07F2AC18FC95}"/>
              </a:ext>
            </a:extLst>
          </p:cNvPr>
          <p:cNvSpPr/>
          <p:nvPr/>
        </p:nvSpPr>
        <p:spPr>
          <a:xfrm>
            <a:off x="8124824" y="0"/>
            <a:ext cx="4061551"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4.6 Accessing and Understanding Transaction History</a:t>
            </a:r>
          </a:p>
        </p:txBody>
      </p:sp>
    </p:spTree>
    <p:extLst>
      <p:ext uri="{BB962C8B-B14F-4D97-AF65-F5344CB8AC3E}">
        <p14:creationId xmlns:p14="http://schemas.microsoft.com/office/powerpoint/2010/main" val="3136134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US" sz="5400"/>
              <a:t>Modules</a:t>
            </a:r>
            <a:endParaRPr sz="5400">
              <a:solidFill>
                <a:srgbClr val="1C2E78"/>
              </a:solidFill>
            </a:endParaRPr>
          </a:p>
        </p:txBody>
      </p:sp>
      <p:grpSp>
        <p:nvGrpSpPr>
          <p:cNvPr id="105" name="Google Shape;105;p3"/>
          <p:cNvGrpSpPr/>
          <p:nvPr/>
        </p:nvGrpSpPr>
        <p:grpSpPr>
          <a:xfrm>
            <a:off x="949567" y="2179751"/>
            <a:ext cx="10520869" cy="4282870"/>
            <a:chOff x="-2" y="8026"/>
            <a:chExt cx="10520869" cy="4282870"/>
          </a:xfrm>
        </p:grpSpPr>
        <p:sp>
          <p:nvSpPr>
            <p:cNvPr id="106" name="Google Shape;106;p3"/>
            <p:cNvSpPr/>
            <p:nvPr/>
          </p:nvSpPr>
          <p:spPr>
            <a:xfrm>
              <a:off x="-2" y="724714"/>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7" name="Google Shape;107;p3"/>
            <p:cNvSpPr/>
            <p:nvPr/>
          </p:nvSpPr>
          <p:spPr>
            <a:xfrm>
              <a:off x="0" y="8026"/>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8" name="Google Shape;108;p3"/>
            <p:cNvSpPr txBox="1"/>
            <p:nvPr/>
          </p:nvSpPr>
          <p:spPr>
            <a:xfrm>
              <a:off x="34338" y="4236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rgbClr val="000000"/>
                </a:buClr>
                <a:buSzPts val="2800"/>
                <a:buFont typeface="Calibri"/>
                <a:buNone/>
              </a:pPr>
              <a:r>
                <a:rPr lang="en-US" sz="2800" b="0" i="0" u="none" strike="noStrike" cap="none">
                  <a:solidFill>
                    <a:schemeClr val="lt1"/>
                  </a:solidFill>
                  <a:latin typeface="Calibri"/>
                  <a:ea typeface="Calibri"/>
                  <a:cs typeface="Calibri"/>
                  <a:sym typeface="Calibri"/>
                </a:rPr>
                <a:t>1. Basic digital literacy skills </a:t>
              </a:r>
              <a:endParaRPr sz="2800" b="0" i="0" u="none" strike="noStrike" cap="none">
                <a:solidFill>
                  <a:schemeClr val="lt1"/>
                </a:solidFill>
                <a:latin typeface="Calibri"/>
                <a:ea typeface="Calibri"/>
                <a:cs typeface="Calibri"/>
                <a:sym typeface="Calibri"/>
              </a:endParaRPr>
            </a:p>
          </p:txBody>
        </p:sp>
        <p:sp>
          <p:nvSpPr>
            <p:cNvPr id="109" name="Google Shape;109;p3"/>
            <p:cNvSpPr/>
            <p:nvPr/>
          </p:nvSpPr>
          <p:spPr>
            <a:xfrm>
              <a:off x="-1" y="2155262"/>
              <a:ext cx="10520867" cy="703409"/>
            </a:xfrm>
            <a:prstGeom prst="roundRect">
              <a:avLst>
                <a:gd name="adj" fmla="val 16667"/>
              </a:avLst>
            </a:prstGeom>
            <a:solidFill>
              <a:srgbClr val="84C337"/>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0" name="Google Shape;110;p3"/>
            <p:cNvSpPr txBox="1"/>
            <p:nvPr/>
          </p:nvSpPr>
          <p:spPr>
            <a:xfrm>
              <a:off x="44031" y="798130"/>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2. </a:t>
              </a:r>
              <a:r>
                <a:rPr lang="en-US" sz="2800" b="0" i="0" u="none" strike="noStrike" cap="none">
                  <a:solidFill>
                    <a:schemeClr val="lt1"/>
                  </a:solidFill>
                  <a:latin typeface="Calibri"/>
                  <a:ea typeface="Calibri"/>
                  <a:cs typeface="Calibri"/>
                  <a:sym typeface="Calibri"/>
                </a:rPr>
                <a:t>Security &amp; Prevention</a:t>
              </a:r>
              <a:endParaRPr sz="2800" b="0" i="0" u="none" strike="noStrike" cap="none">
                <a:solidFill>
                  <a:srgbClr val="FFFFFF"/>
                </a:solidFill>
                <a:latin typeface="Calibri"/>
                <a:ea typeface="Calibri"/>
                <a:cs typeface="Calibri"/>
                <a:sym typeface="Calibri"/>
              </a:endParaRPr>
            </a:p>
          </p:txBody>
        </p:sp>
        <p:sp>
          <p:nvSpPr>
            <p:cNvPr id="111" name="Google Shape;111;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 name="Google Shape;112;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3. Managing a bank account online </a:t>
              </a:r>
              <a:endParaRPr sz="2800" b="0" i="0" u="none" strike="noStrike" cap="none">
                <a:solidFill>
                  <a:srgbClr val="FFFFFF"/>
                </a:solidFill>
                <a:latin typeface="Calibri"/>
                <a:ea typeface="Calibri"/>
                <a:cs typeface="Calibri"/>
                <a:sym typeface="Calibri"/>
              </a:endParaRPr>
            </a:p>
          </p:txBody>
        </p:sp>
        <p:sp>
          <p:nvSpPr>
            <p:cNvPr id="113" name="Google Shape;113;p3"/>
            <p:cNvSpPr txBox="1"/>
            <p:nvPr/>
          </p:nvSpPr>
          <p:spPr>
            <a:xfrm>
              <a:off x="68675" y="219498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000000"/>
                </a:buClr>
                <a:buSzPts val="2600"/>
                <a:buFont typeface="Calibri"/>
                <a:buNone/>
              </a:pPr>
              <a:r>
                <a:rPr lang="en-US" sz="2600" b="1" i="0" u="none" strike="noStrike" cap="none">
                  <a:solidFill>
                    <a:schemeClr val="lt1"/>
                  </a:solidFill>
                  <a:latin typeface="Calibri"/>
                  <a:ea typeface="Calibri"/>
                  <a:cs typeface="Calibri"/>
                  <a:sym typeface="Calibri"/>
                </a:rPr>
                <a:t>4. Online solutions for receiving and sending money </a:t>
              </a:r>
              <a:endParaRPr sz="2600" b="1" i="0" u="none" strike="noStrike" cap="none">
                <a:solidFill>
                  <a:schemeClr val="lt1"/>
                </a:solidFill>
                <a:latin typeface="Calibri"/>
                <a:ea typeface="Calibri"/>
                <a:cs typeface="Calibri"/>
                <a:sym typeface="Calibri"/>
              </a:endParaRPr>
            </a:p>
          </p:txBody>
        </p:sp>
        <p:sp>
          <p:nvSpPr>
            <p:cNvPr id="114" name="Google Shape;114;p3"/>
            <p:cNvSpPr/>
            <p:nvPr/>
          </p:nvSpPr>
          <p:spPr>
            <a:xfrm>
              <a:off x="0" y="2870029"/>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 name="Google Shape;115;p3"/>
            <p:cNvSpPr txBox="1"/>
            <p:nvPr/>
          </p:nvSpPr>
          <p:spPr>
            <a:xfrm>
              <a:off x="34338" y="2904367"/>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a:solidFill>
                    <a:schemeClr val="lt1"/>
                  </a:solidFill>
                  <a:latin typeface="Calibri"/>
                  <a:ea typeface="Calibri"/>
                  <a:cs typeface="Calibri"/>
                  <a:sym typeface="Calibri"/>
                </a:rPr>
                <a:t>5. Using a Credit Card to Purchase from Online Goods and Services</a:t>
              </a:r>
              <a:endParaRPr sz="2600" b="0" i="0" u="none" strike="noStrike" cap="none">
                <a:solidFill>
                  <a:schemeClr val="lt1"/>
                </a:solidFill>
                <a:latin typeface="Calibri"/>
                <a:ea typeface="Calibri"/>
                <a:cs typeface="Calibri"/>
                <a:sym typeface="Calibri"/>
              </a:endParaRPr>
            </a:p>
          </p:txBody>
        </p:sp>
        <p:sp>
          <p:nvSpPr>
            <p:cNvPr id="116" name="Google Shape;116;p3"/>
            <p:cNvSpPr/>
            <p:nvPr/>
          </p:nvSpPr>
          <p:spPr>
            <a:xfrm>
              <a:off x="0" y="3587487"/>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 name="Google Shape;117;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000000"/>
                </a:buClr>
                <a:buSzPts val="2600"/>
                <a:buFont typeface="Calibri"/>
                <a:buNone/>
              </a:pPr>
              <a:r>
                <a:rPr lang="en-US" sz="2600" b="0" i="0" u="none" strike="noStrike" cap="none">
                  <a:solidFill>
                    <a:schemeClr val="lt1"/>
                  </a:solidFill>
                  <a:latin typeface="Calibri"/>
                  <a:ea typeface="Calibri"/>
                  <a:cs typeface="Calibri"/>
                  <a:sym typeface="Calibri"/>
                </a:rPr>
                <a:t>6. Processing online payments for taxes and bills </a:t>
              </a:r>
              <a:endParaRPr sz="2600" b="0" i="0" u="none" strike="noStrike" cap="none">
                <a:solidFill>
                  <a:schemeClr val="lt1"/>
                </a:solidFill>
                <a:latin typeface="Calibri"/>
                <a:ea typeface="Calibri"/>
                <a:cs typeface="Calibri"/>
                <a:sym typeface="Calibri"/>
              </a:endParaRPr>
            </a:p>
          </p:txBody>
        </p:sp>
      </p:grpSp>
      <p:pic>
        <p:nvPicPr>
          <p:cNvPr id="118" name="Google Shape;118;p3"/>
          <p:cNvPicPr preferRelativeResize="0"/>
          <p:nvPr/>
        </p:nvPicPr>
        <p:blipFill rotWithShape="1">
          <a:blip r:embed="rId3">
            <a:alphaModFix/>
          </a:blip>
          <a:srcRect/>
          <a:stretch/>
        </p:blipFill>
        <p:spPr>
          <a:xfrm>
            <a:off x="11523671" y="6124248"/>
            <a:ext cx="668329" cy="677143"/>
          </a:xfrm>
          <a:prstGeom prst="rect">
            <a:avLst/>
          </a:prstGeom>
          <a:noFill/>
          <a:ln>
            <a:noFill/>
          </a:ln>
        </p:spPr>
      </p:pic>
      <p:pic>
        <p:nvPicPr>
          <p:cNvPr id="119" name="Google Shape;119;p3"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a:stretch/>
        </p:blipFill>
        <p:spPr>
          <a:xfrm>
            <a:off x="0" y="23312"/>
            <a:ext cx="3800819" cy="1795328"/>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7"/>
          <p:cNvPicPr preferRelativeResize="0"/>
          <p:nvPr/>
        </p:nvPicPr>
        <p:blipFill rotWithShape="1">
          <a:blip r:embed="rId3">
            <a:alphaModFix/>
          </a:blip>
          <a:srcRect l="13161" r="11157"/>
          <a:stretch/>
        </p:blipFill>
        <p:spPr>
          <a:xfrm>
            <a:off x="9163050" y="1562192"/>
            <a:ext cx="2880525" cy="3733615"/>
          </a:xfrm>
          <a:prstGeom prst="rect">
            <a:avLst/>
          </a:prstGeom>
          <a:noFill/>
          <a:ln>
            <a:noFill/>
          </a:ln>
        </p:spPr>
      </p:pic>
      <p:sp>
        <p:nvSpPr>
          <p:cNvPr id="328" name="Google Shape;328;p4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a:t>Why is it important?</a:t>
            </a:r>
            <a:endParaRPr dirty="0"/>
          </a:p>
        </p:txBody>
      </p:sp>
      <p:sp>
        <p:nvSpPr>
          <p:cNvPr id="329" name="Google Shape;329;p47"/>
          <p:cNvSpPr txBox="1">
            <a:spLocks noGrp="1"/>
          </p:cNvSpPr>
          <p:nvPr>
            <p:ph type="body" idx="1"/>
          </p:nvPr>
        </p:nvSpPr>
        <p:spPr>
          <a:xfrm>
            <a:off x="558000" y="1814512"/>
            <a:ext cx="8509800" cy="4351157"/>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Aft>
                <a:spcPts val="0"/>
              </a:spcAft>
              <a:buSzPts val="2400"/>
              <a:buChar char="▪"/>
            </a:pPr>
            <a:r>
              <a:rPr lang="en-US" b="1" dirty="0"/>
              <a:t>Verification of Transactions</a:t>
            </a:r>
            <a:endParaRPr dirty="0"/>
          </a:p>
          <a:p>
            <a:pPr marL="800100" lvl="1" indent="-342900" algn="l" rtl="0">
              <a:lnSpc>
                <a:spcPct val="100000"/>
              </a:lnSpc>
              <a:spcAft>
                <a:spcPts val="0"/>
              </a:spcAft>
              <a:buSzPts val="2200"/>
              <a:buChar char="▪"/>
            </a:pPr>
            <a:r>
              <a:rPr lang="en-US" dirty="0"/>
              <a:t>Confirm that payments have been sent or received successfully</a:t>
            </a:r>
            <a:endParaRPr dirty="0"/>
          </a:p>
          <a:p>
            <a:pPr marL="342900" lvl="0" indent="-342900" algn="l" rtl="0">
              <a:lnSpc>
                <a:spcPct val="100000"/>
              </a:lnSpc>
              <a:spcAft>
                <a:spcPts val="0"/>
              </a:spcAft>
              <a:buSzPts val="2400"/>
              <a:buChar char="▪"/>
            </a:pPr>
            <a:r>
              <a:rPr lang="en-US" b="1" dirty="0"/>
              <a:t>Proof of Payment</a:t>
            </a:r>
            <a:endParaRPr dirty="0"/>
          </a:p>
          <a:p>
            <a:pPr marL="800100" lvl="1" indent="-342900" algn="l" rtl="0">
              <a:lnSpc>
                <a:spcPct val="100000"/>
              </a:lnSpc>
              <a:spcAft>
                <a:spcPts val="0"/>
              </a:spcAft>
              <a:buSzPts val="2200"/>
              <a:buChar char="▪"/>
            </a:pPr>
            <a:r>
              <a:rPr lang="en-US" dirty="0"/>
              <a:t>Use transaction history as evidence for completed payments or receipts when needed</a:t>
            </a:r>
            <a:endParaRPr dirty="0"/>
          </a:p>
          <a:p>
            <a:pPr marL="342900" lvl="0" indent="-342900" algn="l" rtl="0">
              <a:lnSpc>
                <a:spcPct val="100000"/>
              </a:lnSpc>
              <a:spcAft>
                <a:spcPts val="0"/>
              </a:spcAft>
              <a:buSzPts val="2400"/>
              <a:buChar char="▪"/>
            </a:pPr>
            <a:r>
              <a:rPr lang="en-US" b="1" dirty="0"/>
              <a:t>Financial Tracking</a:t>
            </a:r>
            <a:endParaRPr dirty="0"/>
          </a:p>
          <a:p>
            <a:pPr marL="800100" lvl="1" indent="-342900" algn="l" rtl="0">
              <a:lnSpc>
                <a:spcPct val="100000"/>
              </a:lnSpc>
              <a:spcAft>
                <a:spcPts val="0"/>
              </a:spcAft>
              <a:buSzPts val="2200"/>
              <a:buChar char="▪"/>
            </a:pPr>
            <a:r>
              <a:rPr lang="en-US" dirty="0"/>
              <a:t>Monitor your spending and income to better manage your budget</a:t>
            </a:r>
            <a:endParaRPr dirty="0"/>
          </a:p>
          <a:p>
            <a:pPr marL="342900" lvl="0" indent="-342900" algn="l" rtl="0">
              <a:lnSpc>
                <a:spcPct val="100000"/>
              </a:lnSpc>
              <a:spcAft>
                <a:spcPts val="0"/>
              </a:spcAft>
              <a:buSzPts val="2400"/>
              <a:buChar char="▪"/>
            </a:pPr>
            <a:r>
              <a:rPr lang="en-US" b="1" dirty="0"/>
              <a:t>Error Resolution</a:t>
            </a:r>
            <a:endParaRPr dirty="0"/>
          </a:p>
          <a:p>
            <a:pPr marL="800100" lvl="1" indent="-342900" algn="l" rtl="0">
              <a:lnSpc>
                <a:spcPct val="100000"/>
              </a:lnSpc>
              <a:spcAft>
                <a:spcPts val="0"/>
              </a:spcAft>
              <a:buSzPts val="2200"/>
              <a:buChar char="▪"/>
            </a:pPr>
            <a:r>
              <a:rPr lang="en-US" dirty="0"/>
              <a:t>Quickly identify discrepancies or unauthorized transactions for prompt resolution.</a:t>
            </a:r>
            <a:endParaRPr dirty="0"/>
          </a:p>
        </p:txBody>
      </p:sp>
      <p:sp>
        <p:nvSpPr>
          <p:cNvPr id="331" name="Google Shape;331;p47"/>
          <p:cNvSpPr txBox="1"/>
          <p:nvPr/>
        </p:nvSpPr>
        <p:spPr>
          <a:xfrm>
            <a:off x="8606970" y="6310144"/>
            <a:ext cx="3200399"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100" b="0" i="0" u="none" strike="noStrike" cap="none">
              <a:solidFill>
                <a:schemeClr val="dk1"/>
              </a:solidFill>
              <a:latin typeface="Calibri"/>
              <a:ea typeface="Calibri"/>
              <a:cs typeface="Calibri"/>
              <a:sym typeface="Calibri"/>
            </a:endParaRPr>
          </a:p>
        </p:txBody>
      </p:sp>
      <p:sp>
        <p:nvSpPr>
          <p:cNvPr id="2" name="Google Shape;182;p9">
            <a:extLst>
              <a:ext uri="{FF2B5EF4-FFF2-40B4-BE49-F238E27FC236}">
                <a16:creationId xmlns:a16="http://schemas.microsoft.com/office/drawing/2014/main" id="{D77EA039-2678-D7AB-84C4-85AB15A84B88}"/>
              </a:ext>
            </a:extLst>
          </p:cNvPr>
          <p:cNvSpPr/>
          <p:nvPr/>
        </p:nvSpPr>
        <p:spPr>
          <a:xfrm>
            <a:off x="8124824" y="0"/>
            <a:ext cx="4061551"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4.6 Accessing and Understanding Transaction History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9"/>
          <p:cNvSpPr txBox="1">
            <a:spLocks noGrp="1"/>
          </p:cNvSpPr>
          <p:nvPr>
            <p:ph type="title"/>
          </p:nvPr>
        </p:nvSpPr>
        <p:spPr>
          <a:xfrm>
            <a:off x="1994338" y="901676"/>
            <a:ext cx="9248117" cy="605096"/>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n-US" dirty="0">
                <a:solidFill>
                  <a:schemeClr val="lt1"/>
                </a:solidFill>
              </a:rPr>
              <a:t>Activity: Identify your IBAN (1)</a:t>
            </a:r>
            <a:endParaRPr dirty="0">
              <a:solidFill>
                <a:schemeClr val="lt1"/>
              </a:solidFill>
            </a:endParaRPr>
          </a:p>
        </p:txBody>
      </p:sp>
      <p:sp>
        <p:nvSpPr>
          <p:cNvPr id="338" name="Google Shape;338;p19"/>
          <p:cNvSpPr txBox="1">
            <a:spLocks noGrp="1"/>
          </p:cNvSpPr>
          <p:nvPr>
            <p:ph type="body" idx="1"/>
          </p:nvPr>
        </p:nvSpPr>
        <p:spPr>
          <a:xfrm>
            <a:off x="557999" y="2174240"/>
            <a:ext cx="6981790" cy="3799840"/>
          </a:xfrm>
          <a:prstGeom prst="rect">
            <a:avLst/>
          </a:prstGeom>
          <a:noFill/>
          <a:ln>
            <a:noFill/>
          </a:ln>
        </p:spPr>
        <p:txBody>
          <a:bodyPr spcFirstLastPara="1" wrap="square" lIns="91425" tIns="45700" rIns="91425" bIns="45700" anchor="t" anchorCtr="0">
            <a:normAutofit/>
          </a:bodyPr>
          <a:lstStyle/>
          <a:p>
            <a:pPr marL="76200" lvl="0" indent="0" algn="l" rtl="0">
              <a:lnSpc>
                <a:spcPct val="120000"/>
              </a:lnSpc>
              <a:spcBef>
                <a:spcPts val="0"/>
              </a:spcBef>
              <a:spcAft>
                <a:spcPts val="0"/>
              </a:spcAft>
              <a:buSzPts val="2400"/>
              <a:buNone/>
            </a:pPr>
            <a:r>
              <a:rPr lang="en-US" i="1"/>
              <a:t>Decide, </a:t>
            </a:r>
            <a:r>
              <a:rPr lang="en-US" b="1" i="1"/>
              <a:t>what is the best path to know your IBAN</a:t>
            </a:r>
            <a:r>
              <a:rPr lang="en-US" i="1"/>
              <a:t>.</a:t>
            </a:r>
            <a:endParaRPr/>
          </a:p>
          <a:p>
            <a:pPr marL="76200" lvl="0" indent="0" algn="l" rtl="0">
              <a:lnSpc>
                <a:spcPct val="120000"/>
              </a:lnSpc>
              <a:spcBef>
                <a:spcPts val="1200"/>
              </a:spcBef>
              <a:spcAft>
                <a:spcPts val="0"/>
              </a:spcAft>
              <a:buSzPts val="2400"/>
              <a:buNone/>
            </a:pPr>
            <a:r>
              <a:rPr lang="en-US" i="1"/>
              <a:t>You will identify the steps needed to find your IBAN using your bank's app, website, or printed account statements. Share the steps you followed with the group to help everyone understand the different methods available.</a:t>
            </a:r>
            <a:endParaRPr/>
          </a:p>
          <a:p>
            <a:pPr marL="548640" lvl="1" indent="0" algn="l" rtl="0">
              <a:lnSpc>
                <a:spcPct val="120000"/>
              </a:lnSpc>
              <a:spcBef>
                <a:spcPts val="1200"/>
              </a:spcBef>
              <a:spcAft>
                <a:spcPts val="0"/>
              </a:spcAft>
              <a:buSzPts val="2640"/>
              <a:buNone/>
            </a:pPr>
            <a:endParaRPr i="1"/>
          </a:p>
          <a:p>
            <a:pPr marL="228600" lvl="0" indent="-76200" algn="l" rtl="0">
              <a:lnSpc>
                <a:spcPct val="100000"/>
              </a:lnSpc>
              <a:spcBef>
                <a:spcPts val="1200"/>
              </a:spcBef>
              <a:spcAft>
                <a:spcPts val="0"/>
              </a:spcAft>
              <a:buSzPts val="2400"/>
              <a:buNone/>
            </a:pPr>
            <a:endParaRPr/>
          </a:p>
        </p:txBody>
      </p:sp>
      <p:pic>
        <p:nvPicPr>
          <p:cNvPr id="339" name="Google Shape;339;p19"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sp>
        <p:nvSpPr>
          <p:cNvPr id="340" name="Google Shape;340;p19"/>
          <p:cNvSpPr txBox="1"/>
          <p:nvPr/>
        </p:nvSpPr>
        <p:spPr>
          <a:xfrm>
            <a:off x="876263" y="6510743"/>
            <a:ext cx="612115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pch.vector on Freepik</a:t>
            </a:r>
            <a:endParaRPr sz="1100" b="0" i="0" u="none" strike="noStrike" cap="none">
              <a:solidFill>
                <a:schemeClr val="dk1"/>
              </a:solidFill>
              <a:latin typeface="Calibri"/>
              <a:ea typeface="Calibri"/>
              <a:cs typeface="Calibri"/>
              <a:sym typeface="Calibri"/>
            </a:endParaRPr>
          </a:p>
        </p:txBody>
      </p:sp>
      <p:sp>
        <p:nvSpPr>
          <p:cNvPr id="341" name="Google Shape;341;p19"/>
          <p:cNvSpPr txBox="1"/>
          <p:nvPr/>
        </p:nvSpPr>
        <p:spPr>
          <a:xfrm>
            <a:off x="9184105" y="6510743"/>
            <a:ext cx="2131632"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Image by vectorjuice on freepik</a:t>
            </a:r>
            <a:endParaRPr sz="1100" b="0" i="0" u="none" strike="noStrike" cap="none">
              <a:solidFill>
                <a:schemeClr val="dk1"/>
              </a:solidFill>
              <a:latin typeface="Calibri"/>
              <a:ea typeface="Calibri"/>
              <a:cs typeface="Calibri"/>
              <a:sym typeface="Calibri"/>
            </a:endParaRPr>
          </a:p>
        </p:txBody>
      </p:sp>
      <p:pic>
        <p:nvPicPr>
          <p:cNvPr id="342" name="Google Shape;342;p19"/>
          <p:cNvPicPr preferRelativeResize="0"/>
          <p:nvPr/>
        </p:nvPicPr>
        <p:blipFill rotWithShape="1">
          <a:blip r:embed="rId6">
            <a:alphaModFix/>
          </a:blip>
          <a:srcRect/>
          <a:stretch/>
        </p:blipFill>
        <p:spPr>
          <a:xfrm>
            <a:off x="7134536" y="1806207"/>
            <a:ext cx="4535905" cy="4535905"/>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0"/>
          <p:cNvSpPr txBox="1">
            <a:spLocks noGrp="1"/>
          </p:cNvSpPr>
          <p:nvPr>
            <p:ph type="body" idx="1"/>
          </p:nvPr>
        </p:nvSpPr>
        <p:spPr>
          <a:xfrm>
            <a:off x="557999" y="2029522"/>
            <a:ext cx="5963117" cy="4323982"/>
          </a:xfrm>
          <a:prstGeom prst="rect">
            <a:avLst/>
          </a:prstGeom>
          <a:noFill/>
          <a:ln>
            <a:noFill/>
          </a:ln>
        </p:spPr>
        <p:txBody>
          <a:bodyPr spcFirstLastPara="1" wrap="square" lIns="91425" tIns="45700" rIns="91425" bIns="45700" anchor="t" anchorCtr="0">
            <a:normAutofit lnSpcReduction="10000"/>
          </a:bodyPr>
          <a:lstStyle/>
          <a:p>
            <a:pPr marL="76200" lvl="0" indent="0" algn="l" rtl="0">
              <a:lnSpc>
                <a:spcPct val="120000"/>
              </a:lnSpc>
              <a:spcBef>
                <a:spcPts val="0"/>
              </a:spcBef>
              <a:spcAft>
                <a:spcPts val="0"/>
              </a:spcAft>
              <a:buSzPts val="2400"/>
              <a:buNone/>
            </a:pPr>
            <a:r>
              <a:rPr lang="en-US" b="1" i="1"/>
              <a:t>Questions for the group</a:t>
            </a:r>
            <a:endParaRPr/>
          </a:p>
          <a:p>
            <a:pPr marL="990600" lvl="1" indent="-457200" algn="l" rtl="0">
              <a:lnSpc>
                <a:spcPct val="120000"/>
              </a:lnSpc>
              <a:spcBef>
                <a:spcPts val="1200"/>
              </a:spcBef>
              <a:spcAft>
                <a:spcPts val="0"/>
              </a:spcAft>
              <a:buSzPts val="2880"/>
              <a:buChar char="▪"/>
            </a:pPr>
            <a:r>
              <a:rPr lang="en-US" sz="2400"/>
              <a:t>What tools or resources did you use to find your IBAN?</a:t>
            </a:r>
            <a:endParaRPr/>
          </a:p>
          <a:p>
            <a:pPr marL="990600" lvl="1" indent="-457200" algn="l" rtl="0">
              <a:lnSpc>
                <a:spcPct val="120000"/>
              </a:lnSpc>
              <a:spcBef>
                <a:spcPts val="1200"/>
              </a:spcBef>
              <a:spcAft>
                <a:spcPts val="0"/>
              </a:spcAft>
              <a:buSzPts val="2880"/>
              <a:buChar char="▪"/>
            </a:pPr>
            <a:r>
              <a:rPr lang="en-US" sz="2400"/>
              <a:t>Were there any challenges you faced while locating your IBAN, and how did you overcome them?</a:t>
            </a:r>
            <a:endParaRPr/>
          </a:p>
          <a:p>
            <a:pPr marL="990600" lvl="1" indent="-457200" algn="l" rtl="0">
              <a:lnSpc>
                <a:spcPct val="120000"/>
              </a:lnSpc>
              <a:spcBef>
                <a:spcPts val="1200"/>
              </a:spcBef>
              <a:spcAft>
                <a:spcPts val="0"/>
              </a:spcAft>
              <a:buSzPts val="2880"/>
              <a:buChar char="▪"/>
            </a:pPr>
            <a:r>
              <a:rPr lang="en-US" sz="2400"/>
              <a:t>What steps would you take to share your IBAN securely if someone wants to send you money?</a:t>
            </a:r>
            <a:endParaRPr/>
          </a:p>
          <a:p>
            <a:pPr marL="228600" lvl="0" indent="-76200" algn="l" rtl="0">
              <a:lnSpc>
                <a:spcPct val="100000"/>
              </a:lnSpc>
              <a:spcBef>
                <a:spcPts val="1200"/>
              </a:spcBef>
              <a:spcAft>
                <a:spcPts val="0"/>
              </a:spcAft>
              <a:buSzPts val="2400"/>
              <a:buNone/>
            </a:pPr>
            <a:endParaRPr/>
          </a:p>
        </p:txBody>
      </p:sp>
      <p:sp>
        <p:nvSpPr>
          <p:cNvPr id="349" name="Google Shape;349;p20"/>
          <p:cNvSpPr txBox="1">
            <a:spLocks noGrp="1"/>
          </p:cNvSpPr>
          <p:nvPr>
            <p:ph type="title"/>
          </p:nvPr>
        </p:nvSpPr>
        <p:spPr>
          <a:xfrm>
            <a:off x="1996816" y="904364"/>
            <a:ext cx="9248117" cy="605096"/>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None/>
            </a:pPr>
            <a:r>
              <a:rPr lang="en-US">
                <a:solidFill>
                  <a:schemeClr val="lt1"/>
                </a:solidFill>
              </a:rPr>
              <a:t>Activity: Identify your IBAN (2)</a:t>
            </a:r>
            <a:endParaRPr>
              <a:solidFill>
                <a:schemeClr val="lt1"/>
              </a:solidFill>
            </a:endParaRPr>
          </a:p>
        </p:txBody>
      </p:sp>
      <p:pic>
        <p:nvPicPr>
          <p:cNvPr id="350" name="Google Shape;350;p20"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pic>
        <p:nvPicPr>
          <p:cNvPr id="351" name="Google Shape;351;p20"/>
          <p:cNvPicPr preferRelativeResize="0"/>
          <p:nvPr/>
        </p:nvPicPr>
        <p:blipFill rotWithShape="1">
          <a:blip r:embed="rId4">
            <a:alphaModFix/>
          </a:blip>
          <a:srcRect/>
          <a:stretch/>
        </p:blipFill>
        <p:spPr>
          <a:xfrm>
            <a:off x="7134536" y="1949313"/>
            <a:ext cx="4094747" cy="4094747"/>
          </a:xfrm>
          <a:prstGeom prst="rect">
            <a:avLst/>
          </a:prstGeom>
          <a:noFill/>
          <a:ln>
            <a:noFill/>
          </a:ln>
        </p:spPr>
      </p:pic>
      <p:sp>
        <p:nvSpPr>
          <p:cNvPr id="352" name="Google Shape;352;p20"/>
          <p:cNvSpPr txBox="1"/>
          <p:nvPr/>
        </p:nvSpPr>
        <p:spPr>
          <a:xfrm>
            <a:off x="9184105" y="6510743"/>
            <a:ext cx="2131632"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Image by vectorjuice on freepik</a:t>
            </a:r>
            <a:endParaRPr sz="11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a:p>
          <a:p>
            <a:pPr marL="0" lvl="0" indent="0" algn="ctr" rtl="0">
              <a:lnSpc>
                <a:spcPct val="100000"/>
              </a:lnSpc>
              <a:spcBef>
                <a:spcPts val="1200"/>
              </a:spcBef>
              <a:spcAft>
                <a:spcPts val="0"/>
              </a:spcAft>
              <a:buSzPts val="4000"/>
              <a:buNone/>
            </a:pPr>
            <a:endParaRPr sz="4000">
              <a:solidFill>
                <a:srgbClr val="515280"/>
              </a:solidFill>
            </a:endParaRPr>
          </a:p>
          <a:p>
            <a:pPr marL="0" lvl="0" indent="0" algn="ctr" rtl="0">
              <a:lnSpc>
                <a:spcPct val="100000"/>
              </a:lnSpc>
              <a:spcBef>
                <a:spcPts val="1200"/>
              </a:spcBef>
              <a:spcAft>
                <a:spcPts val="0"/>
              </a:spcAft>
              <a:buSzPts val="5400"/>
              <a:buNone/>
            </a:pPr>
            <a:r>
              <a:rPr lang="en-US" sz="5400">
                <a:solidFill>
                  <a:srgbClr val="515280"/>
                </a:solidFill>
              </a:rPr>
              <a:t>Check your knowledge!</a:t>
            </a:r>
            <a:endParaRPr sz="5400">
              <a:solidFill>
                <a:srgbClr val="515280"/>
              </a:solidFill>
            </a:endParaRPr>
          </a:p>
        </p:txBody>
      </p:sp>
      <p:pic>
        <p:nvPicPr>
          <p:cNvPr id="359" name="Google Shape;359;p2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360" name="Google Shape;360;p22"/>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3"/>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1C2E78"/>
                </a:solidFill>
                <a:latin typeface="Calibri"/>
                <a:ea typeface="Calibri"/>
                <a:cs typeface="Calibri"/>
                <a:sym typeface="Calibri"/>
              </a:rPr>
              <a:t>1. What should you do if you receive an email requesting your account details?</a:t>
            </a:r>
            <a:endParaRPr sz="1400" b="0" i="0" u="none" strike="noStrike" cap="none">
              <a:solidFill>
                <a:srgbClr val="000000"/>
              </a:solidFill>
              <a:latin typeface="Calibri"/>
              <a:ea typeface="Calibri"/>
              <a:cs typeface="Calibri"/>
              <a:sym typeface="Calibri"/>
            </a:endParaRPr>
          </a:p>
        </p:txBody>
      </p:sp>
      <p:sp>
        <p:nvSpPr>
          <p:cNvPr id="371" name="Google Shape;371;p23"/>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7FB3D19D-7E80-7592-9BA9-04E7299B616B}"/>
              </a:ext>
            </a:extLst>
          </p:cNvPr>
          <p:cNvSpPr/>
          <p:nvPr/>
        </p:nvSpPr>
        <p:spPr>
          <a:xfrm>
            <a:off x="2105025" y="282249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a:t>
            </a:r>
            <a:r>
              <a:rPr lang="en-US" sz="1800" dirty="0">
                <a:latin typeface="Calibri" panose="020F0502020204030204" pitchFamily="34" charset="0"/>
                <a:ea typeface="Calibri"/>
                <a:cs typeface="Calibri" panose="020F0502020204030204" pitchFamily="34" charset="0"/>
                <a:sym typeface="Calibri"/>
              </a:rPr>
              <a:t> Reply immediately </a:t>
            </a:r>
            <a:br>
              <a:rPr lang="en-US" sz="1800" dirty="0">
                <a:latin typeface="Calibri" panose="020F0502020204030204" pitchFamily="34" charset="0"/>
                <a:ea typeface="Calibri"/>
                <a:cs typeface="Calibri" panose="020F0502020204030204" pitchFamily="34" charset="0"/>
                <a:sym typeface="Calibri"/>
              </a:rPr>
            </a:br>
            <a:r>
              <a:rPr lang="en-US" sz="1800" dirty="0">
                <a:latin typeface="Calibri" panose="020F0502020204030204" pitchFamily="34" charset="0"/>
                <a:ea typeface="Calibri"/>
                <a:cs typeface="Calibri" panose="020F0502020204030204" pitchFamily="34" charset="0"/>
                <a:sym typeface="Calibri"/>
              </a:rPr>
              <a:t>with your details</a:t>
            </a:r>
            <a:endParaRPr lang="en-US"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D656B23A-A584-E6A2-C463-77C0B1E84D26}"/>
              </a:ext>
            </a:extLst>
          </p:cNvPr>
          <p:cNvSpPr/>
          <p:nvPr/>
        </p:nvSpPr>
        <p:spPr>
          <a:xfrm>
            <a:off x="6134100" y="282249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a:latin typeface="Calibri" panose="020F0502020204030204" pitchFamily="34" charset="0"/>
                <a:ea typeface="Calibri"/>
                <a:cs typeface="Calibri" panose="020F0502020204030204" pitchFamily="34" charset="0"/>
                <a:sym typeface="Calibri"/>
              </a:rPr>
              <a:t>Click the link in the email to verify your account</a:t>
            </a:r>
            <a:endParaRPr lang="en-US"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96130B0F-1DFB-B8D1-E894-A576A4AD2003}"/>
              </a:ext>
            </a:extLst>
          </p:cNvPr>
          <p:cNvSpPr/>
          <p:nvPr/>
        </p:nvSpPr>
        <p:spPr>
          <a:xfrm>
            <a:off x="2105025" y="407026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US" sz="1800" dirty="0">
                <a:latin typeface="Calibri" panose="020F0502020204030204" pitchFamily="34" charset="0"/>
                <a:ea typeface="Calibri"/>
                <a:cs typeface="Calibri" panose="020F0502020204030204" pitchFamily="34" charset="0"/>
                <a:sym typeface="Calibri"/>
              </a:rPr>
              <a:t>Ignore the email and delete it</a:t>
            </a:r>
            <a:endParaRPr lang="en-US"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D398963F-DB61-772D-2C7A-D82E98B5F5AD}"/>
              </a:ext>
            </a:extLst>
          </p:cNvPr>
          <p:cNvSpPr/>
          <p:nvPr/>
        </p:nvSpPr>
        <p:spPr>
          <a:xfrm>
            <a:off x="6134100" y="407026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a:t>
            </a:r>
            <a:r>
              <a:rPr lang="en-US" sz="1800" dirty="0">
                <a:latin typeface="Calibri" panose="020F0502020204030204" pitchFamily="34" charset="0"/>
                <a:ea typeface="Calibri"/>
                <a:cs typeface="Calibri" panose="020F0502020204030204" pitchFamily="34" charset="0"/>
                <a:sym typeface="Calibri"/>
              </a:rPr>
              <a:t>Share your IBAN securely</a:t>
            </a:r>
            <a:br>
              <a:rPr lang="en-US" sz="1800" dirty="0">
                <a:latin typeface="Calibri" panose="020F0502020204030204" pitchFamily="34" charset="0"/>
                <a:ea typeface="Calibri"/>
                <a:cs typeface="Calibri" panose="020F0502020204030204" pitchFamily="34" charset="0"/>
                <a:sym typeface="Calibri"/>
              </a:rPr>
            </a:br>
            <a:r>
              <a:rPr lang="en-US" sz="1800" dirty="0">
                <a:latin typeface="Calibri" panose="020F0502020204030204" pitchFamily="34" charset="0"/>
                <a:ea typeface="Calibri"/>
                <a:cs typeface="Calibri" panose="020F0502020204030204" pitchFamily="34" charset="0"/>
                <a:sym typeface="Calibri"/>
              </a:rPr>
              <a:t>via the email</a:t>
            </a:r>
            <a:endParaRPr lang="en-US"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4"/>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1C2E78"/>
                </a:solidFill>
                <a:latin typeface="Calibri"/>
                <a:ea typeface="Calibri"/>
                <a:cs typeface="Calibri"/>
                <a:sym typeface="Calibri"/>
              </a:rPr>
              <a:t>2. Which of the following is an example of a multi-factor authentication method?</a:t>
            </a:r>
            <a:endParaRPr sz="1400" b="0" i="0" u="none" strike="noStrike" cap="none">
              <a:solidFill>
                <a:srgbClr val="000000"/>
              </a:solidFill>
              <a:latin typeface="Calibri"/>
              <a:ea typeface="Calibri"/>
              <a:cs typeface="Calibri"/>
              <a:sym typeface="Calibri"/>
            </a:endParaRPr>
          </a:p>
        </p:txBody>
      </p:sp>
      <p:sp>
        <p:nvSpPr>
          <p:cNvPr id="382" name="Google Shape;382;p24"/>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4E10F282-AEBE-8780-5CF5-289B15161447}"/>
              </a:ext>
            </a:extLst>
          </p:cNvPr>
          <p:cNvSpPr/>
          <p:nvPr/>
        </p:nvSpPr>
        <p:spPr>
          <a:xfrm>
            <a:off x="2105025" y="270856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en-US" sz="1800" dirty="0">
                <a:latin typeface="Calibri" panose="020F0502020204030204" pitchFamily="34" charset="0"/>
                <a:ea typeface="Calibri"/>
                <a:cs typeface="Calibri" panose="020F0502020204030204" pitchFamily="34" charset="0"/>
                <a:sym typeface="Calibri"/>
              </a:rPr>
              <a:t>Using only a password</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7D2F87BD-1020-D401-C4D5-7D19FBFAD2FE}"/>
              </a:ext>
            </a:extLst>
          </p:cNvPr>
          <p:cNvSpPr/>
          <p:nvPr/>
        </p:nvSpPr>
        <p:spPr>
          <a:xfrm>
            <a:off x="6134100" y="270856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a:latin typeface="Calibri" panose="020F0502020204030204" pitchFamily="34" charset="0"/>
                <a:ea typeface="Calibri"/>
                <a:cs typeface="Calibri" panose="020F0502020204030204" pitchFamily="34" charset="0"/>
                <a:sym typeface="Calibri"/>
              </a:rPr>
              <a:t>Receiving an SMS code after entering your password</a:t>
            </a:r>
            <a:endParaRPr lang="el-GR"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ECD0F2AD-CDBC-BE06-8590-7F7193707B64}"/>
              </a:ext>
            </a:extLst>
          </p:cNvPr>
          <p:cNvSpPr/>
          <p:nvPr/>
        </p:nvSpPr>
        <p:spPr>
          <a:xfrm>
            <a:off x="2105025" y="395634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US" sz="1800" dirty="0">
                <a:latin typeface="Calibri" panose="020F0502020204030204" pitchFamily="34" charset="0"/>
                <a:ea typeface="Calibri"/>
                <a:cs typeface="Calibri" panose="020F0502020204030204" pitchFamily="34" charset="0"/>
                <a:sym typeface="Calibri"/>
              </a:rPr>
              <a:t>Accessing your account</a:t>
            </a:r>
            <a:br>
              <a:rPr lang="en-US" sz="1800" dirty="0">
                <a:latin typeface="Calibri" panose="020F0502020204030204" pitchFamily="34" charset="0"/>
                <a:ea typeface="Calibri"/>
                <a:cs typeface="Calibri" panose="020F0502020204030204" pitchFamily="34" charset="0"/>
                <a:sym typeface="Calibri"/>
              </a:rPr>
            </a:br>
            <a:r>
              <a:rPr lang="en-US" sz="1800" dirty="0">
                <a:latin typeface="Calibri" panose="020F0502020204030204" pitchFamily="34" charset="0"/>
                <a:ea typeface="Calibri"/>
                <a:cs typeface="Calibri" panose="020F0502020204030204" pitchFamily="34" charset="0"/>
                <a:sym typeface="Calibri"/>
              </a:rPr>
              <a:t>on public Wi-Fi</a:t>
            </a:r>
            <a:endParaRPr lang="el-GR"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377B4B22-4F79-2F9A-522C-4916C04A2C72}"/>
              </a:ext>
            </a:extLst>
          </p:cNvPr>
          <p:cNvSpPr/>
          <p:nvPr/>
        </p:nvSpPr>
        <p:spPr>
          <a:xfrm>
            <a:off x="6134100" y="395634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a:t>
            </a:r>
            <a:r>
              <a:rPr lang="en-US" sz="1800" dirty="0">
                <a:latin typeface="Calibri" panose="020F0502020204030204" pitchFamily="34" charset="0"/>
                <a:ea typeface="Calibri"/>
                <a:cs typeface="Calibri" panose="020F0502020204030204" pitchFamily="34" charset="0"/>
                <a:sym typeface="Calibri"/>
              </a:rPr>
              <a:t>Logging in without a PIN</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5"/>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1C2E78"/>
                </a:solidFill>
                <a:latin typeface="Calibri"/>
                <a:ea typeface="Calibri"/>
                <a:cs typeface="Calibri"/>
                <a:sym typeface="Calibri"/>
              </a:rPr>
              <a:t>3. What should you do before confirming a money transfer?</a:t>
            </a:r>
            <a:endParaRPr sz="1400" b="0" i="0" u="none" strike="noStrike" cap="none">
              <a:solidFill>
                <a:srgbClr val="000000"/>
              </a:solidFill>
              <a:latin typeface="Calibri"/>
              <a:ea typeface="Calibri"/>
              <a:cs typeface="Calibri"/>
              <a:sym typeface="Calibri"/>
            </a:endParaRPr>
          </a:p>
        </p:txBody>
      </p:sp>
      <p:sp>
        <p:nvSpPr>
          <p:cNvPr id="393" name="Google Shape;393;p25"/>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4" name="Ορθογώνιο 3">
            <a:extLst>
              <a:ext uri="{FF2B5EF4-FFF2-40B4-BE49-F238E27FC236}">
                <a16:creationId xmlns:a16="http://schemas.microsoft.com/office/drawing/2014/main" id="{C0650A9E-EA48-5F3A-2BDE-0EDE36DCCF9E}"/>
              </a:ext>
            </a:extLst>
          </p:cNvPr>
          <p:cNvSpPr/>
          <p:nvPr/>
        </p:nvSpPr>
        <p:spPr>
          <a:xfrm>
            <a:off x="2112607" y="275606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en-US" sz="1800" dirty="0">
                <a:latin typeface="Calibri" panose="020F0502020204030204" pitchFamily="34" charset="0"/>
                <a:ea typeface="Calibri"/>
                <a:cs typeface="Calibri" panose="020F0502020204030204" pitchFamily="34" charset="0"/>
                <a:sym typeface="Calibri"/>
              </a:rPr>
              <a:t>Do it directly</a:t>
            </a:r>
            <a:endParaRPr lang="en-US"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08DDD564-F08C-558F-3FC1-A55951A55DBC}"/>
              </a:ext>
            </a:extLst>
          </p:cNvPr>
          <p:cNvSpPr/>
          <p:nvPr/>
        </p:nvSpPr>
        <p:spPr>
          <a:xfrm>
            <a:off x="6141682" y="275606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a:t>
            </a:r>
            <a:r>
              <a:rPr lang="en-US" sz="1800" dirty="0">
                <a:latin typeface="Calibri" panose="020F0502020204030204" pitchFamily="34" charset="0"/>
                <a:ea typeface="Calibri"/>
                <a:cs typeface="Calibri" panose="020F0502020204030204" pitchFamily="34" charset="0"/>
                <a:sym typeface="Calibri"/>
              </a:rPr>
              <a:t> Double-check the recipient's details</a:t>
            </a:r>
            <a:endParaRPr lang="el-GR" sz="1800" dirty="0">
              <a:latin typeface="Calibri" panose="020F0502020204030204" pitchFamily="34" charset="0"/>
              <a:cs typeface="Calibri" panose="020F0502020204030204" pitchFamily="34" charset="0"/>
            </a:endParaRPr>
          </a:p>
        </p:txBody>
      </p:sp>
      <p:sp>
        <p:nvSpPr>
          <p:cNvPr id="6" name="Ορθογώνιο 5">
            <a:extLst>
              <a:ext uri="{FF2B5EF4-FFF2-40B4-BE49-F238E27FC236}">
                <a16:creationId xmlns:a16="http://schemas.microsoft.com/office/drawing/2014/main" id="{AABEE640-B6A0-5E11-4BE0-5CA757C39526}"/>
              </a:ext>
            </a:extLst>
          </p:cNvPr>
          <p:cNvSpPr/>
          <p:nvPr/>
        </p:nvSpPr>
        <p:spPr>
          <a:xfrm>
            <a:off x="2112607" y="400384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US" sz="1800" dirty="0">
                <a:latin typeface="Calibri" panose="020F0502020204030204" pitchFamily="34" charset="0"/>
                <a:ea typeface="Calibri"/>
                <a:cs typeface="Calibri" panose="020F0502020204030204" pitchFamily="34" charset="0"/>
                <a:sym typeface="Calibri"/>
              </a:rPr>
              <a:t>Ask the app to save your password automatically</a:t>
            </a:r>
            <a:endParaRPr lang="el-GR" sz="1800" dirty="0">
              <a:latin typeface="Calibri" panose="020F0502020204030204" pitchFamily="34" charset="0"/>
              <a:cs typeface="Calibri" panose="020F0502020204030204" pitchFamily="34" charset="0"/>
            </a:endParaRPr>
          </a:p>
        </p:txBody>
      </p:sp>
      <p:sp>
        <p:nvSpPr>
          <p:cNvPr id="7" name="Ορθογώνιο 6">
            <a:extLst>
              <a:ext uri="{FF2B5EF4-FFF2-40B4-BE49-F238E27FC236}">
                <a16:creationId xmlns:a16="http://schemas.microsoft.com/office/drawing/2014/main" id="{A5193D80-21E4-B066-7F97-926F493935B1}"/>
              </a:ext>
            </a:extLst>
          </p:cNvPr>
          <p:cNvSpPr/>
          <p:nvPr/>
        </p:nvSpPr>
        <p:spPr>
          <a:xfrm>
            <a:off x="6141682" y="400384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a:t>
            </a:r>
            <a:r>
              <a:rPr lang="en-US" sz="1800" dirty="0">
                <a:latin typeface="Calibri" panose="020F0502020204030204" pitchFamily="34" charset="0"/>
                <a:ea typeface="Calibri"/>
                <a:cs typeface="Calibri" panose="020F0502020204030204" pitchFamily="34" charset="0"/>
                <a:sym typeface="Calibri"/>
              </a:rPr>
              <a:t>. Transfer without reviewing</a:t>
            </a:r>
            <a:br>
              <a:rPr lang="en-US" sz="1800" dirty="0">
                <a:latin typeface="Calibri" panose="020F0502020204030204" pitchFamily="34" charset="0"/>
                <a:ea typeface="Calibri"/>
                <a:cs typeface="Calibri" panose="020F0502020204030204" pitchFamily="34" charset="0"/>
                <a:sym typeface="Calibri"/>
              </a:rPr>
            </a:br>
            <a:r>
              <a:rPr lang="en-US" sz="1800" dirty="0">
                <a:latin typeface="Calibri" panose="020F0502020204030204" pitchFamily="34" charset="0"/>
                <a:ea typeface="Calibri"/>
                <a:cs typeface="Calibri" panose="020F0502020204030204" pitchFamily="34" charset="0"/>
                <a:sym typeface="Calibri"/>
              </a:rPr>
              <a:t> the amount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C0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5"/>
                                        </p:tgtEl>
                                        <p:attrNameLst>
                                          <p:attrName>fillcolor</p:attrName>
                                        </p:attrNameLst>
                                      </p:cBhvr>
                                      <p:to>
                                        <a:srgbClr val="538135"/>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6"/>
                                        </p:tgtEl>
                                        <p:attrNameLst>
                                          <p:attrName>fillcolor</p:attrName>
                                        </p:attrNameLst>
                                      </p:cBhvr>
                                      <p:to>
                                        <a:srgbClr val="C00000"/>
                                      </p:to>
                                    </p:animClr>
                                    <p:set>
                                      <p:cBhvr>
                                        <p:cTn id="21" dur="2000" fill="hold"/>
                                        <p:tgtEl>
                                          <p:spTgt spid="6"/>
                                        </p:tgtEl>
                                        <p:attrNameLst>
                                          <p:attrName>fill.type</p:attrName>
                                        </p:attrNameLst>
                                      </p:cBhvr>
                                      <p:to>
                                        <p:strVal val="solid"/>
                                      </p:to>
                                    </p:set>
                                    <p:set>
                                      <p:cBhvr>
                                        <p:cTn id="22"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7"/>
                                        </p:tgtEl>
                                        <p:attrNameLst>
                                          <p:attrName>fillcolor</p:attrName>
                                        </p:attrNameLst>
                                      </p:cBhvr>
                                      <p:to>
                                        <a:srgbClr val="C01E24"/>
                                      </p:to>
                                    </p:animClr>
                                    <p:set>
                                      <p:cBhvr>
                                        <p:cTn id="28" dur="2000" fill="hold"/>
                                        <p:tgtEl>
                                          <p:spTgt spid="7"/>
                                        </p:tgtEl>
                                        <p:attrNameLst>
                                          <p:attrName>fill.type</p:attrName>
                                        </p:attrNameLst>
                                      </p:cBhvr>
                                      <p:to>
                                        <p:strVal val="solid"/>
                                      </p:to>
                                    </p:set>
                                    <p:set>
                                      <p:cBhvr>
                                        <p:cTn id="29"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8"/>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1C2E78"/>
                </a:solidFill>
                <a:latin typeface="Calibri"/>
                <a:ea typeface="Calibri"/>
                <a:cs typeface="Calibri"/>
                <a:sym typeface="Calibri"/>
              </a:rPr>
              <a:t>4. Why is it unsafe to use public Wi-Fi for digital money transfers?</a:t>
            </a:r>
            <a:endParaRPr sz="1400" b="0" i="0" u="none" strike="noStrike" cap="none">
              <a:solidFill>
                <a:srgbClr val="000000"/>
              </a:solidFill>
              <a:latin typeface="Calibri"/>
              <a:ea typeface="Calibri"/>
              <a:cs typeface="Calibri"/>
              <a:sym typeface="Calibri"/>
            </a:endParaRPr>
          </a:p>
        </p:txBody>
      </p:sp>
      <p:sp>
        <p:nvSpPr>
          <p:cNvPr id="404" name="Google Shape;404;p48"/>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E49621A8-154A-6204-C0CB-317A27E5B0CE}"/>
              </a:ext>
            </a:extLst>
          </p:cNvPr>
          <p:cNvSpPr/>
          <p:nvPr/>
        </p:nvSpPr>
        <p:spPr>
          <a:xfrm>
            <a:off x="2066925"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en-US" sz="1800" dirty="0">
                <a:latin typeface="Calibri" panose="020F0502020204030204" pitchFamily="34" charset="0"/>
                <a:ea typeface="Calibri"/>
                <a:cs typeface="Calibri" panose="020F0502020204030204" pitchFamily="34" charset="0"/>
                <a:sym typeface="Calibri"/>
              </a:rPr>
              <a:t>It is too slow for large transactions</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A670D58C-420F-CA2C-F98C-7B7E8537A3A1}"/>
              </a:ext>
            </a:extLst>
          </p:cNvPr>
          <p:cNvSpPr/>
          <p:nvPr/>
        </p:nvSpPr>
        <p:spPr>
          <a:xfrm>
            <a:off x="6096000" y="27717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a:latin typeface="Calibri" panose="020F0502020204030204" pitchFamily="34" charset="0"/>
                <a:ea typeface="Calibri"/>
                <a:cs typeface="Calibri" panose="020F0502020204030204" pitchFamily="34" charset="0"/>
                <a:sym typeface="Calibri"/>
              </a:rPr>
              <a:t>It allows unauthorized access to your sensitive data</a:t>
            </a:r>
            <a:endParaRPr lang="el-GR"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9ACE1D25-35D2-8731-8C4D-7C6BFAD3EC76}"/>
              </a:ext>
            </a:extLst>
          </p:cNvPr>
          <p:cNvSpPr/>
          <p:nvPr/>
        </p:nvSpPr>
        <p:spPr>
          <a:xfrm>
            <a:off x="2066925"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US" sz="1800" dirty="0">
                <a:latin typeface="Calibri" panose="020F0502020204030204" pitchFamily="34" charset="0"/>
                <a:ea typeface="Calibri"/>
                <a:cs typeface="Calibri" panose="020F0502020204030204" pitchFamily="34" charset="0"/>
                <a:sym typeface="Calibri"/>
              </a:rPr>
              <a:t>It requires a password to connect</a:t>
            </a:r>
            <a:endParaRPr lang="el-GR"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13288EF4-FA18-B0D9-75A6-B2B1123D8A4C}"/>
              </a:ext>
            </a:extLst>
          </p:cNvPr>
          <p:cNvSpPr/>
          <p:nvPr/>
        </p:nvSpPr>
        <p:spPr>
          <a:xfrm>
            <a:off x="6096000" y="40195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a:t>
            </a:r>
            <a:r>
              <a:rPr lang="en-US" sz="1800" dirty="0">
                <a:latin typeface="Calibri" panose="020F0502020204030204" pitchFamily="34" charset="0"/>
                <a:ea typeface="Calibri"/>
                <a:cs typeface="Calibri" panose="020F0502020204030204" pitchFamily="34" charset="0"/>
                <a:sym typeface="Calibri"/>
              </a:rPr>
              <a:t>It doesn’t support online payments</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9"/>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1C2E78"/>
                </a:solidFill>
                <a:latin typeface="Calibri"/>
                <a:ea typeface="Calibri"/>
                <a:cs typeface="Calibri"/>
                <a:sym typeface="Calibri"/>
              </a:rPr>
              <a:t>5. What should you do if you notice a discrepancy in your transaction history?</a:t>
            </a:r>
            <a:endParaRPr sz="1400" b="0" i="0" u="none" strike="noStrike" cap="none">
              <a:solidFill>
                <a:srgbClr val="000000"/>
              </a:solidFill>
              <a:latin typeface="Calibri"/>
              <a:ea typeface="Calibri"/>
              <a:cs typeface="Calibri"/>
              <a:sym typeface="Calibri"/>
            </a:endParaRPr>
          </a:p>
        </p:txBody>
      </p:sp>
      <p:sp>
        <p:nvSpPr>
          <p:cNvPr id="415" name="Google Shape;415;p49"/>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78B76116-4D4E-81C4-B60A-412D5F3647F3}"/>
              </a:ext>
            </a:extLst>
          </p:cNvPr>
          <p:cNvSpPr/>
          <p:nvPr/>
        </p:nvSpPr>
        <p:spPr>
          <a:xfrm>
            <a:off x="2112607"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a:t>
            </a:r>
            <a:r>
              <a:rPr lang="en-US" sz="1800" dirty="0">
                <a:latin typeface="Calibri" panose="020F0502020204030204" pitchFamily="34" charset="0"/>
                <a:ea typeface="Calibri"/>
                <a:cs typeface="Calibri" panose="020F0502020204030204" pitchFamily="34" charset="0"/>
                <a:sym typeface="Calibri"/>
              </a:rPr>
              <a:t> </a:t>
            </a:r>
            <a:r>
              <a:rPr lang="en-US" sz="1800" dirty="0">
                <a:latin typeface="Calibri"/>
                <a:ea typeface="Calibri"/>
                <a:cs typeface="Calibri"/>
                <a:sym typeface="Calibri"/>
              </a:rPr>
              <a:t>Ignore it and wait for it to resolve itself</a:t>
            </a:r>
            <a:endParaRPr lang="en-US"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93717552-2AF5-3BD4-AC45-58FD2EBC229B}"/>
              </a:ext>
            </a:extLst>
          </p:cNvPr>
          <p:cNvSpPr/>
          <p:nvPr/>
        </p:nvSpPr>
        <p:spPr>
          <a:xfrm>
            <a:off x="6141682" y="27717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a:latin typeface="Calibri"/>
                <a:ea typeface="Calibri"/>
                <a:cs typeface="Calibri"/>
                <a:sym typeface="Calibri"/>
              </a:rPr>
              <a:t>Delete the app and reinstall it</a:t>
            </a:r>
            <a:endParaRPr lang="en-US"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5BA88A4F-16BC-2394-840E-6683C9760AD4}"/>
              </a:ext>
            </a:extLst>
          </p:cNvPr>
          <p:cNvSpPr/>
          <p:nvPr/>
        </p:nvSpPr>
        <p:spPr>
          <a:xfrm>
            <a:off x="2112607"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US" sz="1800" dirty="0">
                <a:latin typeface="Calibri"/>
                <a:ea typeface="Calibri"/>
                <a:cs typeface="Calibri"/>
                <a:sym typeface="Calibri"/>
              </a:rPr>
              <a:t>Contact your bank or app support immediately</a:t>
            </a:r>
            <a:endParaRPr lang="en-US"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A4BD856E-D8DA-AE39-25FE-A32A5CD52067}"/>
              </a:ext>
            </a:extLst>
          </p:cNvPr>
          <p:cNvSpPr/>
          <p:nvPr/>
        </p:nvSpPr>
        <p:spPr>
          <a:xfrm>
            <a:off x="6141682" y="40195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a:t>
            </a:r>
            <a:r>
              <a:rPr lang="en-US" sz="1800" dirty="0">
                <a:latin typeface="Calibri"/>
                <a:ea typeface="Calibri"/>
                <a:cs typeface="Calibri"/>
                <a:sym typeface="Calibri"/>
              </a:rPr>
              <a:t>Try to reverse the transaction yourself</a:t>
            </a:r>
            <a:endParaRPr lang="en-US"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0"/>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1C2E78"/>
                </a:solidFill>
                <a:latin typeface="Calibri"/>
                <a:ea typeface="Calibri"/>
                <a:cs typeface="Calibri"/>
                <a:sym typeface="Calibri"/>
              </a:rPr>
              <a:t>6. Which of the following is a key feature of transaction history?</a:t>
            </a:r>
            <a:endParaRPr sz="1400" b="0" i="0" u="none" strike="noStrike" cap="none">
              <a:solidFill>
                <a:srgbClr val="000000"/>
              </a:solidFill>
              <a:latin typeface="Calibri"/>
              <a:ea typeface="Calibri"/>
              <a:cs typeface="Calibri"/>
              <a:sym typeface="Calibri"/>
            </a:endParaRPr>
          </a:p>
        </p:txBody>
      </p:sp>
      <p:sp>
        <p:nvSpPr>
          <p:cNvPr id="426" name="Google Shape;426;p50"/>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CE4B15D4-8CF3-AE81-53D8-BECE2910CF15}"/>
              </a:ext>
            </a:extLst>
          </p:cNvPr>
          <p:cNvSpPr/>
          <p:nvPr/>
        </p:nvSpPr>
        <p:spPr>
          <a:xfrm>
            <a:off x="2105025" y="28035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Sending money to multiple recipients</a:t>
            </a:r>
          </a:p>
        </p:txBody>
      </p:sp>
      <p:sp>
        <p:nvSpPr>
          <p:cNvPr id="3" name="Ορθογώνιο 2">
            <a:extLst>
              <a:ext uri="{FF2B5EF4-FFF2-40B4-BE49-F238E27FC236}">
                <a16:creationId xmlns:a16="http://schemas.microsoft.com/office/drawing/2014/main" id="{5DDDD82C-64FD-F4A5-6BD2-89431379AA2B}"/>
              </a:ext>
            </a:extLst>
          </p:cNvPr>
          <p:cNvSpPr/>
          <p:nvPr/>
        </p:nvSpPr>
        <p:spPr>
          <a:xfrm>
            <a:off x="6134100" y="280356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B. Viewing details like date, amount, and reference numbers</a:t>
            </a:r>
          </a:p>
        </p:txBody>
      </p:sp>
      <p:sp>
        <p:nvSpPr>
          <p:cNvPr id="4" name="Ορθογώνιο 3">
            <a:extLst>
              <a:ext uri="{FF2B5EF4-FFF2-40B4-BE49-F238E27FC236}">
                <a16:creationId xmlns:a16="http://schemas.microsoft.com/office/drawing/2014/main" id="{C31A3435-29CE-F0EE-9939-A382AF761FEC}"/>
              </a:ext>
            </a:extLst>
          </p:cNvPr>
          <p:cNvSpPr/>
          <p:nvPr/>
        </p:nvSpPr>
        <p:spPr>
          <a:xfrm>
            <a:off x="2105025" y="40513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C. Depositing cash into an account</a:t>
            </a:r>
          </a:p>
        </p:txBody>
      </p:sp>
      <p:sp>
        <p:nvSpPr>
          <p:cNvPr id="5" name="Ορθογώνιο 4">
            <a:extLst>
              <a:ext uri="{FF2B5EF4-FFF2-40B4-BE49-F238E27FC236}">
                <a16:creationId xmlns:a16="http://schemas.microsoft.com/office/drawing/2014/main" id="{49E29407-E161-4D4C-BC61-7A6499703EF3}"/>
              </a:ext>
            </a:extLst>
          </p:cNvPr>
          <p:cNvSpPr/>
          <p:nvPr/>
        </p:nvSpPr>
        <p:spPr>
          <a:xfrm>
            <a:off x="6134100" y="405134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D. Adding new payment methods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n-US" sz="2200" dirty="0"/>
              <a:t>Unit 1</a:t>
            </a:r>
            <a:r>
              <a:rPr lang="en-US" dirty="0"/>
              <a:t/>
            </a:r>
            <a:br>
              <a:rPr lang="en-US" dirty="0"/>
            </a:br>
            <a:r>
              <a:rPr lang="en-US" sz="4000" dirty="0"/>
              <a:t>Introduction </a:t>
            </a:r>
            <a:r>
              <a:rPr lang="en-US" dirty="0"/>
              <a:t/>
            </a:r>
            <a:br>
              <a:rPr lang="en-US" dirty="0"/>
            </a:br>
            <a:endParaRPr dirty="0"/>
          </a:p>
        </p:txBody>
      </p:sp>
      <p:sp>
        <p:nvSpPr>
          <p:cNvPr id="128" name="Google Shape;128;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129" name="Google Shape;129;p4"/>
          <p:cNvSpPr txBox="1">
            <a:spLocks noGrp="1"/>
          </p:cNvSpPr>
          <p:nvPr>
            <p:ph type="body" idx="2"/>
          </p:nvPr>
        </p:nvSpPr>
        <p:spPr>
          <a:xfrm>
            <a:off x="557995" y="2589918"/>
            <a:ext cx="72228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ct val="100000"/>
              <a:buNone/>
            </a:pPr>
            <a:r>
              <a:rPr lang="en-US" sz="2000" dirty="0"/>
              <a:t>On completion of this unit, you will be informed about</a:t>
            </a:r>
            <a:endParaRPr dirty="0"/>
          </a:p>
          <a:p>
            <a:pPr marL="228600" lvl="0" indent="-224948" algn="l" rtl="0">
              <a:lnSpc>
                <a:spcPct val="150000"/>
              </a:lnSpc>
              <a:spcBef>
                <a:spcPts val="1200"/>
              </a:spcBef>
              <a:spcAft>
                <a:spcPts val="0"/>
              </a:spcAft>
              <a:buClr>
                <a:srgbClr val="92D050"/>
              </a:buClr>
              <a:buSzPct val="104996"/>
              <a:buFont typeface="Calibri"/>
              <a:buChar char="✔"/>
            </a:pPr>
            <a:r>
              <a:rPr lang="en-US" sz="2000" dirty="0"/>
              <a:t>The learning objectives and training content of this module</a:t>
            </a:r>
            <a:endParaRPr dirty="0"/>
          </a:p>
          <a:p>
            <a:pPr marL="228600" lvl="0" indent="-224948" algn="l" rtl="0">
              <a:lnSpc>
                <a:spcPct val="150000"/>
              </a:lnSpc>
              <a:spcBef>
                <a:spcPts val="1200"/>
              </a:spcBef>
              <a:spcAft>
                <a:spcPts val="0"/>
              </a:spcAft>
              <a:buClr>
                <a:srgbClr val="92D050"/>
              </a:buClr>
              <a:buSzPct val="104996"/>
              <a:buFont typeface="Calibri"/>
              <a:buChar char="✔"/>
            </a:pPr>
            <a:r>
              <a:rPr lang="en-US" sz="2000" dirty="0"/>
              <a:t>The training methodology used and the duration of this module</a:t>
            </a:r>
            <a:endParaRPr sz="2000" dirty="0"/>
          </a:p>
        </p:txBody>
      </p:sp>
      <p:pic>
        <p:nvPicPr>
          <p:cNvPr id="130" name="Google Shape;130;p4"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31" name="Google Shape;131;p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1"/>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1C2E78"/>
                </a:solidFill>
                <a:latin typeface="Calibri"/>
                <a:ea typeface="Calibri"/>
                <a:cs typeface="Calibri"/>
                <a:sym typeface="Calibri"/>
              </a:rPr>
              <a:t>7. Which of the following is a sign of a phishing attempt?</a:t>
            </a:r>
            <a:endParaRPr sz="1400" b="0" i="0" u="none" strike="noStrike" cap="none">
              <a:solidFill>
                <a:srgbClr val="000000"/>
              </a:solidFill>
              <a:latin typeface="Calibri"/>
              <a:ea typeface="Calibri"/>
              <a:cs typeface="Calibri"/>
              <a:sym typeface="Calibri"/>
            </a:endParaRPr>
          </a:p>
        </p:txBody>
      </p:sp>
      <p:sp>
        <p:nvSpPr>
          <p:cNvPr id="437" name="Google Shape;437;p51"/>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20B026F1-5CF7-A3B4-04FB-9026F7B75332}"/>
              </a:ext>
            </a:extLst>
          </p:cNvPr>
          <p:cNvSpPr/>
          <p:nvPr/>
        </p:nvSpPr>
        <p:spPr>
          <a:xfrm>
            <a:off x="2143861"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C. A notification from your banking app about a recent transaction</a:t>
            </a:r>
          </a:p>
          <a:p>
            <a:pPr algn="ctr"/>
            <a:endParaRPr lang="en-US" sz="1800" dirty="0"/>
          </a:p>
        </p:txBody>
      </p:sp>
      <p:sp>
        <p:nvSpPr>
          <p:cNvPr id="3" name="Ορθογώνιο 2">
            <a:extLst>
              <a:ext uri="{FF2B5EF4-FFF2-40B4-BE49-F238E27FC236}">
                <a16:creationId xmlns:a16="http://schemas.microsoft.com/office/drawing/2014/main" id="{FED9FBFF-C782-8CF4-C465-D42EB4F8F0E1}"/>
              </a:ext>
            </a:extLst>
          </p:cNvPr>
          <p:cNvSpPr/>
          <p:nvPr/>
        </p:nvSpPr>
        <p:spPr>
          <a:xfrm>
            <a:off x="6172936"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B. A secure website with a padlock icon in the address bar</a:t>
            </a:r>
            <a:endParaRPr lang="en-US" sz="1800" dirty="0"/>
          </a:p>
        </p:txBody>
      </p:sp>
      <p:sp>
        <p:nvSpPr>
          <p:cNvPr id="4" name="Ορθογώνιο 3">
            <a:extLst>
              <a:ext uri="{FF2B5EF4-FFF2-40B4-BE49-F238E27FC236}">
                <a16:creationId xmlns:a16="http://schemas.microsoft.com/office/drawing/2014/main" id="{0FDAA2E1-15E6-D31E-8A39-54F4108F2A10}"/>
              </a:ext>
            </a:extLst>
          </p:cNvPr>
          <p:cNvSpPr/>
          <p:nvPr/>
        </p:nvSpPr>
        <p:spPr>
          <a:xfrm>
            <a:off x="2143861" y="279663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A. An email with urgent language asking for personal details</a:t>
            </a:r>
          </a:p>
        </p:txBody>
      </p:sp>
      <p:sp>
        <p:nvSpPr>
          <p:cNvPr id="5" name="Ορθογώνιο 4">
            <a:extLst>
              <a:ext uri="{FF2B5EF4-FFF2-40B4-BE49-F238E27FC236}">
                <a16:creationId xmlns:a16="http://schemas.microsoft.com/office/drawing/2014/main" id="{A9F7F669-51F3-394B-9F8B-F4E1A1356571}"/>
              </a:ext>
            </a:extLst>
          </p:cNvPr>
          <p:cNvSpPr/>
          <p:nvPr/>
        </p:nvSpPr>
        <p:spPr>
          <a:xfrm>
            <a:off x="6172936"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D. A message from a known contact without any suspicious links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grpSp>
        <p:nvGrpSpPr>
          <p:cNvPr id="443" name="Google Shape;443;p30"/>
          <p:cNvGrpSpPr/>
          <p:nvPr/>
        </p:nvGrpSpPr>
        <p:grpSpPr>
          <a:xfrm>
            <a:off x="0" y="1"/>
            <a:ext cx="12624362" cy="6910372"/>
            <a:chOff x="0" y="0"/>
            <a:chExt cx="12624362" cy="7020335"/>
          </a:xfrm>
        </p:grpSpPr>
        <p:sp>
          <p:nvSpPr>
            <p:cNvPr id="444" name="Google Shape;444;p30"/>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45" name="Google Shape;445;p30"/>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446" name="Google Shape;446;p30"/>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447" name="Google Shape;447;p30"/>
            <p:cNvSpPr txBox="1"/>
            <p:nvPr/>
          </p:nvSpPr>
          <p:spPr>
            <a:xfrm>
              <a:off x="0" y="3882628"/>
              <a:ext cx="539115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en-US" sz="4000" b="1" i="0" u="none" strike="noStrike" cap="none" dirty="0">
                  <a:solidFill>
                    <a:srgbClr val="FFC243"/>
                  </a:solidFill>
                  <a:latin typeface="Calibri"/>
                  <a:ea typeface="Calibri"/>
                  <a:cs typeface="Calibri"/>
                  <a:sym typeface="Calibri"/>
                </a:rPr>
                <a:t>Congratulations!</a:t>
              </a:r>
              <a:r>
                <a:rPr lang="en-US" sz="2800" b="1" i="0" u="none" strike="noStrike" cap="none" dirty="0">
                  <a:solidFill>
                    <a:srgbClr val="84C337"/>
                  </a:solidFill>
                  <a:latin typeface="Calibri"/>
                  <a:ea typeface="Calibri"/>
                  <a:cs typeface="Calibri"/>
                  <a:sym typeface="Calibri"/>
                </a:rPr>
                <a:t/>
              </a:r>
              <a:br>
                <a:rPr lang="en-US" sz="2800" b="1" i="0" u="none" strike="noStrike" cap="none" dirty="0">
                  <a:solidFill>
                    <a:srgbClr val="84C337"/>
                  </a:solidFill>
                  <a:latin typeface="Calibri"/>
                  <a:ea typeface="Calibri"/>
                  <a:cs typeface="Calibri"/>
                  <a:sym typeface="Calibri"/>
                </a:rPr>
              </a:br>
              <a:r>
                <a:rPr lang="en-US" sz="2800" b="1" i="0" u="none" strike="noStrike" cap="none" dirty="0">
                  <a:solidFill>
                    <a:srgbClr val="1C2E78"/>
                  </a:solidFill>
                  <a:latin typeface="Calibri"/>
                  <a:ea typeface="Calibri"/>
                  <a:cs typeface="Calibri"/>
                  <a:sym typeface="Calibri"/>
                </a:rPr>
                <a:t>You have completed </a:t>
              </a:r>
              <a:r>
                <a:rPr lang="en-US" sz="2800" b="1" i="0" u="none" strike="noStrike" cap="none">
                  <a:solidFill>
                    <a:srgbClr val="1C2E78"/>
                  </a:solidFill>
                  <a:latin typeface="Calibri"/>
                  <a:ea typeface="Calibri"/>
                  <a:cs typeface="Calibri"/>
                  <a:sym typeface="Calibri"/>
                </a:rPr>
                <a:t>this </a:t>
              </a:r>
              <a:r>
                <a:rPr lang="en-US" sz="2800" b="1">
                  <a:solidFill>
                    <a:srgbClr val="1C2E78"/>
                  </a:solidFill>
                  <a:latin typeface="Calibri"/>
                  <a:ea typeface="Calibri"/>
                  <a:cs typeface="Calibri"/>
                  <a:sym typeface="Calibri"/>
                </a:rPr>
                <a:t>module</a:t>
              </a:r>
              <a:r>
                <a:rPr lang="en-US" sz="2800" b="1" i="0" u="none" strike="noStrike" cap="none">
                  <a:solidFill>
                    <a:srgbClr val="1C2E78"/>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p:txBody>
        </p:sp>
      </p:grpSp>
      <p:sp>
        <p:nvSpPr>
          <p:cNvPr id="448" name="Google Shape;448;p30"/>
          <p:cNvSpPr/>
          <p:nvPr/>
        </p:nvSpPr>
        <p:spPr>
          <a:xfrm>
            <a:off x="4782319" y="6277950"/>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110"/>
              <a:buFont typeface="Calibri"/>
              <a:buNone/>
            </a:pPr>
            <a:r>
              <a:rPr lang="en-US" sz="1110" b="0" i="0" u="none" strike="noStrike" cap="non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2023-1-RO01-KA220-ADU-000157797</a:t>
            </a:r>
            <a:endParaRPr sz="1110" b="0" i="0" u="none" strike="noStrike" cap="none">
              <a:solidFill>
                <a:schemeClr val="lt1"/>
              </a:solidFill>
              <a:latin typeface="Calibri"/>
              <a:ea typeface="Calibri"/>
              <a:cs typeface="Calibri"/>
              <a:sym typeface="Calibri"/>
            </a:endParaRPr>
          </a:p>
        </p:txBody>
      </p:sp>
      <p:pic>
        <p:nvPicPr>
          <p:cNvPr id="449" name="Google Shape;449;p30"/>
          <p:cNvPicPr preferRelativeResize="0"/>
          <p:nvPr/>
        </p:nvPicPr>
        <p:blipFill rotWithShape="1">
          <a:blip r:embed="rId4">
            <a:alphaModFix/>
          </a:blip>
          <a:srcRect/>
          <a:stretch/>
        </p:blipFill>
        <p:spPr>
          <a:xfrm>
            <a:off x="6386" y="6250154"/>
            <a:ext cx="2822862" cy="607846"/>
          </a:xfrm>
          <a:prstGeom prst="rect">
            <a:avLst/>
          </a:prstGeom>
          <a:noFill/>
          <a:ln>
            <a:noFill/>
          </a:ln>
        </p:spPr>
      </p:pic>
      <p:pic>
        <p:nvPicPr>
          <p:cNvPr id="450" name="Google Shape;450;p30" descr="Εικόνα που περιέχει γραφικά, γραφιστική, clipart, καρτούν&#10;&#10;Περιγραφή που δημιουργήθηκε αυτόματα"/>
          <p:cNvPicPr preferRelativeResize="0"/>
          <p:nvPr/>
        </p:nvPicPr>
        <p:blipFill rotWithShape="1">
          <a:blip r:embed="rId5">
            <a:alphaModFix/>
          </a:blip>
          <a:srcRect r="54938"/>
          <a:stretch/>
        </p:blipFill>
        <p:spPr>
          <a:xfrm>
            <a:off x="-33924" y="8958"/>
            <a:ext cx="3635960" cy="3783780"/>
          </a:xfrm>
          <a:prstGeom prst="rect">
            <a:avLst/>
          </a:prstGeom>
          <a:noFill/>
          <a:ln>
            <a:noFill/>
          </a:ln>
        </p:spPr>
      </p:pic>
      <p:pic>
        <p:nvPicPr>
          <p:cNvPr id="451" name="Google Shape;451;p30" descr="Εικόνα που περιέχει γραφικά, γραφιστική, clipart, καρτούν&#10;&#10;Περιγραφή που δημιουργήθηκε αυτόματα"/>
          <p:cNvPicPr preferRelativeResize="0"/>
          <p:nvPr/>
        </p:nvPicPr>
        <p:blipFill rotWithShape="1">
          <a:blip r:embed="rId6">
            <a:alphaModFix/>
          </a:blip>
          <a:srcRect l="44200" r="5462"/>
          <a:stretch/>
        </p:blipFill>
        <p:spPr>
          <a:xfrm>
            <a:off x="3397721" y="823363"/>
            <a:ext cx="2375272" cy="2212824"/>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Competences</a:t>
            </a:r>
            <a:endParaRPr sz="2400"/>
          </a:p>
        </p:txBody>
      </p:sp>
      <p:pic>
        <p:nvPicPr>
          <p:cNvPr id="126" name="Google Shape;126;p4" descr="Στόχος με συμπαγές γέμισμα"/>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27" name="Google Shape;127;p4"/>
          <p:cNvSpPr txBox="1">
            <a:spLocks noGrp="1"/>
          </p:cNvSpPr>
          <p:nvPr>
            <p:ph type="body" idx="1"/>
          </p:nvPr>
        </p:nvSpPr>
        <p:spPr>
          <a:xfrm>
            <a:off x="485774" y="2236601"/>
            <a:ext cx="5676901" cy="4147079"/>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92D050"/>
              </a:buClr>
              <a:buSzPts val="2400"/>
              <a:buFont typeface="Calibri"/>
              <a:buChar char="▪"/>
            </a:pPr>
            <a:r>
              <a:rPr lang="en-US" sz="2000" dirty="0"/>
              <a:t>Understand and Perform Digital Transactions</a:t>
            </a:r>
            <a:endParaRPr sz="2800" dirty="0"/>
          </a:p>
          <a:p>
            <a:pPr marL="685800" lvl="1" indent="-228600" algn="l" rtl="0">
              <a:lnSpc>
                <a:spcPct val="100000"/>
              </a:lnSpc>
              <a:spcBef>
                <a:spcPts val="1200"/>
              </a:spcBef>
              <a:spcAft>
                <a:spcPts val="0"/>
              </a:spcAft>
              <a:buClr>
                <a:srgbClr val="FFDA4C"/>
              </a:buClr>
              <a:buSzPts val="2400"/>
              <a:buChar char="✔"/>
            </a:pPr>
            <a:r>
              <a:rPr lang="en-US" sz="2000" dirty="0"/>
              <a:t>Identify the necessary information for sending money.</a:t>
            </a:r>
            <a:endParaRPr sz="2400" dirty="0"/>
          </a:p>
          <a:p>
            <a:pPr marL="685800" lvl="1" indent="-228600" algn="l" rtl="0">
              <a:lnSpc>
                <a:spcPct val="100000"/>
              </a:lnSpc>
              <a:spcBef>
                <a:spcPts val="1200"/>
              </a:spcBef>
              <a:spcAft>
                <a:spcPts val="0"/>
              </a:spcAft>
              <a:buClr>
                <a:srgbClr val="FFDA4C"/>
              </a:buClr>
              <a:buSzPts val="2400"/>
              <a:buChar char="✔"/>
            </a:pPr>
            <a:r>
              <a:rPr lang="en-US" sz="2000" dirty="0"/>
              <a:t>Know what IBAN stands for and how to use it.</a:t>
            </a:r>
            <a:endParaRPr sz="2400" dirty="0"/>
          </a:p>
          <a:p>
            <a:pPr marL="685800" lvl="1" indent="-228600" algn="l" rtl="0">
              <a:lnSpc>
                <a:spcPct val="100000"/>
              </a:lnSpc>
              <a:spcBef>
                <a:spcPts val="1200"/>
              </a:spcBef>
              <a:spcAft>
                <a:spcPts val="0"/>
              </a:spcAft>
              <a:buClr>
                <a:srgbClr val="FFDA4C"/>
              </a:buClr>
              <a:buSzPts val="2400"/>
              <a:buChar char="✔"/>
            </a:pPr>
            <a:r>
              <a:rPr lang="en-US" sz="2000" dirty="0"/>
              <a:t>Understand the purpose of a username.</a:t>
            </a:r>
            <a:endParaRPr sz="2400" dirty="0"/>
          </a:p>
          <a:p>
            <a:pPr marL="685800" lvl="1" indent="-228600" algn="l" rtl="0">
              <a:lnSpc>
                <a:spcPct val="100000"/>
              </a:lnSpc>
              <a:spcBef>
                <a:spcPts val="1200"/>
              </a:spcBef>
              <a:spcAft>
                <a:spcPts val="0"/>
              </a:spcAft>
              <a:buClr>
                <a:srgbClr val="FFDA4C"/>
              </a:buClr>
              <a:buSzPts val="2400"/>
              <a:buChar char="✔"/>
            </a:pPr>
            <a:r>
              <a:rPr lang="en-US" sz="2000" dirty="0"/>
              <a:t>Know when and why to use phone numbers.</a:t>
            </a:r>
            <a:endParaRPr sz="2400" dirty="0"/>
          </a:p>
          <a:p>
            <a:pPr marL="685800" lvl="1" indent="-228600" algn="l" rtl="0">
              <a:lnSpc>
                <a:spcPct val="100000"/>
              </a:lnSpc>
              <a:spcBef>
                <a:spcPts val="1200"/>
              </a:spcBef>
              <a:spcAft>
                <a:spcPts val="0"/>
              </a:spcAft>
              <a:buClr>
                <a:srgbClr val="FFDA4C"/>
              </a:buClr>
              <a:buSzPts val="2400"/>
              <a:buChar char="✔"/>
            </a:pPr>
            <a:r>
              <a:rPr lang="en-US" sz="2000" dirty="0"/>
              <a:t>Add clear payment details.</a:t>
            </a:r>
            <a:endParaRPr sz="2400" dirty="0"/>
          </a:p>
        </p:txBody>
      </p:sp>
      <p:sp>
        <p:nvSpPr>
          <p:cNvPr id="128" name="Google Shape;128;p4"/>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000" b="0" i="0" u="none" strike="noStrike" cap="none">
                <a:solidFill>
                  <a:schemeClr val="dk1"/>
                </a:solidFill>
                <a:latin typeface="Calibri"/>
                <a:ea typeface="Calibri"/>
                <a:cs typeface="Calibri"/>
                <a:sym typeface="Calibri"/>
              </a:rPr>
              <a:t>Receiving and sending money </a:t>
            </a:r>
            <a:endParaRPr sz="2000" b="0" i="0" u="none" strike="noStrike" cap="none">
              <a:solidFill>
                <a:schemeClr val="dk1"/>
              </a:solidFill>
              <a:latin typeface="Calibri"/>
              <a:ea typeface="Calibri"/>
              <a:cs typeface="Calibri"/>
              <a:sym typeface="Calibri"/>
            </a:endParaRPr>
          </a:p>
        </p:txBody>
      </p:sp>
      <p:sp>
        <p:nvSpPr>
          <p:cNvPr id="129" name="Google Shape;129;p4"/>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130" name="Google Shape;130;p4"/>
          <p:cNvSpPr txBox="1"/>
          <p:nvPr/>
        </p:nvSpPr>
        <p:spPr>
          <a:xfrm>
            <a:off x="6162675" y="2244326"/>
            <a:ext cx="5802056" cy="3694265"/>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92D050"/>
              </a:buClr>
              <a:buSzPts val="2400"/>
              <a:buFont typeface="Calibri"/>
              <a:buChar char="▪"/>
            </a:pPr>
            <a:r>
              <a:rPr lang="en-US" sz="2000" b="0" i="0" u="none" strike="noStrike" cap="none" dirty="0">
                <a:solidFill>
                  <a:schemeClr val="lt1"/>
                </a:solidFill>
                <a:latin typeface="Calibri"/>
                <a:ea typeface="Calibri"/>
                <a:cs typeface="Calibri"/>
                <a:sym typeface="Calibri"/>
              </a:rPr>
              <a:t>Navigate Security Steps Confidently</a:t>
            </a:r>
            <a:endParaRPr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Understand how PINs protect your account.</a:t>
            </a:r>
            <a:endParaRPr sz="1600" dirty="0"/>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Use passwords effectively and safely.</a:t>
            </a:r>
            <a:endParaRPr sz="1600" dirty="0"/>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Recognize SMS codes as an added layer of security.</a:t>
            </a:r>
            <a:endParaRPr sz="1600" dirty="0"/>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Avoid sharing sensitive details with others.</a:t>
            </a:r>
            <a:endParaRPr sz="1600" dirty="0"/>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Identify signs of secure connections (e.g., padlock icons).</a:t>
            </a:r>
            <a:endParaRPr b="0" i="0" u="none" strike="noStrike" cap="none" dirty="0">
              <a:solidFill>
                <a:srgbClr val="000000"/>
              </a:solidFill>
              <a:latin typeface="Calibri"/>
              <a:ea typeface="Calibri"/>
              <a:cs typeface="Calibri"/>
              <a:sym typeface="Calibri"/>
            </a:endParaRPr>
          </a:p>
        </p:txBody>
      </p:sp>
      <p:sp>
        <p:nvSpPr>
          <p:cNvPr id="131" name="Google Shape;131;p4"/>
          <p:cNvSpPr txBox="1"/>
          <p:nvPr/>
        </p:nvSpPr>
        <p:spPr>
          <a:xfrm>
            <a:off x="1524000" y="1571576"/>
            <a:ext cx="6096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1" u="none" strike="noStrike" cap="none">
                <a:solidFill>
                  <a:srgbClr val="1C2E78"/>
                </a:solidFill>
                <a:latin typeface="Calibri"/>
                <a:ea typeface="Calibri"/>
                <a:cs typeface="Calibri"/>
                <a:sym typeface="Calibri"/>
              </a:rPr>
              <a:t>After completing this module, you will:</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Training content</a:t>
            </a:r>
            <a:endParaRPr sz="2400"/>
          </a:p>
        </p:txBody>
      </p:sp>
      <p:sp>
        <p:nvSpPr>
          <p:cNvPr id="137" name="Google Shape;137;p5"/>
          <p:cNvSpPr txBox="1">
            <a:spLocks noGrp="1"/>
          </p:cNvSpPr>
          <p:nvPr>
            <p:ph type="body" idx="1"/>
          </p:nvPr>
        </p:nvSpPr>
        <p:spPr>
          <a:xfrm>
            <a:off x="232526" y="2151529"/>
            <a:ext cx="11606548" cy="4001845"/>
          </a:xfrm>
          <a:prstGeom prst="rect">
            <a:avLst/>
          </a:prstGeom>
          <a:noFill/>
          <a:ln>
            <a:noFill/>
          </a:ln>
        </p:spPr>
        <p:txBody>
          <a:bodyPr spcFirstLastPara="1" wrap="square" lIns="91425" tIns="45700" rIns="91425" bIns="45700" anchor="t" anchorCtr="0">
            <a:normAutofit fontScale="92500" lnSpcReduction="10000"/>
          </a:bodyPr>
          <a:lstStyle/>
          <a:p>
            <a:pPr marL="457200" lvl="0" indent="-457200" algn="l" rtl="0">
              <a:lnSpc>
                <a:spcPct val="100000"/>
              </a:lnSpc>
              <a:spcAft>
                <a:spcPts val="0"/>
              </a:spcAft>
              <a:buClr>
                <a:srgbClr val="FFC243"/>
              </a:buClr>
              <a:buSzPts val="2400"/>
              <a:buFont typeface="Calibri"/>
              <a:buAutoNum type="arabicPeriod"/>
            </a:pPr>
            <a:r>
              <a:rPr lang="en-US" dirty="0"/>
              <a:t>Introduction to Digital Money Transfers: Overview of basic digital skills needed for mobile money transfers.</a:t>
            </a:r>
            <a:endParaRPr dirty="0"/>
          </a:p>
          <a:p>
            <a:pPr marL="457200" lvl="0" indent="-457200" algn="l" rtl="0">
              <a:lnSpc>
                <a:spcPct val="100000"/>
              </a:lnSpc>
              <a:spcAft>
                <a:spcPts val="0"/>
              </a:spcAft>
              <a:buClr>
                <a:srgbClr val="FFC243"/>
              </a:buClr>
              <a:buSzPts val="2400"/>
              <a:buFont typeface="Calibri"/>
              <a:buAutoNum type="arabicPeriod"/>
            </a:pPr>
            <a:r>
              <a:rPr lang="en-US" dirty="0"/>
              <a:t>Understanding Forms and Required Data Fields: IBAN, username, phone number, and payment details in forms.</a:t>
            </a:r>
            <a:endParaRPr dirty="0"/>
          </a:p>
          <a:p>
            <a:pPr marL="457200" lvl="0" indent="-457200" algn="l" rtl="0">
              <a:lnSpc>
                <a:spcPct val="100000"/>
              </a:lnSpc>
              <a:spcAft>
                <a:spcPts val="0"/>
              </a:spcAft>
              <a:buClr>
                <a:srgbClr val="FFC243"/>
              </a:buClr>
              <a:buSzPts val="2400"/>
              <a:buFont typeface="Calibri"/>
              <a:buAutoNum type="arabicPeriod"/>
            </a:pPr>
            <a:r>
              <a:rPr lang="en-US" dirty="0"/>
              <a:t>Apps for Sending and Receiving Money: Overview of commonly used apps for money transfers, their features, and how to install them.</a:t>
            </a:r>
            <a:endParaRPr dirty="0"/>
          </a:p>
          <a:p>
            <a:pPr marL="457200" lvl="0" indent="-457200" algn="l" rtl="0">
              <a:lnSpc>
                <a:spcPct val="100000"/>
              </a:lnSpc>
              <a:spcAft>
                <a:spcPts val="0"/>
              </a:spcAft>
              <a:buClr>
                <a:srgbClr val="FFC243"/>
              </a:buClr>
              <a:buSzPts val="2400"/>
              <a:buFont typeface="Calibri"/>
              <a:buAutoNum type="arabicPeriod"/>
            </a:pPr>
            <a:r>
              <a:rPr lang="en-US" dirty="0"/>
              <a:t>Identifying and Avoiding Common Scams: Recognizing phishing attempts and securely handling personal details to prevent fraud.</a:t>
            </a:r>
            <a:endParaRPr dirty="0"/>
          </a:p>
          <a:p>
            <a:pPr marL="457200" lvl="0" indent="-457200" algn="l" rtl="0">
              <a:lnSpc>
                <a:spcPct val="100000"/>
              </a:lnSpc>
              <a:spcAft>
                <a:spcPts val="0"/>
              </a:spcAft>
              <a:buClr>
                <a:srgbClr val="FFC243"/>
              </a:buClr>
              <a:buSzPts val="2400"/>
              <a:buFont typeface="Calibri"/>
              <a:buAutoNum type="arabicPeriod"/>
            </a:pPr>
            <a:r>
              <a:rPr lang="en-US" dirty="0"/>
              <a:t>Accessing and Understanding Transaction History: Viewing past payments, sender details, and maintaining records using mobile apps.</a:t>
            </a:r>
            <a:endParaRPr dirty="0"/>
          </a:p>
          <a:p>
            <a:pPr marL="457200" lvl="0" indent="-457200" algn="l" rtl="0">
              <a:lnSpc>
                <a:spcPct val="100000"/>
              </a:lnSpc>
              <a:spcAft>
                <a:spcPts val="0"/>
              </a:spcAft>
              <a:buClr>
                <a:srgbClr val="FFC243"/>
              </a:buClr>
              <a:buSzPts val="2400"/>
              <a:buFont typeface="Calibri"/>
              <a:buAutoNum type="arabicPeriod"/>
            </a:pPr>
            <a:r>
              <a:rPr lang="en-US" dirty="0"/>
              <a:t>Tips &amp; Practical exercises</a:t>
            </a:r>
            <a:endParaRPr dirty="0"/>
          </a:p>
          <a:p>
            <a:pPr marL="457200" lvl="0" indent="-304800" algn="l" rtl="0">
              <a:lnSpc>
                <a:spcPct val="100000"/>
              </a:lnSpc>
              <a:spcAft>
                <a:spcPts val="0"/>
              </a:spcAft>
              <a:buClr>
                <a:srgbClr val="FFC243"/>
              </a:buClr>
              <a:buSzPts val="2400"/>
              <a:buFont typeface="Calibri"/>
              <a:buNone/>
            </a:pPr>
            <a:endParaRPr dirty="0"/>
          </a:p>
        </p:txBody>
      </p:sp>
      <p:sp>
        <p:nvSpPr>
          <p:cNvPr id="138" name="Google Shape;138;p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139" name="Google Shape;139;p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000" b="0" i="0" u="none" strike="noStrike" cap="none">
                <a:solidFill>
                  <a:schemeClr val="dk1"/>
                </a:solidFill>
                <a:latin typeface="Calibri"/>
                <a:ea typeface="Calibri"/>
                <a:cs typeface="Calibri"/>
                <a:sym typeface="Calibri"/>
              </a:rPr>
              <a:t>Receiving and sending money </a:t>
            </a:r>
            <a:endParaRPr/>
          </a:p>
        </p:txBody>
      </p:sp>
      <p:pic>
        <p:nvPicPr>
          <p:cNvPr id="140" name="Google Shape;140;p5"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Training methodology and duration</a:t>
            </a:r>
            <a:endParaRPr sz="2400"/>
          </a:p>
        </p:txBody>
      </p:sp>
      <p:sp>
        <p:nvSpPr>
          <p:cNvPr id="146" name="Google Shape;146;p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147" name="Google Shape;147;p6"/>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000" b="0" i="0" u="none" strike="noStrike" cap="none">
                <a:solidFill>
                  <a:schemeClr val="dk1"/>
                </a:solidFill>
                <a:latin typeface="Calibri"/>
                <a:ea typeface="Calibri"/>
                <a:cs typeface="Calibri"/>
                <a:sym typeface="Calibri"/>
              </a:rPr>
              <a:t>Receiving and sending money </a:t>
            </a:r>
            <a:endParaRPr/>
          </a:p>
        </p:txBody>
      </p:sp>
      <p:sp>
        <p:nvSpPr>
          <p:cNvPr id="148" name="Google Shape;148;p6"/>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en-US" b="1">
                <a:solidFill>
                  <a:srgbClr val="FFC243"/>
                </a:solidFill>
              </a:rPr>
              <a:t>Duration: </a:t>
            </a:r>
            <a:r>
              <a:rPr lang="en-US"/>
              <a:t>4 hours</a:t>
            </a:r>
            <a:endParaRPr/>
          </a:p>
          <a:p>
            <a:pPr marL="685800" lvl="1" indent="-228600" algn="l" rtl="0">
              <a:lnSpc>
                <a:spcPct val="100000"/>
              </a:lnSpc>
              <a:spcBef>
                <a:spcPts val="1200"/>
              </a:spcBef>
              <a:spcAft>
                <a:spcPts val="0"/>
              </a:spcAft>
              <a:buClr>
                <a:srgbClr val="92D050"/>
              </a:buClr>
              <a:buSzPts val="2640"/>
              <a:buFont typeface="Calibri"/>
              <a:buChar char="▪"/>
            </a:pPr>
            <a:r>
              <a:rPr lang="en-US"/>
              <a:t>Face to face session:2 hours</a:t>
            </a:r>
            <a:endParaRPr/>
          </a:p>
          <a:p>
            <a:pPr marL="685800" lvl="1" indent="-228600" algn="l" rtl="0">
              <a:lnSpc>
                <a:spcPct val="100000"/>
              </a:lnSpc>
              <a:spcBef>
                <a:spcPts val="1200"/>
              </a:spcBef>
              <a:spcAft>
                <a:spcPts val="0"/>
              </a:spcAft>
              <a:buClr>
                <a:srgbClr val="92D050"/>
              </a:buClr>
              <a:buSzPts val="2640"/>
              <a:buFont typeface="Calibri"/>
              <a:buChar char="▪"/>
            </a:pPr>
            <a:r>
              <a:rPr lang="en-US"/>
              <a:t>Online training: 2 hours</a:t>
            </a:r>
            <a:endParaRPr/>
          </a:p>
          <a:p>
            <a:pPr marL="0" lvl="0" indent="0" algn="l" rtl="0">
              <a:lnSpc>
                <a:spcPct val="100000"/>
              </a:lnSpc>
              <a:spcBef>
                <a:spcPts val="1200"/>
              </a:spcBef>
              <a:spcAft>
                <a:spcPts val="0"/>
              </a:spcAft>
              <a:buSzPts val="2400"/>
              <a:buNone/>
            </a:pPr>
            <a:endParaRPr/>
          </a:p>
        </p:txBody>
      </p:sp>
      <p:sp>
        <p:nvSpPr>
          <p:cNvPr id="149" name="Google Shape;149;p6"/>
          <p:cNvSpPr txBox="1"/>
          <p:nvPr/>
        </p:nvSpPr>
        <p:spPr>
          <a:xfrm>
            <a:off x="4785073" y="2139516"/>
            <a:ext cx="7386220" cy="40127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000" b="1" i="0" u="none" strike="noStrike" cap="none">
                <a:solidFill>
                  <a:srgbClr val="FFC243"/>
                </a:solidFill>
                <a:latin typeface="Calibri"/>
                <a:ea typeface="Calibri"/>
                <a:cs typeface="Calibri"/>
                <a:sym typeface="Calibri"/>
              </a:rPr>
              <a:t>Methodology</a:t>
            </a:r>
            <a:r>
              <a:rPr lang="en-US" sz="1600" b="0" i="0" u="none" strike="noStrike" cap="none">
                <a:solidFill>
                  <a:schemeClr val="lt1"/>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1800" b="0" i="0" u="none" strike="noStrike" cap="none">
                <a:solidFill>
                  <a:schemeClr val="lt1"/>
                </a:solidFill>
                <a:latin typeface="Calibri"/>
                <a:ea typeface="Calibri"/>
                <a:cs typeface="Calibri"/>
                <a:sym typeface="Calibri"/>
              </a:rPr>
              <a:t>Active and participative</a:t>
            </a:r>
            <a:endParaRPr sz="12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1800" b="0" i="0" u="none" strike="noStrike" cap="none">
                <a:solidFill>
                  <a:schemeClr val="lt1"/>
                </a:solidFill>
                <a:latin typeface="Calibri"/>
                <a:ea typeface="Calibri"/>
                <a:cs typeface="Calibri"/>
                <a:sym typeface="Calibri"/>
              </a:rPr>
              <a:t>Face to face training:</a:t>
            </a:r>
            <a:endParaRPr sz="1200" b="0" i="0" u="none" strike="noStrike" cap="none">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a:solidFill>
                  <a:schemeClr val="lt1"/>
                </a:solidFill>
                <a:latin typeface="Calibri"/>
                <a:ea typeface="Calibri"/>
                <a:cs typeface="Calibri"/>
                <a:sym typeface="Calibri"/>
              </a:rPr>
              <a:t>Dialogue     </a:t>
            </a:r>
            <a:r>
              <a:rPr lang="en-US" sz="1800" b="0" i="0" u="none" strike="noStrike" cap="none">
                <a:solidFill>
                  <a:srgbClr val="FFC243"/>
                </a:solidFill>
                <a:latin typeface="Calibri"/>
                <a:ea typeface="Calibri"/>
                <a:cs typeface="Calibri"/>
                <a:sym typeface="Calibri"/>
              </a:rPr>
              <a:t>✔</a:t>
            </a:r>
            <a:r>
              <a:rPr lang="en-US" sz="1800" b="0" i="0" u="none" strike="noStrike" cap="none">
                <a:solidFill>
                  <a:schemeClr val="lt1"/>
                </a:solidFill>
                <a:latin typeface="Calibri"/>
                <a:ea typeface="Calibri"/>
                <a:cs typeface="Calibri"/>
                <a:sym typeface="Calibri"/>
              </a:rPr>
              <a:t> Role playing    </a:t>
            </a:r>
            <a:r>
              <a:rPr lang="en-US" sz="1800" b="0" i="0" u="none" strike="noStrike" cap="none">
                <a:solidFill>
                  <a:srgbClr val="FFC243"/>
                </a:solidFill>
                <a:latin typeface="Calibri"/>
                <a:ea typeface="Calibri"/>
                <a:cs typeface="Calibri"/>
                <a:sym typeface="Calibri"/>
              </a:rPr>
              <a:t>✔</a:t>
            </a:r>
            <a:r>
              <a:rPr lang="en-US" sz="1800" b="0" i="0" u="none" strike="noStrike" cap="none">
                <a:solidFill>
                  <a:schemeClr val="lt1"/>
                </a:solidFill>
                <a:latin typeface="Calibri"/>
                <a:ea typeface="Calibri"/>
                <a:cs typeface="Calibri"/>
                <a:sym typeface="Calibri"/>
              </a:rPr>
              <a:t> Teamwork</a:t>
            </a:r>
            <a:endParaRPr sz="12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1800" b="0" i="0" u="none" strike="noStrike" cap="none">
                <a:solidFill>
                  <a:schemeClr val="lt1"/>
                </a:solidFill>
                <a:latin typeface="Calibri"/>
                <a:ea typeface="Calibri"/>
                <a:cs typeface="Calibri"/>
                <a:sym typeface="Calibri"/>
              </a:rPr>
              <a:t>Online training:</a:t>
            </a:r>
            <a:endParaRPr sz="1200" b="0" i="0" u="none" strike="noStrike" cap="none">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a:solidFill>
                  <a:schemeClr val="lt1"/>
                </a:solidFill>
                <a:latin typeface="Calibri"/>
                <a:ea typeface="Calibri"/>
                <a:cs typeface="Calibri"/>
                <a:sym typeface="Calibri"/>
              </a:rPr>
              <a:t>Selected or own produced videos</a:t>
            </a:r>
            <a:endParaRPr sz="1200" b="0" i="0" u="none" strike="noStrike" cap="none">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a:solidFill>
                  <a:schemeClr val="lt1"/>
                </a:solidFill>
                <a:latin typeface="Calibri"/>
                <a:ea typeface="Calibri"/>
                <a:cs typeface="Calibri"/>
                <a:sym typeface="Calibri"/>
              </a:rPr>
              <a:t>Practical implementation of some tips agreed in the classroom</a:t>
            </a:r>
            <a:endParaRPr sz="1200" b="0" i="0" u="none" strike="noStrike" cap="none">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a:solidFill>
                  <a:schemeClr val="lt1"/>
                </a:solidFill>
                <a:latin typeface="Calibri"/>
                <a:ea typeface="Calibri"/>
                <a:cs typeface="Calibri"/>
                <a:sym typeface="Calibri"/>
              </a:rPr>
              <a:t>Some collaborative work</a:t>
            </a:r>
            <a:endParaRPr sz="1200" b="0" i="0" u="none" strike="noStrike" cap="none">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a:solidFill>
                  <a:schemeClr val="lt1"/>
                </a:solidFill>
                <a:latin typeface="Calibri"/>
                <a:ea typeface="Calibri"/>
                <a:cs typeface="Calibri"/>
                <a:sym typeface="Calibri"/>
              </a:rPr>
              <a:t>Simulation </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68BC42"/>
              </a:buClr>
              <a:buSzPts val="1600"/>
              <a:buFont typeface="Calibri"/>
              <a:buNone/>
            </a:pPr>
            <a:endParaRPr sz="1400" b="0" i="0" u="none" strike="noStrike" cap="none">
              <a:solidFill>
                <a:schemeClr val="lt1"/>
              </a:solidFill>
              <a:latin typeface="Calibri"/>
              <a:ea typeface="Calibri"/>
              <a:cs typeface="Calibri"/>
              <a:sym typeface="Calibri"/>
            </a:endParaRPr>
          </a:p>
        </p:txBody>
      </p:sp>
      <p:pic>
        <p:nvPicPr>
          <p:cNvPr id="150" name="Google Shape;150;p6"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sz="2000" dirty="0"/>
              <a:t>Unit 2</a:t>
            </a:r>
            <a:r>
              <a:rPr lang="en-US" dirty="0"/>
              <a:t/>
            </a:r>
            <a:br>
              <a:rPr lang="en-US" dirty="0"/>
            </a:br>
            <a:r>
              <a:rPr lang="en-US" dirty="0"/>
              <a:t>Introduction to Digital Money Transfers</a:t>
            </a:r>
            <a:endParaRPr dirty="0"/>
          </a:p>
        </p:txBody>
      </p:sp>
      <p:sp>
        <p:nvSpPr>
          <p:cNvPr id="157" name="Google Shape;157;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158" name="Google Shape;158;p7"/>
          <p:cNvSpPr txBox="1">
            <a:spLocks noGrp="1"/>
          </p:cNvSpPr>
          <p:nvPr>
            <p:ph type="body" idx="2"/>
          </p:nvPr>
        </p:nvSpPr>
        <p:spPr>
          <a:xfrm>
            <a:off x="617620" y="2849843"/>
            <a:ext cx="6218186"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On completion of this unit, you will know:</a:t>
            </a:r>
            <a:endParaRPr/>
          </a:p>
          <a:p>
            <a:pPr marL="228600" lvl="0" indent="-228600" algn="l" rtl="0">
              <a:lnSpc>
                <a:spcPct val="150000"/>
              </a:lnSpc>
              <a:spcBef>
                <a:spcPts val="1200"/>
              </a:spcBef>
              <a:spcAft>
                <a:spcPts val="0"/>
              </a:spcAft>
              <a:buSzPts val="2000"/>
              <a:buFont typeface="Calibri"/>
              <a:buChar char="✔"/>
            </a:pPr>
            <a:r>
              <a:rPr lang="en-US" sz="2000"/>
              <a:t>Understand the Role of Digital Money Transfers</a:t>
            </a:r>
            <a:endParaRPr/>
          </a:p>
          <a:p>
            <a:pPr marL="228600" lvl="0" indent="-228600" algn="l" rtl="0">
              <a:lnSpc>
                <a:spcPct val="150000"/>
              </a:lnSpc>
              <a:spcBef>
                <a:spcPts val="1200"/>
              </a:spcBef>
              <a:spcAft>
                <a:spcPts val="0"/>
              </a:spcAft>
              <a:buSzPts val="2000"/>
              <a:buFont typeface="Calibri"/>
              <a:buChar char="✔"/>
            </a:pPr>
            <a:r>
              <a:rPr lang="en-US" sz="2000"/>
              <a:t>Identify Basic Digital Skills</a:t>
            </a:r>
            <a:endParaRPr/>
          </a:p>
          <a:p>
            <a:pPr marL="228600" lvl="0" indent="-228600" algn="l" rtl="0">
              <a:lnSpc>
                <a:spcPct val="150000"/>
              </a:lnSpc>
              <a:spcBef>
                <a:spcPts val="1200"/>
              </a:spcBef>
              <a:spcAft>
                <a:spcPts val="0"/>
              </a:spcAft>
              <a:buSzPts val="2000"/>
              <a:buFont typeface="Calibri"/>
              <a:buChar char="✔"/>
            </a:pPr>
            <a:r>
              <a:rPr lang="en-US" sz="2000"/>
              <a:t>Recognize the Importance of Digital Tools</a:t>
            </a:r>
            <a:endParaRPr/>
          </a:p>
          <a:p>
            <a:pPr marL="228600" lvl="0" indent="-228600" algn="l" rtl="0">
              <a:lnSpc>
                <a:spcPct val="150000"/>
              </a:lnSpc>
              <a:spcBef>
                <a:spcPts val="1200"/>
              </a:spcBef>
              <a:spcAft>
                <a:spcPts val="0"/>
              </a:spcAft>
              <a:buSzPts val="2000"/>
              <a:buFont typeface="Calibri"/>
              <a:buChar char="✔"/>
            </a:pPr>
            <a:r>
              <a:rPr lang="en-US" sz="2000"/>
              <a:t>Build Trust in Using Technology</a:t>
            </a:r>
            <a:endParaRPr sz="2000">
              <a:highlight>
                <a:srgbClr val="FFFF00"/>
              </a:highlight>
            </a:endParaRPr>
          </a:p>
        </p:txBody>
      </p:sp>
      <p:sp>
        <p:nvSpPr>
          <p:cNvPr id="159" name="Google Shape;159;p7"/>
          <p:cNvSpPr txBox="1"/>
          <p:nvPr/>
        </p:nvSpPr>
        <p:spPr>
          <a:xfrm>
            <a:off x="9436963" y="6574524"/>
            <a:ext cx="191170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 by jcomp on Freepik</a:t>
            </a:r>
            <a:endParaRPr sz="1000" b="0" i="0" u="none" strike="noStrike" cap="none">
              <a:solidFill>
                <a:schemeClr val="dk1"/>
              </a:solidFill>
              <a:latin typeface="Calibri"/>
              <a:ea typeface="Calibri"/>
              <a:cs typeface="Calibri"/>
              <a:sym typeface="Calibri"/>
            </a:endParaRPr>
          </a:p>
        </p:txBody>
      </p:sp>
      <p:pic>
        <p:nvPicPr>
          <p:cNvPr id="160" name="Google Shape;160;p7"/>
          <p:cNvPicPr preferRelativeResize="0"/>
          <p:nvPr/>
        </p:nvPicPr>
        <p:blipFill rotWithShape="1">
          <a:blip r:embed="rId4">
            <a:alphaModFix/>
          </a:blip>
          <a:srcRect/>
          <a:stretch/>
        </p:blipFill>
        <p:spPr>
          <a:xfrm>
            <a:off x="6279508" y="2056233"/>
            <a:ext cx="5581536" cy="3721768"/>
          </a:xfrm>
          <a:prstGeom prst="rect">
            <a:avLst/>
          </a:prstGeom>
          <a:noFill/>
          <a:ln>
            <a:noFill/>
          </a:ln>
        </p:spPr>
      </p:pic>
      <p:sp>
        <p:nvSpPr>
          <p:cNvPr id="161" name="Google Shape;161;p7"/>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162" name="Google Shape;162;p7"/>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000" b="0" i="0" u="none" strike="noStrike" cap="none">
                <a:solidFill>
                  <a:schemeClr val="dk1"/>
                </a:solidFill>
                <a:latin typeface="Calibri"/>
                <a:ea typeface="Calibri"/>
                <a:cs typeface="Calibri"/>
                <a:sym typeface="Calibri"/>
              </a:rPr>
              <a:t>Receiving and sending money </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557999"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a:t>What is Digital Money Transfer?</a:t>
            </a:r>
            <a:endParaRPr/>
          </a:p>
        </p:txBody>
      </p:sp>
      <p:sp>
        <p:nvSpPr>
          <p:cNvPr id="169" name="Google Shape;169;p9"/>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400"/>
              <a:buNone/>
            </a:pPr>
            <a:r>
              <a:rPr lang="en-US">
                <a:solidFill>
                  <a:srgbClr val="404040"/>
                </a:solidFill>
              </a:rPr>
              <a:t>A digital money transfer is </a:t>
            </a:r>
            <a:r>
              <a:rPr lang="en-US" b="1">
                <a:solidFill>
                  <a:srgbClr val="404040"/>
                </a:solidFill>
              </a:rPr>
              <a:t>a way to send or receive money electronically using mobile apps or online platforms, without needing cash or checks.</a:t>
            </a:r>
            <a:endParaRPr/>
          </a:p>
          <a:p>
            <a:pPr marL="0" lvl="0" indent="0" algn="l" rtl="0">
              <a:lnSpc>
                <a:spcPct val="110000"/>
              </a:lnSpc>
              <a:spcBef>
                <a:spcPts val="0"/>
              </a:spcBef>
              <a:spcAft>
                <a:spcPts val="0"/>
              </a:spcAft>
              <a:buSzPts val="2400"/>
              <a:buNone/>
            </a:pPr>
            <a:endParaRPr>
              <a:solidFill>
                <a:srgbClr val="404040"/>
              </a:solidFill>
            </a:endParaRPr>
          </a:p>
          <a:p>
            <a:pPr marL="0" lvl="0" indent="0" algn="l" rtl="0">
              <a:lnSpc>
                <a:spcPct val="110000"/>
              </a:lnSpc>
              <a:spcBef>
                <a:spcPts val="0"/>
              </a:spcBef>
              <a:spcAft>
                <a:spcPts val="0"/>
              </a:spcAft>
              <a:buSzPts val="2400"/>
              <a:buNone/>
            </a:pPr>
            <a:r>
              <a:rPr lang="en-US" b="1">
                <a:solidFill>
                  <a:srgbClr val="404040"/>
                </a:solidFill>
              </a:rPr>
              <a:t>How It Works: </a:t>
            </a:r>
            <a:r>
              <a:rPr lang="en-US">
                <a:solidFill>
                  <a:srgbClr val="404040"/>
                </a:solidFill>
              </a:rPr>
              <a:t>You provide details like the recipient's IBAN or username, and the money is transferred securely through your bank or app.</a:t>
            </a:r>
            <a:endParaRPr/>
          </a:p>
        </p:txBody>
      </p:sp>
      <p:sp>
        <p:nvSpPr>
          <p:cNvPr id="170" name="Google Shape;170;p9"/>
          <p:cNvSpPr/>
          <p:nvPr/>
        </p:nvSpPr>
        <p:spPr>
          <a:xfrm>
            <a:off x="7134536" y="40640"/>
            <a:ext cx="5016824" cy="398569"/>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endParaRPr sz="1400" b="0" i="0" u="none" strike="noStrike" cap="none" dirty="0">
              <a:solidFill>
                <a:srgbClr val="785832"/>
              </a:solidFill>
              <a:latin typeface="Calibri"/>
              <a:ea typeface="Calibri"/>
              <a:cs typeface="Calibri"/>
              <a:sym typeface="Calibri"/>
            </a:endParaRPr>
          </a:p>
        </p:txBody>
      </p:sp>
      <p:sp>
        <p:nvSpPr>
          <p:cNvPr id="171" name="Google Shape;171;p9"/>
          <p:cNvSpPr txBox="1"/>
          <p:nvPr/>
        </p:nvSpPr>
        <p:spPr>
          <a:xfrm>
            <a:off x="8246006" y="6353504"/>
            <a:ext cx="30471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 by Freepik</a:t>
            </a:r>
            <a:endParaRPr sz="1000" b="0" i="0" u="none" strike="noStrike" cap="none">
              <a:solidFill>
                <a:schemeClr val="dk1"/>
              </a:solidFill>
              <a:latin typeface="Calibri"/>
              <a:ea typeface="Calibri"/>
              <a:cs typeface="Calibri"/>
              <a:sym typeface="Calibri"/>
            </a:endParaRPr>
          </a:p>
        </p:txBody>
      </p:sp>
      <p:pic>
        <p:nvPicPr>
          <p:cNvPr id="172" name="Google Shape;172;p9"/>
          <p:cNvPicPr preferRelativeResize="0"/>
          <p:nvPr/>
        </p:nvPicPr>
        <p:blipFill rotWithShape="1">
          <a:blip r:embed="rId4">
            <a:alphaModFix/>
          </a:blip>
          <a:srcRect/>
          <a:stretch/>
        </p:blipFill>
        <p:spPr>
          <a:xfrm>
            <a:off x="6669886" y="1976105"/>
            <a:ext cx="5337630" cy="3558420"/>
          </a:xfrm>
          <a:prstGeom prst="rect">
            <a:avLst/>
          </a:prstGeom>
          <a:noFill/>
          <a:ln>
            <a:noFill/>
          </a:ln>
        </p:spPr>
      </p:pic>
      <p:sp>
        <p:nvSpPr>
          <p:cNvPr id="5" name="Google Shape;182;p9">
            <a:extLst>
              <a:ext uri="{FF2B5EF4-FFF2-40B4-BE49-F238E27FC236}">
                <a16:creationId xmlns:a16="http://schemas.microsoft.com/office/drawing/2014/main" id="{13525170-1190-F32F-73C0-6ECCDFEC00DD}"/>
              </a:ext>
            </a:extLst>
          </p:cNvPr>
          <p:cNvSpPr/>
          <p:nvPr/>
        </p:nvSpPr>
        <p:spPr>
          <a:xfrm>
            <a:off x="8839200" y="0"/>
            <a:ext cx="3347176"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4.2 Introduction to Digital Money Transfers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4-EN"/>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umFJa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O6YUlo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7phSWl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7phSWn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7phSWo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DumFJa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O6YUlqPjqkydAAAAHoAAAAcAAAAdW5pdmVyc2FsL2xvY2FsX3NldHRpbmdzLnhtbA3MPQoCQQxA4X5PEVKIFutPJ7gz29kpgusBwk6UgUwiO0H09k73io83jN8i8OGlZtOAh+0egXW2lPUV8DGd+yNCddJEYsoB1RDG2A1iM8md3Rus8Bb68TJxaeF8pdLkjdRZcoX1SvwUN9DDpX2fmRPuYvcHUEsDBBQAAgAIAO+YUlpBNwcTDgUAAKwaAAAXAAAAdW5pdmVyc2FsL3VuaXZlcnNhbC5wbmfrDPBz5+WS4mJgYOD19HAJYmBgiWBgYC7iYAOKhE2urwZSjMVB7k4M687JvARyWNIdfR0ZGDb2c/9JZAXyOQs8IosZGPgOgzDj8fwVKQwMUo6eLo4hFXFv725cHZPJ2J743y3799u3l9nfbLuddNAolutg3lsW7t1vdZJKJhZENglOVWWR/DnJ2uCYfsH+z+d8jJ7b8f/xYCp+dk7y0pzp1ul1ZUB7GBQEI0CUUiPIVgUhsjmLlh749OmptzEEbL6bf7UogREofsOYUpNHOaOcUc4oZ5QzyhnljHJGOaOcUc4oZ5QzyhnljHJGOaOcUc4ohwpjmKtZxGADmLbvv76+/l31ycNpTNwguf/+4OHMDhYxINnggYuzY1P93y/zD2+/v9fOpvLbq791/1bb1xda79v20er467uPNs55rrABqOyA6N4d1dU/jl6vnxn3pn6l9PryPe9E+5/a9EMMWbT8/Ptl4t/jfx17Hfcx4txnsA0N2rNir9w/FXamb//UXEWIKWf1XuSnaqcdv39qWwSfzuM2/fN1/79/N2/4+Wq2/DL9lNTHlseKe5/rmE8G6Y822G22b+raGbL12reTNDfc2VtZflH6Ss9zOXtmoGHfsspsa7SjDa3/hW07GpTw89d2e7/6D5bmdaAh6zdX30T9CNuWVPZnbU730gNFvevDpWC6dPek3v//dfnvdJs9/3+/MXx+r+vmx+c3TM9VAxUa/V44XQKi36qi9H7d91//btrd0f4q892j9gTQJ/bHj+2cd+9w6R7xzcen5k5kPr18Sr8w0K0H4s6uaw7/djr+/9t/M+0qfv3J+7XDO+fomx/FuXM+r/w474zc9tLoGJUNV6q3MsBVP3r39q+xLF/9j8v7l/fvvAIy/vmxnfK931O+zVh7+9GbxtSau5/eFGoD3d2wd1Ysu33J41m/M2p8nkl997K9C3L1HYvvl/u55i52l9l+9CbzaYudv1ZbAs3fEL759YP2Nyc3h38//+Hgj+9vCqffASm/t/TeZN1zYhF13//av/9/TVsK6tMfir/nyPNa5QHd6/1GSF701iOdxqcV56d+fH7RYuXaiayQcJP9M6F2XT6f1V2IUfsCM7plIuz2LXz7o+KCxc5PgYqg0fPVN0s/OJeflN5tlwKM5vnV03+tnadblDAzt2VqkbwYFhXF0/c8fC8mzqmzee2fV0KwoE/1n3//rv1l9q/daeBY3Gl27ueVCv+0/tu7dNcJRRzjLUiXl/x1pZ4JZuIrv/0Zy+4wl5aCzEx+HONvL2Vyr/vm41PbdlQkWP49teTyCaN/Mv///fiYDAugq70nCr4/u/vXWI5v/8/H9sv6rb9DY1iu9/sDocLM7tV/2E6/3M7du8Lon+0/mbR+dmhEwBJ14dbqDXPcpgVvPs4EjVRY4t4RlSBpvffw+4tvCmHWRd8Ehtv2TbrrxCL6vsf8vPFmI4aMUISdaHjbzcfABJWwPu36we2bRDc/zk+Njvmq7MQvCw6b8Pt/DPaK/btkHve963jRPHfvxqdS91fbQhP9D6EZN79+mL7Pv7by7HKbaZ9torh0rlcUb5vHAZS+07Tb/P26T9w8z+9U7H1cur5C53nlFpEIvb/PpgiDs9tHYIJ8CEw0l7Mf6+c+Lu27vvtosuX5RM0NPNOril91gkqVGr3T4AKo4b8qKEMzuIALGwcVGnBU2g/XM65cdTP5nFLMDpCAp6ufyzqnhCYAUEsDBBQAAgAIAO+YUlo6nedwSwAAAGsAAAAbAAAAdW5pdmVyc2FsL3VuaXZlcnNhbC5wbmcueG1ss7GvyM1RKEstKs7Mz7NVMtQzULK34+WyKShKLctMLVeoAIoBBSFASaESyDVCcMszU0oygEIGFhYIwYzUzPSMElslC0MzuKA+0EwAUEsBAgAAFAACAAgAqXZQTzZhWAJHAwAA4QkAABQAAAAAAAAAAQAAAAAAAAAAAHVuaXZlcnNhbC9wbGF5ZXIueG1sUEsBAgAAFAACAAgA7phSWrU39KgcBQAA4RMAAB0AAAAAAAAAAQAAAAAAeQMAAHVuaXZlcnNhbC9jb21tb25fbWVzc2FnZXMubG5nUEsBAgAAFAACAAgA7phSWhUeYBujAAAAfwEAAC4AAAAAAAAAAQAAAAAA0AgAAHVuaXZlcnNhbC9wbGF5YmFja19hbmRfbmF2aWdhdGlvbl9zZXR0aW5ncy54bWxQSwECAAAUAAIACADumFJaU8zMCI0DAACOEAAAJwAAAAAAAAABAAAAAAC/CQAAdW5pdmVyc2FsL2ZsYXNoX3B1Ymxpc2hpbmdfc2V0dGluZ3MueG1sUEsBAgAAFAACAAgA7phSWnD0HBt+AwAAsQwAACEAAAAAAAAAAQAAAAAAkQ0AAHVuaXZlcnNhbC9mbGFzaF9za2luX3NldHRpbmdzLnhtbFBLAQIAABQAAgAIAO6YUlqBGOJYhwMAABgQAAAmAAAAAAAAAAEAAAAAAE4RAAB1bml2ZXJzYWwvaHRtbF9wdWJsaXNoaW5nX3NldHRpbmdzLnhtbFBLAQIAABQAAgAIAO6YUlo6Mq+ssQEAAHAGAAAfAAAAAAAAAAEAAAAAABkVAAB1bml2ZXJzYWwvaHRtbF9za2luX3NldHRpbmdzLmpzUEsBAgAAFAACAAgA7phSWo+OqTJ0AAAAegAAABwAAAAAAAAAAQAAAAAABxcAAHVuaXZlcnNhbC9sb2NhbF9zZXR0aW5ncy54bWxQSwECAAAUAAIACADvmFJaQTcHEw4FAACsGgAAFwAAAAAAAAAAAAAAAAC1FwAAdW5pdmVyc2FsL3VuaXZlcnNhbC5wbmdQSwECAAAUAAIACADvmFJaOp3ncEsAAABrAAAAGwAAAAAAAAABAAAAAAD4HAAAdW5pdmVyc2FsL3VuaXZlcnNhbC5wbmcueG1sUEsFBgAAAAAKAAoABgMAAHwdAAAAAA=="/>
  <p:tag name="ISPRING_LMS_API_VERSION" val="SCORM 1.2"/>
  <p:tag name="ISPRING_ULTRA_SCORM_COURSE_ID" val="5F2B1C3A-534E-40FA-BF4D-566761D25E97"/>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M&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M4-EN"/>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3196</Words>
  <Application>Microsoft Office PowerPoint</Application>
  <PresentationFormat>Ευρεία οθόνη</PresentationFormat>
  <Paragraphs>383</Paragraphs>
  <Slides>41</Slides>
  <Notes>41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41</vt:i4>
      </vt:variant>
    </vt:vector>
  </HeadingPairs>
  <TitlesOfParts>
    <vt:vector size="45" baseType="lpstr">
      <vt:lpstr>Poppins</vt:lpstr>
      <vt:lpstr>Impact</vt:lpstr>
      <vt:lpstr>Calibri</vt:lpstr>
      <vt:lpstr>Θέμα του Office</vt:lpstr>
      <vt:lpstr>Παρουσίαση του PowerPoint</vt:lpstr>
      <vt:lpstr>Παρουσίαση του PowerPoint</vt:lpstr>
      <vt:lpstr>Modules</vt:lpstr>
      <vt:lpstr>Unit 1 Introduction  </vt:lpstr>
      <vt:lpstr>Competences</vt:lpstr>
      <vt:lpstr>Training content</vt:lpstr>
      <vt:lpstr>Training methodology and duration</vt:lpstr>
      <vt:lpstr>Unit 2 Introduction to Digital Money Transfers</vt:lpstr>
      <vt:lpstr>What is Digital Money Transfer?</vt:lpstr>
      <vt:lpstr>Παρουσίαση του PowerPoint</vt:lpstr>
      <vt:lpstr>Examples of Digital Money Transfers</vt:lpstr>
      <vt:lpstr>Basic Skills Needed for Digital Money Transfers (1/2)</vt:lpstr>
      <vt:lpstr>Basic Skills Needed for Digital Money Transfers (2/2)</vt:lpstr>
      <vt:lpstr>What Could Go Wrong with Digital Money Transfers?</vt:lpstr>
      <vt:lpstr>Unit 3 Understanding Forms and Required Data Fields</vt:lpstr>
      <vt:lpstr>Key Data Fields</vt:lpstr>
      <vt:lpstr>Tips for Ensuring Accuracy in Digital Money Transfers  (1/2)</vt:lpstr>
      <vt:lpstr>Tips for Ensuring Accuracy in Digital Money Transfers  (2/2)</vt:lpstr>
      <vt:lpstr>Unit 4 Apps for Sending and Receiving Money</vt:lpstr>
      <vt:lpstr>Commonly Used Apps for Sending and Receiving Money in Romania (1/2)</vt:lpstr>
      <vt:lpstr>Commonly Used Apps for Sending and Receiving Money in Romania (2/2)</vt:lpstr>
      <vt:lpstr>Install and Set Up Money Transfer Apps</vt:lpstr>
      <vt:lpstr>Unit 5 Identifying and Avoiding Common Scams</vt:lpstr>
      <vt:lpstr>What Are Phishing Attempts?</vt:lpstr>
      <vt:lpstr>Safe Sharing Practices</vt:lpstr>
      <vt:lpstr>What is Multi-Factor Authentication?</vt:lpstr>
      <vt:lpstr>Unit 6 Accessing and Understanding Transaction History</vt:lpstr>
      <vt:lpstr>Navigate the transaction history (1)</vt:lpstr>
      <vt:lpstr>Navigate the transaction history (2)</vt:lpstr>
      <vt:lpstr>Why is it important?</vt:lpstr>
      <vt:lpstr>Activity: Identify your IBAN (1)</vt:lpstr>
      <vt:lpstr>Activity: Identify your IBAN (2)</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M4-EN</dc:title>
  <dc:creator>pantelis bbalaouras</dc:creator>
  <cp:lastModifiedBy>pantelis</cp:lastModifiedBy>
  <cp:revision>5</cp:revision>
  <dcterms:created xsi:type="dcterms:W3CDTF">2020-06-02T13:31:56Z</dcterms:created>
  <dcterms:modified xsi:type="dcterms:W3CDTF">2025-02-18T17:09:54Z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0x0101008450A74BD8A8FB44A1AADE71A798F3E0</vt:lpwstr>
  </property>
</Properties>
</file>