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embeddedFontLs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Impact" panose="020B0806030902050204" pitchFamily="34" charset="0"/>
      <p:regular r:id="rId49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j2XwfBaidOPoLdePMaAnBm8LO4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6D4C3-70FD-4AA4-8884-68D2273F6C7B}" v="22" dt="2025-07-18T13:46:14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1277828F-CCD7-2731-BB0C-58724039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>
            <a:extLst>
              <a:ext uri="{FF2B5EF4-FFF2-40B4-BE49-F238E27FC236}">
                <a16:creationId xmlns:a16="http://schemas.microsoft.com/office/drawing/2014/main" id="{5779B515-3396-302C-4189-FD81D9706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2:notes">
            <a:extLst>
              <a:ext uri="{FF2B5EF4-FFF2-40B4-BE49-F238E27FC236}">
                <a16:creationId xmlns:a16="http://schemas.microsoft.com/office/drawing/2014/main" id="{414B2D76-9288-307C-B1AA-4D0AD23365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952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46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3" descr="Placeholder-dar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3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4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1154861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4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3608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3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a primi bani online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a primi bani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7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7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7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7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38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8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8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primi bani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sers-shopping-making-contactless-payment-with-smartwatch-smartwatch-payment-nfc-technology-nfc-payment-concept-pinkish-coral-bluevector-isolated-illustration_11669380.htm#fromView=search&amp;page=2&amp;position=21&amp;uuid=ca62bc55-6557-4c3c-91d7-bc04acbebc4a&amp;new_detail=tru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money-loss-concept-illustration_49682984.htm#fromView=search&amp;page=1&amp;position=15&amp;uuid=fd807c64-cc44-41c8-8050-8a503ccda0a5&amp;new_detail=tru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vector-flat-illustration-mobile-money-transfer-with-human-hands-holding-smartphone-with-credit-card-its-screen-safe-easy-payment-concept-flat-style-cartoon-illustration-vector_24076502.htm#fromView=search&amp;page=2&amp;position=13&amp;uuid=6ad7b2c8-1b5e-4870-92de-4577d26cfca1&amp;new_detail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ayment-information-concept-illustration_8690533.htm#fromView=search&amp;page=1&amp;position=41&amp;uuid=7c15f96b-41ec-4889-b8cb-eb7f382673f3&amp;new_detail=tru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ayment-information-concept-illustration_8690533.htm#fromView=search&amp;page=1&amp;position=41&amp;uuid=7c15f96b-41ec-4889-b8cb-eb7f382673f3&amp;new_detail=tru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mobile-banking-concept-illustration_33025771.htm#fromView=search&amp;page=2&amp;position=26&amp;uuid=7c15f96b-41ec-4889-b8cb-eb7f382673f3&amp;new_detail=tru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hishing-account-concept-with-hacker-fishing-rod_7960378.htm#fromView=search&amp;page=2&amp;position=2&amp;uuid=a4f1df1f-f445-4978-9371-c12741a233b2&amp;new_detail=tru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business-people-using-computers-closing-deal-online-cartoon-illustration_12698354.htm#fromView=search&amp;page=5&amp;position=48&amp;uuid=a4f1df1f-f445-4978-9371-c12741a233b2&amp;new_detail=tru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flat-safer-internet-day-illustration_133748223.htm#fromView=search&amp;page=1&amp;position=2&amp;uuid=c6793280-7d94-43d5-b35d-4b588b9bd2fc&amp;new_detail=tru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money-transfer-abstract-concept-illustration_11668736.htm#fromView=search&amp;page=4&amp;position=10&amp;uuid=7c87db55-935b-46c4-9aad-edf6e2e23121&amp;new_detail=tru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pen-banking-data-access-financial-services-mobile-payment-app-development-api-technology-web-developers-designing-banking-platforms-vector-isolated-concept-metaphor-illustration_12083552.htm#fromView=search&amp;page=13&amp;position=18&amp;uuid=7c87db55-935b-46c4-9aad-edf6e2e23121&amp;new_detail=tru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targeted-delivery-express-service-shipment-address-shipping-convenient-paid-service-deliveryman-addressee-cartoon-characters_12084766.htm#fromView=search&amp;page=5&amp;position=38&amp;uuid=afc33018-b59a-4ae2-8b00-1871b00e3b9e&amp;new_detail=tru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hyperlink" Target="https://www.freepik.com/free-vector/payment-card-electronic-funds-transfer-colorful-cartoon-characters-holding-plastic-credit-card-banking-credit-deposit-contactless-payment-system-vector-isolated-concept-metaphor-illustration_12083520.htm#fromView=search&amp;page=1&amp;position=0&amp;uuid=df20e1a8-0bac-418e-a7c9-f879c4b2b06c&amp;new_detail=tru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vector/open-banking-data-access-financial-services-mobile-payment-app-development-api-technology-web-developers-designing-banking-platforms_10782817.htm#fromView=search&amp;page=1&amp;position=29&amp;uuid=aec2bc3c-ae28-4fb1-a6ed-64a563cc4981&amp;new_detail=true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-wallet-money-transfer-concept-mobile-wallet-internet-banking-e-wallet-credit-card-mobile-app-accounting-investments-safe-online-internet-transaction-vector-illustration_21586028.htm#fromView=search&amp;page=1&amp;position=30&amp;uuid=da2ff86f-d1d2-47aa-8e34-30166ce27d65&amp;new_detail=tr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cryptocurrency-concept-with-symbol_20059352.htm#fromView=search&amp;page=1&amp;position=32&amp;uuid=ca62bc55-6557-4c3c-91d7-bc04acbebc4a&amp;new_detail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5075" t="11272" r="59637" b="11616"/>
          <a:stretch/>
        </p:blipFill>
        <p:spPr>
          <a:xfrm>
            <a:off x="442240" y="5731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6222050" y="2864579"/>
            <a:ext cx="5902194" cy="2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Modulul 4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Soluții</a:t>
            </a:r>
            <a:r>
              <a:rPr lang="en-US" sz="4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4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 trimite și primi bani online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-9768" y="3727493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8928" y="2509416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972569" y="6225578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ro-RO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 proiect este finanțat de Uniunea Europeană. Conținutul prezentării reflectă exclusiv opiniile autorului (autorilor) și nu reprezintă în mod necesar poziția oficială a Uniunii Europene sau a Agenției Executive Europene pentru Educație și Cultură (EACEA). Uniunea Europeană și EACEA nu pot fi considerate responsabile pentru conținutul prezentat.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Număr proiect:</a:t>
            </a:r>
            <a:r>
              <a:rPr lang="ro-RO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2023-1-RO01-KA220-ADU-000157797</a:t>
            </a: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6243372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558000" y="1799999"/>
            <a:ext cx="11059800" cy="493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dirty="0" err="1"/>
              <a:t>Transferurile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revoluționează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în care </a:t>
            </a:r>
            <a:r>
              <a:rPr lang="en-US" dirty="0" err="1"/>
              <a:t>persoanele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gestionează</a:t>
            </a:r>
            <a:r>
              <a:rPr lang="en-US" dirty="0"/>
              <a:t> </a:t>
            </a:r>
            <a:r>
              <a:rPr lang="en-US" dirty="0" err="1"/>
              <a:t>finanțele</a:t>
            </a:r>
            <a:r>
              <a:rPr lang="en-US" dirty="0"/>
              <a:t>, </a:t>
            </a:r>
            <a:r>
              <a:rPr lang="en-US" dirty="0" err="1"/>
              <a:t>oferind</a:t>
            </a:r>
            <a:r>
              <a:rPr lang="en-US" dirty="0"/>
              <a:t> </a:t>
            </a:r>
            <a:r>
              <a:rPr lang="en-US" dirty="0" err="1"/>
              <a:t>soluții</a:t>
            </a:r>
            <a:r>
              <a:rPr lang="en-US" dirty="0"/>
              <a:t> </a:t>
            </a:r>
            <a:r>
              <a:rPr lang="en-US" dirty="0" err="1"/>
              <a:t>sigure</a:t>
            </a:r>
            <a:r>
              <a:rPr lang="en-US" dirty="0"/>
              <a:t>, </a:t>
            </a:r>
            <a:r>
              <a:rPr lang="en-US" dirty="0" err="1"/>
              <a:t>eficiente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trimite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.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înlocuiesc</a:t>
            </a:r>
            <a:r>
              <a:rPr lang="en-US" dirty="0"/>
              <a:t> </a:t>
            </a:r>
            <a:r>
              <a:rPr lang="en-US" dirty="0" err="1"/>
              <a:t>nevoia</a:t>
            </a:r>
            <a:r>
              <a:rPr lang="en-US" dirty="0"/>
              <a:t> de </a:t>
            </a:r>
            <a:r>
              <a:rPr lang="en-US" dirty="0" err="1"/>
              <a:t>numerar</a:t>
            </a:r>
            <a:r>
              <a:rPr lang="en-US" dirty="0"/>
              <a:t> </a:t>
            </a:r>
            <a:r>
              <a:rPr lang="en-US" dirty="0" err="1"/>
              <a:t>fizic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reduc</a:t>
            </a:r>
            <a:r>
              <a:rPr lang="en-US" dirty="0"/>
              <a:t> </a:t>
            </a:r>
            <a:r>
              <a:rPr lang="en-US" dirty="0" err="1"/>
              <a:t>riscurile</a:t>
            </a:r>
            <a:r>
              <a:rPr lang="en-US" dirty="0"/>
              <a:t> de </a:t>
            </a:r>
            <a:r>
              <a:rPr lang="en-US" dirty="0" err="1"/>
              <a:t>furt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pierdere</a:t>
            </a:r>
            <a:r>
              <a:rPr lang="en-US" dirty="0"/>
              <a:t>, în </a:t>
            </a:r>
            <a:r>
              <a:rPr lang="en-US" dirty="0" err="1"/>
              <a:t>timp</a:t>
            </a:r>
            <a:r>
              <a:rPr lang="en-US" dirty="0"/>
              <a:t> ce permit </a:t>
            </a:r>
            <a:r>
              <a:rPr lang="en-US" dirty="0" err="1"/>
              <a:t>utilizatorilor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efectueze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 din </a:t>
            </a:r>
            <a:r>
              <a:rPr lang="en-US" dirty="0" err="1"/>
              <a:t>confortul</a:t>
            </a:r>
            <a:r>
              <a:rPr lang="en-US" dirty="0"/>
              <a:t> </a:t>
            </a:r>
            <a:r>
              <a:rPr lang="en-US" dirty="0" err="1"/>
              <a:t>casei</a:t>
            </a:r>
            <a:r>
              <a:rPr lang="en-US" dirty="0"/>
              <a:t> lor. În plus,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înregistrări</a:t>
            </a:r>
            <a:r>
              <a:rPr lang="en-US" dirty="0"/>
              <a:t> </a:t>
            </a:r>
            <a:r>
              <a:rPr lang="en-US" dirty="0" err="1"/>
              <a:t>detaliate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tranzacție</a:t>
            </a:r>
            <a:r>
              <a:rPr lang="en-US" dirty="0"/>
              <a:t>, </a:t>
            </a:r>
            <a:r>
              <a:rPr lang="en-US" dirty="0" err="1"/>
              <a:t>asigurând</a:t>
            </a:r>
            <a:r>
              <a:rPr lang="en-US" dirty="0"/>
              <a:t> o </a:t>
            </a:r>
            <a:r>
              <a:rPr lang="en-US" dirty="0" err="1"/>
              <a:t>urmărire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verificare</a:t>
            </a:r>
            <a:r>
              <a:rPr lang="en-US" dirty="0"/>
              <a:t> </a:t>
            </a:r>
            <a:r>
              <a:rPr lang="en-US" dirty="0" err="1"/>
              <a:t>ușoară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gestiune</a:t>
            </a:r>
            <a:r>
              <a:rPr lang="en-US" dirty="0"/>
              <a:t> </a:t>
            </a:r>
            <a:r>
              <a:rPr lang="en-US" dirty="0" err="1"/>
              <a:t>financiară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b="1" dirty="0" err="1"/>
              <a:t>Principalele</a:t>
            </a:r>
            <a:r>
              <a:rPr lang="en-US" b="1" dirty="0"/>
              <a:t> </a:t>
            </a:r>
            <a:r>
              <a:rPr lang="en-US" b="1" dirty="0" err="1"/>
              <a:t>avantaje</a:t>
            </a:r>
            <a:r>
              <a:rPr lang="en-US" b="1" dirty="0"/>
              <a:t> ale </a:t>
            </a:r>
            <a:r>
              <a:rPr lang="en-US" b="1" dirty="0" err="1"/>
              <a:t>transferurilor</a:t>
            </a:r>
            <a:r>
              <a:rPr lang="en-US" b="1" dirty="0"/>
              <a:t> </a:t>
            </a:r>
            <a:r>
              <a:rPr lang="en-US" b="1" dirty="0" err="1"/>
              <a:t>digitale</a:t>
            </a:r>
            <a:r>
              <a:rPr lang="en-US" b="1" dirty="0"/>
              <a:t> de </a:t>
            </a:r>
            <a:r>
              <a:rPr lang="en-US" b="1" dirty="0" err="1"/>
              <a:t>bani</a:t>
            </a:r>
            <a:r>
              <a:rPr lang="en-US" b="1" dirty="0"/>
              <a:t>:</a:t>
            </a:r>
            <a:endParaRPr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alibri"/>
              <a:buChar char="✔"/>
            </a:pPr>
            <a:r>
              <a:rPr lang="en-US" b="1" dirty="0" err="1"/>
              <a:t>Comoditate</a:t>
            </a:r>
            <a:r>
              <a:rPr lang="en-US" dirty="0"/>
              <a:t>: </a:t>
            </a:r>
            <a:r>
              <a:rPr lang="en-US" dirty="0" err="1"/>
              <a:t>Efectuați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 </a:t>
            </a:r>
            <a:r>
              <a:rPr lang="en-US" dirty="0" err="1"/>
              <a:t>oricând</a:t>
            </a:r>
            <a:r>
              <a:rPr lang="en-US" dirty="0"/>
              <a:t>, </a:t>
            </a:r>
            <a:r>
              <a:rPr lang="en-US" dirty="0" err="1"/>
              <a:t>oriunde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alibri"/>
              <a:buChar char="✔"/>
            </a:pPr>
            <a:r>
              <a:rPr lang="en-US" b="1" dirty="0" err="1"/>
              <a:t>Viteză</a:t>
            </a:r>
            <a:r>
              <a:rPr lang="en-US" dirty="0"/>
              <a:t>: </a:t>
            </a:r>
            <a:r>
              <a:rPr lang="en-US" dirty="0" err="1"/>
              <a:t>Transferurile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sunt </a:t>
            </a:r>
            <a:r>
              <a:rPr lang="en-US" dirty="0" err="1"/>
              <a:t>imediate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ro-RO" dirty="0"/>
              <a:t>instant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conturi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alibri"/>
              <a:buChar char="✔"/>
            </a:pPr>
            <a:r>
              <a:rPr lang="en-US" b="1" dirty="0"/>
              <a:t>Securitate</a:t>
            </a:r>
            <a:r>
              <a:rPr lang="en-US" dirty="0"/>
              <a:t>: </a:t>
            </a:r>
            <a:r>
              <a:rPr lang="en-US" dirty="0" err="1"/>
              <a:t>Autentificarea</a:t>
            </a:r>
            <a:r>
              <a:rPr lang="en-US" dirty="0"/>
              <a:t> în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pași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criptarea</a:t>
            </a:r>
            <a:r>
              <a:rPr lang="en-US" dirty="0"/>
              <a:t> </a:t>
            </a:r>
            <a:r>
              <a:rPr lang="en-US" dirty="0" err="1"/>
              <a:t>protejează</a:t>
            </a:r>
            <a:r>
              <a:rPr lang="en-US" dirty="0"/>
              <a:t> </a:t>
            </a:r>
            <a:r>
              <a:rPr lang="en-US" dirty="0" err="1"/>
              <a:t>fondurile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alibri"/>
              <a:buChar char="✔"/>
            </a:pPr>
            <a:r>
              <a:rPr lang="en-US" b="1" dirty="0" err="1"/>
              <a:t>Păstrarea</a:t>
            </a:r>
            <a:r>
              <a:rPr lang="en-US" b="1" dirty="0"/>
              <a:t> </a:t>
            </a:r>
            <a:r>
              <a:rPr lang="en-US" b="1" dirty="0" err="1"/>
              <a:t>înregistrărilor</a:t>
            </a:r>
            <a:r>
              <a:rPr lang="en-US" dirty="0"/>
              <a:t>: </a:t>
            </a:r>
            <a:r>
              <a:rPr lang="en-US" dirty="0" err="1"/>
              <a:t>Accesați</a:t>
            </a:r>
            <a:r>
              <a:rPr lang="en-US" dirty="0"/>
              <a:t> </a:t>
            </a:r>
            <a:r>
              <a:rPr lang="en-US" dirty="0" err="1"/>
              <a:t>istoricul</a:t>
            </a:r>
            <a:r>
              <a:rPr lang="en-US" dirty="0"/>
              <a:t> </a:t>
            </a:r>
            <a:r>
              <a:rPr lang="en-US" dirty="0" err="1"/>
              <a:t>detaliat</a:t>
            </a:r>
            <a:r>
              <a:rPr lang="en-US" dirty="0"/>
              <a:t> al </a:t>
            </a:r>
            <a:r>
              <a:rPr lang="en-US" dirty="0" err="1"/>
              <a:t>tranzacțiilor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gestiune</a:t>
            </a:r>
            <a:r>
              <a:rPr lang="en-US" dirty="0"/>
              <a:t> </a:t>
            </a:r>
            <a:r>
              <a:rPr lang="en-US" dirty="0" err="1"/>
              <a:t>financiară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alibri"/>
              <a:buChar char="✔"/>
            </a:pPr>
            <a:r>
              <a:rPr lang="en-US" b="1" dirty="0" err="1"/>
              <a:t>Eficiența</a:t>
            </a:r>
            <a:r>
              <a:rPr lang="en-US" b="1" dirty="0"/>
              <a:t> </a:t>
            </a:r>
            <a:r>
              <a:rPr lang="en-US" b="1" dirty="0" err="1"/>
              <a:t>costurilor</a:t>
            </a:r>
            <a:r>
              <a:rPr lang="en-US" dirty="0"/>
              <a:t>: </a:t>
            </a:r>
            <a:r>
              <a:rPr lang="ro-RO" dirty="0"/>
              <a:t>C</a:t>
            </a:r>
            <a:r>
              <a:rPr lang="en-US" dirty="0" err="1"/>
              <a:t>omisioane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în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tradiționale</a:t>
            </a:r>
            <a:r>
              <a:rPr lang="en-US" dirty="0"/>
              <a:t> precum </a:t>
            </a:r>
            <a:r>
              <a:rPr lang="en-US" dirty="0" err="1"/>
              <a:t>cecurile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ordinele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79" name="Google Shape;179;p8"/>
          <p:cNvSpPr txBox="1"/>
          <p:nvPr/>
        </p:nvSpPr>
        <p:spPr>
          <a:xfrm>
            <a:off x="566154" y="102285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Rolul transferurilor digitale de bani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AEBDEB28-FAB0-49D1-8BB3-C64BDD388F87}"/>
              </a:ext>
            </a:extLst>
          </p:cNvPr>
          <p:cNvSpPr/>
          <p:nvPr/>
        </p:nvSpPr>
        <p:spPr>
          <a:xfrm>
            <a:off x="8844824" y="0"/>
            <a:ext cx="33471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Introduc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transferuri digitale de bani</a:t>
            </a:r>
            <a:endParaRPr lang="en-US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transferuri</a:t>
            </a:r>
            <a:r>
              <a:rPr lang="ro-RO" dirty="0"/>
              <a:t> digitale</a:t>
            </a:r>
            <a:endParaRPr dirty="0"/>
          </a:p>
        </p:txBody>
      </p:sp>
      <p:sp>
        <p:nvSpPr>
          <p:cNvPr id="186" name="Google Shape;186;p10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6528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 dirty="0" err="1"/>
              <a:t>Trimiterea</a:t>
            </a:r>
            <a:r>
              <a:rPr lang="en-US" sz="2800" dirty="0"/>
              <a:t> de </a:t>
            </a:r>
            <a:r>
              <a:rPr lang="en-US" sz="2800" dirty="0" err="1"/>
              <a:t>bani</a:t>
            </a:r>
            <a:r>
              <a:rPr lang="en-US" sz="2800" dirty="0"/>
              <a:t> </a:t>
            </a:r>
            <a:r>
              <a:rPr lang="en-US" sz="2800" dirty="0" err="1"/>
              <a:t>către</a:t>
            </a:r>
            <a:r>
              <a:rPr lang="en-US" sz="2800" dirty="0"/>
              <a:t> </a:t>
            </a:r>
            <a:r>
              <a:rPr lang="en-US" sz="2800" dirty="0" err="1"/>
              <a:t>familie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prieteni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 dirty="0"/>
              <a:t>Plata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servicii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 dirty="0" err="1"/>
              <a:t>Primirea</a:t>
            </a:r>
            <a:r>
              <a:rPr lang="en-US" sz="2800" dirty="0"/>
              <a:t> </a:t>
            </a:r>
            <a:r>
              <a:rPr lang="en-US" sz="2800" dirty="0" err="1"/>
              <a:t>pensiei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a </a:t>
            </a:r>
            <a:r>
              <a:rPr lang="en-US" sz="2800" dirty="0" err="1"/>
              <a:t>salariului</a:t>
            </a:r>
            <a:r>
              <a:rPr lang="en-US" sz="2800" dirty="0"/>
              <a:t>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 dirty="0" err="1"/>
              <a:t>Cumpărături</a:t>
            </a:r>
            <a:r>
              <a:rPr lang="en-US" sz="2800" dirty="0"/>
              <a:t> online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 dirty="0" err="1"/>
              <a:t>Împărțirea</a:t>
            </a:r>
            <a:r>
              <a:rPr lang="en-US" sz="2800" dirty="0"/>
              <a:t> de </a:t>
            </a:r>
            <a:r>
              <a:rPr lang="en-US" sz="2800" dirty="0" err="1"/>
              <a:t>facturi</a:t>
            </a:r>
            <a:r>
              <a:rPr lang="en-US" sz="2800" dirty="0"/>
              <a:t> cu </a:t>
            </a:r>
            <a:r>
              <a:rPr lang="en-US" sz="2800" dirty="0" err="1"/>
              <a:t>prietenii</a:t>
            </a:r>
            <a:r>
              <a:rPr lang="en-US" sz="2800" dirty="0"/>
              <a:t> (</a:t>
            </a:r>
            <a:r>
              <a:rPr lang="en-US" sz="2800" dirty="0" err="1"/>
              <a:t>când</a:t>
            </a:r>
            <a:r>
              <a:rPr lang="en-US" sz="2800" dirty="0"/>
              <a:t> </a:t>
            </a:r>
            <a:r>
              <a:rPr lang="en-US" sz="2800" dirty="0" err="1"/>
              <a:t>ieșiți</a:t>
            </a:r>
            <a:r>
              <a:rPr lang="en-US" sz="2800" dirty="0"/>
              <a:t> în </a:t>
            </a:r>
            <a:r>
              <a:rPr lang="en-US" sz="2800" dirty="0" err="1"/>
              <a:t>oraș</a:t>
            </a:r>
            <a:r>
              <a:rPr lang="en-US" sz="2800" dirty="0"/>
              <a:t>, </a:t>
            </a:r>
            <a:r>
              <a:rPr lang="en-US" sz="2800" dirty="0" err="1"/>
              <a:t>când</a:t>
            </a:r>
            <a:r>
              <a:rPr lang="en-US" sz="2800" dirty="0"/>
              <a:t> </a:t>
            </a:r>
            <a:r>
              <a:rPr lang="en-US" sz="2800" dirty="0" err="1"/>
              <a:t>luați</a:t>
            </a:r>
            <a:r>
              <a:rPr lang="en-US" sz="2800" dirty="0"/>
              <a:t> un </a:t>
            </a:r>
            <a:r>
              <a:rPr lang="en-US" sz="2800" dirty="0" err="1"/>
              <a:t>cadou</a:t>
            </a:r>
            <a:r>
              <a:rPr lang="en-US" sz="2800" dirty="0"/>
              <a:t>)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800" dirty="0" err="1"/>
              <a:t>Donații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</a:t>
            </a:r>
            <a:r>
              <a:rPr lang="en-US" sz="2800" dirty="0" err="1"/>
              <a:t>cauze</a:t>
            </a:r>
            <a:r>
              <a:rPr lang="en-US" sz="2800" dirty="0"/>
              <a:t> în care </a:t>
            </a:r>
            <a:r>
              <a:rPr lang="en-US" sz="2800" dirty="0" err="1"/>
              <a:t>credeți</a:t>
            </a:r>
            <a:endParaRPr sz="2800" dirty="0"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738563"/>
            <a:ext cx="4547400" cy="331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9233452" y="6467171"/>
            <a:ext cx="252428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ED037151-F6D8-40FF-936F-4BA86C0681E8}"/>
              </a:ext>
            </a:extLst>
          </p:cNvPr>
          <p:cNvSpPr/>
          <p:nvPr/>
        </p:nvSpPr>
        <p:spPr>
          <a:xfrm>
            <a:off x="8844824" y="0"/>
            <a:ext cx="33471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Introduc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transferuri digitale de bani</a:t>
            </a:r>
            <a:endParaRPr lang="en-US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Abilități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ro-RO" dirty="0"/>
              <a:t> realizării transferului digital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558001" y="1800000"/>
            <a:ext cx="11059800" cy="4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b="1" dirty="0" err="1"/>
              <a:t>dispozitiv</a:t>
            </a:r>
            <a:r>
              <a:rPr lang="en-US" b="1" dirty="0"/>
              <a:t> </a:t>
            </a:r>
            <a:r>
              <a:rPr lang="en-US" b="1" dirty="0" err="1"/>
              <a:t>mobil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a </a:t>
            </a:r>
            <a:r>
              <a:rPr lang="en-US" b="1" dirty="0" err="1"/>
              <a:t>unui</a:t>
            </a:r>
            <a:r>
              <a:rPr lang="en-US" b="1" dirty="0"/>
              <a:t> computer</a:t>
            </a:r>
            <a:r>
              <a:rPr lang="en-US" dirty="0"/>
              <a:t>: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știți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utilizați</a:t>
            </a:r>
            <a:r>
              <a:rPr lang="en-US" dirty="0"/>
              <a:t> un smartphone, o </a:t>
            </a:r>
            <a:r>
              <a:rPr lang="en-US" dirty="0" err="1"/>
              <a:t>tabletă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computer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accesa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site-</a:t>
            </a:r>
            <a:r>
              <a:rPr lang="en-US" dirty="0" err="1"/>
              <a:t>uri</a:t>
            </a:r>
            <a:r>
              <a:rPr lang="en-US" dirty="0"/>
              <a:t> web.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Completarea</a:t>
            </a:r>
            <a:r>
              <a:rPr lang="en-US" b="1" dirty="0"/>
              <a:t> </a:t>
            </a:r>
            <a:r>
              <a:rPr lang="en-US" b="1" dirty="0" err="1"/>
              <a:t>câmpurilor</a:t>
            </a:r>
            <a:r>
              <a:rPr lang="en-US" dirty="0"/>
              <a:t>: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introduceți</a:t>
            </a:r>
            <a:r>
              <a:rPr lang="en-US" dirty="0"/>
              <a:t> cu </a:t>
            </a:r>
            <a:r>
              <a:rPr lang="en-US" dirty="0" err="1"/>
              <a:t>exactitate</a:t>
            </a:r>
            <a:r>
              <a:rPr lang="en-US" dirty="0"/>
              <a:t> </a:t>
            </a:r>
            <a:r>
              <a:rPr lang="en-US" dirty="0" err="1"/>
              <a:t>detaliile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 IBAN, </a:t>
            </a: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destinatarului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suma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Navigarea</a:t>
            </a:r>
            <a:r>
              <a:rPr lang="en-US" b="1" dirty="0"/>
              <a:t> </a:t>
            </a:r>
            <a:r>
              <a:rPr lang="en-US" b="1" dirty="0" err="1"/>
              <a:t>printre</a:t>
            </a:r>
            <a:r>
              <a:rPr lang="en-US" b="1" dirty="0"/>
              <a:t> </a:t>
            </a:r>
            <a:r>
              <a:rPr lang="en-US" b="1" dirty="0" err="1"/>
              <a:t>aplicații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site-</a:t>
            </a:r>
            <a:r>
              <a:rPr lang="en-US" b="1" dirty="0" err="1"/>
              <a:t>uri</a:t>
            </a:r>
            <a:r>
              <a:rPr lang="en-US" b="1" dirty="0"/>
              <a:t> web</a:t>
            </a:r>
            <a:r>
              <a:rPr lang="en-US" dirty="0"/>
              <a:t>: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aflați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deschideți</a:t>
            </a:r>
            <a:r>
              <a:rPr lang="en-US" dirty="0"/>
              <a:t>,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conectați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explorați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de transfer de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site-urile </a:t>
            </a:r>
            <a:r>
              <a:rPr lang="en-US" dirty="0" err="1"/>
              <a:t>bancare</a:t>
            </a:r>
            <a:r>
              <a:rPr lang="en-US" dirty="0"/>
              <a:t>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Înțelegerea</a:t>
            </a:r>
            <a:r>
              <a:rPr lang="en-US" b="1" dirty="0"/>
              <a:t> </a:t>
            </a:r>
            <a:r>
              <a:rPr lang="en-US" b="1" dirty="0" err="1"/>
              <a:t>măsurilor</a:t>
            </a:r>
            <a:r>
              <a:rPr lang="en-US" b="1" dirty="0"/>
              <a:t> de </a:t>
            </a:r>
            <a:r>
              <a:rPr lang="en-US" b="1" dirty="0" err="1"/>
              <a:t>securitate</a:t>
            </a:r>
            <a:r>
              <a:rPr lang="en-US" dirty="0"/>
              <a:t>: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codurile</a:t>
            </a:r>
            <a:r>
              <a:rPr lang="en-US" dirty="0"/>
              <a:t> PIN, </a:t>
            </a:r>
            <a:r>
              <a:rPr lang="en-US" dirty="0" err="1"/>
              <a:t>parolele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codurile</a:t>
            </a:r>
            <a:r>
              <a:rPr lang="en-US" dirty="0"/>
              <a:t> SMS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 </a:t>
            </a:r>
            <a:r>
              <a:rPr lang="en-US" dirty="0" err="1"/>
              <a:t>sigure</a:t>
            </a:r>
            <a:r>
              <a:rPr lang="en-US" dirty="0"/>
              <a:t>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Verificarea</a:t>
            </a:r>
            <a:r>
              <a:rPr lang="en-US" b="1" dirty="0"/>
              <a:t> </a:t>
            </a:r>
            <a:r>
              <a:rPr lang="en-US" b="1" dirty="0" err="1"/>
              <a:t>istoricului</a:t>
            </a:r>
            <a:r>
              <a:rPr lang="en-US" b="1" dirty="0"/>
              <a:t> </a:t>
            </a:r>
            <a:r>
              <a:rPr lang="en-US" b="1" dirty="0" err="1"/>
              <a:t>tranzacțiilor</a:t>
            </a:r>
            <a:r>
              <a:rPr lang="en-US" dirty="0"/>
              <a:t>: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localizați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revizuiți</a:t>
            </a:r>
            <a:r>
              <a:rPr lang="en-US" dirty="0"/>
              <a:t> </a:t>
            </a:r>
            <a:r>
              <a:rPr lang="en-US" dirty="0" err="1"/>
              <a:t>tranzacțiile</a:t>
            </a:r>
            <a:r>
              <a:rPr lang="en-US" dirty="0"/>
              <a:t> </a:t>
            </a:r>
            <a:r>
              <a:rPr lang="en-US" dirty="0" err="1"/>
              <a:t>anterioare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confirma</a:t>
            </a:r>
            <a:r>
              <a:rPr lang="en-US" dirty="0"/>
              <a:t> </a:t>
            </a:r>
            <a:r>
              <a:rPr lang="en-US" dirty="0" err="1"/>
              <a:t>plățile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chitanțele</a:t>
            </a:r>
            <a:r>
              <a:rPr lang="en-US" dirty="0"/>
              <a:t>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Comunicarea</a:t>
            </a:r>
            <a:r>
              <a:rPr lang="en-US" b="1" dirty="0"/>
              <a:t> </a:t>
            </a:r>
            <a:r>
              <a:rPr lang="en-US" b="1" dirty="0" err="1"/>
              <a:t>clară</a:t>
            </a:r>
            <a:r>
              <a:rPr lang="en-US" b="1" dirty="0"/>
              <a:t> a </a:t>
            </a:r>
            <a:r>
              <a:rPr lang="en-US" b="1" dirty="0" err="1"/>
              <a:t>informațiilor</a:t>
            </a:r>
            <a:r>
              <a:rPr lang="en-US" dirty="0"/>
              <a:t>: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furnizați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solicitați</a:t>
            </a:r>
            <a:r>
              <a:rPr lang="en-US" dirty="0"/>
              <a:t> </a:t>
            </a:r>
            <a:r>
              <a:rPr lang="en-US" dirty="0" err="1"/>
              <a:t>detalii</a:t>
            </a:r>
            <a:r>
              <a:rPr lang="en-US" dirty="0"/>
              <a:t> </a:t>
            </a:r>
            <a:r>
              <a:rPr lang="en-US" dirty="0" err="1"/>
              <a:t>exacte</a:t>
            </a:r>
            <a:r>
              <a:rPr lang="en-US" dirty="0"/>
              <a:t>, precum IBAN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referințele</a:t>
            </a:r>
            <a:r>
              <a:rPr lang="en-US" dirty="0"/>
              <a:t> </a:t>
            </a:r>
            <a:r>
              <a:rPr lang="en-US" dirty="0" err="1"/>
              <a:t>tranzacției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evita</a:t>
            </a:r>
            <a:r>
              <a:rPr lang="en-US" dirty="0"/>
              <a:t> </a:t>
            </a:r>
            <a:r>
              <a:rPr lang="en-US" dirty="0" err="1"/>
              <a:t>erorile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C6599CE6-2B64-407B-87C2-6817D14BBD94}"/>
              </a:ext>
            </a:extLst>
          </p:cNvPr>
          <p:cNvSpPr/>
          <p:nvPr/>
        </p:nvSpPr>
        <p:spPr>
          <a:xfrm>
            <a:off x="8844824" y="0"/>
            <a:ext cx="33471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Introduc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transferuri digitale de bani</a:t>
            </a:r>
            <a:endParaRPr lang="en-US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merge prost</a:t>
            </a:r>
            <a:r>
              <a:rPr lang="ro-RO" dirty="0"/>
              <a:t> în cazul transferurilor digitale de bani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04" name="Google Shape;204;p39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Introducerea</a:t>
            </a:r>
            <a:r>
              <a:rPr lang="en-US" dirty="0"/>
              <a:t> de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incorecte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Capcana</a:t>
            </a:r>
            <a:r>
              <a:rPr lang="en-US" dirty="0"/>
              <a:t> </a:t>
            </a:r>
            <a:r>
              <a:rPr lang="en-US" dirty="0" err="1"/>
              <a:t>înșelătoriilor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Practici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</a:t>
            </a:r>
            <a:r>
              <a:rPr lang="en-US" dirty="0" err="1"/>
              <a:t>slabe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conectare</a:t>
            </a:r>
            <a:r>
              <a:rPr lang="en-US" dirty="0"/>
              <a:t> la internet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Utilizarea</a:t>
            </a:r>
            <a:r>
              <a:rPr lang="en-US" dirty="0"/>
              <a:t> de </a:t>
            </a: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software </a:t>
            </a:r>
            <a:r>
              <a:rPr lang="en-US" dirty="0" err="1"/>
              <a:t>învechite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Neînțelegerea</a:t>
            </a:r>
            <a:r>
              <a:rPr lang="en-US" dirty="0"/>
              <a:t> </a:t>
            </a:r>
            <a:r>
              <a:rPr lang="en-US" dirty="0" err="1"/>
              <a:t>taxelor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ratelor</a:t>
            </a:r>
            <a:r>
              <a:rPr lang="en-US" dirty="0"/>
              <a:t> de </a:t>
            </a:r>
            <a:r>
              <a:rPr lang="en-US" dirty="0" err="1"/>
              <a:t>schimb</a:t>
            </a:r>
            <a:endParaRPr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dirty="0"/>
          </a:p>
        </p:txBody>
      </p:sp>
      <p:sp>
        <p:nvSpPr>
          <p:cNvPr id="206" name="Google Shape;206;p39"/>
          <p:cNvSpPr txBox="1"/>
          <p:nvPr/>
        </p:nvSpPr>
        <p:spPr>
          <a:xfrm>
            <a:off x="9846037" y="6467171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o-RO" sz="1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2687" y="1679188"/>
            <a:ext cx="4661264" cy="4661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A7DCAD2B-7F98-4502-B686-E0D1E7830677}"/>
              </a:ext>
            </a:extLst>
          </p:cNvPr>
          <p:cNvSpPr/>
          <p:nvPr/>
        </p:nvSpPr>
        <p:spPr>
          <a:xfrm>
            <a:off x="8844824" y="0"/>
            <a:ext cx="33471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Introduc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transferuri digitale de bani</a:t>
            </a:r>
            <a:endParaRPr lang="en-US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000" dirty="0" err="1"/>
              <a:t>Secțiunea</a:t>
            </a:r>
            <a:r>
              <a:rPr lang="en-US" sz="2000" dirty="0"/>
              <a:t> 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formularelor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a c</a:t>
            </a:r>
            <a:r>
              <a:rPr lang="en-US" dirty="0" err="1"/>
              <a:t>âmpuri</a:t>
            </a:r>
            <a:r>
              <a:rPr lang="ro-RO" dirty="0"/>
              <a:t>lor de date obligatorii</a:t>
            </a:r>
            <a:endParaRPr dirty="0"/>
          </a:p>
        </p:txBody>
      </p:sp>
      <p:sp>
        <p:nvSpPr>
          <p:cNvPr id="214" name="Google Shape;214;p40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o-RO" sz="2000" dirty="0"/>
              <a:t>După finalizarea acestei secțiuni,</a:t>
            </a:r>
            <a:r>
              <a:rPr lang="en-US" sz="2000" dirty="0"/>
              <a:t>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identificați</a:t>
            </a:r>
            <a:r>
              <a:rPr lang="en-US" sz="2000" dirty="0"/>
              <a:t> </a:t>
            </a:r>
            <a:r>
              <a:rPr lang="en-US" sz="2000" dirty="0" err="1"/>
              <a:t>câmpurile</a:t>
            </a:r>
            <a:r>
              <a:rPr lang="en-US" sz="2000" dirty="0"/>
              <a:t> de date </a:t>
            </a:r>
            <a:r>
              <a:rPr lang="en-US" sz="2000" dirty="0" err="1"/>
              <a:t>cheie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ro-RO" sz="2000" dirty="0"/>
              <a:t>vă </a:t>
            </a:r>
            <a:r>
              <a:rPr lang="en-US" sz="2000" dirty="0" err="1"/>
              <a:t>asigurați</a:t>
            </a:r>
            <a:r>
              <a:rPr lang="en-US" sz="2000" dirty="0"/>
              <a:t> </a:t>
            </a:r>
            <a:r>
              <a:rPr lang="ro-RO" sz="2000" dirty="0"/>
              <a:t>privind </a:t>
            </a:r>
            <a:r>
              <a:rPr lang="en-US" sz="2000" dirty="0" err="1"/>
              <a:t>acuratețea</a:t>
            </a:r>
            <a:r>
              <a:rPr lang="ro-RO" sz="2000" dirty="0"/>
              <a:t> datelor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recunoașteți</a:t>
            </a:r>
            <a:r>
              <a:rPr lang="en-US" sz="2000" dirty="0"/>
              <a:t> </a:t>
            </a:r>
            <a:r>
              <a:rPr lang="en-US" sz="2000" dirty="0" err="1"/>
              <a:t>câmpurile</a:t>
            </a:r>
            <a:r>
              <a:rPr lang="en-US" sz="2000" dirty="0"/>
              <a:t> </a:t>
            </a:r>
            <a:r>
              <a:rPr lang="en-US" sz="2000" dirty="0" err="1"/>
              <a:t>obligatorii</a:t>
            </a:r>
            <a:r>
              <a:rPr lang="en-US" sz="2000" dirty="0"/>
              <a:t> vs. </a:t>
            </a:r>
            <a:r>
              <a:rPr lang="en-US" sz="2000" dirty="0" err="1"/>
              <a:t>opționale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verificați</a:t>
            </a:r>
            <a:r>
              <a:rPr lang="en-US" sz="2000" dirty="0"/>
              <a:t> </a:t>
            </a:r>
            <a:r>
              <a:rPr lang="en-US" sz="2000" dirty="0" err="1"/>
              <a:t>informațiile</a:t>
            </a:r>
            <a:r>
              <a:rPr lang="en-US" sz="2000" dirty="0"/>
              <a:t> </a:t>
            </a:r>
            <a:r>
              <a:rPr lang="en-US" sz="2000" dirty="0" err="1"/>
              <a:t>furnizate</a:t>
            </a:r>
            <a:r>
              <a:rPr lang="en-US" sz="2000" dirty="0"/>
              <a:t> de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persoane</a:t>
            </a:r>
            <a:endParaRPr sz="2000" dirty="0"/>
          </a:p>
        </p:txBody>
      </p:sp>
      <p:sp>
        <p:nvSpPr>
          <p:cNvPr id="216" name="Google Shape;216;p40"/>
          <p:cNvSpPr txBox="1"/>
          <p:nvPr/>
        </p:nvSpPr>
        <p:spPr>
          <a:xfrm>
            <a:off x="7890661" y="5893156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chanwity281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8451" y="1973175"/>
            <a:ext cx="4819052" cy="39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A4B37-FA50-4AF6-BC59-C4D401C7BE00}"/>
              </a:ext>
            </a:extLst>
          </p:cNvPr>
          <p:cNvSpPr txBox="1"/>
          <p:nvPr/>
        </p:nvSpPr>
        <p:spPr>
          <a:xfrm>
            <a:off x="11449878" y="6139337"/>
            <a:ext cx="742122" cy="718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203D3C16-FE6F-4483-8BD8-198BAAB6423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7" y="6244358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Câmpuri</a:t>
            </a:r>
            <a:r>
              <a:rPr lang="en-US" dirty="0"/>
              <a:t> de date </a:t>
            </a:r>
            <a:r>
              <a:rPr lang="en-US" dirty="0" err="1"/>
              <a:t>cheie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224" name="Google Shape;224;p13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649760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/>
              <a:t>IBAN (</a:t>
            </a:r>
            <a:r>
              <a:rPr lang="en-US" b="1" dirty="0" err="1"/>
              <a:t>număr</a:t>
            </a:r>
            <a:r>
              <a:rPr lang="en-US" b="1" dirty="0"/>
              <a:t> </a:t>
            </a:r>
            <a:r>
              <a:rPr lang="en-US" b="1" dirty="0" err="1"/>
              <a:t>internațional</a:t>
            </a:r>
            <a:r>
              <a:rPr lang="en-US" b="1" dirty="0"/>
              <a:t> de </a:t>
            </a:r>
            <a:r>
              <a:rPr lang="en-US" b="1" dirty="0" err="1"/>
              <a:t>cont</a:t>
            </a:r>
            <a:r>
              <a:rPr lang="en-US" b="1" dirty="0"/>
              <a:t> </a:t>
            </a:r>
            <a:r>
              <a:rPr lang="en-US" b="1" dirty="0" err="1"/>
              <a:t>bancar</a:t>
            </a:r>
            <a:r>
              <a:rPr lang="en-US" b="1" dirty="0"/>
              <a:t>)</a:t>
            </a:r>
            <a:endParaRPr dirty="0"/>
          </a:p>
          <a:p>
            <a:pPr marL="457200" lvl="0" indent="-34671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33333"/>
              <a:buFont typeface="Calibri"/>
              <a:buChar char="✔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cod </a:t>
            </a:r>
            <a:r>
              <a:rPr lang="en-US" sz="2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unic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ajut</a:t>
            </a:r>
            <a:r>
              <a:rPr lang="en-US" sz="2200" dirty="0" err="1">
                <a:solidFill>
                  <a:srgbClr val="000000"/>
                </a:solidFill>
              </a:rPr>
              <a:t>ă</a:t>
            </a:r>
            <a:r>
              <a:rPr lang="en-US" sz="2200" dirty="0">
                <a:solidFill>
                  <a:srgbClr val="000000"/>
                </a:solidFill>
              </a:rPr>
              <a:t> la </a:t>
            </a:r>
            <a:r>
              <a:rPr lang="en-US" sz="2200" dirty="0" err="1">
                <a:solidFill>
                  <a:srgbClr val="000000"/>
                </a:solidFill>
              </a:rPr>
              <a:t>identificarea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unui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cont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bancar</a:t>
            </a:r>
            <a:r>
              <a:rPr lang="en-US" sz="220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200" b="0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671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33333"/>
              <a:buFont typeface="Calibri"/>
              <a:buChar char="✔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Absolut </a:t>
            </a:r>
            <a:r>
              <a:rPr lang="en-US" sz="2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esențial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ca </a:t>
            </a:r>
            <a:r>
              <a:rPr lang="en-US" sz="2200" dirty="0" err="1">
                <a:solidFill>
                  <a:srgbClr val="000000"/>
                </a:solidFill>
              </a:rPr>
              <a:t>banii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ajungă</a:t>
            </a:r>
            <a:r>
              <a:rPr lang="en-US" sz="2200" dirty="0">
                <a:solidFill>
                  <a:srgbClr val="000000"/>
                </a:solidFill>
              </a:rPr>
              <a:t> la </a:t>
            </a:r>
            <a:r>
              <a:rPr lang="en-US" sz="2200" dirty="0" err="1">
                <a:solidFill>
                  <a:srgbClr val="000000"/>
                </a:solidFill>
              </a:rPr>
              <a:t>destina</a:t>
            </a:r>
            <a:r>
              <a:rPr lang="ro-RO" sz="2200" dirty="0">
                <a:solidFill>
                  <a:srgbClr val="000000"/>
                </a:solidFill>
              </a:rPr>
              <a:t>tarul </a:t>
            </a:r>
            <a:r>
              <a:rPr lang="en-US" sz="2200" dirty="0" err="1">
                <a:solidFill>
                  <a:srgbClr val="000000"/>
                </a:solidFill>
              </a:rPr>
              <a:t>corect</a:t>
            </a:r>
            <a:endParaRPr sz="22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342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 err="1"/>
              <a:t>Nume</a:t>
            </a:r>
            <a:r>
              <a:rPr lang="en-US" b="1" dirty="0"/>
              <a:t> de </a:t>
            </a:r>
            <a:r>
              <a:rPr lang="en-US" b="1" dirty="0" err="1"/>
              <a:t>utilizator</a:t>
            </a:r>
            <a:r>
              <a:rPr lang="en-US" b="1" dirty="0"/>
              <a:t> </a:t>
            </a:r>
            <a:endParaRPr dirty="0"/>
          </a:p>
          <a:p>
            <a:pPr marL="457200" lvl="0" indent="-34671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33333"/>
              <a:buFont typeface="Calibri"/>
              <a:buChar char="✔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Numele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utilizator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200" dirty="0">
                <a:solidFill>
                  <a:srgbClr val="000000"/>
                </a:solidFill>
              </a:rPr>
              <a:t>sau denumirea 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aplicației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persoanei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primește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banii</a:t>
            </a:r>
            <a:endParaRPr sz="2200" dirty="0"/>
          </a:p>
          <a:p>
            <a:pPr marL="457200" lvl="0" indent="-34671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SzPct val="133333"/>
              <a:buFont typeface="Calibri"/>
              <a:buChar char="✔"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Ajută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confirmarea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identității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destinatarului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AF5AF5AD-55DB-E23D-C4D4-03D23791D22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71920" y="1800000"/>
            <a:ext cx="5482656" cy="4893408"/>
          </a:xfrm>
        </p:spPr>
        <p:txBody>
          <a:bodyPr>
            <a:normAutofit/>
          </a:bodyPr>
          <a:lstStyle/>
          <a:p>
            <a:pPr marL="34290" lvl="0" indent="0">
              <a:spcBef>
                <a:spcPts val="0"/>
              </a:spcBef>
              <a:buSzPct val="100000"/>
              <a:buNone/>
            </a:pPr>
            <a:r>
              <a:rPr lang="en-US" b="1" dirty="0" err="1"/>
              <a:t>Numărul</a:t>
            </a:r>
            <a:r>
              <a:rPr lang="en-US" b="1" dirty="0"/>
              <a:t> de </a:t>
            </a:r>
            <a:r>
              <a:rPr lang="en-US" b="1" dirty="0" err="1"/>
              <a:t>telefon</a:t>
            </a:r>
            <a:endParaRPr lang="en-US" dirty="0"/>
          </a:p>
          <a:p>
            <a:pPr lvl="0" indent="-346710">
              <a:lnSpc>
                <a:spcPct val="112500"/>
              </a:lnSpc>
              <a:buSzPct val="133333"/>
              <a:buFont typeface="Calibri"/>
              <a:buChar char="✔"/>
            </a:pPr>
            <a:r>
              <a:rPr lang="en-US" sz="2200" dirty="0" err="1">
                <a:solidFill>
                  <a:srgbClr val="000000"/>
                </a:solidFill>
              </a:rPr>
              <a:t>Utilizat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pentru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anumite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aplicații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plată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sau</a:t>
            </a:r>
            <a:r>
              <a:rPr lang="en-US" sz="2200" dirty="0">
                <a:solidFill>
                  <a:srgbClr val="000000"/>
                </a:solidFill>
              </a:rPr>
              <a:t> ca </a:t>
            </a:r>
            <a:r>
              <a:rPr lang="en-US" sz="2200" dirty="0" err="1">
                <a:solidFill>
                  <a:srgbClr val="000000"/>
                </a:solidFill>
              </a:rPr>
              <a:t>etapă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suplimentară</a:t>
            </a:r>
            <a:r>
              <a:rPr lang="en-US" sz="2200" dirty="0">
                <a:solidFill>
                  <a:srgbClr val="000000"/>
                </a:solidFill>
              </a:rPr>
              <a:t> de </a:t>
            </a:r>
            <a:r>
              <a:rPr lang="en-US" sz="2200" dirty="0" err="1">
                <a:solidFill>
                  <a:srgbClr val="000000"/>
                </a:solidFill>
              </a:rPr>
              <a:t>verificare</a:t>
            </a:r>
            <a:endParaRPr lang="en-US" sz="2200" dirty="0"/>
          </a:p>
          <a:p>
            <a:pPr lvl="0" indent="-346710">
              <a:lnSpc>
                <a:spcPct val="112500"/>
              </a:lnSpc>
              <a:buSzPct val="133333"/>
              <a:buFont typeface="Calibri"/>
              <a:buChar char="✔"/>
            </a:pPr>
            <a:r>
              <a:rPr lang="en-US" sz="2200" dirty="0" err="1">
                <a:solidFill>
                  <a:srgbClr val="000000"/>
                </a:solidFill>
              </a:rPr>
              <a:t>Asigură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tranzacții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sigure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și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exacte</a:t>
            </a:r>
            <a:endParaRPr lang="en-US" sz="2200" dirty="0">
              <a:solidFill>
                <a:srgbClr val="000000"/>
              </a:solidFill>
            </a:endParaRPr>
          </a:p>
          <a:p>
            <a:pPr lvl="0" indent="0">
              <a:lnSpc>
                <a:spcPct val="1125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34290" lvl="0" indent="0">
              <a:spcBef>
                <a:spcPts val="0"/>
              </a:spcBef>
              <a:buSzPct val="100000"/>
              <a:buNone/>
            </a:pPr>
            <a:r>
              <a:rPr lang="en-US" b="1" dirty="0" err="1"/>
              <a:t>Detalii</a:t>
            </a:r>
            <a:r>
              <a:rPr lang="en-US" b="1" dirty="0"/>
              <a:t> </a:t>
            </a:r>
            <a:r>
              <a:rPr lang="en-US" b="1" dirty="0" err="1"/>
              <a:t>privind</a:t>
            </a:r>
            <a:r>
              <a:rPr lang="en-US" b="1" dirty="0"/>
              <a:t> </a:t>
            </a:r>
            <a:r>
              <a:rPr lang="en-US" b="1" dirty="0" err="1"/>
              <a:t>plata</a:t>
            </a:r>
            <a:endParaRPr lang="en-US" dirty="0"/>
          </a:p>
          <a:p>
            <a:pPr lvl="0" indent="-346710">
              <a:lnSpc>
                <a:spcPct val="112500"/>
              </a:lnSpc>
              <a:buSzPct val="133333"/>
              <a:buFont typeface="Calibri"/>
              <a:buChar char="✔"/>
            </a:pPr>
            <a:r>
              <a:rPr lang="en-US" sz="2200" dirty="0">
                <a:solidFill>
                  <a:srgbClr val="000000"/>
                </a:solidFill>
              </a:rPr>
              <a:t>O </a:t>
            </a:r>
            <a:r>
              <a:rPr lang="en-US" sz="2200" dirty="0" err="1">
                <a:solidFill>
                  <a:srgbClr val="000000"/>
                </a:solidFill>
              </a:rPr>
              <a:t>scurtă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notă</a:t>
            </a:r>
            <a:r>
              <a:rPr lang="en-US" sz="2200" dirty="0">
                <a:solidFill>
                  <a:srgbClr val="000000"/>
                </a:solidFill>
              </a:rPr>
              <a:t> care </a:t>
            </a:r>
            <a:r>
              <a:rPr lang="en-US" sz="2200" dirty="0" err="1">
                <a:solidFill>
                  <a:srgbClr val="000000"/>
                </a:solidFill>
              </a:rPr>
              <a:t>descrie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scopul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transferului</a:t>
            </a:r>
            <a:r>
              <a:rPr lang="en-US" sz="2200" dirty="0">
                <a:solidFill>
                  <a:srgbClr val="000000"/>
                </a:solidFill>
              </a:rPr>
              <a:t> (de ex., „Cadou </a:t>
            </a:r>
            <a:r>
              <a:rPr lang="en-US" sz="2200" dirty="0" err="1">
                <a:solidFill>
                  <a:srgbClr val="000000"/>
                </a:solidFill>
              </a:rPr>
              <a:t>pentru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nepot</a:t>
            </a:r>
            <a:r>
              <a:rPr lang="en-US" sz="2200" dirty="0">
                <a:solidFill>
                  <a:srgbClr val="000000"/>
                </a:solidFill>
              </a:rPr>
              <a:t>”)</a:t>
            </a:r>
            <a:endParaRPr lang="en-US" sz="2200" dirty="0"/>
          </a:p>
          <a:p>
            <a:pPr lvl="0" indent="-346710">
              <a:lnSpc>
                <a:spcPct val="112500"/>
              </a:lnSpc>
              <a:buSzPct val="133333"/>
              <a:buFont typeface="Calibri"/>
              <a:buChar char="✔"/>
            </a:pPr>
            <a:r>
              <a:rPr lang="en-US" sz="2200" dirty="0" err="1">
                <a:solidFill>
                  <a:srgbClr val="000000"/>
                </a:solidFill>
              </a:rPr>
              <a:t>Ajută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atât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expeditorul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cât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și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destinatarul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țină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evidența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tranzacției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endParaRPr lang="el-GR" dirty="0"/>
          </a:p>
        </p:txBody>
      </p:sp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6B1E71A0-2E25-4C01-813E-DFFFF6DC3D84}"/>
              </a:ext>
            </a:extLst>
          </p:cNvPr>
          <p:cNvSpPr/>
          <p:nvPr/>
        </p:nvSpPr>
        <p:spPr>
          <a:xfrm>
            <a:off x="7593497" y="0"/>
            <a:ext cx="459850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Înțelegerea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formularelor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câmpuril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date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obligatorii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6983" y="1582783"/>
            <a:ext cx="3299886" cy="366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566154" y="855887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Sfaturi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securitatea</a:t>
            </a:r>
            <a:r>
              <a:rPr lang="en-US" dirty="0"/>
              <a:t> în </a:t>
            </a:r>
            <a:r>
              <a:rPr lang="en-US" dirty="0" err="1"/>
              <a:t>transferuri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de bani (1)</a:t>
            </a:r>
            <a:endParaRPr dirty="0"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1"/>
          </p:nvPr>
        </p:nvSpPr>
        <p:spPr>
          <a:xfrm>
            <a:off x="989488" y="1899920"/>
            <a:ext cx="8835232" cy="4764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indent="-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/>
              <a:t>Nu </a:t>
            </a:r>
            <a:r>
              <a:rPr lang="en-US" sz="4500" b="1" dirty="0" err="1"/>
              <a:t>utilizați</a:t>
            </a:r>
            <a:r>
              <a:rPr lang="en-US" sz="4500" b="1" dirty="0"/>
              <a:t> </a:t>
            </a:r>
            <a:r>
              <a:rPr lang="en-US" sz="4500" b="1" dirty="0" err="1"/>
              <a:t>rețele</a:t>
            </a:r>
            <a:r>
              <a:rPr lang="en-US" sz="4500" b="1" dirty="0"/>
              <a:t> Wi-Fi </a:t>
            </a:r>
            <a:r>
              <a:rPr lang="en-US" sz="4500" b="1" dirty="0" err="1"/>
              <a:t>publice</a:t>
            </a:r>
            <a:endParaRPr lang="ro-RO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Utilizați</a:t>
            </a:r>
            <a:r>
              <a:rPr lang="en-US" sz="4500" dirty="0"/>
              <a:t> </a:t>
            </a:r>
            <a:r>
              <a:rPr lang="en-US" sz="4500" dirty="0" err="1"/>
              <a:t>rețele</a:t>
            </a:r>
            <a:r>
              <a:rPr lang="en-US" sz="4500" dirty="0"/>
              <a:t> </a:t>
            </a:r>
            <a:r>
              <a:rPr lang="en-US" sz="4500" dirty="0" err="1"/>
              <a:t>securizate</a:t>
            </a:r>
            <a:r>
              <a:rPr lang="en-US" sz="4500" dirty="0"/>
              <a:t> </a:t>
            </a:r>
            <a:r>
              <a:rPr lang="en-US" sz="4500" dirty="0" err="1"/>
              <a:t>sau</a:t>
            </a:r>
            <a:r>
              <a:rPr lang="en-US" sz="4500" dirty="0"/>
              <a:t> date mobile</a:t>
            </a:r>
            <a:r>
              <a:rPr lang="ro-RO" sz="4500" dirty="0"/>
              <a:t> pentru a preveni accesul neautorizat la datele dumneavoastră.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500" b="1" dirty="0"/>
          </a:p>
          <a:p>
            <a:pPr marL="0" indent="-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err="1"/>
              <a:t>Verificați</a:t>
            </a:r>
            <a:r>
              <a:rPr lang="en-US" sz="4500" b="1" dirty="0"/>
              <a:t> de </a:t>
            </a:r>
            <a:r>
              <a:rPr lang="en-US" sz="4500" b="1" dirty="0" err="1"/>
              <a:t>două</a:t>
            </a:r>
            <a:r>
              <a:rPr lang="en-US" sz="4500" b="1" dirty="0"/>
              <a:t> </a:t>
            </a:r>
            <a:r>
              <a:rPr lang="en-US" sz="4500" b="1" dirty="0" err="1"/>
              <a:t>ori</a:t>
            </a:r>
            <a:r>
              <a:rPr lang="en-US" sz="4500" b="1" dirty="0"/>
              <a:t> </a:t>
            </a:r>
            <a:r>
              <a:rPr lang="en-US" sz="4500" b="1" dirty="0" err="1"/>
              <a:t>toate</a:t>
            </a:r>
            <a:r>
              <a:rPr lang="en-US" sz="4500" b="1" dirty="0"/>
              <a:t> </a:t>
            </a:r>
            <a:r>
              <a:rPr lang="en-US" sz="4500" b="1" dirty="0" err="1"/>
              <a:t>informațiile</a:t>
            </a:r>
            <a:endParaRPr lang="en-US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Verificați</a:t>
            </a:r>
            <a:r>
              <a:rPr lang="en-US" sz="4500" dirty="0"/>
              <a:t> IBAN, </a:t>
            </a:r>
            <a:r>
              <a:rPr lang="en-US" sz="4500" dirty="0" err="1"/>
              <a:t>numele</a:t>
            </a:r>
            <a:r>
              <a:rPr lang="en-US" sz="4500" dirty="0"/>
              <a:t> de </a:t>
            </a:r>
            <a:r>
              <a:rPr lang="en-US" sz="4500" dirty="0" err="1"/>
              <a:t>utilizator</a:t>
            </a:r>
            <a:r>
              <a:rPr lang="en-US" sz="4500" dirty="0"/>
              <a:t>, </a:t>
            </a:r>
            <a:r>
              <a:rPr lang="en-US" sz="4500" dirty="0" err="1"/>
              <a:t>numărul</a:t>
            </a:r>
            <a:r>
              <a:rPr lang="en-US" sz="4500" dirty="0"/>
              <a:t> de telefon </a:t>
            </a:r>
            <a:r>
              <a:rPr lang="en-US" sz="4500" dirty="0" err="1"/>
              <a:t>și</a:t>
            </a:r>
            <a:r>
              <a:rPr lang="en-US" sz="4500" dirty="0"/>
              <a:t> </a:t>
            </a:r>
            <a:r>
              <a:rPr lang="en-US" sz="4500" dirty="0" err="1"/>
              <a:t>detaliile</a:t>
            </a:r>
            <a:r>
              <a:rPr lang="en-US" sz="4500" dirty="0"/>
              <a:t> </a:t>
            </a:r>
            <a:r>
              <a:rPr lang="en-US" sz="4500" dirty="0" err="1"/>
              <a:t>plății</a:t>
            </a:r>
            <a:r>
              <a:rPr lang="ro-RO" sz="45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Chiar</a:t>
            </a:r>
            <a:r>
              <a:rPr lang="en-US" sz="4500" dirty="0"/>
              <a:t> </a:t>
            </a:r>
            <a:r>
              <a:rPr lang="en-US" sz="4500" dirty="0" err="1"/>
              <a:t>și</a:t>
            </a:r>
            <a:r>
              <a:rPr lang="en-US" sz="4500" dirty="0"/>
              <a:t> o </a:t>
            </a:r>
            <a:r>
              <a:rPr lang="en-US" sz="4500" dirty="0" err="1"/>
              <a:t>mică</a:t>
            </a:r>
            <a:r>
              <a:rPr lang="en-US" sz="4500" dirty="0"/>
              <a:t> </a:t>
            </a:r>
            <a:r>
              <a:rPr lang="en-US" sz="4500" dirty="0" err="1"/>
              <a:t>greșeală</a:t>
            </a:r>
            <a:r>
              <a:rPr lang="en-US" sz="4500" dirty="0"/>
              <a:t> de </a:t>
            </a:r>
            <a:r>
              <a:rPr lang="ro-RO" sz="4500" dirty="0"/>
              <a:t>scriere</a:t>
            </a:r>
            <a:r>
              <a:rPr lang="en-US" sz="4500" dirty="0"/>
              <a:t> </a:t>
            </a:r>
            <a:r>
              <a:rPr lang="en-US" sz="4500" dirty="0" err="1"/>
              <a:t>poate</a:t>
            </a:r>
            <a:r>
              <a:rPr lang="en-US" sz="4500" dirty="0"/>
              <a:t> </a:t>
            </a:r>
            <a:r>
              <a:rPr lang="en-US" sz="4500" dirty="0" err="1"/>
              <a:t>trimite</a:t>
            </a:r>
            <a:r>
              <a:rPr lang="en-US" sz="4500" dirty="0"/>
              <a:t> </a:t>
            </a:r>
            <a:r>
              <a:rPr lang="en-US" sz="4500" dirty="0" err="1"/>
              <a:t>bani</a:t>
            </a:r>
            <a:r>
              <a:rPr lang="ro-RO" sz="4500" dirty="0"/>
              <a:t>i</a:t>
            </a:r>
            <a:r>
              <a:rPr lang="en-US" sz="4500" dirty="0"/>
              <a:t> în </a:t>
            </a:r>
            <a:r>
              <a:rPr lang="en-US" sz="4500" dirty="0" err="1"/>
              <a:t>contul</a:t>
            </a:r>
            <a:r>
              <a:rPr lang="en-US" sz="4500" dirty="0"/>
              <a:t> </a:t>
            </a:r>
            <a:r>
              <a:rPr lang="en-US" sz="4500" dirty="0" err="1"/>
              <a:t>greșit</a:t>
            </a:r>
            <a:r>
              <a:rPr lang="en-US" sz="45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500" b="1" dirty="0"/>
          </a:p>
          <a:p>
            <a:pPr marL="0" indent="-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err="1"/>
              <a:t>Verificarea</a:t>
            </a:r>
            <a:r>
              <a:rPr lang="en-US" sz="4500" b="1" dirty="0"/>
              <a:t> </a:t>
            </a:r>
            <a:r>
              <a:rPr lang="en-US" sz="4500" b="1" dirty="0" err="1"/>
              <a:t>încrucișată</a:t>
            </a:r>
            <a:r>
              <a:rPr lang="en-US" sz="4500" b="1" dirty="0"/>
              <a:t> cu </a:t>
            </a:r>
            <a:r>
              <a:rPr lang="en-US" sz="4500" b="1" dirty="0" err="1"/>
              <a:t>destinatarul</a:t>
            </a:r>
            <a:endParaRPr lang="ro-RO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Cereți</a:t>
            </a:r>
            <a:r>
              <a:rPr lang="en-US" sz="4500" dirty="0"/>
              <a:t> </a:t>
            </a:r>
            <a:r>
              <a:rPr lang="en-US" sz="4500" dirty="0" err="1"/>
              <a:t>destinatarului</a:t>
            </a:r>
            <a:r>
              <a:rPr lang="en-US" sz="4500" dirty="0"/>
              <a:t> </a:t>
            </a:r>
            <a:r>
              <a:rPr lang="en-US" sz="4500" dirty="0" err="1"/>
              <a:t>să</a:t>
            </a:r>
            <a:r>
              <a:rPr lang="en-US" sz="4500" dirty="0"/>
              <a:t> </a:t>
            </a:r>
            <a:r>
              <a:rPr lang="en-US" sz="4500" dirty="0" err="1"/>
              <a:t>confirme</a:t>
            </a:r>
            <a:r>
              <a:rPr lang="en-US" sz="4500" dirty="0"/>
              <a:t> </a:t>
            </a:r>
            <a:r>
              <a:rPr lang="en-US" sz="4500" dirty="0" err="1"/>
              <a:t>detaliile</a:t>
            </a:r>
            <a:r>
              <a:rPr lang="en-US" sz="4500" dirty="0"/>
              <a:t>, în special </a:t>
            </a:r>
            <a:r>
              <a:rPr lang="en-US" sz="4500" dirty="0" err="1"/>
              <a:t>pentru</a:t>
            </a:r>
            <a:r>
              <a:rPr lang="en-US" sz="4500" dirty="0"/>
              <a:t> </a:t>
            </a:r>
            <a:r>
              <a:rPr lang="en-US" sz="4500" dirty="0" err="1"/>
              <a:t>tranzacțiile</a:t>
            </a:r>
            <a:r>
              <a:rPr lang="en-US" sz="4500" dirty="0"/>
              <a:t> </a:t>
            </a:r>
            <a:r>
              <a:rPr lang="en-US" sz="4500" dirty="0" err="1"/>
              <a:t>noi</a:t>
            </a:r>
            <a:r>
              <a:rPr lang="en-US" sz="4500" dirty="0"/>
              <a:t>.</a:t>
            </a:r>
            <a:endParaRPr lang="ro-RO" sz="4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Salvați</a:t>
            </a:r>
            <a:r>
              <a:rPr lang="en-US" sz="4500" dirty="0"/>
              <a:t> </a:t>
            </a:r>
            <a:r>
              <a:rPr lang="en-US" sz="4500" dirty="0" err="1"/>
              <a:t>detaliile</a:t>
            </a:r>
            <a:r>
              <a:rPr lang="en-US" sz="4500" dirty="0"/>
              <a:t> </a:t>
            </a:r>
            <a:r>
              <a:rPr lang="en-US" sz="4500" dirty="0" err="1"/>
              <a:t>verificate</a:t>
            </a:r>
            <a:r>
              <a:rPr lang="en-US" sz="4500" dirty="0"/>
              <a:t> </a:t>
            </a:r>
            <a:r>
              <a:rPr lang="en-US" sz="4500" dirty="0" err="1"/>
              <a:t>pentru</a:t>
            </a:r>
            <a:r>
              <a:rPr lang="en-US" sz="4500" dirty="0"/>
              <a:t> </a:t>
            </a:r>
            <a:r>
              <a:rPr lang="en-US" sz="4500" dirty="0" err="1"/>
              <a:t>utilizare</a:t>
            </a:r>
            <a:r>
              <a:rPr lang="en-US" sz="4500" dirty="0"/>
              <a:t> </a:t>
            </a:r>
            <a:r>
              <a:rPr lang="en-US" sz="4500" dirty="0" err="1"/>
              <a:t>ulterioară</a:t>
            </a:r>
            <a:r>
              <a:rPr lang="en-US" sz="4500" dirty="0"/>
              <a:t> într-un mod </a:t>
            </a:r>
            <a:r>
              <a:rPr lang="en-US" sz="4500" dirty="0" err="1"/>
              <a:t>securizat</a:t>
            </a:r>
            <a:r>
              <a:rPr lang="en-US" sz="4500" dirty="0"/>
              <a:t>. </a:t>
            </a:r>
          </a:p>
          <a:p>
            <a:pPr marL="9144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233" name="Google Shape;233;p12"/>
          <p:cNvSpPr txBox="1"/>
          <p:nvPr/>
        </p:nvSpPr>
        <p:spPr>
          <a:xfrm>
            <a:off x="9965267" y="6310144"/>
            <a:ext cx="1842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417E1A59-CE17-4184-8564-61FDC379C840}"/>
              </a:ext>
            </a:extLst>
          </p:cNvPr>
          <p:cNvSpPr/>
          <p:nvPr/>
        </p:nvSpPr>
        <p:spPr>
          <a:xfrm>
            <a:off x="7593497" y="0"/>
            <a:ext cx="459850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Înțelegerea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formularelor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câmpuril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date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obligatorii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7952BDBA-36EE-77FB-511D-D9050C8D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2">
            <a:extLst>
              <a:ext uri="{FF2B5EF4-FFF2-40B4-BE49-F238E27FC236}">
                <a16:creationId xmlns:a16="http://schemas.microsoft.com/office/drawing/2014/main" id="{6F8777BC-96D4-5D95-7F32-4452AF1E3F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6983" y="1582783"/>
            <a:ext cx="3299886" cy="3665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>
            <a:extLst>
              <a:ext uri="{FF2B5EF4-FFF2-40B4-BE49-F238E27FC236}">
                <a16:creationId xmlns:a16="http://schemas.microsoft.com/office/drawing/2014/main" id="{8C950805-C26D-C3D9-F258-F37FF278F6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154" y="817304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Sfaturi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</a:t>
            </a:r>
            <a:r>
              <a:rPr lang="en-US" dirty="0" err="1"/>
              <a:t>securitatea</a:t>
            </a:r>
            <a:r>
              <a:rPr lang="en-US" dirty="0"/>
              <a:t> în </a:t>
            </a:r>
            <a:r>
              <a:rPr lang="en-US" dirty="0" err="1"/>
              <a:t>transferuri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de bani (2)</a:t>
            </a:r>
            <a:endParaRPr dirty="0"/>
          </a:p>
        </p:txBody>
      </p:sp>
      <p:sp>
        <p:nvSpPr>
          <p:cNvPr id="232" name="Google Shape;232;p12">
            <a:extLst>
              <a:ext uri="{FF2B5EF4-FFF2-40B4-BE49-F238E27FC236}">
                <a16:creationId xmlns:a16="http://schemas.microsoft.com/office/drawing/2014/main" id="{B7338F31-84A0-FDB5-4AA8-10404530EA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89488" y="1422400"/>
            <a:ext cx="7900512" cy="524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indent="-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/>
              <a:t>Nu </a:t>
            </a:r>
            <a:r>
              <a:rPr lang="en-US" sz="4500" b="1" dirty="0" err="1"/>
              <a:t>vă</a:t>
            </a:r>
            <a:r>
              <a:rPr lang="en-US" sz="4500" b="1" dirty="0"/>
              <a:t> </a:t>
            </a:r>
            <a:r>
              <a:rPr lang="en-US" sz="4500" b="1" dirty="0" err="1"/>
              <a:t>grăbiți</a:t>
            </a:r>
            <a:endParaRPr lang="ro-RO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Evitați</a:t>
            </a:r>
            <a:r>
              <a:rPr lang="en-US" sz="4500" dirty="0"/>
              <a:t> </a:t>
            </a:r>
            <a:r>
              <a:rPr lang="en-US" sz="4500" dirty="0" err="1"/>
              <a:t>graba</a:t>
            </a:r>
            <a:r>
              <a:rPr lang="en-US" sz="4500" dirty="0"/>
              <a:t> în </a:t>
            </a:r>
            <a:r>
              <a:rPr lang="en-US" sz="4500" dirty="0" err="1"/>
              <a:t>timpul</a:t>
            </a:r>
            <a:r>
              <a:rPr lang="en-US" sz="4500" dirty="0"/>
              <a:t> </a:t>
            </a:r>
            <a:r>
              <a:rPr lang="en-US" sz="4500" dirty="0" err="1"/>
              <a:t>introducerii</a:t>
            </a:r>
            <a:r>
              <a:rPr lang="en-US" sz="4500" dirty="0"/>
              <a:t> </a:t>
            </a:r>
            <a:r>
              <a:rPr lang="en-US" sz="4500" dirty="0" err="1"/>
              <a:t>detaliilor</a:t>
            </a:r>
            <a:r>
              <a:rPr lang="en-US" sz="4500" dirty="0"/>
              <a:t>.</a:t>
            </a:r>
            <a:endParaRPr lang="ro-RO" sz="4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/>
              <a:t>O </a:t>
            </a:r>
            <a:r>
              <a:rPr lang="en-US" sz="4500" dirty="0" err="1"/>
              <a:t>abordare</a:t>
            </a:r>
            <a:r>
              <a:rPr lang="en-US" sz="4500" dirty="0"/>
              <a:t> </a:t>
            </a:r>
            <a:r>
              <a:rPr lang="en-US" sz="4500" dirty="0" err="1"/>
              <a:t>calmă</a:t>
            </a:r>
            <a:r>
              <a:rPr lang="en-US" sz="4500" dirty="0"/>
              <a:t> reduce </a:t>
            </a:r>
            <a:r>
              <a:rPr lang="en-US" sz="4500" dirty="0" err="1"/>
              <a:t>șansele</a:t>
            </a:r>
            <a:r>
              <a:rPr lang="en-US" sz="4500" dirty="0"/>
              <a:t> </a:t>
            </a:r>
            <a:r>
              <a:rPr lang="ro-RO" sz="4500" dirty="0"/>
              <a:t>de a greși</a:t>
            </a:r>
            <a:r>
              <a:rPr lang="en-US" sz="45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500" b="1" dirty="0"/>
          </a:p>
          <a:p>
            <a:pPr marL="0" indent="-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 err="1"/>
              <a:t>Utilizați</a:t>
            </a:r>
            <a:r>
              <a:rPr lang="en-US" sz="4500" b="1" dirty="0"/>
              <a:t> </a:t>
            </a:r>
            <a:r>
              <a:rPr lang="ro-RO" sz="4400" b="1" dirty="0"/>
              <a:t>funcția</a:t>
            </a:r>
            <a:r>
              <a:rPr lang="ro-RO" sz="4500" b="1" dirty="0"/>
              <a:t> de completare automată </a:t>
            </a:r>
            <a:r>
              <a:rPr lang="en-US" sz="4500" b="1" dirty="0"/>
              <a:t>cu </a:t>
            </a:r>
            <a:r>
              <a:rPr lang="en-US" sz="4500" b="1" dirty="0" err="1"/>
              <a:t>atenție</a:t>
            </a:r>
            <a:endParaRPr lang="ro-RO" sz="45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Asigurați-vă</a:t>
            </a:r>
            <a:r>
              <a:rPr lang="en-US" sz="4500" dirty="0"/>
              <a:t> </a:t>
            </a:r>
            <a:r>
              <a:rPr lang="en-US" sz="4500" dirty="0" err="1"/>
              <a:t>că</a:t>
            </a:r>
            <a:r>
              <a:rPr lang="en-US" sz="4500" dirty="0"/>
              <a:t> </a:t>
            </a:r>
            <a:r>
              <a:rPr lang="en-US" sz="4500" dirty="0" err="1"/>
              <a:t>informațiile</a:t>
            </a:r>
            <a:r>
              <a:rPr lang="en-US" sz="4500" dirty="0"/>
              <a:t> </a:t>
            </a:r>
            <a:r>
              <a:rPr lang="en-US" sz="4500" dirty="0" err="1"/>
              <a:t>salvate</a:t>
            </a:r>
            <a:r>
              <a:rPr lang="en-US" sz="4500" dirty="0"/>
              <a:t> sunt </a:t>
            </a:r>
            <a:r>
              <a:rPr lang="en-US" sz="4500" dirty="0" err="1"/>
              <a:t>corecte</a:t>
            </a:r>
            <a:r>
              <a:rPr lang="en-US" sz="4500" dirty="0"/>
              <a:t> </a:t>
            </a:r>
            <a:r>
              <a:rPr lang="en-US" sz="4500" dirty="0" err="1"/>
              <a:t>înainte</a:t>
            </a:r>
            <a:r>
              <a:rPr lang="en-US" sz="4500" dirty="0"/>
              <a:t> de a </a:t>
            </a:r>
            <a:r>
              <a:rPr lang="en-US" sz="4500" dirty="0" err="1"/>
              <a:t>utiliza</a:t>
            </a:r>
            <a:r>
              <a:rPr lang="en-US" sz="4500" dirty="0"/>
              <a:t> </a:t>
            </a:r>
            <a:r>
              <a:rPr lang="en-US" sz="4500" dirty="0" err="1"/>
              <a:t>funcțiile</a:t>
            </a:r>
            <a:r>
              <a:rPr lang="en-US" sz="4500" dirty="0"/>
              <a:t> de </a:t>
            </a:r>
            <a:r>
              <a:rPr lang="en-US" sz="4500" dirty="0" err="1"/>
              <a:t>completare</a:t>
            </a:r>
            <a:r>
              <a:rPr lang="en-US" sz="4500" dirty="0"/>
              <a:t> </a:t>
            </a:r>
            <a:r>
              <a:rPr lang="en-US" sz="4500" dirty="0" err="1"/>
              <a:t>automată</a:t>
            </a:r>
            <a:r>
              <a:rPr lang="en-US" sz="4500" dirty="0"/>
              <a:t>.</a:t>
            </a:r>
            <a:endParaRPr lang="ro-RO" sz="4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Actualizați</a:t>
            </a:r>
            <a:r>
              <a:rPr lang="en-US" sz="4500" dirty="0"/>
              <a:t> </a:t>
            </a:r>
            <a:r>
              <a:rPr lang="ro-RO" sz="4500" dirty="0"/>
              <a:t>informațiile </a:t>
            </a:r>
            <a:r>
              <a:rPr lang="en-US" sz="4500" dirty="0"/>
              <a:t>în </a:t>
            </a:r>
            <a:r>
              <a:rPr lang="en-US" sz="4500" dirty="0" err="1"/>
              <a:t>aplicația</a:t>
            </a:r>
            <a:r>
              <a:rPr lang="en-US" sz="4500" dirty="0"/>
              <a:t> </a:t>
            </a:r>
            <a:r>
              <a:rPr lang="en-US" sz="4500" dirty="0" err="1"/>
              <a:t>sau</a:t>
            </a:r>
            <a:r>
              <a:rPr lang="en-US" sz="4500" dirty="0"/>
              <a:t> </a:t>
            </a:r>
            <a:r>
              <a:rPr lang="en-US" sz="4500" dirty="0" err="1"/>
              <a:t>contul</a:t>
            </a:r>
            <a:r>
              <a:rPr lang="en-US" sz="4500" dirty="0"/>
              <a:t> </a:t>
            </a:r>
            <a:r>
              <a:rPr lang="en-US" sz="4500" dirty="0" err="1"/>
              <a:t>dvs</a:t>
            </a:r>
            <a:endParaRPr lang="ro-RO" sz="4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500" b="1" dirty="0"/>
          </a:p>
          <a:p>
            <a:pPr marL="0" indent="-1800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500" b="1" dirty="0" err="1"/>
              <a:t>Revizuiți</a:t>
            </a:r>
            <a:r>
              <a:rPr lang="en-US" sz="4500" b="1" dirty="0"/>
              <a:t> </a:t>
            </a:r>
            <a:r>
              <a:rPr lang="en-US" sz="4500" b="1" dirty="0" err="1"/>
              <a:t>ecranul</a:t>
            </a:r>
            <a:r>
              <a:rPr lang="en-US" sz="4500" b="1" dirty="0"/>
              <a:t> de </a:t>
            </a:r>
            <a:r>
              <a:rPr lang="en-US" sz="4500" b="1" dirty="0" err="1"/>
              <a:t>confirmare</a:t>
            </a:r>
            <a:r>
              <a:rPr lang="en-US" sz="45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Verificați</a:t>
            </a:r>
            <a:r>
              <a:rPr lang="en-US" sz="4500" dirty="0"/>
              <a:t> </a:t>
            </a:r>
            <a:r>
              <a:rPr lang="en-US" sz="4500" dirty="0" err="1"/>
              <a:t>rezumatul</a:t>
            </a:r>
            <a:r>
              <a:rPr lang="en-US" sz="4500" dirty="0"/>
              <a:t> final al </a:t>
            </a:r>
            <a:r>
              <a:rPr lang="en-US" sz="4500" dirty="0" err="1"/>
              <a:t>tranzacției</a:t>
            </a:r>
            <a:r>
              <a:rPr lang="en-US" sz="4500" dirty="0"/>
              <a:t> </a:t>
            </a:r>
            <a:r>
              <a:rPr lang="en-US" sz="4500" dirty="0" err="1"/>
              <a:t>înainte</a:t>
            </a:r>
            <a:r>
              <a:rPr lang="en-US" sz="4500" dirty="0"/>
              <a:t> de a o </a:t>
            </a:r>
            <a:r>
              <a:rPr lang="ro-RO" sz="4500" dirty="0"/>
              <a:t>finaliza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500" dirty="0" err="1"/>
              <a:t>Acordați</a:t>
            </a:r>
            <a:r>
              <a:rPr lang="en-US" sz="4500" dirty="0"/>
              <a:t> </a:t>
            </a:r>
            <a:r>
              <a:rPr lang="en-US" sz="4500" dirty="0" err="1"/>
              <a:t>atenție</a:t>
            </a:r>
            <a:r>
              <a:rPr lang="en-US" sz="4500" dirty="0"/>
              <a:t> </a:t>
            </a:r>
            <a:r>
              <a:rPr lang="en-US" sz="4500" dirty="0" err="1"/>
              <a:t>numelui</a:t>
            </a:r>
            <a:r>
              <a:rPr lang="en-US" sz="4500" dirty="0"/>
              <a:t> </a:t>
            </a:r>
            <a:r>
              <a:rPr lang="en-US" sz="4500" dirty="0" err="1"/>
              <a:t>destinatarului</a:t>
            </a:r>
            <a:r>
              <a:rPr lang="en-US" sz="4500" dirty="0"/>
              <a:t> </a:t>
            </a:r>
            <a:r>
              <a:rPr lang="en-US" sz="4500" dirty="0" err="1"/>
              <a:t>și</a:t>
            </a:r>
            <a:r>
              <a:rPr lang="en-US" sz="4500" dirty="0"/>
              <a:t> </a:t>
            </a:r>
            <a:r>
              <a:rPr lang="en-US" sz="4500" dirty="0" err="1"/>
              <a:t>sumei</a:t>
            </a:r>
            <a:r>
              <a:rPr lang="en-US" sz="4500" dirty="0"/>
              <a:t> care </a:t>
            </a:r>
            <a:r>
              <a:rPr lang="en-US" sz="4500" dirty="0" err="1"/>
              <a:t>urmează</a:t>
            </a:r>
            <a:r>
              <a:rPr lang="en-US" sz="4500" dirty="0"/>
              <a:t> </a:t>
            </a:r>
            <a:r>
              <a:rPr lang="en-US" sz="4500" dirty="0" err="1"/>
              <a:t>să</a:t>
            </a:r>
            <a:r>
              <a:rPr lang="en-US" sz="4500" dirty="0"/>
              <a:t> fie </a:t>
            </a:r>
            <a:r>
              <a:rPr lang="en-US" sz="4500" dirty="0" err="1"/>
              <a:t>trimisă</a:t>
            </a:r>
            <a:r>
              <a:rPr lang="en-US" sz="4500" dirty="0"/>
              <a:t>.</a:t>
            </a:r>
          </a:p>
          <a:p>
            <a:pPr marL="91440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233" name="Google Shape;233;p12">
            <a:extLst>
              <a:ext uri="{FF2B5EF4-FFF2-40B4-BE49-F238E27FC236}">
                <a16:creationId xmlns:a16="http://schemas.microsoft.com/office/drawing/2014/main" id="{B810942F-D81E-23A7-B5FF-F7A25D1DA1CA}"/>
              </a:ext>
            </a:extLst>
          </p:cNvPr>
          <p:cNvSpPr txBox="1"/>
          <p:nvPr/>
        </p:nvSpPr>
        <p:spPr>
          <a:xfrm>
            <a:off x="9965267" y="6310144"/>
            <a:ext cx="184210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48676D27-7D28-2C46-86B8-6E57EA0E4AB7}"/>
              </a:ext>
            </a:extLst>
          </p:cNvPr>
          <p:cNvSpPr/>
          <p:nvPr/>
        </p:nvSpPr>
        <p:spPr>
          <a:xfrm>
            <a:off x="7593497" y="0"/>
            <a:ext cx="459850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Înțelegerea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formularelor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câmpuril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date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obligatorii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3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8132" y="1335315"/>
            <a:ext cx="4054687" cy="42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Secțiunea 3</a:t>
            </a:r>
            <a:r>
              <a:rPr lang="en-US"/>
              <a:t/>
            </a:r>
            <a:br>
              <a:rPr lang="en-US"/>
            </a:br>
            <a:r>
              <a:rPr lang="en-US"/>
              <a:t>Aplicații pentru transfer de bani</a:t>
            </a:r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5817400" cy="299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recunoașteți</a:t>
            </a:r>
            <a:r>
              <a:rPr lang="en-US" sz="2000" dirty="0"/>
              <a:t> </a:t>
            </a:r>
            <a:r>
              <a:rPr lang="en-US" sz="2000" dirty="0" err="1"/>
              <a:t>aplicațiile</a:t>
            </a:r>
            <a:r>
              <a:rPr lang="en-US" sz="2000" dirty="0"/>
              <a:t> </a:t>
            </a:r>
            <a:r>
              <a:rPr lang="en-US" sz="2000" dirty="0" err="1"/>
              <a:t>utilizate</a:t>
            </a:r>
            <a:r>
              <a:rPr lang="en-US" sz="2000" dirty="0"/>
              <a:t> în mod </a:t>
            </a:r>
            <a:r>
              <a:rPr lang="en-US" sz="2000" dirty="0" err="1"/>
              <a:t>obișnuit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caracteristicilor</a:t>
            </a:r>
            <a:r>
              <a:rPr lang="en-US" sz="2000" dirty="0"/>
              <a:t> </a:t>
            </a:r>
            <a:r>
              <a:rPr lang="en-US" sz="2000" dirty="0" err="1"/>
              <a:t>aplicațiilor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instalați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să </a:t>
            </a:r>
            <a:r>
              <a:rPr lang="en-US" sz="2000" dirty="0" err="1"/>
              <a:t>configura</a:t>
            </a:r>
            <a:r>
              <a:rPr lang="ro-RO" sz="2000" dirty="0"/>
              <a:t>ți </a:t>
            </a:r>
            <a:r>
              <a:rPr lang="en-US" sz="2000" dirty="0" err="1"/>
              <a:t>aplicații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comparați</a:t>
            </a:r>
            <a:r>
              <a:rPr lang="en-US" sz="2000" dirty="0"/>
              <a:t> </a:t>
            </a:r>
            <a:r>
              <a:rPr lang="en-US" sz="2000" dirty="0" err="1"/>
              <a:t>opțiunile</a:t>
            </a:r>
            <a:r>
              <a:rPr lang="en-US" sz="2000" dirty="0"/>
              <a:t> </a:t>
            </a:r>
            <a:r>
              <a:rPr lang="en-US" sz="2000" dirty="0" err="1"/>
              <a:t>aplicațiilor</a:t>
            </a:r>
            <a:endParaRPr sz="2000" dirty="0"/>
          </a:p>
        </p:txBody>
      </p:sp>
      <p:sp>
        <p:nvSpPr>
          <p:cNvPr id="243" name="Google Shape;243;p41"/>
          <p:cNvSpPr txBox="1"/>
          <p:nvPr/>
        </p:nvSpPr>
        <p:spPr>
          <a:xfrm>
            <a:off x="8035834" y="5562600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8911D-E2C0-4F9F-A9A7-5EF185DBE22B}"/>
              </a:ext>
            </a:extLst>
          </p:cNvPr>
          <p:cNvSpPr txBox="1"/>
          <p:nvPr/>
        </p:nvSpPr>
        <p:spPr>
          <a:xfrm>
            <a:off x="11438467" y="6079067"/>
            <a:ext cx="753533" cy="778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F70E380B-4923-4C5E-8BE9-981F43062B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7" y="6244358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558001" y="656667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folosite</a:t>
            </a:r>
            <a:r>
              <a:rPr lang="en-US" dirty="0"/>
              <a:t> des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transferuri</a:t>
            </a:r>
            <a:r>
              <a:rPr lang="en-US" dirty="0"/>
              <a:t> </a:t>
            </a:r>
            <a:r>
              <a:rPr lang="en-US" dirty="0" err="1"/>
              <a:t>bancare</a:t>
            </a:r>
            <a:r>
              <a:rPr lang="en-US" dirty="0"/>
              <a:t> în </a:t>
            </a:r>
            <a:r>
              <a:rPr lang="en-US" dirty="0" err="1"/>
              <a:t>România</a:t>
            </a:r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body" idx="1"/>
          </p:nvPr>
        </p:nvSpPr>
        <p:spPr>
          <a:xfrm>
            <a:off x="277092" y="1339273"/>
            <a:ext cx="11536218" cy="547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George</a:t>
            </a:r>
            <a:r>
              <a:rPr lang="ro-RO" sz="2000" b="1" dirty="0"/>
              <a:t> </a:t>
            </a:r>
            <a:r>
              <a:rPr lang="en-US" sz="2000" dirty="0"/>
              <a:t>(BCR)</a:t>
            </a:r>
            <a:r>
              <a:rPr lang="ro-RO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prima </a:t>
            </a:r>
            <a:r>
              <a:rPr lang="en-US" sz="2000" dirty="0" err="1"/>
              <a:t>platformă</a:t>
            </a:r>
            <a:r>
              <a:rPr lang="en-US" sz="2000" dirty="0"/>
              <a:t> </a:t>
            </a:r>
            <a:r>
              <a:rPr lang="en-US" sz="2000" dirty="0" err="1"/>
              <a:t>bancară</a:t>
            </a:r>
            <a:r>
              <a:rPr lang="en-US" sz="2000" dirty="0"/>
              <a:t> </a:t>
            </a:r>
            <a:r>
              <a:rPr lang="en-US" sz="2000" dirty="0" err="1"/>
              <a:t>inteligentă</a:t>
            </a:r>
            <a:r>
              <a:rPr lang="en-US" sz="2000" dirty="0"/>
              <a:t> din </a:t>
            </a:r>
            <a:r>
              <a:rPr lang="en-US" sz="2000" dirty="0" err="1"/>
              <a:t>România</a:t>
            </a:r>
            <a:r>
              <a:rPr lang="en-US" sz="2000" dirty="0"/>
              <a:t>, </a:t>
            </a:r>
            <a:r>
              <a:rPr lang="ro-RO" sz="2000" dirty="0"/>
              <a:t>care oferă </a:t>
            </a:r>
            <a:r>
              <a:rPr lang="en-US" sz="2000" dirty="0"/>
              <a:t>o </a:t>
            </a:r>
            <a:r>
              <a:rPr lang="en-US" sz="2000" dirty="0" err="1"/>
              <a:t>interfață</a:t>
            </a:r>
            <a:r>
              <a:rPr lang="en-US" sz="2000" dirty="0"/>
              <a:t> </a:t>
            </a:r>
            <a:r>
              <a:rPr lang="en-US" sz="2000" dirty="0" err="1"/>
              <a:t>prietenoasă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conturilor</a:t>
            </a:r>
            <a:r>
              <a:rPr lang="en-US" sz="2000" dirty="0"/>
              <a:t>, </a:t>
            </a:r>
            <a:r>
              <a:rPr lang="en-US" sz="2000" dirty="0" err="1"/>
              <a:t>plăților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economiilor</a:t>
            </a:r>
            <a:r>
              <a:rPr lang="en-US" sz="2000" dirty="0"/>
              <a:t>. Are </a:t>
            </a:r>
            <a:r>
              <a:rPr lang="en-US" sz="2000" dirty="0" err="1"/>
              <a:t>peste</a:t>
            </a:r>
            <a:r>
              <a:rPr lang="en-US" sz="2000" dirty="0"/>
              <a:t> 1,15 </a:t>
            </a:r>
            <a:r>
              <a:rPr lang="en-US" sz="2000" dirty="0" err="1"/>
              <a:t>milioane</a:t>
            </a:r>
            <a:r>
              <a:rPr lang="en-US" sz="2000" dirty="0"/>
              <a:t> de </a:t>
            </a:r>
            <a:r>
              <a:rPr lang="en-US" sz="2000" dirty="0" err="1"/>
              <a:t>utilizatori</a:t>
            </a:r>
            <a:r>
              <a:rPr lang="en-US" sz="2000" dirty="0"/>
              <a:t> </a:t>
            </a:r>
            <a:r>
              <a:rPr lang="en-US" sz="2000" dirty="0" err="1"/>
              <a:t>activi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bine </a:t>
            </a:r>
            <a:r>
              <a:rPr lang="en-US" sz="2000" dirty="0" err="1"/>
              <a:t>cotată</a:t>
            </a:r>
            <a:r>
              <a:rPr lang="en-US" sz="2000" dirty="0"/>
              <a:t> în </a:t>
            </a:r>
            <a:r>
              <a:rPr lang="en-US" sz="2000" dirty="0" err="1"/>
              <a:t>magazinele</a:t>
            </a:r>
            <a:r>
              <a:rPr lang="en-US" sz="2000" dirty="0"/>
              <a:t> de </a:t>
            </a:r>
            <a:r>
              <a:rPr lang="en-US" sz="2000" dirty="0" err="1"/>
              <a:t>aplicații</a:t>
            </a:r>
            <a:r>
              <a:rPr lang="en-US" sz="2000" dirty="0"/>
              <a:t>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ING Home'Bank </a:t>
            </a:r>
            <a:r>
              <a:rPr lang="ro-RO" sz="2000" dirty="0"/>
              <a:t>(</a:t>
            </a:r>
            <a:r>
              <a:rPr lang="en-US" sz="2000" dirty="0"/>
              <a:t>ING Bank</a:t>
            </a:r>
            <a:r>
              <a:rPr lang="ro-RO" sz="2000" dirty="0"/>
              <a:t>)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utilizatorilor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efectueze</a:t>
            </a:r>
            <a:r>
              <a:rPr lang="en-US" sz="2000" dirty="0"/>
              <a:t> diverse </a:t>
            </a:r>
            <a:r>
              <a:rPr lang="en-US" sz="2000" dirty="0" err="1"/>
              <a:t>operațiuni</a:t>
            </a:r>
            <a:r>
              <a:rPr lang="en-US" sz="2000" dirty="0"/>
              <a:t> </a:t>
            </a:r>
            <a:r>
              <a:rPr lang="en-US" sz="2000" dirty="0" err="1"/>
              <a:t>bancare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plăți</a:t>
            </a:r>
            <a:r>
              <a:rPr lang="en-US" sz="2000" dirty="0"/>
              <a:t>, </a:t>
            </a:r>
            <a:r>
              <a:rPr lang="en-US" sz="2000" dirty="0" err="1"/>
              <a:t>transferuri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conturilor</a:t>
            </a:r>
            <a:r>
              <a:rPr lang="en-US" sz="2000" dirty="0"/>
              <a:t>, cu </a:t>
            </a:r>
            <a:r>
              <a:rPr lang="en-US" sz="2000" dirty="0" err="1"/>
              <a:t>funcții</a:t>
            </a:r>
            <a:r>
              <a:rPr lang="en-US" sz="2000" dirty="0"/>
              <a:t> precum „</a:t>
            </a:r>
            <a:r>
              <a:rPr lang="en-US" sz="2000" dirty="0" err="1"/>
              <a:t>Plăți</a:t>
            </a:r>
            <a:r>
              <a:rPr lang="en-US" sz="2000" dirty="0"/>
              <a:t> favorite”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tranzacții</a:t>
            </a:r>
            <a:r>
              <a:rPr lang="en-US" sz="2000" dirty="0"/>
              <a:t> </a:t>
            </a:r>
            <a:r>
              <a:rPr lang="en-US" sz="2000" dirty="0" err="1"/>
              <a:t>recurente</a:t>
            </a:r>
            <a:r>
              <a:rPr lang="en-US" sz="20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BT Pay </a:t>
            </a:r>
            <a:r>
              <a:rPr lang="ro-RO" sz="2000" dirty="0"/>
              <a:t>(</a:t>
            </a:r>
            <a:r>
              <a:rPr lang="en-US" sz="2000" dirty="0"/>
              <a:t>Banca Transilvania</a:t>
            </a:r>
            <a:r>
              <a:rPr lang="ro-RO" sz="2000" dirty="0"/>
              <a:t>) </a:t>
            </a:r>
            <a:r>
              <a:rPr lang="en-US" sz="2000" dirty="0" err="1"/>
              <a:t>servește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en-US" sz="2000" dirty="0"/>
              <a:t> </a:t>
            </a:r>
            <a:r>
              <a:rPr lang="en-US" sz="2000" dirty="0" err="1"/>
              <a:t>portofel</a:t>
            </a:r>
            <a:r>
              <a:rPr lang="en-US" sz="2000" dirty="0"/>
              <a:t> digital,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utilizatorilor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facă</a:t>
            </a:r>
            <a:r>
              <a:rPr lang="en-US" sz="2000" dirty="0"/>
              <a:t> </a:t>
            </a:r>
            <a:r>
              <a:rPr lang="en-US" sz="2000" dirty="0" err="1"/>
              <a:t>plăți</a:t>
            </a:r>
            <a:r>
              <a:rPr lang="en-US" sz="2000" dirty="0"/>
              <a:t>,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transfere</a:t>
            </a:r>
            <a:r>
              <a:rPr lang="en-US" sz="2000" dirty="0"/>
              <a:t> </a:t>
            </a:r>
            <a:r>
              <a:rPr lang="en-US" sz="2000" dirty="0" err="1"/>
              <a:t>bani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gestioneze</a:t>
            </a:r>
            <a:r>
              <a:rPr lang="en-US" sz="2000" dirty="0"/>
              <a:t> </a:t>
            </a:r>
            <a:r>
              <a:rPr lang="en-US" sz="2000" dirty="0" err="1"/>
              <a:t>conturile</a:t>
            </a:r>
            <a:r>
              <a:rPr lang="en-US" sz="2000" dirty="0"/>
              <a:t> direct de pe smartphone.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Revolut </a:t>
            </a:r>
            <a:r>
              <a:rPr lang="ro-RO" sz="2000" dirty="0"/>
              <a:t>este o</a:t>
            </a:r>
            <a:r>
              <a:rPr lang="ro-RO" sz="2000" b="1" dirty="0"/>
              <a:t> </a:t>
            </a:r>
            <a:r>
              <a:rPr lang="ro-RO" sz="2000" dirty="0"/>
              <a:t>a</a:t>
            </a:r>
            <a:r>
              <a:rPr lang="en-US" sz="2000" dirty="0" err="1"/>
              <a:t>plicație</a:t>
            </a:r>
            <a:r>
              <a:rPr lang="en-US" sz="2000" dirty="0"/>
              <a:t> </a:t>
            </a:r>
            <a:r>
              <a:rPr lang="en-US" sz="2000" dirty="0" err="1"/>
              <a:t>financiară</a:t>
            </a:r>
            <a:r>
              <a:rPr lang="en-US" sz="2000" dirty="0"/>
              <a:t> </a:t>
            </a:r>
            <a:r>
              <a:rPr lang="en-US" sz="2000" dirty="0" err="1"/>
              <a:t>globală</a:t>
            </a:r>
            <a:r>
              <a:rPr lang="en-US" sz="2000" dirty="0"/>
              <a:t> </a:t>
            </a:r>
            <a:r>
              <a:rPr lang="en-US" sz="2000" dirty="0" err="1"/>
              <a:t>populară</a:t>
            </a:r>
            <a:r>
              <a:rPr lang="en-US" sz="2000" dirty="0"/>
              <a:t> în </a:t>
            </a:r>
            <a:r>
              <a:rPr lang="en-US" sz="2000" dirty="0" err="1"/>
              <a:t>România</a:t>
            </a:r>
            <a:r>
              <a:rPr lang="en-US" sz="2000" dirty="0"/>
              <a:t>, </a:t>
            </a:r>
            <a:r>
              <a:rPr lang="ro-RO" sz="2000" dirty="0"/>
              <a:t>care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servicii</a:t>
            </a:r>
            <a:r>
              <a:rPr lang="en-US" sz="2000" dirty="0"/>
              <a:t> precum </a:t>
            </a:r>
            <a:r>
              <a:rPr lang="en-US" sz="2000" dirty="0" err="1"/>
              <a:t>transferuri</a:t>
            </a:r>
            <a:r>
              <a:rPr lang="en-US" sz="2000" dirty="0"/>
              <a:t> </a:t>
            </a:r>
            <a:r>
              <a:rPr lang="en-US" sz="2000" dirty="0" err="1"/>
              <a:t>internaționale</a:t>
            </a:r>
            <a:r>
              <a:rPr lang="en-US" sz="2000" dirty="0"/>
              <a:t>,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en-US" sz="2000" dirty="0" err="1"/>
              <a:t>valutar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de </a:t>
            </a:r>
            <a:r>
              <a:rPr lang="en-US" sz="2000" dirty="0" err="1"/>
              <a:t>bugetare</a:t>
            </a:r>
            <a:r>
              <a:rPr lang="en-US" sz="2000" dirty="0"/>
              <a:t>, cu </a:t>
            </a:r>
            <a:r>
              <a:rPr lang="en-US" sz="2000" dirty="0" err="1"/>
              <a:t>peste</a:t>
            </a:r>
            <a:r>
              <a:rPr lang="en-US" sz="2000" dirty="0"/>
              <a:t> 16 </a:t>
            </a:r>
            <a:r>
              <a:rPr lang="en-US" sz="2000" dirty="0" err="1"/>
              <a:t>milioane</a:t>
            </a:r>
            <a:r>
              <a:rPr lang="en-US" sz="2000" dirty="0"/>
              <a:t> de </a:t>
            </a:r>
            <a:r>
              <a:rPr lang="en-US" sz="2000" dirty="0" err="1"/>
              <a:t>utilizatori</a:t>
            </a:r>
            <a:r>
              <a:rPr lang="en-US" sz="2000" dirty="0"/>
              <a:t> în </a:t>
            </a:r>
            <a:r>
              <a:rPr lang="en-US" sz="2000" dirty="0" err="1"/>
              <a:t>întreaga</a:t>
            </a:r>
            <a:r>
              <a:rPr lang="en-US" sz="2000" dirty="0"/>
              <a:t> </a:t>
            </a:r>
            <a:r>
              <a:rPr lang="en-US" sz="2000" dirty="0" err="1"/>
              <a:t>lume</a:t>
            </a:r>
            <a:r>
              <a:rPr lang="en-US" sz="20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Raiffeisen Smart Mobile </a:t>
            </a:r>
            <a:r>
              <a:rPr lang="ro-RO" sz="2000" dirty="0"/>
              <a:t>(</a:t>
            </a:r>
            <a:r>
              <a:rPr lang="en-US" sz="2000" dirty="0"/>
              <a:t>Raiffeisen Bank</a:t>
            </a:r>
            <a:r>
              <a:rPr lang="ro-RO" sz="2000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servicii</a:t>
            </a:r>
            <a:r>
              <a:rPr lang="en-US" sz="2000" dirty="0"/>
              <a:t> </a:t>
            </a:r>
            <a:r>
              <a:rPr lang="en-US" sz="2000" dirty="0" err="1"/>
              <a:t>bancare</a:t>
            </a:r>
            <a:r>
              <a:rPr lang="en-US" sz="2000" dirty="0"/>
              <a:t> mobile complete,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plăți</a:t>
            </a:r>
            <a:r>
              <a:rPr lang="en-US" sz="2000" dirty="0"/>
              <a:t>, </a:t>
            </a:r>
            <a:r>
              <a:rPr lang="en-US" sz="2000" dirty="0" err="1"/>
              <a:t>transferuri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conturilor</a:t>
            </a:r>
            <a:r>
              <a:rPr lang="en-US" sz="2000" dirty="0"/>
              <a:t>, cu accent pe </a:t>
            </a:r>
            <a:r>
              <a:rPr lang="en-US" sz="2000" dirty="0" err="1"/>
              <a:t>securitate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experiența</a:t>
            </a:r>
            <a:r>
              <a:rPr lang="en-US" sz="2000" dirty="0"/>
              <a:t> </a:t>
            </a:r>
            <a:r>
              <a:rPr lang="en-US" sz="2000" dirty="0" err="1"/>
              <a:t>utilizatorului</a:t>
            </a:r>
            <a:r>
              <a:rPr lang="en-US" sz="20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PayPal </a:t>
            </a:r>
            <a:r>
              <a:rPr lang="ro-RO" sz="2000" dirty="0"/>
              <a:t>este o </a:t>
            </a:r>
            <a:r>
              <a:rPr lang="en-US" sz="2000" dirty="0" err="1"/>
              <a:t>platformă</a:t>
            </a:r>
            <a:r>
              <a:rPr lang="en-US" sz="2000" dirty="0"/>
              <a:t> </a:t>
            </a:r>
            <a:r>
              <a:rPr lang="en-US" sz="2000" dirty="0" err="1"/>
              <a:t>recunoscută</a:t>
            </a:r>
            <a:r>
              <a:rPr lang="en-US" sz="2000" dirty="0"/>
              <a:t> la </a:t>
            </a:r>
            <a:r>
              <a:rPr lang="en-US" sz="2000" dirty="0" err="1"/>
              <a:t>nivel</a:t>
            </a:r>
            <a:r>
              <a:rPr lang="en-US" sz="2000" dirty="0"/>
              <a:t> global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plăți</a:t>
            </a:r>
            <a:r>
              <a:rPr lang="en-US" sz="2000" dirty="0"/>
              <a:t> online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transferuri</a:t>
            </a:r>
            <a:r>
              <a:rPr lang="en-US" sz="2000" dirty="0"/>
              <a:t> de </a:t>
            </a:r>
            <a:r>
              <a:rPr lang="en-US" sz="2000" dirty="0" err="1"/>
              <a:t>bani</a:t>
            </a:r>
            <a:r>
              <a:rPr lang="en-US" sz="2000" dirty="0"/>
              <a:t>. </a:t>
            </a:r>
            <a:r>
              <a:rPr lang="en-US" sz="2000" dirty="0" err="1"/>
              <a:t>Mulți</a:t>
            </a:r>
            <a:r>
              <a:rPr lang="en-US" sz="2000" dirty="0"/>
              <a:t> </a:t>
            </a:r>
            <a:r>
              <a:rPr lang="en-US" sz="2000" dirty="0" err="1"/>
              <a:t>români</a:t>
            </a:r>
            <a:r>
              <a:rPr lang="en-US" sz="2000" dirty="0"/>
              <a:t> </a:t>
            </a:r>
            <a:r>
              <a:rPr lang="en-US" sz="2000" dirty="0" err="1"/>
              <a:t>folosesc</a:t>
            </a:r>
            <a:r>
              <a:rPr lang="en-US" sz="2000" dirty="0"/>
              <a:t> PayPal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cumpărături</a:t>
            </a:r>
            <a:r>
              <a:rPr lang="en-US" sz="2000" dirty="0"/>
              <a:t> online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primi</a:t>
            </a:r>
            <a:r>
              <a:rPr lang="en-US" sz="2000" dirty="0"/>
              <a:t> </a:t>
            </a:r>
            <a:r>
              <a:rPr lang="ro-RO" sz="2000" dirty="0"/>
              <a:t>bani</a:t>
            </a:r>
            <a:r>
              <a:rPr lang="en-US" sz="2000" dirty="0"/>
              <a:t> din </a:t>
            </a:r>
            <a:r>
              <a:rPr lang="en-US" sz="2000" dirty="0" err="1"/>
              <a:t>străinătate</a:t>
            </a:r>
            <a:r>
              <a:rPr lang="en-US" sz="2000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000" b="1" dirty="0"/>
              <a:t>Western Union </a:t>
            </a:r>
            <a:r>
              <a:rPr lang="ro-RO" sz="2000" dirty="0"/>
              <a:t>oferă</a:t>
            </a:r>
            <a:r>
              <a:rPr lang="en-US" sz="2000" dirty="0"/>
              <a:t> </a:t>
            </a:r>
            <a:r>
              <a:rPr lang="en-US" sz="2000" dirty="0" err="1"/>
              <a:t>variante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online,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locații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transferuri</a:t>
            </a:r>
            <a:r>
              <a:rPr lang="en-US" sz="2000" dirty="0"/>
              <a:t> online. Western Union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recunoscut</a:t>
            </a:r>
            <a:r>
              <a:rPr lang="en-US" sz="2000" dirty="0"/>
              <a:t> în </a:t>
            </a:r>
            <a:r>
              <a:rPr lang="en-US" sz="2000" dirty="0" err="1"/>
              <a:t>România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trimite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primi</a:t>
            </a:r>
            <a:r>
              <a:rPr lang="en-US" sz="2000" dirty="0"/>
              <a:t> </a:t>
            </a:r>
            <a:r>
              <a:rPr lang="en-US" sz="2000" dirty="0" err="1"/>
              <a:t>bani</a:t>
            </a:r>
            <a:r>
              <a:rPr lang="en-US" sz="2000" dirty="0"/>
              <a:t>, </a:t>
            </a:r>
            <a:r>
              <a:rPr lang="en-US" sz="2000" dirty="0" err="1"/>
              <a:t>mai</a:t>
            </a:r>
            <a:r>
              <a:rPr lang="en-US" sz="2000" dirty="0"/>
              <a:t> ales din </a:t>
            </a:r>
            <a:r>
              <a:rPr lang="en-US" sz="2000" dirty="0" err="1"/>
              <a:t>surse</a:t>
            </a:r>
            <a:r>
              <a:rPr lang="en-US" sz="2000" dirty="0"/>
              <a:t> </a:t>
            </a:r>
            <a:r>
              <a:rPr lang="en-US" sz="2000" dirty="0" err="1"/>
              <a:t>internaționale</a:t>
            </a:r>
            <a:r>
              <a:rPr lang="en-US" sz="2000" dirty="0"/>
              <a:t>. </a:t>
            </a:r>
            <a:endParaRPr sz="2000" b="1" dirty="0"/>
          </a:p>
        </p:txBody>
      </p:sp>
      <p:sp>
        <p:nvSpPr>
          <p:cNvPr id="251" name="Google Shape;251;p14"/>
          <p:cNvSpPr/>
          <p:nvPr/>
        </p:nvSpPr>
        <p:spPr>
          <a:xfrm>
            <a:off x="7134536" y="40640"/>
            <a:ext cx="5016824" cy="3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7858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E557FD92-5F3B-4C9D-9972-6469F39C35F8}"/>
              </a:ext>
            </a:extLst>
          </p:cNvPr>
          <p:cNvSpPr/>
          <p:nvPr/>
        </p:nvSpPr>
        <p:spPr>
          <a:xfrm>
            <a:off x="9237132" y="0"/>
            <a:ext cx="295486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 Aplicații pentru transfer de bani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0" y="2556925"/>
            <a:ext cx="348532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54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r>
              <a:rPr lang="ro-RO" sz="5400" b="1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eneri</a:t>
            </a:r>
            <a:endParaRPr sz="5400" b="1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6542" y="242581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3261" y="5291608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"/>
          <p:cNvCxnSpPr/>
          <p:nvPr/>
        </p:nvCxnSpPr>
        <p:spPr>
          <a:xfrm flipH="1">
            <a:off x="2590797" y="-6826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2"/>
          <p:cNvSpPr txBox="1"/>
          <p:nvPr/>
        </p:nvSpPr>
        <p:spPr>
          <a:xfrm>
            <a:off x="3823874" y="4360484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Slovenia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AUXNTIC ASSOCIATION, France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Niciodata Singur – Prietenii Varstnicilor, Romania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933169" y="6242982"/>
            <a:ext cx="35247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 Gesmed Fundació de la Comunitat Valenciana, Spain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Romania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Greece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09414" y="109799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2"/>
          <p:cNvCxnSpPr/>
          <p:nvPr/>
        </p:nvCxnSpPr>
        <p:spPr>
          <a:xfrm flipH="1">
            <a:off x="2655796" y="15121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30655" y="38584"/>
            <a:ext cx="4580088" cy="18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75;p1">
            <a:extLst>
              <a:ext uri="{FF2B5EF4-FFF2-40B4-BE49-F238E27FC236}">
                <a16:creationId xmlns:a16="http://schemas.microsoft.com/office/drawing/2014/main" id="{D6B8A6C4-D276-4F7F-A4BB-E17B8B9538CD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311" y="6213106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Instalarea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setarea</a:t>
            </a:r>
            <a:r>
              <a:rPr lang="en-US" dirty="0"/>
              <a:t> </a:t>
            </a:r>
            <a:r>
              <a:rPr lang="en-US" dirty="0" err="1"/>
              <a:t>aplicațiilor</a:t>
            </a:r>
            <a:r>
              <a:rPr lang="en-US" dirty="0"/>
              <a:t> de transfer </a:t>
            </a:r>
            <a:r>
              <a:rPr lang="en-US" dirty="0" err="1"/>
              <a:t>bancar</a:t>
            </a:r>
            <a:endParaRPr dirty="0"/>
          </a:p>
        </p:txBody>
      </p:sp>
      <p:sp>
        <p:nvSpPr>
          <p:cNvPr id="258" name="Google Shape;258;p1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538000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Alegeți</a:t>
            </a:r>
            <a:r>
              <a:rPr lang="en-US" sz="2000" b="1" dirty="0"/>
              <a:t> </a:t>
            </a:r>
            <a:r>
              <a:rPr lang="en-US" sz="2000" b="1" dirty="0" err="1"/>
              <a:t>aplicația</a:t>
            </a:r>
            <a:r>
              <a:rPr lang="en-US" sz="2000" b="1" dirty="0"/>
              <a:t> </a:t>
            </a:r>
            <a:r>
              <a:rPr lang="en-US" sz="2000" b="1" dirty="0" err="1"/>
              <a:t>potrivită</a:t>
            </a:r>
            <a:r>
              <a:rPr lang="en-US" sz="2000" b="1" dirty="0"/>
              <a:t>: </a:t>
            </a:r>
            <a:r>
              <a:rPr lang="en-US" sz="2000" dirty="0" err="1"/>
              <a:t>Identificați</a:t>
            </a:r>
            <a:r>
              <a:rPr lang="en-US" sz="2000" dirty="0"/>
              <a:t> </a:t>
            </a:r>
            <a:r>
              <a:rPr lang="en-US" sz="2000" dirty="0" err="1"/>
              <a:t>aplicația</a:t>
            </a:r>
            <a:r>
              <a:rPr lang="en-US" sz="2000" dirty="0"/>
              <a:t> care se </a:t>
            </a:r>
            <a:r>
              <a:rPr lang="en-US" sz="2000" dirty="0" err="1"/>
              <a:t>potrivește</a:t>
            </a:r>
            <a:r>
              <a:rPr lang="en-US" sz="2000" dirty="0"/>
              <a:t> </a:t>
            </a:r>
            <a:r>
              <a:rPr lang="en-US" sz="2000" dirty="0" err="1"/>
              <a:t>nevoilor</a:t>
            </a:r>
            <a:r>
              <a:rPr lang="en-US" sz="2000" dirty="0"/>
              <a:t> </a:t>
            </a:r>
            <a:r>
              <a:rPr lang="en-US" sz="2000" dirty="0" err="1"/>
              <a:t>dvs</a:t>
            </a:r>
            <a:r>
              <a:rPr lang="en-US" sz="2000" dirty="0"/>
              <a:t>. (de ex</a:t>
            </a:r>
            <a:r>
              <a:rPr lang="ro-RO" sz="2000" dirty="0"/>
              <a:t>.</a:t>
            </a:r>
            <a:r>
              <a:rPr lang="en-US" sz="2000" dirty="0"/>
              <a:t>, Revolut </a:t>
            </a:r>
            <a:r>
              <a:rPr lang="en-US" sz="2000" dirty="0" err="1"/>
              <a:t>sau</a:t>
            </a:r>
            <a:r>
              <a:rPr lang="en-US" sz="2000" dirty="0"/>
              <a:t> PayPal,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aplicația</a:t>
            </a:r>
            <a:r>
              <a:rPr lang="en-US" sz="2000" dirty="0"/>
              <a:t> </a:t>
            </a:r>
            <a:r>
              <a:rPr lang="en-US" sz="2000" dirty="0" err="1"/>
              <a:t>băncii</a:t>
            </a:r>
            <a:r>
              <a:rPr lang="en-US" sz="2000" dirty="0"/>
              <a:t> </a:t>
            </a:r>
            <a:r>
              <a:rPr lang="en-US" sz="2000" dirty="0" err="1"/>
              <a:t>dvs</a:t>
            </a:r>
            <a:r>
              <a:rPr lang="en-US" sz="2000" dirty="0"/>
              <a:t>.).</a:t>
            </a:r>
            <a:endParaRPr sz="200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Descărcați</a:t>
            </a:r>
            <a:r>
              <a:rPr lang="en-US" sz="2000" b="1" dirty="0"/>
              <a:t> </a:t>
            </a:r>
            <a:r>
              <a:rPr lang="en-US" sz="2000" b="1" dirty="0" err="1"/>
              <a:t>aplicația</a:t>
            </a:r>
            <a:r>
              <a:rPr lang="en-US" sz="2000" b="1" dirty="0"/>
              <a:t>: </a:t>
            </a:r>
            <a:r>
              <a:rPr lang="en-US" sz="2000" dirty="0" err="1"/>
              <a:t>Accesați</a:t>
            </a:r>
            <a:r>
              <a:rPr lang="en-US" sz="2000" dirty="0"/>
              <a:t> App Store (iPhone) </a:t>
            </a:r>
            <a:r>
              <a:rPr lang="en-US" sz="2000" dirty="0" err="1"/>
              <a:t>sau</a:t>
            </a:r>
            <a:r>
              <a:rPr lang="en-US" sz="2000" dirty="0"/>
              <a:t> Google Play Store (Android). </a:t>
            </a:r>
            <a:r>
              <a:rPr lang="en-US" sz="2000" dirty="0" err="1"/>
              <a:t>Căutați</a:t>
            </a:r>
            <a:r>
              <a:rPr lang="en-US" sz="2000" dirty="0"/>
              <a:t> </a:t>
            </a:r>
            <a:r>
              <a:rPr lang="en-US" sz="2000" dirty="0" err="1"/>
              <a:t>aplicația</a:t>
            </a:r>
            <a:r>
              <a:rPr lang="en-US" sz="2000" dirty="0"/>
              <a:t> </a:t>
            </a:r>
            <a:r>
              <a:rPr lang="en-US" sz="2000" dirty="0" err="1"/>
              <a:t>după</a:t>
            </a:r>
            <a:r>
              <a:rPr lang="en-US" sz="2000" dirty="0"/>
              <a:t> </a:t>
            </a:r>
            <a:r>
              <a:rPr lang="en-US" sz="2000" dirty="0" err="1"/>
              <a:t>nume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faceți</a:t>
            </a:r>
            <a:r>
              <a:rPr lang="en-US" sz="2000" dirty="0"/>
              <a:t> </a:t>
            </a:r>
            <a:r>
              <a:rPr lang="en-US" sz="2000" dirty="0" err="1"/>
              <a:t>clic</a:t>
            </a:r>
            <a:r>
              <a:rPr lang="en-US" sz="2000" dirty="0"/>
              <a:t> pe „Install</a:t>
            </a:r>
            <a:r>
              <a:rPr lang="ro-RO" sz="2000" dirty="0"/>
              <a:t>/Instalează</a:t>
            </a:r>
            <a:r>
              <a:rPr lang="en-US" sz="2000" dirty="0"/>
              <a:t>”.</a:t>
            </a:r>
            <a:endParaRPr sz="2000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Creați</a:t>
            </a:r>
            <a:r>
              <a:rPr lang="en-US" sz="2000" b="1" dirty="0"/>
              <a:t> un </a:t>
            </a:r>
            <a:r>
              <a:rPr lang="en-US" sz="2000" b="1" dirty="0" err="1"/>
              <a:t>cont</a:t>
            </a:r>
            <a:r>
              <a:rPr lang="en-US" sz="2000" b="1" dirty="0"/>
              <a:t>: </a:t>
            </a:r>
            <a:r>
              <a:rPr lang="en-US" sz="2000" dirty="0" err="1"/>
              <a:t>Deschideți</a:t>
            </a:r>
            <a:r>
              <a:rPr lang="en-US" sz="2000" dirty="0"/>
              <a:t> </a:t>
            </a:r>
            <a:r>
              <a:rPr lang="en-US" sz="2000" dirty="0" err="1"/>
              <a:t>aplicația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urmați</a:t>
            </a:r>
            <a:r>
              <a:rPr lang="en-US" sz="2000" dirty="0"/>
              <a:t> </a:t>
            </a:r>
            <a:r>
              <a:rPr lang="en-US" sz="2000" dirty="0" err="1"/>
              <a:t>procesul</a:t>
            </a:r>
            <a:r>
              <a:rPr lang="en-US" sz="2000" dirty="0"/>
              <a:t> de </a:t>
            </a:r>
            <a:r>
              <a:rPr lang="en-US" sz="2000" dirty="0" err="1"/>
              <a:t>înscriere</a:t>
            </a:r>
            <a:r>
              <a:rPr lang="en-US" sz="2000" dirty="0"/>
              <a:t>. </a:t>
            </a:r>
            <a:r>
              <a:rPr lang="en-US" sz="2000" dirty="0" err="1"/>
              <a:t>Furnizați</a:t>
            </a:r>
            <a:r>
              <a:rPr lang="en-US" sz="2000" dirty="0"/>
              <a:t> </a:t>
            </a:r>
            <a:r>
              <a:rPr lang="en-US" sz="2000" dirty="0" err="1"/>
              <a:t>detalii</a:t>
            </a:r>
            <a:r>
              <a:rPr lang="en-US" sz="2000" dirty="0"/>
              <a:t> precum </a:t>
            </a:r>
            <a:r>
              <a:rPr lang="en-US" sz="2000" dirty="0" err="1"/>
              <a:t>numele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 de e-mail, </a:t>
            </a:r>
            <a:r>
              <a:rPr lang="en-US" sz="2000" dirty="0" err="1"/>
              <a:t>numărul</a:t>
            </a:r>
            <a:r>
              <a:rPr lang="en-US" sz="2000" dirty="0"/>
              <a:t> de telefon, o </a:t>
            </a:r>
            <a:r>
              <a:rPr lang="en-US" sz="2000" dirty="0" err="1"/>
              <a:t>parolă</a:t>
            </a:r>
            <a:r>
              <a:rPr lang="en-US" sz="2000" dirty="0"/>
              <a:t> </a:t>
            </a:r>
            <a:r>
              <a:rPr lang="en-US" sz="2000" dirty="0" err="1"/>
              <a:t>sigură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detalii</a:t>
            </a:r>
            <a:r>
              <a:rPr lang="en-US" sz="2000" dirty="0"/>
              <a:t> </a:t>
            </a:r>
            <a:r>
              <a:rPr lang="en-US" sz="2000" dirty="0" err="1"/>
              <a:t>furnizate</a:t>
            </a:r>
            <a:r>
              <a:rPr lang="en-US" sz="2000" dirty="0"/>
              <a:t> de </a:t>
            </a:r>
            <a:r>
              <a:rPr lang="en-US" sz="2000" dirty="0" err="1"/>
              <a:t>bancă</a:t>
            </a:r>
            <a:r>
              <a:rPr lang="en-US" sz="2000" dirty="0"/>
              <a:t>. De </a:t>
            </a:r>
            <a:r>
              <a:rPr lang="en-US" sz="2000" dirty="0" err="1"/>
              <a:t>obicei</a:t>
            </a:r>
            <a:r>
              <a:rPr lang="en-US" sz="2000" dirty="0"/>
              <a:t>,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configura</a:t>
            </a:r>
            <a:r>
              <a:rPr lang="en-US" sz="2000" dirty="0"/>
              <a:t> un </a:t>
            </a:r>
            <a:r>
              <a:rPr lang="en-US" sz="2000" dirty="0" err="1"/>
              <a:t>cont</a:t>
            </a:r>
            <a:r>
              <a:rPr lang="en-US" sz="2000" dirty="0"/>
              <a:t> de internet banking, </a:t>
            </a:r>
            <a:r>
              <a:rPr lang="en-US" sz="2000" dirty="0" err="1"/>
              <a:t>trebuie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vizitați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întâi</a:t>
            </a:r>
            <a:r>
              <a:rPr lang="en-US" sz="2000" dirty="0"/>
              <a:t> banca. </a:t>
            </a:r>
            <a:endParaRPr dirty="0"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Conectați</a:t>
            </a:r>
            <a:r>
              <a:rPr lang="en-US" sz="2000" b="1" dirty="0"/>
              <a:t> </a:t>
            </a:r>
            <a:r>
              <a:rPr lang="en-US" sz="2000" b="1" dirty="0" err="1"/>
              <a:t>contul</a:t>
            </a:r>
            <a:r>
              <a:rPr lang="en-US" sz="2000" b="1" dirty="0"/>
              <a:t> </a:t>
            </a:r>
            <a:r>
              <a:rPr lang="en-US" sz="2000" b="1" dirty="0" err="1"/>
              <a:t>bancar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cardul</a:t>
            </a:r>
            <a:r>
              <a:rPr lang="en-US" sz="2000" b="1" dirty="0"/>
              <a:t>: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unele</a:t>
            </a:r>
            <a:r>
              <a:rPr lang="en-US" sz="2000" dirty="0"/>
              <a:t> </a:t>
            </a:r>
            <a:r>
              <a:rPr lang="en-US" sz="2000" dirty="0" err="1"/>
              <a:t>aplicații</a:t>
            </a:r>
            <a:r>
              <a:rPr lang="en-US" sz="2000" dirty="0"/>
              <a:t>, </a:t>
            </a:r>
            <a:r>
              <a:rPr lang="en-US" sz="2000" dirty="0" err="1"/>
              <a:t>introduceți</a:t>
            </a:r>
            <a:r>
              <a:rPr lang="en-US" sz="2000" dirty="0"/>
              <a:t> IBAN-ul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numărul</a:t>
            </a:r>
            <a:r>
              <a:rPr lang="en-US" sz="2000" dirty="0"/>
              <a:t> </a:t>
            </a:r>
            <a:r>
              <a:rPr lang="en-US" sz="2000" dirty="0" err="1"/>
              <a:t>cardului</a:t>
            </a:r>
            <a:r>
              <a:rPr lang="en-US" sz="2000" dirty="0"/>
              <a:t> în </a:t>
            </a:r>
            <a:r>
              <a:rPr lang="en-US" sz="2000" dirty="0" err="1"/>
              <a:t>siguranță</a:t>
            </a:r>
            <a:r>
              <a:rPr lang="en-US" sz="2000" dirty="0"/>
              <a:t>. </a:t>
            </a:r>
            <a:r>
              <a:rPr lang="en-US" sz="2000" dirty="0" err="1"/>
              <a:t>Finalizați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etapele</a:t>
            </a:r>
            <a:r>
              <a:rPr lang="en-US" sz="2000" dirty="0"/>
              <a:t> de </a:t>
            </a:r>
            <a:r>
              <a:rPr lang="en-US" sz="2000" dirty="0" err="1"/>
              <a:t>verificare</a:t>
            </a:r>
            <a:r>
              <a:rPr lang="en-US" sz="2000" dirty="0"/>
              <a:t> </a:t>
            </a:r>
            <a:r>
              <a:rPr lang="en-US" sz="2000" dirty="0" err="1"/>
              <a:t>necesare</a:t>
            </a:r>
            <a:r>
              <a:rPr lang="en-US" sz="2000" dirty="0"/>
              <a:t> (de ex</a:t>
            </a:r>
            <a:r>
              <a:rPr lang="ro-RO" sz="2000" dirty="0"/>
              <a:t>.</a:t>
            </a:r>
            <a:r>
              <a:rPr lang="en-US" sz="2000" dirty="0"/>
              <a:t>, SMS </a:t>
            </a:r>
            <a:r>
              <a:rPr lang="en-US" sz="2000" dirty="0" err="1"/>
              <a:t>sau</a:t>
            </a:r>
            <a:r>
              <a:rPr lang="en-US" sz="2000" dirty="0"/>
              <a:t> cod de e-mail).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Configurați</a:t>
            </a:r>
            <a:r>
              <a:rPr lang="en-US" sz="2000" b="1" dirty="0"/>
              <a:t> </a:t>
            </a:r>
            <a:r>
              <a:rPr lang="en-US" sz="2000" b="1" dirty="0" err="1"/>
              <a:t>caracteristicile</a:t>
            </a:r>
            <a:r>
              <a:rPr lang="en-US" sz="2000" b="1" dirty="0"/>
              <a:t> de </a:t>
            </a:r>
            <a:r>
              <a:rPr lang="en-US" sz="2000" b="1" dirty="0" err="1"/>
              <a:t>securitate</a:t>
            </a:r>
            <a:r>
              <a:rPr lang="en-US" sz="2000" b="1" dirty="0"/>
              <a:t>: </a:t>
            </a:r>
            <a:r>
              <a:rPr lang="en-US" sz="2000" dirty="0" err="1"/>
              <a:t>Activați</a:t>
            </a:r>
            <a:r>
              <a:rPr lang="en-US" sz="2000" dirty="0"/>
              <a:t> PIN-ul, </a:t>
            </a:r>
            <a:r>
              <a:rPr lang="en-US" sz="2000" dirty="0" err="1"/>
              <a:t>parola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autentificarea</a:t>
            </a:r>
            <a:r>
              <a:rPr lang="en-US" sz="2000" dirty="0"/>
              <a:t> </a:t>
            </a:r>
            <a:r>
              <a:rPr lang="en-US" sz="2000" dirty="0" err="1"/>
              <a:t>biometrică</a:t>
            </a:r>
            <a:r>
              <a:rPr lang="en-US" sz="2000" dirty="0"/>
              <a:t> (</a:t>
            </a:r>
            <a:r>
              <a:rPr lang="en-US" sz="2000" dirty="0" err="1"/>
              <a:t>recunoașterea</a:t>
            </a:r>
            <a:r>
              <a:rPr lang="en-US" sz="2000" dirty="0"/>
              <a:t> </a:t>
            </a:r>
            <a:r>
              <a:rPr lang="en-US" sz="2000" dirty="0" err="1"/>
              <a:t>amprentei</a:t>
            </a:r>
            <a:r>
              <a:rPr lang="en-US" sz="2000" dirty="0"/>
              <a:t>/</a:t>
            </a:r>
            <a:r>
              <a:rPr lang="en-US" sz="2000" dirty="0" err="1"/>
              <a:t>feței</a:t>
            </a:r>
            <a:r>
              <a:rPr lang="en-US" sz="2000" dirty="0"/>
              <a:t>). </a:t>
            </a:r>
            <a:r>
              <a:rPr lang="en-US" sz="2000" dirty="0" err="1"/>
              <a:t>Activați</a:t>
            </a:r>
            <a:r>
              <a:rPr lang="en-US" sz="2000" dirty="0"/>
              <a:t> </a:t>
            </a:r>
            <a:r>
              <a:rPr lang="en-US" sz="2000" dirty="0" err="1"/>
              <a:t>autentificarea</a:t>
            </a:r>
            <a:r>
              <a:rPr lang="en-US" sz="2000" dirty="0"/>
              <a:t> în </a:t>
            </a:r>
            <a:r>
              <a:rPr lang="en-US" sz="2000" dirty="0" err="1"/>
              <a:t>doi</a:t>
            </a:r>
            <a:r>
              <a:rPr lang="en-US" sz="2000" dirty="0"/>
              <a:t> </a:t>
            </a:r>
            <a:r>
              <a:rPr lang="en-US" sz="2000" dirty="0" err="1"/>
              <a:t>pași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protecție</a:t>
            </a:r>
            <a:r>
              <a:rPr lang="en-US" sz="2000" dirty="0"/>
              <a:t> </a:t>
            </a:r>
            <a:r>
              <a:rPr lang="en-US" sz="2000" dirty="0" err="1"/>
              <a:t>suplimentară</a:t>
            </a:r>
            <a:r>
              <a:rPr lang="en-US" sz="200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 err="1"/>
              <a:t>Exersați</a:t>
            </a:r>
            <a:r>
              <a:rPr lang="en-US" sz="2000" b="1" dirty="0"/>
              <a:t> </a:t>
            </a:r>
            <a:r>
              <a:rPr lang="en-US" sz="2000" b="1" dirty="0" err="1"/>
              <a:t>navigarea</a:t>
            </a:r>
            <a:r>
              <a:rPr lang="en-US" sz="2000" b="1" dirty="0"/>
              <a:t> </a:t>
            </a:r>
            <a:r>
              <a:rPr lang="en-US" sz="2000" b="1" dirty="0" err="1"/>
              <a:t>prin</a:t>
            </a:r>
            <a:r>
              <a:rPr lang="en-US" sz="2000" b="1" dirty="0"/>
              <a:t> </a:t>
            </a:r>
            <a:r>
              <a:rPr lang="en-US" sz="2000" b="1" dirty="0" err="1"/>
              <a:t>aplicație</a:t>
            </a:r>
            <a:r>
              <a:rPr lang="en-US" sz="2000" b="1" dirty="0"/>
              <a:t>: </a:t>
            </a:r>
            <a:r>
              <a:rPr lang="en-US" sz="2000" dirty="0" err="1"/>
              <a:t>Explorați</a:t>
            </a:r>
            <a:r>
              <a:rPr lang="en-US" sz="2000" dirty="0"/>
              <a:t> </a:t>
            </a:r>
            <a:r>
              <a:rPr lang="en-US" sz="2000" dirty="0" err="1"/>
              <a:t>interfața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găsi</a:t>
            </a:r>
            <a:r>
              <a:rPr lang="en-US" sz="2000" dirty="0"/>
              <a:t> </a:t>
            </a:r>
            <a:r>
              <a:rPr lang="en-US" sz="2000" dirty="0" err="1"/>
              <a:t>funcții</a:t>
            </a:r>
            <a:r>
              <a:rPr lang="en-US" sz="2000" dirty="0"/>
              <a:t> precum </a:t>
            </a:r>
            <a:r>
              <a:rPr lang="en-US" sz="2000" dirty="0" err="1"/>
              <a:t>trimiterea</a:t>
            </a:r>
            <a:r>
              <a:rPr lang="en-US" sz="2000" dirty="0"/>
              <a:t> </a:t>
            </a:r>
            <a:r>
              <a:rPr lang="en-US" sz="2000" dirty="0" err="1"/>
              <a:t>banilor</a:t>
            </a:r>
            <a:r>
              <a:rPr lang="en-US" sz="2000" dirty="0"/>
              <a:t>, </a:t>
            </a:r>
            <a:r>
              <a:rPr lang="en-US" sz="2000" dirty="0" err="1"/>
              <a:t>vizualizarea</a:t>
            </a:r>
            <a:r>
              <a:rPr lang="en-US" sz="2000" dirty="0"/>
              <a:t> </a:t>
            </a:r>
            <a:r>
              <a:rPr lang="en-US" sz="2000" dirty="0" err="1"/>
              <a:t>tranzacțiilor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actualizarea</a:t>
            </a:r>
            <a:r>
              <a:rPr lang="en-US" sz="2000" dirty="0"/>
              <a:t> </a:t>
            </a:r>
            <a:r>
              <a:rPr lang="en-US" sz="2000" dirty="0" err="1"/>
              <a:t>detaliilor</a:t>
            </a:r>
            <a:r>
              <a:rPr lang="en-US" sz="2000" dirty="0"/>
              <a:t>. </a:t>
            </a:r>
            <a:r>
              <a:rPr lang="en-US" sz="2000" dirty="0" err="1"/>
              <a:t>Familiarizați-vă</a:t>
            </a:r>
            <a:r>
              <a:rPr lang="en-US" sz="2000" dirty="0"/>
              <a:t> cu </a:t>
            </a:r>
            <a:r>
              <a:rPr lang="en-US" sz="2000" dirty="0" err="1"/>
              <a:t>opțiunile</a:t>
            </a:r>
            <a:r>
              <a:rPr lang="en-US" sz="2000" dirty="0"/>
              <a:t> de </a:t>
            </a:r>
            <a:r>
              <a:rPr lang="en-US" sz="2000" dirty="0" err="1"/>
              <a:t>ajutor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asistență</a:t>
            </a:r>
            <a:r>
              <a:rPr lang="en-US" sz="2000" dirty="0"/>
              <a:t> în </a:t>
            </a:r>
            <a:r>
              <a:rPr lang="en-US" sz="2000" dirty="0" err="1"/>
              <a:t>caz</a:t>
            </a:r>
            <a:r>
              <a:rPr lang="en-US" sz="2000" dirty="0"/>
              <a:t> </a:t>
            </a:r>
            <a:r>
              <a:rPr lang="ro-RO" sz="2000" dirty="0"/>
              <a:t>că apar</a:t>
            </a:r>
            <a:r>
              <a:rPr lang="en-US" sz="2000" dirty="0"/>
              <a:t> </a:t>
            </a:r>
            <a:r>
              <a:rPr lang="en-US" sz="2000" dirty="0" err="1"/>
              <a:t>probleme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A19C2410-CE8E-47E5-B6CD-6F1E975E9497}"/>
              </a:ext>
            </a:extLst>
          </p:cNvPr>
          <p:cNvSpPr/>
          <p:nvPr/>
        </p:nvSpPr>
        <p:spPr>
          <a:xfrm>
            <a:off x="9237132" y="0"/>
            <a:ext cx="295486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 Aplicații pentru transfer de bani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Secțiunea 4</a:t>
            </a:r>
            <a:r>
              <a:rPr lang="en-US"/>
              <a:t/>
            </a:r>
            <a:br>
              <a:rPr lang="en-US"/>
            </a:br>
            <a:r>
              <a:rPr lang="en-US"/>
              <a:t>Identificarea și evitarea înșelătoriilor comune</a:t>
            </a:r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 de </a:t>
            </a:r>
            <a:r>
              <a:rPr lang="en-US" sz="2000" dirty="0" err="1"/>
              <a:t>învățare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ro-RO" sz="2000" dirty="0"/>
              <a:t>ști</a:t>
            </a:r>
            <a:r>
              <a:rPr lang="en-US" sz="2000" dirty="0"/>
              <a:t>: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recunoașteți</a:t>
            </a:r>
            <a:r>
              <a:rPr lang="en-US" sz="2000" dirty="0"/>
              <a:t> </a:t>
            </a:r>
            <a:r>
              <a:rPr lang="en-US" sz="2000" dirty="0" err="1"/>
              <a:t>tentativele</a:t>
            </a:r>
            <a:r>
              <a:rPr lang="en-US" sz="2000" dirty="0"/>
              <a:t> de phishing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practicile</a:t>
            </a:r>
            <a:r>
              <a:rPr lang="en-US" sz="2000" dirty="0"/>
              <a:t> de </a:t>
            </a:r>
            <a:r>
              <a:rPr lang="en-US" sz="2000" dirty="0" err="1"/>
              <a:t>partajare</a:t>
            </a:r>
            <a:r>
              <a:rPr lang="en-US" sz="2000" dirty="0"/>
              <a:t> în </a:t>
            </a:r>
            <a:r>
              <a:rPr lang="en-US" sz="2000" dirty="0" err="1"/>
              <a:t>siguranță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/>
              <a:t>S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verificați</a:t>
            </a:r>
            <a:r>
              <a:rPr lang="en-US" sz="2000" dirty="0"/>
              <a:t> </a:t>
            </a:r>
            <a:r>
              <a:rPr lang="en-US" sz="2000" dirty="0" err="1"/>
              <a:t>solicitări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oferte</a:t>
            </a:r>
            <a:r>
              <a:rPr lang="en-US" sz="2000" dirty="0"/>
              <a:t> legitime 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identificați</a:t>
            </a:r>
            <a:r>
              <a:rPr lang="en-US" sz="2000" dirty="0"/>
              <a:t> </a:t>
            </a:r>
            <a:r>
              <a:rPr lang="en-US" sz="2000" dirty="0" err="1"/>
              <a:t>canalele</a:t>
            </a:r>
            <a:r>
              <a:rPr lang="en-US" sz="2000" dirty="0"/>
              <a:t> de </a:t>
            </a:r>
            <a:r>
              <a:rPr lang="en-US" sz="2000" dirty="0" err="1"/>
              <a:t>comunicare</a:t>
            </a:r>
            <a:r>
              <a:rPr lang="en-US" sz="2000" dirty="0"/>
              <a:t> </a:t>
            </a:r>
            <a:r>
              <a:rPr lang="en-US" sz="2000" dirty="0" err="1"/>
              <a:t>sigure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7664071" y="5442948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Imagine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 rotWithShape="1">
          <a:blip r:embed="rId4">
            <a:alphaModFix/>
          </a:blip>
          <a:srcRect t="8357" b="7212"/>
          <a:stretch/>
        </p:blipFill>
        <p:spPr>
          <a:xfrm>
            <a:off x="6828761" y="1856509"/>
            <a:ext cx="4347239" cy="36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59997F-EC3E-4311-A8AB-F190E230AF23}"/>
              </a:ext>
            </a:extLst>
          </p:cNvPr>
          <p:cNvSpPr txBox="1"/>
          <p:nvPr/>
        </p:nvSpPr>
        <p:spPr>
          <a:xfrm>
            <a:off x="11434618" y="6049818"/>
            <a:ext cx="757382" cy="808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A1355169-6697-467D-8365-E216ED3B520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7" y="6244358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558000" y="5859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Ce sunt </a:t>
            </a:r>
            <a:r>
              <a:rPr lang="ro-RO" dirty="0"/>
              <a:t>tentativele</a:t>
            </a:r>
            <a:r>
              <a:rPr lang="en-US" dirty="0"/>
              <a:t> de Phishing?</a:t>
            </a:r>
            <a:endParaRPr dirty="0"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237424" y="1488514"/>
            <a:ext cx="5409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 b="1" dirty="0"/>
              <a:t>Phishing-ul </a:t>
            </a:r>
            <a:r>
              <a:rPr lang="en-US" sz="2000" b="1" dirty="0" err="1"/>
              <a:t>este</a:t>
            </a:r>
            <a:r>
              <a:rPr lang="en-US" sz="2000" b="1" dirty="0"/>
              <a:t> o </a:t>
            </a:r>
            <a:r>
              <a:rPr lang="en-US" sz="2000" b="1" dirty="0" err="1"/>
              <a:t>înșelătorie</a:t>
            </a:r>
            <a:r>
              <a:rPr lang="en-US" sz="2000" b="1" dirty="0"/>
              <a:t> </a:t>
            </a:r>
            <a:r>
              <a:rPr lang="en-US" sz="2000" b="1" dirty="0" err="1"/>
              <a:t>prin</a:t>
            </a:r>
            <a:r>
              <a:rPr lang="en-US" sz="2000" b="1" dirty="0"/>
              <a:t> care </a:t>
            </a:r>
            <a:r>
              <a:rPr lang="en-US" sz="2000" b="1" dirty="0" err="1"/>
              <a:t>atacatorii</a:t>
            </a:r>
            <a:r>
              <a:rPr lang="en-US" sz="2000" b="1" dirty="0"/>
              <a:t> </a:t>
            </a:r>
            <a:r>
              <a:rPr lang="en-US" sz="2000" b="1" dirty="0" err="1"/>
              <a:t>încearcă</a:t>
            </a:r>
            <a:r>
              <a:rPr lang="en-US" sz="2000" b="1" dirty="0"/>
              <a:t> </a:t>
            </a:r>
            <a:r>
              <a:rPr lang="en-US" sz="2000" b="1" dirty="0" err="1"/>
              <a:t>să</a:t>
            </a:r>
            <a:r>
              <a:rPr lang="en-US" sz="2000" b="1" dirty="0"/>
              <a:t> </a:t>
            </a:r>
            <a:r>
              <a:rPr lang="en-US" sz="2000" b="1" dirty="0" err="1"/>
              <a:t>vă</a:t>
            </a:r>
            <a:r>
              <a:rPr lang="en-US" sz="2000" b="1" dirty="0"/>
              <a:t> </a:t>
            </a:r>
            <a:r>
              <a:rPr lang="en-US" sz="2000" b="1" dirty="0" err="1"/>
              <a:t>păcălească</a:t>
            </a:r>
            <a:r>
              <a:rPr lang="en-US" sz="2000" b="1" dirty="0"/>
              <a:t> </a:t>
            </a:r>
            <a:r>
              <a:rPr lang="en-US" sz="2000" b="1" dirty="0" err="1"/>
              <a:t>să</a:t>
            </a:r>
            <a:r>
              <a:rPr lang="en-US" sz="2000" b="1" dirty="0"/>
              <a:t> </a:t>
            </a:r>
            <a:r>
              <a:rPr lang="en-US" sz="2000" b="1" dirty="0" err="1"/>
              <a:t>trimiteți</a:t>
            </a:r>
            <a:r>
              <a:rPr lang="en-US" sz="2000" b="1" dirty="0"/>
              <a:t> </a:t>
            </a:r>
            <a:r>
              <a:rPr lang="en-US" sz="2000" b="1" dirty="0" err="1"/>
              <a:t>informații</a:t>
            </a:r>
            <a:r>
              <a:rPr lang="en-US" sz="2000" b="1" dirty="0"/>
              <a:t> </a:t>
            </a:r>
            <a:r>
              <a:rPr lang="en-US" sz="2000" b="1" dirty="0" err="1"/>
              <a:t>personale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financiare</a:t>
            </a:r>
            <a:r>
              <a:rPr lang="en-US" sz="2000" b="1" dirty="0"/>
              <a:t> </a:t>
            </a:r>
            <a:r>
              <a:rPr lang="en-US" sz="2000" b="1" dirty="0" err="1"/>
              <a:t>prin</a:t>
            </a:r>
            <a:r>
              <a:rPr lang="en-US" sz="2000" b="1" dirty="0"/>
              <a:t> </a:t>
            </a:r>
            <a:r>
              <a:rPr lang="en-US" sz="2000" b="1" dirty="0" err="1"/>
              <a:t>mesaje</a:t>
            </a:r>
            <a:r>
              <a:rPr lang="en-US" sz="2000" b="1" dirty="0"/>
              <a:t>, e-</a:t>
            </a:r>
            <a:r>
              <a:rPr lang="en-US" sz="2000" b="1" dirty="0" err="1"/>
              <a:t>mailuri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site-</a:t>
            </a:r>
            <a:r>
              <a:rPr lang="en-US" sz="2000" b="1" dirty="0" err="1"/>
              <a:t>uri</a:t>
            </a:r>
            <a:r>
              <a:rPr lang="en-US" sz="2000" b="1" dirty="0"/>
              <a:t> web false.</a:t>
            </a:r>
            <a:endParaRPr lang="ro-RO"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1"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b="1" dirty="0"/>
              <a:t>Cum </a:t>
            </a:r>
            <a:r>
              <a:rPr lang="en-US" sz="1800" b="1" dirty="0" err="1"/>
              <a:t>funcționează</a:t>
            </a:r>
            <a:r>
              <a:rPr lang="en-US" sz="1800" b="1" dirty="0"/>
              <a:t>: 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 err="1"/>
              <a:t>Escrocii</a:t>
            </a:r>
            <a:r>
              <a:rPr lang="en-US" sz="1800" dirty="0"/>
              <a:t> se </a:t>
            </a:r>
            <a:r>
              <a:rPr lang="en-US" sz="1800" dirty="0" err="1"/>
              <a:t>dau</a:t>
            </a:r>
            <a:r>
              <a:rPr lang="en-US" sz="1800" dirty="0"/>
              <a:t> </a:t>
            </a:r>
            <a:r>
              <a:rPr lang="en-US" sz="1800" dirty="0" err="1"/>
              <a:t>drept</a:t>
            </a:r>
            <a:r>
              <a:rPr lang="en-US" sz="1800" dirty="0"/>
              <a:t> </a:t>
            </a:r>
            <a:r>
              <a:rPr lang="en-US" sz="1800" dirty="0" err="1"/>
              <a:t>instituții</a:t>
            </a:r>
            <a:r>
              <a:rPr lang="en-US" sz="1800" dirty="0"/>
              <a:t> de </a:t>
            </a:r>
            <a:r>
              <a:rPr lang="en-US" sz="1800" dirty="0" err="1"/>
              <a:t>încredere</a:t>
            </a:r>
            <a:r>
              <a:rPr lang="en-US" sz="1800" dirty="0"/>
              <a:t> (</a:t>
            </a:r>
            <a:r>
              <a:rPr lang="en-US" sz="1800" dirty="0" err="1"/>
              <a:t>bănci</a:t>
            </a:r>
            <a:r>
              <a:rPr lang="en-US" sz="1800" dirty="0"/>
              <a:t>, </a:t>
            </a:r>
            <a:r>
              <a:rPr lang="en-US" sz="1800" dirty="0" err="1"/>
              <a:t>agenți</a:t>
            </a:r>
            <a:r>
              <a:rPr lang="en-US" sz="1800" dirty="0"/>
              <a:t> </a:t>
            </a:r>
            <a:r>
              <a:rPr lang="en-US" sz="1800" dirty="0" err="1"/>
              <a:t>guvernamentali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furnizori</a:t>
            </a:r>
            <a:r>
              <a:rPr lang="en-US" sz="1800" dirty="0"/>
              <a:t> de </a:t>
            </a:r>
            <a:r>
              <a:rPr lang="en-US" sz="1800" dirty="0" err="1"/>
              <a:t>servicii</a:t>
            </a:r>
            <a:r>
              <a:rPr lang="en-US" sz="1800" dirty="0"/>
              <a:t>).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trimit</a:t>
            </a:r>
            <a:r>
              <a:rPr lang="en-US" sz="1800" dirty="0"/>
              <a:t> </a:t>
            </a:r>
            <a:r>
              <a:rPr lang="en-US" sz="1800" dirty="0" err="1"/>
              <a:t>mesaje</a:t>
            </a:r>
            <a:r>
              <a:rPr lang="en-US" sz="1800" dirty="0"/>
              <a:t> </a:t>
            </a:r>
            <a:r>
              <a:rPr lang="en-US" sz="1800" dirty="0" err="1"/>
              <a:t>prin</a:t>
            </a:r>
            <a:r>
              <a:rPr lang="en-US" sz="1800" dirty="0"/>
              <a:t> care </a:t>
            </a:r>
            <a:r>
              <a:rPr lang="en-US" sz="1800" dirty="0" err="1"/>
              <a:t>vă</a:t>
            </a:r>
            <a:r>
              <a:rPr lang="en-US" sz="1800" dirty="0"/>
              <a:t> </a:t>
            </a:r>
            <a:r>
              <a:rPr lang="en-US" sz="1800" dirty="0" err="1"/>
              <a:t>solicită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faceți</a:t>
            </a:r>
            <a:r>
              <a:rPr lang="en-US" sz="1800" dirty="0"/>
              <a:t> </a:t>
            </a:r>
            <a:r>
              <a:rPr lang="en-US" sz="1800" dirty="0" err="1"/>
              <a:t>clic</a:t>
            </a:r>
            <a:r>
              <a:rPr lang="en-US" sz="1800" dirty="0"/>
              <a:t> pe un link,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furnizați</a:t>
            </a:r>
            <a:r>
              <a:rPr lang="en-US" sz="1800" dirty="0"/>
              <a:t> </a:t>
            </a:r>
            <a:r>
              <a:rPr lang="en-US" sz="1800" dirty="0" err="1"/>
              <a:t>datele</a:t>
            </a:r>
            <a:r>
              <a:rPr lang="en-US" sz="1800" dirty="0"/>
              <a:t> de </a:t>
            </a:r>
            <a:r>
              <a:rPr lang="en-US" sz="1800" dirty="0" err="1"/>
              <a:t>conectare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confirmați</a:t>
            </a:r>
            <a:r>
              <a:rPr lang="en-US" sz="1800" dirty="0"/>
              <a:t> o </a:t>
            </a:r>
            <a:r>
              <a:rPr lang="en-US" sz="1800" dirty="0" err="1"/>
              <a:t>tranzacție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2"/>
          </p:nvPr>
        </p:nvSpPr>
        <p:spPr>
          <a:xfrm>
            <a:off x="6172076" y="1365885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b="1" dirty="0" err="1"/>
              <a:t>Semne</a:t>
            </a:r>
            <a:r>
              <a:rPr lang="en-US" sz="1800" b="1" dirty="0"/>
              <a:t> </a:t>
            </a:r>
            <a:r>
              <a:rPr lang="en-US" sz="1800" b="1" dirty="0" err="1"/>
              <a:t>comune</a:t>
            </a:r>
            <a:r>
              <a:rPr lang="en-US" sz="1800" b="1" dirty="0"/>
              <a:t> de phishing</a:t>
            </a:r>
            <a:endParaRPr sz="1800" b="1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 err="1"/>
              <a:t>Exprimare</a:t>
            </a:r>
            <a:r>
              <a:rPr lang="en-US" sz="1800" dirty="0"/>
              <a:t> de </a:t>
            </a:r>
            <a:r>
              <a:rPr lang="en-US" sz="1800" dirty="0" err="1"/>
              <a:t>urgență</a:t>
            </a:r>
            <a:r>
              <a:rPr lang="en-US" sz="1800" dirty="0"/>
              <a:t> precum „</a:t>
            </a:r>
            <a:r>
              <a:rPr lang="en-US" sz="1800" dirty="0" err="1"/>
              <a:t>Contul</a:t>
            </a:r>
            <a:r>
              <a:rPr lang="en-US" sz="1800" dirty="0"/>
              <a:t> </a:t>
            </a:r>
            <a:r>
              <a:rPr lang="en-US" sz="1800" dirty="0" err="1"/>
              <a:t>dvs</a:t>
            </a:r>
            <a:r>
              <a:rPr lang="en-US" sz="1800" dirty="0"/>
              <a:t>. </a:t>
            </a:r>
            <a:r>
              <a:rPr lang="en-US" sz="1800" dirty="0" err="1"/>
              <a:t>va</a:t>
            </a:r>
            <a:r>
              <a:rPr lang="en-US" sz="1800" dirty="0"/>
              <a:t> fi </a:t>
            </a:r>
            <a:r>
              <a:rPr lang="en-US" sz="1800" dirty="0" err="1"/>
              <a:t>blocat</a:t>
            </a:r>
            <a:r>
              <a:rPr lang="en-US" sz="1800" dirty="0"/>
              <a:t>!”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 err="1"/>
              <a:t>Adrese</a:t>
            </a:r>
            <a:r>
              <a:rPr lang="en-US" sz="1800" dirty="0"/>
              <a:t> de e-mail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numere</a:t>
            </a:r>
            <a:r>
              <a:rPr lang="en-US" sz="1800" dirty="0"/>
              <a:t> de telefon </a:t>
            </a:r>
            <a:r>
              <a:rPr lang="en-US" sz="1800" dirty="0" err="1"/>
              <a:t>necunoscute</a:t>
            </a:r>
            <a:r>
              <a:rPr lang="en-US" sz="1800" dirty="0"/>
              <a:t>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ro-RO" sz="1800" dirty="0"/>
              <a:t>Greșeli de ortografie și gramatică în mesaj</a:t>
            </a:r>
            <a:r>
              <a:rPr lang="en-US" sz="1800" dirty="0"/>
              <a:t>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 err="1"/>
              <a:t>Solicitări</a:t>
            </a:r>
            <a:r>
              <a:rPr lang="en-US" sz="1800" dirty="0"/>
              <a:t> de </a:t>
            </a:r>
            <a:r>
              <a:rPr lang="en-US" sz="1800" dirty="0" err="1"/>
              <a:t>informații</a:t>
            </a:r>
            <a:r>
              <a:rPr lang="en-US" sz="1800" dirty="0"/>
              <a:t> </a:t>
            </a:r>
            <a:r>
              <a:rPr lang="en-US" sz="1800" dirty="0" err="1"/>
              <a:t>sensibile</a:t>
            </a:r>
            <a:r>
              <a:rPr lang="en-US" sz="1800" dirty="0"/>
              <a:t> precum </a:t>
            </a:r>
            <a:r>
              <a:rPr lang="en-US" sz="1800" dirty="0" err="1"/>
              <a:t>coduri</a:t>
            </a:r>
            <a:r>
              <a:rPr lang="en-US" sz="1800" dirty="0"/>
              <a:t> PIN </a:t>
            </a:r>
            <a:r>
              <a:rPr lang="en-US" sz="1800" dirty="0" err="1"/>
              <a:t>sau</a:t>
            </a:r>
            <a:r>
              <a:rPr lang="en-US" sz="1800" dirty="0"/>
              <a:t> parole.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/>
              <a:t>Link-</a:t>
            </a:r>
            <a:r>
              <a:rPr lang="en-US" sz="1800" dirty="0" err="1"/>
              <a:t>uri</a:t>
            </a:r>
            <a:r>
              <a:rPr lang="en-US" sz="1800" dirty="0"/>
              <a:t> </a:t>
            </a:r>
            <a:r>
              <a:rPr lang="en-US" sz="1800" dirty="0" err="1"/>
              <a:t>suspecte</a:t>
            </a:r>
            <a:r>
              <a:rPr lang="en-US" sz="1800" dirty="0"/>
              <a:t> care nu </a:t>
            </a:r>
            <a:r>
              <a:rPr lang="en-US" sz="1800" dirty="0" err="1"/>
              <a:t>corespund</a:t>
            </a:r>
            <a:r>
              <a:rPr lang="en-US" sz="1800" dirty="0"/>
              <a:t> site-</a:t>
            </a:r>
            <a:r>
              <a:rPr lang="en-US" sz="1800" dirty="0" err="1"/>
              <a:t>ului</a:t>
            </a:r>
            <a:r>
              <a:rPr lang="en-US" sz="1800" dirty="0"/>
              <a:t> web </a:t>
            </a:r>
            <a:r>
              <a:rPr lang="en-US" sz="1800" dirty="0" err="1"/>
              <a:t>oficial</a:t>
            </a:r>
            <a:r>
              <a:rPr lang="en-US" sz="1800" dirty="0"/>
              <a:t>.</a:t>
            </a:r>
            <a:endParaRPr lang="ro-RO" sz="1800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b="1" dirty="0" err="1"/>
              <a:t>Exemple</a:t>
            </a:r>
            <a:r>
              <a:rPr lang="en-US" sz="1800" b="1" dirty="0"/>
              <a:t> de phishing</a:t>
            </a:r>
            <a:endParaRPr sz="1800" b="1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/>
              <a:t>E-</a:t>
            </a:r>
            <a:r>
              <a:rPr lang="en-US" sz="1800" dirty="0" err="1"/>
              <a:t>mailuri</a:t>
            </a:r>
            <a:r>
              <a:rPr lang="en-US" sz="1800" dirty="0"/>
              <a:t> false care </a:t>
            </a:r>
            <a:r>
              <a:rPr lang="en-US" sz="1800" dirty="0" err="1"/>
              <a:t>pretind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sunt de la banca </a:t>
            </a:r>
            <a:r>
              <a:rPr lang="en-US" sz="1800" dirty="0" err="1"/>
              <a:t>dvs</a:t>
            </a:r>
            <a:r>
              <a:rPr lang="en-US" sz="1800" dirty="0"/>
              <a:t>. </a:t>
            </a:r>
            <a:r>
              <a:rPr lang="en-US" sz="1800" dirty="0" err="1"/>
              <a:t>și</a:t>
            </a:r>
            <a:r>
              <a:rPr lang="en-US" sz="1800" dirty="0"/>
              <a:t> care </a:t>
            </a:r>
            <a:r>
              <a:rPr lang="en-US" sz="1800" dirty="0" err="1"/>
              <a:t>solicită</a:t>
            </a:r>
            <a:r>
              <a:rPr lang="en-US" sz="1800" dirty="0"/>
              <a:t> </a:t>
            </a:r>
            <a:r>
              <a:rPr lang="en-US" sz="1800" dirty="0" err="1"/>
              <a:t>verificarea</a:t>
            </a:r>
            <a:r>
              <a:rPr lang="en-US" sz="1800" dirty="0"/>
              <a:t> </a:t>
            </a:r>
            <a:r>
              <a:rPr lang="en-US" sz="1800" dirty="0" err="1"/>
              <a:t>contului</a:t>
            </a:r>
            <a:r>
              <a:rPr lang="en-US" sz="1800" dirty="0"/>
              <a:t>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/>
              <a:t>SMS-</a:t>
            </a:r>
            <a:r>
              <a:rPr lang="en-US" sz="1800" dirty="0" err="1"/>
              <a:t>uri</a:t>
            </a:r>
            <a:r>
              <a:rPr lang="en-US" sz="1800" dirty="0"/>
              <a:t> cu un link </a:t>
            </a:r>
            <a:r>
              <a:rPr lang="en-US" sz="1800" dirty="0" err="1"/>
              <a:t>pentru</a:t>
            </a:r>
            <a:r>
              <a:rPr lang="en-US" sz="1800" dirty="0"/>
              <a:t> a „</a:t>
            </a:r>
            <a:r>
              <a:rPr lang="en-US" sz="1800" dirty="0" err="1"/>
              <a:t>rezolva</a:t>
            </a:r>
            <a:r>
              <a:rPr lang="en-US" sz="1800" dirty="0"/>
              <a:t>” o </a:t>
            </a:r>
            <a:r>
              <a:rPr lang="en-US" sz="1800" dirty="0" err="1"/>
              <a:t>problemă</a:t>
            </a:r>
            <a:r>
              <a:rPr lang="en-US" sz="1800" dirty="0"/>
              <a:t> cu </a:t>
            </a:r>
            <a:r>
              <a:rPr lang="en-US" sz="1800" dirty="0" err="1"/>
              <a:t>contul</a:t>
            </a:r>
            <a:r>
              <a:rPr lang="en-US" sz="1800" dirty="0"/>
              <a:t> </a:t>
            </a:r>
            <a:r>
              <a:rPr lang="en-US" sz="1800" dirty="0" err="1"/>
              <a:t>dvs</a:t>
            </a:r>
            <a:r>
              <a:rPr lang="en-US" sz="1800" dirty="0"/>
              <a:t>.</a:t>
            </a:r>
            <a:endParaRPr sz="1800" dirty="0"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1800" dirty="0" err="1"/>
              <a:t>Apeluri</a:t>
            </a:r>
            <a:r>
              <a:rPr lang="en-US" sz="1800" dirty="0"/>
              <a:t> care </a:t>
            </a:r>
            <a:r>
              <a:rPr lang="en-US" sz="1800" dirty="0" err="1"/>
              <a:t>pretind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ați</a:t>
            </a:r>
            <a:r>
              <a:rPr lang="en-US" sz="1800" dirty="0"/>
              <a:t> </a:t>
            </a:r>
            <a:r>
              <a:rPr lang="en-US" sz="1800" dirty="0" err="1"/>
              <a:t>câștigat</a:t>
            </a:r>
            <a:r>
              <a:rPr lang="en-US" sz="1800" dirty="0"/>
              <a:t> un </a:t>
            </a:r>
            <a:r>
              <a:rPr lang="en-US" sz="1800" dirty="0" err="1"/>
              <a:t>premiu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vă</a:t>
            </a:r>
            <a:r>
              <a:rPr lang="en-US" sz="1800" dirty="0"/>
              <a:t> </a:t>
            </a:r>
            <a:r>
              <a:rPr lang="en-US" sz="1800" dirty="0" err="1"/>
              <a:t>solicită</a:t>
            </a:r>
            <a:r>
              <a:rPr lang="en-US" sz="1800" dirty="0"/>
              <a:t> </a:t>
            </a:r>
            <a:r>
              <a:rPr lang="en-US" sz="1800" dirty="0" err="1"/>
              <a:t>informații</a:t>
            </a:r>
            <a:r>
              <a:rPr lang="en-US" sz="1800" dirty="0"/>
              <a:t> </a:t>
            </a:r>
            <a:r>
              <a:rPr lang="en-US" sz="1800" dirty="0" err="1"/>
              <a:t>privind</a:t>
            </a:r>
            <a:r>
              <a:rPr lang="en-US" sz="1800" dirty="0"/>
              <a:t> </a:t>
            </a:r>
            <a:r>
              <a:rPr lang="en-US" sz="1800" dirty="0" err="1"/>
              <a:t>plata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6" name="Google Shape;182;p9">
            <a:extLst>
              <a:ext uri="{FF2B5EF4-FFF2-40B4-BE49-F238E27FC236}">
                <a16:creationId xmlns:a16="http://schemas.microsoft.com/office/drawing/2014/main" id="{E48AF67C-B0E3-48B1-9716-9421707BCA11}"/>
              </a:ext>
            </a:extLst>
          </p:cNvPr>
          <p:cNvSpPr/>
          <p:nvPr/>
        </p:nvSpPr>
        <p:spPr>
          <a:xfrm>
            <a:off x="8358909" y="0"/>
            <a:ext cx="383309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Identificarea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evitarea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înșelătoriilor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/>
              <a:t>Practici sigure de partajare 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558000" y="1642977"/>
            <a:ext cx="7603420" cy="479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trimiterea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bani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6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detaliile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destinatarului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 ex</a:t>
            </a:r>
            <a:r>
              <a:rPr lang="ro-R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IBAN,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utilizator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înainte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confirmare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6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Partajați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numai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informații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erorile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6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partajați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persoane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cum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parolele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codurile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ro-R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ecuritate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6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Anunțați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destinatarul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odată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finalizat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asigura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acesta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primirea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bani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2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Furnizați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privind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 ex</a:t>
            </a:r>
            <a:r>
              <a:rPr lang="ro-R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IBAN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numărul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telefon)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securizate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aplicații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încredere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împărtăși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informații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2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primirea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fondurilor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expeditorul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cazul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în care apar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discrepanțe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2" indent="-32918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Verificați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notificările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rapoartele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privind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tranzacțiile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asigura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fondurile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depuse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8606970" y="6310144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pch.vector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8293" y="1998076"/>
            <a:ext cx="4030580" cy="26870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0790FEE0-7041-432C-892D-7073551C40A1}"/>
              </a:ext>
            </a:extLst>
          </p:cNvPr>
          <p:cNvSpPr/>
          <p:nvPr/>
        </p:nvSpPr>
        <p:spPr>
          <a:xfrm>
            <a:off x="8358909" y="0"/>
            <a:ext cx="383309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Identificarea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evitarea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înșelătoriilor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2655" y="1685096"/>
            <a:ext cx="3528532" cy="26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Ce este autentificarea în mai mulți pași?</a:t>
            </a:r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body" idx="1"/>
          </p:nvPr>
        </p:nvSpPr>
        <p:spPr>
          <a:xfrm>
            <a:off x="350982" y="1800000"/>
            <a:ext cx="7767782" cy="4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 err="1"/>
              <a:t>Autentificarea</a:t>
            </a:r>
            <a:r>
              <a:rPr lang="en-US" b="1" dirty="0"/>
              <a:t> </a:t>
            </a:r>
            <a:r>
              <a:rPr lang="ro-RO" b="1" dirty="0" err="1"/>
              <a:t>multifactor</a:t>
            </a:r>
            <a:r>
              <a:rPr lang="ro-RO" b="1" dirty="0"/>
              <a:t> </a:t>
            </a:r>
            <a:r>
              <a:rPr lang="en-US" b="1" dirty="0"/>
              <a:t>(MFA) </a:t>
            </a:r>
            <a:r>
              <a:rPr lang="en-US" b="1" dirty="0" err="1"/>
              <a:t>este</a:t>
            </a:r>
            <a:r>
              <a:rPr lang="en-US" b="1" dirty="0"/>
              <a:t> o </a:t>
            </a:r>
            <a:r>
              <a:rPr lang="en-US" b="1" dirty="0" err="1"/>
              <a:t>metodă</a:t>
            </a:r>
            <a:r>
              <a:rPr lang="en-US" b="1" dirty="0"/>
              <a:t> de </a:t>
            </a:r>
            <a:r>
              <a:rPr lang="en-US" b="1" dirty="0" err="1"/>
              <a:t>securitate</a:t>
            </a:r>
            <a:r>
              <a:rPr lang="en-US" b="1" dirty="0"/>
              <a:t> care </a:t>
            </a:r>
            <a:r>
              <a:rPr lang="en-US" b="1" dirty="0" err="1"/>
              <a:t>necesită</a:t>
            </a:r>
            <a:r>
              <a:rPr lang="en-US" b="1" dirty="0"/>
              <a:t> </a:t>
            </a:r>
            <a:r>
              <a:rPr lang="en-US" b="1" dirty="0" err="1"/>
              <a:t>doi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mulți</a:t>
            </a:r>
            <a:r>
              <a:rPr lang="en-US" b="1" dirty="0"/>
              <a:t> </a:t>
            </a:r>
            <a:r>
              <a:rPr lang="en-US" b="1" dirty="0" err="1"/>
              <a:t>pași</a:t>
            </a:r>
            <a:r>
              <a:rPr lang="en-US" b="1" dirty="0"/>
              <a:t> de </a:t>
            </a:r>
            <a:r>
              <a:rPr lang="en-US" b="1" dirty="0" err="1"/>
              <a:t>verificare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a </a:t>
            </a:r>
            <a:r>
              <a:rPr lang="en-US" b="1" dirty="0" err="1"/>
              <a:t>vă</a:t>
            </a:r>
            <a:r>
              <a:rPr lang="en-US" b="1" dirty="0"/>
              <a:t> </a:t>
            </a:r>
            <a:r>
              <a:rPr lang="en-US" b="1" dirty="0" err="1"/>
              <a:t>confirma</a:t>
            </a:r>
            <a:r>
              <a:rPr lang="en-US" b="1" dirty="0"/>
              <a:t> </a:t>
            </a:r>
            <a:r>
              <a:rPr lang="en-US" b="1" dirty="0" err="1"/>
              <a:t>identitatea</a:t>
            </a:r>
            <a:r>
              <a:rPr lang="en-US" b="1" dirty="0"/>
              <a:t> în </a:t>
            </a:r>
            <a:r>
              <a:rPr lang="en-US" b="1" dirty="0" err="1"/>
              <a:t>timpul</a:t>
            </a:r>
            <a:r>
              <a:rPr lang="en-US" b="1" dirty="0"/>
              <a:t> </a:t>
            </a:r>
            <a:r>
              <a:rPr lang="en-US" b="1" dirty="0" err="1"/>
              <a:t>unei</a:t>
            </a:r>
            <a:r>
              <a:rPr lang="en-US" b="1" dirty="0"/>
              <a:t> </a:t>
            </a:r>
            <a:r>
              <a:rPr lang="ro-RO" b="1" dirty="0"/>
              <a:t>autentificări sau </a:t>
            </a:r>
            <a:r>
              <a:rPr lang="en-US" b="1" dirty="0" err="1"/>
              <a:t>tranzacții</a:t>
            </a:r>
            <a:r>
              <a:rPr lang="en-US" b="1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b="1" dirty="0"/>
              <a:t>Cum </a:t>
            </a:r>
            <a:r>
              <a:rPr lang="en-US" b="1" dirty="0" err="1"/>
              <a:t>funcționează</a:t>
            </a:r>
            <a:r>
              <a:rPr lang="en-US" b="1" dirty="0"/>
              <a:t>: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 err="1"/>
              <a:t>Primul</a:t>
            </a:r>
            <a:r>
              <a:rPr lang="en-US" dirty="0"/>
              <a:t> pas: </a:t>
            </a:r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parola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codul</a:t>
            </a:r>
            <a:r>
              <a:rPr lang="en-US" dirty="0"/>
              <a:t> PIN.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dirty="0"/>
              <a:t>Al </a:t>
            </a:r>
            <a:r>
              <a:rPr lang="en-US" dirty="0" err="1"/>
              <a:t>doilea</a:t>
            </a:r>
            <a:r>
              <a:rPr lang="en-US" dirty="0"/>
              <a:t> pas: </a:t>
            </a:r>
            <a:r>
              <a:rPr lang="en-US" dirty="0" err="1"/>
              <a:t>Completați</a:t>
            </a:r>
            <a:r>
              <a:rPr lang="en-US" dirty="0"/>
              <a:t> o </a:t>
            </a:r>
            <a:r>
              <a:rPr lang="en-US" dirty="0" err="1"/>
              <a:t>verificare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. </a:t>
            </a:r>
            <a:endParaRPr lang="ro-R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ro-R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dirty="0" err="1"/>
              <a:t>Exemple</a:t>
            </a:r>
            <a:r>
              <a:rPr lang="en-US" dirty="0"/>
              <a:t>:</a:t>
            </a:r>
            <a:endParaRPr dirty="0"/>
          </a:p>
          <a:p>
            <a:pPr marL="534988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dirty="0" err="1"/>
              <a:t>Primirea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cod </a:t>
            </a:r>
            <a:r>
              <a:rPr lang="en-US" dirty="0" err="1"/>
              <a:t>unic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SMS.</a:t>
            </a:r>
            <a:endParaRPr dirty="0"/>
          </a:p>
          <a:p>
            <a:pPr marL="534988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amprente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recunoașterea</a:t>
            </a:r>
            <a:r>
              <a:rPr lang="en-US" dirty="0"/>
              <a:t> </a:t>
            </a:r>
            <a:r>
              <a:rPr lang="en-US" dirty="0" err="1"/>
              <a:t>feței</a:t>
            </a:r>
            <a:r>
              <a:rPr lang="en-US" dirty="0"/>
              <a:t>.</a:t>
            </a:r>
            <a:endParaRPr dirty="0"/>
          </a:p>
          <a:p>
            <a:pPr marL="534988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dirty="0" err="1"/>
              <a:t>Generarea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cod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 de </a:t>
            </a:r>
            <a:r>
              <a:rPr lang="en-US" dirty="0" err="1"/>
              <a:t>autentificare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98" name="Google Shape;298;p44"/>
          <p:cNvSpPr txBox="1"/>
          <p:nvPr/>
        </p:nvSpPr>
        <p:spPr>
          <a:xfrm>
            <a:off x="7743127" y="4533836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pikisuperstar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31E427D4-5751-42D6-9DD2-6B4D3289791C}"/>
              </a:ext>
            </a:extLst>
          </p:cNvPr>
          <p:cNvSpPr/>
          <p:nvPr/>
        </p:nvSpPr>
        <p:spPr>
          <a:xfrm>
            <a:off x="8358909" y="0"/>
            <a:ext cx="383309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Identificarea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evitarea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înșelătoriilor</a:t>
            </a:r>
            <a:r>
              <a:rPr lang="en-US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582" y="2175151"/>
            <a:ext cx="4147127" cy="399473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Secțiunea 5</a:t>
            </a:r>
            <a:r>
              <a:rPr lang="en-US"/>
              <a:t/>
            </a:r>
            <a:br>
              <a:rPr lang="en-US"/>
            </a:br>
            <a:r>
              <a:rPr lang="en-US"/>
              <a:t>Accesarea și înțelegerea istoricului de tranzacții</a:t>
            </a:r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</a:t>
            </a:r>
            <a:endParaRPr/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 de </a:t>
            </a:r>
            <a:r>
              <a:rPr lang="en-US" sz="2000" dirty="0" err="1"/>
              <a:t>învățare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ro-RO" sz="2000" dirty="0"/>
              <a:t>ști</a:t>
            </a:r>
            <a:r>
              <a:rPr lang="en-US" sz="2000" dirty="0"/>
              <a:t>: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navigați</a:t>
            </a:r>
            <a:r>
              <a:rPr lang="en-US" sz="2000" dirty="0"/>
              <a:t> </a:t>
            </a:r>
            <a:r>
              <a:rPr lang="ro-RO" sz="2000" dirty="0"/>
              <a:t>către </a:t>
            </a:r>
            <a:r>
              <a:rPr lang="en-US" sz="2000" dirty="0" err="1"/>
              <a:t>istoricul</a:t>
            </a:r>
            <a:r>
              <a:rPr lang="ro-RO" sz="2000" dirty="0"/>
              <a:t> </a:t>
            </a:r>
            <a:r>
              <a:rPr lang="en-US" sz="2000" dirty="0" err="1"/>
              <a:t>tranzacții</a:t>
            </a:r>
            <a:r>
              <a:rPr lang="ro-RO" sz="2000" dirty="0"/>
              <a:t>lor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detaliile</a:t>
            </a:r>
            <a:r>
              <a:rPr lang="en-US" sz="2000" dirty="0"/>
              <a:t> </a:t>
            </a:r>
            <a:r>
              <a:rPr lang="en-US" sz="2000" dirty="0" err="1"/>
              <a:t>cheie</a:t>
            </a:r>
            <a:r>
              <a:rPr lang="en-US" sz="2000" dirty="0"/>
              <a:t> </a:t>
            </a:r>
            <a:r>
              <a:rPr lang="ro-RO" sz="2000" dirty="0"/>
              <a:t>di</a:t>
            </a:r>
            <a:r>
              <a:rPr lang="en-US" sz="2000" dirty="0" err="1"/>
              <a:t>ntr</a:t>
            </a:r>
            <a:r>
              <a:rPr lang="en-US" sz="2000" dirty="0"/>
              <a:t>-un </a:t>
            </a:r>
            <a:r>
              <a:rPr lang="en-US" sz="2000" dirty="0" err="1"/>
              <a:t>raport</a:t>
            </a:r>
            <a:r>
              <a:rPr lang="en-US" sz="2000" dirty="0"/>
              <a:t> de </a:t>
            </a:r>
            <a:r>
              <a:rPr lang="en-US" sz="2000" dirty="0" err="1"/>
              <a:t>tranzacție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verificați</a:t>
            </a:r>
            <a:r>
              <a:rPr lang="en-US" sz="2000" dirty="0"/>
              <a:t> </a:t>
            </a:r>
            <a:r>
              <a:rPr lang="en-US" sz="2000" dirty="0" err="1"/>
              <a:t>plăți</a:t>
            </a:r>
            <a:r>
              <a:rPr lang="ro-RO" sz="2000" dirty="0"/>
              <a:t>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chitanțele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descărcați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gestionați</a:t>
            </a:r>
            <a:r>
              <a:rPr lang="en-US" sz="2000" dirty="0"/>
              <a:t> </a:t>
            </a:r>
            <a:r>
              <a:rPr lang="ro-RO" sz="2000" dirty="0"/>
              <a:t>înregistrările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309" name="Google Shape;309;p45"/>
          <p:cNvSpPr txBox="1"/>
          <p:nvPr/>
        </p:nvSpPr>
        <p:spPr>
          <a:xfrm>
            <a:off x="7719488" y="5778001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on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81162-B602-48C4-B874-1E4AFFAA4322}"/>
              </a:ext>
            </a:extLst>
          </p:cNvPr>
          <p:cNvSpPr txBox="1"/>
          <p:nvPr/>
        </p:nvSpPr>
        <p:spPr>
          <a:xfrm>
            <a:off x="11397673" y="6169890"/>
            <a:ext cx="794327" cy="688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Google Shape;78;p1">
            <a:extLst>
              <a:ext uri="{FF2B5EF4-FFF2-40B4-BE49-F238E27FC236}">
                <a16:creationId xmlns:a16="http://schemas.microsoft.com/office/drawing/2014/main" id="{73C5FEA8-532E-49A0-AB5F-3A3F60CEF04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7" y="6244358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6"/>
          <p:cNvPicPr preferRelativeResize="0"/>
          <p:nvPr/>
        </p:nvPicPr>
        <p:blipFill rotWithShape="1">
          <a:blip r:embed="rId3">
            <a:alphaModFix/>
          </a:blip>
          <a:srcRect t="8247" b="10009"/>
          <a:stretch/>
        </p:blipFill>
        <p:spPr>
          <a:xfrm>
            <a:off x="8545678" y="1080000"/>
            <a:ext cx="3432233" cy="316807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410219" y="645781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Navigarea</a:t>
            </a:r>
            <a:r>
              <a:rPr lang="en-US" dirty="0"/>
              <a:t> </a:t>
            </a:r>
            <a:r>
              <a:rPr lang="ro-RO" dirty="0"/>
              <a:t>prin </a:t>
            </a:r>
            <a:r>
              <a:rPr lang="en-US" dirty="0" err="1"/>
              <a:t>istoricu</a:t>
            </a:r>
            <a:r>
              <a:rPr lang="ro-RO" dirty="0"/>
              <a:t>l</a:t>
            </a:r>
            <a:r>
              <a:rPr lang="en-US" dirty="0"/>
              <a:t> de </a:t>
            </a:r>
            <a:r>
              <a:rPr lang="en-US" dirty="0" err="1"/>
              <a:t>tranzacții</a:t>
            </a:r>
            <a:endParaRPr dirty="0"/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410219" y="1382547"/>
            <a:ext cx="8418821" cy="5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ro-RO" b="1" dirty="0"/>
              <a:t>D</a:t>
            </a:r>
            <a:r>
              <a:rPr lang="en-US" b="1" dirty="0" err="1"/>
              <a:t>eschide</a:t>
            </a:r>
            <a:r>
              <a:rPr lang="ro-RO" b="1" dirty="0"/>
              <a:t>ți</a:t>
            </a:r>
            <a:r>
              <a:rPr lang="en-US" b="1" dirty="0"/>
              <a:t> </a:t>
            </a:r>
            <a:r>
              <a:rPr lang="en-US" b="1" dirty="0" err="1"/>
              <a:t>aplicația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 site-ul web</a:t>
            </a:r>
            <a:endParaRPr b="1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Conectați-vă</a:t>
            </a:r>
            <a:r>
              <a:rPr lang="en-US" dirty="0"/>
              <a:t> la </a:t>
            </a:r>
            <a:r>
              <a:rPr lang="en-US" dirty="0" err="1"/>
              <a:t>aplicația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bancară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la </a:t>
            </a:r>
            <a:r>
              <a:rPr lang="en-US" dirty="0" err="1"/>
              <a:t>platforma</a:t>
            </a:r>
            <a:r>
              <a:rPr lang="en-US" dirty="0"/>
              <a:t> de transfer de </a:t>
            </a:r>
            <a:r>
              <a:rPr lang="en-US" dirty="0" err="1"/>
              <a:t>bani</a:t>
            </a:r>
            <a:r>
              <a:rPr lang="en-US" dirty="0"/>
              <a:t>, </a:t>
            </a:r>
            <a:r>
              <a:rPr lang="en-US" dirty="0" err="1"/>
              <a:t>utilizând</a:t>
            </a:r>
            <a:r>
              <a:rPr lang="en-US" dirty="0"/>
              <a:t> </a:t>
            </a:r>
            <a:r>
              <a:rPr lang="ro-RO" dirty="0" err="1"/>
              <a:t>darele</a:t>
            </a:r>
            <a:r>
              <a:rPr lang="ro-RO" dirty="0"/>
              <a:t> de logare personale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Localizați</a:t>
            </a:r>
            <a:r>
              <a:rPr lang="en-US" dirty="0"/>
              <a:t> </a:t>
            </a:r>
            <a:r>
              <a:rPr lang="en-US" dirty="0" err="1"/>
              <a:t>secțiunea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: </a:t>
            </a:r>
            <a:r>
              <a:rPr lang="en-US" dirty="0" err="1"/>
              <a:t>Căutați</a:t>
            </a:r>
            <a:r>
              <a:rPr lang="en-US" dirty="0"/>
              <a:t> </a:t>
            </a:r>
            <a:r>
              <a:rPr lang="en-US" dirty="0" err="1"/>
              <a:t>filele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meniurile</a:t>
            </a:r>
            <a:r>
              <a:rPr lang="en-US" dirty="0"/>
              <a:t> </a:t>
            </a:r>
            <a:r>
              <a:rPr lang="en-US" dirty="0" err="1"/>
              <a:t>etichetate</a:t>
            </a:r>
            <a:r>
              <a:rPr lang="en-US" dirty="0"/>
              <a:t> „</a:t>
            </a:r>
            <a:r>
              <a:rPr lang="en-US" dirty="0" err="1"/>
              <a:t>Istoric</a:t>
            </a:r>
            <a:r>
              <a:rPr lang="en-US" dirty="0"/>
              <a:t> </a:t>
            </a:r>
            <a:r>
              <a:rPr lang="en-US" dirty="0" err="1"/>
              <a:t>tranzacții</a:t>
            </a:r>
            <a:r>
              <a:rPr lang="en-US" dirty="0"/>
              <a:t>”, „</a:t>
            </a:r>
            <a:r>
              <a:rPr lang="en-US" dirty="0" err="1"/>
              <a:t>Activitate</a:t>
            </a:r>
            <a:r>
              <a:rPr lang="en-US" dirty="0"/>
              <a:t>”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dirty="0" err="1"/>
              <a:t>Plăți</a:t>
            </a:r>
            <a:r>
              <a:rPr lang="en-US" dirty="0"/>
              <a:t>”. </a:t>
            </a:r>
            <a:r>
              <a:rPr lang="en-US" dirty="0" err="1"/>
              <a:t>Acestea</a:t>
            </a:r>
            <a:r>
              <a:rPr lang="en-US" dirty="0"/>
              <a:t> se </a:t>
            </a:r>
            <a:r>
              <a:rPr lang="en-US" dirty="0" err="1"/>
              <a:t>găsesc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pe </a:t>
            </a:r>
            <a:r>
              <a:rPr lang="en-US" dirty="0" err="1"/>
              <a:t>ecranul</a:t>
            </a:r>
            <a:r>
              <a:rPr lang="en-US" dirty="0"/>
              <a:t> principal </a:t>
            </a:r>
            <a:r>
              <a:rPr lang="en-US" dirty="0" err="1"/>
              <a:t>sau</a:t>
            </a:r>
            <a:r>
              <a:rPr lang="en-US" dirty="0"/>
              <a:t> în </a:t>
            </a:r>
            <a:r>
              <a:rPr lang="en-US" dirty="0" err="1"/>
              <a:t>meniul</a:t>
            </a:r>
            <a:r>
              <a:rPr lang="en-US" dirty="0"/>
              <a:t> principal.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ro-RO" b="1" dirty="0"/>
              <a:t>Filtrați </a:t>
            </a:r>
            <a:r>
              <a:rPr lang="en-US" b="1" dirty="0" err="1"/>
              <a:t>căutarea</a:t>
            </a:r>
            <a:endParaRPr b="1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filtrele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precum data,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tipul</a:t>
            </a:r>
            <a:r>
              <a:rPr lang="en-US" dirty="0"/>
              <a:t> de </a:t>
            </a:r>
            <a:r>
              <a:rPr lang="en-US" dirty="0" err="1"/>
              <a:t>tranzacție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găsi</a:t>
            </a:r>
            <a:r>
              <a:rPr lang="en-US" dirty="0"/>
              <a:t> </a:t>
            </a:r>
            <a:r>
              <a:rPr lang="en-US" dirty="0" err="1"/>
              <a:t>înregistrări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. 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selectați</a:t>
            </a:r>
            <a:r>
              <a:rPr lang="en-US" dirty="0"/>
              <a:t> „</a:t>
            </a:r>
            <a:r>
              <a:rPr lang="en-US" dirty="0" err="1"/>
              <a:t>Trimis</a:t>
            </a:r>
            <a:r>
              <a:rPr lang="en-US" dirty="0"/>
              <a:t>” </a:t>
            </a:r>
            <a:r>
              <a:rPr lang="en-US" dirty="0" err="1"/>
              <a:t>sau</a:t>
            </a:r>
            <a:r>
              <a:rPr lang="en-US" dirty="0"/>
              <a:t> „</a:t>
            </a:r>
            <a:r>
              <a:rPr lang="en-US" dirty="0" err="1"/>
              <a:t>Primit</a:t>
            </a:r>
            <a:r>
              <a:rPr lang="en-US" dirty="0"/>
              <a:t>”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restrânge</a:t>
            </a:r>
            <a:r>
              <a:rPr lang="en-US" dirty="0"/>
              <a:t> </a:t>
            </a:r>
            <a:r>
              <a:rPr lang="en-US" dirty="0" err="1"/>
              <a:t>rezultatele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ro-RO" b="1" dirty="0"/>
              <a:t>V</a:t>
            </a:r>
            <a:r>
              <a:rPr lang="en-US" b="1" dirty="0" err="1"/>
              <a:t>izualiz</a:t>
            </a:r>
            <a:r>
              <a:rPr lang="ro-RO" b="1" dirty="0"/>
              <a:t>ați</a:t>
            </a:r>
            <a:r>
              <a:rPr lang="en-US" b="1" dirty="0"/>
              <a:t> </a:t>
            </a:r>
            <a:r>
              <a:rPr lang="en-US" b="1" dirty="0" err="1"/>
              <a:t>detalii</a:t>
            </a:r>
            <a:endParaRPr b="1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atingeți</a:t>
            </a:r>
            <a:r>
              <a:rPr lang="en-US" dirty="0"/>
              <a:t> o </a:t>
            </a:r>
            <a:r>
              <a:rPr lang="en-US" dirty="0" err="1"/>
              <a:t>tranzacție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detaliile</a:t>
            </a:r>
            <a:r>
              <a:rPr lang="en-US" dirty="0"/>
              <a:t> complete,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expeditorul</a:t>
            </a:r>
            <a:r>
              <a:rPr lang="en-US" dirty="0"/>
              <a:t>, </a:t>
            </a:r>
            <a:r>
              <a:rPr lang="en-US" dirty="0" err="1"/>
              <a:t>suma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referință</a:t>
            </a:r>
            <a:r>
              <a:rPr lang="en-US" dirty="0"/>
              <a:t>.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Verificați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corespund</a:t>
            </a:r>
            <a:r>
              <a:rPr lang="en-US" dirty="0"/>
              <a:t> </a:t>
            </a:r>
            <a:r>
              <a:rPr lang="en-US" dirty="0" err="1"/>
              <a:t>așteptărilor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b="1" dirty="0" err="1"/>
              <a:t>Salvați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utilizare</a:t>
            </a:r>
            <a:r>
              <a:rPr lang="en-US" b="1" dirty="0"/>
              <a:t> </a:t>
            </a:r>
            <a:r>
              <a:rPr lang="en-US" b="1" dirty="0" err="1"/>
              <a:t>ulterioară</a:t>
            </a:r>
            <a:endParaRPr b="1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, </a:t>
            </a:r>
            <a:r>
              <a:rPr lang="en-US" dirty="0" err="1"/>
              <a:t>descărcați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imprimați</a:t>
            </a:r>
            <a:r>
              <a:rPr lang="en-US" dirty="0"/>
              <a:t> </a:t>
            </a:r>
            <a:r>
              <a:rPr lang="en-US" dirty="0" err="1"/>
              <a:t>detaliile</a:t>
            </a:r>
            <a:r>
              <a:rPr lang="en-US" dirty="0"/>
              <a:t> </a:t>
            </a:r>
            <a:r>
              <a:rPr lang="en-US" dirty="0" err="1"/>
              <a:t>tranzacției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înregistrări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ca </a:t>
            </a:r>
            <a:r>
              <a:rPr lang="en-US" dirty="0" err="1"/>
              <a:t>dovadă</a:t>
            </a:r>
            <a:r>
              <a:rPr lang="en-US" dirty="0"/>
              <a:t> a </a:t>
            </a:r>
            <a:r>
              <a:rPr lang="en-US" dirty="0" err="1"/>
              <a:t>plății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19" name="Google Shape;319;p46"/>
          <p:cNvSpPr txBox="1"/>
          <p:nvPr/>
        </p:nvSpPr>
        <p:spPr>
          <a:xfrm>
            <a:off x="8636000" y="4379744"/>
            <a:ext cx="250635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2;p9">
            <a:extLst>
              <a:ext uri="{FF2B5EF4-FFF2-40B4-BE49-F238E27FC236}">
                <a16:creationId xmlns:a16="http://schemas.microsoft.com/office/drawing/2014/main" id="{8DF9EFB2-193C-4409-B71B-1C0552030C81}"/>
              </a:ext>
            </a:extLst>
          </p:cNvPr>
          <p:cNvSpPr/>
          <p:nvPr/>
        </p:nvSpPr>
        <p:spPr>
          <a:xfrm>
            <a:off x="8063345" y="0"/>
            <a:ext cx="412865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Accesarea și înțelegerea istoricului de tranzacții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054" y="1058494"/>
            <a:ext cx="4361753" cy="425796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7"/>
          <p:cNvSpPr txBox="1">
            <a:spLocks noGrp="1"/>
          </p:cNvSpPr>
          <p:nvPr>
            <p:ph type="title"/>
          </p:nvPr>
        </p:nvSpPr>
        <p:spPr>
          <a:xfrm>
            <a:off x="558000" y="78729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</a:pPr>
            <a:r>
              <a:rPr lang="en-US" dirty="0"/>
              <a:t>De ce </a:t>
            </a:r>
            <a:r>
              <a:rPr lang="ro-RO" dirty="0"/>
              <a:t>sunt</a:t>
            </a:r>
            <a:r>
              <a:rPr lang="en-US" dirty="0"/>
              <a:t> important</a:t>
            </a:r>
            <a:r>
              <a:rPr lang="ro-RO" dirty="0"/>
              <a:t>e</a:t>
            </a:r>
            <a:r>
              <a:rPr lang="en-US" dirty="0"/>
              <a:t>? </a:t>
            </a:r>
            <a:endParaRPr dirty="0"/>
          </a:p>
        </p:txBody>
      </p:sp>
      <p:sp>
        <p:nvSpPr>
          <p:cNvPr id="328" name="Google Shape;328;p47"/>
          <p:cNvSpPr txBox="1">
            <a:spLocks noGrp="1"/>
          </p:cNvSpPr>
          <p:nvPr>
            <p:ph type="body" idx="1"/>
          </p:nvPr>
        </p:nvSpPr>
        <p:spPr>
          <a:xfrm>
            <a:off x="557999" y="1469498"/>
            <a:ext cx="7505345" cy="4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Verificarea</a:t>
            </a:r>
            <a:r>
              <a:rPr lang="en-US" b="1" dirty="0"/>
              <a:t> </a:t>
            </a:r>
            <a:r>
              <a:rPr lang="en-US" b="1" dirty="0" err="1"/>
              <a:t>tranzacțiilor</a:t>
            </a:r>
            <a:endParaRPr b="1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 err="1"/>
              <a:t>Confirmați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plățile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trimise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primite</a:t>
            </a:r>
            <a:r>
              <a:rPr lang="en-US" dirty="0"/>
              <a:t> cu </a:t>
            </a:r>
            <a:r>
              <a:rPr lang="en-US" dirty="0" err="1"/>
              <a:t>succes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Dovada</a:t>
            </a:r>
            <a:r>
              <a:rPr lang="en-US" b="1" dirty="0"/>
              <a:t> </a:t>
            </a:r>
            <a:r>
              <a:rPr lang="en-US" b="1" dirty="0" err="1"/>
              <a:t>plății</a:t>
            </a:r>
            <a:endParaRPr b="1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istoricul</a:t>
            </a:r>
            <a:r>
              <a:rPr lang="en-US" dirty="0"/>
              <a:t> </a:t>
            </a:r>
            <a:r>
              <a:rPr lang="en-US" dirty="0" err="1"/>
              <a:t>tranzacțiilor</a:t>
            </a:r>
            <a:r>
              <a:rPr lang="en-US" dirty="0"/>
              <a:t> ca </a:t>
            </a:r>
            <a:r>
              <a:rPr lang="en-US" dirty="0" err="1"/>
              <a:t>dovadă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plăți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chitanțe</a:t>
            </a:r>
            <a:r>
              <a:rPr lang="ro-RO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Urmărire</a:t>
            </a:r>
            <a:r>
              <a:rPr lang="ro-RO" b="1" dirty="0"/>
              <a:t>a</a:t>
            </a:r>
            <a:r>
              <a:rPr lang="en-US" b="1" dirty="0"/>
              <a:t> </a:t>
            </a:r>
            <a:r>
              <a:rPr lang="en-US" b="1" dirty="0" err="1"/>
              <a:t>finan</a:t>
            </a:r>
            <a:r>
              <a:rPr lang="ro-RO" b="1" dirty="0" err="1"/>
              <a:t>țelor</a:t>
            </a:r>
            <a:endParaRPr b="1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 err="1"/>
              <a:t>Monitorizați</a:t>
            </a:r>
            <a:r>
              <a:rPr lang="en-US" dirty="0"/>
              <a:t> </a:t>
            </a:r>
            <a:r>
              <a:rPr lang="en-US" dirty="0" err="1"/>
              <a:t>cheltuielile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veniturile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gestiona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bugetul</a:t>
            </a:r>
            <a:r>
              <a:rPr lang="en-US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Rezolvarea</a:t>
            </a:r>
            <a:r>
              <a:rPr lang="en-US" b="1" dirty="0"/>
              <a:t> </a:t>
            </a:r>
            <a:r>
              <a:rPr lang="en-US" b="1" dirty="0" err="1"/>
              <a:t>erorilor</a:t>
            </a:r>
            <a:endParaRPr b="1"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 err="1"/>
              <a:t>Identificați</a:t>
            </a:r>
            <a:r>
              <a:rPr lang="en-US" dirty="0"/>
              <a:t> rapid </a:t>
            </a:r>
            <a:r>
              <a:rPr lang="en-US" dirty="0" err="1"/>
              <a:t>discrepanțele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tranzacțiile</a:t>
            </a:r>
            <a:r>
              <a:rPr lang="en-US" dirty="0"/>
              <a:t> </a:t>
            </a:r>
            <a:r>
              <a:rPr lang="en-US" dirty="0" err="1"/>
              <a:t>neautorizate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rezolvare</a:t>
            </a:r>
            <a:r>
              <a:rPr lang="en-US" dirty="0"/>
              <a:t> </a:t>
            </a:r>
            <a:r>
              <a:rPr lang="en-US" dirty="0" err="1"/>
              <a:t>promptă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30" name="Google Shape;330;p47"/>
          <p:cNvSpPr txBox="1"/>
          <p:nvPr/>
        </p:nvSpPr>
        <p:spPr>
          <a:xfrm>
            <a:off x="7583054" y="4924690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9398467D-0F26-4155-AE09-75C44FF6898C}"/>
              </a:ext>
            </a:extLst>
          </p:cNvPr>
          <p:cNvSpPr/>
          <p:nvPr/>
        </p:nvSpPr>
        <p:spPr>
          <a:xfrm>
            <a:off x="8063345" y="0"/>
            <a:ext cx="412865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Accesarea și înțelegerea istoricului de tranzacții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"/>
          <p:cNvSpPr txBox="1">
            <a:spLocks noGrp="1"/>
          </p:cNvSpPr>
          <p:nvPr>
            <p:ph type="title"/>
          </p:nvPr>
        </p:nvSpPr>
        <p:spPr>
          <a:xfrm>
            <a:off x="2005766" y="861196"/>
            <a:ext cx="9584400" cy="605100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Activitate</a:t>
            </a:r>
            <a:r>
              <a:rPr lang="en-US" dirty="0">
                <a:solidFill>
                  <a:schemeClr val="lt1"/>
                </a:solidFill>
              </a:rPr>
              <a:t>: </a:t>
            </a:r>
            <a:r>
              <a:rPr lang="en-US" dirty="0" err="1">
                <a:solidFill>
                  <a:schemeClr val="lt1"/>
                </a:solidFill>
              </a:rPr>
              <a:t>Identifică</a:t>
            </a:r>
            <a:r>
              <a:rPr lang="en-US" dirty="0">
                <a:solidFill>
                  <a:schemeClr val="lt1"/>
                </a:solidFill>
              </a:rPr>
              <a:t> IBAN-ul</a:t>
            </a:r>
            <a:r>
              <a:rPr lang="ro-RO" dirty="0">
                <a:solidFill>
                  <a:schemeClr val="lt1"/>
                </a:solidFill>
              </a:rPr>
              <a:t> (1)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37" name="Google Shape;337;p19"/>
          <p:cNvSpPr txBox="1">
            <a:spLocks noGrp="1"/>
          </p:cNvSpPr>
          <p:nvPr>
            <p:ph type="body" idx="1"/>
          </p:nvPr>
        </p:nvSpPr>
        <p:spPr>
          <a:xfrm>
            <a:off x="521559" y="2102481"/>
            <a:ext cx="7255966" cy="4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None/>
            </a:pPr>
            <a:r>
              <a:rPr lang="en-US" i="1" dirty="0" err="1"/>
              <a:t>Decideți</a:t>
            </a:r>
            <a:r>
              <a:rPr lang="en-US" i="1" dirty="0"/>
              <a:t> </a:t>
            </a:r>
            <a:r>
              <a:rPr lang="en-US" b="1" i="1" dirty="0"/>
              <a:t>care </a:t>
            </a:r>
            <a:r>
              <a:rPr lang="en-US" b="1" i="1" dirty="0" err="1"/>
              <a:t>este</a:t>
            </a:r>
            <a:r>
              <a:rPr lang="en-US" b="1" i="1" dirty="0"/>
              <a:t> </a:t>
            </a:r>
            <a:r>
              <a:rPr lang="en-US" b="1" i="1" dirty="0" err="1"/>
              <a:t>cea</a:t>
            </a:r>
            <a:r>
              <a:rPr lang="en-US" b="1" i="1" dirty="0"/>
              <a:t> </a:t>
            </a:r>
            <a:r>
              <a:rPr lang="en-US" b="1" i="1" dirty="0" err="1"/>
              <a:t>mai</a:t>
            </a:r>
            <a:r>
              <a:rPr lang="en-US" b="1" i="1" dirty="0"/>
              <a:t> </a:t>
            </a:r>
            <a:r>
              <a:rPr lang="en-US" b="1" i="1" dirty="0" err="1"/>
              <a:t>bună</a:t>
            </a:r>
            <a:r>
              <a:rPr lang="en-US" b="1" i="1" dirty="0"/>
              <a:t> </a:t>
            </a:r>
            <a:r>
              <a:rPr lang="en-US" b="1" i="1" dirty="0" err="1"/>
              <a:t>cale</a:t>
            </a:r>
            <a:r>
              <a:rPr lang="en-US" b="1" i="1" dirty="0"/>
              <a:t> </a:t>
            </a:r>
            <a:r>
              <a:rPr lang="en-US" i="1" dirty="0"/>
              <a:t>de a </a:t>
            </a:r>
            <a:r>
              <a:rPr lang="en-US" i="1" dirty="0" err="1"/>
              <a:t>vă</a:t>
            </a:r>
            <a:r>
              <a:rPr lang="en-US" i="1" dirty="0"/>
              <a:t> </a:t>
            </a:r>
            <a:r>
              <a:rPr lang="en-US" i="1" dirty="0" err="1"/>
              <a:t>cunoaște</a:t>
            </a:r>
            <a:r>
              <a:rPr lang="en-US" i="1" dirty="0"/>
              <a:t> IBAN-ul.</a:t>
            </a:r>
            <a:endParaRPr dirty="0"/>
          </a:p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None/>
            </a:pPr>
            <a:r>
              <a:rPr lang="en-US" i="1" dirty="0" err="1"/>
              <a:t>Veți</a:t>
            </a:r>
            <a:r>
              <a:rPr lang="en-US" i="1" dirty="0"/>
              <a:t> </a:t>
            </a:r>
            <a:r>
              <a:rPr lang="en-US" i="1" dirty="0" err="1"/>
              <a:t>identifica</a:t>
            </a:r>
            <a:r>
              <a:rPr lang="en-US" i="1" dirty="0"/>
              <a:t> </a:t>
            </a:r>
            <a:r>
              <a:rPr lang="en-US" i="1" dirty="0" err="1"/>
              <a:t>pașii</a:t>
            </a:r>
            <a:r>
              <a:rPr lang="en-US" i="1" dirty="0"/>
              <a:t> </a:t>
            </a:r>
            <a:r>
              <a:rPr lang="en-US" i="1" dirty="0" err="1"/>
              <a:t>necesari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a </a:t>
            </a:r>
            <a:r>
              <a:rPr lang="en-US" i="1" dirty="0" err="1"/>
              <a:t>vă</a:t>
            </a:r>
            <a:r>
              <a:rPr lang="en-US" i="1" dirty="0"/>
              <a:t> </a:t>
            </a:r>
            <a:r>
              <a:rPr lang="en-US" i="1" dirty="0" err="1"/>
              <a:t>găsi</a:t>
            </a:r>
            <a:r>
              <a:rPr lang="en-US" i="1" dirty="0"/>
              <a:t> IBAN-ul </a:t>
            </a:r>
            <a:r>
              <a:rPr lang="en-US" i="1" dirty="0" err="1"/>
              <a:t>utilizând</a:t>
            </a:r>
            <a:r>
              <a:rPr lang="en-US" i="1" dirty="0"/>
              <a:t> </a:t>
            </a:r>
            <a:r>
              <a:rPr lang="en-US" i="1" dirty="0" err="1"/>
              <a:t>aplicația</a:t>
            </a:r>
            <a:r>
              <a:rPr lang="en-US" i="1" dirty="0"/>
              <a:t>, site-ul web </a:t>
            </a:r>
            <a:r>
              <a:rPr lang="en-US" i="1" dirty="0" err="1"/>
              <a:t>sau</a:t>
            </a:r>
            <a:r>
              <a:rPr lang="en-US" i="1" dirty="0"/>
              <a:t> </a:t>
            </a:r>
            <a:r>
              <a:rPr lang="en-US" i="1" dirty="0" err="1"/>
              <a:t>extrasele</a:t>
            </a:r>
            <a:r>
              <a:rPr lang="en-US" i="1" dirty="0"/>
              <a:t> de </a:t>
            </a:r>
            <a:r>
              <a:rPr lang="en-US" i="1" dirty="0" err="1"/>
              <a:t>cont</a:t>
            </a:r>
            <a:r>
              <a:rPr lang="en-US" i="1" dirty="0"/>
              <a:t> </a:t>
            </a:r>
            <a:r>
              <a:rPr lang="en-US" i="1" dirty="0" err="1"/>
              <a:t>tipărite</a:t>
            </a:r>
            <a:r>
              <a:rPr lang="en-US" i="1" dirty="0"/>
              <a:t> ale </a:t>
            </a:r>
            <a:r>
              <a:rPr lang="en-US" i="1" dirty="0" err="1"/>
              <a:t>băncii</a:t>
            </a:r>
            <a:r>
              <a:rPr lang="en-US" i="1" dirty="0"/>
              <a:t> </a:t>
            </a:r>
            <a:r>
              <a:rPr lang="en-US" i="1" dirty="0" err="1"/>
              <a:t>dumneavoastră</a:t>
            </a:r>
            <a:r>
              <a:rPr lang="en-US" i="1" dirty="0"/>
              <a:t>. </a:t>
            </a:r>
            <a:endParaRPr lang="ro-RO" i="1" dirty="0"/>
          </a:p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None/>
            </a:pPr>
            <a:r>
              <a:rPr lang="en-US" i="1" dirty="0" err="1"/>
              <a:t>Împărtășiți</a:t>
            </a:r>
            <a:r>
              <a:rPr lang="en-US" i="1" dirty="0"/>
              <a:t> </a:t>
            </a:r>
            <a:r>
              <a:rPr lang="en-US" i="1" dirty="0" err="1"/>
              <a:t>pașii</a:t>
            </a:r>
            <a:r>
              <a:rPr lang="en-US" i="1" dirty="0"/>
              <a:t> pe care </a:t>
            </a:r>
            <a:r>
              <a:rPr lang="en-US" i="1" dirty="0" err="1"/>
              <a:t>i-ați</a:t>
            </a:r>
            <a:r>
              <a:rPr lang="en-US" i="1" dirty="0"/>
              <a:t> </a:t>
            </a:r>
            <a:r>
              <a:rPr lang="en-US" i="1" dirty="0" err="1"/>
              <a:t>urmat</a:t>
            </a:r>
            <a:r>
              <a:rPr lang="en-US" i="1" dirty="0"/>
              <a:t> cu </a:t>
            </a:r>
            <a:r>
              <a:rPr lang="en-US" i="1" dirty="0" err="1"/>
              <a:t>grupul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a-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ajuta</a:t>
            </a:r>
            <a:r>
              <a:rPr lang="en-US" i="1" dirty="0"/>
              <a:t> pe </a:t>
            </a:r>
            <a:r>
              <a:rPr lang="en-US" i="1" dirty="0" err="1"/>
              <a:t>toți</a:t>
            </a:r>
            <a:r>
              <a:rPr lang="en-US" i="1" dirty="0"/>
              <a:t> </a:t>
            </a:r>
            <a:r>
              <a:rPr lang="en-US" i="1" dirty="0" err="1"/>
              <a:t>să</a:t>
            </a:r>
            <a:r>
              <a:rPr lang="en-US" i="1" dirty="0"/>
              <a:t> </a:t>
            </a:r>
            <a:r>
              <a:rPr lang="en-US" i="1" dirty="0" err="1"/>
              <a:t>înțeleagă</a:t>
            </a:r>
            <a:r>
              <a:rPr lang="en-US" i="1" dirty="0"/>
              <a:t> </a:t>
            </a:r>
            <a:r>
              <a:rPr lang="en-US" i="1" dirty="0" err="1"/>
              <a:t>diferitele</a:t>
            </a:r>
            <a:r>
              <a:rPr lang="en-US" i="1" dirty="0"/>
              <a:t> </a:t>
            </a:r>
            <a:r>
              <a:rPr lang="en-US" i="1" dirty="0" err="1"/>
              <a:t>metode</a:t>
            </a:r>
            <a:r>
              <a:rPr lang="en-US" i="1" dirty="0"/>
              <a:t> </a:t>
            </a:r>
            <a:r>
              <a:rPr lang="en-US" i="1" dirty="0" err="1"/>
              <a:t>disponibile</a:t>
            </a:r>
            <a:r>
              <a:rPr lang="en-US" i="1" dirty="0"/>
              <a:t>.</a:t>
            </a:r>
            <a:endParaRPr i="1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38" name="Google Shape;338;p19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8620687" y="5948221"/>
            <a:ext cx="21316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1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1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0218" y="1806208"/>
            <a:ext cx="3690223" cy="410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6576537" cy="4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i="1" dirty="0" err="1"/>
              <a:t>Întrebări</a:t>
            </a:r>
            <a:r>
              <a:rPr lang="en-US" b="1" i="1" dirty="0"/>
              <a:t> </a:t>
            </a:r>
            <a:r>
              <a:rPr lang="en-US" b="1" i="1" dirty="0" err="1"/>
              <a:t>pentru</a:t>
            </a:r>
            <a:r>
              <a:rPr lang="en-US" b="1" i="1" dirty="0"/>
              <a:t> </a:t>
            </a:r>
            <a:r>
              <a:rPr lang="en-US" b="1" i="1" dirty="0" err="1"/>
              <a:t>grup</a:t>
            </a:r>
            <a:endParaRPr lang="ro-RO" b="1" i="1" dirty="0"/>
          </a:p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 i="1" dirty="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Ce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ați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găsi</a:t>
            </a:r>
            <a:r>
              <a:rPr lang="en-US" dirty="0"/>
              <a:t> IBAN-ul?</a:t>
            </a:r>
            <a:endParaRPr lang="ro-RO" dirty="0"/>
          </a:p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 err="1"/>
              <a:t>Ați</a:t>
            </a:r>
            <a:r>
              <a:rPr lang="en-US" dirty="0"/>
              <a:t> </a:t>
            </a:r>
            <a:r>
              <a:rPr lang="en-US" dirty="0" err="1"/>
              <a:t>întâmpinat</a:t>
            </a:r>
            <a:r>
              <a:rPr lang="en-US" dirty="0"/>
              <a:t> </a:t>
            </a:r>
            <a:r>
              <a:rPr lang="en-US" dirty="0" err="1"/>
              <a:t>dificultăți</a:t>
            </a:r>
            <a:r>
              <a:rPr lang="en-US" dirty="0"/>
              <a:t> în </a:t>
            </a:r>
            <a:r>
              <a:rPr lang="en-US" dirty="0" err="1"/>
              <a:t>identificarea</a:t>
            </a:r>
            <a:r>
              <a:rPr lang="en-US" dirty="0"/>
              <a:t> IBAN-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și</a:t>
            </a:r>
            <a:r>
              <a:rPr lang="en-US" dirty="0"/>
              <a:t> cum le-</a:t>
            </a:r>
            <a:r>
              <a:rPr lang="en-US" dirty="0" err="1"/>
              <a:t>ați</a:t>
            </a:r>
            <a:r>
              <a:rPr lang="en-US" dirty="0"/>
              <a:t> </a:t>
            </a:r>
            <a:r>
              <a:rPr lang="en-US" dirty="0" err="1"/>
              <a:t>depășit</a:t>
            </a:r>
            <a:r>
              <a:rPr lang="en-US" dirty="0"/>
              <a:t>?</a:t>
            </a:r>
            <a:endParaRPr lang="ro-RO" dirty="0"/>
          </a:p>
          <a:p>
            <a:pPr marL="76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Ce </a:t>
            </a:r>
            <a:r>
              <a:rPr lang="en-US" dirty="0" err="1"/>
              <a:t>măsuri</a:t>
            </a:r>
            <a:r>
              <a:rPr lang="en-US" dirty="0"/>
              <a:t> </a:t>
            </a:r>
            <a:r>
              <a:rPr lang="en-US" dirty="0" err="1"/>
              <a:t>ați</a:t>
            </a:r>
            <a:r>
              <a:rPr lang="en-US" dirty="0"/>
              <a:t>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împărtăși</a:t>
            </a:r>
            <a:r>
              <a:rPr lang="en-US" dirty="0"/>
              <a:t> IBAN-ul </a:t>
            </a:r>
            <a:r>
              <a:rPr lang="en-US" dirty="0" err="1"/>
              <a:t>dvs</a:t>
            </a:r>
            <a:r>
              <a:rPr lang="en-US" dirty="0"/>
              <a:t>. în </a:t>
            </a:r>
            <a:r>
              <a:rPr lang="en-US" dirty="0" err="1"/>
              <a:t>siguranță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cineva</a:t>
            </a:r>
            <a:r>
              <a:rPr lang="en-US" dirty="0"/>
              <a:t> </a:t>
            </a:r>
            <a:r>
              <a:rPr lang="en-US" dirty="0" err="1"/>
              <a:t>dorește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trimită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?</a:t>
            </a: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48" name="Google Shape;348;p2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Activity: Identifică IBAN-ul (2)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49" name="Google Shape;349;p20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7018" y="1949314"/>
            <a:ext cx="3452265" cy="375876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0"/>
          <p:cNvSpPr txBox="1"/>
          <p:nvPr/>
        </p:nvSpPr>
        <p:spPr>
          <a:xfrm>
            <a:off x="8648396" y="5647215"/>
            <a:ext cx="21316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 by vectorjuice on freepik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n-US" sz="5400"/>
              <a:t>Module</a:t>
            </a:r>
            <a:endParaRPr sz="5400">
              <a:solidFill>
                <a:srgbClr val="1C2E78"/>
              </a:solidFill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>
            <a:off x="949567" y="2179751"/>
            <a:ext cx="10520869" cy="4282870"/>
            <a:chOff x="-2" y="8026"/>
            <a:chExt cx="10520869" cy="4282870"/>
          </a:xfrm>
        </p:grpSpPr>
        <p:sp>
          <p:nvSpPr>
            <p:cNvPr id="105" name="Google Shape;105;p3"/>
            <p:cNvSpPr/>
            <p:nvPr/>
          </p:nvSpPr>
          <p:spPr>
            <a:xfrm>
              <a:off x="-2" y="724714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34338" y="4236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Competențe fundamentale în utilizarea tehnologiilor digitale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" y="2155262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84C337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44031" y="798130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Securitate &amp; Preven</a:t>
              </a: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ire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Gestionarea unui cont bancar online</a:t>
              </a: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68675" y="219498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n-US" sz="2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Soluții</a:t>
              </a:r>
              <a:r>
                <a:rPr lang="en-US" sz="2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pentru a </a:t>
              </a:r>
              <a:r>
                <a:rPr lang="en-US" sz="2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trimite și primi bani online</a:t>
              </a:r>
              <a:endParaRPr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Utilizarea cardului bancar pentru achiziții online de bunuri și servicii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alibri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Efectuarea plăților online pentru taxe și facturi</a:t>
              </a:r>
              <a:endPara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>
            <a:spLocks noGrp="1"/>
          </p:cNvSpPr>
          <p:nvPr>
            <p:ph type="body" idx="4294967295"/>
          </p:nvPr>
        </p:nvSpPr>
        <p:spPr>
          <a:xfrm>
            <a:off x="676586" y="2050473"/>
            <a:ext cx="6001305" cy="266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5400" dirty="0">
                <a:solidFill>
                  <a:srgbClr val="515280"/>
                </a:solidFill>
              </a:rPr>
              <a:t>TEST DE VERIFICARE</a:t>
            </a:r>
            <a:endParaRPr sz="5400" dirty="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r>
              <a:rPr lang="en-US" sz="5400" dirty="0">
                <a:solidFill>
                  <a:srgbClr val="515280"/>
                </a:solidFill>
              </a:rPr>
              <a:t>A CUNOȘTINȚELOR!</a:t>
            </a:r>
            <a:endParaRPr sz="5400" dirty="0">
              <a:solidFill>
                <a:srgbClr val="515280"/>
              </a:solidFill>
            </a:endParaRPr>
          </a:p>
        </p:txBody>
      </p:sp>
      <p:pic>
        <p:nvPicPr>
          <p:cNvPr id="358" name="Google Shape;358;p2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564" y="369454"/>
            <a:ext cx="5089236" cy="57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2"/>
          <p:cNvSpPr txBox="1"/>
          <p:nvPr/>
        </p:nvSpPr>
        <p:spPr>
          <a:xfrm>
            <a:off x="8438069" y="5954417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ECDAD-995C-430B-8526-F95E3B4727B5}"/>
              </a:ext>
            </a:extLst>
          </p:cNvPr>
          <p:cNvSpPr txBox="1"/>
          <p:nvPr/>
        </p:nvSpPr>
        <p:spPr>
          <a:xfrm>
            <a:off x="0" y="6077527"/>
            <a:ext cx="840509" cy="780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Google Shape;78;p1">
            <a:extLst>
              <a:ext uri="{FF2B5EF4-FFF2-40B4-BE49-F238E27FC236}">
                <a16:creationId xmlns:a16="http://schemas.microsoft.com/office/drawing/2014/main" id="{DAE2847E-E914-4F4F-A7A5-C72A448F62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67" y="6244358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Ce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trebui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faci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dacă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primești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un email care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îți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cere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detaliile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acces</a:t>
            </a:r>
            <a:r>
              <a:rPr lang="ro-RO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ale contului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2112607" y="1987414"/>
            <a:ext cx="259274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 un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D8EDE71-08CE-74EE-0273-0017B58A39E0}"/>
              </a:ext>
            </a:extLst>
          </p:cNvPr>
          <p:cNvSpPr/>
          <p:nvPr/>
        </p:nvSpPr>
        <p:spPr>
          <a:xfrm>
            <a:off x="2105025" y="28224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SzPts val="1800"/>
              <a:buFont typeface="Calibri"/>
              <a:buAutoNum type="alphaUcPeriod"/>
            </a:pP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Răspunde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imediat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cu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detaliile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tale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405DE5C-A4B1-293D-0724-915C209F9981}"/>
              </a:ext>
            </a:extLst>
          </p:cNvPr>
          <p:cNvSpPr/>
          <p:nvPr/>
        </p:nvSpPr>
        <p:spPr>
          <a:xfrm>
            <a:off x="6134100" y="282249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pt-B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Apasă pe link pentru a-ți 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pt-B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verifica contul</a:t>
            </a:r>
            <a:endParaRPr lang="pt-BR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D4CB971-75CF-2E21-9160-B6EB77D58F44}"/>
              </a:ext>
            </a:extLst>
          </p:cNvPr>
          <p:cNvSpPr/>
          <p:nvPr/>
        </p:nvSpPr>
        <p:spPr>
          <a:xfrm>
            <a:off x="2105025" y="407026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Ignoră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email-ul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șterge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-l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9E450E7-34A3-564E-D4F5-0BC493F1E3E2}"/>
              </a:ext>
            </a:extLst>
          </p:cNvPr>
          <p:cNvSpPr/>
          <p:nvPr/>
        </p:nvSpPr>
        <p:spPr>
          <a:xfrm>
            <a:off x="6134100" y="407026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Trimite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IBAN-ul 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 siguranță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pe e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mail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Care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dintre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următoarele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exemplu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 </a:t>
            </a:r>
            <a:r>
              <a:rPr lang="ro-RO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metodă de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autentificare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mulți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pași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4"/>
          <p:cNvSpPr txBox="1"/>
          <p:nvPr/>
        </p:nvSpPr>
        <p:spPr>
          <a:xfrm>
            <a:off x="2112607" y="1987414"/>
            <a:ext cx="259274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 un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1D993A0-353C-AF85-16C0-F7D1670F68A4}"/>
              </a:ext>
            </a:extLst>
          </p:cNvPr>
          <p:cNvSpPr/>
          <p:nvPr/>
        </p:nvSpPr>
        <p:spPr>
          <a:xfrm>
            <a:off x="2105025" y="27085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Folosirea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unei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singure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parole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E1DC011-E360-7468-3EA4-D2483DBA0B2F}"/>
              </a:ext>
            </a:extLst>
          </p:cNvPr>
          <p:cNvSpPr/>
          <p:nvPr/>
        </p:nvSpPr>
        <p:spPr>
          <a:xfrm>
            <a:off x="6134100" y="270856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Primirea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unui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cod SMS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după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introducerea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unei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parole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B12CD2F-78C0-B6B2-878C-7348240E6A01}"/>
              </a:ext>
            </a:extLst>
          </p:cNvPr>
          <p:cNvSpPr/>
          <p:nvPr/>
        </p:nvSpPr>
        <p:spPr>
          <a:xfrm>
            <a:off x="2105025" y="39563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Accesarea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unui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cont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conectat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la  Wi-Fi public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C528D56-84DC-485E-3AA2-407AB5314DDD}"/>
              </a:ext>
            </a:extLst>
          </p:cNvPr>
          <p:cNvSpPr/>
          <p:nvPr/>
        </p:nvSpPr>
        <p:spPr>
          <a:xfrm>
            <a:off x="6134100" y="39563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Accesarea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contului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fără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PIN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Ce ar trebui să faci înainte de a confirma un transfer de bani?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2112607" y="1987414"/>
            <a:ext cx="26022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 un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697FA1A-1281-2ACA-F1E7-DEECDC78FD68}"/>
              </a:ext>
            </a:extLst>
          </p:cNvPr>
          <p:cNvSpPr/>
          <p:nvPr/>
        </p:nvSpPr>
        <p:spPr>
          <a:xfrm>
            <a:off x="2112607" y="27560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transferi imediat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5A614A5-0873-A896-1F81-893B08E05912}"/>
              </a:ext>
            </a:extLst>
          </p:cNvPr>
          <p:cNvSpPr/>
          <p:nvPr/>
        </p:nvSpPr>
        <p:spPr>
          <a:xfrm>
            <a:off x="6141682" y="27560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verifici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două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ori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detaliile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destinatarului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08D0A97-E556-69A4-3BF0-46309F93BAE6}"/>
              </a:ext>
            </a:extLst>
          </p:cNvPr>
          <p:cNvSpPr/>
          <p:nvPr/>
        </p:nvSpPr>
        <p:spPr>
          <a:xfrm>
            <a:off x="2112607" y="40038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 dai salvare automata a parolei din aplicație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EF1ED8C-C63B-91D5-6719-CFC39805ED7A}"/>
              </a:ext>
            </a:extLst>
          </p:cNvPr>
          <p:cNvSpPr/>
          <p:nvPr/>
        </p:nvSpPr>
        <p:spPr>
          <a:xfrm>
            <a:off x="6141682" y="4003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 transferi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fără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verifici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suma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De ce nu 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sigur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folosești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000" b="1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o rețea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Wi-Fi public</a:t>
            </a:r>
            <a:r>
              <a:rPr lang="ro-RO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ă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transferuri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bancare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digitale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2105025" y="2479675"/>
            <a:ext cx="3505200" cy="904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înce</a:t>
            </a:r>
            <a:r>
              <a:rPr lang="ro-RO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tranzacții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8"/>
          <p:cNvSpPr/>
          <p:nvPr/>
        </p:nvSpPr>
        <p:spPr>
          <a:xfrm>
            <a:off x="6134100" y="2479674"/>
            <a:ext cx="3505200" cy="904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neautorizat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datelor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tale private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8"/>
          <p:cNvSpPr/>
          <p:nvPr/>
        </p:nvSpPr>
        <p:spPr>
          <a:xfrm>
            <a:off x="2105025" y="3727451"/>
            <a:ext cx="3505200" cy="904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nevoie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parolă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conectezi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8"/>
          <p:cNvSpPr/>
          <p:nvPr/>
        </p:nvSpPr>
        <p:spPr>
          <a:xfrm>
            <a:off x="6134100" y="3727450"/>
            <a:ext cx="3505200" cy="904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Nu </a:t>
            </a:r>
            <a:r>
              <a:rPr lang="ro-R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funcționează pentru </a:t>
            </a:r>
            <a:r>
              <a:rPr lang="ro-RO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plătile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online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2112607" y="1987414"/>
            <a:ext cx="250701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răspuns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</a:t>
            </a:r>
            <a:r>
              <a:rPr lang="ro-RO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5. Ce ar trebui să faci dacă observi o discrepanță în istoricul de tranzacții?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2112607" y="1987414"/>
            <a:ext cx="284991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răspuns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corect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9C54E22-AE4E-058E-04C9-48B5D9CAD934}"/>
              </a:ext>
            </a:extLst>
          </p:cNvPr>
          <p:cNvSpPr/>
          <p:nvPr/>
        </p:nvSpPr>
        <p:spPr>
          <a:xfrm>
            <a:off x="2112607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Ignoră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așteaptă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rezolve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la sine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A3B1B09-1BD4-BD20-E50D-B3DB62D45936}"/>
              </a:ext>
            </a:extLst>
          </p:cNvPr>
          <p:cNvSpPr/>
          <p:nvPr/>
        </p:nvSpPr>
        <p:spPr>
          <a:xfrm>
            <a:off x="6141682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Șterge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aplicația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și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reinstalează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81F8E88-055B-4440-607E-34EAA46D864C}"/>
              </a:ext>
            </a:extLst>
          </p:cNvPr>
          <p:cNvSpPr/>
          <p:nvPr/>
        </p:nvSpPr>
        <p:spPr>
          <a:xfrm>
            <a:off x="2112607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Contactează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banca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sau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numărul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suport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pentru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aplicație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C8AB176-00AF-D6C4-691C-F56B17305324}"/>
              </a:ext>
            </a:extLst>
          </p:cNvPr>
          <p:cNvSpPr/>
          <p:nvPr/>
        </p:nvSpPr>
        <p:spPr>
          <a:xfrm>
            <a:off x="6141682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Încearcă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oprești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singur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tranzacția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 Care dintre următoarele este un element specific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al istoricului de tranzacții? 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2112607" y="1987414"/>
            <a:ext cx="258321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 un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60FE906-4FE2-6B8E-1488-8586DEB077F8}"/>
              </a:ext>
            </a:extLst>
          </p:cNvPr>
          <p:cNvSpPr/>
          <p:nvPr/>
        </p:nvSpPr>
        <p:spPr>
          <a:xfrm>
            <a:off x="2105025" y="280356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Trimiterea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banilor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către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mai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mulți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destinatari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BB898E2-A1DC-44D1-9A18-DB8E52D24D65}"/>
              </a:ext>
            </a:extLst>
          </p:cNvPr>
          <p:cNvSpPr/>
          <p:nvPr/>
        </p:nvSpPr>
        <p:spPr>
          <a:xfrm>
            <a:off x="6134100" y="28035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Vizualizarea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unor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detalii</a:t>
            </a:r>
            <a:r>
              <a:rPr lang="en-US" sz="1800" dirty="0">
                <a:ea typeface="Calibri"/>
                <a:cs typeface="Calibri"/>
              </a:rPr>
              <a:t> ca data, </a:t>
            </a:r>
            <a:r>
              <a:rPr lang="ro-RO" sz="1800" dirty="0">
                <a:ea typeface="Calibri"/>
                <a:cs typeface="Calibri"/>
              </a:rPr>
              <a:t>suma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și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numărul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referință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E5011EE-2C60-7397-4EA3-1C8FE423AE26}"/>
              </a:ext>
            </a:extLst>
          </p:cNvPr>
          <p:cNvSpPr/>
          <p:nvPr/>
        </p:nvSpPr>
        <p:spPr>
          <a:xfrm>
            <a:off x="2105025" y="40513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>
                <a:ea typeface="Calibri"/>
                <a:cs typeface="Calibri"/>
              </a:rPr>
              <a:t>Dep</a:t>
            </a:r>
            <a:r>
              <a:rPr lang="ro-RO" sz="1800" dirty="0">
                <a:ea typeface="Calibri"/>
                <a:cs typeface="Calibri"/>
              </a:rPr>
              <a:t>unerea</a:t>
            </a:r>
            <a:r>
              <a:rPr lang="en-US" sz="1800" dirty="0">
                <a:ea typeface="Calibri"/>
                <a:cs typeface="Calibri"/>
              </a:rPr>
              <a:t> de cash </a:t>
            </a:r>
            <a:r>
              <a:rPr lang="en-US" sz="1800" dirty="0" err="1">
                <a:ea typeface="Calibri"/>
                <a:cs typeface="Calibri"/>
              </a:rPr>
              <a:t>într</a:t>
            </a:r>
            <a:r>
              <a:rPr lang="en-US" sz="1800" dirty="0">
                <a:ea typeface="Calibri"/>
                <a:cs typeface="Calibri"/>
              </a:rPr>
              <a:t>-un </a:t>
            </a:r>
            <a:r>
              <a:rPr lang="en-US" sz="1800" dirty="0" err="1">
                <a:ea typeface="Calibri"/>
                <a:cs typeface="Calibri"/>
              </a:rPr>
              <a:t>cont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BCBE92C-0BD2-BC70-F4F1-F0C82B40D050}"/>
              </a:ext>
            </a:extLst>
          </p:cNvPr>
          <p:cNvSpPr/>
          <p:nvPr/>
        </p:nvSpPr>
        <p:spPr>
          <a:xfrm>
            <a:off x="6134100" y="40513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Adăugarea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unei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noi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modalități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plată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/>
          <p:nvPr/>
        </p:nvSpPr>
        <p:spPr>
          <a:xfrm>
            <a:off x="2105025" y="911088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7. Care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dintre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următoarele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semn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încercări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1" i="0" u="none" strike="noStrike" cap="none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phising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1"/>
          <p:cNvSpPr txBox="1"/>
          <p:nvPr/>
        </p:nvSpPr>
        <p:spPr>
          <a:xfrm>
            <a:off x="2105025" y="1897274"/>
            <a:ext cx="25812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Doar un răspuns este corect!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E498488-E90A-6E83-B311-5FF18BDBFDCE}"/>
              </a:ext>
            </a:extLst>
          </p:cNvPr>
          <p:cNvSpPr/>
          <p:nvPr/>
        </p:nvSpPr>
        <p:spPr>
          <a:xfrm>
            <a:off x="2143861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C. O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notificare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din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aplicația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băncii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despre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o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tranzacție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recentă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04C92D3-A88C-3CE4-0360-22B882545FED}"/>
              </a:ext>
            </a:extLst>
          </p:cNvPr>
          <p:cNvSpPr/>
          <p:nvPr/>
        </p:nvSpPr>
        <p:spPr>
          <a:xfrm>
            <a:off x="6172936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B. Un website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sigur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cu o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pictogramă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specifică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bara de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adresă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95E6F3E-8322-167D-C012-2225A11C0C0A}"/>
              </a:ext>
            </a:extLst>
          </p:cNvPr>
          <p:cNvSpPr/>
          <p:nvPr/>
        </p:nvSpPr>
        <p:spPr>
          <a:xfrm>
            <a:off x="2143861" y="279663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A. Un e-mail de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urgență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în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care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ți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se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cer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despre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detalii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personale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C6C2EB7-E093-7F81-12AA-8C26C97A52CB}"/>
              </a:ext>
            </a:extLst>
          </p:cNvPr>
          <p:cNvSpPr/>
          <p:nvPr/>
        </p:nvSpPr>
        <p:spPr>
          <a:xfrm>
            <a:off x="6172936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D. Un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mesaj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de la un contact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cunoscut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fără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link-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uri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suspicioase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0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444" name="Google Shape;444;p30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6" name="Google Shape;44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30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 err="1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Felicitări</a:t>
              </a: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Ai </a:t>
              </a:r>
              <a:r>
                <a:rPr lang="ro-RO" sz="2800" b="1" i="0" u="none" strike="noStrike" cap="none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finalizat</a:t>
              </a:r>
              <a:r>
                <a:rPr lang="en-US" sz="2800" b="1" i="0" u="none" strike="noStrike" cap="none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acest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modul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30"/>
          <p:cNvSpPr/>
          <p:nvPr/>
        </p:nvSpPr>
        <p:spPr>
          <a:xfrm>
            <a:off x="4782319" y="6277950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Acest proiect este finanțat de Uniunea Europeană. Conținutul prezentării reflectă exclusiv opiniile autorului (autorilor) și nu reprezintă în mod necesar poziția oficială a Uniunii Europene sau a Agenției Executive Europene pentru Educație și Cultură (EACEA). Uniunea Europeană și EACEA nu pot fi considerate responsabile pentru conținutul prezentat.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Număr proiect:</a:t>
            </a: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2023-1-RO01-KA220-ADU-000157797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endParaRPr sz="111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0"/>
              <a:buFont typeface="Calibri"/>
              <a:buNone/>
            </a:pPr>
            <a:endParaRPr sz="111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91266" y="8958"/>
            <a:ext cx="3510769" cy="366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8;p1">
            <a:extLst>
              <a:ext uri="{FF2B5EF4-FFF2-40B4-BE49-F238E27FC236}">
                <a16:creationId xmlns:a16="http://schemas.microsoft.com/office/drawing/2014/main" id="{A59A87AC-1DF6-42AC-A8CD-608D5D36F84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67" y="6244358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FF88AC-7910-4DFB-AD1E-6D95E22BCDBB}"/>
              </a:ext>
            </a:extLst>
          </p:cNvPr>
          <p:cNvSpPr txBox="1"/>
          <p:nvPr/>
        </p:nvSpPr>
        <p:spPr>
          <a:xfrm>
            <a:off x="414959" y="2035673"/>
            <a:ext cx="6097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Secțiunea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Introducere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Google Shape;128;p39">
            <a:extLst>
              <a:ext uri="{FF2B5EF4-FFF2-40B4-BE49-F238E27FC236}">
                <a16:creationId xmlns:a16="http://schemas.microsoft.com/office/drawing/2014/main" id="{40F8AB4D-0FC2-4CBB-A3C5-872E0683BAD9}"/>
              </a:ext>
            </a:extLst>
          </p:cNvPr>
          <p:cNvSpPr txBox="1">
            <a:spLocks/>
          </p:cNvSpPr>
          <p:nvPr/>
        </p:nvSpPr>
        <p:spPr>
          <a:xfrm>
            <a:off x="558000" y="3026044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SzPts val="2200"/>
            </a:pP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Obiective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7235A-BAC2-4088-BDAB-EA7B48F929EA}"/>
              </a:ext>
            </a:extLst>
          </p:cNvPr>
          <p:cNvSpPr txBox="1"/>
          <p:nvPr/>
        </p:nvSpPr>
        <p:spPr>
          <a:xfrm>
            <a:off x="377237" y="3565409"/>
            <a:ext cx="7156623" cy="173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finalul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secțiuni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veți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deține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informații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Calibri"/>
              <a:buChar char="✔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Obiectivele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învățare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conținutul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acestui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formare</a:t>
            </a:r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100"/>
              <a:buFont typeface="Calibri"/>
              <a:buChar char="✔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instruire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utilizată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durata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modului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oogle Shape;130;p39" descr="High ROI content abstract concept illustration">
            <a:extLst>
              <a:ext uri="{FF2B5EF4-FFF2-40B4-BE49-F238E27FC236}">
                <a16:creationId xmlns:a16="http://schemas.microsoft.com/office/drawing/2014/main" id="{60D4A172-7051-410B-9DA0-F8CEE01471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78;p1">
            <a:extLst>
              <a:ext uri="{FF2B5EF4-FFF2-40B4-BE49-F238E27FC236}">
                <a16:creationId xmlns:a16="http://schemas.microsoft.com/office/drawing/2014/main" id="{3F5E96BD-39D2-4E17-87A7-E9E000F9C7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29" y="6229100"/>
            <a:ext cx="2705965" cy="60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1;p39">
            <a:extLst>
              <a:ext uri="{FF2B5EF4-FFF2-40B4-BE49-F238E27FC236}">
                <a16:creationId xmlns:a16="http://schemas.microsoft.com/office/drawing/2014/main" id="{DF012679-9930-41D2-9225-4B80D727AF04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Imagine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1664650" y="1080000"/>
            <a:ext cx="9408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/>
              <a:t>Competențe</a:t>
            </a:r>
            <a:endParaRPr sz="2400"/>
          </a:p>
        </p:txBody>
      </p:sp>
      <p:pic>
        <p:nvPicPr>
          <p:cNvPr id="125" name="Google Shape;125;p4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9750" y="394595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227269" y="2218305"/>
            <a:ext cx="5935406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ro-RO" sz="2000" dirty="0"/>
              <a:t>efectuați</a:t>
            </a:r>
            <a:r>
              <a:rPr lang="en-US" sz="2000" dirty="0"/>
              <a:t> </a:t>
            </a:r>
            <a:r>
              <a:rPr lang="ro-RO" sz="2000" dirty="0"/>
              <a:t>T</a:t>
            </a:r>
            <a:r>
              <a:rPr lang="en-US" sz="2000" dirty="0" err="1"/>
              <a:t>ranzacții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endParaRPr sz="2000"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informațiil</a:t>
            </a:r>
            <a:r>
              <a:rPr lang="ro-RO" dirty="0"/>
              <a:t>e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trimite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ro-RO" dirty="0"/>
              <a:t>Înțelege c</a:t>
            </a:r>
            <a:r>
              <a:rPr lang="en-US" dirty="0"/>
              <a:t>e </a:t>
            </a:r>
            <a:r>
              <a:rPr lang="ro-RO" dirty="0"/>
              <a:t>este codul </a:t>
            </a:r>
            <a:r>
              <a:rPr lang="en-US" dirty="0"/>
              <a:t>IBAN </a:t>
            </a:r>
            <a:r>
              <a:rPr lang="en-US" dirty="0" err="1"/>
              <a:t>și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utiliz</a:t>
            </a:r>
            <a:r>
              <a:rPr lang="ro-RO" dirty="0"/>
              <a:t>ați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ro-RO" dirty="0"/>
              <a:t>Înțelege rolul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nume</a:t>
            </a:r>
            <a:r>
              <a:rPr lang="en-US" dirty="0"/>
              <a:t> de </a:t>
            </a:r>
            <a:r>
              <a:rPr lang="en-US" dirty="0" err="1"/>
              <a:t>utilizator</a:t>
            </a:r>
            <a:r>
              <a:rPr lang="en-US" dirty="0"/>
              <a:t>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ro-RO" dirty="0"/>
              <a:t>Ști c</a:t>
            </a:r>
            <a:r>
              <a:rPr lang="en-US" dirty="0" err="1"/>
              <a:t>ând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ce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folosiți</a:t>
            </a:r>
            <a:r>
              <a:rPr lang="en-US" dirty="0"/>
              <a:t> </a:t>
            </a:r>
            <a:r>
              <a:rPr lang="en-US" dirty="0" err="1"/>
              <a:t>numere</a:t>
            </a:r>
            <a:r>
              <a:rPr lang="en-US" dirty="0"/>
              <a:t> de telefon.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Char char="✔"/>
            </a:pPr>
            <a:r>
              <a:rPr lang="en-US" dirty="0" err="1"/>
              <a:t>Adăuga</a:t>
            </a:r>
            <a:r>
              <a:rPr lang="en-US" dirty="0"/>
              <a:t> </a:t>
            </a:r>
            <a:r>
              <a:rPr lang="en-US" dirty="0" err="1"/>
              <a:t>detalii</a:t>
            </a:r>
            <a:r>
              <a:rPr lang="en-US" dirty="0"/>
              <a:t> </a:t>
            </a:r>
            <a:r>
              <a:rPr lang="en-US" dirty="0" err="1"/>
              <a:t>clare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plata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27" name="Google Shape;127;p4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primi bani online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6162675" y="2244326"/>
            <a:ext cx="5802056" cy="369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parcurg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eți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încredere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etapele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ro-R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ecuritate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ro-R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Înțelege </a:t>
            </a:r>
            <a:r>
              <a:rPr lang="ro-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PIN-urile </a:t>
            </a:r>
            <a:r>
              <a:rPr lang="ro-R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vă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protejează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contul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parolel</a:t>
            </a:r>
            <a:r>
              <a:rPr lang="ro-R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ro-R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tr-un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mod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eficient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sigur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Recunoaște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codurilor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SMS ca un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suplimentar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securitate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ro-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vita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împărtășiți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detalii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sensibile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persoane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semnel</a:t>
            </a:r>
            <a:r>
              <a:rPr lang="ro-RO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conexiunilor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sigure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exemplu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pictogramele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lacăt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524000" y="1571576"/>
            <a:ext cx="6096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0" i="1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După finalizarea acestui modul, veți putea: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A5F6C-C4F6-44A4-9A63-66F4B20B4801}"/>
              </a:ext>
            </a:extLst>
          </p:cNvPr>
          <p:cNvSpPr txBox="1"/>
          <p:nvPr/>
        </p:nvSpPr>
        <p:spPr>
          <a:xfrm>
            <a:off x="11380304" y="6192078"/>
            <a:ext cx="811696" cy="6659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Google Shape;78;p1">
            <a:extLst>
              <a:ext uri="{FF2B5EF4-FFF2-40B4-BE49-F238E27FC236}">
                <a16:creationId xmlns:a16="http://schemas.microsoft.com/office/drawing/2014/main" id="{96EE0BC0-0069-8B8B-8AB1-1892DC5E38C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9" y="6229100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402827" y="1145702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Conținutul</a:t>
            </a:r>
            <a:r>
              <a:rPr lang="en-US" sz="2400" dirty="0"/>
              <a:t> </a:t>
            </a:r>
            <a:r>
              <a:rPr lang="en-US" sz="2400" dirty="0" err="1"/>
              <a:t>Cursului</a:t>
            </a:r>
            <a:r>
              <a:rPr lang="en-US" sz="2400" dirty="0"/>
              <a:t> de formare </a:t>
            </a:r>
            <a:endParaRPr sz="2400"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536450" y="2218305"/>
            <a:ext cx="11012819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n-US" dirty="0" err="1"/>
              <a:t>Introducere</a:t>
            </a:r>
            <a:r>
              <a:rPr lang="en-US" dirty="0"/>
              <a:t> în </a:t>
            </a:r>
            <a:r>
              <a:rPr lang="en-US" dirty="0" err="1"/>
              <a:t>transferurile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: </a:t>
            </a:r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a </a:t>
            </a:r>
            <a:r>
              <a:rPr lang="en-US" dirty="0" err="1"/>
              <a:t>competențelor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transferurile</a:t>
            </a:r>
            <a:r>
              <a:rPr lang="en-US" dirty="0"/>
              <a:t> mobile.</a:t>
            </a:r>
            <a:endParaRPr dirty="0"/>
          </a:p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formularelor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câmpurilor</a:t>
            </a:r>
            <a:r>
              <a:rPr lang="en-US" dirty="0"/>
              <a:t> de date </a:t>
            </a:r>
            <a:r>
              <a:rPr lang="en-US" dirty="0" err="1"/>
              <a:t>obligatorii</a:t>
            </a:r>
            <a:r>
              <a:rPr lang="en-US" dirty="0"/>
              <a:t>: IBAN, </a:t>
            </a:r>
            <a:r>
              <a:rPr lang="en-US" dirty="0" err="1"/>
              <a:t>nume</a:t>
            </a:r>
            <a:r>
              <a:rPr lang="en-US" dirty="0"/>
              <a:t> de </a:t>
            </a:r>
            <a:r>
              <a:rPr lang="en-US" dirty="0" err="1"/>
              <a:t>utilizator</a:t>
            </a:r>
            <a:r>
              <a:rPr lang="en-US" dirty="0"/>
              <a:t>, </a:t>
            </a:r>
            <a:r>
              <a:rPr lang="en-US" dirty="0" err="1"/>
              <a:t>număr</a:t>
            </a:r>
            <a:r>
              <a:rPr lang="en-US" dirty="0"/>
              <a:t> de telefon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detalii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în </a:t>
            </a:r>
            <a:r>
              <a:rPr lang="en-US" dirty="0" err="1"/>
              <a:t>formulare</a:t>
            </a:r>
            <a:r>
              <a:rPr lang="en-US" dirty="0"/>
              <a:t>.</a:t>
            </a:r>
            <a:endParaRPr dirty="0"/>
          </a:p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trimiterea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primirea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: </a:t>
            </a:r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a </a:t>
            </a:r>
            <a:r>
              <a:rPr lang="en-US" dirty="0" err="1"/>
              <a:t>aplicațiilor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frecvent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transferurile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,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de </a:t>
            </a:r>
            <a:r>
              <a:rPr lang="en-US" dirty="0" err="1"/>
              <a:t>instalare</a:t>
            </a:r>
            <a:r>
              <a:rPr lang="en-US" dirty="0"/>
              <a:t>.</a:t>
            </a:r>
            <a:endParaRPr dirty="0"/>
          </a:p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evitarea</a:t>
            </a:r>
            <a:r>
              <a:rPr lang="en-US" dirty="0"/>
              <a:t> </a:t>
            </a:r>
            <a:r>
              <a:rPr lang="en-US" dirty="0" err="1"/>
              <a:t>înșelătoriilor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: </a:t>
            </a:r>
            <a:r>
              <a:rPr lang="en-US" dirty="0" err="1"/>
              <a:t>Recunoașterea</a:t>
            </a:r>
            <a:r>
              <a:rPr lang="en-US" dirty="0"/>
              <a:t> </a:t>
            </a:r>
            <a:r>
              <a:rPr lang="en-US" dirty="0" err="1"/>
              <a:t>tentativelor</a:t>
            </a:r>
            <a:r>
              <a:rPr lang="en-US" dirty="0"/>
              <a:t> de phishing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gestionarea</a:t>
            </a:r>
            <a:r>
              <a:rPr lang="en-US" dirty="0"/>
              <a:t> în </a:t>
            </a:r>
            <a:r>
              <a:rPr lang="en-US" dirty="0" err="1"/>
              <a:t>siguranță</a:t>
            </a:r>
            <a:r>
              <a:rPr lang="en-US" dirty="0"/>
              <a:t> a </a:t>
            </a:r>
            <a:r>
              <a:rPr lang="en-US" dirty="0" err="1"/>
              <a:t>datelor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preveni</a:t>
            </a:r>
            <a:r>
              <a:rPr lang="en-US" dirty="0"/>
              <a:t> </a:t>
            </a:r>
            <a:r>
              <a:rPr lang="en-US" dirty="0" err="1"/>
              <a:t>frauda</a:t>
            </a:r>
            <a:r>
              <a:rPr lang="en-US" dirty="0"/>
              <a:t>.</a:t>
            </a:r>
            <a:endParaRPr dirty="0"/>
          </a:p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n-US" dirty="0" err="1"/>
              <a:t>Accesarea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înțelegerea</a:t>
            </a:r>
            <a:r>
              <a:rPr lang="en-US" dirty="0"/>
              <a:t> </a:t>
            </a:r>
            <a:r>
              <a:rPr lang="en-US" dirty="0" err="1"/>
              <a:t>istoricului</a:t>
            </a:r>
            <a:r>
              <a:rPr lang="en-US" dirty="0"/>
              <a:t> </a:t>
            </a:r>
            <a:r>
              <a:rPr lang="en-US" dirty="0" err="1"/>
              <a:t>tranzacțiilor</a:t>
            </a:r>
            <a:r>
              <a:rPr lang="en-US" dirty="0"/>
              <a:t>: </a:t>
            </a:r>
            <a:r>
              <a:rPr lang="en-US" dirty="0" err="1"/>
              <a:t>Vizualizarea</a:t>
            </a:r>
            <a:r>
              <a:rPr lang="en-US" dirty="0"/>
              <a:t> </a:t>
            </a:r>
            <a:r>
              <a:rPr lang="en-US" dirty="0" err="1"/>
              <a:t>plăților</a:t>
            </a:r>
            <a:r>
              <a:rPr lang="en-US" dirty="0"/>
              <a:t> </a:t>
            </a:r>
            <a:r>
              <a:rPr lang="en-US" dirty="0" err="1"/>
              <a:t>anterioare</a:t>
            </a:r>
            <a:r>
              <a:rPr lang="en-US" dirty="0"/>
              <a:t>, a </a:t>
            </a:r>
            <a:r>
              <a:rPr lang="en-US" dirty="0" err="1"/>
              <a:t>detaliilor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expeditorul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păstrarea</a:t>
            </a:r>
            <a:r>
              <a:rPr lang="en-US" dirty="0"/>
              <a:t> </a:t>
            </a:r>
            <a:r>
              <a:rPr lang="en-US" dirty="0" err="1"/>
              <a:t>înregistrărilor</a:t>
            </a:r>
            <a:r>
              <a:rPr lang="en-US" dirty="0"/>
              <a:t>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aplicațiilor</a:t>
            </a:r>
            <a:r>
              <a:rPr lang="en-US" dirty="0"/>
              <a:t> mobile.</a:t>
            </a:r>
            <a:endParaRPr dirty="0"/>
          </a:p>
          <a:p>
            <a:pPr marL="457200" lvl="0" indent="-434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243"/>
              </a:buClr>
              <a:buSzPct val="100000"/>
              <a:buFont typeface="Calibri"/>
              <a:buAutoNum type="arabicPeriod"/>
            </a:pPr>
            <a:r>
              <a:rPr lang="en-US" dirty="0" err="1"/>
              <a:t>Sfaturi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exerciții</a:t>
            </a:r>
            <a:r>
              <a:rPr lang="en-US" dirty="0"/>
              <a:t> practice</a:t>
            </a:r>
            <a:endParaRPr dirty="0"/>
          </a:p>
        </p:txBody>
      </p:sp>
      <p:sp>
        <p:nvSpPr>
          <p:cNvPr id="137" name="Google Shape;137;p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primi bani online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57AF2A-5C7E-4F38-B163-7066E181F8CF}"/>
              </a:ext>
            </a:extLst>
          </p:cNvPr>
          <p:cNvSpPr txBox="1"/>
          <p:nvPr/>
        </p:nvSpPr>
        <p:spPr>
          <a:xfrm>
            <a:off x="11439939" y="6221896"/>
            <a:ext cx="752061" cy="61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Google Shape;78;p1">
            <a:extLst>
              <a:ext uri="{FF2B5EF4-FFF2-40B4-BE49-F238E27FC236}">
                <a16:creationId xmlns:a16="http://schemas.microsoft.com/office/drawing/2014/main" id="{38DE5E58-8443-8903-30E3-BB3B178F30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9" y="6229100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1889843" y="1056325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Metodologi</a:t>
            </a:r>
            <a:r>
              <a:rPr lang="ro-RO" sz="2400" dirty="0"/>
              <a:t>a de formare și durata</a:t>
            </a:r>
            <a:endParaRPr sz="2400" dirty="0"/>
          </a:p>
        </p:txBody>
      </p:sp>
      <p:sp>
        <p:nvSpPr>
          <p:cNvPr id="145" name="Google Shape;145;p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primi bani online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248168" y="3192340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 err="1">
                <a:solidFill>
                  <a:srgbClr val="FFC243"/>
                </a:solidFill>
              </a:rPr>
              <a:t>Durata</a:t>
            </a:r>
            <a:r>
              <a:rPr lang="en-US" b="1" dirty="0">
                <a:solidFill>
                  <a:srgbClr val="FFC243"/>
                </a:solidFill>
              </a:rPr>
              <a:t>: </a:t>
            </a:r>
            <a:r>
              <a:rPr lang="en-US" dirty="0"/>
              <a:t>4 ore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n-US" dirty="0" err="1"/>
              <a:t>Sesiune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în </a:t>
            </a:r>
            <a:r>
              <a:rPr lang="en-US" dirty="0" err="1"/>
              <a:t>față</a:t>
            </a:r>
            <a:r>
              <a:rPr lang="en-US" dirty="0"/>
              <a:t>: 2 ore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n-US" dirty="0"/>
              <a:t>Atelier online: 2 ore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48" name="Google Shape;148;p6"/>
          <p:cNvSpPr txBox="1"/>
          <p:nvPr/>
        </p:nvSpPr>
        <p:spPr>
          <a:xfrm>
            <a:off x="5162089" y="2141764"/>
            <a:ext cx="7476600" cy="4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 i="0" u="none" strike="noStrike" cap="none" dirty="0" err="1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Metodologie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Sesiuni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ctiv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participativ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Atelier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Dialog 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Joc de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Simulări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0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Muncă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echipă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Pregătire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online: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clipuri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selectate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Exerciții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practice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Activități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lucru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în </a:t>
            </a: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echipă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Simulări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68" y="475996"/>
            <a:ext cx="1742309" cy="1742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EBFDBD-FA9F-4807-9FE3-0174642CE8ED}"/>
              </a:ext>
            </a:extLst>
          </p:cNvPr>
          <p:cNvSpPr txBox="1"/>
          <p:nvPr/>
        </p:nvSpPr>
        <p:spPr>
          <a:xfrm>
            <a:off x="11430000" y="6172200"/>
            <a:ext cx="7620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Google Shape;78;p1">
            <a:extLst>
              <a:ext uri="{FF2B5EF4-FFF2-40B4-BE49-F238E27FC236}">
                <a16:creationId xmlns:a16="http://schemas.microsoft.com/office/drawing/2014/main" id="{8D5595F9-995A-63D0-4300-3CBA475A0A7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9" y="6229100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 err="1"/>
              <a:t>Secțiunea</a:t>
            </a:r>
            <a:r>
              <a:rPr lang="en-US" sz="2000" dirty="0"/>
              <a:t> </a:t>
            </a:r>
            <a:r>
              <a:rPr lang="ro-RO" sz="2000" dirty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Introducere</a:t>
            </a:r>
            <a:r>
              <a:rPr lang="en-US" dirty="0"/>
              <a:t> în </a:t>
            </a:r>
            <a:r>
              <a:rPr lang="en-US" dirty="0" err="1"/>
              <a:t>transferuri</a:t>
            </a:r>
            <a:r>
              <a:rPr lang="en-US" dirty="0"/>
              <a:t> </a:t>
            </a:r>
            <a:r>
              <a:rPr lang="ro-RO" dirty="0"/>
              <a:t>digitale de bani</a:t>
            </a:r>
            <a:endParaRPr dirty="0"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Obiective: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La </a:t>
            </a:r>
            <a:r>
              <a:rPr lang="en-US" sz="2000" dirty="0" err="1"/>
              <a:t>finalul</a:t>
            </a:r>
            <a:r>
              <a:rPr lang="en-US" sz="2000" dirty="0"/>
              <a:t> </a:t>
            </a:r>
            <a:r>
              <a:rPr lang="en-US" sz="2000" dirty="0" err="1"/>
              <a:t>acestei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 de </a:t>
            </a:r>
            <a:r>
              <a:rPr lang="en-US" sz="2000" dirty="0" err="1"/>
              <a:t>învățare</a:t>
            </a:r>
            <a:r>
              <a:rPr lang="en-US" sz="2000" dirty="0"/>
              <a:t>, </a:t>
            </a:r>
            <a:r>
              <a:rPr lang="en-US" sz="2000" dirty="0" err="1"/>
              <a:t>veți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: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înțelegeți</a:t>
            </a:r>
            <a:r>
              <a:rPr lang="en-US" sz="2000" dirty="0"/>
              <a:t> </a:t>
            </a:r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transferurilor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r>
              <a:rPr lang="en-US" sz="2000" dirty="0"/>
              <a:t> de </a:t>
            </a:r>
            <a:r>
              <a:rPr lang="en-US" sz="2000" dirty="0" err="1"/>
              <a:t>bani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știți</a:t>
            </a:r>
            <a:r>
              <a:rPr lang="en-US" sz="2000" dirty="0"/>
              <a:t> care sunt </a:t>
            </a:r>
            <a:r>
              <a:rPr lang="en-US" sz="2000" dirty="0" err="1"/>
              <a:t>abilitățile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recunoașteți</a:t>
            </a:r>
            <a:r>
              <a:rPr lang="en-US" sz="2000" dirty="0"/>
              <a:t> </a:t>
            </a:r>
            <a:r>
              <a:rPr lang="en-US" sz="2000" dirty="0" err="1"/>
              <a:t>importanța</a:t>
            </a:r>
            <a:r>
              <a:rPr lang="en-US" sz="2000" dirty="0"/>
              <a:t> </a:t>
            </a:r>
            <a:r>
              <a:rPr lang="en-US" sz="2000" dirty="0" err="1"/>
              <a:t>instrumentelor</a:t>
            </a:r>
            <a:r>
              <a:rPr lang="en-US" sz="2000" dirty="0"/>
              <a:t> </a:t>
            </a:r>
            <a:r>
              <a:rPr lang="en-US" sz="2000" dirty="0" err="1"/>
              <a:t>digitale</a:t>
            </a:r>
            <a:endParaRPr sz="2000" dirty="0"/>
          </a:p>
          <a:p>
            <a:pPr marL="228600" lvl="0" indent="-228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ro-RO" sz="2000" dirty="0"/>
              <a:t>căpătați</a:t>
            </a:r>
            <a:r>
              <a:rPr lang="en-US" sz="2000" dirty="0"/>
              <a:t> </a:t>
            </a:r>
            <a:r>
              <a:rPr lang="en-US" sz="2000" dirty="0" err="1"/>
              <a:t>încredere</a:t>
            </a:r>
            <a:r>
              <a:rPr lang="en-US" sz="2000" dirty="0"/>
              <a:t> în </a:t>
            </a:r>
            <a:r>
              <a:rPr lang="en-US" sz="2000" dirty="0" err="1"/>
              <a:t>folosirea</a:t>
            </a:r>
            <a:r>
              <a:rPr lang="en-US" sz="2000" dirty="0"/>
              <a:t> </a:t>
            </a:r>
            <a:r>
              <a:rPr lang="en-US" sz="2000" dirty="0" err="1"/>
              <a:t>tehnologiei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8234328" y="5737965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ro-RO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jcomp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9508" y="2056233"/>
            <a:ext cx="5581536" cy="37217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pentru a trimite și primi bani online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5773D-B482-428E-A64C-390F8A5526CA}"/>
              </a:ext>
            </a:extLst>
          </p:cNvPr>
          <p:cNvSpPr txBox="1"/>
          <p:nvPr/>
        </p:nvSpPr>
        <p:spPr>
          <a:xfrm>
            <a:off x="11298915" y="6062870"/>
            <a:ext cx="893085" cy="795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Google Shape;78;p1">
            <a:extLst>
              <a:ext uri="{FF2B5EF4-FFF2-40B4-BE49-F238E27FC236}">
                <a16:creationId xmlns:a16="http://schemas.microsoft.com/office/drawing/2014/main" id="{AD9F6B6C-11B3-11E1-1679-1B0295A6D29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29" y="6229100"/>
            <a:ext cx="2705965" cy="6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digital?</a:t>
            </a:r>
            <a:endParaRPr dirty="0"/>
          </a:p>
        </p:txBody>
      </p: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6886409" cy="4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404040"/>
                </a:solidFill>
              </a:rPr>
              <a:t>Un transfer digital de </a:t>
            </a:r>
            <a:r>
              <a:rPr lang="en-US" dirty="0" err="1">
                <a:solidFill>
                  <a:srgbClr val="404040"/>
                </a:solidFill>
              </a:rPr>
              <a:t>bani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este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b="1" dirty="0">
                <a:solidFill>
                  <a:srgbClr val="404040"/>
                </a:solidFill>
              </a:rPr>
              <a:t>o </a:t>
            </a:r>
            <a:r>
              <a:rPr lang="en-US" b="1" dirty="0" err="1">
                <a:solidFill>
                  <a:srgbClr val="404040"/>
                </a:solidFill>
              </a:rPr>
              <a:t>modalitate</a:t>
            </a:r>
            <a:r>
              <a:rPr lang="en-US" b="1" dirty="0">
                <a:solidFill>
                  <a:srgbClr val="404040"/>
                </a:solidFill>
              </a:rPr>
              <a:t> de a </a:t>
            </a:r>
            <a:r>
              <a:rPr lang="en-US" b="1" dirty="0" err="1">
                <a:solidFill>
                  <a:srgbClr val="404040"/>
                </a:solidFill>
              </a:rPr>
              <a:t>trimite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sau</a:t>
            </a:r>
            <a:r>
              <a:rPr lang="en-US" b="1" dirty="0">
                <a:solidFill>
                  <a:srgbClr val="404040"/>
                </a:solidFill>
              </a:rPr>
              <a:t> de a </a:t>
            </a:r>
            <a:r>
              <a:rPr lang="en-US" b="1" dirty="0" err="1">
                <a:solidFill>
                  <a:srgbClr val="404040"/>
                </a:solidFill>
              </a:rPr>
              <a:t>primi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bani</a:t>
            </a:r>
            <a:r>
              <a:rPr lang="en-US" b="1" dirty="0">
                <a:solidFill>
                  <a:srgbClr val="404040"/>
                </a:solidFill>
              </a:rPr>
              <a:t> în mod electronic </a:t>
            </a:r>
            <a:r>
              <a:rPr lang="en-US" b="1" dirty="0" err="1">
                <a:solidFill>
                  <a:srgbClr val="404040"/>
                </a:solidFill>
              </a:rPr>
              <a:t>utilizând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aplicații</a:t>
            </a:r>
            <a:r>
              <a:rPr lang="en-US" b="1" dirty="0">
                <a:solidFill>
                  <a:srgbClr val="404040"/>
                </a:solidFill>
              </a:rPr>
              <a:t> mobile </a:t>
            </a:r>
            <a:r>
              <a:rPr lang="en-US" b="1" dirty="0" err="1">
                <a:solidFill>
                  <a:srgbClr val="404040"/>
                </a:solidFill>
              </a:rPr>
              <a:t>sau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platforme</a:t>
            </a:r>
            <a:r>
              <a:rPr lang="en-US" b="1" dirty="0">
                <a:solidFill>
                  <a:srgbClr val="404040"/>
                </a:solidFill>
              </a:rPr>
              <a:t> online, </a:t>
            </a:r>
            <a:r>
              <a:rPr lang="en-US" b="1" dirty="0" err="1">
                <a:solidFill>
                  <a:srgbClr val="404040"/>
                </a:solidFill>
              </a:rPr>
              <a:t>fără</a:t>
            </a:r>
            <a:r>
              <a:rPr lang="en-US" b="1" dirty="0">
                <a:solidFill>
                  <a:srgbClr val="404040"/>
                </a:solidFill>
              </a:rPr>
              <a:t> a fi </a:t>
            </a:r>
            <a:r>
              <a:rPr lang="en-US" b="1" dirty="0" err="1">
                <a:solidFill>
                  <a:srgbClr val="404040"/>
                </a:solidFill>
              </a:rPr>
              <a:t>nevoie</a:t>
            </a:r>
            <a:r>
              <a:rPr lang="en-US" b="1" dirty="0">
                <a:solidFill>
                  <a:srgbClr val="404040"/>
                </a:solidFill>
              </a:rPr>
              <a:t> de </a:t>
            </a:r>
            <a:r>
              <a:rPr lang="en-US" b="1" dirty="0" err="1">
                <a:solidFill>
                  <a:srgbClr val="404040"/>
                </a:solidFill>
              </a:rPr>
              <a:t>numerar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sau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cecuri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solidFill>
                  <a:srgbClr val="404040"/>
                </a:solidFill>
              </a:rPr>
              <a:t>Cum </a:t>
            </a:r>
            <a:r>
              <a:rPr lang="en-US" b="1" dirty="0" err="1">
                <a:solidFill>
                  <a:srgbClr val="404040"/>
                </a:solidFill>
              </a:rPr>
              <a:t>funcționează</a:t>
            </a:r>
            <a:r>
              <a:rPr lang="en-US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Furnizați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detalii</a:t>
            </a:r>
            <a:r>
              <a:rPr lang="en-US" dirty="0">
                <a:solidFill>
                  <a:srgbClr val="404040"/>
                </a:solidFill>
              </a:rPr>
              <a:t> precum </a:t>
            </a:r>
            <a:r>
              <a:rPr lang="ro-RO" dirty="0">
                <a:solidFill>
                  <a:srgbClr val="404040"/>
                </a:solidFill>
              </a:rPr>
              <a:t>codul </a:t>
            </a:r>
            <a:r>
              <a:rPr lang="en-US" dirty="0">
                <a:solidFill>
                  <a:srgbClr val="404040"/>
                </a:solidFill>
              </a:rPr>
              <a:t>IBAN </a:t>
            </a:r>
            <a:r>
              <a:rPr lang="en-US" dirty="0" err="1">
                <a:solidFill>
                  <a:srgbClr val="404040"/>
                </a:solidFill>
              </a:rPr>
              <a:t>sau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numele</a:t>
            </a:r>
            <a:r>
              <a:rPr lang="en-US" dirty="0">
                <a:solidFill>
                  <a:srgbClr val="404040"/>
                </a:solidFill>
              </a:rPr>
              <a:t> de </a:t>
            </a:r>
            <a:r>
              <a:rPr lang="en-US" dirty="0" err="1">
                <a:solidFill>
                  <a:srgbClr val="404040"/>
                </a:solidFill>
              </a:rPr>
              <a:t>utilizator</a:t>
            </a:r>
            <a:r>
              <a:rPr lang="en-US" dirty="0">
                <a:solidFill>
                  <a:srgbClr val="404040"/>
                </a:solidFill>
              </a:rPr>
              <a:t> al </a:t>
            </a:r>
            <a:r>
              <a:rPr lang="en-US" dirty="0" err="1">
                <a:solidFill>
                  <a:srgbClr val="404040"/>
                </a:solidFill>
              </a:rPr>
              <a:t>destinatarului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iar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banii</a:t>
            </a:r>
            <a:r>
              <a:rPr lang="en-US" dirty="0">
                <a:solidFill>
                  <a:srgbClr val="404040"/>
                </a:solidFill>
              </a:rPr>
              <a:t> sunt </a:t>
            </a:r>
            <a:r>
              <a:rPr lang="en-US" dirty="0" err="1">
                <a:solidFill>
                  <a:srgbClr val="404040"/>
                </a:solidFill>
              </a:rPr>
              <a:t>transferați</a:t>
            </a:r>
            <a:r>
              <a:rPr lang="en-US" dirty="0">
                <a:solidFill>
                  <a:srgbClr val="404040"/>
                </a:solidFill>
              </a:rPr>
              <a:t> în </a:t>
            </a:r>
            <a:r>
              <a:rPr lang="en-US" dirty="0" err="1">
                <a:solidFill>
                  <a:srgbClr val="404040"/>
                </a:solidFill>
              </a:rPr>
              <a:t>siguranță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prin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intermediul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băncii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sau</a:t>
            </a:r>
            <a:r>
              <a:rPr lang="en-US" dirty="0">
                <a:solidFill>
                  <a:srgbClr val="404040"/>
                </a:solidFill>
              </a:rPr>
              <a:t> al </a:t>
            </a:r>
            <a:r>
              <a:rPr lang="en-US" dirty="0" err="1">
                <a:solidFill>
                  <a:srgbClr val="404040"/>
                </a:solidFill>
              </a:rPr>
              <a:t>aplicației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dvs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dirty="0"/>
          </a:p>
        </p:txBody>
      </p:sp>
      <p:sp>
        <p:nvSpPr>
          <p:cNvPr id="170" name="Google Shape;170;p9"/>
          <p:cNvSpPr txBox="1"/>
          <p:nvPr/>
        </p:nvSpPr>
        <p:spPr>
          <a:xfrm>
            <a:off x="8844824" y="6512156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ine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  <a:r>
              <a:rPr lang="en-US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4408" y="1800000"/>
            <a:ext cx="4639637" cy="38770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2;p9">
            <a:extLst>
              <a:ext uri="{FF2B5EF4-FFF2-40B4-BE49-F238E27FC236}">
                <a16:creationId xmlns:a16="http://schemas.microsoft.com/office/drawing/2014/main" id="{2170EF63-1456-492A-B06E-79CDF7DEFCBC}"/>
              </a:ext>
            </a:extLst>
          </p:cNvPr>
          <p:cNvSpPr/>
          <p:nvPr/>
        </p:nvSpPr>
        <p:spPr>
          <a:xfrm>
            <a:off x="8844824" y="0"/>
            <a:ext cx="33471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Introduc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ere</a:t>
            </a:r>
            <a:r>
              <a:rPr lang="en-US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în transferuri digitale de bani</a:t>
            </a:r>
            <a:endParaRPr lang="en-US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4-RO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ElAFb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ESUAVs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JQBW1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RJQBW3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RJQBW4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BElAFb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ESUAVuPjqkydAAAAHoAAAAcAAAAdW5pdmVyc2FsL2xvY2FsX3NldHRpbmdzLnhtbA3MPQoCQQxA4X5PEVKIFutPJ7gz29kpgusBwk6UgUwiO0H09k73io83jN8i8OGlZtOAh+0egXW2lPUV8DGd+yNCddJEYsoB1RDG2A1iM8md3Rus8Bb68TJxaeF8pdLkjdRZcoX1SvwUN9DDpX2fmRPuYvcHUEsDBBQAAgAIAEWUAVt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EWUAVs6nedwSwAAAGsAAAAbAAAAdW5pdmVyc2FsL3VuaXZlcnNhbC5wbmcueG1ss7GvyM1RKEstKs7Mz7NVMtQzULK34+WyKShKLctMLVeoAIoBBSFASaESyDVCcMszU0oygEIGFhYIwYzUzPSMElslC0MzuKA+0EwAUEsBAgAAFAACAAgAqX5QTzZhWAJHAwAA4QkAABQAAAAAAAAAAQAAAAAAAAAAAHVuaXZlcnNhbC9wbGF5ZXIueG1sUEsBAgAAFAACAAgARJQBW7U39KgcBQAA4RMAAB0AAAAAAAAAAQAAAAAAeQMAAHVuaXZlcnNhbC9jb21tb25fbWVzc2FnZXMubG5nUEsBAgAAFAACAAgARJQBWxUeYBujAAAAfwEAAC4AAAAAAAAAAQAAAAAA0AgAAHVuaXZlcnNhbC9wbGF5YmFja19hbmRfbmF2aWdhdGlvbl9zZXR0aW5ncy54bWxQSwECAAAUAAIACABElAFbU8zMCI0DAACOEAAAJwAAAAAAAAABAAAAAAC/CQAAdW5pdmVyc2FsL2ZsYXNoX3B1Ymxpc2hpbmdfc2V0dGluZ3MueG1sUEsBAgAAFAACAAgARJQBW3D0HBt+AwAAsQwAACEAAAAAAAAAAQAAAAAAkQ0AAHVuaXZlcnNhbC9mbGFzaF9za2luX3NldHRpbmdzLnhtbFBLAQIAABQAAgAIAESUAVuBGOJYhwMAABgQAAAmAAAAAAAAAAEAAAAAAE4RAAB1bml2ZXJzYWwvaHRtbF9wdWJsaXNoaW5nX3NldHRpbmdzLnhtbFBLAQIAABQAAgAIAESUAVs6Mq+ssQEAAHAGAAAfAAAAAAAAAAEAAAAAABkVAAB1bml2ZXJzYWwvaHRtbF9za2luX3NldHRpbmdzLmpzUEsBAgAAFAACAAgARJQBW4+OqTJ0AAAAegAAABwAAAAAAAAAAQAAAAAABxcAAHVuaXZlcnNhbC9sb2NhbF9zZXR0aW5ncy54bWxQSwECAAAUAAIACABFlAFbQTcHEw4FAACsGgAAFwAAAAAAAAAAAAAAAAC1FwAAdW5pdmVyc2FsL3VuaXZlcnNhbC5wbmdQSwECAAAUAAIACABFlAFbOp3ncEsAAABrAAAAGwAAAAAAAAABAAAAAAD4HAAAdW5pdmVyc2FsL3VuaXZlcnNhbC5wbmcueG1sUEsFBgAAAAAKAAoABgMAAHwdAAAAAA=="/>
  <p:tag name="ISPRING_LMS_API_VERSION" val="SCORM 1.2"/>
  <p:tag name="ISPRING_ULTRA_SCORM_COURSE_ID" val="88EF6BB3-0A0A-4B81-A50B-FEFCBFD1638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M\\R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M4-RO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3407</Words>
  <Application>Microsoft Office PowerPoint</Application>
  <PresentationFormat>Ευρεία οθόνη</PresentationFormat>
  <Paragraphs>388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Poppins</vt:lpstr>
      <vt:lpstr>Courier New</vt:lpstr>
      <vt:lpstr>Calibri</vt:lpstr>
      <vt:lpstr>Impact</vt:lpstr>
      <vt:lpstr>Wingdings</vt:lpstr>
      <vt:lpstr>Θέμα του Office</vt:lpstr>
      <vt:lpstr>Παρουσίαση του PowerPoint</vt:lpstr>
      <vt:lpstr>Παρουσίαση του PowerPoint</vt:lpstr>
      <vt:lpstr>Module</vt:lpstr>
      <vt:lpstr>Παρουσίαση του PowerPoint</vt:lpstr>
      <vt:lpstr>Competențe</vt:lpstr>
      <vt:lpstr>Conținutul Cursului de formare </vt:lpstr>
      <vt:lpstr>Metodologia de formare și durata</vt:lpstr>
      <vt:lpstr>Secțiunea 2 Introducere în transferuri digitale de bani</vt:lpstr>
      <vt:lpstr>Ce este transferul de bani digital?</vt:lpstr>
      <vt:lpstr>Παρουσίαση του PowerPoint</vt:lpstr>
      <vt:lpstr>Exemple de transferuri digitale</vt:lpstr>
      <vt:lpstr>Abilități de bază necesare realizării transferului digital:</vt:lpstr>
      <vt:lpstr>Ce ar putea merge prost în cazul transferurilor digitale de bani?</vt:lpstr>
      <vt:lpstr>Secțiunea 2 Înțelegerea formularelor și a câmpurilor de date obligatorii</vt:lpstr>
      <vt:lpstr>Câmpuri de date cheie:</vt:lpstr>
      <vt:lpstr>Sfaturi pentru a asigura securitatea în transferuri digitale de bani (1)</vt:lpstr>
      <vt:lpstr>Sfaturi pentru a asigura securitatea în transferuri digitale de bani (2)</vt:lpstr>
      <vt:lpstr>Secțiunea 3 Aplicații pentru transfer de bani</vt:lpstr>
      <vt:lpstr>Aplicații folosite des pentru transferuri bancare în România</vt:lpstr>
      <vt:lpstr>Instalarea și setarea aplicațiilor de transfer bancar</vt:lpstr>
      <vt:lpstr>Secțiunea 4 Identificarea și evitarea înșelătoriilor comune</vt:lpstr>
      <vt:lpstr>Ce sunt tentativele de Phishing?</vt:lpstr>
      <vt:lpstr>Practici sigure de partajare </vt:lpstr>
      <vt:lpstr>Ce este autentificarea în mai mulți pași?</vt:lpstr>
      <vt:lpstr>Secțiunea 5 Accesarea și înțelegerea istoricului de tranzacții</vt:lpstr>
      <vt:lpstr>Navigarea prin istoricul de tranzacții</vt:lpstr>
      <vt:lpstr>De ce sunt importante? </vt:lpstr>
      <vt:lpstr>Activitate: Identifică IBAN-ul (1)</vt:lpstr>
      <vt:lpstr>Activity: Identifică IBAN-ul (2)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M4-RO</dc:title>
  <dc:creator>pantelis bbalaouras</dc:creator>
  <cp:lastModifiedBy>pantelis</cp:lastModifiedBy>
  <cp:revision>5</cp:revision>
  <dcterms:created xsi:type="dcterms:W3CDTF">2020-06-02T13:31:56Z</dcterms:created>
  <dcterms:modified xsi:type="dcterms:W3CDTF">2025-08-01T15:35:23Z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0x0101008450A74BD8A8FB44A1AADE71A798F3E0</vt:lpwstr>
  </property>
</Properties>
</file>