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embeddedFontLst>
    <p:embeddedFont>
      <p:font typeface="Impact" panose="020B0806030902050204" pitchFamily="34" charset="0"/>
      <p:regular r:id="rId50"/>
    </p:embeddedFont>
    <p:embeddedFont>
      <p:font typeface="Poppins" panose="000005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0f5kx19d34ssRdPy2HCG9oTnb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03C30-D98A-458D-A4AE-F5DD4D1FE7DB}" v="6" dt="2025-08-01T14:03:26.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116"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a:solidFill>
                <a:srgbClr val="222222"/>
              </a:solidFill>
              <a:highlight>
                <a:srgbClr val="FFFFFF"/>
              </a:highlight>
              <a:latin typeface="Calibri"/>
              <a:ea typeface="Calibri"/>
              <a:cs typeface="Calibri"/>
              <a:sym typeface="Calibri"/>
            </a:endParaRPr>
          </a:p>
        </p:txBody>
      </p:sp>
      <p:sp>
        <p:nvSpPr>
          <p:cNvPr id="64" name="Google Shape;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88" name="Google Shape;1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29" name="Google Shape;229;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83" name="Google Shape;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77" name="Google Shape;277;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309" name="Google Shape;309;p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355" name="Google Shape;355;p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393" name="Google Shape;393;p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435" name="Google Shape;43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r>
              <a:rPr lang="en-US">
                <a:latin typeface="Calibri"/>
                <a:ea typeface="Calibri"/>
                <a:cs typeface="Calibri"/>
                <a:sym typeface="Calibri"/>
              </a:rPr>
              <a:t>The correct answer is D.</a:t>
            </a:r>
            <a:endParaRPr>
              <a:latin typeface="Calibri"/>
              <a:ea typeface="Calibri"/>
              <a:cs typeface="Calibri"/>
              <a:sym typeface="Calibri"/>
            </a:endParaRPr>
          </a:p>
        </p:txBody>
      </p:sp>
      <p:sp>
        <p:nvSpPr>
          <p:cNvPr id="443" name="Google Shape;443;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rPr>
              <a:t>43</a:t>
            </a:fld>
            <a:endParaRPr sz="1200" b="0" i="0" u="none" strike="noStrike" cap="none">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r>
              <a:rPr lang="en-US">
                <a:latin typeface="Calibri"/>
                <a:ea typeface="Calibri"/>
                <a:cs typeface="Calibri"/>
                <a:sym typeface="Calibri"/>
              </a:rPr>
              <a:t>The correct answer is C.</a:t>
            </a:r>
            <a:endParaRPr>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Calibri"/>
              <a:buNone/>
            </a:pPr>
            <a:endParaRPr>
              <a:latin typeface="Calibri"/>
              <a:ea typeface="Calibri"/>
              <a:cs typeface="Calibri"/>
              <a:sym typeface="Calibri"/>
            </a:endParaRPr>
          </a:p>
        </p:txBody>
      </p:sp>
      <p:sp>
        <p:nvSpPr>
          <p:cNvPr id="454" name="Google Shape;454;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rPr>
              <a:t>44</a:t>
            </a:fld>
            <a:endParaRPr sz="1200" b="0" i="0" u="none" strike="noStrike" cap="none">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r>
              <a:rPr lang="en-US">
                <a:latin typeface="Calibri"/>
                <a:ea typeface="Calibri"/>
                <a:cs typeface="Calibri"/>
                <a:sym typeface="Calibri"/>
              </a:rPr>
              <a:t>The correct answer is A.</a:t>
            </a:r>
            <a:endParaRPr>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Calibri"/>
              <a:buNone/>
            </a:pPr>
            <a:endParaRPr>
              <a:latin typeface="Calibri"/>
              <a:ea typeface="Calibri"/>
              <a:cs typeface="Calibri"/>
              <a:sym typeface="Calibri"/>
            </a:endParaRPr>
          </a:p>
        </p:txBody>
      </p:sp>
      <p:sp>
        <p:nvSpPr>
          <p:cNvPr id="465" name="Google Shape;465;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rPr>
              <a:t>45</a:t>
            </a:fld>
            <a:endParaRPr sz="1200" b="0" i="0" u="none" strike="noStrike" cap="none">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r>
              <a:rPr lang="en-US">
                <a:latin typeface="Calibri"/>
                <a:ea typeface="Calibri"/>
                <a:cs typeface="Calibri"/>
                <a:sym typeface="Calibri"/>
              </a:rPr>
              <a:t>The correct answer is B.</a:t>
            </a:r>
            <a:endParaRPr>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Calibri"/>
              <a:buNone/>
            </a:pPr>
            <a:endParaRPr>
              <a:latin typeface="Calibri"/>
              <a:ea typeface="Calibri"/>
              <a:cs typeface="Calibri"/>
              <a:sym typeface="Calibri"/>
            </a:endParaRPr>
          </a:p>
        </p:txBody>
      </p:sp>
      <p:sp>
        <p:nvSpPr>
          <p:cNvPr id="476" name="Google Shape;476;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rPr>
              <a:t>46</a:t>
            </a:fld>
            <a:endParaRPr sz="1200" b="0" i="0" u="none" strike="noStrike" cap="none">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6c8bd6524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36c8bd65246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g36c8bd65246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47</a:t>
            </a:fld>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36" name="Google Shape;1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62" name="Google Shape;1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61"/>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21" name="Google Shape;21;p61"/>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22" name="Google Shape;22;p61" descr="Placeholder-dark.png"/>
          <p:cNvPicPr preferRelativeResize="0"/>
          <p:nvPr/>
        </p:nvPicPr>
        <p:blipFill rotWithShape="1">
          <a:blip r:embed="rId4">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Utilizarea cardului bancar pentru achiziții online de bunuri și servicii</a:t>
            </a:r>
            <a:endParaRPr sz="1400" b="0" i="0" u="none" strike="noStrike" cap="none">
              <a:solidFill>
                <a:srgbClr val="000000"/>
              </a:solidFill>
              <a:latin typeface="Calibri"/>
              <a:ea typeface="Calibri"/>
              <a:cs typeface="Calibri"/>
              <a:sym typeface="Calibri"/>
            </a:endParaRP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5</a:t>
            </a:r>
            <a:endParaRPr sz="20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2941"/>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62"/>
          <p:cNvPicPr preferRelativeResize="0"/>
          <p:nvPr/>
        </p:nvPicPr>
        <p:blipFill rotWithShape="1">
          <a:blip r:embed="rId2">
            <a:alphaModFix/>
          </a:blip>
          <a:srcRect/>
          <a:stretch/>
        </p:blipFill>
        <p:spPr>
          <a:xfrm>
            <a:off x="11470436" y="6150614"/>
            <a:ext cx="668329" cy="677143"/>
          </a:xfrm>
          <a:prstGeom prst="rect">
            <a:avLst/>
          </a:prstGeom>
          <a:noFill/>
          <a:ln>
            <a:noFill/>
          </a:ln>
        </p:spPr>
      </p:pic>
      <p:pic>
        <p:nvPicPr>
          <p:cNvPr id="29" name="Google Shape;29;p62" descr="Placeholder-dark.png"/>
          <p:cNvPicPr preferRelativeResize="0"/>
          <p:nvPr/>
        </p:nvPicPr>
        <p:blipFill rotWithShape="1">
          <a:blip r:embed="rId3">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2"/>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Utilizarea cardului bancar pentru achiziții online de bunuri și servicii</a:t>
            </a:r>
            <a:endParaRPr sz="1400" b="0" i="0" u="none" strike="noStrike" cap="none">
              <a:solidFill>
                <a:srgbClr val="000000"/>
              </a:solidFill>
              <a:latin typeface="Calibri"/>
              <a:ea typeface="Calibri"/>
              <a:cs typeface="Calibri"/>
              <a:sym typeface="Calibri"/>
            </a:endParaRPr>
          </a:p>
        </p:txBody>
      </p:sp>
      <p:sp>
        <p:nvSpPr>
          <p:cNvPr id="33" name="Google Shape;33;p62"/>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5</a:t>
            </a:r>
            <a:endParaRPr sz="20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34"/>
        <p:cNvGrpSpPr/>
        <p:nvPr/>
      </p:nvGrpSpPr>
      <p:grpSpPr>
        <a:xfrm>
          <a:off x="0" y="0"/>
          <a:ext cx="0" cy="0"/>
          <a:chOff x="0" y="0"/>
          <a:chExt cx="0" cy="0"/>
        </a:xfrm>
      </p:grpSpPr>
      <p:sp>
        <p:nvSpPr>
          <p:cNvPr id="35" name="Google Shape;35;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38" name="Google Shape;38;p6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Utilizarea cardului bancar pentru achiziții online de bunuri și servicii</a:t>
            </a:r>
            <a:endParaRPr sz="1400" b="0" i="0" u="none" strike="noStrike" cap="none">
              <a:solidFill>
                <a:srgbClr val="000000"/>
              </a:solidFill>
              <a:latin typeface="Calibri"/>
              <a:ea typeface="Calibri"/>
              <a:cs typeface="Calibri"/>
              <a:sym typeface="Calibri"/>
            </a:endParaRPr>
          </a:p>
        </p:txBody>
      </p:sp>
      <p:sp>
        <p:nvSpPr>
          <p:cNvPr id="39" name="Google Shape;39;p6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5</a:t>
            </a:r>
            <a:endParaRPr sz="20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0"/>
        <p:cNvGrpSpPr/>
        <p:nvPr/>
      </p:nvGrpSpPr>
      <p:grpSpPr>
        <a:xfrm>
          <a:off x="0" y="0"/>
          <a:ext cx="0" cy="0"/>
          <a:chOff x="0" y="0"/>
          <a:chExt cx="0" cy="0"/>
        </a:xfrm>
      </p:grpSpPr>
      <p:sp>
        <p:nvSpPr>
          <p:cNvPr id="41" name="Google Shape;41;p6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6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5" name="Google Shape;45;p6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Utilizarea cardului bancar pentru achiziții online de bunuri și servicii</a:t>
            </a:r>
            <a:endParaRPr sz="1400" b="0" i="0" u="none" strike="noStrike" cap="none">
              <a:solidFill>
                <a:srgbClr val="000000"/>
              </a:solidFill>
              <a:latin typeface="Calibri"/>
              <a:ea typeface="Calibri"/>
              <a:cs typeface="Calibri"/>
              <a:sym typeface="Calibri"/>
            </a:endParaRPr>
          </a:p>
        </p:txBody>
      </p:sp>
      <p:sp>
        <p:nvSpPr>
          <p:cNvPr id="46" name="Google Shape;46;p6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5</a:t>
            </a:r>
            <a:endParaRPr sz="20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7"/>
        <p:cNvGrpSpPr/>
        <p:nvPr/>
      </p:nvGrpSpPr>
      <p:grpSpPr>
        <a:xfrm>
          <a:off x="0" y="0"/>
          <a:ext cx="0" cy="0"/>
          <a:chOff x="0" y="0"/>
          <a:chExt cx="0" cy="0"/>
        </a:xfrm>
      </p:grpSpPr>
      <p:sp>
        <p:nvSpPr>
          <p:cNvPr id="48" name="Google Shape;48;p6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3"/>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atin typeface="Calibri"/>
                <a:ea typeface="Calibri"/>
                <a:cs typeface="Calibri"/>
                <a:sym typeface="Calibri"/>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6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51" name="Google Shape;51;p63"/>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Utilizarea cardului bancar pentru achiziții online de bunuri și servicii</a:t>
            </a:r>
            <a:endParaRPr sz="1400" b="0" i="0" u="none" strike="noStrike" cap="none">
              <a:solidFill>
                <a:srgbClr val="000000"/>
              </a:solidFill>
              <a:latin typeface="Calibri"/>
              <a:ea typeface="Calibri"/>
              <a:cs typeface="Calibri"/>
              <a:sym typeface="Calibri"/>
            </a:endParaRPr>
          </a:p>
        </p:txBody>
      </p:sp>
      <p:sp>
        <p:nvSpPr>
          <p:cNvPr id="52" name="Google Shape;52;p63"/>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5</a:t>
            </a:r>
            <a:endParaRPr sz="20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53"/>
        <p:cNvGrpSpPr/>
        <p:nvPr/>
      </p:nvGrpSpPr>
      <p:grpSpPr>
        <a:xfrm>
          <a:off x="0" y="0"/>
          <a:ext cx="0" cy="0"/>
          <a:chOff x="0" y="0"/>
          <a:chExt cx="0" cy="0"/>
        </a:xfrm>
      </p:grpSpPr>
      <p:sp>
        <p:nvSpPr>
          <p:cNvPr id="54" name="Google Shape;54;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56" name="Google Shape;56;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57" name="Google Shape;57;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58" name="Google Shape;58;p6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59" name="Google Shape;59;p64"/>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60" name="Google Shape;60;p64"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vector/tiny-woman-choosing-dress-online-store-via-laptop-computer-bag-clothes-flat-vector-illustration-shopping-digital-technology_10173963.htm#fromView=image_search_similar&amp;page=1&amp;position=6&amp;uuid=657651ee-4849-4a5c-bee3-7eb4b666f443&amp;query=e-shop+navigatio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freepik.com/free-vector/log-online-store-landing-page_5327283.htm#fromView=image_search_similar&amp;page=1&amp;position=6&amp;uuid=c1158109-f6df-4760-ba27-02cee4dc3c57&amp;query=e-shop+accou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freepik.com/free-vector/follow-me-social-business-theme-design_5257488.htm#fromView=image_search_similar&amp;page=1&amp;position=0&amp;uuid=f9ba334a-ab0b-4f5e-b546-d0b0d049a69e&amp;query=account+profi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modern-flat-icons-vector-illustration-collection_1306967.htm#fromView=image_search_similar&amp;page=1&amp;position=3&amp;uuid=82ae7259-1e05-4af2-8b3f-4365d8545dd8&amp;query=credit+car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freepik.com/free-vector/credit-card-payment-concept-landing-page_5575466.htm#fromView=image_search_similar&amp;page=1&amp;position=15&amp;uuid=47f99266-26eb-456f-9362-94d2995c92e9&amp;query=credit+car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freepik.com/free-vector/detachable-device-technology-abstract-concept-illustration-removable-laptop-screen-detachable-computer-keyboard-modular-electronics-device-demountable-technology_10780562.htm#fromView=image_search_similar&amp;page=1&amp;position=1&amp;uuid=293f3992-a0bb-4b1f-8c09-bf93ad206ebe&amp;query=PayPa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ik.com/free-vector/scene-with-flat-elements-about-electronic-payment_1268058.htm#fromView=image_search_similar&amp;page=1&amp;position=1&amp;uuid=181f34cf-ca4b-4a42-bbe0-24ea8f59a812&amp;query=online+payment+tool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jpg"/><Relationship Id="rId9"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freepik.com/free-vector/app-development-concept-with-flat-design_2533378.htm#fromView=image_search_similar&amp;page=1&amp;position=20&amp;uuid=eff1dffd-7ea0-4428-9fc9-c7d66ef5d0e5&amp;query=pay+at+the+street+lock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and-drawn-ransomware-illustration_26242755.htm#fromView=image_search_similar&amp;page=1&amp;position=3&amp;uuid=8b09bdca-8751-4780-9d3e-d4f5e235948e&amp;query=online+sca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man-before-laptop-with-shield-lock-screen-illustration_10780335.htm#fromView=image_search_similar&amp;page=1&amp;position=23&amp;uuid=4227f0a5-9d62-4bab-9a57-141ab21386c9&amp;query=online+safet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www.freepik.com/free-vector/reviews-concept-landing-page_5156339.htm#fromView=image_search_similar&amp;page=1&amp;position=0&amp;uuid=584a99d2-5360-4b8a-bc5b-9d88743ca59f&amp;query=review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www.freepik.com/free-psd/flat-design-landing-page-template_66854573.htm#fromView=image_search_similar&amp;page=1&amp;position=9&amp;uuid=fa448daf-25c5-492d-b56e-6a950ff54c21&amp;query=discou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freepik.com/free-vector/character-illustration-people-with-packages-shipment_3425156.htm#fromView=image_search_similar&amp;page=1&amp;position=7&amp;uuid=f283081c-520c-4ac9-86ab-2a1bf5ed8972&amp;query=shipmen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www.freepik.com/free-vector/hand-drawn-crm-illustration_26808124.htm#fromView=image_search_similar&amp;page=1&amp;position=2&amp;uuid=70369e82-6cb1-4092-b367-46c9a1e1e549&amp;query=customer+servic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www.freepik.com/free-vector/hand-drawn-cybersickness-illustration_67172858.htm#fromView=image_search_similar&amp;page=1&amp;position=22&amp;uuid=1bf5c26d-0736-48de-a269-2dabd0bce4b6&amp;query=customer+proble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s://www.freepik.com/free-vector/app-monetization-abstract-concept-illustration_20769716.htm#fromView=image_search_similar&amp;page=1&amp;position=33&amp;uuid=d9ccecbb-a65f-4126-81e3-a541d5ffc497&amp;query=refun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s://www.freepik.com/free-vector/e-shopping-cartoon-web-icon-online-store-cashback-service-money-returning-financial-refund-idea-return-investment-internet-income-vector-isolated-concept-metaphor-illustration_12083306.htm#fromView=image_search_similar&amp;page=1&amp;position=30&amp;uuid=d9ccecbb-a65f-4126-81e3-a541d5ffc497&amp;query=refun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payment-goods-online-store-by-computer_20924592.htm#fromView=image_search_similar&amp;page=1&amp;position=7&amp;uuid=2c0aa504-d074-4e5f-9f50-5c5aa8c13e05&amp;query=e-shop+structur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7" name="Google Shape;67;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5" b="11616"/>
          <a:stretch/>
        </p:blipFill>
        <p:spPr>
          <a:xfrm>
            <a:off x="452338" y="0"/>
            <a:ext cx="5204308" cy="5333341"/>
          </a:xfrm>
          <a:prstGeom prst="rect">
            <a:avLst/>
          </a:prstGeom>
          <a:noFill/>
          <a:ln>
            <a:noFill/>
          </a:ln>
        </p:spPr>
      </p:pic>
      <p:sp>
        <p:nvSpPr>
          <p:cNvPr id="68" name="Google Shape;68;p1"/>
          <p:cNvSpPr txBox="1"/>
          <p:nvPr/>
        </p:nvSpPr>
        <p:spPr>
          <a:xfrm>
            <a:off x="6222050" y="2864579"/>
            <a:ext cx="5902194" cy="28694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i="0" u="none" strike="noStrike" cap="none" dirty="0" err="1">
                <a:solidFill>
                  <a:srgbClr val="FCB13A"/>
                </a:solidFill>
                <a:latin typeface="Calibri"/>
                <a:ea typeface="Calibri"/>
                <a:cs typeface="Calibri"/>
                <a:sym typeface="Calibri"/>
              </a:rPr>
              <a:t>Modulul</a:t>
            </a:r>
            <a:r>
              <a:rPr lang="en-US" sz="4400" b="1" i="0" u="none" strike="noStrike" cap="none" dirty="0">
                <a:solidFill>
                  <a:srgbClr val="FCB13A"/>
                </a:solidFill>
                <a:latin typeface="Calibri"/>
                <a:ea typeface="Calibri"/>
                <a:cs typeface="Calibri"/>
                <a:sym typeface="Calibri"/>
              </a:rPr>
              <a:t> 5</a:t>
            </a:r>
            <a:br>
              <a:rPr lang="en-US" sz="2800" b="1" i="0" u="none" strike="noStrike" cap="none" dirty="0">
                <a:solidFill>
                  <a:schemeClr val="dk1"/>
                </a:solidFill>
                <a:latin typeface="Calibri"/>
                <a:ea typeface="Calibri"/>
                <a:cs typeface="Calibri"/>
                <a:sym typeface="Calibri"/>
              </a:rPr>
            </a:br>
            <a:r>
              <a:rPr lang="en-US" sz="2600" b="1" dirty="0" err="1">
                <a:solidFill>
                  <a:schemeClr val="dk1"/>
                </a:solidFill>
                <a:latin typeface="Calibri"/>
                <a:ea typeface="Calibri"/>
                <a:cs typeface="Calibri"/>
                <a:sym typeface="Calibri"/>
              </a:rPr>
              <a:t>Utilizarea</a:t>
            </a:r>
            <a:r>
              <a:rPr lang="en-US" sz="2600" b="1" dirty="0">
                <a:solidFill>
                  <a:schemeClr val="dk1"/>
                </a:solidFill>
                <a:latin typeface="Calibri"/>
                <a:ea typeface="Calibri"/>
                <a:cs typeface="Calibri"/>
                <a:sym typeface="Calibri"/>
              </a:rPr>
              <a:t> </a:t>
            </a:r>
            <a:r>
              <a:rPr lang="en-US" sz="2600" b="1" dirty="0" err="1">
                <a:solidFill>
                  <a:schemeClr val="dk1"/>
                </a:solidFill>
                <a:latin typeface="Calibri"/>
                <a:ea typeface="Calibri"/>
                <a:cs typeface="Calibri"/>
                <a:sym typeface="Calibri"/>
              </a:rPr>
              <a:t>cardului</a:t>
            </a:r>
            <a:r>
              <a:rPr lang="en-US" sz="2600" b="1" dirty="0">
                <a:solidFill>
                  <a:schemeClr val="dk1"/>
                </a:solidFill>
                <a:latin typeface="Calibri"/>
                <a:ea typeface="Calibri"/>
                <a:cs typeface="Calibri"/>
                <a:sym typeface="Calibri"/>
              </a:rPr>
              <a:t> </a:t>
            </a:r>
            <a:r>
              <a:rPr lang="en-US" sz="2600" b="1" dirty="0" err="1">
                <a:solidFill>
                  <a:schemeClr val="dk1"/>
                </a:solidFill>
                <a:latin typeface="Calibri"/>
                <a:ea typeface="Calibri"/>
                <a:cs typeface="Calibri"/>
                <a:sym typeface="Calibri"/>
              </a:rPr>
              <a:t>bancar</a:t>
            </a:r>
            <a:r>
              <a:rPr lang="en-US" sz="2600" b="1" dirty="0">
                <a:solidFill>
                  <a:schemeClr val="dk1"/>
                </a:solidFill>
                <a:latin typeface="Calibri"/>
                <a:ea typeface="Calibri"/>
                <a:cs typeface="Calibri"/>
                <a:sym typeface="Calibri"/>
              </a:rPr>
              <a:t> </a:t>
            </a:r>
            <a:r>
              <a:rPr lang="en-US" sz="2600" b="1" dirty="0" err="1">
                <a:solidFill>
                  <a:schemeClr val="dk1"/>
                </a:solidFill>
                <a:latin typeface="Calibri"/>
                <a:ea typeface="Calibri"/>
                <a:cs typeface="Calibri"/>
                <a:sym typeface="Calibri"/>
              </a:rPr>
              <a:t>pentru</a:t>
            </a:r>
            <a:r>
              <a:rPr lang="en-US" sz="2600" b="1" dirty="0">
                <a:solidFill>
                  <a:schemeClr val="dk1"/>
                </a:solidFill>
                <a:latin typeface="Calibri"/>
                <a:ea typeface="Calibri"/>
                <a:cs typeface="Calibri"/>
                <a:sym typeface="Calibri"/>
              </a:rPr>
              <a:t> </a:t>
            </a:r>
            <a:r>
              <a:rPr lang="en-US" sz="2600" b="1" dirty="0" err="1">
                <a:solidFill>
                  <a:schemeClr val="dk1"/>
                </a:solidFill>
                <a:latin typeface="Calibri"/>
                <a:ea typeface="Calibri"/>
                <a:cs typeface="Calibri"/>
                <a:sym typeface="Calibri"/>
              </a:rPr>
              <a:t>achiziții</a:t>
            </a:r>
            <a:r>
              <a:rPr lang="en-US" sz="2600" b="1" dirty="0">
                <a:solidFill>
                  <a:schemeClr val="dk1"/>
                </a:solidFill>
                <a:latin typeface="Calibri"/>
                <a:ea typeface="Calibri"/>
                <a:cs typeface="Calibri"/>
                <a:sym typeface="Calibri"/>
              </a:rPr>
              <a:t> online de </a:t>
            </a:r>
            <a:r>
              <a:rPr lang="en-US" sz="2600" b="1" dirty="0" err="1">
                <a:solidFill>
                  <a:schemeClr val="dk1"/>
                </a:solidFill>
                <a:latin typeface="Calibri"/>
                <a:ea typeface="Calibri"/>
                <a:cs typeface="Calibri"/>
                <a:sym typeface="Calibri"/>
              </a:rPr>
              <a:t>bunuri</a:t>
            </a:r>
            <a:r>
              <a:rPr lang="en-US" sz="2600" b="1" dirty="0">
                <a:solidFill>
                  <a:schemeClr val="dk1"/>
                </a:solidFill>
                <a:latin typeface="Calibri"/>
                <a:ea typeface="Calibri"/>
                <a:cs typeface="Calibri"/>
                <a:sym typeface="Calibri"/>
              </a:rPr>
              <a:t> </a:t>
            </a:r>
            <a:r>
              <a:rPr lang="en-US" sz="2600" b="1" dirty="0" err="1">
                <a:solidFill>
                  <a:schemeClr val="dk1"/>
                </a:solidFill>
                <a:latin typeface="Calibri"/>
                <a:ea typeface="Calibri"/>
                <a:cs typeface="Calibri"/>
                <a:sym typeface="Calibri"/>
              </a:rPr>
              <a:t>și</a:t>
            </a:r>
            <a:r>
              <a:rPr lang="en-US" sz="2600" b="1" dirty="0">
                <a:solidFill>
                  <a:schemeClr val="dk1"/>
                </a:solidFill>
                <a:latin typeface="Calibri"/>
                <a:ea typeface="Calibri"/>
                <a:cs typeface="Calibri"/>
                <a:sym typeface="Calibri"/>
              </a:rPr>
              <a:t> </a:t>
            </a:r>
            <a:r>
              <a:rPr lang="en-US" sz="2600" b="1" dirty="0" err="1">
                <a:solidFill>
                  <a:schemeClr val="dk1"/>
                </a:solidFill>
                <a:latin typeface="Calibri"/>
                <a:ea typeface="Calibri"/>
                <a:cs typeface="Calibri"/>
                <a:sym typeface="Calibri"/>
              </a:rPr>
              <a:t>servicii</a:t>
            </a:r>
            <a:endParaRPr sz="2600" b="1"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FCB13A"/>
              </a:buClr>
              <a:buSzPts val="4400"/>
              <a:buFont typeface="Calibri"/>
              <a:buNone/>
            </a:pPr>
            <a:endParaRPr sz="4000" b="1" dirty="0">
              <a:solidFill>
                <a:schemeClr val="dk1"/>
              </a:solidFill>
              <a:latin typeface="Calibri"/>
              <a:ea typeface="Calibri"/>
              <a:cs typeface="Calibri"/>
              <a:sym typeface="Calibri"/>
            </a:endParaRPr>
          </a:p>
        </p:txBody>
      </p:sp>
      <p:sp>
        <p:nvSpPr>
          <p:cNvPr id="69" name="Google Shape;69;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3" name="Google Shape;73;p1"/>
          <p:cNvSpPr/>
          <p:nvPr/>
        </p:nvSpPr>
        <p:spPr>
          <a:xfrm>
            <a:off x="-9348" y="4338615"/>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4" name="Google Shape;74;p1"/>
          <p:cNvSpPr/>
          <p:nvPr/>
        </p:nvSpPr>
        <p:spPr>
          <a:xfrm>
            <a:off x="2901000" y="6188497"/>
            <a:ext cx="9291000" cy="662700"/>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76" name="Google Shape;76;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7" name="Google Shape;77;p1"/>
          <p:cNvPicPr preferRelativeResize="0"/>
          <p:nvPr/>
        </p:nvPicPr>
        <p:blipFill rotWithShape="1">
          <a:blip r:embed="rId4">
            <a:alphaModFix/>
          </a:blip>
          <a:srcRect/>
          <a:stretch/>
        </p:blipFill>
        <p:spPr>
          <a:xfrm>
            <a:off x="10718231" y="6311949"/>
            <a:ext cx="1406013" cy="492105"/>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79" name="Google Shape;79;p1"/>
          <p:cNvPicPr preferRelativeResize="0"/>
          <p:nvPr/>
        </p:nvPicPr>
        <p:blipFill>
          <a:blip r:embed="rId5">
            <a:alphaModFix/>
          </a:blip>
          <a:stretch>
            <a:fillRect/>
          </a:stretch>
        </p:blipFill>
        <p:spPr>
          <a:xfrm>
            <a:off x="-3" y="6243372"/>
            <a:ext cx="2705965" cy="607825"/>
          </a:xfrm>
          <a:prstGeom prst="rect">
            <a:avLst/>
          </a:prstGeom>
          <a:noFill/>
          <a:ln>
            <a:noFill/>
          </a:ln>
        </p:spPr>
      </p:pic>
      <p:sp>
        <p:nvSpPr>
          <p:cNvPr id="4" name="TextBox 3">
            <a:extLst>
              <a:ext uri="{FF2B5EF4-FFF2-40B4-BE49-F238E27FC236}">
                <a16:creationId xmlns:a16="http://schemas.microsoft.com/office/drawing/2014/main" id="{4E62190A-B2F0-A3A1-691B-10E1775FC560}"/>
              </a:ext>
            </a:extLst>
          </p:cNvPr>
          <p:cNvSpPr txBox="1"/>
          <p:nvPr/>
        </p:nvSpPr>
        <p:spPr>
          <a:xfrm>
            <a:off x="2925833" y="6166714"/>
            <a:ext cx="7792398" cy="769441"/>
          </a:xfrm>
          <a:prstGeom prst="rect">
            <a:avLst/>
          </a:prstGeom>
          <a:noFill/>
        </p:spPr>
        <p:txBody>
          <a:bodyPr wrap="square">
            <a:spAutoFit/>
          </a:bodyPr>
          <a:lstStyle/>
          <a:p>
            <a:r>
              <a:rPr lang="ro-RO" sz="1100" dirty="0">
                <a:solidFill>
                  <a:schemeClr val="bg1"/>
                </a:solidFill>
                <a:latin typeface="Calibri" panose="020F0502020204030204" pitchFamily="34" charset="0"/>
                <a:ea typeface="Calibri" panose="020F0502020204030204" pitchFamily="34" charset="0"/>
                <a:cs typeface="Calibri" panose="020F0502020204030204" pitchFamily="34" charset="0"/>
              </a:rPr>
              <a:t>Acest proiect este finanțat de Uniunea Europeană. Conținutul prezentării reflectă exclusiv opiniile autorului (autorilor) și nu reprezintă în mod necesar poziția oficială a Uniunii Europene sau a Agenției Executive Europene pentru Educație și Cultură (EACEA). Uniunea Europeană și EACEA nu pot fi considerate responsabile pentru conținutul prezentat.</a:t>
            </a:r>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r>
              <a:rPr lang="ro-RO" sz="1100" b="1" dirty="0">
                <a:solidFill>
                  <a:schemeClr val="bg1"/>
                </a:solidFill>
                <a:latin typeface="Calibri" panose="020F0502020204030204" pitchFamily="34" charset="0"/>
                <a:ea typeface="Calibri" panose="020F0502020204030204" pitchFamily="34" charset="0"/>
                <a:cs typeface="Calibri" panose="020F0502020204030204" pitchFamily="34" charset="0"/>
              </a:rPr>
              <a:t>Număr proiect:</a:t>
            </a:r>
            <a:r>
              <a:rPr lang="ro-RO" sz="1100" dirty="0">
                <a:solidFill>
                  <a:schemeClr val="bg1"/>
                </a:solidFill>
                <a:latin typeface="Calibri" panose="020F0502020204030204" pitchFamily="34" charset="0"/>
                <a:ea typeface="Calibri" panose="020F0502020204030204" pitchFamily="34" charset="0"/>
                <a:cs typeface="Calibri" panose="020F0502020204030204" pitchFamily="34" charset="0"/>
              </a:rPr>
              <a:t> 2023-1-RO01-KA220-ADU-000157797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5"/>
          <p:cNvSpPr txBox="1">
            <a:spLocks noGrp="1"/>
          </p:cNvSpPr>
          <p:nvPr>
            <p:ph type="title"/>
          </p:nvPr>
        </p:nvSpPr>
        <p:spPr>
          <a:xfrm>
            <a:off x="566154" y="839854"/>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Cum </a:t>
            </a:r>
            <a:r>
              <a:rPr lang="en-US" dirty="0" err="1"/>
              <a:t>să</a:t>
            </a:r>
            <a:r>
              <a:rPr lang="en-US" dirty="0"/>
              <a:t> </a:t>
            </a:r>
            <a:r>
              <a:rPr lang="en-US" dirty="0" err="1"/>
              <a:t>navig</a:t>
            </a:r>
            <a:r>
              <a:rPr lang="ro-RO" dirty="0"/>
              <a:t>ați</a:t>
            </a:r>
            <a:r>
              <a:rPr lang="en-US" dirty="0"/>
              <a:t> pe un site al </a:t>
            </a:r>
            <a:r>
              <a:rPr lang="en-US" dirty="0" err="1"/>
              <a:t>unui</a:t>
            </a:r>
            <a:r>
              <a:rPr lang="en-US" dirty="0"/>
              <a:t> </a:t>
            </a:r>
            <a:r>
              <a:rPr lang="en-US" dirty="0" err="1"/>
              <a:t>magazin</a:t>
            </a:r>
            <a:r>
              <a:rPr lang="en-US" dirty="0"/>
              <a:t> online (e-shop)</a:t>
            </a:r>
            <a:endParaRPr dirty="0"/>
          </a:p>
        </p:txBody>
      </p:sp>
      <p:sp>
        <p:nvSpPr>
          <p:cNvPr id="182" name="Google Shape;182;p15"/>
          <p:cNvSpPr txBox="1">
            <a:spLocks noGrp="1"/>
          </p:cNvSpPr>
          <p:nvPr>
            <p:ph type="body" idx="1"/>
          </p:nvPr>
        </p:nvSpPr>
        <p:spPr>
          <a:xfrm>
            <a:off x="566154" y="1474999"/>
            <a:ext cx="7802100" cy="5019600"/>
          </a:xfrm>
          <a:prstGeom prst="rect">
            <a:avLst/>
          </a:prstGeom>
          <a:noFill/>
          <a:ln>
            <a:noFill/>
          </a:ln>
        </p:spPr>
        <p:txBody>
          <a:bodyPr spcFirstLastPara="1" wrap="square" lIns="91425" tIns="45700" rIns="91425" bIns="45700" anchor="t" anchorCtr="0">
            <a:normAutofit fontScale="85000" lnSpcReduction="10000"/>
          </a:bodyPr>
          <a:lstStyle/>
          <a:p>
            <a:pPr marL="76200" lvl="0" indent="0" algn="l" rtl="0">
              <a:lnSpc>
                <a:spcPct val="100000"/>
              </a:lnSpc>
              <a:spcBef>
                <a:spcPts val="600"/>
              </a:spcBef>
              <a:spcAft>
                <a:spcPts val="0"/>
              </a:spcAft>
              <a:buSzPct val="108108"/>
              <a:buNone/>
            </a:pPr>
            <a:r>
              <a:rPr lang="en-US" dirty="0" err="1"/>
              <a:t>Pași</a:t>
            </a:r>
            <a:r>
              <a:rPr lang="en-US" dirty="0"/>
              <a:t>:</a:t>
            </a:r>
            <a:endParaRPr dirty="0"/>
          </a:p>
          <a:p>
            <a:pPr marL="457200" lvl="0" indent="-356286" algn="l" rtl="0">
              <a:lnSpc>
                <a:spcPct val="100000"/>
              </a:lnSpc>
              <a:spcBef>
                <a:spcPts val="1200"/>
              </a:spcBef>
              <a:spcAft>
                <a:spcPts val="0"/>
              </a:spcAft>
              <a:buSzPct val="108108"/>
              <a:buChar char="▪"/>
            </a:pPr>
            <a:r>
              <a:rPr lang="en-US" b="1" dirty="0" err="1"/>
              <a:t>Identificați</a:t>
            </a:r>
            <a:r>
              <a:rPr lang="en-US" b="1" dirty="0"/>
              <a:t> </a:t>
            </a:r>
            <a:r>
              <a:rPr lang="en-US" b="1" dirty="0" err="1"/>
              <a:t>meniul</a:t>
            </a:r>
            <a:r>
              <a:rPr lang="en-US" b="1" dirty="0"/>
              <a:t>: </a:t>
            </a:r>
            <a:r>
              <a:rPr lang="en-US" dirty="0" err="1"/>
              <a:t>Căutați</a:t>
            </a:r>
            <a:r>
              <a:rPr lang="en-US" dirty="0"/>
              <a:t> bara de </a:t>
            </a:r>
            <a:r>
              <a:rPr lang="en-US" dirty="0" err="1"/>
              <a:t>meniu</a:t>
            </a:r>
            <a:r>
              <a:rPr lang="en-US" dirty="0"/>
              <a:t> care are </a:t>
            </a:r>
            <a:r>
              <a:rPr lang="en-US" dirty="0" err="1"/>
              <a:t>toate</a:t>
            </a:r>
            <a:r>
              <a:rPr lang="en-US" dirty="0"/>
              <a:t> </a:t>
            </a:r>
            <a:r>
              <a:rPr lang="en-US" dirty="0" err="1"/>
              <a:t>categoriile</a:t>
            </a:r>
            <a:r>
              <a:rPr lang="en-US" dirty="0"/>
              <a:t>.</a:t>
            </a:r>
            <a:endParaRPr dirty="0"/>
          </a:p>
          <a:p>
            <a:pPr marL="457200" lvl="0" indent="-356286" algn="l" rtl="0">
              <a:lnSpc>
                <a:spcPct val="100000"/>
              </a:lnSpc>
              <a:spcBef>
                <a:spcPts val="1200"/>
              </a:spcBef>
              <a:spcAft>
                <a:spcPts val="0"/>
              </a:spcAft>
              <a:buSzPct val="108108"/>
              <a:buChar char="▪"/>
            </a:pPr>
            <a:r>
              <a:rPr lang="ro-RO" b="1" dirty="0"/>
              <a:t>Explorați</a:t>
            </a:r>
            <a:r>
              <a:rPr lang="en-US" b="1" dirty="0"/>
              <a:t> </a:t>
            </a:r>
            <a:r>
              <a:rPr lang="en-US" b="1" dirty="0" err="1"/>
              <a:t>categoriile</a:t>
            </a:r>
            <a:r>
              <a:rPr lang="en-US" b="1" dirty="0"/>
              <a:t>:</a:t>
            </a:r>
            <a:r>
              <a:rPr lang="en-US" dirty="0"/>
              <a:t> </a:t>
            </a:r>
            <a:r>
              <a:rPr lang="en-US" dirty="0" err="1"/>
              <a:t>Apăsați</a:t>
            </a:r>
            <a:r>
              <a:rPr lang="en-US" dirty="0"/>
              <a:t> pe o </a:t>
            </a:r>
            <a:r>
              <a:rPr lang="en-US" dirty="0" err="1"/>
              <a:t>categorie</a:t>
            </a:r>
            <a:r>
              <a:rPr lang="en-US" dirty="0"/>
              <a:t> </a:t>
            </a:r>
            <a:r>
              <a:rPr lang="en-US" dirty="0" err="1"/>
              <a:t>pentru</a:t>
            </a:r>
            <a:r>
              <a:rPr lang="en-US" dirty="0"/>
              <a:t> a </a:t>
            </a:r>
            <a:r>
              <a:rPr lang="en-US" dirty="0" err="1"/>
              <a:t>vedea</a:t>
            </a:r>
            <a:r>
              <a:rPr lang="en-US" dirty="0"/>
              <a:t> </a:t>
            </a:r>
            <a:r>
              <a:rPr lang="en-US" dirty="0" err="1"/>
              <a:t>categoriile</a:t>
            </a:r>
            <a:r>
              <a:rPr lang="en-US" dirty="0"/>
              <a:t> </a:t>
            </a:r>
            <a:r>
              <a:rPr lang="en-US" dirty="0" err="1"/>
              <a:t>secundare</a:t>
            </a:r>
            <a:r>
              <a:rPr lang="en-US" dirty="0"/>
              <a:t>.</a:t>
            </a:r>
            <a:endParaRPr dirty="0"/>
          </a:p>
          <a:p>
            <a:pPr marL="457200" lvl="0" indent="-356286" algn="l" rtl="0">
              <a:lnSpc>
                <a:spcPct val="100000"/>
              </a:lnSpc>
              <a:spcBef>
                <a:spcPts val="1200"/>
              </a:spcBef>
              <a:spcAft>
                <a:spcPts val="0"/>
              </a:spcAft>
              <a:buSzPct val="108108"/>
              <a:buChar char="▪"/>
            </a:pPr>
            <a:r>
              <a:rPr lang="en-US" b="1" dirty="0" err="1"/>
              <a:t>Navigarea</a:t>
            </a:r>
            <a:r>
              <a:rPr lang="en-US" b="1" dirty="0"/>
              <a:t> </a:t>
            </a:r>
            <a:r>
              <a:rPr lang="en-US" b="1" dirty="0" err="1"/>
              <a:t>printre</a:t>
            </a:r>
            <a:r>
              <a:rPr lang="en-US" b="1" dirty="0"/>
              <a:t> </a:t>
            </a:r>
            <a:r>
              <a:rPr lang="en-US" b="1" dirty="0" err="1"/>
              <a:t>produse</a:t>
            </a:r>
            <a:r>
              <a:rPr lang="en-US" b="1" dirty="0"/>
              <a:t>:</a:t>
            </a:r>
            <a:r>
              <a:rPr lang="en-US" dirty="0"/>
              <a:t> În </a:t>
            </a:r>
            <a:r>
              <a:rPr lang="en-US" dirty="0" err="1"/>
              <a:t>cadrul</a:t>
            </a:r>
            <a:r>
              <a:rPr lang="en-US" dirty="0"/>
              <a:t> </a:t>
            </a:r>
            <a:r>
              <a:rPr lang="en-US" dirty="0" err="1"/>
              <a:t>fiecărei</a:t>
            </a:r>
            <a:r>
              <a:rPr lang="en-US" dirty="0"/>
              <a:t> </a:t>
            </a:r>
            <a:r>
              <a:rPr lang="en-US" dirty="0" err="1"/>
              <a:t>categorii</a:t>
            </a:r>
            <a:r>
              <a:rPr lang="en-US" dirty="0"/>
              <a:t>, </a:t>
            </a:r>
            <a:r>
              <a:rPr lang="en-US" dirty="0" err="1"/>
              <a:t>uitați-vă</a:t>
            </a:r>
            <a:r>
              <a:rPr lang="en-US" dirty="0"/>
              <a:t> </a:t>
            </a:r>
            <a:r>
              <a:rPr lang="en-US" dirty="0" err="1"/>
              <a:t>printre</a:t>
            </a:r>
            <a:r>
              <a:rPr lang="en-US" dirty="0"/>
              <a:t> </a:t>
            </a:r>
            <a:r>
              <a:rPr lang="en-US" dirty="0" err="1"/>
              <a:t>produse</a:t>
            </a:r>
            <a:r>
              <a:rPr lang="en-US" dirty="0"/>
              <a:t> </a:t>
            </a:r>
            <a:r>
              <a:rPr lang="en-US" dirty="0" err="1"/>
              <a:t>sau</a:t>
            </a:r>
            <a:r>
              <a:rPr lang="en-US" dirty="0"/>
              <a:t> </a:t>
            </a:r>
            <a:r>
              <a:rPr lang="en-US" dirty="0" err="1"/>
              <a:t>utilizați</a:t>
            </a:r>
            <a:r>
              <a:rPr lang="en-US" dirty="0"/>
              <a:t> </a:t>
            </a:r>
            <a:r>
              <a:rPr lang="en-US" dirty="0" err="1"/>
              <a:t>opțiunile</a:t>
            </a:r>
            <a:r>
              <a:rPr lang="en-US" dirty="0"/>
              <a:t> de </a:t>
            </a:r>
            <a:r>
              <a:rPr lang="en-US" dirty="0" err="1"/>
              <a:t>căutare</a:t>
            </a:r>
            <a:r>
              <a:rPr lang="en-US" dirty="0"/>
              <a:t> </a:t>
            </a:r>
            <a:r>
              <a:rPr lang="en-US" dirty="0" err="1"/>
              <a:t>și</a:t>
            </a:r>
            <a:r>
              <a:rPr lang="en-US" dirty="0"/>
              <a:t> </a:t>
            </a:r>
            <a:r>
              <a:rPr lang="en-US" dirty="0" err="1"/>
              <a:t>filtrare</a:t>
            </a:r>
            <a:r>
              <a:rPr lang="en-US" dirty="0"/>
              <a:t> </a:t>
            </a:r>
            <a:r>
              <a:rPr lang="en-US" dirty="0" err="1"/>
              <a:t>pentru</a:t>
            </a:r>
            <a:r>
              <a:rPr lang="en-US" dirty="0"/>
              <a:t> o </a:t>
            </a:r>
            <a:r>
              <a:rPr lang="en-US" dirty="0" err="1"/>
              <a:t>căutar</a:t>
            </a:r>
            <a:r>
              <a:rPr lang="ro-RO" dirty="0"/>
              <a:t>e </a:t>
            </a:r>
            <a:r>
              <a:rPr lang="en-US" dirty="0" err="1"/>
              <a:t>direcționată</a:t>
            </a:r>
            <a:r>
              <a:rPr lang="en-US" dirty="0"/>
              <a:t>.</a:t>
            </a:r>
            <a:endParaRPr dirty="0"/>
          </a:p>
          <a:p>
            <a:pPr marL="457200" lvl="0" indent="-356286" algn="l" rtl="0">
              <a:lnSpc>
                <a:spcPct val="100000"/>
              </a:lnSpc>
              <a:spcBef>
                <a:spcPts val="1200"/>
              </a:spcBef>
              <a:spcAft>
                <a:spcPts val="0"/>
              </a:spcAft>
              <a:buSzPct val="108108"/>
              <a:buChar char="▪"/>
            </a:pPr>
            <a:r>
              <a:rPr lang="en-US" b="1" dirty="0" err="1"/>
              <a:t>Selectați</a:t>
            </a:r>
            <a:r>
              <a:rPr lang="en-US" b="1" dirty="0"/>
              <a:t> o </a:t>
            </a:r>
            <a:r>
              <a:rPr lang="en-US" b="1" dirty="0" err="1"/>
              <a:t>categorie</a:t>
            </a:r>
            <a:r>
              <a:rPr lang="en-US" b="1" dirty="0"/>
              <a:t>:</a:t>
            </a:r>
            <a:r>
              <a:rPr lang="en-US" dirty="0"/>
              <a:t> În </a:t>
            </a:r>
            <a:r>
              <a:rPr lang="en-US" dirty="0" err="1"/>
              <a:t>meniul</a:t>
            </a:r>
            <a:r>
              <a:rPr lang="en-US" dirty="0"/>
              <a:t> site-</a:t>
            </a:r>
            <a:r>
              <a:rPr lang="en-US" dirty="0" err="1"/>
              <a:t>ului</a:t>
            </a:r>
            <a:r>
              <a:rPr lang="en-US" dirty="0"/>
              <a:t>, </a:t>
            </a:r>
            <a:r>
              <a:rPr lang="en-US" dirty="0" err="1"/>
              <a:t>alegeți</a:t>
            </a:r>
            <a:r>
              <a:rPr lang="en-US" dirty="0"/>
              <a:t> o </a:t>
            </a:r>
            <a:r>
              <a:rPr lang="en-US" dirty="0" err="1"/>
              <a:t>categorie</a:t>
            </a:r>
            <a:r>
              <a:rPr lang="en-US" dirty="0"/>
              <a:t> </a:t>
            </a:r>
            <a:r>
              <a:rPr lang="en-US" dirty="0" err="1"/>
              <a:t>principală</a:t>
            </a:r>
            <a:r>
              <a:rPr lang="en-US" dirty="0"/>
              <a:t>. </a:t>
            </a:r>
            <a:endParaRPr dirty="0"/>
          </a:p>
          <a:p>
            <a:pPr marL="457200" lvl="0" indent="-356286" algn="l" rtl="0">
              <a:lnSpc>
                <a:spcPct val="100000"/>
              </a:lnSpc>
              <a:spcBef>
                <a:spcPts val="1200"/>
              </a:spcBef>
              <a:spcAft>
                <a:spcPts val="0"/>
              </a:spcAft>
              <a:buSzPct val="108108"/>
              <a:buChar char="▪"/>
            </a:pPr>
            <a:r>
              <a:rPr lang="en-US" b="1" dirty="0" err="1"/>
              <a:t>Utilizați</a:t>
            </a:r>
            <a:r>
              <a:rPr lang="en-US" b="1" dirty="0"/>
              <a:t> </a:t>
            </a:r>
            <a:r>
              <a:rPr lang="en-US" b="1" dirty="0" err="1"/>
              <a:t>categoriile</a:t>
            </a:r>
            <a:r>
              <a:rPr lang="en-US" b="1" dirty="0"/>
              <a:t> </a:t>
            </a:r>
            <a:r>
              <a:rPr lang="en-US" b="1" dirty="0" err="1"/>
              <a:t>secundare</a:t>
            </a:r>
            <a:r>
              <a:rPr lang="en-US" b="1" dirty="0"/>
              <a:t>:</a:t>
            </a:r>
            <a:r>
              <a:rPr lang="en-US" dirty="0"/>
              <a:t> În </a:t>
            </a:r>
            <a:r>
              <a:rPr lang="en-US" dirty="0" err="1"/>
              <a:t>cadrul</a:t>
            </a:r>
            <a:r>
              <a:rPr lang="en-US" dirty="0"/>
              <a:t> </a:t>
            </a:r>
            <a:r>
              <a:rPr lang="en-US" dirty="0" err="1"/>
              <a:t>categoriei</a:t>
            </a:r>
            <a:r>
              <a:rPr lang="en-US" dirty="0"/>
              <a:t> </a:t>
            </a:r>
            <a:r>
              <a:rPr lang="en-US" dirty="0" err="1"/>
              <a:t>principale</a:t>
            </a:r>
            <a:r>
              <a:rPr lang="en-US" dirty="0"/>
              <a:t>, </a:t>
            </a:r>
            <a:r>
              <a:rPr lang="en-US" dirty="0" err="1"/>
              <a:t>veți</a:t>
            </a:r>
            <a:r>
              <a:rPr lang="en-US" dirty="0"/>
              <a:t> </a:t>
            </a:r>
            <a:r>
              <a:rPr lang="en-US" dirty="0" err="1"/>
              <a:t>găsi</a:t>
            </a:r>
            <a:r>
              <a:rPr lang="en-US" dirty="0"/>
              <a:t> </a:t>
            </a:r>
            <a:r>
              <a:rPr lang="en-US" dirty="0" err="1"/>
              <a:t>adesea</a:t>
            </a:r>
            <a:r>
              <a:rPr lang="en-US" dirty="0"/>
              <a:t> </a:t>
            </a:r>
            <a:r>
              <a:rPr lang="en-US" dirty="0" err="1"/>
              <a:t>categorii</a:t>
            </a:r>
            <a:r>
              <a:rPr lang="en-US" dirty="0"/>
              <a:t> </a:t>
            </a:r>
            <a:r>
              <a:rPr lang="en-US" dirty="0" err="1"/>
              <a:t>secundare</a:t>
            </a:r>
            <a:r>
              <a:rPr lang="en-US" dirty="0"/>
              <a:t>. </a:t>
            </a:r>
            <a:r>
              <a:rPr lang="en-US" dirty="0" err="1"/>
              <a:t>Apăsați</a:t>
            </a:r>
            <a:r>
              <a:rPr lang="en-US" dirty="0"/>
              <a:t> pe </a:t>
            </a:r>
            <a:r>
              <a:rPr lang="en-US" dirty="0" err="1"/>
              <a:t>acestea</a:t>
            </a:r>
            <a:r>
              <a:rPr lang="en-US" dirty="0"/>
              <a:t> </a:t>
            </a:r>
            <a:r>
              <a:rPr lang="en-US" dirty="0" err="1"/>
              <a:t>pentru</a:t>
            </a:r>
            <a:r>
              <a:rPr lang="en-US" dirty="0"/>
              <a:t> a </a:t>
            </a:r>
            <a:r>
              <a:rPr lang="en-US" dirty="0" err="1"/>
              <a:t>restrânge</a:t>
            </a:r>
            <a:r>
              <a:rPr lang="en-US" dirty="0"/>
              <a:t> </a:t>
            </a:r>
            <a:r>
              <a:rPr lang="en-US" dirty="0" err="1"/>
              <a:t>căutarea</a:t>
            </a:r>
            <a:r>
              <a:rPr lang="en-US" dirty="0"/>
              <a:t>.</a:t>
            </a:r>
            <a:endParaRPr dirty="0"/>
          </a:p>
          <a:p>
            <a:pPr marL="457200" lvl="0" indent="-356286" algn="l" rtl="0">
              <a:lnSpc>
                <a:spcPct val="100000"/>
              </a:lnSpc>
              <a:spcBef>
                <a:spcPts val="1200"/>
              </a:spcBef>
              <a:spcAft>
                <a:spcPts val="0"/>
              </a:spcAft>
              <a:buSzPct val="108108"/>
              <a:buChar char="▪"/>
            </a:pPr>
            <a:r>
              <a:rPr lang="ro-RO" b="1" dirty="0"/>
              <a:t>Căutați</a:t>
            </a:r>
            <a:r>
              <a:rPr lang="en-US" b="1" dirty="0"/>
              <a:t> </a:t>
            </a:r>
            <a:r>
              <a:rPr lang="en-US" b="1" dirty="0" err="1"/>
              <a:t>produsele</a:t>
            </a:r>
            <a:r>
              <a:rPr lang="en-US" b="1" dirty="0"/>
              <a:t>:</a:t>
            </a:r>
            <a:r>
              <a:rPr lang="en-US" dirty="0"/>
              <a:t> </a:t>
            </a:r>
            <a:r>
              <a:rPr lang="en-US" dirty="0" err="1"/>
              <a:t>Categoriile</a:t>
            </a:r>
            <a:r>
              <a:rPr lang="en-US" dirty="0"/>
              <a:t> </a:t>
            </a:r>
            <a:r>
              <a:rPr lang="en-US" dirty="0" err="1"/>
              <a:t>secundare</a:t>
            </a:r>
            <a:r>
              <a:rPr lang="en-US" dirty="0"/>
              <a:t> </a:t>
            </a:r>
            <a:r>
              <a:rPr lang="en-US" dirty="0" err="1"/>
              <a:t>vor</a:t>
            </a:r>
            <a:r>
              <a:rPr lang="en-US" dirty="0"/>
              <a:t> </a:t>
            </a:r>
            <a:r>
              <a:rPr lang="en-US" dirty="0" err="1"/>
              <a:t>afișa</a:t>
            </a:r>
            <a:r>
              <a:rPr lang="en-US" dirty="0"/>
              <a:t> o </a:t>
            </a:r>
            <a:r>
              <a:rPr lang="en-US" dirty="0" err="1"/>
              <a:t>listă</a:t>
            </a:r>
            <a:r>
              <a:rPr lang="en-US" dirty="0"/>
              <a:t> de </a:t>
            </a:r>
            <a:r>
              <a:rPr lang="en-US" dirty="0" err="1"/>
              <a:t>produse</a:t>
            </a:r>
            <a:r>
              <a:rPr lang="en-US" dirty="0"/>
              <a:t>. </a:t>
            </a:r>
            <a:r>
              <a:rPr lang="en-US" dirty="0" err="1"/>
              <a:t>Puteți</a:t>
            </a:r>
            <a:r>
              <a:rPr lang="en-US" dirty="0"/>
              <a:t> </a:t>
            </a:r>
            <a:r>
              <a:rPr lang="en-US" dirty="0" err="1"/>
              <a:t>să</a:t>
            </a:r>
            <a:r>
              <a:rPr lang="en-US" dirty="0"/>
              <a:t> </a:t>
            </a:r>
            <a:r>
              <a:rPr lang="en-US" dirty="0" err="1"/>
              <a:t>vă</a:t>
            </a:r>
            <a:r>
              <a:rPr lang="en-US" dirty="0"/>
              <a:t> </a:t>
            </a:r>
            <a:r>
              <a:rPr lang="en-US" dirty="0" err="1"/>
              <a:t>uitați</a:t>
            </a:r>
            <a:r>
              <a:rPr lang="en-US" dirty="0"/>
              <a:t> </a:t>
            </a:r>
            <a:r>
              <a:rPr lang="en-US" dirty="0" err="1"/>
              <a:t>printre</a:t>
            </a:r>
            <a:r>
              <a:rPr lang="en-US" dirty="0"/>
              <a:t> </a:t>
            </a:r>
            <a:r>
              <a:rPr lang="en-US" dirty="0" err="1"/>
              <a:t>acestea</a:t>
            </a:r>
            <a:r>
              <a:rPr lang="en-US" dirty="0"/>
              <a:t> </a:t>
            </a:r>
            <a:r>
              <a:rPr lang="en-US" dirty="0" err="1"/>
              <a:t>pentru</a:t>
            </a:r>
            <a:r>
              <a:rPr lang="en-US" dirty="0"/>
              <a:t> a </a:t>
            </a:r>
            <a:r>
              <a:rPr lang="en-US" dirty="0" err="1"/>
              <a:t>găsi</a:t>
            </a:r>
            <a:r>
              <a:rPr lang="en-US" dirty="0"/>
              <a:t> </a:t>
            </a:r>
            <a:r>
              <a:rPr lang="en-US" dirty="0" err="1"/>
              <a:t>ceea</a:t>
            </a:r>
            <a:r>
              <a:rPr lang="en-US" dirty="0"/>
              <a:t> ce </a:t>
            </a:r>
            <a:r>
              <a:rPr lang="en-US" dirty="0" err="1"/>
              <a:t>căutați</a:t>
            </a:r>
            <a:r>
              <a:rPr lang="en-US" dirty="0"/>
              <a:t>.</a:t>
            </a:r>
            <a:endParaRPr dirty="0"/>
          </a:p>
          <a:p>
            <a:pPr marL="457200" lvl="0" indent="-228600" algn="l" rtl="0">
              <a:lnSpc>
                <a:spcPct val="100000"/>
              </a:lnSpc>
              <a:spcBef>
                <a:spcPts val="1200"/>
              </a:spcBef>
              <a:spcAft>
                <a:spcPts val="0"/>
              </a:spcAft>
              <a:buSzPct val="108108"/>
              <a:buNone/>
            </a:pPr>
            <a:endParaRPr dirty="0"/>
          </a:p>
          <a:p>
            <a:pPr marL="457200" lvl="0" indent="-228600" algn="l" rtl="0">
              <a:lnSpc>
                <a:spcPct val="100000"/>
              </a:lnSpc>
              <a:spcBef>
                <a:spcPts val="1200"/>
              </a:spcBef>
              <a:spcAft>
                <a:spcPts val="600"/>
              </a:spcAft>
              <a:buSzPct val="108108"/>
              <a:buNone/>
            </a:pPr>
            <a:endParaRPr dirty="0"/>
          </a:p>
        </p:txBody>
      </p:sp>
      <p:sp>
        <p:nvSpPr>
          <p:cNvPr id="183" name="Google Shape;183;p15"/>
          <p:cNvSpPr txBox="1"/>
          <p:nvPr/>
        </p:nvSpPr>
        <p:spPr>
          <a:xfrm>
            <a:off x="7592090" y="4682836"/>
            <a:ext cx="355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dirty="0" err="1">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a:t>
            </a:r>
            <a:r>
              <a:rPr lang="ro-RO" sz="1100" b="0" i="0" u="sng" strike="noStrike" cap="none" dirty="0" err="1">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ine</a:t>
            </a:r>
            <a:r>
              <a:rPr lang="en-US"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ro-RO"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100" b="0" i="0" u="sng" strike="noStrike" cap="none" dirty="0" err="1">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pchvector</a:t>
            </a:r>
            <a:r>
              <a:rPr lang="en-US"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ro-RO" sz="11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100" b="0" i="0" u="sng" strike="noStrike" cap="none" dirty="0" err="1">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Freepik</a:t>
            </a:r>
            <a:endParaRPr sz="1100" b="0" i="0" u="none" strike="noStrike" cap="none" dirty="0">
              <a:solidFill>
                <a:schemeClr val="dk2"/>
              </a:solidFill>
              <a:latin typeface="Calibri"/>
              <a:ea typeface="Calibri"/>
              <a:cs typeface="Calibri"/>
              <a:sym typeface="Calibri"/>
            </a:endParaRPr>
          </a:p>
        </p:txBody>
      </p:sp>
      <p:pic>
        <p:nvPicPr>
          <p:cNvPr id="184" name="Google Shape;184;p15" descr="Tiny woman choosing dress in online store via laptop. Computer, bag, clothes flat vector illustration. Shopping and digital technology"/>
          <p:cNvPicPr preferRelativeResize="0"/>
          <p:nvPr/>
        </p:nvPicPr>
        <p:blipFill rotWithShape="1">
          <a:blip r:embed="rId4">
            <a:alphaModFix/>
          </a:blip>
          <a:srcRect/>
          <a:stretch/>
        </p:blipFill>
        <p:spPr>
          <a:xfrm>
            <a:off x="8377134" y="2309091"/>
            <a:ext cx="3563464" cy="23737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6"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91" name="Google Shape;191;p16"/>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22222"/>
              <a:buNone/>
            </a:pPr>
            <a:r>
              <a:rPr lang="en-US" sz="2000"/>
              <a:t>Secțiunea 3</a:t>
            </a:r>
            <a:br>
              <a:rPr lang="en-US" sz="2000"/>
            </a:br>
            <a:r>
              <a:rPr lang="en-US"/>
              <a:t>Conturi de cumpărături online - creare, gestionare și plata prin card bancar</a:t>
            </a:r>
            <a:endParaRPr>
              <a:highlight>
                <a:srgbClr val="FFFF00"/>
              </a:highlight>
            </a:endParaRPr>
          </a:p>
        </p:txBody>
      </p:sp>
      <p:sp>
        <p:nvSpPr>
          <p:cNvPr id="192" name="Google Shape;192;p16"/>
          <p:cNvSpPr txBox="1">
            <a:spLocks noGrp="1"/>
          </p:cNvSpPr>
          <p:nvPr>
            <p:ph type="body" idx="1"/>
          </p:nvPr>
        </p:nvSpPr>
        <p:spPr>
          <a:xfrm>
            <a:off x="558000" y="2243127"/>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Obiective</a:t>
            </a:r>
            <a:endParaRPr/>
          </a:p>
        </p:txBody>
      </p:sp>
      <p:sp>
        <p:nvSpPr>
          <p:cNvPr id="193" name="Google Shape;193;p16"/>
          <p:cNvSpPr txBox="1">
            <a:spLocks noGrp="1"/>
          </p:cNvSpPr>
          <p:nvPr>
            <p:ph type="body" idx="2"/>
          </p:nvPr>
        </p:nvSpPr>
        <p:spPr>
          <a:xfrm>
            <a:off x="617620" y="2849843"/>
            <a:ext cx="6913890" cy="292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La </a:t>
            </a:r>
            <a:r>
              <a:rPr lang="en-US" sz="2000" dirty="0" err="1"/>
              <a:t>finalul</a:t>
            </a:r>
            <a:r>
              <a:rPr lang="en-US" sz="2000" dirty="0"/>
              <a:t> </a:t>
            </a:r>
            <a:r>
              <a:rPr lang="en-US" sz="2000" dirty="0" err="1"/>
              <a:t>acestei</a:t>
            </a:r>
            <a:r>
              <a:rPr lang="en-US" sz="2000" dirty="0"/>
              <a:t> </a:t>
            </a:r>
            <a:r>
              <a:rPr lang="en-US" sz="2000" dirty="0" err="1"/>
              <a:t>secțiuni</a:t>
            </a:r>
            <a:r>
              <a:rPr lang="en-US" sz="2000" dirty="0"/>
              <a:t>, </a:t>
            </a:r>
            <a:r>
              <a:rPr lang="en-US" sz="2000" dirty="0" err="1"/>
              <a:t>veți</a:t>
            </a:r>
            <a:r>
              <a:rPr lang="en-US" sz="2000" dirty="0"/>
              <a:t> </a:t>
            </a:r>
            <a:r>
              <a:rPr lang="en-US" sz="2000" dirty="0" err="1"/>
              <a:t>putea</a:t>
            </a:r>
            <a:r>
              <a:rPr lang="en-US" sz="2000" dirty="0"/>
              <a:t>:</a:t>
            </a:r>
            <a:endParaRPr dirty="0"/>
          </a:p>
          <a:p>
            <a:pPr marL="228600" lvl="0" indent="-228600" algn="l" rtl="0">
              <a:lnSpc>
                <a:spcPct val="150000"/>
              </a:lnSpc>
              <a:spcBef>
                <a:spcPts val="1200"/>
              </a:spcBef>
              <a:spcAft>
                <a:spcPts val="0"/>
              </a:spcAft>
              <a:buSzPts val="2000"/>
              <a:buFont typeface="Calibri"/>
              <a:buChar char="✔"/>
            </a:pPr>
            <a:r>
              <a:rPr lang="en-US" sz="2000" dirty="0" err="1"/>
              <a:t>Să</a:t>
            </a:r>
            <a:r>
              <a:rPr lang="en-US" sz="2000" dirty="0"/>
              <a:t> </a:t>
            </a:r>
            <a:r>
              <a:rPr lang="en-US" sz="2000" dirty="0" err="1"/>
              <a:t>creați</a:t>
            </a:r>
            <a:r>
              <a:rPr lang="en-US" sz="2000" dirty="0"/>
              <a:t> un </a:t>
            </a:r>
            <a:r>
              <a:rPr lang="en-US" sz="2000" dirty="0" err="1"/>
              <a:t>cont</a:t>
            </a:r>
            <a:r>
              <a:rPr lang="en-US" sz="2000" dirty="0"/>
              <a:t> pe o </a:t>
            </a:r>
            <a:r>
              <a:rPr lang="en-US" sz="2000" dirty="0" err="1"/>
              <a:t>platformă</a:t>
            </a:r>
            <a:r>
              <a:rPr lang="en-US" sz="2000" dirty="0"/>
              <a:t> de tip e-shop</a:t>
            </a:r>
            <a:endParaRPr dirty="0"/>
          </a:p>
          <a:p>
            <a:pPr marL="228600" lvl="0" indent="-228600" algn="l" rtl="0">
              <a:lnSpc>
                <a:spcPct val="150000"/>
              </a:lnSpc>
              <a:spcBef>
                <a:spcPts val="1200"/>
              </a:spcBef>
              <a:spcAft>
                <a:spcPts val="0"/>
              </a:spcAft>
              <a:buSzPts val="2000"/>
              <a:buFont typeface="Calibri"/>
              <a:buChar char="✔"/>
            </a:pPr>
            <a:r>
              <a:rPr lang="en-US" sz="2000" dirty="0" err="1"/>
              <a:t>Să</a:t>
            </a:r>
            <a:r>
              <a:rPr lang="en-US" sz="2000" dirty="0"/>
              <a:t> </a:t>
            </a:r>
            <a:r>
              <a:rPr lang="en-US" sz="2000" dirty="0" err="1"/>
              <a:t>vă</a:t>
            </a:r>
            <a:r>
              <a:rPr lang="en-US" sz="2000" dirty="0"/>
              <a:t> </a:t>
            </a:r>
            <a:r>
              <a:rPr lang="en-US" sz="2000" dirty="0" err="1"/>
              <a:t>conectați</a:t>
            </a:r>
            <a:r>
              <a:rPr lang="en-US" sz="2000" dirty="0"/>
              <a:t> </a:t>
            </a:r>
            <a:r>
              <a:rPr lang="en-US" sz="2000" dirty="0" err="1"/>
              <a:t>și</a:t>
            </a:r>
            <a:r>
              <a:rPr lang="en-US" sz="2000" dirty="0"/>
              <a:t> </a:t>
            </a:r>
            <a:r>
              <a:rPr lang="en-US" sz="2000" dirty="0" err="1"/>
              <a:t>să</a:t>
            </a:r>
            <a:r>
              <a:rPr lang="en-US" sz="2000" dirty="0"/>
              <a:t> </a:t>
            </a:r>
            <a:r>
              <a:rPr lang="en-US" sz="2000" dirty="0" err="1"/>
              <a:t>gestionați</a:t>
            </a:r>
            <a:r>
              <a:rPr lang="en-US" sz="2000" dirty="0"/>
              <a:t> un </a:t>
            </a:r>
            <a:r>
              <a:rPr lang="en-US" sz="2000" dirty="0" err="1"/>
              <a:t>cont</a:t>
            </a:r>
            <a:r>
              <a:rPr lang="en-US" sz="2000" dirty="0"/>
              <a:t> de </a:t>
            </a:r>
            <a:r>
              <a:rPr lang="en-US" sz="2000" dirty="0" err="1"/>
              <a:t>cumpărături</a:t>
            </a:r>
            <a:r>
              <a:rPr lang="en-US" sz="2000" dirty="0"/>
              <a:t> online</a:t>
            </a:r>
            <a:endParaRPr sz="2000" dirty="0"/>
          </a:p>
          <a:p>
            <a:pPr marL="228600" lvl="0" indent="-228600" algn="l" rtl="0">
              <a:lnSpc>
                <a:spcPct val="150000"/>
              </a:lnSpc>
              <a:spcBef>
                <a:spcPts val="1200"/>
              </a:spcBef>
              <a:spcAft>
                <a:spcPts val="0"/>
              </a:spcAft>
              <a:buSzPts val="2000"/>
              <a:buFont typeface="Calibri"/>
              <a:buChar char="✔"/>
            </a:pPr>
            <a:r>
              <a:rPr lang="en-US" sz="2000" dirty="0" err="1"/>
              <a:t>Să</a:t>
            </a:r>
            <a:r>
              <a:rPr lang="en-US" sz="2000" dirty="0"/>
              <a:t> </a:t>
            </a:r>
            <a:r>
              <a:rPr lang="en-US" sz="2000" dirty="0" err="1"/>
              <a:t>utilizați</a:t>
            </a:r>
            <a:r>
              <a:rPr lang="en-US" sz="2000" dirty="0"/>
              <a:t> </a:t>
            </a:r>
            <a:r>
              <a:rPr lang="en-US" sz="2000" dirty="0" err="1"/>
              <a:t>cardul</a:t>
            </a:r>
            <a:r>
              <a:rPr lang="en-US" sz="2000" dirty="0"/>
              <a:t> </a:t>
            </a:r>
            <a:r>
              <a:rPr lang="en-US" sz="2000" dirty="0" err="1"/>
              <a:t>bancar</a:t>
            </a:r>
            <a:r>
              <a:rPr lang="en-US" sz="2000" dirty="0"/>
              <a:t> </a:t>
            </a:r>
            <a:r>
              <a:rPr lang="en-US" sz="2000" dirty="0" err="1"/>
              <a:t>pentru</a:t>
            </a:r>
            <a:r>
              <a:rPr lang="en-US" sz="2000" dirty="0"/>
              <a:t> </a:t>
            </a:r>
            <a:r>
              <a:rPr lang="en-US" sz="2000" dirty="0" err="1"/>
              <a:t>cumpărături</a:t>
            </a:r>
            <a:r>
              <a:rPr lang="en-US" sz="2000" dirty="0"/>
              <a:t> online</a:t>
            </a:r>
            <a:endParaRPr sz="2000" dirty="0"/>
          </a:p>
        </p:txBody>
      </p:sp>
      <p:sp>
        <p:nvSpPr>
          <p:cNvPr id="194" name="Google Shape;194;p16"/>
          <p:cNvSpPr txBox="1"/>
          <p:nvPr/>
        </p:nvSpPr>
        <p:spPr>
          <a:xfrm>
            <a:off x="9161898" y="5913514"/>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pic>
        <p:nvPicPr>
          <p:cNvPr id="7" name="Google Shape;79;p1">
            <a:extLst>
              <a:ext uri="{FF2B5EF4-FFF2-40B4-BE49-F238E27FC236}">
                <a16:creationId xmlns:a16="http://schemas.microsoft.com/office/drawing/2014/main" id="{CC0C993D-128A-40FD-8CAD-437CB36DFE24}"/>
              </a:ext>
            </a:extLst>
          </p:cNvPr>
          <p:cNvPicPr preferRelativeResize="0"/>
          <p:nvPr/>
        </p:nvPicPr>
        <p:blipFill>
          <a:blip r:embed="rId5">
            <a:alphaModFix/>
          </a:blip>
          <a:stretch>
            <a:fillRect/>
          </a:stretch>
        </p:blipFill>
        <p:spPr>
          <a:xfrm>
            <a:off x="176964" y="6470150"/>
            <a:ext cx="1478830" cy="351006"/>
          </a:xfrm>
          <a:prstGeom prst="rect">
            <a:avLst/>
          </a:prstGeom>
          <a:noFill/>
          <a:ln>
            <a:noFill/>
          </a:ln>
        </p:spPr>
      </p:pic>
      <p:sp>
        <p:nvSpPr>
          <p:cNvPr id="2" name="TextBox 1">
            <a:extLst>
              <a:ext uri="{FF2B5EF4-FFF2-40B4-BE49-F238E27FC236}">
                <a16:creationId xmlns:a16="http://schemas.microsoft.com/office/drawing/2014/main" id="{35DA82A7-BAEE-4657-94A4-742CB2FF250F}"/>
              </a:ext>
            </a:extLst>
          </p:cNvPr>
          <p:cNvSpPr txBox="1"/>
          <p:nvPr/>
        </p:nvSpPr>
        <p:spPr>
          <a:xfrm>
            <a:off x="11449878" y="6202017"/>
            <a:ext cx="742122" cy="619139"/>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Crearea unui cont online</a:t>
            </a:r>
            <a:endParaRPr/>
          </a:p>
        </p:txBody>
      </p:sp>
      <p:sp>
        <p:nvSpPr>
          <p:cNvPr id="200" name="Google Shape;200;p17"/>
          <p:cNvSpPr txBox="1">
            <a:spLocks noGrp="1"/>
          </p:cNvSpPr>
          <p:nvPr>
            <p:ph type="body" idx="1"/>
          </p:nvPr>
        </p:nvSpPr>
        <p:spPr>
          <a:xfrm>
            <a:off x="566150" y="1905149"/>
            <a:ext cx="7192500" cy="4033800"/>
          </a:xfrm>
          <a:prstGeom prst="rect">
            <a:avLst/>
          </a:prstGeom>
          <a:noFill/>
          <a:ln>
            <a:noFill/>
          </a:ln>
        </p:spPr>
        <p:txBody>
          <a:bodyPr spcFirstLastPara="1" wrap="square" lIns="91425" tIns="45700" rIns="91425" bIns="45700" anchor="t" anchorCtr="0">
            <a:normAutofit fontScale="92500" lnSpcReduction="10000"/>
          </a:bodyPr>
          <a:lstStyle/>
          <a:p>
            <a:pPr marL="76200" lvl="0" indent="0" algn="just" rtl="0">
              <a:lnSpc>
                <a:spcPct val="100000"/>
              </a:lnSpc>
              <a:spcBef>
                <a:spcPts val="600"/>
              </a:spcBef>
              <a:spcAft>
                <a:spcPts val="0"/>
              </a:spcAft>
              <a:buSzPct val="108108"/>
              <a:buNone/>
            </a:pPr>
            <a:r>
              <a:rPr lang="en-US" dirty="0" err="1"/>
              <a:t>Pentru</a:t>
            </a:r>
            <a:r>
              <a:rPr lang="en-US" dirty="0"/>
              <a:t> a </a:t>
            </a:r>
            <a:r>
              <a:rPr lang="en-US" dirty="0" err="1"/>
              <a:t>crea</a:t>
            </a:r>
            <a:r>
              <a:rPr lang="en-US" dirty="0"/>
              <a:t> un </a:t>
            </a:r>
            <a:r>
              <a:rPr lang="en-US" dirty="0" err="1"/>
              <a:t>cont</a:t>
            </a:r>
            <a:r>
              <a:rPr lang="en-US" dirty="0"/>
              <a:t>, </a:t>
            </a:r>
            <a:r>
              <a:rPr lang="en-US" dirty="0" err="1"/>
              <a:t>trebuie</a:t>
            </a:r>
            <a:r>
              <a:rPr lang="en-US" dirty="0"/>
              <a:t> </a:t>
            </a:r>
            <a:r>
              <a:rPr lang="en-US" dirty="0" err="1"/>
              <a:t>să</a:t>
            </a:r>
            <a:r>
              <a:rPr lang="en-US" dirty="0"/>
              <a:t>:</a:t>
            </a:r>
            <a:endParaRPr dirty="0"/>
          </a:p>
          <a:p>
            <a:pPr marL="457200" lvl="0" indent="-381000" algn="just" rtl="0">
              <a:lnSpc>
                <a:spcPct val="100000"/>
              </a:lnSpc>
              <a:spcBef>
                <a:spcPts val="600"/>
              </a:spcBef>
              <a:spcAft>
                <a:spcPts val="0"/>
              </a:spcAft>
              <a:buClr>
                <a:srgbClr val="68BC42"/>
              </a:buClr>
              <a:buSzPct val="108108"/>
              <a:buChar char="▪"/>
            </a:pPr>
            <a:r>
              <a:rPr lang="en-US" b="1" dirty="0" err="1"/>
              <a:t>Vă</a:t>
            </a:r>
            <a:r>
              <a:rPr lang="en-US" b="1" dirty="0"/>
              <a:t> </a:t>
            </a:r>
            <a:r>
              <a:rPr lang="en-US" b="1" dirty="0" err="1"/>
              <a:t>înscrieți</a:t>
            </a:r>
            <a:r>
              <a:rPr lang="en-US" dirty="0"/>
              <a:t>: </a:t>
            </a:r>
            <a:r>
              <a:rPr lang="en-US" dirty="0" err="1"/>
              <a:t>Căutați</a:t>
            </a:r>
            <a:r>
              <a:rPr lang="en-US" dirty="0"/>
              <a:t> un </a:t>
            </a:r>
            <a:r>
              <a:rPr lang="en-US" dirty="0" err="1"/>
              <a:t>buton</a:t>
            </a:r>
            <a:r>
              <a:rPr lang="en-US" dirty="0"/>
              <a:t> „</a:t>
            </a:r>
            <a:r>
              <a:rPr lang="en-US" dirty="0" err="1"/>
              <a:t>Înscriere</a:t>
            </a:r>
            <a:r>
              <a:rPr lang="en-US" dirty="0"/>
              <a:t>” </a:t>
            </a:r>
            <a:r>
              <a:rPr lang="en-US" dirty="0" err="1"/>
              <a:t>sau</a:t>
            </a:r>
            <a:r>
              <a:rPr lang="en-US" dirty="0"/>
              <a:t> „</a:t>
            </a:r>
            <a:r>
              <a:rPr lang="en-US" dirty="0" err="1"/>
              <a:t>Creare</a:t>
            </a:r>
            <a:r>
              <a:rPr lang="en-US" dirty="0"/>
              <a:t> </a:t>
            </a:r>
            <a:r>
              <a:rPr lang="en-US" dirty="0" err="1"/>
              <a:t>cont</a:t>
            </a:r>
            <a:r>
              <a:rPr lang="en-US" dirty="0"/>
              <a:t>” pe site.</a:t>
            </a:r>
            <a:endParaRPr dirty="0"/>
          </a:p>
          <a:p>
            <a:pPr marL="457200" lvl="0" indent="-381000" algn="just" rtl="0">
              <a:lnSpc>
                <a:spcPct val="100000"/>
              </a:lnSpc>
              <a:spcBef>
                <a:spcPts val="600"/>
              </a:spcBef>
              <a:spcAft>
                <a:spcPts val="0"/>
              </a:spcAft>
              <a:buClr>
                <a:srgbClr val="68BC42"/>
              </a:buClr>
              <a:buSzPct val="108108"/>
              <a:buChar char="▪"/>
            </a:pPr>
            <a:r>
              <a:rPr lang="en-US" b="1" dirty="0" err="1"/>
              <a:t>Apăsați</a:t>
            </a:r>
            <a:r>
              <a:rPr lang="en-US" dirty="0"/>
              <a:t> pe </a:t>
            </a:r>
            <a:r>
              <a:rPr lang="en-US" dirty="0" err="1"/>
              <a:t>acesta</a:t>
            </a:r>
            <a:r>
              <a:rPr lang="en-US" dirty="0"/>
              <a:t> </a:t>
            </a:r>
            <a:r>
              <a:rPr lang="en-US" dirty="0" err="1"/>
              <a:t>pentru</a:t>
            </a:r>
            <a:r>
              <a:rPr lang="en-US" dirty="0"/>
              <a:t> a </a:t>
            </a:r>
            <a:r>
              <a:rPr lang="en-US" dirty="0" err="1"/>
              <a:t>începe</a:t>
            </a:r>
            <a:r>
              <a:rPr lang="en-US" dirty="0"/>
              <a:t> </a:t>
            </a:r>
            <a:r>
              <a:rPr lang="en-US" dirty="0" err="1"/>
              <a:t>procesul</a:t>
            </a:r>
            <a:r>
              <a:rPr lang="en-US" dirty="0"/>
              <a:t> de </a:t>
            </a:r>
            <a:r>
              <a:rPr lang="en-US" dirty="0" err="1"/>
              <a:t>înregistrare</a:t>
            </a:r>
            <a:r>
              <a:rPr lang="en-US" dirty="0"/>
              <a:t>.</a:t>
            </a:r>
            <a:endParaRPr dirty="0"/>
          </a:p>
          <a:p>
            <a:pPr marL="457200" lvl="0" indent="-381000" algn="just" rtl="0">
              <a:lnSpc>
                <a:spcPct val="100000"/>
              </a:lnSpc>
              <a:spcBef>
                <a:spcPts val="600"/>
              </a:spcBef>
              <a:spcAft>
                <a:spcPts val="0"/>
              </a:spcAft>
              <a:buClr>
                <a:srgbClr val="68BC42"/>
              </a:buClr>
              <a:buSzPct val="108108"/>
              <a:buChar char="▪"/>
            </a:pPr>
            <a:r>
              <a:rPr lang="en-US" b="1" dirty="0" err="1"/>
              <a:t>Completați</a:t>
            </a:r>
            <a:r>
              <a:rPr lang="en-US" b="1" dirty="0"/>
              <a:t> </a:t>
            </a:r>
            <a:r>
              <a:rPr lang="en-US" b="1" dirty="0" err="1"/>
              <a:t>detaliile</a:t>
            </a:r>
            <a:r>
              <a:rPr lang="en-US" b="1" dirty="0"/>
              <a:t>: </a:t>
            </a:r>
            <a:r>
              <a:rPr lang="en-US" dirty="0" err="1"/>
              <a:t>Introduceți</a:t>
            </a:r>
            <a:r>
              <a:rPr lang="en-US" dirty="0"/>
              <a:t> </a:t>
            </a:r>
            <a:r>
              <a:rPr lang="en-US" dirty="0" err="1"/>
              <a:t>informațiile</a:t>
            </a:r>
            <a:r>
              <a:rPr lang="en-US" dirty="0"/>
              <a:t> </a:t>
            </a:r>
            <a:r>
              <a:rPr lang="en-US" dirty="0" err="1"/>
              <a:t>dvs</a:t>
            </a:r>
            <a:r>
              <a:rPr lang="en-US" dirty="0"/>
              <a:t>., cum </a:t>
            </a:r>
            <a:r>
              <a:rPr lang="en-US" dirty="0" err="1"/>
              <a:t>ar</a:t>
            </a:r>
            <a:r>
              <a:rPr lang="en-US" dirty="0"/>
              <a:t> fi </a:t>
            </a:r>
            <a:r>
              <a:rPr lang="en-US" dirty="0" err="1"/>
              <a:t>numele</a:t>
            </a:r>
            <a:r>
              <a:rPr lang="en-US" dirty="0"/>
              <a:t>, </a:t>
            </a:r>
            <a:r>
              <a:rPr lang="en-US" dirty="0" err="1"/>
              <a:t>adresa</a:t>
            </a:r>
            <a:r>
              <a:rPr lang="en-US" dirty="0"/>
              <a:t> de e-mail </a:t>
            </a:r>
            <a:r>
              <a:rPr lang="en-US" dirty="0" err="1"/>
              <a:t>și</a:t>
            </a:r>
            <a:r>
              <a:rPr lang="en-US" dirty="0"/>
              <a:t> </a:t>
            </a:r>
            <a:r>
              <a:rPr lang="en-US" dirty="0" err="1"/>
              <a:t>parola</a:t>
            </a:r>
            <a:r>
              <a:rPr lang="en-US" dirty="0"/>
              <a:t>. </a:t>
            </a:r>
            <a:r>
              <a:rPr lang="en-US" dirty="0" err="1"/>
              <a:t>Unele</a:t>
            </a:r>
            <a:r>
              <a:rPr lang="en-US" dirty="0"/>
              <a:t> site-</a:t>
            </a:r>
            <a:r>
              <a:rPr lang="en-US" dirty="0" err="1"/>
              <a:t>uri</a:t>
            </a:r>
            <a:r>
              <a:rPr lang="en-US" dirty="0"/>
              <a:t> web pot </a:t>
            </a:r>
            <a:r>
              <a:rPr lang="en-US" dirty="0" err="1"/>
              <a:t>solicita</a:t>
            </a:r>
            <a:r>
              <a:rPr lang="en-US" dirty="0"/>
              <a:t> </a:t>
            </a:r>
            <a:r>
              <a:rPr lang="en-US" dirty="0" err="1"/>
              <a:t>detalii</a:t>
            </a:r>
            <a:r>
              <a:rPr lang="en-US" dirty="0"/>
              <a:t> </a:t>
            </a:r>
            <a:r>
              <a:rPr lang="en-US" dirty="0" err="1"/>
              <a:t>suplimentare</a:t>
            </a:r>
            <a:r>
              <a:rPr lang="en-US" dirty="0"/>
              <a:t>, cum </a:t>
            </a:r>
            <a:r>
              <a:rPr lang="en-US" dirty="0" err="1"/>
              <a:t>ar</a:t>
            </a:r>
            <a:r>
              <a:rPr lang="en-US" dirty="0"/>
              <a:t> fi </a:t>
            </a:r>
            <a:r>
              <a:rPr lang="en-US" dirty="0" err="1"/>
              <a:t>numărul</a:t>
            </a:r>
            <a:r>
              <a:rPr lang="en-US" dirty="0"/>
              <a:t> de telefon </a:t>
            </a:r>
            <a:r>
              <a:rPr lang="en-US" dirty="0" err="1"/>
              <a:t>și</a:t>
            </a:r>
            <a:r>
              <a:rPr lang="en-US" dirty="0"/>
              <a:t> </a:t>
            </a:r>
            <a:r>
              <a:rPr lang="en-US" dirty="0" err="1"/>
              <a:t>adresa</a:t>
            </a:r>
            <a:r>
              <a:rPr lang="en-US" dirty="0"/>
              <a:t>.</a:t>
            </a:r>
            <a:endParaRPr dirty="0"/>
          </a:p>
          <a:p>
            <a:pPr marL="457200" lvl="0" indent="-381000" algn="just" rtl="0">
              <a:lnSpc>
                <a:spcPct val="100000"/>
              </a:lnSpc>
              <a:spcBef>
                <a:spcPts val="600"/>
              </a:spcBef>
              <a:spcAft>
                <a:spcPts val="0"/>
              </a:spcAft>
              <a:buClr>
                <a:srgbClr val="68BC42"/>
              </a:buClr>
              <a:buSzPct val="108108"/>
              <a:buChar char="▪"/>
            </a:pPr>
            <a:r>
              <a:rPr lang="en-US" b="1" dirty="0" err="1"/>
              <a:t>Setați</a:t>
            </a:r>
            <a:r>
              <a:rPr lang="en-US" b="1" dirty="0"/>
              <a:t> o </a:t>
            </a:r>
            <a:r>
              <a:rPr lang="en-US" b="1" dirty="0" err="1"/>
              <a:t>parolă</a:t>
            </a:r>
            <a:r>
              <a:rPr lang="en-US" b="1" dirty="0"/>
              <a:t> </a:t>
            </a:r>
            <a:r>
              <a:rPr lang="en-US" b="1" dirty="0" err="1"/>
              <a:t>puternică</a:t>
            </a:r>
            <a:r>
              <a:rPr lang="en-US" b="1" dirty="0"/>
              <a:t>:</a:t>
            </a:r>
            <a:r>
              <a:rPr lang="en-US" dirty="0"/>
              <a:t> </a:t>
            </a:r>
            <a:r>
              <a:rPr lang="en-US" dirty="0" err="1"/>
              <a:t>Utilizați</a:t>
            </a:r>
            <a:r>
              <a:rPr lang="en-US" dirty="0"/>
              <a:t> o </a:t>
            </a:r>
            <a:r>
              <a:rPr lang="en-US" dirty="0" err="1"/>
              <a:t>combinație</a:t>
            </a:r>
            <a:r>
              <a:rPr lang="en-US" dirty="0"/>
              <a:t> de </a:t>
            </a:r>
            <a:r>
              <a:rPr lang="en-US" dirty="0" err="1"/>
              <a:t>litere</a:t>
            </a:r>
            <a:r>
              <a:rPr lang="en-US" dirty="0"/>
              <a:t>, </a:t>
            </a:r>
            <a:r>
              <a:rPr lang="en-US" dirty="0" err="1"/>
              <a:t>cifre</a:t>
            </a:r>
            <a:r>
              <a:rPr lang="en-US" dirty="0"/>
              <a:t> </a:t>
            </a:r>
            <a:r>
              <a:rPr lang="en-US" dirty="0" err="1"/>
              <a:t>și</a:t>
            </a:r>
            <a:r>
              <a:rPr lang="en-US" dirty="0"/>
              <a:t> </a:t>
            </a:r>
            <a:r>
              <a:rPr lang="en-US" dirty="0" err="1"/>
              <a:t>simboluri</a:t>
            </a:r>
            <a:r>
              <a:rPr lang="en-US" dirty="0"/>
              <a:t> </a:t>
            </a:r>
            <a:r>
              <a:rPr lang="en-US" dirty="0" err="1"/>
              <a:t>pentru</a:t>
            </a:r>
            <a:r>
              <a:rPr lang="en-US" dirty="0"/>
              <a:t> </a:t>
            </a:r>
            <a:r>
              <a:rPr lang="en-US" dirty="0" err="1"/>
              <a:t>securitate</a:t>
            </a:r>
            <a:r>
              <a:rPr lang="en-US" dirty="0"/>
              <a:t>.</a:t>
            </a:r>
            <a:endParaRPr dirty="0"/>
          </a:p>
          <a:p>
            <a:pPr marL="457200" lvl="0" indent="-228600" algn="just" rtl="0">
              <a:lnSpc>
                <a:spcPct val="100000"/>
              </a:lnSpc>
              <a:spcBef>
                <a:spcPts val="600"/>
              </a:spcBef>
              <a:spcAft>
                <a:spcPts val="0"/>
              </a:spcAft>
              <a:buClr>
                <a:srgbClr val="68BC42"/>
              </a:buClr>
              <a:buSzPct val="108108"/>
              <a:buNone/>
            </a:pPr>
            <a:endParaRPr dirty="0"/>
          </a:p>
        </p:txBody>
      </p:sp>
      <p:pic>
        <p:nvPicPr>
          <p:cNvPr id="201" name="Google Shape;201;p17" descr="Log in online store landing page"/>
          <p:cNvPicPr preferRelativeResize="0"/>
          <p:nvPr/>
        </p:nvPicPr>
        <p:blipFill rotWithShape="1">
          <a:blip r:embed="rId3">
            <a:alphaModFix/>
          </a:blip>
          <a:srcRect l="8976" t="11192" r="9013"/>
          <a:stretch/>
        </p:blipFill>
        <p:spPr>
          <a:xfrm>
            <a:off x="7995954" y="2486362"/>
            <a:ext cx="4082072" cy="2944620"/>
          </a:xfrm>
          <a:prstGeom prst="rect">
            <a:avLst/>
          </a:prstGeom>
          <a:noFill/>
          <a:ln>
            <a:noFill/>
          </a:ln>
        </p:spPr>
      </p:pic>
      <p:sp>
        <p:nvSpPr>
          <p:cNvPr id="202" name="Google Shape;202;p17"/>
          <p:cNvSpPr txBox="1"/>
          <p:nvPr/>
        </p:nvSpPr>
        <p:spPr>
          <a:xfrm>
            <a:off x="8888969" y="5692728"/>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Gestionarea</a:t>
            </a:r>
            <a:r>
              <a:rPr lang="en-US" dirty="0"/>
              <a:t> </a:t>
            </a:r>
            <a:r>
              <a:rPr lang="en-US" dirty="0" err="1"/>
              <a:t>contului</a:t>
            </a:r>
            <a:endParaRPr dirty="0"/>
          </a:p>
        </p:txBody>
      </p:sp>
      <p:sp>
        <p:nvSpPr>
          <p:cNvPr id="208" name="Google Shape;208;p21"/>
          <p:cNvSpPr txBox="1">
            <a:spLocks noGrp="1"/>
          </p:cNvSpPr>
          <p:nvPr>
            <p:ph type="body" idx="1"/>
          </p:nvPr>
        </p:nvSpPr>
        <p:spPr>
          <a:xfrm>
            <a:off x="566154" y="2330868"/>
            <a:ext cx="6693628" cy="3941326"/>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dirty="0" err="1"/>
              <a:t>Pentru</a:t>
            </a:r>
            <a:r>
              <a:rPr lang="en-US" dirty="0"/>
              <a:t> a </a:t>
            </a:r>
            <a:r>
              <a:rPr lang="en-US" dirty="0" err="1"/>
              <a:t>gestiona</a:t>
            </a:r>
            <a:r>
              <a:rPr lang="en-US" dirty="0"/>
              <a:t> un </a:t>
            </a:r>
            <a:r>
              <a:rPr lang="en-US" dirty="0" err="1"/>
              <a:t>cont</a:t>
            </a:r>
            <a:r>
              <a:rPr lang="en-US" dirty="0"/>
              <a:t>, </a:t>
            </a:r>
            <a:r>
              <a:rPr lang="en-US" dirty="0" err="1"/>
              <a:t>trebuie</a:t>
            </a:r>
            <a:r>
              <a:rPr lang="en-US" dirty="0"/>
              <a:t> </a:t>
            </a:r>
            <a:r>
              <a:rPr lang="en-US" dirty="0" err="1"/>
              <a:t>să</a:t>
            </a:r>
            <a:r>
              <a:rPr lang="ro-RO" dirty="0"/>
              <a:t> vă</a:t>
            </a:r>
            <a:r>
              <a:rPr lang="en-US" dirty="0"/>
              <a:t>:</a:t>
            </a:r>
            <a:endParaRPr b="1" dirty="0"/>
          </a:p>
          <a:p>
            <a:pPr marL="457200" lvl="0" indent="-381000" algn="l" rtl="0">
              <a:lnSpc>
                <a:spcPct val="100000"/>
              </a:lnSpc>
              <a:spcBef>
                <a:spcPts val="1200"/>
              </a:spcBef>
              <a:spcAft>
                <a:spcPts val="0"/>
              </a:spcAft>
              <a:buSzPts val="2400"/>
              <a:buChar char="▪"/>
            </a:pPr>
            <a:r>
              <a:rPr lang="ro-RO" b="1" dirty="0"/>
              <a:t>Conectați</a:t>
            </a:r>
            <a:r>
              <a:rPr lang="en-US" b="1" dirty="0"/>
              <a:t>: </a:t>
            </a:r>
            <a:r>
              <a:rPr lang="en-US" dirty="0" err="1"/>
              <a:t>Utilizați</a:t>
            </a:r>
            <a:r>
              <a:rPr lang="en-US" dirty="0"/>
              <a:t> </a:t>
            </a:r>
            <a:r>
              <a:rPr lang="en-US" dirty="0" err="1"/>
              <a:t>adresa</a:t>
            </a:r>
            <a:r>
              <a:rPr lang="en-US" dirty="0"/>
              <a:t> </a:t>
            </a:r>
            <a:r>
              <a:rPr lang="en-US" dirty="0" err="1"/>
              <a:t>dvs</a:t>
            </a:r>
            <a:r>
              <a:rPr lang="en-US" dirty="0"/>
              <a:t>. de e-mail </a:t>
            </a:r>
            <a:r>
              <a:rPr lang="en-US" dirty="0" err="1"/>
              <a:t>și</a:t>
            </a:r>
            <a:r>
              <a:rPr lang="en-US" dirty="0"/>
              <a:t> </a:t>
            </a:r>
            <a:r>
              <a:rPr lang="en-US" dirty="0" err="1"/>
              <a:t>parola</a:t>
            </a:r>
            <a:r>
              <a:rPr lang="en-US" dirty="0"/>
              <a:t> </a:t>
            </a:r>
            <a:r>
              <a:rPr lang="en-US" dirty="0" err="1"/>
              <a:t>pentru</a:t>
            </a:r>
            <a:r>
              <a:rPr lang="en-US" dirty="0"/>
              <a:t> a </a:t>
            </a:r>
            <a:r>
              <a:rPr lang="en-US" dirty="0" err="1"/>
              <a:t>vă</a:t>
            </a:r>
            <a:r>
              <a:rPr lang="en-US" dirty="0"/>
              <a:t> </a:t>
            </a:r>
            <a:r>
              <a:rPr lang="en-US" dirty="0" err="1"/>
              <a:t>conecta</a:t>
            </a:r>
            <a:r>
              <a:rPr lang="en-US" dirty="0"/>
              <a:t> la site.</a:t>
            </a:r>
            <a:endParaRPr dirty="0"/>
          </a:p>
          <a:p>
            <a:pPr marL="457200" lvl="0" indent="-381000" algn="just" rtl="0">
              <a:lnSpc>
                <a:spcPct val="100000"/>
              </a:lnSpc>
              <a:spcBef>
                <a:spcPts val="1200"/>
              </a:spcBef>
              <a:spcAft>
                <a:spcPts val="600"/>
              </a:spcAft>
              <a:buSzPts val="2400"/>
              <a:buChar char="▪"/>
            </a:pPr>
            <a:r>
              <a:rPr lang="en-US" b="1" dirty="0"/>
              <a:t>Set</a:t>
            </a:r>
            <a:r>
              <a:rPr lang="ro-RO" b="1" dirty="0"/>
              <a:t>ați</a:t>
            </a:r>
            <a:r>
              <a:rPr lang="en-US" b="1" dirty="0"/>
              <a:t> </a:t>
            </a:r>
            <a:r>
              <a:rPr lang="en-US" b="1" dirty="0" err="1"/>
              <a:t>profil</a:t>
            </a:r>
            <a:r>
              <a:rPr lang="ro-RO" b="1" dirty="0"/>
              <a:t>ul</a:t>
            </a:r>
            <a:r>
              <a:rPr lang="en-US" b="1" dirty="0"/>
              <a:t>: </a:t>
            </a:r>
            <a:r>
              <a:rPr lang="en-US" dirty="0"/>
              <a:t>În </a:t>
            </a:r>
            <a:r>
              <a:rPr lang="en-US" dirty="0" err="1"/>
              <a:t>detaliile</a:t>
            </a:r>
            <a:r>
              <a:rPr lang="en-US" dirty="0"/>
              <a:t> </a:t>
            </a:r>
            <a:r>
              <a:rPr lang="en-US" dirty="0" err="1"/>
              <a:t>contului</a:t>
            </a:r>
            <a:r>
              <a:rPr lang="en-US" dirty="0"/>
              <a:t> </a:t>
            </a:r>
            <a:r>
              <a:rPr lang="en-US" dirty="0" err="1"/>
              <a:t>dvs</a:t>
            </a:r>
            <a:r>
              <a:rPr lang="en-US" dirty="0"/>
              <a:t>., </a:t>
            </a:r>
            <a:r>
              <a:rPr lang="en-US" dirty="0" err="1"/>
              <a:t>vă</a:t>
            </a:r>
            <a:r>
              <a:rPr lang="en-US" dirty="0"/>
              <a:t> </a:t>
            </a:r>
            <a:r>
              <a:rPr lang="en-US" dirty="0" err="1"/>
              <a:t>puteți</a:t>
            </a:r>
            <a:r>
              <a:rPr lang="en-US" dirty="0"/>
              <a:t> </a:t>
            </a:r>
            <a:r>
              <a:rPr lang="en-US" dirty="0" err="1"/>
              <a:t>actualiza</a:t>
            </a:r>
            <a:r>
              <a:rPr lang="en-US" dirty="0"/>
              <a:t> </a:t>
            </a:r>
            <a:r>
              <a:rPr lang="en-US" dirty="0" err="1"/>
              <a:t>detaliile</a:t>
            </a:r>
            <a:r>
              <a:rPr lang="en-US" dirty="0"/>
              <a:t> </a:t>
            </a:r>
            <a:r>
              <a:rPr lang="en-US" dirty="0" err="1"/>
              <a:t>personale</a:t>
            </a:r>
            <a:r>
              <a:rPr lang="en-US" dirty="0"/>
              <a:t>, cum </a:t>
            </a:r>
            <a:r>
              <a:rPr lang="en-US" dirty="0" err="1"/>
              <a:t>ar</a:t>
            </a:r>
            <a:r>
              <a:rPr lang="en-US" dirty="0"/>
              <a:t> fi </a:t>
            </a:r>
            <a:r>
              <a:rPr lang="en-US" dirty="0" err="1"/>
              <a:t>adresa</a:t>
            </a:r>
            <a:r>
              <a:rPr lang="en-US" dirty="0"/>
              <a:t> de </a:t>
            </a:r>
            <a:r>
              <a:rPr lang="ro-RO" dirty="0"/>
              <a:t>livrare</a:t>
            </a:r>
            <a:r>
              <a:rPr lang="en-US" dirty="0"/>
              <a:t>, </a:t>
            </a:r>
            <a:r>
              <a:rPr lang="en-US" dirty="0" err="1"/>
              <a:t>numărul</a:t>
            </a:r>
            <a:r>
              <a:rPr lang="en-US" dirty="0"/>
              <a:t> de telefon </a:t>
            </a:r>
            <a:r>
              <a:rPr lang="en-US" dirty="0" err="1"/>
              <a:t>și</a:t>
            </a:r>
            <a:r>
              <a:rPr lang="en-US" dirty="0"/>
              <a:t> </a:t>
            </a:r>
            <a:r>
              <a:rPr lang="en-US" dirty="0" err="1"/>
              <a:t>metoda</a:t>
            </a:r>
            <a:r>
              <a:rPr lang="en-US" dirty="0"/>
              <a:t> de </a:t>
            </a:r>
            <a:r>
              <a:rPr lang="en-US" dirty="0" err="1"/>
              <a:t>plată</a:t>
            </a:r>
            <a:r>
              <a:rPr lang="en-US" dirty="0"/>
              <a:t> </a:t>
            </a:r>
            <a:r>
              <a:rPr lang="en-US" dirty="0" err="1"/>
              <a:t>preferată</a:t>
            </a:r>
            <a:r>
              <a:rPr lang="en-US" dirty="0"/>
              <a:t>.</a:t>
            </a:r>
            <a:endParaRPr dirty="0"/>
          </a:p>
        </p:txBody>
      </p:sp>
      <p:pic>
        <p:nvPicPr>
          <p:cNvPr id="209" name="Google Shape;209;p21" descr="Follow me social and business theme design"/>
          <p:cNvPicPr preferRelativeResize="0"/>
          <p:nvPr/>
        </p:nvPicPr>
        <p:blipFill rotWithShape="1">
          <a:blip r:embed="rId3">
            <a:alphaModFix/>
          </a:blip>
          <a:srcRect/>
          <a:stretch/>
        </p:blipFill>
        <p:spPr>
          <a:xfrm>
            <a:off x="8012959" y="2069359"/>
            <a:ext cx="3777259" cy="3777259"/>
          </a:xfrm>
          <a:prstGeom prst="rect">
            <a:avLst/>
          </a:prstGeom>
          <a:noFill/>
          <a:ln>
            <a:noFill/>
          </a:ln>
        </p:spPr>
      </p:pic>
      <p:sp>
        <p:nvSpPr>
          <p:cNvPr id="210" name="Google Shape;210;p21"/>
          <p:cNvSpPr txBox="1"/>
          <p:nvPr/>
        </p:nvSpPr>
        <p:spPr>
          <a:xfrm>
            <a:off x="4964959" y="5861594"/>
            <a:ext cx="609600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studiogstock</a:t>
            </a:r>
            <a:r>
              <a:rPr lang="en-US" sz="10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rPr>
              <a: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548550" y="67989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Folosirea</a:t>
            </a:r>
            <a:r>
              <a:rPr lang="en-US" b="1" dirty="0"/>
              <a:t> </a:t>
            </a:r>
            <a:r>
              <a:rPr lang="en-US" b="1" dirty="0" err="1"/>
              <a:t>unui</a:t>
            </a:r>
            <a:r>
              <a:rPr lang="en-US" b="1" dirty="0"/>
              <a:t> card de credit </a:t>
            </a:r>
            <a:r>
              <a:rPr lang="en-US" b="1" dirty="0" err="1"/>
              <a:t>pentru</a:t>
            </a:r>
            <a:r>
              <a:rPr lang="en-US" b="1" dirty="0"/>
              <a:t> </a:t>
            </a:r>
            <a:r>
              <a:rPr lang="en-US" b="1" dirty="0" err="1"/>
              <a:t>cumpărături</a:t>
            </a:r>
            <a:r>
              <a:rPr lang="en-US" b="1" dirty="0"/>
              <a:t> online</a:t>
            </a:r>
            <a:endParaRPr dirty="0"/>
          </a:p>
        </p:txBody>
      </p:sp>
      <p:sp>
        <p:nvSpPr>
          <p:cNvPr id="216" name="Google Shape;216;p22"/>
          <p:cNvSpPr txBox="1">
            <a:spLocks noGrp="1"/>
          </p:cNvSpPr>
          <p:nvPr>
            <p:ph type="body" idx="1"/>
          </p:nvPr>
        </p:nvSpPr>
        <p:spPr>
          <a:xfrm>
            <a:off x="704936" y="1408052"/>
            <a:ext cx="7368751" cy="3941326"/>
          </a:xfrm>
          <a:prstGeom prst="rect">
            <a:avLst/>
          </a:prstGeom>
          <a:noFill/>
          <a:ln>
            <a:noFill/>
          </a:ln>
        </p:spPr>
        <p:txBody>
          <a:bodyPr spcFirstLastPara="1" wrap="square" lIns="91425" tIns="45700" rIns="91425" bIns="45700" anchor="t" anchorCtr="0">
            <a:normAutofit fontScale="92500"/>
          </a:bodyPr>
          <a:lstStyle/>
          <a:p>
            <a:pPr marL="76200" lvl="0" indent="0" algn="l" rtl="0">
              <a:lnSpc>
                <a:spcPct val="100000"/>
              </a:lnSpc>
              <a:spcBef>
                <a:spcPts val="600"/>
              </a:spcBef>
              <a:spcAft>
                <a:spcPts val="0"/>
              </a:spcAft>
              <a:buSzPct val="108108"/>
              <a:buNone/>
            </a:pPr>
            <a:r>
              <a:rPr lang="en-US" dirty="0" err="1"/>
              <a:t>Cumpărăturile</a:t>
            </a:r>
            <a:r>
              <a:rPr lang="en-US" dirty="0"/>
              <a:t> online sunt </a:t>
            </a:r>
            <a:r>
              <a:rPr lang="ro-RO" dirty="0"/>
              <a:t>ușoare</a:t>
            </a:r>
            <a:r>
              <a:rPr lang="en-US" dirty="0"/>
              <a:t> </a:t>
            </a:r>
            <a:r>
              <a:rPr lang="en-US" dirty="0" err="1"/>
              <a:t>și</a:t>
            </a:r>
            <a:r>
              <a:rPr lang="en-US" dirty="0"/>
              <a:t> co</a:t>
            </a:r>
            <a:r>
              <a:rPr lang="ro-RO" dirty="0"/>
              <a:t>mode</a:t>
            </a:r>
            <a:r>
              <a:rPr lang="en-US" dirty="0"/>
              <a:t>! </a:t>
            </a:r>
            <a:r>
              <a:rPr lang="en-US" dirty="0" err="1"/>
              <a:t>Urmați</a:t>
            </a:r>
            <a:r>
              <a:rPr lang="en-US" dirty="0"/>
              <a:t> </a:t>
            </a:r>
            <a:r>
              <a:rPr lang="en-US" dirty="0" err="1"/>
              <a:t>acești</a:t>
            </a:r>
            <a:r>
              <a:rPr lang="en-US" dirty="0"/>
              <a:t> </a:t>
            </a:r>
            <a:r>
              <a:rPr lang="en-US" dirty="0" err="1"/>
              <a:t>pași</a:t>
            </a:r>
            <a:r>
              <a:rPr lang="en-US" dirty="0"/>
              <a:t> </a:t>
            </a:r>
            <a:r>
              <a:rPr lang="en-US" dirty="0" err="1"/>
              <a:t>simpli</a:t>
            </a:r>
            <a:r>
              <a:rPr lang="en-US" dirty="0"/>
              <a:t> </a:t>
            </a:r>
            <a:r>
              <a:rPr lang="en-US" dirty="0" err="1"/>
              <a:t>pentru</a:t>
            </a:r>
            <a:r>
              <a:rPr lang="en-US" dirty="0"/>
              <a:t> a </a:t>
            </a:r>
            <a:r>
              <a:rPr lang="en-US" dirty="0" err="1"/>
              <a:t>vă</a:t>
            </a:r>
            <a:r>
              <a:rPr lang="en-US" dirty="0"/>
              <a:t> </a:t>
            </a:r>
            <a:r>
              <a:rPr lang="en-US" dirty="0" err="1"/>
              <a:t>utiliza</a:t>
            </a:r>
            <a:r>
              <a:rPr lang="en-US" dirty="0"/>
              <a:t> </a:t>
            </a:r>
            <a:r>
              <a:rPr lang="en-US" dirty="0" err="1"/>
              <a:t>cardul</a:t>
            </a:r>
            <a:r>
              <a:rPr lang="en-US" dirty="0"/>
              <a:t> de credit în </a:t>
            </a:r>
            <a:r>
              <a:rPr lang="en-US" dirty="0" err="1"/>
              <a:t>siguranță</a:t>
            </a:r>
            <a:r>
              <a:rPr lang="en-US" dirty="0"/>
              <a:t>.</a:t>
            </a:r>
            <a:endParaRPr dirty="0"/>
          </a:p>
          <a:p>
            <a:pPr marL="76200" lvl="0" indent="0" algn="l" rtl="0">
              <a:lnSpc>
                <a:spcPct val="100000"/>
              </a:lnSpc>
              <a:spcBef>
                <a:spcPts val="600"/>
              </a:spcBef>
              <a:spcAft>
                <a:spcPts val="0"/>
              </a:spcAft>
              <a:buSzPct val="108108"/>
              <a:buNone/>
            </a:pPr>
            <a:r>
              <a:rPr lang="en-US" b="1" dirty="0" err="1"/>
              <a:t>Unde</a:t>
            </a:r>
            <a:r>
              <a:rPr lang="en-US" b="1" dirty="0"/>
              <a:t> </a:t>
            </a:r>
            <a:r>
              <a:rPr lang="en-US" b="1" dirty="0" err="1"/>
              <a:t>să</a:t>
            </a:r>
            <a:r>
              <a:rPr lang="en-US" b="1" dirty="0"/>
              <a:t> </a:t>
            </a:r>
            <a:r>
              <a:rPr lang="en-US" b="1" dirty="0" err="1"/>
              <a:t>introduceți</a:t>
            </a:r>
            <a:r>
              <a:rPr lang="en-US" b="1" dirty="0"/>
              <a:t> </a:t>
            </a:r>
            <a:r>
              <a:rPr lang="en-US" b="1" dirty="0" err="1"/>
              <a:t>detaliile</a:t>
            </a:r>
            <a:r>
              <a:rPr lang="en-US" b="1" dirty="0"/>
              <a:t> </a:t>
            </a:r>
            <a:r>
              <a:rPr lang="en-US" b="1" dirty="0" err="1"/>
              <a:t>cardului</a:t>
            </a:r>
            <a:r>
              <a:rPr lang="en-US" b="1" dirty="0"/>
              <a:t> de credit?</a:t>
            </a:r>
            <a:endParaRPr b="1" dirty="0"/>
          </a:p>
          <a:p>
            <a:pPr marL="76200" lvl="0" indent="0" algn="l" rtl="0">
              <a:lnSpc>
                <a:spcPct val="100000"/>
              </a:lnSpc>
              <a:spcBef>
                <a:spcPts val="600"/>
              </a:spcBef>
              <a:spcAft>
                <a:spcPts val="0"/>
              </a:spcAft>
              <a:buSzPct val="108108"/>
              <a:buNone/>
            </a:pPr>
            <a:r>
              <a:rPr lang="en-US" dirty="0" err="1"/>
              <a:t>Când</a:t>
            </a:r>
            <a:r>
              <a:rPr lang="en-US" dirty="0"/>
              <a:t> </a:t>
            </a:r>
            <a:r>
              <a:rPr lang="en-US" dirty="0" err="1"/>
              <a:t>sunteți</a:t>
            </a:r>
            <a:r>
              <a:rPr lang="en-US" dirty="0"/>
              <a:t> </a:t>
            </a:r>
            <a:r>
              <a:rPr lang="en-US" dirty="0" err="1"/>
              <a:t>gata</a:t>
            </a:r>
            <a:r>
              <a:rPr lang="en-US" dirty="0"/>
              <a:t> </a:t>
            </a:r>
            <a:r>
              <a:rPr lang="en-US" dirty="0" err="1"/>
              <a:t>să</a:t>
            </a:r>
            <a:r>
              <a:rPr lang="en-US" dirty="0"/>
              <a:t> </a:t>
            </a:r>
            <a:r>
              <a:rPr lang="en-US" dirty="0" err="1"/>
              <a:t>plătiți</a:t>
            </a:r>
            <a:r>
              <a:rPr lang="en-US" dirty="0"/>
              <a:t>, vi se </a:t>
            </a:r>
            <a:r>
              <a:rPr lang="en-US" dirty="0" err="1"/>
              <a:t>va</a:t>
            </a:r>
            <a:r>
              <a:rPr lang="en-US" dirty="0"/>
              <a:t> cere </a:t>
            </a:r>
            <a:r>
              <a:rPr lang="en-US" dirty="0" err="1"/>
              <a:t>să</a:t>
            </a:r>
            <a:r>
              <a:rPr lang="en-US" dirty="0"/>
              <a:t> </a:t>
            </a:r>
            <a:r>
              <a:rPr lang="en-US" dirty="0" err="1"/>
              <a:t>introduceți</a:t>
            </a:r>
            <a:r>
              <a:rPr lang="en-US" dirty="0"/>
              <a:t> </a:t>
            </a:r>
            <a:r>
              <a:rPr lang="en-US" dirty="0" err="1"/>
              <a:t>datele</a:t>
            </a:r>
            <a:r>
              <a:rPr lang="en-US" dirty="0"/>
              <a:t> </a:t>
            </a:r>
            <a:r>
              <a:rPr lang="en-US" dirty="0" err="1"/>
              <a:t>cardului</a:t>
            </a:r>
            <a:r>
              <a:rPr lang="en-US" dirty="0"/>
              <a:t> de credit:</a:t>
            </a:r>
            <a:endParaRPr dirty="0"/>
          </a:p>
          <a:p>
            <a:pPr marL="457200" lvl="0" indent="-381000" algn="just" rtl="0">
              <a:lnSpc>
                <a:spcPct val="100000"/>
              </a:lnSpc>
              <a:spcBef>
                <a:spcPts val="600"/>
              </a:spcBef>
              <a:spcAft>
                <a:spcPts val="0"/>
              </a:spcAft>
              <a:buClr>
                <a:srgbClr val="68BC42"/>
              </a:buClr>
              <a:buSzPct val="108108"/>
              <a:buChar char="▪"/>
            </a:pPr>
            <a:r>
              <a:rPr lang="en-US" b="1" dirty="0"/>
              <a:t>Numărul </a:t>
            </a:r>
            <a:r>
              <a:rPr lang="en-US" b="1" dirty="0" err="1"/>
              <a:t>cardului</a:t>
            </a:r>
            <a:r>
              <a:rPr lang="en-US" b="1" dirty="0"/>
              <a:t>: </a:t>
            </a:r>
            <a:r>
              <a:rPr lang="en-US" dirty="0" err="1"/>
              <a:t>numărul</a:t>
            </a:r>
            <a:r>
              <a:rPr lang="en-US" dirty="0"/>
              <a:t> de 16 </a:t>
            </a:r>
            <a:r>
              <a:rPr lang="en-US" dirty="0" err="1"/>
              <a:t>cifre</a:t>
            </a:r>
            <a:r>
              <a:rPr lang="en-US" dirty="0"/>
              <a:t> de pe fa</a:t>
            </a:r>
            <a:r>
              <a:rPr lang="ro-RO" dirty="0"/>
              <a:t>ța</a:t>
            </a:r>
            <a:r>
              <a:rPr lang="en-US" dirty="0"/>
              <a:t> </a:t>
            </a:r>
            <a:r>
              <a:rPr lang="en-US" dirty="0" err="1"/>
              <a:t>cardului</a:t>
            </a:r>
            <a:r>
              <a:rPr lang="en-US" dirty="0"/>
              <a:t>.</a:t>
            </a:r>
            <a:endParaRPr dirty="0"/>
          </a:p>
          <a:p>
            <a:pPr marL="457200" lvl="0" indent="-381000" algn="l" rtl="0">
              <a:lnSpc>
                <a:spcPct val="100000"/>
              </a:lnSpc>
              <a:spcBef>
                <a:spcPts val="600"/>
              </a:spcBef>
              <a:spcAft>
                <a:spcPts val="0"/>
              </a:spcAft>
              <a:buClr>
                <a:srgbClr val="68BC42"/>
              </a:buClr>
              <a:buSzPct val="108108"/>
              <a:buChar char="▪"/>
            </a:pPr>
            <a:r>
              <a:rPr lang="en-US" b="1" dirty="0"/>
              <a:t>Data </a:t>
            </a:r>
            <a:r>
              <a:rPr lang="en-US" b="1" dirty="0" err="1"/>
              <a:t>expirării</a:t>
            </a:r>
            <a:r>
              <a:rPr lang="en-US" b="1" dirty="0"/>
              <a:t>:</a:t>
            </a:r>
            <a:r>
              <a:rPr lang="en-US" dirty="0"/>
              <a:t> Luna </a:t>
            </a:r>
            <a:r>
              <a:rPr lang="en-US" dirty="0" err="1"/>
              <a:t>și</a:t>
            </a:r>
            <a:r>
              <a:rPr lang="en-US" dirty="0"/>
              <a:t> </a:t>
            </a:r>
            <a:r>
              <a:rPr lang="en-US" dirty="0" err="1"/>
              <a:t>anul</a:t>
            </a:r>
            <a:r>
              <a:rPr lang="en-US" dirty="0"/>
              <a:t> în care </a:t>
            </a:r>
            <a:r>
              <a:rPr lang="en-US" dirty="0" err="1"/>
              <a:t>expiră</a:t>
            </a:r>
            <a:r>
              <a:rPr lang="en-US" dirty="0"/>
              <a:t> </a:t>
            </a:r>
            <a:r>
              <a:rPr lang="en-US" dirty="0" err="1"/>
              <a:t>cardul</a:t>
            </a:r>
            <a:r>
              <a:rPr lang="en-US" dirty="0"/>
              <a:t> </a:t>
            </a:r>
            <a:r>
              <a:rPr lang="en-US" dirty="0" err="1"/>
              <a:t>dumneavoastră</a:t>
            </a:r>
            <a:r>
              <a:rPr lang="en-US" dirty="0"/>
              <a:t> (MM/YY).</a:t>
            </a:r>
            <a:endParaRPr dirty="0"/>
          </a:p>
          <a:p>
            <a:pPr marL="457200" lvl="0" indent="-381000" algn="l" rtl="0">
              <a:lnSpc>
                <a:spcPct val="100000"/>
              </a:lnSpc>
              <a:spcBef>
                <a:spcPts val="600"/>
              </a:spcBef>
              <a:spcAft>
                <a:spcPts val="0"/>
              </a:spcAft>
              <a:buClr>
                <a:srgbClr val="68BC42"/>
              </a:buClr>
              <a:buSzPct val="108108"/>
              <a:buChar char="▪"/>
            </a:pPr>
            <a:r>
              <a:rPr lang="en-US" b="1" dirty="0"/>
              <a:t>CVV (</a:t>
            </a:r>
            <a:r>
              <a:rPr lang="en-US" b="1" dirty="0" err="1"/>
              <a:t>codul</a:t>
            </a:r>
            <a:r>
              <a:rPr lang="en-US" b="1" dirty="0"/>
              <a:t> de </a:t>
            </a:r>
            <a:r>
              <a:rPr lang="en-US" b="1" dirty="0" err="1"/>
              <a:t>securitate</a:t>
            </a:r>
            <a:r>
              <a:rPr lang="en-US" b="1" dirty="0"/>
              <a:t>): </a:t>
            </a:r>
            <a:r>
              <a:rPr lang="en-US" dirty="0"/>
              <a:t>Numărul din 3 </a:t>
            </a:r>
            <a:r>
              <a:rPr lang="en-US" dirty="0" err="1"/>
              <a:t>cifre</a:t>
            </a:r>
            <a:r>
              <a:rPr lang="en-US" dirty="0"/>
              <a:t> de pe </a:t>
            </a:r>
            <a:r>
              <a:rPr lang="en-US" dirty="0" err="1"/>
              <a:t>spatele</a:t>
            </a:r>
            <a:r>
              <a:rPr lang="en-US" dirty="0"/>
              <a:t> </a:t>
            </a:r>
            <a:r>
              <a:rPr lang="en-US" dirty="0" err="1"/>
              <a:t>cardului</a:t>
            </a:r>
            <a:r>
              <a:rPr lang="en-US" dirty="0"/>
              <a:t> </a:t>
            </a:r>
            <a:r>
              <a:rPr lang="en-US" dirty="0" err="1"/>
              <a:t>dvs</a:t>
            </a:r>
            <a:r>
              <a:rPr lang="en-US" dirty="0"/>
              <a:t>.</a:t>
            </a:r>
            <a:endParaRPr dirty="0"/>
          </a:p>
        </p:txBody>
      </p:sp>
      <p:sp>
        <p:nvSpPr>
          <p:cNvPr id="217" name="Google Shape;217;p22"/>
          <p:cNvSpPr txBox="1"/>
          <p:nvPr/>
        </p:nvSpPr>
        <p:spPr>
          <a:xfrm>
            <a:off x="697287" y="5978055"/>
            <a:ext cx="914367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dirty="0">
                <a:solidFill>
                  <a:srgbClr val="FF0000"/>
                </a:solidFill>
                <a:latin typeface="Calibri"/>
                <a:ea typeface="Calibri"/>
                <a:cs typeface="Calibri"/>
                <a:sym typeface="Calibri"/>
              </a:rPr>
              <a:t>Nu </a:t>
            </a:r>
            <a:r>
              <a:rPr lang="en-US" sz="2000" b="1" i="0" u="none" strike="noStrike" cap="none" dirty="0" err="1">
                <a:solidFill>
                  <a:srgbClr val="FF0000"/>
                </a:solidFill>
                <a:latin typeface="Calibri"/>
                <a:ea typeface="Calibri"/>
                <a:cs typeface="Calibri"/>
                <a:sym typeface="Calibri"/>
              </a:rPr>
              <a:t>divulgați</a:t>
            </a:r>
            <a:r>
              <a:rPr lang="en-US" sz="2000" b="1" i="0" u="none" strike="noStrike" cap="none" dirty="0">
                <a:solidFill>
                  <a:srgbClr val="FF0000"/>
                </a:solidFill>
                <a:latin typeface="Calibri"/>
                <a:ea typeface="Calibri"/>
                <a:cs typeface="Calibri"/>
                <a:sym typeface="Calibri"/>
              </a:rPr>
              <a:t> </a:t>
            </a:r>
            <a:r>
              <a:rPr lang="en-US" sz="2000" b="1" i="0" u="none" strike="noStrike" cap="none" dirty="0" err="1">
                <a:solidFill>
                  <a:srgbClr val="FF0000"/>
                </a:solidFill>
                <a:latin typeface="Calibri"/>
                <a:ea typeface="Calibri"/>
                <a:cs typeface="Calibri"/>
                <a:sym typeface="Calibri"/>
              </a:rPr>
              <a:t>niciodată</a:t>
            </a:r>
            <a:r>
              <a:rPr lang="en-US" sz="2000" b="1" i="0" u="none" strike="noStrike" cap="none" dirty="0">
                <a:solidFill>
                  <a:srgbClr val="FF0000"/>
                </a:solidFill>
                <a:latin typeface="Calibri"/>
                <a:ea typeface="Calibri"/>
                <a:cs typeface="Calibri"/>
                <a:sym typeface="Calibri"/>
              </a:rPr>
              <a:t> </a:t>
            </a:r>
            <a:r>
              <a:rPr lang="en-US" sz="2000" b="1" i="0" u="none" strike="noStrike" cap="none" dirty="0" err="1">
                <a:solidFill>
                  <a:srgbClr val="FF0000"/>
                </a:solidFill>
                <a:latin typeface="Calibri"/>
                <a:ea typeface="Calibri"/>
                <a:cs typeface="Calibri"/>
                <a:sym typeface="Calibri"/>
              </a:rPr>
              <a:t>detaliile</a:t>
            </a:r>
            <a:r>
              <a:rPr lang="en-US" sz="2000" b="1" i="0" u="none" strike="noStrike" cap="none" dirty="0">
                <a:solidFill>
                  <a:srgbClr val="FF0000"/>
                </a:solidFill>
                <a:latin typeface="Calibri"/>
                <a:ea typeface="Calibri"/>
                <a:cs typeface="Calibri"/>
                <a:sym typeface="Calibri"/>
              </a:rPr>
              <a:t> </a:t>
            </a:r>
            <a:r>
              <a:rPr lang="en-US" sz="2000" b="1" i="0" u="none" strike="noStrike" cap="none" dirty="0" err="1">
                <a:solidFill>
                  <a:srgbClr val="FF0000"/>
                </a:solidFill>
                <a:latin typeface="Calibri"/>
                <a:ea typeface="Calibri"/>
                <a:cs typeface="Calibri"/>
                <a:sym typeface="Calibri"/>
              </a:rPr>
              <a:t>cardului</a:t>
            </a:r>
            <a:r>
              <a:rPr lang="en-US" sz="2000" b="1" i="0" u="none" strike="noStrike" cap="none" dirty="0">
                <a:solidFill>
                  <a:srgbClr val="FF0000"/>
                </a:solidFill>
                <a:latin typeface="Calibri"/>
                <a:ea typeface="Calibri"/>
                <a:cs typeface="Calibri"/>
                <a:sym typeface="Calibri"/>
              </a:rPr>
              <a:t> de credit la telefon </a:t>
            </a:r>
            <a:r>
              <a:rPr lang="en-US" sz="2000" b="1" i="0" u="none" strike="noStrike" cap="none" dirty="0" err="1">
                <a:solidFill>
                  <a:srgbClr val="FF0000"/>
                </a:solidFill>
                <a:latin typeface="Calibri"/>
                <a:ea typeface="Calibri"/>
                <a:cs typeface="Calibri"/>
                <a:sym typeface="Calibri"/>
              </a:rPr>
              <a:t>sau</a:t>
            </a:r>
            <a:r>
              <a:rPr lang="en-US" sz="2000" b="1" i="0" u="none" strike="noStrike" cap="none" dirty="0">
                <a:solidFill>
                  <a:srgbClr val="FF0000"/>
                </a:solidFill>
                <a:latin typeface="Calibri"/>
                <a:ea typeface="Calibri"/>
                <a:cs typeface="Calibri"/>
                <a:sym typeface="Calibri"/>
              </a:rPr>
              <a:t> </a:t>
            </a:r>
            <a:r>
              <a:rPr lang="en-US" sz="2000" b="1" i="0" u="none" strike="noStrike" cap="none" dirty="0" err="1">
                <a:solidFill>
                  <a:srgbClr val="FF0000"/>
                </a:solidFill>
                <a:latin typeface="Calibri"/>
                <a:ea typeface="Calibri"/>
                <a:cs typeface="Calibri"/>
                <a:sym typeface="Calibri"/>
              </a:rPr>
              <a:t>prin</a:t>
            </a:r>
            <a:r>
              <a:rPr lang="en-US" sz="2000" b="1" i="0" u="none" strike="noStrike" cap="none" dirty="0">
                <a:solidFill>
                  <a:srgbClr val="FF0000"/>
                </a:solidFill>
                <a:latin typeface="Calibri"/>
                <a:ea typeface="Calibri"/>
                <a:cs typeface="Calibri"/>
                <a:sym typeface="Calibri"/>
              </a:rPr>
              <a:t> e-mail.</a:t>
            </a:r>
            <a:endParaRPr sz="1400" b="0" i="0" u="none" strike="noStrike" cap="none" dirty="0">
              <a:solidFill>
                <a:srgbClr val="000000"/>
              </a:solidFill>
              <a:latin typeface="Calibri"/>
              <a:ea typeface="Calibri"/>
              <a:cs typeface="Calibri"/>
              <a:sym typeface="Calibri"/>
            </a:endParaRPr>
          </a:p>
        </p:txBody>
      </p:sp>
      <p:pic>
        <p:nvPicPr>
          <p:cNvPr id="218" name="Google Shape;218;p22"/>
          <p:cNvPicPr preferRelativeResize="0"/>
          <p:nvPr/>
        </p:nvPicPr>
        <p:blipFill rotWithShape="1">
          <a:blip r:embed="rId3">
            <a:alphaModFix/>
          </a:blip>
          <a:srcRect/>
          <a:stretch/>
        </p:blipFill>
        <p:spPr>
          <a:xfrm>
            <a:off x="8073687" y="1571089"/>
            <a:ext cx="3534555" cy="3857838"/>
          </a:xfrm>
          <a:prstGeom prst="rect">
            <a:avLst/>
          </a:prstGeom>
          <a:noFill/>
          <a:ln>
            <a:noFill/>
          </a:ln>
        </p:spPr>
      </p:pic>
      <p:sp>
        <p:nvSpPr>
          <p:cNvPr id="219" name="Google Shape;219;p22">
            <a:hlinkClick r:id="rId4"/>
          </p:cNvPr>
          <p:cNvSpPr txBox="1"/>
          <p:nvPr/>
        </p:nvSpPr>
        <p:spPr>
          <a:xfrm>
            <a:off x="4745482" y="5517522"/>
            <a:ext cx="609600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rPr>
              <a:t>Imag</a:t>
            </a:r>
            <a:r>
              <a:rPr lang="ro-RO" sz="1000" b="0" i="0" u="sng" strike="noStrike" cap="none" dirty="0" err="1">
                <a:solidFill>
                  <a:schemeClr val="dk1"/>
                </a:solidFill>
                <a:latin typeface="Calibri"/>
                <a:ea typeface="Calibri"/>
                <a:cs typeface="Calibri"/>
                <a:sym typeface="Calibri"/>
              </a:rPr>
              <a:t>ine</a:t>
            </a:r>
            <a:r>
              <a:rPr lang="en-US" sz="1000" b="0" i="0" u="sng" strike="noStrike" cap="none" dirty="0">
                <a:solidFill>
                  <a:schemeClr val="dk1"/>
                </a:solidFill>
                <a:latin typeface="Calibri"/>
                <a:ea typeface="Calibri"/>
                <a:cs typeface="Calibri"/>
                <a:sym typeface="Calibri"/>
              </a:rPr>
              <a:t> </a:t>
            </a:r>
            <a:r>
              <a:rPr lang="ro-RO" sz="1000" u="sng" dirty="0">
                <a:solidFill>
                  <a:schemeClr val="dk1"/>
                </a:solidFill>
                <a:latin typeface="Calibri"/>
                <a:ea typeface="Calibri"/>
                <a:cs typeface="Calibri"/>
                <a:sym typeface="Calibri"/>
              </a:rPr>
              <a:t>- </a:t>
            </a:r>
            <a:r>
              <a:rPr lang="en-US" sz="1000" b="0" i="0" u="none" strike="noStrike" cap="none" dirty="0" err="1">
                <a:solidFill>
                  <a:schemeClr val="dk1"/>
                </a:solidFill>
                <a:latin typeface="Calibri"/>
                <a:ea typeface="Calibri"/>
                <a:cs typeface="Calibri"/>
                <a:sym typeface="Calibri"/>
              </a:rPr>
              <a:t>ikatod</a:t>
            </a:r>
            <a:r>
              <a:rPr lang="en-US" sz="1000" b="0" i="0" u="none" strike="noStrike" cap="none" dirty="0">
                <a:solidFill>
                  <a:schemeClr val="dk1"/>
                </a:solidFill>
                <a:latin typeface="Calibri"/>
                <a:ea typeface="Calibri"/>
                <a:cs typeface="Calibri"/>
                <a:sym typeface="Calibri"/>
              </a:rPr>
              <a:t> </a:t>
            </a:r>
            <a:r>
              <a:rPr lang="ro-RO" sz="1000" u="sng" dirty="0">
                <a:solidFill>
                  <a:schemeClr val="dk1"/>
                </a:solidFill>
                <a:latin typeface="Calibri"/>
                <a:ea typeface="Calibri"/>
                <a:cs typeface="Calibri"/>
                <a:sym typeface="Calibri"/>
              </a:rPr>
              <a:t>- </a:t>
            </a:r>
            <a:r>
              <a:rPr lang="en-US" sz="1000" b="0" i="0" u="sng" strike="noStrike" cap="none" dirty="0" err="1">
                <a:solidFill>
                  <a:schemeClr val="dk1"/>
                </a:solidFill>
                <a:latin typeface="Calibri"/>
                <a:ea typeface="Calibri"/>
                <a:cs typeface="Calibri"/>
                <a:sym typeface="Calibri"/>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3"/>
          <p:cNvSpPr txBox="1">
            <a:spLocks noGrp="1"/>
          </p:cNvSpPr>
          <p:nvPr>
            <p:ph type="title"/>
          </p:nvPr>
        </p:nvSpPr>
        <p:spPr>
          <a:xfrm>
            <a:off x="566154" y="928452"/>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Verificarea</a:t>
            </a:r>
            <a:r>
              <a:rPr lang="en-US" b="1"/>
              <a:t> sumei totale</a:t>
            </a:r>
            <a:endParaRPr/>
          </a:p>
        </p:txBody>
      </p:sp>
      <p:sp>
        <p:nvSpPr>
          <p:cNvPr id="225" name="Google Shape;225;p23"/>
          <p:cNvSpPr txBox="1">
            <a:spLocks noGrp="1"/>
          </p:cNvSpPr>
          <p:nvPr>
            <p:ph type="body" idx="1"/>
          </p:nvPr>
        </p:nvSpPr>
        <p:spPr>
          <a:xfrm>
            <a:off x="658517" y="1656614"/>
            <a:ext cx="10894386" cy="3941326"/>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600"/>
              </a:spcBef>
              <a:spcAft>
                <a:spcPts val="0"/>
              </a:spcAft>
              <a:buNone/>
            </a:pPr>
            <a:r>
              <a:rPr lang="en-US"/>
              <a:t>Înainte de a confirma achiziția cu cardul de credit, verificați întotdeauna:</a:t>
            </a:r>
            <a:endParaRPr/>
          </a:p>
          <a:p>
            <a:pPr marL="457200" lvl="0" indent="-393356" algn="l" rtl="0">
              <a:lnSpc>
                <a:spcPct val="100000"/>
              </a:lnSpc>
              <a:spcBef>
                <a:spcPts val="600"/>
              </a:spcBef>
              <a:spcAft>
                <a:spcPts val="0"/>
              </a:spcAft>
              <a:buSzPts val="2595"/>
              <a:buFont typeface="Calibri"/>
              <a:buChar char="•"/>
            </a:pPr>
            <a:r>
              <a:rPr lang="en-US"/>
              <a:t>Prețul articolului (articolelor).</a:t>
            </a:r>
            <a:endParaRPr/>
          </a:p>
          <a:p>
            <a:pPr marL="457200" lvl="0" indent="-393356" algn="just" rtl="0">
              <a:lnSpc>
                <a:spcPct val="100000"/>
              </a:lnSpc>
              <a:spcBef>
                <a:spcPts val="600"/>
              </a:spcBef>
              <a:spcAft>
                <a:spcPts val="0"/>
              </a:spcAft>
              <a:buSzPts val="2595"/>
              <a:buFont typeface="Calibri"/>
              <a:buChar char="•"/>
            </a:pPr>
            <a:r>
              <a:rPr lang="en-US"/>
              <a:t>Orice taxe suplimentare, cum ar fi taxele de expediere.</a:t>
            </a:r>
            <a:endParaRPr/>
          </a:p>
          <a:p>
            <a:pPr marL="457200" lvl="0" indent="-393356" algn="l" rtl="0">
              <a:lnSpc>
                <a:spcPct val="100000"/>
              </a:lnSpc>
              <a:spcBef>
                <a:spcPts val="600"/>
              </a:spcBef>
              <a:spcAft>
                <a:spcPts val="0"/>
              </a:spcAft>
              <a:buSzPts val="2595"/>
              <a:buFont typeface="Calibri"/>
              <a:buChar char="•"/>
            </a:pPr>
            <a:r>
              <a:rPr lang="en-US"/>
              <a:t>Suma totală finală înainte de a apăsa pe „Plasați comanda” sau „Confirmați achiziția”!</a:t>
            </a:r>
            <a:endParaRPr/>
          </a:p>
          <a:p>
            <a:pPr marL="457200" lvl="0" indent="-228600" algn="l" rtl="0">
              <a:lnSpc>
                <a:spcPct val="100000"/>
              </a:lnSpc>
              <a:spcBef>
                <a:spcPts val="600"/>
              </a:spcBef>
              <a:spcAft>
                <a:spcPts val="0"/>
              </a:spcAft>
              <a:buSzPts val="2595"/>
              <a:buFont typeface="Calibri"/>
              <a:buNone/>
            </a:pPr>
            <a:endParaRPr/>
          </a:p>
          <a:p>
            <a:pPr marL="76200" lvl="0" indent="0" algn="l" rtl="0">
              <a:lnSpc>
                <a:spcPct val="100000"/>
              </a:lnSpc>
              <a:spcBef>
                <a:spcPts val="600"/>
              </a:spcBef>
              <a:spcAft>
                <a:spcPts val="0"/>
              </a:spcAft>
              <a:buSzPts val="2595"/>
              <a:buNone/>
            </a:pPr>
            <a:r>
              <a:rPr lang="en-US" b="1">
                <a:solidFill>
                  <a:srgbClr val="FF0000"/>
                </a:solidFill>
              </a:rPr>
              <a:t>Verificați regulat extrasele de cont</a:t>
            </a:r>
            <a:endParaRPr b="1">
              <a:solidFill>
                <a:srgbClr val="FF0000"/>
              </a:solidFill>
            </a:endParaRPr>
          </a:p>
          <a:p>
            <a:pPr marL="457200" lvl="0" indent="-393356" algn="l" rtl="0">
              <a:lnSpc>
                <a:spcPct val="100000"/>
              </a:lnSpc>
              <a:spcBef>
                <a:spcPts val="600"/>
              </a:spcBef>
              <a:spcAft>
                <a:spcPts val="0"/>
              </a:spcAft>
              <a:buSzPts val="2595"/>
              <a:buFont typeface="Calibri"/>
              <a:buChar char="•"/>
            </a:pPr>
            <a:r>
              <a:rPr lang="en-US"/>
              <a:t>Analizați extrasele de cont ale cardului bancar pentru a depista orice cheltuieli suspecte.</a:t>
            </a:r>
            <a:endParaRPr/>
          </a:p>
          <a:p>
            <a:pPr marL="457200" lvl="0" indent="-393356" algn="l" rtl="0">
              <a:lnSpc>
                <a:spcPct val="100000"/>
              </a:lnSpc>
              <a:spcBef>
                <a:spcPts val="600"/>
              </a:spcBef>
              <a:spcAft>
                <a:spcPts val="0"/>
              </a:spcAft>
              <a:buSzPts val="2595"/>
              <a:buFont typeface="Calibri"/>
              <a:buChar char="•"/>
            </a:pPr>
            <a:r>
              <a:rPr lang="en-US"/>
              <a:t>Raportați imediat băncii dumneavoastră orice tranzacție neautorizată!</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4"/>
          <p:cNvSpPr txBox="1">
            <a:spLocks noGrp="1"/>
          </p:cNvSpPr>
          <p:nvPr>
            <p:ph type="title"/>
          </p:nvPr>
        </p:nvSpPr>
        <p:spPr>
          <a:xfrm>
            <a:off x="558000" y="986668"/>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dirty="0" err="1"/>
              <a:t>Secțiunea</a:t>
            </a:r>
            <a:r>
              <a:rPr lang="en-US" sz="2000" dirty="0"/>
              <a:t> 4</a:t>
            </a:r>
            <a:br>
              <a:rPr lang="en-US" sz="4000" dirty="0"/>
            </a:br>
            <a:r>
              <a:rPr lang="en-US" sz="4000" dirty="0" err="1"/>
              <a:t>Metode</a:t>
            </a:r>
            <a:r>
              <a:rPr lang="en-US" sz="4000" dirty="0"/>
              <a:t> </a:t>
            </a:r>
            <a:r>
              <a:rPr lang="en-US" sz="4000" dirty="0" err="1"/>
              <a:t>comune</a:t>
            </a:r>
            <a:r>
              <a:rPr lang="en-US" sz="4000" dirty="0"/>
              <a:t> de </a:t>
            </a:r>
            <a:r>
              <a:rPr lang="en-US" sz="4000" dirty="0" err="1"/>
              <a:t>plată</a:t>
            </a:r>
            <a:r>
              <a:rPr lang="en-US" sz="4000" dirty="0"/>
              <a:t> online</a:t>
            </a:r>
            <a:endParaRPr dirty="0"/>
          </a:p>
        </p:txBody>
      </p:sp>
      <p:sp>
        <p:nvSpPr>
          <p:cNvPr id="232" name="Google Shape;232;p24"/>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Obiective</a:t>
            </a:r>
            <a:endParaRPr/>
          </a:p>
        </p:txBody>
      </p:sp>
      <p:sp>
        <p:nvSpPr>
          <p:cNvPr id="233" name="Google Shape;233;p24"/>
          <p:cNvSpPr txBox="1">
            <a:spLocks noGrp="1"/>
          </p:cNvSpPr>
          <p:nvPr>
            <p:ph type="body" idx="2"/>
          </p:nvPr>
        </p:nvSpPr>
        <p:spPr>
          <a:xfrm>
            <a:off x="617619" y="2849843"/>
            <a:ext cx="7381071" cy="350200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1600" dirty="0"/>
              <a:t>La </a:t>
            </a:r>
            <a:r>
              <a:rPr lang="en-US" sz="1600" dirty="0" err="1"/>
              <a:t>finalul</a:t>
            </a:r>
            <a:r>
              <a:rPr lang="en-US" sz="1600" dirty="0"/>
              <a:t> </a:t>
            </a:r>
            <a:r>
              <a:rPr lang="en-US" sz="1600" dirty="0" err="1"/>
              <a:t>acestei</a:t>
            </a:r>
            <a:r>
              <a:rPr lang="en-US" sz="1600" dirty="0"/>
              <a:t> </a:t>
            </a:r>
            <a:r>
              <a:rPr lang="en-US" sz="1600" dirty="0" err="1"/>
              <a:t>secțiuni</a:t>
            </a:r>
            <a:r>
              <a:rPr lang="en-US" sz="1600" dirty="0"/>
              <a:t>, </a:t>
            </a:r>
            <a:r>
              <a:rPr lang="en-US" sz="1600" dirty="0" err="1"/>
              <a:t>veți</a:t>
            </a:r>
            <a:r>
              <a:rPr lang="en-US" sz="1600" dirty="0"/>
              <a:t> </a:t>
            </a:r>
            <a:r>
              <a:rPr lang="en-US" sz="1600" dirty="0" err="1"/>
              <a:t>putea</a:t>
            </a:r>
            <a:r>
              <a:rPr lang="en-US" sz="1600" dirty="0"/>
              <a:t>:</a:t>
            </a:r>
            <a:endParaRPr dirty="0"/>
          </a:p>
          <a:p>
            <a:pPr marL="228600" lvl="0" indent="-228600" algn="l" rtl="0">
              <a:lnSpc>
                <a:spcPct val="150000"/>
              </a:lnSpc>
              <a:spcBef>
                <a:spcPts val="1200"/>
              </a:spcBef>
              <a:spcAft>
                <a:spcPts val="0"/>
              </a:spcAft>
              <a:buSzPts val="2000"/>
              <a:buFont typeface="Calibri"/>
              <a:buChar char="✔"/>
            </a:pPr>
            <a:r>
              <a:rPr lang="en-US" sz="1600" dirty="0" err="1"/>
              <a:t>Să</a:t>
            </a:r>
            <a:r>
              <a:rPr lang="en-US" sz="1600" dirty="0"/>
              <a:t> </a:t>
            </a:r>
            <a:r>
              <a:rPr lang="en-US" sz="1600" dirty="0" err="1"/>
              <a:t>înțelegeți</a:t>
            </a:r>
            <a:r>
              <a:rPr lang="en-US" sz="1600" dirty="0"/>
              <a:t> </a:t>
            </a:r>
            <a:r>
              <a:rPr lang="en-US" sz="1600" dirty="0" err="1"/>
              <a:t>diferitele</a:t>
            </a:r>
            <a:r>
              <a:rPr lang="en-US" sz="1600" dirty="0"/>
              <a:t> </a:t>
            </a:r>
            <a:r>
              <a:rPr lang="en-US" sz="1600" dirty="0" err="1"/>
              <a:t>opțiuni</a:t>
            </a:r>
            <a:r>
              <a:rPr lang="en-US" sz="1600" dirty="0"/>
              <a:t> de </a:t>
            </a:r>
            <a:r>
              <a:rPr lang="en-US" sz="1600" dirty="0" err="1"/>
              <a:t>plată</a:t>
            </a:r>
            <a:r>
              <a:rPr lang="en-US" sz="1600" dirty="0"/>
              <a:t>: </a:t>
            </a:r>
            <a:r>
              <a:rPr lang="en-US" sz="1600" dirty="0" err="1"/>
              <a:t>Aflați</a:t>
            </a:r>
            <a:r>
              <a:rPr lang="en-US" sz="1600" dirty="0"/>
              <a:t> </a:t>
            </a:r>
            <a:r>
              <a:rPr lang="en-US" sz="1600" dirty="0" err="1"/>
              <a:t>despre</a:t>
            </a:r>
            <a:r>
              <a:rPr lang="en-US" sz="1600" dirty="0"/>
              <a:t> </a:t>
            </a:r>
            <a:r>
              <a:rPr lang="en-US" sz="1600" dirty="0" err="1"/>
              <a:t>diferitele</a:t>
            </a:r>
            <a:r>
              <a:rPr lang="en-US" sz="1600" dirty="0"/>
              <a:t> </a:t>
            </a:r>
            <a:r>
              <a:rPr lang="en-US" sz="1600" dirty="0" err="1"/>
              <a:t>metode</a:t>
            </a:r>
            <a:r>
              <a:rPr lang="en-US" sz="1600" dirty="0"/>
              <a:t> de </a:t>
            </a:r>
            <a:r>
              <a:rPr lang="en-US" sz="1600" dirty="0" err="1"/>
              <a:t>plată</a:t>
            </a:r>
            <a:r>
              <a:rPr lang="en-US" sz="1600" dirty="0"/>
              <a:t> online, </a:t>
            </a:r>
            <a:r>
              <a:rPr lang="en-US" sz="1600" dirty="0" err="1"/>
              <a:t>inclusiv</a:t>
            </a:r>
            <a:r>
              <a:rPr lang="en-US" sz="1600" dirty="0"/>
              <a:t> </a:t>
            </a:r>
            <a:r>
              <a:rPr lang="en-US" sz="1600" dirty="0" err="1"/>
              <a:t>cardurile</a:t>
            </a:r>
            <a:r>
              <a:rPr lang="en-US" sz="1600" dirty="0"/>
              <a:t> de credit/debit, PayPal, </a:t>
            </a:r>
            <a:r>
              <a:rPr lang="en-US" sz="1600" dirty="0" err="1"/>
              <a:t>portofelele</a:t>
            </a:r>
            <a:r>
              <a:rPr lang="en-US" sz="1600" dirty="0"/>
              <a:t> </a:t>
            </a:r>
            <a:r>
              <a:rPr lang="en-US" sz="1600" dirty="0" err="1"/>
              <a:t>digitale</a:t>
            </a:r>
            <a:r>
              <a:rPr lang="en-US" sz="1600" dirty="0"/>
              <a:t> </a:t>
            </a:r>
            <a:r>
              <a:rPr lang="en-US" sz="1600" dirty="0" err="1"/>
              <a:t>și</a:t>
            </a:r>
            <a:r>
              <a:rPr lang="en-US" sz="1600" dirty="0"/>
              <a:t> </a:t>
            </a:r>
            <a:r>
              <a:rPr lang="en-US" sz="1600" dirty="0" err="1"/>
              <a:t>multe</a:t>
            </a:r>
            <a:r>
              <a:rPr lang="en-US" sz="1600" dirty="0"/>
              <a:t> </a:t>
            </a:r>
            <a:r>
              <a:rPr lang="en-US" sz="1600" dirty="0" err="1"/>
              <a:t>altele</a:t>
            </a:r>
            <a:r>
              <a:rPr lang="en-US" sz="1600" dirty="0"/>
              <a:t>.</a:t>
            </a:r>
            <a:endParaRPr sz="1600" dirty="0"/>
          </a:p>
          <a:p>
            <a:pPr marL="228600" lvl="0" indent="-228600" algn="l" rtl="0">
              <a:lnSpc>
                <a:spcPct val="150000"/>
              </a:lnSpc>
              <a:spcBef>
                <a:spcPts val="1200"/>
              </a:spcBef>
              <a:spcAft>
                <a:spcPts val="0"/>
              </a:spcAft>
              <a:buSzPts val="2000"/>
              <a:buFont typeface="Calibri"/>
              <a:buChar char="✔"/>
            </a:pPr>
            <a:r>
              <a:rPr lang="en-US" sz="1600" dirty="0" err="1"/>
              <a:t>Să</a:t>
            </a:r>
            <a:r>
              <a:rPr lang="en-US" sz="1600" dirty="0"/>
              <a:t> </a:t>
            </a:r>
            <a:r>
              <a:rPr lang="en-US" sz="1600" dirty="0" err="1"/>
              <a:t>învățați</a:t>
            </a:r>
            <a:r>
              <a:rPr lang="en-US" sz="1600" dirty="0"/>
              <a:t> cum </a:t>
            </a:r>
            <a:r>
              <a:rPr lang="en-US" sz="1600" dirty="0" err="1"/>
              <a:t>să</a:t>
            </a:r>
            <a:r>
              <a:rPr lang="en-US" sz="1600" dirty="0"/>
              <a:t> </a:t>
            </a:r>
            <a:r>
              <a:rPr lang="en-US" sz="1600" dirty="0" err="1"/>
              <a:t>utilizați</a:t>
            </a:r>
            <a:r>
              <a:rPr lang="en-US" sz="1600" dirty="0"/>
              <a:t> </a:t>
            </a:r>
            <a:r>
              <a:rPr lang="en-US" sz="1600" dirty="0" err="1"/>
              <a:t>fiecare</a:t>
            </a:r>
            <a:r>
              <a:rPr lang="en-US" sz="1600" dirty="0"/>
              <a:t> </a:t>
            </a:r>
            <a:r>
              <a:rPr lang="en-US" sz="1600" dirty="0" err="1"/>
              <a:t>metodă</a:t>
            </a:r>
            <a:r>
              <a:rPr lang="en-US" sz="1600" dirty="0"/>
              <a:t>: </a:t>
            </a:r>
            <a:r>
              <a:rPr lang="ro-RO" sz="1600" dirty="0"/>
              <a:t>Căpătați încredere atunci când</a:t>
            </a:r>
            <a:r>
              <a:rPr lang="en-US" sz="1600" dirty="0"/>
              <a:t> </a:t>
            </a:r>
            <a:r>
              <a:rPr lang="en-US" sz="1600" dirty="0" err="1"/>
              <a:t>introduceți</a:t>
            </a:r>
            <a:r>
              <a:rPr lang="en-US" sz="1600" dirty="0"/>
              <a:t> </a:t>
            </a:r>
            <a:r>
              <a:rPr lang="en-US" sz="1600" dirty="0" err="1"/>
              <a:t>detaliile</a:t>
            </a:r>
            <a:r>
              <a:rPr lang="en-US" sz="1600" dirty="0"/>
              <a:t> de </a:t>
            </a:r>
            <a:r>
              <a:rPr lang="en-US" sz="1600" dirty="0" err="1"/>
              <a:t>plată</a:t>
            </a:r>
            <a:r>
              <a:rPr lang="en-US" sz="1600" dirty="0"/>
              <a:t>, </a:t>
            </a:r>
            <a:r>
              <a:rPr lang="ro-RO" sz="1600" dirty="0"/>
              <a:t>folosirea</a:t>
            </a:r>
            <a:r>
              <a:rPr lang="en-US" sz="1600" dirty="0"/>
              <a:t> </a:t>
            </a:r>
            <a:r>
              <a:rPr lang="en-US" sz="1600" dirty="0" err="1"/>
              <a:t>opțiunilor</a:t>
            </a:r>
            <a:r>
              <a:rPr lang="en-US" sz="1600" dirty="0"/>
              <a:t> de </a:t>
            </a:r>
            <a:r>
              <a:rPr lang="en-US" sz="1600" dirty="0" err="1"/>
              <a:t>plată</a:t>
            </a:r>
            <a:r>
              <a:rPr lang="en-US" sz="1600" dirty="0"/>
              <a:t> </a:t>
            </a:r>
            <a:r>
              <a:rPr lang="en-US" sz="1600" dirty="0" err="1"/>
              <a:t>securizate</a:t>
            </a:r>
            <a:r>
              <a:rPr lang="en-US" sz="1600" dirty="0"/>
              <a:t> </a:t>
            </a:r>
            <a:r>
              <a:rPr lang="en-US" sz="1600" dirty="0" err="1"/>
              <a:t>și</a:t>
            </a:r>
            <a:r>
              <a:rPr lang="en-US" sz="1600" dirty="0"/>
              <a:t> </a:t>
            </a:r>
            <a:r>
              <a:rPr lang="en-US" sz="1600" dirty="0" err="1"/>
              <a:t>gestionarea</a:t>
            </a:r>
            <a:r>
              <a:rPr lang="en-US" sz="1600" dirty="0"/>
              <a:t> </a:t>
            </a:r>
            <a:r>
              <a:rPr lang="en-US" sz="1600" dirty="0" err="1"/>
              <a:t>plăților</a:t>
            </a:r>
            <a:r>
              <a:rPr lang="ro-RO" sz="1600" dirty="0"/>
              <a:t>, fără riscuri</a:t>
            </a:r>
            <a:r>
              <a:rPr lang="en-US" sz="1600" dirty="0"/>
              <a:t>.</a:t>
            </a:r>
            <a:endParaRPr dirty="0"/>
          </a:p>
          <a:p>
            <a:pPr marL="228600" lvl="0" indent="-228600" algn="l" rtl="0">
              <a:lnSpc>
                <a:spcPct val="150000"/>
              </a:lnSpc>
              <a:spcBef>
                <a:spcPts val="1200"/>
              </a:spcBef>
              <a:spcAft>
                <a:spcPts val="0"/>
              </a:spcAft>
              <a:buSzPts val="2000"/>
              <a:buFont typeface="Calibri"/>
              <a:buChar char="✔"/>
            </a:pPr>
            <a:r>
              <a:rPr lang="ro-RO" sz="1600" dirty="0"/>
              <a:t>Folosiți metode sigure de plată online</a:t>
            </a:r>
            <a:r>
              <a:rPr lang="en-US" sz="1600" dirty="0"/>
              <a:t>: </a:t>
            </a:r>
            <a:r>
              <a:rPr lang="en-US" sz="1600" dirty="0" err="1"/>
              <a:t>Recunoașteți</a:t>
            </a:r>
            <a:r>
              <a:rPr lang="en-US" sz="1600" dirty="0"/>
              <a:t> </a:t>
            </a:r>
            <a:r>
              <a:rPr lang="ro-RO" sz="1600" dirty="0"/>
              <a:t>site-urile</a:t>
            </a:r>
            <a:r>
              <a:rPr lang="en-US" sz="1600" dirty="0"/>
              <a:t> </a:t>
            </a:r>
            <a:r>
              <a:rPr lang="en-US" sz="1600" dirty="0" err="1"/>
              <a:t>sigur</a:t>
            </a:r>
            <a:r>
              <a:rPr lang="ro-RO" sz="1600" dirty="0"/>
              <a:t>e</a:t>
            </a:r>
            <a:r>
              <a:rPr lang="en-US" sz="1600" dirty="0"/>
              <a:t>, </a:t>
            </a:r>
            <a:r>
              <a:rPr lang="en-US" sz="1600" dirty="0" err="1"/>
              <a:t>evitați</a:t>
            </a:r>
            <a:r>
              <a:rPr lang="en-US" sz="1600" dirty="0"/>
              <a:t> </a:t>
            </a:r>
            <a:r>
              <a:rPr lang="en-US" sz="1600" dirty="0" err="1"/>
              <a:t>înșelătoriile</a:t>
            </a:r>
            <a:r>
              <a:rPr lang="en-US" sz="1600" dirty="0"/>
              <a:t> </a:t>
            </a:r>
            <a:r>
              <a:rPr lang="en-US" sz="1600" dirty="0" err="1"/>
              <a:t>și</a:t>
            </a:r>
            <a:r>
              <a:rPr lang="en-US" sz="1600" dirty="0"/>
              <a:t> </a:t>
            </a:r>
            <a:r>
              <a:rPr lang="ro-RO" sz="1600" dirty="0"/>
              <a:t>vă </a:t>
            </a:r>
            <a:r>
              <a:rPr lang="en-US" sz="1600" dirty="0" err="1"/>
              <a:t>protejați</a:t>
            </a:r>
            <a:r>
              <a:rPr lang="en-US" sz="1600" dirty="0"/>
              <a:t> </a:t>
            </a:r>
            <a:r>
              <a:rPr lang="en-US" sz="1600" dirty="0" err="1"/>
              <a:t>datele</a:t>
            </a:r>
            <a:r>
              <a:rPr lang="en-US" sz="1600" dirty="0"/>
              <a:t> </a:t>
            </a:r>
            <a:r>
              <a:rPr lang="ro-RO" sz="1600" dirty="0"/>
              <a:t>bancare</a:t>
            </a:r>
            <a:r>
              <a:rPr lang="en-US" sz="1600" dirty="0"/>
              <a:t> </a:t>
            </a:r>
            <a:r>
              <a:rPr lang="ro-RO" sz="1600" dirty="0"/>
              <a:t>atunci când cumpărați de pe internet.</a:t>
            </a:r>
            <a:endParaRPr sz="1600" dirty="0"/>
          </a:p>
        </p:txBody>
      </p:sp>
      <p:pic>
        <p:nvPicPr>
          <p:cNvPr id="234" name="Google Shape;234;p24"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235" name="Google Shape;235;p24"/>
          <p:cNvSpPr txBox="1"/>
          <p:nvPr/>
        </p:nvSpPr>
        <p:spPr>
          <a:xfrm>
            <a:off x="9161898" y="5872075"/>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pic>
        <p:nvPicPr>
          <p:cNvPr id="7" name="Google Shape;79;p1">
            <a:extLst>
              <a:ext uri="{FF2B5EF4-FFF2-40B4-BE49-F238E27FC236}">
                <a16:creationId xmlns:a16="http://schemas.microsoft.com/office/drawing/2014/main" id="{FF954D06-EC43-4528-845C-46CEDC6B6DD2}"/>
              </a:ext>
            </a:extLst>
          </p:cNvPr>
          <p:cNvPicPr preferRelativeResize="0"/>
          <p:nvPr/>
        </p:nvPicPr>
        <p:blipFill>
          <a:blip r:embed="rId5">
            <a:alphaModFix/>
          </a:blip>
          <a:stretch>
            <a:fillRect/>
          </a:stretch>
        </p:blipFill>
        <p:spPr>
          <a:xfrm>
            <a:off x="176964" y="6470150"/>
            <a:ext cx="1478830" cy="351006"/>
          </a:xfrm>
          <a:prstGeom prst="rect">
            <a:avLst/>
          </a:prstGeom>
          <a:noFill/>
          <a:ln>
            <a:noFill/>
          </a:ln>
        </p:spPr>
      </p:pic>
      <p:sp>
        <p:nvSpPr>
          <p:cNvPr id="2" name="TextBox 1">
            <a:extLst>
              <a:ext uri="{FF2B5EF4-FFF2-40B4-BE49-F238E27FC236}">
                <a16:creationId xmlns:a16="http://schemas.microsoft.com/office/drawing/2014/main" id="{E7C4989C-D896-4D73-8F6B-937507C8F87C}"/>
              </a:ext>
            </a:extLst>
          </p:cNvPr>
          <p:cNvSpPr txBox="1"/>
          <p:nvPr/>
        </p:nvSpPr>
        <p:spPr>
          <a:xfrm>
            <a:off x="11430000" y="6118256"/>
            <a:ext cx="762000" cy="739744"/>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CARDURI BANCARE (DE CREDIT ȘI DE DEBIT)</a:t>
            </a:r>
            <a:endParaRPr/>
          </a:p>
        </p:txBody>
      </p:sp>
      <p:sp>
        <p:nvSpPr>
          <p:cNvPr id="241" name="Google Shape;241;p26"/>
          <p:cNvSpPr txBox="1">
            <a:spLocks noGrp="1"/>
          </p:cNvSpPr>
          <p:nvPr>
            <p:ph type="body" idx="1"/>
          </p:nvPr>
        </p:nvSpPr>
        <p:spPr>
          <a:xfrm>
            <a:off x="558001" y="1800000"/>
            <a:ext cx="7468399" cy="447219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b="1"/>
              <a:t>Cum funcționează: </a:t>
            </a:r>
            <a:r>
              <a:rPr lang="en-US" sz="2000"/>
              <a:t>Introduceți numărul cardului, data expirării și codul de securitate (CVV) la finalizarea comenzii. Multe site-uri vă permit să salvați detaliile cardului pentru utilizare ulterioară.</a:t>
            </a:r>
            <a:endParaRPr sz="2000"/>
          </a:p>
          <a:p>
            <a:pPr marL="0" lvl="0" indent="0" algn="l" rtl="0">
              <a:lnSpc>
                <a:spcPct val="150000"/>
              </a:lnSpc>
              <a:spcBef>
                <a:spcPts val="0"/>
              </a:spcBef>
              <a:spcAft>
                <a:spcPts val="0"/>
              </a:spcAft>
              <a:buSzPts val="2000"/>
              <a:buNone/>
            </a:pPr>
            <a:endParaRPr sz="2000"/>
          </a:p>
          <a:p>
            <a:pPr marL="0" lvl="0" indent="0" algn="just" rtl="0">
              <a:lnSpc>
                <a:spcPct val="150000"/>
              </a:lnSpc>
              <a:spcBef>
                <a:spcPts val="0"/>
              </a:spcBef>
              <a:spcAft>
                <a:spcPts val="0"/>
              </a:spcAft>
              <a:buSzPts val="2000"/>
              <a:buNone/>
            </a:pPr>
            <a:r>
              <a:rPr lang="en-US" sz="2000" b="1"/>
              <a:t>Caracteristici de securitate: </a:t>
            </a:r>
            <a:r>
              <a:rPr lang="en-US" sz="2000"/>
              <a:t>Majoritatea cardurilor de credit oferă protecție împotriva fraudelor. Căutați site-uri web care utilizează criptarea SSL (Secure Socket Layer) (indicată prin „https” în URL) pentru a vă asigura că detaliile cardului sunt transmise în siguranță.</a:t>
            </a:r>
            <a:endParaRPr/>
          </a:p>
          <a:p>
            <a:pPr marL="0" lvl="0" indent="0" algn="l" rtl="0">
              <a:lnSpc>
                <a:spcPct val="150000"/>
              </a:lnSpc>
              <a:spcBef>
                <a:spcPts val="0"/>
              </a:spcBef>
              <a:spcAft>
                <a:spcPts val="0"/>
              </a:spcAft>
              <a:buSzPts val="2000"/>
              <a:buNone/>
            </a:pPr>
            <a:endParaRPr sz="2000"/>
          </a:p>
        </p:txBody>
      </p:sp>
      <p:pic>
        <p:nvPicPr>
          <p:cNvPr id="242" name="Google Shape;242;p26" descr="Credit card payment concept for landing page"/>
          <p:cNvPicPr preferRelativeResize="0"/>
          <p:nvPr/>
        </p:nvPicPr>
        <p:blipFill rotWithShape="1">
          <a:blip r:embed="rId3">
            <a:alphaModFix/>
          </a:blip>
          <a:srcRect/>
          <a:stretch/>
        </p:blipFill>
        <p:spPr>
          <a:xfrm>
            <a:off x="8266545" y="1987985"/>
            <a:ext cx="3879121" cy="2584015"/>
          </a:xfrm>
          <a:prstGeom prst="rect">
            <a:avLst/>
          </a:prstGeom>
          <a:noFill/>
          <a:ln>
            <a:noFill/>
          </a:ln>
        </p:spPr>
      </p:pic>
      <p:sp>
        <p:nvSpPr>
          <p:cNvPr id="243" name="Google Shape;243;p26"/>
          <p:cNvSpPr txBox="1"/>
          <p:nvPr/>
        </p:nvSpPr>
        <p:spPr>
          <a:xfrm>
            <a:off x="9054877" y="4880797"/>
            <a:ext cx="2302455"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pickysuperstar</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PayPal</a:t>
            </a:r>
            <a:endParaRPr/>
          </a:p>
        </p:txBody>
      </p:sp>
      <p:sp>
        <p:nvSpPr>
          <p:cNvPr id="249" name="Google Shape;249;p30"/>
          <p:cNvSpPr txBox="1">
            <a:spLocks noGrp="1"/>
          </p:cNvSpPr>
          <p:nvPr>
            <p:ph type="body" idx="2"/>
          </p:nvPr>
        </p:nvSpPr>
        <p:spPr>
          <a:xfrm>
            <a:off x="558000" y="1781527"/>
            <a:ext cx="7894783" cy="388267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b="1" dirty="0"/>
              <a:t>Cum </a:t>
            </a:r>
            <a:r>
              <a:rPr lang="en-US" sz="2000" b="1" dirty="0" err="1"/>
              <a:t>funcționează</a:t>
            </a:r>
            <a:r>
              <a:rPr lang="en-US" sz="2000" dirty="0"/>
              <a:t>: PayPal </a:t>
            </a:r>
            <a:r>
              <a:rPr lang="en-US" sz="2000" dirty="0" err="1"/>
              <a:t>acționează</a:t>
            </a:r>
            <a:r>
              <a:rPr lang="en-US" sz="2000" dirty="0"/>
              <a:t> ca un </a:t>
            </a:r>
            <a:r>
              <a:rPr lang="ro-RO" sz="2000" dirty="0"/>
              <a:t>intermediar</a:t>
            </a:r>
            <a:r>
              <a:rPr lang="en-US" sz="2000" dirty="0"/>
              <a:t> </a:t>
            </a:r>
            <a:r>
              <a:rPr lang="en-US" sz="2000" dirty="0" err="1"/>
              <a:t>între</a:t>
            </a:r>
            <a:r>
              <a:rPr lang="en-US" sz="2000" dirty="0"/>
              <a:t> banca </a:t>
            </a:r>
            <a:r>
              <a:rPr lang="en-US" sz="2000" dirty="0" err="1"/>
              <a:t>sau</a:t>
            </a:r>
            <a:r>
              <a:rPr lang="en-US" sz="2000" dirty="0"/>
              <a:t> </a:t>
            </a:r>
            <a:r>
              <a:rPr lang="en-US" sz="2000" dirty="0" err="1"/>
              <a:t>cardul</a:t>
            </a:r>
            <a:r>
              <a:rPr lang="en-US" sz="2000" dirty="0"/>
              <a:t> </a:t>
            </a:r>
            <a:r>
              <a:rPr lang="en-US" sz="2000" dirty="0" err="1"/>
              <a:t>dvs</a:t>
            </a:r>
            <a:r>
              <a:rPr lang="en-US" sz="2000" dirty="0"/>
              <a:t>. </a:t>
            </a:r>
            <a:r>
              <a:rPr lang="en-US" sz="2000" dirty="0" err="1"/>
              <a:t>și</a:t>
            </a:r>
            <a:r>
              <a:rPr lang="en-US" sz="2000" dirty="0"/>
              <a:t> </a:t>
            </a:r>
            <a:r>
              <a:rPr lang="en-US" sz="2000" dirty="0" err="1"/>
              <a:t>vânzător</a:t>
            </a:r>
            <a:r>
              <a:rPr lang="en-US" sz="2000" dirty="0"/>
              <a:t>. </a:t>
            </a:r>
            <a:r>
              <a:rPr lang="en-US" sz="2000" dirty="0" err="1"/>
              <a:t>Trebuie</a:t>
            </a:r>
            <a:r>
              <a:rPr lang="en-US" sz="2000" dirty="0"/>
              <a:t> </a:t>
            </a:r>
            <a:r>
              <a:rPr lang="en-US" sz="2000" dirty="0" err="1"/>
              <a:t>doar</a:t>
            </a:r>
            <a:r>
              <a:rPr lang="en-US" sz="2000" dirty="0"/>
              <a:t> </a:t>
            </a:r>
            <a:r>
              <a:rPr lang="en-US" sz="2000" dirty="0" err="1"/>
              <a:t>să</a:t>
            </a:r>
            <a:r>
              <a:rPr lang="en-US" sz="2000" dirty="0"/>
              <a:t> </a:t>
            </a:r>
            <a:r>
              <a:rPr lang="en-US" sz="2000" dirty="0" err="1"/>
              <a:t>introduceți</a:t>
            </a:r>
            <a:r>
              <a:rPr lang="en-US" sz="2000" dirty="0"/>
              <a:t> </a:t>
            </a:r>
            <a:r>
              <a:rPr lang="en-US" sz="2000" dirty="0" err="1"/>
              <a:t>datele</a:t>
            </a:r>
            <a:r>
              <a:rPr lang="en-US" sz="2000" dirty="0"/>
              <a:t> de </a:t>
            </a:r>
            <a:r>
              <a:rPr lang="en-US" sz="2000" dirty="0" err="1"/>
              <a:t>autentificare</a:t>
            </a:r>
            <a:r>
              <a:rPr lang="en-US" sz="2000" dirty="0"/>
              <a:t> </a:t>
            </a:r>
            <a:r>
              <a:rPr lang="en-US" sz="2000" dirty="0" err="1"/>
              <a:t>și</a:t>
            </a:r>
            <a:r>
              <a:rPr lang="en-US" sz="2000" dirty="0"/>
              <a:t> </a:t>
            </a:r>
            <a:r>
              <a:rPr lang="en-US" sz="2000" dirty="0" err="1"/>
              <a:t>parola</a:t>
            </a:r>
            <a:r>
              <a:rPr lang="en-US" sz="2000" dirty="0"/>
              <a:t> PayPal </a:t>
            </a:r>
            <a:r>
              <a:rPr lang="en-US" sz="2000" dirty="0" err="1"/>
              <a:t>pentru</a:t>
            </a:r>
            <a:r>
              <a:rPr lang="en-US" sz="2000" dirty="0"/>
              <a:t> a </a:t>
            </a:r>
            <a:r>
              <a:rPr lang="en-US" sz="2000" dirty="0" err="1"/>
              <a:t>efectua</a:t>
            </a:r>
            <a:r>
              <a:rPr lang="en-US" sz="2000" dirty="0"/>
              <a:t> o </a:t>
            </a:r>
            <a:r>
              <a:rPr lang="en-US" sz="2000" dirty="0" err="1"/>
              <a:t>plată</a:t>
            </a:r>
            <a:r>
              <a:rPr lang="en-US" sz="2000" dirty="0"/>
              <a:t>.</a:t>
            </a:r>
            <a:endParaRPr sz="2000" dirty="0"/>
          </a:p>
          <a:p>
            <a:pPr marL="0" lvl="0" indent="0" algn="just" rtl="0">
              <a:lnSpc>
                <a:spcPct val="150000"/>
              </a:lnSpc>
              <a:spcBef>
                <a:spcPts val="0"/>
              </a:spcBef>
              <a:spcAft>
                <a:spcPts val="0"/>
              </a:spcAft>
              <a:buSzPts val="2000"/>
              <a:buNone/>
            </a:pPr>
            <a:r>
              <a:rPr lang="en-US" sz="2000" b="1" dirty="0" err="1"/>
              <a:t>Caracteristici</a:t>
            </a:r>
            <a:r>
              <a:rPr lang="en-US" sz="2000" b="1" dirty="0"/>
              <a:t> de </a:t>
            </a:r>
            <a:r>
              <a:rPr lang="en-US" sz="2000" b="1" dirty="0" err="1"/>
              <a:t>securitate</a:t>
            </a:r>
            <a:r>
              <a:rPr lang="en-US" sz="2000" b="1" dirty="0"/>
              <a:t>: </a:t>
            </a:r>
            <a:r>
              <a:rPr lang="en-US" sz="2000" dirty="0"/>
              <a:t>PayPal </a:t>
            </a:r>
            <a:r>
              <a:rPr lang="en-US" sz="2000" dirty="0" err="1"/>
              <a:t>vă</a:t>
            </a:r>
            <a:r>
              <a:rPr lang="en-US" sz="2000" dirty="0"/>
              <a:t> </a:t>
            </a:r>
            <a:r>
              <a:rPr lang="en-US" sz="2000" dirty="0" err="1"/>
              <a:t>protejează</a:t>
            </a:r>
            <a:r>
              <a:rPr lang="en-US" sz="2000" dirty="0"/>
              <a:t> </a:t>
            </a:r>
            <a:r>
              <a:rPr lang="en-US" sz="2000" dirty="0" err="1"/>
              <a:t>cardul</a:t>
            </a:r>
            <a:r>
              <a:rPr lang="en-US" sz="2000" dirty="0"/>
              <a:t> </a:t>
            </a:r>
            <a:r>
              <a:rPr lang="en-US" sz="2000" dirty="0" err="1"/>
              <a:t>și</a:t>
            </a:r>
            <a:r>
              <a:rPr lang="en-US" sz="2000" dirty="0"/>
              <a:t> </a:t>
            </a:r>
            <a:r>
              <a:rPr lang="en-US" sz="2000" dirty="0" err="1"/>
              <a:t>informațiile</a:t>
            </a:r>
            <a:r>
              <a:rPr lang="en-US" sz="2000" dirty="0"/>
              <a:t> </a:t>
            </a:r>
            <a:r>
              <a:rPr lang="en-US" sz="2000" dirty="0" err="1"/>
              <a:t>bancare</a:t>
            </a:r>
            <a:r>
              <a:rPr lang="en-US" sz="2000" dirty="0"/>
              <a:t> </a:t>
            </a:r>
            <a:r>
              <a:rPr lang="en-US" sz="2000" dirty="0" err="1"/>
              <a:t>prin</a:t>
            </a:r>
            <a:r>
              <a:rPr lang="en-US" sz="2000" dirty="0"/>
              <a:t> </a:t>
            </a:r>
            <a:r>
              <a:rPr lang="en-US" sz="2000" dirty="0" err="1"/>
              <a:t>faptul</a:t>
            </a:r>
            <a:r>
              <a:rPr lang="en-US" sz="2000" dirty="0"/>
              <a:t> </a:t>
            </a:r>
            <a:r>
              <a:rPr lang="en-US" sz="2000" dirty="0" err="1"/>
              <a:t>că</a:t>
            </a:r>
            <a:r>
              <a:rPr lang="en-US" sz="2000" dirty="0"/>
              <a:t> nu le </a:t>
            </a:r>
            <a:r>
              <a:rPr lang="en-US" sz="2000" dirty="0" err="1"/>
              <a:t>partajează</a:t>
            </a:r>
            <a:r>
              <a:rPr lang="en-US" sz="2000" dirty="0"/>
              <a:t> cu </a:t>
            </a:r>
            <a:r>
              <a:rPr lang="en-US" sz="2000" dirty="0" err="1"/>
              <a:t>vânzătorii</a:t>
            </a:r>
            <a:r>
              <a:rPr lang="en-US" sz="2000" dirty="0"/>
              <a:t>. De </a:t>
            </a:r>
            <a:r>
              <a:rPr lang="en-US" sz="2000" dirty="0" err="1"/>
              <a:t>asemenea</a:t>
            </a:r>
            <a:r>
              <a:rPr lang="en-US" sz="2000" dirty="0"/>
              <a:t>, </a:t>
            </a:r>
            <a:r>
              <a:rPr lang="en-US" sz="2000" dirty="0" err="1"/>
              <a:t>oferă</a:t>
            </a:r>
            <a:r>
              <a:rPr lang="en-US" sz="2000" dirty="0"/>
              <a:t> </a:t>
            </a:r>
            <a:r>
              <a:rPr lang="en-US" sz="2000" dirty="0" err="1"/>
              <a:t>protecție</a:t>
            </a:r>
            <a:r>
              <a:rPr lang="en-US" sz="2000" dirty="0"/>
              <a:t> la </a:t>
            </a:r>
            <a:r>
              <a:rPr lang="en-US" sz="2000" dirty="0" err="1"/>
              <a:t>cumpărare</a:t>
            </a:r>
            <a:r>
              <a:rPr lang="en-US" sz="2000" dirty="0"/>
              <a:t> </a:t>
            </a:r>
            <a:r>
              <a:rPr lang="en-US" sz="2000" dirty="0" err="1"/>
              <a:t>și</a:t>
            </a:r>
            <a:r>
              <a:rPr lang="en-US" sz="2000" dirty="0"/>
              <a:t> </a:t>
            </a:r>
            <a:r>
              <a:rPr lang="en-US" sz="2000" dirty="0" err="1"/>
              <a:t>vă</a:t>
            </a:r>
            <a:r>
              <a:rPr lang="en-US" sz="2000" dirty="0"/>
              <a:t> </a:t>
            </a:r>
            <a:r>
              <a:rPr lang="en-US" sz="2000" dirty="0" err="1"/>
              <a:t>poate</a:t>
            </a:r>
            <a:r>
              <a:rPr lang="en-US" sz="2000" dirty="0"/>
              <a:t> </a:t>
            </a:r>
            <a:r>
              <a:rPr lang="en-US" sz="2000" dirty="0" err="1"/>
              <a:t>rambursa</a:t>
            </a:r>
            <a:r>
              <a:rPr lang="en-US" sz="2000" dirty="0"/>
              <a:t> </a:t>
            </a:r>
            <a:r>
              <a:rPr lang="en-US" sz="2000" dirty="0" err="1"/>
              <a:t>plata</a:t>
            </a:r>
            <a:r>
              <a:rPr lang="en-US" sz="2000" dirty="0"/>
              <a:t> </a:t>
            </a:r>
            <a:r>
              <a:rPr lang="en-US" sz="2000" dirty="0" err="1"/>
              <a:t>dacă</a:t>
            </a:r>
            <a:r>
              <a:rPr lang="en-US" sz="2000" dirty="0"/>
              <a:t> </a:t>
            </a:r>
            <a:r>
              <a:rPr lang="en-US" sz="2000" dirty="0" err="1"/>
              <a:t>există</a:t>
            </a:r>
            <a:r>
              <a:rPr lang="en-US" sz="2000" dirty="0"/>
              <a:t> o </a:t>
            </a:r>
            <a:r>
              <a:rPr lang="en-US" sz="2000" dirty="0" err="1"/>
              <a:t>problemă</a:t>
            </a:r>
            <a:r>
              <a:rPr lang="en-US" sz="2000" dirty="0"/>
              <a:t> cu </a:t>
            </a:r>
            <a:r>
              <a:rPr lang="en-US" sz="2000" dirty="0" err="1"/>
              <a:t>comanda</a:t>
            </a:r>
            <a:r>
              <a:rPr lang="en-US" sz="2000" dirty="0"/>
              <a:t> </a:t>
            </a:r>
            <a:r>
              <a:rPr lang="en-US" sz="2000" dirty="0" err="1"/>
              <a:t>dumneavoastră</a:t>
            </a:r>
            <a:r>
              <a:rPr lang="en-US" sz="2000" dirty="0"/>
              <a:t>.</a:t>
            </a:r>
            <a:endParaRPr sz="2000" dirty="0"/>
          </a:p>
        </p:txBody>
      </p:sp>
      <p:pic>
        <p:nvPicPr>
          <p:cNvPr id="250" name="Google Shape;250;p30"/>
          <p:cNvPicPr preferRelativeResize="0"/>
          <p:nvPr/>
        </p:nvPicPr>
        <p:blipFill rotWithShape="1">
          <a:blip r:embed="rId3">
            <a:alphaModFix/>
          </a:blip>
          <a:srcRect/>
          <a:stretch/>
        </p:blipFill>
        <p:spPr>
          <a:xfrm>
            <a:off x="8599055" y="1230746"/>
            <a:ext cx="3429000" cy="3429000"/>
          </a:xfrm>
          <a:prstGeom prst="rect">
            <a:avLst/>
          </a:prstGeom>
          <a:noFill/>
          <a:ln>
            <a:noFill/>
          </a:ln>
        </p:spPr>
      </p:pic>
      <p:sp>
        <p:nvSpPr>
          <p:cNvPr id="251" name="Google Shape;251;p30"/>
          <p:cNvSpPr txBox="1"/>
          <p:nvPr/>
        </p:nvSpPr>
        <p:spPr>
          <a:xfrm>
            <a:off x="5232400" y="4679687"/>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5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Portofele digitale (de exemplu Apple Pay, Google Pay)</a:t>
            </a:r>
            <a:endParaRPr/>
          </a:p>
        </p:txBody>
      </p:sp>
      <p:sp>
        <p:nvSpPr>
          <p:cNvPr id="257" name="Google Shape;257;p31"/>
          <p:cNvSpPr txBox="1">
            <a:spLocks noGrp="1"/>
          </p:cNvSpPr>
          <p:nvPr>
            <p:ph type="body" idx="1"/>
          </p:nvPr>
        </p:nvSpPr>
        <p:spPr>
          <a:xfrm>
            <a:off x="566150" y="1963151"/>
            <a:ext cx="7545600" cy="4308900"/>
          </a:xfrm>
          <a:prstGeom prst="rect">
            <a:avLst/>
          </a:prstGeom>
          <a:noFill/>
          <a:ln>
            <a:noFill/>
          </a:ln>
        </p:spPr>
        <p:txBody>
          <a:bodyPr spcFirstLastPara="1" wrap="square" lIns="91425" tIns="45700" rIns="91425" bIns="45700" anchor="t" anchorCtr="0">
            <a:normAutofit/>
          </a:bodyPr>
          <a:lstStyle/>
          <a:p>
            <a:pPr marL="457200" lvl="0" indent="-381000" algn="just" rtl="0">
              <a:lnSpc>
                <a:spcPct val="100000"/>
              </a:lnSpc>
              <a:spcBef>
                <a:spcPts val="600"/>
              </a:spcBef>
              <a:spcAft>
                <a:spcPts val="0"/>
              </a:spcAft>
              <a:buClr>
                <a:srgbClr val="68BC42"/>
              </a:buClr>
              <a:buSzPts val="2400"/>
              <a:buChar char="▪"/>
            </a:pPr>
            <a:r>
              <a:rPr lang="en-US" b="1" dirty="0"/>
              <a:t>Cum </a:t>
            </a:r>
            <a:r>
              <a:rPr lang="en-US" b="1" dirty="0" err="1"/>
              <a:t>funcționează</a:t>
            </a:r>
            <a:r>
              <a:rPr lang="en-US" b="1" dirty="0"/>
              <a:t>:</a:t>
            </a:r>
            <a:r>
              <a:rPr lang="en-US" dirty="0"/>
              <a:t> </a:t>
            </a:r>
            <a:r>
              <a:rPr lang="ro-RO" dirty="0"/>
              <a:t>Informațiile cardului sunt salvate într-un „portofel digital” din telefon. Când vreți să plătiți, atingeți telefonul și plata se face imediat, fără să mai introduceți datele de fiecare dată.</a:t>
            </a:r>
          </a:p>
          <a:p>
            <a:pPr marL="457200" lvl="0" indent="-381000" algn="just" rtl="0">
              <a:lnSpc>
                <a:spcPct val="100000"/>
              </a:lnSpc>
              <a:spcBef>
                <a:spcPts val="600"/>
              </a:spcBef>
              <a:spcAft>
                <a:spcPts val="0"/>
              </a:spcAft>
              <a:buClr>
                <a:srgbClr val="68BC42"/>
              </a:buClr>
              <a:buSzPts val="2400"/>
              <a:buChar char="▪"/>
            </a:pPr>
            <a:r>
              <a:rPr lang="ro-RO" b="1" dirty="0"/>
              <a:t>Măsuri de siguranță</a:t>
            </a:r>
            <a:r>
              <a:rPr lang="en-US" b="1" dirty="0"/>
              <a:t>:</a:t>
            </a:r>
            <a:r>
              <a:rPr lang="en-US" dirty="0"/>
              <a:t> </a:t>
            </a:r>
            <a:r>
              <a:rPr lang="ro-RO" dirty="0"/>
              <a:t>portofelele digitale nu folosesc direct datele cardului tău – acestea sunt înlocuite cu un cod unic. În plus, ca să plătești, este nevoie de amprenta ta sau recunoaștere facială (fața ta). Este o metodă foarte sigură, folosită și de bănci pentru protejarea tranzacțiilor.</a:t>
            </a:r>
            <a:endParaRPr dirty="0"/>
          </a:p>
        </p:txBody>
      </p:sp>
      <p:sp>
        <p:nvSpPr>
          <p:cNvPr id="258" name="Google Shape;258;p31"/>
          <p:cNvSpPr txBox="1"/>
          <p:nvPr/>
        </p:nvSpPr>
        <p:spPr>
          <a:xfrm>
            <a:off x="8989702" y="535898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ine</a:t>
            </a:r>
            <a:r>
              <a:rPr lang="en-US" sz="1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ro-RO" sz="1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pic>
        <p:nvPicPr>
          <p:cNvPr id="259" name="Google Shape;259;p31" descr="Scene with flat elements about electronic payment"/>
          <p:cNvPicPr preferRelativeResize="0"/>
          <p:nvPr/>
        </p:nvPicPr>
        <p:blipFill rotWithShape="1">
          <a:blip r:embed="rId4">
            <a:alphaModFix/>
          </a:blip>
          <a:srcRect/>
          <a:stretch/>
        </p:blipFill>
        <p:spPr>
          <a:xfrm>
            <a:off x="8679873" y="2085597"/>
            <a:ext cx="3242252" cy="32422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p:nvPr/>
        </p:nvSpPr>
        <p:spPr>
          <a:xfrm>
            <a:off x="0" y="2556925"/>
            <a:ext cx="348532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rgbClr val="1C2E78"/>
                </a:solidFill>
                <a:latin typeface="Calibri"/>
                <a:ea typeface="Calibri"/>
                <a:cs typeface="Calibri"/>
                <a:sym typeface="Calibri"/>
              </a:rPr>
              <a:t>                      </a:t>
            </a:r>
            <a:r>
              <a:rPr lang="en-US" sz="5400" b="1" i="0" u="none" strike="noStrike" cap="none" dirty="0" err="1">
                <a:solidFill>
                  <a:srgbClr val="1C2E78"/>
                </a:solidFill>
                <a:latin typeface="Calibri"/>
                <a:ea typeface="Calibri"/>
                <a:cs typeface="Calibri"/>
                <a:sym typeface="Calibri"/>
              </a:rPr>
              <a:t>Parteneri</a:t>
            </a:r>
            <a:endParaRPr sz="5400" b="1" i="0" u="none" strike="noStrike" cap="none" dirty="0">
              <a:solidFill>
                <a:srgbClr val="1C2E78"/>
              </a:solidFill>
              <a:latin typeface="Calibri"/>
              <a:ea typeface="Calibri"/>
              <a:cs typeface="Calibri"/>
              <a:sym typeface="Calibri"/>
            </a:endParaRPr>
          </a:p>
        </p:txBody>
      </p:sp>
      <p:pic>
        <p:nvPicPr>
          <p:cNvPr id="87" name="Google Shape;87;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461220" y="1827889"/>
            <a:ext cx="2591848" cy="1224267"/>
          </a:xfrm>
          <a:prstGeom prst="rect">
            <a:avLst/>
          </a:prstGeom>
          <a:noFill/>
          <a:ln>
            <a:noFill/>
          </a:ln>
        </p:spPr>
      </p:pic>
      <p:pic>
        <p:nvPicPr>
          <p:cNvPr id="88" name="Google Shape;88;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9" name="Google Shape;89;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90" name="Google Shape;90;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91" name="Google Shape;91;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92" name="Google Shape;92;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3" name="Google Shape;93;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Slovenia</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France</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3180270" y="6236156"/>
            <a:ext cx="3440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a:solidFill>
                  <a:srgbClr val="9CC2E5"/>
                </a:solidFill>
                <a:highlight>
                  <a:srgbClr val="FFFFFF"/>
                </a:highlight>
                <a:latin typeface="Poppins"/>
                <a:ea typeface="Poppins"/>
                <a:cs typeface="Poppins"/>
                <a:sym typeface="Poppins"/>
              </a:rPr>
              <a:t>Asociația</a:t>
            </a:r>
            <a:r>
              <a:rPr lang="en-US" sz="1600" b="0" i="0" u="none" strike="noStrike" cap="none">
                <a:solidFill>
                  <a:srgbClr val="9CC2E5"/>
                </a:solidFill>
                <a:highlight>
                  <a:srgbClr val="FFFFFF"/>
                </a:highlight>
                <a:latin typeface="Poppins"/>
                <a:ea typeface="Poppins"/>
                <a:cs typeface="Poppins"/>
                <a:sym typeface="Poppins"/>
              </a:rPr>
              <a:t> </a:t>
            </a:r>
            <a:r>
              <a:rPr lang="en-US" sz="1600">
                <a:solidFill>
                  <a:srgbClr val="9CC2E5"/>
                </a:solidFill>
                <a:highlight>
                  <a:srgbClr val="FFFFFF"/>
                </a:highlight>
                <a:latin typeface="Poppins"/>
                <a:ea typeface="Poppins"/>
                <a:cs typeface="Poppins"/>
                <a:sym typeface="Poppins"/>
              </a:rPr>
              <a:t>Niciodată</a:t>
            </a:r>
            <a:r>
              <a:rPr lang="en-US" sz="1600" b="0" i="0" u="none" strike="noStrike" cap="none">
                <a:solidFill>
                  <a:srgbClr val="9CC2E5"/>
                </a:solidFill>
                <a:highlight>
                  <a:srgbClr val="FFFFFF"/>
                </a:highlight>
                <a:latin typeface="Poppins"/>
                <a:ea typeface="Poppins"/>
                <a:cs typeface="Poppins"/>
                <a:sym typeface="Poppins"/>
              </a:rPr>
              <a:t> Singur – Prietenii Varstnicilor, Romania</a:t>
            </a:r>
            <a:endParaRPr sz="1600" b="0" i="0" u="none" strike="noStrike" cap="none">
              <a:solidFill>
                <a:srgbClr val="9CC2E5"/>
              </a:solidFill>
              <a:latin typeface="Calibri"/>
              <a:ea typeface="Calibri"/>
              <a:cs typeface="Calibri"/>
              <a:sym typeface="Calibri"/>
            </a:endParaRPr>
          </a:p>
        </p:txBody>
      </p:sp>
      <p:sp>
        <p:nvSpPr>
          <p:cNvPr id="96" name="Google Shape;96;p2"/>
          <p:cNvSpPr txBox="1"/>
          <p:nvPr/>
        </p:nvSpPr>
        <p:spPr>
          <a:xfrm>
            <a:off x="7933169" y="6242982"/>
            <a:ext cx="352476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Spain</a:t>
            </a:r>
            <a:endParaRPr sz="1600" b="0" i="0" u="none" strike="noStrike" cap="none">
              <a:solidFill>
                <a:srgbClr val="9CC2E5"/>
              </a:solidFill>
              <a:latin typeface="Calibri"/>
              <a:ea typeface="Calibri"/>
              <a:cs typeface="Calibri"/>
              <a:sym typeface="Calibri"/>
            </a:endParaRPr>
          </a:p>
        </p:txBody>
      </p:sp>
      <p:sp>
        <p:nvSpPr>
          <p:cNvPr id="97" name="Google Shape;97;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Romania</a:t>
            </a:r>
            <a:endParaRPr sz="2000" b="0" i="0" u="none" strike="noStrike" cap="none">
              <a:solidFill>
                <a:srgbClr val="2E75B5"/>
              </a:solidFill>
              <a:latin typeface="Calibri"/>
              <a:ea typeface="Calibri"/>
              <a:cs typeface="Calibri"/>
              <a:sym typeface="Calibri"/>
            </a:endParaRPr>
          </a:p>
        </p:txBody>
      </p:sp>
      <p:sp>
        <p:nvSpPr>
          <p:cNvPr id="98" name="Google Shape;98;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Greece</a:t>
            </a:r>
            <a:endParaRPr sz="1600" b="0" i="0" u="none" strike="noStrike" cap="none">
              <a:solidFill>
                <a:srgbClr val="9CC2E5"/>
              </a:solidFill>
              <a:latin typeface="Calibri"/>
              <a:ea typeface="Calibri"/>
              <a:cs typeface="Calibri"/>
              <a:sym typeface="Calibri"/>
            </a:endParaRPr>
          </a:p>
        </p:txBody>
      </p:sp>
      <p:pic>
        <p:nvPicPr>
          <p:cNvPr id="99" name="Google Shape;99;p2"/>
          <p:cNvPicPr preferRelativeResize="0"/>
          <p:nvPr/>
        </p:nvPicPr>
        <p:blipFill rotWithShape="1">
          <a:blip r:embed="rId8">
            <a:alphaModFix/>
          </a:blip>
          <a:srcRect/>
          <a:stretch/>
        </p:blipFill>
        <p:spPr>
          <a:xfrm>
            <a:off x="8809414" y="1097992"/>
            <a:ext cx="3283197" cy="4643614"/>
          </a:xfrm>
          <a:prstGeom prst="rect">
            <a:avLst/>
          </a:prstGeom>
          <a:noFill/>
          <a:ln>
            <a:noFill/>
          </a:ln>
        </p:spPr>
      </p:pic>
      <p:cxnSp>
        <p:nvCxnSpPr>
          <p:cNvPr id="100" name="Google Shape;100;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1" name="Google Shape;101;p2"/>
          <p:cNvPicPr preferRelativeResize="0"/>
          <p:nvPr/>
        </p:nvPicPr>
        <p:blipFill rotWithShape="1">
          <a:blip r:embed="rId9">
            <a:alphaModFix/>
          </a:blip>
          <a:srcRect/>
          <a:stretch/>
        </p:blipFill>
        <p:spPr>
          <a:xfrm>
            <a:off x="5730655" y="38584"/>
            <a:ext cx="4580088" cy="1862569"/>
          </a:xfrm>
          <a:prstGeom prst="rect">
            <a:avLst/>
          </a:prstGeom>
          <a:noFill/>
          <a:ln>
            <a:noFill/>
          </a:ln>
        </p:spPr>
      </p:pic>
      <p:pic>
        <p:nvPicPr>
          <p:cNvPr id="19" name="Google Shape;79;p1">
            <a:extLst>
              <a:ext uri="{FF2B5EF4-FFF2-40B4-BE49-F238E27FC236}">
                <a16:creationId xmlns:a16="http://schemas.microsoft.com/office/drawing/2014/main" id="{9D5A49AD-25EE-4E14-8FCB-437CB7C0D9B7}"/>
              </a:ext>
            </a:extLst>
          </p:cNvPr>
          <p:cNvPicPr preferRelativeResize="0"/>
          <p:nvPr/>
        </p:nvPicPr>
        <p:blipFill>
          <a:blip r:embed="rId10">
            <a:alphaModFix/>
          </a:blip>
          <a:stretch>
            <a:fillRect/>
          </a:stretch>
        </p:blipFill>
        <p:spPr>
          <a:xfrm>
            <a:off x="176964" y="6470150"/>
            <a:ext cx="1478830" cy="3510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AF9EBC-9E2A-C1BE-8F04-1B08F89E4CF1}"/>
              </a:ext>
            </a:extLst>
          </p:cNvPr>
          <p:cNvSpPr>
            <a:spLocks noGrp="1"/>
          </p:cNvSpPr>
          <p:nvPr>
            <p:ph type="title"/>
          </p:nvPr>
        </p:nvSpPr>
        <p:spPr/>
        <p:txBody>
          <a:bodyPr/>
          <a:lstStyle/>
          <a:p>
            <a:r>
              <a:rPr lang="en-US" dirty="0"/>
              <a:t>Alte </a:t>
            </a:r>
            <a:r>
              <a:rPr lang="en-US" dirty="0" err="1"/>
              <a:t>modalități</a:t>
            </a:r>
            <a:r>
              <a:rPr lang="en-US" dirty="0"/>
              <a:t> de </a:t>
            </a:r>
            <a:r>
              <a:rPr lang="en-US" dirty="0" err="1"/>
              <a:t>plată</a:t>
            </a:r>
            <a:endParaRPr lang="el-GR" dirty="0"/>
          </a:p>
        </p:txBody>
      </p:sp>
      <p:sp>
        <p:nvSpPr>
          <p:cNvPr id="3" name="Θέση κειμένου 2">
            <a:extLst>
              <a:ext uri="{FF2B5EF4-FFF2-40B4-BE49-F238E27FC236}">
                <a16:creationId xmlns:a16="http://schemas.microsoft.com/office/drawing/2014/main" id="{DA44EB93-3FCC-024F-4531-40F53FC50DF1}"/>
              </a:ext>
            </a:extLst>
          </p:cNvPr>
          <p:cNvSpPr>
            <a:spLocks noGrp="1"/>
          </p:cNvSpPr>
          <p:nvPr>
            <p:ph type="body" idx="1"/>
          </p:nvPr>
        </p:nvSpPr>
        <p:spPr>
          <a:xfrm>
            <a:off x="558000" y="1800000"/>
            <a:ext cx="7773200" cy="4671920"/>
          </a:xfrm>
        </p:spPr>
        <p:txBody>
          <a:bodyPr>
            <a:noAutofit/>
          </a:bodyPr>
          <a:lstStyle/>
          <a:p>
            <a:pPr marL="76200" indent="0">
              <a:lnSpc>
                <a:spcPct val="120000"/>
              </a:lnSpc>
              <a:spcAft>
                <a:spcPts val="600"/>
              </a:spcAft>
              <a:buNone/>
            </a:pPr>
            <a:r>
              <a:rPr lang="en-US" sz="1800" b="1" dirty="0" err="1"/>
              <a:t>Transferuri</a:t>
            </a:r>
            <a:r>
              <a:rPr lang="en-US" sz="1800" b="1" dirty="0"/>
              <a:t> </a:t>
            </a:r>
            <a:r>
              <a:rPr lang="en-US" sz="1800" b="1" dirty="0" err="1"/>
              <a:t>bancare</a:t>
            </a:r>
            <a:endParaRPr lang="en-US" sz="1800" b="1" dirty="0"/>
          </a:p>
          <a:p>
            <a:pPr>
              <a:lnSpc>
                <a:spcPct val="120000"/>
              </a:lnSpc>
              <a:spcAft>
                <a:spcPts val="600"/>
              </a:spcAft>
            </a:pPr>
            <a:r>
              <a:rPr lang="en-US" sz="1800" dirty="0" err="1"/>
              <a:t>Unele</a:t>
            </a:r>
            <a:r>
              <a:rPr lang="en-US" sz="1800" dirty="0"/>
              <a:t> site-</a:t>
            </a:r>
            <a:r>
              <a:rPr lang="en-US" sz="1800" dirty="0" err="1"/>
              <a:t>uri</a:t>
            </a:r>
            <a:r>
              <a:rPr lang="en-US" sz="1800" dirty="0"/>
              <a:t> </a:t>
            </a:r>
            <a:r>
              <a:rPr lang="en-US" sz="1800" dirty="0" err="1"/>
              <a:t>vă</a:t>
            </a:r>
            <a:r>
              <a:rPr lang="en-US" sz="1800" dirty="0"/>
              <a:t> permit </a:t>
            </a:r>
            <a:r>
              <a:rPr lang="en-US" sz="1800" dirty="0" err="1"/>
              <a:t>să</a:t>
            </a:r>
            <a:r>
              <a:rPr lang="en-US" sz="1800" dirty="0"/>
              <a:t> </a:t>
            </a:r>
            <a:r>
              <a:rPr lang="en-US" sz="1800" dirty="0" err="1"/>
              <a:t>plătiți</a:t>
            </a:r>
            <a:r>
              <a:rPr lang="en-US" sz="1800" dirty="0"/>
              <a:t> direct din </a:t>
            </a:r>
            <a:r>
              <a:rPr lang="en-US" sz="1800" dirty="0" err="1"/>
              <a:t>contul</a:t>
            </a:r>
            <a:r>
              <a:rPr lang="en-US" sz="1800" dirty="0"/>
              <a:t> </a:t>
            </a:r>
            <a:r>
              <a:rPr lang="en-US" sz="1800" dirty="0" err="1"/>
              <a:t>dvs</a:t>
            </a:r>
            <a:r>
              <a:rPr lang="en-US" sz="1800" dirty="0"/>
              <a:t>. </a:t>
            </a:r>
            <a:r>
              <a:rPr lang="en-US" sz="1800" dirty="0" err="1"/>
              <a:t>bancar</a:t>
            </a:r>
            <a:r>
              <a:rPr lang="en-US" sz="1800" dirty="0"/>
              <a:t>.</a:t>
            </a:r>
          </a:p>
          <a:p>
            <a:pPr>
              <a:lnSpc>
                <a:spcPct val="120000"/>
              </a:lnSpc>
              <a:spcAft>
                <a:spcPts val="600"/>
              </a:spcAft>
            </a:pPr>
            <a:r>
              <a:rPr lang="en-US" sz="1800" dirty="0"/>
              <a:t>Este </a:t>
            </a:r>
            <a:r>
              <a:rPr lang="en-US" sz="1800" dirty="0" err="1"/>
              <a:t>posibil</a:t>
            </a:r>
            <a:r>
              <a:rPr lang="en-US" sz="1800" dirty="0"/>
              <a:t> </a:t>
            </a:r>
            <a:r>
              <a:rPr lang="en-US" sz="1800" dirty="0" err="1"/>
              <a:t>să</a:t>
            </a:r>
            <a:r>
              <a:rPr lang="en-US" sz="1800" dirty="0"/>
              <a:t> fie </a:t>
            </a:r>
            <a:r>
              <a:rPr lang="en-US" sz="1800" dirty="0" err="1"/>
              <a:t>necesar</a:t>
            </a:r>
            <a:r>
              <a:rPr lang="en-US" sz="1800" dirty="0"/>
              <a:t> </a:t>
            </a:r>
            <a:r>
              <a:rPr lang="en-US" sz="1800" dirty="0" err="1"/>
              <a:t>să</a:t>
            </a:r>
            <a:r>
              <a:rPr lang="en-US" sz="1800" dirty="0"/>
              <a:t> </a:t>
            </a:r>
            <a:r>
              <a:rPr lang="en-US" sz="1800" dirty="0" err="1"/>
              <a:t>introduceți</a:t>
            </a:r>
            <a:r>
              <a:rPr lang="en-US" sz="1800" dirty="0"/>
              <a:t> </a:t>
            </a:r>
            <a:r>
              <a:rPr lang="en-US" sz="1800" dirty="0" err="1"/>
              <a:t>detaliile</a:t>
            </a:r>
            <a:r>
              <a:rPr lang="en-US" sz="1800" dirty="0"/>
              <a:t> </a:t>
            </a:r>
            <a:r>
              <a:rPr lang="en-US" sz="1800" dirty="0" err="1"/>
              <a:t>bancare</a:t>
            </a:r>
            <a:r>
              <a:rPr lang="en-US" sz="1800" dirty="0"/>
              <a:t> online </a:t>
            </a:r>
            <a:r>
              <a:rPr lang="en-US" sz="1800" dirty="0" err="1"/>
              <a:t>pentru</a:t>
            </a:r>
            <a:r>
              <a:rPr lang="en-US" sz="1800" dirty="0"/>
              <a:t> a </a:t>
            </a:r>
            <a:r>
              <a:rPr lang="en-US" sz="1800" dirty="0" err="1"/>
              <a:t>finaliza</a:t>
            </a:r>
            <a:r>
              <a:rPr lang="en-US" sz="1800" dirty="0"/>
              <a:t> </a:t>
            </a:r>
            <a:r>
              <a:rPr lang="en-US" sz="1800" dirty="0" err="1"/>
              <a:t>achiziția</a:t>
            </a:r>
            <a:r>
              <a:rPr lang="en-US" sz="1800" dirty="0"/>
              <a:t>.</a:t>
            </a:r>
          </a:p>
          <a:p>
            <a:pPr>
              <a:lnSpc>
                <a:spcPct val="120000"/>
              </a:lnSpc>
              <a:spcAft>
                <a:spcPts val="600"/>
              </a:spcAft>
            </a:pPr>
            <a:r>
              <a:rPr lang="en-US" sz="1800" dirty="0" err="1"/>
              <a:t>Utilizați</a:t>
            </a:r>
            <a:r>
              <a:rPr lang="en-US" sz="1800" dirty="0"/>
              <a:t> </a:t>
            </a:r>
            <a:r>
              <a:rPr lang="en-US" sz="1800" dirty="0" err="1"/>
              <a:t>acest</a:t>
            </a:r>
            <a:r>
              <a:rPr lang="en-US" sz="1800" dirty="0"/>
              <a:t> </a:t>
            </a:r>
            <a:r>
              <a:rPr lang="en-US" sz="1800" dirty="0" err="1"/>
              <a:t>lucru</a:t>
            </a:r>
            <a:r>
              <a:rPr lang="en-US" sz="1800" dirty="0"/>
              <a:t> </a:t>
            </a:r>
            <a:r>
              <a:rPr lang="en-US" sz="1800" dirty="0" err="1"/>
              <a:t>numai</a:t>
            </a:r>
            <a:r>
              <a:rPr lang="en-US" sz="1800" dirty="0"/>
              <a:t> </a:t>
            </a:r>
            <a:r>
              <a:rPr lang="en-US" sz="1800" dirty="0" err="1"/>
              <a:t>pentru</a:t>
            </a:r>
            <a:r>
              <a:rPr lang="en-US" sz="1800" dirty="0"/>
              <a:t> site-</a:t>
            </a:r>
            <a:r>
              <a:rPr lang="en-US" sz="1800" dirty="0" err="1"/>
              <a:t>uri</a:t>
            </a:r>
            <a:r>
              <a:rPr lang="en-US" sz="1800" dirty="0"/>
              <a:t> de </a:t>
            </a:r>
            <a:r>
              <a:rPr lang="en-US" sz="1800" dirty="0" err="1"/>
              <a:t>încredere</a:t>
            </a:r>
            <a:r>
              <a:rPr lang="en-US" sz="1800" dirty="0"/>
              <a:t>.</a:t>
            </a:r>
          </a:p>
          <a:p>
            <a:pPr marL="76200" indent="0">
              <a:lnSpc>
                <a:spcPct val="120000"/>
              </a:lnSpc>
              <a:spcAft>
                <a:spcPts val="600"/>
              </a:spcAft>
              <a:buNone/>
            </a:pPr>
            <a:r>
              <a:rPr lang="en-US" sz="1800" b="1" dirty="0" err="1"/>
              <a:t>Cumperi</a:t>
            </a:r>
            <a:r>
              <a:rPr lang="en-US" sz="1800" b="1" dirty="0"/>
              <a:t> </a:t>
            </a:r>
            <a:r>
              <a:rPr lang="en-US" sz="1800" b="1" dirty="0" err="1"/>
              <a:t>acum</a:t>
            </a:r>
            <a:r>
              <a:rPr lang="en-US" sz="1800" b="1" dirty="0"/>
              <a:t>, </a:t>
            </a:r>
            <a:r>
              <a:rPr lang="en-US" sz="1800" b="1" dirty="0" err="1"/>
              <a:t>plătești</a:t>
            </a:r>
            <a:r>
              <a:rPr lang="en-US" sz="1800" b="1" dirty="0"/>
              <a:t> </a:t>
            </a:r>
            <a:r>
              <a:rPr lang="en-US" sz="1800" b="1" dirty="0" err="1"/>
              <a:t>mai</a:t>
            </a:r>
            <a:r>
              <a:rPr lang="en-US" sz="1800" b="1" dirty="0"/>
              <a:t> </a:t>
            </a:r>
            <a:r>
              <a:rPr lang="en-US" sz="1800" b="1" dirty="0" err="1"/>
              <a:t>târziu</a:t>
            </a:r>
            <a:r>
              <a:rPr lang="en-US" sz="1800" b="1" dirty="0"/>
              <a:t> (ex: </a:t>
            </a:r>
            <a:r>
              <a:rPr lang="en-US" sz="1800" b="1" dirty="0" err="1"/>
              <a:t>Afterpay</a:t>
            </a:r>
            <a:r>
              <a:rPr lang="en-US" sz="1800" b="1" dirty="0"/>
              <a:t>, Klarna)</a:t>
            </a:r>
          </a:p>
          <a:p>
            <a:pPr>
              <a:lnSpc>
                <a:spcPct val="120000"/>
              </a:lnSpc>
              <a:spcAft>
                <a:spcPts val="600"/>
              </a:spcAft>
              <a:buFont typeface="Wingdings" panose="05000000000000000000" pitchFamily="2" charset="2"/>
              <a:buChar char="§"/>
            </a:pPr>
            <a:r>
              <a:rPr lang="en-US" sz="1800" dirty="0" err="1"/>
              <a:t>Puteți</a:t>
            </a:r>
            <a:r>
              <a:rPr lang="en-US" sz="1800" dirty="0"/>
              <a:t> </a:t>
            </a:r>
            <a:r>
              <a:rPr lang="en-US" sz="1800" dirty="0" err="1"/>
              <a:t>cumpăra</a:t>
            </a:r>
            <a:r>
              <a:rPr lang="en-US" sz="1800" dirty="0"/>
              <a:t> </a:t>
            </a:r>
            <a:r>
              <a:rPr lang="en-US" sz="1800" dirty="0" err="1"/>
              <a:t>ceva</a:t>
            </a:r>
            <a:r>
              <a:rPr lang="en-US" sz="1800" dirty="0"/>
              <a:t> </a:t>
            </a:r>
            <a:r>
              <a:rPr lang="en-US" sz="1800" dirty="0" err="1"/>
              <a:t>imediat</a:t>
            </a:r>
            <a:r>
              <a:rPr lang="en-US" sz="1800" dirty="0"/>
              <a:t> </a:t>
            </a:r>
            <a:r>
              <a:rPr lang="en-US" sz="1800" dirty="0" err="1"/>
              <a:t>și</a:t>
            </a:r>
            <a:r>
              <a:rPr lang="en-US" sz="1800" dirty="0"/>
              <a:t> </a:t>
            </a:r>
            <a:r>
              <a:rPr lang="en-US" sz="1800" dirty="0" err="1"/>
              <a:t>plătiți</a:t>
            </a:r>
            <a:r>
              <a:rPr lang="en-US" sz="1800" dirty="0"/>
              <a:t> </a:t>
            </a:r>
            <a:r>
              <a:rPr lang="en-US" sz="1800" dirty="0" err="1"/>
              <a:t>în</a:t>
            </a:r>
            <a:r>
              <a:rPr lang="en-US" sz="1800" dirty="0"/>
              <a:t> rate </a:t>
            </a:r>
            <a:r>
              <a:rPr lang="en-US" sz="1800" dirty="0" err="1"/>
              <a:t>mici</a:t>
            </a:r>
            <a:r>
              <a:rPr lang="en-US" sz="1800" dirty="0"/>
              <a:t>, </a:t>
            </a:r>
            <a:r>
              <a:rPr lang="en-US" sz="1800" dirty="0" err="1"/>
              <a:t>în</a:t>
            </a:r>
            <a:r>
              <a:rPr lang="en-US" sz="1800" dirty="0"/>
              <a:t> </a:t>
            </a:r>
            <a:r>
              <a:rPr lang="en-US" sz="1800" dirty="0" err="1"/>
              <a:t>timp.</a:t>
            </a:r>
            <a:endParaRPr lang="en-US" sz="1800" dirty="0"/>
          </a:p>
          <a:p>
            <a:pPr>
              <a:lnSpc>
                <a:spcPct val="120000"/>
              </a:lnSpc>
              <a:spcAft>
                <a:spcPts val="600"/>
              </a:spcAft>
              <a:buFont typeface="Wingdings" panose="05000000000000000000" pitchFamily="2" charset="2"/>
              <a:buChar char="§"/>
            </a:pPr>
            <a:r>
              <a:rPr lang="en-US" sz="1800" dirty="0"/>
              <a:t>Este </a:t>
            </a:r>
            <a:r>
              <a:rPr lang="en-US" sz="1800" dirty="0" err="1"/>
              <a:t>posibil</a:t>
            </a:r>
            <a:r>
              <a:rPr lang="en-US" sz="1800" dirty="0"/>
              <a:t> </a:t>
            </a:r>
            <a:r>
              <a:rPr lang="en-US" sz="1800" dirty="0" err="1"/>
              <a:t>să</a:t>
            </a:r>
            <a:r>
              <a:rPr lang="en-US" sz="1800" dirty="0"/>
              <a:t> fie </a:t>
            </a:r>
            <a:r>
              <a:rPr lang="en-US" sz="1800" dirty="0" err="1"/>
              <a:t>nevoie</a:t>
            </a:r>
            <a:r>
              <a:rPr lang="en-US" sz="1800" dirty="0"/>
              <a:t> </a:t>
            </a:r>
            <a:r>
              <a:rPr lang="en-US" sz="1800" dirty="0" err="1"/>
              <a:t>să</a:t>
            </a:r>
            <a:r>
              <a:rPr lang="en-US" sz="1800" dirty="0"/>
              <a:t> </a:t>
            </a:r>
            <a:r>
              <a:rPr lang="en-US" sz="1800" dirty="0" err="1"/>
              <a:t>vă</a:t>
            </a:r>
            <a:r>
              <a:rPr lang="en-US" sz="1800" dirty="0"/>
              <a:t> </a:t>
            </a:r>
            <a:r>
              <a:rPr lang="en-US" sz="1800" dirty="0" err="1"/>
              <a:t>faceți</a:t>
            </a:r>
            <a:r>
              <a:rPr lang="en-US" sz="1800" dirty="0"/>
              <a:t> </a:t>
            </a:r>
            <a:r>
              <a:rPr lang="en-US" sz="1800" dirty="0" err="1"/>
              <a:t>cont</a:t>
            </a:r>
            <a:r>
              <a:rPr lang="en-US" sz="1800" dirty="0"/>
              <a:t> </a:t>
            </a:r>
            <a:r>
              <a:rPr lang="en-US" sz="1800" dirty="0" err="1"/>
              <a:t>și</a:t>
            </a:r>
            <a:r>
              <a:rPr lang="en-US" sz="1800" dirty="0"/>
              <a:t> </a:t>
            </a:r>
            <a:r>
              <a:rPr lang="en-US" sz="1800" dirty="0" err="1"/>
              <a:t>să</a:t>
            </a:r>
            <a:r>
              <a:rPr lang="en-US" sz="1800" dirty="0"/>
              <a:t> </a:t>
            </a:r>
            <a:r>
              <a:rPr lang="en-US" sz="1800" dirty="0" err="1"/>
              <a:t>legați</a:t>
            </a:r>
            <a:r>
              <a:rPr lang="en-US" sz="1800" dirty="0"/>
              <a:t> </a:t>
            </a:r>
            <a:r>
              <a:rPr lang="en-US" sz="1800" dirty="0" err="1"/>
              <a:t>cardul</a:t>
            </a:r>
            <a:r>
              <a:rPr lang="en-US" sz="1800" dirty="0"/>
              <a:t> </a:t>
            </a:r>
            <a:r>
              <a:rPr lang="en-US" sz="1800" dirty="0" err="1"/>
              <a:t>sau</a:t>
            </a:r>
            <a:r>
              <a:rPr lang="en-US" sz="1800" dirty="0"/>
              <a:t> </a:t>
            </a:r>
            <a:r>
              <a:rPr lang="en-US" sz="1800" dirty="0" err="1"/>
              <a:t>contul</a:t>
            </a:r>
            <a:r>
              <a:rPr lang="en-US" sz="1800" dirty="0"/>
              <a:t> </a:t>
            </a:r>
            <a:r>
              <a:rPr lang="en-US" sz="1800" dirty="0" err="1"/>
              <a:t>bancar</a:t>
            </a:r>
            <a:r>
              <a:rPr lang="en-US" sz="1800" dirty="0"/>
              <a:t>.</a:t>
            </a:r>
          </a:p>
          <a:p>
            <a:pPr>
              <a:lnSpc>
                <a:spcPct val="120000"/>
              </a:lnSpc>
              <a:spcAft>
                <a:spcPts val="600"/>
              </a:spcAft>
              <a:buFont typeface="Wingdings" panose="05000000000000000000" pitchFamily="2" charset="2"/>
              <a:buChar char="§"/>
            </a:pPr>
            <a:r>
              <a:rPr lang="en-US" sz="1800" dirty="0" err="1"/>
              <a:t>Aveți</a:t>
            </a:r>
            <a:r>
              <a:rPr lang="en-US" sz="1800" dirty="0"/>
              <a:t> </a:t>
            </a:r>
            <a:r>
              <a:rPr lang="en-US" sz="1800" dirty="0" err="1"/>
              <a:t>grijă</a:t>
            </a:r>
            <a:r>
              <a:rPr lang="en-US" sz="1800" dirty="0"/>
              <a:t> </a:t>
            </a:r>
            <a:r>
              <a:rPr lang="en-US" sz="1800" dirty="0" err="1"/>
              <a:t>să</a:t>
            </a:r>
            <a:r>
              <a:rPr lang="en-US" sz="1800" dirty="0"/>
              <a:t> </a:t>
            </a:r>
            <a:r>
              <a:rPr lang="en-US" sz="1800" dirty="0" err="1"/>
              <a:t>plătiți</a:t>
            </a:r>
            <a:r>
              <a:rPr lang="en-US" sz="1800" dirty="0"/>
              <a:t> la </a:t>
            </a:r>
            <a:r>
              <a:rPr lang="en-US" sz="1800" dirty="0" err="1"/>
              <a:t>timp</a:t>
            </a:r>
            <a:r>
              <a:rPr lang="en-US" sz="1800" dirty="0"/>
              <a:t>, ca </a:t>
            </a:r>
            <a:r>
              <a:rPr lang="en-US" sz="1800" dirty="0" err="1"/>
              <a:t>să</a:t>
            </a:r>
            <a:r>
              <a:rPr lang="en-US" sz="1800" dirty="0"/>
              <a:t> nu </a:t>
            </a:r>
            <a:r>
              <a:rPr lang="en-US" sz="1800" dirty="0" err="1"/>
              <a:t>apară</a:t>
            </a:r>
            <a:r>
              <a:rPr lang="en-US" sz="1800" dirty="0"/>
              <a:t> </a:t>
            </a:r>
            <a:r>
              <a:rPr lang="en-US" sz="1800" dirty="0" err="1"/>
              <a:t>costuri</a:t>
            </a:r>
            <a:r>
              <a:rPr lang="en-US" sz="1800" dirty="0"/>
              <a:t> </a:t>
            </a:r>
            <a:r>
              <a:rPr lang="en-US" sz="1800" dirty="0" err="1"/>
              <a:t>suplimentare</a:t>
            </a:r>
            <a:r>
              <a:rPr lang="en-US" sz="1800" dirty="0"/>
              <a:t>.</a:t>
            </a:r>
          </a:p>
          <a:p>
            <a:pPr marL="533400" lvl="1" indent="0">
              <a:lnSpc>
                <a:spcPct val="120000"/>
              </a:lnSpc>
              <a:spcAft>
                <a:spcPts val="600"/>
              </a:spcAft>
              <a:buNone/>
            </a:pPr>
            <a:r>
              <a:rPr lang="en-US" sz="1800" dirty="0"/>
              <a:t>Este ca un </a:t>
            </a:r>
            <a:r>
              <a:rPr lang="en-US" sz="1800" dirty="0" err="1"/>
              <a:t>fel</a:t>
            </a:r>
            <a:r>
              <a:rPr lang="en-US" sz="1800" dirty="0"/>
              <a:t> de „rate online” – util, </a:t>
            </a:r>
            <a:r>
              <a:rPr lang="en-US" sz="1800" dirty="0" err="1"/>
              <a:t>dar</a:t>
            </a:r>
            <a:r>
              <a:rPr lang="en-US" sz="1800" dirty="0"/>
              <a:t> </a:t>
            </a:r>
            <a:r>
              <a:rPr lang="en-US" sz="1800" dirty="0" err="1"/>
              <a:t>trebuie</a:t>
            </a:r>
            <a:r>
              <a:rPr lang="en-US" sz="1800" dirty="0"/>
              <a:t> </a:t>
            </a:r>
            <a:r>
              <a:rPr lang="en-US" sz="1800" dirty="0" err="1"/>
              <a:t>folosit</a:t>
            </a:r>
            <a:r>
              <a:rPr lang="en-US" sz="1800" dirty="0"/>
              <a:t> cu </a:t>
            </a:r>
            <a:r>
              <a:rPr lang="en-US" sz="1800" dirty="0" err="1"/>
              <a:t>responsabilitate</a:t>
            </a:r>
            <a:r>
              <a:rPr lang="en-US" sz="1800" dirty="0"/>
              <a:t>.</a:t>
            </a:r>
          </a:p>
        </p:txBody>
      </p:sp>
      <p:sp>
        <p:nvSpPr>
          <p:cNvPr id="4" name="Θέση κειμένου 3">
            <a:extLst>
              <a:ext uri="{FF2B5EF4-FFF2-40B4-BE49-F238E27FC236}">
                <a16:creationId xmlns:a16="http://schemas.microsoft.com/office/drawing/2014/main" id="{69CE70E6-6201-C571-61C1-12D945112713}"/>
              </a:ext>
            </a:extLst>
          </p:cNvPr>
          <p:cNvSpPr>
            <a:spLocks noGrp="1"/>
          </p:cNvSpPr>
          <p:nvPr>
            <p:ph type="body" idx="2"/>
          </p:nvPr>
        </p:nvSpPr>
        <p:spPr>
          <a:xfrm>
            <a:off x="7945120" y="1800000"/>
            <a:ext cx="4009456" cy="4893408"/>
          </a:xfrm>
        </p:spPr>
        <p:txBody>
          <a:bodyPr>
            <a:normAutofit/>
          </a:bodyPr>
          <a:lstStyle/>
          <a:p>
            <a:pPr marL="76200" indent="0">
              <a:lnSpc>
                <a:spcPct val="120000"/>
              </a:lnSpc>
              <a:spcAft>
                <a:spcPts val="600"/>
              </a:spcAft>
              <a:buNone/>
            </a:pPr>
            <a:r>
              <a:rPr lang="en-US" sz="1800" b="1" dirty="0" err="1"/>
              <a:t>Carduri</a:t>
            </a:r>
            <a:r>
              <a:rPr lang="en-US" sz="1800" b="1" dirty="0"/>
              <a:t> </a:t>
            </a:r>
            <a:r>
              <a:rPr lang="en-US" sz="1800" b="1" dirty="0" err="1"/>
              <a:t>cadou</a:t>
            </a:r>
            <a:r>
              <a:rPr lang="en-US" sz="1800" b="1" dirty="0"/>
              <a:t> </a:t>
            </a:r>
            <a:r>
              <a:rPr lang="en-US" sz="1800" b="1" dirty="0" err="1"/>
              <a:t>și</a:t>
            </a:r>
            <a:r>
              <a:rPr lang="en-US" sz="1800" b="1" dirty="0"/>
              <a:t> credit </a:t>
            </a:r>
            <a:r>
              <a:rPr lang="en-US" sz="1800" b="1" dirty="0" err="1"/>
              <a:t>în</a:t>
            </a:r>
            <a:r>
              <a:rPr lang="en-US" sz="1800" b="1" dirty="0"/>
              <a:t> </a:t>
            </a:r>
            <a:r>
              <a:rPr lang="en-US" sz="1800" b="1" dirty="0" err="1"/>
              <a:t>magazin</a:t>
            </a:r>
            <a:endParaRPr lang="en-US" sz="1800" b="1" dirty="0"/>
          </a:p>
          <a:p>
            <a:pPr>
              <a:lnSpc>
                <a:spcPct val="120000"/>
              </a:lnSpc>
              <a:spcAft>
                <a:spcPts val="600"/>
              </a:spcAft>
            </a:pPr>
            <a:r>
              <a:rPr lang="en-US" sz="1800" dirty="0" err="1"/>
              <a:t>Unele</a:t>
            </a:r>
            <a:r>
              <a:rPr lang="en-US" sz="1800" dirty="0"/>
              <a:t> site-</a:t>
            </a:r>
            <a:r>
              <a:rPr lang="en-US" sz="1800" dirty="0" err="1"/>
              <a:t>uri</a:t>
            </a:r>
            <a:r>
              <a:rPr lang="en-US" sz="1800" dirty="0"/>
              <a:t> </a:t>
            </a:r>
            <a:r>
              <a:rPr lang="en-US" sz="1800" dirty="0" err="1"/>
              <a:t>vă</a:t>
            </a:r>
            <a:r>
              <a:rPr lang="en-US" sz="1800" dirty="0"/>
              <a:t> permit </a:t>
            </a:r>
            <a:r>
              <a:rPr lang="en-US" sz="1800" dirty="0" err="1"/>
              <a:t>să</a:t>
            </a:r>
            <a:r>
              <a:rPr lang="en-US" sz="1800" dirty="0"/>
              <a:t> </a:t>
            </a:r>
            <a:r>
              <a:rPr lang="en-US" sz="1800" dirty="0" err="1"/>
              <a:t>plătiți</a:t>
            </a:r>
            <a:r>
              <a:rPr lang="en-US" sz="1800" dirty="0"/>
              <a:t> cu un card </a:t>
            </a:r>
            <a:r>
              <a:rPr lang="en-US" sz="1800" dirty="0" err="1"/>
              <a:t>cadou</a:t>
            </a:r>
            <a:r>
              <a:rPr lang="en-US" sz="1800" dirty="0"/>
              <a:t> </a:t>
            </a:r>
            <a:r>
              <a:rPr lang="en-US" sz="1800" dirty="0" err="1"/>
              <a:t>sau</a:t>
            </a:r>
            <a:r>
              <a:rPr lang="en-US" sz="1800" dirty="0"/>
              <a:t> cu credit </a:t>
            </a:r>
            <a:r>
              <a:rPr lang="en-US" sz="1800" dirty="0" err="1"/>
              <a:t>oferit</a:t>
            </a:r>
            <a:r>
              <a:rPr lang="en-US" sz="1800" dirty="0"/>
              <a:t> de </a:t>
            </a:r>
            <a:r>
              <a:rPr lang="en-US" sz="1800" dirty="0" err="1"/>
              <a:t>magazin</a:t>
            </a:r>
            <a:r>
              <a:rPr lang="en-US" sz="1800" dirty="0"/>
              <a:t>.</a:t>
            </a:r>
          </a:p>
          <a:p>
            <a:pPr>
              <a:lnSpc>
                <a:spcPct val="120000"/>
              </a:lnSpc>
              <a:spcAft>
                <a:spcPts val="600"/>
              </a:spcAft>
            </a:pPr>
            <a:r>
              <a:rPr lang="en-US" sz="1800" dirty="0" err="1"/>
              <a:t>Introduceți</a:t>
            </a:r>
            <a:r>
              <a:rPr lang="en-US" sz="1800" dirty="0"/>
              <a:t> </a:t>
            </a:r>
            <a:r>
              <a:rPr lang="en-US" sz="1800" dirty="0" err="1"/>
              <a:t>numărul</a:t>
            </a:r>
            <a:r>
              <a:rPr lang="en-US" sz="1800" dirty="0"/>
              <a:t> </a:t>
            </a:r>
            <a:r>
              <a:rPr lang="en-US" sz="1800" dirty="0" err="1"/>
              <a:t>cardului</a:t>
            </a:r>
            <a:r>
              <a:rPr lang="en-US" sz="1800" dirty="0"/>
              <a:t> </a:t>
            </a:r>
            <a:r>
              <a:rPr lang="en-US" sz="1800" dirty="0" err="1"/>
              <a:t>cadou</a:t>
            </a:r>
            <a:r>
              <a:rPr lang="en-US" sz="1800" dirty="0"/>
              <a:t> </a:t>
            </a:r>
            <a:r>
              <a:rPr lang="en-US" sz="1800" dirty="0" err="1"/>
              <a:t>și</a:t>
            </a:r>
            <a:r>
              <a:rPr lang="en-US" sz="1800" dirty="0"/>
              <a:t> </a:t>
            </a:r>
            <a:r>
              <a:rPr lang="en-US" sz="1800" dirty="0" err="1"/>
              <a:t>codul</a:t>
            </a:r>
            <a:r>
              <a:rPr lang="en-US" sz="1800" dirty="0"/>
              <a:t> PIN la </a:t>
            </a:r>
            <a:r>
              <a:rPr lang="en-US" sz="1800" dirty="0" err="1"/>
              <a:t>finalizarea</a:t>
            </a:r>
            <a:r>
              <a:rPr lang="en-US" sz="1800" dirty="0"/>
              <a:t> </a:t>
            </a:r>
            <a:r>
              <a:rPr lang="en-US" sz="1800" dirty="0" err="1"/>
              <a:t>comenzii</a:t>
            </a:r>
            <a:r>
              <a:rPr lang="en-US" sz="1800" dirty="0"/>
              <a:t>.</a:t>
            </a:r>
          </a:p>
          <a:p>
            <a:endParaRPr lang="el-GR" dirty="0"/>
          </a:p>
        </p:txBody>
      </p:sp>
    </p:spTree>
    <p:extLst>
      <p:ext uri="{BB962C8B-B14F-4D97-AF65-F5344CB8AC3E}">
        <p14:creationId xmlns:p14="http://schemas.microsoft.com/office/powerpoint/2010/main" val="1005733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dirty="0" err="1"/>
              <a:t>Ce</a:t>
            </a:r>
            <a:r>
              <a:rPr lang="en-US" dirty="0" err="1"/>
              <a:t>l</a:t>
            </a:r>
            <a:r>
              <a:rPr lang="en-US" dirty="0"/>
              <a:t> </a:t>
            </a:r>
            <a:r>
              <a:rPr lang="en-US" dirty="0" err="1"/>
              <a:t>mai</a:t>
            </a:r>
            <a:r>
              <a:rPr lang="en-US" dirty="0"/>
              <a:t> </a:t>
            </a:r>
            <a:r>
              <a:rPr lang="en-US" dirty="0" err="1"/>
              <a:t>nou</a:t>
            </a:r>
            <a:r>
              <a:rPr lang="en-US" dirty="0"/>
              <a:t> trend</a:t>
            </a:r>
            <a:r>
              <a:rPr lang="en-US" b="1" dirty="0"/>
              <a:t>: Plata </a:t>
            </a:r>
            <a:r>
              <a:rPr lang="en-US" b="1" dirty="0" err="1"/>
              <a:t>prin</a:t>
            </a:r>
            <a:r>
              <a:rPr lang="en-US" b="1" dirty="0"/>
              <a:t> POS la </a:t>
            </a:r>
            <a:r>
              <a:rPr lang="en-US" b="1" dirty="0" err="1"/>
              <a:t>Easybox</a:t>
            </a:r>
            <a:endParaRPr dirty="0"/>
          </a:p>
        </p:txBody>
      </p:sp>
      <p:sp>
        <p:nvSpPr>
          <p:cNvPr id="271" name="Google Shape;271;p36"/>
          <p:cNvSpPr txBox="1">
            <a:spLocks noGrp="1"/>
          </p:cNvSpPr>
          <p:nvPr>
            <p:ph type="body" idx="1"/>
          </p:nvPr>
        </p:nvSpPr>
        <p:spPr>
          <a:xfrm>
            <a:off x="566154" y="2330868"/>
            <a:ext cx="6361119" cy="3063168"/>
          </a:xfrm>
          <a:prstGeom prst="rect">
            <a:avLst/>
          </a:prstGeom>
          <a:noFill/>
          <a:ln>
            <a:noFill/>
          </a:ln>
        </p:spPr>
        <p:txBody>
          <a:bodyPr spcFirstLastPara="1" wrap="square" lIns="91425" tIns="45700" rIns="91425" bIns="45700" anchor="t" anchorCtr="0">
            <a:normAutofit fontScale="92500" lnSpcReduction="10000"/>
          </a:bodyPr>
          <a:lstStyle/>
          <a:p>
            <a:pPr marL="457200" lvl="0" indent="-393356" algn="l" rtl="0">
              <a:lnSpc>
                <a:spcPct val="100000"/>
              </a:lnSpc>
              <a:spcBef>
                <a:spcPts val="600"/>
              </a:spcBef>
              <a:spcAft>
                <a:spcPts val="0"/>
              </a:spcAft>
              <a:buClr>
                <a:srgbClr val="68BC42"/>
              </a:buClr>
              <a:buSzPts val="2595"/>
              <a:buChar char="▪"/>
            </a:pPr>
            <a:r>
              <a:rPr lang="en-US" dirty="0"/>
              <a:t>Cum </a:t>
            </a:r>
            <a:r>
              <a:rPr lang="en-US" dirty="0" err="1"/>
              <a:t>să</a:t>
            </a:r>
            <a:r>
              <a:rPr lang="en-US" dirty="0"/>
              <a:t> </a:t>
            </a:r>
            <a:r>
              <a:rPr lang="en-US" dirty="0" err="1"/>
              <a:t>plătiți</a:t>
            </a:r>
            <a:r>
              <a:rPr lang="en-US" dirty="0"/>
              <a:t>: La </a:t>
            </a:r>
            <a:r>
              <a:rPr lang="en-US" dirty="0" err="1"/>
              <a:t>Easybox</a:t>
            </a:r>
            <a:r>
              <a:rPr lang="en-US" dirty="0"/>
              <a:t>, </a:t>
            </a:r>
            <a:r>
              <a:rPr lang="en-US" dirty="0" err="1"/>
              <a:t>utilizați</a:t>
            </a:r>
            <a:r>
              <a:rPr lang="en-US" dirty="0"/>
              <a:t> </a:t>
            </a:r>
            <a:r>
              <a:rPr lang="en-US" dirty="0" err="1"/>
              <a:t>cardul</a:t>
            </a:r>
            <a:r>
              <a:rPr lang="en-US" dirty="0"/>
              <a:t> </a:t>
            </a:r>
            <a:r>
              <a:rPr lang="en-US" dirty="0" err="1"/>
              <a:t>bancar</a:t>
            </a:r>
            <a:r>
              <a:rPr lang="en-US" dirty="0"/>
              <a:t> </a:t>
            </a:r>
            <a:r>
              <a:rPr lang="en-US" dirty="0" err="1"/>
              <a:t>pentru</a:t>
            </a:r>
            <a:r>
              <a:rPr lang="en-US" dirty="0"/>
              <a:t> a </a:t>
            </a:r>
            <a:r>
              <a:rPr lang="en-US" dirty="0" err="1"/>
              <a:t>efectua</a:t>
            </a:r>
            <a:r>
              <a:rPr lang="en-US" dirty="0"/>
              <a:t> o </a:t>
            </a:r>
            <a:r>
              <a:rPr lang="en-US" dirty="0" err="1"/>
              <a:t>plată</a:t>
            </a:r>
            <a:r>
              <a:rPr lang="en-US" dirty="0"/>
              <a:t> direct la </a:t>
            </a:r>
            <a:r>
              <a:rPr lang="en-US" dirty="0" err="1"/>
              <a:t>terminalul</a:t>
            </a:r>
            <a:r>
              <a:rPr lang="en-US" dirty="0"/>
              <a:t> </a:t>
            </a:r>
            <a:r>
              <a:rPr lang="en-US" dirty="0" err="1"/>
              <a:t>punctului</a:t>
            </a:r>
            <a:r>
              <a:rPr lang="en-US" dirty="0"/>
              <a:t> de </a:t>
            </a:r>
            <a:r>
              <a:rPr lang="en-US" dirty="0" err="1"/>
              <a:t>vânzare</a:t>
            </a:r>
            <a:r>
              <a:rPr lang="en-US" dirty="0"/>
              <a:t> (POS). </a:t>
            </a:r>
            <a:r>
              <a:rPr lang="en-US" dirty="0" err="1"/>
              <a:t>Pur</a:t>
            </a:r>
            <a:r>
              <a:rPr lang="en-US" dirty="0"/>
              <a:t> </a:t>
            </a:r>
            <a:r>
              <a:rPr lang="en-US" dirty="0" err="1"/>
              <a:t>și</a:t>
            </a:r>
            <a:r>
              <a:rPr lang="en-US" dirty="0"/>
              <a:t> </a:t>
            </a:r>
            <a:r>
              <a:rPr lang="en-US" dirty="0" err="1"/>
              <a:t>simplu</a:t>
            </a:r>
            <a:r>
              <a:rPr lang="en-US" dirty="0"/>
              <a:t> </a:t>
            </a:r>
            <a:r>
              <a:rPr lang="en-US" dirty="0" err="1"/>
              <a:t>introduceți</a:t>
            </a:r>
            <a:r>
              <a:rPr lang="en-US" dirty="0"/>
              <a:t>, </a:t>
            </a:r>
            <a:r>
              <a:rPr lang="en-US" dirty="0" err="1"/>
              <a:t>glisați</a:t>
            </a:r>
            <a:r>
              <a:rPr lang="en-US" dirty="0"/>
              <a:t> </a:t>
            </a:r>
            <a:r>
              <a:rPr lang="en-US" dirty="0" err="1"/>
              <a:t>cardul</a:t>
            </a:r>
            <a:r>
              <a:rPr lang="en-US" dirty="0"/>
              <a:t> </a:t>
            </a:r>
            <a:r>
              <a:rPr lang="en-US" dirty="0" err="1"/>
              <a:t>și</a:t>
            </a:r>
            <a:r>
              <a:rPr lang="en-US" dirty="0"/>
              <a:t> </a:t>
            </a:r>
            <a:r>
              <a:rPr lang="en-US" dirty="0" err="1"/>
              <a:t>urmați</a:t>
            </a:r>
            <a:r>
              <a:rPr lang="en-US" dirty="0"/>
              <a:t> </a:t>
            </a:r>
            <a:r>
              <a:rPr lang="en-US" dirty="0" err="1"/>
              <a:t>instrucțiunile</a:t>
            </a:r>
            <a:r>
              <a:rPr lang="en-US" dirty="0"/>
              <a:t> de pe </a:t>
            </a:r>
            <a:r>
              <a:rPr lang="en-US" dirty="0" err="1"/>
              <a:t>ecran</a:t>
            </a:r>
            <a:r>
              <a:rPr lang="en-US" dirty="0"/>
              <a:t>.</a:t>
            </a:r>
            <a:endParaRPr dirty="0"/>
          </a:p>
          <a:p>
            <a:pPr marL="457200" lvl="0" indent="-393356" algn="l" rtl="0">
              <a:lnSpc>
                <a:spcPct val="100000"/>
              </a:lnSpc>
              <a:spcBef>
                <a:spcPts val="600"/>
              </a:spcBef>
              <a:spcAft>
                <a:spcPts val="0"/>
              </a:spcAft>
              <a:buClr>
                <a:srgbClr val="68BC42"/>
              </a:buClr>
              <a:buSzPts val="2595"/>
              <a:buChar char="▪"/>
            </a:pPr>
            <a:r>
              <a:rPr lang="en-US" dirty="0" err="1"/>
              <a:t>Confirmați</a:t>
            </a:r>
            <a:r>
              <a:rPr lang="en-US" dirty="0"/>
              <a:t> </a:t>
            </a:r>
            <a:r>
              <a:rPr lang="en-US" dirty="0" err="1"/>
              <a:t>plata</a:t>
            </a:r>
            <a:r>
              <a:rPr lang="en-US" dirty="0"/>
              <a:t>: </a:t>
            </a:r>
            <a:r>
              <a:rPr lang="en-US" dirty="0" err="1"/>
              <a:t>După</a:t>
            </a:r>
            <a:r>
              <a:rPr lang="en-US" dirty="0"/>
              <a:t> </a:t>
            </a:r>
            <a:r>
              <a:rPr lang="en-US" dirty="0" err="1"/>
              <a:t>introducerea</a:t>
            </a:r>
            <a:r>
              <a:rPr lang="en-US" dirty="0"/>
              <a:t> </a:t>
            </a:r>
            <a:r>
              <a:rPr lang="en-US" dirty="0" err="1"/>
              <a:t>detaliilor</a:t>
            </a:r>
            <a:r>
              <a:rPr lang="en-US" dirty="0"/>
              <a:t> de </a:t>
            </a:r>
            <a:r>
              <a:rPr lang="en-US" dirty="0" err="1"/>
              <a:t>plată</a:t>
            </a:r>
            <a:r>
              <a:rPr lang="en-US" dirty="0"/>
              <a:t>, </a:t>
            </a:r>
            <a:r>
              <a:rPr lang="en-US" dirty="0" err="1"/>
              <a:t>sistemul</a:t>
            </a:r>
            <a:r>
              <a:rPr lang="en-US" dirty="0"/>
              <a:t> </a:t>
            </a:r>
            <a:r>
              <a:rPr lang="en-US" dirty="0" err="1"/>
              <a:t>va</a:t>
            </a:r>
            <a:r>
              <a:rPr lang="en-US" dirty="0"/>
              <a:t> </a:t>
            </a:r>
            <a:r>
              <a:rPr lang="en-US" dirty="0" err="1"/>
              <a:t>confirma</a:t>
            </a:r>
            <a:r>
              <a:rPr lang="en-US" dirty="0"/>
              <a:t> </a:t>
            </a:r>
            <a:r>
              <a:rPr lang="en-US" dirty="0" err="1"/>
              <a:t>tranzacția</a:t>
            </a:r>
            <a:r>
              <a:rPr lang="en-US" dirty="0"/>
              <a:t> cu o </a:t>
            </a:r>
            <a:r>
              <a:rPr lang="en-US" dirty="0" err="1"/>
              <a:t>chitanță</a:t>
            </a:r>
            <a:r>
              <a:rPr lang="en-US" dirty="0"/>
              <a:t> </a:t>
            </a:r>
            <a:r>
              <a:rPr lang="en-US" dirty="0" err="1"/>
              <a:t>digitală</a:t>
            </a:r>
            <a:r>
              <a:rPr lang="en-US" dirty="0"/>
              <a:t>. </a:t>
            </a:r>
            <a:r>
              <a:rPr lang="en-US" dirty="0" err="1"/>
              <a:t>Asigurați-vă</a:t>
            </a:r>
            <a:r>
              <a:rPr lang="en-US" dirty="0"/>
              <a:t> </a:t>
            </a:r>
            <a:r>
              <a:rPr lang="en-US" dirty="0" err="1"/>
              <a:t>că</a:t>
            </a:r>
            <a:r>
              <a:rPr lang="en-US" dirty="0"/>
              <a:t> </a:t>
            </a:r>
            <a:r>
              <a:rPr lang="en-US" dirty="0" err="1"/>
              <a:t>păstrați</a:t>
            </a:r>
            <a:r>
              <a:rPr lang="en-US" dirty="0"/>
              <a:t> </a:t>
            </a:r>
            <a:r>
              <a:rPr lang="en-US" dirty="0" err="1"/>
              <a:t>chitanța</a:t>
            </a:r>
            <a:r>
              <a:rPr lang="en-US" dirty="0"/>
              <a:t> ca </a:t>
            </a:r>
            <a:r>
              <a:rPr lang="en-US" dirty="0" err="1"/>
              <a:t>dovadă</a:t>
            </a:r>
            <a:r>
              <a:rPr lang="en-US" dirty="0"/>
              <a:t> a </a:t>
            </a:r>
            <a:r>
              <a:rPr lang="en-US" dirty="0" err="1"/>
              <a:t>plății</a:t>
            </a:r>
            <a:r>
              <a:rPr lang="en-US" dirty="0"/>
              <a:t> </a:t>
            </a:r>
            <a:r>
              <a:rPr lang="en-US" dirty="0" err="1"/>
              <a:t>dvs</a:t>
            </a:r>
            <a:r>
              <a:rPr lang="en-US" dirty="0"/>
              <a:t>.</a:t>
            </a:r>
            <a:endParaRPr dirty="0"/>
          </a:p>
        </p:txBody>
      </p:sp>
      <p:pic>
        <p:nvPicPr>
          <p:cNvPr id="272" name="Google Shape;272;p36" descr="App development concept with flat design"/>
          <p:cNvPicPr preferRelativeResize="0"/>
          <p:nvPr/>
        </p:nvPicPr>
        <p:blipFill rotWithShape="1">
          <a:blip r:embed="rId3">
            <a:alphaModFix/>
          </a:blip>
          <a:srcRect/>
          <a:stretch/>
        </p:blipFill>
        <p:spPr>
          <a:xfrm>
            <a:off x="7449852" y="2117648"/>
            <a:ext cx="3873929" cy="3873929"/>
          </a:xfrm>
          <a:prstGeom prst="rect">
            <a:avLst/>
          </a:prstGeom>
          <a:noFill/>
          <a:ln>
            <a:noFill/>
          </a:ln>
        </p:spPr>
      </p:pic>
      <p:sp>
        <p:nvSpPr>
          <p:cNvPr id="273" name="Google Shape;273;p36"/>
          <p:cNvSpPr txBox="1"/>
          <p:nvPr/>
        </p:nvSpPr>
        <p:spPr>
          <a:xfrm>
            <a:off x="8212844" y="6054763"/>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title"/>
          </p:nvPr>
        </p:nvSpPr>
        <p:spPr>
          <a:xfrm>
            <a:off x="558000" y="774529"/>
            <a:ext cx="10515600" cy="1292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22222"/>
              <a:buNone/>
            </a:pPr>
            <a:r>
              <a:rPr lang="en-US" sz="2000" dirty="0" err="1"/>
              <a:t>Secțiunea</a:t>
            </a:r>
            <a:r>
              <a:rPr lang="en-US" sz="2000" dirty="0"/>
              <a:t> 5</a:t>
            </a:r>
            <a:br>
              <a:rPr lang="en-US" sz="4000" dirty="0"/>
            </a:br>
            <a:r>
              <a:rPr lang="ro-RO" sz="4000" dirty="0"/>
              <a:t>Abilități de p</a:t>
            </a:r>
            <a:r>
              <a:rPr lang="en-US" sz="4000" dirty="0" err="1"/>
              <a:t>revenire</a:t>
            </a:r>
            <a:r>
              <a:rPr lang="ro-RO" sz="4000" dirty="0"/>
              <a:t> </a:t>
            </a:r>
            <a:r>
              <a:rPr lang="en-US" sz="4000" dirty="0"/>
              <a:t>a </a:t>
            </a:r>
            <a:r>
              <a:rPr lang="en-US" sz="4000" dirty="0" err="1"/>
              <a:t>riscurilor</a:t>
            </a:r>
            <a:r>
              <a:rPr lang="en-US" sz="4000" dirty="0"/>
              <a:t> </a:t>
            </a:r>
            <a:r>
              <a:rPr lang="en-US" sz="4000" dirty="0" err="1"/>
              <a:t>pentru</a:t>
            </a:r>
            <a:r>
              <a:rPr lang="en-US" sz="4000" dirty="0"/>
              <a:t> </a:t>
            </a:r>
            <a:r>
              <a:rPr lang="en-US" sz="4000" dirty="0" err="1"/>
              <a:t>cumpărături</a:t>
            </a:r>
            <a:r>
              <a:rPr lang="en-US" sz="4000" dirty="0"/>
              <a:t> online </a:t>
            </a:r>
            <a:r>
              <a:rPr lang="en-US" sz="4000" dirty="0" err="1"/>
              <a:t>sigure</a:t>
            </a:r>
            <a:endParaRPr sz="4000" dirty="0"/>
          </a:p>
        </p:txBody>
      </p:sp>
      <p:sp>
        <p:nvSpPr>
          <p:cNvPr id="280" name="Google Shape;280;p37"/>
          <p:cNvSpPr txBox="1">
            <a:spLocks noGrp="1"/>
          </p:cNvSpPr>
          <p:nvPr>
            <p:ph type="body" idx="1"/>
          </p:nvPr>
        </p:nvSpPr>
        <p:spPr>
          <a:xfrm>
            <a:off x="617625" y="2142939"/>
            <a:ext cx="5157900" cy="458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err="1"/>
              <a:t>Obiective</a:t>
            </a:r>
            <a:endParaRPr dirty="0"/>
          </a:p>
        </p:txBody>
      </p:sp>
      <p:sp>
        <p:nvSpPr>
          <p:cNvPr id="281" name="Google Shape;281;p37"/>
          <p:cNvSpPr txBox="1">
            <a:spLocks noGrp="1"/>
          </p:cNvSpPr>
          <p:nvPr>
            <p:ph type="body" idx="2"/>
          </p:nvPr>
        </p:nvSpPr>
        <p:spPr>
          <a:xfrm>
            <a:off x="617625" y="2482050"/>
            <a:ext cx="7695600" cy="43023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50000"/>
              </a:lnSpc>
              <a:spcBef>
                <a:spcPts val="0"/>
              </a:spcBef>
              <a:spcAft>
                <a:spcPts val="0"/>
              </a:spcAft>
              <a:buSzPct val="129032"/>
              <a:buNone/>
            </a:pPr>
            <a:r>
              <a:rPr lang="en-US" sz="2000" dirty="0"/>
              <a:t>La </a:t>
            </a:r>
            <a:r>
              <a:rPr lang="en-US" sz="2000" dirty="0" err="1"/>
              <a:t>finalul</a:t>
            </a:r>
            <a:r>
              <a:rPr lang="en-US" sz="2000" dirty="0"/>
              <a:t> </a:t>
            </a:r>
            <a:r>
              <a:rPr lang="en-US" sz="2000" dirty="0" err="1"/>
              <a:t>acestei</a:t>
            </a:r>
            <a:r>
              <a:rPr lang="en-US" sz="2000" dirty="0"/>
              <a:t> </a:t>
            </a:r>
            <a:r>
              <a:rPr lang="en-US" sz="2000" dirty="0" err="1"/>
              <a:t>secțiuni</a:t>
            </a:r>
            <a:r>
              <a:rPr lang="en-US" sz="2000" dirty="0"/>
              <a:t>, </a:t>
            </a:r>
            <a:r>
              <a:rPr lang="en-US" sz="2000" dirty="0" err="1"/>
              <a:t>veți</a:t>
            </a:r>
            <a:r>
              <a:rPr lang="en-US" sz="2000" dirty="0"/>
              <a:t> </a:t>
            </a:r>
            <a:r>
              <a:rPr lang="en-US" sz="2000" dirty="0" err="1"/>
              <a:t>putea</a:t>
            </a:r>
            <a:r>
              <a:rPr lang="en-US" sz="2000" dirty="0"/>
              <a:t>:</a:t>
            </a:r>
            <a:endParaRPr dirty="0"/>
          </a:p>
          <a:p>
            <a:pPr marL="228600" lvl="0" indent="-240890" algn="l" rtl="0">
              <a:lnSpc>
                <a:spcPct val="150000"/>
              </a:lnSpc>
              <a:spcBef>
                <a:spcPts val="1200"/>
              </a:spcBef>
              <a:spcAft>
                <a:spcPts val="0"/>
              </a:spcAft>
              <a:buSzPct val="129032"/>
              <a:buFont typeface="Calibri"/>
              <a:buChar char="✔"/>
            </a:pPr>
            <a:r>
              <a:rPr lang="en-US" sz="2000" dirty="0" err="1"/>
              <a:t>Să</a:t>
            </a:r>
            <a:r>
              <a:rPr lang="en-US" sz="2000" dirty="0"/>
              <a:t> </a:t>
            </a:r>
            <a:r>
              <a:rPr lang="en-US" sz="2000" dirty="0" err="1"/>
              <a:t>recunoașteți</a:t>
            </a:r>
            <a:r>
              <a:rPr lang="en-US" sz="2000" dirty="0"/>
              <a:t> </a:t>
            </a:r>
            <a:r>
              <a:rPr lang="en-US" sz="2000" dirty="0" err="1"/>
              <a:t>și</a:t>
            </a:r>
            <a:r>
              <a:rPr lang="en-US" sz="2000" dirty="0"/>
              <a:t> </a:t>
            </a:r>
            <a:r>
              <a:rPr lang="en-US" sz="2000" dirty="0" err="1"/>
              <a:t>să</a:t>
            </a:r>
            <a:r>
              <a:rPr lang="en-US" sz="2000" dirty="0"/>
              <a:t> </a:t>
            </a:r>
            <a:r>
              <a:rPr lang="en-US" sz="2000" dirty="0" err="1"/>
              <a:t>evitați</a:t>
            </a:r>
            <a:r>
              <a:rPr lang="en-US" sz="2000" dirty="0"/>
              <a:t> </a:t>
            </a:r>
            <a:r>
              <a:rPr lang="en-US" sz="2000" dirty="0" err="1"/>
              <a:t>escrocheriile</a:t>
            </a:r>
            <a:r>
              <a:rPr lang="en-US" sz="2000" dirty="0"/>
              <a:t>: </a:t>
            </a:r>
            <a:r>
              <a:rPr lang="en-US" sz="2000" dirty="0" err="1"/>
              <a:t>Aflați</a:t>
            </a:r>
            <a:r>
              <a:rPr lang="en-US" sz="2000" dirty="0"/>
              <a:t> cum </a:t>
            </a:r>
            <a:r>
              <a:rPr lang="en-US" sz="2000" dirty="0" err="1"/>
              <a:t>să</a:t>
            </a:r>
            <a:r>
              <a:rPr lang="en-US" sz="2000" dirty="0"/>
              <a:t> </a:t>
            </a:r>
            <a:r>
              <a:rPr lang="en-US" sz="2000" dirty="0" err="1"/>
              <a:t>identificați</a:t>
            </a:r>
            <a:r>
              <a:rPr lang="en-US" sz="2000" dirty="0"/>
              <a:t> site-urile web false, e-</a:t>
            </a:r>
            <a:r>
              <a:rPr lang="en-US" sz="2000" dirty="0" err="1"/>
              <a:t>mailurile</a:t>
            </a:r>
            <a:r>
              <a:rPr lang="en-US" sz="2000" dirty="0"/>
              <a:t> de phishing </a:t>
            </a:r>
            <a:r>
              <a:rPr lang="en-US" sz="2000" dirty="0" err="1"/>
              <a:t>și</a:t>
            </a:r>
            <a:r>
              <a:rPr lang="en-US" sz="2000" dirty="0"/>
              <a:t> </a:t>
            </a:r>
            <a:r>
              <a:rPr lang="ro-RO" sz="2000" dirty="0"/>
              <a:t>vânzătorii</a:t>
            </a:r>
            <a:r>
              <a:rPr lang="en-US" sz="2000" dirty="0"/>
              <a:t> </a:t>
            </a:r>
            <a:r>
              <a:rPr lang="en-US" sz="2000" dirty="0" err="1"/>
              <a:t>frauduloși</a:t>
            </a:r>
            <a:r>
              <a:rPr lang="en-US" sz="2000" dirty="0"/>
              <a:t> </a:t>
            </a:r>
            <a:r>
              <a:rPr lang="en-US" sz="2000" dirty="0" err="1"/>
              <a:t>pentru</a:t>
            </a:r>
            <a:r>
              <a:rPr lang="en-US" sz="2000" dirty="0"/>
              <a:t> a </a:t>
            </a:r>
            <a:r>
              <a:rPr lang="en-US" sz="2000" dirty="0" err="1"/>
              <a:t>evita</a:t>
            </a:r>
            <a:r>
              <a:rPr lang="en-US" sz="2000" dirty="0"/>
              <a:t> </a:t>
            </a:r>
            <a:r>
              <a:rPr lang="en-US" sz="2000" dirty="0" err="1"/>
              <a:t>să</a:t>
            </a:r>
            <a:r>
              <a:rPr lang="en-US" sz="2000" dirty="0"/>
              <a:t> </a:t>
            </a:r>
            <a:r>
              <a:rPr lang="en-US" sz="2000" dirty="0" err="1"/>
              <a:t>cădeți</a:t>
            </a:r>
            <a:r>
              <a:rPr lang="en-US" sz="2000" dirty="0"/>
              <a:t> în </a:t>
            </a:r>
            <a:r>
              <a:rPr lang="en-US" sz="2000" dirty="0" err="1"/>
              <a:t>capcana</a:t>
            </a:r>
            <a:r>
              <a:rPr lang="en-US" sz="2000" dirty="0"/>
              <a:t> </a:t>
            </a:r>
            <a:r>
              <a:rPr lang="en-US" sz="2000" dirty="0" err="1"/>
              <a:t>escrocheriilor</a:t>
            </a:r>
            <a:r>
              <a:rPr lang="en-US" sz="2000" dirty="0"/>
              <a:t>.</a:t>
            </a:r>
            <a:endParaRPr sz="2000" dirty="0"/>
          </a:p>
          <a:p>
            <a:pPr marL="228600" lvl="0" indent="-240890" algn="l" rtl="0">
              <a:lnSpc>
                <a:spcPct val="150000"/>
              </a:lnSpc>
              <a:spcBef>
                <a:spcPts val="1200"/>
              </a:spcBef>
              <a:spcAft>
                <a:spcPts val="0"/>
              </a:spcAft>
              <a:buSzPct val="129032"/>
              <a:buFont typeface="Calibri"/>
              <a:buChar char="✔"/>
            </a:pPr>
            <a:r>
              <a:rPr lang="en-US" sz="2000" dirty="0" err="1"/>
              <a:t>Să</a:t>
            </a:r>
            <a:r>
              <a:rPr lang="en-US" sz="2000" dirty="0"/>
              <a:t> </a:t>
            </a:r>
            <a:r>
              <a:rPr lang="ro-RO" sz="2000" dirty="0"/>
              <a:t>vă </a:t>
            </a:r>
            <a:r>
              <a:rPr lang="en-US" sz="2000" dirty="0" err="1"/>
              <a:t>protejați</a:t>
            </a:r>
            <a:r>
              <a:rPr lang="en-US" sz="2000" dirty="0"/>
              <a:t> </a:t>
            </a:r>
            <a:r>
              <a:rPr lang="en-US" sz="2000" dirty="0" err="1"/>
              <a:t>informațiile</a:t>
            </a:r>
            <a:r>
              <a:rPr lang="en-US" sz="2000" dirty="0"/>
              <a:t> </a:t>
            </a:r>
            <a:r>
              <a:rPr lang="en-US" sz="2000" dirty="0" err="1"/>
              <a:t>personale</a:t>
            </a:r>
            <a:r>
              <a:rPr lang="en-US" sz="2000" dirty="0"/>
              <a:t> </a:t>
            </a:r>
            <a:r>
              <a:rPr lang="en-US" sz="2000" dirty="0" err="1"/>
              <a:t>și</a:t>
            </a:r>
            <a:r>
              <a:rPr lang="en-US" sz="2000" dirty="0"/>
              <a:t> de </a:t>
            </a:r>
            <a:r>
              <a:rPr lang="en-US" sz="2000" dirty="0" err="1"/>
              <a:t>plată</a:t>
            </a:r>
            <a:r>
              <a:rPr lang="en-US" sz="2000" dirty="0"/>
              <a:t>: </a:t>
            </a:r>
            <a:r>
              <a:rPr lang="en-US" sz="2000" dirty="0" err="1"/>
              <a:t>Înțelegeți</a:t>
            </a:r>
            <a:r>
              <a:rPr lang="en-US" sz="2000" dirty="0"/>
              <a:t> </a:t>
            </a:r>
            <a:r>
              <a:rPr lang="en-US" sz="2000" dirty="0" err="1"/>
              <a:t>practicile</a:t>
            </a:r>
            <a:r>
              <a:rPr lang="en-US" sz="2000" dirty="0"/>
              <a:t> </a:t>
            </a:r>
            <a:r>
              <a:rPr lang="en-US" sz="2000" dirty="0" err="1"/>
              <a:t>sigure</a:t>
            </a:r>
            <a:r>
              <a:rPr lang="en-US" sz="2000" dirty="0"/>
              <a:t> de </a:t>
            </a:r>
            <a:r>
              <a:rPr lang="en-US" sz="2000" dirty="0" err="1"/>
              <a:t>plăți</a:t>
            </a:r>
            <a:r>
              <a:rPr lang="en-US" sz="2000" dirty="0"/>
              <a:t> online, </a:t>
            </a:r>
            <a:r>
              <a:rPr lang="en-US" sz="2000" dirty="0" err="1"/>
              <a:t>importanța</a:t>
            </a:r>
            <a:r>
              <a:rPr lang="en-US" sz="2000" dirty="0"/>
              <a:t> </a:t>
            </a:r>
            <a:r>
              <a:rPr lang="en-US" sz="2000" dirty="0" err="1"/>
              <a:t>parolelor</a:t>
            </a:r>
            <a:r>
              <a:rPr lang="en-US" sz="2000" dirty="0"/>
              <a:t> </a:t>
            </a:r>
            <a:r>
              <a:rPr lang="en-US" sz="2000" dirty="0" err="1"/>
              <a:t>puternice</a:t>
            </a:r>
            <a:r>
              <a:rPr lang="en-US" sz="2000" dirty="0"/>
              <a:t> </a:t>
            </a:r>
            <a:r>
              <a:rPr lang="en-US" sz="2000" dirty="0" err="1"/>
              <a:t>și</a:t>
            </a:r>
            <a:r>
              <a:rPr lang="en-US" sz="2000" dirty="0"/>
              <a:t> </a:t>
            </a:r>
            <a:r>
              <a:rPr lang="en-US" sz="2000" dirty="0" err="1"/>
              <a:t>când</a:t>
            </a:r>
            <a:r>
              <a:rPr lang="en-US" sz="2000" dirty="0"/>
              <a:t> </a:t>
            </a:r>
            <a:r>
              <a:rPr lang="en-US" sz="2000" dirty="0" err="1"/>
              <a:t>să</a:t>
            </a:r>
            <a:r>
              <a:rPr lang="en-US" sz="2000" dirty="0"/>
              <a:t> </a:t>
            </a:r>
            <a:r>
              <a:rPr lang="en-US" sz="2000" dirty="0" err="1"/>
              <a:t>oferiți</a:t>
            </a:r>
            <a:r>
              <a:rPr lang="en-US" sz="2000" dirty="0"/>
              <a:t> </a:t>
            </a:r>
            <a:r>
              <a:rPr lang="en-US" sz="2000" dirty="0" err="1"/>
              <a:t>sau</a:t>
            </a:r>
            <a:r>
              <a:rPr lang="en-US" sz="2000" dirty="0"/>
              <a:t> </a:t>
            </a:r>
            <a:r>
              <a:rPr lang="en-US" sz="2000" dirty="0" err="1"/>
              <a:t>să</a:t>
            </a:r>
            <a:r>
              <a:rPr lang="en-US" sz="2000" dirty="0"/>
              <a:t> </a:t>
            </a:r>
            <a:r>
              <a:rPr lang="en-US" sz="2000" dirty="0" err="1"/>
              <a:t>evitați</a:t>
            </a:r>
            <a:r>
              <a:rPr lang="en-US" sz="2000" dirty="0"/>
              <a:t> </a:t>
            </a:r>
            <a:r>
              <a:rPr lang="en-US" sz="2000" dirty="0" err="1"/>
              <a:t>să</a:t>
            </a:r>
            <a:r>
              <a:rPr lang="en-US" sz="2000" dirty="0"/>
              <a:t> </a:t>
            </a:r>
            <a:r>
              <a:rPr lang="en-US" sz="2000" dirty="0" err="1"/>
              <a:t>oferiți</a:t>
            </a:r>
            <a:r>
              <a:rPr lang="en-US" sz="2000" dirty="0"/>
              <a:t> date </a:t>
            </a:r>
            <a:r>
              <a:rPr lang="en-US" sz="2000" dirty="0" err="1"/>
              <a:t>personale</a:t>
            </a:r>
            <a:r>
              <a:rPr lang="en-US" sz="2000" dirty="0"/>
              <a:t>.</a:t>
            </a:r>
            <a:endParaRPr sz="2000" dirty="0"/>
          </a:p>
          <a:p>
            <a:pPr marL="228600" lvl="0" indent="-240890" algn="l" rtl="0">
              <a:lnSpc>
                <a:spcPct val="150000"/>
              </a:lnSpc>
              <a:spcBef>
                <a:spcPts val="1200"/>
              </a:spcBef>
              <a:spcAft>
                <a:spcPts val="0"/>
              </a:spcAft>
              <a:buSzPct val="129032"/>
              <a:buFont typeface="Calibri"/>
              <a:buChar char="✔"/>
            </a:pPr>
            <a:r>
              <a:rPr lang="en-US" sz="2000" dirty="0" err="1"/>
              <a:t>Să</a:t>
            </a:r>
            <a:r>
              <a:rPr lang="en-US" sz="2000" dirty="0"/>
              <a:t> </a:t>
            </a:r>
            <a:r>
              <a:rPr lang="en-US" sz="2000" dirty="0" err="1"/>
              <a:t>verificați</a:t>
            </a:r>
            <a:r>
              <a:rPr lang="en-US" sz="2000" dirty="0"/>
              <a:t> </a:t>
            </a:r>
            <a:r>
              <a:rPr lang="en-US" sz="2000" dirty="0" err="1"/>
              <a:t>securitatea</a:t>
            </a:r>
            <a:r>
              <a:rPr lang="en-US" sz="2000" dirty="0"/>
              <a:t> site-</a:t>
            </a:r>
            <a:r>
              <a:rPr lang="en-US" sz="2000" dirty="0" err="1"/>
              <a:t>urilor</a:t>
            </a:r>
            <a:r>
              <a:rPr lang="en-US" sz="2000" dirty="0"/>
              <a:t> web </a:t>
            </a:r>
            <a:r>
              <a:rPr lang="en-US" sz="2000" dirty="0" err="1"/>
              <a:t>și</a:t>
            </a:r>
            <a:r>
              <a:rPr lang="en-US" sz="2000" dirty="0"/>
              <a:t> </a:t>
            </a:r>
            <a:r>
              <a:rPr lang="en-US" sz="2000" dirty="0" err="1"/>
              <a:t>să</a:t>
            </a:r>
            <a:r>
              <a:rPr lang="en-US" sz="2000" dirty="0"/>
              <a:t> </a:t>
            </a:r>
            <a:r>
              <a:rPr lang="en-US" sz="2000" dirty="0" err="1"/>
              <a:t>cumpărați</a:t>
            </a:r>
            <a:r>
              <a:rPr lang="en-US" sz="2000" dirty="0"/>
              <a:t> în </a:t>
            </a:r>
            <a:r>
              <a:rPr lang="en-US" sz="2000" dirty="0" err="1"/>
              <a:t>siguranță</a:t>
            </a:r>
            <a:r>
              <a:rPr lang="en-US" sz="2000" dirty="0"/>
              <a:t>: </a:t>
            </a:r>
            <a:r>
              <a:rPr lang="en-US" sz="2000" dirty="0" err="1"/>
              <a:t>Învățați</a:t>
            </a:r>
            <a:r>
              <a:rPr lang="en-US" sz="2000" dirty="0"/>
              <a:t> </a:t>
            </a:r>
            <a:r>
              <a:rPr lang="en-US" sz="2000" dirty="0" err="1"/>
              <a:t>să</a:t>
            </a:r>
            <a:r>
              <a:rPr lang="en-US" sz="2000" dirty="0"/>
              <a:t> </a:t>
            </a:r>
            <a:r>
              <a:rPr lang="en-US" sz="2000" dirty="0" err="1"/>
              <a:t>verificați</a:t>
            </a:r>
            <a:r>
              <a:rPr lang="en-US" sz="2000" dirty="0"/>
              <a:t> site-urile web </a:t>
            </a:r>
            <a:r>
              <a:rPr lang="en-US" sz="2000" dirty="0" err="1"/>
              <a:t>sigure</a:t>
            </a:r>
            <a:r>
              <a:rPr lang="en-US" sz="2000" dirty="0"/>
              <a:t> (https://, </a:t>
            </a:r>
            <a:r>
              <a:rPr lang="en-US" sz="2000" dirty="0" err="1"/>
              <a:t>simbolul</a:t>
            </a:r>
            <a:r>
              <a:rPr lang="en-US" sz="2000" dirty="0"/>
              <a:t> </a:t>
            </a:r>
            <a:r>
              <a:rPr lang="en-US" sz="2000" dirty="0" err="1"/>
              <a:t>lacătului</a:t>
            </a:r>
            <a:r>
              <a:rPr lang="en-US" sz="2000" dirty="0"/>
              <a:t>), </a:t>
            </a:r>
            <a:r>
              <a:rPr lang="en-US" sz="2000" dirty="0" err="1"/>
              <a:t>să</a:t>
            </a:r>
            <a:r>
              <a:rPr lang="en-US" sz="2000" dirty="0"/>
              <a:t> </a:t>
            </a:r>
            <a:r>
              <a:rPr lang="en-US" sz="2000" dirty="0" err="1"/>
              <a:t>citiți</a:t>
            </a:r>
            <a:r>
              <a:rPr lang="en-US" sz="2000" dirty="0"/>
              <a:t> </a:t>
            </a:r>
            <a:r>
              <a:rPr lang="en-US" sz="2000" dirty="0" err="1"/>
              <a:t>recenzii</a:t>
            </a:r>
            <a:r>
              <a:rPr lang="en-US" sz="2000" dirty="0"/>
              <a:t> </a:t>
            </a:r>
            <a:r>
              <a:rPr lang="en-US" sz="2000" dirty="0" err="1"/>
              <a:t>și</a:t>
            </a:r>
            <a:r>
              <a:rPr lang="en-US" sz="2000" dirty="0"/>
              <a:t> </a:t>
            </a:r>
            <a:r>
              <a:rPr lang="en-US" sz="2000" dirty="0" err="1"/>
              <a:t>să</a:t>
            </a:r>
            <a:r>
              <a:rPr lang="en-US" sz="2000" dirty="0"/>
              <a:t> </a:t>
            </a:r>
            <a:r>
              <a:rPr lang="en-US" sz="2000" dirty="0" err="1"/>
              <a:t>utilizați</a:t>
            </a:r>
            <a:r>
              <a:rPr lang="en-US" sz="2000" dirty="0"/>
              <a:t> </a:t>
            </a:r>
            <a:r>
              <a:rPr lang="en-US" sz="2000" dirty="0" err="1"/>
              <a:t>metode</a:t>
            </a:r>
            <a:r>
              <a:rPr lang="en-US" sz="2000" dirty="0"/>
              <a:t> de </a:t>
            </a:r>
            <a:r>
              <a:rPr lang="en-US" sz="2000" dirty="0" err="1"/>
              <a:t>plată</a:t>
            </a:r>
            <a:r>
              <a:rPr lang="en-US" sz="2000" dirty="0"/>
              <a:t> de </a:t>
            </a:r>
            <a:r>
              <a:rPr lang="en-US" sz="2000" dirty="0" err="1"/>
              <a:t>încredere</a:t>
            </a:r>
            <a:r>
              <a:rPr lang="en-US" sz="2000" dirty="0"/>
              <a:t> </a:t>
            </a:r>
            <a:r>
              <a:rPr lang="en-US" sz="2000" dirty="0" err="1"/>
              <a:t>pentru</a:t>
            </a:r>
            <a:r>
              <a:rPr lang="en-US" sz="2000" dirty="0"/>
              <a:t> o </a:t>
            </a:r>
            <a:r>
              <a:rPr lang="en-US" sz="2000" dirty="0" err="1"/>
              <a:t>experiență</a:t>
            </a:r>
            <a:r>
              <a:rPr lang="en-US" sz="2000" dirty="0"/>
              <a:t> </a:t>
            </a:r>
            <a:r>
              <a:rPr lang="en-US" sz="2000" dirty="0" err="1"/>
              <a:t>sigură</a:t>
            </a:r>
            <a:r>
              <a:rPr lang="en-US" sz="2000" dirty="0"/>
              <a:t> la </a:t>
            </a:r>
            <a:r>
              <a:rPr lang="en-US" sz="2000" dirty="0" err="1"/>
              <a:t>cumpărături</a:t>
            </a:r>
            <a:r>
              <a:rPr lang="en-US" sz="2000" dirty="0"/>
              <a:t>.</a:t>
            </a:r>
            <a:endParaRPr dirty="0"/>
          </a:p>
        </p:txBody>
      </p:sp>
      <p:pic>
        <p:nvPicPr>
          <p:cNvPr id="282" name="Google Shape;282;p37"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283" name="Google Shape;283;p37"/>
          <p:cNvSpPr txBox="1"/>
          <p:nvPr/>
        </p:nvSpPr>
        <p:spPr>
          <a:xfrm>
            <a:off x="9161898" y="5913514"/>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7000B01-504E-457B-A6E5-7BCA06477CA9}"/>
              </a:ext>
            </a:extLst>
          </p:cNvPr>
          <p:cNvSpPr txBox="1"/>
          <p:nvPr/>
        </p:nvSpPr>
        <p:spPr>
          <a:xfrm>
            <a:off x="11390243" y="6159695"/>
            <a:ext cx="801757" cy="698305"/>
          </a:xfrm>
          <a:prstGeom prst="rect">
            <a:avLst/>
          </a:prstGeom>
          <a:solidFill>
            <a:schemeClr val="bg1"/>
          </a:solidFill>
        </p:spPr>
        <p:txBody>
          <a:bodyPr wrap="square" rtlCol="0">
            <a:spAutoFit/>
          </a:bodyPr>
          <a:lstStyle/>
          <a:p>
            <a:endParaRPr lang="en-US" dirty="0"/>
          </a:p>
        </p:txBody>
      </p:sp>
      <p:pic>
        <p:nvPicPr>
          <p:cNvPr id="10" name="Google Shape;79;p1">
            <a:extLst>
              <a:ext uri="{FF2B5EF4-FFF2-40B4-BE49-F238E27FC236}">
                <a16:creationId xmlns:a16="http://schemas.microsoft.com/office/drawing/2014/main" id="{0BD577A6-ED3C-44C5-8FB2-E072442A7347}"/>
              </a:ext>
            </a:extLst>
          </p:cNvPr>
          <p:cNvPicPr preferRelativeResize="0"/>
          <p:nvPr/>
        </p:nvPicPr>
        <p:blipFill>
          <a:blip r:embed="rId5">
            <a:alphaModFix/>
          </a:blip>
          <a:stretch>
            <a:fillRect/>
          </a:stretch>
        </p:blipFill>
        <p:spPr>
          <a:xfrm>
            <a:off x="10492507" y="6405876"/>
            <a:ext cx="1478830" cy="3510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3600"/>
              <a:buFont typeface="Calibri"/>
              <a:buNone/>
            </a:pPr>
            <a:r>
              <a:rPr lang="en-US" sz="3600"/>
              <a:t>Recunoașteți și evitați escrocheriile</a:t>
            </a:r>
            <a:endParaRPr/>
          </a:p>
        </p:txBody>
      </p:sp>
      <p:sp>
        <p:nvSpPr>
          <p:cNvPr id="289" name="Google Shape;289;p38"/>
          <p:cNvSpPr txBox="1">
            <a:spLocks noGrp="1"/>
          </p:cNvSpPr>
          <p:nvPr>
            <p:ph type="body" idx="2"/>
          </p:nvPr>
        </p:nvSpPr>
        <p:spPr>
          <a:xfrm>
            <a:off x="557999" y="2093412"/>
            <a:ext cx="8161128" cy="4091078"/>
          </a:xfrm>
          <a:prstGeom prst="rect">
            <a:avLst/>
          </a:prstGeom>
          <a:noFill/>
          <a:ln>
            <a:noFill/>
          </a:ln>
        </p:spPr>
        <p:txBody>
          <a:bodyPr spcFirstLastPara="1" wrap="square" lIns="91425" tIns="45700" rIns="91425" bIns="45700" anchor="t" anchorCtr="0">
            <a:normAutofit fontScale="70000" lnSpcReduction="20000"/>
          </a:bodyPr>
          <a:lstStyle/>
          <a:p>
            <a:pPr marL="76200" lvl="0" indent="0" rtl="0">
              <a:lnSpc>
                <a:spcPct val="150000"/>
              </a:lnSpc>
              <a:spcBef>
                <a:spcPts val="600"/>
              </a:spcBef>
              <a:spcAft>
                <a:spcPts val="0"/>
              </a:spcAft>
              <a:buSzPct val="142856"/>
              <a:buNone/>
            </a:pPr>
            <a:r>
              <a:rPr lang="en-US" dirty="0"/>
              <a:t>✅ </a:t>
            </a:r>
            <a:r>
              <a:rPr lang="en-US" b="1" dirty="0" err="1"/>
              <a:t>Verificați</a:t>
            </a:r>
            <a:r>
              <a:rPr lang="en-US" b="1" dirty="0"/>
              <a:t> </a:t>
            </a:r>
            <a:r>
              <a:rPr lang="en-US" b="1" dirty="0" err="1"/>
              <a:t>legitimitatea</a:t>
            </a:r>
            <a:r>
              <a:rPr lang="en-US" b="1" dirty="0"/>
              <a:t> site-</a:t>
            </a:r>
            <a:r>
              <a:rPr lang="en-US" b="1" dirty="0" err="1"/>
              <a:t>ului</a:t>
            </a:r>
            <a:r>
              <a:rPr lang="en-US" b="1" dirty="0"/>
              <a:t> web </a:t>
            </a:r>
            <a:r>
              <a:rPr lang="en-US" dirty="0"/>
              <a:t>- </a:t>
            </a:r>
            <a:r>
              <a:rPr lang="en-US" dirty="0" err="1"/>
              <a:t>Căutați</a:t>
            </a:r>
            <a:r>
              <a:rPr lang="en-US" dirty="0"/>
              <a:t> „https://” </a:t>
            </a:r>
            <a:r>
              <a:rPr lang="en-US" dirty="0" err="1"/>
              <a:t>și</a:t>
            </a:r>
            <a:r>
              <a:rPr lang="en-US" dirty="0"/>
              <a:t> </a:t>
            </a:r>
            <a:r>
              <a:rPr lang="en-US" dirty="0" err="1"/>
              <a:t>simbolul</a:t>
            </a:r>
            <a:r>
              <a:rPr lang="en-US" dirty="0"/>
              <a:t> </a:t>
            </a:r>
            <a:r>
              <a:rPr lang="en-US" dirty="0" err="1"/>
              <a:t>unui</a:t>
            </a:r>
            <a:r>
              <a:rPr lang="en-US" dirty="0"/>
              <a:t> </a:t>
            </a:r>
            <a:r>
              <a:rPr lang="en-US" b="1" dirty="0" err="1"/>
              <a:t>lacăt</a:t>
            </a:r>
            <a:r>
              <a:rPr lang="en-US" dirty="0"/>
              <a:t> în </a:t>
            </a:r>
            <a:r>
              <a:rPr lang="en-US" dirty="0" err="1"/>
              <a:t>adresa</a:t>
            </a:r>
            <a:r>
              <a:rPr lang="en-US" dirty="0"/>
              <a:t> web. </a:t>
            </a:r>
            <a:r>
              <a:rPr lang="en-US" dirty="0" err="1"/>
              <a:t>Evitați</a:t>
            </a:r>
            <a:r>
              <a:rPr lang="en-US" dirty="0"/>
              <a:t> site-urile </a:t>
            </a:r>
            <a:r>
              <a:rPr lang="en-US" dirty="0" err="1"/>
              <a:t>necunoscute</a:t>
            </a:r>
            <a:r>
              <a:rPr lang="en-US" dirty="0"/>
              <a:t> cu design </a:t>
            </a:r>
            <a:r>
              <a:rPr lang="en-US" dirty="0" err="1"/>
              <a:t>necorespunzător</a:t>
            </a:r>
            <a:r>
              <a:rPr lang="en-US" dirty="0"/>
              <a:t> </a:t>
            </a:r>
            <a:r>
              <a:rPr lang="en-US" dirty="0" err="1"/>
              <a:t>sau</a:t>
            </a:r>
            <a:r>
              <a:rPr lang="en-US" dirty="0"/>
              <a:t> cu </a:t>
            </a:r>
            <a:r>
              <a:rPr lang="en-US" dirty="0" err="1"/>
              <a:t>oferte</a:t>
            </a:r>
            <a:r>
              <a:rPr lang="en-US" dirty="0"/>
              <a:t> </a:t>
            </a:r>
            <a:r>
              <a:rPr lang="en-US" dirty="0" err="1"/>
              <a:t>ciudat</a:t>
            </a:r>
            <a:r>
              <a:rPr lang="en-US" dirty="0"/>
              <a:t> de </a:t>
            </a:r>
            <a:r>
              <a:rPr lang="en-US" dirty="0" err="1"/>
              <a:t>avantajoase</a:t>
            </a:r>
            <a:r>
              <a:rPr lang="en-US" dirty="0"/>
              <a:t>.</a:t>
            </a:r>
            <a:br>
              <a:rPr lang="en-US" dirty="0"/>
            </a:br>
            <a:r>
              <a:rPr lang="en-US" dirty="0"/>
              <a:t>✅ </a:t>
            </a:r>
            <a:r>
              <a:rPr lang="en-US" b="1" dirty="0" err="1"/>
              <a:t>Feriți-vă</a:t>
            </a:r>
            <a:r>
              <a:rPr lang="en-US" b="1" dirty="0"/>
              <a:t> de e-</a:t>
            </a:r>
            <a:r>
              <a:rPr lang="en-US" b="1" dirty="0" err="1"/>
              <a:t>mailurile</a:t>
            </a:r>
            <a:r>
              <a:rPr lang="en-US" b="1" dirty="0"/>
              <a:t> </a:t>
            </a:r>
            <a:r>
              <a:rPr lang="en-US" b="1" dirty="0" err="1"/>
              <a:t>și</a:t>
            </a:r>
            <a:r>
              <a:rPr lang="en-US" b="1" dirty="0"/>
              <a:t> </a:t>
            </a:r>
            <a:r>
              <a:rPr lang="en-US" b="1" dirty="0" err="1"/>
              <a:t>apelurile</a:t>
            </a:r>
            <a:r>
              <a:rPr lang="en-US" b="1" dirty="0"/>
              <a:t> de phishing </a:t>
            </a:r>
            <a:r>
              <a:rPr lang="en-US" dirty="0"/>
              <a:t>- Nu </a:t>
            </a:r>
            <a:r>
              <a:rPr lang="en-US" dirty="0" err="1"/>
              <a:t>dați</a:t>
            </a:r>
            <a:r>
              <a:rPr lang="en-US" dirty="0"/>
              <a:t> </a:t>
            </a:r>
            <a:r>
              <a:rPr lang="en-US" dirty="0" err="1"/>
              <a:t>niciodată</a:t>
            </a:r>
            <a:r>
              <a:rPr lang="en-US" dirty="0"/>
              <a:t> </a:t>
            </a:r>
            <a:r>
              <a:rPr lang="en-US" dirty="0" err="1"/>
              <a:t>clic</a:t>
            </a:r>
            <a:r>
              <a:rPr lang="en-US" dirty="0"/>
              <a:t> pe un link suspect din e-</a:t>
            </a:r>
            <a:r>
              <a:rPr lang="en-US" dirty="0" err="1"/>
              <a:t>mailuri</a:t>
            </a:r>
            <a:r>
              <a:rPr lang="en-US" dirty="0"/>
              <a:t> </a:t>
            </a:r>
            <a:r>
              <a:rPr lang="en-US" dirty="0" err="1"/>
              <a:t>sau</a:t>
            </a:r>
            <a:r>
              <a:rPr lang="en-US" dirty="0"/>
              <a:t> </a:t>
            </a:r>
            <a:r>
              <a:rPr lang="en-US" dirty="0" err="1"/>
              <a:t>mesaje</a:t>
            </a:r>
            <a:r>
              <a:rPr lang="en-US" dirty="0"/>
              <a:t> text care </a:t>
            </a:r>
            <a:r>
              <a:rPr lang="en-US" dirty="0" err="1"/>
              <a:t>solicită</a:t>
            </a:r>
            <a:r>
              <a:rPr lang="en-US" dirty="0"/>
              <a:t> date </a:t>
            </a:r>
            <a:r>
              <a:rPr lang="en-US" dirty="0" err="1"/>
              <a:t>personale</a:t>
            </a:r>
            <a:r>
              <a:rPr lang="en-US" dirty="0"/>
              <a:t>. „</a:t>
            </a:r>
            <a:r>
              <a:rPr lang="en-US" dirty="0" err="1"/>
              <a:t>Dezabonați-vă</a:t>
            </a:r>
            <a:r>
              <a:rPr lang="en-US" dirty="0"/>
              <a:t>” de la </a:t>
            </a:r>
            <a:r>
              <a:rPr lang="en-US" dirty="0" err="1"/>
              <a:t>buletinele</a:t>
            </a:r>
            <a:r>
              <a:rPr lang="en-US" dirty="0"/>
              <a:t> de </a:t>
            </a:r>
            <a:r>
              <a:rPr lang="en-US" dirty="0" err="1"/>
              <a:t>știri</a:t>
            </a:r>
            <a:r>
              <a:rPr lang="en-US" dirty="0"/>
              <a:t> </a:t>
            </a:r>
            <a:r>
              <a:rPr lang="en-US" dirty="0" err="1"/>
              <a:t>nedorite</a:t>
            </a:r>
            <a:r>
              <a:rPr lang="en-US" dirty="0"/>
              <a:t>.</a:t>
            </a:r>
            <a:br>
              <a:rPr lang="en-US" dirty="0"/>
            </a:br>
            <a:r>
              <a:rPr lang="en-US" dirty="0"/>
              <a:t>✅</a:t>
            </a:r>
            <a:r>
              <a:rPr lang="en-US" b="1" dirty="0" err="1"/>
              <a:t>Evitați</a:t>
            </a:r>
            <a:r>
              <a:rPr lang="en-US" b="1" dirty="0"/>
              <a:t> </a:t>
            </a:r>
            <a:r>
              <a:rPr lang="en-US" b="1" dirty="0" err="1"/>
              <a:t>vânzătorii</a:t>
            </a:r>
            <a:r>
              <a:rPr lang="en-US" b="1" dirty="0"/>
              <a:t> </a:t>
            </a:r>
            <a:r>
              <a:rPr lang="en-US" b="1" dirty="0" err="1"/>
              <a:t>falși</a:t>
            </a:r>
            <a:r>
              <a:rPr lang="en-US" b="1" dirty="0"/>
              <a:t> </a:t>
            </a:r>
            <a:r>
              <a:rPr lang="en-US" dirty="0"/>
              <a:t>- </a:t>
            </a:r>
            <a:r>
              <a:rPr lang="en-US" dirty="0" err="1"/>
              <a:t>Citiți</a:t>
            </a:r>
            <a:r>
              <a:rPr lang="en-US" dirty="0"/>
              <a:t> </a:t>
            </a:r>
            <a:r>
              <a:rPr lang="en-US" dirty="0" err="1"/>
              <a:t>recenziile</a:t>
            </a:r>
            <a:r>
              <a:rPr lang="en-US" dirty="0"/>
              <a:t> </a:t>
            </a:r>
            <a:r>
              <a:rPr lang="en-US" dirty="0" err="1"/>
              <a:t>produselor</a:t>
            </a:r>
            <a:r>
              <a:rPr lang="en-US" dirty="0"/>
              <a:t> </a:t>
            </a:r>
            <a:r>
              <a:rPr lang="en-US" dirty="0" err="1"/>
              <a:t>și</a:t>
            </a:r>
            <a:r>
              <a:rPr lang="en-US" dirty="0"/>
              <a:t> </a:t>
            </a:r>
            <a:r>
              <a:rPr lang="en-US" dirty="0" err="1"/>
              <a:t>verificați</a:t>
            </a:r>
            <a:r>
              <a:rPr lang="en-US" dirty="0"/>
              <a:t> </a:t>
            </a:r>
            <a:r>
              <a:rPr lang="en-US" dirty="0" err="1"/>
              <a:t>ratingurile</a:t>
            </a:r>
            <a:r>
              <a:rPr lang="en-US" dirty="0"/>
              <a:t> </a:t>
            </a:r>
            <a:r>
              <a:rPr lang="en-US" dirty="0" err="1"/>
              <a:t>vânzătorilor</a:t>
            </a:r>
            <a:r>
              <a:rPr lang="en-US" dirty="0"/>
              <a:t> </a:t>
            </a:r>
            <a:r>
              <a:rPr lang="en-US" dirty="0" err="1"/>
              <a:t>înainte</a:t>
            </a:r>
            <a:r>
              <a:rPr lang="en-US" dirty="0"/>
              <a:t> de a face o </a:t>
            </a:r>
            <a:r>
              <a:rPr lang="en-US" dirty="0" err="1"/>
              <a:t>achiziție</a:t>
            </a:r>
            <a:r>
              <a:rPr lang="en-US" dirty="0"/>
              <a:t>.</a:t>
            </a:r>
            <a:endParaRPr dirty="0"/>
          </a:p>
          <a:p>
            <a:pPr marL="76200" lvl="0" indent="0" algn="l" rtl="0">
              <a:lnSpc>
                <a:spcPct val="150000"/>
              </a:lnSpc>
              <a:spcBef>
                <a:spcPts val="600"/>
              </a:spcBef>
              <a:spcAft>
                <a:spcPts val="0"/>
              </a:spcAft>
              <a:buSzPct val="142856"/>
              <a:buNone/>
            </a:pPr>
            <a:r>
              <a:rPr lang="en-US" dirty="0"/>
              <a:t>✅</a:t>
            </a:r>
            <a:r>
              <a:rPr lang="en-US" b="1" dirty="0"/>
              <a:t> </a:t>
            </a:r>
            <a:r>
              <a:rPr lang="en-US" b="1" dirty="0" err="1"/>
              <a:t>Folosiți</a:t>
            </a:r>
            <a:r>
              <a:rPr lang="en-US" b="1" dirty="0"/>
              <a:t> un e-mail </a:t>
            </a:r>
            <a:r>
              <a:rPr lang="en-US" b="1" dirty="0" err="1"/>
              <a:t>separat</a:t>
            </a:r>
            <a:r>
              <a:rPr lang="en-US" b="1" dirty="0"/>
              <a:t> </a:t>
            </a:r>
            <a:r>
              <a:rPr lang="en-US" b="1" dirty="0" err="1"/>
              <a:t>pentru</a:t>
            </a:r>
            <a:r>
              <a:rPr lang="en-US" b="1" dirty="0"/>
              <a:t> </a:t>
            </a:r>
            <a:r>
              <a:rPr lang="en-US" b="1" dirty="0" err="1"/>
              <a:t>cumpărături</a:t>
            </a:r>
            <a:r>
              <a:rPr lang="en-US" b="1" dirty="0"/>
              <a:t> - </a:t>
            </a:r>
            <a:r>
              <a:rPr lang="en-US" dirty="0" err="1"/>
              <a:t>Luați</a:t>
            </a:r>
            <a:r>
              <a:rPr lang="en-US" dirty="0"/>
              <a:t> în </a:t>
            </a:r>
            <a:r>
              <a:rPr lang="en-US" dirty="0" err="1"/>
              <a:t>considerare</a:t>
            </a:r>
            <a:r>
              <a:rPr lang="en-US" dirty="0"/>
              <a:t> </a:t>
            </a:r>
            <a:r>
              <a:rPr lang="en-US" dirty="0" err="1"/>
              <a:t>utilizarea</a:t>
            </a:r>
            <a:r>
              <a:rPr lang="en-US" dirty="0"/>
              <a:t> </a:t>
            </a:r>
            <a:r>
              <a:rPr lang="en-US" dirty="0" err="1"/>
              <a:t>unei</a:t>
            </a:r>
            <a:r>
              <a:rPr lang="en-US" dirty="0"/>
              <a:t> </a:t>
            </a:r>
            <a:r>
              <a:rPr lang="en-US" dirty="0" err="1"/>
              <a:t>adrese</a:t>
            </a:r>
            <a:r>
              <a:rPr lang="en-US" dirty="0"/>
              <a:t> de e-mail separate </a:t>
            </a:r>
            <a:r>
              <a:rPr lang="en-US" dirty="0" err="1"/>
              <a:t>numai</a:t>
            </a:r>
            <a:r>
              <a:rPr lang="en-US" dirty="0"/>
              <a:t> </a:t>
            </a:r>
            <a:r>
              <a:rPr lang="en-US" dirty="0" err="1"/>
              <a:t>pentru</a:t>
            </a:r>
            <a:r>
              <a:rPr lang="en-US" dirty="0"/>
              <a:t> </a:t>
            </a:r>
            <a:r>
              <a:rPr lang="en-US" dirty="0" err="1"/>
              <a:t>cumpărăturile</a:t>
            </a:r>
            <a:r>
              <a:rPr lang="en-US" dirty="0"/>
              <a:t> online. </a:t>
            </a:r>
            <a:r>
              <a:rPr lang="en-US" dirty="0" err="1"/>
              <a:t>Acest</a:t>
            </a:r>
            <a:r>
              <a:rPr lang="en-US" dirty="0"/>
              <a:t> </a:t>
            </a:r>
            <a:r>
              <a:rPr lang="en-US" dirty="0" err="1"/>
              <a:t>lucru</a:t>
            </a:r>
            <a:r>
              <a:rPr lang="en-US" dirty="0"/>
              <a:t> </a:t>
            </a:r>
            <a:r>
              <a:rPr lang="en-US" dirty="0" err="1"/>
              <a:t>vă</a:t>
            </a:r>
            <a:r>
              <a:rPr lang="en-US" dirty="0"/>
              <a:t> </a:t>
            </a:r>
            <a:r>
              <a:rPr lang="en-US" dirty="0" err="1"/>
              <a:t>ajută</a:t>
            </a:r>
            <a:r>
              <a:rPr lang="en-US" dirty="0"/>
              <a:t> </a:t>
            </a:r>
            <a:r>
              <a:rPr lang="en-US" dirty="0" err="1"/>
              <a:t>să</a:t>
            </a:r>
            <a:r>
              <a:rPr lang="en-US" dirty="0"/>
              <a:t> </a:t>
            </a:r>
            <a:r>
              <a:rPr lang="en-US" dirty="0" err="1"/>
              <a:t>păstrați</a:t>
            </a:r>
            <a:r>
              <a:rPr lang="en-US" dirty="0"/>
              <a:t> </a:t>
            </a:r>
            <a:r>
              <a:rPr lang="en-US" dirty="0" err="1"/>
              <a:t>confidențialitatea</a:t>
            </a:r>
            <a:r>
              <a:rPr lang="en-US" dirty="0"/>
              <a:t> e-</a:t>
            </a:r>
            <a:r>
              <a:rPr lang="en-US" dirty="0" err="1"/>
              <a:t>mailului</a:t>
            </a:r>
            <a:r>
              <a:rPr lang="en-US" dirty="0"/>
              <a:t> principal </a:t>
            </a:r>
            <a:r>
              <a:rPr lang="en-US" dirty="0" err="1"/>
              <a:t>și</a:t>
            </a:r>
            <a:r>
              <a:rPr lang="en-US" dirty="0"/>
              <a:t> reduce </a:t>
            </a:r>
            <a:r>
              <a:rPr lang="en-US" dirty="0" err="1"/>
              <a:t>riscul</a:t>
            </a:r>
            <a:r>
              <a:rPr lang="en-US" dirty="0"/>
              <a:t> </a:t>
            </a:r>
            <a:r>
              <a:rPr lang="en-US" dirty="0" err="1"/>
              <a:t>atacurilor</a:t>
            </a:r>
            <a:r>
              <a:rPr lang="en-US" dirty="0"/>
              <a:t> de tip phishing.</a:t>
            </a:r>
            <a:endParaRPr dirty="0"/>
          </a:p>
        </p:txBody>
      </p:sp>
      <p:pic>
        <p:nvPicPr>
          <p:cNvPr id="290" name="Google Shape;290;p38" descr="Hand drawn ransomware illustration"/>
          <p:cNvPicPr preferRelativeResize="0"/>
          <p:nvPr/>
        </p:nvPicPr>
        <p:blipFill rotWithShape="1">
          <a:blip r:embed="rId3">
            <a:alphaModFix/>
          </a:blip>
          <a:srcRect/>
          <a:stretch/>
        </p:blipFill>
        <p:spPr>
          <a:xfrm>
            <a:off x="8873835" y="1973178"/>
            <a:ext cx="3050715" cy="3050715"/>
          </a:xfrm>
          <a:prstGeom prst="rect">
            <a:avLst/>
          </a:prstGeom>
          <a:noFill/>
          <a:ln>
            <a:noFill/>
          </a:ln>
        </p:spPr>
      </p:pic>
      <p:sp>
        <p:nvSpPr>
          <p:cNvPr id="291" name="Google Shape;291;p38"/>
          <p:cNvSpPr txBox="1"/>
          <p:nvPr/>
        </p:nvSpPr>
        <p:spPr>
          <a:xfrm>
            <a:off x="9278387" y="4777712"/>
            <a:ext cx="2241610"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pikisuperstar</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4351728B-00AE-44FA-8DE5-3D0CE077F122}"/>
              </a:ext>
            </a:extLst>
          </p:cNvPr>
          <p:cNvSpPr txBox="1"/>
          <p:nvPr/>
        </p:nvSpPr>
        <p:spPr>
          <a:xfrm>
            <a:off x="11430000" y="6092687"/>
            <a:ext cx="762000" cy="765313"/>
          </a:xfrm>
          <a:prstGeom prst="rect">
            <a:avLst/>
          </a:prstGeom>
          <a:solidFill>
            <a:schemeClr val="bg1"/>
          </a:solidFill>
        </p:spPr>
        <p:txBody>
          <a:bodyPr wrap="square" rtlCol="0">
            <a:spAutoFit/>
          </a:bodyPr>
          <a:lstStyle/>
          <a:p>
            <a:endParaRPr lang="en-US" dirty="0"/>
          </a:p>
        </p:txBody>
      </p:sp>
      <p:pic>
        <p:nvPicPr>
          <p:cNvPr id="7" name="Google Shape;79;p1">
            <a:extLst>
              <a:ext uri="{FF2B5EF4-FFF2-40B4-BE49-F238E27FC236}">
                <a16:creationId xmlns:a16="http://schemas.microsoft.com/office/drawing/2014/main" id="{47AF45EF-9CBA-4ED4-B31A-0699588AC6D5}"/>
              </a:ext>
            </a:extLst>
          </p:cNvPr>
          <p:cNvPicPr preferRelativeResize="0"/>
          <p:nvPr/>
        </p:nvPicPr>
        <p:blipFill>
          <a:blip r:embed="rId5">
            <a:alphaModFix/>
          </a:blip>
          <a:stretch>
            <a:fillRect/>
          </a:stretch>
        </p:blipFill>
        <p:spPr>
          <a:xfrm>
            <a:off x="176964" y="6470150"/>
            <a:ext cx="1478830" cy="3510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3600"/>
              <a:buFont typeface="Calibri"/>
              <a:buNone/>
            </a:pPr>
            <a:r>
              <a:rPr lang="en-US" sz="3600" dirty="0" err="1"/>
              <a:t>Protejați</a:t>
            </a:r>
            <a:r>
              <a:rPr lang="en-US" sz="3600" dirty="0"/>
              <a:t> </a:t>
            </a:r>
            <a:r>
              <a:rPr lang="en-US" sz="3600" dirty="0" err="1"/>
              <a:t>informațiile</a:t>
            </a:r>
            <a:r>
              <a:rPr lang="en-US" sz="3600" dirty="0"/>
              <a:t> </a:t>
            </a:r>
            <a:r>
              <a:rPr lang="en-US" sz="3600" dirty="0" err="1"/>
              <a:t>personale</a:t>
            </a:r>
            <a:r>
              <a:rPr lang="en-US" sz="3600" dirty="0"/>
              <a:t> </a:t>
            </a:r>
            <a:r>
              <a:rPr lang="ro-RO" sz="3600" dirty="0"/>
              <a:t>și </a:t>
            </a:r>
            <a:r>
              <a:rPr lang="en-US" sz="3600" dirty="0"/>
              <a:t>de </a:t>
            </a:r>
            <a:r>
              <a:rPr lang="en-US" sz="3600" dirty="0" err="1"/>
              <a:t>plată</a:t>
            </a:r>
            <a:endParaRPr dirty="0"/>
          </a:p>
        </p:txBody>
      </p:sp>
      <p:sp>
        <p:nvSpPr>
          <p:cNvPr id="297" name="Google Shape;297;p42"/>
          <p:cNvSpPr txBox="1">
            <a:spLocks noGrp="1"/>
          </p:cNvSpPr>
          <p:nvPr>
            <p:ph type="body" idx="2"/>
          </p:nvPr>
        </p:nvSpPr>
        <p:spPr>
          <a:xfrm>
            <a:off x="558000" y="2093413"/>
            <a:ext cx="7449927" cy="3684588"/>
          </a:xfrm>
          <a:prstGeom prst="rect">
            <a:avLst/>
          </a:prstGeom>
          <a:noFill/>
          <a:ln>
            <a:noFill/>
          </a:ln>
        </p:spPr>
        <p:txBody>
          <a:bodyPr spcFirstLastPara="1" wrap="square" lIns="91425" tIns="45700" rIns="91425" bIns="45700" anchor="t" anchorCtr="0">
            <a:normAutofit fontScale="85000" lnSpcReduction="10000"/>
          </a:bodyPr>
          <a:lstStyle/>
          <a:p>
            <a:pPr marL="76200" lvl="0" indent="0" algn="l" rtl="0">
              <a:lnSpc>
                <a:spcPct val="150000"/>
              </a:lnSpc>
              <a:spcBef>
                <a:spcPts val="600"/>
              </a:spcBef>
              <a:spcAft>
                <a:spcPts val="0"/>
              </a:spcAft>
              <a:buSzPct val="129032"/>
              <a:buNone/>
            </a:pPr>
            <a:r>
              <a:rPr lang="en-US" dirty="0"/>
              <a:t>✅ </a:t>
            </a:r>
            <a:r>
              <a:rPr lang="en-US" b="1" dirty="0" err="1"/>
              <a:t>Utilizați</a:t>
            </a:r>
            <a:r>
              <a:rPr lang="en-US" b="1" dirty="0"/>
              <a:t> parole </a:t>
            </a:r>
            <a:r>
              <a:rPr lang="en-US" b="1" dirty="0" err="1"/>
              <a:t>puternice</a:t>
            </a:r>
            <a:r>
              <a:rPr lang="en-US" b="1" dirty="0"/>
              <a:t> </a:t>
            </a:r>
            <a:r>
              <a:rPr lang="en-US" dirty="0"/>
              <a:t>- </a:t>
            </a:r>
            <a:r>
              <a:rPr lang="en-US" dirty="0" err="1"/>
              <a:t>Creați</a:t>
            </a:r>
            <a:r>
              <a:rPr lang="en-US" dirty="0"/>
              <a:t> parole </a:t>
            </a:r>
            <a:r>
              <a:rPr lang="en-US" dirty="0" err="1"/>
              <a:t>unice</a:t>
            </a:r>
            <a:r>
              <a:rPr lang="en-US" dirty="0"/>
              <a:t> cu un </a:t>
            </a:r>
            <a:r>
              <a:rPr lang="en-US" dirty="0" err="1"/>
              <a:t>amestec</a:t>
            </a:r>
            <a:r>
              <a:rPr lang="en-US" dirty="0"/>
              <a:t> de </a:t>
            </a:r>
            <a:r>
              <a:rPr lang="en-US" dirty="0" err="1"/>
              <a:t>litere</a:t>
            </a:r>
            <a:r>
              <a:rPr lang="en-US" dirty="0"/>
              <a:t>, </a:t>
            </a:r>
            <a:r>
              <a:rPr lang="en-US" dirty="0" err="1"/>
              <a:t>numere</a:t>
            </a:r>
            <a:r>
              <a:rPr lang="en-US" dirty="0"/>
              <a:t> </a:t>
            </a:r>
            <a:r>
              <a:rPr lang="en-US" dirty="0" err="1"/>
              <a:t>și</a:t>
            </a:r>
            <a:r>
              <a:rPr lang="en-US" dirty="0"/>
              <a:t> </a:t>
            </a:r>
            <a:r>
              <a:rPr lang="en-US" dirty="0" err="1"/>
              <a:t>simboluri</a:t>
            </a:r>
            <a:r>
              <a:rPr lang="en-US" dirty="0"/>
              <a:t>. </a:t>
            </a:r>
            <a:r>
              <a:rPr lang="en-US" dirty="0" err="1"/>
              <a:t>Evitați</a:t>
            </a:r>
            <a:r>
              <a:rPr lang="en-US" dirty="0"/>
              <a:t> </a:t>
            </a:r>
            <a:r>
              <a:rPr lang="en-US" dirty="0" err="1"/>
              <a:t>utilizarea</a:t>
            </a:r>
            <a:r>
              <a:rPr lang="en-US" dirty="0"/>
              <a:t> </a:t>
            </a:r>
            <a:r>
              <a:rPr lang="en-US" dirty="0" err="1"/>
              <a:t>detaliilor</a:t>
            </a:r>
            <a:r>
              <a:rPr lang="en-US" dirty="0"/>
              <a:t> </a:t>
            </a:r>
            <a:r>
              <a:rPr lang="en-US" dirty="0" err="1"/>
              <a:t>personale</a:t>
            </a:r>
            <a:r>
              <a:rPr lang="en-US" dirty="0"/>
              <a:t>, cum </a:t>
            </a:r>
            <a:r>
              <a:rPr lang="en-US" dirty="0" err="1"/>
              <a:t>ar</a:t>
            </a:r>
            <a:r>
              <a:rPr lang="en-US" dirty="0"/>
              <a:t> fi </a:t>
            </a:r>
            <a:r>
              <a:rPr lang="en-US" dirty="0" err="1"/>
              <a:t>datele</a:t>
            </a:r>
            <a:r>
              <a:rPr lang="en-US" dirty="0"/>
              <a:t> de </a:t>
            </a:r>
            <a:r>
              <a:rPr lang="en-US" dirty="0" err="1"/>
              <a:t>naștere</a:t>
            </a:r>
            <a:r>
              <a:rPr lang="en-US" dirty="0"/>
              <a:t>.</a:t>
            </a:r>
            <a:br>
              <a:rPr lang="en-US" dirty="0"/>
            </a:br>
            <a:r>
              <a:rPr lang="en-US" dirty="0"/>
              <a:t>✅ </a:t>
            </a:r>
            <a:r>
              <a:rPr lang="en-US" b="1" dirty="0"/>
              <a:t>Nu </a:t>
            </a:r>
            <a:r>
              <a:rPr lang="en-US" b="1" dirty="0" err="1"/>
              <a:t>oferiți</a:t>
            </a:r>
            <a:r>
              <a:rPr lang="en-US" b="1" dirty="0"/>
              <a:t> </a:t>
            </a:r>
            <a:r>
              <a:rPr lang="en-US" b="1" dirty="0" err="1"/>
              <a:t>detaliile</a:t>
            </a:r>
            <a:r>
              <a:rPr lang="en-US" b="1" dirty="0"/>
              <a:t> </a:t>
            </a:r>
            <a:r>
              <a:rPr lang="en-US" b="1" dirty="0" err="1"/>
              <a:t>cardului</a:t>
            </a:r>
            <a:r>
              <a:rPr lang="en-US" b="1" dirty="0"/>
              <a:t> de credit</a:t>
            </a:r>
            <a:r>
              <a:rPr lang="en-US" dirty="0"/>
              <a:t> - </a:t>
            </a:r>
            <a:r>
              <a:rPr lang="en-US" dirty="0" err="1"/>
              <a:t>Companiile</a:t>
            </a:r>
            <a:r>
              <a:rPr lang="en-US" dirty="0"/>
              <a:t> </a:t>
            </a:r>
            <a:r>
              <a:rPr lang="ro-RO" dirty="0"/>
              <a:t>serioase</a:t>
            </a:r>
            <a:r>
              <a:rPr lang="en-US" dirty="0"/>
              <a:t> nu </a:t>
            </a:r>
            <a:r>
              <a:rPr lang="en-US" dirty="0" err="1"/>
              <a:t>vor</a:t>
            </a:r>
            <a:r>
              <a:rPr lang="en-US" dirty="0"/>
              <a:t> </a:t>
            </a:r>
            <a:r>
              <a:rPr lang="en-US" dirty="0" err="1"/>
              <a:t>solicita</a:t>
            </a:r>
            <a:r>
              <a:rPr lang="en-US" dirty="0"/>
              <a:t> </a:t>
            </a:r>
            <a:r>
              <a:rPr lang="en-US" dirty="0" err="1"/>
              <a:t>niciodată</a:t>
            </a:r>
            <a:r>
              <a:rPr lang="en-US" dirty="0"/>
              <a:t> </a:t>
            </a:r>
            <a:r>
              <a:rPr lang="en-US" dirty="0" err="1"/>
              <a:t>detalii</a:t>
            </a:r>
            <a:r>
              <a:rPr lang="en-US" dirty="0"/>
              <a:t> ale </a:t>
            </a:r>
            <a:r>
              <a:rPr lang="en-US" dirty="0" err="1"/>
              <a:t>cardului</a:t>
            </a:r>
            <a:r>
              <a:rPr lang="en-US" dirty="0"/>
              <a:t> </a:t>
            </a:r>
            <a:r>
              <a:rPr lang="en-US" dirty="0" err="1"/>
              <a:t>prin</a:t>
            </a:r>
            <a:r>
              <a:rPr lang="en-US" dirty="0"/>
              <a:t> telefon, e-mail </a:t>
            </a:r>
            <a:r>
              <a:rPr lang="en-US" dirty="0" err="1"/>
              <a:t>sau</a:t>
            </a:r>
            <a:r>
              <a:rPr lang="en-US" dirty="0"/>
              <a:t> text.</a:t>
            </a:r>
            <a:br>
              <a:rPr lang="en-US" dirty="0"/>
            </a:br>
            <a:r>
              <a:rPr lang="en-US" dirty="0"/>
              <a:t>✅ </a:t>
            </a:r>
            <a:r>
              <a:rPr lang="en-US" b="1" dirty="0" err="1"/>
              <a:t>Activați</a:t>
            </a:r>
            <a:r>
              <a:rPr lang="en-US" b="1" dirty="0"/>
              <a:t> </a:t>
            </a:r>
            <a:r>
              <a:rPr lang="en-US" b="1" dirty="0" err="1"/>
              <a:t>verificarea</a:t>
            </a:r>
            <a:r>
              <a:rPr lang="en-US" b="1" dirty="0"/>
              <a:t> în </a:t>
            </a:r>
            <a:r>
              <a:rPr lang="en-US" b="1" dirty="0" err="1"/>
              <a:t>doi</a:t>
            </a:r>
            <a:r>
              <a:rPr lang="en-US" b="1" dirty="0"/>
              <a:t> </a:t>
            </a:r>
            <a:r>
              <a:rPr lang="en-US" b="1" dirty="0" err="1"/>
              <a:t>pași</a:t>
            </a:r>
            <a:r>
              <a:rPr lang="en-US" dirty="0"/>
              <a:t> - </a:t>
            </a:r>
            <a:r>
              <a:rPr lang="en-US" dirty="0" err="1"/>
              <a:t>Adăugați</a:t>
            </a:r>
            <a:r>
              <a:rPr lang="en-US" dirty="0"/>
              <a:t> un </a:t>
            </a:r>
            <a:r>
              <a:rPr lang="en-US" dirty="0" err="1"/>
              <a:t>nivel</a:t>
            </a:r>
            <a:r>
              <a:rPr lang="en-US" dirty="0"/>
              <a:t> </a:t>
            </a:r>
            <a:r>
              <a:rPr lang="en-US" dirty="0" err="1"/>
              <a:t>suplimentar</a:t>
            </a:r>
            <a:r>
              <a:rPr lang="en-US" dirty="0"/>
              <a:t> de </a:t>
            </a:r>
            <a:r>
              <a:rPr lang="en-US" dirty="0" err="1"/>
              <a:t>securitate</a:t>
            </a:r>
            <a:r>
              <a:rPr lang="en-US" dirty="0"/>
              <a:t> </a:t>
            </a:r>
            <a:r>
              <a:rPr lang="en-US" dirty="0" err="1"/>
              <a:t>prin</a:t>
            </a:r>
            <a:r>
              <a:rPr lang="en-US" dirty="0"/>
              <a:t> </a:t>
            </a:r>
            <a:r>
              <a:rPr lang="en-US" dirty="0" err="1"/>
              <a:t>utilizarea</a:t>
            </a:r>
            <a:r>
              <a:rPr lang="en-US" dirty="0"/>
              <a:t> </a:t>
            </a:r>
            <a:r>
              <a:rPr lang="en-US" dirty="0" err="1"/>
              <a:t>unui</a:t>
            </a:r>
            <a:r>
              <a:rPr lang="en-US" dirty="0"/>
              <a:t> cod </a:t>
            </a:r>
            <a:r>
              <a:rPr lang="en-US" dirty="0" err="1"/>
              <a:t>trimis</a:t>
            </a:r>
            <a:r>
              <a:rPr lang="en-US" dirty="0"/>
              <a:t> pe telefon </a:t>
            </a:r>
            <a:r>
              <a:rPr lang="en-US" dirty="0" err="1"/>
              <a:t>atunci</a:t>
            </a:r>
            <a:r>
              <a:rPr lang="en-US" dirty="0"/>
              <a:t> </a:t>
            </a:r>
            <a:r>
              <a:rPr lang="en-US" dirty="0" err="1"/>
              <a:t>când</a:t>
            </a:r>
            <a:r>
              <a:rPr lang="en-US" dirty="0"/>
              <a:t> </a:t>
            </a:r>
            <a:r>
              <a:rPr lang="en-US" dirty="0" err="1"/>
              <a:t>vă</a:t>
            </a:r>
            <a:r>
              <a:rPr lang="en-US" dirty="0"/>
              <a:t> </a:t>
            </a:r>
            <a:r>
              <a:rPr lang="en-US" dirty="0" err="1"/>
              <a:t>conectați</a:t>
            </a:r>
            <a:r>
              <a:rPr lang="en-US" dirty="0"/>
              <a:t>.</a:t>
            </a:r>
            <a:endParaRPr dirty="0"/>
          </a:p>
        </p:txBody>
      </p:sp>
      <p:pic>
        <p:nvPicPr>
          <p:cNvPr id="298" name="Google Shape;298;p42"/>
          <p:cNvPicPr preferRelativeResize="0"/>
          <p:nvPr/>
        </p:nvPicPr>
        <p:blipFill rotWithShape="1">
          <a:blip r:embed="rId3">
            <a:alphaModFix/>
          </a:blip>
          <a:srcRect/>
          <a:stretch/>
        </p:blipFill>
        <p:spPr>
          <a:xfrm>
            <a:off x="7730836" y="2266917"/>
            <a:ext cx="4533900" cy="3022600"/>
          </a:xfrm>
          <a:prstGeom prst="rect">
            <a:avLst/>
          </a:prstGeom>
          <a:noFill/>
          <a:ln>
            <a:noFill/>
          </a:ln>
        </p:spPr>
      </p:pic>
      <p:sp>
        <p:nvSpPr>
          <p:cNvPr id="299" name="Google Shape;299;p42"/>
          <p:cNvSpPr txBox="1"/>
          <p:nvPr/>
        </p:nvSpPr>
        <p:spPr>
          <a:xfrm>
            <a:off x="5089337" y="5141344"/>
            <a:ext cx="6132944"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50" b="0" i="0" u="none" strike="noStrike" cap="none" dirty="0">
              <a:solidFill>
                <a:schemeClr val="dk1"/>
              </a:solidFill>
              <a:latin typeface="Calibri"/>
              <a:ea typeface="Calibri"/>
              <a:cs typeface="Calibri"/>
              <a:sym typeface="Calibri"/>
            </a:endParaRPr>
          </a:p>
        </p:txBody>
      </p:sp>
      <p:pic>
        <p:nvPicPr>
          <p:cNvPr id="8" name="Google Shape;79;p1">
            <a:extLst>
              <a:ext uri="{FF2B5EF4-FFF2-40B4-BE49-F238E27FC236}">
                <a16:creationId xmlns:a16="http://schemas.microsoft.com/office/drawing/2014/main" id="{695740DC-8D28-4ED2-BDBA-C8E71D512E4F}"/>
              </a:ext>
            </a:extLst>
          </p:cNvPr>
          <p:cNvPicPr preferRelativeResize="0"/>
          <p:nvPr/>
        </p:nvPicPr>
        <p:blipFill>
          <a:blip r:embed="rId5">
            <a:alphaModFix/>
          </a:blip>
          <a:stretch>
            <a:fillRect/>
          </a:stretch>
        </p:blipFill>
        <p:spPr>
          <a:xfrm>
            <a:off x="176964" y="6470150"/>
            <a:ext cx="1478830" cy="351006"/>
          </a:xfrm>
          <a:prstGeom prst="rect">
            <a:avLst/>
          </a:prstGeom>
          <a:noFill/>
          <a:ln>
            <a:noFill/>
          </a:ln>
        </p:spPr>
      </p:pic>
      <p:sp>
        <p:nvSpPr>
          <p:cNvPr id="3" name="TextBox 2">
            <a:extLst>
              <a:ext uri="{FF2B5EF4-FFF2-40B4-BE49-F238E27FC236}">
                <a16:creationId xmlns:a16="http://schemas.microsoft.com/office/drawing/2014/main" id="{C3506A22-DC04-4CD2-863C-C823F7C11684}"/>
              </a:ext>
            </a:extLst>
          </p:cNvPr>
          <p:cNvSpPr txBox="1"/>
          <p:nvPr/>
        </p:nvSpPr>
        <p:spPr>
          <a:xfrm>
            <a:off x="11370365" y="6052930"/>
            <a:ext cx="821635" cy="768226"/>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11111"/>
              <a:buFont typeface="Calibri"/>
              <a:buNone/>
            </a:pPr>
            <a:r>
              <a:rPr lang="en-US" sz="3600"/>
              <a:t>Verificați securitatea site-ului și cumpărați în siguranță</a:t>
            </a:r>
            <a:endParaRPr/>
          </a:p>
        </p:txBody>
      </p:sp>
      <p:sp>
        <p:nvSpPr>
          <p:cNvPr id="305" name="Google Shape;305;p43"/>
          <p:cNvSpPr txBox="1">
            <a:spLocks noGrp="1"/>
          </p:cNvSpPr>
          <p:nvPr>
            <p:ph type="body" idx="2"/>
          </p:nvPr>
        </p:nvSpPr>
        <p:spPr>
          <a:xfrm>
            <a:off x="558000" y="2226125"/>
            <a:ext cx="10985100" cy="3684600"/>
          </a:xfrm>
          <a:prstGeom prst="rect">
            <a:avLst/>
          </a:prstGeom>
          <a:noFill/>
          <a:ln>
            <a:noFill/>
          </a:ln>
        </p:spPr>
        <p:txBody>
          <a:bodyPr spcFirstLastPara="1" wrap="square" lIns="91425" tIns="45700" rIns="91425" bIns="45700" anchor="t" anchorCtr="0">
            <a:normAutofit fontScale="92500"/>
          </a:bodyPr>
          <a:lstStyle/>
          <a:p>
            <a:pPr marL="76200" lvl="0" indent="0" algn="just" rtl="0">
              <a:lnSpc>
                <a:spcPct val="150000"/>
              </a:lnSpc>
              <a:spcBef>
                <a:spcPts val="600"/>
              </a:spcBef>
              <a:spcAft>
                <a:spcPts val="0"/>
              </a:spcAft>
              <a:buSzPct val="129032"/>
              <a:buNone/>
            </a:pPr>
            <a:r>
              <a:rPr lang="en-US" dirty="0"/>
              <a:t>✅ </a:t>
            </a:r>
            <a:r>
              <a:rPr lang="en-US" b="1" dirty="0" err="1"/>
              <a:t>Verificați</a:t>
            </a:r>
            <a:r>
              <a:rPr lang="en-US" b="1" dirty="0"/>
              <a:t> </a:t>
            </a:r>
            <a:r>
              <a:rPr lang="en-US" b="1" dirty="0" err="1"/>
              <a:t>dacă</a:t>
            </a:r>
            <a:r>
              <a:rPr lang="en-US" b="1" dirty="0"/>
              <a:t> </a:t>
            </a:r>
            <a:r>
              <a:rPr lang="en-US" b="1" dirty="0" err="1"/>
              <a:t>există</a:t>
            </a:r>
            <a:r>
              <a:rPr lang="en-US" b="1" dirty="0"/>
              <a:t> </a:t>
            </a:r>
            <a:r>
              <a:rPr lang="en-US" b="1" dirty="0" err="1"/>
              <a:t>metode</a:t>
            </a:r>
            <a:r>
              <a:rPr lang="en-US" b="1" dirty="0"/>
              <a:t> de </a:t>
            </a:r>
            <a:r>
              <a:rPr lang="en-US" b="1" dirty="0" err="1"/>
              <a:t>plată</a:t>
            </a:r>
            <a:r>
              <a:rPr lang="en-US" b="1" dirty="0"/>
              <a:t> </a:t>
            </a:r>
            <a:r>
              <a:rPr lang="en-US" b="1" dirty="0" err="1"/>
              <a:t>sigure</a:t>
            </a:r>
            <a:r>
              <a:rPr lang="en-US" dirty="0"/>
              <a:t> - </a:t>
            </a:r>
            <a:r>
              <a:rPr lang="en-US" dirty="0" err="1"/>
              <a:t>Utilizați</a:t>
            </a:r>
            <a:r>
              <a:rPr lang="en-US" dirty="0"/>
              <a:t> </a:t>
            </a:r>
            <a:r>
              <a:rPr lang="en-US" dirty="0" err="1"/>
              <a:t>opțiuni</a:t>
            </a:r>
            <a:r>
              <a:rPr lang="en-US" dirty="0"/>
              <a:t> de </a:t>
            </a:r>
            <a:r>
              <a:rPr lang="en-US" dirty="0" err="1"/>
              <a:t>plată</a:t>
            </a:r>
            <a:r>
              <a:rPr lang="en-US" dirty="0"/>
              <a:t> de </a:t>
            </a:r>
            <a:r>
              <a:rPr lang="en-US" dirty="0" err="1"/>
              <a:t>încredere</a:t>
            </a:r>
            <a:r>
              <a:rPr lang="en-US" dirty="0"/>
              <a:t>, cum </a:t>
            </a:r>
            <a:r>
              <a:rPr lang="en-US" dirty="0" err="1"/>
              <a:t>ar</a:t>
            </a:r>
            <a:r>
              <a:rPr lang="en-US" dirty="0"/>
              <a:t> fi </a:t>
            </a:r>
            <a:r>
              <a:rPr lang="en-US" dirty="0" err="1"/>
              <a:t>cardurile</a:t>
            </a:r>
            <a:r>
              <a:rPr lang="en-US" dirty="0"/>
              <a:t> de credit, PayPal </a:t>
            </a:r>
            <a:r>
              <a:rPr lang="en-US" dirty="0" err="1"/>
              <a:t>sau</a:t>
            </a:r>
            <a:r>
              <a:rPr lang="en-US" dirty="0"/>
              <a:t> </a:t>
            </a:r>
            <a:r>
              <a:rPr lang="en-US" dirty="0" err="1"/>
              <a:t>portofele</a:t>
            </a:r>
            <a:r>
              <a:rPr lang="en-US" dirty="0"/>
              <a:t> </a:t>
            </a:r>
            <a:r>
              <a:rPr lang="en-US" dirty="0" err="1"/>
              <a:t>digitale</a:t>
            </a:r>
            <a:r>
              <a:rPr lang="en-US" dirty="0"/>
              <a:t>, în </a:t>
            </a:r>
            <a:r>
              <a:rPr lang="en-US" dirty="0" err="1"/>
              <a:t>locul</a:t>
            </a:r>
            <a:r>
              <a:rPr lang="en-US" dirty="0"/>
              <a:t> </a:t>
            </a:r>
            <a:r>
              <a:rPr lang="en-US" dirty="0" err="1"/>
              <a:t>transferurilor</a:t>
            </a:r>
            <a:r>
              <a:rPr lang="en-US" dirty="0"/>
              <a:t> </a:t>
            </a:r>
            <a:r>
              <a:rPr lang="en-US" dirty="0" err="1"/>
              <a:t>bancare</a:t>
            </a:r>
            <a:r>
              <a:rPr lang="en-US" dirty="0"/>
              <a:t> </a:t>
            </a:r>
            <a:r>
              <a:rPr lang="en-US" dirty="0" err="1"/>
              <a:t>directe</a:t>
            </a:r>
            <a:r>
              <a:rPr lang="en-US" dirty="0"/>
              <a:t>.</a:t>
            </a:r>
            <a:br>
              <a:rPr lang="en-US" dirty="0"/>
            </a:br>
            <a:r>
              <a:rPr lang="en-US" dirty="0"/>
              <a:t>✅ </a:t>
            </a:r>
            <a:r>
              <a:rPr lang="en-US" b="1" dirty="0" err="1"/>
              <a:t>Consultați</a:t>
            </a:r>
            <a:r>
              <a:rPr lang="en-US" b="1" dirty="0"/>
              <a:t> </a:t>
            </a:r>
            <a:r>
              <a:rPr lang="en-US" b="1" dirty="0" err="1"/>
              <a:t>politicile</a:t>
            </a:r>
            <a:r>
              <a:rPr lang="en-US" b="1" dirty="0"/>
              <a:t> de </a:t>
            </a:r>
            <a:r>
              <a:rPr lang="en-US" b="1" dirty="0" err="1"/>
              <a:t>returnare</a:t>
            </a:r>
            <a:r>
              <a:rPr lang="en-US" dirty="0"/>
              <a:t> - </a:t>
            </a:r>
            <a:r>
              <a:rPr lang="en-US" dirty="0" err="1"/>
              <a:t>Citiți</a:t>
            </a:r>
            <a:r>
              <a:rPr lang="en-US" dirty="0"/>
              <a:t> </a:t>
            </a:r>
            <a:r>
              <a:rPr lang="en-US" dirty="0" err="1"/>
              <a:t>politicile</a:t>
            </a:r>
            <a:r>
              <a:rPr lang="en-US" dirty="0"/>
              <a:t> de </a:t>
            </a:r>
            <a:r>
              <a:rPr lang="en-US" dirty="0" err="1"/>
              <a:t>returnare</a:t>
            </a:r>
            <a:r>
              <a:rPr lang="en-US" dirty="0"/>
              <a:t> </a:t>
            </a:r>
            <a:r>
              <a:rPr lang="en-US" dirty="0" err="1"/>
              <a:t>și</a:t>
            </a:r>
            <a:r>
              <a:rPr lang="en-US" dirty="0"/>
              <a:t> </a:t>
            </a:r>
            <a:r>
              <a:rPr lang="en-US" dirty="0" err="1"/>
              <a:t>rambursare</a:t>
            </a:r>
            <a:r>
              <a:rPr lang="en-US" dirty="0"/>
              <a:t> </a:t>
            </a:r>
            <a:r>
              <a:rPr lang="en-US" dirty="0" err="1"/>
              <a:t>înainte</a:t>
            </a:r>
            <a:r>
              <a:rPr lang="en-US" dirty="0"/>
              <a:t> de </a:t>
            </a:r>
            <a:r>
              <a:rPr lang="en-US" dirty="0" err="1"/>
              <a:t>cumpărare</a:t>
            </a:r>
            <a:r>
              <a:rPr lang="en-US" dirty="0"/>
              <a:t> </a:t>
            </a:r>
            <a:r>
              <a:rPr lang="en-US" dirty="0" err="1"/>
              <a:t>pentru</a:t>
            </a:r>
            <a:r>
              <a:rPr lang="en-US" dirty="0"/>
              <a:t> a </a:t>
            </a:r>
            <a:r>
              <a:rPr lang="en-US" dirty="0" err="1"/>
              <a:t>evita</a:t>
            </a:r>
            <a:r>
              <a:rPr lang="en-US" dirty="0"/>
              <a:t> </a:t>
            </a:r>
            <a:r>
              <a:rPr lang="en-US" dirty="0" err="1"/>
              <a:t>problemele</a:t>
            </a:r>
            <a:r>
              <a:rPr lang="en-US" dirty="0"/>
              <a:t> legate de </a:t>
            </a:r>
            <a:r>
              <a:rPr lang="en-US" dirty="0" err="1"/>
              <a:t>articolele</a:t>
            </a:r>
            <a:r>
              <a:rPr lang="en-US" dirty="0"/>
              <a:t> </a:t>
            </a:r>
            <a:r>
              <a:rPr lang="en-US" dirty="0" err="1"/>
              <a:t>defecte</a:t>
            </a:r>
            <a:r>
              <a:rPr lang="en-US" dirty="0"/>
              <a:t> </a:t>
            </a:r>
            <a:r>
              <a:rPr lang="en-US" dirty="0" err="1"/>
              <a:t>sau</a:t>
            </a:r>
            <a:r>
              <a:rPr lang="en-US" dirty="0"/>
              <a:t> </a:t>
            </a:r>
            <a:r>
              <a:rPr lang="en-US" dirty="0" err="1"/>
              <a:t>necorespunzătoare</a:t>
            </a:r>
            <a:r>
              <a:rPr lang="en-US" dirty="0"/>
              <a:t>.</a:t>
            </a:r>
            <a:br>
              <a:rPr lang="en-US" dirty="0"/>
            </a:br>
            <a:r>
              <a:rPr lang="en-US" dirty="0"/>
              <a:t>✅ </a:t>
            </a:r>
            <a:r>
              <a:rPr lang="en-US" b="1" dirty="0" err="1"/>
              <a:t>Monitorizați</a:t>
            </a:r>
            <a:r>
              <a:rPr lang="en-US" b="1" dirty="0"/>
              <a:t> </a:t>
            </a:r>
            <a:r>
              <a:rPr lang="en-US" b="1" dirty="0" err="1"/>
              <a:t>extrasele</a:t>
            </a:r>
            <a:r>
              <a:rPr lang="en-US" b="1" dirty="0"/>
              <a:t> de </a:t>
            </a:r>
            <a:r>
              <a:rPr lang="en-US" b="1" dirty="0" err="1"/>
              <a:t>cont</a:t>
            </a:r>
            <a:r>
              <a:rPr lang="en-US" dirty="0"/>
              <a:t> - </a:t>
            </a:r>
            <a:r>
              <a:rPr lang="en-US" dirty="0" err="1"/>
              <a:t>Verificați</a:t>
            </a:r>
            <a:r>
              <a:rPr lang="en-US" dirty="0"/>
              <a:t> în mod </a:t>
            </a:r>
            <a:r>
              <a:rPr lang="en-US" dirty="0" err="1"/>
              <a:t>regulat</a:t>
            </a:r>
            <a:r>
              <a:rPr lang="en-US" dirty="0"/>
              <a:t> </a:t>
            </a:r>
            <a:r>
              <a:rPr lang="en-US" dirty="0" err="1"/>
              <a:t>cardul</a:t>
            </a:r>
            <a:r>
              <a:rPr lang="en-US" dirty="0"/>
              <a:t> </a:t>
            </a:r>
            <a:r>
              <a:rPr lang="en-US" dirty="0" err="1"/>
              <a:t>bancar</a:t>
            </a:r>
            <a:r>
              <a:rPr lang="en-US" dirty="0"/>
              <a:t> </a:t>
            </a:r>
            <a:r>
              <a:rPr lang="en-US" dirty="0" err="1"/>
              <a:t>sau</a:t>
            </a:r>
            <a:r>
              <a:rPr lang="en-US" dirty="0"/>
              <a:t> </a:t>
            </a:r>
            <a:r>
              <a:rPr lang="en-US" dirty="0" err="1"/>
              <a:t>extrasele</a:t>
            </a:r>
            <a:r>
              <a:rPr lang="en-US" dirty="0"/>
              <a:t> de </a:t>
            </a:r>
            <a:r>
              <a:rPr lang="en-US" dirty="0" err="1"/>
              <a:t>cont</a:t>
            </a:r>
            <a:r>
              <a:rPr lang="en-US" dirty="0"/>
              <a:t> </a:t>
            </a:r>
            <a:r>
              <a:rPr lang="en-US" dirty="0" err="1"/>
              <a:t>pentru</a:t>
            </a:r>
            <a:r>
              <a:rPr lang="en-US" dirty="0"/>
              <a:t> a </a:t>
            </a:r>
            <a:r>
              <a:rPr lang="en-US" dirty="0" err="1"/>
              <a:t>depista</a:t>
            </a:r>
            <a:r>
              <a:rPr lang="en-US" dirty="0"/>
              <a:t> </a:t>
            </a:r>
            <a:r>
              <a:rPr lang="en-US" dirty="0" err="1"/>
              <a:t>tranzacțiile</a:t>
            </a:r>
            <a:r>
              <a:rPr lang="en-US" dirty="0"/>
              <a:t> </a:t>
            </a:r>
            <a:r>
              <a:rPr lang="en-US" dirty="0" err="1"/>
              <a:t>neautorizate</a:t>
            </a:r>
            <a:r>
              <a:rPr lang="en-US" dirty="0"/>
              <a:t> </a:t>
            </a:r>
            <a:r>
              <a:rPr lang="en-US" dirty="0" err="1"/>
              <a:t>și</a:t>
            </a:r>
            <a:r>
              <a:rPr lang="en-US" dirty="0"/>
              <a:t> </a:t>
            </a:r>
            <a:r>
              <a:rPr lang="en-US" dirty="0" err="1"/>
              <a:t>raportați</a:t>
            </a:r>
            <a:r>
              <a:rPr lang="en-US" dirty="0"/>
              <a:t> </a:t>
            </a:r>
            <a:r>
              <a:rPr lang="en-US" dirty="0" err="1"/>
              <a:t>imediat</a:t>
            </a:r>
            <a:r>
              <a:rPr lang="en-US" dirty="0"/>
              <a:t> </a:t>
            </a:r>
            <a:r>
              <a:rPr lang="en-US" dirty="0" err="1"/>
              <a:t>orice</a:t>
            </a:r>
            <a:r>
              <a:rPr lang="en-US" dirty="0"/>
              <a:t> </a:t>
            </a:r>
            <a:r>
              <a:rPr lang="en-US" dirty="0" err="1"/>
              <a:t>activitate</a:t>
            </a:r>
            <a:r>
              <a:rPr lang="en-US" dirty="0"/>
              <a:t> </a:t>
            </a:r>
            <a:r>
              <a:rPr lang="en-US" dirty="0" err="1"/>
              <a:t>suspectă</a:t>
            </a:r>
            <a:r>
              <a:rPr lang="en-US" dirty="0"/>
              <a:t>.</a:t>
            </a:r>
            <a:endParaRPr dirty="0"/>
          </a:p>
          <a:p>
            <a:pPr marL="457200" lvl="0" indent="-228600" algn="l" rtl="0">
              <a:lnSpc>
                <a:spcPct val="150000"/>
              </a:lnSpc>
              <a:spcBef>
                <a:spcPts val="600"/>
              </a:spcBef>
              <a:spcAft>
                <a:spcPts val="0"/>
              </a:spcAft>
              <a:buClr>
                <a:srgbClr val="68BC42"/>
              </a:buClr>
              <a:buSzPct val="129032"/>
              <a:buNone/>
            </a:pPr>
            <a:endParaRPr dirty="0"/>
          </a:p>
        </p:txBody>
      </p:sp>
      <p:pic>
        <p:nvPicPr>
          <p:cNvPr id="4" name="Google Shape;79;p1">
            <a:extLst>
              <a:ext uri="{FF2B5EF4-FFF2-40B4-BE49-F238E27FC236}">
                <a16:creationId xmlns:a16="http://schemas.microsoft.com/office/drawing/2014/main" id="{F205CEEA-E7C3-4A5F-AC14-6BD6C2A7D74C}"/>
              </a:ext>
            </a:extLst>
          </p:cNvPr>
          <p:cNvPicPr preferRelativeResize="0"/>
          <p:nvPr/>
        </p:nvPicPr>
        <p:blipFill>
          <a:blip r:embed="rId3">
            <a:alphaModFix/>
          </a:blip>
          <a:stretch>
            <a:fillRect/>
          </a:stretch>
        </p:blipFill>
        <p:spPr>
          <a:xfrm>
            <a:off x="176964" y="6470150"/>
            <a:ext cx="1478830" cy="351006"/>
          </a:xfrm>
          <a:prstGeom prst="rect">
            <a:avLst/>
          </a:prstGeom>
          <a:noFill/>
          <a:ln>
            <a:noFill/>
          </a:ln>
        </p:spPr>
      </p:pic>
      <p:sp>
        <p:nvSpPr>
          <p:cNvPr id="2" name="TextBox 1">
            <a:extLst>
              <a:ext uri="{FF2B5EF4-FFF2-40B4-BE49-F238E27FC236}">
                <a16:creationId xmlns:a16="http://schemas.microsoft.com/office/drawing/2014/main" id="{5C2C5987-4545-4E2E-89BC-8AB242AC80D9}"/>
              </a:ext>
            </a:extLst>
          </p:cNvPr>
          <p:cNvSpPr txBox="1"/>
          <p:nvPr/>
        </p:nvSpPr>
        <p:spPr>
          <a:xfrm>
            <a:off x="11320670" y="6192078"/>
            <a:ext cx="871330" cy="629078"/>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4"/>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200"/>
              <a:buNone/>
            </a:pPr>
            <a:r>
              <a:rPr lang="en-US" sz="2000" dirty="0" err="1"/>
              <a:t>Secțiunea</a:t>
            </a:r>
            <a:r>
              <a:rPr lang="en-US" sz="2000" dirty="0"/>
              <a:t> 6</a:t>
            </a:r>
            <a:br>
              <a:rPr lang="en-US" sz="4000" dirty="0"/>
            </a:br>
            <a:r>
              <a:rPr lang="ro-RO" sz="4000" dirty="0"/>
              <a:t>Înțelegerea activității de </a:t>
            </a:r>
            <a:r>
              <a:rPr lang="en-US" sz="4000" dirty="0"/>
              <a:t>marketing </a:t>
            </a:r>
            <a:r>
              <a:rPr lang="en-US" sz="4000" dirty="0" err="1"/>
              <a:t>și</a:t>
            </a:r>
            <a:r>
              <a:rPr lang="en-US" sz="4000" dirty="0"/>
              <a:t> </a:t>
            </a:r>
            <a:r>
              <a:rPr lang="en-US" sz="4000" dirty="0" err="1"/>
              <a:t>promovare</a:t>
            </a:r>
            <a:endParaRPr dirty="0"/>
          </a:p>
        </p:txBody>
      </p:sp>
      <p:sp>
        <p:nvSpPr>
          <p:cNvPr id="312" name="Google Shape;312;p44"/>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err="1"/>
              <a:t>Obiective</a:t>
            </a:r>
            <a:endParaRPr dirty="0"/>
          </a:p>
        </p:txBody>
      </p:sp>
      <p:sp>
        <p:nvSpPr>
          <p:cNvPr id="313" name="Google Shape;313;p44"/>
          <p:cNvSpPr txBox="1">
            <a:spLocks noGrp="1"/>
          </p:cNvSpPr>
          <p:nvPr>
            <p:ph type="body" idx="2"/>
          </p:nvPr>
        </p:nvSpPr>
        <p:spPr>
          <a:xfrm>
            <a:off x="617619" y="2849843"/>
            <a:ext cx="7334889" cy="350200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000"/>
              <a:buNone/>
            </a:pPr>
            <a:r>
              <a:rPr lang="en-US" sz="1800"/>
              <a:t>La finalul acestei secțiuni, veți putea:</a:t>
            </a:r>
            <a:endParaRPr/>
          </a:p>
          <a:p>
            <a:pPr marL="228600" lvl="0" indent="-228600" algn="l" rtl="0">
              <a:lnSpc>
                <a:spcPct val="100000"/>
              </a:lnSpc>
              <a:spcBef>
                <a:spcPts val="1200"/>
              </a:spcBef>
              <a:spcAft>
                <a:spcPts val="0"/>
              </a:spcAft>
              <a:buSzPts val="2000"/>
              <a:buFont typeface="Calibri"/>
              <a:buChar char="✔"/>
            </a:pPr>
            <a:r>
              <a:rPr lang="en-US" sz="1800"/>
              <a:t>Să comparați produsele: Învățați să faceți asta în funcție de caracteristici, beneficii și prețuri pentru a lua decizii de cumpărare mai inteligente.</a:t>
            </a:r>
            <a:endParaRPr/>
          </a:p>
          <a:p>
            <a:pPr marL="228600" lvl="0" indent="-228600" algn="l" rtl="0">
              <a:lnSpc>
                <a:spcPct val="100000"/>
              </a:lnSpc>
              <a:spcBef>
                <a:spcPts val="1200"/>
              </a:spcBef>
              <a:spcAft>
                <a:spcPts val="0"/>
              </a:spcAft>
              <a:buSzPts val="2000"/>
              <a:buFont typeface="Calibri"/>
              <a:buChar char="✔"/>
            </a:pPr>
            <a:r>
              <a:rPr lang="en-US" sz="1800"/>
              <a:t>Să înțelegeți recenziile și ratingurile: Înțelegeți cum să utilizați recenziile și ratingurile online pentru a evalua calitatea produselor.</a:t>
            </a:r>
            <a:endParaRPr sz="1800"/>
          </a:p>
          <a:p>
            <a:pPr marL="228600" lvl="0" indent="-228600" algn="l" rtl="0">
              <a:lnSpc>
                <a:spcPct val="100000"/>
              </a:lnSpc>
              <a:spcBef>
                <a:spcPts val="1200"/>
              </a:spcBef>
              <a:spcAft>
                <a:spcPts val="0"/>
              </a:spcAft>
              <a:buSzPts val="2000"/>
              <a:buFont typeface="Calibri"/>
              <a:buChar char="✔"/>
            </a:pPr>
            <a:r>
              <a:rPr lang="en-US" sz="1800"/>
              <a:t>Să găsiți reducerile: Descoperiți cum să găsiți reduceri și promoții pentru a economisi bani la cumpărături.</a:t>
            </a:r>
            <a:endParaRPr/>
          </a:p>
          <a:p>
            <a:pPr marL="228600" lvl="0" indent="-228600" algn="l" rtl="0">
              <a:lnSpc>
                <a:spcPct val="100000"/>
              </a:lnSpc>
              <a:spcBef>
                <a:spcPts val="1200"/>
              </a:spcBef>
              <a:spcAft>
                <a:spcPts val="0"/>
              </a:spcAft>
              <a:buSzPts val="2000"/>
              <a:buFont typeface="Calibri"/>
              <a:buChar char="✔"/>
            </a:pPr>
            <a:r>
              <a:rPr lang="en-US" sz="1800"/>
              <a:t>Să gestionați un buget: Învățați să gestionați un buget, să stabiliți limite de cheltuieli și să urmăriți achizițiile pentru o mai bună organizare financiară.</a:t>
            </a:r>
            <a:endParaRPr/>
          </a:p>
        </p:txBody>
      </p:sp>
      <p:pic>
        <p:nvPicPr>
          <p:cNvPr id="314" name="Google Shape;314;p44"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315" name="Google Shape;315;p44"/>
          <p:cNvSpPr txBox="1"/>
          <p:nvPr/>
        </p:nvSpPr>
        <p:spPr>
          <a:xfrm>
            <a:off x="9161898" y="5790403"/>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2CE5B2BC-1963-43CE-A4EA-C63FB77CF010}"/>
              </a:ext>
            </a:extLst>
          </p:cNvPr>
          <p:cNvSpPr txBox="1"/>
          <p:nvPr/>
        </p:nvSpPr>
        <p:spPr>
          <a:xfrm>
            <a:off x="11400183" y="6162261"/>
            <a:ext cx="791817" cy="695739"/>
          </a:xfrm>
          <a:prstGeom prst="rect">
            <a:avLst/>
          </a:prstGeom>
          <a:solidFill>
            <a:schemeClr val="bg1"/>
          </a:solidFill>
        </p:spPr>
        <p:txBody>
          <a:bodyPr wrap="square" rtlCol="0">
            <a:spAutoFit/>
          </a:bodyPr>
          <a:lstStyle/>
          <a:p>
            <a:endParaRPr lang="en-US" dirty="0"/>
          </a:p>
        </p:txBody>
      </p:sp>
      <p:pic>
        <p:nvPicPr>
          <p:cNvPr id="10" name="Google Shape;79;p1">
            <a:extLst>
              <a:ext uri="{FF2B5EF4-FFF2-40B4-BE49-F238E27FC236}">
                <a16:creationId xmlns:a16="http://schemas.microsoft.com/office/drawing/2014/main" id="{6D2451FC-5D91-4DDA-8921-D8A48260369B}"/>
              </a:ext>
            </a:extLst>
          </p:cNvPr>
          <p:cNvPicPr preferRelativeResize="0"/>
          <p:nvPr/>
        </p:nvPicPr>
        <p:blipFill>
          <a:blip r:embed="rId5">
            <a:alphaModFix/>
          </a:blip>
          <a:stretch>
            <a:fillRect/>
          </a:stretch>
        </p:blipFill>
        <p:spPr>
          <a:xfrm>
            <a:off x="10473903" y="6351847"/>
            <a:ext cx="1478830" cy="3510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Cum să comparați produsele</a:t>
            </a:r>
            <a:endParaRPr/>
          </a:p>
        </p:txBody>
      </p:sp>
      <p:sp>
        <p:nvSpPr>
          <p:cNvPr id="321" name="Google Shape;321;p4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dirty="0" err="1"/>
              <a:t>Comparație</a:t>
            </a:r>
            <a:r>
              <a:rPr lang="en-US" b="1" dirty="0"/>
              <a:t> de </a:t>
            </a:r>
            <a:r>
              <a:rPr lang="en-US" b="1" dirty="0" err="1"/>
              <a:t>prețuri</a:t>
            </a:r>
            <a:r>
              <a:rPr lang="en-US" b="1" dirty="0"/>
              <a:t>:</a:t>
            </a:r>
            <a:endParaRPr dirty="0"/>
          </a:p>
          <a:p>
            <a:pPr marL="457200" lvl="0" indent="-381000" algn="just" rtl="0">
              <a:lnSpc>
                <a:spcPct val="100000"/>
              </a:lnSpc>
              <a:spcBef>
                <a:spcPts val="600"/>
              </a:spcBef>
              <a:spcAft>
                <a:spcPts val="0"/>
              </a:spcAft>
              <a:buClr>
                <a:srgbClr val="68BC42"/>
              </a:buClr>
              <a:buSzPts val="2400"/>
              <a:buChar char="▪"/>
            </a:pPr>
            <a:r>
              <a:rPr lang="en-US" dirty="0" err="1"/>
              <a:t>Atunci</a:t>
            </a:r>
            <a:r>
              <a:rPr lang="en-US" dirty="0"/>
              <a:t> </a:t>
            </a:r>
            <a:r>
              <a:rPr lang="en-US" dirty="0" err="1"/>
              <a:t>când</a:t>
            </a:r>
            <a:r>
              <a:rPr lang="en-US" dirty="0"/>
              <a:t> </a:t>
            </a:r>
            <a:r>
              <a:rPr lang="en-US" dirty="0" err="1"/>
              <a:t>vă</a:t>
            </a:r>
            <a:r>
              <a:rPr lang="en-US" dirty="0"/>
              <a:t> </a:t>
            </a:r>
            <a:r>
              <a:rPr lang="en-US" dirty="0" err="1"/>
              <a:t>uitați</a:t>
            </a:r>
            <a:r>
              <a:rPr lang="en-US" dirty="0"/>
              <a:t> la </a:t>
            </a:r>
            <a:r>
              <a:rPr lang="en-US" dirty="0" err="1"/>
              <a:t>produse</a:t>
            </a:r>
            <a:r>
              <a:rPr lang="en-US" dirty="0"/>
              <a:t>, </a:t>
            </a:r>
            <a:r>
              <a:rPr lang="en-US" dirty="0" err="1"/>
              <a:t>verificați</a:t>
            </a:r>
            <a:r>
              <a:rPr lang="en-US" dirty="0"/>
              <a:t> </a:t>
            </a:r>
            <a:r>
              <a:rPr lang="en-US" dirty="0" err="1"/>
              <a:t>prețurile</a:t>
            </a:r>
            <a:r>
              <a:rPr lang="en-US" dirty="0"/>
              <a:t> </a:t>
            </a:r>
            <a:r>
              <a:rPr lang="en-US" dirty="0" err="1"/>
              <a:t>acestora</a:t>
            </a:r>
            <a:r>
              <a:rPr lang="en-US" dirty="0"/>
              <a:t> pe </a:t>
            </a:r>
            <a:r>
              <a:rPr lang="en-US" dirty="0" err="1"/>
              <a:t>mai</a:t>
            </a:r>
            <a:r>
              <a:rPr lang="en-US" dirty="0"/>
              <a:t> </a:t>
            </a:r>
            <a:r>
              <a:rPr lang="en-US" dirty="0" err="1"/>
              <a:t>multe</a:t>
            </a:r>
            <a:r>
              <a:rPr lang="en-US" dirty="0"/>
              <a:t> site-</a:t>
            </a:r>
            <a:r>
              <a:rPr lang="en-US" dirty="0" err="1"/>
              <a:t>uri</a:t>
            </a:r>
            <a:r>
              <a:rPr lang="en-US" dirty="0"/>
              <a:t>. </a:t>
            </a:r>
            <a:r>
              <a:rPr lang="en-US" dirty="0" err="1"/>
              <a:t>Unele</a:t>
            </a:r>
            <a:r>
              <a:rPr lang="en-US" dirty="0"/>
              <a:t> magazine online pot </a:t>
            </a:r>
            <a:r>
              <a:rPr lang="en-US" dirty="0" err="1"/>
              <a:t>avea</a:t>
            </a:r>
            <a:r>
              <a:rPr lang="en-US" dirty="0"/>
              <a:t> </a:t>
            </a:r>
            <a:r>
              <a:rPr lang="en-US" dirty="0" err="1"/>
              <a:t>reduceri</a:t>
            </a:r>
            <a:r>
              <a:rPr lang="en-US" dirty="0"/>
              <a:t> </a:t>
            </a:r>
            <a:r>
              <a:rPr lang="en-US" dirty="0" err="1"/>
              <a:t>sau</a:t>
            </a:r>
            <a:r>
              <a:rPr lang="en-US" dirty="0"/>
              <a:t> </a:t>
            </a:r>
            <a:r>
              <a:rPr lang="en-US" dirty="0" err="1"/>
              <a:t>promoții</a:t>
            </a:r>
            <a:r>
              <a:rPr lang="en-US" dirty="0"/>
              <a:t> pe care </a:t>
            </a:r>
            <a:r>
              <a:rPr lang="en-US" dirty="0" err="1"/>
              <a:t>altele</a:t>
            </a:r>
            <a:r>
              <a:rPr lang="en-US" dirty="0"/>
              <a:t> nu le au.</a:t>
            </a:r>
            <a:endParaRPr dirty="0"/>
          </a:p>
          <a:p>
            <a:pPr marL="457200" lvl="0" indent="-381000" algn="l" rtl="0">
              <a:lnSpc>
                <a:spcPct val="100000"/>
              </a:lnSpc>
              <a:spcBef>
                <a:spcPts val="600"/>
              </a:spcBef>
              <a:spcAft>
                <a:spcPts val="0"/>
              </a:spcAft>
              <a:buClr>
                <a:srgbClr val="68BC42"/>
              </a:buClr>
              <a:buSzPts val="2400"/>
              <a:buChar char="▪"/>
            </a:pPr>
            <a:r>
              <a:rPr lang="en-US" dirty="0" err="1"/>
              <a:t>Utilizați</a:t>
            </a:r>
            <a:r>
              <a:rPr lang="en-US" dirty="0"/>
              <a:t> </a:t>
            </a:r>
            <a:r>
              <a:rPr lang="en-US" dirty="0" err="1"/>
              <a:t>extensii</a:t>
            </a:r>
            <a:r>
              <a:rPr lang="en-US" dirty="0"/>
              <a:t> de browser (de </a:t>
            </a:r>
            <a:r>
              <a:rPr lang="en-US" dirty="0" err="1"/>
              <a:t>exemplu</a:t>
            </a:r>
            <a:r>
              <a:rPr lang="en-US" dirty="0"/>
              <a:t>, Google Shopping) </a:t>
            </a:r>
            <a:r>
              <a:rPr lang="en-US" dirty="0" err="1"/>
              <a:t>pentru</a:t>
            </a:r>
            <a:r>
              <a:rPr lang="en-US" dirty="0"/>
              <a:t> a </a:t>
            </a:r>
            <a:r>
              <a:rPr lang="en-US" dirty="0" err="1"/>
              <a:t>vizualiza</a:t>
            </a:r>
            <a:r>
              <a:rPr lang="en-US" dirty="0"/>
              <a:t> </a:t>
            </a:r>
            <a:r>
              <a:rPr lang="en-US" dirty="0" err="1"/>
              <a:t>prețurile</a:t>
            </a:r>
            <a:r>
              <a:rPr lang="en-US" dirty="0"/>
              <a:t> </a:t>
            </a:r>
            <a:r>
              <a:rPr lang="en-US" dirty="0" err="1"/>
              <a:t>aceluiași</a:t>
            </a:r>
            <a:r>
              <a:rPr lang="en-US" dirty="0"/>
              <a:t> </a:t>
            </a:r>
            <a:r>
              <a:rPr lang="en-US" dirty="0" err="1"/>
              <a:t>produs</a:t>
            </a:r>
            <a:r>
              <a:rPr lang="en-US" dirty="0"/>
              <a:t> de la </a:t>
            </a:r>
            <a:r>
              <a:rPr lang="en-US" dirty="0" err="1"/>
              <a:t>diferiți</a:t>
            </a:r>
            <a:r>
              <a:rPr lang="en-US" dirty="0"/>
              <a:t> </a:t>
            </a:r>
            <a:r>
              <a:rPr lang="en-US" dirty="0" err="1"/>
              <a:t>vânzători</a:t>
            </a:r>
            <a:r>
              <a:rPr lang="en-US" dirty="0"/>
              <a:t>. </a:t>
            </a:r>
            <a:r>
              <a:rPr lang="en-US" dirty="0" err="1"/>
              <a:t>Acest</a:t>
            </a:r>
            <a:r>
              <a:rPr lang="en-US" dirty="0"/>
              <a:t> </a:t>
            </a:r>
            <a:r>
              <a:rPr lang="en-US" dirty="0" err="1"/>
              <a:t>lucru</a:t>
            </a:r>
            <a:r>
              <a:rPr lang="en-US" dirty="0"/>
              <a:t> </a:t>
            </a:r>
            <a:r>
              <a:rPr lang="en-US" dirty="0" err="1"/>
              <a:t>vă</a:t>
            </a:r>
            <a:r>
              <a:rPr lang="en-US" dirty="0"/>
              <a:t> </a:t>
            </a:r>
            <a:r>
              <a:rPr lang="en-US" dirty="0" err="1"/>
              <a:t>poate</a:t>
            </a:r>
            <a:r>
              <a:rPr lang="en-US" dirty="0"/>
              <a:t> </a:t>
            </a:r>
            <a:r>
              <a:rPr lang="en-US" dirty="0" err="1"/>
              <a:t>ajuta</a:t>
            </a:r>
            <a:r>
              <a:rPr lang="en-US" dirty="0"/>
              <a:t> </a:t>
            </a:r>
            <a:r>
              <a:rPr lang="en-US" dirty="0" err="1"/>
              <a:t>să</a:t>
            </a:r>
            <a:r>
              <a:rPr lang="en-US" dirty="0"/>
              <a:t> </a:t>
            </a:r>
            <a:r>
              <a:rPr lang="en-US" dirty="0" err="1"/>
              <a:t>găsiți</a:t>
            </a:r>
            <a:r>
              <a:rPr lang="en-US" dirty="0"/>
              <a:t> </a:t>
            </a:r>
            <a:r>
              <a:rPr lang="en-US" dirty="0" err="1"/>
              <a:t>cel</a:t>
            </a:r>
            <a:r>
              <a:rPr lang="en-US" dirty="0"/>
              <a:t> </a:t>
            </a:r>
            <a:r>
              <a:rPr lang="en-US" dirty="0" err="1"/>
              <a:t>mai</a:t>
            </a:r>
            <a:r>
              <a:rPr lang="en-US" dirty="0"/>
              <a:t> mic </a:t>
            </a:r>
            <a:r>
              <a:rPr lang="en-US" dirty="0" err="1"/>
              <a:t>preț</a:t>
            </a:r>
            <a:r>
              <a:rPr lang="en-US" dirty="0"/>
              <a:t>.</a:t>
            </a:r>
            <a:endParaRPr dirty="0"/>
          </a:p>
          <a:p>
            <a:pPr marL="457200" lvl="0" indent="-228600" algn="l" rtl="0">
              <a:lnSpc>
                <a:spcPct val="100000"/>
              </a:lnSpc>
              <a:spcBef>
                <a:spcPts val="600"/>
              </a:spcBef>
              <a:spcAft>
                <a:spcPts val="0"/>
              </a:spcAft>
              <a:buClr>
                <a:srgbClr val="68BC42"/>
              </a:buClr>
              <a:buSzPts val="2400"/>
              <a:buNone/>
            </a:pPr>
            <a:endParaRPr dirty="0"/>
          </a:p>
        </p:txBody>
      </p:sp>
      <p:sp>
        <p:nvSpPr>
          <p:cNvPr id="322" name="Google Shape;322;p45"/>
          <p:cNvSpPr txBox="1">
            <a:spLocks noGrp="1"/>
          </p:cNvSpPr>
          <p:nvPr>
            <p:ph type="body" idx="2"/>
          </p:nvPr>
        </p:nvSpPr>
        <p:spPr>
          <a:xfrm>
            <a:off x="5967675" y="1800000"/>
            <a:ext cx="5986800" cy="489330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dirty="0" err="1"/>
              <a:t>Evaluarea</a:t>
            </a:r>
            <a:r>
              <a:rPr lang="en-US" b="1" dirty="0"/>
              <a:t> </a:t>
            </a:r>
            <a:r>
              <a:rPr lang="en-US" b="1" dirty="0" err="1"/>
              <a:t>calității</a:t>
            </a:r>
            <a:r>
              <a:rPr lang="en-US" b="1" dirty="0"/>
              <a:t>:</a:t>
            </a:r>
            <a:endParaRPr dirty="0"/>
          </a:p>
          <a:p>
            <a:pPr marL="457200" lvl="0" indent="-381000" algn="l" rtl="0">
              <a:lnSpc>
                <a:spcPct val="100000"/>
              </a:lnSpc>
              <a:spcBef>
                <a:spcPts val="600"/>
              </a:spcBef>
              <a:spcAft>
                <a:spcPts val="0"/>
              </a:spcAft>
              <a:buClr>
                <a:srgbClr val="68BC42"/>
              </a:buClr>
              <a:buSzPts val="2400"/>
              <a:buChar char="▪"/>
            </a:pPr>
            <a:r>
              <a:rPr lang="en-US" dirty="0" err="1"/>
              <a:t>Descrieri</a:t>
            </a:r>
            <a:r>
              <a:rPr lang="en-US" dirty="0"/>
              <a:t> ale </a:t>
            </a:r>
            <a:r>
              <a:rPr lang="en-US" dirty="0" err="1"/>
              <a:t>produselor</a:t>
            </a:r>
            <a:r>
              <a:rPr lang="en-US" dirty="0"/>
              <a:t>: </a:t>
            </a:r>
            <a:r>
              <a:rPr lang="en-US" dirty="0" err="1"/>
              <a:t>Citiți</a:t>
            </a:r>
            <a:r>
              <a:rPr lang="en-US" dirty="0"/>
              <a:t> </a:t>
            </a:r>
            <a:r>
              <a:rPr lang="en-US" dirty="0" err="1"/>
              <a:t>detaliile</a:t>
            </a:r>
            <a:r>
              <a:rPr lang="en-US" dirty="0"/>
              <a:t> </a:t>
            </a:r>
            <a:r>
              <a:rPr lang="en-US" dirty="0" err="1"/>
              <a:t>produsului</a:t>
            </a:r>
            <a:r>
              <a:rPr lang="en-US" dirty="0"/>
              <a:t> </a:t>
            </a:r>
            <a:r>
              <a:rPr lang="en-US" dirty="0" err="1"/>
              <a:t>furnizate</a:t>
            </a:r>
            <a:r>
              <a:rPr lang="en-US" dirty="0"/>
              <a:t> pe site, </a:t>
            </a:r>
            <a:r>
              <a:rPr lang="en-US" dirty="0" err="1"/>
              <a:t>inclusiv</a:t>
            </a:r>
            <a:r>
              <a:rPr lang="en-US" dirty="0"/>
              <a:t> </a:t>
            </a:r>
            <a:r>
              <a:rPr lang="en-US" dirty="0" err="1"/>
              <a:t>specificațiile</a:t>
            </a:r>
            <a:r>
              <a:rPr lang="en-US" dirty="0"/>
              <a:t>, </a:t>
            </a:r>
            <a:r>
              <a:rPr lang="en-US" dirty="0" err="1"/>
              <a:t>materialele</a:t>
            </a:r>
            <a:r>
              <a:rPr lang="en-US" dirty="0"/>
              <a:t> </a:t>
            </a:r>
            <a:r>
              <a:rPr lang="en-US" dirty="0" err="1"/>
              <a:t>și</a:t>
            </a:r>
            <a:r>
              <a:rPr lang="en-US" dirty="0"/>
              <a:t> </a:t>
            </a:r>
            <a:r>
              <a:rPr lang="en-US" dirty="0" err="1"/>
              <a:t>caracteristicile</a:t>
            </a:r>
            <a:r>
              <a:rPr lang="en-US" dirty="0"/>
              <a:t>.</a:t>
            </a:r>
            <a:endParaRPr dirty="0"/>
          </a:p>
          <a:p>
            <a:pPr marL="457200" lvl="0" indent="-381000" algn="just" rtl="0">
              <a:lnSpc>
                <a:spcPct val="100000"/>
              </a:lnSpc>
              <a:spcBef>
                <a:spcPts val="600"/>
              </a:spcBef>
              <a:spcAft>
                <a:spcPts val="0"/>
              </a:spcAft>
              <a:buClr>
                <a:srgbClr val="68BC42"/>
              </a:buClr>
              <a:buSzPts val="2400"/>
              <a:buChar char="▪"/>
            </a:pPr>
            <a:r>
              <a:rPr lang="en-US" dirty="0" err="1"/>
              <a:t>Reputația</a:t>
            </a:r>
            <a:r>
              <a:rPr lang="en-US" dirty="0"/>
              <a:t> </a:t>
            </a:r>
            <a:r>
              <a:rPr lang="en-US" dirty="0" err="1"/>
              <a:t>mărcii</a:t>
            </a:r>
            <a:r>
              <a:rPr lang="en-US" dirty="0"/>
              <a:t>: </a:t>
            </a:r>
            <a:r>
              <a:rPr lang="en-US" dirty="0" err="1"/>
              <a:t>Luați</a:t>
            </a:r>
            <a:r>
              <a:rPr lang="en-US" dirty="0"/>
              <a:t> în </a:t>
            </a:r>
            <a:r>
              <a:rPr lang="en-US" dirty="0" err="1"/>
              <a:t>considerare</a:t>
            </a:r>
            <a:r>
              <a:rPr lang="en-US" dirty="0"/>
              <a:t> </a:t>
            </a:r>
            <a:r>
              <a:rPr lang="en-US" dirty="0" err="1"/>
              <a:t>reputația</a:t>
            </a:r>
            <a:r>
              <a:rPr lang="en-US" dirty="0"/>
              <a:t> </a:t>
            </a:r>
            <a:r>
              <a:rPr lang="en-US" dirty="0" err="1"/>
              <a:t>mărcii</a:t>
            </a:r>
            <a:r>
              <a:rPr lang="en-US" dirty="0"/>
              <a:t>. </a:t>
            </a:r>
            <a:r>
              <a:rPr lang="en-US" dirty="0" err="1"/>
              <a:t>Mărcile</a:t>
            </a:r>
            <a:r>
              <a:rPr lang="en-US" dirty="0"/>
              <a:t> </a:t>
            </a:r>
            <a:r>
              <a:rPr lang="en-US" dirty="0" err="1"/>
              <a:t>cunoscute</a:t>
            </a:r>
            <a:r>
              <a:rPr lang="en-US" dirty="0"/>
              <a:t> au </a:t>
            </a:r>
            <a:r>
              <a:rPr lang="en-US" dirty="0" err="1"/>
              <a:t>adesea</a:t>
            </a:r>
            <a:r>
              <a:rPr lang="en-US" dirty="0"/>
              <a:t> </a:t>
            </a:r>
            <a:r>
              <a:rPr lang="en-US" dirty="0" err="1"/>
              <a:t>standarde</a:t>
            </a:r>
            <a:r>
              <a:rPr lang="en-US" dirty="0"/>
              <a:t> de </a:t>
            </a:r>
            <a:r>
              <a:rPr lang="en-US" dirty="0" err="1"/>
              <a:t>calitate</a:t>
            </a:r>
            <a:r>
              <a:rPr lang="en-US" dirty="0"/>
              <a:t> </a:t>
            </a:r>
            <a:r>
              <a:rPr lang="en-US" dirty="0" err="1"/>
              <a:t>mai</a:t>
            </a:r>
            <a:r>
              <a:rPr lang="en-US" dirty="0"/>
              <a:t> </a:t>
            </a:r>
            <a:r>
              <a:rPr lang="en-US" dirty="0" err="1"/>
              <a:t>ridicate</a:t>
            </a:r>
            <a:r>
              <a:rPr lang="en-US" dirty="0"/>
              <a:t>. </a:t>
            </a:r>
            <a:r>
              <a:rPr lang="en-US" dirty="0" err="1"/>
              <a:t>Verificați</a:t>
            </a:r>
            <a:r>
              <a:rPr lang="en-US" dirty="0"/>
              <a:t> </a:t>
            </a:r>
            <a:r>
              <a:rPr lang="en-US" dirty="0" err="1"/>
              <a:t>dacă</a:t>
            </a:r>
            <a:r>
              <a:rPr lang="en-US" dirty="0"/>
              <a:t> </a:t>
            </a:r>
            <a:r>
              <a:rPr lang="ro-RO" dirty="0"/>
              <a:t>acestea</a:t>
            </a:r>
            <a:r>
              <a:rPr lang="en-US" dirty="0"/>
              <a:t> a</a:t>
            </a:r>
            <a:r>
              <a:rPr lang="ro-RO" dirty="0"/>
              <a:t>u</a:t>
            </a:r>
            <a:r>
              <a:rPr lang="en-US" dirty="0"/>
              <a:t> site-</a:t>
            </a:r>
            <a:r>
              <a:rPr lang="en-US" dirty="0" err="1"/>
              <a:t>uri</a:t>
            </a:r>
            <a:r>
              <a:rPr lang="en-US" dirty="0"/>
              <a:t> web </a:t>
            </a:r>
            <a:r>
              <a:rPr lang="en-US" dirty="0" err="1"/>
              <a:t>oficiale</a:t>
            </a:r>
            <a:r>
              <a:rPr lang="en-US" dirty="0"/>
              <a:t> </a:t>
            </a:r>
            <a:r>
              <a:rPr lang="en-US" dirty="0" err="1"/>
              <a:t>sau</a:t>
            </a:r>
            <a:r>
              <a:rPr lang="en-US" dirty="0"/>
              <a:t> </a:t>
            </a:r>
            <a:r>
              <a:rPr lang="en-US" dirty="0" err="1"/>
              <a:t>pagini</a:t>
            </a:r>
            <a:r>
              <a:rPr lang="en-US" dirty="0"/>
              <a:t> de social media </a:t>
            </a:r>
            <a:r>
              <a:rPr lang="en-US" dirty="0" err="1"/>
              <a:t>pentru</a:t>
            </a:r>
            <a:r>
              <a:rPr lang="en-US" dirty="0"/>
              <a:t> </a:t>
            </a:r>
            <a:r>
              <a:rPr lang="en-US" dirty="0" err="1"/>
              <a:t>mai</a:t>
            </a:r>
            <a:r>
              <a:rPr lang="en-US" dirty="0"/>
              <a:t> </a:t>
            </a:r>
            <a:r>
              <a:rPr lang="en-US" dirty="0" err="1"/>
              <a:t>multe</a:t>
            </a:r>
            <a:r>
              <a:rPr lang="en-US" dirty="0"/>
              <a:t> </a:t>
            </a:r>
            <a:r>
              <a:rPr lang="en-US" dirty="0" err="1"/>
              <a:t>informații</a:t>
            </a:r>
            <a:r>
              <a:rPr lang="en-US" dirty="0"/>
              <a:t> </a:t>
            </a:r>
            <a:r>
              <a:rPr lang="en-US" dirty="0" err="1"/>
              <a:t>despre</a:t>
            </a:r>
            <a:r>
              <a:rPr lang="en-US" dirty="0"/>
              <a:t> </a:t>
            </a:r>
            <a:r>
              <a:rPr lang="en-US" dirty="0" err="1"/>
              <a:t>produse</a:t>
            </a:r>
            <a:r>
              <a:rPr lang="ro-RO" dirty="0"/>
              <a:t>.</a:t>
            </a:r>
            <a:endParaRPr dirty="0"/>
          </a:p>
          <a:p>
            <a:pPr marL="457200" lvl="0" indent="-228600" algn="l" rtl="0">
              <a:lnSpc>
                <a:spcPct val="100000"/>
              </a:lnSpc>
              <a:spcBef>
                <a:spcPts val="600"/>
              </a:spcBef>
              <a:spcAft>
                <a:spcPts val="0"/>
              </a:spcAft>
              <a:buClr>
                <a:srgbClr val="68BC42"/>
              </a:buClr>
              <a:buSzPts val="24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sz="2800" dirty="0" err="1"/>
              <a:t>Înțelegerea</a:t>
            </a:r>
            <a:r>
              <a:rPr lang="en-US" sz="2800" dirty="0"/>
              <a:t> </a:t>
            </a:r>
            <a:r>
              <a:rPr lang="en-US" sz="2800" dirty="0" err="1"/>
              <a:t>recenziilor</a:t>
            </a:r>
            <a:r>
              <a:rPr lang="ro-RO" sz="2800" dirty="0"/>
              <a:t> și a evaluărilor</a:t>
            </a:r>
            <a:endParaRPr dirty="0"/>
          </a:p>
        </p:txBody>
      </p:sp>
      <p:sp>
        <p:nvSpPr>
          <p:cNvPr id="328" name="Google Shape;328;p46"/>
          <p:cNvSpPr txBox="1">
            <a:spLocks noGrp="1"/>
          </p:cNvSpPr>
          <p:nvPr>
            <p:ph type="body" idx="1"/>
          </p:nvPr>
        </p:nvSpPr>
        <p:spPr>
          <a:xfrm>
            <a:off x="558000" y="1800000"/>
            <a:ext cx="7114800" cy="4553400"/>
          </a:xfrm>
          <a:prstGeom prst="rect">
            <a:avLst/>
          </a:prstGeom>
          <a:noFill/>
          <a:ln>
            <a:noFill/>
          </a:ln>
        </p:spPr>
        <p:txBody>
          <a:bodyPr spcFirstLastPara="1" wrap="square" lIns="91425" tIns="45700" rIns="91425" bIns="45700" anchor="t" anchorCtr="0">
            <a:normAutofit/>
          </a:bodyPr>
          <a:lstStyle/>
          <a:p>
            <a:pPr marL="457200" lvl="0" indent="-381000" algn="just" rtl="0">
              <a:lnSpc>
                <a:spcPct val="100000"/>
              </a:lnSpc>
              <a:spcBef>
                <a:spcPts val="600"/>
              </a:spcBef>
              <a:spcAft>
                <a:spcPts val="0"/>
              </a:spcAft>
              <a:buSzPts val="2400"/>
              <a:buChar char="▪"/>
            </a:pPr>
            <a:r>
              <a:rPr lang="en-US" b="1"/>
              <a:t>Uitați-vă la recenziile clienților de pe pagina produsului.</a:t>
            </a:r>
            <a:r>
              <a:rPr lang="en-US"/>
              <a:t> Recenziile oferă informații despre experiențele reale ale persoanelor care au folosit deja produsul.</a:t>
            </a:r>
            <a:endParaRPr/>
          </a:p>
          <a:p>
            <a:pPr marL="457200" lvl="0" indent="-381000" algn="just" rtl="0">
              <a:lnSpc>
                <a:spcPct val="100000"/>
              </a:lnSpc>
              <a:spcBef>
                <a:spcPts val="600"/>
              </a:spcBef>
              <a:spcAft>
                <a:spcPts val="0"/>
              </a:spcAft>
              <a:buSzPts val="2400"/>
              <a:buChar char="▪"/>
            </a:pPr>
            <a:r>
              <a:rPr lang="en-US"/>
              <a:t>Evaluări: Majoritatea produselor au un sistem de evaluare cu stele (de exemplu, 5 stele). Un rating (evaluare) mai mare indică, în general, un produs mai bun.</a:t>
            </a:r>
            <a:endParaRPr/>
          </a:p>
          <a:p>
            <a:pPr marL="457200" lvl="0" indent="-381000" algn="just" rtl="0">
              <a:lnSpc>
                <a:spcPct val="100000"/>
              </a:lnSpc>
              <a:spcBef>
                <a:spcPts val="600"/>
              </a:spcBef>
              <a:spcAft>
                <a:spcPts val="0"/>
              </a:spcAft>
              <a:buSzPts val="2400"/>
              <a:buChar char="▪"/>
            </a:pPr>
            <a:r>
              <a:rPr lang="en-US"/>
              <a:t>Căutați atât recenzii pozitive, cât și pe cele negative pentru a obține o înțelegere echilibrată a avantajelor și dezavantajelor produsului.</a:t>
            </a:r>
            <a:endParaRPr/>
          </a:p>
          <a:p>
            <a:pPr marL="457200" lvl="0" indent="-228600" algn="just" rtl="0">
              <a:lnSpc>
                <a:spcPct val="100000"/>
              </a:lnSpc>
              <a:spcBef>
                <a:spcPts val="600"/>
              </a:spcBef>
              <a:spcAft>
                <a:spcPts val="0"/>
              </a:spcAft>
              <a:buSzPts val="2400"/>
              <a:buNone/>
            </a:pPr>
            <a:endParaRPr/>
          </a:p>
        </p:txBody>
      </p:sp>
      <p:pic>
        <p:nvPicPr>
          <p:cNvPr id="329" name="Google Shape;329;p46" descr="Reviews concept for landing page"/>
          <p:cNvPicPr preferRelativeResize="0"/>
          <p:nvPr/>
        </p:nvPicPr>
        <p:blipFill rotWithShape="1">
          <a:blip r:embed="rId3">
            <a:alphaModFix/>
          </a:blip>
          <a:srcRect l="8749" r="13847"/>
          <a:stretch/>
        </p:blipFill>
        <p:spPr>
          <a:xfrm>
            <a:off x="7849792" y="1685095"/>
            <a:ext cx="4277553" cy="3681231"/>
          </a:xfrm>
          <a:prstGeom prst="rect">
            <a:avLst/>
          </a:prstGeom>
          <a:noFill/>
          <a:ln>
            <a:noFill/>
          </a:ln>
        </p:spPr>
      </p:pic>
      <p:sp>
        <p:nvSpPr>
          <p:cNvPr id="330" name="Google Shape;330;p46"/>
          <p:cNvSpPr txBox="1"/>
          <p:nvPr/>
        </p:nvSpPr>
        <p:spPr>
          <a:xfrm>
            <a:off x="5282498" y="5350425"/>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pikisuperstar</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5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7"/>
          <p:cNvSpPr txBox="1">
            <a:spLocks noGrp="1"/>
          </p:cNvSpPr>
          <p:nvPr>
            <p:ph type="title"/>
          </p:nvPr>
        </p:nvSpPr>
        <p:spPr>
          <a:xfrm>
            <a:off x="558000" y="69862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sz="2800" dirty="0"/>
              <a:t>Cum </a:t>
            </a:r>
            <a:r>
              <a:rPr lang="en-US" dirty="0" err="1"/>
              <a:t>g</a:t>
            </a:r>
            <a:r>
              <a:rPr lang="en-US" sz="2800" dirty="0" err="1"/>
              <a:t>ăs</a:t>
            </a:r>
            <a:r>
              <a:rPr lang="ro-RO" sz="2800" dirty="0"/>
              <a:t>iți</a:t>
            </a:r>
            <a:r>
              <a:rPr lang="en-US" sz="2800" dirty="0"/>
              <a:t> </a:t>
            </a:r>
            <a:r>
              <a:rPr lang="en-US" sz="2800" dirty="0" err="1"/>
              <a:t>reduceri</a:t>
            </a:r>
            <a:r>
              <a:rPr lang="ro-RO" sz="2800" dirty="0"/>
              <a:t>?</a:t>
            </a:r>
            <a:endParaRPr dirty="0"/>
          </a:p>
        </p:txBody>
      </p:sp>
      <p:sp>
        <p:nvSpPr>
          <p:cNvPr id="336" name="Google Shape;336;p47"/>
          <p:cNvSpPr txBox="1">
            <a:spLocks noGrp="1"/>
          </p:cNvSpPr>
          <p:nvPr>
            <p:ph type="body" idx="1"/>
          </p:nvPr>
        </p:nvSpPr>
        <p:spPr>
          <a:xfrm>
            <a:off x="349278" y="1159226"/>
            <a:ext cx="7298400" cy="4553400"/>
          </a:xfrm>
          <a:prstGeom prst="rect">
            <a:avLst/>
          </a:prstGeom>
          <a:noFill/>
          <a:ln>
            <a:noFill/>
          </a:ln>
        </p:spPr>
        <p:txBody>
          <a:bodyPr spcFirstLastPara="1" wrap="square" lIns="91425" tIns="45700" rIns="91425" bIns="45700" anchor="t" anchorCtr="0">
            <a:normAutofit/>
          </a:bodyPr>
          <a:lstStyle/>
          <a:p>
            <a:pPr marL="457200" lvl="0" indent="-349250" algn="just" rtl="0">
              <a:lnSpc>
                <a:spcPct val="100000"/>
              </a:lnSpc>
              <a:spcBef>
                <a:spcPts val="600"/>
              </a:spcBef>
              <a:spcAft>
                <a:spcPts val="0"/>
              </a:spcAft>
              <a:buSzPts val="1900"/>
              <a:buChar char="▪"/>
            </a:pPr>
            <a:r>
              <a:rPr lang="en-US" sz="1900" dirty="0" err="1"/>
              <a:t>Fiți</a:t>
            </a:r>
            <a:r>
              <a:rPr lang="en-US" sz="1900" dirty="0"/>
              <a:t> </a:t>
            </a:r>
            <a:r>
              <a:rPr lang="en-US" sz="1900" dirty="0" err="1"/>
              <a:t>atenți</a:t>
            </a:r>
            <a:r>
              <a:rPr lang="en-US" sz="1900" dirty="0"/>
              <a:t> la </a:t>
            </a:r>
            <a:r>
              <a:rPr lang="en-US" sz="1900" dirty="0" err="1"/>
              <a:t>promoții</a:t>
            </a:r>
            <a:r>
              <a:rPr lang="en-US" sz="1900" dirty="0"/>
              <a:t> precum „Black Friday (</a:t>
            </a:r>
            <a:r>
              <a:rPr lang="en-US" sz="1900" dirty="0" err="1"/>
              <a:t>Vinerea</a:t>
            </a:r>
            <a:r>
              <a:rPr lang="en-US" sz="1900" dirty="0"/>
              <a:t> Neagră)” </a:t>
            </a:r>
            <a:r>
              <a:rPr lang="en-US" sz="1900" dirty="0" err="1"/>
              <a:t>sau</a:t>
            </a:r>
            <a:r>
              <a:rPr lang="en-US" sz="1900" dirty="0"/>
              <a:t> </a:t>
            </a:r>
            <a:r>
              <a:rPr lang="en-US" sz="1900" dirty="0" err="1"/>
              <a:t>vânzările</a:t>
            </a:r>
            <a:r>
              <a:rPr lang="en-US" sz="1900" dirty="0"/>
              <a:t> de </a:t>
            </a:r>
            <a:r>
              <a:rPr lang="en-US" sz="1900" dirty="0" err="1"/>
              <a:t>sfârșit</a:t>
            </a:r>
            <a:r>
              <a:rPr lang="en-US" sz="1900" dirty="0"/>
              <a:t> de </a:t>
            </a:r>
            <a:r>
              <a:rPr lang="en-US" sz="1900" dirty="0" err="1"/>
              <a:t>sezon</a:t>
            </a:r>
            <a:r>
              <a:rPr lang="en-US" sz="1900" dirty="0"/>
              <a:t>. </a:t>
            </a:r>
            <a:r>
              <a:rPr lang="en-US" sz="1900" dirty="0" err="1"/>
              <a:t>Multe</a:t>
            </a:r>
            <a:r>
              <a:rPr lang="en-US" sz="1900" dirty="0"/>
              <a:t> site-</a:t>
            </a:r>
            <a:r>
              <a:rPr lang="en-US" sz="1900" dirty="0" err="1"/>
              <a:t>uri</a:t>
            </a:r>
            <a:r>
              <a:rPr lang="en-US" sz="1900" dirty="0"/>
              <a:t> web </a:t>
            </a:r>
            <a:r>
              <a:rPr lang="en-US" sz="1900" dirty="0" err="1"/>
              <a:t>oferă</a:t>
            </a:r>
            <a:r>
              <a:rPr lang="en-US" sz="1900" dirty="0"/>
              <a:t> </a:t>
            </a:r>
            <a:r>
              <a:rPr lang="en-US" sz="1900" dirty="0" err="1"/>
              <a:t>reduceri</a:t>
            </a:r>
            <a:r>
              <a:rPr lang="en-US" sz="1900" dirty="0"/>
              <a:t> </a:t>
            </a:r>
            <a:r>
              <a:rPr lang="en-US" sz="1900" dirty="0" err="1"/>
              <a:t>semnificative</a:t>
            </a:r>
            <a:r>
              <a:rPr lang="en-US" sz="1900" dirty="0"/>
              <a:t> în </a:t>
            </a:r>
            <a:r>
              <a:rPr lang="en-US" sz="1900" dirty="0" err="1"/>
              <a:t>timpul</a:t>
            </a:r>
            <a:r>
              <a:rPr lang="en-US" sz="1900" dirty="0"/>
              <a:t> </a:t>
            </a:r>
            <a:r>
              <a:rPr lang="en-US" sz="1900" dirty="0" err="1"/>
              <a:t>acestor</a:t>
            </a:r>
            <a:r>
              <a:rPr lang="en-US" sz="1900" dirty="0"/>
              <a:t> </a:t>
            </a:r>
            <a:r>
              <a:rPr lang="en-US" sz="1900" dirty="0" err="1"/>
              <a:t>perioade</a:t>
            </a:r>
            <a:r>
              <a:rPr lang="en-US" sz="1900" dirty="0"/>
              <a:t>.</a:t>
            </a:r>
            <a:endParaRPr sz="1900" dirty="0"/>
          </a:p>
          <a:p>
            <a:pPr marL="457200" lvl="0" indent="-349250" algn="just" rtl="0">
              <a:lnSpc>
                <a:spcPct val="100000"/>
              </a:lnSpc>
              <a:spcBef>
                <a:spcPts val="600"/>
              </a:spcBef>
              <a:spcAft>
                <a:spcPts val="0"/>
              </a:spcAft>
              <a:buSzPts val="1900"/>
              <a:buChar char="▪"/>
            </a:pPr>
            <a:r>
              <a:rPr lang="en-US" sz="1900" dirty="0" err="1"/>
              <a:t>Abonați-vă</a:t>
            </a:r>
            <a:r>
              <a:rPr lang="en-US" sz="1900" dirty="0"/>
              <a:t> la newslettere (</a:t>
            </a:r>
            <a:r>
              <a:rPr lang="en-US" sz="1900" dirty="0" err="1"/>
              <a:t>buletinele</a:t>
            </a:r>
            <a:r>
              <a:rPr lang="en-US" sz="1900" dirty="0"/>
              <a:t> de </a:t>
            </a:r>
            <a:r>
              <a:rPr lang="en-US" sz="1900" dirty="0" err="1"/>
              <a:t>știri</a:t>
            </a:r>
            <a:r>
              <a:rPr lang="en-US" sz="1900" dirty="0"/>
              <a:t>) ale </a:t>
            </a:r>
            <a:r>
              <a:rPr lang="en-US" sz="1900" dirty="0" err="1"/>
              <a:t>magazinelor</a:t>
            </a:r>
            <a:r>
              <a:rPr lang="en-US" sz="1900" dirty="0"/>
              <a:t> online </a:t>
            </a:r>
            <a:r>
              <a:rPr lang="en-US" sz="1900" dirty="0" err="1"/>
              <a:t>pentru</a:t>
            </a:r>
            <a:r>
              <a:rPr lang="en-US" sz="1900" dirty="0"/>
              <a:t> a </a:t>
            </a:r>
            <a:r>
              <a:rPr lang="en-US" sz="1900" dirty="0" err="1"/>
              <a:t>primi</a:t>
            </a:r>
            <a:r>
              <a:rPr lang="en-US" sz="1900" dirty="0"/>
              <a:t> </a:t>
            </a:r>
            <a:r>
              <a:rPr lang="en-US" sz="1900" dirty="0" err="1"/>
              <a:t>actualizări</a:t>
            </a:r>
            <a:r>
              <a:rPr lang="en-US" sz="1900" dirty="0"/>
              <a:t> cu </a:t>
            </a:r>
            <a:r>
              <a:rPr lang="en-US" sz="1900" dirty="0" err="1"/>
              <a:t>privire</a:t>
            </a:r>
            <a:r>
              <a:rPr lang="en-US" sz="1900" dirty="0"/>
              <a:t> la </a:t>
            </a:r>
            <a:r>
              <a:rPr lang="en-US" sz="1900" dirty="0" err="1"/>
              <a:t>viitoarele</a:t>
            </a:r>
            <a:r>
              <a:rPr lang="en-US" sz="1900" dirty="0"/>
              <a:t> </a:t>
            </a:r>
            <a:r>
              <a:rPr lang="en-US" sz="1900" dirty="0" err="1"/>
              <a:t>vânzări</a:t>
            </a:r>
            <a:r>
              <a:rPr lang="en-US" sz="1900" dirty="0"/>
              <a:t> </a:t>
            </a:r>
            <a:r>
              <a:rPr lang="en-US" sz="1900" dirty="0" err="1"/>
              <a:t>și</a:t>
            </a:r>
            <a:r>
              <a:rPr lang="en-US" sz="1900" dirty="0"/>
              <a:t> </a:t>
            </a:r>
            <a:r>
              <a:rPr lang="en-US" sz="1900" dirty="0" err="1"/>
              <a:t>coduri</a:t>
            </a:r>
            <a:r>
              <a:rPr lang="en-US" sz="1900" dirty="0"/>
              <a:t> de reducere exclusive.</a:t>
            </a:r>
            <a:endParaRPr sz="1900" dirty="0"/>
          </a:p>
          <a:p>
            <a:pPr marL="457200" lvl="0" indent="-228600" algn="just" rtl="0">
              <a:lnSpc>
                <a:spcPct val="100000"/>
              </a:lnSpc>
              <a:spcBef>
                <a:spcPts val="600"/>
              </a:spcBef>
              <a:spcAft>
                <a:spcPts val="0"/>
              </a:spcAft>
              <a:buSzPts val="2400"/>
              <a:buNone/>
            </a:pPr>
            <a:endParaRPr dirty="0"/>
          </a:p>
        </p:txBody>
      </p:sp>
      <p:pic>
        <p:nvPicPr>
          <p:cNvPr id="337" name="Google Shape;337;p47"/>
          <p:cNvPicPr preferRelativeResize="0"/>
          <p:nvPr/>
        </p:nvPicPr>
        <p:blipFill rotWithShape="1">
          <a:blip r:embed="rId3">
            <a:alphaModFix/>
          </a:blip>
          <a:srcRect l="12848" t="15943" r="11554" b="8250"/>
          <a:stretch/>
        </p:blipFill>
        <p:spPr>
          <a:xfrm>
            <a:off x="7856329" y="2262908"/>
            <a:ext cx="4155342" cy="2346036"/>
          </a:xfrm>
          <a:prstGeom prst="rect">
            <a:avLst/>
          </a:prstGeom>
          <a:noFill/>
          <a:ln>
            <a:noFill/>
          </a:ln>
        </p:spPr>
      </p:pic>
      <p:sp>
        <p:nvSpPr>
          <p:cNvPr id="338" name="Google Shape;338;p47"/>
          <p:cNvSpPr txBox="1"/>
          <p:nvPr/>
        </p:nvSpPr>
        <p:spPr>
          <a:xfrm>
            <a:off x="4443394" y="5001130"/>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50" b="0" i="0" u="none" strike="noStrike" cap="none" dirty="0">
              <a:solidFill>
                <a:schemeClr val="dk1"/>
              </a:solidFill>
              <a:latin typeface="Calibri"/>
              <a:ea typeface="Calibri"/>
              <a:cs typeface="Calibri"/>
              <a:sym typeface="Calibri"/>
            </a:endParaRPr>
          </a:p>
        </p:txBody>
      </p:sp>
      <p:sp>
        <p:nvSpPr>
          <p:cNvPr id="339" name="Google Shape;339;p47"/>
          <p:cNvSpPr txBox="1"/>
          <p:nvPr/>
        </p:nvSpPr>
        <p:spPr>
          <a:xfrm>
            <a:off x="748146" y="3225643"/>
            <a:ext cx="6899532" cy="3532965"/>
          </a:xfrm>
          <a:prstGeom prst="rect">
            <a:avLst/>
          </a:prstGeom>
          <a:noFill/>
          <a:ln>
            <a:noFill/>
          </a:ln>
        </p:spPr>
        <p:txBody>
          <a:bodyPr spcFirstLastPara="1" wrap="square" lIns="91425" tIns="45700" rIns="91425" bIns="45700" anchor="t" anchorCtr="0">
            <a:normAutofit fontScale="92500" lnSpcReduction="10000"/>
          </a:bodyPr>
          <a:lstStyle/>
          <a:p>
            <a:pPr marL="76200" marR="0" lvl="0" indent="0" algn="l" rtl="0">
              <a:lnSpc>
                <a:spcPct val="100000"/>
              </a:lnSpc>
              <a:spcBef>
                <a:spcPts val="600"/>
              </a:spcBef>
              <a:spcAft>
                <a:spcPts val="0"/>
              </a:spcAft>
              <a:buClr>
                <a:srgbClr val="68BC42"/>
              </a:buClr>
              <a:buSzPct val="142856"/>
              <a:buFont typeface="Calibri"/>
              <a:buNone/>
            </a:pPr>
            <a:r>
              <a:rPr lang="en-US" sz="2300" b="1"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rPr>
              <a:t>Cele </a:t>
            </a:r>
            <a:r>
              <a:rPr lang="en-US" sz="2300" b="1" i="0" u="none" strike="noStrike" cap="none" dirty="0" err="1">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rPr>
              <a:t>mai</a:t>
            </a:r>
            <a:r>
              <a:rPr lang="en-US" sz="2300" b="1"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300" b="1" i="0" u="none" strike="noStrike" cap="none" dirty="0" err="1">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rPr>
              <a:t>comune</a:t>
            </a:r>
            <a:r>
              <a:rPr lang="en-US" sz="2300" b="1"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300" b="1" i="0" u="none" strike="noStrike" cap="none" dirty="0" err="1">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rPr>
              <a:t>tipuri</a:t>
            </a:r>
            <a:r>
              <a:rPr lang="en-US" sz="2300" b="1"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rPr>
              <a:t> de </a:t>
            </a:r>
            <a:r>
              <a:rPr lang="en-US" sz="2300" b="1" i="0" u="none" strike="noStrike" cap="none" dirty="0" err="1">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rPr>
              <a:t>reduceri</a:t>
            </a:r>
            <a:r>
              <a:rPr lang="en-US" sz="2300" b="1"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rPr>
              <a:t> sunt:</a:t>
            </a:r>
            <a:endParaRPr sz="23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97328" algn="l" rtl="0">
              <a:lnSpc>
                <a:spcPct val="100000"/>
              </a:lnSpc>
              <a:spcBef>
                <a:spcPts val="600"/>
              </a:spcBef>
              <a:spcAft>
                <a:spcPts val="0"/>
              </a:spcAft>
              <a:buClr>
                <a:srgbClr val="68BC42"/>
              </a:buClr>
              <a:buSzPct val="142856"/>
              <a:buFont typeface="Calibri"/>
              <a:buChar char="▪"/>
            </a:pP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Reducere </a:t>
            </a: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procentuală</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ro-RO"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ex. </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5%)</a:t>
            </a:r>
            <a:endParaRPr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97328" algn="l" rtl="0">
              <a:lnSpc>
                <a:spcPct val="100000"/>
              </a:lnSpc>
              <a:spcBef>
                <a:spcPts val="600"/>
              </a:spcBef>
              <a:spcAft>
                <a:spcPts val="0"/>
              </a:spcAft>
              <a:buClr>
                <a:srgbClr val="68BC42"/>
              </a:buClr>
              <a:buSzPct val="142856"/>
              <a:buFont typeface="Calibri"/>
              <a:buChar char="▪"/>
            </a:pP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Reducere </a:t>
            </a: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fixă</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ro-RO"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ex. </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20 de lei)</a:t>
            </a:r>
            <a:endParaRPr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97328" algn="l" rtl="0">
              <a:lnSpc>
                <a:spcPct val="100000"/>
              </a:lnSpc>
              <a:spcBef>
                <a:spcPts val="600"/>
              </a:spcBef>
              <a:spcAft>
                <a:spcPts val="0"/>
              </a:spcAft>
              <a:buClr>
                <a:srgbClr val="68BC42"/>
              </a:buClr>
              <a:buSzPct val="142856"/>
              <a:buFont typeface="Calibri"/>
              <a:buChar char="▪"/>
            </a:pP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Cumpărați</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un</a:t>
            </a:r>
            <a:r>
              <a:rPr lang="en-US" sz="23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3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produs</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primiți</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3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altul</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gratuit</a:t>
            </a:r>
            <a:endParaRPr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97328" algn="l" rtl="0">
              <a:lnSpc>
                <a:spcPct val="100000"/>
              </a:lnSpc>
              <a:spcBef>
                <a:spcPts val="600"/>
              </a:spcBef>
              <a:spcAft>
                <a:spcPts val="0"/>
              </a:spcAft>
              <a:buClr>
                <a:srgbClr val="68BC42"/>
              </a:buClr>
              <a:buSzPct val="142856"/>
              <a:buFont typeface="Calibri"/>
              <a:buChar char="▪"/>
            </a:pP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Transport </a:t>
            </a: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gratuit</a:t>
            </a:r>
            <a:endParaRPr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97328" algn="l" rtl="0">
              <a:lnSpc>
                <a:spcPct val="100000"/>
              </a:lnSpc>
              <a:spcBef>
                <a:spcPts val="600"/>
              </a:spcBef>
              <a:spcAft>
                <a:spcPts val="0"/>
              </a:spcAft>
              <a:buClr>
                <a:srgbClr val="68BC42"/>
              </a:buClr>
              <a:buSzPct val="142857"/>
              <a:buFont typeface="Calibri"/>
              <a:buChar char="▪"/>
            </a:pP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Cupoane</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și</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coduri</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promoționale</a:t>
            </a:r>
            <a:endParaRPr lang="ro-RO"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97328" algn="l" rtl="0">
              <a:lnSpc>
                <a:spcPct val="100000"/>
              </a:lnSpc>
              <a:spcBef>
                <a:spcPts val="600"/>
              </a:spcBef>
              <a:spcAft>
                <a:spcPts val="0"/>
              </a:spcAft>
              <a:buClr>
                <a:srgbClr val="68BC42"/>
              </a:buClr>
              <a:buSzPct val="142857"/>
              <a:buFont typeface="Calibri"/>
              <a:buChar char="▪"/>
            </a:pPr>
            <a:r>
              <a:rPr lang="ro-RO" sz="23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Evenimente de reduceri (zile speciale)</a:t>
            </a:r>
            <a:endParaRPr sz="23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97328" algn="l" rtl="0">
              <a:lnSpc>
                <a:spcPct val="100000"/>
              </a:lnSpc>
              <a:spcBef>
                <a:spcPts val="600"/>
              </a:spcBef>
              <a:spcAft>
                <a:spcPts val="0"/>
              </a:spcAft>
              <a:buClr>
                <a:srgbClr val="68BC42"/>
              </a:buClr>
              <a:buSzPct val="142856"/>
              <a:buFont typeface="Calibri"/>
              <a:buChar char="▪"/>
            </a:pPr>
            <a:r>
              <a:rPr lang="en-US" sz="2300" b="0"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Oferte</a:t>
            </a:r>
            <a:r>
              <a:rPr lang="en-US"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de </a:t>
            </a:r>
            <a:r>
              <a:rPr lang="ro-RO"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tip pachet (ex. </a:t>
            </a:r>
            <a:r>
              <a:rPr lang="ro-RO" sz="2300" dirty="0">
                <a:latin typeface="Calibri" panose="020F0502020204030204" pitchFamily="34" charset="0"/>
                <a:ea typeface="Calibri" panose="020F0502020204030204" pitchFamily="34" charset="0"/>
                <a:cs typeface="Calibri" panose="020F0502020204030204" pitchFamily="34" charset="0"/>
              </a:rPr>
              <a:t>Exemplu: „Cumperi 2 și al treilea e gratuit” sau „Laptop + geantă + mouse la preț redus”.)</a:t>
            </a:r>
            <a:endParaRPr lang="ro-RO" sz="23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97328" algn="l" rtl="0">
              <a:lnSpc>
                <a:spcPct val="100000"/>
              </a:lnSpc>
              <a:spcBef>
                <a:spcPts val="600"/>
              </a:spcBef>
              <a:spcAft>
                <a:spcPts val="0"/>
              </a:spcAft>
              <a:buClr>
                <a:srgbClr val="68BC42"/>
              </a:buClr>
              <a:buSzPct val="142856"/>
              <a:buFont typeface="Calibri"/>
              <a:buChar char="▪"/>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latin typeface="Calibri"/>
                <a:ea typeface="Calibri"/>
                <a:cs typeface="Calibri"/>
                <a:sym typeface="Calibri"/>
              </a:rPr>
              <a:t>Module</a:t>
            </a:r>
            <a:endParaRPr sz="5400">
              <a:solidFill>
                <a:srgbClr val="1C2E78"/>
              </a:solidFill>
              <a:latin typeface="Calibri"/>
              <a:ea typeface="Calibri"/>
              <a:cs typeface="Calibri"/>
              <a:sym typeface="Calibri"/>
            </a:endParaRPr>
          </a:p>
        </p:txBody>
      </p:sp>
      <p:grpSp>
        <p:nvGrpSpPr>
          <p:cNvPr id="108" name="Google Shape;108;p3"/>
          <p:cNvGrpSpPr/>
          <p:nvPr/>
        </p:nvGrpSpPr>
        <p:grpSpPr>
          <a:xfrm>
            <a:off x="869904" y="2179751"/>
            <a:ext cx="10600532" cy="4282870"/>
            <a:chOff x="-79665" y="8026"/>
            <a:chExt cx="10600532" cy="4282870"/>
          </a:xfrm>
        </p:grpSpPr>
        <p:sp>
          <p:nvSpPr>
            <p:cNvPr id="109" name="Google Shape;109;p3"/>
            <p:cNvSpPr/>
            <p:nvPr/>
          </p:nvSpPr>
          <p:spPr>
            <a:xfrm>
              <a:off x="0" y="8026"/>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1" i="0" u="none" strike="noStrike" cap="none">
                <a:solidFill>
                  <a:srgbClr val="000000"/>
                </a:solidFill>
                <a:latin typeface="Calibri"/>
                <a:ea typeface="Calibri"/>
                <a:cs typeface="Calibri"/>
                <a:sym typeface="Calibri"/>
              </a:endParaRPr>
            </a:p>
          </p:txBody>
        </p:sp>
        <p:sp>
          <p:nvSpPr>
            <p:cNvPr id="110" name="Google Shape;110;p3"/>
            <p:cNvSpPr txBox="1"/>
            <p:nvPr/>
          </p:nvSpPr>
          <p:spPr>
            <a:xfrm>
              <a:off x="-79665" y="4858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 1.  </a:t>
              </a:r>
              <a:r>
                <a:rPr lang="en-US" sz="2800" b="1">
                  <a:solidFill>
                    <a:schemeClr val="lt1"/>
                  </a:solidFill>
                  <a:latin typeface="Calibri"/>
                  <a:ea typeface="Calibri"/>
                  <a:cs typeface="Calibri"/>
                  <a:sym typeface="Calibri"/>
                </a:rPr>
                <a:t>Competențe fundamentale în utilizarea tehnologiilor digitale</a:t>
              </a:r>
              <a:endParaRPr sz="2800" b="0" i="0" u="none" strike="noStrike" cap="none">
                <a:solidFill>
                  <a:schemeClr val="lt1"/>
                </a:solidFill>
                <a:latin typeface="Calibri"/>
                <a:ea typeface="Calibri"/>
                <a:cs typeface="Calibri"/>
                <a:sym typeface="Calibri"/>
              </a:endParaRPr>
            </a:p>
          </p:txBody>
        </p:sp>
        <p:sp>
          <p:nvSpPr>
            <p:cNvPr id="111" name="Google Shape;111;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Securitate &amp; Prevenție</a:t>
              </a:r>
              <a:endParaRPr sz="2800" b="0" i="0" u="none" strike="noStrike" cap="none">
                <a:solidFill>
                  <a:srgbClr val="FFFFFF"/>
                </a:solidFill>
                <a:latin typeface="Calibri"/>
                <a:ea typeface="Calibri"/>
                <a:cs typeface="Calibri"/>
                <a:sym typeface="Calibri"/>
              </a:endParaRPr>
            </a:p>
          </p:txBody>
        </p:sp>
        <p:sp>
          <p:nvSpPr>
            <p:cNvPr id="113" name="Google Shape;113;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Gestionarea unui cont bancar online</a:t>
              </a:r>
              <a:endParaRPr sz="2800" b="0" i="0" u="none" strike="noStrike" cap="none">
                <a:solidFill>
                  <a:srgbClr val="FFFFFF"/>
                </a:solidFill>
                <a:latin typeface="Calibri"/>
                <a:ea typeface="Calibri"/>
                <a:cs typeface="Calibri"/>
                <a:sym typeface="Calibri"/>
              </a:endParaRPr>
            </a:p>
          </p:txBody>
        </p:sp>
        <p:sp>
          <p:nvSpPr>
            <p:cNvPr id="115" name="Google Shape;115;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4. </a:t>
              </a:r>
              <a:r>
                <a:rPr lang="en-US" sz="2600">
                  <a:solidFill>
                    <a:schemeClr val="lt1"/>
                  </a:solidFill>
                  <a:latin typeface="Calibri"/>
                  <a:ea typeface="Calibri"/>
                  <a:cs typeface="Calibri"/>
                  <a:sym typeface="Calibri"/>
                </a:rPr>
                <a:t>Soluții</a:t>
              </a:r>
              <a:r>
                <a:rPr lang="en-US" sz="2600" b="0" i="0" u="none" strike="noStrike" cap="none">
                  <a:solidFill>
                    <a:schemeClr val="lt1"/>
                  </a:solidFill>
                  <a:latin typeface="Calibri"/>
                  <a:ea typeface="Calibri"/>
                  <a:cs typeface="Calibri"/>
                  <a:sym typeface="Calibri"/>
                </a:rPr>
                <a:t> </a:t>
              </a:r>
              <a:r>
                <a:rPr lang="en-US" sz="2600">
                  <a:solidFill>
                    <a:schemeClr val="lt1"/>
                  </a:solidFill>
                  <a:latin typeface="Calibri"/>
                  <a:ea typeface="Calibri"/>
                  <a:cs typeface="Calibri"/>
                  <a:sym typeface="Calibri"/>
                </a:rPr>
                <a:t>pentru</a:t>
              </a:r>
              <a:r>
                <a:rPr lang="en-US" sz="2600" b="0" i="0" u="none" strike="noStrike" cap="none">
                  <a:solidFill>
                    <a:schemeClr val="lt1"/>
                  </a:solidFill>
                  <a:latin typeface="Calibri"/>
                  <a:ea typeface="Calibri"/>
                  <a:cs typeface="Calibri"/>
                  <a:sym typeface="Calibri"/>
                </a:rPr>
                <a:t> a </a:t>
              </a:r>
              <a:r>
                <a:rPr lang="en-US" sz="2600">
                  <a:solidFill>
                    <a:schemeClr val="lt1"/>
                  </a:solidFill>
                  <a:latin typeface="Calibri"/>
                  <a:ea typeface="Calibri"/>
                  <a:cs typeface="Calibri"/>
                  <a:sym typeface="Calibri"/>
                </a:rPr>
                <a:t>primi</a:t>
              </a:r>
              <a:r>
                <a:rPr lang="en-US" sz="2600" b="0" i="0" u="none" strike="noStrike" cap="none">
                  <a:solidFill>
                    <a:schemeClr val="lt1"/>
                  </a:solidFill>
                  <a:latin typeface="Calibri"/>
                  <a:ea typeface="Calibri"/>
                  <a:cs typeface="Calibri"/>
                  <a:sym typeface="Calibri"/>
                </a:rPr>
                <a:t> și </a:t>
              </a:r>
              <a:r>
                <a:rPr lang="en-US" sz="2600">
                  <a:solidFill>
                    <a:schemeClr val="lt1"/>
                  </a:solidFill>
                  <a:latin typeface="Calibri"/>
                  <a:ea typeface="Calibri"/>
                  <a:cs typeface="Calibri"/>
                  <a:sym typeface="Calibri"/>
                </a:rPr>
                <a:t>trimite </a:t>
              </a:r>
              <a:r>
                <a:rPr lang="en-US" sz="2600" b="0" i="0" u="none" strike="noStrike" cap="none">
                  <a:solidFill>
                    <a:schemeClr val="lt1"/>
                  </a:solidFill>
                  <a:latin typeface="Calibri"/>
                  <a:ea typeface="Calibri"/>
                  <a:cs typeface="Calibri"/>
                  <a:sym typeface="Calibri"/>
                </a:rPr>
                <a:t>bani online </a:t>
              </a:r>
              <a:endParaRPr sz="2600" b="0" i="0" u="none" strike="noStrike" cap="none">
                <a:solidFill>
                  <a:schemeClr val="lt1"/>
                </a:solidFill>
                <a:latin typeface="Calibri"/>
                <a:ea typeface="Calibri"/>
                <a:cs typeface="Calibri"/>
                <a:sym typeface="Calibri"/>
              </a:endParaRPr>
            </a:p>
          </p:txBody>
        </p:sp>
        <p:sp>
          <p:nvSpPr>
            <p:cNvPr id="117" name="Google Shape;117;p3"/>
            <p:cNvSpPr/>
            <p:nvPr/>
          </p:nvSpPr>
          <p:spPr>
            <a:xfrm>
              <a:off x="0" y="2870029"/>
              <a:ext cx="10520867" cy="703409"/>
            </a:xfrm>
            <a:prstGeom prst="roundRect">
              <a:avLst>
                <a:gd name="adj" fmla="val 16667"/>
              </a:avLst>
            </a:prstGeom>
            <a:solidFill>
              <a:srgbClr val="92D050"/>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3"/>
            <p:cNvSpPr txBox="1"/>
            <p:nvPr/>
          </p:nvSpPr>
          <p:spPr>
            <a:xfrm>
              <a:off x="34338" y="2904367"/>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600" b="1" i="0" u="none" strike="noStrike" cap="none">
                  <a:solidFill>
                    <a:schemeClr val="lt1"/>
                  </a:solidFill>
                  <a:latin typeface="Calibri"/>
                  <a:ea typeface="Calibri"/>
                  <a:cs typeface="Calibri"/>
                  <a:sym typeface="Calibri"/>
                </a:rPr>
                <a:t>5. </a:t>
              </a:r>
              <a:r>
                <a:rPr lang="en-US" sz="2600" b="1">
                  <a:solidFill>
                    <a:schemeClr val="lt1"/>
                  </a:solidFill>
                  <a:latin typeface="Calibri"/>
                  <a:ea typeface="Calibri"/>
                  <a:cs typeface="Calibri"/>
                  <a:sym typeface="Calibri"/>
                </a:rPr>
                <a:t>Utilizarea cardului bancar pentru achiziții online de bunuri și servicii</a:t>
              </a:r>
              <a:endParaRPr sz="2600" b="1" i="0" u="none" strike="noStrike" cap="none">
                <a:solidFill>
                  <a:schemeClr val="lt1"/>
                </a:solidFill>
                <a:latin typeface="Calibri"/>
                <a:ea typeface="Calibri"/>
                <a:cs typeface="Calibri"/>
                <a:sym typeface="Calibri"/>
              </a:endParaRPr>
            </a:p>
          </p:txBody>
        </p:sp>
        <p:sp>
          <p:nvSpPr>
            <p:cNvPr id="119" name="Google Shape;119;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 name="Google Shape;120;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6. </a:t>
              </a:r>
              <a:r>
                <a:rPr lang="en-US" sz="2600" b="1">
                  <a:solidFill>
                    <a:schemeClr val="lt1"/>
                  </a:solidFill>
                  <a:latin typeface="Calibri"/>
                  <a:ea typeface="Calibri"/>
                  <a:cs typeface="Calibri"/>
                  <a:sym typeface="Calibri"/>
                </a:rPr>
                <a:t>Efectuarea plăților online pentru taxe și facturi</a:t>
              </a:r>
              <a:endParaRPr sz="2600" b="0" i="0" u="none" strike="noStrike" cap="none">
                <a:solidFill>
                  <a:schemeClr val="lt1"/>
                </a:solidFill>
                <a:latin typeface="Calibri"/>
                <a:ea typeface="Calibri"/>
                <a:cs typeface="Calibri"/>
                <a:sym typeface="Calibri"/>
              </a:endParaRPr>
            </a:p>
          </p:txBody>
        </p:sp>
      </p:grpSp>
      <p:pic>
        <p:nvPicPr>
          <p:cNvPr id="122" name="Google Shape;122;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pic>
        <p:nvPicPr>
          <p:cNvPr id="18" name="Google Shape;79;p1">
            <a:extLst>
              <a:ext uri="{FF2B5EF4-FFF2-40B4-BE49-F238E27FC236}">
                <a16:creationId xmlns:a16="http://schemas.microsoft.com/office/drawing/2014/main" id="{8E1567BE-03C6-4C93-80CF-082D60E598C5}"/>
              </a:ext>
            </a:extLst>
          </p:cNvPr>
          <p:cNvPicPr preferRelativeResize="0"/>
          <p:nvPr/>
        </p:nvPicPr>
        <p:blipFill>
          <a:blip r:embed="rId4">
            <a:alphaModFix/>
          </a:blip>
          <a:stretch>
            <a:fillRect/>
          </a:stretch>
        </p:blipFill>
        <p:spPr>
          <a:xfrm>
            <a:off x="130489" y="6483682"/>
            <a:ext cx="1478830" cy="3510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sz="2800"/>
              <a:t>Alte tipuri de beneficii</a:t>
            </a:r>
            <a:endParaRPr/>
          </a:p>
        </p:txBody>
      </p:sp>
      <p:sp>
        <p:nvSpPr>
          <p:cNvPr id="345" name="Google Shape;345;p57"/>
          <p:cNvSpPr txBox="1">
            <a:spLocks noGrp="1"/>
          </p:cNvSpPr>
          <p:nvPr>
            <p:ph type="body" idx="1"/>
          </p:nvPr>
        </p:nvSpPr>
        <p:spPr>
          <a:xfrm>
            <a:off x="583757" y="1998359"/>
            <a:ext cx="6482061" cy="3941326"/>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600"/>
              </a:spcBef>
              <a:spcAft>
                <a:spcPts val="0"/>
              </a:spcAft>
              <a:buClr>
                <a:srgbClr val="68BC42"/>
              </a:buClr>
              <a:buSzPts val="2400"/>
              <a:buChar char="▪"/>
            </a:pPr>
            <a:r>
              <a:rPr lang="en-US" dirty="0" err="1"/>
              <a:t>Programe</a:t>
            </a:r>
            <a:r>
              <a:rPr lang="en-US" dirty="0"/>
              <a:t> de </a:t>
            </a:r>
            <a:r>
              <a:rPr lang="ro-RO" dirty="0"/>
              <a:t>fidelitate</a:t>
            </a:r>
            <a:endParaRPr dirty="0"/>
          </a:p>
          <a:p>
            <a:pPr marL="457200" lvl="0" indent="-381000" algn="l" rtl="0">
              <a:lnSpc>
                <a:spcPct val="100000"/>
              </a:lnSpc>
              <a:spcBef>
                <a:spcPts val="600"/>
              </a:spcBef>
              <a:spcAft>
                <a:spcPts val="0"/>
              </a:spcAft>
              <a:buClr>
                <a:srgbClr val="68BC42"/>
              </a:buClr>
              <a:buSzPts val="2400"/>
              <a:buChar char="▪"/>
            </a:pPr>
            <a:r>
              <a:rPr lang="en-US" dirty="0" err="1"/>
              <a:t>Programe</a:t>
            </a:r>
            <a:r>
              <a:rPr lang="en-US" dirty="0"/>
              <a:t> </a:t>
            </a:r>
            <a:r>
              <a:rPr lang="ro-RO" dirty="0"/>
              <a:t>pe bază de puncte</a:t>
            </a:r>
            <a:endParaRPr dirty="0"/>
          </a:p>
          <a:p>
            <a:pPr marL="457200" lvl="0" indent="-381000" algn="l" rtl="0">
              <a:lnSpc>
                <a:spcPct val="100000"/>
              </a:lnSpc>
              <a:spcBef>
                <a:spcPts val="600"/>
              </a:spcBef>
              <a:spcAft>
                <a:spcPts val="0"/>
              </a:spcAft>
              <a:buClr>
                <a:srgbClr val="68BC42"/>
              </a:buClr>
              <a:buSzPts val="2400"/>
              <a:buChar char="▪"/>
            </a:pPr>
            <a:r>
              <a:rPr lang="ro-RO" dirty="0"/>
              <a:t>Abonamente și carduri de membru</a:t>
            </a:r>
          </a:p>
          <a:p>
            <a:pPr marL="457200" lvl="0" indent="-381000" algn="l" rtl="0">
              <a:lnSpc>
                <a:spcPct val="100000"/>
              </a:lnSpc>
              <a:spcBef>
                <a:spcPts val="600"/>
              </a:spcBef>
              <a:spcAft>
                <a:spcPts val="0"/>
              </a:spcAft>
              <a:buClr>
                <a:srgbClr val="68BC42"/>
              </a:buClr>
              <a:buSzPts val="2400"/>
              <a:buChar char="▪"/>
            </a:pPr>
            <a:r>
              <a:rPr lang="ro-RO" dirty="0"/>
              <a:t>Strategii comune de marketing</a:t>
            </a:r>
            <a:endParaRPr dirty="0"/>
          </a:p>
          <a:p>
            <a:pPr marL="457200" lvl="0" indent="-381000" algn="l" rtl="0">
              <a:lnSpc>
                <a:spcPct val="100000"/>
              </a:lnSpc>
              <a:spcBef>
                <a:spcPts val="600"/>
              </a:spcBef>
              <a:spcAft>
                <a:spcPts val="0"/>
              </a:spcAft>
              <a:buClr>
                <a:srgbClr val="68BC42"/>
              </a:buClr>
              <a:buSzPts val="2400"/>
              <a:buChar char="▪"/>
            </a:pPr>
            <a:r>
              <a:rPr lang="en-US" dirty="0" err="1"/>
              <a:t>Oferte</a:t>
            </a:r>
            <a:r>
              <a:rPr lang="en-US" dirty="0"/>
              <a:t> </a:t>
            </a:r>
            <a:r>
              <a:rPr lang="ro-RO" dirty="0"/>
              <a:t>valabile pentru scurt timp</a:t>
            </a:r>
            <a:endParaRPr dirty="0"/>
          </a:p>
          <a:p>
            <a:pPr marL="457200" lvl="0" indent="-381000" algn="l" rtl="0">
              <a:lnSpc>
                <a:spcPct val="100000"/>
              </a:lnSpc>
              <a:spcBef>
                <a:spcPts val="600"/>
              </a:spcBef>
              <a:spcAft>
                <a:spcPts val="0"/>
              </a:spcAft>
              <a:buClr>
                <a:srgbClr val="68BC42"/>
              </a:buClr>
              <a:buSzPts val="2400"/>
              <a:buChar char="▪"/>
            </a:pPr>
            <a:r>
              <a:rPr lang="en-US" dirty="0" err="1"/>
              <a:t>Recomandări</a:t>
            </a:r>
            <a:r>
              <a:rPr lang="en-US" dirty="0"/>
              <a:t> </a:t>
            </a:r>
            <a:r>
              <a:rPr lang="en-US" dirty="0" err="1"/>
              <a:t>personalizate</a:t>
            </a:r>
            <a:endParaRPr dirty="0"/>
          </a:p>
          <a:p>
            <a:pPr marL="457200" lvl="0" indent="-381000" algn="l" rtl="0">
              <a:lnSpc>
                <a:spcPct val="100000"/>
              </a:lnSpc>
              <a:spcBef>
                <a:spcPts val="600"/>
              </a:spcBef>
              <a:spcAft>
                <a:spcPts val="0"/>
              </a:spcAft>
              <a:buClr>
                <a:srgbClr val="68BC42"/>
              </a:buClr>
              <a:buSzPts val="2400"/>
              <a:buChar char="▪"/>
            </a:pPr>
            <a:r>
              <a:rPr lang="en-US" dirty="0" err="1"/>
              <a:t>Praguri</a:t>
            </a:r>
            <a:r>
              <a:rPr lang="en-US" dirty="0"/>
              <a:t> de </a:t>
            </a:r>
            <a:r>
              <a:rPr lang="en-US" dirty="0" err="1"/>
              <a:t>preț</a:t>
            </a:r>
            <a:r>
              <a:rPr lang="en-US" dirty="0"/>
              <a:t> </a:t>
            </a:r>
            <a:r>
              <a:rPr lang="en-US" dirty="0" err="1"/>
              <a:t>pentru</a:t>
            </a:r>
            <a:r>
              <a:rPr lang="en-US" dirty="0"/>
              <a:t> </a:t>
            </a:r>
            <a:r>
              <a:rPr lang="en-US" dirty="0" err="1"/>
              <a:t>livrare</a:t>
            </a:r>
            <a:r>
              <a:rPr lang="en-US" dirty="0"/>
              <a:t> </a:t>
            </a:r>
            <a:r>
              <a:rPr lang="en-US" dirty="0" err="1"/>
              <a:t>gratuită</a:t>
            </a:r>
            <a:endParaRPr dirty="0"/>
          </a:p>
          <a:p>
            <a:pPr marL="457200" lvl="0" indent="-381000" algn="l" rtl="0">
              <a:lnSpc>
                <a:spcPct val="100000"/>
              </a:lnSpc>
              <a:spcBef>
                <a:spcPts val="600"/>
              </a:spcBef>
              <a:spcAft>
                <a:spcPts val="0"/>
              </a:spcAft>
              <a:buClr>
                <a:srgbClr val="68BC42"/>
              </a:buClr>
              <a:buSzPts val="2400"/>
              <a:buChar char="▪"/>
            </a:pPr>
            <a:r>
              <a:rPr lang="en-US" dirty="0" err="1"/>
              <a:t>Buletine</a:t>
            </a:r>
            <a:r>
              <a:rPr lang="en-US" dirty="0"/>
              <a:t> informative </a:t>
            </a:r>
            <a:r>
              <a:rPr lang="en-US" dirty="0" err="1"/>
              <a:t>și</a:t>
            </a:r>
            <a:r>
              <a:rPr lang="en-US" dirty="0"/>
              <a:t> </a:t>
            </a:r>
            <a:r>
              <a:rPr lang="en-US" dirty="0" err="1"/>
              <a:t>notificări</a:t>
            </a:r>
            <a:r>
              <a:rPr lang="en-US" dirty="0"/>
              <a:t> </a:t>
            </a:r>
            <a:r>
              <a:rPr lang="en-US" dirty="0" err="1"/>
              <a:t>prin</a:t>
            </a:r>
            <a:r>
              <a:rPr lang="en-US" dirty="0"/>
              <a:t> e-mail</a:t>
            </a:r>
            <a:endParaRPr dirty="0"/>
          </a:p>
          <a:p>
            <a:pPr marL="457200" lvl="0" indent="-381000" algn="l" rtl="0">
              <a:lnSpc>
                <a:spcPct val="100000"/>
              </a:lnSpc>
              <a:spcBef>
                <a:spcPts val="600"/>
              </a:spcBef>
              <a:spcAft>
                <a:spcPts val="0"/>
              </a:spcAft>
              <a:buClr>
                <a:srgbClr val="68BC42"/>
              </a:buClr>
              <a:buSzPts val="2400"/>
              <a:buChar char="▪"/>
            </a:pPr>
            <a:r>
              <a:rPr lang="ro-RO" dirty="0"/>
              <a:t>Rețele sociale și influenceri</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Gestionarea unui buget </a:t>
            </a:r>
            <a:endParaRPr/>
          </a:p>
        </p:txBody>
      </p:sp>
      <p:sp>
        <p:nvSpPr>
          <p:cNvPr id="351" name="Google Shape;351;p67"/>
          <p:cNvSpPr txBox="1">
            <a:spLocks noGrp="1"/>
          </p:cNvSpPr>
          <p:nvPr>
            <p:ph type="body" idx="1"/>
          </p:nvPr>
        </p:nvSpPr>
        <p:spPr>
          <a:xfrm>
            <a:off x="566150" y="1808151"/>
            <a:ext cx="11059800" cy="4464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C2E78"/>
              </a:buClr>
              <a:buSzPts val="3459"/>
              <a:buFont typeface="Calibri"/>
              <a:buNone/>
            </a:pPr>
            <a:r>
              <a:rPr lang="en-US" dirty="0" err="1"/>
              <a:t>Gestionarea</a:t>
            </a:r>
            <a:r>
              <a:rPr lang="en-US" dirty="0"/>
              <a:t> </a:t>
            </a:r>
            <a:r>
              <a:rPr lang="en-US" dirty="0" err="1"/>
              <a:t>unui</a:t>
            </a:r>
            <a:r>
              <a:rPr lang="en-US" dirty="0"/>
              <a:t> </a:t>
            </a:r>
            <a:r>
              <a:rPr lang="en-US" dirty="0" err="1"/>
              <a:t>buget</a:t>
            </a:r>
            <a:r>
              <a:rPr lang="en-US" dirty="0"/>
              <a:t> </a:t>
            </a:r>
            <a:r>
              <a:rPr lang="en-US" dirty="0" err="1"/>
              <a:t>pentru</a:t>
            </a:r>
            <a:r>
              <a:rPr lang="en-US" dirty="0"/>
              <a:t> </a:t>
            </a:r>
            <a:r>
              <a:rPr lang="en-US" dirty="0" err="1"/>
              <a:t>cumpărături</a:t>
            </a:r>
            <a:r>
              <a:rPr lang="en-US" dirty="0"/>
              <a:t> online, </a:t>
            </a:r>
            <a:r>
              <a:rPr lang="en-US" dirty="0" err="1"/>
              <a:t>urmărirea</a:t>
            </a:r>
            <a:r>
              <a:rPr lang="en-US" dirty="0"/>
              <a:t> </a:t>
            </a:r>
            <a:r>
              <a:rPr lang="en-US" dirty="0" err="1"/>
              <a:t>cheltuielilor</a:t>
            </a:r>
            <a:r>
              <a:rPr lang="en-US" dirty="0"/>
              <a:t> </a:t>
            </a:r>
            <a:r>
              <a:rPr lang="en-US" dirty="0" err="1"/>
              <a:t>și</a:t>
            </a:r>
            <a:r>
              <a:rPr lang="en-US" dirty="0"/>
              <a:t> </a:t>
            </a:r>
            <a:r>
              <a:rPr lang="en-US" dirty="0" err="1"/>
              <a:t>evitarea</a:t>
            </a:r>
            <a:r>
              <a:rPr lang="en-US" dirty="0"/>
              <a:t> </a:t>
            </a:r>
            <a:r>
              <a:rPr lang="en-US" dirty="0" err="1"/>
              <a:t>cheltuielilor</a:t>
            </a:r>
            <a:r>
              <a:rPr lang="en-US" dirty="0"/>
              <a:t> </a:t>
            </a:r>
            <a:r>
              <a:rPr lang="en-US" dirty="0" err="1"/>
              <a:t>excesive</a:t>
            </a:r>
            <a:r>
              <a:rPr lang="en-US" dirty="0"/>
              <a:t> </a:t>
            </a:r>
            <a:r>
              <a:rPr lang="en-US" dirty="0" err="1"/>
              <a:t>presupun</a:t>
            </a:r>
            <a:r>
              <a:rPr lang="en-US" dirty="0"/>
              <a:t> </a:t>
            </a:r>
            <a:r>
              <a:rPr lang="en-US" dirty="0" err="1"/>
              <a:t>următoarele</a:t>
            </a:r>
            <a:r>
              <a:rPr lang="en-US" dirty="0"/>
              <a:t> principii:</a:t>
            </a:r>
            <a:endParaRPr dirty="0"/>
          </a:p>
          <a:p>
            <a:pPr marL="457200" lvl="0" indent="-393356" algn="just" rtl="0">
              <a:lnSpc>
                <a:spcPct val="100000"/>
              </a:lnSpc>
              <a:spcBef>
                <a:spcPts val="600"/>
              </a:spcBef>
              <a:spcAft>
                <a:spcPts val="0"/>
              </a:spcAft>
              <a:buSzPts val="2595"/>
              <a:buFont typeface="Calibri"/>
              <a:buChar char="✔"/>
            </a:pPr>
            <a:r>
              <a:rPr lang="en-US" dirty="0" err="1"/>
              <a:t>Crearea</a:t>
            </a:r>
            <a:r>
              <a:rPr lang="en-US" dirty="0"/>
              <a:t> </a:t>
            </a:r>
            <a:r>
              <a:rPr lang="en-US" dirty="0" err="1"/>
              <a:t>și</a:t>
            </a:r>
            <a:r>
              <a:rPr lang="en-US" dirty="0"/>
              <a:t> </a:t>
            </a:r>
            <a:r>
              <a:rPr lang="en-US" dirty="0" err="1"/>
              <a:t>respectarea</a:t>
            </a:r>
            <a:r>
              <a:rPr lang="en-US" dirty="0"/>
              <a:t> </a:t>
            </a:r>
            <a:r>
              <a:rPr lang="en-US" dirty="0" err="1"/>
              <a:t>unui</a:t>
            </a:r>
            <a:r>
              <a:rPr lang="en-US" dirty="0"/>
              <a:t> </a:t>
            </a:r>
            <a:r>
              <a:rPr lang="en-US" dirty="0" err="1"/>
              <a:t>buget</a:t>
            </a:r>
            <a:r>
              <a:rPr lang="en-US" dirty="0"/>
              <a:t> </a:t>
            </a:r>
            <a:r>
              <a:rPr lang="en-US" dirty="0" err="1"/>
              <a:t>este</a:t>
            </a:r>
            <a:r>
              <a:rPr lang="en-US" dirty="0"/>
              <a:t> </a:t>
            </a:r>
            <a:r>
              <a:rPr lang="en-US" dirty="0" err="1"/>
              <a:t>esențială</a:t>
            </a:r>
            <a:r>
              <a:rPr lang="en-US" dirty="0"/>
              <a:t> </a:t>
            </a:r>
            <a:r>
              <a:rPr lang="en-US" dirty="0" err="1"/>
              <a:t>pentru</a:t>
            </a:r>
            <a:r>
              <a:rPr lang="en-US" dirty="0"/>
              <a:t> </a:t>
            </a:r>
            <a:r>
              <a:rPr lang="en-US" dirty="0" err="1"/>
              <a:t>cumpărăturile</a:t>
            </a:r>
            <a:r>
              <a:rPr lang="en-US" dirty="0"/>
              <a:t> online </a:t>
            </a:r>
            <a:r>
              <a:rPr lang="en-US" dirty="0" err="1"/>
              <a:t>responsabile</a:t>
            </a:r>
            <a:r>
              <a:rPr lang="en-US" dirty="0"/>
              <a:t>. </a:t>
            </a:r>
            <a:r>
              <a:rPr lang="en-US" dirty="0" err="1"/>
              <a:t>Acest</a:t>
            </a:r>
            <a:r>
              <a:rPr lang="en-US" dirty="0"/>
              <a:t> </a:t>
            </a:r>
            <a:r>
              <a:rPr lang="en-US" dirty="0" err="1"/>
              <a:t>lucru</a:t>
            </a:r>
            <a:r>
              <a:rPr lang="en-US" dirty="0"/>
              <a:t> </a:t>
            </a:r>
            <a:r>
              <a:rPr lang="en-US" dirty="0" err="1"/>
              <a:t>implică</a:t>
            </a:r>
            <a:r>
              <a:rPr lang="en-US" dirty="0"/>
              <a:t> </a:t>
            </a:r>
            <a:r>
              <a:rPr lang="en-US" dirty="0" err="1"/>
              <a:t>stabilirea</a:t>
            </a:r>
            <a:r>
              <a:rPr lang="en-US" dirty="0"/>
              <a:t> </a:t>
            </a:r>
            <a:r>
              <a:rPr lang="en-US" dirty="0" err="1"/>
              <a:t>unor</a:t>
            </a:r>
            <a:r>
              <a:rPr lang="en-US" dirty="0"/>
              <a:t> </a:t>
            </a:r>
            <a:r>
              <a:rPr lang="en-US" dirty="0" err="1"/>
              <a:t>limite</a:t>
            </a:r>
            <a:r>
              <a:rPr lang="en-US" dirty="0"/>
              <a:t> de </a:t>
            </a:r>
            <a:r>
              <a:rPr lang="en-US" dirty="0" err="1"/>
              <a:t>cheltuieli</a:t>
            </a:r>
            <a:r>
              <a:rPr lang="en-US" dirty="0"/>
              <a:t>, </a:t>
            </a:r>
            <a:r>
              <a:rPr lang="en-US" dirty="0" err="1"/>
              <a:t>urmărirea</a:t>
            </a:r>
            <a:r>
              <a:rPr lang="en-US" dirty="0"/>
              <a:t> </a:t>
            </a:r>
            <a:r>
              <a:rPr lang="en-US" dirty="0" err="1"/>
              <a:t>achizițiilor</a:t>
            </a:r>
            <a:r>
              <a:rPr lang="en-US" dirty="0"/>
              <a:t> </a:t>
            </a:r>
            <a:r>
              <a:rPr lang="en-US" dirty="0" err="1"/>
              <a:t>și</a:t>
            </a:r>
            <a:r>
              <a:rPr lang="en-US" dirty="0"/>
              <a:t> </a:t>
            </a:r>
            <a:r>
              <a:rPr lang="en-US" dirty="0" err="1"/>
              <a:t>luarea</a:t>
            </a:r>
            <a:r>
              <a:rPr lang="en-US" dirty="0"/>
              <a:t> </a:t>
            </a:r>
            <a:r>
              <a:rPr lang="en-US" dirty="0" err="1"/>
              <a:t>unor</a:t>
            </a:r>
            <a:r>
              <a:rPr lang="en-US" dirty="0"/>
              <a:t> </a:t>
            </a:r>
            <a:r>
              <a:rPr lang="en-US" dirty="0" err="1"/>
              <a:t>decizii</a:t>
            </a:r>
            <a:r>
              <a:rPr lang="en-US" dirty="0"/>
              <a:t> în </a:t>
            </a:r>
            <a:r>
              <a:rPr lang="en-US" dirty="0" err="1"/>
              <a:t>cunoștință</a:t>
            </a:r>
            <a:r>
              <a:rPr lang="en-US" dirty="0"/>
              <a:t> de </a:t>
            </a:r>
            <a:r>
              <a:rPr lang="en-US" dirty="0" err="1"/>
              <a:t>cauză</a:t>
            </a:r>
            <a:r>
              <a:rPr lang="en-US" dirty="0"/>
              <a:t> </a:t>
            </a:r>
            <a:r>
              <a:rPr lang="en-US" dirty="0" err="1"/>
              <a:t>pentru</a:t>
            </a:r>
            <a:r>
              <a:rPr lang="en-US" dirty="0"/>
              <a:t> a </a:t>
            </a:r>
            <a:r>
              <a:rPr lang="en-US" dirty="0" err="1"/>
              <a:t>evita</a:t>
            </a:r>
            <a:r>
              <a:rPr lang="en-US" dirty="0"/>
              <a:t> </a:t>
            </a:r>
            <a:r>
              <a:rPr lang="en-US" dirty="0" err="1"/>
              <a:t>cumpărăturile</a:t>
            </a:r>
            <a:r>
              <a:rPr lang="en-US" dirty="0"/>
              <a:t> impulsive.</a:t>
            </a:r>
            <a:endParaRPr dirty="0"/>
          </a:p>
          <a:p>
            <a:pPr marL="457200" lvl="0" indent="-393356" algn="l" rtl="0">
              <a:lnSpc>
                <a:spcPct val="100000"/>
              </a:lnSpc>
              <a:spcBef>
                <a:spcPts val="600"/>
              </a:spcBef>
              <a:spcAft>
                <a:spcPts val="0"/>
              </a:spcAft>
              <a:buSzPts val="2595"/>
              <a:buFont typeface="Calibri"/>
              <a:buChar char="✔"/>
            </a:pPr>
            <a:r>
              <a:rPr lang="en-US" dirty="0"/>
              <a:t>Cum </a:t>
            </a:r>
            <a:r>
              <a:rPr lang="en-US" dirty="0" err="1"/>
              <a:t>să</a:t>
            </a:r>
            <a:r>
              <a:rPr lang="en-US" dirty="0"/>
              <a:t> </a:t>
            </a:r>
            <a:r>
              <a:rPr lang="en-US" dirty="0" err="1"/>
              <a:t>vă</a:t>
            </a:r>
            <a:r>
              <a:rPr lang="en-US" dirty="0"/>
              <a:t> </a:t>
            </a:r>
            <a:r>
              <a:rPr lang="en-US" dirty="0" err="1"/>
              <a:t>gestionați</a:t>
            </a:r>
            <a:r>
              <a:rPr lang="en-US" dirty="0"/>
              <a:t> </a:t>
            </a:r>
            <a:r>
              <a:rPr lang="en-US" dirty="0" err="1"/>
              <a:t>bugetul</a:t>
            </a:r>
            <a:r>
              <a:rPr lang="en-US" dirty="0"/>
              <a:t> </a:t>
            </a:r>
            <a:r>
              <a:rPr lang="en-US" dirty="0" err="1"/>
              <a:t>pentru</a:t>
            </a:r>
            <a:r>
              <a:rPr lang="en-US" dirty="0"/>
              <a:t> </a:t>
            </a:r>
            <a:r>
              <a:rPr lang="en-US" dirty="0" err="1"/>
              <a:t>cumpărături</a:t>
            </a:r>
            <a:r>
              <a:rPr lang="en-US" dirty="0"/>
              <a:t> online:</a:t>
            </a:r>
            <a:endParaRPr dirty="0"/>
          </a:p>
          <a:p>
            <a:pPr marL="914400" lvl="1" indent="-409832" algn="l" rtl="0">
              <a:lnSpc>
                <a:spcPct val="100000"/>
              </a:lnSpc>
              <a:spcBef>
                <a:spcPts val="600"/>
              </a:spcBef>
              <a:spcAft>
                <a:spcPts val="0"/>
              </a:spcAft>
              <a:buSzPts val="2854"/>
              <a:buChar char="▪"/>
            </a:pPr>
            <a:r>
              <a:rPr lang="en-US" dirty="0" err="1"/>
              <a:t>S</a:t>
            </a:r>
            <a:r>
              <a:rPr lang="en-US" dirty="0" err="1">
                <a:latin typeface="Calibri"/>
                <a:ea typeface="Calibri"/>
                <a:cs typeface="Calibri"/>
                <a:sym typeface="Calibri"/>
              </a:rPr>
              <a:t>tabiliți</a:t>
            </a:r>
            <a:r>
              <a:rPr lang="en-US" dirty="0">
                <a:latin typeface="Calibri"/>
                <a:ea typeface="Calibri"/>
                <a:cs typeface="Calibri"/>
                <a:sym typeface="Calibri"/>
              </a:rPr>
              <a:t> un </a:t>
            </a:r>
            <a:r>
              <a:rPr lang="en-US" dirty="0" err="1">
                <a:latin typeface="Calibri"/>
                <a:ea typeface="Calibri"/>
                <a:cs typeface="Calibri"/>
                <a:sym typeface="Calibri"/>
              </a:rPr>
              <a:t>buget</a:t>
            </a:r>
            <a:r>
              <a:rPr lang="en-US" dirty="0">
                <a:latin typeface="Calibri"/>
                <a:ea typeface="Calibri"/>
                <a:cs typeface="Calibri"/>
                <a:sym typeface="Calibri"/>
              </a:rPr>
              <a:t> lunar </a:t>
            </a:r>
            <a:r>
              <a:rPr lang="en-US" dirty="0" err="1">
                <a:latin typeface="Calibri"/>
                <a:ea typeface="Calibri"/>
                <a:cs typeface="Calibri"/>
                <a:sym typeface="Calibri"/>
              </a:rPr>
              <a:t>sau</a:t>
            </a:r>
            <a:r>
              <a:rPr lang="en-US" dirty="0">
                <a:latin typeface="Calibri"/>
                <a:ea typeface="Calibri"/>
                <a:cs typeface="Calibri"/>
                <a:sym typeface="Calibri"/>
              </a:rPr>
              <a:t> </a:t>
            </a:r>
            <a:r>
              <a:rPr lang="en-US" dirty="0" err="1">
                <a:latin typeface="Calibri"/>
                <a:ea typeface="Calibri"/>
                <a:cs typeface="Calibri"/>
                <a:sym typeface="Calibri"/>
              </a:rPr>
              <a:t>săptămânal</a:t>
            </a:r>
            <a:endParaRPr dirty="0">
              <a:latin typeface="Calibri"/>
              <a:ea typeface="Calibri"/>
              <a:cs typeface="Calibri"/>
              <a:sym typeface="Calibri"/>
            </a:endParaRPr>
          </a:p>
          <a:p>
            <a:pPr marL="914400" lvl="1" indent="-409832" algn="l" rtl="0">
              <a:lnSpc>
                <a:spcPct val="100000"/>
              </a:lnSpc>
              <a:spcBef>
                <a:spcPts val="600"/>
              </a:spcBef>
              <a:spcAft>
                <a:spcPts val="0"/>
              </a:spcAft>
              <a:buSzPts val="2854"/>
              <a:buChar char="▪"/>
            </a:pPr>
            <a:r>
              <a:rPr lang="en-US" dirty="0" err="1"/>
              <a:t>U</a:t>
            </a:r>
            <a:r>
              <a:rPr lang="en-US" dirty="0" err="1">
                <a:latin typeface="Calibri"/>
                <a:ea typeface="Calibri"/>
                <a:cs typeface="Calibri"/>
                <a:sym typeface="Calibri"/>
              </a:rPr>
              <a:t>rmăriți</a:t>
            </a:r>
            <a:r>
              <a:rPr lang="en-US" dirty="0">
                <a:latin typeface="Calibri"/>
                <a:ea typeface="Calibri"/>
                <a:cs typeface="Calibri"/>
                <a:sym typeface="Calibri"/>
              </a:rPr>
              <a:t> </a:t>
            </a:r>
            <a:r>
              <a:rPr lang="en-US" dirty="0" err="1">
                <a:latin typeface="Calibri"/>
                <a:ea typeface="Calibri"/>
                <a:cs typeface="Calibri"/>
                <a:sym typeface="Calibri"/>
              </a:rPr>
              <a:t>cheltuielile</a:t>
            </a:r>
            <a:endParaRPr dirty="0">
              <a:latin typeface="Calibri"/>
              <a:ea typeface="Calibri"/>
              <a:cs typeface="Calibri"/>
              <a:sym typeface="Calibri"/>
            </a:endParaRPr>
          </a:p>
          <a:p>
            <a:pPr marL="914400" lvl="1" indent="-409832" algn="l" rtl="0">
              <a:lnSpc>
                <a:spcPct val="100000"/>
              </a:lnSpc>
              <a:spcBef>
                <a:spcPts val="600"/>
              </a:spcBef>
              <a:spcAft>
                <a:spcPts val="0"/>
              </a:spcAft>
              <a:buSzPts val="2854"/>
              <a:buChar char="▪"/>
            </a:pPr>
            <a:r>
              <a:rPr lang="en-US" dirty="0" err="1"/>
              <a:t>E</a:t>
            </a:r>
            <a:r>
              <a:rPr lang="en-US" dirty="0" err="1">
                <a:latin typeface="Calibri"/>
                <a:ea typeface="Calibri"/>
                <a:cs typeface="Calibri"/>
                <a:sym typeface="Calibri"/>
              </a:rPr>
              <a:t>vitați</a:t>
            </a:r>
            <a:r>
              <a:rPr lang="en-US" dirty="0">
                <a:latin typeface="Calibri"/>
                <a:ea typeface="Calibri"/>
                <a:cs typeface="Calibri"/>
                <a:sym typeface="Calibri"/>
              </a:rPr>
              <a:t> </a:t>
            </a:r>
            <a:r>
              <a:rPr lang="en-US" dirty="0" err="1">
                <a:latin typeface="Calibri"/>
                <a:ea typeface="Calibri"/>
                <a:cs typeface="Calibri"/>
                <a:sym typeface="Calibri"/>
              </a:rPr>
              <a:t>cumpărăturile</a:t>
            </a:r>
            <a:r>
              <a:rPr lang="en-US" dirty="0">
                <a:latin typeface="Calibri"/>
                <a:ea typeface="Calibri"/>
                <a:cs typeface="Calibri"/>
                <a:sym typeface="Calibri"/>
              </a:rPr>
              <a:t> impulsive</a:t>
            </a:r>
            <a:endParaRPr dirty="0">
              <a:latin typeface="Calibri"/>
              <a:ea typeface="Calibri"/>
              <a:cs typeface="Calibri"/>
              <a:sym typeface="Calibri"/>
            </a:endParaRPr>
          </a:p>
          <a:p>
            <a:pPr marL="914400" lvl="1" indent="-409832" algn="l" rtl="0">
              <a:lnSpc>
                <a:spcPct val="100000"/>
              </a:lnSpc>
              <a:spcBef>
                <a:spcPts val="600"/>
              </a:spcBef>
              <a:spcAft>
                <a:spcPts val="0"/>
              </a:spcAft>
              <a:buSzPts val="2854"/>
              <a:buChar char="▪"/>
            </a:pPr>
            <a:r>
              <a:rPr lang="en-US" dirty="0" err="1"/>
              <a:t>Folosiți</a:t>
            </a:r>
            <a:r>
              <a:rPr lang="en-US" dirty="0">
                <a:latin typeface="Calibri"/>
                <a:ea typeface="Calibri"/>
                <a:cs typeface="Calibri"/>
                <a:sym typeface="Calibri"/>
              </a:rPr>
              <a:t> </a:t>
            </a:r>
            <a:r>
              <a:rPr lang="en-US" dirty="0" err="1">
                <a:latin typeface="Calibri"/>
                <a:ea typeface="Calibri"/>
                <a:cs typeface="Calibri"/>
                <a:sym typeface="Calibri"/>
              </a:rPr>
              <a:t>alerte</a:t>
            </a:r>
            <a:r>
              <a:rPr lang="en-US" dirty="0"/>
              <a:t> </a:t>
            </a:r>
            <a:r>
              <a:rPr lang="en-US" dirty="0" err="1">
                <a:latin typeface="Calibri"/>
                <a:ea typeface="Calibri"/>
                <a:cs typeface="Calibri"/>
                <a:sym typeface="Calibri"/>
              </a:rPr>
              <a:t>și</a:t>
            </a:r>
            <a:r>
              <a:rPr lang="en-US" dirty="0">
                <a:latin typeface="Calibri"/>
                <a:ea typeface="Calibri"/>
                <a:cs typeface="Calibri"/>
                <a:sym typeface="Calibri"/>
              </a:rPr>
              <a:t> </a:t>
            </a:r>
            <a:r>
              <a:rPr lang="en-US" dirty="0" err="1">
                <a:latin typeface="Calibri"/>
                <a:ea typeface="Calibri"/>
                <a:cs typeface="Calibri"/>
                <a:sym typeface="Calibri"/>
              </a:rPr>
              <a:t>notificări</a:t>
            </a:r>
            <a:endParaRPr lang="ro-RO" dirty="0">
              <a:latin typeface="Calibri"/>
              <a:ea typeface="Calibri"/>
              <a:cs typeface="Calibri"/>
              <a:sym typeface="Calibri"/>
            </a:endParaRPr>
          </a:p>
          <a:p>
            <a:pPr marL="914400" lvl="1" indent="-409832" algn="l" rtl="0">
              <a:lnSpc>
                <a:spcPct val="100000"/>
              </a:lnSpc>
              <a:spcBef>
                <a:spcPts val="600"/>
              </a:spcBef>
              <a:spcAft>
                <a:spcPts val="0"/>
              </a:spcAft>
              <a:buSzPts val="2854"/>
              <a:buChar char="▪"/>
            </a:pPr>
            <a:r>
              <a:rPr lang="ro-RO" dirty="0"/>
              <a:t>Înțelegerea metodelor de plată online și a măsurilor lor de siguranță</a:t>
            </a:r>
            <a:endParaRPr dirty="0">
              <a:latin typeface="Calibri"/>
              <a:ea typeface="Calibri"/>
              <a:cs typeface="Calibri"/>
              <a:sym typeface="Calibri"/>
            </a:endParaRPr>
          </a:p>
          <a:p>
            <a:pPr marL="457200" lvl="0" indent="-228600" algn="l" rtl="0">
              <a:lnSpc>
                <a:spcPct val="100000"/>
              </a:lnSpc>
              <a:spcBef>
                <a:spcPts val="600"/>
              </a:spcBef>
              <a:spcAft>
                <a:spcPts val="0"/>
              </a:spcAft>
              <a:buClr>
                <a:srgbClr val="68BC42"/>
              </a:buClr>
              <a:buSzPts val="2595"/>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68" descr="High ROI content abstract concept illustration"/>
          <p:cNvPicPr preferRelativeResize="0"/>
          <p:nvPr/>
        </p:nvPicPr>
        <p:blipFill rotWithShape="1">
          <a:blip r:embed="rId3">
            <a:alphaModFix/>
          </a:blip>
          <a:srcRect l="10457" t="11531" r="9779" b="9206"/>
          <a:stretch/>
        </p:blipFill>
        <p:spPr>
          <a:xfrm>
            <a:off x="8201025" y="2562225"/>
            <a:ext cx="3432975" cy="3074954"/>
          </a:xfrm>
          <a:prstGeom prst="rect">
            <a:avLst/>
          </a:prstGeom>
          <a:noFill/>
          <a:ln>
            <a:noFill/>
          </a:ln>
        </p:spPr>
      </p:pic>
      <p:sp>
        <p:nvSpPr>
          <p:cNvPr id="358" name="Google Shape;358;p68"/>
          <p:cNvSpPr txBox="1">
            <a:spLocks noGrp="1"/>
          </p:cNvSpPr>
          <p:nvPr>
            <p:ph type="title"/>
          </p:nvPr>
        </p:nvSpPr>
        <p:spPr>
          <a:xfrm>
            <a:off x="458100" y="606038"/>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ct val="122222"/>
              <a:buFont typeface="Calibri"/>
              <a:buNone/>
            </a:pPr>
            <a:r>
              <a:rPr lang="en-US" sz="2000" dirty="0" err="1"/>
              <a:t>Secțiunea</a:t>
            </a:r>
            <a:r>
              <a:rPr lang="en-US" sz="2000" dirty="0"/>
              <a:t> 7</a:t>
            </a:r>
            <a:br>
              <a:rPr lang="en-US" sz="4000" dirty="0"/>
            </a:br>
            <a:r>
              <a:rPr lang="ro-RO" dirty="0"/>
              <a:t>Înțelegerea livrării produselor și urmărirea comenzilor</a:t>
            </a:r>
            <a:endParaRPr dirty="0"/>
          </a:p>
        </p:txBody>
      </p:sp>
      <p:sp>
        <p:nvSpPr>
          <p:cNvPr id="359" name="Google Shape;359;p68"/>
          <p:cNvSpPr txBox="1">
            <a:spLocks noGrp="1"/>
          </p:cNvSpPr>
          <p:nvPr>
            <p:ph type="body" idx="1"/>
          </p:nvPr>
        </p:nvSpPr>
        <p:spPr>
          <a:xfrm>
            <a:off x="558000" y="1682663"/>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err="1"/>
              <a:t>Obiective</a:t>
            </a:r>
            <a:endParaRPr dirty="0"/>
          </a:p>
        </p:txBody>
      </p:sp>
      <p:sp>
        <p:nvSpPr>
          <p:cNvPr id="360" name="Google Shape;360;p68"/>
          <p:cNvSpPr txBox="1">
            <a:spLocks noGrp="1"/>
          </p:cNvSpPr>
          <p:nvPr>
            <p:ph type="body" idx="2"/>
          </p:nvPr>
        </p:nvSpPr>
        <p:spPr>
          <a:xfrm>
            <a:off x="617625" y="2225602"/>
            <a:ext cx="7583400" cy="4542946"/>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rgbClr val="000000"/>
              </a:buClr>
              <a:buSzPts val="1613"/>
              <a:buFont typeface="Calibri"/>
              <a:buNone/>
            </a:pPr>
            <a:r>
              <a:rPr lang="en-US" sz="1800" dirty="0"/>
              <a:t>La </a:t>
            </a:r>
            <a:r>
              <a:rPr lang="en-US" sz="1800" dirty="0" err="1"/>
              <a:t>finalul</a:t>
            </a:r>
            <a:r>
              <a:rPr lang="en-US" sz="1800" dirty="0"/>
              <a:t> </a:t>
            </a:r>
            <a:r>
              <a:rPr lang="en-US" sz="1800" dirty="0" err="1"/>
              <a:t>acestei</a:t>
            </a:r>
            <a:r>
              <a:rPr lang="en-US" sz="1800" dirty="0"/>
              <a:t> </a:t>
            </a:r>
            <a:r>
              <a:rPr lang="en-US" sz="1800" dirty="0" err="1"/>
              <a:t>secțiuni</a:t>
            </a:r>
            <a:r>
              <a:rPr lang="en-US" sz="1800" dirty="0"/>
              <a:t>, </a:t>
            </a:r>
            <a:r>
              <a:rPr lang="en-US" sz="1800" dirty="0" err="1"/>
              <a:t>veți</a:t>
            </a:r>
            <a:r>
              <a:rPr lang="en-US" sz="1800" dirty="0"/>
              <a:t> </a:t>
            </a:r>
            <a:r>
              <a:rPr lang="en-US" sz="1800" dirty="0" err="1"/>
              <a:t>putea</a:t>
            </a:r>
            <a:r>
              <a:rPr lang="en-US" sz="1800" dirty="0"/>
              <a:t>:</a:t>
            </a:r>
            <a:endParaRPr sz="1800" dirty="0"/>
          </a:p>
          <a:p>
            <a:pPr marL="228600" lvl="0" indent="-235769" algn="l" rtl="0">
              <a:lnSpc>
                <a:spcPct val="130000"/>
              </a:lnSpc>
              <a:spcBef>
                <a:spcPts val="1200"/>
              </a:spcBef>
              <a:spcAft>
                <a:spcPts val="0"/>
              </a:spcAft>
              <a:buClr>
                <a:srgbClr val="000000"/>
              </a:buClr>
              <a:buSzPts val="2113"/>
              <a:buFont typeface="Calibri"/>
              <a:buChar char="✔"/>
            </a:pPr>
            <a:r>
              <a:rPr lang="en-US" sz="1800" dirty="0" err="1"/>
              <a:t>Să</a:t>
            </a:r>
            <a:r>
              <a:rPr lang="en-US" sz="1800" dirty="0"/>
              <a:t> </a:t>
            </a:r>
            <a:r>
              <a:rPr lang="en-US" sz="1800" dirty="0" err="1"/>
              <a:t>expediați</a:t>
            </a:r>
            <a:r>
              <a:rPr lang="en-US" sz="1800" dirty="0"/>
              <a:t>: </a:t>
            </a:r>
            <a:r>
              <a:rPr lang="en-US" sz="1800" dirty="0" err="1"/>
              <a:t>Aflați</a:t>
            </a:r>
            <a:r>
              <a:rPr lang="en-US" sz="1800" dirty="0"/>
              <a:t> cum </a:t>
            </a:r>
            <a:r>
              <a:rPr lang="en-US" sz="1800" dirty="0" err="1"/>
              <a:t>să</a:t>
            </a:r>
            <a:r>
              <a:rPr lang="en-US" sz="1800" dirty="0"/>
              <a:t> </a:t>
            </a:r>
            <a:r>
              <a:rPr lang="en-US" sz="1800" dirty="0" err="1"/>
              <a:t>alegeți</a:t>
            </a:r>
            <a:r>
              <a:rPr lang="en-US" sz="1800" dirty="0"/>
              <a:t> </a:t>
            </a:r>
            <a:r>
              <a:rPr lang="en-US" sz="1800" dirty="0" err="1"/>
              <a:t>opțiunile</a:t>
            </a:r>
            <a:r>
              <a:rPr lang="en-US" sz="1800" dirty="0"/>
              <a:t> de</a:t>
            </a:r>
            <a:r>
              <a:rPr lang="ro-RO" sz="1800" dirty="0"/>
              <a:t> livrare</a:t>
            </a:r>
            <a:r>
              <a:rPr lang="en-US" sz="1800" dirty="0"/>
              <a:t> </a:t>
            </a:r>
            <a:r>
              <a:rPr lang="en-US" sz="1800" dirty="0" err="1"/>
              <a:t>potrivite</a:t>
            </a:r>
            <a:r>
              <a:rPr lang="en-US" sz="1800" dirty="0"/>
              <a:t> </a:t>
            </a:r>
            <a:r>
              <a:rPr lang="en-US" sz="1800" dirty="0" err="1"/>
              <a:t>pentru</a:t>
            </a:r>
            <a:r>
              <a:rPr lang="en-US" sz="1800" dirty="0"/>
              <a:t> </a:t>
            </a:r>
            <a:r>
              <a:rPr lang="en-US" sz="1800" dirty="0" err="1"/>
              <a:t>comenzi</a:t>
            </a:r>
            <a:r>
              <a:rPr lang="en-US" sz="1800" dirty="0"/>
              <a:t>.</a:t>
            </a:r>
            <a:endParaRPr sz="1800" dirty="0"/>
          </a:p>
          <a:p>
            <a:pPr marL="228600" lvl="0" indent="-235769" algn="l" rtl="0">
              <a:lnSpc>
                <a:spcPct val="130000"/>
              </a:lnSpc>
              <a:spcBef>
                <a:spcPts val="1200"/>
              </a:spcBef>
              <a:spcAft>
                <a:spcPts val="0"/>
              </a:spcAft>
              <a:buClr>
                <a:srgbClr val="000000"/>
              </a:buClr>
              <a:buSzPts val="2113"/>
              <a:buFont typeface="Calibri"/>
              <a:buChar char="✔"/>
            </a:pPr>
            <a:r>
              <a:rPr lang="en-US" sz="1800" dirty="0" err="1"/>
              <a:t>Să</a:t>
            </a:r>
            <a:r>
              <a:rPr lang="en-US" sz="1800" dirty="0"/>
              <a:t> </a:t>
            </a:r>
            <a:r>
              <a:rPr lang="en-US" sz="1800" dirty="0" err="1"/>
              <a:t>urmăriți</a:t>
            </a:r>
            <a:r>
              <a:rPr lang="en-US" sz="1800" dirty="0"/>
              <a:t> </a:t>
            </a:r>
            <a:r>
              <a:rPr lang="en-US" sz="1800" dirty="0" err="1"/>
              <a:t>expedierea</a:t>
            </a:r>
            <a:r>
              <a:rPr lang="en-US" sz="1800" dirty="0"/>
              <a:t> </a:t>
            </a:r>
            <a:r>
              <a:rPr lang="en-US" sz="1800" dirty="0" err="1"/>
              <a:t>pachetului</a:t>
            </a:r>
            <a:r>
              <a:rPr lang="en-US" sz="1800" dirty="0"/>
              <a:t>: </a:t>
            </a:r>
            <a:r>
              <a:rPr lang="en-US" sz="1800" dirty="0" err="1"/>
              <a:t>Înțelegeți</a:t>
            </a:r>
            <a:r>
              <a:rPr lang="en-US" sz="1800" dirty="0"/>
              <a:t> cum </a:t>
            </a:r>
            <a:r>
              <a:rPr lang="en-US" sz="1800" dirty="0" err="1"/>
              <a:t>să</a:t>
            </a:r>
            <a:r>
              <a:rPr lang="en-US" sz="1800" dirty="0"/>
              <a:t> </a:t>
            </a:r>
            <a:r>
              <a:rPr lang="en-US" sz="1800" dirty="0" err="1"/>
              <a:t>urmăriți</a:t>
            </a:r>
            <a:r>
              <a:rPr lang="en-US" sz="1800" dirty="0"/>
              <a:t> </a:t>
            </a:r>
            <a:r>
              <a:rPr lang="en-US" sz="1800" dirty="0" err="1"/>
              <a:t>comenzile</a:t>
            </a:r>
            <a:r>
              <a:rPr lang="en-US" sz="1800" dirty="0"/>
              <a:t> online </a:t>
            </a:r>
            <a:r>
              <a:rPr lang="en-US" sz="1800" dirty="0" err="1"/>
              <a:t>și</a:t>
            </a:r>
            <a:r>
              <a:rPr lang="en-US" sz="1800" dirty="0"/>
              <a:t> </a:t>
            </a:r>
            <a:r>
              <a:rPr lang="en-US" sz="1800" dirty="0" err="1"/>
              <a:t>să</a:t>
            </a:r>
            <a:r>
              <a:rPr lang="en-US" sz="1800" dirty="0"/>
              <a:t> </a:t>
            </a:r>
            <a:r>
              <a:rPr lang="en-US" sz="1800" dirty="0" err="1"/>
              <a:t>verificați</a:t>
            </a:r>
            <a:r>
              <a:rPr lang="en-US" sz="1800" dirty="0"/>
              <a:t> </a:t>
            </a:r>
            <a:r>
              <a:rPr lang="en-US" sz="1800" dirty="0" err="1"/>
              <a:t>stadiul</a:t>
            </a:r>
            <a:r>
              <a:rPr lang="en-US" sz="1800" dirty="0"/>
              <a:t> </a:t>
            </a:r>
            <a:r>
              <a:rPr lang="en-US" sz="1800" dirty="0" err="1"/>
              <a:t>livrării</a:t>
            </a:r>
            <a:r>
              <a:rPr lang="en-US" sz="1800" dirty="0"/>
              <a:t>.</a:t>
            </a:r>
            <a:endParaRPr sz="1800" dirty="0"/>
          </a:p>
          <a:p>
            <a:pPr marL="228600" lvl="0" indent="-235769" algn="l" rtl="0">
              <a:lnSpc>
                <a:spcPct val="130000"/>
              </a:lnSpc>
              <a:spcBef>
                <a:spcPts val="1200"/>
              </a:spcBef>
              <a:spcAft>
                <a:spcPts val="0"/>
              </a:spcAft>
              <a:buClr>
                <a:srgbClr val="000000"/>
              </a:buClr>
              <a:buSzPts val="2113"/>
              <a:buFont typeface="Calibri"/>
              <a:buChar char="✔"/>
            </a:pPr>
            <a:r>
              <a:rPr lang="en-US" sz="1800" dirty="0" err="1"/>
              <a:t>Să</a:t>
            </a:r>
            <a:r>
              <a:rPr lang="en-US" sz="1800" dirty="0"/>
              <a:t> </a:t>
            </a:r>
            <a:r>
              <a:rPr lang="en-US" sz="1800" dirty="0" err="1"/>
              <a:t>rezolvați</a:t>
            </a:r>
            <a:r>
              <a:rPr lang="en-US" sz="1800" dirty="0"/>
              <a:t> </a:t>
            </a:r>
            <a:r>
              <a:rPr lang="en-US" sz="1800" dirty="0" err="1"/>
              <a:t>problemele</a:t>
            </a:r>
            <a:r>
              <a:rPr lang="en-US" sz="1800" dirty="0"/>
              <a:t> de </a:t>
            </a:r>
            <a:r>
              <a:rPr lang="en-US" sz="1800" dirty="0" err="1"/>
              <a:t>expediere</a:t>
            </a:r>
            <a:r>
              <a:rPr lang="en-US" sz="1800" dirty="0"/>
              <a:t>: </a:t>
            </a:r>
            <a:r>
              <a:rPr lang="ro-RO" sz="1800" dirty="0"/>
              <a:t>Învățați cum să gestionați întârzierile de livrare sau problemele cu comenzile.</a:t>
            </a:r>
            <a:endParaRPr sz="1800" dirty="0"/>
          </a:p>
          <a:p>
            <a:pPr marL="228600" lvl="0" indent="-235807" algn="l" rtl="0">
              <a:lnSpc>
                <a:spcPct val="130000"/>
              </a:lnSpc>
              <a:spcBef>
                <a:spcPts val="1200"/>
              </a:spcBef>
              <a:spcAft>
                <a:spcPts val="0"/>
              </a:spcAft>
              <a:buClr>
                <a:srgbClr val="000000"/>
              </a:buClr>
              <a:buSzPts val="2113"/>
              <a:buFont typeface="Calibri"/>
              <a:buChar char="✔"/>
            </a:pPr>
            <a:r>
              <a:rPr lang="ro-RO" sz="1800" dirty="0"/>
              <a:t>Să vă cunoașteți drepturile și responsabilitățile (Este important să știți că, atunci când cumpărați online, aveți dreptul să returnați produsul, să primiți bani înapoi, să fiți informați corect și să fiți protejat împotriva înșelătoriilor.)</a:t>
            </a:r>
            <a:endParaRPr sz="1800" dirty="0"/>
          </a:p>
        </p:txBody>
      </p:sp>
      <p:sp>
        <p:nvSpPr>
          <p:cNvPr id="361" name="Google Shape;361;p68"/>
          <p:cNvSpPr txBox="1"/>
          <p:nvPr/>
        </p:nvSpPr>
        <p:spPr>
          <a:xfrm>
            <a:off x="9062100" y="5637179"/>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EBA40AC0-1213-42F3-AD09-3CF3529FDE9C}"/>
              </a:ext>
            </a:extLst>
          </p:cNvPr>
          <p:cNvSpPr txBox="1"/>
          <p:nvPr/>
        </p:nvSpPr>
        <p:spPr>
          <a:xfrm>
            <a:off x="11300791" y="6142383"/>
            <a:ext cx="891209" cy="715617"/>
          </a:xfrm>
          <a:prstGeom prst="rect">
            <a:avLst/>
          </a:prstGeom>
          <a:solidFill>
            <a:schemeClr val="bg1"/>
          </a:solidFill>
        </p:spPr>
        <p:txBody>
          <a:bodyPr wrap="square" rtlCol="0">
            <a:spAutoFit/>
          </a:bodyPr>
          <a:lstStyle/>
          <a:p>
            <a:endParaRPr lang="en-US" dirty="0"/>
          </a:p>
        </p:txBody>
      </p:sp>
      <p:pic>
        <p:nvPicPr>
          <p:cNvPr id="8" name="Google Shape;79;p1">
            <a:extLst>
              <a:ext uri="{FF2B5EF4-FFF2-40B4-BE49-F238E27FC236}">
                <a16:creationId xmlns:a16="http://schemas.microsoft.com/office/drawing/2014/main" id="{00478897-DBDB-4377-9A86-2AA7C7ABFDCD}"/>
              </a:ext>
            </a:extLst>
          </p:cNvPr>
          <p:cNvPicPr preferRelativeResize="0"/>
          <p:nvPr/>
        </p:nvPicPr>
        <p:blipFill>
          <a:blip r:embed="rId5">
            <a:alphaModFix/>
          </a:blip>
          <a:stretch>
            <a:fillRect/>
          </a:stretch>
        </p:blipFill>
        <p:spPr>
          <a:xfrm>
            <a:off x="10473903" y="6351847"/>
            <a:ext cx="1478830" cy="35100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Metode</a:t>
            </a:r>
            <a:r>
              <a:rPr lang="en-US" dirty="0"/>
              <a:t> de </a:t>
            </a:r>
            <a:r>
              <a:rPr lang="en-US" dirty="0" err="1"/>
              <a:t>expediere</a:t>
            </a:r>
            <a:r>
              <a:rPr lang="ro-RO" dirty="0"/>
              <a:t> obișnuite</a:t>
            </a:r>
            <a:endParaRPr dirty="0"/>
          </a:p>
        </p:txBody>
      </p:sp>
      <p:sp>
        <p:nvSpPr>
          <p:cNvPr id="367" name="Google Shape;367;p69"/>
          <p:cNvSpPr txBox="1">
            <a:spLocks noGrp="1"/>
          </p:cNvSpPr>
          <p:nvPr>
            <p:ph type="body" idx="1"/>
          </p:nvPr>
        </p:nvSpPr>
        <p:spPr>
          <a:xfrm>
            <a:off x="566150" y="1764351"/>
            <a:ext cx="11059800" cy="4507800"/>
          </a:xfrm>
          <a:prstGeom prst="rect">
            <a:avLst/>
          </a:prstGeom>
          <a:noFill/>
          <a:ln>
            <a:noFill/>
          </a:ln>
        </p:spPr>
        <p:txBody>
          <a:bodyPr spcFirstLastPara="1" wrap="square" lIns="91425" tIns="45700" rIns="91425" bIns="45700" anchor="t" anchorCtr="0">
            <a:normAutofit fontScale="70000" lnSpcReduction="20000"/>
          </a:bodyPr>
          <a:lstStyle/>
          <a:p>
            <a:pPr marL="457200" lvl="0" indent="-366285" algn="l" rtl="0">
              <a:lnSpc>
                <a:spcPct val="100000"/>
              </a:lnSpc>
              <a:spcBef>
                <a:spcPts val="600"/>
              </a:spcBef>
              <a:spcAft>
                <a:spcPts val="0"/>
              </a:spcAft>
              <a:buClr>
                <a:srgbClr val="68BC42"/>
              </a:buClr>
              <a:buSzPct val="106785"/>
              <a:buChar char="▪"/>
            </a:pPr>
            <a:r>
              <a:rPr lang="en-US" sz="2900" dirty="0" err="1">
                <a:solidFill>
                  <a:schemeClr val="accent6"/>
                </a:solidFill>
              </a:rPr>
              <a:t>Livrare</a:t>
            </a:r>
            <a:r>
              <a:rPr lang="en-US" sz="2900" dirty="0">
                <a:solidFill>
                  <a:schemeClr val="accent6"/>
                </a:solidFill>
              </a:rPr>
              <a:t> standard: </a:t>
            </a:r>
            <a:r>
              <a:rPr lang="en-US" sz="2900" dirty="0"/>
              <a:t>O </a:t>
            </a:r>
            <a:r>
              <a:rPr lang="en-US" sz="2900" dirty="0" err="1"/>
              <a:t>opțiune</a:t>
            </a:r>
            <a:r>
              <a:rPr lang="en-US" sz="2900" dirty="0"/>
              <a:t> de </a:t>
            </a:r>
            <a:r>
              <a:rPr lang="en-US" sz="2900" dirty="0" err="1"/>
              <a:t>expediere</a:t>
            </a:r>
            <a:r>
              <a:rPr lang="en-US" sz="2900" dirty="0"/>
              <a:t> </a:t>
            </a:r>
            <a:r>
              <a:rPr lang="en-US" sz="2900" dirty="0" err="1"/>
              <a:t>obișnuită</a:t>
            </a:r>
            <a:r>
              <a:rPr lang="en-US" sz="2900" dirty="0"/>
              <a:t>, </a:t>
            </a:r>
            <a:r>
              <a:rPr lang="en-US" sz="2900" dirty="0" err="1"/>
              <a:t>rentabilă</a:t>
            </a:r>
            <a:r>
              <a:rPr lang="en-US" sz="2900" dirty="0"/>
              <a:t>, cu un termen de </a:t>
            </a:r>
            <a:r>
              <a:rPr lang="en-US" sz="2900" dirty="0" err="1"/>
              <a:t>livrare</a:t>
            </a:r>
            <a:r>
              <a:rPr lang="en-US" sz="2900" dirty="0"/>
              <a:t> </a:t>
            </a:r>
            <a:r>
              <a:rPr lang="en-US" sz="2900" dirty="0" err="1"/>
              <a:t>mai</a:t>
            </a:r>
            <a:r>
              <a:rPr lang="en-US" sz="2900" dirty="0"/>
              <a:t> lung, de </a:t>
            </a:r>
            <a:r>
              <a:rPr lang="en-US" sz="2900" dirty="0" err="1"/>
              <a:t>obicei</a:t>
            </a:r>
            <a:r>
              <a:rPr lang="en-US" sz="2900" dirty="0"/>
              <a:t> 5-7 </a:t>
            </a:r>
            <a:r>
              <a:rPr lang="en-US" sz="2900" dirty="0" err="1"/>
              <a:t>zile</a:t>
            </a:r>
            <a:r>
              <a:rPr lang="en-US" sz="2900" dirty="0"/>
              <a:t> </a:t>
            </a:r>
            <a:r>
              <a:rPr lang="en-US" sz="2900" dirty="0" err="1"/>
              <a:t>lucrătoare</a:t>
            </a:r>
            <a:r>
              <a:rPr lang="en-US" sz="2900" dirty="0"/>
              <a:t>.</a:t>
            </a:r>
            <a:endParaRPr sz="2900" dirty="0"/>
          </a:p>
          <a:p>
            <a:pPr marL="457200" lvl="0" indent="-366285" algn="l" rtl="0">
              <a:lnSpc>
                <a:spcPct val="100000"/>
              </a:lnSpc>
              <a:spcBef>
                <a:spcPts val="600"/>
              </a:spcBef>
              <a:spcAft>
                <a:spcPts val="0"/>
              </a:spcAft>
              <a:buClr>
                <a:srgbClr val="68BC42"/>
              </a:buClr>
              <a:buSzPct val="106785"/>
              <a:buChar char="▪"/>
            </a:pPr>
            <a:r>
              <a:rPr lang="en-US" sz="2900" dirty="0" err="1">
                <a:solidFill>
                  <a:schemeClr val="accent6"/>
                </a:solidFill>
              </a:rPr>
              <a:t>Livrare</a:t>
            </a:r>
            <a:r>
              <a:rPr lang="en-US" sz="2900" dirty="0">
                <a:solidFill>
                  <a:schemeClr val="accent6"/>
                </a:solidFill>
              </a:rPr>
              <a:t> </a:t>
            </a:r>
            <a:r>
              <a:rPr lang="en-US" sz="2900" dirty="0" err="1">
                <a:solidFill>
                  <a:schemeClr val="accent6"/>
                </a:solidFill>
              </a:rPr>
              <a:t>accelerată</a:t>
            </a:r>
            <a:r>
              <a:rPr lang="en-US" sz="2900" dirty="0">
                <a:solidFill>
                  <a:schemeClr val="accent6"/>
                </a:solidFill>
              </a:rPr>
              <a:t>: </a:t>
            </a:r>
            <a:r>
              <a:rPr lang="en-US" sz="2900" dirty="0"/>
              <a:t>Mai </a:t>
            </a:r>
            <a:r>
              <a:rPr lang="en-US" sz="2900" dirty="0" err="1"/>
              <a:t>rapidă</a:t>
            </a:r>
            <a:r>
              <a:rPr lang="en-US" sz="2900" dirty="0"/>
              <a:t> </a:t>
            </a:r>
            <a:r>
              <a:rPr lang="en-US" sz="2900" dirty="0" err="1"/>
              <a:t>decât</a:t>
            </a:r>
            <a:r>
              <a:rPr lang="en-US" sz="2900" dirty="0"/>
              <a:t> </a:t>
            </a:r>
            <a:r>
              <a:rPr lang="en-US" sz="2900" dirty="0" err="1"/>
              <a:t>expedierea</a:t>
            </a:r>
            <a:r>
              <a:rPr lang="en-US" sz="2900" dirty="0"/>
              <a:t> standard, cu </a:t>
            </a:r>
            <a:r>
              <a:rPr lang="en-US" sz="2900" dirty="0" err="1"/>
              <a:t>livrare</a:t>
            </a:r>
            <a:r>
              <a:rPr lang="en-US" sz="2900" dirty="0"/>
              <a:t> în 2-3 </a:t>
            </a:r>
            <a:r>
              <a:rPr lang="en-US" sz="2900" dirty="0" err="1"/>
              <a:t>zile</a:t>
            </a:r>
            <a:r>
              <a:rPr lang="en-US" sz="2900" dirty="0"/>
              <a:t> </a:t>
            </a:r>
            <a:r>
              <a:rPr lang="en-US" sz="2900" dirty="0" err="1"/>
              <a:t>lucrătoare</a:t>
            </a:r>
            <a:r>
              <a:rPr lang="en-US" sz="2900" dirty="0"/>
              <a:t>, de </a:t>
            </a:r>
            <a:r>
              <a:rPr lang="en-US" sz="2900" dirty="0" err="1"/>
              <a:t>obicei</a:t>
            </a:r>
            <a:r>
              <a:rPr lang="en-US" sz="2900" dirty="0"/>
              <a:t> la un cost </a:t>
            </a:r>
            <a:r>
              <a:rPr lang="en-US" sz="2900" dirty="0" err="1"/>
              <a:t>mai</a:t>
            </a:r>
            <a:r>
              <a:rPr lang="en-US" sz="2900" dirty="0"/>
              <a:t> mare.</a:t>
            </a:r>
            <a:endParaRPr dirty="0"/>
          </a:p>
          <a:p>
            <a:pPr marL="457200" lvl="0" indent="-366285" algn="l" rtl="0">
              <a:lnSpc>
                <a:spcPct val="100000"/>
              </a:lnSpc>
              <a:spcBef>
                <a:spcPts val="600"/>
              </a:spcBef>
              <a:spcAft>
                <a:spcPts val="0"/>
              </a:spcAft>
              <a:buClr>
                <a:srgbClr val="68BC42"/>
              </a:buClr>
              <a:buSzPct val="106785"/>
              <a:buChar char="▪"/>
            </a:pPr>
            <a:r>
              <a:rPr lang="en-US" sz="2900" dirty="0" err="1">
                <a:solidFill>
                  <a:schemeClr val="accent6"/>
                </a:solidFill>
              </a:rPr>
              <a:t>Livrare</a:t>
            </a:r>
            <a:r>
              <a:rPr lang="en-US" sz="2900" dirty="0">
                <a:solidFill>
                  <a:schemeClr val="accent6"/>
                </a:solidFill>
              </a:rPr>
              <a:t> </a:t>
            </a:r>
            <a:r>
              <a:rPr lang="en-US" sz="2900" dirty="0" err="1">
                <a:solidFill>
                  <a:schemeClr val="accent6"/>
                </a:solidFill>
              </a:rPr>
              <a:t>peste</a:t>
            </a:r>
            <a:r>
              <a:rPr lang="en-US" sz="2900" dirty="0">
                <a:solidFill>
                  <a:schemeClr val="accent6"/>
                </a:solidFill>
              </a:rPr>
              <a:t> </a:t>
            </a:r>
            <a:r>
              <a:rPr lang="en-US" sz="2900" dirty="0" err="1">
                <a:solidFill>
                  <a:schemeClr val="accent6"/>
                </a:solidFill>
              </a:rPr>
              <a:t>noapte</a:t>
            </a:r>
            <a:r>
              <a:rPr lang="en-US" sz="2900" dirty="0">
                <a:solidFill>
                  <a:schemeClr val="accent6"/>
                </a:solidFill>
              </a:rPr>
              <a:t>: </a:t>
            </a:r>
            <a:r>
              <a:rPr lang="en-US" sz="2900" dirty="0" err="1"/>
              <a:t>Livrează</a:t>
            </a:r>
            <a:r>
              <a:rPr lang="en-US" sz="2900" dirty="0"/>
              <a:t> a </a:t>
            </a:r>
            <a:r>
              <a:rPr lang="en-US" sz="2900" dirty="0" err="1"/>
              <a:t>doua</a:t>
            </a:r>
            <a:r>
              <a:rPr lang="en-US" sz="2900" dirty="0"/>
              <a:t> zi, </a:t>
            </a:r>
            <a:r>
              <a:rPr lang="en-US" sz="2900" dirty="0" err="1"/>
              <a:t>oferind</a:t>
            </a:r>
            <a:r>
              <a:rPr lang="en-US" sz="2900" dirty="0"/>
              <a:t> </a:t>
            </a:r>
            <a:r>
              <a:rPr lang="en-US" sz="2900" dirty="0" err="1"/>
              <a:t>cel</a:t>
            </a:r>
            <a:r>
              <a:rPr lang="en-US" sz="2900" dirty="0"/>
              <a:t> </a:t>
            </a:r>
            <a:r>
              <a:rPr lang="en-US" sz="2900" dirty="0" err="1"/>
              <a:t>mai</a:t>
            </a:r>
            <a:r>
              <a:rPr lang="en-US" sz="2900" dirty="0"/>
              <a:t> rapid </a:t>
            </a:r>
            <a:r>
              <a:rPr lang="en-US" sz="2900" dirty="0" err="1"/>
              <a:t>serviciu</a:t>
            </a:r>
            <a:r>
              <a:rPr lang="en-US" sz="2900" dirty="0"/>
              <a:t> </a:t>
            </a:r>
            <a:r>
              <a:rPr lang="en-US" sz="2900" dirty="0" err="1"/>
              <a:t>pentru</a:t>
            </a:r>
            <a:r>
              <a:rPr lang="en-US" sz="2900" dirty="0"/>
              <a:t> </a:t>
            </a:r>
            <a:r>
              <a:rPr lang="en-US" sz="2900" dirty="0" err="1"/>
              <a:t>expedierile</a:t>
            </a:r>
            <a:r>
              <a:rPr lang="en-US" sz="2900" dirty="0"/>
              <a:t> </a:t>
            </a:r>
            <a:r>
              <a:rPr lang="en-US" sz="2900" dirty="0" err="1"/>
              <a:t>urgente</a:t>
            </a:r>
            <a:r>
              <a:rPr lang="en-US" sz="2900" dirty="0"/>
              <a:t>, </a:t>
            </a:r>
            <a:r>
              <a:rPr lang="en-US" sz="2900" dirty="0" err="1"/>
              <a:t>dar</a:t>
            </a:r>
            <a:r>
              <a:rPr lang="en-US" sz="2900" dirty="0"/>
              <a:t> </a:t>
            </a:r>
            <a:r>
              <a:rPr lang="en-US" sz="2900" dirty="0" err="1"/>
              <a:t>adesea</a:t>
            </a:r>
            <a:r>
              <a:rPr lang="en-US" sz="2900" dirty="0"/>
              <a:t> </a:t>
            </a:r>
            <a:r>
              <a:rPr lang="en-US" sz="2900" dirty="0" err="1"/>
              <a:t>mai</a:t>
            </a:r>
            <a:r>
              <a:rPr lang="en-US" sz="2900" dirty="0"/>
              <a:t> </a:t>
            </a:r>
            <a:r>
              <a:rPr lang="en-US" sz="2900" dirty="0" err="1"/>
              <a:t>scump</a:t>
            </a:r>
            <a:r>
              <a:rPr lang="en-US" sz="2900" dirty="0"/>
              <a:t>.</a:t>
            </a:r>
            <a:endParaRPr sz="2900" dirty="0"/>
          </a:p>
          <a:p>
            <a:pPr marL="457200" lvl="0" indent="-366285" algn="just" rtl="0">
              <a:lnSpc>
                <a:spcPct val="100000"/>
              </a:lnSpc>
              <a:spcBef>
                <a:spcPts val="600"/>
              </a:spcBef>
              <a:spcAft>
                <a:spcPts val="0"/>
              </a:spcAft>
              <a:buClr>
                <a:srgbClr val="68BC42"/>
              </a:buClr>
              <a:buSzPct val="106785"/>
              <a:buChar char="▪"/>
            </a:pPr>
            <a:r>
              <a:rPr lang="en-US" sz="2900" dirty="0" err="1">
                <a:solidFill>
                  <a:schemeClr val="accent6"/>
                </a:solidFill>
              </a:rPr>
              <a:t>Livrare</a:t>
            </a:r>
            <a:r>
              <a:rPr lang="en-US" sz="2900" dirty="0">
                <a:solidFill>
                  <a:schemeClr val="accent6"/>
                </a:solidFill>
              </a:rPr>
              <a:t> în </a:t>
            </a:r>
            <a:r>
              <a:rPr lang="en-US" sz="2900" dirty="0" err="1">
                <a:solidFill>
                  <a:schemeClr val="accent6"/>
                </a:solidFill>
              </a:rPr>
              <a:t>două</a:t>
            </a:r>
            <a:r>
              <a:rPr lang="en-US" sz="2900" dirty="0">
                <a:solidFill>
                  <a:schemeClr val="accent6"/>
                </a:solidFill>
              </a:rPr>
              <a:t> </a:t>
            </a:r>
            <a:r>
              <a:rPr lang="en-US" sz="2900" dirty="0" err="1">
                <a:solidFill>
                  <a:schemeClr val="accent6"/>
                </a:solidFill>
              </a:rPr>
              <a:t>zile</a:t>
            </a:r>
            <a:r>
              <a:rPr lang="en-US" sz="2900" dirty="0">
                <a:solidFill>
                  <a:schemeClr val="accent6"/>
                </a:solidFill>
              </a:rPr>
              <a:t>: </a:t>
            </a:r>
            <a:r>
              <a:rPr lang="en-US" sz="2900" dirty="0" err="1"/>
              <a:t>Garantează</a:t>
            </a:r>
            <a:r>
              <a:rPr lang="en-US" sz="2900" dirty="0"/>
              <a:t> </a:t>
            </a:r>
            <a:r>
              <a:rPr lang="en-US" sz="2900" dirty="0" err="1"/>
              <a:t>livrarea</a:t>
            </a:r>
            <a:r>
              <a:rPr lang="en-US" sz="2900" dirty="0"/>
              <a:t> în termen de </a:t>
            </a:r>
            <a:r>
              <a:rPr lang="en-US" sz="2900" dirty="0" err="1"/>
              <a:t>două</a:t>
            </a:r>
            <a:r>
              <a:rPr lang="en-US" sz="2900" dirty="0"/>
              <a:t> </a:t>
            </a:r>
            <a:r>
              <a:rPr lang="en-US" sz="2900" dirty="0" err="1"/>
              <a:t>zile</a:t>
            </a:r>
            <a:r>
              <a:rPr lang="en-US" sz="2900" dirty="0"/>
              <a:t> </a:t>
            </a:r>
            <a:r>
              <a:rPr lang="en-US" sz="2900" dirty="0" err="1"/>
              <a:t>lucrătoare</a:t>
            </a:r>
            <a:r>
              <a:rPr lang="en-US" sz="2900" dirty="0"/>
              <a:t>, </a:t>
            </a:r>
            <a:r>
              <a:rPr lang="en-US" sz="2900" dirty="0" err="1"/>
              <a:t>adesea</a:t>
            </a:r>
            <a:r>
              <a:rPr lang="en-US" sz="2900" dirty="0"/>
              <a:t> </a:t>
            </a:r>
            <a:r>
              <a:rPr lang="en-US" sz="2900" dirty="0" err="1"/>
              <a:t>disponibilă</a:t>
            </a:r>
            <a:r>
              <a:rPr lang="en-US" sz="2900" dirty="0"/>
              <a:t> </a:t>
            </a:r>
            <a:r>
              <a:rPr lang="en-US" sz="2900" dirty="0" err="1"/>
              <a:t>pentru</a:t>
            </a:r>
            <a:r>
              <a:rPr lang="en-US" sz="2900" dirty="0"/>
              <a:t> o </a:t>
            </a:r>
            <a:r>
              <a:rPr lang="en-US" sz="2900" dirty="0" err="1"/>
              <a:t>taxă</a:t>
            </a:r>
            <a:r>
              <a:rPr lang="en-US" sz="2900" dirty="0"/>
              <a:t> premium.</a:t>
            </a:r>
            <a:endParaRPr sz="2900" dirty="0"/>
          </a:p>
          <a:p>
            <a:pPr marL="457200" lvl="0" indent="-366285" algn="l" rtl="0">
              <a:lnSpc>
                <a:spcPct val="100000"/>
              </a:lnSpc>
              <a:spcBef>
                <a:spcPts val="600"/>
              </a:spcBef>
              <a:spcAft>
                <a:spcPts val="0"/>
              </a:spcAft>
              <a:buClr>
                <a:srgbClr val="68BC42"/>
              </a:buClr>
              <a:buSzPct val="106785"/>
              <a:buChar char="▪"/>
            </a:pPr>
            <a:r>
              <a:rPr lang="en-US" sz="2900" dirty="0">
                <a:solidFill>
                  <a:schemeClr val="accent6"/>
                </a:solidFill>
              </a:rPr>
              <a:t>Transport </a:t>
            </a:r>
            <a:r>
              <a:rPr lang="en-US" sz="2900" dirty="0" err="1">
                <a:solidFill>
                  <a:schemeClr val="accent6"/>
                </a:solidFill>
              </a:rPr>
              <a:t>internațional</a:t>
            </a:r>
            <a:r>
              <a:rPr lang="en-US" sz="2900" dirty="0">
                <a:solidFill>
                  <a:schemeClr val="accent6"/>
                </a:solidFill>
              </a:rPr>
              <a:t>: </a:t>
            </a:r>
            <a:r>
              <a:rPr lang="en-US" sz="2900" dirty="0" err="1"/>
              <a:t>Expediază</a:t>
            </a:r>
            <a:r>
              <a:rPr lang="en-US" sz="2900" dirty="0"/>
              <a:t> </a:t>
            </a:r>
            <a:r>
              <a:rPr lang="en-US" sz="2900" dirty="0" err="1"/>
              <a:t>produse</a:t>
            </a:r>
            <a:r>
              <a:rPr lang="en-US" sz="2900" dirty="0"/>
              <a:t> în </a:t>
            </a:r>
            <a:r>
              <a:rPr lang="en-US" sz="2900" dirty="0" err="1"/>
              <a:t>alte</a:t>
            </a:r>
            <a:r>
              <a:rPr lang="en-US" sz="2900" dirty="0"/>
              <a:t> </a:t>
            </a:r>
            <a:r>
              <a:rPr lang="en-US" sz="2900" dirty="0" err="1"/>
              <a:t>țări</a:t>
            </a:r>
            <a:r>
              <a:rPr lang="en-US" sz="2900" dirty="0"/>
              <a:t>, </a:t>
            </a:r>
            <a:r>
              <a:rPr lang="en-US" sz="2900" dirty="0" err="1"/>
              <a:t>ceea</a:t>
            </a:r>
            <a:r>
              <a:rPr lang="en-US" sz="2900" dirty="0"/>
              <a:t> ce </a:t>
            </a:r>
            <a:r>
              <a:rPr lang="en-US" sz="2900" dirty="0" err="1"/>
              <a:t>poate</a:t>
            </a:r>
            <a:r>
              <a:rPr lang="en-US" sz="2900" dirty="0"/>
              <a:t> dura </a:t>
            </a:r>
            <a:r>
              <a:rPr lang="en-US" sz="2900" dirty="0" err="1"/>
              <a:t>câteva</a:t>
            </a:r>
            <a:r>
              <a:rPr lang="en-US" sz="2900" dirty="0"/>
              <a:t> </a:t>
            </a:r>
            <a:r>
              <a:rPr lang="en-US" sz="2900" dirty="0" err="1"/>
              <a:t>zile</a:t>
            </a:r>
            <a:r>
              <a:rPr lang="en-US" sz="2900" dirty="0"/>
              <a:t> </a:t>
            </a:r>
            <a:r>
              <a:rPr lang="en-US" sz="2900" dirty="0" err="1"/>
              <a:t>sau</a:t>
            </a:r>
            <a:r>
              <a:rPr lang="en-US" sz="2900" dirty="0"/>
              <a:t> </a:t>
            </a:r>
            <a:r>
              <a:rPr lang="en-US" sz="2900" dirty="0" err="1"/>
              <a:t>săptămâni</a:t>
            </a:r>
            <a:r>
              <a:rPr lang="en-US" sz="2900" dirty="0"/>
              <a:t>, în </a:t>
            </a:r>
            <a:r>
              <a:rPr lang="en-US" sz="2900" dirty="0" err="1"/>
              <a:t>funcție</a:t>
            </a:r>
            <a:r>
              <a:rPr lang="en-US" sz="2900" dirty="0"/>
              <a:t> de </a:t>
            </a:r>
            <a:r>
              <a:rPr lang="en-US" sz="2900" dirty="0" err="1"/>
              <a:t>destinație</a:t>
            </a:r>
            <a:r>
              <a:rPr lang="en-US" sz="2900" dirty="0"/>
              <a:t>.</a:t>
            </a:r>
            <a:endParaRPr sz="2900" dirty="0"/>
          </a:p>
          <a:p>
            <a:pPr marL="457200" lvl="0" indent="-366285" algn="l" rtl="0">
              <a:lnSpc>
                <a:spcPct val="100000"/>
              </a:lnSpc>
              <a:spcBef>
                <a:spcPts val="600"/>
              </a:spcBef>
              <a:spcAft>
                <a:spcPts val="0"/>
              </a:spcAft>
              <a:buClr>
                <a:srgbClr val="68BC42"/>
              </a:buClr>
              <a:buSzPct val="106785"/>
              <a:buChar char="▪"/>
            </a:pPr>
            <a:r>
              <a:rPr lang="en-US" sz="2900" dirty="0">
                <a:solidFill>
                  <a:schemeClr val="accent6"/>
                </a:solidFill>
              </a:rPr>
              <a:t>Transport cu </a:t>
            </a:r>
            <a:r>
              <a:rPr lang="en-US" sz="2900" dirty="0" err="1">
                <a:solidFill>
                  <a:schemeClr val="accent6"/>
                </a:solidFill>
              </a:rPr>
              <a:t>tarif</a:t>
            </a:r>
            <a:r>
              <a:rPr lang="en-US" sz="2900" dirty="0">
                <a:solidFill>
                  <a:schemeClr val="accent6"/>
                </a:solidFill>
              </a:rPr>
              <a:t> fix: </a:t>
            </a:r>
            <a:r>
              <a:rPr lang="en-US" sz="2900" dirty="0"/>
              <a:t>O </a:t>
            </a:r>
            <a:r>
              <a:rPr lang="en-US" sz="2900" dirty="0" err="1"/>
              <a:t>opțiune</a:t>
            </a:r>
            <a:r>
              <a:rPr lang="en-US" sz="2900" dirty="0"/>
              <a:t> de </a:t>
            </a:r>
            <a:r>
              <a:rPr lang="en-US" sz="2900" dirty="0" err="1"/>
              <a:t>expediere</a:t>
            </a:r>
            <a:r>
              <a:rPr lang="en-US" sz="2900" dirty="0"/>
              <a:t> în care </a:t>
            </a:r>
            <a:r>
              <a:rPr lang="en-US" sz="2900" dirty="0" err="1"/>
              <a:t>costul</a:t>
            </a:r>
            <a:r>
              <a:rPr lang="en-US" sz="2900" dirty="0"/>
              <a:t> </a:t>
            </a:r>
            <a:r>
              <a:rPr lang="en-US" sz="2900" dirty="0" err="1"/>
              <a:t>rămâne</a:t>
            </a:r>
            <a:r>
              <a:rPr lang="en-US" sz="2900" dirty="0"/>
              <a:t> </a:t>
            </a:r>
            <a:r>
              <a:rPr lang="en-US" sz="2900" dirty="0" err="1"/>
              <a:t>același</a:t>
            </a:r>
            <a:r>
              <a:rPr lang="en-US" sz="2900" dirty="0"/>
              <a:t> </a:t>
            </a:r>
            <a:r>
              <a:rPr lang="en-US" sz="2900" dirty="0" err="1"/>
              <a:t>indiferent</a:t>
            </a:r>
            <a:r>
              <a:rPr lang="en-US" sz="2900" dirty="0"/>
              <a:t> de </a:t>
            </a:r>
            <a:r>
              <a:rPr lang="en-US" sz="2900" dirty="0" err="1"/>
              <a:t>greutatea</a:t>
            </a:r>
            <a:r>
              <a:rPr lang="en-US" sz="2900" dirty="0"/>
              <a:t> </a:t>
            </a:r>
            <a:r>
              <a:rPr lang="en-US" sz="2900" dirty="0" err="1"/>
              <a:t>sau</a:t>
            </a:r>
            <a:r>
              <a:rPr lang="en-US" sz="2900" dirty="0"/>
              <a:t> </a:t>
            </a:r>
            <a:r>
              <a:rPr lang="en-US" sz="2900" dirty="0" err="1"/>
              <a:t>dimensiunea</a:t>
            </a:r>
            <a:r>
              <a:rPr lang="en-US" sz="2900" dirty="0"/>
              <a:t> </a:t>
            </a:r>
            <a:r>
              <a:rPr lang="en-US" sz="2900" dirty="0" err="1"/>
              <a:t>articolului</a:t>
            </a:r>
            <a:r>
              <a:rPr lang="en-US" sz="2900" dirty="0"/>
              <a:t>, </a:t>
            </a:r>
            <a:r>
              <a:rPr lang="en-US" sz="2900" dirty="0" err="1"/>
              <a:t>atâta</a:t>
            </a:r>
            <a:r>
              <a:rPr lang="en-US" sz="2900" dirty="0"/>
              <a:t> </a:t>
            </a:r>
            <a:r>
              <a:rPr lang="en-US" sz="2900" dirty="0" err="1"/>
              <a:t>timp</a:t>
            </a:r>
            <a:r>
              <a:rPr lang="en-US" sz="2900" dirty="0"/>
              <a:t> </a:t>
            </a:r>
            <a:r>
              <a:rPr lang="en-US" sz="2900" dirty="0" err="1"/>
              <a:t>cât</a:t>
            </a:r>
            <a:r>
              <a:rPr lang="en-US" sz="2900" dirty="0"/>
              <a:t> </a:t>
            </a:r>
            <a:r>
              <a:rPr lang="en-US" sz="2900" dirty="0" err="1"/>
              <a:t>acesta</a:t>
            </a:r>
            <a:r>
              <a:rPr lang="en-US" sz="2900" dirty="0"/>
              <a:t> se </a:t>
            </a:r>
            <a:r>
              <a:rPr lang="en-US" sz="2900" dirty="0" err="1"/>
              <a:t>încadrează</a:t>
            </a:r>
            <a:r>
              <a:rPr lang="en-US" sz="2900" dirty="0"/>
              <a:t> în </a:t>
            </a:r>
            <a:r>
              <a:rPr lang="en-US" sz="2900" dirty="0" err="1"/>
              <a:t>ambalajul</a:t>
            </a:r>
            <a:r>
              <a:rPr lang="en-US" sz="2900" dirty="0"/>
              <a:t> </a:t>
            </a:r>
            <a:r>
              <a:rPr lang="en-US" sz="2900" dirty="0" err="1"/>
              <a:t>furnizat</a:t>
            </a:r>
            <a:r>
              <a:rPr lang="en-US" sz="2900" dirty="0"/>
              <a:t>.</a:t>
            </a:r>
            <a:endParaRPr sz="2900" dirty="0"/>
          </a:p>
          <a:p>
            <a:pPr marL="457200" lvl="0" indent="-366285" algn="l" rtl="0">
              <a:lnSpc>
                <a:spcPct val="100000"/>
              </a:lnSpc>
              <a:spcBef>
                <a:spcPts val="600"/>
              </a:spcBef>
              <a:spcAft>
                <a:spcPts val="0"/>
              </a:spcAft>
              <a:buClr>
                <a:srgbClr val="68BC42"/>
              </a:buClr>
              <a:buSzPct val="106785"/>
              <a:buChar char="▪"/>
            </a:pPr>
            <a:r>
              <a:rPr lang="en-US" sz="2900" dirty="0">
                <a:solidFill>
                  <a:schemeClr val="accent6"/>
                </a:solidFill>
              </a:rPr>
              <a:t>Transport </a:t>
            </a:r>
            <a:r>
              <a:rPr lang="en-US" sz="2900" dirty="0" err="1">
                <a:solidFill>
                  <a:schemeClr val="accent6"/>
                </a:solidFill>
              </a:rPr>
              <a:t>gratuit</a:t>
            </a:r>
            <a:r>
              <a:rPr lang="en-US" sz="2900" dirty="0">
                <a:solidFill>
                  <a:schemeClr val="accent6"/>
                </a:solidFill>
              </a:rPr>
              <a:t>: </a:t>
            </a:r>
            <a:r>
              <a:rPr lang="en-US" sz="2900" dirty="0" err="1"/>
              <a:t>Adesea</a:t>
            </a:r>
            <a:r>
              <a:rPr lang="en-US" sz="2900" dirty="0"/>
              <a:t> </a:t>
            </a:r>
            <a:r>
              <a:rPr lang="en-US" sz="2900" dirty="0" err="1"/>
              <a:t>oferit</a:t>
            </a:r>
            <a:r>
              <a:rPr lang="en-US" sz="2900" dirty="0"/>
              <a:t> ca o </a:t>
            </a:r>
            <a:r>
              <a:rPr lang="en-US" sz="2900" dirty="0" err="1"/>
              <a:t>promoție</a:t>
            </a:r>
            <a:r>
              <a:rPr lang="en-US" sz="2900" dirty="0"/>
              <a:t>, în care </a:t>
            </a:r>
            <a:r>
              <a:rPr lang="en-US" sz="2900" dirty="0" err="1"/>
              <a:t>vânzătorul</a:t>
            </a:r>
            <a:r>
              <a:rPr lang="en-US" sz="2900" dirty="0"/>
              <a:t> </a:t>
            </a:r>
            <a:r>
              <a:rPr lang="en-US" sz="2900" dirty="0" err="1"/>
              <a:t>acoperă</a:t>
            </a:r>
            <a:r>
              <a:rPr lang="en-US" sz="2900" dirty="0"/>
              <a:t> </a:t>
            </a:r>
            <a:r>
              <a:rPr lang="en-US" sz="2900" dirty="0" err="1"/>
              <a:t>costurile</a:t>
            </a:r>
            <a:r>
              <a:rPr lang="en-US" sz="2900" dirty="0"/>
              <a:t> de transport, de </a:t>
            </a:r>
            <a:r>
              <a:rPr lang="en-US" sz="2900" dirty="0" err="1"/>
              <a:t>obicei</a:t>
            </a:r>
            <a:r>
              <a:rPr lang="en-US" sz="2900" dirty="0"/>
              <a:t> la </a:t>
            </a:r>
            <a:r>
              <a:rPr lang="en-US" sz="2900" dirty="0" err="1"/>
              <a:t>atingerea</a:t>
            </a:r>
            <a:r>
              <a:rPr lang="en-US" sz="2900" dirty="0"/>
              <a:t> </a:t>
            </a:r>
            <a:r>
              <a:rPr lang="en-US" sz="2900" dirty="0" err="1"/>
              <a:t>unui</a:t>
            </a:r>
            <a:r>
              <a:rPr lang="en-US" sz="2900" dirty="0"/>
              <a:t> </a:t>
            </a:r>
            <a:r>
              <a:rPr lang="en-US" sz="2900" dirty="0" err="1"/>
              <a:t>prag</a:t>
            </a:r>
            <a:r>
              <a:rPr lang="en-US" sz="2900" dirty="0"/>
              <a:t> de </a:t>
            </a:r>
            <a:r>
              <a:rPr lang="en-US" sz="2900" dirty="0" err="1"/>
              <a:t>cumpărare</a:t>
            </a:r>
            <a:r>
              <a:rPr lang="en-US" sz="2900" dirty="0"/>
              <a:t>.</a:t>
            </a:r>
            <a:endParaRPr sz="29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76200" lvl="0" indent="0" algn="l" rtl="0">
              <a:lnSpc>
                <a:spcPct val="90000"/>
              </a:lnSpc>
              <a:spcBef>
                <a:spcPts val="0"/>
              </a:spcBef>
              <a:spcAft>
                <a:spcPts val="0"/>
              </a:spcAft>
              <a:buSzPts val="2800"/>
              <a:buNone/>
            </a:pPr>
            <a:r>
              <a:rPr lang="en-US" b="1"/>
              <a:t>Urmăriți </a:t>
            </a:r>
            <a:r>
              <a:rPr lang="en-US"/>
              <a:t>livrarea</a:t>
            </a:r>
            <a:endParaRPr b="1"/>
          </a:p>
        </p:txBody>
      </p:sp>
      <p:sp>
        <p:nvSpPr>
          <p:cNvPr id="373" name="Google Shape;373;p70"/>
          <p:cNvSpPr txBox="1">
            <a:spLocks noGrp="1"/>
          </p:cNvSpPr>
          <p:nvPr>
            <p:ph type="body" idx="1"/>
          </p:nvPr>
        </p:nvSpPr>
        <p:spPr>
          <a:xfrm>
            <a:off x="843425" y="1694575"/>
            <a:ext cx="6626400" cy="435300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a:t>Cum să vă urmăriți expedierea pachetului/comenzii</a:t>
            </a:r>
            <a:endParaRPr b="1"/>
          </a:p>
          <a:p>
            <a:pPr marL="457200" lvl="0" indent="-381000" algn="l" rtl="0">
              <a:lnSpc>
                <a:spcPct val="100000"/>
              </a:lnSpc>
              <a:spcBef>
                <a:spcPts val="600"/>
              </a:spcBef>
              <a:spcAft>
                <a:spcPts val="0"/>
              </a:spcAft>
              <a:buClr>
                <a:srgbClr val="68BC42"/>
              </a:buClr>
              <a:buSzPts val="2400"/>
              <a:buChar char="▪"/>
            </a:pPr>
            <a:r>
              <a:rPr lang="en-US"/>
              <a:t>Obțineți codul de urmărire</a:t>
            </a:r>
            <a:endParaRPr/>
          </a:p>
          <a:p>
            <a:pPr marL="457200" lvl="0" indent="-381000" algn="l" rtl="0">
              <a:lnSpc>
                <a:spcPct val="100000"/>
              </a:lnSpc>
              <a:spcBef>
                <a:spcPts val="600"/>
              </a:spcBef>
              <a:spcAft>
                <a:spcPts val="0"/>
              </a:spcAft>
              <a:buClr>
                <a:srgbClr val="68BC42"/>
              </a:buClr>
              <a:buSzPts val="2400"/>
              <a:buChar char="▪"/>
            </a:pPr>
            <a:r>
              <a:rPr lang="en-US"/>
              <a:t>Intrați pe site-ul web al transportatorului</a:t>
            </a:r>
            <a:endParaRPr/>
          </a:p>
          <a:p>
            <a:pPr marL="457200" lvl="0" indent="-381000" algn="l" rtl="0">
              <a:lnSpc>
                <a:spcPct val="100000"/>
              </a:lnSpc>
              <a:spcBef>
                <a:spcPts val="600"/>
              </a:spcBef>
              <a:spcAft>
                <a:spcPts val="0"/>
              </a:spcAft>
              <a:buClr>
                <a:srgbClr val="68BC42"/>
              </a:buClr>
              <a:buSzPts val="2400"/>
              <a:buChar char="▪"/>
            </a:pPr>
            <a:r>
              <a:rPr lang="en-US"/>
              <a:t>Utilizați funcția de urmărire a comerciantului</a:t>
            </a:r>
            <a:endParaRPr/>
          </a:p>
          <a:p>
            <a:pPr marL="457200" lvl="0" indent="-381000" algn="l" rtl="0">
              <a:lnSpc>
                <a:spcPct val="100000"/>
              </a:lnSpc>
              <a:spcBef>
                <a:spcPts val="600"/>
              </a:spcBef>
              <a:spcAft>
                <a:spcPts val="0"/>
              </a:spcAft>
              <a:buClr>
                <a:srgbClr val="68BC42"/>
              </a:buClr>
              <a:buSzPts val="2400"/>
              <a:buChar char="▪"/>
            </a:pPr>
            <a:r>
              <a:rPr lang="en-US"/>
              <a:t>Activați notificările</a:t>
            </a:r>
            <a:endParaRPr/>
          </a:p>
        </p:txBody>
      </p:sp>
      <p:sp>
        <p:nvSpPr>
          <p:cNvPr id="374" name="Google Shape;374;p70"/>
          <p:cNvSpPr txBox="1"/>
          <p:nvPr/>
        </p:nvSpPr>
        <p:spPr>
          <a:xfrm>
            <a:off x="843425" y="4485975"/>
            <a:ext cx="6353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dirty="0" err="1">
                <a:solidFill>
                  <a:schemeClr val="accent6"/>
                </a:solidFill>
                <a:latin typeface="Calibri"/>
                <a:ea typeface="Calibri"/>
                <a:cs typeface="Calibri"/>
                <a:sym typeface="Calibri"/>
              </a:rPr>
              <a:t>Interpretarea</a:t>
            </a:r>
            <a:r>
              <a:rPr lang="en-US" sz="2000" b="1" i="0" u="none" strike="noStrike" cap="none" dirty="0">
                <a:solidFill>
                  <a:schemeClr val="accent6"/>
                </a:solidFill>
                <a:latin typeface="Calibri"/>
                <a:ea typeface="Calibri"/>
                <a:cs typeface="Calibri"/>
                <a:sym typeface="Calibri"/>
              </a:rPr>
              <a:t> </a:t>
            </a:r>
            <a:r>
              <a:rPr lang="en-US" sz="2000" b="1" i="0" u="none" strike="noStrike" cap="none" dirty="0" err="1">
                <a:solidFill>
                  <a:schemeClr val="accent6"/>
                </a:solidFill>
                <a:latin typeface="Calibri"/>
                <a:ea typeface="Calibri"/>
                <a:cs typeface="Calibri"/>
                <a:sym typeface="Calibri"/>
              </a:rPr>
              <a:t>informațiilor</a:t>
            </a:r>
            <a:r>
              <a:rPr lang="en-US" sz="2000" b="1" i="0" u="none" strike="noStrike" cap="none" dirty="0">
                <a:solidFill>
                  <a:schemeClr val="accent6"/>
                </a:solidFill>
                <a:latin typeface="Calibri"/>
                <a:ea typeface="Calibri"/>
                <a:cs typeface="Calibri"/>
                <a:sym typeface="Calibri"/>
              </a:rPr>
              <a:t> de </a:t>
            </a:r>
            <a:r>
              <a:rPr lang="en-US" sz="2000" b="1" i="0" u="none" strike="noStrike" cap="none" dirty="0" err="1">
                <a:solidFill>
                  <a:schemeClr val="accent6"/>
                </a:solidFill>
                <a:latin typeface="Calibri"/>
                <a:ea typeface="Calibri"/>
                <a:cs typeface="Calibri"/>
                <a:sym typeface="Calibri"/>
              </a:rPr>
              <a:t>urmărire</a:t>
            </a:r>
            <a:r>
              <a:rPr lang="en-US" sz="2000" b="1" i="0" u="none" strike="noStrike" cap="none" dirty="0">
                <a:solidFill>
                  <a:schemeClr val="accent6"/>
                </a:solidFill>
                <a:latin typeface="Calibri"/>
                <a:ea typeface="Calibri"/>
                <a:cs typeface="Calibri"/>
                <a:sym typeface="Calibri"/>
              </a:rPr>
              <a:t>:</a:t>
            </a:r>
            <a:endParaRPr sz="2000" b="1" i="0" u="none" strike="noStrike" cap="none" dirty="0">
              <a:solidFill>
                <a:schemeClr val="accent6"/>
              </a:solidFill>
              <a:latin typeface="Calibri"/>
              <a:ea typeface="Calibri"/>
              <a:cs typeface="Calibri"/>
              <a:sym typeface="Calibri"/>
            </a:endParaRPr>
          </a:p>
          <a:p>
            <a:pPr marL="342900" marR="0" lvl="0" indent="-342900" algn="l" rtl="0">
              <a:lnSpc>
                <a:spcPct val="100000"/>
              </a:lnSpc>
              <a:spcBef>
                <a:spcPts val="0"/>
              </a:spcBef>
              <a:spcAft>
                <a:spcPts val="0"/>
              </a:spcAft>
              <a:buClr>
                <a:schemeClr val="accent6"/>
              </a:buClr>
              <a:buSzPts val="2000"/>
              <a:buFont typeface="Calibri"/>
              <a:buChar char="✔"/>
            </a:pPr>
            <a:r>
              <a:rPr lang="en-US" sz="2000" b="0" i="0" u="none" strike="noStrike" cap="none" dirty="0">
                <a:solidFill>
                  <a:schemeClr val="accent6"/>
                </a:solidFill>
                <a:latin typeface="Calibri"/>
                <a:ea typeface="Calibri"/>
                <a:cs typeface="Calibri"/>
                <a:sym typeface="Calibri"/>
              </a:rPr>
              <a:t>În </a:t>
            </a:r>
            <a:r>
              <a:rPr lang="en-US" sz="2000" b="0" i="0" u="none" strike="noStrike" cap="none" dirty="0" err="1">
                <a:solidFill>
                  <a:schemeClr val="accent6"/>
                </a:solidFill>
                <a:latin typeface="Calibri"/>
                <a:ea typeface="Calibri"/>
                <a:cs typeface="Calibri"/>
                <a:sym typeface="Calibri"/>
              </a:rPr>
              <a:t>tranzit</a:t>
            </a:r>
            <a:endParaRPr sz="2000" b="0" i="0" u="none" strike="noStrike" cap="none" dirty="0">
              <a:solidFill>
                <a:schemeClr val="accent6"/>
              </a:solidFill>
              <a:latin typeface="Calibri"/>
              <a:ea typeface="Calibri"/>
              <a:cs typeface="Calibri"/>
              <a:sym typeface="Calibri"/>
            </a:endParaRPr>
          </a:p>
          <a:p>
            <a:pPr marL="342900" marR="0" lvl="0" indent="-342900" algn="l" rtl="0">
              <a:lnSpc>
                <a:spcPct val="100000"/>
              </a:lnSpc>
              <a:spcBef>
                <a:spcPts val="0"/>
              </a:spcBef>
              <a:spcAft>
                <a:spcPts val="0"/>
              </a:spcAft>
              <a:buClr>
                <a:schemeClr val="accent6"/>
              </a:buClr>
              <a:buSzPts val="2000"/>
              <a:buFont typeface="Calibri"/>
              <a:buChar char="✔"/>
            </a:pPr>
            <a:r>
              <a:rPr lang="ro-RO" sz="2000" dirty="0">
                <a:solidFill>
                  <a:schemeClr val="accent6"/>
                </a:solidFill>
              </a:rPr>
              <a:t>În curs de</a:t>
            </a:r>
            <a:r>
              <a:rPr lang="en-US" sz="2000" b="0" i="0" u="none" strike="noStrike" cap="none" dirty="0">
                <a:solidFill>
                  <a:schemeClr val="accent6"/>
                </a:solidFill>
                <a:latin typeface="Calibri"/>
                <a:ea typeface="Calibri"/>
                <a:cs typeface="Calibri"/>
                <a:sym typeface="Calibri"/>
              </a:rPr>
              <a:t> </a:t>
            </a:r>
            <a:r>
              <a:rPr lang="en-US" sz="2000" b="0" i="0" u="none" strike="noStrike" cap="none" dirty="0" err="1">
                <a:solidFill>
                  <a:schemeClr val="accent6"/>
                </a:solidFill>
                <a:latin typeface="Calibri"/>
                <a:ea typeface="Calibri"/>
                <a:cs typeface="Calibri"/>
                <a:sym typeface="Calibri"/>
              </a:rPr>
              <a:t>livrare</a:t>
            </a:r>
            <a:endParaRPr sz="2000" b="0" i="0" u="none" strike="noStrike" cap="none" dirty="0">
              <a:solidFill>
                <a:schemeClr val="accent6"/>
              </a:solidFill>
              <a:latin typeface="Calibri"/>
              <a:ea typeface="Calibri"/>
              <a:cs typeface="Calibri"/>
              <a:sym typeface="Calibri"/>
            </a:endParaRPr>
          </a:p>
          <a:p>
            <a:pPr marL="342900" marR="0" lvl="0" indent="-342900" algn="l" rtl="0">
              <a:lnSpc>
                <a:spcPct val="100000"/>
              </a:lnSpc>
              <a:spcBef>
                <a:spcPts val="0"/>
              </a:spcBef>
              <a:spcAft>
                <a:spcPts val="0"/>
              </a:spcAft>
              <a:buClr>
                <a:schemeClr val="accent6"/>
              </a:buClr>
              <a:buSzPts val="2000"/>
              <a:buFont typeface="Calibri"/>
              <a:buChar char="✔"/>
            </a:pPr>
            <a:r>
              <a:rPr lang="en-US" sz="2000" b="0" i="0" u="none" strike="noStrike" cap="none" dirty="0" err="1">
                <a:solidFill>
                  <a:schemeClr val="accent6"/>
                </a:solidFill>
                <a:latin typeface="Calibri"/>
                <a:ea typeface="Calibri"/>
                <a:cs typeface="Calibri"/>
                <a:sym typeface="Calibri"/>
              </a:rPr>
              <a:t>Livrat</a:t>
            </a:r>
            <a:endParaRPr sz="2000" b="0" i="0" u="none" strike="noStrike" cap="none" dirty="0">
              <a:solidFill>
                <a:schemeClr val="accent6"/>
              </a:solidFill>
              <a:latin typeface="Calibri"/>
              <a:ea typeface="Calibri"/>
              <a:cs typeface="Calibri"/>
              <a:sym typeface="Calibri"/>
            </a:endParaRPr>
          </a:p>
        </p:txBody>
      </p:sp>
      <p:pic>
        <p:nvPicPr>
          <p:cNvPr id="375" name="Google Shape;375;p70" descr="Character illustration of people with packages for shipment"/>
          <p:cNvPicPr preferRelativeResize="0"/>
          <p:nvPr/>
        </p:nvPicPr>
        <p:blipFill rotWithShape="1">
          <a:blip r:embed="rId3">
            <a:alphaModFix/>
          </a:blip>
          <a:srcRect/>
          <a:stretch/>
        </p:blipFill>
        <p:spPr>
          <a:xfrm>
            <a:off x="7196825" y="1808150"/>
            <a:ext cx="3894424" cy="3489775"/>
          </a:xfrm>
          <a:prstGeom prst="rect">
            <a:avLst/>
          </a:prstGeom>
          <a:noFill/>
          <a:ln>
            <a:noFill/>
          </a:ln>
        </p:spPr>
      </p:pic>
      <p:sp>
        <p:nvSpPr>
          <p:cNvPr id="376" name="Google Shape;376;p70"/>
          <p:cNvSpPr txBox="1"/>
          <p:nvPr/>
        </p:nvSpPr>
        <p:spPr>
          <a:xfrm>
            <a:off x="8188237" y="5184300"/>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rawpixel</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1"/>
          <p:cNvSpPr txBox="1">
            <a:spLocks noGrp="1"/>
          </p:cNvSpPr>
          <p:nvPr>
            <p:ph type="title"/>
          </p:nvPr>
        </p:nvSpPr>
        <p:spPr>
          <a:xfrm>
            <a:off x="583757" y="814529"/>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sz="2800"/>
              <a:t>Rezolvarea problemelor de expediere</a:t>
            </a:r>
            <a:endParaRPr/>
          </a:p>
        </p:txBody>
      </p:sp>
      <p:sp>
        <p:nvSpPr>
          <p:cNvPr id="382" name="Google Shape;382;p71"/>
          <p:cNvSpPr txBox="1">
            <a:spLocks noGrp="1"/>
          </p:cNvSpPr>
          <p:nvPr>
            <p:ph type="body" idx="1"/>
          </p:nvPr>
        </p:nvSpPr>
        <p:spPr>
          <a:xfrm>
            <a:off x="583757" y="1542691"/>
            <a:ext cx="11059693" cy="4900933"/>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Clr>
                <a:srgbClr val="68BC42"/>
              </a:buClr>
              <a:buSzPts val="2400"/>
              <a:buChar char="▪"/>
            </a:pPr>
            <a:r>
              <a:rPr lang="en-US" b="1" dirty="0" err="1"/>
              <a:t>Verificați</a:t>
            </a:r>
            <a:r>
              <a:rPr lang="en-US" b="1" dirty="0"/>
              <a:t> </a:t>
            </a:r>
            <a:r>
              <a:rPr lang="en-US" b="1" dirty="0" err="1"/>
              <a:t>informațiile</a:t>
            </a:r>
            <a:r>
              <a:rPr lang="en-US" b="1" dirty="0"/>
              <a:t> de </a:t>
            </a:r>
            <a:r>
              <a:rPr lang="en-US" b="1" dirty="0" err="1"/>
              <a:t>livrare</a:t>
            </a:r>
            <a:endParaRPr lang="ro-RO" b="1" dirty="0"/>
          </a:p>
          <a:p>
            <a:pPr marL="76200" lvl="0" indent="0" algn="l" rtl="0">
              <a:lnSpc>
                <a:spcPct val="100000"/>
              </a:lnSpc>
              <a:spcBef>
                <a:spcPts val="600"/>
              </a:spcBef>
              <a:spcAft>
                <a:spcPts val="0"/>
              </a:spcAft>
              <a:buClr>
                <a:srgbClr val="68BC42"/>
              </a:buClr>
              <a:buSzPts val="2400"/>
              <a:buNone/>
            </a:pPr>
            <a:r>
              <a:rPr lang="en-US" dirty="0" err="1"/>
              <a:t>Utilizați</a:t>
            </a:r>
            <a:r>
              <a:rPr lang="en-US" dirty="0"/>
              <a:t> </a:t>
            </a:r>
            <a:r>
              <a:rPr lang="en-US" dirty="0" err="1"/>
              <a:t>codul</a:t>
            </a:r>
            <a:r>
              <a:rPr lang="en-US" dirty="0"/>
              <a:t> de </a:t>
            </a:r>
            <a:r>
              <a:rPr lang="en-US" dirty="0" err="1"/>
              <a:t>urmărire</a:t>
            </a:r>
            <a:r>
              <a:rPr lang="en-US" dirty="0"/>
              <a:t> </a:t>
            </a:r>
            <a:r>
              <a:rPr lang="en-US" dirty="0" err="1"/>
              <a:t>pentru</a:t>
            </a:r>
            <a:r>
              <a:rPr lang="en-US" dirty="0"/>
              <a:t> a </a:t>
            </a:r>
            <a:r>
              <a:rPr lang="en-US" dirty="0" err="1"/>
              <a:t>verifica</a:t>
            </a:r>
            <a:r>
              <a:rPr lang="en-US" dirty="0"/>
              <a:t> </a:t>
            </a:r>
            <a:r>
              <a:rPr lang="en-US" dirty="0" err="1"/>
              <a:t>starea</a:t>
            </a:r>
            <a:r>
              <a:rPr lang="en-US" dirty="0"/>
              <a:t> </a:t>
            </a:r>
            <a:r>
              <a:rPr lang="en-US" dirty="0" err="1"/>
              <a:t>comenzii</a:t>
            </a:r>
            <a:r>
              <a:rPr lang="ro-RO" dirty="0"/>
              <a:t>. Astfel </a:t>
            </a:r>
            <a:r>
              <a:rPr lang="en-US" dirty="0" err="1"/>
              <a:t>identificați</a:t>
            </a:r>
            <a:r>
              <a:rPr lang="en-US" dirty="0"/>
              <a:t> </a:t>
            </a:r>
            <a:r>
              <a:rPr lang="en-US" dirty="0" err="1"/>
              <a:t>dacă</a:t>
            </a:r>
            <a:r>
              <a:rPr lang="en-US" dirty="0"/>
              <a:t> a </a:t>
            </a:r>
            <a:r>
              <a:rPr lang="en-US" dirty="0" err="1"/>
              <a:t>existat</a:t>
            </a:r>
            <a:r>
              <a:rPr lang="en-US" dirty="0"/>
              <a:t> o </a:t>
            </a:r>
            <a:r>
              <a:rPr lang="en-US" dirty="0" err="1"/>
              <a:t>întârziere</a:t>
            </a:r>
            <a:r>
              <a:rPr lang="en-US" dirty="0"/>
              <a:t> </a:t>
            </a:r>
            <a:r>
              <a:rPr lang="en-US" dirty="0" err="1"/>
              <a:t>sau</a:t>
            </a:r>
            <a:r>
              <a:rPr lang="en-US" dirty="0"/>
              <a:t> o </a:t>
            </a:r>
            <a:r>
              <a:rPr lang="en-US" dirty="0" err="1"/>
              <a:t>modificare</a:t>
            </a:r>
            <a:r>
              <a:rPr lang="en-US" dirty="0"/>
              <a:t> a </a:t>
            </a:r>
            <a:r>
              <a:rPr lang="en-US" dirty="0" err="1"/>
              <a:t>datei</a:t>
            </a:r>
            <a:r>
              <a:rPr lang="en-US" dirty="0"/>
              <a:t> de </a:t>
            </a:r>
            <a:r>
              <a:rPr lang="en-US" dirty="0" err="1"/>
              <a:t>livrare</a:t>
            </a:r>
            <a:r>
              <a:rPr lang="en-US" dirty="0"/>
              <a:t>.</a:t>
            </a:r>
            <a:endParaRPr lang="ro-RO" dirty="0"/>
          </a:p>
          <a:p>
            <a:pPr marL="76200" lvl="0" indent="0" algn="l" rtl="0">
              <a:lnSpc>
                <a:spcPct val="100000"/>
              </a:lnSpc>
              <a:spcBef>
                <a:spcPts val="600"/>
              </a:spcBef>
              <a:spcAft>
                <a:spcPts val="0"/>
              </a:spcAft>
              <a:buClr>
                <a:srgbClr val="68BC42"/>
              </a:buClr>
              <a:buSzPts val="2400"/>
              <a:buNone/>
            </a:pPr>
            <a:endParaRPr dirty="0"/>
          </a:p>
          <a:p>
            <a:pPr marL="457200" lvl="0" indent="-381000" algn="l" rtl="0">
              <a:lnSpc>
                <a:spcPct val="100000"/>
              </a:lnSpc>
              <a:spcBef>
                <a:spcPts val="600"/>
              </a:spcBef>
              <a:spcAft>
                <a:spcPts val="0"/>
              </a:spcAft>
              <a:buClr>
                <a:srgbClr val="68BC42"/>
              </a:buClr>
              <a:buSzPts val="2400"/>
              <a:buChar char="▪"/>
            </a:pPr>
            <a:r>
              <a:rPr lang="en-US" b="1" dirty="0" err="1"/>
              <a:t>Contactați</a:t>
            </a:r>
            <a:r>
              <a:rPr lang="en-US" b="1" dirty="0"/>
              <a:t> </a:t>
            </a:r>
            <a:r>
              <a:rPr lang="en-US" b="1" dirty="0" err="1"/>
              <a:t>operatorul</a:t>
            </a:r>
            <a:r>
              <a:rPr lang="en-US" b="1" dirty="0"/>
              <a:t> </a:t>
            </a:r>
            <a:r>
              <a:rPr lang="en-US" b="1" dirty="0" err="1"/>
              <a:t>pentru</a:t>
            </a:r>
            <a:r>
              <a:rPr lang="en-US" b="1" dirty="0"/>
              <a:t> </a:t>
            </a:r>
            <a:r>
              <a:rPr lang="en-US" b="1" dirty="0" err="1"/>
              <a:t>actualizări</a:t>
            </a:r>
            <a:endParaRPr b="1" dirty="0"/>
          </a:p>
          <a:p>
            <a:pPr marL="76200" lvl="0" indent="0" algn="just" rtl="0">
              <a:lnSpc>
                <a:spcPct val="100000"/>
              </a:lnSpc>
              <a:spcBef>
                <a:spcPts val="600"/>
              </a:spcBef>
              <a:spcAft>
                <a:spcPts val="0"/>
              </a:spcAft>
              <a:buSzPts val="2400"/>
              <a:buNone/>
            </a:pPr>
            <a:r>
              <a:rPr lang="en-US" dirty="0" err="1"/>
              <a:t>Dacă</a:t>
            </a:r>
            <a:r>
              <a:rPr lang="en-US" dirty="0"/>
              <a:t> </a:t>
            </a:r>
            <a:r>
              <a:rPr lang="en-US" dirty="0" err="1"/>
              <a:t>există</a:t>
            </a:r>
            <a:r>
              <a:rPr lang="en-US" dirty="0"/>
              <a:t> o </a:t>
            </a:r>
            <a:r>
              <a:rPr lang="en-US" dirty="0" err="1"/>
              <a:t>întârziere</a:t>
            </a:r>
            <a:r>
              <a:rPr lang="en-US" dirty="0"/>
              <a:t>, </a:t>
            </a:r>
            <a:r>
              <a:rPr lang="en-US" dirty="0" err="1"/>
              <a:t>contactați</a:t>
            </a:r>
            <a:r>
              <a:rPr lang="en-US" dirty="0"/>
              <a:t> </a:t>
            </a:r>
            <a:r>
              <a:rPr lang="en-US" dirty="0" err="1"/>
              <a:t>transportatorul</a:t>
            </a:r>
            <a:r>
              <a:rPr lang="en-US" dirty="0"/>
              <a:t> (de </a:t>
            </a:r>
            <a:r>
              <a:rPr lang="en-US" dirty="0" err="1"/>
              <a:t>exemplu</a:t>
            </a:r>
            <a:r>
              <a:rPr lang="en-US" dirty="0"/>
              <a:t>, UPS, FedEx) </a:t>
            </a:r>
            <a:r>
              <a:rPr lang="en-US" dirty="0" err="1"/>
              <a:t>pentru</a:t>
            </a:r>
            <a:r>
              <a:rPr lang="en-US" dirty="0"/>
              <a:t> a </a:t>
            </a:r>
            <a:r>
              <a:rPr lang="en-US" dirty="0" err="1"/>
              <a:t>obține</a:t>
            </a:r>
            <a:r>
              <a:rPr lang="en-US" dirty="0"/>
              <a:t> </a:t>
            </a:r>
            <a:r>
              <a:rPr lang="en-US" dirty="0" err="1"/>
              <a:t>informații</a:t>
            </a:r>
            <a:r>
              <a:rPr lang="en-US" dirty="0"/>
              <a:t> </a:t>
            </a:r>
            <a:r>
              <a:rPr lang="en-US" dirty="0" err="1"/>
              <a:t>mai</a:t>
            </a:r>
            <a:r>
              <a:rPr lang="en-US" dirty="0"/>
              <a:t> </a:t>
            </a:r>
            <a:r>
              <a:rPr lang="en-US" dirty="0" err="1"/>
              <a:t>detaliate</a:t>
            </a:r>
            <a:r>
              <a:rPr lang="en-US" dirty="0"/>
              <a:t> </a:t>
            </a:r>
            <a:r>
              <a:rPr lang="en-US" dirty="0" err="1"/>
              <a:t>și</a:t>
            </a:r>
            <a:r>
              <a:rPr lang="en-US" dirty="0"/>
              <a:t> </a:t>
            </a:r>
            <a:r>
              <a:rPr lang="en-US" dirty="0" err="1"/>
              <a:t>pentru</a:t>
            </a:r>
            <a:r>
              <a:rPr lang="en-US" dirty="0"/>
              <a:t> a </a:t>
            </a:r>
            <a:r>
              <a:rPr lang="en-US" dirty="0" err="1"/>
              <a:t>rezolva</a:t>
            </a:r>
            <a:r>
              <a:rPr lang="en-US" dirty="0"/>
              <a:t> </a:t>
            </a:r>
            <a:r>
              <a:rPr lang="en-US" dirty="0" err="1"/>
              <a:t>orice</a:t>
            </a:r>
            <a:r>
              <a:rPr lang="en-US" dirty="0"/>
              <a:t> </a:t>
            </a:r>
            <a:r>
              <a:rPr lang="en-US" dirty="0" err="1"/>
              <a:t>problemă</a:t>
            </a:r>
            <a:r>
              <a:rPr lang="en-US" dirty="0"/>
              <a:t> de </a:t>
            </a:r>
            <a:r>
              <a:rPr lang="en-US" dirty="0" err="1"/>
              <a:t>livrare</a:t>
            </a:r>
            <a:r>
              <a:rPr lang="en-US" dirty="0"/>
              <a:t>.</a:t>
            </a:r>
            <a:endParaRPr lang="ro-RO" dirty="0"/>
          </a:p>
          <a:p>
            <a:pPr marL="76200" lvl="0" indent="0" algn="just" rtl="0">
              <a:lnSpc>
                <a:spcPct val="100000"/>
              </a:lnSpc>
              <a:spcBef>
                <a:spcPts val="600"/>
              </a:spcBef>
              <a:spcAft>
                <a:spcPts val="0"/>
              </a:spcAft>
              <a:buSzPts val="2400"/>
              <a:buNone/>
            </a:pPr>
            <a:endParaRPr dirty="0"/>
          </a:p>
          <a:p>
            <a:pPr marL="457200" lvl="0" indent="-381000" algn="l" rtl="0">
              <a:lnSpc>
                <a:spcPct val="100000"/>
              </a:lnSpc>
              <a:spcBef>
                <a:spcPts val="600"/>
              </a:spcBef>
              <a:spcAft>
                <a:spcPts val="0"/>
              </a:spcAft>
              <a:buClr>
                <a:srgbClr val="68BC42"/>
              </a:buClr>
              <a:buSzPts val="2400"/>
              <a:buChar char="▪"/>
            </a:pPr>
            <a:r>
              <a:rPr lang="en-US" b="1" dirty="0" err="1"/>
              <a:t>Contactați</a:t>
            </a:r>
            <a:r>
              <a:rPr lang="en-US" b="1" dirty="0"/>
              <a:t> </a:t>
            </a:r>
            <a:r>
              <a:rPr lang="en-US" b="1" dirty="0" err="1"/>
              <a:t>serviciul</a:t>
            </a:r>
            <a:r>
              <a:rPr lang="en-US" b="1" dirty="0"/>
              <a:t> </a:t>
            </a:r>
            <a:r>
              <a:rPr lang="en-US" b="1" dirty="0" err="1"/>
              <a:t>pentru</a:t>
            </a:r>
            <a:r>
              <a:rPr lang="en-US" b="1" dirty="0"/>
              <a:t> </a:t>
            </a:r>
            <a:r>
              <a:rPr lang="en-US" b="1" dirty="0" err="1"/>
              <a:t>clienți</a:t>
            </a:r>
            <a:r>
              <a:rPr lang="en-US" b="1" dirty="0"/>
              <a:t>  </a:t>
            </a:r>
            <a:endParaRPr dirty="0"/>
          </a:p>
          <a:p>
            <a:pPr marL="76200" lvl="0" indent="0" algn="l" rtl="0">
              <a:lnSpc>
                <a:spcPct val="100000"/>
              </a:lnSpc>
              <a:spcBef>
                <a:spcPts val="600"/>
              </a:spcBef>
              <a:spcAft>
                <a:spcPts val="0"/>
              </a:spcAft>
              <a:buSzPts val="2400"/>
              <a:buNone/>
            </a:pPr>
            <a:r>
              <a:rPr lang="en-US" dirty="0" err="1"/>
              <a:t>Contactați</a:t>
            </a:r>
            <a:r>
              <a:rPr lang="en-US" dirty="0"/>
              <a:t> </a:t>
            </a:r>
            <a:r>
              <a:rPr lang="en-US" dirty="0" err="1"/>
              <a:t>serviciul</a:t>
            </a:r>
            <a:r>
              <a:rPr lang="en-US" dirty="0"/>
              <a:t> </a:t>
            </a:r>
            <a:r>
              <a:rPr lang="en-US" dirty="0" err="1"/>
              <a:t>pentru</a:t>
            </a:r>
            <a:r>
              <a:rPr lang="en-US" dirty="0"/>
              <a:t> </a:t>
            </a:r>
            <a:r>
              <a:rPr lang="en-US" dirty="0" err="1"/>
              <a:t>clienți</a:t>
            </a:r>
            <a:r>
              <a:rPr lang="en-US" dirty="0"/>
              <a:t> al </a:t>
            </a:r>
            <a:r>
              <a:rPr lang="en-US" dirty="0" err="1"/>
              <a:t>comerciantului</a:t>
            </a:r>
            <a:r>
              <a:rPr lang="en-US" dirty="0"/>
              <a:t> </a:t>
            </a:r>
            <a:r>
              <a:rPr lang="en-US" dirty="0" err="1"/>
              <a:t>pentru</a:t>
            </a:r>
            <a:r>
              <a:rPr lang="en-US" dirty="0"/>
              <a:t> a </a:t>
            </a:r>
            <a:r>
              <a:rPr lang="en-US" dirty="0" err="1"/>
              <a:t>raporta</a:t>
            </a:r>
            <a:r>
              <a:rPr lang="en-US" dirty="0"/>
              <a:t> </a:t>
            </a:r>
            <a:r>
              <a:rPr lang="en-US" dirty="0" err="1"/>
              <a:t>probleme</a:t>
            </a:r>
            <a:r>
              <a:rPr lang="en-US" dirty="0"/>
              <a:t> precum </a:t>
            </a:r>
            <a:r>
              <a:rPr lang="en-US" dirty="0" err="1"/>
              <a:t>articole</a:t>
            </a:r>
            <a:r>
              <a:rPr lang="en-US" dirty="0"/>
              <a:t> </a:t>
            </a:r>
            <a:r>
              <a:rPr lang="en-US" dirty="0" err="1"/>
              <a:t>lipsă</a:t>
            </a:r>
            <a:r>
              <a:rPr lang="en-US" dirty="0"/>
              <a:t> </a:t>
            </a:r>
            <a:r>
              <a:rPr lang="en-US" dirty="0" err="1"/>
              <a:t>sau</a:t>
            </a:r>
            <a:r>
              <a:rPr lang="en-US" dirty="0"/>
              <a:t> deteriorate </a:t>
            </a:r>
            <a:r>
              <a:rPr lang="en-US" dirty="0" err="1"/>
              <a:t>și</a:t>
            </a:r>
            <a:r>
              <a:rPr lang="en-US" dirty="0"/>
              <a:t> </a:t>
            </a:r>
            <a:r>
              <a:rPr lang="en-US" dirty="0" err="1"/>
              <a:t>pentru</a:t>
            </a:r>
            <a:r>
              <a:rPr lang="en-US" dirty="0"/>
              <a:t> a </a:t>
            </a:r>
            <a:r>
              <a:rPr lang="en-US" dirty="0" err="1"/>
              <a:t>obține</a:t>
            </a:r>
            <a:r>
              <a:rPr lang="en-US" dirty="0"/>
              <a:t> o </a:t>
            </a:r>
            <a:r>
              <a:rPr lang="en-US" dirty="0" err="1"/>
              <a:t>soluție</a:t>
            </a:r>
            <a:r>
              <a:rPr lang="en-US" dirty="0"/>
              <a:t> </a:t>
            </a:r>
            <a:r>
              <a:rPr lang="en-US" dirty="0" err="1"/>
              <a:t>rapidă</a:t>
            </a:r>
            <a:r>
              <a:rPr lang="en-US" dirty="0"/>
              <a:t>.</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72"/>
          <p:cNvSpPr txBox="1">
            <a:spLocks noGrp="1"/>
          </p:cNvSpPr>
          <p:nvPr>
            <p:ph type="title"/>
          </p:nvPr>
        </p:nvSpPr>
        <p:spPr>
          <a:xfrm>
            <a:off x="558000" y="682435"/>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ro-RO" dirty="0"/>
              <a:t>Conștientizare legală și etică </a:t>
            </a:r>
            <a:endParaRPr dirty="0"/>
          </a:p>
        </p:txBody>
      </p:sp>
      <p:sp>
        <p:nvSpPr>
          <p:cNvPr id="388" name="Google Shape;388;p72"/>
          <p:cNvSpPr txBox="1">
            <a:spLocks noGrp="1"/>
          </p:cNvSpPr>
          <p:nvPr>
            <p:ph type="body" idx="1"/>
          </p:nvPr>
        </p:nvSpPr>
        <p:spPr>
          <a:xfrm>
            <a:off x="557999" y="1800000"/>
            <a:ext cx="5409663" cy="447219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dirty="0" err="1"/>
              <a:t>Conștientizare</a:t>
            </a:r>
            <a:r>
              <a:rPr lang="en-US" b="1" dirty="0"/>
              <a:t> </a:t>
            </a:r>
            <a:r>
              <a:rPr lang="ro-RO" b="1" dirty="0"/>
              <a:t>legală</a:t>
            </a:r>
            <a:endParaRPr b="1" dirty="0"/>
          </a:p>
          <a:p>
            <a:pPr marL="457200" lvl="0" indent="-381000" algn="l" rtl="0">
              <a:lnSpc>
                <a:spcPct val="100000"/>
              </a:lnSpc>
              <a:spcBef>
                <a:spcPts val="600"/>
              </a:spcBef>
              <a:spcAft>
                <a:spcPts val="0"/>
              </a:spcAft>
              <a:buClr>
                <a:srgbClr val="68BC42"/>
              </a:buClr>
              <a:buSzPts val="2400"/>
              <a:buChar char="▪"/>
            </a:pPr>
            <a:r>
              <a:rPr lang="en-US" dirty="0" err="1"/>
              <a:t>Principalele</a:t>
            </a:r>
            <a:r>
              <a:rPr lang="en-US" dirty="0"/>
              <a:t> </a:t>
            </a:r>
            <a:r>
              <a:rPr lang="en-US" dirty="0" err="1"/>
              <a:t>drepturi</a:t>
            </a:r>
            <a:r>
              <a:rPr lang="en-US" dirty="0"/>
              <a:t> ale </a:t>
            </a:r>
            <a:r>
              <a:rPr lang="en-US" dirty="0" err="1"/>
              <a:t>consumatorilor</a:t>
            </a:r>
            <a:endParaRPr dirty="0"/>
          </a:p>
          <a:p>
            <a:pPr marL="457200" lvl="0" indent="-381000" algn="l" rtl="0">
              <a:lnSpc>
                <a:spcPct val="100000"/>
              </a:lnSpc>
              <a:spcBef>
                <a:spcPts val="600"/>
              </a:spcBef>
              <a:spcAft>
                <a:spcPts val="0"/>
              </a:spcAft>
              <a:buClr>
                <a:srgbClr val="68BC42"/>
              </a:buClr>
              <a:buSzPts val="2400"/>
              <a:buChar char="▪"/>
            </a:pPr>
            <a:r>
              <a:rPr lang="en-US" dirty="0" err="1"/>
              <a:t>Dreptul</a:t>
            </a:r>
            <a:r>
              <a:rPr lang="en-US" dirty="0"/>
              <a:t> la </a:t>
            </a:r>
            <a:r>
              <a:rPr lang="en-US" dirty="0" err="1"/>
              <a:t>informare</a:t>
            </a:r>
            <a:endParaRPr dirty="0"/>
          </a:p>
          <a:p>
            <a:pPr marL="457200" lvl="0" indent="-381000" algn="l" rtl="0">
              <a:lnSpc>
                <a:spcPct val="100000"/>
              </a:lnSpc>
              <a:spcBef>
                <a:spcPts val="600"/>
              </a:spcBef>
              <a:spcAft>
                <a:spcPts val="0"/>
              </a:spcAft>
              <a:buClr>
                <a:srgbClr val="68BC42"/>
              </a:buClr>
              <a:buSzPts val="2400"/>
              <a:buChar char="▪"/>
            </a:pPr>
            <a:r>
              <a:rPr lang="en-US" dirty="0" err="1"/>
              <a:t>Dreptul</a:t>
            </a:r>
            <a:r>
              <a:rPr lang="en-US" dirty="0"/>
              <a:t> de a </a:t>
            </a:r>
            <a:r>
              <a:rPr lang="en-US" dirty="0" err="1"/>
              <a:t>anula</a:t>
            </a:r>
            <a:r>
              <a:rPr lang="en-US" dirty="0"/>
              <a:t> </a:t>
            </a:r>
            <a:r>
              <a:rPr lang="en-US" dirty="0" err="1"/>
              <a:t>comand</a:t>
            </a:r>
            <a:r>
              <a:rPr lang="ro-RO" dirty="0"/>
              <a:t>a</a:t>
            </a:r>
          </a:p>
          <a:p>
            <a:pPr marL="76200" lvl="0" indent="0" algn="l" rtl="0">
              <a:lnSpc>
                <a:spcPct val="100000"/>
              </a:lnSpc>
              <a:spcBef>
                <a:spcPts val="600"/>
              </a:spcBef>
              <a:spcAft>
                <a:spcPts val="0"/>
              </a:spcAft>
              <a:buClr>
                <a:srgbClr val="68BC42"/>
              </a:buClr>
              <a:buSzPts val="2400"/>
              <a:buNone/>
            </a:pPr>
            <a:r>
              <a:rPr lang="en-US" dirty="0"/>
              <a:t> (</a:t>
            </a:r>
            <a:r>
              <a:rPr lang="en-US" dirty="0" err="1"/>
              <a:t>perioada</a:t>
            </a:r>
            <a:r>
              <a:rPr lang="en-US" dirty="0"/>
              <a:t> de </a:t>
            </a:r>
            <a:r>
              <a:rPr lang="en-US" dirty="0" err="1"/>
              <a:t>reflecție</a:t>
            </a:r>
            <a:r>
              <a:rPr lang="en-US" dirty="0"/>
              <a:t>)</a:t>
            </a:r>
            <a:endParaRPr dirty="0"/>
          </a:p>
          <a:p>
            <a:pPr marL="457200" lvl="0" indent="-381000" algn="l" rtl="0">
              <a:lnSpc>
                <a:spcPct val="100000"/>
              </a:lnSpc>
              <a:spcBef>
                <a:spcPts val="600"/>
              </a:spcBef>
              <a:spcAft>
                <a:spcPts val="0"/>
              </a:spcAft>
              <a:buClr>
                <a:srgbClr val="68BC42"/>
              </a:buClr>
              <a:buSzPts val="2400"/>
              <a:buChar char="▪"/>
            </a:pPr>
            <a:r>
              <a:rPr lang="en-US" dirty="0" err="1"/>
              <a:t>Dreptul</a:t>
            </a:r>
            <a:r>
              <a:rPr lang="en-US" dirty="0"/>
              <a:t> la </a:t>
            </a:r>
            <a:r>
              <a:rPr lang="en-US" dirty="0" err="1"/>
              <a:t>rambursare</a:t>
            </a:r>
            <a:endParaRPr dirty="0"/>
          </a:p>
          <a:p>
            <a:pPr marL="457200" lvl="0" indent="-381000" algn="l" rtl="0">
              <a:lnSpc>
                <a:spcPct val="100000"/>
              </a:lnSpc>
              <a:spcBef>
                <a:spcPts val="600"/>
              </a:spcBef>
              <a:spcAft>
                <a:spcPts val="0"/>
              </a:spcAft>
              <a:buClr>
                <a:srgbClr val="68BC42"/>
              </a:buClr>
              <a:buSzPts val="2400"/>
              <a:buChar char="▪"/>
            </a:pPr>
            <a:r>
              <a:rPr lang="en-US" dirty="0" err="1"/>
              <a:t>Dreptul</a:t>
            </a:r>
            <a:r>
              <a:rPr lang="en-US" dirty="0"/>
              <a:t> la </a:t>
            </a:r>
            <a:r>
              <a:rPr lang="en-US" dirty="0" err="1"/>
              <a:t>confidențialitatea</a:t>
            </a:r>
            <a:r>
              <a:rPr lang="en-US" dirty="0"/>
              <a:t> </a:t>
            </a:r>
            <a:r>
              <a:rPr lang="en-US" dirty="0" err="1"/>
              <a:t>datelor</a:t>
            </a:r>
            <a:endParaRPr dirty="0"/>
          </a:p>
          <a:p>
            <a:pPr marL="457200" lvl="0" indent="-381000" algn="l" rtl="0">
              <a:lnSpc>
                <a:spcPct val="100000"/>
              </a:lnSpc>
              <a:spcBef>
                <a:spcPts val="600"/>
              </a:spcBef>
              <a:spcAft>
                <a:spcPts val="0"/>
              </a:spcAft>
              <a:buClr>
                <a:srgbClr val="68BC42"/>
              </a:buClr>
              <a:buSzPts val="2400"/>
              <a:buChar char="▪"/>
            </a:pPr>
            <a:r>
              <a:rPr lang="en-US" dirty="0" err="1"/>
              <a:t>Dreptul</a:t>
            </a:r>
            <a:r>
              <a:rPr lang="en-US" dirty="0"/>
              <a:t> la </a:t>
            </a:r>
            <a:r>
              <a:rPr lang="en-US" dirty="0" err="1"/>
              <a:t>tranzacții</a:t>
            </a:r>
            <a:r>
              <a:rPr lang="en-US" dirty="0"/>
              <a:t> </a:t>
            </a:r>
            <a:r>
              <a:rPr lang="en-US" dirty="0" err="1"/>
              <a:t>sigure</a:t>
            </a:r>
            <a:endParaRPr dirty="0"/>
          </a:p>
        </p:txBody>
      </p:sp>
      <p:sp>
        <p:nvSpPr>
          <p:cNvPr id="389" name="Google Shape;389;p72"/>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fontScale="92500"/>
          </a:bodyPr>
          <a:lstStyle/>
          <a:p>
            <a:pPr marL="76200" lvl="0" indent="0" algn="l" rtl="0">
              <a:lnSpc>
                <a:spcPct val="100000"/>
              </a:lnSpc>
              <a:spcBef>
                <a:spcPts val="600"/>
              </a:spcBef>
              <a:spcAft>
                <a:spcPts val="0"/>
              </a:spcAft>
              <a:buSzPts val="2400"/>
              <a:buNone/>
            </a:pPr>
            <a:r>
              <a:rPr lang="en-US" b="1" dirty="0" err="1"/>
              <a:t>Considerații</a:t>
            </a:r>
            <a:r>
              <a:rPr lang="en-US" b="1" dirty="0"/>
              <a:t> </a:t>
            </a:r>
            <a:r>
              <a:rPr lang="en-US" b="1" dirty="0" err="1"/>
              <a:t>etice</a:t>
            </a:r>
            <a:endParaRPr b="1" dirty="0"/>
          </a:p>
          <a:p>
            <a:pPr marL="457200" lvl="0" indent="-381000" algn="l" rtl="0">
              <a:lnSpc>
                <a:spcPct val="100000"/>
              </a:lnSpc>
              <a:spcBef>
                <a:spcPts val="600"/>
              </a:spcBef>
              <a:spcAft>
                <a:spcPts val="0"/>
              </a:spcAft>
              <a:buClr>
                <a:srgbClr val="68BC42"/>
              </a:buClr>
              <a:buSzPts val="2400"/>
              <a:buChar char="▪"/>
            </a:pPr>
            <a:r>
              <a:rPr lang="en-US" dirty="0"/>
              <a:t>S</a:t>
            </a:r>
            <a:r>
              <a:rPr lang="ro-RO" dirty="0" err="1"/>
              <a:t>usținerea</a:t>
            </a:r>
            <a:r>
              <a:rPr lang="en-US" dirty="0"/>
              <a:t> </a:t>
            </a:r>
            <a:r>
              <a:rPr lang="en-US" dirty="0" err="1"/>
              <a:t>produselor</a:t>
            </a:r>
            <a:r>
              <a:rPr lang="en-US" dirty="0"/>
              <a:t> </a:t>
            </a:r>
            <a:r>
              <a:rPr lang="ro-RO" dirty="0"/>
              <a:t>comerciale </a:t>
            </a:r>
            <a:r>
              <a:rPr lang="en-US" dirty="0" err="1"/>
              <a:t>echitabil</a:t>
            </a:r>
            <a:r>
              <a:rPr lang="ro-RO" dirty="0"/>
              <a:t>e</a:t>
            </a:r>
            <a:endParaRPr dirty="0"/>
          </a:p>
          <a:p>
            <a:pPr marL="457200" lvl="0" indent="-381000" algn="l" rtl="0">
              <a:lnSpc>
                <a:spcPct val="100000"/>
              </a:lnSpc>
              <a:spcBef>
                <a:spcPts val="600"/>
              </a:spcBef>
              <a:spcAft>
                <a:spcPts val="0"/>
              </a:spcAft>
              <a:buClr>
                <a:srgbClr val="68BC42"/>
              </a:buClr>
              <a:buSzPts val="2400"/>
              <a:buChar char="▪"/>
            </a:pPr>
            <a:r>
              <a:rPr lang="en-US" dirty="0" err="1"/>
              <a:t>Alegerea</a:t>
            </a:r>
            <a:r>
              <a:rPr lang="en-US" dirty="0"/>
              <a:t> </a:t>
            </a:r>
            <a:r>
              <a:rPr lang="en-US" dirty="0" err="1"/>
              <a:t>mărcilor</a:t>
            </a:r>
            <a:r>
              <a:rPr lang="en-US" dirty="0"/>
              <a:t> </a:t>
            </a:r>
            <a:r>
              <a:rPr lang="en-US" dirty="0" err="1"/>
              <a:t>durabile</a:t>
            </a:r>
            <a:endParaRPr dirty="0"/>
          </a:p>
          <a:p>
            <a:pPr marL="457200" lvl="0" indent="-381000" algn="l" rtl="0">
              <a:lnSpc>
                <a:spcPct val="100000"/>
              </a:lnSpc>
              <a:spcBef>
                <a:spcPts val="600"/>
              </a:spcBef>
              <a:spcAft>
                <a:spcPts val="0"/>
              </a:spcAft>
              <a:buClr>
                <a:srgbClr val="68BC42"/>
              </a:buClr>
              <a:buSzPts val="2400"/>
              <a:buChar char="▪"/>
            </a:pPr>
            <a:r>
              <a:rPr lang="en-US" dirty="0" err="1"/>
              <a:t>Evitarea</a:t>
            </a:r>
            <a:r>
              <a:rPr lang="en-US" dirty="0"/>
              <a:t> </a:t>
            </a:r>
            <a:r>
              <a:rPr lang="ro-RO" dirty="0"/>
              <a:t>modei rapide</a:t>
            </a:r>
            <a:r>
              <a:rPr lang="en-US" dirty="0"/>
              <a:t>: </a:t>
            </a:r>
            <a:r>
              <a:rPr lang="ro-RO" dirty="0"/>
              <a:t>fast </a:t>
            </a:r>
            <a:r>
              <a:rPr lang="ro-RO" dirty="0" err="1"/>
              <a:t>fashion</a:t>
            </a:r>
            <a:r>
              <a:rPr lang="ro-RO" dirty="0"/>
              <a:t> - haine produse rapid, în cantități mari, la prețuri mici – de multe ori în condiții </a:t>
            </a:r>
            <a:r>
              <a:rPr lang="ro-RO" dirty="0" err="1"/>
              <a:t>neetice</a:t>
            </a:r>
            <a:r>
              <a:rPr lang="ro-RO" dirty="0"/>
              <a:t> </a:t>
            </a:r>
            <a:r>
              <a:rPr lang="ro-RO" i="1" dirty="0"/>
              <a:t>(exploatarea muncitorilor, poluare)</a:t>
            </a:r>
            <a:r>
              <a:rPr lang="ro-RO" dirty="0"/>
              <a:t>.</a:t>
            </a:r>
            <a:endParaRPr dirty="0"/>
          </a:p>
          <a:p>
            <a:pPr marL="457200" lvl="0" indent="-381000" algn="l" rtl="0">
              <a:lnSpc>
                <a:spcPct val="100000"/>
              </a:lnSpc>
              <a:spcBef>
                <a:spcPts val="600"/>
              </a:spcBef>
              <a:spcAft>
                <a:spcPts val="0"/>
              </a:spcAft>
              <a:buClr>
                <a:srgbClr val="68BC42"/>
              </a:buClr>
              <a:buSzPts val="2400"/>
              <a:buChar char="▪"/>
            </a:pPr>
            <a:r>
              <a:rPr lang="ro-RO" dirty="0"/>
              <a:t>Respectarea bunăstării animalelor</a:t>
            </a:r>
            <a:endParaRPr lang="en-US" dirty="0"/>
          </a:p>
          <a:p>
            <a:r>
              <a:rPr lang="en-US" dirty="0"/>
              <a:t>R</a:t>
            </a:r>
            <a:r>
              <a:rPr lang="ro-RO" dirty="0" err="1"/>
              <a:t>ecunoașterea</a:t>
            </a:r>
            <a:r>
              <a:rPr lang="ro-RO" dirty="0"/>
              <a:t> „</a:t>
            </a:r>
            <a:r>
              <a:rPr lang="ro-RO" dirty="0" err="1"/>
              <a:t>greenwashing</a:t>
            </a:r>
            <a:r>
              <a:rPr lang="ro-RO" dirty="0"/>
              <a:t>”-ului</a:t>
            </a:r>
          </a:p>
          <a:p>
            <a:pPr marL="76200" indent="0">
              <a:buNone/>
            </a:pPr>
            <a:r>
              <a:rPr lang="ro-RO" i="1" dirty="0"/>
              <a:t>„</a:t>
            </a:r>
            <a:r>
              <a:rPr lang="ro-RO" i="1" dirty="0" err="1"/>
              <a:t>Greenwashing</a:t>
            </a:r>
            <a:r>
              <a:rPr lang="ro-RO" i="1" dirty="0"/>
              <a:t>” înseamnă când o firmă se prezintă ca ecologică, dar în realitate nu respectă principiile sustenabilității </a:t>
            </a:r>
            <a:endParaRPr lang="ro-RO" dirty="0"/>
          </a:p>
          <a:p>
            <a:pPr marL="457200" lvl="0" indent="-381000" algn="l" rtl="0">
              <a:lnSpc>
                <a:spcPct val="100000"/>
              </a:lnSpc>
              <a:spcBef>
                <a:spcPts val="600"/>
              </a:spcBef>
              <a:spcAft>
                <a:spcPts val="0"/>
              </a:spcAft>
              <a:buClr>
                <a:srgbClr val="68BC42"/>
              </a:buClr>
              <a:buSzPts val="2400"/>
              <a:buChar char="▪"/>
            </a:pPr>
            <a:endParaRPr dirty="0"/>
          </a:p>
        </p:txBody>
      </p:sp>
      <p:sp>
        <p:nvSpPr>
          <p:cNvPr id="6" name="TextBox 5">
            <a:extLst>
              <a:ext uri="{FF2B5EF4-FFF2-40B4-BE49-F238E27FC236}">
                <a16:creationId xmlns:a16="http://schemas.microsoft.com/office/drawing/2014/main" id="{D783203E-61E2-4AC1-8209-E6CC71A5BF9A}"/>
              </a:ext>
            </a:extLst>
          </p:cNvPr>
          <p:cNvSpPr txBox="1"/>
          <p:nvPr/>
        </p:nvSpPr>
        <p:spPr>
          <a:xfrm>
            <a:off x="557999" y="1276780"/>
            <a:ext cx="10911757" cy="369332"/>
          </a:xfrm>
          <a:prstGeom prst="rect">
            <a:avLst/>
          </a:prstGeom>
          <a:noFill/>
        </p:spPr>
        <p:txBody>
          <a:bodyPr wrap="square">
            <a:spAutoFit/>
          </a:bodyPr>
          <a:lstStyle/>
          <a:p>
            <a:r>
              <a:rPr lang="ro-RO" sz="1800" i="1" dirty="0"/>
              <a:t>vă cunoașteți drepturile ca persoane ce cumpără online, dar în același timp sunteți cumpărători corecți</a:t>
            </a:r>
            <a:endParaRPr lang="en-US" sz="18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73" descr="High ROI content abstract concept illustration"/>
          <p:cNvPicPr preferRelativeResize="0"/>
          <p:nvPr/>
        </p:nvPicPr>
        <p:blipFill rotWithShape="1">
          <a:blip r:embed="rId3">
            <a:alphaModFix/>
          </a:blip>
          <a:srcRect l="10457" t="11531" r="9779" b="9206"/>
          <a:stretch/>
        </p:blipFill>
        <p:spPr>
          <a:xfrm>
            <a:off x="7875048" y="2160000"/>
            <a:ext cx="3753750" cy="3729951"/>
          </a:xfrm>
          <a:prstGeom prst="rect">
            <a:avLst/>
          </a:prstGeom>
          <a:noFill/>
          <a:ln>
            <a:noFill/>
          </a:ln>
        </p:spPr>
      </p:pic>
      <p:sp>
        <p:nvSpPr>
          <p:cNvPr id="396" name="Google Shape;396;p73"/>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a:t>Secțiunea 8</a:t>
            </a:r>
            <a:br>
              <a:rPr lang="en-US" sz="4000"/>
            </a:br>
            <a:r>
              <a:rPr lang="en-US" sz="4000"/>
              <a:t>Cum să comunicați cu serviciul pentru clienți</a:t>
            </a:r>
            <a:endParaRPr/>
          </a:p>
        </p:txBody>
      </p:sp>
      <p:sp>
        <p:nvSpPr>
          <p:cNvPr id="397" name="Google Shape;397;p73"/>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Obiective</a:t>
            </a:r>
            <a:endParaRPr/>
          </a:p>
        </p:txBody>
      </p:sp>
      <p:sp>
        <p:nvSpPr>
          <p:cNvPr id="398" name="Google Shape;398;p73"/>
          <p:cNvSpPr txBox="1">
            <a:spLocks noGrp="1"/>
          </p:cNvSpPr>
          <p:nvPr>
            <p:ph type="body" idx="2"/>
          </p:nvPr>
        </p:nvSpPr>
        <p:spPr>
          <a:xfrm>
            <a:off x="617626" y="2849850"/>
            <a:ext cx="7142100" cy="3643200"/>
          </a:xfrm>
          <a:prstGeom prst="rect">
            <a:avLst/>
          </a:prstGeom>
          <a:noFill/>
          <a:ln>
            <a:noFill/>
          </a:ln>
        </p:spPr>
        <p:txBody>
          <a:bodyPr spcFirstLastPara="1" wrap="square" lIns="91425" tIns="45700" rIns="91425" bIns="45700" anchor="t" anchorCtr="0">
            <a:noAutofit/>
          </a:bodyPr>
          <a:lstStyle/>
          <a:p>
            <a:pPr marL="0" lvl="0" indent="0" algn="just" rtl="0">
              <a:lnSpc>
                <a:spcPct val="130000"/>
              </a:lnSpc>
              <a:spcBef>
                <a:spcPts val="0"/>
              </a:spcBef>
              <a:spcAft>
                <a:spcPts val="0"/>
              </a:spcAft>
              <a:buSzPts val="1613"/>
              <a:buNone/>
            </a:pPr>
            <a:r>
              <a:rPr lang="en-US" sz="1709"/>
              <a:t>La finalul acestei secțiuni, veți putea:</a:t>
            </a:r>
            <a:endParaRPr sz="1959"/>
          </a:p>
          <a:p>
            <a:pPr marL="228600" lvl="0" indent="-233179" algn="just" rtl="0">
              <a:lnSpc>
                <a:spcPct val="130000"/>
              </a:lnSpc>
              <a:spcBef>
                <a:spcPts val="1200"/>
              </a:spcBef>
              <a:spcAft>
                <a:spcPts val="0"/>
              </a:spcAft>
              <a:buSzPts val="2072"/>
              <a:buFont typeface="Calibri"/>
              <a:buChar char="✔"/>
            </a:pPr>
            <a:r>
              <a:rPr lang="en-US" sz="1709" b="1"/>
              <a:t>Să contactați serviciul pentru clienți: </a:t>
            </a:r>
            <a:r>
              <a:rPr lang="en-US" sz="1709"/>
              <a:t>Aflați cum să găsiți informațiile de contact corecte și să contactați departamentul potrivit pentru asistență.</a:t>
            </a:r>
            <a:endParaRPr sz="1959"/>
          </a:p>
          <a:p>
            <a:pPr marL="228600" lvl="0" indent="-233179" algn="just" rtl="0">
              <a:lnSpc>
                <a:spcPct val="130000"/>
              </a:lnSpc>
              <a:spcBef>
                <a:spcPts val="1200"/>
              </a:spcBef>
              <a:spcAft>
                <a:spcPts val="0"/>
              </a:spcAft>
              <a:buSzPts val="2072"/>
              <a:buFont typeface="Calibri"/>
              <a:buChar char="✔"/>
            </a:pPr>
            <a:r>
              <a:rPr lang="en-US" sz="1709" b="1"/>
              <a:t>Să descrieți problema în mod clar: </a:t>
            </a:r>
            <a:r>
              <a:rPr lang="en-US" sz="1709"/>
              <a:t>Înțelegeți cum să explicați problema în detaliu, inclusiv informații relevante precum numerele de comandă, codul de livrare sau alte date.</a:t>
            </a:r>
            <a:endParaRPr sz="1959"/>
          </a:p>
          <a:p>
            <a:pPr marL="228600" lvl="0" indent="-233179" algn="just" rtl="0">
              <a:lnSpc>
                <a:spcPct val="130000"/>
              </a:lnSpc>
              <a:spcBef>
                <a:spcPts val="1200"/>
              </a:spcBef>
              <a:spcAft>
                <a:spcPts val="0"/>
              </a:spcAft>
              <a:buSzPts val="2072"/>
              <a:buFont typeface="Calibri"/>
              <a:buChar char="✔"/>
            </a:pPr>
            <a:r>
              <a:rPr lang="en-US" sz="1709" b="1"/>
              <a:t>Să cunoașteți rezultatul dorit: </a:t>
            </a:r>
            <a:r>
              <a:rPr lang="en-US" sz="1709"/>
              <a:t>Fiți clari cu privire la ceea ce doriți ca rezoluție (rambursare, înlocuire sau soluție alternativă) pentru a ghida conversația și a obține cel mai bun rezultat.</a:t>
            </a:r>
            <a:endParaRPr sz="1709"/>
          </a:p>
        </p:txBody>
      </p:sp>
      <p:sp>
        <p:nvSpPr>
          <p:cNvPr id="399" name="Google Shape;399;p73"/>
          <p:cNvSpPr txBox="1"/>
          <p:nvPr/>
        </p:nvSpPr>
        <p:spPr>
          <a:xfrm>
            <a:off x="8880372" y="5889951"/>
            <a:ext cx="1911600"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Imagine </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1D1A29CE-0369-4BB9-B9C9-2497B9AF7E02}"/>
              </a:ext>
            </a:extLst>
          </p:cNvPr>
          <p:cNvSpPr txBox="1"/>
          <p:nvPr/>
        </p:nvSpPr>
        <p:spPr>
          <a:xfrm>
            <a:off x="11380304" y="6042991"/>
            <a:ext cx="811696" cy="815009"/>
          </a:xfrm>
          <a:prstGeom prst="rect">
            <a:avLst/>
          </a:prstGeom>
          <a:solidFill>
            <a:schemeClr val="bg1"/>
          </a:solidFill>
        </p:spPr>
        <p:txBody>
          <a:bodyPr wrap="square" rtlCol="0">
            <a:spAutoFit/>
          </a:bodyPr>
          <a:lstStyle/>
          <a:p>
            <a:endParaRPr lang="en-US" dirty="0"/>
          </a:p>
        </p:txBody>
      </p:sp>
      <p:pic>
        <p:nvPicPr>
          <p:cNvPr id="9" name="Google Shape;79;p1">
            <a:extLst>
              <a:ext uri="{FF2B5EF4-FFF2-40B4-BE49-F238E27FC236}">
                <a16:creationId xmlns:a16="http://schemas.microsoft.com/office/drawing/2014/main" id="{9EC853FA-F89A-4030-BB6F-05F769ED9942}"/>
              </a:ext>
            </a:extLst>
          </p:cNvPr>
          <p:cNvPicPr preferRelativeResize="0"/>
          <p:nvPr/>
        </p:nvPicPr>
        <p:blipFill>
          <a:blip r:embed="rId5">
            <a:alphaModFix/>
          </a:blip>
          <a:stretch>
            <a:fillRect/>
          </a:stretch>
        </p:blipFill>
        <p:spPr>
          <a:xfrm>
            <a:off x="10473903" y="6351847"/>
            <a:ext cx="1478830" cy="35100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4"/>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Contactați serviciul pentru clienți</a:t>
            </a:r>
            <a:endParaRPr/>
          </a:p>
        </p:txBody>
      </p:sp>
      <p:sp>
        <p:nvSpPr>
          <p:cNvPr id="405" name="Google Shape;405;p74"/>
          <p:cNvSpPr txBox="1">
            <a:spLocks noGrp="1"/>
          </p:cNvSpPr>
          <p:nvPr>
            <p:ph type="body" idx="1"/>
          </p:nvPr>
        </p:nvSpPr>
        <p:spPr>
          <a:xfrm>
            <a:off x="278375" y="1961425"/>
            <a:ext cx="7932900" cy="3608100"/>
          </a:xfrm>
          <a:prstGeom prst="rect">
            <a:avLst/>
          </a:prstGeom>
          <a:noFill/>
          <a:ln>
            <a:noFill/>
          </a:ln>
        </p:spPr>
        <p:txBody>
          <a:bodyPr spcFirstLastPara="1" wrap="square" lIns="91425" tIns="45700" rIns="91425" bIns="45700" anchor="t" anchorCtr="0">
            <a:normAutofit fontScale="92500" lnSpcReduction="20000"/>
          </a:bodyPr>
          <a:lstStyle/>
          <a:p>
            <a:pPr marL="76200" lvl="0" indent="0" algn="l" rtl="0">
              <a:lnSpc>
                <a:spcPct val="100000"/>
              </a:lnSpc>
              <a:spcBef>
                <a:spcPts val="600"/>
              </a:spcBef>
              <a:spcAft>
                <a:spcPts val="0"/>
              </a:spcAft>
              <a:buSzPct val="117646"/>
              <a:buNone/>
            </a:pPr>
            <a:r>
              <a:rPr lang="en-US"/>
              <a:t>Găsiți opțiunile de contact ale asistenței pentru clienți, majoritatea magazinelor online oferă mai multe modalități de a contacta serviciul clienți, inclusiv:</a:t>
            </a:r>
            <a:endParaRPr/>
          </a:p>
          <a:p>
            <a:pPr marL="457200" lvl="0" indent="-367552" algn="l" rtl="0">
              <a:lnSpc>
                <a:spcPct val="100000"/>
              </a:lnSpc>
              <a:spcBef>
                <a:spcPts val="600"/>
              </a:spcBef>
              <a:spcAft>
                <a:spcPts val="0"/>
              </a:spcAft>
              <a:buClr>
                <a:srgbClr val="68BC42"/>
              </a:buClr>
              <a:buSzPct val="117646"/>
              <a:buChar char="▪"/>
            </a:pPr>
            <a:r>
              <a:rPr lang="en-US" b="1"/>
              <a:t>Chat live</a:t>
            </a:r>
            <a:r>
              <a:rPr lang="en-US"/>
              <a:t>: Se găsește, de obicei, pe site-ul web sau pe aplicație pentru a trimite mesaje unui reprezentant virtual.</a:t>
            </a:r>
            <a:endParaRPr/>
          </a:p>
          <a:p>
            <a:pPr marL="457200" lvl="0" indent="-367552" algn="l" rtl="0">
              <a:lnSpc>
                <a:spcPct val="100000"/>
              </a:lnSpc>
              <a:spcBef>
                <a:spcPts val="600"/>
              </a:spcBef>
              <a:spcAft>
                <a:spcPts val="0"/>
              </a:spcAft>
              <a:buClr>
                <a:srgbClr val="68BC42"/>
              </a:buClr>
              <a:buSzPct val="117646"/>
              <a:buChar char="▪"/>
            </a:pPr>
            <a:r>
              <a:rPr lang="en-US" b="1"/>
              <a:t>E-mail</a:t>
            </a:r>
            <a:r>
              <a:rPr lang="en-US"/>
              <a:t>: Utilizați secțiunea „Contactați-ne” a site-ului pentru a găsi adresa de e-mail a serviciului de asistență pentru clienți.</a:t>
            </a:r>
            <a:endParaRPr/>
          </a:p>
          <a:p>
            <a:pPr marL="457200" lvl="0" indent="-367552" algn="l" rtl="0">
              <a:lnSpc>
                <a:spcPct val="100000"/>
              </a:lnSpc>
              <a:spcBef>
                <a:spcPts val="600"/>
              </a:spcBef>
              <a:spcAft>
                <a:spcPts val="0"/>
              </a:spcAft>
              <a:buClr>
                <a:srgbClr val="68BC42"/>
              </a:buClr>
              <a:buSzPct val="117646"/>
              <a:buChar char="▪"/>
            </a:pPr>
            <a:r>
              <a:rPr lang="en-US" b="1"/>
              <a:t>Asistență telefonică</a:t>
            </a:r>
            <a:r>
              <a:rPr lang="en-US"/>
              <a:t>: Unele magazine oferă un număr de telefon pentru contact direct.</a:t>
            </a:r>
            <a:endParaRPr/>
          </a:p>
          <a:p>
            <a:pPr marL="457200" lvl="0" indent="-367552" algn="l" rtl="0">
              <a:lnSpc>
                <a:spcPct val="100000"/>
              </a:lnSpc>
              <a:spcBef>
                <a:spcPts val="600"/>
              </a:spcBef>
              <a:spcAft>
                <a:spcPts val="0"/>
              </a:spcAft>
              <a:buClr>
                <a:srgbClr val="68BC42"/>
              </a:buClr>
              <a:buSzPct val="117646"/>
              <a:buChar char="▪"/>
            </a:pPr>
            <a:r>
              <a:rPr lang="en-US" b="1"/>
              <a:t>Social media</a:t>
            </a:r>
            <a:r>
              <a:rPr lang="en-US"/>
              <a:t>: Unele companii oferă asistență prin intermediul conturilor lor de social media (de exemplu, Facebook, Twitter).</a:t>
            </a:r>
            <a:endParaRPr/>
          </a:p>
          <a:p>
            <a:pPr marL="457200" lvl="0" indent="-228600" algn="l" rtl="0">
              <a:lnSpc>
                <a:spcPct val="100000"/>
              </a:lnSpc>
              <a:spcBef>
                <a:spcPts val="600"/>
              </a:spcBef>
              <a:spcAft>
                <a:spcPts val="0"/>
              </a:spcAft>
              <a:buClr>
                <a:srgbClr val="68BC42"/>
              </a:buClr>
              <a:buSzPct val="117646"/>
              <a:buNone/>
            </a:pPr>
            <a:endParaRPr/>
          </a:p>
        </p:txBody>
      </p:sp>
      <p:pic>
        <p:nvPicPr>
          <p:cNvPr id="406" name="Google Shape;406;p74" descr="Hand drawn crm illustration"/>
          <p:cNvPicPr preferRelativeResize="0"/>
          <p:nvPr/>
        </p:nvPicPr>
        <p:blipFill rotWithShape="1">
          <a:blip r:embed="rId3">
            <a:alphaModFix/>
          </a:blip>
          <a:srcRect/>
          <a:stretch/>
        </p:blipFill>
        <p:spPr>
          <a:xfrm>
            <a:off x="8082698" y="1649145"/>
            <a:ext cx="3830927" cy="3830927"/>
          </a:xfrm>
          <a:prstGeom prst="rect">
            <a:avLst/>
          </a:prstGeom>
          <a:noFill/>
          <a:ln>
            <a:noFill/>
          </a:ln>
        </p:spPr>
      </p:pic>
      <p:sp>
        <p:nvSpPr>
          <p:cNvPr id="407" name="Google Shape;407;p74"/>
          <p:cNvSpPr txBox="1"/>
          <p:nvPr/>
        </p:nvSpPr>
        <p:spPr>
          <a:xfrm>
            <a:off x="4543989" y="5461178"/>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Imagine -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5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5"/>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76200" lvl="0" indent="0" algn="l" rtl="0">
              <a:lnSpc>
                <a:spcPct val="90000"/>
              </a:lnSpc>
              <a:spcBef>
                <a:spcPts val="0"/>
              </a:spcBef>
              <a:spcAft>
                <a:spcPts val="0"/>
              </a:spcAft>
              <a:buSzPts val="2800"/>
              <a:buNone/>
            </a:pPr>
            <a:r>
              <a:rPr lang="en-US" b="1" dirty="0"/>
              <a:t>DESCRIEȚI CLAR PROBLEMA!</a:t>
            </a:r>
            <a:endParaRPr dirty="0"/>
          </a:p>
        </p:txBody>
      </p:sp>
      <p:sp>
        <p:nvSpPr>
          <p:cNvPr id="413" name="Google Shape;413;p75"/>
          <p:cNvSpPr txBox="1">
            <a:spLocks noGrp="1"/>
          </p:cNvSpPr>
          <p:nvPr>
            <p:ph type="body" idx="1"/>
          </p:nvPr>
        </p:nvSpPr>
        <p:spPr>
          <a:xfrm>
            <a:off x="566150" y="1883951"/>
            <a:ext cx="7053900" cy="438810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sz="2300" b="1"/>
              <a:t>Fiți specifici</a:t>
            </a:r>
            <a:r>
              <a:rPr lang="en-US" sz="2300"/>
              <a:t>: Atunci când contactați serviciul pentru clienți, explicați problema în detaliu. Includeți informații relevante precum:</a:t>
            </a:r>
            <a:endParaRPr sz="2300"/>
          </a:p>
          <a:p>
            <a:pPr marL="914400" lvl="1" indent="-389890" algn="l" rtl="0">
              <a:lnSpc>
                <a:spcPct val="100000"/>
              </a:lnSpc>
              <a:spcBef>
                <a:spcPts val="600"/>
              </a:spcBef>
              <a:spcAft>
                <a:spcPts val="0"/>
              </a:spcAft>
              <a:buSzPts val="2540"/>
              <a:buChar char="▪"/>
            </a:pPr>
            <a:r>
              <a:rPr lang="en-US" sz="2100">
                <a:latin typeface="Calibri"/>
                <a:ea typeface="Calibri"/>
                <a:cs typeface="Calibri"/>
                <a:sym typeface="Calibri"/>
              </a:rPr>
              <a:t>Numărul comenzii</a:t>
            </a:r>
            <a:endParaRPr sz="2100">
              <a:latin typeface="Calibri"/>
              <a:ea typeface="Calibri"/>
              <a:cs typeface="Calibri"/>
              <a:sym typeface="Calibri"/>
            </a:endParaRPr>
          </a:p>
          <a:p>
            <a:pPr marL="914400" lvl="1" indent="-389890" algn="l" rtl="0">
              <a:lnSpc>
                <a:spcPct val="100000"/>
              </a:lnSpc>
              <a:spcBef>
                <a:spcPts val="600"/>
              </a:spcBef>
              <a:spcAft>
                <a:spcPts val="0"/>
              </a:spcAft>
              <a:buSzPts val="2540"/>
              <a:buChar char="▪"/>
            </a:pPr>
            <a:r>
              <a:rPr lang="en-US" sz="2100">
                <a:latin typeface="Calibri"/>
                <a:ea typeface="Calibri"/>
                <a:cs typeface="Calibri"/>
                <a:sym typeface="Calibri"/>
              </a:rPr>
              <a:t>Numele produsului și descrierea acestuia</a:t>
            </a:r>
            <a:endParaRPr sz="2100">
              <a:latin typeface="Calibri"/>
              <a:ea typeface="Calibri"/>
              <a:cs typeface="Calibri"/>
              <a:sym typeface="Calibri"/>
            </a:endParaRPr>
          </a:p>
          <a:p>
            <a:pPr marL="914400" lvl="1" indent="-389890" algn="l" rtl="0">
              <a:lnSpc>
                <a:spcPct val="100000"/>
              </a:lnSpc>
              <a:spcBef>
                <a:spcPts val="600"/>
              </a:spcBef>
              <a:spcAft>
                <a:spcPts val="0"/>
              </a:spcAft>
              <a:buSzPts val="2540"/>
              <a:buChar char="▪"/>
            </a:pPr>
            <a:r>
              <a:rPr lang="en-US" sz="2100">
                <a:latin typeface="Calibri"/>
                <a:ea typeface="Calibri"/>
                <a:cs typeface="Calibri"/>
                <a:sym typeface="Calibri"/>
              </a:rPr>
              <a:t>Data achiziționării</a:t>
            </a:r>
            <a:endParaRPr sz="2100">
              <a:latin typeface="Calibri"/>
              <a:ea typeface="Calibri"/>
              <a:cs typeface="Calibri"/>
              <a:sym typeface="Calibri"/>
            </a:endParaRPr>
          </a:p>
          <a:p>
            <a:pPr marL="914400" lvl="1" indent="-389890" algn="l" rtl="0">
              <a:lnSpc>
                <a:spcPct val="100000"/>
              </a:lnSpc>
              <a:spcBef>
                <a:spcPts val="600"/>
              </a:spcBef>
              <a:spcAft>
                <a:spcPts val="0"/>
              </a:spcAft>
              <a:buSzPts val="2540"/>
              <a:buChar char="▪"/>
            </a:pPr>
            <a:r>
              <a:rPr lang="en-US" sz="2100">
                <a:latin typeface="Calibri"/>
                <a:ea typeface="Calibri"/>
                <a:cs typeface="Calibri"/>
                <a:sym typeface="Calibri"/>
              </a:rPr>
              <a:t>O explicație clară a problemei (de exemplu, „Produsul a sosit deteriorat”, „Am primit mărimea greșită”)</a:t>
            </a:r>
            <a:endParaRPr sz="2100">
              <a:latin typeface="Calibri"/>
              <a:ea typeface="Calibri"/>
              <a:cs typeface="Calibri"/>
              <a:sym typeface="Calibri"/>
            </a:endParaRPr>
          </a:p>
          <a:p>
            <a:pPr marL="457200" lvl="0" indent="-228600" algn="l" rtl="0">
              <a:lnSpc>
                <a:spcPct val="100000"/>
              </a:lnSpc>
              <a:spcBef>
                <a:spcPts val="600"/>
              </a:spcBef>
              <a:spcAft>
                <a:spcPts val="0"/>
              </a:spcAft>
              <a:buClr>
                <a:srgbClr val="68BC42"/>
              </a:buClr>
              <a:buSzPts val="2400"/>
              <a:buNone/>
            </a:pPr>
            <a:endParaRPr/>
          </a:p>
        </p:txBody>
      </p:sp>
      <p:pic>
        <p:nvPicPr>
          <p:cNvPr id="414" name="Google Shape;414;p75"/>
          <p:cNvPicPr preferRelativeResize="0"/>
          <p:nvPr/>
        </p:nvPicPr>
        <p:blipFill rotWithShape="1">
          <a:blip r:embed="rId3">
            <a:alphaModFix/>
          </a:blip>
          <a:srcRect/>
          <a:stretch/>
        </p:blipFill>
        <p:spPr>
          <a:xfrm>
            <a:off x="7797612" y="1808162"/>
            <a:ext cx="3650673" cy="3650673"/>
          </a:xfrm>
          <a:prstGeom prst="rect">
            <a:avLst/>
          </a:prstGeom>
          <a:noFill/>
          <a:ln>
            <a:noFill/>
          </a:ln>
        </p:spPr>
      </p:pic>
      <p:sp>
        <p:nvSpPr>
          <p:cNvPr id="415" name="Google Shape;415;p75"/>
          <p:cNvSpPr txBox="1"/>
          <p:nvPr/>
        </p:nvSpPr>
        <p:spPr>
          <a:xfrm>
            <a:off x="4093100" y="5647195"/>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Imagine -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5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a:t>Secțiunea 1</a:t>
            </a:r>
            <a:br>
              <a:rPr lang="en-US"/>
            </a:br>
            <a:r>
              <a:rPr lang="en-US" sz="4000"/>
              <a:t>Introducere</a:t>
            </a:r>
            <a:br>
              <a:rPr lang="en-US"/>
            </a:br>
            <a:endParaRPr/>
          </a:p>
        </p:txBody>
      </p:sp>
      <p:sp>
        <p:nvSpPr>
          <p:cNvPr id="129" name="Google Shape;129;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Obiective</a:t>
            </a:r>
            <a:endParaRPr/>
          </a:p>
        </p:txBody>
      </p:sp>
      <p:sp>
        <p:nvSpPr>
          <p:cNvPr id="130" name="Google Shape;130;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a:t>La finalul acestei secțiuni, veți deține informații despre:</a:t>
            </a:r>
            <a:endParaRPr sz="2000"/>
          </a:p>
          <a:p>
            <a:pPr marL="228600" lvl="0" indent="-224948" algn="l" rtl="0">
              <a:lnSpc>
                <a:spcPct val="150000"/>
              </a:lnSpc>
              <a:spcBef>
                <a:spcPts val="1200"/>
              </a:spcBef>
              <a:spcAft>
                <a:spcPts val="0"/>
              </a:spcAft>
              <a:buClr>
                <a:srgbClr val="92D050"/>
              </a:buClr>
              <a:buSzPts val="2100"/>
              <a:buFont typeface="Calibri"/>
              <a:buChar char="✔"/>
            </a:pPr>
            <a:r>
              <a:rPr lang="en-US" sz="2000"/>
              <a:t>Obiectivele de învățare și conținutul acestui modul de formare</a:t>
            </a:r>
            <a:endParaRPr/>
          </a:p>
          <a:p>
            <a:pPr marL="228600" lvl="0" indent="-224948" algn="l" rtl="0">
              <a:lnSpc>
                <a:spcPct val="150000"/>
              </a:lnSpc>
              <a:spcBef>
                <a:spcPts val="1200"/>
              </a:spcBef>
              <a:spcAft>
                <a:spcPts val="0"/>
              </a:spcAft>
              <a:buClr>
                <a:srgbClr val="92D050"/>
              </a:buClr>
              <a:buSzPts val="2100"/>
              <a:buFont typeface="Calibri"/>
              <a:buChar char="✔"/>
            </a:pPr>
            <a:r>
              <a:rPr lang="en-US" sz="2000"/>
              <a:t>Metodologia de instruire utilizată și durata modulului</a:t>
            </a:r>
            <a:endParaRPr sz="2000"/>
          </a:p>
          <a:p>
            <a:pPr marL="3652" lvl="0" indent="0" algn="l" rtl="0">
              <a:lnSpc>
                <a:spcPct val="150000"/>
              </a:lnSpc>
              <a:spcBef>
                <a:spcPts val="1200"/>
              </a:spcBef>
              <a:spcAft>
                <a:spcPts val="0"/>
              </a:spcAft>
              <a:buClr>
                <a:srgbClr val="92D050"/>
              </a:buClr>
              <a:buSzPts val="2100"/>
              <a:buNone/>
            </a:pPr>
            <a:endParaRPr sz="2000"/>
          </a:p>
        </p:txBody>
      </p:sp>
      <p:pic>
        <p:nvPicPr>
          <p:cNvPr id="131" name="Google Shape;131;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2" name="Google Shape;132;p4"/>
          <p:cNvSpPr txBox="1"/>
          <p:nvPr/>
        </p:nvSpPr>
        <p:spPr>
          <a:xfrm>
            <a:off x="9079154" y="5778001"/>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Imagine -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A3694DD3-5566-4FF2-952A-DDEA5DF1F019}"/>
              </a:ext>
            </a:extLst>
          </p:cNvPr>
          <p:cNvSpPr txBox="1"/>
          <p:nvPr/>
        </p:nvSpPr>
        <p:spPr>
          <a:xfrm>
            <a:off x="11261035" y="6112565"/>
            <a:ext cx="930965" cy="745435"/>
          </a:xfrm>
          <a:prstGeom prst="rect">
            <a:avLst/>
          </a:prstGeom>
          <a:solidFill>
            <a:schemeClr val="bg1"/>
          </a:solidFill>
        </p:spPr>
        <p:txBody>
          <a:bodyPr wrap="square" rtlCol="0">
            <a:spAutoFit/>
          </a:bodyPr>
          <a:lstStyle/>
          <a:p>
            <a:endParaRPr lang="en-US" dirty="0"/>
          </a:p>
        </p:txBody>
      </p:sp>
      <p:pic>
        <p:nvPicPr>
          <p:cNvPr id="8" name="Google Shape;79;p1">
            <a:extLst>
              <a:ext uri="{FF2B5EF4-FFF2-40B4-BE49-F238E27FC236}">
                <a16:creationId xmlns:a16="http://schemas.microsoft.com/office/drawing/2014/main" id="{723377AB-F1D8-4184-960A-A2BB75D43B54}"/>
              </a:ext>
            </a:extLst>
          </p:cNvPr>
          <p:cNvPicPr preferRelativeResize="0"/>
          <p:nvPr/>
        </p:nvPicPr>
        <p:blipFill>
          <a:blip r:embed="rId5">
            <a:alphaModFix/>
          </a:blip>
          <a:stretch>
            <a:fillRect/>
          </a:stretch>
        </p:blipFill>
        <p:spPr>
          <a:xfrm>
            <a:off x="176964" y="6470150"/>
            <a:ext cx="1478830" cy="3510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Stabiliți</a:t>
            </a:r>
            <a:r>
              <a:rPr lang="en-US" dirty="0"/>
              <a:t> </a:t>
            </a:r>
            <a:r>
              <a:rPr lang="en-US" dirty="0" err="1"/>
              <a:t>obiectivul</a:t>
            </a:r>
            <a:r>
              <a:rPr lang="en-US" dirty="0"/>
              <a:t> </a:t>
            </a:r>
            <a:r>
              <a:rPr lang="en-US" dirty="0" err="1"/>
              <a:t>discuției</a:t>
            </a:r>
            <a:r>
              <a:rPr lang="en-US" dirty="0"/>
              <a:t> – s</a:t>
            </a:r>
            <a:r>
              <a:rPr lang="ro-RO" dirty="0"/>
              <a:t>ă știți exact ce vă doriți să obțineți</a:t>
            </a:r>
            <a:endParaRPr dirty="0"/>
          </a:p>
        </p:txBody>
      </p:sp>
      <p:sp>
        <p:nvSpPr>
          <p:cNvPr id="421" name="Google Shape;421;p76"/>
          <p:cNvSpPr txBox="1">
            <a:spLocks noGrp="1"/>
          </p:cNvSpPr>
          <p:nvPr>
            <p:ph type="body" idx="1"/>
          </p:nvPr>
        </p:nvSpPr>
        <p:spPr>
          <a:xfrm>
            <a:off x="566150" y="1808151"/>
            <a:ext cx="7118400" cy="446400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dirty="0" err="1"/>
              <a:t>Înainte</a:t>
            </a:r>
            <a:r>
              <a:rPr lang="en-US" dirty="0"/>
              <a:t> de a </a:t>
            </a:r>
            <a:r>
              <a:rPr lang="en-US" dirty="0" err="1"/>
              <a:t>contacta</a:t>
            </a:r>
            <a:r>
              <a:rPr lang="en-US" dirty="0"/>
              <a:t> </a:t>
            </a:r>
            <a:r>
              <a:rPr lang="en-US" dirty="0" err="1"/>
              <a:t>asistența</a:t>
            </a:r>
            <a:r>
              <a:rPr lang="en-US" dirty="0"/>
              <a:t> </a:t>
            </a:r>
            <a:r>
              <a:rPr lang="en-US" dirty="0" err="1"/>
              <a:t>pentru</a:t>
            </a:r>
            <a:r>
              <a:rPr lang="en-US" dirty="0"/>
              <a:t> </a:t>
            </a:r>
            <a:r>
              <a:rPr lang="en-US" dirty="0" err="1"/>
              <a:t>clienți</a:t>
            </a:r>
            <a:r>
              <a:rPr lang="en-US" dirty="0"/>
              <a:t>, </a:t>
            </a:r>
            <a:r>
              <a:rPr lang="en-US" dirty="0" err="1"/>
              <a:t>decideți</a:t>
            </a:r>
            <a:r>
              <a:rPr lang="en-US" dirty="0"/>
              <a:t> ce </a:t>
            </a:r>
            <a:r>
              <a:rPr lang="en-US" dirty="0" err="1"/>
              <a:t>doriți</a:t>
            </a:r>
            <a:r>
              <a:rPr lang="en-US" dirty="0"/>
              <a:t>. </a:t>
            </a:r>
            <a:r>
              <a:rPr lang="en-US" dirty="0" err="1"/>
              <a:t>Opțiunile</a:t>
            </a:r>
            <a:r>
              <a:rPr lang="en-US" dirty="0"/>
              <a:t> </a:t>
            </a:r>
            <a:r>
              <a:rPr lang="en-US" dirty="0" err="1"/>
              <a:t>comune</a:t>
            </a:r>
            <a:r>
              <a:rPr lang="en-US" dirty="0"/>
              <a:t> </a:t>
            </a:r>
            <a:r>
              <a:rPr lang="en-US" dirty="0" err="1"/>
              <a:t>includ</a:t>
            </a:r>
            <a:r>
              <a:rPr lang="en-US" dirty="0"/>
              <a:t>:</a:t>
            </a:r>
            <a:endParaRPr lang="ro-RO" dirty="0"/>
          </a:p>
          <a:p>
            <a:pPr marL="76200" lvl="0" indent="0" algn="l" rtl="0">
              <a:lnSpc>
                <a:spcPct val="100000"/>
              </a:lnSpc>
              <a:spcBef>
                <a:spcPts val="600"/>
              </a:spcBef>
              <a:spcAft>
                <a:spcPts val="0"/>
              </a:spcAft>
              <a:buSzPts val="2400"/>
              <a:buNone/>
            </a:pPr>
            <a:endParaRPr dirty="0"/>
          </a:p>
          <a:p>
            <a:pPr marL="457200" lvl="0" indent="-381000" algn="l" rtl="0">
              <a:lnSpc>
                <a:spcPct val="100000"/>
              </a:lnSpc>
              <a:spcBef>
                <a:spcPts val="600"/>
              </a:spcBef>
              <a:spcAft>
                <a:spcPts val="0"/>
              </a:spcAft>
              <a:buClr>
                <a:srgbClr val="68BC42"/>
              </a:buClr>
              <a:buSzPts val="2400"/>
              <a:buChar char="▪"/>
            </a:pPr>
            <a:r>
              <a:rPr lang="en-US" dirty="0"/>
              <a:t>O </a:t>
            </a:r>
            <a:r>
              <a:rPr lang="en-US" dirty="0" err="1"/>
              <a:t>rambursare</a:t>
            </a:r>
            <a:endParaRPr dirty="0"/>
          </a:p>
          <a:p>
            <a:pPr marL="457200" lvl="0" indent="-381000" algn="l" rtl="0">
              <a:lnSpc>
                <a:spcPct val="100000"/>
              </a:lnSpc>
              <a:spcBef>
                <a:spcPts val="600"/>
              </a:spcBef>
              <a:spcAft>
                <a:spcPts val="0"/>
              </a:spcAft>
              <a:buClr>
                <a:srgbClr val="68BC42"/>
              </a:buClr>
              <a:buSzPts val="2400"/>
              <a:buChar char="▪"/>
            </a:pPr>
            <a:r>
              <a:rPr lang="en-US" dirty="0"/>
              <a:t>Un </a:t>
            </a:r>
            <a:r>
              <a:rPr lang="en-US" dirty="0" err="1"/>
              <a:t>produs</a:t>
            </a:r>
            <a:r>
              <a:rPr lang="en-US" dirty="0"/>
              <a:t> </a:t>
            </a:r>
            <a:r>
              <a:rPr lang="en-US" dirty="0" err="1"/>
              <a:t>înlocuitor</a:t>
            </a:r>
            <a:endParaRPr dirty="0"/>
          </a:p>
          <a:p>
            <a:pPr marL="457200" lvl="0" indent="-381000" algn="l" rtl="0">
              <a:lnSpc>
                <a:spcPct val="100000"/>
              </a:lnSpc>
              <a:spcBef>
                <a:spcPts val="600"/>
              </a:spcBef>
              <a:spcAft>
                <a:spcPts val="0"/>
              </a:spcAft>
              <a:buClr>
                <a:srgbClr val="68BC42"/>
              </a:buClr>
              <a:buSzPts val="2400"/>
              <a:buChar char="▪"/>
            </a:pPr>
            <a:r>
              <a:rPr lang="en-US" dirty="0"/>
              <a:t>Credit </a:t>
            </a:r>
            <a:r>
              <a:rPr lang="ro-RO" dirty="0"/>
              <a:t>în</a:t>
            </a:r>
            <a:r>
              <a:rPr lang="en-US" dirty="0"/>
              <a:t> </a:t>
            </a:r>
            <a:r>
              <a:rPr lang="en-US" dirty="0" err="1"/>
              <a:t>magazin</a:t>
            </a:r>
            <a:r>
              <a:rPr lang="ro-RO" dirty="0"/>
              <a:t> (sumă disponibilă într-un cont de client)</a:t>
            </a:r>
            <a:endParaRPr dirty="0"/>
          </a:p>
          <a:p>
            <a:pPr marL="457200" lvl="0" indent="-381000" algn="l" rtl="0">
              <a:lnSpc>
                <a:spcPct val="100000"/>
              </a:lnSpc>
              <a:spcBef>
                <a:spcPts val="600"/>
              </a:spcBef>
              <a:spcAft>
                <a:spcPts val="0"/>
              </a:spcAft>
              <a:buClr>
                <a:srgbClr val="68BC42"/>
              </a:buClr>
              <a:buSzPts val="2400"/>
              <a:buChar char="▪"/>
            </a:pPr>
            <a:r>
              <a:rPr lang="en-US" dirty="0" err="1"/>
              <a:t>Instrucțiuni</a:t>
            </a:r>
            <a:r>
              <a:rPr lang="en-US" dirty="0"/>
              <a:t> de </a:t>
            </a:r>
            <a:r>
              <a:rPr lang="en-US" dirty="0" err="1"/>
              <a:t>returnare</a:t>
            </a:r>
            <a:endParaRPr dirty="0"/>
          </a:p>
        </p:txBody>
      </p:sp>
      <p:pic>
        <p:nvPicPr>
          <p:cNvPr id="422" name="Google Shape;422;p76" descr="App monetization abstract concept illustration"/>
          <p:cNvPicPr preferRelativeResize="0"/>
          <p:nvPr/>
        </p:nvPicPr>
        <p:blipFill rotWithShape="1">
          <a:blip r:embed="rId3">
            <a:alphaModFix/>
          </a:blip>
          <a:srcRect l="11449" t="7864" r="9548" b="10969"/>
          <a:stretch/>
        </p:blipFill>
        <p:spPr>
          <a:xfrm>
            <a:off x="7823199" y="1986081"/>
            <a:ext cx="3657601" cy="3757762"/>
          </a:xfrm>
          <a:prstGeom prst="rect">
            <a:avLst/>
          </a:prstGeom>
          <a:noFill/>
          <a:ln>
            <a:noFill/>
          </a:ln>
        </p:spPr>
      </p:pic>
      <p:sp>
        <p:nvSpPr>
          <p:cNvPr id="423" name="Google Shape;423;p76"/>
          <p:cNvSpPr txBox="1"/>
          <p:nvPr/>
        </p:nvSpPr>
        <p:spPr>
          <a:xfrm>
            <a:off x="4705875" y="5919802"/>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5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Metode de rambursare</a:t>
            </a:r>
            <a:endParaRPr/>
          </a:p>
        </p:txBody>
      </p:sp>
      <p:sp>
        <p:nvSpPr>
          <p:cNvPr id="429" name="Google Shape;429;p77"/>
          <p:cNvSpPr txBox="1">
            <a:spLocks noGrp="1"/>
          </p:cNvSpPr>
          <p:nvPr>
            <p:ph type="body" idx="1"/>
          </p:nvPr>
        </p:nvSpPr>
        <p:spPr>
          <a:xfrm>
            <a:off x="566150" y="2003575"/>
            <a:ext cx="7506300" cy="4268700"/>
          </a:xfrm>
          <a:prstGeom prst="rect">
            <a:avLst/>
          </a:prstGeom>
          <a:noFill/>
          <a:ln>
            <a:noFill/>
          </a:ln>
        </p:spPr>
        <p:txBody>
          <a:bodyPr spcFirstLastPara="1" wrap="square" lIns="91425" tIns="45700" rIns="91425" bIns="45700" anchor="t" anchorCtr="0">
            <a:normAutofit/>
          </a:bodyPr>
          <a:lstStyle/>
          <a:p>
            <a:pPr marL="76200" lvl="0" indent="0" algn="just" rtl="0">
              <a:lnSpc>
                <a:spcPct val="100000"/>
              </a:lnSpc>
              <a:spcBef>
                <a:spcPts val="600"/>
              </a:spcBef>
              <a:spcAft>
                <a:spcPts val="0"/>
              </a:spcAft>
              <a:buSzPts val="2400"/>
              <a:buNone/>
            </a:pPr>
            <a:r>
              <a:rPr lang="en-US" dirty="0" err="1"/>
              <a:t>Fiecare</a:t>
            </a:r>
            <a:r>
              <a:rPr lang="en-US" dirty="0"/>
              <a:t> </a:t>
            </a:r>
            <a:r>
              <a:rPr lang="en-US" dirty="0" err="1"/>
              <a:t>magazin</a:t>
            </a:r>
            <a:r>
              <a:rPr lang="en-US" dirty="0"/>
              <a:t> </a:t>
            </a:r>
            <a:r>
              <a:rPr lang="en-US" dirty="0" err="1"/>
              <a:t>procesează</a:t>
            </a:r>
            <a:r>
              <a:rPr lang="en-US" dirty="0"/>
              <a:t> </a:t>
            </a:r>
            <a:r>
              <a:rPr lang="en-US" dirty="0" err="1"/>
              <a:t>diferit</a:t>
            </a:r>
            <a:r>
              <a:rPr lang="en-US" dirty="0"/>
              <a:t> </a:t>
            </a:r>
            <a:r>
              <a:rPr lang="en-US" b="1" dirty="0" err="1"/>
              <a:t>rambursările</a:t>
            </a:r>
            <a:r>
              <a:rPr lang="en-US" dirty="0"/>
              <a:t>. </a:t>
            </a:r>
            <a:r>
              <a:rPr lang="en-US" dirty="0" err="1"/>
              <a:t>Opțiunile</a:t>
            </a:r>
            <a:r>
              <a:rPr lang="en-US" dirty="0"/>
              <a:t> </a:t>
            </a:r>
            <a:r>
              <a:rPr lang="en-US" dirty="0" err="1"/>
              <a:t>comune</a:t>
            </a:r>
            <a:r>
              <a:rPr lang="en-US" dirty="0"/>
              <a:t> </a:t>
            </a:r>
            <a:r>
              <a:rPr lang="en-US" dirty="0" err="1"/>
              <a:t>includ</a:t>
            </a:r>
            <a:r>
              <a:rPr lang="en-US" dirty="0"/>
              <a:t>:</a:t>
            </a:r>
            <a:endParaRPr dirty="0"/>
          </a:p>
          <a:p>
            <a:pPr marL="457200" lvl="0" indent="-381000" algn="just" rtl="0">
              <a:lnSpc>
                <a:spcPct val="100000"/>
              </a:lnSpc>
              <a:spcBef>
                <a:spcPts val="600"/>
              </a:spcBef>
              <a:spcAft>
                <a:spcPts val="0"/>
              </a:spcAft>
              <a:buClr>
                <a:srgbClr val="68BC42"/>
              </a:buClr>
              <a:buSzPts val="2400"/>
              <a:buChar char="▪"/>
            </a:pPr>
            <a:r>
              <a:rPr lang="en-US" b="1" dirty="0" err="1"/>
              <a:t>Metoda</a:t>
            </a:r>
            <a:r>
              <a:rPr lang="en-US" b="1" dirty="0"/>
              <a:t> de </a:t>
            </a:r>
            <a:r>
              <a:rPr lang="en-US" b="1" dirty="0" err="1"/>
              <a:t>plată</a:t>
            </a:r>
            <a:r>
              <a:rPr lang="en-US" b="1" dirty="0"/>
              <a:t> </a:t>
            </a:r>
            <a:r>
              <a:rPr lang="en-US" b="1" dirty="0" err="1"/>
              <a:t>inițială</a:t>
            </a:r>
            <a:r>
              <a:rPr lang="en-US" dirty="0"/>
              <a:t>: </a:t>
            </a:r>
            <a:r>
              <a:rPr lang="en-US" dirty="0" err="1"/>
              <a:t>Rambursarea</a:t>
            </a:r>
            <a:r>
              <a:rPr lang="en-US" dirty="0"/>
              <a:t> se </a:t>
            </a:r>
            <a:r>
              <a:rPr lang="en-US" dirty="0" err="1"/>
              <a:t>va</a:t>
            </a:r>
            <a:r>
              <a:rPr lang="en-US" dirty="0"/>
              <a:t> </a:t>
            </a:r>
            <a:r>
              <a:rPr lang="en-US" dirty="0" err="1"/>
              <a:t>întoarce</a:t>
            </a:r>
            <a:r>
              <a:rPr lang="en-US" dirty="0"/>
              <a:t> pe </a:t>
            </a:r>
            <a:r>
              <a:rPr lang="en-US" dirty="0" err="1"/>
              <a:t>cardul</a:t>
            </a:r>
            <a:r>
              <a:rPr lang="en-US" dirty="0"/>
              <a:t> </a:t>
            </a:r>
            <a:r>
              <a:rPr lang="en-US" dirty="0" err="1"/>
              <a:t>bancar</a:t>
            </a:r>
            <a:r>
              <a:rPr lang="en-US" dirty="0"/>
              <a:t>, PayPal </a:t>
            </a:r>
            <a:r>
              <a:rPr lang="en-US" dirty="0" err="1"/>
              <a:t>sau</a:t>
            </a:r>
            <a:r>
              <a:rPr lang="en-US" dirty="0"/>
              <a:t> </a:t>
            </a:r>
            <a:r>
              <a:rPr lang="en-US" dirty="0" err="1"/>
              <a:t>contul</a:t>
            </a:r>
            <a:r>
              <a:rPr lang="en-US" dirty="0"/>
              <a:t> </a:t>
            </a:r>
            <a:r>
              <a:rPr lang="en-US" dirty="0" err="1"/>
              <a:t>bancar</a:t>
            </a:r>
            <a:r>
              <a:rPr lang="en-US" dirty="0"/>
              <a:t>.</a:t>
            </a:r>
            <a:endParaRPr dirty="0"/>
          </a:p>
          <a:p>
            <a:pPr marL="457200" lvl="0" indent="-381000" algn="just" rtl="0">
              <a:lnSpc>
                <a:spcPct val="100000"/>
              </a:lnSpc>
              <a:spcBef>
                <a:spcPts val="600"/>
              </a:spcBef>
              <a:spcAft>
                <a:spcPts val="0"/>
              </a:spcAft>
              <a:buClr>
                <a:srgbClr val="68BC42"/>
              </a:buClr>
              <a:buSzPts val="2400"/>
              <a:buChar char="▪"/>
            </a:pPr>
            <a:r>
              <a:rPr lang="en-US" b="1" dirty="0"/>
              <a:t>Credit</a:t>
            </a:r>
            <a:r>
              <a:rPr lang="ro-RO" b="1" dirty="0"/>
              <a:t> în</a:t>
            </a:r>
            <a:r>
              <a:rPr lang="en-US" b="1" dirty="0"/>
              <a:t> </a:t>
            </a:r>
            <a:r>
              <a:rPr lang="en-US" b="1" dirty="0" err="1"/>
              <a:t>magazin</a:t>
            </a:r>
            <a:r>
              <a:rPr lang="en-US" dirty="0"/>
              <a:t>: </a:t>
            </a:r>
            <a:r>
              <a:rPr lang="en-US" dirty="0" err="1"/>
              <a:t>Unele</a:t>
            </a:r>
            <a:r>
              <a:rPr lang="en-US" dirty="0"/>
              <a:t> magazine </a:t>
            </a:r>
            <a:r>
              <a:rPr lang="en-US" dirty="0" err="1"/>
              <a:t>oferă</a:t>
            </a:r>
            <a:r>
              <a:rPr lang="en-US" dirty="0"/>
              <a:t> </a:t>
            </a:r>
            <a:r>
              <a:rPr lang="en-US" dirty="0" err="1"/>
              <a:t>doar</a:t>
            </a:r>
            <a:r>
              <a:rPr lang="en-US" dirty="0"/>
              <a:t> </a:t>
            </a:r>
            <a:r>
              <a:rPr lang="en-US" dirty="0" err="1"/>
              <a:t>posibilitatea</a:t>
            </a:r>
            <a:r>
              <a:rPr lang="en-US" dirty="0"/>
              <a:t> de a </a:t>
            </a:r>
            <a:r>
              <a:rPr lang="en-US" dirty="0" err="1"/>
              <a:t>folosi</a:t>
            </a:r>
            <a:r>
              <a:rPr lang="en-US" dirty="0"/>
              <a:t> </a:t>
            </a:r>
            <a:r>
              <a:rPr lang="en-US" dirty="0" err="1"/>
              <a:t>banii</a:t>
            </a:r>
            <a:r>
              <a:rPr lang="en-US" dirty="0"/>
              <a:t> tot </a:t>
            </a:r>
            <a:r>
              <a:rPr lang="en-US" dirty="0" err="1"/>
              <a:t>acolo</a:t>
            </a:r>
            <a:r>
              <a:rPr lang="en-US" dirty="0"/>
              <a:t>, în loc de o </a:t>
            </a:r>
            <a:r>
              <a:rPr lang="en-US" dirty="0" err="1"/>
              <a:t>rambursare</a:t>
            </a:r>
            <a:r>
              <a:rPr lang="en-US" dirty="0"/>
              <a:t> </a:t>
            </a:r>
            <a:r>
              <a:rPr lang="en-US" dirty="0" err="1"/>
              <a:t>directă</a:t>
            </a:r>
            <a:r>
              <a:rPr lang="en-US" dirty="0"/>
              <a:t>.</a:t>
            </a:r>
            <a:endParaRPr dirty="0"/>
          </a:p>
          <a:p>
            <a:pPr marL="457200" lvl="0" indent="-228600" algn="l" rtl="0">
              <a:lnSpc>
                <a:spcPct val="100000"/>
              </a:lnSpc>
              <a:spcBef>
                <a:spcPts val="600"/>
              </a:spcBef>
              <a:spcAft>
                <a:spcPts val="0"/>
              </a:spcAft>
              <a:buClr>
                <a:srgbClr val="68BC42"/>
              </a:buClr>
              <a:buSzPts val="2400"/>
              <a:buNone/>
            </a:pPr>
            <a:endParaRPr dirty="0"/>
          </a:p>
        </p:txBody>
      </p:sp>
      <p:pic>
        <p:nvPicPr>
          <p:cNvPr id="430" name="Google Shape;430;p77" descr="E shopping cartoon web icon. Online store, cashback service, money returning. Financial refund idea. Return on investment. Internet income. Vector isolated concept metaphor illustration"/>
          <p:cNvPicPr preferRelativeResize="0"/>
          <p:nvPr/>
        </p:nvPicPr>
        <p:blipFill rotWithShape="1">
          <a:blip r:embed="rId3">
            <a:alphaModFix/>
          </a:blip>
          <a:srcRect/>
          <a:stretch/>
        </p:blipFill>
        <p:spPr>
          <a:xfrm>
            <a:off x="8283424" y="1635125"/>
            <a:ext cx="3640725" cy="4054776"/>
          </a:xfrm>
          <a:prstGeom prst="rect">
            <a:avLst/>
          </a:prstGeom>
          <a:noFill/>
          <a:ln>
            <a:noFill/>
          </a:ln>
        </p:spPr>
      </p:pic>
      <p:sp>
        <p:nvSpPr>
          <p:cNvPr id="431" name="Google Shape;431;p77"/>
          <p:cNvSpPr txBox="1"/>
          <p:nvPr/>
        </p:nvSpPr>
        <p:spPr>
          <a:xfrm>
            <a:off x="5129937" y="5222875"/>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5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5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5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5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dirty="0">
              <a:latin typeface="Calibri"/>
              <a:ea typeface="Calibri"/>
              <a:cs typeface="Calibri"/>
              <a:sym typeface="Calibri"/>
            </a:endParaRPr>
          </a:p>
          <a:p>
            <a:pPr marL="0" lvl="0" indent="0" algn="ctr" rtl="0">
              <a:lnSpc>
                <a:spcPct val="100000"/>
              </a:lnSpc>
              <a:spcBef>
                <a:spcPts val="1200"/>
              </a:spcBef>
              <a:spcAft>
                <a:spcPts val="0"/>
              </a:spcAft>
              <a:buSzPts val="4000"/>
              <a:buNone/>
            </a:pPr>
            <a:endParaRPr sz="4000" dirty="0">
              <a:solidFill>
                <a:srgbClr val="515280"/>
              </a:solidFill>
              <a:latin typeface="Calibri"/>
              <a:ea typeface="Calibri"/>
              <a:cs typeface="Calibri"/>
              <a:sym typeface="Calibri"/>
            </a:endParaRPr>
          </a:p>
          <a:p>
            <a:pPr marL="0" lvl="0" indent="0" algn="ctr" rtl="0">
              <a:spcBef>
                <a:spcPts val="0"/>
              </a:spcBef>
              <a:spcAft>
                <a:spcPts val="0"/>
              </a:spcAft>
              <a:buClr>
                <a:schemeClr val="dk1"/>
              </a:buClr>
              <a:buSzPts val="5400"/>
              <a:buFont typeface="Calibri"/>
              <a:buNone/>
            </a:pPr>
            <a:r>
              <a:rPr lang="en-US" sz="5400" dirty="0" err="1">
                <a:solidFill>
                  <a:srgbClr val="515280"/>
                </a:solidFill>
              </a:rPr>
              <a:t>Verificați-vă</a:t>
            </a:r>
            <a:r>
              <a:rPr lang="en-US" sz="5400" dirty="0">
                <a:solidFill>
                  <a:srgbClr val="515280"/>
                </a:solidFill>
              </a:rPr>
              <a:t> </a:t>
            </a:r>
            <a:r>
              <a:rPr lang="en-US" sz="5400" dirty="0" err="1">
                <a:solidFill>
                  <a:srgbClr val="515280"/>
                </a:solidFill>
              </a:rPr>
              <a:t>cunoștințele</a:t>
            </a:r>
            <a:r>
              <a:rPr lang="en-US" sz="5400" dirty="0">
                <a:solidFill>
                  <a:srgbClr val="515280"/>
                </a:solidFill>
              </a:rPr>
              <a:t>!</a:t>
            </a:r>
            <a:endParaRPr sz="1400" dirty="0">
              <a:latin typeface="Calibri"/>
              <a:ea typeface="Calibri"/>
              <a:cs typeface="Calibri"/>
              <a:sym typeface="Calibri"/>
            </a:endParaRPr>
          </a:p>
          <a:p>
            <a:pPr marL="0" lvl="0" indent="0" algn="ctr" rtl="0">
              <a:lnSpc>
                <a:spcPct val="100000"/>
              </a:lnSpc>
              <a:spcBef>
                <a:spcPts val="1200"/>
              </a:spcBef>
              <a:spcAft>
                <a:spcPts val="0"/>
              </a:spcAft>
              <a:buSzPts val="5400"/>
              <a:buNone/>
            </a:pPr>
            <a:endParaRPr sz="5400" dirty="0">
              <a:solidFill>
                <a:srgbClr val="515280"/>
              </a:solidFill>
            </a:endParaRPr>
          </a:p>
        </p:txBody>
      </p:sp>
      <p:pic>
        <p:nvPicPr>
          <p:cNvPr id="438" name="Google Shape;438;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439" name="Google Shape;439;p52"/>
          <p:cNvSpPr txBox="1"/>
          <p:nvPr/>
        </p:nvSpPr>
        <p:spPr>
          <a:xfrm>
            <a:off x="7459832" y="6046870"/>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39571478-BAAC-432F-9706-C207A125DF54}"/>
              </a:ext>
            </a:extLst>
          </p:cNvPr>
          <p:cNvSpPr txBox="1"/>
          <p:nvPr/>
        </p:nvSpPr>
        <p:spPr>
          <a:xfrm>
            <a:off x="0" y="6046870"/>
            <a:ext cx="944217" cy="811130"/>
          </a:xfrm>
          <a:prstGeom prst="rect">
            <a:avLst/>
          </a:prstGeom>
          <a:solidFill>
            <a:schemeClr val="bg1"/>
          </a:solidFill>
        </p:spPr>
        <p:txBody>
          <a:bodyPr wrap="square" rtlCol="0">
            <a:spAutoFit/>
          </a:bodyPr>
          <a:lstStyle/>
          <a:p>
            <a:endParaRPr lang="en-US" dirty="0"/>
          </a:p>
        </p:txBody>
      </p:sp>
      <p:pic>
        <p:nvPicPr>
          <p:cNvPr id="8" name="Google Shape;79;p1">
            <a:extLst>
              <a:ext uri="{FF2B5EF4-FFF2-40B4-BE49-F238E27FC236}">
                <a16:creationId xmlns:a16="http://schemas.microsoft.com/office/drawing/2014/main" id="{87C58BED-B924-4C5C-B797-406913313962}"/>
              </a:ext>
            </a:extLst>
          </p:cNvPr>
          <p:cNvPicPr preferRelativeResize="0"/>
          <p:nvPr/>
        </p:nvPicPr>
        <p:blipFill>
          <a:blip r:embed="rId5">
            <a:alphaModFix/>
          </a:blip>
          <a:stretch>
            <a:fillRect/>
          </a:stretch>
        </p:blipFill>
        <p:spPr>
          <a:xfrm>
            <a:off x="395624" y="6169981"/>
            <a:ext cx="1771106" cy="45941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8"/>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1. Cum creați o parolă puternică? </a:t>
            </a:r>
            <a:endParaRPr sz="1400" b="0" i="0" u="none" strike="noStrike" cap="none">
              <a:solidFill>
                <a:srgbClr val="000000"/>
              </a:solidFill>
              <a:latin typeface="Calibri"/>
              <a:ea typeface="Calibri"/>
              <a:cs typeface="Calibri"/>
              <a:sym typeface="Calibri"/>
            </a:endParaRPr>
          </a:p>
        </p:txBody>
      </p:sp>
      <p:sp>
        <p:nvSpPr>
          <p:cNvPr id="446" name="Google Shape;446;p78"/>
          <p:cNvSpPr txBox="1"/>
          <p:nvPr/>
        </p:nvSpPr>
        <p:spPr>
          <a:xfrm>
            <a:off x="2112607" y="1987414"/>
            <a:ext cx="237090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Un singur răspuns este corect!</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8F97A85-391D-6C2D-6131-2CB5D75A3BB4}"/>
              </a:ext>
            </a:extLst>
          </p:cNvPr>
          <p:cNvSpPr/>
          <p:nvPr/>
        </p:nvSpPr>
        <p:spPr>
          <a:xfrm>
            <a:off x="6054681"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a:t>
            </a:r>
            <a:r>
              <a:rPr lang="en-US" sz="1800" dirty="0" err="1">
                <a:latin typeface="Calibri"/>
                <a:ea typeface="Calibri"/>
                <a:cs typeface="Calibri"/>
                <a:sym typeface="Calibri"/>
              </a:rPr>
              <a:t>Folosiți</a:t>
            </a:r>
            <a:r>
              <a:rPr lang="en-US" sz="1800" dirty="0">
                <a:latin typeface="Calibri"/>
                <a:ea typeface="Calibri"/>
                <a:cs typeface="Calibri"/>
                <a:sym typeface="Calibri"/>
              </a:rPr>
              <a:t> </a:t>
            </a:r>
            <a:r>
              <a:rPr lang="en-US" sz="1800" dirty="0" err="1">
                <a:latin typeface="Calibri"/>
                <a:ea typeface="Calibri"/>
                <a:cs typeface="Calibri"/>
                <a:sym typeface="Calibri"/>
              </a:rPr>
              <a:t>numai</a:t>
            </a:r>
            <a:r>
              <a:rPr lang="en-US" sz="1800" dirty="0">
                <a:latin typeface="Calibri"/>
                <a:ea typeface="Calibri"/>
                <a:cs typeface="Calibri"/>
                <a:sym typeface="Calibri"/>
              </a:rPr>
              <a:t> </a:t>
            </a:r>
            <a:r>
              <a:rPr lang="en-US" sz="1800" dirty="0" err="1">
                <a:latin typeface="Calibri"/>
                <a:ea typeface="Calibri"/>
                <a:cs typeface="Calibri"/>
                <a:sym typeface="Calibri"/>
              </a:rPr>
              <a:t>numere</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F441BE63-10CF-C1FD-DC67-C1C52643F023}"/>
              </a:ext>
            </a:extLst>
          </p:cNvPr>
          <p:cNvSpPr/>
          <p:nvPr/>
        </p:nvSpPr>
        <p:spPr>
          <a:xfrm>
            <a:off x="2105025"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a:t>
            </a:r>
            <a:r>
              <a:rPr lang="en-US" sz="1800" dirty="0" err="1">
                <a:latin typeface="Calibri"/>
                <a:ea typeface="Calibri"/>
                <a:cs typeface="Calibri"/>
                <a:sym typeface="Calibri"/>
              </a:rPr>
              <a:t>Folosiți</a:t>
            </a:r>
            <a:r>
              <a:rPr lang="en-US" sz="1800" dirty="0">
                <a:latin typeface="Calibri"/>
                <a:ea typeface="Calibri"/>
                <a:cs typeface="Calibri"/>
                <a:sym typeface="Calibri"/>
              </a:rPr>
              <a:t> </a:t>
            </a:r>
            <a:r>
              <a:rPr lang="en-US" sz="1800" dirty="0" err="1">
                <a:latin typeface="Calibri"/>
                <a:ea typeface="Calibri"/>
                <a:cs typeface="Calibri"/>
                <a:sym typeface="Calibri"/>
              </a:rPr>
              <a:t>numele</a:t>
            </a:r>
            <a:r>
              <a:rPr lang="en-US" sz="1800" dirty="0">
                <a:latin typeface="Calibri"/>
                <a:ea typeface="Calibri"/>
                <a:cs typeface="Calibri"/>
                <a:sym typeface="Calibri"/>
              </a:rPr>
              <a:t> </a:t>
            </a:r>
            <a:r>
              <a:rPr lang="en-US" sz="1800" dirty="0" err="1">
                <a:latin typeface="Calibri"/>
                <a:ea typeface="Calibri"/>
                <a:cs typeface="Calibri"/>
                <a:sym typeface="Calibri"/>
              </a:rPr>
              <a:t>și</a:t>
            </a:r>
            <a:r>
              <a:rPr lang="en-US" sz="1800" dirty="0">
                <a:latin typeface="Calibri"/>
                <a:ea typeface="Calibri"/>
                <a:cs typeface="Calibri"/>
                <a:sym typeface="Calibri"/>
              </a:rPr>
              <a:t> data </a:t>
            </a:r>
            <a:r>
              <a:rPr lang="en-US" sz="1800" dirty="0" err="1">
                <a:latin typeface="Calibri"/>
                <a:ea typeface="Calibri"/>
                <a:cs typeface="Calibri"/>
                <a:sym typeface="Calibri"/>
              </a:rPr>
              <a:t>nașterii</a:t>
            </a:r>
            <a:endParaRPr lang="en-US" sz="1800" dirty="0">
              <a:latin typeface="Calibri"/>
              <a:ea typeface="Calibri"/>
              <a:cs typeface="Calibri"/>
            </a:endParaRPr>
          </a:p>
        </p:txBody>
      </p:sp>
      <p:sp>
        <p:nvSpPr>
          <p:cNvPr id="4" name="Ορθογώνιο 3">
            <a:extLst>
              <a:ext uri="{FF2B5EF4-FFF2-40B4-BE49-F238E27FC236}">
                <a16:creationId xmlns:a16="http://schemas.microsoft.com/office/drawing/2014/main" id="{98E1D823-59F8-96A7-97C0-B9F7BF1DFA2F}"/>
              </a:ext>
            </a:extLst>
          </p:cNvPr>
          <p:cNvSpPr/>
          <p:nvPr/>
        </p:nvSpPr>
        <p:spPr>
          <a:xfrm>
            <a:off x="6054681"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cs typeface="Calibri"/>
              </a:rPr>
              <a:t>D. </a:t>
            </a:r>
            <a:r>
              <a:rPr lang="en-US" sz="1800" dirty="0" err="1">
                <a:latin typeface="Calibri"/>
                <a:ea typeface="Calibri"/>
                <a:cs typeface="Calibri"/>
                <a:sym typeface="Calibri"/>
              </a:rPr>
              <a:t>Utilizați</a:t>
            </a:r>
            <a:r>
              <a:rPr lang="en-US" sz="1800" dirty="0">
                <a:latin typeface="Calibri"/>
                <a:ea typeface="Calibri"/>
                <a:cs typeface="Calibri"/>
                <a:sym typeface="Calibri"/>
              </a:rPr>
              <a:t> o </a:t>
            </a:r>
            <a:r>
              <a:rPr lang="en-US" sz="1800" dirty="0" err="1">
                <a:latin typeface="Calibri"/>
                <a:ea typeface="Calibri"/>
                <a:cs typeface="Calibri"/>
                <a:sym typeface="Calibri"/>
              </a:rPr>
              <a:t>combinație</a:t>
            </a:r>
            <a:r>
              <a:rPr lang="en-US" sz="1800" dirty="0">
                <a:latin typeface="Calibri"/>
                <a:ea typeface="Calibri"/>
                <a:cs typeface="Calibri"/>
                <a:sym typeface="Calibri"/>
              </a:rPr>
              <a:t> de </a:t>
            </a:r>
            <a:r>
              <a:rPr lang="en-US" sz="1800" dirty="0" err="1">
                <a:latin typeface="Calibri"/>
                <a:ea typeface="Calibri"/>
                <a:cs typeface="Calibri"/>
                <a:sym typeface="Calibri"/>
              </a:rPr>
              <a:t>litere</a:t>
            </a:r>
            <a:r>
              <a:rPr lang="en-US" sz="1800" dirty="0">
                <a:latin typeface="Calibri"/>
                <a:ea typeface="Calibri"/>
                <a:cs typeface="Calibri"/>
                <a:sym typeface="Calibri"/>
              </a:rPr>
              <a:t>, </a:t>
            </a:r>
            <a:r>
              <a:rPr lang="en-US" sz="1800" dirty="0" err="1">
                <a:latin typeface="Calibri"/>
                <a:ea typeface="Calibri"/>
                <a:cs typeface="Calibri"/>
                <a:sym typeface="Calibri"/>
              </a:rPr>
              <a:t>numere</a:t>
            </a:r>
            <a:r>
              <a:rPr lang="en-US" sz="1800" dirty="0">
                <a:latin typeface="Calibri"/>
                <a:ea typeface="Calibri"/>
                <a:cs typeface="Calibri"/>
                <a:sym typeface="Calibri"/>
              </a:rPr>
              <a:t> </a:t>
            </a:r>
            <a:r>
              <a:rPr lang="en-US" sz="1800" dirty="0" err="1">
                <a:latin typeface="Calibri"/>
                <a:ea typeface="Calibri"/>
                <a:cs typeface="Calibri"/>
                <a:sym typeface="Calibri"/>
              </a:rPr>
              <a:t>și</a:t>
            </a:r>
            <a:r>
              <a:rPr lang="en-US" sz="1800" dirty="0">
                <a:latin typeface="Calibri"/>
                <a:ea typeface="Calibri"/>
                <a:cs typeface="Calibri"/>
                <a:sym typeface="Calibri"/>
              </a:rPr>
              <a:t> </a:t>
            </a:r>
            <a:r>
              <a:rPr lang="en-US" sz="1800" dirty="0" err="1">
                <a:latin typeface="Calibri"/>
                <a:ea typeface="Calibri"/>
                <a:cs typeface="Calibri"/>
                <a:sym typeface="Calibri"/>
              </a:rPr>
              <a:t>simboluri</a:t>
            </a:r>
            <a:r>
              <a:rPr lang="en-US" sz="1800" dirty="0">
                <a:latin typeface="Calibri"/>
                <a:ea typeface="Calibri"/>
                <a:cs typeface="Calibri"/>
                <a:sym typeface="Calibri"/>
              </a:rPr>
              <a:t> </a:t>
            </a:r>
            <a:r>
              <a:rPr lang="en-US" sz="1800" dirty="0" err="1">
                <a:latin typeface="Calibri"/>
                <a:ea typeface="Calibri"/>
                <a:cs typeface="Calibri"/>
                <a:sym typeface="Calibri"/>
              </a:rPr>
              <a:t>pentru</a:t>
            </a:r>
            <a:r>
              <a:rPr lang="en-US" sz="1800" dirty="0">
                <a:latin typeface="Calibri"/>
                <a:ea typeface="Calibri"/>
                <a:cs typeface="Calibri"/>
                <a:sym typeface="Calibri"/>
              </a:rPr>
              <a:t> </a:t>
            </a:r>
            <a:r>
              <a:rPr lang="en-US" sz="1800" dirty="0" err="1">
                <a:latin typeface="Calibri"/>
                <a:ea typeface="Calibri"/>
                <a:cs typeface="Calibri"/>
                <a:sym typeface="Calibri"/>
              </a:rPr>
              <a:t>securitate</a:t>
            </a:r>
            <a:r>
              <a:rPr lang="en-US" sz="1800" dirty="0">
                <a:latin typeface="Calibri"/>
                <a:cs typeface="Calibri"/>
              </a:rPr>
              <a:t>.</a:t>
            </a:r>
          </a:p>
        </p:txBody>
      </p:sp>
      <p:sp>
        <p:nvSpPr>
          <p:cNvPr id="5" name="Ορθογώνιο 4">
            <a:extLst>
              <a:ext uri="{FF2B5EF4-FFF2-40B4-BE49-F238E27FC236}">
                <a16:creationId xmlns:a16="http://schemas.microsoft.com/office/drawing/2014/main" id="{2CFF6BAA-FB89-6704-7E2C-70456FA0419F}"/>
              </a:ext>
            </a:extLst>
          </p:cNvPr>
          <p:cNvSpPr/>
          <p:nvPr/>
        </p:nvSpPr>
        <p:spPr>
          <a:xfrm>
            <a:off x="2105025"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a:t>
            </a:r>
            <a:r>
              <a:rPr lang="en-US" sz="1800" dirty="0" err="1">
                <a:latin typeface="Calibri"/>
                <a:ea typeface="Calibri"/>
                <a:cs typeface="Calibri"/>
                <a:sym typeface="Calibri"/>
              </a:rPr>
              <a:t>Utilizați</a:t>
            </a:r>
            <a:r>
              <a:rPr lang="en-US" sz="1800" dirty="0">
                <a:latin typeface="Calibri"/>
                <a:ea typeface="Calibri"/>
                <a:cs typeface="Calibri"/>
                <a:sym typeface="Calibri"/>
              </a:rPr>
              <a:t> </a:t>
            </a:r>
            <a:r>
              <a:rPr lang="en-US" sz="1800" dirty="0" err="1">
                <a:latin typeface="Calibri"/>
                <a:ea typeface="Calibri"/>
                <a:cs typeface="Calibri"/>
                <a:sym typeface="Calibri"/>
              </a:rPr>
              <a:t>numai</a:t>
            </a:r>
            <a:r>
              <a:rPr lang="en-US" sz="1800" dirty="0">
                <a:latin typeface="Calibri"/>
                <a:ea typeface="Calibri"/>
                <a:cs typeface="Calibri"/>
                <a:sym typeface="Calibri"/>
              </a:rPr>
              <a:t> majuscule</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9"/>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2. Care este cea mai comună metodă de plată online?</a:t>
            </a:r>
            <a:endParaRPr sz="1400" b="0" i="0" u="none" strike="noStrike" cap="none">
              <a:solidFill>
                <a:srgbClr val="000000"/>
              </a:solidFill>
              <a:latin typeface="Calibri"/>
              <a:ea typeface="Calibri"/>
              <a:cs typeface="Calibri"/>
              <a:sym typeface="Calibri"/>
            </a:endParaRPr>
          </a:p>
        </p:txBody>
      </p:sp>
      <p:sp>
        <p:nvSpPr>
          <p:cNvPr id="457" name="Google Shape;457;p79"/>
          <p:cNvSpPr txBox="1"/>
          <p:nvPr/>
        </p:nvSpPr>
        <p:spPr>
          <a:xfrm>
            <a:off x="2112607" y="1987414"/>
            <a:ext cx="238073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Un singur răspuns este corect!</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FEC25A5C-91A2-0798-C566-60F7E6141717}"/>
              </a:ext>
            </a:extLst>
          </p:cNvPr>
          <p:cNvSpPr/>
          <p:nvPr/>
        </p:nvSpPr>
        <p:spPr>
          <a:xfrm>
            <a:off x="21126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it-IT" sz="1800" dirty="0">
                <a:latin typeface="Calibri"/>
                <a:ea typeface="Calibri"/>
                <a:cs typeface="Calibri"/>
                <a:sym typeface="Calibri"/>
              </a:rPr>
              <a:t>A. Plata la livrare/ramburs</a:t>
            </a:r>
          </a:p>
        </p:txBody>
      </p:sp>
      <p:sp>
        <p:nvSpPr>
          <p:cNvPr id="3" name="Ορθογώνιο 2">
            <a:extLst>
              <a:ext uri="{FF2B5EF4-FFF2-40B4-BE49-F238E27FC236}">
                <a16:creationId xmlns:a16="http://schemas.microsoft.com/office/drawing/2014/main" id="{94C37D26-DFC7-013C-820E-01CF9C99489B}"/>
              </a:ext>
            </a:extLst>
          </p:cNvPr>
          <p:cNvSpPr/>
          <p:nvPr/>
        </p:nvSpPr>
        <p:spPr>
          <a:xfrm>
            <a:off x="6141682"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s-ES" sz="1800" dirty="0">
                <a:latin typeface="Calibri"/>
                <a:ea typeface="Calibri"/>
                <a:cs typeface="Calibri"/>
                <a:sym typeface="Calibri"/>
              </a:rPr>
              <a:t>B. Plata prin POS la Easybox</a:t>
            </a:r>
          </a:p>
        </p:txBody>
      </p:sp>
      <p:sp>
        <p:nvSpPr>
          <p:cNvPr id="4" name="Ορθογώνιο 3">
            <a:extLst>
              <a:ext uri="{FF2B5EF4-FFF2-40B4-BE49-F238E27FC236}">
                <a16:creationId xmlns:a16="http://schemas.microsoft.com/office/drawing/2014/main" id="{FED8B018-DC4D-0683-E9F2-9772F16582B6}"/>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fr-FR" sz="1800" dirty="0">
                <a:latin typeface="Calibri"/>
                <a:ea typeface="Calibri"/>
                <a:cs typeface="Calibri"/>
                <a:sym typeface="Calibri"/>
              </a:rPr>
              <a:t>C. </a:t>
            </a:r>
            <a:r>
              <a:rPr lang="fr-FR" sz="1800" dirty="0" err="1">
                <a:latin typeface="Calibri"/>
                <a:ea typeface="Calibri"/>
                <a:cs typeface="Calibri"/>
                <a:sym typeface="Calibri"/>
              </a:rPr>
              <a:t>Card</a:t>
            </a:r>
            <a:r>
              <a:rPr lang="fr-FR" sz="1800" dirty="0">
                <a:latin typeface="Calibri"/>
                <a:ea typeface="Calibri"/>
                <a:cs typeface="Calibri"/>
                <a:sym typeface="Calibri"/>
              </a:rPr>
              <a:t> de </a:t>
            </a:r>
            <a:r>
              <a:rPr lang="fr-FR" sz="1800" dirty="0" err="1">
                <a:latin typeface="Calibri"/>
                <a:ea typeface="Calibri"/>
                <a:cs typeface="Calibri"/>
                <a:sym typeface="Calibri"/>
              </a:rPr>
              <a:t>credit</a:t>
            </a:r>
            <a:r>
              <a:rPr lang="fr-FR" sz="1800" dirty="0">
                <a:latin typeface="Calibri"/>
                <a:ea typeface="Calibri"/>
                <a:cs typeface="Calibri"/>
                <a:sym typeface="Calibri"/>
              </a:rPr>
              <a:t>/</a:t>
            </a:r>
            <a:r>
              <a:rPr lang="fr-FR" sz="1800" dirty="0" err="1">
                <a:latin typeface="Calibri"/>
                <a:ea typeface="Calibri"/>
                <a:cs typeface="Calibri"/>
                <a:sym typeface="Calibri"/>
              </a:rPr>
              <a:t>debit</a:t>
            </a:r>
            <a:r>
              <a:rPr lang="fr-FR" sz="1800" dirty="0">
                <a:latin typeface="Calibri"/>
                <a:ea typeface="Calibri"/>
                <a:cs typeface="Calibri"/>
                <a:sym typeface="Calibri"/>
              </a:rPr>
              <a:t> </a:t>
            </a:r>
            <a:r>
              <a:rPr lang="fr-FR" sz="1800" dirty="0" err="1">
                <a:latin typeface="Calibri"/>
                <a:ea typeface="Calibri"/>
                <a:cs typeface="Calibri"/>
                <a:sym typeface="Calibri"/>
              </a:rPr>
              <a:t>și</a:t>
            </a:r>
            <a:r>
              <a:rPr lang="fr-FR" sz="1800" dirty="0">
                <a:latin typeface="Calibri"/>
                <a:ea typeface="Calibri"/>
                <a:cs typeface="Calibri"/>
                <a:sym typeface="Calibri"/>
              </a:rPr>
              <a:t> PayPal</a:t>
            </a:r>
          </a:p>
        </p:txBody>
      </p:sp>
      <p:sp>
        <p:nvSpPr>
          <p:cNvPr id="5" name="Ορθογώνιο 4">
            <a:extLst>
              <a:ext uri="{FF2B5EF4-FFF2-40B4-BE49-F238E27FC236}">
                <a16:creationId xmlns:a16="http://schemas.microsoft.com/office/drawing/2014/main" id="{77DA2487-6CD1-1F16-9A22-64A22ED95B63}"/>
              </a:ext>
            </a:extLst>
          </p:cNvPr>
          <p:cNvSpPr/>
          <p:nvPr/>
        </p:nvSpPr>
        <p:spPr>
          <a:xfrm>
            <a:off x="6141682"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t-BR" sz="1800" dirty="0">
                <a:latin typeface="Calibri"/>
                <a:ea typeface="Calibri"/>
                <a:cs typeface="Calibri"/>
                <a:sym typeface="Calibri"/>
              </a:rPr>
              <a:t>D. Plata folosind carduri cadou sau vouchere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80"/>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3. Care dintre următoarele este un semn al unei potențiale escrocherii? </a:t>
            </a:r>
            <a:endParaRPr sz="1400" b="0" i="0" u="none" strike="noStrike" cap="none">
              <a:solidFill>
                <a:srgbClr val="000000"/>
              </a:solidFill>
              <a:latin typeface="Calibri"/>
              <a:ea typeface="Calibri"/>
              <a:cs typeface="Calibri"/>
              <a:sym typeface="Calibri"/>
            </a:endParaRPr>
          </a:p>
        </p:txBody>
      </p:sp>
      <p:sp>
        <p:nvSpPr>
          <p:cNvPr id="468" name="Google Shape;468;p80"/>
          <p:cNvSpPr txBox="1"/>
          <p:nvPr/>
        </p:nvSpPr>
        <p:spPr>
          <a:xfrm>
            <a:off x="2112607" y="1987414"/>
            <a:ext cx="240039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Un singur răspuns este corect!</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A72CB8C8-29F3-B841-1C8A-0C0B94362588}"/>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Un site web cu un „https://” </a:t>
            </a:r>
            <a:r>
              <a:rPr lang="en-US" sz="1800" dirty="0" err="1">
                <a:latin typeface="Calibri"/>
                <a:ea typeface="Calibri"/>
                <a:cs typeface="Calibri"/>
                <a:sym typeface="Calibri"/>
              </a:rPr>
              <a:t>securizat</a:t>
            </a:r>
            <a:r>
              <a:rPr lang="en-US" sz="1800" dirty="0">
                <a:latin typeface="Calibri"/>
                <a:ea typeface="Calibri"/>
                <a:cs typeface="Calibri"/>
                <a:sym typeface="Calibri"/>
              </a:rPr>
              <a:t> </a:t>
            </a:r>
            <a:r>
              <a:rPr lang="en-US" sz="1800" dirty="0" err="1">
                <a:latin typeface="Calibri"/>
                <a:ea typeface="Calibri"/>
                <a:cs typeface="Calibri"/>
                <a:sym typeface="Calibri"/>
              </a:rPr>
              <a:t>în</a:t>
            </a:r>
            <a:r>
              <a:rPr lang="en-US" sz="1800" dirty="0">
                <a:latin typeface="Calibri"/>
                <a:ea typeface="Calibri"/>
                <a:cs typeface="Calibri"/>
                <a:sym typeface="Calibri"/>
              </a:rPr>
              <a:t> URL</a:t>
            </a:r>
            <a:endParaRPr lang="en-US" sz="1800" dirty="0">
              <a:ea typeface="Calibri"/>
              <a:cs typeface="Calibri"/>
            </a:endParaRPr>
          </a:p>
        </p:txBody>
      </p:sp>
      <p:sp>
        <p:nvSpPr>
          <p:cNvPr id="3" name="Ορθογώνιο 2">
            <a:extLst>
              <a:ext uri="{FF2B5EF4-FFF2-40B4-BE49-F238E27FC236}">
                <a16:creationId xmlns:a16="http://schemas.microsoft.com/office/drawing/2014/main" id="{E6D46981-0A86-899F-0123-7FE9E2B88F4B}"/>
              </a:ext>
            </a:extLst>
          </p:cNvPr>
          <p:cNvSpPr/>
          <p:nvPr/>
        </p:nvSpPr>
        <p:spPr>
          <a:xfrm>
            <a:off x="6141682"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it-IT" sz="1800" dirty="0">
                <a:latin typeface="Calibri"/>
                <a:ea typeface="Calibri"/>
                <a:cs typeface="Calibri"/>
                <a:sym typeface="Calibri"/>
              </a:rPr>
              <a:t>B. Un apel telefonic de la un magazin local pentru confirmarea unei livrări</a:t>
            </a:r>
            <a:endParaRPr lang="it-IT" sz="1800" dirty="0">
              <a:ea typeface="Calibri"/>
              <a:cs typeface="Calibri"/>
            </a:endParaRPr>
          </a:p>
        </p:txBody>
      </p:sp>
      <p:sp>
        <p:nvSpPr>
          <p:cNvPr id="4" name="Ορθογώνιο 3">
            <a:extLst>
              <a:ext uri="{FF2B5EF4-FFF2-40B4-BE49-F238E27FC236}">
                <a16:creationId xmlns:a16="http://schemas.microsoft.com/office/drawing/2014/main" id="{F864CBCC-15F9-128C-B038-7C6FBBABC271}"/>
              </a:ext>
            </a:extLst>
          </p:cNvPr>
          <p:cNvSpPr/>
          <p:nvPr/>
        </p:nvSpPr>
        <p:spPr>
          <a:xfrm>
            <a:off x="2112607" y="279663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it-IT" sz="1800" dirty="0">
                <a:latin typeface="Calibri"/>
                <a:ea typeface="Calibri"/>
                <a:cs typeface="Calibri"/>
                <a:sym typeface="Calibri"/>
              </a:rPr>
              <a:t>A. Un e-mail care oferă un premiu gratuit, solicitând detalii personale pentru a-l revendica</a:t>
            </a:r>
          </a:p>
        </p:txBody>
      </p:sp>
      <p:sp>
        <p:nvSpPr>
          <p:cNvPr id="5" name="Ορθογώνιο 4">
            <a:extLst>
              <a:ext uri="{FF2B5EF4-FFF2-40B4-BE49-F238E27FC236}">
                <a16:creationId xmlns:a16="http://schemas.microsoft.com/office/drawing/2014/main" id="{8BE9685E-1385-3E2A-9518-4A6FAA62281F}"/>
              </a:ext>
            </a:extLst>
          </p:cNvPr>
          <p:cNvSpPr/>
          <p:nvPr/>
        </p:nvSpPr>
        <p:spPr>
          <a:xfrm>
            <a:off x="6141682"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Un e-mail de la banca </a:t>
            </a:r>
            <a:r>
              <a:rPr lang="en-US" sz="1800" dirty="0" err="1">
                <a:latin typeface="Calibri"/>
                <a:ea typeface="Calibri"/>
                <a:cs typeface="Calibri"/>
                <a:sym typeface="Calibri"/>
              </a:rPr>
              <a:t>ce</a:t>
            </a:r>
            <a:r>
              <a:rPr lang="en-US" sz="1800" dirty="0">
                <a:latin typeface="Calibri"/>
                <a:ea typeface="Calibri"/>
                <a:cs typeface="Calibri"/>
                <a:sym typeface="Calibri"/>
              </a:rPr>
              <a:t> </a:t>
            </a:r>
            <a:r>
              <a:rPr lang="en-US" sz="1800" dirty="0" err="1">
                <a:latin typeface="Calibri"/>
                <a:ea typeface="Calibri"/>
                <a:cs typeface="Calibri"/>
                <a:sym typeface="Calibri"/>
              </a:rPr>
              <a:t>anunță</a:t>
            </a:r>
            <a:r>
              <a:rPr lang="en-US" sz="1800" dirty="0">
                <a:latin typeface="Calibri"/>
                <a:ea typeface="Calibri"/>
                <a:cs typeface="Calibri"/>
                <a:sym typeface="Calibri"/>
              </a:rPr>
              <a:t> </a:t>
            </a:r>
            <a:r>
              <a:rPr lang="en-US" sz="1800" dirty="0" err="1">
                <a:latin typeface="Calibri"/>
                <a:ea typeface="Calibri"/>
                <a:cs typeface="Calibri"/>
                <a:sym typeface="Calibri"/>
              </a:rPr>
              <a:t>actualizarea</a:t>
            </a:r>
            <a:r>
              <a:rPr lang="en-US" sz="1800" dirty="0">
                <a:latin typeface="Calibri"/>
                <a:ea typeface="Calibri"/>
                <a:cs typeface="Calibri"/>
                <a:sym typeface="Calibri"/>
              </a:rPr>
              <a:t> </a:t>
            </a:r>
            <a:r>
              <a:rPr lang="en-US" sz="1800" dirty="0" err="1">
                <a:latin typeface="Calibri"/>
                <a:ea typeface="Calibri"/>
                <a:cs typeface="Calibri"/>
                <a:sym typeface="Calibri"/>
              </a:rPr>
              <a:t>soldului</a:t>
            </a:r>
            <a:r>
              <a:rPr lang="en-US" sz="1800" dirty="0">
                <a:latin typeface="Calibri"/>
                <a:ea typeface="Calibri"/>
                <a:cs typeface="Calibri"/>
                <a:sym typeface="Calibri"/>
              </a:rPr>
              <a:t> </a:t>
            </a:r>
            <a:r>
              <a:rPr lang="en-US" sz="1800" dirty="0" err="1">
                <a:latin typeface="Calibri"/>
                <a:ea typeface="Calibri"/>
                <a:cs typeface="Calibri"/>
                <a:sym typeface="Calibri"/>
              </a:rPr>
              <a:t>contului</a:t>
            </a:r>
            <a:r>
              <a:rPr lang="en-US" sz="1800" dirty="0">
                <a:latin typeface="Calibri"/>
                <a:ea typeface="Calibri"/>
                <a:cs typeface="Calibri"/>
                <a:sym typeface="Calibri"/>
              </a:rPr>
              <a:t> </a:t>
            </a:r>
            <a:r>
              <a:rPr lang="en-US" sz="1800" dirty="0" err="1">
                <a:latin typeface="Calibri"/>
                <a:ea typeface="Calibri"/>
                <a:cs typeface="Calibri"/>
                <a:sym typeface="Calibri"/>
              </a:rPr>
              <a:t>dvs</a:t>
            </a:r>
            <a:endParaRPr lang="en-US"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81"/>
          <p:cNvSpPr/>
          <p:nvPr/>
        </p:nvSpPr>
        <p:spPr>
          <a:xfrm>
            <a:off x="2105025" y="1028700"/>
            <a:ext cx="793305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4. Ce trebuie să faceți pentru a vă asigura că informațiile cardului de credit sunt în siguranță atunci când faceți achiziții online?</a:t>
            </a:r>
            <a:endParaRPr sz="1400" b="0" i="0" u="none" strike="noStrike" cap="none">
              <a:solidFill>
                <a:srgbClr val="000000"/>
              </a:solidFill>
              <a:latin typeface="Calibri"/>
              <a:ea typeface="Calibri"/>
              <a:cs typeface="Calibri"/>
              <a:sym typeface="Calibri"/>
            </a:endParaRPr>
          </a:p>
        </p:txBody>
      </p:sp>
      <p:sp>
        <p:nvSpPr>
          <p:cNvPr id="479" name="Google Shape;479;p81"/>
          <p:cNvSpPr txBox="1"/>
          <p:nvPr/>
        </p:nvSpPr>
        <p:spPr>
          <a:xfrm>
            <a:off x="2112607" y="1987414"/>
            <a:ext cx="238073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Un singur răspuns este corect!</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88863795-D0AF-6079-63B7-5FCA2F34DC83}"/>
              </a:ext>
            </a:extLst>
          </p:cNvPr>
          <p:cNvSpPr/>
          <p:nvPr/>
        </p:nvSpPr>
        <p:spPr>
          <a:xfrm>
            <a:off x="2066925"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a:t>
            </a:r>
            <a:r>
              <a:rPr lang="en-US" sz="1800" dirty="0" err="1">
                <a:latin typeface="Calibri"/>
                <a:ea typeface="Calibri"/>
                <a:cs typeface="Calibri"/>
                <a:sym typeface="Calibri"/>
              </a:rPr>
              <a:t>Spuneți</a:t>
            </a:r>
            <a:r>
              <a:rPr lang="en-US" sz="1800" dirty="0">
                <a:latin typeface="Calibri"/>
                <a:ea typeface="Calibri"/>
                <a:cs typeface="Calibri"/>
                <a:sym typeface="Calibri"/>
              </a:rPr>
              <a:t> </a:t>
            </a:r>
            <a:r>
              <a:rPr lang="en-US" sz="1800" dirty="0" err="1">
                <a:latin typeface="Calibri"/>
                <a:ea typeface="Calibri"/>
                <a:cs typeface="Calibri"/>
                <a:sym typeface="Calibri"/>
              </a:rPr>
              <a:t>detaliile</a:t>
            </a:r>
            <a:r>
              <a:rPr lang="en-US" sz="1800" dirty="0">
                <a:latin typeface="Calibri"/>
                <a:ea typeface="Calibri"/>
                <a:cs typeface="Calibri"/>
                <a:sym typeface="Calibri"/>
              </a:rPr>
              <a:t> </a:t>
            </a:r>
            <a:r>
              <a:rPr lang="en-US" sz="1800" dirty="0" err="1">
                <a:latin typeface="Calibri"/>
                <a:ea typeface="Calibri"/>
                <a:cs typeface="Calibri"/>
                <a:sym typeface="Calibri"/>
              </a:rPr>
              <a:t>cardului</a:t>
            </a:r>
            <a:r>
              <a:rPr lang="en-US" sz="1800" dirty="0">
                <a:latin typeface="Calibri"/>
                <a:ea typeface="Calibri"/>
                <a:cs typeface="Calibri"/>
                <a:sym typeface="Calibri"/>
              </a:rPr>
              <a:t> </a:t>
            </a:r>
            <a:r>
              <a:rPr lang="en-US" sz="1800" dirty="0" err="1">
                <a:latin typeface="Calibri"/>
                <a:ea typeface="Calibri"/>
                <a:cs typeface="Calibri"/>
                <a:sym typeface="Calibri"/>
              </a:rPr>
              <a:t>dvs</a:t>
            </a:r>
            <a:r>
              <a:rPr lang="en-US" sz="1800" dirty="0">
                <a:latin typeface="Calibri"/>
                <a:ea typeface="Calibri"/>
                <a:cs typeface="Calibri"/>
                <a:sym typeface="Calibri"/>
              </a:rPr>
              <a:t>. de credit la </a:t>
            </a:r>
            <a:r>
              <a:rPr lang="en-US" sz="1800" dirty="0" err="1">
                <a:latin typeface="Calibri"/>
                <a:ea typeface="Calibri"/>
                <a:cs typeface="Calibri"/>
                <a:sym typeface="Calibri"/>
              </a:rPr>
              <a:t>telefon</a:t>
            </a:r>
            <a:r>
              <a:rPr lang="en-US" sz="1800" dirty="0">
                <a:latin typeface="Calibri"/>
                <a:ea typeface="Calibri"/>
                <a:cs typeface="Calibri"/>
                <a:sym typeface="Calibri"/>
              </a:rPr>
              <a:t> cu </a:t>
            </a:r>
            <a:r>
              <a:rPr lang="en-US" sz="1800" dirty="0" err="1">
                <a:latin typeface="Calibri"/>
                <a:ea typeface="Calibri"/>
                <a:cs typeface="Calibri"/>
                <a:sym typeface="Calibri"/>
              </a:rPr>
              <a:t>cei</a:t>
            </a:r>
            <a:r>
              <a:rPr lang="en-US" sz="1800" dirty="0">
                <a:latin typeface="Calibri"/>
                <a:ea typeface="Calibri"/>
                <a:cs typeface="Calibri"/>
                <a:sym typeface="Calibri"/>
              </a:rPr>
              <a:t> de la </a:t>
            </a:r>
            <a:r>
              <a:rPr lang="en-US" sz="1800" dirty="0" err="1">
                <a:latin typeface="Calibri"/>
                <a:ea typeface="Calibri"/>
                <a:cs typeface="Calibri"/>
                <a:sym typeface="Calibri"/>
              </a:rPr>
              <a:t>asistența</a:t>
            </a:r>
            <a:r>
              <a:rPr lang="en-US" sz="1800" dirty="0">
                <a:latin typeface="Calibri"/>
                <a:ea typeface="Calibri"/>
                <a:cs typeface="Calibri"/>
                <a:sym typeface="Calibri"/>
              </a:rPr>
              <a:t> </a:t>
            </a:r>
            <a:r>
              <a:rPr lang="en-US" sz="1800" dirty="0" err="1">
                <a:latin typeface="Calibri"/>
                <a:ea typeface="Calibri"/>
                <a:cs typeface="Calibri"/>
                <a:sym typeface="Calibri"/>
              </a:rPr>
              <a:t>pentru</a:t>
            </a:r>
            <a:r>
              <a:rPr lang="en-US" sz="1800" dirty="0">
                <a:latin typeface="Calibri"/>
                <a:ea typeface="Calibri"/>
                <a:cs typeface="Calibri"/>
                <a:sym typeface="Calibri"/>
              </a:rPr>
              <a:t> </a:t>
            </a:r>
            <a:r>
              <a:rPr lang="en-US" sz="1800" dirty="0" err="1">
                <a:latin typeface="Calibri"/>
                <a:ea typeface="Calibri"/>
                <a:cs typeface="Calibri"/>
                <a:sym typeface="Calibri"/>
              </a:rPr>
              <a:t>clienți</a:t>
            </a:r>
            <a:endParaRPr lang="en-US" sz="1800" dirty="0">
              <a:latin typeface="Calibri"/>
              <a:ea typeface="Calibri"/>
              <a:cs typeface="Calibri"/>
              <a:sym typeface="Calibri"/>
            </a:endParaRPr>
          </a:p>
        </p:txBody>
      </p:sp>
      <p:sp>
        <p:nvSpPr>
          <p:cNvPr id="3" name="Ορθογώνιο 2">
            <a:extLst>
              <a:ext uri="{FF2B5EF4-FFF2-40B4-BE49-F238E27FC236}">
                <a16:creationId xmlns:a16="http://schemas.microsoft.com/office/drawing/2014/main" id="{EC088A52-63D1-9E57-FF4A-B9231C17860C}"/>
              </a:ext>
            </a:extLst>
          </p:cNvPr>
          <p:cNvSpPr/>
          <p:nvPr/>
        </p:nvSpPr>
        <p:spPr>
          <a:xfrm>
            <a:off x="6096000" y="2771774"/>
            <a:ext cx="385064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600"/>
            </a:pPr>
            <a:r>
              <a:rPr lang="en-US" sz="1800" dirty="0">
                <a:latin typeface="Calibri"/>
                <a:ea typeface="Calibri"/>
                <a:cs typeface="Calibri"/>
                <a:sym typeface="Calibri"/>
              </a:rPr>
              <a:t>B. </a:t>
            </a:r>
            <a:r>
              <a:rPr lang="en-US" sz="1800" dirty="0" err="1">
                <a:latin typeface="Calibri"/>
                <a:ea typeface="Calibri"/>
                <a:cs typeface="Calibri"/>
                <a:sym typeface="Calibri"/>
              </a:rPr>
              <a:t>Utilizați</a:t>
            </a:r>
            <a:r>
              <a:rPr lang="en-US" sz="1800" dirty="0">
                <a:latin typeface="Calibri"/>
                <a:ea typeface="Calibri"/>
                <a:cs typeface="Calibri"/>
                <a:sym typeface="Calibri"/>
              </a:rPr>
              <a:t> un site web </a:t>
            </a:r>
            <a:r>
              <a:rPr lang="en-US" sz="1800" dirty="0" err="1">
                <a:latin typeface="Calibri"/>
                <a:ea typeface="Calibri"/>
                <a:cs typeface="Calibri"/>
                <a:sym typeface="Calibri"/>
              </a:rPr>
              <a:t>securizat</a:t>
            </a:r>
            <a:r>
              <a:rPr lang="en-US" sz="1800" dirty="0">
                <a:latin typeface="Calibri"/>
                <a:ea typeface="Calibri"/>
                <a:cs typeface="Calibri"/>
                <a:sym typeface="Calibri"/>
              </a:rPr>
              <a:t> cu „https://” </a:t>
            </a:r>
            <a:r>
              <a:rPr lang="en-US" sz="1800" dirty="0" err="1">
                <a:latin typeface="Calibri"/>
                <a:ea typeface="Calibri"/>
                <a:cs typeface="Calibri"/>
                <a:sym typeface="Calibri"/>
              </a:rPr>
              <a:t>și</a:t>
            </a:r>
            <a:r>
              <a:rPr lang="en-US" sz="1800" dirty="0">
                <a:latin typeface="Calibri"/>
                <a:ea typeface="Calibri"/>
                <a:cs typeface="Calibri"/>
                <a:sym typeface="Calibri"/>
              </a:rPr>
              <a:t> </a:t>
            </a:r>
            <a:r>
              <a:rPr lang="en-US" sz="1800" dirty="0" err="1">
                <a:latin typeface="Calibri"/>
                <a:ea typeface="Calibri"/>
                <a:cs typeface="Calibri"/>
                <a:sym typeface="Calibri"/>
              </a:rPr>
              <a:t>simbolul</a:t>
            </a:r>
            <a:r>
              <a:rPr lang="en-US" sz="1800" dirty="0">
                <a:latin typeface="Calibri"/>
                <a:ea typeface="Calibri"/>
                <a:cs typeface="Calibri"/>
                <a:sym typeface="Calibri"/>
              </a:rPr>
              <a:t> </a:t>
            </a:r>
            <a:r>
              <a:rPr lang="en-US" sz="1800" dirty="0" err="1">
                <a:latin typeface="Calibri"/>
                <a:ea typeface="Calibri"/>
                <a:cs typeface="Calibri"/>
                <a:sym typeface="Calibri"/>
              </a:rPr>
              <a:t>unui</a:t>
            </a:r>
            <a:r>
              <a:rPr lang="en-US" sz="1800" dirty="0">
                <a:latin typeface="Calibri"/>
                <a:ea typeface="Calibri"/>
                <a:cs typeface="Calibri"/>
                <a:sym typeface="Calibri"/>
              </a:rPr>
              <a:t> </a:t>
            </a:r>
            <a:r>
              <a:rPr lang="en-US" sz="1800" dirty="0" err="1">
                <a:latin typeface="Calibri"/>
                <a:ea typeface="Calibri"/>
                <a:cs typeface="Calibri"/>
                <a:sym typeface="Calibri"/>
              </a:rPr>
              <a:t>lacăt</a:t>
            </a:r>
            <a:r>
              <a:rPr lang="en-US" sz="1800" dirty="0">
                <a:latin typeface="Calibri"/>
                <a:ea typeface="Calibri"/>
                <a:cs typeface="Calibri"/>
                <a:sym typeface="Calibri"/>
              </a:rPr>
              <a:t> </a:t>
            </a:r>
            <a:r>
              <a:rPr lang="en-US" sz="1800" dirty="0" err="1">
                <a:latin typeface="Calibri"/>
                <a:ea typeface="Calibri"/>
                <a:cs typeface="Calibri"/>
                <a:sym typeface="Calibri"/>
              </a:rPr>
              <a:t>înainte</a:t>
            </a:r>
            <a:r>
              <a:rPr lang="en-US" sz="1800" dirty="0">
                <a:latin typeface="Calibri"/>
                <a:ea typeface="Calibri"/>
                <a:cs typeface="Calibri"/>
                <a:sym typeface="Calibri"/>
              </a:rPr>
              <a:t> de a introduce </a:t>
            </a:r>
            <a:r>
              <a:rPr lang="en-US" sz="1800" dirty="0" err="1">
                <a:latin typeface="Calibri"/>
                <a:ea typeface="Calibri"/>
                <a:cs typeface="Calibri"/>
                <a:sym typeface="Calibri"/>
              </a:rPr>
              <a:t>detaliile</a:t>
            </a:r>
            <a:r>
              <a:rPr lang="en-US" sz="1800" dirty="0">
                <a:latin typeface="Calibri"/>
                <a:ea typeface="Calibri"/>
                <a:cs typeface="Calibri"/>
                <a:sym typeface="Calibri"/>
              </a:rPr>
              <a:t> de </a:t>
            </a:r>
            <a:r>
              <a:rPr lang="en-US" sz="1800" dirty="0" err="1">
                <a:latin typeface="Calibri"/>
                <a:ea typeface="Calibri"/>
                <a:cs typeface="Calibri"/>
                <a:sym typeface="Calibri"/>
              </a:rPr>
              <a:t>plată</a:t>
            </a:r>
            <a:endParaRPr lang="en-US" sz="1800" dirty="0">
              <a:latin typeface="Calibri"/>
              <a:ea typeface="Calibri"/>
              <a:cs typeface="Calibri"/>
              <a:sym typeface="Calibri"/>
            </a:endParaRPr>
          </a:p>
        </p:txBody>
      </p:sp>
      <p:sp>
        <p:nvSpPr>
          <p:cNvPr id="4" name="Ορθογώνιο 3">
            <a:extLst>
              <a:ext uri="{FF2B5EF4-FFF2-40B4-BE49-F238E27FC236}">
                <a16:creationId xmlns:a16="http://schemas.microsoft.com/office/drawing/2014/main" id="{086D27C1-D7B5-B6CB-5FD7-86C5C0782948}"/>
              </a:ext>
            </a:extLst>
          </p:cNvPr>
          <p:cNvSpPr/>
          <p:nvPr/>
        </p:nvSpPr>
        <p:spPr>
          <a:xfrm>
            <a:off x="2066925"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t-BR" sz="1800" dirty="0">
                <a:latin typeface="Calibri"/>
                <a:ea typeface="Calibri"/>
                <a:cs typeface="Calibri"/>
                <a:sym typeface="Calibri"/>
              </a:rPr>
              <a:t>C. Utilizați Wi-Fi public pentru a finaliza procesul de plată</a:t>
            </a:r>
          </a:p>
        </p:txBody>
      </p:sp>
      <p:sp>
        <p:nvSpPr>
          <p:cNvPr id="5" name="Ορθογώνιο 4">
            <a:extLst>
              <a:ext uri="{FF2B5EF4-FFF2-40B4-BE49-F238E27FC236}">
                <a16:creationId xmlns:a16="http://schemas.microsoft.com/office/drawing/2014/main" id="{4199740F-D29D-DEAC-12C7-7A478E229921}"/>
              </a:ext>
            </a:extLst>
          </p:cNvPr>
          <p:cNvSpPr/>
          <p:nvPr/>
        </p:nvSpPr>
        <p:spPr>
          <a:xfrm>
            <a:off x="6096000" y="4019550"/>
            <a:ext cx="385064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a:t>
            </a:r>
            <a:r>
              <a:rPr lang="en-US" sz="1800" dirty="0" err="1">
                <a:latin typeface="Calibri"/>
                <a:ea typeface="Calibri"/>
                <a:cs typeface="Calibri"/>
                <a:sym typeface="Calibri"/>
              </a:rPr>
              <a:t>Furnizați</a:t>
            </a:r>
            <a:r>
              <a:rPr lang="en-US" sz="1800" dirty="0">
                <a:latin typeface="Calibri"/>
                <a:ea typeface="Calibri"/>
                <a:cs typeface="Calibri"/>
                <a:sym typeface="Calibri"/>
              </a:rPr>
              <a:t> </a:t>
            </a:r>
            <a:r>
              <a:rPr lang="en-US" sz="1800" dirty="0" err="1">
                <a:latin typeface="Calibri"/>
                <a:ea typeface="Calibri"/>
                <a:cs typeface="Calibri"/>
                <a:sym typeface="Calibri"/>
              </a:rPr>
              <a:t>numărul</a:t>
            </a:r>
            <a:r>
              <a:rPr lang="en-US" sz="1800" dirty="0">
                <a:latin typeface="Calibri"/>
                <a:ea typeface="Calibri"/>
                <a:cs typeface="Calibri"/>
                <a:sym typeface="Calibri"/>
              </a:rPr>
              <a:t> </a:t>
            </a:r>
            <a:r>
              <a:rPr lang="en-US" sz="1800" dirty="0" err="1">
                <a:latin typeface="Calibri"/>
                <a:ea typeface="Calibri"/>
                <a:cs typeface="Calibri"/>
                <a:sym typeface="Calibri"/>
              </a:rPr>
              <a:t>cardului</a:t>
            </a:r>
            <a:r>
              <a:rPr lang="en-US" sz="1800" dirty="0">
                <a:latin typeface="Calibri"/>
                <a:ea typeface="Calibri"/>
                <a:cs typeface="Calibri"/>
                <a:sym typeface="Calibri"/>
              </a:rPr>
              <a:t> </a:t>
            </a:r>
            <a:r>
              <a:rPr lang="en-US" sz="1800" dirty="0" err="1">
                <a:latin typeface="Calibri"/>
                <a:ea typeface="Calibri"/>
                <a:cs typeface="Calibri"/>
                <a:sym typeface="Calibri"/>
              </a:rPr>
              <a:t>dvs</a:t>
            </a:r>
            <a:r>
              <a:rPr lang="en-US" sz="1800" dirty="0">
                <a:latin typeface="Calibri"/>
                <a:ea typeface="Calibri"/>
                <a:cs typeface="Calibri"/>
                <a:sym typeface="Calibri"/>
              </a:rPr>
              <a:t>. </a:t>
            </a:r>
            <a:r>
              <a:rPr lang="en-US" sz="1800" dirty="0" err="1">
                <a:latin typeface="Calibri"/>
                <a:ea typeface="Calibri"/>
                <a:cs typeface="Calibri"/>
                <a:sym typeface="Calibri"/>
              </a:rPr>
              <a:t>bancar</a:t>
            </a:r>
            <a:r>
              <a:rPr lang="en-US" sz="1800" dirty="0">
                <a:latin typeface="Calibri"/>
                <a:ea typeface="Calibri"/>
                <a:cs typeface="Calibri"/>
                <a:sym typeface="Calibri"/>
              </a:rPr>
              <a:t> </a:t>
            </a:r>
            <a:r>
              <a:rPr lang="en-US" sz="1800" dirty="0" err="1">
                <a:latin typeface="Calibri"/>
                <a:ea typeface="Calibri"/>
                <a:cs typeface="Calibri"/>
                <a:sym typeface="Calibri"/>
              </a:rPr>
              <a:t>către</a:t>
            </a:r>
            <a:r>
              <a:rPr lang="en-US" sz="1800" dirty="0">
                <a:latin typeface="Calibri"/>
                <a:ea typeface="Calibri"/>
                <a:cs typeface="Calibri"/>
                <a:sym typeface="Calibri"/>
              </a:rPr>
              <a:t> site-</a:t>
            </a:r>
            <a:r>
              <a:rPr lang="en-US" sz="1800" dirty="0" err="1">
                <a:latin typeface="Calibri"/>
                <a:ea typeface="Calibri"/>
                <a:cs typeface="Calibri"/>
                <a:sym typeface="Calibri"/>
              </a:rPr>
              <a:t>uri</a:t>
            </a:r>
            <a:r>
              <a:rPr lang="en-US" sz="1800" dirty="0">
                <a:latin typeface="Calibri"/>
                <a:ea typeface="Calibri"/>
                <a:cs typeface="Calibri"/>
                <a:sym typeface="Calibri"/>
              </a:rPr>
              <a:t> web </a:t>
            </a:r>
            <a:r>
              <a:rPr lang="en-US" sz="1800" dirty="0" err="1">
                <a:latin typeface="Calibri"/>
                <a:ea typeface="Calibri"/>
                <a:cs typeface="Calibri"/>
                <a:sym typeface="Calibri"/>
              </a:rPr>
              <a:t>aleatorii</a:t>
            </a:r>
            <a:r>
              <a:rPr lang="en-US" sz="1800" dirty="0">
                <a:latin typeface="Calibri"/>
                <a:ea typeface="Calibri"/>
                <a:cs typeface="Calibri"/>
                <a:sym typeface="Calibri"/>
              </a:rPr>
              <a:t> </a:t>
            </a:r>
            <a:r>
              <a:rPr lang="en-US" sz="1800" dirty="0" err="1">
                <a:latin typeface="Calibri"/>
                <a:ea typeface="Calibri"/>
                <a:cs typeface="Calibri"/>
                <a:sym typeface="Calibri"/>
              </a:rPr>
              <a:t>pentru</a:t>
            </a:r>
            <a:r>
              <a:rPr lang="en-US" sz="1800" dirty="0">
                <a:latin typeface="Calibri"/>
                <a:ea typeface="Calibri"/>
                <a:cs typeface="Calibri"/>
                <a:sym typeface="Calibri"/>
              </a:rPr>
              <a:t> </a:t>
            </a:r>
            <a:r>
              <a:rPr lang="en-US" sz="1800" dirty="0" err="1">
                <a:latin typeface="Calibri"/>
                <a:ea typeface="Calibri"/>
                <a:cs typeface="Calibri"/>
                <a:sym typeface="Calibri"/>
              </a:rPr>
              <a:t>reduceri</a:t>
            </a:r>
            <a:endParaRPr lang="en-US"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pSp>
        <p:nvGrpSpPr>
          <p:cNvPr id="489" name="Google Shape;489;g36c8bd65246_0_8"/>
          <p:cNvGrpSpPr/>
          <p:nvPr/>
        </p:nvGrpSpPr>
        <p:grpSpPr>
          <a:xfrm>
            <a:off x="0" y="1"/>
            <a:ext cx="12624493" cy="6910081"/>
            <a:chOff x="0" y="0"/>
            <a:chExt cx="12624493" cy="7020300"/>
          </a:xfrm>
        </p:grpSpPr>
        <p:sp>
          <p:nvSpPr>
            <p:cNvPr id="490" name="Google Shape;490;g36c8bd65246_0_8"/>
            <p:cNvSpPr/>
            <p:nvPr/>
          </p:nvSpPr>
          <p:spPr>
            <a:xfrm>
              <a:off x="7876693" y="0"/>
              <a:ext cx="4747800" cy="7020300"/>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91" name="Google Shape;491;g36c8bd65246_0_8"/>
            <p:cNvSpPr/>
            <p:nvPr/>
          </p:nvSpPr>
          <p:spPr>
            <a:xfrm rot="-5400000">
              <a:off x="2537820" y="1637770"/>
              <a:ext cx="7004100" cy="3738000"/>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92" name="Google Shape;492;g36c8bd65246_0_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493" name="Google Shape;493;g36c8bd65246_0_8"/>
            <p:cNvSpPr txBox="1"/>
            <p:nvPr/>
          </p:nvSpPr>
          <p:spPr>
            <a:xfrm>
              <a:off x="0" y="3882628"/>
              <a:ext cx="53913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a:solidFill>
                    <a:srgbClr val="FFC243"/>
                  </a:solidFill>
                  <a:latin typeface="Calibri"/>
                  <a:ea typeface="Calibri"/>
                  <a:cs typeface="Calibri"/>
                  <a:sym typeface="Calibri"/>
                </a:rPr>
                <a:t>Felictări!</a:t>
              </a:r>
              <a:br>
                <a:rPr lang="en-US" sz="2800" b="1" i="0" u="none" strike="noStrike" cap="none">
                  <a:solidFill>
                    <a:srgbClr val="84C337"/>
                  </a:solidFill>
                  <a:latin typeface="Calibri"/>
                  <a:ea typeface="Calibri"/>
                  <a:cs typeface="Calibri"/>
                  <a:sym typeface="Calibri"/>
                </a:rPr>
              </a:br>
              <a:r>
                <a:rPr lang="en-US" sz="2800" b="1" i="0" u="none" strike="noStrike" cap="none">
                  <a:solidFill>
                    <a:srgbClr val="1C2E78"/>
                  </a:solidFill>
                  <a:latin typeface="Calibri"/>
                  <a:ea typeface="Calibri"/>
                  <a:cs typeface="Calibri"/>
                  <a:sym typeface="Calibri"/>
                </a:rPr>
                <a:t>Ați completat modulul!</a:t>
              </a:r>
              <a:endParaRPr sz="1400" b="0" i="0" u="none" strike="noStrike" cap="none">
                <a:solidFill>
                  <a:srgbClr val="000000"/>
                </a:solidFill>
                <a:latin typeface="Calibri"/>
                <a:ea typeface="Calibri"/>
                <a:cs typeface="Calibri"/>
                <a:sym typeface="Calibri"/>
              </a:endParaRPr>
            </a:p>
          </p:txBody>
        </p:sp>
      </p:grpSp>
      <p:sp>
        <p:nvSpPr>
          <p:cNvPr id="494" name="Google Shape;494;g36c8bd65246_0_8"/>
          <p:cNvSpPr/>
          <p:nvPr/>
        </p:nvSpPr>
        <p:spPr>
          <a:xfrm>
            <a:off x="4741679" y="6277951"/>
            <a:ext cx="7745700" cy="632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r>
              <a:rPr lang="en-US" sz="1110" b="0" i="0" u="none" strike="noStrike" cap="none">
                <a:solidFill>
                  <a:schemeClr val="lt1"/>
                </a:solidFill>
                <a:latin typeface="Calibri"/>
                <a:ea typeface="Calibri"/>
                <a:cs typeface="Calibri"/>
                <a:sym typeface="Calibri"/>
              </a:rPr>
              <a:t>Acest proiect este finanțat de Uniunea Europeană. Conținutul prezentării reflectă exclusiv opiniile autorului (autorilor) și nu reprezintă în mod necesar poziția oficială a Uniunii Europene sau a Agenției Executive Europene pentru Educație și Cultură (EACEA). Uniunea Europeană și EACEA nu pot fi considerate responsabile pentru conținutul prezentat.</a:t>
            </a:r>
            <a:endParaRPr/>
          </a:p>
          <a:p>
            <a:pPr marL="0" marR="0" lvl="0" indent="0" algn="l" rtl="0">
              <a:lnSpc>
                <a:spcPct val="80000"/>
              </a:lnSpc>
              <a:spcBef>
                <a:spcPts val="0"/>
              </a:spcBef>
              <a:spcAft>
                <a:spcPts val="0"/>
              </a:spcAft>
              <a:buNone/>
            </a:pPr>
            <a:r>
              <a:rPr lang="en-US" sz="1110" b="1" i="0" u="none" strike="noStrike" cap="none">
                <a:solidFill>
                  <a:schemeClr val="lt1"/>
                </a:solidFill>
                <a:latin typeface="Calibri"/>
                <a:ea typeface="Calibri"/>
                <a:cs typeface="Calibri"/>
                <a:sym typeface="Calibri"/>
              </a:rPr>
              <a:t>Număr proiect:</a:t>
            </a:r>
            <a:r>
              <a:rPr lang="en-US" sz="1110" b="0" i="0" u="none" strike="noStrike" cap="none">
                <a:solidFill>
                  <a:schemeClr val="lt1"/>
                </a:solidFill>
                <a:latin typeface="Calibri"/>
                <a:ea typeface="Calibri"/>
                <a:cs typeface="Calibri"/>
                <a:sym typeface="Calibri"/>
              </a:rPr>
              <a:t> 2023-1-RO01-KA220-ADU-000157797</a:t>
            </a:r>
            <a:endParaRPr/>
          </a:p>
        </p:txBody>
      </p:sp>
      <p:pic>
        <p:nvPicPr>
          <p:cNvPr id="495" name="Google Shape;495;g36c8bd65246_0_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198782" y="8958"/>
            <a:ext cx="3403250" cy="3718216"/>
          </a:xfrm>
          <a:prstGeom prst="rect">
            <a:avLst/>
          </a:prstGeom>
          <a:noFill/>
          <a:ln>
            <a:noFill/>
          </a:ln>
        </p:spPr>
      </p:pic>
      <p:pic>
        <p:nvPicPr>
          <p:cNvPr id="496" name="Google Shape;496;g36c8bd65246_0_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44201" r="5461"/>
          <a:stretch/>
        </p:blipFill>
        <p:spPr>
          <a:xfrm>
            <a:off x="3397721" y="823363"/>
            <a:ext cx="2375275" cy="2212825"/>
          </a:xfrm>
          <a:prstGeom prst="rect">
            <a:avLst/>
          </a:prstGeom>
          <a:noFill/>
          <a:ln>
            <a:noFill/>
          </a:ln>
        </p:spPr>
      </p:pic>
      <p:pic>
        <p:nvPicPr>
          <p:cNvPr id="497" name="Google Shape;497;g36c8bd65246_0_8"/>
          <p:cNvPicPr preferRelativeResize="0"/>
          <p:nvPr/>
        </p:nvPicPr>
        <p:blipFill rotWithShape="1">
          <a:blip r:embed="rId5">
            <a:alphaModFix/>
          </a:blip>
          <a:srcRect/>
          <a:stretch/>
        </p:blipFill>
        <p:spPr>
          <a:xfrm>
            <a:off x="65662" y="6213843"/>
            <a:ext cx="2823105" cy="635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Competențe</a:t>
            </a:r>
            <a:endParaRPr sz="2400"/>
          </a:p>
        </p:txBody>
      </p:sp>
      <p:pic>
        <p:nvPicPr>
          <p:cNvPr id="139" name="Google Shape;139;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40" name="Google Shape;140;p5"/>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După </a:t>
            </a:r>
            <a:r>
              <a:rPr lang="en-US" sz="2400" i="1">
                <a:solidFill>
                  <a:srgbClr val="1C2E78"/>
                </a:solidFill>
                <a:latin typeface="Calibri"/>
                <a:ea typeface="Calibri"/>
                <a:cs typeface="Calibri"/>
                <a:sym typeface="Calibri"/>
              </a:rPr>
              <a:t>finalizarea </a:t>
            </a:r>
            <a:r>
              <a:rPr lang="en-US" sz="2400" b="0" i="1" u="none" strike="noStrike" cap="none">
                <a:solidFill>
                  <a:srgbClr val="1C2E78"/>
                </a:solidFill>
                <a:latin typeface="Calibri"/>
                <a:ea typeface="Calibri"/>
                <a:cs typeface="Calibri"/>
                <a:sym typeface="Calibri"/>
              </a:rPr>
              <a:t>acestui modul</a:t>
            </a:r>
            <a:r>
              <a:rPr lang="en-US" sz="2400" i="1">
                <a:solidFill>
                  <a:srgbClr val="1C2E78"/>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sp>
        <p:nvSpPr>
          <p:cNvPr id="141" name="Google Shape;141;p5"/>
          <p:cNvSpPr txBox="1"/>
          <p:nvPr/>
        </p:nvSpPr>
        <p:spPr>
          <a:xfrm>
            <a:off x="217419" y="2375253"/>
            <a:ext cx="6014416" cy="355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000000"/>
              </a:buClr>
              <a:buSzPts val="2000"/>
              <a:buFont typeface="Calibri"/>
              <a:buNone/>
            </a:pPr>
            <a:r>
              <a:rPr lang="en-US" sz="2000" dirty="0" err="1">
                <a:solidFill>
                  <a:schemeClr val="lt1"/>
                </a:solidFill>
                <a:latin typeface="Calibri"/>
                <a:ea typeface="Calibri"/>
                <a:cs typeface="Calibri"/>
                <a:sym typeface="Calibri"/>
              </a:rPr>
              <a:t>Veți</a:t>
            </a:r>
            <a:r>
              <a:rPr lang="en-US" sz="2000" dirty="0">
                <a:solidFill>
                  <a:schemeClr val="lt1"/>
                </a:solidFill>
                <a:latin typeface="Calibri"/>
                <a:ea typeface="Calibri"/>
                <a:cs typeface="Calibri"/>
                <a:sym typeface="Calibri"/>
              </a:rPr>
              <a:t> </a:t>
            </a:r>
            <a:r>
              <a:rPr lang="ro-RO" sz="2000" dirty="0">
                <a:solidFill>
                  <a:schemeClr val="lt1"/>
                </a:solidFill>
                <a:latin typeface="Calibri"/>
                <a:ea typeface="Calibri"/>
                <a:cs typeface="Calibri"/>
                <a:sym typeface="Calibri"/>
              </a:rPr>
              <a:t>învăța cum să folosiți în siguranță plățile online</a:t>
            </a:r>
            <a:r>
              <a:rPr lang="en-US" sz="2000" dirty="0">
                <a:solidFill>
                  <a:schemeClr val="lt1"/>
                </a:solidFill>
                <a:latin typeface="Calibri"/>
                <a:ea typeface="Calibri"/>
                <a:cs typeface="Calibri"/>
                <a:sym typeface="Calibri"/>
              </a:rPr>
              <a:t>:</a:t>
            </a:r>
            <a:endParaRPr lang="ro-RO" sz="2000" dirty="0">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Calibri"/>
              <a:buNone/>
            </a:pPr>
            <a:endParaRPr lang="en-US" sz="2000" dirty="0">
              <a:solidFill>
                <a:schemeClr val="lt1"/>
              </a:solidFill>
              <a:latin typeface="Calibri"/>
              <a:ea typeface="Calibri"/>
              <a:cs typeface="Calibri"/>
              <a:sym typeface="Calibri"/>
            </a:endParaRPr>
          </a:p>
          <a:p>
            <a:pPr marL="914400" lvl="1" indent="-381000" algn="l" rtl="0">
              <a:spcBef>
                <a:spcPts val="600"/>
              </a:spcBef>
              <a:spcAft>
                <a:spcPts val="0"/>
              </a:spcAft>
              <a:buClr>
                <a:srgbClr val="FFDA4C"/>
              </a:buClr>
              <a:buSzPts val="2400"/>
              <a:buFont typeface="Calibri"/>
              <a:buChar char="✔"/>
            </a:pP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ro-RO" sz="2000" b="1" dirty="0">
                <a:solidFill>
                  <a:schemeClr val="bg1"/>
                </a:solidFill>
                <a:latin typeface="Calibri" panose="020F0502020204030204" pitchFamily="34" charset="0"/>
                <a:ea typeface="Calibri" panose="020F0502020204030204" pitchFamily="34" charset="0"/>
                <a:cs typeface="Calibri" panose="020F0502020204030204" pitchFamily="34" charset="0"/>
              </a:rPr>
              <a:t>Cum să faceți cumpărături pe internet în siguranță</a:t>
            </a: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folosind parole puternice, verificând dacă site-ul este de încredere și având grijă de informațiile de pe cardul vostru</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    </a:t>
            </a:r>
            <a:endPar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a:p>
            <a:pPr marL="914400" lvl="1" indent="-381000" algn="l" rtl="0">
              <a:spcBef>
                <a:spcPts val="600"/>
              </a:spcBef>
              <a:spcAft>
                <a:spcPts val="0"/>
              </a:spcAft>
              <a:buClr>
                <a:srgbClr val="FFDA4C"/>
              </a:buClr>
              <a:buSzPts val="2400"/>
              <a:buFont typeface="Calibri"/>
              <a:buChar char="✔"/>
            </a:pPr>
            <a:r>
              <a:rPr lang="ro-RO" sz="2000" b="1" dirty="0">
                <a:solidFill>
                  <a:schemeClr val="bg1"/>
                </a:solidFill>
                <a:latin typeface="Calibri" panose="020F0502020204030204" pitchFamily="34" charset="0"/>
                <a:ea typeface="Calibri" panose="020F0502020204030204" pitchFamily="34" charset="0"/>
                <a:cs typeface="Calibri" panose="020F0502020204030204" pitchFamily="34" charset="0"/>
              </a:rPr>
              <a:t>Cum să vă descurcați ușor într-un magazin online</a:t>
            </a: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de la alegerea produsului până la finalizarea comenzii</a:t>
            </a:r>
            <a:endParaRPr lang="en-US" sz="20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42" name="Google Shape;142;p5"/>
          <p:cNvSpPr txBox="1"/>
          <p:nvPr/>
        </p:nvSpPr>
        <p:spPr>
          <a:xfrm>
            <a:off x="6231835" y="2422224"/>
            <a:ext cx="5286015" cy="3370200"/>
          </a:xfrm>
          <a:prstGeom prst="rect">
            <a:avLst/>
          </a:prstGeom>
          <a:noFill/>
          <a:ln>
            <a:noFill/>
          </a:ln>
        </p:spPr>
        <p:txBody>
          <a:bodyPr spcFirstLastPara="1" wrap="square" lIns="91425" tIns="45700" rIns="91425" bIns="45700" anchor="t" anchorCtr="0">
            <a:noAutofit/>
          </a:bodyPr>
          <a:lstStyle/>
          <a:p>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ro-RO" sz="2000" b="1" dirty="0">
                <a:solidFill>
                  <a:schemeClr val="bg1"/>
                </a:solidFill>
                <a:latin typeface="Calibri" panose="020F0502020204030204" pitchFamily="34" charset="0"/>
                <a:ea typeface="Calibri" panose="020F0502020204030204" pitchFamily="34" charset="0"/>
                <a:cs typeface="Calibri" panose="020F0502020204030204" pitchFamily="34" charset="0"/>
              </a:rPr>
              <a:t>Cum să folosiți corect instrumentele și metodele de cumpărare online</a:t>
            </a: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(ex: coș de cumpărături, cont de utilizator, metode de plată)</a:t>
            </a:r>
          </a:p>
          <a:p>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ro-RO" sz="2000" b="1" dirty="0">
                <a:solidFill>
                  <a:schemeClr val="bg1"/>
                </a:solidFill>
                <a:latin typeface="Calibri" panose="020F0502020204030204" pitchFamily="34" charset="0"/>
                <a:ea typeface="Calibri" panose="020F0502020204030204" pitchFamily="34" charset="0"/>
                <a:cs typeface="Calibri" panose="020F0502020204030204" pitchFamily="34" charset="0"/>
              </a:rPr>
              <a:t>Abilități organizatorice</a:t>
            </a: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utile pentru a gestiona comenzile și livrările</a:t>
            </a:r>
          </a:p>
          <a:p>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ro-RO" sz="2000" b="1" dirty="0">
                <a:solidFill>
                  <a:schemeClr val="bg1"/>
                </a:solidFill>
                <a:latin typeface="Calibri" panose="020F0502020204030204" pitchFamily="34" charset="0"/>
                <a:ea typeface="Calibri" panose="020F0502020204030204" pitchFamily="34" charset="0"/>
                <a:cs typeface="Calibri" panose="020F0502020204030204" pitchFamily="34" charset="0"/>
              </a:rPr>
              <a:t>Noțiuni de bază despre reclame și cum sunt prezentate produsele online</a:t>
            </a: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ca să luați decizii informate</a:t>
            </a:r>
          </a:p>
          <a:p>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ro-RO" sz="2000" b="1" dirty="0">
                <a:solidFill>
                  <a:schemeClr val="bg1"/>
                </a:solidFill>
                <a:latin typeface="Calibri" panose="020F0502020204030204" pitchFamily="34" charset="0"/>
                <a:ea typeface="Calibri" panose="020F0502020204030204" pitchFamily="34" charset="0"/>
                <a:cs typeface="Calibri" panose="020F0502020204030204" pitchFamily="34" charset="0"/>
              </a:rPr>
              <a:t>Cum să comunicați cu serviciul de relații cu clienții</a:t>
            </a: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 în caz de întrebări sau probleme cu comenzile</a:t>
            </a:r>
          </a:p>
        </p:txBody>
      </p:sp>
      <p:pic>
        <p:nvPicPr>
          <p:cNvPr id="7" name="Google Shape;79;p1">
            <a:extLst>
              <a:ext uri="{FF2B5EF4-FFF2-40B4-BE49-F238E27FC236}">
                <a16:creationId xmlns:a16="http://schemas.microsoft.com/office/drawing/2014/main" id="{F40C6B17-DAD9-4903-8ABB-C8D934A4928D}"/>
              </a:ext>
            </a:extLst>
          </p:cNvPr>
          <p:cNvPicPr preferRelativeResize="0"/>
          <p:nvPr/>
        </p:nvPicPr>
        <p:blipFill>
          <a:blip r:embed="rId4">
            <a:alphaModFix/>
          </a:blip>
          <a:stretch>
            <a:fillRect/>
          </a:stretch>
        </p:blipFill>
        <p:spPr>
          <a:xfrm>
            <a:off x="176964" y="6470150"/>
            <a:ext cx="1478830" cy="351006"/>
          </a:xfrm>
          <a:prstGeom prst="rect">
            <a:avLst/>
          </a:prstGeom>
          <a:noFill/>
          <a:ln>
            <a:noFill/>
          </a:ln>
        </p:spPr>
      </p:pic>
      <p:sp>
        <p:nvSpPr>
          <p:cNvPr id="4" name="TextBox 3">
            <a:extLst>
              <a:ext uri="{FF2B5EF4-FFF2-40B4-BE49-F238E27FC236}">
                <a16:creationId xmlns:a16="http://schemas.microsoft.com/office/drawing/2014/main" id="{31E334C8-BF2D-4CB3-B058-084E622B8894}"/>
              </a:ext>
            </a:extLst>
          </p:cNvPr>
          <p:cNvSpPr txBox="1"/>
          <p:nvPr/>
        </p:nvSpPr>
        <p:spPr>
          <a:xfrm>
            <a:off x="11270974" y="6162261"/>
            <a:ext cx="921026" cy="658895"/>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1278800" y="927150"/>
            <a:ext cx="78543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Conținutul Cursului de formare - Modul 5</a:t>
            </a:r>
            <a:endParaRPr sz="2400"/>
          </a:p>
        </p:txBody>
      </p:sp>
      <p:pic>
        <p:nvPicPr>
          <p:cNvPr id="148" name="Google Shape;148;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
        <p:nvSpPr>
          <p:cNvPr id="149" name="Google Shape;149;p6"/>
          <p:cNvSpPr txBox="1"/>
          <p:nvPr/>
        </p:nvSpPr>
        <p:spPr>
          <a:xfrm>
            <a:off x="400400" y="2523325"/>
            <a:ext cx="6227700" cy="3316800"/>
          </a:xfrm>
          <a:prstGeom prst="rect">
            <a:avLst/>
          </a:prstGeom>
          <a:noFill/>
          <a:ln>
            <a:noFill/>
          </a:ln>
        </p:spPr>
        <p:txBody>
          <a:bodyPr spcFirstLastPara="1" wrap="square" lIns="91425" tIns="45700" rIns="91425" bIns="45700" anchor="t" anchorCtr="0">
            <a:normAutofit/>
          </a:bodyPr>
          <a:lstStyle/>
          <a:p>
            <a:pPr marL="457200" lvl="0" indent="-445768" algn="l" rtl="0">
              <a:lnSpc>
                <a:spcPct val="150000"/>
              </a:lnSpc>
              <a:spcBef>
                <a:spcPts val="0"/>
              </a:spcBef>
              <a:spcAft>
                <a:spcPts val="0"/>
              </a:spcAft>
              <a:buClr>
                <a:srgbClr val="FFC000"/>
              </a:buClr>
              <a:buSzPts val="2000"/>
              <a:buFont typeface="Calibri"/>
              <a:buAutoNum type="arabicPeriod"/>
            </a:pPr>
            <a:r>
              <a:rPr lang="en-US" sz="2000" dirty="0" err="1">
                <a:solidFill>
                  <a:srgbClr val="FFFFFF"/>
                </a:solidFill>
                <a:latin typeface="Calibri"/>
                <a:ea typeface="Calibri"/>
                <a:cs typeface="Calibri"/>
                <a:sym typeface="Calibri"/>
              </a:rPr>
              <a:t>Prezentarea</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sesiunii</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durată</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obiective</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conținut</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și</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metodologie</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competențe</a:t>
            </a:r>
            <a:endParaRPr sz="2000" dirty="0">
              <a:solidFill>
                <a:srgbClr val="FFFFFF"/>
              </a:solidFill>
              <a:latin typeface="Calibri"/>
              <a:ea typeface="Calibri"/>
              <a:cs typeface="Calibri"/>
              <a:sym typeface="Calibri"/>
            </a:endParaRPr>
          </a:p>
          <a:p>
            <a:pPr marL="457200" marR="0" lvl="0" indent="-445768" algn="l" rtl="0">
              <a:lnSpc>
                <a:spcPct val="150000"/>
              </a:lnSpc>
              <a:spcBef>
                <a:spcPts val="0"/>
              </a:spcBef>
              <a:spcAft>
                <a:spcPts val="0"/>
              </a:spcAft>
              <a:buClr>
                <a:srgbClr val="FFC000"/>
              </a:buClr>
              <a:buSzPts val="2000"/>
              <a:buFont typeface="Calibri"/>
              <a:buAutoNum type="arabicPeriod"/>
            </a:pPr>
            <a:r>
              <a:rPr lang="en-US" sz="2000" dirty="0" err="1">
                <a:solidFill>
                  <a:srgbClr val="FFFFFF"/>
                </a:solidFill>
                <a:latin typeface="Calibri"/>
                <a:ea typeface="Calibri"/>
                <a:cs typeface="Calibri"/>
                <a:sym typeface="Calibri"/>
              </a:rPr>
              <a:t>Structura</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și</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navigarea</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magazinelor</a:t>
            </a:r>
            <a:r>
              <a:rPr lang="en-US" sz="2000" dirty="0">
                <a:solidFill>
                  <a:srgbClr val="FFFFFF"/>
                </a:solidFill>
                <a:latin typeface="Calibri"/>
                <a:ea typeface="Calibri"/>
                <a:cs typeface="Calibri"/>
                <a:sym typeface="Calibri"/>
              </a:rPr>
              <a:t> online (e-shop)</a:t>
            </a:r>
            <a:endParaRPr sz="2000" dirty="0">
              <a:solidFill>
                <a:srgbClr val="FFFFFF"/>
              </a:solidFill>
              <a:latin typeface="Calibri"/>
              <a:ea typeface="Calibri"/>
              <a:cs typeface="Calibri"/>
              <a:sym typeface="Calibri"/>
            </a:endParaRPr>
          </a:p>
          <a:p>
            <a:pPr marL="457200" marR="0" lvl="0" indent="-445768" algn="l" rtl="0">
              <a:lnSpc>
                <a:spcPct val="150000"/>
              </a:lnSpc>
              <a:spcBef>
                <a:spcPts val="0"/>
              </a:spcBef>
              <a:spcAft>
                <a:spcPts val="0"/>
              </a:spcAft>
              <a:buClr>
                <a:srgbClr val="FFC000"/>
              </a:buClr>
              <a:buSzPts val="2000"/>
              <a:buFont typeface="Calibri"/>
              <a:buAutoNum type="arabicPeriod"/>
            </a:pPr>
            <a:r>
              <a:rPr lang="en-US" sz="2000" dirty="0" err="1">
                <a:solidFill>
                  <a:srgbClr val="FFFFFF"/>
                </a:solidFill>
                <a:latin typeface="Calibri"/>
                <a:ea typeface="Calibri"/>
                <a:cs typeface="Calibri"/>
                <a:sym typeface="Calibri"/>
              </a:rPr>
              <a:t>Conturi</a:t>
            </a:r>
            <a:r>
              <a:rPr lang="en-US" sz="2000" dirty="0">
                <a:solidFill>
                  <a:srgbClr val="FFFFFF"/>
                </a:solidFill>
                <a:latin typeface="Calibri"/>
                <a:ea typeface="Calibri"/>
                <a:cs typeface="Calibri"/>
                <a:sym typeface="Calibri"/>
              </a:rPr>
              <a:t> de </a:t>
            </a:r>
            <a:r>
              <a:rPr lang="en-US" sz="2000" dirty="0" err="1">
                <a:solidFill>
                  <a:srgbClr val="FFFFFF"/>
                </a:solidFill>
                <a:latin typeface="Calibri"/>
                <a:ea typeface="Calibri"/>
                <a:cs typeface="Calibri"/>
                <a:sym typeface="Calibri"/>
              </a:rPr>
              <a:t>cumpărături</a:t>
            </a:r>
            <a:r>
              <a:rPr lang="en-US" sz="2000" dirty="0">
                <a:solidFill>
                  <a:srgbClr val="FFFFFF"/>
                </a:solidFill>
                <a:latin typeface="Calibri"/>
                <a:ea typeface="Calibri"/>
                <a:cs typeface="Calibri"/>
                <a:sym typeface="Calibri"/>
              </a:rPr>
              <a:t> online - </a:t>
            </a:r>
            <a:r>
              <a:rPr lang="en-US" sz="2000" dirty="0" err="1">
                <a:solidFill>
                  <a:srgbClr val="FFFFFF"/>
                </a:solidFill>
                <a:latin typeface="Calibri"/>
                <a:ea typeface="Calibri"/>
                <a:cs typeface="Calibri"/>
                <a:sym typeface="Calibri"/>
              </a:rPr>
              <a:t>creare</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gestionare</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și</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plată</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prin</a:t>
            </a:r>
            <a:r>
              <a:rPr lang="en-US" sz="2000" dirty="0">
                <a:solidFill>
                  <a:srgbClr val="FFFFFF"/>
                </a:solidFill>
                <a:latin typeface="Calibri"/>
                <a:ea typeface="Calibri"/>
                <a:cs typeface="Calibri"/>
                <a:sym typeface="Calibri"/>
              </a:rPr>
              <a:t> card </a:t>
            </a:r>
            <a:r>
              <a:rPr lang="en-US" sz="2000" dirty="0" err="1">
                <a:solidFill>
                  <a:srgbClr val="FFFFFF"/>
                </a:solidFill>
                <a:latin typeface="Calibri"/>
                <a:ea typeface="Calibri"/>
                <a:cs typeface="Calibri"/>
                <a:sym typeface="Calibri"/>
              </a:rPr>
              <a:t>bancar</a:t>
            </a:r>
            <a:endParaRPr sz="2000" dirty="0">
              <a:solidFill>
                <a:srgbClr val="FFFFFF"/>
              </a:solidFill>
              <a:latin typeface="Calibri"/>
              <a:ea typeface="Calibri"/>
              <a:cs typeface="Calibri"/>
              <a:sym typeface="Calibri"/>
            </a:endParaRPr>
          </a:p>
          <a:p>
            <a:pPr marL="457200" marR="0" lvl="0" indent="-445768" algn="l" rtl="0">
              <a:lnSpc>
                <a:spcPct val="150000"/>
              </a:lnSpc>
              <a:spcBef>
                <a:spcPts val="0"/>
              </a:spcBef>
              <a:spcAft>
                <a:spcPts val="0"/>
              </a:spcAft>
              <a:buClr>
                <a:srgbClr val="FFC000"/>
              </a:buClr>
              <a:buSzPts val="2000"/>
              <a:buFont typeface="Calibri"/>
              <a:buAutoNum type="arabicPeriod"/>
            </a:pPr>
            <a:r>
              <a:rPr lang="en-US" sz="2000" dirty="0" err="1">
                <a:solidFill>
                  <a:srgbClr val="FFFFFF"/>
                </a:solidFill>
                <a:latin typeface="Calibri"/>
                <a:ea typeface="Calibri"/>
                <a:cs typeface="Calibri"/>
                <a:sym typeface="Calibri"/>
              </a:rPr>
              <a:t>Metode</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obișnuite</a:t>
            </a:r>
            <a:r>
              <a:rPr lang="en-US" sz="2000" dirty="0">
                <a:solidFill>
                  <a:srgbClr val="FFFFFF"/>
                </a:solidFill>
                <a:latin typeface="Calibri"/>
                <a:ea typeface="Calibri"/>
                <a:cs typeface="Calibri"/>
                <a:sym typeface="Calibri"/>
              </a:rPr>
              <a:t> de </a:t>
            </a:r>
            <a:r>
              <a:rPr lang="en-US" sz="2000" dirty="0" err="1">
                <a:solidFill>
                  <a:srgbClr val="FFFFFF"/>
                </a:solidFill>
                <a:latin typeface="Calibri"/>
                <a:ea typeface="Calibri"/>
                <a:cs typeface="Calibri"/>
                <a:sym typeface="Calibri"/>
              </a:rPr>
              <a:t>plată</a:t>
            </a:r>
            <a:r>
              <a:rPr lang="en-US" sz="2000" dirty="0">
                <a:solidFill>
                  <a:srgbClr val="FFFFFF"/>
                </a:solidFill>
                <a:latin typeface="Calibri"/>
                <a:ea typeface="Calibri"/>
                <a:cs typeface="Calibri"/>
                <a:sym typeface="Calibri"/>
              </a:rPr>
              <a:t> online</a:t>
            </a:r>
            <a:endParaRPr sz="2000" dirty="0">
              <a:solidFill>
                <a:srgbClr val="FFFFFF"/>
              </a:solidFill>
              <a:latin typeface="Calibri"/>
              <a:ea typeface="Calibri"/>
              <a:cs typeface="Calibri"/>
              <a:sym typeface="Calibri"/>
            </a:endParaRPr>
          </a:p>
          <a:p>
            <a:pPr marL="457200" marR="0" lvl="0" indent="-445768" algn="l" rtl="0">
              <a:lnSpc>
                <a:spcPct val="150000"/>
              </a:lnSpc>
              <a:spcBef>
                <a:spcPts val="0"/>
              </a:spcBef>
              <a:spcAft>
                <a:spcPts val="0"/>
              </a:spcAft>
              <a:buClr>
                <a:srgbClr val="FFC000"/>
              </a:buClr>
              <a:buSzPts val="2000"/>
              <a:buFont typeface="Calibri"/>
              <a:buAutoNum type="arabicPeriod"/>
            </a:pPr>
            <a:r>
              <a:rPr lang="en-US" sz="2000" dirty="0" err="1">
                <a:solidFill>
                  <a:srgbClr val="FFFFFF"/>
                </a:solidFill>
                <a:latin typeface="Calibri"/>
                <a:ea typeface="Calibri"/>
                <a:cs typeface="Calibri"/>
                <a:sym typeface="Calibri"/>
              </a:rPr>
              <a:t>Prevenirea</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riscurilor</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pentru</a:t>
            </a:r>
            <a:r>
              <a:rPr lang="en-US" sz="2000" dirty="0">
                <a:solidFill>
                  <a:srgbClr val="FFFFFF"/>
                </a:solidFill>
                <a:latin typeface="Calibri"/>
                <a:ea typeface="Calibri"/>
                <a:cs typeface="Calibri"/>
                <a:sym typeface="Calibri"/>
              </a:rPr>
              <a:t> </a:t>
            </a:r>
            <a:r>
              <a:rPr lang="en-US" sz="2000" dirty="0" err="1">
                <a:solidFill>
                  <a:srgbClr val="FFFFFF"/>
                </a:solidFill>
                <a:latin typeface="Calibri"/>
                <a:ea typeface="Calibri"/>
                <a:cs typeface="Calibri"/>
                <a:sym typeface="Calibri"/>
              </a:rPr>
              <a:t>cumpărături</a:t>
            </a:r>
            <a:r>
              <a:rPr lang="en-US" sz="2000" dirty="0">
                <a:solidFill>
                  <a:srgbClr val="FFFFFF"/>
                </a:solidFill>
                <a:latin typeface="Calibri"/>
                <a:ea typeface="Calibri"/>
                <a:cs typeface="Calibri"/>
                <a:sym typeface="Calibri"/>
              </a:rPr>
              <a:t> online </a:t>
            </a:r>
            <a:r>
              <a:rPr lang="en-US" sz="2000" dirty="0" err="1">
                <a:solidFill>
                  <a:srgbClr val="FFFFFF"/>
                </a:solidFill>
                <a:latin typeface="Calibri"/>
                <a:ea typeface="Calibri"/>
                <a:cs typeface="Calibri"/>
                <a:sym typeface="Calibri"/>
              </a:rPr>
              <a:t>sigure</a:t>
            </a:r>
            <a:endParaRPr sz="2000" dirty="0">
              <a:solidFill>
                <a:srgbClr val="FFFFFF"/>
              </a:solidFill>
              <a:latin typeface="Calibri"/>
              <a:ea typeface="Calibri"/>
              <a:cs typeface="Calibri"/>
              <a:sym typeface="Calibri"/>
            </a:endParaRPr>
          </a:p>
          <a:p>
            <a:pPr marL="457200" marR="0" lvl="0" indent="0" algn="l" rtl="0">
              <a:lnSpc>
                <a:spcPct val="150000"/>
              </a:lnSpc>
              <a:spcBef>
                <a:spcPts val="0"/>
              </a:spcBef>
              <a:spcAft>
                <a:spcPts val="0"/>
              </a:spcAft>
              <a:buNone/>
            </a:pPr>
            <a:endParaRPr sz="2000" dirty="0">
              <a:solidFill>
                <a:srgbClr val="FFFFFF"/>
              </a:solidFill>
              <a:latin typeface="Calibri"/>
              <a:ea typeface="Calibri"/>
              <a:cs typeface="Calibri"/>
              <a:sym typeface="Calibri"/>
            </a:endParaRPr>
          </a:p>
        </p:txBody>
      </p:sp>
      <p:sp>
        <p:nvSpPr>
          <p:cNvPr id="150" name="Google Shape;150;p6"/>
          <p:cNvSpPr txBox="1"/>
          <p:nvPr/>
        </p:nvSpPr>
        <p:spPr>
          <a:xfrm>
            <a:off x="6846761" y="2370664"/>
            <a:ext cx="5153400" cy="2727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1200"/>
              </a:spcBef>
              <a:spcAft>
                <a:spcPts val="0"/>
              </a:spcAft>
              <a:buClr>
                <a:srgbClr val="000000"/>
              </a:buClr>
              <a:buSzPct val="108107"/>
              <a:buFont typeface="Calibri"/>
              <a:buNone/>
            </a:pPr>
            <a:r>
              <a:rPr lang="en-US" sz="2000" b="0" i="0" u="none" strike="noStrike" cap="none" dirty="0">
                <a:solidFill>
                  <a:srgbClr val="FFC000"/>
                </a:solidFill>
                <a:latin typeface="Calibri" panose="020F0502020204030204" pitchFamily="34" charset="0"/>
                <a:ea typeface="Calibri" panose="020F0502020204030204" pitchFamily="34" charset="0"/>
                <a:cs typeface="Calibri" panose="020F0502020204030204" pitchFamily="34" charset="0"/>
                <a:sym typeface="Calibri"/>
              </a:rPr>
              <a:t>6. </a:t>
            </a: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Noțiuni de bază despre marketing și prezentarea produselor în mediul online</a:t>
            </a:r>
          </a:p>
          <a:p>
            <a:pPr marL="0" marR="0" lvl="0" indent="0" algn="l" rtl="0">
              <a:lnSpc>
                <a:spcPct val="150000"/>
              </a:lnSpc>
              <a:spcBef>
                <a:spcPts val="1200"/>
              </a:spcBef>
              <a:spcAft>
                <a:spcPts val="0"/>
              </a:spcAft>
              <a:buClr>
                <a:srgbClr val="000000"/>
              </a:buClr>
              <a:buSzPct val="108107"/>
              <a:buFont typeface="Calibri"/>
              <a:buNone/>
            </a:pPr>
            <a:r>
              <a:rPr lang="en-US" sz="2000" b="0" i="0" u="none" strike="noStrike" cap="none" dirty="0">
                <a:solidFill>
                  <a:srgbClr val="FFC000"/>
                </a:solidFill>
                <a:latin typeface="Calibri" panose="020F0502020204030204" pitchFamily="34" charset="0"/>
                <a:ea typeface="Calibri" panose="020F0502020204030204" pitchFamily="34" charset="0"/>
                <a:cs typeface="Calibri" panose="020F0502020204030204" pitchFamily="34" charset="0"/>
                <a:sym typeface="Calibri"/>
              </a:rPr>
              <a:t>7</a:t>
            </a:r>
            <a:r>
              <a:rPr lang="en-US" sz="2000" b="0" i="0" u="none" strike="noStrike" cap="none" dirty="0">
                <a:solidFill>
                  <a:srgbClr val="FFC000"/>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Înțelegerea livrării produselor și urmărirea comenzilor</a:t>
            </a:r>
            <a:endParaRPr sz="20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50000"/>
              </a:lnSpc>
              <a:spcBef>
                <a:spcPts val="1200"/>
              </a:spcBef>
              <a:spcAft>
                <a:spcPts val="0"/>
              </a:spcAft>
              <a:buClr>
                <a:srgbClr val="000000"/>
              </a:buClr>
              <a:buSzPct val="108107"/>
              <a:buFont typeface="Calibri"/>
              <a:buNone/>
            </a:pPr>
            <a:r>
              <a:rPr lang="en-US" sz="2000" b="0" i="0" u="none" strike="noStrike" cap="none" dirty="0">
                <a:solidFill>
                  <a:srgbClr val="FFC000"/>
                </a:solidFill>
                <a:latin typeface="Calibri" panose="020F0502020204030204" pitchFamily="34" charset="0"/>
                <a:ea typeface="Calibri" panose="020F0502020204030204" pitchFamily="34" charset="0"/>
                <a:cs typeface="Calibri" panose="020F0502020204030204" pitchFamily="34" charset="0"/>
                <a:sym typeface="Calibri"/>
              </a:rPr>
              <a:t>8.</a:t>
            </a:r>
            <a:r>
              <a:rPr lang="en-US" sz="2000" dirty="0">
                <a:solidFill>
                  <a:srgbClr val="FFC000"/>
                </a:solidFill>
                <a:latin typeface="Calibri" panose="020F0502020204030204" pitchFamily="34" charset="0"/>
                <a:ea typeface="Calibri" panose="020F0502020204030204" pitchFamily="34" charset="0"/>
                <a:cs typeface="Calibri" panose="020F0502020204030204" pitchFamily="34" charset="0"/>
                <a:sym typeface="Calibri"/>
              </a:rPr>
              <a:t> </a:t>
            </a:r>
            <a:r>
              <a:rPr lang="it-IT" sz="2000" dirty="0">
                <a:solidFill>
                  <a:schemeClr val="bg1"/>
                </a:solidFill>
                <a:latin typeface="Calibri" panose="020F0502020204030204" pitchFamily="34" charset="0"/>
                <a:ea typeface="Calibri" panose="020F0502020204030204" pitchFamily="34" charset="0"/>
                <a:cs typeface="Calibri" panose="020F0502020204030204" pitchFamily="34" charset="0"/>
              </a:rPr>
              <a:t>Cum să comunic</a:t>
            </a: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ați</a:t>
            </a:r>
            <a:r>
              <a:rPr lang="it-IT" sz="2000" dirty="0">
                <a:solidFill>
                  <a:schemeClr val="bg1"/>
                </a:solidFill>
                <a:latin typeface="Calibri" panose="020F0502020204030204" pitchFamily="34" charset="0"/>
                <a:ea typeface="Calibri" panose="020F0502020204030204" pitchFamily="34" charset="0"/>
                <a:cs typeface="Calibri" panose="020F0502020204030204" pitchFamily="34" charset="0"/>
              </a:rPr>
              <a:t> cu serviciul pentru clienți </a:t>
            </a:r>
            <a:endPar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50000"/>
              </a:lnSpc>
              <a:spcBef>
                <a:spcPts val="1200"/>
              </a:spcBef>
              <a:spcAft>
                <a:spcPts val="0"/>
              </a:spcAft>
              <a:buClr>
                <a:srgbClr val="000000"/>
              </a:buClr>
              <a:buSzPct val="108107"/>
              <a:buFont typeface="Calibri"/>
              <a:buNone/>
            </a:pPr>
            <a:r>
              <a:rPr lang="en-US" sz="2000" b="0" i="0" u="none" strike="noStrike" cap="none" dirty="0">
                <a:solidFill>
                  <a:srgbClr val="FFC000"/>
                </a:solidFill>
                <a:latin typeface="Calibri" panose="020F0502020204030204" pitchFamily="34" charset="0"/>
                <a:ea typeface="Calibri" panose="020F0502020204030204" pitchFamily="34" charset="0"/>
                <a:cs typeface="Calibri" panose="020F0502020204030204" pitchFamily="34" charset="0"/>
                <a:sym typeface="Calibri"/>
              </a:rPr>
              <a:t>9. </a:t>
            </a:r>
            <a:r>
              <a:rPr lang="ro-RO" sz="2000" dirty="0">
                <a:solidFill>
                  <a:schemeClr val="bg1"/>
                </a:solidFill>
                <a:latin typeface="Calibri" panose="020F0502020204030204" pitchFamily="34" charset="0"/>
                <a:ea typeface="Calibri" panose="020F0502020204030204" pitchFamily="34" charset="0"/>
                <a:cs typeface="Calibri" panose="020F0502020204030204" pitchFamily="34" charset="0"/>
              </a:rPr>
              <a:t>Teste rapide de verificare a cunoștințelor</a:t>
            </a:r>
            <a:endParaRPr sz="20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6" name="Google Shape;79;p1">
            <a:extLst>
              <a:ext uri="{FF2B5EF4-FFF2-40B4-BE49-F238E27FC236}">
                <a16:creationId xmlns:a16="http://schemas.microsoft.com/office/drawing/2014/main" id="{9C6AE94D-6327-4DC6-B16E-D1BF5FFFDFB5}"/>
              </a:ext>
            </a:extLst>
          </p:cNvPr>
          <p:cNvPicPr preferRelativeResize="0"/>
          <p:nvPr/>
        </p:nvPicPr>
        <p:blipFill>
          <a:blip r:embed="rId4">
            <a:alphaModFix/>
          </a:blip>
          <a:stretch>
            <a:fillRect/>
          </a:stretch>
        </p:blipFill>
        <p:spPr>
          <a:xfrm>
            <a:off x="176964" y="6470150"/>
            <a:ext cx="1478830" cy="351006"/>
          </a:xfrm>
          <a:prstGeom prst="rect">
            <a:avLst/>
          </a:prstGeom>
          <a:noFill/>
          <a:ln>
            <a:noFill/>
          </a:ln>
        </p:spPr>
      </p:pic>
      <p:sp>
        <p:nvSpPr>
          <p:cNvPr id="2" name="TextBox 1">
            <a:extLst>
              <a:ext uri="{FF2B5EF4-FFF2-40B4-BE49-F238E27FC236}">
                <a16:creationId xmlns:a16="http://schemas.microsoft.com/office/drawing/2014/main" id="{53E6A45F-78E9-4AE6-8833-632232F62668}"/>
              </a:ext>
            </a:extLst>
          </p:cNvPr>
          <p:cNvSpPr txBox="1"/>
          <p:nvPr/>
        </p:nvSpPr>
        <p:spPr>
          <a:xfrm>
            <a:off x="11420061" y="6172200"/>
            <a:ext cx="771939" cy="68580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200"/>
              <a:buNone/>
            </a:pPr>
            <a:r>
              <a:rPr lang="en-US" sz="2400"/>
              <a:t>Metodologia de formare și durată</a:t>
            </a:r>
            <a:endParaRPr sz="2400"/>
          </a:p>
        </p:txBody>
      </p:sp>
      <p:sp>
        <p:nvSpPr>
          <p:cNvPr id="156" name="Google Shape;156;p7"/>
          <p:cNvSpPr txBox="1">
            <a:spLocks noGrp="1"/>
          </p:cNvSpPr>
          <p:nvPr>
            <p:ph type="body" idx="1"/>
          </p:nvPr>
        </p:nvSpPr>
        <p:spPr>
          <a:xfrm>
            <a:off x="232525" y="2253120"/>
            <a:ext cx="4685700" cy="2808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Durată: </a:t>
            </a:r>
            <a:r>
              <a:rPr lang="en-US"/>
              <a:t>4 ore (aproximativ)</a:t>
            </a:r>
            <a:endParaRPr/>
          </a:p>
          <a:p>
            <a:pPr marL="685800" lvl="1" indent="-228600" algn="l" rtl="0">
              <a:lnSpc>
                <a:spcPct val="100000"/>
              </a:lnSpc>
              <a:spcBef>
                <a:spcPts val="1200"/>
              </a:spcBef>
              <a:spcAft>
                <a:spcPts val="0"/>
              </a:spcAft>
              <a:buClr>
                <a:srgbClr val="92D050"/>
              </a:buClr>
              <a:buSzPts val="2640"/>
              <a:buFont typeface="Calibri"/>
              <a:buChar char="▪"/>
            </a:pPr>
            <a:r>
              <a:rPr lang="en-US"/>
              <a:t>Sesiune față în față: 2 ore</a:t>
            </a:r>
            <a:endParaRPr>
              <a:latin typeface="Calibri"/>
              <a:ea typeface="Calibri"/>
              <a:cs typeface="Calibri"/>
              <a:sym typeface="Calibri"/>
            </a:endParaRPr>
          </a:p>
          <a:p>
            <a:pPr marL="685800" lvl="1" indent="-228600" algn="l" rtl="0">
              <a:lnSpc>
                <a:spcPct val="100000"/>
              </a:lnSpc>
              <a:spcBef>
                <a:spcPts val="1200"/>
              </a:spcBef>
              <a:spcAft>
                <a:spcPts val="0"/>
              </a:spcAft>
              <a:buClr>
                <a:srgbClr val="92D050"/>
              </a:buClr>
              <a:buSzPts val="2640"/>
              <a:buFont typeface="Calibri"/>
              <a:buChar char="▪"/>
            </a:pPr>
            <a:r>
              <a:rPr lang="en-US"/>
              <a:t>Pregătire online: 2 ore</a:t>
            </a:r>
            <a:endParaRPr/>
          </a:p>
          <a:p>
            <a:pPr marL="685800" lvl="1" indent="-60959" algn="l" rtl="0">
              <a:lnSpc>
                <a:spcPct val="100000"/>
              </a:lnSpc>
              <a:spcBef>
                <a:spcPts val="1200"/>
              </a:spcBef>
              <a:spcAft>
                <a:spcPts val="0"/>
              </a:spcAft>
              <a:buClr>
                <a:srgbClr val="92D050"/>
              </a:buClr>
              <a:buSzPts val="2640"/>
              <a:buFont typeface="Calibri"/>
              <a:buNone/>
            </a:pPr>
            <a:endParaRPr>
              <a:latin typeface="Calibri"/>
              <a:ea typeface="Calibri"/>
              <a:cs typeface="Calibri"/>
              <a:sym typeface="Calibri"/>
            </a:endParaRPr>
          </a:p>
          <a:p>
            <a:pPr marL="0" lvl="0" indent="0" algn="l" rtl="0">
              <a:lnSpc>
                <a:spcPct val="100000"/>
              </a:lnSpc>
              <a:spcBef>
                <a:spcPts val="1200"/>
              </a:spcBef>
              <a:spcAft>
                <a:spcPts val="0"/>
              </a:spcAft>
              <a:buSzPts val="2400"/>
              <a:buNone/>
            </a:pPr>
            <a:endParaRPr/>
          </a:p>
        </p:txBody>
      </p:sp>
      <p:sp>
        <p:nvSpPr>
          <p:cNvPr id="157" name="Google Shape;157;p7"/>
          <p:cNvSpPr txBox="1"/>
          <p:nvPr/>
        </p:nvSpPr>
        <p:spPr>
          <a:xfrm>
            <a:off x="4974050" y="2253125"/>
            <a:ext cx="7218000" cy="465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dirty="0" err="1">
                <a:solidFill>
                  <a:srgbClr val="FFC243"/>
                </a:solidFill>
                <a:latin typeface="Calibri"/>
                <a:ea typeface="Calibri"/>
                <a:cs typeface="Calibri"/>
                <a:sym typeface="Calibri"/>
              </a:rPr>
              <a:t>Metodologie</a:t>
            </a:r>
            <a:endParaRPr sz="1400" b="0" i="0" u="none" strike="noStrike" cap="none" dirty="0">
              <a:solidFill>
                <a:srgbClr val="000000"/>
              </a:solidFill>
              <a:latin typeface="Calibri"/>
              <a:ea typeface="Calibri"/>
              <a:cs typeface="Calibri"/>
              <a:sym typeface="Calibri"/>
            </a:endParaRPr>
          </a:p>
          <a:p>
            <a:pPr marL="228600" marR="0" lvl="0" indent="-209550" algn="l" rtl="0">
              <a:lnSpc>
                <a:spcPct val="100000"/>
              </a:lnSpc>
              <a:spcBef>
                <a:spcPts val="1000"/>
              </a:spcBef>
              <a:spcAft>
                <a:spcPts val="0"/>
              </a:spcAft>
              <a:buClr>
                <a:srgbClr val="92D050"/>
              </a:buClr>
              <a:buSzPts val="1700"/>
              <a:buFont typeface="Calibri"/>
              <a:buChar char="▪"/>
            </a:pPr>
            <a:r>
              <a:rPr lang="en-US" sz="1700" dirty="0" err="1">
                <a:solidFill>
                  <a:schemeClr val="lt1"/>
                </a:solidFill>
                <a:latin typeface="Calibri"/>
                <a:ea typeface="Calibri"/>
                <a:cs typeface="Calibri"/>
                <a:sym typeface="Calibri"/>
              </a:rPr>
              <a:t>Sesiuni</a:t>
            </a:r>
            <a:r>
              <a:rPr lang="en-US" sz="1700" dirty="0">
                <a:solidFill>
                  <a:schemeClr val="lt1"/>
                </a:solidFill>
                <a:latin typeface="Calibri"/>
                <a:ea typeface="Calibri"/>
                <a:cs typeface="Calibri"/>
                <a:sym typeface="Calibri"/>
              </a:rPr>
              <a:t> active</a:t>
            </a:r>
            <a:r>
              <a:rPr lang="en-US" sz="1700" b="0" i="0" u="none" strike="noStrike" cap="none" dirty="0">
                <a:solidFill>
                  <a:schemeClr val="lt1"/>
                </a:solidFill>
                <a:latin typeface="Calibri"/>
                <a:ea typeface="Calibri"/>
                <a:cs typeface="Calibri"/>
                <a:sym typeface="Calibri"/>
              </a:rPr>
              <a:t> </a:t>
            </a:r>
            <a:r>
              <a:rPr lang="en-US" sz="1700" b="0" i="0" u="none" strike="noStrike" cap="none" dirty="0" err="1">
                <a:solidFill>
                  <a:schemeClr val="lt1"/>
                </a:solidFill>
                <a:latin typeface="Calibri"/>
                <a:ea typeface="Calibri"/>
                <a:cs typeface="Calibri"/>
                <a:sym typeface="Calibri"/>
              </a:rPr>
              <a:t>și</a:t>
            </a:r>
            <a:r>
              <a:rPr lang="en-US" sz="1700" b="0" i="0" u="none" strike="noStrike" cap="none" dirty="0">
                <a:solidFill>
                  <a:schemeClr val="lt1"/>
                </a:solidFill>
                <a:latin typeface="Calibri"/>
                <a:ea typeface="Calibri"/>
                <a:cs typeface="Calibri"/>
                <a:sym typeface="Calibri"/>
              </a:rPr>
              <a:t> participative</a:t>
            </a:r>
            <a:endParaRPr sz="1100" b="0" i="0" u="none" strike="noStrike" cap="none" dirty="0">
              <a:solidFill>
                <a:srgbClr val="000000"/>
              </a:solidFill>
              <a:latin typeface="Calibri"/>
              <a:ea typeface="Calibri"/>
              <a:cs typeface="Calibri"/>
              <a:sym typeface="Calibri"/>
            </a:endParaRPr>
          </a:p>
          <a:p>
            <a:pPr marL="228600" marR="0" lvl="0" indent="-209550" algn="l" rtl="0">
              <a:lnSpc>
                <a:spcPct val="100000"/>
              </a:lnSpc>
              <a:spcBef>
                <a:spcPts val="1000"/>
              </a:spcBef>
              <a:spcAft>
                <a:spcPts val="0"/>
              </a:spcAft>
              <a:buClr>
                <a:srgbClr val="92D050"/>
              </a:buClr>
              <a:buSzPts val="1700"/>
              <a:buFont typeface="Calibri"/>
              <a:buChar char="▪"/>
            </a:pPr>
            <a:r>
              <a:rPr lang="en-US" sz="1700" dirty="0">
                <a:solidFill>
                  <a:schemeClr val="lt1"/>
                </a:solidFill>
                <a:latin typeface="Calibri"/>
                <a:ea typeface="Calibri"/>
                <a:cs typeface="Calibri"/>
                <a:sym typeface="Calibri"/>
              </a:rPr>
              <a:t>Atelier</a:t>
            </a:r>
            <a:r>
              <a:rPr lang="en-US" sz="1700" b="0" i="0" u="none" strike="noStrike" cap="none" dirty="0">
                <a:solidFill>
                  <a:schemeClr val="lt1"/>
                </a:solidFill>
                <a:latin typeface="Calibri"/>
                <a:ea typeface="Calibri"/>
                <a:cs typeface="Calibri"/>
                <a:sym typeface="Calibri"/>
              </a:rPr>
              <a:t> </a:t>
            </a:r>
            <a:r>
              <a:rPr lang="en-US" sz="1700" b="0" i="0" u="none" strike="noStrike" cap="none" dirty="0" err="1">
                <a:solidFill>
                  <a:schemeClr val="lt1"/>
                </a:solidFill>
                <a:latin typeface="Calibri"/>
                <a:ea typeface="Calibri"/>
                <a:cs typeface="Calibri"/>
                <a:sym typeface="Calibri"/>
              </a:rPr>
              <a:t>față</a:t>
            </a:r>
            <a:r>
              <a:rPr lang="en-US" sz="1700" b="0" i="0" u="none" strike="noStrike" cap="none" dirty="0">
                <a:solidFill>
                  <a:schemeClr val="lt1"/>
                </a:solidFill>
                <a:latin typeface="Calibri"/>
                <a:ea typeface="Calibri"/>
                <a:cs typeface="Calibri"/>
                <a:sym typeface="Calibri"/>
              </a:rPr>
              <a:t> în </a:t>
            </a:r>
            <a:r>
              <a:rPr lang="en-US" sz="1700" b="0" i="0" u="none" strike="noStrike" cap="none" dirty="0" err="1">
                <a:solidFill>
                  <a:schemeClr val="lt1"/>
                </a:solidFill>
                <a:latin typeface="Calibri"/>
                <a:ea typeface="Calibri"/>
                <a:cs typeface="Calibri"/>
                <a:sym typeface="Calibri"/>
              </a:rPr>
              <a:t>față</a:t>
            </a:r>
            <a:r>
              <a:rPr lang="en-US" sz="1700" b="0" i="0" u="none" strike="noStrike" cap="none" dirty="0">
                <a:solidFill>
                  <a:schemeClr val="lt1"/>
                </a:solidFill>
                <a:latin typeface="Calibri"/>
                <a:ea typeface="Calibri"/>
                <a:cs typeface="Calibri"/>
                <a:sym typeface="Calibri"/>
              </a:rPr>
              <a:t>:</a:t>
            </a:r>
            <a:endParaRPr sz="1100" b="0" i="0" u="none" strike="noStrike" cap="none" dirty="0">
              <a:solidFill>
                <a:srgbClr val="000000"/>
              </a:solidFill>
              <a:latin typeface="Calibri"/>
              <a:ea typeface="Calibri"/>
              <a:cs typeface="Calibri"/>
              <a:sym typeface="Calibri"/>
            </a:endParaRPr>
          </a:p>
          <a:p>
            <a:pPr marL="685800" marR="0" lvl="1" indent="-209550" algn="l" rtl="0">
              <a:lnSpc>
                <a:spcPct val="100000"/>
              </a:lnSpc>
              <a:spcBef>
                <a:spcPts val="1000"/>
              </a:spcBef>
              <a:spcAft>
                <a:spcPts val="0"/>
              </a:spcAft>
              <a:buClr>
                <a:srgbClr val="FFDA4C"/>
              </a:buClr>
              <a:buSzPts val="2100"/>
              <a:buFont typeface="Calibri"/>
              <a:buChar char="✔"/>
            </a:pPr>
            <a:r>
              <a:rPr lang="en-US" sz="1700" b="0" i="0" u="none" strike="noStrike" cap="none" dirty="0">
                <a:solidFill>
                  <a:schemeClr val="lt1"/>
                </a:solidFill>
                <a:latin typeface="Calibri"/>
                <a:ea typeface="Calibri"/>
                <a:cs typeface="Calibri"/>
                <a:sym typeface="Calibri"/>
              </a:rPr>
              <a:t>Dialog     </a:t>
            </a:r>
            <a:r>
              <a:rPr lang="en-US" sz="1700" b="0" i="0" u="none" strike="noStrike" cap="none" dirty="0">
                <a:solidFill>
                  <a:srgbClr val="FFC243"/>
                </a:solidFill>
                <a:latin typeface="Calibri"/>
                <a:ea typeface="Calibri"/>
                <a:cs typeface="Calibri"/>
                <a:sym typeface="Calibri"/>
              </a:rPr>
              <a:t>✔</a:t>
            </a:r>
            <a:r>
              <a:rPr lang="en-US" sz="1700" b="0" i="0" u="none" strike="noStrike" cap="none" dirty="0">
                <a:solidFill>
                  <a:schemeClr val="lt1"/>
                </a:solidFill>
                <a:latin typeface="Calibri"/>
                <a:ea typeface="Calibri"/>
                <a:cs typeface="Calibri"/>
                <a:sym typeface="Calibri"/>
              </a:rPr>
              <a:t> Joc de </a:t>
            </a:r>
            <a:r>
              <a:rPr lang="en-US" sz="1700" b="0" i="0" u="none" strike="noStrike" cap="none" dirty="0" err="1">
                <a:solidFill>
                  <a:schemeClr val="lt1"/>
                </a:solidFill>
                <a:latin typeface="Calibri"/>
                <a:ea typeface="Calibri"/>
                <a:cs typeface="Calibri"/>
                <a:sym typeface="Calibri"/>
              </a:rPr>
              <a:t>rol</a:t>
            </a:r>
            <a:r>
              <a:rPr lang="en-US" sz="1700" b="0" i="0" u="none" strike="noStrike" cap="none" dirty="0">
                <a:solidFill>
                  <a:schemeClr val="lt1"/>
                </a:solidFill>
                <a:latin typeface="Calibri"/>
                <a:ea typeface="Calibri"/>
                <a:cs typeface="Calibri"/>
                <a:sym typeface="Calibri"/>
              </a:rPr>
              <a:t> &amp; </a:t>
            </a:r>
            <a:r>
              <a:rPr lang="en-US" sz="1700" dirty="0" err="1">
                <a:solidFill>
                  <a:schemeClr val="lt1"/>
                </a:solidFill>
                <a:latin typeface="Calibri"/>
                <a:ea typeface="Calibri"/>
                <a:cs typeface="Calibri"/>
                <a:sym typeface="Calibri"/>
              </a:rPr>
              <a:t>S</a:t>
            </a:r>
            <a:r>
              <a:rPr lang="en-US" sz="1700" b="0" i="0" u="none" strike="noStrike" cap="none" dirty="0" err="1">
                <a:solidFill>
                  <a:schemeClr val="lt1"/>
                </a:solidFill>
                <a:latin typeface="Calibri"/>
                <a:ea typeface="Calibri"/>
                <a:cs typeface="Calibri"/>
                <a:sym typeface="Calibri"/>
              </a:rPr>
              <a:t>imulări</a:t>
            </a:r>
            <a:r>
              <a:rPr lang="en-US" sz="1700" b="0" i="0" u="none" strike="noStrike" cap="none" dirty="0">
                <a:solidFill>
                  <a:schemeClr val="lt1"/>
                </a:solidFill>
                <a:latin typeface="Calibri"/>
                <a:ea typeface="Calibri"/>
                <a:cs typeface="Calibri"/>
                <a:sym typeface="Calibri"/>
              </a:rPr>
              <a:t>   </a:t>
            </a:r>
            <a:r>
              <a:rPr lang="en-US" sz="1700" b="0" i="0" u="none" strike="noStrike" cap="none" dirty="0">
                <a:solidFill>
                  <a:srgbClr val="FFC243"/>
                </a:solidFill>
                <a:latin typeface="Calibri"/>
                <a:ea typeface="Calibri"/>
                <a:cs typeface="Calibri"/>
                <a:sym typeface="Calibri"/>
              </a:rPr>
              <a:t>✔</a:t>
            </a:r>
            <a:r>
              <a:rPr lang="en-US" sz="1700" dirty="0" err="1">
                <a:solidFill>
                  <a:schemeClr val="lt1"/>
                </a:solidFill>
                <a:latin typeface="Calibri"/>
                <a:ea typeface="Calibri"/>
                <a:cs typeface="Calibri"/>
                <a:sym typeface="Calibri"/>
              </a:rPr>
              <a:t>Lucru</a:t>
            </a:r>
            <a:r>
              <a:rPr lang="en-US" sz="1700" b="0" i="0" u="none" strike="noStrike" cap="none" dirty="0">
                <a:solidFill>
                  <a:schemeClr val="lt1"/>
                </a:solidFill>
                <a:latin typeface="Calibri"/>
                <a:ea typeface="Calibri"/>
                <a:cs typeface="Calibri"/>
                <a:sym typeface="Calibri"/>
              </a:rPr>
              <a:t> în </a:t>
            </a:r>
            <a:r>
              <a:rPr lang="en-US" sz="1700" b="0" i="0" u="none" strike="noStrike" cap="none" dirty="0" err="1">
                <a:solidFill>
                  <a:schemeClr val="lt1"/>
                </a:solidFill>
                <a:latin typeface="Calibri"/>
                <a:ea typeface="Calibri"/>
                <a:cs typeface="Calibri"/>
                <a:sym typeface="Calibri"/>
              </a:rPr>
              <a:t>echipă</a:t>
            </a:r>
            <a:endParaRPr sz="1100" b="0" i="0" u="none" strike="noStrike" cap="none" dirty="0">
              <a:solidFill>
                <a:srgbClr val="000000"/>
              </a:solidFill>
              <a:latin typeface="Calibri"/>
              <a:ea typeface="Calibri"/>
              <a:cs typeface="Calibri"/>
              <a:sym typeface="Calibri"/>
            </a:endParaRPr>
          </a:p>
          <a:p>
            <a:pPr marL="228600" marR="0" lvl="0" indent="-209550" algn="l" rtl="0">
              <a:lnSpc>
                <a:spcPct val="100000"/>
              </a:lnSpc>
              <a:spcBef>
                <a:spcPts val="1000"/>
              </a:spcBef>
              <a:spcAft>
                <a:spcPts val="0"/>
              </a:spcAft>
              <a:buClr>
                <a:srgbClr val="92D050"/>
              </a:buClr>
              <a:buSzPts val="1700"/>
              <a:buFont typeface="Calibri"/>
              <a:buChar char="▪"/>
            </a:pPr>
            <a:r>
              <a:rPr lang="en-US" sz="1700" b="0" i="0" u="none" strike="noStrike" cap="none" dirty="0" err="1">
                <a:solidFill>
                  <a:schemeClr val="lt1"/>
                </a:solidFill>
                <a:latin typeface="Calibri"/>
                <a:ea typeface="Calibri"/>
                <a:cs typeface="Calibri"/>
                <a:sym typeface="Calibri"/>
              </a:rPr>
              <a:t>Pregătire</a:t>
            </a:r>
            <a:r>
              <a:rPr lang="en-US" sz="1700" b="0" i="0" u="none" strike="noStrike" cap="none" dirty="0">
                <a:solidFill>
                  <a:schemeClr val="lt1"/>
                </a:solidFill>
                <a:latin typeface="Calibri"/>
                <a:ea typeface="Calibri"/>
                <a:cs typeface="Calibri"/>
                <a:sym typeface="Calibri"/>
              </a:rPr>
              <a:t> online:</a:t>
            </a:r>
            <a:endParaRPr sz="1100" b="0" i="0" u="none" strike="noStrike" cap="none" dirty="0">
              <a:solidFill>
                <a:srgbClr val="000000"/>
              </a:solidFill>
              <a:latin typeface="Calibri"/>
              <a:ea typeface="Calibri"/>
              <a:cs typeface="Calibri"/>
              <a:sym typeface="Calibri"/>
            </a:endParaRPr>
          </a:p>
          <a:p>
            <a:pPr marL="685800" marR="0" lvl="1" indent="-209550" algn="l" rtl="0">
              <a:lnSpc>
                <a:spcPct val="100000"/>
              </a:lnSpc>
              <a:spcBef>
                <a:spcPts val="1000"/>
              </a:spcBef>
              <a:spcAft>
                <a:spcPts val="0"/>
              </a:spcAft>
              <a:buClr>
                <a:srgbClr val="FFDA4C"/>
              </a:buClr>
              <a:buSzPts val="2100"/>
              <a:buFont typeface="Calibri"/>
              <a:buChar char="✔"/>
            </a:pPr>
            <a:r>
              <a:rPr lang="en-US" sz="1700" dirty="0" err="1">
                <a:solidFill>
                  <a:schemeClr val="lt1"/>
                </a:solidFill>
                <a:latin typeface="Calibri"/>
                <a:ea typeface="Calibri"/>
                <a:cs typeface="Calibri"/>
                <a:sym typeface="Calibri"/>
              </a:rPr>
              <a:t>Videoclipuri</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selectate</a:t>
            </a:r>
            <a:endParaRPr sz="1100" b="0" i="0" u="none" strike="noStrike" cap="none" dirty="0">
              <a:solidFill>
                <a:srgbClr val="000000"/>
              </a:solidFill>
              <a:latin typeface="Calibri"/>
              <a:ea typeface="Calibri"/>
              <a:cs typeface="Calibri"/>
              <a:sym typeface="Calibri"/>
            </a:endParaRPr>
          </a:p>
          <a:p>
            <a:pPr marL="685800" marR="0" lvl="1" indent="-209550" algn="l" rtl="0">
              <a:lnSpc>
                <a:spcPct val="100000"/>
              </a:lnSpc>
              <a:spcBef>
                <a:spcPts val="1000"/>
              </a:spcBef>
              <a:spcAft>
                <a:spcPts val="0"/>
              </a:spcAft>
              <a:buClr>
                <a:srgbClr val="FFDA4C"/>
              </a:buClr>
              <a:buSzPts val="2100"/>
              <a:buFont typeface="Calibri"/>
              <a:buChar char="✔"/>
            </a:pPr>
            <a:r>
              <a:rPr lang="en-US" sz="1700" dirty="0" err="1">
                <a:solidFill>
                  <a:schemeClr val="lt1"/>
                </a:solidFill>
                <a:latin typeface="Calibri"/>
                <a:ea typeface="Calibri"/>
                <a:cs typeface="Calibri"/>
                <a:sym typeface="Calibri"/>
              </a:rPr>
              <a:t>Aplicarea</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practică</a:t>
            </a:r>
            <a:r>
              <a:rPr lang="en-US" sz="1700" dirty="0">
                <a:solidFill>
                  <a:schemeClr val="lt1"/>
                </a:solidFill>
                <a:latin typeface="Calibri"/>
                <a:ea typeface="Calibri"/>
                <a:cs typeface="Calibri"/>
                <a:sym typeface="Calibri"/>
              </a:rPr>
              <a:t> a </a:t>
            </a:r>
            <a:r>
              <a:rPr lang="ro-RO" sz="1700" dirty="0">
                <a:solidFill>
                  <a:schemeClr val="lt1"/>
                </a:solidFill>
                <a:latin typeface="Calibri"/>
                <a:ea typeface="Calibri"/>
                <a:cs typeface="Calibri"/>
                <a:sym typeface="Calibri"/>
              </a:rPr>
              <a:t>sfaturilor</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discutate</a:t>
            </a:r>
            <a:r>
              <a:rPr lang="en-US" sz="1700" dirty="0">
                <a:solidFill>
                  <a:schemeClr val="lt1"/>
                </a:solidFill>
                <a:latin typeface="Calibri"/>
                <a:ea typeface="Calibri"/>
                <a:cs typeface="Calibri"/>
                <a:sym typeface="Calibri"/>
              </a:rPr>
              <a:t> în </a:t>
            </a:r>
            <a:r>
              <a:rPr lang="en-US" sz="1700" dirty="0" err="1">
                <a:solidFill>
                  <a:schemeClr val="lt1"/>
                </a:solidFill>
                <a:latin typeface="Calibri"/>
                <a:ea typeface="Calibri"/>
                <a:cs typeface="Calibri"/>
                <a:sym typeface="Calibri"/>
              </a:rPr>
              <a:t>timpul</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sesiunii</a:t>
            </a:r>
            <a:endParaRPr sz="1100" b="0" i="0" u="none" strike="noStrike" cap="none" dirty="0">
              <a:solidFill>
                <a:srgbClr val="000000"/>
              </a:solidFill>
              <a:latin typeface="Calibri"/>
              <a:ea typeface="Calibri"/>
              <a:cs typeface="Calibri"/>
              <a:sym typeface="Calibri"/>
            </a:endParaRPr>
          </a:p>
          <a:p>
            <a:pPr marL="685800" marR="0" lvl="1" indent="-209550" algn="l" rtl="0">
              <a:lnSpc>
                <a:spcPct val="100000"/>
              </a:lnSpc>
              <a:spcBef>
                <a:spcPts val="1000"/>
              </a:spcBef>
              <a:spcAft>
                <a:spcPts val="0"/>
              </a:spcAft>
              <a:buClr>
                <a:srgbClr val="FFDA4C"/>
              </a:buClr>
              <a:buSzPts val="2100"/>
              <a:buFont typeface="Calibri"/>
              <a:buChar char="✔"/>
            </a:pPr>
            <a:r>
              <a:rPr lang="en-US" sz="1700" dirty="0" err="1">
                <a:solidFill>
                  <a:schemeClr val="lt1"/>
                </a:solidFill>
                <a:latin typeface="Calibri"/>
                <a:ea typeface="Calibri"/>
                <a:cs typeface="Calibri"/>
                <a:sym typeface="Calibri"/>
              </a:rPr>
              <a:t>Activități</a:t>
            </a:r>
            <a:r>
              <a:rPr lang="en-US" sz="1700" dirty="0">
                <a:solidFill>
                  <a:schemeClr val="lt1"/>
                </a:solidFill>
                <a:latin typeface="Calibri"/>
                <a:ea typeface="Calibri"/>
                <a:cs typeface="Calibri"/>
                <a:sym typeface="Calibri"/>
              </a:rPr>
              <a:t> de </a:t>
            </a:r>
            <a:r>
              <a:rPr lang="en-US" sz="1700" dirty="0" err="1">
                <a:solidFill>
                  <a:schemeClr val="lt1"/>
                </a:solidFill>
                <a:latin typeface="Calibri"/>
                <a:ea typeface="Calibri"/>
                <a:cs typeface="Calibri"/>
                <a:sym typeface="Calibri"/>
              </a:rPr>
              <a:t>lucru</a:t>
            </a:r>
            <a:r>
              <a:rPr lang="en-US" sz="1700" dirty="0">
                <a:solidFill>
                  <a:schemeClr val="lt1"/>
                </a:solidFill>
                <a:latin typeface="Calibri"/>
                <a:ea typeface="Calibri"/>
                <a:cs typeface="Calibri"/>
                <a:sym typeface="Calibri"/>
              </a:rPr>
              <a:t> în </a:t>
            </a:r>
            <a:r>
              <a:rPr lang="en-US" sz="1700" dirty="0" err="1">
                <a:solidFill>
                  <a:schemeClr val="lt1"/>
                </a:solidFill>
                <a:latin typeface="Calibri"/>
                <a:ea typeface="Calibri"/>
                <a:cs typeface="Calibri"/>
                <a:sym typeface="Calibri"/>
              </a:rPr>
              <a:t>echipă</a:t>
            </a:r>
            <a:endParaRPr sz="1100" b="0" i="0" u="none" strike="noStrike" cap="none" dirty="0">
              <a:solidFill>
                <a:srgbClr val="000000"/>
              </a:solidFill>
              <a:latin typeface="Calibri"/>
              <a:ea typeface="Calibri"/>
              <a:cs typeface="Calibri"/>
              <a:sym typeface="Calibri"/>
            </a:endParaRPr>
          </a:p>
          <a:p>
            <a:pPr marL="685800" marR="0" lvl="1" indent="-209550" algn="l" rtl="0">
              <a:lnSpc>
                <a:spcPct val="100000"/>
              </a:lnSpc>
              <a:spcBef>
                <a:spcPts val="1000"/>
              </a:spcBef>
              <a:spcAft>
                <a:spcPts val="0"/>
              </a:spcAft>
              <a:buClr>
                <a:srgbClr val="FFDA4C"/>
              </a:buClr>
              <a:buSzPts val="2100"/>
              <a:buFont typeface="Calibri"/>
              <a:buChar char="✔"/>
            </a:pPr>
            <a:r>
              <a:rPr lang="en-US" sz="1700" b="0" i="0" u="none" strike="noStrike" cap="none" dirty="0" err="1">
                <a:solidFill>
                  <a:schemeClr val="lt1"/>
                </a:solidFill>
                <a:latin typeface="Calibri"/>
                <a:ea typeface="Calibri"/>
                <a:cs typeface="Calibri"/>
                <a:sym typeface="Calibri"/>
              </a:rPr>
              <a:t>Simulări</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300" b="0" i="0" u="none" strike="noStrike" cap="none" dirty="0">
              <a:solidFill>
                <a:schemeClr val="lt1"/>
              </a:solidFill>
              <a:latin typeface="Calibri"/>
              <a:ea typeface="Calibri"/>
              <a:cs typeface="Calibri"/>
              <a:sym typeface="Calibri"/>
            </a:endParaRPr>
          </a:p>
        </p:txBody>
      </p:sp>
      <p:pic>
        <p:nvPicPr>
          <p:cNvPr id="158" name="Google Shape;158;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pic>
        <p:nvPicPr>
          <p:cNvPr id="6" name="Google Shape;79;p1">
            <a:extLst>
              <a:ext uri="{FF2B5EF4-FFF2-40B4-BE49-F238E27FC236}">
                <a16:creationId xmlns:a16="http://schemas.microsoft.com/office/drawing/2014/main" id="{0F2631D4-856A-47D2-BAF8-50950B23ECF4}"/>
              </a:ext>
            </a:extLst>
          </p:cNvPr>
          <p:cNvPicPr preferRelativeResize="0"/>
          <p:nvPr/>
        </p:nvPicPr>
        <p:blipFill>
          <a:blip r:embed="rId4">
            <a:alphaModFix/>
          </a:blip>
          <a:stretch>
            <a:fillRect/>
          </a:stretch>
        </p:blipFill>
        <p:spPr>
          <a:xfrm>
            <a:off x="176964" y="6470150"/>
            <a:ext cx="1478830" cy="351006"/>
          </a:xfrm>
          <a:prstGeom prst="rect">
            <a:avLst/>
          </a:prstGeom>
          <a:noFill/>
          <a:ln>
            <a:noFill/>
          </a:ln>
        </p:spPr>
      </p:pic>
      <p:sp>
        <p:nvSpPr>
          <p:cNvPr id="2" name="TextBox 1">
            <a:extLst>
              <a:ext uri="{FF2B5EF4-FFF2-40B4-BE49-F238E27FC236}">
                <a16:creationId xmlns:a16="http://schemas.microsoft.com/office/drawing/2014/main" id="{EC6E43EE-6613-4325-B2A3-FE632637F78E}"/>
              </a:ext>
            </a:extLst>
          </p:cNvPr>
          <p:cNvSpPr txBox="1"/>
          <p:nvPr/>
        </p:nvSpPr>
        <p:spPr>
          <a:xfrm>
            <a:off x="11380304" y="6211957"/>
            <a:ext cx="811696" cy="646043"/>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5" name="Google Shape;165;p8"/>
          <p:cNvSpPr txBox="1">
            <a:spLocks noGrp="1"/>
          </p:cNvSpPr>
          <p:nvPr>
            <p:ph type="title"/>
          </p:nvPr>
        </p:nvSpPr>
        <p:spPr>
          <a:xfrm>
            <a:off x="558000" y="1079999"/>
            <a:ext cx="10955574" cy="11053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44"/>
              <a:buNone/>
            </a:pPr>
            <a:r>
              <a:rPr lang="en-US" sz="2000"/>
              <a:t>Secțiunea 2</a:t>
            </a:r>
            <a:br>
              <a:rPr lang="en-US" sz="2000"/>
            </a:br>
            <a:r>
              <a:rPr lang="en-US" sz="4000"/>
              <a:t>Structura și navigarea magazinelor online (e-shop)</a:t>
            </a:r>
            <a:endParaRPr/>
          </a:p>
        </p:txBody>
      </p:sp>
      <p:sp>
        <p:nvSpPr>
          <p:cNvPr id="166" name="Google Shape;166;p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1800"/>
              <a:t>Obiective</a:t>
            </a:r>
            <a:endParaRPr/>
          </a:p>
        </p:txBody>
      </p:sp>
      <p:sp>
        <p:nvSpPr>
          <p:cNvPr id="167" name="Google Shape;167;p8"/>
          <p:cNvSpPr txBox="1">
            <a:spLocks noGrp="1"/>
          </p:cNvSpPr>
          <p:nvPr>
            <p:ph type="body" idx="2"/>
          </p:nvPr>
        </p:nvSpPr>
        <p:spPr>
          <a:xfrm>
            <a:off x="617626" y="2849850"/>
            <a:ext cx="7388700" cy="40080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La </a:t>
            </a:r>
            <a:r>
              <a:rPr lang="en-US" sz="2000" dirty="0" err="1"/>
              <a:t>finalul</a:t>
            </a:r>
            <a:r>
              <a:rPr lang="en-US" sz="2000" dirty="0"/>
              <a:t> </a:t>
            </a:r>
            <a:r>
              <a:rPr lang="en-US" sz="2000" dirty="0" err="1"/>
              <a:t>acestei</a:t>
            </a:r>
            <a:r>
              <a:rPr lang="en-US" sz="2000" dirty="0"/>
              <a:t> </a:t>
            </a:r>
            <a:r>
              <a:rPr lang="en-US" sz="2000" dirty="0" err="1"/>
              <a:t>secțiuni</a:t>
            </a:r>
            <a:r>
              <a:rPr lang="en-US" sz="2000" dirty="0"/>
              <a:t>, </a:t>
            </a:r>
            <a:r>
              <a:rPr lang="en-US" sz="2000" dirty="0" err="1"/>
              <a:t>veți</a:t>
            </a:r>
            <a:r>
              <a:rPr lang="en-US" sz="2000" dirty="0"/>
              <a:t> </a:t>
            </a:r>
            <a:r>
              <a:rPr lang="en-US" sz="2000" dirty="0" err="1"/>
              <a:t>putea</a:t>
            </a:r>
            <a:r>
              <a:rPr lang="en-US" sz="2000" dirty="0"/>
              <a:t>:</a:t>
            </a:r>
            <a:endParaRPr dirty="0"/>
          </a:p>
          <a:p>
            <a:pPr marL="228600" lvl="0" indent="-228600" algn="l" rtl="0">
              <a:lnSpc>
                <a:spcPct val="150000"/>
              </a:lnSpc>
              <a:spcBef>
                <a:spcPts val="1200"/>
              </a:spcBef>
              <a:spcAft>
                <a:spcPts val="0"/>
              </a:spcAft>
              <a:buSzPts val="2000"/>
              <a:buFont typeface="Calibri"/>
              <a:buChar char="✔"/>
            </a:pPr>
            <a:r>
              <a:rPr lang="en-US" sz="2000" dirty="0" err="1"/>
              <a:t>Să</a:t>
            </a:r>
            <a:r>
              <a:rPr lang="en-US" sz="2000" dirty="0"/>
              <a:t> </a:t>
            </a:r>
            <a:r>
              <a:rPr lang="en-US" sz="2000" dirty="0" err="1"/>
              <a:t>înțelegeți</a:t>
            </a:r>
            <a:r>
              <a:rPr lang="en-US" sz="2000" dirty="0"/>
              <a:t> </a:t>
            </a:r>
            <a:r>
              <a:rPr lang="en-US" sz="2000" dirty="0" err="1"/>
              <a:t>și</a:t>
            </a:r>
            <a:r>
              <a:rPr lang="en-US" sz="2000" dirty="0"/>
              <a:t> </a:t>
            </a:r>
            <a:r>
              <a:rPr lang="en-US" sz="2000" dirty="0" err="1"/>
              <a:t>să</a:t>
            </a:r>
            <a:r>
              <a:rPr lang="en-US" sz="2000" dirty="0"/>
              <a:t> </a:t>
            </a:r>
            <a:r>
              <a:rPr lang="en-US" sz="2000" dirty="0" err="1"/>
              <a:t>vă</a:t>
            </a:r>
            <a:r>
              <a:rPr lang="en-US" sz="2000" dirty="0"/>
              <a:t> </a:t>
            </a:r>
            <a:r>
              <a:rPr lang="en-US" sz="2000" dirty="0" err="1"/>
              <a:t>obișnuiți</a:t>
            </a:r>
            <a:r>
              <a:rPr lang="en-US" sz="2000" dirty="0"/>
              <a:t> cu </a:t>
            </a:r>
            <a:r>
              <a:rPr lang="en-US" sz="2000" dirty="0" err="1"/>
              <a:t>structura</a:t>
            </a:r>
            <a:r>
              <a:rPr lang="en-US" sz="2000" dirty="0"/>
              <a:t> </a:t>
            </a:r>
            <a:r>
              <a:rPr lang="en-US" sz="2000" dirty="0" err="1"/>
              <a:t>paginii</a:t>
            </a:r>
            <a:r>
              <a:rPr lang="en-US" sz="2000" dirty="0"/>
              <a:t> web a </a:t>
            </a:r>
            <a:r>
              <a:rPr lang="en-US" sz="2000" dirty="0" err="1"/>
              <a:t>unui</a:t>
            </a:r>
            <a:r>
              <a:rPr lang="en-US" sz="2000" dirty="0"/>
              <a:t> </a:t>
            </a:r>
            <a:r>
              <a:rPr lang="en-US" sz="2000" dirty="0" err="1"/>
              <a:t>magazin</a:t>
            </a:r>
            <a:r>
              <a:rPr lang="en-US" sz="2000" dirty="0"/>
              <a:t> online</a:t>
            </a:r>
            <a:endParaRPr sz="2000" dirty="0"/>
          </a:p>
          <a:p>
            <a:pPr marL="228600" lvl="0" indent="-228600" algn="l" rtl="0">
              <a:lnSpc>
                <a:spcPct val="150000"/>
              </a:lnSpc>
              <a:spcBef>
                <a:spcPts val="1200"/>
              </a:spcBef>
              <a:spcAft>
                <a:spcPts val="0"/>
              </a:spcAft>
              <a:buSzPts val="2000"/>
              <a:buFont typeface="Calibri"/>
              <a:buChar char="✔"/>
            </a:pPr>
            <a:r>
              <a:rPr lang="en-US" sz="2000" dirty="0" err="1"/>
              <a:t>Să</a:t>
            </a:r>
            <a:r>
              <a:rPr lang="en-US" sz="2000" dirty="0"/>
              <a:t> </a:t>
            </a:r>
            <a:r>
              <a:rPr lang="en-US" sz="2000" dirty="0" err="1"/>
              <a:t>navigați</a:t>
            </a:r>
            <a:r>
              <a:rPr lang="en-US" sz="2000" dirty="0"/>
              <a:t> într-un </a:t>
            </a:r>
            <a:r>
              <a:rPr lang="en-US" sz="2000" dirty="0" err="1"/>
              <a:t>magazin</a:t>
            </a:r>
            <a:r>
              <a:rPr lang="en-US" sz="2000" dirty="0"/>
              <a:t> online</a:t>
            </a:r>
            <a:endParaRPr sz="2000" dirty="0"/>
          </a:p>
        </p:txBody>
      </p:sp>
      <p:sp>
        <p:nvSpPr>
          <p:cNvPr id="168" name="Google Shape;168;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ine</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B970DAA-9A9C-4AE1-A01F-67E7465D66D1}"/>
              </a:ext>
            </a:extLst>
          </p:cNvPr>
          <p:cNvSpPr txBox="1"/>
          <p:nvPr/>
        </p:nvSpPr>
        <p:spPr>
          <a:xfrm>
            <a:off x="11430000" y="6142383"/>
            <a:ext cx="762000" cy="715617"/>
          </a:xfrm>
          <a:prstGeom prst="rect">
            <a:avLst/>
          </a:prstGeom>
          <a:solidFill>
            <a:schemeClr val="bg1"/>
          </a:solidFill>
        </p:spPr>
        <p:txBody>
          <a:bodyPr wrap="square" rtlCol="0">
            <a:spAutoFit/>
          </a:bodyPr>
          <a:lstStyle/>
          <a:p>
            <a:endParaRPr lang="en-US" dirty="0"/>
          </a:p>
        </p:txBody>
      </p:sp>
      <p:pic>
        <p:nvPicPr>
          <p:cNvPr id="8" name="Google Shape;79;p1">
            <a:extLst>
              <a:ext uri="{FF2B5EF4-FFF2-40B4-BE49-F238E27FC236}">
                <a16:creationId xmlns:a16="http://schemas.microsoft.com/office/drawing/2014/main" id="{350014C5-E061-4E94-AAD6-40F4539407C5}"/>
              </a:ext>
            </a:extLst>
          </p:cNvPr>
          <p:cNvPicPr preferRelativeResize="0"/>
          <p:nvPr/>
        </p:nvPicPr>
        <p:blipFill>
          <a:blip r:embed="rId5">
            <a:alphaModFix/>
          </a:blip>
          <a:stretch>
            <a:fillRect/>
          </a:stretch>
        </p:blipFill>
        <p:spPr>
          <a:xfrm>
            <a:off x="176964" y="6470150"/>
            <a:ext cx="1478830" cy="3510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sz="2800" dirty="0" err="1"/>
              <a:t>Structura</a:t>
            </a:r>
            <a:r>
              <a:rPr lang="en-US" sz="2800" dirty="0"/>
              <a:t> </a:t>
            </a:r>
            <a:r>
              <a:rPr lang="en-US" dirty="0"/>
              <a:t>site</a:t>
            </a:r>
            <a:r>
              <a:rPr lang="ro-RO" dirty="0"/>
              <a:t>-urilor</a:t>
            </a:r>
            <a:r>
              <a:rPr lang="en-US" dirty="0"/>
              <a:t> </a:t>
            </a:r>
            <a:r>
              <a:rPr lang="en-US" dirty="0" err="1"/>
              <a:t>pentru</a:t>
            </a:r>
            <a:r>
              <a:rPr lang="ro-RO" dirty="0"/>
              <a:t> </a:t>
            </a:r>
            <a:r>
              <a:rPr lang="en-US" dirty="0" err="1"/>
              <a:t>magazin</a:t>
            </a:r>
            <a:r>
              <a:rPr lang="ro-RO" dirty="0"/>
              <a:t>e</a:t>
            </a:r>
            <a:r>
              <a:rPr lang="en-US" dirty="0"/>
              <a:t> online</a:t>
            </a:r>
            <a:r>
              <a:rPr lang="en-US" sz="2800" dirty="0"/>
              <a:t> </a:t>
            </a:r>
            <a:r>
              <a:rPr lang="en-US" dirty="0"/>
              <a:t>(</a:t>
            </a:r>
            <a:r>
              <a:rPr lang="en-US" sz="2800" dirty="0"/>
              <a:t>e-shop)</a:t>
            </a:r>
            <a:endParaRPr dirty="0"/>
          </a:p>
        </p:txBody>
      </p:sp>
      <p:sp>
        <p:nvSpPr>
          <p:cNvPr id="174" name="Google Shape;174;p14"/>
          <p:cNvSpPr txBox="1">
            <a:spLocks noGrp="1"/>
          </p:cNvSpPr>
          <p:nvPr>
            <p:ph type="body" idx="1"/>
          </p:nvPr>
        </p:nvSpPr>
        <p:spPr>
          <a:xfrm>
            <a:off x="566150" y="1808150"/>
            <a:ext cx="7208100" cy="3794100"/>
          </a:xfrm>
          <a:prstGeom prst="rect">
            <a:avLst/>
          </a:prstGeom>
          <a:noFill/>
          <a:ln>
            <a:noFill/>
          </a:ln>
        </p:spPr>
        <p:txBody>
          <a:bodyPr spcFirstLastPara="1" wrap="square" lIns="91425" tIns="45700" rIns="91425" bIns="45700" anchor="t" anchorCtr="0">
            <a:normAutofit fontScale="92500"/>
          </a:bodyPr>
          <a:lstStyle/>
          <a:p>
            <a:pPr marL="76200" lvl="0" indent="0" algn="just" rtl="0">
              <a:lnSpc>
                <a:spcPct val="100000"/>
              </a:lnSpc>
              <a:spcBef>
                <a:spcPts val="600"/>
              </a:spcBef>
              <a:spcAft>
                <a:spcPts val="0"/>
              </a:spcAft>
              <a:buSzPct val="108108"/>
              <a:buNone/>
            </a:pPr>
            <a:r>
              <a:rPr lang="en-US"/>
              <a:t>Majoritatea site-urilor de comerț electronic (e-shop) au o structură simplă:</a:t>
            </a:r>
            <a:endParaRPr/>
          </a:p>
          <a:p>
            <a:pPr marL="457200" lvl="0" indent="-381000" algn="just" rtl="0">
              <a:lnSpc>
                <a:spcPct val="100000"/>
              </a:lnSpc>
              <a:spcBef>
                <a:spcPts val="1200"/>
              </a:spcBef>
              <a:spcAft>
                <a:spcPts val="0"/>
              </a:spcAft>
              <a:buSzPct val="108108"/>
              <a:buChar char="▪"/>
            </a:pPr>
            <a:r>
              <a:rPr lang="en-US" b="1"/>
              <a:t>Pagina de pornire:</a:t>
            </a:r>
            <a:r>
              <a:rPr lang="en-US"/>
              <a:t> Acesta este punctul de plecare. De obicei, prezintă promoții, produse populare și categorii.</a:t>
            </a:r>
            <a:endParaRPr/>
          </a:p>
          <a:p>
            <a:pPr marL="457200" lvl="0" indent="-381000" algn="just" rtl="0">
              <a:lnSpc>
                <a:spcPct val="100000"/>
              </a:lnSpc>
              <a:spcBef>
                <a:spcPts val="1200"/>
              </a:spcBef>
              <a:spcAft>
                <a:spcPts val="0"/>
              </a:spcAft>
              <a:buSzPct val="108108"/>
              <a:buChar char="▪"/>
            </a:pPr>
            <a:r>
              <a:rPr lang="en-US" b="1"/>
              <a:t>Meniu</a:t>
            </a:r>
            <a:r>
              <a:rPr lang="en-US"/>
              <a:t>: Conține link-uri către diferite categorii de produse.</a:t>
            </a:r>
            <a:endParaRPr/>
          </a:p>
          <a:p>
            <a:pPr marL="457200" lvl="0" indent="-381000" algn="just" rtl="0">
              <a:lnSpc>
                <a:spcPct val="100000"/>
              </a:lnSpc>
              <a:spcBef>
                <a:spcPts val="1200"/>
              </a:spcBef>
              <a:spcAft>
                <a:spcPts val="600"/>
              </a:spcAft>
              <a:buSzPct val="108108"/>
              <a:buChar char="▪"/>
            </a:pPr>
            <a:r>
              <a:rPr lang="en-US" b="1"/>
              <a:t>Pagini de produse</a:t>
            </a:r>
            <a:r>
              <a:rPr lang="en-US"/>
              <a:t>: Oferă detalii despre articole individuale, inclusiv imagini, descriere, prețuri și opțiuni pentru a adăuga articole în coșul de cumpărături.</a:t>
            </a:r>
            <a:endParaRPr/>
          </a:p>
        </p:txBody>
      </p:sp>
      <p:sp>
        <p:nvSpPr>
          <p:cNvPr id="175" name="Google Shape;175;p14"/>
          <p:cNvSpPr txBox="1"/>
          <p:nvPr/>
        </p:nvSpPr>
        <p:spPr>
          <a:xfrm>
            <a:off x="8901123" y="5340640"/>
            <a:ext cx="2724727"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dirty="0" err="1">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a:t>
            </a:r>
            <a:r>
              <a:rPr lang="ro-RO" sz="1100" b="0" i="0" u="sng" strike="noStrike" cap="none" dirty="0" err="1">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ine</a:t>
            </a:r>
            <a:r>
              <a:rPr lang="en-US"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ro-RO"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100" b="0" i="0" u="sng" strike="noStrike" cap="none" dirty="0" err="1">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redgreystock</a:t>
            </a:r>
            <a:r>
              <a:rPr lang="en-US"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ro-RO" sz="11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100" b="0" i="0" u="sng" strike="noStrike" cap="none" dirty="0" err="1">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Freepik</a:t>
            </a:r>
            <a:endParaRPr sz="1100" b="0" i="0" u="none" strike="noStrike" cap="none" dirty="0">
              <a:solidFill>
                <a:schemeClr val="dk2"/>
              </a:solidFill>
              <a:latin typeface="Calibri"/>
              <a:ea typeface="Calibri"/>
              <a:cs typeface="Calibri"/>
              <a:sym typeface="Calibri"/>
            </a:endParaRPr>
          </a:p>
        </p:txBody>
      </p:sp>
      <p:pic>
        <p:nvPicPr>
          <p:cNvPr id="176" name="Google Shape;176;p14" descr="Payment goods in online store by computer"/>
          <p:cNvPicPr preferRelativeResize="0"/>
          <p:nvPr/>
        </p:nvPicPr>
        <p:blipFill rotWithShape="1">
          <a:blip r:embed="rId4">
            <a:alphaModFix/>
          </a:blip>
          <a:srcRect/>
          <a:stretch/>
        </p:blipFill>
        <p:spPr>
          <a:xfrm>
            <a:off x="8294150" y="2717501"/>
            <a:ext cx="3740826" cy="2491899"/>
          </a:xfrm>
          <a:prstGeom prst="rect">
            <a:avLst/>
          </a:prstGeom>
          <a:noFill/>
          <a:ln>
            <a:noFill/>
          </a:ln>
        </p:spPr>
      </p:pic>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4191</Words>
  <Application>Microsoft Office PowerPoint</Application>
  <PresentationFormat>Ευρεία οθόνη</PresentationFormat>
  <Paragraphs>364</Paragraphs>
  <Slides>47</Slides>
  <Notes>46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47</vt:i4>
      </vt:variant>
    </vt:vector>
  </HeadingPairs>
  <TitlesOfParts>
    <vt:vector size="52" baseType="lpstr">
      <vt:lpstr>Calibri</vt:lpstr>
      <vt:lpstr>Impact</vt:lpstr>
      <vt:lpstr>Wingdings</vt:lpstr>
      <vt:lpstr>Poppins</vt:lpstr>
      <vt:lpstr>Θέμα του Office</vt:lpstr>
      <vt:lpstr>Παρουσίαση του PowerPoint</vt:lpstr>
      <vt:lpstr>Παρουσίαση του PowerPoint</vt:lpstr>
      <vt:lpstr>Module</vt:lpstr>
      <vt:lpstr>Secțiunea 1 Introducere </vt:lpstr>
      <vt:lpstr>Competențe</vt:lpstr>
      <vt:lpstr>Conținutul Cursului de formare - Modul 5</vt:lpstr>
      <vt:lpstr>Metodologia de formare și durată</vt:lpstr>
      <vt:lpstr>Secțiunea 2 Structura și navigarea magazinelor online (e-shop)</vt:lpstr>
      <vt:lpstr>Structura site-urilor pentru magazine online (e-shop)</vt:lpstr>
      <vt:lpstr>Cum să navigați pe un site al unui magazin online (e-shop)</vt:lpstr>
      <vt:lpstr>Secțiunea 3 Conturi de cumpărături online - creare, gestionare și plata prin card bancar</vt:lpstr>
      <vt:lpstr>Crearea unui cont online</vt:lpstr>
      <vt:lpstr>Gestionarea contului</vt:lpstr>
      <vt:lpstr>Folosirea unui card de credit pentru cumpărături online</vt:lpstr>
      <vt:lpstr>Verificarea sumei totale</vt:lpstr>
      <vt:lpstr>Secțiunea 4 Metode comune de plată online</vt:lpstr>
      <vt:lpstr>CARDURI BANCARE (DE CREDIT ȘI DE DEBIT)</vt:lpstr>
      <vt:lpstr>PayPal</vt:lpstr>
      <vt:lpstr>Portofele digitale (de exemplu Apple Pay, Google Pay)</vt:lpstr>
      <vt:lpstr>Alte modalități de plată</vt:lpstr>
      <vt:lpstr>Cel mai nou trend: Plata prin POS la Easybox</vt:lpstr>
      <vt:lpstr>Secțiunea 5 Abilități de prevenire a riscurilor pentru cumpărături online sigure</vt:lpstr>
      <vt:lpstr>Recunoașteți și evitați escrocheriile</vt:lpstr>
      <vt:lpstr>Protejați informațiile personale și de plată</vt:lpstr>
      <vt:lpstr>Verificați securitatea site-ului și cumpărați în siguranță</vt:lpstr>
      <vt:lpstr>Secțiunea 6 Înțelegerea activității de marketing și promovare</vt:lpstr>
      <vt:lpstr>Cum să comparați produsele</vt:lpstr>
      <vt:lpstr>Înțelegerea recenziilor și a evaluărilor</vt:lpstr>
      <vt:lpstr>Cum găsiți reduceri?</vt:lpstr>
      <vt:lpstr>Alte tipuri de beneficii</vt:lpstr>
      <vt:lpstr>Gestionarea unui buget </vt:lpstr>
      <vt:lpstr>Secțiunea 7 Înțelegerea livrării produselor și urmărirea comenzilor</vt:lpstr>
      <vt:lpstr>Metode de expediere obișnuite</vt:lpstr>
      <vt:lpstr>Urmăriți livrarea</vt:lpstr>
      <vt:lpstr>Rezolvarea problemelor de expediere</vt:lpstr>
      <vt:lpstr>Conștientizare legală și etică </vt:lpstr>
      <vt:lpstr>Secțiunea 8 Cum să comunicați cu serviciul pentru clienți</vt:lpstr>
      <vt:lpstr>Contactați serviciul pentru clienți</vt:lpstr>
      <vt:lpstr>DESCRIEȚI CLAR PROBLEMA!</vt:lpstr>
      <vt:lpstr>Stabiliți obiectivul discuției – să știți exact ce vă doriți să obțineți</vt:lpstr>
      <vt:lpstr>Metode de rambursare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pantelis bbalaouras</dc:creator>
  <cp:lastModifiedBy>Pantelis Balaouras</cp:lastModifiedBy>
  <cp:revision>14</cp:revision>
  <dcterms:created xsi:type="dcterms:W3CDTF">2020-06-02T13:31:56Z</dcterms:created>
  <dcterms:modified xsi:type="dcterms:W3CDTF">2025-08-01T14:46:01Z</dcterms:modified>
</cp:coreProperties>
</file>