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371" r:id="rId6"/>
    <p:sldId id="261" r:id="rId7"/>
    <p:sldId id="262" r:id="rId8"/>
    <p:sldId id="263" r:id="rId9"/>
    <p:sldId id="309" r:id="rId10"/>
    <p:sldId id="351" r:id="rId11"/>
    <p:sldId id="352" r:id="rId12"/>
    <p:sldId id="353" r:id="rId13"/>
    <p:sldId id="354" r:id="rId14"/>
    <p:sldId id="360" r:id="rId15"/>
    <p:sldId id="350" r:id="rId16"/>
    <p:sldId id="306" r:id="rId17"/>
    <p:sldId id="361" r:id="rId18"/>
    <p:sldId id="307" r:id="rId19"/>
    <p:sldId id="338" r:id="rId20"/>
    <p:sldId id="341" r:id="rId21"/>
    <p:sldId id="362" r:id="rId22"/>
    <p:sldId id="363" r:id="rId23"/>
    <p:sldId id="347" r:id="rId24"/>
    <p:sldId id="364" r:id="rId25"/>
    <p:sldId id="345" r:id="rId26"/>
    <p:sldId id="367" r:id="rId27"/>
    <p:sldId id="366" r:id="rId28"/>
    <p:sldId id="368" r:id="rId29"/>
    <p:sldId id="369" r:id="rId30"/>
    <p:sldId id="370" r:id="rId31"/>
    <p:sldId id="298" r:id="rId32"/>
    <p:sldId id="334" r:id="rId33"/>
    <p:sldId id="356" r:id="rId34"/>
    <p:sldId id="357" r:id="rId35"/>
    <p:sldId id="358" r:id="rId36"/>
    <p:sldId id="303"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Impact" panose="020B0806030902050204" pitchFamily="34" charset="0"/>
      <p:regular r:id="rId43"/>
    </p:embeddedFont>
    <p:embeddedFont>
      <p:font typeface="Poppins" panose="020B0604020202020204" charset="0"/>
      <p:regular r:id="rId44"/>
      <p:bold r:id="rId45"/>
      <p:italic r:id="rId46"/>
      <p:boldItalic r:id="rId47"/>
    </p:embeddedFont>
  </p:embeddedFontLst>
  <p:custDataLst>
    <p:tags r:id="rId4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jLgTqF/dPQ6l3ZQxzsD1r+et5B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718C58-7163-40E4-A288-76418B455C92}" v="2" dt="2025-03-09T13:23:22.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gs" Target="tags/tag1.xml"/><Relationship Id="rId64"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EF718C58-7163-40E4-A288-76418B455C92}"/>
    <pc:docChg chg="undo custSel modSld">
      <pc:chgData name="Pantelis Balaouras" userId="25e8755020fc1734" providerId="LiveId" clId="{EF718C58-7163-40E4-A288-76418B455C92}" dt="2025-03-09T13:23:22.489" v="9" actId="1076"/>
      <pc:docMkLst>
        <pc:docMk/>
      </pc:docMkLst>
      <pc:sldChg chg="modSp mod">
        <pc:chgData name="Pantelis Balaouras" userId="25e8755020fc1734" providerId="LiveId" clId="{EF718C58-7163-40E4-A288-76418B455C92}" dt="2025-03-09T13:22:20.769" v="1" actId="14100"/>
        <pc:sldMkLst>
          <pc:docMk/>
          <pc:sldMk cId="3766452539" sldId="307"/>
        </pc:sldMkLst>
        <pc:spChg chg="mod">
          <ac:chgData name="Pantelis Balaouras" userId="25e8755020fc1734" providerId="LiveId" clId="{EF718C58-7163-40E4-A288-76418B455C92}" dt="2025-03-09T13:22:20.769" v="1" actId="14100"/>
          <ac:spMkLst>
            <pc:docMk/>
            <pc:sldMk cId="3766452539" sldId="307"/>
            <ac:spMk id="3" creationId="{0F7FD8A2-AB07-EA88-E601-00661323B368}"/>
          </ac:spMkLst>
        </pc:spChg>
        <pc:picChg chg="mod">
          <ac:chgData name="Pantelis Balaouras" userId="25e8755020fc1734" providerId="LiveId" clId="{EF718C58-7163-40E4-A288-76418B455C92}" dt="2025-03-09T13:22:13.730" v="0" actId="1076"/>
          <ac:picMkLst>
            <pc:docMk/>
            <pc:sldMk cId="3766452539" sldId="307"/>
            <ac:picMk id="5" creationId="{9B3BB15F-BBA1-4C8F-9763-A32B51760F66}"/>
          </ac:picMkLst>
        </pc:picChg>
      </pc:sldChg>
      <pc:sldChg chg="modSp">
        <pc:chgData name="Pantelis Balaouras" userId="25e8755020fc1734" providerId="LiveId" clId="{EF718C58-7163-40E4-A288-76418B455C92}" dt="2025-03-09T13:23:22.489" v="9" actId="1076"/>
        <pc:sldMkLst>
          <pc:docMk/>
          <pc:sldMk cId="777609690" sldId="345"/>
        </pc:sldMkLst>
        <pc:picChg chg="mod">
          <ac:chgData name="Pantelis Balaouras" userId="25e8755020fc1734" providerId="LiveId" clId="{EF718C58-7163-40E4-A288-76418B455C92}" dt="2025-03-09T13:23:22.489" v="9" actId="1076"/>
          <ac:picMkLst>
            <pc:docMk/>
            <pc:sldMk cId="777609690" sldId="345"/>
            <ac:picMk id="9218" creationId="{76F7D6BA-97C4-4BA8-91D5-9FB8BD740E00}"/>
          </ac:picMkLst>
        </pc:picChg>
      </pc:sldChg>
      <pc:sldChg chg="modSp mod">
        <pc:chgData name="Pantelis Balaouras" userId="25e8755020fc1734" providerId="LiveId" clId="{EF718C58-7163-40E4-A288-76418B455C92}" dt="2025-03-09T13:22:33.075" v="5" actId="1076"/>
        <pc:sldMkLst>
          <pc:docMk/>
          <pc:sldMk cId="2332051272" sldId="361"/>
        </pc:sldMkLst>
        <pc:spChg chg="mod">
          <ac:chgData name="Pantelis Balaouras" userId="25e8755020fc1734" providerId="LiveId" clId="{EF718C58-7163-40E4-A288-76418B455C92}" dt="2025-03-09T13:22:25.201" v="2" actId="14100"/>
          <ac:spMkLst>
            <pc:docMk/>
            <pc:sldMk cId="2332051272" sldId="361"/>
            <ac:spMk id="3" creationId="{C93B18B2-68D9-EA69-25A2-1CE9F3A05949}"/>
          </ac:spMkLst>
        </pc:spChg>
        <pc:picChg chg="mod">
          <ac:chgData name="Pantelis Balaouras" userId="25e8755020fc1734" providerId="LiveId" clId="{EF718C58-7163-40E4-A288-76418B455C92}" dt="2025-03-09T13:22:33.075" v="5" actId="1076"/>
          <ac:picMkLst>
            <pc:docMk/>
            <pc:sldMk cId="2332051272" sldId="361"/>
            <ac:picMk id="5" creationId="{A02BE868-4A82-78A1-39DD-07AB285EC667}"/>
          </ac:picMkLst>
        </pc:picChg>
      </pc:sldChg>
      <pc:sldChg chg="modSp mod">
        <pc:chgData name="Pantelis Balaouras" userId="25e8755020fc1734" providerId="LiveId" clId="{EF718C58-7163-40E4-A288-76418B455C92}" dt="2025-03-09T13:23:07.864" v="7" actId="1076"/>
        <pc:sldMkLst>
          <pc:docMk/>
          <pc:sldMk cId="3644062055" sldId="364"/>
        </pc:sldMkLst>
        <pc:spChg chg="mod">
          <ac:chgData name="Pantelis Balaouras" userId="25e8755020fc1734" providerId="LiveId" clId="{EF718C58-7163-40E4-A288-76418B455C92}" dt="2025-03-09T13:23:07.864" v="7" actId="1076"/>
          <ac:spMkLst>
            <pc:docMk/>
            <pc:sldMk cId="3644062055" sldId="364"/>
            <ac:spMk id="4" creationId="{613C6A1F-B664-235D-7019-BA22CCFF70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100">
              <a:solidFill>
                <a:srgbClr val="222222"/>
              </a:solidFill>
              <a:highlight>
                <a:srgbClr val="FFFFFF"/>
              </a:highlight>
              <a:latin typeface="Calibri"/>
              <a:ea typeface="Calibri"/>
              <a:cs typeface="Calibri"/>
              <a:sym typeface="Calibri"/>
            </a:endParaRPr>
          </a:p>
        </p:txBody>
      </p:sp>
      <p:sp>
        <p:nvSpPr>
          <p:cNvPr id="62" name="Google Shape;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934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533271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3486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7265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4174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1477837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4047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1368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2151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38A81096-8274-D20E-74F1-4655ACAF9E02}"/>
            </a:ext>
          </a:extLst>
        </p:cNvPr>
        <p:cNvGrpSpPr/>
        <p:nvPr/>
      </p:nvGrpSpPr>
      <p:grpSpPr>
        <a:xfrm>
          <a:off x="0" y="0"/>
          <a:ext cx="0" cy="0"/>
          <a:chOff x="0" y="0"/>
          <a:chExt cx="0" cy="0"/>
        </a:xfrm>
      </p:grpSpPr>
      <p:sp>
        <p:nvSpPr>
          <p:cNvPr id="165" name="Google Shape;165;p8:notes">
            <a:extLst>
              <a:ext uri="{FF2B5EF4-FFF2-40B4-BE49-F238E27FC236}">
                <a16:creationId xmlns:a16="http://schemas.microsoft.com/office/drawing/2014/main" id="{FE567C7C-BACE-F0D0-B01E-2DFDA40B32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a:extLst>
              <a:ext uri="{FF2B5EF4-FFF2-40B4-BE49-F238E27FC236}">
                <a16:creationId xmlns:a16="http://schemas.microsoft.com/office/drawing/2014/main" id="{5ABAE166-EE96-467F-E67D-43B33E7391E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a:extLst>
              <a:ext uri="{FF2B5EF4-FFF2-40B4-BE49-F238E27FC236}">
                <a16:creationId xmlns:a16="http://schemas.microsoft.com/office/drawing/2014/main" id="{EF0E012F-215D-D168-EF20-9914661C87C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106258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1816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6283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7418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2896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3402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8851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8857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2678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3611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143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4419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The correct answer is D</a:t>
            </a:r>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383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The correct answer is C.</a:t>
            </a:r>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5290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The correct answer is A.</a:t>
            </a:r>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5125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The correct answer is B.</a:t>
            </a:r>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0507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BB2B5339-4B56-B5CC-41AC-8E380A497B24}"/>
            </a:ext>
          </a:extLst>
        </p:cNvPr>
        <p:cNvGrpSpPr/>
        <p:nvPr/>
      </p:nvGrpSpPr>
      <p:grpSpPr>
        <a:xfrm>
          <a:off x="0" y="0"/>
          <a:ext cx="0" cy="0"/>
          <a:chOff x="0" y="0"/>
          <a:chExt cx="0" cy="0"/>
        </a:xfrm>
      </p:grpSpPr>
      <p:sp>
        <p:nvSpPr>
          <p:cNvPr id="133" name="Google Shape;133;p5:notes">
            <a:extLst>
              <a:ext uri="{FF2B5EF4-FFF2-40B4-BE49-F238E27FC236}">
                <a16:creationId xmlns:a16="http://schemas.microsoft.com/office/drawing/2014/main" id="{B69794BD-A442-5F2B-D0DB-A3228D24A18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a:extLst>
              <a:ext uri="{FF2B5EF4-FFF2-40B4-BE49-F238E27FC236}">
                <a16:creationId xmlns:a16="http://schemas.microsoft.com/office/drawing/2014/main" id="{AD4B39EC-6EE5-CC51-E47A-8997E6D24F1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5:notes">
            <a:extLst>
              <a:ext uri="{FF2B5EF4-FFF2-40B4-BE49-F238E27FC236}">
                <a16:creationId xmlns:a16="http://schemas.microsoft.com/office/drawing/2014/main" id="{D07FF8B5-A13C-603D-EBE3-A60E1C58448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586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285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6"/>
        <p:cNvGrpSpPr/>
        <p:nvPr/>
      </p:nvGrpSpPr>
      <p:grpSpPr>
        <a:xfrm>
          <a:off x="0" y="0"/>
          <a:ext cx="0" cy="0"/>
          <a:chOff x="0" y="0"/>
          <a:chExt cx="0" cy="0"/>
        </a:xfrm>
      </p:grpSpPr>
      <p:sp>
        <p:nvSpPr>
          <p:cNvPr id="17" name="Google Shape;17;p6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 name="Google Shape;19;p6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61"/>
          <p:cNvPicPr preferRelativeResize="0"/>
          <p:nvPr/>
        </p:nvPicPr>
        <p:blipFill rotWithShape="1">
          <a:blip r:embed="rId2">
            <a:alphaModFix/>
          </a:blip>
          <a:srcRect t="21218" r="61794" b="22757"/>
          <a:stretch/>
        </p:blipFill>
        <p:spPr>
          <a:xfrm>
            <a:off x="11548610" y="6362699"/>
            <a:ext cx="643390" cy="495301"/>
          </a:xfrm>
          <a:prstGeom prst="rect">
            <a:avLst/>
          </a:prstGeom>
          <a:noFill/>
          <a:ln>
            <a:noFill/>
          </a:ln>
        </p:spPr>
      </p:pic>
      <p:pic>
        <p:nvPicPr>
          <p:cNvPr id="21" name="Google Shape;21;p61"/>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22" name="Google Shape;22;p61" descr="Placeholder-dark.png"/>
          <p:cNvPicPr preferRelativeResize="0"/>
          <p:nvPr/>
        </p:nvPicPr>
        <p:blipFill rotWithShape="1">
          <a:blip r:embed="rId4">
            <a:alphaModFix/>
          </a:blip>
          <a:srcRect/>
          <a:stretch/>
        </p:blipFill>
        <p:spPr>
          <a:xfrm>
            <a:off x="10102362" y="-3149"/>
            <a:ext cx="1945888" cy="972945"/>
          </a:xfrm>
          <a:prstGeom prst="rect">
            <a:avLst/>
          </a:prstGeom>
          <a:noFill/>
          <a:ln>
            <a:noFill/>
          </a:ln>
        </p:spPr>
      </p:pic>
      <p:sp>
        <p:nvSpPr>
          <p:cNvPr id="2" name="Google Shape;23;p61">
            <a:extLst>
              <a:ext uri="{FF2B5EF4-FFF2-40B4-BE49-F238E27FC236}">
                <a16:creationId xmlns:a16="http://schemas.microsoft.com/office/drawing/2014/main" id="{B041B6BD-79B5-7915-BAAC-415DD7AE6D96}"/>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Processing online payments for taxes and bills </a:t>
            </a:r>
            <a:endParaRPr sz="1400" b="0" i="0" u="none" strike="noStrike" cap="none" dirty="0">
              <a:solidFill>
                <a:srgbClr val="000000"/>
              </a:solidFill>
              <a:latin typeface="Calibri"/>
              <a:ea typeface="Calibri"/>
              <a:cs typeface="Calibri"/>
              <a:sym typeface="Calibri"/>
            </a:endParaRPr>
          </a:p>
        </p:txBody>
      </p:sp>
      <p:sp>
        <p:nvSpPr>
          <p:cNvPr id="3" name="Google Shape;24;p61">
            <a:extLst>
              <a:ext uri="{FF2B5EF4-FFF2-40B4-BE49-F238E27FC236}">
                <a16:creationId xmlns:a16="http://schemas.microsoft.com/office/drawing/2014/main" id="{6ABA7E8B-1B8F-B214-AD60-1F23E5E67D62}"/>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chemeClr val="lt1"/>
                </a:solidFill>
                <a:latin typeface="Calibri"/>
                <a:ea typeface="Calibri"/>
                <a:cs typeface="Calibri"/>
                <a:sym typeface="Calibri"/>
              </a:rPr>
              <a:t>6</a:t>
            </a:r>
            <a:endParaRPr sz="20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5"/>
        <p:cNvGrpSpPr/>
        <p:nvPr/>
      </p:nvGrpSpPr>
      <p:grpSpPr>
        <a:xfrm>
          <a:off x="0" y="0"/>
          <a:ext cx="0" cy="0"/>
          <a:chOff x="0" y="0"/>
          <a:chExt cx="0" cy="0"/>
        </a:xfrm>
      </p:grpSpPr>
      <p:sp>
        <p:nvSpPr>
          <p:cNvPr id="26" name="Google Shape;26;p62"/>
          <p:cNvSpPr/>
          <p:nvPr/>
        </p:nvSpPr>
        <p:spPr>
          <a:xfrm>
            <a:off x="0" y="2218305"/>
            <a:ext cx="12192001" cy="3787362"/>
          </a:xfrm>
          <a:prstGeom prst="rect">
            <a:avLst/>
          </a:prstGeom>
          <a:noFill/>
          <a:ln>
            <a:noFill/>
          </a:ln>
          <a:effectLst>
            <a:outerShdw blurRad="40000" dist="23000" dir="5400000" rotWithShape="0">
              <a:srgbClr val="808080">
                <a:alpha val="33725"/>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 name="Google Shape;27;p6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62"/>
          <p:cNvPicPr preferRelativeResize="0"/>
          <p:nvPr/>
        </p:nvPicPr>
        <p:blipFill rotWithShape="1">
          <a:blip r:embed="rId2">
            <a:alphaModFix/>
          </a:blip>
          <a:srcRect/>
          <a:stretch/>
        </p:blipFill>
        <p:spPr>
          <a:xfrm>
            <a:off x="11470436" y="6150614"/>
            <a:ext cx="668329" cy="677143"/>
          </a:xfrm>
          <a:prstGeom prst="rect">
            <a:avLst/>
          </a:prstGeom>
          <a:noFill/>
          <a:ln>
            <a:noFill/>
          </a:ln>
        </p:spPr>
      </p:pic>
      <p:pic>
        <p:nvPicPr>
          <p:cNvPr id="29" name="Google Shape;29;p62" descr="Placeholder-dark.png"/>
          <p:cNvPicPr preferRelativeResize="0"/>
          <p:nvPr/>
        </p:nvPicPr>
        <p:blipFill rotWithShape="1">
          <a:blip r:embed="rId3">
            <a:alphaModFix/>
          </a:blip>
          <a:srcRect/>
          <a:stretch/>
        </p:blipFill>
        <p:spPr>
          <a:xfrm>
            <a:off x="9381297" y="-3149"/>
            <a:ext cx="2784642" cy="1392322"/>
          </a:xfrm>
          <a:prstGeom prst="rect">
            <a:avLst/>
          </a:prstGeom>
          <a:noFill/>
          <a:ln>
            <a:noFill/>
          </a:ln>
        </p:spPr>
      </p:pic>
      <p:sp>
        <p:nvSpPr>
          <p:cNvPr id="30" name="Google Shape;30;p62"/>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1" name="Google Shape;31;p62"/>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3;p61">
            <a:extLst>
              <a:ext uri="{FF2B5EF4-FFF2-40B4-BE49-F238E27FC236}">
                <a16:creationId xmlns:a16="http://schemas.microsoft.com/office/drawing/2014/main" id="{172A5D9A-EA89-5E15-8D3C-CEC9EA077761}"/>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Processing online payments for taxes and bills </a:t>
            </a:r>
            <a:endParaRPr sz="1400" b="0" i="0" u="none" strike="noStrike" cap="none" dirty="0">
              <a:solidFill>
                <a:srgbClr val="000000"/>
              </a:solidFill>
              <a:latin typeface="Calibri"/>
              <a:ea typeface="Calibri"/>
              <a:cs typeface="Calibri"/>
              <a:sym typeface="Calibri"/>
            </a:endParaRPr>
          </a:p>
        </p:txBody>
      </p:sp>
      <p:sp>
        <p:nvSpPr>
          <p:cNvPr id="3" name="Google Shape;24;p61">
            <a:extLst>
              <a:ext uri="{FF2B5EF4-FFF2-40B4-BE49-F238E27FC236}">
                <a16:creationId xmlns:a16="http://schemas.microsoft.com/office/drawing/2014/main" id="{24E26A4D-BA5F-471D-88D1-2B4F72720657}"/>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chemeClr val="lt1"/>
                </a:solidFill>
                <a:latin typeface="Calibri"/>
                <a:ea typeface="Calibri"/>
                <a:cs typeface="Calibri"/>
                <a:sym typeface="Calibri"/>
              </a:rPr>
              <a:t>6</a:t>
            </a:r>
            <a:endParaRPr sz="20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38"/>
        <p:cNvGrpSpPr/>
        <p:nvPr/>
      </p:nvGrpSpPr>
      <p:grpSpPr>
        <a:xfrm>
          <a:off x="0" y="0"/>
          <a:ext cx="0" cy="0"/>
          <a:chOff x="0" y="0"/>
          <a:chExt cx="0" cy="0"/>
        </a:xfrm>
      </p:grpSpPr>
      <p:sp>
        <p:nvSpPr>
          <p:cNvPr id="39" name="Google Shape;3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Calibri"/>
              <a:ea typeface="Calibri"/>
              <a:cs typeface="Calibri"/>
              <a:sym typeface="Calibri"/>
            </a:endParaRPr>
          </a:p>
        </p:txBody>
      </p:sp>
      <p:sp>
        <p:nvSpPr>
          <p:cNvPr id="41" name="Google Shape;41;p6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Calibri"/>
              <a:ea typeface="Calibri"/>
              <a:cs typeface="Calibri"/>
              <a:sym typeface="Calibri"/>
            </a:endParaRPr>
          </a:p>
        </p:txBody>
      </p:sp>
      <p:sp>
        <p:nvSpPr>
          <p:cNvPr id="42" name="Google Shape;42;p6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Calibri"/>
              <a:ea typeface="Calibri"/>
              <a:cs typeface="Calibri"/>
              <a:sym typeface="Calibri"/>
            </a:endParaRPr>
          </a:p>
        </p:txBody>
      </p:sp>
      <p:pic>
        <p:nvPicPr>
          <p:cNvPr id="43" name="Google Shape;43;p64"/>
          <p:cNvPicPr preferRelativeResize="0"/>
          <p:nvPr/>
        </p:nvPicPr>
        <p:blipFill rotWithShape="1">
          <a:blip r:embed="rId2">
            <a:alphaModFix/>
          </a:blip>
          <a:srcRect t="21218" r="61794" b="22757"/>
          <a:stretch/>
        </p:blipFill>
        <p:spPr>
          <a:xfrm>
            <a:off x="0" y="6362699"/>
            <a:ext cx="643390" cy="495301"/>
          </a:xfrm>
          <a:prstGeom prst="rect">
            <a:avLst/>
          </a:prstGeom>
          <a:noFill/>
          <a:ln>
            <a:noFill/>
          </a:ln>
        </p:spPr>
      </p:pic>
      <p:pic>
        <p:nvPicPr>
          <p:cNvPr id="44" name="Google Shape;44;p64"/>
          <p:cNvPicPr preferRelativeResize="0"/>
          <p:nvPr/>
        </p:nvPicPr>
        <p:blipFill rotWithShape="1">
          <a:blip r:embed="rId3">
            <a:alphaModFix/>
          </a:blip>
          <a:srcRect/>
          <a:stretch/>
        </p:blipFill>
        <p:spPr>
          <a:xfrm>
            <a:off x="47095" y="6154303"/>
            <a:ext cx="668329" cy="677143"/>
          </a:xfrm>
          <a:prstGeom prst="rect">
            <a:avLst/>
          </a:prstGeom>
          <a:noFill/>
          <a:ln>
            <a:noFill/>
          </a:ln>
        </p:spPr>
      </p:pic>
      <p:pic>
        <p:nvPicPr>
          <p:cNvPr id="45" name="Google Shape;45;p64" descr="Placeholder-dark.png"/>
          <p:cNvPicPr preferRelativeResize="0"/>
          <p:nvPr/>
        </p:nvPicPr>
        <p:blipFill rotWithShape="1">
          <a:blip r:embed="rId4">
            <a:alphaModFix/>
          </a:blip>
          <a:srcRect/>
          <a:stretch/>
        </p:blipFill>
        <p:spPr>
          <a:xfrm>
            <a:off x="18106" y="26922"/>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3"/>
        <p:cNvGrpSpPr/>
        <p:nvPr/>
      </p:nvGrpSpPr>
      <p:grpSpPr>
        <a:xfrm>
          <a:off x="0" y="0"/>
          <a:ext cx="0" cy="0"/>
          <a:chOff x="0" y="0"/>
          <a:chExt cx="0" cy="0"/>
        </a:xfrm>
      </p:grpSpPr>
      <p:sp>
        <p:nvSpPr>
          <p:cNvPr id="54" name="Google Shape;54;p6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 name="Google Shape;58;p6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4" name="Google Shape;23;p61">
            <a:extLst>
              <a:ext uri="{FF2B5EF4-FFF2-40B4-BE49-F238E27FC236}">
                <a16:creationId xmlns:a16="http://schemas.microsoft.com/office/drawing/2014/main" id="{7F4C6AC2-D389-BC27-D9B6-9C9898FC100A}"/>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Processing online payments for taxes and bills </a:t>
            </a:r>
            <a:endParaRPr sz="1400" b="0" i="0" u="none" strike="noStrike" cap="none" dirty="0">
              <a:solidFill>
                <a:srgbClr val="000000"/>
              </a:solidFill>
              <a:latin typeface="Calibri"/>
              <a:ea typeface="Calibri"/>
              <a:cs typeface="Calibri"/>
              <a:sym typeface="Calibri"/>
            </a:endParaRPr>
          </a:p>
        </p:txBody>
      </p:sp>
      <p:sp>
        <p:nvSpPr>
          <p:cNvPr id="5" name="Google Shape;24;p61">
            <a:extLst>
              <a:ext uri="{FF2B5EF4-FFF2-40B4-BE49-F238E27FC236}">
                <a16:creationId xmlns:a16="http://schemas.microsoft.com/office/drawing/2014/main" id="{2E9E8E0E-8208-C618-D669-C6D3275D5A5A}"/>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chemeClr val="lt1"/>
                </a:solidFill>
                <a:latin typeface="Calibri"/>
                <a:ea typeface="Calibri"/>
                <a:cs typeface="Calibri"/>
                <a:sym typeface="Calibri"/>
              </a:rPr>
              <a:t>6</a:t>
            </a:r>
            <a:endParaRPr sz="20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5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freepik.com/free-vector/smart-home-flat-style_5596244.htm#fromView=image_search_similar&amp;page=1&amp;position=18&amp;uuid=1833561c-ee43-461b-ac09-542f48090c77&amp;query=water+electricit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www.freepik.com/free-vector/utility-bills-concept-illustration_397049574.htm#fromView=image_search_similar&amp;page=1&amp;position=26&amp;uuid=0e1296d9-caf7-4f41-acd0-9ea7cb399ea9&amp;query=home++tax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ww.freepik.com/free-vector/utility-bills-concept-illustration_397049574.htm#fromView=image_search_similar&amp;page=1&amp;position=26&amp;uuid=0e1296d9-caf7-4f41-acd0-9ea7cb399ea9&amp;query=home++tax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freepik.com/free-vector/estate-planning-abstract-concept-vector-illustration-real-estate-assets-control-keep-documents-order-trust-account-attorney-advise-life-insurance-personal-possession-abstract-metaphor_12469783.htm#fromView=image_search_similar&amp;page=1&amp;position=24&amp;uuid=01fa9343-87c4-455c-acb3-eb6a54b5426a&amp;query=property+ta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freepik.com/free-vector/access-control-system-illustration_18611220.htm#fromView=image_search_similar&amp;page=1&amp;position=9&amp;uuid=c5e70609-3e96-441f-aa29-ec4cc79e1996&amp;query=create+accou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freepik.com/free-vector/access-control-system-illustration_18611220.htm#fromView=image_search_similar&amp;page=1&amp;position=9&amp;uuid=c5e70609-3e96-441f-aa29-ec4cc79e1996&amp;query=create+accou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4.jp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freepik.com/free-vector/progressive-web-app-abstract-concept-illustration_12291172.htm#fromView=image_search_similar&amp;page=1&amp;position=5&amp;uuid=238a3699-36de-4321-98db-f2ffcec68330&amp;query=Secure+Online+Transaction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www.freepik.com/free-vector/progressive-web-app-abstract-concept-illustration_12291172.htm#fromView=image_search_similar&amp;page=1&amp;position=5&amp;uuid=238a3699-36de-4321-98db-f2ffcec68330&amp;query=Secure+Online+Transaction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ik.com/free-vector/e-wallet-concept-illustration_72632508.htm#fromView=image_search_similar&amp;page=1&amp;position=2&amp;uuid=a6adf993-9319-47d8-86fb-4d07ecc747f7&amp;query=receipt"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freepik.com/free-vector/tax-concept-illustration_14206607.htm#fromView=image_search_similar&amp;page=1&amp;position=39&amp;uuid=07c537a9-aa43-4d08-afe0-b2ff78abca95&amp;query=TA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5" name="Google Shape;65;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5074" t="11272" r="59636" b="11616"/>
          <a:stretch/>
        </p:blipFill>
        <p:spPr>
          <a:xfrm>
            <a:off x="452338" y="0"/>
            <a:ext cx="5204308" cy="5333341"/>
          </a:xfrm>
          <a:prstGeom prst="rect">
            <a:avLst/>
          </a:prstGeom>
          <a:noFill/>
          <a:ln>
            <a:noFill/>
          </a:ln>
        </p:spPr>
      </p:pic>
      <p:sp>
        <p:nvSpPr>
          <p:cNvPr id="66" name="Google Shape;66;p1"/>
          <p:cNvSpPr txBox="1"/>
          <p:nvPr/>
        </p:nvSpPr>
        <p:spPr>
          <a:xfrm>
            <a:off x="6222050" y="2864579"/>
            <a:ext cx="5902194" cy="286947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en-US" sz="4400" b="1" dirty="0">
                <a:solidFill>
                  <a:srgbClr val="FCB13A"/>
                </a:solidFill>
                <a:latin typeface="Calibri"/>
                <a:ea typeface="Calibri"/>
                <a:cs typeface="Calibri"/>
                <a:sym typeface="Calibri"/>
              </a:rPr>
              <a:t>Module</a:t>
            </a:r>
            <a:r>
              <a:rPr lang="en-US" sz="4400" b="1" i="0" u="none" strike="noStrike" cap="none" dirty="0">
                <a:solidFill>
                  <a:srgbClr val="FCB13A"/>
                </a:solidFill>
                <a:latin typeface="Calibri"/>
                <a:ea typeface="Calibri"/>
                <a:cs typeface="Calibri"/>
                <a:sym typeface="Calibri"/>
              </a:rPr>
              <a:t> 6</a:t>
            </a:r>
            <a:r>
              <a:rPr lang="en-US" sz="2800" b="1" i="0" u="none" strike="noStrike" cap="none" dirty="0">
                <a:solidFill>
                  <a:schemeClr val="dk1"/>
                </a:solidFill>
                <a:latin typeface="Calibri"/>
                <a:ea typeface="Calibri"/>
                <a:cs typeface="Calibri"/>
                <a:sym typeface="Calibri"/>
              </a:rPr>
              <a:t/>
            </a:r>
            <a:br>
              <a:rPr lang="en-US" sz="2800" b="1" i="0" u="none" strike="noStrike" cap="none" dirty="0">
                <a:solidFill>
                  <a:schemeClr val="dk1"/>
                </a:solidFill>
                <a:latin typeface="Calibri"/>
                <a:ea typeface="Calibri"/>
                <a:cs typeface="Calibri"/>
                <a:sym typeface="Calibri"/>
              </a:rPr>
            </a:br>
            <a:r>
              <a:rPr lang="en-US" sz="4000" b="1" i="0" u="none" strike="noStrike" cap="none" dirty="0">
                <a:solidFill>
                  <a:srgbClr val="3F3F3F"/>
                </a:solidFill>
                <a:latin typeface="Calibri"/>
                <a:ea typeface="Calibri"/>
                <a:cs typeface="Calibri"/>
                <a:sym typeface="Calibri"/>
              </a:rPr>
              <a:t>Processing online payments for taxes and bills </a:t>
            </a:r>
            <a:endParaRPr sz="1400" b="0" i="0" u="none" strike="noStrike" cap="none" dirty="0">
              <a:solidFill>
                <a:srgbClr val="000000"/>
              </a:solidFill>
              <a:latin typeface="Calibri"/>
              <a:ea typeface="Calibri"/>
              <a:cs typeface="Calibri"/>
              <a:sym typeface="Calibri"/>
            </a:endParaRPr>
          </a:p>
        </p:txBody>
      </p:sp>
      <p:sp>
        <p:nvSpPr>
          <p:cNvPr id="67" name="Google Shape;67;p1"/>
          <p:cNvSpPr/>
          <p:nvPr/>
        </p:nvSpPr>
        <p:spPr>
          <a:xfrm>
            <a:off x="-6352" y="1903223"/>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b="1">
                <a:solidFill>
                  <a:schemeClr val="lt1"/>
                </a:solidFill>
                <a:latin typeface="Calibri"/>
                <a:cs typeface="Calibri"/>
                <a:sym typeface="Calibri"/>
              </a:rPr>
              <a:t>1</a:t>
            </a:r>
            <a:endParaRPr sz="2400" b="1">
              <a:solidFill>
                <a:schemeClr val="lt1"/>
              </a:solidFill>
              <a:latin typeface="Calibri"/>
              <a:cs typeface="Calibri"/>
              <a:sym typeface="Calibri"/>
            </a:endParaRPr>
          </a:p>
        </p:txBody>
      </p:sp>
      <p:sp>
        <p:nvSpPr>
          <p:cNvPr id="68" name="Google Shape;68;p1"/>
          <p:cNvSpPr/>
          <p:nvPr/>
        </p:nvSpPr>
        <p:spPr>
          <a:xfrm>
            <a:off x="-9348" y="25098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69" name="Google Shape;69;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1" name="Google Shape;71;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b="1" dirty="0">
                <a:solidFill>
                  <a:schemeClr val="lt1"/>
                </a:solidFill>
                <a:latin typeface="Calibri"/>
                <a:cs typeface="Calibri"/>
                <a:sym typeface="Calibri"/>
              </a:rPr>
              <a:t>5</a:t>
            </a:r>
            <a:endParaRPr sz="2400" b="1" dirty="0">
              <a:solidFill>
                <a:schemeClr val="lt1"/>
              </a:solidFill>
              <a:latin typeface="Calibri"/>
              <a:cs typeface="Calibri"/>
              <a:sym typeface="Calibri"/>
            </a:endParaRPr>
          </a:p>
        </p:txBody>
      </p:sp>
      <p:sp>
        <p:nvSpPr>
          <p:cNvPr id="72" name="Google Shape;72;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73" name="Google Shape;73;p1"/>
          <p:cNvSpPr/>
          <p:nvPr/>
        </p:nvSpPr>
        <p:spPr>
          <a:xfrm>
            <a:off x="2972569" y="6246217"/>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200"/>
              <a:buFont typeface="Calibri"/>
              <a:buNone/>
            </a:pPr>
            <a:r>
              <a:rPr lang="en-US" sz="1110" b="0" i="0" u="none" strike="noStrike" cap="non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2023-1-RO01-KA220-ADU-000157797</a:t>
            </a:r>
            <a:endParaRPr sz="1110" b="0" i="0" u="none" strike="noStrike" cap="none">
              <a:solidFill>
                <a:schemeClr val="lt1"/>
              </a:solidFill>
              <a:latin typeface="Calibri"/>
              <a:ea typeface="Calibri"/>
              <a:cs typeface="Calibri"/>
              <a:sym typeface="Calibri"/>
            </a:endParaRPr>
          </a:p>
        </p:txBody>
      </p:sp>
      <p:pic>
        <p:nvPicPr>
          <p:cNvPr id="74" name="Google Shape;74;p1"/>
          <p:cNvPicPr preferRelativeResize="0"/>
          <p:nvPr/>
        </p:nvPicPr>
        <p:blipFill rotWithShape="1">
          <a:blip r:embed="rId4">
            <a:alphaModFix/>
          </a:blip>
          <a:srcRect/>
          <a:stretch/>
        </p:blipFill>
        <p:spPr>
          <a:xfrm>
            <a:off x="10718231" y="6316337"/>
            <a:ext cx="1406013" cy="492105"/>
          </a:xfrm>
          <a:prstGeom prst="rect">
            <a:avLst/>
          </a:prstGeom>
          <a:noFill/>
          <a:ln>
            <a:noFill/>
          </a:ln>
        </p:spPr>
      </p:pic>
      <p:pic>
        <p:nvPicPr>
          <p:cNvPr id="75" name="Google Shape;75;p1" descr="Εικόνα που περιέχει κείμενο&#10;&#10;Περιγραφή που δημιουργήθηκε αυτόματα"/>
          <p:cNvPicPr preferRelativeResize="0"/>
          <p:nvPr/>
        </p:nvPicPr>
        <p:blipFill rotWithShape="1">
          <a:blip r:embed="rId5">
            <a:alphaModFix/>
          </a:blip>
          <a:srcRect b="16374"/>
          <a:stretch/>
        </p:blipFill>
        <p:spPr>
          <a:xfrm>
            <a:off x="-9348" y="6200790"/>
            <a:ext cx="2910256" cy="703965"/>
          </a:xfrm>
          <a:prstGeom prst="rect">
            <a:avLst/>
          </a:prstGeom>
          <a:noFill/>
          <a:ln>
            <a:noFill/>
          </a:ln>
        </p:spPr>
      </p:pic>
      <p:pic>
        <p:nvPicPr>
          <p:cNvPr id="76" name="Google Shape;76;p1"/>
          <p:cNvPicPr preferRelativeResize="0"/>
          <p:nvPr/>
        </p:nvPicPr>
        <p:blipFill rotWithShape="1">
          <a:blip r:embed="rId4">
            <a:alphaModFix/>
          </a:blip>
          <a:srcRect/>
          <a:stretch/>
        </p:blipFill>
        <p:spPr>
          <a:xfrm>
            <a:off x="10718231" y="6311949"/>
            <a:ext cx="1406013" cy="492105"/>
          </a:xfrm>
          <a:prstGeom prst="rect">
            <a:avLst/>
          </a:prstGeom>
          <a:noFill/>
          <a:ln>
            <a:noFill/>
          </a:ln>
        </p:spPr>
      </p:pic>
      <p:pic>
        <p:nvPicPr>
          <p:cNvPr id="77" name="Google Shape;77;p1"/>
          <p:cNvPicPr preferRelativeResize="0"/>
          <p:nvPr/>
        </p:nvPicPr>
        <p:blipFill rotWithShape="1">
          <a:blip r:embed="rId6">
            <a:alphaModFix/>
          </a:blip>
          <a:srcRect/>
          <a:stretch/>
        </p:blipFill>
        <p:spPr>
          <a:xfrm>
            <a:off x="6386" y="6250154"/>
            <a:ext cx="2822862" cy="607846"/>
          </a:xfrm>
          <a:prstGeom prst="rect">
            <a:avLst/>
          </a:prstGeom>
          <a:noFill/>
          <a:ln>
            <a:noFill/>
          </a:ln>
        </p:spPr>
      </p:pic>
      <p:sp>
        <p:nvSpPr>
          <p:cNvPr id="78" name="Google Shape;78;p1"/>
          <p:cNvSpPr/>
          <p:nvPr/>
        </p:nvSpPr>
        <p:spPr>
          <a:xfrm>
            <a:off x="-9348" y="4946461"/>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b="1" dirty="0">
                <a:solidFill>
                  <a:schemeClr val="lt1"/>
                </a:solidFill>
                <a:latin typeface="Calibri"/>
                <a:cs typeface="Calibri"/>
                <a:sym typeface="Calibri"/>
              </a:rPr>
              <a:t>6</a:t>
            </a:r>
            <a:endParaRPr sz="2400" b="1" dirty="0">
              <a:solidFill>
                <a:schemeClr val="lt1"/>
              </a:solidFill>
              <a:latin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02DD99-3DB5-DFDF-45B6-955AC3BC406A}"/>
              </a:ext>
            </a:extLst>
          </p:cNvPr>
          <p:cNvSpPr>
            <a:spLocks noGrp="1"/>
          </p:cNvSpPr>
          <p:nvPr>
            <p:ph type="title"/>
          </p:nvPr>
        </p:nvSpPr>
        <p:spPr/>
        <p:txBody>
          <a:bodyPr>
            <a:normAutofit/>
          </a:bodyPr>
          <a:lstStyle/>
          <a:p>
            <a:pPr>
              <a:buClr>
                <a:srgbClr val="7030A0"/>
              </a:buClr>
              <a:buSzPct val="100000"/>
            </a:pPr>
            <a:r>
              <a:rPr lang="en-US" sz="2800" dirty="0"/>
              <a:t>Online </a:t>
            </a:r>
            <a:r>
              <a:rPr lang="en-US" dirty="0"/>
              <a:t>t</a:t>
            </a:r>
            <a:r>
              <a:rPr lang="en-US" sz="2800" dirty="0"/>
              <a:t>ax</a:t>
            </a:r>
            <a:r>
              <a:rPr lang="ro-RO" sz="2800" dirty="0"/>
              <a:t> </a:t>
            </a:r>
            <a:r>
              <a:rPr lang="en-US" sz="2800" dirty="0"/>
              <a:t>e</a:t>
            </a:r>
            <a:r>
              <a:rPr lang="ro-RO" dirty="0"/>
              <a:t>xamples</a:t>
            </a:r>
            <a:endParaRPr lang="ro-RO" sz="2800" dirty="0"/>
          </a:p>
        </p:txBody>
      </p:sp>
      <p:sp>
        <p:nvSpPr>
          <p:cNvPr id="3" name="Θέση κειμένου 2">
            <a:extLst>
              <a:ext uri="{FF2B5EF4-FFF2-40B4-BE49-F238E27FC236}">
                <a16:creationId xmlns:a16="http://schemas.microsoft.com/office/drawing/2014/main" id="{E87FBBCD-8BC5-150C-D9D1-94CAD970AD87}"/>
              </a:ext>
            </a:extLst>
          </p:cNvPr>
          <p:cNvSpPr>
            <a:spLocks noGrp="1"/>
          </p:cNvSpPr>
          <p:nvPr>
            <p:ph type="body" idx="1"/>
          </p:nvPr>
        </p:nvSpPr>
        <p:spPr>
          <a:xfrm>
            <a:off x="583758" y="1924050"/>
            <a:ext cx="8882647" cy="4043344"/>
          </a:xfrm>
        </p:spPr>
        <p:txBody>
          <a:bodyPr>
            <a:normAutofit/>
          </a:bodyPr>
          <a:lstStyle/>
          <a:p>
            <a:pPr>
              <a:buFont typeface="Wingdings" panose="05000000000000000000" pitchFamily="2" charset="2"/>
              <a:buChar char="§"/>
            </a:pPr>
            <a:r>
              <a:rPr lang="en-US" b="1" dirty="0"/>
              <a:t>Income Tax </a:t>
            </a:r>
            <a:r>
              <a:rPr lang="en-US" dirty="0"/>
              <a:t>- Pay your income tax easily through secure websites. You can use your bank account, credit/debit cards or even digital wallets to make payments. Assistance is often available if you need help filing or paying.</a:t>
            </a:r>
          </a:p>
          <a:p>
            <a:pPr>
              <a:buFont typeface="Wingdings" panose="05000000000000000000" pitchFamily="2" charset="2"/>
              <a:buChar char="§"/>
            </a:pPr>
            <a:r>
              <a:rPr lang="en-US" b="1" dirty="0"/>
              <a:t>Property Tax </a:t>
            </a:r>
            <a:r>
              <a:rPr lang="en-US" dirty="0"/>
              <a:t>- Many local authorities allow you to pay your property tax online. Payments are based on the value of your property (house, car, land) and you can often pay in instalments. You can track your payments and set reminders to avoid missing due dates.</a:t>
            </a:r>
            <a:endParaRPr lang="el-GR" dirty="0"/>
          </a:p>
        </p:txBody>
      </p:sp>
      <p:sp>
        <p:nvSpPr>
          <p:cNvPr id="4" name="Google Shape;193;p10">
            <a:extLst>
              <a:ext uri="{FF2B5EF4-FFF2-40B4-BE49-F238E27FC236}">
                <a16:creationId xmlns:a16="http://schemas.microsoft.com/office/drawing/2014/main" id="{A01894A3-4AFB-505A-62F2-556727FE4DCC}"/>
              </a:ext>
            </a:extLst>
          </p:cNvPr>
          <p:cNvSpPr/>
          <p:nvPr/>
        </p:nvSpPr>
        <p:spPr>
          <a:xfrm>
            <a:off x="7620000" y="0"/>
            <a:ext cx="45663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6.2 Become familiar with Tax Payment Portals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954035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72" name="Google Shape;172;p8"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69" name="Google Shape;169;p8"/>
          <p:cNvSpPr txBox="1">
            <a:spLocks noGrp="1"/>
          </p:cNvSpPr>
          <p:nvPr>
            <p:ph type="title"/>
          </p:nvPr>
        </p:nvSpPr>
        <p:spPr>
          <a:xfrm>
            <a:off x="558000" y="944486"/>
            <a:ext cx="10515600" cy="1292140"/>
          </a:xfrm>
          <a:prstGeom prst="rect">
            <a:avLst/>
          </a:prstGeom>
          <a:noFill/>
          <a:ln>
            <a:noFill/>
          </a:ln>
        </p:spPr>
        <p:txBody>
          <a:bodyPr spcFirstLastPara="1" wrap="square" lIns="91425" tIns="45700" rIns="91425" bIns="45700" anchor="ctr" anchorCtr="0">
            <a:normAutofit/>
          </a:bodyPr>
          <a:lstStyle/>
          <a:p>
            <a:pPr>
              <a:buSzPts val="2200"/>
            </a:pPr>
            <a:r>
              <a:rPr lang="en-US" sz="2000" dirty="0"/>
              <a:t>Unit </a:t>
            </a:r>
            <a:r>
              <a:rPr lang="ro-RO" sz="2000" dirty="0"/>
              <a:t>3</a:t>
            </a:r>
            <a:r>
              <a:rPr lang="en-US" sz="2000" dirty="0"/>
              <a:t/>
            </a:r>
            <a:br>
              <a:rPr lang="en-US" sz="2000" dirty="0"/>
            </a:br>
            <a:r>
              <a:rPr lang="en-US" sz="4000" b="1" dirty="0"/>
              <a:t>Become familiar with utility payment portals</a:t>
            </a:r>
            <a:endParaRPr dirty="0"/>
          </a:p>
        </p:txBody>
      </p:sp>
      <p:sp>
        <p:nvSpPr>
          <p:cNvPr id="170" name="Google Shape;170;p8"/>
          <p:cNvSpPr txBox="1">
            <a:spLocks noGrp="1"/>
          </p:cNvSpPr>
          <p:nvPr>
            <p:ph type="body" idx="1"/>
          </p:nvPr>
        </p:nvSpPr>
        <p:spPr>
          <a:xfrm>
            <a:off x="558000" y="2279705"/>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Objectives</a:t>
            </a:r>
            <a:endParaRPr dirty="0"/>
          </a:p>
        </p:txBody>
      </p:sp>
      <p:sp>
        <p:nvSpPr>
          <p:cNvPr id="171" name="Google Shape;171;p8"/>
          <p:cNvSpPr txBox="1">
            <a:spLocks noGrp="1"/>
          </p:cNvSpPr>
          <p:nvPr>
            <p:ph type="body" idx="2"/>
          </p:nvPr>
        </p:nvSpPr>
        <p:spPr>
          <a:xfrm>
            <a:off x="617620" y="2997199"/>
            <a:ext cx="7691493" cy="3354647"/>
          </a:xfrm>
          <a:prstGeom prst="rect">
            <a:avLst/>
          </a:prstGeom>
          <a:noFill/>
          <a:ln>
            <a:noFill/>
          </a:ln>
        </p:spPr>
        <p:txBody>
          <a:bodyPr spcFirstLastPara="1" wrap="square" lIns="91425" tIns="45700" rIns="91425" bIns="45700" anchor="t" anchorCtr="0">
            <a:normAutofit/>
          </a:bodyPr>
          <a:lstStyle/>
          <a:p>
            <a:pPr marL="0" indent="0">
              <a:spcBef>
                <a:spcPts val="0"/>
              </a:spcBef>
              <a:buClr>
                <a:srgbClr val="7030A0"/>
              </a:buClr>
              <a:buSzPct val="100000"/>
              <a:buNone/>
            </a:pPr>
            <a:r>
              <a:rPr lang="en-US" sz="2000" dirty="0"/>
              <a:t>On completion of this unit, you will be able to</a:t>
            </a:r>
          </a:p>
          <a:p>
            <a:pPr marL="342900" indent="-342900">
              <a:spcBef>
                <a:spcPts val="0"/>
              </a:spcBef>
              <a:buClr>
                <a:srgbClr val="7030A0"/>
              </a:buClr>
              <a:buSzPct val="100000"/>
              <a:buFont typeface="Wingdings" panose="05000000000000000000" pitchFamily="2" charset="2"/>
              <a:buChar char="ü"/>
            </a:pPr>
            <a:r>
              <a:rPr lang="en-US" sz="2000" dirty="0"/>
              <a:t>Understand the benefits of utility payment portals</a:t>
            </a:r>
          </a:p>
          <a:p>
            <a:pPr marL="342900" indent="-342900">
              <a:spcBef>
                <a:spcPts val="0"/>
              </a:spcBef>
              <a:buClr>
                <a:srgbClr val="7030A0"/>
              </a:buClr>
              <a:buSzPct val="100000"/>
              <a:buFont typeface="Wingdings" panose="05000000000000000000" pitchFamily="2" charset="2"/>
              <a:buChar char="ü"/>
            </a:pPr>
            <a:r>
              <a:rPr lang="en-US" sz="2000" dirty="0"/>
              <a:t>Understand the types of utilities you can pay online</a:t>
            </a:r>
            <a:endParaRPr lang="ro-RO" sz="2000" dirty="0"/>
          </a:p>
        </p:txBody>
      </p:sp>
      <p:sp>
        <p:nvSpPr>
          <p:cNvPr id="173" name="Google Shape;173;p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9515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mart home in flat style">
            <a:extLst>
              <a:ext uri="{FF2B5EF4-FFF2-40B4-BE49-F238E27FC236}">
                <a16:creationId xmlns:a16="http://schemas.microsoft.com/office/drawing/2014/main" id="{3FA562F0-EB3B-4488-9D3B-3B8B899C2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071" y="1808162"/>
            <a:ext cx="3875929" cy="3708756"/>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7302DD99-3DB5-DFDF-45B6-955AC3BC406A}"/>
              </a:ext>
            </a:extLst>
          </p:cNvPr>
          <p:cNvSpPr>
            <a:spLocks noGrp="1"/>
          </p:cNvSpPr>
          <p:nvPr>
            <p:ph type="title"/>
          </p:nvPr>
        </p:nvSpPr>
        <p:spPr/>
        <p:txBody>
          <a:bodyPr>
            <a:normAutofit/>
          </a:bodyPr>
          <a:lstStyle/>
          <a:p>
            <a:pPr>
              <a:spcBef>
                <a:spcPts val="0"/>
              </a:spcBef>
              <a:buClr>
                <a:srgbClr val="7030A0"/>
              </a:buClr>
              <a:buSzPct val="100000"/>
            </a:pPr>
            <a:r>
              <a:rPr lang="en-US" sz="2800" dirty="0"/>
              <a:t>Understanding </a:t>
            </a:r>
            <a:r>
              <a:rPr lang="ro-RO" sz="2800" b="1" dirty="0"/>
              <a:t>Utility </a:t>
            </a:r>
            <a:r>
              <a:rPr lang="en-US" sz="2800" b="1" dirty="0"/>
              <a:t>Payment Portals</a:t>
            </a:r>
            <a:endParaRPr lang="ro-RO" sz="2800" dirty="0"/>
          </a:p>
        </p:txBody>
      </p:sp>
      <p:sp>
        <p:nvSpPr>
          <p:cNvPr id="3" name="Θέση κειμένου 2">
            <a:extLst>
              <a:ext uri="{FF2B5EF4-FFF2-40B4-BE49-F238E27FC236}">
                <a16:creationId xmlns:a16="http://schemas.microsoft.com/office/drawing/2014/main" id="{E87FBBCD-8BC5-150C-D9D1-94CAD970AD87}"/>
              </a:ext>
            </a:extLst>
          </p:cNvPr>
          <p:cNvSpPr>
            <a:spLocks noGrp="1"/>
          </p:cNvSpPr>
          <p:nvPr>
            <p:ph type="body" idx="1"/>
          </p:nvPr>
        </p:nvSpPr>
        <p:spPr>
          <a:xfrm>
            <a:off x="566154" y="1948873"/>
            <a:ext cx="8092072" cy="4323321"/>
          </a:xfrm>
        </p:spPr>
        <p:txBody>
          <a:bodyPr>
            <a:normAutofit fontScale="92500"/>
          </a:bodyPr>
          <a:lstStyle/>
          <a:p>
            <a:pPr marL="76200" indent="0">
              <a:spcAft>
                <a:spcPts val="600"/>
              </a:spcAft>
              <a:buNone/>
            </a:pPr>
            <a:r>
              <a:rPr lang="en-US" b="1" dirty="0"/>
              <a:t>What Are Utility Portals?</a:t>
            </a:r>
            <a:r>
              <a:rPr lang="ro-RO" b="1" dirty="0"/>
              <a:t> </a:t>
            </a:r>
            <a:endParaRPr lang="en-US" dirty="0"/>
          </a:p>
          <a:p>
            <a:pPr>
              <a:spcAft>
                <a:spcPts val="600"/>
              </a:spcAft>
              <a:buFont typeface="Calibri" panose="020B0604020202020204" pitchFamily="34" charset="0"/>
              <a:buChar char="•"/>
            </a:pPr>
            <a:r>
              <a:rPr lang="en-US" dirty="0"/>
              <a:t>Secure online platforms where you can pay for services like electricity, water, gas, internet, and phone bills.</a:t>
            </a:r>
          </a:p>
          <a:p>
            <a:pPr>
              <a:spcAft>
                <a:spcPts val="600"/>
              </a:spcAft>
              <a:buFont typeface="Calibri" panose="020B0604020202020204" pitchFamily="34" charset="0"/>
              <a:buChar char="•"/>
            </a:pPr>
            <a:r>
              <a:rPr lang="en-US" dirty="0"/>
              <a:t>Accessible via official websites or mobile apps.</a:t>
            </a:r>
          </a:p>
          <a:p>
            <a:pPr marL="76200" indent="0">
              <a:spcAft>
                <a:spcPts val="600"/>
              </a:spcAft>
              <a:buNone/>
            </a:pPr>
            <a:r>
              <a:rPr lang="en-US" b="1" dirty="0"/>
              <a:t>Features of Utility Portals</a:t>
            </a:r>
            <a:endParaRPr lang="en-US" dirty="0"/>
          </a:p>
          <a:p>
            <a:pPr marL="742950" lvl="1" indent="-285750">
              <a:spcAft>
                <a:spcPts val="600"/>
              </a:spcAft>
              <a:buFont typeface="Calibri" panose="020B0604020202020204" pitchFamily="34" charset="0"/>
              <a:buChar char="•"/>
            </a:pPr>
            <a:r>
              <a:rPr lang="en-US" b="1" dirty="0"/>
              <a:t>Bill Tracking</a:t>
            </a:r>
            <a:r>
              <a:rPr lang="en-US" dirty="0"/>
              <a:t>: View past and upcoming bills in one place.</a:t>
            </a:r>
          </a:p>
          <a:p>
            <a:pPr marL="742950" lvl="1" indent="-285750">
              <a:spcAft>
                <a:spcPts val="600"/>
              </a:spcAft>
              <a:buFont typeface="Calibri" panose="020B0604020202020204" pitchFamily="34" charset="0"/>
              <a:buChar char="•"/>
            </a:pPr>
            <a:r>
              <a:rPr lang="en-US" b="1" dirty="0"/>
              <a:t>Usage Monitoring</a:t>
            </a:r>
            <a:r>
              <a:rPr lang="en-US" dirty="0"/>
              <a:t>: Track energy, water, or internet usage.</a:t>
            </a:r>
          </a:p>
          <a:p>
            <a:pPr marL="742950" lvl="1" indent="-285750">
              <a:spcAft>
                <a:spcPts val="600"/>
              </a:spcAft>
              <a:buFont typeface="Calibri" panose="020B0604020202020204" pitchFamily="34" charset="0"/>
              <a:buChar char="•"/>
            </a:pPr>
            <a:r>
              <a:rPr lang="en-US" b="1" dirty="0"/>
              <a:t>Alerts and Reminders</a:t>
            </a:r>
            <a:r>
              <a:rPr lang="en-US" dirty="0"/>
              <a:t>: Get notifications for due dates and payments.</a:t>
            </a:r>
          </a:p>
          <a:p>
            <a:pPr marL="742950" lvl="1" indent="-285750">
              <a:spcAft>
                <a:spcPts val="600"/>
              </a:spcAft>
              <a:buFont typeface="Calibri" panose="020B0604020202020204" pitchFamily="34" charset="0"/>
              <a:buChar char="•"/>
            </a:pPr>
            <a:r>
              <a:rPr lang="en-US" b="1" dirty="0"/>
              <a:t>Downloadable Receipts</a:t>
            </a:r>
            <a:r>
              <a:rPr lang="en-US" dirty="0"/>
              <a:t>: Keep digital records for future reference.</a:t>
            </a:r>
          </a:p>
          <a:p>
            <a:pPr>
              <a:spcAft>
                <a:spcPts val="600"/>
              </a:spcAft>
            </a:pPr>
            <a:endParaRPr lang="el-GR" dirty="0"/>
          </a:p>
        </p:txBody>
      </p:sp>
      <p:sp>
        <p:nvSpPr>
          <p:cNvPr id="5" name="Google Shape;173;p8">
            <a:extLst>
              <a:ext uri="{FF2B5EF4-FFF2-40B4-BE49-F238E27FC236}">
                <a16:creationId xmlns:a16="http://schemas.microsoft.com/office/drawing/2014/main" id="{AC0EF0AF-AEEB-4049-9A86-603AF5A58A6E}"/>
              </a:ext>
            </a:extLst>
          </p:cNvPr>
          <p:cNvSpPr txBox="1"/>
          <p:nvPr/>
        </p:nvSpPr>
        <p:spPr>
          <a:xfrm>
            <a:off x="9436962" y="6351847"/>
            <a:ext cx="2206487"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rPr>
              <a:t>Image by </a:t>
            </a:r>
            <a:r>
              <a:rPr lang="ro-RO" sz="1100" i="0" u="none" strike="noStrike" dirty="0">
                <a:effectLst/>
                <a:latin typeface="Calibri" panose="020F0502020204030204" pitchFamily="34" charset="0"/>
                <a:hlinkClick r:id="rId4"/>
              </a:rPr>
              <a:t>gstudioimagen </a:t>
            </a:r>
            <a:r>
              <a:rPr lang="en-US" sz="1000" b="0" i="0" u="sng" strike="noStrike" cap="none" dirty="0">
                <a:solidFill>
                  <a:schemeClr val="dk1"/>
                </a:solidFill>
                <a:latin typeface="Calibri"/>
                <a:ea typeface="Calibri"/>
                <a:cs typeface="Calibri"/>
                <a:sym typeface="Calibri"/>
                <a:hlinkClick r:id="rId4"/>
              </a:rPr>
              <a:t> on Freepik</a:t>
            </a:r>
            <a:endParaRPr sz="1000" b="0" i="0" u="none" strike="noStrike" cap="none" dirty="0">
              <a:solidFill>
                <a:schemeClr val="dk1"/>
              </a:solidFill>
              <a:latin typeface="Calibri"/>
              <a:ea typeface="Calibri"/>
              <a:cs typeface="Calibri"/>
              <a:sym typeface="Calibri"/>
            </a:endParaRPr>
          </a:p>
        </p:txBody>
      </p:sp>
      <p:sp>
        <p:nvSpPr>
          <p:cNvPr id="4" name="Google Shape;193;p10">
            <a:extLst>
              <a:ext uri="{FF2B5EF4-FFF2-40B4-BE49-F238E27FC236}">
                <a16:creationId xmlns:a16="http://schemas.microsoft.com/office/drawing/2014/main" id="{A337F6B9-9F26-110A-FE5D-07A054992A4E}"/>
              </a:ext>
            </a:extLst>
          </p:cNvPr>
          <p:cNvSpPr/>
          <p:nvPr/>
        </p:nvSpPr>
        <p:spPr>
          <a:xfrm>
            <a:off x="7324726" y="0"/>
            <a:ext cx="4861652"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3</a:t>
            </a:r>
            <a:r>
              <a:rPr lang="en-US" sz="1800" b="0" i="0" u="none" strike="noStrike" cap="none" dirty="0">
                <a:solidFill>
                  <a:srgbClr val="1C2E78"/>
                </a:solidFill>
                <a:latin typeface="Calibri"/>
                <a:ea typeface="Calibri"/>
                <a:cs typeface="Calibri"/>
                <a:sym typeface="Calibri"/>
              </a:rPr>
              <a:t> Become familiar with utility payment portals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507655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5F984-176B-422F-97CB-45E505E72161}"/>
              </a:ext>
            </a:extLst>
          </p:cNvPr>
          <p:cNvPicPr>
            <a:picLocks noChangeAspect="1"/>
          </p:cNvPicPr>
          <p:nvPr/>
        </p:nvPicPr>
        <p:blipFill>
          <a:blip r:embed="rId3"/>
          <a:stretch>
            <a:fillRect/>
          </a:stretch>
        </p:blipFill>
        <p:spPr>
          <a:xfrm>
            <a:off x="8625653" y="1959485"/>
            <a:ext cx="3412081" cy="3412081"/>
          </a:xfrm>
          <a:prstGeom prst="rect">
            <a:avLst/>
          </a:prstGeom>
        </p:spPr>
      </p:pic>
      <p:sp>
        <p:nvSpPr>
          <p:cNvPr id="2" name="Τίτλος 1">
            <a:extLst>
              <a:ext uri="{FF2B5EF4-FFF2-40B4-BE49-F238E27FC236}">
                <a16:creationId xmlns:a16="http://schemas.microsoft.com/office/drawing/2014/main" id="{7302DD99-3DB5-DFDF-45B6-955AC3BC406A}"/>
              </a:ext>
            </a:extLst>
          </p:cNvPr>
          <p:cNvSpPr>
            <a:spLocks noGrp="1"/>
          </p:cNvSpPr>
          <p:nvPr>
            <p:ph type="title"/>
          </p:nvPr>
        </p:nvSpPr>
        <p:spPr/>
        <p:txBody>
          <a:bodyPr>
            <a:normAutofit/>
          </a:bodyPr>
          <a:lstStyle/>
          <a:p>
            <a:pPr>
              <a:buClr>
                <a:srgbClr val="7030A0"/>
              </a:buClr>
              <a:buSzPct val="100000"/>
            </a:pPr>
            <a:r>
              <a:rPr lang="en-US" dirty="0"/>
              <a:t>Types of Utilities Paid Online (1/2)</a:t>
            </a:r>
            <a:endParaRPr lang="ro-RO" sz="2800" dirty="0"/>
          </a:p>
        </p:txBody>
      </p:sp>
      <p:sp>
        <p:nvSpPr>
          <p:cNvPr id="3" name="Θέση κειμένου 2">
            <a:extLst>
              <a:ext uri="{FF2B5EF4-FFF2-40B4-BE49-F238E27FC236}">
                <a16:creationId xmlns:a16="http://schemas.microsoft.com/office/drawing/2014/main" id="{E87FBBCD-8BC5-150C-D9D1-94CAD970AD87}"/>
              </a:ext>
            </a:extLst>
          </p:cNvPr>
          <p:cNvSpPr>
            <a:spLocks noGrp="1"/>
          </p:cNvSpPr>
          <p:nvPr>
            <p:ph type="body" idx="1"/>
          </p:nvPr>
        </p:nvSpPr>
        <p:spPr>
          <a:xfrm>
            <a:off x="583759" y="1924050"/>
            <a:ext cx="7188642" cy="4043344"/>
          </a:xfrm>
        </p:spPr>
        <p:txBody>
          <a:bodyPr>
            <a:normAutofit/>
          </a:bodyPr>
          <a:lstStyle/>
          <a:p>
            <a:pPr>
              <a:buFont typeface="Wingdings" panose="05000000000000000000" pitchFamily="2" charset="2"/>
              <a:buChar char="§"/>
            </a:pPr>
            <a:r>
              <a:rPr lang="en-US" sz="2200" b="1" dirty="0"/>
              <a:t>Electricity Bills</a:t>
            </a:r>
            <a:r>
              <a:rPr lang="ro-RO" sz="2200" b="1" dirty="0"/>
              <a:t> </a:t>
            </a:r>
            <a:r>
              <a:rPr lang="ro-RO" sz="2200" dirty="0"/>
              <a:t>- </a:t>
            </a:r>
            <a:r>
              <a:rPr lang="en-US" sz="2200" dirty="0"/>
              <a:t>Pay for household or business electricity usage.</a:t>
            </a:r>
            <a:r>
              <a:rPr lang="ro-RO" sz="2200" dirty="0"/>
              <a:t> </a:t>
            </a:r>
            <a:r>
              <a:rPr lang="en-US" sz="2200" dirty="0"/>
              <a:t>Some portals offer energy-saving tips and usage reports.</a:t>
            </a:r>
            <a:endParaRPr lang="ro-RO" sz="2200" dirty="0"/>
          </a:p>
          <a:p>
            <a:pPr>
              <a:buFont typeface="Wingdings" panose="05000000000000000000" pitchFamily="2" charset="2"/>
              <a:buChar char="§"/>
            </a:pPr>
            <a:r>
              <a:rPr lang="en-US" sz="2200" b="1" dirty="0"/>
              <a:t>Water Bills</a:t>
            </a:r>
            <a:r>
              <a:rPr lang="ro-RO" sz="2200" b="1" dirty="0"/>
              <a:t> </a:t>
            </a:r>
            <a:r>
              <a:rPr lang="ro-RO" sz="2200" dirty="0"/>
              <a:t>- </a:t>
            </a:r>
            <a:r>
              <a:rPr lang="en-US" sz="2200" dirty="0"/>
              <a:t>Manage and pay water service fees for your home or business.</a:t>
            </a:r>
            <a:r>
              <a:rPr lang="ro-RO" sz="2200" dirty="0"/>
              <a:t> </a:t>
            </a:r>
            <a:r>
              <a:rPr lang="en-US" sz="2200" dirty="0"/>
              <a:t>View detailed usage reports to track consumption.</a:t>
            </a:r>
            <a:endParaRPr lang="ro-RO" sz="2200" dirty="0"/>
          </a:p>
          <a:p>
            <a:pPr>
              <a:buFont typeface="Wingdings" panose="05000000000000000000" pitchFamily="2" charset="2"/>
              <a:buChar char="§"/>
            </a:pPr>
            <a:r>
              <a:rPr lang="en-US" sz="2200" b="1" dirty="0"/>
              <a:t>Gas Bills</a:t>
            </a:r>
            <a:r>
              <a:rPr lang="ro-RO" sz="2200" b="1" dirty="0"/>
              <a:t> - </a:t>
            </a:r>
            <a:r>
              <a:rPr lang="en-US" sz="2200" dirty="0"/>
              <a:t>Pay for natural gas supply used for heating and cooking.</a:t>
            </a:r>
            <a:r>
              <a:rPr lang="ro-RO" sz="2200" dirty="0"/>
              <a:t> </a:t>
            </a:r>
            <a:r>
              <a:rPr lang="en-US" sz="2200" dirty="0"/>
              <a:t>Some providers offer budget plans to spread payments over time.</a:t>
            </a:r>
            <a:r>
              <a:rPr lang="ro-RO" sz="2200" dirty="0"/>
              <a:t> </a:t>
            </a:r>
          </a:p>
          <a:p>
            <a:pPr>
              <a:buFont typeface="Wingdings" panose="05000000000000000000" pitchFamily="2" charset="2"/>
              <a:buChar char="§"/>
            </a:pPr>
            <a:endParaRPr lang="el-GR" sz="2200" dirty="0"/>
          </a:p>
        </p:txBody>
      </p:sp>
      <p:sp>
        <p:nvSpPr>
          <p:cNvPr id="5" name="Google Shape;173;p8">
            <a:extLst>
              <a:ext uri="{FF2B5EF4-FFF2-40B4-BE49-F238E27FC236}">
                <a16:creationId xmlns:a16="http://schemas.microsoft.com/office/drawing/2014/main" id="{C636B3B6-3EF5-4A55-A345-8DE159130EF2}"/>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rPr>
              <a:t>Image by </a:t>
            </a:r>
            <a:r>
              <a:rPr lang="ro-RO" sz="1000" u="sng" dirty="0" err="1">
                <a:solidFill>
                  <a:schemeClr val="dk1"/>
                </a:solidFill>
                <a:latin typeface="Calibri"/>
                <a:ea typeface="Calibri"/>
                <a:cs typeface="Calibri"/>
                <a:sym typeface="Calibri"/>
                <a:hlinkClick r:id="rId4"/>
              </a:rPr>
              <a:t>storyset</a:t>
            </a:r>
            <a:r>
              <a:rPr lang="en-US" sz="1000" b="0" i="0" u="sng" strike="noStrike" cap="none" dirty="0">
                <a:solidFill>
                  <a:schemeClr val="dk1"/>
                </a:solidFill>
                <a:latin typeface="Calibri"/>
                <a:ea typeface="Calibri"/>
                <a:cs typeface="Calibri"/>
                <a:sym typeface="Calibri"/>
                <a:hlinkClick r:id="rId4"/>
              </a:rPr>
              <a:t> on Freepik</a:t>
            </a:r>
            <a:endParaRPr sz="1000" b="0" i="0" u="none" strike="noStrike" cap="none" dirty="0">
              <a:solidFill>
                <a:schemeClr val="dk1"/>
              </a:solidFill>
              <a:latin typeface="Calibri"/>
              <a:ea typeface="Calibri"/>
              <a:cs typeface="Calibri"/>
              <a:sym typeface="Calibri"/>
            </a:endParaRPr>
          </a:p>
        </p:txBody>
      </p:sp>
      <p:sp>
        <p:nvSpPr>
          <p:cNvPr id="6" name="Google Shape;193;p10">
            <a:extLst>
              <a:ext uri="{FF2B5EF4-FFF2-40B4-BE49-F238E27FC236}">
                <a16:creationId xmlns:a16="http://schemas.microsoft.com/office/drawing/2014/main" id="{768BC4B5-B2DB-B096-F539-96994905DFDB}"/>
              </a:ext>
            </a:extLst>
          </p:cNvPr>
          <p:cNvSpPr/>
          <p:nvPr/>
        </p:nvSpPr>
        <p:spPr>
          <a:xfrm>
            <a:off x="7324726" y="0"/>
            <a:ext cx="4861652"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3</a:t>
            </a:r>
            <a:r>
              <a:rPr lang="en-US" sz="1800" b="0" i="0" u="none" strike="noStrike" cap="none" dirty="0">
                <a:solidFill>
                  <a:srgbClr val="1C2E78"/>
                </a:solidFill>
                <a:latin typeface="Calibri"/>
                <a:ea typeface="Calibri"/>
                <a:cs typeface="Calibri"/>
                <a:sym typeface="Calibri"/>
              </a:rPr>
              <a:t> Become familiar with utility payment portals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4123664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D9535-3B34-3E7B-9D1E-899DE829F05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9B442FC-74AD-0CC9-4232-E284969650D6}"/>
              </a:ext>
            </a:extLst>
          </p:cNvPr>
          <p:cNvPicPr>
            <a:picLocks noChangeAspect="1"/>
          </p:cNvPicPr>
          <p:nvPr/>
        </p:nvPicPr>
        <p:blipFill>
          <a:blip r:embed="rId3"/>
          <a:stretch>
            <a:fillRect/>
          </a:stretch>
        </p:blipFill>
        <p:spPr>
          <a:xfrm>
            <a:off x="8625653" y="1959485"/>
            <a:ext cx="3412081" cy="3412081"/>
          </a:xfrm>
          <a:prstGeom prst="rect">
            <a:avLst/>
          </a:prstGeom>
        </p:spPr>
      </p:pic>
      <p:sp>
        <p:nvSpPr>
          <p:cNvPr id="2" name="Τίτλος 1">
            <a:extLst>
              <a:ext uri="{FF2B5EF4-FFF2-40B4-BE49-F238E27FC236}">
                <a16:creationId xmlns:a16="http://schemas.microsoft.com/office/drawing/2014/main" id="{4D124AFE-AA4B-0139-8882-C47786B4CCB1}"/>
              </a:ext>
            </a:extLst>
          </p:cNvPr>
          <p:cNvSpPr>
            <a:spLocks noGrp="1"/>
          </p:cNvSpPr>
          <p:nvPr>
            <p:ph type="title"/>
          </p:nvPr>
        </p:nvSpPr>
        <p:spPr/>
        <p:txBody>
          <a:bodyPr>
            <a:normAutofit/>
          </a:bodyPr>
          <a:lstStyle/>
          <a:p>
            <a:pPr>
              <a:buClr>
                <a:srgbClr val="7030A0"/>
              </a:buClr>
              <a:buSzPct val="100000"/>
            </a:pPr>
            <a:r>
              <a:rPr lang="en-US" dirty="0"/>
              <a:t>Types of Utilities Paid Online (2/2)</a:t>
            </a:r>
            <a:endParaRPr lang="ro-RO" sz="2800" dirty="0"/>
          </a:p>
        </p:txBody>
      </p:sp>
      <p:sp>
        <p:nvSpPr>
          <p:cNvPr id="3" name="Θέση κειμένου 2">
            <a:extLst>
              <a:ext uri="{FF2B5EF4-FFF2-40B4-BE49-F238E27FC236}">
                <a16:creationId xmlns:a16="http://schemas.microsoft.com/office/drawing/2014/main" id="{FE75B892-7347-72BB-B4E7-7B952B776068}"/>
              </a:ext>
            </a:extLst>
          </p:cNvPr>
          <p:cNvSpPr>
            <a:spLocks noGrp="1"/>
          </p:cNvSpPr>
          <p:nvPr>
            <p:ph type="body" idx="1"/>
          </p:nvPr>
        </p:nvSpPr>
        <p:spPr>
          <a:xfrm>
            <a:off x="583759" y="1924050"/>
            <a:ext cx="7855392" cy="4043344"/>
          </a:xfrm>
        </p:spPr>
        <p:txBody>
          <a:bodyPr>
            <a:normAutofit/>
          </a:bodyPr>
          <a:lstStyle/>
          <a:p>
            <a:pPr>
              <a:buFont typeface="Wingdings" panose="05000000000000000000" pitchFamily="2" charset="2"/>
              <a:buChar char="§"/>
            </a:pPr>
            <a:r>
              <a:rPr lang="en-US" sz="2200" b="1" dirty="0"/>
              <a:t>Internet and Cable Bills</a:t>
            </a:r>
            <a:r>
              <a:rPr lang="ro-RO" sz="2200" b="1" dirty="0"/>
              <a:t> </a:t>
            </a:r>
            <a:r>
              <a:rPr lang="ro-RO" sz="2200" dirty="0"/>
              <a:t>-</a:t>
            </a:r>
            <a:r>
              <a:rPr lang="en-US" sz="2200" dirty="0"/>
              <a:t>Pay for broadband, fiber, or cable TV services online.</a:t>
            </a:r>
            <a:r>
              <a:rPr lang="ro-RO" sz="2200" dirty="0"/>
              <a:t> </a:t>
            </a:r>
            <a:r>
              <a:rPr lang="en-US" sz="2200" dirty="0"/>
              <a:t>Options for upgrading plans or changing services directly through the portal.</a:t>
            </a:r>
            <a:r>
              <a:rPr lang="ro-RO" sz="2200" dirty="0"/>
              <a:t> </a:t>
            </a:r>
          </a:p>
          <a:p>
            <a:pPr>
              <a:buFont typeface="Wingdings" panose="05000000000000000000" pitchFamily="2" charset="2"/>
              <a:buChar char="§"/>
            </a:pPr>
            <a:r>
              <a:rPr lang="en-US" sz="2200" b="1" dirty="0"/>
              <a:t>Phone Bills </a:t>
            </a:r>
            <a:r>
              <a:rPr lang="en-US" sz="2200" dirty="0"/>
              <a:t>(Landline &amp; Mobile)</a:t>
            </a:r>
            <a:r>
              <a:rPr lang="ro-RO" sz="2200" dirty="0"/>
              <a:t> - </a:t>
            </a:r>
            <a:r>
              <a:rPr lang="en-US" sz="2200" dirty="0"/>
              <a:t>Easily pay for mobile and home phone services.</a:t>
            </a:r>
            <a:r>
              <a:rPr lang="ro-RO" sz="2200" dirty="0"/>
              <a:t> </a:t>
            </a:r>
            <a:r>
              <a:rPr lang="en-US" sz="2200" dirty="0"/>
              <a:t>Set up auto-pay to avoid service interruptions.</a:t>
            </a:r>
            <a:endParaRPr lang="ro-RO" sz="2200" dirty="0"/>
          </a:p>
          <a:p>
            <a:pPr>
              <a:buFont typeface="Wingdings" panose="05000000000000000000" pitchFamily="2" charset="2"/>
              <a:buChar char="§"/>
            </a:pPr>
            <a:r>
              <a:rPr lang="en-US" sz="2200" b="1" dirty="0"/>
              <a:t>Waste Management Bills</a:t>
            </a:r>
            <a:r>
              <a:rPr lang="ro-RO" sz="2200" b="1" dirty="0"/>
              <a:t> </a:t>
            </a:r>
            <a:r>
              <a:rPr lang="ro-RO" sz="2200" dirty="0"/>
              <a:t>- </a:t>
            </a:r>
            <a:r>
              <a:rPr lang="en-US" sz="2200" dirty="0"/>
              <a:t>Pay for garbage collection and recycling services.</a:t>
            </a:r>
            <a:r>
              <a:rPr lang="ro-RO" sz="2200" dirty="0"/>
              <a:t> </a:t>
            </a:r>
            <a:r>
              <a:rPr lang="en-US" sz="2200" dirty="0"/>
              <a:t>Some portals allow scheduling bulk pickups or additional services.</a:t>
            </a:r>
            <a:endParaRPr lang="el-GR" sz="2200" dirty="0"/>
          </a:p>
        </p:txBody>
      </p:sp>
      <p:sp>
        <p:nvSpPr>
          <p:cNvPr id="5" name="Google Shape;173;p8">
            <a:extLst>
              <a:ext uri="{FF2B5EF4-FFF2-40B4-BE49-F238E27FC236}">
                <a16:creationId xmlns:a16="http://schemas.microsoft.com/office/drawing/2014/main" id="{89846D3A-56D4-97F7-941F-62E3DD9A7D8D}"/>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rPr>
              <a:t>Image by </a:t>
            </a:r>
            <a:r>
              <a:rPr lang="ro-RO" sz="1000" u="sng" dirty="0" err="1">
                <a:solidFill>
                  <a:schemeClr val="dk1"/>
                </a:solidFill>
                <a:latin typeface="Calibri"/>
                <a:ea typeface="Calibri"/>
                <a:cs typeface="Calibri"/>
                <a:sym typeface="Calibri"/>
                <a:hlinkClick r:id="rId4"/>
              </a:rPr>
              <a:t>storyset</a:t>
            </a:r>
            <a:r>
              <a:rPr lang="en-US" sz="1000" b="0" i="0" u="sng" strike="noStrike" cap="none" dirty="0">
                <a:solidFill>
                  <a:schemeClr val="dk1"/>
                </a:solidFill>
                <a:latin typeface="Calibri"/>
                <a:ea typeface="Calibri"/>
                <a:cs typeface="Calibri"/>
                <a:sym typeface="Calibri"/>
                <a:hlinkClick r:id="rId4"/>
              </a:rPr>
              <a:t> on Freepik</a:t>
            </a:r>
            <a:endParaRPr sz="1000" b="0" i="0" u="none" strike="noStrike" cap="none" dirty="0">
              <a:solidFill>
                <a:schemeClr val="dk1"/>
              </a:solidFill>
              <a:latin typeface="Calibri"/>
              <a:ea typeface="Calibri"/>
              <a:cs typeface="Calibri"/>
              <a:sym typeface="Calibri"/>
            </a:endParaRPr>
          </a:p>
        </p:txBody>
      </p:sp>
      <p:sp>
        <p:nvSpPr>
          <p:cNvPr id="6" name="Google Shape;193;p10">
            <a:extLst>
              <a:ext uri="{FF2B5EF4-FFF2-40B4-BE49-F238E27FC236}">
                <a16:creationId xmlns:a16="http://schemas.microsoft.com/office/drawing/2014/main" id="{52DB992B-F33A-26E8-1700-160B8D96413E}"/>
              </a:ext>
            </a:extLst>
          </p:cNvPr>
          <p:cNvSpPr/>
          <p:nvPr/>
        </p:nvSpPr>
        <p:spPr>
          <a:xfrm>
            <a:off x="7324726" y="0"/>
            <a:ext cx="4861652"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3</a:t>
            </a:r>
            <a:r>
              <a:rPr lang="en-US" sz="1800" b="0" i="0" u="none" strike="noStrike" cap="none" dirty="0">
                <a:solidFill>
                  <a:srgbClr val="1C2E78"/>
                </a:solidFill>
                <a:latin typeface="Calibri"/>
                <a:ea typeface="Calibri"/>
                <a:cs typeface="Calibri"/>
                <a:sym typeface="Calibri"/>
              </a:rPr>
              <a:t> Become familiar with utility payment portals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280824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72" name="Google Shape;172;p8"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69" name="Google Shape;169;p8"/>
          <p:cNvSpPr txBox="1">
            <a:spLocks noGrp="1"/>
          </p:cNvSpPr>
          <p:nvPr>
            <p:ph type="title"/>
          </p:nvPr>
        </p:nvSpPr>
        <p:spPr>
          <a:xfrm>
            <a:off x="558000" y="944486"/>
            <a:ext cx="10515600" cy="1292140"/>
          </a:xfrm>
          <a:prstGeom prst="rect">
            <a:avLst/>
          </a:prstGeom>
          <a:noFill/>
          <a:ln>
            <a:noFill/>
          </a:ln>
        </p:spPr>
        <p:txBody>
          <a:bodyPr spcFirstLastPara="1" wrap="square" lIns="91425" tIns="45700" rIns="91425" bIns="45700" anchor="ctr" anchorCtr="0">
            <a:normAutofit fontScale="90000"/>
          </a:bodyPr>
          <a:lstStyle/>
          <a:p>
            <a:pPr>
              <a:buSzPts val="2200"/>
            </a:pPr>
            <a:r>
              <a:rPr lang="en-US" sz="2000" dirty="0"/>
              <a:t>Unit </a:t>
            </a:r>
            <a:r>
              <a:rPr lang="ro-RO" sz="2000" dirty="0"/>
              <a:t>4</a:t>
            </a:r>
            <a:r>
              <a:rPr lang="en-US" sz="2000" dirty="0"/>
              <a:t/>
            </a:r>
            <a:br>
              <a:rPr lang="en-US" sz="2000" dirty="0"/>
            </a:br>
            <a:r>
              <a:rPr lang="en-US" sz="4000" b="1" dirty="0"/>
              <a:t>Navigate </a:t>
            </a:r>
            <a:r>
              <a:rPr lang="en-US" sz="4000" dirty="0"/>
              <a:t>t</a:t>
            </a:r>
            <a:r>
              <a:rPr lang="ro-RO" sz="4000" b="1" dirty="0"/>
              <a:t>ax</a:t>
            </a:r>
            <a:r>
              <a:rPr lang="en-US" sz="4000" b="1" dirty="0"/>
              <a:t> and utility payment portals</a:t>
            </a:r>
            <a:r>
              <a:rPr lang="en-US" sz="4000" dirty="0"/>
              <a:t/>
            </a:r>
            <a:br>
              <a:rPr lang="en-US" sz="4000" dirty="0"/>
            </a:br>
            <a:endParaRPr dirty="0"/>
          </a:p>
        </p:txBody>
      </p:sp>
      <p:sp>
        <p:nvSpPr>
          <p:cNvPr id="170" name="Google Shape;170;p8"/>
          <p:cNvSpPr txBox="1">
            <a:spLocks noGrp="1"/>
          </p:cNvSpPr>
          <p:nvPr>
            <p:ph type="body" idx="1"/>
          </p:nvPr>
        </p:nvSpPr>
        <p:spPr>
          <a:xfrm>
            <a:off x="558000" y="1985116"/>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Objectives</a:t>
            </a:r>
            <a:endParaRPr dirty="0"/>
          </a:p>
        </p:txBody>
      </p:sp>
      <p:sp>
        <p:nvSpPr>
          <p:cNvPr id="171" name="Google Shape;171;p8"/>
          <p:cNvSpPr txBox="1">
            <a:spLocks noGrp="1"/>
          </p:cNvSpPr>
          <p:nvPr>
            <p:ph type="body" idx="2"/>
          </p:nvPr>
        </p:nvSpPr>
        <p:spPr>
          <a:xfrm>
            <a:off x="617621" y="2466799"/>
            <a:ext cx="7307180" cy="3885048"/>
          </a:xfrm>
          <a:prstGeom prst="rect">
            <a:avLst/>
          </a:prstGeom>
          <a:noFill/>
          <a:ln>
            <a:noFill/>
          </a:ln>
        </p:spPr>
        <p:txBody>
          <a:bodyPr spcFirstLastPara="1" wrap="square" lIns="91425" tIns="45700" rIns="91425" bIns="45700" anchor="t" anchorCtr="0">
            <a:normAutofit/>
          </a:bodyPr>
          <a:lstStyle/>
          <a:p>
            <a:pPr marL="0" indent="0">
              <a:spcBef>
                <a:spcPts val="0"/>
              </a:spcBef>
              <a:buSzPct val="100000"/>
              <a:buNone/>
            </a:pPr>
            <a:r>
              <a:rPr lang="en-US" sz="2000" dirty="0"/>
              <a:t>On completion of this unit, you will be able:</a:t>
            </a:r>
            <a:endParaRPr sz="2000" dirty="0"/>
          </a:p>
          <a:p>
            <a:pPr marL="342900" indent="-342900">
              <a:spcBef>
                <a:spcPts val="0"/>
              </a:spcBef>
              <a:buClr>
                <a:schemeClr val="accent6"/>
              </a:buClr>
              <a:buSzPct val="100000"/>
              <a:buFont typeface="Wingdings" panose="05000000000000000000" pitchFamily="2" charset="2"/>
              <a:buChar char="ü"/>
            </a:pPr>
            <a:r>
              <a:rPr lang="en-US" sz="2000" dirty="0"/>
              <a:t>Learn how to access official government websites to pay taxes and utility websites to pay bills.</a:t>
            </a:r>
          </a:p>
          <a:p>
            <a:pPr marL="342900" indent="-342900">
              <a:spcBef>
                <a:spcPts val="0"/>
              </a:spcBef>
              <a:buClr>
                <a:schemeClr val="accent6"/>
              </a:buClr>
              <a:buSzPct val="100000"/>
              <a:buFont typeface="Wingdings" panose="05000000000000000000" pitchFamily="2" charset="2"/>
              <a:buChar char="ü"/>
            </a:pPr>
            <a:r>
              <a:rPr lang="en-US" sz="2000" dirty="0"/>
              <a:t>Understand how to securely log in and manage payments through encrypted government and utility portals.</a:t>
            </a:r>
          </a:p>
          <a:p>
            <a:pPr marL="342900" indent="-342900">
              <a:spcBef>
                <a:spcPts val="0"/>
              </a:spcBef>
              <a:buClr>
                <a:schemeClr val="accent6"/>
              </a:buClr>
              <a:buSzPct val="100000"/>
              <a:buFont typeface="Wingdings" panose="05000000000000000000" pitchFamily="2" charset="2"/>
              <a:buChar char="ü"/>
            </a:pPr>
            <a:r>
              <a:rPr lang="en-US" sz="2000" dirty="0"/>
              <a:t>Discover features such as tax filing, payment history tracking, and service-related updates.</a:t>
            </a:r>
          </a:p>
        </p:txBody>
      </p:sp>
      <p:sp>
        <p:nvSpPr>
          <p:cNvPr id="173" name="Google Shape;173;p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6732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1F5FE669-B713-75BB-37A7-0392BC3E1852}"/>
              </a:ext>
            </a:extLst>
          </p:cNvPr>
          <p:cNvSpPr>
            <a:spLocks noGrp="1"/>
          </p:cNvSpPr>
          <p:nvPr>
            <p:ph type="title"/>
          </p:nvPr>
        </p:nvSpPr>
        <p:spPr/>
        <p:txBody>
          <a:bodyPr/>
          <a:lstStyle/>
          <a:p>
            <a:r>
              <a:rPr lang="en-US" sz="2800" b="1" dirty="0"/>
              <a:t>Navigating </a:t>
            </a:r>
            <a:r>
              <a:rPr lang="ro-RO" sz="2800" b="1" dirty="0" err="1"/>
              <a:t>steps</a:t>
            </a:r>
            <a:endParaRPr lang="el-GR" dirty="0"/>
          </a:p>
        </p:txBody>
      </p:sp>
      <p:sp>
        <p:nvSpPr>
          <p:cNvPr id="6" name="Θέση κειμένου 5">
            <a:extLst>
              <a:ext uri="{FF2B5EF4-FFF2-40B4-BE49-F238E27FC236}">
                <a16:creationId xmlns:a16="http://schemas.microsoft.com/office/drawing/2014/main" id="{CB815451-975C-5690-D08D-3C7A68B1B1C0}"/>
              </a:ext>
            </a:extLst>
          </p:cNvPr>
          <p:cNvSpPr>
            <a:spLocks noGrp="1"/>
          </p:cNvSpPr>
          <p:nvPr>
            <p:ph type="body" idx="1"/>
          </p:nvPr>
        </p:nvSpPr>
        <p:spPr>
          <a:xfrm>
            <a:off x="583758" y="2081486"/>
            <a:ext cx="7532841" cy="4433614"/>
          </a:xfrm>
        </p:spPr>
        <p:txBody>
          <a:bodyPr>
            <a:normAutofit fontScale="92500" lnSpcReduction="20000"/>
          </a:bodyPr>
          <a:lstStyle/>
          <a:p>
            <a:pPr marL="76200" indent="0">
              <a:spcAft>
                <a:spcPts val="600"/>
              </a:spcAft>
              <a:buNone/>
            </a:pPr>
            <a:r>
              <a:rPr lang="en-US" dirty="0"/>
              <a:t>An online payment portal is a secure platform, accessible via a website or app, that allows users to pay taxes and services directly from their mobile phones or other digital devices.</a:t>
            </a:r>
            <a:endParaRPr lang="ro-RO" dirty="0"/>
          </a:p>
          <a:p>
            <a:pPr>
              <a:spcAft>
                <a:spcPts val="600"/>
              </a:spcAft>
            </a:pPr>
            <a:r>
              <a:rPr lang="en-US" b="1" dirty="0"/>
              <a:t>Locate the Login Section </a:t>
            </a:r>
            <a:r>
              <a:rPr lang="en-US" dirty="0"/>
              <a:t>– Find and enter your credentials on the official government or utility website.</a:t>
            </a:r>
            <a:endParaRPr lang="ro-RO" dirty="0"/>
          </a:p>
          <a:p>
            <a:pPr>
              <a:spcAft>
                <a:spcPts val="600"/>
              </a:spcAft>
            </a:pPr>
            <a:r>
              <a:rPr lang="en-US" b="1" dirty="0"/>
              <a:t>Explore the Main Menu </a:t>
            </a:r>
            <a:r>
              <a:rPr lang="en-US" dirty="0"/>
              <a:t>– Identify key sections such as "Payments," "Billing," "Account Settings," and "Support.„</a:t>
            </a:r>
            <a:endParaRPr lang="ro-RO" dirty="0"/>
          </a:p>
          <a:p>
            <a:pPr>
              <a:spcAft>
                <a:spcPts val="600"/>
              </a:spcAft>
            </a:pPr>
            <a:r>
              <a:rPr lang="en-US" b="1" dirty="0"/>
              <a:t>Access Transaction History </a:t>
            </a:r>
            <a:r>
              <a:rPr lang="en-US" dirty="0"/>
              <a:t>– Navigate to the payment history or billing section to review past transactions and receipts.</a:t>
            </a:r>
            <a:endParaRPr lang="ro-RO" dirty="0"/>
          </a:p>
          <a:p>
            <a:pPr>
              <a:spcAft>
                <a:spcPts val="600"/>
              </a:spcAft>
            </a:pPr>
            <a:r>
              <a:rPr lang="en-US" b="1" dirty="0"/>
              <a:t>Find Support and Help Features </a:t>
            </a:r>
            <a:r>
              <a:rPr lang="en-US" dirty="0"/>
              <a:t>– Locate FAQs, chat support, or customer service contact details for assistance.</a:t>
            </a:r>
            <a:endParaRPr lang="ro-RO" dirty="0"/>
          </a:p>
        </p:txBody>
      </p:sp>
      <p:pic>
        <p:nvPicPr>
          <p:cNvPr id="2051" name="Picture 3" descr="Estate planning abstract concept vector illustration. Real estate assets control, keep documents in order, trust account, attorney advise, life insurance, personal possession abstract metaphor.">
            <a:extLst>
              <a:ext uri="{FF2B5EF4-FFF2-40B4-BE49-F238E27FC236}">
                <a16:creationId xmlns:a16="http://schemas.microsoft.com/office/drawing/2014/main" id="{376BCAF5-0407-46AC-BC6C-3FE2B6E7E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6599" y="1808162"/>
            <a:ext cx="4075401" cy="40754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E577F3A-9C5E-4613-B0B4-C110C0ACB8E2}"/>
              </a:ext>
            </a:extLst>
          </p:cNvPr>
          <p:cNvSpPr txBox="1"/>
          <p:nvPr/>
        </p:nvSpPr>
        <p:spPr>
          <a:xfrm>
            <a:off x="5403273" y="6096980"/>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a:solidFill>
                  <a:schemeClr val="dk1"/>
                </a:solidFill>
                <a:latin typeface="Calibri"/>
                <a:ea typeface="Calibri"/>
                <a:cs typeface="Calibri"/>
                <a:sym typeface="Calibri"/>
                <a:hlinkClick r:id="rId4"/>
              </a:rPr>
              <a:t>Image by vectorjuice on Freepik</a:t>
            </a:r>
            <a:endParaRPr lang="en-US" sz="1050" b="0" i="0" u="none" strike="noStrike" cap="none" dirty="0">
              <a:solidFill>
                <a:schemeClr val="dk1"/>
              </a:solidFill>
              <a:latin typeface="Calibri"/>
              <a:ea typeface="Calibri"/>
              <a:cs typeface="Calibri"/>
              <a:sym typeface="Calibri"/>
            </a:endParaRPr>
          </a:p>
        </p:txBody>
      </p:sp>
      <p:sp>
        <p:nvSpPr>
          <p:cNvPr id="2" name="Google Shape;193;p10">
            <a:extLst>
              <a:ext uri="{FF2B5EF4-FFF2-40B4-BE49-F238E27FC236}">
                <a16:creationId xmlns:a16="http://schemas.microsoft.com/office/drawing/2014/main" id="{0AA42C7D-738B-1DCB-9E8B-8B3C80BF3328}"/>
              </a:ext>
            </a:extLst>
          </p:cNvPr>
          <p:cNvSpPr/>
          <p:nvPr/>
        </p:nvSpPr>
        <p:spPr>
          <a:xfrm>
            <a:off x="7324726" y="0"/>
            <a:ext cx="4861652"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6.4 Navigate tax and utility payment portals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513156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DEF2F-99B5-6571-8AA0-4A705B86C23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02BE868-4A82-78A1-39DD-07AB285EC667}"/>
              </a:ext>
            </a:extLst>
          </p:cNvPr>
          <p:cNvPicPr>
            <a:picLocks noChangeAspect="1"/>
          </p:cNvPicPr>
          <p:nvPr/>
        </p:nvPicPr>
        <p:blipFill>
          <a:blip r:embed="rId3"/>
          <a:stretch>
            <a:fillRect/>
          </a:stretch>
        </p:blipFill>
        <p:spPr>
          <a:xfrm>
            <a:off x="8282860" y="1362221"/>
            <a:ext cx="3903518" cy="3903518"/>
          </a:xfrm>
          <a:prstGeom prst="rect">
            <a:avLst/>
          </a:prstGeom>
        </p:spPr>
      </p:pic>
      <p:sp>
        <p:nvSpPr>
          <p:cNvPr id="2" name="Τίτλος 1">
            <a:extLst>
              <a:ext uri="{FF2B5EF4-FFF2-40B4-BE49-F238E27FC236}">
                <a16:creationId xmlns:a16="http://schemas.microsoft.com/office/drawing/2014/main" id="{0A35FCD1-AD6B-C796-5D2E-7F00DACE6EE5}"/>
              </a:ext>
            </a:extLst>
          </p:cNvPr>
          <p:cNvSpPr>
            <a:spLocks noGrp="1"/>
          </p:cNvSpPr>
          <p:nvPr>
            <p:ph type="title"/>
          </p:nvPr>
        </p:nvSpPr>
        <p:spPr/>
        <p:txBody>
          <a:bodyPr/>
          <a:lstStyle/>
          <a:p>
            <a:r>
              <a:rPr lang="en-US" sz="2800" b="1" dirty="0"/>
              <a:t>Setting Up and Managing </a:t>
            </a:r>
            <a:r>
              <a:rPr lang="ro-RO" sz="2800" b="1" dirty="0"/>
              <a:t>Your </a:t>
            </a:r>
            <a:r>
              <a:rPr lang="en-US" sz="2800" b="1" dirty="0"/>
              <a:t>Account (1/2)</a:t>
            </a:r>
            <a:endParaRPr lang="el-GR" dirty="0"/>
          </a:p>
        </p:txBody>
      </p:sp>
      <p:sp>
        <p:nvSpPr>
          <p:cNvPr id="3" name="Θέση κειμένου 2">
            <a:extLst>
              <a:ext uri="{FF2B5EF4-FFF2-40B4-BE49-F238E27FC236}">
                <a16:creationId xmlns:a16="http://schemas.microsoft.com/office/drawing/2014/main" id="{C93B18B2-68D9-EA69-25A2-1CE9F3A05949}"/>
              </a:ext>
            </a:extLst>
          </p:cNvPr>
          <p:cNvSpPr>
            <a:spLocks noGrp="1"/>
          </p:cNvSpPr>
          <p:nvPr>
            <p:ph type="body" idx="1"/>
          </p:nvPr>
        </p:nvSpPr>
        <p:spPr>
          <a:xfrm>
            <a:off x="566155" y="1714500"/>
            <a:ext cx="7803145" cy="4733926"/>
          </a:xfrm>
        </p:spPr>
        <p:txBody>
          <a:bodyPr>
            <a:normAutofit/>
          </a:bodyPr>
          <a:lstStyle/>
          <a:p>
            <a:pPr>
              <a:spcAft>
                <a:spcPts val="600"/>
              </a:spcAft>
            </a:pPr>
            <a:r>
              <a:rPr lang="en-US" sz="2200" b="1" dirty="0"/>
              <a:t>Visit the Official Website </a:t>
            </a:r>
            <a:r>
              <a:rPr lang="en-US" sz="2200" dirty="0"/>
              <a:t>– Go to the government or utility provider's official website and look for the "Sign Up" or "Register" option.</a:t>
            </a:r>
            <a:endParaRPr lang="ro-RO" sz="2200" dirty="0"/>
          </a:p>
          <a:p>
            <a:pPr>
              <a:spcAft>
                <a:spcPts val="600"/>
              </a:spcAft>
            </a:pPr>
            <a:r>
              <a:rPr lang="en-US" sz="2200" b="1" dirty="0"/>
              <a:t>Create an Account </a:t>
            </a:r>
            <a:r>
              <a:rPr lang="en-US" sz="2200" dirty="0"/>
              <a:t>– Enter your personal details (name, email, phone number) and set a strong password.</a:t>
            </a:r>
            <a:endParaRPr lang="ro-RO" sz="2200" dirty="0"/>
          </a:p>
          <a:p>
            <a:pPr>
              <a:spcAft>
                <a:spcPts val="600"/>
              </a:spcAft>
            </a:pPr>
            <a:r>
              <a:rPr lang="en-US" sz="2200" b="1" dirty="0"/>
              <a:t>Verify Your Identity </a:t>
            </a:r>
            <a:r>
              <a:rPr lang="en-US" sz="2200" dirty="0"/>
              <a:t>– Complete any verification steps, such as email confirmation, phone OTP (One-Time Password), or security questions.</a:t>
            </a:r>
            <a:endParaRPr lang="ro-RO" sz="2200" dirty="0"/>
          </a:p>
          <a:p>
            <a:pPr>
              <a:spcAft>
                <a:spcPts val="600"/>
              </a:spcAft>
            </a:pPr>
            <a:r>
              <a:rPr lang="en-US" sz="2200" b="1" dirty="0"/>
              <a:t>Link a Payment Method </a:t>
            </a:r>
            <a:r>
              <a:rPr lang="en-US" sz="2200" dirty="0"/>
              <a:t>– Add a bank account, debit/credit card, or set up an online wallet for transactions.</a:t>
            </a:r>
            <a:endParaRPr lang="ro-RO" sz="2200" dirty="0"/>
          </a:p>
          <a:p>
            <a:pPr>
              <a:spcAft>
                <a:spcPts val="600"/>
              </a:spcAft>
            </a:pPr>
            <a:endParaRPr lang="el-GR" dirty="0"/>
          </a:p>
        </p:txBody>
      </p:sp>
      <p:sp>
        <p:nvSpPr>
          <p:cNvPr id="6" name="TextBox 5">
            <a:extLst>
              <a:ext uri="{FF2B5EF4-FFF2-40B4-BE49-F238E27FC236}">
                <a16:creationId xmlns:a16="http://schemas.microsoft.com/office/drawing/2014/main" id="{3C102E3D-6D24-6AC8-292B-323F67B3EE04}"/>
              </a:ext>
            </a:extLst>
          </p:cNvPr>
          <p:cNvSpPr txBox="1"/>
          <p:nvPr/>
        </p:nvSpPr>
        <p:spPr>
          <a:xfrm>
            <a:off x="5403273" y="6096980"/>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a:solidFill>
                  <a:schemeClr val="dk1"/>
                </a:solidFill>
                <a:latin typeface="Calibri"/>
                <a:ea typeface="Calibri"/>
                <a:cs typeface="Calibri"/>
                <a:sym typeface="Calibri"/>
                <a:hlinkClick r:id="rId4"/>
              </a:rPr>
              <a:t>Image by vectorjuice on Freepik</a:t>
            </a:r>
            <a:endParaRPr lang="en-US" sz="1050" b="0" i="0" u="none" strike="noStrike" cap="none" dirty="0">
              <a:solidFill>
                <a:schemeClr val="dk1"/>
              </a:solidFill>
              <a:latin typeface="Calibri"/>
              <a:ea typeface="Calibri"/>
              <a:cs typeface="Calibri"/>
              <a:sym typeface="Calibri"/>
            </a:endParaRPr>
          </a:p>
        </p:txBody>
      </p:sp>
      <p:sp>
        <p:nvSpPr>
          <p:cNvPr id="4" name="Google Shape;193;p10">
            <a:extLst>
              <a:ext uri="{FF2B5EF4-FFF2-40B4-BE49-F238E27FC236}">
                <a16:creationId xmlns:a16="http://schemas.microsoft.com/office/drawing/2014/main" id="{107D7790-E097-51DE-F08D-343751BE4006}"/>
              </a:ext>
            </a:extLst>
          </p:cNvPr>
          <p:cNvSpPr/>
          <p:nvPr/>
        </p:nvSpPr>
        <p:spPr>
          <a:xfrm>
            <a:off x="7324726" y="0"/>
            <a:ext cx="4861652"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6.4 Navigate tax and utility payment portals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332051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3BB15F-BBA1-4C8F-9763-A32B51760F66}"/>
              </a:ext>
            </a:extLst>
          </p:cNvPr>
          <p:cNvPicPr>
            <a:picLocks noChangeAspect="1"/>
          </p:cNvPicPr>
          <p:nvPr/>
        </p:nvPicPr>
        <p:blipFill>
          <a:blip r:embed="rId3"/>
          <a:stretch>
            <a:fillRect/>
          </a:stretch>
        </p:blipFill>
        <p:spPr>
          <a:xfrm>
            <a:off x="8522207" y="1367881"/>
            <a:ext cx="3687618" cy="3687618"/>
          </a:xfrm>
          <a:prstGeom prst="rect">
            <a:avLst/>
          </a:prstGeom>
        </p:spPr>
      </p:pic>
      <p:sp>
        <p:nvSpPr>
          <p:cNvPr id="2" name="Τίτλος 1">
            <a:extLst>
              <a:ext uri="{FF2B5EF4-FFF2-40B4-BE49-F238E27FC236}">
                <a16:creationId xmlns:a16="http://schemas.microsoft.com/office/drawing/2014/main" id="{9AD4910E-3ECE-BC02-41E1-DC88E41CB4D5}"/>
              </a:ext>
            </a:extLst>
          </p:cNvPr>
          <p:cNvSpPr>
            <a:spLocks noGrp="1"/>
          </p:cNvSpPr>
          <p:nvPr>
            <p:ph type="title"/>
          </p:nvPr>
        </p:nvSpPr>
        <p:spPr/>
        <p:txBody>
          <a:bodyPr/>
          <a:lstStyle/>
          <a:p>
            <a:r>
              <a:rPr lang="en-US" sz="2800" b="1" dirty="0"/>
              <a:t>Setting Up and Managing </a:t>
            </a:r>
            <a:r>
              <a:rPr lang="ro-RO" sz="2800" b="1" dirty="0"/>
              <a:t>Your </a:t>
            </a:r>
            <a:r>
              <a:rPr lang="en-US" sz="2800" b="1" dirty="0"/>
              <a:t>Account (2/2)</a:t>
            </a:r>
            <a:endParaRPr lang="el-GR" dirty="0"/>
          </a:p>
        </p:txBody>
      </p:sp>
      <p:sp>
        <p:nvSpPr>
          <p:cNvPr id="3" name="Θέση κειμένου 2">
            <a:extLst>
              <a:ext uri="{FF2B5EF4-FFF2-40B4-BE49-F238E27FC236}">
                <a16:creationId xmlns:a16="http://schemas.microsoft.com/office/drawing/2014/main" id="{0F7FD8A2-AB07-EA88-E601-00661323B368}"/>
              </a:ext>
            </a:extLst>
          </p:cNvPr>
          <p:cNvSpPr>
            <a:spLocks noGrp="1"/>
          </p:cNvSpPr>
          <p:nvPr>
            <p:ph type="body" idx="1"/>
          </p:nvPr>
        </p:nvSpPr>
        <p:spPr>
          <a:xfrm>
            <a:off x="566156" y="1714500"/>
            <a:ext cx="7711070" cy="4733926"/>
          </a:xfrm>
        </p:spPr>
        <p:txBody>
          <a:bodyPr>
            <a:normAutofit/>
          </a:bodyPr>
          <a:lstStyle/>
          <a:p>
            <a:pPr>
              <a:spcAft>
                <a:spcPts val="600"/>
              </a:spcAft>
            </a:pPr>
            <a:r>
              <a:rPr lang="en-US" sz="2200" b="1" dirty="0"/>
              <a:t>Set Up Security Features </a:t>
            </a:r>
            <a:r>
              <a:rPr lang="en-US" sz="2200" dirty="0"/>
              <a:t>– Enable two-factor authentication (2FA), set up alerts for transactions, and use strong passwords.</a:t>
            </a:r>
            <a:endParaRPr lang="ro-RO" sz="2200" dirty="0"/>
          </a:p>
          <a:p>
            <a:pPr>
              <a:spcAft>
                <a:spcPts val="600"/>
              </a:spcAft>
            </a:pPr>
            <a:r>
              <a:rPr lang="en-US" sz="2200" b="1" dirty="0"/>
              <a:t>Manage Account Preferences </a:t>
            </a:r>
            <a:r>
              <a:rPr lang="en-US" sz="2200" dirty="0"/>
              <a:t>– Update contact details, set up auto-pay</a:t>
            </a:r>
            <a:r>
              <a:rPr lang="ro-RO" sz="2200" dirty="0"/>
              <a:t> if you want</a:t>
            </a:r>
            <a:r>
              <a:rPr lang="en-US" sz="2200" dirty="0"/>
              <a:t>, and customize notification settings for payment reminders.</a:t>
            </a:r>
            <a:endParaRPr lang="ro-RO" sz="2200" dirty="0"/>
          </a:p>
          <a:p>
            <a:pPr>
              <a:spcAft>
                <a:spcPts val="600"/>
              </a:spcAft>
            </a:pPr>
            <a:r>
              <a:rPr lang="en-US" sz="2200" b="1" dirty="0"/>
              <a:t>Test Your Account </a:t>
            </a:r>
            <a:r>
              <a:rPr lang="en-US" sz="2200" dirty="0"/>
              <a:t>– Make a small payment or check your billing details to ensure everything is set up correctly.</a:t>
            </a:r>
          </a:p>
          <a:p>
            <a:pPr>
              <a:spcAft>
                <a:spcPts val="600"/>
              </a:spcAft>
            </a:pPr>
            <a:endParaRPr lang="el-GR" dirty="0"/>
          </a:p>
        </p:txBody>
      </p:sp>
      <p:sp>
        <p:nvSpPr>
          <p:cNvPr id="6" name="TextBox 5">
            <a:extLst>
              <a:ext uri="{FF2B5EF4-FFF2-40B4-BE49-F238E27FC236}">
                <a16:creationId xmlns:a16="http://schemas.microsoft.com/office/drawing/2014/main" id="{CC5C0E94-08BE-4708-AFC7-8D2F645E7EC4}"/>
              </a:ext>
            </a:extLst>
          </p:cNvPr>
          <p:cNvSpPr txBox="1"/>
          <p:nvPr/>
        </p:nvSpPr>
        <p:spPr>
          <a:xfrm>
            <a:off x="5403273" y="6096980"/>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a:solidFill>
                  <a:schemeClr val="dk1"/>
                </a:solidFill>
                <a:latin typeface="Calibri"/>
                <a:ea typeface="Calibri"/>
                <a:cs typeface="Calibri"/>
                <a:sym typeface="Calibri"/>
                <a:hlinkClick r:id="rId4"/>
              </a:rPr>
              <a:t>Image by vectorjuice on Freepik</a:t>
            </a:r>
            <a:endParaRPr lang="en-US" sz="1050" b="0" i="0" u="none" strike="noStrike" cap="none" dirty="0">
              <a:solidFill>
                <a:schemeClr val="dk1"/>
              </a:solidFill>
              <a:latin typeface="Calibri"/>
              <a:ea typeface="Calibri"/>
              <a:cs typeface="Calibri"/>
              <a:sym typeface="Calibri"/>
            </a:endParaRPr>
          </a:p>
        </p:txBody>
      </p:sp>
      <p:sp>
        <p:nvSpPr>
          <p:cNvPr id="4" name="Google Shape;193;p10">
            <a:extLst>
              <a:ext uri="{FF2B5EF4-FFF2-40B4-BE49-F238E27FC236}">
                <a16:creationId xmlns:a16="http://schemas.microsoft.com/office/drawing/2014/main" id="{2805D7C4-68E0-CF3A-81C3-B5258BC302D5}"/>
              </a:ext>
            </a:extLst>
          </p:cNvPr>
          <p:cNvSpPr/>
          <p:nvPr/>
        </p:nvSpPr>
        <p:spPr>
          <a:xfrm>
            <a:off x="7324726" y="0"/>
            <a:ext cx="4861652"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6.4 Navigate tax and utility payment portals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766452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a:extLst>
            <a:ext uri="{FF2B5EF4-FFF2-40B4-BE49-F238E27FC236}">
              <a16:creationId xmlns:a16="http://schemas.microsoft.com/office/drawing/2014/main" id="{FB11BA0C-7930-C171-638C-9B07E825EACB}"/>
            </a:ext>
          </a:extLst>
        </p:cNvPr>
        <p:cNvGrpSpPr/>
        <p:nvPr/>
      </p:nvGrpSpPr>
      <p:grpSpPr>
        <a:xfrm>
          <a:off x="0" y="0"/>
          <a:ext cx="0" cy="0"/>
          <a:chOff x="0" y="0"/>
          <a:chExt cx="0" cy="0"/>
        </a:xfrm>
      </p:grpSpPr>
      <p:pic>
        <p:nvPicPr>
          <p:cNvPr id="172" name="Google Shape;172;p8" descr="High ROI content abstract concept illustration">
            <a:extLst>
              <a:ext uri="{FF2B5EF4-FFF2-40B4-BE49-F238E27FC236}">
                <a16:creationId xmlns:a16="http://schemas.microsoft.com/office/drawing/2014/main" id="{B19369E1-CE40-6A01-B031-5E257E7C93AC}"/>
              </a:ext>
            </a:extLst>
          </p:cNvPr>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69" name="Google Shape;169;p8">
            <a:extLst>
              <a:ext uri="{FF2B5EF4-FFF2-40B4-BE49-F238E27FC236}">
                <a16:creationId xmlns:a16="http://schemas.microsoft.com/office/drawing/2014/main" id="{671554D6-C580-E4E5-111B-125E7B762521}"/>
              </a:ext>
            </a:extLst>
          </p:cNvPr>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en-US" sz="2000" dirty="0"/>
              <a:t>Unit </a:t>
            </a:r>
            <a:r>
              <a:rPr lang="ro-RO" sz="2000" dirty="0"/>
              <a:t>5</a:t>
            </a:r>
            <a:r>
              <a:rPr lang="en-US" sz="2000" dirty="0"/>
              <a:t/>
            </a:r>
            <a:br>
              <a:rPr lang="en-US" sz="2000" dirty="0"/>
            </a:br>
            <a:r>
              <a:rPr lang="en-US" sz="4000" b="1" dirty="0"/>
              <a:t>Make secure online transactions</a:t>
            </a:r>
            <a:endParaRPr dirty="0">
              <a:highlight>
                <a:srgbClr val="FFFF00"/>
              </a:highlight>
            </a:endParaRPr>
          </a:p>
        </p:txBody>
      </p:sp>
      <p:sp>
        <p:nvSpPr>
          <p:cNvPr id="170" name="Google Shape;170;p8">
            <a:extLst>
              <a:ext uri="{FF2B5EF4-FFF2-40B4-BE49-F238E27FC236}">
                <a16:creationId xmlns:a16="http://schemas.microsoft.com/office/drawing/2014/main" id="{980304E0-A01F-FEE4-3D16-3C3894FCF902}"/>
              </a:ext>
            </a:extLst>
          </p:cNvPr>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171" name="Google Shape;171;p8">
            <a:extLst>
              <a:ext uri="{FF2B5EF4-FFF2-40B4-BE49-F238E27FC236}">
                <a16:creationId xmlns:a16="http://schemas.microsoft.com/office/drawing/2014/main" id="{8E387F91-7F6F-B55B-C020-1580070254A6}"/>
              </a:ext>
            </a:extLst>
          </p:cNvPr>
          <p:cNvSpPr txBox="1">
            <a:spLocks noGrp="1"/>
          </p:cNvSpPr>
          <p:nvPr>
            <p:ph type="body" idx="2"/>
          </p:nvPr>
        </p:nvSpPr>
        <p:spPr>
          <a:xfrm>
            <a:off x="617620" y="2849843"/>
            <a:ext cx="6557557"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a:t>On completion of this unit, you will be able to:</a:t>
            </a:r>
            <a:endParaRPr dirty="0"/>
          </a:p>
          <a:p>
            <a:pPr marL="228600" lvl="0" indent="-228600" algn="l" rtl="0">
              <a:lnSpc>
                <a:spcPct val="100000"/>
              </a:lnSpc>
              <a:spcBef>
                <a:spcPts val="1200"/>
              </a:spcBef>
              <a:spcAft>
                <a:spcPts val="0"/>
              </a:spcAft>
              <a:buSzPts val="2000"/>
              <a:buFont typeface="Calibri"/>
              <a:buChar char="✔"/>
            </a:pPr>
            <a:r>
              <a:rPr lang="en-US" sz="2000" dirty="0"/>
              <a:t>Make secure online transactions </a:t>
            </a:r>
          </a:p>
          <a:p>
            <a:pPr marL="228600" lvl="0" indent="-228600" algn="l" rtl="0">
              <a:lnSpc>
                <a:spcPct val="100000"/>
              </a:lnSpc>
              <a:spcBef>
                <a:spcPts val="1200"/>
              </a:spcBef>
              <a:spcAft>
                <a:spcPts val="0"/>
              </a:spcAft>
              <a:buSzPts val="2000"/>
              <a:buFont typeface="Calibri"/>
              <a:buChar char="✔"/>
            </a:pPr>
            <a:r>
              <a:rPr lang="en-US" sz="2000" dirty="0" err="1"/>
              <a:t>Practise</a:t>
            </a:r>
            <a:r>
              <a:rPr lang="en-US" sz="2000" dirty="0"/>
              <a:t> making payments, receiving funds and </a:t>
            </a:r>
            <a:r>
              <a:rPr lang="en-US" sz="2000" dirty="0" err="1"/>
              <a:t>recognising</a:t>
            </a:r>
            <a:r>
              <a:rPr lang="en-US" sz="2000" dirty="0"/>
              <a:t> scams or fraud to use online payment portals confidently and safely.</a:t>
            </a:r>
          </a:p>
        </p:txBody>
      </p:sp>
      <p:sp>
        <p:nvSpPr>
          <p:cNvPr id="173" name="Google Shape;173;p8">
            <a:extLst>
              <a:ext uri="{FF2B5EF4-FFF2-40B4-BE49-F238E27FC236}">
                <a16:creationId xmlns:a16="http://schemas.microsoft.com/office/drawing/2014/main" id="{9D63347A-7D78-A1AC-0E2B-3D685873FABA}"/>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0379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p:nvPr/>
        </p:nvSpPr>
        <p:spPr>
          <a:xfrm>
            <a:off x="0" y="2556925"/>
            <a:ext cx="348532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1C2E78"/>
                </a:solidFill>
                <a:latin typeface="Calibri"/>
                <a:ea typeface="Calibri"/>
                <a:cs typeface="Calibri"/>
                <a:sym typeface="Calibri"/>
              </a:rPr>
              <a:t>                      </a:t>
            </a:r>
            <a:r>
              <a:rPr lang="en-US" sz="5400" b="1" i="0" u="none" strike="noStrike" cap="none">
                <a:solidFill>
                  <a:srgbClr val="1C2E78"/>
                </a:solidFill>
                <a:latin typeface="Calibri"/>
                <a:ea typeface="Calibri"/>
                <a:cs typeface="Calibri"/>
                <a:sym typeface="Calibri"/>
              </a:rPr>
              <a:t>Partners</a:t>
            </a:r>
            <a:endParaRPr sz="5400" b="1" i="0" u="none" strike="noStrike" cap="none">
              <a:solidFill>
                <a:srgbClr val="1C2E78"/>
              </a:solidFill>
              <a:latin typeface="Calibri"/>
              <a:ea typeface="Calibri"/>
              <a:cs typeface="Calibri"/>
              <a:sym typeface="Calibri"/>
            </a:endParaRPr>
          </a:p>
        </p:txBody>
      </p:sp>
      <p:pic>
        <p:nvPicPr>
          <p:cNvPr id="85" name="Google Shape;85;p2"/>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86" name="Google Shape;86;p2"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461220" y="1827889"/>
            <a:ext cx="2591848" cy="1224267"/>
          </a:xfrm>
          <a:prstGeom prst="rect">
            <a:avLst/>
          </a:prstGeom>
          <a:noFill/>
          <a:ln>
            <a:noFill/>
          </a:ln>
        </p:spPr>
      </p:pic>
      <p:pic>
        <p:nvPicPr>
          <p:cNvPr id="87" name="Google Shape;87;p2"/>
          <p:cNvPicPr preferRelativeResize="0"/>
          <p:nvPr/>
        </p:nvPicPr>
        <p:blipFill rotWithShape="1">
          <a:blip r:embed="rId5">
            <a:alphaModFix/>
          </a:blip>
          <a:srcRect/>
          <a:stretch/>
        </p:blipFill>
        <p:spPr>
          <a:xfrm>
            <a:off x="3634438" y="2448698"/>
            <a:ext cx="2283890" cy="1888016"/>
          </a:xfrm>
          <a:prstGeom prst="rect">
            <a:avLst/>
          </a:prstGeom>
          <a:noFill/>
          <a:ln>
            <a:noFill/>
          </a:ln>
        </p:spPr>
      </p:pic>
      <p:pic>
        <p:nvPicPr>
          <p:cNvPr id="88" name="Google Shape;88;p2"/>
          <p:cNvPicPr preferRelativeResize="0"/>
          <p:nvPr/>
        </p:nvPicPr>
        <p:blipFill rotWithShape="1">
          <a:blip r:embed="rId6">
            <a:alphaModFix/>
          </a:blip>
          <a:srcRect/>
          <a:stretch/>
        </p:blipFill>
        <p:spPr>
          <a:xfrm>
            <a:off x="6728560" y="2490690"/>
            <a:ext cx="1783319" cy="1783319"/>
          </a:xfrm>
          <a:prstGeom prst="rect">
            <a:avLst/>
          </a:prstGeom>
          <a:noFill/>
          <a:ln>
            <a:noFill/>
          </a:ln>
        </p:spPr>
      </p:pic>
      <p:pic>
        <p:nvPicPr>
          <p:cNvPr id="89" name="Google Shape;89;p2"/>
          <p:cNvPicPr preferRelativeResize="0"/>
          <p:nvPr/>
        </p:nvPicPr>
        <p:blipFill rotWithShape="1">
          <a:blip r:embed="rId7">
            <a:alphaModFix/>
          </a:blip>
          <a:srcRect/>
          <a:stretch/>
        </p:blipFill>
        <p:spPr>
          <a:xfrm>
            <a:off x="3053068" y="5283376"/>
            <a:ext cx="3944079" cy="991924"/>
          </a:xfrm>
          <a:prstGeom prst="rect">
            <a:avLst/>
          </a:prstGeom>
          <a:noFill/>
          <a:ln>
            <a:noFill/>
          </a:ln>
        </p:spPr>
      </p:pic>
      <p:pic>
        <p:nvPicPr>
          <p:cNvPr id="90" name="Google Shape;90;p2"/>
          <p:cNvPicPr preferRelativeResize="0"/>
          <p:nvPr/>
        </p:nvPicPr>
        <p:blipFill rotWithShape="1">
          <a:blip r:embed="rId8">
            <a:alphaModFix/>
          </a:blip>
          <a:srcRect/>
          <a:stretch/>
        </p:blipFill>
        <p:spPr>
          <a:xfrm>
            <a:off x="7945718" y="5148127"/>
            <a:ext cx="3336531" cy="1145629"/>
          </a:xfrm>
          <a:prstGeom prst="rect">
            <a:avLst/>
          </a:prstGeom>
          <a:noFill/>
          <a:ln>
            <a:noFill/>
          </a:ln>
        </p:spPr>
      </p:pic>
      <p:cxnSp>
        <p:nvCxnSpPr>
          <p:cNvPr id="91" name="Google Shape;91;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2" name="Google Shape;92;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Zavod IZRIIS, Slovenia</a:t>
            </a:r>
            <a:endParaRPr sz="1600" b="0" i="0" u="none" strike="noStrike" cap="none">
              <a:solidFill>
                <a:srgbClr val="9CC2E5"/>
              </a:solidFill>
              <a:latin typeface="Calibri"/>
              <a:ea typeface="Calibri"/>
              <a:cs typeface="Calibri"/>
              <a:sym typeface="Calibri"/>
            </a:endParaRPr>
          </a:p>
        </p:txBody>
      </p:sp>
      <p:sp>
        <p:nvSpPr>
          <p:cNvPr id="93" name="Google Shape;93;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E-SENIORS: INITIATION DES SENIORS AUX NTIC ASSOCIATION, France</a:t>
            </a:r>
            <a:endParaRPr sz="1600" b="0" i="0" u="none" strike="noStrike" cap="none">
              <a:solidFill>
                <a:srgbClr val="9CC2E5"/>
              </a:solidFill>
              <a:latin typeface="Calibri"/>
              <a:ea typeface="Calibri"/>
              <a:cs typeface="Calibri"/>
              <a:sym typeface="Calibri"/>
            </a:endParaRPr>
          </a:p>
        </p:txBody>
      </p:sp>
      <p:sp>
        <p:nvSpPr>
          <p:cNvPr id="94" name="Google Shape;94;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Asociatia Niciodata Singur – Prietenii Varstnicilor, Romania</a:t>
            </a:r>
            <a:endParaRPr sz="1600" b="0" i="0" u="none" strike="noStrike" cap="none">
              <a:solidFill>
                <a:srgbClr val="9CC2E5"/>
              </a:solidFill>
              <a:latin typeface="Calibri"/>
              <a:ea typeface="Calibri"/>
              <a:cs typeface="Calibri"/>
              <a:sym typeface="Calibri"/>
            </a:endParaRPr>
          </a:p>
        </p:txBody>
      </p:sp>
      <p:sp>
        <p:nvSpPr>
          <p:cNvPr id="95" name="Google Shape;95;p2"/>
          <p:cNvSpPr txBox="1"/>
          <p:nvPr/>
        </p:nvSpPr>
        <p:spPr>
          <a:xfrm>
            <a:off x="7933169" y="6242982"/>
            <a:ext cx="352476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Fundació Gesmed Fundació de la Comunitat Valenciana, Spain</a:t>
            </a:r>
            <a:endParaRPr sz="1600" b="0" i="0" u="none" strike="noStrike" cap="none">
              <a:solidFill>
                <a:srgbClr val="9CC2E5"/>
              </a:solidFill>
              <a:latin typeface="Calibri"/>
              <a:ea typeface="Calibri"/>
              <a:cs typeface="Calibri"/>
              <a:sym typeface="Calibri"/>
            </a:endParaRPr>
          </a:p>
        </p:txBody>
      </p:sp>
      <p:sp>
        <p:nvSpPr>
          <p:cNvPr id="96" name="Google Shape;96;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2E75B5"/>
                </a:solidFill>
                <a:highlight>
                  <a:srgbClr val="FFFFFF"/>
                </a:highlight>
                <a:latin typeface="Poppins"/>
                <a:ea typeface="Poppins"/>
                <a:cs typeface="Poppins"/>
                <a:sym typeface="Poppins"/>
              </a:rPr>
              <a:t>Asociatia Four Change, Romania</a:t>
            </a:r>
            <a:endParaRPr sz="2000" b="0" i="0" u="none" strike="noStrike" cap="none">
              <a:solidFill>
                <a:srgbClr val="2E75B5"/>
              </a:solidFill>
              <a:latin typeface="Calibri"/>
              <a:ea typeface="Calibri"/>
              <a:cs typeface="Calibri"/>
              <a:sym typeface="Calibri"/>
            </a:endParaRPr>
          </a:p>
        </p:txBody>
      </p:sp>
      <p:sp>
        <p:nvSpPr>
          <p:cNvPr id="97" name="Google Shape;97;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GUnet, Greece</a:t>
            </a:r>
            <a:endParaRPr sz="1600" b="0" i="0" u="none" strike="noStrike" cap="none">
              <a:solidFill>
                <a:srgbClr val="9CC2E5"/>
              </a:solidFill>
              <a:latin typeface="Calibri"/>
              <a:ea typeface="Calibri"/>
              <a:cs typeface="Calibri"/>
              <a:sym typeface="Calibri"/>
            </a:endParaRPr>
          </a:p>
        </p:txBody>
      </p:sp>
      <p:pic>
        <p:nvPicPr>
          <p:cNvPr id="98" name="Google Shape;98;p2"/>
          <p:cNvPicPr preferRelativeResize="0"/>
          <p:nvPr/>
        </p:nvPicPr>
        <p:blipFill rotWithShape="1">
          <a:blip r:embed="rId9">
            <a:alphaModFix/>
          </a:blip>
          <a:srcRect/>
          <a:stretch/>
        </p:blipFill>
        <p:spPr>
          <a:xfrm>
            <a:off x="8809414" y="1097992"/>
            <a:ext cx="3283197" cy="4643614"/>
          </a:xfrm>
          <a:prstGeom prst="rect">
            <a:avLst/>
          </a:prstGeom>
          <a:noFill/>
          <a:ln>
            <a:noFill/>
          </a:ln>
        </p:spPr>
      </p:pic>
      <p:cxnSp>
        <p:nvCxnSpPr>
          <p:cNvPr id="99" name="Google Shape;99;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100" name="Google Shape;100;p2"/>
          <p:cNvPicPr preferRelativeResize="0"/>
          <p:nvPr/>
        </p:nvPicPr>
        <p:blipFill rotWithShape="1">
          <a:blip r:embed="rId10">
            <a:alphaModFix/>
          </a:blip>
          <a:srcRect/>
          <a:stretch/>
        </p:blipFill>
        <p:spPr>
          <a:xfrm>
            <a:off x="5730655" y="38584"/>
            <a:ext cx="4580088" cy="186256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4669E-A3BF-3D3D-0FD6-503FEDCDC56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4AD1078-A859-D2ED-E360-1CC58BDE71F3}"/>
              </a:ext>
            </a:extLst>
          </p:cNvPr>
          <p:cNvSpPr>
            <a:spLocks noGrp="1"/>
          </p:cNvSpPr>
          <p:nvPr>
            <p:ph type="title"/>
          </p:nvPr>
        </p:nvSpPr>
        <p:spPr/>
        <p:txBody>
          <a:bodyPr>
            <a:normAutofit/>
          </a:bodyPr>
          <a:lstStyle/>
          <a:p>
            <a:r>
              <a:rPr lang="en-US" sz="2800" b="1" dirty="0"/>
              <a:t>Benefits of secure online transactions (1/3)</a:t>
            </a:r>
            <a:endParaRPr lang="el-GR" dirty="0"/>
          </a:p>
        </p:txBody>
      </p:sp>
      <p:sp>
        <p:nvSpPr>
          <p:cNvPr id="5" name="TextBox 4">
            <a:extLst>
              <a:ext uri="{FF2B5EF4-FFF2-40B4-BE49-F238E27FC236}">
                <a16:creationId xmlns:a16="http://schemas.microsoft.com/office/drawing/2014/main" id="{D701E290-B703-4472-8010-EF05FA8C16F7}"/>
              </a:ext>
            </a:extLst>
          </p:cNvPr>
          <p:cNvSpPr txBox="1"/>
          <p:nvPr/>
        </p:nvSpPr>
        <p:spPr>
          <a:xfrm>
            <a:off x="583758" y="1843183"/>
            <a:ext cx="7722041" cy="2769989"/>
          </a:xfrm>
          <a:prstGeom prst="rect">
            <a:avLst/>
          </a:prstGeom>
          <a:noFill/>
        </p:spPr>
        <p:txBody>
          <a:bodyPr wrap="square">
            <a:spAutoFit/>
          </a:bodyPr>
          <a:lstStyle/>
          <a:p>
            <a:pPr marL="342900" indent="-342900">
              <a:spcBef>
                <a:spcPts val="600"/>
              </a:spcBef>
              <a:spcAft>
                <a:spcPts val="600"/>
              </a:spcAft>
              <a:buClr>
                <a:srgbClr val="92D050"/>
              </a:buClr>
              <a:buFont typeface="Wingdings" panose="05000000000000000000" pitchFamily="2" charset="2"/>
              <a:buChar char="§"/>
            </a:pPr>
            <a:r>
              <a:rPr lang="en-US" sz="2200" b="1" dirty="0">
                <a:latin typeface="Calibri" panose="020F0502020204030204" pitchFamily="34" charset="0"/>
                <a:ea typeface="Calibri" panose="020F0502020204030204" pitchFamily="34" charset="0"/>
                <a:cs typeface="Calibri" panose="020F0502020204030204" pitchFamily="34" charset="0"/>
              </a:rPr>
              <a:t>Convenient and Secure: </a:t>
            </a:r>
            <a:r>
              <a:rPr lang="en-US" sz="2200" dirty="0">
                <a:latin typeface="Calibri" panose="020F0502020204030204" pitchFamily="34" charset="0"/>
                <a:ea typeface="Calibri" panose="020F0502020204030204" pitchFamily="34" charset="0"/>
                <a:cs typeface="Calibri" panose="020F0502020204030204" pitchFamily="34" charset="0"/>
              </a:rPr>
              <a:t>Pay bills, make purchases, and manage finances online without needing to visit physical locations.</a:t>
            </a:r>
            <a:endParaRPr lang="ro-RO" sz="22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spcAft>
                <a:spcPts val="600"/>
              </a:spcAft>
              <a:buClr>
                <a:srgbClr val="92D050"/>
              </a:buClr>
              <a:buFont typeface="Wingdings" panose="05000000000000000000" pitchFamily="2" charset="2"/>
              <a:buChar char="§"/>
            </a:pPr>
            <a:r>
              <a:rPr lang="en-US" sz="2200" b="1" dirty="0">
                <a:latin typeface="Calibri" panose="020F0502020204030204" pitchFamily="34" charset="0"/>
                <a:ea typeface="Calibri" panose="020F0502020204030204" pitchFamily="34" charset="0"/>
                <a:cs typeface="Calibri" panose="020F0502020204030204" pitchFamily="34" charset="0"/>
              </a:rPr>
              <a:t>Encrypted and Secure Portals: </a:t>
            </a:r>
            <a:r>
              <a:rPr lang="en-US" sz="2200" dirty="0">
                <a:latin typeface="Calibri" panose="020F0502020204030204" pitchFamily="34" charset="0"/>
                <a:ea typeface="Calibri" panose="020F0502020204030204" pitchFamily="34" charset="0"/>
                <a:cs typeface="Calibri" panose="020F0502020204030204" pitchFamily="34" charset="0"/>
              </a:rPr>
              <a:t>Payments are processed through secure, encrypted websites or mobile apps.</a:t>
            </a:r>
            <a:endParaRPr lang="ro-RO" sz="22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spcAft>
                <a:spcPts val="600"/>
              </a:spcAft>
              <a:buClr>
                <a:srgbClr val="92D050"/>
              </a:buClr>
              <a:buFont typeface="Wingdings" panose="05000000000000000000" pitchFamily="2" charset="2"/>
              <a:buChar char="§"/>
            </a:pPr>
            <a:r>
              <a:rPr lang="en-US" sz="2200" b="1" dirty="0">
                <a:latin typeface="Calibri" panose="020F0502020204030204" pitchFamily="34" charset="0"/>
                <a:ea typeface="Calibri" panose="020F0502020204030204" pitchFamily="34" charset="0"/>
                <a:cs typeface="Calibri" panose="020F0502020204030204" pitchFamily="34" charset="0"/>
              </a:rPr>
              <a:t>Multiple Payment Options</a:t>
            </a:r>
            <a:r>
              <a:rPr lang="en-US" sz="2200" dirty="0">
                <a:latin typeface="Calibri" panose="020F0502020204030204" pitchFamily="34" charset="0"/>
                <a:ea typeface="Calibri" panose="020F0502020204030204" pitchFamily="34" charset="0"/>
                <a:cs typeface="Calibri" panose="020F0502020204030204" pitchFamily="34" charset="0"/>
              </a:rPr>
              <a:t>: Link bank accounts, credit/debit cards, or digital wallets for quick transactions.</a:t>
            </a:r>
            <a:endParaRPr lang="ro-RO" sz="2200" dirty="0">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FAFF0DA-DB82-4404-8E2F-B69E24C489AA}"/>
              </a:ext>
            </a:extLst>
          </p:cNvPr>
          <p:cNvPicPr>
            <a:picLocks noChangeAspect="1"/>
          </p:cNvPicPr>
          <p:nvPr/>
        </p:nvPicPr>
        <p:blipFill>
          <a:blip r:embed="rId3"/>
          <a:stretch>
            <a:fillRect/>
          </a:stretch>
        </p:blipFill>
        <p:spPr>
          <a:xfrm>
            <a:off x="8126846" y="1328864"/>
            <a:ext cx="3516604" cy="3516604"/>
          </a:xfrm>
          <a:prstGeom prst="rect">
            <a:avLst/>
          </a:prstGeom>
        </p:spPr>
      </p:pic>
      <p:sp>
        <p:nvSpPr>
          <p:cNvPr id="13" name="Google Shape;173;p8">
            <a:extLst>
              <a:ext uri="{FF2B5EF4-FFF2-40B4-BE49-F238E27FC236}">
                <a16:creationId xmlns:a16="http://schemas.microsoft.com/office/drawing/2014/main" id="{D4B56079-6CF9-4DB4-9B3C-F3068BD5C496}"/>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rPr>
              <a:t>Image by vectorjuice on Freepik</a:t>
            </a:r>
            <a:endParaRPr sz="1000" b="0" i="0" u="none" strike="noStrike" cap="none" dirty="0">
              <a:solidFill>
                <a:schemeClr val="dk1"/>
              </a:solidFill>
              <a:latin typeface="Calibri"/>
              <a:ea typeface="Calibri"/>
              <a:cs typeface="Calibri"/>
              <a:sym typeface="Calibri"/>
            </a:endParaRPr>
          </a:p>
        </p:txBody>
      </p:sp>
      <p:sp>
        <p:nvSpPr>
          <p:cNvPr id="3" name="Google Shape;193;p10">
            <a:extLst>
              <a:ext uri="{FF2B5EF4-FFF2-40B4-BE49-F238E27FC236}">
                <a16:creationId xmlns:a16="http://schemas.microsoft.com/office/drawing/2014/main" id="{0B7FB9F5-5A3A-6943-391B-FEDFC93E44AE}"/>
              </a:ext>
            </a:extLst>
          </p:cNvPr>
          <p:cNvSpPr/>
          <p:nvPr/>
        </p:nvSpPr>
        <p:spPr>
          <a:xfrm>
            <a:off x="8305798" y="0"/>
            <a:ext cx="388057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n-US" sz="1800" b="0" i="0" u="none" strike="noStrike" cap="none" dirty="0">
                <a:solidFill>
                  <a:srgbClr val="1C2E78"/>
                </a:solidFill>
                <a:latin typeface="Calibri"/>
                <a:ea typeface="Calibri"/>
                <a:cs typeface="Calibri"/>
                <a:sym typeface="Calibri"/>
              </a:rPr>
              <a:t> Make secure online transactions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430002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53319-F02C-B2A5-9E2D-21A573C241C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F772A3A-45D2-0AFD-97B4-DE58203BFED5}"/>
              </a:ext>
            </a:extLst>
          </p:cNvPr>
          <p:cNvSpPr>
            <a:spLocks noGrp="1"/>
          </p:cNvSpPr>
          <p:nvPr>
            <p:ph type="title"/>
          </p:nvPr>
        </p:nvSpPr>
        <p:spPr/>
        <p:txBody>
          <a:bodyPr>
            <a:normAutofit/>
          </a:bodyPr>
          <a:lstStyle/>
          <a:p>
            <a:r>
              <a:rPr lang="en-US" sz="2800" b="1" dirty="0"/>
              <a:t>Benefits of secure online transactions (2/3)</a:t>
            </a:r>
            <a:endParaRPr lang="el-GR" dirty="0"/>
          </a:p>
        </p:txBody>
      </p:sp>
      <p:sp>
        <p:nvSpPr>
          <p:cNvPr id="5" name="TextBox 4">
            <a:extLst>
              <a:ext uri="{FF2B5EF4-FFF2-40B4-BE49-F238E27FC236}">
                <a16:creationId xmlns:a16="http://schemas.microsoft.com/office/drawing/2014/main" id="{A11EB186-4B90-F804-2EAE-1ACEC1DC6E3A}"/>
              </a:ext>
            </a:extLst>
          </p:cNvPr>
          <p:cNvSpPr txBox="1"/>
          <p:nvPr/>
        </p:nvSpPr>
        <p:spPr>
          <a:xfrm>
            <a:off x="583758" y="1843183"/>
            <a:ext cx="7417241" cy="2616101"/>
          </a:xfrm>
          <a:prstGeom prst="rect">
            <a:avLst/>
          </a:prstGeom>
          <a:noFill/>
        </p:spPr>
        <p:txBody>
          <a:bodyPr wrap="square">
            <a:spAutoFit/>
          </a:bodyPr>
          <a:lstStyle/>
          <a:p>
            <a:pPr marL="342900" indent="-342900">
              <a:spcBef>
                <a:spcPts val="600"/>
              </a:spcBef>
              <a:spcAft>
                <a:spcPts val="600"/>
              </a:spcAft>
              <a:buClr>
                <a:srgbClr val="92D050"/>
              </a:buClr>
              <a:buFont typeface="Wingdings" panose="05000000000000000000" pitchFamily="2" charset="2"/>
              <a:buChar char="§"/>
            </a:pPr>
            <a:r>
              <a:rPr lang="en-US" sz="2400" b="1" dirty="0">
                <a:latin typeface="Calibri" panose="020F0502020204030204" pitchFamily="34" charset="0"/>
                <a:ea typeface="Calibri" panose="020F0502020204030204" pitchFamily="34" charset="0"/>
                <a:cs typeface="Calibri" panose="020F0502020204030204" pitchFamily="34" charset="0"/>
              </a:rPr>
              <a:t>Automatic Payments: </a:t>
            </a:r>
            <a:r>
              <a:rPr lang="en-US" sz="2400" dirty="0">
                <a:latin typeface="Calibri" panose="020F0502020204030204" pitchFamily="34" charset="0"/>
                <a:ea typeface="Calibri" panose="020F0502020204030204" pitchFamily="34" charset="0"/>
                <a:cs typeface="Calibri" panose="020F0502020204030204" pitchFamily="34" charset="0"/>
              </a:rPr>
              <a:t>Set up recurring payments for added convenience.</a:t>
            </a:r>
            <a:endParaRPr lang="ro-RO" sz="24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spcAft>
                <a:spcPts val="600"/>
              </a:spcAft>
              <a:buClr>
                <a:srgbClr val="92D050"/>
              </a:buClr>
              <a:buFont typeface="Wingdings" panose="05000000000000000000" pitchFamily="2" charset="2"/>
              <a:buChar char="§"/>
            </a:pPr>
            <a:r>
              <a:rPr lang="en-US" sz="2400" b="1" dirty="0">
                <a:latin typeface="Calibri" panose="020F0502020204030204" pitchFamily="34" charset="0"/>
                <a:ea typeface="Calibri" panose="020F0502020204030204" pitchFamily="34" charset="0"/>
                <a:cs typeface="Calibri" panose="020F0502020204030204" pitchFamily="34" charset="0"/>
              </a:rPr>
              <a:t>Transaction Tracking: </a:t>
            </a:r>
            <a:r>
              <a:rPr lang="en-US" sz="2400" dirty="0">
                <a:latin typeface="Calibri" panose="020F0502020204030204" pitchFamily="34" charset="0"/>
                <a:ea typeface="Calibri" panose="020F0502020204030204" pitchFamily="34" charset="0"/>
                <a:cs typeface="Calibri" panose="020F0502020204030204" pitchFamily="34" charset="0"/>
              </a:rPr>
              <a:t>Keep track of transactions and digital receipts for easy management.</a:t>
            </a:r>
            <a:endParaRPr lang="ro-RO" sz="24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spcAft>
                <a:spcPts val="600"/>
              </a:spcAft>
              <a:buClr>
                <a:srgbClr val="92D050"/>
              </a:buClr>
              <a:buFont typeface="Wingdings" panose="05000000000000000000" pitchFamily="2" charset="2"/>
              <a:buChar char="§"/>
            </a:pPr>
            <a:r>
              <a:rPr lang="en-US" sz="2400" b="1" dirty="0">
                <a:latin typeface="Calibri" panose="020F0502020204030204" pitchFamily="34" charset="0"/>
                <a:ea typeface="Calibri" panose="020F0502020204030204" pitchFamily="34" charset="0"/>
                <a:cs typeface="Calibri" panose="020F0502020204030204" pitchFamily="34" charset="0"/>
              </a:rPr>
              <a:t>Hassle-Free Experience: </a:t>
            </a:r>
            <a:r>
              <a:rPr lang="en-US" sz="2400" dirty="0">
                <a:latin typeface="Calibri" panose="020F0502020204030204" pitchFamily="34" charset="0"/>
                <a:ea typeface="Calibri" panose="020F0502020204030204" pitchFamily="34" charset="0"/>
                <a:cs typeface="Calibri" panose="020F0502020204030204" pitchFamily="34" charset="0"/>
              </a:rPr>
              <a:t>Enjoy a smooth, efficient payment process.</a:t>
            </a:r>
            <a:endParaRPr lang="ro-RO" sz="2400" dirty="0">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0AA5950A-4E45-38A5-DC52-ACC0CEF3F359}"/>
              </a:ext>
            </a:extLst>
          </p:cNvPr>
          <p:cNvPicPr>
            <a:picLocks noChangeAspect="1"/>
          </p:cNvPicPr>
          <p:nvPr/>
        </p:nvPicPr>
        <p:blipFill>
          <a:blip r:embed="rId3"/>
          <a:stretch>
            <a:fillRect/>
          </a:stretch>
        </p:blipFill>
        <p:spPr>
          <a:xfrm>
            <a:off x="8634512" y="1239964"/>
            <a:ext cx="3516604" cy="3516604"/>
          </a:xfrm>
          <a:prstGeom prst="rect">
            <a:avLst/>
          </a:prstGeom>
        </p:spPr>
      </p:pic>
      <p:sp>
        <p:nvSpPr>
          <p:cNvPr id="13" name="Google Shape;173;p8">
            <a:extLst>
              <a:ext uri="{FF2B5EF4-FFF2-40B4-BE49-F238E27FC236}">
                <a16:creationId xmlns:a16="http://schemas.microsoft.com/office/drawing/2014/main" id="{AC45E821-499F-D881-588D-93D4E9137B55}"/>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rPr>
              <a:t>Image by vectorjuice on Freepik</a:t>
            </a:r>
            <a:endParaRPr sz="1000" b="0" i="0" u="none" strike="noStrike" cap="none" dirty="0">
              <a:solidFill>
                <a:schemeClr val="dk1"/>
              </a:solidFill>
              <a:latin typeface="Calibri"/>
              <a:ea typeface="Calibri"/>
              <a:cs typeface="Calibri"/>
              <a:sym typeface="Calibri"/>
            </a:endParaRPr>
          </a:p>
        </p:txBody>
      </p:sp>
      <p:sp>
        <p:nvSpPr>
          <p:cNvPr id="3" name="Google Shape;193;p10">
            <a:extLst>
              <a:ext uri="{FF2B5EF4-FFF2-40B4-BE49-F238E27FC236}">
                <a16:creationId xmlns:a16="http://schemas.microsoft.com/office/drawing/2014/main" id="{752D411A-E261-F620-32B2-DAE95C88FABF}"/>
              </a:ext>
            </a:extLst>
          </p:cNvPr>
          <p:cNvSpPr/>
          <p:nvPr/>
        </p:nvSpPr>
        <p:spPr>
          <a:xfrm>
            <a:off x="8305798" y="0"/>
            <a:ext cx="388057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n-US" sz="1800" b="0" i="0" u="none" strike="noStrike" cap="none" dirty="0">
                <a:solidFill>
                  <a:srgbClr val="1C2E78"/>
                </a:solidFill>
                <a:latin typeface="Calibri"/>
                <a:ea typeface="Calibri"/>
                <a:cs typeface="Calibri"/>
                <a:sym typeface="Calibri"/>
              </a:rPr>
              <a:t> Make secure online transactions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33626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65EF75-8A9C-2678-6F71-F24737E09E32}"/>
              </a:ext>
            </a:extLst>
          </p:cNvPr>
          <p:cNvSpPr>
            <a:spLocks noGrp="1"/>
          </p:cNvSpPr>
          <p:nvPr>
            <p:ph type="title"/>
          </p:nvPr>
        </p:nvSpPr>
        <p:spPr/>
        <p:txBody>
          <a:bodyPr/>
          <a:lstStyle/>
          <a:p>
            <a:r>
              <a:rPr lang="en-US" sz="2800" b="1" dirty="0"/>
              <a:t>Benefits of secure online transactions (3/3)</a:t>
            </a:r>
            <a:endParaRPr lang="el-GR" dirty="0"/>
          </a:p>
        </p:txBody>
      </p:sp>
      <p:sp>
        <p:nvSpPr>
          <p:cNvPr id="3" name="Θέση κειμένου 2">
            <a:extLst>
              <a:ext uri="{FF2B5EF4-FFF2-40B4-BE49-F238E27FC236}">
                <a16:creationId xmlns:a16="http://schemas.microsoft.com/office/drawing/2014/main" id="{0ED56D0C-A2F2-F56C-F485-9D85AEC17006}"/>
              </a:ext>
            </a:extLst>
          </p:cNvPr>
          <p:cNvSpPr>
            <a:spLocks noGrp="1"/>
          </p:cNvSpPr>
          <p:nvPr>
            <p:ph type="body" idx="1"/>
          </p:nvPr>
        </p:nvSpPr>
        <p:spPr/>
        <p:txBody>
          <a:bodyPr/>
          <a:lstStyle/>
          <a:p>
            <a:pPr marL="76200" indent="0">
              <a:spcAft>
                <a:spcPts val="600"/>
              </a:spcAft>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Examples: </a:t>
            </a:r>
          </a:p>
          <a:p>
            <a:pPr>
              <a:spcAft>
                <a:spcPts val="600"/>
              </a:spcAft>
              <a:buFont typeface="Wingdings" panose="05000000000000000000" pitchFamily="2" charset="2"/>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Paying utility bills (electricity, water, gas).</a:t>
            </a:r>
          </a:p>
          <a:p>
            <a:pPr>
              <a:spcAft>
                <a:spcPts val="600"/>
              </a:spcAft>
              <a:buFont typeface="Wingdings" panose="05000000000000000000" pitchFamily="2" charset="2"/>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Subscriptions (TV, internet, streaming services).</a:t>
            </a:r>
          </a:p>
          <a:p>
            <a:pPr>
              <a:spcAft>
                <a:spcPts val="600"/>
              </a:spcAft>
              <a:buFont typeface="Wingdings" panose="05000000000000000000" pitchFamily="2" charset="2"/>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Insurance payments, loans, or credit card bills.</a:t>
            </a:r>
          </a:p>
          <a:p>
            <a:endParaRPr lang="el-GR" dirty="0"/>
          </a:p>
        </p:txBody>
      </p:sp>
      <p:sp>
        <p:nvSpPr>
          <p:cNvPr id="4" name="Google Shape;193;p10">
            <a:extLst>
              <a:ext uri="{FF2B5EF4-FFF2-40B4-BE49-F238E27FC236}">
                <a16:creationId xmlns:a16="http://schemas.microsoft.com/office/drawing/2014/main" id="{C5E0AA71-2614-C713-E7A6-0AC473A304ED}"/>
              </a:ext>
            </a:extLst>
          </p:cNvPr>
          <p:cNvSpPr/>
          <p:nvPr/>
        </p:nvSpPr>
        <p:spPr>
          <a:xfrm>
            <a:off x="8305798" y="0"/>
            <a:ext cx="388057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n-US" sz="1800" b="0" i="0" u="none" strike="noStrike" cap="none" dirty="0">
                <a:solidFill>
                  <a:srgbClr val="1C2E78"/>
                </a:solidFill>
                <a:latin typeface="Calibri"/>
                <a:ea typeface="Calibri"/>
                <a:cs typeface="Calibri"/>
                <a:sym typeface="Calibri"/>
              </a:rPr>
              <a:t> Make secure online transactions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920449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4669E-A3BF-3D3D-0FD6-503FEDCDC56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4AD1078-A859-D2ED-E360-1CC58BDE71F3}"/>
              </a:ext>
            </a:extLst>
          </p:cNvPr>
          <p:cNvSpPr>
            <a:spLocks noGrp="1"/>
          </p:cNvSpPr>
          <p:nvPr>
            <p:ph type="title"/>
          </p:nvPr>
        </p:nvSpPr>
        <p:spPr>
          <a:xfrm>
            <a:off x="566154" y="765964"/>
            <a:ext cx="11059692" cy="728162"/>
          </a:xfrm>
        </p:spPr>
        <p:txBody>
          <a:bodyPr>
            <a:normAutofit/>
          </a:bodyPr>
          <a:lstStyle/>
          <a:p>
            <a:r>
              <a:rPr lang="en-US" dirty="0"/>
              <a:t>Main steps (1/2)</a:t>
            </a:r>
            <a:endParaRPr lang="el-GR" dirty="0"/>
          </a:p>
        </p:txBody>
      </p:sp>
      <p:sp>
        <p:nvSpPr>
          <p:cNvPr id="4" name="Θέση κειμένου 2">
            <a:extLst>
              <a:ext uri="{FF2B5EF4-FFF2-40B4-BE49-F238E27FC236}">
                <a16:creationId xmlns:a16="http://schemas.microsoft.com/office/drawing/2014/main" id="{6FCEA988-8294-4939-A126-EBA09D0A5439}"/>
              </a:ext>
            </a:extLst>
          </p:cNvPr>
          <p:cNvSpPr>
            <a:spLocks noGrp="1"/>
          </p:cNvSpPr>
          <p:nvPr>
            <p:ph type="body" idx="1"/>
          </p:nvPr>
        </p:nvSpPr>
        <p:spPr>
          <a:xfrm>
            <a:off x="566154" y="1672846"/>
            <a:ext cx="9644646" cy="4693552"/>
          </a:xfrm>
          <a:noFill/>
        </p:spPr>
        <p:txBody>
          <a:bodyPr wrap="square">
            <a:spAutoFit/>
          </a:bodyPr>
          <a:lstStyle/>
          <a:p>
            <a:pPr marL="533400" indent="-457200">
              <a:spcBef>
                <a:spcPts val="0"/>
              </a:spcBef>
              <a:spcAft>
                <a:spcPts val="600"/>
              </a:spcAft>
              <a:buClr>
                <a:srgbClr val="92D050"/>
              </a:buClr>
              <a:buFont typeface="+mj-lt"/>
              <a:buAutoNum type="arabicPeriod"/>
            </a:pPr>
            <a:r>
              <a:rPr lang="en-US" sz="2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Log in to the Official Website </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Ensure you are on the correct government or utility website (check for "https://" and official domains).</a:t>
            </a:r>
            <a:endPar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533400" indent="-457200">
              <a:spcBef>
                <a:spcPts val="0"/>
              </a:spcBef>
              <a:spcAft>
                <a:spcPts val="600"/>
              </a:spcAft>
              <a:buClr>
                <a:srgbClr val="92D050"/>
              </a:buClr>
              <a:buFont typeface="+mj-lt"/>
              <a:buAutoNum type="arabicPeriod"/>
            </a:pPr>
            <a:r>
              <a:rPr lang="en-US" sz="2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Navigate to the Payment Section</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 Locate the "Pay Bill," "Make a Payment," or "Billing" tab on the website.</a:t>
            </a:r>
            <a:endPar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533400" indent="-457200">
              <a:buClr>
                <a:srgbClr val="92D050"/>
              </a:buClr>
              <a:buFont typeface="+mj-lt"/>
              <a:buAutoNum type="arabicPeriod"/>
            </a:pPr>
            <a:r>
              <a:rPr lang="en-US" sz="2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Select Payment Method </a:t>
            </a:r>
            <a:endParaRPr lang="ro-RO" sz="2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lvl="1">
              <a:buClr>
                <a:srgbClr val="92D050"/>
              </a:buClr>
              <a:buFont typeface="Courier New" panose="02070309020205020404" pitchFamily="49" charset="0"/>
              <a:buChar char="o"/>
            </a:pPr>
            <a:r>
              <a:rPr lang="en-US" dirty="0"/>
              <a:t>Credit/Debit Card: enter your card number, expiry date, security code (CVV), and billing address.</a:t>
            </a:r>
          </a:p>
          <a:p>
            <a:pPr lvl="1">
              <a:buClr>
                <a:srgbClr val="92D050"/>
              </a:buClr>
              <a:buFont typeface="Courier New" panose="02070309020205020404" pitchFamily="49" charset="0"/>
              <a:buChar char="o"/>
            </a:pPr>
            <a:r>
              <a:rPr lang="en-US" dirty="0"/>
              <a:t>Bank transfer: provide your bank account number and routing number to complete a direct payment from your bank.</a:t>
            </a:r>
          </a:p>
          <a:p>
            <a:pPr lvl="1">
              <a:buClr>
                <a:srgbClr val="92D050"/>
              </a:buClr>
              <a:buFont typeface="Courier New" panose="02070309020205020404" pitchFamily="49" charset="0"/>
              <a:buChar char="o"/>
            </a:pPr>
            <a:r>
              <a:rPr lang="en-US" dirty="0"/>
              <a:t>Mobile Money (if available): input your mobile money account number and confirm the transaction via your phone.</a:t>
            </a:r>
          </a:p>
          <a:p>
            <a:pPr>
              <a:spcBef>
                <a:spcPts val="0"/>
              </a:spcBef>
              <a:spcAft>
                <a:spcPts val="600"/>
              </a:spcAft>
              <a:buClr>
                <a:srgbClr val="92D050"/>
              </a:buClr>
              <a:buFont typeface="Wingdings" panose="05000000000000000000" pitchFamily="2" charset="2"/>
              <a:buChar char="§"/>
            </a:pPr>
            <a:endPar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 name="Google Shape;193;p10">
            <a:extLst>
              <a:ext uri="{FF2B5EF4-FFF2-40B4-BE49-F238E27FC236}">
                <a16:creationId xmlns:a16="http://schemas.microsoft.com/office/drawing/2014/main" id="{94D553DF-35C6-BC39-21E1-1684B574AD6D}"/>
              </a:ext>
            </a:extLst>
          </p:cNvPr>
          <p:cNvSpPr/>
          <p:nvPr/>
        </p:nvSpPr>
        <p:spPr>
          <a:xfrm>
            <a:off x="8305798" y="0"/>
            <a:ext cx="388057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n-US" sz="1800" b="0" i="0" u="none" strike="noStrike" cap="none" dirty="0">
                <a:solidFill>
                  <a:srgbClr val="1C2E78"/>
                </a:solidFill>
                <a:latin typeface="Calibri"/>
                <a:ea typeface="Calibri"/>
                <a:cs typeface="Calibri"/>
                <a:sym typeface="Calibri"/>
              </a:rPr>
              <a:t> Make secure online transactions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276762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481B8-C72C-BDA5-D444-595D0192AED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1A95476-B174-4D9B-29D9-ADCFDFEFCF74}"/>
              </a:ext>
            </a:extLst>
          </p:cNvPr>
          <p:cNvSpPr>
            <a:spLocks noGrp="1"/>
          </p:cNvSpPr>
          <p:nvPr>
            <p:ph type="title"/>
          </p:nvPr>
        </p:nvSpPr>
        <p:spPr>
          <a:xfrm>
            <a:off x="566154" y="765964"/>
            <a:ext cx="11059692" cy="728162"/>
          </a:xfrm>
        </p:spPr>
        <p:txBody>
          <a:bodyPr>
            <a:normAutofit/>
          </a:bodyPr>
          <a:lstStyle/>
          <a:p>
            <a:r>
              <a:rPr lang="en-US" dirty="0"/>
              <a:t>Main steps (2/2)</a:t>
            </a:r>
            <a:endParaRPr lang="el-GR" dirty="0"/>
          </a:p>
        </p:txBody>
      </p:sp>
      <p:sp>
        <p:nvSpPr>
          <p:cNvPr id="4" name="Θέση κειμένου 2">
            <a:extLst>
              <a:ext uri="{FF2B5EF4-FFF2-40B4-BE49-F238E27FC236}">
                <a16:creationId xmlns:a16="http://schemas.microsoft.com/office/drawing/2014/main" id="{613C6A1F-B664-235D-7019-BA22CCFF70CE}"/>
              </a:ext>
            </a:extLst>
          </p:cNvPr>
          <p:cNvSpPr>
            <a:spLocks noGrp="1"/>
          </p:cNvSpPr>
          <p:nvPr>
            <p:ph type="body" idx="1"/>
          </p:nvPr>
        </p:nvSpPr>
        <p:spPr>
          <a:xfrm>
            <a:off x="566154" y="1672846"/>
            <a:ext cx="9073146" cy="2585283"/>
          </a:xfrm>
          <a:noFill/>
        </p:spPr>
        <p:txBody>
          <a:bodyPr wrap="square">
            <a:spAutoFit/>
          </a:bodyPr>
          <a:lstStyle/>
          <a:p>
            <a:pPr marL="533400" indent="-457200">
              <a:spcAft>
                <a:spcPts val="600"/>
              </a:spcAft>
              <a:buClr>
                <a:srgbClr val="92D050"/>
              </a:buClr>
              <a:buFont typeface="+mj-lt"/>
              <a:buAutoNum type="arabicPeriod" startAt="4"/>
            </a:pPr>
            <a:r>
              <a:rPr lang="en-US" sz="2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Enter Payment Details </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Input the amount, billing period, and any required reference numbers.</a:t>
            </a:r>
            <a:endPar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533400" indent="-457200">
              <a:spcAft>
                <a:spcPts val="600"/>
              </a:spcAft>
              <a:buClr>
                <a:srgbClr val="92D050"/>
              </a:buClr>
              <a:buFont typeface="+mj-lt"/>
              <a:buAutoNum type="arabicPeriod" startAt="4"/>
            </a:pPr>
            <a:r>
              <a:rPr lang="en-US" sz="2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Verify Transaction Details </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Double-check the payment summary for accuracy before proceeding.</a:t>
            </a:r>
            <a:endPar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533400" indent="-457200">
              <a:spcAft>
                <a:spcPts val="600"/>
              </a:spcAft>
              <a:buClr>
                <a:srgbClr val="92D050"/>
              </a:buClr>
              <a:buFont typeface="+mj-lt"/>
              <a:buAutoNum type="arabicPeriod" startAt="4"/>
            </a:pPr>
            <a:r>
              <a:rPr lang="en-US" sz="2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Confirm and Complete Payment </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Submit the payment and wait for a confirmation message or email receipt.</a:t>
            </a:r>
            <a:endPar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 name="Google Shape;193;p10">
            <a:extLst>
              <a:ext uri="{FF2B5EF4-FFF2-40B4-BE49-F238E27FC236}">
                <a16:creationId xmlns:a16="http://schemas.microsoft.com/office/drawing/2014/main" id="{915B1E09-A0E6-C544-8C50-3D04C4FB0710}"/>
              </a:ext>
            </a:extLst>
          </p:cNvPr>
          <p:cNvSpPr/>
          <p:nvPr/>
        </p:nvSpPr>
        <p:spPr>
          <a:xfrm>
            <a:off x="8305798" y="0"/>
            <a:ext cx="388057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n-US" sz="1800" b="0" i="0" u="none" strike="noStrike" cap="none" dirty="0">
                <a:solidFill>
                  <a:srgbClr val="1C2E78"/>
                </a:solidFill>
                <a:latin typeface="Calibri"/>
                <a:ea typeface="Calibri"/>
                <a:cs typeface="Calibri"/>
                <a:sym typeface="Calibri"/>
              </a:rPr>
              <a:t> Make secure online transactions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644062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A85618-AD12-E512-ADD3-87489E05CDEF}"/>
              </a:ext>
            </a:extLst>
          </p:cNvPr>
          <p:cNvSpPr>
            <a:spLocks noGrp="1"/>
          </p:cNvSpPr>
          <p:nvPr>
            <p:ph type="title"/>
          </p:nvPr>
        </p:nvSpPr>
        <p:spPr/>
        <p:txBody>
          <a:bodyPr/>
          <a:lstStyle/>
          <a:p>
            <a:r>
              <a:rPr lang="en-US" dirty="0"/>
              <a:t>Downloading and storing receipts</a:t>
            </a:r>
            <a:endParaRPr lang="el-GR" dirty="0"/>
          </a:p>
        </p:txBody>
      </p:sp>
      <p:sp>
        <p:nvSpPr>
          <p:cNvPr id="3" name="Θέση κειμένου 2">
            <a:extLst>
              <a:ext uri="{FF2B5EF4-FFF2-40B4-BE49-F238E27FC236}">
                <a16:creationId xmlns:a16="http://schemas.microsoft.com/office/drawing/2014/main" id="{75283520-7AFD-B387-08E5-C452856F8E17}"/>
              </a:ext>
            </a:extLst>
          </p:cNvPr>
          <p:cNvSpPr>
            <a:spLocks noGrp="1"/>
          </p:cNvSpPr>
          <p:nvPr>
            <p:ph type="body" idx="1"/>
          </p:nvPr>
        </p:nvSpPr>
        <p:spPr>
          <a:xfrm>
            <a:off x="583759" y="1970649"/>
            <a:ext cx="7912542" cy="3941326"/>
          </a:xfrm>
        </p:spPr>
        <p:txBody>
          <a:bodyPr/>
          <a:lstStyle/>
          <a:p>
            <a:r>
              <a:rPr lang="en-US" b="1" dirty="0"/>
              <a:t>Download the receipt:</a:t>
            </a:r>
          </a:p>
          <a:p>
            <a:pPr lvl="1">
              <a:buSzPct val="100000"/>
              <a:buFont typeface="Courier New" panose="02070309020205020404" pitchFamily="49" charset="0"/>
              <a:buChar char="o"/>
            </a:pPr>
            <a:r>
              <a:rPr lang="en-US" dirty="0"/>
              <a:t>After submitting your tax return or payment, the portal will usually provide an option to download a PDF receipt or email you a copy.</a:t>
            </a:r>
          </a:p>
          <a:p>
            <a:pPr lvl="1">
              <a:buSzPct val="100000"/>
              <a:buFont typeface="Courier New" panose="02070309020205020404" pitchFamily="49" charset="0"/>
              <a:buChar char="o"/>
            </a:pPr>
            <a:r>
              <a:rPr lang="en-US" dirty="0"/>
              <a:t>Click on the “Download Receipt” button and save the file to your computer or mobile device.</a:t>
            </a:r>
          </a:p>
          <a:p>
            <a:r>
              <a:rPr lang="en-US" b="1" dirty="0"/>
              <a:t>Email confirmation:</a:t>
            </a:r>
          </a:p>
          <a:p>
            <a:pPr lvl="1">
              <a:buSzPct val="100000"/>
              <a:buFont typeface="Courier New" panose="02070309020205020404" pitchFamily="49" charset="0"/>
              <a:buChar char="o"/>
            </a:pPr>
            <a:r>
              <a:rPr lang="en-US" dirty="0"/>
              <a:t>Most tax portals will automatically send a confirmation email with a digital copy of your receipt. Be sure to check your inbox and save this email for your records.</a:t>
            </a:r>
          </a:p>
          <a:p>
            <a:endParaRPr lang="el-GR" dirty="0"/>
          </a:p>
        </p:txBody>
      </p:sp>
      <p:sp>
        <p:nvSpPr>
          <p:cNvPr id="4" name="Google Shape;173;p8">
            <a:extLst>
              <a:ext uri="{FF2B5EF4-FFF2-40B4-BE49-F238E27FC236}">
                <a16:creationId xmlns:a16="http://schemas.microsoft.com/office/drawing/2014/main" id="{451157AC-B2EA-42F6-AF1D-BEB90C9D7B62}"/>
              </a:ext>
            </a:extLst>
          </p:cNvPr>
          <p:cNvSpPr txBox="1"/>
          <p:nvPr/>
        </p:nvSpPr>
        <p:spPr>
          <a:xfrm>
            <a:off x="9731748" y="6305665"/>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3"/>
              </a:rPr>
              <a:t>Image by </a:t>
            </a:r>
            <a:r>
              <a:rPr lang="ro-RO" sz="1000" u="sng" dirty="0" err="1">
                <a:solidFill>
                  <a:schemeClr val="dk1"/>
                </a:solidFill>
                <a:latin typeface="Calibri"/>
                <a:ea typeface="Calibri"/>
                <a:cs typeface="Calibri"/>
                <a:sym typeface="Calibri"/>
                <a:hlinkClick r:id="rId3"/>
              </a:rPr>
              <a:t>storyset</a:t>
            </a:r>
            <a:r>
              <a:rPr lang="en-US" sz="1000" b="0" i="0" u="sng" strike="noStrike" cap="none" dirty="0">
                <a:solidFill>
                  <a:schemeClr val="dk1"/>
                </a:solidFill>
                <a:latin typeface="Calibri"/>
                <a:ea typeface="Calibri"/>
                <a:cs typeface="Calibri"/>
                <a:sym typeface="Calibri"/>
                <a:hlinkClick r:id="rId3"/>
              </a:rPr>
              <a:t> on Freepik</a:t>
            </a:r>
            <a:endParaRPr sz="1000" b="0" i="0" u="none" strike="noStrike" cap="none" dirty="0">
              <a:solidFill>
                <a:schemeClr val="dk1"/>
              </a:solidFill>
              <a:latin typeface="Calibri"/>
              <a:ea typeface="Calibri"/>
              <a:cs typeface="Calibri"/>
              <a:sym typeface="Calibri"/>
            </a:endParaRPr>
          </a:p>
        </p:txBody>
      </p:sp>
      <p:pic>
        <p:nvPicPr>
          <p:cNvPr id="9218" name="Picture 2" descr="E-wallet concept illustration">
            <a:extLst>
              <a:ext uri="{FF2B5EF4-FFF2-40B4-BE49-F238E27FC236}">
                <a16:creationId xmlns:a16="http://schemas.microsoft.com/office/drawing/2014/main" id="{76F7D6BA-97C4-4BA8-91D5-9FB8BD740E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3896" y="1991735"/>
            <a:ext cx="3058104" cy="3058104"/>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93;p10">
            <a:extLst>
              <a:ext uri="{FF2B5EF4-FFF2-40B4-BE49-F238E27FC236}">
                <a16:creationId xmlns:a16="http://schemas.microsoft.com/office/drawing/2014/main" id="{17EB4E88-B7B1-84F1-EC18-C44050318098}"/>
              </a:ext>
            </a:extLst>
          </p:cNvPr>
          <p:cNvSpPr/>
          <p:nvPr/>
        </p:nvSpPr>
        <p:spPr>
          <a:xfrm>
            <a:off x="8305798" y="0"/>
            <a:ext cx="388057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n-US" sz="1800" b="0" i="0" u="none" strike="noStrike" cap="none" dirty="0">
                <a:solidFill>
                  <a:srgbClr val="1C2E78"/>
                </a:solidFill>
                <a:latin typeface="Calibri"/>
                <a:ea typeface="Calibri"/>
                <a:cs typeface="Calibri"/>
                <a:sym typeface="Calibri"/>
              </a:rPr>
              <a:t> Make secure online transactions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777609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FE0E11-2816-3BAF-4278-DCD5155A8F3E}"/>
              </a:ext>
            </a:extLst>
          </p:cNvPr>
          <p:cNvSpPr>
            <a:spLocks noGrp="1"/>
          </p:cNvSpPr>
          <p:nvPr>
            <p:ph type="title"/>
          </p:nvPr>
        </p:nvSpPr>
        <p:spPr/>
        <p:txBody>
          <a:bodyPr/>
          <a:lstStyle/>
          <a:p>
            <a:r>
              <a:rPr lang="en-US" dirty="0">
                <a:sym typeface="Calibri"/>
              </a:rPr>
              <a:t>Monitor for Fraud or Errors</a:t>
            </a:r>
            <a:endParaRPr lang="el-GR" dirty="0"/>
          </a:p>
        </p:txBody>
      </p:sp>
      <p:sp>
        <p:nvSpPr>
          <p:cNvPr id="3" name="Θέση κειμένου 2">
            <a:extLst>
              <a:ext uri="{FF2B5EF4-FFF2-40B4-BE49-F238E27FC236}">
                <a16:creationId xmlns:a16="http://schemas.microsoft.com/office/drawing/2014/main" id="{D59CBB35-2A5E-A2A8-C900-C1D591F5F751}"/>
              </a:ext>
            </a:extLst>
          </p:cNvPr>
          <p:cNvSpPr>
            <a:spLocks noGrp="1"/>
          </p:cNvSpPr>
          <p:nvPr>
            <p:ph type="body" idx="1"/>
          </p:nvPr>
        </p:nvSpPr>
        <p:spPr/>
        <p:txBody>
          <a:bodyPr/>
          <a:lstStyle/>
          <a:p>
            <a:pPr marL="533400" indent="-457200">
              <a:buFont typeface="+mj-lt"/>
              <a:buAutoNum type="arabicPeriod"/>
            </a:pPr>
            <a:r>
              <a:rPr lang="en-US" dirty="0">
                <a:solidFill>
                  <a:schemeClr val="tx1"/>
                </a:solidFill>
              </a:rPr>
              <a:t>Recognizing Payment Errors</a:t>
            </a:r>
          </a:p>
          <a:p>
            <a:pPr marL="533400" indent="-457200">
              <a:buFont typeface="+mj-lt"/>
              <a:buAutoNum type="arabicPeriod"/>
            </a:pPr>
            <a:r>
              <a:rPr lang="en-US" dirty="0">
                <a:solidFill>
                  <a:schemeClr val="tx1"/>
                </a:solidFill>
              </a:rPr>
              <a:t>Identifying Fraudulent Activity</a:t>
            </a:r>
          </a:p>
          <a:p>
            <a:pPr marL="533400" indent="-457200">
              <a:buFont typeface="+mj-lt"/>
              <a:buAutoNum type="arabicPeriod"/>
            </a:pPr>
            <a:r>
              <a:rPr lang="en-US" dirty="0">
                <a:solidFill>
                  <a:schemeClr val="tx1"/>
                </a:solidFill>
              </a:rPr>
              <a:t>Protecting Your Information</a:t>
            </a:r>
          </a:p>
          <a:p>
            <a:pPr marL="533400" indent="-457200">
              <a:buFont typeface="+mj-lt"/>
              <a:buAutoNum type="arabicPeriod"/>
            </a:pPr>
            <a:r>
              <a:rPr lang="en-US" dirty="0">
                <a:solidFill>
                  <a:schemeClr val="tx1"/>
                </a:solidFill>
              </a:rPr>
              <a:t>Steps to Take If You Spot an Issue</a:t>
            </a:r>
          </a:p>
          <a:p>
            <a:endParaRPr lang="el-GR" dirty="0"/>
          </a:p>
        </p:txBody>
      </p:sp>
      <p:sp>
        <p:nvSpPr>
          <p:cNvPr id="4" name="Google Shape;193;p10">
            <a:extLst>
              <a:ext uri="{FF2B5EF4-FFF2-40B4-BE49-F238E27FC236}">
                <a16:creationId xmlns:a16="http://schemas.microsoft.com/office/drawing/2014/main" id="{A099B910-061F-C6E3-4AE9-E34FB0108CAA}"/>
              </a:ext>
            </a:extLst>
          </p:cNvPr>
          <p:cNvSpPr/>
          <p:nvPr/>
        </p:nvSpPr>
        <p:spPr>
          <a:xfrm>
            <a:off x="8305798" y="0"/>
            <a:ext cx="388057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n-US" sz="1800" b="0" i="0" u="none" strike="noStrike" cap="none" dirty="0">
                <a:solidFill>
                  <a:srgbClr val="1C2E78"/>
                </a:solidFill>
                <a:latin typeface="Calibri"/>
                <a:ea typeface="Calibri"/>
                <a:cs typeface="Calibri"/>
                <a:sym typeface="Calibri"/>
              </a:rPr>
              <a:t> Make secure online transactions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609546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E97D8-9DF7-A571-8885-BA7126A4B8B6}"/>
              </a:ext>
            </a:extLst>
          </p:cNvPr>
          <p:cNvSpPr>
            <a:spLocks noGrp="1"/>
          </p:cNvSpPr>
          <p:nvPr>
            <p:ph type="title"/>
          </p:nvPr>
        </p:nvSpPr>
        <p:spPr/>
        <p:txBody>
          <a:bodyPr>
            <a:normAutofit/>
          </a:bodyPr>
          <a:lstStyle/>
          <a:p>
            <a:r>
              <a:rPr lang="en-US" dirty="0"/>
              <a:t>1 Recognizing Payment Errors</a:t>
            </a:r>
            <a:endParaRPr lang="el-GR" dirty="0"/>
          </a:p>
        </p:txBody>
      </p:sp>
      <p:sp>
        <p:nvSpPr>
          <p:cNvPr id="3" name="Θέση κειμένου 2">
            <a:extLst>
              <a:ext uri="{FF2B5EF4-FFF2-40B4-BE49-F238E27FC236}">
                <a16:creationId xmlns:a16="http://schemas.microsoft.com/office/drawing/2014/main" id="{7650E48B-70B7-909B-CF11-DA185620F2DE}"/>
              </a:ext>
            </a:extLst>
          </p:cNvPr>
          <p:cNvSpPr>
            <a:spLocks noGrp="1"/>
          </p:cNvSpPr>
          <p:nvPr>
            <p:ph type="body" idx="1"/>
          </p:nvPr>
        </p:nvSpPr>
        <p:spPr>
          <a:xfrm>
            <a:off x="566153" y="2330868"/>
            <a:ext cx="9098547" cy="3941326"/>
          </a:xfrm>
        </p:spPr>
        <p:txBody>
          <a:bodyPr>
            <a:normAutofit/>
          </a:bodyPr>
          <a:lstStyle/>
          <a:p>
            <a:pPr>
              <a:lnSpc>
                <a:spcPct val="120000"/>
              </a:lnSpc>
              <a:spcAft>
                <a:spcPts val="600"/>
              </a:spcAft>
            </a:pPr>
            <a:r>
              <a:rPr lang="en-US" b="1" dirty="0">
                <a:solidFill>
                  <a:schemeClr val="tx1"/>
                </a:solidFill>
              </a:rPr>
              <a:t>Double Charges</a:t>
            </a:r>
            <a:r>
              <a:rPr lang="en-US" dirty="0">
                <a:solidFill>
                  <a:schemeClr val="tx1"/>
                </a:solidFill>
              </a:rPr>
              <a:t>: Check for duplicate transactions in your payment history.</a:t>
            </a:r>
          </a:p>
          <a:p>
            <a:pPr>
              <a:lnSpc>
                <a:spcPct val="120000"/>
              </a:lnSpc>
              <a:spcAft>
                <a:spcPts val="600"/>
              </a:spcAft>
            </a:pPr>
            <a:r>
              <a:rPr lang="en-US" b="1" dirty="0">
                <a:solidFill>
                  <a:schemeClr val="tx1"/>
                </a:solidFill>
              </a:rPr>
              <a:t>Incorrect Amounts</a:t>
            </a:r>
            <a:r>
              <a:rPr lang="en-US" dirty="0">
                <a:solidFill>
                  <a:schemeClr val="tx1"/>
                </a:solidFill>
              </a:rPr>
              <a:t>: Ensure the billed amount matches your actual usage.</a:t>
            </a:r>
          </a:p>
          <a:p>
            <a:pPr>
              <a:lnSpc>
                <a:spcPct val="120000"/>
              </a:lnSpc>
              <a:spcAft>
                <a:spcPts val="600"/>
              </a:spcAft>
            </a:pPr>
            <a:r>
              <a:rPr lang="en-US" b="1" dirty="0">
                <a:solidFill>
                  <a:schemeClr val="tx1"/>
                </a:solidFill>
              </a:rPr>
              <a:t>Failed Transactions</a:t>
            </a:r>
            <a:r>
              <a:rPr lang="en-US" dirty="0">
                <a:solidFill>
                  <a:schemeClr val="tx1"/>
                </a:solidFill>
              </a:rPr>
              <a:t>: If a payment fails, confirm it wasn’t deducted from your account before retrying.</a:t>
            </a:r>
          </a:p>
          <a:p>
            <a:pPr lvl="1">
              <a:lnSpc>
                <a:spcPct val="120000"/>
              </a:lnSpc>
              <a:spcAft>
                <a:spcPts val="600"/>
              </a:spcAft>
              <a:buFont typeface="Wingdings" panose="05000000000000000000" pitchFamily="2" charset="2"/>
              <a:buChar char="§"/>
            </a:pPr>
            <a:endParaRPr lang="en-US" sz="2400" dirty="0">
              <a:solidFill>
                <a:schemeClr val="tx1"/>
              </a:solidFill>
            </a:endParaRPr>
          </a:p>
          <a:p>
            <a:pPr marL="76200" indent="0">
              <a:lnSpc>
                <a:spcPct val="120000"/>
              </a:lnSpc>
              <a:spcAft>
                <a:spcPts val="600"/>
              </a:spcAft>
              <a:buNone/>
            </a:pPr>
            <a:endParaRPr lang="en-US" dirty="0">
              <a:solidFill>
                <a:schemeClr val="tx1"/>
              </a:solidFill>
            </a:endParaRPr>
          </a:p>
        </p:txBody>
      </p:sp>
      <p:sp>
        <p:nvSpPr>
          <p:cNvPr id="5" name="Google Shape;193;p10">
            <a:extLst>
              <a:ext uri="{FF2B5EF4-FFF2-40B4-BE49-F238E27FC236}">
                <a16:creationId xmlns:a16="http://schemas.microsoft.com/office/drawing/2014/main" id="{BA28ACCE-EC83-565F-4835-84E32542F4D9}"/>
              </a:ext>
            </a:extLst>
          </p:cNvPr>
          <p:cNvSpPr/>
          <p:nvPr/>
        </p:nvSpPr>
        <p:spPr>
          <a:xfrm>
            <a:off x="8305798" y="0"/>
            <a:ext cx="388057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n-US" sz="1800" b="0" i="0" u="none" strike="noStrike" cap="none" dirty="0">
                <a:solidFill>
                  <a:srgbClr val="1C2E78"/>
                </a:solidFill>
                <a:latin typeface="Calibri"/>
                <a:ea typeface="Calibri"/>
                <a:cs typeface="Calibri"/>
                <a:sym typeface="Calibri"/>
              </a:rPr>
              <a:t> Make secure online transactions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30481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108F9C-DCDD-B63D-05E8-1CE11A5C3707}"/>
              </a:ext>
            </a:extLst>
          </p:cNvPr>
          <p:cNvSpPr>
            <a:spLocks noGrp="1"/>
          </p:cNvSpPr>
          <p:nvPr>
            <p:ph type="title"/>
          </p:nvPr>
        </p:nvSpPr>
        <p:spPr/>
        <p:txBody>
          <a:bodyPr>
            <a:normAutofit/>
          </a:bodyPr>
          <a:lstStyle/>
          <a:p>
            <a:r>
              <a:rPr lang="en-US" dirty="0"/>
              <a:t>2 Identifying Fraudulent Activity</a:t>
            </a:r>
            <a:endParaRPr lang="el-GR" dirty="0"/>
          </a:p>
        </p:txBody>
      </p:sp>
      <p:sp>
        <p:nvSpPr>
          <p:cNvPr id="3" name="Θέση κειμένου 2">
            <a:extLst>
              <a:ext uri="{FF2B5EF4-FFF2-40B4-BE49-F238E27FC236}">
                <a16:creationId xmlns:a16="http://schemas.microsoft.com/office/drawing/2014/main" id="{5889114A-8DF9-0D30-AFFD-8FAD3581294A}"/>
              </a:ext>
            </a:extLst>
          </p:cNvPr>
          <p:cNvSpPr>
            <a:spLocks noGrp="1"/>
          </p:cNvSpPr>
          <p:nvPr>
            <p:ph type="body" idx="1"/>
          </p:nvPr>
        </p:nvSpPr>
        <p:spPr>
          <a:xfrm>
            <a:off x="583758" y="2330868"/>
            <a:ext cx="8611042" cy="3941326"/>
          </a:xfrm>
        </p:spPr>
        <p:txBody>
          <a:bodyPr/>
          <a:lstStyle/>
          <a:p>
            <a:pPr>
              <a:spcAft>
                <a:spcPts val="600"/>
              </a:spcAft>
            </a:pPr>
            <a:r>
              <a:rPr lang="en-US" b="1" dirty="0"/>
              <a:t>Unauthorized Transactions: </a:t>
            </a:r>
            <a:r>
              <a:rPr lang="en-US" dirty="0"/>
              <a:t>Regularly review statements for any unfamiliar charges.</a:t>
            </a:r>
          </a:p>
          <a:p>
            <a:pPr>
              <a:spcAft>
                <a:spcPts val="600"/>
              </a:spcAft>
            </a:pPr>
            <a:r>
              <a:rPr lang="en-US" b="1" dirty="0"/>
              <a:t>Phishing Scams: </a:t>
            </a:r>
            <a:r>
              <a:rPr lang="en-US" dirty="0"/>
              <a:t>Avoid clicking on suspicious emails or links pretending to be from utility providers.</a:t>
            </a:r>
          </a:p>
          <a:p>
            <a:pPr>
              <a:spcAft>
                <a:spcPts val="600"/>
              </a:spcAft>
            </a:pPr>
            <a:r>
              <a:rPr lang="en-US" b="1" dirty="0"/>
              <a:t>Fake Websites: </a:t>
            </a:r>
            <a:r>
              <a:rPr lang="en-US" dirty="0"/>
              <a:t>Always use the official website or app to make payments.</a:t>
            </a:r>
          </a:p>
          <a:p>
            <a:pPr>
              <a:spcAft>
                <a:spcPts val="600"/>
              </a:spcAft>
            </a:pPr>
            <a:endParaRPr lang="en-US" dirty="0"/>
          </a:p>
          <a:p>
            <a:pPr>
              <a:spcAft>
                <a:spcPts val="600"/>
              </a:spcAft>
            </a:pPr>
            <a:endParaRPr lang="el-GR" dirty="0"/>
          </a:p>
        </p:txBody>
      </p:sp>
      <p:sp>
        <p:nvSpPr>
          <p:cNvPr id="4" name="Google Shape;193;p10">
            <a:extLst>
              <a:ext uri="{FF2B5EF4-FFF2-40B4-BE49-F238E27FC236}">
                <a16:creationId xmlns:a16="http://schemas.microsoft.com/office/drawing/2014/main" id="{969B125B-6AA8-1753-AF74-369C774B3170}"/>
              </a:ext>
            </a:extLst>
          </p:cNvPr>
          <p:cNvSpPr/>
          <p:nvPr/>
        </p:nvSpPr>
        <p:spPr>
          <a:xfrm>
            <a:off x="8305798" y="0"/>
            <a:ext cx="388057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n-US" sz="1800" b="0" i="0" u="none" strike="noStrike" cap="none" dirty="0">
                <a:solidFill>
                  <a:srgbClr val="1C2E78"/>
                </a:solidFill>
                <a:latin typeface="Calibri"/>
                <a:ea typeface="Calibri"/>
                <a:cs typeface="Calibri"/>
                <a:sym typeface="Calibri"/>
              </a:rPr>
              <a:t> Make secure online transactions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779168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656CE2-AE81-7267-95CA-5928E3193857}"/>
              </a:ext>
            </a:extLst>
          </p:cNvPr>
          <p:cNvSpPr>
            <a:spLocks noGrp="1"/>
          </p:cNvSpPr>
          <p:nvPr>
            <p:ph type="title"/>
          </p:nvPr>
        </p:nvSpPr>
        <p:spPr/>
        <p:txBody>
          <a:bodyPr>
            <a:normAutofit/>
          </a:bodyPr>
          <a:lstStyle/>
          <a:p>
            <a:r>
              <a:rPr lang="en-US" dirty="0"/>
              <a:t>3 Protecting Your Information</a:t>
            </a:r>
            <a:endParaRPr lang="el-GR" dirty="0"/>
          </a:p>
        </p:txBody>
      </p:sp>
      <p:sp>
        <p:nvSpPr>
          <p:cNvPr id="3" name="Θέση κειμένου 2">
            <a:extLst>
              <a:ext uri="{FF2B5EF4-FFF2-40B4-BE49-F238E27FC236}">
                <a16:creationId xmlns:a16="http://schemas.microsoft.com/office/drawing/2014/main" id="{B9742D39-9CCC-1215-981C-EAF887EDF6A5}"/>
              </a:ext>
            </a:extLst>
          </p:cNvPr>
          <p:cNvSpPr>
            <a:spLocks noGrp="1"/>
          </p:cNvSpPr>
          <p:nvPr>
            <p:ph type="body" idx="1"/>
          </p:nvPr>
        </p:nvSpPr>
        <p:spPr>
          <a:xfrm>
            <a:off x="566153" y="2330868"/>
            <a:ext cx="7968247" cy="3941326"/>
          </a:xfrm>
        </p:spPr>
        <p:txBody>
          <a:bodyPr/>
          <a:lstStyle/>
          <a:p>
            <a:pPr>
              <a:spcAft>
                <a:spcPts val="600"/>
              </a:spcAft>
            </a:pPr>
            <a:r>
              <a:rPr lang="en-US" b="1" dirty="0"/>
              <a:t>Enable Alerts: </a:t>
            </a:r>
            <a:r>
              <a:rPr lang="en-US" dirty="0"/>
              <a:t>Set up email or SMS notifications for transactions.</a:t>
            </a:r>
          </a:p>
          <a:p>
            <a:pPr>
              <a:spcAft>
                <a:spcPts val="600"/>
              </a:spcAft>
            </a:pPr>
            <a:r>
              <a:rPr lang="en-US" b="1" dirty="0"/>
              <a:t>Use Secure Connections: </a:t>
            </a:r>
            <a:r>
              <a:rPr lang="en-US" dirty="0"/>
              <a:t>Avoid making payments on public Wi-Fi networks.</a:t>
            </a:r>
          </a:p>
          <a:p>
            <a:pPr>
              <a:spcAft>
                <a:spcPts val="600"/>
              </a:spcAft>
            </a:pPr>
            <a:r>
              <a:rPr lang="en-US" b="1" dirty="0"/>
              <a:t>Two-Factor Authentication (2FA): </a:t>
            </a:r>
            <a:r>
              <a:rPr lang="en-US" dirty="0"/>
              <a:t>Add extra security by requiring a code in addition to your password.</a:t>
            </a:r>
          </a:p>
          <a:p>
            <a:pPr>
              <a:spcAft>
                <a:spcPts val="600"/>
              </a:spcAft>
            </a:pPr>
            <a:endParaRPr lang="el-GR" dirty="0"/>
          </a:p>
        </p:txBody>
      </p:sp>
      <p:sp>
        <p:nvSpPr>
          <p:cNvPr id="4" name="Google Shape;193;p10">
            <a:extLst>
              <a:ext uri="{FF2B5EF4-FFF2-40B4-BE49-F238E27FC236}">
                <a16:creationId xmlns:a16="http://schemas.microsoft.com/office/drawing/2014/main" id="{683501FA-CD87-EA7C-3C13-C1D83182122B}"/>
              </a:ext>
            </a:extLst>
          </p:cNvPr>
          <p:cNvSpPr/>
          <p:nvPr/>
        </p:nvSpPr>
        <p:spPr>
          <a:xfrm>
            <a:off x="8305798" y="0"/>
            <a:ext cx="388057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n-US" sz="1800" b="0" i="0" u="none" strike="noStrike" cap="none" dirty="0">
                <a:solidFill>
                  <a:srgbClr val="1C2E78"/>
                </a:solidFill>
                <a:latin typeface="Calibri"/>
                <a:ea typeface="Calibri"/>
                <a:cs typeface="Calibri"/>
                <a:sym typeface="Calibri"/>
              </a:rPr>
              <a:t> Make secure online transactions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893245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US" sz="5400" dirty="0"/>
              <a:t>Modules</a:t>
            </a:r>
            <a:endParaRPr sz="5400" dirty="0">
              <a:solidFill>
                <a:srgbClr val="1C2E78"/>
              </a:solidFill>
            </a:endParaRPr>
          </a:p>
        </p:txBody>
      </p:sp>
      <p:grpSp>
        <p:nvGrpSpPr>
          <p:cNvPr id="107" name="Google Shape;107;p3"/>
          <p:cNvGrpSpPr/>
          <p:nvPr/>
        </p:nvGrpSpPr>
        <p:grpSpPr>
          <a:xfrm>
            <a:off x="869904" y="2179751"/>
            <a:ext cx="10600532" cy="4282870"/>
            <a:chOff x="-79665" y="8026"/>
            <a:chExt cx="10600532" cy="4282870"/>
          </a:xfrm>
        </p:grpSpPr>
        <p:sp>
          <p:nvSpPr>
            <p:cNvPr id="108" name="Google Shape;108;p3"/>
            <p:cNvSpPr/>
            <p:nvPr/>
          </p:nvSpPr>
          <p:spPr>
            <a:xfrm>
              <a:off x="0" y="8026"/>
              <a:ext cx="10520867" cy="703409"/>
            </a:xfrm>
            <a:prstGeom prst="roundRect">
              <a:avLst>
                <a:gd name="adj" fmla="val 16667"/>
              </a:avLst>
            </a:prstGeom>
            <a:solidFill>
              <a:schemeClr val="bg1">
                <a:lumMod val="85000"/>
              </a:schemeClr>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1" i="0" u="none" strike="noStrike" cap="none" dirty="0">
                <a:solidFill>
                  <a:srgbClr val="000000"/>
                </a:solidFill>
                <a:latin typeface="Calibri"/>
                <a:ea typeface="Calibri"/>
                <a:cs typeface="Calibri"/>
                <a:sym typeface="Calibri"/>
              </a:endParaRPr>
            </a:p>
          </p:txBody>
        </p:sp>
        <p:sp>
          <p:nvSpPr>
            <p:cNvPr id="109" name="Google Shape;109;p3"/>
            <p:cNvSpPr txBox="1"/>
            <p:nvPr/>
          </p:nvSpPr>
          <p:spPr>
            <a:xfrm>
              <a:off x="-79665" y="4858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i="0" u="none" strike="noStrike" cap="none" dirty="0">
                  <a:solidFill>
                    <a:schemeClr val="lt1"/>
                  </a:solidFill>
                  <a:latin typeface="Calibri"/>
                  <a:ea typeface="Calibri"/>
                  <a:cs typeface="Calibri"/>
                  <a:sym typeface="Calibri"/>
                </a:rPr>
                <a:t> 1. Basic digital literacy skills </a:t>
              </a:r>
              <a:endParaRPr sz="2800" i="0" u="none" strike="noStrike" cap="none" dirty="0">
                <a:solidFill>
                  <a:schemeClr val="lt1"/>
                </a:solidFill>
                <a:latin typeface="Calibri"/>
                <a:ea typeface="Calibri"/>
                <a:cs typeface="Calibri"/>
                <a:sym typeface="Calibri"/>
              </a:endParaRPr>
            </a:p>
          </p:txBody>
        </p:sp>
        <p:sp>
          <p:nvSpPr>
            <p:cNvPr id="110" name="Google Shape;110;p3"/>
            <p:cNvSpPr/>
            <p:nvPr/>
          </p:nvSpPr>
          <p:spPr>
            <a:xfrm>
              <a:off x="0" y="717655"/>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 name="Google Shape;111;p3"/>
            <p:cNvSpPr txBox="1"/>
            <p:nvPr/>
          </p:nvSpPr>
          <p:spPr>
            <a:xfrm>
              <a:off x="34338" y="751993"/>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2. </a:t>
              </a:r>
              <a:r>
                <a:rPr lang="en-US" sz="2800" b="0" i="0" u="none" strike="noStrike" cap="none">
                  <a:solidFill>
                    <a:schemeClr val="lt1"/>
                  </a:solidFill>
                  <a:latin typeface="Calibri"/>
                  <a:ea typeface="Calibri"/>
                  <a:cs typeface="Calibri"/>
                  <a:sym typeface="Calibri"/>
                </a:rPr>
                <a:t>Security &amp; Prevention</a:t>
              </a:r>
              <a:endParaRPr sz="2800" b="0" i="0" u="none" strike="noStrike" cap="none">
                <a:solidFill>
                  <a:srgbClr val="FFFFFF"/>
                </a:solidFill>
                <a:latin typeface="Calibri"/>
                <a:ea typeface="Calibri"/>
                <a:cs typeface="Calibri"/>
                <a:sym typeface="Calibri"/>
              </a:endParaRPr>
            </a:p>
          </p:txBody>
        </p:sp>
        <p:sp>
          <p:nvSpPr>
            <p:cNvPr id="112" name="Google Shape;112;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 name="Google Shape;113;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3. Managing a bank account online </a:t>
              </a:r>
              <a:endParaRPr sz="2800" b="0" i="0" u="none" strike="noStrike" cap="none">
                <a:solidFill>
                  <a:srgbClr val="FFFFFF"/>
                </a:solidFill>
                <a:latin typeface="Calibri"/>
                <a:ea typeface="Calibri"/>
                <a:cs typeface="Calibri"/>
                <a:sym typeface="Calibri"/>
              </a:endParaRPr>
            </a:p>
          </p:txBody>
        </p:sp>
        <p:sp>
          <p:nvSpPr>
            <p:cNvPr id="114" name="Google Shape;114;p3"/>
            <p:cNvSpPr/>
            <p:nvPr/>
          </p:nvSpPr>
          <p:spPr>
            <a:xfrm>
              <a:off x="0" y="2152571"/>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 name="Google Shape;115;p3"/>
            <p:cNvSpPr txBox="1"/>
            <p:nvPr/>
          </p:nvSpPr>
          <p:spPr>
            <a:xfrm>
              <a:off x="34338" y="218690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4.. Online solutions for receiving and sending money </a:t>
              </a:r>
              <a:endParaRPr sz="2600" b="0" i="0" u="none" strike="noStrike" cap="none">
                <a:solidFill>
                  <a:schemeClr val="lt1"/>
                </a:solidFill>
                <a:latin typeface="Calibri"/>
                <a:ea typeface="Calibri"/>
                <a:cs typeface="Calibri"/>
                <a:sym typeface="Calibri"/>
              </a:endParaRPr>
            </a:p>
          </p:txBody>
        </p:sp>
        <p:sp>
          <p:nvSpPr>
            <p:cNvPr id="116" name="Google Shape;116;p3"/>
            <p:cNvSpPr/>
            <p:nvPr/>
          </p:nvSpPr>
          <p:spPr>
            <a:xfrm>
              <a:off x="0" y="2870029"/>
              <a:ext cx="10520867" cy="703409"/>
            </a:xfrm>
            <a:prstGeom prst="roundRect">
              <a:avLst>
                <a:gd name="adj" fmla="val 16667"/>
              </a:avLst>
            </a:prstGeom>
            <a:solidFill>
              <a:schemeClr val="bg1">
                <a:lumMod val="85000"/>
              </a:schemeClr>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 name="Google Shape;117;p3"/>
            <p:cNvSpPr txBox="1"/>
            <p:nvPr/>
          </p:nvSpPr>
          <p:spPr>
            <a:xfrm>
              <a:off x="34338" y="2904367"/>
              <a:ext cx="10452191" cy="634733"/>
            </a:xfrm>
            <a:prstGeom prst="rect">
              <a:avLst/>
            </a:prstGeom>
            <a:noFill/>
            <a:ln>
              <a:noFill/>
            </a:ln>
          </p:spPr>
          <p:txBody>
            <a:bodyPr spcFirstLastPara="1" wrap="square" lIns="99050" tIns="99050" rIns="99050" bIns="99050" anchor="ctr" anchorCtr="0">
              <a:noAutofit/>
            </a:bodyPr>
            <a:lstStyle>
              <a:defPPr marR="0" lvl="0" algn="l" rtl="0">
                <a:lnSpc>
                  <a:spcPct val="100000"/>
                </a:lnSpc>
                <a:spcBef>
                  <a:spcPts val="0"/>
                </a:spcBef>
                <a:spcAft>
                  <a:spcPts val="0"/>
                </a:spcAft>
              </a:defPPr>
              <a:lvl1pPr marL="0" indent="0">
                <a:lnSpc>
                  <a:spcPct val="90000"/>
                </a:lnSpc>
                <a:buClr>
                  <a:schemeClr val="lt1"/>
                </a:buClr>
                <a:buSzPts val="2600"/>
                <a:buFont typeface="Calibri"/>
                <a:buNone/>
                <a:defRPr sz="2600" b="1">
                  <a:solidFill>
                    <a:schemeClr val="lt1"/>
                  </a:solidFill>
                  <a:latin typeface="Calibri"/>
                  <a:ea typeface="Calibri"/>
                  <a:cs typeface="Calibri"/>
                </a:defRPr>
              </a:lvl1pPr>
            </a:lstStyle>
            <a:p>
              <a:r>
                <a:rPr lang="en-US" dirty="0">
                  <a:sym typeface="Calibri"/>
                </a:rPr>
                <a:t>5. Using a Credit Card to Purchase from Online Goods and Services</a:t>
              </a:r>
              <a:endParaRPr dirty="0">
                <a:sym typeface="Calibri"/>
              </a:endParaRPr>
            </a:p>
          </p:txBody>
        </p:sp>
        <p:sp>
          <p:nvSpPr>
            <p:cNvPr id="118" name="Google Shape;118;p3"/>
            <p:cNvSpPr/>
            <p:nvPr/>
          </p:nvSpPr>
          <p:spPr>
            <a:xfrm>
              <a:off x="0" y="3587487"/>
              <a:ext cx="10520867" cy="703409"/>
            </a:xfrm>
            <a:prstGeom prst="roundRect">
              <a:avLst>
                <a:gd name="adj" fmla="val 16667"/>
              </a:avLst>
            </a:prstGeom>
            <a:solidFill>
              <a:srgbClr val="92D050"/>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 name="Google Shape;119;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1" i="0" u="none" strike="noStrike" cap="none" dirty="0">
                  <a:solidFill>
                    <a:schemeClr val="lt1"/>
                  </a:solidFill>
                  <a:latin typeface="Calibri"/>
                  <a:ea typeface="Calibri"/>
                  <a:cs typeface="Calibri"/>
                  <a:sym typeface="Calibri"/>
                </a:rPr>
                <a:t>6. Processing online payments for taxes and bills </a:t>
              </a:r>
              <a:endParaRPr sz="2600" b="1" i="0" u="none" strike="noStrike" cap="none" dirty="0">
                <a:solidFill>
                  <a:schemeClr val="lt1"/>
                </a:solidFill>
                <a:latin typeface="Calibri"/>
                <a:ea typeface="Calibri"/>
                <a:cs typeface="Calibri"/>
                <a:sym typeface="Calibri"/>
              </a:endParaRPr>
            </a:p>
          </p:txBody>
        </p:sp>
      </p:grpSp>
      <p:pic>
        <p:nvPicPr>
          <p:cNvPr id="120" name="Google Shape;120;p3"/>
          <p:cNvPicPr preferRelativeResize="0"/>
          <p:nvPr/>
        </p:nvPicPr>
        <p:blipFill rotWithShape="1">
          <a:blip r:embed="rId3">
            <a:alphaModFix/>
          </a:blip>
          <a:srcRect/>
          <a:stretch/>
        </p:blipFill>
        <p:spPr>
          <a:xfrm>
            <a:off x="11523671" y="6124248"/>
            <a:ext cx="668329" cy="677143"/>
          </a:xfrm>
          <a:prstGeom prst="rect">
            <a:avLst/>
          </a:prstGeom>
          <a:noFill/>
          <a:ln>
            <a:noFill/>
          </a:ln>
        </p:spPr>
      </p:pic>
      <p:pic>
        <p:nvPicPr>
          <p:cNvPr id="121" name="Google Shape;121;p3"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0" y="23312"/>
            <a:ext cx="3800819" cy="1795328"/>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C726FA-187F-C85A-9ADF-2A6381634C93}"/>
              </a:ext>
            </a:extLst>
          </p:cNvPr>
          <p:cNvSpPr>
            <a:spLocks noGrp="1"/>
          </p:cNvSpPr>
          <p:nvPr>
            <p:ph type="title"/>
          </p:nvPr>
        </p:nvSpPr>
        <p:spPr/>
        <p:txBody>
          <a:bodyPr>
            <a:normAutofit/>
          </a:bodyPr>
          <a:lstStyle/>
          <a:p>
            <a:r>
              <a:rPr lang="en-US" dirty="0"/>
              <a:t>4 Steps to Take If You Spot an Issue</a:t>
            </a:r>
            <a:endParaRPr lang="el-GR" dirty="0"/>
          </a:p>
        </p:txBody>
      </p:sp>
      <p:sp>
        <p:nvSpPr>
          <p:cNvPr id="3" name="Θέση κειμένου 2">
            <a:extLst>
              <a:ext uri="{FF2B5EF4-FFF2-40B4-BE49-F238E27FC236}">
                <a16:creationId xmlns:a16="http://schemas.microsoft.com/office/drawing/2014/main" id="{1CCA4682-4370-14EF-DA35-4DE7D9DE80C6}"/>
              </a:ext>
            </a:extLst>
          </p:cNvPr>
          <p:cNvSpPr>
            <a:spLocks noGrp="1"/>
          </p:cNvSpPr>
          <p:nvPr>
            <p:ph type="body" idx="1"/>
          </p:nvPr>
        </p:nvSpPr>
        <p:spPr>
          <a:xfrm>
            <a:off x="566153" y="2330868"/>
            <a:ext cx="7384047" cy="3941326"/>
          </a:xfrm>
        </p:spPr>
        <p:txBody>
          <a:bodyPr/>
          <a:lstStyle/>
          <a:p>
            <a:pPr>
              <a:spcAft>
                <a:spcPts val="600"/>
              </a:spcAft>
            </a:pPr>
            <a:r>
              <a:rPr lang="en-US" b="1" dirty="0"/>
              <a:t>Report Suspicious Transactions: </a:t>
            </a:r>
            <a:r>
              <a:rPr lang="en-US" dirty="0"/>
              <a:t>Contact your utility provider or bank immediately.</a:t>
            </a:r>
          </a:p>
          <a:p>
            <a:pPr>
              <a:spcAft>
                <a:spcPts val="600"/>
              </a:spcAft>
            </a:pPr>
            <a:r>
              <a:rPr lang="en-US" b="1" dirty="0"/>
              <a:t>Request a Refund: </a:t>
            </a:r>
            <a:r>
              <a:rPr lang="en-US" dirty="0"/>
              <a:t>If an error occurs, check the portal for dispute </a:t>
            </a:r>
            <a:r>
              <a:rPr lang="en-US"/>
              <a:t>options. </a:t>
            </a:r>
            <a:endParaRPr lang="en-US" dirty="0"/>
          </a:p>
          <a:p>
            <a:pPr>
              <a:spcAft>
                <a:spcPts val="600"/>
              </a:spcAft>
            </a:pPr>
            <a:r>
              <a:rPr lang="en-US" b="1" dirty="0"/>
              <a:t>Update Your Credentials: </a:t>
            </a:r>
            <a:r>
              <a:rPr lang="en-US" dirty="0"/>
              <a:t>Change passwords if you suspect unauthorized access.</a:t>
            </a:r>
          </a:p>
          <a:p>
            <a:pPr>
              <a:spcAft>
                <a:spcPts val="600"/>
              </a:spcAft>
            </a:pPr>
            <a:endParaRPr lang="el-GR" dirty="0"/>
          </a:p>
        </p:txBody>
      </p:sp>
      <p:sp>
        <p:nvSpPr>
          <p:cNvPr id="4" name="Google Shape;193;p10">
            <a:extLst>
              <a:ext uri="{FF2B5EF4-FFF2-40B4-BE49-F238E27FC236}">
                <a16:creationId xmlns:a16="http://schemas.microsoft.com/office/drawing/2014/main" id="{D0127092-D072-613F-2F83-C3265AAFF30B}"/>
              </a:ext>
            </a:extLst>
          </p:cNvPr>
          <p:cNvSpPr/>
          <p:nvPr/>
        </p:nvSpPr>
        <p:spPr>
          <a:xfrm>
            <a:off x="8305798" y="0"/>
            <a:ext cx="388057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n-US" sz="1800" b="0" i="0" u="none" strike="noStrike" cap="none" dirty="0">
                <a:solidFill>
                  <a:srgbClr val="1C2E78"/>
                </a:solidFill>
                <a:latin typeface="Calibri"/>
                <a:ea typeface="Calibri"/>
                <a:cs typeface="Calibri"/>
                <a:sym typeface="Calibri"/>
              </a:rPr>
              <a:t> Make secure online transactions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592310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dirty="0"/>
          </a:p>
          <a:p>
            <a:pPr marL="0" lvl="0" indent="0" algn="ctr" rtl="0">
              <a:lnSpc>
                <a:spcPct val="100000"/>
              </a:lnSpc>
              <a:spcBef>
                <a:spcPts val="1200"/>
              </a:spcBef>
              <a:spcAft>
                <a:spcPts val="0"/>
              </a:spcAft>
              <a:buSzPts val="4000"/>
              <a:buNone/>
            </a:pPr>
            <a:endParaRPr sz="4000" dirty="0">
              <a:solidFill>
                <a:srgbClr val="515280"/>
              </a:solidFill>
            </a:endParaRPr>
          </a:p>
          <a:p>
            <a:pPr marL="0" lvl="0" indent="0" algn="ctr" rtl="0">
              <a:lnSpc>
                <a:spcPct val="100000"/>
              </a:lnSpc>
              <a:spcBef>
                <a:spcPts val="1200"/>
              </a:spcBef>
              <a:spcAft>
                <a:spcPts val="0"/>
              </a:spcAft>
              <a:buSzPts val="5400"/>
              <a:buNone/>
            </a:pPr>
            <a:r>
              <a:rPr lang="en-US" sz="5400" dirty="0">
                <a:solidFill>
                  <a:srgbClr val="515280"/>
                </a:solidFill>
              </a:rPr>
              <a:t>Check your knowledge!</a:t>
            </a:r>
            <a:endParaRPr sz="5400" dirty="0">
              <a:solidFill>
                <a:srgbClr val="515280"/>
              </a:solidFill>
            </a:endParaRPr>
          </a:p>
        </p:txBody>
      </p:sp>
      <p:pic>
        <p:nvPicPr>
          <p:cNvPr id="512" name="Google Shape;512;p5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513" name="Google Shape;513;p5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19;p53">
            <a:extLst>
              <a:ext uri="{FF2B5EF4-FFF2-40B4-BE49-F238E27FC236}">
                <a16:creationId xmlns:a16="http://schemas.microsoft.com/office/drawing/2014/main" id="{63464776-AC89-40D0-B5CA-94B7B7F729ED}"/>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1. Which of the following taxes can typically be paid online?</a:t>
            </a:r>
            <a:endParaRPr sz="1400" b="0" i="0" u="none" strike="noStrike" cap="none" dirty="0">
              <a:solidFill>
                <a:srgbClr val="000000"/>
              </a:solidFill>
              <a:latin typeface="Calibri"/>
              <a:ea typeface="Calibri"/>
              <a:cs typeface="Calibri"/>
              <a:sym typeface="Calibri"/>
            </a:endParaRPr>
          </a:p>
        </p:txBody>
      </p:sp>
      <p:sp>
        <p:nvSpPr>
          <p:cNvPr id="7" name="Google Shape;524;p53">
            <a:extLst>
              <a:ext uri="{FF2B5EF4-FFF2-40B4-BE49-F238E27FC236}">
                <a16:creationId xmlns:a16="http://schemas.microsoft.com/office/drawing/2014/main" id="{E774FF30-6F6B-4514-8F5A-B9EAC61D572A}"/>
              </a:ext>
            </a:extLst>
          </p:cNvPr>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8" name="Ορθογώνιο 1">
            <a:extLst>
              <a:ext uri="{FF2B5EF4-FFF2-40B4-BE49-F238E27FC236}">
                <a16:creationId xmlns:a16="http://schemas.microsoft.com/office/drawing/2014/main" id="{2D9DDB14-7951-43D5-9B18-67C78EB89AAC}"/>
              </a:ext>
            </a:extLst>
          </p:cNvPr>
          <p:cNvSpPr/>
          <p:nvPr/>
        </p:nvSpPr>
        <p:spPr>
          <a:xfrm>
            <a:off x="2112607" y="27664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a:t>
            </a:r>
            <a:r>
              <a:rPr lang="ro-RO" sz="1800" dirty="0"/>
              <a:t>Parking </a:t>
            </a:r>
            <a:r>
              <a:rPr lang="ro-RO" sz="1800" dirty="0" err="1"/>
              <a:t>Ticket</a:t>
            </a:r>
            <a:r>
              <a:rPr lang="ro-RO" sz="1800" dirty="0"/>
              <a:t> Fee</a:t>
            </a:r>
            <a:endParaRPr lang="en-US" sz="1800" dirty="0">
              <a:latin typeface="Calibri"/>
              <a:ea typeface="Calibri"/>
              <a:cs typeface="Calibri"/>
            </a:endParaRPr>
          </a:p>
        </p:txBody>
      </p:sp>
      <p:sp>
        <p:nvSpPr>
          <p:cNvPr id="10" name="Ορθογώνιο 3">
            <a:extLst>
              <a:ext uri="{FF2B5EF4-FFF2-40B4-BE49-F238E27FC236}">
                <a16:creationId xmlns:a16="http://schemas.microsoft.com/office/drawing/2014/main" id="{0D089794-069D-4BF7-9EA3-0B92D35097E3}"/>
              </a:ext>
            </a:extLst>
          </p:cNvPr>
          <p:cNvSpPr/>
          <p:nvPr/>
        </p:nvSpPr>
        <p:spPr>
          <a:xfrm>
            <a:off x="2112607" y="401425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a:t>
            </a:r>
            <a:r>
              <a:rPr lang="ro-RO" sz="1800" dirty="0" err="1">
                <a:latin typeface="Calibri"/>
                <a:ea typeface="Calibri"/>
                <a:cs typeface="Calibri"/>
                <a:sym typeface="Calibri"/>
              </a:rPr>
              <a:t>Sports</a:t>
            </a:r>
            <a:r>
              <a:rPr lang="ro-RO" sz="1800" dirty="0">
                <a:latin typeface="Calibri"/>
                <a:ea typeface="Calibri"/>
                <a:cs typeface="Calibri"/>
                <a:sym typeface="Calibri"/>
              </a:rPr>
              <a:t> </a:t>
            </a:r>
            <a:r>
              <a:rPr lang="ro-RO" sz="1800" dirty="0" err="1">
                <a:latin typeface="Calibri"/>
                <a:ea typeface="Calibri"/>
                <a:cs typeface="Calibri"/>
                <a:sym typeface="Calibri"/>
              </a:rPr>
              <a:t>Subscription</a:t>
            </a:r>
            <a:r>
              <a:rPr lang="ro-RO" sz="1800" dirty="0">
                <a:latin typeface="Calibri"/>
                <a:ea typeface="Calibri"/>
                <a:cs typeface="Calibri"/>
                <a:sym typeface="Calibri"/>
              </a:rPr>
              <a:t> Fee</a:t>
            </a:r>
            <a:endParaRPr lang="en-US" sz="1800" dirty="0">
              <a:latin typeface="Calibri"/>
              <a:ea typeface="Calibri"/>
              <a:cs typeface="Calibri"/>
            </a:endParaRPr>
          </a:p>
        </p:txBody>
      </p:sp>
      <p:sp>
        <p:nvSpPr>
          <p:cNvPr id="2" name="Ορθογώνιο 2">
            <a:extLst>
              <a:ext uri="{FF2B5EF4-FFF2-40B4-BE49-F238E27FC236}">
                <a16:creationId xmlns:a16="http://schemas.microsoft.com/office/drawing/2014/main" id="{9FDDFC9A-13EB-9B15-B2C6-2F7ABD07ACE2}"/>
              </a:ext>
            </a:extLst>
          </p:cNvPr>
          <p:cNvSpPr/>
          <p:nvPr/>
        </p:nvSpPr>
        <p:spPr>
          <a:xfrm>
            <a:off x="6141682" y="399439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D. </a:t>
            </a:r>
            <a:r>
              <a:rPr lang="ro-RO" sz="1800" dirty="0">
                <a:latin typeface="Calibri"/>
                <a:ea typeface="Calibri"/>
                <a:cs typeface="Calibri"/>
              </a:rPr>
              <a:t>Income Tax</a:t>
            </a:r>
            <a:endParaRPr lang="en-US" sz="1800" dirty="0">
              <a:latin typeface="Calibri"/>
              <a:ea typeface="Calibri"/>
              <a:cs typeface="Calibri"/>
            </a:endParaRPr>
          </a:p>
        </p:txBody>
      </p:sp>
      <p:sp>
        <p:nvSpPr>
          <p:cNvPr id="3" name="Ορθογώνιο 3">
            <a:extLst>
              <a:ext uri="{FF2B5EF4-FFF2-40B4-BE49-F238E27FC236}">
                <a16:creationId xmlns:a16="http://schemas.microsoft.com/office/drawing/2014/main" id="{B8EB3778-4538-4A4D-E287-793F1A6F92EA}"/>
              </a:ext>
            </a:extLst>
          </p:cNvPr>
          <p:cNvSpPr/>
          <p:nvPr/>
        </p:nvSpPr>
        <p:spPr>
          <a:xfrm>
            <a:off x="6134100" y="276451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B. Grocery </a:t>
            </a:r>
            <a:r>
              <a:rPr lang="ro-RO" sz="1800" dirty="0">
                <a:latin typeface="Calibri"/>
                <a:ea typeface="Calibri"/>
                <a:cs typeface="Calibri"/>
              </a:rPr>
              <a:t>Fee</a:t>
            </a:r>
            <a:endParaRPr lang="en-US" sz="1800" dirty="0">
              <a:latin typeface="Calibri"/>
              <a:ea typeface="Calibri"/>
              <a:cs typeface="Calibri"/>
            </a:endParaRPr>
          </a:p>
        </p:txBody>
      </p:sp>
    </p:spTree>
    <p:extLst>
      <p:ext uri="{BB962C8B-B14F-4D97-AF65-F5344CB8AC3E}">
        <p14:creationId xmlns:p14="http://schemas.microsoft.com/office/powerpoint/2010/main" val="469737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0000"/>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
                                        </p:tgtEl>
                                        <p:attrNameLst>
                                          <p:attrName>fillcolor</p:attrName>
                                        </p:attrNameLst>
                                      </p:cBhvr>
                                      <p:to>
                                        <a:srgbClr val="538135"/>
                                      </p:to>
                                    </p:animClr>
                                    <p:set>
                                      <p:cBhvr>
                                        <p:cTn id="21" dur="2000" fill="hold"/>
                                        <p:tgtEl>
                                          <p:spTgt spid="2"/>
                                        </p:tgtEl>
                                        <p:attrNameLst>
                                          <p:attrName>fill.type</p:attrName>
                                        </p:attrNameLst>
                                      </p:cBhvr>
                                      <p:to>
                                        <p:strVal val="solid"/>
                                      </p:to>
                                    </p:set>
                                    <p:set>
                                      <p:cBhvr>
                                        <p:cTn id="22"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
                                        </p:tgtEl>
                                        <p:attrNameLst>
                                          <p:attrName>fillcolor</p:attrName>
                                        </p:attrNameLst>
                                      </p:cBhvr>
                                      <p:to>
                                        <a:srgbClr val="C00000"/>
                                      </p:to>
                                    </p:animClr>
                                    <p:set>
                                      <p:cBhvr>
                                        <p:cTn id="28" dur="2000" fill="hold"/>
                                        <p:tgtEl>
                                          <p:spTgt spid="3"/>
                                        </p:tgtEl>
                                        <p:attrNameLst>
                                          <p:attrName>fill.type</p:attrName>
                                        </p:attrNameLst>
                                      </p:cBhvr>
                                      <p:to>
                                        <p:strVal val="solid"/>
                                      </p:to>
                                    </p:set>
                                    <p:set>
                                      <p:cBhvr>
                                        <p:cTn id="29"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19;p53">
            <a:extLst>
              <a:ext uri="{FF2B5EF4-FFF2-40B4-BE49-F238E27FC236}">
                <a16:creationId xmlns:a16="http://schemas.microsoft.com/office/drawing/2014/main" id="{63464776-AC89-40D0-B5CA-94B7B7F729ED}"/>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2.What is an online payment portal?</a:t>
            </a:r>
            <a:endParaRPr sz="1400" b="0" i="0" u="none" strike="noStrike" cap="none" dirty="0">
              <a:solidFill>
                <a:srgbClr val="000000"/>
              </a:solidFill>
              <a:latin typeface="Calibri"/>
              <a:ea typeface="Calibri"/>
              <a:cs typeface="Calibri"/>
              <a:sym typeface="Calibri"/>
            </a:endParaRPr>
          </a:p>
        </p:txBody>
      </p:sp>
      <p:sp>
        <p:nvSpPr>
          <p:cNvPr id="7" name="Google Shape;524;p53">
            <a:extLst>
              <a:ext uri="{FF2B5EF4-FFF2-40B4-BE49-F238E27FC236}">
                <a16:creationId xmlns:a16="http://schemas.microsoft.com/office/drawing/2014/main" id="{E774FF30-6F6B-4514-8F5A-B9EAC61D572A}"/>
              </a:ext>
            </a:extLst>
          </p:cNvPr>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8" name="Ορθογώνιο 1">
            <a:extLst>
              <a:ext uri="{FF2B5EF4-FFF2-40B4-BE49-F238E27FC236}">
                <a16:creationId xmlns:a16="http://schemas.microsoft.com/office/drawing/2014/main" id="{2D9DDB14-7951-43D5-9B18-67C78EB89AAC}"/>
              </a:ext>
            </a:extLst>
          </p:cNvPr>
          <p:cNvSpPr/>
          <p:nvPr/>
        </p:nvSpPr>
        <p:spPr>
          <a:xfrm>
            <a:off x="2112607" y="27664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A government office where you can pay your taxes in person</a:t>
            </a:r>
            <a:endParaRPr lang="en-US" sz="1800" dirty="0">
              <a:latin typeface="Calibri"/>
              <a:ea typeface="Calibri"/>
              <a:cs typeface="Calibri"/>
            </a:endParaRPr>
          </a:p>
        </p:txBody>
      </p:sp>
      <p:sp>
        <p:nvSpPr>
          <p:cNvPr id="11" name="Ορθογώνιο 4">
            <a:extLst>
              <a:ext uri="{FF2B5EF4-FFF2-40B4-BE49-F238E27FC236}">
                <a16:creationId xmlns:a16="http://schemas.microsoft.com/office/drawing/2014/main" id="{21A8A6B1-FA0F-4C03-B4CA-58AAEB734B90}"/>
              </a:ext>
            </a:extLst>
          </p:cNvPr>
          <p:cNvSpPr/>
          <p:nvPr/>
        </p:nvSpPr>
        <p:spPr>
          <a:xfrm>
            <a:off x="6141682" y="401425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D. A software used by accountants to calculate taxes</a:t>
            </a:r>
          </a:p>
        </p:txBody>
      </p:sp>
      <p:sp>
        <p:nvSpPr>
          <p:cNvPr id="2" name="Ορθογώνιο 2">
            <a:extLst>
              <a:ext uri="{FF2B5EF4-FFF2-40B4-BE49-F238E27FC236}">
                <a16:creationId xmlns:a16="http://schemas.microsoft.com/office/drawing/2014/main" id="{BBF6FE76-BD68-3856-51A5-FE7B17CC08A9}"/>
              </a:ext>
            </a:extLst>
          </p:cNvPr>
          <p:cNvSpPr/>
          <p:nvPr/>
        </p:nvSpPr>
        <p:spPr>
          <a:xfrm>
            <a:off x="2105025" y="405182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C. A secure website or app that allows users to pay for goods and services electronically</a:t>
            </a:r>
          </a:p>
        </p:txBody>
      </p:sp>
      <p:sp>
        <p:nvSpPr>
          <p:cNvPr id="3" name="Ορθογώνιο 4">
            <a:extLst>
              <a:ext uri="{FF2B5EF4-FFF2-40B4-BE49-F238E27FC236}">
                <a16:creationId xmlns:a16="http://schemas.microsoft.com/office/drawing/2014/main" id="{286A42FC-2521-370D-3B39-C3E6676058DE}"/>
              </a:ext>
            </a:extLst>
          </p:cNvPr>
          <p:cNvSpPr/>
          <p:nvPr/>
        </p:nvSpPr>
        <p:spPr>
          <a:xfrm>
            <a:off x="6117516" y="276992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B. A bank’s website where you can check your balance</a:t>
            </a:r>
          </a:p>
        </p:txBody>
      </p:sp>
    </p:spTree>
    <p:extLst>
      <p:ext uri="{BB962C8B-B14F-4D97-AF65-F5344CB8AC3E}">
        <p14:creationId xmlns:p14="http://schemas.microsoft.com/office/powerpoint/2010/main" val="2894964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0000"/>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C01E24"/>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
                                        </p:tgtEl>
                                        <p:attrNameLst>
                                          <p:attrName>fillcolor</p:attrName>
                                        </p:attrNameLst>
                                      </p:cBhvr>
                                      <p:to>
                                        <a:srgbClr val="538135"/>
                                      </p:to>
                                    </p:animClr>
                                    <p:set>
                                      <p:cBhvr>
                                        <p:cTn id="21" dur="2000" fill="hold"/>
                                        <p:tgtEl>
                                          <p:spTgt spid="2"/>
                                        </p:tgtEl>
                                        <p:attrNameLst>
                                          <p:attrName>fill.type</p:attrName>
                                        </p:attrNameLst>
                                      </p:cBhvr>
                                      <p:to>
                                        <p:strVal val="solid"/>
                                      </p:to>
                                    </p:set>
                                    <p:set>
                                      <p:cBhvr>
                                        <p:cTn id="22"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
                                        </p:tgtEl>
                                        <p:attrNameLst>
                                          <p:attrName>fillcolor</p:attrName>
                                        </p:attrNameLst>
                                      </p:cBhvr>
                                      <p:to>
                                        <a:srgbClr val="C01E24"/>
                                      </p:to>
                                    </p:animClr>
                                    <p:set>
                                      <p:cBhvr>
                                        <p:cTn id="28" dur="2000" fill="hold"/>
                                        <p:tgtEl>
                                          <p:spTgt spid="3"/>
                                        </p:tgtEl>
                                        <p:attrNameLst>
                                          <p:attrName>fill.type</p:attrName>
                                        </p:attrNameLst>
                                      </p:cBhvr>
                                      <p:to>
                                        <p:strVal val="solid"/>
                                      </p:to>
                                    </p:set>
                                    <p:set>
                                      <p:cBhvr>
                                        <p:cTn id="29"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19;p53">
            <a:extLst>
              <a:ext uri="{FF2B5EF4-FFF2-40B4-BE49-F238E27FC236}">
                <a16:creationId xmlns:a16="http://schemas.microsoft.com/office/drawing/2014/main" id="{63464776-AC89-40D0-B5CA-94B7B7F729ED}"/>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3. What is the correct sequence for making an online payment?</a:t>
            </a:r>
            <a:endParaRPr sz="1400" b="0" i="0" u="none" strike="noStrike" cap="none" dirty="0">
              <a:solidFill>
                <a:srgbClr val="000000"/>
              </a:solidFill>
              <a:latin typeface="Calibri"/>
              <a:ea typeface="Calibri"/>
              <a:cs typeface="Calibri"/>
              <a:sym typeface="Calibri"/>
            </a:endParaRPr>
          </a:p>
        </p:txBody>
      </p:sp>
      <p:sp>
        <p:nvSpPr>
          <p:cNvPr id="7" name="Google Shape;524;p53">
            <a:extLst>
              <a:ext uri="{FF2B5EF4-FFF2-40B4-BE49-F238E27FC236}">
                <a16:creationId xmlns:a16="http://schemas.microsoft.com/office/drawing/2014/main" id="{E774FF30-6F6B-4514-8F5A-B9EAC61D572A}"/>
              </a:ext>
            </a:extLst>
          </p:cNvPr>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10" name="Ορθογώνιο 3">
            <a:extLst>
              <a:ext uri="{FF2B5EF4-FFF2-40B4-BE49-F238E27FC236}">
                <a16:creationId xmlns:a16="http://schemas.microsoft.com/office/drawing/2014/main" id="{0D089794-069D-4BF7-9EA3-0B92D35097E3}"/>
              </a:ext>
            </a:extLst>
          </p:cNvPr>
          <p:cNvSpPr/>
          <p:nvPr/>
        </p:nvSpPr>
        <p:spPr>
          <a:xfrm>
            <a:off x="2112607" y="401425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Calibri" panose="020F0502020204030204" pitchFamily="34" charset="0"/>
                <a:ea typeface="Calibri"/>
                <a:cs typeface="Calibri" panose="020F0502020204030204" pitchFamily="34" charset="0"/>
                <a:sym typeface="Calibri"/>
              </a:rPr>
              <a:t>C. </a:t>
            </a:r>
            <a:r>
              <a:rPr lang="en-GB" dirty="0">
                <a:latin typeface="Calibri" panose="020F0502020204030204" pitchFamily="34" charset="0"/>
                <a:cs typeface="Calibri" panose="020F0502020204030204" pitchFamily="34" charset="0"/>
              </a:rPr>
              <a:t>Confirm payment → Enter payment details → Log in to the portal → Save receipt → Select payment method</a:t>
            </a:r>
            <a:endParaRPr lang="en-US" dirty="0">
              <a:latin typeface="Calibri" panose="020F0502020204030204" pitchFamily="34" charset="0"/>
              <a:ea typeface="Calibri"/>
              <a:cs typeface="Calibri" panose="020F0502020204030204" pitchFamily="34" charset="0"/>
            </a:endParaRPr>
          </a:p>
        </p:txBody>
      </p:sp>
      <p:sp>
        <p:nvSpPr>
          <p:cNvPr id="11" name="Ορθογώνιο 4">
            <a:extLst>
              <a:ext uri="{FF2B5EF4-FFF2-40B4-BE49-F238E27FC236}">
                <a16:creationId xmlns:a16="http://schemas.microsoft.com/office/drawing/2014/main" id="{21A8A6B1-FA0F-4C03-B4CA-58AAEB734B90}"/>
              </a:ext>
            </a:extLst>
          </p:cNvPr>
          <p:cNvSpPr/>
          <p:nvPr/>
        </p:nvSpPr>
        <p:spPr>
          <a:xfrm>
            <a:off x="6141682" y="401425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Calibri" panose="020F0502020204030204" pitchFamily="34" charset="0"/>
                <a:ea typeface="Calibri"/>
                <a:cs typeface="Calibri" panose="020F0502020204030204" pitchFamily="34" charset="0"/>
              </a:rPr>
              <a:t>D. </a:t>
            </a:r>
            <a:r>
              <a:rPr lang="en-GB" dirty="0">
                <a:latin typeface="Calibri" panose="020F0502020204030204" pitchFamily="34" charset="0"/>
                <a:cs typeface="Calibri" panose="020F0502020204030204" pitchFamily="34" charset="0"/>
              </a:rPr>
              <a:t>Save receipt → Log in to the portal → Select payment method → Confirm payment → Enter payment details</a:t>
            </a:r>
            <a:endParaRPr lang="en-US" dirty="0">
              <a:latin typeface="Calibri" panose="020F0502020204030204" pitchFamily="34" charset="0"/>
              <a:ea typeface="Calibri"/>
              <a:cs typeface="Calibri" panose="020F0502020204030204" pitchFamily="34" charset="0"/>
            </a:endParaRPr>
          </a:p>
        </p:txBody>
      </p:sp>
      <p:sp>
        <p:nvSpPr>
          <p:cNvPr id="2" name="Ορθογώνιο 2">
            <a:extLst>
              <a:ext uri="{FF2B5EF4-FFF2-40B4-BE49-F238E27FC236}">
                <a16:creationId xmlns:a16="http://schemas.microsoft.com/office/drawing/2014/main" id="{52C0E88B-0C1A-465B-70DE-883554EA71DD}"/>
              </a:ext>
            </a:extLst>
          </p:cNvPr>
          <p:cNvSpPr/>
          <p:nvPr/>
        </p:nvSpPr>
        <p:spPr>
          <a:xfrm>
            <a:off x="2112607" y="276647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Calibri" panose="020F0502020204030204" pitchFamily="34" charset="0"/>
                <a:ea typeface="Calibri"/>
                <a:cs typeface="Calibri" panose="020F0502020204030204" pitchFamily="34" charset="0"/>
              </a:rPr>
              <a:t>A. Log in to the portal → Enter payment details → Select payment method → Confirm payment → Save receipt</a:t>
            </a:r>
          </a:p>
        </p:txBody>
      </p:sp>
      <p:sp>
        <p:nvSpPr>
          <p:cNvPr id="3" name="Ορθογώνιο 4">
            <a:extLst>
              <a:ext uri="{FF2B5EF4-FFF2-40B4-BE49-F238E27FC236}">
                <a16:creationId xmlns:a16="http://schemas.microsoft.com/office/drawing/2014/main" id="{3815849C-621D-E1A3-449A-4188A9AA7AC6}"/>
              </a:ext>
            </a:extLst>
          </p:cNvPr>
          <p:cNvSpPr/>
          <p:nvPr/>
        </p:nvSpPr>
        <p:spPr>
          <a:xfrm>
            <a:off x="6141682" y="276647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Calibri" panose="020F0502020204030204" pitchFamily="34" charset="0"/>
                <a:ea typeface="Calibri"/>
                <a:cs typeface="Calibri" panose="020F0502020204030204" pitchFamily="34" charset="0"/>
              </a:rPr>
              <a:t>B. </a:t>
            </a:r>
            <a:r>
              <a:rPr lang="en-GB" dirty="0">
                <a:latin typeface="Calibri" panose="020F0502020204030204" pitchFamily="34" charset="0"/>
                <a:cs typeface="Calibri" panose="020F0502020204030204" pitchFamily="34" charset="0"/>
              </a:rPr>
              <a:t>Enter payment details → Log in to the portal → Select payment method → Confirm payment → Save receipt</a:t>
            </a:r>
            <a:endParaRPr lang="en-US" dirty="0">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321967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C000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C01E24"/>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
                                        </p:tgtEl>
                                        <p:attrNameLst>
                                          <p:attrName>fillcolor</p:attrName>
                                        </p:attrNameLst>
                                      </p:cBhvr>
                                      <p:to>
                                        <a:srgbClr val="538135"/>
                                      </p:to>
                                    </p:animClr>
                                    <p:set>
                                      <p:cBhvr>
                                        <p:cTn id="21" dur="2000" fill="hold"/>
                                        <p:tgtEl>
                                          <p:spTgt spid="2"/>
                                        </p:tgtEl>
                                        <p:attrNameLst>
                                          <p:attrName>fill.type</p:attrName>
                                        </p:attrNameLst>
                                      </p:cBhvr>
                                      <p:to>
                                        <p:strVal val="solid"/>
                                      </p:to>
                                    </p:set>
                                    <p:set>
                                      <p:cBhvr>
                                        <p:cTn id="22"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
                                        </p:tgtEl>
                                        <p:attrNameLst>
                                          <p:attrName>fillcolor</p:attrName>
                                        </p:attrNameLst>
                                      </p:cBhvr>
                                      <p:to>
                                        <a:srgbClr val="C01E24"/>
                                      </p:to>
                                    </p:animClr>
                                    <p:set>
                                      <p:cBhvr>
                                        <p:cTn id="28" dur="2000" fill="hold"/>
                                        <p:tgtEl>
                                          <p:spTgt spid="3"/>
                                        </p:tgtEl>
                                        <p:attrNameLst>
                                          <p:attrName>fill.type</p:attrName>
                                        </p:attrNameLst>
                                      </p:cBhvr>
                                      <p:to>
                                        <p:strVal val="solid"/>
                                      </p:to>
                                    </p:set>
                                    <p:set>
                                      <p:cBhvr>
                                        <p:cTn id="29"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19;p53">
            <a:extLst>
              <a:ext uri="{FF2B5EF4-FFF2-40B4-BE49-F238E27FC236}">
                <a16:creationId xmlns:a16="http://schemas.microsoft.com/office/drawing/2014/main" id="{63464776-AC89-40D0-B5CA-94B7B7F729ED}"/>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4. Which of the following is </a:t>
            </a:r>
            <a:r>
              <a:rPr lang="ro-RO" sz="2000" b="1" dirty="0">
                <a:solidFill>
                  <a:srgbClr val="1C2E78"/>
                </a:solidFill>
                <a:latin typeface="Calibri"/>
                <a:ea typeface="Calibri"/>
                <a:cs typeface="Calibri"/>
                <a:sym typeface="Calibri"/>
              </a:rPr>
              <a:t>NOT</a:t>
            </a:r>
            <a:r>
              <a:rPr lang="en-US" sz="2000" b="1" i="0" u="none" strike="noStrike" cap="none" dirty="0">
                <a:solidFill>
                  <a:srgbClr val="1C2E78"/>
                </a:solidFill>
                <a:latin typeface="Calibri"/>
                <a:ea typeface="Calibri"/>
                <a:cs typeface="Calibri"/>
                <a:sym typeface="Calibri"/>
              </a:rPr>
              <a:t> a common method for paying taxes and utility bills online?</a:t>
            </a:r>
            <a:endParaRPr sz="1400" b="0" i="0" u="none" strike="noStrike" cap="none" dirty="0">
              <a:solidFill>
                <a:srgbClr val="000000"/>
              </a:solidFill>
              <a:latin typeface="Calibri"/>
              <a:ea typeface="Calibri"/>
              <a:cs typeface="Calibri"/>
              <a:sym typeface="Calibri"/>
            </a:endParaRPr>
          </a:p>
        </p:txBody>
      </p:sp>
      <p:sp>
        <p:nvSpPr>
          <p:cNvPr id="7" name="Google Shape;524;p53">
            <a:extLst>
              <a:ext uri="{FF2B5EF4-FFF2-40B4-BE49-F238E27FC236}">
                <a16:creationId xmlns:a16="http://schemas.microsoft.com/office/drawing/2014/main" id="{E774FF30-6F6B-4514-8F5A-B9EAC61D572A}"/>
              </a:ext>
            </a:extLst>
          </p:cNvPr>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8" name="Ορθογώνιο 1">
            <a:extLst>
              <a:ext uri="{FF2B5EF4-FFF2-40B4-BE49-F238E27FC236}">
                <a16:creationId xmlns:a16="http://schemas.microsoft.com/office/drawing/2014/main" id="{2D9DDB14-7951-43D5-9B18-67C78EB89AAC}"/>
              </a:ext>
            </a:extLst>
          </p:cNvPr>
          <p:cNvSpPr/>
          <p:nvPr/>
        </p:nvSpPr>
        <p:spPr>
          <a:xfrm>
            <a:off x="2112607" y="27664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Credit/debit card payments</a:t>
            </a:r>
            <a:endParaRPr lang="en-US" sz="1800" dirty="0">
              <a:latin typeface="Calibri"/>
              <a:ea typeface="Calibri"/>
              <a:cs typeface="Calibri"/>
            </a:endParaRPr>
          </a:p>
        </p:txBody>
      </p:sp>
      <p:sp>
        <p:nvSpPr>
          <p:cNvPr id="9" name="Ορθογώνιο 2">
            <a:extLst>
              <a:ext uri="{FF2B5EF4-FFF2-40B4-BE49-F238E27FC236}">
                <a16:creationId xmlns:a16="http://schemas.microsoft.com/office/drawing/2014/main" id="{683A2116-4F39-4345-8487-A9850A251C4C}"/>
              </a:ext>
            </a:extLst>
          </p:cNvPr>
          <p:cNvSpPr/>
          <p:nvPr/>
        </p:nvSpPr>
        <p:spPr>
          <a:xfrm>
            <a:off x="6141682" y="2766479"/>
            <a:ext cx="3505200" cy="904875"/>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latin typeface="Calibri"/>
                <a:ea typeface="Calibri"/>
                <a:cs typeface="Calibri"/>
              </a:rPr>
              <a:t>B. Cash payment at a local store</a:t>
            </a:r>
          </a:p>
        </p:txBody>
      </p:sp>
      <p:sp>
        <p:nvSpPr>
          <p:cNvPr id="10" name="Ορθογώνιο 3">
            <a:extLst>
              <a:ext uri="{FF2B5EF4-FFF2-40B4-BE49-F238E27FC236}">
                <a16:creationId xmlns:a16="http://schemas.microsoft.com/office/drawing/2014/main" id="{0D089794-069D-4BF7-9EA3-0B92D35097E3}"/>
              </a:ext>
            </a:extLst>
          </p:cNvPr>
          <p:cNvSpPr/>
          <p:nvPr/>
        </p:nvSpPr>
        <p:spPr>
          <a:xfrm>
            <a:off x="2112607" y="401425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Bank transfers</a:t>
            </a:r>
            <a:endParaRPr lang="en-US" sz="1800" dirty="0">
              <a:latin typeface="Calibri"/>
              <a:ea typeface="Calibri"/>
              <a:cs typeface="Calibri"/>
            </a:endParaRPr>
          </a:p>
        </p:txBody>
      </p:sp>
      <p:sp>
        <p:nvSpPr>
          <p:cNvPr id="11" name="Ορθογώνιο 4">
            <a:extLst>
              <a:ext uri="{FF2B5EF4-FFF2-40B4-BE49-F238E27FC236}">
                <a16:creationId xmlns:a16="http://schemas.microsoft.com/office/drawing/2014/main" id="{21A8A6B1-FA0F-4C03-B4CA-58AAEB734B90}"/>
              </a:ext>
            </a:extLst>
          </p:cNvPr>
          <p:cNvSpPr/>
          <p:nvPr/>
        </p:nvSpPr>
        <p:spPr>
          <a:xfrm>
            <a:off x="6141682" y="401425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D. Mobile Money (if available)</a:t>
            </a:r>
          </a:p>
        </p:txBody>
      </p:sp>
    </p:spTree>
    <p:extLst>
      <p:ext uri="{BB962C8B-B14F-4D97-AF65-F5344CB8AC3E}">
        <p14:creationId xmlns:p14="http://schemas.microsoft.com/office/powerpoint/2010/main" val="39822470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0000"/>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0"/>
                                        </p:tgtEl>
                                        <p:attrNameLst>
                                          <p:attrName>fillcolor</p:attrName>
                                        </p:attrNameLst>
                                      </p:cBhvr>
                                      <p:to>
                                        <a:srgbClr val="C00000"/>
                                      </p:to>
                                    </p:animClr>
                                    <p:set>
                                      <p:cBhvr>
                                        <p:cTn id="21" dur="2000" fill="hold"/>
                                        <p:tgtEl>
                                          <p:spTgt spid="10"/>
                                        </p:tgtEl>
                                        <p:attrNameLst>
                                          <p:attrName>fill.type</p:attrName>
                                        </p:attrNameLst>
                                      </p:cBhvr>
                                      <p:to>
                                        <p:strVal val="solid"/>
                                      </p:to>
                                    </p:set>
                                    <p:set>
                                      <p:cBhvr>
                                        <p:cTn id="22"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C01E24"/>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grpSp>
        <p:nvGrpSpPr>
          <p:cNvPr id="564" name="Google Shape;564;p58"/>
          <p:cNvGrpSpPr/>
          <p:nvPr/>
        </p:nvGrpSpPr>
        <p:grpSpPr>
          <a:xfrm>
            <a:off x="0" y="1"/>
            <a:ext cx="12624362" cy="6910372"/>
            <a:chOff x="0" y="0"/>
            <a:chExt cx="12624362" cy="7020335"/>
          </a:xfrm>
        </p:grpSpPr>
        <p:sp>
          <p:nvSpPr>
            <p:cNvPr id="565" name="Google Shape;565;p58"/>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66" name="Google Shape;566;p58"/>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567" name="Google Shape;567;p58"/>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568" name="Google Shape;568;p58"/>
            <p:cNvSpPr txBox="1"/>
            <p:nvPr/>
          </p:nvSpPr>
          <p:spPr>
            <a:xfrm>
              <a:off x="0" y="3882628"/>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en-US" sz="4000" b="1" i="0" u="none" strike="noStrike" cap="none" dirty="0">
                  <a:solidFill>
                    <a:srgbClr val="FFC243"/>
                  </a:solidFill>
                  <a:latin typeface="Calibri"/>
                  <a:ea typeface="Calibri"/>
                  <a:cs typeface="Calibri"/>
                  <a:sym typeface="Calibri"/>
                </a:rPr>
                <a:t>Congratulations!</a:t>
              </a:r>
              <a:r>
                <a:rPr lang="en-US" sz="2800" b="1" i="0" u="none" strike="noStrike" cap="none" dirty="0">
                  <a:solidFill>
                    <a:srgbClr val="84C337"/>
                  </a:solidFill>
                  <a:latin typeface="Calibri"/>
                  <a:ea typeface="Calibri"/>
                  <a:cs typeface="Calibri"/>
                  <a:sym typeface="Calibri"/>
                </a:rPr>
                <a:t/>
              </a:r>
              <a:br>
                <a:rPr lang="en-US" sz="2800" b="1" i="0" u="none" strike="noStrike" cap="none" dirty="0">
                  <a:solidFill>
                    <a:srgbClr val="84C337"/>
                  </a:solidFill>
                  <a:latin typeface="Calibri"/>
                  <a:ea typeface="Calibri"/>
                  <a:cs typeface="Calibri"/>
                  <a:sym typeface="Calibri"/>
                </a:rPr>
              </a:br>
              <a:r>
                <a:rPr lang="en-US" sz="2800" b="1" i="0" u="none" strike="noStrike" cap="none" dirty="0">
                  <a:solidFill>
                    <a:srgbClr val="1C2E78"/>
                  </a:solidFill>
                  <a:latin typeface="Calibri"/>
                  <a:ea typeface="Calibri"/>
                  <a:cs typeface="Calibri"/>
                  <a:sym typeface="Calibri"/>
                </a:rPr>
                <a:t>You have completed this module!</a:t>
              </a:r>
              <a:endParaRPr sz="1400" b="0" i="0" u="none" strike="noStrike" cap="none" dirty="0">
                <a:solidFill>
                  <a:srgbClr val="000000"/>
                </a:solidFill>
                <a:latin typeface="Calibri"/>
                <a:ea typeface="Calibri"/>
                <a:cs typeface="Calibri"/>
                <a:sym typeface="Calibri"/>
              </a:endParaRPr>
            </a:p>
          </p:txBody>
        </p:sp>
      </p:grpSp>
      <p:sp>
        <p:nvSpPr>
          <p:cNvPr id="569" name="Google Shape;569;p58"/>
          <p:cNvSpPr/>
          <p:nvPr/>
        </p:nvSpPr>
        <p:spPr>
          <a:xfrm>
            <a:off x="4741679" y="6277951"/>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200"/>
              <a:buFont typeface="Calibri"/>
              <a:buNone/>
            </a:pPr>
            <a:r>
              <a:rPr lang="en-US" sz="1110" b="0" i="0" u="none" strike="noStrike" cap="none" dirty="0">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2023-1-RO01-KA220-ADU-000157797</a:t>
            </a:r>
            <a:endParaRPr sz="1110" b="0" i="0" u="none" strike="noStrike" cap="none" dirty="0">
              <a:solidFill>
                <a:schemeClr val="lt1"/>
              </a:solidFill>
              <a:latin typeface="Calibri"/>
              <a:ea typeface="Calibri"/>
              <a:cs typeface="Calibri"/>
              <a:sym typeface="Calibri"/>
            </a:endParaRPr>
          </a:p>
        </p:txBody>
      </p:sp>
      <p:pic>
        <p:nvPicPr>
          <p:cNvPr id="570" name="Google Shape;570;p58"/>
          <p:cNvPicPr preferRelativeResize="0"/>
          <p:nvPr/>
        </p:nvPicPr>
        <p:blipFill rotWithShape="1">
          <a:blip r:embed="rId4">
            <a:alphaModFix/>
          </a:blip>
          <a:srcRect/>
          <a:stretch/>
        </p:blipFill>
        <p:spPr>
          <a:xfrm>
            <a:off x="6386" y="6250154"/>
            <a:ext cx="2822862" cy="607846"/>
          </a:xfrm>
          <a:prstGeom prst="rect">
            <a:avLst/>
          </a:prstGeom>
          <a:noFill/>
          <a:ln>
            <a:noFill/>
          </a:ln>
        </p:spPr>
      </p:pic>
      <p:pic>
        <p:nvPicPr>
          <p:cNvPr id="571" name="Google Shape;571;p58" descr="Εικόνα που περιέχει γραφικά, γραφιστική, clipart, καρτούν&#10;&#10;Περιγραφή που δημιουργήθηκε αυτόματα"/>
          <p:cNvPicPr preferRelativeResize="0"/>
          <p:nvPr/>
        </p:nvPicPr>
        <p:blipFill rotWithShape="1">
          <a:blip r:embed="rId5">
            <a:alphaModFix/>
          </a:blip>
          <a:srcRect r="54938"/>
          <a:stretch/>
        </p:blipFill>
        <p:spPr>
          <a:xfrm>
            <a:off x="-33924" y="8958"/>
            <a:ext cx="3635960" cy="3783780"/>
          </a:xfrm>
          <a:prstGeom prst="rect">
            <a:avLst/>
          </a:prstGeom>
          <a:noFill/>
          <a:ln>
            <a:noFill/>
          </a:ln>
        </p:spPr>
      </p:pic>
      <p:pic>
        <p:nvPicPr>
          <p:cNvPr id="572" name="Google Shape;572;p58" descr="Εικόνα που περιέχει γραφικά, γραφιστική, clipart, καρτούν&#10;&#10;Περιγραφή που δημιουργήθηκε αυτόματα"/>
          <p:cNvPicPr preferRelativeResize="0"/>
          <p:nvPr/>
        </p:nvPicPr>
        <p:blipFill rotWithShape="1">
          <a:blip r:embed="rId5">
            <a:alphaModFix/>
          </a:blip>
          <a:srcRect l="44200" r="5462"/>
          <a:stretch/>
        </p:blipFill>
        <p:spPr>
          <a:xfrm>
            <a:off x="3397721" y="823363"/>
            <a:ext cx="2375272" cy="2212824"/>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n-US" sz="2200" dirty="0"/>
              <a:t>Unit 1</a:t>
            </a:r>
            <a:r>
              <a:rPr lang="en-US" dirty="0"/>
              <a:t/>
            </a:r>
            <a:br>
              <a:rPr lang="en-US" dirty="0"/>
            </a:br>
            <a:r>
              <a:rPr lang="en-US" sz="4000" dirty="0"/>
              <a:t>Introduction </a:t>
            </a:r>
            <a:r>
              <a:rPr lang="en-US" dirty="0"/>
              <a:t/>
            </a:r>
            <a:br>
              <a:rPr lang="en-US" dirty="0"/>
            </a:br>
            <a:endParaRPr dirty="0"/>
          </a:p>
        </p:txBody>
      </p:sp>
      <p:sp>
        <p:nvSpPr>
          <p:cNvPr id="128" name="Google Shape;128;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Objectives</a:t>
            </a:r>
            <a:endParaRPr dirty="0"/>
          </a:p>
        </p:txBody>
      </p:sp>
      <p:sp>
        <p:nvSpPr>
          <p:cNvPr id="129" name="Google Shape;129;p4"/>
          <p:cNvSpPr txBox="1">
            <a:spLocks noGrp="1"/>
          </p:cNvSpPr>
          <p:nvPr>
            <p:ph type="body" idx="2"/>
          </p:nvPr>
        </p:nvSpPr>
        <p:spPr>
          <a:xfrm>
            <a:off x="557995" y="2589918"/>
            <a:ext cx="72228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ct val="100000"/>
              <a:buNone/>
            </a:pPr>
            <a:r>
              <a:rPr lang="en-US" sz="2000" dirty="0"/>
              <a:t>On completion of this unit, you will be informed about</a:t>
            </a:r>
            <a:endParaRPr dirty="0"/>
          </a:p>
          <a:p>
            <a:pPr marL="228600" lvl="0" indent="-224948" algn="l" rtl="0">
              <a:lnSpc>
                <a:spcPct val="150000"/>
              </a:lnSpc>
              <a:spcBef>
                <a:spcPts val="1200"/>
              </a:spcBef>
              <a:spcAft>
                <a:spcPts val="0"/>
              </a:spcAft>
              <a:buClr>
                <a:srgbClr val="92D050"/>
              </a:buClr>
              <a:buSzPct val="104996"/>
              <a:buFont typeface="Calibri"/>
              <a:buChar char="✔"/>
            </a:pPr>
            <a:r>
              <a:rPr lang="en-US" sz="2000" dirty="0"/>
              <a:t>The learning objectives and training content of this module</a:t>
            </a:r>
            <a:endParaRPr dirty="0"/>
          </a:p>
          <a:p>
            <a:pPr marL="228600" lvl="0" indent="-224948" algn="l" rtl="0">
              <a:lnSpc>
                <a:spcPct val="150000"/>
              </a:lnSpc>
              <a:spcBef>
                <a:spcPts val="1200"/>
              </a:spcBef>
              <a:spcAft>
                <a:spcPts val="0"/>
              </a:spcAft>
              <a:buClr>
                <a:srgbClr val="92D050"/>
              </a:buClr>
              <a:buSzPct val="104996"/>
              <a:buFont typeface="Calibri"/>
              <a:buChar char="✔"/>
            </a:pPr>
            <a:r>
              <a:rPr lang="en-US" sz="2000" dirty="0"/>
              <a:t>The training methodology used and the duration of this module</a:t>
            </a:r>
            <a:endParaRPr sz="2000" dirty="0"/>
          </a:p>
        </p:txBody>
      </p:sp>
      <p:pic>
        <p:nvPicPr>
          <p:cNvPr id="130" name="Google Shape;130;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31" name="Google Shape;131;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EEAE12EE-A0A9-DC8F-EFB2-63C3CD0DC1F6}"/>
            </a:ext>
          </a:extLst>
        </p:cNvPr>
        <p:cNvGrpSpPr/>
        <p:nvPr/>
      </p:nvGrpSpPr>
      <p:grpSpPr>
        <a:xfrm>
          <a:off x="0" y="0"/>
          <a:ext cx="0" cy="0"/>
          <a:chOff x="0" y="0"/>
          <a:chExt cx="0" cy="0"/>
        </a:xfrm>
      </p:grpSpPr>
      <p:sp>
        <p:nvSpPr>
          <p:cNvPr id="137" name="Google Shape;137;p5">
            <a:extLst>
              <a:ext uri="{FF2B5EF4-FFF2-40B4-BE49-F238E27FC236}">
                <a16:creationId xmlns:a16="http://schemas.microsoft.com/office/drawing/2014/main" id="{8682F5EA-3F44-A428-91CF-4B5E73C47D49}"/>
              </a:ext>
            </a:extLst>
          </p:cNvPr>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dirty="0"/>
              <a:t>Competences</a:t>
            </a:r>
            <a:endParaRPr sz="2400" dirty="0"/>
          </a:p>
        </p:txBody>
      </p:sp>
      <p:pic>
        <p:nvPicPr>
          <p:cNvPr id="138" name="Google Shape;138;p5" descr="Στόχος με συμπαγές γέμισμα">
            <a:extLst>
              <a:ext uri="{FF2B5EF4-FFF2-40B4-BE49-F238E27FC236}">
                <a16:creationId xmlns:a16="http://schemas.microsoft.com/office/drawing/2014/main" id="{9A7CB9DC-8581-55CD-7796-E4EFEBA9F437}"/>
              </a:ext>
            </a:extLst>
          </p:cNvPr>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41" name="Google Shape;141;p5">
            <a:extLst>
              <a:ext uri="{FF2B5EF4-FFF2-40B4-BE49-F238E27FC236}">
                <a16:creationId xmlns:a16="http://schemas.microsoft.com/office/drawing/2014/main" id="{5FAC2E26-35E1-8E74-E659-A9EE21705E4F}"/>
              </a:ext>
            </a:extLst>
          </p:cNvPr>
          <p:cNvSpPr txBox="1"/>
          <p:nvPr/>
        </p:nvSpPr>
        <p:spPr>
          <a:xfrm>
            <a:off x="1524000" y="1571576"/>
            <a:ext cx="81788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1" u="none" strike="noStrike" cap="none" dirty="0">
                <a:solidFill>
                  <a:srgbClr val="1C2E78"/>
                </a:solidFill>
                <a:latin typeface="Calibri"/>
                <a:ea typeface="Calibri"/>
                <a:cs typeface="Calibri"/>
                <a:sym typeface="Calibri"/>
              </a:rPr>
              <a:t>On completion of this module, you will be able to:</a:t>
            </a:r>
            <a:endParaRPr sz="1400" b="0" i="0" u="none" strike="noStrike" cap="none" dirty="0">
              <a:solidFill>
                <a:srgbClr val="000000"/>
              </a:solidFill>
              <a:latin typeface="Calibri"/>
              <a:ea typeface="Calibri"/>
              <a:cs typeface="Calibri"/>
              <a:sym typeface="Calibri"/>
            </a:endParaRPr>
          </a:p>
        </p:txBody>
      </p:sp>
      <p:sp>
        <p:nvSpPr>
          <p:cNvPr id="142" name="Google Shape;142;p5">
            <a:extLst>
              <a:ext uri="{FF2B5EF4-FFF2-40B4-BE49-F238E27FC236}">
                <a16:creationId xmlns:a16="http://schemas.microsoft.com/office/drawing/2014/main" id="{44B21B85-18F6-9F37-91FF-490DEF111C57}"/>
              </a:ext>
            </a:extLst>
          </p:cNvPr>
          <p:cNvSpPr txBox="1"/>
          <p:nvPr/>
        </p:nvSpPr>
        <p:spPr>
          <a:xfrm>
            <a:off x="485775" y="2236601"/>
            <a:ext cx="9877426" cy="3887108"/>
          </a:xfrm>
          <a:prstGeom prst="rect">
            <a:avLst/>
          </a:prstGeom>
          <a:noFill/>
          <a:ln>
            <a:noFill/>
          </a:ln>
        </p:spPr>
        <p:txBody>
          <a:bodyPr spcFirstLastPara="1" wrap="square" lIns="91425" tIns="45700" rIns="91425" bIns="45700" anchor="t" anchorCtr="0">
            <a:noAutofit/>
          </a:bodyPr>
          <a:lstStyle/>
          <a:p>
            <a:pPr marL="685800" marR="0" lvl="1" indent="-228600" algn="l" rtl="0">
              <a:lnSpc>
                <a:spcPct val="100000"/>
              </a:lnSpc>
              <a:spcBef>
                <a:spcPts val="600"/>
              </a:spcBef>
              <a:spcAft>
                <a:spcPts val="600"/>
              </a:spcAft>
              <a:buClr>
                <a:srgbClr val="FFDA4C"/>
              </a:buClr>
              <a:buSzPts val="2400"/>
              <a:buFont typeface="Calibri"/>
              <a:buChar char="✔"/>
            </a:pPr>
            <a:r>
              <a:rPr lang="en-US" sz="2200" dirty="0">
                <a:solidFill>
                  <a:schemeClr val="bg1"/>
                </a:solidFill>
                <a:latin typeface="Calibri"/>
                <a:cs typeface="Calibri"/>
                <a:sym typeface="Calibri"/>
              </a:rPr>
              <a:t>Online payment confidence - be able to securely access and use government and utility websites to pay bills, taxes and other government fees.</a:t>
            </a:r>
          </a:p>
          <a:p>
            <a:pPr marL="685800" marR="0" lvl="1" indent="-228600" algn="l" rtl="0">
              <a:lnSpc>
                <a:spcPct val="100000"/>
              </a:lnSpc>
              <a:spcBef>
                <a:spcPts val="600"/>
              </a:spcBef>
              <a:spcAft>
                <a:spcPts val="600"/>
              </a:spcAft>
              <a:buClr>
                <a:srgbClr val="FFDA4C"/>
              </a:buClr>
              <a:buSzPts val="2400"/>
              <a:buFont typeface="Calibri"/>
              <a:buChar char="✔"/>
            </a:pPr>
            <a:r>
              <a:rPr lang="en-US" sz="2200" dirty="0">
                <a:solidFill>
                  <a:schemeClr val="bg1"/>
                </a:solidFill>
                <a:latin typeface="Calibri"/>
                <a:cs typeface="Calibri"/>
                <a:sym typeface="Calibri"/>
              </a:rPr>
              <a:t>Account Management Skills - the ability to create, log in and manage online accounts, including updating personal information and payment methods.</a:t>
            </a:r>
          </a:p>
          <a:p>
            <a:pPr marL="685800" marR="0" lvl="1" indent="-228600" algn="l" rtl="0">
              <a:lnSpc>
                <a:spcPct val="100000"/>
              </a:lnSpc>
              <a:spcBef>
                <a:spcPts val="600"/>
              </a:spcBef>
              <a:spcAft>
                <a:spcPts val="600"/>
              </a:spcAft>
              <a:buClr>
                <a:srgbClr val="FFDA4C"/>
              </a:buClr>
              <a:buSzPts val="2400"/>
              <a:buFont typeface="Calibri"/>
              <a:buChar char="✔"/>
            </a:pPr>
            <a:r>
              <a:rPr lang="en-US" sz="2200" dirty="0">
                <a:solidFill>
                  <a:schemeClr val="bg1"/>
                </a:solidFill>
                <a:latin typeface="Calibri"/>
                <a:cs typeface="Calibri"/>
                <a:sym typeface="Calibri"/>
              </a:rPr>
              <a:t>Digital security awareness - understanding how to identify safe websites, avoid scams and protect sensitive financial and personal information.</a:t>
            </a:r>
          </a:p>
          <a:p>
            <a:pPr marL="685800" marR="0" lvl="1" indent="-228600" algn="l" rtl="0">
              <a:lnSpc>
                <a:spcPct val="100000"/>
              </a:lnSpc>
              <a:spcBef>
                <a:spcPts val="600"/>
              </a:spcBef>
              <a:spcAft>
                <a:spcPts val="600"/>
              </a:spcAft>
              <a:buClr>
                <a:srgbClr val="FFDA4C"/>
              </a:buClr>
              <a:buSzPts val="2400"/>
              <a:buFont typeface="Calibri"/>
              <a:buChar char="✔"/>
            </a:pPr>
            <a:r>
              <a:rPr lang="en-US" sz="2200" dirty="0">
                <a:solidFill>
                  <a:schemeClr val="bg1"/>
                </a:solidFill>
                <a:latin typeface="Calibri"/>
                <a:cs typeface="Calibri"/>
                <a:sym typeface="Calibri"/>
              </a:rPr>
              <a:t>Problem solving and troubleshooting - the ability to deal with common issues such as password resets, failed payments, and contacting customer service when needed.</a:t>
            </a:r>
          </a:p>
        </p:txBody>
      </p:sp>
    </p:spTree>
    <p:extLst>
      <p:ext uri="{BB962C8B-B14F-4D97-AF65-F5344CB8AC3E}">
        <p14:creationId xmlns:p14="http://schemas.microsoft.com/office/powerpoint/2010/main" val="3640496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dirty="0"/>
              <a:t>Training </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content</a:t>
            </a:r>
            <a:endParaRPr sz="2400" dirty="0"/>
          </a:p>
        </p:txBody>
      </p:sp>
      <p:sp>
        <p:nvSpPr>
          <p:cNvPr id="149" name="Google Shape;149;p6"/>
          <p:cNvSpPr txBox="1">
            <a:spLocks noGrp="1"/>
          </p:cNvSpPr>
          <p:nvPr>
            <p:ph type="body" idx="1"/>
          </p:nvPr>
        </p:nvSpPr>
        <p:spPr>
          <a:xfrm>
            <a:off x="1089890" y="2152650"/>
            <a:ext cx="9597159" cy="4000500"/>
          </a:xfrm>
          <a:prstGeom prst="rect">
            <a:avLst/>
          </a:prstGeom>
          <a:noFill/>
          <a:ln>
            <a:noFill/>
          </a:ln>
        </p:spPr>
        <p:txBody>
          <a:bodyPr spcFirstLastPara="1" wrap="square" lIns="91425" tIns="45700" rIns="91425" bIns="45700" anchor="t" anchorCtr="0">
            <a:normAutofit fontScale="92500" lnSpcReduction="10000"/>
          </a:bodyPr>
          <a:lstStyle/>
          <a:p>
            <a:pPr marL="468631" lvl="0" indent="-457200" algn="l" rtl="0">
              <a:lnSpc>
                <a:spcPct val="150000"/>
              </a:lnSpc>
              <a:spcAft>
                <a:spcPts val="600"/>
              </a:spcAft>
              <a:buClr>
                <a:schemeClr val="accent4"/>
              </a:buClr>
              <a:buSzPct val="100000"/>
              <a:buFont typeface="+mj-lt"/>
              <a:buAutoNum type="arabicPeriod"/>
            </a:pPr>
            <a:r>
              <a:rPr lang="en-US" dirty="0"/>
              <a:t>Introduction: duration, objectives, content and methodology</a:t>
            </a:r>
            <a:r>
              <a:rPr lang="ro-RO" dirty="0"/>
              <a:t>, </a:t>
            </a:r>
            <a:r>
              <a:rPr lang="en-US" dirty="0"/>
              <a:t>competences</a:t>
            </a:r>
          </a:p>
          <a:p>
            <a:pPr marL="468631" indent="-457200">
              <a:lnSpc>
                <a:spcPct val="150000"/>
              </a:lnSpc>
              <a:spcAft>
                <a:spcPts val="600"/>
              </a:spcAft>
              <a:buClr>
                <a:schemeClr val="accent4"/>
              </a:buClr>
              <a:buSzPct val="100000"/>
              <a:buFont typeface="+mj-lt"/>
              <a:buAutoNum type="arabicPeriod"/>
            </a:pPr>
            <a:r>
              <a:rPr lang="en-US" dirty="0"/>
              <a:t>Become familiar with </a:t>
            </a:r>
            <a:r>
              <a:rPr lang="ro-RO" dirty="0"/>
              <a:t>Tax</a:t>
            </a:r>
            <a:r>
              <a:rPr lang="en-US" dirty="0"/>
              <a:t> Payment Portals </a:t>
            </a:r>
            <a:endParaRPr lang="ro-RO" dirty="0"/>
          </a:p>
          <a:p>
            <a:pPr marL="468631" indent="-457200">
              <a:lnSpc>
                <a:spcPct val="150000"/>
              </a:lnSpc>
              <a:spcAft>
                <a:spcPts val="600"/>
              </a:spcAft>
              <a:buClr>
                <a:schemeClr val="accent4"/>
              </a:buClr>
              <a:buSzPct val="100000"/>
              <a:buFont typeface="+mj-lt"/>
              <a:buAutoNum type="arabicPeriod"/>
            </a:pPr>
            <a:r>
              <a:rPr lang="en-US" dirty="0"/>
              <a:t>Become familiar with</a:t>
            </a:r>
            <a:r>
              <a:rPr lang="ro-RO" dirty="0"/>
              <a:t> Utility Portals</a:t>
            </a:r>
          </a:p>
          <a:p>
            <a:pPr marL="468631" indent="-457200">
              <a:lnSpc>
                <a:spcPct val="150000"/>
              </a:lnSpc>
              <a:spcAft>
                <a:spcPts val="600"/>
              </a:spcAft>
              <a:buClr>
                <a:schemeClr val="accent4"/>
              </a:buClr>
              <a:buSzPct val="100000"/>
              <a:buFont typeface="+mj-lt"/>
              <a:buAutoNum type="arabicPeriod"/>
            </a:pPr>
            <a:r>
              <a:rPr lang="en-US" dirty="0"/>
              <a:t>Navigate </a:t>
            </a:r>
            <a:r>
              <a:rPr lang="ro-RO" dirty="0"/>
              <a:t>Tax </a:t>
            </a:r>
            <a:r>
              <a:rPr lang="en-US" dirty="0"/>
              <a:t>and Utility Payment Portals</a:t>
            </a:r>
            <a:endParaRPr lang="ro-RO" dirty="0"/>
          </a:p>
          <a:p>
            <a:pPr marL="468631" indent="-457200">
              <a:lnSpc>
                <a:spcPct val="150000"/>
              </a:lnSpc>
              <a:spcAft>
                <a:spcPts val="600"/>
              </a:spcAft>
              <a:buClr>
                <a:schemeClr val="accent4"/>
              </a:buClr>
              <a:buSzPct val="100000"/>
              <a:buFont typeface="+mj-lt"/>
              <a:buAutoNum type="arabicPeriod"/>
            </a:pPr>
            <a:r>
              <a:rPr lang="en-US" dirty="0"/>
              <a:t>Make Secure Online Transactions </a:t>
            </a:r>
            <a:endParaRPr lang="ro-RO" dirty="0"/>
          </a:p>
          <a:p>
            <a:pPr marL="468631" indent="-457200">
              <a:lnSpc>
                <a:spcPct val="150000"/>
              </a:lnSpc>
              <a:spcAft>
                <a:spcPts val="600"/>
              </a:spcAft>
              <a:buClr>
                <a:schemeClr val="accent4"/>
              </a:buClr>
              <a:buSzPct val="100000"/>
              <a:buFont typeface="+mj-lt"/>
              <a:buAutoNum type="arabicPeriod"/>
            </a:pPr>
            <a:r>
              <a:rPr lang="en-US" dirty="0"/>
              <a:t>Check your knowledge</a:t>
            </a:r>
            <a:endParaRPr dirty="0"/>
          </a:p>
        </p:txBody>
      </p:sp>
      <p:pic>
        <p:nvPicPr>
          <p:cNvPr id="153" name="Google Shape;153;p6"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200"/>
              <a:buFont typeface="Calibri"/>
              <a:buNone/>
            </a:pPr>
            <a:r>
              <a:rPr lang="en-US"/>
              <a:t>Unit 1</a:t>
            </a:r>
            <a:endParaRPr sz="2400"/>
          </a:p>
          <a:p>
            <a:pPr marL="0" lvl="0" indent="0" algn="l" rtl="0">
              <a:lnSpc>
                <a:spcPct val="90000"/>
              </a:lnSpc>
              <a:spcBef>
                <a:spcPts val="0"/>
              </a:spcBef>
              <a:spcAft>
                <a:spcPts val="0"/>
              </a:spcAft>
              <a:buSzPts val="2200"/>
              <a:buNone/>
            </a:pPr>
            <a:r>
              <a:rPr lang="en-US" sz="2400"/>
              <a:t>Training methodology and duration</a:t>
            </a:r>
            <a:endParaRPr sz="2400"/>
          </a:p>
        </p:txBody>
      </p:sp>
      <p:sp>
        <p:nvSpPr>
          <p:cNvPr id="161" name="Google Shape;161;p7"/>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n-US" b="1">
                <a:solidFill>
                  <a:srgbClr val="FFC243"/>
                </a:solidFill>
              </a:rPr>
              <a:t>Duration: </a:t>
            </a:r>
            <a:r>
              <a:rPr lang="en-US"/>
              <a:t>4 hours (indicative)</a:t>
            </a:r>
            <a:endParaRPr/>
          </a:p>
          <a:p>
            <a:pPr marL="685800" lvl="1" indent="-228600" algn="l" rtl="0">
              <a:lnSpc>
                <a:spcPct val="100000"/>
              </a:lnSpc>
              <a:spcBef>
                <a:spcPts val="1200"/>
              </a:spcBef>
              <a:spcAft>
                <a:spcPts val="0"/>
              </a:spcAft>
              <a:buClr>
                <a:srgbClr val="92D050"/>
              </a:buClr>
              <a:buSzPts val="2640"/>
              <a:buFont typeface="Calibri"/>
              <a:buChar char="▪"/>
            </a:pPr>
            <a:r>
              <a:rPr lang="en-US"/>
              <a:t>Face to face session:2 hours</a:t>
            </a:r>
            <a:endParaRPr/>
          </a:p>
          <a:p>
            <a:pPr marL="685800" lvl="1" indent="-228600" algn="l" rtl="0">
              <a:lnSpc>
                <a:spcPct val="100000"/>
              </a:lnSpc>
              <a:spcBef>
                <a:spcPts val="1200"/>
              </a:spcBef>
              <a:spcAft>
                <a:spcPts val="0"/>
              </a:spcAft>
              <a:buClr>
                <a:srgbClr val="92D050"/>
              </a:buClr>
              <a:buSzPts val="2640"/>
              <a:buFont typeface="Calibri"/>
              <a:buChar char="▪"/>
            </a:pPr>
            <a:r>
              <a:rPr lang="en-US"/>
              <a:t>Online training: 2 hours</a:t>
            </a:r>
            <a:endParaRPr/>
          </a:p>
          <a:p>
            <a:pPr marL="0" lvl="0" indent="0" algn="l" rtl="0">
              <a:lnSpc>
                <a:spcPct val="100000"/>
              </a:lnSpc>
              <a:spcBef>
                <a:spcPts val="1200"/>
              </a:spcBef>
              <a:spcAft>
                <a:spcPts val="0"/>
              </a:spcAft>
              <a:buSzPts val="2400"/>
              <a:buNone/>
            </a:pPr>
            <a:endParaRPr/>
          </a:p>
        </p:txBody>
      </p:sp>
      <p:sp>
        <p:nvSpPr>
          <p:cNvPr id="162" name="Google Shape;162;p7"/>
          <p:cNvSpPr txBox="1"/>
          <p:nvPr/>
        </p:nvSpPr>
        <p:spPr>
          <a:xfrm>
            <a:off x="4814814" y="2107474"/>
            <a:ext cx="7377186" cy="48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dirty="0">
                <a:solidFill>
                  <a:srgbClr val="FFC243"/>
                </a:solidFill>
                <a:latin typeface="Calibri"/>
                <a:ea typeface="Calibri"/>
                <a:cs typeface="Calibri"/>
                <a:sym typeface="Calibri"/>
              </a:rPr>
              <a:t>Methodology</a:t>
            </a:r>
            <a:r>
              <a:rPr lang="en-US" sz="18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dirty="0">
                <a:solidFill>
                  <a:schemeClr val="lt1"/>
                </a:solidFill>
                <a:latin typeface="Calibri"/>
                <a:ea typeface="Calibri"/>
                <a:cs typeface="Calibri"/>
                <a:sym typeface="Calibri"/>
              </a:rPr>
              <a:t>Active and participative</a:t>
            </a:r>
            <a:endParaRPr sz="14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dirty="0">
                <a:solidFill>
                  <a:schemeClr val="lt1"/>
                </a:solidFill>
                <a:latin typeface="Calibri"/>
                <a:ea typeface="Calibri"/>
                <a:cs typeface="Calibri"/>
                <a:sym typeface="Calibri"/>
              </a:rPr>
              <a:t>Face to face training:</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Dialogue     </a:t>
            </a:r>
            <a:r>
              <a:rPr lang="en-US" sz="2000" b="0" i="0" u="none" strike="noStrike" cap="none" dirty="0">
                <a:solidFill>
                  <a:srgbClr val="FFC243"/>
                </a:solidFill>
                <a:latin typeface="Calibri"/>
                <a:ea typeface="Calibri"/>
                <a:cs typeface="Calibri"/>
                <a:sym typeface="Calibri"/>
              </a:rPr>
              <a:t>✔</a:t>
            </a:r>
            <a:r>
              <a:rPr lang="en-US" sz="2000" b="0" i="0" u="none" strike="noStrike" cap="none" dirty="0">
                <a:solidFill>
                  <a:schemeClr val="lt1"/>
                </a:solidFill>
                <a:latin typeface="Calibri"/>
                <a:ea typeface="Calibri"/>
                <a:cs typeface="Calibri"/>
                <a:sym typeface="Calibri"/>
              </a:rPr>
              <a:t> Role playing or Stimulation   </a:t>
            </a:r>
            <a:r>
              <a:rPr lang="en-US" sz="2000" b="0" i="0" u="none" strike="noStrike" cap="none" dirty="0">
                <a:solidFill>
                  <a:srgbClr val="FFC243"/>
                </a:solidFill>
                <a:latin typeface="Calibri"/>
                <a:ea typeface="Calibri"/>
                <a:cs typeface="Calibri"/>
                <a:sym typeface="Calibri"/>
              </a:rPr>
              <a:t>✔</a:t>
            </a:r>
            <a:r>
              <a:rPr lang="en-US" sz="2000" b="0" i="0" u="none" strike="noStrike" cap="none" dirty="0">
                <a:solidFill>
                  <a:schemeClr val="lt1"/>
                </a:solidFill>
                <a:latin typeface="Calibri"/>
                <a:ea typeface="Calibri"/>
                <a:cs typeface="Calibri"/>
                <a:sym typeface="Calibri"/>
              </a:rPr>
              <a:t> Teamwork</a:t>
            </a:r>
            <a:endParaRPr sz="14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dirty="0">
                <a:solidFill>
                  <a:schemeClr val="lt1"/>
                </a:solidFill>
                <a:latin typeface="Calibri"/>
                <a:ea typeface="Calibri"/>
                <a:cs typeface="Calibri"/>
                <a:sym typeface="Calibri"/>
              </a:rPr>
              <a:t>Online training:</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Selected videos</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Practical implementation of the tips agreed in the classroom</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Some collaborative work</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Simulation </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68BC42"/>
              </a:buClr>
              <a:buSzPts val="1600"/>
              <a:buFont typeface="Calibri"/>
              <a:buNone/>
            </a:pPr>
            <a:endParaRPr sz="1600" b="0" i="0" u="none" strike="noStrike" cap="none" dirty="0">
              <a:solidFill>
                <a:schemeClr val="lt1"/>
              </a:solidFill>
              <a:latin typeface="Calibri"/>
              <a:ea typeface="Calibri"/>
              <a:cs typeface="Calibri"/>
              <a:sym typeface="Calibri"/>
            </a:endParaRPr>
          </a:p>
        </p:txBody>
      </p:sp>
      <p:pic>
        <p:nvPicPr>
          <p:cNvPr id="163" name="Google Shape;163;p7"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72" name="Google Shape;172;p8"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69" name="Google Shape;169;p8"/>
          <p:cNvSpPr txBox="1">
            <a:spLocks noGrp="1"/>
          </p:cNvSpPr>
          <p:nvPr>
            <p:ph type="title"/>
          </p:nvPr>
        </p:nvSpPr>
        <p:spPr>
          <a:xfrm>
            <a:off x="558000" y="944486"/>
            <a:ext cx="10515600" cy="1292140"/>
          </a:xfrm>
          <a:prstGeom prst="rect">
            <a:avLst/>
          </a:prstGeom>
          <a:noFill/>
          <a:ln>
            <a:noFill/>
          </a:ln>
        </p:spPr>
        <p:txBody>
          <a:bodyPr spcFirstLastPara="1" wrap="square" lIns="91425" tIns="45700" rIns="91425" bIns="45700" anchor="ctr" anchorCtr="0">
            <a:normAutofit fontScale="90000"/>
          </a:bodyPr>
          <a:lstStyle/>
          <a:p>
            <a:pPr>
              <a:buSzPts val="2200"/>
            </a:pPr>
            <a:r>
              <a:rPr lang="en-US" sz="2000" dirty="0"/>
              <a:t>Unit 2</a:t>
            </a:r>
            <a:br>
              <a:rPr lang="en-US" sz="2000" dirty="0"/>
            </a:br>
            <a:r>
              <a:rPr lang="en-US" sz="4000" dirty="0"/>
              <a:t>Become familiar with t</a:t>
            </a:r>
            <a:r>
              <a:rPr lang="ro-RO" sz="4000" b="1" dirty="0" smtClean="0"/>
              <a:t>ax </a:t>
            </a:r>
            <a:r>
              <a:rPr lang="en-US" sz="4000" dirty="0"/>
              <a:t>p</a:t>
            </a:r>
            <a:r>
              <a:rPr lang="en-US" sz="4000" b="1" dirty="0" smtClean="0"/>
              <a:t>ayment </a:t>
            </a:r>
            <a:r>
              <a:rPr lang="en-US" sz="4000" dirty="0"/>
              <a:t>p</a:t>
            </a:r>
            <a:r>
              <a:rPr lang="en-US" sz="4000" b="1" dirty="0" smtClean="0"/>
              <a:t>ortals</a:t>
            </a:r>
            <a:r>
              <a:rPr lang="en-US" sz="4000" dirty="0"/>
              <a:t/>
            </a:r>
            <a:br>
              <a:rPr lang="en-US" sz="4000" dirty="0"/>
            </a:br>
            <a:endParaRPr dirty="0"/>
          </a:p>
        </p:txBody>
      </p:sp>
      <p:sp>
        <p:nvSpPr>
          <p:cNvPr id="170" name="Google Shape;170;p8"/>
          <p:cNvSpPr txBox="1">
            <a:spLocks noGrp="1"/>
          </p:cNvSpPr>
          <p:nvPr>
            <p:ph type="body" idx="1"/>
          </p:nvPr>
        </p:nvSpPr>
        <p:spPr>
          <a:xfrm>
            <a:off x="558000" y="1985116"/>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Objectives</a:t>
            </a:r>
            <a:endParaRPr dirty="0"/>
          </a:p>
        </p:txBody>
      </p:sp>
      <p:sp>
        <p:nvSpPr>
          <p:cNvPr id="171" name="Google Shape;171;p8"/>
          <p:cNvSpPr txBox="1">
            <a:spLocks noGrp="1"/>
          </p:cNvSpPr>
          <p:nvPr>
            <p:ph type="body" idx="2"/>
          </p:nvPr>
        </p:nvSpPr>
        <p:spPr>
          <a:xfrm>
            <a:off x="617620" y="2466799"/>
            <a:ext cx="7691493" cy="3885048"/>
          </a:xfrm>
          <a:prstGeom prst="rect">
            <a:avLst/>
          </a:prstGeom>
          <a:noFill/>
          <a:ln>
            <a:noFill/>
          </a:ln>
        </p:spPr>
        <p:txBody>
          <a:bodyPr spcFirstLastPara="1" wrap="square" lIns="91425" tIns="45700" rIns="91425" bIns="45700" anchor="t" anchorCtr="0">
            <a:normAutofit/>
          </a:bodyPr>
          <a:lstStyle/>
          <a:p>
            <a:pPr marL="0" indent="0">
              <a:spcBef>
                <a:spcPts val="0"/>
              </a:spcBef>
              <a:buSzPct val="100000"/>
              <a:buNone/>
            </a:pPr>
            <a:r>
              <a:rPr lang="en-US" sz="2000" dirty="0"/>
              <a:t>On completion of this unit, you will be able to:</a:t>
            </a:r>
            <a:endParaRPr sz="2000" dirty="0"/>
          </a:p>
          <a:p>
            <a:pPr marL="342900" indent="-342900">
              <a:spcBef>
                <a:spcPts val="0"/>
              </a:spcBef>
              <a:buClr>
                <a:srgbClr val="7030A0"/>
              </a:buClr>
              <a:buSzPct val="100000"/>
              <a:buFont typeface="Wingdings" panose="05000000000000000000" pitchFamily="2" charset="2"/>
              <a:buChar char="ü"/>
            </a:pPr>
            <a:r>
              <a:rPr lang="en-US" sz="2000" dirty="0"/>
              <a:t>Understand the benefits of tax payment portals</a:t>
            </a:r>
          </a:p>
          <a:p>
            <a:pPr marL="342900" indent="-342900">
              <a:spcBef>
                <a:spcPts val="0"/>
              </a:spcBef>
              <a:buClr>
                <a:srgbClr val="7030A0"/>
              </a:buClr>
              <a:buSzPct val="100000"/>
              <a:buFont typeface="Wingdings" panose="05000000000000000000" pitchFamily="2" charset="2"/>
              <a:buChar char="ü"/>
            </a:pPr>
            <a:r>
              <a:rPr lang="en-US" sz="2000" dirty="0"/>
              <a:t>L</a:t>
            </a:r>
            <a:r>
              <a:rPr lang="ro-RO" sz="2000" dirty="0"/>
              <a:t>earn about </a:t>
            </a:r>
            <a:r>
              <a:rPr lang="en-US" sz="2000" dirty="0"/>
              <a:t>taxes you can pay online</a:t>
            </a:r>
            <a:endParaRPr lang="ro-RO" sz="2000" dirty="0"/>
          </a:p>
        </p:txBody>
      </p:sp>
      <p:sp>
        <p:nvSpPr>
          <p:cNvPr id="173" name="Google Shape;173;p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ax concept illustration">
            <a:extLst>
              <a:ext uri="{FF2B5EF4-FFF2-40B4-BE49-F238E27FC236}">
                <a16:creationId xmlns:a16="http://schemas.microsoft.com/office/drawing/2014/main" id="{AD40237D-3DFA-4A1E-8A50-9EFEAA1CF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0" y="2124364"/>
            <a:ext cx="3143250" cy="314325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7302DD99-3DB5-DFDF-45B6-955AC3BC406A}"/>
              </a:ext>
            </a:extLst>
          </p:cNvPr>
          <p:cNvSpPr>
            <a:spLocks noGrp="1"/>
          </p:cNvSpPr>
          <p:nvPr>
            <p:ph type="title"/>
          </p:nvPr>
        </p:nvSpPr>
        <p:spPr/>
        <p:txBody>
          <a:bodyPr>
            <a:normAutofit/>
          </a:bodyPr>
          <a:lstStyle/>
          <a:p>
            <a:pPr>
              <a:spcBef>
                <a:spcPts val="0"/>
              </a:spcBef>
              <a:buClr>
                <a:srgbClr val="7030A0"/>
              </a:buClr>
              <a:buSzPct val="100000"/>
            </a:pPr>
            <a:r>
              <a:rPr lang="en-US" sz="2800" dirty="0"/>
              <a:t>Understanding </a:t>
            </a:r>
            <a:r>
              <a:rPr lang="ro-RO" sz="2800" b="1" dirty="0"/>
              <a:t>Tax </a:t>
            </a:r>
            <a:r>
              <a:rPr lang="en-US" sz="2800" b="1" dirty="0"/>
              <a:t>Payment Portals</a:t>
            </a:r>
            <a:endParaRPr lang="ro-RO" sz="2800" dirty="0"/>
          </a:p>
        </p:txBody>
      </p:sp>
      <p:sp>
        <p:nvSpPr>
          <p:cNvPr id="3" name="Θέση κειμένου 2">
            <a:extLst>
              <a:ext uri="{FF2B5EF4-FFF2-40B4-BE49-F238E27FC236}">
                <a16:creationId xmlns:a16="http://schemas.microsoft.com/office/drawing/2014/main" id="{E87FBBCD-8BC5-150C-D9D1-94CAD970AD87}"/>
              </a:ext>
            </a:extLst>
          </p:cNvPr>
          <p:cNvSpPr>
            <a:spLocks noGrp="1"/>
          </p:cNvSpPr>
          <p:nvPr>
            <p:ph type="body" idx="1"/>
          </p:nvPr>
        </p:nvSpPr>
        <p:spPr>
          <a:xfrm>
            <a:off x="566154" y="2228850"/>
            <a:ext cx="7701546" cy="4043344"/>
          </a:xfrm>
        </p:spPr>
        <p:txBody>
          <a:bodyPr/>
          <a:lstStyle/>
          <a:p>
            <a:pPr marL="76200" indent="0">
              <a:spcAft>
                <a:spcPts val="600"/>
              </a:spcAft>
              <a:buNone/>
            </a:pPr>
            <a:r>
              <a:rPr lang="en-US" dirty="0"/>
              <a:t>A tax portal is an official website provided by national or local tax authorities where taxpayers can file their tax returns, make payments, and manage their tax accounts.</a:t>
            </a:r>
          </a:p>
          <a:p>
            <a:pPr marL="76200" indent="0">
              <a:spcAft>
                <a:spcPts val="600"/>
              </a:spcAft>
              <a:buNone/>
            </a:pPr>
            <a:r>
              <a:rPr lang="en-US" b="1" dirty="0"/>
              <a:t>TYPES OF Tax Payment Portals</a:t>
            </a:r>
            <a:endParaRPr lang="ro-RO" b="1" dirty="0"/>
          </a:p>
          <a:p>
            <a:pPr>
              <a:spcAft>
                <a:spcPts val="600"/>
              </a:spcAft>
            </a:pPr>
            <a:r>
              <a:rPr lang="en-US" b="1" dirty="0"/>
              <a:t>National tax portals: </a:t>
            </a:r>
            <a:r>
              <a:rPr lang="en-US" dirty="0"/>
              <a:t>used to file income taxes, view tax histories and make payments. </a:t>
            </a:r>
          </a:p>
          <a:p>
            <a:pPr>
              <a:spcAft>
                <a:spcPts val="600"/>
              </a:spcAft>
              <a:buFont typeface="Wingdings" panose="05000000000000000000" pitchFamily="2" charset="2"/>
              <a:buChar char="§"/>
            </a:pPr>
            <a:r>
              <a:rPr lang="en-US" b="1" dirty="0"/>
              <a:t>Local tax portals: </a:t>
            </a:r>
            <a:r>
              <a:rPr lang="en-US" dirty="0"/>
              <a:t>used for local or regional taxes, such as property tax, local business tax, or municipal levies.</a:t>
            </a:r>
          </a:p>
        </p:txBody>
      </p:sp>
      <p:sp>
        <p:nvSpPr>
          <p:cNvPr id="5" name="Google Shape;173;p8">
            <a:extLst>
              <a:ext uri="{FF2B5EF4-FFF2-40B4-BE49-F238E27FC236}">
                <a16:creationId xmlns:a16="http://schemas.microsoft.com/office/drawing/2014/main" id="{93FA7477-894C-4D30-B261-B206CA5F0860}"/>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rPr>
              <a:t>Image by </a:t>
            </a:r>
            <a:r>
              <a:rPr lang="ro-RO" sz="1000" b="0" i="0" u="sng" strike="noStrike" cap="none" dirty="0" err="1">
                <a:solidFill>
                  <a:schemeClr val="dk1"/>
                </a:solidFill>
                <a:latin typeface="Calibri"/>
                <a:ea typeface="Calibri"/>
                <a:cs typeface="Calibri"/>
                <a:sym typeface="Calibri"/>
                <a:hlinkClick r:id="rId4"/>
              </a:rPr>
              <a:t>storyset</a:t>
            </a:r>
            <a:r>
              <a:rPr lang="en-US" sz="1000" b="0" i="0" u="sng" strike="noStrike" cap="none" dirty="0">
                <a:solidFill>
                  <a:schemeClr val="dk1"/>
                </a:solidFill>
                <a:latin typeface="Calibri"/>
                <a:ea typeface="Calibri"/>
                <a:cs typeface="Calibri"/>
                <a:sym typeface="Calibri"/>
                <a:hlinkClick r:id="rId4"/>
              </a:rPr>
              <a:t> on Freepik</a:t>
            </a:r>
            <a:endParaRPr sz="1000" b="0" i="0" u="none" strike="noStrike" cap="none" dirty="0">
              <a:solidFill>
                <a:schemeClr val="dk1"/>
              </a:solidFill>
              <a:latin typeface="Calibri"/>
              <a:ea typeface="Calibri"/>
              <a:cs typeface="Calibri"/>
              <a:sym typeface="Calibri"/>
            </a:endParaRPr>
          </a:p>
        </p:txBody>
      </p:sp>
      <p:sp>
        <p:nvSpPr>
          <p:cNvPr id="4" name="Google Shape;193;p10">
            <a:extLst>
              <a:ext uri="{FF2B5EF4-FFF2-40B4-BE49-F238E27FC236}">
                <a16:creationId xmlns:a16="http://schemas.microsoft.com/office/drawing/2014/main" id="{45EB92C3-1ED4-43C3-AC97-D4BA036F9CED}"/>
              </a:ext>
            </a:extLst>
          </p:cNvPr>
          <p:cNvSpPr/>
          <p:nvPr/>
        </p:nvSpPr>
        <p:spPr>
          <a:xfrm>
            <a:off x="7620000" y="0"/>
            <a:ext cx="45663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6.2 Become familiar with Tax Payment Portals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7768838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obileMoney - Module 6 new- pb-update 19 feb - 9 Mar"/>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kgGl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KSAaV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pIBp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pIBp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pIBp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CkgGl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KSAaVqPjqkydAAAAHoAAAAcAAAAdW5pdmVyc2FsL2xvY2FsX3NldHRpbmdzLnhtbA3MPQoCQQxA4X5PEVKIFutPJ7gz29kpgusBwk6UgUwiO0H09k73io83jN8i8OGlZtOAh+0egXW2lPUV8DGd+yNCddJEYsoB1RDG2A1iM8md3Rus8Bb68TJxaeF8pdLkjdRZcoX1SvwUN9DDpX2fmRPuYvcHUEsDBBQAAgAIAKWAaVpcra7aHAUAAF0oAAAXAAAAdW5pdmVyc2FsL3VuaXZlcnNhbC5wbmftmmtMU1ccwG95rIoRdMFOBekyyTrGJiE+WmlLh3OiY4JDBzpQVAZsEVoZU+RRWuUDm8gjDgZqa92UsK2DyrpRGJbCEDqqQNRpqVBabKCWx6WlSlso7e69vPy4JX7Yh3OSm1/u+f9z/s9zPv2/2RcZvtJjvQcEQSv37N4ZDUHuLRDkxl32CrLTy4NDEOAyosN3QLXdvgbkxy0lbG8YBNWVrLAfc0f+l5/cfSgDgjzb0A8nZ/34GQSRJvfsDDtw5si4uq7QV48rGLQX/aQWRokGSiP5HmEfnnrbBS7rLn2D3+R93nf17WOegf6ty1Zvst2Io9wmNbBOZ/7CnsjSFvhXqviH4qVHkjkZrhC6wlwoGPe8bEbg7M9HlclLS6aIeRd/EhP2XoE8Ub53ERAQEBAQEBAQEBAQEBAQEBAQEBAQEBAQEBAQEBAQEBAQ8H/J+5tw/XcXV+rE4YQEzXcjM3EeWmz+42SA29wgyMV/R65zxhLklGZNTU4Pm8wSoqVP4xwX9g0+7jhVPKp+8n2//nUuNs7iNSAUWsgami19faLsUdHoBqUUlZ6dc4t2RtPccLlDKWLr/oillc3QVrXg0NPxLMLhoKTAZH2Con5pK35h66CnVndW1yNz2nSufxHp7M3S0vIi5VrR1iPmyoJLmN3UrScqKn5dIzYHJcW9424UZhK7p7nPTI91dCyMqS2j5S+ISZrZLWzdfuYtPCpsuZpcMxldf/y0oyq1sArK62ZxiNsGsGOPRoljGpMY9tmKvthbNqtFFVw9cF5lq+71s0jboyGB1LAdHSmCblYfqo5XiyuUEtGUQeIdZfI5b1Fhig3KJpmJElqoSpenFl53tVb4mhu8sZTSu0KGFHmWAk5/830Smhe/zOKaSj7n56Kc5hO5b4p19cxCsZsxUbDGc9GECsmuRPRVhlkvc6Rk321EnQ4gw7NHEf1ERP9bvFGvcdLozCQs7JzLpxQzzC338k1rS+l5ESY45m43Y6hDqmF7KwKyTcfieDRuyRXqlHB8SX0Mqa9EZOy0WsYaMpjtY/b9E/GCTgJphZYzPZgg4VAdzi8x7bEvHgVMiBPM90gFqNvFfN3Hb8Xx/LnEqza6g7aW/PvWc65LeilBIlbC4IPX8tH60WFeXDDV+bePoFUtv3ah5/PT/SP1lBAux5FfoTORdMPFWd4e86XhTzZT9V6MgRSkFwTZ+ukYOyEcb1TtsoYOb9cuuQ3zGPYzAtQRBd+MD5NQIiBB2pDQuahRzp55MjJVHrp9eMWfQtT6AR9LrtL6UbI8TU1ocjOaXC+Jw3/INTBcFqszsgtPpwyTX42VoGneBj+Hr0d1pART4cq09CnIYbX19YkZ7KHZVVK5QKcREBkv9MLXLbETof3NT7q6iM7JHkP6fN80KPNN63gbHay6O+QWuVeS34WndAfd4ZssX8zVQtf3jq/TZm60HhYn4uZbuGyhhccILXLY4fK0dYyy6GxVKlKrCBWhyd3YtlnGIFMJ8w0cmRWAhhtd374JZ48w5VRu8Fpw81YZmrCAvuPK8Gv9mXOpyn72rOu3T/LGfeZubms05BzuLHlARvomZ67uhs5Mxt6cIWVzujrQT8H2Qy4UPZRXQ8YSd/PhwyavplyctcxHSa3NaX+/sScfuVOwl77SB4uD0oG+ECUCGb/+jihNFyJ/zjTtgzMOemjbGkN5iSw3zAj8qef8S7X8v71UL43nmEwHfjyGkqeGDTewgboPInfW7jh67h9QSwMEFAACAAgApYBpWuohDhNLAAAAbAAAABsAAAB1bml2ZXJzYWwvdW5pdmVyc2FsLnBuZy54bWyzsa/IzVEoSy0qzszPs1Uy1DNQsrfj5bIpKEoty0wtV6gAigEFIUBJoRLINUJwyzNTSjKAQiYmFgjBjNTM9IwSoKiBhRlcVB9oKABQSwECAAAUAAIACACpdlBPNmFYAkcDAADhCQAAFAAAAAAAAAABAAAAAAAAAAAAdW5pdmVyc2FsL3BsYXllci54bWxQSwECAAAUAAIACACkgGlatTf0qBwFAADhEwAAHQAAAAAAAAABAAAAAAB5AwAAdW5pdmVyc2FsL2NvbW1vbl9tZXNzYWdlcy5sbmdQSwECAAAUAAIACACkgGlaFR5gG6MAAAB/AQAALgAAAAAAAAABAAAAAADQCAAAdW5pdmVyc2FsL3BsYXliYWNrX2FuZF9uYXZpZ2F0aW9uX3NldHRpbmdzLnhtbFBLAQIAABQAAgAIAKSAaVpTzMwIjQMAAI4QAAAnAAAAAAAAAAEAAAAAAL8JAAB1bml2ZXJzYWwvZmxhc2hfcHVibGlzaGluZ19zZXR0aW5ncy54bWxQSwECAAAUAAIACACkgGlacPQcG34DAACxDAAAIQAAAAAAAAABAAAAAACRDQAAdW5pdmVyc2FsL2ZsYXNoX3NraW5fc2V0dGluZ3MueG1sUEsBAgAAFAACAAgApIBpWoEY4liHAwAAGBAAACYAAAAAAAAAAQAAAAAAThEAAHVuaXZlcnNhbC9odG1sX3B1Ymxpc2hpbmdfc2V0dGluZ3MueG1sUEsBAgAAFAACAAgApIBpWjoyr6yxAQAAcAYAAB8AAAAAAAAAAQAAAAAAGRUAAHVuaXZlcnNhbC9odG1sX3NraW5fc2V0dGluZ3MuanNQSwECAAAUAAIACACkgGlaj46pMnQAAAB6AAAAHAAAAAAAAAABAAAAAAAHFwAAdW5pdmVyc2FsL2xvY2FsX3NldHRpbmdzLnhtbFBLAQIAABQAAgAIAKWAaVpcra7aHAUAAF0oAAAXAAAAAAAAAAAAAAAAALUXAAB1bml2ZXJzYWwvdW5pdmVyc2FsLnBuZ1BLAQIAABQAAgAIAKWAaVrqIQ4TSwAAAGwAAAAbAAAAAAAAAAEAAAAAAAYdAAB1bml2ZXJzYWwvdW5pdmVyc2FsLnBuZy54bWxQSwUGAAAAAAoACgAGAwAAih0AAAAA"/>
  <p:tag name="ISPRING_LMS_API_VERSION" val="SCORM 1.2"/>
  <p:tag name="ISPRING_ULTRA_SCORM_COURSE_ID" val="0807192B-26B6-4B9C-8733-F6F22593FD2E"/>
  <p:tag name="ISPRING_CMI5_LAUNCH_METHOD" val="any window"/>
  <p:tag name="ISPRINGCLOUDFOLDERID" val="1"/>
  <p:tag name="ISPRINGONLINEFOLDERID" val="1"/>
  <p:tag name="ISPRING_OUTPUT_FOLDER" val="[[&quot;\u007F\uFFFD\uFFFD{A396230D-9A3A-426D-B380-67D82CDE4863}&quot;,&quot;C:\\Users\\pantelis\\Documents\\MM&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MobileMoney - Module 6 new- pb-update 19 feb - 9 Mar"/>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2529</Words>
  <Application>Microsoft Office PowerPoint</Application>
  <PresentationFormat>Ευρεία οθόνη</PresentationFormat>
  <Paragraphs>268</Paragraphs>
  <Slides>36</Slides>
  <Notes>36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36</vt:i4>
      </vt:variant>
    </vt:vector>
  </HeadingPairs>
  <TitlesOfParts>
    <vt:vector size="42" baseType="lpstr">
      <vt:lpstr>Calibri</vt:lpstr>
      <vt:lpstr>Wingdings</vt:lpstr>
      <vt:lpstr>Impact</vt:lpstr>
      <vt:lpstr>Poppins</vt:lpstr>
      <vt:lpstr>Courier New</vt:lpstr>
      <vt:lpstr>Θέμα του Office</vt:lpstr>
      <vt:lpstr>Παρουσίαση του PowerPoint</vt:lpstr>
      <vt:lpstr>Παρουσίαση του PowerPoint</vt:lpstr>
      <vt:lpstr>Modules</vt:lpstr>
      <vt:lpstr>Unit 1 Introduction  </vt:lpstr>
      <vt:lpstr>Competences</vt:lpstr>
      <vt:lpstr>Training content</vt:lpstr>
      <vt:lpstr>Unit 1 Training methodology and duration</vt:lpstr>
      <vt:lpstr>Unit 2 Become familiar with tax payment portals </vt:lpstr>
      <vt:lpstr>Understanding Tax Payment Portals</vt:lpstr>
      <vt:lpstr>Online tax examples</vt:lpstr>
      <vt:lpstr>Unit 3 Become familiar with utility payment portals</vt:lpstr>
      <vt:lpstr>Understanding Utility Payment Portals</vt:lpstr>
      <vt:lpstr>Types of Utilities Paid Online (1/2)</vt:lpstr>
      <vt:lpstr>Types of Utilities Paid Online (2/2)</vt:lpstr>
      <vt:lpstr>Unit 4 Navigate tax and utility payment portals </vt:lpstr>
      <vt:lpstr>Navigating steps</vt:lpstr>
      <vt:lpstr>Setting Up and Managing Your Account (1/2)</vt:lpstr>
      <vt:lpstr>Setting Up and Managing Your Account (2/2)</vt:lpstr>
      <vt:lpstr>Unit 5 Make secure online transactions</vt:lpstr>
      <vt:lpstr>Benefits of secure online transactions (1/3)</vt:lpstr>
      <vt:lpstr>Benefits of secure online transactions (2/3)</vt:lpstr>
      <vt:lpstr>Benefits of secure online transactions (3/3)</vt:lpstr>
      <vt:lpstr>Main steps (1/2)</vt:lpstr>
      <vt:lpstr>Main steps (2/2)</vt:lpstr>
      <vt:lpstr>Downloading and storing receipts</vt:lpstr>
      <vt:lpstr>Monitor for Fraud or Errors</vt:lpstr>
      <vt:lpstr>1 Recognizing Payment Errors</vt:lpstr>
      <vt:lpstr>2 Identifying Fraudulent Activity</vt:lpstr>
      <vt:lpstr>3 Protecting Your Information</vt:lpstr>
      <vt:lpstr>4 Steps to Take If You Spot an Issue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MobileMoney - Module 6 new- pb-update 19 feb - 9 Mar</dc:title>
  <dc:creator>pantelis bbalaouras</dc:creator>
  <cp:lastModifiedBy>pantelis</cp:lastModifiedBy>
  <cp:revision>18</cp:revision>
  <dcterms:created xsi:type="dcterms:W3CDTF">2020-06-02T13:31:56Z</dcterms:created>
  <dcterms:modified xsi:type="dcterms:W3CDTF">2025-03-10T10:14:33Z</dcterms:modified>
</cp:coreProperties>
</file>