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embeddedFontLs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B20XSRH+bxR+HDJ/pM/Dqhss7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AF769-0056-4283-85BB-61A20ADAAEBE}" v="5" dt="2025-08-01T14:48:20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517AF769-0056-4283-85BB-61A20ADAAEBE}"/>
    <pc:docChg chg="custSel modSld">
      <pc:chgData name="Pantelis Balaouras" userId="25e8755020fc1734" providerId="LiveId" clId="{517AF769-0056-4283-85BB-61A20ADAAEBE}" dt="2025-08-01T14:48:27.995" v="5" actId="1076"/>
      <pc:docMkLst>
        <pc:docMk/>
      </pc:docMkLst>
      <pc:sldChg chg="addSp delSp modSp mod">
        <pc:chgData name="Pantelis Balaouras" userId="25e8755020fc1734" providerId="LiveId" clId="{517AF769-0056-4283-85BB-61A20ADAAEBE}" dt="2025-08-01T14:48:27.995" v="5" actId="1076"/>
        <pc:sldMkLst>
          <pc:docMk/>
          <pc:sldMk cId="0" sldId="256"/>
        </pc:sldMkLst>
        <pc:spChg chg="add mod">
          <ac:chgData name="Pantelis Balaouras" userId="25e8755020fc1734" providerId="LiveId" clId="{517AF769-0056-4283-85BB-61A20ADAAEBE}" dt="2025-08-01T14:48:13.718" v="1"/>
          <ac:spMkLst>
            <pc:docMk/>
            <pc:sldMk cId="0" sldId="256"/>
            <ac:spMk id="2" creationId="{C2D40219-6122-3894-8444-94420D482EB3}"/>
          </ac:spMkLst>
        </pc:spChg>
        <pc:spChg chg="add mod">
          <ac:chgData name="Pantelis Balaouras" userId="25e8755020fc1734" providerId="LiveId" clId="{517AF769-0056-4283-85BB-61A20ADAAEBE}" dt="2025-08-01T14:48:27.995" v="5" actId="1076"/>
          <ac:spMkLst>
            <pc:docMk/>
            <pc:sldMk cId="0" sldId="256"/>
            <ac:spMk id="3" creationId="{59CB7E49-E5B1-6285-1E81-2FCFC27C27B1}"/>
          </ac:spMkLst>
        </pc:spChg>
        <pc:spChg chg="del mod">
          <ac:chgData name="Pantelis Balaouras" userId="25e8755020fc1734" providerId="LiveId" clId="{517AF769-0056-4283-85BB-61A20ADAAEBE}" dt="2025-08-01T14:48:19.273" v="3" actId="478"/>
          <ac:spMkLst>
            <pc:docMk/>
            <pc:sldMk cId="0" sldId="256"/>
            <ac:spMk id="62" creationId="{00000000-0000-0000-0000-000000000000}"/>
          </ac:spMkLst>
        </pc:spChg>
      </pc:sldChg>
      <pc:sldChg chg="modSp">
        <pc:chgData name="Pantelis Balaouras" userId="25e8755020fc1734" providerId="LiveId" clId="{517AF769-0056-4283-85BB-61A20ADAAEBE}" dt="2025-08-01T14:47:53.273" v="0" actId="20578"/>
        <pc:sldMkLst>
          <pc:docMk/>
          <pc:sldMk cId="0" sldId="291"/>
        </pc:sldMkLst>
        <pc:spChg chg="mod">
          <ac:chgData name="Pantelis Balaouras" userId="25e8755020fc1734" providerId="LiveId" clId="{517AF769-0056-4283-85BB-61A20ADAAEBE}" dt="2025-08-01T14:47:53.273" v="0" actId="20578"/>
          <ac:spMkLst>
            <pc:docMk/>
            <pc:sldMk cId="0" sldId="291"/>
            <ac:spMk id="4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8" name="Google Shape;16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6" name="Google Shape;18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6" name="Google Shape;19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6" name="Google Shape;20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6" name="Google Shape;22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6" name="Google Shape;23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46" name="Google Shape;24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6" name="Google Shape;266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6" name="Google Shape;27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86" name="Google Shape;28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4" name="Google Shape;29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2" name="Google Shape;302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0" name="Google Shape;310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0" name="Google Shape;32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8" name="Google Shape;328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37" name="Google Shape;33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6" name="Google Shape;346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5" name="Google Shape;355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/>
              <a:t>The correct answer is D</a:t>
            </a:r>
            <a:endParaRPr/>
          </a:p>
        </p:txBody>
      </p:sp>
      <p:sp>
        <p:nvSpPr>
          <p:cNvPr id="372" name="Google Shape;372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/>
              <a:t>The correct answer is C.</a:t>
            </a:r>
            <a:endParaRPr/>
          </a:p>
        </p:txBody>
      </p:sp>
      <p:sp>
        <p:nvSpPr>
          <p:cNvPr id="383" name="Google Shape;383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/>
              <a:t>The correct answer is A.</a:t>
            </a:r>
            <a:endParaRPr/>
          </a:p>
        </p:txBody>
      </p:sp>
      <p:sp>
        <p:nvSpPr>
          <p:cNvPr id="394" name="Google Shape;394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/>
              <a:t>The correct answer is B.</a:t>
            </a:r>
            <a:endParaRPr/>
          </a:p>
        </p:txBody>
      </p:sp>
      <p:sp>
        <p:nvSpPr>
          <p:cNvPr id="405" name="Google Shape;405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6d1663c59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36d1663c59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36d1663c598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36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8" name="Google Shape;15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61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1154861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1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2362" y="-3149"/>
            <a:ext cx="1945888" cy="9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1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Efectuarea plăților online pentru taxe și facturi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61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2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2" descr="Placeholde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2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2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2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Efectuarea plăților online pentru taxe și facturi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2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6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6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Efectuarea plăților online pentru taxe și facturi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4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4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4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64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5" y="6154303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4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smart-home-flat-style_5596244.htm#fromView=image_search_similar&amp;page=1&amp;position=18&amp;uuid=1833561c-ee43-461b-ac09-542f48090c77&amp;query=water+electricity+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utility-bills-concept-illustration_397049574.htm#fromView=image_search_similar&amp;page=1&amp;position=26&amp;uuid=0e1296d9-caf7-4f41-acd0-9ea7cb399ea9&amp;query=home++tax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utility-bills-concept-illustration_397049574.htm#fromView=image_search_similar&amp;page=1&amp;position=26&amp;uuid=0e1296d9-caf7-4f41-acd0-9ea7cb399ea9&amp;query=home++tax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estate-planning-abstract-concept-vector-illustration-real-estate-assets-control-keep-documents-order-trust-account-attorney-advise-life-insurance-personal-possession-abstract-metaphor_12469783.htm#fromView=image_search_similar&amp;page=1&amp;position=24&amp;uuid=01fa9343-87c4-455c-acb3-eb6a54b5426a&amp;query=property+ta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access-control-system-illustration_18611220.htm#fromView=image_search_similar&amp;page=1&amp;position=9&amp;uuid=c5e70609-3e96-441f-aa29-ec4cc79e1996&amp;query=create+accou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access-control-system-illustration_18611220.htm#fromView=image_search_similar&amp;page=1&amp;position=9&amp;uuid=c5e70609-3e96-441f-aa29-ec4cc79e1996&amp;query=create+accou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rogressive-web-app-abstract-concept-illustration_12291172.htm#fromView=image_search_similar&amp;page=1&amp;position=5&amp;uuid=238a3699-36de-4321-98db-f2ffcec68330&amp;query=Secure+Online+Transac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rogressive-web-app-abstract-concept-illustration_12291172.htm#fromView=image_search_similar&amp;page=1&amp;position=5&amp;uuid=238a3699-36de-4321-98db-f2ffcec68330&amp;query=Secure+Online+Transaction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-wallet-concept-illustration_72632508.htm#fromView=image_search_similar&amp;page=1&amp;position=2&amp;uuid=a6adf993-9319-47d8-86fb-4d07ecc747f7&amp;query=receip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tax-concept-illustration_14206607.htm#fromView=image_search_similar&amp;page=1&amp;position=39&amp;uuid=07c537a9-aa43-4d08-afe0-b2ff78abca95&amp;query=TA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5074" t="11272" r="59635" b="11616"/>
          <a:stretch/>
        </p:blipFill>
        <p:spPr>
          <a:xfrm>
            <a:off x="452338" y="0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6222050" y="2864579"/>
            <a:ext cx="5902194" cy="286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Module 6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Efectuarea</a:t>
            </a:r>
            <a:r>
              <a:rPr lang="en-US" sz="4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plăților online pentru taxe și facturi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79;p1">
            <a:extLst>
              <a:ext uri="{FF2B5EF4-FFF2-40B4-BE49-F238E27FC236}">
                <a16:creationId xmlns:a16="http://schemas.microsoft.com/office/drawing/2014/main" id="{895E1CB1-7064-48E9-A4D7-0D1F8942770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6" y="6215916"/>
            <a:ext cx="2705965" cy="6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23;g36d1663c598_0_7">
            <a:extLst>
              <a:ext uri="{FF2B5EF4-FFF2-40B4-BE49-F238E27FC236}">
                <a16:creationId xmlns:a16="http://schemas.microsoft.com/office/drawing/2014/main" id="{59CB7E49-E5B1-6285-1E81-2FCFC27C27B1}"/>
              </a:ext>
            </a:extLst>
          </p:cNvPr>
          <p:cNvSpPr/>
          <p:nvPr/>
        </p:nvSpPr>
        <p:spPr>
          <a:xfrm>
            <a:off x="2936720" y="6258987"/>
            <a:ext cx="77457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proiect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finanțat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Conținutul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prezentării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exclusiv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opiniile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autorului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autorilor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reprezintă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mod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necesar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poziția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oficială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Uniunii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Agenției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Executive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Educație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Cultură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(EACEA).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EACEA nu pot fi considerate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conținutul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prezentat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Număr</a:t>
            </a:r>
            <a:r>
              <a:rPr lang="en-US" sz="111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proiect</a:t>
            </a:r>
            <a:r>
              <a:rPr lang="en-US" sz="111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2023-1-RO01-KA220-ADU-000157797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/>
              <a:t>Exemple de taxe care pot fi plătite online</a:t>
            </a:r>
            <a:endParaRPr sz="2800"/>
          </a:p>
        </p:txBody>
      </p:sp>
      <p:sp>
        <p:nvSpPr>
          <p:cNvPr id="171" name="Google Shape;171;p16"/>
          <p:cNvSpPr txBox="1">
            <a:spLocks noGrp="1"/>
          </p:cNvSpPr>
          <p:nvPr>
            <p:ph type="body" idx="1"/>
          </p:nvPr>
        </p:nvSpPr>
        <p:spPr>
          <a:xfrm>
            <a:off x="583750" y="1924050"/>
            <a:ext cx="10359233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b="1" dirty="0" err="1"/>
              <a:t>Impozitul</a:t>
            </a:r>
            <a:r>
              <a:rPr lang="en-US" b="1" dirty="0"/>
              <a:t> pe </a:t>
            </a:r>
            <a:r>
              <a:rPr lang="en-US" b="1" dirty="0" err="1"/>
              <a:t>venit</a:t>
            </a:r>
            <a:r>
              <a:rPr lang="en-US" dirty="0"/>
              <a:t> - </a:t>
            </a:r>
            <a:r>
              <a:rPr lang="en-US" dirty="0" err="1"/>
              <a:t>Plătiți</a:t>
            </a:r>
            <a:r>
              <a:rPr lang="en-US" dirty="0"/>
              <a:t> </a:t>
            </a:r>
            <a:r>
              <a:rPr lang="en-US" dirty="0" err="1"/>
              <a:t>impozitul</a:t>
            </a:r>
            <a:r>
              <a:rPr lang="en-US" dirty="0"/>
              <a:t> pe </a:t>
            </a:r>
            <a:r>
              <a:rPr lang="en-US" dirty="0" err="1"/>
              <a:t>venit</a:t>
            </a:r>
            <a:r>
              <a:rPr lang="en-US" dirty="0"/>
              <a:t> cu </a:t>
            </a:r>
            <a:r>
              <a:rPr lang="en-US" dirty="0" err="1"/>
              <a:t>ușurință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site-</a:t>
            </a:r>
            <a:r>
              <a:rPr lang="en-US" dirty="0" err="1"/>
              <a:t>uri</a:t>
            </a:r>
            <a:r>
              <a:rPr lang="en-US" dirty="0"/>
              <a:t> web </a:t>
            </a:r>
            <a:r>
              <a:rPr lang="en-US" dirty="0" err="1"/>
              <a:t>securizate</a:t>
            </a:r>
            <a:r>
              <a:rPr lang="en-US" dirty="0"/>
              <a:t>.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utiliza</a:t>
            </a:r>
            <a:r>
              <a:rPr lang="en-US" dirty="0"/>
              <a:t> </a:t>
            </a:r>
            <a:r>
              <a:rPr lang="en-US" dirty="0" err="1"/>
              <a:t>contul</a:t>
            </a:r>
            <a:r>
              <a:rPr lang="en-US" dirty="0"/>
              <a:t> </a:t>
            </a:r>
            <a:r>
              <a:rPr lang="en-US" dirty="0" err="1"/>
              <a:t>bancar</a:t>
            </a:r>
            <a:r>
              <a:rPr lang="en-US" dirty="0"/>
              <a:t>, </a:t>
            </a:r>
            <a:r>
              <a:rPr lang="en-US" dirty="0" err="1"/>
              <a:t>cardurile</a:t>
            </a:r>
            <a:r>
              <a:rPr lang="en-US" dirty="0"/>
              <a:t> de credit/debit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portofelele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plăților</a:t>
            </a:r>
            <a:r>
              <a:rPr lang="en-US" dirty="0"/>
              <a:t>. </a:t>
            </a:r>
            <a:r>
              <a:rPr lang="en-US" dirty="0" err="1"/>
              <a:t>Asistența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disponibilă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aveți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ajutor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depunere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plată</a:t>
            </a:r>
            <a:r>
              <a:rPr lang="en-US" dirty="0"/>
              <a:t>.</a:t>
            </a:r>
            <a:endParaRPr lang="ro-RO" dirty="0"/>
          </a:p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b="1" dirty="0" err="1"/>
              <a:t>Impozitul</a:t>
            </a:r>
            <a:r>
              <a:rPr lang="en-US" b="1" dirty="0"/>
              <a:t> pe </a:t>
            </a:r>
            <a:r>
              <a:rPr lang="en-US" b="1" dirty="0" err="1"/>
              <a:t>proprietate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autorități</a:t>
            </a:r>
            <a:r>
              <a:rPr lang="en-US" dirty="0"/>
              <a:t> locale </a:t>
            </a:r>
            <a:r>
              <a:rPr lang="en-US" dirty="0" err="1"/>
              <a:t>vă</a:t>
            </a:r>
            <a:r>
              <a:rPr lang="en-US" dirty="0"/>
              <a:t> permit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plătiți</a:t>
            </a:r>
            <a:r>
              <a:rPr lang="en-US" dirty="0"/>
              <a:t> online </a:t>
            </a:r>
            <a:r>
              <a:rPr lang="en-US" dirty="0" err="1"/>
              <a:t>impozitul</a:t>
            </a:r>
            <a:r>
              <a:rPr lang="en-US" dirty="0"/>
              <a:t> pe </a:t>
            </a:r>
            <a:r>
              <a:rPr lang="en-US" dirty="0" err="1"/>
              <a:t>proprietate</a:t>
            </a:r>
            <a:r>
              <a:rPr lang="en-US" dirty="0"/>
              <a:t>. </a:t>
            </a:r>
            <a:r>
              <a:rPr lang="en-US" dirty="0" err="1"/>
              <a:t>Plățile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pe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proprietății</a:t>
            </a:r>
            <a:r>
              <a:rPr lang="en-US" dirty="0"/>
              <a:t> pe care o </a:t>
            </a:r>
            <a:r>
              <a:rPr lang="en-US" dirty="0" err="1"/>
              <a:t>aveți</a:t>
            </a:r>
            <a:r>
              <a:rPr lang="en-US" dirty="0"/>
              <a:t> (</a:t>
            </a:r>
            <a:r>
              <a:rPr lang="en-US" dirty="0" err="1"/>
              <a:t>casă</a:t>
            </a:r>
            <a:r>
              <a:rPr lang="en-US" dirty="0"/>
              <a:t>, </a:t>
            </a:r>
            <a:r>
              <a:rPr lang="en-US" dirty="0" err="1"/>
              <a:t>mașină</a:t>
            </a:r>
            <a:r>
              <a:rPr lang="en-US" dirty="0"/>
              <a:t>, </a:t>
            </a:r>
            <a:r>
              <a:rPr lang="en-US" dirty="0" err="1"/>
              <a:t>teren</a:t>
            </a:r>
            <a:r>
              <a:rPr lang="en-US" dirty="0"/>
              <a:t>)</a:t>
            </a:r>
            <a:r>
              <a:rPr lang="ro-RO" dirty="0"/>
              <a:t> și adesea se poate plăti în rate. Puteți urmări plățile și seta alerte ca să nu uitați data scadenței.</a:t>
            </a:r>
            <a:endParaRPr dirty="0"/>
          </a:p>
        </p:txBody>
      </p:sp>
      <p:sp>
        <p:nvSpPr>
          <p:cNvPr id="2" name="Google Shape;164;p15">
            <a:extLst>
              <a:ext uri="{FF2B5EF4-FFF2-40B4-BE49-F238E27FC236}">
                <a16:creationId xmlns:a16="http://schemas.microsoft.com/office/drawing/2014/main" id="{FA4D3B20-20E9-44E1-1538-C432A42DFD3F}"/>
              </a:ext>
            </a:extLst>
          </p:cNvPr>
          <p:cNvSpPr/>
          <p:nvPr/>
        </p:nvSpPr>
        <p:spPr>
          <a:xfrm>
            <a:off x="8467105" y="0"/>
            <a:ext cx="372491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6.2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rtalurile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plată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taxe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7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7668088" y="152654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en-US" sz="2000"/>
              <a:t>Secțiunea 3</a:t>
            </a:r>
            <a:br>
              <a:rPr lang="en-US" sz="2000"/>
            </a:br>
            <a:r>
              <a:rPr lang="en-US" sz="4000"/>
              <a:t>P</a:t>
            </a:r>
            <a:r>
              <a:rPr lang="en-US" sz="4000" b="1"/>
              <a:t>ortaluri </a:t>
            </a:r>
            <a:r>
              <a:rPr lang="en-US" sz="4000"/>
              <a:t>de plată pentru </a:t>
            </a:r>
            <a:r>
              <a:rPr lang="en-US" sz="4000" b="1"/>
              <a:t>utilități</a:t>
            </a:r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282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:</a:t>
            </a: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</a:t>
            </a:r>
            <a:r>
              <a:rPr lang="en-US" sz="2000" dirty="0" err="1"/>
              <a:t>beneficiile</a:t>
            </a:r>
            <a:r>
              <a:rPr lang="en-US" sz="2000" dirty="0"/>
              <a:t> </a:t>
            </a:r>
            <a:r>
              <a:rPr lang="en-US" sz="2000" dirty="0" err="1"/>
              <a:t>portalurilor</a:t>
            </a:r>
            <a:r>
              <a:rPr lang="en-US" sz="2000" dirty="0"/>
              <a:t> de </a:t>
            </a:r>
            <a:r>
              <a:rPr lang="en-US" sz="2000" dirty="0" err="1"/>
              <a:t>plată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utilități</a:t>
            </a: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aflați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tipurile</a:t>
            </a:r>
            <a:r>
              <a:rPr lang="en-US" sz="2000" dirty="0"/>
              <a:t> de </a:t>
            </a:r>
            <a:r>
              <a:rPr lang="en-US" sz="2000" dirty="0" err="1"/>
              <a:t>utilități</a:t>
            </a:r>
            <a:r>
              <a:rPr lang="en-US" sz="2000" dirty="0"/>
              <a:t> pe care le </a:t>
            </a:r>
            <a:r>
              <a:rPr lang="en-US" sz="2000" dirty="0" err="1"/>
              <a:t>puteți</a:t>
            </a:r>
            <a:r>
              <a:rPr lang="en-US" sz="2000" dirty="0"/>
              <a:t> </a:t>
            </a:r>
            <a:r>
              <a:rPr lang="en-US" sz="2000" dirty="0" err="1"/>
              <a:t>plăti</a:t>
            </a:r>
            <a:r>
              <a:rPr lang="en-US" sz="2000" dirty="0"/>
              <a:t> online</a:t>
            </a:r>
            <a:endParaRPr sz="2000" dirty="0"/>
          </a:p>
        </p:txBody>
      </p:sp>
      <p:sp>
        <p:nvSpPr>
          <p:cNvPr id="182" name="Google Shape;182;p17"/>
          <p:cNvSpPr txBox="1"/>
          <p:nvPr/>
        </p:nvSpPr>
        <p:spPr>
          <a:xfrm>
            <a:off x="8751163" y="4969663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B654E-A4C2-41B7-9833-88784F3A60E5}"/>
              </a:ext>
            </a:extLst>
          </p:cNvPr>
          <p:cNvSpPr txBox="1"/>
          <p:nvPr/>
        </p:nvSpPr>
        <p:spPr>
          <a:xfrm>
            <a:off x="11420061" y="6192078"/>
            <a:ext cx="771939" cy="6659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Google Shape;79;p1">
            <a:extLst>
              <a:ext uri="{FF2B5EF4-FFF2-40B4-BE49-F238E27FC236}">
                <a16:creationId xmlns:a16="http://schemas.microsoft.com/office/drawing/2014/main" id="{90759485-158A-413D-865D-8DCC37171E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007" y="6229325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 descr="Smart home in flat sty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071" y="1808162"/>
            <a:ext cx="3875929" cy="370875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 sz="2800" b="1"/>
              <a:t>Înțelegerea portalurilor de plată </a:t>
            </a:r>
            <a:r>
              <a:rPr lang="en-US"/>
              <a:t>pentru</a:t>
            </a:r>
            <a:r>
              <a:rPr lang="en-US" sz="2800" b="1"/>
              <a:t> utilități</a:t>
            </a:r>
            <a:endParaRPr sz="2800"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566154" y="1948873"/>
            <a:ext cx="8092072" cy="432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7646"/>
              <a:buNone/>
            </a:pPr>
            <a:r>
              <a:rPr lang="en-US" b="1" dirty="0"/>
              <a:t>Ce sunt </a:t>
            </a:r>
            <a:r>
              <a:rPr lang="en-US" b="1" dirty="0" err="1"/>
              <a:t>portalurile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utilități</a:t>
            </a:r>
            <a:r>
              <a:rPr lang="en-US" b="1" dirty="0"/>
              <a:t>? </a:t>
            </a:r>
            <a:endParaRPr dirty="0"/>
          </a:p>
          <a:p>
            <a:pPr marL="457200" lvl="0" indent="-36755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6"/>
              <a:buFont typeface="Calibri"/>
              <a:buChar char="•"/>
            </a:pPr>
            <a:r>
              <a:rPr lang="en-US" dirty="0" err="1"/>
              <a:t>Platforme</a:t>
            </a:r>
            <a:r>
              <a:rPr lang="en-US" dirty="0"/>
              <a:t> online </a:t>
            </a:r>
            <a:r>
              <a:rPr lang="en-US" dirty="0" err="1"/>
              <a:t>securizate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plăti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precum </a:t>
            </a:r>
            <a:r>
              <a:rPr lang="en-US" dirty="0" err="1"/>
              <a:t>facturile</a:t>
            </a:r>
            <a:r>
              <a:rPr lang="en-US" dirty="0"/>
              <a:t> de </a:t>
            </a:r>
            <a:r>
              <a:rPr lang="en-US" dirty="0" err="1"/>
              <a:t>electricitate</a:t>
            </a:r>
            <a:r>
              <a:rPr lang="en-US" dirty="0"/>
              <a:t>, </a:t>
            </a:r>
            <a:r>
              <a:rPr lang="en-US" dirty="0" err="1"/>
              <a:t>apă</a:t>
            </a:r>
            <a:r>
              <a:rPr lang="en-US" dirty="0"/>
              <a:t>, </a:t>
            </a:r>
            <a:r>
              <a:rPr lang="en-US" dirty="0" err="1"/>
              <a:t>gaz</a:t>
            </a:r>
            <a:r>
              <a:rPr lang="en-US" dirty="0"/>
              <a:t>, internet </a:t>
            </a:r>
            <a:r>
              <a:rPr lang="en-US" dirty="0" err="1"/>
              <a:t>și</a:t>
            </a:r>
            <a:r>
              <a:rPr lang="en-US" dirty="0"/>
              <a:t> telefon.</a:t>
            </a:r>
            <a:endParaRPr dirty="0"/>
          </a:p>
          <a:p>
            <a:pPr marL="457200" lvl="0" indent="-36755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6"/>
              <a:buFont typeface="Calibri"/>
              <a:buChar char="•"/>
            </a:pPr>
            <a:r>
              <a:rPr lang="en-US" dirty="0" err="1"/>
              <a:t>Accesibil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site-</a:t>
            </a:r>
            <a:r>
              <a:rPr lang="en-US" dirty="0" err="1"/>
              <a:t>urilor</a:t>
            </a:r>
            <a:r>
              <a:rPr lang="en-US" dirty="0"/>
              <a:t> web </a:t>
            </a:r>
            <a:r>
              <a:rPr lang="en-US" dirty="0" err="1"/>
              <a:t>oficiale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al </a:t>
            </a:r>
            <a:r>
              <a:rPr lang="en-US" dirty="0" err="1"/>
              <a:t>aplicațiilor</a:t>
            </a:r>
            <a:r>
              <a:rPr lang="en-US" dirty="0"/>
              <a:t> mobile.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6"/>
              <a:buNone/>
            </a:pPr>
            <a:r>
              <a:rPr lang="en-US" b="1" dirty="0" err="1"/>
              <a:t>Caracteristici</a:t>
            </a:r>
            <a:r>
              <a:rPr lang="en-US" b="1" dirty="0"/>
              <a:t> ale </a:t>
            </a:r>
            <a:r>
              <a:rPr lang="en-US" b="1" dirty="0" err="1"/>
              <a:t>portalurilor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utilități</a:t>
            </a:r>
            <a:endParaRPr dirty="0"/>
          </a:p>
          <a:p>
            <a:pPr marL="742950" lvl="1" indent="-27095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1176"/>
              <a:buFont typeface="Calibri"/>
              <a:buChar char="•"/>
            </a:pPr>
            <a:r>
              <a:rPr lang="ro-RO" b="1" dirty="0"/>
              <a:t>Evidența</a:t>
            </a:r>
            <a:r>
              <a:rPr lang="en-US" b="1" dirty="0"/>
              <a:t> fact</a:t>
            </a:r>
            <a:r>
              <a:rPr lang="ro-RO" b="1" dirty="0"/>
              <a:t>u</a:t>
            </a:r>
            <a:r>
              <a:rPr lang="en-US" b="1" dirty="0"/>
              <a:t>r</a:t>
            </a:r>
            <a:r>
              <a:rPr lang="ro-RO" b="1" dirty="0" err="1"/>
              <a:t>ilor</a:t>
            </a:r>
            <a:r>
              <a:rPr lang="en-US" dirty="0"/>
              <a:t>: </a:t>
            </a:r>
            <a:r>
              <a:rPr lang="en-US" dirty="0" err="1"/>
              <a:t>Vizualizați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facturile</a:t>
            </a:r>
            <a:r>
              <a:rPr lang="en-US" dirty="0"/>
              <a:t> într-un </a:t>
            </a:r>
            <a:r>
              <a:rPr lang="en-US" dirty="0" err="1"/>
              <a:t>singur</a:t>
            </a:r>
            <a:r>
              <a:rPr lang="en-US" dirty="0"/>
              <a:t> loc.</a:t>
            </a:r>
            <a:endParaRPr dirty="0"/>
          </a:p>
          <a:p>
            <a:pPr marL="742950" lvl="1" indent="-27095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1176"/>
              <a:buFont typeface="Calibri"/>
              <a:buChar char="•"/>
            </a:pPr>
            <a:r>
              <a:rPr lang="en-US" b="1" dirty="0" err="1"/>
              <a:t>Monitorizarea</a:t>
            </a:r>
            <a:r>
              <a:rPr lang="en-US" b="1" dirty="0"/>
              <a:t> </a:t>
            </a:r>
            <a:r>
              <a:rPr lang="ro-RO" b="1" dirty="0"/>
              <a:t>consumului</a:t>
            </a:r>
            <a:r>
              <a:rPr lang="en-US" dirty="0"/>
              <a:t>: </a:t>
            </a:r>
            <a:r>
              <a:rPr lang="en-US" dirty="0" err="1"/>
              <a:t>Urmăriți</a:t>
            </a:r>
            <a:r>
              <a:rPr lang="en-US" dirty="0"/>
              <a:t> </a:t>
            </a:r>
            <a:r>
              <a:rPr lang="en-US" dirty="0" err="1"/>
              <a:t>consumul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internet.</a:t>
            </a:r>
            <a:endParaRPr dirty="0"/>
          </a:p>
          <a:p>
            <a:pPr marL="742950" lvl="1" indent="-27095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1176"/>
              <a:buFont typeface="Calibri"/>
              <a:buChar char="•"/>
            </a:pPr>
            <a:r>
              <a:rPr lang="en-US" b="1" dirty="0" err="1"/>
              <a:t>Alerte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notificări</a:t>
            </a:r>
            <a:r>
              <a:rPr lang="en-US" dirty="0"/>
              <a:t>: </a:t>
            </a:r>
            <a:r>
              <a:rPr lang="en-US" dirty="0" err="1"/>
              <a:t>Primiți</a:t>
            </a:r>
            <a:r>
              <a:rPr lang="en-US" dirty="0"/>
              <a:t> </a:t>
            </a:r>
            <a:r>
              <a:rPr lang="en-US" dirty="0" err="1"/>
              <a:t>notificări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scadențe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plăți</a:t>
            </a:r>
            <a:r>
              <a:rPr lang="en-US" dirty="0"/>
              <a:t>.</a:t>
            </a:r>
            <a:endParaRPr dirty="0"/>
          </a:p>
          <a:p>
            <a:pPr marL="742950" lvl="1" indent="-27095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1176"/>
              <a:buFont typeface="Calibri"/>
              <a:buChar char="•"/>
            </a:pPr>
            <a:r>
              <a:rPr lang="en-US" b="1" dirty="0" err="1"/>
              <a:t>Chitanțe</a:t>
            </a:r>
            <a:r>
              <a:rPr lang="en-US" b="1" dirty="0"/>
              <a:t> </a:t>
            </a:r>
            <a:r>
              <a:rPr lang="en-US" b="1" dirty="0" err="1"/>
              <a:t>ușor</a:t>
            </a:r>
            <a:r>
              <a:rPr lang="en-US" b="1" dirty="0"/>
              <a:t> de </a:t>
            </a:r>
            <a:r>
              <a:rPr lang="en-US" b="1" dirty="0" err="1"/>
              <a:t>descărcat</a:t>
            </a:r>
            <a:r>
              <a:rPr lang="en-US" dirty="0"/>
              <a:t>: </a:t>
            </a:r>
            <a:r>
              <a:rPr lang="en-US" dirty="0" err="1"/>
              <a:t>Păstrați</a:t>
            </a:r>
            <a:r>
              <a:rPr lang="en-US" dirty="0"/>
              <a:t> </a:t>
            </a:r>
            <a:r>
              <a:rPr lang="ro-RO" dirty="0"/>
              <a:t>copii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referințe</a:t>
            </a:r>
            <a:r>
              <a:rPr lang="en-US" dirty="0"/>
              <a:t> </a:t>
            </a:r>
            <a:r>
              <a:rPr lang="en-US" dirty="0" err="1"/>
              <a:t>viitoare</a:t>
            </a:r>
            <a:r>
              <a:rPr lang="en-US" dirty="0"/>
              <a:t>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17646"/>
              <a:buNone/>
            </a:pPr>
            <a:endParaRPr dirty="0"/>
          </a:p>
        </p:txBody>
      </p:sp>
      <p:sp>
        <p:nvSpPr>
          <p:cNvPr id="191" name="Google Shape;191;p21"/>
          <p:cNvSpPr txBox="1"/>
          <p:nvPr/>
        </p:nvSpPr>
        <p:spPr>
          <a:xfrm>
            <a:off x="9238179" y="5386133"/>
            <a:ext cx="220648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gstudioimagen</a:t>
            </a:r>
            <a:r>
              <a:rPr lang="en-US" sz="11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7983794" y="0"/>
            <a:ext cx="420258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6.3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Portaluri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plată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utilități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626" y="1637758"/>
            <a:ext cx="3412081" cy="341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/>
              <a:t>Tipuri de utilități plătite online (1/2)</a:t>
            </a:r>
            <a:endParaRPr sz="2800"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1"/>
          </p:nvPr>
        </p:nvSpPr>
        <p:spPr>
          <a:xfrm>
            <a:off x="583759" y="1924050"/>
            <a:ext cx="7188642" cy="404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sz="2200" b="1" dirty="0" err="1"/>
              <a:t>Facturi</a:t>
            </a:r>
            <a:r>
              <a:rPr lang="en-US" sz="2200" b="1" dirty="0"/>
              <a:t> de </a:t>
            </a:r>
            <a:r>
              <a:rPr lang="en-US" sz="2200" b="1" dirty="0" err="1"/>
              <a:t>energie</a:t>
            </a:r>
            <a:r>
              <a:rPr lang="en-US" sz="2200" b="1" dirty="0"/>
              <a:t> </a:t>
            </a:r>
            <a:r>
              <a:rPr lang="en-US" sz="2200" b="1" dirty="0" err="1"/>
              <a:t>electrică</a:t>
            </a:r>
            <a:r>
              <a:rPr lang="en-US" sz="2200" dirty="0"/>
              <a:t> - </a:t>
            </a:r>
            <a:r>
              <a:rPr lang="en-US" sz="2200" dirty="0" err="1"/>
              <a:t>Plătiți</a:t>
            </a:r>
            <a:r>
              <a:rPr lang="en-US" sz="2200" dirty="0"/>
              <a:t> </a:t>
            </a:r>
            <a:r>
              <a:rPr lang="en-US" sz="2200" dirty="0" err="1"/>
              <a:t>consumul</a:t>
            </a:r>
            <a:r>
              <a:rPr lang="en-US" sz="2200" dirty="0"/>
              <a:t> de </a:t>
            </a:r>
            <a:r>
              <a:rPr lang="en-US" sz="2200" dirty="0" err="1"/>
              <a:t>energie</a:t>
            </a:r>
            <a:r>
              <a:rPr lang="en-US" sz="2200" dirty="0"/>
              <a:t> </a:t>
            </a:r>
            <a:r>
              <a:rPr lang="en-US" sz="2200" dirty="0" err="1"/>
              <a:t>electrică</a:t>
            </a:r>
            <a:r>
              <a:rPr lang="en-US" sz="2200" dirty="0"/>
              <a:t> </a:t>
            </a:r>
            <a:r>
              <a:rPr lang="ro-RO" sz="2200" dirty="0"/>
              <a:t>pentru</a:t>
            </a:r>
            <a:r>
              <a:rPr lang="en-US" sz="2200" dirty="0"/>
              <a:t> </a:t>
            </a:r>
            <a:r>
              <a:rPr lang="en-US" sz="2200" dirty="0" err="1"/>
              <a:t>casă</a:t>
            </a:r>
            <a:r>
              <a:rPr lang="ro-RO" sz="2200" dirty="0"/>
              <a:t> sau afacere</a:t>
            </a:r>
            <a:r>
              <a:rPr lang="en-US" sz="2200" dirty="0"/>
              <a:t>. </a:t>
            </a:r>
            <a:r>
              <a:rPr lang="en-US" sz="2200" dirty="0" err="1"/>
              <a:t>Unele</a:t>
            </a:r>
            <a:r>
              <a:rPr lang="en-US" sz="2200" dirty="0"/>
              <a:t> </a:t>
            </a:r>
            <a:r>
              <a:rPr lang="en-US" sz="2200" dirty="0" err="1"/>
              <a:t>portaluri</a:t>
            </a:r>
            <a:r>
              <a:rPr lang="en-US" sz="2200" dirty="0"/>
              <a:t> </a:t>
            </a:r>
            <a:r>
              <a:rPr lang="en-US" sz="2200" dirty="0" err="1"/>
              <a:t>oferă</a:t>
            </a:r>
            <a:r>
              <a:rPr lang="en-US" sz="2200" dirty="0"/>
              <a:t> </a:t>
            </a:r>
            <a:r>
              <a:rPr lang="en-US" sz="2200" dirty="0" err="1"/>
              <a:t>sfaturi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economisirea</a:t>
            </a:r>
            <a:r>
              <a:rPr lang="en-US" sz="2200" dirty="0"/>
              <a:t> </a:t>
            </a:r>
            <a:r>
              <a:rPr lang="en-US" sz="2200" dirty="0" err="1"/>
              <a:t>energiei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rapoarte</a:t>
            </a:r>
            <a:r>
              <a:rPr lang="en-US" sz="2200" dirty="0"/>
              <a:t> de </a:t>
            </a:r>
            <a:r>
              <a:rPr lang="en-US" sz="2200" dirty="0" err="1"/>
              <a:t>utilizare</a:t>
            </a:r>
            <a:r>
              <a:rPr lang="en-US" sz="2200" dirty="0"/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sz="2200" b="1" dirty="0" err="1"/>
              <a:t>Facturi</a:t>
            </a:r>
            <a:r>
              <a:rPr lang="en-US" sz="2200" b="1" dirty="0"/>
              <a:t> de </a:t>
            </a:r>
            <a:r>
              <a:rPr lang="en-US" sz="2200" b="1" dirty="0" err="1"/>
              <a:t>apă</a:t>
            </a:r>
            <a:r>
              <a:rPr lang="en-US" sz="2200" b="1" dirty="0"/>
              <a:t> </a:t>
            </a:r>
            <a:r>
              <a:rPr lang="en-US" sz="2200" dirty="0"/>
              <a:t>- </a:t>
            </a:r>
            <a:r>
              <a:rPr lang="en-US" sz="2200" dirty="0" err="1"/>
              <a:t>Gestionați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plătiți</a:t>
            </a:r>
            <a:r>
              <a:rPr lang="en-US" sz="2200" dirty="0"/>
              <a:t> </a:t>
            </a:r>
            <a:r>
              <a:rPr lang="en-US" sz="2200" dirty="0" err="1"/>
              <a:t>taxele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serviciul</a:t>
            </a:r>
            <a:r>
              <a:rPr lang="en-US" sz="2200" dirty="0"/>
              <a:t> de </a:t>
            </a:r>
            <a:r>
              <a:rPr lang="en-US" sz="2200" dirty="0" err="1"/>
              <a:t>alimentare</a:t>
            </a:r>
            <a:r>
              <a:rPr lang="en-US" sz="2200" dirty="0"/>
              <a:t> cu </a:t>
            </a:r>
            <a:r>
              <a:rPr lang="en-US" sz="2200" dirty="0" err="1"/>
              <a:t>apă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casă</a:t>
            </a:r>
            <a:r>
              <a:rPr lang="ro-RO" sz="2200" dirty="0"/>
              <a:t> sau afacere</a:t>
            </a:r>
            <a:r>
              <a:rPr lang="en-US" sz="2200" dirty="0"/>
              <a:t>. </a:t>
            </a:r>
            <a:r>
              <a:rPr lang="en-US" sz="2200" dirty="0" err="1"/>
              <a:t>Puteți</a:t>
            </a:r>
            <a:r>
              <a:rPr lang="en-US" sz="2200" dirty="0"/>
              <a:t> </a:t>
            </a:r>
            <a:r>
              <a:rPr lang="en-US" sz="2200" dirty="0" err="1"/>
              <a:t>vizualiza</a:t>
            </a:r>
            <a:r>
              <a:rPr lang="en-US" sz="2200" dirty="0"/>
              <a:t> </a:t>
            </a:r>
            <a:r>
              <a:rPr lang="en-US" sz="2200" dirty="0" err="1"/>
              <a:t>rapoarte</a:t>
            </a:r>
            <a:r>
              <a:rPr lang="en-US" sz="2200" dirty="0"/>
              <a:t> </a:t>
            </a:r>
            <a:r>
              <a:rPr lang="en-US" sz="2200" dirty="0" err="1"/>
              <a:t>detaliate</a:t>
            </a:r>
            <a:r>
              <a:rPr lang="en-US" sz="2200" dirty="0"/>
              <a:t> de </a:t>
            </a:r>
            <a:r>
              <a:rPr lang="en-US" sz="2200" dirty="0" err="1"/>
              <a:t>utilizare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urmări</a:t>
            </a:r>
            <a:r>
              <a:rPr lang="en-US" sz="2200" dirty="0"/>
              <a:t> </a:t>
            </a:r>
            <a:r>
              <a:rPr lang="en-US" sz="2200" dirty="0" err="1"/>
              <a:t>consumul</a:t>
            </a:r>
            <a:r>
              <a:rPr lang="en-US" sz="2200" dirty="0"/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sz="2200" b="1" dirty="0" err="1"/>
              <a:t>Facturi</a:t>
            </a:r>
            <a:r>
              <a:rPr lang="en-US" sz="2200" b="1" dirty="0"/>
              <a:t> de </a:t>
            </a:r>
            <a:r>
              <a:rPr lang="en-US" sz="2200" b="1" dirty="0" err="1"/>
              <a:t>gaz</a:t>
            </a:r>
            <a:r>
              <a:rPr lang="en-US" sz="2200" dirty="0"/>
              <a:t> - </a:t>
            </a:r>
            <a:r>
              <a:rPr lang="en-US" sz="2200" dirty="0" err="1"/>
              <a:t>Plătiți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furnizarea</a:t>
            </a:r>
            <a:r>
              <a:rPr lang="en-US" sz="2200" dirty="0"/>
              <a:t> de gaze </a:t>
            </a:r>
            <a:r>
              <a:rPr lang="en-US" sz="2200" dirty="0" err="1"/>
              <a:t>naturale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ro-RO" sz="2200" dirty="0"/>
              <a:t>pentru încălzire și gătit</a:t>
            </a:r>
            <a:r>
              <a:rPr lang="en-US" sz="2200" dirty="0"/>
              <a:t>. </a:t>
            </a:r>
            <a:r>
              <a:rPr lang="en-US" sz="2200" dirty="0" err="1"/>
              <a:t>Unii</a:t>
            </a:r>
            <a:r>
              <a:rPr lang="en-US" sz="2200" dirty="0"/>
              <a:t> </a:t>
            </a:r>
            <a:r>
              <a:rPr lang="en-US" sz="2200" dirty="0" err="1"/>
              <a:t>furnizori</a:t>
            </a:r>
            <a:r>
              <a:rPr lang="en-US" sz="2200" dirty="0"/>
              <a:t> </a:t>
            </a:r>
            <a:r>
              <a:rPr lang="en-US" sz="2200" dirty="0" err="1"/>
              <a:t>oferă</a:t>
            </a:r>
            <a:r>
              <a:rPr lang="en-US" sz="2200" dirty="0"/>
              <a:t> </a:t>
            </a:r>
            <a:r>
              <a:rPr lang="en-US" sz="2200" dirty="0" err="1"/>
              <a:t>planuri</a:t>
            </a:r>
            <a:r>
              <a:rPr lang="en-US" sz="2200" dirty="0"/>
              <a:t> </a:t>
            </a:r>
            <a:r>
              <a:rPr lang="en-US" sz="2200" dirty="0" err="1"/>
              <a:t>bugetare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eșalona</a:t>
            </a:r>
            <a:r>
              <a:rPr lang="en-US" sz="2200" dirty="0"/>
              <a:t> </a:t>
            </a:r>
            <a:r>
              <a:rPr lang="en-US" sz="2200" dirty="0" err="1"/>
              <a:t>plățile</a:t>
            </a:r>
            <a:r>
              <a:rPr lang="en-US" sz="2200" dirty="0"/>
              <a:t> în </a:t>
            </a:r>
            <a:r>
              <a:rPr lang="en-US" sz="2200" dirty="0" err="1"/>
              <a:t>timp.</a:t>
            </a:r>
            <a:r>
              <a:rPr lang="en-US" sz="2200" dirty="0"/>
              <a:t> </a:t>
            </a:r>
            <a:r>
              <a:rPr lang="el-GR" sz="2200" dirty="0"/>
              <a:t>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</a:pPr>
            <a:endParaRPr sz="2200" dirty="0"/>
          </a:p>
        </p:txBody>
      </p:sp>
      <p:sp>
        <p:nvSpPr>
          <p:cNvPr id="201" name="Google Shape;201;p22"/>
          <p:cNvSpPr txBox="1"/>
          <p:nvPr/>
        </p:nvSpPr>
        <p:spPr>
          <a:xfrm>
            <a:off x="8743815" y="5097131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7993626" y="0"/>
            <a:ext cx="4192752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6.3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ortaluri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de plată pentru utilități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653" y="1959485"/>
            <a:ext cx="3412081" cy="341208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/>
              <a:t>Tipuri de utilități plătite online (2/2)</a:t>
            </a:r>
            <a:endParaRPr sz="280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583759" y="1924050"/>
            <a:ext cx="7855392" cy="404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sz="2200" b="1" dirty="0" err="1"/>
              <a:t>Facturi</a:t>
            </a:r>
            <a:r>
              <a:rPr lang="en-US" sz="2200" b="1" dirty="0"/>
              <a:t> de internet </a:t>
            </a:r>
            <a:r>
              <a:rPr lang="en-US" sz="2200" b="1" dirty="0" err="1"/>
              <a:t>și</a:t>
            </a:r>
            <a:r>
              <a:rPr lang="en-US" sz="2200" b="1" dirty="0"/>
              <a:t> </a:t>
            </a:r>
            <a:r>
              <a:rPr lang="en-US" sz="2200" b="1" dirty="0" err="1"/>
              <a:t>cablu</a:t>
            </a:r>
            <a:r>
              <a:rPr lang="en-US" sz="2200" b="1" dirty="0"/>
              <a:t> TV </a:t>
            </a:r>
            <a:r>
              <a:rPr lang="en-US" sz="2200" dirty="0"/>
              <a:t>- </a:t>
            </a:r>
            <a:r>
              <a:rPr lang="en-US" sz="2200" dirty="0" err="1"/>
              <a:t>Plătiți</a:t>
            </a:r>
            <a:r>
              <a:rPr lang="en-US" sz="2200" dirty="0"/>
              <a:t> online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serviciile</a:t>
            </a:r>
            <a:r>
              <a:rPr lang="en-US" sz="2200" dirty="0"/>
              <a:t> de internet </a:t>
            </a:r>
            <a:r>
              <a:rPr lang="ro-RO" sz="2200" dirty="0"/>
              <a:t>prin fibră optică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televiziune</a:t>
            </a:r>
            <a:r>
              <a:rPr lang="en-US" sz="2200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cablu</a:t>
            </a:r>
            <a:r>
              <a:rPr lang="en-US" sz="2200" dirty="0"/>
              <a:t>. </a:t>
            </a:r>
            <a:r>
              <a:rPr lang="ro-RO" sz="2200" dirty="0"/>
              <a:t>Există o</a:t>
            </a:r>
            <a:r>
              <a:rPr lang="en-US" sz="2200" dirty="0" err="1"/>
              <a:t>pțiuni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actualizarea</a:t>
            </a:r>
            <a:r>
              <a:rPr lang="en-US" sz="2200" dirty="0"/>
              <a:t> </a:t>
            </a:r>
            <a:r>
              <a:rPr lang="en-US" sz="2200" dirty="0" err="1"/>
              <a:t>planurilor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schimbarea</a:t>
            </a:r>
            <a:r>
              <a:rPr lang="en-US" sz="2200" dirty="0"/>
              <a:t> </a:t>
            </a:r>
            <a:r>
              <a:rPr lang="en-US" sz="2200" dirty="0" err="1"/>
              <a:t>serviciilor</a:t>
            </a:r>
            <a:r>
              <a:rPr lang="en-US" sz="2200" dirty="0"/>
              <a:t> direct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intermediul</a:t>
            </a:r>
            <a:r>
              <a:rPr lang="en-US" sz="2200" dirty="0"/>
              <a:t> </a:t>
            </a:r>
            <a:r>
              <a:rPr lang="en-US" sz="2200" dirty="0" err="1"/>
              <a:t>portalului</a:t>
            </a:r>
            <a:r>
              <a:rPr lang="en-US" sz="2200" dirty="0"/>
              <a:t>. 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sz="2200" b="1" dirty="0" err="1"/>
              <a:t>Facturi</a:t>
            </a:r>
            <a:r>
              <a:rPr lang="en-US" sz="2200" b="1" dirty="0"/>
              <a:t> de </a:t>
            </a:r>
            <a:r>
              <a:rPr lang="en-US" sz="2200" b="1" dirty="0" err="1"/>
              <a:t>telefonie</a:t>
            </a:r>
            <a:r>
              <a:rPr lang="en-US" sz="2200" b="1" dirty="0"/>
              <a:t> (</a:t>
            </a:r>
            <a:r>
              <a:rPr lang="en-US" sz="2200" b="1" dirty="0" err="1"/>
              <a:t>fixă</a:t>
            </a:r>
            <a:r>
              <a:rPr lang="en-US" sz="2200" b="1" dirty="0"/>
              <a:t> </a:t>
            </a:r>
            <a:r>
              <a:rPr lang="en-US" sz="2200" b="1" dirty="0" err="1"/>
              <a:t>și</a:t>
            </a:r>
            <a:r>
              <a:rPr lang="en-US" sz="2200" b="1" dirty="0"/>
              <a:t> </a:t>
            </a:r>
            <a:r>
              <a:rPr lang="en-US" sz="2200" b="1" dirty="0" err="1"/>
              <a:t>mobilă</a:t>
            </a:r>
            <a:r>
              <a:rPr lang="en-US" sz="2200" b="1" dirty="0"/>
              <a:t>) </a:t>
            </a:r>
            <a:r>
              <a:rPr lang="en-US" sz="2200" dirty="0"/>
              <a:t>- </a:t>
            </a:r>
            <a:r>
              <a:rPr lang="en-US" sz="2200" dirty="0" err="1"/>
              <a:t>Plătiți</a:t>
            </a:r>
            <a:r>
              <a:rPr lang="en-US" sz="2200" dirty="0"/>
              <a:t> cu </a:t>
            </a:r>
            <a:r>
              <a:rPr lang="en-US" sz="2200" dirty="0" err="1"/>
              <a:t>ușurință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serviciile</a:t>
            </a:r>
            <a:r>
              <a:rPr lang="en-US" sz="2200" dirty="0"/>
              <a:t> de </a:t>
            </a:r>
            <a:r>
              <a:rPr lang="en-US" sz="2200" dirty="0" err="1"/>
              <a:t>telefonie</a:t>
            </a:r>
            <a:r>
              <a:rPr lang="en-US" sz="2200" dirty="0"/>
              <a:t> </a:t>
            </a:r>
            <a:r>
              <a:rPr lang="en-US" sz="2200" dirty="0" err="1"/>
              <a:t>mobilă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casnică</a:t>
            </a:r>
            <a:r>
              <a:rPr lang="en-US" sz="2200" dirty="0"/>
              <a:t>. </a:t>
            </a:r>
            <a:r>
              <a:rPr lang="en-US" sz="2200" dirty="0" err="1"/>
              <a:t>Configurați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</a:t>
            </a:r>
            <a:r>
              <a:rPr lang="en-US" sz="2200" dirty="0" err="1"/>
              <a:t>automată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evita</a:t>
            </a:r>
            <a:r>
              <a:rPr lang="en-US" sz="2200" dirty="0"/>
              <a:t> </a:t>
            </a:r>
            <a:r>
              <a:rPr lang="en-US" sz="2200" dirty="0" err="1"/>
              <a:t>întreruperile</a:t>
            </a:r>
            <a:r>
              <a:rPr lang="en-US" sz="2200" dirty="0"/>
              <a:t> </a:t>
            </a:r>
            <a:r>
              <a:rPr lang="en-US" sz="2200" dirty="0" err="1"/>
              <a:t>serviciului</a:t>
            </a:r>
            <a:r>
              <a:rPr lang="en-US" sz="2200" dirty="0"/>
              <a:t>.</a:t>
            </a:r>
            <a:endParaRPr lang="ro-RO" sz="2200" dirty="0"/>
          </a:p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ro-RO" sz="2200" b="1" dirty="0"/>
              <a:t>Facturi Salubritate </a:t>
            </a:r>
            <a:r>
              <a:rPr lang="en-US" sz="2200" dirty="0"/>
              <a:t>-</a:t>
            </a:r>
            <a:r>
              <a:rPr lang="ro-RO" sz="2200" dirty="0"/>
              <a:t>  Plătiți colectarea gunoiului și reciclarea. Unele platforme permit solicitarea ridicării deșeurilor voluminoase (mobilă, electrocasnice mari).</a:t>
            </a:r>
            <a:endParaRPr sz="22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211" name="Google Shape;211;p23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 by storyset on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7954296" y="0"/>
            <a:ext cx="423208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6.3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ortaluri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de plată pentru utilități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7810915" y="2391785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 dirty="0" err="1"/>
              <a:t>Secțiunea</a:t>
            </a:r>
            <a:r>
              <a:rPr lang="en-US" sz="2000" dirty="0"/>
              <a:t> 4</a:t>
            </a:r>
            <a:br>
              <a:rPr lang="en-US" sz="2000" dirty="0"/>
            </a:br>
            <a:r>
              <a:rPr lang="en-US" sz="2900" dirty="0" err="1"/>
              <a:t>Utilizarea</a:t>
            </a:r>
            <a:r>
              <a:rPr lang="en-US" sz="2900" dirty="0"/>
              <a:t> </a:t>
            </a:r>
            <a:r>
              <a:rPr lang="en-US" sz="2900" dirty="0" err="1"/>
              <a:t>portalurilor</a:t>
            </a:r>
            <a:r>
              <a:rPr lang="en-US" sz="2900" dirty="0"/>
              <a:t> de </a:t>
            </a:r>
            <a:r>
              <a:rPr lang="en-US" sz="2900" dirty="0" err="1"/>
              <a:t>plată</a:t>
            </a:r>
            <a:r>
              <a:rPr lang="en-US" sz="2900" dirty="0"/>
              <a:t> </a:t>
            </a:r>
            <a:r>
              <a:rPr lang="en-US" sz="2900" dirty="0" err="1"/>
              <a:t>pentru</a:t>
            </a:r>
            <a:r>
              <a:rPr lang="en-US" sz="2900" dirty="0"/>
              <a:t> </a:t>
            </a:r>
            <a:r>
              <a:rPr lang="en-US" sz="2900" dirty="0" err="1"/>
              <a:t>taxe</a:t>
            </a:r>
            <a:r>
              <a:rPr lang="en-US" sz="2900" dirty="0"/>
              <a:t> </a:t>
            </a:r>
            <a:r>
              <a:rPr lang="en-US" sz="2900" dirty="0" err="1"/>
              <a:t>și</a:t>
            </a:r>
            <a:r>
              <a:rPr lang="en-US" sz="2900" dirty="0"/>
              <a:t> </a:t>
            </a:r>
            <a:r>
              <a:rPr lang="en-US" sz="2900" dirty="0" err="1"/>
              <a:t>utilități</a:t>
            </a:r>
            <a:endParaRPr sz="4500" dirty="0">
              <a:solidFill>
                <a:schemeClr val="dk1"/>
              </a:solidFill>
            </a:endParaRPr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70860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:</a:t>
            </a:r>
            <a:endParaRPr dirty="0"/>
          </a:p>
          <a:p>
            <a:pPr marL="3429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accesați</a:t>
            </a:r>
            <a:r>
              <a:rPr lang="en-US" sz="2000" dirty="0"/>
              <a:t> site-urile </a:t>
            </a:r>
            <a:r>
              <a:rPr lang="en-US" sz="2000" dirty="0" err="1"/>
              <a:t>oficiale</a:t>
            </a:r>
            <a:r>
              <a:rPr lang="en-US" sz="2000" dirty="0"/>
              <a:t> ale </a:t>
            </a:r>
            <a:r>
              <a:rPr lang="en-US" sz="2000" dirty="0" err="1"/>
              <a:t>guvernului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plăti</a:t>
            </a:r>
            <a:r>
              <a:rPr lang="en-US" sz="2000" dirty="0"/>
              <a:t> </a:t>
            </a:r>
            <a:r>
              <a:rPr lang="en-US" sz="2000" dirty="0" err="1"/>
              <a:t>impozitele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site-urile </a:t>
            </a:r>
            <a:r>
              <a:rPr lang="en-US" sz="2000" dirty="0" err="1"/>
              <a:t>serviciilor</a:t>
            </a:r>
            <a:r>
              <a:rPr lang="en-US" sz="2000" dirty="0"/>
              <a:t> </a:t>
            </a:r>
            <a:r>
              <a:rPr lang="en-US" sz="2000" dirty="0" err="1"/>
              <a:t>publice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plăti</a:t>
            </a:r>
            <a:r>
              <a:rPr lang="en-US" sz="2000" dirty="0"/>
              <a:t> </a:t>
            </a:r>
            <a:r>
              <a:rPr lang="en-US" sz="2000" dirty="0" err="1"/>
              <a:t>facturile</a:t>
            </a:r>
            <a:r>
              <a:rPr lang="ro-RO" sz="2000" dirty="0"/>
              <a:t>.</a:t>
            </a:r>
            <a:endParaRPr dirty="0"/>
          </a:p>
          <a:p>
            <a:pPr marL="3429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cum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vă</a:t>
            </a:r>
            <a:r>
              <a:rPr lang="en-US" sz="2000" dirty="0"/>
              <a:t> </a:t>
            </a:r>
            <a:r>
              <a:rPr lang="en-US" sz="2000" dirty="0" err="1"/>
              <a:t>conectați</a:t>
            </a:r>
            <a:r>
              <a:rPr lang="en-US" sz="2000" dirty="0"/>
              <a:t> în </a:t>
            </a:r>
            <a:r>
              <a:rPr lang="en-US" sz="2000" dirty="0" err="1"/>
              <a:t>siguranță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gestionați</a:t>
            </a:r>
            <a:r>
              <a:rPr lang="en-US" sz="2000" dirty="0"/>
              <a:t> </a:t>
            </a:r>
            <a:r>
              <a:rPr lang="en-US" sz="2000" dirty="0" err="1"/>
              <a:t>plățile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intermediul</a:t>
            </a:r>
            <a:r>
              <a:rPr lang="en-US" sz="2000" dirty="0"/>
              <a:t> </a:t>
            </a:r>
            <a:r>
              <a:rPr lang="en-US" sz="2000" dirty="0" err="1"/>
              <a:t>portalurilor</a:t>
            </a:r>
            <a:r>
              <a:rPr lang="en-US" sz="2000" dirty="0"/>
              <a:t> </a:t>
            </a:r>
            <a:r>
              <a:rPr lang="en-US" sz="2000" dirty="0" err="1"/>
              <a:t>criptate</a:t>
            </a:r>
            <a:r>
              <a:rPr lang="ro-RO" sz="2000" dirty="0"/>
              <a:t>.</a:t>
            </a:r>
            <a:endParaRPr sz="2000" dirty="0"/>
          </a:p>
          <a:p>
            <a:pPr marL="3429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descoperiți</a:t>
            </a:r>
            <a:r>
              <a:rPr lang="en-US" sz="2000" dirty="0"/>
              <a:t> </a:t>
            </a:r>
            <a:r>
              <a:rPr lang="en-US" sz="2000" dirty="0" err="1"/>
              <a:t>funcții</a:t>
            </a:r>
            <a:r>
              <a:rPr lang="en-US" sz="2000" dirty="0"/>
              <a:t> precum </a:t>
            </a:r>
            <a:r>
              <a:rPr lang="en-US" sz="2000" dirty="0" err="1"/>
              <a:t>declararea</a:t>
            </a:r>
            <a:r>
              <a:rPr lang="en-US" sz="2000" dirty="0"/>
              <a:t> </a:t>
            </a:r>
            <a:r>
              <a:rPr lang="en-US" sz="2000" dirty="0" err="1"/>
              <a:t>impozitelor</a:t>
            </a:r>
            <a:r>
              <a:rPr lang="en-US" sz="2000" dirty="0"/>
              <a:t>, </a:t>
            </a:r>
            <a:r>
              <a:rPr lang="en-US" sz="2000" dirty="0" err="1"/>
              <a:t>urmărirea</a:t>
            </a:r>
            <a:r>
              <a:rPr lang="en-US" sz="2000" dirty="0"/>
              <a:t> </a:t>
            </a:r>
            <a:r>
              <a:rPr lang="en-US" sz="2000" dirty="0" err="1"/>
              <a:t>istoricului</a:t>
            </a:r>
            <a:r>
              <a:rPr lang="en-US" sz="2000" dirty="0"/>
              <a:t> </a:t>
            </a:r>
            <a:r>
              <a:rPr lang="en-US" sz="2000" dirty="0" err="1"/>
              <a:t>plăților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actualizările</a:t>
            </a:r>
            <a:r>
              <a:rPr lang="en-US" sz="2000" dirty="0"/>
              <a:t> legate de</a:t>
            </a:r>
            <a:r>
              <a:rPr lang="ro-RO" sz="2000" dirty="0"/>
              <a:t> </a:t>
            </a:r>
            <a:r>
              <a:rPr lang="en-US" sz="2000" dirty="0" err="1"/>
              <a:t>servicii</a:t>
            </a:r>
            <a:r>
              <a:rPr lang="en-US" sz="2000" dirty="0"/>
              <a:t>.</a:t>
            </a:r>
            <a:endParaRPr dirty="0"/>
          </a:p>
        </p:txBody>
      </p:sp>
      <p:sp>
        <p:nvSpPr>
          <p:cNvPr id="222" name="Google Shape;222;p24"/>
          <p:cNvSpPr txBox="1"/>
          <p:nvPr/>
        </p:nvSpPr>
        <p:spPr>
          <a:xfrm>
            <a:off x="8783164" y="5924788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9B4EE-D07F-432C-88C5-B61C0329FE65}"/>
              </a:ext>
            </a:extLst>
          </p:cNvPr>
          <p:cNvSpPr txBox="1"/>
          <p:nvPr/>
        </p:nvSpPr>
        <p:spPr>
          <a:xfrm>
            <a:off x="11459817" y="6170969"/>
            <a:ext cx="732183" cy="6870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9;p1">
            <a:extLst>
              <a:ext uri="{FF2B5EF4-FFF2-40B4-BE49-F238E27FC236}">
                <a16:creationId xmlns:a16="http://schemas.microsoft.com/office/drawing/2014/main" id="{B3BA90BA-54B3-4A45-8A21-14C4B5359D3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9015" y="6333513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Etapele de accesare ale unui portal 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583758" y="1808162"/>
            <a:ext cx="7532841" cy="490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762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7646"/>
              <a:buNone/>
            </a:pPr>
            <a:r>
              <a:rPr lang="en-US" dirty="0"/>
              <a:t>Un portal de </a:t>
            </a:r>
            <a:r>
              <a:rPr lang="en-US" dirty="0" err="1"/>
              <a:t>plată</a:t>
            </a:r>
            <a:r>
              <a:rPr lang="en-US" dirty="0"/>
              <a:t> online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platformă</a:t>
            </a:r>
            <a:r>
              <a:rPr lang="en-US" dirty="0"/>
              <a:t> </a:t>
            </a:r>
            <a:r>
              <a:rPr lang="en-US" dirty="0" err="1"/>
              <a:t>securizată</a:t>
            </a:r>
            <a:r>
              <a:rPr lang="en-US" dirty="0"/>
              <a:t>, </a:t>
            </a:r>
            <a:r>
              <a:rPr lang="en-US" dirty="0" err="1"/>
              <a:t>accesibilă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site web </a:t>
            </a:r>
            <a:r>
              <a:rPr lang="en-US" dirty="0" err="1"/>
              <a:t>sau</a:t>
            </a:r>
            <a:r>
              <a:rPr lang="en-US" dirty="0"/>
              <a:t> al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,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utilizatorilor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plătească</a:t>
            </a:r>
            <a:r>
              <a:rPr lang="en-US" dirty="0"/>
              <a:t> </a:t>
            </a:r>
            <a:r>
              <a:rPr lang="en-US" dirty="0" err="1"/>
              <a:t>taxe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direct de pe </a:t>
            </a:r>
            <a:r>
              <a:rPr lang="en-US" dirty="0" err="1"/>
              <a:t>telefonul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pe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.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6"/>
              <a:buChar char="▪"/>
            </a:pPr>
            <a:r>
              <a:rPr lang="en-US" b="1" dirty="0" err="1"/>
              <a:t>Localizați</a:t>
            </a:r>
            <a:r>
              <a:rPr lang="en-US" b="1" dirty="0"/>
              <a:t> </a:t>
            </a:r>
            <a:r>
              <a:rPr lang="en-US" b="1" dirty="0" err="1"/>
              <a:t>secțiunea</a:t>
            </a:r>
            <a:r>
              <a:rPr lang="en-US" b="1" dirty="0"/>
              <a:t> de </a:t>
            </a:r>
            <a:r>
              <a:rPr lang="en-US" b="1" dirty="0" err="1"/>
              <a:t>autentificare</a:t>
            </a:r>
            <a:r>
              <a:rPr lang="en-US" dirty="0"/>
              <a:t> - </a:t>
            </a:r>
            <a:r>
              <a:rPr lang="en-US" dirty="0" err="1"/>
              <a:t>Găsiți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de </a:t>
            </a:r>
            <a:r>
              <a:rPr lang="en-US" dirty="0" err="1"/>
              <a:t>identificare</a:t>
            </a:r>
            <a:r>
              <a:rPr lang="en-US" dirty="0"/>
              <a:t> pe site-ul </a:t>
            </a:r>
            <a:r>
              <a:rPr lang="en-US" dirty="0" err="1"/>
              <a:t>oficial</a:t>
            </a:r>
            <a:r>
              <a:rPr lang="en-US" dirty="0"/>
              <a:t> al </a:t>
            </a:r>
            <a:r>
              <a:rPr lang="en-US" dirty="0" err="1"/>
              <a:t>guvernului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al </a:t>
            </a:r>
            <a:r>
              <a:rPr lang="en-US" dirty="0" err="1"/>
              <a:t>serviciului</a:t>
            </a:r>
            <a:r>
              <a:rPr lang="en-US" dirty="0"/>
              <a:t> public.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6"/>
              <a:buChar char="▪"/>
            </a:pPr>
            <a:r>
              <a:rPr lang="en-US" b="1" dirty="0" err="1"/>
              <a:t>Explorați</a:t>
            </a:r>
            <a:r>
              <a:rPr lang="en-US" b="1" dirty="0"/>
              <a:t> </a:t>
            </a:r>
            <a:r>
              <a:rPr lang="en-US" b="1" dirty="0" err="1"/>
              <a:t>meniul</a:t>
            </a:r>
            <a:r>
              <a:rPr lang="en-US" b="1" dirty="0"/>
              <a:t> principal </a:t>
            </a:r>
            <a:r>
              <a:rPr lang="en-US" dirty="0"/>
              <a:t>- </a:t>
            </a:r>
            <a:r>
              <a:rPr lang="en-US" dirty="0" err="1"/>
              <a:t>Identificați</a:t>
            </a:r>
            <a:r>
              <a:rPr lang="en-US" dirty="0"/>
              <a:t> </a:t>
            </a:r>
            <a:r>
              <a:rPr lang="en-US" dirty="0" err="1"/>
              <a:t>secțiunile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 precum „</a:t>
            </a:r>
            <a:r>
              <a:rPr lang="en-US" dirty="0" err="1"/>
              <a:t>Plăți</a:t>
            </a:r>
            <a:r>
              <a:rPr lang="en-US" dirty="0"/>
              <a:t>”, „</a:t>
            </a:r>
            <a:r>
              <a:rPr lang="en-US" dirty="0" err="1"/>
              <a:t>Facturare</a:t>
            </a:r>
            <a:r>
              <a:rPr lang="en-US" dirty="0"/>
              <a:t>”, „</a:t>
            </a:r>
            <a:r>
              <a:rPr lang="en-US" dirty="0" err="1"/>
              <a:t>Setări</a:t>
            </a:r>
            <a:r>
              <a:rPr lang="en-US" dirty="0"/>
              <a:t> de </a:t>
            </a:r>
            <a:r>
              <a:rPr lang="en-US" dirty="0" err="1"/>
              <a:t>cont</a:t>
            </a:r>
            <a:r>
              <a:rPr lang="en-US" dirty="0"/>
              <a:t>” </a:t>
            </a:r>
            <a:r>
              <a:rPr lang="en-US" dirty="0" err="1"/>
              <a:t>și</a:t>
            </a:r>
            <a:r>
              <a:rPr lang="en-US" dirty="0"/>
              <a:t> „</a:t>
            </a:r>
            <a:r>
              <a:rPr lang="en-US" dirty="0" err="1"/>
              <a:t>Asistență</a:t>
            </a:r>
            <a:r>
              <a:rPr lang="en-US" dirty="0"/>
              <a:t>”.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6"/>
              <a:buChar char="▪"/>
            </a:pPr>
            <a:r>
              <a:rPr lang="en-US" b="1" dirty="0" err="1"/>
              <a:t>Accesați</a:t>
            </a:r>
            <a:r>
              <a:rPr lang="en-US" b="1" dirty="0"/>
              <a:t> </a:t>
            </a:r>
            <a:r>
              <a:rPr lang="en-US" b="1" dirty="0" err="1"/>
              <a:t>istoricul</a:t>
            </a:r>
            <a:r>
              <a:rPr lang="en-US" b="1" dirty="0"/>
              <a:t> </a:t>
            </a:r>
            <a:r>
              <a:rPr lang="en-US" b="1" dirty="0" err="1"/>
              <a:t>tranzacțiilor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Navigați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istoricul</a:t>
            </a:r>
            <a:r>
              <a:rPr lang="en-US" dirty="0"/>
              <a:t> </a:t>
            </a:r>
            <a:r>
              <a:rPr lang="en-US" dirty="0" err="1"/>
              <a:t>plăților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secțiunea</a:t>
            </a:r>
            <a:r>
              <a:rPr lang="en-US" dirty="0"/>
              <a:t> de </a:t>
            </a:r>
            <a:r>
              <a:rPr lang="en-US" dirty="0" err="1"/>
              <a:t>facturare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examina</a:t>
            </a:r>
            <a:r>
              <a:rPr lang="en-US" dirty="0"/>
              <a:t> </a:t>
            </a:r>
            <a:r>
              <a:rPr lang="en-US" dirty="0" err="1"/>
              <a:t>tranzacțiile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chitanțele</a:t>
            </a:r>
            <a:r>
              <a:rPr lang="en-US" dirty="0"/>
              <a:t> </a:t>
            </a:r>
            <a:r>
              <a:rPr lang="en-US" dirty="0" err="1"/>
              <a:t>anterioare</a:t>
            </a:r>
            <a:r>
              <a:rPr lang="en-US" dirty="0"/>
              <a:t>. 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17646"/>
              <a:buChar char="▪"/>
            </a:pPr>
            <a:r>
              <a:rPr lang="en-US" b="1" dirty="0" err="1"/>
              <a:t>Găsiți</a:t>
            </a:r>
            <a:r>
              <a:rPr lang="en-US" b="1" dirty="0"/>
              <a:t> </a:t>
            </a:r>
            <a:r>
              <a:rPr lang="en-US" b="1" dirty="0" err="1"/>
              <a:t>funcțiile</a:t>
            </a:r>
            <a:r>
              <a:rPr lang="en-US" b="1" dirty="0"/>
              <a:t> de </a:t>
            </a:r>
            <a:r>
              <a:rPr lang="en-US" b="1" dirty="0" err="1"/>
              <a:t>asistență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ajutor</a:t>
            </a:r>
            <a:r>
              <a:rPr lang="en-US" dirty="0"/>
              <a:t> - </a:t>
            </a:r>
            <a:r>
              <a:rPr lang="en-US" dirty="0" err="1"/>
              <a:t>Aveți</a:t>
            </a:r>
            <a:r>
              <a:rPr lang="en-US" dirty="0"/>
              <a:t> </a:t>
            </a:r>
            <a:r>
              <a:rPr lang="en-US" dirty="0" err="1"/>
              <a:t>secțiunea</a:t>
            </a:r>
            <a:r>
              <a:rPr lang="en-US" dirty="0"/>
              <a:t> cu </a:t>
            </a:r>
            <a:r>
              <a:rPr lang="en-US" dirty="0" err="1"/>
              <a:t>întrebări</a:t>
            </a:r>
            <a:r>
              <a:rPr lang="en-US" dirty="0"/>
              <a:t> </a:t>
            </a:r>
            <a:r>
              <a:rPr lang="en-US" dirty="0" err="1"/>
              <a:t>frecvente</a:t>
            </a:r>
            <a:r>
              <a:rPr lang="en-US" dirty="0"/>
              <a:t>, </a:t>
            </a:r>
            <a:r>
              <a:rPr lang="en-US" dirty="0" err="1"/>
              <a:t>asistență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chat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de contact ale </a:t>
            </a:r>
            <a:r>
              <a:rPr lang="en-US" dirty="0" err="1"/>
              <a:t>serviciului</a:t>
            </a:r>
            <a:r>
              <a:rPr lang="en-US" dirty="0"/>
              <a:t> de </a:t>
            </a:r>
            <a:r>
              <a:rPr lang="en-US" dirty="0" err="1"/>
              <a:t>asistență</a:t>
            </a:r>
            <a:r>
              <a:rPr lang="en-US" dirty="0"/>
              <a:t> </a:t>
            </a:r>
            <a:r>
              <a:rPr lang="en-US" dirty="0" err="1"/>
              <a:t>clienți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30" name="Google Shape;230;p26" descr="Estate planning abstract concept vector illustration. Real estate assets control, keep documents in order, trust account, attorney advise, life insurance, personal possession abstract metapho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6599" y="1808162"/>
            <a:ext cx="4075401" cy="4075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/>
        </p:nvSpPr>
        <p:spPr>
          <a:xfrm>
            <a:off x="5068599" y="5516390"/>
            <a:ext cx="6096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42;p30">
            <a:extLst>
              <a:ext uri="{FF2B5EF4-FFF2-40B4-BE49-F238E27FC236}">
                <a16:creationId xmlns:a16="http://schemas.microsoft.com/office/drawing/2014/main" id="{AE084194-4DE3-F26B-12B4-4E8D3813C7AB}"/>
              </a:ext>
            </a:extLst>
          </p:cNvPr>
          <p:cNvSpPr/>
          <p:nvPr/>
        </p:nvSpPr>
        <p:spPr>
          <a:xfrm>
            <a:off x="6695768" y="0"/>
            <a:ext cx="549061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6.4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Utilizarea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portalurilor de plată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taxe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și utilități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2860" y="1362221"/>
            <a:ext cx="3903518" cy="390351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Setarea</a:t>
            </a:r>
            <a:r>
              <a:rPr lang="en-US" sz="2800" b="1"/>
              <a:t> și gestionarea contului (1/2)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566155" y="1714500"/>
            <a:ext cx="7803145" cy="473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sz="2200" b="1" dirty="0" err="1"/>
              <a:t>Vizitați</a:t>
            </a:r>
            <a:r>
              <a:rPr lang="en-US" sz="2200" b="1" dirty="0"/>
              <a:t> site-ul </a:t>
            </a:r>
            <a:r>
              <a:rPr lang="en-US" sz="2200" b="1" dirty="0" err="1"/>
              <a:t>oficial</a:t>
            </a:r>
            <a:r>
              <a:rPr lang="en-US" sz="2200" b="1" dirty="0"/>
              <a:t> </a:t>
            </a:r>
            <a:r>
              <a:rPr lang="en-US" sz="2200" dirty="0"/>
              <a:t>- </a:t>
            </a:r>
            <a:r>
              <a:rPr lang="en-US" sz="2200" dirty="0" err="1"/>
              <a:t>Accesați</a:t>
            </a:r>
            <a:r>
              <a:rPr lang="en-US" sz="2200" dirty="0"/>
              <a:t> site-ul </a:t>
            </a:r>
            <a:r>
              <a:rPr lang="en-US" sz="2200" dirty="0" err="1"/>
              <a:t>oficial</a:t>
            </a:r>
            <a:r>
              <a:rPr lang="en-US" sz="2200" dirty="0"/>
              <a:t> al </a:t>
            </a:r>
            <a:r>
              <a:rPr lang="en-US" sz="2200" dirty="0" err="1"/>
              <a:t>guvernului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al </a:t>
            </a:r>
            <a:r>
              <a:rPr lang="en-US" sz="2200" dirty="0" err="1"/>
              <a:t>furnizorului</a:t>
            </a:r>
            <a:r>
              <a:rPr lang="en-US" sz="2200" dirty="0"/>
              <a:t> de </a:t>
            </a:r>
            <a:r>
              <a:rPr lang="en-US" sz="2200" dirty="0" err="1"/>
              <a:t>utilități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căutați</a:t>
            </a:r>
            <a:r>
              <a:rPr lang="en-US" sz="2200" dirty="0"/>
              <a:t> </a:t>
            </a:r>
            <a:r>
              <a:rPr lang="en-US" sz="2200" dirty="0" err="1"/>
              <a:t>opțiunea</a:t>
            </a:r>
            <a:r>
              <a:rPr lang="en-US" sz="2200" dirty="0"/>
              <a:t> „</a:t>
            </a:r>
            <a:r>
              <a:rPr lang="en-US" sz="2200" dirty="0" err="1"/>
              <a:t>Înscriere</a:t>
            </a:r>
            <a:r>
              <a:rPr lang="en-US" sz="2200" dirty="0"/>
              <a:t>” </a:t>
            </a:r>
            <a:r>
              <a:rPr lang="en-US" sz="2200" dirty="0" err="1"/>
              <a:t>sau</a:t>
            </a:r>
            <a:r>
              <a:rPr lang="en-US" sz="2200" dirty="0"/>
              <a:t> „</a:t>
            </a:r>
            <a:r>
              <a:rPr lang="en-US" sz="2200" dirty="0" err="1"/>
              <a:t>Înregistrare</a:t>
            </a:r>
            <a:r>
              <a:rPr lang="en-US" sz="2200" dirty="0"/>
              <a:t>”.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200" b="1" dirty="0" err="1"/>
              <a:t>Creați</a:t>
            </a:r>
            <a:r>
              <a:rPr lang="en-US" sz="2200" b="1" dirty="0"/>
              <a:t> un </a:t>
            </a:r>
            <a:r>
              <a:rPr lang="en-US" sz="2200" b="1" dirty="0" err="1"/>
              <a:t>cont</a:t>
            </a:r>
            <a:r>
              <a:rPr lang="en-US" sz="2200" b="1" dirty="0"/>
              <a:t> </a:t>
            </a:r>
            <a:r>
              <a:rPr lang="en-US" sz="2200" dirty="0"/>
              <a:t>- </a:t>
            </a:r>
            <a:r>
              <a:rPr lang="en-US" sz="2200" dirty="0" err="1"/>
              <a:t>Introduceți</a:t>
            </a:r>
            <a:r>
              <a:rPr lang="en-US" sz="2200" dirty="0"/>
              <a:t> </a:t>
            </a:r>
            <a:r>
              <a:rPr lang="en-US" sz="2200" dirty="0" err="1"/>
              <a:t>datele</a:t>
            </a:r>
            <a:r>
              <a:rPr lang="en-US" sz="2200" dirty="0"/>
              <a:t> </a:t>
            </a:r>
            <a:r>
              <a:rPr lang="en-US" sz="2200" dirty="0" err="1"/>
              <a:t>dvs</a:t>
            </a:r>
            <a:r>
              <a:rPr lang="en-US" sz="2200" dirty="0"/>
              <a:t>. </a:t>
            </a:r>
            <a:r>
              <a:rPr lang="en-US" sz="2200" dirty="0" err="1"/>
              <a:t>personale</a:t>
            </a:r>
            <a:r>
              <a:rPr lang="en-US" sz="2200" dirty="0"/>
              <a:t> (</a:t>
            </a:r>
            <a:r>
              <a:rPr lang="en-US" sz="2200" dirty="0" err="1"/>
              <a:t>nume</a:t>
            </a:r>
            <a:r>
              <a:rPr lang="en-US" sz="2200" dirty="0"/>
              <a:t>, e-mail, </a:t>
            </a:r>
            <a:r>
              <a:rPr lang="en-US" sz="2200" dirty="0" err="1"/>
              <a:t>număr</a:t>
            </a:r>
            <a:r>
              <a:rPr lang="en-US" sz="2200" dirty="0"/>
              <a:t> de telefon)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setați</a:t>
            </a:r>
            <a:r>
              <a:rPr lang="en-US" sz="2200" dirty="0"/>
              <a:t> o </a:t>
            </a:r>
            <a:r>
              <a:rPr lang="en-US" sz="2200" dirty="0" err="1"/>
              <a:t>parolă</a:t>
            </a:r>
            <a:r>
              <a:rPr lang="en-US" sz="2200" dirty="0"/>
              <a:t> </a:t>
            </a:r>
            <a:r>
              <a:rPr lang="en-US" sz="2200" dirty="0" err="1"/>
              <a:t>puternică</a:t>
            </a:r>
            <a:r>
              <a:rPr lang="en-US" sz="2200" dirty="0"/>
              <a:t>.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200" b="1" dirty="0" err="1"/>
              <a:t>Verificați-vă</a:t>
            </a:r>
            <a:r>
              <a:rPr lang="en-US" sz="2200" b="1" dirty="0"/>
              <a:t> </a:t>
            </a:r>
            <a:r>
              <a:rPr lang="en-US" sz="2200" b="1" dirty="0" err="1"/>
              <a:t>identitatea</a:t>
            </a:r>
            <a:r>
              <a:rPr lang="en-US" sz="2200" dirty="0"/>
              <a:t> - </a:t>
            </a:r>
            <a:r>
              <a:rPr lang="en-US" sz="2200" dirty="0" err="1"/>
              <a:t>Finalizați</a:t>
            </a:r>
            <a:r>
              <a:rPr lang="en-US" sz="2200" dirty="0"/>
              <a:t> </a:t>
            </a:r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etapele</a:t>
            </a:r>
            <a:r>
              <a:rPr lang="en-US" sz="2200" dirty="0"/>
              <a:t> de </a:t>
            </a:r>
            <a:r>
              <a:rPr lang="en-US" sz="2200" dirty="0" err="1"/>
              <a:t>verificare</a:t>
            </a:r>
            <a:r>
              <a:rPr lang="en-US" sz="2200" dirty="0"/>
              <a:t>, cum </a:t>
            </a:r>
            <a:r>
              <a:rPr lang="en-US" sz="2200" dirty="0" err="1"/>
              <a:t>ar</a:t>
            </a:r>
            <a:r>
              <a:rPr lang="en-US" sz="2200" dirty="0"/>
              <a:t> fi </a:t>
            </a:r>
            <a:r>
              <a:rPr lang="en-US" sz="2200" dirty="0" err="1"/>
              <a:t>confirmarea</a:t>
            </a:r>
            <a:r>
              <a:rPr lang="en-US" sz="2200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e-mail, OTP (One-Time Password</a:t>
            </a:r>
            <a:r>
              <a:rPr lang="ro-RO" sz="2200" dirty="0"/>
              <a:t>/parolă unică</a:t>
            </a:r>
            <a:r>
              <a:rPr lang="en-US" sz="2200" dirty="0"/>
              <a:t>) </a:t>
            </a:r>
            <a:r>
              <a:rPr lang="en-US" sz="2200" dirty="0" err="1"/>
              <a:t>prin</a:t>
            </a:r>
            <a:r>
              <a:rPr lang="en-US" sz="2200" dirty="0"/>
              <a:t> telefon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întrebări</a:t>
            </a:r>
            <a:r>
              <a:rPr lang="en-US" sz="2200" dirty="0"/>
              <a:t> de </a:t>
            </a:r>
            <a:r>
              <a:rPr lang="en-US" sz="2200" dirty="0" err="1"/>
              <a:t>securitate</a:t>
            </a:r>
            <a:r>
              <a:rPr lang="en-US" sz="2200" dirty="0"/>
              <a:t>.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200" b="1" dirty="0" err="1"/>
              <a:t>Conectați</a:t>
            </a:r>
            <a:r>
              <a:rPr lang="en-US" sz="2200" b="1" dirty="0"/>
              <a:t> o </a:t>
            </a:r>
            <a:r>
              <a:rPr lang="en-US" sz="2200" b="1" dirty="0" err="1"/>
              <a:t>metodă</a:t>
            </a:r>
            <a:r>
              <a:rPr lang="en-US" sz="2200" b="1" dirty="0"/>
              <a:t> de </a:t>
            </a:r>
            <a:r>
              <a:rPr lang="en-US" sz="2200" b="1" dirty="0" err="1"/>
              <a:t>plată</a:t>
            </a:r>
            <a:r>
              <a:rPr lang="en-US" sz="2200" dirty="0"/>
              <a:t> - </a:t>
            </a:r>
            <a:r>
              <a:rPr lang="en-US" sz="2200" dirty="0" err="1"/>
              <a:t>Adăugați</a:t>
            </a:r>
            <a:r>
              <a:rPr lang="en-US" sz="2200" dirty="0"/>
              <a:t> un </a:t>
            </a:r>
            <a:r>
              <a:rPr lang="en-US" sz="2200" dirty="0" err="1"/>
              <a:t>cont</a:t>
            </a:r>
            <a:r>
              <a:rPr lang="en-US" sz="2200" dirty="0"/>
              <a:t> </a:t>
            </a:r>
            <a:r>
              <a:rPr lang="en-US" sz="2200" dirty="0" err="1"/>
              <a:t>bancar</a:t>
            </a:r>
            <a:r>
              <a:rPr lang="en-US" sz="2200" dirty="0"/>
              <a:t>, un card de debit/credit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configurați</a:t>
            </a:r>
            <a:r>
              <a:rPr lang="en-US" sz="2200" dirty="0"/>
              <a:t> un </a:t>
            </a:r>
            <a:r>
              <a:rPr lang="en-US" sz="2200" dirty="0" err="1"/>
              <a:t>portofel</a:t>
            </a:r>
            <a:r>
              <a:rPr lang="en-US" sz="2200" dirty="0"/>
              <a:t> online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tranzacții</a:t>
            </a:r>
            <a:r>
              <a:rPr lang="en-US" sz="2200" dirty="0"/>
              <a:t>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endParaRPr dirty="0"/>
          </a:p>
        </p:txBody>
      </p:sp>
      <p:sp>
        <p:nvSpPr>
          <p:cNvPr id="241" name="Google Shape;241;p30"/>
          <p:cNvSpPr txBox="1"/>
          <p:nvPr/>
        </p:nvSpPr>
        <p:spPr>
          <a:xfrm>
            <a:off x="5045464" y="5004129"/>
            <a:ext cx="6096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6695768" y="0"/>
            <a:ext cx="549061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6.4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Utilizarea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portalurilor de plată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taxe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și utilități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207" y="1367881"/>
            <a:ext cx="3687618" cy="368761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Setarea</a:t>
            </a:r>
            <a:r>
              <a:rPr lang="en-US" sz="2800" b="1"/>
              <a:t> și gestionarea contului (2/2)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566156" y="1714500"/>
            <a:ext cx="7711070" cy="473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sz="2200" b="1" dirty="0" err="1"/>
              <a:t>Setarea</a:t>
            </a:r>
            <a:r>
              <a:rPr lang="en-US" sz="2200" b="1" dirty="0"/>
              <a:t> </a:t>
            </a:r>
            <a:r>
              <a:rPr lang="en-US" sz="2200" b="1" dirty="0" err="1"/>
              <a:t>caracteristicilor</a:t>
            </a:r>
            <a:r>
              <a:rPr lang="en-US" sz="2200" b="1" dirty="0"/>
              <a:t> de </a:t>
            </a:r>
            <a:r>
              <a:rPr lang="en-US" sz="2200" b="1" dirty="0" err="1"/>
              <a:t>securitate</a:t>
            </a:r>
            <a:r>
              <a:rPr lang="en-US" sz="2200" dirty="0"/>
              <a:t> - </a:t>
            </a:r>
            <a:r>
              <a:rPr lang="en-US" sz="2200" dirty="0" err="1"/>
              <a:t>Activați</a:t>
            </a:r>
            <a:r>
              <a:rPr lang="en-US" sz="2200" dirty="0"/>
              <a:t> </a:t>
            </a:r>
            <a:r>
              <a:rPr lang="en-US" sz="2200" dirty="0" err="1"/>
              <a:t>autentificarea</a:t>
            </a:r>
            <a:r>
              <a:rPr lang="en-US" sz="2200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doi</a:t>
            </a:r>
            <a:r>
              <a:rPr lang="en-US" sz="2200" dirty="0"/>
              <a:t> </a:t>
            </a:r>
            <a:r>
              <a:rPr lang="en-US" sz="2200" dirty="0" err="1"/>
              <a:t>pași</a:t>
            </a:r>
            <a:r>
              <a:rPr lang="en-US" sz="2200" dirty="0"/>
              <a:t> (2FA), </a:t>
            </a:r>
            <a:r>
              <a:rPr lang="en-US" sz="2200" dirty="0" err="1"/>
              <a:t>setați</a:t>
            </a:r>
            <a:r>
              <a:rPr lang="en-US" sz="2200" dirty="0"/>
              <a:t> </a:t>
            </a:r>
            <a:r>
              <a:rPr lang="en-US" sz="2200" dirty="0" err="1"/>
              <a:t>alerte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tranzacții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utilizați</a:t>
            </a:r>
            <a:r>
              <a:rPr lang="en-US" sz="2200" dirty="0"/>
              <a:t> parole </a:t>
            </a:r>
            <a:r>
              <a:rPr lang="en-US" sz="2200" dirty="0" err="1"/>
              <a:t>puternice</a:t>
            </a:r>
            <a:r>
              <a:rPr lang="en-US" sz="2200" dirty="0"/>
              <a:t>.</a:t>
            </a:r>
            <a:endParaRPr sz="2200"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200" b="1" dirty="0" err="1"/>
              <a:t>Gestionați</a:t>
            </a:r>
            <a:r>
              <a:rPr lang="en-US" sz="2200" b="1" dirty="0"/>
              <a:t> </a:t>
            </a:r>
            <a:r>
              <a:rPr lang="en-US" sz="2200" b="1" dirty="0" err="1"/>
              <a:t>preferințele</a:t>
            </a:r>
            <a:r>
              <a:rPr lang="en-US" sz="2200" b="1" dirty="0"/>
              <a:t> </a:t>
            </a:r>
            <a:r>
              <a:rPr lang="en-US" sz="2200" b="1" dirty="0" err="1"/>
              <a:t>contului</a:t>
            </a:r>
            <a:r>
              <a:rPr lang="en-US" sz="2200" dirty="0"/>
              <a:t> - </a:t>
            </a:r>
            <a:r>
              <a:rPr lang="en-US" sz="2200" dirty="0" err="1"/>
              <a:t>Actualizați</a:t>
            </a:r>
            <a:r>
              <a:rPr lang="en-US" sz="2200" dirty="0"/>
              <a:t> </a:t>
            </a:r>
            <a:r>
              <a:rPr lang="en-US" sz="2200" dirty="0" err="1"/>
              <a:t>datele</a:t>
            </a:r>
            <a:r>
              <a:rPr lang="en-US" sz="2200" dirty="0"/>
              <a:t> de contact, </a:t>
            </a:r>
            <a:r>
              <a:rPr lang="en-US" sz="2200" dirty="0" err="1"/>
              <a:t>configurați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</a:t>
            </a:r>
            <a:r>
              <a:rPr lang="en-US" sz="2200" dirty="0" err="1"/>
              <a:t>automată</a:t>
            </a:r>
            <a:r>
              <a:rPr lang="en-US" sz="2200" dirty="0"/>
              <a:t> (</a:t>
            </a:r>
            <a:r>
              <a:rPr lang="en-US" sz="2200" dirty="0" err="1"/>
              <a:t>dacă</a:t>
            </a:r>
            <a:r>
              <a:rPr lang="en-US" sz="2200" dirty="0"/>
              <a:t> </a:t>
            </a:r>
            <a:r>
              <a:rPr lang="en-US" sz="2200" dirty="0" err="1"/>
              <a:t>doriți</a:t>
            </a:r>
            <a:r>
              <a:rPr lang="en-US" sz="2200" dirty="0"/>
              <a:t>)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personalizați</a:t>
            </a:r>
            <a:r>
              <a:rPr lang="en-US" sz="2200" dirty="0"/>
              <a:t> </a:t>
            </a:r>
            <a:r>
              <a:rPr lang="en-US" sz="2200" dirty="0" err="1"/>
              <a:t>setările</a:t>
            </a:r>
            <a:r>
              <a:rPr lang="en-US" sz="2200" dirty="0"/>
              <a:t> de </a:t>
            </a:r>
            <a:r>
              <a:rPr lang="en-US" sz="2200" dirty="0" err="1"/>
              <a:t>notificare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alertele</a:t>
            </a:r>
            <a:r>
              <a:rPr lang="en-US" sz="2200" dirty="0"/>
              <a:t> de </a:t>
            </a:r>
            <a:r>
              <a:rPr lang="en-US" sz="2200" dirty="0" err="1"/>
              <a:t>plată</a:t>
            </a:r>
            <a:r>
              <a:rPr lang="en-US" sz="2200" dirty="0"/>
              <a:t>.</a:t>
            </a:r>
            <a:endParaRPr dirty="0"/>
          </a:p>
          <a:p>
            <a:pPr marL="457200" lvl="0" indent="-3810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200" b="1" dirty="0" err="1"/>
              <a:t>Testați-vă</a:t>
            </a:r>
            <a:r>
              <a:rPr lang="en-US" sz="2200" b="1" dirty="0"/>
              <a:t> </a:t>
            </a:r>
            <a:r>
              <a:rPr lang="en-US" sz="2200" b="1" dirty="0" err="1"/>
              <a:t>contul</a:t>
            </a:r>
            <a:r>
              <a:rPr lang="en-US" sz="2200" dirty="0"/>
              <a:t> - </a:t>
            </a:r>
            <a:r>
              <a:rPr lang="en-US" sz="2200" dirty="0" err="1"/>
              <a:t>Efectuați</a:t>
            </a:r>
            <a:r>
              <a:rPr lang="en-US" sz="2200" dirty="0"/>
              <a:t> o </a:t>
            </a:r>
            <a:r>
              <a:rPr lang="en-US" sz="2200" dirty="0" err="1"/>
              <a:t>plată</a:t>
            </a:r>
            <a:r>
              <a:rPr lang="en-US" sz="2200" dirty="0"/>
              <a:t> </a:t>
            </a:r>
            <a:r>
              <a:rPr lang="en-US" sz="2200" dirty="0" err="1"/>
              <a:t>mică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verificați</a:t>
            </a:r>
            <a:r>
              <a:rPr lang="en-US" sz="2200" dirty="0"/>
              <a:t> </a:t>
            </a:r>
            <a:r>
              <a:rPr lang="en-US" sz="2200" dirty="0" err="1"/>
              <a:t>detaliile</a:t>
            </a:r>
            <a:r>
              <a:rPr lang="en-US" sz="2200" dirty="0"/>
              <a:t> de </a:t>
            </a:r>
            <a:r>
              <a:rPr lang="en-US" sz="2200" dirty="0" err="1"/>
              <a:t>facturare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vă</a:t>
            </a:r>
            <a:r>
              <a:rPr lang="en-US" sz="2200" dirty="0"/>
              <a:t> </a:t>
            </a:r>
            <a:r>
              <a:rPr lang="en-US" sz="2200" dirty="0" err="1"/>
              <a:t>asigura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totul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setat</a:t>
            </a:r>
            <a:r>
              <a:rPr lang="en-US" sz="2200" dirty="0"/>
              <a:t> </a:t>
            </a:r>
            <a:r>
              <a:rPr lang="en-US" sz="2200" dirty="0" err="1"/>
              <a:t>corect</a:t>
            </a:r>
            <a:r>
              <a:rPr lang="en-US" sz="2200" dirty="0"/>
              <a:t>.</a:t>
            </a:r>
            <a:endParaRPr sz="2200"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endParaRPr dirty="0"/>
          </a:p>
        </p:txBody>
      </p:sp>
      <p:sp>
        <p:nvSpPr>
          <p:cNvPr id="251" name="Google Shape;251;p31"/>
          <p:cNvSpPr txBox="1"/>
          <p:nvPr/>
        </p:nvSpPr>
        <p:spPr>
          <a:xfrm>
            <a:off x="5474207" y="4695563"/>
            <a:ext cx="6096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</a:t>
            </a:r>
            <a:r>
              <a:rPr lang="ro-RO" sz="105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gine</a:t>
            </a:r>
            <a:r>
              <a:rPr lang="ro-RO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6705600" y="0"/>
            <a:ext cx="548077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6.4 </a:t>
            </a:r>
            <a:r>
              <a:rPr lang="ro-RO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Utilizarea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portalurilor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plată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taxe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utilități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10000"/>
              <a:buFont typeface="Calibri"/>
              <a:buNone/>
            </a:pPr>
            <a:r>
              <a:rPr lang="en-US" sz="2000"/>
              <a:t>Secțiunea 5</a:t>
            </a:r>
            <a:br>
              <a:rPr lang="en-US" sz="2000"/>
            </a:br>
            <a:r>
              <a:rPr lang="en-US" sz="4000" b="1"/>
              <a:t>Efectua</a:t>
            </a:r>
            <a:r>
              <a:rPr lang="en-US" sz="4000"/>
              <a:t>rea</a:t>
            </a:r>
            <a:r>
              <a:rPr lang="en-US" sz="4000" b="1"/>
              <a:t> tranzacții</a:t>
            </a:r>
            <a:r>
              <a:rPr lang="en-US" sz="4000"/>
              <a:t>lor </a:t>
            </a:r>
            <a:r>
              <a:rPr lang="en-US" sz="4000" b="1"/>
              <a:t>online în sigur</a:t>
            </a:r>
            <a:r>
              <a:rPr lang="en-US" sz="4000"/>
              <a:t>anță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734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efectuați</a:t>
            </a:r>
            <a:r>
              <a:rPr lang="en-US" sz="2000" dirty="0"/>
              <a:t> </a:t>
            </a:r>
            <a:r>
              <a:rPr lang="en-US" sz="2000" dirty="0" err="1"/>
              <a:t>tranzacții</a:t>
            </a:r>
            <a:r>
              <a:rPr lang="en-US" sz="2000" dirty="0"/>
              <a:t> online în </a:t>
            </a:r>
            <a:r>
              <a:rPr lang="en-US" sz="2000" dirty="0" err="1"/>
              <a:t>siguranță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exersați</a:t>
            </a:r>
            <a:r>
              <a:rPr lang="en-US" sz="2000" dirty="0"/>
              <a:t> </a:t>
            </a:r>
            <a:r>
              <a:rPr lang="en-US" sz="2000" dirty="0" err="1"/>
              <a:t>efectuarea</a:t>
            </a:r>
            <a:r>
              <a:rPr lang="en-US" sz="2000" dirty="0"/>
              <a:t> de </a:t>
            </a:r>
            <a:r>
              <a:rPr lang="en-US" sz="2000" dirty="0" err="1"/>
              <a:t>plăți</a:t>
            </a:r>
            <a:r>
              <a:rPr lang="ro-RO" sz="2000" dirty="0"/>
              <a:t>, primirea de bani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recunoașterea</a:t>
            </a:r>
            <a:r>
              <a:rPr lang="en-US" sz="2000" dirty="0"/>
              <a:t> </a:t>
            </a:r>
            <a:r>
              <a:rPr lang="en-US" sz="2000" dirty="0" err="1"/>
              <a:t>înșelătoriilor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fraudelor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utiliza</a:t>
            </a:r>
            <a:r>
              <a:rPr lang="en-US" sz="2000" dirty="0"/>
              <a:t> </a:t>
            </a:r>
            <a:r>
              <a:rPr lang="en-US" sz="2000" dirty="0" err="1"/>
              <a:t>portalurile</a:t>
            </a:r>
            <a:r>
              <a:rPr lang="en-US" sz="2000" dirty="0"/>
              <a:t> de </a:t>
            </a:r>
            <a:r>
              <a:rPr lang="en-US" sz="2000" dirty="0" err="1"/>
              <a:t>plăți</a:t>
            </a:r>
            <a:r>
              <a:rPr lang="en-US" sz="2000" dirty="0"/>
              <a:t> online cu </a:t>
            </a:r>
            <a:r>
              <a:rPr lang="en-US" sz="2000" dirty="0" err="1"/>
              <a:t>încredere</a:t>
            </a:r>
            <a:r>
              <a:rPr lang="ro-RO" sz="2000" dirty="0"/>
              <a:t> și în siguranță.</a:t>
            </a:r>
            <a:endParaRPr dirty="0"/>
          </a:p>
        </p:txBody>
      </p:sp>
      <p:sp>
        <p:nvSpPr>
          <p:cNvPr id="262" name="Google Shape;262;p35"/>
          <p:cNvSpPr txBox="1"/>
          <p:nvPr/>
        </p:nvSpPr>
        <p:spPr>
          <a:xfrm>
            <a:off x="9049337" y="5913514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A0D65-D6B7-4AFF-AB4F-5CB13328F2F0}"/>
              </a:ext>
            </a:extLst>
          </p:cNvPr>
          <p:cNvSpPr txBox="1"/>
          <p:nvPr/>
        </p:nvSpPr>
        <p:spPr>
          <a:xfrm>
            <a:off x="11390243" y="6159695"/>
            <a:ext cx="801757" cy="698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9;p1">
            <a:extLst>
              <a:ext uri="{FF2B5EF4-FFF2-40B4-BE49-F238E27FC236}">
                <a16:creationId xmlns:a16="http://schemas.microsoft.com/office/drawing/2014/main" id="{530B6674-3817-47CA-92F3-A891354CA7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9015" y="6333513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0" y="2556925"/>
            <a:ext cx="34853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54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r>
              <a:rPr lang="ro-RO" sz="54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54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ner</a:t>
            </a:r>
            <a:r>
              <a:rPr lang="ro-RO" sz="54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5400" b="1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 flipH="1">
            <a:off x="2460939" y="-21173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Slovenia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 NTIC ASSOCIATION, France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3180270" y="6236156"/>
            <a:ext cx="344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Asociația</a:t>
            </a: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Niciodată</a:t>
            </a: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Singur – Prietenii Varstnicilor, Romania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7933169" y="6242982"/>
            <a:ext cx="35247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 Gesmed Fundació de la Comunitat Valenciana, Spain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Four Change, Romania</a:t>
            </a: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GUnet, Greece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09414" y="1097992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2"/>
          <p:cNvCxnSpPr/>
          <p:nvPr/>
        </p:nvCxnSpPr>
        <p:spPr>
          <a:xfrm flipH="1">
            <a:off x="2407383" y="-35745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30655" y="38584"/>
            <a:ext cx="4580088" cy="18625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873BC0-68DA-41B1-A6CB-5BA335930B66}"/>
              </a:ext>
            </a:extLst>
          </p:cNvPr>
          <p:cNvSpPr txBox="1"/>
          <p:nvPr/>
        </p:nvSpPr>
        <p:spPr>
          <a:xfrm>
            <a:off x="11402965" y="6150614"/>
            <a:ext cx="735800" cy="707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Google Shape;79;p1">
            <a:extLst>
              <a:ext uri="{FF2B5EF4-FFF2-40B4-BE49-F238E27FC236}">
                <a16:creationId xmlns:a16="http://schemas.microsoft.com/office/drawing/2014/main" id="{D7E28C0C-3F5D-4305-9551-790BCE8756C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6300814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sz="2800" b="1"/>
              <a:t>Avantajele tranzacțiilor online securizate (1/3)</a:t>
            </a:r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583758" y="1843183"/>
            <a:ext cx="7722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200"/>
              <a:buFont typeface="Calibri"/>
              <a:buChar char="▪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Convenabil și sigur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Plătiți facturi, faceți achiziții și gestionați finanțele online, fără a fi nevoie să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mergeți în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locații fizice.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200"/>
              <a:buFont typeface="Calibri"/>
              <a:buChar char="▪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Portaluri criptate și securizate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Plățile sunt procesate prin site-uri web sau aplicații mobile securizate și criptate.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200"/>
              <a:buFont typeface="Calibri"/>
              <a:buChar char="▪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Opțiuni de plată multiple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Conectați conturile bancare, cardurile de credit/debit sau portofelele digitale pentru tranzacții rapide.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5263" y="1338803"/>
            <a:ext cx="3516604" cy="351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/>
        </p:nvSpPr>
        <p:spPr>
          <a:xfrm>
            <a:off x="9187714" y="4991099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7237875" y="0"/>
            <a:ext cx="4948500" cy="58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siguranță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sz="2800" b="1"/>
              <a:t>Avantajele tranzacțiilor online securizate (2/3)</a:t>
            </a:r>
            <a:endParaRPr/>
          </a:p>
        </p:txBody>
      </p:sp>
      <p:sp>
        <p:nvSpPr>
          <p:cNvPr id="279" name="Google Shape;279;p37"/>
          <p:cNvSpPr txBox="1"/>
          <p:nvPr/>
        </p:nvSpPr>
        <p:spPr>
          <a:xfrm>
            <a:off x="583758" y="1843183"/>
            <a:ext cx="74172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Plăți automate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Setați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plăți recurente pentru un confort sporit.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Urmărirea tranzacțiilor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Țineți evidența tranzacțiilor și a chitanțelor digitale pentru o gestionare ușoară.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Experiență fără complicații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Bucurați-vă de un proces de plată simplu și eficient.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512" y="1239964"/>
            <a:ext cx="3516604" cy="351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9168606" y="4670311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7237875" y="0"/>
            <a:ext cx="4948500" cy="58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siguranță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sz="2800" b="1"/>
              <a:t>Avantajele tranzacțiilor online securizate (</a:t>
            </a:r>
            <a:r>
              <a:rPr lang="en-US"/>
              <a:t>3</a:t>
            </a:r>
            <a:r>
              <a:rPr lang="en-US" sz="2800" b="1"/>
              <a:t>/3)</a:t>
            </a:r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1"/>
          </p:nvPr>
        </p:nvSpPr>
        <p:spPr>
          <a:xfrm>
            <a:off x="566150" y="2093650"/>
            <a:ext cx="11059800" cy="4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facturilor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utilități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electricitate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apă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Abonamente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(TV, internet, </a:t>
            </a:r>
            <a:r>
              <a:rPr lang="ro-R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platforme de divertisment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▪"/>
            </a:pPr>
            <a:r>
              <a:rPr lang="ro-RO" dirty="0"/>
              <a:t>Plăți online pentru asigurări, rate sau carduri de credit.</a:t>
            </a:r>
            <a:endParaRPr dirty="0"/>
          </a:p>
        </p:txBody>
      </p:sp>
      <p:sp>
        <p:nvSpPr>
          <p:cNvPr id="290" name="Google Shape;290;p38"/>
          <p:cNvSpPr/>
          <p:nvPr/>
        </p:nvSpPr>
        <p:spPr>
          <a:xfrm>
            <a:off x="7237875" y="0"/>
            <a:ext cx="4948500" cy="58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siguranță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566154" y="765964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dirty="0" err="1"/>
              <a:t>Etapele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(1/2)</a:t>
            </a:r>
            <a:endParaRPr dirty="0"/>
          </a:p>
        </p:txBody>
      </p:sp>
      <p:sp>
        <p:nvSpPr>
          <p:cNvPr id="297" name="Google Shape;297;p42"/>
          <p:cNvSpPr txBox="1">
            <a:spLocks noGrp="1"/>
          </p:cNvSpPr>
          <p:nvPr>
            <p:ph type="body" idx="1"/>
          </p:nvPr>
        </p:nvSpPr>
        <p:spPr>
          <a:xfrm>
            <a:off x="566154" y="1494126"/>
            <a:ext cx="11059692" cy="601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34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AutoNum type="arabicPeriod"/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Conectați-vă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site-ul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oficial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Asigurați-vă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că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sunteți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 site-ul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guvernamental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utilități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corect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„https://”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domeniile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oficiale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200" dirty="0"/>
          </a:p>
          <a:p>
            <a:pPr marL="53340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AutoNum type="arabicPeriod"/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Navigați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către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secțiunea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plată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Localizați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200" dirty="0">
                <a:solidFill>
                  <a:srgbClr val="000000"/>
                </a:solidFill>
              </a:rPr>
              <a:t>opțiunea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Plătiți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factura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”, „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plată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Facturare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de pe site.</a:t>
            </a:r>
            <a:endParaRPr sz="2200" dirty="0"/>
          </a:p>
          <a:p>
            <a:pPr marL="533400" lvl="0" indent="-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AutoNum type="arabicPeriod"/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Selectați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metoda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plată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624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ourier New"/>
              <a:buChar char="o"/>
            </a:pPr>
            <a:r>
              <a:rPr lang="en-US" dirty="0"/>
              <a:t>Card de debit/de credit: </a:t>
            </a:r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</a:t>
            </a:r>
            <a:r>
              <a:rPr lang="en-US" dirty="0" err="1"/>
              <a:t>cardului</a:t>
            </a:r>
            <a:r>
              <a:rPr lang="en-US" dirty="0"/>
              <a:t>, data </a:t>
            </a:r>
            <a:r>
              <a:rPr lang="en-US" dirty="0" err="1"/>
              <a:t>expirării</a:t>
            </a:r>
            <a:r>
              <a:rPr lang="en-US" dirty="0"/>
              <a:t>, </a:t>
            </a:r>
            <a:r>
              <a:rPr lang="en-US" dirty="0" err="1"/>
              <a:t>codul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(CVV)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adresa</a:t>
            </a:r>
            <a:r>
              <a:rPr lang="en-US" dirty="0"/>
              <a:t> de </a:t>
            </a:r>
            <a:r>
              <a:rPr lang="en-US" dirty="0" err="1"/>
              <a:t>facturare</a:t>
            </a:r>
            <a:r>
              <a:rPr lang="en-US" dirty="0"/>
              <a:t>.</a:t>
            </a:r>
            <a:endParaRPr dirty="0"/>
          </a:p>
          <a:p>
            <a:pPr marL="914400" lvl="1" indent="-39624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ourier New"/>
              <a:buChar char="o"/>
            </a:pPr>
            <a:r>
              <a:rPr lang="en-US" dirty="0"/>
              <a:t>Transfer </a:t>
            </a:r>
            <a:r>
              <a:rPr lang="en-US" dirty="0" err="1"/>
              <a:t>bancar</a:t>
            </a:r>
            <a:r>
              <a:rPr lang="en-US" dirty="0"/>
              <a:t>: </a:t>
            </a:r>
            <a:r>
              <a:rPr lang="en-US" dirty="0" err="1"/>
              <a:t>furnizați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</a:t>
            </a:r>
            <a:r>
              <a:rPr lang="en-US" dirty="0" err="1"/>
              <a:t>contului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bancar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efectua</a:t>
            </a:r>
            <a:r>
              <a:rPr lang="en-US" dirty="0"/>
              <a:t> o </a:t>
            </a:r>
            <a:r>
              <a:rPr lang="en-US" dirty="0" err="1"/>
              <a:t>plată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de la banca </a:t>
            </a:r>
            <a:r>
              <a:rPr lang="en-US" dirty="0" err="1"/>
              <a:t>dvs</a:t>
            </a:r>
            <a:r>
              <a:rPr lang="en-US" dirty="0"/>
              <a:t>.</a:t>
            </a:r>
            <a:endParaRPr lang="ro-RO" dirty="0"/>
          </a:p>
          <a:p>
            <a:pPr marL="914400" lvl="1" indent="-39624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ourier New"/>
              <a:buChar char="o"/>
            </a:pPr>
            <a:r>
              <a:rPr lang="ro-RO" b="1" dirty="0"/>
              <a:t>Plată prin Mobile Money:</a:t>
            </a:r>
            <a:endParaRPr lang="ro-RO" dirty="0"/>
          </a:p>
          <a:p>
            <a:pPr>
              <a:buFont typeface="Calibri" panose="020B0604020202020204" pitchFamily="34" charset="0"/>
              <a:buChar char="•"/>
            </a:pPr>
            <a:r>
              <a:rPr lang="ro-RO" sz="2200" dirty="0"/>
              <a:t>Introduceți </a:t>
            </a:r>
            <a:r>
              <a:rPr lang="ro-RO" sz="2200" b="1" dirty="0"/>
              <a:t>numărul contului Mobile Money</a:t>
            </a:r>
            <a:r>
              <a:rPr lang="ro-RO" sz="2200" dirty="0"/>
              <a:t> (de obicei asociat cu numărul de telefon)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ro-RO" sz="2200" dirty="0"/>
              <a:t>Primiți un mesaj sau o notificare pe telefon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ro-RO" sz="2200" b="1" dirty="0"/>
              <a:t>Confirmați plata direct de pe mobil</a:t>
            </a:r>
            <a:r>
              <a:rPr lang="ro-RO" sz="2200" dirty="0"/>
              <a:t>, tastând un cod PIN sau autorizând prin aplicație</a:t>
            </a:r>
          </a:p>
          <a:p>
            <a:pPr marL="914400" lvl="1" indent="-39624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ourier New"/>
              <a:buChar char="o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ts val="2400"/>
              <a:buFont typeface="Calibri"/>
              <a:buNone/>
            </a:pP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6309925" y="78300"/>
            <a:ext cx="5882100" cy="5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siguranță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>
            <a:spLocks noGrp="1"/>
          </p:cNvSpPr>
          <p:nvPr>
            <p:ph type="title"/>
          </p:nvPr>
        </p:nvSpPr>
        <p:spPr>
          <a:xfrm>
            <a:off x="566154" y="765964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Etapele principale (2/2)</a:t>
            </a:r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1"/>
          </p:nvPr>
        </p:nvSpPr>
        <p:spPr>
          <a:xfrm>
            <a:off x="566149" y="1672850"/>
            <a:ext cx="11181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AutoNum type="arabicPeriod" startAt="4"/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Introduceți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detaliile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plății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perioada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facturare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număr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referință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necesar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AutoNum type="arabicPeriod" startAt="4"/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Verificarea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detaliilor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tranzacției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două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corectitudinea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detaliilor de plată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înainte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a continua.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92D050"/>
              </a:buClr>
              <a:buSzPts val="2400"/>
              <a:buFont typeface="Calibri"/>
              <a:buAutoNum type="arabicPeriod" startAt="4"/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Confirmați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finalizați</a:t>
            </a: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Trimiteți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așteptați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mesaj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confirmare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e-mail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primire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06" name="Google Shape;306;p43"/>
          <p:cNvSpPr/>
          <p:nvPr/>
        </p:nvSpPr>
        <p:spPr>
          <a:xfrm>
            <a:off x="7426350" y="0"/>
            <a:ext cx="47601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ctua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tranzacțiilor online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în siguranță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Descărcarea și păstrarea chitanțelor</a:t>
            </a:r>
            <a:endParaRPr/>
          </a:p>
        </p:txBody>
      </p:sp>
      <p:sp>
        <p:nvSpPr>
          <p:cNvPr id="313" name="Google Shape;313;p44"/>
          <p:cNvSpPr txBox="1">
            <a:spLocks noGrp="1"/>
          </p:cNvSpPr>
          <p:nvPr>
            <p:ph type="body" idx="1"/>
          </p:nvPr>
        </p:nvSpPr>
        <p:spPr>
          <a:xfrm>
            <a:off x="583759" y="1970649"/>
            <a:ext cx="7912542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</a:pPr>
            <a:r>
              <a:rPr lang="en-US" b="1"/>
              <a:t>Descărcați chitanța:</a:t>
            </a:r>
            <a:endParaRPr/>
          </a:p>
          <a:p>
            <a:pPr marL="914400" lvl="1" indent="-39624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/>
              <a:t>După depunerea declarației fiscale sau a plății, portalul va oferi, de obicei, o opțiune de descărcare a unei chitanțe în format PDF sau vă va trimite o copie prin e-mail.</a:t>
            </a:r>
            <a:endParaRPr/>
          </a:p>
          <a:p>
            <a:pPr marL="914400" lvl="1" indent="-39624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/>
              <a:t>Apăsați pe butonul „Descărcare chitanță” și salvați fișierul pe computer sau pe dispozitivul mobil.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</a:pPr>
            <a:r>
              <a:rPr lang="en-US" b="1"/>
              <a:t>Confirmare prin e-mail:</a:t>
            </a:r>
            <a:endParaRPr/>
          </a:p>
          <a:p>
            <a:pPr marL="914400" lvl="1" indent="-39624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/>
              <a:t>Majoritatea portalurilor fiscale vor trimite automat un e-mail de confirmare cu o copie digitală a chitanței. Asigurați-vă că verificați și salvați acest e-mail pentru înregistrări.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None/>
            </a:pPr>
            <a:endParaRPr/>
          </a:p>
        </p:txBody>
      </p:sp>
      <p:sp>
        <p:nvSpPr>
          <p:cNvPr id="314" name="Google Shape;314;p44"/>
          <p:cNvSpPr txBox="1"/>
          <p:nvPr/>
        </p:nvSpPr>
        <p:spPr>
          <a:xfrm>
            <a:off x="9696539" y="5233412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44" descr="E-wallet concept illu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3896" y="1991735"/>
            <a:ext cx="3058104" cy="305810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4"/>
          <p:cNvSpPr/>
          <p:nvPr/>
        </p:nvSpPr>
        <p:spPr>
          <a:xfrm>
            <a:off x="6672424" y="0"/>
            <a:ext cx="55140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în sigur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Monitorizarea fraudei sau a erorilor</a:t>
            </a:r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Recunoașterea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erorilor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plată</a:t>
            </a:r>
            <a:endParaRPr dirty="0">
              <a:solidFill>
                <a:schemeClr val="dk1"/>
              </a:solidFill>
            </a:endParaRPr>
          </a:p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Identificarea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activităților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frauduloase</a:t>
            </a:r>
            <a:endParaRPr dirty="0">
              <a:solidFill>
                <a:schemeClr val="dk1"/>
              </a:solidFill>
            </a:endParaRPr>
          </a:p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Protejarea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informațiilor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personale</a:t>
            </a:r>
            <a:endParaRPr dirty="0">
              <a:solidFill>
                <a:schemeClr val="dk1"/>
              </a:solidFill>
            </a:endParaRPr>
          </a:p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Pași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urmat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dacă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/>
              <a:t>apare</a:t>
            </a:r>
            <a:r>
              <a:rPr lang="en-US" dirty="0"/>
              <a:t> 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problemă</a:t>
            </a: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None/>
            </a:pPr>
            <a:endParaRPr dirty="0"/>
          </a:p>
        </p:txBody>
      </p:sp>
      <p:sp>
        <p:nvSpPr>
          <p:cNvPr id="324" name="Google Shape;324;p45"/>
          <p:cNvSpPr/>
          <p:nvPr/>
        </p:nvSpPr>
        <p:spPr>
          <a:xfrm>
            <a:off x="7571350" y="0"/>
            <a:ext cx="46149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în sigur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dirty="0"/>
              <a:t> </a:t>
            </a:r>
            <a:r>
              <a:rPr lang="ro-RO" dirty="0"/>
              <a:t>1. </a:t>
            </a:r>
            <a:r>
              <a:rPr lang="en-US" dirty="0" err="1"/>
              <a:t>Recunoașterea</a:t>
            </a:r>
            <a:r>
              <a:rPr lang="en-US" dirty="0"/>
              <a:t> </a:t>
            </a:r>
            <a:r>
              <a:rPr lang="en-US" dirty="0" err="1"/>
              <a:t>erorilor</a:t>
            </a:r>
            <a:r>
              <a:rPr lang="en-US" dirty="0"/>
              <a:t> de </a:t>
            </a:r>
            <a:r>
              <a:rPr lang="en-US" dirty="0" err="1"/>
              <a:t>plată</a:t>
            </a:r>
            <a:endParaRPr dirty="0"/>
          </a:p>
        </p:txBody>
      </p:sp>
      <p:sp>
        <p:nvSpPr>
          <p:cNvPr id="331" name="Google Shape;331;p46"/>
          <p:cNvSpPr txBox="1">
            <a:spLocks noGrp="1"/>
          </p:cNvSpPr>
          <p:nvPr>
            <p:ph type="body" idx="1"/>
          </p:nvPr>
        </p:nvSpPr>
        <p:spPr>
          <a:xfrm>
            <a:off x="566149" y="2330875"/>
            <a:ext cx="109053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>
                <a:solidFill>
                  <a:schemeClr val="dk1"/>
                </a:solidFill>
              </a:rPr>
              <a:t>Plăți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duble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Verificați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dacă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există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tranzacții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du</a:t>
            </a:r>
            <a:r>
              <a:rPr lang="en-US" dirty="0" err="1"/>
              <a:t>blate</a:t>
            </a:r>
            <a:r>
              <a:rPr lang="en-US" dirty="0">
                <a:solidFill>
                  <a:schemeClr val="dk1"/>
                </a:solidFill>
              </a:rPr>
              <a:t> în </a:t>
            </a:r>
            <a:r>
              <a:rPr lang="en-US" dirty="0" err="1">
                <a:solidFill>
                  <a:schemeClr val="dk1"/>
                </a:solidFill>
              </a:rPr>
              <a:t>istoricul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plăților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457200" lvl="0" indent="-381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>
                <a:solidFill>
                  <a:schemeClr val="dk1"/>
                </a:solidFill>
              </a:rPr>
              <a:t>Sume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incorecte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Asigurați-vă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suma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facturată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corespunde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consumului</a:t>
            </a:r>
            <a:r>
              <a:rPr lang="en-US" dirty="0">
                <a:solidFill>
                  <a:schemeClr val="dk1"/>
                </a:solidFill>
              </a:rPr>
              <a:t> real.</a:t>
            </a:r>
            <a:endParaRPr dirty="0"/>
          </a:p>
          <a:p>
            <a:pPr marL="457200" lvl="0" indent="-381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>
                <a:solidFill>
                  <a:schemeClr val="dk1"/>
                </a:solidFill>
              </a:rPr>
              <a:t>Tranzacții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/>
              <a:t>nereușite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Dacă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plată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/>
              <a:t>nu </a:t>
            </a:r>
            <a:r>
              <a:rPr lang="en-US" dirty="0" err="1"/>
              <a:t>reușește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confirmați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că</a:t>
            </a:r>
            <a:r>
              <a:rPr lang="en-US" dirty="0">
                <a:solidFill>
                  <a:schemeClr val="dk1"/>
                </a:solidFill>
              </a:rPr>
              <a:t> nu a </a:t>
            </a:r>
            <a:r>
              <a:rPr lang="en-US" dirty="0" err="1">
                <a:solidFill>
                  <a:schemeClr val="dk1"/>
                </a:solidFill>
              </a:rPr>
              <a:t>fost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/>
              <a:t>retrasă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</a:rPr>
              <a:t>din </a:t>
            </a:r>
            <a:r>
              <a:rPr lang="en-US" dirty="0" err="1">
                <a:solidFill>
                  <a:schemeClr val="dk1"/>
                </a:solidFill>
              </a:rPr>
              <a:t>cont</a:t>
            </a:r>
            <a:r>
              <a:rPr lang="en-US" dirty="0"/>
              <a:t> </a:t>
            </a:r>
            <a:r>
              <a:rPr lang="en-US" dirty="0" err="1">
                <a:solidFill>
                  <a:schemeClr val="dk1"/>
                </a:solidFill>
              </a:rPr>
              <a:t>înainte</a:t>
            </a:r>
            <a:r>
              <a:rPr lang="en-US" dirty="0">
                <a:solidFill>
                  <a:schemeClr val="dk1"/>
                </a:solidFill>
              </a:rPr>
              <a:t> de a </a:t>
            </a:r>
            <a:r>
              <a:rPr lang="en-US" dirty="0" err="1">
                <a:solidFill>
                  <a:schemeClr val="dk1"/>
                </a:solidFill>
              </a:rPr>
              <a:t>încerca</a:t>
            </a:r>
            <a:r>
              <a:rPr lang="en-US" dirty="0">
                <a:solidFill>
                  <a:schemeClr val="dk1"/>
                </a:solidFill>
              </a:rPr>
              <a:t> din </a:t>
            </a:r>
            <a:r>
              <a:rPr lang="en-US" dirty="0" err="1">
                <a:solidFill>
                  <a:schemeClr val="dk1"/>
                </a:solidFill>
              </a:rPr>
              <a:t>nou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32" name="Google Shape;332;p46"/>
          <p:cNvSpPr/>
          <p:nvPr/>
        </p:nvSpPr>
        <p:spPr>
          <a:xfrm>
            <a:off x="8305798" y="0"/>
            <a:ext cx="388057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Efectuați tranzacții online sigure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7571350" y="0"/>
            <a:ext cx="46149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în sigur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ro-RO" dirty="0"/>
              <a:t>2.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activităț</a:t>
            </a:r>
            <a:r>
              <a:rPr lang="ro-RO" dirty="0" err="1"/>
              <a:t>ilor</a:t>
            </a:r>
            <a:r>
              <a:rPr lang="en-US" dirty="0"/>
              <a:t> </a:t>
            </a:r>
            <a:r>
              <a:rPr lang="en-US" dirty="0" err="1"/>
              <a:t>frauduloase</a:t>
            </a:r>
            <a:endParaRPr dirty="0"/>
          </a:p>
        </p:txBody>
      </p:sp>
      <p:sp>
        <p:nvSpPr>
          <p:cNvPr id="340" name="Google Shape;340;p47"/>
          <p:cNvSpPr txBox="1">
            <a:spLocks noGrp="1"/>
          </p:cNvSpPr>
          <p:nvPr>
            <p:ph type="body" idx="1"/>
          </p:nvPr>
        </p:nvSpPr>
        <p:spPr>
          <a:xfrm>
            <a:off x="583750" y="2330875"/>
            <a:ext cx="10925763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Tranzacții</a:t>
            </a:r>
            <a:r>
              <a:rPr lang="en-US" b="1" dirty="0"/>
              <a:t> </a:t>
            </a:r>
            <a:r>
              <a:rPr lang="en-US" b="1" dirty="0" err="1"/>
              <a:t>neautorizate</a:t>
            </a:r>
            <a:r>
              <a:rPr lang="en-US" dirty="0"/>
              <a:t>: </a:t>
            </a:r>
            <a:r>
              <a:rPr lang="en-US" dirty="0" err="1"/>
              <a:t>Căutați</a:t>
            </a:r>
            <a:r>
              <a:rPr lang="en-US" dirty="0"/>
              <a:t> periodic în </a:t>
            </a:r>
            <a:r>
              <a:rPr lang="en-US" dirty="0" err="1"/>
              <a:t>extrasele</a:t>
            </a:r>
            <a:r>
              <a:rPr lang="en-US" dirty="0"/>
              <a:t> de </a:t>
            </a:r>
            <a:r>
              <a:rPr lang="en-US" dirty="0" err="1"/>
              <a:t>cont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depista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cheltuieli</a:t>
            </a:r>
            <a:r>
              <a:rPr lang="en-US" dirty="0"/>
              <a:t> </a:t>
            </a:r>
            <a:r>
              <a:rPr lang="en-US" dirty="0" err="1"/>
              <a:t>necunoscute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Escrocherii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phishing</a:t>
            </a:r>
            <a:r>
              <a:rPr lang="en-US" dirty="0"/>
              <a:t>: </a:t>
            </a:r>
            <a:r>
              <a:rPr lang="en-US" dirty="0" err="1"/>
              <a:t>Evitați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deschideți</a:t>
            </a:r>
            <a:r>
              <a:rPr lang="en-US" dirty="0"/>
              <a:t> e-</a:t>
            </a:r>
            <a:r>
              <a:rPr lang="en-US" dirty="0" err="1"/>
              <a:t>mailuri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link suspect care pare a fi de la </a:t>
            </a:r>
            <a:r>
              <a:rPr lang="en-US" dirty="0" err="1"/>
              <a:t>furnizori</a:t>
            </a:r>
            <a:r>
              <a:rPr lang="en-US" dirty="0"/>
              <a:t> de </a:t>
            </a:r>
            <a:r>
              <a:rPr lang="en-US" dirty="0" err="1"/>
              <a:t>utilități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/>
              <a:t>Site-</a:t>
            </a:r>
            <a:r>
              <a:rPr lang="en-US" b="1" dirty="0" err="1"/>
              <a:t>uri</a:t>
            </a:r>
            <a:r>
              <a:rPr lang="en-US" b="1" dirty="0"/>
              <a:t> web false</a:t>
            </a:r>
            <a:r>
              <a:rPr lang="en-US" dirty="0"/>
              <a:t>: </a:t>
            </a:r>
            <a:r>
              <a:rPr lang="en-US" dirty="0" err="1"/>
              <a:t>Utilizați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varianta</a:t>
            </a:r>
            <a:r>
              <a:rPr lang="en-US" dirty="0"/>
              <a:t> </a:t>
            </a:r>
            <a:r>
              <a:rPr lang="en-US" dirty="0" err="1"/>
              <a:t>oficială</a:t>
            </a:r>
            <a:r>
              <a:rPr lang="en-US" dirty="0"/>
              <a:t> de site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plăți</a:t>
            </a:r>
            <a:r>
              <a:rPr lang="en-US" dirty="0"/>
              <a:t>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endParaRPr dirty="0"/>
          </a:p>
        </p:txBody>
      </p:sp>
      <p:sp>
        <p:nvSpPr>
          <p:cNvPr id="341" name="Google Shape;341;p47"/>
          <p:cNvSpPr/>
          <p:nvPr/>
        </p:nvSpPr>
        <p:spPr>
          <a:xfrm>
            <a:off x="8305798" y="0"/>
            <a:ext cx="388057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Efectuați tranzacții online sigure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7571350" y="0"/>
            <a:ext cx="46149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în sigur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ro-RO" dirty="0"/>
              <a:t>3.</a:t>
            </a:r>
            <a:r>
              <a:rPr lang="en-US" dirty="0"/>
              <a:t> </a:t>
            </a:r>
            <a:r>
              <a:rPr lang="en-US" dirty="0" err="1"/>
              <a:t>Protejarea</a:t>
            </a:r>
            <a:r>
              <a:rPr lang="en-US" dirty="0"/>
              <a:t> </a:t>
            </a:r>
            <a:r>
              <a:rPr lang="en-US" dirty="0" err="1"/>
              <a:t>informațiilor</a:t>
            </a:r>
            <a:endParaRPr dirty="0"/>
          </a:p>
        </p:txBody>
      </p:sp>
      <p:sp>
        <p:nvSpPr>
          <p:cNvPr id="349" name="Google Shape;349;p57"/>
          <p:cNvSpPr txBox="1">
            <a:spLocks noGrp="1"/>
          </p:cNvSpPr>
          <p:nvPr>
            <p:ph type="body" idx="1"/>
          </p:nvPr>
        </p:nvSpPr>
        <p:spPr>
          <a:xfrm>
            <a:off x="566149" y="2330875"/>
            <a:ext cx="9651277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Activați</a:t>
            </a:r>
            <a:r>
              <a:rPr lang="en-US" b="1" dirty="0"/>
              <a:t> </a:t>
            </a:r>
            <a:r>
              <a:rPr lang="en-US" b="1" dirty="0" err="1"/>
              <a:t>alertele</a:t>
            </a:r>
            <a:r>
              <a:rPr lang="en-US" dirty="0"/>
              <a:t>: </a:t>
            </a:r>
            <a:r>
              <a:rPr lang="en-US" dirty="0" err="1"/>
              <a:t>Setarea</a:t>
            </a:r>
            <a:r>
              <a:rPr lang="en-US" dirty="0"/>
              <a:t> </a:t>
            </a:r>
            <a:r>
              <a:rPr lang="en-US" dirty="0" err="1"/>
              <a:t>notificărilor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e-mail </a:t>
            </a:r>
            <a:r>
              <a:rPr lang="en-US" dirty="0" err="1"/>
              <a:t>sau</a:t>
            </a:r>
            <a:r>
              <a:rPr lang="en-US" dirty="0"/>
              <a:t> SMS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Utilizați</a:t>
            </a:r>
            <a:r>
              <a:rPr lang="en-US" b="1" dirty="0"/>
              <a:t> </a:t>
            </a:r>
            <a:r>
              <a:rPr lang="en-US" b="1" dirty="0" err="1"/>
              <a:t>conexiuni</a:t>
            </a:r>
            <a:r>
              <a:rPr lang="en-US" b="1" dirty="0"/>
              <a:t> </a:t>
            </a:r>
            <a:r>
              <a:rPr lang="en-US" b="1" dirty="0" err="1"/>
              <a:t>securizate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Evitați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efectuați</a:t>
            </a:r>
            <a:r>
              <a:rPr lang="en-US" dirty="0"/>
              <a:t> </a:t>
            </a:r>
            <a:r>
              <a:rPr lang="en-US" dirty="0" err="1"/>
              <a:t>plăți</a:t>
            </a:r>
            <a:r>
              <a:rPr lang="en-US" dirty="0"/>
              <a:t> în </a:t>
            </a:r>
            <a:r>
              <a:rPr lang="en-US" dirty="0" err="1"/>
              <a:t>rețele</a:t>
            </a:r>
            <a:r>
              <a:rPr lang="en-US" dirty="0"/>
              <a:t> Wi-Fi </a:t>
            </a:r>
            <a:r>
              <a:rPr lang="en-US" dirty="0" err="1"/>
              <a:t>publice</a:t>
            </a:r>
            <a:r>
              <a:rPr lang="en-US" dirty="0"/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Autentificare</a:t>
            </a:r>
            <a:r>
              <a:rPr lang="en-US" b="1" dirty="0"/>
              <a:t> în </a:t>
            </a:r>
            <a:r>
              <a:rPr lang="en-US" b="1" dirty="0" err="1"/>
              <a:t>doi</a:t>
            </a:r>
            <a:r>
              <a:rPr lang="en-US" b="1" dirty="0"/>
              <a:t> </a:t>
            </a:r>
            <a:r>
              <a:rPr lang="en-US" b="1" dirty="0" err="1"/>
              <a:t>pași</a:t>
            </a:r>
            <a:r>
              <a:rPr lang="en-US" b="1" dirty="0"/>
              <a:t> (2FA):</a:t>
            </a:r>
            <a:r>
              <a:rPr lang="en-US" dirty="0"/>
              <a:t> </a:t>
            </a:r>
            <a:r>
              <a:rPr lang="en-US" dirty="0" err="1"/>
              <a:t>Adăugați</a:t>
            </a:r>
            <a:r>
              <a:rPr lang="en-US" dirty="0"/>
              <a:t> </a:t>
            </a:r>
            <a:r>
              <a:rPr lang="en-US" dirty="0" err="1"/>
              <a:t>securitate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solicitarea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cod în plus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parolă</a:t>
            </a:r>
            <a:r>
              <a:rPr lang="en-US" dirty="0"/>
              <a:t>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endParaRPr dirty="0"/>
          </a:p>
        </p:txBody>
      </p:sp>
      <p:sp>
        <p:nvSpPr>
          <p:cNvPr id="350" name="Google Shape;350;p57"/>
          <p:cNvSpPr/>
          <p:nvPr/>
        </p:nvSpPr>
        <p:spPr>
          <a:xfrm>
            <a:off x="8305798" y="0"/>
            <a:ext cx="388057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Efectuați tranzacții online sigure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7"/>
          <p:cNvSpPr/>
          <p:nvPr/>
        </p:nvSpPr>
        <p:spPr>
          <a:xfrm>
            <a:off x="7571350" y="0"/>
            <a:ext cx="46149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în sigur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n-US" sz="5400"/>
              <a:t>Module</a:t>
            </a:r>
            <a:endParaRPr sz="5400">
              <a:solidFill>
                <a:srgbClr val="1C2E78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869904" y="2179751"/>
            <a:ext cx="10600532" cy="4282870"/>
            <a:chOff x="-79665" y="8026"/>
            <a:chExt cx="10600532" cy="4282870"/>
          </a:xfrm>
        </p:grpSpPr>
        <p:sp>
          <p:nvSpPr>
            <p:cNvPr id="97" name="Google Shape;97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-79665" y="4858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1.  </a:t>
              </a: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Competențe fundamentale în utilizarea tehnologiilor digitale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0" y="717655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34338" y="751993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Securitate &amp; Prevenire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Gestionarea unui cont bancar online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0" y="2152571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34288" y="2269584"/>
              <a:ext cx="10452300" cy="6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Modalități de a trimite și primi bani online</a:t>
              </a: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Utilizarea cardului bancar pentru achiziții online de bunuri și servicii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ro-RO" sz="2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Efectuarea</a:t>
              </a: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plăților</a:t>
              </a: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online </a:t>
              </a:r>
              <a:r>
                <a:rPr lang="en-US" sz="26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pentru</a:t>
              </a: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taxe</a:t>
              </a: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și</a:t>
              </a: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facturi</a:t>
              </a: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3671" y="6124248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B26869-E8A6-4BC7-98FE-5FB0EF78B5DB}"/>
              </a:ext>
            </a:extLst>
          </p:cNvPr>
          <p:cNvSpPr txBox="1"/>
          <p:nvPr/>
        </p:nvSpPr>
        <p:spPr>
          <a:xfrm>
            <a:off x="11523671" y="6124248"/>
            <a:ext cx="668329" cy="733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7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dirty="0"/>
              <a:t> </a:t>
            </a:r>
            <a:r>
              <a:rPr lang="ro-RO" dirty="0"/>
              <a:t>4. </a:t>
            </a:r>
            <a:r>
              <a:rPr lang="en-US" dirty="0" err="1"/>
              <a:t>Pași</a:t>
            </a:r>
            <a:r>
              <a:rPr lang="en-US" dirty="0"/>
              <a:t> de </a:t>
            </a:r>
            <a:r>
              <a:rPr lang="en-US" dirty="0" err="1"/>
              <a:t>urmat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observați</a:t>
            </a:r>
            <a:r>
              <a:rPr lang="en-US" dirty="0"/>
              <a:t> o </a:t>
            </a:r>
            <a:r>
              <a:rPr lang="en-US" dirty="0" err="1"/>
              <a:t>problemă</a:t>
            </a:r>
            <a:endParaRPr dirty="0"/>
          </a:p>
        </p:txBody>
      </p:sp>
      <p:sp>
        <p:nvSpPr>
          <p:cNvPr id="358" name="Google Shape;358;p67"/>
          <p:cNvSpPr txBox="1">
            <a:spLocks noGrp="1"/>
          </p:cNvSpPr>
          <p:nvPr>
            <p:ph type="body" idx="1"/>
          </p:nvPr>
        </p:nvSpPr>
        <p:spPr>
          <a:xfrm>
            <a:off x="566148" y="2330875"/>
            <a:ext cx="9750669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Raportați</a:t>
            </a:r>
            <a:r>
              <a:rPr lang="en-US" b="1" dirty="0"/>
              <a:t> </a:t>
            </a:r>
            <a:r>
              <a:rPr lang="en-US" b="1" dirty="0" err="1"/>
              <a:t>tranzacțiile</a:t>
            </a:r>
            <a:r>
              <a:rPr lang="en-US" b="1" dirty="0"/>
              <a:t> </a:t>
            </a:r>
            <a:r>
              <a:rPr lang="en-US" b="1" dirty="0" err="1"/>
              <a:t>suspecte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Contactați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</a:t>
            </a:r>
            <a:r>
              <a:rPr lang="en-US" dirty="0" err="1"/>
              <a:t>furnizorul</a:t>
            </a:r>
            <a:r>
              <a:rPr lang="en-US" dirty="0"/>
              <a:t> de </a:t>
            </a:r>
            <a:r>
              <a:rPr lang="en-US" dirty="0" err="1"/>
              <a:t>utilități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banca.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Solicitați</a:t>
            </a:r>
            <a:r>
              <a:rPr lang="en-US" b="1" dirty="0"/>
              <a:t> o </a:t>
            </a:r>
            <a:r>
              <a:rPr lang="en-US" b="1" dirty="0" err="1"/>
              <a:t>rambursare</a:t>
            </a:r>
            <a:r>
              <a:rPr lang="en-US" b="1" dirty="0"/>
              <a:t>: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o </a:t>
            </a:r>
            <a:r>
              <a:rPr lang="en-US" dirty="0" err="1"/>
              <a:t>eroare</a:t>
            </a:r>
            <a:r>
              <a:rPr lang="en-US" dirty="0"/>
              <a:t>, </a:t>
            </a:r>
            <a:r>
              <a:rPr lang="en-US" dirty="0" err="1"/>
              <a:t>verificați</a:t>
            </a:r>
            <a:r>
              <a:rPr lang="en-US" dirty="0"/>
              <a:t> </a:t>
            </a:r>
            <a:r>
              <a:rPr lang="en-US" dirty="0" err="1"/>
              <a:t>portalul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opțiuni</a:t>
            </a:r>
            <a:r>
              <a:rPr lang="en-US" dirty="0"/>
              <a:t> de </a:t>
            </a:r>
            <a:r>
              <a:rPr lang="en-US" dirty="0" err="1"/>
              <a:t>rambursare</a:t>
            </a:r>
            <a:r>
              <a:rPr lang="ro-RO" dirty="0"/>
              <a:t>/contestații</a:t>
            </a:r>
            <a:r>
              <a:rPr lang="en-US" dirty="0"/>
              <a:t>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Char char="▪"/>
            </a:pPr>
            <a:r>
              <a:rPr lang="en-US" b="1" dirty="0" err="1"/>
              <a:t>Actualizați-vă</a:t>
            </a:r>
            <a:r>
              <a:rPr lang="en-US" b="1" dirty="0"/>
              <a:t> </a:t>
            </a:r>
            <a:r>
              <a:rPr lang="en-US" b="1" dirty="0" err="1"/>
              <a:t>datele</a:t>
            </a:r>
            <a:r>
              <a:rPr lang="en-US" b="1" dirty="0"/>
              <a:t>: </a:t>
            </a:r>
            <a:r>
              <a:rPr lang="en-US" dirty="0" err="1"/>
              <a:t>Schimbați</a:t>
            </a:r>
            <a:r>
              <a:rPr lang="en-US" dirty="0"/>
              <a:t> </a:t>
            </a:r>
            <a:r>
              <a:rPr lang="en-US" dirty="0" err="1"/>
              <a:t>parolele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suspectați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</a:t>
            </a:r>
            <a:r>
              <a:rPr lang="en-US" dirty="0" err="1"/>
              <a:t>neautorizat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59" name="Google Shape;359;p67"/>
          <p:cNvSpPr/>
          <p:nvPr/>
        </p:nvSpPr>
        <p:spPr>
          <a:xfrm>
            <a:off x="8305798" y="0"/>
            <a:ext cx="388057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Efectuați tranzacții online sigure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7"/>
          <p:cNvSpPr/>
          <p:nvPr/>
        </p:nvSpPr>
        <p:spPr>
          <a:xfrm>
            <a:off x="7571350" y="0"/>
            <a:ext cx="461490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6.5 Efectua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lor 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online în sigur</a:t>
            </a:r>
            <a:r>
              <a:rPr lang="en-US" sz="18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anță</a:t>
            </a:r>
            <a:r>
              <a:rPr lang="en-US" sz="1800" b="0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sz="4000" dirty="0">
              <a:solidFill>
                <a:srgbClr val="5152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400"/>
              <a:buNone/>
            </a:pPr>
            <a:r>
              <a:rPr lang="en-US" sz="5400" dirty="0" err="1">
                <a:solidFill>
                  <a:srgbClr val="515280"/>
                </a:solidFill>
              </a:rPr>
              <a:t>Verificați-vă</a:t>
            </a:r>
            <a:r>
              <a:rPr lang="en-US" sz="5400" dirty="0">
                <a:solidFill>
                  <a:srgbClr val="515280"/>
                </a:solidFill>
              </a:rPr>
              <a:t> </a:t>
            </a:r>
            <a:r>
              <a:rPr lang="en-US" sz="5400" dirty="0" err="1">
                <a:solidFill>
                  <a:srgbClr val="515280"/>
                </a:solidFill>
              </a:rPr>
              <a:t>cunoștințele</a:t>
            </a:r>
            <a:r>
              <a:rPr lang="en-US" sz="5400" dirty="0">
                <a:solidFill>
                  <a:srgbClr val="515280"/>
                </a:solidFill>
              </a:rPr>
              <a:t>!</a:t>
            </a:r>
            <a:endParaRPr sz="5400" dirty="0">
              <a:solidFill>
                <a:srgbClr val="515280"/>
              </a:solidFill>
            </a:endParaRPr>
          </a:p>
        </p:txBody>
      </p:sp>
      <p:pic>
        <p:nvPicPr>
          <p:cNvPr id="367" name="Google Shape;367;p5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 txBox="1"/>
          <p:nvPr/>
        </p:nvSpPr>
        <p:spPr>
          <a:xfrm>
            <a:off x="7459832" y="6121731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–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9764E-2E74-478F-8629-0DC2BA21F08B}"/>
              </a:ext>
            </a:extLst>
          </p:cNvPr>
          <p:cNvSpPr txBox="1"/>
          <p:nvPr/>
        </p:nvSpPr>
        <p:spPr>
          <a:xfrm>
            <a:off x="0" y="6121731"/>
            <a:ext cx="934278" cy="736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Google Shape;79;p1">
            <a:extLst>
              <a:ext uri="{FF2B5EF4-FFF2-40B4-BE49-F238E27FC236}">
                <a16:creationId xmlns:a16="http://schemas.microsoft.com/office/drawing/2014/main" id="{A7401351-BE9F-401F-A5C7-661D793D32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728" y="6254034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Care dintre următoarele taxe și impozite pot fi plătite de obicei online?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8"/>
          <p:cNvSpPr txBox="1"/>
          <p:nvPr/>
        </p:nvSpPr>
        <p:spPr>
          <a:xfrm>
            <a:off x="2112607" y="1987414"/>
            <a:ext cx="23709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280458B-5581-39F3-B9BD-CFD445DF682B}"/>
              </a:ext>
            </a:extLst>
          </p:cNvPr>
          <p:cNvSpPr/>
          <p:nvPr/>
        </p:nvSpPr>
        <p:spPr>
          <a:xfrm>
            <a:off x="2112607" y="27664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Taxă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amenda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parcare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7F6896-2F0C-9BD6-AEDA-FED7FECC1DE4}"/>
              </a:ext>
            </a:extLst>
          </p:cNvPr>
          <p:cNvSpPr/>
          <p:nvPr/>
        </p:nvSpPr>
        <p:spPr>
          <a:xfrm>
            <a:off x="6134100" y="4014255"/>
            <a:ext cx="3505200" cy="9048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Impozit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venit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94EACE2-DC51-F364-FB69-A39CD57BF8CE}"/>
              </a:ext>
            </a:extLst>
          </p:cNvPr>
          <p:cNvSpPr/>
          <p:nvPr/>
        </p:nvSpPr>
        <p:spPr>
          <a:xfrm>
            <a:off x="6134100" y="27664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Taxă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cumpărături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1FF0741-5A30-D88D-A931-AC08CE29D4AD}"/>
              </a:ext>
            </a:extLst>
          </p:cNvPr>
          <p:cNvSpPr/>
          <p:nvPr/>
        </p:nvSpPr>
        <p:spPr>
          <a:xfrm>
            <a:off x="2112607" y="401425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Taxă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abonament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sportiv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9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 Ce este un portal pentru plăți online?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9"/>
          <p:cNvSpPr txBox="1"/>
          <p:nvPr/>
        </p:nvSpPr>
        <p:spPr>
          <a:xfrm>
            <a:off x="2112607" y="1987414"/>
            <a:ext cx="23709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5891FCC-B3BE-5E97-B8C6-AAB57C0EBC3F}"/>
              </a:ext>
            </a:extLst>
          </p:cNvPr>
          <p:cNvSpPr/>
          <p:nvPr/>
        </p:nvSpPr>
        <p:spPr>
          <a:xfrm>
            <a:off x="1920377" y="2849608"/>
            <a:ext cx="3982438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A. Un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oficiu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guvernamental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unde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puteți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plăti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impozitele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persoană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Ορθογώνιο 4">
            <a:extLst>
              <a:ext uri="{FF2B5EF4-FFF2-40B4-BE49-F238E27FC236}">
                <a16:creationId xmlns:a16="http://schemas.microsoft.com/office/drawing/2014/main" id="{3CEE6944-7B77-7BBD-1588-2B78862EC184}"/>
              </a:ext>
            </a:extLst>
          </p:cNvPr>
          <p:cNvSpPr/>
          <p:nvPr/>
        </p:nvSpPr>
        <p:spPr>
          <a:xfrm>
            <a:off x="6426690" y="409738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D. Un software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utilizat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contabili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calcularea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impozitelor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Ορθογώνιο 2">
            <a:extLst>
              <a:ext uri="{FF2B5EF4-FFF2-40B4-BE49-F238E27FC236}">
                <a16:creationId xmlns:a16="http://schemas.microsoft.com/office/drawing/2014/main" id="{0B4B7619-07DE-3F03-F5BD-0BCFF9014164}"/>
              </a:ext>
            </a:extLst>
          </p:cNvPr>
          <p:cNvSpPr/>
          <p:nvPr/>
        </p:nvSpPr>
        <p:spPr>
          <a:xfrm>
            <a:off x="1920377" y="4134950"/>
            <a:ext cx="3974856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6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C. Un site web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aplicație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securizată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care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permite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utilizatorilor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plătească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online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pentru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bunuri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servicii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C7AB467-10C4-111B-C6C5-495FD6160CC7}"/>
              </a:ext>
            </a:extLst>
          </p:cNvPr>
          <p:cNvSpPr/>
          <p:nvPr/>
        </p:nvSpPr>
        <p:spPr>
          <a:xfrm>
            <a:off x="6402524" y="285305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B. Site-ul web al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unei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bănci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unde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puteți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verifica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soldul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0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Care </a:t>
            </a:r>
            <a:r>
              <a:rPr lang="en-US" sz="20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sunt pașii corecți </a:t>
            </a: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 efectuarea unei plăți online?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0"/>
          <p:cNvSpPr txBox="1"/>
          <p:nvPr/>
        </p:nvSpPr>
        <p:spPr>
          <a:xfrm>
            <a:off x="2112607" y="1987414"/>
            <a:ext cx="23709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3">
            <a:extLst>
              <a:ext uri="{FF2B5EF4-FFF2-40B4-BE49-F238E27FC236}">
                <a16:creationId xmlns:a16="http://schemas.microsoft.com/office/drawing/2014/main" id="{E76EB6DA-8502-2C41-0DE0-ECCD5E7B5403}"/>
              </a:ext>
            </a:extLst>
          </p:cNvPr>
          <p:cNvSpPr/>
          <p:nvPr/>
        </p:nvSpPr>
        <p:spPr>
          <a:xfrm>
            <a:off x="2112607" y="40142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400"/>
            </a:pP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C.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Confirmați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Introduceți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detaliile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plății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Conectați-vă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la portal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Salvați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chitanța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Selectați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metoda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plată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Ορθογώνιο 4">
            <a:extLst>
              <a:ext uri="{FF2B5EF4-FFF2-40B4-BE49-F238E27FC236}">
                <a16:creationId xmlns:a16="http://schemas.microsoft.com/office/drawing/2014/main" id="{3C48F4A6-E52A-0950-B218-9CEFDCAB4761}"/>
              </a:ext>
            </a:extLst>
          </p:cNvPr>
          <p:cNvSpPr/>
          <p:nvPr/>
        </p:nvSpPr>
        <p:spPr>
          <a:xfrm>
            <a:off x="6141682" y="40142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400"/>
            </a:pP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D.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Salvați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chitanța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Conectați-vă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la portal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Selectați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metoda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plată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Confirmați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Introduceți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detaliile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plății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Ορθογώνιο 2">
            <a:extLst>
              <a:ext uri="{FF2B5EF4-FFF2-40B4-BE49-F238E27FC236}">
                <a16:creationId xmlns:a16="http://schemas.microsoft.com/office/drawing/2014/main" id="{18A711A0-BE64-6388-274B-E408CF497FE5}"/>
              </a:ext>
            </a:extLst>
          </p:cNvPr>
          <p:cNvSpPr/>
          <p:nvPr/>
        </p:nvSpPr>
        <p:spPr>
          <a:xfrm>
            <a:off x="2112607" y="27664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400"/>
            </a:pP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A.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Conectați-vă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la portal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Introduceți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detaliile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plății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Selectați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metoda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plată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Confirmați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Salvați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chitanța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F8DD9C7-D126-FEB2-E179-762885B5EDF4}"/>
              </a:ext>
            </a:extLst>
          </p:cNvPr>
          <p:cNvSpPr/>
          <p:nvPr/>
        </p:nvSpPr>
        <p:spPr>
          <a:xfrm>
            <a:off x="6141682" y="27664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400"/>
            </a:pP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B.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Introduceți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detaliile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plății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Conectați-vă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la portal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Selectați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metoda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plată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Confirmați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plata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Salvați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chitanța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1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Care dintre următoarele NU este o metodă comună de plată online a impozitelor și </a:t>
            </a:r>
            <a:r>
              <a:rPr lang="en-US" sz="20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acturilor de utilități?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71"/>
          <p:cNvSpPr txBox="1"/>
          <p:nvPr/>
        </p:nvSpPr>
        <p:spPr>
          <a:xfrm>
            <a:off x="2112607" y="1987414"/>
            <a:ext cx="239056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singur răspuns este corect!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E88F471-8256-FECD-7D24-328AA1057842}"/>
              </a:ext>
            </a:extLst>
          </p:cNvPr>
          <p:cNvSpPr/>
          <p:nvPr/>
        </p:nvSpPr>
        <p:spPr>
          <a:xfrm>
            <a:off x="2112607" y="27664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Α.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Plăți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prin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card de credit/debit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8CC2830-A4D4-586B-EE9D-92895406354B}"/>
              </a:ext>
            </a:extLst>
          </p:cNvPr>
          <p:cNvSpPr/>
          <p:nvPr/>
        </p:nvSpPr>
        <p:spPr>
          <a:xfrm>
            <a:off x="6141682" y="2766479"/>
            <a:ext cx="3505200" cy="9048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B. Plata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numerar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la </a:t>
            </a:r>
          </a:p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magazin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local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2179684-F7D2-BB52-2D9A-5C2B61FA9AE8}"/>
              </a:ext>
            </a:extLst>
          </p:cNvPr>
          <p:cNvSpPr/>
          <p:nvPr/>
        </p:nvSpPr>
        <p:spPr>
          <a:xfrm>
            <a:off x="2112607" y="40142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C. Transfer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bancar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BF42F5E-033C-746E-E0D2-3D431006002F}"/>
              </a:ext>
            </a:extLst>
          </p:cNvPr>
          <p:cNvSpPr/>
          <p:nvPr/>
        </p:nvSpPr>
        <p:spPr>
          <a:xfrm>
            <a:off x="6141682" y="40142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D. Mobile Money (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dacă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este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disponibil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g36d1663c598_0_7"/>
          <p:cNvGrpSpPr/>
          <p:nvPr/>
        </p:nvGrpSpPr>
        <p:grpSpPr>
          <a:xfrm>
            <a:off x="0" y="1"/>
            <a:ext cx="12624493" cy="6910081"/>
            <a:chOff x="0" y="0"/>
            <a:chExt cx="12624493" cy="7020300"/>
          </a:xfrm>
        </p:grpSpPr>
        <p:sp>
          <p:nvSpPr>
            <p:cNvPr id="419" name="Google Shape;419;g36d1663c598_0_7"/>
            <p:cNvSpPr/>
            <p:nvPr/>
          </p:nvSpPr>
          <p:spPr>
            <a:xfrm>
              <a:off x="7876693" y="0"/>
              <a:ext cx="4747800" cy="7020300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g36d1663c598_0_7"/>
            <p:cNvSpPr/>
            <p:nvPr/>
          </p:nvSpPr>
          <p:spPr>
            <a:xfrm rot="-5400000">
              <a:off x="2537820" y="1637770"/>
              <a:ext cx="7004100" cy="3738000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1" name="Google Shape;421;g36d1663c598_0_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g36d1663c598_0_7"/>
            <p:cNvSpPr txBox="1"/>
            <p:nvPr/>
          </p:nvSpPr>
          <p:spPr>
            <a:xfrm>
              <a:off x="0" y="3882628"/>
              <a:ext cx="5391300" cy="13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243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Felictări!</a:t>
              </a:r>
              <a:r>
                <a:rPr lang="en-US" sz="2800" b="1" i="0" u="none" strike="noStrike" cap="none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i="0" u="none" strike="noStrike" cap="none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Ați completat modulul!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g36d1663c598_0_7"/>
          <p:cNvSpPr/>
          <p:nvPr/>
        </p:nvSpPr>
        <p:spPr>
          <a:xfrm>
            <a:off x="4741679" y="6277951"/>
            <a:ext cx="77457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proiect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finanțat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Conținutul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prezentării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exclusiv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opiniile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autorului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autorilor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reprezintă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mod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necesar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poziția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oficială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Uniunii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Agenției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Executive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Educație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Cultură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(EACEA).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EACEA nu pot fi considerate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conținutul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prezentat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Număr</a:t>
            </a:r>
            <a:r>
              <a:rPr lang="en-US" sz="111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proiect</a:t>
            </a:r>
            <a:r>
              <a:rPr lang="en-US" sz="111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2023-1-RO01-KA220-ADU-000157797</a:t>
            </a:r>
            <a:endParaRPr dirty="0"/>
          </a:p>
        </p:txBody>
      </p:sp>
      <p:pic>
        <p:nvPicPr>
          <p:cNvPr id="424" name="Google Shape;424;g36d1663c598_0_7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198782" y="8958"/>
            <a:ext cx="3403250" cy="371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36d1663c598_0_7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44201" r="5461"/>
          <a:stretch/>
        </p:blipFill>
        <p:spPr>
          <a:xfrm>
            <a:off x="3397721" y="823363"/>
            <a:ext cx="2375275" cy="22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36d1663c598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62" y="6213843"/>
            <a:ext cx="2823105" cy="6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n-US" sz="2200"/>
              <a:t>Secțiunea 1</a:t>
            </a:r>
            <a:r>
              <a:rPr lang="en-US"/>
              <a:t/>
            </a:r>
            <a:br>
              <a:rPr lang="en-US"/>
            </a:br>
            <a:r>
              <a:rPr lang="en-US" sz="4000"/>
              <a:t>Introducere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deține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:</a:t>
            </a:r>
            <a:endParaRPr dirty="0"/>
          </a:p>
          <a:p>
            <a:pPr marL="228600" lvl="0" indent="-224947" algn="l" rtl="0"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100"/>
              <a:buChar char="✔"/>
            </a:pPr>
            <a:r>
              <a:rPr lang="en-US" sz="2000" dirty="0" err="1"/>
              <a:t>Obiectivele</a:t>
            </a:r>
            <a:r>
              <a:rPr lang="en-US" sz="2000" dirty="0"/>
              <a:t> de </a:t>
            </a:r>
            <a:r>
              <a:rPr lang="en-US" sz="2000" dirty="0" err="1"/>
              <a:t>învățare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conținutul</a:t>
            </a:r>
            <a:r>
              <a:rPr lang="en-US" sz="2000" dirty="0"/>
              <a:t>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modul</a:t>
            </a:r>
            <a:r>
              <a:rPr lang="en-US" sz="2000" dirty="0"/>
              <a:t> de formare.</a:t>
            </a:r>
            <a:endParaRPr dirty="0"/>
          </a:p>
          <a:p>
            <a:pPr marL="228600" lvl="0" indent="-224947" algn="l" rtl="0"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100"/>
              <a:buChar char="✔"/>
            </a:pPr>
            <a:r>
              <a:rPr lang="en-US" sz="2000" dirty="0" err="1"/>
              <a:t>Metodologia</a:t>
            </a:r>
            <a:r>
              <a:rPr lang="en-US" sz="2000" dirty="0"/>
              <a:t> de </a:t>
            </a:r>
            <a:r>
              <a:rPr lang="en-US" sz="2000" dirty="0" err="1"/>
              <a:t>instruire</a:t>
            </a:r>
            <a:r>
              <a:rPr lang="en-US" sz="2000" dirty="0"/>
              <a:t> </a:t>
            </a:r>
            <a:r>
              <a:rPr lang="en-US" sz="2000" dirty="0" err="1"/>
              <a:t>utilizată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durata</a:t>
            </a:r>
            <a:r>
              <a:rPr lang="en-US" sz="2000" dirty="0"/>
              <a:t> </a:t>
            </a:r>
            <a:r>
              <a:rPr lang="en-US" sz="2000" dirty="0" err="1"/>
              <a:t>modulului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600" lvl="0" indent="-9160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Calibri"/>
              <a:buNone/>
            </a:pPr>
            <a:endParaRPr sz="2000" dirty="0"/>
          </a:p>
        </p:txBody>
      </p:sp>
      <p:pic>
        <p:nvPicPr>
          <p:cNvPr id="119" name="Google Shape;119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7762127" y="1526549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8804089" y="4908316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9B9F44-84E5-4DC5-B7B5-1BEF70BC8CFC}"/>
              </a:ext>
            </a:extLst>
          </p:cNvPr>
          <p:cNvSpPr txBox="1"/>
          <p:nvPr/>
        </p:nvSpPr>
        <p:spPr>
          <a:xfrm>
            <a:off x="11290852" y="6092687"/>
            <a:ext cx="901148" cy="765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Google Shape;79;p1">
            <a:extLst>
              <a:ext uri="{FF2B5EF4-FFF2-40B4-BE49-F238E27FC236}">
                <a16:creationId xmlns:a16="http://schemas.microsoft.com/office/drawing/2014/main" id="{748D6ECC-30C4-4D10-A445-1C7A5B717C5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42446" y="6194846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/>
              <a:t>Competențe</a:t>
            </a:r>
            <a:endParaRPr sz="2400"/>
          </a:p>
        </p:txBody>
      </p:sp>
      <p:pic>
        <p:nvPicPr>
          <p:cNvPr id="127" name="Google Shape;127;p14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1524000" y="1571576"/>
            <a:ext cx="8178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i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După</a:t>
            </a:r>
            <a:r>
              <a:rPr lang="en-US" sz="2400" b="0" i="1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finalizarea acestui modul</a:t>
            </a:r>
            <a:r>
              <a:rPr lang="en-US" sz="2400" i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485775" y="2660072"/>
            <a:ext cx="11101800" cy="336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ncredere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plățile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online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accesarea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folosirea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siguranță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unor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mijloace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online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plăti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facturi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impozite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taxe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guvernamentale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capacitatea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autentifica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gestiona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conturi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online,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actualizarea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înțelege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importanța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securității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accesarea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site-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urilor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sigure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evitarea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înșelătoriilor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protejarea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sensibile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Veți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putea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rezolva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ca de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exemplu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resetarea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parolei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plăți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nereușite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contactarea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serviciului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clienți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atunci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când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necesar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0F22D-7031-4564-BE4C-5C8C60F8E27A}"/>
              </a:ext>
            </a:extLst>
          </p:cNvPr>
          <p:cNvSpPr txBox="1"/>
          <p:nvPr/>
        </p:nvSpPr>
        <p:spPr>
          <a:xfrm>
            <a:off x="11380304" y="6162261"/>
            <a:ext cx="811696" cy="695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Google Shape;79;p1">
            <a:extLst>
              <a:ext uri="{FF2B5EF4-FFF2-40B4-BE49-F238E27FC236}">
                <a16:creationId xmlns:a16="http://schemas.microsoft.com/office/drawing/2014/main" id="{2F3A9783-4940-4F63-9813-829AB9CF79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2800" y="6300814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 dirty="0" err="1"/>
              <a:t>Conținutul</a:t>
            </a:r>
            <a:r>
              <a:rPr lang="en-US" sz="2400" dirty="0"/>
              <a:t> </a:t>
            </a:r>
            <a:r>
              <a:rPr lang="en-US" sz="2400" dirty="0" err="1"/>
              <a:t>Cursului</a:t>
            </a:r>
            <a:r>
              <a:rPr lang="en-US" sz="2400" dirty="0"/>
              <a:t> de formare - Modul </a:t>
            </a:r>
            <a:r>
              <a:rPr lang="ro-RO" sz="2400" dirty="0"/>
              <a:t>6</a:t>
            </a:r>
            <a:endParaRPr sz="2400"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089890" y="2152650"/>
            <a:ext cx="9597159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AutoNum type="arabicPeriod"/>
            </a:pPr>
            <a:r>
              <a:rPr lang="en-US" dirty="0" err="1"/>
              <a:t>Prezentarea</a:t>
            </a:r>
            <a:r>
              <a:rPr lang="en-US" dirty="0"/>
              <a:t> </a:t>
            </a:r>
            <a:r>
              <a:rPr lang="en-US" dirty="0" err="1"/>
              <a:t>sesiunii</a:t>
            </a:r>
            <a:r>
              <a:rPr lang="en-US" dirty="0"/>
              <a:t>: </a:t>
            </a:r>
            <a:r>
              <a:rPr lang="en-US" dirty="0" err="1"/>
              <a:t>durată</a:t>
            </a:r>
            <a:r>
              <a:rPr lang="en-US" dirty="0"/>
              <a:t>, </a:t>
            </a:r>
            <a:r>
              <a:rPr lang="en-US" dirty="0" err="1"/>
              <a:t>obiective</a:t>
            </a:r>
            <a:r>
              <a:rPr lang="en-US" dirty="0"/>
              <a:t>, </a:t>
            </a:r>
            <a:r>
              <a:rPr lang="en-US" dirty="0" err="1"/>
              <a:t>conținut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metodologie</a:t>
            </a:r>
            <a:r>
              <a:rPr lang="ro-RO" dirty="0"/>
              <a:t>, competențe</a:t>
            </a:r>
            <a:endParaRPr dirty="0"/>
          </a:p>
          <a:p>
            <a:pPr marL="468631" lvl="0" indent="-468629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AutoNum type="arabicPeriod"/>
            </a:pPr>
            <a:r>
              <a:rPr lang="en-US" dirty="0" err="1"/>
              <a:t>Portaluri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taxe</a:t>
            </a:r>
            <a:endParaRPr dirty="0"/>
          </a:p>
          <a:p>
            <a:pPr marL="468631" lvl="0" indent="-468629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AutoNum type="arabicPeriod"/>
            </a:pPr>
            <a:r>
              <a:rPr lang="en-US" dirty="0" err="1"/>
              <a:t>Portaluri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utilități</a:t>
            </a:r>
            <a:endParaRPr dirty="0"/>
          </a:p>
          <a:p>
            <a:pPr marL="468631" lvl="0" indent="-468629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AutoNum type="arabicPeriod"/>
            </a:pP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portalurilor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taxe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utilități</a:t>
            </a:r>
            <a:endParaRPr dirty="0"/>
          </a:p>
          <a:p>
            <a:pPr marL="468631" lvl="0" indent="-468629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AutoNum type="arabicPeriod"/>
            </a:pP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tranzacțiilor</a:t>
            </a:r>
            <a:r>
              <a:rPr lang="en-US" dirty="0"/>
              <a:t> online în </a:t>
            </a:r>
            <a:r>
              <a:rPr lang="en-US" dirty="0" err="1"/>
              <a:t>siguranță</a:t>
            </a:r>
            <a:endParaRPr dirty="0"/>
          </a:p>
          <a:p>
            <a:pPr marL="468631" lvl="0" indent="-468629" algn="l" rtl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ts val="2400"/>
              <a:buFont typeface="Calibri"/>
              <a:buAutoNum type="arabicPeriod"/>
            </a:pPr>
            <a:r>
              <a:rPr lang="en-US" dirty="0"/>
              <a:t>Test de </a:t>
            </a:r>
            <a:r>
              <a:rPr lang="en-US" dirty="0" err="1"/>
              <a:t>verificare</a:t>
            </a:r>
            <a:r>
              <a:rPr lang="en-US" dirty="0"/>
              <a:t> a </a:t>
            </a:r>
            <a:r>
              <a:rPr lang="en-US" dirty="0" err="1"/>
              <a:t>cunoștințelor</a:t>
            </a:r>
            <a:endParaRPr dirty="0"/>
          </a:p>
        </p:txBody>
      </p:sp>
      <p:pic>
        <p:nvPicPr>
          <p:cNvPr id="136" name="Google Shape;136;p6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1D194-AC21-417C-9C28-F88FAD284180}"/>
              </a:ext>
            </a:extLst>
          </p:cNvPr>
          <p:cNvSpPr txBox="1"/>
          <p:nvPr/>
        </p:nvSpPr>
        <p:spPr>
          <a:xfrm>
            <a:off x="11439939" y="6153150"/>
            <a:ext cx="752061" cy="7048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9;p1">
            <a:extLst>
              <a:ext uri="{FF2B5EF4-FFF2-40B4-BE49-F238E27FC236}">
                <a16:creationId xmlns:a16="http://schemas.microsoft.com/office/drawing/2014/main" id="{06AB0723-6192-47D9-815E-9C8B616EAFC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5311" y="6333513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n-US"/>
              <a:t>Secțiunea 1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400"/>
              <a:t>Metodologia de formare și durata</a:t>
            </a:r>
            <a:endParaRPr sz="2400"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>
                <a:solidFill>
                  <a:srgbClr val="FFC243"/>
                </a:solidFill>
              </a:rPr>
              <a:t>Durată: </a:t>
            </a:r>
            <a:r>
              <a:rPr lang="en-US"/>
              <a:t>4 ore (aproximativ)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n-US"/>
              <a:t>Sesiune față în față: 2 ore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n-US"/>
              <a:t>Pregătire online: 2 ore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4918238" y="2107474"/>
            <a:ext cx="7377300" cy="52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 err="1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Metodologie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Sesiuni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tive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participativ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Sesiuni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Dialog  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Joc 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Simulări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Lucru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echipă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Pregătire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online: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Videoclipuri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selectate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Aplicarea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practică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ro-RO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sfaturilor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discutate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timpul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sesiunii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Activități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lucru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echipă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Simulări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7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65"/>
            <a:ext cx="1742309" cy="17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95107-B661-409C-A98A-D68FFDC4298A}"/>
              </a:ext>
            </a:extLst>
          </p:cNvPr>
          <p:cNvSpPr txBox="1"/>
          <p:nvPr/>
        </p:nvSpPr>
        <p:spPr>
          <a:xfrm>
            <a:off x="11410122" y="6202017"/>
            <a:ext cx="781878" cy="655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Google Shape;79;p1">
            <a:extLst>
              <a:ext uri="{FF2B5EF4-FFF2-40B4-BE49-F238E27FC236}">
                <a16:creationId xmlns:a16="http://schemas.microsoft.com/office/drawing/2014/main" id="{50A30344-BBC7-4750-B2DD-FA1479B044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0348" y="6290280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7460146" y="1343527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en-US" sz="2000"/>
              <a:t>Secțiunea 2</a:t>
            </a:r>
            <a:br>
              <a:rPr lang="en-US" sz="2000"/>
            </a:br>
            <a:r>
              <a:rPr lang="en-US" sz="4000"/>
              <a:t>P</a:t>
            </a:r>
            <a:r>
              <a:rPr lang="en-US" sz="4000" b="1"/>
              <a:t>ortalurile de plată </a:t>
            </a:r>
            <a:r>
              <a:rPr lang="en-US" sz="4000"/>
              <a:t>pentru</a:t>
            </a:r>
            <a:r>
              <a:rPr lang="en-US" sz="4000" b="1"/>
              <a:t> taxe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299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: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</a:t>
            </a:r>
            <a:r>
              <a:rPr lang="en-US" sz="2000" dirty="0" err="1"/>
              <a:t>beneficiile</a:t>
            </a:r>
            <a:r>
              <a:rPr lang="en-US" sz="2000" dirty="0"/>
              <a:t> </a:t>
            </a:r>
            <a:r>
              <a:rPr lang="en-US" sz="2000" dirty="0" err="1"/>
              <a:t>portalurilor</a:t>
            </a:r>
            <a:r>
              <a:rPr lang="en-US" sz="2000" dirty="0"/>
              <a:t> de </a:t>
            </a:r>
            <a:r>
              <a:rPr lang="en-US" sz="2000" dirty="0" err="1"/>
              <a:t>plată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taxe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aflați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taxele</a:t>
            </a:r>
            <a:r>
              <a:rPr lang="en-US" sz="2000" dirty="0"/>
              <a:t> pe care le </a:t>
            </a:r>
            <a:r>
              <a:rPr lang="en-US" sz="2000" dirty="0" err="1"/>
              <a:t>puteți</a:t>
            </a:r>
            <a:r>
              <a:rPr lang="en-US" sz="2000" dirty="0"/>
              <a:t> </a:t>
            </a:r>
            <a:r>
              <a:rPr lang="en-US" sz="2000" dirty="0" err="1"/>
              <a:t>plăti</a:t>
            </a:r>
            <a:r>
              <a:rPr lang="en-US" sz="2000" dirty="0"/>
              <a:t> online</a:t>
            </a:r>
            <a:endParaRPr dirty="0"/>
          </a:p>
        </p:txBody>
      </p:sp>
      <p:sp>
        <p:nvSpPr>
          <p:cNvPr id="154" name="Google Shape;154;p8"/>
          <p:cNvSpPr txBox="1"/>
          <p:nvPr/>
        </p:nvSpPr>
        <p:spPr>
          <a:xfrm>
            <a:off x="8443050" y="4951076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E4570-C0C3-4C39-87AD-A91CD287A73F}"/>
              </a:ext>
            </a:extLst>
          </p:cNvPr>
          <p:cNvSpPr txBox="1"/>
          <p:nvPr/>
        </p:nvSpPr>
        <p:spPr>
          <a:xfrm>
            <a:off x="11380304" y="6142383"/>
            <a:ext cx="811696" cy="715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9;p1">
            <a:extLst>
              <a:ext uri="{FF2B5EF4-FFF2-40B4-BE49-F238E27FC236}">
                <a16:creationId xmlns:a16="http://schemas.microsoft.com/office/drawing/2014/main" id="{DECA87EB-D809-41F1-B08F-E0B3D0722C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7085" y="6237947"/>
            <a:ext cx="2346689" cy="52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5" descr="Tax concept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8750" y="2124364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 sz="2800" b="1"/>
              <a:t>Înțelegerea portalurilor de plată </a:t>
            </a:r>
            <a:r>
              <a:rPr lang="en-US"/>
              <a:t>pentru </a:t>
            </a:r>
            <a:r>
              <a:rPr lang="en-US" sz="2800" b="1"/>
              <a:t>taxe</a:t>
            </a:r>
            <a:endParaRPr sz="2800"/>
          </a:p>
        </p:txBody>
      </p:sp>
      <p:sp>
        <p:nvSpPr>
          <p:cNvPr id="162" name="Google Shape;162;p15"/>
          <p:cNvSpPr txBox="1">
            <a:spLocks noGrp="1"/>
          </p:cNvSpPr>
          <p:nvPr>
            <p:ph type="body" idx="1"/>
          </p:nvPr>
        </p:nvSpPr>
        <p:spPr>
          <a:xfrm>
            <a:off x="566150" y="1905150"/>
            <a:ext cx="8397000" cy="43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2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5"/>
              <a:buNone/>
            </a:pPr>
            <a:r>
              <a:rPr lang="en-US" dirty="0"/>
              <a:t>Un portal fiscal </a:t>
            </a:r>
            <a:r>
              <a:rPr lang="en-US" dirty="0" err="1"/>
              <a:t>este</a:t>
            </a:r>
            <a:r>
              <a:rPr lang="en-US" dirty="0"/>
              <a:t> un site web </a:t>
            </a:r>
            <a:r>
              <a:rPr lang="en-US" dirty="0" err="1"/>
              <a:t>oficial</a:t>
            </a:r>
            <a:r>
              <a:rPr lang="en-US" dirty="0"/>
              <a:t> pus la </a:t>
            </a:r>
            <a:r>
              <a:rPr lang="en-US" dirty="0" err="1"/>
              <a:t>dispoziție</a:t>
            </a:r>
            <a:r>
              <a:rPr lang="en-US" dirty="0"/>
              <a:t> de </a:t>
            </a:r>
            <a:r>
              <a:rPr lang="en-US" dirty="0" err="1"/>
              <a:t>autoritățile</a:t>
            </a:r>
            <a:r>
              <a:rPr lang="en-US" dirty="0"/>
              <a:t> </a:t>
            </a:r>
            <a:r>
              <a:rPr lang="en-US" dirty="0" err="1"/>
              <a:t>fiscale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locale,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contribuabilii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pot </a:t>
            </a:r>
            <a:r>
              <a:rPr lang="en-US" dirty="0" err="1"/>
              <a:t>depune</a:t>
            </a:r>
            <a:r>
              <a:rPr lang="en-US" dirty="0"/>
              <a:t> </a:t>
            </a:r>
            <a:r>
              <a:rPr lang="en-US" dirty="0" err="1"/>
              <a:t>declarațiile</a:t>
            </a:r>
            <a:r>
              <a:rPr lang="en-US" dirty="0"/>
              <a:t> </a:t>
            </a:r>
            <a:r>
              <a:rPr lang="en-US" dirty="0" err="1"/>
              <a:t>fiscale</a:t>
            </a:r>
            <a:r>
              <a:rPr lang="en-US" dirty="0"/>
              <a:t>, pot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plăți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pot </a:t>
            </a:r>
            <a:r>
              <a:rPr lang="en-US" dirty="0" err="1"/>
              <a:t>gestiona</a:t>
            </a:r>
            <a:r>
              <a:rPr lang="en-US" dirty="0"/>
              <a:t> </a:t>
            </a:r>
            <a:r>
              <a:rPr lang="en-US" dirty="0" err="1"/>
              <a:t>conturile</a:t>
            </a:r>
            <a:r>
              <a:rPr lang="en-US" dirty="0"/>
              <a:t> </a:t>
            </a:r>
            <a:r>
              <a:rPr lang="en-US" dirty="0" err="1"/>
              <a:t>fiscale</a:t>
            </a:r>
            <a:r>
              <a:rPr lang="en-US" dirty="0"/>
              <a:t>.</a:t>
            </a:r>
            <a:endParaRPr dirty="0"/>
          </a:p>
          <a:p>
            <a:pPr marL="7620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95"/>
              <a:buNone/>
            </a:pPr>
            <a:r>
              <a:rPr lang="en-US" b="1" dirty="0"/>
              <a:t>TIPURI DE PORTALURI FISCALE</a:t>
            </a:r>
            <a:endParaRPr dirty="0"/>
          </a:p>
          <a:p>
            <a:pPr marL="457200" lvl="0" indent="-39335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95"/>
              <a:buFont typeface="Calibri"/>
              <a:buChar char="▪"/>
            </a:pPr>
            <a:r>
              <a:rPr lang="en-US" b="1" dirty="0" err="1"/>
              <a:t>Portaluri</a:t>
            </a:r>
            <a:r>
              <a:rPr lang="en-US" b="1" dirty="0"/>
              <a:t> </a:t>
            </a:r>
            <a:r>
              <a:rPr lang="en-US" b="1" dirty="0" err="1"/>
              <a:t>fiscale</a:t>
            </a:r>
            <a:r>
              <a:rPr lang="en-US" b="1" dirty="0"/>
              <a:t> </a:t>
            </a:r>
            <a:r>
              <a:rPr lang="en-US" b="1" dirty="0" err="1"/>
              <a:t>naționale</a:t>
            </a:r>
            <a:r>
              <a:rPr lang="en-US" b="1" dirty="0"/>
              <a:t>: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declararea</a:t>
            </a:r>
            <a:r>
              <a:rPr lang="en-US" dirty="0"/>
              <a:t> </a:t>
            </a:r>
            <a:r>
              <a:rPr lang="en-US" dirty="0" err="1"/>
              <a:t>impozitului</a:t>
            </a:r>
            <a:r>
              <a:rPr lang="en-US" dirty="0"/>
              <a:t> pe </a:t>
            </a:r>
            <a:r>
              <a:rPr lang="en-US" dirty="0" err="1"/>
              <a:t>venit</a:t>
            </a:r>
            <a:r>
              <a:rPr lang="en-US" dirty="0"/>
              <a:t>, </a:t>
            </a:r>
            <a:r>
              <a:rPr lang="en-US" dirty="0" err="1"/>
              <a:t>accesarea</a:t>
            </a:r>
            <a:r>
              <a:rPr lang="en-US" dirty="0"/>
              <a:t> </a:t>
            </a:r>
            <a:r>
              <a:rPr lang="en-US" dirty="0" err="1"/>
              <a:t>istoricului</a:t>
            </a:r>
            <a:r>
              <a:rPr lang="en-US" dirty="0"/>
              <a:t> fiscal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plăților</a:t>
            </a:r>
            <a:r>
              <a:rPr lang="en-US" dirty="0"/>
              <a:t>. </a:t>
            </a:r>
            <a:endParaRPr dirty="0"/>
          </a:p>
          <a:p>
            <a:pPr marL="457200" lvl="0" indent="-39335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95"/>
              <a:buFont typeface="Calibri"/>
              <a:buChar char="▪"/>
            </a:pPr>
            <a:r>
              <a:rPr lang="en-US" b="1" dirty="0" err="1"/>
              <a:t>Portaluri</a:t>
            </a:r>
            <a:r>
              <a:rPr lang="en-US" b="1" dirty="0"/>
              <a:t> </a:t>
            </a:r>
            <a:r>
              <a:rPr lang="en-US" b="1" dirty="0" err="1"/>
              <a:t>fiscale</a:t>
            </a:r>
            <a:r>
              <a:rPr lang="en-US" b="1" dirty="0"/>
              <a:t> locale: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impozitele</a:t>
            </a:r>
            <a:r>
              <a:rPr lang="en-US" dirty="0"/>
              <a:t> locale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regionale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impozitul</a:t>
            </a:r>
            <a:r>
              <a:rPr lang="en-US" dirty="0"/>
              <a:t> pe </a:t>
            </a:r>
            <a:r>
              <a:rPr lang="en-US" dirty="0" err="1"/>
              <a:t>proprietate</a:t>
            </a:r>
            <a:r>
              <a:rPr lang="en-US" dirty="0"/>
              <a:t>, </a:t>
            </a:r>
            <a:r>
              <a:rPr lang="en-US" dirty="0" err="1"/>
              <a:t>impozitul</a:t>
            </a:r>
            <a:r>
              <a:rPr lang="en-US" dirty="0"/>
              <a:t> local pe </a:t>
            </a:r>
            <a:r>
              <a:rPr lang="en-US" dirty="0" err="1"/>
              <a:t>întreprinderi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taxele</a:t>
            </a:r>
            <a:r>
              <a:rPr lang="en-US" dirty="0"/>
              <a:t> la </a:t>
            </a:r>
            <a:r>
              <a:rPr lang="en-US" dirty="0" err="1"/>
              <a:t>primărie</a:t>
            </a:r>
            <a:r>
              <a:rPr lang="en-US" dirty="0"/>
              <a:t>.</a:t>
            </a:r>
            <a:endParaRPr dirty="0"/>
          </a:p>
          <a:p>
            <a:pPr marL="76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595"/>
              <a:buNone/>
            </a:pPr>
            <a:endParaRPr dirty="0"/>
          </a:p>
        </p:txBody>
      </p:sp>
      <p:sp>
        <p:nvSpPr>
          <p:cNvPr id="163" name="Google Shape;163;p15"/>
          <p:cNvSpPr txBox="1"/>
          <p:nvPr/>
        </p:nvSpPr>
        <p:spPr>
          <a:xfrm>
            <a:off x="9664524" y="5583816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8467105" y="0"/>
            <a:ext cx="3724919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6.2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rtalurile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plată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taxe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6-RO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MlAFb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MyUAVs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zJQBW1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zJQBW3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zJQBW4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DMlAFb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MyUAVuPjqkydAAAAHoAAAAcAAAAdW5pdmVyc2FsL2xvY2FsX3NldHRpbmdzLnhtbA3MPQoCQQxA4X5PEVKIFutPJ7gz29kpgusBwk6UgUwiO0H09k73io83jN8i8OGlZtOAh+0egXW2lPUV8DGd+yNCddJEYsoB1RDG2A1iM8md3Rus8Bb68TJxaeF8pdLkjdRZcoX1SvwUN9DDpX2fmRPuYvcHUEsDBBQAAgAIAMyUAVt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MyUAVs6nedwSwAAAGsAAAAbAAAAdW5pdmVyc2FsL3VuaXZlcnNhbC5wbmcueG1ss7GvyM1RKEstKs7Mz7NVMtQzULK34+WyKShKLctMLVeoAIoBBSFASaESyDVCcMszU0oygEIGFhYIwYzUzPSMElslC0MzuKA+0EwAUEsBAgAAFAACAAgAqX5QTzZhWAJHAwAA4QkAABQAAAAAAAAAAQAAAAAAAAAAAHVuaXZlcnNhbC9wbGF5ZXIueG1sUEsBAgAAFAACAAgAzJQBW7U39KgcBQAA4RMAAB0AAAAAAAAAAQAAAAAAeQMAAHVuaXZlcnNhbC9jb21tb25fbWVzc2FnZXMubG5nUEsBAgAAFAACAAgAzJQBWxUeYBujAAAAfwEAAC4AAAAAAAAAAQAAAAAA0AgAAHVuaXZlcnNhbC9wbGF5YmFja19hbmRfbmF2aWdhdGlvbl9zZXR0aW5ncy54bWxQSwECAAAUAAIACADMlAFbU8zMCI0DAACOEAAAJwAAAAAAAAABAAAAAAC/CQAAdW5pdmVyc2FsL2ZsYXNoX3B1Ymxpc2hpbmdfc2V0dGluZ3MueG1sUEsBAgAAFAACAAgAzJQBW3D0HBt+AwAAsQwAACEAAAAAAAAAAQAAAAAAkQ0AAHVuaXZlcnNhbC9mbGFzaF9za2luX3NldHRpbmdzLnhtbFBLAQIAABQAAgAIAMyUAVuBGOJYhwMAABgQAAAmAAAAAAAAAAEAAAAAAE4RAAB1bml2ZXJzYWwvaHRtbF9wdWJsaXNoaW5nX3NldHRpbmdzLnhtbFBLAQIAABQAAgAIAMyUAVs6Mq+ssQEAAHAGAAAfAAAAAAAAAAEAAAAAABkVAAB1bml2ZXJzYWwvaHRtbF9za2luX3NldHRpbmdzLmpzUEsBAgAAFAACAAgAzJQBW4+OqTJ0AAAAegAAABwAAAAAAAAAAQAAAAAABxcAAHVuaXZlcnNhbC9sb2NhbF9zZXR0aW5ncy54bWxQSwECAAAUAAIACADMlAFbQTcHEw4FAACsGgAAFwAAAAAAAAAAAAAAAAC1FwAAdW5pdmVyc2FsL3VuaXZlcnNhbC5wbmdQSwECAAAUAAIACADMlAFbOp3ncEsAAABrAAAAGwAAAAAAAAABAAAAAAD4HAAAdW5pdmVyc2FsL3VuaXZlcnNhbC5wbmcueG1sUEsFBgAAAAAKAAoABgMAAHwdAAAAAA=="/>
  <p:tag name="ISPRING_LMS_API_VERSION" val="SCORM 1.2"/>
  <p:tag name="ISPRING_ULTRA_SCORM_COURSE_ID" val="8FD9A676-DE40-4234-B253-FD385B62A2C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M\\R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M6-RO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2744</Words>
  <Application>Microsoft Office PowerPoint</Application>
  <PresentationFormat>Ευρεία οθόνη</PresentationFormat>
  <Paragraphs>279</Paragraphs>
  <Slides>36</Slides>
  <Notes>36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Poppins</vt:lpstr>
      <vt:lpstr>Courier New</vt:lpstr>
      <vt:lpstr>Calibri</vt:lpstr>
      <vt:lpstr>Impact</vt:lpstr>
      <vt:lpstr>Θέμα του Office</vt:lpstr>
      <vt:lpstr>Παρουσίαση του PowerPoint</vt:lpstr>
      <vt:lpstr>Παρουσίαση του PowerPoint</vt:lpstr>
      <vt:lpstr>Module</vt:lpstr>
      <vt:lpstr>Secțiunea 1 Introducere</vt:lpstr>
      <vt:lpstr>Competențe</vt:lpstr>
      <vt:lpstr>Conținutul Cursului de formare - Modul 6</vt:lpstr>
      <vt:lpstr>Secțiunea 1 Metodologia de formare și durata</vt:lpstr>
      <vt:lpstr>Secțiunea 2 Portalurile de plată pentru taxe</vt:lpstr>
      <vt:lpstr>Înțelegerea portalurilor de plată pentru taxe</vt:lpstr>
      <vt:lpstr>Exemple de taxe care pot fi plătite online</vt:lpstr>
      <vt:lpstr>Secțiunea 3 Portaluri de plată pentru utilități</vt:lpstr>
      <vt:lpstr>Înțelegerea portalurilor de plată pentru utilități</vt:lpstr>
      <vt:lpstr>Tipuri de utilități plătite online (1/2)</vt:lpstr>
      <vt:lpstr>Tipuri de utilități plătite online (2/2)</vt:lpstr>
      <vt:lpstr>Secțiunea 4 Utilizarea portalurilor de plată pentru taxe și utilități</vt:lpstr>
      <vt:lpstr>Etapele de accesare ale unui portal </vt:lpstr>
      <vt:lpstr>Setarea și gestionarea contului (1/2)</vt:lpstr>
      <vt:lpstr>Setarea și gestionarea contului (2/2)</vt:lpstr>
      <vt:lpstr>Secțiunea 5 Efectuarea tranzacțiilor online în siguranță</vt:lpstr>
      <vt:lpstr>Avantajele tranzacțiilor online securizate (1/3)</vt:lpstr>
      <vt:lpstr>Avantajele tranzacțiilor online securizate (2/3)</vt:lpstr>
      <vt:lpstr>Avantajele tranzacțiilor online securizate (3/3)</vt:lpstr>
      <vt:lpstr>Etapele principale (1/2)</vt:lpstr>
      <vt:lpstr>Etapele principale (2/2)</vt:lpstr>
      <vt:lpstr>Descărcarea și păstrarea chitanțelor</vt:lpstr>
      <vt:lpstr>Monitorizarea fraudei sau a erorilor</vt:lpstr>
      <vt:lpstr> 1. Recunoașterea erorilor de plată</vt:lpstr>
      <vt:lpstr>2. Identificarea activităților frauduloase</vt:lpstr>
      <vt:lpstr>3. Protejarea informațiilor</vt:lpstr>
      <vt:lpstr> 4. Pași de urmat dacă observați o problemă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M6-RO</dc:title>
  <dc:creator>pantelis bbalaouras</dc:creator>
  <cp:lastModifiedBy>pantelis</cp:lastModifiedBy>
  <cp:revision>7</cp:revision>
  <dcterms:created xsi:type="dcterms:W3CDTF">2020-06-02T13:31:56Z</dcterms:created>
  <dcterms:modified xsi:type="dcterms:W3CDTF">2025-08-01T15:39:00Z</dcterms:modified>
</cp:coreProperties>
</file>