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Poppins"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Impact" panose="020B0806030902050204" pitchFamily="34" charset="0"/>
      <p:regular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Fy4pjnGS6IZJRySBtRMG7541r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F31EC-E302-499D-82AD-C558D11FCB36}" v="4" dt="2025-07-19T18:35:37.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5/10/relationships/revisionInfo" Target="revisionInfo.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a:t>
            </a:fld>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87" name="Google Shape;1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97" name="Google Shape;1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07" name="Google Shape;2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17" name="Google Shape;2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27" name="Google Shape;2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47" name="Google Shape;2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17</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67" name="Google Shape;26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76" name="Google Shape;2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85" name="Google Shape;2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21</a:t>
            </a:fld>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06" name="Google Shape;30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19" name="Google Shape;31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27" name="Google Shape;32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35" name="Google Shape;33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26</a:t>
            </a:fld>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60" name="Google Shape;36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28</a:t>
            </a:fld>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29</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a:t>
            </a:fld>
            <a:endParaRPr>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30</a:t>
            </a:fld>
            <a:endParaRPr>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31</a:t>
            </a:fld>
            <a:endParaRPr>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36</a:t>
            </a:fld>
            <a:endParaRPr>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38</a:t>
            </a:fld>
            <a:endParaRPr>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40</a:t>
            </a:fld>
            <a:endParaRPr>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41</a:t>
            </a:fld>
            <a:endParaRPr>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42</a:t>
            </a:fld>
            <a:endParaRPr>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43</a:t>
            </a:fld>
            <a:endParaRPr>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dirty="0"/>
              <a:t>Pravilni odgovor je </a:t>
            </a:r>
            <a:r>
              <a:rPr lang="en-US" dirty="0"/>
              <a:t>B</a:t>
            </a:r>
            <a:r>
              <a:rPr lang="sl-SI" dirty="0"/>
              <a:t>.</a:t>
            </a:r>
            <a:r>
              <a:rPr lang="en-US" dirty="0"/>
              <a:t> </a:t>
            </a:r>
            <a:endParaRPr dirty="0"/>
          </a:p>
        </p:txBody>
      </p:sp>
      <p:sp>
        <p:nvSpPr>
          <p:cNvPr id="519" name="Google Shape;51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44</a:t>
            </a:fld>
            <a:endParaRPr>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dirty="0"/>
              <a:t>Pravilni odgovor je</a:t>
            </a:r>
            <a:r>
              <a:rPr lang="en-US" dirty="0"/>
              <a:t> C</a:t>
            </a:r>
            <a:r>
              <a:rPr lang="sl-SI" dirty="0"/>
              <a:t>.</a:t>
            </a:r>
            <a:endParaRPr dirty="0"/>
          </a:p>
        </p:txBody>
      </p:sp>
      <p:sp>
        <p:nvSpPr>
          <p:cNvPr id="531" name="Google Shape;53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45</a:t>
            </a:fld>
            <a:endParaRPr>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dirty="0"/>
              <a:t>Pravilni odgovor je</a:t>
            </a:r>
            <a:r>
              <a:rPr lang="en-US" dirty="0"/>
              <a:t> B</a:t>
            </a:r>
            <a:r>
              <a:rPr lang="sl-SI" dirty="0"/>
              <a:t>.</a:t>
            </a:r>
            <a:endParaRPr dirty="0"/>
          </a:p>
        </p:txBody>
      </p:sp>
      <p:sp>
        <p:nvSpPr>
          <p:cNvPr id="543" name="Google Shape;54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46</a:t>
            </a:fld>
            <a:endParaRPr>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47</a:t>
            </a:fld>
            <a:endParaRPr>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48</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8</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Osnovne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veščine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digitalne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pismenosti</a:t>
            </a:r>
            <a:endParaRPr lang="en-US" sz="2000" b="0" i="0" u="none" strike="noStrike" cap="none" dirty="0">
              <a:solidFill>
                <a:schemeClr val="dk1"/>
              </a:solidFill>
              <a:latin typeface="Calibri"/>
              <a:ea typeface="Calibri"/>
              <a:cs typeface="Calibri"/>
              <a:sym typeface="Calibri"/>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2" name="Εικόνα 1"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163ABF5C-25AD-96B8-6DEE-49A178B737CB}"/>
              </a:ext>
            </a:extLst>
          </p:cNvPr>
          <p:cNvPicPr>
            <a:picLocks noChangeAspect="1"/>
          </p:cNvPicPr>
          <p:nvPr userDrawn="1"/>
        </p:nvPicPr>
        <p:blipFill>
          <a:blip r:embed="rId3"/>
          <a:stretch>
            <a:fillRect/>
          </a:stretch>
        </p:blipFill>
        <p:spPr>
          <a:xfrm>
            <a:off x="11446172" y="6068026"/>
            <a:ext cx="745828" cy="78486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Εικόνα 1"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9E51DF8F-07F9-8CD0-09F3-2A468EED4E46}"/>
              </a:ext>
            </a:extLst>
          </p:cNvPr>
          <p:cNvPicPr>
            <a:picLocks noChangeAspect="1"/>
          </p:cNvPicPr>
          <p:nvPr userDrawn="1"/>
        </p:nvPicPr>
        <p:blipFill>
          <a:blip r:embed="rId3"/>
          <a:stretch>
            <a:fillRect/>
          </a:stretch>
        </p:blipFill>
        <p:spPr>
          <a:xfrm>
            <a:off x="11446172" y="6094402"/>
            <a:ext cx="745828" cy="78486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atin typeface="Calibri"/>
                <a:ea typeface="Calibri"/>
                <a:cs typeface="Calibri"/>
                <a:sym typeface="Calibri"/>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Osnovne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veščine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digitalne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pismenosti</a:t>
            </a:r>
            <a:endParaRPr lang="en-US" sz="2000" b="0" i="0" u="none" strike="noStrike" cap="none" dirty="0">
              <a:solidFill>
                <a:schemeClr val="dk1"/>
              </a:solidFill>
              <a:latin typeface="Calibri"/>
              <a:ea typeface="Calibri"/>
              <a:cs typeface="Calibri"/>
              <a:sym typeface="Calibri"/>
            </a:endParaRPr>
          </a:p>
        </p:txBody>
      </p:sp>
      <p:sp>
        <p:nvSpPr>
          <p:cNvPr id="36" name="Google Shape;36;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43" name="Google Shape;43;p6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Osnovne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veščine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digitalne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pismenosti</a:t>
            </a:r>
            <a:endParaRPr lang="en-US" sz="2000" b="0" i="0" u="none" strike="noStrike" cap="none" dirty="0">
              <a:solidFill>
                <a:schemeClr val="dk1"/>
              </a:solidFill>
              <a:latin typeface="Calibri"/>
              <a:ea typeface="Calibri"/>
              <a:cs typeface="Calibri"/>
              <a:sym typeface="Calibri"/>
            </a:endParaRPr>
          </a:p>
        </p:txBody>
      </p:sp>
      <p:pic>
        <p:nvPicPr>
          <p:cNvPr id="44" name="Google Shape;44;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49" name="Google Shape;49;p6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Osnovne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veščine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digitalne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pismenosti</a:t>
            </a:r>
            <a:endParaRPr lang="en-US" sz="2000" b="0" i="0" u="none" strike="noStrike" cap="none" dirty="0">
              <a:solidFill>
                <a:schemeClr val="dk1"/>
              </a:solidFill>
              <a:latin typeface="Calibri"/>
              <a:ea typeface="Calibri"/>
              <a:cs typeface="Calibri"/>
              <a:sym typeface="Calibri"/>
            </a:endParaRPr>
          </a:p>
        </p:txBody>
      </p:sp>
      <p:pic>
        <p:nvPicPr>
          <p:cNvPr id="50" name="Google Shape;50;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51"/>
        <p:cNvGrpSpPr/>
        <p:nvPr/>
      </p:nvGrpSpPr>
      <p:grpSpPr>
        <a:xfrm>
          <a:off x="0" y="0"/>
          <a:ext cx="0" cy="0"/>
          <a:chOff x="0" y="0"/>
          <a:chExt cx="0" cy="0"/>
        </a:xfrm>
      </p:grpSpPr>
      <p:sp>
        <p:nvSpPr>
          <p:cNvPr id="52" name="Google Shape;5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54" name="Google Shape;54;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55" name="Google Shape;55;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58" name="Google Shape;58;p64" descr="Placeholder-dark.png"/>
          <p:cNvPicPr preferRelativeResize="0"/>
          <p:nvPr/>
        </p:nvPicPr>
        <p:blipFill rotWithShape="1">
          <a:blip r:embed="rId2">
            <a:alphaModFix/>
          </a:blip>
          <a:srcRect/>
          <a:stretch/>
        </p:blipFill>
        <p:spPr>
          <a:xfrm>
            <a:off x="18106" y="26922"/>
            <a:ext cx="2784642" cy="1392322"/>
          </a:xfrm>
          <a:prstGeom prst="rect">
            <a:avLst/>
          </a:prstGeom>
          <a:noFill/>
          <a:ln>
            <a:noFill/>
          </a:ln>
        </p:spPr>
      </p:pic>
      <p:pic>
        <p:nvPicPr>
          <p:cNvPr id="3" name="Εικόνα 2"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78AA3793-431B-58AF-B32F-521A915871DC}"/>
              </a:ext>
            </a:extLst>
          </p:cNvPr>
          <p:cNvPicPr>
            <a:picLocks noChangeAspect="1"/>
          </p:cNvPicPr>
          <p:nvPr userDrawn="1"/>
        </p:nvPicPr>
        <p:blipFill>
          <a:blip r:embed="rId3"/>
          <a:stretch>
            <a:fillRect/>
          </a:stretch>
        </p:blipFill>
        <p:spPr>
          <a:xfrm>
            <a:off x="9314" y="6075340"/>
            <a:ext cx="745828" cy="784863"/>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s://elderlymobilemoney.e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Modul 1</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sl-SI" sz="4000" b="1" dirty="0">
                <a:solidFill>
                  <a:srgbClr val="3F3F3F"/>
                </a:solidFill>
                <a:latin typeface="Calibri"/>
                <a:ea typeface="Calibri"/>
                <a:cs typeface="Calibri"/>
                <a:sym typeface="Calibri"/>
              </a:rPr>
              <a:t>Osnovne v</a:t>
            </a:r>
            <a:r>
              <a:rPr lang="sl-SI" sz="4000" b="1" i="0" u="none" strike="noStrike" cap="none" dirty="0">
                <a:solidFill>
                  <a:srgbClr val="3F3F3F"/>
                </a:solidFill>
                <a:latin typeface="Calibri"/>
                <a:ea typeface="Calibri"/>
                <a:cs typeface="Calibri"/>
                <a:sym typeface="Calibri"/>
              </a:rPr>
              <a:t>eščine digitalne pismenosti</a:t>
            </a:r>
            <a:endParaRPr sz="1400" b="0" i="0" u="none" strike="noStrike" cap="none" dirty="0">
              <a:solidFill>
                <a:srgbClr val="000000"/>
              </a:solidFill>
              <a:latin typeface="Calibri"/>
              <a:ea typeface="Calibri"/>
              <a:cs typeface="Calibri"/>
              <a:sym typeface="Calibri"/>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sl-SI" sz="1100" b="0" i="0" dirty="0">
                <a:solidFill>
                  <a:schemeClr val="lt1"/>
                </a:solidFill>
                <a:latin typeface="Calibri"/>
                <a:ea typeface="Calibri"/>
                <a:cs typeface="Calibri"/>
                <a:sym typeface="Calibri"/>
              </a:rPr>
              <a:t>Projekt financira Evropska unija. Izražena stališča in mnenja so izključno stališča in mnenja avtorjev in ni nujno, da odražajo stališča in mnenja Evropske unije ali Evropske izvajalske agencije za izobraževanje in kulturo (EACEA). N</a:t>
            </a:r>
            <a:r>
              <a:rPr lang="sl-SI" sz="1100" dirty="0">
                <a:solidFill>
                  <a:schemeClr val="lt1"/>
                </a:solidFill>
                <a:latin typeface="Calibri"/>
                <a:ea typeface="Calibri"/>
                <a:cs typeface="Calibri"/>
                <a:sym typeface="Calibri"/>
              </a:rPr>
              <a:t>iti</a:t>
            </a:r>
            <a:r>
              <a:rPr lang="sl-SI" sz="1100" b="0" i="0" dirty="0">
                <a:solidFill>
                  <a:schemeClr val="lt1"/>
                </a:solidFill>
                <a:latin typeface="Calibri"/>
                <a:ea typeface="Calibri"/>
                <a:cs typeface="Calibri"/>
                <a:sym typeface="Calibri"/>
              </a:rPr>
              <a:t> Evropska unija niti EACEA ne moreta odgovarjati zanje. Številka projekta: 2023-1-RO01-KA220-ADU-000157797</a:t>
            </a:r>
            <a:endParaRPr lang="sl-SI" sz="1100" dirty="0">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9" name="Εικόνα 8"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70548A1B-3877-CBFD-D24E-39ED1AE7F6CC}"/>
              </a:ext>
            </a:extLst>
          </p:cNvPr>
          <p:cNvPicPr>
            <a:picLocks noChangeAspect="1"/>
          </p:cNvPicPr>
          <p:nvPr/>
        </p:nvPicPr>
        <p:blipFill>
          <a:blip r:embed="rId5"/>
          <a:stretch>
            <a:fillRect/>
          </a:stretch>
        </p:blipFill>
        <p:spPr>
          <a:xfrm>
            <a:off x="-22363" y="6210455"/>
            <a:ext cx="2515315" cy="6627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892537"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Osebni računalnik</a:t>
            </a:r>
            <a:endParaRPr dirty="0"/>
          </a:p>
        </p:txBody>
      </p:sp>
      <p:sp>
        <p:nvSpPr>
          <p:cNvPr id="190" name="Google Shape;190;p15"/>
          <p:cNvSpPr txBox="1">
            <a:spLocks noGrp="1"/>
          </p:cNvSpPr>
          <p:nvPr>
            <p:ph type="body" idx="1"/>
          </p:nvPr>
        </p:nvSpPr>
        <p:spPr>
          <a:xfrm>
            <a:off x="557998" y="1800000"/>
            <a:ext cx="7342087" cy="455350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sl-SI" b="1" dirty="0">
                <a:latin typeface="Calibri"/>
                <a:ea typeface="Calibri"/>
                <a:cs typeface="Calibri"/>
                <a:sym typeface="Calibri"/>
              </a:rPr>
              <a:t>Opis</a:t>
            </a:r>
            <a:r>
              <a:rPr lang="en-US" b="1" dirty="0">
                <a:latin typeface="Calibri"/>
                <a:ea typeface="Calibri"/>
                <a:cs typeface="Calibri"/>
                <a:sym typeface="Calibri"/>
              </a:rPr>
              <a:t>: </a:t>
            </a:r>
            <a:r>
              <a:rPr lang="sl-SI" dirty="0">
                <a:latin typeface="Calibri"/>
                <a:ea typeface="Calibri"/>
                <a:cs typeface="Calibri"/>
                <a:sym typeface="Calibri"/>
              </a:rPr>
              <a:t>Osebni računalnik</a:t>
            </a:r>
            <a:r>
              <a:rPr lang="en-US" dirty="0">
                <a:latin typeface="Calibri"/>
                <a:ea typeface="Calibri"/>
                <a:cs typeface="Calibri"/>
                <a:sym typeface="Calibri"/>
              </a:rPr>
              <a:t>(PC), </a:t>
            </a:r>
            <a:r>
              <a:rPr lang="sl-SI" dirty="0">
                <a:latin typeface="Calibri"/>
                <a:ea typeface="Calibri"/>
                <a:cs typeface="Calibri"/>
                <a:sym typeface="Calibri"/>
              </a:rPr>
              <a:t>stacionarni ali prenosni</a:t>
            </a:r>
            <a:r>
              <a:rPr lang="en-US" dirty="0">
                <a:latin typeface="Calibri"/>
                <a:ea typeface="Calibri"/>
                <a:cs typeface="Calibri"/>
                <a:sym typeface="Calibri"/>
              </a:rPr>
              <a:t>, </a:t>
            </a:r>
            <a:r>
              <a:rPr lang="sl-SI" dirty="0">
                <a:latin typeface="Calibri"/>
                <a:ea typeface="Calibri"/>
                <a:cs typeface="Calibri"/>
                <a:sym typeface="Calibri"/>
              </a:rPr>
              <a:t>je elektronska naprava, ki se uporablja za različne namene</a:t>
            </a:r>
            <a:r>
              <a:rPr lang="en-US" dirty="0">
                <a:latin typeface="Calibri"/>
                <a:ea typeface="Calibri"/>
                <a:cs typeface="Calibri"/>
                <a:sym typeface="Calibri"/>
              </a:rPr>
              <a:t>, </a:t>
            </a:r>
            <a:r>
              <a:rPr lang="sl-SI" dirty="0"/>
              <a:t>med drugim za brskanje po spletu, pisanje dokumentov, igranje videoiger itd. </a:t>
            </a:r>
            <a:r>
              <a:rPr lang="en-US" dirty="0">
                <a:latin typeface="Calibri"/>
                <a:ea typeface="Calibri"/>
                <a:cs typeface="Calibri"/>
                <a:sym typeface="Calibri"/>
              </a:rPr>
              <a:t> </a:t>
            </a:r>
            <a:endParaRPr dirty="0"/>
          </a:p>
          <a:p>
            <a:pPr marL="457200" lvl="0" indent="-381000" algn="l" rtl="0">
              <a:lnSpc>
                <a:spcPct val="100000"/>
              </a:lnSpc>
              <a:spcBef>
                <a:spcPts val="1200"/>
              </a:spcBef>
              <a:spcAft>
                <a:spcPts val="0"/>
              </a:spcAft>
              <a:buSzPts val="2400"/>
              <a:buChar char="▪"/>
            </a:pPr>
            <a:r>
              <a:rPr lang="en-US" b="1" dirty="0">
                <a:latin typeface="Calibri"/>
                <a:ea typeface="Calibri"/>
                <a:cs typeface="Calibri"/>
                <a:sym typeface="Calibri"/>
              </a:rPr>
              <a:t>U</a:t>
            </a:r>
            <a:r>
              <a:rPr lang="sl-SI" b="1" dirty="0"/>
              <a:t>poraben za</a:t>
            </a:r>
            <a:r>
              <a:rPr lang="en-US" b="1" dirty="0">
                <a:latin typeface="Calibri"/>
                <a:ea typeface="Calibri"/>
                <a:cs typeface="Calibri"/>
                <a:sym typeface="Calibri"/>
              </a:rPr>
              <a:t>: </a:t>
            </a:r>
            <a:r>
              <a:rPr lang="sl-SI" dirty="0">
                <a:latin typeface="Calibri"/>
                <a:ea typeface="Calibri"/>
                <a:cs typeface="Calibri"/>
                <a:sym typeface="Calibri"/>
              </a:rPr>
              <a:t>Napredno spletno raziskovanje</a:t>
            </a:r>
            <a:r>
              <a:rPr lang="en-US" dirty="0">
                <a:latin typeface="Calibri"/>
                <a:ea typeface="Calibri"/>
                <a:cs typeface="Calibri"/>
                <a:sym typeface="Calibri"/>
              </a:rPr>
              <a:t>, </a:t>
            </a:r>
            <a:r>
              <a:rPr lang="sl-SI" dirty="0">
                <a:latin typeface="Calibri"/>
                <a:ea typeface="Calibri"/>
                <a:cs typeface="Calibri"/>
                <a:sym typeface="Calibri"/>
              </a:rPr>
              <a:t>pisanje dolgih besedil</a:t>
            </a:r>
            <a:r>
              <a:rPr lang="en-US" dirty="0">
                <a:latin typeface="Calibri"/>
                <a:ea typeface="Calibri"/>
                <a:cs typeface="Calibri"/>
                <a:sym typeface="Calibri"/>
              </a:rPr>
              <a:t>, </a:t>
            </a:r>
            <a:r>
              <a:rPr lang="sl-SI" dirty="0">
                <a:latin typeface="Calibri"/>
                <a:ea typeface="Calibri"/>
                <a:cs typeface="Calibri"/>
                <a:sym typeface="Calibri"/>
              </a:rPr>
              <a:t>pisanje e-poštnih sporočil</a:t>
            </a:r>
            <a:r>
              <a:rPr lang="en-US" dirty="0">
                <a:latin typeface="Calibri"/>
                <a:ea typeface="Calibri"/>
                <a:cs typeface="Calibri"/>
                <a:sym typeface="Calibri"/>
              </a:rPr>
              <a:t>, </a:t>
            </a:r>
            <a:r>
              <a:rPr lang="sl-SI" dirty="0">
                <a:latin typeface="Calibri"/>
                <a:ea typeface="Calibri"/>
                <a:cs typeface="Calibri"/>
                <a:sym typeface="Calibri"/>
              </a:rPr>
              <a:t>spletno nakupovanje blaga, spletno bančništvo</a:t>
            </a:r>
            <a:r>
              <a:rPr lang="en-US" dirty="0">
                <a:latin typeface="Calibri"/>
                <a:ea typeface="Calibri"/>
                <a:cs typeface="Calibri"/>
                <a:sym typeface="Calibri"/>
              </a:rPr>
              <a:t>.</a:t>
            </a:r>
            <a:endParaRPr dirty="0"/>
          </a:p>
          <a:p>
            <a:pPr marL="457200" lvl="0" indent="-381000" algn="l" rtl="0">
              <a:lnSpc>
                <a:spcPct val="100000"/>
              </a:lnSpc>
              <a:spcBef>
                <a:spcPts val="1200"/>
              </a:spcBef>
              <a:spcAft>
                <a:spcPts val="0"/>
              </a:spcAft>
              <a:buSzPts val="2400"/>
              <a:buChar char="▪"/>
            </a:pPr>
            <a:r>
              <a:rPr lang="en-US" b="1" dirty="0">
                <a:latin typeface="Calibri"/>
                <a:ea typeface="Calibri"/>
                <a:cs typeface="Calibri"/>
                <a:sym typeface="Calibri"/>
              </a:rPr>
              <a:t>N</a:t>
            </a:r>
            <a:r>
              <a:rPr lang="sl-SI" b="1" dirty="0">
                <a:latin typeface="Calibri"/>
                <a:ea typeface="Calibri"/>
                <a:cs typeface="Calibri"/>
                <a:sym typeface="Calibri"/>
              </a:rPr>
              <a:t>i uporaben za</a:t>
            </a:r>
            <a:r>
              <a:rPr lang="en-US" b="1" dirty="0">
                <a:latin typeface="Calibri"/>
                <a:ea typeface="Calibri"/>
                <a:cs typeface="Calibri"/>
                <a:sym typeface="Calibri"/>
              </a:rPr>
              <a:t>: </a:t>
            </a:r>
            <a:r>
              <a:rPr lang="sl-SI" dirty="0">
                <a:latin typeface="Calibri"/>
                <a:ea typeface="Calibri"/>
                <a:cs typeface="Calibri"/>
                <a:sym typeface="Calibri"/>
              </a:rPr>
              <a:t>Spletno raziskovanje ali pisanje </a:t>
            </a:r>
            <a:r>
              <a:rPr lang="sl-SI" dirty="0"/>
              <a:t>besedil na poti</a:t>
            </a:r>
            <a:r>
              <a:rPr lang="en-US" dirty="0">
                <a:latin typeface="Calibri"/>
                <a:ea typeface="Calibri"/>
                <a:cs typeface="Calibri"/>
                <a:sym typeface="Calibri"/>
              </a:rPr>
              <a:t>.</a:t>
            </a:r>
            <a:endParaRPr dirty="0"/>
          </a:p>
          <a:p>
            <a:pPr marL="457200" lvl="0" indent="-228600" algn="l" rtl="0">
              <a:lnSpc>
                <a:spcPct val="100000"/>
              </a:lnSpc>
              <a:spcBef>
                <a:spcPts val="1200"/>
              </a:spcBef>
              <a:spcAft>
                <a:spcPts val="600"/>
              </a:spcAft>
              <a:buSzPts val="2400"/>
              <a:buNone/>
            </a:pPr>
            <a:endParaRPr dirty="0">
              <a:latin typeface="Calibri"/>
              <a:ea typeface="Calibri"/>
              <a:cs typeface="Calibri"/>
              <a:sym typeface="Calibri"/>
            </a:endParaRPr>
          </a:p>
        </p:txBody>
      </p:sp>
      <p:pic>
        <p:nvPicPr>
          <p:cNvPr id="191" name="Google Shape;191;p15"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193" name="Google Shape;193;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toryset</a:t>
            </a: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0273E06E-8562-E93F-5DA4-734966DBF018}"/>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Pametni telefon</a:t>
            </a:r>
            <a:endParaRPr dirty="0"/>
          </a:p>
        </p:txBody>
      </p:sp>
      <p:sp>
        <p:nvSpPr>
          <p:cNvPr id="200" name="Google Shape;200;p16"/>
          <p:cNvSpPr txBox="1">
            <a:spLocks noGrp="1"/>
          </p:cNvSpPr>
          <p:nvPr>
            <p:ph type="body" idx="1"/>
          </p:nvPr>
        </p:nvSpPr>
        <p:spPr>
          <a:xfrm>
            <a:off x="557999" y="1799999"/>
            <a:ext cx="7523320" cy="4766674"/>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Char char="▪"/>
            </a:pPr>
            <a:r>
              <a:rPr lang="sl-SI" b="1" dirty="0"/>
              <a:t>Opis</a:t>
            </a:r>
            <a:r>
              <a:rPr lang="en-US" b="1" dirty="0"/>
              <a:t>: </a:t>
            </a:r>
            <a:r>
              <a:rPr lang="sl-SI" dirty="0"/>
              <a:t>Pametni telefon je prenosni telefon, ki ga lahko uporabljamo za mnogo več kakor samo za telefonske klice. Na primer, lahko ga povežemo z</a:t>
            </a:r>
            <a:r>
              <a:rPr lang="en-US" dirty="0"/>
              <a:t> </a:t>
            </a:r>
            <a:r>
              <a:rPr lang="sl-SI" dirty="0"/>
              <a:t>i</a:t>
            </a:r>
            <a:r>
              <a:rPr lang="en-US" dirty="0" err="1"/>
              <a:t>nternet</a:t>
            </a:r>
            <a:r>
              <a:rPr lang="sl-SI" dirty="0"/>
              <a:t>om</a:t>
            </a:r>
            <a:r>
              <a:rPr lang="en-US" dirty="0"/>
              <a:t>, </a:t>
            </a:r>
            <a:r>
              <a:rPr lang="sl-SI" dirty="0"/>
              <a:t>z njim </a:t>
            </a:r>
            <a:r>
              <a:rPr lang="sl-SI" dirty="0" err="1"/>
              <a:t>fotografir</a:t>
            </a:r>
            <a:r>
              <a:rPr lang="en-US" dirty="0"/>
              <a:t>a</a:t>
            </a:r>
            <a:r>
              <a:rPr lang="sl-SI" dirty="0" err="1"/>
              <a:t>mo</a:t>
            </a:r>
            <a:r>
              <a:rPr lang="sl-SI" dirty="0"/>
              <a:t> in ustvarjamo </a:t>
            </a:r>
            <a:r>
              <a:rPr lang="en-US" dirty="0"/>
              <a:t>video</a:t>
            </a:r>
            <a:r>
              <a:rPr lang="sl-SI" dirty="0"/>
              <a:t>po</a:t>
            </a:r>
            <a:r>
              <a:rPr lang="en-US" dirty="0"/>
              <a:t>s</a:t>
            </a:r>
            <a:r>
              <a:rPr lang="sl-SI" dirty="0" err="1"/>
              <a:t>netke</a:t>
            </a:r>
            <a:r>
              <a:rPr lang="en-US" dirty="0"/>
              <a:t>. </a:t>
            </a:r>
            <a:r>
              <a:rPr lang="sl-SI" dirty="0"/>
              <a:t>Lahko si predstavljamo, da je to majhen računalnik. Pametni telefoni imajo zaslon na dotik. </a:t>
            </a:r>
            <a:r>
              <a:rPr lang="en-US" dirty="0"/>
              <a:t> </a:t>
            </a:r>
            <a:endParaRPr dirty="0"/>
          </a:p>
          <a:p>
            <a:pPr marL="457200" lvl="0" indent="-381000" algn="l" rtl="0">
              <a:lnSpc>
                <a:spcPct val="100000"/>
              </a:lnSpc>
              <a:spcBef>
                <a:spcPts val="1200"/>
              </a:spcBef>
              <a:spcAft>
                <a:spcPts val="0"/>
              </a:spcAft>
              <a:buSzPts val="2400"/>
              <a:buChar char="▪"/>
            </a:pPr>
            <a:r>
              <a:rPr lang="en-US" b="1" dirty="0"/>
              <a:t>U</a:t>
            </a:r>
            <a:r>
              <a:rPr lang="sl-SI" b="1" dirty="0"/>
              <a:t>poraben za</a:t>
            </a:r>
            <a:r>
              <a:rPr lang="en-US" b="1" dirty="0"/>
              <a:t>: </a:t>
            </a:r>
            <a:r>
              <a:rPr lang="sl-SI" dirty="0"/>
              <a:t>Pi</a:t>
            </a:r>
            <a:r>
              <a:rPr lang="en-US" dirty="0"/>
              <a:t>s</a:t>
            </a:r>
            <a:r>
              <a:rPr lang="sl-SI" dirty="0" err="1"/>
              <a:t>anje</a:t>
            </a:r>
            <a:r>
              <a:rPr lang="sl-SI" dirty="0"/>
              <a:t> kratkih sporočil</a:t>
            </a:r>
            <a:r>
              <a:rPr lang="en-US" dirty="0"/>
              <a:t>,</a:t>
            </a:r>
            <a:r>
              <a:rPr lang="sl-SI" dirty="0"/>
              <a:t> nezahtevno</a:t>
            </a:r>
            <a:r>
              <a:rPr lang="en-US" dirty="0"/>
              <a:t> </a:t>
            </a:r>
            <a:r>
              <a:rPr lang="sl-SI" dirty="0"/>
              <a:t>spletno raziskovanje, dostop do družbenih medijev, kot sta </a:t>
            </a:r>
            <a:r>
              <a:rPr lang="en-US" dirty="0"/>
              <a:t>WhatsApp</a:t>
            </a:r>
            <a:r>
              <a:rPr lang="sl-SI" dirty="0"/>
              <a:t> in</a:t>
            </a:r>
            <a:r>
              <a:rPr lang="en-US" dirty="0"/>
              <a:t> Instagram, </a:t>
            </a:r>
            <a:r>
              <a:rPr lang="sl-SI" dirty="0"/>
              <a:t>preverjanje</a:t>
            </a:r>
            <a:r>
              <a:rPr lang="en-US" dirty="0"/>
              <a:t> e</a:t>
            </a:r>
            <a:r>
              <a:rPr lang="sl-SI" dirty="0"/>
              <a:t>-poštnih sporočil</a:t>
            </a:r>
            <a:r>
              <a:rPr lang="en-US" dirty="0"/>
              <a:t>,  </a:t>
            </a:r>
            <a:r>
              <a:rPr lang="sl-SI" dirty="0"/>
              <a:t>spletno </a:t>
            </a:r>
            <a:r>
              <a:rPr lang="en-US" dirty="0"/>
              <a:t>ban</a:t>
            </a:r>
            <a:r>
              <a:rPr lang="sl-SI" dirty="0"/>
              <a:t>č</a:t>
            </a:r>
            <a:r>
              <a:rPr lang="en-US" dirty="0"/>
              <a:t>n</a:t>
            </a:r>
            <a:r>
              <a:rPr lang="sl-SI" dirty="0" err="1"/>
              <a:t>ištvo</a:t>
            </a:r>
            <a:r>
              <a:rPr lang="en-US" dirty="0"/>
              <a:t>, </a:t>
            </a:r>
            <a:r>
              <a:rPr lang="sl-SI" dirty="0"/>
              <a:t>spletno nakupovanje </a:t>
            </a:r>
            <a:r>
              <a:rPr lang="sl-SI" dirty="0" err="1"/>
              <a:t>itd</a:t>
            </a:r>
            <a:r>
              <a:rPr lang="en-US" dirty="0"/>
              <a:t>.</a:t>
            </a:r>
            <a:endParaRPr dirty="0"/>
          </a:p>
          <a:p>
            <a:pPr marL="457200" lvl="0" indent="-381000" algn="l" rtl="0">
              <a:lnSpc>
                <a:spcPct val="100000"/>
              </a:lnSpc>
              <a:spcBef>
                <a:spcPts val="1200"/>
              </a:spcBef>
              <a:spcAft>
                <a:spcPts val="0"/>
              </a:spcAft>
              <a:buSzPts val="2400"/>
              <a:buChar char="▪"/>
            </a:pPr>
            <a:r>
              <a:rPr lang="en-US" b="1" dirty="0"/>
              <a:t>N</a:t>
            </a:r>
            <a:r>
              <a:rPr lang="sl-SI" b="1" dirty="0"/>
              <a:t>i </a:t>
            </a:r>
            <a:r>
              <a:rPr lang="sl-SI" b="1" dirty="0" err="1"/>
              <a:t>upo</a:t>
            </a:r>
            <a:r>
              <a:rPr lang="en-US" b="1" dirty="0"/>
              <a:t>r</a:t>
            </a:r>
            <a:r>
              <a:rPr lang="sl-SI" b="1" dirty="0" err="1"/>
              <a:t>aben</a:t>
            </a:r>
            <a:r>
              <a:rPr lang="sl-SI" b="1" dirty="0"/>
              <a:t> za</a:t>
            </a:r>
            <a:r>
              <a:rPr lang="en-US" dirty="0"/>
              <a:t>: </a:t>
            </a:r>
            <a:r>
              <a:rPr lang="sl-SI" dirty="0"/>
              <a:t>Pisanje dolgih besedil ali obsežno spletno raziskovanje. </a:t>
            </a:r>
            <a:endParaRPr dirty="0"/>
          </a:p>
          <a:p>
            <a:pPr marL="457200" lvl="0" indent="-228600" algn="l" rtl="0">
              <a:lnSpc>
                <a:spcPct val="100000"/>
              </a:lnSpc>
              <a:spcBef>
                <a:spcPts val="1200"/>
              </a:spcBef>
              <a:spcAft>
                <a:spcPts val="600"/>
              </a:spcAft>
              <a:buSzPts val="2400"/>
              <a:buNone/>
            </a:pPr>
            <a:endParaRPr dirty="0"/>
          </a:p>
        </p:txBody>
      </p:sp>
      <p:sp>
        <p:nvSpPr>
          <p:cNvPr id="201" name="Google Shape;201;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Slika: P</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ch.vector</a:t>
            </a: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02" name="Google Shape;202;p16"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272272" y="1799999"/>
            <a:ext cx="3535022" cy="3954291"/>
          </a:xfrm>
          <a:prstGeom prst="rect">
            <a:avLst/>
          </a:prstGeom>
          <a:noFill/>
          <a:ln>
            <a:noFill/>
          </a:ln>
        </p:spPr>
      </p:pic>
      <p:sp>
        <p:nvSpPr>
          <p:cNvPr id="2" name="Google Shape;182;p14">
            <a:extLst>
              <a:ext uri="{FF2B5EF4-FFF2-40B4-BE49-F238E27FC236}">
                <a16:creationId xmlns:a16="http://schemas.microsoft.com/office/drawing/2014/main" id="{C35B9281-C18F-E221-6374-EA92320063F9}"/>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Tabl</a:t>
            </a:r>
            <a:r>
              <a:rPr lang="sl-SI" dirty="0" err="1"/>
              <a:t>ični</a:t>
            </a:r>
            <a:r>
              <a:rPr lang="sl-SI" dirty="0"/>
              <a:t> računalnik</a:t>
            </a:r>
            <a:endParaRPr dirty="0"/>
          </a:p>
        </p:txBody>
      </p:sp>
      <p:sp>
        <p:nvSpPr>
          <p:cNvPr id="210" name="Google Shape;210;p17"/>
          <p:cNvSpPr txBox="1">
            <a:spLocks noGrp="1"/>
          </p:cNvSpPr>
          <p:nvPr>
            <p:ph type="body" idx="1"/>
          </p:nvPr>
        </p:nvSpPr>
        <p:spPr>
          <a:xfrm>
            <a:off x="557999" y="1800000"/>
            <a:ext cx="6592444" cy="4553504"/>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sl-SI" b="1" dirty="0"/>
              <a:t>Opis</a:t>
            </a:r>
            <a:r>
              <a:rPr lang="en-US" b="1" dirty="0"/>
              <a:t>: </a:t>
            </a:r>
            <a:r>
              <a:rPr lang="sl-SI" dirty="0"/>
              <a:t>Ta</a:t>
            </a:r>
            <a:r>
              <a:rPr lang="en-US" dirty="0"/>
              <a:t>bl</a:t>
            </a:r>
            <a:r>
              <a:rPr lang="sl-SI" dirty="0"/>
              <a:t>ica je manjša od stacionarnega in prenosnega računalnika, a večja od pametnega telefona. Ima zaslon na dotik</a:t>
            </a:r>
            <a:r>
              <a:rPr lang="en-US" dirty="0"/>
              <a:t>, </a:t>
            </a:r>
            <a:r>
              <a:rPr lang="sl-SI" dirty="0"/>
              <a:t>nima pa tipkovnice kakor prenosnik. </a:t>
            </a:r>
            <a:endParaRPr dirty="0"/>
          </a:p>
          <a:p>
            <a:pPr marL="457200" lvl="0" indent="-381000" algn="l" rtl="0">
              <a:lnSpc>
                <a:spcPct val="100000"/>
              </a:lnSpc>
              <a:spcBef>
                <a:spcPts val="1200"/>
              </a:spcBef>
              <a:spcAft>
                <a:spcPts val="0"/>
              </a:spcAft>
              <a:buSzPts val="2400"/>
              <a:buChar char="▪"/>
            </a:pPr>
            <a:r>
              <a:rPr lang="en-US" b="1" dirty="0"/>
              <a:t>U</a:t>
            </a:r>
            <a:r>
              <a:rPr lang="sl-SI" b="1" dirty="0"/>
              <a:t>porabna za</a:t>
            </a:r>
            <a:r>
              <a:rPr lang="en-US" b="1" dirty="0"/>
              <a:t>: </a:t>
            </a:r>
            <a:r>
              <a:rPr lang="sl-SI" dirty="0"/>
              <a:t>Iskanje preprostih informacij</a:t>
            </a:r>
            <a:r>
              <a:rPr lang="en-US" dirty="0"/>
              <a:t>, </a:t>
            </a:r>
            <a:r>
              <a:rPr lang="sl-SI" dirty="0"/>
              <a:t>nalaganje in branje knjig</a:t>
            </a:r>
            <a:r>
              <a:rPr lang="en-US" dirty="0"/>
              <a:t>, </a:t>
            </a:r>
            <a:r>
              <a:rPr lang="sl-SI" dirty="0"/>
              <a:t>igranje iger</a:t>
            </a:r>
            <a:r>
              <a:rPr lang="en-US" dirty="0"/>
              <a:t>, </a:t>
            </a:r>
            <a:r>
              <a:rPr lang="sl-SI" dirty="0"/>
              <a:t>gledanje videoposnetkov</a:t>
            </a:r>
            <a:r>
              <a:rPr lang="en-US" dirty="0"/>
              <a:t>, </a:t>
            </a:r>
            <a:r>
              <a:rPr lang="sl-SI" dirty="0"/>
              <a:t>preverjanje</a:t>
            </a:r>
            <a:r>
              <a:rPr lang="en-US" dirty="0"/>
              <a:t> e</a:t>
            </a:r>
            <a:r>
              <a:rPr lang="sl-SI" dirty="0"/>
              <a:t>-poštnih sporočil</a:t>
            </a:r>
            <a:r>
              <a:rPr lang="en-US" dirty="0"/>
              <a:t>,  </a:t>
            </a:r>
            <a:r>
              <a:rPr lang="sl-SI" dirty="0"/>
              <a:t>spletno </a:t>
            </a:r>
            <a:r>
              <a:rPr lang="en-US" dirty="0"/>
              <a:t>ban</a:t>
            </a:r>
            <a:r>
              <a:rPr lang="sl-SI" dirty="0" err="1"/>
              <a:t>čn</a:t>
            </a:r>
            <a:r>
              <a:rPr lang="en-US" dirty="0" err="1"/>
              <a:t>i</a:t>
            </a:r>
            <a:r>
              <a:rPr lang="sl-SI" dirty="0" err="1"/>
              <a:t>štvo</a:t>
            </a:r>
            <a:r>
              <a:rPr lang="en-US" dirty="0"/>
              <a:t>, s</a:t>
            </a:r>
            <a:r>
              <a:rPr lang="sl-SI" dirty="0" err="1"/>
              <a:t>pletno</a:t>
            </a:r>
            <a:r>
              <a:rPr lang="sl-SI" dirty="0"/>
              <a:t> nakupovanje</a:t>
            </a:r>
            <a:r>
              <a:rPr lang="en-US" dirty="0"/>
              <a:t>.</a:t>
            </a:r>
            <a:endParaRPr dirty="0"/>
          </a:p>
          <a:p>
            <a:pPr marL="457200" lvl="0" indent="-381000" algn="l" rtl="0">
              <a:lnSpc>
                <a:spcPct val="100000"/>
              </a:lnSpc>
              <a:spcBef>
                <a:spcPts val="1200"/>
              </a:spcBef>
              <a:spcAft>
                <a:spcPts val="0"/>
              </a:spcAft>
              <a:buSzPts val="2400"/>
              <a:buChar char="▪"/>
            </a:pPr>
            <a:r>
              <a:rPr lang="en-US" b="1" dirty="0"/>
              <a:t>N</a:t>
            </a:r>
            <a:r>
              <a:rPr lang="sl-SI" b="1" dirty="0"/>
              <a:t>i</a:t>
            </a:r>
            <a:r>
              <a:rPr lang="en-US" b="1" dirty="0"/>
              <a:t> u</a:t>
            </a:r>
            <a:r>
              <a:rPr lang="sl-SI" b="1" dirty="0"/>
              <a:t>porabna za</a:t>
            </a:r>
            <a:r>
              <a:rPr lang="en-US" b="1" dirty="0"/>
              <a:t>:</a:t>
            </a:r>
            <a:r>
              <a:rPr lang="sl-SI" b="1" dirty="0"/>
              <a:t> </a:t>
            </a:r>
            <a:r>
              <a:rPr lang="sl-SI" dirty="0"/>
              <a:t>Pisanje dolgih e-poštnih sporočil ali drugih besedil</a:t>
            </a:r>
            <a:r>
              <a:rPr lang="en-US" dirty="0"/>
              <a:t>, </a:t>
            </a:r>
            <a:r>
              <a:rPr lang="sl-SI" dirty="0"/>
              <a:t>obsežno iskanje informacij</a:t>
            </a:r>
            <a:r>
              <a:rPr lang="en-US" dirty="0"/>
              <a:t>.</a:t>
            </a:r>
            <a:endParaRPr dirty="0"/>
          </a:p>
          <a:p>
            <a:pPr marL="457200" lvl="0" indent="-228600" algn="l" rtl="0">
              <a:lnSpc>
                <a:spcPct val="100000"/>
              </a:lnSpc>
              <a:spcBef>
                <a:spcPts val="1200"/>
              </a:spcBef>
              <a:spcAft>
                <a:spcPts val="600"/>
              </a:spcAft>
              <a:buSzPts val="2400"/>
              <a:buNone/>
            </a:pPr>
            <a:endParaRPr dirty="0"/>
          </a:p>
        </p:txBody>
      </p:sp>
      <p:sp>
        <p:nvSpPr>
          <p:cNvPr id="211" name="Google Shape;211;p1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sl-SI"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Slika: P</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ch.vector</a:t>
            </a: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12" name="Google Shape;212;p17"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2" name="Google Shape;182;p14">
            <a:extLst>
              <a:ext uri="{FF2B5EF4-FFF2-40B4-BE49-F238E27FC236}">
                <a16:creationId xmlns:a16="http://schemas.microsoft.com/office/drawing/2014/main" id="{C8DA85FF-6536-1116-1F83-771023F29D9A}"/>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Delovni in trajni pomnilnik</a:t>
            </a:r>
            <a:r>
              <a:rPr lang="en-US" dirty="0"/>
              <a:t>: </a:t>
            </a:r>
            <a:r>
              <a:rPr lang="sl-SI" dirty="0"/>
              <a:t>kakšna je razlika</a:t>
            </a:r>
            <a:r>
              <a:rPr lang="en-US" dirty="0"/>
              <a:t>? </a:t>
            </a:r>
            <a:endParaRPr dirty="0"/>
          </a:p>
        </p:txBody>
      </p:sp>
      <p:sp>
        <p:nvSpPr>
          <p:cNvPr id="220" name="Google Shape;220;p21"/>
          <p:cNvSpPr txBox="1">
            <a:spLocks noGrp="1"/>
          </p:cNvSpPr>
          <p:nvPr>
            <p:ph type="body" idx="1"/>
          </p:nvPr>
        </p:nvSpPr>
        <p:spPr>
          <a:xfrm>
            <a:off x="557999" y="1849132"/>
            <a:ext cx="7638649" cy="4553504"/>
          </a:xfrm>
          <a:prstGeom prst="rect">
            <a:avLst/>
          </a:prstGeom>
          <a:noFill/>
          <a:ln>
            <a:noFill/>
          </a:ln>
        </p:spPr>
        <p:txBody>
          <a:bodyPr spcFirstLastPara="1" wrap="square" lIns="91425" tIns="45700" rIns="91425" bIns="45700" anchor="t" anchorCtr="0">
            <a:normAutofit fontScale="85000" lnSpcReduction="10000"/>
          </a:bodyPr>
          <a:lstStyle/>
          <a:p>
            <a:pPr marL="76200" lvl="0" indent="0" algn="l" rtl="0">
              <a:lnSpc>
                <a:spcPct val="100000"/>
              </a:lnSpc>
              <a:spcBef>
                <a:spcPts val="600"/>
              </a:spcBef>
              <a:spcAft>
                <a:spcPts val="0"/>
              </a:spcAft>
              <a:buSzPct val="108108"/>
              <a:buNone/>
            </a:pPr>
            <a:r>
              <a:rPr lang="sl-SI" dirty="0"/>
              <a:t>Predstavljajte si svoj računalnik kakor pisalno mizo, k</a:t>
            </a:r>
            <a:r>
              <a:rPr lang="en-US" dirty="0" err="1"/>
              <a:t>i</a:t>
            </a:r>
            <a:r>
              <a:rPr lang="sl-SI" dirty="0"/>
              <a:t> jo uporabljate za delo</a:t>
            </a:r>
            <a:r>
              <a:rPr lang="en-US" dirty="0"/>
              <a:t>.</a:t>
            </a:r>
            <a:endParaRPr dirty="0"/>
          </a:p>
          <a:p>
            <a:pPr marL="457200" lvl="0" indent="-381000" algn="l" rtl="0">
              <a:lnSpc>
                <a:spcPct val="100000"/>
              </a:lnSpc>
              <a:spcBef>
                <a:spcPts val="1200"/>
              </a:spcBef>
              <a:spcAft>
                <a:spcPts val="0"/>
              </a:spcAft>
              <a:buSzPct val="108108"/>
              <a:buChar char="▪"/>
            </a:pPr>
            <a:r>
              <a:rPr lang="sl-SI" b="1" dirty="0"/>
              <a:t>Delovni pomnilnik </a:t>
            </a:r>
            <a:r>
              <a:rPr lang="en-US" b="1" dirty="0"/>
              <a:t>(RAM) </a:t>
            </a:r>
            <a:r>
              <a:rPr lang="sl-SI" dirty="0"/>
              <a:t>je kakor mizna ploskev, na katero začasno odlagate </a:t>
            </a:r>
            <a:r>
              <a:rPr lang="en-US" dirty="0"/>
              <a:t>pap</a:t>
            </a:r>
            <a:r>
              <a:rPr lang="sl-SI" dirty="0"/>
              <a:t>i</a:t>
            </a:r>
            <a:r>
              <a:rPr lang="en-US" dirty="0"/>
              <a:t>r</a:t>
            </a:r>
            <a:r>
              <a:rPr lang="sl-SI" dirty="0"/>
              <a:t>je in pripomočke, s katerimi trenutno delate. Ko ga počistite, </a:t>
            </a:r>
            <a:r>
              <a:rPr lang="en-US" dirty="0"/>
              <a:t>element</a:t>
            </a:r>
            <a:r>
              <a:rPr lang="sl-SI" dirty="0"/>
              <a:t>i izginejo</a:t>
            </a:r>
            <a:r>
              <a:rPr lang="en-US" dirty="0"/>
              <a:t>. </a:t>
            </a:r>
            <a:r>
              <a:rPr lang="sl-SI" dirty="0"/>
              <a:t>Delovni pomnilnik deluje hitro, vendar je začasen in ohranja stvari samo kratkoročno</a:t>
            </a:r>
            <a:r>
              <a:rPr lang="en-US" dirty="0"/>
              <a:t>.</a:t>
            </a:r>
            <a:r>
              <a:rPr lang="sl-SI" dirty="0"/>
              <a:t> </a:t>
            </a:r>
            <a:endParaRPr dirty="0"/>
          </a:p>
          <a:p>
            <a:pPr marL="457200" lvl="0" indent="-381000" algn="l" rtl="0">
              <a:lnSpc>
                <a:spcPct val="100000"/>
              </a:lnSpc>
              <a:spcBef>
                <a:spcPts val="1200"/>
              </a:spcBef>
              <a:spcAft>
                <a:spcPts val="0"/>
              </a:spcAft>
              <a:buSzPct val="108108"/>
              <a:buChar char="▪"/>
            </a:pPr>
            <a:r>
              <a:rPr lang="sl-SI" b="1" dirty="0"/>
              <a:t>Trajni pomnilnik (trdi disk</a:t>
            </a:r>
            <a:r>
              <a:rPr lang="en-US" b="1" dirty="0"/>
              <a:t> </a:t>
            </a:r>
            <a:r>
              <a:rPr lang="sl-SI" b="1" dirty="0"/>
              <a:t>ali </a:t>
            </a:r>
            <a:r>
              <a:rPr lang="en-US" b="1" dirty="0"/>
              <a:t>HDD/SSD) </a:t>
            </a:r>
            <a:r>
              <a:rPr lang="sl-SI" dirty="0"/>
              <a:t>je kakor predalnik ob pisalni mizi.</a:t>
            </a:r>
            <a:r>
              <a:rPr lang="en-US" dirty="0"/>
              <a:t> </a:t>
            </a:r>
            <a:r>
              <a:rPr lang="sl-SI" dirty="0"/>
              <a:t>Tu hranite svoje papirje, fotografije in pomembne dokumente, kadar jih ne uporabljate. V predalniku so vse stvari varno spravljene, dokler jih spet ne potrebujete. </a:t>
            </a:r>
            <a:r>
              <a:rPr lang="en-US" dirty="0"/>
              <a:t> </a:t>
            </a:r>
            <a:endParaRPr dirty="0"/>
          </a:p>
          <a:p>
            <a:pPr marL="457200" lvl="0" indent="-381000" algn="l" rtl="0">
              <a:lnSpc>
                <a:spcPct val="100000"/>
              </a:lnSpc>
              <a:spcBef>
                <a:spcPts val="1200"/>
              </a:spcBef>
              <a:spcAft>
                <a:spcPts val="0"/>
              </a:spcAft>
              <a:buSzPct val="108108"/>
              <a:buChar char="▪"/>
            </a:pPr>
            <a:r>
              <a:rPr lang="sl-SI" dirty="0"/>
              <a:t>Torej</a:t>
            </a:r>
            <a:r>
              <a:rPr lang="en-US" dirty="0"/>
              <a:t>, </a:t>
            </a:r>
            <a:r>
              <a:rPr lang="sl-SI" b="1" dirty="0"/>
              <a:t>delovni pomnilnik </a:t>
            </a:r>
            <a:r>
              <a:rPr lang="sl-SI" dirty="0"/>
              <a:t>je za naloge </a:t>
            </a:r>
            <a:r>
              <a:rPr lang="en-US" dirty="0"/>
              <a:t>„</a:t>
            </a:r>
            <a:r>
              <a:rPr lang="sl-SI" dirty="0"/>
              <a:t>v tem trenutku</a:t>
            </a:r>
            <a:r>
              <a:rPr lang="en-US" dirty="0"/>
              <a:t>", </a:t>
            </a:r>
            <a:r>
              <a:rPr lang="sl-SI" b="1" dirty="0"/>
              <a:t>trajni pomnilnik </a:t>
            </a:r>
            <a:r>
              <a:rPr lang="sl-SI" dirty="0"/>
              <a:t>pa je za </a:t>
            </a:r>
            <a:r>
              <a:rPr lang="en-US" dirty="0"/>
              <a:t>„</a:t>
            </a:r>
            <a:r>
              <a:rPr lang="sl-SI" dirty="0"/>
              <a:t>dolgotrajno</a:t>
            </a:r>
            <a:r>
              <a:rPr lang="en-US" dirty="0"/>
              <a:t>" </a:t>
            </a:r>
            <a:r>
              <a:rPr lang="sl-SI" dirty="0"/>
              <a:t>hrambo</a:t>
            </a:r>
            <a:r>
              <a:rPr lang="en-US" dirty="0"/>
              <a:t>. </a:t>
            </a:r>
            <a:r>
              <a:rPr lang="sl-SI" dirty="0"/>
              <a:t>Oba sta pomembna</a:t>
            </a:r>
            <a:r>
              <a:rPr lang="en-US" dirty="0"/>
              <a:t>, </a:t>
            </a:r>
            <a:r>
              <a:rPr lang="sl-SI" dirty="0"/>
              <a:t>vendar imata različni nalogi.  </a:t>
            </a:r>
            <a:endParaRPr dirty="0"/>
          </a:p>
          <a:p>
            <a:pPr marL="457200" lvl="0" indent="-228600" algn="l" rtl="0">
              <a:lnSpc>
                <a:spcPct val="100000"/>
              </a:lnSpc>
              <a:spcBef>
                <a:spcPts val="1200"/>
              </a:spcBef>
              <a:spcAft>
                <a:spcPts val="0"/>
              </a:spcAft>
              <a:buSzPct val="108108"/>
              <a:buNone/>
            </a:pPr>
            <a:endParaRPr dirty="0"/>
          </a:p>
          <a:p>
            <a:pPr marL="457200" lvl="0" indent="-228600" algn="l" rtl="0">
              <a:lnSpc>
                <a:spcPct val="100000"/>
              </a:lnSpc>
              <a:spcBef>
                <a:spcPts val="1200"/>
              </a:spcBef>
              <a:spcAft>
                <a:spcPts val="0"/>
              </a:spcAft>
              <a:buSzPct val="108108"/>
              <a:buNone/>
            </a:pPr>
            <a:endParaRPr dirty="0"/>
          </a:p>
          <a:p>
            <a:pPr marL="457200" lvl="0" indent="-228600" algn="l" rtl="0">
              <a:lnSpc>
                <a:spcPct val="100000"/>
              </a:lnSpc>
              <a:spcBef>
                <a:spcPts val="1200"/>
              </a:spcBef>
              <a:spcAft>
                <a:spcPts val="600"/>
              </a:spcAft>
              <a:buSzPct val="108108"/>
              <a:buNone/>
            </a:pPr>
            <a:endParaRPr dirty="0"/>
          </a:p>
        </p:txBody>
      </p:sp>
      <p:sp>
        <p:nvSpPr>
          <p:cNvPr id="221" name="Google Shape;221;p21"/>
          <p:cNvSpPr/>
          <p:nvPr/>
        </p:nvSpPr>
        <p:spPr>
          <a:xfrm>
            <a:off x="2862001" y="6125736"/>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Slika: P</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ch.vector</a:t>
            </a: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22" name="Google Shape;222;p21"/>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2" name="Google Shape;182;p14">
            <a:extLst>
              <a:ext uri="{FF2B5EF4-FFF2-40B4-BE49-F238E27FC236}">
                <a16:creationId xmlns:a16="http://schemas.microsoft.com/office/drawing/2014/main" id="{CE5175F9-5882-0B9D-387E-03373AB4FDF8}"/>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Prepoznava prstnega odtisa in obraza</a:t>
            </a:r>
            <a:r>
              <a:rPr lang="en-US" dirty="0"/>
              <a:t>: </a:t>
            </a:r>
            <a:r>
              <a:rPr lang="sl-SI" dirty="0"/>
              <a:t>kakšna je razlika</a:t>
            </a:r>
            <a:r>
              <a:rPr lang="en-US" dirty="0"/>
              <a:t>? </a:t>
            </a:r>
            <a:endParaRPr dirty="0"/>
          </a:p>
        </p:txBody>
      </p:sp>
      <p:sp>
        <p:nvSpPr>
          <p:cNvPr id="230" name="Google Shape;230;p22"/>
          <p:cNvSpPr txBox="1">
            <a:spLocks noGrp="1"/>
          </p:cNvSpPr>
          <p:nvPr>
            <p:ph type="body" idx="1"/>
          </p:nvPr>
        </p:nvSpPr>
        <p:spPr>
          <a:xfrm>
            <a:off x="557998" y="1800000"/>
            <a:ext cx="7966877" cy="455350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ct val="117647"/>
              <a:buNone/>
            </a:pPr>
            <a:r>
              <a:rPr lang="sl-SI" sz="1800" b="1" dirty="0"/>
              <a:t>Prepoznava prstnega odtisa</a:t>
            </a:r>
            <a:endParaRPr sz="1800" dirty="0"/>
          </a:p>
          <a:p>
            <a:pPr marL="457200" lvl="0" indent="-381000" algn="l" rtl="0">
              <a:lnSpc>
                <a:spcPct val="100000"/>
              </a:lnSpc>
              <a:spcBef>
                <a:spcPts val="1200"/>
              </a:spcBef>
              <a:spcAft>
                <a:spcPts val="0"/>
              </a:spcAft>
              <a:buSzPct val="117647"/>
              <a:buChar char="▪"/>
            </a:pPr>
            <a:r>
              <a:rPr lang="sl-SI" sz="1800" dirty="0"/>
              <a:t>Predstavljajte si, da je vaš prstni odtis edinstveni žig, ki ga imate samo vi. </a:t>
            </a:r>
            <a:endParaRPr sz="1800" dirty="0"/>
          </a:p>
          <a:p>
            <a:pPr marL="457200" lvl="0" indent="-381000" algn="l" rtl="0">
              <a:lnSpc>
                <a:spcPct val="100000"/>
              </a:lnSpc>
              <a:spcBef>
                <a:spcPts val="1200"/>
              </a:spcBef>
              <a:spcAft>
                <a:spcPts val="0"/>
              </a:spcAft>
              <a:buSzPct val="117647"/>
              <a:buChar char="▪"/>
            </a:pPr>
            <a:r>
              <a:rPr lang="sl-SI" sz="1800" dirty="0"/>
              <a:t>Ko položite prst na posebni</a:t>
            </a:r>
            <a:r>
              <a:rPr lang="en-US" sz="1800" dirty="0"/>
              <a:t> </a:t>
            </a:r>
            <a:r>
              <a:rPr lang="en-US" sz="1800" dirty="0" err="1"/>
              <a:t>sen</a:t>
            </a:r>
            <a:r>
              <a:rPr lang="sl-SI" sz="1800" dirty="0"/>
              <a:t>z</a:t>
            </a:r>
            <a:r>
              <a:rPr lang="en-US" sz="1800" dirty="0"/>
              <a:t>or, </a:t>
            </a:r>
            <a:r>
              <a:rPr lang="sl-SI" sz="1800" dirty="0"/>
              <a:t>naprava preveri vzorec črt na prstni konici. </a:t>
            </a:r>
            <a:endParaRPr sz="1800" dirty="0"/>
          </a:p>
          <a:p>
            <a:pPr marL="457200" lvl="0" indent="-381000" algn="l" rtl="0">
              <a:lnSpc>
                <a:spcPct val="100000"/>
              </a:lnSpc>
              <a:spcBef>
                <a:spcPts val="1200"/>
              </a:spcBef>
              <a:spcAft>
                <a:spcPts val="0"/>
              </a:spcAft>
              <a:buSzPct val="117647"/>
              <a:buChar char="▪"/>
            </a:pPr>
            <a:r>
              <a:rPr lang="sl-SI" sz="1800" dirty="0"/>
              <a:t>Ko naprava prepozna vaš edinstveni žig, vam dovoli naprej. </a:t>
            </a:r>
            <a:r>
              <a:rPr lang="en-US" sz="1800" dirty="0"/>
              <a:t> </a:t>
            </a:r>
            <a:endParaRPr sz="1800" dirty="0"/>
          </a:p>
          <a:p>
            <a:pPr marL="76200" lvl="0" indent="0" algn="l" rtl="0">
              <a:lnSpc>
                <a:spcPct val="100000"/>
              </a:lnSpc>
              <a:spcBef>
                <a:spcPts val="1200"/>
              </a:spcBef>
              <a:spcAft>
                <a:spcPts val="0"/>
              </a:spcAft>
              <a:buSzPct val="117647"/>
              <a:buNone/>
            </a:pPr>
            <a:r>
              <a:rPr lang="sl-SI" sz="1800" b="1" dirty="0"/>
              <a:t>Prepoznava obraza</a:t>
            </a:r>
            <a:endParaRPr sz="1800" dirty="0"/>
          </a:p>
          <a:p>
            <a:pPr marL="457200" lvl="0" indent="-381000" algn="l" rtl="0">
              <a:lnSpc>
                <a:spcPct val="100000"/>
              </a:lnSpc>
              <a:spcBef>
                <a:spcPts val="1200"/>
              </a:spcBef>
              <a:spcAft>
                <a:spcPts val="0"/>
              </a:spcAft>
              <a:buSzPct val="117647"/>
              <a:buChar char="▪"/>
            </a:pPr>
            <a:r>
              <a:rPr lang="sl-SI" sz="1800" dirty="0"/>
              <a:t>Naprava vas</a:t>
            </a:r>
            <a:r>
              <a:rPr lang="en-US" sz="1800" dirty="0"/>
              <a:t> „</a:t>
            </a:r>
            <a:r>
              <a:rPr lang="sl-SI" sz="1800" dirty="0"/>
              <a:t>pogleda</a:t>
            </a:r>
            <a:r>
              <a:rPr lang="en-US" sz="1800" dirty="0"/>
              <a:t>" </a:t>
            </a:r>
            <a:r>
              <a:rPr lang="sl-SI" sz="1800" dirty="0"/>
              <a:t>v obraz in prepozna</a:t>
            </a:r>
            <a:r>
              <a:rPr lang="en-US" sz="1800" dirty="0"/>
              <a:t>, </a:t>
            </a:r>
            <a:r>
              <a:rPr lang="sl-SI" sz="1800" dirty="0"/>
              <a:t>kakor vas prijatelj, kadar vas vidi</a:t>
            </a:r>
            <a:r>
              <a:rPr lang="en-US" sz="1800" dirty="0"/>
              <a:t>.</a:t>
            </a:r>
            <a:endParaRPr sz="1800" dirty="0"/>
          </a:p>
          <a:p>
            <a:pPr marL="457200" lvl="0" indent="-381000" algn="l" rtl="0">
              <a:lnSpc>
                <a:spcPct val="100000"/>
              </a:lnSpc>
              <a:spcBef>
                <a:spcPts val="1200"/>
              </a:spcBef>
              <a:spcAft>
                <a:spcPts val="0"/>
              </a:spcAft>
              <a:buSzPct val="117647"/>
              <a:buChar char="▪"/>
            </a:pPr>
            <a:r>
              <a:rPr lang="sl-SI" sz="1800" dirty="0"/>
              <a:t>S</a:t>
            </a:r>
            <a:r>
              <a:rPr lang="en-US" sz="1800" dirty="0"/>
              <a:t> </a:t>
            </a:r>
            <a:r>
              <a:rPr lang="sl-SI" sz="1800" dirty="0"/>
              <a:t>pomočjo k</a:t>
            </a:r>
            <a:r>
              <a:rPr lang="en-US" sz="1800" dirty="0" err="1"/>
              <a:t>amer</a:t>
            </a:r>
            <a:r>
              <a:rPr lang="sl-SI" sz="1800" dirty="0"/>
              <a:t>e </a:t>
            </a:r>
            <a:r>
              <a:rPr lang="sl-SI" sz="1800" dirty="0" err="1"/>
              <a:t>skenira</a:t>
            </a:r>
            <a:r>
              <a:rPr lang="sl-SI" sz="1800" dirty="0"/>
              <a:t> vaš nos, oči, rob čeljusti in druge obrazne poteze</a:t>
            </a:r>
            <a:r>
              <a:rPr lang="en-US" sz="1800" dirty="0"/>
              <a:t>.</a:t>
            </a:r>
            <a:endParaRPr sz="1800" dirty="0"/>
          </a:p>
          <a:p>
            <a:pPr marL="457200" lvl="0" indent="-381000" algn="l" rtl="0">
              <a:lnSpc>
                <a:spcPct val="100000"/>
              </a:lnSpc>
              <a:spcBef>
                <a:spcPts val="1200"/>
              </a:spcBef>
              <a:spcAft>
                <a:spcPts val="0"/>
              </a:spcAft>
              <a:buSzPct val="117647"/>
              <a:buChar char="▪"/>
            </a:pPr>
            <a:r>
              <a:rPr lang="sl-SI" sz="1800" dirty="0"/>
              <a:t>Ko se naprava prepriča, da je to vaš obraz, vam dovoli naprej. </a:t>
            </a:r>
            <a:endParaRPr sz="1800" dirty="0"/>
          </a:p>
          <a:p>
            <a:pPr marL="457200" lvl="0" indent="-228600" algn="l" rtl="0">
              <a:lnSpc>
                <a:spcPct val="100000"/>
              </a:lnSpc>
              <a:spcBef>
                <a:spcPts val="1200"/>
              </a:spcBef>
              <a:spcAft>
                <a:spcPts val="600"/>
              </a:spcAft>
              <a:buSzPct val="117647"/>
              <a:buNone/>
            </a:pPr>
            <a:endParaRPr dirty="0"/>
          </a:p>
        </p:txBody>
      </p:sp>
      <p:pic>
        <p:nvPicPr>
          <p:cNvPr id="231" name="Google Shape;231;p22"/>
          <p:cNvPicPr preferRelativeResize="0"/>
          <p:nvPr/>
        </p:nvPicPr>
        <p:blipFill rotWithShape="1">
          <a:blip r:embed="rId3">
            <a:alphaModFix/>
          </a:blip>
          <a:srcRect/>
          <a:stretch/>
        </p:blipFill>
        <p:spPr>
          <a:xfrm>
            <a:off x="8524874" y="1578048"/>
            <a:ext cx="3667125" cy="4041702"/>
          </a:xfrm>
          <a:prstGeom prst="rect">
            <a:avLst/>
          </a:prstGeom>
          <a:noFill/>
          <a:ln>
            <a:noFill/>
          </a:ln>
        </p:spPr>
      </p:pic>
      <p:sp>
        <p:nvSpPr>
          <p:cNvPr id="232" name="Google Shape;232;p22"/>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P</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ch.vector</a:t>
            </a: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609E83EA-3904-1F82-CA9B-1A8A9354AB7F}"/>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sl-SI" sz="2000" dirty="0"/>
              <a:t>Enota</a:t>
            </a:r>
            <a:r>
              <a:rPr lang="en-US" sz="2000" dirty="0"/>
              <a:t> 3</a:t>
            </a:r>
            <a:r>
              <a:rPr lang="en-US" sz="4000" dirty="0"/>
              <a:t/>
            </a:r>
            <a:br>
              <a:rPr lang="en-US" sz="4000" dirty="0"/>
            </a:br>
            <a:r>
              <a:rPr lang="sl-SI" sz="4000" dirty="0"/>
              <a:t>Osnovne nastavitve</a:t>
            </a:r>
            <a:endParaRPr dirty="0"/>
          </a:p>
        </p:txBody>
      </p:sp>
      <p:sp>
        <p:nvSpPr>
          <p:cNvPr id="240" name="Google Shape;240;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241" name="Google Shape;241;g32370f821f7_1_2"/>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sl-SI" sz="2000" dirty="0"/>
              <a:t>Ob zaključku te enote boste</a:t>
            </a:r>
            <a:r>
              <a:rPr lang="en-US" sz="2000" dirty="0"/>
              <a:t>:</a:t>
            </a:r>
            <a:endParaRPr dirty="0"/>
          </a:p>
          <a:p>
            <a:pPr marL="228600" lvl="0" indent="-228600" algn="l" rtl="0">
              <a:lnSpc>
                <a:spcPct val="150000"/>
              </a:lnSpc>
              <a:spcBef>
                <a:spcPts val="1200"/>
              </a:spcBef>
              <a:spcAft>
                <a:spcPts val="0"/>
              </a:spcAft>
              <a:buSzPts val="2000"/>
              <a:buFont typeface="Calibri"/>
              <a:buChar char="✔"/>
            </a:pPr>
            <a:r>
              <a:rPr lang="sl-SI" sz="2000" dirty="0"/>
              <a:t>vedeli, katere so različne nastavitve, ki jih lahko uravnavate,</a:t>
            </a:r>
            <a:r>
              <a:rPr lang="en-US" sz="2000" dirty="0"/>
              <a:t> </a:t>
            </a:r>
            <a:endParaRPr dirty="0"/>
          </a:p>
          <a:p>
            <a:pPr marL="228600" lvl="0" indent="-228600" algn="l" rtl="0">
              <a:lnSpc>
                <a:spcPct val="150000"/>
              </a:lnSpc>
              <a:spcBef>
                <a:spcPts val="1200"/>
              </a:spcBef>
              <a:spcAft>
                <a:spcPts val="0"/>
              </a:spcAft>
              <a:buSzPts val="2000"/>
              <a:buFont typeface="Calibri"/>
              <a:buChar char="✔"/>
            </a:pPr>
            <a:r>
              <a:rPr lang="sl-SI" sz="2000" dirty="0"/>
              <a:t>znali prepoznati različne gumbe za nastavitve, </a:t>
            </a:r>
            <a:r>
              <a:rPr lang="en-US" sz="2000" dirty="0"/>
              <a:t> </a:t>
            </a:r>
            <a:endParaRPr dirty="0"/>
          </a:p>
          <a:p>
            <a:pPr marL="228600" lvl="0" indent="-228600" algn="l" rtl="0">
              <a:lnSpc>
                <a:spcPct val="150000"/>
              </a:lnSpc>
              <a:spcBef>
                <a:spcPts val="1200"/>
              </a:spcBef>
              <a:spcAft>
                <a:spcPts val="0"/>
              </a:spcAft>
              <a:buSzPts val="2000"/>
              <a:buFont typeface="Calibri"/>
              <a:buChar char="✔"/>
            </a:pPr>
            <a:r>
              <a:rPr lang="sl-SI" sz="2000" dirty="0"/>
              <a:t>znali prilagoditi nastavitve naprav svojim potrebam.</a:t>
            </a:r>
            <a:endParaRPr sz="2000" dirty="0"/>
          </a:p>
        </p:txBody>
      </p:sp>
      <p:pic>
        <p:nvPicPr>
          <p:cNvPr id="242" name="Google Shape;242;g32370f821f7_1_2"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43" name="Google Shape;243;g32370f821f7_1_2"/>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so nastavitve</a:t>
            </a:r>
            <a:r>
              <a:rPr lang="en-US" dirty="0"/>
              <a:t>? </a:t>
            </a:r>
            <a:endParaRPr dirty="0"/>
          </a:p>
        </p:txBody>
      </p:sp>
      <p:sp>
        <p:nvSpPr>
          <p:cNvPr id="250" name="Google Shape;250;p23"/>
          <p:cNvSpPr txBox="1">
            <a:spLocks noGrp="1"/>
          </p:cNvSpPr>
          <p:nvPr>
            <p:ph type="body" idx="1"/>
          </p:nvPr>
        </p:nvSpPr>
        <p:spPr>
          <a:xfrm>
            <a:off x="557998" y="1799999"/>
            <a:ext cx="7785901" cy="4766673"/>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sl-SI" sz="1600" dirty="0"/>
              <a:t>Predstavljajte si, da je gumb za nastavitve nekakšna nadzorna plošča vaše naprave</a:t>
            </a:r>
            <a:r>
              <a:rPr lang="en-US" sz="1600" dirty="0"/>
              <a:t>, </a:t>
            </a:r>
            <a:r>
              <a:rPr lang="sl-SI" sz="1600" dirty="0"/>
              <a:t>kakor tipke na pralnem stroju ali daljincu</a:t>
            </a:r>
            <a:r>
              <a:rPr lang="en-US" sz="1600" dirty="0"/>
              <a:t> </a:t>
            </a:r>
            <a:r>
              <a:rPr lang="sl-SI" sz="1600" dirty="0"/>
              <a:t>t</a:t>
            </a:r>
            <a:r>
              <a:rPr lang="en-US" sz="1600" dirty="0"/>
              <a:t>e</a:t>
            </a:r>
            <a:r>
              <a:rPr lang="sl-SI" sz="1600" dirty="0" err="1"/>
              <a:t>levizorja</a:t>
            </a:r>
            <a:r>
              <a:rPr lang="en-US" sz="1600" dirty="0"/>
              <a:t>. </a:t>
            </a:r>
            <a:r>
              <a:rPr lang="sl-SI" sz="1600" dirty="0"/>
              <a:t>Uporabljate ga, kadar želite prilagoditi delovanje naprave svojim potrebam. </a:t>
            </a:r>
            <a:endParaRPr sz="1600" dirty="0"/>
          </a:p>
          <a:p>
            <a:pPr marL="457200" lvl="0" indent="-381000" algn="l" rtl="0">
              <a:lnSpc>
                <a:spcPct val="100000"/>
              </a:lnSpc>
              <a:spcBef>
                <a:spcPts val="1200"/>
              </a:spcBef>
              <a:spcAft>
                <a:spcPts val="0"/>
              </a:spcAft>
              <a:buSzPts val="2400"/>
              <a:buChar char="▪"/>
            </a:pPr>
            <a:r>
              <a:rPr lang="sl-SI" sz="1600" b="1" dirty="0"/>
              <a:t>Kako prepoznate gumb za nastavitve</a:t>
            </a:r>
            <a:r>
              <a:rPr lang="en-US" sz="1600" dirty="0"/>
              <a:t>: </a:t>
            </a:r>
            <a:r>
              <a:rPr lang="sl-SI" sz="1600" dirty="0"/>
              <a:t>Poiščete znak, ki je videti kot </a:t>
            </a:r>
            <a:r>
              <a:rPr lang="sl-SI" sz="1600" b="1" dirty="0"/>
              <a:t>zobnik</a:t>
            </a:r>
            <a:r>
              <a:rPr lang="en-US" sz="1600" dirty="0"/>
              <a:t> (⚙️).</a:t>
            </a:r>
            <a:endParaRPr sz="1600" dirty="0"/>
          </a:p>
          <a:p>
            <a:pPr marL="457200" lvl="0" indent="-381000" algn="l" rtl="0">
              <a:lnSpc>
                <a:spcPct val="100000"/>
              </a:lnSpc>
              <a:spcBef>
                <a:spcPts val="1200"/>
              </a:spcBef>
              <a:spcAft>
                <a:spcPts val="0"/>
              </a:spcAft>
              <a:buSzPts val="2400"/>
              <a:buChar char="▪"/>
            </a:pPr>
            <a:r>
              <a:rPr lang="sl-SI" sz="1600" dirty="0"/>
              <a:t>Kaj lahko spreminjate v nastavitvah</a:t>
            </a:r>
            <a:r>
              <a:rPr lang="en-US" sz="1600" dirty="0"/>
              <a:t>? </a:t>
            </a:r>
            <a:endParaRPr sz="1600" dirty="0"/>
          </a:p>
          <a:p>
            <a:pPr marL="914400" lvl="1" indent="-365760" algn="l" rtl="0">
              <a:lnSpc>
                <a:spcPct val="100000"/>
              </a:lnSpc>
              <a:spcBef>
                <a:spcPts val="1200"/>
              </a:spcBef>
              <a:spcAft>
                <a:spcPts val="0"/>
              </a:spcAft>
              <a:buSzPts val="2160"/>
              <a:buFont typeface="Courier New"/>
              <a:buChar char="o"/>
            </a:pPr>
            <a:r>
              <a:rPr lang="sl-SI" sz="1600" b="1" dirty="0"/>
              <a:t>Svetlost</a:t>
            </a:r>
            <a:r>
              <a:rPr lang="en-US" sz="1600" b="1" dirty="0"/>
              <a:t>: </a:t>
            </a:r>
            <a:r>
              <a:rPr lang="sl-SI" sz="1600" dirty="0"/>
              <a:t>Uravnavate </a:t>
            </a:r>
            <a:r>
              <a:rPr lang="en-US" sz="1600" dirty="0"/>
              <a:t>s</a:t>
            </a:r>
            <a:r>
              <a:rPr lang="sl-SI" sz="1600" dirty="0" err="1"/>
              <a:t>vetlost</a:t>
            </a:r>
            <a:r>
              <a:rPr lang="sl-SI" sz="1600" dirty="0"/>
              <a:t> zaslona.</a:t>
            </a:r>
            <a:endParaRPr sz="1600" dirty="0"/>
          </a:p>
          <a:p>
            <a:pPr marL="914400" lvl="1" indent="-365760" algn="l" rtl="0">
              <a:lnSpc>
                <a:spcPct val="100000"/>
              </a:lnSpc>
              <a:spcBef>
                <a:spcPts val="600"/>
              </a:spcBef>
              <a:spcAft>
                <a:spcPts val="0"/>
              </a:spcAft>
              <a:buSzPts val="2160"/>
              <a:buFont typeface="Courier New"/>
              <a:buChar char="o"/>
            </a:pPr>
            <a:r>
              <a:rPr lang="sl-SI" sz="1600" b="1" dirty="0"/>
              <a:t>Glasnost</a:t>
            </a:r>
            <a:r>
              <a:rPr lang="en-US" sz="1600" b="1" dirty="0"/>
              <a:t>: </a:t>
            </a:r>
            <a:r>
              <a:rPr lang="sl-SI" sz="1600" dirty="0"/>
              <a:t>Povečujete ali zmanjšujete jakost zvoka.</a:t>
            </a:r>
            <a:endParaRPr sz="1600" dirty="0"/>
          </a:p>
          <a:p>
            <a:pPr marL="914400" lvl="1" indent="-365760" algn="l" rtl="0">
              <a:lnSpc>
                <a:spcPct val="100000"/>
              </a:lnSpc>
              <a:spcBef>
                <a:spcPts val="600"/>
              </a:spcBef>
              <a:spcAft>
                <a:spcPts val="0"/>
              </a:spcAft>
              <a:buSzPts val="2160"/>
              <a:buFont typeface="Courier New"/>
              <a:buChar char="o"/>
            </a:pPr>
            <a:r>
              <a:rPr lang="en-US" sz="1600" b="1" dirty="0"/>
              <a:t>Wi-Fi: </a:t>
            </a:r>
            <a:r>
              <a:rPr lang="sl-SI" sz="1600" dirty="0"/>
              <a:t>Vzpostavljate internetno povezavo.</a:t>
            </a:r>
            <a:r>
              <a:rPr lang="en-US" sz="1600" dirty="0"/>
              <a:t> </a:t>
            </a:r>
            <a:endParaRPr sz="1600" dirty="0"/>
          </a:p>
          <a:p>
            <a:pPr marL="914400" lvl="1" indent="-365760" algn="l" rtl="0">
              <a:lnSpc>
                <a:spcPct val="100000"/>
              </a:lnSpc>
              <a:spcBef>
                <a:spcPts val="600"/>
              </a:spcBef>
              <a:spcAft>
                <a:spcPts val="0"/>
              </a:spcAft>
              <a:buSzPts val="2160"/>
              <a:buFont typeface="Courier New"/>
              <a:buChar char="o"/>
            </a:pPr>
            <a:r>
              <a:rPr lang="sl-SI" sz="1600" b="1" dirty="0"/>
              <a:t>J</a:t>
            </a:r>
            <a:r>
              <a:rPr lang="en-US" sz="1600" b="1" dirty="0"/>
              <a:t>e</a:t>
            </a:r>
            <a:r>
              <a:rPr lang="sl-SI" sz="1600" b="1" dirty="0" err="1"/>
              <a:t>zik</a:t>
            </a:r>
            <a:r>
              <a:rPr lang="en-US" sz="1600" b="1" dirty="0"/>
              <a:t>: </a:t>
            </a:r>
            <a:r>
              <a:rPr lang="sl-SI" sz="1600" dirty="0"/>
              <a:t>Izberete kakšen drug jezik, če vam je ljubši. </a:t>
            </a:r>
            <a:endParaRPr sz="1600" dirty="0"/>
          </a:p>
          <a:p>
            <a:pPr marL="457200" lvl="0" indent="-228600" algn="l" rtl="0">
              <a:lnSpc>
                <a:spcPct val="100000"/>
              </a:lnSpc>
              <a:spcBef>
                <a:spcPts val="600"/>
              </a:spcBef>
              <a:spcAft>
                <a:spcPts val="600"/>
              </a:spcAft>
              <a:buSzPts val="2400"/>
              <a:buNone/>
            </a:pPr>
            <a:endParaRPr dirty="0"/>
          </a:p>
        </p:txBody>
      </p:sp>
      <p:pic>
        <p:nvPicPr>
          <p:cNvPr id="251" name="Google Shape;251;p23" descr="Gear check icon logo design"/>
          <p:cNvPicPr preferRelativeResize="0"/>
          <p:nvPr/>
        </p:nvPicPr>
        <p:blipFill rotWithShape="1">
          <a:blip r:embed="rId3">
            <a:alphaModFix/>
          </a:blip>
          <a:srcRect/>
          <a:stretch/>
        </p:blipFill>
        <p:spPr>
          <a:xfrm>
            <a:off x="8015400" y="1528020"/>
            <a:ext cx="4170950" cy="4170950"/>
          </a:xfrm>
          <a:prstGeom prst="rect">
            <a:avLst/>
          </a:prstGeom>
          <a:noFill/>
          <a:ln>
            <a:noFill/>
          </a:ln>
        </p:spPr>
      </p:pic>
      <p:sp>
        <p:nvSpPr>
          <p:cNvPr id="253" name="Google Shape;253;p23"/>
          <p:cNvSpPr/>
          <p:nvPr/>
        </p:nvSpPr>
        <p:spPr>
          <a:xfrm>
            <a:off x="3418652" y="6566673"/>
            <a:ext cx="87720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CA9CA7A6-74A9-67FC-F32C-CB14005F4BA9}"/>
              </a:ext>
            </a:extLst>
          </p:cNvPr>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1.3 </a:t>
            </a:r>
            <a:r>
              <a:rPr lang="sl-SI" sz="1800" b="0" i="0" u="none" strike="noStrike" cap="none" dirty="0">
                <a:solidFill>
                  <a:srgbClr val="1C2E78"/>
                </a:solidFill>
                <a:latin typeface="Calibri"/>
                <a:ea typeface="Calibri"/>
                <a:cs typeface="Calibri"/>
                <a:sym typeface="Calibri"/>
              </a:rPr>
              <a:t>Osnovne nastavitve</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sl-SI" sz="2000" dirty="0"/>
              <a:t>Enota</a:t>
            </a:r>
            <a:r>
              <a:rPr lang="en-US" sz="2000" dirty="0"/>
              <a:t> 4</a:t>
            </a:r>
            <a:r>
              <a:rPr lang="en-US" sz="4000" dirty="0"/>
              <a:t/>
            </a:r>
            <a:br>
              <a:rPr lang="en-US" sz="4000" dirty="0"/>
            </a:br>
            <a:r>
              <a:rPr lang="sl-SI" sz="4000" dirty="0" err="1"/>
              <a:t>Navigiranje</a:t>
            </a:r>
            <a:r>
              <a:rPr lang="sl-SI" sz="4000" dirty="0"/>
              <a:t> po vmesnikih in menijih</a:t>
            </a:r>
            <a:endParaRPr dirty="0"/>
          </a:p>
        </p:txBody>
      </p:sp>
      <p:sp>
        <p:nvSpPr>
          <p:cNvPr id="260" name="Google Shape;260;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261" name="Google Shape;261;g32370f821f7_1_11"/>
          <p:cNvSpPr txBox="1">
            <a:spLocks noGrp="1"/>
          </p:cNvSpPr>
          <p:nvPr>
            <p:ph type="body" idx="2"/>
          </p:nvPr>
        </p:nvSpPr>
        <p:spPr>
          <a:xfrm>
            <a:off x="617620" y="26974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sl-SI" sz="1800" dirty="0">
                <a:effectLst/>
                <a:latin typeface="Calibri" panose="020F0502020204030204" pitchFamily="34" charset="0"/>
                <a:ea typeface="Calibri" panose="020F0502020204030204" pitchFamily="34" charset="0"/>
                <a:cs typeface="Times New Roman" panose="02020603050405020304" pitchFamily="18" charset="0"/>
              </a:rPr>
              <a:t>Ob zaključku te enote boste</a:t>
            </a:r>
            <a:r>
              <a:rPr lang="en-US" sz="1800" dirty="0"/>
              <a:t>:</a:t>
            </a:r>
            <a:endParaRPr sz="1800" dirty="0"/>
          </a:p>
          <a:p>
            <a:pPr marL="228600" lvl="0" indent="-228600" algn="l" rtl="0">
              <a:lnSpc>
                <a:spcPct val="150000"/>
              </a:lnSpc>
              <a:spcBef>
                <a:spcPts val="1200"/>
              </a:spcBef>
              <a:spcAft>
                <a:spcPts val="0"/>
              </a:spcAft>
              <a:buSzPts val="2000"/>
              <a:buFont typeface="Calibri"/>
              <a:buChar char="✔"/>
            </a:pPr>
            <a:r>
              <a:rPr lang="sl-SI" sz="1800" dirty="0"/>
              <a:t>prepoznavali glavne funkcijske ikone,</a:t>
            </a:r>
            <a:r>
              <a:rPr lang="en-US" sz="1800" dirty="0"/>
              <a:t> </a:t>
            </a:r>
            <a:endParaRPr sz="1800" dirty="0"/>
          </a:p>
          <a:p>
            <a:pPr marL="228600" lvl="0" indent="-228600" algn="l" rtl="0">
              <a:lnSpc>
                <a:spcPct val="150000"/>
              </a:lnSpc>
              <a:spcBef>
                <a:spcPts val="1200"/>
              </a:spcBef>
              <a:spcAft>
                <a:spcPts val="0"/>
              </a:spcAft>
              <a:buSzPts val="2000"/>
              <a:buFont typeface="Calibri"/>
              <a:buChar char="✔"/>
            </a:pPr>
            <a:r>
              <a:rPr lang="sl-SI" sz="1800" dirty="0"/>
              <a:t>obvladali različne geste za navigacijo v napravah na dotik,</a:t>
            </a:r>
            <a:r>
              <a:rPr lang="en-US" sz="1800" dirty="0"/>
              <a:t> </a:t>
            </a:r>
            <a:endParaRPr sz="1800" dirty="0"/>
          </a:p>
          <a:p>
            <a:pPr marL="228600" lvl="0" indent="-228600" algn="l" rtl="0">
              <a:lnSpc>
                <a:spcPct val="150000"/>
              </a:lnSpc>
              <a:spcBef>
                <a:spcPts val="1200"/>
              </a:spcBef>
              <a:spcAft>
                <a:spcPts val="0"/>
              </a:spcAft>
              <a:buSzPts val="2000"/>
              <a:buChar char="✔"/>
            </a:pPr>
            <a:r>
              <a:rPr lang="sl-SI" sz="1800" dirty="0"/>
              <a:t>samozavestno uporabljali različne vmesnike s prepoznavanjem skupnih vzorcev</a:t>
            </a:r>
            <a:r>
              <a:rPr lang="en-US" sz="1800" dirty="0"/>
              <a:t>. </a:t>
            </a:r>
            <a:endParaRPr sz="1800" dirty="0"/>
          </a:p>
        </p:txBody>
      </p:sp>
      <p:pic>
        <p:nvPicPr>
          <p:cNvPr id="262" name="Google Shape;262;g32370f821f7_1_11"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63" name="Google Shape;263;g32370f821f7_1_11"/>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Funkcije in znaki </a:t>
            </a:r>
            <a:r>
              <a:rPr lang="en-US" dirty="0"/>
              <a:t>(1/2) </a:t>
            </a:r>
            <a:endParaRPr dirty="0"/>
          </a:p>
        </p:txBody>
      </p:sp>
      <p:sp>
        <p:nvSpPr>
          <p:cNvPr id="270" name="Google Shape;270;p24"/>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b="1" dirty="0"/>
              <a:t>Gumb Domov</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kvadrat/črtica na dnu zaslona</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sl-SI" b="1" dirty="0"/>
              <a:t>Za kaj služi: </a:t>
            </a:r>
            <a:r>
              <a:rPr lang="sl-SI" dirty="0"/>
              <a:t>Za vrnitev na glavni zaslon</a:t>
            </a:r>
            <a:r>
              <a:rPr lang="en-US" dirty="0"/>
              <a:t>.</a:t>
            </a:r>
            <a:endParaRPr dirty="0"/>
          </a:p>
          <a:p>
            <a:pPr marL="76200" lvl="0" indent="0" algn="l" rtl="0">
              <a:lnSpc>
                <a:spcPct val="100000"/>
              </a:lnSpc>
              <a:spcBef>
                <a:spcPts val="600"/>
              </a:spcBef>
              <a:spcAft>
                <a:spcPts val="0"/>
              </a:spcAft>
              <a:buSzPts val="2400"/>
              <a:buNone/>
            </a:pPr>
            <a:r>
              <a:rPr lang="sl-SI" b="1" dirty="0"/>
              <a:t>Gumb Nazaj</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puščica, ki kaže levo.</a:t>
            </a:r>
            <a:endParaRPr dirty="0"/>
          </a:p>
          <a:p>
            <a:pPr marL="457200" lvl="0" indent="-381000" algn="l" rtl="0">
              <a:lnSpc>
                <a:spcPct val="100000"/>
              </a:lnSpc>
              <a:spcBef>
                <a:spcPts val="600"/>
              </a:spcBef>
              <a:spcAft>
                <a:spcPts val="0"/>
              </a:spcAft>
              <a:buClr>
                <a:srgbClr val="68BC42"/>
              </a:buClr>
              <a:buSzPts val="2400"/>
              <a:buChar char="▪"/>
            </a:pPr>
            <a:r>
              <a:rPr lang="sl-SI" b="1" dirty="0"/>
              <a:t>Za kaj služi: </a:t>
            </a:r>
            <a:r>
              <a:rPr lang="sl-SI" dirty="0"/>
              <a:t>Za vrnitev na prejšnji zaslon</a:t>
            </a:r>
            <a:r>
              <a:rPr lang="en-US" dirty="0"/>
              <a:t>.</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271" name="Google Shape;271;p2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a:t>Wi-Fi</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ukrivljene črtice.</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sl-SI" b="1" dirty="0"/>
              <a:t>Kaj pomeni</a:t>
            </a:r>
            <a:r>
              <a:rPr lang="en-US" b="1" dirty="0"/>
              <a:t>: </a:t>
            </a:r>
            <a:r>
              <a:rPr lang="sl-SI" dirty="0"/>
              <a:t>Kaže, ali smo povezani z internetom.</a:t>
            </a:r>
            <a:r>
              <a:rPr lang="en-US" dirty="0"/>
              <a:t> </a:t>
            </a:r>
            <a:endParaRPr dirty="0"/>
          </a:p>
          <a:p>
            <a:pPr marL="76200" lvl="0" indent="0" algn="l" rtl="0">
              <a:lnSpc>
                <a:spcPct val="100000"/>
              </a:lnSpc>
              <a:spcBef>
                <a:spcPts val="600"/>
              </a:spcBef>
              <a:spcAft>
                <a:spcPts val="0"/>
              </a:spcAft>
              <a:buSzPts val="2400"/>
              <a:buNone/>
            </a:pPr>
            <a:r>
              <a:rPr lang="en-US" b="1" dirty="0"/>
              <a:t>Bater</a:t>
            </a:r>
            <a:r>
              <a:rPr lang="sl-SI" b="1" dirty="0" err="1"/>
              <a:t>ija</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sl-SI" b="1" dirty="0"/>
              <a:t>Kaj pomeni</a:t>
            </a:r>
            <a:r>
              <a:rPr lang="en-US" b="1" dirty="0"/>
              <a:t>: </a:t>
            </a:r>
            <a:r>
              <a:rPr lang="sl-SI" dirty="0"/>
              <a:t>Prikazuje stopnjo izpraznjenosti</a:t>
            </a:r>
            <a:r>
              <a:rPr lang="en-US" dirty="0"/>
              <a:t>. </a:t>
            </a:r>
            <a:r>
              <a:rPr lang="sl-SI" dirty="0"/>
              <a:t>Strela </a:t>
            </a:r>
            <a:r>
              <a:rPr lang="en-US" dirty="0"/>
              <a:t>(⚡) </a:t>
            </a:r>
            <a:r>
              <a:rPr lang="sl-SI" dirty="0"/>
              <a:t>kaže, da se polni. </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2" name="Google Shape;182;p14">
            <a:extLst>
              <a:ext uri="{FF2B5EF4-FFF2-40B4-BE49-F238E27FC236}">
                <a16:creationId xmlns:a16="http://schemas.microsoft.com/office/drawing/2014/main" id="{EA90F04E-D82D-FB0B-B65A-EA8B6C845E72}"/>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1.4 </a:t>
            </a:r>
            <a:r>
              <a:rPr lang="en-US" sz="1800" dirty="0" err="1">
                <a:solidFill>
                  <a:srgbClr val="1C2E78"/>
                </a:solidFill>
                <a:latin typeface="Calibri"/>
                <a:ea typeface="Calibri"/>
                <a:cs typeface="Calibri"/>
                <a:sym typeface="Calibri"/>
              </a:rPr>
              <a:t>Navig</a:t>
            </a:r>
            <a:r>
              <a:rPr lang="sl-SI" sz="1800" dirty="0">
                <a:solidFill>
                  <a:srgbClr val="1C2E78"/>
                </a:solidFill>
                <a:latin typeface="Calibri"/>
                <a:ea typeface="Calibri"/>
                <a:cs typeface="Calibri"/>
                <a:sym typeface="Calibri"/>
              </a:rPr>
              <a:t>iranje po vmesnikih in menijih</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Funkcije in znaki </a:t>
            </a:r>
            <a:r>
              <a:rPr lang="en-US" dirty="0"/>
              <a:t>(2/2) </a:t>
            </a:r>
            <a:endParaRPr dirty="0"/>
          </a:p>
        </p:txBody>
      </p:sp>
      <p:sp>
        <p:nvSpPr>
          <p:cNvPr id="279" name="Google Shape;279;p2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b="1" dirty="0"/>
              <a:t>K</a:t>
            </a:r>
            <a:r>
              <a:rPr lang="en-US" b="1" dirty="0" err="1"/>
              <a:t>amera</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ikona</a:t>
            </a:r>
            <a:r>
              <a:rPr lang="en-US" dirty="0"/>
              <a:t> </a:t>
            </a:r>
            <a:r>
              <a:rPr lang="sl-SI" dirty="0"/>
              <a:t>k</a:t>
            </a:r>
            <a:r>
              <a:rPr lang="en-US" dirty="0" err="1"/>
              <a:t>amer</a:t>
            </a:r>
            <a:r>
              <a:rPr lang="sl-SI" dirty="0"/>
              <a:t>e</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sl-SI" b="1" dirty="0"/>
              <a:t>Za kaj služi</a:t>
            </a:r>
            <a:r>
              <a:rPr lang="en-US" b="1" dirty="0"/>
              <a:t>: </a:t>
            </a:r>
            <a:r>
              <a:rPr lang="sl-SI" dirty="0"/>
              <a:t>Odpira kamero za ustvarjanje fotografij ali </a:t>
            </a:r>
            <a:r>
              <a:rPr lang="en-US" dirty="0"/>
              <a:t>video</a:t>
            </a:r>
            <a:r>
              <a:rPr lang="sl-SI" dirty="0"/>
              <a:t>po</a:t>
            </a:r>
            <a:r>
              <a:rPr lang="en-US" dirty="0"/>
              <a:t>s</a:t>
            </a:r>
            <a:r>
              <a:rPr lang="sl-SI" dirty="0" err="1"/>
              <a:t>netkov</a:t>
            </a:r>
            <a:r>
              <a:rPr lang="en-US" dirty="0"/>
              <a:t>.</a:t>
            </a:r>
            <a:endParaRPr dirty="0"/>
          </a:p>
          <a:p>
            <a:pPr marL="76200" lvl="0" indent="0" algn="l" rtl="0">
              <a:lnSpc>
                <a:spcPct val="100000"/>
              </a:lnSpc>
              <a:spcBef>
                <a:spcPts val="600"/>
              </a:spcBef>
              <a:spcAft>
                <a:spcPts val="0"/>
              </a:spcAft>
              <a:buSzPts val="2400"/>
              <a:buNone/>
            </a:pPr>
            <a:r>
              <a:rPr lang="en-US" b="1" dirty="0"/>
              <a:t>Galer</a:t>
            </a:r>
            <a:r>
              <a:rPr lang="sl-SI" b="1" dirty="0" err="1"/>
              <a:t>ija</a:t>
            </a:r>
            <a:r>
              <a:rPr lang="en-US" b="1" dirty="0"/>
              <a:t>/</a:t>
            </a:r>
            <a:r>
              <a:rPr lang="sl-SI" b="1" dirty="0"/>
              <a:t>F</a:t>
            </a:r>
            <a:r>
              <a:rPr lang="en-US" b="1" dirty="0" err="1"/>
              <a:t>oto</a:t>
            </a:r>
            <a:r>
              <a:rPr lang="sl-SI" b="1" dirty="0"/>
              <a:t>grafije</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ikona živobarvnega cveta</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sl-SI" b="1" dirty="0"/>
              <a:t>Za kaj služi</a:t>
            </a:r>
            <a:r>
              <a:rPr lang="en-US" b="1" dirty="0"/>
              <a:t>:</a:t>
            </a:r>
            <a:r>
              <a:rPr lang="sl-SI" b="1" dirty="0"/>
              <a:t> </a:t>
            </a:r>
            <a:r>
              <a:rPr lang="sl-SI" dirty="0"/>
              <a:t>Omogoča ogled shranjenih </a:t>
            </a:r>
            <a:r>
              <a:rPr lang="en-US" dirty="0"/>
              <a:t>s</a:t>
            </a:r>
            <a:r>
              <a:rPr lang="sl-SI" dirty="0"/>
              <a:t>lik</a:t>
            </a:r>
            <a:r>
              <a:rPr lang="en-US" dirty="0"/>
              <a:t>.</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280" name="Google Shape;280;p2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00000"/>
              </a:lnSpc>
              <a:spcBef>
                <a:spcPts val="600"/>
              </a:spcBef>
              <a:spcAft>
                <a:spcPts val="0"/>
              </a:spcAft>
              <a:buSzPts val="2400"/>
              <a:buNone/>
            </a:pPr>
            <a:r>
              <a:rPr lang="en-US" b="1" dirty="0"/>
              <a:t>Internet/</a:t>
            </a:r>
            <a:r>
              <a:rPr lang="en-US" b="1" dirty="0" err="1"/>
              <a:t>Brs</a:t>
            </a:r>
            <a:r>
              <a:rPr lang="sl-SI" b="1" dirty="0" err="1"/>
              <a:t>kalnik</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a:t>
            </a:r>
            <a:r>
              <a:rPr lang="sl-SI" dirty="0"/>
              <a:t>ali kompas/moder krog</a:t>
            </a:r>
            <a:r>
              <a:rPr lang="en-US" dirty="0"/>
              <a:t>e</a:t>
            </a:r>
            <a:r>
              <a:rPr lang="sl-SI" dirty="0"/>
              <a:t>c</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sl-SI" b="1" dirty="0"/>
              <a:t>Za kaj služi</a:t>
            </a:r>
            <a:r>
              <a:rPr lang="en-US" b="1" dirty="0"/>
              <a:t>: </a:t>
            </a:r>
            <a:r>
              <a:rPr lang="sl-SI" dirty="0"/>
              <a:t>Odpira spletni</a:t>
            </a:r>
            <a:r>
              <a:rPr lang="en-US" dirty="0"/>
              <a:t> </a:t>
            </a:r>
            <a:r>
              <a:rPr lang="en-US" dirty="0" err="1"/>
              <a:t>br</a:t>
            </a:r>
            <a:r>
              <a:rPr lang="sl-SI" dirty="0"/>
              <a:t>skalnik za dostop do interneta</a:t>
            </a:r>
            <a:r>
              <a:rPr lang="en-US" dirty="0"/>
              <a:t>.</a:t>
            </a:r>
            <a:endParaRPr dirty="0"/>
          </a:p>
          <a:p>
            <a:pPr marL="76200" lvl="0" indent="0" algn="l" rtl="0">
              <a:lnSpc>
                <a:spcPct val="100000"/>
              </a:lnSpc>
              <a:spcBef>
                <a:spcPts val="600"/>
              </a:spcBef>
              <a:spcAft>
                <a:spcPts val="0"/>
              </a:spcAft>
              <a:buSzPts val="2400"/>
              <a:buNone/>
            </a:pPr>
            <a:r>
              <a:rPr lang="en-US" b="1" dirty="0"/>
              <a:t>E</a:t>
            </a:r>
            <a:r>
              <a:rPr lang="sl-SI" b="1" dirty="0"/>
              <a:t>-pošta</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sl-SI" b="1" dirty="0"/>
              <a:t>Za kaj služi</a:t>
            </a:r>
            <a:r>
              <a:rPr lang="en-US" b="1" dirty="0"/>
              <a:t>: </a:t>
            </a:r>
            <a:r>
              <a:rPr lang="sl-SI" dirty="0"/>
              <a:t>Odpira e-pošto za branje in pošiljanje </a:t>
            </a:r>
            <a:r>
              <a:rPr lang="en-US" dirty="0"/>
              <a:t>s</a:t>
            </a:r>
            <a:r>
              <a:rPr lang="sl-SI" dirty="0"/>
              <a:t>poročil</a:t>
            </a:r>
            <a:r>
              <a:rPr lang="en-US" dirty="0"/>
              <a:t>.</a:t>
            </a:r>
            <a:endParaRPr dirty="0"/>
          </a:p>
          <a:p>
            <a:pPr marL="76200" lvl="0" indent="0" algn="l" rtl="0">
              <a:lnSpc>
                <a:spcPct val="100000"/>
              </a:lnSpc>
              <a:spcBef>
                <a:spcPts val="600"/>
              </a:spcBef>
              <a:spcAft>
                <a:spcPts val="0"/>
              </a:spcAft>
              <a:buSzPts val="2400"/>
              <a:buNone/>
            </a:pPr>
            <a:r>
              <a:rPr lang="sl-SI" b="1" dirty="0"/>
              <a:t>Glasnost</a:t>
            </a:r>
            <a:r>
              <a:rPr lang="en-US" b="1" dirty="0"/>
              <a:t>/</a:t>
            </a:r>
            <a:r>
              <a:rPr lang="sl-SI" b="1" dirty="0"/>
              <a:t>Zvok</a:t>
            </a:r>
            <a:endParaRPr dirty="0"/>
          </a:p>
          <a:p>
            <a:pPr marL="457200" lvl="0" indent="-381000" algn="l" rtl="0">
              <a:lnSpc>
                <a:spcPct val="100000"/>
              </a:lnSpc>
              <a:spcBef>
                <a:spcPts val="600"/>
              </a:spcBef>
              <a:spcAft>
                <a:spcPts val="0"/>
              </a:spcAft>
              <a:buClr>
                <a:srgbClr val="68BC42"/>
              </a:buClr>
              <a:buSzPts val="2400"/>
              <a:buChar char="▪"/>
            </a:pPr>
            <a:r>
              <a:rPr lang="sl-SI" dirty="0"/>
              <a:t>Znak</a:t>
            </a:r>
            <a:r>
              <a:rPr lang="en-US" dirty="0"/>
              <a:t>: 🔈, 🔉, 🔊 </a:t>
            </a:r>
            <a:r>
              <a:rPr lang="sl-SI" dirty="0"/>
              <a:t>ali</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sl-SI" b="1" dirty="0"/>
              <a:t>Kaj pomeni</a:t>
            </a:r>
            <a:r>
              <a:rPr lang="en-US" b="1" dirty="0"/>
              <a:t>: </a:t>
            </a:r>
            <a:r>
              <a:rPr lang="sl-SI" dirty="0"/>
              <a:t>Uravnava glasnost ali utiša zvok</a:t>
            </a:r>
            <a:r>
              <a:rPr lang="en-US" dirty="0"/>
              <a:t>.</a:t>
            </a:r>
            <a:r>
              <a:rPr lang="sl-SI" dirty="0"/>
              <a:t> </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2" name="Google Shape;182;p14">
            <a:extLst>
              <a:ext uri="{FF2B5EF4-FFF2-40B4-BE49-F238E27FC236}">
                <a16:creationId xmlns:a16="http://schemas.microsoft.com/office/drawing/2014/main" id="{C7399412-AFAC-678F-4B7A-B74E9F7AC321}"/>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1.4 </a:t>
            </a:r>
            <a:r>
              <a:rPr lang="en-US" sz="1800" dirty="0" err="1">
                <a:solidFill>
                  <a:srgbClr val="1C2E78"/>
                </a:solidFill>
                <a:latin typeface="Calibri"/>
                <a:ea typeface="Calibri"/>
                <a:cs typeface="Calibri"/>
                <a:sym typeface="Calibri"/>
              </a:rPr>
              <a:t>Navig</a:t>
            </a:r>
            <a:r>
              <a:rPr lang="sl-SI" sz="1800" dirty="0">
                <a:solidFill>
                  <a:srgbClr val="1C2E78"/>
                </a:solidFill>
                <a:latin typeface="Calibri"/>
                <a:ea typeface="Calibri"/>
                <a:cs typeface="Calibri"/>
                <a:sym typeface="Calibri"/>
              </a:rPr>
              <a:t>iranje po vmesnikih in menijih</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52517" y="2724828"/>
            <a:ext cx="3485322"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1C2E78"/>
                </a:solidFill>
                <a:latin typeface="Calibri"/>
                <a:ea typeface="Calibri"/>
                <a:cs typeface="Calibri"/>
                <a:sym typeface="Calibri"/>
              </a:rPr>
              <a:t>                      </a:t>
            </a:r>
            <a:r>
              <a:rPr lang="sl-SI" sz="5400" b="1" dirty="0">
                <a:solidFill>
                  <a:srgbClr val="1C2E78"/>
                </a:solidFill>
                <a:latin typeface="Calibri"/>
                <a:ea typeface="Calibri"/>
                <a:cs typeface="Calibri"/>
                <a:sym typeface="Calibri"/>
              </a:rPr>
              <a:t>Partnerji</a:t>
            </a:r>
            <a:endParaRPr sz="54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Zavod</a:t>
            </a:r>
            <a:r>
              <a:rPr lang="en-US" sz="1600" b="0" i="0" u="none" strike="noStrike" cap="none" dirty="0">
                <a:solidFill>
                  <a:srgbClr val="9CC2E5"/>
                </a:solidFill>
                <a:highlight>
                  <a:srgbClr val="FFFFFF"/>
                </a:highlight>
                <a:latin typeface="Poppins"/>
                <a:ea typeface="Poppins"/>
                <a:cs typeface="Poppins"/>
                <a:sym typeface="Poppins"/>
              </a:rPr>
              <a:t> IZRIIS, </a:t>
            </a:r>
            <a:r>
              <a:rPr lang="sl-SI" sz="1600" b="0" i="0" u="none" strike="noStrike" cap="none" dirty="0">
                <a:solidFill>
                  <a:srgbClr val="9CC2E5"/>
                </a:solidFill>
                <a:highlight>
                  <a:srgbClr val="FFFFFF"/>
                </a:highlight>
                <a:latin typeface="Poppins"/>
                <a:ea typeface="Poppins"/>
                <a:cs typeface="Poppins"/>
                <a:sym typeface="Poppins"/>
              </a:rPr>
              <a:t>Slovenija</a:t>
            </a:r>
            <a:endParaRPr sz="1600" b="0" i="0" u="none" strike="noStrike" cap="none" dirty="0">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dirty="0">
                <a:solidFill>
                  <a:srgbClr val="9CC2E5"/>
                </a:solidFill>
                <a:highlight>
                  <a:srgbClr val="FFFFFF"/>
                </a:highlight>
                <a:latin typeface="Poppins"/>
                <a:ea typeface="Poppins"/>
                <a:cs typeface="Poppins"/>
                <a:sym typeface="Poppins"/>
              </a:rPr>
              <a:t>E-SENIORS: INITIATION DES SENIORS AUX NTIC ASSOCIATION, </a:t>
            </a:r>
            <a:r>
              <a:rPr lang="sl-SI" sz="1600" b="0" i="0" u="none" strike="noStrike" cap="none" dirty="0">
                <a:solidFill>
                  <a:srgbClr val="9CC2E5"/>
                </a:solidFill>
                <a:highlight>
                  <a:srgbClr val="FFFFFF"/>
                </a:highlight>
                <a:latin typeface="Poppins"/>
                <a:ea typeface="Poppins"/>
                <a:cs typeface="Poppins"/>
                <a:sym typeface="Poppins"/>
              </a:rPr>
              <a:t>Francija</a:t>
            </a:r>
            <a:endParaRPr sz="1600" b="0" i="0" u="none" strike="noStrike" cap="none" dirty="0">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Asociatia</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Niciodata</a:t>
            </a:r>
            <a:r>
              <a:rPr lang="en-US" sz="1600" b="0" i="0" u="none" strike="noStrike" cap="none" dirty="0">
                <a:solidFill>
                  <a:srgbClr val="9CC2E5"/>
                </a:solidFill>
                <a:highlight>
                  <a:srgbClr val="FFFFFF"/>
                </a:highlight>
                <a:latin typeface="Poppins"/>
                <a:ea typeface="Poppins"/>
                <a:cs typeface="Poppins"/>
                <a:sym typeface="Poppins"/>
              </a:rPr>
              <a:t> Singur – </a:t>
            </a:r>
            <a:r>
              <a:rPr lang="en-US" sz="1600" b="0" i="0" u="none" strike="noStrike" cap="none" dirty="0" err="1">
                <a:solidFill>
                  <a:srgbClr val="9CC2E5"/>
                </a:solidFill>
                <a:highlight>
                  <a:srgbClr val="FFFFFF"/>
                </a:highlight>
                <a:latin typeface="Poppins"/>
                <a:ea typeface="Poppins"/>
                <a:cs typeface="Poppins"/>
                <a:sym typeface="Poppins"/>
              </a:rPr>
              <a:t>Prietenii</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Varstnicilor</a:t>
            </a:r>
            <a:r>
              <a:rPr lang="en-US" sz="1600" b="0" i="0" u="none" strike="noStrike" cap="none" dirty="0">
                <a:solidFill>
                  <a:srgbClr val="9CC2E5"/>
                </a:solidFill>
                <a:highlight>
                  <a:srgbClr val="FFFFFF"/>
                </a:highlight>
                <a:latin typeface="Poppins"/>
                <a:ea typeface="Poppins"/>
                <a:cs typeface="Poppins"/>
                <a:sym typeface="Poppins"/>
              </a:rPr>
              <a:t>, </a:t>
            </a:r>
            <a:r>
              <a:rPr lang="sl-SI" sz="1600" b="0" i="0" u="none" strike="noStrike" cap="none" dirty="0">
                <a:solidFill>
                  <a:srgbClr val="9CC2E5"/>
                </a:solidFill>
                <a:highlight>
                  <a:srgbClr val="FFFFFF"/>
                </a:highlight>
                <a:latin typeface="Poppins"/>
                <a:ea typeface="Poppins"/>
                <a:cs typeface="Poppins"/>
                <a:sym typeface="Poppins"/>
              </a:rPr>
              <a:t>Romunija</a:t>
            </a:r>
            <a:endParaRPr sz="1600" b="0" i="0" u="none" strike="noStrike" cap="none" dirty="0">
              <a:solidFill>
                <a:srgbClr val="9CC2E5"/>
              </a:solidFill>
              <a:latin typeface="Calibri"/>
              <a:ea typeface="Calibri"/>
              <a:cs typeface="Calibri"/>
              <a:sym typeface="Calibri"/>
            </a:endParaRPr>
          </a:p>
        </p:txBody>
      </p:sp>
      <p:sp>
        <p:nvSpPr>
          <p:cNvPr id="95" name="Google Shape;95;p2"/>
          <p:cNvSpPr txBox="1"/>
          <p:nvPr/>
        </p:nvSpPr>
        <p:spPr>
          <a:xfrm>
            <a:off x="7933168" y="6242982"/>
            <a:ext cx="417755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Valenciana, </a:t>
            </a:r>
            <a:r>
              <a:rPr lang="sl-SI" sz="1600" b="0" i="0" u="none" strike="noStrike" cap="none" dirty="0">
                <a:solidFill>
                  <a:srgbClr val="9CC2E5"/>
                </a:solidFill>
                <a:highlight>
                  <a:srgbClr val="FFFFFF"/>
                </a:highlight>
                <a:latin typeface="Poppins"/>
                <a:ea typeface="Poppins"/>
                <a:cs typeface="Poppins"/>
                <a:sym typeface="Poppins"/>
              </a:rPr>
              <a:t>Španija</a:t>
            </a:r>
            <a:endParaRPr sz="1600" b="0" i="0" u="none" strike="noStrike" cap="none"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err="1">
                <a:solidFill>
                  <a:srgbClr val="2E75B5"/>
                </a:solidFill>
                <a:highlight>
                  <a:srgbClr val="FFFFFF"/>
                </a:highlight>
                <a:latin typeface="Poppins"/>
                <a:ea typeface="Poppins"/>
                <a:cs typeface="Poppins"/>
                <a:sym typeface="Poppins"/>
              </a:rPr>
              <a:t>Asociatia</a:t>
            </a:r>
            <a:r>
              <a:rPr lang="en-US" sz="2000" b="0" i="0" u="none" strike="noStrike" cap="none" dirty="0">
                <a:solidFill>
                  <a:srgbClr val="2E75B5"/>
                </a:solidFill>
                <a:highlight>
                  <a:srgbClr val="FFFFFF"/>
                </a:highlight>
                <a:latin typeface="Poppins"/>
                <a:ea typeface="Poppins"/>
                <a:cs typeface="Poppins"/>
                <a:sym typeface="Poppins"/>
              </a:rPr>
              <a:t> Four Change, </a:t>
            </a:r>
            <a:r>
              <a:rPr lang="sl-SI" sz="2000" b="0" i="0" u="none" strike="noStrike" cap="none" dirty="0">
                <a:solidFill>
                  <a:srgbClr val="2E75B5"/>
                </a:solidFill>
                <a:highlight>
                  <a:srgbClr val="FFFFFF"/>
                </a:highlight>
                <a:latin typeface="Poppins"/>
                <a:ea typeface="Poppins"/>
                <a:cs typeface="Poppins"/>
                <a:sym typeface="Poppins"/>
              </a:rPr>
              <a:t>Romunija</a:t>
            </a:r>
            <a:endParaRPr sz="2000" b="0" i="0" u="none" strike="noStrike" cap="none" dirty="0">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GUnet</a:t>
            </a:r>
            <a:r>
              <a:rPr lang="en-US" sz="1600" b="0" i="0" u="none" strike="noStrike" cap="none" dirty="0">
                <a:solidFill>
                  <a:srgbClr val="9CC2E5"/>
                </a:solidFill>
                <a:highlight>
                  <a:srgbClr val="FFFFFF"/>
                </a:highlight>
                <a:latin typeface="Poppins"/>
                <a:ea typeface="Poppins"/>
                <a:cs typeface="Poppins"/>
                <a:sym typeface="Poppins"/>
              </a:rPr>
              <a:t>, </a:t>
            </a:r>
            <a:r>
              <a:rPr lang="sl-SI" sz="1600" b="0" i="0" u="none" strike="noStrike" cap="none" dirty="0">
                <a:solidFill>
                  <a:srgbClr val="9CC2E5"/>
                </a:solidFill>
                <a:highlight>
                  <a:srgbClr val="FFFFFF"/>
                </a:highlight>
                <a:latin typeface="Poppins"/>
                <a:ea typeface="Poppins"/>
                <a:cs typeface="Poppins"/>
                <a:sym typeface="Poppins"/>
              </a:rPr>
              <a:t>Grčija</a:t>
            </a:r>
            <a:endParaRPr sz="1600" b="0" i="0" u="none" strike="noStrike" cap="none" dirty="0">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669144" y="1003165"/>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Geste</a:t>
            </a:r>
            <a:endParaRPr dirty="0"/>
          </a:p>
        </p:txBody>
      </p:sp>
      <p:sp>
        <p:nvSpPr>
          <p:cNvPr id="288" name="Google Shape;288;p30"/>
          <p:cNvSpPr txBox="1">
            <a:spLocks noGrp="1"/>
          </p:cNvSpPr>
          <p:nvPr>
            <p:ph type="body" idx="1"/>
          </p:nvPr>
        </p:nvSpPr>
        <p:spPr>
          <a:xfrm>
            <a:off x="317608" y="2162823"/>
            <a:ext cx="6098719" cy="450054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Clr>
                <a:srgbClr val="68BC42"/>
              </a:buClr>
              <a:buSzPts val="2400"/>
              <a:buChar char="▪"/>
            </a:pPr>
            <a:r>
              <a:rPr lang="sl-SI" sz="2800" b="1" dirty="0"/>
              <a:t>Podrsamo navzgor</a:t>
            </a:r>
            <a:r>
              <a:rPr lang="en-US" sz="2800" b="1" dirty="0"/>
              <a:t>: </a:t>
            </a:r>
            <a:r>
              <a:rPr lang="sl-SI" sz="2800" dirty="0"/>
              <a:t>Odpremo domači zaslon</a:t>
            </a:r>
            <a:r>
              <a:rPr lang="en-US" sz="2800" dirty="0"/>
              <a:t>.</a:t>
            </a:r>
            <a:endParaRPr dirty="0"/>
          </a:p>
          <a:p>
            <a:pPr marL="457200" lvl="0" indent="-228600" algn="l" rtl="0">
              <a:lnSpc>
                <a:spcPct val="100000"/>
              </a:lnSpc>
              <a:spcBef>
                <a:spcPts val="1200"/>
              </a:spcBef>
              <a:spcAft>
                <a:spcPts val="0"/>
              </a:spcAft>
              <a:buClr>
                <a:srgbClr val="68BC42"/>
              </a:buClr>
              <a:buSzPts val="2400"/>
              <a:buNone/>
            </a:pPr>
            <a:endParaRPr sz="2800" dirty="0"/>
          </a:p>
          <a:p>
            <a:pPr marL="457200" lvl="0" indent="-381000" algn="l" rtl="0">
              <a:lnSpc>
                <a:spcPct val="100000"/>
              </a:lnSpc>
              <a:spcBef>
                <a:spcPts val="1200"/>
              </a:spcBef>
              <a:spcAft>
                <a:spcPts val="0"/>
              </a:spcAft>
              <a:buClr>
                <a:srgbClr val="68BC42"/>
              </a:buClr>
              <a:buSzPts val="2400"/>
              <a:buChar char="▪"/>
            </a:pPr>
            <a:r>
              <a:rPr lang="sl-SI" sz="2800" b="1" dirty="0"/>
              <a:t>Podrsamo navzdol</a:t>
            </a:r>
            <a:r>
              <a:rPr lang="en-US" sz="2800" b="1" dirty="0"/>
              <a:t>: </a:t>
            </a:r>
            <a:r>
              <a:rPr lang="sl-SI" sz="2800" dirty="0"/>
              <a:t>Odpremo obvestila ali hitre nastavitve</a:t>
            </a:r>
            <a:r>
              <a:rPr lang="en-US" sz="2800" dirty="0"/>
              <a:t>.</a:t>
            </a:r>
            <a:endParaRPr dirty="0"/>
          </a:p>
          <a:p>
            <a:pPr marL="457200" lvl="0" indent="-228600" algn="l" rtl="0">
              <a:lnSpc>
                <a:spcPct val="100000"/>
              </a:lnSpc>
              <a:spcBef>
                <a:spcPts val="1200"/>
              </a:spcBef>
              <a:spcAft>
                <a:spcPts val="0"/>
              </a:spcAft>
              <a:buClr>
                <a:srgbClr val="68BC42"/>
              </a:buClr>
              <a:buSzPts val="2400"/>
              <a:buNone/>
            </a:pPr>
            <a:endParaRPr sz="2800" b="1" dirty="0"/>
          </a:p>
          <a:p>
            <a:pPr marL="457200" lvl="0" indent="-381000" algn="l" rtl="0">
              <a:lnSpc>
                <a:spcPct val="100000"/>
              </a:lnSpc>
              <a:spcBef>
                <a:spcPts val="1200"/>
              </a:spcBef>
              <a:spcAft>
                <a:spcPts val="0"/>
              </a:spcAft>
              <a:buClr>
                <a:srgbClr val="68BC42"/>
              </a:buClr>
              <a:buSzPts val="2400"/>
              <a:buChar char="▪"/>
            </a:pPr>
            <a:r>
              <a:rPr lang="en-US" sz="2800" b="1" dirty="0"/>
              <a:t>P</a:t>
            </a:r>
            <a:r>
              <a:rPr lang="sl-SI" sz="2800" b="1" dirty="0" err="1"/>
              <a:t>ovečevanje</a:t>
            </a:r>
            <a:r>
              <a:rPr lang="sl-SI" sz="2800" b="1" dirty="0"/>
              <a:t> z razmikanjem palca in kazalca</a:t>
            </a:r>
            <a:r>
              <a:rPr lang="en-US" sz="2800" b="1" dirty="0"/>
              <a:t>: </a:t>
            </a:r>
            <a:r>
              <a:rPr lang="sl-SI" sz="2800" dirty="0"/>
              <a:t>Z dvema prstoma povečamo ali pomanjšamo sliko ali besedilo</a:t>
            </a:r>
            <a:r>
              <a:rPr lang="en-US" sz="2800" dirty="0"/>
              <a:t>.</a:t>
            </a:r>
            <a:endParaRPr dirty="0"/>
          </a:p>
          <a:p>
            <a:pPr marL="457200" lvl="0" indent="-228600" algn="l" rtl="0">
              <a:lnSpc>
                <a:spcPct val="100000"/>
              </a:lnSpc>
              <a:spcBef>
                <a:spcPts val="1200"/>
              </a:spcBef>
              <a:spcAft>
                <a:spcPts val="600"/>
              </a:spcAft>
              <a:buClr>
                <a:srgbClr val="68BC42"/>
              </a:buClr>
              <a:buSzPts val="2400"/>
              <a:buNone/>
            </a:pPr>
            <a:endParaRPr sz="2800" dirty="0"/>
          </a:p>
        </p:txBody>
      </p:sp>
      <p:pic>
        <p:nvPicPr>
          <p:cNvPr id="289" name="Google Shape;289;p30"/>
          <p:cNvPicPr preferRelativeResize="0"/>
          <p:nvPr/>
        </p:nvPicPr>
        <p:blipFill rotWithShape="1">
          <a:blip r:embed="rId3">
            <a:alphaModFix/>
          </a:blip>
          <a:srcRect/>
          <a:stretch/>
        </p:blipFill>
        <p:spPr>
          <a:xfrm>
            <a:off x="8603125" y="2853850"/>
            <a:ext cx="2017850" cy="1713000"/>
          </a:xfrm>
          <a:prstGeom prst="rect">
            <a:avLst/>
          </a:prstGeom>
          <a:noFill/>
          <a:ln>
            <a:noFill/>
          </a:ln>
        </p:spPr>
      </p:pic>
      <p:pic>
        <p:nvPicPr>
          <p:cNvPr id="290" name="Google Shape;290;p30"/>
          <p:cNvPicPr preferRelativeResize="0"/>
          <p:nvPr/>
        </p:nvPicPr>
        <p:blipFill rotWithShape="1">
          <a:blip r:embed="rId4">
            <a:alphaModFix/>
          </a:blip>
          <a:srcRect/>
          <a:stretch/>
        </p:blipFill>
        <p:spPr>
          <a:xfrm>
            <a:off x="6579147" y="2343449"/>
            <a:ext cx="1953626" cy="2397952"/>
          </a:xfrm>
          <a:prstGeom prst="rect">
            <a:avLst/>
          </a:prstGeom>
          <a:noFill/>
          <a:ln>
            <a:noFill/>
          </a:ln>
        </p:spPr>
      </p:pic>
      <p:pic>
        <p:nvPicPr>
          <p:cNvPr id="291" name="Google Shape;291;p30"/>
          <p:cNvPicPr preferRelativeResize="0"/>
          <p:nvPr/>
        </p:nvPicPr>
        <p:blipFill rotWithShape="1">
          <a:blip r:embed="rId5">
            <a:alphaModFix/>
          </a:blip>
          <a:srcRect/>
          <a:stretch/>
        </p:blipFill>
        <p:spPr>
          <a:xfrm>
            <a:off x="8695593" y="4643430"/>
            <a:ext cx="3111876" cy="2294005"/>
          </a:xfrm>
          <a:prstGeom prst="rect">
            <a:avLst/>
          </a:prstGeom>
          <a:noFill/>
          <a:ln>
            <a:noFill/>
          </a:ln>
        </p:spPr>
      </p:pic>
      <p:sp>
        <p:nvSpPr>
          <p:cNvPr id="2" name="Google Shape;182;p14">
            <a:extLst>
              <a:ext uri="{FF2B5EF4-FFF2-40B4-BE49-F238E27FC236}">
                <a16:creationId xmlns:a16="http://schemas.microsoft.com/office/drawing/2014/main" id="{0D3578C9-27E6-79FA-B059-937CB1F1632A}"/>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1.4 </a:t>
            </a:r>
            <a:r>
              <a:rPr lang="en-US" sz="1800" dirty="0" err="1">
                <a:solidFill>
                  <a:srgbClr val="1C2E78"/>
                </a:solidFill>
                <a:latin typeface="Calibri"/>
                <a:ea typeface="Calibri"/>
                <a:cs typeface="Calibri"/>
                <a:sym typeface="Calibri"/>
              </a:rPr>
              <a:t>Navig</a:t>
            </a:r>
            <a:r>
              <a:rPr lang="sl-SI" sz="1800" dirty="0">
                <a:solidFill>
                  <a:srgbClr val="1C2E78"/>
                </a:solidFill>
                <a:latin typeface="Calibri"/>
                <a:ea typeface="Calibri"/>
                <a:cs typeface="Calibri"/>
                <a:sym typeface="Calibri"/>
              </a:rPr>
              <a:t>iranje po vmesnikih in menijih</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5" descr="High ROI content abstract concept illustration"/>
          <p:cNvPicPr preferRelativeResize="0"/>
          <p:nvPr/>
        </p:nvPicPr>
        <p:blipFill rotWithShape="1">
          <a:blip r:embed="rId3">
            <a:alphaModFix/>
          </a:blip>
          <a:srcRect l="10455" t="11533" r="9781" b="9204"/>
          <a:stretch/>
        </p:blipFill>
        <p:spPr>
          <a:xfrm>
            <a:off x="7642530" y="1854025"/>
            <a:ext cx="4199138" cy="4172505"/>
          </a:xfrm>
          <a:prstGeom prst="rect">
            <a:avLst/>
          </a:prstGeom>
          <a:noFill/>
          <a:ln>
            <a:noFill/>
          </a:ln>
        </p:spPr>
      </p:pic>
      <p:sp>
        <p:nvSpPr>
          <p:cNvPr id="299" name="Google Shape;299;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sl-SI" sz="2200" dirty="0"/>
              <a:t>Enota</a:t>
            </a:r>
            <a:r>
              <a:rPr lang="en-US" sz="2200" dirty="0"/>
              <a:t> 5</a:t>
            </a:r>
            <a:r>
              <a:rPr lang="en-US" sz="4000" dirty="0"/>
              <a:t/>
            </a:r>
            <a:br>
              <a:rPr lang="en-US" sz="4000" dirty="0"/>
            </a:br>
            <a:r>
              <a:rPr lang="en-US" sz="4000" dirty="0" err="1"/>
              <a:t>Navig</a:t>
            </a:r>
            <a:r>
              <a:rPr lang="sl-SI" sz="4000" dirty="0" err="1"/>
              <a:t>iranje</a:t>
            </a:r>
            <a:r>
              <a:rPr lang="sl-SI" sz="4000" dirty="0"/>
              <a:t> in iskanje po spletu</a:t>
            </a:r>
            <a:r>
              <a:rPr lang="en-US" sz="4000" dirty="0"/>
              <a:t> </a:t>
            </a:r>
            <a:endParaRPr dirty="0"/>
          </a:p>
        </p:txBody>
      </p:sp>
      <p:sp>
        <p:nvSpPr>
          <p:cNvPr id="300" name="Google Shape;300;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301" name="Google Shape;301;p25"/>
          <p:cNvSpPr txBox="1">
            <a:spLocks noGrp="1"/>
          </p:cNvSpPr>
          <p:nvPr>
            <p:ph type="body" idx="2"/>
          </p:nvPr>
        </p:nvSpPr>
        <p:spPr>
          <a:xfrm>
            <a:off x="617621" y="2849843"/>
            <a:ext cx="7024910"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sl-SI" sz="2000" dirty="0">
                <a:effectLst/>
                <a:latin typeface="Calibri" panose="020F0502020204030204" pitchFamily="34" charset="0"/>
                <a:ea typeface="Calibri" panose="020F0502020204030204" pitchFamily="34" charset="0"/>
                <a:cs typeface="Times New Roman" panose="02020603050405020304" pitchFamily="18" charset="0"/>
              </a:rPr>
              <a:t>Ob zaključku te enote boste</a:t>
            </a:r>
            <a:r>
              <a:rPr lang="sl-SI" sz="2000" dirty="0"/>
              <a:t>:</a:t>
            </a:r>
          </a:p>
          <a:p>
            <a:pPr marL="228600" lvl="0" indent="-228600" algn="l" rtl="0">
              <a:lnSpc>
                <a:spcPct val="150000"/>
              </a:lnSpc>
              <a:spcBef>
                <a:spcPts val="1200"/>
              </a:spcBef>
              <a:spcAft>
                <a:spcPts val="0"/>
              </a:spcAft>
              <a:buSzPts val="2000"/>
              <a:buFont typeface="Calibri"/>
              <a:buChar char="✔"/>
            </a:pPr>
            <a:r>
              <a:rPr lang="sl-SI" sz="2000" dirty="0"/>
              <a:t>poznali razliko med brskalnikom in iskalnikom,</a:t>
            </a:r>
            <a:endParaRPr sz="2000" dirty="0"/>
          </a:p>
          <a:p>
            <a:pPr marL="228600" lvl="0" indent="-228600" algn="l" rtl="0">
              <a:lnSpc>
                <a:spcPct val="150000"/>
              </a:lnSpc>
              <a:spcBef>
                <a:spcPts val="1200"/>
              </a:spcBef>
              <a:spcAft>
                <a:spcPts val="0"/>
              </a:spcAft>
              <a:buSzPts val="2000"/>
              <a:buFont typeface="Calibri"/>
              <a:buChar char="✔"/>
            </a:pPr>
            <a:r>
              <a:rPr lang="sl-SI" sz="2000" dirty="0"/>
              <a:t>znali s pomočjo iskalnika najti spletno mesto in informacije o njem,</a:t>
            </a:r>
            <a:endParaRPr dirty="0"/>
          </a:p>
          <a:p>
            <a:pPr marL="228600" lvl="0" indent="-228600" algn="l" rtl="0">
              <a:lnSpc>
                <a:spcPct val="150000"/>
              </a:lnSpc>
              <a:spcBef>
                <a:spcPts val="1200"/>
              </a:spcBef>
              <a:spcAft>
                <a:spcPts val="0"/>
              </a:spcAft>
              <a:buSzPts val="2000"/>
              <a:buFont typeface="Calibri"/>
              <a:buChar char="✔"/>
            </a:pPr>
            <a:r>
              <a:rPr lang="sl-SI" sz="2000" dirty="0"/>
              <a:t>vedeli, kdaj je spletno mesto varno in ga lahko obiščete.</a:t>
            </a:r>
            <a:endParaRPr sz="2000" dirty="0"/>
          </a:p>
        </p:txBody>
      </p:sp>
      <p:sp>
        <p:nvSpPr>
          <p:cNvPr id="302" name="Google Shape;302;p25"/>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1" descr="Tap to activate or exit full screen"/>
          <p:cNvPicPr preferRelativeResize="0"/>
          <p:nvPr/>
        </p:nvPicPr>
        <p:blipFill rotWithShape="1">
          <a:blip r:embed="rId3">
            <a:alphaModFix/>
          </a:blip>
          <a:srcRect/>
          <a:stretch/>
        </p:blipFill>
        <p:spPr>
          <a:xfrm>
            <a:off x="8125401" y="1865768"/>
            <a:ext cx="1300472" cy="1305913"/>
          </a:xfrm>
          <a:prstGeom prst="rect">
            <a:avLst/>
          </a:prstGeom>
          <a:noFill/>
          <a:ln>
            <a:noFill/>
          </a:ln>
        </p:spPr>
      </p:pic>
      <p:pic>
        <p:nvPicPr>
          <p:cNvPr id="309" name="Google Shape;309;p31" descr="Tap to activate or exit full screen"/>
          <p:cNvPicPr preferRelativeResize="0"/>
          <p:nvPr/>
        </p:nvPicPr>
        <p:blipFill rotWithShape="1">
          <a:blip r:embed="rId4">
            <a:alphaModFix/>
          </a:blip>
          <a:srcRect/>
          <a:stretch/>
        </p:blipFill>
        <p:spPr>
          <a:xfrm>
            <a:off x="6810315" y="3357103"/>
            <a:ext cx="1670304" cy="1670304"/>
          </a:xfrm>
          <a:prstGeom prst="rect">
            <a:avLst/>
          </a:prstGeom>
          <a:noFill/>
          <a:ln>
            <a:noFill/>
          </a:ln>
        </p:spPr>
      </p:pic>
      <p:sp>
        <p:nvSpPr>
          <p:cNvPr id="310" name="Google Shape;310;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Spletni brskalniki</a:t>
            </a:r>
            <a:endParaRPr dirty="0"/>
          </a:p>
        </p:txBody>
      </p:sp>
      <p:sp>
        <p:nvSpPr>
          <p:cNvPr id="311" name="Google Shape;311;p31"/>
          <p:cNvSpPr txBox="1">
            <a:spLocks noGrp="1"/>
          </p:cNvSpPr>
          <p:nvPr>
            <p:ph type="body" idx="1"/>
          </p:nvPr>
        </p:nvSpPr>
        <p:spPr>
          <a:xfrm>
            <a:off x="557999" y="1800000"/>
            <a:ext cx="6690526" cy="455350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dirty="0"/>
              <a:t>Za iskanje informacij na spletu je potrebno odpreti spletni brskalnik</a:t>
            </a:r>
            <a:r>
              <a:rPr lang="en-US" dirty="0"/>
              <a:t> (</a:t>
            </a:r>
            <a:r>
              <a:rPr lang="sl-SI" dirty="0"/>
              <a:t>1. korak</a:t>
            </a:r>
            <a:r>
              <a:rPr lang="en-US" dirty="0"/>
              <a:t>). </a:t>
            </a:r>
            <a:r>
              <a:rPr lang="sl-SI" dirty="0"/>
              <a:t>Spletni brskalnik je običajno že na voljo v vaši napravi. </a:t>
            </a:r>
            <a:endParaRPr dirty="0"/>
          </a:p>
          <a:p>
            <a:pPr marL="76200" lvl="0" indent="0" algn="l" rtl="0">
              <a:lnSpc>
                <a:spcPct val="100000"/>
              </a:lnSpc>
              <a:spcBef>
                <a:spcPts val="1200"/>
              </a:spcBef>
              <a:spcAft>
                <a:spcPts val="0"/>
              </a:spcAft>
              <a:buSzPts val="2400"/>
              <a:buNone/>
            </a:pPr>
            <a:r>
              <a:rPr lang="sl-SI" dirty="0"/>
              <a:t>Nekateri najbolj priljubljeni spletni brskalniki so:</a:t>
            </a:r>
            <a:endParaRPr dirty="0"/>
          </a:p>
          <a:p>
            <a:pPr marL="457200" lvl="0" indent="-381000" algn="l" rtl="0">
              <a:lnSpc>
                <a:spcPct val="100000"/>
              </a:lnSpc>
              <a:spcBef>
                <a:spcPts val="1200"/>
              </a:spcBef>
              <a:spcAft>
                <a:spcPts val="0"/>
              </a:spcAft>
              <a:buSzPts val="2400"/>
              <a:buChar char="▪"/>
            </a:pPr>
            <a:r>
              <a:rPr lang="en-US" dirty="0"/>
              <a:t>Google Chrome</a:t>
            </a:r>
            <a:r>
              <a:rPr lang="sl-SI" dirty="0"/>
              <a:t>,</a:t>
            </a:r>
            <a:endParaRPr dirty="0"/>
          </a:p>
          <a:p>
            <a:pPr lvl="0">
              <a:spcBef>
                <a:spcPts val="1200"/>
              </a:spcBef>
            </a:pPr>
            <a:r>
              <a:rPr lang="en-US" dirty="0"/>
              <a:t>Mozilla Firefox</a:t>
            </a:r>
            <a:r>
              <a:rPr lang="sl-SI" dirty="0"/>
              <a:t>,</a:t>
            </a:r>
            <a:endParaRPr dirty="0"/>
          </a:p>
          <a:p>
            <a:pPr marL="457200" lvl="0" indent="-381000" algn="l" rtl="0">
              <a:lnSpc>
                <a:spcPct val="100000"/>
              </a:lnSpc>
              <a:spcBef>
                <a:spcPts val="1200"/>
              </a:spcBef>
              <a:spcAft>
                <a:spcPts val="0"/>
              </a:spcAft>
              <a:buSzPts val="2400"/>
              <a:buChar char="▪"/>
            </a:pPr>
            <a:r>
              <a:rPr lang="en-US" dirty="0"/>
              <a:t>Microsoft Edge</a:t>
            </a:r>
            <a:r>
              <a:rPr lang="sl-SI" dirty="0"/>
              <a:t>,</a:t>
            </a:r>
            <a:r>
              <a:rPr lang="en-US" dirty="0"/>
              <a:t> </a:t>
            </a:r>
            <a:endParaRPr dirty="0"/>
          </a:p>
          <a:p>
            <a:pPr marL="457200" lvl="0" indent="-381000" algn="l" rtl="0">
              <a:lnSpc>
                <a:spcPct val="100000"/>
              </a:lnSpc>
              <a:spcBef>
                <a:spcPts val="1200"/>
              </a:spcBef>
              <a:spcAft>
                <a:spcPts val="0"/>
              </a:spcAft>
              <a:buSzPts val="2400"/>
              <a:buChar char="▪"/>
            </a:pPr>
            <a:r>
              <a:rPr lang="en-US" dirty="0"/>
              <a:t>Apple Safari</a:t>
            </a:r>
            <a:r>
              <a:rPr lang="sl-SI" dirty="0"/>
              <a:t>,</a:t>
            </a:r>
            <a:endParaRPr dirty="0"/>
          </a:p>
          <a:p>
            <a:pPr marL="457200" lvl="0" indent="-381000" algn="l" rtl="0">
              <a:lnSpc>
                <a:spcPct val="100000"/>
              </a:lnSpc>
              <a:spcBef>
                <a:spcPts val="1200"/>
              </a:spcBef>
              <a:spcAft>
                <a:spcPts val="0"/>
              </a:spcAft>
              <a:buSzPts val="2400"/>
              <a:buChar char="▪"/>
            </a:pPr>
            <a:r>
              <a:rPr lang="en-US" dirty="0"/>
              <a:t>Opera</a:t>
            </a:r>
            <a:r>
              <a:rPr lang="sl-SI" dirty="0"/>
              <a:t>.</a:t>
            </a:r>
            <a:endParaRPr dirty="0"/>
          </a:p>
          <a:p>
            <a:pPr marL="457200" lvl="0" indent="-228600" algn="l" rtl="0">
              <a:lnSpc>
                <a:spcPct val="100000"/>
              </a:lnSpc>
              <a:spcBef>
                <a:spcPts val="1200"/>
              </a:spcBef>
              <a:spcAft>
                <a:spcPts val="600"/>
              </a:spcAft>
              <a:buSzPts val="2400"/>
              <a:buNone/>
            </a:pPr>
            <a:endParaRPr dirty="0"/>
          </a:p>
        </p:txBody>
      </p:sp>
      <p:pic>
        <p:nvPicPr>
          <p:cNvPr id="312" name="Google Shape;312;p31"/>
          <p:cNvPicPr preferRelativeResize="0"/>
          <p:nvPr/>
        </p:nvPicPr>
        <p:blipFill rotWithShape="1">
          <a:blip r:embed="rId5">
            <a:alphaModFix/>
          </a:blip>
          <a:srcRect/>
          <a:stretch/>
        </p:blipFill>
        <p:spPr>
          <a:xfrm>
            <a:off x="9839894" y="2208035"/>
            <a:ext cx="1363603" cy="1417011"/>
          </a:xfrm>
          <a:prstGeom prst="rect">
            <a:avLst/>
          </a:prstGeom>
          <a:noFill/>
          <a:ln>
            <a:noFill/>
          </a:ln>
        </p:spPr>
      </p:pic>
      <p:pic>
        <p:nvPicPr>
          <p:cNvPr id="313" name="Google Shape;313;p31" descr="Image result for Apple Safari Logo Transparent"/>
          <p:cNvPicPr preferRelativeResize="0"/>
          <p:nvPr/>
        </p:nvPicPr>
        <p:blipFill rotWithShape="1">
          <a:blip r:embed="rId6">
            <a:alphaModFix/>
          </a:blip>
          <a:srcRect/>
          <a:stretch/>
        </p:blipFill>
        <p:spPr>
          <a:xfrm>
            <a:off x="7831054" y="4264345"/>
            <a:ext cx="1704975" cy="1714500"/>
          </a:xfrm>
          <a:prstGeom prst="rect">
            <a:avLst/>
          </a:prstGeom>
          <a:noFill/>
          <a:ln>
            <a:noFill/>
          </a:ln>
        </p:spPr>
      </p:pic>
      <p:pic>
        <p:nvPicPr>
          <p:cNvPr id="314" name="Google Shape;314;p31" descr="Image result for Opera Web Browser Logo"/>
          <p:cNvPicPr preferRelativeResize="0"/>
          <p:nvPr/>
        </p:nvPicPr>
        <p:blipFill rotWithShape="1">
          <a:blip r:embed="rId7">
            <a:alphaModFix/>
          </a:blip>
          <a:srcRect l="26271" r="19937"/>
          <a:stretch/>
        </p:blipFill>
        <p:spPr>
          <a:xfrm>
            <a:off x="10120580" y="3883825"/>
            <a:ext cx="1670304" cy="1743075"/>
          </a:xfrm>
          <a:prstGeom prst="rect">
            <a:avLst/>
          </a:prstGeom>
          <a:noFill/>
          <a:ln>
            <a:noFill/>
          </a:ln>
        </p:spPr>
      </p:pic>
      <p:sp>
        <p:nvSpPr>
          <p:cNvPr id="2" name="Google Shape;182;p14">
            <a:extLst>
              <a:ext uri="{FF2B5EF4-FFF2-40B4-BE49-F238E27FC236}">
                <a16:creationId xmlns:a16="http://schemas.microsoft.com/office/drawing/2014/main" id="{89F63E3D-3BD4-34EC-A103-B3A20502CED7}"/>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566153" y="11289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Iskanje ustreznega spletnega mesta</a:t>
            </a:r>
            <a:endParaRPr dirty="0"/>
          </a:p>
        </p:txBody>
      </p:sp>
      <p:sp>
        <p:nvSpPr>
          <p:cNvPr id="322" name="Google Shape;322;p35"/>
          <p:cNvSpPr txBox="1">
            <a:spLocks noGrp="1"/>
          </p:cNvSpPr>
          <p:nvPr>
            <p:ph type="body" idx="1"/>
          </p:nvPr>
        </p:nvSpPr>
        <p:spPr>
          <a:xfrm>
            <a:off x="566153" y="2330868"/>
            <a:ext cx="1049373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sl-SI" dirty="0">
                <a:latin typeface="Calibri"/>
                <a:ea typeface="Calibri"/>
                <a:cs typeface="Calibri"/>
                <a:sym typeface="Calibri"/>
              </a:rPr>
              <a:t>Vse informacije na spletu so na voljo na spletnih mestih. Naslednji korak je torej, da se povežemo z ustreznim spletnim mestom, na katerem se nahajajo informacije, ki jih iščemo</a:t>
            </a:r>
            <a:r>
              <a:rPr lang="en-US" dirty="0">
                <a:latin typeface="Calibri"/>
                <a:ea typeface="Calibri"/>
                <a:cs typeface="Calibri"/>
                <a:sym typeface="Calibri"/>
              </a:rPr>
              <a:t>.  </a:t>
            </a:r>
            <a:endParaRPr dirty="0"/>
          </a:p>
          <a:p>
            <a:pPr marL="0" lvl="0" indent="0" algn="l" rtl="0">
              <a:lnSpc>
                <a:spcPct val="100000"/>
              </a:lnSpc>
              <a:spcBef>
                <a:spcPts val="1800"/>
              </a:spcBef>
              <a:spcAft>
                <a:spcPts val="0"/>
              </a:spcAft>
              <a:buSzPts val="2400"/>
              <a:buNone/>
            </a:pPr>
            <a:r>
              <a:rPr lang="sl-SI" dirty="0">
                <a:latin typeface="Calibri"/>
                <a:ea typeface="Calibri"/>
                <a:cs typeface="Calibri"/>
                <a:sym typeface="Calibri"/>
              </a:rPr>
              <a:t>Za povezavo s spletnim mestom je potrebno poznati ime domene</a:t>
            </a:r>
            <a:r>
              <a:rPr lang="en-US" dirty="0">
                <a:latin typeface="Calibri"/>
                <a:ea typeface="Calibri"/>
                <a:cs typeface="Calibri"/>
                <a:sym typeface="Calibri"/>
              </a:rPr>
              <a:t>, </a:t>
            </a:r>
            <a:r>
              <a:rPr lang="sl-SI" dirty="0">
                <a:latin typeface="Calibri"/>
                <a:ea typeface="Calibri"/>
                <a:cs typeface="Calibri"/>
                <a:sym typeface="Calibri"/>
              </a:rPr>
              <a:t>npr.:</a:t>
            </a:r>
            <a:endParaRPr dirty="0"/>
          </a:p>
          <a:p>
            <a:pPr marL="0" lvl="0" indent="0" algn="ctr" rtl="0">
              <a:lnSpc>
                <a:spcPct val="100000"/>
              </a:lnSpc>
              <a:spcBef>
                <a:spcPts val="1800"/>
              </a:spcBef>
              <a:spcAft>
                <a:spcPts val="0"/>
              </a:spcAft>
              <a:buSzPts val="2400"/>
              <a:buNone/>
            </a:pPr>
            <a:r>
              <a:rPr lang="en-US" dirty="0">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elderlymobilemoney.eu </a:t>
            </a:r>
            <a:endParaRPr dirty="0">
              <a:latin typeface="Calibri"/>
              <a:ea typeface="Calibri"/>
              <a:cs typeface="Calibri"/>
              <a:sym typeface="Calibri"/>
            </a:endParaRPr>
          </a:p>
          <a:p>
            <a:pPr marL="457200" lvl="0" indent="-228600" algn="l" rtl="0">
              <a:lnSpc>
                <a:spcPct val="100000"/>
              </a:lnSpc>
              <a:spcBef>
                <a:spcPts val="1200"/>
              </a:spcBef>
              <a:spcAft>
                <a:spcPts val="600"/>
              </a:spcAft>
              <a:buClr>
                <a:srgbClr val="68BC42"/>
              </a:buClr>
              <a:buSzPts val="2400"/>
              <a:buNone/>
            </a:pPr>
            <a:endParaRPr dirty="0"/>
          </a:p>
        </p:txBody>
      </p:sp>
      <p:sp>
        <p:nvSpPr>
          <p:cNvPr id="2" name="Google Shape;182;p14">
            <a:extLst>
              <a:ext uri="{FF2B5EF4-FFF2-40B4-BE49-F238E27FC236}">
                <a16:creationId xmlns:a16="http://schemas.microsoft.com/office/drawing/2014/main" id="{70A003AC-97B7-2D31-70C8-943C7A9EA63F}"/>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Ime domene</a:t>
            </a:r>
            <a:endParaRPr dirty="0"/>
          </a:p>
        </p:txBody>
      </p:sp>
      <p:sp>
        <p:nvSpPr>
          <p:cNvPr id="330" name="Google Shape;330;p3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dirty="0"/>
              <a:t>Najprej smo ime domene nekako izvedeli, </a:t>
            </a:r>
            <a:r>
              <a:rPr lang="sl-SI" dirty="0" err="1"/>
              <a:t>npr</a:t>
            </a:r>
            <a:r>
              <a:rPr lang="en-US" dirty="0"/>
              <a:t>: </a:t>
            </a:r>
            <a:endParaRPr dirty="0"/>
          </a:p>
          <a:p>
            <a:pPr marL="914400" lvl="1" indent="-396240" algn="l" rtl="0">
              <a:lnSpc>
                <a:spcPct val="100000"/>
              </a:lnSpc>
              <a:spcBef>
                <a:spcPts val="1200"/>
              </a:spcBef>
              <a:spcAft>
                <a:spcPts val="0"/>
              </a:spcAft>
              <a:buSzPts val="2640"/>
              <a:buChar char="▪"/>
            </a:pPr>
            <a:r>
              <a:rPr lang="sl-SI" dirty="0"/>
              <a:t>nekje smo ga prebrali,</a:t>
            </a:r>
            <a:r>
              <a:rPr lang="en-US" dirty="0"/>
              <a:t> </a:t>
            </a:r>
            <a:endParaRPr dirty="0"/>
          </a:p>
          <a:p>
            <a:pPr marL="914400" lvl="1" indent="-396240" algn="l" rtl="0">
              <a:lnSpc>
                <a:spcPct val="100000"/>
              </a:lnSpc>
              <a:spcBef>
                <a:spcPts val="600"/>
              </a:spcBef>
              <a:spcAft>
                <a:spcPts val="0"/>
              </a:spcAft>
              <a:buSzPts val="2640"/>
              <a:buChar char="▪"/>
            </a:pPr>
            <a:r>
              <a:rPr lang="sl-SI" dirty="0"/>
              <a:t>nekdo nam ga je povedal</a:t>
            </a:r>
            <a:r>
              <a:rPr lang="en-US" dirty="0"/>
              <a:t>, </a:t>
            </a:r>
            <a:endParaRPr dirty="0"/>
          </a:p>
          <a:p>
            <a:pPr marL="914400" lvl="1" indent="-396240" algn="l" rtl="0">
              <a:lnSpc>
                <a:spcPct val="100000"/>
              </a:lnSpc>
              <a:spcBef>
                <a:spcPts val="600"/>
              </a:spcBef>
              <a:spcAft>
                <a:spcPts val="0"/>
              </a:spcAft>
              <a:buSzPts val="2640"/>
              <a:buChar char="▪"/>
            </a:pPr>
            <a:r>
              <a:rPr lang="sl-SI" dirty="0"/>
              <a:t>našli smo ga na nekem drugem spletnem mestu s povezano vsebino</a:t>
            </a:r>
            <a:r>
              <a:rPr lang="en-US" dirty="0"/>
              <a:t>,  </a:t>
            </a:r>
            <a:endParaRPr dirty="0"/>
          </a:p>
          <a:p>
            <a:pPr marL="914400" lvl="1" indent="-396240" algn="l" rtl="0">
              <a:lnSpc>
                <a:spcPct val="100000"/>
              </a:lnSpc>
              <a:spcBef>
                <a:spcPts val="600"/>
              </a:spcBef>
              <a:spcAft>
                <a:spcPts val="0"/>
              </a:spcAft>
              <a:buSzPts val="2640"/>
              <a:buChar char="▪"/>
            </a:pPr>
            <a:r>
              <a:rPr lang="sl-SI" dirty="0"/>
              <a:t>našli smo ga s pomočjo iskalnika</a:t>
            </a:r>
            <a:r>
              <a:rPr lang="en-US" dirty="0"/>
              <a:t>.</a:t>
            </a:r>
            <a:endParaRPr dirty="0"/>
          </a:p>
          <a:p>
            <a:pPr marL="76200" lvl="0" indent="0" algn="l" rtl="0">
              <a:lnSpc>
                <a:spcPct val="100000"/>
              </a:lnSpc>
              <a:spcBef>
                <a:spcPts val="600"/>
              </a:spcBef>
              <a:spcAft>
                <a:spcPts val="0"/>
              </a:spcAft>
              <a:buSzPts val="2400"/>
              <a:buNone/>
            </a:pPr>
            <a:r>
              <a:rPr lang="sl-SI" b="1" dirty="0"/>
              <a:t>Nasvet</a:t>
            </a:r>
            <a:r>
              <a:rPr lang="en-US" b="1" dirty="0"/>
              <a:t>: </a:t>
            </a:r>
            <a:endParaRPr dirty="0"/>
          </a:p>
          <a:p>
            <a:pPr marL="914400" lvl="1" indent="-396240" algn="l" rtl="0">
              <a:lnSpc>
                <a:spcPct val="100000"/>
              </a:lnSpc>
              <a:spcBef>
                <a:spcPts val="1200"/>
              </a:spcBef>
              <a:spcAft>
                <a:spcPts val="0"/>
              </a:spcAft>
              <a:buSzPts val="2640"/>
              <a:buChar char="▪"/>
            </a:pPr>
            <a:r>
              <a:rPr lang="sl-SI" dirty="0"/>
              <a:t>če ime domene že poznamo</a:t>
            </a:r>
            <a:r>
              <a:rPr lang="en-US" dirty="0"/>
              <a:t>, </a:t>
            </a:r>
            <a:r>
              <a:rPr lang="sl-SI" dirty="0"/>
              <a:t>ga lahko vtipkamo neposredno v brskalnik in se povežemo s spletnim mestom</a:t>
            </a:r>
            <a:r>
              <a:rPr lang="en-US" dirty="0"/>
              <a:t>; </a:t>
            </a:r>
            <a:endParaRPr dirty="0"/>
          </a:p>
          <a:p>
            <a:pPr marL="914400" lvl="1" indent="-396240" algn="l" rtl="0">
              <a:lnSpc>
                <a:spcPct val="100000"/>
              </a:lnSpc>
              <a:spcBef>
                <a:spcPts val="600"/>
              </a:spcBef>
              <a:spcAft>
                <a:spcPts val="0"/>
              </a:spcAft>
              <a:buSzPts val="2640"/>
              <a:buChar char="▪"/>
            </a:pPr>
            <a:r>
              <a:rPr lang="sl-SI" dirty="0"/>
              <a:t>sicer ga poiščemo z </a:t>
            </a:r>
            <a:r>
              <a:rPr lang="sl-SI" b="1" dirty="0"/>
              <a:t>iskalnikom</a:t>
            </a:r>
            <a:r>
              <a:rPr lang="en-US" dirty="0"/>
              <a:t>.</a:t>
            </a:r>
            <a:endParaRPr dirty="0"/>
          </a:p>
          <a:p>
            <a:pPr marL="457200" lvl="0" indent="-228600" algn="l" rtl="0">
              <a:lnSpc>
                <a:spcPct val="100000"/>
              </a:lnSpc>
              <a:spcBef>
                <a:spcPts val="600"/>
              </a:spcBef>
              <a:spcAft>
                <a:spcPts val="600"/>
              </a:spcAft>
              <a:buClr>
                <a:srgbClr val="68BC42"/>
              </a:buClr>
              <a:buSzPts val="2400"/>
              <a:buNone/>
            </a:pPr>
            <a:endParaRPr dirty="0"/>
          </a:p>
        </p:txBody>
      </p:sp>
      <p:sp>
        <p:nvSpPr>
          <p:cNvPr id="2" name="Google Shape;182;p14">
            <a:extLst>
              <a:ext uri="{FF2B5EF4-FFF2-40B4-BE49-F238E27FC236}">
                <a16:creationId xmlns:a16="http://schemas.microsoft.com/office/drawing/2014/main" id="{E6CDD1D2-7BDA-5B05-3A4B-C030E69AC821}"/>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479236" y="821604"/>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Iskalnik</a:t>
            </a:r>
            <a:endParaRPr dirty="0"/>
          </a:p>
        </p:txBody>
      </p:sp>
      <p:sp>
        <p:nvSpPr>
          <p:cNvPr id="338" name="Google Shape;338;p37"/>
          <p:cNvSpPr txBox="1">
            <a:spLocks noGrp="1"/>
          </p:cNvSpPr>
          <p:nvPr>
            <p:ph type="body" idx="1"/>
          </p:nvPr>
        </p:nvSpPr>
        <p:spPr>
          <a:xfrm>
            <a:off x="241878" y="1949534"/>
            <a:ext cx="9250466" cy="3941326"/>
          </a:xfrm>
          <a:prstGeom prst="rect">
            <a:avLst/>
          </a:prstGeom>
          <a:solidFill>
            <a:srgbClr val="F2F2F2"/>
          </a:solidFill>
          <a:ln w="9525" cap="flat" cmpd="sng">
            <a:solidFill>
              <a:srgbClr val="FFC000"/>
            </a:solidFill>
            <a:prstDash val="solid"/>
            <a:round/>
            <a:headEnd type="none" w="sm" len="sm"/>
            <a:tailEnd type="none" w="sm" len="sm"/>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sz="2200" b="1" dirty="0"/>
              <a:t>Iskalnik </a:t>
            </a:r>
            <a:r>
              <a:rPr lang="en-US" sz="2200" dirty="0"/>
              <a:t>s</a:t>
            </a:r>
            <a:r>
              <a:rPr lang="sl-SI" sz="2200" dirty="0"/>
              <a:t>luži</a:t>
            </a:r>
            <a:r>
              <a:rPr lang="en-US" sz="2200" dirty="0"/>
              <a:t> </a:t>
            </a:r>
            <a:r>
              <a:rPr lang="sl-SI" sz="2200" dirty="0"/>
              <a:t>z</a:t>
            </a:r>
            <a:r>
              <a:rPr lang="en-US" sz="2200" dirty="0"/>
              <a:t>a </a:t>
            </a:r>
            <a:r>
              <a:rPr lang="sl-SI" sz="2200" dirty="0"/>
              <a:t>iskanje spletnih mest</a:t>
            </a:r>
            <a:r>
              <a:rPr lang="en-US" sz="2200" dirty="0"/>
              <a:t>. </a:t>
            </a:r>
            <a:r>
              <a:rPr lang="sl-SI" sz="2200" dirty="0"/>
              <a:t>Zbere spletna mesta, ki so na voljo, in jih poveže z različnimi oznakami, ključnimi besedami, ki se nanašajo na glavno kategorijo informacij na določenem spletnem mestu. </a:t>
            </a:r>
            <a:r>
              <a:rPr lang="en-US" sz="2200" dirty="0"/>
              <a:t> </a:t>
            </a:r>
            <a:endParaRPr dirty="0"/>
          </a:p>
          <a:p>
            <a:pPr marL="76200" lvl="0" indent="0" algn="l" rtl="0">
              <a:lnSpc>
                <a:spcPct val="100000"/>
              </a:lnSpc>
              <a:spcBef>
                <a:spcPts val="1200"/>
              </a:spcBef>
              <a:spcAft>
                <a:spcPts val="0"/>
              </a:spcAft>
              <a:buSzPts val="2400"/>
              <a:buNone/>
            </a:pPr>
            <a:r>
              <a:rPr lang="sl-SI" sz="2200" b="1" dirty="0"/>
              <a:t>Koraki</a:t>
            </a:r>
            <a:r>
              <a:rPr lang="en-US" sz="2200" b="1" dirty="0"/>
              <a:t>:</a:t>
            </a:r>
            <a:endParaRPr dirty="0"/>
          </a:p>
          <a:p>
            <a:pPr marL="533400" lvl="0" indent="-457200" algn="l" rtl="0">
              <a:lnSpc>
                <a:spcPct val="100000"/>
              </a:lnSpc>
              <a:spcBef>
                <a:spcPts val="1200"/>
              </a:spcBef>
              <a:spcAft>
                <a:spcPts val="0"/>
              </a:spcAft>
              <a:buClr>
                <a:srgbClr val="FFC000"/>
              </a:buClr>
              <a:buSzPts val="2400"/>
              <a:buFont typeface="Calibri"/>
              <a:buAutoNum type="arabicPeriod"/>
            </a:pPr>
            <a:r>
              <a:rPr lang="sl-SI" sz="2200" dirty="0"/>
              <a:t>Vnesemo spletni naslov iskalnika. </a:t>
            </a:r>
            <a:endParaRPr dirty="0"/>
          </a:p>
          <a:p>
            <a:pPr marL="533400" lvl="0" indent="-457200" algn="l" rtl="0">
              <a:lnSpc>
                <a:spcPct val="100000"/>
              </a:lnSpc>
              <a:spcBef>
                <a:spcPts val="1200"/>
              </a:spcBef>
              <a:spcAft>
                <a:spcPts val="0"/>
              </a:spcAft>
              <a:buClr>
                <a:srgbClr val="FFC000"/>
              </a:buClr>
              <a:buSzPts val="2400"/>
              <a:buFont typeface="Calibri"/>
              <a:buAutoNum type="arabicPeriod"/>
            </a:pPr>
            <a:r>
              <a:rPr lang="sl-SI" sz="2200" dirty="0"/>
              <a:t>Vnesemo ključne besede.</a:t>
            </a:r>
            <a:endParaRPr dirty="0"/>
          </a:p>
          <a:p>
            <a:pPr marL="533400" lvl="0" indent="-457200" algn="l" rtl="0">
              <a:lnSpc>
                <a:spcPct val="100000"/>
              </a:lnSpc>
              <a:spcBef>
                <a:spcPts val="1200"/>
              </a:spcBef>
              <a:spcAft>
                <a:spcPts val="0"/>
              </a:spcAft>
              <a:buClr>
                <a:srgbClr val="FFC000"/>
              </a:buClr>
              <a:buSzPts val="2400"/>
              <a:buFont typeface="Calibri"/>
              <a:buAutoNum type="arabicPeriod"/>
            </a:pPr>
            <a:r>
              <a:rPr lang="sl-SI" sz="2200" dirty="0"/>
              <a:t>Iskalnik ponudi seznam spletnih mest, povezanih s ključnimi besedami.</a:t>
            </a:r>
            <a:endParaRPr dirty="0"/>
          </a:p>
          <a:p>
            <a:pPr marL="533400" lvl="0" indent="-457200" algn="l" rtl="0">
              <a:lnSpc>
                <a:spcPct val="100000"/>
              </a:lnSpc>
              <a:spcBef>
                <a:spcPts val="1200"/>
              </a:spcBef>
              <a:spcAft>
                <a:spcPts val="0"/>
              </a:spcAft>
              <a:buClr>
                <a:srgbClr val="FFC000"/>
              </a:buClr>
              <a:buSzPts val="2400"/>
              <a:buFont typeface="Calibri"/>
              <a:buAutoNum type="arabicPeriod"/>
            </a:pPr>
            <a:r>
              <a:rPr lang="sl-SI" sz="2200" dirty="0"/>
              <a:t>Uporabnik izbere eno ali več spletnih mest, ki jih bo obiskal.</a:t>
            </a:r>
            <a:endParaRPr dirty="0"/>
          </a:p>
          <a:p>
            <a:pPr marL="457200" lvl="0" indent="-228600" algn="l" rtl="0">
              <a:lnSpc>
                <a:spcPct val="100000"/>
              </a:lnSpc>
              <a:spcBef>
                <a:spcPts val="1200"/>
              </a:spcBef>
              <a:spcAft>
                <a:spcPts val="600"/>
              </a:spcAft>
              <a:buClr>
                <a:srgbClr val="68BC42"/>
              </a:buClr>
              <a:buSzPts val="2400"/>
              <a:buNone/>
            </a:pPr>
            <a:endParaRPr dirty="0"/>
          </a:p>
        </p:txBody>
      </p:sp>
      <p:pic>
        <p:nvPicPr>
          <p:cNvPr id="339" name="Google Shape;339;p37"/>
          <p:cNvPicPr preferRelativeResize="0"/>
          <p:nvPr/>
        </p:nvPicPr>
        <p:blipFill rotWithShape="1">
          <a:blip r:embed="rId3">
            <a:alphaModFix/>
          </a:blip>
          <a:srcRect/>
          <a:stretch/>
        </p:blipFill>
        <p:spPr>
          <a:xfrm>
            <a:off x="9687253" y="776703"/>
            <a:ext cx="1851675" cy="1851675"/>
          </a:xfrm>
          <a:prstGeom prst="rect">
            <a:avLst/>
          </a:prstGeom>
          <a:noFill/>
          <a:ln>
            <a:noFill/>
          </a:ln>
        </p:spPr>
      </p:pic>
      <p:pic>
        <p:nvPicPr>
          <p:cNvPr id="340" name="Google Shape;340;p37"/>
          <p:cNvPicPr preferRelativeResize="0"/>
          <p:nvPr/>
        </p:nvPicPr>
        <p:blipFill rotWithShape="1">
          <a:blip r:embed="rId4">
            <a:alphaModFix/>
          </a:blip>
          <a:srcRect/>
          <a:stretch/>
        </p:blipFill>
        <p:spPr>
          <a:xfrm>
            <a:off x="9687250" y="2031650"/>
            <a:ext cx="2178900" cy="1231548"/>
          </a:xfrm>
          <a:prstGeom prst="rect">
            <a:avLst/>
          </a:prstGeom>
          <a:noFill/>
          <a:ln>
            <a:noFill/>
          </a:ln>
        </p:spPr>
      </p:pic>
      <p:pic>
        <p:nvPicPr>
          <p:cNvPr id="341" name="Google Shape;341;p37"/>
          <p:cNvPicPr preferRelativeResize="0"/>
          <p:nvPr/>
        </p:nvPicPr>
        <p:blipFill rotWithShape="1">
          <a:blip r:embed="rId5">
            <a:alphaModFix/>
          </a:blip>
          <a:srcRect/>
          <a:stretch/>
        </p:blipFill>
        <p:spPr>
          <a:xfrm>
            <a:off x="9600250" y="3011561"/>
            <a:ext cx="2352876" cy="1323475"/>
          </a:xfrm>
          <a:prstGeom prst="rect">
            <a:avLst/>
          </a:prstGeom>
          <a:noFill/>
          <a:ln>
            <a:noFill/>
          </a:ln>
        </p:spPr>
      </p:pic>
      <p:pic>
        <p:nvPicPr>
          <p:cNvPr id="342" name="Google Shape;342;p37"/>
          <p:cNvPicPr preferRelativeResize="0"/>
          <p:nvPr/>
        </p:nvPicPr>
        <p:blipFill rotWithShape="1">
          <a:blip r:embed="rId6">
            <a:alphaModFix/>
          </a:blip>
          <a:srcRect/>
          <a:stretch/>
        </p:blipFill>
        <p:spPr>
          <a:xfrm>
            <a:off x="9850850" y="4199724"/>
            <a:ext cx="1851674" cy="747744"/>
          </a:xfrm>
          <a:prstGeom prst="rect">
            <a:avLst/>
          </a:prstGeom>
          <a:noFill/>
          <a:ln>
            <a:noFill/>
          </a:ln>
        </p:spPr>
      </p:pic>
      <p:pic>
        <p:nvPicPr>
          <p:cNvPr id="343" name="Google Shape;343;p37"/>
          <p:cNvPicPr preferRelativeResize="0"/>
          <p:nvPr/>
        </p:nvPicPr>
        <p:blipFill rotWithShape="1">
          <a:blip r:embed="rId7">
            <a:alphaModFix/>
          </a:blip>
          <a:srcRect/>
          <a:stretch/>
        </p:blipFill>
        <p:spPr>
          <a:xfrm>
            <a:off x="9850850" y="5127950"/>
            <a:ext cx="1985214" cy="1323474"/>
          </a:xfrm>
          <a:prstGeom prst="rect">
            <a:avLst/>
          </a:prstGeom>
          <a:noFill/>
          <a:ln>
            <a:noFill/>
          </a:ln>
        </p:spPr>
      </p:pic>
      <p:sp>
        <p:nvSpPr>
          <p:cNvPr id="2" name="Google Shape;182;p14">
            <a:extLst>
              <a:ext uri="{FF2B5EF4-FFF2-40B4-BE49-F238E27FC236}">
                <a16:creationId xmlns:a16="http://schemas.microsoft.com/office/drawing/2014/main" id="{ECC5856B-2337-D144-C05E-2598897ADBA2}"/>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1994338" y="920891"/>
            <a:ext cx="9326776"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A</a:t>
            </a:r>
            <a:r>
              <a:rPr lang="sl-SI" dirty="0">
                <a:solidFill>
                  <a:schemeClr val="lt1"/>
                </a:solidFill>
              </a:rPr>
              <a:t>k</a:t>
            </a:r>
            <a:r>
              <a:rPr lang="en-US" dirty="0" err="1">
                <a:solidFill>
                  <a:schemeClr val="lt1"/>
                </a:solidFill>
              </a:rPr>
              <a:t>tiv</a:t>
            </a:r>
            <a:r>
              <a:rPr lang="sl-SI" dirty="0" err="1">
                <a:solidFill>
                  <a:schemeClr val="lt1"/>
                </a:solidFill>
              </a:rPr>
              <a:t>nost</a:t>
            </a:r>
            <a:r>
              <a:rPr lang="en-US" dirty="0">
                <a:solidFill>
                  <a:schemeClr val="lt1"/>
                </a:solidFill>
              </a:rPr>
              <a:t>: </a:t>
            </a:r>
            <a:r>
              <a:rPr lang="sl-SI" dirty="0">
                <a:solidFill>
                  <a:schemeClr val="lt1"/>
                </a:solidFill>
              </a:rPr>
              <a:t>Iskanje</a:t>
            </a:r>
            <a:r>
              <a:rPr lang="en-US" dirty="0">
                <a:solidFill>
                  <a:schemeClr val="lt1"/>
                </a:solidFill>
              </a:rPr>
              <a:t> </a:t>
            </a:r>
            <a:r>
              <a:rPr lang="en-US" dirty="0" err="1">
                <a:solidFill>
                  <a:schemeClr val="lt1"/>
                </a:solidFill>
              </a:rPr>
              <a:t>informa</a:t>
            </a:r>
            <a:r>
              <a:rPr lang="sl-SI" dirty="0" err="1">
                <a:solidFill>
                  <a:schemeClr val="lt1"/>
                </a:solidFill>
              </a:rPr>
              <a:t>cij</a:t>
            </a:r>
            <a:r>
              <a:rPr lang="sl-SI" dirty="0">
                <a:solidFill>
                  <a:schemeClr val="lt1"/>
                </a:solidFill>
              </a:rPr>
              <a:t> o </a:t>
            </a:r>
            <a:r>
              <a:rPr lang="en-US" dirty="0">
                <a:solidFill>
                  <a:schemeClr val="lt1"/>
                </a:solidFill>
              </a:rPr>
              <a:t>„</a:t>
            </a:r>
            <a:r>
              <a:rPr lang="sl-SI" dirty="0">
                <a:solidFill>
                  <a:schemeClr val="lt1"/>
                </a:solidFill>
              </a:rPr>
              <a:t>plačevanju prek spleta</a:t>
            </a:r>
            <a:r>
              <a:rPr lang="en-US" dirty="0">
                <a:solidFill>
                  <a:schemeClr val="lt1"/>
                </a:solidFill>
              </a:rPr>
              <a:t>”</a:t>
            </a:r>
            <a:endParaRPr dirty="0">
              <a:solidFill>
                <a:schemeClr val="lt1"/>
              </a:solidFill>
            </a:endParaRPr>
          </a:p>
        </p:txBody>
      </p:sp>
      <p:sp>
        <p:nvSpPr>
          <p:cNvPr id="351" name="Google Shape;351;p32"/>
          <p:cNvSpPr txBox="1">
            <a:spLocks noGrp="1"/>
          </p:cNvSpPr>
          <p:nvPr>
            <p:ph type="body" idx="1"/>
          </p:nvPr>
        </p:nvSpPr>
        <p:spPr>
          <a:xfrm>
            <a:off x="661754" y="1850696"/>
            <a:ext cx="11395105" cy="4553504"/>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100000"/>
              </a:lnSpc>
              <a:spcBef>
                <a:spcPts val="0"/>
              </a:spcBef>
              <a:spcAft>
                <a:spcPts val="0"/>
              </a:spcAft>
              <a:buSzPct val="100000"/>
              <a:buFont typeface="Calibri"/>
              <a:buAutoNum type="arabicPeriod"/>
            </a:pPr>
            <a:r>
              <a:rPr lang="en-US" i="1" dirty="0"/>
              <a:t>O</a:t>
            </a:r>
            <a:r>
              <a:rPr lang="sl-SI" i="1" dirty="0" err="1"/>
              <a:t>dprite</a:t>
            </a:r>
            <a:r>
              <a:rPr lang="sl-SI" i="1" dirty="0"/>
              <a:t> </a:t>
            </a:r>
            <a:r>
              <a:rPr lang="en-US" i="1" dirty="0" err="1"/>
              <a:t>brs</a:t>
            </a:r>
            <a:r>
              <a:rPr lang="sl-SI" i="1" dirty="0" err="1"/>
              <a:t>kalnik</a:t>
            </a:r>
            <a:r>
              <a:rPr lang="sl-SI" i="1" dirty="0"/>
              <a:t> in se povežite z enim od naslednjih </a:t>
            </a:r>
            <a:r>
              <a:rPr lang="en-US" i="1" dirty="0"/>
              <a:t>is</a:t>
            </a:r>
            <a:r>
              <a:rPr lang="sl-SI" i="1" dirty="0" err="1"/>
              <a:t>kalnikov</a:t>
            </a:r>
            <a:r>
              <a:rPr lang="en-US" i="1" dirty="0"/>
              <a:t>:</a:t>
            </a:r>
            <a:endParaRPr dirty="0"/>
          </a:p>
          <a:p>
            <a:pPr marL="685800" lvl="1" indent="-228600" algn="l" rtl="0">
              <a:lnSpc>
                <a:spcPct val="100000"/>
              </a:lnSpc>
              <a:spcBef>
                <a:spcPts val="1200"/>
              </a:spcBef>
              <a:spcAft>
                <a:spcPts val="0"/>
              </a:spcAft>
              <a:buSzPct val="119999"/>
              <a:buChar char="▪"/>
            </a:pPr>
            <a:r>
              <a:rPr lang="en-US" i="1" dirty="0"/>
              <a:t>Yahoo.com</a:t>
            </a:r>
            <a:endParaRPr dirty="0"/>
          </a:p>
          <a:p>
            <a:pPr marL="685800" lvl="1" indent="-228600" algn="l" rtl="0">
              <a:lnSpc>
                <a:spcPct val="100000"/>
              </a:lnSpc>
              <a:spcBef>
                <a:spcPts val="1200"/>
              </a:spcBef>
              <a:spcAft>
                <a:spcPts val="0"/>
              </a:spcAft>
              <a:buSzPct val="119999"/>
              <a:buChar char="▪"/>
            </a:pPr>
            <a:r>
              <a:rPr lang="en-US" i="1" dirty="0"/>
              <a:t>Bing.com</a:t>
            </a:r>
            <a:endParaRPr dirty="0"/>
          </a:p>
          <a:p>
            <a:pPr marL="685800" lvl="1" indent="-228600" algn="l" rtl="0">
              <a:lnSpc>
                <a:spcPct val="100000"/>
              </a:lnSpc>
              <a:spcBef>
                <a:spcPts val="1200"/>
              </a:spcBef>
              <a:spcAft>
                <a:spcPts val="0"/>
              </a:spcAft>
              <a:buSzPct val="119999"/>
              <a:buChar char="▪"/>
            </a:pPr>
            <a:r>
              <a:rPr lang="en-US" i="1" dirty="0"/>
              <a:t>Google.com</a:t>
            </a:r>
            <a:endParaRPr dirty="0"/>
          </a:p>
          <a:p>
            <a:pPr marL="457200" lvl="0" indent="-457200" algn="l" rtl="0">
              <a:lnSpc>
                <a:spcPct val="100000"/>
              </a:lnSpc>
              <a:spcBef>
                <a:spcPts val="1200"/>
              </a:spcBef>
              <a:spcAft>
                <a:spcPts val="0"/>
              </a:spcAft>
              <a:buSzPct val="100000"/>
              <a:buFont typeface="Calibri"/>
              <a:buAutoNum type="arabicPeriod"/>
            </a:pPr>
            <a:r>
              <a:rPr lang="sl-SI" i="1" dirty="0"/>
              <a:t>Vpišite ključne besede</a:t>
            </a:r>
            <a:r>
              <a:rPr lang="en-US" i="1" dirty="0"/>
              <a:t>: </a:t>
            </a:r>
            <a:r>
              <a:rPr lang="sl-SI" b="1" i="1" dirty="0" err="1"/>
              <a:t>pl</a:t>
            </a:r>
            <a:r>
              <a:rPr lang="en-US" b="1" i="1" dirty="0"/>
              <a:t>a</a:t>
            </a:r>
            <a:r>
              <a:rPr lang="sl-SI" b="1" i="1" dirty="0" err="1"/>
              <a:t>čevanje</a:t>
            </a:r>
            <a:r>
              <a:rPr lang="sl-SI" b="1" i="1" dirty="0"/>
              <a:t> prek spleta</a:t>
            </a:r>
            <a:endParaRPr dirty="0"/>
          </a:p>
          <a:p>
            <a:pPr marL="457200" lvl="0" indent="-457200" algn="l" rtl="0">
              <a:lnSpc>
                <a:spcPct val="100000"/>
              </a:lnSpc>
              <a:spcBef>
                <a:spcPts val="1200"/>
              </a:spcBef>
              <a:spcAft>
                <a:spcPts val="0"/>
              </a:spcAft>
              <a:buSzPct val="100000"/>
              <a:buFont typeface="Calibri"/>
              <a:buAutoNum type="arabicPeriod"/>
            </a:pPr>
            <a:r>
              <a:rPr lang="sl-SI" i="1" dirty="0"/>
              <a:t>Iskalni rezultati se prikažejo kot seznam povezav z naslovi in kratkimi zapisi, ki je razdeljen na več strani.</a:t>
            </a:r>
            <a:endParaRPr dirty="0"/>
          </a:p>
          <a:p>
            <a:pPr marL="457200" lvl="0" indent="-457200" algn="l" rtl="0">
              <a:lnSpc>
                <a:spcPct val="100000"/>
              </a:lnSpc>
              <a:spcBef>
                <a:spcPts val="1200"/>
              </a:spcBef>
              <a:spcAft>
                <a:spcPts val="0"/>
              </a:spcAft>
              <a:buSzPct val="100000"/>
              <a:buFont typeface="Calibri"/>
              <a:buAutoNum type="arabicPeriod"/>
            </a:pPr>
            <a:r>
              <a:rPr lang="sl-SI" i="1" dirty="0"/>
              <a:t>Oglejte si rez</a:t>
            </a:r>
            <a:r>
              <a:rPr lang="en-US" i="1" dirty="0"/>
              <a:t>ult</a:t>
            </a:r>
            <a:r>
              <a:rPr lang="sl-SI" i="1" dirty="0"/>
              <a:t>ate na prvi strani, nato pobrskajte še po naslednjih</a:t>
            </a:r>
            <a:r>
              <a:rPr lang="en-US" i="1" dirty="0"/>
              <a:t>. </a:t>
            </a:r>
            <a:r>
              <a:rPr lang="sl-SI" i="1" dirty="0"/>
              <a:t>Ste našli kaj zanimivega</a:t>
            </a:r>
            <a:r>
              <a:rPr lang="en-US" i="1" dirty="0"/>
              <a:t>? </a:t>
            </a:r>
            <a:endParaRPr dirty="0"/>
          </a:p>
          <a:p>
            <a:pPr marL="457200" lvl="0" indent="-457200" algn="l" rtl="0">
              <a:lnSpc>
                <a:spcPct val="100000"/>
              </a:lnSpc>
              <a:spcBef>
                <a:spcPts val="1200"/>
              </a:spcBef>
              <a:spcAft>
                <a:spcPts val="0"/>
              </a:spcAft>
              <a:buSzPct val="100000"/>
              <a:buFont typeface="Calibri"/>
              <a:buAutoNum type="arabicPeriod"/>
            </a:pPr>
            <a:r>
              <a:rPr lang="sl-SI" i="1" dirty="0"/>
              <a:t>Pomaknite miško na povezavo, ki vas zanima</a:t>
            </a:r>
            <a:r>
              <a:rPr lang="en-US" i="1" dirty="0"/>
              <a:t>, </a:t>
            </a:r>
            <a:r>
              <a:rPr lang="sl-SI" i="1" dirty="0"/>
              <a:t>kliknite desno tipko, pojdite na možnost </a:t>
            </a:r>
            <a:r>
              <a:rPr lang="en-US" i="1" dirty="0"/>
              <a:t>“</a:t>
            </a:r>
            <a:r>
              <a:rPr lang="sl-SI" i="1" dirty="0"/>
              <a:t>odpri povezavo v novem zavihku</a:t>
            </a:r>
            <a:r>
              <a:rPr lang="en-US" i="1" dirty="0"/>
              <a:t>” </a:t>
            </a:r>
            <a:r>
              <a:rPr lang="en-US" i="1" dirty="0" err="1"/>
              <a:t>i</a:t>
            </a:r>
            <a:r>
              <a:rPr lang="sl-SI" i="1" dirty="0"/>
              <a:t>n kliknite nanjo</a:t>
            </a:r>
            <a:r>
              <a:rPr lang="en-US" i="1" dirty="0"/>
              <a:t>.</a:t>
            </a:r>
            <a:endParaRPr dirty="0"/>
          </a:p>
          <a:p>
            <a:pPr marL="457200" lvl="0" indent="-457200" algn="l" rtl="0">
              <a:lnSpc>
                <a:spcPct val="100000"/>
              </a:lnSpc>
              <a:spcBef>
                <a:spcPts val="1200"/>
              </a:spcBef>
              <a:spcAft>
                <a:spcPts val="0"/>
              </a:spcAft>
              <a:buSzPct val="100000"/>
              <a:buFont typeface="Calibri"/>
              <a:buAutoNum type="arabicPeriod"/>
            </a:pPr>
            <a:r>
              <a:rPr lang="sl-SI" i="1" dirty="0"/>
              <a:t>V brskalniku se bo pojavil nov zavihek, ki bo vseboval stran te povezave. Odprite ta zavihek in preberite stran. </a:t>
            </a:r>
          </a:p>
          <a:p>
            <a:pPr marL="457200" lvl="0" indent="-457200" algn="l" rtl="0">
              <a:lnSpc>
                <a:spcPct val="100000"/>
              </a:lnSpc>
              <a:spcBef>
                <a:spcPts val="1200"/>
              </a:spcBef>
              <a:spcAft>
                <a:spcPts val="0"/>
              </a:spcAft>
              <a:buSzPct val="100000"/>
              <a:buFont typeface="Calibri"/>
              <a:buAutoNum type="arabicPeriod"/>
            </a:pPr>
            <a:r>
              <a:rPr lang="sl-SI" i="1" dirty="0"/>
              <a:t>Ponovite to še z drugimi ključnimi besedami. </a:t>
            </a:r>
            <a:endParaRPr i="1" dirty="0"/>
          </a:p>
        </p:txBody>
      </p:sp>
      <p:sp>
        <p:nvSpPr>
          <p:cNvPr id="352" name="Google Shape;352;p32"/>
          <p:cNvSpPr/>
          <p:nvPr/>
        </p:nvSpPr>
        <p:spPr>
          <a:xfrm>
            <a:off x="7490941" y="2557299"/>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sl-SI" sz="1800" b="0" i="0" u="none" strike="noStrike" cap="none" dirty="0">
                <a:solidFill>
                  <a:schemeClr val="dk1"/>
                </a:solidFill>
                <a:latin typeface="Calibri"/>
                <a:ea typeface="Calibri"/>
                <a:cs typeface="Calibri"/>
                <a:sym typeface="Calibri"/>
              </a:rPr>
              <a:t>Plačevanje prek spleta</a:t>
            </a:r>
            <a:endParaRPr sz="1800" b="0" i="0" u="none" strike="noStrike" cap="none" dirty="0">
              <a:solidFill>
                <a:schemeClr val="dk1"/>
              </a:solidFill>
              <a:latin typeface="Calibri"/>
              <a:ea typeface="Calibri"/>
              <a:cs typeface="Calibri"/>
              <a:sym typeface="Calibri"/>
            </a:endParaRPr>
          </a:p>
        </p:txBody>
      </p:sp>
      <p:pic>
        <p:nvPicPr>
          <p:cNvPr id="354" name="Google Shape;354;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5" name="Google Shape;355;p32"/>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DE5FDBD7-2A26-2A72-82B3-CC2DE7F05392}"/>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Ali je spletno mesto varno</a:t>
            </a:r>
            <a:r>
              <a:rPr lang="en-US" dirty="0"/>
              <a:t>?</a:t>
            </a:r>
            <a:endParaRPr dirty="0"/>
          </a:p>
        </p:txBody>
      </p:sp>
      <p:sp>
        <p:nvSpPr>
          <p:cNvPr id="363" name="Google Shape;363;p38"/>
          <p:cNvSpPr txBox="1">
            <a:spLocks noGrp="1"/>
          </p:cNvSpPr>
          <p:nvPr>
            <p:ph type="body" idx="1"/>
          </p:nvPr>
        </p:nvSpPr>
        <p:spPr>
          <a:xfrm>
            <a:off x="557998" y="1800000"/>
            <a:ext cx="8776502" cy="455350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sl-SI" dirty="0"/>
              <a:t>Varno spletno mesto ima povezavo, </a:t>
            </a:r>
            <a:endParaRPr dirty="0"/>
          </a:p>
          <a:p>
            <a:pPr marL="457200" lvl="0" indent="-381000" algn="l" rtl="0">
              <a:lnSpc>
                <a:spcPct val="100000"/>
              </a:lnSpc>
              <a:spcBef>
                <a:spcPts val="1200"/>
              </a:spcBef>
              <a:spcAft>
                <a:spcPts val="0"/>
              </a:spcAft>
              <a:buSzPts val="2400"/>
              <a:buChar char="▪"/>
            </a:pPr>
            <a:r>
              <a:rPr lang="sl-SI" dirty="0"/>
              <a:t>v kateri je uporabljen protokol </a:t>
            </a:r>
            <a:r>
              <a:rPr lang="en-US" b="1" dirty="0"/>
              <a:t>http</a:t>
            </a:r>
            <a:r>
              <a:rPr lang="en-US" sz="3200" b="1" dirty="0">
                <a:solidFill>
                  <a:srgbClr val="92D050"/>
                </a:solidFill>
              </a:rPr>
              <a:t>s</a:t>
            </a:r>
            <a:r>
              <a:rPr lang="en-US" dirty="0"/>
              <a:t>, </a:t>
            </a:r>
            <a:r>
              <a:rPr lang="sl-SI" dirty="0"/>
              <a:t>pri katerem</a:t>
            </a:r>
            <a:r>
              <a:rPr lang="en-US" dirty="0"/>
              <a:t> “</a:t>
            </a:r>
            <a:r>
              <a:rPr lang="en-US" sz="3200" b="1" dirty="0">
                <a:solidFill>
                  <a:srgbClr val="92D050"/>
                </a:solidFill>
              </a:rPr>
              <a:t>s</a:t>
            </a:r>
            <a:r>
              <a:rPr lang="en-US" dirty="0"/>
              <a:t>” </a:t>
            </a:r>
            <a:r>
              <a:rPr lang="sl-SI" dirty="0"/>
              <a:t>pomeni</a:t>
            </a:r>
            <a:r>
              <a:rPr lang="en-US" dirty="0"/>
              <a:t> </a:t>
            </a:r>
            <a:r>
              <a:rPr lang="en-US" b="1" i="1" dirty="0">
                <a:solidFill>
                  <a:srgbClr val="92D050"/>
                </a:solidFill>
              </a:rPr>
              <a:t>s</a:t>
            </a:r>
            <a:r>
              <a:rPr lang="en-US" i="1" dirty="0"/>
              <a:t>ecure</a:t>
            </a:r>
            <a:r>
              <a:rPr lang="sl-SI" dirty="0"/>
              <a:t> (varen)</a:t>
            </a:r>
            <a:r>
              <a:rPr lang="en-US" dirty="0"/>
              <a:t>.</a:t>
            </a:r>
            <a:endParaRPr dirty="0"/>
          </a:p>
          <a:p>
            <a:pPr marL="76200" lvl="0" indent="0" algn="l" rtl="0">
              <a:lnSpc>
                <a:spcPct val="100000"/>
              </a:lnSpc>
              <a:spcBef>
                <a:spcPts val="1200"/>
              </a:spcBef>
              <a:spcAft>
                <a:spcPts val="0"/>
              </a:spcAft>
              <a:buSzPts val="2400"/>
              <a:buNone/>
            </a:pPr>
            <a:r>
              <a:rPr lang="sl-SI" b="1" dirty="0"/>
              <a:t>Izvirno spletno mesto</a:t>
            </a:r>
            <a:r>
              <a:rPr lang="en-US" dirty="0"/>
              <a:t>, </a:t>
            </a:r>
            <a:r>
              <a:rPr lang="sl-SI" dirty="0"/>
              <a:t>na primer spletno mesto </a:t>
            </a:r>
            <a:r>
              <a:rPr lang="en-US" dirty="0" err="1"/>
              <a:t>banke</a:t>
            </a:r>
            <a:r>
              <a:rPr lang="en-US" dirty="0"/>
              <a:t>, </a:t>
            </a:r>
            <a:r>
              <a:rPr lang="en-US" dirty="0" err="1"/>
              <a:t>i</a:t>
            </a:r>
            <a:r>
              <a:rPr lang="sl-SI" dirty="0"/>
              <a:t>ma povezavo,</a:t>
            </a:r>
            <a:endParaRPr dirty="0"/>
          </a:p>
          <a:p>
            <a:pPr marL="457200" lvl="0" indent="-381000" algn="l" rtl="0">
              <a:lnSpc>
                <a:spcPct val="100000"/>
              </a:lnSpc>
              <a:spcBef>
                <a:spcPts val="1200"/>
              </a:spcBef>
              <a:spcAft>
                <a:spcPts val="0"/>
              </a:spcAft>
              <a:buSzPts val="2400"/>
              <a:buChar char="▪"/>
            </a:pPr>
            <a:r>
              <a:rPr lang="sl-SI" dirty="0"/>
              <a:t>v kateri d</a:t>
            </a:r>
            <a:r>
              <a:rPr lang="en-US" dirty="0"/>
              <a:t>om</a:t>
            </a:r>
            <a:r>
              <a:rPr lang="sl-SI" dirty="0"/>
              <a:t>e</a:t>
            </a:r>
            <a:r>
              <a:rPr lang="en-US" dirty="0"/>
              <a:t>n</a:t>
            </a:r>
            <a:r>
              <a:rPr lang="sl-SI" dirty="0" err="1"/>
              <a:t>sko</a:t>
            </a:r>
            <a:r>
              <a:rPr lang="sl-SI" dirty="0"/>
              <a:t> ime</a:t>
            </a:r>
            <a:r>
              <a:rPr lang="en-US" dirty="0"/>
              <a:t> </a:t>
            </a:r>
            <a:r>
              <a:rPr lang="sl-SI" dirty="0"/>
              <a:t>vsebuje uradno ime</a:t>
            </a:r>
            <a:r>
              <a:rPr lang="en-US" dirty="0"/>
              <a:t> (b</a:t>
            </a:r>
            <a:r>
              <a:rPr lang="sl-SI" dirty="0" err="1"/>
              <a:t>odite</a:t>
            </a:r>
            <a:r>
              <a:rPr lang="sl-SI" dirty="0"/>
              <a:t> pozorni</a:t>
            </a:r>
            <a:r>
              <a:rPr lang="en-US" dirty="0"/>
              <a:t>)</a:t>
            </a:r>
            <a:endParaRPr dirty="0"/>
          </a:p>
          <a:p>
            <a:pPr marL="457200" lvl="0" indent="-381000" algn="l" rtl="0">
              <a:lnSpc>
                <a:spcPct val="100000"/>
              </a:lnSpc>
              <a:spcBef>
                <a:spcPts val="1200"/>
              </a:spcBef>
              <a:spcAft>
                <a:spcPts val="0"/>
              </a:spcAft>
              <a:buSzPts val="2400"/>
              <a:buChar char="▪"/>
            </a:pPr>
            <a:r>
              <a:rPr lang="sl-SI" dirty="0"/>
              <a:t>in ki je sorazmerno kratka.</a:t>
            </a:r>
            <a:endParaRPr dirty="0"/>
          </a:p>
          <a:p>
            <a:pPr marL="457200" lvl="0" indent="-228600" algn="l" rtl="0">
              <a:lnSpc>
                <a:spcPct val="100000"/>
              </a:lnSpc>
              <a:spcBef>
                <a:spcPts val="1200"/>
              </a:spcBef>
              <a:spcAft>
                <a:spcPts val="600"/>
              </a:spcAft>
              <a:buSzPts val="2400"/>
              <a:buNone/>
            </a:pPr>
            <a:endParaRPr dirty="0"/>
          </a:p>
        </p:txBody>
      </p:sp>
      <p:sp>
        <p:nvSpPr>
          <p:cNvPr id="2" name="Google Shape;182;p14">
            <a:extLst>
              <a:ext uri="{FF2B5EF4-FFF2-40B4-BE49-F238E27FC236}">
                <a16:creationId xmlns:a16="http://schemas.microsoft.com/office/drawing/2014/main" id="{355B3CF2-D86E-455F-1FCB-36F374930073}"/>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4"/>
          <p:cNvPicPr preferRelativeResize="0"/>
          <p:nvPr/>
        </p:nvPicPr>
        <p:blipFill rotWithShape="1">
          <a:blip r:embed="rId3">
            <a:alphaModFix/>
          </a:blip>
          <a:srcRect/>
          <a:stretch/>
        </p:blipFill>
        <p:spPr>
          <a:xfrm>
            <a:off x="8472290" y="3559868"/>
            <a:ext cx="3133725" cy="1447800"/>
          </a:xfrm>
          <a:prstGeom prst="rect">
            <a:avLst/>
          </a:prstGeom>
          <a:noFill/>
          <a:ln>
            <a:noFill/>
          </a:ln>
        </p:spPr>
      </p:pic>
      <p:pic>
        <p:nvPicPr>
          <p:cNvPr id="371" name="Google Shape;371;p34"/>
          <p:cNvPicPr preferRelativeResize="0"/>
          <p:nvPr/>
        </p:nvPicPr>
        <p:blipFill rotWithShape="1">
          <a:blip r:embed="rId4">
            <a:alphaModFix/>
          </a:blip>
          <a:srcRect/>
          <a:stretch/>
        </p:blipFill>
        <p:spPr>
          <a:xfrm>
            <a:off x="8286275" y="2506480"/>
            <a:ext cx="3228368" cy="633934"/>
          </a:xfrm>
          <a:prstGeom prst="rect">
            <a:avLst/>
          </a:prstGeom>
          <a:noFill/>
          <a:ln>
            <a:noFill/>
          </a:ln>
        </p:spPr>
      </p:pic>
      <p:pic>
        <p:nvPicPr>
          <p:cNvPr id="372" name="Google Shape;372;p34"/>
          <p:cNvPicPr preferRelativeResize="0"/>
          <p:nvPr/>
        </p:nvPicPr>
        <p:blipFill rotWithShape="1">
          <a:blip r:embed="rId5">
            <a:alphaModFix/>
          </a:blip>
          <a:srcRect/>
          <a:stretch/>
        </p:blipFill>
        <p:spPr>
          <a:xfrm>
            <a:off x="8440399" y="1302944"/>
            <a:ext cx="3341177" cy="605095"/>
          </a:xfrm>
          <a:prstGeom prst="rect">
            <a:avLst/>
          </a:prstGeom>
          <a:noFill/>
          <a:ln>
            <a:noFill/>
          </a:ln>
        </p:spPr>
      </p:pic>
      <p:sp>
        <p:nvSpPr>
          <p:cNvPr id="373" name="Google Shape;37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Kako lahko preverim, ali je uporabljen protokol</a:t>
            </a:r>
            <a:r>
              <a:rPr lang="en-US" dirty="0"/>
              <a:t> "https"?</a:t>
            </a:r>
            <a:endParaRPr dirty="0"/>
          </a:p>
        </p:txBody>
      </p:sp>
      <p:sp>
        <p:nvSpPr>
          <p:cNvPr id="374" name="Google Shape;374;p34"/>
          <p:cNvSpPr txBox="1">
            <a:spLocks noGrp="1"/>
          </p:cNvSpPr>
          <p:nvPr>
            <p:ph type="body" idx="1"/>
          </p:nvPr>
        </p:nvSpPr>
        <p:spPr>
          <a:xfrm>
            <a:off x="557999" y="1800000"/>
            <a:ext cx="4436955"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sl-SI" dirty="0"/>
              <a:t>Povezava vsebuje </a:t>
            </a:r>
            <a:r>
              <a:rPr lang="en-US" b="1" dirty="0"/>
              <a:t>http</a:t>
            </a:r>
            <a:r>
              <a:rPr lang="en-US" sz="2800" b="1" dirty="0">
                <a:solidFill>
                  <a:srgbClr val="68BC42"/>
                </a:solidFill>
              </a:rPr>
              <a:t>s</a:t>
            </a:r>
            <a:r>
              <a:rPr lang="en-US" dirty="0"/>
              <a:t>.</a:t>
            </a:r>
            <a:endParaRPr dirty="0"/>
          </a:p>
          <a:p>
            <a:pPr marL="228600" lvl="0" indent="-228600" algn="l" rtl="0">
              <a:lnSpc>
                <a:spcPct val="100000"/>
              </a:lnSpc>
              <a:spcBef>
                <a:spcPts val="1200"/>
              </a:spcBef>
              <a:spcAft>
                <a:spcPts val="0"/>
              </a:spcAft>
              <a:buSzPts val="2400"/>
              <a:buChar char="▪"/>
            </a:pPr>
            <a:r>
              <a:rPr lang="sl-SI" dirty="0"/>
              <a:t>Ko se brskalnik poveže z varnim spletnim mestom</a:t>
            </a:r>
            <a:r>
              <a:rPr lang="en-US" dirty="0"/>
              <a:t>, </a:t>
            </a:r>
            <a:r>
              <a:rPr lang="sl-SI" dirty="0"/>
              <a:t>se ob povezavi pojavi </a:t>
            </a:r>
            <a:r>
              <a:rPr lang="en-US" b="1" dirty="0" err="1"/>
              <a:t>i</a:t>
            </a:r>
            <a:r>
              <a:rPr lang="sl-SI" b="1" dirty="0"/>
              <a:t>k</a:t>
            </a:r>
            <a:r>
              <a:rPr lang="en-US" b="1" dirty="0"/>
              <a:t>on</a:t>
            </a:r>
            <a:r>
              <a:rPr lang="sl-SI" b="1" dirty="0"/>
              <a:t>a ključavnice.</a:t>
            </a:r>
            <a:endParaRPr dirty="0"/>
          </a:p>
          <a:p>
            <a:pPr marL="228600" lvl="0" indent="-228600" algn="l" rtl="0">
              <a:lnSpc>
                <a:spcPct val="100000"/>
              </a:lnSpc>
              <a:spcBef>
                <a:spcPts val="1200"/>
              </a:spcBef>
              <a:spcAft>
                <a:spcPts val="0"/>
              </a:spcAft>
              <a:buSzPts val="2400"/>
              <a:buChar char="▪"/>
            </a:pPr>
            <a:r>
              <a:rPr lang="en-US" dirty="0"/>
              <a:t>T</a:t>
            </a:r>
            <a:r>
              <a:rPr lang="sl-SI" dirty="0"/>
              <a:t>o kaže, da je </a:t>
            </a:r>
            <a:r>
              <a:rPr lang="en-US" b="1" dirty="0"/>
              <a:t>s</a:t>
            </a:r>
            <a:r>
              <a:rPr lang="sl-SI" b="1" dirty="0" err="1"/>
              <a:t>pl</a:t>
            </a:r>
            <a:r>
              <a:rPr lang="en-US" b="1" dirty="0"/>
              <a:t>e</a:t>
            </a:r>
            <a:r>
              <a:rPr lang="sl-SI" b="1" dirty="0" err="1"/>
              <a:t>tno</a:t>
            </a:r>
            <a:r>
              <a:rPr lang="sl-SI" b="1" dirty="0"/>
              <a:t> mesto</a:t>
            </a:r>
            <a:r>
              <a:rPr lang="en-US" b="1" dirty="0"/>
              <a:t> </a:t>
            </a:r>
            <a:r>
              <a:rPr lang="sl-SI" b="1" dirty="0" err="1"/>
              <a:t>va</a:t>
            </a:r>
            <a:r>
              <a:rPr lang="en-US" b="1" dirty="0"/>
              <a:t>r</a:t>
            </a:r>
            <a:r>
              <a:rPr lang="sl-SI" b="1" dirty="0"/>
              <a:t>no</a:t>
            </a:r>
            <a:r>
              <a:rPr lang="en-US" dirty="0"/>
              <a:t>.</a:t>
            </a:r>
            <a:endParaRPr dirty="0"/>
          </a:p>
          <a:p>
            <a:pPr marL="228600" lvl="0" indent="-76200" algn="l" rtl="0">
              <a:lnSpc>
                <a:spcPct val="100000"/>
              </a:lnSpc>
              <a:spcBef>
                <a:spcPts val="1200"/>
              </a:spcBef>
              <a:spcAft>
                <a:spcPts val="0"/>
              </a:spcAft>
              <a:buSzPts val="2400"/>
              <a:buNone/>
            </a:pPr>
            <a:endParaRPr dirty="0"/>
          </a:p>
        </p:txBody>
      </p:sp>
      <p:sp>
        <p:nvSpPr>
          <p:cNvPr id="375" name="Google Shape;375;p34"/>
          <p:cNvSpPr/>
          <p:nvPr/>
        </p:nvSpPr>
        <p:spPr>
          <a:xfrm>
            <a:off x="8587973" y="137421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34"/>
          <p:cNvSpPr/>
          <p:nvPr/>
        </p:nvSpPr>
        <p:spPr>
          <a:xfrm>
            <a:off x="8702402" y="257907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7" name="Google Shape;377;p34"/>
          <p:cNvSpPr/>
          <p:nvPr/>
        </p:nvSpPr>
        <p:spPr>
          <a:xfrm>
            <a:off x="8580941" y="4533417"/>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78" name="Google Shape;378;p34" descr="Read Only, Readonly, Locked, Lock, Closed, Protected"/>
          <p:cNvPicPr preferRelativeResize="0"/>
          <p:nvPr/>
        </p:nvPicPr>
        <p:blipFill rotWithShape="1">
          <a:blip r:embed="rId6">
            <a:alphaModFix/>
          </a:blip>
          <a:srcRect/>
          <a:stretch/>
        </p:blipFill>
        <p:spPr>
          <a:xfrm>
            <a:off x="5429286" y="2579078"/>
            <a:ext cx="2648925" cy="2580820"/>
          </a:xfrm>
          <a:prstGeom prst="rect">
            <a:avLst/>
          </a:prstGeom>
          <a:noFill/>
          <a:ln>
            <a:noFill/>
          </a:ln>
        </p:spPr>
      </p:pic>
      <p:sp>
        <p:nvSpPr>
          <p:cNvPr id="379" name="Google Shape;379;p34"/>
          <p:cNvSpPr/>
          <p:nvPr/>
        </p:nvSpPr>
        <p:spPr>
          <a:xfrm>
            <a:off x="10013133" y="4755"/>
            <a:ext cx="2178867"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endParaRPr sz="1800" b="0" i="0" u="none" strike="noStrike" cap="none" dirty="0">
              <a:solidFill>
                <a:srgbClr val="1C2E78"/>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A6F9F6FE-E539-DDD4-546B-0AA21E2574FF}"/>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1.5 </a:t>
            </a:r>
            <a:r>
              <a:rPr lang="sl-SI" sz="1800" dirty="0">
                <a:solidFill>
                  <a:srgbClr val="1C2E78"/>
                </a:solidFill>
                <a:latin typeface="Calibri"/>
                <a:ea typeface="Calibri"/>
                <a:cs typeface="Calibri"/>
                <a:sym typeface="Calibri"/>
              </a:rPr>
              <a:t>Navigiranje in iskanje po spletu</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sl-SI" sz="2000" dirty="0"/>
              <a:t>Enota</a:t>
            </a:r>
            <a:r>
              <a:rPr lang="en-US" sz="2000" dirty="0"/>
              <a:t> 6</a:t>
            </a:r>
            <a:r>
              <a:rPr lang="en-US" dirty="0"/>
              <a:t/>
            </a:r>
            <a:br>
              <a:rPr lang="en-US" dirty="0"/>
            </a:br>
            <a:r>
              <a:rPr lang="sl-SI" dirty="0"/>
              <a:t>Upravljanje </a:t>
            </a:r>
            <a:r>
              <a:rPr lang="en-US" dirty="0"/>
              <a:t>e</a:t>
            </a:r>
            <a:r>
              <a:rPr lang="sl-SI" dirty="0"/>
              <a:t>-poštnega računa</a:t>
            </a:r>
            <a:endParaRPr dirty="0"/>
          </a:p>
        </p:txBody>
      </p:sp>
      <p:sp>
        <p:nvSpPr>
          <p:cNvPr id="387" name="Google Shape;387;p39"/>
          <p:cNvSpPr txBox="1">
            <a:spLocks noGrp="1"/>
          </p:cNvSpPr>
          <p:nvPr>
            <p:ph type="body" idx="1"/>
          </p:nvPr>
        </p:nvSpPr>
        <p:spPr>
          <a:xfrm>
            <a:off x="329400" y="2007442"/>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388" name="Google Shape;388;p39"/>
          <p:cNvSpPr txBox="1">
            <a:spLocks noGrp="1"/>
          </p:cNvSpPr>
          <p:nvPr>
            <p:ph type="body" idx="2"/>
          </p:nvPr>
        </p:nvSpPr>
        <p:spPr>
          <a:xfrm>
            <a:off x="617620" y="2621243"/>
            <a:ext cx="69105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400"/>
              <a:buNone/>
            </a:pPr>
            <a:r>
              <a:rPr lang="sl-SI" sz="2000" dirty="0"/>
              <a:t>Ob zaključku te enote boste znali</a:t>
            </a:r>
            <a:r>
              <a:rPr lang="en-US" sz="2000" dirty="0"/>
              <a:t>: </a:t>
            </a:r>
            <a:endParaRPr sz="2000" dirty="0"/>
          </a:p>
          <a:p>
            <a:pPr marL="228600" lvl="0" indent="-228600" algn="l" rtl="0">
              <a:lnSpc>
                <a:spcPct val="150000"/>
              </a:lnSpc>
              <a:spcBef>
                <a:spcPts val="0"/>
              </a:spcBef>
              <a:spcAft>
                <a:spcPts val="0"/>
              </a:spcAft>
              <a:buSzPts val="2000"/>
              <a:buFont typeface="Calibri"/>
              <a:buChar char="✔"/>
            </a:pPr>
            <a:r>
              <a:rPr lang="sl-SI" sz="2000" dirty="0"/>
              <a:t>ustvariti e-poštni račun,</a:t>
            </a:r>
            <a:endParaRPr sz="2000" dirty="0"/>
          </a:p>
          <a:p>
            <a:pPr marL="228600" lvl="0" indent="-228600" algn="l" rtl="0">
              <a:lnSpc>
                <a:spcPct val="150000"/>
              </a:lnSpc>
              <a:spcBef>
                <a:spcPts val="0"/>
              </a:spcBef>
              <a:spcAft>
                <a:spcPts val="0"/>
              </a:spcAft>
              <a:buSzPts val="2000"/>
              <a:buChar char="✔"/>
            </a:pPr>
            <a:r>
              <a:rPr lang="sl-SI" sz="2000" dirty="0"/>
              <a:t>poslati e-poštno sporočilo, odgovoriti na </a:t>
            </a:r>
            <a:r>
              <a:rPr lang="en-US" sz="2000" dirty="0"/>
              <a:t>e</a:t>
            </a:r>
            <a:r>
              <a:rPr lang="sl-SI" sz="2000" dirty="0"/>
              <a:t>-poštno sporočilo in pripenjati datoteke,</a:t>
            </a:r>
            <a:r>
              <a:rPr lang="en-US" sz="2000" dirty="0"/>
              <a:t>  </a:t>
            </a:r>
            <a:endParaRPr sz="2000" dirty="0"/>
          </a:p>
          <a:p>
            <a:pPr marL="228600" lvl="0" indent="-228600" algn="l" rtl="0">
              <a:lnSpc>
                <a:spcPct val="150000"/>
              </a:lnSpc>
              <a:spcBef>
                <a:spcPts val="0"/>
              </a:spcBef>
              <a:spcAft>
                <a:spcPts val="0"/>
              </a:spcAft>
              <a:buSzPts val="2000"/>
              <a:buChar char="✔"/>
            </a:pPr>
            <a:r>
              <a:rPr lang="sl-SI" sz="2000" dirty="0"/>
              <a:t>o</a:t>
            </a:r>
            <a:r>
              <a:rPr lang="en-US" sz="2000" dirty="0" err="1"/>
              <a:t>rganiz</a:t>
            </a:r>
            <a:r>
              <a:rPr lang="sl-SI" sz="2000" dirty="0" err="1"/>
              <a:t>irati</a:t>
            </a:r>
            <a:r>
              <a:rPr lang="sl-SI" sz="2000" dirty="0"/>
              <a:t> svoj e-poštni račun,</a:t>
            </a:r>
            <a:r>
              <a:rPr lang="en-US" sz="2000" dirty="0"/>
              <a:t> </a:t>
            </a:r>
            <a:endParaRPr sz="2000" dirty="0"/>
          </a:p>
          <a:p>
            <a:pPr marL="228600" lvl="0" indent="-228600" algn="l" rtl="0">
              <a:lnSpc>
                <a:spcPct val="150000"/>
              </a:lnSpc>
              <a:spcBef>
                <a:spcPts val="0"/>
              </a:spcBef>
              <a:spcAft>
                <a:spcPts val="0"/>
              </a:spcAft>
              <a:buSzPts val="2000"/>
              <a:buFont typeface="Calibri"/>
              <a:buChar char="✔"/>
            </a:pPr>
            <a:r>
              <a:rPr lang="sl-SI" sz="2000" dirty="0"/>
              <a:t>iskati e-poštna sporočila.</a:t>
            </a:r>
            <a:endParaRPr sz="2100" dirty="0"/>
          </a:p>
        </p:txBody>
      </p:sp>
      <p:pic>
        <p:nvPicPr>
          <p:cNvPr id="389" name="Google Shape;389;p39"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390" name="Google Shape;390;p39"/>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sl-SI" sz="5400" dirty="0"/>
              <a:t>Moduli</a:t>
            </a:r>
            <a:endParaRPr sz="5400" dirty="0">
              <a:solidFill>
                <a:srgbClr val="1C2E78"/>
              </a:solidFill>
            </a:endParaRPr>
          </a:p>
        </p:txBody>
      </p:sp>
      <p:grpSp>
        <p:nvGrpSpPr>
          <p:cNvPr id="107" name="Google Shape;107;p3"/>
          <p:cNvGrpSpPr/>
          <p:nvPr/>
        </p:nvGrpSpPr>
        <p:grpSpPr>
          <a:xfrm>
            <a:off x="949569" y="2394239"/>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none" strike="noStrike" cap="none" dirty="0">
                  <a:solidFill>
                    <a:schemeClr val="lt1"/>
                  </a:solidFill>
                  <a:latin typeface="Calibri"/>
                  <a:ea typeface="Calibri"/>
                  <a:cs typeface="Calibri"/>
                  <a:sym typeface="Calibri"/>
                </a:rPr>
                <a:t>1. </a:t>
              </a:r>
              <a:r>
                <a:rPr lang="sl-SI" sz="2800" b="1" dirty="0">
                  <a:solidFill>
                    <a:schemeClr val="lt1"/>
                  </a:solidFill>
                  <a:latin typeface="Calibri"/>
                  <a:ea typeface="Calibri"/>
                  <a:cs typeface="Calibri"/>
                  <a:sym typeface="Calibri"/>
                </a:rPr>
                <a:t>Osnovne veščine digitalne pismenosti</a:t>
              </a:r>
              <a:endParaRPr sz="2800" b="1"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dirty="0">
                  <a:solidFill>
                    <a:schemeClr val="bg1"/>
                  </a:solidFill>
                  <a:latin typeface="Calibri"/>
                  <a:ea typeface="Calibri"/>
                  <a:cs typeface="Calibri"/>
                  <a:sym typeface="Calibri"/>
                </a:rPr>
                <a:t>2. </a:t>
              </a:r>
              <a:r>
                <a:rPr lang="sl-SI" sz="2800" dirty="0">
                  <a:solidFill>
                    <a:schemeClr val="bg1"/>
                  </a:solidFill>
                  <a:latin typeface="Calibri"/>
                  <a:ea typeface="Calibri"/>
                  <a:cs typeface="Calibri"/>
                  <a:sym typeface="Calibri"/>
                </a:rPr>
                <a:t>Varnost in preventiva</a:t>
              </a:r>
              <a:endParaRPr sz="2800" i="0" u="none" strike="noStrike" cap="none" dirty="0">
                <a:solidFill>
                  <a:schemeClr val="bg1"/>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dirty="0">
                  <a:solidFill>
                    <a:schemeClr val="bg1"/>
                  </a:solidFill>
                  <a:latin typeface="Calibri"/>
                  <a:ea typeface="Calibri"/>
                  <a:cs typeface="Calibri"/>
                  <a:sym typeface="Calibri"/>
                </a:rPr>
                <a:t>3. </a:t>
              </a:r>
              <a:r>
                <a:rPr lang="sl-SI" sz="2800" dirty="0">
                  <a:solidFill>
                    <a:schemeClr val="bg1"/>
                  </a:solidFill>
                  <a:latin typeface="Calibri"/>
                  <a:ea typeface="Calibri"/>
                  <a:cs typeface="Calibri"/>
                  <a:sym typeface="Calibri"/>
                </a:rPr>
                <a:t>Upravljanje bančnega računa prek spleta </a:t>
              </a:r>
              <a:endParaRPr sz="2800" b="0" i="0" u="none" strike="noStrike" cap="none" dirty="0">
                <a:solidFill>
                  <a:schemeClr val="bg1"/>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dirty="0">
                  <a:solidFill>
                    <a:schemeClr val="bg1"/>
                  </a:solidFill>
                  <a:latin typeface="Calibri"/>
                  <a:ea typeface="Calibri"/>
                  <a:cs typeface="Calibri"/>
                  <a:sym typeface="Calibri"/>
                </a:rPr>
                <a:t>4. </a:t>
              </a:r>
              <a:r>
                <a:rPr lang="sl-SI" sz="2600" dirty="0">
                  <a:solidFill>
                    <a:schemeClr val="bg1"/>
                  </a:solidFill>
                  <a:latin typeface="Calibri"/>
                  <a:ea typeface="Calibri"/>
                  <a:cs typeface="Calibri"/>
                  <a:sym typeface="Calibri"/>
                </a:rPr>
                <a:t>Spletne rešitve za prejemanje in pošiljanje denarja</a:t>
              </a:r>
              <a:endParaRPr sz="2600" b="0" i="0" u="none" strike="noStrike" cap="none" dirty="0">
                <a:solidFill>
                  <a:schemeClr val="bg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US" sz="2600" b="0" i="0" u="none" strike="noStrike" cap="none" dirty="0">
                  <a:solidFill>
                    <a:schemeClr val="bg1"/>
                  </a:solidFill>
                  <a:latin typeface="Calibri"/>
                  <a:ea typeface="Calibri"/>
                  <a:cs typeface="Calibri"/>
                  <a:sym typeface="Calibri"/>
                </a:rPr>
                <a:t>5. </a:t>
              </a:r>
              <a:r>
                <a:rPr lang="sl-SI" sz="2600" dirty="0">
                  <a:solidFill>
                    <a:schemeClr val="bg1"/>
                  </a:solidFill>
                  <a:latin typeface="Calibri"/>
                  <a:ea typeface="Calibri"/>
                  <a:cs typeface="Calibri"/>
                  <a:sym typeface="Calibri"/>
                </a:rPr>
                <a:t>Uporaba kreditne kartice za nakupovanje blaga in storitev prek spleta</a:t>
              </a:r>
              <a:endParaRPr sz="2600" b="0" i="0" u="none" strike="noStrike" cap="none" dirty="0">
                <a:solidFill>
                  <a:schemeClr val="bg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dirty="0">
                  <a:solidFill>
                    <a:schemeClr val="bg1"/>
                  </a:solidFill>
                  <a:latin typeface="Calibri"/>
                  <a:ea typeface="Calibri"/>
                  <a:cs typeface="Calibri"/>
                  <a:sym typeface="Calibri"/>
                </a:rPr>
                <a:t>6. </a:t>
              </a:r>
              <a:r>
                <a:rPr lang="sl-SI" sz="2600" b="0" i="0" u="none" dirty="0">
                  <a:solidFill>
                    <a:schemeClr val="bg1"/>
                  </a:solidFill>
                  <a:latin typeface="Calibri"/>
                  <a:ea typeface="Calibri"/>
                  <a:cs typeface="Calibri"/>
                  <a:sym typeface="Calibri"/>
                </a:rPr>
                <a:t>Postopki spletnega plačevanja davkov in javnih storitev</a:t>
              </a:r>
              <a:endParaRPr sz="2600" b="0" i="0" u="none" strike="noStrike" cap="none" dirty="0">
                <a:solidFill>
                  <a:schemeClr val="bg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71120"/>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Kaj je e-poštno sporočilo</a:t>
            </a:r>
            <a:r>
              <a:rPr lang="en-US" dirty="0"/>
              <a:t>?</a:t>
            </a:r>
            <a:endParaRPr dirty="0"/>
          </a:p>
        </p:txBody>
      </p:sp>
      <p:sp>
        <p:nvSpPr>
          <p:cNvPr id="397" name="Google Shape;397;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600"/>
              </a:spcBef>
              <a:spcAft>
                <a:spcPts val="0"/>
              </a:spcAft>
              <a:buSzPts val="2400"/>
              <a:buNone/>
            </a:pPr>
            <a:r>
              <a:rPr lang="sl-SI" dirty="0"/>
              <a:t>Izmenjava </a:t>
            </a:r>
            <a:r>
              <a:rPr lang="en-US" dirty="0"/>
              <a:t>(</a:t>
            </a:r>
            <a:r>
              <a:rPr lang="sl-SI" dirty="0"/>
              <a:t>pošiljanje in prejemanje</a:t>
            </a:r>
            <a:r>
              <a:rPr lang="en-US" dirty="0"/>
              <a:t>) e</a:t>
            </a:r>
            <a:r>
              <a:rPr lang="sl-SI" dirty="0"/>
              <a:t>-poštnih sporočil je</a:t>
            </a:r>
            <a:r>
              <a:rPr lang="en-US" dirty="0"/>
              <a:t> </a:t>
            </a:r>
            <a:r>
              <a:rPr lang="sl-SI" b="1" dirty="0"/>
              <a:t>oblika pisne</a:t>
            </a:r>
            <a:r>
              <a:rPr lang="en-US" b="1" dirty="0"/>
              <a:t> </a:t>
            </a:r>
            <a:r>
              <a:rPr lang="sl-SI" dirty="0"/>
              <a:t>k</a:t>
            </a:r>
            <a:r>
              <a:rPr lang="en-US" dirty="0" err="1"/>
              <a:t>omuni</a:t>
            </a:r>
            <a:r>
              <a:rPr lang="sl-SI" dirty="0"/>
              <a:t>k</a:t>
            </a:r>
            <a:r>
              <a:rPr lang="en-US" dirty="0"/>
              <a:t>a</a:t>
            </a:r>
            <a:r>
              <a:rPr lang="sl-SI" dirty="0"/>
              <a:t>c</a:t>
            </a:r>
            <a:r>
              <a:rPr lang="en-US" dirty="0" err="1"/>
              <a:t>i</a:t>
            </a:r>
            <a:r>
              <a:rPr lang="sl-SI" dirty="0"/>
              <a:t>je s prijatelji in kolegi.</a:t>
            </a:r>
            <a:endParaRPr dirty="0"/>
          </a:p>
          <a:p>
            <a:pPr marL="0" lvl="0" indent="0" algn="l" rtl="0">
              <a:lnSpc>
                <a:spcPct val="100000"/>
              </a:lnSpc>
              <a:spcBef>
                <a:spcPts val="1200"/>
              </a:spcBef>
              <a:spcAft>
                <a:spcPts val="0"/>
              </a:spcAft>
              <a:buSzPts val="2200"/>
              <a:buNone/>
            </a:pPr>
            <a:r>
              <a:rPr lang="sl-SI" dirty="0"/>
              <a:t>K</a:t>
            </a:r>
            <a:r>
              <a:rPr lang="en-US" dirty="0" err="1"/>
              <a:t>omuni</a:t>
            </a:r>
            <a:r>
              <a:rPr lang="sl-SI" dirty="0"/>
              <a:t>k</a:t>
            </a:r>
            <a:r>
              <a:rPr lang="en-US" dirty="0"/>
              <a:t>a</a:t>
            </a:r>
            <a:r>
              <a:rPr lang="sl-SI" dirty="0"/>
              <a:t>c</a:t>
            </a:r>
            <a:r>
              <a:rPr lang="en-US" dirty="0" err="1"/>
              <a:t>i</a:t>
            </a:r>
            <a:r>
              <a:rPr lang="sl-SI" dirty="0"/>
              <a:t>ja po e-pošti je lahko</a:t>
            </a:r>
            <a:r>
              <a:rPr lang="en-US" dirty="0"/>
              <a:t>:</a:t>
            </a:r>
            <a:endParaRPr dirty="0"/>
          </a:p>
          <a:p>
            <a:pPr marL="457200" lvl="0" indent="-381000" algn="l" rtl="0">
              <a:lnSpc>
                <a:spcPct val="100000"/>
              </a:lnSpc>
              <a:spcBef>
                <a:spcPts val="1200"/>
              </a:spcBef>
              <a:spcAft>
                <a:spcPts val="0"/>
              </a:spcAft>
              <a:buSzPts val="2400"/>
              <a:buFont typeface="Calibri"/>
              <a:buChar char="▪"/>
            </a:pPr>
            <a:r>
              <a:rPr lang="sl-SI" b="1" dirty="0"/>
              <a:t>ne</a:t>
            </a:r>
            <a:r>
              <a:rPr lang="en-US" b="1" dirty="0"/>
              <a:t>formal</a:t>
            </a:r>
            <a:r>
              <a:rPr lang="sl-SI" b="1" dirty="0"/>
              <a:t>na </a:t>
            </a:r>
            <a:r>
              <a:rPr lang="sl-SI" dirty="0"/>
              <a:t>– tako komuniciramo z ljudmi, ki so nam zelo blizu</a:t>
            </a:r>
            <a:r>
              <a:rPr lang="en-US" dirty="0"/>
              <a:t>;</a:t>
            </a:r>
            <a:endParaRPr dirty="0"/>
          </a:p>
          <a:p>
            <a:pPr marL="457200" lvl="0" indent="-381000" algn="l" rtl="0">
              <a:lnSpc>
                <a:spcPct val="100000"/>
              </a:lnSpc>
              <a:spcBef>
                <a:spcPts val="1200"/>
              </a:spcBef>
              <a:spcAft>
                <a:spcPts val="0"/>
              </a:spcAft>
              <a:buSzPts val="2400"/>
              <a:buFont typeface="Calibri"/>
              <a:buChar char="▪"/>
            </a:pPr>
            <a:r>
              <a:rPr lang="sl-SI" b="1" dirty="0"/>
              <a:t>f</a:t>
            </a:r>
            <a:r>
              <a:rPr lang="en-US" b="1" dirty="0" err="1"/>
              <a:t>ormal</a:t>
            </a:r>
            <a:r>
              <a:rPr lang="sl-SI" b="1" dirty="0"/>
              <a:t>na </a:t>
            </a:r>
            <a:r>
              <a:rPr lang="sl-SI" dirty="0"/>
              <a:t>– tako, na primer</a:t>
            </a:r>
            <a:r>
              <a:rPr lang="en-US" dirty="0"/>
              <a:t>, </a:t>
            </a:r>
            <a:r>
              <a:rPr lang="sl-SI" dirty="0"/>
              <a:t>komuniciramo z </a:t>
            </a:r>
            <a:r>
              <a:rPr lang="en-US" dirty="0" err="1"/>
              <a:t>organi</a:t>
            </a:r>
            <a:r>
              <a:rPr lang="sl-SI" dirty="0"/>
              <a:t>z</a:t>
            </a:r>
            <a:r>
              <a:rPr lang="en-US" dirty="0"/>
              <a:t>a</a:t>
            </a:r>
            <a:r>
              <a:rPr lang="sl-SI" dirty="0"/>
              <a:t>c</a:t>
            </a:r>
            <a:r>
              <a:rPr lang="en-US" dirty="0" err="1"/>
              <a:t>i</a:t>
            </a:r>
            <a:r>
              <a:rPr lang="sl-SI" dirty="0"/>
              <a:t>jami in ljudmi, ki jih ne poznamo ali s katerimi imamo </a:t>
            </a:r>
            <a:r>
              <a:rPr lang="sl-SI" dirty="0" err="1"/>
              <a:t>profe</a:t>
            </a:r>
            <a:r>
              <a:rPr lang="en-US" dirty="0" err="1"/>
              <a:t>sional</a:t>
            </a:r>
            <a:r>
              <a:rPr lang="sl-SI" dirty="0"/>
              <a:t>ni odnos</a:t>
            </a:r>
            <a:r>
              <a:rPr lang="en-US" dirty="0"/>
              <a:t>;</a:t>
            </a:r>
            <a:endParaRPr dirty="0"/>
          </a:p>
          <a:p>
            <a:pPr marL="457200" lvl="0" indent="-381000" algn="l" rtl="0">
              <a:lnSpc>
                <a:spcPct val="100000"/>
              </a:lnSpc>
              <a:spcBef>
                <a:spcPts val="1200"/>
              </a:spcBef>
              <a:spcAft>
                <a:spcPts val="0"/>
              </a:spcAft>
              <a:buSzPts val="2400"/>
              <a:buFont typeface="Calibri"/>
              <a:buChar char="▪"/>
            </a:pPr>
            <a:r>
              <a:rPr lang="sl-SI" b="1" dirty="0"/>
              <a:t>pol</a:t>
            </a:r>
            <a:r>
              <a:rPr lang="en-US" b="1" dirty="0"/>
              <a:t>formal</a:t>
            </a:r>
            <a:r>
              <a:rPr lang="sl-SI" b="1" dirty="0"/>
              <a:t>na </a:t>
            </a:r>
            <a:r>
              <a:rPr lang="sl-SI" dirty="0"/>
              <a:t>– to je vmesna stopnja med ne</a:t>
            </a:r>
            <a:r>
              <a:rPr lang="en-US" dirty="0"/>
              <a:t>formal</a:t>
            </a:r>
            <a:r>
              <a:rPr lang="sl-SI" dirty="0"/>
              <a:t>no in </a:t>
            </a:r>
            <a:r>
              <a:rPr lang="en-US" dirty="0"/>
              <a:t>formal</a:t>
            </a:r>
            <a:r>
              <a:rPr lang="sl-SI" dirty="0"/>
              <a:t>no</a:t>
            </a:r>
            <a:r>
              <a:rPr lang="en-US" dirty="0"/>
              <a:t>, </a:t>
            </a:r>
            <a:r>
              <a:rPr lang="sl-SI" dirty="0"/>
              <a:t>kot na primer v </a:t>
            </a:r>
            <a:r>
              <a:rPr lang="en-US" dirty="0"/>
              <a:t>e</a:t>
            </a:r>
            <a:r>
              <a:rPr lang="sl-SI" dirty="0"/>
              <a:t>-poštnem sporočilu, ki ga pošljemo svojemu zdravniku</a:t>
            </a:r>
            <a:r>
              <a:rPr lang="en-US" dirty="0"/>
              <a:t>.</a:t>
            </a:r>
            <a:endParaRPr dirty="0"/>
          </a:p>
          <a:p>
            <a:pPr marL="0" lvl="0" indent="0" algn="l" rtl="0">
              <a:lnSpc>
                <a:spcPct val="100000"/>
              </a:lnSpc>
              <a:spcBef>
                <a:spcPts val="1200"/>
              </a:spcBef>
              <a:spcAft>
                <a:spcPts val="600"/>
              </a:spcAft>
              <a:buSzPts val="2400"/>
              <a:buNone/>
            </a:pPr>
            <a:r>
              <a:rPr lang="sl-SI" dirty="0"/>
              <a:t>Ko je komunikacija zaključena, lahko e-poštna sporočila</a:t>
            </a:r>
            <a:r>
              <a:rPr lang="en-US" dirty="0"/>
              <a:t> </a:t>
            </a:r>
            <a:r>
              <a:rPr lang="sl-SI" dirty="0"/>
              <a:t>v </a:t>
            </a:r>
            <a:r>
              <a:rPr lang="en-US" dirty="0" err="1"/>
              <a:t>ele</a:t>
            </a:r>
            <a:r>
              <a:rPr lang="sl-SI" dirty="0"/>
              <a:t>k</a:t>
            </a:r>
            <a:r>
              <a:rPr lang="en-US" dirty="0" err="1"/>
              <a:t>tron</a:t>
            </a:r>
            <a:r>
              <a:rPr lang="sl-SI" dirty="0"/>
              <a:t>ski ali natisnjeni obliki arhiviramo</a:t>
            </a:r>
            <a:r>
              <a:rPr lang="en-US" dirty="0"/>
              <a:t> </a:t>
            </a:r>
            <a:r>
              <a:rPr lang="sl-SI" dirty="0"/>
              <a:t>in jih hranimo kot dokaz</a:t>
            </a:r>
            <a:r>
              <a:rPr lang="en-US" dirty="0"/>
              <a:t>. </a:t>
            </a:r>
            <a:r>
              <a:rPr lang="sl-SI" dirty="0"/>
              <a:t>Kadarkoli jih lahko znova preberemo, da se spomnimo podrobnosti. </a:t>
            </a:r>
            <a:r>
              <a:rPr lang="en-US" dirty="0"/>
              <a:t> </a:t>
            </a:r>
            <a:endParaRPr dirty="0"/>
          </a:p>
        </p:txBody>
      </p:sp>
      <p:sp>
        <p:nvSpPr>
          <p:cNvPr id="2" name="Google Shape;182;p14">
            <a:extLst>
              <a:ext uri="{FF2B5EF4-FFF2-40B4-BE49-F238E27FC236}">
                <a16:creationId xmlns:a16="http://schemas.microsoft.com/office/drawing/2014/main" id="{ACB28C58-D150-1178-85B7-E18FDF11E469}"/>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5" name="Google Shape;405;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E</a:t>
            </a:r>
            <a:r>
              <a:rPr lang="sl-SI" dirty="0"/>
              <a:t>-poštni račun</a:t>
            </a:r>
            <a:endParaRPr dirty="0"/>
          </a:p>
        </p:txBody>
      </p:sp>
      <p:sp>
        <p:nvSpPr>
          <p:cNvPr id="406" name="Google Shape;406;p41"/>
          <p:cNvSpPr txBox="1">
            <a:spLocks noGrp="1"/>
          </p:cNvSpPr>
          <p:nvPr>
            <p:ph type="body" idx="1"/>
          </p:nvPr>
        </p:nvSpPr>
        <p:spPr>
          <a:xfrm>
            <a:off x="558000" y="1495199"/>
            <a:ext cx="9195600" cy="52138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600"/>
              </a:spcBef>
              <a:spcAft>
                <a:spcPts val="0"/>
              </a:spcAft>
              <a:buSzPct val="100000"/>
              <a:buNone/>
            </a:pPr>
            <a:r>
              <a:rPr lang="sl-SI" dirty="0"/>
              <a:t>Za</a:t>
            </a:r>
            <a:r>
              <a:rPr lang="en-US" dirty="0"/>
              <a:t> e-</a:t>
            </a:r>
            <a:r>
              <a:rPr lang="sl-SI" dirty="0"/>
              <a:t>poštno kom</a:t>
            </a:r>
            <a:r>
              <a:rPr lang="en-US" dirty="0" err="1"/>
              <a:t>uni</a:t>
            </a:r>
            <a:r>
              <a:rPr lang="sl-SI" dirty="0"/>
              <a:t>k</a:t>
            </a:r>
            <a:r>
              <a:rPr lang="en-US" dirty="0"/>
              <a:t>a</a:t>
            </a:r>
            <a:r>
              <a:rPr lang="sl-SI" dirty="0"/>
              <a:t>c</a:t>
            </a:r>
            <a:r>
              <a:rPr lang="en-US" dirty="0" err="1"/>
              <a:t>i</a:t>
            </a:r>
            <a:r>
              <a:rPr lang="sl-SI" dirty="0"/>
              <a:t>jo potrebujete e-poštni račun.</a:t>
            </a:r>
            <a:endParaRPr dirty="0"/>
          </a:p>
          <a:p>
            <a:pPr marL="365760" lvl="0" indent="-342900" algn="l" rtl="0">
              <a:lnSpc>
                <a:spcPct val="100000"/>
              </a:lnSpc>
              <a:spcBef>
                <a:spcPts val="1200"/>
              </a:spcBef>
              <a:spcAft>
                <a:spcPts val="0"/>
              </a:spcAft>
              <a:buSzPct val="100000"/>
              <a:buFont typeface="Calibri"/>
              <a:buChar char="▪"/>
            </a:pPr>
            <a:r>
              <a:rPr lang="sl-SI" dirty="0"/>
              <a:t>Če uporabljate pametni telefon</a:t>
            </a:r>
            <a:r>
              <a:rPr lang="en-US" dirty="0"/>
              <a:t>, </a:t>
            </a:r>
            <a:r>
              <a:rPr lang="sl-SI" dirty="0"/>
              <a:t>najbrž že imate osebni </a:t>
            </a:r>
            <a:r>
              <a:rPr lang="en-US" dirty="0"/>
              <a:t>e</a:t>
            </a:r>
            <a:r>
              <a:rPr lang="sl-SI" dirty="0"/>
              <a:t>-poštni račun</a:t>
            </a:r>
            <a:r>
              <a:rPr lang="en-US" dirty="0"/>
              <a:t>.</a:t>
            </a:r>
            <a:endParaRPr dirty="0"/>
          </a:p>
          <a:p>
            <a:pPr marL="365760" lvl="0" indent="-342900" algn="l" rtl="0">
              <a:lnSpc>
                <a:spcPct val="100000"/>
              </a:lnSpc>
              <a:spcBef>
                <a:spcPts val="1200"/>
              </a:spcBef>
              <a:spcAft>
                <a:spcPts val="0"/>
              </a:spcAft>
              <a:buSzPct val="100000"/>
              <a:buFont typeface="Calibri"/>
              <a:buChar char="▪"/>
            </a:pPr>
            <a:r>
              <a:rPr lang="sl-SI" dirty="0"/>
              <a:t>Če imate ponudnika i</a:t>
            </a:r>
            <a:r>
              <a:rPr lang="en-US" dirty="0" err="1"/>
              <a:t>nternet</a:t>
            </a:r>
            <a:r>
              <a:rPr lang="sl-SI" dirty="0" err="1"/>
              <a:t>nih</a:t>
            </a:r>
            <a:r>
              <a:rPr lang="sl-SI" dirty="0"/>
              <a:t> storitev</a:t>
            </a:r>
            <a:r>
              <a:rPr lang="en-US" dirty="0"/>
              <a:t>, </a:t>
            </a:r>
            <a:r>
              <a:rPr lang="sl-SI" dirty="0"/>
              <a:t>morda že imate </a:t>
            </a:r>
            <a:r>
              <a:rPr lang="en-US" dirty="0"/>
              <a:t>e</a:t>
            </a:r>
            <a:r>
              <a:rPr lang="sl-SI" dirty="0"/>
              <a:t>-poštni naslov</a:t>
            </a:r>
            <a:r>
              <a:rPr lang="en-US" dirty="0"/>
              <a:t>. </a:t>
            </a:r>
            <a:endParaRPr dirty="0"/>
          </a:p>
          <a:p>
            <a:pPr marL="365760" lvl="0" indent="-342900" algn="l" rtl="0">
              <a:lnSpc>
                <a:spcPct val="100000"/>
              </a:lnSpc>
              <a:spcBef>
                <a:spcPts val="1200"/>
              </a:spcBef>
              <a:spcAft>
                <a:spcPts val="0"/>
              </a:spcAft>
              <a:buSzPct val="100000"/>
              <a:buFont typeface="Calibri"/>
              <a:buChar char="▪"/>
            </a:pPr>
            <a:r>
              <a:rPr lang="sl-SI" dirty="0"/>
              <a:t>Če še nimate</a:t>
            </a:r>
            <a:r>
              <a:rPr lang="en-US" dirty="0"/>
              <a:t> e</a:t>
            </a:r>
            <a:r>
              <a:rPr lang="sl-SI" dirty="0"/>
              <a:t>-poštnega računa</a:t>
            </a:r>
            <a:r>
              <a:rPr lang="en-US" dirty="0"/>
              <a:t>, </a:t>
            </a:r>
            <a:r>
              <a:rPr lang="sl-SI" dirty="0"/>
              <a:t>je čas, da si ga ustvarite</a:t>
            </a:r>
            <a:r>
              <a:rPr lang="en-US" dirty="0"/>
              <a:t>! </a:t>
            </a:r>
            <a:endParaRPr dirty="0"/>
          </a:p>
          <a:p>
            <a:pPr marL="0" lvl="0" indent="0" algn="l" rtl="0">
              <a:lnSpc>
                <a:spcPct val="100000"/>
              </a:lnSpc>
              <a:spcBef>
                <a:spcPts val="1200"/>
              </a:spcBef>
              <a:spcAft>
                <a:spcPts val="0"/>
              </a:spcAft>
              <a:buSzPct val="117646"/>
              <a:buNone/>
            </a:pPr>
            <a:r>
              <a:rPr lang="sl-SI" dirty="0"/>
              <a:t>Za pošiljanje in prejemanje</a:t>
            </a:r>
            <a:r>
              <a:rPr lang="en-US" dirty="0"/>
              <a:t> e</a:t>
            </a:r>
            <a:r>
              <a:rPr lang="sl-SI" dirty="0"/>
              <a:t>-pošte morate imeti dostop do </a:t>
            </a:r>
            <a:r>
              <a:rPr lang="sl-SI" b="1" dirty="0"/>
              <a:t>spletne </a:t>
            </a:r>
            <a:r>
              <a:rPr lang="en-US" b="1" dirty="0"/>
              <a:t>e</a:t>
            </a:r>
            <a:r>
              <a:rPr lang="sl-SI" b="1" dirty="0"/>
              <a:t>-poštne</a:t>
            </a:r>
            <a:r>
              <a:rPr lang="en-US" b="1" dirty="0"/>
              <a:t> s</a:t>
            </a:r>
            <a:r>
              <a:rPr lang="sl-SI" b="1" dirty="0" err="1"/>
              <a:t>toritve</a:t>
            </a:r>
            <a:r>
              <a:rPr lang="sl-SI" b="1" dirty="0"/>
              <a:t> prek brskalnika </a:t>
            </a:r>
            <a:r>
              <a:rPr lang="sl-SI" dirty="0"/>
              <a:t>ali uporabiti</a:t>
            </a:r>
            <a:r>
              <a:rPr lang="en-US" dirty="0"/>
              <a:t>:</a:t>
            </a:r>
            <a:endParaRPr dirty="0"/>
          </a:p>
          <a:p>
            <a:pPr marL="827534" lvl="1" indent="-342900" algn="l" rtl="0">
              <a:lnSpc>
                <a:spcPct val="100000"/>
              </a:lnSpc>
              <a:spcBef>
                <a:spcPts val="1200"/>
              </a:spcBef>
              <a:spcAft>
                <a:spcPts val="0"/>
              </a:spcAft>
              <a:buSzPct val="119999"/>
              <a:buFont typeface="Calibri"/>
              <a:buChar char="▪"/>
            </a:pPr>
            <a:r>
              <a:rPr lang="sl-SI" sz="2400" dirty="0"/>
              <a:t>odjemalec e-pošte na stacionarnem/prenosnem računalniku</a:t>
            </a:r>
            <a:r>
              <a:rPr lang="en-US" sz="2400" dirty="0"/>
              <a:t>,</a:t>
            </a:r>
            <a:r>
              <a:rPr lang="sl-SI" sz="2400" dirty="0"/>
              <a:t> npr.</a:t>
            </a:r>
            <a:r>
              <a:rPr lang="en-US" sz="2400" dirty="0"/>
              <a:t> Thunderbird, Outlook;</a:t>
            </a:r>
            <a:endParaRPr dirty="0"/>
          </a:p>
          <a:p>
            <a:pPr marL="827534" lvl="1" indent="-342900" algn="l" rtl="0">
              <a:lnSpc>
                <a:spcPct val="100000"/>
              </a:lnSpc>
              <a:spcBef>
                <a:spcPts val="1200"/>
              </a:spcBef>
              <a:spcAft>
                <a:spcPts val="0"/>
              </a:spcAft>
              <a:buSzPct val="119999"/>
              <a:buFont typeface="Calibri"/>
              <a:buChar char="▪"/>
            </a:pPr>
            <a:r>
              <a:rPr lang="sl-SI" sz="2400" dirty="0"/>
              <a:t>aplikacijo za </a:t>
            </a:r>
            <a:r>
              <a:rPr lang="en-US" sz="2400" dirty="0"/>
              <a:t>e</a:t>
            </a:r>
            <a:r>
              <a:rPr lang="sl-SI" sz="2400" dirty="0"/>
              <a:t>-pošto na pametnem telefonu ali </a:t>
            </a:r>
            <a:r>
              <a:rPr lang="en-US" sz="2400" dirty="0" err="1"/>
              <a:t>tabl</a:t>
            </a:r>
            <a:r>
              <a:rPr lang="sl-SI" sz="2400" dirty="0"/>
              <a:t>ici</a:t>
            </a:r>
            <a:r>
              <a:rPr lang="en-US" sz="2400" dirty="0"/>
              <a:t>, </a:t>
            </a:r>
            <a:r>
              <a:rPr lang="sl-SI" sz="2400" dirty="0"/>
              <a:t>npr. aplikacijo</a:t>
            </a:r>
            <a:r>
              <a:rPr lang="en-US" sz="2400" dirty="0"/>
              <a:t> Gmail. </a:t>
            </a:r>
            <a:endParaRPr sz="2400" dirty="0"/>
          </a:p>
          <a:p>
            <a:pPr marL="0" lvl="0" indent="0" algn="l" rtl="0">
              <a:lnSpc>
                <a:spcPct val="100000"/>
              </a:lnSpc>
              <a:spcBef>
                <a:spcPts val="1200"/>
              </a:spcBef>
              <a:spcAft>
                <a:spcPts val="600"/>
              </a:spcAft>
              <a:buSzPct val="117646"/>
              <a:buNone/>
            </a:pPr>
            <a:r>
              <a:rPr lang="en-US" i="1" dirty="0"/>
              <a:t>=&gt; </a:t>
            </a:r>
            <a:r>
              <a:rPr lang="sl-SI" i="1" dirty="0"/>
              <a:t>Glejte tudi</a:t>
            </a:r>
            <a:r>
              <a:rPr lang="en-US" i="1" dirty="0"/>
              <a:t> </a:t>
            </a:r>
            <a:r>
              <a:rPr lang="en-US" b="1" i="1" u="sng" dirty="0"/>
              <a:t>A</a:t>
            </a:r>
            <a:r>
              <a:rPr lang="sl-SI" b="1" i="1" u="sng" dirty="0"/>
              <a:t>k</a:t>
            </a:r>
            <a:r>
              <a:rPr lang="en-US" b="1" i="1" u="sng" dirty="0" err="1"/>
              <a:t>tiv</a:t>
            </a:r>
            <a:r>
              <a:rPr lang="sl-SI" b="1" i="1" u="sng" dirty="0" err="1"/>
              <a:t>nost</a:t>
            </a:r>
            <a:r>
              <a:rPr lang="en-US" b="1" i="1" u="sng" dirty="0"/>
              <a:t> 2</a:t>
            </a:r>
            <a:r>
              <a:rPr lang="sl-SI" b="1" i="1" u="sng" dirty="0"/>
              <a:t>:</a:t>
            </a:r>
            <a:r>
              <a:rPr lang="en-US" b="1" i="1" u="sng" dirty="0"/>
              <a:t> </a:t>
            </a:r>
            <a:r>
              <a:rPr lang="sl-SI" b="1" i="1" u="sng" dirty="0"/>
              <a:t>Ustvarjanje</a:t>
            </a:r>
            <a:r>
              <a:rPr lang="en-US" b="1" i="1" u="sng" dirty="0"/>
              <a:t> e</a:t>
            </a:r>
            <a:r>
              <a:rPr lang="sl-SI" b="1" i="1" u="sng" dirty="0"/>
              <a:t>-poštnega računa</a:t>
            </a:r>
            <a:r>
              <a:rPr lang="en-US" i="1" dirty="0"/>
              <a:t>, </a:t>
            </a:r>
            <a:r>
              <a:rPr lang="sl-SI" i="1" dirty="0"/>
              <a:t>ki se ji lahko posvetite med izobraževalnim srečanjem</a:t>
            </a:r>
            <a:r>
              <a:rPr lang="en-US" i="1" dirty="0"/>
              <a:t> </a:t>
            </a:r>
            <a:r>
              <a:rPr lang="sl-SI" i="1" dirty="0"/>
              <a:t>ali sami doma. </a:t>
            </a:r>
            <a:r>
              <a:rPr lang="en-US" i="1" dirty="0"/>
              <a:t> </a:t>
            </a:r>
            <a:endParaRPr i="1" dirty="0"/>
          </a:p>
        </p:txBody>
      </p:sp>
      <p:sp>
        <p:nvSpPr>
          <p:cNvPr id="407" name="Google Shape;407;p41"/>
          <p:cNvSpPr txBox="1"/>
          <p:nvPr/>
        </p:nvSpPr>
        <p:spPr>
          <a:xfrm>
            <a:off x="5876925" y="6353504"/>
            <a:ext cx="611227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vectorjuice on Freepik</a:t>
            </a:r>
            <a:endParaRPr sz="1200" b="0" i="0" u="none" strike="noStrike" cap="none">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39A5CB44-B59F-155D-CB97-5FCC867FB41E}"/>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48"/>
          <p:cNvPicPr preferRelativeResize="0"/>
          <p:nvPr/>
        </p:nvPicPr>
        <p:blipFill rotWithShape="1">
          <a:blip r:embed="rId3">
            <a:alphaModFix/>
          </a:blip>
          <a:srcRect/>
          <a:stretch/>
        </p:blipFill>
        <p:spPr>
          <a:xfrm>
            <a:off x="9344025" y="741749"/>
            <a:ext cx="2645100" cy="2106225"/>
          </a:xfrm>
          <a:prstGeom prst="rect">
            <a:avLst/>
          </a:prstGeom>
          <a:noFill/>
          <a:ln>
            <a:noFill/>
          </a:ln>
        </p:spPr>
      </p:pic>
      <p:sp>
        <p:nvSpPr>
          <p:cNvPr id="414" name="Google Shape;414;p48"/>
          <p:cNvSpPr txBox="1">
            <a:spLocks noGrp="1"/>
          </p:cNvSpPr>
          <p:nvPr>
            <p:ph type="title"/>
          </p:nvPr>
        </p:nvSpPr>
        <p:spPr>
          <a:xfrm>
            <a:off x="566150" y="7435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Pisanje in pošiljanje </a:t>
            </a:r>
            <a:r>
              <a:rPr lang="en-US" dirty="0"/>
              <a:t>e</a:t>
            </a:r>
            <a:r>
              <a:rPr lang="sl-SI" dirty="0"/>
              <a:t>-poštnega sporočila</a:t>
            </a:r>
            <a:endParaRPr dirty="0"/>
          </a:p>
        </p:txBody>
      </p:sp>
      <p:sp>
        <p:nvSpPr>
          <p:cNvPr id="415" name="Google Shape;415;p48"/>
          <p:cNvSpPr txBox="1">
            <a:spLocks noGrp="1"/>
          </p:cNvSpPr>
          <p:nvPr>
            <p:ph type="body" idx="1"/>
          </p:nvPr>
        </p:nvSpPr>
        <p:spPr>
          <a:xfrm>
            <a:off x="557999" y="1647600"/>
            <a:ext cx="8904500" cy="4721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Font typeface="Calibri"/>
              <a:buChar char="▪"/>
            </a:pPr>
            <a:r>
              <a:rPr lang="sl-SI" sz="2000" dirty="0"/>
              <a:t>Če želite </a:t>
            </a:r>
            <a:r>
              <a:rPr lang="sl-SI" sz="2000" b="1" dirty="0"/>
              <a:t>napisa</a:t>
            </a:r>
            <a:r>
              <a:rPr lang="en-US" sz="2000" b="1" dirty="0"/>
              <a:t>t</a:t>
            </a:r>
            <a:r>
              <a:rPr lang="sl-SI" sz="2000" b="1" dirty="0"/>
              <a:t>i</a:t>
            </a:r>
            <a:r>
              <a:rPr lang="en-US" sz="2000" b="1" dirty="0"/>
              <a:t> </a:t>
            </a:r>
            <a:r>
              <a:rPr lang="en-US" sz="2000" dirty="0"/>
              <a:t>e</a:t>
            </a:r>
            <a:r>
              <a:rPr lang="sl-SI" sz="2000" dirty="0"/>
              <a:t>-poštno sporočilo</a:t>
            </a:r>
            <a:r>
              <a:rPr lang="en-US" sz="2000" dirty="0"/>
              <a:t>, </a:t>
            </a:r>
            <a:r>
              <a:rPr lang="sl-SI" sz="2000" dirty="0"/>
              <a:t>kliknite gumb </a:t>
            </a:r>
            <a:r>
              <a:rPr lang="en-US" sz="2000" dirty="0"/>
              <a:t>‘N</a:t>
            </a:r>
            <a:r>
              <a:rPr lang="sl-SI" sz="2000" dirty="0" err="1"/>
              <a:t>ovo</a:t>
            </a:r>
            <a:r>
              <a:rPr lang="en-US" sz="2000" dirty="0"/>
              <a:t> </a:t>
            </a:r>
            <a:r>
              <a:rPr lang="sl-SI" sz="2000" dirty="0"/>
              <a:t>sporočilo</a:t>
            </a:r>
            <a:r>
              <a:rPr lang="en-US" sz="2000" dirty="0"/>
              <a:t>’ </a:t>
            </a:r>
            <a:r>
              <a:rPr lang="sl-SI" sz="2000" dirty="0"/>
              <a:t>ali</a:t>
            </a:r>
            <a:r>
              <a:rPr lang="en-US" sz="2000" dirty="0"/>
              <a:t> ‘</a:t>
            </a:r>
            <a:r>
              <a:rPr lang="sl-SI" sz="2000" dirty="0"/>
              <a:t>Napiši</a:t>
            </a:r>
            <a:r>
              <a:rPr lang="en-US" sz="2000" dirty="0"/>
              <a:t>’, </a:t>
            </a:r>
            <a:r>
              <a:rPr lang="sl-SI" sz="2000" dirty="0"/>
              <a:t>odvisno od tega, katero spletno e-poštno storitev </a:t>
            </a:r>
            <a:r>
              <a:rPr lang="en-US" sz="2000" dirty="0"/>
              <a:t>u</a:t>
            </a:r>
            <a:r>
              <a:rPr lang="sl-SI" sz="2000" dirty="0"/>
              <a:t>porabljate</a:t>
            </a:r>
            <a:r>
              <a:rPr lang="en-US" sz="2000" dirty="0"/>
              <a:t>. </a:t>
            </a:r>
            <a:endParaRPr sz="2000" dirty="0"/>
          </a:p>
          <a:p>
            <a:pPr marL="457200" lvl="0" indent="-381000" algn="l" rtl="0">
              <a:lnSpc>
                <a:spcPct val="100000"/>
              </a:lnSpc>
              <a:spcBef>
                <a:spcPts val="1200"/>
              </a:spcBef>
              <a:spcAft>
                <a:spcPts val="0"/>
              </a:spcAft>
              <a:buSzPts val="2400"/>
              <a:buFont typeface="Calibri"/>
              <a:buChar char="▪"/>
            </a:pPr>
            <a:r>
              <a:rPr lang="sl-SI" sz="2000" dirty="0"/>
              <a:t>Vpišite </a:t>
            </a:r>
            <a:r>
              <a:rPr lang="sl-SI" sz="2000" b="1" dirty="0"/>
              <a:t>vse podatke,</a:t>
            </a:r>
            <a:r>
              <a:rPr lang="en-US" sz="2000" b="1" dirty="0"/>
              <a:t> </a:t>
            </a:r>
            <a:r>
              <a:rPr lang="sl-SI" sz="2000" b="1" dirty="0"/>
              <a:t>ki so potrebni</a:t>
            </a:r>
            <a:r>
              <a:rPr lang="en-US" sz="2000" dirty="0"/>
              <a:t> </a:t>
            </a:r>
            <a:r>
              <a:rPr lang="sl-SI" sz="2000" dirty="0"/>
              <a:t>za pošiljanje </a:t>
            </a:r>
            <a:r>
              <a:rPr lang="en-US" sz="2000" dirty="0"/>
              <a:t>e</a:t>
            </a:r>
            <a:r>
              <a:rPr lang="sl-SI" sz="2000" dirty="0"/>
              <a:t>-poštnega sporočila</a:t>
            </a:r>
            <a:r>
              <a:rPr lang="en-US" sz="2000" dirty="0"/>
              <a:t>: </a:t>
            </a:r>
            <a:endParaRPr sz="2000" dirty="0"/>
          </a:p>
          <a:p>
            <a:pPr marL="914400" lvl="1" indent="-374650" algn="l" rtl="0">
              <a:lnSpc>
                <a:spcPct val="100000"/>
              </a:lnSpc>
              <a:spcBef>
                <a:spcPts val="1200"/>
              </a:spcBef>
              <a:spcAft>
                <a:spcPts val="0"/>
              </a:spcAft>
              <a:buSzPts val="2300"/>
              <a:buFont typeface="Calibri"/>
              <a:buChar char="▪"/>
            </a:pPr>
            <a:r>
              <a:rPr lang="sl-SI" sz="2000" dirty="0"/>
              <a:t>v polje</a:t>
            </a:r>
            <a:r>
              <a:rPr lang="en-US" sz="2000" dirty="0"/>
              <a:t> ‘</a:t>
            </a:r>
            <a:r>
              <a:rPr lang="sl-SI" sz="2000" dirty="0"/>
              <a:t>Za</a:t>
            </a:r>
            <a:r>
              <a:rPr lang="en-US" sz="2000" dirty="0"/>
              <a:t>’ </a:t>
            </a:r>
            <a:r>
              <a:rPr lang="sl-SI" sz="2000" dirty="0"/>
              <a:t>vpišite prejemnike, torej e-poštne naslove ljudi, ki jim želite pisati. V polji </a:t>
            </a:r>
            <a:r>
              <a:rPr lang="en-US" sz="2000" dirty="0"/>
              <a:t>‘</a:t>
            </a:r>
            <a:r>
              <a:rPr lang="sl-SI" sz="2000" dirty="0" err="1"/>
              <a:t>Kp</a:t>
            </a:r>
            <a:r>
              <a:rPr lang="en-US" sz="2000" dirty="0"/>
              <a:t>’ </a:t>
            </a:r>
            <a:r>
              <a:rPr lang="sl-SI" sz="2000" dirty="0"/>
              <a:t>in</a:t>
            </a:r>
            <a:r>
              <a:rPr lang="en-US" sz="2000" dirty="0"/>
              <a:t> ‘</a:t>
            </a:r>
            <a:r>
              <a:rPr lang="sl-SI" sz="2000" dirty="0" err="1"/>
              <a:t>Skp</a:t>
            </a:r>
            <a:r>
              <a:rPr lang="en-US" sz="2000" dirty="0"/>
              <a:t>’ </a:t>
            </a:r>
            <a:r>
              <a:rPr lang="sl-SI" sz="2000" dirty="0"/>
              <a:t>lahko vpišete tudi e-poštne naslove ljudi, ki jim želite poslati kopijo svojega e-poštnega sporočila</a:t>
            </a:r>
            <a:r>
              <a:rPr lang="en-US" sz="2000" dirty="0"/>
              <a:t> (</a:t>
            </a:r>
            <a:r>
              <a:rPr lang="sl-SI" sz="2000" dirty="0"/>
              <a:t>naslovov v polju</a:t>
            </a:r>
            <a:r>
              <a:rPr lang="en-US" sz="2000" dirty="0"/>
              <a:t> ‘</a:t>
            </a:r>
            <a:r>
              <a:rPr lang="sl-SI" sz="2000" dirty="0" err="1"/>
              <a:t>Skp</a:t>
            </a:r>
            <a:r>
              <a:rPr lang="en-US" sz="2000" dirty="0"/>
              <a:t>’ </a:t>
            </a:r>
            <a:r>
              <a:rPr lang="sl-SI" sz="2000" dirty="0"/>
              <a:t>ne bo videl nihče razen vas</a:t>
            </a:r>
            <a:r>
              <a:rPr lang="en-US" sz="2000" dirty="0"/>
              <a:t>). </a:t>
            </a:r>
            <a:endParaRPr sz="2000" dirty="0"/>
          </a:p>
          <a:p>
            <a:pPr marL="914400" lvl="1" indent="-374650" algn="l" rtl="0">
              <a:lnSpc>
                <a:spcPct val="100000"/>
              </a:lnSpc>
              <a:spcBef>
                <a:spcPts val="1200"/>
              </a:spcBef>
              <a:spcAft>
                <a:spcPts val="0"/>
              </a:spcAft>
              <a:buSzPts val="2300"/>
              <a:buFont typeface="Calibri"/>
              <a:buChar char="▪"/>
            </a:pPr>
            <a:r>
              <a:rPr lang="sl-SI" sz="2000" dirty="0"/>
              <a:t>V polje </a:t>
            </a:r>
            <a:r>
              <a:rPr lang="en-US" sz="2000" dirty="0"/>
              <a:t>“</a:t>
            </a:r>
            <a:r>
              <a:rPr lang="sl-SI" sz="2000" dirty="0"/>
              <a:t>Zadeva</a:t>
            </a:r>
            <a:r>
              <a:rPr lang="en-US" sz="2000" dirty="0"/>
              <a:t>” </a:t>
            </a:r>
            <a:r>
              <a:rPr lang="sl-SI" sz="2000" dirty="0"/>
              <a:t>vpišite predmet e-poštnega sporočila</a:t>
            </a:r>
            <a:r>
              <a:rPr lang="en-US" sz="2000" dirty="0"/>
              <a:t>.</a:t>
            </a:r>
            <a:endParaRPr sz="2000" dirty="0"/>
          </a:p>
          <a:p>
            <a:pPr marL="914400" lvl="1" indent="-374650" algn="l" rtl="0">
              <a:lnSpc>
                <a:spcPct val="100000"/>
              </a:lnSpc>
              <a:spcBef>
                <a:spcPts val="1200"/>
              </a:spcBef>
              <a:spcAft>
                <a:spcPts val="0"/>
              </a:spcAft>
              <a:buSzPts val="2300"/>
              <a:buFont typeface="Calibri"/>
              <a:buChar char="▪"/>
            </a:pPr>
            <a:r>
              <a:rPr lang="sl-SI" sz="2000" dirty="0"/>
              <a:t>Napišite sporočilo</a:t>
            </a:r>
            <a:r>
              <a:rPr lang="en-US" sz="2000" dirty="0"/>
              <a:t>.</a:t>
            </a:r>
            <a:endParaRPr sz="2000" dirty="0"/>
          </a:p>
          <a:p>
            <a:pPr marL="457200" lvl="0" indent="-381000" algn="l" rtl="0">
              <a:lnSpc>
                <a:spcPct val="100000"/>
              </a:lnSpc>
              <a:spcBef>
                <a:spcPts val="1200"/>
              </a:spcBef>
              <a:spcAft>
                <a:spcPts val="600"/>
              </a:spcAft>
              <a:buSzPts val="2400"/>
              <a:buFont typeface="Calibri"/>
              <a:buChar char="▪"/>
            </a:pPr>
            <a:r>
              <a:rPr lang="sl-SI" sz="2000" b="1" dirty="0"/>
              <a:t>E-poštno sporočilo pošljete </a:t>
            </a:r>
            <a:r>
              <a:rPr lang="sl-SI" sz="2000" dirty="0"/>
              <a:t>tako, da k</a:t>
            </a:r>
            <a:r>
              <a:rPr lang="en-US" sz="2000" dirty="0"/>
              <a:t>l</a:t>
            </a:r>
            <a:r>
              <a:rPr lang="sl-SI" sz="2000" dirty="0" err="1"/>
              <a:t>iknete</a:t>
            </a:r>
            <a:r>
              <a:rPr lang="sl-SI" sz="2000" dirty="0"/>
              <a:t> ikono za pošiljanje na vrhu strani. </a:t>
            </a:r>
            <a:endParaRPr sz="2000" dirty="0"/>
          </a:p>
        </p:txBody>
      </p:sp>
      <p:sp>
        <p:nvSpPr>
          <p:cNvPr id="416" name="Google Shape;416;p48"/>
          <p:cNvSpPr txBox="1"/>
          <p:nvPr/>
        </p:nvSpPr>
        <p:spPr>
          <a:xfrm>
            <a:off x="5945025" y="6529200"/>
            <a:ext cx="611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Image by rawpixel.com on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3B00F02F-86A9-31EB-8DF7-D87A70F62A39}"/>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2370f821f7_2_4"/>
          <p:cNvSpPr txBox="1">
            <a:spLocks noGrp="1"/>
          </p:cNvSpPr>
          <p:nvPr>
            <p:ph type="title"/>
          </p:nvPr>
        </p:nvSpPr>
        <p:spPr>
          <a:xfrm>
            <a:off x="521196" y="827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Preklic pošiljanja sporočila in pripenjanje datotek</a:t>
            </a:r>
            <a:endParaRPr dirty="0"/>
          </a:p>
        </p:txBody>
      </p:sp>
      <p:sp>
        <p:nvSpPr>
          <p:cNvPr id="423" name="Google Shape;423;g32370f821f7_2_4"/>
          <p:cNvSpPr txBox="1">
            <a:spLocks noGrp="1"/>
          </p:cNvSpPr>
          <p:nvPr>
            <p:ph type="body" idx="1"/>
          </p:nvPr>
        </p:nvSpPr>
        <p:spPr>
          <a:xfrm>
            <a:off x="566100" y="1432600"/>
            <a:ext cx="10624414" cy="5042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Char char="▪"/>
            </a:pPr>
            <a:r>
              <a:rPr lang="sl-SI" sz="2000" dirty="0"/>
              <a:t>Če ste sporočilo poslali prehitro</a:t>
            </a:r>
            <a:r>
              <a:rPr lang="en-US" sz="2000" dirty="0"/>
              <a:t>, </a:t>
            </a:r>
            <a:r>
              <a:rPr lang="sl-SI" sz="2000" dirty="0"/>
              <a:t>lahko </a:t>
            </a:r>
            <a:r>
              <a:rPr lang="sl-SI" sz="2000" b="1" dirty="0"/>
              <a:t>pošiljanje prekličete</a:t>
            </a:r>
            <a:r>
              <a:rPr lang="en-US" sz="2000" dirty="0"/>
              <a:t> </a:t>
            </a:r>
            <a:r>
              <a:rPr lang="sl-SI" sz="2000" dirty="0"/>
              <a:t>in sporočilo spremenite:</a:t>
            </a:r>
            <a:r>
              <a:rPr lang="en-US" sz="2000" dirty="0"/>
              <a:t> </a:t>
            </a:r>
            <a:r>
              <a:rPr lang="sl-SI" sz="2000" dirty="0"/>
              <a:t> </a:t>
            </a:r>
            <a:endParaRPr sz="2000" dirty="0"/>
          </a:p>
          <a:p>
            <a:pPr marL="914400" lvl="1" indent="-368300" algn="l" rtl="0">
              <a:lnSpc>
                <a:spcPct val="100000"/>
              </a:lnSpc>
              <a:spcBef>
                <a:spcPts val="1200"/>
              </a:spcBef>
              <a:spcAft>
                <a:spcPts val="0"/>
              </a:spcAft>
              <a:buSzPts val="2200"/>
              <a:buChar char="▪"/>
            </a:pPr>
            <a:r>
              <a:rPr lang="sl-SI" sz="2000" dirty="0"/>
              <a:t>Ko sporočilo pošljete</a:t>
            </a:r>
            <a:r>
              <a:rPr lang="en-US" sz="2000" dirty="0"/>
              <a:t>, </a:t>
            </a:r>
            <a:r>
              <a:rPr lang="sl-SI" sz="2000" dirty="0"/>
              <a:t>zagledate obvestilo</a:t>
            </a:r>
            <a:r>
              <a:rPr lang="en-US" sz="2000" dirty="0"/>
              <a:t> ‘</a:t>
            </a:r>
            <a:r>
              <a:rPr lang="sl-SI" sz="2000" dirty="0"/>
              <a:t>Poslano</a:t>
            </a:r>
            <a:r>
              <a:rPr lang="en-US" sz="2000" dirty="0"/>
              <a:t>’ </a:t>
            </a:r>
            <a:r>
              <a:rPr lang="sl-SI" sz="2000" dirty="0"/>
              <a:t>in možnost </a:t>
            </a:r>
            <a:r>
              <a:rPr lang="en-US" sz="2000" dirty="0"/>
              <a:t>‘</a:t>
            </a:r>
            <a:r>
              <a:rPr lang="sl-SI" sz="2000" dirty="0"/>
              <a:t>Razveljavi</a:t>
            </a:r>
            <a:r>
              <a:rPr lang="en-US" sz="2000" dirty="0"/>
              <a:t>’.</a:t>
            </a:r>
            <a:endParaRPr sz="2000" dirty="0"/>
          </a:p>
          <a:p>
            <a:pPr marL="914400" lvl="1" indent="-368300" algn="l" rtl="0">
              <a:lnSpc>
                <a:spcPct val="100000"/>
              </a:lnSpc>
              <a:spcBef>
                <a:spcPts val="1200"/>
              </a:spcBef>
              <a:spcAft>
                <a:spcPts val="0"/>
              </a:spcAft>
              <a:buSzPts val="2200"/>
              <a:buChar char="▪"/>
            </a:pPr>
            <a:r>
              <a:rPr lang="sl-SI" sz="2000" dirty="0"/>
              <a:t>Če tapnete</a:t>
            </a:r>
            <a:r>
              <a:rPr lang="en-US" sz="2000" dirty="0"/>
              <a:t> ‘</a:t>
            </a:r>
            <a:r>
              <a:rPr lang="sl-SI" sz="2000" dirty="0"/>
              <a:t>Razveljavi</a:t>
            </a:r>
            <a:r>
              <a:rPr lang="en-US" sz="2000" dirty="0"/>
              <a:t>’,</a:t>
            </a:r>
            <a:r>
              <a:rPr lang="sl-SI" sz="2000" dirty="0"/>
              <a:t> se vaše </a:t>
            </a:r>
            <a:r>
              <a:rPr lang="en-US" sz="2000" dirty="0"/>
              <a:t>e</a:t>
            </a:r>
            <a:r>
              <a:rPr lang="sl-SI" sz="2000" dirty="0"/>
              <a:t>-poštno sporočilo spet prikaže na stopnji, ko ga še pišete, in prejemnik ga ne bo dobil, dokler ga znova ne pošljete. </a:t>
            </a:r>
            <a:r>
              <a:rPr lang="en-US" sz="2000" dirty="0"/>
              <a:t> </a:t>
            </a:r>
            <a:endParaRPr sz="2000" dirty="0"/>
          </a:p>
          <a:p>
            <a:pPr marL="457200" lvl="0" indent="-381000" algn="l" rtl="0">
              <a:lnSpc>
                <a:spcPct val="100000"/>
              </a:lnSpc>
              <a:spcBef>
                <a:spcPts val="1200"/>
              </a:spcBef>
              <a:spcAft>
                <a:spcPts val="0"/>
              </a:spcAft>
              <a:buSzPts val="2400"/>
              <a:buChar char="▪"/>
            </a:pPr>
            <a:r>
              <a:rPr lang="en-US" sz="2000" dirty="0"/>
              <a:t>P</a:t>
            </a:r>
            <a:r>
              <a:rPr lang="sl-SI" sz="2000" dirty="0"/>
              <a:t>rosimo, upoštevajte, da je za preklic pošiljanja e-poštnega sporočila običajno na voljo le nekaj </a:t>
            </a:r>
            <a:r>
              <a:rPr lang="en-US" sz="2000" dirty="0"/>
              <a:t>se</a:t>
            </a:r>
            <a:r>
              <a:rPr lang="sl-SI" sz="2000" dirty="0" err="1"/>
              <a:t>kund</a:t>
            </a:r>
            <a:r>
              <a:rPr lang="en-US" sz="2000" dirty="0"/>
              <a:t>,</a:t>
            </a:r>
            <a:r>
              <a:rPr lang="sl-SI" sz="2000" dirty="0"/>
              <a:t> v nastavitvah e-pošte pa si lahko ta čas tudi podaljšate. </a:t>
            </a:r>
            <a:endParaRPr sz="2000" dirty="0"/>
          </a:p>
          <a:p>
            <a:pPr marL="457200" lvl="0" indent="-381000" algn="l" rtl="0">
              <a:lnSpc>
                <a:spcPct val="100000"/>
              </a:lnSpc>
              <a:spcBef>
                <a:spcPts val="1200"/>
              </a:spcBef>
              <a:spcAft>
                <a:spcPts val="0"/>
              </a:spcAft>
              <a:buSzPts val="2400"/>
              <a:buChar char="▪"/>
            </a:pPr>
            <a:r>
              <a:rPr lang="sl-SI" sz="2000" dirty="0"/>
              <a:t>Za</a:t>
            </a:r>
            <a:r>
              <a:rPr lang="sl-SI" sz="2000" b="1" dirty="0"/>
              <a:t> dodajanje priponk</a:t>
            </a:r>
            <a:r>
              <a:rPr lang="en-US" sz="2000" dirty="0"/>
              <a:t> </a:t>
            </a:r>
            <a:r>
              <a:rPr lang="sl-SI" sz="2000" dirty="0"/>
              <a:t>k e-poštnemu sporočilu:</a:t>
            </a:r>
            <a:r>
              <a:rPr lang="en-US" sz="2000" dirty="0"/>
              <a:t> </a:t>
            </a:r>
            <a:endParaRPr sz="2000" dirty="0"/>
          </a:p>
          <a:p>
            <a:pPr marL="914400" lvl="1" indent="-368300" algn="l" rtl="0">
              <a:lnSpc>
                <a:spcPct val="100000"/>
              </a:lnSpc>
              <a:spcBef>
                <a:spcPts val="1200"/>
              </a:spcBef>
              <a:spcAft>
                <a:spcPts val="0"/>
              </a:spcAft>
              <a:buSzPts val="2200"/>
              <a:buChar char="▪"/>
            </a:pPr>
            <a:r>
              <a:rPr lang="sl-SI" sz="2000" dirty="0"/>
              <a:t>K</a:t>
            </a:r>
            <a:r>
              <a:rPr lang="en-US" sz="2000" dirty="0" err="1"/>
              <a:t>lik</a:t>
            </a:r>
            <a:r>
              <a:rPr lang="sl-SI" sz="2000" dirty="0" err="1"/>
              <a:t>nite</a:t>
            </a:r>
            <a:r>
              <a:rPr lang="sl-SI" sz="2000" dirty="0"/>
              <a:t> ikono</a:t>
            </a:r>
            <a:r>
              <a:rPr lang="en-US" sz="2000" dirty="0"/>
              <a:t> </a:t>
            </a:r>
            <a:r>
              <a:rPr lang="sl-SI" sz="2000" dirty="0"/>
              <a:t>Pripni</a:t>
            </a:r>
            <a:r>
              <a:rPr lang="en-US" sz="2000" dirty="0"/>
              <a:t> (</a:t>
            </a:r>
            <a:r>
              <a:rPr lang="sl-SI" sz="2000" dirty="0"/>
              <a:t>znak sponke za papir</a:t>
            </a:r>
            <a:r>
              <a:rPr lang="en-US" sz="2000" dirty="0"/>
              <a:t> </a:t>
            </a:r>
            <a:r>
              <a:rPr lang="sl-SI" sz="2000" dirty="0"/>
              <a:t>na vrhu zaslona</a:t>
            </a:r>
            <a:r>
              <a:rPr lang="en-US" sz="2000" dirty="0"/>
              <a:t>).</a:t>
            </a:r>
            <a:endParaRPr sz="2000" dirty="0"/>
          </a:p>
          <a:p>
            <a:pPr marL="914400" lvl="1" indent="-368300" algn="l" rtl="0">
              <a:lnSpc>
                <a:spcPct val="100000"/>
              </a:lnSpc>
              <a:spcBef>
                <a:spcPts val="1200"/>
              </a:spcBef>
              <a:spcAft>
                <a:spcPts val="0"/>
              </a:spcAft>
              <a:buSzPts val="2200"/>
              <a:buChar char="▪"/>
            </a:pPr>
            <a:r>
              <a:rPr lang="sl-SI" sz="2000" dirty="0"/>
              <a:t>V</a:t>
            </a:r>
            <a:r>
              <a:rPr lang="en-US" sz="2000" dirty="0"/>
              <a:t> men</a:t>
            </a:r>
            <a:r>
              <a:rPr lang="sl-SI" sz="2000" dirty="0" err="1"/>
              <a:t>iju</a:t>
            </a:r>
            <a:r>
              <a:rPr lang="sl-SI" sz="2000" dirty="0"/>
              <a:t> izberite vrsto priloge, ki jo želite poslati. </a:t>
            </a:r>
            <a:endParaRPr sz="2000" dirty="0"/>
          </a:p>
          <a:p>
            <a:pPr marL="914400" lvl="1" indent="-368300" algn="l" rtl="0">
              <a:lnSpc>
                <a:spcPct val="100000"/>
              </a:lnSpc>
              <a:spcBef>
                <a:spcPts val="1200"/>
              </a:spcBef>
              <a:spcAft>
                <a:spcPts val="0"/>
              </a:spcAft>
              <a:buSzPts val="2200"/>
              <a:buChar char="▪"/>
            </a:pPr>
            <a:r>
              <a:rPr lang="sl-SI" sz="2000" dirty="0"/>
              <a:t>Nato izmed dokumentov v novem oknu, ki se je odprlo, izberite tiste, ki jih želite poslati</a:t>
            </a:r>
            <a:r>
              <a:rPr lang="en-US" sz="2000" dirty="0"/>
              <a:t>. </a:t>
            </a:r>
            <a:endParaRPr sz="2000" dirty="0"/>
          </a:p>
          <a:p>
            <a:pPr marL="914400" lvl="1" indent="-365760" algn="l" rtl="0">
              <a:lnSpc>
                <a:spcPct val="100000"/>
              </a:lnSpc>
              <a:spcBef>
                <a:spcPts val="1200"/>
              </a:spcBef>
              <a:spcAft>
                <a:spcPts val="600"/>
              </a:spcAft>
              <a:buSzPts val="2160"/>
              <a:buChar char="▪"/>
            </a:pPr>
            <a:r>
              <a:rPr lang="sl-SI" sz="2000" dirty="0"/>
              <a:t>Če želite prilogo odstraniti</a:t>
            </a:r>
            <a:r>
              <a:rPr lang="en-US" sz="2000" dirty="0"/>
              <a:t>, </a:t>
            </a:r>
            <a:r>
              <a:rPr lang="sl-SI" sz="2000" dirty="0"/>
              <a:t>tapnite prilogo in nato gumb</a:t>
            </a:r>
            <a:r>
              <a:rPr lang="en-US" sz="2000" dirty="0"/>
              <a:t> </a:t>
            </a:r>
            <a:r>
              <a:rPr lang="sl-SI" sz="2000" dirty="0"/>
              <a:t>Odstrani</a:t>
            </a:r>
            <a:r>
              <a:rPr lang="en-US" sz="2000" dirty="0"/>
              <a:t>.</a:t>
            </a:r>
            <a:r>
              <a:rPr lang="sl-SI" sz="2000" dirty="0"/>
              <a:t> </a:t>
            </a:r>
            <a:endParaRPr sz="2000" dirty="0"/>
          </a:p>
        </p:txBody>
      </p:sp>
      <p:sp>
        <p:nvSpPr>
          <p:cNvPr id="2" name="Google Shape;182;p14">
            <a:extLst>
              <a:ext uri="{FF2B5EF4-FFF2-40B4-BE49-F238E27FC236}">
                <a16:creationId xmlns:a16="http://schemas.microsoft.com/office/drawing/2014/main" id="{6E990F64-FDB0-B326-A73D-DC1CF5EA9FBA}"/>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Branje e-poštnega sporočila in odgovarjanje</a:t>
            </a:r>
            <a:endParaRPr dirty="0"/>
          </a:p>
        </p:txBody>
      </p:sp>
      <p:sp>
        <p:nvSpPr>
          <p:cNvPr id="430" name="Google Shape;430;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Char char="▪"/>
            </a:pPr>
            <a:r>
              <a:rPr lang="sl-SI" dirty="0"/>
              <a:t>Če želite </a:t>
            </a:r>
            <a:r>
              <a:rPr lang="sl-SI" b="1" dirty="0"/>
              <a:t>prebrati </a:t>
            </a:r>
            <a:r>
              <a:rPr lang="en-US" b="1" dirty="0"/>
              <a:t>e</a:t>
            </a:r>
            <a:r>
              <a:rPr lang="sl-SI" b="1" dirty="0"/>
              <a:t>-poštno sporočilo</a:t>
            </a:r>
            <a:r>
              <a:rPr lang="en-US" dirty="0"/>
              <a:t>, </a:t>
            </a:r>
            <a:r>
              <a:rPr lang="sl-SI" dirty="0"/>
              <a:t>preprosto kliknite nanj</a:t>
            </a:r>
            <a:r>
              <a:rPr lang="en-US" dirty="0"/>
              <a:t>. </a:t>
            </a:r>
            <a:r>
              <a:rPr lang="sl-SI" dirty="0"/>
              <a:t>Naslov e-poštnega sporočila, ki ga še niste prebrali,</a:t>
            </a:r>
            <a:r>
              <a:rPr lang="en-US" dirty="0"/>
              <a:t> </a:t>
            </a:r>
            <a:r>
              <a:rPr lang="sl-SI" dirty="0"/>
              <a:t>se pojavi</a:t>
            </a:r>
            <a:r>
              <a:rPr lang="en-US" dirty="0"/>
              <a:t> </a:t>
            </a:r>
            <a:r>
              <a:rPr lang="sl-SI" dirty="0"/>
              <a:t>v krepkem tisku na domači strani vašega </a:t>
            </a:r>
            <a:r>
              <a:rPr lang="en-US" dirty="0"/>
              <a:t>e</a:t>
            </a:r>
            <a:r>
              <a:rPr lang="sl-SI" dirty="0"/>
              <a:t>-poštnega računa</a:t>
            </a:r>
            <a:r>
              <a:rPr lang="en-US" dirty="0"/>
              <a:t>. </a:t>
            </a:r>
            <a:endParaRPr dirty="0"/>
          </a:p>
          <a:p>
            <a:pPr marL="457200" lvl="0" indent="-381000" algn="l" rtl="0">
              <a:lnSpc>
                <a:spcPct val="100000"/>
              </a:lnSpc>
              <a:spcBef>
                <a:spcPts val="1200"/>
              </a:spcBef>
              <a:spcAft>
                <a:spcPts val="0"/>
              </a:spcAft>
              <a:buSzPts val="2400"/>
              <a:buChar char="▪"/>
            </a:pPr>
            <a:r>
              <a:rPr lang="sl-SI" dirty="0"/>
              <a:t>Če želite </a:t>
            </a:r>
            <a:r>
              <a:rPr lang="sl-SI" b="1" dirty="0"/>
              <a:t>odgovoriti na e-poštno sporočilo</a:t>
            </a:r>
            <a:r>
              <a:rPr lang="en-US" dirty="0"/>
              <a:t>: </a:t>
            </a:r>
            <a:endParaRPr dirty="0"/>
          </a:p>
          <a:p>
            <a:pPr marL="914400" lvl="1" indent="-365760" algn="l" rtl="0">
              <a:lnSpc>
                <a:spcPct val="100000"/>
              </a:lnSpc>
              <a:spcBef>
                <a:spcPts val="1200"/>
              </a:spcBef>
              <a:spcAft>
                <a:spcPts val="0"/>
              </a:spcAft>
              <a:buSzPts val="2160"/>
              <a:buChar char="▪"/>
            </a:pPr>
            <a:r>
              <a:rPr lang="en-US" dirty="0"/>
              <a:t>O</a:t>
            </a:r>
            <a:r>
              <a:rPr lang="sl-SI" dirty="0" err="1"/>
              <a:t>dprite</a:t>
            </a:r>
            <a:r>
              <a:rPr lang="sl-SI" dirty="0"/>
              <a:t> e-poštno sporočilo, na katero želite odgovoriti</a:t>
            </a:r>
            <a:r>
              <a:rPr lang="en-US" dirty="0"/>
              <a:t>.</a:t>
            </a:r>
            <a:endParaRPr dirty="0"/>
          </a:p>
          <a:p>
            <a:pPr marL="914400" lvl="1" indent="-365760" algn="l" rtl="0">
              <a:lnSpc>
                <a:spcPct val="100000"/>
              </a:lnSpc>
              <a:spcBef>
                <a:spcPts val="1200"/>
              </a:spcBef>
              <a:spcAft>
                <a:spcPts val="600"/>
              </a:spcAft>
              <a:buSzPts val="2160"/>
              <a:buChar char="▪"/>
            </a:pPr>
            <a:r>
              <a:rPr lang="sl-SI" dirty="0"/>
              <a:t>K</a:t>
            </a:r>
            <a:r>
              <a:rPr lang="en-US" dirty="0" err="1"/>
              <a:t>lik</a:t>
            </a:r>
            <a:r>
              <a:rPr lang="sl-SI" dirty="0" err="1"/>
              <a:t>nite</a:t>
            </a:r>
            <a:r>
              <a:rPr lang="sl-SI" dirty="0"/>
              <a:t> gumb </a:t>
            </a:r>
            <a:r>
              <a:rPr lang="en-US" dirty="0"/>
              <a:t>‘</a:t>
            </a:r>
            <a:r>
              <a:rPr lang="sl-SI" dirty="0"/>
              <a:t>Odgovori</a:t>
            </a:r>
            <a:r>
              <a:rPr lang="en-US" dirty="0"/>
              <a:t>’</a:t>
            </a:r>
            <a:r>
              <a:rPr lang="sl-SI" dirty="0"/>
              <a:t>, če želite odgovoriti samo pošiljatelju e-poštnega sporočila, ali gumb</a:t>
            </a:r>
            <a:r>
              <a:rPr lang="en-US" dirty="0"/>
              <a:t> ‘</a:t>
            </a:r>
            <a:r>
              <a:rPr lang="sl-SI" dirty="0"/>
              <a:t>Odgovori vsem</a:t>
            </a:r>
            <a:r>
              <a:rPr lang="en-US" dirty="0"/>
              <a:t>’</a:t>
            </a:r>
            <a:r>
              <a:rPr lang="sl-SI" dirty="0"/>
              <a:t>, če želite odgovoriti vsem prejemnikom</a:t>
            </a:r>
            <a:r>
              <a:rPr lang="en-US" dirty="0"/>
              <a:t>. </a:t>
            </a:r>
            <a:r>
              <a:rPr lang="sl-SI" dirty="0"/>
              <a:t>Ta gumb je lahko na dnu e-poštnega sporočila ali v spustnem meniju desno od pošiljateljevega imena, odvisno od tega, katero e-poštno storitev uporabljate</a:t>
            </a:r>
            <a:r>
              <a:rPr lang="en-US" dirty="0"/>
              <a:t>. </a:t>
            </a:r>
            <a:endParaRPr dirty="0"/>
          </a:p>
        </p:txBody>
      </p:sp>
      <p:sp>
        <p:nvSpPr>
          <p:cNvPr id="432" name="Google Shape;432;p49"/>
          <p:cNvSpPr txBox="1"/>
          <p:nvPr/>
        </p:nvSpPr>
        <p:spPr>
          <a:xfrm>
            <a:off x="9460350" y="6215050"/>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a:solidFill>
                  <a:srgbClr val="1F1F1F"/>
                </a:solidFill>
                <a:latin typeface="Calibri"/>
                <a:ea typeface="Calibri"/>
                <a:cs typeface="Calibri"/>
                <a:sym typeface="Calibri"/>
              </a:rPr>
              <a:t>Image of storyset on Freepik</a:t>
            </a:r>
            <a:endParaRPr sz="1400" b="0" i="0" u="none" strike="noStrike" cap="none">
              <a:solidFill>
                <a:srgbClr val="1F1F1F"/>
              </a:solidFill>
              <a:latin typeface="Calibri"/>
              <a:ea typeface="Calibri"/>
              <a:cs typeface="Calibri"/>
              <a:sym typeface="Calibri"/>
            </a:endParaRPr>
          </a:p>
        </p:txBody>
      </p:sp>
      <p:pic>
        <p:nvPicPr>
          <p:cNvPr id="433" name="Google Shape;433;p49"/>
          <p:cNvPicPr preferRelativeResize="0"/>
          <p:nvPr/>
        </p:nvPicPr>
        <p:blipFill rotWithShape="1">
          <a:blip r:embed="rId3">
            <a:alphaModFix/>
          </a:blip>
          <a:srcRect/>
          <a:stretch/>
        </p:blipFill>
        <p:spPr>
          <a:xfrm>
            <a:off x="8736150" y="1800000"/>
            <a:ext cx="3438600" cy="3438600"/>
          </a:xfrm>
          <a:prstGeom prst="rect">
            <a:avLst/>
          </a:prstGeom>
          <a:noFill/>
          <a:ln>
            <a:noFill/>
          </a:ln>
        </p:spPr>
      </p:pic>
      <p:sp>
        <p:nvSpPr>
          <p:cNvPr id="2" name="Google Shape;182;p14">
            <a:extLst>
              <a:ext uri="{FF2B5EF4-FFF2-40B4-BE49-F238E27FC236}">
                <a16:creationId xmlns:a16="http://schemas.microsoft.com/office/drawing/2014/main" id="{B31E7BFC-241C-E3E5-CF0A-BB844305E2C0}"/>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9" name="Google Shape;439;p50"/>
          <p:cNvSpPr txBox="1">
            <a:spLocks noGrp="1"/>
          </p:cNvSpPr>
          <p:nvPr>
            <p:ph type="title"/>
          </p:nvPr>
        </p:nvSpPr>
        <p:spPr>
          <a:xfrm>
            <a:off x="794700" y="67832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Organiziranje mape Prejeto</a:t>
            </a:r>
            <a:endParaRPr dirty="0"/>
          </a:p>
        </p:txBody>
      </p:sp>
      <p:sp>
        <p:nvSpPr>
          <p:cNvPr id="440" name="Google Shape;440;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sl-SI" sz="2400" dirty="0"/>
              <a:t>Da bo mapa Prejeto bolj pregledna, jo lahko</a:t>
            </a:r>
            <a:r>
              <a:rPr lang="en-US" sz="2400" dirty="0"/>
              <a:t> </a:t>
            </a:r>
            <a:r>
              <a:rPr lang="sl-SI" sz="2400" b="1" dirty="0"/>
              <a:t>u</a:t>
            </a:r>
            <a:r>
              <a:rPr lang="en-US" sz="2400" b="1" dirty="0"/>
              <a:t>re</a:t>
            </a:r>
            <a:r>
              <a:rPr lang="sl-SI" sz="2400" b="1" dirty="0"/>
              <a:t>dite, tako da ustvarite posebne kategorije</a:t>
            </a:r>
            <a:r>
              <a:rPr lang="sl-SI" b="1" dirty="0"/>
              <a:t>, </a:t>
            </a:r>
            <a:r>
              <a:rPr lang="sl-SI" sz="2400" dirty="0"/>
              <a:t>v katere razvrstite e-poštna sporočila.</a:t>
            </a:r>
            <a:r>
              <a:rPr lang="en-US" sz="2400" dirty="0"/>
              <a:t> </a:t>
            </a:r>
            <a:r>
              <a:rPr lang="sl-SI" dirty="0"/>
              <a:t>Lahko se i</a:t>
            </a:r>
            <a:r>
              <a:rPr lang="sl-SI" sz="2400" dirty="0"/>
              <a:t>menujejo </a:t>
            </a:r>
            <a:r>
              <a:rPr lang="en-US" sz="2400" dirty="0"/>
              <a:t>‘</a:t>
            </a:r>
            <a:r>
              <a:rPr lang="sl-SI" sz="2400" dirty="0"/>
              <a:t>oznake</a:t>
            </a:r>
            <a:r>
              <a:rPr lang="en-US" sz="2400" dirty="0"/>
              <a:t>’ </a:t>
            </a:r>
            <a:r>
              <a:rPr lang="sl-SI" sz="2400" dirty="0"/>
              <a:t>ali</a:t>
            </a:r>
            <a:r>
              <a:rPr lang="en-US" sz="2400" dirty="0"/>
              <a:t> ‘</a:t>
            </a:r>
            <a:r>
              <a:rPr lang="sl-SI" sz="2400" dirty="0"/>
              <a:t>mape</a:t>
            </a:r>
            <a:r>
              <a:rPr lang="en-US" sz="2400" dirty="0"/>
              <a:t>’</a:t>
            </a:r>
            <a:r>
              <a:rPr lang="sl-SI" sz="2400" dirty="0"/>
              <a:t>, odvisno od </a:t>
            </a:r>
            <a:r>
              <a:rPr lang="en-US" sz="2400" dirty="0"/>
              <a:t>e</a:t>
            </a:r>
            <a:r>
              <a:rPr lang="sl-SI" sz="2400" dirty="0"/>
              <a:t>-poštne storitve, ki jo uporabljate.</a:t>
            </a:r>
            <a:endParaRPr sz="2400" dirty="0"/>
          </a:p>
          <a:p>
            <a:pPr marL="457200" lvl="0" indent="-381000" algn="l" rtl="0">
              <a:lnSpc>
                <a:spcPct val="100000"/>
              </a:lnSpc>
              <a:spcBef>
                <a:spcPts val="1200"/>
              </a:spcBef>
              <a:spcAft>
                <a:spcPts val="0"/>
              </a:spcAft>
              <a:buSzPts val="2400"/>
              <a:buChar char="▪"/>
            </a:pPr>
            <a:r>
              <a:rPr lang="sl-SI" sz="2400" dirty="0"/>
              <a:t>Če želite iskati samo e-poštna sporočila, ki ste jih označili kot določeno kategorijo</a:t>
            </a:r>
            <a:r>
              <a:rPr lang="en-US" sz="2400" dirty="0"/>
              <a:t>, </a:t>
            </a:r>
            <a:r>
              <a:rPr lang="sl-SI" sz="2400" dirty="0"/>
              <a:t>v svojem poštnem predalu </a:t>
            </a:r>
            <a:r>
              <a:rPr lang="sl-SI" dirty="0"/>
              <a:t>k</a:t>
            </a:r>
            <a:r>
              <a:rPr lang="en-US" sz="2400" dirty="0" err="1"/>
              <a:t>lik</a:t>
            </a:r>
            <a:r>
              <a:rPr lang="sl-SI" sz="2400" dirty="0" err="1"/>
              <a:t>nite</a:t>
            </a:r>
            <a:r>
              <a:rPr lang="sl-SI" sz="2400" dirty="0"/>
              <a:t> gumb Meni</a:t>
            </a:r>
            <a:r>
              <a:rPr lang="en-US" sz="2400" dirty="0"/>
              <a:t>, </a:t>
            </a:r>
            <a:r>
              <a:rPr lang="sl-SI" sz="2400" dirty="0"/>
              <a:t>nato izberite kategorijo, ki jo želite. Na pregled celotne pošte se vrnete tako, da spet kliknete gumb Meni</a:t>
            </a:r>
            <a:r>
              <a:rPr lang="en-US" sz="2400" dirty="0"/>
              <a:t>.</a:t>
            </a:r>
            <a:r>
              <a:rPr lang="sl-SI" sz="2400" dirty="0"/>
              <a:t> </a:t>
            </a:r>
            <a:endParaRPr sz="2400" dirty="0"/>
          </a:p>
          <a:p>
            <a:pPr marL="0" lvl="0" indent="0" algn="l" rtl="0">
              <a:lnSpc>
                <a:spcPct val="100000"/>
              </a:lnSpc>
              <a:spcBef>
                <a:spcPts val="1200"/>
              </a:spcBef>
              <a:spcAft>
                <a:spcPts val="600"/>
              </a:spcAft>
              <a:buSzPts val="1100"/>
              <a:buNone/>
            </a:pPr>
            <a:r>
              <a:rPr lang="en-US" sz="2400" u="sng" dirty="0"/>
              <a:t>P</a:t>
            </a:r>
            <a:r>
              <a:rPr lang="sl-SI" sz="2400" u="sng" dirty="0"/>
              <a:t>rosimo, upoštevajte</a:t>
            </a:r>
            <a:r>
              <a:rPr lang="en-US" sz="2400" dirty="0"/>
              <a:t>:</a:t>
            </a:r>
            <a:r>
              <a:rPr lang="sl-SI" sz="2400" dirty="0"/>
              <a:t> ta sistem</a:t>
            </a:r>
            <a:r>
              <a:rPr lang="en-US" sz="2400" dirty="0"/>
              <a:t> </a:t>
            </a:r>
            <a:r>
              <a:rPr lang="en-US" sz="2400" dirty="0" err="1"/>
              <a:t>organi</a:t>
            </a:r>
            <a:r>
              <a:rPr lang="sl-SI" sz="2400" dirty="0" err="1"/>
              <a:t>ziranja</a:t>
            </a:r>
            <a:r>
              <a:rPr lang="en-US" sz="2400" dirty="0"/>
              <a:t> </a:t>
            </a:r>
            <a:r>
              <a:rPr lang="sl-SI" sz="2400" dirty="0"/>
              <a:t>se uporablja različno, odvisno od e-poštne storitve</a:t>
            </a:r>
            <a:r>
              <a:rPr lang="en-US" sz="2400" dirty="0"/>
              <a:t>. </a:t>
            </a:r>
            <a:r>
              <a:rPr lang="sl-SI" dirty="0"/>
              <a:t>V primeru nejasnosti najprej preberite uporabniška navodila</a:t>
            </a:r>
            <a:r>
              <a:rPr lang="en-US" sz="2400" dirty="0"/>
              <a:t> </a:t>
            </a:r>
            <a:r>
              <a:rPr lang="en-US" dirty="0"/>
              <a:t>s</a:t>
            </a:r>
            <a:r>
              <a:rPr lang="sl-SI" dirty="0" err="1"/>
              <a:t>toritve</a:t>
            </a:r>
            <a:r>
              <a:rPr lang="en-US" sz="2400" dirty="0"/>
              <a:t>. </a:t>
            </a:r>
            <a:endParaRPr sz="2400" dirty="0"/>
          </a:p>
        </p:txBody>
      </p:sp>
      <p:sp>
        <p:nvSpPr>
          <p:cNvPr id="441" name="Google Shape;441;p50"/>
          <p:cNvSpPr txBox="1"/>
          <p:nvPr/>
        </p:nvSpPr>
        <p:spPr>
          <a:xfrm>
            <a:off x="9598850" y="6295625"/>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sl-SI" sz="1000" b="0" i="0" u="sng" strike="noStrike" cap="none" dirty="0">
                <a:solidFill>
                  <a:srgbClr val="1F1F1F"/>
                </a:solidFill>
                <a:latin typeface="Calibri"/>
                <a:ea typeface="Calibri"/>
                <a:cs typeface="Calibri"/>
                <a:sym typeface="Calibri"/>
              </a:rPr>
              <a:t>Slika:</a:t>
            </a:r>
            <a:r>
              <a:rPr lang="en-US" sz="1000" b="0" i="0" u="sng" strike="noStrike" cap="none" dirty="0">
                <a:solidFill>
                  <a:srgbClr val="1F1F1F"/>
                </a:solidFill>
                <a:latin typeface="Calibri"/>
                <a:ea typeface="Calibri"/>
                <a:cs typeface="Calibri"/>
                <a:sym typeface="Calibri"/>
              </a:rPr>
              <a:t> </a:t>
            </a:r>
            <a:r>
              <a:rPr lang="sl-SI" sz="1000" u="sng" dirty="0">
                <a:solidFill>
                  <a:srgbClr val="1F1F1F"/>
                </a:solidFill>
                <a:latin typeface="Calibri"/>
                <a:ea typeface="Calibri"/>
                <a:cs typeface="Calibri"/>
                <a:sym typeface="Calibri"/>
              </a:rPr>
              <a:t>S</a:t>
            </a:r>
            <a:r>
              <a:rPr lang="en-US" sz="1000" b="0" i="0" u="sng" strike="noStrike" cap="none" dirty="0" err="1">
                <a:solidFill>
                  <a:srgbClr val="1F1F1F"/>
                </a:solidFill>
                <a:latin typeface="Calibri"/>
                <a:ea typeface="Calibri"/>
                <a:cs typeface="Calibri"/>
                <a:sym typeface="Calibri"/>
              </a:rPr>
              <a:t>toryset</a:t>
            </a:r>
            <a:r>
              <a:rPr lang="sl-SI" sz="1000" b="0" i="0" u="sng" strike="noStrike" cap="none" dirty="0">
                <a:solidFill>
                  <a:srgbClr val="1F1F1F"/>
                </a:solidFill>
                <a:latin typeface="Calibri"/>
                <a:ea typeface="Calibri"/>
                <a:cs typeface="Calibri"/>
                <a:sym typeface="Calibri"/>
              </a:rPr>
              <a:t>,</a:t>
            </a:r>
            <a:r>
              <a:rPr lang="en-US"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Freepik</a:t>
            </a:r>
            <a:endParaRPr sz="1400" b="0" i="0" u="none" strike="noStrike" cap="none" dirty="0">
              <a:solidFill>
                <a:srgbClr val="1F1F1F"/>
              </a:solidFill>
              <a:latin typeface="Calibri"/>
              <a:ea typeface="Calibri"/>
              <a:cs typeface="Calibri"/>
              <a:sym typeface="Calibri"/>
            </a:endParaRPr>
          </a:p>
        </p:txBody>
      </p:sp>
      <p:sp>
        <p:nvSpPr>
          <p:cNvPr id="2" name="Google Shape;182;p14">
            <a:extLst>
              <a:ext uri="{FF2B5EF4-FFF2-40B4-BE49-F238E27FC236}">
                <a16:creationId xmlns:a16="http://schemas.microsoft.com/office/drawing/2014/main" id="{A884EE50-F266-1953-F240-D3900F976058}"/>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2370f821f7_2_76"/>
          <p:cNvSpPr txBox="1">
            <a:spLocks noGrp="1"/>
          </p:cNvSpPr>
          <p:nvPr>
            <p:ph type="title"/>
          </p:nvPr>
        </p:nvSpPr>
        <p:spPr>
          <a:xfrm>
            <a:off x="1994338" y="905452"/>
            <a:ext cx="9326700" cy="6789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A</a:t>
            </a:r>
            <a:r>
              <a:rPr lang="sl-SI" dirty="0">
                <a:solidFill>
                  <a:schemeClr val="lt1"/>
                </a:solidFill>
              </a:rPr>
              <a:t>k</a:t>
            </a:r>
            <a:r>
              <a:rPr lang="en-US" dirty="0" err="1">
                <a:solidFill>
                  <a:schemeClr val="lt1"/>
                </a:solidFill>
              </a:rPr>
              <a:t>tiv</a:t>
            </a:r>
            <a:r>
              <a:rPr lang="sl-SI" dirty="0" err="1">
                <a:solidFill>
                  <a:schemeClr val="lt1"/>
                </a:solidFill>
              </a:rPr>
              <a:t>nost</a:t>
            </a:r>
            <a:r>
              <a:rPr lang="en-US" dirty="0">
                <a:solidFill>
                  <a:schemeClr val="lt1"/>
                </a:solidFill>
              </a:rPr>
              <a:t>: </a:t>
            </a:r>
            <a:r>
              <a:rPr lang="sl-SI" dirty="0">
                <a:solidFill>
                  <a:schemeClr val="lt1"/>
                </a:solidFill>
              </a:rPr>
              <a:t>Ustvarite novo oznako za organiziranje </a:t>
            </a:r>
            <a:r>
              <a:rPr lang="en-US" dirty="0">
                <a:solidFill>
                  <a:schemeClr val="lt1"/>
                </a:solidFill>
              </a:rPr>
              <a:t>e</a:t>
            </a:r>
            <a:r>
              <a:rPr lang="sl-SI" dirty="0">
                <a:solidFill>
                  <a:schemeClr val="lt1"/>
                </a:solidFill>
              </a:rPr>
              <a:t>-poštnih sporočil</a:t>
            </a:r>
            <a:endParaRPr dirty="0">
              <a:solidFill>
                <a:schemeClr val="lt1"/>
              </a:solidFill>
            </a:endParaRPr>
          </a:p>
        </p:txBody>
      </p:sp>
      <p:sp>
        <p:nvSpPr>
          <p:cNvPr id="449" name="Google Shape;449;g32370f821f7_2_76"/>
          <p:cNvSpPr txBox="1">
            <a:spLocks noGrp="1"/>
          </p:cNvSpPr>
          <p:nvPr>
            <p:ph type="body" idx="1"/>
          </p:nvPr>
        </p:nvSpPr>
        <p:spPr>
          <a:xfrm>
            <a:off x="558000" y="1800000"/>
            <a:ext cx="11395200" cy="49077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sl-SI" i="1" dirty="0"/>
              <a:t>Poskušajte ustvariti oznako</a:t>
            </a:r>
            <a:r>
              <a:rPr lang="en-US" i="1" dirty="0"/>
              <a:t> (</a:t>
            </a:r>
            <a:r>
              <a:rPr lang="sl-SI" i="1" dirty="0"/>
              <a:t>ali </a:t>
            </a:r>
            <a:r>
              <a:rPr lang="en-US" i="1" dirty="0"/>
              <a:t>e</a:t>
            </a:r>
            <a:r>
              <a:rPr lang="sl-SI" i="1" dirty="0" err="1"/>
              <a:t>kvivalen</a:t>
            </a:r>
            <a:r>
              <a:rPr lang="en-US" i="1" dirty="0"/>
              <a:t>t) </a:t>
            </a:r>
            <a:r>
              <a:rPr lang="sl-SI" i="1" dirty="0"/>
              <a:t>za razvrščanje e-poštnih sporočil</a:t>
            </a:r>
            <a:r>
              <a:rPr lang="en-US" i="1" dirty="0"/>
              <a:t>: </a:t>
            </a:r>
            <a:endParaRPr dirty="0"/>
          </a:p>
          <a:p>
            <a:pPr marL="457200" lvl="0" indent="-369570" algn="l" rtl="0">
              <a:lnSpc>
                <a:spcPct val="100000"/>
              </a:lnSpc>
              <a:spcBef>
                <a:spcPts val="1200"/>
              </a:spcBef>
              <a:spcAft>
                <a:spcPts val="0"/>
              </a:spcAft>
              <a:buSzPct val="100000"/>
              <a:buFont typeface="Calibri"/>
              <a:buAutoNum type="arabicPeriod"/>
            </a:pPr>
            <a:r>
              <a:rPr lang="sl-SI" i="1" dirty="0"/>
              <a:t>V meniju poštnega predala poiščite razdelek</a:t>
            </a:r>
            <a:r>
              <a:rPr lang="en-US" i="1" dirty="0"/>
              <a:t> ‘</a:t>
            </a:r>
            <a:r>
              <a:rPr lang="sl-SI" i="1" dirty="0"/>
              <a:t>Oznake</a:t>
            </a:r>
            <a:r>
              <a:rPr lang="en-US" i="1" dirty="0"/>
              <a:t>’ (</a:t>
            </a:r>
            <a:r>
              <a:rPr lang="sl-SI" i="1" dirty="0"/>
              <a:t>ali </a:t>
            </a:r>
            <a:r>
              <a:rPr lang="sl-SI" i="1" dirty="0" err="1"/>
              <a:t>ekvival</a:t>
            </a:r>
            <a:r>
              <a:rPr lang="en-US" i="1" dirty="0" err="1"/>
              <a:t>ent</a:t>
            </a:r>
            <a:r>
              <a:rPr lang="en-US" i="1" dirty="0"/>
              <a:t>)</a:t>
            </a:r>
            <a:r>
              <a:rPr lang="sl-SI" i="1" dirty="0"/>
              <a:t> in kliknite </a:t>
            </a:r>
            <a:r>
              <a:rPr lang="en-US" i="1" dirty="0"/>
              <a:t>‘</a:t>
            </a:r>
            <a:r>
              <a:rPr lang="sl-SI" i="1" dirty="0"/>
              <a:t>Ustvari novo</a:t>
            </a:r>
            <a:r>
              <a:rPr lang="en-US" i="1" dirty="0"/>
              <a:t>’. </a:t>
            </a:r>
            <a:endParaRPr i="1" dirty="0"/>
          </a:p>
          <a:p>
            <a:pPr marL="457200" lvl="0" indent="-369570" algn="l" rtl="0">
              <a:lnSpc>
                <a:spcPct val="100000"/>
              </a:lnSpc>
              <a:spcBef>
                <a:spcPts val="1200"/>
              </a:spcBef>
              <a:spcAft>
                <a:spcPts val="0"/>
              </a:spcAft>
              <a:buSzPct val="100000"/>
              <a:buFont typeface="Calibri"/>
              <a:buAutoNum type="arabicPeriod"/>
            </a:pPr>
            <a:r>
              <a:rPr lang="en-US" i="1" dirty="0" err="1"/>
              <a:t>Personali</a:t>
            </a:r>
            <a:r>
              <a:rPr lang="sl-SI" i="1" dirty="0" err="1"/>
              <a:t>zirajt</a:t>
            </a:r>
            <a:r>
              <a:rPr lang="en-US" i="1" dirty="0"/>
              <a:t>e </a:t>
            </a:r>
            <a:r>
              <a:rPr lang="sl-SI" i="1" dirty="0"/>
              <a:t>jo</a:t>
            </a:r>
            <a:r>
              <a:rPr lang="en-US" i="1" dirty="0"/>
              <a:t>, </a:t>
            </a:r>
            <a:r>
              <a:rPr lang="sl-SI" i="1" dirty="0"/>
              <a:t>na primer tako, da ji dodelite ime in barvo. </a:t>
            </a:r>
            <a:r>
              <a:rPr lang="en-US" i="1" dirty="0"/>
              <a:t> </a:t>
            </a:r>
            <a:endParaRPr i="1" dirty="0"/>
          </a:p>
          <a:p>
            <a:pPr marL="457200" lvl="0" indent="-369570" algn="l" rtl="0">
              <a:lnSpc>
                <a:spcPct val="100000"/>
              </a:lnSpc>
              <a:spcBef>
                <a:spcPts val="1200"/>
              </a:spcBef>
              <a:spcAft>
                <a:spcPts val="0"/>
              </a:spcAft>
              <a:buSzPct val="100000"/>
              <a:buFont typeface="Calibri"/>
              <a:buAutoNum type="arabicPeriod"/>
            </a:pPr>
            <a:r>
              <a:rPr lang="sl-SI" i="1" dirty="0"/>
              <a:t>Kliknite </a:t>
            </a:r>
            <a:r>
              <a:rPr lang="en-US" i="1" dirty="0"/>
              <a:t>‘</a:t>
            </a:r>
            <a:r>
              <a:rPr lang="sl-SI" i="1" dirty="0"/>
              <a:t>Dokončano</a:t>
            </a:r>
            <a:r>
              <a:rPr lang="en-US" i="1" dirty="0"/>
              <a:t>’. </a:t>
            </a:r>
            <a:endParaRPr i="1" dirty="0"/>
          </a:p>
          <a:p>
            <a:pPr marL="457200" lvl="0" indent="-369570" algn="l" rtl="0">
              <a:lnSpc>
                <a:spcPct val="100000"/>
              </a:lnSpc>
              <a:spcBef>
                <a:spcPts val="1200"/>
              </a:spcBef>
              <a:spcAft>
                <a:spcPts val="0"/>
              </a:spcAft>
              <a:buSzPct val="100000"/>
              <a:buFont typeface="Calibri"/>
              <a:buAutoNum type="arabicPeriod"/>
            </a:pPr>
            <a:r>
              <a:rPr lang="en-US" i="1" dirty="0"/>
              <a:t>N</a:t>
            </a:r>
            <a:r>
              <a:rPr lang="sl-SI" i="1" dirty="0"/>
              <a:t>ato odprite e-poštno sporočilo</a:t>
            </a:r>
            <a:r>
              <a:rPr lang="en-US" i="1" dirty="0"/>
              <a:t>, </a:t>
            </a:r>
            <a:r>
              <a:rPr lang="sl-SI" i="1" dirty="0"/>
              <a:t>ki ga želite uvrstiti pod to oznako. </a:t>
            </a:r>
            <a:endParaRPr i="1" dirty="0"/>
          </a:p>
          <a:p>
            <a:pPr marL="457200" lvl="0" indent="-369570" algn="l" rtl="0">
              <a:lnSpc>
                <a:spcPct val="100000"/>
              </a:lnSpc>
              <a:spcBef>
                <a:spcPts val="1200"/>
              </a:spcBef>
              <a:spcAft>
                <a:spcPts val="0"/>
              </a:spcAft>
              <a:buSzPct val="100000"/>
              <a:buFont typeface="Calibri"/>
              <a:buAutoNum type="arabicPeriod"/>
            </a:pPr>
            <a:r>
              <a:rPr lang="sl-SI" i="1" dirty="0"/>
              <a:t>K</a:t>
            </a:r>
            <a:r>
              <a:rPr lang="en-US" i="1" dirty="0" err="1"/>
              <a:t>lik</a:t>
            </a:r>
            <a:r>
              <a:rPr lang="sl-SI" i="1" dirty="0" err="1"/>
              <a:t>nite</a:t>
            </a:r>
            <a:r>
              <a:rPr lang="sl-SI" i="1" dirty="0"/>
              <a:t> gumb za glavne možnosti in nato </a:t>
            </a:r>
            <a:r>
              <a:rPr lang="en-US" i="1" dirty="0"/>
              <a:t>‘</a:t>
            </a:r>
            <a:r>
              <a:rPr lang="sl-SI" i="1" dirty="0"/>
              <a:t>Spremeni oznako</a:t>
            </a:r>
            <a:r>
              <a:rPr lang="en-US" i="1" dirty="0"/>
              <a:t>’. </a:t>
            </a:r>
            <a:endParaRPr i="1" dirty="0"/>
          </a:p>
          <a:p>
            <a:pPr marL="457200" lvl="0" indent="-369570" algn="l" rtl="0">
              <a:lnSpc>
                <a:spcPct val="100000"/>
              </a:lnSpc>
              <a:spcBef>
                <a:spcPts val="1200"/>
              </a:spcBef>
              <a:spcAft>
                <a:spcPts val="0"/>
              </a:spcAft>
              <a:buSzPct val="100000"/>
              <a:buFont typeface="Calibri"/>
              <a:buAutoNum type="arabicPeriod"/>
            </a:pPr>
            <a:r>
              <a:rPr lang="sl-SI" i="1" dirty="0"/>
              <a:t>Izberite pravo oznako za to e-poštno sporočilo in k</a:t>
            </a:r>
            <a:r>
              <a:rPr lang="en-US" i="1" dirty="0"/>
              <a:t>l</a:t>
            </a:r>
            <a:r>
              <a:rPr lang="sl-SI" i="1" dirty="0" err="1"/>
              <a:t>iknite</a:t>
            </a:r>
            <a:r>
              <a:rPr lang="sl-SI" i="1" dirty="0"/>
              <a:t> </a:t>
            </a:r>
            <a:r>
              <a:rPr lang="en-US" i="1" dirty="0"/>
              <a:t>‘</a:t>
            </a:r>
            <a:r>
              <a:rPr lang="sl-SI" i="1" dirty="0"/>
              <a:t>Dodeli</a:t>
            </a:r>
            <a:r>
              <a:rPr lang="en-US" i="1" dirty="0"/>
              <a:t>’. </a:t>
            </a:r>
            <a:endParaRPr i="1" dirty="0"/>
          </a:p>
          <a:p>
            <a:pPr marL="457200" lvl="0" indent="-369570" algn="l" rtl="0">
              <a:lnSpc>
                <a:spcPct val="100000"/>
              </a:lnSpc>
              <a:spcBef>
                <a:spcPts val="1200"/>
              </a:spcBef>
              <a:spcAft>
                <a:spcPts val="0"/>
              </a:spcAft>
              <a:buSzPct val="100000"/>
              <a:buFont typeface="Calibri"/>
              <a:buAutoNum type="arabicPeriod"/>
            </a:pPr>
            <a:r>
              <a:rPr lang="sl-SI" i="1" dirty="0"/>
              <a:t>Oglejte si spremembo na prvi strani</a:t>
            </a:r>
            <a:r>
              <a:rPr lang="en-US" i="1" dirty="0"/>
              <a:t>: </a:t>
            </a:r>
            <a:r>
              <a:rPr lang="sl-SI" i="1" dirty="0"/>
              <a:t>Ali vidite, da se je ob e-poštnem sporočilu pojavila oznaka</a:t>
            </a:r>
            <a:r>
              <a:rPr lang="en-US" i="1" dirty="0"/>
              <a:t>?</a:t>
            </a:r>
            <a:endParaRPr i="1" dirty="0"/>
          </a:p>
          <a:p>
            <a:pPr marL="457200" lvl="0" indent="-369570" algn="l" rtl="0">
              <a:lnSpc>
                <a:spcPct val="100000"/>
              </a:lnSpc>
              <a:spcBef>
                <a:spcPts val="1200"/>
              </a:spcBef>
              <a:spcAft>
                <a:spcPts val="0"/>
              </a:spcAft>
              <a:buSzPct val="100000"/>
              <a:buAutoNum type="arabicPeriod"/>
            </a:pPr>
            <a:r>
              <a:rPr lang="sl-SI" i="1" dirty="0"/>
              <a:t>Poskusite še drugo metodo</a:t>
            </a:r>
            <a:r>
              <a:rPr lang="en-US" i="1" dirty="0"/>
              <a:t>: </a:t>
            </a:r>
            <a:r>
              <a:rPr lang="sl-SI" i="1" dirty="0"/>
              <a:t>povlecite in spustite drugo e-poštno sporočilo v oznako, ki ste jo ustvarili in je vidna na levi strani e-poštnega sporočila </a:t>
            </a:r>
            <a:r>
              <a:rPr lang="en-US" i="1" dirty="0"/>
              <a:t>(</a:t>
            </a:r>
            <a:r>
              <a:rPr lang="sl-SI" i="1" dirty="0"/>
              <a:t>morda je na voljo samo ena metoda, odvisno od vrste e-pošte, ki jo uporabljate</a:t>
            </a:r>
            <a:r>
              <a:rPr lang="en-US" i="1" dirty="0"/>
              <a:t>). </a:t>
            </a:r>
            <a:endParaRPr dirty="0"/>
          </a:p>
        </p:txBody>
      </p:sp>
      <p:pic>
        <p:nvPicPr>
          <p:cNvPr id="450" name="Google Shape;450;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2" name="Google Shape;182;p14">
            <a:extLst>
              <a:ext uri="{FF2B5EF4-FFF2-40B4-BE49-F238E27FC236}">
                <a16:creationId xmlns:a16="http://schemas.microsoft.com/office/drawing/2014/main" id="{12FF9077-FD05-62B4-C120-C4CFE2F7290B}"/>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1"/>
          <p:cNvSpPr txBox="1">
            <a:spLocks noGrp="1"/>
          </p:cNvSpPr>
          <p:nvPr>
            <p:ph type="title"/>
          </p:nvPr>
        </p:nvSpPr>
        <p:spPr>
          <a:xfrm>
            <a:off x="566150" y="805675"/>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Iskanje e-poštnih sporočil</a:t>
            </a:r>
            <a:endParaRPr dirty="0"/>
          </a:p>
        </p:txBody>
      </p:sp>
      <p:sp>
        <p:nvSpPr>
          <p:cNvPr id="457" name="Google Shape;457;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200"/>
              </a:spcBef>
              <a:spcAft>
                <a:spcPts val="0"/>
              </a:spcAft>
              <a:buClr>
                <a:schemeClr val="dk1"/>
              </a:buClr>
              <a:buSzPts val="1100"/>
              <a:buFont typeface="Calibri"/>
              <a:buNone/>
            </a:pPr>
            <a:r>
              <a:rPr lang="sl-SI" dirty="0"/>
              <a:t>Za lažje iskanje e-poštnih sporočil lahko v poštnem predalu nastavite filtre</a:t>
            </a:r>
            <a:r>
              <a:rPr lang="en-US" dirty="0"/>
              <a:t>: </a:t>
            </a:r>
            <a:endParaRPr dirty="0"/>
          </a:p>
          <a:p>
            <a:pPr marL="457200" lvl="0" indent="-381000" algn="l" rtl="0">
              <a:lnSpc>
                <a:spcPct val="100000"/>
              </a:lnSpc>
              <a:spcBef>
                <a:spcPts val="1200"/>
              </a:spcBef>
              <a:spcAft>
                <a:spcPts val="0"/>
              </a:spcAft>
              <a:buSzPts val="2400"/>
              <a:buChar char="▪"/>
            </a:pPr>
            <a:r>
              <a:rPr lang="sl-SI" dirty="0"/>
              <a:t>K</a:t>
            </a:r>
            <a:r>
              <a:rPr lang="en-US" dirty="0" err="1"/>
              <a:t>lik</a:t>
            </a:r>
            <a:r>
              <a:rPr lang="sl-SI" dirty="0" err="1"/>
              <a:t>nite</a:t>
            </a:r>
            <a:r>
              <a:rPr lang="sl-SI" dirty="0"/>
              <a:t> </a:t>
            </a:r>
            <a:r>
              <a:rPr lang="sl-SI" b="1" dirty="0"/>
              <a:t>iskalno vrstico</a:t>
            </a:r>
            <a:r>
              <a:rPr lang="en-US" dirty="0"/>
              <a:t> </a:t>
            </a:r>
            <a:r>
              <a:rPr lang="sl-SI" dirty="0"/>
              <a:t>čisto na vrhu domače strani</a:t>
            </a:r>
            <a:r>
              <a:rPr lang="en-US" dirty="0"/>
              <a:t>.</a:t>
            </a:r>
            <a:endParaRPr dirty="0"/>
          </a:p>
          <a:p>
            <a:pPr marL="457200" lvl="0" indent="-381000" algn="l" rtl="0">
              <a:lnSpc>
                <a:spcPct val="100000"/>
              </a:lnSpc>
              <a:spcBef>
                <a:spcPts val="1000"/>
              </a:spcBef>
              <a:spcAft>
                <a:spcPts val="0"/>
              </a:spcAft>
              <a:buSzPts val="2400"/>
              <a:buChar char="▪"/>
            </a:pPr>
            <a:r>
              <a:rPr lang="en-US" dirty="0"/>
              <a:t>S</a:t>
            </a:r>
            <a:r>
              <a:rPr lang="sl-SI" dirty="0"/>
              <a:t>podaj se bo v spustnem</a:t>
            </a:r>
            <a:r>
              <a:rPr lang="en-US" dirty="0"/>
              <a:t> men</a:t>
            </a:r>
            <a:r>
              <a:rPr lang="sl-SI" dirty="0" err="1"/>
              <a:t>iju</a:t>
            </a:r>
            <a:r>
              <a:rPr lang="sl-SI" dirty="0"/>
              <a:t> pojavilo več možnosti</a:t>
            </a:r>
            <a:r>
              <a:rPr lang="en-US" dirty="0"/>
              <a:t> (</a:t>
            </a:r>
            <a:r>
              <a:rPr lang="sl-SI" dirty="0"/>
              <a:t>Od</a:t>
            </a:r>
            <a:r>
              <a:rPr lang="en-US" dirty="0"/>
              <a:t>, </a:t>
            </a:r>
            <a:r>
              <a:rPr lang="sl-SI" dirty="0"/>
              <a:t>Za</a:t>
            </a:r>
            <a:r>
              <a:rPr lang="en-US" dirty="0"/>
              <a:t>, Dat</a:t>
            </a:r>
            <a:r>
              <a:rPr lang="sl-SI" dirty="0"/>
              <a:t>um itd.</a:t>
            </a:r>
            <a:r>
              <a:rPr lang="en-US" dirty="0"/>
              <a:t>).</a:t>
            </a:r>
            <a:endParaRPr dirty="0"/>
          </a:p>
          <a:p>
            <a:pPr marL="457200" lvl="0" indent="-381000" algn="l" rtl="0">
              <a:lnSpc>
                <a:spcPct val="100000"/>
              </a:lnSpc>
              <a:spcBef>
                <a:spcPts val="1000"/>
              </a:spcBef>
              <a:spcAft>
                <a:spcPts val="0"/>
              </a:spcAft>
              <a:buSzPts val="2400"/>
              <a:buChar char="▪"/>
            </a:pPr>
            <a:r>
              <a:rPr lang="sl-SI" dirty="0"/>
              <a:t>Vpišite svoje iskalne kriterije</a:t>
            </a:r>
            <a:r>
              <a:rPr lang="en-US" dirty="0"/>
              <a:t>.</a:t>
            </a:r>
            <a:endParaRPr dirty="0"/>
          </a:p>
          <a:p>
            <a:pPr marL="457200" lvl="0" indent="-381000" algn="l" rtl="0">
              <a:lnSpc>
                <a:spcPct val="100000"/>
              </a:lnSpc>
              <a:spcBef>
                <a:spcPts val="1000"/>
              </a:spcBef>
              <a:spcAft>
                <a:spcPts val="0"/>
              </a:spcAft>
              <a:buSzPts val="2400"/>
              <a:buChar char="▪"/>
            </a:pPr>
            <a:r>
              <a:rPr lang="sl-SI" dirty="0"/>
              <a:t>Ustrezna e-poštna sporočila se bodo prikazala</a:t>
            </a:r>
            <a:r>
              <a:rPr lang="en-US" dirty="0"/>
              <a:t>.</a:t>
            </a:r>
            <a:endParaRPr dirty="0"/>
          </a:p>
          <a:p>
            <a:pPr marL="457200" lvl="0" indent="-381000" algn="l" rtl="0">
              <a:lnSpc>
                <a:spcPct val="100000"/>
              </a:lnSpc>
              <a:spcBef>
                <a:spcPts val="1200"/>
              </a:spcBef>
              <a:spcAft>
                <a:spcPts val="1000"/>
              </a:spcAft>
              <a:buSzPts val="2400"/>
              <a:buChar char="▪"/>
            </a:pPr>
            <a:r>
              <a:rPr lang="sl-SI" dirty="0"/>
              <a:t>Če se še niso, kliknite Iskanje. E-sporočila se bodo prikazala</a:t>
            </a:r>
            <a:r>
              <a:rPr lang="en-US" dirty="0"/>
              <a:t>. </a:t>
            </a:r>
            <a:endParaRPr dirty="0"/>
          </a:p>
        </p:txBody>
      </p:sp>
      <p:sp>
        <p:nvSpPr>
          <p:cNvPr id="459" name="Google Shape;459;p51"/>
          <p:cNvSpPr txBox="1"/>
          <p:nvPr/>
        </p:nvSpPr>
        <p:spPr>
          <a:xfrm>
            <a:off x="9813450" y="6295650"/>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a:solidFill>
                  <a:srgbClr val="1F1F1F"/>
                </a:solidFill>
                <a:latin typeface="Calibri"/>
                <a:ea typeface="Calibri"/>
                <a:cs typeface="Calibri"/>
                <a:sym typeface="Calibri"/>
              </a:rPr>
              <a:t>Image of benzoix on Freepik</a:t>
            </a:r>
            <a:endParaRPr sz="1400" b="0" i="0" u="none" strike="noStrike" cap="none">
              <a:solidFill>
                <a:srgbClr val="1F1F1F"/>
              </a:solidFill>
              <a:latin typeface="Calibri"/>
              <a:ea typeface="Calibri"/>
              <a:cs typeface="Calibri"/>
              <a:sym typeface="Calibri"/>
            </a:endParaRPr>
          </a:p>
        </p:txBody>
      </p:sp>
      <p:pic>
        <p:nvPicPr>
          <p:cNvPr id="460" name="Google Shape;460;p51"/>
          <p:cNvPicPr preferRelativeResize="0"/>
          <p:nvPr/>
        </p:nvPicPr>
        <p:blipFill rotWithShape="1">
          <a:blip r:embed="rId3">
            <a:alphaModFix/>
          </a:blip>
          <a:srcRect r="40539"/>
          <a:stretch/>
        </p:blipFill>
        <p:spPr>
          <a:xfrm>
            <a:off x="9001124" y="1676212"/>
            <a:ext cx="2855921" cy="3248213"/>
          </a:xfrm>
          <a:prstGeom prst="rect">
            <a:avLst/>
          </a:prstGeom>
          <a:noFill/>
          <a:ln>
            <a:noFill/>
          </a:ln>
        </p:spPr>
      </p:pic>
      <p:sp>
        <p:nvSpPr>
          <p:cNvPr id="2" name="Google Shape;182;p14">
            <a:extLst>
              <a:ext uri="{FF2B5EF4-FFF2-40B4-BE49-F238E27FC236}">
                <a16:creationId xmlns:a16="http://schemas.microsoft.com/office/drawing/2014/main" id="{6F6B1372-9770-8196-6CED-0CF91807A887}"/>
              </a:ext>
            </a:extLst>
          </p:cNvPr>
          <p:cNvSpPr/>
          <p:nvPr/>
        </p:nvSpPr>
        <p:spPr>
          <a:xfrm>
            <a:off x="8930640" y="0"/>
            <a:ext cx="3255736" cy="398700"/>
          </a:xfrm>
          <a:prstGeom prst="rect">
            <a:avLst/>
          </a:prstGeom>
          <a:solidFill>
            <a:srgbClr val="F2F2F2"/>
          </a:solidFill>
          <a:ln>
            <a:noFill/>
          </a:ln>
        </p:spPr>
        <p:txBody>
          <a:bodyPr spcFirstLastPara="1" wrap="square" lIns="91425" tIns="45700" rIns="91425" bIns="45700" anchor="ctr" anchorCtr="0">
            <a:normAutofit fontScale="92500"/>
          </a:bodyPr>
          <a:lstStyle/>
          <a:p>
            <a:pPr lvl="0" algn="r">
              <a:lnSpc>
                <a:spcPct val="90000"/>
              </a:lnSpc>
              <a:buSzPts val="1800"/>
            </a:pPr>
            <a:r>
              <a:rPr lang="en-US" sz="1800" b="0" i="0" u="none" strike="noStrike" cap="none" dirty="0">
                <a:solidFill>
                  <a:srgbClr val="1C2E78"/>
                </a:solidFill>
                <a:latin typeface="Calibri"/>
                <a:ea typeface="Calibri"/>
                <a:cs typeface="Calibri"/>
                <a:sym typeface="Calibri"/>
              </a:rPr>
              <a:t>1.6 </a:t>
            </a:r>
            <a:r>
              <a:rPr lang="sl-SI" sz="1800" dirty="0">
                <a:solidFill>
                  <a:srgbClr val="1C2E78"/>
                </a:solidFill>
                <a:latin typeface="Calibri"/>
                <a:ea typeface="Calibri"/>
                <a:cs typeface="Calibri"/>
                <a:sym typeface="Calibri"/>
              </a:rPr>
              <a:t>Upravljanje e-poštnega računa</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sl-SI" sz="2200" dirty="0"/>
              <a:t>Enota</a:t>
            </a:r>
            <a:r>
              <a:rPr lang="en-US" sz="2200" dirty="0"/>
              <a:t> 7</a:t>
            </a:r>
            <a:r>
              <a:rPr lang="en-US" sz="4000" dirty="0"/>
              <a:t/>
            </a:r>
            <a:br>
              <a:rPr lang="en-US" sz="4000" dirty="0"/>
            </a:br>
            <a:r>
              <a:rPr lang="sl-SI" sz="4000" dirty="0"/>
              <a:t>Iskanje in prenos aplikacij</a:t>
            </a:r>
            <a:endParaRPr dirty="0"/>
          </a:p>
        </p:txBody>
      </p:sp>
      <p:sp>
        <p:nvSpPr>
          <p:cNvPr id="467" name="Google Shape;467;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lang="sl-SI" dirty="0"/>
          </a:p>
        </p:txBody>
      </p:sp>
      <p:sp>
        <p:nvSpPr>
          <p:cNvPr id="468" name="Google Shape;468;g32370f821f7_1_29"/>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sl-SI" sz="2000" dirty="0"/>
              <a:t>Ob zaključku te enote boste znali</a:t>
            </a:r>
            <a:r>
              <a:rPr lang="en-US" sz="2000" dirty="0"/>
              <a:t>: </a:t>
            </a:r>
            <a:endParaRPr dirty="0"/>
          </a:p>
          <a:p>
            <a:pPr marL="228600" lvl="0" indent="-228600" algn="l" rtl="0">
              <a:lnSpc>
                <a:spcPct val="150000"/>
              </a:lnSpc>
              <a:spcBef>
                <a:spcPts val="1200"/>
              </a:spcBef>
              <a:spcAft>
                <a:spcPts val="0"/>
              </a:spcAft>
              <a:buSzPts val="2000"/>
              <a:buFont typeface="Calibri"/>
              <a:buChar char="✔"/>
            </a:pPr>
            <a:r>
              <a:rPr lang="sl-SI" sz="2000" dirty="0"/>
              <a:t>poiskati aplikacijo na namenski platformi ali </a:t>
            </a:r>
            <a:r>
              <a:rPr lang="en-US" sz="2000" dirty="0"/>
              <a:t>“s</a:t>
            </a:r>
            <a:r>
              <a:rPr lang="sl-SI" sz="2000" dirty="0"/>
              <a:t>hrambi</a:t>
            </a:r>
            <a:r>
              <a:rPr lang="en-US" sz="2000" dirty="0"/>
              <a:t>” </a:t>
            </a:r>
            <a:r>
              <a:rPr lang="sl-SI" sz="2000" dirty="0"/>
              <a:t>v vaši napravi,</a:t>
            </a:r>
            <a:r>
              <a:rPr lang="en-US" sz="2000" dirty="0"/>
              <a:t> </a:t>
            </a:r>
            <a:endParaRPr sz="2000" dirty="0"/>
          </a:p>
          <a:p>
            <a:pPr marL="228600" lvl="0" indent="-228600" algn="l" rtl="0">
              <a:lnSpc>
                <a:spcPct val="150000"/>
              </a:lnSpc>
              <a:spcBef>
                <a:spcPts val="1200"/>
              </a:spcBef>
              <a:spcAft>
                <a:spcPts val="0"/>
              </a:spcAft>
              <a:buSzPts val="2000"/>
              <a:buChar char="✔"/>
            </a:pPr>
            <a:r>
              <a:rPr lang="sl-SI" sz="2000" dirty="0"/>
              <a:t>a</a:t>
            </a:r>
            <a:r>
              <a:rPr lang="en-US" sz="2000" dirty="0" err="1"/>
              <a:t>pli</a:t>
            </a:r>
            <a:r>
              <a:rPr lang="sl-SI" sz="2000" dirty="0"/>
              <a:t>k</a:t>
            </a:r>
            <a:r>
              <a:rPr lang="en-US" sz="2000" dirty="0"/>
              <a:t>a</a:t>
            </a:r>
            <a:r>
              <a:rPr lang="sl-SI" sz="2000" dirty="0" err="1"/>
              <a:t>cij</a:t>
            </a:r>
            <a:r>
              <a:rPr lang="en-US" sz="2000" dirty="0"/>
              <a:t>o </a:t>
            </a:r>
            <a:r>
              <a:rPr lang="sl-SI" sz="2000" dirty="0"/>
              <a:t>namestiti.</a:t>
            </a:r>
            <a:endParaRPr sz="2000" dirty="0"/>
          </a:p>
          <a:p>
            <a:pPr marL="0" lvl="0" indent="0" algn="l" rtl="0">
              <a:lnSpc>
                <a:spcPct val="150000"/>
              </a:lnSpc>
              <a:spcBef>
                <a:spcPts val="1200"/>
              </a:spcBef>
              <a:spcAft>
                <a:spcPts val="0"/>
              </a:spcAft>
              <a:buSzPts val="2400"/>
              <a:buNone/>
            </a:pPr>
            <a:endParaRPr dirty="0"/>
          </a:p>
          <a:p>
            <a:pPr marL="457200" lvl="0" indent="0" algn="l" rtl="0">
              <a:lnSpc>
                <a:spcPct val="150000"/>
              </a:lnSpc>
              <a:spcBef>
                <a:spcPts val="1200"/>
              </a:spcBef>
              <a:spcAft>
                <a:spcPts val="0"/>
              </a:spcAft>
              <a:buSzPts val="2400"/>
              <a:buNone/>
            </a:pPr>
            <a:endParaRPr sz="2000" dirty="0"/>
          </a:p>
        </p:txBody>
      </p:sp>
      <p:pic>
        <p:nvPicPr>
          <p:cNvPr id="469" name="Google Shape;469;g32370f821f7_1_29"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470" name="Google Shape;470;g32370f821f7_1_29"/>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sz="2800" i="0" u="none" strike="noStrike" cap="none" dirty="0">
                <a:solidFill>
                  <a:srgbClr val="1C2E78"/>
                </a:solidFill>
                <a:latin typeface="Calibri"/>
                <a:ea typeface="Calibri"/>
                <a:cs typeface="Calibri"/>
                <a:sym typeface="Calibri"/>
              </a:rPr>
              <a:t>Iskanje in prenos</a:t>
            </a:r>
            <a:r>
              <a:rPr lang="en-US" sz="2800" i="0" u="none" strike="noStrike" cap="none" dirty="0">
                <a:solidFill>
                  <a:srgbClr val="1C2E78"/>
                </a:solidFill>
                <a:latin typeface="Calibri"/>
                <a:ea typeface="Calibri"/>
                <a:cs typeface="Calibri"/>
                <a:sym typeface="Calibri"/>
              </a:rPr>
              <a:t> ap</a:t>
            </a:r>
            <a:r>
              <a:rPr lang="sl-SI" sz="2800" i="0" u="none" strike="noStrike" cap="none" dirty="0" err="1">
                <a:solidFill>
                  <a:srgbClr val="1C2E78"/>
                </a:solidFill>
                <a:latin typeface="Calibri"/>
                <a:ea typeface="Calibri"/>
                <a:cs typeface="Calibri"/>
                <a:sym typeface="Calibri"/>
              </a:rPr>
              <a:t>likacij</a:t>
            </a:r>
            <a:endParaRPr lang="en-US" dirty="0"/>
          </a:p>
        </p:txBody>
      </p:sp>
      <p:sp>
        <p:nvSpPr>
          <p:cNvPr id="476" name="Google Shape;476;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sl-SI" sz="2200" dirty="0"/>
              <a:t>Da boste zagotovo prenašali samo varne aplikacije, vedno uporabljajte spletno trgovino, dostopno na vašem pametnem telefonu</a:t>
            </a:r>
            <a:r>
              <a:rPr lang="en-US" sz="2200" dirty="0"/>
              <a:t>: </a:t>
            </a:r>
            <a:endParaRPr sz="2200" dirty="0"/>
          </a:p>
          <a:p>
            <a:pPr marL="0" lvl="0" indent="0" algn="l" rtl="0">
              <a:lnSpc>
                <a:spcPct val="100000"/>
              </a:lnSpc>
              <a:spcBef>
                <a:spcPts val="0"/>
              </a:spcBef>
              <a:spcAft>
                <a:spcPts val="0"/>
              </a:spcAft>
              <a:buSzPts val="2400"/>
              <a:buNone/>
            </a:pPr>
            <a:endParaRPr sz="1400" dirty="0"/>
          </a:p>
          <a:p>
            <a:pPr marL="0" lvl="0" indent="0" algn="ctr" rtl="0">
              <a:lnSpc>
                <a:spcPct val="100000"/>
              </a:lnSpc>
              <a:spcBef>
                <a:spcPts val="0"/>
              </a:spcBef>
              <a:spcAft>
                <a:spcPts val="0"/>
              </a:spcAft>
              <a:buSzPts val="2400"/>
              <a:buNone/>
            </a:pPr>
            <a:r>
              <a:rPr lang="en-US" sz="2200" b="1" dirty="0"/>
              <a:t>Android – Google Play Store                       </a:t>
            </a:r>
            <a:r>
              <a:rPr lang="en-US" sz="2200" b="1" dirty="0" err="1"/>
              <a:t>Iphone</a:t>
            </a:r>
            <a:r>
              <a:rPr lang="en-US" sz="2200" b="1" dirty="0"/>
              <a:t> – Apple’s App Store</a:t>
            </a:r>
            <a:endParaRPr sz="2200" b="1" dirty="0"/>
          </a:p>
          <a:p>
            <a:pPr marL="0" lvl="0" indent="0" algn="l" rtl="0">
              <a:lnSpc>
                <a:spcPct val="100000"/>
              </a:lnSpc>
              <a:spcBef>
                <a:spcPts val="1200"/>
              </a:spcBef>
              <a:spcAft>
                <a:spcPts val="0"/>
              </a:spcAft>
              <a:buSzPts val="2400"/>
              <a:buNone/>
            </a:pPr>
            <a:endParaRPr sz="2200" dirty="0"/>
          </a:p>
          <a:p>
            <a:pPr marL="0" lvl="0" indent="0" algn="l" rtl="0">
              <a:lnSpc>
                <a:spcPct val="100000"/>
              </a:lnSpc>
              <a:spcBef>
                <a:spcPts val="1200"/>
              </a:spcBef>
              <a:spcAft>
                <a:spcPts val="0"/>
              </a:spcAft>
              <a:buSzPts val="2400"/>
              <a:buNone/>
            </a:pPr>
            <a:endParaRPr sz="2200" dirty="0"/>
          </a:p>
          <a:p>
            <a:pPr marL="0" lvl="0" indent="0" algn="l" rtl="0">
              <a:lnSpc>
                <a:spcPct val="100000"/>
              </a:lnSpc>
              <a:spcBef>
                <a:spcPts val="1200"/>
              </a:spcBef>
              <a:spcAft>
                <a:spcPts val="0"/>
              </a:spcAft>
              <a:buSzPts val="2400"/>
              <a:buNone/>
            </a:pPr>
            <a:endParaRPr sz="2200" dirty="0"/>
          </a:p>
          <a:p>
            <a:pPr marL="0" lvl="0" indent="0" algn="l" rtl="0">
              <a:lnSpc>
                <a:spcPct val="100000"/>
              </a:lnSpc>
              <a:spcBef>
                <a:spcPts val="1200"/>
              </a:spcBef>
              <a:spcAft>
                <a:spcPts val="0"/>
              </a:spcAft>
              <a:buSzPts val="2400"/>
              <a:buNone/>
            </a:pPr>
            <a:r>
              <a:rPr lang="sl-SI" sz="2200" dirty="0"/>
              <a:t>Iskanje po teh trgovinah poteka enako kakor iskanje po spletu</a:t>
            </a:r>
            <a:r>
              <a:rPr lang="en-US" sz="2200" dirty="0"/>
              <a:t>. </a:t>
            </a:r>
            <a:r>
              <a:rPr lang="sl-SI" sz="2200" dirty="0"/>
              <a:t>Če poznate ime aplikacije, jo poiščite neposredno, sicer pa vpišite temo, ki vas zanima</a:t>
            </a:r>
            <a:r>
              <a:rPr lang="en-US" sz="2200" dirty="0"/>
              <a:t>, </a:t>
            </a:r>
            <a:r>
              <a:rPr lang="sl-SI" sz="2200" dirty="0"/>
              <a:t>in raziščite različne možnosti, ki se ponudijo</a:t>
            </a:r>
            <a:r>
              <a:rPr lang="en-US" sz="2200" dirty="0"/>
              <a:t>. </a:t>
            </a:r>
            <a:endParaRPr sz="2200" dirty="0"/>
          </a:p>
          <a:p>
            <a:pPr marL="0" lvl="0" indent="0" algn="l" rtl="0">
              <a:lnSpc>
                <a:spcPct val="100000"/>
              </a:lnSpc>
              <a:spcBef>
                <a:spcPts val="1200"/>
              </a:spcBef>
              <a:spcAft>
                <a:spcPts val="0"/>
              </a:spcAft>
              <a:buSzPts val="2400"/>
              <a:buNone/>
            </a:pPr>
            <a:r>
              <a:rPr lang="sl-SI" sz="2200" dirty="0"/>
              <a:t>Nato kliknite gumb</a:t>
            </a:r>
            <a:r>
              <a:rPr lang="en-US" sz="2200" dirty="0"/>
              <a:t> ‘</a:t>
            </a:r>
            <a:r>
              <a:rPr lang="sl-SI" sz="2200" dirty="0"/>
              <a:t>Namesti</a:t>
            </a:r>
            <a:r>
              <a:rPr lang="en-US" sz="2200" dirty="0"/>
              <a:t>’ </a:t>
            </a:r>
            <a:r>
              <a:rPr lang="sl-SI" sz="2200" dirty="0"/>
              <a:t>ali</a:t>
            </a:r>
            <a:r>
              <a:rPr lang="en-US" sz="2200" dirty="0"/>
              <a:t> ‘</a:t>
            </a:r>
            <a:r>
              <a:rPr lang="sl-SI" sz="2200" dirty="0"/>
              <a:t>Pridobi</a:t>
            </a:r>
            <a:r>
              <a:rPr lang="en-US" sz="2200" dirty="0"/>
              <a:t>’ (</a:t>
            </a:r>
            <a:r>
              <a:rPr lang="sl-SI" sz="2200" dirty="0"/>
              <a:t>odvisno od trgovine in aplikacije</a:t>
            </a:r>
            <a:r>
              <a:rPr lang="en-US" sz="2200" dirty="0"/>
              <a:t>)</a:t>
            </a:r>
            <a:r>
              <a:rPr lang="sl-SI" sz="2200" dirty="0"/>
              <a:t>, da se začne prenos</a:t>
            </a:r>
            <a:r>
              <a:rPr lang="en-US" sz="2200" dirty="0"/>
              <a:t>. </a:t>
            </a:r>
            <a:r>
              <a:rPr lang="sl-SI" sz="2200" dirty="0"/>
              <a:t>Ko je prenos končan, lahko do aplikacije dostopate neposredno na pametnem telefonu</a:t>
            </a:r>
            <a:r>
              <a:rPr lang="en-US" sz="2200" dirty="0"/>
              <a:t>.</a:t>
            </a:r>
            <a:endParaRPr sz="2200" dirty="0"/>
          </a:p>
        </p:txBody>
      </p:sp>
      <p:sp>
        <p:nvSpPr>
          <p:cNvPr id="477" name="Google Shape;477;p20"/>
          <p:cNvSpPr/>
          <p:nvPr/>
        </p:nvSpPr>
        <p:spPr>
          <a:xfrm>
            <a:off x="9153375" y="0"/>
            <a:ext cx="3038625" cy="373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1.7 </a:t>
            </a:r>
            <a:r>
              <a:rPr lang="sl-SI" sz="1800" b="0" i="0" u="none" strike="noStrike" cap="none" dirty="0">
                <a:solidFill>
                  <a:srgbClr val="1C2E78"/>
                </a:solidFill>
                <a:latin typeface="Calibri"/>
                <a:ea typeface="Calibri"/>
                <a:cs typeface="Calibri"/>
                <a:sym typeface="Calibri"/>
              </a:rPr>
              <a:t>Iskanje in prenos</a:t>
            </a:r>
            <a:r>
              <a:rPr lang="en-US" sz="1800" b="0" i="0" u="none" strike="noStrike" cap="none" dirty="0">
                <a:solidFill>
                  <a:srgbClr val="1C2E78"/>
                </a:solidFill>
                <a:latin typeface="Calibri"/>
                <a:ea typeface="Calibri"/>
                <a:cs typeface="Calibri"/>
                <a:sym typeface="Calibri"/>
              </a:rPr>
              <a:t> ap</a:t>
            </a:r>
            <a:r>
              <a:rPr lang="sl-SI" sz="1800" b="0" i="0" u="none" strike="noStrike" cap="none" dirty="0" err="1">
                <a:solidFill>
                  <a:srgbClr val="1C2E78"/>
                </a:solidFill>
                <a:latin typeface="Calibri"/>
                <a:ea typeface="Calibri"/>
                <a:cs typeface="Calibri"/>
                <a:sym typeface="Calibri"/>
              </a:rPr>
              <a:t>likacij</a:t>
            </a:r>
            <a:endParaRPr sz="1800" b="0" i="0" u="none" strike="noStrike" cap="none" dirty="0">
              <a:solidFill>
                <a:srgbClr val="1C2E78"/>
              </a:solidFill>
              <a:latin typeface="Calibri"/>
              <a:ea typeface="Calibri"/>
              <a:cs typeface="Calibri"/>
              <a:sym typeface="Calibri"/>
            </a:endParaRPr>
          </a:p>
        </p:txBody>
      </p:sp>
      <p:pic>
        <p:nvPicPr>
          <p:cNvPr id="478" name="Google Shape;478;p20"/>
          <p:cNvPicPr preferRelativeResize="0"/>
          <p:nvPr/>
        </p:nvPicPr>
        <p:blipFill rotWithShape="1">
          <a:blip r:embed="rId3">
            <a:alphaModFix/>
          </a:blip>
          <a:srcRect l="19597" t="10531" r="18734" b="28980"/>
          <a:stretch/>
        </p:blipFill>
        <p:spPr>
          <a:xfrm>
            <a:off x="2859826" y="2835250"/>
            <a:ext cx="1153899" cy="1187508"/>
          </a:xfrm>
          <a:prstGeom prst="rect">
            <a:avLst/>
          </a:prstGeom>
          <a:noFill/>
          <a:ln>
            <a:noFill/>
          </a:ln>
        </p:spPr>
      </p:pic>
      <p:pic>
        <p:nvPicPr>
          <p:cNvPr id="479" name="Google Shape;479;p20"/>
          <p:cNvPicPr preferRelativeResize="0"/>
          <p:nvPr/>
        </p:nvPicPr>
        <p:blipFill rotWithShape="1">
          <a:blip r:embed="rId4">
            <a:alphaModFix/>
          </a:blip>
          <a:srcRect l="21498" r="21640"/>
          <a:stretch/>
        </p:blipFill>
        <p:spPr>
          <a:xfrm>
            <a:off x="7999475" y="2835250"/>
            <a:ext cx="1153900" cy="11415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sl-SI" sz="2200" dirty="0"/>
              <a:t>Enota</a:t>
            </a:r>
            <a:r>
              <a:rPr lang="en-US" sz="2200" dirty="0"/>
              <a:t> 1</a:t>
            </a:r>
            <a:r>
              <a:rPr lang="en-US" dirty="0"/>
              <a:t/>
            </a:r>
            <a:br>
              <a:rPr lang="en-US" dirty="0"/>
            </a:br>
            <a:r>
              <a:rPr lang="sl-SI" sz="4000" dirty="0"/>
              <a:t>Uvod</a:t>
            </a:r>
            <a:r>
              <a:rPr lang="en-US" sz="4000" dirty="0"/>
              <a:t>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nl-NL" sz="2000" dirty="0"/>
              <a:t>Ob zaključku te enote boste </a:t>
            </a:r>
            <a:r>
              <a:rPr lang="sl-SI" sz="2000" dirty="0"/>
              <a:t>seznanjen</a:t>
            </a:r>
            <a:r>
              <a:rPr lang="nl-NL" sz="2000" dirty="0"/>
              <a:t>i</a:t>
            </a:r>
          </a:p>
          <a:p>
            <a:pPr marL="228600" lvl="0" indent="-224948" algn="l" rtl="0">
              <a:lnSpc>
                <a:spcPct val="150000"/>
              </a:lnSpc>
              <a:spcBef>
                <a:spcPts val="1200"/>
              </a:spcBef>
              <a:spcAft>
                <a:spcPts val="0"/>
              </a:spcAft>
              <a:buClr>
                <a:srgbClr val="92D050"/>
              </a:buClr>
              <a:buSzPts val="2100"/>
              <a:buFont typeface="Calibri"/>
              <a:buChar char="✔"/>
            </a:pPr>
            <a:r>
              <a:rPr lang="sl-SI" sz="2000" dirty="0"/>
              <a:t>z učnimi cilji in vsebino usposabljanja v tem </a:t>
            </a:r>
            <a:r>
              <a:rPr lang="en-US" sz="2000" dirty="0" err="1"/>
              <a:t>modul</a:t>
            </a:r>
            <a:r>
              <a:rPr lang="sl-SI" sz="2000" dirty="0"/>
              <a:t>u,</a:t>
            </a:r>
            <a:endParaRPr dirty="0"/>
          </a:p>
          <a:p>
            <a:pPr marL="228600" lvl="0" indent="-224948" algn="l" rtl="0">
              <a:lnSpc>
                <a:spcPct val="150000"/>
              </a:lnSpc>
              <a:spcBef>
                <a:spcPts val="1200"/>
              </a:spcBef>
              <a:spcAft>
                <a:spcPts val="0"/>
              </a:spcAft>
              <a:buClr>
                <a:srgbClr val="92D050"/>
              </a:buClr>
              <a:buSzPts val="2100"/>
              <a:buFont typeface="Calibri"/>
              <a:buChar char="✔"/>
            </a:pPr>
            <a:r>
              <a:rPr lang="sl-SI" sz="2000" dirty="0"/>
              <a:t>z uporabljeno metodologijo </a:t>
            </a:r>
            <a:r>
              <a:rPr lang="sl-SI" sz="2000" dirty="0" err="1"/>
              <a:t>uposabljanja</a:t>
            </a:r>
            <a:r>
              <a:rPr lang="en-US" sz="2000" dirty="0"/>
              <a:t> </a:t>
            </a:r>
            <a:r>
              <a:rPr lang="sl-SI" sz="2000" dirty="0"/>
              <a:t>in s trajanjem </a:t>
            </a:r>
            <a:r>
              <a:rPr lang="en-US" sz="2000" dirty="0"/>
              <a:t>t</a:t>
            </a:r>
            <a:r>
              <a:rPr lang="sl-SI" sz="2000" dirty="0"/>
              <a:t>ega </a:t>
            </a:r>
            <a:r>
              <a:rPr lang="en-US" sz="2000" dirty="0" err="1"/>
              <a:t>modul</a:t>
            </a:r>
            <a:r>
              <a:rPr lang="sl-SI" sz="2000" dirty="0"/>
              <a:t>a.</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2370f821f7_1_38"/>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sl-SI" sz="2000" dirty="0"/>
              <a:t>Enota</a:t>
            </a:r>
            <a:r>
              <a:rPr lang="en-US" sz="2000" dirty="0"/>
              <a:t> 8</a:t>
            </a:r>
            <a:r>
              <a:rPr lang="en-US" sz="4000" dirty="0"/>
              <a:t/>
            </a:r>
            <a:br>
              <a:rPr lang="en-US" sz="4000" dirty="0"/>
            </a:br>
            <a:r>
              <a:rPr lang="sl-SI" sz="4000" dirty="0"/>
              <a:t>Posodabljanje naprav IKT</a:t>
            </a:r>
            <a:endParaRPr dirty="0"/>
          </a:p>
        </p:txBody>
      </p:sp>
      <p:sp>
        <p:nvSpPr>
          <p:cNvPr id="486" name="Google Shape;486;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487" name="Google Shape;487;g32370f821f7_1_38"/>
          <p:cNvSpPr txBox="1">
            <a:spLocks noGrp="1"/>
          </p:cNvSpPr>
          <p:nvPr>
            <p:ph type="body" idx="2"/>
          </p:nvPr>
        </p:nvSpPr>
        <p:spPr>
          <a:xfrm>
            <a:off x="617620" y="2849843"/>
            <a:ext cx="65577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sl-SI" sz="2000" dirty="0"/>
              <a:t>Ob zaključku te enote boste znali</a:t>
            </a:r>
            <a:r>
              <a:rPr lang="en-US" sz="2000" dirty="0"/>
              <a:t>: </a:t>
            </a:r>
            <a:endParaRPr dirty="0"/>
          </a:p>
          <a:p>
            <a:pPr marL="228600" lvl="0" indent="-228600" algn="l" rtl="0">
              <a:lnSpc>
                <a:spcPct val="150000"/>
              </a:lnSpc>
              <a:spcBef>
                <a:spcPts val="1200"/>
              </a:spcBef>
              <a:spcAft>
                <a:spcPts val="0"/>
              </a:spcAft>
              <a:buSzPts val="2000"/>
              <a:buFont typeface="Calibri"/>
              <a:buChar char="✔"/>
            </a:pPr>
            <a:r>
              <a:rPr lang="sl-SI" sz="2000" dirty="0"/>
              <a:t>preveriti, ali je na voljo kakšna posodobitev programske opreme,</a:t>
            </a:r>
            <a:r>
              <a:rPr lang="en-US" sz="2000" dirty="0"/>
              <a:t> </a:t>
            </a:r>
            <a:endParaRPr sz="2000" dirty="0"/>
          </a:p>
          <a:p>
            <a:pPr marL="228600" lvl="0" indent="-228600" algn="l" rtl="0">
              <a:lnSpc>
                <a:spcPct val="150000"/>
              </a:lnSpc>
              <a:spcBef>
                <a:spcPts val="1200"/>
              </a:spcBef>
              <a:spcAft>
                <a:spcPts val="0"/>
              </a:spcAft>
              <a:buSzPts val="2000"/>
              <a:buChar char="✔"/>
            </a:pPr>
            <a:r>
              <a:rPr lang="sl-SI" sz="2000" dirty="0"/>
              <a:t>posodobiti nameščene </a:t>
            </a:r>
            <a:r>
              <a:rPr lang="sl-SI" sz="2000" dirty="0" err="1"/>
              <a:t>ap</a:t>
            </a:r>
            <a:r>
              <a:rPr lang="en-US" sz="2000" dirty="0"/>
              <a:t>li</a:t>
            </a:r>
            <a:r>
              <a:rPr lang="sl-SI" sz="2000" dirty="0"/>
              <a:t>k</a:t>
            </a:r>
            <a:r>
              <a:rPr lang="en-US" sz="2000" dirty="0"/>
              <a:t>a</a:t>
            </a:r>
            <a:r>
              <a:rPr lang="sl-SI" sz="2000" dirty="0" err="1"/>
              <a:t>cije</a:t>
            </a:r>
            <a:r>
              <a:rPr lang="sl-SI" sz="2000" dirty="0"/>
              <a:t>,</a:t>
            </a:r>
            <a:r>
              <a:rPr lang="en-US" sz="2000" dirty="0"/>
              <a:t> </a:t>
            </a:r>
            <a:endParaRPr sz="2000" dirty="0"/>
          </a:p>
          <a:p>
            <a:pPr marL="228600" lvl="0" indent="-228600" algn="l" rtl="0">
              <a:lnSpc>
                <a:spcPct val="150000"/>
              </a:lnSpc>
              <a:spcBef>
                <a:spcPts val="1200"/>
              </a:spcBef>
              <a:spcAft>
                <a:spcPts val="0"/>
              </a:spcAft>
              <a:buSzPts val="2000"/>
              <a:buChar char="✔"/>
            </a:pPr>
            <a:r>
              <a:rPr lang="sl-SI" sz="2000" dirty="0"/>
              <a:t>varovati svoje podatke in naprave.</a:t>
            </a:r>
            <a:r>
              <a:rPr lang="en-US" sz="2000" dirty="0"/>
              <a:t> </a:t>
            </a:r>
            <a:endParaRPr sz="2000" dirty="0"/>
          </a:p>
          <a:p>
            <a:pPr marL="0" lvl="0" indent="0" algn="l" rtl="0">
              <a:lnSpc>
                <a:spcPct val="150000"/>
              </a:lnSpc>
              <a:spcBef>
                <a:spcPts val="1200"/>
              </a:spcBef>
              <a:spcAft>
                <a:spcPts val="0"/>
              </a:spcAft>
              <a:buSzPts val="2400"/>
              <a:buNone/>
            </a:pPr>
            <a:endParaRPr dirty="0"/>
          </a:p>
          <a:p>
            <a:pPr marL="457200" lvl="0" indent="0" algn="l" rtl="0">
              <a:lnSpc>
                <a:spcPct val="150000"/>
              </a:lnSpc>
              <a:spcBef>
                <a:spcPts val="1200"/>
              </a:spcBef>
              <a:spcAft>
                <a:spcPts val="0"/>
              </a:spcAft>
              <a:buSzPts val="2400"/>
              <a:buNone/>
            </a:pPr>
            <a:endParaRPr sz="2000" dirty="0"/>
          </a:p>
        </p:txBody>
      </p:sp>
      <p:pic>
        <p:nvPicPr>
          <p:cNvPr id="488" name="Google Shape;488;g32370f821f7_1_38"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489" name="Google Shape;489;g32370f821f7_1_38"/>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3" descr="Helpful sign concept illustration"/>
          <p:cNvPicPr preferRelativeResize="0"/>
          <p:nvPr/>
        </p:nvPicPr>
        <p:blipFill rotWithShape="1">
          <a:blip r:embed="rId3">
            <a:alphaModFix/>
          </a:blip>
          <a:srcRect/>
          <a:stretch/>
        </p:blipFill>
        <p:spPr>
          <a:xfrm>
            <a:off x="8220599" y="1616567"/>
            <a:ext cx="3965776" cy="4006675"/>
          </a:xfrm>
          <a:prstGeom prst="rect">
            <a:avLst/>
          </a:prstGeom>
          <a:noFill/>
          <a:ln>
            <a:noFill/>
          </a:ln>
        </p:spPr>
      </p:pic>
      <p:sp>
        <p:nvSpPr>
          <p:cNvPr id="496" name="Google Shape;496;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dirty="0"/>
              <a:t>Nasveti za zaščito podatkov in naprav</a:t>
            </a:r>
            <a:endParaRPr dirty="0"/>
          </a:p>
        </p:txBody>
      </p:sp>
      <p:sp>
        <p:nvSpPr>
          <p:cNvPr id="497" name="Google Shape;497;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400"/>
              <a:buNone/>
            </a:pPr>
            <a:r>
              <a:rPr lang="sl-SI" dirty="0"/>
              <a:t>Posodobitve programske opreme so potrebne za odpravljanje ranljivosti znanih aplikacij, brskalnikov in operacijskih sistemov, da lahko delujejo varno</a:t>
            </a:r>
            <a:r>
              <a:rPr lang="en-US" dirty="0"/>
              <a:t>.</a:t>
            </a:r>
            <a:r>
              <a:rPr lang="sl-SI" dirty="0"/>
              <a:t> Poleg tega uvajajo nove ali izpopolnjene lastnosti, odstranjujejo zastarele lastnosti in izboljšujejo stabilnost programske opreme.</a:t>
            </a:r>
            <a:endParaRPr dirty="0"/>
          </a:p>
          <a:p>
            <a:pPr marL="0" lvl="0" indent="0" algn="l" rtl="0">
              <a:lnSpc>
                <a:spcPct val="100000"/>
              </a:lnSpc>
              <a:spcBef>
                <a:spcPts val="0"/>
              </a:spcBef>
              <a:spcAft>
                <a:spcPts val="0"/>
              </a:spcAft>
              <a:buSzPts val="2400"/>
              <a:buNone/>
            </a:pPr>
            <a:endParaRPr dirty="0"/>
          </a:p>
          <a:p>
            <a:pPr marL="457200" lvl="0" indent="-457200" algn="l" rtl="0">
              <a:lnSpc>
                <a:spcPct val="100000"/>
              </a:lnSpc>
              <a:spcBef>
                <a:spcPts val="0"/>
              </a:spcBef>
              <a:spcAft>
                <a:spcPts val="0"/>
              </a:spcAft>
              <a:buSzPts val="2400"/>
              <a:buFont typeface="Calibri"/>
              <a:buAutoNum type="arabicPeriod"/>
            </a:pPr>
            <a:r>
              <a:rPr lang="en-US" dirty="0"/>
              <a:t>U</a:t>
            </a:r>
            <a:r>
              <a:rPr lang="sl-SI" dirty="0"/>
              <a:t>porabljajte</a:t>
            </a:r>
            <a:r>
              <a:rPr lang="en-US" dirty="0"/>
              <a:t> </a:t>
            </a:r>
            <a:r>
              <a:rPr lang="sl-SI" b="1" dirty="0"/>
              <a:t>n</a:t>
            </a:r>
            <a:r>
              <a:rPr lang="en-US" b="1" dirty="0"/>
              <a:t>a</a:t>
            </a:r>
            <a:r>
              <a:rPr lang="sl-SI" b="1" dirty="0" err="1"/>
              <a:t>jnovejše</a:t>
            </a:r>
            <a:r>
              <a:rPr lang="sl-SI" b="1" dirty="0"/>
              <a:t> različice</a:t>
            </a:r>
            <a:r>
              <a:rPr lang="en-US" b="1" dirty="0"/>
              <a:t> </a:t>
            </a:r>
            <a:r>
              <a:rPr lang="en-US" dirty="0"/>
              <a:t>o</a:t>
            </a:r>
            <a:r>
              <a:rPr lang="sl-SI" dirty="0" err="1"/>
              <a:t>peracijskega</a:t>
            </a:r>
            <a:r>
              <a:rPr lang="en-US" dirty="0"/>
              <a:t> s</a:t>
            </a:r>
            <a:r>
              <a:rPr lang="sl-SI" dirty="0"/>
              <a:t>i</a:t>
            </a:r>
            <a:r>
              <a:rPr lang="en-US" dirty="0"/>
              <a:t>stem</a:t>
            </a:r>
            <a:r>
              <a:rPr lang="sl-SI" dirty="0"/>
              <a:t>a</a:t>
            </a:r>
            <a:r>
              <a:rPr lang="en-US" dirty="0"/>
              <a:t>, </a:t>
            </a:r>
            <a:r>
              <a:rPr lang="sl-SI" dirty="0"/>
              <a:t>namestite</a:t>
            </a:r>
            <a:r>
              <a:rPr lang="en-US" dirty="0"/>
              <a:t> </a:t>
            </a:r>
            <a:r>
              <a:rPr lang="sl-SI" b="1" dirty="0"/>
              <a:t>proti</a:t>
            </a:r>
            <a:r>
              <a:rPr lang="en-US" b="1" dirty="0"/>
              <a:t>virus</a:t>
            </a:r>
            <a:r>
              <a:rPr lang="sl-SI" b="1" dirty="0"/>
              <a:t>no</a:t>
            </a:r>
            <a:r>
              <a:rPr lang="en-US" b="1" dirty="0"/>
              <a:t> </a:t>
            </a:r>
            <a:r>
              <a:rPr lang="sl-SI" dirty="0"/>
              <a:t>programsko opremo </a:t>
            </a:r>
            <a:r>
              <a:rPr lang="en-US" dirty="0" err="1"/>
              <a:t>i</a:t>
            </a:r>
            <a:r>
              <a:rPr lang="sl-SI" dirty="0"/>
              <a:t>n požarni zid ter redno </a:t>
            </a:r>
            <a:r>
              <a:rPr lang="sl-SI" b="1" dirty="0"/>
              <a:t>preverjajte, ali so na voljo posodobitve</a:t>
            </a:r>
            <a:r>
              <a:rPr lang="en-US" dirty="0"/>
              <a:t>. </a:t>
            </a:r>
            <a:endParaRPr dirty="0"/>
          </a:p>
          <a:p>
            <a:pPr marL="457200" lvl="0" indent="-457200" algn="l" rtl="0">
              <a:lnSpc>
                <a:spcPct val="100000"/>
              </a:lnSpc>
              <a:spcBef>
                <a:spcPts val="1200"/>
              </a:spcBef>
              <a:spcAft>
                <a:spcPts val="0"/>
              </a:spcAft>
              <a:buSzPts val="2400"/>
              <a:buFont typeface="Calibri"/>
              <a:buAutoNum type="arabicPeriod"/>
            </a:pPr>
            <a:r>
              <a:rPr lang="sl-SI" dirty="0"/>
              <a:t>Ne prenašajte brezplačne programske opreme z neznanih ali nezanesljivih spletnih mest. Programsko opremo prenašajte samo od znanih in zanesljivih podjetij</a:t>
            </a:r>
            <a:r>
              <a:rPr lang="en-US" dirty="0"/>
              <a:t>, </a:t>
            </a:r>
            <a:r>
              <a:rPr lang="sl-SI" dirty="0"/>
              <a:t>in to čim prej.</a:t>
            </a:r>
            <a:r>
              <a:rPr lang="en-US" dirty="0"/>
              <a:t> </a:t>
            </a:r>
            <a:endParaRPr dirty="0"/>
          </a:p>
        </p:txBody>
      </p:sp>
      <p:sp>
        <p:nvSpPr>
          <p:cNvPr id="499" name="Google Shape;499;p13"/>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S</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toryset</a:t>
            </a:r>
            <a:r>
              <a:rPr lang="sl-SI"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Google Shape;477;p20">
            <a:extLst>
              <a:ext uri="{FF2B5EF4-FFF2-40B4-BE49-F238E27FC236}">
                <a16:creationId xmlns:a16="http://schemas.microsoft.com/office/drawing/2014/main" id="{19763F91-73FD-5199-2880-18B36BF61DC0}"/>
              </a:ext>
            </a:extLst>
          </p:cNvPr>
          <p:cNvSpPr/>
          <p:nvPr/>
        </p:nvSpPr>
        <p:spPr>
          <a:xfrm>
            <a:off x="9153375" y="0"/>
            <a:ext cx="3038625" cy="373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1.8 </a:t>
            </a:r>
            <a:r>
              <a:rPr lang="sl-SI" sz="1800" b="0" i="0" u="none" strike="noStrike" cap="none" dirty="0">
                <a:solidFill>
                  <a:srgbClr val="1C2E78"/>
                </a:solidFill>
                <a:latin typeface="Calibri"/>
                <a:ea typeface="Calibri"/>
                <a:cs typeface="Calibri"/>
                <a:sym typeface="Calibri"/>
              </a:rPr>
              <a:t>Posodabljanje naprav IKT</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32045594444_0_7"/>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sl-SI" sz="2000" dirty="0"/>
              <a:t>Kako preveriti, ali so na voljo posodobitve aplikacij in sistema</a:t>
            </a:r>
            <a:endParaRPr sz="2000" dirty="0"/>
          </a:p>
        </p:txBody>
      </p:sp>
      <p:sp>
        <p:nvSpPr>
          <p:cNvPr id="506" name="Google Shape;506;g32045594444_0_7"/>
          <p:cNvSpPr txBox="1">
            <a:spLocks noGrp="1"/>
          </p:cNvSpPr>
          <p:nvPr>
            <p:ph type="body" idx="1"/>
          </p:nvPr>
        </p:nvSpPr>
        <p:spPr>
          <a:xfrm>
            <a:off x="558000" y="1292087"/>
            <a:ext cx="11072700" cy="508998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sl-SI" sz="1900" b="1" dirty="0"/>
              <a:t>Preverite, ali so na voljo posodobitve</a:t>
            </a:r>
            <a:r>
              <a:rPr lang="en-US" sz="1900" b="1" dirty="0"/>
              <a:t>:</a:t>
            </a:r>
            <a:endParaRPr sz="1900" b="1" dirty="0"/>
          </a:p>
          <a:p>
            <a:pPr marL="800100" lvl="0" indent="-342900" algn="just" rtl="0">
              <a:lnSpc>
                <a:spcPct val="115000"/>
              </a:lnSpc>
              <a:spcBef>
                <a:spcPts val="0"/>
              </a:spcBef>
              <a:spcAft>
                <a:spcPts val="0"/>
              </a:spcAft>
              <a:buSzPts val="2400"/>
              <a:buFont typeface="Calibri"/>
              <a:buChar char="▪"/>
            </a:pPr>
            <a:r>
              <a:rPr lang="en-US" sz="1900" dirty="0"/>
              <a:t>O</a:t>
            </a:r>
            <a:r>
              <a:rPr lang="sl-SI" sz="1900" dirty="0" err="1"/>
              <a:t>dprite</a:t>
            </a:r>
            <a:r>
              <a:rPr lang="en-US" sz="1900" dirty="0"/>
              <a:t> App Store</a:t>
            </a:r>
            <a:r>
              <a:rPr lang="sl-SI" sz="1900" dirty="0"/>
              <a:t> podjetja Apple</a:t>
            </a:r>
            <a:r>
              <a:rPr lang="en-US" sz="1900" dirty="0"/>
              <a:t> (</a:t>
            </a:r>
            <a:r>
              <a:rPr lang="sl-SI" sz="1900" dirty="0"/>
              <a:t>v napravah, ki delujejo na operacijskem sistemu</a:t>
            </a:r>
            <a:r>
              <a:rPr lang="en-US" sz="1900" dirty="0"/>
              <a:t> iOS) </a:t>
            </a:r>
            <a:r>
              <a:rPr lang="sl-SI" sz="1900" dirty="0"/>
              <a:t>ali</a:t>
            </a:r>
            <a:r>
              <a:rPr lang="en-US" sz="1900" dirty="0"/>
              <a:t> Google Play Store (</a:t>
            </a:r>
            <a:r>
              <a:rPr lang="sl-SI" sz="1900" dirty="0"/>
              <a:t>v napravah, ki uporabljajo operacijski sistem</a:t>
            </a:r>
            <a:r>
              <a:rPr lang="en-US" sz="1900" dirty="0"/>
              <a:t> Android).</a:t>
            </a:r>
            <a:endParaRPr sz="1900" dirty="0"/>
          </a:p>
          <a:p>
            <a:pPr marL="800100" lvl="0" indent="-342900" algn="just" rtl="0">
              <a:lnSpc>
                <a:spcPct val="115000"/>
              </a:lnSpc>
              <a:spcBef>
                <a:spcPts val="0"/>
              </a:spcBef>
              <a:spcAft>
                <a:spcPts val="0"/>
              </a:spcAft>
              <a:buSzPts val="2400"/>
              <a:buFont typeface="Calibri"/>
              <a:buChar char="▪"/>
            </a:pPr>
            <a:r>
              <a:rPr lang="en-US" sz="1900" dirty="0"/>
              <a:t>Tap</a:t>
            </a:r>
            <a:r>
              <a:rPr lang="sl-SI" sz="1900" dirty="0" err="1"/>
              <a:t>nite</a:t>
            </a:r>
            <a:r>
              <a:rPr lang="sl-SI" sz="1900" dirty="0"/>
              <a:t> ikono svojega </a:t>
            </a:r>
            <a:r>
              <a:rPr lang="en-US" sz="1900" dirty="0" err="1"/>
              <a:t>profil</a:t>
            </a:r>
            <a:r>
              <a:rPr lang="sl-SI" sz="1900" dirty="0"/>
              <a:t>a</a:t>
            </a:r>
            <a:r>
              <a:rPr lang="en-US" sz="1900" dirty="0"/>
              <a:t> </a:t>
            </a:r>
            <a:r>
              <a:rPr lang="sl-SI" sz="1900" dirty="0"/>
              <a:t>ali</a:t>
            </a:r>
            <a:r>
              <a:rPr lang="en-US" sz="1900" dirty="0"/>
              <a:t> men</a:t>
            </a:r>
            <a:r>
              <a:rPr lang="sl-SI" sz="1900" dirty="0"/>
              <a:t>i</a:t>
            </a:r>
            <a:r>
              <a:rPr lang="en-US" sz="1900" dirty="0"/>
              <a:t>, </a:t>
            </a:r>
            <a:r>
              <a:rPr lang="sl-SI" sz="1900" dirty="0"/>
              <a:t>ki se običajno nahaja v zgornjem desnem kotu</a:t>
            </a:r>
            <a:r>
              <a:rPr lang="en-US" sz="1900" dirty="0"/>
              <a:t>.</a:t>
            </a:r>
            <a:endParaRPr sz="1900" dirty="0"/>
          </a:p>
          <a:p>
            <a:pPr marL="800100" lvl="0" indent="-342900" algn="just" rtl="0">
              <a:lnSpc>
                <a:spcPct val="115000"/>
              </a:lnSpc>
              <a:spcBef>
                <a:spcPts val="0"/>
              </a:spcBef>
              <a:spcAft>
                <a:spcPts val="0"/>
              </a:spcAft>
              <a:buSzPts val="2400"/>
              <a:buFont typeface="Calibri"/>
              <a:buChar char="▪"/>
            </a:pPr>
            <a:r>
              <a:rPr lang="sl-SI" sz="1900" dirty="0"/>
              <a:t>Poiščite možnost</a:t>
            </a:r>
            <a:r>
              <a:rPr lang="en-US" sz="1900" dirty="0"/>
              <a:t> „</a:t>
            </a:r>
            <a:r>
              <a:rPr lang="sl-SI" sz="1900" dirty="0"/>
              <a:t>Posodobitve</a:t>
            </a:r>
            <a:r>
              <a:rPr lang="en-US" sz="1900" dirty="0"/>
              <a:t>" </a:t>
            </a:r>
            <a:r>
              <a:rPr lang="sl-SI" sz="1900" dirty="0"/>
              <a:t>ali</a:t>
            </a:r>
            <a:r>
              <a:rPr lang="en-US" sz="1900" dirty="0"/>
              <a:t> „</a:t>
            </a:r>
            <a:r>
              <a:rPr lang="sl-SI" sz="1900" dirty="0"/>
              <a:t>Upravljanje aplikacij in naprave</a:t>
            </a:r>
            <a:r>
              <a:rPr lang="en-US" sz="1900" dirty="0"/>
              <a:t>"</a:t>
            </a:r>
            <a:r>
              <a:rPr lang="sl-SI" sz="1900" dirty="0"/>
              <a:t>.</a:t>
            </a:r>
            <a:endParaRPr sz="1900" b="1" dirty="0"/>
          </a:p>
          <a:p>
            <a:pPr marL="0" lvl="0" indent="0" algn="just" rtl="0">
              <a:lnSpc>
                <a:spcPct val="115000"/>
              </a:lnSpc>
              <a:spcBef>
                <a:spcPts val="1200"/>
              </a:spcBef>
              <a:spcAft>
                <a:spcPts val="0"/>
              </a:spcAft>
              <a:buSzPts val="2400"/>
              <a:buNone/>
            </a:pPr>
            <a:r>
              <a:rPr lang="sl-SI" sz="1900" b="1" dirty="0"/>
              <a:t>Posodobite aplikacije</a:t>
            </a:r>
            <a:r>
              <a:rPr lang="en-US" sz="1900" b="1" dirty="0"/>
              <a:t>:</a:t>
            </a:r>
            <a:endParaRPr sz="1900" b="1" dirty="0"/>
          </a:p>
          <a:p>
            <a:pPr marL="800100" lvl="0" indent="-342900" algn="just" rtl="0">
              <a:lnSpc>
                <a:spcPct val="115000"/>
              </a:lnSpc>
              <a:spcBef>
                <a:spcPts val="0"/>
              </a:spcBef>
              <a:spcAft>
                <a:spcPts val="0"/>
              </a:spcAft>
              <a:buSzPts val="2400"/>
              <a:buFont typeface="Calibri"/>
              <a:buChar char="▪"/>
            </a:pPr>
            <a:r>
              <a:rPr lang="sl-SI" sz="1900" dirty="0"/>
              <a:t>V razdelku</a:t>
            </a:r>
            <a:r>
              <a:rPr lang="en-US" sz="1900" dirty="0"/>
              <a:t> </a:t>
            </a:r>
            <a:r>
              <a:rPr lang="sl-SI" sz="1900" dirty="0"/>
              <a:t>Posodobitve boste videli seznam aplikacij, za katere so na voljo posodobitve</a:t>
            </a:r>
            <a:r>
              <a:rPr lang="en-US" sz="1900" dirty="0"/>
              <a:t>.</a:t>
            </a:r>
            <a:endParaRPr sz="1900" dirty="0"/>
          </a:p>
          <a:p>
            <a:pPr marL="800100" lvl="0" indent="-342900" algn="just" rtl="0">
              <a:lnSpc>
                <a:spcPct val="115000"/>
              </a:lnSpc>
              <a:spcBef>
                <a:spcPts val="0"/>
              </a:spcBef>
              <a:spcAft>
                <a:spcPts val="0"/>
              </a:spcAft>
              <a:buSzPts val="2400"/>
              <a:buFont typeface="Calibri"/>
              <a:buChar char="▪"/>
            </a:pPr>
            <a:r>
              <a:rPr lang="sl-SI" sz="1900" dirty="0"/>
              <a:t>Lahko se odločite za posodobitev posameznih aplikacij, tako da ob vsaki tapnete </a:t>
            </a:r>
            <a:r>
              <a:rPr lang="en-US" sz="1900" dirty="0"/>
              <a:t>„</a:t>
            </a:r>
            <a:r>
              <a:rPr lang="sl-SI" sz="1900" dirty="0"/>
              <a:t>Posodobi</a:t>
            </a:r>
            <a:r>
              <a:rPr lang="en-US" sz="1900" dirty="0"/>
              <a:t>", </a:t>
            </a:r>
            <a:r>
              <a:rPr lang="sl-SI" sz="1900" dirty="0"/>
              <a:t>ali pa posodobite vse aplikacije naenkrat, tako da tapnete </a:t>
            </a:r>
            <a:r>
              <a:rPr lang="en-US" sz="1900" dirty="0"/>
              <a:t>„</a:t>
            </a:r>
            <a:r>
              <a:rPr lang="sl-SI" sz="1900" dirty="0"/>
              <a:t>Posodobi vse</a:t>
            </a:r>
            <a:r>
              <a:rPr lang="en-US" sz="1900" dirty="0"/>
              <a:t>"</a:t>
            </a:r>
            <a:r>
              <a:rPr lang="sl-SI" sz="1900" dirty="0"/>
              <a:t>.</a:t>
            </a:r>
            <a:endParaRPr sz="1900" b="1" dirty="0"/>
          </a:p>
          <a:p>
            <a:pPr marL="0" lvl="0" indent="0" algn="just" rtl="0">
              <a:lnSpc>
                <a:spcPct val="115000"/>
              </a:lnSpc>
              <a:spcBef>
                <a:spcPts val="1200"/>
              </a:spcBef>
              <a:spcAft>
                <a:spcPts val="0"/>
              </a:spcAft>
              <a:buSzPts val="2400"/>
              <a:buNone/>
            </a:pPr>
            <a:r>
              <a:rPr lang="sl-SI" sz="1900" b="1" dirty="0"/>
              <a:t>Posodobitve sistema</a:t>
            </a:r>
            <a:r>
              <a:rPr lang="en-US" sz="1900" b="1" dirty="0"/>
              <a:t>:</a:t>
            </a:r>
            <a:endParaRPr sz="1900" b="1" dirty="0"/>
          </a:p>
          <a:p>
            <a:pPr marL="800100" lvl="0" indent="-342900" algn="just" rtl="0">
              <a:lnSpc>
                <a:spcPct val="115000"/>
              </a:lnSpc>
              <a:spcBef>
                <a:spcPts val="0"/>
              </a:spcBef>
              <a:spcAft>
                <a:spcPts val="0"/>
              </a:spcAft>
              <a:buSzPts val="2400"/>
              <a:buFont typeface="Calibri"/>
              <a:buChar char="▪"/>
            </a:pPr>
            <a:r>
              <a:rPr lang="en-US" sz="1900" dirty="0"/>
              <a:t>S</a:t>
            </a:r>
            <a:r>
              <a:rPr lang="sl-SI" sz="1900" dirty="0"/>
              <a:t>i</a:t>
            </a:r>
            <a:r>
              <a:rPr lang="en-US" sz="1900" dirty="0"/>
              <a:t>stem</a:t>
            </a:r>
            <a:r>
              <a:rPr lang="sl-SI" sz="1900" dirty="0" err="1"/>
              <a:t>ske</a:t>
            </a:r>
            <a:r>
              <a:rPr lang="sl-SI" sz="1900" dirty="0"/>
              <a:t> posodobitve so posodobitve celotnega operacijskega sistema v napravi</a:t>
            </a:r>
            <a:r>
              <a:rPr lang="en-US" sz="1900" dirty="0"/>
              <a:t>, n</a:t>
            </a:r>
            <a:r>
              <a:rPr lang="sl-SI" sz="1900" dirty="0"/>
              <a:t>e le posameznih aplikacij.</a:t>
            </a:r>
            <a:r>
              <a:rPr lang="en-US" sz="1900" dirty="0"/>
              <a:t> </a:t>
            </a:r>
            <a:r>
              <a:rPr lang="en-US" sz="1900" dirty="0" err="1"/>
              <a:t>Te</a:t>
            </a:r>
            <a:r>
              <a:rPr lang="en-US" sz="1900" dirty="0"/>
              <a:t> p</a:t>
            </a:r>
            <a:r>
              <a:rPr lang="sl-SI" sz="1900" dirty="0" err="1"/>
              <a:t>osodobitve</a:t>
            </a:r>
            <a:r>
              <a:rPr lang="sl-SI" sz="1900" dirty="0"/>
              <a:t> so pomembne za varnost in dobro delovanje naprave</a:t>
            </a:r>
            <a:r>
              <a:rPr lang="en-US" sz="1900" dirty="0"/>
              <a:t>.</a:t>
            </a:r>
            <a:endParaRPr sz="1900" dirty="0"/>
          </a:p>
          <a:p>
            <a:pPr marL="800100" lvl="0" indent="-342900" algn="l" rtl="0">
              <a:lnSpc>
                <a:spcPct val="115000"/>
              </a:lnSpc>
              <a:spcBef>
                <a:spcPts val="0"/>
              </a:spcBef>
              <a:spcAft>
                <a:spcPts val="0"/>
              </a:spcAft>
              <a:buSzPts val="2400"/>
              <a:buFont typeface="Calibri"/>
              <a:buChar char="▪"/>
            </a:pPr>
            <a:r>
              <a:rPr lang="sl-SI" sz="1900" dirty="0"/>
              <a:t>Če želite preveriti, ali so na voljo </a:t>
            </a:r>
            <a:r>
              <a:rPr lang="en-US" sz="1900" dirty="0"/>
              <a:t>s</a:t>
            </a:r>
            <a:r>
              <a:rPr lang="sl-SI" sz="1900" dirty="0"/>
              <a:t>i</a:t>
            </a:r>
            <a:r>
              <a:rPr lang="en-US" sz="1900" dirty="0"/>
              <a:t>stem</a:t>
            </a:r>
            <a:r>
              <a:rPr lang="sl-SI" sz="1900" dirty="0" err="1"/>
              <a:t>ske</a:t>
            </a:r>
            <a:r>
              <a:rPr lang="sl-SI" sz="1900" dirty="0"/>
              <a:t> posodobitve</a:t>
            </a:r>
            <a:r>
              <a:rPr lang="en-US" sz="1900" dirty="0"/>
              <a:t>, </a:t>
            </a:r>
            <a:r>
              <a:rPr lang="sl-SI" sz="1900" dirty="0"/>
              <a:t>pojdite v</a:t>
            </a:r>
            <a:r>
              <a:rPr lang="en-US" sz="1900" dirty="0"/>
              <a:t> „</a:t>
            </a:r>
            <a:r>
              <a:rPr lang="sl-SI" sz="1900" dirty="0"/>
              <a:t>Nastavitve</a:t>
            </a:r>
            <a:r>
              <a:rPr lang="en-US" sz="1900" dirty="0"/>
              <a:t>"</a:t>
            </a:r>
            <a:r>
              <a:rPr lang="sl-SI" sz="1900" dirty="0"/>
              <a:t>, nato se pomaknite navzdol in tapnite </a:t>
            </a:r>
            <a:r>
              <a:rPr lang="en-US" sz="1900" dirty="0"/>
              <a:t>„</a:t>
            </a:r>
            <a:r>
              <a:rPr lang="sl-SI" sz="1900" dirty="0"/>
              <a:t>Posodobitev sistema</a:t>
            </a:r>
            <a:r>
              <a:rPr lang="en-US" sz="1900" dirty="0"/>
              <a:t>" </a:t>
            </a:r>
            <a:r>
              <a:rPr lang="sl-SI" sz="1900" dirty="0"/>
              <a:t>ali</a:t>
            </a:r>
            <a:r>
              <a:rPr lang="en-US" sz="1900" dirty="0"/>
              <a:t> „</a:t>
            </a:r>
            <a:r>
              <a:rPr lang="sl-SI" sz="1900" dirty="0"/>
              <a:t>Posodobitev programske opreme</a:t>
            </a:r>
            <a:r>
              <a:rPr lang="en-US" sz="1900" dirty="0"/>
              <a:t>"</a:t>
            </a:r>
            <a:r>
              <a:rPr lang="sl-SI" sz="1900" dirty="0"/>
              <a:t>. Če je posodobitev na voljo, </a:t>
            </a:r>
            <a:r>
              <a:rPr lang="en-US" sz="1900" dirty="0"/>
              <a:t>s</a:t>
            </a:r>
            <a:r>
              <a:rPr lang="sl-SI" sz="1900" dirty="0" err="1"/>
              <a:t>ledite</a:t>
            </a:r>
            <a:r>
              <a:rPr lang="sl-SI" sz="1900" dirty="0"/>
              <a:t> navodilom na zaslonu, da jo prenesete in namestite</a:t>
            </a:r>
            <a:r>
              <a:rPr lang="en-US" sz="1900" dirty="0"/>
              <a:t>.</a:t>
            </a:r>
            <a:endParaRPr sz="1900" dirty="0"/>
          </a:p>
        </p:txBody>
      </p:sp>
      <p:sp>
        <p:nvSpPr>
          <p:cNvPr id="2" name="Google Shape;477;p20">
            <a:extLst>
              <a:ext uri="{FF2B5EF4-FFF2-40B4-BE49-F238E27FC236}">
                <a16:creationId xmlns:a16="http://schemas.microsoft.com/office/drawing/2014/main" id="{F60A8C39-461A-64B2-4E88-2D9C83C8E58E}"/>
              </a:ext>
            </a:extLst>
          </p:cNvPr>
          <p:cNvSpPr/>
          <p:nvPr/>
        </p:nvSpPr>
        <p:spPr>
          <a:xfrm>
            <a:off x="9153375" y="0"/>
            <a:ext cx="3038625" cy="373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1.8 </a:t>
            </a:r>
            <a:r>
              <a:rPr lang="sl-SI" sz="1800" b="0" i="0" u="none" strike="noStrike" cap="none" dirty="0">
                <a:solidFill>
                  <a:srgbClr val="1C2E78"/>
                </a:solidFill>
                <a:latin typeface="Calibri"/>
                <a:ea typeface="Calibri"/>
                <a:cs typeface="Calibri"/>
                <a:sym typeface="Calibri"/>
              </a:rPr>
              <a:t>Posodabljanje naprav IKT</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sz="4000" dirty="0">
              <a:solidFill>
                <a:srgbClr val="515280"/>
              </a:solidFill>
            </a:endParaRPr>
          </a:p>
          <a:p>
            <a:pPr marL="0" lvl="0" indent="0" algn="ctr" rtl="0">
              <a:lnSpc>
                <a:spcPct val="100000"/>
              </a:lnSpc>
              <a:spcBef>
                <a:spcPts val="1200"/>
              </a:spcBef>
              <a:spcAft>
                <a:spcPts val="0"/>
              </a:spcAft>
              <a:buSzPts val="5400"/>
              <a:buNone/>
            </a:pPr>
            <a:r>
              <a:rPr lang="sl-SI" sz="5400" dirty="0">
                <a:solidFill>
                  <a:srgbClr val="515280"/>
                </a:solidFill>
              </a:rPr>
              <a:t>Preverite svoje znanje</a:t>
            </a:r>
            <a:r>
              <a:rPr lang="en-US" sz="5400" dirty="0">
                <a:solidFill>
                  <a:srgbClr val="515280"/>
                </a:solidFill>
              </a:rPr>
              <a:t>!</a:t>
            </a:r>
            <a:endParaRPr sz="5400" dirty="0">
              <a:solidFill>
                <a:srgbClr val="515280"/>
              </a:solidFill>
            </a:endParaRPr>
          </a:p>
        </p:txBody>
      </p:sp>
      <p:pic>
        <p:nvPicPr>
          <p:cNvPr id="514" name="Google Shape;514;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5" name="Google Shape;515;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2"/>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1. </a:t>
            </a:r>
            <a:r>
              <a:rPr lang="sl-SI" sz="2000" b="1" i="0" u="none" strike="noStrike" cap="none" dirty="0">
                <a:solidFill>
                  <a:srgbClr val="1C2E78"/>
                </a:solidFill>
                <a:latin typeface="Calibri"/>
                <a:ea typeface="Calibri"/>
                <a:cs typeface="Calibri"/>
                <a:sym typeface="Calibri"/>
              </a:rPr>
              <a:t>Kako deluje prepoznavanje obraza</a:t>
            </a:r>
            <a:r>
              <a:rPr lang="en-US" sz="2000" b="1" i="0" u="none" strike="noStrike" cap="none" dirty="0">
                <a:solidFill>
                  <a:srgbClr val="1C2E78"/>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sp>
        <p:nvSpPr>
          <p:cNvPr id="522" name="Google Shape;522;p42"/>
          <p:cNvSpPr txBox="1"/>
          <p:nvPr/>
        </p:nvSpPr>
        <p:spPr>
          <a:xfrm>
            <a:off x="2112607" y="1987414"/>
            <a:ext cx="46159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sl-SI" sz="1400" b="0" i="1" u="none" strike="noStrike" cap="none" dirty="0">
                <a:solidFill>
                  <a:schemeClr val="dk1"/>
                </a:solidFill>
                <a:latin typeface="Calibri"/>
                <a:ea typeface="Calibri"/>
                <a:cs typeface="Calibri"/>
                <a:sym typeface="Calibri"/>
              </a:rPr>
              <a:t>Samo en odgovor je pravilen</a:t>
            </a:r>
            <a:r>
              <a:rPr lang="en-US" sz="1400" b="0" i="1" u="none" strike="noStrike" cap="none" dirty="0">
                <a:solidFill>
                  <a:schemeClr val="dk1"/>
                </a:solidFill>
                <a:latin typeface="Calibri"/>
                <a:ea typeface="Calibri"/>
                <a:cs typeface="Calibri"/>
                <a:sym typeface="Calibri"/>
              </a:rPr>
              <a: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392B5DE9-D028-7C2E-7E8F-C3ABBEE7FA29}"/>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t>
            </a:r>
            <a:r>
              <a:rPr lang="en-US" sz="1800" dirty="0" err="1">
                <a:latin typeface="Calibri"/>
                <a:ea typeface="Calibri"/>
                <a:cs typeface="Calibri"/>
                <a:sym typeface="Calibri"/>
              </a:rPr>
              <a:t>Naprava</a:t>
            </a:r>
            <a:r>
              <a:rPr lang="en-US" sz="1800" dirty="0">
                <a:latin typeface="Calibri"/>
                <a:ea typeface="Calibri"/>
                <a:cs typeface="Calibri"/>
                <a:sym typeface="Calibri"/>
              </a:rPr>
              <a:t> </a:t>
            </a:r>
            <a:r>
              <a:rPr lang="en-US" sz="1800" dirty="0" err="1">
                <a:latin typeface="Calibri"/>
                <a:ea typeface="Calibri"/>
                <a:cs typeface="Calibri"/>
                <a:sym typeface="Calibri"/>
              </a:rPr>
              <a:t>ustvari</a:t>
            </a:r>
            <a:r>
              <a:rPr lang="en-US" sz="1800" dirty="0">
                <a:latin typeface="Calibri"/>
                <a:ea typeface="Calibri"/>
                <a:cs typeface="Calibri"/>
                <a:sym typeface="Calibri"/>
              </a:rPr>
              <a:t> </a:t>
            </a:r>
            <a:r>
              <a:rPr lang="en-US" sz="1800" dirty="0" err="1">
                <a:latin typeface="Calibri"/>
                <a:ea typeface="Calibri"/>
                <a:cs typeface="Calibri"/>
                <a:sym typeface="Calibri"/>
              </a:rPr>
              <a:t>umetniški</a:t>
            </a:r>
            <a:r>
              <a:rPr lang="en-US" sz="1800" dirty="0">
                <a:latin typeface="Calibri"/>
                <a:ea typeface="Calibri"/>
                <a:cs typeface="Calibri"/>
                <a:sym typeface="Calibri"/>
              </a:rPr>
              <a:t> </a:t>
            </a:r>
            <a:r>
              <a:rPr lang="en-US" sz="1800" dirty="0" err="1">
                <a:latin typeface="Calibri"/>
                <a:ea typeface="Calibri"/>
                <a:cs typeface="Calibri"/>
                <a:sym typeface="Calibri"/>
              </a:rPr>
              <a:t>prikaz</a:t>
            </a:r>
            <a:r>
              <a:rPr lang="en-US" sz="1800" dirty="0">
                <a:latin typeface="Calibri"/>
                <a:ea typeface="Calibri"/>
                <a:cs typeface="Calibri"/>
                <a:sym typeface="Calibri"/>
              </a:rPr>
              <a:t> </a:t>
            </a:r>
            <a:r>
              <a:rPr lang="en-US" sz="1800" dirty="0" err="1">
                <a:latin typeface="Calibri"/>
                <a:ea typeface="Calibri"/>
                <a:cs typeface="Calibri"/>
                <a:sym typeface="Calibri"/>
              </a:rPr>
              <a:t>vašega</a:t>
            </a:r>
            <a:r>
              <a:rPr lang="en-US" sz="1800" dirty="0">
                <a:latin typeface="Calibri"/>
                <a:ea typeface="Calibri"/>
                <a:cs typeface="Calibri"/>
                <a:sym typeface="Calibri"/>
              </a:rPr>
              <a:t> </a:t>
            </a:r>
            <a:r>
              <a:rPr lang="en-US" sz="1800" dirty="0" err="1">
                <a:latin typeface="Calibri"/>
                <a:ea typeface="Calibri"/>
                <a:cs typeface="Calibri"/>
                <a:sym typeface="Calibri"/>
              </a:rPr>
              <a:t>obraza</a:t>
            </a:r>
            <a:r>
              <a:rPr lang="en-US" sz="1800" dirty="0">
                <a:latin typeface="Calibri"/>
                <a:ea typeface="Calibri"/>
                <a:cs typeface="Calibri"/>
                <a:sym typeface="Calibri"/>
              </a:rPr>
              <a:t>.</a:t>
            </a:r>
          </a:p>
        </p:txBody>
      </p:sp>
      <p:sp>
        <p:nvSpPr>
          <p:cNvPr id="3" name="Ορθογώνιο 2">
            <a:extLst>
              <a:ext uri="{FF2B5EF4-FFF2-40B4-BE49-F238E27FC236}">
                <a16:creationId xmlns:a16="http://schemas.microsoft.com/office/drawing/2014/main" id="{70E00E18-FF9E-6939-6DF7-C7A94C944FCA}"/>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t>
            </a:r>
            <a:r>
              <a:rPr lang="sl-SI" sz="1800" dirty="0">
                <a:latin typeface="Calibri"/>
                <a:ea typeface="Calibri"/>
                <a:cs typeface="Calibri"/>
                <a:sym typeface="Calibri"/>
              </a:rPr>
              <a:t>Naprava a</a:t>
            </a:r>
            <a:r>
              <a:rPr lang="en-US" sz="1800" dirty="0" err="1">
                <a:latin typeface="Calibri"/>
                <a:ea typeface="Calibri"/>
                <a:cs typeface="Calibri"/>
                <a:sym typeface="Calibri"/>
              </a:rPr>
              <a:t>nal</a:t>
            </a:r>
            <a:r>
              <a:rPr lang="sl-SI" sz="1800" dirty="0">
                <a:latin typeface="Calibri"/>
                <a:ea typeface="Calibri"/>
                <a:cs typeface="Calibri"/>
                <a:sym typeface="Calibri"/>
              </a:rPr>
              <a:t>i</a:t>
            </a:r>
            <a:r>
              <a:rPr lang="en-US" sz="1800" dirty="0">
                <a:latin typeface="Calibri"/>
                <a:ea typeface="Calibri"/>
                <a:cs typeface="Calibri"/>
                <a:sym typeface="Calibri"/>
              </a:rPr>
              <a:t>z</a:t>
            </a:r>
            <a:r>
              <a:rPr lang="sl-SI" sz="1800" dirty="0">
                <a:latin typeface="Calibri"/>
                <a:ea typeface="Calibri"/>
                <a:cs typeface="Calibri"/>
                <a:sym typeface="Calibri"/>
              </a:rPr>
              <a:t>ira edinstvene oblike in poteze vašega obraza</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A4814B26-53F1-7D21-1563-83E32C6DA6F5}"/>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C. </a:t>
            </a:r>
            <a:r>
              <a:rPr lang="en-US" sz="1800" dirty="0" err="1">
                <a:latin typeface="Calibri"/>
                <a:ea typeface="Calibri"/>
                <a:cs typeface="Calibri"/>
                <a:sym typeface="Calibri"/>
              </a:rPr>
              <a:t>Naprava</a:t>
            </a:r>
            <a:r>
              <a:rPr lang="en-US" sz="1800" dirty="0">
                <a:latin typeface="Calibri"/>
                <a:ea typeface="Calibri"/>
                <a:cs typeface="Calibri"/>
                <a:sym typeface="Calibri"/>
              </a:rPr>
              <a:t> </a:t>
            </a:r>
            <a:r>
              <a:rPr lang="en-US" sz="1800" dirty="0" err="1">
                <a:latin typeface="Calibri"/>
                <a:ea typeface="Calibri"/>
                <a:cs typeface="Calibri"/>
                <a:sym typeface="Calibri"/>
              </a:rPr>
              <a:t>zazna</a:t>
            </a:r>
            <a:r>
              <a:rPr lang="en-US" sz="1800" dirty="0">
                <a:latin typeface="Calibri"/>
                <a:ea typeface="Calibri"/>
                <a:cs typeface="Calibri"/>
                <a:sym typeface="Calibri"/>
              </a:rPr>
              <a:t> </a:t>
            </a:r>
            <a:r>
              <a:rPr lang="en-US" sz="1800" dirty="0" err="1">
                <a:latin typeface="Calibri"/>
                <a:ea typeface="Calibri"/>
                <a:cs typeface="Calibri"/>
                <a:sym typeface="Calibri"/>
              </a:rPr>
              <a:t>edinstveni</a:t>
            </a:r>
            <a:r>
              <a:rPr lang="en-US" sz="1800" dirty="0">
                <a:latin typeface="Calibri"/>
                <a:ea typeface="Calibri"/>
                <a:cs typeface="Calibri"/>
                <a:sym typeface="Calibri"/>
              </a:rPr>
              <a:t> ton </a:t>
            </a:r>
            <a:r>
              <a:rPr lang="en-US" sz="1800" dirty="0" err="1">
                <a:latin typeface="Calibri"/>
                <a:ea typeface="Calibri"/>
                <a:cs typeface="Calibri"/>
                <a:sym typeface="Calibri"/>
              </a:rPr>
              <a:t>vašega</a:t>
            </a:r>
            <a:r>
              <a:rPr lang="en-US" sz="1800" dirty="0">
                <a:latin typeface="Calibri"/>
                <a:ea typeface="Calibri"/>
                <a:cs typeface="Calibri"/>
                <a:sym typeface="Calibri"/>
              </a:rPr>
              <a:t> </a:t>
            </a:r>
            <a:r>
              <a:rPr lang="en-US" sz="1800" dirty="0" err="1">
                <a:latin typeface="Calibri"/>
                <a:ea typeface="Calibri"/>
                <a:cs typeface="Calibri"/>
                <a:sym typeface="Calibri"/>
              </a:rPr>
              <a:t>glasu</a:t>
            </a:r>
            <a:r>
              <a:rPr lang="en-US" sz="1800" dirty="0">
                <a:latin typeface="Calibri"/>
                <a:ea typeface="Calibri"/>
                <a:cs typeface="Calibri"/>
                <a:sym typeface="Calibri"/>
              </a:rPr>
              <a:t>. </a:t>
            </a:r>
          </a:p>
        </p:txBody>
      </p:sp>
      <p:sp>
        <p:nvSpPr>
          <p:cNvPr id="5" name="Ορθογώνιο 4">
            <a:extLst>
              <a:ext uri="{FF2B5EF4-FFF2-40B4-BE49-F238E27FC236}">
                <a16:creationId xmlns:a16="http://schemas.microsoft.com/office/drawing/2014/main" id="{DDA72382-7704-86C4-7CAF-E7C2F60E9D73}"/>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a:t>
            </a:r>
            <a:r>
              <a:rPr lang="en-US" sz="1800" dirty="0" err="1">
                <a:latin typeface="Calibri"/>
                <a:ea typeface="Calibri"/>
                <a:cs typeface="Calibri"/>
                <a:sym typeface="Calibri"/>
              </a:rPr>
              <a:t>Naprava</a:t>
            </a:r>
            <a:r>
              <a:rPr lang="en-US" sz="1800" dirty="0">
                <a:latin typeface="Calibri"/>
                <a:ea typeface="Calibri"/>
                <a:cs typeface="Calibri"/>
                <a:sym typeface="Calibri"/>
              </a:rPr>
              <a:t> </a:t>
            </a:r>
            <a:r>
              <a:rPr lang="en-US" sz="1800" dirty="0" err="1">
                <a:latin typeface="Calibri"/>
                <a:ea typeface="Calibri"/>
                <a:cs typeface="Calibri"/>
                <a:sym typeface="Calibri"/>
              </a:rPr>
              <a:t>skenira</a:t>
            </a:r>
            <a:r>
              <a:rPr lang="en-US" sz="1800" dirty="0">
                <a:latin typeface="Calibri"/>
                <a:ea typeface="Calibri"/>
                <a:cs typeface="Calibri"/>
                <a:sym typeface="Calibri"/>
              </a:rPr>
              <a:t> </a:t>
            </a:r>
            <a:r>
              <a:rPr lang="en-US" sz="1800" dirty="0" err="1">
                <a:latin typeface="Calibri"/>
                <a:ea typeface="Calibri"/>
                <a:cs typeface="Calibri"/>
                <a:sym typeface="Calibri"/>
              </a:rPr>
              <a:t>vzorec</a:t>
            </a:r>
            <a:r>
              <a:rPr lang="en-US" sz="1800" dirty="0">
                <a:latin typeface="Calibri"/>
                <a:ea typeface="Calibri"/>
                <a:cs typeface="Calibri"/>
                <a:sym typeface="Calibri"/>
              </a:rPr>
              <a:t> </a:t>
            </a:r>
            <a:r>
              <a:rPr lang="en-US" sz="1800" dirty="0" err="1">
                <a:latin typeface="Calibri"/>
                <a:ea typeface="Calibri"/>
                <a:cs typeface="Calibri"/>
                <a:sym typeface="Calibri"/>
              </a:rPr>
              <a:t>črt</a:t>
            </a:r>
            <a:r>
              <a:rPr lang="en-US" sz="1800" dirty="0">
                <a:latin typeface="Calibri"/>
                <a:ea typeface="Calibri"/>
                <a:cs typeface="Calibri"/>
                <a:sym typeface="Calibri"/>
              </a:rPr>
              <a:t> </a:t>
            </a:r>
            <a:r>
              <a:rPr lang="en-US" sz="1800" dirty="0" err="1">
                <a:latin typeface="Calibri"/>
                <a:ea typeface="Calibri"/>
                <a:cs typeface="Calibri"/>
                <a:sym typeface="Calibri"/>
              </a:rPr>
              <a:t>na</a:t>
            </a:r>
            <a:r>
              <a:rPr lang="en-US" sz="1800" dirty="0">
                <a:latin typeface="Calibri"/>
                <a:ea typeface="Calibri"/>
                <a:cs typeface="Calibri"/>
                <a:sym typeface="Calibri"/>
              </a:rPr>
              <a:t> </a:t>
            </a:r>
            <a:r>
              <a:rPr lang="en-US" sz="1800" dirty="0" err="1">
                <a:latin typeface="Calibri"/>
                <a:ea typeface="Calibri"/>
                <a:cs typeface="Calibri"/>
                <a:sym typeface="Calibri"/>
              </a:rPr>
              <a:t>vaših</a:t>
            </a:r>
            <a:r>
              <a:rPr lang="en-US" sz="1800" dirty="0">
                <a:latin typeface="Calibri"/>
                <a:ea typeface="Calibri"/>
                <a:cs typeface="Calibri"/>
                <a:sym typeface="Calibri"/>
              </a:rPr>
              <a:t> </a:t>
            </a:r>
            <a:r>
              <a:rPr lang="en-US" sz="1800" dirty="0" err="1">
                <a:latin typeface="Calibri"/>
                <a:ea typeface="Calibri"/>
                <a:cs typeface="Calibri"/>
                <a:sym typeface="Calibri"/>
              </a:rPr>
              <a:t>prstnih</a:t>
            </a:r>
            <a:r>
              <a:rPr lang="en-US" sz="1800" dirty="0">
                <a:latin typeface="Calibri"/>
                <a:ea typeface="Calibri"/>
                <a:cs typeface="Calibri"/>
                <a:sym typeface="Calibri"/>
              </a:rPr>
              <a:t> </a:t>
            </a:r>
            <a:r>
              <a:rPr lang="en-US" sz="1800" dirty="0" err="1">
                <a:latin typeface="Calibri"/>
                <a:ea typeface="Calibri"/>
                <a:cs typeface="Calibri"/>
                <a:sym typeface="Calibri"/>
              </a:rPr>
              <a:t>konicah</a:t>
            </a:r>
            <a:r>
              <a:rPr lang="en-US" sz="1800" dirty="0">
                <a:latin typeface="Calibri"/>
                <a:ea typeface="Calibri"/>
                <a:cs typeface="Calibri"/>
                <a:sym typeface="Calibri"/>
              </a:rPr>
              <a:t>.</a:t>
            </a:r>
            <a:endParaRPr lang="en-US"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2. </a:t>
            </a:r>
            <a:r>
              <a:rPr lang="sl-SI" sz="2000" b="1" i="0" u="none" strike="noStrike" cap="none" dirty="0">
                <a:solidFill>
                  <a:srgbClr val="1C2E78"/>
                </a:solidFill>
                <a:latin typeface="Calibri"/>
                <a:ea typeface="Calibri"/>
                <a:cs typeface="Calibri"/>
                <a:sym typeface="Calibri"/>
              </a:rPr>
              <a:t>Kaj od naštetega </a:t>
            </a:r>
            <a:r>
              <a:rPr lang="en-US" sz="2000" b="1" i="0" u="none" strike="noStrike" cap="none" dirty="0">
                <a:solidFill>
                  <a:srgbClr val="1C2E78"/>
                </a:solidFill>
                <a:latin typeface="Calibri"/>
                <a:ea typeface="Calibri"/>
                <a:cs typeface="Calibri"/>
                <a:sym typeface="Calibri"/>
              </a:rPr>
              <a:t>N</a:t>
            </a:r>
            <a:r>
              <a:rPr lang="sl-SI" sz="2000" b="1" i="0" u="none" strike="noStrike" cap="none" dirty="0">
                <a:solidFill>
                  <a:srgbClr val="1C2E78"/>
                </a:solidFill>
                <a:latin typeface="Calibri"/>
                <a:ea typeface="Calibri"/>
                <a:cs typeface="Calibri"/>
                <a:sym typeface="Calibri"/>
              </a:rPr>
              <a:t>I</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i</a:t>
            </a:r>
            <a:r>
              <a:rPr lang="sl-SI" sz="2000" b="1" i="0" u="none" strike="noStrike" cap="none" dirty="0">
                <a:solidFill>
                  <a:srgbClr val="1C2E78"/>
                </a:solidFill>
                <a:latin typeface="Calibri"/>
                <a:ea typeface="Calibri"/>
                <a:cs typeface="Calibri"/>
                <a:sym typeface="Calibri"/>
              </a:rPr>
              <a:t>skalnik?</a:t>
            </a:r>
            <a:endParaRPr sz="1400" b="0" i="0" u="none" strike="noStrike" cap="none" dirty="0">
              <a:solidFill>
                <a:srgbClr val="000000"/>
              </a:solidFill>
              <a:latin typeface="Calibri"/>
              <a:ea typeface="Calibri"/>
              <a:cs typeface="Calibri"/>
              <a:sym typeface="Calibri"/>
            </a:endParaRPr>
          </a:p>
        </p:txBody>
      </p:sp>
      <p:sp>
        <p:nvSpPr>
          <p:cNvPr id="534" name="Google Shape;534;p54"/>
          <p:cNvSpPr txBox="1"/>
          <p:nvPr/>
        </p:nvSpPr>
        <p:spPr>
          <a:xfrm>
            <a:off x="2112607" y="1987414"/>
            <a:ext cx="385687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nl-NL" sz="1400" b="0" i="1" u="none" strike="noStrike" cap="none" dirty="0">
                <a:solidFill>
                  <a:schemeClr val="dk1"/>
                </a:solidFill>
                <a:latin typeface="Calibri"/>
                <a:ea typeface="Calibri"/>
                <a:cs typeface="Calibri"/>
                <a:sym typeface="Calibri"/>
              </a:rPr>
              <a:t>Samo en odgovor je pravilen!</a:t>
            </a:r>
          </a:p>
        </p:txBody>
      </p:sp>
      <p:sp>
        <p:nvSpPr>
          <p:cNvPr id="2" name="Ορθογώνιο 1">
            <a:extLst>
              <a:ext uri="{FF2B5EF4-FFF2-40B4-BE49-F238E27FC236}">
                <a16:creationId xmlns:a16="http://schemas.microsoft.com/office/drawing/2014/main" id="{341C1C3A-C7C0-5910-8CE0-1286F0EE0ADF}"/>
              </a:ext>
            </a:extLst>
          </p:cNvPr>
          <p:cNvSpPr/>
          <p:nvPr/>
        </p:nvSpPr>
        <p:spPr>
          <a:xfrm>
            <a:off x="2185506" y="2639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3" name="Ορθογώνιο 2">
            <a:extLst>
              <a:ext uri="{FF2B5EF4-FFF2-40B4-BE49-F238E27FC236}">
                <a16:creationId xmlns:a16="http://schemas.microsoft.com/office/drawing/2014/main" id="{059FC781-801A-8CE8-6BAC-FC4C6457C559}"/>
              </a:ext>
            </a:extLst>
          </p:cNvPr>
          <p:cNvSpPr/>
          <p:nvPr/>
        </p:nvSpPr>
        <p:spPr>
          <a:xfrm>
            <a:off x="6214581" y="26391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4" name="Ορθογώνιο 3">
            <a:extLst>
              <a:ext uri="{FF2B5EF4-FFF2-40B4-BE49-F238E27FC236}">
                <a16:creationId xmlns:a16="http://schemas.microsoft.com/office/drawing/2014/main" id="{2F49FBC2-3831-5DD0-460B-CF50EE599C91}"/>
              </a:ext>
            </a:extLst>
          </p:cNvPr>
          <p:cNvSpPr/>
          <p:nvPr/>
        </p:nvSpPr>
        <p:spPr>
          <a:xfrm>
            <a:off x="2185506" y="38869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Chrome</a:t>
            </a:r>
            <a:endParaRPr lang="en-US" sz="1800" dirty="0">
              <a:latin typeface="Calibri"/>
              <a:ea typeface="Calibri"/>
              <a:cs typeface="Calibri"/>
            </a:endParaRPr>
          </a:p>
        </p:txBody>
      </p:sp>
      <p:sp>
        <p:nvSpPr>
          <p:cNvPr id="5" name="Ορθογώνιο 4">
            <a:extLst>
              <a:ext uri="{FF2B5EF4-FFF2-40B4-BE49-F238E27FC236}">
                <a16:creationId xmlns:a16="http://schemas.microsoft.com/office/drawing/2014/main" id="{524E0777-AC27-8308-6140-7D65C4E9EF2D}"/>
              </a:ext>
            </a:extLst>
          </p:cNvPr>
          <p:cNvSpPr/>
          <p:nvPr/>
        </p:nvSpPr>
        <p:spPr>
          <a:xfrm>
            <a:off x="6214581" y="38869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Ecosia</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a:t>
            </a:r>
            <a:r>
              <a:rPr lang="sl-SI" sz="2000" b="1" i="0" u="none" strike="noStrike" cap="none" dirty="0">
                <a:solidFill>
                  <a:srgbClr val="1C2E78"/>
                </a:solidFill>
                <a:latin typeface="Calibri"/>
                <a:ea typeface="Calibri"/>
                <a:cs typeface="Calibri"/>
                <a:sym typeface="Calibri"/>
              </a:rPr>
              <a:t>Kaj pomeni</a:t>
            </a:r>
            <a:r>
              <a:rPr lang="en-US" sz="2000" b="1" i="0" u="none" strike="noStrike" cap="none" dirty="0">
                <a:solidFill>
                  <a:srgbClr val="1C2E78"/>
                </a:solidFill>
                <a:latin typeface="Calibri"/>
                <a:ea typeface="Calibri"/>
                <a:cs typeface="Calibri"/>
                <a:sym typeface="Calibri"/>
              </a:rPr>
              <a:t> “s” </a:t>
            </a:r>
            <a:r>
              <a:rPr lang="sl-SI" sz="2000" b="1" i="0" u="none" strike="noStrike" cap="none" dirty="0">
                <a:solidFill>
                  <a:srgbClr val="1C2E78"/>
                </a:solidFill>
                <a:latin typeface="Calibri"/>
                <a:ea typeface="Calibri"/>
                <a:cs typeface="Calibri"/>
                <a:sym typeface="Calibri"/>
              </a:rPr>
              <a:t>na koncu</a:t>
            </a:r>
            <a:r>
              <a:rPr lang="en-US" sz="2000" b="1" i="0" u="none" strike="noStrike" cap="none" dirty="0">
                <a:solidFill>
                  <a:srgbClr val="1C2E78"/>
                </a:solidFill>
                <a:latin typeface="Calibri"/>
                <a:ea typeface="Calibri"/>
                <a:cs typeface="Calibri"/>
                <a:sym typeface="Calibri"/>
              </a:rPr>
              <a:t> http</a:t>
            </a:r>
            <a:r>
              <a:rPr lang="en-US" sz="2800" b="1" i="0" u="none" strike="noStrike" cap="none" dirty="0">
                <a:solidFill>
                  <a:srgbClr val="84C337"/>
                </a:solidFill>
                <a:latin typeface="Calibri"/>
                <a:ea typeface="Calibri"/>
                <a:cs typeface="Calibri"/>
                <a:sym typeface="Calibri"/>
              </a:rPr>
              <a:t>s</a:t>
            </a:r>
            <a:r>
              <a:rPr lang="sl-SI" sz="2000" b="1" dirty="0">
                <a:solidFill>
                  <a:srgbClr val="1C2E78"/>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546" name="Google Shape;546;p55"/>
          <p:cNvSpPr txBox="1"/>
          <p:nvPr/>
        </p:nvSpPr>
        <p:spPr>
          <a:xfrm>
            <a:off x="2112607" y="1987414"/>
            <a:ext cx="349761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nl-NL" sz="1400" b="0" i="1" u="none" strike="noStrike" cap="none" dirty="0">
                <a:solidFill>
                  <a:schemeClr val="dk1"/>
                </a:solidFill>
                <a:latin typeface="Calibri"/>
                <a:ea typeface="Calibri"/>
                <a:cs typeface="Calibri"/>
                <a:sym typeface="Calibri"/>
              </a:rPr>
              <a:t>Samo en odgovor je pravilen!</a:t>
            </a:r>
          </a:p>
        </p:txBody>
      </p:sp>
      <p:sp>
        <p:nvSpPr>
          <p:cNvPr id="2" name="Ορθογώνιο 1">
            <a:extLst>
              <a:ext uri="{FF2B5EF4-FFF2-40B4-BE49-F238E27FC236}">
                <a16:creationId xmlns:a16="http://schemas.microsoft.com/office/drawing/2014/main" id="{D209C8E9-84E8-353B-5166-5A824662B4FE}"/>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Simple </a:t>
            </a:r>
            <a:r>
              <a:rPr lang="sl-SI" sz="2000" dirty="0">
                <a:latin typeface="Calibri"/>
                <a:ea typeface="Calibri"/>
                <a:cs typeface="Calibri"/>
                <a:sym typeface="Calibri"/>
              </a:rPr>
              <a:t> (preprost)</a:t>
            </a:r>
            <a:endParaRPr lang="el-GR" sz="20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CE4C3ACC-A190-960C-76F4-2B94B92026D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a:t>
            </a:r>
            <a:r>
              <a:rPr lang="en-US" sz="2000" dirty="0">
                <a:latin typeface="Calibri"/>
                <a:ea typeface="Calibri"/>
                <a:cs typeface="Calibri"/>
                <a:sym typeface="Calibri"/>
              </a:rPr>
              <a:t>Secure</a:t>
            </a:r>
            <a:r>
              <a:rPr lang="sl-SI" sz="2000" dirty="0">
                <a:latin typeface="Calibri"/>
                <a:ea typeface="Calibri"/>
                <a:cs typeface="Calibri"/>
                <a:sym typeface="Calibri"/>
              </a:rPr>
              <a:t> (varen</a:t>
            </a:r>
            <a:r>
              <a:rPr lang="en-US" sz="2000" dirty="0">
                <a:latin typeface="Calibri"/>
                <a:ea typeface="Calibri"/>
                <a:cs typeface="Calibri"/>
                <a:sym typeface="Calibri"/>
              </a:rPr>
              <a:t>)</a:t>
            </a:r>
            <a:endParaRPr lang="el-GR" sz="20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19F2916-FF9D-9BC4-2222-94A15A741972}"/>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C. Super</a:t>
            </a:r>
            <a:endParaRPr lang="el-GR" sz="20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3855C516-A64A-6471-E163-1ACF140337EB}"/>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D. Sensitive (</a:t>
            </a:r>
            <a:r>
              <a:rPr lang="sl-SI" sz="2000" dirty="0">
                <a:latin typeface="Calibri"/>
                <a:ea typeface="Calibri"/>
                <a:cs typeface="Calibri"/>
                <a:sym typeface="Calibri"/>
              </a:rPr>
              <a:t>občutljiv</a:t>
            </a:r>
            <a:r>
              <a:rPr lang="en-US" sz="2000" dirty="0">
                <a:latin typeface="Calibri"/>
                <a:ea typeface="Calibri"/>
                <a:cs typeface="Calibri"/>
                <a:sym typeface="Calibri"/>
              </a:rPr>
              <a:t>)</a:t>
            </a:r>
            <a:endParaRPr lang="el-G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4. </a:t>
            </a:r>
            <a:r>
              <a:rPr lang="sl-SI" sz="2000" b="1" dirty="0">
                <a:solidFill>
                  <a:srgbClr val="1C2E78"/>
                </a:solidFill>
                <a:latin typeface="Calibri"/>
                <a:ea typeface="Calibri"/>
                <a:cs typeface="Calibri"/>
                <a:sym typeface="Calibri"/>
              </a:rPr>
              <a:t>P</a:t>
            </a:r>
            <a:r>
              <a:rPr lang="sl-SI" sz="2000" b="1" i="0" u="none" strike="noStrike" cap="none" dirty="0">
                <a:solidFill>
                  <a:srgbClr val="1C2E78"/>
                </a:solidFill>
                <a:latin typeface="Calibri"/>
                <a:ea typeface="Calibri"/>
                <a:cs typeface="Calibri"/>
                <a:sym typeface="Calibri"/>
              </a:rPr>
              <a:t>rogramska oprema in </a:t>
            </a:r>
            <a:r>
              <a:rPr lang="en-US" sz="2000" b="1" i="0" u="none" strike="noStrike" cap="none" dirty="0" err="1">
                <a:solidFill>
                  <a:srgbClr val="1C2E78"/>
                </a:solidFill>
                <a:latin typeface="Calibri"/>
                <a:ea typeface="Calibri"/>
                <a:cs typeface="Calibri"/>
                <a:sym typeface="Calibri"/>
              </a:rPr>
              <a:t>apli</a:t>
            </a:r>
            <a:r>
              <a:rPr lang="sl-SI" sz="2000" b="1" i="0" u="none" strike="noStrike" cap="none" dirty="0">
                <a:solidFill>
                  <a:srgbClr val="1C2E78"/>
                </a:solidFill>
                <a:latin typeface="Calibri"/>
                <a:ea typeface="Calibri"/>
                <a:cs typeface="Calibri"/>
                <a:sym typeface="Calibri"/>
              </a:rPr>
              <a:t>k</a:t>
            </a:r>
            <a:r>
              <a:rPr lang="en-US" sz="2000" b="1" i="0" u="none" strike="noStrike" cap="none" dirty="0">
                <a:solidFill>
                  <a:srgbClr val="1C2E78"/>
                </a:solidFill>
                <a:latin typeface="Calibri"/>
                <a:ea typeface="Calibri"/>
                <a:cs typeface="Calibri"/>
                <a:sym typeface="Calibri"/>
              </a:rPr>
              <a:t>a</a:t>
            </a:r>
            <a:r>
              <a:rPr lang="sl-SI" sz="2000" b="1" i="0" u="none" strike="noStrike" cap="none" dirty="0">
                <a:solidFill>
                  <a:srgbClr val="1C2E78"/>
                </a:solidFill>
                <a:latin typeface="Calibri"/>
                <a:ea typeface="Calibri"/>
                <a:cs typeface="Calibri"/>
                <a:sym typeface="Calibri"/>
              </a:rPr>
              <a:t>c</a:t>
            </a:r>
            <a:r>
              <a:rPr lang="en-US" sz="2000" b="1" i="0" u="none" strike="noStrike" cap="none" dirty="0" err="1">
                <a:solidFill>
                  <a:srgbClr val="1C2E78"/>
                </a:solidFill>
                <a:latin typeface="Calibri"/>
                <a:ea typeface="Calibri"/>
                <a:cs typeface="Calibri"/>
                <a:sym typeface="Calibri"/>
              </a:rPr>
              <a:t>i</a:t>
            </a:r>
            <a:r>
              <a:rPr lang="sl-SI" sz="2000" b="1" i="0" u="none" strike="noStrike" cap="none" dirty="0">
                <a:solidFill>
                  <a:srgbClr val="1C2E78"/>
                </a:solidFill>
                <a:latin typeface="Calibri"/>
                <a:ea typeface="Calibri"/>
                <a:cs typeface="Calibri"/>
                <a:sym typeface="Calibri"/>
              </a:rPr>
              <a:t>je na vaših napravah</a:t>
            </a:r>
            <a:r>
              <a:rPr lang="en-US" sz="2000" b="1" i="0" u="none" strike="noStrike" cap="none" dirty="0">
                <a:solidFill>
                  <a:srgbClr val="1C2E78"/>
                </a:solidFill>
                <a:latin typeface="Calibri"/>
                <a:ea typeface="Calibri"/>
                <a:cs typeface="Calibri"/>
                <a:sym typeface="Calibri"/>
              </a:rPr>
              <a:t> </a:t>
            </a:r>
            <a:r>
              <a:rPr lang="sl-SI" sz="2000" b="1" i="0" u="none" strike="noStrike" cap="none" dirty="0">
                <a:solidFill>
                  <a:srgbClr val="1C2E78"/>
                </a:solidFill>
                <a:latin typeface="Calibri"/>
                <a:ea typeface="Calibri"/>
                <a:cs typeface="Calibri"/>
                <a:sym typeface="Calibri"/>
              </a:rPr>
              <a:t>se</a:t>
            </a:r>
            <a:r>
              <a:rPr lang="en-US" sz="2000" b="1" i="0" u="none" strike="noStrike" cap="none" dirty="0">
                <a:solidFill>
                  <a:srgbClr val="1C2E78"/>
                </a:solidFill>
                <a:latin typeface="Calibri"/>
                <a:ea typeface="Calibri"/>
                <a:cs typeface="Calibri"/>
                <a:sym typeface="Calibri"/>
              </a:rPr>
              <a:t> a</a:t>
            </a:r>
            <a:r>
              <a:rPr lang="sl-SI" sz="2000" b="1" i="0" u="none" strike="noStrike" cap="none" dirty="0">
                <a:solidFill>
                  <a:srgbClr val="1C2E78"/>
                </a:solidFill>
                <a:latin typeface="Calibri"/>
                <a:ea typeface="Calibri"/>
                <a:cs typeface="Calibri"/>
                <a:sym typeface="Calibri"/>
              </a:rPr>
              <a:t>v</a:t>
            </a:r>
            <a:r>
              <a:rPr lang="en-US" sz="2000" b="1" i="0" u="none" strike="noStrike" cap="none" dirty="0" err="1">
                <a:solidFill>
                  <a:srgbClr val="1C2E78"/>
                </a:solidFill>
                <a:latin typeface="Calibri"/>
                <a:ea typeface="Calibri"/>
                <a:cs typeface="Calibri"/>
                <a:sym typeface="Calibri"/>
              </a:rPr>
              <a:t>tomati</a:t>
            </a:r>
            <a:r>
              <a:rPr lang="sl-SI" sz="2000" b="1" i="0" u="none" strike="noStrike" cap="none" dirty="0" err="1">
                <a:solidFill>
                  <a:srgbClr val="1C2E78"/>
                </a:solidFill>
                <a:latin typeface="Calibri"/>
                <a:ea typeface="Calibri"/>
                <a:cs typeface="Calibri"/>
                <a:sym typeface="Calibri"/>
              </a:rPr>
              <a:t>čno</a:t>
            </a:r>
            <a:r>
              <a:rPr lang="sl-SI" sz="2000" b="1" i="0" u="none" strike="noStrike" cap="none" dirty="0">
                <a:solidFill>
                  <a:srgbClr val="1C2E78"/>
                </a:solidFill>
                <a:latin typeface="Calibri"/>
                <a:ea typeface="Calibri"/>
                <a:cs typeface="Calibri"/>
                <a:sym typeface="Calibri"/>
              </a:rPr>
              <a:t> po</a:t>
            </a:r>
            <a:r>
              <a:rPr lang="en-US" sz="2000" b="1" i="0" u="none" strike="noStrike" cap="none" dirty="0">
                <a:solidFill>
                  <a:srgbClr val="1C2E78"/>
                </a:solidFill>
                <a:latin typeface="Calibri"/>
                <a:ea typeface="Calibri"/>
                <a:cs typeface="Calibri"/>
                <a:sym typeface="Calibri"/>
              </a:rPr>
              <a:t>s</a:t>
            </a:r>
            <a:r>
              <a:rPr lang="sl-SI" sz="2000" b="1" i="0" u="none" strike="noStrike" cap="none" dirty="0" err="1">
                <a:solidFill>
                  <a:srgbClr val="1C2E78"/>
                </a:solidFill>
                <a:latin typeface="Calibri"/>
                <a:ea typeface="Calibri"/>
                <a:cs typeface="Calibri"/>
                <a:sym typeface="Calibri"/>
              </a:rPr>
              <a:t>odabljajo</a:t>
            </a:r>
            <a:r>
              <a:rPr lang="en-US" sz="2000" b="1" i="0"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206702E-8104-AC85-5667-7186F194CED8}"/>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N</a:t>
            </a:r>
            <a:r>
              <a:rPr lang="sl-SI" sz="1800" dirty="0">
                <a:latin typeface="Calibri"/>
                <a:ea typeface="Calibri"/>
                <a:cs typeface="Calibri"/>
                <a:sym typeface="Calibri"/>
              </a:rPr>
              <a:t>e</a:t>
            </a:r>
            <a:r>
              <a:rPr lang="en-US" sz="1800" dirty="0">
                <a:latin typeface="Calibri"/>
                <a:ea typeface="Calibri"/>
                <a:cs typeface="Calibri"/>
                <a:sym typeface="Calibri"/>
              </a:rPr>
              <a:t>, tr</a:t>
            </a:r>
            <a:r>
              <a:rPr lang="sl-SI" sz="1800" dirty="0">
                <a:latin typeface="Calibri"/>
                <a:ea typeface="Calibri"/>
                <a:cs typeface="Calibri"/>
                <a:sym typeface="Calibri"/>
              </a:rPr>
              <a:t>ditev je napačna</a:t>
            </a:r>
            <a:r>
              <a:rPr lang="en-US" sz="1800" dirty="0">
                <a:latin typeface="Calibri"/>
                <a:ea typeface="Calibri"/>
                <a:cs typeface="Calibri"/>
                <a:sym typeface="Calibri"/>
              </a:rPr>
              <a:t>.</a:t>
            </a:r>
          </a:p>
        </p:txBody>
      </p:sp>
      <p:sp>
        <p:nvSpPr>
          <p:cNvPr id="3" name="Ορθογώνιο 2">
            <a:extLst>
              <a:ext uri="{FF2B5EF4-FFF2-40B4-BE49-F238E27FC236}">
                <a16:creationId xmlns:a16="http://schemas.microsoft.com/office/drawing/2014/main" id="{E843ED75-6E03-60D8-6457-09BF09860E1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sl-SI" sz="1800" dirty="0">
                <a:latin typeface="Calibri"/>
                <a:ea typeface="Calibri"/>
                <a:cs typeface="Calibri"/>
                <a:sym typeface="Calibri"/>
              </a:rPr>
              <a:t>Da</a:t>
            </a:r>
            <a:r>
              <a:rPr lang="en-US" sz="1800" dirty="0">
                <a:latin typeface="Calibri"/>
                <a:ea typeface="Calibri"/>
                <a:cs typeface="Calibri"/>
                <a:sym typeface="Calibri"/>
              </a:rPr>
              <a:t>, tr</a:t>
            </a:r>
            <a:r>
              <a:rPr lang="sl-SI" sz="1800" dirty="0">
                <a:latin typeface="Calibri"/>
                <a:ea typeface="Calibri"/>
                <a:cs typeface="Calibri"/>
                <a:sym typeface="Calibri"/>
              </a:rPr>
              <a:t>ditev je pravilna</a:t>
            </a:r>
            <a:r>
              <a:rPr lang="en-US" sz="1800" dirty="0">
                <a:latin typeface="Calibri"/>
                <a:ea typeface="Calibri"/>
                <a:cs typeface="Calibri"/>
                <a:sym typeface="Calibri"/>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58"/>
          <p:cNvGrpSpPr/>
          <p:nvPr/>
        </p:nvGrpSpPr>
        <p:grpSpPr>
          <a:xfrm>
            <a:off x="0" y="1"/>
            <a:ext cx="12624362" cy="6910372"/>
            <a:chOff x="0" y="0"/>
            <a:chExt cx="12624362" cy="7020335"/>
          </a:xfrm>
        </p:grpSpPr>
        <p:sp>
          <p:nvSpPr>
            <p:cNvPr id="567" name="Google Shape;567;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8" name="Google Shape;568;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9" name="Google Shape;569;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70" name="Google Shape;570;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sl-SI" sz="4000" b="1" i="0" u="none" strike="noStrike" cap="none" dirty="0">
                  <a:solidFill>
                    <a:srgbClr val="FFC243"/>
                  </a:solidFill>
                  <a:latin typeface="Calibri"/>
                  <a:ea typeface="Calibri"/>
                  <a:cs typeface="Calibri"/>
                  <a:sym typeface="Calibri"/>
                </a:rPr>
                <a:t>Čestitke</a:t>
              </a:r>
              <a:r>
                <a:rPr lang="en-US" sz="4000" b="1" i="0" u="none" strike="noStrike" cap="none" dirty="0">
                  <a:solidFill>
                    <a:srgbClr val="FFC243"/>
                  </a:solidFill>
                  <a:latin typeface="Calibri"/>
                  <a:ea typeface="Calibri"/>
                  <a:cs typeface="Calibri"/>
                  <a:sym typeface="Calibri"/>
                </a:rPr>
                <a:t>!</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sl-SI" sz="2800" b="1" i="0" u="none" strike="noStrike" cap="none" dirty="0">
                  <a:solidFill>
                    <a:srgbClr val="1C2E78"/>
                  </a:solidFill>
                  <a:latin typeface="Calibri"/>
                  <a:ea typeface="Calibri"/>
                  <a:cs typeface="Calibri"/>
                  <a:sym typeface="Calibri"/>
                </a:rPr>
                <a:t>Ta </a:t>
              </a:r>
              <a:r>
                <a:rPr lang="en-US" sz="2800" b="1" i="0" u="none" strike="noStrike" cap="none" dirty="0" err="1">
                  <a:solidFill>
                    <a:srgbClr val="1C2E78"/>
                  </a:solidFill>
                  <a:latin typeface="Calibri"/>
                  <a:ea typeface="Calibri"/>
                  <a:cs typeface="Calibri"/>
                  <a:sym typeface="Calibri"/>
                </a:rPr>
                <a:t>modul</a:t>
              </a:r>
              <a:r>
                <a:rPr lang="sl-SI" sz="2800" b="1" i="0" u="none" strike="noStrike" cap="none" dirty="0">
                  <a:solidFill>
                    <a:srgbClr val="1C2E78"/>
                  </a:solidFill>
                  <a:latin typeface="Calibri"/>
                  <a:ea typeface="Calibri"/>
                  <a:cs typeface="Calibri"/>
                  <a:sym typeface="Calibri"/>
                </a:rPr>
                <a:t> ste zaključili</a:t>
              </a:r>
              <a:r>
                <a:rPr lang="en-US" sz="2800" b="1" i="0"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grpSp>
      <p:sp>
        <p:nvSpPr>
          <p:cNvPr id="571" name="Google Shape;571;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sl-SI" sz="1200" b="0" i="0" dirty="0">
                <a:solidFill>
                  <a:schemeClr val="lt1"/>
                </a:solidFill>
                <a:latin typeface="Calibri"/>
                <a:ea typeface="Calibri"/>
                <a:cs typeface="Calibri"/>
                <a:sym typeface="Calibri"/>
              </a:rPr>
              <a:t>Projekt financira Evropska unija. Izražena stališča in mnenja so izključno stališča in mnenja avtorjev in ni nujno, da odražajo stališča in mnenja Evropske unije ali Evropske izvajalske agencije za izobraževanje in kulturo (EACEA). N</a:t>
            </a:r>
            <a:r>
              <a:rPr lang="sl-SI" sz="1200" dirty="0">
                <a:solidFill>
                  <a:schemeClr val="lt1"/>
                </a:solidFill>
                <a:latin typeface="Calibri"/>
                <a:ea typeface="Calibri"/>
                <a:cs typeface="Calibri"/>
                <a:sym typeface="Calibri"/>
              </a:rPr>
              <a:t>iti</a:t>
            </a:r>
            <a:r>
              <a:rPr lang="sl-SI" sz="1200" b="0" i="0" dirty="0">
                <a:solidFill>
                  <a:schemeClr val="lt1"/>
                </a:solidFill>
                <a:latin typeface="Calibri"/>
                <a:ea typeface="Calibri"/>
                <a:cs typeface="Calibri"/>
                <a:sym typeface="Calibri"/>
              </a:rPr>
              <a:t> Evropska unija niti EACEA ne moreta odgovarjati zanje. Številka projekta: 2023-1-RO01-KA220-ADU-000157797</a:t>
            </a:r>
            <a:endParaRPr lang="sl-SI" sz="1200" dirty="0">
              <a:solidFill>
                <a:schemeClr val="lt1"/>
              </a:solidFill>
              <a:latin typeface="Calibri"/>
              <a:ea typeface="Calibri"/>
              <a:cs typeface="Calibri"/>
              <a:sym typeface="Calibri"/>
            </a:endParaRPr>
          </a:p>
        </p:txBody>
      </p:sp>
      <p:pic>
        <p:nvPicPr>
          <p:cNvPr id="573" name="Google Shape;573;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4" name="Google Shape;574;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3E787787-F19F-F398-4609-D94F4900CA05}"/>
              </a:ext>
            </a:extLst>
          </p:cNvPr>
          <p:cNvPicPr>
            <a:picLocks noChangeAspect="1"/>
          </p:cNvPicPr>
          <p:nvPr/>
        </p:nvPicPr>
        <p:blipFill>
          <a:blip r:embed="rId5"/>
          <a:stretch>
            <a:fillRect/>
          </a:stretch>
        </p:blipFill>
        <p:spPr>
          <a:xfrm>
            <a:off x="-22363" y="6210455"/>
            <a:ext cx="2515315" cy="6627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sl-SI" sz="2400" dirty="0"/>
              <a:t>Kompetence</a:t>
            </a:r>
            <a:endParaRPr sz="2400" dirty="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i="0" u="none" strike="noStrike" cap="none" dirty="0">
                <a:solidFill>
                  <a:schemeClr val="dk1"/>
                </a:solidFill>
                <a:latin typeface="Calibri"/>
                <a:ea typeface="Calibri"/>
                <a:cs typeface="Calibri"/>
                <a:sym typeface="Calibri"/>
              </a:rPr>
              <a:t>Osnovne veščine digitalne pismenosti</a:t>
            </a:r>
            <a:endParaRPr sz="2000" b="0" i="0" u="none" strike="noStrike" cap="none" dirty="0">
              <a:solidFill>
                <a:schemeClr val="dk1"/>
              </a:solidFill>
              <a:latin typeface="Calibri"/>
              <a:ea typeface="Calibri"/>
              <a:cs typeface="Calibri"/>
              <a:sym typeface="Calibri"/>
            </a:endParaRPr>
          </a:p>
        </p:txBody>
      </p:sp>
      <p:sp>
        <p:nvSpPr>
          <p:cNvPr id="140" name="Google Shape;14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41" name="Google Shape;141;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sl-SI" sz="2400" b="0" i="1" u="none" strike="noStrike" cap="none" dirty="0">
                <a:solidFill>
                  <a:srgbClr val="1C2E78"/>
                </a:solidFill>
                <a:latin typeface="Calibri"/>
                <a:ea typeface="Calibri"/>
                <a:cs typeface="Calibri"/>
                <a:sym typeface="Calibri"/>
              </a:rPr>
              <a:t>Ko zaključite ta modul, boste:</a:t>
            </a:r>
            <a:endParaRPr sz="1400" b="0" i="0" u="none" strike="noStrike" cap="none" dirty="0">
              <a:solidFill>
                <a:srgbClr val="000000"/>
              </a:solidFill>
              <a:latin typeface="Calibri"/>
              <a:ea typeface="Calibri"/>
              <a:cs typeface="Calibri"/>
              <a:sym typeface="Calibri"/>
            </a:endParaRPr>
          </a:p>
        </p:txBody>
      </p:sp>
      <p:sp>
        <p:nvSpPr>
          <p:cNvPr id="142" name="Google Shape;142;p5"/>
          <p:cNvSpPr txBox="1"/>
          <p:nvPr/>
        </p:nvSpPr>
        <p:spPr>
          <a:xfrm>
            <a:off x="485775" y="2236601"/>
            <a:ext cx="5610300" cy="4505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400"/>
              <a:buFont typeface="Calibri"/>
              <a:buChar char="▪"/>
            </a:pPr>
            <a:r>
              <a:rPr lang="sl-SI" sz="1600" dirty="0">
                <a:solidFill>
                  <a:schemeClr val="bg1"/>
                </a:solidFill>
              </a:rPr>
              <a:t>Imeli</a:t>
            </a:r>
            <a:r>
              <a:rPr lang="it-IT" sz="1600" dirty="0">
                <a:solidFill>
                  <a:schemeClr val="bg1"/>
                </a:solidFill>
              </a:rPr>
              <a:t> </a:t>
            </a:r>
            <a:r>
              <a:rPr lang="it-IT" sz="1600" dirty="0" err="1">
                <a:solidFill>
                  <a:schemeClr val="bg1"/>
                </a:solidFill>
              </a:rPr>
              <a:t>veščine</a:t>
            </a:r>
            <a:r>
              <a:rPr lang="it-IT" sz="1600" dirty="0">
                <a:solidFill>
                  <a:schemeClr val="bg1"/>
                </a:solidFill>
              </a:rPr>
              <a:t>, </a:t>
            </a:r>
            <a:r>
              <a:rPr lang="it-IT" sz="1600" dirty="0" err="1">
                <a:solidFill>
                  <a:schemeClr val="bg1"/>
                </a:solidFill>
              </a:rPr>
              <a:t>potrebne</a:t>
            </a:r>
            <a:r>
              <a:rPr lang="it-IT" sz="1600" dirty="0">
                <a:solidFill>
                  <a:schemeClr val="bg1"/>
                </a:solidFill>
              </a:rPr>
              <a:t> za </a:t>
            </a:r>
            <a:r>
              <a:rPr lang="it-IT" sz="1600" dirty="0" err="1">
                <a:solidFill>
                  <a:schemeClr val="bg1"/>
                </a:solidFill>
              </a:rPr>
              <a:t>varno</a:t>
            </a:r>
            <a:r>
              <a:rPr lang="it-IT" sz="1600" dirty="0">
                <a:solidFill>
                  <a:schemeClr val="bg1"/>
                </a:solidFill>
              </a:rPr>
              <a:t> in </a:t>
            </a:r>
            <a:r>
              <a:rPr lang="it-IT" sz="1600" dirty="0" err="1">
                <a:solidFill>
                  <a:schemeClr val="bg1"/>
                </a:solidFill>
              </a:rPr>
              <a:t>samozavestno</a:t>
            </a:r>
            <a:r>
              <a:rPr lang="it-IT" sz="1600" dirty="0">
                <a:solidFill>
                  <a:schemeClr val="bg1"/>
                </a:solidFill>
              </a:rPr>
              <a:t> </a:t>
            </a:r>
            <a:r>
              <a:rPr lang="sl-SI" sz="1600" dirty="0">
                <a:solidFill>
                  <a:schemeClr val="bg1"/>
                </a:solidFill>
              </a:rPr>
              <a:t>izvajanje plačil prek</a:t>
            </a:r>
            <a:r>
              <a:rPr lang="it-IT" sz="1600" dirty="0">
                <a:solidFill>
                  <a:schemeClr val="bg1"/>
                </a:solidFill>
              </a:rPr>
              <a:t> </a:t>
            </a:r>
            <a:r>
              <a:rPr lang="it-IT" sz="1600" dirty="0" err="1">
                <a:solidFill>
                  <a:schemeClr val="bg1"/>
                </a:solidFill>
              </a:rPr>
              <a:t>mobiln</a:t>
            </a:r>
            <a:r>
              <a:rPr lang="sl-SI" sz="1600" dirty="0">
                <a:solidFill>
                  <a:schemeClr val="bg1"/>
                </a:solidFill>
              </a:rPr>
              <a:t>ih n</a:t>
            </a:r>
            <a:r>
              <a:rPr lang="it-IT" sz="1600" dirty="0">
                <a:solidFill>
                  <a:schemeClr val="bg1"/>
                </a:solidFill>
              </a:rPr>
              <a:t>a</a:t>
            </a:r>
            <a:r>
              <a:rPr lang="sl-SI" sz="1600" dirty="0">
                <a:solidFill>
                  <a:schemeClr val="bg1"/>
                </a:solidFill>
              </a:rPr>
              <a:t>prav</a:t>
            </a:r>
            <a:r>
              <a:rPr lang="it-IT" sz="1600" dirty="0">
                <a:solidFill>
                  <a:schemeClr val="bg1"/>
                </a:solidFill>
              </a:rPr>
              <a:t>: </a:t>
            </a:r>
          </a:p>
          <a:p>
            <a:pPr marL="742950" lvl="1" indent="-285750">
              <a:spcBef>
                <a:spcPts val="1200"/>
              </a:spcBef>
              <a:buClr>
                <a:srgbClr val="FFDA4C"/>
              </a:buClr>
              <a:buSzPts val="2400"/>
              <a:buFont typeface="Wingdings" panose="05000000000000000000" pitchFamily="2" charset="2"/>
              <a:buChar char="ü"/>
            </a:pPr>
            <a:r>
              <a:rPr lang="en-US" sz="1600" dirty="0" err="1">
                <a:solidFill>
                  <a:schemeClr val="bg1"/>
                </a:solidFill>
              </a:rPr>
              <a:t>Uporabljanje</a:t>
            </a:r>
            <a:r>
              <a:rPr lang="en-US" sz="1600" dirty="0">
                <a:solidFill>
                  <a:schemeClr val="bg1"/>
                </a:solidFill>
              </a:rPr>
              <a:t> </a:t>
            </a:r>
            <a:r>
              <a:rPr lang="en-US" sz="1600" dirty="0" err="1">
                <a:solidFill>
                  <a:schemeClr val="bg1"/>
                </a:solidFill>
              </a:rPr>
              <a:t>naprav</a:t>
            </a:r>
            <a:r>
              <a:rPr lang="en-US" sz="1600" dirty="0">
                <a:solidFill>
                  <a:schemeClr val="bg1"/>
                </a:solidFill>
              </a:rPr>
              <a:t> IKT in </a:t>
            </a:r>
            <a:r>
              <a:rPr lang="en-US" sz="1600" dirty="0" err="1">
                <a:solidFill>
                  <a:schemeClr val="bg1"/>
                </a:solidFill>
              </a:rPr>
              <a:t>njihovo</a:t>
            </a:r>
            <a:r>
              <a:rPr lang="en-US" sz="1600" dirty="0">
                <a:solidFill>
                  <a:schemeClr val="bg1"/>
                </a:solidFill>
              </a:rPr>
              <a:t> </a:t>
            </a:r>
            <a:r>
              <a:rPr lang="en-US" sz="1600" dirty="0" err="1">
                <a:solidFill>
                  <a:schemeClr val="bg1"/>
                </a:solidFill>
              </a:rPr>
              <a:t>posodabljanje</a:t>
            </a:r>
            <a:r>
              <a:rPr lang="en-US" sz="1600" dirty="0">
                <a:solidFill>
                  <a:schemeClr val="bg1"/>
                </a:solidFill>
              </a:rPr>
              <a:t>  </a:t>
            </a:r>
          </a:p>
          <a:p>
            <a:pPr marL="742950" lvl="1" indent="-285750" algn="l" rtl="0">
              <a:lnSpc>
                <a:spcPct val="100000"/>
              </a:lnSpc>
              <a:spcBef>
                <a:spcPts val="1200"/>
              </a:spcBef>
              <a:spcAft>
                <a:spcPts val="0"/>
              </a:spcAft>
              <a:buClr>
                <a:srgbClr val="FFDA4C"/>
              </a:buClr>
              <a:buSzPts val="2400"/>
              <a:buFont typeface="Wingdings" panose="05000000000000000000" pitchFamily="2" charset="2"/>
              <a:buChar char="ü"/>
            </a:pPr>
            <a:r>
              <a:rPr lang="sl-SI" sz="1600" dirty="0">
                <a:solidFill>
                  <a:schemeClr val="bg1"/>
                </a:solidFill>
              </a:rPr>
              <a:t>Upravljanje e-poštnega računa: pošiljanje in prejemanje e-poštnih sporočil, odgovarjanje nanje, njihovo urejanje, pripenjanje datotek in upravljanje seznama stikov</a:t>
            </a:r>
          </a:p>
          <a:p>
            <a:pPr marL="742950" indent="-285750">
              <a:spcBef>
                <a:spcPts val="1200"/>
              </a:spcBef>
              <a:buClr>
                <a:srgbClr val="FFDA4C"/>
              </a:buClr>
              <a:buSzPts val="2400"/>
              <a:buFont typeface="Wingdings" panose="05000000000000000000" pitchFamily="2" charset="2"/>
              <a:buChar char="ü"/>
            </a:pPr>
            <a:r>
              <a:rPr lang="sl-SI" sz="1600" dirty="0">
                <a:solidFill>
                  <a:schemeClr val="bg1"/>
                </a:solidFill>
              </a:rPr>
              <a:t>Navigacija po spletu</a:t>
            </a:r>
          </a:p>
          <a:p>
            <a:pPr marL="742950" lvl="1" indent="-285750" algn="l" rtl="0">
              <a:lnSpc>
                <a:spcPct val="100000"/>
              </a:lnSpc>
              <a:spcBef>
                <a:spcPts val="1200"/>
              </a:spcBef>
              <a:spcAft>
                <a:spcPts val="0"/>
              </a:spcAft>
              <a:buClr>
                <a:srgbClr val="FFDA4C"/>
              </a:buClr>
              <a:buSzPts val="2400"/>
              <a:buFont typeface="Wingdings" panose="05000000000000000000" pitchFamily="2" charset="2"/>
              <a:buChar char="ü"/>
            </a:pPr>
            <a:r>
              <a:rPr lang="sl-SI" sz="1600" dirty="0">
                <a:solidFill>
                  <a:schemeClr val="bg1"/>
                </a:solidFill>
              </a:rPr>
              <a:t>Osnovno upravljanje datotek (ustvarjanje, shranjevanje, urejanje datotek in map)</a:t>
            </a:r>
          </a:p>
          <a:p>
            <a:pPr marL="800100" lvl="1" indent="-342900" algn="l" rtl="0">
              <a:lnSpc>
                <a:spcPct val="100000"/>
              </a:lnSpc>
              <a:spcBef>
                <a:spcPts val="1200"/>
              </a:spcBef>
              <a:spcAft>
                <a:spcPts val="0"/>
              </a:spcAft>
              <a:buClr>
                <a:srgbClr val="FFDA4C"/>
              </a:buClr>
              <a:buSzPts val="2400"/>
              <a:buFont typeface="Wingdings" panose="05000000000000000000" pitchFamily="2" charset="2"/>
              <a:buChar char="ü"/>
            </a:pPr>
            <a:r>
              <a:rPr lang="sl-SI" sz="1600" dirty="0">
                <a:solidFill>
                  <a:schemeClr val="bg1"/>
                </a:solidFill>
              </a:rPr>
              <a:t>Nastavitev parametrov zasebnosti </a:t>
            </a:r>
          </a:p>
        </p:txBody>
      </p:sp>
      <p:sp>
        <p:nvSpPr>
          <p:cNvPr id="143" name="Google Shape;143;p5"/>
          <p:cNvSpPr txBox="1"/>
          <p:nvPr/>
        </p:nvSpPr>
        <p:spPr>
          <a:xfrm>
            <a:off x="6162675" y="2244326"/>
            <a:ext cx="5802000"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pl-PL" sz="2000" dirty="0">
                <a:solidFill>
                  <a:schemeClr val="lt1"/>
                </a:solidFill>
                <a:latin typeface="Calibri"/>
                <a:ea typeface="Calibri"/>
                <a:cs typeface="Calibri"/>
                <a:sym typeface="Calibri"/>
              </a:rPr>
              <a:t>Imeli znanje za ravnanje s pametnim telefonom:  </a:t>
            </a:r>
            <a:endParaRPr lang="pl-PL" sz="2000"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Razumevanje osnovne terminologije</a:t>
            </a:r>
            <a:endParaRPr lang="sl-SI" sz="2000" dirty="0"/>
          </a:p>
          <a:p>
            <a:pPr marL="685800" marR="0" lvl="1" indent="-228600" algn="l" rtl="0">
              <a:lnSpc>
                <a:spcPct val="100000"/>
              </a:lnSpc>
              <a:spcBef>
                <a:spcPts val="1200"/>
              </a:spcBef>
              <a:spcAft>
                <a:spcPts val="0"/>
              </a:spcAft>
              <a:buClr>
                <a:srgbClr val="FFDA4C"/>
              </a:buClr>
              <a:buSzPts val="2400"/>
              <a:buFont typeface="Calibri"/>
              <a:buChar char="✔"/>
            </a:pPr>
            <a:r>
              <a:rPr lang="it-IT" sz="2000" b="0" i="0" u="none" strike="noStrike" cap="none" dirty="0" err="1">
                <a:solidFill>
                  <a:schemeClr val="lt1"/>
                </a:solidFill>
                <a:latin typeface="Calibri"/>
                <a:ea typeface="Calibri"/>
                <a:cs typeface="Calibri"/>
                <a:sym typeface="Calibri"/>
              </a:rPr>
              <a:t>Navigacija</a:t>
            </a:r>
            <a:r>
              <a:rPr lang="it-IT" sz="2000" b="0" i="0" u="none" strike="noStrike" cap="none" dirty="0">
                <a:solidFill>
                  <a:schemeClr val="lt1"/>
                </a:solidFill>
                <a:latin typeface="Calibri"/>
                <a:ea typeface="Calibri"/>
                <a:cs typeface="Calibri"/>
                <a:sym typeface="Calibri"/>
              </a:rPr>
              <a:t> </a:t>
            </a:r>
            <a:r>
              <a:rPr lang="it-IT" sz="2000" b="0" i="0" u="none" strike="noStrike" cap="none" dirty="0" err="1">
                <a:solidFill>
                  <a:schemeClr val="lt1"/>
                </a:solidFill>
                <a:latin typeface="Calibri"/>
                <a:ea typeface="Calibri"/>
                <a:cs typeface="Calibri"/>
                <a:sym typeface="Calibri"/>
              </a:rPr>
              <a:t>po</a:t>
            </a:r>
            <a:r>
              <a:rPr lang="it-IT" sz="2000" b="0" i="0" u="none" strike="noStrike" cap="none" dirty="0">
                <a:solidFill>
                  <a:schemeClr val="lt1"/>
                </a:solidFill>
                <a:latin typeface="Calibri"/>
                <a:ea typeface="Calibri"/>
                <a:cs typeface="Calibri"/>
                <a:sym typeface="Calibri"/>
              </a:rPr>
              <a:t> </a:t>
            </a:r>
            <a:r>
              <a:rPr lang="it-IT" sz="2000" b="0" i="0" u="none" strike="noStrike" cap="none" dirty="0" err="1">
                <a:solidFill>
                  <a:schemeClr val="lt1"/>
                </a:solidFill>
                <a:latin typeface="Calibri"/>
                <a:ea typeface="Calibri"/>
                <a:cs typeface="Calibri"/>
                <a:sym typeface="Calibri"/>
              </a:rPr>
              <a:t>mobilnih</a:t>
            </a:r>
            <a:r>
              <a:rPr lang="it-IT" sz="2000" b="0" i="0" u="none" strike="noStrike" cap="none" dirty="0">
                <a:solidFill>
                  <a:schemeClr val="lt1"/>
                </a:solidFill>
                <a:latin typeface="Calibri"/>
                <a:ea typeface="Calibri"/>
                <a:cs typeface="Calibri"/>
                <a:sym typeface="Calibri"/>
              </a:rPr>
              <a:t> </a:t>
            </a:r>
            <a:r>
              <a:rPr lang="it-IT" sz="2000" b="0" i="0" u="none" strike="noStrike" cap="none" dirty="0" err="1">
                <a:solidFill>
                  <a:schemeClr val="lt1"/>
                </a:solidFill>
                <a:latin typeface="Calibri"/>
                <a:ea typeface="Calibri"/>
                <a:cs typeface="Calibri"/>
                <a:sym typeface="Calibri"/>
              </a:rPr>
              <a:t>vmesnikih</a:t>
            </a:r>
            <a:r>
              <a:rPr lang="it-IT" sz="2000" b="0" i="0" u="none" strike="noStrike" cap="none" dirty="0">
                <a:solidFill>
                  <a:schemeClr val="lt1"/>
                </a:solidFill>
                <a:latin typeface="Calibri"/>
                <a:ea typeface="Calibri"/>
                <a:cs typeface="Calibri"/>
                <a:sym typeface="Calibri"/>
              </a:rPr>
              <a:t> in </a:t>
            </a:r>
            <a:r>
              <a:rPr lang="it-IT" sz="2000" b="0" i="0" u="none" strike="noStrike" cap="none" dirty="0" err="1">
                <a:solidFill>
                  <a:schemeClr val="lt1"/>
                </a:solidFill>
                <a:latin typeface="Calibri"/>
                <a:ea typeface="Calibri"/>
                <a:cs typeface="Calibri"/>
                <a:sym typeface="Calibri"/>
              </a:rPr>
              <a:t>menijih</a:t>
            </a:r>
            <a:endParaRPr lang="it-IT" sz="2000" dirty="0"/>
          </a:p>
          <a:p>
            <a:pPr marL="685800" marR="0" lvl="1" indent="-228600" algn="l" rtl="0">
              <a:lnSpc>
                <a:spcPct val="100000"/>
              </a:lnSpc>
              <a:spcBef>
                <a:spcPts val="1200"/>
              </a:spcBef>
              <a:spcAft>
                <a:spcPts val="0"/>
              </a:spcAft>
              <a:buClr>
                <a:srgbClr val="FFDA4C"/>
              </a:buClr>
              <a:buSzPts val="2400"/>
              <a:buFont typeface="Calibri"/>
              <a:buChar char="✔"/>
            </a:pPr>
            <a:r>
              <a:rPr lang="pl-PL" sz="2000" b="0" i="0" u="none" strike="noStrike" cap="none" dirty="0">
                <a:solidFill>
                  <a:schemeClr val="lt1"/>
                </a:solidFill>
                <a:latin typeface="Calibri"/>
                <a:ea typeface="Calibri"/>
                <a:cs typeface="Calibri"/>
                <a:sym typeface="Calibri"/>
              </a:rPr>
              <a:t>Uporaba zaslona na dotik in gumbov</a:t>
            </a:r>
            <a:endParaRPr lang="pl-PL" sz="2000"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Zmožnost prenašanja in posodabljanja mobilnih aplikacij</a:t>
            </a:r>
            <a:endParaRPr lang="sl-SI" sz="2000" dirty="0"/>
          </a:p>
          <a:p>
            <a:pPr marL="685800" marR="0" lvl="1" indent="-228600" algn="l" rtl="0">
              <a:lnSpc>
                <a:spcPct val="100000"/>
              </a:lnSpc>
              <a:spcBef>
                <a:spcPts val="12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Raziskovanje različnih posebnosti določene mobilne aplikacije</a:t>
            </a:r>
            <a:endParaRPr lang="sl-SI"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sl-SI" sz="2400" dirty="0"/>
              <a:t>Vsebina usposabljanja</a:t>
            </a:r>
            <a:endParaRPr sz="2400" dirty="0"/>
          </a:p>
        </p:txBody>
      </p:sp>
      <p:sp>
        <p:nvSpPr>
          <p:cNvPr id="149" name="Google Shape;149;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00000"/>
              </a:lnSpc>
              <a:spcBef>
                <a:spcPts val="0"/>
              </a:spcBef>
              <a:spcAft>
                <a:spcPts val="0"/>
              </a:spcAft>
              <a:buClr>
                <a:srgbClr val="FFC243"/>
              </a:buClr>
              <a:buSzPct val="100000"/>
              <a:buFont typeface="Calibri"/>
              <a:buAutoNum type="arabicPeriod"/>
            </a:pPr>
            <a:r>
              <a:rPr lang="sl-SI" dirty="0"/>
              <a:t>Uvod v izobraževanje: trajanje, cilji, vsebina in metodologija </a:t>
            </a:r>
          </a:p>
          <a:p>
            <a:pPr marL="457200" lvl="0" indent="-445769" algn="l" rtl="0">
              <a:lnSpc>
                <a:spcPct val="150000"/>
              </a:lnSpc>
              <a:spcBef>
                <a:spcPts val="1200"/>
              </a:spcBef>
              <a:spcAft>
                <a:spcPts val="0"/>
              </a:spcAft>
              <a:buClr>
                <a:schemeClr val="accent4"/>
              </a:buClr>
              <a:buSzPct val="100000"/>
              <a:buFont typeface="Calibri"/>
              <a:buAutoNum type="arabicPeriod"/>
            </a:pPr>
            <a:r>
              <a:rPr lang="sl-SI" dirty="0"/>
              <a:t>Osnovna terminologija pametnih telefonov</a:t>
            </a:r>
            <a:r>
              <a:rPr lang="en-US" dirty="0"/>
              <a:t> </a:t>
            </a:r>
            <a:endParaRPr dirty="0"/>
          </a:p>
          <a:p>
            <a:pPr marL="457200" lvl="0" indent="-445769" algn="l" rtl="0">
              <a:lnSpc>
                <a:spcPct val="150000"/>
              </a:lnSpc>
              <a:spcBef>
                <a:spcPts val="1200"/>
              </a:spcBef>
              <a:spcAft>
                <a:spcPts val="0"/>
              </a:spcAft>
              <a:buClr>
                <a:schemeClr val="accent4"/>
              </a:buClr>
              <a:buSzPct val="100000"/>
              <a:buAutoNum type="arabicPeriod"/>
            </a:pPr>
            <a:r>
              <a:rPr lang="sl-SI" dirty="0"/>
              <a:t>Osnovne nastavitve</a:t>
            </a:r>
            <a:endParaRPr dirty="0"/>
          </a:p>
          <a:p>
            <a:pPr marL="457200" lvl="0" indent="-445769" algn="l" rtl="0">
              <a:lnSpc>
                <a:spcPct val="150000"/>
              </a:lnSpc>
              <a:spcBef>
                <a:spcPts val="1200"/>
              </a:spcBef>
              <a:spcAft>
                <a:spcPts val="0"/>
              </a:spcAft>
              <a:buClr>
                <a:schemeClr val="accent4"/>
              </a:buClr>
              <a:buSzPct val="100000"/>
              <a:buFont typeface="Calibri"/>
              <a:buAutoNum type="arabicPeriod"/>
            </a:pPr>
            <a:r>
              <a:rPr lang="en-US" dirty="0" err="1"/>
              <a:t>Naviga</a:t>
            </a:r>
            <a:r>
              <a:rPr lang="sl-SI" dirty="0" err="1"/>
              <a:t>cija</a:t>
            </a:r>
            <a:r>
              <a:rPr lang="sl-SI" dirty="0"/>
              <a:t> po vmesnikih in menijih</a:t>
            </a:r>
            <a:r>
              <a:rPr lang="en-US" dirty="0"/>
              <a:t> </a:t>
            </a:r>
            <a:endParaRPr dirty="0"/>
          </a:p>
          <a:p>
            <a:pPr marL="457200" lvl="0" indent="-445769" algn="l" rtl="0">
              <a:lnSpc>
                <a:spcPct val="150000"/>
              </a:lnSpc>
              <a:spcBef>
                <a:spcPts val="1200"/>
              </a:spcBef>
              <a:spcAft>
                <a:spcPts val="0"/>
              </a:spcAft>
              <a:buClr>
                <a:schemeClr val="accent4"/>
              </a:buClr>
              <a:buSzPct val="100000"/>
              <a:buFont typeface="Calibri"/>
              <a:buAutoNum type="arabicPeriod"/>
            </a:pPr>
            <a:r>
              <a:rPr lang="en-US" dirty="0" err="1"/>
              <a:t>Naviga</a:t>
            </a:r>
            <a:r>
              <a:rPr lang="sl-SI" dirty="0" err="1"/>
              <a:t>cija</a:t>
            </a:r>
            <a:r>
              <a:rPr lang="sl-SI" dirty="0"/>
              <a:t> in iskanje po spletu</a:t>
            </a:r>
            <a:r>
              <a:rPr lang="en-US" dirty="0"/>
              <a:t> </a:t>
            </a:r>
            <a:endParaRPr dirty="0"/>
          </a:p>
        </p:txBody>
      </p:sp>
      <p:sp>
        <p:nvSpPr>
          <p:cNvPr id="150" name="Google Shape;150;p6"/>
          <p:cNvSpPr txBox="1"/>
          <p:nvPr/>
        </p:nvSpPr>
        <p:spPr>
          <a:xfrm>
            <a:off x="6705350" y="2817925"/>
            <a:ext cx="5076000" cy="27276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6. </a:t>
            </a:r>
            <a:r>
              <a:rPr lang="en-US" sz="2100" dirty="0" err="1">
                <a:solidFill>
                  <a:schemeClr val="bg1"/>
                </a:solidFill>
              </a:rPr>
              <a:t>Upravljanje</a:t>
            </a:r>
            <a:r>
              <a:rPr lang="en-US" sz="2100" dirty="0">
                <a:solidFill>
                  <a:schemeClr val="bg1"/>
                </a:solidFill>
              </a:rPr>
              <a:t> e-</a:t>
            </a:r>
            <a:r>
              <a:rPr lang="en-US" sz="2100" dirty="0" err="1">
                <a:solidFill>
                  <a:schemeClr val="bg1"/>
                </a:solidFill>
              </a:rPr>
              <a:t>poštnega</a:t>
            </a:r>
            <a:r>
              <a:rPr lang="en-US" sz="2100" dirty="0">
                <a:solidFill>
                  <a:schemeClr val="bg1"/>
                </a:solidFill>
              </a:rPr>
              <a:t> </a:t>
            </a:r>
            <a:r>
              <a:rPr lang="en-US" sz="2100" dirty="0" err="1">
                <a:solidFill>
                  <a:schemeClr val="bg1"/>
                </a:solidFill>
              </a:rPr>
              <a:t>računa</a:t>
            </a:r>
            <a:endParaRPr sz="2100" b="0" i="0" u="none" strike="noStrike" cap="none" dirty="0">
              <a:solidFill>
                <a:schemeClr val="bg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7</a:t>
            </a:r>
            <a:r>
              <a:rPr lang="en-US" sz="2400" b="0" i="0" u="none" strike="noStrike" cap="none" dirty="0">
                <a:solidFill>
                  <a:schemeClr val="accent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sl-SI" sz="2400" b="0" i="0" u="none" strike="noStrike" cap="none" dirty="0">
                <a:solidFill>
                  <a:schemeClr val="lt1"/>
                </a:solidFill>
                <a:latin typeface="Calibri"/>
                <a:ea typeface="Calibri"/>
                <a:cs typeface="Calibri"/>
                <a:sym typeface="Calibri"/>
              </a:rPr>
              <a:t>Iskanje in prenos aplikacij</a:t>
            </a:r>
            <a:r>
              <a:rPr lang="en-US" sz="2400" b="0" i="0" u="none" strike="noStrike" cap="none" dirty="0">
                <a:solidFill>
                  <a:schemeClr val="lt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8. </a:t>
            </a:r>
            <a:r>
              <a:rPr lang="sl-SI" sz="2400" b="0" i="0" u="none" strike="noStrike" cap="none" dirty="0">
                <a:solidFill>
                  <a:schemeClr val="lt1"/>
                </a:solidFill>
                <a:latin typeface="Calibri"/>
                <a:ea typeface="Calibri"/>
                <a:cs typeface="Calibri"/>
                <a:sym typeface="Calibri"/>
              </a:rPr>
              <a:t>Posodabljanje naprav IKT</a:t>
            </a:r>
            <a:endParaRPr sz="2400" b="0" i="0" u="none" strike="noStrike" cap="none" dirty="0">
              <a:solidFill>
                <a:schemeClr val="lt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9. </a:t>
            </a:r>
            <a:r>
              <a:rPr lang="sl-SI" sz="2400" b="0" i="0" u="none" strike="noStrike" cap="none" dirty="0">
                <a:solidFill>
                  <a:schemeClr val="lt1"/>
                </a:solidFill>
                <a:latin typeface="Calibri"/>
                <a:ea typeface="Calibri"/>
                <a:cs typeface="Calibri"/>
                <a:sym typeface="Calibri"/>
              </a:rPr>
              <a:t>Preverite svoje znanje</a:t>
            </a:r>
            <a:r>
              <a:rPr lang="en-US" sz="2400" b="0" i="0" u="none" strike="noStrike" cap="none" dirty="0">
                <a:solidFill>
                  <a:schemeClr val="lt1"/>
                </a:solidFill>
                <a:latin typeface="Calibri"/>
                <a:ea typeface="Calibri"/>
                <a:cs typeface="Calibri"/>
                <a:sym typeface="Calibri"/>
              </a:rPr>
              <a:t> </a:t>
            </a:r>
            <a:endParaRPr sz="2400" b="0" i="0" u="none" strike="noStrike" cap="none" dirty="0">
              <a:solidFill>
                <a:schemeClr val="lt1"/>
              </a:solidFill>
              <a:latin typeface="Calibri"/>
              <a:ea typeface="Calibri"/>
              <a:cs typeface="Calibri"/>
              <a:sym typeface="Calibri"/>
            </a:endParaRPr>
          </a:p>
        </p:txBody>
      </p:sp>
      <p:sp>
        <p:nvSpPr>
          <p:cNvPr id="151" name="Google Shape;15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2" name="Google Shape;152;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dirty="0">
                <a:solidFill>
                  <a:schemeClr val="dk1"/>
                </a:solidFill>
                <a:latin typeface="Calibri"/>
                <a:ea typeface="Calibri"/>
                <a:cs typeface="Calibri"/>
                <a:sym typeface="Calibri"/>
              </a:rPr>
              <a:t>Osnovne veščine digitalne pismenosti</a:t>
            </a:r>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sl-SI" dirty="0"/>
              <a:t>Eno</a:t>
            </a:r>
            <a:r>
              <a:rPr lang="en-US" dirty="0"/>
              <a:t>t</a:t>
            </a:r>
            <a:r>
              <a:rPr lang="sl-SI" dirty="0"/>
              <a:t>a</a:t>
            </a:r>
            <a:r>
              <a:rPr lang="en-US" dirty="0"/>
              <a:t> 1</a:t>
            </a:r>
            <a:endParaRPr sz="2400" dirty="0"/>
          </a:p>
          <a:p>
            <a:pPr marL="0" lvl="0" indent="0" algn="l" rtl="0">
              <a:lnSpc>
                <a:spcPct val="90000"/>
              </a:lnSpc>
              <a:spcBef>
                <a:spcPts val="0"/>
              </a:spcBef>
              <a:spcAft>
                <a:spcPts val="0"/>
              </a:spcAft>
              <a:buSzPts val="2200"/>
              <a:buNone/>
            </a:pPr>
            <a:r>
              <a:rPr lang="sl-SI" sz="2400" dirty="0"/>
              <a:t>M</a:t>
            </a:r>
            <a:r>
              <a:rPr lang="en-US" sz="2400" dirty="0" err="1"/>
              <a:t>etodolog</a:t>
            </a:r>
            <a:r>
              <a:rPr lang="sl-SI" sz="2400" dirty="0" err="1"/>
              <a:t>ija</a:t>
            </a:r>
            <a:r>
              <a:rPr lang="sl-SI" sz="2400" dirty="0"/>
              <a:t> in trajanje usposabljanja</a:t>
            </a:r>
            <a:endParaRPr sz="2400" dirty="0"/>
          </a:p>
        </p:txBody>
      </p:sp>
      <p:sp>
        <p:nvSpPr>
          <p:cNvPr id="159" name="Google Shape;159;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60" name="Google Shape;160;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sl-SI" sz="2000" b="0" i="0" u="none" strike="noStrike" cap="none" dirty="0">
                <a:solidFill>
                  <a:schemeClr val="dk1"/>
                </a:solidFill>
                <a:latin typeface="Calibri"/>
                <a:ea typeface="Calibri"/>
                <a:cs typeface="Calibri"/>
                <a:sym typeface="Calibri"/>
              </a:rPr>
              <a:t>Osnovne veščine digitalne pismenosti</a:t>
            </a:r>
            <a:endParaRPr sz="1400" b="0" i="0" u="none" strike="noStrike" cap="none" dirty="0">
              <a:solidFill>
                <a:srgbClr val="000000"/>
              </a:solidFill>
              <a:latin typeface="Calibri"/>
              <a:ea typeface="Calibri"/>
              <a:cs typeface="Calibri"/>
              <a:sym typeface="Calibri"/>
            </a:endParaRPr>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sl-SI" b="1" dirty="0">
                <a:solidFill>
                  <a:srgbClr val="FFC243"/>
                </a:solidFill>
              </a:rPr>
              <a:t>Trajanje</a:t>
            </a:r>
            <a:r>
              <a:rPr lang="en-US" b="1" dirty="0">
                <a:solidFill>
                  <a:srgbClr val="FFC243"/>
                </a:solidFill>
              </a:rPr>
              <a:t>: </a:t>
            </a:r>
            <a:r>
              <a:rPr lang="en-US" dirty="0"/>
              <a:t>4 </a:t>
            </a:r>
            <a:r>
              <a:rPr lang="sl-SI" dirty="0"/>
              <a:t>u</a:t>
            </a:r>
            <a:r>
              <a:rPr lang="en-US" dirty="0"/>
              <a:t>r</a:t>
            </a:r>
            <a:r>
              <a:rPr lang="sl-SI" dirty="0"/>
              <a:t>e</a:t>
            </a:r>
            <a:r>
              <a:rPr lang="en-US" dirty="0"/>
              <a:t> (</a:t>
            </a:r>
            <a:r>
              <a:rPr lang="sl-SI" dirty="0"/>
              <a:t>predvidoma</a:t>
            </a:r>
            <a:r>
              <a:rPr lang="en-US" dirty="0"/>
              <a:t>)</a:t>
            </a:r>
            <a:endParaRPr dirty="0"/>
          </a:p>
          <a:p>
            <a:pPr marL="685800" lvl="1" indent="-228600" algn="l" rtl="0">
              <a:lnSpc>
                <a:spcPct val="100000"/>
              </a:lnSpc>
              <a:spcBef>
                <a:spcPts val="1200"/>
              </a:spcBef>
              <a:spcAft>
                <a:spcPts val="0"/>
              </a:spcAft>
              <a:buClr>
                <a:srgbClr val="92D050"/>
              </a:buClr>
              <a:buSzPts val="2640"/>
              <a:buFont typeface="Calibri"/>
              <a:buChar char="▪"/>
            </a:pPr>
            <a:r>
              <a:rPr lang="sl-SI" dirty="0"/>
              <a:t>Izobraževanje v živo: 2 uri</a:t>
            </a:r>
          </a:p>
          <a:p>
            <a:pPr marL="685800" lvl="1" indent="-228600" algn="l" rtl="0">
              <a:lnSpc>
                <a:spcPct val="100000"/>
              </a:lnSpc>
              <a:spcBef>
                <a:spcPts val="1200"/>
              </a:spcBef>
              <a:spcAft>
                <a:spcPts val="0"/>
              </a:spcAft>
              <a:buClr>
                <a:srgbClr val="92D050"/>
              </a:buClr>
              <a:buSzPts val="2640"/>
              <a:buFont typeface="Calibri"/>
              <a:buChar char="▪"/>
            </a:pPr>
            <a:r>
              <a:rPr lang="sl-SI" dirty="0"/>
              <a:t>Usposabljanje prek spleta: 2 uri</a:t>
            </a:r>
          </a:p>
          <a:p>
            <a:pPr marL="0" lvl="0" indent="0" algn="l" rtl="0">
              <a:lnSpc>
                <a:spcPct val="100000"/>
              </a:lnSpc>
              <a:spcBef>
                <a:spcPts val="1200"/>
              </a:spcBef>
              <a:spcAft>
                <a:spcPts val="0"/>
              </a:spcAft>
              <a:buSzPts val="2400"/>
              <a:buNone/>
            </a:pPr>
            <a:endParaRPr dirty="0"/>
          </a:p>
        </p:txBody>
      </p:sp>
      <p:sp>
        <p:nvSpPr>
          <p:cNvPr id="162" name="Google Shape;162;p7"/>
          <p:cNvSpPr txBox="1"/>
          <p:nvPr/>
        </p:nvSpPr>
        <p:spPr>
          <a:xfrm>
            <a:off x="4689487" y="2218982"/>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Metodolog</a:t>
            </a:r>
            <a:r>
              <a:rPr lang="sl-SI" sz="2400" b="1" i="0" u="none" strike="noStrike" cap="none" dirty="0" err="1">
                <a:solidFill>
                  <a:srgbClr val="FFC243"/>
                </a:solidFill>
                <a:latin typeface="Calibri"/>
                <a:ea typeface="Calibri"/>
                <a:cs typeface="Calibri"/>
                <a:sym typeface="Calibri"/>
              </a:rPr>
              <a:t>ija</a:t>
            </a:r>
            <a:r>
              <a:rPr lang="en-US"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dirty="0" err="1">
                <a:solidFill>
                  <a:schemeClr val="lt1"/>
                </a:solidFill>
                <a:latin typeface="Calibri"/>
                <a:ea typeface="Calibri"/>
                <a:cs typeface="Calibri"/>
                <a:sym typeface="Calibri"/>
              </a:rPr>
              <a:t>Aktivno</a:t>
            </a:r>
            <a:r>
              <a:rPr lang="en-US" sz="2000" dirty="0">
                <a:solidFill>
                  <a:schemeClr val="lt1"/>
                </a:solidFill>
                <a:latin typeface="Calibri"/>
                <a:ea typeface="Calibri"/>
                <a:cs typeface="Calibri"/>
                <a:sym typeface="Calibri"/>
              </a:rPr>
              <a:t> in </a:t>
            </a:r>
            <a:r>
              <a:rPr lang="en-US" sz="2000" dirty="0" err="1">
                <a:solidFill>
                  <a:schemeClr val="lt1"/>
                </a:solidFill>
                <a:latin typeface="Calibri"/>
                <a:ea typeface="Calibri"/>
                <a:cs typeface="Calibri"/>
                <a:sym typeface="Calibri"/>
              </a:rPr>
              <a:t>participativno</a:t>
            </a:r>
            <a:r>
              <a:rPr lang="sl-SI" sz="2000" dirty="0">
                <a:solidFill>
                  <a:schemeClr val="lt1"/>
                </a:solidFill>
                <a:latin typeface="Calibri"/>
                <a:ea typeface="Calibri"/>
                <a:cs typeface="Calibri"/>
                <a:sym typeface="Calibri"/>
              </a:rPr>
              <a:t> usposabljanje</a:t>
            </a:r>
            <a:endParaRPr lang="en-US" sz="2000" dirty="0"/>
          </a:p>
          <a:p>
            <a:pPr marL="228600" marR="0" lvl="0" indent="-228600" algn="l" rtl="0">
              <a:lnSpc>
                <a:spcPct val="100000"/>
              </a:lnSpc>
              <a:spcBef>
                <a:spcPts val="1000"/>
              </a:spcBef>
              <a:spcAft>
                <a:spcPts val="0"/>
              </a:spcAft>
              <a:buClr>
                <a:srgbClr val="92D050"/>
              </a:buClr>
              <a:buSzPts val="2000"/>
              <a:buFont typeface="Calibri"/>
              <a:buChar char="▪"/>
            </a:pPr>
            <a:r>
              <a:rPr lang="sl-SI" sz="2000" dirty="0">
                <a:solidFill>
                  <a:schemeClr val="lt1"/>
                </a:solidFill>
                <a:latin typeface="Calibri"/>
                <a:ea typeface="Calibri"/>
                <a:cs typeface="Calibri"/>
                <a:sym typeface="Calibri"/>
              </a:rPr>
              <a:t>Usposabljanje v živo:</a:t>
            </a:r>
            <a:endParaRPr lang="sl-SI" sz="2000"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a:t>
            </a:r>
            <a:r>
              <a:rPr lang="sl-SI" sz="2000" b="0" i="0" u="none" strike="noStrike" cap="none" dirty="0">
                <a:solidFill>
                  <a:schemeClr val="lt1"/>
                </a:solidFill>
                <a:latin typeface="Calibri"/>
                <a:ea typeface="Calibri"/>
                <a:cs typeface="Calibri"/>
                <a:sym typeface="Calibri"/>
              </a:rPr>
              <a:t>Igranje vlog ali s</a:t>
            </a:r>
            <a:r>
              <a:rPr lang="en-US" sz="2000" b="0" i="0" u="none" strike="noStrike" cap="none" dirty="0" err="1">
                <a:solidFill>
                  <a:schemeClr val="lt1"/>
                </a:solidFill>
                <a:latin typeface="Calibri"/>
                <a:ea typeface="Calibri"/>
                <a:cs typeface="Calibri"/>
                <a:sym typeface="Calibri"/>
              </a:rPr>
              <a:t>imula</a:t>
            </a:r>
            <a:r>
              <a:rPr lang="sl-SI" sz="2000" b="0" i="0" u="none" strike="noStrike" cap="none" dirty="0" err="1">
                <a:solidFill>
                  <a:schemeClr val="lt1"/>
                </a:solidFill>
                <a:latin typeface="Calibri"/>
                <a:ea typeface="Calibri"/>
                <a:cs typeface="Calibri"/>
                <a:sym typeface="Calibri"/>
              </a:rPr>
              <a:t>cija</a:t>
            </a:r>
            <a:r>
              <a:rPr lang="en-US" sz="2000" b="0" i="0" u="none" strike="noStrike" cap="none" dirty="0">
                <a:solidFill>
                  <a:schemeClr val="lt1"/>
                </a:solidFill>
                <a:latin typeface="Calibri"/>
                <a:ea typeface="Calibri"/>
                <a:cs typeface="Calibri"/>
                <a:sym typeface="Calibri"/>
              </a:rPr>
              <a:t>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a:t>
            </a:r>
            <a:r>
              <a:rPr lang="sl-SI" sz="2000" b="0" i="0" u="none" strike="noStrike" cap="none" dirty="0">
                <a:solidFill>
                  <a:schemeClr val="lt1"/>
                </a:solidFill>
                <a:latin typeface="Calibri"/>
                <a:ea typeface="Calibri"/>
                <a:cs typeface="Calibri"/>
                <a:sym typeface="Calibri"/>
              </a:rPr>
              <a:t>i</a:t>
            </a:r>
            <a:r>
              <a:rPr lang="en-US" sz="2000" b="0" i="0" u="none" strike="noStrike" cap="none" dirty="0">
                <a:solidFill>
                  <a:schemeClr val="lt1"/>
                </a:solidFill>
                <a:latin typeface="Calibri"/>
                <a:ea typeface="Calibri"/>
                <a:cs typeface="Calibri"/>
                <a:sym typeface="Calibri"/>
              </a:rPr>
              <a:t>m</a:t>
            </a:r>
            <a:r>
              <a:rPr lang="sl-SI" sz="2000" b="0" i="0" u="none" strike="noStrike" cap="none" dirty="0" err="1">
                <a:solidFill>
                  <a:schemeClr val="lt1"/>
                </a:solidFill>
                <a:latin typeface="Calibri"/>
                <a:ea typeface="Calibri"/>
                <a:cs typeface="Calibri"/>
                <a:sym typeface="Calibri"/>
              </a:rPr>
              <a:t>sko</a:t>
            </a:r>
            <a:r>
              <a:rPr lang="sl-SI" sz="2000" b="0" i="0" u="none" strike="noStrike" cap="none" dirty="0">
                <a:solidFill>
                  <a:schemeClr val="lt1"/>
                </a:solidFill>
                <a:latin typeface="Calibri"/>
                <a:ea typeface="Calibri"/>
                <a:cs typeface="Calibri"/>
                <a:sym typeface="Calibri"/>
              </a:rPr>
              <a:t> delo</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sl-SI" sz="2000" b="0" i="0" u="none" strike="noStrike" cap="none" dirty="0">
                <a:solidFill>
                  <a:schemeClr val="lt1"/>
                </a:solidFill>
                <a:latin typeface="Calibri"/>
                <a:ea typeface="Calibri"/>
                <a:cs typeface="Calibri"/>
                <a:sym typeface="Calibri"/>
              </a:rPr>
              <a:t>Usposabljanje prek spleta</a:t>
            </a:r>
            <a:r>
              <a:rPr lang="en-US" sz="2000" b="0"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Izbrani videoposnetki</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err="1">
                <a:solidFill>
                  <a:schemeClr val="lt1"/>
                </a:solidFill>
                <a:latin typeface="Calibri"/>
                <a:ea typeface="Calibri"/>
                <a:cs typeface="Calibri"/>
                <a:sym typeface="Calibri"/>
              </a:rPr>
              <a:t>Praktična</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uporaba</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nasvetov</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sprejetih</a:t>
            </a:r>
            <a:r>
              <a:rPr lang="en-US" sz="2000" b="0" i="0" u="none" strike="noStrike" cap="none" dirty="0">
                <a:solidFill>
                  <a:schemeClr val="lt1"/>
                </a:solidFill>
                <a:latin typeface="Calibri"/>
                <a:ea typeface="Calibri"/>
                <a:cs typeface="Calibri"/>
                <a:sym typeface="Calibri"/>
              </a:rPr>
              <a:t> v </a:t>
            </a:r>
            <a:r>
              <a:rPr lang="en-US" sz="2000" b="0" i="0" u="none" strike="noStrike" cap="none" dirty="0" err="1">
                <a:solidFill>
                  <a:schemeClr val="lt1"/>
                </a:solidFill>
                <a:latin typeface="Calibri"/>
                <a:ea typeface="Calibri"/>
                <a:cs typeface="Calibri"/>
                <a:sym typeface="Calibri"/>
              </a:rPr>
              <a:t>učilnici</a:t>
            </a:r>
            <a:endParaRPr lang="en-US" sz="2000" dirty="0"/>
          </a:p>
          <a:p>
            <a:pPr marL="685800" marR="0" lvl="1" indent="-228600" algn="l" rtl="0">
              <a:lnSpc>
                <a:spcPct val="100000"/>
              </a:lnSpc>
              <a:spcBef>
                <a:spcPts val="1000"/>
              </a:spcBef>
              <a:spcAft>
                <a:spcPts val="0"/>
              </a:spcAft>
              <a:buClr>
                <a:srgbClr val="FFDA4C"/>
              </a:buClr>
              <a:buSzPts val="2400"/>
              <a:buFont typeface="Calibri"/>
              <a:buChar char="✔"/>
            </a:pPr>
            <a:r>
              <a:rPr lang="sl-SI" sz="2000" b="0" i="0" u="none" strike="noStrike" cap="none" dirty="0">
                <a:solidFill>
                  <a:schemeClr val="lt1"/>
                </a:solidFill>
                <a:latin typeface="Calibri"/>
                <a:ea typeface="Calibri"/>
                <a:cs typeface="Calibri"/>
                <a:sym typeface="Calibri"/>
              </a:rPr>
              <a:t>Nekaj dela, ki vključuje sodelovanje</a:t>
            </a:r>
            <a:endParaRPr lang="sl-SI" sz="2000" dirty="0"/>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Simula</a:t>
            </a:r>
            <a:r>
              <a:rPr lang="sl-SI" sz="2000" b="0" i="0" u="none" strike="noStrike" cap="none" dirty="0" err="1">
                <a:solidFill>
                  <a:schemeClr val="lt1"/>
                </a:solidFill>
                <a:latin typeface="Calibri"/>
                <a:ea typeface="Calibri"/>
                <a:cs typeface="Calibri"/>
                <a:sym typeface="Calibri"/>
              </a:rPr>
              <a:t>cija</a:t>
            </a:r>
            <a:r>
              <a:rPr lang="en-US" sz="20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82071"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617620" y="77444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sl-SI" sz="2000" dirty="0"/>
              <a:t>Enota</a:t>
            </a:r>
            <a:r>
              <a:rPr lang="en-US" sz="2000" dirty="0"/>
              <a:t> 2</a:t>
            </a:r>
            <a:br>
              <a:rPr lang="en-US" sz="2000" dirty="0"/>
            </a:br>
            <a:r>
              <a:rPr lang="sl-SI" sz="4000" dirty="0"/>
              <a:t>Osnovna terminologija</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171" name="Google Shape;171;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nl-NL" sz="2000" dirty="0"/>
              <a:t>Ob zaključku te enote boste</a:t>
            </a:r>
            <a:r>
              <a:rPr lang="sl-SI" sz="2000" dirty="0"/>
              <a:t> znali</a:t>
            </a:r>
            <a:r>
              <a:rPr lang="nl-NL" sz="2000" dirty="0"/>
              <a:t>:</a:t>
            </a:r>
          </a:p>
          <a:p>
            <a:pPr marL="228600" lvl="0" indent="-228600" algn="l" rtl="0">
              <a:lnSpc>
                <a:spcPct val="150000"/>
              </a:lnSpc>
              <a:spcBef>
                <a:spcPts val="1200"/>
              </a:spcBef>
              <a:spcAft>
                <a:spcPts val="0"/>
              </a:spcAft>
              <a:buSzPts val="2000"/>
              <a:buFont typeface="Calibri"/>
              <a:buChar char="✔"/>
            </a:pPr>
            <a:r>
              <a:rPr lang="sl-SI" sz="2000" dirty="0"/>
              <a:t>prepoznati različne vrste </a:t>
            </a:r>
            <a:r>
              <a:rPr lang="en-US" sz="2000" dirty="0"/>
              <a:t>digital</a:t>
            </a:r>
            <a:r>
              <a:rPr lang="sl-SI" sz="2000" dirty="0"/>
              <a:t>ne</a:t>
            </a:r>
            <a:r>
              <a:rPr lang="en-US" sz="2000" dirty="0"/>
              <a:t> </a:t>
            </a:r>
            <a:r>
              <a:rPr lang="sl-SI" sz="2000" dirty="0"/>
              <a:t>opreme,</a:t>
            </a:r>
            <a:endParaRPr dirty="0"/>
          </a:p>
          <a:p>
            <a:pPr marL="228600" lvl="0" indent="-228600" algn="l" rtl="0">
              <a:lnSpc>
                <a:spcPct val="150000"/>
              </a:lnSpc>
              <a:spcBef>
                <a:spcPts val="1200"/>
              </a:spcBef>
              <a:spcAft>
                <a:spcPts val="0"/>
              </a:spcAft>
              <a:buSzPts val="2000"/>
              <a:buFont typeface="Calibri"/>
              <a:buChar char="✔"/>
            </a:pPr>
            <a:r>
              <a:rPr lang="sl-SI" sz="2000" dirty="0"/>
              <a:t>izbrati primerno vrsto naprave glede na svoje potrebe,</a:t>
            </a:r>
            <a:endParaRPr dirty="0"/>
          </a:p>
          <a:p>
            <a:pPr marL="228600" lvl="0" indent="-228600" algn="l" rtl="0">
              <a:lnSpc>
                <a:spcPct val="150000"/>
              </a:lnSpc>
              <a:spcBef>
                <a:spcPts val="1200"/>
              </a:spcBef>
              <a:spcAft>
                <a:spcPts val="0"/>
              </a:spcAft>
              <a:buSzPts val="2000"/>
              <a:buFont typeface="Calibri"/>
              <a:buChar char="✔"/>
            </a:pPr>
            <a:r>
              <a:rPr lang="sl-SI" sz="2000" dirty="0"/>
              <a:t>samozavestno uporabljati svojo napravo.</a:t>
            </a:r>
            <a:r>
              <a:rPr lang="en-US" sz="2000" dirty="0"/>
              <a:t> </a:t>
            </a:r>
            <a:endParaRPr sz="2000" dirty="0"/>
          </a:p>
        </p:txBody>
      </p:sp>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Slika: </a:t>
            </a:r>
            <a:r>
              <a:rPr lang="sl-SI"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ectorjuice</a:t>
            </a:r>
            <a:r>
              <a:rPr lang="sl-SI"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Digital</a:t>
            </a:r>
            <a:r>
              <a:rPr lang="sl-SI" dirty="0"/>
              <a:t>ne naprave</a:t>
            </a:r>
            <a:endParaRPr dirty="0"/>
          </a:p>
        </p:txBody>
      </p:sp>
      <p:sp>
        <p:nvSpPr>
          <p:cNvPr id="180" name="Google Shape;180;p14"/>
          <p:cNvSpPr txBox="1">
            <a:spLocks noGrp="1"/>
          </p:cNvSpPr>
          <p:nvPr>
            <p:ph type="body" idx="1"/>
          </p:nvPr>
        </p:nvSpPr>
        <p:spPr>
          <a:xfrm>
            <a:off x="557999" y="1800000"/>
            <a:ext cx="6829772"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sl-SI" dirty="0"/>
              <a:t>Za delo v digitalnem okolju potrebujete digitalno napravo</a:t>
            </a:r>
            <a:r>
              <a:rPr lang="en-US" dirty="0"/>
              <a:t>. </a:t>
            </a:r>
            <a:r>
              <a:rPr lang="sl-SI" dirty="0"/>
              <a:t>Poznamo mnogo </a:t>
            </a:r>
            <a:r>
              <a:rPr lang="en-US" b="1" dirty="0"/>
              <a:t>r</a:t>
            </a:r>
            <a:r>
              <a:rPr lang="sl-SI" b="1" dirty="0" err="1"/>
              <a:t>azličnih</a:t>
            </a:r>
            <a:r>
              <a:rPr lang="sl-SI" b="1" dirty="0"/>
              <a:t> vrst</a:t>
            </a:r>
            <a:r>
              <a:rPr lang="en-US" b="1" dirty="0"/>
              <a:t> </a:t>
            </a:r>
            <a:r>
              <a:rPr lang="en-US" dirty="0"/>
              <a:t>digital</a:t>
            </a:r>
            <a:r>
              <a:rPr lang="sl-SI" dirty="0" err="1"/>
              <a:t>nih</a:t>
            </a:r>
            <a:r>
              <a:rPr lang="sl-SI" dirty="0"/>
              <a:t> naprav.</a:t>
            </a:r>
            <a:endParaRPr dirty="0"/>
          </a:p>
          <a:p>
            <a:pPr marL="0" lvl="0" indent="0" algn="l" rtl="0">
              <a:lnSpc>
                <a:spcPct val="100000"/>
              </a:lnSpc>
              <a:spcBef>
                <a:spcPts val="1800"/>
              </a:spcBef>
              <a:spcAft>
                <a:spcPts val="0"/>
              </a:spcAft>
              <a:buSzPts val="2400"/>
              <a:buNone/>
            </a:pPr>
            <a:r>
              <a:rPr lang="sl-SI" b="1" dirty="0"/>
              <a:t>Vsaka naprava ima svoje </a:t>
            </a:r>
            <a:r>
              <a:rPr lang="en-US" b="1" dirty="0"/>
              <a:t>pr</a:t>
            </a:r>
            <a:r>
              <a:rPr lang="sl-SI" b="1" dirty="0" err="1"/>
              <a:t>ednosti</a:t>
            </a:r>
            <a:r>
              <a:rPr lang="sl-SI" b="1" dirty="0"/>
              <a:t> in slabosti</a:t>
            </a:r>
            <a:r>
              <a:rPr lang="en-US" b="1" dirty="0"/>
              <a:t>. </a:t>
            </a:r>
            <a:endParaRPr dirty="0"/>
          </a:p>
          <a:p>
            <a:pPr marL="0" lvl="0" indent="0" algn="l" rtl="0">
              <a:lnSpc>
                <a:spcPct val="100000"/>
              </a:lnSpc>
              <a:spcBef>
                <a:spcPts val="1800"/>
              </a:spcBef>
              <a:spcAft>
                <a:spcPts val="0"/>
              </a:spcAft>
              <a:buSzPts val="2400"/>
              <a:buNone/>
            </a:pPr>
            <a:r>
              <a:rPr lang="sl-SI" dirty="0"/>
              <a:t>Zato bomo pretresali, katera naprava je uporabna za katero specifično dejavnost in kako bi jo morali zaščititi.</a:t>
            </a:r>
            <a:endParaRPr dirty="0"/>
          </a:p>
          <a:p>
            <a:pPr marL="457200" lvl="0" indent="-228600" algn="l" rtl="0">
              <a:lnSpc>
                <a:spcPct val="100000"/>
              </a:lnSpc>
              <a:spcBef>
                <a:spcPts val="1200"/>
              </a:spcBef>
              <a:spcAft>
                <a:spcPts val="600"/>
              </a:spcAft>
              <a:buSzPts val="2400"/>
              <a:buNone/>
            </a:pPr>
            <a:endParaRPr dirty="0"/>
          </a:p>
        </p:txBody>
      </p:sp>
      <p:sp>
        <p:nvSpPr>
          <p:cNvPr id="181" name="Google Shape;181;p14"/>
          <p:cNvSpPr/>
          <p:nvPr/>
        </p:nvSpPr>
        <p:spPr>
          <a:xfrm>
            <a:off x="9717510" y="6557653"/>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Slika: </a:t>
            </a:r>
            <a:r>
              <a:rPr lang="sl-SI"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ornecoba</a:t>
            </a:r>
            <a:r>
              <a:rPr lang="sl-SI"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182" name="Google Shape;182;p14"/>
          <p:cNvSpPr/>
          <p:nvPr/>
        </p:nvSpPr>
        <p:spPr>
          <a:xfrm>
            <a:off x="9873676" y="0"/>
            <a:ext cx="2312700" cy="398700"/>
          </a:xfrm>
          <a:prstGeom prst="rect">
            <a:avLst/>
          </a:prstGeom>
          <a:solidFill>
            <a:srgbClr val="F2F2F2"/>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1.2 </a:t>
            </a:r>
            <a:r>
              <a:rPr lang="sl-SI" sz="1800" b="0" i="0" u="none" strike="noStrike" cap="none" dirty="0">
                <a:solidFill>
                  <a:srgbClr val="1C2E78"/>
                </a:solidFill>
                <a:latin typeface="Calibri"/>
                <a:ea typeface="Calibri"/>
                <a:cs typeface="Calibri"/>
                <a:sym typeface="Calibri"/>
              </a:rPr>
              <a:t>Osnovna terminologija</a:t>
            </a:r>
            <a:endParaRPr sz="1800" b="0" i="0" u="none" strike="noStrike" cap="none" dirty="0">
              <a:solidFill>
                <a:srgbClr val="1C2E78"/>
              </a:solidFill>
              <a:latin typeface="Calibri"/>
              <a:ea typeface="Calibri"/>
              <a:cs typeface="Calibri"/>
              <a:sym typeface="Calibri"/>
            </a:endParaRPr>
          </a:p>
        </p:txBody>
      </p:sp>
      <p:pic>
        <p:nvPicPr>
          <p:cNvPr id="183" name="Google Shape;183;p14"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1-S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ZlgFb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mWAVs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ZYBW1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WZYBW3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WZYBW4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BZlgFb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FmWAVuPjqkydAAAAHoAAAAcAAAAdW5pdmVyc2FsL2xvY2FsX3NldHRpbmdzLnhtbA3MPQoCQQxA4X5PEVKIFutPJ7gz29kpgusBwk6UgUwiO0H09k73io83jN8i8OGlZtOAh+0egXW2lPUV8DGd+yNCddJEYsoB1RDG2A1iM8md3Rus8Bb68TJxaeF8pdLkjdRZcoX1SvwUN9DDpX2fmRPuYvcHUEsDBBQAAgAIAFmWAVt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FmWAVs6nedwSwAAAGsAAAAbAAAAdW5pdmVyc2FsL3VuaXZlcnNhbC5wbmcueG1ss7GvyM1RKEstKs7Mz7NVMtQzULK34+WyKShKLctMLVeoAIoBBSFASaESyDVCcMszU0oygEIGFhYIwYzUzPSMElslC0MzuKA+0EwAUEsBAgAAFAACAAgAqX5QTzZhWAJHAwAA4QkAABQAAAAAAAAAAQAAAAAAAAAAAHVuaXZlcnNhbC9wbGF5ZXIueG1sUEsBAgAAFAACAAgAWZYBW7U39KgcBQAA4RMAAB0AAAAAAAAAAQAAAAAAeQMAAHVuaXZlcnNhbC9jb21tb25fbWVzc2FnZXMubG5nUEsBAgAAFAACAAgAWZYBWxUeYBujAAAAfwEAAC4AAAAAAAAAAQAAAAAA0AgAAHVuaXZlcnNhbC9wbGF5YmFja19hbmRfbmF2aWdhdGlvbl9zZXR0aW5ncy54bWxQSwECAAAUAAIACABZlgFbU8zMCI0DAACOEAAAJwAAAAAAAAABAAAAAAC/CQAAdW5pdmVyc2FsL2ZsYXNoX3B1Ymxpc2hpbmdfc2V0dGluZ3MueG1sUEsBAgAAFAACAAgAWZYBW3D0HBt+AwAAsQwAACEAAAAAAAAAAQAAAAAAkQ0AAHVuaXZlcnNhbC9mbGFzaF9za2luX3NldHRpbmdzLnhtbFBLAQIAABQAAgAIAFmWAVuBGOJYhwMAABgQAAAmAAAAAAAAAAEAAAAAAE4RAAB1bml2ZXJzYWwvaHRtbF9wdWJsaXNoaW5nX3NldHRpbmdzLnhtbFBLAQIAABQAAgAIAFmWAVs6Mq+ssQEAAHAGAAAfAAAAAAAAAAEAAAAAABkVAAB1bml2ZXJzYWwvaHRtbF9za2luX3NldHRpbmdzLmpzUEsBAgAAFAACAAgAWZYBW4+OqTJ0AAAAegAAABwAAAAAAAAAAQAAAAAABxcAAHVuaXZlcnNhbC9sb2NhbF9zZXR0aW5ncy54bWxQSwECAAAUAAIACABZlgFbQTcHEw4FAACsGgAAFwAAAAAAAAAAAAAAAAC1FwAAdW5pdmVyc2FsL3VuaXZlcnNhbC5wbmdQSwECAAAUAAIACABZlgFbOp3ncEsAAABrAAAAGwAAAAAAAAABAAAAAAD4HAAAdW5pdmVyc2FsL3VuaXZlcnNhbC5wbmcueG1sUEsFBgAAAAAKAAoABgMAAHwdAAAAAA=="/>
  <p:tag name="ISPRING_LMS_API_VERSION" val="SCORM 1.2"/>
  <p:tag name="ISPRING_ULTRA_SCORM_COURSE_ID" val="0F05D543-29E8-4D7B-84ED-6CC0A36755B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Slovenian\\Slovenia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M1-SL"/>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5180</TotalTime>
  <Words>4178</Words>
  <Application>Microsoft Office PowerPoint</Application>
  <PresentationFormat>Ευρεία οθόνη</PresentationFormat>
  <Paragraphs>441</Paragraphs>
  <Slides>48</Slides>
  <Notes>48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Poppins</vt:lpstr>
      <vt:lpstr>Courier New</vt:lpstr>
      <vt:lpstr>Times New Roman</vt:lpstr>
      <vt:lpstr>Calibri</vt:lpstr>
      <vt:lpstr>Impact</vt:lpstr>
      <vt:lpstr>Wingdings</vt:lpstr>
      <vt:lpstr>Θέμα του Office</vt:lpstr>
      <vt:lpstr>Παρουσίαση του PowerPoint</vt:lpstr>
      <vt:lpstr>Παρουσίαση του PowerPoint</vt:lpstr>
      <vt:lpstr>Moduli</vt:lpstr>
      <vt:lpstr>Enota 1 Uvod  </vt:lpstr>
      <vt:lpstr>Kompetence</vt:lpstr>
      <vt:lpstr>Vsebina usposabljanja</vt:lpstr>
      <vt:lpstr>Enota 1 Metodologija in trajanje usposabljanja</vt:lpstr>
      <vt:lpstr>Enota 2 Osnovna terminologija</vt:lpstr>
      <vt:lpstr>Digitalne naprave</vt:lpstr>
      <vt:lpstr>Osebni računalnik</vt:lpstr>
      <vt:lpstr>Pametni telefon</vt:lpstr>
      <vt:lpstr>Tablični računalnik</vt:lpstr>
      <vt:lpstr>Delovni in trajni pomnilnik: kakšna je razlika? </vt:lpstr>
      <vt:lpstr>Prepoznava prstnega odtisa in obraza: kakšna je razlika? </vt:lpstr>
      <vt:lpstr>Enota 3 Osnovne nastavitve</vt:lpstr>
      <vt:lpstr>Kaj so nastavitve? </vt:lpstr>
      <vt:lpstr>Enota 4 Navigiranje po vmesnikih in menijih</vt:lpstr>
      <vt:lpstr>Funkcije in znaki (1/2) </vt:lpstr>
      <vt:lpstr>Funkcije in znaki (2/2) </vt:lpstr>
      <vt:lpstr>Geste</vt:lpstr>
      <vt:lpstr>Enota 5 Navigiranje in iskanje po spletu </vt:lpstr>
      <vt:lpstr>Spletni brskalniki</vt:lpstr>
      <vt:lpstr>Iskanje ustreznega spletnega mesta</vt:lpstr>
      <vt:lpstr>Ime domene</vt:lpstr>
      <vt:lpstr>Iskalnik</vt:lpstr>
      <vt:lpstr>Aktivnost: Iskanje informacij o „plačevanju prek spleta”</vt:lpstr>
      <vt:lpstr>Ali je spletno mesto varno?</vt:lpstr>
      <vt:lpstr>Kako lahko preverim, ali je uporabljen protokol "https"?</vt:lpstr>
      <vt:lpstr>Enota 6 Upravljanje e-poštnega računa</vt:lpstr>
      <vt:lpstr>Kaj je e-poštno sporočilo?</vt:lpstr>
      <vt:lpstr>E-poštni račun</vt:lpstr>
      <vt:lpstr>Pisanje in pošiljanje e-poštnega sporočila</vt:lpstr>
      <vt:lpstr>Preklic pošiljanja sporočila in pripenjanje datotek</vt:lpstr>
      <vt:lpstr>Branje e-poštnega sporočila in odgovarjanje</vt:lpstr>
      <vt:lpstr>Organiziranje mape Prejeto</vt:lpstr>
      <vt:lpstr>Aktivnost: Ustvarite novo oznako za organiziranje e-poštnih sporočil</vt:lpstr>
      <vt:lpstr>Iskanje e-poštnih sporočil</vt:lpstr>
      <vt:lpstr>Enota 7 Iskanje in prenos aplikacij</vt:lpstr>
      <vt:lpstr>Iskanje in prenos aplikacij</vt:lpstr>
      <vt:lpstr>Enota 8 Posodabljanje naprav IKT</vt:lpstr>
      <vt:lpstr>Nasveti za zaščito podatkov in naprav</vt:lpstr>
      <vt:lpstr>Kako preveriti, ali so na voljo posodobitve aplikacij in sistema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M1-SL</dc:title>
  <dc:creator>pantelis bbalaouras</dc:creator>
  <cp:lastModifiedBy>pantelis</cp:lastModifiedBy>
  <cp:revision>57</cp:revision>
  <dcterms:created xsi:type="dcterms:W3CDTF">2020-06-02T13:31:56Z</dcterms:created>
  <dcterms:modified xsi:type="dcterms:W3CDTF">2025-08-01T15:51:42Z</dcterms:modified>
</cp:coreProperties>
</file>