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 id="285" r:id="rId30"/>
  </p:sldIdLst>
  <p:sldSz cx="12192000" cy="6858000"/>
  <p:notesSz cx="6858000" cy="9144000"/>
  <p:embeddedFontLst>
    <p:embeddedFont>
      <p:font typeface="Poppins" panose="020B060402020202020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Impact" panose="020B0806030902050204" pitchFamily="34" charset="0"/>
      <p:regular r:id="rId40"/>
    </p:embeddedFont>
  </p:embeddedFontLst>
  <p:custDataLst>
    <p:tags r:id="rId4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iMXSgqD0cxybJ7z6u4rYjJupQ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418389-74FC-49EF-8D2D-3C215BAFDC8A}" v="12" dt="2025-07-19T18:42:32.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5" autoAdjust="0"/>
    <p:restoredTop sz="94660"/>
  </p:normalViewPr>
  <p:slideViewPr>
    <p:cSldViewPr snapToGrid="0">
      <p:cViewPr varScale="1">
        <p:scale>
          <a:sx n="109" d="100"/>
          <a:sy n="109" d="100"/>
        </p:scale>
        <p:origin x="624" y="84"/>
      </p:cViewPr>
      <p:guideLst>
        <p:guide orient="horz" pos="2160"/>
        <p:guide pos="384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customschemas.google.com/relationships/presentationmetadata" Target="metadata"/><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https://pixabay.com/de/photos/sicherheit-alarm-monitor-cyber-5043368/</a:t>
            </a:r>
            <a:endParaRPr/>
          </a:p>
        </p:txBody>
      </p:sp>
      <p:sp>
        <p:nvSpPr>
          <p:cNvPr id="252" name="Google Shape;25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l-SI" dirty="0"/>
              <a:t>Pravilni odgovor je D.</a:t>
            </a:r>
            <a:endParaRPr dirty="0"/>
          </a:p>
        </p:txBody>
      </p:sp>
      <p:sp>
        <p:nvSpPr>
          <p:cNvPr id="313" name="Google Shape;31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l-SI" dirty="0"/>
              <a:t>Pravilni odgovor je C.</a:t>
            </a:r>
            <a:endParaRPr dirty="0"/>
          </a:p>
        </p:txBody>
      </p:sp>
      <p:sp>
        <p:nvSpPr>
          <p:cNvPr id="324" name="Google Shape;32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l-SI" dirty="0"/>
              <a:t>Pravilni odgovor je Ne.</a:t>
            </a:r>
            <a:endParaRPr dirty="0"/>
          </a:p>
        </p:txBody>
      </p:sp>
      <p:sp>
        <p:nvSpPr>
          <p:cNvPr id="346" name="Google Shape;34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l-SI" dirty="0"/>
              <a:t>Pravilni odgovor je B.</a:t>
            </a:r>
            <a:endParaRPr dirty="0"/>
          </a:p>
        </p:txBody>
      </p:sp>
      <p:sp>
        <p:nvSpPr>
          <p:cNvPr id="354" name="Google Shape;35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l-SI" dirty="0"/>
              <a:t>Pravilni odgovor je Da.</a:t>
            </a:r>
            <a:endParaRPr dirty="0"/>
          </a:p>
        </p:txBody>
      </p:sp>
      <p:sp>
        <p:nvSpPr>
          <p:cNvPr id="365" name="Google Shape;36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l-SI" dirty="0"/>
              <a:t>Pravilni odgovor je D.</a:t>
            </a:r>
            <a:endParaRPr dirty="0"/>
          </a:p>
        </p:txBody>
      </p:sp>
      <p:sp>
        <p:nvSpPr>
          <p:cNvPr id="373" name="Google Shape;37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16"/>
        <p:cNvGrpSpPr/>
        <p:nvPr/>
      </p:nvGrpSpPr>
      <p:grpSpPr>
        <a:xfrm>
          <a:off x="0" y="0"/>
          <a:ext cx="0" cy="0"/>
          <a:chOff x="0" y="0"/>
          <a:chExt cx="0" cy="0"/>
        </a:xfrm>
      </p:grpSpPr>
      <p:sp>
        <p:nvSpPr>
          <p:cNvPr id="17" name="Google Shape;17;p33"/>
          <p:cNvSpPr/>
          <p:nvPr/>
        </p:nvSpPr>
        <p:spPr>
          <a:xfrm>
            <a:off x="0" y="2218305"/>
            <a:ext cx="12192001" cy="3787362"/>
          </a:xfrm>
          <a:prstGeom prst="rect">
            <a:avLst/>
          </a:prstGeom>
          <a:no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8" name="Google Shape;18;p33"/>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C2E78"/>
              </a:buClr>
              <a:buSzPts val="2200"/>
              <a:buFont typeface="Calibri"/>
              <a:buNone/>
              <a:defRPr sz="2200">
                <a:solidFill>
                  <a:srgbClr val="1C2E78"/>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0" name="Google Shape;20;p33" descr="Placeholder-dark.png"/>
          <p:cNvPicPr preferRelativeResize="0"/>
          <p:nvPr/>
        </p:nvPicPr>
        <p:blipFill rotWithShape="1">
          <a:blip r:embed="rId2">
            <a:alphaModFix/>
          </a:blip>
          <a:srcRect/>
          <a:stretch/>
        </p:blipFill>
        <p:spPr>
          <a:xfrm>
            <a:off x="9381297" y="-3149"/>
            <a:ext cx="2784642" cy="1392322"/>
          </a:xfrm>
          <a:prstGeom prst="rect">
            <a:avLst/>
          </a:prstGeom>
          <a:noFill/>
          <a:ln>
            <a:noFill/>
          </a:ln>
        </p:spPr>
      </p:pic>
      <p:sp>
        <p:nvSpPr>
          <p:cNvPr id="21" name="Google Shape;21;p33"/>
          <p:cNvSpPr/>
          <p:nvPr/>
        </p:nvSpPr>
        <p:spPr>
          <a:xfrm>
            <a:off x="0" y="2136618"/>
            <a:ext cx="12192000" cy="4013996"/>
          </a:xfrm>
          <a:prstGeom prst="roundRect">
            <a:avLst>
              <a:gd name="adj" fmla="val 16667"/>
            </a:avLst>
          </a:prstGeom>
          <a:solidFill>
            <a:srgbClr val="1C2E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22;p33"/>
          <p:cNvSpPr txBox="1">
            <a:spLocks noGrp="1"/>
          </p:cNvSpPr>
          <p:nvPr>
            <p:ph type="body" idx="1"/>
          </p:nvPr>
        </p:nvSpPr>
        <p:spPr>
          <a:xfrm>
            <a:off x="536451" y="2218305"/>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Font typeface="Calibri"/>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Font typeface="Calibri"/>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 name="Εικόνα 1" descr="Εικόνα που περιέχει στιγμιότυπο οθόνης, σύμβολο, Μπλε Majorelle, λογότυπο&#10;&#10;Το περιεχόμενο που δημιουργείται από AI ενδέχεται να είναι εσφαλμένο.">
            <a:extLst>
              <a:ext uri="{FF2B5EF4-FFF2-40B4-BE49-F238E27FC236}">
                <a16:creationId xmlns:a16="http://schemas.microsoft.com/office/drawing/2014/main" id="{776E003C-22C0-8C62-4186-A894EFE1951E}"/>
              </a:ext>
            </a:extLst>
          </p:cNvPr>
          <p:cNvPicPr>
            <a:picLocks noChangeAspect="1"/>
          </p:cNvPicPr>
          <p:nvPr userDrawn="1"/>
        </p:nvPicPr>
        <p:blipFill>
          <a:blip r:embed="rId3"/>
          <a:stretch>
            <a:fillRect/>
          </a:stretch>
        </p:blipFill>
        <p:spPr>
          <a:xfrm>
            <a:off x="11446172" y="6120778"/>
            <a:ext cx="745828" cy="784863"/>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23"/>
        <p:cNvGrpSpPr/>
        <p:nvPr/>
      </p:nvGrpSpPr>
      <p:grpSpPr>
        <a:xfrm>
          <a:off x="0" y="0"/>
          <a:ext cx="0" cy="0"/>
          <a:chOff x="0" y="0"/>
          <a:chExt cx="0" cy="0"/>
        </a:xfrm>
      </p:grpSpPr>
      <p:sp>
        <p:nvSpPr>
          <p:cNvPr id="24" name="Google Shape;24;p34"/>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3600"/>
              <a:buFont typeface="Calibri"/>
              <a:buNone/>
              <a:defRPr sz="3600" b="1">
                <a:solidFill>
                  <a:srgbClr val="1C2E78"/>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4"/>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Calibri"/>
                <a:ea typeface="Calibri"/>
                <a:cs typeface="Calibri"/>
                <a:sym typeface="Calibri"/>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34"/>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68BC42"/>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68BC42"/>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68BC42"/>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68BC42"/>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 name="Google Shape;29;p34" descr="Placeholder-dark.png"/>
          <p:cNvPicPr preferRelativeResize="0"/>
          <p:nvPr/>
        </p:nvPicPr>
        <p:blipFill rotWithShape="1">
          <a:blip r:embed="rId2">
            <a:alphaModFix/>
          </a:blip>
          <a:srcRect/>
          <a:stretch/>
        </p:blipFill>
        <p:spPr>
          <a:xfrm>
            <a:off x="9263608" y="-3149"/>
            <a:ext cx="2784642" cy="1392322"/>
          </a:xfrm>
          <a:prstGeom prst="rect">
            <a:avLst/>
          </a:prstGeom>
          <a:noFill/>
          <a:ln>
            <a:noFill/>
          </a:ln>
        </p:spPr>
      </p:pic>
      <p:sp>
        <p:nvSpPr>
          <p:cNvPr id="30" name="Google Shape;30;p34"/>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dirty="0" err="1">
                <a:solidFill>
                  <a:schemeClr val="dk1"/>
                </a:solidFill>
                <a:latin typeface="Calibri"/>
                <a:ea typeface="Calibri"/>
                <a:cs typeface="Calibri"/>
                <a:sym typeface="Calibri"/>
              </a:rPr>
              <a:t>Varnost</a:t>
            </a:r>
            <a:r>
              <a:rPr lang="en-US" sz="2000" b="0" dirty="0">
                <a:solidFill>
                  <a:schemeClr val="dk1"/>
                </a:solidFill>
                <a:latin typeface="Calibri"/>
                <a:ea typeface="Calibri"/>
                <a:cs typeface="Calibri"/>
                <a:sym typeface="Calibri"/>
              </a:rPr>
              <a:t> in </a:t>
            </a:r>
            <a:r>
              <a:rPr lang="en-US" sz="2000" b="0" dirty="0" err="1">
                <a:solidFill>
                  <a:schemeClr val="dk1"/>
                </a:solidFill>
                <a:latin typeface="Calibri"/>
                <a:ea typeface="Calibri"/>
                <a:cs typeface="Calibri"/>
                <a:sym typeface="Calibri"/>
              </a:rPr>
              <a:t>preventiva</a:t>
            </a:r>
            <a:r>
              <a:rPr lang="en-US" sz="2000" b="0" dirty="0">
                <a:solidFill>
                  <a:schemeClr val="dk1"/>
                </a:solidFill>
                <a:latin typeface="Calibri"/>
                <a:ea typeface="Calibri"/>
                <a:cs typeface="Calibri"/>
                <a:sym typeface="Calibri"/>
              </a:rPr>
              <a:t> </a:t>
            </a:r>
            <a:endParaRPr dirty="0"/>
          </a:p>
        </p:txBody>
      </p:sp>
      <p:sp>
        <p:nvSpPr>
          <p:cNvPr id="31" name="Google Shape;31;p34"/>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2</a:t>
            </a:r>
            <a:endParaRPr sz="2000" b="1">
              <a:solidFill>
                <a:schemeClr val="lt1"/>
              </a:solidFill>
              <a:latin typeface="Calibri"/>
              <a:ea typeface="Calibri"/>
              <a:cs typeface="Calibri"/>
              <a:sym typeface="Calibri"/>
            </a:endParaRPr>
          </a:p>
        </p:txBody>
      </p:sp>
      <p:pic>
        <p:nvPicPr>
          <p:cNvPr id="3" name="Εικόνα 2" descr="Εικόνα που περιέχει στιγμιότυπο οθόνης, σύμβολο, Μπλε Majorelle, λογότυπο&#10;&#10;Το περιεχόμενο που δημιουργείται από AI ενδέχεται να είναι εσφαλμένο.">
            <a:extLst>
              <a:ext uri="{FF2B5EF4-FFF2-40B4-BE49-F238E27FC236}">
                <a16:creationId xmlns:a16="http://schemas.microsoft.com/office/drawing/2014/main" id="{AA7DC5FE-E322-9C3D-4FC8-0EC482C714AD}"/>
              </a:ext>
            </a:extLst>
          </p:cNvPr>
          <p:cNvPicPr>
            <a:picLocks noChangeAspect="1"/>
          </p:cNvPicPr>
          <p:nvPr userDrawn="1"/>
        </p:nvPicPr>
        <p:blipFill>
          <a:blip r:embed="rId3"/>
          <a:stretch>
            <a:fillRect/>
          </a:stretch>
        </p:blipFill>
        <p:spPr>
          <a:xfrm>
            <a:off x="11446172" y="6068026"/>
            <a:ext cx="745828" cy="784863"/>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32"/>
        <p:cNvGrpSpPr/>
        <p:nvPr/>
      </p:nvGrpSpPr>
      <p:grpSpPr>
        <a:xfrm>
          <a:off x="0" y="0"/>
          <a:ext cx="0" cy="0"/>
          <a:chOff x="0" y="0"/>
          <a:chExt cx="0" cy="0"/>
        </a:xfrm>
      </p:grpSpPr>
      <p:sp>
        <p:nvSpPr>
          <p:cNvPr id="33" name="Google Shape;33;p3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5"/>
          <p:cNvSpPr txBox="1">
            <a:spLocks noGrp="1"/>
          </p:cNvSpPr>
          <p:nvPr>
            <p:ph type="body" idx="1"/>
          </p:nvPr>
        </p:nvSpPr>
        <p:spPr>
          <a:xfrm>
            <a:off x="557999" y="1800000"/>
            <a:ext cx="5852132" cy="455350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 name="Google Shape;35;p35"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36" name="Google Shape;36;p35"/>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dirty="0" err="1">
                <a:solidFill>
                  <a:schemeClr val="dk1"/>
                </a:solidFill>
                <a:latin typeface="Calibri"/>
                <a:ea typeface="Calibri"/>
                <a:cs typeface="Calibri"/>
                <a:sym typeface="Calibri"/>
              </a:rPr>
              <a:t>Varnost</a:t>
            </a:r>
            <a:r>
              <a:rPr lang="en-US" sz="2000" b="0" dirty="0">
                <a:solidFill>
                  <a:schemeClr val="dk1"/>
                </a:solidFill>
                <a:latin typeface="Calibri"/>
                <a:ea typeface="Calibri"/>
                <a:cs typeface="Calibri"/>
                <a:sym typeface="Calibri"/>
              </a:rPr>
              <a:t> in </a:t>
            </a:r>
            <a:r>
              <a:rPr lang="en-US" sz="2000" b="0" dirty="0" err="1">
                <a:solidFill>
                  <a:schemeClr val="dk1"/>
                </a:solidFill>
                <a:latin typeface="Calibri"/>
                <a:ea typeface="Calibri"/>
                <a:cs typeface="Calibri"/>
                <a:sym typeface="Calibri"/>
              </a:rPr>
              <a:t>preventiva</a:t>
            </a:r>
            <a:r>
              <a:rPr lang="en-US" sz="2000" b="0" dirty="0">
                <a:solidFill>
                  <a:schemeClr val="dk1"/>
                </a:solidFill>
                <a:latin typeface="Calibri"/>
                <a:ea typeface="Calibri"/>
                <a:cs typeface="Calibri"/>
                <a:sym typeface="Calibri"/>
              </a:rPr>
              <a:t> </a:t>
            </a:r>
          </a:p>
        </p:txBody>
      </p:sp>
      <p:sp>
        <p:nvSpPr>
          <p:cNvPr id="37" name="Google Shape;37;p35"/>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2</a:t>
            </a:r>
            <a:endParaRPr sz="2000" b="1">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38"/>
        <p:cNvGrpSpPr/>
        <p:nvPr/>
      </p:nvGrpSpPr>
      <p:grpSpPr>
        <a:xfrm>
          <a:off x="0" y="0"/>
          <a:ext cx="0" cy="0"/>
          <a:chOff x="0" y="0"/>
          <a:chExt cx="0" cy="0"/>
        </a:xfrm>
      </p:grpSpPr>
      <p:sp>
        <p:nvSpPr>
          <p:cNvPr id="39" name="Google Shape;39;p36"/>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6"/>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6"/>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 name="Google Shape;42;p36"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44" name="Google Shape;44;p36"/>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2</a:t>
            </a:r>
            <a:endParaRPr sz="2000" b="1">
              <a:solidFill>
                <a:schemeClr val="lt1"/>
              </a:solidFill>
              <a:latin typeface="Calibri"/>
              <a:ea typeface="Calibri"/>
              <a:cs typeface="Calibri"/>
              <a:sym typeface="Calibri"/>
            </a:endParaRPr>
          </a:p>
        </p:txBody>
      </p:sp>
      <p:sp>
        <p:nvSpPr>
          <p:cNvPr id="2" name="Google Shape;30;p34">
            <a:extLst>
              <a:ext uri="{FF2B5EF4-FFF2-40B4-BE49-F238E27FC236}">
                <a16:creationId xmlns:a16="http://schemas.microsoft.com/office/drawing/2014/main" id="{E872E670-9A5B-63B3-3926-0BABB6269357}"/>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dirty="0" err="1">
                <a:solidFill>
                  <a:schemeClr val="dk1"/>
                </a:solidFill>
                <a:latin typeface="Calibri"/>
                <a:ea typeface="Calibri"/>
                <a:cs typeface="Calibri"/>
                <a:sym typeface="Calibri"/>
              </a:rPr>
              <a:t>Varnost</a:t>
            </a:r>
            <a:r>
              <a:rPr lang="en-US" sz="2000" b="0" dirty="0">
                <a:solidFill>
                  <a:schemeClr val="dk1"/>
                </a:solidFill>
                <a:latin typeface="Calibri"/>
                <a:ea typeface="Calibri"/>
                <a:cs typeface="Calibri"/>
                <a:sym typeface="Calibri"/>
              </a:rPr>
              <a:t> in </a:t>
            </a:r>
            <a:r>
              <a:rPr lang="en-US" sz="2000" b="0" dirty="0" err="1">
                <a:solidFill>
                  <a:schemeClr val="dk1"/>
                </a:solidFill>
                <a:latin typeface="Calibri"/>
                <a:ea typeface="Calibri"/>
                <a:cs typeface="Calibri"/>
                <a:sym typeface="Calibri"/>
              </a:rPr>
              <a:t>preventiva</a:t>
            </a:r>
            <a:r>
              <a:rPr lang="en-US" sz="2000" b="0" dirty="0">
                <a:solidFill>
                  <a:schemeClr val="dk1"/>
                </a:solidFill>
                <a:latin typeface="Calibri"/>
                <a:ea typeface="Calibri"/>
                <a:cs typeface="Calibri"/>
                <a:sym typeface="Calibri"/>
              </a:rPr>
              <a:t> </a:t>
            </a:r>
            <a:endParaRPr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45"/>
        <p:cNvGrpSpPr/>
        <p:nvPr/>
      </p:nvGrpSpPr>
      <p:grpSpPr>
        <a:xfrm>
          <a:off x="0" y="0"/>
          <a:ext cx="0" cy="0"/>
          <a:chOff x="0" y="0"/>
          <a:chExt cx="0" cy="0"/>
        </a:xfrm>
      </p:grpSpPr>
      <p:sp>
        <p:nvSpPr>
          <p:cNvPr id="46" name="Google Shape;4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CB13A"/>
              </a:buClr>
              <a:buSzPts val="4000"/>
              <a:buFont typeface="Calibri"/>
              <a:buNone/>
              <a:defRPr sz="4000" b="0">
                <a:solidFill>
                  <a:srgbClr val="FCB13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7"/>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48" name="Google Shape;48;p37"/>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49" name="Google Shape;49;p37"/>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50" name="Google Shape;50;p37"/>
          <p:cNvPicPr preferRelativeResize="0"/>
          <p:nvPr/>
        </p:nvPicPr>
        <p:blipFill rotWithShape="1">
          <a:blip r:embed="rId2">
            <a:alphaModFix/>
          </a:blip>
          <a:srcRect t="21218" r="61794" b="22757"/>
          <a:stretch/>
        </p:blipFill>
        <p:spPr>
          <a:xfrm>
            <a:off x="0" y="6362699"/>
            <a:ext cx="643390" cy="495301"/>
          </a:xfrm>
          <a:prstGeom prst="rect">
            <a:avLst/>
          </a:prstGeom>
          <a:noFill/>
          <a:ln>
            <a:noFill/>
          </a:ln>
        </p:spPr>
      </p:pic>
      <p:pic>
        <p:nvPicPr>
          <p:cNvPr id="52" name="Google Shape;52;p37" descr="Placeholder-dark.png"/>
          <p:cNvPicPr preferRelativeResize="0"/>
          <p:nvPr/>
        </p:nvPicPr>
        <p:blipFill rotWithShape="1">
          <a:blip r:embed="rId3">
            <a:alphaModFix/>
          </a:blip>
          <a:srcRect/>
          <a:stretch/>
        </p:blipFill>
        <p:spPr>
          <a:xfrm>
            <a:off x="18106" y="26922"/>
            <a:ext cx="2784642" cy="1392322"/>
          </a:xfrm>
          <a:prstGeom prst="rect">
            <a:avLst/>
          </a:prstGeom>
          <a:noFill/>
          <a:ln>
            <a:noFill/>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3"/>
        <p:cNvGrpSpPr/>
        <p:nvPr/>
      </p:nvGrpSpPr>
      <p:grpSpPr>
        <a:xfrm>
          <a:off x="0" y="0"/>
          <a:ext cx="0" cy="0"/>
          <a:chOff x="0" y="0"/>
          <a:chExt cx="0" cy="0"/>
        </a:xfrm>
      </p:grpSpPr>
      <p:sp>
        <p:nvSpPr>
          <p:cNvPr id="54" name="Google Shape;54;p38"/>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8"/>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6" name="Google Shape;56;p38"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58" name="Google Shape;58;p38"/>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2</a:t>
            </a:r>
            <a:endParaRPr sz="2000" b="1">
              <a:solidFill>
                <a:schemeClr val="lt1"/>
              </a:solidFill>
              <a:latin typeface="Calibri"/>
              <a:ea typeface="Calibri"/>
              <a:cs typeface="Calibri"/>
              <a:sym typeface="Calibri"/>
            </a:endParaRPr>
          </a:p>
        </p:txBody>
      </p:sp>
      <p:sp>
        <p:nvSpPr>
          <p:cNvPr id="2" name="Google Shape;30;p34">
            <a:extLst>
              <a:ext uri="{FF2B5EF4-FFF2-40B4-BE49-F238E27FC236}">
                <a16:creationId xmlns:a16="http://schemas.microsoft.com/office/drawing/2014/main" id="{2B590076-CC2E-3887-F645-A31222CFBCD7}"/>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dirty="0" err="1">
                <a:solidFill>
                  <a:schemeClr val="dk1"/>
                </a:solidFill>
                <a:latin typeface="Calibri"/>
                <a:ea typeface="Calibri"/>
                <a:cs typeface="Calibri"/>
                <a:sym typeface="Calibri"/>
              </a:rPr>
              <a:t>Varnost</a:t>
            </a:r>
            <a:r>
              <a:rPr lang="en-US" sz="2000" b="0" dirty="0">
                <a:solidFill>
                  <a:schemeClr val="dk1"/>
                </a:solidFill>
                <a:latin typeface="Calibri"/>
                <a:ea typeface="Calibri"/>
                <a:cs typeface="Calibri"/>
                <a:sym typeface="Calibri"/>
              </a:rPr>
              <a:t> in </a:t>
            </a:r>
            <a:r>
              <a:rPr lang="en-US" sz="2000" b="0" dirty="0" err="1">
                <a:solidFill>
                  <a:schemeClr val="dk1"/>
                </a:solidFill>
                <a:latin typeface="Calibri"/>
                <a:ea typeface="Calibri"/>
                <a:cs typeface="Calibri"/>
                <a:sym typeface="Calibri"/>
              </a:rPr>
              <a:t>preventiva</a:t>
            </a:r>
            <a:r>
              <a:rPr lang="en-US" sz="2000" b="0" dirty="0">
                <a:solidFill>
                  <a:schemeClr val="dk1"/>
                </a:solidFill>
                <a:latin typeface="Calibri"/>
                <a:ea typeface="Calibri"/>
                <a:cs typeface="Calibri"/>
                <a:sym typeface="Calibri"/>
              </a:rPr>
              <a:t> </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C2E78"/>
              </a:buClr>
              <a:buSzPts val="4400"/>
              <a:buFont typeface="Calibri"/>
              <a:buNone/>
              <a:defRPr sz="4400" b="1" i="0" u="none" strike="noStrike" cap="none">
                <a:solidFill>
                  <a:srgbClr val="1C2E78"/>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68BC42"/>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freepik.com/free-vector/flat-happy-girl-holding-vaccination-record-card-vaccinated-young-woman-hold-health-passport-personal-coronavirus-vaccine-information-individual-immunity-certificate-protection-from-virus-concept_21457896.htm#fromView=search&amp;page=1&amp;position=38&amp;uuid=8d352caa-3407-4520-acfc-c937df4802c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freepik.com/free-vector/privacy-policy-concept-illustration_19947572.htm#fromView=search&amp;page=1&amp;position=31&amp;uuid=2e472c67-32a2-4c25-84b9-9c9230dcf13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freepik.com/free-vector/home-protection-surveillance-service-devices-house-security_11669300.htm#fromView=search&amp;page=2&amp;position=8&amp;uuid=e3753ebe-45de-4c30-91e5-15e9424a5fb7"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freepik.com/free-vector/data-stealing-malware-abstract-concept-illustration_11668615.htm#fromView=search&amp;page=1&amp;position=14&amp;uuid=d4aafe2d-08d9-4db0-9312-17546a999b8b"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www.freepik.com/free-vector/hacker-activity-concept_8135214.htm#fromView=search&amp;page=1&amp;position=21&amp;uuid=5823f1e9-74d4-4354-aa0d-1fcb6437453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www.freepik.com/free-vector/hand-drawn-flat-design-ssl-illustration_22112334.htm#fromView=search&amp;page=3&amp;position=24&amp;uuid=1e81c8c7-be64-49a6-aaf9-da06929ac1ea" TargetMode="External"/><Relationship Id="rId5" Type="http://schemas.openxmlformats.org/officeDocument/2006/relationships/image" Target="../media/image29.jpg"/><Relationship Id="rId4" Type="http://schemas.openxmlformats.org/officeDocument/2006/relationships/hyperlink" Target="http://www.freepik.com/free-vector/people-using-search-box-query-engine-giving-result_11235806.ht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 Id="rId9" Type="http://schemas.openxmlformats.org/officeDocument/2006/relationships/image" Target="../media/image1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www.freepik.com/free-vector/people-using-search-box-query-engine-giving-result_11235806.ht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www.freepik.com/free-vector/tiny-people-protecting-business-data-legal-information-isolated-flat-illustration_11235938.htm#fromView=search&amp;page=1&amp;position=0&amp;uuid=d22dbda5-9550-49af-a96f-9a0c83eecc17"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s://www.freepik.com/free-vector/online-survey-analysis-electronic-data-collection-digital-research-tool-computerized-study-analyst-considering-feedback-results-analysing-info-vector-isolated-concept-metaphor-illustration_12083534.htm#fromView=search&amp;page=2&amp;position=44&amp;uuid=cbd09a75-2aec-4ed2-8c3e-e442313f39b2"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ww.freepik.com/free-vector/private-data-concept-illustration_12704419.htm#fromView=search&amp;page=1&amp;position=1&amp;uuid=d4aafe2d-08d9-4db0-9312-17546a999b8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44200" r="5462"/>
          <a:stretch/>
        </p:blipFill>
        <p:spPr>
          <a:xfrm>
            <a:off x="5860888" y="556112"/>
            <a:ext cx="2271650" cy="2116289"/>
          </a:xfrm>
          <a:prstGeom prst="rect">
            <a:avLst/>
          </a:prstGeom>
          <a:noFill/>
          <a:ln>
            <a:noFill/>
          </a:ln>
        </p:spPr>
      </p:pic>
      <p:pic>
        <p:nvPicPr>
          <p:cNvPr id="65" name="Google Shape;65;p1"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l="5075" t="11272" r="59638" b="11616"/>
          <a:stretch/>
        </p:blipFill>
        <p:spPr>
          <a:xfrm>
            <a:off x="442240" y="5731"/>
            <a:ext cx="5204308" cy="5333341"/>
          </a:xfrm>
          <a:prstGeom prst="rect">
            <a:avLst/>
          </a:prstGeom>
          <a:noFill/>
          <a:ln>
            <a:noFill/>
          </a:ln>
        </p:spPr>
      </p:pic>
      <p:sp>
        <p:nvSpPr>
          <p:cNvPr id="66" name="Google Shape;66;p1"/>
          <p:cNvSpPr txBox="1"/>
          <p:nvPr/>
        </p:nvSpPr>
        <p:spPr>
          <a:xfrm>
            <a:off x="6289805" y="2804680"/>
            <a:ext cx="5902194" cy="23367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CB13A"/>
              </a:buClr>
              <a:buSzPts val="4400"/>
              <a:buFont typeface="Calibri"/>
              <a:buNone/>
            </a:pPr>
            <a:r>
              <a:rPr lang="en-US" sz="4400" b="1" dirty="0">
                <a:solidFill>
                  <a:srgbClr val="FCB13A"/>
                </a:solidFill>
                <a:latin typeface="Calibri"/>
                <a:ea typeface="Calibri"/>
                <a:cs typeface="Calibri"/>
                <a:sym typeface="Calibri"/>
              </a:rPr>
              <a:t>Modul 2</a:t>
            </a:r>
            <a:r>
              <a:rPr lang="en-US" sz="2800" b="1" i="0" u="none" strike="noStrike" cap="none" dirty="0">
                <a:solidFill>
                  <a:schemeClr val="dk1"/>
                </a:solidFill>
                <a:latin typeface="Calibri"/>
                <a:ea typeface="Calibri"/>
                <a:cs typeface="Calibri"/>
                <a:sym typeface="Calibri"/>
              </a:rPr>
              <a:t/>
            </a:r>
            <a:br>
              <a:rPr lang="en-US" sz="2800" b="1" i="0" u="none" strike="noStrike" cap="none" dirty="0">
                <a:solidFill>
                  <a:schemeClr val="dk1"/>
                </a:solidFill>
                <a:latin typeface="Calibri"/>
                <a:ea typeface="Calibri"/>
                <a:cs typeface="Calibri"/>
                <a:sym typeface="Calibri"/>
              </a:rPr>
            </a:br>
            <a:r>
              <a:rPr lang="en-US" sz="4400" b="1" i="0" u="none" strike="noStrike" cap="none" dirty="0" err="1">
                <a:solidFill>
                  <a:schemeClr val="dk1"/>
                </a:solidFill>
                <a:latin typeface="Calibri"/>
                <a:ea typeface="Calibri"/>
                <a:cs typeface="Calibri"/>
                <a:sym typeface="Calibri"/>
              </a:rPr>
              <a:t>Varnost</a:t>
            </a:r>
            <a:r>
              <a:rPr lang="en-US" sz="4400" b="1" i="0" u="none" strike="noStrike" cap="none" dirty="0">
                <a:solidFill>
                  <a:schemeClr val="dk1"/>
                </a:solidFill>
                <a:latin typeface="Calibri"/>
                <a:ea typeface="Calibri"/>
                <a:cs typeface="Calibri"/>
                <a:sym typeface="Calibri"/>
              </a:rPr>
              <a:t> in </a:t>
            </a:r>
            <a:r>
              <a:rPr lang="en-US" sz="4400" b="1" i="0" u="none" strike="noStrike" cap="none" dirty="0" err="1">
                <a:solidFill>
                  <a:schemeClr val="dk1"/>
                </a:solidFill>
                <a:latin typeface="Calibri"/>
                <a:ea typeface="Calibri"/>
                <a:cs typeface="Calibri"/>
                <a:sym typeface="Calibri"/>
              </a:rPr>
              <a:t>preventiva</a:t>
            </a:r>
            <a:r>
              <a:rPr lang="en-US" sz="4400" b="1" i="0" u="none" strike="noStrike" cap="none" dirty="0">
                <a:solidFill>
                  <a:schemeClr val="dk1"/>
                </a:solidFill>
                <a:latin typeface="Calibri"/>
                <a:ea typeface="Calibri"/>
                <a:cs typeface="Calibri"/>
                <a:sym typeface="Calibri"/>
              </a:rPr>
              <a:t> </a:t>
            </a:r>
            <a:endParaRPr dirty="0"/>
          </a:p>
        </p:txBody>
      </p:sp>
      <p:sp>
        <p:nvSpPr>
          <p:cNvPr id="67" name="Google Shape;67;p1"/>
          <p:cNvSpPr/>
          <p:nvPr/>
        </p:nvSpPr>
        <p:spPr>
          <a:xfrm>
            <a:off x="-6352" y="1903223"/>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68" name="Google Shape;68;p1"/>
          <p:cNvSpPr/>
          <p:nvPr/>
        </p:nvSpPr>
        <p:spPr>
          <a:xfrm>
            <a:off x="-9348" y="2509815"/>
            <a:ext cx="722376" cy="607846"/>
          </a:xfrm>
          <a:prstGeom prst="rect">
            <a:avLst/>
          </a:prstGeom>
          <a:solidFill>
            <a:srgbClr val="89C53F"/>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2</a:t>
            </a:r>
            <a:endParaRPr sz="2400" b="1" i="0" u="none" strike="noStrike" cap="none">
              <a:solidFill>
                <a:schemeClr val="lt1"/>
              </a:solidFill>
              <a:latin typeface="Calibri"/>
              <a:ea typeface="Calibri"/>
              <a:cs typeface="Calibri"/>
              <a:sym typeface="Calibri"/>
            </a:endParaRPr>
          </a:p>
        </p:txBody>
      </p:sp>
      <p:sp>
        <p:nvSpPr>
          <p:cNvPr id="69" name="Google Shape;69;p1"/>
          <p:cNvSpPr/>
          <p:nvPr/>
        </p:nvSpPr>
        <p:spPr>
          <a:xfrm>
            <a:off x="-9348" y="31194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3</a:t>
            </a:r>
            <a:endParaRPr sz="2400" b="1" i="0" u="none" strike="noStrike" cap="none">
              <a:solidFill>
                <a:schemeClr val="lt1"/>
              </a:solidFill>
              <a:latin typeface="Calibri"/>
              <a:ea typeface="Calibri"/>
              <a:cs typeface="Calibri"/>
              <a:sym typeface="Calibri"/>
            </a:endParaRPr>
          </a:p>
        </p:txBody>
      </p:sp>
      <p:sp>
        <p:nvSpPr>
          <p:cNvPr id="70" name="Google Shape;70;p1"/>
          <p:cNvSpPr/>
          <p:nvPr/>
        </p:nvSpPr>
        <p:spPr>
          <a:xfrm>
            <a:off x="-9348" y="37290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4</a:t>
            </a:r>
            <a:endParaRPr sz="2400" b="1" i="0" u="none" strike="noStrike" cap="none">
              <a:solidFill>
                <a:schemeClr val="lt1"/>
              </a:solidFill>
              <a:latin typeface="Calibri"/>
              <a:ea typeface="Calibri"/>
              <a:cs typeface="Calibri"/>
              <a:sym typeface="Calibri"/>
            </a:endParaRPr>
          </a:p>
        </p:txBody>
      </p:sp>
      <p:sp>
        <p:nvSpPr>
          <p:cNvPr id="71" name="Google Shape;71;p1"/>
          <p:cNvSpPr/>
          <p:nvPr/>
        </p:nvSpPr>
        <p:spPr>
          <a:xfrm>
            <a:off x="-9348" y="43386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5</a:t>
            </a:r>
            <a:endParaRPr sz="2400" b="1" i="0" u="none" strike="noStrike" cap="none">
              <a:solidFill>
                <a:schemeClr val="lt1"/>
              </a:solidFill>
              <a:latin typeface="Calibri"/>
              <a:ea typeface="Calibri"/>
              <a:cs typeface="Calibri"/>
              <a:sym typeface="Calibri"/>
            </a:endParaRPr>
          </a:p>
        </p:txBody>
      </p:sp>
      <p:sp>
        <p:nvSpPr>
          <p:cNvPr id="72" name="Google Shape;72;p1"/>
          <p:cNvSpPr/>
          <p:nvPr/>
        </p:nvSpPr>
        <p:spPr>
          <a:xfrm>
            <a:off x="2900908" y="6215916"/>
            <a:ext cx="9291091" cy="662722"/>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3" name="Google Shape;73;p1"/>
          <p:cNvSpPr/>
          <p:nvPr/>
        </p:nvSpPr>
        <p:spPr>
          <a:xfrm>
            <a:off x="2972569" y="6246217"/>
            <a:ext cx="774566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sl-SI" sz="1200" b="0" i="0" dirty="0">
                <a:solidFill>
                  <a:schemeClr val="lt1"/>
                </a:solidFill>
                <a:latin typeface="Calibri"/>
                <a:ea typeface="Calibri"/>
                <a:cs typeface="Calibri"/>
                <a:sym typeface="Calibri"/>
              </a:rPr>
              <a:t>Projekt financira Evropska unija. Izražena stališča in mnenja so izključno stališča in mnenja avtorjev in ni nujno, da odražajo stališča in mnenja Evropske unije ali Evropske izvajalske agencije za izobraževanje in kulturo (EACEA). N</a:t>
            </a:r>
            <a:r>
              <a:rPr lang="sl-SI" sz="1200" dirty="0">
                <a:solidFill>
                  <a:schemeClr val="lt1"/>
                </a:solidFill>
                <a:latin typeface="Calibri"/>
                <a:ea typeface="Calibri"/>
                <a:cs typeface="Calibri"/>
                <a:sym typeface="Calibri"/>
              </a:rPr>
              <a:t>iti</a:t>
            </a:r>
            <a:r>
              <a:rPr lang="sl-SI" sz="1200" b="0" i="0" dirty="0">
                <a:solidFill>
                  <a:schemeClr val="lt1"/>
                </a:solidFill>
                <a:latin typeface="Calibri"/>
                <a:ea typeface="Calibri"/>
                <a:cs typeface="Calibri"/>
                <a:sym typeface="Calibri"/>
              </a:rPr>
              <a:t> Evropska unija niti EACEA ne moreta odgovarjati zanje. Številka projekta: 2023-1-RO01-KA220-ADU-000157797</a:t>
            </a:r>
            <a:endParaRPr lang="sl-SI" sz="1200" dirty="0">
              <a:solidFill>
                <a:schemeClr val="lt1"/>
              </a:solidFill>
              <a:latin typeface="Calibri"/>
              <a:ea typeface="Calibri"/>
              <a:cs typeface="Calibri"/>
              <a:sym typeface="Calibri"/>
            </a:endParaRPr>
          </a:p>
        </p:txBody>
      </p:sp>
      <p:pic>
        <p:nvPicPr>
          <p:cNvPr id="74" name="Google Shape;74;p1"/>
          <p:cNvPicPr preferRelativeResize="0"/>
          <p:nvPr/>
        </p:nvPicPr>
        <p:blipFill rotWithShape="1">
          <a:blip r:embed="rId5">
            <a:alphaModFix/>
          </a:blip>
          <a:srcRect/>
          <a:stretch/>
        </p:blipFill>
        <p:spPr>
          <a:xfrm>
            <a:off x="10718231" y="6316337"/>
            <a:ext cx="1406013" cy="492105"/>
          </a:xfrm>
          <a:prstGeom prst="rect">
            <a:avLst/>
          </a:prstGeom>
          <a:noFill/>
          <a:ln>
            <a:noFill/>
          </a:ln>
        </p:spPr>
      </p:pic>
      <p:pic>
        <p:nvPicPr>
          <p:cNvPr id="76" name="Google Shape;76;p1"/>
          <p:cNvPicPr preferRelativeResize="0"/>
          <p:nvPr/>
        </p:nvPicPr>
        <p:blipFill rotWithShape="1">
          <a:blip r:embed="rId5">
            <a:alphaModFix/>
          </a:blip>
          <a:srcRect/>
          <a:stretch/>
        </p:blipFill>
        <p:spPr>
          <a:xfrm>
            <a:off x="10718231" y="6311949"/>
            <a:ext cx="1406013" cy="492105"/>
          </a:xfrm>
          <a:prstGeom prst="rect">
            <a:avLst/>
          </a:prstGeom>
          <a:noFill/>
          <a:ln>
            <a:noFill/>
          </a:ln>
        </p:spPr>
      </p:pic>
      <p:sp>
        <p:nvSpPr>
          <p:cNvPr id="78" name="Google Shape;78;p1"/>
          <p:cNvSpPr/>
          <p:nvPr/>
        </p:nvSpPr>
        <p:spPr>
          <a:xfrm>
            <a:off x="-9348" y="4946461"/>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6</a:t>
            </a:r>
            <a:endParaRPr sz="2400" b="1" i="0" u="none" strike="noStrike" cap="none">
              <a:solidFill>
                <a:schemeClr val="lt1"/>
              </a:solidFill>
              <a:latin typeface="Calibri"/>
              <a:ea typeface="Calibri"/>
              <a:cs typeface="Calibri"/>
              <a:sym typeface="Calibri"/>
            </a:endParaRPr>
          </a:p>
        </p:txBody>
      </p:sp>
      <p:pic>
        <p:nvPicPr>
          <p:cNvPr id="2" name="Εικόνα 1" descr="Εικόνα που περιέχει στιγμιότυπο οθόνης, γραμματοσειρά, Μπελ ηλεκτρίκ, Μπλε Majorelle&#10;&#10;Το περιεχόμενο που δημιουργείται από AI ενδέχεται να είναι εσφαλμένο.">
            <a:extLst>
              <a:ext uri="{FF2B5EF4-FFF2-40B4-BE49-F238E27FC236}">
                <a16:creationId xmlns:a16="http://schemas.microsoft.com/office/drawing/2014/main" id="{4854BADC-29E2-EB82-89FF-1B56C524AC16}"/>
              </a:ext>
            </a:extLst>
          </p:cNvPr>
          <p:cNvPicPr>
            <a:picLocks noChangeAspect="1"/>
          </p:cNvPicPr>
          <p:nvPr/>
        </p:nvPicPr>
        <p:blipFill>
          <a:blip r:embed="rId6"/>
          <a:stretch>
            <a:fillRect/>
          </a:stretch>
        </p:blipFill>
        <p:spPr>
          <a:xfrm>
            <a:off x="-22363" y="6210455"/>
            <a:ext cx="2515315" cy="66272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0"/>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sz="2800" b="1" dirty="0">
                <a:latin typeface="Calibri"/>
                <a:ea typeface="Calibri"/>
                <a:cs typeface="Calibri"/>
                <a:sym typeface="Calibri"/>
              </a:rPr>
              <a:t>Primeri osebnih podatkov</a:t>
            </a:r>
            <a:endParaRPr dirty="0"/>
          </a:p>
        </p:txBody>
      </p:sp>
      <p:sp>
        <p:nvSpPr>
          <p:cNvPr id="189" name="Google Shape;189;p10"/>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0"/>
              </a:spcBef>
              <a:spcAft>
                <a:spcPts val="0"/>
              </a:spcAft>
              <a:buSzPts val="2400"/>
              <a:buNone/>
            </a:pPr>
            <a:r>
              <a:rPr lang="sl-SI" dirty="0">
                <a:latin typeface="Calibri"/>
                <a:ea typeface="Calibri"/>
                <a:cs typeface="Calibri"/>
                <a:sym typeface="Calibri"/>
              </a:rPr>
              <a:t>Primeri osebnih podatkov so</a:t>
            </a:r>
            <a:r>
              <a:rPr lang="en-US" dirty="0">
                <a:latin typeface="Calibri"/>
                <a:ea typeface="Calibri"/>
                <a:cs typeface="Calibri"/>
                <a:sym typeface="Calibri"/>
              </a:rPr>
              <a:t>:</a:t>
            </a:r>
            <a:endParaRPr dirty="0"/>
          </a:p>
          <a:p>
            <a:pPr marL="685800" lvl="1" indent="-228600" algn="l" rtl="0">
              <a:lnSpc>
                <a:spcPct val="100000"/>
              </a:lnSpc>
              <a:spcBef>
                <a:spcPts val="1200"/>
              </a:spcBef>
              <a:spcAft>
                <a:spcPts val="0"/>
              </a:spcAft>
              <a:buSzPts val="2640"/>
              <a:buChar char="▪"/>
            </a:pPr>
            <a:r>
              <a:rPr lang="sl-SI" dirty="0"/>
              <a:t>i</a:t>
            </a:r>
            <a:r>
              <a:rPr lang="sl-SI" dirty="0">
                <a:latin typeface="Calibri"/>
                <a:ea typeface="Calibri"/>
                <a:cs typeface="Calibri"/>
                <a:sym typeface="Calibri"/>
              </a:rPr>
              <a:t>me in priimek</a:t>
            </a:r>
            <a:r>
              <a:rPr lang="en-US" dirty="0">
                <a:latin typeface="Calibri"/>
                <a:ea typeface="Calibri"/>
                <a:cs typeface="Calibri"/>
                <a:sym typeface="Calibri"/>
              </a:rPr>
              <a:t>;</a:t>
            </a:r>
            <a:endParaRPr dirty="0"/>
          </a:p>
          <a:p>
            <a:pPr marL="685800" lvl="1" indent="-228600" algn="l" rtl="0">
              <a:lnSpc>
                <a:spcPct val="100000"/>
              </a:lnSpc>
              <a:spcBef>
                <a:spcPts val="1200"/>
              </a:spcBef>
              <a:spcAft>
                <a:spcPts val="0"/>
              </a:spcAft>
              <a:buSzPts val="2640"/>
              <a:buChar char="▪"/>
            </a:pPr>
            <a:r>
              <a:rPr lang="sl-SI" dirty="0"/>
              <a:t>d</a:t>
            </a:r>
            <a:r>
              <a:rPr lang="sl-SI" dirty="0">
                <a:latin typeface="Calibri"/>
                <a:ea typeface="Calibri"/>
                <a:cs typeface="Calibri"/>
                <a:sym typeface="Calibri"/>
              </a:rPr>
              <a:t>omači naslov</a:t>
            </a:r>
            <a:r>
              <a:rPr lang="en-US" dirty="0">
                <a:latin typeface="Calibri"/>
                <a:ea typeface="Calibri"/>
                <a:cs typeface="Calibri"/>
                <a:sym typeface="Calibri"/>
              </a:rPr>
              <a:t>;</a:t>
            </a:r>
            <a:endParaRPr dirty="0"/>
          </a:p>
          <a:p>
            <a:pPr marL="685800" lvl="1" indent="-228600" algn="l" rtl="0">
              <a:lnSpc>
                <a:spcPct val="100000"/>
              </a:lnSpc>
              <a:spcBef>
                <a:spcPts val="1200"/>
              </a:spcBef>
              <a:spcAft>
                <a:spcPts val="0"/>
              </a:spcAft>
              <a:buSzPts val="2640"/>
              <a:buChar char="▪"/>
            </a:pPr>
            <a:r>
              <a:rPr lang="sl-SI" dirty="0"/>
              <a:t>e</a:t>
            </a:r>
            <a:r>
              <a:rPr lang="sl-SI" dirty="0">
                <a:latin typeface="Calibri"/>
                <a:ea typeface="Calibri"/>
                <a:cs typeface="Calibri"/>
                <a:sym typeface="Calibri"/>
              </a:rPr>
              <a:t>-poštni naslov, kot na primer</a:t>
            </a:r>
            <a:endParaRPr dirty="0"/>
          </a:p>
          <a:p>
            <a:pPr marL="914400" lvl="2" indent="0" algn="l" rtl="0">
              <a:lnSpc>
                <a:spcPct val="100000"/>
              </a:lnSpc>
              <a:spcBef>
                <a:spcPts val="1200"/>
              </a:spcBef>
              <a:spcAft>
                <a:spcPts val="0"/>
              </a:spcAft>
              <a:buSzPts val="2200"/>
              <a:buNone/>
            </a:pPr>
            <a:r>
              <a:rPr lang="sl-SI" sz="2200" i="1" dirty="0"/>
              <a:t>ime</a:t>
            </a:r>
            <a:r>
              <a:rPr lang="en-US" sz="2200" i="1" dirty="0">
                <a:latin typeface="Calibri"/>
                <a:ea typeface="Calibri"/>
                <a:cs typeface="Calibri"/>
                <a:sym typeface="Calibri"/>
              </a:rPr>
              <a:t>.</a:t>
            </a:r>
            <a:r>
              <a:rPr lang="sl-SI" sz="2200" i="1" dirty="0">
                <a:latin typeface="Calibri"/>
                <a:ea typeface="Calibri"/>
                <a:cs typeface="Calibri"/>
                <a:sym typeface="Calibri"/>
              </a:rPr>
              <a:t>priimek</a:t>
            </a:r>
            <a:r>
              <a:rPr lang="en-US" sz="2200" i="1" dirty="0">
                <a:latin typeface="Calibri"/>
                <a:ea typeface="Calibri"/>
                <a:cs typeface="Calibri"/>
                <a:sym typeface="Calibri"/>
              </a:rPr>
              <a:t>@</a:t>
            </a:r>
            <a:r>
              <a:rPr lang="sl-SI" sz="2200" i="1" dirty="0"/>
              <a:t>podjetje</a:t>
            </a:r>
            <a:r>
              <a:rPr lang="en-US" sz="2200" i="1" dirty="0">
                <a:latin typeface="Calibri"/>
                <a:ea typeface="Calibri"/>
                <a:cs typeface="Calibri"/>
                <a:sym typeface="Calibri"/>
              </a:rPr>
              <a:t>.com;</a:t>
            </a:r>
            <a:endParaRPr dirty="0"/>
          </a:p>
          <a:p>
            <a:pPr marL="685800" lvl="1" indent="-228600" algn="l" rtl="0">
              <a:lnSpc>
                <a:spcPct val="100000"/>
              </a:lnSpc>
              <a:spcBef>
                <a:spcPts val="1200"/>
              </a:spcBef>
              <a:spcAft>
                <a:spcPts val="0"/>
              </a:spcAft>
              <a:buSzPts val="2640"/>
              <a:buChar char="▪"/>
            </a:pPr>
            <a:r>
              <a:rPr lang="sl-SI" dirty="0"/>
              <a:t>p</a:t>
            </a:r>
            <a:r>
              <a:rPr lang="sl-SI" dirty="0">
                <a:latin typeface="Calibri"/>
                <a:ea typeface="Calibri"/>
                <a:cs typeface="Calibri"/>
                <a:sym typeface="Calibri"/>
              </a:rPr>
              <a:t>odatki o lokaciji</a:t>
            </a:r>
            <a:r>
              <a:rPr lang="en-US" dirty="0">
                <a:latin typeface="Calibri"/>
                <a:ea typeface="Calibri"/>
                <a:cs typeface="Calibri"/>
                <a:sym typeface="Calibri"/>
              </a:rPr>
              <a:t>, </a:t>
            </a:r>
            <a:r>
              <a:rPr lang="sl-SI" dirty="0">
                <a:latin typeface="Calibri"/>
                <a:ea typeface="Calibri"/>
                <a:cs typeface="Calibri"/>
                <a:sym typeface="Calibri"/>
              </a:rPr>
              <a:t>kot so podatki</a:t>
            </a:r>
            <a:r>
              <a:rPr lang="en-US" dirty="0">
                <a:latin typeface="Calibri"/>
                <a:ea typeface="Calibri"/>
                <a:cs typeface="Calibri"/>
                <a:sym typeface="Calibri"/>
              </a:rPr>
              <a:t> lo</a:t>
            </a:r>
            <a:r>
              <a:rPr lang="sl-SI" dirty="0">
                <a:latin typeface="Calibri"/>
                <a:ea typeface="Calibri"/>
                <a:cs typeface="Calibri"/>
                <a:sym typeface="Calibri"/>
              </a:rPr>
              <a:t>k</a:t>
            </a:r>
            <a:r>
              <a:rPr lang="en-US" dirty="0">
                <a:latin typeface="Calibri"/>
                <a:ea typeface="Calibri"/>
                <a:cs typeface="Calibri"/>
                <a:sym typeface="Calibri"/>
              </a:rPr>
              <a:t>a</a:t>
            </a:r>
            <a:r>
              <a:rPr lang="sl-SI" dirty="0">
                <a:latin typeface="Calibri"/>
                <a:ea typeface="Calibri"/>
                <a:cs typeface="Calibri"/>
                <a:sym typeface="Calibri"/>
              </a:rPr>
              <a:t>c</a:t>
            </a:r>
            <a:r>
              <a:rPr lang="en-US" dirty="0" err="1">
                <a:latin typeface="Calibri"/>
                <a:ea typeface="Calibri"/>
                <a:cs typeface="Calibri"/>
                <a:sym typeface="Calibri"/>
              </a:rPr>
              <a:t>i</a:t>
            </a:r>
            <a:r>
              <a:rPr lang="sl-SI" dirty="0" err="1">
                <a:latin typeface="Calibri"/>
                <a:ea typeface="Calibri"/>
                <a:cs typeface="Calibri"/>
                <a:sym typeface="Calibri"/>
              </a:rPr>
              <a:t>jske</a:t>
            </a:r>
            <a:r>
              <a:rPr lang="sl-SI" dirty="0">
                <a:latin typeface="Calibri"/>
                <a:ea typeface="Calibri"/>
                <a:cs typeface="Calibri"/>
                <a:sym typeface="Calibri"/>
              </a:rPr>
              <a:t> </a:t>
            </a:r>
            <a:r>
              <a:rPr lang="en-US" dirty="0">
                <a:latin typeface="Calibri"/>
                <a:ea typeface="Calibri"/>
                <a:cs typeface="Calibri"/>
                <a:sym typeface="Calibri"/>
              </a:rPr>
              <a:t>fun</a:t>
            </a:r>
            <a:r>
              <a:rPr lang="sl-SI" dirty="0" err="1">
                <a:latin typeface="Calibri"/>
                <a:ea typeface="Calibri"/>
                <a:cs typeface="Calibri"/>
                <a:sym typeface="Calibri"/>
              </a:rPr>
              <a:t>kcije</a:t>
            </a:r>
            <a:r>
              <a:rPr lang="sl-SI" dirty="0">
                <a:latin typeface="Calibri"/>
                <a:ea typeface="Calibri"/>
                <a:cs typeface="Calibri"/>
                <a:sym typeface="Calibri"/>
              </a:rPr>
              <a:t> na </a:t>
            </a:r>
            <a:r>
              <a:rPr lang="en-US" dirty="0" err="1">
                <a:latin typeface="Calibri"/>
                <a:ea typeface="Calibri"/>
                <a:cs typeface="Calibri"/>
                <a:sym typeface="Calibri"/>
              </a:rPr>
              <a:t>mobil</a:t>
            </a:r>
            <a:r>
              <a:rPr lang="sl-SI" dirty="0">
                <a:latin typeface="Calibri"/>
                <a:ea typeface="Calibri"/>
                <a:cs typeface="Calibri"/>
                <a:sym typeface="Calibri"/>
              </a:rPr>
              <a:t>nem</a:t>
            </a:r>
            <a:r>
              <a:rPr lang="en-US" dirty="0">
                <a:latin typeface="Calibri"/>
                <a:ea typeface="Calibri"/>
                <a:cs typeface="Calibri"/>
                <a:sym typeface="Calibri"/>
              </a:rPr>
              <a:t> </a:t>
            </a:r>
            <a:r>
              <a:rPr lang="sl-SI" dirty="0"/>
              <a:t>telefonu</a:t>
            </a:r>
            <a:r>
              <a:rPr lang="en-US" dirty="0">
                <a:latin typeface="Calibri"/>
                <a:ea typeface="Calibri"/>
                <a:cs typeface="Calibri"/>
                <a:sym typeface="Calibri"/>
              </a:rPr>
              <a:t>;</a:t>
            </a:r>
            <a:endParaRPr dirty="0"/>
          </a:p>
          <a:p>
            <a:pPr marL="228600" lvl="0" indent="-50800" algn="l" rtl="0">
              <a:lnSpc>
                <a:spcPct val="100000"/>
              </a:lnSpc>
              <a:spcBef>
                <a:spcPts val="1200"/>
              </a:spcBef>
              <a:spcAft>
                <a:spcPts val="0"/>
              </a:spcAft>
              <a:buClr>
                <a:srgbClr val="68BC42"/>
              </a:buClr>
              <a:buSzPts val="2800"/>
              <a:buNone/>
            </a:pPr>
            <a:endParaRPr sz="2800" dirty="0"/>
          </a:p>
        </p:txBody>
      </p:sp>
      <p:sp>
        <p:nvSpPr>
          <p:cNvPr id="190" name="Google Shape;190;p10"/>
          <p:cNvSpPr txBox="1">
            <a:spLocks noGrp="1"/>
          </p:cNvSpPr>
          <p:nvPr>
            <p:ph type="body" idx="2"/>
          </p:nvPr>
        </p:nvSpPr>
        <p:spPr>
          <a:xfrm>
            <a:off x="6172199" y="2357302"/>
            <a:ext cx="5782377" cy="339839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68BC42"/>
              </a:buClr>
              <a:buSzPts val="2200"/>
              <a:buChar char="▪"/>
            </a:pPr>
            <a:r>
              <a:rPr lang="sl-SI" sz="2200" dirty="0"/>
              <a:t>številka osebne izkaznice</a:t>
            </a:r>
            <a:r>
              <a:rPr lang="en-US" sz="2200" dirty="0">
                <a:latin typeface="Calibri"/>
                <a:ea typeface="Calibri"/>
                <a:cs typeface="Calibri"/>
                <a:sym typeface="Calibri"/>
              </a:rPr>
              <a:t>;</a:t>
            </a:r>
            <a:endParaRPr dirty="0"/>
          </a:p>
          <a:p>
            <a:pPr marL="228600" lvl="0" indent="-228600" algn="l" rtl="0">
              <a:lnSpc>
                <a:spcPct val="100000"/>
              </a:lnSpc>
              <a:spcBef>
                <a:spcPts val="1200"/>
              </a:spcBef>
              <a:spcAft>
                <a:spcPts val="0"/>
              </a:spcAft>
              <a:buClr>
                <a:srgbClr val="68BC42"/>
              </a:buClr>
              <a:buSzPts val="2200"/>
              <a:buChar char="▪"/>
            </a:pPr>
            <a:r>
              <a:rPr lang="sl-SI" sz="2200" dirty="0"/>
              <a:t>n</a:t>
            </a:r>
            <a:r>
              <a:rPr lang="sl-SI" sz="2200" dirty="0">
                <a:latin typeface="Calibri"/>
                <a:ea typeface="Calibri"/>
                <a:cs typeface="Calibri"/>
                <a:sym typeface="Calibri"/>
              </a:rPr>
              <a:t>aslov internetnega protokola (IP);</a:t>
            </a:r>
            <a:endParaRPr dirty="0"/>
          </a:p>
          <a:p>
            <a:pPr marL="228600" lvl="0" indent="-228600" algn="l" rtl="0">
              <a:lnSpc>
                <a:spcPct val="100000"/>
              </a:lnSpc>
              <a:spcBef>
                <a:spcPts val="1200"/>
              </a:spcBef>
              <a:spcAft>
                <a:spcPts val="0"/>
              </a:spcAft>
              <a:buClr>
                <a:srgbClr val="68BC42"/>
              </a:buClr>
              <a:buSzPts val="2200"/>
              <a:buChar char="▪"/>
            </a:pPr>
            <a:r>
              <a:rPr lang="sl-SI" sz="2200" dirty="0"/>
              <a:t>i</a:t>
            </a:r>
            <a:r>
              <a:rPr lang="sl-SI" sz="2200" dirty="0">
                <a:latin typeface="Calibri"/>
                <a:ea typeface="Calibri"/>
                <a:cs typeface="Calibri"/>
                <a:sym typeface="Calibri"/>
              </a:rPr>
              <a:t>dentifikator piškotka</a:t>
            </a:r>
            <a:r>
              <a:rPr lang="en-US" sz="2200" dirty="0">
                <a:latin typeface="Calibri"/>
                <a:ea typeface="Calibri"/>
                <a:cs typeface="Calibri"/>
                <a:sym typeface="Calibri"/>
              </a:rPr>
              <a:t>;</a:t>
            </a:r>
            <a:endParaRPr dirty="0"/>
          </a:p>
          <a:p>
            <a:pPr marL="228600" lvl="0" indent="-228600" algn="l" rtl="0">
              <a:lnSpc>
                <a:spcPct val="100000"/>
              </a:lnSpc>
              <a:spcBef>
                <a:spcPts val="1200"/>
              </a:spcBef>
              <a:spcAft>
                <a:spcPts val="0"/>
              </a:spcAft>
              <a:buClr>
                <a:srgbClr val="68BC42"/>
              </a:buClr>
              <a:buSzPts val="2200"/>
              <a:buChar char="▪"/>
            </a:pPr>
            <a:r>
              <a:rPr lang="sl-SI" sz="2200" dirty="0"/>
              <a:t>o</a:t>
            </a:r>
            <a:r>
              <a:rPr lang="sl-SI" sz="2200" dirty="0">
                <a:latin typeface="Calibri"/>
                <a:ea typeface="Calibri"/>
                <a:cs typeface="Calibri"/>
                <a:sym typeface="Calibri"/>
              </a:rPr>
              <a:t>glaševalski identifikator telefona</a:t>
            </a:r>
            <a:r>
              <a:rPr lang="en-US" sz="2200" dirty="0">
                <a:latin typeface="Calibri"/>
                <a:ea typeface="Calibri"/>
                <a:cs typeface="Calibri"/>
                <a:sym typeface="Calibri"/>
              </a:rPr>
              <a:t>;</a:t>
            </a:r>
            <a:endParaRPr dirty="0"/>
          </a:p>
          <a:p>
            <a:pPr marL="228600" lvl="0" indent="-228600" algn="l" rtl="0">
              <a:lnSpc>
                <a:spcPct val="100000"/>
              </a:lnSpc>
              <a:spcBef>
                <a:spcPts val="1200"/>
              </a:spcBef>
              <a:spcAft>
                <a:spcPts val="0"/>
              </a:spcAft>
              <a:buClr>
                <a:srgbClr val="68BC42"/>
              </a:buClr>
              <a:buSzPts val="2200"/>
              <a:buChar char="▪"/>
            </a:pPr>
            <a:r>
              <a:rPr lang="sl-SI" sz="2200" dirty="0"/>
              <a:t>p</a:t>
            </a:r>
            <a:r>
              <a:rPr lang="sl-SI" sz="2200" dirty="0">
                <a:latin typeface="Calibri"/>
                <a:ea typeface="Calibri"/>
                <a:cs typeface="Calibri"/>
                <a:sym typeface="Calibri"/>
              </a:rPr>
              <a:t>odatki, k</a:t>
            </a:r>
            <a:r>
              <a:rPr lang="sl-SI" sz="2200" dirty="0"/>
              <a:t>i jih ima bolnišnica</a:t>
            </a:r>
            <a:r>
              <a:rPr lang="sl-SI" sz="2200" dirty="0">
                <a:latin typeface="Calibri"/>
                <a:ea typeface="Calibri"/>
                <a:cs typeface="Calibri"/>
                <a:sym typeface="Calibri"/>
              </a:rPr>
              <a:t> ali zdravnik in so lahko oznaka za unikatno</a:t>
            </a:r>
            <a:r>
              <a:rPr lang="en-US" sz="2200" dirty="0">
                <a:latin typeface="Calibri"/>
                <a:ea typeface="Calibri"/>
                <a:cs typeface="Calibri"/>
                <a:sym typeface="Calibri"/>
              </a:rPr>
              <a:t> </a:t>
            </a:r>
            <a:r>
              <a:rPr lang="en-US" sz="2200" dirty="0" err="1">
                <a:latin typeface="Calibri"/>
                <a:ea typeface="Calibri"/>
                <a:cs typeface="Calibri"/>
                <a:sym typeface="Calibri"/>
              </a:rPr>
              <a:t>identifi</a:t>
            </a:r>
            <a:r>
              <a:rPr lang="sl-SI" sz="2200" dirty="0" err="1">
                <a:latin typeface="Calibri"/>
                <a:ea typeface="Calibri"/>
                <a:cs typeface="Calibri"/>
                <a:sym typeface="Calibri"/>
              </a:rPr>
              <a:t>kacijo</a:t>
            </a:r>
            <a:r>
              <a:rPr lang="sl-SI" sz="2200" dirty="0">
                <a:latin typeface="Calibri"/>
                <a:ea typeface="Calibri"/>
                <a:cs typeface="Calibri"/>
                <a:sym typeface="Calibri"/>
              </a:rPr>
              <a:t> osebe</a:t>
            </a:r>
            <a:r>
              <a:rPr lang="en-US" sz="2200" dirty="0">
                <a:latin typeface="Calibri"/>
                <a:ea typeface="Calibri"/>
                <a:cs typeface="Calibri"/>
                <a:sym typeface="Calibri"/>
              </a:rPr>
              <a:t>.</a:t>
            </a:r>
            <a:endParaRPr dirty="0"/>
          </a:p>
          <a:p>
            <a:pPr marL="0" lvl="0" indent="0" algn="l" rtl="0">
              <a:lnSpc>
                <a:spcPct val="100000"/>
              </a:lnSpc>
              <a:spcBef>
                <a:spcPts val="1200"/>
              </a:spcBef>
              <a:spcAft>
                <a:spcPts val="0"/>
              </a:spcAft>
              <a:buSzPts val="2400"/>
              <a:buNone/>
            </a:pPr>
            <a:endParaRPr dirty="0"/>
          </a:p>
        </p:txBody>
      </p:sp>
      <p:sp>
        <p:nvSpPr>
          <p:cNvPr id="2" name="Google Shape;182;p14">
            <a:extLst>
              <a:ext uri="{FF2B5EF4-FFF2-40B4-BE49-F238E27FC236}">
                <a16:creationId xmlns:a16="http://schemas.microsoft.com/office/drawing/2014/main" id="{6C217B64-7E41-9450-E15E-358C082479DA}"/>
              </a:ext>
            </a:extLst>
          </p:cNvPr>
          <p:cNvSpPr/>
          <p:nvPr/>
        </p:nvSpPr>
        <p:spPr>
          <a:xfrm>
            <a:off x="6614160" y="0"/>
            <a:ext cx="5572216" cy="398700"/>
          </a:xfrm>
          <a:prstGeom prst="rect">
            <a:avLst/>
          </a:prstGeom>
          <a:solidFill>
            <a:srgbClr val="F2F2F2"/>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2.1 </a:t>
            </a:r>
            <a:r>
              <a:rPr lang="sl-SI" sz="1800" b="0" i="0" u="none" strike="noStrike" cap="none" dirty="0">
                <a:solidFill>
                  <a:srgbClr val="1C2E78"/>
                </a:solidFill>
                <a:latin typeface="Calibri"/>
                <a:ea typeface="Calibri"/>
                <a:cs typeface="Calibri"/>
                <a:sym typeface="Calibri"/>
              </a:rPr>
              <a:t>Predstavitev pojmov spletna varnost, osebni podatki in zasebnost </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Kateri osebni podatki veljajo za občutljive?</a:t>
            </a:r>
            <a:endParaRPr dirty="0"/>
          </a:p>
        </p:txBody>
      </p:sp>
      <p:sp>
        <p:nvSpPr>
          <p:cNvPr id="198" name="Google Shape;198;p11"/>
          <p:cNvSpPr txBox="1">
            <a:spLocks noGrp="1"/>
          </p:cNvSpPr>
          <p:nvPr>
            <p:ph type="body" idx="1"/>
          </p:nvPr>
        </p:nvSpPr>
        <p:spPr>
          <a:xfrm>
            <a:off x="3749040" y="1800000"/>
            <a:ext cx="8442960" cy="4740843"/>
          </a:xfrm>
          <a:prstGeom prst="rect">
            <a:avLst/>
          </a:prstGeom>
          <a:noFill/>
          <a:ln>
            <a:noFill/>
          </a:ln>
        </p:spPr>
        <p:txBody>
          <a:bodyPr spcFirstLastPara="1" wrap="square" lIns="91425" tIns="45700" rIns="91425" bIns="45700" anchor="t" anchorCtr="0">
            <a:normAutofit lnSpcReduction="10000"/>
          </a:bodyPr>
          <a:lstStyle/>
          <a:p>
            <a:pPr marL="114300" lvl="0" indent="0" algn="l" rtl="0">
              <a:lnSpc>
                <a:spcPct val="100000"/>
              </a:lnSpc>
              <a:spcBef>
                <a:spcPts val="0"/>
              </a:spcBef>
              <a:spcAft>
                <a:spcPts val="0"/>
              </a:spcAft>
              <a:buSzPts val="2400"/>
              <a:buNone/>
            </a:pPr>
            <a:r>
              <a:rPr lang="sl-SI" b="0" i="0" dirty="0">
                <a:solidFill>
                  <a:srgbClr val="404040"/>
                </a:solidFill>
                <a:latin typeface="Calibri"/>
                <a:ea typeface="Calibri"/>
                <a:cs typeface="Calibri"/>
                <a:sym typeface="Calibri"/>
              </a:rPr>
              <a:t>Naslednji osebni podatki veljajo za </a:t>
            </a:r>
            <a:r>
              <a:rPr lang="en-US" b="0" i="0" dirty="0">
                <a:solidFill>
                  <a:srgbClr val="404040"/>
                </a:solidFill>
                <a:latin typeface="Calibri"/>
                <a:ea typeface="Calibri"/>
                <a:cs typeface="Calibri"/>
                <a:sym typeface="Calibri"/>
              </a:rPr>
              <a:t>‘</a:t>
            </a:r>
            <a:r>
              <a:rPr lang="sl-SI" b="1" dirty="0">
                <a:solidFill>
                  <a:srgbClr val="404040"/>
                </a:solidFill>
              </a:rPr>
              <a:t>občutljive</a:t>
            </a:r>
            <a:r>
              <a:rPr lang="en-US" b="0" i="0" dirty="0">
                <a:solidFill>
                  <a:srgbClr val="404040"/>
                </a:solidFill>
                <a:latin typeface="Calibri"/>
                <a:ea typeface="Calibri"/>
                <a:cs typeface="Calibri"/>
                <a:sym typeface="Calibri"/>
              </a:rPr>
              <a:t>’ </a:t>
            </a:r>
            <a:r>
              <a:rPr lang="sl-SI" b="0" i="0" dirty="0">
                <a:solidFill>
                  <a:srgbClr val="404040"/>
                </a:solidFill>
                <a:latin typeface="Calibri"/>
                <a:ea typeface="Calibri"/>
                <a:cs typeface="Calibri"/>
                <a:sym typeface="Calibri"/>
              </a:rPr>
              <a:t>in zanje veljajo po</a:t>
            </a:r>
            <a:r>
              <a:rPr lang="en-US" b="0" i="0" dirty="0">
                <a:solidFill>
                  <a:srgbClr val="404040"/>
                </a:solidFill>
                <a:latin typeface="Calibri"/>
                <a:ea typeface="Calibri"/>
                <a:cs typeface="Calibri"/>
                <a:sym typeface="Calibri"/>
              </a:rPr>
              <a:t>s</a:t>
            </a:r>
            <a:r>
              <a:rPr lang="sl-SI" b="0" i="0" dirty="0" err="1">
                <a:solidFill>
                  <a:srgbClr val="404040"/>
                </a:solidFill>
                <a:latin typeface="Calibri"/>
                <a:ea typeface="Calibri"/>
                <a:cs typeface="Calibri"/>
                <a:sym typeface="Calibri"/>
              </a:rPr>
              <a:t>ebni</a:t>
            </a:r>
            <a:r>
              <a:rPr lang="sl-SI" b="0" i="0" dirty="0">
                <a:solidFill>
                  <a:srgbClr val="404040"/>
                </a:solidFill>
                <a:latin typeface="Calibri"/>
                <a:ea typeface="Calibri"/>
                <a:cs typeface="Calibri"/>
                <a:sym typeface="Calibri"/>
              </a:rPr>
              <a:t> pogoji obdelave</a:t>
            </a:r>
            <a:r>
              <a:rPr lang="en-US" b="0" i="0" dirty="0">
                <a:solidFill>
                  <a:srgbClr val="404040"/>
                </a:solidFill>
                <a:latin typeface="Calibri"/>
                <a:ea typeface="Calibri"/>
                <a:cs typeface="Calibri"/>
                <a:sym typeface="Calibri"/>
              </a:rPr>
              <a:t>:</a:t>
            </a:r>
            <a:endParaRPr dirty="0"/>
          </a:p>
          <a:p>
            <a:pPr marL="685800" lvl="1" indent="-228600" algn="l" rtl="0">
              <a:lnSpc>
                <a:spcPct val="100000"/>
              </a:lnSpc>
              <a:spcBef>
                <a:spcPts val="1200"/>
              </a:spcBef>
              <a:spcAft>
                <a:spcPts val="0"/>
              </a:spcAft>
              <a:buSzPts val="2640"/>
              <a:buChar char="▪"/>
            </a:pPr>
            <a:r>
              <a:rPr lang="sl-SI" dirty="0">
                <a:solidFill>
                  <a:srgbClr val="404040"/>
                </a:solidFill>
              </a:rPr>
              <a:t>o</a:t>
            </a:r>
            <a:r>
              <a:rPr lang="sl-SI" dirty="0">
                <a:solidFill>
                  <a:srgbClr val="404040"/>
                </a:solidFill>
                <a:latin typeface="Calibri"/>
                <a:ea typeface="Calibri"/>
                <a:cs typeface="Calibri"/>
                <a:sym typeface="Calibri"/>
              </a:rPr>
              <a:t>sebni podatki, ki razkrivajo </a:t>
            </a:r>
            <a:r>
              <a:rPr lang="en-US" b="0" i="0" dirty="0" err="1">
                <a:solidFill>
                  <a:srgbClr val="404040"/>
                </a:solidFill>
                <a:latin typeface="Calibri"/>
                <a:ea typeface="Calibri"/>
                <a:cs typeface="Calibri"/>
                <a:sym typeface="Calibri"/>
              </a:rPr>
              <a:t>ra</a:t>
            </a:r>
            <a:r>
              <a:rPr lang="sl-SI" b="0" i="0" dirty="0" err="1">
                <a:solidFill>
                  <a:srgbClr val="404040"/>
                </a:solidFill>
                <a:latin typeface="Calibri"/>
                <a:ea typeface="Calibri"/>
                <a:cs typeface="Calibri"/>
                <a:sym typeface="Calibri"/>
              </a:rPr>
              <a:t>sno</a:t>
            </a:r>
            <a:r>
              <a:rPr lang="sl-SI" b="0" i="0" dirty="0">
                <a:solidFill>
                  <a:srgbClr val="404040"/>
                </a:solidFill>
                <a:latin typeface="Calibri"/>
                <a:ea typeface="Calibri"/>
                <a:cs typeface="Calibri"/>
                <a:sym typeface="Calibri"/>
              </a:rPr>
              <a:t> ali </a:t>
            </a:r>
            <a:r>
              <a:rPr lang="en-US" b="0" i="0" dirty="0" err="1">
                <a:solidFill>
                  <a:srgbClr val="404040"/>
                </a:solidFill>
                <a:latin typeface="Calibri"/>
                <a:ea typeface="Calibri"/>
                <a:cs typeface="Calibri"/>
                <a:sym typeface="Calibri"/>
              </a:rPr>
              <a:t>etni</a:t>
            </a:r>
            <a:r>
              <a:rPr lang="sl-SI" b="0" i="0" dirty="0" err="1">
                <a:solidFill>
                  <a:srgbClr val="404040"/>
                </a:solidFill>
                <a:latin typeface="Calibri"/>
                <a:ea typeface="Calibri"/>
                <a:cs typeface="Calibri"/>
                <a:sym typeface="Calibri"/>
              </a:rPr>
              <a:t>čno</a:t>
            </a:r>
            <a:r>
              <a:rPr lang="sl-SI" b="0" i="0" dirty="0">
                <a:solidFill>
                  <a:srgbClr val="404040"/>
                </a:solidFill>
                <a:latin typeface="Calibri"/>
                <a:ea typeface="Calibri"/>
                <a:cs typeface="Calibri"/>
                <a:sym typeface="Calibri"/>
              </a:rPr>
              <a:t> poreklo</a:t>
            </a:r>
            <a:r>
              <a:rPr lang="en-US" b="0" i="0" dirty="0">
                <a:solidFill>
                  <a:srgbClr val="404040"/>
                </a:solidFill>
                <a:latin typeface="Calibri"/>
                <a:ea typeface="Calibri"/>
                <a:cs typeface="Calibri"/>
                <a:sym typeface="Calibri"/>
              </a:rPr>
              <a:t>, </a:t>
            </a:r>
            <a:r>
              <a:rPr lang="en-US" b="0" i="0" dirty="0" err="1">
                <a:solidFill>
                  <a:srgbClr val="404040"/>
                </a:solidFill>
                <a:latin typeface="Calibri"/>
                <a:ea typeface="Calibri"/>
                <a:cs typeface="Calibri"/>
                <a:sym typeface="Calibri"/>
              </a:rPr>
              <a:t>politi</a:t>
            </a:r>
            <a:r>
              <a:rPr lang="sl-SI" b="0" i="0" dirty="0" err="1">
                <a:solidFill>
                  <a:srgbClr val="404040"/>
                </a:solidFill>
                <a:latin typeface="Calibri"/>
                <a:ea typeface="Calibri"/>
                <a:cs typeface="Calibri"/>
                <a:sym typeface="Calibri"/>
              </a:rPr>
              <a:t>čna</a:t>
            </a:r>
            <a:r>
              <a:rPr lang="en-US" b="0" i="0" dirty="0">
                <a:solidFill>
                  <a:srgbClr val="404040"/>
                </a:solidFill>
                <a:latin typeface="Calibri"/>
                <a:ea typeface="Calibri"/>
                <a:cs typeface="Calibri"/>
                <a:sym typeface="Calibri"/>
              </a:rPr>
              <a:t> </a:t>
            </a:r>
            <a:r>
              <a:rPr lang="sl-SI" b="0" i="0" dirty="0">
                <a:solidFill>
                  <a:srgbClr val="404040"/>
                </a:solidFill>
                <a:latin typeface="Calibri"/>
                <a:ea typeface="Calibri"/>
                <a:cs typeface="Calibri"/>
                <a:sym typeface="Calibri"/>
              </a:rPr>
              <a:t>mnenja</a:t>
            </a:r>
            <a:r>
              <a:rPr lang="en-US" b="0" i="0" dirty="0">
                <a:solidFill>
                  <a:srgbClr val="404040"/>
                </a:solidFill>
                <a:latin typeface="Calibri"/>
                <a:ea typeface="Calibri"/>
                <a:cs typeface="Calibri"/>
                <a:sym typeface="Calibri"/>
              </a:rPr>
              <a:t>, </a:t>
            </a:r>
            <a:r>
              <a:rPr lang="sl-SI" b="0" i="0" dirty="0">
                <a:solidFill>
                  <a:srgbClr val="404040"/>
                </a:solidFill>
                <a:latin typeface="Calibri"/>
                <a:ea typeface="Calibri"/>
                <a:cs typeface="Calibri"/>
                <a:sym typeface="Calibri"/>
              </a:rPr>
              <a:t>verska ali filozofska prepričanja</a:t>
            </a:r>
            <a:r>
              <a:rPr lang="en-US" b="0" i="0" dirty="0">
                <a:solidFill>
                  <a:srgbClr val="404040"/>
                </a:solidFill>
                <a:latin typeface="Calibri"/>
                <a:ea typeface="Calibri"/>
                <a:cs typeface="Calibri"/>
                <a:sym typeface="Calibri"/>
              </a:rPr>
              <a:t>;</a:t>
            </a:r>
            <a:endParaRPr dirty="0"/>
          </a:p>
          <a:p>
            <a:pPr marL="685800" lvl="1" indent="-228600" algn="l" rtl="0">
              <a:lnSpc>
                <a:spcPct val="100000"/>
              </a:lnSpc>
              <a:spcBef>
                <a:spcPts val="1200"/>
              </a:spcBef>
              <a:spcAft>
                <a:spcPts val="0"/>
              </a:spcAft>
              <a:buSzPts val="2640"/>
              <a:buChar char="▪"/>
            </a:pPr>
            <a:r>
              <a:rPr lang="sl-SI" dirty="0"/>
              <a:t>f</a:t>
            </a:r>
            <a:r>
              <a:rPr lang="sl-SI" dirty="0">
                <a:latin typeface="Calibri"/>
                <a:ea typeface="Calibri"/>
                <a:cs typeface="Calibri"/>
                <a:sym typeface="Calibri"/>
              </a:rPr>
              <a:t>otografije</a:t>
            </a:r>
            <a:r>
              <a:rPr lang="en-US" dirty="0">
                <a:latin typeface="Calibri"/>
                <a:ea typeface="Calibri"/>
                <a:cs typeface="Calibri"/>
                <a:sym typeface="Calibri"/>
              </a:rPr>
              <a:t>, video</a:t>
            </a:r>
            <a:r>
              <a:rPr lang="sl-SI" dirty="0">
                <a:latin typeface="Calibri"/>
                <a:ea typeface="Calibri"/>
                <a:cs typeface="Calibri"/>
                <a:sym typeface="Calibri"/>
              </a:rPr>
              <a:t>posnetki</a:t>
            </a:r>
            <a:r>
              <a:rPr lang="en-US" dirty="0">
                <a:latin typeface="Calibri"/>
                <a:ea typeface="Calibri"/>
                <a:cs typeface="Calibri"/>
                <a:sym typeface="Calibri"/>
              </a:rPr>
              <a:t>;</a:t>
            </a:r>
            <a:endParaRPr dirty="0"/>
          </a:p>
          <a:p>
            <a:pPr marL="685800" lvl="1" indent="-228600" algn="l" rtl="0">
              <a:lnSpc>
                <a:spcPct val="100000"/>
              </a:lnSpc>
              <a:spcBef>
                <a:spcPts val="1200"/>
              </a:spcBef>
              <a:spcAft>
                <a:spcPts val="0"/>
              </a:spcAft>
              <a:buSzPts val="2640"/>
              <a:buChar char="▪"/>
            </a:pPr>
            <a:r>
              <a:rPr lang="sl-SI" dirty="0">
                <a:solidFill>
                  <a:srgbClr val="404040"/>
                </a:solidFill>
              </a:rPr>
              <a:t>č</a:t>
            </a:r>
            <a:r>
              <a:rPr lang="sl-SI" b="0" i="0" dirty="0">
                <a:solidFill>
                  <a:srgbClr val="404040"/>
                </a:solidFill>
                <a:latin typeface="Calibri"/>
                <a:ea typeface="Calibri"/>
                <a:cs typeface="Calibri"/>
                <a:sym typeface="Calibri"/>
              </a:rPr>
              <a:t>lanstvo v sindikatu</a:t>
            </a:r>
            <a:r>
              <a:rPr lang="en-US" b="0" i="0" dirty="0">
                <a:solidFill>
                  <a:srgbClr val="404040"/>
                </a:solidFill>
                <a:latin typeface="Calibri"/>
                <a:ea typeface="Calibri"/>
                <a:cs typeface="Calibri"/>
                <a:sym typeface="Calibri"/>
              </a:rPr>
              <a:t>;</a:t>
            </a:r>
            <a:endParaRPr dirty="0"/>
          </a:p>
          <a:p>
            <a:pPr marL="685800" lvl="1" indent="-228600" algn="l" rtl="0">
              <a:lnSpc>
                <a:spcPct val="100000"/>
              </a:lnSpc>
              <a:spcBef>
                <a:spcPts val="1200"/>
              </a:spcBef>
              <a:spcAft>
                <a:spcPts val="0"/>
              </a:spcAft>
              <a:buSzPts val="2640"/>
              <a:buChar char="▪"/>
            </a:pPr>
            <a:r>
              <a:rPr lang="sl-SI" b="0" i="0" dirty="0">
                <a:solidFill>
                  <a:srgbClr val="404040"/>
                </a:solidFill>
              </a:rPr>
              <a:t>g</a:t>
            </a:r>
            <a:r>
              <a:rPr lang="en-US" b="0" i="0" dirty="0" err="1">
                <a:solidFill>
                  <a:srgbClr val="404040"/>
                </a:solidFill>
                <a:latin typeface="Calibri"/>
                <a:ea typeface="Calibri"/>
                <a:cs typeface="Calibri"/>
                <a:sym typeface="Calibri"/>
              </a:rPr>
              <a:t>enet</a:t>
            </a:r>
            <a:r>
              <a:rPr lang="sl-SI" b="0" i="0" dirty="0">
                <a:solidFill>
                  <a:srgbClr val="404040"/>
                </a:solidFill>
                <a:latin typeface="Calibri"/>
                <a:ea typeface="Calibri"/>
                <a:cs typeface="Calibri"/>
                <a:sym typeface="Calibri"/>
              </a:rPr>
              <a:t>ski podatki</a:t>
            </a:r>
            <a:r>
              <a:rPr lang="en-US" b="0" i="0" dirty="0">
                <a:solidFill>
                  <a:srgbClr val="404040"/>
                </a:solidFill>
                <a:latin typeface="Calibri"/>
                <a:ea typeface="Calibri"/>
                <a:cs typeface="Calibri"/>
                <a:sym typeface="Calibri"/>
              </a:rPr>
              <a:t>, </a:t>
            </a:r>
            <a:r>
              <a:rPr lang="en-US" b="0" i="0" dirty="0" err="1">
                <a:solidFill>
                  <a:srgbClr val="404040"/>
                </a:solidFill>
                <a:latin typeface="Calibri"/>
                <a:ea typeface="Calibri"/>
                <a:cs typeface="Calibri"/>
                <a:sym typeface="Calibri"/>
              </a:rPr>
              <a:t>biometri</a:t>
            </a:r>
            <a:r>
              <a:rPr lang="sl-SI" b="0" i="0" dirty="0" err="1">
                <a:solidFill>
                  <a:srgbClr val="404040"/>
                </a:solidFill>
                <a:latin typeface="Calibri"/>
                <a:ea typeface="Calibri"/>
                <a:cs typeface="Calibri"/>
                <a:sym typeface="Calibri"/>
              </a:rPr>
              <a:t>čni</a:t>
            </a:r>
            <a:r>
              <a:rPr lang="sl-SI" b="0" i="0" dirty="0">
                <a:solidFill>
                  <a:srgbClr val="404040"/>
                </a:solidFill>
                <a:latin typeface="Calibri"/>
                <a:ea typeface="Calibri"/>
                <a:cs typeface="Calibri"/>
                <a:sym typeface="Calibri"/>
              </a:rPr>
              <a:t> podatki, ki se obdelujejo izključno z namenom človekove identifikacije</a:t>
            </a:r>
            <a:r>
              <a:rPr lang="en-US" b="0" i="0" dirty="0">
                <a:solidFill>
                  <a:srgbClr val="404040"/>
                </a:solidFill>
                <a:latin typeface="Calibri"/>
                <a:ea typeface="Calibri"/>
                <a:cs typeface="Calibri"/>
                <a:sym typeface="Calibri"/>
              </a:rPr>
              <a:t>;</a:t>
            </a:r>
            <a:endParaRPr dirty="0"/>
          </a:p>
          <a:p>
            <a:pPr marL="685800" lvl="1" indent="-228600" algn="l" rtl="0">
              <a:lnSpc>
                <a:spcPct val="100000"/>
              </a:lnSpc>
              <a:spcBef>
                <a:spcPts val="1200"/>
              </a:spcBef>
              <a:spcAft>
                <a:spcPts val="0"/>
              </a:spcAft>
              <a:buSzPts val="2640"/>
              <a:buChar char="▪"/>
            </a:pPr>
            <a:r>
              <a:rPr lang="sl-SI" dirty="0">
                <a:solidFill>
                  <a:srgbClr val="404040"/>
                </a:solidFill>
              </a:rPr>
              <a:t>p</a:t>
            </a:r>
            <a:r>
              <a:rPr lang="sl-SI" i="0" dirty="0">
                <a:solidFill>
                  <a:srgbClr val="404040"/>
                </a:solidFill>
                <a:latin typeface="Calibri"/>
                <a:ea typeface="Calibri"/>
                <a:cs typeface="Calibri"/>
                <a:sym typeface="Calibri"/>
              </a:rPr>
              <a:t>odatki</a:t>
            </a:r>
            <a:r>
              <a:rPr lang="en-US" i="0" dirty="0">
                <a:solidFill>
                  <a:srgbClr val="404040"/>
                </a:solidFill>
                <a:latin typeface="Calibri"/>
                <a:ea typeface="Calibri"/>
                <a:cs typeface="Calibri"/>
                <a:sym typeface="Calibri"/>
              </a:rPr>
              <a:t> </a:t>
            </a:r>
            <a:r>
              <a:rPr lang="sl-SI" i="0" dirty="0">
                <a:solidFill>
                  <a:srgbClr val="404040"/>
                </a:solidFill>
                <a:latin typeface="Calibri"/>
                <a:ea typeface="Calibri"/>
                <a:cs typeface="Calibri"/>
                <a:sym typeface="Calibri"/>
              </a:rPr>
              <a:t>v zvezi z zdravjem</a:t>
            </a:r>
            <a:r>
              <a:rPr lang="en-US" i="0" dirty="0">
                <a:solidFill>
                  <a:srgbClr val="404040"/>
                </a:solidFill>
                <a:latin typeface="Calibri"/>
                <a:ea typeface="Calibri"/>
                <a:cs typeface="Calibri"/>
                <a:sym typeface="Calibri"/>
              </a:rPr>
              <a:t>;</a:t>
            </a:r>
            <a:endParaRPr dirty="0"/>
          </a:p>
          <a:p>
            <a:pPr marL="685800" lvl="1" indent="-228600" algn="l" rtl="0">
              <a:lnSpc>
                <a:spcPct val="100000"/>
              </a:lnSpc>
              <a:spcBef>
                <a:spcPts val="1200"/>
              </a:spcBef>
              <a:spcAft>
                <a:spcPts val="0"/>
              </a:spcAft>
              <a:buSzPts val="2640"/>
              <a:buChar char="▪"/>
            </a:pPr>
            <a:r>
              <a:rPr lang="sl-SI" dirty="0">
                <a:solidFill>
                  <a:srgbClr val="404040"/>
                </a:solidFill>
              </a:rPr>
              <a:t>p</a:t>
            </a:r>
            <a:r>
              <a:rPr lang="sl-SI" dirty="0">
                <a:solidFill>
                  <a:srgbClr val="404040"/>
                </a:solidFill>
                <a:latin typeface="Calibri"/>
                <a:ea typeface="Calibri"/>
                <a:cs typeface="Calibri"/>
                <a:sym typeface="Calibri"/>
              </a:rPr>
              <a:t>odatki v zvezi s spolnim življenjem ali </a:t>
            </a:r>
            <a:r>
              <a:rPr lang="sl-SI" b="0" i="0" dirty="0">
                <a:solidFill>
                  <a:srgbClr val="404040"/>
                </a:solidFill>
                <a:latin typeface="Calibri"/>
                <a:ea typeface="Calibri"/>
                <a:cs typeface="Calibri"/>
                <a:sym typeface="Calibri"/>
              </a:rPr>
              <a:t>spolno usmerjenostjo</a:t>
            </a:r>
            <a:r>
              <a:rPr lang="en-US" b="0" i="0" dirty="0">
                <a:solidFill>
                  <a:srgbClr val="404040"/>
                </a:solidFill>
                <a:latin typeface="Calibri"/>
                <a:ea typeface="Calibri"/>
                <a:cs typeface="Calibri"/>
                <a:sym typeface="Calibri"/>
              </a:rPr>
              <a:t> </a:t>
            </a:r>
            <a:r>
              <a:rPr lang="sl-SI" b="0" i="0" dirty="0">
                <a:solidFill>
                  <a:srgbClr val="404040"/>
                </a:solidFill>
                <a:latin typeface="Calibri"/>
                <a:ea typeface="Calibri"/>
                <a:cs typeface="Calibri"/>
                <a:sym typeface="Calibri"/>
              </a:rPr>
              <a:t>osebe</a:t>
            </a:r>
            <a:r>
              <a:rPr lang="en-US" b="0" i="0" dirty="0">
                <a:solidFill>
                  <a:srgbClr val="404040"/>
                </a:solidFill>
                <a:latin typeface="Calibri"/>
                <a:ea typeface="Calibri"/>
                <a:cs typeface="Calibri"/>
                <a:sym typeface="Calibri"/>
              </a:rPr>
              <a:t>.</a:t>
            </a:r>
            <a:endParaRPr dirty="0"/>
          </a:p>
        </p:txBody>
      </p:sp>
      <p:sp>
        <p:nvSpPr>
          <p:cNvPr id="199" name="Google Shape;199;p11"/>
          <p:cNvSpPr/>
          <p:nvPr/>
        </p:nvSpPr>
        <p:spPr>
          <a:xfrm>
            <a:off x="557999" y="1800000"/>
            <a:ext cx="3191041" cy="25853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cap="none" dirty="0" err="1">
                <a:solidFill>
                  <a:schemeClr val="accent2"/>
                </a:solidFill>
                <a:latin typeface="Calibri"/>
                <a:ea typeface="Calibri"/>
                <a:cs typeface="Calibri"/>
                <a:sym typeface="Calibri"/>
              </a:rPr>
              <a:t>Občutljivi</a:t>
            </a:r>
            <a:r>
              <a:rPr lang="en-US" sz="5400" b="1" cap="none" dirty="0">
                <a:solidFill>
                  <a:schemeClr val="accent2"/>
                </a:solidFill>
                <a:latin typeface="Calibri"/>
                <a:ea typeface="Calibri"/>
                <a:cs typeface="Calibri"/>
                <a:sym typeface="Calibri"/>
              </a:rPr>
              <a:t> </a:t>
            </a:r>
            <a:r>
              <a:rPr lang="en-US" sz="5400" b="1" cap="none" dirty="0" err="1">
                <a:solidFill>
                  <a:schemeClr val="accent2"/>
                </a:solidFill>
                <a:latin typeface="Calibri"/>
                <a:ea typeface="Calibri"/>
                <a:cs typeface="Calibri"/>
                <a:sym typeface="Calibri"/>
              </a:rPr>
              <a:t>osebni</a:t>
            </a:r>
            <a:r>
              <a:rPr lang="en-US" sz="5400" b="1" cap="none" dirty="0">
                <a:solidFill>
                  <a:schemeClr val="accent2"/>
                </a:solidFill>
                <a:latin typeface="Calibri"/>
                <a:ea typeface="Calibri"/>
                <a:cs typeface="Calibri"/>
                <a:sym typeface="Calibri"/>
              </a:rPr>
              <a:t> </a:t>
            </a:r>
            <a:r>
              <a:rPr lang="en-US" sz="5400" b="1" cap="none" dirty="0" err="1">
                <a:solidFill>
                  <a:schemeClr val="accent2"/>
                </a:solidFill>
                <a:latin typeface="Calibri"/>
                <a:ea typeface="Calibri"/>
                <a:cs typeface="Calibri"/>
                <a:sym typeface="Calibri"/>
              </a:rPr>
              <a:t>podatki</a:t>
            </a:r>
            <a:endParaRPr sz="5400" b="1" cap="none" dirty="0">
              <a:solidFill>
                <a:schemeClr val="accent2"/>
              </a:solidFill>
              <a:latin typeface="Calibri"/>
              <a:ea typeface="Calibri"/>
              <a:cs typeface="Calibri"/>
              <a:sym typeface="Calibri"/>
            </a:endParaRPr>
          </a:p>
        </p:txBody>
      </p:sp>
      <p:sp>
        <p:nvSpPr>
          <p:cNvPr id="2" name="Google Shape;182;p14">
            <a:extLst>
              <a:ext uri="{FF2B5EF4-FFF2-40B4-BE49-F238E27FC236}">
                <a16:creationId xmlns:a16="http://schemas.microsoft.com/office/drawing/2014/main" id="{FED795EB-27CD-E233-CBFA-DFC146C1BFA2}"/>
              </a:ext>
            </a:extLst>
          </p:cNvPr>
          <p:cNvSpPr/>
          <p:nvPr/>
        </p:nvSpPr>
        <p:spPr>
          <a:xfrm>
            <a:off x="6614160" y="0"/>
            <a:ext cx="5572216" cy="398700"/>
          </a:xfrm>
          <a:prstGeom prst="rect">
            <a:avLst/>
          </a:prstGeom>
          <a:solidFill>
            <a:srgbClr val="F2F2F2"/>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2.1 </a:t>
            </a:r>
            <a:r>
              <a:rPr lang="sl-SI" sz="1800" b="0" i="0" u="none" strike="noStrike" cap="none" dirty="0">
                <a:solidFill>
                  <a:srgbClr val="1C2E78"/>
                </a:solidFill>
                <a:latin typeface="Calibri"/>
                <a:ea typeface="Calibri"/>
                <a:cs typeface="Calibri"/>
                <a:sym typeface="Calibri"/>
              </a:rPr>
              <a:t>Predstavitev pojmov spletna varnost, osebni podatki in zasebnost </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2" descr="https://lh7-us.googleusercontent.com/-cILWA-gMOVMUJSH7N62cq208fja92_LGWqvAiJZzB0Usg-gxPNvTapBB5OaVOSHVQoxLvZgUCmtFHw_OkBHcXowBz41VuFNh4TGu0kdTz73XNa4QiviPC2hiK38iqTkQqtyLED05caSOjo=s2048"/>
          <p:cNvPicPr preferRelativeResize="0"/>
          <p:nvPr/>
        </p:nvPicPr>
        <p:blipFill rotWithShape="1">
          <a:blip r:embed="rId3">
            <a:alphaModFix/>
          </a:blip>
          <a:srcRect/>
          <a:stretch/>
        </p:blipFill>
        <p:spPr>
          <a:xfrm>
            <a:off x="5186380" y="1225385"/>
            <a:ext cx="6904822" cy="4602091"/>
          </a:xfrm>
          <a:prstGeom prst="rect">
            <a:avLst/>
          </a:prstGeom>
          <a:noFill/>
          <a:ln>
            <a:noFill/>
          </a:ln>
        </p:spPr>
      </p:pic>
      <p:sp>
        <p:nvSpPr>
          <p:cNvPr id="206" name="Google Shape;206;p1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Občutljivi finančni podatki</a:t>
            </a:r>
            <a:r>
              <a:rPr lang="en-US" dirty="0"/>
              <a:t>	</a:t>
            </a:r>
            <a:endParaRPr dirty="0"/>
          </a:p>
        </p:txBody>
      </p:sp>
      <p:sp>
        <p:nvSpPr>
          <p:cNvPr id="207" name="Google Shape;207;p12"/>
          <p:cNvSpPr txBox="1">
            <a:spLocks noGrp="1"/>
          </p:cNvSpPr>
          <p:nvPr>
            <p:ph type="body" idx="1"/>
          </p:nvPr>
        </p:nvSpPr>
        <p:spPr>
          <a:xfrm>
            <a:off x="557998" y="1800000"/>
            <a:ext cx="6442877" cy="4553504"/>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Char char="▪"/>
            </a:pPr>
            <a:r>
              <a:rPr lang="sl-SI" dirty="0"/>
              <a:t>Račun in geslo za</a:t>
            </a:r>
            <a:r>
              <a:rPr lang="en-US" dirty="0"/>
              <a:t> e-ban</a:t>
            </a:r>
            <a:r>
              <a:rPr lang="sl-SI" dirty="0" err="1"/>
              <a:t>čni</a:t>
            </a:r>
            <a:r>
              <a:rPr lang="en-US" dirty="0"/>
              <a:t> s</a:t>
            </a:r>
            <a:r>
              <a:rPr lang="sl-SI" dirty="0"/>
              <a:t>i</a:t>
            </a:r>
            <a:r>
              <a:rPr lang="en-US" dirty="0"/>
              <a:t>stem</a:t>
            </a:r>
            <a:endParaRPr dirty="0"/>
          </a:p>
          <a:p>
            <a:pPr marL="228600" lvl="0" indent="-228600" algn="l" rtl="0">
              <a:lnSpc>
                <a:spcPct val="100000"/>
              </a:lnSpc>
              <a:spcBef>
                <a:spcPts val="1200"/>
              </a:spcBef>
              <a:spcAft>
                <a:spcPts val="0"/>
              </a:spcAft>
              <a:buSzPts val="2400"/>
              <a:buChar char="▪"/>
            </a:pPr>
            <a:r>
              <a:rPr lang="sl-SI" dirty="0"/>
              <a:t>Varnostna koda kartice</a:t>
            </a:r>
            <a:r>
              <a:rPr lang="en-US" dirty="0"/>
              <a:t> </a:t>
            </a:r>
            <a:r>
              <a:rPr lang="sl-SI" dirty="0"/>
              <a:t>(</a:t>
            </a:r>
            <a:r>
              <a:rPr lang="en-US" dirty="0"/>
              <a:t>CV</a:t>
            </a:r>
            <a:r>
              <a:rPr lang="sl-SI" dirty="0"/>
              <a:t>C)</a:t>
            </a:r>
            <a:r>
              <a:rPr lang="en-US" dirty="0"/>
              <a:t>, </a:t>
            </a:r>
            <a:r>
              <a:rPr lang="en-US" dirty="0" err="1"/>
              <a:t>dat</a:t>
            </a:r>
            <a:r>
              <a:rPr lang="sl-SI" dirty="0"/>
              <a:t>um poteka veljavnosti</a:t>
            </a:r>
            <a:r>
              <a:rPr lang="en-US" dirty="0"/>
              <a:t> </a:t>
            </a:r>
            <a:r>
              <a:rPr lang="sl-SI" dirty="0"/>
              <a:t>k</a:t>
            </a:r>
            <a:r>
              <a:rPr lang="en-US" dirty="0" err="1"/>
              <a:t>redit</a:t>
            </a:r>
            <a:r>
              <a:rPr lang="sl-SI" dirty="0"/>
              <a:t>ne</a:t>
            </a:r>
            <a:r>
              <a:rPr lang="en-US" dirty="0"/>
              <a:t> </a:t>
            </a:r>
            <a:r>
              <a:rPr lang="sl-SI" dirty="0"/>
              <a:t>ali</a:t>
            </a:r>
            <a:r>
              <a:rPr lang="en-US" dirty="0"/>
              <a:t> deb</a:t>
            </a:r>
            <a:r>
              <a:rPr lang="sl-SI" dirty="0"/>
              <a:t>e</a:t>
            </a:r>
            <a:r>
              <a:rPr lang="en-US" dirty="0"/>
              <a:t>t</a:t>
            </a:r>
            <a:r>
              <a:rPr lang="sl-SI" dirty="0"/>
              <a:t>ne </a:t>
            </a:r>
            <a:r>
              <a:rPr lang="sl-SI" dirty="0" err="1"/>
              <a:t>ka</a:t>
            </a:r>
            <a:r>
              <a:rPr lang="en-US" dirty="0"/>
              <a:t>r</a:t>
            </a:r>
            <a:r>
              <a:rPr lang="sl-SI" dirty="0"/>
              <a:t>tice</a:t>
            </a:r>
            <a:endParaRPr dirty="0"/>
          </a:p>
          <a:p>
            <a:pPr marL="228600" lvl="0" indent="-228600">
              <a:spcBef>
                <a:spcPts val="1200"/>
              </a:spcBef>
            </a:pPr>
            <a:r>
              <a:rPr lang="sl-SI" dirty="0"/>
              <a:t>Osebna identifikacijska številka (</a:t>
            </a:r>
            <a:r>
              <a:rPr lang="en-US" dirty="0"/>
              <a:t>PIN</a:t>
            </a:r>
            <a:r>
              <a:rPr lang="sl-SI" dirty="0"/>
              <a:t> koda)</a:t>
            </a:r>
            <a:r>
              <a:rPr lang="en-US" dirty="0"/>
              <a:t> </a:t>
            </a:r>
            <a:r>
              <a:rPr lang="en-US" dirty="0" err="1"/>
              <a:t>mobil</a:t>
            </a:r>
            <a:r>
              <a:rPr lang="sl-SI" dirty="0"/>
              <a:t>nega</a:t>
            </a:r>
            <a:r>
              <a:rPr lang="en-US" dirty="0"/>
              <a:t> </a:t>
            </a:r>
            <a:r>
              <a:rPr lang="sl-SI" dirty="0"/>
              <a:t>telefona</a:t>
            </a:r>
            <a:endParaRPr dirty="0"/>
          </a:p>
        </p:txBody>
      </p:sp>
      <p:sp>
        <p:nvSpPr>
          <p:cNvPr id="208" name="Google Shape;208;p12"/>
          <p:cNvSpPr/>
          <p:nvPr/>
        </p:nvSpPr>
        <p:spPr>
          <a:xfrm>
            <a:off x="3048000" y="2274838"/>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12"/>
          <p:cNvSpPr/>
          <p:nvPr/>
        </p:nvSpPr>
        <p:spPr>
          <a:xfrm>
            <a:off x="8260130" y="5827476"/>
            <a:ext cx="3357562" cy="5539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sl-SI"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Slika:</a:t>
            </a:r>
            <a:r>
              <a:rPr lang="en-US"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sl-SI"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R</a:t>
            </a:r>
            <a:r>
              <a:rPr lang="en-US" sz="10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edgreystock</a:t>
            </a:r>
            <a:r>
              <a:rPr lang="sl-SI"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r>
              <a:rPr lang="en-US"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000" dirty="0">
                <a:solidFill>
                  <a:schemeClr val="dk1"/>
                </a:solidFill>
                <a:latin typeface="Calibri"/>
                <a:ea typeface="Calibri"/>
                <a:cs typeface="Calibri"/>
                <a:sym typeface="Calibri"/>
              </a:rPr>
              <a:t/>
            </a:r>
            <a:br>
              <a:rPr lang="en-US" sz="1000" dirty="0">
                <a:solidFill>
                  <a:schemeClr val="dk1"/>
                </a:solidFill>
                <a:latin typeface="Calibri"/>
                <a:ea typeface="Calibri"/>
                <a:cs typeface="Calibri"/>
                <a:sym typeface="Calibri"/>
              </a:rPr>
            </a:br>
            <a:endParaRPr sz="1000" dirty="0">
              <a:solidFill>
                <a:schemeClr val="dk1"/>
              </a:solidFill>
              <a:latin typeface="Calibri"/>
              <a:ea typeface="Calibri"/>
              <a:cs typeface="Calibri"/>
              <a:sym typeface="Calibri"/>
            </a:endParaRPr>
          </a:p>
        </p:txBody>
      </p:sp>
      <p:sp>
        <p:nvSpPr>
          <p:cNvPr id="2" name="Google Shape;182;p14">
            <a:extLst>
              <a:ext uri="{FF2B5EF4-FFF2-40B4-BE49-F238E27FC236}">
                <a16:creationId xmlns:a16="http://schemas.microsoft.com/office/drawing/2014/main" id="{92FE34AA-AD69-5626-752A-83ABC4D5652B}"/>
              </a:ext>
            </a:extLst>
          </p:cNvPr>
          <p:cNvSpPr/>
          <p:nvPr/>
        </p:nvSpPr>
        <p:spPr>
          <a:xfrm>
            <a:off x="6614160" y="0"/>
            <a:ext cx="5572216" cy="398700"/>
          </a:xfrm>
          <a:prstGeom prst="rect">
            <a:avLst/>
          </a:prstGeom>
          <a:solidFill>
            <a:srgbClr val="F2F2F2"/>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2.1 </a:t>
            </a:r>
            <a:r>
              <a:rPr lang="sl-SI" sz="1800" b="0" i="0" u="none" strike="noStrike" cap="none" dirty="0">
                <a:solidFill>
                  <a:srgbClr val="1C2E78"/>
                </a:solidFill>
                <a:latin typeface="Calibri"/>
                <a:ea typeface="Calibri"/>
                <a:cs typeface="Calibri"/>
                <a:sym typeface="Calibri"/>
              </a:rPr>
              <a:t>Predstavitev pojmov spletna varnost, osebni podatki in zasebnost </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Kaj je zasebnost</a:t>
            </a:r>
            <a:r>
              <a:rPr lang="en-US" dirty="0"/>
              <a:t>?</a:t>
            </a:r>
            <a:endParaRPr dirty="0"/>
          </a:p>
        </p:txBody>
      </p:sp>
      <p:sp>
        <p:nvSpPr>
          <p:cNvPr id="216" name="Google Shape;216;p13"/>
          <p:cNvSpPr txBox="1">
            <a:spLocks noGrp="1"/>
          </p:cNvSpPr>
          <p:nvPr>
            <p:ph type="body" idx="1"/>
          </p:nvPr>
        </p:nvSpPr>
        <p:spPr>
          <a:xfrm>
            <a:off x="557999" y="1800000"/>
            <a:ext cx="5852132" cy="455350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dirty="0"/>
              <a:t>Pri</a:t>
            </a:r>
            <a:r>
              <a:rPr lang="sl-SI" dirty="0"/>
              <a:t> </a:t>
            </a:r>
            <a:r>
              <a:rPr lang="sl-SI" b="1" dirty="0"/>
              <a:t>zasebnosti </a:t>
            </a:r>
            <a:r>
              <a:rPr lang="sl-SI" dirty="0"/>
              <a:t>gre za to</a:t>
            </a:r>
            <a:r>
              <a:rPr lang="en-US" dirty="0"/>
              <a:t>:</a:t>
            </a:r>
            <a:endParaRPr dirty="0"/>
          </a:p>
          <a:p>
            <a:pPr marL="740700" lvl="1" indent="-342900" algn="l" rtl="0">
              <a:lnSpc>
                <a:spcPct val="100000"/>
              </a:lnSpc>
              <a:spcBef>
                <a:spcPts val="1200"/>
              </a:spcBef>
              <a:spcAft>
                <a:spcPts val="0"/>
              </a:spcAft>
              <a:buSzPts val="2880"/>
              <a:buChar char="▪"/>
            </a:pPr>
            <a:r>
              <a:rPr lang="sl-SI" sz="2400" dirty="0"/>
              <a:t>kako </a:t>
            </a:r>
            <a:r>
              <a:rPr lang="sl-SI" sz="2400" b="1" dirty="0" err="1"/>
              <a:t>nadz</a:t>
            </a:r>
            <a:r>
              <a:rPr lang="en-US" sz="2400" b="1" dirty="0"/>
              <a:t>or</a:t>
            </a:r>
            <a:r>
              <a:rPr lang="sl-SI" sz="2400" b="1" dirty="0"/>
              <a:t>ujemo svoje osebne podatke</a:t>
            </a:r>
            <a:r>
              <a:rPr lang="en-US" sz="2400" b="1" dirty="0"/>
              <a:t>, </a:t>
            </a:r>
            <a:r>
              <a:rPr lang="sl-SI" sz="2400" dirty="0"/>
              <a:t>in</a:t>
            </a:r>
            <a:endParaRPr dirty="0"/>
          </a:p>
          <a:p>
            <a:pPr marL="740700" lvl="1" indent="-342900">
              <a:spcBef>
                <a:spcPts val="1200"/>
              </a:spcBef>
              <a:buSzPts val="2880"/>
            </a:pPr>
            <a:r>
              <a:rPr lang="sl-SI" sz="2400" dirty="0"/>
              <a:t>kako jih na varen način </a:t>
            </a:r>
            <a:r>
              <a:rPr lang="sl-SI" sz="2400" b="1" dirty="0"/>
              <a:t>uporabljajo </a:t>
            </a:r>
            <a:r>
              <a:rPr lang="sl-SI" sz="2400" dirty="0"/>
              <a:t>tretje osebe, ki so jih prejele.</a:t>
            </a:r>
            <a:endParaRPr dirty="0"/>
          </a:p>
          <a:p>
            <a:pPr marL="0" lvl="0" indent="0" algn="l" rtl="0">
              <a:lnSpc>
                <a:spcPct val="100000"/>
              </a:lnSpc>
              <a:spcBef>
                <a:spcPts val="1200"/>
              </a:spcBef>
              <a:spcAft>
                <a:spcPts val="0"/>
              </a:spcAft>
              <a:buSzPts val="2400"/>
              <a:buNone/>
            </a:pPr>
            <a:r>
              <a:rPr lang="sl-SI" dirty="0"/>
              <a:t>Razmislite o </a:t>
            </a:r>
            <a:r>
              <a:rPr lang="sl-SI" b="1" dirty="0"/>
              <a:t>politiki zasebnosti</a:t>
            </a:r>
            <a:r>
              <a:rPr lang="sl-SI" dirty="0"/>
              <a:t>, o kateri preberete in se z njo strinjate, ko obiščete spletno mesto ali prenesete novo aplikacijo za pametni telefon</a:t>
            </a:r>
            <a:r>
              <a:rPr lang="en-US" dirty="0"/>
              <a:t>.</a:t>
            </a:r>
            <a:r>
              <a:rPr lang="en-US" i="1" dirty="0"/>
              <a:t> </a:t>
            </a:r>
            <a:endParaRPr dirty="0"/>
          </a:p>
          <a:p>
            <a:pPr marL="76200" lvl="0" indent="0" algn="l" rtl="0">
              <a:lnSpc>
                <a:spcPct val="100000"/>
              </a:lnSpc>
              <a:spcBef>
                <a:spcPts val="1200"/>
              </a:spcBef>
              <a:spcAft>
                <a:spcPts val="0"/>
              </a:spcAft>
              <a:buSzPts val="2400"/>
              <a:buNone/>
            </a:pPr>
            <a:endParaRPr dirty="0"/>
          </a:p>
          <a:p>
            <a:pPr marL="228600" lvl="0" indent="-76200" algn="l" rtl="0">
              <a:lnSpc>
                <a:spcPct val="100000"/>
              </a:lnSpc>
              <a:spcBef>
                <a:spcPts val="1200"/>
              </a:spcBef>
              <a:spcAft>
                <a:spcPts val="0"/>
              </a:spcAft>
              <a:buSzPts val="2400"/>
              <a:buNone/>
            </a:pPr>
            <a:endParaRPr dirty="0"/>
          </a:p>
        </p:txBody>
      </p:sp>
      <p:pic>
        <p:nvPicPr>
          <p:cNvPr id="218" name="Google Shape;218;p13" descr="Privacy policy concept illustration"/>
          <p:cNvPicPr preferRelativeResize="0"/>
          <p:nvPr/>
        </p:nvPicPr>
        <p:blipFill rotWithShape="1">
          <a:blip r:embed="rId3">
            <a:alphaModFix/>
          </a:blip>
          <a:srcRect/>
          <a:stretch/>
        </p:blipFill>
        <p:spPr>
          <a:xfrm>
            <a:off x="7255676" y="1800000"/>
            <a:ext cx="4378325" cy="4378325"/>
          </a:xfrm>
          <a:prstGeom prst="rect">
            <a:avLst/>
          </a:prstGeom>
          <a:noFill/>
          <a:ln>
            <a:noFill/>
          </a:ln>
        </p:spPr>
      </p:pic>
      <p:sp>
        <p:nvSpPr>
          <p:cNvPr id="219" name="Google Shape;219;p13"/>
          <p:cNvSpPr txBox="1"/>
          <p:nvPr/>
        </p:nvSpPr>
        <p:spPr>
          <a:xfrm>
            <a:off x="9084949" y="6563444"/>
            <a:ext cx="2953657" cy="25391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sl-SI" sz="105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Slika:</a:t>
            </a:r>
            <a:r>
              <a:rPr lang="en-US" sz="105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sl-SI" sz="105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a:t>
            </a:r>
            <a:r>
              <a:rPr lang="en-US" sz="105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toryset</a:t>
            </a:r>
            <a:r>
              <a:rPr lang="sl-SI" sz="105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r>
              <a:rPr lang="en-US" sz="105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5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050" dirty="0">
              <a:solidFill>
                <a:schemeClr val="dk1"/>
              </a:solidFill>
              <a:latin typeface="Calibri"/>
              <a:ea typeface="Calibri"/>
              <a:cs typeface="Calibri"/>
              <a:sym typeface="Calibri"/>
            </a:endParaRPr>
          </a:p>
        </p:txBody>
      </p:sp>
      <p:sp>
        <p:nvSpPr>
          <p:cNvPr id="2" name="Google Shape;182;p14">
            <a:extLst>
              <a:ext uri="{FF2B5EF4-FFF2-40B4-BE49-F238E27FC236}">
                <a16:creationId xmlns:a16="http://schemas.microsoft.com/office/drawing/2014/main" id="{3102B952-9484-1DD2-EB28-824B5C96768F}"/>
              </a:ext>
            </a:extLst>
          </p:cNvPr>
          <p:cNvSpPr/>
          <p:nvPr/>
        </p:nvSpPr>
        <p:spPr>
          <a:xfrm>
            <a:off x="6614160" y="0"/>
            <a:ext cx="5572216" cy="398700"/>
          </a:xfrm>
          <a:prstGeom prst="rect">
            <a:avLst/>
          </a:prstGeom>
          <a:solidFill>
            <a:srgbClr val="F2F2F2"/>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2.1 </a:t>
            </a:r>
            <a:r>
              <a:rPr lang="sl-SI" sz="1800" b="0" i="0" u="none" strike="noStrike" cap="none" dirty="0">
                <a:solidFill>
                  <a:srgbClr val="1C2E78"/>
                </a:solidFill>
                <a:latin typeface="Calibri"/>
                <a:ea typeface="Calibri"/>
                <a:cs typeface="Calibri"/>
                <a:sym typeface="Calibri"/>
              </a:rPr>
              <a:t>Predstavitev pojmov spletna varnost, osebni podatki in zasebnost </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Kaj je varnost?</a:t>
            </a:r>
            <a:endParaRPr dirty="0"/>
          </a:p>
        </p:txBody>
      </p:sp>
      <p:sp>
        <p:nvSpPr>
          <p:cNvPr id="226" name="Google Shape;226;p14"/>
          <p:cNvSpPr txBox="1">
            <a:spLocks noGrp="1"/>
          </p:cNvSpPr>
          <p:nvPr>
            <p:ph type="body" idx="1"/>
          </p:nvPr>
        </p:nvSpPr>
        <p:spPr>
          <a:xfrm>
            <a:off x="558000" y="1859280"/>
            <a:ext cx="7183920" cy="4958079"/>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SzPct val="100000"/>
              <a:buNone/>
            </a:pPr>
            <a:r>
              <a:rPr lang="sl-SI" dirty="0"/>
              <a:t>Pri varnosti gre za to,</a:t>
            </a:r>
            <a:r>
              <a:rPr lang="en-US" dirty="0"/>
              <a:t> </a:t>
            </a:r>
            <a:r>
              <a:rPr lang="sl-SI" b="1" dirty="0"/>
              <a:t>kako zavarovati</a:t>
            </a:r>
            <a:r>
              <a:rPr lang="en-US" b="1" dirty="0"/>
              <a:t>, </a:t>
            </a:r>
            <a:r>
              <a:rPr lang="sl-SI" b="1" dirty="0"/>
              <a:t>zaščititi osebne podatke</a:t>
            </a:r>
            <a:r>
              <a:rPr lang="en-US" dirty="0"/>
              <a:t> </a:t>
            </a:r>
            <a:r>
              <a:rPr lang="sl-SI" dirty="0"/>
              <a:t>pred</a:t>
            </a:r>
            <a:r>
              <a:rPr lang="en-US" dirty="0"/>
              <a:t> </a:t>
            </a:r>
            <a:r>
              <a:rPr lang="sl-SI" b="1" dirty="0"/>
              <a:t>nepooblaščenim dostopom</a:t>
            </a:r>
            <a:r>
              <a:rPr lang="en-US" b="1" dirty="0"/>
              <a:t>, </a:t>
            </a:r>
            <a:r>
              <a:rPr lang="sl-SI" dirty="0"/>
              <a:t>najsibo</a:t>
            </a:r>
            <a:r>
              <a:rPr lang="sl-SI" b="1" dirty="0"/>
              <a:t> </a:t>
            </a:r>
            <a:r>
              <a:rPr lang="sl-SI" dirty="0"/>
              <a:t>v naši napravi</a:t>
            </a:r>
            <a:r>
              <a:rPr lang="en-US" dirty="0"/>
              <a:t>, </a:t>
            </a:r>
            <a:r>
              <a:rPr lang="sl-SI" dirty="0"/>
              <a:t>na oddaljenem spletnem strežniku ali med komunikacijo prek spleta. </a:t>
            </a:r>
            <a:endParaRPr dirty="0"/>
          </a:p>
          <a:p>
            <a:pPr marL="0" indent="0">
              <a:spcBef>
                <a:spcPts val="1200"/>
              </a:spcBef>
              <a:buSzPct val="100000"/>
              <a:buNone/>
            </a:pPr>
            <a:r>
              <a:rPr lang="sl-SI" dirty="0"/>
              <a:t>Na tehnični ravni uporabljamo </a:t>
            </a:r>
            <a:r>
              <a:rPr lang="sl-SI" b="1" dirty="0"/>
              <a:t>varnostne kontrole</a:t>
            </a:r>
            <a:r>
              <a:rPr lang="sl-SI" dirty="0"/>
              <a:t>,</a:t>
            </a:r>
            <a:r>
              <a:rPr lang="en-US" b="1" dirty="0"/>
              <a:t> </a:t>
            </a:r>
            <a:r>
              <a:rPr lang="sl-SI" dirty="0"/>
              <a:t>ki omejujejo, kdo lahko dostopa do podatkov</a:t>
            </a:r>
            <a:r>
              <a:rPr lang="en-US" dirty="0"/>
              <a:t>. T</a:t>
            </a:r>
            <a:r>
              <a:rPr lang="sl-SI" dirty="0"/>
              <a:t>e kontrole delujejo</a:t>
            </a:r>
            <a:r>
              <a:rPr lang="en-US" dirty="0"/>
              <a:t>:</a:t>
            </a:r>
            <a:endParaRPr dirty="0"/>
          </a:p>
          <a:p>
            <a:pPr marL="685800" lvl="1" indent="-228600" algn="l" rtl="0">
              <a:lnSpc>
                <a:spcPct val="100000"/>
              </a:lnSpc>
              <a:spcBef>
                <a:spcPts val="1200"/>
              </a:spcBef>
              <a:spcAft>
                <a:spcPts val="0"/>
              </a:spcAft>
              <a:buSzPct val="119999"/>
              <a:buChar char="▪"/>
            </a:pPr>
            <a:r>
              <a:rPr lang="sl-SI" sz="2400" dirty="0"/>
              <a:t>v naših napravah</a:t>
            </a:r>
            <a:r>
              <a:rPr lang="en-US" sz="2400" dirty="0"/>
              <a:t> (</a:t>
            </a:r>
            <a:r>
              <a:rPr lang="sl-SI" sz="2400" dirty="0"/>
              <a:t>osebni računalnik</a:t>
            </a:r>
            <a:r>
              <a:rPr lang="en-US" sz="2400" dirty="0"/>
              <a:t>, </a:t>
            </a:r>
            <a:r>
              <a:rPr lang="en-US" sz="2400" dirty="0" err="1"/>
              <a:t>tabl</a:t>
            </a:r>
            <a:r>
              <a:rPr lang="sl-SI" sz="2400" dirty="0"/>
              <a:t>ica</a:t>
            </a:r>
            <a:r>
              <a:rPr lang="en-US" sz="2400" dirty="0"/>
              <a:t>, </a:t>
            </a:r>
            <a:r>
              <a:rPr lang="en-US" sz="2400" dirty="0" err="1"/>
              <a:t>mobil</a:t>
            </a:r>
            <a:r>
              <a:rPr lang="sl-SI" sz="2400" dirty="0"/>
              <a:t>ni</a:t>
            </a:r>
            <a:r>
              <a:rPr lang="en-US" sz="2400" dirty="0"/>
              <a:t> </a:t>
            </a:r>
            <a:r>
              <a:rPr lang="sl-SI" sz="2400" dirty="0"/>
              <a:t>telefon</a:t>
            </a:r>
            <a:r>
              <a:rPr lang="en-US" sz="2400" dirty="0"/>
              <a:t>)</a:t>
            </a:r>
            <a:r>
              <a:rPr lang="sl-SI" sz="2400" dirty="0"/>
              <a:t> – posodabljanje operacijskega sistema in programske opreme</a:t>
            </a:r>
            <a:r>
              <a:rPr lang="en-US" sz="2400" dirty="0"/>
              <a:t>, </a:t>
            </a:r>
            <a:r>
              <a:rPr lang="sl-SI" sz="2400" dirty="0"/>
              <a:t>uporaba močnih gesel</a:t>
            </a:r>
            <a:r>
              <a:rPr lang="en-US" sz="2400" dirty="0"/>
              <a:t>;</a:t>
            </a:r>
            <a:endParaRPr dirty="0"/>
          </a:p>
          <a:p>
            <a:pPr marL="685800" lvl="1" indent="-228600" algn="l" rtl="0">
              <a:lnSpc>
                <a:spcPct val="100000"/>
              </a:lnSpc>
              <a:spcBef>
                <a:spcPts val="1200"/>
              </a:spcBef>
              <a:spcAft>
                <a:spcPts val="0"/>
              </a:spcAft>
              <a:buSzPct val="119999"/>
              <a:buChar char="▪"/>
            </a:pPr>
            <a:r>
              <a:rPr lang="sl-SI" sz="2400" dirty="0"/>
              <a:t>na oddaljenem spletnem strežniku – uporaba močnih gesel</a:t>
            </a:r>
            <a:r>
              <a:rPr lang="en-US" sz="2400" dirty="0"/>
              <a:t>;</a:t>
            </a:r>
            <a:endParaRPr dirty="0"/>
          </a:p>
          <a:p>
            <a:pPr marL="685800" lvl="1" indent="-228600" algn="l" rtl="0">
              <a:lnSpc>
                <a:spcPct val="100000"/>
              </a:lnSpc>
              <a:spcBef>
                <a:spcPts val="1200"/>
              </a:spcBef>
              <a:spcAft>
                <a:spcPts val="0"/>
              </a:spcAft>
              <a:buSzPct val="119999"/>
              <a:buChar char="▪"/>
            </a:pPr>
            <a:r>
              <a:rPr lang="sl-SI" sz="2400" dirty="0"/>
              <a:t>med pošiljanjem </a:t>
            </a:r>
            <a:r>
              <a:rPr lang="en-US" sz="2400" dirty="0" err="1"/>
              <a:t>informa</a:t>
            </a:r>
            <a:r>
              <a:rPr lang="sl-SI" sz="2400" dirty="0"/>
              <a:t>c</a:t>
            </a:r>
            <a:r>
              <a:rPr lang="en-US" sz="2400" dirty="0" err="1"/>
              <a:t>i</a:t>
            </a:r>
            <a:r>
              <a:rPr lang="sl-SI" sz="2400" dirty="0"/>
              <a:t>j</a:t>
            </a:r>
            <a:r>
              <a:rPr lang="en-US" sz="2400" dirty="0"/>
              <a:t> </a:t>
            </a:r>
            <a:r>
              <a:rPr lang="sl-SI" sz="2400" dirty="0"/>
              <a:t>prek spleta – uporaba varnega protokola</a:t>
            </a:r>
            <a:r>
              <a:rPr lang="en-US" sz="2400" dirty="0"/>
              <a:t> </a:t>
            </a:r>
            <a:r>
              <a:rPr lang="en-US" sz="2400" b="1" dirty="0"/>
              <a:t>https</a:t>
            </a:r>
            <a:r>
              <a:rPr lang="en-US" sz="2400" dirty="0"/>
              <a:t>.</a:t>
            </a:r>
            <a:endParaRPr dirty="0"/>
          </a:p>
          <a:p>
            <a:pPr marL="1028700" lvl="2" indent="0" algn="l" rtl="0">
              <a:lnSpc>
                <a:spcPct val="100000"/>
              </a:lnSpc>
              <a:spcBef>
                <a:spcPts val="1200"/>
              </a:spcBef>
              <a:spcAft>
                <a:spcPts val="0"/>
              </a:spcAft>
              <a:buSzPct val="100000"/>
              <a:buNone/>
            </a:pPr>
            <a:endParaRPr dirty="0"/>
          </a:p>
          <a:p>
            <a:pPr marL="76200" lvl="0" indent="0" algn="l" rtl="0">
              <a:lnSpc>
                <a:spcPct val="100000"/>
              </a:lnSpc>
              <a:spcBef>
                <a:spcPts val="1200"/>
              </a:spcBef>
              <a:spcAft>
                <a:spcPts val="0"/>
              </a:spcAft>
              <a:buSzPct val="100000"/>
              <a:buNone/>
            </a:pPr>
            <a:endParaRPr dirty="0"/>
          </a:p>
          <a:p>
            <a:pPr marL="228600" lvl="0" indent="-87629" algn="l" rtl="0">
              <a:lnSpc>
                <a:spcPct val="100000"/>
              </a:lnSpc>
              <a:spcBef>
                <a:spcPts val="1200"/>
              </a:spcBef>
              <a:spcAft>
                <a:spcPts val="0"/>
              </a:spcAft>
              <a:buSzPct val="100000"/>
              <a:buNone/>
            </a:pPr>
            <a:endParaRPr dirty="0"/>
          </a:p>
        </p:txBody>
      </p:sp>
      <p:pic>
        <p:nvPicPr>
          <p:cNvPr id="228" name="Google Shape;228;p14" descr="Home protection. Surveillance service. Devices for house security"/>
          <p:cNvPicPr preferRelativeResize="0"/>
          <p:nvPr/>
        </p:nvPicPr>
        <p:blipFill rotWithShape="1">
          <a:blip r:embed="rId3">
            <a:alphaModFix/>
          </a:blip>
          <a:srcRect/>
          <a:stretch/>
        </p:blipFill>
        <p:spPr>
          <a:xfrm>
            <a:off x="7741920" y="1645183"/>
            <a:ext cx="4450080" cy="3038578"/>
          </a:xfrm>
          <a:prstGeom prst="rect">
            <a:avLst/>
          </a:prstGeom>
          <a:noFill/>
          <a:ln>
            <a:noFill/>
          </a:ln>
        </p:spPr>
      </p:pic>
      <p:sp>
        <p:nvSpPr>
          <p:cNvPr id="229" name="Google Shape;229;p14"/>
          <p:cNvSpPr txBox="1"/>
          <p:nvPr/>
        </p:nvSpPr>
        <p:spPr>
          <a:xfrm>
            <a:off x="8606970" y="6310144"/>
            <a:ext cx="3200399" cy="2616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sl-SI"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Slika:</a:t>
            </a:r>
            <a:r>
              <a:rPr lang="en-US"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sl-SI"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V</a:t>
            </a:r>
            <a:r>
              <a:rPr lang="en-US" sz="11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ectorjuice</a:t>
            </a:r>
            <a:r>
              <a:rPr lang="sl-SI"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r>
              <a:rPr lang="en-US"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1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100" dirty="0">
              <a:solidFill>
                <a:schemeClr val="dk1"/>
              </a:solidFill>
              <a:latin typeface="Calibri"/>
              <a:ea typeface="Calibri"/>
              <a:cs typeface="Calibri"/>
              <a:sym typeface="Calibri"/>
            </a:endParaRPr>
          </a:p>
        </p:txBody>
      </p:sp>
      <p:sp>
        <p:nvSpPr>
          <p:cNvPr id="2" name="Google Shape;182;p14">
            <a:extLst>
              <a:ext uri="{FF2B5EF4-FFF2-40B4-BE49-F238E27FC236}">
                <a16:creationId xmlns:a16="http://schemas.microsoft.com/office/drawing/2014/main" id="{AA5103AE-2776-6CE6-F106-F58591B926EF}"/>
              </a:ext>
            </a:extLst>
          </p:cNvPr>
          <p:cNvSpPr/>
          <p:nvPr/>
        </p:nvSpPr>
        <p:spPr>
          <a:xfrm>
            <a:off x="6614160" y="0"/>
            <a:ext cx="5572216" cy="398700"/>
          </a:xfrm>
          <a:prstGeom prst="rect">
            <a:avLst/>
          </a:prstGeom>
          <a:solidFill>
            <a:srgbClr val="F2F2F2"/>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2.1 </a:t>
            </a:r>
            <a:r>
              <a:rPr lang="sl-SI" sz="1800" b="0" i="0" u="none" strike="noStrike" cap="none" dirty="0">
                <a:solidFill>
                  <a:srgbClr val="1C2E78"/>
                </a:solidFill>
                <a:latin typeface="Calibri"/>
                <a:ea typeface="Calibri"/>
                <a:cs typeface="Calibri"/>
                <a:sym typeface="Calibri"/>
              </a:rPr>
              <a:t>Predstavitev pojmov spletna varnost, osebni podatki in zasebnost </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Varnost in zasebnost</a:t>
            </a:r>
            <a:endParaRPr dirty="0"/>
          </a:p>
        </p:txBody>
      </p:sp>
      <p:sp>
        <p:nvSpPr>
          <p:cNvPr id="236" name="Google Shape;236;p15"/>
          <p:cNvSpPr txBox="1">
            <a:spLocks noGrp="1"/>
          </p:cNvSpPr>
          <p:nvPr>
            <p:ph type="body" idx="1"/>
          </p:nvPr>
        </p:nvSpPr>
        <p:spPr>
          <a:xfrm>
            <a:off x="558000" y="1800000"/>
            <a:ext cx="5409663" cy="478948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000"/>
              <a:buChar char="▪"/>
            </a:pPr>
            <a:r>
              <a:rPr lang="sl-SI" sz="2000" dirty="0"/>
              <a:t>Pri varnosti gre za </a:t>
            </a:r>
            <a:r>
              <a:rPr lang="sl-SI" sz="2000" b="1" dirty="0"/>
              <a:t>zaščito podatkov</a:t>
            </a:r>
            <a:r>
              <a:rPr lang="en-US" sz="2000" dirty="0"/>
              <a:t>, </a:t>
            </a:r>
            <a:r>
              <a:rPr lang="sl-SI" sz="2000" dirty="0"/>
              <a:t>pri zasebnosti pa za </a:t>
            </a:r>
            <a:r>
              <a:rPr lang="sl-SI" sz="2000" b="1" dirty="0"/>
              <a:t>zaščito identitete uporabnikov.</a:t>
            </a:r>
            <a:r>
              <a:rPr lang="en-US" sz="2000" dirty="0"/>
              <a:t> </a:t>
            </a:r>
            <a:r>
              <a:rPr lang="sl-SI" sz="2000" dirty="0"/>
              <a:t> </a:t>
            </a:r>
            <a:endParaRPr lang="en-US" dirty="0"/>
          </a:p>
          <a:p>
            <a:pPr marL="457200" lvl="1" indent="0" algn="l" rtl="0">
              <a:lnSpc>
                <a:spcPct val="100000"/>
              </a:lnSpc>
              <a:spcBef>
                <a:spcPts val="1200"/>
              </a:spcBef>
              <a:spcAft>
                <a:spcPts val="0"/>
              </a:spcAft>
              <a:buSzPts val="2000"/>
              <a:buNone/>
            </a:pPr>
            <a:r>
              <a:rPr lang="sl-SI" sz="2000" dirty="0"/>
              <a:t>Na primer, osebje bolnišnic in klinik uporablja varne sisteme za komunikacijo s pacienti o njihovem zdravju in ne pošilja informacij prek osebnih e-poštnih računov.</a:t>
            </a:r>
            <a:r>
              <a:rPr lang="en-US" sz="2000" dirty="0"/>
              <a:t> T</a:t>
            </a:r>
            <a:r>
              <a:rPr lang="sl-SI" sz="2000" dirty="0" err="1"/>
              <a:t>ovrstna</a:t>
            </a:r>
            <a:r>
              <a:rPr lang="sl-SI" sz="2000" dirty="0"/>
              <a:t> komunikacija je primer zagotavljanja varnosti</a:t>
            </a:r>
            <a:r>
              <a:rPr lang="en-US" sz="2000" dirty="0"/>
              <a:t>. </a:t>
            </a:r>
            <a:endParaRPr lang="en-US" dirty="0"/>
          </a:p>
          <a:p>
            <a:pPr marL="228600" lvl="0" indent="-228600" algn="l" rtl="0">
              <a:lnSpc>
                <a:spcPct val="100000"/>
              </a:lnSpc>
              <a:spcBef>
                <a:spcPts val="1200"/>
              </a:spcBef>
              <a:spcAft>
                <a:spcPts val="0"/>
              </a:spcAft>
              <a:buSzPts val="2000"/>
              <a:buChar char="▪"/>
            </a:pPr>
            <a:r>
              <a:rPr lang="sl-SI" sz="2000" dirty="0"/>
              <a:t>Zasebnost pa zagotavljajo pravilnik in določila, ki omejujejo dostop do pacientove zdravstvene dokumentacije na </a:t>
            </a:r>
            <a:r>
              <a:rPr lang="sl-SI" sz="2000" b="1" dirty="0"/>
              <a:t>določene člane bolnišničnega osebja</a:t>
            </a:r>
            <a:r>
              <a:rPr lang="en-US" sz="2000" dirty="0"/>
              <a:t>, </a:t>
            </a:r>
            <a:r>
              <a:rPr lang="sl-SI" sz="2000" dirty="0"/>
              <a:t>na primer zdravnike</a:t>
            </a:r>
            <a:r>
              <a:rPr lang="en-US" sz="2000" dirty="0"/>
              <a:t>, </a:t>
            </a:r>
            <a:r>
              <a:rPr lang="sl-SI" sz="2000" dirty="0"/>
              <a:t>medicinske sestre in zdravstvene asistente</a:t>
            </a:r>
            <a:r>
              <a:rPr lang="en-US" sz="2000" dirty="0"/>
              <a:t>. </a:t>
            </a:r>
            <a:endParaRPr dirty="0"/>
          </a:p>
          <a:p>
            <a:pPr marL="228600" lvl="0" indent="-76200" algn="l" rtl="0">
              <a:lnSpc>
                <a:spcPct val="100000"/>
              </a:lnSpc>
              <a:spcBef>
                <a:spcPts val="1200"/>
              </a:spcBef>
              <a:spcAft>
                <a:spcPts val="0"/>
              </a:spcAft>
              <a:buClr>
                <a:srgbClr val="68BC42"/>
              </a:buClr>
              <a:buSzPts val="2400"/>
              <a:buNone/>
            </a:pPr>
            <a:endParaRPr dirty="0"/>
          </a:p>
        </p:txBody>
      </p:sp>
      <p:sp>
        <p:nvSpPr>
          <p:cNvPr id="237" name="Google Shape;237;p15"/>
          <p:cNvSpPr txBox="1">
            <a:spLocks noGrp="1"/>
          </p:cNvSpPr>
          <p:nvPr>
            <p:ph type="body" idx="2"/>
          </p:nvPr>
        </p:nvSpPr>
        <p:spPr>
          <a:xfrm>
            <a:off x="6224339" y="1800000"/>
            <a:ext cx="5730238" cy="50580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000"/>
              <a:buFont typeface="Calibri"/>
              <a:buChar char="▪"/>
            </a:pPr>
            <a:r>
              <a:rPr lang="sl-SI" sz="2000" b="1" dirty="0"/>
              <a:t>Možno je </a:t>
            </a:r>
            <a:r>
              <a:rPr lang="sl-SI" sz="2000" b="1" dirty="0" err="1"/>
              <a:t>zago</a:t>
            </a:r>
            <a:r>
              <a:rPr lang="en-US" sz="2000" b="1" dirty="0"/>
              <a:t>t</a:t>
            </a:r>
            <a:r>
              <a:rPr lang="sl-SI" sz="2000" b="1" dirty="0" err="1"/>
              <a:t>avljati</a:t>
            </a:r>
            <a:r>
              <a:rPr lang="sl-SI" sz="2000" b="1" dirty="0"/>
              <a:t> varnost brez zagotavljanja</a:t>
            </a:r>
            <a:r>
              <a:rPr lang="en-US" sz="2000" b="1" dirty="0"/>
              <a:t> </a:t>
            </a:r>
            <a:r>
              <a:rPr lang="sl-SI" sz="2000" b="1" dirty="0"/>
              <a:t>zasebnosti</a:t>
            </a:r>
            <a:r>
              <a:rPr lang="en-US" sz="2000" dirty="0"/>
              <a:t>.</a:t>
            </a:r>
            <a:endParaRPr dirty="0"/>
          </a:p>
          <a:p>
            <a:pPr marL="457200" lvl="1" indent="0" algn="l" rtl="0">
              <a:lnSpc>
                <a:spcPct val="100000"/>
              </a:lnSpc>
              <a:spcBef>
                <a:spcPts val="1200"/>
              </a:spcBef>
              <a:spcAft>
                <a:spcPts val="0"/>
              </a:spcAft>
              <a:buSzPts val="2000"/>
              <a:buNone/>
            </a:pPr>
            <a:r>
              <a:rPr lang="sl-SI" sz="2000" dirty="0"/>
              <a:t>Na primer, osebni podatki se dejansko lahko varno prenašajo in hranijo na spletnem mestu</a:t>
            </a:r>
            <a:r>
              <a:rPr lang="en-US" sz="2000" dirty="0"/>
              <a:t>, </a:t>
            </a:r>
            <a:r>
              <a:rPr lang="sl-SI" sz="2000" dirty="0"/>
              <a:t>spletno mesto pa jih še vedno lahko prodaja</a:t>
            </a:r>
            <a:r>
              <a:rPr lang="en-US" sz="2000" dirty="0"/>
              <a:t>.</a:t>
            </a:r>
            <a:endParaRPr dirty="0"/>
          </a:p>
          <a:p>
            <a:pPr marL="228600" lvl="0" indent="-228600" algn="l" rtl="0">
              <a:lnSpc>
                <a:spcPct val="100000"/>
              </a:lnSpc>
              <a:spcBef>
                <a:spcPts val="1200"/>
              </a:spcBef>
              <a:spcAft>
                <a:spcPts val="0"/>
              </a:spcAft>
              <a:buSzPts val="2000"/>
              <a:buChar char="▪"/>
            </a:pPr>
            <a:r>
              <a:rPr lang="sl-SI" sz="2000" b="1" dirty="0"/>
              <a:t>Zasebnosti ni možno zagotavljati brez zagotavljanja varnosti</a:t>
            </a:r>
            <a:r>
              <a:rPr lang="en-US" sz="2000" b="1" dirty="0"/>
              <a:t>.</a:t>
            </a:r>
            <a:endParaRPr lang="en-US" dirty="0"/>
          </a:p>
          <a:p>
            <a:pPr marL="457200" lvl="1" indent="0" algn="l" rtl="0">
              <a:lnSpc>
                <a:spcPct val="100000"/>
              </a:lnSpc>
              <a:spcBef>
                <a:spcPts val="1200"/>
              </a:spcBef>
              <a:spcAft>
                <a:spcPts val="0"/>
              </a:spcAft>
              <a:buSzPts val="2000"/>
              <a:buNone/>
            </a:pPr>
            <a:r>
              <a:rPr lang="sl-SI" sz="2000" dirty="0"/>
              <a:t>Na primer</a:t>
            </a:r>
            <a:r>
              <a:rPr lang="en-US" sz="2000" dirty="0"/>
              <a:t>, h</a:t>
            </a:r>
            <a:r>
              <a:rPr lang="sl-SI" sz="2000" dirty="0" err="1"/>
              <a:t>eker</a:t>
            </a:r>
            <a:r>
              <a:rPr lang="sl-SI" sz="2000" dirty="0"/>
              <a:t> bi dejansko lahko nepooblaščeno dostopil do vaše naprave</a:t>
            </a:r>
            <a:r>
              <a:rPr lang="en-US" sz="2000" dirty="0"/>
              <a:t>, </a:t>
            </a:r>
            <a:r>
              <a:rPr lang="sl-SI" sz="2000" dirty="0"/>
              <a:t>spletnega strežnika ali prenesenih podatkov in ukradel vaše osebne podatke.</a:t>
            </a:r>
            <a:endParaRPr lang="en-US" sz="2000" dirty="0"/>
          </a:p>
        </p:txBody>
      </p:sp>
      <p:sp>
        <p:nvSpPr>
          <p:cNvPr id="2" name="Google Shape;182;p14">
            <a:extLst>
              <a:ext uri="{FF2B5EF4-FFF2-40B4-BE49-F238E27FC236}">
                <a16:creationId xmlns:a16="http://schemas.microsoft.com/office/drawing/2014/main" id="{ECA6ABB2-7869-65D7-10EC-CDFEBB126D42}"/>
              </a:ext>
            </a:extLst>
          </p:cNvPr>
          <p:cNvSpPr/>
          <p:nvPr/>
        </p:nvSpPr>
        <p:spPr>
          <a:xfrm>
            <a:off x="6614160" y="0"/>
            <a:ext cx="5572216" cy="398700"/>
          </a:xfrm>
          <a:prstGeom prst="rect">
            <a:avLst/>
          </a:prstGeom>
          <a:solidFill>
            <a:srgbClr val="F2F2F2"/>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2.1 </a:t>
            </a:r>
            <a:r>
              <a:rPr lang="sl-SI" sz="1800" b="0" i="0" u="none" strike="noStrike" cap="none" dirty="0">
                <a:solidFill>
                  <a:srgbClr val="1C2E78"/>
                </a:solidFill>
                <a:latin typeface="Calibri"/>
                <a:ea typeface="Calibri"/>
                <a:cs typeface="Calibri"/>
                <a:sym typeface="Calibri"/>
              </a:rPr>
              <a:t>Predstavitev pojmov spletna varnost, osebni podatki in zasebnost </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Neželena pošta in ribarjenje</a:t>
            </a:r>
            <a:endParaRPr dirty="0"/>
          </a:p>
        </p:txBody>
      </p:sp>
      <p:sp>
        <p:nvSpPr>
          <p:cNvPr id="245" name="Google Shape;245;p16"/>
          <p:cNvSpPr txBox="1"/>
          <p:nvPr/>
        </p:nvSpPr>
        <p:spPr>
          <a:xfrm>
            <a:off x="558000" y="1675399"/>
            <a:ext cx="7860286" cy="4797972"/>
          </a:xfrm>
          <a:prstGeom prst="rect">
            <a:avLst/>
          </a:prstGeom>
          <a:noFill/>
          <a:ln>
            <a:noFill/>
          </a:ln>
        </p:spPr>
        <p:txBody>
          <a:bodyPr spcFirstLastPara="1" wrap="square" lIns="91425" tIns="45700" rIns="91425" bIns="45700" anchor="t" anchorCtr="0">
            <a:normAutofit fontScale="85000" lnSpcReduction="20000"/>
          </a:bodyPr>
          <a:lstStyle/>
          <a:p>
            <a:pPr marL="0" marR="0" lvl="1" indent="0" algn="l" rtl="0">
              <a:lnSpc>
                <a:spcPct val="120000"/>
              </a:lnSpc>
              <a:spcBef>
                <a:spcPts val="0"/>
              </a:spcBef>
              <a:spcAft>
                <a:spcPts val="0"/>
              </a:spcAft>
              <a:buClr>
                <a:srgbClr val="92D050"/>
              </a:buClr>
              <a:buSzPct val="119999"/>
              <a:buFont typeface="Calibri"/>
              <a:buNone/>
            </a:pPr>
            <a:r>
              <a:rPr lang="sl-SI" sz="2400" b="0" i="0" u="none" strike="noStrike" cap="none" dirty="0">
                <a:solidFill>
                  <a:schemeClr val="dk1"/>
                </a:solidFill>
                <a:latin typeface="Calibri"/>
                <a:ea typeface="Calibri"/>
                <a:cs typeface="Calibri"/>
                <a:sym typeface="Calibri"/>
              </a:rPr>
              <a:t>Morda ste že kdaj </a:t>
            </a:r>
            <a:r>
              <a:rPr lang="sl-SI" sz="2400" dirty="0">
                <a:solidFill>
                  <a:schemeClr val="dk1"/>
                </a:solidFill>
                <a:latin typeface="Calibri"/>
                <a:ea typeface="Calibri"/>
                <a:cs typeface="Calibri"/>
                <a:sym typeface="Calibri"/>
              </a:rPr>
              <a:t>p</a:t>
            </a:r>
            <a:r>
              <a:rPr lang="sl-SI" sz="2400" b="0" i="0" u="none" strike="noStrike" cap="none" dirty="0">
                <a:solidFill>
                  <a:schemeClr val="dk1"/>
                </a:solidFill>
                <a:latin typeface="Calibri"/>
                <a:ea typeface="Calibri"/>
                <a:cs typeface="Calibri"/>
                <a:sym typeface="Calibri"/>
              </a:rPr>
              <a:t>rejeli nadležna, običajno komercialna e-poštna sporočila</a:t>
            </a:r>
            <a:r>
              <a:rPr lang="en-US" sz="2400" b="1" i="0" u="none" strike="noStrike" cap="none" dirty="0">
                <a:solidFill>
                  <a:schemeClr val="dk1"/>
                </a:solidFill>
                <a:latin typeface="Calibri"/>
                <a:ea typeface="Calibri"/>
                <a:cs typeface="Calibri"/>
                <a:sym typeface="Calibri"/>
              </a:rPr>
              <a:t> n</a:t>
            </a:r>
            <a:r>
              <a:rPr lang="sl-SI" sz="2400" b="1" i="0" u="none" strike="noStrike" cap="none" dirty="0" err="1">
                <a:solidFill>
                  <a:schemeClr val="dk1"/>
                </a:solidFill>
                <a:latin typeface="Calibri"/>
                <a:ea typeface="Calibri"/>
                <a:cs typeface="Calibri"/>
                <a:sym typeface="Calibri"/>
              </a:rPr>
              <a:t>eznanega</a:t>
            </a:r>
            <a:r>
              <a:rPr lang="sl-SI" sz="2400" b="1" i="0" u="none" strike="noStrike" cap="none" dirty="0">
                <a:solidFill>
                  <a:schemeClr val="dk1"/>
                </a:solidFill>
                <a:latin typeface="Calibri"/>
                <a:ea typeface="Calibri"/>
                <a:cs typeface="Calibri"/>
                <a:sym typeface="Calibri"/>
              </a:rPr>
              <a:t> pošiljatelja</a:t>
            </a:r>
            <a:r>
              <a:rPr lang="en-US" sz="2400" b="0" i="0" u="none" strike="noStrike" cap="none" dirty="0">
                <a:solidFill>
                  <a:schemeClr val="dk1"/>
                </a:solidFill>
                <a:latin typeface="Calibri"/>
                <a:ea typeface="Calibri"/>
                <a:cs typeface="Calibri"/>
                <a:sym typeface="Calibri"/>
              </a:rPr>
              <a:t>.</a:t>
            </a:r>
            <a:endParaRPr dirty="0"/>
          </a:p>
          <a:p>
            <a:pPr marL="0" marR="0" lvl="1" indent="0" algn="l" rtl="0">
              <a:lnSpc>
                <a:spcPct val="120000"/>
              </a:lnSpc>
              <a:spcBef>
                <a:spcPts val="1200"/>
              </a:spcBef>
              <a:spcAft>
                <a:spcPts val="0"/>
              </a:spcAft>
              <a:buClr>
                <a:srgbClr val="92D050"/>
              </a:buClr>
              <a:buSzPct val="119999"/>
              <a:buFont typeface="Calibri"/>
              <a:buNone/>
            </a:pPr>
            <a:r>
              <a:rPr lang="sl-SI" sz="2400" i="0" u="none" strike="noStrike" cap="none" dirty="0">
                <a:solidFill>
                  <a:schemeClr val="dk1"/>
                </a:solidFill>
                <a:latin typeface="Calibri"/>
                <a:ea typeface="Calibri"/>
                <a:cs typeface="Calibri"/>
                <a:sym typeface="Calibri"/>
              </a:rPr>
              <a:t>Taka sporočila </a:t>
            </a:r>
            <a:r>
              <a:rPr lang="sl-SI" sz="2400" b="1" dirty="0">
                <a:solidFill>
                  <a:schemeClr val="dk1"/>
                </a:solidFill>
                <a:latin typeface="Calibri"/>
                <a:ea typeface="Calibri"/>
                <a:cs typeface="Calibri"/>
                <a:sym typeface="Calibri"/>
              </a:rPr>
              <a:t>so l</a:t>
            </a:r>
            <a:r>
              <a:rPr lang="sl-SI" sz="2400" b="1" i="0" u="none" strike="noStrike" cap="none" dirty="0">
                <a:solidFill>
                  <a:schemeClr val="dk1"/>
                </a:solidFill>
                <a:latin typeface="Calibri"/>
                <a:ea typeface="Calibri"/>
                <a:cs typeface="Calibri"/>
                <a:sym typeface="Calibri"/>
              </a:rPr>
              <a:t>ahko </a:t>
            </a:r>
            <a:r>
              <a:rPr lang="sl-SI" sz="2400" i="0" u="none" strike="noStrike" cap="none" dirty="0">
                <a:solidFill>
                  <a:schemeClr val="dk1"/>
                </a:solidFill>
                <a:latin typeface="Calibri"/>
                <a:ea typeface="Calibri"/>
                <a:cs typeface="Calibri"/>
                <a:sym typeface="Calibri"/>
              </a:rPr>
              <a:t>tudi </a:t>
            </a:r>
            <a:r>
              <a:rPr lang="sl-SI" sz="2400" b="1" i="0" u="none" strike="noStrike" cap="none" dirty="0">
                <a:solidFill>
                  <a:schemeClr val="dk1"/>
                </a:solidFill>
                <a:latin typeface="Calibri"/>
                <a:ea typeface="Calibri"/>
                <a:cs typeface="Calibri"/>
                <a:sym typeface="Calibri"/>
              </a:rPr>
              <a:t>nevarna, ker</a:t>
            </a:r>
            <a:r>
              <a:rPr lang="en-US" sz="2400" b="1" i="0" u="none" strike="noStrike" cap="none" dirty="0">
                <a:solidFill>
                  <a:schemeClr val="dk1"/>
                </a:solidFill>
                <a:latin typeface="Calibri"/>
                <a:ea typeface="Calibri"/>
                <a:cs typeface="Calibri"/>
                <a:sym typeface="Calibri"/>
              </a:rPr>
              <a:t> </a:t>
            </a:r>
            <a:r>
              <a:rPr lang="sl-SI" sz="2400" dirty="0">
                <a:solidFill>
                  <a:schemeClr val="dk1"/>
                </a:solidFill>
                <a:latin typeface="Calibri"/>
                <a:ea typeface="Calibri"/>
                <a:cs typeface="Calibri"/>
                <a:sym typeface="Calibri"/>
              </a:rPr>
              <a:t>lahko vsebujejo povezave do spletnih mest, namenjenih kraji podatkov, spletnih mest z zlonamerno programsko opremo ali takih, ki vsebujejo zlonamerno programsko opremo kot priponko</a:t>
            </a:r>
            <a:r>
              <a:rPr lang="en-US" sz="2400" b="0" i="0" u="none" strike="noStrike" cap="none" dirty="0">
                <a:solidFill>
                  <a:schemeClr val="dk1"/>
                </a:solidFill>
                <a:latin typeface="Calibri"/>
                <a:ea typeface="Calibri"/>
                <a:cs typeface="Calibri"/>
                <a:sym typeface="Calibri"/>
              </a:rPr>
              <a:t>.</a:t>
            </a:r>
            <a:endParaRPr dirty="0"/>
          </a:p>
          <a:p>
            <a:pPr marL="0" marR="0" lvl="1" indent="0" algn="l" rtl="0">
              <a:lnSpc>
                <a:spcPct val="120000"/>
              </a:lnSpc>
              <a:spcBef>
                <a:spcPts val="1200"/>
              </a:spcBef>
              <a:spcAft>
                <a:spcPts val="0"/>
              </a:spcAft>
              <a:buClr>
                <a:srgbClr val="92D050"/>
              </a:buClr>
              <a:buSzPct val="119999"/>
              <a:buFont typeface="Calibri"/>
              <a:buNone/>
            </a:pPr>
            <a:r>
              <a:rPr lang="sl-SI" sz="2400" dirty="0" err="1">
                <a:solidFill>
                  <a:schemeClr val="dk1"/>
                </a:solidFill>
                <a:latin typeface="Calibri"/>
                <a:ea typeface="Calibri"/>
                <a:cs typeface="Calibri"/>
                <a:sym typeface="Calibri"/>
              </a:rPr>
              <a:t>Zat</a:t>
            </a:r>
            <a:r>
              <a:rPr lang="en-US" sz="2400" b="0" i="0" u="none" strike="noStrike" cap="none" dirty="0">
                <a:solidFill>
                  <a:schemeClr val="dk1"/>
                </a:solidFill>
                <a:latin typeface="Calibri"/>
                <a:ea typeface="Calibri"/>
                <a:cs typeface="Calibri"/>
                <a:sym typeface="Calibri"/>
              </a:rPr>
              <a:t>o </a:t>
            </a:r>
            <a:r>
              <a:rPr lang="sl-SI" sz="2400" b="1" dirty="0">
                <a:solidFill>
                  <a:schemeClr val="dk1"/>
                </a:solidFill>
                <a:latin typeface="Calibri"/>
                <a:ea typeface="Calibri"/>
                <a:cs typeface="Calibri"/>
                <a:sym typeface="Calibri"/>
              </a:rPr>
              <a:t>ne odpirajte priloženih dat</a:t>
            </a:r>
            <a:r>
              <a:rPr lang="en-US" sz="2400" b="1" i="0" u="none" strike="noStrike" cap="none" dirty="0">
                <a:solidFill>
                  <a:schemeClr val="dk1"/>
                </a:solidFill>
                <a:latin typeface="Calibri"/>
                <a:ea typeface="Calibri"/>
                <a:cs typeface="Calibri"/>
                <a:sym typeface="Calibri"/>
              </a:rPr>
              <a:t>o</a:t>
            </a:r>
            <a:r>
              <a:rPr lang="sl-SI" sz="2400" b="1" i="0" u="none" strike="noStrike" cap="none" dirty="0">
                <a:solidFill>
                  <a:schemeClr val="dk1"/>
                </a:solidFill>
                <a:latin typeface="Calibri"/>
                <a:ea typeface="Calibri"/>
                <a:cs typeface="Calibri"/>
                <a:sym typeface="Calibri"/>
              </a:rPr>
              <a:t>tek in ne klikajte na povezave</a:t>
            </a:r>
            <a:r>
              <a:rPr lang="en-US" sz="2400" b="0" i="0" u="none" strike="noStrike" cap="none" dirty="0">
                <a:solidFill>
                  <a:schemeClr val="dk1"/>
                </a:solidFill>
                <a:latin typeface="Calibri"/>
                <a:ea typeface="Calibri"/>
                <a:cs typeface="Calibri"/>
                <a:sym typeface="Calibri"/>
              </a:rPr>
              <a:t>. </a:t>
            </a:r>
            <a:r>
              <a:rPr lang="sl-SI" sz="2400" b="0" i="0" u="none" strike="noStrike" cap="none" dirty="0">
                <a:solidFill>
                  <a:schemeClr val="dk1"/>
                </a:solidFill>
                <a:latin typeface="Calibri"/>
                <a:ea typeface="Calibri"/>
                <a:cs typeface="Calibri"/>
                <a:sym typeface="Calibri"/>
              </a:rPr>
              <a:t>In nikoli ne razkrivajte svojih osebnih podatkov</a:t>
            </a:r>
            <a:r>
              <a:rPr lang="en-US" sz="2400" b="0" i="0" u="none" strike="noStrike" cap="none" dirty="0">
                <a:solidFill>
                  <a:schemeClr val="dk1"/>
                </a:solidFill>
                <a:latin typeface="Calibri"/>
                <a:ea typeface="Calibri"/>
                <a:cs typeface="Calibri"/>
                <a:sym typeface="Calibri"/>
              </a:rPr>
              <a:t>,</a:t>
            </a:r>
            <a:r>
              <a:rPr lang="sl-SI" sz="2400" b="0" i="0" u="none" strike="noStrike" cap="none" dirty="0">
                <a:solidFill>
                  <a:schemeClr val="dk1"/>
                </a:solidFill>
                <a:latin typeface="Calibri"/>
                <a:ea typeface="Calibri"/>
                <a:cs typeface="Calibri"/>
                <a:sym typeface="Calibri"/>
              </a:rPr>
              <a:t> podatkov o</a:t>
            </a:r>
            <a:r>
              <a:rPr lang="en-US" sz="2400" b="0" i="0" u="none" strike="noStrike" cap="none" dirty="0">
                <a:solidFill>
                  <a:schemeClr val="dk1"/>
                </a:solidFill>
                <a:latin typeface="Calibri"/>
                <a:ea typeface="Calibri"/>
                <a:cs typeface="Calibri"/>
                <a:sym typeface="Calibri"/>
              </a:rPr>
              <a:t> e-ban</a:t>
            </a:r>
            <a:r>
              <a:rPr lang="sl-SI" sz="2400" b="0" i="0" u="none" strike="noStrike" cap="none" dirty="0" err="1">
                <a:solidFill>
                  <a:schemeClr val="dk1"/>
                </a:solidFill>
                <a:latin typeface="Calibri"/>
                <a:ea typeface="Calibri"/>
                <a:cs typeface="Calibri"/>
                <a:sym typeface="Calibri"/>
              </a:rPr>
              <a:t>čnem</a:t>
            </a:r>
            <a:r>
              <a:rPr lang="en-US" sz="2400" b="0" i="0" u="none" strike="noStrike" cap="none" dirty="0">
                <a:solidFill>
                  <a:schemeClr val="dk1"/>
                </a:solidFill>
                <a:latin typeface="Calibri"/>
                <a:ea typeface="Calibri"/>
                <a:cs typeface="Calibri"/>
                <a:sym typeface="Calibri"/>
              </a:rPr>
              <a:t> </a:t>
            </a:r>
            <a:r>
              <a:rPr lang="sl-SI" sz="2400" b="0" i="0" u="none" strike="noStrike" cap="none" dirty="0">
                <a:solidFill>
                  <a:schemeClr val="dk1"/>
                </a:solidFill>
                <a:latin typeface="Calibri"/>
                <a:ea typeface="Calibri"/>
                <a:cs typeface="Calibri"/>
                <a:sym typeface="Calibri"/>
              </a:rPr>
              <a:t>računu</a:t>
            </a:r>
            <a:r>
              <a:rPr lang="en-US" sz="2400" b="0" i="0" u="none" strike="noStrike" cap="none" dirty="0">
                <a:solidFill>
                  <a:schemeClr val="dk1"/>
                </a:solidFill>
                <a:latin typeface="Calibri"/>
                <a:ea typeface="Calibri"/>
                <a:cs typeface="Calibri"/>
                <a:sym typeface="Calibri"/>
              </a:rPr>
              <a:t> (u</a:t>
            </a:r>
            <a:r>
              <a:rPr lang="sl-SI" sz="2400" b="0" i="0" u="none" strike="noStrike" cap="none" dirty="0">
                <a:solidFill>
                  <a:schemeClr val="dk1"/>
                </a:solidFill>
                <a:latin typeface="Calibri"/>
                <a:ea typeface="Calibri"/>
                <a:cs typeface="Calibri"/>
                <a:sym typeface="Calibri"/>
              </a:rPr>
              <a:t>porabniško ime</a:t>
            </a:r>
            <a:r>
              <a:rPr lang="en-US" sz="2400" b="0" i="0" u="none" strike="noStrike" cap="none" dirty="0">
                <a:solidFill>
                  <a:schemeClr val="dk1"/>
                </a:solidFill>
                <a:latin typeface="Calibri"/>
                <a:ea typeface="Calibri"/>
                <a:cs typeface="Calibri"/>
                <a:sym typeface="Calibri"/>
              </a:rPr>
              <a:t>, </a:t>
            </a:r>
            <a:r>
              <a:rPr lang="sl-SI" sz="2400" b="0" i="0" u="none" strike="noStrike" cap="none" dirty="0">
                <a:solidFill>
                  <a:schemeClr val="dk1"/>
                </a:solidFill>
                <a:latin typeface="Calibri"/>
                <a:ea typeface="Calibri"/>
                <a:cs typeface="Calibri"/>
                <a:sym typeface="Calibri"/>
              </a:rPr>
              <a:t>geslo</a:t>
            </a:r>
            <a:r>
              <a:rPr lang="en-US" sz="2400" b="0" i="0" u="none" strike="noStrike" cap="none" dirty="0">
                <a:solidFill>
                  <a:schemeClr val="dk1"/>
                </a:solidFill>
                <a:latin typeface="Calibri"/>
                <a:ea typeface="Calibri"/>
                <a:cs typeface="Calibri"/>
                <a:sym typeface="Calibri"/>
              </a:rPr>
              <a:t>)</a:t>
            </a:r>
            <a:r>
              <a:rPr lang="sl-SI" sz="2400" b="0" i="0" u="none" strike="noStrike" cap="none" dirty="0">
                <a:solidFill>
                  <a:schemeClr val="dk1"/>
                </a:solidFill>
                <a:latin typeface="Calibri"/>
                <a:ea typeface="Calibri"/>
                <a:cs typeface="Calibri"/>
                <a:sym typeface="Calibri"/>
              </a:rPr>
              <a:t> ali kreditni</a:t>
            </a:r>
            <a:r>
              <a:rPr lang="en-US" sz="2400" b="0" i="0" u="none" strike="noStrike" cap="none" dirty="0">
                <a:solidFill>
                  <a:schemeClr val="dk1"/>
                </a:solidFill>
                <a:latin typeface="Calibri"/>
                <a:ea typeface="Calibri"/>
                <a:cs typeface="Calibri"/>
                <a:sym typeface="Calibri"/>
              </a:rPr>
              <a:t>/deb</a:t>
            </a:r>
            <a:r>
              <a:rPr lang="sl-SI" sz="2400" b="0" i="0" u="none" strike="noStrike" cap="none" dirty="0" err="1">
                <a:solidFill>
                  <a:schemeClr val="dk1"/>
                </a:solidFill>
                <a:latin typeface="Calibri"/>
                <a:ea typeface="Calibri"/>
                <a:cs typeface="Calibri"/>
                <a:sym typeface="Calibri"/>
              </a:rPr>
              <a:t>etni</a:t>
            </a:r>
            <a:r>
              <a:rPr lang="sl-SI" sz="2400" b="0" i="0" u="none" strike="noStrike" cap="none" dirty="0">
                <a:solidFill>
                  <a:schemeClr val="dk1"/>
                </a:solidFill>
                <a:latin typeface="Calibri"/>
                <a:ea typeface="Calibri"/>
                <a:cs typeface="Calibri"/>
                <a:sym typeface="Calibri"/>
              </a:rPr>
              <a:t> kartici</a:t>
            </a:r>
            <a:r>
              <a:rPr lang="en-US" sz="2400" b="0" i="0" u="none" strike="noStrike" cap="none" dirty="0">
                <a:solidFill>
                  <a:schemeClr val="dk1"/>
                </a:solidFill>
                <a:latin typeface="Calibri"/>
                <a:ea typeface="Calibri"/>
                <a:cs typeface="Calibri"/>
                <a:sym typeface="Calibri"/>
              </a:rPr>
              <a:t>, </a:t>
            </a:r>
            <a:r>
              <a:rPr lang="sl-SI" sz="2400" b="0" i="0" u="none" strike="noStrike" cap="none" dirty="0">
                <a:solidFill>
                  <a:schemeClr val="dk1"/>
                </a:solidFill>
                <a:latin typeface="Calibri"/>
                <a:ea typeface="Calibri"/>
                <a:cs typeface="Calibri"/>
                <a:sym typeface="Calibri"/>
              </a:rPr>
              <a:t>na primer datuma poteka veljavnosti</a:t>
            </a:r>
            <a:r>
              <a:rPr lang="en-US" sz="2400" b="0" i="0" u="none" strike="noStrike" cap="none" dirty="0">
                <a:solidFill>
                  <a:schemeClr val="dk1"/>
                </a:solidFill>
                <a:latin typeface="Calibri"/>
                <a:ea typeface="Calibri"/>
                <a:cs typeface="Calibri"/>
                <a:sym typeface="Calibri"/>
              </a:rPr>
              <a:t> </a:t>
            </a:r>
            <a:r>
              <a:rPr lang="sl-SI" sz="2400" b="0" i="0" u="none" strike="noStrike" cap="none" dirty="0">
                <a:solidFill>
                  <a:schemeClr val="dk1"/>
                </a:solidFill>
                <a:latin typeface="Calibri"/>
                <a:ea typeface="Calibri"/>
                <a:cs typeface="Calibri"/>
                <a:sym typeface="Calibri"/>
              </a:rPr>
              <a:t>in trimestne številke</a:t>
            </a:r>
            <a:r>
              <a:rPr lang="en-US" sz="2400" b="0" i="0" u="none" strike="noStrike" cap="none" dirty="0">
                <a:solidFill>
                  <a:schemeClr val="dk1"/>
                </a:solidFill>
                <a:latin typeface="Calibri"/>
                <a:ea typeface="Calibri"/>
                <a:cs typeface="Calibri"/>
                <a:sym typeface="Calibri"/>
              </a:rPr>
              <a:t> C</a:t>
            </a:r>
            <a:r>
              <a:rPr lang="sl-SI" sz="2400" b="0" i="0" u="none" strike="noStrike" cap="none" dirty="0">
                <a:solidFill>
                  <a:schemeClr val="dk1"/>
                </a:solidFill>
                <a:latin typeface="Calibri"/>
                <a:ea typeface="Calibri"/>
                <a:cs typeface="Calibri"/>
                <a:sym typeface="Calibri"/>
              </a:rPr>
              <a:t>VC</a:t>
            </a:r>
            <a:r>
              <a:rPr lang="en-US" sz="2400" b="0" i="0" u="none" strike="noStrike" cap="none" dirty="0">
                <a:solidFill>
                  <a:schemeClr val="dk1"/>
                </a:solidFill>
                <a:latin typeface="Calibri"/>
                <a:ea typeface="Calibri"/>
                <a:cs typeface="Calibri"/>
                <a:sym typeface="Calibri"/>
              </a:rPr>
              <a:t>.</a:t>
            </a:r>
            <a:endParaRPr dirty="0"/>
          </a:p>
          <a:p>
            <a:pPr marL="0" marR="0" lvl="1" indent="0" algn="l" rtl="0">
              <a:lnSpc>
                <a:spcPct val="120000"/>
              </a:lnSpc>
              <a:spcBef>
                <a:spcPts val="1200"/>
              </a:spcBef>
              <a:spcAft>
                <a:spcPts val="0"/>
              </a:spcAft>
              <a:buClr>
                <a:srgbClr val="92D050"/>
              </a:buClr>
              <a:buSzPct val="119999"/>
              <a:buFont typeface="Calibri"/>
              <a:buNone/>
            </a:pPr>
            <a:r>
              <a:rPr lang="en-US" sz="2400" b="0" i="0" u="none" strike="noStrike" cap="none" dirty="0">
                <a:solidFill>
                  <a:schemeClr val="dk1"/>
                </a:solidFill>
                <a:latin typeface="Calibri"/>
                <a:ea typeface="Calibri"/>
                <a:cs typeface="Calibri"/>
                <a:sym typeface="Calibri"/>
              </a:rPr>
              <a:t>T</a:t>
            </a:r>
            <a:r>
              <a:rPr lang="sl-SI" sz="2400" b="0" i="0" u="none" strike="noStrike" cap="none" dirty="0">
                <a:solidFill>
                  <a:schemeClr val="dk1"/>
                </a:solidFill>
                <a:latin typeface="Calibri"/>
                <a:ea typeface="Calibri"/>
                <a:cs typeface="Calibri"/>
                <a:sym typeface="Calibri"/>
              </a:rPr>
              <a:t>o se imenuje </a:t>
            </a:r>
            <a:r>
              <a:rPr lang="sl-SI" sz="2400" b="1" i="0" u="none" strike="noStrike" cap="none" dirty="0">
                <a:solidFill>
                  <a:schemeClr val="dk1"/>
                </a:solidFill>
                <a:latin typeface="Calibri"/>
                <a:ea typeface="Calibri"/>
                <a:cs typeface="Calibri"/>
                <a:sym typeface="Calibri"/>
              </a:rPr>
              <a:t>r</a:t>
            </a:r>
            <a:r>
              <a:rPr lang="en-US" sz="2400" b="1" i="0" u="none" strike="noStrike" cap="none" dirty="0" err="1">
                <a:solidFill>
                  <a:schemeClr val="dk1"/>
                </a:solidFill>
                <a:latin typeface="Calibri"/>
                <a:ea typeface="Calibri"/>
                <a:cs typeface="Calibri"/>
                <a:sym typeface="Calibri"/>
              </a:rPr>
              <a:t>i</a:t>
            </a:r>
            <a:r>
              <a:rPr lang="sl-SI" sz="2400" b="1" i="0" u="none" strike="noStrike" cap="none" dirty="0">
                <a:solidFill>
                  <a:schemeClr val="dk1"/>
                </a:solidFill>
                <a:latin typeface="Calibri"/>
                <a:ea typeface="Calibri"/>
                <a:cs typeface="Calibri"/>
                <a:sym typeface="Calibri"/>
              </a:rPr>
              <a:t>barjenje</a:t>
            </a:r>
            <a:r>
              <a:rPr lang="en-US" sz="2400" b="1" i="0" u="none" strike="noStrike" cap="none" dirty="0">
                <a:solidFill>
                  <a:schemeClr val="dk1"/>
                </a:solidFill>
                <a:latin typeface="Calibri"/>
                <a:ea typeface="Calibri"/>
                <a:cs typeface="Calibri"/>
                <a:sym typeface="Calibri"/>
              </a:rPr>
              <a:t>: </a:t>
            </a:r>
            <a:r>
              <a:rPr lang="sl-SI" sz="2400" i="0" u="none" strike="noStrike" cap="none" dirty="0">
                <a:solidFill>
                  <a:schemeClr val="dk1"/>
                </a:solidFill>
                <a:latin typeface="Calibri"/>
                <a:ea typeface="Calibri"/>
                <a:cs typeface="Calibri"/>
                <a:sym typeface="Calibri"/>
              </a:rPr>
              <a:t>hudodelci</a:t>
            </a:r>
            <a:r>
              <a:rPr lang="en-US" sz="2400" i="0" u="none" strike="noStrike" cap="none" dirty="0">
                <a:solidFill>
                  <a:schemeClr val="dk1"/>
                </a:solidFill>
                <a:latin typeface="Calibri"/>
                <a:ea typeface="Calibri"/>
                <a:cs typeface="Calibri"/>
                <a:sym typeface="Calibri"/>
              </a:rPr>
              <a:t> </a:t>
            </a:r>
            <a:r>
              <a:rPr lang="sl-SI" sz="2400" i="0" u="none" strike="noStrike" cap="none" dirty="0">
                <a:solidFill>
                  <a:schemeClr val="dk1"/>
                </a:solidFill>
                <a:latin typeface="Calibri"/>
                <a:ea typeface="Calibri"/>
                <a:cs typeface="Calibri"/>
                <a:sym typeface="Calibri"/>
              </a:rPr>
              <a:t>pošiljajo na videz uradna e-poštna sporočila in vas hočejo pretentati, da bi razkrili podatke, ki bi jih lahko uporabili za krajo identitete.</a:t>
            </a:r>
            <a:r>
              <a:rPr lang="en-US" sz="2400" b="0" i="0" u="none" strike="noStrike" cap="none" dirty="0">
                <a:solidFill>
                  <a:schemeClr val="dk1"/>
                </a:solidFill>
                <a:latin typeface="Calibri"/>
                <a:ea typeface="Calibri"/>
                <a:cs typeface="Calibri"/>
                <a:sym typeface="Calibri"/>
              </a:rPr>
              <a:t> </a:t>
            </a:r>
            <a:endParaRPr sz="2200" b="0" i="0" u="none" strike="noStrike" cap="none" dirty="0">
              <a:solidFill>
                <a:schemeClr val="dk1"/>
              </a:solidFill>
              <a:latin typeface="Calibri"/>
              <a:ea typeface="Calibri"/>
              <a:cs typeface="Calibri"/>
              <a:sym typeface="Calibri"/>
            </a:endParaRPr>
          </a:p>
        </p:txBody>
      </p:sp>
      <p:pic>
        <p:nvPicPr>
          <p:cNvPr id="247" name="Google Shape;247;p16" descr="Data stealing malware abstract concept illustration"/>
          <p:cNvPicPr preferRelativeResize="0"/>
          <p:nvPr/>
        </p:nvPicPr>
        <p:blipFill rotWithShape="1">
          <a:blip r:embed="rId3">
            <a:alphaModFix/>
          </a:blip>
          <a:srcRect l="9858" t="9878" r="10583" b="7901"/>
          <a:stretch/>
        </p:blipFill>
        <p:spPr>
          <a:xfrm>
            <a:off x="8502057" y="1440616"/>
            <a:ext cx="3395164" cy="3508755"/>
          </a:xfrm>
          <a:prstGeom prst="rect">
            <a:avLst/>
          </a:prstGeom>
          <a:noFill/>
          <a:ln>
            <a:noFill/>
          </a:ln>
        </p:spPr>
      </p:pic>
      <p:sp>
        <p:nvSpPr>
          <p:cNvPr id="248" name="Google Shape;248;p16"/>
          <p:cNvSpPr txBox="1"/>
          <p:nvPr/>
        </p:nvSpPr>
        <p:spPr>
          <a:xfrm>
            <a:off x="8606970" y="6310144"/>
            <a:ext cx="3200399" cy="2616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sl-SI"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Slika:</a:t>
            </a:r>
            <a:r>
              <a:rPr lang="en-US"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sl-SI"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V</a:t>
            </a:r>
            <a:r>
              <a:rPr lang="en-US" sz="11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ectorjuice</a:t>
            </a:r>
            <a:r>
              <a:rPr lang="sl-SI"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r>
              <a:rPr lang="en-US"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1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100" dirty="0">
              <a:solidFill>
                <a:schemeClr val="dk1"/>
              </a:solidFill>
              <a:latin typeface="Calibri"/>
              <a:ea typeface="Calibri"/>
              <a:cs typeface="Calibri"/>
              <a:sym typeface="Calibri"/>
            </a:endParaRPr>
          </a:p>
        </p:txBody>
      </p:sp>
      <p:sp>
        <p:nvSpPr>
          <p:cNvPr id="2" name="Google Shape;182;p14">
            <a:extLst>
              <a:ext uri="{FF2B5EF4-FFF2-40B4-BE49-F238E27FC236}">
                <a16:creationId xmlns:a16="http://schemas.microsoft.com/office/drawing/2014/main" id="{7672C69B-3EBA-6816-46A2-EF46F633D47F}"/>
              </a:ext>
            </a:extLst>
          </p:cNvPr>
          <p:cNvSpPr/>
          <p:nvPr/>
        </p:nvSpPr>
        <p:spPr>
          <a:xfrm>
            <a:off x="6614160" y="0"/>
            <a:ext cx="5572216" cy="398700"/>
          </a:xfrm>
          <a:prstGeom prst="rect">
            <a:avLst/>
          </a:prstGeom>
          <a:solidFill>
            <a:srgbClr val="F2F2F2"/>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2.1 </a:t>
            </a:r>
            <a:r>
              <a:rPr lang="sl-SI" sz="1800" b="0" i="0" u="none" strike="noStrike" cap="none" dirty="0">
                <a:solidFill>
                  <a:srgbClr val="1C2E78"/>
                </a:solidFill>
                <a:latin typeface="Calibri"/>
                <a:ea typeface="Calibri"/>
                <a:cs typeface="Calibri"/>
                <a:sym typeface="Calibri"/>
              </a:rPr>
              <a:t>Predstavitev pojmov spletna varnost, osebni podatki in zasebnost </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7"/>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Kako prepoznam neželeno pošto</a:t>
            </a:r>
            <a:r>
              <a:rPr lang="en-US" dirty="0"/>
              <a:t>?</a:t>
            </a:r>
            <a:endParaRPr dirty="0"/>
          </a:p>
        </p:txBody>
      </p:sp>
      <p:sp>
        <p:nvSpPr>
          <p:cNvPr id="255" name="Google Shape;255;p17"/>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p>
            <a:pPr marL="0" lvl="1" indent="0" algn="l" rtl="0">
              <a:lnSpc>
                <a:spcPct val="120000"/>
              </a:lnSpc>
              <a:spcBef>
                <a:spcPts val="0"/>
              </a:spcBef>
              <a:spcAft>
                <a:spcPts val="0"/>
              </a:spcAft>
              <a:buSzPts val="2880"/>
              <a:buNone/>
            </a:pPr>
            <a:r>
              <a:rPr lang="sl-SI" sz="2400" dirty="0"/>
              <a:t>E-poštno sporočilo je sumljivo, če vsebuje eno ali več naslednjih značilnosti:</a:t>
            </a:r>
            <a:endParaRPr dirty="0"/>
          </a:p>
          <a:p>
            <a:pPr marL="342900" lvl="1" indent="-342900" algn="l" rtl="0">
              <a:lnSpc>
                <a:spcPct val="120000"/>
              </a:lnSpc>
              <a:spcBef>
                <a:spcPts val="1200"/>
              </a:spcBef>
              <a:spcAft>
                <a:spcPts val="0"/>
              </a:spcAft>
              <a:buSzPts val="2880"/>
              <a:buChar char="▪"/>
            </a:pPr>
            <a:r>
              <a:rPr lang="sl-SI" sz="2400" dirty="0"/>
              <a:t>Slovnične in pravopisne napake</a:t>
            </a:r>
            <a:endParaRPr dirty="0"/>
          </a:p>
          <a:p>
            <a:pPr marL="342900" lvl="1" indent="-342900" algn="l" rtl="0">
              <a:lnSpc>
                <a:spcPct val="120000"/>
              </a:lnSpc>
              <a:spcBef>
                <a:spcPts val="1200"/>
              </a:spcBef>
              <a:spcAft>
                <a:spcPts val="0"/>
              </a:spcAft>
              <a:buSzPts val="2880"/>
              <a:buChar char="▪"/>
            </a:pPr>
            <a:r>
              <a:rPr lang="sl-SI" sz="2400" dirty="0"/>
              <a:t>Napisano v tujem jeziku</a:t>
            </a:r>
            <a:endParaRPr dirty="0"/>
          </a:p>
          <a:p>
            <a:pPr marL="342900" lvl="1" indent="-342900" algn="l" rtl="0">
              <a:lnSpc>
                <a:spcPct val="120000"/>
              </a:lnSpc>
              <a:spcBef>
                <a:spcPts val="1200"/>
              </a:spcBef>
              <a:spcAft>
                <a:spcPts val="0"/>
              </a:spcAft>
              <a:buSzPts val="2880"/>
              <a:buChar char="▪"/>
            </a:pPr>
            <a:r>
              <a:rPr lang="sl-SI" sz="2400" dirty="0"/>
              <a:t>Manjka ime pošiljatelja</a:t>
            </a:r>
            <a:endParaRPr dirty="0"/>
          </a:p>
          <a:p>
            <a:pPr marL="342900" lvl="1" indent="-342900" algn="l" rtl="0">
              <a:lnSpc>
                <a:spcPct val="120000"/>
              </a:lnSpc>
              <a:spcBef>
                <a:spcPts val="1200"/>
              </a:spcBef>
              <a:spcAft>
                <a:spcPts val="0"/>
              </a:spcAft>
              <a:buSzPts val="2880"/>
              <a:buChar char="▪"/>
            </a:pPr>
            <a:r>
              <a:rPr lang="sl-SI" sz="2400" dirty="0"/>
              <a:t>Nujna potreba po ukrepanju – zlasti v kombinaciji z grožnjo</a:t>
            </a:r>
            <a:r>
              <a:rPr lang="en-US" sz="2400" dirty="0"/>
              <a:t> </a:t>
            </a:r>
            <a:endParaRPr dirty="0"/>
          </a:p>
        </p:txBody>
      </p:sp>
      <p:sp>
        <p:nvSpPr>
          <p:cNvPr id="256" name="Google Shape;256;p17"/>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p>
            <a:pPr marL="342900" lvl="1" indent="-160020" algn="l" rtl="0">
              <a:lnSpc>
                <a:spcPct val="120000"/>
              </a:lnSpc>
              <a:spcBef>
                <a:spcPts val="0"/>
              </a:spcBef>
              <a:spcAft>
                <a:spcPts val="0"/>
              </a:spcAft>
              <a:buSzPts val="2880"/>
              <a:buNone/>
            </a:pPr>
            <a:endParaRPr sz="2400" dirty="0"/>
          </a:p>
          <a:p>
            <a:pPr marL="342900" lvl="1" indent="-160020" algn="l" rtl="0">
              <a:lnSpc>
                <a:spcPct val="120000"/>
              </a:lnSpc>
              <a:spcBef>
                <a:spcPts val="1200"/>
              </a:spcBef>
              <a:spcAft>
                <a:spcPts val="0"/>
              </a:spcAft>
              <a:buSzPts val="2880"/>
              <a:buNone/>
            </a:pPr>
            <a:endParaRPr sz="2400" dirty="0"/>
          </a:p>
          <a:p>
            <a:pPr marL="342900" lvl="1" indent="-160020" algn="l" rtl="0">
              <a:lnSpc>
                <a:spcPct val="120000"/>
              </a:lnSpc>
              <a:spcBef>
                <a:spcPts val="1200"/>
              </a:spcBef>
              <a:spcAft>
                <a:spcPts val="0"/>
              </a:spcAft>
              <a:buSzPts val="2880"/>
              <a:buNone/>
            </a:pPr>
            <a:endParaRPr sz="2400" dirty="0"/>
          </a:p>
          <a:p>
            <a:pPr marL="342900" lvl="1" indent="-342900" algn="l" rtl="0">
              <a:lnSpc>
                <a:spcPct val="120000"/>
              </a:lnSpc>
              <a:spcBef>
                <a:spcPts val="1200"/>
              </a:spcBef>
              <a:spcAft>
                <a:spcPts val="0"/>
              </a:spcAft>
              <a:buSzPts val="2880"/>
              <a:buChar char="▪"/>
            </a:pPr>
            <a:r>
              <a:rPr lang="sl-SI" sz="2400" dirty="0"/>
              <a:t>Poziv k vnašanju osebnih podatkov</a:t>
            </a:r>
            <a:r>
              <a:rPr lang="en-US" sz="2400" dirty="0"/>
              <a:t> (</a:t>
            </a:r>
            <a:r>
              <a:rPr lang="sl-SI" sz="2400" dirty="0"/>
              <a:t>npr.</a:t>
            </a:r>
            <a:r>
              <a:rPr lang="en-US" sz="2400" dirty="0"/>
              <a:t> </a:t>
            </a:r>
            <a:r>
              <a:rPr lang="sl-SI" sz="2400" dirty="0"/>
              <a:t>kode </a:t>
            </a:r>
            <a:r>
              <a:rPr lang="en-US" sz="2400" dirty="0"/>
              <a:t>PIN</a:t>
            </a:r>
            <a:r>
              <a:rPr lang="sl-SI" sz="2400" dirty="0"/>
              <a:t> ali</a:t>
            </a:r>
            <a:r>
              <a:rPr lang="en-US" sz="2400" dirty="0"/>
              <a:t> TAN)</a:t>
            </a:r>
            <a:endParaRPr dirty="0"/>
          </a:p>
          <a:p>
            <a:pPr marL="342900" lvl="1" indent="-342900" algn="l" rtl="0">
              <a:lnSpc>
                <a:spcPct val="120000"/>
              </a:lnSpc>
              <a:spcBef>
                <a:spcPts val="1200"/>
              </a:spcBef>
              <a:spcAft>
                <a:spcPts val="0"/>
              </a:spcAft>
              <a:buSzPts val="2880"/>
              <a:buChar char="▪"/>
            </a:pPr>
            <a:r>
              <a:rPr lang="sl-SI" sz="2400" dirty="0"/>
              <a:t>Zahteva po odpiranju datoteke</a:t>
            </a:r>
            <a:endParaRPr dirty="0"/>
          </a:p>
          <a:p>
            <a:pPr marL="342900" lvl="1" indent="-342900" algn="l" rtl="0">
              <a:lnSpc>
                <a:spcPct val="120000"/>
              </a:lnSpc>
              <a:spcBef>
                <a:spcPts val="1200"/>
              </a:spcBef>
              <a:spcAft>
                <a:spcPts val="0"/>
              </a:spcAft>
              <a:buSzPts val="2880"/>
              <a:buChar char="▪"/>
            </a:pPr>
            <a:r>
              <a:rPr lang="sl-SI" sz="2400" dirty="0"/>
              <a:t>Nikoli prejeli nobenega e-poštnega sporočila od te banke ali stranke</a:t>
            </a:r>
            <a:r>
              <a:rPr lang="en-US" sz="2400" dirty="0"/>
              <a:t> </a:t>
            </a:r>
            <a:endParaRPr dirty="0"/>
          </a:p>
          <a:p>
            <a:pPr marL="228600" lvl="0" indent="-76200" algn="l" rtl="0">
              <a:lnSpc>
                <a:spcPct val="100000"/>
              </a:lnSpc>
              <a:spcBef>
                <a:spcPts val="1200"/>
              </a:spcBef>
              <a:spcAft>
                <a:spcPts val="0"/>
              </a:spcAft>
              <a:buClr>
                <a:srgbClr val="68BC42"/>
              </a:buClr>
              <a:buSzPts val="2400"/>
              <a:buNone/>
            </a:pPr>
            <a:endParaRPr dirty="0"/>
          </a:p>
        </p:txBody>
      </p:sp>
      <p:pic>
        <p:nvPicPr>
          <p:cNvPr id="258" name="Google Shape;258;p17" descr="Hacker activity concept"/>
          <p:cNvPicPr preferRelativeResize="0"/>
          <p:nvPr/>
        </p:nvPicPr>
        <p:blipFill rotWithShape="1">
          <a:blip r:embed="rId3">
            <a:alphaModFix/>
          </a:blip>
          <a:srcRect/>
          <a:stretch/>
        </p:blipFill>
        <p:spPr>
          <a:xfrm>
            <a:off x="6825239" y="688295"/>
            <a:ext cx="4476296" cy="2981814"/>
          </a:xfrm>
          <a:prstGeom prst="rect">
            <a:avLst/>
          </a:prstGeom>
          <a:noFill/>
          <a:ln>
            <a:noFill/>
          </a:ln>
        </p:spPr>
      </p:pic>
      <p:sp>
        <p:nvSpPr>
          <p:cNvPr id="259" name="Google Shape;259;p17"/>
          <p:cNvSpPr txBox="1"/>
          <p:nvPr/>
        </p:nvSpPr>
        <p:spPr>
          <a:xfrm>
            <a:off x="5696857" y="6393006"/>
            <a:ext cx="6110514" cy="2616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sl-SI"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Slika: F</a:t>
            </a:r>
            <a:r>
              <a:rPr lang="en-US" sz="11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reepik</a:t>
            </a:r>
            <a:endParaRPr sz="1100" dirty="0">
              <a:solidFill>
                <a:schemeClr val="dk1"/>
              </a:solidFill>
              <a:latin typeface="Calibri"/>
              <a:ea typeface="Calibri"/>
              <a:cs typeface="Calibri"/>
              <a:sym typeface="Calibri"/>
            </a:endParaRPr>
          </a:p>
        </p:txBody>
      </p:sp>
      <p:sp>
        <p:nvSpPr>
          <p:cNvPr id="2" name="Google Shape;182;p14">
            <a:extLst>
              <a:ext uri="{FF2B5EF4-FFF2-40B4-BE49-F238E27FC236}">
                <a16:creationId xmlns:a16="http://schemas.microsoft.com/office/drawing/2014/main" id="{75E999C2-3BE2-A962-9ADC-2B371C3ADD11}"/>
              </a:ext>
            </a:extLst>
          </p:cNvPr>
          <p:cNvSpPr/>
          <p:nvPr/>
        </p:nvSpPr>
        <p:spPr>
          <a:xfrm>
            <a:off x="6614160" y="0"/>
            <a:ext cx="5572216" cy="398700"/>
          </a:xfrm>
          <a:prstGeom prst="rect">
            <a:avLst/>
          </a:prstGeom>
          <a:solidFill>
            <a:srgbClr val="F2F2F2"/>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2.1 </a:t>
            </a:r>
            <a:r>
              <a:rPr lang="sl-SI" sz="1800" b="0" i="0" u="none" strike="noStrike" cap="none" dirty="0">
                <a:solidFill>
                  <a:srgbClr val="1C2E78"/>
                </a:solidFill>
                <a:latin typeface="Calibri"/>
                <a:ea typeface="Calibri"/>
                <a:cs typeface="Calibri"/>
                <a:sym typeface="Calibri"/>
              </a:rPr>
              <a:t>Predstavitev pojmov spletna varnost, osebni podatki in zasebnost </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Kaj storiti in česa ne</a:t>
            </a:r>
            <a:r>
              <a:rPr lang="en-US" dirty="0"/>
              <a:t>?</a:t>
            </a:r>
            <a:endParaRPr dirty="0"/>
          </a:p>
        </p:txBody>
      </p:sp>
      <p:sp>
        <p:nvSpPr>
          <p:cNvPr id="266" name="Google Shape;266;p18"/>
          <p:cNvSpPr txBox="1"/>
          <p:nvPr/>
        </p:nvSpPr>
        <p:spPr>
          <a:xfrm>
            <a:off x="848111" y="2193406"/>
            <a:ext cx="7833434" cy="4526372"/>
          </a:xfrm>
          <a:prstGeom prst="rect">
            <a:avLst/>
          </a:prstGeom>
          <a:noFill/>
          <a:ln>
            <a:noFill/>
          </a:ln>
        </p:spPr>
        <p:txBody>
          <a:bodyPr spcFirstLastPara="1" wrap="square" lIns="91425" tIns="45700" rIns="91425" bIns="45700" anchor="t" anchorCtr="0">
            <a:normAutofit/>
          </a:bodyPr>
          <a:lstStyle/>
          <a:p>
            <a:pPr marL="342900" marR="0" lvl="1" indent="-342900" algn="l" rtl="0">
              <a:lnSpc>
                <a:spcPct val="120000"/>
              </a:lnSpc>
              <a:spcBef>
                <a:spcPts val="0"/>
              </a:spcBef>
              <a:spcAft>
                <a:spcPts val="0"/>
              </a:spcAft>
              <a:buClr>
                <a:srgbClr val="92D050"/>
              </a:buClr>
              <a:buSzPts val="2880"/>
              <a:buFont typeface="Calibri"/>
              <a:buChar char="✔"/>
            </a:pPr>
            <a:r>
              <a:rPr lang="sl-SI" sz="2400" b="0" i="0" u="none" strike="noStrike" cap="none" dirty="0">
                <a:solidFill>
                  <a:schemeClr val="dk1"/>
                </a:solidFill>
                <a:latin typeface="Calibri"/>
                <a:ea typeface="Calibri"/>
                <a:cs typeface="Calibri"/>
                <a:sym typeface="Calibri"/>
              </a:rPr>
              <a:t>Ne odpirajte priponk, če niso bile pregledane z</a:t>
            </a:r>
            <a:r>
              <a:rPr lang="en-US" sz="2400" b="0" i="0" u="none" strike="noStrike" cap="none" dirty="0">
                <a:solidFill>
                  <a:schemeClr val="dk1"/>
                </a:solidFill>
                <a:latin typeface="Calibri"/>
                <a:ea typeface="Calibri"/>
                <a:cs typeface="Calibri"/>
                <a:sym typeface="Calibri"/>
              </a:rPr>
              <a:t> antivirus</a:t>
            </a:r>
            <a:r>
              <a:rPr lang="sl-SI" sz="2400" b="0" i="0" u="none" strike="noStrike" cap="none" dirty="0" err="1">
                <a:solidFill>
                  <a:schemeClr val="dk1"/>
                </a:solidFill>
                <a:latin typeface="Calibri"/>
                <a:ea typeface="Calibri"/>
                <a:cs typeface="Calibri"/>
                <a:sym typeface="Calibri"/>
              </a:rPr>
              <a:t>nim</a:t>
            </a:r>
            <a:r>
              <a:rPr lang="en-US" sz="2400" b="0" i="0" u="none" strike="noStrike" cap="none" dirty="0">
                <a:solidFill>
                  <a:schemeClr val="dk1"/>
                </a:solidFill>
                <a:latin typeface="Calibri"/>
                <a:ea typeface="Calibri"/>
                <a:cs typeface="Calibri"/>
                <a:sym typeface="Calibri"/>
              </a:rPr>
              <a:t> program</a:t>
            </a:r>
            <a:r>
              <a:rPr lang="sl-SI" sz="2400" b="0" i="0" u="none" strike="noStrike" cap="none" dirty="0">
                <a:solidFill>
                  <a:schemeClr val="dk1"/>
                </a:solidFill>
                <a:latin typeface="Calibri"/>
                <a:ea typeface="Calibri"/>
                <a:cs typeface="Calibri"/>
                <a:sym typeface="Calibri"/>
              </a:rPr>
              <a:t>om</a:t>
            </a:r>
            <a:r>
              <a:rPr lang="en-US" sz="2400" b="0" i="0" u="none" strike="noStrike" cap="none" dirty="0">
                <a:solidFill>
                  <a:schemeClr val="dk1"/>
                </a:solidFill>
                <a:latin typeface="Calibri"/>
                <a:ea typeface="Calibri"/>
                <a:cs typeface="Calibri"/>
                <a:sym typeface="Calibri"/>
              </a:rPr>
              <a:t>.</a:t>
            </a:r>
            <a:endParaRPr dirty="0"/>
          </a:p>
          <a:p>
            <a:pPr marL="342900" marR="0" lvl="1" indent="-342900" algn="l" rtl="0">
              <a:lnSpc>
                <a:spcPct val="120000"/>
              </a:lnSpc>
              <a:spcBef>
                <a:spcPts val="1200"/>
              </a:spcBef>
              <a:spcAft>
                <a:spcPts val="0"/>
              </a:spcAft>
              <a:buClr>
                <a:srgbClr val="92D050"/>
              </a:buClr>
              <a:buSzPts val="2880"/>
              <a:buFont typeface="Calibri"/>
              <a:buChar char="✔"/>
            </a:pPr>
            <a:r>
              <a:rPr lang="sl-SI" sz="2400" b="0" i="0" u="none" strike="noStrike" cap="none" dirty="0">
                <a:solidFill>
                  <a:schemeClr val="dk1"/>
                </a:solidFill>
                <a:latin typeface="Calibri"/>
                <a:ea typeface="Calibri"/>
                <a:cs typeface="Calibri"/>
                <a:sym typeface="Calibri"/>
              </a:rPr>
              <a:t>Ne pozabite se odjaviti, zlasti če uporabljate javni računalnik, ki ga delite z drugimi</a:t>
            </a:r>
            <a:r>
              <a:rPr lang="en-US" sz="2400" b="0" i="0" u="none" strike="noStrike" cap="none" dirty="0">
                <a:solidFill>
                  <a:schemeClr val="dk1"/>
                </a:solidFill>
                <a:latin typeface="Calibri"/>
                <a:ea typeface="Calibri"/>
                <a:cs typeface="Calibri"/>
                <a:sym typeface="Calibri"/>
              </a:rPr>
              <a:t>.</a:t>
            </a:r>
            <a:endParaRPr dirty="0"/>
          </a:p>
          <a:p>
            <a:pPr marL="342900" marR="0" lvl="1" indent="-342900" algn="l" rtl="0">
              <a:lnSpc>
                <a:spcPct val="120000"/>
              </a:lnSpc>
              <a:spcBef>
                <a:spcPts val="1200"/>
              </a:spcBef>
              <a:spcAft>
                <a:spcPts val="0"/>
              </a:spcAft>
              <a:buClr>
                <a:srgbClr val="92D050"/>
              </a:buClr>
              <a:buSzPts val="2880"/>
              <a:buFont typeface="Calibri"/>
              <a:buChar char="✔"/>
            </a:pPr>
            <a:r>
              <a:rPr lang="sl-SI" sz="2400" b="0" i="0" u="none" strike="noStrike" cap="none" dirty="0">
                <a:solidFill>
                  <a:schemeClr val="dk1"/>
                </a:solidFill>
                <a:latin typeface="Calibri"/>
                <a:ea typeface="Calibri"/>
                <a:cs typeface="Calibri"/>
                <a:sym typeface="Calibri"/>
              </a:rPr>
              <a:t>Izbrišite vsa </a:t>
            </a:r>
            <a:r>
              <a:rPr lang="en-US" sz="2400" b="0" i="0" u="none" strike="noStrike" cap="none" dirty="0">
                <a:solidFill>
                  <a:schemeClr val="dk1"/>
                </a:solidFill>
                <a:latin typeface="Calibri"/>
                <a:ea typeface="Calibri"/>
                <a:cs typeface="Calibri"/>
                <a:sym typeface="Calibri"/>
              </a:rPr>
              <a:t>e</a:t>
            </a:r>
            <a:r>
              <a:rPr lang="sl-SI" sz="2400" b="0" i="0" u="none" strike="noStrike" cap="none" dirty="0">
                <a:solidFill>
                  <a:schemeClr val="dk1"/>
                </a:solidFill>
                <a:latin typeface="Calibri"/>
                <a:ea typeface="Calibri"/>
                <a:cs typeface="Calibri"/>
                <a:sym typeface="Calibri"/>
              </a:rPr>
              <a:t>-poštna sporočila neznanih ljudi. </a:t>
            </a:r>
            <a:endParaRPr dirty="0"/>
          </a:p>
          <a:p>
            <a:pPr marL="342900" marR="0" lvl="1" indent="-342900" algn="l" rtl="0">
              <a:lnSpc>
                <a:spcPct val="120000"/>
              </a:lnSpc>
              <a:spcBef>
                <a:spcPts val="1200"/>
              </a:spcBef>
              <a:spcAft>
                <a:spcPts val="0"/>
              </a:spcAft>
              <a:buClr>
                <a:srgbClr val="92D050"/>
              </a:buClr>
              <a:buSzPts val="2880"/>
              <a:buFont typeface="Calibri"/>
              <a:buChar char="✔"/>
            </a:pPr>
            <a:r>
              <a:rPr lang="en-US" sz="2400" b="0" i="0" u="none" strike="noStrike" cap="none" dirty="0">
                <a:solidFill>
                  <a:schemeClr val="dk1"/>
                </a:solidFill>
                <a:latin typeface="Calibri"/>
                <a:ea typeface="Calibri"/>
                <a:cs typeface="Calibri"/>
                <a:sym typeface="Calibri"/>
              </a:rPr>
              <a:t>N</a:t>
            </a:r>
            <a:r>
              <a:rPr lang="sl-SI" sz="2400" b="0" i="0" u="none" strike="noStrike" cap="none" dirty="0" err="1">
                <a:solidFill>
                  <a:schemeClr val="dk1"/>
                </a:solidFill>
                <a:latin typeface="Calibri"/>
                <a:ea typeface="Calibri"/>
                <a:cs typeface="Calibri"/>
                <a:sym typeface="Calibri"/>
              </a:rPr>
              <a:t>ikoli</a:t>
            </a:r>
            <a:r>
              <a:rPr lang="sl-SI" sz="2400" b="0" i="0" u="none" strike="noStrike" cap="none" dirty="0">
                <a:solidFill>
                  <a:schemeClr val="dk1"/>
                </a:solidFill>
                <a:latin typeface="Calibri"/>
                <a:ea typeface="Calibri"/>
                <a:cs typeface="Calibri"/>
                <a:sym typeface="Calibri"/>
              </a:rPr>
              <a:t> ne odgovarjajte na neželeno pošto</a:t>
            </a:r>
            <a:r>
              <a:rPr lang="en-US" sz="2400" b="0" i="0" u="none" strike="noStrike" cap="none" dirty="0">
                <a:solidFill>
                  <a:schemeClr val="dk1"/>
                </a:solidFill>
                <a:latin typeface="Calibri"/>
                <a:ea typeface="Calibri"/>
                <a:cs typeface="Calibri"/>
                <a:sym typeface="Calibri"/>
              </a:rPr>
              <a:t>!</a:t>
            </a:r>
            <a:endParaRPr dirty="0"/>
          </a:p>
          <a:p>
            <a:pPr marL="342900" marR="0" lvl="1" indent="-342900" algn="l" rtl="0">
              <a:lnSpc>
                <a:spcPct val="120000"/>
              </a:lnSpc>
              <a:spcBef>
                <a:spcPts val="1200"/>
              </a:spcBef>
              <a:spcAft>
                <a:spcPts val="0"/>
              </a:spcAft>
              <a:buClr>
                <a:srgbClr val="92D050"/>
              </a:buClr>
              <a:buSzPts val="2880"/>
              <a:buFont typeface="Calibri"/>
              <a:buChar char="✔"/>
            </a:pPr>
            <a:r>
              <a:rPr lang="sl-SI" sz="2400" b="0" i="0" u="none" strike="noStrike" cap="none" dirty="0">
                <a:solidFill>
                  <a:schemeClr val="dk1"/>
                </a:solidFill>
                <a:latin typeface="Calibri"/>
                <a:ea typeface="Calibri"/>
                <a:cs typeface="Calibri"/>
                <a:sym typeface="Calibri"/>
              </a:rPr>
              <a:t>Ne klikajte na povezave v neželeni pošti</a:t>
            </a:r>
            <a:r>
              <a:rPr lang="en-US" sz="2400" b="0" i="0" u="none" strike="noStrike" cap="none" dirty="0">
                <a:solidFill>
                  <a:schemeClr val="dk1"/>
                </a:solidFill>
                <a:latin typeface="Calibri"/>
                <a:ea typeface="Calibri"/>
                <a:cs typeface="Calibri"/>
                <a:sym typeface="Calibri"/>
              </a:rPr>
              <a:t>.</a:t>
            </a:r>
            <a:endParaRPr sz="2200" b="0" i="0" u="none" strike="noStrike" cap="none" dirty="0">
              <a:solidFill>
                <a:schemeClr val="dk1"/>
              </a:solidFill>
              <a:latin typeface="Calibri"/>
              <a:ea typeface="Calibri"/>
              <a:cs typeface="Calibri"/>
              <a:sym typeface="Calibri"/>
            </a:endParaRPr>
          </a:p>
        </p:txBody>
      </p:sp>
      <p:pic>
        <p:nvPicPr>
          <p:cNvPr id="267" name="Google Shape;267;p18" descr="Email"/>
          <p:cNvPicPr preferRelativeResize="0"/>
          <p:nvPr/>
        </p:nvPicPr>
        <p:blipFill rotWithShape="1">
          <a:blip r:embed="rId3">
            <a:alphaModFix/>
          </a:blip>
          <a:srcRect/>
          <a:stretch/>
        </p:blipFill>
        <p:spPr>
          <a:xfrm>
            <a:off x="9435742" y="2193406"/>
            <a:ext cx="2285771" cy="2285771"/>
          </a:xfrm>
          <a:prstGeom prst="rect">
            <a:avLst/>
          </a:prstGeom>
          <a:noFill/>
          <a:ln>
            <a:noFill/>
          </a:ln>
        </p:spPr>
      </p:pic>
      <p:sp>
        <p:nvSpPr>
          <p:cNvPr id="2" name="Google Shape;182;p14">
            <a:extLst>
              <a:ext uri="{FF2B5EF4-FFF2-40B4-BE49-F238E27FC236}">
                <a16:creationId xmlns:a16="http://schemas.microsoft.com/office/drawing/2014/main" id="{60AF626B-6C1B-5430-5C1E-A07E1E332EF9}"/>
              </a:ext>
            </a:extLst>
          </p:cNvPr>
          <p:cNvSpPr/>
          <p:nvPr/>
        </p:nvSpPr>
        <p:spPr>
          <a:xfrm>
            <a:off x="6614160" y="0"/>
            <a:ext cx="5572216" cy="398700"/>
          </a:xfrm>
          <a:prstGeom prst="rect">
            <a:avLst/>
          </a:prstGeom>
          <a:solidFill>
            <a:srgbClr val="F2F2F2"/>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2.1 </a:t>
            </a:r>
            <a:r>
              <a:rPr lang="sl-SI" sz="1800" b="0" i="0" u="none" strike="noStrike" cap="none" dirty="0">
                <a:solidFill>
                  <a:srgbClr val="1C2E78"/>
                </a:solidFill>
                <a:latin typeface="Calibri"/>
                <a:ea typeface="Calibri"/>
                <a:cs typeface="Calibri"/>
                <a:sym typeface="Calibri"/>
              </a:rPr>
              <a:t>Predstavitev pojmov spletna varnost, osebni podatki in zasebnost </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9"/>
          <p:cNvSpPr txBox="1">
            <a:spLocks noGrp="1"/>
          </p:cNvSpPr>
          <p:nvPr>
            <p:ph type="title"/>
          </p:nvPr>
        </p:nvSpPr>
        <p:spPr>
          <a:xfrm>
            <a:off x="1994338" y="901676"/>
            <a:ext cx="9248117" cy="605096"/>
          </a:xfrm>
          <a:prstGeom prst="rect">
            <a:avLst/>
          </a:prstGeom>
          <a:solidFill>
            <a:srgbClr val="1C2E7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Calibri"/>
              <a:buNone/>
            </a:pPr>
            <a:r>
              <a:rPr lang="en-US" dirty="0">
                <a:solidFill>
                  <a:schemeClr val="lt1"/>
                </a:solidFill>
              </a:rPr>
              <a:t>A</a:t>
            </a:r>
            <a:r>
              <a:rPr lang="sl-SI" dirty="0" err="1">
                <a:solidFill>
                  <a:schemeClr val="lt1"/>
                </a:solidFill>
              </a:rPr>
              <a:t>ktivnost</a:t>
            </a:r>
            <a:r>
              <a:rPr lang="en-US" dirty="0">
                <a:solidFill>
                  <a:schemeClr val="lt1"/>
                </a:solidFill>
              </a:rPr>
              <a:t>: </a:t>
            </a:r>
            <a:r>
              <a:rPr lang="sl-SI" dirty="0">
                <a:solidFill>
                  <a:schemeClr val="lt1"/>
                </a:solidFill>
              </a:rPr>
              <a:t>Ali je povezavo varno odpreti</a:t>
            </a:r>
            <a:r>
              <a:rPr lang="en-US" dirty="0">
                <a:solidFill>
                  <a:schemeClr val="lt1"/>
                </a:solidFill>
              </a:rPr>
              <a:t>?</a:t>
            </a:r>
            <a:endParaRPr dirty="0">
              <a:solidFill>
                <a:schemeClr val="lt1"/>
              </a:solidFill>
            </a:endParaRPr>
          </a:p>
        </p:txBody>
      </p:sp>
      <p:sp>
        <p:nvSpPr>
          <p:cNvPr id="275" name="Google Shape;275;p19"/>
          <p:cNvSpPr txBox="1">
            <a:spLocks noGrp="1"/>
          </p:cNvSpPr>
          <p:nvPr>
            <p:ph type="body" idx="1"/>
          </p:nvPr>
        </p:nvSpPr>
        <p:spPr>
          <a:xfrm>
            <a:off x="557999" y="2174240"/>
            <a:ext cx="11076004" cy="3799840"/>
          </a:xfrm>
          <a:prstGeom prst="rect">
            <a:avLst/>
          </a:prstGeom>
          <a:noFill/>
          <a:ln>
            <a:noFill/>
          </a:ln>
        </p:spPr>
        <p:txBody>
          <a:bodyPr spcFirstLastPara="1" wrap="square" lIns="91425" tIns="45700" rIns="91425" bIns="45700" anchor="t" anchorCtr="0">
            <a:normAutofit/>
          </a:bodyPr>
          <a:lstStyle/>
          <a:p>
            <a:pPr marL="76200" lvl="0" indent="0" algn="l" rtl="0">
              <a:lnSpc>
                <a:spcPct val="120000"/>
              </a:lnSpc>
              <a:spcBef>
                <a:spcPts val="0"/>
              </a:spcBef>
              <a:spcAft>
                <a:spcPts val="0"/>
              </a:spcAft>
              <a:buSzPts val="2400"/>
              <a:buNone/>
            </a:pPr>
            <a:r>
              <a:rPr lang="sl-SI" sz="1800" i="1" dirty="0"/>
              <a:t>Odločite se, ali je povezavo varno odpreti</a:t>
            </a:r>
            <a:r>
              <a:rPr lang="en-US" sz="1800" i="1" dirty="0"/>
              <a:t>:</a:t>
            </a:r>
            <a:endParaRPr sz="1800" dirty="0"/>
          </a:p>
          <a:p>
            <a:pPr marL="76200" lvl="0" indent="0" algn="l" rtl="0">
              <a:lnSpc>
                <a:spcPct val="120000"/>
              </a:lnSpc>
              <a:spcBef>
                <a:spcPts val="1200"/>
              </a:spcBef>
              <a:spcAft>
                <a:spcPts val="0"/>
              </a:spcAft>
              <a:buSzPts val="2400"/>
              <a:buNone/>
            </a:pPr>
            <a:r>
              <a:rPr lang="sl-SI" sz="1800" i="1" dirty="0"/>
              <a:t>Recimo, da prejmete e-poštno sporočilo banke, ki vas poziva, da kliknete na povezavo, kot je spodnja</a:t>
            </a:r>
            <a:r>
              <a:rPr lang="en-US" sz="1800" i="1" dirty="0"/>
              <a:t>, </a:t>
            </a:r>
            <a:r>
              <a:rPr lang="sl-SI" sz="1800" i="1" dirty="0"/>
              <a:t>in posredujete osebne podatke</a:t>
            </a:r>
            <a:r>
              <a:rPr lang="en-US" sz="1800" i="1" dirty="0"/>
              <a:t>, </a:t>
            </a:r>
            <a:r>
              <a:rPr lang="sl-SI" sz="1800" i="1" dirty="0"/>
              <a:t>kot so</a:t>
            </a:r>
            <a:r>
              <a:rPr lang="en-US" sz="1800" i="1" dirty="0"/>
              <a:t> </a:t>
            </a:r>
            <a:r>
              <a:rPr lang="sl-SI" sz="1800" i="1" dirty="0"/>
              <a:t>uporabniško ime</a:t>
            </a:r>
            <a:r>
              <a:rPr lang="en-US" sz="1800" i="1" dirty="0"/>
              <a:t>, </a:t>
            </a:r>
            <a:r>
              <a:rPr lang="sl-SI" sz="1800" i="1" dirty="0"/>
              <a:t>gesla in podrobnosti o kreditni kartici</a:t>
            </a:r>
            <a:r>
              <a:rPr lang="en-US" sz="1800" i="1" dirty="0"/>
              <a:t>.</a:t>
            </a:r>
            <a:endParaRPr sz="1800" dirty="0"/>
          </a:p>
          <a:p>
            <a:pPr marL="457200" lvl="1" indent="0" algn="l" rtl="0">
              <a:lnSpc>
                <a:spcPct val="120000"/>
              </a:lnSpc>
              <a:spcBef>
                <a:spcPts val="1200"/>
              </a:spcBef>
              <a:spcAft>
                <a:spcPts val="0"/>
              </a:spcAft>
              <a:buSzPts val="2160"/>
              <a:buNone/>
            </a:pPr>
            <a:r>
              <a:rPr lang="en-US" sz="1800" i="1" dirty="0">
                <a:solidFill>
                  <a:srgbClr val="0070C0"/>
                </a:solidFill>
              </a:rPr>
              <a:t>http://url5423.eka.de/ls/click?upn=V1OaWNMSPs2Lb0JqHpnyTLRlk2703ToIFpo2vd2MKt5gB6dYAUvw1B-2FnC6T5iVsCdbcug7l6pkTad-2FBfACSlC-2BKw-3D-3DhmuAs-OaWNMSPs2Lb0JqHpn-asDvdva</a:t>
            </a:r>
            <a:endParaRPr sz="1800" dirty="0"/>
          </a:p>
          <a:p>
            <a:pPr marL="533400" lvl="0" indent="-457200" algn="l" rtl="0">
              <a:lnSpc>
                <a:spcPct val="120000"/>
              </a:lnSpc>
              <a:spcBef>
                <a:spcPts val="1200"/>
              </a:spcBef>
              <a:spcAft>
                <a:spcPts val="0"/>
              </a:spcAft>
              <a:buSzPts val="2400"/>
              <a:buFont typeface="Calibri"/>
              <a:buAutoNum type="arabicPeriod"/>
            </a:pPr>
            <a:r>
              <a:rPr lang="sl-SI" sz="1800" i="1" dirty="0"/>
              <a:t>Ne hitite</a:t>
            </a:r>
            <a:r>
              <a:rPr lang="en-US" sz="1800" i="1" dirty="0"/>
              <a:t>, </a:t>
            </a:r>
            <a:r>
              <a:rPr lang="sl-SI" sz="1800" i="1" dirty="0"/>
              <a:t>dobro premislite in se odločite</a:t>
            </a:r>
            <a:r>
              <a:rPr lang="en-US" sz="1800" i="1" dirty="0"/>
              <a:t>, </a:t>
            </a:r>
            <a:r>
              <a:rPr lang="sl-SI" sz="1800" i="1" dirty="0"/>
              <a:t>ali je povezavo varno odpreti.</a:t>
            </a:r>
            <a:r>
              <a:rPr lang="en-US" sz="1800" i="1" dirty="0"/>
              <a:t> </a:t>
            </a:r>
            <a:endParaRPr sz="1800" dirty="0"/>
          </a:p>
          <a:p>
            <a:pPr marL="533400" lvl="0" indent="-457200" algn="l" rtl="0">
              <a:lnSpc>
                <a:spcPct val="120000"/>
              </a:lnSpc>
              <a:spcBef>
                <a:spcPts val="1200"/>
              </a:spcBef>
              <a:spcAft>
                <a:spcPts val="0"/>
              </a:spcAft>
              <a:buSzPts val="2400"/>
              <a:buFont typeface="Calibri"/>
              <a:buAutoNum type="arabicPeriod"/>
            </a:pPr>
            <a:r>
              <a:rPr lang="sl-SI" sz="1800" i="1" dirty="0"/>
              <a:t>Razmislite o razlogih.</a:t>
            </a:r>
            <a:endParaRPr sz="1800" dirty="0"/>
          </a:p>
          <a:p>
            <a:pPr marL="548640" lvl="1" indent="0" algn="l" rtl="0">
              <a:lnSpc>
                <a:spcPct val="120000"/>
              </a:lnSpc>
              <a:spcBef>
                <a:spcPts val="1200"/>
              </a:spcBef>
              <a:spcAft>
                <a:spcPts val="0"/>
              </a:spcAft>
              <a:buSzPts val="2640"/>
              <a:buNone/>
            </a:pPr>
            <a:endParaRPr i="1" dirty="0"/>
          </a:p>
          <a:p>
            <a:pPr marL="228600" lvl="0" indent="-76200" algn="l" rtl="0">
              <a:lnSpc>
                <a:spcPct val="100000"/>
              </a:lnSpc>
              <a:spcBef>
                <a:spcPts val="1200"/>
              </a:spcBef>
              <a:spcAft>
                <a:spcPts val="0"/>
              </a:spcAft>
              <a:buSzPts val="2400"/>
              <a:buNone/>
            </a:pPr>
            <a:endParaRPr dirty="0"/>
          </a:p>
        </p:txBody>
      </p:sp>
      <p:pic>
        <p:nvPicPr>
          <p:cNvPr id="277" name="Google Shape;277;p19" descr="People using search box for query, engine giving result."/>
          <p:cNvPicPr preferRelativeResize="0"/>
          <p:nvPr/>
        </p:nvPicPr>
        <p:blipFill rotWithShape="1">
          <a:blip r:embed="rId3">
            <a:alphaModFix/>
          </a:blip>
          <a:srcRect/>
          <a:stretch/>
        </p:blipFill>
        <p:spPr>
          <a:xfrm>
            <a:off x="163809" y="516329"/>
            <a:ext cx="1710455" cy="1221363"/>
          </a:xfrm>
          <a:prstGeom prst="rect">
            <a:avLst/>
          </a:prstGeom>
          <a:noFill/>
          <a:ln>
            <a:noFill/>
          </a:ln>
        </p:spPr>
      </p:pic>
      <p:sp>
        <p:nvSpPr>
          <p:cNvPr id="278" name="Google Shape;278;p19"/>
          <p:cNvSpPr txBox="1"/>
          <p:nvPr/>
        </p:nvSpPr>
        <p:spPr>
          <a:xfrm>
            <a:off x="876263" y="6510743"/>
            <a:ext cx="612115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Slika:</a:t>
            </a:r>
            <a:r>
              <a:rPr lang="en-US"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sl-SI"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a:t>
            </a:r>
            <a:r>
              <a:rPr lang="en-US" sz="11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ch.vector</a:t>
            </a:r>
            <a:r>
              <a:rPr lang="sl-SI"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1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100" dirty="0">
              <a:solidFill>
                <a:schemeClr val="dk1"/>
              </a:solidFill>
              <a:latin typeface="Calibri"/>
              <a:ea typeface="Calibri"/>
              <a:cs typeface="Calibri"/>
              <a:sym typeface="Calibri"/>
            </a:endParaRPr>
          </a:p>
        </p:txBody>
      </p:sp>
      <p:pic>
        <p:nvPicPr>
          <p:cNvPr id="279" name="Google Shape;279;p19" descr="Hand drawn flat design ssl illustration"/>
          <p:cNvPicPr preferRelativeResize="0"/>
          <p:nvPr/>
        </p:nvPicPr>
        <p:blipFill rotWithShape="1">
          <a:blip r:embed="rId5">
            <a:alphaModFix/>
          </a:blip>
          <a:srcRect/>
          <a:stretch/>
        </p:blipFill>
        <p:spPr>
          <a:xfrm>
            <a:off x="9131423" y="4138970"/>
            <a:ext cx="2502578" cy="2502578"/>
          </a:xfrm>
          <a:prstGeom prst="rect">
            <a:avLst/>
          </a:prstGeom>
          <a:noFill/>
          <a:ln>
            <a:noFill/>
          </a:ln>
        </p:spPr>
      </p:pic>
      <p:sp>
        <p:nvSpPr>
          <p:cNvPr id="280" name="Google Shape;280;p19"/>
          <p:cNvSpPr txBox="1"/>
          <p:nvPr/>
        </p:nvSpPr>
        <p:spPr>
          <a:xfrm>
            <a:off x="10016975" y="6510743"/>
            <a:ext cx="1298762" cy="2616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sl-SI" sz="11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Slika:</a:t>
            </a:r>
            <a:r>
              <a:rPr lang="en-US" sz="11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 </a:t>
            </a:r>
            <a:r>
              <a:rPr lang="sl-SI" sz="11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F</a:t>
            </a:r>
            <a:r>
              <a:rPr lang="en-US" sz="1100" u="sng" dirty="0" err="1">
                <a:solidFill>
                  <a:schemeClr val="dk1"/>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reepik</a:t>
            </a:r>
            <a:endParaRPr sz="1100" dirty="0">
              <a:solidFill>
                <a:schemeClr val="dk1"/>
              </a:solidFill>
              <a:latin typeface="Calibri"/>
              <a:ea typeface="Calibri"/>
              <a:cs typeface="Calibri"/>
              <a:sym typeface="Calibri"/>
            </a:endParaRPr>
          </a:p>
        </p:txBody>
      </p:sp>
      <p:sp>
        <p:nvSpPr>
          <p:cNvPr id="2" name="Google Shape;182;p14">
            <a:extLst>
              <a:ext uri="{FF2B5EF4-FFF2-40B4-BE49-F238E27FC236}">
                <a16:creationId xmlns:a16="http://schemas.microsoft.com/office/drawing/2014/main" id="{54A4D9E2-666A-338A-9AE3-FE9B0BAF1452}"/>
              </a:ext>
            </a:extLst>
          </p:cNvPr>
          <p:cNvSpPr/>
          <p:nvPr/>
        </p:nvSpPr>
        <p:spPr>
          <a:xfrm>
            <a:off x="6614160" y="0"/>
            <a:ext cx="5572216" cy="398700"/>
          </a:xfrm>
          <a:prstGeom prst="rect">
            <a:avLst/>
          </a:prstGeom>
          <a:solidFill>
            <a:srgbClr val="F2F2F2"/>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2.1 </a:t>
            </a:r>
            <a:r>
              <a:rPr lang="sl-SI" sz="1800" b="0" i="0" u="none" strike="noStrike" cap="none" dirty="0">
                <a:solidFill>
                  <a:srgbClr val="1C2E78"/>
                </a:solidFill>
                <a:latin typeface="Calibri"/>
                <a:ea typeface="Calibri"/>
                <a:cs typeface="Calibri"/>
                <a:sym typeface="Calibri"/>
              </a:rPr>
              <a:t>Predstavitev pojmov spletna varnost, osebni podatki in zasebnost </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p:nvPr/>
        </p:nvSpPr>
        <p:spPr>
          <a:xfrm>
            <a:off x="72968" y="2613042"/>
            <a:ext cx="348532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rgbClr val="1C2E78"/>
                </a:solidFill>
                <a:latin typeface="Calibri"/>
                <a:ea typeface="Calibri"/>
                <a:cs typeface="Calibri"/>
                <a:sym typeface="Calibri"/>
              </a:rPr>
              <a:t>                      </a:t>
            </a:r>
            <a:r>
              <a:rPr lang="sl-SI" sz="5400" b="1" i="0" u="none" strike="noStrike" cap="none" dirty="0">
                <a:solidFill>
                  <a:srgbClr val="1C2E78"/>
                </a:solidFill>
                <a:latin typeface="Calibri"/>
                <a:ea typeface="Calibri"/>
                <a:cs typeface="Calibri"/>
                <a:sym typeface="Calibri"/>
              </a:rPr>
              <a:t>Partnerji</a:t>
            </a:r>
            <a:endParaRPr sz="5400" b="1" i="0" u="none" strike="noStrike" cap="none" dirty="0">
              <a:solidFill>
                <a:srgbClr val="1C2E78"/>
              </a:solidFill>
              <a:latin typeface="Calibri"/>
              <a:ea typeface="Calibri"/>
              <a:cs typeface="Calibri"/>
              <a:sym typeface="Calibri"/>
            </a:endParaRPr>
          </a:p>
        </p:txBody>
      </p:sp>
      <p:pic>
        <p:nvPicPr>
          <p:cNvPr id="86" name="Google Shape;86;p2"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a:stretch/>
        </p:blipFill>
        <p:spPr>
          <a:xfrm>
            <a:off x="461220" y="1827889"/>
            <a:ext cx="2591848" cy="1224267"/>
          </a:xfrm>
          <a:prstGeom prst="rect">
            <a:avLst/>
          </a:prstGeom>
          <a:noFill/>
          <a:ln>
            <a:noFill/>
          </a:ln>
        </p:spPr>
      </p:pic>
      <p:pic>
        <p:nvPicPr>
          <p:cNvPr id="87" name="Google Shape;87;p2"/>
          <p:cNvPicPr preferRelativeResize="0"/>
          <p:nvPr/>
        </p:nvPicPr>
        <p:blipFill rotWithShape="1">
          <a:blip r:embed="rId4">
            <a:alphaModFix/>
          </a:blip>
          <a:srcRect/>
          <a:stretch/>
        </p:blipFill>
        <p:spPr>
          <a:xfrm>
            <a:off x="3634438" y="2448698"/>
            <a:ext cx="2283890" cy="1888016"/>
          </a:xfrm>
          <a:prstGeom prst="rect">
            <a:avLst/>
          </a:prstGeom>
          <a:noFill/>
          <a:ln>
            <a:noFill/>
          </a:ln>
        </p:spPr>
      </p:pic>
      <p:pic>
        <p:nvPicPr>
          <p:cNvPr id="88" name="Google Shape;88;p2"/>
          <p:cNvPicPr preferRelativeResize="0"/>
          <p:nvPr/>
        </p:nvPicPr>
        <p:blipFill rotWithShape="1">
          <a:blip r:embed="rId5">
            <a:alphaModFix/>
          </a:blip>
          <a:srcRect/>
          <a:stretch/>
        </p:blipFill>
        <p:spPr>
          <a:xfrm>
            <a:off x="6728560" y="2490690"/>
            <a:ext cx="1783319" cy="1783319"/>
          </a:xfrm>
          <a:prstGeom prst="rect">
            <a:avLst/>
          </a:prstGeom>
          <a:noFill/>
          <a:ln>
            <a:noFill/>
          </a:ln>
        </p:spPr>
      </p:pic>
      <p:pic>
        <p:nvPicPr>
          <p:cNvPr id="89" name="Google Shape;89;p2"/>
          <p:cNvPicPr preferRelativeResize="0"/>
          <p:nvPr/>
        </p:nvPicPr>
        <p:blipFill rotWithShape="1">
          <a:blip r:embed="rId6">
            <a:alphaModFix/>
          </a:blip>
          <a:srcRect/>
          <a:stretch/>
        </p:blipFill>
        <p:spPr>
          <a:xfrm>
            <a:off x="3053068" y="5283376"/>
            <a:ext cx="3944079" cy="991924"/>
          </a:xfrm>
          <a:prstGeom prst="rect">
            <a:avLst/>
          </a:prstGeom>
          <a:noFill/>
          <a:ln>
            <a:noFill/>
          </a:ln>
        </p:spPr>
      </p:pic>
      <p:pic>
        <p:nvPicPr>
          <p:cNvPr id="90" name="Google Shape;90;p2"/>
          <p:cNvPicPr preferRelativeResize="0"/>
          <p:nvPr/>
        </p:nvPicPr>
        <p:blipFill rotWithShape="1">
          <a:blip r:embed="rId7">
            <a:alphaModFix/>
          </a:blip>
          <a:srcRect/>
          <a:stretch/>
        </p:blipFill>
        <p:spPr>
          <a:xfrm>
            <a:off x="7945718" y="5148127"/>
            <a:ext cx="3336531" cy="1145629"/>
          </a:xfrm>
          <a:prstGeom prst="rect">
            <a:avLst/>
          </a:prstGeom>
          <a:noFill/>
          <a:ln>
            <a:noFill/>
          </a:ln>
        </p:spPr>
      </p:pic>
      <p:cxnSp>
        <p:nvCxnSpPr>
          <p:cNvPr id="91" name="Google Shape;91;p2"/>
          <p:cNvCxnSpPr/>
          <p:nvPr/>
        </p:nvCxnSpPr>
        <p:spPr>
          <a:xfrm flipH="1">
            <a:off x="1855304" y="0"/>
            <a:ext cx="2882348" cy="6827757"/>
          </a:xfrm>
          <a:prstGeom prst="straightConnector1">
            <a:avLst/>
          </a:prstGeom>
          <a:noFill/>
          <a:ln w="19050" cap="flat" cmpd="sng">
            <a:solidFill>
              <a:srgbClr val="FFC243"/>
            </a:solidFill>
            <a:prstDash val="solid"/>
            <a:miter lim="800000"/>
            <a:headEnd type="none" w="sm" len="sm"/>
            <a:tailEnd type="none" w="sm" len="sm"/>
          </a:ln>
        </p:spPr>
      </p:cxnSp>
      <p:sp>
        <p:nvSpPr>
          <p:cNvPr id="92" name="Google Shape;92;p2"/>
          <p:cNvSpPr txBox="1"/>
          <p:nvPr/>
        </p:nvSpPr>
        <p:spPr>
          <a:xfrm>
            <a:off x="3616857" y="4360916"/>
            <a:ext cx="237295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u="none" strike="noStrike" cap="none" dirty="0" err="1">
                <a:solidFill>
                  <a:srgbClr val="9CC2E5"/>
                </a:solidFill>
                <a:highlight>
                  <a:srgbClr val="FFFFFF"/>
                </a:highlight>
                <a:latin typeface="Poppins"/>
                <a:ea typeface="Poppins"/>
                <a:cs typeface="Poppins"/>
                <a:sym typeface="Poppins"/>
              </a:rPr>
              <a:t>Zavod</a:t>
            </a:r>
            <a:r>
              <a:rPr lang="en-US" sz="1600" b="0" i="0" u="none" strike="noStrike" cap="none" dirty="0">
                <a:solidFill>
                  <a:srgbClr val="9CC2E5"/>
                </a:solidFill>
                <a:highlight>
                  <a:srgbClr val="FFFFFF"/>
                </a:highlight>
                <a:latin typeface="Poppins"/>
                <a:ea typeface="Poppins"/>
                <a:cs typeface="Poppins"/>
                <a:sym typeface="Poppins"/>
              </a:rPr>
              <a:t> IZRIIS, </a:t>
            </a:r>
            <a:r>
              <a:rPr lang="en-US" sz="1600" b="0" i="0" u="none" strike="noStrike" cap="none" dirty="0" err="1">
                <a:solidFill>
                  <a:srgbClr val="9CC2E5"/>
                </a:solidFill>
                <a:highlight>
                  <a:srgbClr val="FFFFFF"/>
                </a:highlight>
                <a:latin typeface="Poppins"/>
                <a:ea typeface="Poppins"/>
                <a:cs typeface="Poppins"/>
                <a:sym typeface="Poppins"/>
              </a:rPr>
              <a:t>Sloveni</a:t>
            </a:r>
            <a:r>
              <a:rPr lang="sl-SI" sz="1600" b="0" i="0" u="none" strike="noStrike" cap="none" dirty="0">
                <a:solidFill>
                  <a:srgbClr val="9CC2E5"/>
                </a:solidFill>
                <a:highlight>
                  <a:srgbClr val="FFFFFF"/>
                </a:highlight>
                <a:latin typeface="Poppins"/>
                <a:ea typeface="Poppins"/>
                <a:cs typeface="Poppins"/>
                <a:sym typeface="Poppins"/>
              </a:rPr>
              <a:t>j</a:t>
            </a:r>
            <a:r>
              <a:rPr lang="en-US" sz="1600" b="0" i="0" u="none" strike="noStrike" cap="none" dirty="0">
                <a:solidFill>
                  <a:srgbClr val="9CC2E5"/>
                </a:solidFill>
                <a:highlight>
                  <a:srgbClr val="FFFFFF"/>
                </a:highlight>
                <a:latin typeface="Poppins"/>
                <a:ea typeface="Poppins"/>
                <a:cs typeface="Poppins"/>
                <a:sym typeface="Poppins"/>
              </a:rPr>
              <a:t>a</a:t>
            </a:r>
            <a:endParaRPr sz="1600" dirty="0">
              <a:solidFill>
                <a:srgbClr val="9CC2E5"/>
              </a:solidFill>
              <a:latin typeface="Calibri"/>
              <a:ea typeface="Calibri"/>
              <a:cs typeface="Calibri"/>
              <a:sym typeface="Calibri"/>
            </a:endParaRPr>
          </a:p>
        </p:txBody>
      </p:sp>
      <p:sp>
        <p:nvSpPr>
          <p:cNvPr id="93" name="Google Shape;93;p2"/>
          <p:cNvSpPr txBox="1"/>
          <p:nvPr/>
        </p:nvSpPr>
        <p:spPr>
          <a:xfrm>
            <a:off x="6024352" y="4367310"/>
            <a:ext cx="3293023"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0" dirty="0">
                <a:solidFill>
                  <a:srgbClr val="9CC2E5"/>
                </a:solidFill>
                <a:highlight>
                  <a:srgbClr val="FFFFFF"/>
                </a:highlight>
                <a:latin typeface="Poppins"/>
                <a:ea typeface="Poppins"/>
                <a:cs typeface="Poppins"/>
                <a:sym typeface="Poppins"/>
              </a:rPr>
              <a:t>E-SENIORS: INITIATION DES SENIORS AUXNTIC ASSOCIATION, Franc</a:t>
            </a:r>
            <a:r>
              <a:rPr lang="sl-SI" sz="1600" i="0" dirty="0" err="1">
                <a:solidFill>
                  <a:srgbClr val="9CC2E5"/>
                </a:solidFill>
                <a:highlight>
                  <a:srgbClr val="FFFFFF"/>
                </a:highlight>
                <a:latin typeface="Poppins"/>
                <a:ea typeface="Poppins"/>
                <a:cs typeface="Poppins"/>
                <a:sym typeface="Poppins"/>
              </a:rPr>
              <a:t>ija</a:t>
            </a:r>
            <a:endParaRPr sz="1600" dirty="0">
              <a:solidFill>
                <a:srgbClr val="9CC2E5"/>
              </a:solidFill>
              <a:latin typeface="Calibri"/>
              <a:ea typeface="Calibri"/>
              <a:cs typeface="Calibri"/>
              <a:sym typeface="Calibri"/>
            </a:endParaRPr>
          </a:p>
        </p:txBody>
      </p:sp>
      <p:sp>
        <p:nvSpPr>
          <p:cNvPr id="94" name="Google Shape;94;p2"/>
          <p:cNvSpPr txBox="1"/>
          <p:nvPr/>
        </p:nvSpPr>
        <p:spPr>
          <a:xfrm>
            <a:off x="3180270" y="6236156"/>
            <a:ext cx="344048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0" dirty="0" err="1">
                <a:solidFill>
                  <a:srgbClr val="9CC2E5"/>
                </a:solidFill>
                <a:highlight>
                  <a:srgbClr val="FFFFFF"/>
                </a:highlight>
                <a:latin typeface="Poppins"/>
                <a:ea typeface="Poppins"/>
                <a:cs typeface="Poppins"/>
                <a:sym typeface="Poppins"/>
              </a:rPr>
              <a:t>Asociatia</a:t>
            </a:r>
            <a:r>
              <a:rPr lang="en-US" sz="1600" i="0" dirty="0">
                <a:solidFill>
                  <a:srgbClr val="9CC2E5"/>
                </a:solidFill>
                <a:highlight>
                  <a:srgbClr val="FFFFFF"/>
                </a:highlight>
                <a:latin typeface="Poppins"/>
                <a:ea typeface="Poppins"/>
                <a:cs typeface="Poppins"/>
                <a:sym typeface="Poppins"/>
              </a:rPr>
              <a:t> </a:t>
            </a:r>
            <a:r>
              <a:rPr lang="en-US" sz="1600" i="0" dirty="0" err="1">
                <a:solidFill>
                  <a:srgbClr val="9CC2E5"/>
                </a:solidFill>
                <a:highlight>
                  <a:srgbClr val="FFFFFF"/>
                </a:highlight>
                <a:latin typeface="Poppins"/>
                <a:ea typeface="Poppins"/>
                <a:cs typeface="Poppins"/>
                <a:sym typeface="Poppins"/>
              </a:rPr>
              <a:t>Niciodata</a:t>
            </a:r>
            <a:r>
              <a:rPr lang="en-US" sz="1600" i="0" dirty="0">
                <a:solidFill>
                  <a:srgbClr val="9CC2E5"/>
                </a:solidFill>
                <a:highlight>
                  <a:srgbClr val="FFFFFF"/>
                </a:highlight>
                <a:latin typeface="Poppins"/>
                <a:ea typeface="Poppins"/>
                <a:cs typeface="Poppins"/>
                <a:sym typeface="Poppins"/>
              </a:rPr>
              <a:t> Singur – </a:t>
            </a:r>
            <a:r>
              <a:rPr lang="en-US" sz="1600" i="0" dirty="0" err="1">
                <a:solidFill>
                  <a:srgbClr val="9CC2E5"/>
                </a:solidFill>
                <a:highlight>
                  <a:srgbClr val="FFFFFF"/>
                </a:highlight>
                <a:latin typeface="Poppins"/>
                <a:ea typeface="Poppins"/>
                <a:cs typeface="Poppins"/>
                <a:sym typeface="Poppins"/>
              </a:rPr>
              <a:t>Prietenii</a:t>
            </a:r>
            <a:r>
              <a:rPr lang="en-US" sz="1600" i="0" dirty="0">
                <a:solidFill>
                  <a:srgbClr val="9CC2E5"/>
                </a:solidFill>
                <a:highlight>
                  <a:srgbClr val="FFFFFF"/>
                </a:highlight>
                <a:latin typeface="Poppins"/>
                <a:ea typeface="Poppins"/>
                <a:cs typeface="Poppins"/>
                <a:sym typeface="Poppins"/>
              </a:rPr>
              <a:t> </a:t>
            </a:r>
            <a:r>
              <a:rPr lang="en-US" sz="1600" i="0" dirty="0" err="1">
                <a:solidFill>
                  <a:srgbClr val="9CC2E5"/>
                </a:solidFill>
                <a:highlight>
                  <a:srgbClr val="FFFFFF"/>
                </a:highlight>
                <a:latin typeface="Poppins"/>
                <a:ea typeface="Poppins"/>
                <a:cs typeface="Poppins"/>
                <a:sym typeface="Poppins"/>
              </a:rPr>
              <a:t>Varstnicilor</a:t>
            </a:r>
            <a:r>
              <a:rPr lang="en-US" sz="1600" i="0" dirty="0">
                <a:solidFill>
                  <a:srgbClr val="9CC2E5"/>
                </a:solidFill>
                <a:highlight>
                  <a:srgbClr val="FFFFFF"/>
                </a:highlight>
                <a:latin typeface="Poppins"/>
                <a:ea typeface="Poppins"/>
                <a:cs typeface="Poppins"/>
                <a:sym typeface="Poppins"/>
              </a:rPr>
              <a:t>, Rom</a:t>
            </a:r>
            <a:r>
              <a:rPr lang="sl-SI" sz="1600" i="0" dirty="0">
                <a:solidFill>
                  <a:srgbClr val="9CC2E5"/>
                </a:solidFill>
                <a:highlight>
                  <a:srgbClr val="FFFFFF"/>
                </a:highlight>
                <a:latin typeface="Poppins"/>
                <a:ea typeface="Poppins"/>
                <a:cs typeface="Poppins"/>
                <a:sym typeface="Poppins"/>
              </a:rPr>
              <a:t>u</a:t>
            </a:r>
            <a:r>
              <a:rPr lang="en-US" sz="1600" i="0" dirty="0" err="1">
                <a:solidFill>
                  <a:srgbClr val="9CC2E5"/>
                </a:solidFill>
                <a:highlight>
                  <a:srgbClr val="FFFFFF"/>
                </a:highlight>
                <a:latin typeface="Poppins"/>
                <a:ea typeface="Poppins"/>
                <a:cs typeface="Poppins"/>
                <a:sym typeface="Poppins"/>
              </a:rPr>
              <a:t>ni</a:t>
            </a:r>
            <a:r>
              <a:rPr lang="sl-SI" sz="1600" i="0" dirty="0">
                <a:solidFill>
                  <a:srgbClr val="9CC2E5"/>
                </a:solidFill>
                <a:highlight>
                  <a:srgbClr val="FFFFFF"/>
                </a:highlight>
                <a:latin typeface="Poppins"/>
                <a:ea typeface="Poppins"/>
                <a:cs typeface="Poppins"/>
                <a:sym typeface="Poppins"/>
              </a:rPr>
              <a:t>j</a:t>
            </a:r>
            <a:r>
              <a:rPr lang="en-US" sz="1600" i="0" dirty="0">
                <a:solidFill>
                  <a:srgbClr val="9CC2E5"/>
                </a:solidFill>
                <a:highlight>
                  <a:srgbClr val="FFFFFF"/>
                </a:highlight>
                <a:latin typeface="Poppins"/>
                <a:ea typeface="Poppins"/>
                <a:cs typeface="Poppins"/>
                <a:sym typeface="Poppins"/>
              </a:rPr>
              <a:t>a</a:t>
            </a:r>
            <a:endParaRPr sz="1600" dirty="0">
              <a:solidFill>
                <a:srgbClr val="9CC2E5"/>
              </a:solidFill>
              <a:latin typeface="Calibri"/>
              <a:ea typeface="Calibri"/>
              <a:cs typeface="Calibri"/>
              <a:sym typeface="Calibri"/>
            </a:endParaRPr>
          </a:p>
        </p:txBody>
      </p:sp>
      <p:sp>
        <p:nvSpPr>
          <p:cNvPr id="95" name="Google Shape;95;p2"/>
          <p:cNvSpPr txBox="1"/>
          <p:nvPr/>
        </p:nvSpPr>
        <p:spPr>
          <a:xfrm>
            <a:off x="7400272" y="6242982"/>
            <a:ext cx="4057665"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i="0" dirty="0" err="1">
                <a:solidFill>
                  <a:srgbClr val="9CC2E5"/>
                </a:solidFill>
                <a:highlight>
                  <a:srgbClr val="FFFFFF"/>
                </a:highlight>
                <a:latin typeface="Poppins"/>
                <a:ea typeface="Poppins"/>
                <a:cs typeface="Poppins"/>
                <a:sym typeface="Poppins"/>
              </a:rPr>
              <a:t>Fundació</a:t>
            </a:r>
            <a:r>
              <a:rPr lang="en-US" sz="1600" i="0" dirty="0">
                <a:solidFill>
                  <a:srgbClr val="9CC2E5"/>
                </a:solidFill>
                <a:highlight>
                  <a:srgbClr val="FFFFFF"/>
                </a:highlight>
                <a:latin typeface="Poppins"/>
                <a:ea typeface="Poppins"/>
                <a:cs typeface="Poppins"/>
                <a:sym typeface="Poppins"/>
              </a:rPr>
              <a:t> </a:t>
            </a:r>
            <a:r>
              <a:rPr lang="en-US" sz="1600" i="0" dirty="0" err="1">
                <a:solidFill>
                  <a:srgbClr val="9CC2E5"/>
                </a:solidFill>
                <a:highlight>
                  <a:srgbClr val="FFFFFF"/>
                </a:highlight>
                <a:latin typeface="Poppins"/>
                <a:ea typeface="Poppins"/>
                <a:cs typeface="Poppins"/>
                <a:sym typeface="Poppins"/>
              </a:rPr>
              <a:t>Gesmed</a:t>
            </a:r>
            <a:r>
              <a:rPr lang="en-US" sz="1600" i="0" dirty="0">
                <a:solidFill>
                  <a:srgbClr val="9CC2E5"/>
                </a:solidFill>
                <a:highlight>
                  <a:srgbClr val="FFFFFF"/>
                </a:highlight>
                <a:latin typeface="Poppins"/>
                <a:ea typeface="Poppins"/>
                <a:cs typeface="Poppins"/>
                <a:sym typeface="Poppins"/>
              </a:rPr>
              <a:t> </a:t>
            </a:r>
            <a:r>
              <a:rPr lang="en-US" sz="1600" i="0" dirty="0" err="1">
                <a:solidFill>
                  <a:srgbClr val="9CC2E5"/>
                </a:solidFill>
                <a:highlight>
                  <a:srgbClr val="FFFFFF"/>
                </a:highlight>
                <a:latin typeface="Poppins"/>
                <a:ea typeface="Poppins"/>
                <a:cs typeface="Poppins"/>
                <a:sym typeface="Poppins"/>
              </a:rPr>
              <a:t>Fundació</a:t>
            </a:r>
            <a:r>
              <a:rPr lang="en-US" sz="1600" i="0" dirty="0">
                <a:solidFill>
                  <a:srgbClr val="9CC2E5"/>
                </a:solidFill>
                <a:highlight>
                  <a:srgbClr val="FFFFFF"/>
                </a:highlight>
                <a:latin typeface="Poppins"/>
                <a:ea typeface="Poppins"/>
                <a:cs typeface="Poppins"/>
                <a:sym typeface="Poppins"/>
              </a:rPr>
              <a:t> de la </a:t>
            </a:r>
            <a:r>
              <a:rPr lang="en-US" sz="1600" i="0" dirty="0" err="1">
                <a:solidFill>
                  <a:srgbClr val="9CC2E5"/>
                </a:solidFill>
                <a:highlight>
                  <a:srgbClr val="FFFFFF"/>
                </a:highlight>
                <a:latin typeface="Poppins"/>
                <a:ea typeface="Poppins"/>
                <a:cs typeface="Poppins"/>
                <a:sym typeface="Poppins"/>
              </a:rPr>
              <a:t>Comunitat</a:t>
            </a:r>
            <a:r>
              <a:rPr lang="en-US" sz="1600" i="0" dirty="0">
                <a:solidFill>
                  <a:srgbClr val="9CC2E5"/>
                </a:solidFill>
                <a:highlight>
                  <a:srgbClr val="FFFFFF"/>
                </a:highlight>
                <a:latin typeface="Poppins"/>
                <a:ea typeface="Poppins"/>
                <a:cs typeface="Poppins"/>
                <a:sym typeface="Poppins"/>
              </a:rPr>
              <a:t> Valenciana, </a:t>
            </a:r>
            <a:r>
              <a:rPr lang="sl-SI" sz="1600" i="0" dirty="0">
                <a:solidFill>
                  <a:srgbClr val="9CC2E5"/>
                </a:solidFill>
                <a:highlight>
                  <a:srgbClr val="FFFFFF"/>
                </a:highlight>
                <a:latin typeface="Poppins"/>
                <a:ea typeface="Poppins"/>
                <a:cs typeface="Poppins"/>
                <a:sym typeface="Poppins"/>
              </a:rPr>
              <a:t>Š</a:t>
            </a:r>
            <a:r>
              <a:rPr lang="en-US" sz="1600" i="0" dirty="0">
                <a:solidFill>
                  <a:srgbClr val="9CC2E5"/>
                </a:solidFill>
                <a:highlight>
                  <a:srgbClr val="FFFFFF"/>
                </a:highlight>
                <a:latin typeface="Poppins"/>
                <a:ea typeface="Poppins"/>
                <a:cs typeface="Poppins"/>
                <a:sym typeface="Poppins"/>
              </a:rPr>
              <a:t>pan</a:t>
            </a:r>
            <a:r>
              <a:rPr lang="sl-SI" sz="1600" i="0" dirty="0" err="1">
                <a:solidFill>
                  <a:srgbClr val="9CC2E5"/>
                </a:solidFill>
                <a:highlight>
                  <a:srgbClr val="FFFFFF"/>
                </a:highlight>
                <a:latin typeface="Poppins"/>
                <a:ea typeface="Poppins"/>
                <a:cs typeface="Poppins"/>
                <a:sym typeface="Poppins"/>
              </a:rPr>
              <a:t>ija</a:t>
            </a:r>
            <a:endParaRPr sz="1600" dirty="0">
              <a:solidFill>
                <a:srgbClr val="9CC2E5"/>
              </a:solidFill>
              <a:latin typeface="Calibri"/>
              <a:ea typeface="Calibri"/>
              <a:cs typeface="Calibri"/>
              <a:sym typeface="Calibri"/>
            </a:endParaRPr>
          </a:p>
        </p:txBody>
      </p:sp>
      <p:sp>
        <p:nvSpPr>
          <p:cNvPr id="96" name="Google Shape;96;p2"/>
          <p:cNvSpPr txBox="1"/>
          <p:nvPr/>
        </p:nvSpPr>
        <p:spPr>
          <a:xfrm>
            <a:off x="6096000" y="1852454"/>
            <a:ext cx="439276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i="0" dirty="0" err="1">
                <a:solidFill>
                  <a:srgbClr val="2E75B5"/>
                </a:solidFill>
                <a:highlight>
                  <a:srgbClr val="FFFFFF"/>
                </a:highlight>
                <a:latin typeface="Poppins"/>
                <a:ea typeface="Poppins"/>
                <a:cs typeface="Poppins"/>
                <a:sym typeface="Poppins"/>
              </a:rPr>
              <a:t>Asociatia</a:t>
            </a:r>
            <a:r>
              <a:rPr lang="en-US" sz="2000" i="0" dirty="0">
                <a:solidFill>
                  <a:srgbClr val="2E75B5"/>
                </a:solidFill>
                <a:highlight>
                  <a:srgbClr val="FFFFFF"/>
                </a:highlight>
                <a:latin typeface="Poppins"/>
                <a:ea typeface="Poppins"/>
                <a:cs typeface="Poppins"/>
                <a:sym typeface="Poppins"/>
              </a:rPr>
              <a:t> Four Change, Rom</a:t>
            </a:r>
            <a:r>
              <a:rPr lang="sl-SI" sz="2000" i="0" dirty="0">
                <a:solidFill>
                  <a:srgbClr val="2E75B5"/>
                </a:solidFill>
                <a:highlight>
                  <a:srgbClr val="FFFFFF"/>
                </a:highlight>
                <a:latin typeface="Poppins"/>
                <a:ea typeface="Poppins"/>
                <a:cs typeface="Poppins"/>
                <a:sym typeface="Poppins"/>
              </a:rPr>
              <a:t>u</a:t>
            </a:r>
            <a:r>
              <a:rPr lang="en-US" sz="2000" i="0" dirty="0" err="1">
                <a:solidFill>
                  <a:srgbClr val="2E75B5"/>
                </a:solidFill>
                <a:highlight>
                  <a:srgbClr val="FFFFFF"/>
                </a:highlight>
                <a:latin typeface="Poppins"/>
                <a:ea typeface="Poppins"/>
                <a:cs typeface="Poppins"/>
                <a:sym typeface="Poppins"/>
              </a:rPr>
              <a:t>ni</a:t>
            </a:r>
            <a:r>
              <a:rPr lang="sl-SI" sz="2000" i="0" dirty="0">
                <a:solidFill>
                  <a:srgbClr val="2E75B5"/>
                </a:solidFill>
                <a:highlight>
                  <a:srgbClr val="FFFFFF"/>
                </a:highlight>
                <a:latin typeface="Poppins"/>
                <a:ea typeface="Poppins"/>
                <a:cs typeface="Poppins"/>
                <a:sym typeface="Poppins"/>
              </a:rPr>
              <a:t>j</a:t>
            </a:r>
            <a:r>
              <a:rPr lang="en-US" sz="2000" i="0" dirty="0">
                <a:solidFill>
                  <a:srgbClr val="2E75B5"/>
                </a:solidFill>
                <a:highlight>
                  <a:srgbClr val="FFFFFF"/>
                </a:highlight>
                <a:latin typeface="Poppins"/>
                <a:ea typeface="Poppins"/>
                <a:cs typeface="Poppins"/>
                <a:sym typeface="Poppins"/>
              </a:rPr>
              <a:t>a</a:t>
            </a:r>
            <a:endParaRPr sz="2000" dirty="0">
              <a:solidFill>
                <a:srgbClr val="2E75B5"/>
              </a:solidFill>
              <a:latin typeface="Calibri"/>
              <a:ea typeface="Calibri"/>
              <a:cs typeface="Calibri"/>
              <a:sym typeface="Calibri"/>
            </a:endParaRPr>
          </a:p>
        </p:txBody>
      </p:sp>
      <p:sp>
        <p:nvSpPr>
          <p:cNvPr id="97" name="Google Shape;97;p2"/>
          <p:cNvSpPr txBox="1"/>
          <p:nvPr/>
        </p:nvSpPr>
        <p:spPr>
          <a:xfrm>
            <a:off x="9023700" y="4349183"/>
            <a:ext cx="295817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0" dirty="0" err="1">
                <a:solidFill>
                  <a:srgbClr val="9CC2E5"/>
                </a:solidFill>
                <a:highlight>
                  <a:srgbClr val="FFFFFF"/>
                </a:highlight>
                <a:latin typeface="Poppins"/>
                <a:ea typeface="Poppins"/>
                <a:cs typeface="Poppins"/>
                <a:sym typeface="Poppins"/>
              </a:rPr>
              <a:t>GUnet</a:t>
            </a:r>
            <a:r>
              <a:rPr lang="en-US" sz="1600" i="0" dirty="0">
                <a:solidFill>
                  <a:srgbClr val="9CC2E5"/>
                </a:solidFill>
                <a:highlight>
                  <a:srgbClr val="FFFFFF"/>
                </a:highlight>
                <a:latin typeface="Poppins"/>
                <a:ea typeface="Poppins"/>
                <a:cs typeface="Poppins"/>
                <a:sym typeface="Poppins"/>
              </a:rPr>
              <a:t>, Gr</a:t>
            </a:r>
            <a:r>
              <a:rPr lang="sl-SI" sz="1600" i="0" dirty="0" err="1">
                <a:solidFill>
                  <a:srgbClr val="9CC2E5"/>
                </a:solidFill>
                <a:highlight>
                  <a:srgbClr val="FFFFFF"/>
                </a:highlight>
                <a:latin typeface="Poppins"/>
                <a:ea typeface="Poppins"/>
                <a:cs typeface="Poppins"/>
                <a:sym typeface="Poppins"/>
              </a:rPr>
              <a:t>čija</a:t>
            </a:r>
            <a:endParaRPr sz="1600" dirty="0">
              <a:solidFill>
                <a:srgbClr val="9CC2E5"/>
              </a:solidFill>
              <a:latin typeface="Calibri"/>
              <a:ea typeface="Calibri"/>
              <a:cs typeface="Calibri"/>
              <a:sym typeface="Calibri"/>
            </a:endParaRPr>
          </a:p>
        </p:txBody>
      </p:sp>
      <p:pic>
        <p:nvPicPr>
          <p:cNvPr id="98" name="Google Shape;98;p2"/>
          <p:cNvPicPr preferRelativeResize="0"/>
          <p:nvPr/>
        </p:nvPicPr>
        <p:blipFill rotWithShape="1">
          <a:blip r:embed="rId8">
            <a:alphaModFix/>
          </a:blip>
          <a:srcRect/>
          <a:stretch/>
        </p:blipFill>
        <p:spPr>
          <a:xfrm>
            <a:off x="8695097" y="1051927"/>
            <a:ext cx="3283197" cy="4643614"/>
          </a:xfrm>
          <a:prstGeom prst="rect">
            <a:avLst/>
          </a:prstGeom>
          <a:noFill/>
          <a:ln>
            <a:noFill/>
          </a:ln>
        </p:spPr>
      </p:pic>
      <p:cxnSp>
        <p:nvCxnSpPr>
          <p:cNvPr id="99" name="Google Shape;99;p2"/>
          <p:cNvCxnSpPr/>
          <p:nvPr/>
        </p:nvCxnSpPr>
        <p:spPr>
          <a:xfrm flipH="1">
            <a:off x="1909382" y="-4912"/>
            <a:ext cx="2882348" cy="6827757"/>
          </a:xfrm>
          <a:prstGeom prst="straightConnector1">
            <a:avLst/>
          </a:prstGeom>
          <a:noFill/>
          <a:ln w="57150" cap="flat" cmpd="sng">
            <a:solidFill>
              <a:srgbClr val="F2F2F2"/>
            </a:solidFill>
            <a:prstDash val="solid"/>
            <a:miter lim="800000"/>
            <a:headEnd type="none" w="sm" len="sm"/>
            <a:tailEnd type="none" w="sm" len="sm"/>
          </a:ln>
        </p:spPr>
      </p:cxnSp>
      <p:pic>
        <p:nvPicPr>
          <p:cNvPr id="100" name="Google Shape;100;p2"/>
          <p:cNvPicPr preferRelativeResize="0"/>
          <p:nvPr/>
        </p:nvPicPr>
        <p:blipFill rotWithShape="1">
          <a:blip r:embed="rId9">
            <a:alphaModFix/>
          </a:blip>
          <a:srcRect/>
          <a:stretch/>
        </p:blipFill>
        <p:spPr>
          <a:xfrm>
            <a:off x="7161561" y="80693"/>
            <a:ext cx="4580088" cy="1862569"/>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0"/>
          <p:cNvSpPr txBox="1">
            <a:spLocks noGrp="1"/>
          </p:cNvSpPr>
          <p:nvPr>
            <p:ph type="body" idx="1"/>
          </p:nvPr>
        </p:nvSpPr>
        <p:spPr>
          <a:xfrm>
            <a:off x="557999" y="2029522"/>
            <a:ext cx="10731324" cy="4323982"/>
          </a:xfrm>
          <a:prstGeom prst="rect">
            <a:avLst/>
          </a:prstGeom>
          <a:noFill/>
          <a:ln>
            <a:noFill/>
          </a:ln>
        </p:spPr>
        <p:txBody>
          <a:bodyPr spcFirstLastPara="1" wrap="square" lIns="91425" tIns="45700" rIns="91425" bIns="45700" anchor="t" anchorCtr="0">
            <a:normAutofit lnSpcReduction="10000"/>
          </a:bodyPr>
          <a:lstStyle/>
          <a:p>
            <a:pPr marL="76200" lvl="0" indent="0" algn="l" rtl="0">
              <a:lnSpc>
                <a:spcPct val="120000"/>
              </a:lnSpc>
              <a:spcBef>
                <a:spcPts val="0"/>
              </a:spcBef>
              <a:spcAft>
                <a:spcPts val="0"/>
              </a:spcAft>
              <a:buSzPts val="2400"/>
              <a:buNone/>
            </a:pPr>
            <a:r>
              <a:rPr lang="sl-SI" b="1" i="1" dirty="0"/>
              <a:t>Odgovor.</a:t>
            </a:r>
            <a:r>
              <a:rPr lang="en-US" b="1" i="1" dirty="0"/>
              <a:t> </a:t>
            </a:r>
            <a:r>
              <a:rPr lang="en-US" i="1" dirty="0"/>
              <a:t>T</a:t>
            </a:r>
            <a:r>
              <a:rPr lang="sl-SI" i="1" dirty="0"/>
              <a:t>a povezava </a:t>
            </a:r>
            <a:r>
              <a:rPr lang="sl-SI" b="1" dirty="0"/>
              <a:t>ni varna </a:t>
            </a:r>
            <a:r>
              <a:rPr lang="sl-SI" dirty="0"/>
              <a:t>iz več razlogov</a:t>
            </a:r>
            <a:r>
              <a:rPr lang="en-US" dirty="0"/>
              <a:t>: </a:t>
            </a:r>
            <a:endParaRPr dirty="0"/>
          </a:p>
          <a:p>
            <a:pPr marL="990600" lvl="1" indent="-457200" algn="l" rtl="0">
              <a:lnSpc>
                <a:spcPct val="120000"/>
              </a:lnSpc>
              <a:spcBef>
                <a:spcPts val="1200"/>
              </a:spcBef>
              <a:spcAft>
                <a:spcPts val="0"/>
              </a:spcAft>
              <a:buSzPts val="2880"/>
              <a:buChar char="▪"/>
            </a:pPr>
            <a:r>
              <a:rPr lang="sl-SI" sz="2400" dirty="0"/>
              <a:t>Uporablja</a:t>
            </a:r>
            <a:r>
              <a:rPr lang="en-US" sz="2400" dirty="0"/>
              <a:t> http </a:t>
            </a:r>
            <a:r>
              <a:rPr lang="sl-SI" sz="2400" dirty="0"/>
              <a:t>namesto</a:t>
            </a:r>
            <a:r>
              <a:rPr lang="en-US" sz="2400" dirty="0"/>
              <a:t> https.</a:t>
            </a:r>
            <a:endParaRPr dirty="0"/>
          </a:p>
          <a:p>
            <a:pPr marL="990600" lvl="1" indent="-457200" algn="l" rtl="0">
              <a:lnSpc>
                <a:spcPct val="120000"/>
              </a:lnSpc>
              <a:spcBef>
                <a:spcPts val="1200"/>
              </a:spcBef>
              <a:spcAft>
                <a:spcPts val="0"/>
              </a:spcAft>
              <a:buSzPts val="2880"/>
              <a:buChar char="▪"/>
            </a:pPr>
            <a:r>
              <a:rPr lang="sl-SI" sz="2400" dirty="0"/>
              <a:t>D</a:t>
            </a:r>
            <a:r>
              <a:rPr lang="en-US" sz="2400" dirty="0"/>
              <a:t>om</a:t>
            </a:r>
            <a:r>
              <a:rPr lang="sl-SI" sz="2400" dirty="0" err="1"/>
              <a:t>ensko</a:t>
            </a:r>
            <a:r>
              <a:rPr lang="sl-SI" sz="2400" dirty="0"/>
              <a:t> ime</a:t>
            </a:r>
            <a:r>
              <a:rPr lang="en-US" sz="2400" dirty="0"/>
              <a:t> n</a:t>
            </a:r>
            <a:r>
              <a:rPr lang="sl-SI" sz="2400" dirty="0"/>
              <a:t>i</a:t>
            </a:r>
            <a:r>
              <a:rPr lang="en-US" sz="2400" dirty="0"/>
              <a:t> </a:t>
            </a:r>
            <a:r>
              <a:rPr lang="sl-SI" sz="2400" dirty="0"/>
              <a:t>povezano z uradnim imenom banke</a:t>
            </a:r>
            <a:r>
              <a:rPr lang="en-US" sz="2400" dirty="0"/>
              <a:t>.</a:t>
            </a:r>
            <a:endParaRPr dirty="0"/>
          </a:p>
          <a:p>
            <a:pPr marL="990600" lvl="1" indent="-457200" algn="l" rtl="0">
              <a:lnSpc>
                <a:spcPct val="120000"/>
              </a:lnSpc>
              <a:spcBef>
                <a:spcPts val="1200"/>
              </a:spcBef>
              <a:spcAft>
                <a:spcPts val="0"/>
              </a:spcAft>
              <a:buSzPts val="2880"/>
              <a:buChar char="▪"/>
            </a:pPr>
            <a:r>
              <a:rPr lang="sl-SI" sz="2400" dirty="0"/>
              <a:t>Povezava je sumljivo dolga</a:t>
            </a:r>
            <a:r>
              <a:rPr lang="en-US" sz="2400" dirty="0"/>
              <a:t>.</a:t>
            </a:r>
            <a:endParaRPr dirty="0"/>
          </a:p>
          <a:p>
            <a:pPr marL="990600" lvl="1" indent="-457200" algn="l" rtl="0">
              <a:lnSpc>
                <a:spcPct val="120000"/>
              </a:lnSpc>
              <a:spcBef>
                <a:spcPts val="1200"/>
              </a:spcBef>
              <a:spcAft>
                <a:spcPts val="0"/>
              </a:spcAft>
              <a:buSzPts val="2880"/>
              <a:buChar char="▪"/>
            </a:pPr>
            <a:r>
              <a:rPr lang="sl-SI" sz="2400" dirty="0"/>
              <a:t>D</a:t>
            </a:r>
            <a:r>
              <a:rPr lang="en-US" sz="2400" dirty="0"/>
              <a:t>om</a:t>
            </a:r>
            <a:r>
              <a:rPr lang="sl-SI" sz="2400" dirty="0"/>
              <a:t>e</a:t>
            </a:r>
            <a:r>
              <a:rPr lang="en-US" sz="2400" dirty="0"/>
              <a:t>n</a:t>
            </a:r>
            <a:r>
              <a:rPr lang="sl-SI" sz="2400" dirty="0" err="1"/>
              <a:t>sko</a:t>
            </a:r>
            <a:r>
              <a:rPr lang="sl-SI" sz="2400" dirty="0"/>
              <a:t> ime povezave se razlikuje od domenskega imena pošiljateljevega</a:t>
            </a:r>
            <a:r>
              <a:rPr lang="en-US" sz="2400" dirty="0"/>
              <a:t> e</a:t>
            </a:r>
            <a:r>
              <a:rPr lang="sl-SI" sz="2400" dirty="0"/>
              <a:t>-poštnega naslova</a:t>
            </a:r>
            <a:r>
              <a:rPr lang="en-US" sz="2400" dirty="0"/>
              <a:t>.</a:t>
            </a:r>
            <a:endParaRPr dirty="0"/>
          </a:p>
          <a:p>
            <a:pPr marL="990600" lvl="1" indent="-457200" algn="l" rtl="0">
              <a:lnSpc>
                <a:spcPct val="120000"/>
              </a:lnSpc>
              <a:spcBef>
                <a:spcPts val="1200"/>
              </a:spcBef>
              <a:spcAft>
                <a:spcPts val="0"/>
              </a:spcAft>
              <a:buSzPts val="2880"/>
              <a:buChar char="▪"/>
            </a:pPr>
            <a:r>
              <a:rPr lang="sl-SI" sz="2400" dirty="0"/>
              <a:t>Prava </a:t>
            </a:r>
            <a:r>
              <a:rPr lang="en-US" sz="2400" dirty="0"/>
              <a:t>bank</a:t>
            </a:r>
            <a:r>
              <a:rPr lang="sl-SI" sz="2400" dirty="0"/>
              <a:t>a</a:t>
            </a:r>
            <a:r>
              <a:rPr lang="en-US" sz="2400" dirty="0"/>
              <a:t> </a:t>
            </a:r>
            <a:r>
              <a:rPr lang="sl-SI" sz="2400" dirty="0"/>
              <a:t>ne bo nikoli zahtevala uporabniških imen, gesel ali podatkov o kreditnih karticah</a:t>
            </a:r>
            <a:r>
              <a:rPr lang="en-US" sz="2400" dirty="0"/>
              <a:t>.</a:t>
            </a:r>
            <a:endParaRPr i="1" dirty="0"/>
          </a:p>
          <a:p>
            <a:pPr marL="228600" lvl="0" indent="-76200" algn="l" rtl="0">
              <a:lnSpc>
                <a:spcPct val="100000"/>
              </a:lnSpc>
              <a:spcBef>
                <a:spcPts val="1200"/>
              </a:spcBef>
              <a:spcAft>
                <a:spcPts val="0"/>
              </a:spcAft>
              <a:buSzPts val="2400"/>
              <a:buNone/>
            </a:pPr>
            <a:endParaRPr dirty="0"/>
          </a:p>
        </p:txBody>
      </p:sp>
      <p:sp>
        <p:nvSpPr>
          <p:cNvPr id="287" name="Google Shape;287;p20"/>
          <p:cNvSpPr txBox="1">
            <a:spLocks noGrp="1"/>
          </p:cNvSpPr>
          <p:nvPr>
            <p:ph type="title"/>
          </p:nvPr>
        </p:nvSpPr>
        <p:spPr>
          <a:xfrm>
            <a:off x="1996816" y="904364"/>
            <a:ext cx="9248117" cy="605096"/>
          </a:xfrm>
          <a:prstGeom prst="rect">
            <a:avLst/>
          </a:prstGeom>
          <a:solidFill>
            <a:srgbClr val="1C2E7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Calibri"/>
              <a:buNone/>
            </a:pPr>
            <a:r>
              <a:rPr lang="en-US" dirty="0">
                <a:solidFill>
                  <a:schemeClr val="lt1"/>
                </a:solidFill>
              </a:rPr>
              <a:t>A</a:t>
            </a:r>
            <a:r>
              <a:rPr lang="sl-SI" dirty="0" err="1">
                <a:solidFill>
                  <a:schemeClr val="lt1"/>
                </a:solidFill>
              </a:rPr>
              <a:t>ktivnost</a:t>
            </a:r>
            <a:r>
              <a:rPr lang="en-US" dirty="0">
                <a:solidFill>
                  <a:schemeClr val="lt1"/>
                </a:solidFill>
              </a:rPr>
              <a:t>: </a:t>
            </a:r>
            <a:r>
              <a:rPr lang="sl-SI" dirty="0">
                <a:solidFill>
                  <a:schemeClr val="lt1"/>
                </a:solidFill>
              </a:rPr>
              <a:t>Ali je povezavo varno odpreti</a:t>
            </a:r>
            <a:r>
              <a:rPr lang="en-US" dirty="0">
                <a:solidFill>
                  <a:schemeClr val="lt1"/>
                </a:solidFill>
              </a:rPr>
              <a:t>? (2)</a:t>
            </a:r>
            <a:endParaRPr dirty="0">
              <a:solidFill>
                <a:schemeClr val="lt1"/>
              </a:solidFill>
            </a:endParaRPr>
          </a:p>
        </p:txBody>
      </p:sp>
      <p:pic>
        <p:nvPicPr>
          <p:cNvPr id="289" name="Google Shape;289;p20" descr="People using search box for query, engine giving result."/>
          <p:cNvPicPr preferRelativeResize="0"/>
          <p:nvPr/>
        </p:nvPicPr>
        <p:blipFill rotWithShape="1">
          <a:blip r:embed="rId3">
            <a:alphaModFix/>
          </a:blip>
          <a:srcRect/>
          <a:stretch/>
        </p:blipFill>
        <p:spPr>
          <a:xfrm>
            <a:off x="163809" y="516329"/>
            <a:ext cx="1710455" cy="1221363"/>
          </a:xfrm>
          <a:prstGeom prst="rect">
            <a:avLst/>
          </a:prstGeom>
          <a:noFill/>
          <a:ln>
            <a:noFill/>
          </a:ln>
        </p:spPr>
      </p:pic>
      <p:sp>
        <p:nvSpPr>
          <p:cNvPr id="290" name="Google Shape;290;p20"/>
          <p:cNvSpPr txBox="1"/>
          <p:nvPr/>
        </p:nvSpPr>
        <p:spPr>
          <a:xfrm>
            <a:off x="6070848" y="6483913"/>
            <a:ext cx="6121152" cy="2616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sl-SI"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Slika:</a:t>
            </a:r>
            <a:r>
              <a:rPr lang="en-US"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sl-SI"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a:t>
            </a:r>
            <a:r>
              <a:rPr lang="en-US" sz="11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ch.vector</a:t>
            </a:r>
            <a:r>
              <a:rPr lang="sl-SI"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r>
              <a:rPr lang="en-US"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1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100" dirty="0">
              <a:solidFill>
                <a:schemeClr val="dk1"/>
              </a:solidFill>
              <a:latin typeface="Calibri"/>
              <a:ea typeface="Calibri"/>
              <a:cs typeface="Calibri"/>
              <a:sym typeface="Calibri"/>
            </a:endParaRPr>
          </a:p>
        </p:txBody>
      </p:sp>
      <p:sp>
        <p:nvSpPr>
          <p:cNvPr id="2" name="Google Shape;182;p14">
            <a:extLst>
              <a:ext uri="{FF2B5EF4-FFF2-40B4-BE49-F238E27FC236}">
                <a16:creationId xmlns:a16="http://schemas.microsoft.com/office/drawing/2014/main" id="{FFDC5127-11F6-EC30-BA52-406B0F2674BE}"/>
              </a:ext>
            </a:extLst>
          </p:cNvPr>
          <p:cNvSpPr/>
          <p:nvPr/>
        </p:nvSpPr>
        <p:spPr>
          <a:xfrm>
            <a:off x="6614160" y="0"/>
            <a:ext cx="5572216" cy="398700"/>
          </a:xfrm>
          <a:prstGeom prst="rect">
            <a:avLst/>
          </a:prstGeom>
          <a:solidFill>
            <a:srgbClr val="F2F2F2"/>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2.1 </a:t>
            </a:r>
            <a:r>
              <a:rPr lang="sl-SI" sz="1800" b="0" i="0" u="none" strike="noStrike" cap="none" dirty="0">
                <a:solidFill>
                  <a:srgbClr val="1C2E78"/>
                </a:solidFill>
                <a:latin typeface="Calibri"/>
                <a:ea typeface="Calibri"/>
                <a:cs typeface="Calibri"/>
                <a:sym typeface="Calibri"/>
              </a:rPr>
              <a:t>Predstavitev pojmov spletna varnost, osebni podatki in zasebnost </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Kaj je uredba </a:t>
            </a:r>
            <a:r>
              <a:rPr lang="en-US" dirty="0"/>
              <a:t>GDPR </a:t>
            </a:r>
            <a:r>
              <a:rPr lang="sl-SI" dirty="0"/>
              <a:t>in kdo jo mora upoštevati</a:t>
            </a:r>
            <a:endParaRPr dirty="0"/>
          </a:p>
        </p:txBody>
      </p:sp>
      <p:sp>
        <p:nvSpPr>
          <p:cNvPr id="297" name="Google Shape;297;p21"/>
          <p:cNvSpPr txBox="1">
            <a:spLocks noGrp="1"/>
          </p:cNvSpPr>
          <p:nvPr>
            <p:ph type="body" idx="1"/>
          </p:nvPr>
        </p:nvSpPr>
        <p:spPr>
          <a:xfrm>
            <a:off x="673769" y="1799999"/>
            <a:ext cx="7220551" cy="4889035"/>
          </a:xfrm>
          <a:prstGeom prst="rect">
            <a:avLst/>
          </a:prstGeom>
          <a:noFill/>
          <a:ln>
            <a:noFill/>
          </a:ln>
        </p:spPr>
        <p:txBody>
          <a:bodyPr spcFirstLastPara="1" wrap="square" lIns="91425" tIns="45700" rIns="91425" bIns="45700" anchor="t" anchorCtr="0">
            <a:normAutofit fontScale="92500" lnSpcReduction="10000"/>
          </a:bodyPr>
          <a:lstStyle/>
          <a:p>
            <a:pPr marL="76200" lvl="0" indent="0" algn="l" rtl="0">
              <a:lnSpc>
                <a:spcPct val="110000"/>
              </a:lnSpc>
              <a:spcBef>
                <a:spcPts val="0"/>
              </a:spcBef>
              <a:spcAft>
                <a:spcPts val="0"/>
              </a:spcAft>
              <a:buSzPts val="1800"/>
              <a:buNone/>
            </a:pPr>
            <a:r>
              <a:rPr lang="sl-SI" sz="2000" b="1" i="0" dirty="0">
                <a:solidFill>
                  <a:srgbClr val="000000"/>
                </a:solidFill>
                <a:latin typeface="Calibri"/>
                <a:ea typeface="Calibri"/>
                <a:cs typeface="Calibri"/>
                <a:sym typeface="Calibri"/>
              </a:rPr>
              <a:t>Kaj je uredba</a:t>
            </a:r>
            <a:r>
              <a:rPr lang="en-US" sz="2000" b="1" i="0" dirty="0">
                <a:solidFill>
                  <a:srgbClr val="000000"/>
                </a:solidFill>
                <a:latin typeface="Calibri"/>
                <a:ea typeface="Calibri"/>
                <a:cs typeface="Calibri"/>
                <a:sym typeface="Calibri"/>
              </a:rPr>
              <a:t> GDPR?</a:t>
            </a:r>
            <a:endParaRPr sz="2000" dirty="0"/>
          </a:p>
          <a:p>
            <a:pPr marL="228600" lvl="0" indent="-228600" algn="l" rtl="0">
              <a:lnSpc>
                <a:spcPct val="110000"/>
              </a:lnSpc>
              <a:spcBef>
                <a:spcPts val="1200"/>
              </a:spcBef>
              <a:spcAft>
                <a:spcPts val="0"/>
              </a:spcAft>
              <a:buSzPts val="1800"/>
              <a:buFont typeface="Calibri"/>
              <a:buChar char="▪"/>
            </a:pPr>
            <a:r>
              <a:rPr lang="sl-SI" sz="2000" b="1" dirty="0">
                <a:solidFill>
                  <a:srgbClr val="000000"/>
                </a:solidFill>
              </a:rPr>
              <a:t>Splošna</a:t>
            </a:r>
            <a:r>
              <a:rPr lang="en-US" sz="2000" b="1" i="0" dirty="0">
                <a:solidFill>
                  <a:srgbClr val="000000"/>
                </a:solidFill>
                <a:latin typeface="Calibri"/>
                <a:ea typeface="Calibri"/>
                <a:cs typeface="Calibri"/>
                <a:sym typeface="Calibri"/>
              </a:rPr>
              <a:t> </a:t>
            </a:r>
            <a:r>
              <a:rPr lang="sl-SI" sz="2000" b="1" i="0" dirty="0">
                <a:solidFill>
                  <a:srgbClr val="000000"/>
                </a:solidFill>
                <a:latin typeface="Calibri"/>
                <a:ea typeface="Calibri"/>
                <a:cs typeface="Calibri"/>
                <a:sym typeface="Calibri"/>
              </a:rPr>
              <a:t>uredba o varstvu podatkov (</a:t>
            </a:r>
            <a:r>
              <a:rPr lang="sl-SI" sz="2000" b="1" dirty="0">
                <a:solidFill>
                  <a:srgbClr val="000000"/>
                </a:solidFill>
              </a:rPr>
              <a:t>G</a:t>
            </a:r>
            <a:r>
              <a:rPr lang="sl-SI" sz="2000" b="1" i="0" dirty="0">
                <a:solidFill>
                  <a:srgbClr val="000000"/>
                </a:solidFill>
                <a:latin typeface="Calibri"/>
                <a:ea typeface="Calibri"/>
                <a:cs typeface="Calibri"/>
                <a:sym typeface="Calibri"/>
              </a:rPr>
              <a:t>DPR) </a:t>
            </a:r>
            <a:r>
              <a:rPr lang="sl-SI" sz="2000" b="0" i="0" dirty="0">
                <a:solidFill>
                  <a:srgbClr val="000000"/>
                </a:solidFill>
                <a:latin typeface="Calibri"/>
                <a:ea typeface="Calibri"/>
                <a:cs typeface="Calibri"/>
                <a:sym typeface="Calibri"/>
              </a:rPr>
              <a:t>je zakon </a:t>
            </a:r>
            <a:r>
              <a:rPr lang="sl-SI" sz="2000" dirty="0">
                <a:solidFill>
                  <a:srgbClr val="000000"/>
                </a:solidFill>
              </a:rPr>
              <a:t>E</a:t>
            </a:r>
            <a:r>
              <a:rPr lang="sl-SI" sz="2000" b="0" i="0" dirty="0">
                <a:solidFill>
                  <a:srgbClr val="000000"/>
                </a:solidFill>
                <a:latin typeface="Calibri"/>
                <a:ea typeface="Calibri"/>
                <a:cs typeface="Calibri"/>
                <a:sym typeface="Calibri"/>
              </a:rPr>
              <a:t>v</a:t>
            </a:r>
            <a:r>
              <a:rPr lang="en-US" sz="2000" b="0" i="0" dirty="0" err="1">
                <a:solidFill>
                  <a:srgbClr val="000000"/>
                </a:solidFill>
                <a:latin typeface="Calibri"/>
                <a:ea typeface="Calibri"/>
                <a:cs typeface="Calibri"/>
                <a:sym typeface="Calibri"/>
              </a:rPr>
              <a:t>rop</a:t>
            </a:r>
            <a:r>
              <a:rPr lang="sl-SI" sz="2000" b="0" i="0" dirty="0" err="1">
                <a:solidFill>
                  <a:srgbClr val="000000"/>
                </a:solidFill>
                <a:latin typeface="Calibri"/>
                <a:ea typeface="Calibri"/>
                <a:cs typeface="Calibri"/>
                <a:sym typeface="Calibri"/>
              </a:rPr>
              <a:t>ske</a:t>
            </a:r>
            <a:r>
              <a:rPr lang="sl-SI" sz="2000" b="0" i="0" dirty="0">
                <a:solidFill>
                  <a:srgbClr val="000000"/>
                </a:solidFill>
                <a:latin typeface="Calibri"/>
                <a:ea typeface="Calibri"/>
                <a:cs typeface="Calibri"/>
                <a:sym typeface="Calibri"/>
              </a:rPr>
              <a:t> unije, ki je bil uveden 25. m</a:t>
            </a:r>
            <a:r>
              <a:rPr lang="en-US" sz="2000" b="0" i="0" dirty="0">
                <a:solidFill>
                  <a:srgbClr val="000000"/>
                </a:solidFill>
                <a:latin typeface="Calibri"/>
                <a:ea typeface="Calibri"/>
                <a:cs typeface="Calibri"/>
                <a:sym typeface="Calibri"/>
              </a:rPr>
              <a:t>a</a:t>
            </a:r>
            <a:r>
              <a:rPr lang="sl-SI" sz="2000" b="0" i="0" dirty="0">
                <a:solidFill>
                  <a:srgbClr val="000000"/>
                </a:solidFill>
                <a:latin typeface="Calibri"/>
                <a:ea typeface="Calibri"/>
                <a:cs typeface="Calibri"/>
                <a:sym typeface="Calibri"/>
              </a:rPr>
              <a:t>ja</a:t>
            </a:r>
            <a:r>
              <a:rPr lang="en-US" sz="2000" b="0" i="0" dirty="0">
                <a:solidFill>
                  <a:srgbClr val="000000"/>
                </a:solidFill>
                <a:latin typeface="Calibri"/>
                <a:ea typeface="Calibri"/>
                <a:cs typeface="Calibri"/>
                <a:sym typeface="Calibri"/>
              </a:rPr>
              <a:t> 2018</a:t>
            </a:r>
            <a:r>
              <a:rPr lang="sl-SI" sz="2000" b="0" i="0" dirty="0">
                <a:solidFill>
                  <a:srgbClr val="000000"/>
                </a:solidFill>
                <a:latin typeface="Calibri"/>
                <a:ea typeface="Calibri"/>
                <a:cs typeface="Calibri"/>
                <a:sym typeface="Calibri"/>
              </a:rPr>
              <a:t>. Od organizacij zahteva spoštovanje pravice do zasebnosti in varovanje osebnih podatkov vsake osebe na območju EU</a:t>
            </a:r>
            <a:r>
              <a:rPr lang="en-US" sz="2000" b="0" i="0" dirty="0">
                <a:solidFill>
                  <a:srgbClr val="000000"/>
                </a:solidFill>
                <a:latin typeface="Calibri"/>
                <a:ea typeface="Calibri"/>
                <a:cs typeface="Calibri"/>
                <a:sym typeface="Calibri"/>
              </a:rPr>
              <a:t>. </a:t>
            </a:r>
            <a:endParaRPr sz="2000" dirty="0"/>
          </a:p>
          <a:p>
            <a:pPr marL="76200" lvl="0" indent="0" algn="l" rtl="0">
              <a:lnSpc>
                <a:spcPct val="110000"/>
              </a:lnSpc>
              <a:spcBef>
                <a:spcPts val="1200"/>
              </a:spcBef>
              <a:spcAft>
                <a:spcPts val="0"/>
              </a:spcAft>
              <a:buSzPts val="1800"/>
              <a:buNone/>
            </a:pPr>
            <a:r>
              <a:rPr lang="sl-SI" sz="2000" b="1" i="0" dirty="0">
                <a:solidFill>
                  <a:srgbClr val="000000"/>
                </a:solidFill>
                <a:latin typeface="Calibri"/>
                <a:ea typeface="Calibri"/>
                <a:cs typeface="Calibri"/>
                <a:sym typeface="Calibri"/>
              </a:rPr>
              <a:t>Kdo mora upoštevati uredbo </a:t>
            </a:r>
            <a:r>
              <a:rPr lang="en-US" sz="2000" b="1" i="0" dirty="0">
                <a:solidFill>
                  <a:srgbClr val="000000"/>
                </a:solidFill>
                <a:latin typeface="Calibri"/>
                <a:ea typeface="Calibri"/>
                <a:cs typeface="Calibri"/>
                <a:sym typeface="Calibri"/>
              </a:rPr>
              <a:t>GDPR?</a:t>
            </a:r>
            <a:endParaRPr sz="2000" dirty="0"/>
          </a:p>
          <a:p>
            <a:pPr marL="228600" lvl="0" indent="-228600" algn="l" rtl="0">
              <a:lnSpc>
                <a:spcPct val="110000"/>
              </a:lnSpc>
              <a:spcBef>
                <a:spcPts val="1200"/>
              </a:spcBef>
              <a:spcAft>
                <a:spcPts val="0"/>
              </a:spcAft>
              <a:buSzPts val="1800"/>
              <a:buFont typeface="Calibri"/>
              <a:buChar char="▪"/>
            </a:pPr>
            <a:r>
              <a:rPr lang="sl-SI" sz="2000" b="0" i="0" dirty="0">
                <a:solidFill>
                  <a:srgbClr val="000000"/>
                </a:solidFill>
                <a:latin typeface="Calibri"/>
                <a:ea typeface="Calibri"/>
                <a:cs typeface="Calibri"/>
                <a:sym typeface="Calibri"/>
              </a:rPr>
              <a:t>Vsaka organizacija, ki obdeluje osebne podatke posameznikov v </a:t>
            </a:r>
            <a:r>
              <a:rPr lang="en-US" sz="2000" b="0" i="0" dirty="0">
                <a:solidFill>
                  <a:srgbClr val="000000"/>
                </a:solidFill>
                <a:latin typeface="Calibri"/>
                <a:ea typeface="Calibri"/>
                <a:cs typeface="Calibri"/>
                <a:sym typeface="Calibri"/>
              </a:rPr>
              <a:t>EU</a:t>
            </a:r>
            <a:r>
              <a:rPr lang="sl-SI" sz="2000" b="0" i="0" dirty="0">
                <a:solidFill>
                  <a:srgbClr val="000000"/>
                </a:solidFill>
                <a:latin typeface="Calibri"/>
                <a:ea typeface="Calibri"/>
                <a:cs typeface="Calibri"/>
                <a:sym typeface="Calibri"/>
              </a:rPr>
              <a:t>, mora upoštevati uredbo</a:t>
            </a:r>
            <a:r>
              <a:rPr lang="en-US" sz="2000" b="0" i="0" dirty="0">
                <a:solidFill>
                  <a:srgbClr val="000000"/>
                </a:solidFill>
                <a:latin typeface="Calibri"/>
                <a:ea typeface="Calibri"/>
                <a:cs typeface="Calibri"/>
                <a:sym typeface="Calibri"/>
              </a:rPr>
              <a:t> GDPR. </a:t>
            </a:r>
            <a:endParaRPr sz="2000" dirty="0"/>
          </a:p>
          <a:p>
            <a:pPr marL="228600" lvl="0" indent="-228600" algn="l" rtl="0">
              <a:lnSpc>
                <a:spcPct val="110000"/>
              </a:lnSpc>
              <a:spcBef>
                <a:spcPts val="1200"/>
              </a:spcBef>
              <a:spcAft>
                <a:spcPts val="0"/>
              </a:spcAft>
              <a:buSzPts val="1800"/>
              <a:buFont typeface="Calibri"/>
              <a:buChar char="▪"/>
            </a:pPr>
            <a:r>
              <a:rPr lang="en-US" sz="2000" b="0" i="0" dirty="0">
                <a:solidFill>
                  <a:srgbClr val="000000"/>
                </a:solidFill>
                <a:latin typeface="Calibri"/>
                <a:ea typeface="Calibri"/>
                <a:cs typeface="Calibri"/>
                <a:sym typeface="Calibri"/>
              </a:rPr>
              <a:t>“</a:t>
            </a:r>
            <a:r>
              <a:rPr lang="sl-SI" sz="2000" b="1" dirty="0">
                <a:solidFill>
                  <a:srgbClr val="000000"/>
                </a:solidFill>
              </a:rPr>
              <a:t>Obdelava</a:t>
            </a:r>
            <a:r>
              <a:rPr lang="en-US" sz="2000" b="0" i="0" dirty="0">
                <a:solidFill>
                  <a:srgbClr val="000000"/>
                </a:solidFill>
                <a:latin typeface="Calibri"/>
                <a:ea typeface="Calibri"/>
                <a:cs typeface="Calibri"/>
                <a:sym typeface="Calibri"/>
              </a:rPr>
              <a:t>” </a:t>
            </a:r>
            <a:r>
              <a:rPr lang="sl-SI" sz="2000" b="0" i="0" dirty="0">
                <a:solidFill>
                  <a:srgbClr val="000000"/>
                </a:solidFill>
                <a:latin typeface="Calibri"/>
                <a:ea typeface="Calibri"/>
                <a:cs typeface="Calibri"/>
                <a:sym typeface="Calibri"/>
              </a:rPr>
              <a:t>je širok pojem, ki zajema skoraj vse, kar se lahko počne s podatki</a:t>
            </a:r>
            <a:r>
              <a:rPr lang="en-US" sz="2000" b="0" i="0" dirty="0">
                <a:solidFill>
                  <a:srgbClr val="000000"/>
                </a:solidFill>
                <a:latin typeface="Calibri"/>
                <a:ea typeface="Calibri"/>
                <a:cs typeface="Calibri"/>
                <a:sym typeface="Calibri"/>
              </a:rPr>
              <a:t>: </a:t>
            </a:r>
            <a:r>
              <a:rPr lang="sl-SI" sz="2000" b="0" i="0" dirty="0">
                <a:solidFill>
                  <a:srgbClr val="000000"/>
                </a:solidFill>
                <a:latin typeface="Calibri"/>
                <a:ea typeface="Calibri"/>
                <a:cs typeface="Calibri"/>
                <a:sym typeface="Calibri"/>
              </a:rPr>
              <a:t>zbiranje</a:t>
            </a:r>
            <a:r>
              <a:rPr lang="en-US" sz="2000" b="0" i="0" dirty="0">
                <a:solidFill>
                  <a:srgbClr val="000000"/>
                </a:solidFill>
                <a:latin typeface="Calibri"/>
                <a:ea typeface="Calibri"/>
                <a:cs typeface="Calibri"/>
                <a:sym typeface="Calibri"/>
              </a:rPr>
              <a:t>, </a:t>
            </a:r>
            <a:r>
              <a:rPr lang="sl-SI" sz="2000" b="0" i="0" dirty="0">
                <a:solidFill>
                  <a:srgbClr val="000000"/>
                </a:solidFill>
                <a:latin typeface="Calibri"/>
                <a:ea typeface="Calibri"/>
                <a:cs typeface="Calibri"/>
                <a:sym typeface="Calibri"/>
              </a:rPr>
              <a:t>shranjevanje</a:t>
            </a:r>
            <a:r>
              <a:rPr lang="en-US" sz="2000" b="0" i="0" dirty="0">
                <a:solidFill>
                  <a:srgbClr val="000000"/>
                </a:solidFill>
                <a:latin typeface="Calibri"/>
                <a:ea typeface="Calibri"/>
                <a:cs typeface="Calibri"/>
                <a:sym typeface="Calibri"/>
              </a:rPr>
              <a:t>, </a:t>
            </a:r>
            <a:r>
              <a:rPr lang="sl-SI" sz="2000" b="0" i="0" dirty="0">
                <a:solidFill>
                  <a:srgbClr val="000000"/>
                </a:solidFill>
                <a:latin typeface="Calibri"/>
                <a:ea typeface="Calibri"/>
                <a:cs typeface="Calibri"/>
                <a:sym typeface="Calibri"/>
              </a:rPr>
              <a:t>prenašanje</a:t>
            </a:r>
            <a:r>
              <a:rPr lang="en-US" sz="2000" b="0" i="0" dirty="0">
                <a:solidFill>
                  <a:srgbClr val="000000"/>
                </a:solidFill>
                <a:latin typeface="Calibri"/>
                <a:ea typeface="Calibri"/>
                <a:cs typeface="Calibri"/>
                <a:sym typeface="Calibri"/>
              </a:rPr>
              <a:t>, </a:t>
            </a:r>
            <a:r>
              <a:rPr lang="sl-SI" sz="2000" b="0" i="0" dirty="0">
                <a:solidFill>
                  <a:srgbClr val="000000"/>
                </a:solidFill>
                <a:latin typeface="Calibri"/>
                <a:ea typeface="Calibri"/>
                <a:cs typeface="Calibri"/>
                <a:sym typeface="Calibri"/>
              </a:rPr>
              <a:t>analiziranje itd.</a:t>
            </a:r>
            <a:r>
              <a:rPr lang="en-US" sz="2000" b="0" i="0" dirty="0">
                <a:solidFill>
                  <a:srgbClr val="000000"/>
                </a:solidFill>
                <a:latin typeface="Calibri"/>
                <a:ea typeface="Calibri"/>
                <a:cs typeface="Calibri"/>
                <a:sym typeface="Calibri"/>
              </a:rPr>
              <a:t> </a:t>
            </a:r>
            <a:endParaRPr sz="2000" dirty="0"/>
          </a:p>
          <a:p>
            <a:pPr marL="228600" lvl="0" indent="-228600" algn="l" rtl="0">
              <a:lnSpc>
                <a:spcPct val="110000"/>
              </a:lnSpc>
              <a:spcBef>
                <a:spcPts val="1200"/>
              </a:spcBef>
              <a:spcAft>
                <a:spcPts val="0"/>
              </a:spcAft>
              <a:buSzPts val="1800"/>
              <a:buFont typeface="Calibri"/>
              <a:buChar char="▪"/>
            </a:pPr>
            <a:r>
              <a:rPr lang="en-US" sz="2000" b="0" i="0" dirty="0">
                <a:solidFill>
                  <a:srgbClr val="000000"/>
                </a:solidFill>
                <a:latin typeface="Calibri"/>
                <a:ea typeface="Calibri"/>
                <a:cs typeface="Calibri"/>
                <a:sym typeface="Calibri"/>
              </a:rPr>
              <a:t>“</a:t>
            </a:r>
            <a:r>
              <a:rPr lang="sl-SI" sz="2000" b="1" i="0" dirty="0">
                <a:solidFill>
                  <a:srgbClr val="000000"/>
                </a:solidFill>
                <a:latin typeface="Calibri"/>
                <a:ea typeface="Calibri"/>
                <a:cs typeface="Calibri"/>
                <a:sym typeface="Calibri"/>
              </a:rPr>
              <a:t>Osebni podatki</a:t>
            </a:r>
            <a:r>
              <a:rPr lang="en-US" sz="2000" b="0" i="0" dirty="0">
                <a:solidFill>
                  <a:srgbClr val="000000"/>
                </a:solidFill>
                <a:latin typeface="Calibri"/>
                <a:ea typeface="Calibri"/>
                <a:cs typeface="Calibri"/>
                <a:sym typeface="Calibri"/>
              </a:rPr>
              <a:t>” </a:t>
            </a:r>
            <a:r>
              <a:rPr lang="sl-SI" sz="2000" b="0" i="0" dirty="0">
                <a:solidFill>
                  <a:srgbClr val="000000"/>
                </a:solidFill>
                <a:latin typeface="Calibri"/>
                <a:ea typeface="Calibri"/>
                <a:cs typeface="Calibri"/>
                <a:sym typeface="Calibri"/>
              </a:rPr>
              <a:t>so vse </a:t>
            </a:r>
            <a:r>
              <a:rPr lang="en-US" sz="2000" b="0" i="0" dirty="0" err="1">
                <a:solidFill>
                  <a:srgbClr val="000000"/>
                </a:solidFill>
                <a:latin typeface="Calibri"/>
                <a:ea typeface="Calibri"/>
                <a:cs typeface="Calibri"/>
                <a:sym typeface="Calibri"/>
              </a:rPr>
              <a:t>informa</a:t>
            </a:r>
            <a:r>
              <a:rPr lang="sl-SI" sz="2000" b="0" i="0" dirty="0">
                <a:solidFill>
                  <a:srgbClr val="000000"/>
                </a:solidFill>
                <a:latin typeface="Calibri"/>
                <a:ea typeface="Calibri"/>
                <a:cs typeface="Calibri"/>
                <a:sym typeface="Calibri"/>
              </a:rPr>
              <a:t>c</a:t>
            </a:r>
            <a:r>
              <a:rPr lang="en-US" sz="2000" b="0" i="0" dirty="0" err="1">
                <a:solidFill>
                  <a:srgbClr val="000000"/>
                </a:solidFill>
                <a:latin typeface="Calibri"/>
                <a:ea typeface="Calibri"/>
                <a:cs typeface="Calibri"/>
                <a:sym typeface="Calibri"/>
              </a:rPr>
              <a:t>i</a:t>
            </a:r>
            <a:r>
              <a:rPr lang="sl-SI" sz="2000" b="0" i="0" dirty="0">
                <a:solidFill>
                  <a:srgbClr val="000000"/>
                </a:solidFill>
                <a:latin typeface="Calibri"/>
                <a:ea typeface="Calibri"/>
                <a:cs typeface="Calibri"/>
                <a:sym typeface="Calibri"/>
              </a:rPr>
              <a:t>je, ki se nanašajo </a:t>
            </a:r>
            <a:r>
              <a:rPr lang="en-US" sz="2000" b="0" i="0" dirty="0">
                <a:solidFill>
                  <a:srgbClr val="000000"/>
                </a:solidFill>
                <a:latin typeface="Calibri"/>
                <a:ea typeface="Calibri"/>
                <a:cs typeface="Calibri"/>
                <a:sym typeface="Calibri"/>
              </a:rPr>
              <a:t>n</a:t>
            </a:r>
            <a:r>
              <a:rPr lang="sl-SI" sz="2000" b="0" i="0" dirty="0">
                <a:solidFill>
                  <a:srgbClr val="000000"/>
                </a:solidFill>
                <a:latin typeface="Calibri"/>
                <a:ea typeface="Calibri"/>
                <a:cs typeface="Calibri"/>
                <a:sym typeface="Calibri"/>
              </a:rPr>
              <a:t>a</a:t>
            </a:r>
            <a:r>
              <a:rPr lang="en-US" sz="2000" b="0" i="0" dirty="0">
                <a:solidFill>
                  <a:srgbClr val="000000"/>
                </a:solidFill>
                <a:latin typeface="Calibri"/>
                <a:ea typeface="Calibri"/>
                <a:cs typeface="Calibri"/>
                <a:sym typeface="Calibri"/>
              </a:rPr>
              <a:t> </a:t>
            </a:r>
            <a:r>
              <a:rPr lang="sl-SI" sz="2000" b="0" i="0" dirty="0">
                <a:solidFill>
                  <a:srgbClr val="000000"/>
                </a:solidFill>
                <a:latin typeface="Calibri"/>
                <a:ea typeface="Calibri"/>
                <a:cs typeface="Calibri"/>
                <a:sym typeface="Calibri"/>
              </a:rPr>
              <a:t>posameznika</a:t>
            </a:r>
            <a:r>
              <a:rPr lang="en-US" sz="2000" b="0" i="0" dirty="0">
                <a:solidFill>
                  <a:srgbClr val="000000"/>
                </a:solidFill>
                <a:latin typeface="Calibri"/>
                <a:ea typeface="Calibri"/>
                <a:cs typeface="Calibri"/>
                <a:sym typeface="Calibri"/>
              </a:rPr>
              <a:t>, </a:t>
            </a:r>
            <a:r>
              <a:rPr lang="sl-SI" sz="2000" b="0" i="0" dirty="0">
                <a:solidFill>
                  <a:srgbClr val="000000"/>
                </a:solidFill>
                <a:latin typeface="Calibri"/>
                <a:ea typeface="Calibri"/>
                <a:cs typeface="Calibri"/>
                <a:sym typeface="Calibri"/>
              </a:rPr>
              <a:t>na primer ime</a:t>
            </a:r>
            <a:r>
              <a:rPr lang="en-US" sz="2000" b="0" i="0" dirty="0">
                <a:solidFill>
                  <a:srgbClr val="000000"/>
                </a:solidFill>
                <a:latin typeface="Calibri"/>
                <a:ea typeface="Calibri"/>
                <a:cs typeface="Calibri"/>
                <a:sym typeface="Calibri"/>
              </a:rPr>
              <a:t>, e</a:t>
            </a:r>
            <a:r>
              <a:rPr lang="sl-SI" sz="2000" b="0" i="0" dirty="0">
                <a:solidFill>
                  <a:srgbClr val="000000"/>
                </a:solidFill>
                <a:latin typeface="Calibri"/>
                <a:ea typeface="Calibri"/>
                <a:cs typeface="Calibri"/>
                <a:sym typeface="Calibri"/>
              </a:rPr>
              <a:t>-poštni naslov</a:t>
            </a:r>
            <a:r>
              <a:rPr lang="en-US" sz="2000" b="0" i="0" dirty="0">
                <a:solidFill>
                  <a:srgbClr val="000000"/>
                </a:solidFill>
                <a:latin typeface="Calibri"/>
                <a:ea typeface="Calibri"/>
                <a:cs typeface="Calibri"/>
                <a:sym typeface="Calibri"/>
              </a:rPr>
              <a:t>, </a:t>
            </a:r>
            <a:r>
              <a:rPr lang="sl-SI" sz="2000" b="0" i="0" dirty="0">
                <a:solidFill>
                  <a:srgbClr val="000000"/>
                </a:solidFill>
                <a:latin typeface="Calibri"/>
                <a:ea typeface="Calibri"/>
                <a:cs typeface="Calibri"/>
                <a:sym typeface="Calibri"/>
              </a:rPr>
              <a:t>naslov IP</a:t>
            </a:r>
            <a:r>
              <a:rPr lang="en-US" sz="2000" b="0" i="0" dirty="0">
                <a:solidFill>
                  <a:srgbClr val="000000"/>
                </a:solidFill>
                <a:latin typeface="Calibri"/>
                <a:ea typeface="Calibri"/>
                <a:cs typeface="Calibri"/>
                <a:sym typeface="Calibri"/>
              </a:rPr>
              <a:t>, </a:t>
            </a:r>
            <a:r>
              <a:rPr lang="sl-SI" sz="2000" b="0" i="0" dirty="0">
                <a:solidFill>
                  <a:srgbClr val="000000"/>
                </a:solidFill>
                <a:latin typeface="Calibri"/>
                <a:ea typeface="Calibri"/>
                <a:cs typeface="Calibri"/>
                <a:sym typeface="Calibri"/>
              </a:rPr>
              <a:t>barva oči</a:t>
            </a:r>
            <a:r>
              <a:rPr lang="en-US" sz="2000" b="0" i="0" dirty="0">
                <a:solidFill>
                  <a:srgbClr val="000000"/>
                </a:solidFill>
                <a:latin typeface="Calibri"/>
                <a:ea typeface="Calibri"/>
                <a:cs typeface="Calibri"/>
                <a:sym typeface="Calibri"/>
              </a:rPr>
              <a:t>, </a:t>
            </a:r>
            <a:r>
              <a:rPr lang="en-US" sz="2000" b="0" i="0" dirty="0" err="1">
                <a:solidFill>
                  <a:srgbClr val="000000"/>
                </a:solidFill>
                <a:latin typeface="Calibri"/>
                <a:ea typeface="Calibri"/>
                <a:cs typeface="Calibri"/>
                <a:sym typeface="Calibri"/>
              </a:rPr>
              <a:t>politi</a:t>
            </a:r>
            <a:r>
              <a:rPr lang="sl-SI" sz="2000" b="0" i="0" dirty="0" err="1">
                <a:solidFill>
                  <a:srgbClr val="000000"/>
                </a:solidFill>
                <a:latin typeface="Calibri"/>
                <a:ea typeface="Calibri"/>
                <a:cs typeface="Calibri"/>
                <a:sym typeface="Calibri"/>
              </a:rPr>
              <a:t>čna</a:t>
            </a:r>
            <a:r>
              <a:rPr lang="sl-SI" sz="2000" b="0" i="0" dirty="0">
                <a:solidFill>
                  <a:srgbClr val="000000"/>
                </a:solidFill>
                <a:latin typeface="Calibri"/>
                <a:ea typeface="Calibri"/>
                <a:cs typeface="Calibri"/>
                <a:sym typeface="Calibri"/>
              </a:rPr>
              <a:t> prepričanja </a:t>
            </a:r>
            <a:r>
              <a:rPr lang="sl-SI" sz="2000" b="0" i="0" dirty="0" err="1">
                <a:solidFill>
                  <a:srgbClr val="000000"/>
                </a:solidFill>
                <a:latin typeface="Calibri"/>
                <a:ea typeface="Calibri"/>
                <a:cs typeface="Calibri"/>
                <a:sym typeface="Calibri"/>
              </a:rPr>
              <a:t>itd</a:t>
            </a:r>
            <a:r>
              <a:rPr lang="en-US" sz="2000" dirty="0">
                <a:solidFill>
                  <a:srgbClr val="000000"/>
                </a:solidFill>
                <a:latin typeface="Calibri"/>
                <a:ea typeface="Calibri"/>
                <a:cs typeface="Calibri"/>
                <a:sym typeface="Calibri"/>
              </a:rPr>
              <a:t>.</a:t>
            </a:r>
            <a:r>
              <a:rPr lang="en-US" sz="2000" b="0" i="0" dirty="0">
                <a:solidFill>
                  <a:srgbClr val="000000"/>
                </a:solidFill>
                <a:latin typeface="Calibri"/>
                <a:ea typeface="Calibri"/>
                <a:cs typeface="Calibri"/>
                <a:sym typeface="Calibri"/>
              </a:rPr>
              <a:t> </a:t>
            </a:r>
            <a:endParaRPr sz="2000" dirty="0"/>
          </a:p>
        </p:txBody>
      </p:sp>
      <p:sp>
        <p:nvSpPr>
          <p:cNvPr id="298" name="Google Shape;298;p21"/>
          <p:cNvSpPr txBox="1"/>
          <p:nvPr/>
        </p:nvSpPr>
        <p:spPr>
          <a:xfrm>
            <a:off x="8134800" y="3835767"/>
            <a:ext cx="3833679" cy="2225184"/>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sl-SI" sz="1800" dirty="0">
                <a:latin typeface="Calibri"/>
                <a:ea typeface="Calibri"/>
                <a:cs typeface="Calibri"/>
                <a:sym typeface="Calibri"/>
              </a:rPr>
              <a:t>O</a:t>
            </a:r>
            <a:r>
              <a:rPr lang="sl-SI" sz="1800" b="0" i="0" dirty="0">
                <a:solidFill>
                  <a:srgbClr val="000000"/>
                </a:solidFill>
                <a:latin typeface="Calibri"/>
                <a:ea typeface="Calibri"/>
                <a:cs typeface="Calibri"/>
                <a:sym typeface="Calibri"/>
              </a:rPr>
              <a:t>rganizacija, ki obdeluje osebne podatke ljudi v</a:t>
            </a:r>
            <a:r>
              <a:rPr lang="en-US" sz="1800" b="0" i="0" dirty="0">
                <a:solidFill>
                  <a:srgbClr val="000000"/>
                </a:solidFill>
                <a:latin typeface="Calibri"/>
                <a:ea typeface="Calibri"/>
                <a:cs typeface="Calibri"/>
                <a:sym typeface="Calibri"/>
              </a:rPr>
              <a:t> EU (</a:t>
            </a:r>
            <a:r>
              <a:rPr lang="sl-SI" sz="1800" b="0" i="0" dirty="0">
                <a:solidFill>
                  <a:srgbClr val="000000"/>
                </a:solidFill>
                <a:latin typeface="Calibri"/>
                <a:ea typeface="Calibri"/>
                <a:cs typeface="Calibri"/>
                <a:sym typeface="Calibri"/>
              </a:rPr>
              <a:t>na primer s sledenjem na svojem spletnem mestu</a:t>
            </a:r>
            <a:r>
              <a:rPr lang="en-US" sz="1800" b="0" i="0" dirty="0">
                <a:solidFill>
                  <a:srgbClr val="000000"/>
                </a:solidFill>
                <a:latin typeface="Calibri"/>
                <a:ea typeface="Calibri"/>
                <a:cs typeface="Calibri"/>
                <a:sym typeface="Calibri"/>
              </a:rPr>
              <a:t>), </a:t>
            </a:r>
            <a:r>
              <a:rPr lang="sl-SI" sz="1800" b="0" i="0" dirty="0">
                <a:solidFill>
                  <a:srgbClr val="000000"/>
                </a:solidFill>
                <a:latin typeface="Calibri"/>
                <a:ea typeface="Calibri"/>
                <a:cs typeface="Calibri"/>
                <a:sym typeface="Calibri"/>
              </a:rPr>
              <a:t>mora upoštevati uredbo</a:t>
            </a:r>
            <a:r>
              <a:rPr lang="en-US" sz="1800" b="0" i="0" dirty="0">
                <a:solidFill>
                  <a:srgbClr val="000000"/>
                </a:solidFill>
                <a:latin typeface="Calibri"/>
                <a:ea typeface="Calibri"/>
                <a:cs typeface="Calibri"/>
                <a:sym typeface="Calibri"/>
              </a:rPr>
              <a:t> GDPR</a:t>
            </a:r>
            <a:r>
              <a:rPr lang="sl-SI" sz="1800" b="0" i="0" dirty="0">
                <a:solidFill>
                  <a:srgbClr val="000000"/>
                </a:solidFill>
                <a:latin typeface="Calibri"/>
                <a:ea typeface="Calibri"/>
                <a:cs typeface="Calibri"/>
                <a:sym typeface="Calibri"/>
              </a:rPr>
              <a:t>, tudi če</a:t>
            </a:r>
            <a:r>
              <a:rPr lang="en-US" sz="1800" b="0" i="0" dirty="0">
                <a:solidFill>
                  <a:srgbClr val="000000"/>
                </a:solidFill>
                <a:latin typeface="Calibri"/>
                <a:ea typeface="Calibri"/>
                <a:cs typeface="Calibri"/>
                <a:sym typeface="Calibri"/>
              </a:rPr>
              <a:t> </a:t>
            </a:r>
            <a:r>
              <a:rPr lang="sl-SI" sz="1800" dirty="0">
                <a:latin typeface="Calibri"/>
                <a:ea typeface="Calibri"/>
                <a:cs typeface="Calibri"/>
                <a:sym typeface="Calibri"/>
              </a:rPr>
              <a:t>sicer nima nobene zveze z</a:t>
            </a:r>
            <a:r>
              <a:rPr lang="en-US" sz="1800" b="0" i="0" dirty="0">
                <a:solidFill>
                  <a:srgbClr val="000000"/>
                </a:solidFill>
                <a:latin typeface="Calibri"/>
                <a:ea typeface="Calibri"/>
                <a:cs typeface="Calibri"/>
                <a:sym typeface="Calibri"/>
              </a:rPr>
              <a:t> EU. </a:t>
            </a:r>
            <a:r>
              <a:rPr lang="sl-SI" sz="1800" b="0" i="0" dirty="0">
                <a:solidFill>
                  <a:srgbClr val="000000"/>
                </a:solidFill>
                <a:latin typeface="Calibri"/>
                <a:ea typeface="Calibri"/>
                <a:cs typeface="Calibri"/>
                <a:sym typeface="Calibri"/>
              </a:rPr>
              <a:t>Uredba</a:t>
            </a:r>
            <a:r>
              <a:rPr lang="en-US" sz="1800" b="0" i="0" dirty="0">
                <a:solidFill>
                  <a:srgbClr val="000000"/>
                </a:solidFill>
                <a:latin typeface="Calibri"/>
                <a:ea typeface="Calibri"/>
                <a:cs typeface="Calibri"/>
                <a:sym typeface="Calibri"/>
              </a:rPr>
              <a:t> GDPR </a:t>
            </a:r>
            <a:r>
              <a:rPr lang="sl-SI" sz="1800" b="0" i="0" dirty="0">
                <a:solidFill>
                  <a:srgbClr val="000000"/>
                </a:solidFill>
                <a:latin typeface="Calibri"/>
                <a:ea typeface="Calibri"/>
                <a:cs typeface="Calibri"/>
                <a:sym typeface="Calibri"/>
              </a:rPr>
              <a:t>tudi ni omejena samo na pridobitna podjetja</a:t>
            </a:r>
            <a:r>
              <a:rPr lang="en-US" sz="1800" b="0" i="0" dirty="0">
                <a:solidFill>
                  <a:srgbClr val="000000"/>
                </a:solidFill>
                <a:latin typeface="Calibri"/>
                <a:ea typeface="Calibri"/>
                <a:cs typeface="Calibri"/>
                <a:sym typeface="Calibri"/>
              </a:rPr>
              <a:t>.</a:t>
            </a:r>
            <a:endParaRPr sz="1800" dirty="0">
              <a:solidFill>
                <a:schemeClr val="dk1"/>
              </a:solidFill>
              <a:latin typeface="Calibri"/>
              <a:ea typeface="Calibri"/>
              <a:cs typeface="Calibri"/>
              <a:sym typeface="Calibri"/>
            </a:endParaRPr>
          </a:p>
        </p:txBody>
      </p:sp>
      <p:pic>
        <p:nvPicPr>
          <p:cNvPr id="300" name="Google Shape;300;p21" descr="Tiny people protecting business data and legal information isolated flat illustration."/>
          <p:cNvPicPr preferRelativeResize="0"/>
          <p:nvPr/>
        </p:nvPicPr>
        <p:blipFill rotWithShape="1">
          <a:blip r:embed="rId3">
            <a:alphaModFix/>
          </a:blip>
          <a:srcRect/>
          <a:stretch/>
        </p:blipFill>
        <p:spPr>
          <a:xfrm>
            <a:off x="7893961" y="999768"/>
            <a:ext cx="4257399" cy="2835999"/>
          </a:xfrm>
          <a:prstGeom prst="rect">
            <a:avLst/>
          </a:prstGeom>
          <a:noFill/>
          <a:ln>
            <a:noFill/>
          </a:ln>
        </p:spPr>
      </p:pic>
      <p:sp>
        <p:nvSpPr>
          <p:cNvPr id="301" name="Google Shape;301;p21"/>
          <p:cNvSpPr txBox="1"/>
          <p:nvPr/>
        </p:nvSpPr>
        <p:spPr>
          <a:xfrm>
            <a:off x="9104258" y="6498975"/>
            <a:ext cx="3047102"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sl-SI"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Slika:</a:t>
            </a:r>
            <a:r>
              <a:rPr lang="en-US"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sl-SI"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a:t>
            </a:r>
            <a:r>
              <a:rPr lang="en-US" sz="10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ch.vector</a:t>
            </a:r>
            <a:r>
              <a:rPr lang="sl-SI"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r>
              <a:rPr lang="en-US"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000" dirty="0">
              <a:solidFill>
                <a:schemeClr val="dk1"/>
              </a:solidFill>
              <a:latin typeface="Calibri"/>
              <a:ea typeface="Calibri"/>
              <a:cs typeface="Calibri"/>
              <a:sym typeface="Calibri"/>
            </a:endParaRPr>
          </a:p>
        </p:txBody>
      </p:sp>
      <p:sp>
        <p:nvSpPr>
          <p:cNvPr id="2" name="Google Shape;182;p14">
            <a:extLst>
              <a:ext uri="{FF2B5EF4-FFF2-40B4-BE49-F238E27FC236}">
                <a16:creationId xmlns:a16="http://schemas.microsoft.com/office/drawing/2014/main" id="{8E2A1CE4-69C8-D0E0-0ADB-D1FBF50EC9A2}"/>
              </a:ext>
            </a:extLst>
          </p:cNvPr>
          <p:cNvSpPr/>
          <p:nvPr/>
        </p:nvSpPr>
        <p:spPr>
          <a:xfrm>
            <a:off x="6614160" y="0"/>
            <a:ext cx="5572216" cy="398700"/>
          </a:xfrm>
          <a:prstGeom prst="rect">
            <a:avLst/>
          </a:prstGeom>
          <a:solidFill>
            <a:srgbClr val="F2F2F2"/>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2.1 </a:t>
            </a:r>
            <a:r>
              <a:rPr lang="sl-SI" sz="1800" b="0" i="0" u="none" strike="noStrike" cap="none" dirty="0">
                <a:solidFill>
                  <a:srgbClr val="1C2E78"/>
                </a:solidFill>
                <a:latin typeface="Calibri"/>
                <a:ea typeface="Calibri"/>
                <a:cs typeface="Calibri"/>
                <a:sym typeface="Calibri"/>
              </a:rPr>
              <a:t>Predstavitev pojmov spletna varnost, osebni podatki in zasebnost </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2"/>
          <p:cNvSpPr txBox="1">
            <a:spLocks noGrp="1"/>
          </p:cNvSpPr>
          <p:nvPr>
            <p:ph type="body" idx="4294967295"/>
          </p:nvPr>
        </p:nvSpPr>
        <p:spPr>
          <a:xfrm>
            <a:off x="0" y="1408819"/>
            <a:ext cx="6001305" cy="47611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800"/>
              <a:buNone/>
            </a:pPr>
            <a:endParaRPr sz="1800" dirty="0"/>
          </a:p>
          <a:p>
            <a:pPr marL="0" lvl="0" indent="0" algn="ctr" rtl="0">
              <a:lnSpc>
                <a:spcPct val="100000"/>
              </a:lnSpc>
              <a:spcBef>
                <a:spcPts val="1200"/>
              </a:spcBef>
              <a:spcAft>
                <a:spcPts val="0"/>
              </a:spcAft>
              <a:buSzPts val="4000"/>
              <a:buNone/>
            </a:pPr>
            <a:endParaRPr sz="4000" dirty="0">
              <a:solidFill>
                <a:srgbClr val="515280"/>
              </a:solidFill>
            </a:endParaRPr>
          </a:p>
          <a:p>
            <a:pPr marL="0" lvl="0" indent="0" algn="ctr" rtl="0">
              <a:lnSpc>
                <a:spcPct val="100000"/>
              </a:lnSpc>
              <a:spcBef>
                <a:spcPts val="1200"/>
              </a:spcBef>
              <a:spcAft>
                <a:spcPts val="0"/>
              </a:spcAft>
              <a:buSzPts val="5400"/>
              <a:buNone/>
            </a:pPr>
            <a:r>
              <a:rPr lang="sl-SI" sz="5400" dirty="0">
                <a:solidFill>
                  <a:srgbClr val="515280"/>
                </a:solidFill>
              </a:rPr>
              <a:t>Preverite svoje znanje</a:t>
            </a:r>
            <a:r>
              <a:rPr lang="en-US" sz="5400" dirty="0">
                <a:solidFill>
                  <a:srgbClr val="515280"/>
                </a:solidFill>
              </a:rPr>
              <a:t>!</a:t>
            </a:r>
            <a:endParaRPr sz="5400" dirty="0">
              <a:solidFill>
                <a:srgbClr val="515280"/>
              </a:solidFill>
            </a:endParaRPr>
          </a:p>
        </p:txBody>
      </p:sp>
      <p:pic>
        <p:nvPicPr>
          <p:cNvPr id="308" name="Google Shape;308;p22" descr="Online survey analysis. Electronic data collection, digital research tool, computerized study. Analyst considering feedback results, analysing info. Vector isolated concept metaphor illustration"/>
          <p:cNvPicPr preferRelativeResize="0"/>
          <p:nvPr/>
        </p:nvPicPr>
        <p:blipFill rotWithShape="1">
          <a:blip r:embed="rId3">
            <a:alphaModFix/>
          </a:blip>
          <a:srcRect/>
          <a:stretch/>
        </p:blipFill>
        <p:spPr>
          <a:xfrm>
            <a:off x="5720179" y="-1"/>
            <a:ext cx="6471821" cy="6471821"/>
          </a:xfrm>
          <a:prstGeom prst="rect">
            <a:avLst/>
          </a:prstGeom>
          <a:noFill/>
          <a:ln>
            <a:noFill/>
          </a:ln>
        </p:spPr>
      </p:pic>
      <p:sp>
        <p:nvSpPr>
          <p:cNvPr id="309" name="Google Shape;309;p22"/>
          <p:cNvSpPr txBox="1"/>
          <p:nvPr/>
        </p:nvSpPr>
        <p:spPr>
          <a:xfrm>
            <a:off x="8918360" y="6539554"/>
            <a:ext cx="3273640"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sl-SI"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Slika:</a:t>
            </a:r>
            <a:r>
              <a:rPr lang="en-US"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sl-SI"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V</a:t>
            </a:r>
            <a:r>
              <a:rPr lang="en-US" sz="10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ectorjuice</a:t>
            </a:r>
            <a:r>
              <a:rPr lang="sl-SI"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r>
              <a:rPr lang="en-US"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0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3"/>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rgbClr val="1C2E78"/>
                </a:solidFill>
                <a:latin typeface="Calibri"/>
                <a:ea typeface="Calibri"/>
                <a:cs typeface="Calibri"/>
                <a:sym typeface="Calibri"/>
              </a:rPr>
              <a:t>1. </a:t>
            </a:r>
            <a:r>
              <a:rPr lang="sl-SI" sz="2000" b="1" dirty="0">
                <a:solidFill>
                  <a:srgbClr val="1C2E78"/>
                </a:solidFill>
                <a:latin typeface="Calibri"/>
                <a:ea typeface="Calibri"/>
                <a:cs typeface="Calibri"/>
                <a:sym typeface="Calibri"/>
              </a:rPr>
              <a:t>Katero od naslednjih gesel je najmočnejše</a:t>
            </a:r>
            <a:r>
              <a:rPr lang="en-US" sz="2000" b="1" dirty="0">
                <a:solidFill>
                  <a:srgbClr val="1C2E78"/>
                </a:solidFill>
                <a:latin typeface="Calibri"/>
                <a:ea typeface="Calibri"/>
                <a:cs typeface="Calibri"/>
                <a:sym typeface="Calibri"/>
              </a:rPr>
              <a:t>?</a:t>
            </a:r>
            <a:endParaRPr dirty="0"/>
          </a:p>
        </p:txBody>
      </p:sp>
      <p:sp>
        <p:nvSpPr>
          <p:cNvPr id="320" name="Google Shape;320;p23"/>
          <p:cNvSpPr txBox="1"/>
          <p:nvPr/>
        </p:nvSpPr>
        <p:spPr>
          <a:xfrm>
            <a:off x="2112607" y="1987414"/>
            <a:ext cx="3251873"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i="1" dirty="0">
                <a:solidFill>
                  <a:schemeClr val="dk1"/>
                </a:solidFill>
                <a:latin typeface="Calibri"/>
                <a:ea typeface="Calibri"/>
                <a:cs typeface="Calibri"/>
                <a:sym typeface="Calibri"/>
              </a:rPr>
              <a:t>Samo en odgovor je pravilen</a:t>
            </a:r>
            <a:r>
              <a:rPr lang="en-US" sz="1400" i="1" dirty="0">
                <a:solidFill>
                  <a:schemeClr val="dk1"/>
                </a:solidFill>
                <a:latin typeface="Calibri"/>
                <a:ea typeface="Calibri"/>
                <a:cs typeface="Calibri"/>
                <a:sym typeface="Calibri"/>
              </a:rPr>
              <a:t>!</a:t>
            </a:r>
            <a:endParaRPr sz="1400" i="1"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AAA03764-3FA2-220B-53F6-3B5A95A8B1CB}"/>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John1234</a:t>
            </a:r>
          </a:p>
        </p:txBody>
      </p:sp>
      <p:sp>
        <p:nvSpPr>
          <p:cNvPr id="3" name="Ορθογώνιο 2">
            <a:extLst>
              <a:ext uri="{FF2B5EF4-FFF2-40B4-BE49-F238E27FC236}">
                <a16:creationId xmlns:a16="http://schemas.microsoft.com/office/drawing/2014/main" id="{679857AE-2211-8A2A-9C2E-5D618560362A}"/>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John1990</a:t>
            </a:r>
          </a:p>
        </p:txBody>
      </p:sp>
      <p:sp>
        <p:nvSpPr>
          <p:cNvPr id="4" name="Ορθογώνιο 3">
            <a:extLst>
              <a:ext uri="{FF2B5EF4-FFF2-40B4-BE49-F238E27FC236}">
                <a16:creationId xmlns:a16="http://schemas.microsoft.com/office/drawing/2014/main" id="{327E24C4-462D-93C4-A9F9-BE00F84CF725}"/>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John051190</a:t>
            </a:r>
          </a:p>
        </p:txBody>
      </p:sp>
      <p:sp>
        <p:nvSpPr>
          <p:cNvPr id="5" name="Ορθογώνιο 4">
            <a:extLst>
              <a:ext uri="{FF2B5EF4-FFF2-40B4-BE49-F238E27FC236}">
                <a16:creationId xmlns:a16="http://schemas.microsoft.com/office/drawing/2014/main" id="{3B4E3ECE-EA74-3CC3-CE39-DF4A056E6A45}"/>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 J0Hn!2nO</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538135"/>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4"/>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rgbClr val="1C2E78"/>
                </a:solidFill>
                <a:latin typeface="Calibri"/>
                <a:ea typeface="Calibri"/>
                <a:cs typeface="Calibri"/>
                <a:sym typeface="Calibri"/>
              </a:rPr>
              <a:t>2. </a:t>
            </a:r>
            <a:r>
              <a:rPr lang="sl-SI" sz="2000" b="1" dirty="0">
                <a:solidFill>
                  <a:srgbClr val="1C2E78"/>
                </a:solidFill>
                <a:latin typeface="Calibri"/>
                <a:ea typeface="Calibri"/>
                <a:cs typeface="Calibri"/>
                <a:sym typeface="Calibri"/>
              </a:rPr>
              <a:t>Kaj od naštetega so osebni podatki?</a:t>
            </a:r>
            <a:endParaRPr dirty="0"/>
          </a:p>
        </p:txBody>
      </p:sp>
      <p:sp>
        <p:nvSpPr>
          <p:cNvPr id="331" name="Google Shape;331;p24"/>
          <p:cNvSpPr txBox="1"/>
          <p:nvPr/>
        </p:nvSpPr>
        <p:spPr>
          <a:xfrm>
            <a:off x="2112607" y="1987414"/>
            <a:ext cx="2997873"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i="1" dirty="0">
                <a:solidFill>
                  <a:schemeClr val="dk1"/>
                </a:solidFill>
                <a:latin typeface="Calibri"/>
                <a:ea typeface="Calibri"/>
                <a:cs typeface="Calibri"/>
                <a:sym typeface="Calibri"/>
              </a:rPr>
              <a:t>Samo en odgovor je pravilen</a:t>
            </a:r>
            <a:r>
              <a:rPr lang="en-US" sz="1400" i="1" dirty="0">
                <a:solidFill>
                  <a:schemeClr val="dk1"/>
                </a:solidFill>
                <a:latin typeface="Calibri"/>
                <a:ea typeface="Calibri"/>
                <a:cs typeface="Calibri"/>
                <a:sym typeface="Calibri"/>
              </a:rPr>
              <a:t>!</a:t>
            </a:r>
            <a:endParaRPr sz="1400" i="1"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85E73990-9DB5-B60D-0723-FE720D415995}"/>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a:t>
            </a:r>
            <a:r>
              <a:rPr lang="sl-SI" sz="1800" dirty="0">
                <a:latin typeface="Calibri" panose="020F0502020204030204" pitchFamily="34" charset="0"/>
                <a:ea typeface="Calibri"/>
                <a:cs typeface="Calibri" panose="020F0502020204030204" pitchFamily="34" charset="0"/>
              </a:rPr>
              <a:t>Naslov </a:t>
            </a:r>
            <a:r>
              <a:rPr lang="en-US" sz="1800" dirty="0">
                <a:latin typeface="Calibri" panose="020F0502020204030204" pitchFamily="34" charset="0"/>
                <a:ea typeface="Calibri"/>
                <a:cs typeface="Calibri" panose="020F0502020204030204" pitchFamily="34" charset="0"/>
              </a:rPr>
              <a:t>IP</a:t>
            </a:r>
            <a:endParaRPr lang="en-US"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1C9E5390-72B4-6242-093D-F0D1780855F6}"/>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a:t>
            </a:r>
            <a:r>
              <a:rPr lang="en-US" sz="1800" dirty="0">
                <a:latin typeface="Calibri" panose="020F0502020204030204" pitchFamily="34" charset="0"/>
                <a:ea typeface="Calibri"/>
                <a:cs typeface="Calibri" panose="020F0502020204030204" pitchFamily="34" charset="0"/>
              </a:rPr>
              <a:t>E-</a:t>
            </a:r>
            <a:r>
              <a:rPr lang="sl-SI" sz="1800" dirty="0">
                <a:latin typeface="Calibri" panose="020F0502020204030204" pitchFamily="34" charset="0"/>
                <a:ea typeface="Calibri"/>
                <a:cs typeface="Calibri" panose="020F0502020204030204" pitchFamily="34" charset="0"/>
              </a:rPr>
              <a:t>poštni naslov</a:t>
            </a:r>
            <a:endParaRPr lang="en-US"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A8AE9846-41E9-AF6B-927A-30D841A46D17}"/>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a:t>
            </a:r>
            <a:r>
              <a:rPr lang="sl-SI" sz="1800" dirty="0">
                <a:latin typeface="Calibri" panose="020F0502020204030204" pitchFamily="34" charset="0"/>
                <a:ea typeface="Calibri"/>
                <a:cs typeface="Calibri" panose="020F0502020204030204" pitchFamily="34" charset="0"/>
              </a:rPr>
              <a:t>Vse našteto</a:t>
            </a:r>
            <a:endParaRPr lang="en-US"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A750DC56-A429-3361-0AB1-4E81C95146BF}"/>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 </a:t>
            </a:r>
            <a:r>
              <a:rPr lang="sl-SI" sz="1800" dirty="0">
                <a:latin typeface="Calibri" panose="020F0502020204030204" pitchFamily="34" charset="0"/>
                <a:ea typeface="Calibri"/>
                <a:cs typeface="Calibri" panose="020F0502020204030204" pitchFamily="34" charset="0"/>
              </a:rPr>
              <a:t>Identifikatorji piškotkov v</a:t>
            </a:r>
            <a:r>
              <a:rPr lang="en-US" sz="1800" dirty="0">
                <a:latin typeface="Calibri" panose="020F0502020204030204" pitchFamily="34" charset="0"/>
                <a:ea typeface="Calibri"/>
                <a:cs typeface="Calibri" panose="020F0502020204030204" pitchFamily="34" charset="0"/>
              </a:rPr>
              <a:t> </a:t>
            </a:r>
            <a:r>
              <a:rPr lang="en-US" sz="1800" dirty="0" err="1">
                <a:latin typeface="Calibri" panose="020F0502020204030204" pitchFamily="34" charset="0"/>
                <a:ea typeface="Calibri"/>
                <a:cs typeface="Calibri" panose="020F0502020204030204" pitchFamily="34" charset="0"/>
              </a:rPr>
              <a:t>br</a:t>
            </a:r>
            <a:r>
              <a:rPr lang="sl-SI" sz="1800" dirty="0">
                <a:latin typeface="Calibri" panose="020F0502020204030204" pitchFamily="34" charset="0"/>
                <a:ea typeface="Calibri"/>
                <a:cs typeface="Calibri" panose="020F0502020204030204" pitchFamily="34" charset="0"/>
              </a:rPr>
              <a:t>skalniku</a:t>
            </a:r>
            <a:endParaRPr lang="en-US"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6"/>
          <p:cNvSpPr/>
          <p:nvPr/>
        </p:nvSpPr>
        <p:spPr>
          <a:xfrm>
            <a:off x="2105025" y="1070741"/>
            <a:ext cx="7534275" cy="904875"/>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rgbClr val="1C2E78"/>
                </a:solidFill>
                <a:latin typeface="Calibri"/>
                <a:ea typeface="Calibri"/>
                <a:cs typeface="Calibri"/>
                <a:sym typeface="Calibri"/>
              </a:rPr>
              <a:t>3. </a:t>
            </a:r>
            <a:r>
              <a:rPr lang="sl-SI" sz="2000" b="1" dirty="0">
                <a:solidFill>
                  <a:srgbClr val="1C2E78"/>
                </a:solidFill>
                <a:latin typeface="Calibri"/>
                <a:ea typeface="Calibri"/>
                <a:cs typeface="Calibri"/>
                <a:sym typeface="Calibri"/>
              </a:rPr>
              <a:t>Če se v brskalniku prikaže znak ključavnice, to pomeni, da je brskalnik stran zaklenil, ker ni varna</a:t>
            </a:r>
            <a:r>
              <a:rPr lang="en-US" sz="2000" b="1" dirty="0">
                <a:solidFill>
                  <a:srgbClr val="1C2E78"/>
                </a:solidFill>
                <a:latin typeface="Calibri"/>
                <a:ea typeface="Calibri"/>
                <a:cs typeface="Calibri"/>
                <a:sym typeface="Calibri"/>
              </a:rPr>
              <a:t>.</a:t>
            </a:r>
            <a:endParaRPr dirty="0"/>
          </a:p>
        </p:txBody>
      </p:sp>
      <p:sp>
        <p:nvSpPr>
          <p:cNvPr id="349" name="Google Shape;349;p26"/>
          <p:cNvSpPr/>
          <p:nvPr/>
        </p:nvSpPr>
        <p:spPr>
          <a:xfrm>
            <a:off x="6213475" y="2546350"/>
            <a:ext cx="3505200" cy="904875"/>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1800" dirty="0">
                <a:latin typeface="Calibri"/>
                <a:ea typeface="Calibri"/>
                <a:cs typeface="Calibri"/>
                <a:sym typeface="Calibri"/>
              </a:rPr>
              <a:t>No, the statement is wrong</a:t>
            </a:r>
            <a:endParaRPr sz="1800" dirty="0">
              <a:solidFill>
                <a:schemeClr val="dk1"/>
              </a:solidFill>
              <a:latin typeface="Calibri"/>
              <a:ea typeface="Calibri"/>
              <a:cs typeface="Calibri"/>
              <a:sym typeface="Calibri"/>
            </a:endParaRPr>
          </a:p>
        </p:txBody>
      </p:sp>
      <p:sp>
        <p:nvSpPr>
          <p:cNvPr id="350" name="Google Shape;350;p26"/>
          <p:cNvSpPr/>
          <p:nvPr/>
        </p:nvSpPr>
        <p:spPr>
          <a:xfrm>
            <a:off x="2105025" y="2503488"/>
            <a:ext cx="3505200" cy="904875"/>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1800" dirty="0">
                <a:latin typeface="Calibri"/>
                <a:ea typeface="Calibri"/>
                <a:cs typeface="Calibri"/>
                <a:sym typeface="Calibri"/>
              </a:rPr>
              <a:t>Yes, the statement is correct</a:t>
            </a:r>
            <a:endParaRPr sz="1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7"/>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rgbClr val="1C2E78"/>
                </a:solidFill>
                <a:latin typeface="Calibri"/>
                <a:ea typeface="Calibri"/>
                <a:cs typeface="Calibri"/>
                <a:sym typeface="Calibri"/>
              </a:rPr>
              <a:t>4. </a:t>
            </a:r>
            <a:r>
              <a:rPr lang="sl-SI" sz="2000" b="1" dirty="0">
                <a:solidFill>
                  <a:srgbClr val="1C2E78"/>
                </a:solidFill>
                <a:latin typeface="Calibri"/>
                <a:ea typeface="Calibri"/>
                <a:cs typeface="Calibri"/>
                <a:sym typeface="Calibri"/>
              </a:rPr>
              <a:t>Kaj</a:t>
            </a:r>
            <a:r>
              <a:rPr lang="en-US" sz="2000" b="1" dirty="0">
                <a:solidFill>
                  <a:srgbClr val="1C2E78"/>
                </a:solidFill>
                <a:latin typeface="Calibri"/>
                <a:ea typeface="Calibri"/>
                <a:cs typeface="Calibri"/>
                <a:sym typeface="Calibri"/>
              </a:rPr>
              <a:t> o</a:t>
            </a:r>
            <a:r>
              <a:rPr lang="sl-SI" sz="2000" b="1" dirty="0">
                <a:solidFill>
                  <a:srgbClr val="1C2E78"/>
                </a:solidFill>
                <a:latin typeface="Calibri"/>
                <a:ea typeface="Calibri"/>
                <a:cs typeface="Calibri"/>
                <a:sym typeface="Calibri"/>
              </a:rPr>
              <a:t>d</a:t>
            </a:r>
            <a:r>
              <a:rPr lang="en-US" sz="2000" b="1" dirty="0">
                <a:solidFill>
                  <a:srgbClr val="1C2E78"/>
                </a:solidFill>
                <a:latin typeface="Calibri"/>
                <a:ea typeface="Calibri"/>
                <a:cs typeface="Calibri"/>
                <a:sym typeface="Calibri"/>
              </a:rPr>
              <a:t> </a:t>
            </a:r>
            <a:r>
              <a:rPr lang="sl-SI" sz="2000" b="1" dirty="0">
                <a:solidFill>
                  <a:srgbClr val="1C2E78"/>
                </a:solidFill>
                <a:latin typeface="Calibri"/>
                <a:ea typeface="Calibri"/>
                <a:cs typeface="Calibri"/>
                <a:sym typeface="Calibri"/>
              </a:rPr>
              <a:t>naštetega</a:t>
            </a:r>
            <a:r>
              <a:rPr lang="en-US" sz="2000" b="1" dirty="0">
                <a:solidFill>
                  <a:srgbClr val="1C2E78"/>
                </a:solidFill>
                <a:latin typeface="Calibri"/>
                <a:ea typeface="Calibri"/>
                <a:cs typeface="Calibri"/>
                <a:sym typeface="Calibri"/>
              </a:rPr>
              <a:t> N</a:t>
            </a:r>
            <a:r>
              <a:rPr lang="sl-SI" sz="2000" b="1" dirty="0">
                <a:solidFill>
                  <a:srgbClr val="1C2E78"/>
                </a:solidFill>
                <a:latin typeface="Calibri"/>
                <a:ea typeface="Calibri"/>
                <a:cs typeface="Calibri"/>
                <a:sym typeface="Calibri"/>
              </a:rPr>
              <a:t>ISO</a:t>
            </a:r>
            <a:r>
              <a:rPr lang="en-US" sz="2000" b="1" dirty="0">
                <a:solidFill>
                  <a:srgbClr val="1C2E78"/>
                </a:solidFill>
                <a:latin typeface="Calibri"/>
                <a:ea typeface="Calibri"/>
                <a:cs typeface="Calibri"/>
                <a:sym typeface="Calibri"/>
              </a:rPr>
              <a:t> </a:t>
            </a:r>
            <a:r>
              <a:rPr lang="sl-SI" sz="2000" b="1" dirty="0">
                <a:solidFill>
                  <a:srgbClr val="1C2E78"/>
                </a:solidFill>
                <a:latin typeface="Calibri"/>
                <a:ea typeface="Calibri"/>
                <a:cs typeface="Calibri"/>
                <a:sym typeface="Calibri"/>
              </a:rPr>
              <a:t>občutljivi osebni podatki</a:t>
            </a:r>
            <a:endParaRPr dirty="0"/>
          </a:p>
        </p:txBody>
      </p:sp>
      <p:sp>
        <p:nvSpPr>
          <p:cNvPr id="361" name="Google Shape;361;p27"/>
          <p:cNvSpPr txBox="1"/>
          <p:nvPr/>
        </p:nvSpPr>
        <p:spPr>
          <a:xfrm>
            <a:off x="2112607" y="1987414"/>
            <a:ext cx="2886113"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i="1" dirty="0">
                <a:solidFill>
                  <a:schemeClr val="dk1"/>
                </a:solidFill>
                <a:latin typeface="Calibri"/>
                <a:ea typeface="Calibri"/>
                <a:cs typeface="Calibri"/>
                <a:sym typeface="Calibri"/>
              </a:rPr>
              <a:t>Samo en odgovor je pravilen</a:t>
            </a:r>
            <a:r>
              <a:rPr lang="en-US" sz="1400" i="1" dirty="0">
                <a:solidFill>
                  <a:schemeClr val="dk1"/>
                </a:solidFill>
                <a:latin typeface="Calibri"/>
                <a:ea typeface="Calibri"/>
                <a:cs typeface="Calibri"/>
                <a:sym typeface="Calibri"/>
              </a:rPr>
              <a:t>!</a:t>
            </a:r>
            <a:endParaRPr sz="1400" i="1"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4B81795B-E4D7-1306-2DA6-AC19F533A756}"/>
              </a:ext>
            </a:extLst>
          </p:cNvPr>
          <p:cNvSpPr/>
          <p:nvPr/>
        </p:nvSpPr>
        <p:spPr>
          <a:xfrm>
            <a:off x="20669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a:t>
            </a:r>
            <a:r>
              <a:rPr lang="sl-SI" sz="1800" dirty="0">
                <a:latin typeface="Calibri" panose="020F0502020204030204" pitchFamily="34" charset="0"/>
                <a:ea typeface="Calibri"/>
                <a:cs typeface="Calibri" panose="020F0502020204030204" pitchFamily="34" charset="0"/>
              </a:rPr>
              <a:t>F</a:t>
            </a:r>
            <a:r>
              <a:rPr lang="en-US" sz="1800" dirty="0" err="1">
                <a:latin typeface="Calibri" panose="020F0502020204030204" pitchFamily="34" charset="0"/>
                <a:ea typeface="Calibri"/>
                <a:cs typeface="Calibri" panose="020F0502020204030204" pitchFamily="34" charset="0"/>
              </a:rPr>
              <a:t>oto</a:t>
            </a:r>
            <a:r>
              <a:rPr lang="sl-SI" sz="1800" dirty="0">
                <a:latin typeface="Calibri" panose="020F0502020204030204" pitchFamily="34" charset="0"/>
                <a:ea typeface="Calibri"/>
                <a:cs typeface="Calibri" panose="020F0502020204030204" pitchFamily="34" charset="0"/>
              </a:rPr>
              <a:t>grafije</a:t>
            </a:r>
            <a:endParaRPr lang="en-US"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C05D7965-2A06-BABE-0F00-CDB74FA0707F}"/>
              </a:ext>
            </a:extLst>
          </p:cNvPr>
          <p:cNvSpPr/>
          <p:nvPr/>
        </p:nvSpPr>
        <p:spPr>
          <a:xfrm>
            <a:off x="60960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a:t>
            </a:r>
            <a:r>
              <a:rPr lang="sl-SI" sz="1800" dirty="0">
                <a:latin typeface="Calibri" panose="020F0502020204030204" pitchFamily="34" charset="0"/>
                <a:ea typeface="Calibri"/>
                <a:cs typeface="Calibri" panose="020F0502020204030204" pitchFamily="34" charset="0"/>
              </a:rPr>
              <a:t>Domači naslov</a:t>
            </a:r>
            <a:endParaRPr lang="en-US"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42FF3BA9-4677-654E-B557-75346F12419B}"/>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a:t>
            </a:r>
            <a:r>
              <a:rPr lang="sl-SI" sz="1800" dirty="0">
                <a:latin typeface="Calibri" panose="020F0502020204030204" pitchFamily="34" charset="0"/>
                <a:ea typeface="Calibri"/>
                <a:cs typeface="Calibri" panose="020F0502020204030204" pitchFamily="34" charset="0"/>
              </a:rPr>
              <a:t>Podatki v zvezi z zdravjem</a:t>
            </a:r>
            <a:endParaRPr lang="en-US"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0BADF16B-5F45-DF77-494C-D7C99AAC83BE}"/>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 </a:t>
            </a:r>
            <a:r>
              <a:rPr lang="en-US" sz="1800" dirty="0">
                <a:latin typeface="Calibri" panose="020F0502020204030204" pitchFamily="34" charset="0"/>
                <a:ea typeface="Calibri"/>
                <a:cs typeface="Calibri" panose="020F0502020204030204" pitchFamily="34" charset="0"/>
              </a:rPr>
              <a:t>Politi</a:t>
            </a:r>
            <a:r>
              <a:rPr lang="sl-SI" sz="1800" dirty="0">
                <a:latin typeface="Calibri" panose="020F0502020204030204" pitchFamily="34" charset="0"/>
                <a:ea typeface="Calibri"/>
                <a:cs typeface="Calibri" panose="020F0502020204030204" pitchFamily="34" charset="0"/>
              </a:rPr>
              <a:t>čna mnenja</a:t>
            </a:r>
            <a:endParaRPr lang="en-US"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8"/>
          <p:cNvSpPr/>
          <p:nvPr/>
        </p:nvSpPr>
        <p:spPr>
          <a:xfrm>
            <a:off x="2105025" y="1070741"/>
            <a:ext cx="7534275" cy="904875"/>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rgbClr val="1C2E78"/>
                </a:solidFill>
                <a:latin typeface="Calibri"/>
                <a:ea typeface="Calibri"/>
                <a:cs typeface="Calibri"/>
                <a:sym typeface="Calibri"/>
              </a:rPr>
              <a:t>6. </a:t>
            </a:r>
            <a:r>
              <a:rPr lang="sl-SI" sz="2000" b="1" dirty="0">
                <a:solidFill>
                  <a:srgbClr val="1C2E78"/>
                </a:solidFill>
                <a:latin typeface="Calibri"/>
                <a:ea typeface="Calibri"/>
                <a:cs typeface="Calibri"/>
                <a:sym typeface="Calibri"/>
              </a:rPr>
              <a:t>Ali je pošiljatelj lahko pokazatelj,</a:t>
            </a:r>
            <a:r>
              <a:rPr lang="en-US" sz="2000" b="1" dirty="0">
                <a:solidFill>
                  <a:srgbClr val="1C2E78"/>
                </a:solidFill>
                <a:latin typeface="Calibri"/>
                <a:ea typeface="Calibri"/>
                <a:cs typeface="Calibri"/>
                <a:sym typeface="Calibri"/>
              </a:rPr>
              <a:t> </a:t>
            </a:r>
            <a:r>
              <a:rPr lang="sl-SI" sz="2000" b="1" dirty="0">
                <a:solidFill>
                  <a:srgbClr val="1C2E78"/>
                </a:solidFill>
                <a:latin typeface="Calibri"/>
                <a:ea typeface="Calibri"/>
                <a:cs typeface="Calibri"/>
                <a:sym typeface="Calibri"/>
              </a:rPr>
              <a:t>da je </a:t>
            </a:r>
            <a:r>
              <a:rPr lang="en-US" sz="2000" b="1" dirty="0">
                <a:solidFill>
                  <a:srgbClr val="1C2E78"/>
                </a:solidFill>
                <a:latin typeface="Calibri"/>
                <a:ea typeface="Calibri"/>
                <a:cs typeface="Calibri"/>
                <a:sym typeface="Calibri"/>
              </a:rPr>
              <a:t>e</a:t>
            </a:r>
            <a:r>
              <a:rPr lang="sl-SI" sz="2000" b="1" dirty="0">
                <a:solidFill>
                  <a:srgbClr val="1C2E78"/>
                </a:solidFill>
                <a:latin typeface="Calibri"/>
                <a:ea typeface="Calibri"/>
                <a:cs typeface="Calibri"/>
                <a:sym typeface="Calibri"/>
              </a:rPr>
              <a:t>-poštno sporočilo neželena pošta</a:t>
            </a:r>
            <a:r>
              <a:rPr lang="en-US" sz="2000" b="1" dirty="0">
                <a:solidFill>
                  <a:srgbClr val="1C2E78"/>
                </a:solidFill>
                <a:latin typeface="Calibri"/>
                <a:ea typeface="Calibri"/>
                <a:cs typeface="Calibri"/>
                <a:sym typeface="Calibri"/>
              </a:rPr>
              <a:t>?</a:t>
            </a:r>
            <a:endParaRPr sz="2000" b="1" dirty="0">
              <a:solidFill>
                <a:srgbClr val="1C2E78"/>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BA83DADA-9DB5-0FA0-C2A9-05A5F679AEB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Da</a:t>
            </a:r>
            <a:endParaRPr lang="el-GR"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53FC915E-DE99-8166-4374-31FF901713F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Ne</a:t>
            </a:r>
            <a:endParaRPr lang="el-GR"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538135"/>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9"/>
          <p:cNvSpPr/>
          <p:nvPr/>
        </p:nvSpPr>
        <p:spPr>
          <a:xfrm>
            <a:off x="2105025" y="1028700"/>
            <a:ext cx="7534275" cy="904875"/>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rgbClr val="1C2E78"/>
                </a:solidFill>
                <a:latin typeface="Calibri"/>
                <a:ea typeface="Calibri"/>
                <a:cs typeface="Calibri"/>
                <a:sym typeface="Calibri"/>
              </a:rPr>
              <a:t>7. </a:t>
            </a:r>
            <a:r>
              <a:rPr lang="sl-SI" sz="2000" b="1" dirty="0">
                <a:solidFill>
                  <a:srgbClr val="1C2E78"/>
                </a:solidFill>
                <a:latin typeface="Calibri"/>
                <a:ea typeface="Calibri"/>
                <a:cs typeface="Calibri"/>
                <a:sym typeface="Calibri"/>
              </a:rPr>
              <a:t>Kaj nikoli ni pravi odziv, če prejmete domnevno neželeno e-poštno sporočilo</a:t>
            </a:r>
            <a:r>
              <a:rPr lang="en-US" sz="2000" b="1" dirty="0">
                <a:solidFill>
                  <a:srgbClr val="1C2E78"/>
                </a:solidFill>
                <a:latin typeface="Calibri"/>
                <a:ea typeface="Calibri"/>
                <a:cs typeface="Calibri"/>
                <a:sym typeface="Calibri"/>
              </a:rPr>
              <a:t>?</a:t>
            </a:r>
            <a:endParaRPr sz="2000" b="1" dirty="0">
              <a:solidFill>
                <a:srgbClr val="1C2E78"/>
              </a:solidFill>
              <a:latin typeface="Calibri"/>
              <a:ea typeface="Calibri"/>
              <a:cs typeface="Calibri"/>
              <a:sym typeface="Calibri"/>
            </a:endParaRPr>
          </a:p>
        </p:txBody>
      </p:sp>
      <p:sp>
        <p:nvSpPr>
          <p:cNvPr id="380" name="Google Shape;380;p29"/>
          <p:cNvSpPr txBox="1"/>
          <p:nvPr/>
        </p:nvSpPr>
        <p:spPr>
          <a:xfrm>
            <a:off x="2112607" y="1987414"/>
            <a:ext cx="2743873"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400" i="1" dirty="0">
                <a:solidFill>
                  <a:schemeClr val="dk1"/>
                </a:solidFill>
                <a:latin typeface="Calibri"/>
                <a:ea typeface="Calibri"/>
                <a:cs typeface="Calibri"/>
                <a:sym typeface="Calibri"/>
              </a:rPr>
              <a:t>Samo en odgovor je pravilen</a:t>
            </a:r>
            <a:r>
              <a:rPr lang="en-US" sz="1400" i="1" dirty="0">
                <a:solidFill>
                  <a:schemeClr val="dk1"/>
                </a:solidFill>
                <a:latin typeface="Calibri"/>
                <a:ea typeface="Calibri"/>
                <a:cs typeface="Calibri"/>
                <a:sym typeface="Calibri"/>
              </a:rPr>
              <a:t>!</a:t>
            </a:r>
            <a:endParaRPr sz="1400" i="1"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4308DB6B-DD39-897B-B2DD-156C27BBCE6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a:t>
            </a:r>
            <a:r>
              <a:rPr lang="sl-SI" sz="1800" dirty="0">
                <a:latin typeface="Calibri" panose="020F0502020204030204" pitchFamily="34" charset="0"/>
                <a:ea typeface="Calibri"/>
                <a:cs typeface="Calibri" panose="020F0502020204030204" pitchFamily="34" charset="0"/>
              </a:rPr>
              <a:t>Izbrisati</a:t>
            </a:r>
            <a:r>
              <a:rPr lang="en-US" sz="1800" dirty="0">
                <a:latin typeface="Calibri" panose="020F0502020204030204" pitchFamily="34" charset="0"/>
                <a:ea typeface="Calibri"/>
                <a:cs typeface="Calibri" panose="020F0502020204030204" pitchFamily="34" charset="0"/>
              </a:rPr>
              <a:t> e-</a:t>
            </a:r>
            <a:r>
              <a:rPr lang="sl-SI" sz="1800" dirty="0">
                <a:latin typeface="Calibri" panose="020F0502020204030204" pitchFamily="34" charset="0"/>
                <a:ea typeface="Calibri"/>
                <a:cs typeface="Calibri" panose="020F0502020204030204" pitchFamily="34" charset="0"/>
              </a:rPr>
              <a:t>poštno sporočilo</a:t>
            </a:r>
            <a:endParaRPr lang="el-GR"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8EAD9B52-1ABF-663D-158B-BE6FCEDA25F9}"/>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a:t>
            </a:r>
            <a:r>
              <a:rPr lang="sl-SI" sz="1800" dirty="0">
                <a:latin typeface="Calibri" panose="020F0502020204030204" pitchFamily="34" charset="0"/>
                <a:ea typeface="Calibri"/>
                <a:cs typeface="Calibri" panose="020F0502020204030204" pitchFamily="34" charset="0"/>
              </a:rPr>
              <a:t>Preveriti pošiljatelja</a:t>
            </a:r>
            <a:endParaRPr lang="el-GR"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C821838C-F3DC-797A-E4DB-D56FCD3303C1}"/>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a:t>
            </a:r>
            <a:r>
              <a:rPr lang="sl-SI" sz="1800" dirty="0">
                <a:latin typeface="Calibri" panose="020F0502020204030204" pitchFamily="34" charset="0"/>
                <a:ea typeface="Calibri"/>
                <a:cs typeface="Calibri" panose="020F0502020204030204" pitchFamily="34" charset="0"/>
              </a:rPr>
              <a:t>Preveriti referenčno vrstico</a:t>
            </a:r>
            <a:endParaRPr lang="el-GR"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24078DE8-62EF-8163-CBF5-7B00DE7E471A}"/>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 </a:t>
            </a:r>
            <a:r>
              <a:rPr lang="sl-SI" sz="1800" dirty="0">
                <a:latin typeface="Calibri" panose="020F0502020204030204" pitchFamily="34" charset="0"/>
                <a:ea typeface="Calibri"/>
                <a:cs typeface="Calibri" panose="020F0502020204030204" pitchFamily="34" charset="0"/>
              </a:rPr>
              <a:t>Odgovoriti in vprašati, ali je to neželena pošta</a:t>
            </a:r>
            <a:endParaRPr lang="el-GR"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538135"/>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grpSp>
        <p:nvGrpSpPr>
          <p:cNvPr id="386" name="Google Shape;386;p30"/>
          <p:cNvGrpSpPr/>
          <p:nvPr/>
        </p:nvGrpSpPr>
        <p:grpSpPr>
          <a:xfrm>
            <a:off x="0" y="1"/>
            <a:ext cx="12624362" cy="6910372"/>
            <a:chOff x="0" y="0"/>
            <a:chExt cx="12624362" cy="7020335"/>
          </a:xfrm>
        </p:grpSpPr>
        <p:sp>
          <p:nvSpPr>
            <p:cNvPr id="387" name="Google Shape;387;p30"/>
            <p:cNvSpPr/>
            <p:nvPr/>
          </p:nvSpPr>
          <p:spPr>
            <a:xfrm>
              <a:off x="7876693" y="0"/>
              <a:ext cx="4747669" cy="7020335"/>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8" name="Google Shape;388;p30"/>
            <p:cNvSpPr/>
            <p:nvPr/>
          </p:nvSpPr>
          <p:spPr>
            <a:xfrm rot="-5400000">
              <a:off x="2537791" y="1637769"/>
              <a:ext cx="7004130" cy="3737972"/>
            </a:xfrm>
            <a:prstGeom prst="rtTriangle">
              <a:avLst/>
            </a:prstGeom>
            <a:solidFill>
              <a:srgbClr val="26A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9" name="Google Shape;389;p30"/>
            <p:cNvPicPr preferRelativeResize="0"/>
            <p:nvPr/>
          </p:nvPicPr>
          <p:blipFill rotWithShape="1">
            <a:blip r:embed="rId3">
              <a:alphaModFix/>
            </a:blip>
            <a:srcRect/>
            <a:stretch/>
          </p:blipFill>
          <p:spPr>
            <a:xfrm>
              <a:off x="7631440" y="1684282"/>
              <a:ext cx="3843990" cy="3843990"/>
            </a:xfrm>
            <a:prstGeom prst="rect">
              <a:avLst/>
            </a:prstGeom>
            <a:noFill/>
            <a:ln>
              <a:noFill/>
            </a:ln>
          </p:spPr>
        </p:pic>
        <p:sp>
          <p:nvSpPr>
            <p:cNvPr id="390" name="Google Shape;390;p30"/>
            <p:cNvSpPr txBox="1"/>
            <p:nvPr/>
          </p:nvSpPr>
          <p:spPr>
            <a:xfrm>
              <a:off x="0" y="3882628"/>
              <a:ext cx="539115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C243"/>
                </a:buClr>
                <a:buSzPts val="4000"/>
                <a:buFont typeface="Calibri"/>
                <a:buNone/>
              </a:pPr>
              <a:r>
                <a:rPr lang="sl-SI" sz="4000" b="1" dirty="0">
                  <a:solidFill>
                    <a:srgbClr val="FFC243"/>
                  </a:solidFill>
                  <a:latin typeface="Calibri"/>
                  <a:ea typeface="Calibri"/>
                  <a:cs typeface="Calibri"/>
                  <a:sym typeface="Calibri"/>
                </a:rPr>
                <a:t>Čestitke</a:t>
              </a:r>
              <a:r>
                <a:rPr lang="en-US" sz="4000" b="1" dirty="0">
                  <a:solidFill>
                    <a:srgbClr val="FFC243"/>
                  </a:solidFill>
                  <a:latin typeface="Calibri"/>
                  <a:ea typeface="Calibri"/>
                  <a:cs typeface="Calibri"/>
                  <a:sym typeface="Calibri"/>
                </a:rPr>
                <a:t>!</a:t>
              </a:r>
              <a:r>
                <a:rPr lang="en-US" sz="2800" b="1" dirty="0">
                  <a:solidFill>
                    <a:srgbClr val="84C337"/>
                  </a:solidFill>
                  <a:latin typeface="Calibri"/>
                  <a:ea typeface="Calibri"/>
                  <a:cs typeface="Calibri"/>
                  <a:sym typeface="Calibri"/>
                </a:rPr>
                <a:t/>
              </a:r>
              <a:br>
                <a:rPr lang="en-US" sz="2800" b="1" dirty="0">
                  <a:solidFill>
                    <a:srgbClr val="84C337"/>
                  </a:solidFill>
                  <a:latin typeface="Calibri"/>
                  <a:ea typeface="Calibri"/>
                  <a:cs typeface="Calibri"/>
                  <a:sym typeface="Calibri"/>
                </a:rPr>
              </a:br>
              <a:r>
                <a:rPr lang="sl-SI" sz="2800" b="1" dirty="0">
                  <a:solidFill>
                    <a:srgbClr val="1C2E78"/>
                  </a:solidFill>
                  <a:latin typeface="Calibri"/>
                  <a:ea typeface="Calibri"/>
                  <a:cs typeface="Calibri"/>
                  <a:sym typeface="Calibri"/>
                </a:rPr>
                <a:t>To temo ste zaključili</a:t>
              </a:r>
              <a:r>
                <a:rPr lang="en-US" sz="2800" b="1" dirty="0">
                  <a:solidFill>
                    <a:srgbClr val="1C2E78"/>
                  </a:solidFill>
                  <a:latin typeface="Calibri"/>
                  <a:ea typeface="Calibri"/>
                  <a:cs typeface="Calibri"/>
                  <a:sym typeface="Calibri"/>
                </a:rPr>
                <a:t>!</a:t>
              </a:r>
              <a:endParaRPr dirty="0"/>
            </a:p>
          </p:txBody>
        </p:sp>
      </p:grpSp>
      <p:sp>
        <p:nvSpPr>
          <p:cNvPr id="391" name="Google Shape;391;p30"/>
          <p:cNvSpPr/>
          <p:nvPr/>
        </p:nvSpPr>
        <p:spPr>
          <a:xfrm>
            <a:off x="4782319" y="6277950"/>
            <a:ext cx="7745662" cy="63242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sl-SI" sz="1200" b="0" i="0" dirty="0">
                <a:solidFill>
                  <a:schemeClr val="lt1"/>
                </a:solidFill>
                <a:latin typeface="Calibri"/>
                <a:ea typeface="Calibri"/>
                <a:cs typeface="Calibri"/>
                <a:sym typeface="Calibri"/>
              </a:rPr>
              <a:t>Projekt financira</a:t>
            </a:r>
            <a:r>
              <a:rPr lang="en-US" sz="1200" b="0" i="0" dirty="0">
                <a:solidFill>
                  <a:schemeClr val="lt1"/>
                </a:solidFill>
                <a:latin typeface="Calibri"/>
                <a:ea typeface="Calibri"/>
                <a:cs typeface="Calibri"/>
                <a:sym typeface="Calibri"/>
              </a:rPr>
              <a:t> E</a:t>
            </a:r>
            <a:r>
              <a:rPr lang="sl-SI" sz="1200" b="0" i="0" dirty="0">
                <a:solidFill>
                  <a:schemeClr val="lt1"/>
                </a:solidFill>
                <a:latin typeface="Calibri"/>
                <a:ea typeface="Calibri"/>
                <a:cs typeface="Calibri"/>
                <a:sym typeface="Calibri"/>
              </a:rPr>
              <a:t>v</a:t>
            </a:r>
            <a:r>
              <a:rPr lang="en-US" sz="1200" b="0" i="0" dirty="0" err="1">
                <a:solidFill>
                  <a:schemeClr val="lt1"/>
                </a:solidFill>
                <a:latin typeface="Calibri"/>
                <a:ea typeface="Calibri"/>
                <a:cs typeface="Calibri"/>
                <a:sym typeface="Calibri"/>
              </a:rPr>
              <a:t>rop</a:t>
            </a:r>
            <a:r>
              <a:rPr lang="sl-SI" sz="1200" b="0" i="0" dirty="0" err="1">
                <a:solidFill>
                  <a:schemeClr val="lt1"/>
                </a:solidFill>
                <a:latin typeface="Calibri"/>
                <a:ea typeface="Calibri"/>
                <a:cs typeface="Calibri"/>
                <a:sym typeface="Calibri"/>
              </a:rPr>
              <a:t>ska</a:t>
            </a:r>
            <a:r>
              <a:rPr lang="sl-SI" sz="1200" b="0" i="0" dirty="0">
                <a:solidFill>
                  <a:schemeClr val="lt1"/>
                </a:solidFill>
                <a:latin typeface="Calibri"/>
                <a:ea typeface="Calibri"/>
                <a:cs typeface="Calibri"/>
                <a:sym typeface="Calibri"/>
              </a:rPr>
              <a:t> unija.</a:t>
            </a:r>
            <a:r>
              <a:rPr lang="en-US" sz="1200" b="0" i="0" dirty="0">
                <a:solidFill>
                  <a:schemeClr val="lt1"/>
                </a:solidFill>
                <a:latin typeface="Calibri"/>
                <a:ea typeface="Calibri"/>
                <a:cs typeface="Calibri"/>
                <a:sym typeface="Calibri"/>
              </a:rPr>
              <a:t> </a:t>
            </a:r>
            <a:r>
              <a:rPr lang="sl-SI" sz="1200" b="0" i="0" dirty="0">
                <a:solidFill>
                  <a:schemeClr val="lt1"/>
                </a:solidFill>
                <a:latin typeface="Calibri"/>
                <a:ea typeface="Calibri"/>
                <a:cs typeface="Calibri"/>
                <a:sym typeface="Calibri"/>
              </a:rPr>
              <a:t>Izražena stališča in mnenja so izključno stališča in mnenja avtorjev in ni nujno, da odražajo stališča in mnenja </a:t>
            </a:r>
            <a:r>
              <a:rPr lang="en-US" sz="1200" b="0" i="0" dirty="0">
                <a:solidFill>
                  <a:schemeClr val="lt1"/>
                </a:solidFill>
                <a:latin typeface="Calibri"/>
                <a:ea typeface="Calibri"/>
                <a:cs typeface="Calibri"/>
                <a:sym typeface="Calibri"/>
              </a:rPr>
              <a:t>E</a:t>
            </a:r>
            <a:r>
              <a:rPr lang="sl-SI" sz="1200" b="0" i="0" dirty="0">
                <a:solidFill>
                  <a:schemeClr val="lt1"/>
                </a:solidFill>
                <a:latin typeface="Calibri"/>
                <a:ea typeface="Calibri"/>
                <a:cs typeface="Calibri"/>
                <a:sym typeface="Calibri"/>
              </a:rPr>
              <a:t>v</a:t>
            </a:r>
            <a:r>
              <a:rPr lang="en-US" sz="1200" b="0" i="0" dirty="0" err="1">
                <a:solidFill>
                  <a:schemeClr val="lt1"/>
                </a:solidFill>
                <a:latin typeface="Calibri"/>
                <a:ea typeface="Calibri"/>
                <a:cs typeface="Calibri"/>
                <a:sym typeface="Calibri"/>
              </a:rPr>
              <a:t>rop</a:t>
            </a:r>
            <a:r>
              <a:rPr lang="sl-SI" sz="1200" b="0" i="0" dirty="0" err="1">
                <a:solidFill>
                  <a:schemeClr val="lt1"/>
                </a:solidFill>
                <a:latin typeface="Calibri"/>
                <a:ea typeface="Calibri"/>
                <a:cs typeface="Calibri"/>
                <a:sym typeface="Calibri"/>
              </a:rPr>
              <a:t>ske</a:t>
            </a:r>
            <a:r>
              <a:rPr lang="sl-SI" sz="1200" b="0" i="0" dirty="0">
                <a:solidFill>
                  <a:schemeClr val="lt1"/>
                </a:solidFill>
                <a:latin typeface="Calibri"/>
                <a:ea typeface="Calibri"/>
                <a:cs typeface="Calibri"/>
                <a:sym typeface="Calibri"/>
              </a:rPr>
              <a:t> unije ali Evropske izvajalske agencije za izobraževanje in kulturo (EACEA)</a:t>
            </a:r>
            <a:r>
              <a:rPr lang="en-US" sz="1200" b="0" i="0" dirty="0">
                <a:solidFill>
                  <a:schemeClr val="lt1"/>
                </a:solidFill>
                <a:latin typeface="Calibri"/>
                <a:ea typeface="Calibri"/>
                <a:cs typeface="Calibri"/>
                <a:sym typeface="Calibri"/>
              </a:rPr>
              <a:t>. N</a:t>
            </a:r>
            <a:r>
              <a:rPr lang="sl-SI" sz="1200" dirty="0">
                <a:solidFill>
                  <a:schemeClr val="lt1"/>
                </a:solidFill>
                <a:latin typeface="Calibri"/>
                <a:ea typeface="Calibri"/>
                <a:cs typeface="Calibri"/>
                <a:sym typeface="Calibri"/>
              </a:rPr>
              <a:t>iti</a:t>
            </a:r>
            <a:r>
              <a:rPr lang="en-US" sz="1200" b="0" i="0" dirty="0">
                <a:solidFill>
                  <a:schemeClr val="lt1"/>
                </a:solidFill>
                <a:latin typeface="Calibri"/>
                <a:ea typeface="Calibri"/>
                <a:cs typeface="Calibri"/>
                <a:sym typeface="Calibri"/>
              </a:rPr>
              <a:t> E</a:t>
            </a:r>
            <a:r>
              <a:rPr lang="sl-SI" sz="1200" b="0" i="0" dirty="0">
                <a:solidFill>
                  <a:schemeClr val="lt1"/>
                </a:solidFill>
                <a:latin typeface="Calibri"/>
                <a:ea typeface="Calibri"/>
                <a:cs typeface="Calibri"/>
                <a:sym typeface="Calibri"/>
              </a:rPr>
              <a:t>v</a:t>
            </a:r>
            <a:r>
              <a:rPr lang="en-US" sz="1200" b="0" i="0" dirty="0" err="1">
                <a:solidFill>
                  <a:schemeClr val="lt1"/>
                </a:solidFill>
                <a:latin typeface="Calibri"/>
                <a:ea typeface="Calibri"/>
                <a:cs typeface="Calibri"/>
                <a:sym typeface="Calibri"/>
              </a:rPr>
              <a:t>rop</a:t>
            </a:r>
            <a:r>
              <a:rPr lang="sl-SI" sz="1200" b="0" i="0" dirty="0" err="1">
                <a:solidFill>
                  <a:schemeClr val="lt1"/>
                </a:solidFill>
                <a:latin typeface="Calibri"/>
                <a:ea typeface="Calibri"/>
                <a:cs typeface="Calibri"/>
                <a:sym typeface="Calibri"/>
              </a:rPr>
              <a:t>ska</a:t>
            </a:r>
            <a:r>
              <a:rPr lang="sl-SI" sz="1200" b="0" i="0" dirty="0">
                <a:solidFill>
                  <a:schemeClr val="lt1"/>
                </a:solidFill>
                <a:latin typeface="Calibri"/>
                <a:ea typeface="Calibri"/>
                <a:cs typeface="Calibri"/>
                <a:sym typeface="Calibri"/>
              </a:rPr>
              <a:t> unija niti</a:t>
            </a:r>
            <a:r>
              <a:rPr lang="en-US" sz="1200" b="0" i="0" dirty="0">
                <a:solidFill>
                  <a:schemeClr val="lt1"/>
                </a:solidFill>
                <a:latin typeface="Calibri"/>
                <a:ea typeface="Calibri"/>
                <a:cs typeface="Calibri"/>
                <a:sym typeface="Calibri"/>
              </a:rPr>
              <a:t> EACEA </a:t>
            </a:r>
            <a:r>
              <a:rPr lang="sl-SI" sz="1200" b="0" i="0" dirty="0">
                <a:solidFill>
                  <a:schemeClr val="lt1"/>
                </a:solidFill>
                <a:latin typeface="Calibri"/>
                <a:ea typeface="Calibri"/>
                <a:cs typeface="Calibri"/>
                <a:sym typeface="Calibri"/>
              </a:rPr>
              <a:t>ne moreta odgovarjati zanje. Številka p</a:t>
            </a:r>
            <a:r>
              <a:rPr lang="en-US" sz="1200" b="0" i="0" dirty="0" err="1">
                <a:solidFill>
                  <a:schemeClr val="lt1"/>
                </a:solidFill>
                <a:latin typeface="Calibri"/>
                <a:ea typeface="Calibri"/>
                <a:cs typeface="Calibri"/>
                <a:sym typeface="Calibri"/>
              </a:rPr>
              <a:t>roje</a:t>
            </a:r>
            <a:r>
              <a:rPr lang="sl-SI" sz="1200" b="0" i="0" dirty="0">
                <a:solidFill>
                  <a:schemeClr val="lt1"/>
                </a:solidFill>
                <a:latin typeface="Calibri"/>
                <a:ea typeface="Calibri"/>
                <a:cs typeface="Calibri"/>
                <a:sym typeface="Calibri"/>
              </a:rPr>
              <a:t>k</a:t>
            </a:r>
            <a:r>
              <a:rPr lang="en-US" sz="1200" b="0" i="0" dirty="0">
                <a:solidFill>
                  <a:schemeClr val="lt1"/>
                </a:solidFill>
                <a:latin typeface="Calibri"/>
                <a:ea typeface="Calibri"/>
                <a:cs typeface="Calibri"/>
                <a:sym typeface="Calibri"/>
              </a:rPr>
              <a:t>t</a:t>
            </a:r>
            <a:r>
              <a:rPr lang="sl-SI" sz="1200" b="0" i="0" dirty="0">
                <a:solidFill>
                  <a:schemeClr val="lt1"/>
                </a:solidFill>
                <a:latin typeface="Calibri"/>
                <a:ea typeface="Calibri"/>
                <a:cs typeface="Calibri"/>
                <a:sym typeface="Calibri"/>
              </a:rPr>
              <a:t>a</a:t>
            </a:r>
            <a:r>
              <a:rPr lang="en-US" sz="1200" b="0" i="0" dirty="0">
                <a:solidFill>
                  <a:schemeClr val="lt1"/>
                </a:solidFill>
                <a:latin typeface="Calibri"/>
                <a:ea typeface="Calibri"/>
                <a:cs typeface="Calibri"/>
                <a:sym typeface="Calibri"/>
              </a:rPr>
              <a:t>: 2023-1-RO01-KA220-ADU-000157797</a:t>
            </a:r>
            <a:endParaRPr sz="1200" dirty="0">
              <a:solidFill>
                <a:schemeClr val="lt1"/>
              </a:solidFill>
              <a:latin typeface="Calibri"/>
              <a:ea typeface="Calibri"/>
              <a:cs typeface="Calibri"/>
              <a:sym typeface="Calibri"/>
            </a:endParaRPr>
          </a:p>
        </p:txBody>
      </p:sp>
      <p:pic>
        <p:nvPicPr>
          <p:cNvPr id="393" name="Google Shape;393;p30"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r="54938"/>
          <a:stretch/>
        </p:blipFill>
        <p:spPr>
          <a:xfrm>
            <a:off x="-33924" y="8958"/>
            <a:ext cx="3635960" cy="3783780"/>
          </a:xfrm>
          <a:prstGeom prst="rect">
            <a:avLst/>
          </a:prstGeom>
          <a:noFill/>
          <a:ln>
            <a:noFill/>
          </a:ln>
        </p:spPr>
      </p:pic>
      <p:pic>
        <p:nvPicPr>
          <p:cNvPr id="394" name="Google Shape;394;p30" descr="Εικόνα που περιέχει γραφικά, γραφιστική, clipart, καρτούν&#10;&#10;Περιγραφή που δημιουργήθηκε αυτόματα"/>
          <p:cNvPicPr preferRelativeResize="0"/>
          <p:nvPr/>
        </p:nvPicPr>
        <p:blipFill rotWithShape="1">
          <a:blip r:embed="rId5">
            <a:alphaModFix/>
          </a:blip>
          <a:srcRect l="44200" r="5462"/>
          <a:stretch/>
        </p:blipFill>
        <p:spPr>
          <a:xfrm>
            <a:off x="3397721" y="823363"/>
            <a:ext cx="2375272" cy="2212824"/>
          </a:xfrm>
          <a:prstGeom prst="rect">
            <a:avLst/>
          </a:prstGeom>
          <a:noFill/>
          <a:ln>
            <a:noFill/>
          </a:ln>
        </p:spPr>
      </p:pic>
      <p:pic>
        <p:nvPicPr>
          <p:cNvPr id="2" name="Εικόνα 1" descr="Εικόνα που περιέχει στιγμιότυπο οθόνης, γραμματοσειρά, Μπελ ηλεκτρίκ, Μπλε Majorelle&#10;&#10;Το περιεχόμενο που δημιουργείται από AI ενδέχεται να είναι εσφαλμένο.">
            <a:extLst>
              <a:ext uri="{FF2B5EF4-FFF2-40B4-BE49-F238E27FC236}">
                <a16:creationId xmlns:a16="http://schemas.microsoft.com/office/drawing/2014/main" id="{2B003D71-9A3B-1B6E-7FE3-29A908349D03}"/>
              </a:ext>
            </a:extLst>
          </p:cNvPr>
          <p:cNvPicPr>
            <a:picLocks noChangeAspect="1"/>
          </p:cNvPicPr>
          <p:nvPr/>
        </p:nvPicPr>
        <p:blipFill>
          <a:blip r:embed="rId6"/>
          <a:stretch>
            <a:fillRect/>
          </a:stretch>
        </p:blipFill>
        <p:spPr>
          <a:xfrm>
            <a:off x="-22363" y="6210455"/>
            <a:ext cx="2515315" cy="66272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3"/>
          <p:cNvSpPr txBox="1">
            <a:spLocks noGrp="1"/>
          </p:cNvSpPr>
          <p:nvPr>
            <p:ph type="title" idx="4294967295"/>
          </p:nvPr>
        </p:nvSpPr>
        <p:spPr>
          <a:xfrm>
            <a:off x="949569" y="-424554"/>
            <a:ext cx="10292862" cy="18901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C2E78"/>
              </a:buClr>
              <a:buSzPts val="5400"/>
              <a:buFont typeface="Calibri"/>
              <a:buNone/>
            </a:pPr>
            <a:r>
              <a:rPr lang="sl-SI" sz="5400" dirty="0"/>
              <a:t>Moduli</a:t>
            </a:r>
            <a:endParaRPr sz="5400" dirty="0">
              <a:solidFill>
                <a:srgbClr val="1C2E78"/>
              </a:solidFill>
            </a:endParaRPr>
          </a:p>
        </p:txBody>
      </p:sp>
      <p:grpSp>
        <p:nvGrpSpPr>
          <p:cNvPr id="107" name="Google Shape;107;p3"/>
          <p:cNvGrpSpPr/>
          <p:nvPr/>
        </p:nvGrpSpPr>
        <p:grpSpPr>
          <a:xfrm>
            <a:off x="949569" y="2179751"/>
            <a:ext cx="10520867" cy="4282870"/>
            <a:chOff x="0" y="8026"/>
            <a:chExt cx="10520867" cy="4282870"/>
          </a:xfrm>
        </p:grpSpPr>
        <p:sp>
          <p:nvSpPr>
            <p:cNvPr id="108" name="Google Shape;108;p3"/>
            <p:cNvSpPr/>
            <p:nvPr/>
          </p:nvSpPr>
          <p:spPr>
            <a:xfrm>
              <a:off x="0" y="8026"/>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txBox="1"/>
            <p:nvPr/>
          </p:nvSpPr>
          <p:spPr>
            <a:xfrm>
              <a:off x="34338" y="42364"/>
              <a:ext cx="10452191" cy="634733"/>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None/>
              </a:pPr>
              <a:r>
                <a:rPr lang="en-US" sz="2800" b="0" dirty="0">
                  <a:solidFill>
                    <a:schemeClr val="lt1"/>
                  </a:solidFill>
                  <a:latin typeface="Calibri"/>
                  <a:ea typeface="Calibri"/>
                  <a:cs typeface="Calibri"/>
                  <a:sym typeface="Calibri"/>
                </a:rPr>
                <a:t>1. </a:t>
              </a:r>
              <a:r>
                <a:rPr lang="sl-SI" sz="2800" dirty="0">
                  <a:solidFill>
                    <a:schemeClr val="lt1"/>
                  </a:solidFill>
                  <a:latin typeface="Calibri"/>
                  <a:ea typeface="Calibri"/>
                  <a:cs typeface="Calibri"/>
                  <a:sym typeface="Calibri"/>
                </a:rPr>
                <a:t>Osnovne veščine digitalne pismenosti</a:t>
              </a:r>
              <a:endParaRPr sz="2800" b="0" dirty="0">
                <a:solidFill>
                  <a:schemeClr val="lt1"/>
                </a:solidFill>
                <a:latin typeface="Calibri"/>
                <a:ea typeface="Calibri"/>
                <a:cs typeface="Calibri"/>
                <a:sym typeface="Calibri"/>
              </a:endParaRPr>
            </a:p>
          </p:txBody>
        </p:sp>
        <p:sp>
          <p:nvSpPr>
            <p:cNvPr id="110" name="Google Shape;110;p3"/>
            <p:cNvSpPr/>
            <p:nvPr/>
          </p:nvSpPr>
          <p:spPr>
            <a:xfrm>
              <a:off x="0" y="717655"/>
              <a:ext cx="10520867" cy="703409"/>
            </a:xfrm>
            <a:prstGeom prst="roundRect">
              <a:avLst>
                <a:gd name="adj" fmla="val 16667"/>
              </a:avLst>
            </a:prstGeom>
            <a:solidFill>
              <a:srgbClr val="84C337"/>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txBox="1"/>
            <p:nvPr/>
          </p:nvSpPr>
          <p:spPr>
            <a:xfrm>
              <a:off x="34338" y="751993"/>
              <a:ext cx="10452300" cy="634800"/>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1" dirty="0">
                  <a:solidFill>
                    <a:srgbClr val="FFFFFF"/>
                  </a:solidFill>
                  <a:latin typeface="Calibri"/>
                  <a:ea typeface="Calibri"/>
                  <a:cs typeface="Calibri"/>
                  <a:sym typeface="Calibri"/>
                </a:rPr>
                <a:t>2. </a:t>
              </a:r>
              <a:r>
                <a:rPr lang="sl-SI" sz="2800" b="1" dirty="0">
                  <a:solidFill>
                    <a:schemeClr val="lt1"/>
                  </a:solidFill>
                  <a:latin typeface="Calibri"/>
                  <a:ea typeface="Calibri"/>
                  <a:cs typeface="Calibri"/>
                  <a:sym typeface="Calibri"/>
                </a:rPr>
                <a:t>Varnost in preventiva</a:t>
              </a:r>
              <a:endParaRPr sz="2800" b="1" dirty="0">
                <a:solidFill>
                  <a:srgbClr val="FFFFFF"/>
                </a:solidFill>
                <a:latin typeface="Calibri"/>
                <a:ea typeface="Calibri"/>
                <a:cs typeface="Calibri"/>
                <a:sym typeface="Calibri"/>
              </a:endParaRPr>
            </a:p>
          </p:txBody>
        </p:sp>
        <p:sp>
          <p:nvSpPr>
            <p:cNvPr id="112" name="Google Shape;112;p3"/>
            <p:cNvSpPr/>
            <p:nvPr/>
          </p:nvSpPr>
          <p:spPr>
            <a:xfrm>
              <a:off x="0" y="1435113"/>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txBox="1"/>
            <p:nvPr/>
          </p:nvSpPr>
          <p:spPr>
            <a:xfrm>
              <a:off x="34338" y="1469451"/>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dirty="0">
                  <a:solidFill>
                    <a:srgbClr val="FFFFFF"/>
                  </a:solidFill>
                  <a:latin typeface="Calibri"/>
                  <a:ea typeface="Calibri"/>
                  <a:cs typeface="Calibri"/>
                  <a:sym typeface="Calibri"/>
                </a:rPr>
                <a:t>3. </a:t>
              </a:r>
              <a:r>
                <a:rPr lang="sl-SI" sz="2800" dirty="0">
                  <a:solidFill>
                    <a:srgbClr val="FFFFFF"/>
                  </a:solidFill>
                  <a:latin typeface="Calibri"/>
                  <a:ea typeface="Calibri"/>
                  <a:cs typeface="Calibri"/>
                  <a:sym typeface="Calibri"/>
                </a:rPr>
                <a:t>Upravljanje bančnega računa prek spleta </a:t>
              </a:r>
              <a:r>
                <a:rPr lang="en-US" sz="2800" dirty="0">
                  <a:solidFill>
                    <a:srgbClr val="FFFFFF"/>
                  </a:solidFill>
                  <a:latin typeface="Calibri"/>
                  <a:ea typeface="Calibri"/>
                  <a:cs typeface="Calibri"/>
                  <a:sym typeface="Calibri"/>
                </a:rPr>
                <a:t> </a:t>
              </a:r>
              <a:endParaRPr sz="2800" dirty="0">
                <a:solidFill>
                  <a:srgbClr val="FFFFFF"/>
                </a:solidFill>
                <a:latin typeface="Calibri"/>
                <a:ea typeface="Calibri"/>
                <a:cs typeface="Calibri"/>
                <a:sym typeface="Calibri"/>
              </a:endParaRPr>
            </a:p>
          </p:txBody>
        </p:sp>
        <p:sp>
          <p:nvSpPr>
            <p:cNvPr id="114" name="Google Shape;114;p3"/>
            <p:cNvSpPr/>
            <p:nvPr/>
          </p:nvSpPr>
          <p:spPr>
            <a:xfrm>
              <a:off x="0" y="2152571"/>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txBox="1"/>
            <p:nvPr/>
          </p:nvSpPr>
          <p:spPr>
            <a:xfrm>
              <a:off x="34338" y="2186909"/>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None/>
              </a:pPr>
              <a:r>
                <a:rPr lang="en-US" sz="2600" dirty="0">
                  <a:solidFill>
                    <a:schemeClr val="lt1"/>
                  </a:solidFill>
                  <a:latin typeface="Calibri"/>
                  <a:ea typeface="Calibri"/>
                  <a:cs typeface="Calibri"/>
                  <a:sym typeface="Calibri"/>
                </a:rPr>
                <a:t>4.. </a:t>
              </a:r>
              <a:r>
                <a:rPr lang="sl-SI" sz="2600" dirty="0">
                  <a:solidFill>
                    <a:schemeClr val="lt1"/>
                  </a:solidFill>
                  <a:latin typeface="Calibri"/>
                  <a:ea typeface="Calibri"/>
                  <a:cs typeface="Calibri"/>
                  <a:sym typeface="Calibri"/>
                </a:rPr>
                <a:t>Spletne rešitve za prejemanje in pošiljanje denarja</a:t>
              </a:r>
              <a:endParaRPr sz="2600" dirty="0">
                <a:solidFill>
                  <a:schemeClr val="lt1"/>
                </a:solidFill>
                <a:latin typeface="Calibri"/>
                <a:ea typeface="Calibri"/>
                <a:cs typeface="Calibri"/>
                <a:sym typeface="Calibri"/>
              </a:endParaRPr>
            </a:p>
          </p:txBody>
        </p:sp>
        <p:sp>
          <p:nvSpPr>
            <p:cNvPr id="116" name="Google Shape;116;p3"/>
            <p:cNvSpPr/>
            <p:nvPr/>
          </p:nvSpPr>
          <p:spPr>
            <a:xfrm>
              <a:off x="0" y="2870029"/>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txBox="1"/>
            <p:nvPr/>
          </p:nvSpPr>
          <p:spPr>
            <a:xfrm>
              <a:off x="34338" y="2904367"/>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100000"/>
                </a:lnSpc>
                <a:spcBef>
                  <a:spcPts val="0"/>
                </a:spcBef>
                <a:spcAft>
                  <a:spcPts val="0"/>
                </a:spcAft>
                <a:buNone/>
              </a:pPr>
              <a:r>
                <a:rPr lang="en-US" sz="2600" dirty="0">
                  <a:solidFill>
                    <a:schemeClr val="lt1"/>
                  </a:solidFill>
                  <a:latin typeface="Calibri"/>
                  <a:ea typeface="Calibri"/>
                  <a:cs typeface="Calibri"/>
                  <a:sym typeface="Calibri"/>
                </a:rPr>
                <a:t>5. </a:t>
              </a:r>
              <a:r>
                <a:rPr lang="sl-SI" sz="2600" dirty="0">
                  <a:solidFill>
                    <a:schemeClr val="lt1"/>
                  </a:solidFill>
                  <a:latin typeface="Calibri"/>
                  <a:ea typeface="Calibri"/>
                  <a:cs typeface="Calibri"/>
                  <a:sym typeface="Calibri"/>
                </a:rPr>
                <a:t>Uporaba kreditne kartice za nakupovanje blaga in storitev prek spleta</a:t>
              </a:r>
              <a:endParaRPr sz="2600" dirty="0">
                <a:solidFill>
                  <a:schemeClr val="lt1"/>
                </a:solidFill>
                <a:latin typeface="Calibri"/>
                <a:ea typeface="Calibri"/>
                <a:cs typeface="Calibri"/>
                <a:sym typeface="Calibri"/>
              </a:endParaRPr>
            </a:p>
          </p:txBody>
        </p:sp>
        <p:sp>
          <p:nvSpPr>
            <p:cNvPr id="118" name="Google Shape;118;p3"/>
            <p:cNvSpPr/>
            <p:nvPr/>
          </p:nvSpPr>
          <p:spPr>
            <a:xfrm>
              <a:off x="0" y="3587487"/>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txBox="1"/>
            <p:nvPr/>
          </p:nvSpPr>
          <p:spPr>
            <a:xfrm>
              <a:off x="34338" y="3621825"/>
              <a:ext cx="10452191" cy="634733"/>
            </a:xfrm>
            <a:prstGeom prst="rect">
              <a:avLst/>
            </a:prstGeom>
            <a:noFill/>
            <a:ln>
              <a:noFill/>
            </a:ln>
          </p:spPr>
          <p:txBody>
            <a:bodyPr spcFirstLastPara="1" wrap="square" lIns="99050" tIns="99050" rIns="99050" bIns="99050" anchor="ctr" anchorCtr="0">
              <a:noAutofit/>
            </a:bodyPr>
            <a:lstStyle/>
            <a:p>
              <a:pPr lvl="0">
                <a:lnSpc>
                  <a:spcPct val="90000"/>
                </a:lnSpc>
              </a:pPr>
              <a:r>
                <a:rPr lang="en-US" sz="2600" b="0" i="0" u="none" dirty="0">
                  <a:solidFill>
                    <a:schemeClr val="lt1"/>
                  </a:solidFill>
                  <a:latin typeface="Calibri"/>
                  <a:ea typeface="Calibri"/>
                  <a:cs typeface="Calibri"/>
                  <a:sym typeface="Calibri"/>
                </a:rPr>
                <a:t>6. </a:t>
              </a:r>
              <a:r>
                <a:rPr lang="sl-SI" sz="2600" dirty="0">
                  <a:solidFill>
                    <a:schemeClr val="bg1"/>
                  </a:solidFill>
                  <a:latin typeface="Calibri"/>
                  <a:ea typeface="Calibri"/>
                  <a:cs typeface="Calibri"/>
                  <a:sym typeface="Calibri"/>
                </a:rPr>
                <a:t>Postopki spletnega plačevanja davkov in javnih storitev</a:t>
              </a:r>
              <a:endParaRPr sz="2600" dirty="0">
                <a:solidFill>
                  <a:schemeClr val="bg1"/>
                </a:solidFill>
                <a:latin typeface="Calibri"/>
                <a:ea typeface="Calibri"/>
                <a:cs typeface="Calibri"/>
                <a:sym typeface="Calibri"/>
              </a:endParaRPr>
            </a:p>
          </p:txBody>
        </p:sp>
      </p:grpSp>
      <p:pic>
        <p:nvPicPr>
          <p:cNvPr id="121" name="Google Shape;121;p3"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a:stretch/>
        </p:blipFill>
        <p:spPr>
          <a:xfrm>
            <a:off x="0" y="23312"/>
            <a:ext cx="3800819" cy="1795328"/>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1524000" y="927147"/>
            <a:ext cx="7732832"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sl-SI" sz="2400" dirty="0"/>
              <a:t>Kompetence</a:t>
            </a:r>
            <a:endParaRPr sz="2400" dirty="0"/>
          </a:p>
        </p:txBody>
      </p:sp>
      <p:pic>
        <p:nvPicPr>
          <p:cNvPr id="128" name="Google Shape;128;p4" descr="Στόχος με συμπαγές γέμισμα"/>
          <p:cNvPicPr preferRelativeResize="0"/>
          <p:nvPr/>
        </p:nvPicPr>
        <p:blipFill rotWithShape="1">
          <a:blip r:embed="rId3">
            <a:alphaModFix/>
          </a:blip>
          <a:srcRect/>
          <a:stretch/>
        </p:blipFill>
        <p:spPr>
          <a:xfrm>
            <a:off x="0" y="474320"/>
            <a:ext cx="1524000" cy="1524000"/>
          </a:xfrm>
          <a:prstGeom prst="rect">
            <a:avLst/>
          </a:prstGeom>
          <a:noFill/>
          <a:ln>
            <a:noFill/>
          </a:ln>
        </p:spPr>
      </p:pic>
      <p:sp>
        <p:nvSpPr>
          <p:cNvPr id="129" name="Google Shape;129;p4"/>
          <p:cNvSpPr txBox="1">
            <a:spLocks noGrp="1"/>
          </p:cNvSpPr>
          <p:nvPr>
            <p:ph type="body" idx="1"/>
          </p:nvPr>
        </p:nvSpPr>
        <p:spPr>
          <a:xfrm>
            <a:off x="497960" y="2236588"/>
            <a:ext cx="5610300" cy="45057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92D050"/>
              </a:buClr>
              <a:buSzPts val="2400"/>
              <a:buFont typeface="Calibri"/>
              <a:buChar char="▪"/>
            </a:pPr>
            <a:r>
              <a:rPr lang="sl-SI" sz="1800" dirty="0"/>
              <a:t>imeli veščine, potrebne za varno in samozavestno uporabo storitev mobilnega denarja</a:t>
            </a:r>
            <a:r>
              <a:rPr lang="en-US" sz="1800" dirty="0"/>
              <a:t>: </a:t>
            </a:r>
            <a:endParaRPr sz="1800" dirty="0"/>
          </a:p>
          <a:p>
            <a:pPr marL="685800" lvl="1" indent="-228600">
              <a:spcBef>
                <a:spcPts val="1200"/>
              </a:spcBef>
              <a:buClr>
                <a:srgbClr val="FFDA4C"/>
              </a:buClr>
              <a:buSzPts val="2400"/>
            </a:pPr>
            <a:r>
              <a:rPr lang="en-US" sz="1800" dirty="0"/>
              <a:t>U</a:t>
            </a:r>
            <a:r>
              <a:rPr lang="sl-SI" sz="1800" dirty="0"/>
              <a:t>porabljanje naprav IKT in njihovo posodabljanje </a:t>
            </a:r>
            <a:r>
              <a:rPr lang="en-US" sz="1800" dirty="0"/>
              <a:t> </a:t>
            </a:r>
            <a:endParaRPr sz="1800" dirty="0"/>
          </a:p>
          <a:p>
            <a:pPr marL="685800" lvl="1" indent="-228600" algn="l" rtl="0">
              <a:lnSpc>
                <a:spcPct val="100000"/>
              </a:lnSpc>
              <a:spcBef>
                <a:spcPts val="1200"/>
              </a:spcBef>
              <a:spcAft>
                <a:spcPts val="0"/>
              </a:spcAft>
              <a:buClr>
                <a:srgbClr val="FFDA4C"/>
              </a:buClr>
              <a:buSzPts val="2400"/>
              <a:buChar char="✔"/>
            </a:pPr>
            <a:r>
              <a:rPr lang="sl-SI" sz="1800" dirty="0"/>
              <a:t>Upravljanje e-poštnega računa</a:t>
            </a:r>
            <a:r>
              <a:rPr lang="en-US" sz="1800" dirty="0"/>
              <a:t>: </a:t>
            </a:r>
            <a:r>
              <a:rPr lang="sl-SI" sz="1800" dirty="0"/>
              <a:t>pošiljanje in</a:t>
            </a:r>
            <a:r>
              <a:rPr lang="en-US" sz="1800" dirty="0"/>
              <a:t> </a:t>
            </a:r>
            <a:r>
              <a:rPr lang="sl-SI" sz="1800" dirty="0"/>
              <a:t>prejemanje e-poštnih sporočil</a:t>
            </a:r>
            <a:r>
              <a:rPr lang="en-US" sz="1800" dirty="0"/>
              <a:t>, o</a:t>
            </a:r>
            <a:r>
              <a:rPr lang="sl-SI" sz="1800" dirty="0" err="1"/>
              <a:t>dgovarjanje</a:t>
            </a:r>
            <a:r>
              <a:rPr lang="sl-SI" sz="1800" dirty="0"/>
              <a:t> nanje</a:t>
            </a:r>
            <a:r>
              <a:rPr lang="en-US" sz="1800" dirty="0"/>
              <a:t>, </a:t>
            </a:r>
            <a:r>
              <a:rPr lang="sl-SI" sz="1800" dirty="0"/>
              <a:t>njihovo urejanje</a:t>
            </a:r>
            <a:r>
              <a:rPr lang="en-US" sz="1800" dirty="0"/>
              <a:t>, </a:t>
            </a:r>
            <a:r>
              <a:rPr lang="sl-SI" sz="1800" dirty="0"/>
              <a:t>pripenjanje datotek in upravljanje seznama stikov</a:t>
            </a:r>
            <a:endParaRPr sz="1800" dirty="0"/>
          </a:p>
          <a:p>
            <a:pPr marL="685800" lvl="1" indent="-228600" algn="l" rtl="0">
              <a:lnSpc>
                <a:spcPct val="100000"/>
              </a:lnSpc>
              <a:spcBef>
                <a:spcPts val="1200"/>
              </a:spcBef>
              <a:spcAft>
                <a:spcPts val="0"/>
              </a:spcAft>
              <a:buClr>
                <a:srgbClr val="FFDA4C"/>
              </a:buClr>
              <a:buSzPts val="2400"/>
              <a:buChar char="✔"/>
            </a:pPr>
            <a:r>
              <a:rPr lang="sl-SI" sz="1800" dirty="0"/>
              <a:t>Navigacija po spletu</a:t>
            </a:r>
            <a:endParaRPr sz="1800" dirty="0"/>
          </a:p>
          <a:p>
            <a:pPr marL="685800" lvl="1" indent="-228600" algn="l" rtl="0">
              <a:lnSpc>
                <a:spcPct val="100000"/>
              </a:lnSpc>
              <a:spcBef>
                <a:spcPts val="1200"/>
              </a:spcBef>
              <a:spcAft>
                <a:spcPts val="0"/>
              </a:spcAft>
              <a:buClr>
                <a:srgbClr val="FFDA4C"/>
              </a:buClr>
              <a:buSzPts val="2400"/>
              <a:buChar char="✔"/>
            </a:pPr>
            <a:r>
              <a:rPr lang="sl-SI" sz="1800" dirty="0"/>
              <a:t>Osnovno upravljanje datotek</a:t>
            </a:r>
            <a:r>
              <a:rPr lang="en-US" sz="1800" dirty="0"/>
              <a:t> (</a:t>
            </a:r>
            <a:r>
              <a:rPr lang="sl-SI" sz="1800" dirty="0"/>
              <a:t>ustvarjanje, shranjevanje, urejanje datotek in map)</a:t>
            </a:r>
            <a:endParaRPr sz="1800" dirty="0"/>
          </a:p>
          <a:p>
            <a:pPr marL="685800" lvl="1" indent="-228600" algn="l" rtl="0">
              <a:lnSpc>
                <a:spcPct val="100000"/>
              </a:lnSpc>
              <a:spcBef>
                <a:spcPts val="1200"/>
              </a:spcBef>
              <a:spcAft>
                <a:spcPts val="0"/>
              </a:spcAft>
              <a:buClr>
                <a:srgbClr val="FFDA4C"/>
              </a:buClr>
              <a:buSzPts val="2400"/>
              <a:buChar char="✔"/>
            </a:pPr>
            <a:r>
              <a:rPr lang="sl-SI" sz="1800" dirty="0"/>
              <a:t>Nastavitev parametrov zasebnosti</a:t>
            </a:r>
            <a:r>
              <a:rPr lang="en-US" sz="1800" dirty="0"/>
              <a:t> </a:t>
            </a:r>
            <a:endParaRPr sz="1800" dirty="0"/>
          </a:p>
        </p:txBody>
      </p:sp>
      <p:sp>
        <p:nvSpPr>
          <p:cNvPr id="130" name="Google Shape;130;p4"/>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sl-SI" sz="2000" b="0" dirty="0">
                <a:solidFill>
                  <a:schemeClr val="dk1"/>
                </a:solidFill>
                <a:latin typeface="Calibri"/>
                <a:ea typeface="Calibri"/>
                <a:cs typeface="Calibri"/>
                <a:sym typeface="Calibri"/>
              </a:rPr>
              <a:t>Osnovne veščine digitalne pismenosti</a:t>
            </a:r>
            <a:endParaRPr sz="2000" b="0" dirty="0">
              <a:solidFill>
                <a:schemeClr val="dk1"/>
              </a:solidFill>
              <a:latin typeface="Calibri"/>
              <a:ea typeface="Calibri"/>
              <a:cs typeface="Calibri"/>
              <a:sym typeface="Calibri"/>
            </a:endParaRPr>
          </a:p>
        </p:txBody>
      </p:sp>
      <p:sp>
        <p:nvSpPr>
          <p:cNvPr id="131" name="Google Shape;131;p4"/>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1</a:t>
            </a:r>
            <a:endParaRPr sz="2000" b="1">
              <a:solidFill>
                <a:schemeClr val="lt1"/>
              </a:solidFill>
              <a:latin typeface="Calibri"/>
              <a:ea typeface="Calibri"/>
              <a:cs typeface="Calibri"/>
              <a:sym typeface="Calibri"/>
            </a:endParaRPr>
          </a:p>
        </p:txBody>
      </p:sp>
      <p:sp>
        <p:nvSpPr>
          <p:cNvPr id="132" name="Google Shape;132;p4"/>
          <p:cNvSpPr txBox="1"/>
          <p:nvPr/>
        </p:nvSpPr>
        <p:spPr>
          <a:xfrm>
            <a:off x="6108260" y="2236588"/>
            <a:ext cx="5802056" cy="3694265"/>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rgbClr val="92D050"/>
              </a:buClr>
              <a:buSzPts val="2400"/>
              <a:buFont typeface="Calibri"/>
              <a:buChar char="▪"/>
            </a:pPr>
            <a:r>
              <a:rPr lang="sl-SI" sz="2000" dirty="0">
                <a:solidFill>
                  <a:schemeClr val="lt1"/>
                </a:solidFill>
                <a:latin typeface="Calibri"/>
                <a:ea typeface="Calibri"/>
                <a:cs typeface="Calibri"/>
                <a:sym typeface="Calibri"/>
              </a:rPr>
              <a:t>Imeli znanje za ravnanje s pametnim telefonom</a:t>
            </a:r>
            <a:r>
              <a:rPr lang="en-US" sz="2000" dirty="0">
                <a:solidFill>
                  <a:schemeClr val="lt1"/>
                </a:solidFill>
                <a:latin typeface="Calibri"/>
                <a:ea typeface="Calibri"/>
                <a:cs typeface="Calibri"/>
                <a:sym typeface="Calibri"/>
              </a:rPr>
              <a:t>:  </a:t>
            </a:r>
            <a:endParaRPr dirty="0"/>
          </a:p>
          <a:p>
            <a:pPr marL="685800" marR="0" lvl="1" indent="-228600" algn="l" rtl="0">
              <a:lnSpc>
                <a:spcPct val="100000"/>
              </a:lnSpc>
              <a:spcBef>
                <a:spcPts val="1200"/>
              </a:spcBef>
              <a:spcAft>
                <a:spcPts val="0"/>
              </a:spcAft>
              <a:buClr>
                <a:srgbClr val="FFDA4C"/>
              </a:buClr>
              <a:buSzPts val="2400"/>
              <a:buFont typeface="Calibri"/>
              <a:buChar char="✔"/>
            </a:pPr>
            <a:r>
              <a:rPr lang="sl-SI" sz="2000" b="0" i="0" u="none" strike="noStrike" cap="none" dirty="0">
                <a:solidFill>
                  <a:schemeClr val="lt1"/>
                </a:solidFill>
                <a:latin typeface="Calibri"/>
                <a:ea typeface="Calibri"/>
                <a:cs typeface="Calibri"/>
                <a:sym typeface="Calibri"/>
              </a:rPr>
              <a:t>Razumevanje osnovne terminologije</a:t>
            </a:r>
            <a:endParaRPr dirty="0"/>
          </a:p>
          <a:p>
            <a:pPr marL="685800" marR="0" lvl="1" indent="-228600" algn="l" rtl="0">
              <a:lnSpc>
                <a:spcPct val="100000"/>
              </a:lnSpc>
              <a:spcBef>
                <a:spcPts val="1200"/>
              </a:spcBef>
              <a:spcAft>
                <a:spcPts val="0"/>
              </a:spcAft>
              <a:buClr>
                <a:srgbClr val="FFDA4C"/>
              </a:buClr>
              <a:buSzPts val="2400"/>
              <a:buFont typeface="Calibri"/>
              <a:buChar char="✔"/>
            </a:pPr>
            <a:r>
              <a:rPr lang="sl-SI" sz="2000" b="0" i="0" u="none" strike="noStrike" cap="none" dirty="0">
                <a:solidFill>
                  <a:schemeClr val="lt1"/>
                </a:solidFill>
                <a:latin typeface="Calibri"/>
                <a:ea typeface="Calibri"/>
                <a:cs typeface="Calibri"/>
                <a:sym typeface="Calibri"/>
              </a:rPr>
              <a:t>Navigacija po mobilnih vmesnikih in</a:t>
            </a:r>
            <a:r>
              <a:rPr lang="en-US" sz="2000" b="0" i="0" u="none" strike="noStrike" cap="none" dirty="0">
                <a:solidFill>
                  <a:schemeClr val="lt1"/>
                </a:solidFill>
                <a:latin typeface="Calibri"/>
                <a:ea typeface="Calibri"/>
                <a:cs typeface="Calibri"/>
                <a:sym typeface="Calibri"/>
              </a:rPr>
              <a:t> men</a:t>
            </a:r>
            <a:r>
              <a:rPr lang="sl-SI" sz="2000" b="0" i="0" u="none" strike="noStrike" cap="none" dirty="0" err="1">
                <a:solidFill>
                  <a:schemeClr val="lt1"/>
                </a:solidFill>
                <a:latin typeface="Calibri"/>
                <a:ea typeface="Calibri"/>
                <a:cs typeface="Calibri"/>
                <a:sym typeface="Calibri"/>
              </a:rPr>
              <a:t>ijih</a:t>
            </a:r>
            <a:endParaRPr dirty="0"/>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U</a:t>
            </a:r>
            <a:r>
              <a:rPr lang="sl-SI" sz="2000" b="0" i="0" u="none" strike="noStrike" cap="none" dirty="0">
                <a:solidFill>
                  <a:schemeClr val="lt1"/>
                </a:solidFill>
                <a:latin typeface="Calibri"/>
                <a:ea typeface="Calibri"/>
                <a:cs typeface="Calibri"/>
                <a:sym typeface="Calibri"/>
              </a:rPr>
              <a:t>poraba zaslona na dotik in </a:t>
            </a:r>
            <a:r>
              <a:rPr lang="en-US" sz="2000" b="0" i="0" u="none" strike="noStrike" cap="none" dirty="0">
                <a:solidFill>
                  <a:schemeClr val="lt1"/>
                </a:solidFill>
                <a:latin typeface="Calibri"/>
                <a:ea typeface="Calibri"/>
                <a:cs typeface="Calibri"/>
                <a:sym typeface="Calibri"/>
              </a:rPr>
              <a:t>g</a:t>
            </a:r>
            <a:r>
              <a:rPr lang="sl-SI" sz="2000" b="0" i="0" u="none" strike="noStrike" cap="none" dirty="0" err="1">
                <a:solidFill>
                  <a:schemeClr val="lt1"/>
                </a:solidFill>
                <a:latin typeface="Calibri"/>
                <a:ea typeface="Calibri"/>
                <a:cs typeface="Calibri"/>
                <a:sym typeface="Calibri"/>
              </a:rPr>
              <a:t>umbov</a:t>
            </a:r>
            <a:endParaRPr dirty="0"/>
          </a:p>
          <a:p>
            <a:pPr marL="685800" marR="0" lvl="1" indent="-228600" algn="l" rtl="0">
              <a:lnSpc>
                <a:spcPct val="100000"/>
              </a:lnSpc>
              <a:spcBef>
                <a:spcPts val="1200"/>
              </a:spcBef>
              <a:spcAft>
                <a:spcPts val="0"/>
              </a:spcAft>
              <a:buClr>
                <a:srgbClr val="FFDA4C"/>
              </a:buClr>
              <a:buSzPts val="2400"/>
              <a:buFont typeface="Calibri"/>
              <a:buChar char="✔"/>
            </a:pPr>
            <a:r>
              <a:rPr lang="sl-SI" sz="2000" b="0" i="0" u="none" strike="noStrike" cap="none" dirty="0">
                <a:solidFill>
                  <a:schemeClr val="lt1"/>
                </a:solidFill>
                <a:latin typeface="Calibri"/>
                <a:ea typeface="Calibri"/>
                <a:cs typeface="Calibri"/>
                <a:sym typeface="Calibri"/>
              </a:rPr>
              <a:t>Zmožnost prenašanja in posodabljanja </a:t>
            </a:r>
            <a:r>
              <a:rPr lang="en-US" sz="2000" b="0" i="0" u="none" strike="noStrike" cap="none" dirty="0" err="1">
                <a:solidFill>
                  <a:schemeClr val="lt1"/>
                </a:solidFill>
                <a:latin typeface="Calibri"/>
                <a:ea typeface="Calibri"/>
                <a:cs typeface="Calibri"/>
                <a:sym typeface="Calibri"/>
              </a:rPr>
              <a:t>mobil</a:t>
            </a:r>
            <a:r>
              <a:rPr lang="sl-SI" sz="2000" b="0" i="0" u="none" strike="noStrike" cap="none" dirty="0" err="1">
                <a:solidFill>
                  <a:schemeClr val="lt1"/>
                </a:solidFill>
                <a:latin typeface="Calibri"/>
                <a:ea typeface="Calibri"/>
                <a:cs typeface="Calibri"/>
                <a:sym typeface="Calibri"/>
              </a:rPr>
              <a:t>nih</a:t>
            </a:r>
            <a:r>
              <a:rPr lang="sl-SI" sz="2000" b="0" i="0" u="none" strike="noStrike" cap="none" dirty="0">
                <a:solidFill>
                  <a:schemeClr val="lt1"/>
                </a:solidFill>
                <a:latin typeface="Calibri"/>
                <a:ea typeface="Calibri"/>
                <a:cs typeface="Calibri"/>
                <a:sym typeface="Calibri"/>
              </a:rPr>
              <a:t> </a:t>
            </a:r>
            <a:r>
              <a:rPr lang="en-US" sz="2000" b="0" i="0" u="none" strike="noStrike" cap="none" dirty="0">
                <a:solidFill>
                  <a:schemeClr val="lt1"/>
                </a:solidFill>
                <a:latin typeface="Calibri"/>
                <a:ea typeface="Calibri"/>
                <a:cs typeface="Calibri"/>
                <a:sym typeface="Calibri"/>
              </a:rPr>
              <a:t>ap</a:t>
            </a:r>
            <a:r>
              <a:rPr lang="sl-SI" sz="2000" b="0" i="0" u="none" strike="noStrike" cap="none" dirty="0" err="1">
                <a:solidFill>
                  <a:schemeClr val="lt1"/>
                </a:solidFill>
                <a:latin typeface="Calibri"/>
                <a:ea typeface="Calibri"/>
                <a:cs typeface="Calibri"/>
                <a:sym typeface="Calibri"/>
              </a:rPr>
              <a:t>likacij</a:t>
            </a:r>
            <a:endParaRPr dirty="0"/>
          </a:p>
          <a:p>
            <a:pPr marL="685800" marR="0" lvl="1" indent="-228600" algn="l" rtl="0">
              <a:lnSpc>
                <a:spcPct val="100000"/>
              </a:lnSpc>
              <a:spcBef>
                <a:spcPts val="1200"/>
              </a:spcBef>
              <a:spcAft>
                <a:spcPts val="0"/>
              </a:spcAft>
              <a:buClr>
                <a:srgbClr val="FFDA4C"/>
              </a:buClr>
              <a:buSzPts val="2400"/>
              <a:buFont typeface="Calibri"/>
              <a:buChar char="✔"/>
            </a:pPr>
            <a:r>
              <a:rPr lang="sl-SI" sz="2000" b="0" i="0" u="none" strike="noStrike" cap="none" dirty="0">
                <a:solidFill>
                  <a:schemeClr val="lt1"/>
                </a:solidFill>
                <a:latin typeface="Calibri"/>
                <a:ea typeface="Calibri"/>
                <a:cs typeface="Calibri"/>
                <a:sym typeface="Calibri"/>
              </a:rPr>
              <a:t>Raziskovanje različnih posebnosti</a:t>
            </a:r>
            <a:r>
              <a:rPr lang="en-US" sz="2000" b="0" i="0" u="none" strike="noStrike" cap="none" dirty="0">
                <a:solidFill>
                  <a:schemeClr val="lt1"/>
                </a:solidFill>
                <a:latin typeface="Calibri"/>
                <a:ea typeface="Calibri"/>
                <a:cs typeface="Calibri"/>
                <a:sym typeface="Calibri"/>
              </a:rPr>
              <a:t> </a:t>
            </a:r>
            <a:r>
              <a:rPr lang="sl-SI" sz="2000" b="0" i="0" u="none" strike="noStrike" cap="none" dirty="0">
                <a:solidFill>
                  <a:schemeClr val="lt1"/>
                </a:solidFill>
                <a:latin typeface="Calibri"/>
                <a:ea typeface="Calibri"/>
                <a:cs typeface="Calibri"/>
                <a:sym typeface="Calibri"/>
              </a:rPr>
              <a:t>določene </a:t>
            </a:r>
            <a:r>
              <a:rPr lang="en-US" sz="2000" b="0" i="0" u="none" strike="noStrike" cap="none" dirty="0" err="1">
                <a:solidFill>
                  <a:schemeClr val="lt1"/>
                </a:solidFill>
                <a:latin typeface="Calibri"/>
                <a:ea typeface="Calibri"/>
                <a:cs typeface="Calibri"/>
                <a:sym typeface="Calibri"/>
              </a:rPr>
              <a:t>mobil</a:t>
            </a:r>
            <a:r>
              <a:rPr lang="sl-SI" sz="2000" b="0" i="0" u="none" strike="noStrike" cap="none" dirty="0">
                <a:solidFill>
                  <a:schemeClr val="lt1"/>
                </a:solidFill>
                <a:latin typeface="Calibri"/>
                <a:ea typeface="Calibri"/>
                <a:cs typeface="Calibri"/>
                <a:sym typeface="Calibri"/>
              </a:rPr>
              <a:t>n</a:t>
            </a:r>
            <a:r>
              <a:rPr lang="en-US" sz="2000" b="0" i="0" u="none" strike="noStrike" cap="none" dirty="0">
                <a:solidFill>
                  <a:schemeClr val="lt1"/>
                </a:solidFill>
                <a:latin typeface="Calibri"/>
                <a:ea typeface="Calibri"/>
                <a:cs typeface="Calibri"/>
                <a:sym typeface="Calibri"/>
              </a:rPr>
              <a:t>e ap</a:t>
            </a:r>
            <a:r>
              <a:rPr lang="sl-SI" sz="2000" b="0" i="0" u="none" strike="noStrike" cap="none" dirty="0" err="1">
                <a:solidFill>
                  <a:schemeClr val="lt1"/>
                </a:solidFill>
                <a:latin typeface="Calibri"/>
                <a:ea typeface="Calibri"/>
                <a:cs typeface="Calibri"/>
                <a:sym typeface="Calibri"/>
              </a:rPr>
              <a:t>likacije</a:t>
            </a:r>
            <a:endParaRPr dirty="0"/>
          </a:p>
        </p:txBody>
      </p:sp>
      <p:sp>
        <p:nvSpPr>
          <p:cNvPr id="133" name="Google Shape;133;p4"/>
          <p:cNvSpPr txBox="1"/>
          <p:nvPr/>
        </p:nvSpPr>
        <p:spPr>
          <a:xfrm>
            <a:off x="1524000" y="1571576"/>
            <a:ext cx="6096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400"/>
              <a:buFont typeface="Calibri"/>
              <a:buNone/>
            </a:pPr>
            <a:r>
              <a:rPr lang="sl-SI" sz="2400" i="1" dirty="0">
                <a:solidFill>
                  <a:srgbClr val="1C2E78"/>
                </a:solidFill>
                <a:latin typeface="Calibri"/>
                <a:ea typeface="Calibri"/>
                <a:cs typeface="Calibri"/>
                <a:sym typeface="Calibri"/>
              </a:rPr>
              <a:t>Ko zaključite ta modul, boste</a:t>
            </a: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sl-SI" sz="2400" dirty="0"/>
              <a:t>Vsebina usposabljanja</a:t>
            </a:r>
            <a:endParaRPr sz="2400" dirty="0"/>
          </a:p>
        </p:txBody>
      </p:sp>
      <p:sp>
        <p:nvSpPr>
          <p:cNvPr id="140" name="Google Shape;140;p5"/>
          <p:cNvSpPr txBox="1">
            <a:spLocks noGrp="1"/>
          </p:cNvSpPr>
          <p:nvPr>
            <p:ph type="body" idx="1"/>
          </p:nvPr>
        </p:nvSpPr>
        <p:spPr>
          <a:xfrm>
            <a:off x="437342" y="2361883"/>
            <a:ext cx="5576935" cy="3696796"/>
          </a:xfrm>
          <a:prstGeom prst="rect">
            <a:avLst/>
          </a:prstGeom>
          <a:noFill/>
          <a:ln>
            <a:noFill/>
          </a:ln>
        </p:spPr>
        <p:txBody>
          <a:bodyPr spcFirstLastPara="1" wrap="square" lIns="91425" tIns="45700" rIns="91425" bIns="45700" anchor="t" anchorCtr="0">
            <a:normAutofit fontScale="85000" lnSpcReduction="10000"/>
          </a:bodyPr>
          <a:lstStyle/>
          <a:p>
            <a:pPr marL="457200" lvl="0" indent="-457200" algn="l" rtl="0">
              <a:lnSpc>
                <a:spcPct val="100000"/>
              </a:lnSpc>
              <a:spcBef>
                <a:spcPts val="0"/>
              </a:spcBef>
              <a:spcAft>
                <a:spcPts val="0"/>
              </a:spcAft>
              <a:buClr>
                <a:srgbClr val="FFC243"/>
              </a:buClr>
              <a:buSzPct val="100000"/>
              <a:buFont typeface="Calibri"/>
              <a:buAutoNum type="arabicPeriod"/>
            </a:pPr>
            <a:r>
              <a:rPr lang="sl-SI" dirty="0"/>
              <a:t>Uvod v izobraževanje</a:t>
            </a:r>
            <a:r>
              <a:rPr lang="en-US" dirty="0"/>
              <a:t>: </a:t>
            </a:r>
            <a:r>
              <a:rPr lang="sl-SI" dirty="0"/>
              <a:t>trajanje</a:t>
            </a:r>
            <a:r>
              <a:rPr lang="en-US" dirty="0"/>
              <a:t>, </a:t>
            </a:r>
            <a:r>
              <a:rPr lang="sl-SI" dirty="0"/>
              <a:t>cilji</a:t>
            </a:r>
            <a:r>
              <a:rPr lang="en-US" dirty="0"/>
              <a:t>,</a:t>
            </a:r>
            <a:r>
              <a:rPr lang="sl-SI" dirty="0"/>
              <a:t> vsebina in m</a:t>
            </a:r>
            <a:r>
              <a:rPr lang="en-US" dirty="0" err="1"/>
              <a:t>etodolog</a:t>
            </a:r>
            <a:r>
              <a:rPr lang="sl-SI" dirty="0" err="1"/>
              <a:t>ija</a:t>
            </a:r>
            <a:r>
              <a:rPr lang="en-US" dirty="0"/>
              <a:t> </a:t>
            </a:r>
            <a:endParaRPr dirty="0"/>
          </a:p>
          <a:p>
            <a:pPr marL="457200" lvl="0" indent="-457200" algn="l" rtl="0">
              <a:lnSpc>
                <a:spcPct val="100000"/>
              </a:lnSpc>
              <a:spcBef>
                <a:spcPts val="1200"/>
              </a:spcBef>
              <a:spcAft>
                <a:spcPts val="0"/>
              </a:spcAft>
              <a:buClr>
                <a:srgbClr val="FFC243"/>
              </a:buClr>
              <a:buSzPct val="100000"/>
              <a:buFont typeface="Calibri"/>
              <a:buAutoNum type="arabicPeriod"/>
            </a:pPr>
            <a:r>
              <a:rPr lang="sl-SI" dirty="0"/>
              <a:t>Razumevanje osnovnih varnostnih načel </a:t>
            </a:r>
            <a:r>
              <a:rPr lang="en-US" dirty="0"/>
              <a:t>(</a:t>
            </a:r>
            <a:r>
              <a:rPr lang="sl-SI" dirty="0"/>
              <a:t>močno geslo</a:t>
            </a:r>
            <a:r>
              <a:rPr lang="en-US" dirty="0"/>
              <a:t>, </a:t>
            </a:r>
            <a:r>
              <a:rPr lang="sl-SI" dirty="0"/>
              <a:t>zaščita osebnih podatkov</a:t>
            </a:r>
            <a:r>
              <a:rPr lang="en-US" dirty="0"/>
              <a:t>, n</a:t>
            </a:r>
            <a:r>
              <a:rPr lang="sl-SI" dirty="0"/>
              <a:t>e razkrivamo občutljivih podatkov, kot so številka kreditne kartice, bančnega računa itd.</a:t>
            </a:r>
            <a:r>
              <a:rPr lang="en-US" dirty="0"/>
              <a:t>)</a:t>
            </a:r>
            <a:endParaRPr dirty="0"/>
          </a:p>
          <a:p>
            <a:pPr marL="457200" lvl="0" indent="-457200" algn="l" rtl="0">
              <a:lnSpc>
                <a:spcPct val="100000"/>
              </a:lnSpc>
              <a:spcBef>
                <a:spcPts val="1200"/>
              </a:spcBef>
              <a:spcAft>
                <a:spcPts val="0"/>
              </a:spcAft>
              <a:buClr>
                <a:srgbClr val="FFC243"/>
              </a:buClr>
              <a:buSzPct val="100000"/>
              <a:buFont typeface="Calibri"/>
              <a:buAutoNum type="arabicPeriod"/>
            </a:pPr>
            <a:r>
              <a:rPr lang="sl-SI" dirty="0"/>
              <a:t>Zaščita naprave </a:t>
            </a:r>
            <a:r>
              <a:rPr lang="en-US" dirty="0"/>
              <a:t>I</a:t>
            </a:r>
            <a:r>
              <a:rPr lang="sl-SI" dirty="0"/>
              <a:t>K</a:t>
            </a:r>
            <a:r>
              <a:rPr lang="en-US" dirty="0"/>
              <a:t>T </a:t>
            </a:r>
            <a:r>
              <a:rPr lang="sl-SI" dirty="0"/>
              <a:t>ali </a:t>
            </a:r>
            <a:r>
              <a:rPr lang="en-US" dirty="0" err="1"/>
              <a:t>mobil</a:t>
            </a:r>
            <a:r>
              <a:rPr lang="sl-SI" dirty="0"/>
              <a:t>ne naprave</a:t>
            </a:r>
            <a:r>
              <a:rPr lang="en-US" dirty="0"/>
              <a:t> (</a:t>
            </a:r>
            <a:r>
              <a:rPr lang="en-US" dirty="0" err="1"/>
              <a:t>biometr</a:t>
            </a:r>
            <a:r>
              <a:rPr lang="sl-SI" dirty="0" err="1"/>
              <a:t>ija</a:t>
            </a:r>
            <a:r>
              <a:rPr lang="en-US" dirty="0"/>
              <a:t>, PIN), </a:t>
            </a:r>
            <a:r>
              <a:rPr lang="sl-SI" dirty="0"/>
              <a:t>posodabljanje operacijskega sistema in </a:t>
            </a:r>
            <a:r>
              <a:rPr lang="sl-SI" dirty="0" err="1"/>
              <a:t>antivirusnega</a:t>
            </a:r>
            <a:r>
              <a:rPr lang="sl-SI" dirty="0"/>
              <a:t> programa</a:t>
            </a:r>
            <a:r>
              <a:rPr lang="en-US" dirty="0"/>
              <a:t>. </a:t>
            </a:r>
            <a:endParaRPr dirty="0"/>
          </a:p>
          <a:p>
            <a:pPr marL="457200" lvl="0" indent="-457200" algn="l" rtl="0">
              <a:lnSpc>
                <a:spcPct val="100000"/>
              </a:lnSpc>
              <a:spcBef>
                <a:spcPts val="1200"/>
              </a:spcBef>
              <a:spcAft>
                <a:spcPts val="0"/>
              </a:spcAft>
              <a:buClr>
                <a:srgbClr val="FFC243"/>
              </a:buClr>
              <a:buSzPct val="100000"/>
              <a:buFont typeface="Calibri"/>
              <a:buAutoNum type="arabicPeriod"/>
            </a:pPr>
            <a:r>
              <a:rPr lang="sl-SI" dirty="0"/>
              <a:t>Zaščita računov mobilnega denarja </a:t>
            </a:r>
            <a:r>
              <a:rPr lang="en-US" dirty="0"/>
              <a:t>(</a:t>
            </a:r>
            <a:r>
              <a:rPr lang="sl-SI" dirty="0"/>
              <a:t>najboljše prakse</a:t>
            </a:r>
            <a:r>
              <a:rPr lang="en-US" dirty="0"/>
              <a:t>, d</a:t>
            </a:r>
            <a:r>
              <a:rPr lang="sl-SI" dirty="0"/>
              <a:t>v</a:t>
            </a:r>
            <a:r>
              <a:rPr lang="en-US" dirty="0"/>
              <a:t>o</a:t>
            </a:r>
            <a:r>
              <a:rPr lang="sl-SI" dirty="0" err="1"/>
              <a:t>jna</a:t>
            </a:r>
            <a:r>
              <a:rPr lang="sl-SI" dirty="0"/>
              <a:t> </a:t>
            </a:r>
            <a:r>
              <a:rPr lang="en-US" dirty="0"/>
              <a:t>a</a:t>
            </a:r>
            <a:r>
              <a:rPr lang="sl-SI" dirty="0"/>
              <a:t>v</a:t>
            </a:r>
            <a:r>
              <a:rPr lang="en-US" dirty="0" err="1"/>
              <a:t>tenti</a:t>
            </a:r>
            <a:r>
              <a:rPr lang="sl-SI" dirty="0"/>
              <a:t>k</a:t>
            </a:r>
            <a:r>
              <a:rPr lang="en-US" dirty="0"/>
              <a:t>a</a:t>
            </a:r>
            <a:r>
              <a:rPr lang="sl-SI" dirty="0"/>
              <a:t>c</a:t>
            </a:r>
            <a:r>
              <a:rPr lang="en-US" dirty="0" err="1"/>
              <a:t>i</a:t>
            </a:r>
            <a:r>
              <a:rPr lang="sl-SI" dirty="0"/>
              <a:t>ja</a:t>
            </a:r>
            <a:r>
              <a:rPr lang="en-US" dirty="0"/>
              <a:t>). </a:t>
            </a:r>
            <a:endParaRPr dirty="0"/>
          </a:p>
          <a:p>
            <a:pPr marL="0" lvl="0" indent="0" algn="l" rtl="0">
              <a:lnSpc>
                <a:spcPct val="100000"/>
              </a:lnSpc>
              <a:spcBef>
                <a:spcPts val="1200"/>
              </a:spcBef>
              <a:spcAft>
                <a:spcPts val="0"/>
              </a:spcAft>
              <a:buClr>
                <a:srgbClr val="FFC243"/>
              </a:buClr>
              <a:buSzPct val="100000"/>
              <a:buNone/>
            </a:pPr>
            <a:endParaRPr dirty="0"/>
          </a:p>
        </p:txBody>
      </p:sp>
      <p:sp>
        <p:nvSpPr>
          <p:cNvPr id="141" name="Google Shape;141;p5"/>
          <p:cNvSpPr txBox="1"/>
          <p:nvPr/>
        </p:nvSpPr>
        <p:spPr>
          <a:xfrm>
            <a:off x="6177725" y="2379990"/>
            <a:ext cx="6248966" cy="3660582"/>
          </a:xfrm>
          <a:prstGeom prst="rect">
            <a:avLst/>
          </a:prstGeom>
          <a:noFill/>
          <a:ln>
            <a:noFill/>
          </a:ln>
        </p:spPr>
        <p:txBody>
          <a:bodyPr spcFirstLastPara="1" wrap="square" lIns="91425" tIns="45700" rIns="91425" bIns="45700" anchor="t" anchorCtr="0">
            <a:normAutofit fontScale="92500" lnSpcReduction="10000"/>
          </a:bodyPr>
          <a:lstStyle/>
          <a:p>
            <a:pPr marL="457200" marR="0" lvl="0" indent="-457200" algn="l" rtl="0">
              <a:lnSpc>
                <a:spcPct val="100000"/>
              </a:lnSpc>
              <a:spcBef>
                <a:spcPts val="0"/>
              </a:spcBef>
              <a:spcAft>
                <a:spcPts val="0"/>
              </a:spcAft>
              <a:buClr>
                <a:srgbClr val="FFC243"/>
              </a:buClr>
              <a:buSzPct val="100000"/>
              <a:buFont typeface="Calibri"/>
              <a:buAutoNum type="arabicPeriod" startAt="6"/>
            </a:pPr>
            <a:r>
              <a:rPr lang="sl-SI" sz="2200" dirty="0">
                <a:solidFill>
                  <a:schemeClr val="lt1"/>
                </a:solidFill>
                <a:latin typeface="Calibri"/>
                <a:ea typeface="Calibri"/>
                <a:cs typeface="Calibri"/>
                <a:sym typeface="Calibri"/>
              </a:rPr>
              <a:t>Potrditev t</a:t>
            </a:r>
            <a:r>
              <a:rPr lang="en-US" sz="2200" dirty="0" err="1">
                <a:solidFill>
                  <a:schemeClr val="lt1"/>
                </a:solidFill>
                <a:latin typeface="Calibri"/>
                <a:ea typeface="Calibri"/>
                <a:cs typeface="Calibri"/>
                <a:sym typeface="Calibri"/>
              </a:rPr>
              <a:t>ransa</a:t>
            </a:r>
            <a:r>
              <a:rPr lang="sl-SI" sz="2200" dirty="0" err="1">
                <a:solidFill>
                  <a:schemeClr val="lt1"/>
                </a:solidFill>
                <a:latin typeface="Calibri"/>
                <a:ea typeface="Calibri"/>
                <a:cs typeface="Calibri"/>
                <a:sym typeface="Calibri"/>
              </a:rPr>
              <a:t>kc</a:t>
            </a:r>
            <a:r>
              <a:rPr lang="en-US" sz="2200" dirty="0" err="1">
                <a:solidFill>
                  <a:schemeClr val="lt1"/>
                </a:solidFill>
                <a:latin typeface="Calibri"/>
                <a:ea typeface="Calibri"/>
                <a:cs typeface="Calibri"/>
                <a:sym typeface="Calibri"/>
              </a:rPr>
              <a:t>i</a:t>
            </a:r>
            <a:r>
              <a:rPr lang="sl-SI" sz="2200" dirty="0">
                <a:solidFill>
                  <a:schemeClr val="lt1"/>
                </a:solidFill>
                <a:latin typeface="Calibri"/>
                <a:ea typeface="Calibri"/>
                <a:cs typeface="Calibri"/>
                <a:sym typeface="Calibri"/>
              </a:rPr>
              <a:t>je in prejem potrdil</a:t>
            </a:r>
            <a:r>
              <a:rPr lang="en-US" sz="2200" dirty="0">
                <a:solidFill>
                  <a:schemeClr val="lt1"/>
                </a:solidFill>
                <a:latin typeface="Calibri"/>
                <a:ea typeface="Calibri"/>
                <a:cs typeface="Calibri"/>
                <a:sym typeface="Calibri"/>
              </a:rPr>
              <a:t> (</a:t>
            </a:r>
            <a:r>
              <a:rPr lang="sl-SI" sz="2200" dirty="0">
                <a:solidFill>
                  <a:schemeClr val="lt1"/>
                </a:solidFill>
                <a:latin typeface="Calibri"/>
                <a:ea typeface="Calibri"/>
                <a:cs typeface="Calibri"/>
                <a:sym typeface="Calibri"/>
              </a:rPr>
              <a:t>preverjanje podrobnosti o</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transa</a:t>
            </a:r>
            <a:r>
              <a:rPr lang="sl-SI" sz="2200" dirty="0" err="1">
                <a:solidFill>
                  <a:schemeClr val="lt1"/>
                </a:solidFill>
                <a:latin typeface="Calibri"/>
                <a:ea typeface="Calibri"/>
                <a:cs typeface="Calibri"/>
                <a:sym typeface="Calibri"/>
              </a:rPr>
              <a:t>kc</a:t>
            </a:r>
            <a:r>
              <a:rPr lang="en-US" sz="2200" dirty="0" err="1">
                <a:solidFill>
                  <a:schemeClr val="lt1"/>
                </a:solidFill>
                <a:latin typeface="Calibri"/>
                <a:ea typeface="Calibri"/>
                <a:cs typeface="Calibri"/>
                <a:sym typeface="Calibri"/>
              </a:rPr>
              <a:t>i</a:t>
            </a:r>
            <a:r>
              <a:rPr lang="sl-SI" sz="2200" dirty="0">
                <a:solidFill>
                  <a:schemeClr val="lt1"/>
                </a:solidFill>
                <a:latin typeface="Calibri"/>
                <a:ea typeface="Calibri"/>
                <a:cs typeface="Calibri"/>
                <a:sym typeface="Calibri"/>
              </a:rPr>
              <a:t>ji pred potrditvijo</a:t>
            </a:r>
            <a:r>
              <a:rPr lang="en-US" sz="2200" dirty="0">
                <a:solidFill>
                  <a:schemeClr val="lt1"/>
                </a:solidFill>
                <a:latin typeface="Calibri"/>
                <a:ea typeface="Calibri"/>
                <a:cs typeface="Calibri"/>
                <a:sym typeface="Calibri"/>
              </a:rPr>
              <a:t>, </a:t>
            </a:r>
            <a:r>
              <a:rPr lang="sl-SI" sz="2200" dirty="0">
                <a:solidFill>
                  <a:schemeClr val="lt1"/>
                </a:solidFill>
                <a:latin typeface="Calibri"/>
                <a:ea typeface="Calibri"/>
                <a:cs typeface="Calibri"/>
                <a:sym typeface="Calibri"/>
              </a:rPr>
              <a:t>hranjenje spletnih potrdil</a:t>
            </a:r>
            <a:r>
              <a:rPr lang="en-US" sz="2200" dirty="0">
                <a:solidFill>
                  <a:schemeClr val="lt1"/>
                </a:solidFill>
                <a:latin typeface="Calibri"/>
                <a:ea typeface="Calibri"/>
                <a:cs typeface="Calibri"/>
                <a:sym typeface="Calibri"/>
              </a:rPr>
              <a:t>) </a:t>
            </a:r>
            <a:endParaRPr sz="2200" dirty="0"/>
          </a:p>
          <a:p>
            <a:pPr marL="457200" marR="0" lvl="0" indent="-457200" algn="l" rtl="0">
              <a:lnSpc>
                <a:spcPct val="100000"/>
              </a:lnSpc>
              <a:spcBef>
                <a:spcPts val="1200"/>
              </a:spcBef>
              <a:spcAft>
                <a:spcPts val="0"/>
              </a:spcAft>
              <a:buClr>
                <a:srgbClr val="FFC243"/>
              </a:buClr>
              <a:buSzPct val="100000"/>
              <a:buFont typeface="Calibri"/>
              <a:buAutoNum type="arabicPeriod" startAt="6"/>
            </a:pPr>
            <a:r>
              <a:rPr lang="sl-SI" sz="2200" dirty="0">
                <a:solidFill>
                  <a:schemeClr val="lt1"/>
                </a:solidFill>
                <a:latin typeface="Calibri"/>
                <a:ea typeface="Calibri"/>
                <a:cs typeface="Calibri"/>
                <a:sym typeface="Calibri"/>
              </a:rPr>
              <a:t>Razumevanje, kaj so prevare, in prepoznavanje najpogostejših</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finan</a:t>
            </a:r>
            <a:r>
              <a:rPr lang="sl-SI" sz="2200" dirty="0" err="1">
                <a:solidFill>
                  <a:schemeClr val="lt1"/>
                </a:solidFill>
                <a:latin typeface="Calibri"/>
                <a:ea typeface="Calibri"/>
                <a:cs typeface="Calibri"/>
                <a:sym typeface="Calibri"/>
              </a:rPr>
              <a:t>čnih</a:t>
            </a:r>
            <a:r>
              <a:rPr lang="en-US" sz="2200" dirty="0">
                <a:solidFill>
                  <a:schemeClr val="lt1"/>
                </a:solidFill>
                <a:latin typeface="Calibri"/>
                <a:ea typeface="Calibri"/>
                <a:cs typeface="Calibri"/>
                <a:sym typeface="Calibri"/>
              </a:rPr>
              <a:t>) </a:t>
            </a:r>
            <a:r>
              <a:rPr lang="sl-SI" sz="2200" dirty="0">
                <a:solidFill>
                  <a:schemeClr val="lt1"/>
                </a:solidFill>
                <a:latin typeface="Calibri"/>
                <a:ea typeface="Calibri"/>
                <a:cs typeface="Calibri"/>
                <a:sym typeface="Calibri"/>
              </a:rPr>
              <a:t>prevar</a:t>
            </a:r>
            <a:r>
              <a:rPr lang="en-US" sz="2200" dirty="0">
                <a:solidFill>
                  <a:schemeClr val="lt1"/>
                </a:solidFill>
                <a:latin typeface="Calibri"/>
                <a:ea typeface="Calibri"/>
                <a:cs typeface="Calibri"/>
                <a:sym typeface="Calibri"/>
              </a:rPr>
              <a:t> </a:t>
            </a:r>
            <a:endParaRPr sz="2200" dirty="0"/>
          </a:p>
          <a:p>
            <a:pPr marL="457200" marR="0" lvl="0" indent="-457200" algn="l" rtl="0">
              <a:lnSpc>
                <a:spcPct val="100000"/>
              </a:lnSpc>
              <a:spcBef>
                <a:spcPts val="1200"/>
              </a:spcBef>
              <a:spcAft>
                <a:spcPts val="0"/>
              </a:spcAft>
              <a:buClr>
                <a:srgbClr val="FFC243"/>
              </a:buClr>
              <a:buSzPct val="100000"/>
              <a:buFont typeface="Calibri"/>
              <a:buAutoNum type="arabicPeriod" startAt="6"/>
            </a:pPr>
            <a:r>
              <a:rPr lang="sl-SI" sz="2200" dirty="0">
                <a:solidFill>
                  <a:schemeClr val="lt1"/>
                </a:solidFill>
                <a:latin typeface="Calibri"/>
                <a:ea typeface="Calibri"/>
                <a:cs typeface="Calibri"/>
                <a:sym typeface="Calibri"/>
              </a:rPr>
              <a:t>Razlika med ribarjenjem</a:t>
            </a:r>
            <a:r>
              <a:rPr lang="en-US" sz="2200" dirty="0">
                <a:solidFill>
                  <a:schemeClr val="lt1"/>
                </a:solidFill>
                <a:latin typeface="Calibri"/>
                <a:ea typeface="Calibri"/>
                <a:cs typeface="Calibri"/>
                <a:sym typeface="Calibri"/>
              </a:rPr>
              <a:t> (</a:t>
            </a:r>
            <a:r>
              <a:rPr lang="sl-SI" sz="2200" dirty="0">
                <a:solidFill>
                  <a:schemeClr val="lt1"/>
                </a:solidFill>
                <a:latin typeface="Calibri"/>
                <a:ea typeface="Calibri"/>
                <a:cs typeface="Calibri"/>
                <a:sym typeface="Calibri"/>
              </a:rPr>
              <a:t>oškodovanje</a:t>
            </a:r>
            <a:r>
              <a:rPr lang="en-US" sz="2200" dirty="0">
                <a:solidFill>
                  <a:schemeClr val="lt1"/>
                </a:solidFill>
                <a:latin typeface="Calibri"/>
                <a:ea typeface="Calibri"/>
                <a:cs typeface="Calibri"/>
                <a:sym typeface="Calibri"/>
              </a:rPr>
              <a:t>) </a:t>
            </a:r>
            <a:r>
              <a:rPr lang="sl-SI" sz="2200" dirty="0">
                <a:solidFill>
                  <a:schemeClr val="lt1"/>
                </a:solidFill>
                <a:latin typeface="Calibri"/>
                <a:ea typeface="Calibri"/>
                <a:cs typeface="Calibri"/>
                <a:sym typeface="Calibri"/>
              </a:rPr>
              <a:t>in neželeno pošto</a:t>
            </a:r>
            <a:r>
              <a:rPr lang="en-US" sz="2200" dirty="0">
                <a:solidFill>
                  <a:schemeClr val="lt1"/>
                </a:solidFill>
                <a:latin typeface="Calibri"/>
                <a:ea typeface="Calibri"/>
                <a:cs typeface="Calibri"/>
                <a:sym typeface="Calibri"/>
              </a:rPr>
              <a:t> </a:t>
            </a:r>
            <a:endParaRPr sz="2200" dirty="0"/>
          </a:p>
          <a:p>
            <a:pPr marL="457200" marR="0" lvl="0" indent="-457200" algn="l" rtl="0">
              <a:lnSpc>
                <a:spcPct val="100000"/>
              </a:lnSpc>
              <a:spcBef>
                <a:spcPts val="1200"/>
              </a:spcBef>
              <a:spcAft>
                <a:spcPts val="0"/>
              </a:spcAft>
              <a:buClr>
                <a:srgbClr val="FFC243"/>
              </a:buClr>
              <a:buSzPct val="100000"/>
              <a:buFont typeface="Calibri"/>
              <a:buAutoNum type="arabicPeriod" startAt="6"/>
            </a:pPr>
            <a:r>
              <a:rPr lang="sl-SI" sz="2200" dirty="0">
                <a:solidFill>
                  <a:schemeClr val="lt1"/>
                </a:solidFill>
                <a:latin typeface="Calibri"/>
                <a:ea typeface="Calibri"/>
                <a:cs typeface="Calibri"/>
                <a:sym typeface="Calibri"/>
              </a:rPr>
              <a:t>Prijavljanje primerov ogrožene varnosti</a:t>
            </a:r>
            <a:r>
              <a:rPr lang="en-US" sz="2200" dirty="0">
                <a:solidFill>
                  <a:schemeClr val="lt1"/>
                </a:solidFill>
                <a:latin typeface="Calibri"/>
                <a:ea typeface="Calibri"/>
                <a:cs typeface="Calibri"/>
                <a:sym typeface="Calibri"/>
              </a:rPr>
              <a:t>: </a:t>
            </a:r>
            <a:r>
              <a:rPr lang="sl-SI" sz="2200" dirty="0">
                <a:solidFill>
                  <a:schemeClr val="lt1"/>
                </a:solidFill>
                <a:latin typeface="Calibri"/>
                <a:ea typeface="Calibri"/>
                <a:cs typeface="Calibri"/>
                <a:sym typeface="Calibri"/>
              </a:rPr>
              <a:t>ribarjenja in</a:t>
            </a:r>
            <a:r>
              <a:rPr lang="en-US" sz="2200" dirty="0">
                <a:solidFill>
                  <a:schemeClr val="lt1"/>
                </a:solidFill>
                <a:latin typeface="Calibri"/>
                <a:ea typeface="Calibri"/>
                <a:cs typeface="Calibri"/>
                <a:sym typeface="Calibri"/>
              </a:rPr>
              <a:t>/</a:t>
            </a:r>
            <a:r>
              <a:rPr lang="sl-SI" sz="2200" dirty="0">
                <a:solidFill>
                  <a:schemeClr val="lt1"/>
                </a:solidFill>
                <a:latin typeface="Calibri"/>
                <a:ea typeface="Calibri"/>
                <a:cs typeface="Calibri"/>
                <a:sym typeface="Calibri"/>
              </a:rPr>
              <a:t>ali neželene pošte</a:t>
            </a:r>
            <a:r>
              <a:rPr lang="en-US" sz="2200" dirty="0">
                <a:solidFill>
                  <a:schemeClr val="lt1"/>
                </a:solidFill>
                <a:latin typeface="Calibri"/>
                <a:ea typeface="Calibri"/>
                <a:cs typeface="Calibri"/>
                <a:sym typeface="Calibri"/>
              </a:rPr>
              <a:t> </a:t>
            </a:r>
            <a:endParaRPr sz="2200" dirty="0"/>
          </a:p>
          <a:p>
            <a:pPr marL="457200" marR="0" lvl="0" indent="-457200" algn="l" rtl="0">
              <a:lnSpc>
                <a:spcPct val="100000"/>
              </a:lnSpc>
              <a:spcBef>
                <a:spcPts val="1200"/>
              </a:spcBef>
              <a:spcAft>
                <a:spcPts val="0"/>
              </a:spcAft>
              <a:buClr>
                <a:srgbClr val="FFC243"/>
              </a:buClr>
              <a:buSzPct val="100000"/>
              <a:buFont typeface="Calibri"/>
              <a:buAutoNum type="arabicPeriod" startAt="6"/>
            </a:pPr>
            <a:r>
              <a:rPr lang="sl-SI" sz="2200" dirty="0">
                <a:solidFill>
                  <a:schemeClr val="lt1"/>
                </a:solidFill>
                <a:latin typeface="Calibri"/>
                <a:ea typeface="Calibri"/>
                <a:cs typeface="Calibri"/>
                <a:sym typeface="Calibri"/>
              </a:rPr>
              <a:t>Nasveti in praktične vaje</a:t>
            </a:r>
            <a:endParaRPr sz="2200" dirty="0"/>
          </a:p>
          <a:p>
            <a:pPr marL="0" marR="0" lvl="0" indent="0" algn="l" rtl="0">
              <a:lnSpc>
                <a:spcPct val="100000"/>
              </a:lnSpc>
              <a:spcBef>
                <a:spcPts val="1200"/>
              </a:spcBef>
              <a:spcAft>
                <a:spcPts val="0"/>
              </a:spcAft>
              <a:buClr>
                <a:srgbClr val="68BC42"/>
              </a:buClr>
              <a:buSzPct val="100000"/>
              <a:buFont typeface="Calibri"/>
              <a:buNone/>
            </a:pPr>
            <a:endParaRPr sz="2400" dirty="0">
              <a:solidFill>
                <a:schemeClr val="lt1"/>
              </a:solidFill>
              <a:latin typeface="Calibri"/>
              <a:ea typeface="Calibri"/>
              <a:cs typeface="Calibri"/>
              <a:sym typeface="Calibri"/>
            </a:endParaRPr>
          </a:p>
        </p:txBody>
      </p:sp>
      <p:sp>
        <p:nvSpPr>
          <p:cNvPr id="142" name="Google Shape;142;p5"/>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1</a:t>
            </a:r>
            <a:endParaRPr sz="2000" b="1">
              <a:solidFill>
                <a:schemeClr val="lt1"/>
              </a:solidFill>
              <a:latin typeface="Calibri"/>
              <a:ea typeface="Calibri"/>
              <a:cs typeface="Calibri"/>
              <a:sym typeface="Calibri"/>
            </a:endParaRPr>
          </a:p>
        </p:txBody>
      </p:sp>
      <p:sp>
        <p:nvSpPr>
          <p:cNvPr id="143" name="Google Shape;143;p5"/>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sl-SI" sz="2000" b="0" dirty="0">
                <a:solidFill>
                  <a:schemeClr val="dk1"/>
                </a:solidFill>
                <a:latin typeface="Calibri"/>
                <a:ea typeface="Calibri"/>
                <a:cs typeface="Calibri"/>
                <a:sym typeface="Calibri"/>
              </a:rPr>
              <a:t>Osnovne veščine digitalne pismenosti</a:t>
            </a:r>
          </a:p>
        </p:txBody>
      </p:sp>
      <p:pic>
        <p:nvPicPr>
          <p:cNvPr id="144" name="Google Shape;144;p5" descr="Λίστα με συμπαγές γέμισμα"/>
          <p:cNvPicPr preferRelativeResize="0"/>
          <p:nvPr/>
        </p:nvPicPr>
        <p:blipFill rotWithShape="1">
          <a:blip r:embed="rId3">
            <a:alphaModFix/>
          </a:blip>
          <a:srcRect/>
          <a:stretch/>
        </p:blipFill>
        <p:spPr>
          <a:xfrm>
            <a:off x="27710" y="477191"/>
            <a:ext cx="1450807" cy="1450807"/>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6"/>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sl-SI" sz="2400" dirty="0"/>
              <a:t>Metodologija in t</a:t>
            </a:r>
            <a:r>
              <a:rPr lang="en-US" sz="2400" dirty="0" err="1"/>
              <a:t>ra</a:t>
            </a:r>
            <a:r>
              <a:rPr lang="sl-SI" sz="2400" dirty="0" err="1"/>
              <a:t>janje</a:t>
            </a:r>
            <a:r>
              <a:rPr lang="sl-SI" sz="2400" dirty="0"/>
              <a:t> usposabljanja</a:t>
            </a:r>
            <a:endParaRPr sz="2400" dirty="0"/>
          </a:p>
        </p:txBody>
      </p:sp>
      <p:sp>
        <p:nvSpPr>
          <p:cNvPr id="150" name="Google Shape;150;p6"/>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1</a:t>
            </a:r>
            <a:endParaRPr sz="2000" b="1">
              <a:solidFill>
                <a:schemeClr val="lt1"/>
              </a:solidFill>
              <a:latin typeface="Calibri"/>
              <a:ea typeface="Calibri"/>
              <a:cs typeface="Calibri"/>
              <a:sym typeface="Calibri"/>
            </a:endParaRPr>
          </a:p>
        </p:txBody>
      </p:sp>
      <p:sp>
        <p:nvSpPr>
          <p:cNvPr id="151" name="Google Shape;151;p6"/>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sl-SI" sz="2000" b="0" dirty="0">
                <a:solidFill>
                  <a:schemeClr val="dk1"/>
                </a:solidFill>
                <a:latin typeface="Calibri"/>
                <a:ea typeface="Calibri"/>
                <a:cs typeface="Calibri"/>
                <a:sym typeface="Calibri"/>
              </a:rPr>
              <a:t>Osnovne veščine digitalne pismenosti</a:t>
            </a:r>
            <a:endParaRPr dirty="0"/>
          </a:p>
        </p:txBody>
      </p:sp>
      <p:sp>
        <p:nvSpPr>
          <p:cNvPr id="152" name="Google Shape;152;p6"/>
          <p:cNvSpPr txBox="1">
            <a:spLocks noGrp="1"/>
          </p:cNvSpPr>
          <p:nvPr>
            <p:ph type="body" idx="1"/>
          </p:nvPr>
        </p:nvSpPr>
        <p:spPr>
          <a:xfrm>
            <a:off x="232526" y="3230603"/>
            <a:ext cx="4685712" cy="183053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400"/>
              <a:buNone/>
            </a:pPr>
            <a:r>
              <a:rPr lang="sl-SI" b="1" dirty="0">
                <a:solidFill>
                  <a:srgbClr val="FFC243"/>
                </a:solidFill>
              </a:rPr>
              <a:t>Trajanje</a:t>
            </a:r>
            <a:r>
              <a:rPr lang="en-US" b="1" dirty="0">
                <a:solidFill>
                  <a:srgbClr val="FFC243"/>
                </a:solidFill>
              </a:rPr>
              <a:t>: </a:t>
            </a:r>
            <a:r>
              <a:rPr lang="en-US" dirty="0"/>
              <a:t>4 </a:t>
            </a:r>
            <a:r>
              <a:rPr lang="sl-SI" dirty="0"/>
              <a:t>ure</a:t>
            </a:r>
            <a:endParaRPr dirty="0"/>
          </a:p>
          <a:p>
            <a:pPr marL="685800" lvl="1" indent="-228600" algn="l" rtl="0">
              <a:lnSpc>
                <a:spcPct val="100000"/>
              </a:lnSpc>
              <a:spcBef>
                <a:spcPts val="1200"/>
              </a:spcBef>
              <a:spcAft>
                <a:spcPts val="0"/>
              </a:spcAft>
              <a:buClr>
                <a:srgbClr val="92D050"/>
              </a:buClr>
              <a:buSzPts val="2640"/>
              <a:buFont typeface="Calibri"/>
              <a:buChar char="▪"/>
            </a:pPr>
            <a:r>
              <a:rPr lang="sl-SI" dirty="0"/>
              <a:t>Izobraževanje v živo</a:t>
            </a:r>
            <a:r>
              <a:rPr lang="en-US" dirty="0"/>
              <a:t>:</a:t>
            </a:r>
            <a:r>
              <a:rPr lang="sl-SI" dirty="0"/>
              <a:t> </a:t>
            </a:r>
            <a:r>
              <a:rPr lang="en-US" dirty="0"/>
              <a:t>2 </a:t>
            </a:r>
            <a:r>
              <a:rPr lang="sl-SI" dirty="0"/>
              <a:t>u</a:t>
            </a:r>
            <a:r>
              <a:rPr lang="en-US" dirty="0"/>
              <a:t>r</a:t>
            </a:r>
            <a:r>
              <a:rPr lang="sl-SI" dirty="0"/>
              <a:t>i</a:t>
            </a:r>
            <a:endParaRPr dirty="0"/>
          </a:p>
          <a:p>
            <a:pPr marL="685800" lvl="1" indent="-228600" algn="l" rtl="0">
              <a:lnSpc>
                <a:spcPct val="100000"/>
              </a:lnSpc>
              <a:spcBef>
                <a:spcPts val="1200"/>
              </a:spcBef>
              <a:spcAft>
                <a:spcPts val="0"/>
              </a:spcAft>
              <a:buClr>
                <a:srgbClr val="92D050"/>
              </a:buClr>
              <a:buSzPts val="2640"/>
              <a:buFont typeface="Calibri"/>
              <a:buChar char="▪"/>
            </a:pPr>
            <a:r>
              <a:rPr lang="sl-SI" dirty="0"/>
              <a:t>Usposabljanje prek spleta</a:t>
            </a:r>
            <a:r>
              <a:rPr lang="en-US" dirty="0"/>
              <a:t>: 2 </a:t>
            </a:r>
            <a:r>
              <a:rPr lang="sl-SI" dirty="0"/>
              <a:t>u</a:t>
            </a:r>
            <a:r>
              <a:rPr lang="en-US" dirty="0"/>
              <a:t>r</a:t>
            </a:r>
            <a:r>
              <a:rPr lang="sl-SI" dirty="0"/>
              <a:t>i</a:t>
            </a:r>
            <a:endParaRPr dirty="0"/>
          </a:p>
          <a:p>
            <a:pPr marL="0" lvl="0" indent="0" algn="l" rtl="0">
              <a:lnSpc>
                <a:spcPct val="100000"/>
              </a:lnSpc>
              <a:spcBef>
                <a:spcPts val="1200"/>
              </a:spcBef>
              <a:spcAft>
                <a:spcPts val="0"/>
              </a:spcAft>
              <a:buSzPts val="2400"/>
              <a:buNone/>
            </a:pPr>
            <a:endParaRPr dirty="0"/>
          </a:p>
        </p:txBody>
      </p:sp>
      <p:sp>
        <p:nvSpPr>
          <p:cNvPr id="153" name="Google Shape;153;p6"/>
          <p:cNvSpPr txBox="1"/>
          <p:nvPr/>
        </p:nvSpPr>
        <p:spPr>
          <a:xfrm>
            <a:off x="4785073" y="2139516"/>
            <a:ext cx="7386220" cy="40127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alibri"/>
              <a:buNone/>
            </a:pPr>
            <a:r>
              <a:rPr lang="en-US" sz="2400" b="1" dirty="0" err="1">
                <a:solidFill>
                  <a:srgbClr val="FFC243"/>
                </a:solidFill>
                <a:latin typeface="Calibri"/>
                <a:ea typeface="Calibri"/>
                <a:cs typeface="Calibri"/>
                <a:sym typeface="Calibri"/>
              </a:rPr>
              <a:t>Metodolo</a:t>
            </a:r>
            <a:r>
              <a:rPr lang="sl-SI" sz="2400" b="1" dirty="0" err="1">
                <a:solidFill>
                  <a:srgbClr val="FFC243"/>
                </a:solidFill>
                <a:latin typeface="Calibri"/>
                <a:ea typeface="Calibri"/>
                <a:cs typeface="Calibri"/>
                <a:sym typeface="Calibri"/>
              </a:rPr>
              <a:t>gija</a:t>
            </a:r>
            <a:r>
              <a:rPr lang="en-US" sz="1800" dirty="0">
                <a:solidFill>
                  <a:schemeClr val="lt1"/>
                </a:solidFill>
                <a:latin typeface="Calibri"/>
                <a:ea typeface="Calibri"/>
                <a:cs typeface="Calibri"/>
                <a:sym typeface="Calibri"/>
              </a:rPr>
              <a:t>	</a:t>
            </a:r>
            <a:endParaRPr dirty="0"/>
          </a:p>
          <a:p>
            <a:pPr marL="228600" marR="0" lvl="0" indent="-228600" algn="l" rtl="0">
              <a:lnSpc>
                <a:spcPct val="100000"/>
              </a:lnSpc>
              <a:spcBef>
                <a:spcPts val="1000"/>
              </a:spcBef>
              <a:spcAft>
                <a:spcPts val="0"/>
              </a:spcAft>
              <a:buClr>
                <a:srgbClr val="92D050"/>
              </a:buClr>
              <a:buSzPts val="2000"/>
              <a:buFont typeface="Calibri"/>
              <a:buChar char="▪"/>
            </a:pPr>
            <a:r>
              <a:rPr lang="en-US" sz="2000" dirty="0">
                <a:solidFill>
                  <a:schemeClr val="lt1"/>
                </a:solidFill>
                <a:latin typeface="Calibri"/>
                <a:ea typeface="Calibri"/>
                <a:cs typeface="Calibri"/>
                <a:sym typeface="Calibri"/>
              </a:rPr>
              <a:t>A</a:t>
            </a:r>
            <a:r>
              <a:rPr lang="sl-SI" sz="2000" dirty="0">
                <a:solidFill>
                  <a:schemeClr val="lt1"/>
                </a:solidFill>
                <a:latin typeface="Calibri"/>
                <a:ea typeface="Calibri"/>
                <a:cs typeface="Calibri"/>
                <a:sym typeface="Calibri"/>
              </a:rPr>
              <a:t>k</a:t>
            </a:r>
            <a:r>
              <a:rPr lang="en-US" sz="2000" dirty="0" err="1">
                <a:solidFill>
                  <a:schemeClr val="lt1"/>
                </a:solidFill>
                <a:latin typeface="Calibri"/>
                <a:ea typeface="Calibri"/>
                <a:cs typeface="Calibri"/>
                <a:sym typeface="Calibri"/>
              </a:rPr>
              <a:t>tiv</a:t>
            </a:r>
            <a:r>
              <a:rPr lang="sl-SI" sz="2000" dirty="0">
                <a:solidFill>
                  <a:schemeClr val="lt1"/>
                </a:solidFill>
                <a:latin typeface="Calibri"/>
                <a:ea typeface="Calibri"/>
                <a:cs typeface="Calibri"/>
                <a:sym typeface="Calibri"/>
              </a:rPr>
              <a:t>no</a:t>
            </a:r>
            <a:r>
              <a:rPr lang="en-US" sz="2000" dirty="0">
                <a:solidFill>
                  <a:schemeClr val="lt1"/>
                </a:solidFill>
                <a:latin typeface="Calibri"/>
                <a:ea typeface="Calibri"/>
                <a:cs typeface="Calibri"/>
                <a:sym typeface="Calibri"/>
              </a:rPr>
              <a:t> </a:t>
            </a:r>
            <a:r>
              <a:rPr lang="sl-SI" sz="2000" dirty="0">
                <a:solidFill>
                  <a:schemeClr val="lt1"/>
                </a:solidFill>
                <a:latin typeface="Calibri"/>
                <a:ea typeface="Calibri"/>
                <a:cs typeface="Calibri"/>
                <a:sym typeface="Calibri"/>
              </a:rPr>
              <a:t>in</a:t>
            </a:r>
            <a:r>
              <a:rPr lang="en-US" sz="2000" dirty="0">
                <a:solidFill>
                  <a:schemeClr val="lt1"/>
                </a:solidFill>
                <a:latin typeface="Calibri"/>
                <a:ea typeface="Calibri"/>
                <a:cs typeface="Calibri"/>
                <a:sym typeface="Calibri"/>
              </a:rPr>
              <a:t> </a:t>
            </a:r>
            <a:r>
              <a:rPr lang="en-US" sz="2000" dirty="0" err="1">
                <a:solidFill>
                  <a:schemeClr val="lt1"/>
                </a:solidFill>
                <a:latin typeface="Calibri"/>
                <a:ea typeface="Calibri"/>
                <a:cs typeface="Calibri"/>
                <a:sym typeface="Calibri"/>
              </a:rPr>
              <a:t>participativ</a:t>
            </a:r>
            <a:r>
              <a:rPr lang="sl-SI" sz="2000" dirty="0">
                <a:solidFill>
                  <a:schemeClr val="lt1"/>
                </a:solidFill>
                <a:latin typeface="Calibri"/>
                <a:ea typeface="Calibri"/>
                <a:cs typeface="Calibri"/>
                <a:sym typeface="Calibri"/>
              </a:rPr>
              <a:t>no usposabljanje</a:t>
            </a:r>
            <a:endParaRPr dirty="0"/>
          </a:p>
          <a:p>
            <a:pPr marL="228600" marR="0" lvl="0" indent="-228600" algn="l" rtl="0">
              <a:lnSpc>
                <a:spcPct val="100000"/>
              </a:lnSpc>
              <a:spcBef>
                <a:spcPts val="1000"/>
              </a:spcBef>
              <a:spcAft>
                <a:spcPts val="0"/>
              </a:spcAft>
              <a:buClr>
                <a:srgbClr val="92D050"/>
              </a:buClr>
              <a:buSzPts val="2000"/>
              <a:buFont typeface="Calibri"/>
              <a:buChar char="▪"/>
            </a:pPr>
            <a:r>
              <a:rPr lang="sl-SI" sz="2000" dirty="0">
                <a:solidFill>
                  <a:schemeClr val="lt1"/>
                </a:solidFill>
                <a:latin typeface="Calibri"/>
                <a:ea typeface="Calibri"/>
                <a:cs typeface="Calibri"/>
                <a:sym typeface="Calibri"/>
              </a:rPr>
              <a:t>Usposabljanje v živo</a:t>
            </a:r>
            <a:r>
              <a:rPr lang="en-US" sz="2000" dirty="0">
                <a:solidFill>
                  <a:schemeClr val="lt1"/>
                </a:solidFill>
                <a:latin typeface="Calibri"/>
                <a:ea typeface="Calibri"/>
                <a:cs typeface="Calibri"/>
                <a:sym typeface="Calibri"/>
              </a:rPr>
              <a:t>:</a:t>
            </a:r>
            <a:endParaRPr dirty="0"/>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Dialog     </a:t>
            </a:r>
            <a:r>
              <a:rPr lang="en-US" sz="2000" b="0" i="0" u="none" strike="noStrike" cap="none" dirty="0">
                <a:solidFill>
                  <a:srgbClr val="FFC243"/>
                </a:solidFill>
                <a:latin typeface="Calibri"/>
                <a:ea typeface="Calibri"/>
                <a:cs typeface="Calibri"/>
                <a:sym typeface="Calibri"/>
              </a:rPr>
              <a:t>✔</a:t>
            </a:r>
            <a:r>
              <a:rPr lang="en-US" sz="2000" b="0" i="0" u="none" strike="noStrike" cap="none" dirty="0">
                <a:solidFill>
                  <a:schemeClr val="lt1"/>
                </a:solidFill>
                <a:latin typeface="Calibri"/>
                <a:ea typeface="Calibri"/>
                <a:cs typeface="Calibri"/>
                <a:sym typeface="Calibri"/>
              </a:rPr>
              <a:t> </a:t>
            </a:r>
            <a:r>
              <a:rPr lang="sl-SI" sz="2000" b="0" i="0" u="none" strike="noStrike" cap="none" dirty="0">
                <a:solidFill>
                  <a:schemeClr val="lt1"/>
                </a:solidFill>
                <a:latin typeface="Calibri"/>
                <a:ea typeface="Calibri"/>
                <a:cs typeface="Calibri"/>
                <a:sym typeface="Calibri"/>
              </a:rPr>
              <a:t>Igranje vlog</a:t>
            </a:r>
            <a:r>
              <a:rPr lang="en-US" sz="2000" b="0" i="0" u="none" strike="noStrike" cap="none" dirty="0">
                <a:solidFill>
                  <a:schemeClr val="lt1"/>
                </a:solidFill>
                <a:latin typeface="Calibri"/>
                <a:ea typeface="Calibri"/>
                <a:cs typeface="Calibri"/>
                <a:sym typeface="Calibri"/>
              </a:rPr>
              <a:t>    </a:t>
            </a:r>
            <a:r>
              <a:rPr lang="en-US" sz="2000" b="0" i="0" u="none" strike="noStrike" cap="none" dirty="0">
                <a:solidFill>
                  <a:srgbClr val="FFC243"/>
                </a:solidFill>
                <a:latin typeface="Calibri"/>
                <a:ea typeface="Calibri"/>
                <a:cs typeface="Calibri"/>
                <a:sym typeface="Calibri"/>
              </a:rPr>
              <a:t>✔</a:t>
            </a:r>
            <a:r>
              <a:rPr lang="en-US" sz="2000" b="0" i="0" u="none" strike="noStrike" cap="none" dirty="0">
                <a:solidFill>
                  <a:schemeClr val="lt1"/>
                </a:solidFill>
                <a:latin typeface="Calibri"/>
                <a:ea typeface="Calibri"/>
                <a:cs typeface="Calibri"/>
                <a:sym typeface="Calibri"/>
              </a:rPr>
              <a:t> T</a:t>
            </a:r>
            <a:r>
              <a:rPr lang="sl-SI" sz="2000" b="0" i="0" u="none" strike="noStrike" cap="none" dirty="0" err="1">
                <a:solidFill>
                  <a:schemeClr val="lt1"/>
                </a:solidFill>
                <a:latin typeface="Calibri"/>
                <a:ea typeface="Calibri"/>
                <a:cs typeface="Calibri"/>
                <a:sym typeface="Calibri"/>
              </a:rPr>
              <a:t>imsko</a:t>
            </a:r>
            <a:r>
              <a:rPr lang="sl-SI" sz="2000" b="0" i="0" u="none" strike="noStrike" cap="none" dirty="0">
                <a:solidFill>
                  <a:schemeClr val="lt1"/>
                </a:solidFill>
                <a:latin typeface="Calibri"/>
                <a:ea typeface="Calibri"/>
                <a:cs typeface="Calibri"/>
                <a:sym typeface="Calibri"/>
              </a:rPr>
              <a:t> delo</a:t>
            </a:r>
            <a:endParaRPr dirty="0"/>
          </a:p>
          <a:p>
            <a:pPr marL="228600" marR="0" lvl="0" indent="-228600" algn="l" rtl="0">
              <a:lnSpc>
                <a:spcPct val="100000"/>
              </a:lnSpc>
              <a:spcBef>
                <a:spcPts val="1000"/>
              </a:spcBef>
              <a:spcAft>
                <a:spcPts val="0"/>
              </a:spcAft>
              <a:buClr>
                <a:srgbClr val="92D050"/>
              </a:buClr>
              <a:buSzPts val="2000"/>
              <a:buFont typeface="Calibri"/>
              <a:buChar char="▪"/>
            </a:pPr>
            <a:r>
              <a:rPr lang="sl-SI" sz="2000" dirty="0">
                <a:solidFill>
                  <a:schemeClr val="lt1"/>
                </a:solidFill>
                <a:latin typeface="Calibri"/>
                <a:ea typeface="Calibri"/>
                <a:cs typeface="Calibri"/>
                <a:sym typeface="Calibri"/>
              </a:rPr>
              <a:t>Usposabljanje prek spleta</a:t>
            </a:r>
            <a:r>
              <a:rPr lang="en-US" sz="2000" dirty="0">
                <a:solidFill>
                  <a:schemeClr val="lt1"/>
                </a:solidFill>
                <a:latin typeface="Calibri"/>
                <a:ea typeface="Calibri"/>
                <a:cs typeface="Calibri"/>
                <a:sym typeface="Calibri"/>
              </a:rPr>
              <a:t>:</a:t>
            </a:r>
            <a:endParaRPr dirty="0"/>
          </a:p>
          <a:p>
            <a:pPr marL="685800" marR="0" lvl="1" indent="-228600" algn="l" rtl="0">
              <a:lnSpc>
                <a:spcPct val="100000"/>
              </a:lnSpc>
              <a:spcBef>
                <a:spcPts val="1000"/>
              </a:spcBef>
              <a:spcAft>
                <a:spcPts val="0"/>
              </a:spcAft>
              <a:buClr>
                <a:srgbClr val="FFDA4C"/>
              </a:buClr>
              <a:buSzPts val="2400"/>
              <a:buFont typeface="Calibri"/>
              <a:buChar char="✔"/>
            </a:pPr>
            <a:r>
              <a:rPr lang="sl-SI" sz="2000" b="0" i="0" u="none" strike="noStrike" cap="none" dirty="0">
                <a:solidFill>
                  <a:schemeClr val="lt1"/>
                </a:solidFill>
                <a:latin typeface="Calibri"/>
                <a:ea typeface="Calibri"/>
                <a:cs typeface="Calibri"/>
                <a:sym typeface="Calibri"/>
              </a:rPr>
              <a:t>Izbrani videoposnetki ali </a:t>
            </a:r>
            <a:r>
              <a:rPr lang="en-US" sz="2000" b="0" i="0" u="none" strike="noStrike" cap="none" dirty="0">
                <a:solidFill>
                  <a:schemeClr val="lt1"/>
                </a:solidFill>
                <a:latin typeface="Calibri"/>
                <a:ea typeface="Calibri"/>
                <a:cs typeface="Calibri"/>
                <a:sym typeface="Calibri"/>
              </a:rPr>
              <a:t>video</a:t>
            </a:r>
            <a:r>
              <a:rPr lang="sl-SI" sz="2000" b="0" i="0" u="none" strike="noStrike" cap="none" dirty="0">
                <a:solidFill>
                  <a:schemeClr val="lt1"/>
                </a:solidFill>
                <a:latin typeface="Calibri"/>
                <a:ea typeface="Calibri"/>
                <a:cs typeface="Calibri"/>
                <a:sym typeface="Calibri"/>
              </a:rPr>
              <a:t>posnetki lastne izdelave</a:t>
            </a:r>
            <a:endParaRPr dirty="0"/>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dirty="0" err="1">
                <a:solidFill>
                  <a:schemeClr val="lt1"/>
                </a:solidFill>
                <a:latin typeface="Calibri"/>
                <a:ea typeface="Calibri"/>
                <a:cs typeface="Calibri"/>
                <a:sym typeface="Calibri"/>
              </a:rPr>
              <a:t>Pra</a:t>
            </a:r>
            <a:r>
              <a:rPr lang="sl-SI" sz="2000" b="0" i="0" u="none" strike="noStrike" cap="none" dirty="0">
                <a:solidFill>
                  <a:schemeClr val="lt1"/>
                </a:solidFill>
                <a:latin typeface="Calibri"/>
                <a:ea typeface="Calibri"/>
                <a:cs typeface="Calibri"/>
                <a:sym typeface="Calibri"/>
              </a:rPr>
              <a:t>k</a:t>
            </a:r>
            <a:r>
              <a:rPr lang="en-US" sz="2000" b="0" i="0" u="none" strike="noStrike" cap="none" dirty="0" err="1">
                <a:solidFill>
                  <a:schemeClr val="lt1"/>
                </a:solidFill>
                <a:latin typeface="Calibri"/>
                <a:ea typeface="Calibri"/>
                <a:cs typeface="Calibri"/>
                <a:sym typeface="Calibri"/>
              </a:rPr>
              <a:t>ti</a:t>
            </a:r>
            <a:r>
              <a:rPr lang="sl-SI" sz="2000" b="0" i="0" u="none" strike="noStrike" cap="none" dirty="0" err="1">
                <a:solidFill>
                  <a:schemeClr val="lt1"/>
                </a:solidFill>
                <a:latin typeface="Calibri"/>
                <a:ea typeface="Calibri"/>
                <a:cs typeface="Calibri"/>
                <a:sym typeface="Calibri"/>
              </a:rPr>
              <a:t>čna</a:t>
            </a:r>
            <a:r>
              <a:rPr lang="sl-SI" sz="2000" b="0" i="0" u="none" strike="noStrike" cap="none" dirty="0">
                <a:solidFill>
                  <a:schemeClr val="lt1"/>
                </a:solidFill>
                <a:latin typeface="Calibri"/>
                <a:ea typeface="Calibri"/>
                <a:cs typeface="Calibri"/>
                <a:sym typeface="Calibri"/>
              </a:rPr>
              <a:t> uporaba nekaterih nasvetov, sprejetih v učilnici</a:t>
            </a:r>
            <a:endParaRPr dirty="0"/>
          </a:p>
          <a:p>
            <a:pPr marL="685800" marR="0" lvl="1" indent="-228600" algn="l" rtl="0">
              <a:lnSpc>
                <a:spcPct val="100000"/>
              </a:lnSpc>
              <a:spcBef>
                <a:spcPts val="1000"/>
              </a:spcBef>
              <a:spcAft>
                <a:spcPts val="0"/>
              </a:spcAft>
              <a:buClr>
                <a:srgbClr val="FFDA4C"/>
              </a:buClr>
              <a:buSzPts val="2400"/>
              <a:buFont typeface="Calibri"/>
              <a:buChar char="✔"/>
            </a:pPr>
            <a:r>
              <a:rPr lang="sl-SI" sz="2000" b="0" i="0" u="none" strike="noStrike" cap="none" dirty="0">
                <a:solidFill>
                  <a:schemeClr val="lt1"/>
                </a:solidFill>
                <a:latin typeface="Calibri"/>
                <a:ea typeface="Calibri"/>
                <a:cs typeface="Calibri"/>
                <a:sym typeface="Calibri"/>
              </a:rPr>
              <a:t>Nekaj sodelovalnega dela</a:t>
            </a:r>
            <a:endParaRPr dirty="0"/>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Sim</a:t>
            </a:r>
            <a:r>
              <a:rPr lang="sl-SI" sz="2000" b="0" i="0" u="none" strike="noStrike" cap="none" dirty="0" err="1">
                <a:solidFill>
                  <a:schemeClr val="lt1"/>
                </a:solidFill>
                <a:latin typeface="Calibri"/>
                <a:ea typeface="Calibri"/>
                <a:cs typeface="Calibri"/>
                <a:sym typeface="Calibri"/>
              </a:rPr>
              <a:t>ulacija</a:t>
            </a:r>
            <a:endParaRPr dirty="0"/>
          </a:p>
          <a:p>
            <a:pPr marL="0" marR="0" lvl="0" indent="0" algn="l" rtl="0">
              <a:lnSpc>
                <a:spcPct val="100000"/>
              </a:lnSpc>
              <a:spcBef>
                <a:spcPts val="1000"/>
              </a:spcBef>
              <a:spcAft>
                <a:spcPts val="0"/>
              </a:spcAft>
              <a:buClr>
                <a:srgbClr val="68BC42"/>
              </a:buClr>
              <a:buSzPts val="1600"/>
              <a:buFont typeface="Calibri"/>
              <a:buNone/>
            </a:pPr>
            <a:endParaRPr sz="1600" dirty="0">
              <a:solidFill>
                <a:schemeClr val="lt1"/>
              </a:solidFill>
              <a:latin typeface="Calibri"/>
              <a:ea typeface="Calibri"/>
              <a:cs typeface="Calibri"/>
              <a:sym typeface="Calibri"/>
            </a:endParaRPr>
          </a:p>
        </p:txBody>
      </p:sp>
      <p:pic>
        <p:nvPicPr>
          <p:cNvPr id="154" name="Google Shape;154;p6" descr="Κύκλοι με βέλη περίγραμμα"/>
          <p:cNvPicPr preferRelativeResize="0"/>
          <p:nvPr/>
        </p:nvPicPr>
        <p:blipFill rotWithShape="1">
          <a:blip r:embed="rId3">
            <a:alphaModFix/>
          </a:blip>
          <a:srcRect/>
          <a:stretch/>
        </p:blipFill>
        <p:spPr>
          <a:xfrm>
            <a:off x="0" y="365165"/>
            <a:ext cx="1742309" cy="1742309"/>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0000"/>
              <a:buFont typeface="Calibri"/>
              <a:buNone/>
            </a:pPr>
            <a:r>
              <a:rPr lang="sl-SI" sz="2000" dirty="0"/>
              <a:t>Enota</a:t>
            </a:r>
            <a:r>
              <a:rPr lang="en-US" sz="2000" dirty="0"/>
              <a:t> 1</a:t>
            </a:r>
            <a:r>
              <a:rPr lang="en-US" dirty="0"/>
              <a:t/>
            </a:r>
            <a:br>
              <a:rPr lang="en-US" dirty="0"/>
            </a:br>
            <a:r>
              <a:rPr lang="sl-SI" dirty="0"/>
              <a:t>Predstavitev pojmov spletna varnost, osebni podatki in zasebnost</a:t>
            </a:r>
            <a:r>
              <a:rPr lang="en-US" dirty="0"/>
              <a:t> </a:t>
            </a:r>
            <a:endParaRPr dirty="0"/>
          </a:p>
        </p:txBody>
      </p:sp>
      <p:sp>
        <p:nvSpPr>
          <p:cNvPr id="161" name="Google Shape;161;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sl-SI" dirty="0"/>
              <a:t>Cilji</a:t>
            </a:r>
            <a:endParaRPr dirty="0"/>
          </a:p>
        </p:txBody>
      </p:sp>
      <p:sp>
        <p:nvSpPr>
          <p:cNvPr id="162" name="Google Shape;162;p7"/>
          <p:cNvSpPr txBox="1">
            <a:spLocks noGrp="1"/>
          </p:cNvSpPr>
          <p:nvPr>
            <p:ph type="body" idx="2"/>
          </p:nvPr>
        </p:nvSpPr>
        <p:spPr>
          <a:xfrm>
            <a:off x="617620" y="2849843"/>
            <a:ext cx="6218186" cy="400815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50000"/>
              </a:lnSpc>
              <a:spcBef>
                <a:spcPts val="0"/>
              </a:spcBef>
              <a:spcAft>
                <a:spcPts val="0"/>
              </a:spcAft>
              <a:buSzPts val="2000"/>
              <a:buNone/>
            </a:pPr>
            <a:r>
              <a:rPr lang="sl-SI" sz="2000" dirty="0"/>
              <a:t>Ob zaključku te enote boste vedeli:</a:t>
            </a:r>
            <a:endParaRPr dirty="0"/>
          </a:p>
          <a:p>
            <a:pPr marL="228600" lvl="0" indent="-228600" algn="l" rtl="0">
              <a:lnSpc>
                <a:spcPct val="150000"/>
              </a:lnSpc>
              <a:spcBef>
                <a:spcPts val="1200"/>
              </a:spcBef>
              <a:spcAft>
                <a:spcPts val="0"/>
              </a:spcAft>
              <a:buSzPts val="2000"/>
              <a:buFont typeface="Calibri"/>
              <a:buChar char="✔"/>
            </a:pPr>
            <a:r>
              <a:rPr lang="sl-SI" sz="2000" dirty="0"/>
              <a:t>kaj so osebni podatki,</a:t>
            </a:r>
            <a:r>
              <a:rPr lang="en-US" sz="2000" dirty="0"/>
              <a:t> </a:t>
            </a:r>
            <a:endParaRPr dirty="0"/>
          </a:p>
          <a:p>
            <a:pPr marL="228600" lvl="0" indent="-228600" algn="l" rtl="0">
              <a:lnSpc>
                <a:spcPct val="150000"/>
              </a:lnSpc>
              <a:spcBef>
                <a:spcPts val="1200"/>
              </a:spcBef>
              <a:spcAft>
                <a:spcPts val="0"/>
              </a:spcAft>
              <a:buSzPts val="2000"/>
              <a:buFont typeface="Calibri"/>
              <a:buChar char="✔"/>
            </a:pPr>
            <a:r>
              <a:rPr lang="sl-SI" sz="2000" dirty="0"/>
              <a:t>kaj pomenita pojma zasebnost in varnost,</a:t>
            </a:r>
            <a:endParaRPr dirty="0"/>
          </a:p>
          <a:p>
            <a:pPr marL="228600" lvl="0" indent="-228600" algn="l" rtl="0">
              <a:lnSpc>
                <a:spcPct val="150000"/>
              </a:lnSpc>
              <a:spcBef>
                <a:spcPts val="1200"/>
              </a:spcBef>
              <a:spcAft>
                <a:spcPts val="0"/>
              </a:spcAft>
              <a:buSzPts val="2000"/>
              <a:buFont typeface="Calibri"/>
              <a:buChar char="✔"/>
            </a:pPr>
            <a:r>
              <a:rPr lang="sl-SI" sz="2000" dirty="0"/>
              <a:t>kaj sta neželena e-pošta in ribarjenje ter kako se odzvati nanju, </a:t>
            </a:r>
            <a:endParaRPr dirty="0"/>
          </a:p>
          <a:p>
            <a:pPr marL="228600" lvl="0" indent="-228600" algn="l" rtl="0">
              <a:lnSpc>
                <a:spcPct val="150000"/>
              </a:lnSpc>
              <a:spcBef>
                <a:spcPts val="1200"/>
              </a:spcBef>
              <a:spcAft>
                <a:spcPts val="0"/>
              </a:spcAft>
              <a:buSzPts val="2000"/>
              <a:buFont typeface="Calibri"/>
              <a:buChar char="✔"/>
            </a:pPr>
            <a:r>
              <a:rPr lang="sl-SI" sz="2000" dirty="0"/>
              <a:t>po katerih merilih se odločamo,</a:t>
            </a:r>
            <a:r>
              <a:rPr lang="en-US" sz="2000" dirty="0"/>
              <a:t> </a:t>
            </a:r>
            <a:r>
              <a:rPr lang="sl-SI" sz="2000" dirty="0"/>
              <a:t>katere povezave je varno odpirati,</a:t>
            </a:r>
            <a:endParaRPr dirty="0"/>
          </a:p>
          <a:p>
            <a:pPr marL="228600" lvl="0" indent="-228600" algn="l" rtl="0">
              <a:lnSpc>
                <a:spcPct val="150000"/>
              </a:lnSpc>
              <a:spcBef>
                <a:spcPts val="1200"/>
              </a:spcBef>
              <a:spcAft>
                <a:spcPts val="0"/>
              </a:spcAft>
              <a:buSzPts val="2000"/>
              <a:buFont typeface="Calibri"/>
              <a:buChar char="✔"/>
            </a:pPr>
            <a:r>
              <a:rPr lang="sl-SI" sz="2000" dirty="0"/>
              <a:t>kaj je Splošna uredba o varstvu podatkov</a:t>
            </a:r>
            <a:r>
              <a:rPr lang="en-US" sz="2000" dirty="0"/>
              <a:t> (GDPR)</a:t>
            </a:r>
            <a:r>
              <a:rPr lang="sl-SI" sz="2000" dirty="0"/>
              <a:t>.</a:t>
            </a:r>
            <a:endParaRPr sz="2000" dirty="0">
              <a:highlight>
                <a:srgbClr val="FFFF00"/>
              </a:highlight>
            </a:endParaRPr>
          </a:p>
          <a:p>
            <a:pPr marL="0" lvl="0" indent="0" algn="l" rtl="0">
              <a:lnSpc>
                <a:spcPct val="120000"/>
              </a:lnSpc>
              <a:spcBef>
                <a:spcPts val="1200"/>
              </a:spcBef>
              <a:spcAft>
                <a:spcPts val="0"/>
              </a:spcAft>
              <a:buSzPts val="2000"/>
              <a:buNone/>
            </a:pPr>
            <a:endParaRPr sz="2000" dirty="0">
              <a:highlight>
                <a:srgbClr val="FFFF00"/>
              </a:highlight>
            </a:endParaRPr>
          </a:p>
        </p:txBody>
      </p:sp>
      <p:pic>
        <p:nvPicPr>
          <p:cNvPr id="163" name="Google Shape;163;p7" descr="High ROI content abstract concept illustration"/>
          <p:cNvPicPr preferRelativeResize="0"/>
          <p:nvPr/>
        </p:nvPicPr>
        <p:blipFill rotWithShape="1">
          <a:blip r:embed="rId3">
            <a:alphaModFix/>
          </a:blip>
          <a:srcRect l="10455" t="11534" r="9781" b="9206"/>
          <a:stretch/>
        </p:blipFill>
        <p:spPr>
          <a:xfrm>
            <a:off x="7505884" y="1973178"/>
            <a:ext cx="4199138" cy="4172505"/>
          </a:xfrm>
          <a:prstGeom prst="rect">
            <a:avLst/>
          </a:prstGeom>
          <a:noFill/>
          <a:ln>
            <a:noFill/>
          </a:ln>
        </p:spPr>
      </p:pic>
      <p:sp>
        <p:nvSpPr>
          <p:cNvPr id="164" name="Google Shape;164;p7"/>
          <p:cNvSpPr txBox="1"/>
          <p:nvPr/>
        </p:nvSpPr>
        <p:spPr>
          <a:xfrm>
            <a:off x="9436963" y="6574524"/>
            <a:ext cx="1911702"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sl-SI"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Slika:</a:t>
            </a:r>
            <a:r>
              <a:rPr lang="en-US"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sl-SI"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V</a:t>
            </a:r>
            <a:r>
              <a:rPr lang="en-US" sz="10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ectorjuice</a:t>
            </a:r>
            <a:r>
              <a:rPr lang="sl-SI"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r>
              <a:rPr lang="en-US"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0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a:spLocks noGrp="1"/>
          </p:cNvSpPr>
          <p:nvPr>
            <p:ph type="body" idx="1"/>
          </p:nvPr>
        </p:nvSpPr>
        <p:spPr>
          <a:xfrm>
            <a:off x="557998" y="1800000"/>
            <a:ext cx="10144836" cy="455350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sl-SI" dirty="0"/>
              <a:t>Na spletu smo izpostavljeni </a:t>
            </a:r>
            <a:r>
              <a:rPr lang="sl-SI" b="1" dirty="0"/>
              <a:t>varnostnim grožnjam</a:t>
            </a:r>
            <a:r>
              <a:rPr lang="en-US" dirty="0"/>
              <a:t>. </a:t>
            </a:r>
            <a:r>
              <a:rPr lang="sl-SI" dirty="0"/>
              <a:t>Kadar uporabniki prek spleta pošiljamo podatke (pakete informacij, npr. video ali glasovni klic, klepet, e-poštno sporočilo ali številko kreditne kartice, spletno mesto</a:t>
            </a:r>
            <a:r>
              <a:rPr lang="en-US" dirty="0"/>
              <a:t>)</a:t>
            </a:r>
            <a:r>
              <a:rPr lang="sl-SI" dirty="0"/>
              <a:t>,</a:t>
            </a:r>
            <a:r>
              <a:rPr lang="en-US" dirty="0"/>
              <a:t> </a:t>
            </a:r>
            <a:r>
              <a:rPr lang="en-US" b="1" dirty="0"/>
              <a:t>n</a:t>
            </a:r>
            <a:r>
              <a:rPr lang="sl-SI" b="1" dirty="0"/>
              <a:t>imamo </a:t>
            </a:r>
            <a:r>
              <a:rPr lang="sl-SI" b="1" dirty="0" err="1"/>
              <a:t>nadz</a:t>
            </a:r>
            <a:r>
              <a:rPr lang="en-US" b="1" dirty="0"/>
              <a:t>o</a:t>
            </a:r>
            <a:r>
              <a:rPr lang="sl-SI" b="1" dirty="0" err="1"/>
              <a:t>ra</a:t>
            </a:r>
            <a:r>
              <a:rPr lang="sl-SI" b="1" dirty="0"/>
              <a:t> nad tem, kdo lahko dostopa do njih</a:t>
            </a:r>
            <a:r>
              <a:rPr lang="en-US" dirty="0"/>
              <a:t>. </a:t>
            </a:r>
            <a:r>
              <a:rPr lang="sl-SI" dirty="0"/>
              <a:t>Podatki potujejo skozi številne strežnike, usmerjevalnike in druge naprave, kjer lahko do njih dostopa in jih bere vsak heker, ponudnik storitve ali predstavnik državne službe</a:t>
            </a:r>
            <a:r>
              <a:rPr lang="en-US" dirty="0"/>
              <a:t>. </a:t>
            </a:r>
            <a:endParaRPr dirty="0"/>
          </a:p>
          <a:p>
            <a:pPr marL="0" lvl="0" indent="0" algn="l" rtl="0">
              <a:lnSpc>
                <a:spcPct val="100000"/>
              </a:lnSpc>
              <a:spcBef>
                <a:spcPts val="1200"/>
              </a:spcBef>
              <a:spcAft>
                <a:spcPts val="0"/>
              </a:spcAft>
              <a:buSzPts val="2400"/>
              <a:buNone/>
            </a:pPr>
            <a:r>
              <a:rPr lang="sl-SI" dirty="0"/>
              <a:t>Zato je nadvse pomembno, da uporabniki spleta načrtno</a:t>
            </a:r>
            <a:r>
              <a:rPr lang="en-US" dirty="0"/>
              <a:t>:</a:t>
            </a:r>
            <a:endParaRPr dirty="0"/>
          </a:p>
          <a:p>
            <a:pPr marL="685800" lvl="1" indent="-228600" algn="l" rtl="0">
              <a:lnSpc>
                <a:spcPct val="100000"/>
              </a:lnSpc>
              <a:spcBef>
                <a:spcPts val="1200"/>
              </a:spcBef>
              <a:spcAft>
                <a:spcPts val="0"/>
              </a:spcAft>
              <a:buSzPts val="2880"/>
              <a:buFont typeface="Calibri"/>
              <a:buChar char="•"/>
            </a:pPr>
            <a:r>
              <a:rPr lang="sl-SI" sz="2400" dirty="0"/>
              <a:t>zaščitimo svoje</a:t>
            </a:r>
            <a:r>
              <a:rPr lang="en-US" sz="2400" dirty="0"/>
              <a:t> </a:t>
            </a:r>
            <a:r>
              <a:rPr lang="sl-SI" sz="2400" b="1" dirty="0"/>
              <a:t>občutljive osebne podatke</a:t>
            </a:r>
            <a:r>
              <a:rPr lang="en-US" sz="2400" b="1" dirty="0"/>
              <a:t>;</a:t>
            </a:r>
            <a:endParaRPr dirty="0"/>
          </a:p>
          <a:p>
            <a:pPr marL="685800" lvl="1" indent="-228600" algn="l" rtl="0">
              <a:lnSpc>
                <a:spcPct val="100000"/>
              </a:lnSpc>
              <a:spcBef>
                <a:spcPts val="1200"/>
              </a:spcBef>
              <a:spcAft>
                <a:spcPts val="0"/>
              </a:spcAft>
              <a:buSzPts val="2880"/>
              <a:buFont typeface="Calibri"/>
              <a:buChar char="•"/>
            </a:pPr>
            <a:r>
              <a:rPr lang="sl-SI" sz="2400" dirty="0"/>
              <a:t>uporabljamo spletna orodja in storitve, kot je šifriranje podatkov, ki med komuniciranjem prek spleta </a:t>
            </a:r>
            <a:r>
              <a:rPr lang="sl-SI" sz="2400" b="1" dirty="0"/>
              <a:t>zagotavljajo </a:t>
            </a:r>
            <a:r>
              <a:rPr lang="sl-SI" sz="2400" b="1" dirty="0" err="1"/>
              <a:t>zasebnos</a:t>
            </a:r>
            <a:r>
              <a:rPr lang="en-US" sz="2400" b="1" dirty="0"/>
              <a:t>t</a:t>
            </a:r>
            <a:r>
              <a:rPr lang="sl-SI" sz="2400" b="1" dirty="0"/>
              <a:t> in varnost</a:t>
            </a:r>
            <a:r>
              <a:rPr lang="en-US" sz="2400" b="1" dirty="0"/>
              <a:t> </a:t>
            </a:r>
            <a:r>
              <a:rPr lang="en-US" sz="2400" dirty="0" err="1"/>
              <a:t>i</a:t>
            </a:r>
            <a:r>
              <a:rPr lang="sl-SI" sz="2400" dirty="0" err="1"/>
              <a:t>nformacij</a:t>
            </a:r>
            <a:r>
              <a:rPr lang="sl-SI" sz="2400" dirty="0"/>
              <a:t>.</a:t>
            </a:r>
            <a:endParaRPr dirty="0"/>
          </a:p>
          <a:p>
            <a:pPr marL="228600" lvl="0" indent="-76200" algn="l" rtl="0">
              <a:lnSpc>
                <a:spcPct val="100000"/>
              </a:lnSpc>
              <a:spcBef>
                <a:spcPts val="1200"/>
              </a:spcBef>
              <a:spcAft>
                <a:spcPts val="0"/>
              </a:spcAft>
              <a:buSzPts val="2400"/>
              <a:buNone/>
            </a:pPr>
            <a:endParaRPr dirty="0"/>
          </a:p>
        </p:txBody>
      </p:sp>
      <p:sp>
        <p:nvSpPr>
          <p:cNvPr id="172" name="Google Shape;172;p8"/>
          <p:cNvSpPr txBox="1"/>
          <p:nvPr/>
        </p:nvSpPr>
        <p:spPr>
          <a:xfrm>
            <a:off x="557999" y="1080000"/>
            <a:ext cx="6178716"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C2E78"/>
              </a:buClr>
              <a:buSzPts val="2800"/>
              <a:buFont typeface="Calibri"/>
              <a:buNone/>
            </a:pPr>
            <a:r>
              <a:rPr lang="sl-SI" sz="2800" b="1" dirty="0">
                <a:solidFill>
                  <a:srgbClr val="1C2E78"/>
                </a:solidFill>
                <a:latin typeface="Calibri"/>
                <a:ea typeface="Calibri"/>
                <a:cs typeface="Calibri"/>
                <a:sym typeface="Calibri"/>
              </a:rPr>
              <a:t>Spletna varnost</a:t>
            </a:r>
            <a:endParaRPr dirty="0"/>
          </a:p>
        </p:txBody>
      </p:sp>
      <p:sp>
        <p:nvSpPr>
          <p:cNvPr id="3" name="PoljeZBesedilom 2">
            <a:extLst>
              <a:ext uri="{FF2B5EF4-FFF2-40B4-BE49-F238E27FC236}">
                <a16:creationId xmlns:a16="http://schemas.microsoft.com/office/drawing/2014/main" id="{C246872F-6693-0958-86D2-90D982A746BF}"/>
              </a:ext>
            </a:extLst>
          </p:cNvPr>
          <p:cNvSpPr txBox="1"/>
          <p:nvPr/>
        </p:nvSpPr>
        <p:spPr>
          <a:xfrm>
            <a:off x="3052763" y="3275112"/>
            <a:ext cx="6105524" cy="307777"/>
          </a:xfrm>
          <a:prstGeom prst="rect">
            <a:avLst/>
          </a:prstGeom>
          <a:noFill/>
        </p:spPr>
        <p:txBody>
          <a:bodyPr wrap="square">
            <a:spAutoFit/>
          </a:bodyPr>
          <a:lstStyle/>
          <a:p>
            <a:r>
              <a:rPr lang="sl-SI" sz="1400" dirty="0"/>
              <a:t>vedeli</a:t>
            </a:r>
            <a:endParaRPr lang="en-SI" dirty="0"/>
          </a:p>
        </p:txBody>
      </p:sp>
      <p:sp>
        <p:nvSpPr>
          <p:cNvPr id="2" name="Google Shape;182;p14">
            <a:extLst>
              <a:ext uri="{FF2B5EF4-FFF2-40B4-BE49-F238E27FC236}">
                <a16:creationId xmlns:a16="http://schemas.microsoft.com/office/drawing/2014/main" id="{FB76F181-7EFA-5379-425D-1CB268A0D5D7}"/>
              </a:ext>
            </a:extLst>
          </p:cNvPr>
          <p:cNvSpPr/>
          <p:nvPr/>
        </p:nvSpPr>
        <p:spPr>
          <a:xfrm>
            <a:off x="6614160" y="0"/>
            <a:ext cx="5572216" cy="398700"/>
          </a:xfrm>
          <a:prstGeom prst="rect">
            <a:avLst/>
          </a:prstGeom>
          <a:solidFill>
            <a:srgbClr val="F2F2F2"/>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2.1 </a:t>
            </a:r>
            <a:r>
              <a:rPr lang="sl-SI" sz="1800" b="0" i="0" u="none" strike="noStrike" cap="none" dirty="0">
                <a:solidFill>
                  <a:srgbClr val="1C2E78"/>
                </a:solidFill>
                <a:latin typeface="Calibri"/>
                <a:ea typeface="Calibri"/>
                <a:cs typeface="Calibri"/>
                <a:sym typeface="Calibri"/>
              </a:rPr>
              <a:t>Predstavitev pojmov spletna varnost, osebni podatki in zasebnost </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557999"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Kaj so osebni podatki?</a:t>
            </a:r>
            <a:endParaRPr dirty="0"/>
          </a:p>
        </p:txBody>
      </p:sp>
      <p:sp>
        <p:nvSpPr>
          <p:cNvPr id="179" name="Google Shape;179;p9"/>
          <p:cNvSpPr txBox="1">
            <a:spLocks noGrp="1"/>
          </p:cNvSpPr>
          <p:nvPr>
            <p:ph type="body" idx="1"/>
          </p:nvPr>
        </p:nvSpPr>
        <p:spPr>
          <a:xfrm>
            <a:off x="557999" y="1800000"/>
            <a:ext cx="5852132" cy="455350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400"/>
              <a:buNone/>
            </a:pPr>
            <a:r>
              <a:rPr lang="sl-SI" b="1" dirty="0">
                <a:solidFill>
                  <a:srgbClr val="404040"/>
                </a:solidFill>
              </a:rPr>
              <a:t>Osebni podatki </a:t>
            </a:r>
            <a:r>
              <a:rPr lang="en-US" b="0" i="0" dirty="0">
                <a:solidFill>
                  <a:srgbClr val="404040"/>
                </a:solidFill>
                <a:latin typeface="Calibri"/>
                <a:ea typeface="Calibri"/>
                <a:cs typeface="Calibri"/>
                <a:sym typeface="Calibri"/>
              </a:rPr>
              <a:t>s</a:t>
            </a:r>
            <a:r>
              <a:rPr lang="sl-SI" b="0" i="0" dirty="0">
                <a:solidFill>
                  <a:srgbClr val="404040"/>
                </a:solidFill>
                <a:latin typeface="Calibri"/>
                <a:ea typeface="Calibri"/>
                <a:cs typeface="Calibri"/>
                <a:sym typeface="Calibri"/>
              </a:rPr>
              <a:t>o vse </a:t>
            </a:r>
            <a:r>
              <a:rPr lang="en-US" b="0" i="0" dirty="0" err="1">
                <a:solidFill>
                  <a:srgbClr val="404040"/>
                </a:solidFill>
                <a:latin typeface="Calibri"/>
                <a:ea typeface="Calibri"/>
                <a:cs typeface="Calibri"/>
                <a:sym typeface="Calibri"/>
              </a:rPr>
              <a:t>informa</a:t>
            </a:r>
            <a:r>
              <a:rPr lang="sl-SI" b="0" i="0" dirty="0" err="1">
                <a:solidFill>
                  <a:srgbClr val="404040"/>
                </a:solidFill>
                <a:latin typeface="Calibri"/>
                <a:ea typeface="Calibri"/>
                <a:cs typeface="Calibri"/>
                <a:sym typeface="Calibri"/>
              </a:rPr>
              <a:t>cije</a:t>
            </a:r>
            <a:r>
              <a:rPr lang="sl-SI" b="0" i="0" dirty="0">
                <a:solidFill>
                  <a:srgbClr val="404040"/>
                </a:solidFill>
                <a:latin typeface="Calibri"/>
                <a:ea typeface="Calibri"/>
                <a:cs typeface="Calibri"/>
                <a:sym typeface="Calibri"/>
              </a:rPr>
              <a:t>, ki se nanašajo na </a:t>
            </a:r>
            <a:r>
              <a:rPr lang="sl-SI" b="1" i="0" dirty="0">
                <a:solidFill>
                  <a:srgbClr val="404040"/>
                </a:solidFill>
              </a:rPr>
              <a:t>živečega posameznika</a:t>
            </a:r>
            <a:r>
              <a:rPr lang="en-US" b="1" dirty="0">
                <a:solidFill>
                  <a:srgbClr val="404040"/>
                </a:solidFill>
                <a:latin typeface="Calibri"/>
                <a:ea typeface="Calibri"/>
                <a:cs typeface="Calibri"/>
                <a:sym typeface="Calibri"/>
              </a:rPr>
              <a:t>,</a:t>
            </a:r>
            <a:r>
              <a:rPr lang="en-US" b="0" i="0" dirty="0">
                <a:solidFill>
                  <a:srgbClr val="404040"/>
                </a:solidFill>
                <a:latin typeface="Calibri"/>
                <a:ea typeface="Calibri"/>
                <a:cs typeface="Calibri"/>
                <a:sym typeface="Calibri"/>
              </a:rPr>
              <a:t> </a:t>
            </a:r>
            <a:r>
              <a:rPr lang="sl-SI" b="1" dirty="0">
                <a:solidFill>
                  <a:srgbClr val="404040"/>
                </a:solidFill>
              </a:rPr>
              <a:t>katerega i</a:t>
            </a:r>
            <a:r>
              <a:rPr lang="en-US" b="1" i="0" dirty="0" err="1">
                <a:solidFill>
                  <a:srgbClr val="404040"/>
                </a:solidFill>
                <a:latin typeface="Calibri"/>
                <a:ea typeface="Calibri"/>
                <a:cs typeface="Calibri"/>
                <a:sym typeface="Calibri"/>
              </a:rPr>
              <a:t>denti</a:t>
            </a:r>
            <a:r>
              <a:rPr lang="sl-SI" b="1" i="0" dirty="0">
                <a:solidFill>
                  <a:srgbClr val="404040"/>
                </a:solidFill>
                <a:latin typeface="Calibri"/>
                <a:ea typeface="Calibri"/>
                <a:cs typeface="Calibri"/>
                <a:sym typeface="Calibri"/>
              </a:rPr>
              <a:t>teta je znana ali jo je mogoče ugotoviti</a:t>
            </a:r>
            <a:r>
              <a:rPr lang="en-US" b="0" i="0" dirty="0">
                <a:solidFill>
                  <a:srgbClr val="404040"/>
                </a:solidFill>
                <a:latin typeface="Calibri"/>
                <a:ea typeface="Calibri"/>
                <a:cs typeface="Calibri"/>
                <a:sym typeface="Calibri"/>
              </a:rPr>
              <a:t>.</a:t>
            </a:r>
            <a:endParaRPr dirty="0"/>
          </a:p>
          <a:p>
            <a:pPr marL="0" lvl="0" indent="0" algn="l" rtl="0">
              <a:lnSpc>
                <a:spcPct val="110000"/>
              </a:lnSpc>
              <a:spcBef>
                <a:spcPts val="1200"/>
              </a:spcBef>
              <a:spcAft>
                <a:spcPts val="0"/>
              </a:spcAft>
              <a:buSzPts val="2400"/>
              <a:buNone/>
            </a:pPr>
            <a:r>
              <a:rPr lang="sl-SI" b="0" i="0" dirty="0">
                <a:solidFill>
                  <a:srgbClr val="404040"/>
                </a:solidFill>
                <a:latin typeface="Calibri"/>
                <a:ea typeface="Calibri"/>
                <a:cs typeface="Calibri"/>
                <a:sym typeface="Calibri"/>
              </a:rPr>
              <a:t>Razne informacije, ki skupaj lahko služijo za </a:t>
            </a:r>
            <a:r>
              <a:rPr lang="en-US" b="1" i="0" dirty="0" err="1">
                <a:solidFill>
                  <a:srgbClr val="404040"/>
                </a:solidFill>
                <a:latin typeface="Calibri"/>
                <a:ea typeface="Calibri"/>
                <a:cs typeface="Calibri"/>
                <a:sym typeface="Calibri"/>
              </a:rPr>
              <a:t>identif</a:t>
            </a:r>
            <a:r>
              <a:rPr lang="sl-SI" b="1" i="0" dirty="0" err="1">
                <a:solidFill>
                  <a:srgbClr val="404040"/>
                </a:solidFill>
                <a:latin typeface="Calibri"/>
                <a:ea typeface="Calibri"/>
                <a:cs typeface="Calibri"/>
                <a:sym typeface="Calibri"/>
              </a:rPr>
              <a:t>ikacijo</a:t>
            </a:r>
            <a:r>
              <a:rPr lang="sl-SI" b="1" i="0" dirty="0">
                <a:solidFill>
                  <a:srgbClr val="404040"/>
                </a:solidFill>
                <a:latin typeface="Calibri"/>
                <a:ea typeface="Calibri"/>
                <a:cs typeface="Calibri"/>
                <a:sym typeface="Calibri"/>
              </a:rPr>
              <a:t> določenega posameznika,</a:t>
            </a:r>
            <a:r>
              <a:rPr lang="en-US" b="0" i="0" dirty="0">
                <a:solidFill>
                  <a:srgbClr val="404040"/>
                </a:solidFill>
                <a:latin typeface="Calibri"/>
                <a:ea typeface="Calibri"/>
                <a:cs typeface="Calibri"/>
                <a:sym typeface="Calibri"/>
              </a:rPr>
              <a:t> </a:t>
            </a:r>
            <a:r>
              <a:rPr lang="sl-SI" b="0" i="0" dirty="0">
                <a:solidFill>
                  <a:srgbClr val="404040"/>
                </a:solidFill>
                <a:latin typeface="Calibri"/>
                <a:ea typeface="Calibri"/>
                <a:cs typeface="Calibri"/>
                <a:sym typeface="Calibri"/>
              </a:rPr>
              <a:t>so prav tako osebni podatki</a:t>
            </a:r>
            <a:r>
              <a:rPr lang="en-US" b="0" i="0" dirty="0">
                <a:solidFill>
                  <a:srgbClr val="404040"/>
                </a:solidFill>
                <a:latin typeface="Calibri"/>
                <a:ea typeface="Calibri"/>
                <a:cs typeface="Calibri"/>
                <a:sym typeface="Calibri"/>
              </a:rPr>
              <a:t>.</a:t>
            </a:r>
            <a:endParaRPr dirty="0">
              <a:latin typeface="Calibri"/>
              <a:ea typeface="Calibri"/>
              <a:cs typeface="Calibri"/>
              <a:sym typeface="Calibri"/>
            </a:endParaRPr>
          </a:p>
          <a:p>
            <a:pPr marL="228600" lvl="0" indent="-76200" algn="l" rtl="0">
              <a:lnSpc>
                <a:spcPct val="100000"/>
              </a:lnSpc>
              <a:spcBef>
                <a:spcPts val="1200"/>
              </a:spcBef>
              <a:spcAft>
                <a:spcPts val="0"/>
              </a:spcAft>
              <a:buSzPts val="2400"/>
              <a:buNone/>
            </a:pPr>
            <a:endParaRPr dirty="0"/>
          </a:p>
        </p:txBody>
      </p:sp>
      <p:pic>
        <p:nvPicPr>
          <p:cNvPr id="181" name="Google Shape;181;p9" descr="Private data concept illustration"/>
          <p:cNvPicPr preferRelativeResize="0"/>
          <p:nvPr/>
        </p:nvPicPr>
        <p:blipFill rotWithShape="1">
          <a:blip r:embed="rId3">
            <a:alphaModFix/>
          </a:blip>
          <a:srcRect/>
          <a:stretch/>
        </p:blipFill>
        <p:spPr>
          <a:xfrm>
            <a:off x="7281428" y="1196114"/>
            <a:ext cx="4723040" cy="4723040"/>
          </a:xfrm>
          <a:prstGeom prst="rect">
            <a:avLst/>
          </a:prstGeom>
          <a:noFill/>
          <a:ln>
            <a:noFill/>
          </a:ln>
        </p:spPr>
      </p:pic>
      <p:sp>
        <p:nvSpPr>
          <p:cNvPr id="182" name="Google Shape;182;p9"/>
          <p:cNvSpPr txBox="1"/>
          <p:nvPr/>
        </p:nvSpPr>
        <p:spPr>
          <a:xfrm>
            <a:off x="9104258" y="6283742"/>
            <a:ext cx="3047102"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sl-SI"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Slika:</a:t>
            </a:r>
            <a:r>
              <a:rPr lang="en-US"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sl-SI"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a:t>
            </a:r>
            <a:r>
              <a:rPr lang="en-US" sz="10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toryset</a:t>
            </a:r>
            <a:r>
              <a:rPr lang="sl-SI"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r>
              <a:rPr lang="en-US"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000" dirty="0">
              <a:solidFill>
                <a:schemeClr val="dk1"/>
              </a:solidFill>
              <a:latin typeface="Calibri"/>
              <a:ea typeface="Calibri"/>
              <a:cs typeface="Calibri"/>
              <a:sym typeface="Calibri"/>
            </a:endParaRPr>
          </a:p>
        </p:txBody>
      </p:sp>
      <p:sp>
        <p:nvSpPr>
          <p:cNvPr id="2" name="Google Shape;182;p14">
            <a:extLst>
              <a:ext uri="{FF2B5EF4-FFF2-40B4-BE49-F238E27FC236}">
                <a16:creationId xmlns:a16="http://schemas.microsoft.com/office/drawing/2014/main" id="{AD3767F2-9ECB-3715-E138-08815E37F6CC}"/>
              </a:ext>
            </a:extLst>
          </p:cNvPr>
          <p:cNvSpPr/>
          <p:nvPr/>
        </p:nvSpPr>
        <p:spPr>
          <a:xfrm>
            <a:off x="6614160" y="0"/>
            <a:ext cx="5572216" cy="398700"/>
          </a:xfrm>
          <a:prstGeom prst="rect">
            <a:avLst/>
          </a:prstGeom>
          <a:solidFill>
            <a:srgbClr val="F2F2F2"/>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2.1 </a:t>
            </a:r>
            <a:r>
              <a:rPr lang="sl-SI" sz="1800" b="0" i="0" u="none" strike="noStrike" cap="none" dirty="0">
                <a:solidFill>
                  <a:srgbClr val="1C2E78"/>
                </a:solidFill>
                <a:latin typeface="Calibri"/>
                <a:ea typeface="Calibri"/>
                <a:cs typeface="Calibri"/>
                <a:sym typeface="Calibri"/>
              </a:rPr>
              <a:t>Predstavitev pojmov spletna varnost, osebni podatki in zasebnost </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M2-SL"/>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UlgFb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JSWAVs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lJYBW1PMzAiNAwAAjhAAACcAAAB1bml2ZXJzYWwvZmxhc2hfcHVibGlzaGluZ19zZXR0aW5ncy54bWztWM1y2zYQvuspMOzkGNFOnCb1UPKk+plqYksek23jk2dFQCLG+GEJQIpyytP0wfokXRCSItVOSidR65n2oJG42P32w+5il1By9k4KsmCV4Vp1ouP2UUSYyjXlat6Jfs6GT19FxFhQFIRWrBMpHZGzbisp3VRwU6TMWlQ1BGGUOS1tJyqsLU/jeLlctrkpK7+qhbOIb9q5lnFZMcOUZVVcCljhl12VzERrhAYA+JFarc26rRYhSUC60NQJRjhF5or7TYEYCjBFFAe1KeS380o7RXta6IpU82kn+q436B/3n290AlSfS6Z8TEwXhV5sT4FS7lmASPl7RgrG5wXSfXkSkSWntuhEz048CmrHd1Fq7LB18Cg9jTFQdg0vmQUKFsJj8GfZO2s2giCiKwWS5xmuEL//TtTPbn66vhxcnY/Gb26yyeQ8G10GErVNvI+TxPuOEiSkXZWzrZ8ErIW8QN5oMwNhWBLvijZq3GcQcssXGBP2F5ozJ0TqylJXtmsrx2oau8ItvU/AJDOt9vbun8lUC0xtTQqrVE4ZHYNkO8lOb7kaouZxRGYYJ7HqRJOSKZKCwgLjFgTPtwDGTY3lti6s4Vr7dcVBEMTDE8DIRRp9pBB2lhdQGbZLbbNifFrz7q/aCUpW2hHBbxmxmmCIncRfBSO7+SezSstaihVqiREcPS44WzJ6VsdrDfgpR9foQjq0xONQCmaDh98cf0+mbKYrxGWwwMODcm4CfvtBwCUY8xEUNhyfpOej/uBmNO4P3j7xGwS6AJU/EBxrisnSHgQfVkRpu7HDcOTgDKuTQjmt15rsrf3ladiWNeb5G2VjD99w6QR8S/htQHagD5jyw3h5SOL/lkFjtwUs6oPuD28NjUecY0oCJi7k2JK4WrfBBoA5KKKVWBHIsTMb3zYWXDuDktAgArT5cobBHsu0fppj+0SPFWVVI8ij42fPT158//LVD6ft+I8Pvz/9rNF6Zl0K8O7C0Op9dmrdsR3qSvrqoTv2o3E2uHrdy0a/jLLrm2zwNtsHqDndbddJ7EfJ/ZPFj6pHO1iuB2mT3IwnTbQmb5poXYXJdbkztRpRwE40DycLe5HgkmPmDlZX/1BtfPVbRyiuw9TGYw7c1x6q/2rcHvdr7oEilw4uRj9Ozvv/n9l/K4LhaXtd3LsfJvG9F1i/IrniEsPq3yu2t97ui5MjvHHeu9RqIdr+fwjd1p9QSwMEFAACAAgAlJYBW3D0HBt+AwAAsQwAACEAAAB1bml2ZXJzYWwvZmxhc2hfc2tpbl9zZXR0aW5ncy54bWyVV9tu4zYQfc9XGF6gaF/irpPWG6wiwLFdYNE0GzRB3ilrbBOhSIEcOfXfdyhSEmlLa2+EAOHMOeRcDodIYt65HO1BG67k/Xg6Tq9Go2RdaQ0SX6EoBUMYZczAEyvgfvzMJILgZvTrLwK/pr+NJ46ghNIvgMjl1lhLYxvx/H6cVYhKXq8VcSVeS6ULJsbpp7/qn2RSI8+xFAV5KWfD1tAd88f0y8PyIoo/4/ZhtlzcDRHWqiiZPDyqrbrO2Pp9q1Ulcxvajf2GaLtDCVpw+X42IiovfkMoophWn1fT1fQySqnBGLAh3S3n0/mfZ1mCZSDa7Ge3X27nF3K6o37cmCPanhuONW02nd3MbodoJdtCXOTFavl5eTOMl7R73JUfxuUICP/h2czpKhxA/9TmqqzKn9FIqdXWFvSIM7PfWY5QLKfrR4Tlnf3OEmxC9qCzgjSC59QGpXMnxd/tNwQeqqX/MxwSib3bWoln24Sj6WEVkglIUVeQTJqV85md+vheIV0mSDdMGAKEpg70TBk+s8pEsM7YAf+FDy7zEOUtHeRNiaqAhYs4RMaOjrBYPNSjJcS2tiBGDXtvdLkeGTvkE1X2BBkYO+SLbdh3KQ4n8GOP4zSSeGC+n0EDfPRRB8gNktEy91s3q8Zrj3q0N90EZ3tDgylUDmktrVdegO1cMqltLqbJSVCJZHu+ZUgv1T8Wlx3qbEwyOXJ4tfVrK0GOAvokt1aVNhQMud/i5Hs8juIeDzPHR9hgg46NXVfsixGKoV5fnS12c0hbOLceIT0o9+OC6XfQr0oJMx55Hl1CKrp7mk8ZdmTTgwr6m9yogFOfPUSSCsFcClbuIl4KZ4hsvSsopqEU2pq61vZ3MPHH9rVWVkUGekWK4NBIMrY53I5vd4J+8Y3DB+QxYcDpmLij7STjreIDg5cAML3eNffBLZynqARyAXsQ3hsY6oSHMksM6b8vXyuvWJSB5SJF+inUKSUaoZGjh/BGcfUznOcC1SPLTJ1aNFSaGd9NlWjqN5PSqjU83hm8lqKdyd9XQ+pWVFBWoXpBptGf3K199mwPc8mLegiRA1vV9HkcRyhV+rrUzibgE3sXgn272s3aDHs8QxQ7atNpH6X2HM/ZV7qg6UYDhDO2Nl4Fr8DfcMgU0/lTC4mehR63Y1OO9HLWI5uGfVFiMglMrjltG+hv+lcl/R9QSwMEFAACAAgAlJYBW4EY4liHAwAAGBAAACYAAAB1bml2ZXJzYWwvaHRtbF9wdWJsaXNoaW5nX3NldHRpbmdzLnhtbO1XX3MaNxB/51NorpPHcHHiNqnnwJMCnjCxgfFd2/jJs5wEp4lOuuoPhDzl0/SD9ZN0dQICMXHPaUjbmT4woNXub1e7P+2i5PxdKciCacOV7EQn7ScRYTJXlMt5J/o5u3j8IiLGgqQglGSdSKqInHdbSeWmgpsiZdaiqiEII81ZZTtRYW11FsfL5bLNTaX9rhLOIr5p56qMK80Mk5bpuBKwwi+7qpiJ1ggNAPBTKrk267ZahCQB6UpRJxjhFCOX3B8KxCtbiigOWlPI3861cpL2lFCa6Pm0E33XG/RP+s82OgGpz0smfUpMF4VebM+AUu6DAJHy94wUjM8LjPb5aUSWnNqiEz099SioHd9FqbHDycGj9BSmQNo1fMksULAQlsGfZe+s2QiCiK4klDzPcIf443eifnb76mYyuL4cjl7fZuPxZTachCBqm3gfJ4n3HSUYkHI6Z1s/CVgLeYFxo80MhGFJvCvaqHFfQMgtX2BO2CdhzpwQqasqpW3XasfqMHaF2/A+A5PMlNw7u1+TqRJY2TooJGk5ZXQEJeZgciEjMsPEiFUnGldMkhQkEopbEDzfWhg3NZbbmkgXa+2XmoMgSBZkPCNXafTRZzhKXoA2bDeWzY7xdcy7vyonKFkpRwR/y4hVBHPqSvxVMLJbcDLTqqylAowlRnD0uOBsyeh5naA14Occ3aCL0qEl0r8SzAYPvzn+nkzZTGnEZbDAy4JybgJ++0HAFRjzERQ2MT5KL4f9we1w1B+8eeQPCHQBMn8gOJKIlZU9Cj6siFR2Y4fpyMEZVheFclrvNTlb+8vLsOUx1vkrVWMP3/DSCfia8NuE7EAfseTH8fKQwv9lBI3dFrCoL7q/vDU0XnGOJQmYuJFjt+Jy3fcaAOYgiZJiRSDHVmx821hw5QxKQoMI0ObLIwz2SNN6NcfZiB41ZboR5JOTp89Ov//h+Ysfz9rxHx9+f3yv0XpITQR4d2FK9e4dU3dsL5QuPXvojv1wlA2uX/ay4S/D7OY2G7zJ9gHqmO626yT2s+PwKPGz6dNJMv3nRsnNIG1SjdG4idb4dROt6zCrJjtzqlEI2Hvm4S5h9xG85FirozHpG7Hh4B8Lfi8dAoGOw4Z/c6oOXpz/U9WYVeZQlyEpK7k3+kbt5khZSwdXw5/Gl/2jpo83y99/kHR/N31htX3v7T3wkvjgC7SF8v3XfLf1J1BLAwQUAAIACACUlgFbOjKvrLEBAABwBgAAHwAAAHVuaXZlcnNhbC9odG1sX3NraW5fc2V0dGluZ3MuanONlMFPwjAUxu/8FWReDdGBDrwBw8SEg4ncjIduPMdC19e0BUHj/+46BLruTVkv9MuP7/W9rd9Xp1s+QRp0H7pf1e9q/1zfVxpYzagNXNd13qIXVg80z5ewyAvguYDAQ7YWeWdcw0n/PiOUcyAq12T/Yn21YxjgycwRJSUqwldT4JYAPyhwR4mfx393nMYOTTmjTjbGoOilKAwI0xOoClYxwdVj9bg9ejBuQf2DvrMUaqZ34XASt5Jnx8Ekiqcjl0uxkEzs55hhL2HpOlO4Ecvf+n27XHq1l6DKl75uK8tzbZ4MFH7h2e0snIXtpFSgNfzWHcXjcHxPwpwlwN2GosFwMP4DrRk3B+rR21zn5khHYdSPBi4tWQaNKU1n8W3cr2Oi9GpMs1H8wBnYmbZmJGd7UJdYodzIC16gVJjZiTTRyC4S5ciWucgOXDyyi+TsYa1t27dRpUYvQbU8fRU3drlMYxi1a4beNVsRV7loyxcqGzzNkJdbe1XnVC5wShSUiERh2RpU5yA9Hsf4WWP3r2XjTK1BLRB5maDdgBnD0lVRJkp5/jc3Gcijphc35R+r8/0DUEsDBBQAAgAIAJSWAVuPjqkydAAAAHoAAAAcAAAAdW5pdmVyc2FsL2xvY2FsX3NldHRpbmdzLnhtbA3MPQoCQQxA4X5PEVKIFutPJ7gz29kpgusBwk6UgUwiO0H09k73io83jN8i8OGlZtOAh+0egXW2lPUV8DGd+yNCddJEYsoB1RDG2A1iM8md3Rus8Bb68TJxaeF8pdLkjdRZcoX1SvwUN9DDpX2fmRPuYvcHUEsDBBQAAgAIAJWWAVtBNwcTDgUAAKwaAAAXAAAAdW5pdmVyc2FsL3VuaXZlcnNhbC5wbmfrDPBz5+WS4mJgYOD19HAJYmBgiWBgYC7iYAOKhE2urwZSjMVB7k4M687JvARyWNIdfR0ZGDb2c/9JZAXyOQs8IosZGPgOgzDj8fwVKQwMUo6eLo4hFXFv725cHZPJ2J743y3799u3l9nfbLuddNAolutg3lsW7t1vdZJKJhZENglOVWWR/DnJ2uCYfsH+z+d8jJ7b8f/xYCp+dk7y0pzp1ul1ZUB7GBQEI0CUUiPIVgUhsjmLlh749OmptzEEbL6bf7UogREofsOYUpNHOaOcUc4oZ5QzyhnljHJGOaOcUc4oZ5QzyhnljHJGOaOcUc4ohwpjmKtZxGADmLbvv76+/l31ycNpTNwguf/+4OHMDhYxINnggYuzY1P93y/zD2+/v9fOpvLbq791/1bb1xda79v20er467uPNs55rrABqOyA6N4d1dU/jl6vnxn3pn6l9PryPe9E+5/a9EMMWbT8/Ptl4t/jfx17Hfcx4txnsA0N2rNir9w/FXamb//UXEWIKWf1XuSnaqcdv39qWwSfzuM2/fN1/79/N2/4+Wq2/DL9lNTHlseKe5/rmE8G6Y822G22b+raGbL12reTNDfc2VtZflH6Ss9zOXtmoGHfsspsa7SjDa3/hW07GpTw89d2e7/6D5bmdaAh6zdX30T9CNuWVPZnbU730gNFvevDpWC6dPek3v//dfnvdJs9/3+/MXx+r+vmx+c3TM9VAxUa/V44XQKi36qi9H7d91//btrd0f4q892j9gTQJ/bHj+2cd+9w6R7xzcen5k5kPr18Sr8w0K0H4s6uaw7/djr+/9t/M+0qfv3J+7XDO+fomx/FuXM+r/w474zc9tLoGJUNV6q3MsBVP3r39q+xLF/9j8v7l/fvvAIy/vmxnfK931O+zVh7+9GbxtSau5/eFGoD3d2wd1Ysu33J41m/M2p8nkl997K9C3L1HYvvl/u55i52l9l+9CbzaYudv1ZbAs3fEL759YP2Nyc3h38//+Hgj+9vCqffASm/t/TeZN1zYhF13//av/9/TVsK6tMfir/nyPNa5QHd6/1GSF701iOdxqcV56d+fH7RYuXaiayQcJP9M6F2XT6f1V2IUfsCM7plIuz2LXz7o+KCxc5PgYqg0fPVN0s/OJeflN5tlwKM5vnV03+tnadblDAzt2VqkbwYFhXF0/c8fC8mzqmzee2fV0KwoE/1n3//rv1l9q/daeBY3Gl27ueVCv+0/tu7dNcJRRzjLUiXl/x1pZ4JZuIrv/0Zy+4wl5aCzEx+HONvL2Vyr/vm41PbdlQkWP49teTyCaN/Mv///fiYDAugq70nCr4/u/vXWI5v/8/H9sv6rb9DY1iu9/sDocLM7tV/2E6/3M7du8Lon+0/mbR+dmhEwBJ14dbqDXPcpgVvPs4EjVRY4t4RlSBpvffw+4tvCmHWRd8Ehtv2TbrrxCL6vsf8vPFmI4aMUISdaHjbzcfABJWwPu36we2bRDc/zk+Njvmq7MQvCw6b8Pt/DPaK/btkHve963jRPHfvxqdS91fbQhP9D6EZN79+mL7Pv7by7HKbaZ9torh0rlcUb5vHAZS+07Tb/P26T9w8z+9U7H1cur5C53nlFpEIvb/PpgiDs9tHYIJ8CEw0l7Mf6+c+Lu27vvtosuX5RM0NPNOril91gkqVGr3T4AKo4b8qKEMzuIALGwcVGnBU2g/XM65cdTP5nFLMDpCAp6ufyzqnhCYAUEsDBBQAAgAIAJWWAVs6nedwSwAAAGsAAAAbAAAAdW5pdmVyc2FsL3VuaXZlcnNhbC5wbmcueG1ss7GvyM1RKEstKs7Mz7NVMtQzULK34+WyKShKLctMLVeoAIoBBSFASaESyDVCcMszU0oygEIGFhYIwYzUzPSMElslC0MzuKA+0EwAUEsBAgAAFAACAAgAqX5QTzZhWAJHAwAA4QkAABQAAAAAAAAAAQAAAAAAAAAAAHVuaXZlcnNhbC9wbGF5ZXIueG1sUEsBAgAAFAACAAgAlJYBW7U39KgcBQAA4RMAAB0AAAAAAAAAAQAAAAAAeQMAAHVuaXZlcnNhbC9jb21tb25fbWVzc2FnZXMubG5nUEsBAgAAFAACAAgAlJYBWxUeYBujAAAAfwEAAC4AAAAAAAAAAQAAAAAA0AgAAHVuaXZlcnNhbC9wbGF5YmFja19hbmRfbmF2aWdhdGlvbl9zZXR0aW5ncy54bWxQSwECAAAUAAIACACUlgFbU8zMCI0DAACOEAAAJwAAAAAAAAABAAAAAAC/CQAAdW5pdmVyc2FsL2ZsYXNoX3B1Ymxpc2hpbmdfc2V0dGluZ3MueG1sUEsBAgAAFAACAAgAlJYBW3D0HBt+AwAAsQwAACEAAAAAAAAAAQAAAAAAkQ0AAHVuaXZlcnNhbC9mbGFzaF9za2luX3NldHRpbmdzLnhtbFBLAQIAABQAAgAIAJSWAVuBGOJYhwMAABgQAAAmAAAAAAAAAAEAAAAAAE4RAAB1bml2ZXJzYWwvaHRtbF9wdWJsaXNoaW5nX3NldHRpbmdzLnhtbFBLAQIAABQAAgAIAJSWAVs6Mq+ssQEAAHAGAAAfAAAAAAAAAAEAAAAAABkVAAB1bml2ZXJzYWwvaHRtbF9za2luX3NldHRpbmdzLmpzUEsBAgAAFAACAAgAlJYBW4+OqTJ0AAAAegAAABwAAAAAAAAAAQAAAAAABxcAAHVuaXZlcnNhbC9sb2NhbF9zZXR0aW5ncy54bWxQSwECAAAUAAIACACVlgFbQTcHEw4FAACsGgAAFwAAAAAAAAAAAAAAAAC1FwAAdW5pdmVyc2FsL3VuaXZlcnNhbC5wbmdQSwECAAAUAAIACACVlgFbOp3ncEsAAABrAAAAGwAAAAAAAAABAAAAAAD4HAAAdW5pdmVyc2FsL3VuaXZlcnNhbC5wbmcueG1sUEsFBgAAAAAKAAoABgMAAHwdAAAAAA=="/>
  <p:tag name="ISPRING_LMS_API_VERSION" val="SCORM 1.2"/>
  <p:tag name="ISPRING_ULTRA_SCORM_COURSE_ID" val="6C4C08DC-E046-401B-B38F-A85EDD003011"/>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M\\Slovenian\\Slovenia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M2-SL"/>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2442</TotalTime>
  <Words>2454</Words>
  <Application>Microsoft Office PowerPoint</Application>
  <PresentationFormat>Ευρεία οθόνη</PresentationFormat>
  <Paragraphs>266</Paragraphs>
  <Slides>29</Slides>
  <Notes>29</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29</vt:i4>
      </vt:variant>
    </vt:vector>
  </HeadingPairs>
  <TitlesOfParts>
    <vt:vector size="33" baseType="lpstr">
      <vt:lpstr>Poppins</vt:lpstr>
      <vt:lpstr>Calibri</vt:lpstr>
      <vt:lpstr>Impact</vt:lpstr>
      <vt:lpstr>Θέμα του Office</vt:lpstr>
      <vt:lpstr>Παρουσίαση του PowerPoint</vt:lpstr>
      <vt:lpstr>Παρουσίαση του PowerPoint</vt:lpstr>
      <vt:lpstr>Moduli</vt:lpstr>
      <vt:lpstr>Kompetence</vt:lpstr>
      <vt:lpstr>Vsebina usposabljanja</vt:lpstr>
      <vt:lpstr>Metodologija in trajanje usposabljanja</vt:lpstr>
      <vt:lpstr>Enota 1 Predstavitev pojmov spletna varnost, osebni podatki in zasebnost </vt:lpstr>
      <vt:lpstr>Παρουσίαση του PowerPoint</vt:lpstr>
      <vt:lpstr>Kaj so osebni podatki?</vt:lpstr>
      <vt:lpstr>Primeri osebnih podatkov</vt:lpstr>
      <vt:lpstr>Kateri osebni podatki veljajo za občutljive?</vt:lpstr>
      <vt:lpstr>Občutljivi finančni podatki </vt:lpstr>
      <vt:lpstr>Kaj je zasebnost?</vt:lpstr>
      <vt:lpstr>Kaj je varnost?</vt:lpstr>
      <vt:lpstr>Varnost in zasebnost</vt:lpstr>
      <vt:lpstr>Neželena pošta in ribarjenje</vt:lpstr>
      <vt:lpstr>Kako prepoznam neželeno pošto?</vt:lpstr>
      <vt:lpstr>Kaj storiti in česa ne?</vt:lpstr>
      <vt:lpstr>Aktivnost: Ali je povezavo varno odpreti?</vt:lpstr>
      <vt:lpstr>Aktivnost: Ali je povezavo varno odpreti? (2)</vt:lpstr>
      <vt:lpstr>Kaj je uredba GDPR in kdo jo mora upoštevati</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M2-SL</dc:title>
  <dc:creator>pantelis bbalaouras</dc:creator>
  <cp:lastModifiedBy>pantelis</cp:lastModifiedBy>
  <cp:revision>59</cp:revision>
  <dcterms:created xsi:type="dcterms:W3CDTF">2020-06-02T13:31:56Z</dcterms:created>
  <dcterms:modified xsi:type="dcterms:W3CDTF">2025-08-01T15:53:21Z</dcterms:modified>
</cp:coreProperties>
</file>