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95" r:id="rId2"/>
    <p:sldId id="485" r:id="rId3"/>
    <p:sldId id="418" r:id="rId4"/>
    <p:sldId id="259" r:id="rId5"/>
    <p:sldId id="420" r:id="rId6"/>
    <p:sldId id="639" r:id="rId7"/>
    <p:sldId id="641" r:id="rId8"/>
    <p:sldId id="640" r:id="rId9"/>
    <p:sldId id="659" r:id="rId10"/>
    <p:sldId id="649" r:id="rId11"/>
    <p:sldId id="651" r:id="rId12"/>
    <p:sldId id="515" r:id="rId13"/>
    <p:sldId id="658" r:id="rId14"/>
    <p:sldId id="660" r:id="rId15"/>
    <p:sldId id="661" r:id="rId16"/>
    <p:sldId id="663" r:id="rId17"/>
    <p:sldId id="513" r:id="rId18"/>
    <p:sldId id="514" r:id="rId19"/>
    <p:sldId id="650" r:id="rId20"/>
    <p:sldId id="296" r:id="rId21"/>
    <p:sldId id="667" r:id="rId22"/>
    <p:sldId id="666" r:id="rId23"/>
    <p:sldId id="655" r:id="rId24"/>
    <p:sldId id="668" r:id="rId25"/>
    <p:sldId id="484" r:id="rId26"/>
    <p:sldId id="656" r:id="rId27"/>
    <p:sldId id="654" r:id="rId28"/>
    <p:sldId id="657" r:id="rId29"/>
    <p:sldId id="423" r:id="rId30"/>
    <p:sldId id="644" r:id="rId31"/>
    <p:sldId id="425" r:id="rId32"/>
    <p:sldId id="432" r:id="rId33"/>
    <p:sldId id="645" r:id="rId34"/>
    <p:sldId id="646" r:id="rId35"/>
    <p:sldId id="633" r:id="rId36"/>
  </p:sldIdLst>
  <p:sldSz cx="12192000" cy="685800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6D9DF-07E0-0E41-E887-8203EA398645}" name="Angela Ivanova" initials="AI" userId="S::angela_ivanova@ININovationGmbH.onmicrosoft.com::b6a1d525-2171-41fa-a4e1-05d4d21d0c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Dimitar Smiljanoski" initials="DS" lastIdx="1" clrIdx="2">
    <p:extLst>
      <p:ext uri="{19B8F6BF-5375-455C-9EA6-DF929625EA0E}">
        <p15:presenceInfo xmlns:p15="http://schemas.microsoft.com/office/powerpoint/2012/main" userId="S-1-5-21-3214830985-2335864408-364467040-1119" providerId="AD"/>
      </p:ext>
    </p:extLst>
  </p:cmAuthor>
  <p:cmAuthor id="4" name="Angela Ivanova" initials="AI" lastIdx="30" clrIdx="3">
    <p:extLst>
      <p:ext uri="{19B8F6BF-5375-455C-9EA6-DF929625EA0E}">
        <p15:presenceInfo xmlns:p15="http://schemas.microsoft.com/office/powerpoint/2012/main" userId="b7276d83ace4f2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53F"/>
    <a:srgbClr val="9AC87A"/>
    <a:srgbClr val="1C2E78"/>
    <a:srgbClr val="515280"/>
    <a:srgbClr val="2A2B58"/>
    <a:srgbClr val="02C0FC"/>
    <a:srgbClr val="FFC243"/>
    <a:srgbClr val="84C337"/>
    <a:srgbClr val="26A6FF"/>
    <a:srgbClr val="FFD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51DB6-6231-4489-8FB1-90C499013BB8}" v="8" dt="2025-07-19T18:48:57.18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4" autoAdjust="0"/>
    <p:restoredTop sz="95201" autoAdjust="0"/>
  </p:normalViewPr>
  <p:slideViewPr>
    <p:cSldViewPr snapToGrid="0">
      <p:cViewPr varScale="1">
        <p:scale>
          <a:sx n="110" d="100"/>
          <a:sy n="110" d="100"/>
        </p:scale>
        <p:origin x="70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prstClr val="white">
            <a:lumMod val="8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r>
            <a:rPr lang="en-US" sz="2800" b="1" kern="1200" dirty="0">
              <a:effectLst>
                <a:outerShdw blurRad="38100" dist="38100" dir="2700000" algn="tl">
                  <a:srgbClr val="000000">
                    <a:alpha val="43137"/>
                  </a:srgbClr>
                </a:outerShdw>
              </a:effectLst>
            </a:rPr>
            <a:t>1. </a:t>
          </a:r>
          <a:r>
            <a:rPr lang="en-US" sz="2800" b="0" i="0" kern="1200" dirty="0" err="1"/>
            <a:t>Osnovne</a:t>
          </a:r>
          <a:r>
            <a:rPr lang="en-US" sz="2800" b="0" i="0" kern="1200" dirty="0"/>
            <a:t> </a:t>
          </a:r>
          <a:r>
            <a:rPr lang="en-US" sz="2800" b="0" i="0" kern="1200" dirty="0" err="1"/>
            <a:t>veščine</a:t>
          </a:r>
          <a:r>
            <a:rPr lang="en-US" sz="2800" b="0" i="0" kern="1200" dirty="0"/>
            <a:t> </a:t>
          </a:r>
          <a:r>
            <a:rPr lang="en-US" sz="2800" b="0" i="0" kern="1200" dirty="0" err="1"/>
            <a:t>digitalne</a:t>
          </a:r>
          <a:r>
            <a:rPr lang="en-US" sz="2800" b="0" i="0" kern="1200" dirty="0"/>
            <a:t> </a:t>
          </a:r>
          <a:r>
            <a:rPr lang="en-US" sz="2800" b="0" i="0" kern="1200" dirty="0" err="1"/>
            <a:t>pismenosti</a:t>
          </a:r>
          <a:r>
            <a:rPr lang="en-US" sz="2800" b="0" i="0" kern="1200" dirty="0"/>
            <a:t>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8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4E244519-B7AC-4B3B-BE5F-12059590F0D2}">
      <dgm:prSet phldrT="[Κείμενο]" custT="1"/>
      <dgm:spPr>
        <a:solidFill>
          <a:schemeClr val="bg1">
            <a:lumMod val="8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US" sz="2800" b="0" i="0" kern="1200" dirty="0" err="1"/>
            <a:t>Varnost</a:t>
          </a:r>
          <a:r>
            <a:rPr lang="en-US" sz="2800" b="0" i="0" kern="1200" dirty="0"/>
            <a:t> in </a:t>
          </a:r>
          <a:r>
            <a:rPr lang="en-US" sz="2800" b="0" i="0" kern="1200" dirty="0" err="1"/>
            <a:t>preventiva</a:t>
          </a:r>
          <a:r>
            <a:rPr lang="en-US" sz="2800" b="0" i="0" kern="1200" dirty="0"/>
            <a:t> </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8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B4C523CA-CB9B-45E6-9B42-ACDDF1BF7D65}">
      <dgm:prSet phldrT="[Κείμενο]" custT="1"/>
      <dgm:spPr>
        <a:solidFill>
          <a:schemeClr val="bg1">
            <a:lumMod val="85000"/>
          </a:schemeClr>
        </a:solidFill>
        <a:ln>
          <a:solidFill>
            <a:srgbClr val="785832"/>
          </a:solidFill>
        </a:ln>
      </dgm:spPr>
      <dgm:t>
        <a:bodyPr/>
        <a:lstStyle/>
        <a:p>
          <a:r>
            <a:rPr lang="en-US" sz="2600" kern="1200" dirty="0">
              <a:effectLst>
                <a:outerShdw blurRad="38100" dist="38100" dir="2700000" algn="tl">
                  <a:srgbClr val="000000">
                    <a:alpha val="43137"/>
                  </a:srgbClr>
                </a:outerShdw>
              </a:effectLst>
            </a:rPr>
            <a:t>4. </a:t>
          </a:r>
          <a:r>
            <a:rPr lang="en-US" sz="2600" b="0" i="0" kern="1200" dirty="0" err="1"/>
            <a:t>Spletne</a:t>
          </a:r>
          <a:r>
            <a:rPr lang="en-US" sz="2600" b="0" i="0" kern="1200" dirty="0"/>
            <a:t> </a:t>
          </a:r>
          <a:r>
            <a:rPr lang="en-US" sz="2600" b="0" i="0" kern="1200" dirty="0" err="1"/>
            <a:t>rešitve</a:t>
          </a:r>
          <a:r>
            <a:rPr lang="en-US" sz="2600" b="0" i="0" kern="1200" dirty="0"/>
            <a:t> za </a:t>
          </a:r>
          <a:r>
            <a:rPr lang="en-US" sz="2600" b="0" i="0" kern="1200" dirty="0" err="1"/>
            <a:t>prejemanje</a:t>
          </a:r>
          <a:r>
            <a:rPr lang="en-US" sz="2600" b="0" i="0" kern="1200" dirty="0"/>
            <a:t> in </a:t>
          </a:r>
          <a:r>
            <a:rPr lang="en-US" sz="2600" b="0" i="0" kern="1200" dirty="0" err="1"/>
            <a:t>pošiljanje</a:t>
          </a:r>
          <a:r>
            <a:rPr lang="en-US" sz="2600" b="0" i="0" kern="1200" dirty="0"/>
            <a:t> </a:t>
          </a:r>
          <a:r>
            <a:rPr lang="en-US" sz="2600" b="0" i="0" kern="1200" dirty="0" err="1"/>
            <a:t>denarja</a:t>
          </a:r>
          <a:r>
            <a:rPr lang="en-US" sz="2600" b="0" i="0" kern="1200" dirty="0"/>
            <a:t>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8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75B07F44-C333-48E7-8178-CFF0BF83A03B}">
      <dgm:prSet phldrT="[Κείμενο]" custT="1"/>
      <dgm:spPr>
        <a:solidFill>
          <a:schemeClr val="bg1">
            <a:lumMod val="85000"/>
          </a:schemeClr>
        </a:solidFill>
        <a:ln>
          <a:solidFill>
            <a:srgbClr val="785832"/>
          </a:solidFill>
        </a:ln>
      </dgm:spPr>
      <dgm:t>
        <a:bodyPr/>
        <a:lstStyle/>
        <a:p>
          <a:pPr>
            <a:lnSpc>
              <a:spcPct val="100000"/>
            </a:lnSpc>
            <a:spcAft>
              <a:spcPts val="0"/>
            </a:spcAft>
          </a:pPr>
          <a:r>
            <a:rPr lang="en-US" sz="2600" kern="1200" dirty="0">
              <a:effectLst>
                <a:outerShdw blurRad="38100" dist="38100" dir="2700000" algn="tl">
                  <a:srgbClr val="000000">
                    <a:alpha val="43137"/>
                  </a:srgbClr>
                </a:outerShdw>
              </a:effectLst>
            </a:rPr>
            <a:t>5. </a:t>
          </a:r>
          <a:r>
            <a:rPr lang="en-US" sz="2600" b="0" i="0" kern="1200" dirty="0" err="1"/>
            <a:t>Uporaba</a:t>
          </a:r>
          <a:r>
            <a:rPr lang="en-US" sz="2600" b="0" i="0" kern="1200" dirty="0"/>
            <a:t> </a:t>
          </a:r>
          <a:r>
            <a:rPr lang="en-US" sz="2600" b="0" i="0" kern="1200" dirty="0" err="1"/>
            <a:t>kreditne</a:t>
          </a:r>
          <a:r>
            <a:rPr lang="en-US" sz="2600" b="0" i="0" kern="1200" dirty="0"/>
            <a:t> </a:t>
          </a:r>
          <a:r>
            <a:rPr lang="en-US" sz="2600" b="0" i="0" kern="1200" dirty="0" err="1"/>
            <a:t>kartice</a:t>
          </a:r>
          <a:r>
            <a:rPr lang="en-US" sz="2600" b="0" i="0" kern="1200" dirty="0"/>
            <a:t> za </a:t>
          </a:r>
          <a:r>
            <a:rPr lang="en-US" sz="2600" b="0" i="0" kern="1200" dirty="0" err="1"/>
            <a:t>nakupovanje</a:t>
          </a:r>
          <a:r>
            <a:rPr lang="en-US" sz="2600" b="0" i="0" kern="1200" dirty="0"/>
            <a:t> </a:t>
          </a:r>
          <a:r>
            <a:rPr lang="en-US" sz="2600" b="0" i="0" kern="1200" dirty="0" err="1"/>
            <a:t>blaga</a:t>
          </a:r>
          <a:r>
            <a:rPr lang="en-US" sz="2600" b="0" i="0" kern="1200" dirty="0"/>
            <a:t> in </a:t>
          </a:r>
          <a:r>
            <a:rPr lang="en-US" sz="2600" b="0" i="0" kern="1200" dirty="0" err="1"/>
            <a:t>storitev</a:t>
          </a:r>
          <a:r>
            <a:rPr lang="en-US" sz="2600" b="0" i="0" kern="1200" dirty="0"/>
            <a:t> </a:t>
          </a:r>
          <a:r>
            <a:rPr lang="en-US" sz="2600" b="0" i="0" kern="1200" dirty="0" err="1"/>
            <a:t>prek</a:t>
          </a:r>
          <a:r>
            <a:rPr lang="en-US" sz="2600" b="0" i="0" kern="1200" dirty="0"/>
            <a:t> </a:t>
          </a:r>
          <a:r>
            <a:rPr lang="en-US" sz="2600" b="0" i="0" kern="1200" dirty="0" err="1"/>
            <a:t>spleta</a:t>
          </a:r>
          <a:r>
            <a:rPr lang="en-US" sz="2600" b="0" i="0" kern="1200" dirty="0"/>
            <a:t> </a:t>
          </a:r>
        </a:p>
      </dgm:t>
    </dgm:pt>
    <dgm:pt modelId="{A8A3EEA3-0713-42CA-AC7B-46A3B360B864}" type="parTrans" cxnId="{33ECC743-17BC-4F5C-B52C-8BADA6F55FA7}">
      <dgm:prSet/>
      <dgm:spPr/>
      <dgm:t>
        <a:bodyPr/>
        <a:lstStyle/>
        <a:p>
          <a:endParaRPr lang="el-GR" sz="18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DB9557A1-A575-43D0-9B11-FD36CF648E34}">
      <dgm:prSet phldrT="[Κείμενο]" custT="1"/>
      <dgm:spPr>
        <a:solidFill>
          <a:schemeClr val="bg1">
            <a:lumMod val="85000"/>
          </a:schemeClr>
        </a:solidFill>
        <a:ln>
          <a:solidFill>
            <a:srgbClr val="785832"/>
          </a:solidFill>
        </a:ln>
      </dgm:spPr>
      <dgm:t>
        <a:bodyPr/>
        <a:lstStyle/>
        <a:p>
          <a:r>
            <a:rPr lang="en-US" sz="2600" b="0" i="0" u="none" kern="1200" dirty="0">
              <a:effectLst>
                <a:outerShdw blurRad="38100" dist="38100" dir="2700000" algn="tl">
                  <a:srgbClr val="000000">
                    <a:alpha val="43137"/>
                  </a:srgbClr>
                </a:outerShdw>
              </a:effectLst>
            </a:rPr>
            <a:t>6. </a:t>
          </a:r>
          <a:r>
            <a:rPr lang="sl-SI" sz="2600" b="0" i="0" kern="1200" dirty="0"/>
            <a:t>Postopki s</a:t>
          </a:r>
          <a:r>
            <a:rPr lang="en-US" sz="2600" b="0" i="0" kern="1200" dirty="0" err="1"/>
            <a:t>pletn</a:t>
          </a:r>
          <a:r>
            <a:rPr lang="sl-SI" sz="2600" b="0" i="0" kern="1200" dirty="0"/>
            <a:t>ega</a:t>
          </a:r>
          <a:r>
            <a:rPr lang="en-US" sz="2600" b="0" i="0" kern="1200" dirty="0"/>
            <a:t> </a:t>
          </a:r>
          <a:r>
            <a:rPr lang="en-US" sz="2600" b="0" i="0" kern="1200" dirty="0" err="1"/>
            <a:t>plač</a:t>
          </a:r>
          <a:r>
            <a:rPr lang="sl-SI" sz="2600" b="0" i="0" kern="1200" dirty="0" err="1"/>
            <a:t>evanja</a:t>
          </a:r>
          <a:r>
            <a:rPr lang="en-US" sz="2600" b="0" i="0" kern="1200" dirty="0"/>
            <a:t> </a:t>
          </a:r>
          <a:r>
            <a:rPr lang="en-US" sz="2600" b="0" i="0" kern="1200" dirty="0" err="1"/>
            <a:t>davk</a:t>
          </a:r>
          <a:r>
            <a:rPr lang="sl-SI" sz="2600" b="0" i="0" kern="1200" dirty="0"/>
            <a:t>ov</a:t>
          </a:r>
          <a:r>
            <a:rPr lang="en-US" sz="2600" b="0" i="0" kern="1200" dirty="0"/>
            <a:t> in </a:t>
          </a:r>
          <a:r>
            <a:rPr lang="sl-SI" sz="2600" b="0" i="0" kern="1200" dirty="0"/>
            <a:t>javnih storitev</a:t>
          </a:r>
          <a:r>
            <a:rPr lang="en-US" sz="2600" b="0" i="0" kern="1200" dirty="0"/>
            <a:t>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E615637-DD68-4F30-82E9-C6440A41C969}" type="par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6409DE3D-4704-42F9-A430-AC64DCF137E7}">
      <dgm:prSet phldrT="[Κείμενο]" custT="1"/>
      <dgm:spPr>
        <a:solidFill>
          <a:srgbClr val="89C53F"/>
        </a:solidFill>
        <a:ln w="19050" cap="flat" cmpd="sng" algn="ctr">
          <a:solidFill>
            <a:srgbClr val="785832"/>
          </a:solidFill>
          <a:prstDash val="solid"/>
          <a:miter lim="800000"/>
        </a:ln>
        <a:effectLst/>
      </dgm:spPr>
      <dgm:t>
        <a:bodyPr spcFirstLastPara="0" vert="horz" wrap="square" lIns="106680" tIns="106680" rIns="106680" bIns="106680" numCol="1" spcCol="1270" anchor="ctr" anchorCtr="0"/>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a:t>
          </a:r>
          <a:r>
            <a:rPr lang="en-US" sz="2800" b="0" i="0" kern="1200" dirty="0" err="1"/>
            <a:t>Upravljanje</a:t>
          </a:r>
          <a:r>
            <a:rPr lang="en-US" sz="2800" b="0" i="0" kern="1200" dirty="0"/>
            <a:t> </a:t>
          </a:r>
          <a:r>
            <a:rPr lang="en-US" sz="2800" b="0" i="0" kern="1200" dirty="0" err="1"/>
            <a:t>bančnega</a:t>
          </a:r>
          <a:r>
            <a:rPr lang="en-US" sz="2800" b="0" i="0" kern="1200" dirty="0"/>
            <a:t> </a:t>
          </a:r>
          <a:r>
            <a:rPr lang="en-US" sz="2800" b="0" i="0" kern="1200" dirty="0" err="1"/>
            <a:t>računa</a:t>
          </a:r>
          <a:r>
            <a:rPr lang="en-US" sz="2800" b="0" i="0" kern="1200" dirty="0"/>
            <a:t> </a:t>
          </a:r>
          <a:r>
            <a:rPr lang="en-US" sz="2800" b="0" i="0" kern="1200" dirty="0" err="1"/>
            <a:t>prek</a:t>
          </a:r>
          <a:r>
            <a:rPr lang="en-US" sz="2800" b="0" i="0" kern="1200" dirty="0"/>
            <a:t> </a:t>
          </a:r>
          <a:r>
            <a:rPr lang="en-US" sz="2800" b="0" i="0" kern="1200" dirty="0" err="1"/>
            <a:t>spleta</a:t>
          </a:r>
          <a:r>
            <a:rPr lang="en-US" sz="2800" b="0" i="0" kern="1200" dirty="0"/>
            <a:t> </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6235EC5-6CBC-4EDE-9749-527AFA5B1BD6}" type="parTrans" cxnId="{48567312-BCE9-48F1-919A-9CA1152BC13B}">
      <dgm:prSet/>
      <dgm:spPr/>
      <dgm:t>
        <a:bodyPr/>
        <a:lstStyle/>
        <a:p>
          <a:endParaRPr lang="el-GR"/>
        </a:p>
      </dgm:t>
    </dgm:pt>
    <dgm:pt modelId="{AFFF336D-D96F-43C5-8FB5-1E7EE3E94524}" type="sibTrans" cxnId="{48567312-BCE9-48F1-919A-9CA1152BC13B}">
      <dgm:prSet/>
      <dgm:spPr/>
      <dgm:t>
        <a:bodyPr/>
        <a:lstStyle/>
        <a:p>
          <a:endParaRPr lang="el-G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6" custLinFactNeighborX="965" custLinFactNeighborY="55729">
        <dgm:presLayoutVars>
          <dgm:chMax val="0"/>
          <dgm:bulletEnabled val="1"/>
        </dgm:presLayoutVars>
      </dgm:prSet>
      <dgm:spPr>
        <a:xfrm>
          <a:off x="0" y="8026"/>
          <a:ext cx="10520867" cy="703409"/>
        </a:xfrm>
        <a:prstGeom prst="roundRect">
          <a:avLst/>
        </a:prstGeom>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a:xfrm>
          <a:off x="0" y="936016"/>
          <a:ext cx="6629296" cy="80496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36A10765-0C70-4849-9C0A-5918AA96A358}" type="pres">
      <dgm:prSet presAssocID="{6409DE3D-4704-42F9-A430-AC64DCF137E7}" presName="parentText" presStyleLbl="node1" presStyleIdx="2" presStyleCnt="6">
        <dgm:presLayoutVars>
          <dgm:chMax val="0"/>
          <dgm:bulletEnabled val="1"/>
        </dgm:presLayoutVars>
      </dgm:prSet>
      <dgm:spPr>
        <a:xfrm>
          <a:off x="0" y="1435113"/>
          <a:ext cx="10520867" cy="703409"/>
        </a:xfrm>
        <a:prstGeom prst="roundRect">
          <a:avLst/>
        </a:prstGeom>
      </dgm:spPr>
      <dgm:t>
        <a:bodyPr/>
        <a:lstStyle/>
        <a:p>
          <a:endParaRPr lang="el-GR"/>
        </a:p>
      </dgm:t>
    </dgm:pt>
    <dgm:pt modelId="{D107EC62-D8B8-4A6F-83BD-C32D9B1AB03A}" type="pres">
      <dgm:prSet presAssocID="{AFFF336D-D96F-43C5-8FB5-1E7EE3E94524}" presName="spacer" presStyleCnt="0"/>
      <dgm:spPr/>
    </dgm:pt>
    <dgm:pt modelId="{8CDB7BC7-8DB4-48B4-844D-150D6BC9A281}" type="pres">
      <dgm:prSet presAssocID="{B4C523CA-CB9B-45E6-9B42-ACDDF1BF7D65}" presName="parentText" presStyleLbl="node1" presStyleIdx="3" presStyleCnt="6">
        <dgm:presLayoutVars>
          <dgm:chMax val="0"/>
          <dgm:bulletEnabled val="1"/>
        </dgm:presLayoutVars>
      </dgm:prSet>
      <dgm:spPr/>
      <dgm:t>
        <a:bodyPr/>
        <a:lstStyle/>
        <a:p>
          <a:endParaRPr lang="el-GR"/>
        </a:p>
      </dgm:t>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4" presStyleCnt="6">
        <dgm:presLayoutVars>
          <dgm:chMax val="0"/>
          <dgm:bulletEnabled val="1"/>
        </dgm:presLayoutVars>
      </dgm:prSet>
      <dgm:spPr/>
      <dgm:t>
        <a:bodyPr/>
        <a:lstStyle/>
        <a:p>
          <a:endParaRPr lang="el-GR"/>
        </a:p>
      </dgm:t>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5" presStyleCnt="6">
        <dgm:presLayoutVars>
          <dgm:chMax val="0"/>
          <dgm:bulletEnabled val="1"/>
        </dgm:presLayoutVars>
      </dgm:prSet>
      <dgm:spPr/>
      <dgm:t>
        <a:bodyPr/>
        <a:lstStyle/>
        <a:p>
          <a:endParaRPr lang="el-GR"/>
        </a:p>
      </dgm:t>
    </dgm:pt>
  </dgm:ptLst>
  <dgm:cxnLst>
    <dgm:cxn modelId="{7C728D01-468E-43AD-953A-5C9AE38035E0}" srcId="{C4D5358F-2C12-40D3-A142-40CC932D99A4}" destId="{DB9557A1-A575-43D0-9B11-FD36CF648E34}" srcOrd="5"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CB328945-6C53-4E86-9563-99AA511DA908}" type="presOf" srcId="{DB9557A1-A575-43D0-9B11-FD36CF648E34}" destId="{9051EEB7-EB29-4D86-A30C-F78D5B77F965}"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304EE019-2B2C-43B9-8233-833CA640EB89}" type="presOf" srcId="{6409DE3D-4704-42F9-A430-AC64DCF137E7}" destId="{36A10765-0C70-4849-9C0A-5918AA96A358}"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AB3B445A-D322-425F-BF83-71C16EDBCF6A}" srcId="{C4D5358F-2C12-40D3-A142-40CC932D99A4}" destId="{B4C523CA-CB9B-45E6-9B42-ACDDF1BF7D65}" srcOrd="3" destOrd="0" parTransId="{0B61FFA1-954D-4769-9935-DC27A03FE46F}" sibTransId="{2A74883B-AB36-4DBE-A90D-C134F37AC8DE}"/>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48567312-BCE9-48F1-919A-9CA1152BC13B}" srcId="{C4D5358F-2C12-40D3-A142-40CC932D99A4}" destId="{6409DE3D-4704-42F9-A430-AC64DCF137E7}" srcOrd="2" destOrd="0" parTransId="{36235EC5-6CBC-4EDE-9749-527AFA5B1BD6}" sibTransId="{AFFF336D-D96F-43C5-8FB5-1E7EE3E94524}"/>
    <dgm:cxn modelId="{33ECC743-17BC-4F5C-B52C-8BADA6F55FA7}" srcId="{C4D5358F-2C12-40D3-A142-40CC932D99A4}" destId="{75B07F44-C333-48E7-8178-CFF0BF83A03B}" srcOrd="4" destOrd="0" parTransId="{A8A3EEA3-0713-42CA-AC7B-46A3B360B864}" sibTransId="{6985D3C9-1F91-4A64-BD11-2BDAF4408EF5}"/>
    <dgm:cxn modelId="{71170B66-801D-42B1-BD88-3067EF1E3D30}" type="presOf" srcId="{EC327B3B-64E2-4867-8E05-4626CF7AA557}" destId="{470C7429-9401-4802-AB33-313A76532508}"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05F3A9F3-E0AE-4CA0-8261-EF5768C5C4E5}" type="presParOf" srcId="{1E395D00-6435-47AF-BDD1-99EEEBD551EE}" destId="{36A10765-0C70-4849-9C0A-5918AA96A358}" srcOrd="4" destOrd="0" presId="urn:microsoft.com/office/officeart/2005/8/layout/vList2"/>
    <dgm:cxn modelId="{C91A5516-5471-4225-9B3D-FB5DBB06AB6C}" type="presParOf" srcId="{1E395D00-6435-47AF-BDD1-99EEEBD551EE}" destId="{D107EC62-D8B8-4A6F-83BD-C32D9B1AB03A}" srcOrd="5" destOrd="0" presId="urn:microsoft.com/office/officeart/2005/8/layout/vList2"/>
    <dgm:cxn modelId="{93570274-80FF-4597-9140-78C6897D45C5}" type="presParOf" srcId="{1E395D00-6435-47AF-BDD1-99EEEBD551EE}" destId="{8CDB7BC7-8DB4-48B4-844D-150D6BC9A281}" srcOrd="6" destOrd="0" presId="urn:microsoft.com/office/officeart/2005/8/layout/vList2"/>
    <dgm:cxn modelId="{ABD3DE51-3743-4AE5-8CE3-3B9CE1CDD428}" type="presParOf" srcId="{1E395D00-6435-47AF-BDD1-99EEEBD551EE}" destId="{B1E5A2DC-B9EA-495F-ACC6-ADF21FC1B8B1}" srcOrd="7" destOrd="0" presId="urn:microsoft.com/office/officeart/2005/8/layout/vList2"/>
    <dgm:cxn modelId="{5D9568E3-C1D1-4DF3-A3CA-310FD0F9BDCC}" type="presParOf" srcId="{1E395D00-6435-47AF-BDD1-99EEEBD551EE}" destId="{31969173-98AF-468F-AECC-B3BDDB4E4699}" srcOrd="8" destOrd="0" presId="urn:microsoft.com/office/officeart/2005/8/layout/vList2"/>
    <dgm:cxn modelId="{B447F35B-3033-4451-92CE-527C8BEC5C20}" type="presParOf" srcId="{1E395D00-6435-47AF-BDD1-99EEEBD551EE}" destId="{E08BB82A-24A0-4B54-80B3-A5CB9C2E8860}" srcOrd="9" destOrd="0" presId="urn:microsoft.com/office/officeart/2005/8/layout/vList2"/>
    <dgm:cxn modelId="{6F131121-DF3C-444E-A92D-D7F2F4384D69}" type="presParOf" srcId="{1E395D00-6435-47AF-BDD1-99EEEBD551EE}" destId="{9051EEB7-EB29-4D86-A30C-F78D5B77F96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8246"/>
          <a:ext cx="10520867" cy="703245"/>
        </a:xfrm>
        <a:prstGeom prst="roundRect">
          <a:avLst/>
        </a:prstGeom>
        <a:solidFill>
          <a:prstClr val="white">
            <a:lumMod val="8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1. </a:t>
          </a:r>
          <a:r>
            <a:rPr lang="en-US" sz="2800" b="0" i="0" kern="1200" dirty="0" err="1"/>
            <a:t>Osnovne</a:t>
          </a:r>
          <a:r>
            <a:rPr lang="en-US" sz="2800" b="0" i="0" kern="1200" dirty="0"/>
            <a:t> </a:t>
          </a:r>
          <a:r>
            <a:rPr lang="en-US" sz="2800" b="0" i="0" kern="1200" dirty="0" err="1"/>
            <a:t>veščine</a:t>
          </a:r>
          <a:r>
            <a:rPr lang="en-US" sz="2800" b="0" i="0" kern="1200" dirty="0"/>
            <a:t> </a:t>
          </a:r>
          <a:r>
            <a:rPr lang="en-US" sz="2800" b="0" i="0" kern="1200" dirty="0" err="1"/>
            <a:t>digitalne</a:t>
          </a:r>
          <a:r>
            <a:rPr lang="en-US" sz="2800" b="0" i="0" kern="1200" dirty="0"/>
            <a:t> </a:t>
          </a:r>
          <a:r>
            <a:rPr lang="en-US" sz="2800" b="0" i="0" kern="1200" dirty="0" err="1"/>
            <a:t>pismenosti</a:t>
          </a:r>
          <a:r>
            <a:rPr lang="en-US" sz="2800" b="0" i="0" kern="1200" dirty="0"/>
            <a:t>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42576"/>
        <a:ext cx="10452207" cy="634585"/>
      </dsp:txXfrm>
    </dsp:sp>
    <dsp:sp modelId="{288E5028-B57D-41A4-A329-2A81DBAE6A20}">
      <dsp:nvSpPr>
        <dsp:cNvPr id="0" name=""/>
        <dsp:cNvSpPr/>
      </dsp:nvSpPr>
      <dsp:spPr>
        <a:xfrm>
          <a:off x="0" y="717773"/>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US" sz="2800" b="0" i="0" kern="1200" dirty="0" err="1"/>
            <a:t>Varnost</a:t>
          </a:r>
          <a:r>
            <a:rPr lang="en-US" sz="2800" b="0" i="0" kern="1200" dirty="0"/>
            <a:t> in </a:t>
          </a:r>
          <a:r>
            <a:rPr lang="en-US" sz="2800" b="0" i="0" kern="1200" dirty="0" err="1"/>
            <a:t>preventiva</a:t>
          </a:r>
          <a:r>
            <a:rPr lang="en-US" sz="2800" b="0" i="0" kern="1200" dirty="0"/>
            <a:t> </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752103"/>
        <a:ext cx="10452207" cy="634585"/>
      </dsp:txXfrm>
    </dsp:sp>
    <dsp:sp modelId="{36A10765-0C70-4849-9C0A-5918AA96A358}">
      <dsp:nvSpPr>
        <dsp:cNvPr id="0" name=""/>
        <dsp:cNvSpPr/>
      </dsp:nvSpPr>
      <dsp:spPr>
        <a:xfrm>
          <a:off x="0" y="1435207"/>
          <a:ext cx="10520867" cy="703245"/>
        </a:xfrm>
        <a:prstGeom prst="roundRect">
          <a:avLst/>
        </a:prstGeom>
        <a:solidFill>
          <a:srgbClr val="89C53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a:t>
          </a:r>
          <a:r>
            <a:rPr lang="en-US" sz="2800" b="0" i="0" kern="1200" dirty="0" err="1"/>
            <a:t>Upravljanje</a:t>
          </a:r>
          <a:r>
            <a:rPr lang="en-US" sz="2800" b="0" i="0" kern="1200" dirty="0"/>
            <a:t> </a:t>
          </a:r>
          <a:r>
            <a:rPr lang="en-US" sz="2800" b="0" i="0" kern="1200" dirty="0" err="1"/>
            <a:t>bančnega</a:t>
          </a:r>
          <a:r>
            <a:rPr lang="en-US" sz="2800" b="0" i="0" kern="1200" dirty="0"/>
            <a:t> </a:t>
          </a:r>
          <a:r>
            <a:rPr lang="en-US" sz="2800" b="0" i="0" kern="1200" dirty="0" err="1"/>
            <a:t>računa</a:t>
          </a:r>
          <a:r>
            <a:rPr lang="en-US" sz="2800" b="0" i="0" kern="1200" dirty="0"/>
            <a:t> </a:t>
          </a:r>
          <a:r>
            <a:rPr lang="en-US" sz="2800" b="0" i="0" kern="1200" dirty="0" err="1"/>
            <a:t>prek</a:t>
          </a:r>
          <a:r>
            <a:rPr lang="en-US" sz="2800" b="0" i="0" kern="1200" dirty="0"/>
            <a:t> </a:t>
          </a:r>
          <a:r>
            <a:rPr lang="en-US" sz="2800" b="0" i="0" kern="1200" dirty="0" err="1"/>
            <a:t>spleta</a:t>
          </a:r>
          <a:r>
            <a:rPr lang="en-US" sz="2800" b="0" i="0" kern="1200" dirty="0"/>
            <a:t> </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1469537"/>
        <a:ext cx="10452207" cy="634585"/>
      </dsp:txXfrm>
    </dsp:sp>
    <dsp:sp modelId="{8CDB7BC7-8DB4-48B4-844D-150D6BC9A281}">
      <dsp:nvSpPr>
        <dsp:cNvPr id="0" name=""/>
        <dsp:cNvSpPr/>
      </dsp:nvSpPr>
      <dsp:spPr>
        <a:xfrm>
          <a:off x="0" y="2152642"/>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4. </a:t>
          </a:r>
          <a:r>
            <a:rPr lang="en-US" sz="2600" b="0" i="0" kern="1200" dirty="0" err="1"/>
            <a:t>Spletne</a:t>
          </a:r>
          <a:r>
            <a:rPr lang="en-US" sz="2600" b="0" i="0" kern="1200" dirty="0"/>
            <a:t> </a:t>
          </a:r>
          <a:r>
            <a:rPr lang="en-US" sz="2600" b="0" i="0" kern="1200" dirty="0" err="1"/>
            <a:t>rešitve</a:t>
          </a:r>
          <a:r>
            <a:rPr lang="en-US" sz="2600" b="0" i="0" kern="1200" dirty="0"/>
            <a:t> za </a:t>
          </a:r>
          <a:r>
            <a:rPr lang="en-US" sz="2600" b="0" i="0" kern="1200" dirty="0" err="1"/>
            <a:t>prejemanje</a:t>
          </a:r>
          <a:r>
            <a:rPr lang="en-US" sz="2600" b="0" i="0" kern="1200" dirty="0"/>
            <a:t> in </a:t>
          </a:r>
          <a:r>
            <a:rPr lang="en-US" sz="2600" b="0" i="0" kern="1200" dirty="0" err="1"/>
            <a:t>pošiljanje</a:t>
          </a:r>
          <a:r>
            <a:rPr lang="en-US" sz="2600" b="0" i="0" kern="1200" dirty="0"/>
            <a:t> </a:t>
          </a:r>
          <a:r>
            <a:rPr lang="en-US" sz="2600" b="0" i="0" kern="1200" dirty="0" err="1"/>
            <a:t>denarja</a:t>
          </a:r>
          <a:r>
            <a:rPr lang="en-US" sz="2600" b="0" i="0" kern="1200" dirty="0"/>
            <a:t>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2186972"/>
        <a:ext cx="10452207" cy="634585"/>
      </dsp:txXfrm>
    </dsp:sp>
    <dsp:sp modelId="{31969173-98AF-468F-AECC-B3BDDB4E4699}">
      <dsp:nvSpPr>
        <dsp:cNvPr id="0" name=""/>
        <dsp:cNvSpPr/>
      </dsp:nvSpPr>
      <dsp:spPr>
        <a:xfrm>
          <a:off x="0" y="2870076"/>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ts val="0"/>
            </a:spcAft>
          </a:pPr>
          <a:r>
            <a:rPr lang="en-US" sz="2600" kern="1200" dirty="0">
              <a:effectLst>
                <a:outerShdw blurRad="38100" dist="38100" dir="2700000" algn="tl">
                  <a:srgbClr val="000000">
                    <a:alpha val="43137"/>
                  </a:srgbClr>
                </a:outerShdw>
              </a:effectLst>
            </a:rPr>
            <a:t>5. </a:t>
          </a:r>
          <a:r>
            <a:rPr lang="en-US" sz="2600" b="0" i="0" kern="1200" dirty="0" err="1"/>
            <a:t>Uporaba</a:t>
          </a:r>
          <a:r>
            <a:rPr lang="en-US" sz="2600" b="0" i="0" kern="1200" dirty="0"/>
            <a:t> </a:t>
          </a:r>
          <a:r>
            <a:rPr lang="en-US" sz="2600" b="0" i="0" kern="1200" dirty="0" err="1"/>
            <a:t>kreditne</a:t>
          </a:r>
          <a:r>
            <a:rPr lang="en-US" sz="2600" b="0" i="0" kern="1200" dirty="0"/>
            <a:t> </a:t>
          </a:r>
          <a:r>
            <a:rPr lang="en-US" sz="2600" b="0" i="0" kern="1200" dirty="0" err="1"/>
            <a:t>kartice</a:t>
          </a:r>
          <a:r>
            <a:rPr lang="en-US" sz="2600" b="0" i="0" kern="1200" dirty="0"/>
            <a:t> za </a:t>
          </a:r>
          <a:r>
            <a:rPr lang="en-US" sz="2600" b="0" i="0" kern="1200" dirty="0" err="1"/>
            <a:t>nakupovanje</a:t>
          </a:r>
          <a:r>
            <a:rPr lang="en-US" sz="2600" b="0" i="0" kern="1200" dirty="0"/>
            <a:t> </a:t>
          </a:r>
          <a:r>
            <a:rPr lang="en-US" sz="2600" b="0" i="0" kern="1200" dirty="0" err="1"/>
            <a:t>blaga</a:t>
          </a:r>
          <a:r>
            <a:rPr lang="en-US" sz="2600" b="0" i="0" kern="1200" dirty="0"/>
            <a:t> in </a:t>
          </a:r>
          <a:r>
            <a:rPr lang="en-US" sz="2600" b="0" i="0" kern="1200" dirty="0" err="1"/>
            <a:t>storitev</a:t>
          </a:r>
          <a:r>
            <a:rPr lang="en-US" sz="2600" b="0" i="0" kern="1200" dirty="0"/>
            <a:t> </a:t>
          </a:r>
          <a:r>
            <a:rPr lang="en-US" sz="2600" b="0" i="0" kern="1200" dirty="0" err="1"/>
            <a:t>prek</a:t>
          </a:r>
          <a:r>
            <a:rPr lang="en-US" sz="2600" b="0" i="0" kern="1200" dirty="0"/>
            <a:t> </a:t>
          </a:r>
          <a:r>
            <a:rPr lang="en-US" sz="2600" b="0" i="0" kern="1200" dirty="0" err="1"/>
            <a:t>spleta</a:t>
          </a:r>
          <a:r>
            <a:rPr lang="en-US" sz="2600" b="0" i="0" kern="1200" dirty="0"/>
            <a:t> </a:t>
          </a:r>
        </a:p>
      </dsp:txBody>
      <dsp:txXfrm>
        <a:off x="34330" y="2904406"/>
        <a:ext cx="10452207" cy="634585"/>
      </dsp:txXfrm>
    </dsp:sp>
    <dsp:sp modelId="{9051EEB7-EB29-4D86-A30C-F78D5B77F965}">
      <dsp:nvSpPr>
        <dsp:cNvPr id="0" name=""/>
        <dsp:cNvSpPr/>
      </dsp:nvSpPr>
      <dsp:spPr>
        <a:xfrm>
          <a:off x="0" y="3587510"/>
          <a:ext cx="10520867" cy="703245"/>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0" i="0" u="none" kern="1200" dirty="0">
              <a:effectLst>
                <a:outerShdw blurRad="38100" dist="38100" dir="2700000" algn="tl">
                  <a:srgbClr val="000000">
                    <a:alpha val="43137"/>
                  </a:srgbClr>
                </a:outerShdw>
              </a:effectLst>
            </a:rPr>
            <a:t>6. </a:t>
          </a:r>
          <a:r>
            <a:rPr lang="sl-SI" sz="2600" b="0" i="0" kern="1200" dirty="0"/>
            <a:t>Postopki s</a:t>
          </a:r>
          <a:r>
            <a:rPr lang="en-US" sz="2600" b="0" i="0" kern="1200" dirty="0" err="1"/>
            <a:t>pletn</a:t>
          </a:r>
          <a:r>
            <a:rPr lang="sl-SI" sz="2600" b="0" i="0" kern="1200" dirty="0"/>
            <a:t>ega</a:t>
          </a:r>
          <a:r>
            <a:rPr lang="en-US" sz="2600" b="0" i="0" kern="1200" dirty="0"/>
            <a:t> </a:t>
          </a:r>
          <a:r>
            <a:rPr lang="en-US" sz="2600" b="0" i="0" kern="1200" dirty="0" err="1"/>
            <a:t>plač</a:t>
          </a:r>
          <a:r>
            <a:rPr lang="sl-SI" sz="2600" b="0" i="0" kern="1200" dirty="0" err="1"/>
            <a:t>evanja</a:t>
          </a:r>
          <a:r>
            <a:rPr lang="en-US" sz="2600" b="0" i="0" kern="1200" dirty="0"/>
            <a:t> </a:t>
          </a:r>
          <a:r>
            <a:rPr lang="en-US" sz="2600" b="0" i="0" kern="1200" dirty="0" err="1"/>
            <a:t>davk</a:t>
          </a:r>
          <a:r>
            <a:rPr lang="sl-SI" sz="2600" b="0" i="0" kern="1200" dirty="0"/>
            <a:t>ov</a:t>
          </a:r>
          <a:r>
            <a:rPr lang="en-US" sz="2600" b="0" i="0" kern="1200" dirty="0"/>
            <a:t> in </a:t>
          </a:r>
          <a:r>
            <a:rPr lang="sl-SI" sz="2600" b="0" i="0" kern="1200" dirty="0"/>
            <a:t>javnih storitev</a:t>
          </a:r>
          <a:r>
            <a:rPr lang="en-US" sz="2600" b="0" i="0" kern="1200" dirty="0"/>
            <a:t>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330" y="3621840"/>
        <a:ext cx="10452207" cy="6345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1/8/2025</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1/8/2025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35853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34953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85520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5769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37F2-AD98-3543-C063-D441C1CD540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72B361-EB15-D2D6-86A4-4BF18C6D0D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407FC6C-D40C-E80E-86DF-07A6281B6137}"/>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72E1418-824B-2FD5-0682-571170155EA8}"/>
              </a:ext>
            </a:extLst>
          </p:cNvPr>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51272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DD94-DEC7-00B7-99C6-7A586944AA5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BB4C76-EB24-245A-59FB-207432D17A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7D9C37-11B3-6329-64CD-514D88904E82}"/>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1C41015-ABDD-85DA-422E-A3DDDFDB819F}"/>
              </a:ext>
            </a:extLst>
          </p:cNvPr>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6692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9428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05741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17808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1821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70814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80331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1245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6240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73902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7334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18F-D3FF-EDD6-57EA-6F77B685C9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9A3463-A991-438E-B0A9-ACA0130827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8E5991-B631-C681-4144-A326EFE98BE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7CDF563-0CFC-5CF3-087F-FD867360E10E}"/>
              </a:ext>
            </a:extLst>
          </p:cNvPr>
          <p:cNvSpPr>
            <a:spLocks noGrp="1"/>
          </p:cNvSpPr>
          <p:nvPr>
            <p:ph type="sldNum" sz="quarter" idx="5"/>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79990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76872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0FFB-C4F4-0BB8-F170-18C12D24C23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CAD7D36-D9FD-D047-51BB-CD995B5A022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4AA5797-5F7B-C730-2B16-E3E2EFEAE24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BF00A9DF-4731-AAE4-FDA1-41E3F02BCF6E}"/>
              </a:ext>
            </a:extLst>
          </p:cNvPr>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290861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CE9A-6895-4DA3-C084-7CDC3F6E93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0A08CD8-B430-0329-1E98-91EC0E5FD0B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CAF0BE1-E152-B29D-EF48-BFB3CBBA9D0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793F0C1-9187-262D-976A-1172799D395F}"/>
              </a:ext>
            </a:extLst>
          </p:cNvPr>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890915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D797-99A7-4AD9-3716-2E6B7821E12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8348E0-9F69-2A44-780C-341380019BC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8B2221D-4380-83CA-6856-9BFBA72BB979}"/>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FA544E8D-0D67-A80C-20DB-52EAF33DEC88}"/>
              </a:ext>
            </a:extLst>
          </p:cNvPr>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9368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05663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76687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78970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370624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88598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87179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013727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19507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7624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39529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70DE-A48E-1791-3681-34B8DA7741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30A538-F96B-707F-9C3B-7CB6B50615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87E440C-68BD-2BA9-FE56-4B3A83D60FD8}"/>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5A0D597-6A62-0489-803F-06B7ABE6DD3D}"/>
              </a:ext>
            </a:extLst>
          </p:cNvPr>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7299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no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1C2E78"/>
                </a:solidFill>
                <a:latin typeface="+mn-lt"/>
                <a:ea typeface="+mj-ea"/>
                <a:cs typeface="+mj-cs"/>
              </a:defRPr>
            </a:lvl1pPr>
          </a:lstStyle>
          <a:p>
            <a:r>
              <a:rPr lang="el-GR"/>
              <a:t>Στυλ κύριου τίτλου</a:t>
            </a:r>
          </a:p>
        </p:txBody>
      </p:sp>
      <p:pic>
        <p:nvPicPr>
          <p:cNvPr id="4" name="Picture 16" descr="Placeholder-dark.png">
            <a:extLst>
              <a:ext uri="{FF2B5EF4-FFF2-40B4-BE49-F238E27FC236}">
                <a16:creationId xmlns:a16="http://schemas.microsoft.com/office/drawing/2014/main" id="{0F709EE7-3B80-2055-C554-30A82BE4C1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46129" y="-3149"/>
            <a:ext cx="2784642" cy="1392322"/>
          </a:xfrm>
          <a:prstGeom prst="rect">
            <a:avLst/>
          </a:prstGeom>
        </p:spPr>
      </p:pic>
      <p:sp>
        <p:nvSpPr>
          <p:cNvPr id="9" name="Ορθογώνιο: Στρογγύλεμα γωνιών 8">
            <a:extLst>
              <a:ext uri="{FF2B5EF4-FFF2-40B4-BE49-F238E27FC236}">
                <a16:creationId xmlns:a16="http://schemas.microsoft.com/office/drawing/2014/main" id="{94EECDF1-BA00-B66C-7B2B-A32CFC63C532}"/>
              </a:ext>
            </a:extLst>
          </p:cNvPr>
          <p:cNvSpPr/>
          <p:nvPr userDrawn="1"/>
        </p:nvSpPr>
        <p:spPr>
          <a:xfrm>
            <a:off x="0" y="2136618"/>
            <a:ext cx="12192000" cy="4013996"/>
          </a:xfrm>
          <a:prstGeom prst="roundRect">
            <a:avLst/>
          </a:prstGeom>
          <a:solidFill>
            <a:srgbClr val="1C2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AA412284-BFA0-7C4F-6533-ABD0B10BE4C4}"/>
              </a:ext>
            </a:extLst>
          </p:cNvPr>
          <p:cNvPicPr>
            <a:picLocks noChangeAspect="1"/>
          </p:cNvPicPr>
          <p:nvPr userDrawn="1"/>
        </p:nvPicPr>
        <p:blipFill>
          <a:blip r:embed="rId3"/>
          <a:stretch>
            <a:fillRect/>
          </a:stretch>
        </p:blipFill>
        <p:spPr>
          <a:xfrm>
            <a:off x="11446172" y="6092410"/>
            <a:ext cx="745828" cy="78486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Картина 3">
            <a:extLst>
              <a:ext uri="{FF2B5EF4-FFF2-40B4-BE49-F238E27FC236}">
                <a16:creationId xmlns:a16="http://schemas.microsoft.com/office/drawing/2014/main" id="{1B6802BB-A95B-C6CD-B8AD-68697B0F5F8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0" y="6362699"/>
            <a:ext cx="643390" cy="495301"/>
          </a:xfrm>
          <a:prstGeom prst="rect">
            <a:avLst/>
          </a:prstGeom>
        </p:spPr>
      </p:pic>
      <p:pic>
        <p:nvPicPr>
          <p:cNvPr id="3" name="Picture 2">
            <a:extLst>
              <a:ext uri="{FF2B5EF4-FFF2-40B4-BE49-F238E27FC236}">
                <a16:creationId xmlns:a16="http://schemas.microsoft.com/office/drawing/2014/main" id="{5BE935C7-24A7-2A89-F487-32F4DD954A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095" y="6154303"/>
            <a:ext cx="668329" cy="677143"/>
          </a:xfrm>
          <a:prstGeom prst="rect">
            <a:avLst/>
          </a:prstGeom>
        </p:spPr>
      </p:pic>
      <p:pic>
        <p:nvPicPr>
          <p:cNvPr id="6" name="Picture 16" descr="Placeholder-dark.png">
            <a:extLst>
              <a:ext uri="{FF2B5EF4-FFF2-40B4-BE49-F238E27FC236}">
                <a16:creationId xmlns:a16="http://schemas.microsoft.com/office/drawing/2014/main" id="{780E9056-3556-F59A-0561-FB491C4684A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106" y="26922"/>
            <a:ext cx="2784642" cy="1392322"/>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1C2E78"/>
                </a:solidFill>
                <a:effectLst/>
                <a:latin typeface="+mn-lt"/>
                <a:ea typeface="Adobe Gothic Std B" panose="020B0800000000000000" pitchFamily="34" charset="-128"/>
                <a:cs typeface="+mj-cs"/>
              </a:defRPr>
            </a:lvl1pPr>
          </a:lstStyle>
          <a:p>
            <a:r>
              <a:rPr lang="en-US" dirty="0"/>
              <a:t>Unit 3</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Picture 16" descr="Placeholder-dark.png">
            <a:extLst>
              <a:ext uri="{FF2B5EF4-FFF2-40B4-BE49-F238E27FC236}">
                <a16:creationId xmlns:a16="http://schemas.microsoft.com/office/drawing/2014/main" id="{E210A7DE-DA80-2573-C75F-412B8B972D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02362" y="-3149"/>
            <a:ext cx="1945888" cy="972945"/>
          </a:xfrm>
          <a:prstGeom prst="rect">
            <a:avLst/>
          </a:prstGeom>
        </p:spPr>
      </p:pic>
      <p:sp>
        <p:nvSpPr>
          <p:cNvPr id="10" name="Τίτλος 2">
            <a:extLst>
              <a:ext uri="{FF2B5EF4-FFF2-40B4-BE49-F238E27FC236}">
                <a16:creationId xmlns:a16="http://schemas.microsoft.com/office/drawing/2014/main" id="{1BC49BAB-4505-3C79-2FE4-6FF3C5CF7748}"/>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err="1">
                <a:solidFill>
                  <a:schemeClr val="tx1"/>
                </a:solidFill>
              </a:rPr>
              <a:t>Upravljanje</a:t>
            </a:r>
            <a:r>
              <a:rPr lang="en-GB" sz="2000" b="0" noProof="0" dirty="0">
                <a:solidFill>
                  <a:schemeClr val="tx1"/>
                </a:solidFill>
              </a:rPr>
              <a:t> </a:t>
            </a:r>
            <a:r>
              <a:rPr lang="en-GB" sz="2000" b="0" noProof="0" dirty="0" err="1">
                <a:solidFill>
                  <a:schemeClr val="tx1"/>
                </a:solidFill>
              </a:rPr>
              <a:t>bančnega</a:t>
            </a:r>
            <a:r>
              <a:rPr lang="en-GB" sz="2000" b="0" noProof="0" dirty="0">
                <a:solidFill>
                  <a:schemeClr val="tx1"/>
                </a:solidFill>
              </a:rPr>
              <a:t> </a:t>
            </a:r>
            <a:r>
              <a:rPr lang="en-GB" sz="2000" b="0" noProof="0" dirty="0" err="1">
                <a:solidFill>
                  <a:schemeClr val="tx1"/>
                </a:solidFill>
              </a:rPr>
              <a:t>računa</a:t>
            </a:r>
            <a:r>
              <a:rPr lang="en-GB" sz="2000" b="0" noProof="0" dirty="0">
                <a:solidFill>
                  <a:schemeClr val="tx1"/>
                </a:solidFill>
              </a:rPr>
              <a:t> </a:t>
            </a:r>
            <a:r>
              <a:rPr lang="en-GB" sz="2000" b="0" noProof="0" dirty="0" err="1">
                <a:solidFill>
                  <a:schemeClr val="tx1"/>
                </a:solidFill>
              </a:rPr>
              <a:t>prek</a:t>
            </a:r>
            <a:r>
              <a:rPr lang="en-GB" sz="2000" b="0" noProof="0" dirty="0">
                <a:solidFill>
                  <a:schemeClr val="tx1"/>
                </a:solidFill>
              </a:rPr>
              <a:t> </a:t>
            </a:r>
            <a:r>
              <a:rPr lang="en-GB" sz="2000" b="0" noProof="0" dirty="0" err="1">
                <a:solidFill>
                  <a:schemeClr val="tx1"/>
                </a:solidFill>
              </a:rPr>
              <a:t>spleta</a:t>
            </a:r>
            <a:r>
              <a:rPr lang="en-GB" sz="2000" b="0" noProof="0" dirty="0">
                <a:solidFill>
                  <a:schemeClr val="tx1"/>
                </a:solidFill>
              </a:rPr>
              <a:t> </a:t>
            </a:r>
          </a:p>
        </p:txBody>
      </p:sp>
      <p:sp>
        <p:nvSpPr>
          <p:cNvPr id="11" name="Οβάλ 10">
            <a:extLst>
              <a:ext uri="{FF2B5EF4-FFF2-40B4-BE49-F238E27FC236}">
                <a16:creationId xmlns:a16="http://schemas.microsoft.com/office/drawing/2014/main" id="{BAD02F04-51B6-A0C4-FB6A-A2EFCB435D16}"/>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pic>
        <p:nvPicPr>
          <p:cNvPr id="8" name="Εικόνα 7"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C7C2A192-09B8-5FEF-9489-E3D4C43D4D4F}"/>
              </a:ext>
            </a:extLst>
          </p:cNvPr>
          <p:cNvPicPr>
            <a:picLocks noChangeAspect="1"/>
          </p:cNvPicPr>
          <p:nvPr userDrawn="1"/>
        </p:nvPicPr>
        <p:blipFill>
          <a:blip r:embed="rId3"/>
          <a:stretch>
            <a:fillRect/>
          </a:stretch>
        </p:blipFill>
        <p:spPr>
          <a:xfrm>
            <a:off x="11446172" y="6068026"/>
            <a:ext cx="745828" cy="784863"/>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800000"/>
            <a:ext cx="5852132" cy="4553504"/>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Picture 16" descr="Placeholder-dark.png">
            <a:extLst>
              <a:ext uri="{FF2B5EF4-FFF2-40B4-BE49-F238E27FC236}">
                <a16:creationId xmlns:a16="http://schemas.microsoft.com/office/drawing/2014/main" id="{67878B62-79E8-A1A1-178C-BF3F14F9F15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4" name="Τίτλος 2">
            <a:extLst>
              <a:ext uri="{FF2B5EF4-FFF2-40B4-BE49-F238E27FC236}">
                <a16:creationId xmlns:a16="http://schemas.microsoft.com/office/drawing/2014/main" id="{0EA48542-F541-D882-D33D-EF310C521D02}"/>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err="1">
                <a:solidFill>
                  <a:schemeClr val="tx1"/>
                </a:solidFill>
              </a:rPr>
              <a:t>Upravljanje</a:t>
            </a:r>
            <a:r>
              <a:rPr lang="en-GB" sz="2000" b="0" noProof="0" dirty="0">
                <a:solidFill>
                  <a:schemeClr val="tx1"/>
                </a:solidFill>
              </a:rPr>
              <a:t> </a:t>
            </a:r>
            <a:r>
              <a:rPr lang="en-GB" sz="2000" b="0" noProof="0" dirty="0" err="1">
                <a:solidFill>
                  <a:schemeClr val="tx1"/>
                </a:solidFill>
              </a:rPr>
              <a:t>bančnega</a:t>
            </a:r>
            <a:r>
              <a:rPr lang="en-GB" sz="2000" b="0" noProof="0" dirty="0">
                <a:solidFill>
                  <a:schemeClr val="tx1"/>
                </a:solidFill>
              </a:rPr>
              <a:t> </a:t>
            </a:r>
            <a:r>
              <a:rPr lang="en-GB" sz="2000" b="0" noProof="0" dirty="0" err="1">
                <a:solidFill>
                  <a:schemeClr val="tx1"/>
                </a:solidFill>
              </a:rPr>
              <a:t>računa</a:t>
            </a:r>
            <a:r>
              <a:rPr lang="en-GB" sz="2000" b="0" noProof="0" dirty="0">
                <a:solidFill>
                  <a:schemeClr val="tx1"/>
                </a:solidFill>
              </a:rPr>
              <a:t> </a:t>
            </a:r>
            <a:r>
              <a:rPr lang="en-GB" sz="2000" b="0" noProof="0" dirty="0" err="1">
                <a:solidFill>
                  <a:schemeClr val="tx1"/>
                </a:solidFill>
              </a:rPr>
              <a:t>prek</a:t>
            </a:r>
            <a:r>
              <a:rPr lang="en-GB" sz="2000" b="0" noProof="0" dirty="0">
                <a:solidFill>
                  <a:schemeClr val="tx1"/>
                </a:solidFill>
              </a:rPr>
              <a:t> </a:t>
            </a:r>
            <a:r>
              <a:rPr lang="en-GB" sz="2000" b="0" noProof="0" dirty="0" err="1">
                <a:solidFill>
                  <a:schemeClr val="tx1"/>
                </a:solidFill>
              </a:rPr>
              <a:t>spleta</a:t>
            </a:r>
            <a:r>
              <a:rPr lang="en-GB" sz="2000" b="0" noProof="0" dirty="0">
                <a:solidFill>
                  <a:schemeClr val="tx1"/>
                </a:solidFill>
              </a:rPr>
              <a:t> </a:t>
            </a:r>
          </a:p>
        </p:txBody>
      </p:sp>
      <p:sp>
        <p:nvSpPr>
          <p:cNvPr id="5" name="Οβάλ 4">
            <a:extLst>
              <a:ext uri="{FF2B5EF4-FFF2-40B4-BE49-F238E27FC236}">
                <a16:creationId xmlns:a16="http://schemas.microsoft.com/office/drawing/2014/main" id="{96822462-B279-29B3-AFB9-691910D9637F}"/>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8000" y="1800000"/>
            <a:ext cx="5409663" cy="4472194"/>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Picture 16" descr="Placeholder-dark.png">
            <a:extLst>
              <a:ext uri="{FF2B5EF4-FFF2-40B4-BE49-F238E27FC236}">
                <a16:creationId xmlns:a16="http://schemas.microsoft.com/office/drawing/2014/main" id="{ADA7B4C1-358E-DAF2-93C9-30B2D93323B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6" name="Τίτλος 2">
            <a:extLst>
              <a:ext uri="{FF2B5EF4-FFF2-40B4-BE49-F238E27FC236}">
                <a16:creationId xmlns:a16="http://schemas.microsoft.com/office/drawing/2014/main" id="{D4DDB9F0-5235-8BDC-7F1E-FA4242A01DFE}"/>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err="1">
                <a:solidFill>
                  <a:schemeClr val="tx1"/>
                </a:solidFill>
              </a:rPr>
              <a:t>Upravljanje</a:t>
            </a:r>
            <a:r>
              <a:rPr lang="en-GB" sz="2000" b="0" noProof="0" dirty="0">
                <a:solidFill>
                  <a:schemeClr val="tx1"/>
                </a:solidFill>
              </a:rPr>
              <a:t> </a:t>
            </a:r>
            <a:r>
              <a:rPr lang="en-GB" sz="2000" b="0" noProof="0" dirty="0" err="1">
                <a:solidFill>
                  <a:schemeClr val="tx1"/>
                </a:solidFill>
              </a:rPr>
              <a:t>bančnega</a:t>
            </a:r>
            <a:r>
              <a:rPr lang="en-GB" sz="2000" b="0" noProof="0" dirty="0">
                <a:solidFill>
                  <a:schemeClr val="tx1"/>
                </a:solidFill>
              </a:rPr>
              <a:t> </a:t>
            </a:r>
            <a:r>
              <a:rPr lang="en-GB" sz="2000" b="0" noProof="0" dirty="0" err="1">
                <a:solidFill>
                  <a:schemeClr val="tx1"/>
                </a:solidFill>
              </a:rPr>
              <a:t>računa</a:t>
            </a:r>
            <a:r>
              <a:rPr lang="en-GB" sz="2000" b="0" noProof="0" dirty="0">
                <a:solidFill>
                  <a:schemeClr val="tx1"/>
                </a:solidFill>
              </a:rPr>
              <a:t> </a:t>
            </a:r>
            <a:r>
              <a:rPr lang="en-GB" sz="2000" b="0" noProof="0" dirty="0" err="1">
                <a:solidFill>
                  <a:schemeClr val="tx1"/>
                </a:solidFill>
              </a:rPr>
              <a:t>prek</a:t>
            </a:r>
            <a:r>
              <a:rPr lang="en-GB" sz="2000" b="0" noProof="0" dirty="0">
                <a:solidFill>
                  <a:schemeClr val="tx1"/>
                </a:solidFill>
              </a:rPr>
              <a:t> </a:t>
            </a:r>
            <a:r>
              <a:rPr lang="en-GB" sz="2000" b="0" noProof="0" dirty="0" err="1">
                <a:solidFill>
                  <a:schemeClr val="tx1"/>
                </a:solidFill>
              </a:rPr>
              <a:t>spleta</a:t>
            </a:r>
            <a:r>
              <a:rPr lang="en-GB" sz="2000" b="0" noProof="0" dirty="0">
                <a:solidFill>
                  <a:schemeClr val="tx1"/>
                </a:solidFill>
              </a:rPr>
              <a:t> </a:t>
            </a:r>
          </a:p>
        </p:txBody>
      </p:sp>
      <p:sp>
        <p:nvSpPr>
          <p:cNvPr id="7" name="Οβάλ 6">
            <a:extLst>
              <a:ext uri="{FF2B5EF4-FFF2-40B4-BE49-F238E27FC236}">
                <a16:creationId xmlns:a16="http://schemas.microsoft.com/office/drawing/2014/main" id="{4E3119DA-4B56-5B24-19BA-3460F0EA3CB5}"/>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83758" y="1080000"/>
            <a:ext cx="11059692" cy="728162"/>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66153" y="2330868"/>
            <a:ext cx="11059693"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Picture 16" descr="Placeholder-dark.png">
            <a:extLst>
              <a:ext uri="{FF2B5EF4-FFF2-40B4-BE49-F238E27FC236}">
                <a16:creationId xmlns:a16="http://schemas.microsoft.com/office/drawing/2014/main" id="{9FFD74F0-BD31-7B66-010A-68A298E64DD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5" name="Τίτλος 2">
            <a:extLst>
              <a:ext uri="{FF2B5EF4-FFF2-40B4-BE49-F238E27FC236}">
                <a16:creationId xmlns:a16="http://schemas.microsoft.com/office/drawing/2014/main" id="{14D88486-FC76-9299-96BB-9AB6870F6294}"/>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sz="2000" b="0" noProof="0" dirty="0" err="1">
                <a:solidFill>
                  <a:schemeClr val="tx1"/>
                </a:solidFill>
              </a:rPr>
              <a:t>Upravljanje</a:t>
            </a:r>
            <a:r>
              <a:rPr lang="en-GB" sz="2000" b="0" noProof="0" dirty="0">
                <a:solidFill>
                  <a:schemeClr val="tx1"/>
                </a:solidFill>
              </a:rPr>
              <a:t> </a:t>
            </a:r>
            <a:r>
              <a:rPr lang="en-GB" sz="2000" b="0" noProof="0" dirty="0" err="1">
                <a:solidFill>
                  <a:schemeClr val="tx1"/>
                </a:solidFill>
              </a:rPr>
              <a:t>bančnega</a:t>
            </a:r>
            <a:r>
              <a:rPr lang="en-GB" sz="2000" b="0" noProof="0" dirty="0">
                <a:solidFill>
                  <a:schemeClr val="tx1"/>
                </a:solidFill>
              </a:rPr>
              <a:t> </a:t>
            </a:r>
            <a:r>
              <a:rPr lang="en-GB" sz="2000" b="0" noProof="0" dirty="0" err="1">
                <a:solidFill>
                  <a:schemeClr val="tx1"/>
                </a:solidFill>
              </a:rPr>
              <a:t>računa</a:t>
            </a:r>
            <a:r>
              <a:rPr lang="en-GB" sz="2000" b="0" noProof="0" dirty="0">
                <a:solidFill>
                  <a:schemeClr val="tx1"/>
                </a:solidFill>
              </a:rPr>
              <a:t> </a:t>
            </a:r>
            <a:r>
              <a:rPr lang="en-GB" sz="2000" b="0" noProof="0" dirty="0" err="1">
                <a:solidFill>
                  <a:schemeClr val="tx1"/>
                </a:solidFill>
              </a:rPr>
              <a:t>prek</a:t>
            </a:r>
            <a:r>
              <a:rPr lang="en-GB" sz="2000" b="0" noProof="0" dirty="0">
                <a:solidFill>
                  <a:schemeClr val="tx1"/>
                </a:solidFill>
              </a:rPr>
              <a:t> </a:t>
            </a:r>
            <a:r>
              <a:rPr lang="en-GB" sz="2000" b="0" noProof="0" dirty="0" err="1">
                <a:solidFill>
                  <a:schemeClr val="tx1"/>
                </a:solidFill>
              </a:rPr>
              <a:t>spleta</a:t>
            </a:r>
            <a:r>
              <a:rPr lang="en-GB" sz="2000" b="0" noProof="0" dirty="0">
                <a:solidFill>
                  <a:schemeClr val="tx1"/>
                </a:solidFill>
              </a:rPr>
              <a:t> </a:t>
            </a:r>
          </a:p>
        </p:txBody>
      </p:sp>
      <p:sp>
        <p:nvSpPr>
          <p:cNvPr id="6" name="Οβάλ 5">
            <a:extLst>
              <a:ext uri="{FF2B5EF4-FFF2-40B4-BE49-F238E27FC236}">
                <a16:creationId xmlns:a16="http://schemas.microsoft.com/office/drawing/2014/main" id="{C7425815-3BCF-FFCF-3D7B-EE4298A400C0}"/>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 Unit">
  <p:cSld name="1_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err="1">
                <a:solidFill>
                  <a:schemeClr val="dk1"/>
                </a:solidFill>
                <a:latin typeface="Calibri"/>
                <a:ea typeface="Calibri"/>
                <a:cs typeface="Calibri"/>
                <a:sym typeface="Calibri"/>
              </a:rPr>
              <a:t>Upravljanje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bančnega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računa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prek</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spleta</a:t>
            </a:r>
            <a:r>
              <a:rPr lang="en-US" sz="2000" b="0" i="0" u="none" strike="noStrike" cap="none" dirty="0">
                <a:solidFill>
                  <a:schemeClr val="dk1"/>
                </a:solidFill>
                <a:latin typeface="Calibri"/>
                <a:ea typeface="Calibri"/>
                <a:cs typeface="Calibri"/>
                <a:sym typeface="Calibri"/>
              </a:rPr>
              <a:t> </a:t>
            </a: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3</a:t>
            </a:r>
            <a:endParaRPr sz="2000" b="1" i="0" u="none" strike="noStrike" cap="none" dirty="0">
              <a:solidFill>
                <a:schemeClr val="lt1"/>
              </a:solidFill>
              <a:latin typeface="Calibri"/>
              <a:ea typeface="Calibri"/>
              <a:cs typeface="Calibri"/>
              <a:sym typeface="Calibri"/>
            </a:endParaRPr>
          </a:p>
        </p:txBody>
      </p:sp>
      <p:pic>
        <p:nvPicPr>
          <p:cNvPr id="3" name="Εικόνα 2" descr="Εικόνα που περιέχει στιγμιότυπο οθόνης, σύμβολο, Μπλε Majorelle, λογότυπο&#10;&#10;Το περιεχόμενο που δημιουργείται από AI ενδέχεται να είναι εσφαλμένο.">
            <a:extLst>
              <a:ext uri="{FF2B5EF4-FFF2-40B4-BE49-F238E27FC236}">
                <a16:creationId xmlns:a16="http://schemas.microsoft.com/office/drawing/2014/main" id="{F4BFE133-E180-6DAE-989E-C82E14281D6A}"/>
              </a:ext>
            </a:extLst>
          </p:cNvPr>
          <p:cNvPicPr>
            <a:picLocks noChangeAspect="1"/>
          </p:cNvPicPr>
          <p:nvPr userDrawn="1"/>
        </p:nvPicPr>
        <p:blipFill>
          <a:blip r:embed="rId3"/>
          <a:stretch>
            <a:fillRect/>
          </a:stretch>
        </p:blipFill>
        <p:spPr>
          <a:xfrm>
            <a:off x="11446172" y="6068026"/>
            <a:ext cx="745828" cy="784863"/>
          </a:xfrm>
          <a:prstGeom prst="rect">
            <a:avLst/>
          </a:prstGeom>
        </p:spPr>
      </p:pic>
    </p:spTree>
    <p:extLst>
      <p:ext uri="{BB962C8B-B14F-4D97-AF65-F5344CB8AC3E}">
        <p14:creationId xmlns:p14="http://schemas.microsoft.com/office/powerpoint/2010/main" val="35245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1/8/2025</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1C2E78"/>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26.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youtu.be/PI9g7k9mc_I" TargetMode="Externa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hyperlink" Target="https://www.bancsabadell.com/bsnacional/es/particulares/servicios-de-banca-digita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ibercaja.es/particulares/banca-digital/servicios/acceso-solo-consult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youtu.be/7tAHoJAGtn0" TargetMode="Externa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man-transferring-money-woman-via-smartphone-online-transaction-banking-flat-vector-illustration-finance-digital-technology-concept_10613198.htm#fromView=search&amp;page=1&amp;position=4&amp;uuid=0e957c67-fde3-42ef-81a8-c5c7f6bfbebb"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es/vector-gratis/ilustracion-concepto-banca-movil_35262243.htm#fromView=search&amp;page=1&amp;position=4&amp;uuid=9e3d1a0a-c1ce-4110-b525-08d1b150ee0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yldigital.es/system/files/selflearning/files/Co%CC%81mo%20usar%20la%20Banca%20online.%20CyL%20Digital.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aixabank.es/particular/banca-digital/appcaixabanknow.html?loce=sh-part-Banca%20Digital-BancaDigital--destacado-Particulares-DescargaApp-NA"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8.svg"/><Relationship Id="rId4" Type="http://schemas.openxmlformats.org/officeDocument/2006/relationships/image" Target="../media/image12.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www.freepik.com/free-vector/payment-online-icon-set-design_4725547.htm#fromView=search&amp;page=1&amp;position=0&amp;uuid=44c340a6-bb0c-4932-bb0a-1aca5c064cd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inanzasparatodos.es/system/cms_multimedia/cms_medias/files/000/000/398/original/8_productos_bancarios.pdf?162755436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freepik.com/free-vector/high-roi-content-abstract-concept-illustration_1229086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bschool.com/blog/banca-digital-vs-banca-tradicional-diferencias-oportunidades-business-tech-finanzas/#:~:text=Por%20lo%20tanto%2C%20la%20principal,necesita%20desplazarse%20para%20realizar%20transaccion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7CADB11-561F-D556-7BB5-79E41ADAD7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4200" r="5463"/>
          <a:stretch/>
        </p:blipFill>
        <p:spPr>
          <a:xfrm>
            <a:off x="5454368" y="244223"/>
            <a:ext cx="2271650" cy="2116289"/>
          </a:xfrm>
          <a:prstGeom prst="rect">
            <a:avLst/>
          </a:prstGeom>
        </p:spPr>
      </p:pic>
      <p:pic>
        <p:nvPicPr>
          <p:cNvPr id="14" name="Εικόνα 1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9D04C025-DFAF-EBFD-6D00-54DFD6306053}"/>
              </a:ext>
            </a:extLst>
          </p:cNvPr>
          <p:cNvPicPr>
            <a:picLocks noChangeAspect="1"/>
          </p:cNvPicPr>
          <p:nvPr/>
        </p:nvPicPr>
        <p:blipFill rotWithShape="1">
          <a:blip r:embed="rId4">
            <a:extLst>
              <a:ext uri="{28A0092B-C50C-407E-A947-70E740481C1C}">
                <a14:useLocalDpi xmlns:a14="http://schemas.microsoft.com/office/drawing/2010/main" val="0"/>
              </a:ext>
            </a:extLst>
          </a:blip>
          <a:srcRect l="5075" t="11272" r="59639" b="11616"/>
          <a:stretch/>
        </p:blipFill>
        <p:spPr>
          <a:xfrm>
            <a:off x="452338" y="0"/>
            <a:ext cx="5204308" cy="5333341"/>
          </a:xfrm>
          <a:prstGeom prst="rect">
            <a:avLst/>
          </a:prstGeom>
        </p:spPr>
      </p:pic>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6222050" y="2864579"/>
            <a:ext cx="5902194" cy="2336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b="1" dirty="0">
                <a:solidFill>
                  <a:srgbClr val="FCB13A"/>
                </a:solidFill>
                <a:effectLst/>
                <a:latin typeface="+mj-lt"/>
                <a:ea typeface="Verdana"/>
              </a:rPr>
              <a:t>Modul 3</a:t>
            </a:r>
            <a:r>
              <a:rPr lang="en-US" sz="3200" b="1" kern="1200" dirty="0">
                <a:solidFill>
                  <a:schemeClr val="tx1"/>
                </a:solidFill>
                <a:latin typeface="+mj-lt"/>
                <a:ea typeface="+mj-ea"/>
                <a:cs typeface="+mj-cs"/>
              </a:rPr>
              <a:t/>
            </a:r>
            <a:br>
              <a:rPr lang="en-US" sz="3200" b="1" kern="1200" dirty="0">
                <a:solidFill>
                  <a:schemeClr val="tx1"/>
                </a:solidFill>
                <a:latin typeface="+mj-lt"/>
                <a:ea typeface="+mj-ea"/>
                <a:cs typeface="+mj-cs"/>
              </a:rPr>
            </a:br>
            <a:r>
              <a:rPr lang="en-US" b="1" dirty="0" err="1">
                <a:solidFill>
                  <a:srgbClr val="3E3E3E"/>
                </a:solidFill>
                <a:effectLst/>
                <a:latin typeface="Calibri Light"/>
                <a:ea typeface="Calibri Light"/>
                <a:cs typeface="Calibri Light"/>
              </a:rPr>
              <a:t>Upravljanje</a:t>
            </a:r>
            <a:r>
              <a:rPr lang="en-US" b="1" i="0" dirty="0">
                <a:solidFill>
                  <a:srgbClr val="3E3E3E"/>
                </a:solidFill>
                <a:effectLst/>
                <a:latin typeface="Calibri Light"/>
                <a:ea typeface="Calibri Light"/>
                <a:cs typeface="Calibri Light"/>
              </a:rPr>
              <a:t> </a:t>
            </a:r>
            <a:r>
              <a:rPr lang="en-US" b="1" i="0" dirty="0" err="1">
                <a:solidFill>
                  <a:srgbClr val="3E3E3E"/>
                </a:solidFill>
                <a:effectLst/>
                <a:latin typeface="Calibri Light"/>
                <a:ea typeface="Calibri Light"/>
                <a:cs typeface="Calibri Light"/>
              </a:rPr>
              <a:t>ban</a:t>
            </a:r>
            <a:r>
              <a:rPr lang="en-US" b="1" i="0" dirty="0" err="1">
                <a:solidFill>
                  <a:srgbClr val="3E3E3E"/>
                </a:solidFill>
                <a:effectLst/>
                <a:latin typeface="Calibri"/>
                <a:ea typeface="Calibri"/>
                <a:cs typeface="Calibri"/>
              </a:rPr>
              <a:t>č</a:t>
            </a:r>
            <a:r>
              <a:rPr lang="en-US" b="1" i="0" dirty="0" err="1">
                <a:solidFill>
                  <a:srgbClr val="3E3E3E"/>
                </a:solidFill>
                <a:effectLst/>
                <a:latin typeface="Calibri Light"/>
                <a:ea typeface="Calibri Light"/>
                <a:cs typeface="Calibri Light"/>
              </a:rPr>
              <a:t>nega</a:t>
            </a:r>
            <a:r>
              <a:rPr lang="en-US" b="1" i="0" dirty="0">
                <a:solidFill>
                  <a:srgbClr val="3E3E3E"/>
                </a:solidFill>
                <a:effectLst/>
                <a:latin typeface="Calibri Light"/>
                <a:ea typeface="Calibri Light"/>
                <a:cs typeface="Calibri Light"/>
              </a:rPr>
              <a:t> </a:t>
            </a:r>
            <a:r>
              <a:rPr lang="en-US" b="1" i="0" dirty="0" err="1">
                <a:solidFill>
                  <a:srgbClr val="3E3E3E"/>
                </a:solidFill>
                <a:effectLst/>
                <a:latin typeface="Calibri Light"/>
                <a:ea typeface="Calibri Light"/>
                <a:cs typeface="Calibri Light"/>
              </a:rPr>
              <a:t>ra</a:t>
            </a:r>
            <a:r>
              <a:rPr lang="en-US" b="1" i="0" dirty="0" err="1">
                <a:solidFill>
                  <a:srgbClr val="3E3E3E"/>
                </a:solidFill>
                <a:effectLst/>
                <a:latin typeface="Calibri"/>
                <a:ea typeface="Calibri"/>
                <a:cs typeface="Calibri"/>
              </a:rPr>
              <a:t>č</a:t>
            </a:r>
            <a:r>
              <a:rPr lang="en-US" b="1" i="0" dirty="0" err="1">
                <a:solidFill>
                  <a:srgbClr val="3E3E3E"/>
                </a:solidFill>
                <a:effectLst/>
                <a:latin typeface="Calibri Light"/>
                <a:ea typeface="Calibri Light"/>
                <a:cs typeface="Calibri Light"/>
              </a:rPr>
              <a:t>una</a:t>
            </a:r>
            <a:r>
              <a:rPr lang="en-US" b="1" i="0" dirty="0">
                <a:solidFill>
                  <a:srgbClr val="3E3E3E"/>
                </a:solidFill>
                <a:effectLst/>
                <a:latin typeface="Calibri Light"/>
                <a:ea typeface="Calibri Light"/>
                <a:cs typeface="Calibri Light"/>
              </a:rPr>
              <a:t> </a:t>
            </a:r>
            <a:r>
              <a:rPr lang="en-US" b="1" i="0" dirty="0" err="1">
                <a:solidFill>
                  <a:srgbClr val="3E3E3E"/>
                </a:solidFill>
                <a:effectLst/>
                <a:latin typeface="Calibri Light"/>
                <a:ea typeface="Calibri Light"/>
                <a:cs typeface="Calibri Light"/>
              </a:rPr>
              <a:t>prek</a:t>
            </a:r>
            <a:r>
              <a:rPr lang="en-US" b="1" i="0" dirty="0">
                <a:solidFill>
                  <a:srgbClr val="3E3E3E"/>
                </a:solidFill>
                <a:effectLst/>
                <a:latin typeface="Calibri Light"/>
                <a:ea typeface="Calibri Light"/>
                <a:cs typeface="Calibri Light"/>
              </a:rPr>
              <a:t> </a:t>
            </a:r>
            <a:r>
              <a:rPr lang="en-US" b="1" i="0" dirty="0" err="1">
                <a:solidFill>
                  <a:srgbClr val="3E3E3E"/>
                </a:solidFill>
                <a:effectLst/>
                <a:latin typeface="Calibri Light"/>
                <a:ea typeface="Calibri Light"/>
                <a:cs typeface="Calibri Light"/>
              </a:rPr>
              <a:t>spleta</a:t>
            </a:r>
            <a:endParaRPr lang="en-US" b="1" kern="1200" dirty="0">
              <a:solidFill>
                <a:srgbClr val="3F3F3F"/>
              </a:solidFill>
              <a:effectLst/>
              <a:latin typeface="Calibri Light"/>
              <a:ea typeface="Calibri Light"/>
              <a:cs typeface="Calibri Light"/>
            </a:endParaRPr>
          </a:p>
        </p:txBody>
      </p:sp>
      <p:sp>
        <p:nvSpPr>
          <p:cNvPr id="25" name="Ορθογώνιο 24">
            <a:extLst>
              <a:ext uri="{FF2B5EF4-FFF2-40B4-BE49-F238E27FC236}">
                <a16:creationId xmlns:a16="http://schemas.microsoft.com/office/drawing/2014/main" id="{2283A237-9EE0-45B9-ADC2-31ADA3E403D5}"/>
              </a:ext>
            </a:extLst>
          </p:cNvPr>
          <p:cNvSpPr/>
          <p:nvPr/>
        </p:nvSpPr>
        <p:spPr>
          <a:xfrm>
            <a:off x="-9348" y="25098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l-GR" sz="2400" b="1" dirty="0"/>
          </a:p>
        </p:txBody>
      </p:sp>
      <p:sp>
        <p:nvSpPr>
          <p:cNvPr id="26" name="Ορθογώνιο 25">
            <a:extLst>
              <a:ext uri="{FF2B5EF4-FFF2-40B4-BE49-F238E27FC236}">
                <a16:creationId xmlns:a16="http://schemas.microsoft.com/office/drawing/2014/main" id="{638B16D3-515E-48CC-AE2E-AE3EB73476B2}"/>
              </a:ext>
            </a:extLst>
          </p:cNvPr>
          <p:cNvSpPr/>
          <p:nvPr/>
        </p:nvSpPr>
        <p:spPr>
          <a:xfrm>
            <a:off x="-9348" y="31194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l-GR" sz="2400" b="1" dirty="0"/>
          </a:p>
        </p:txBody>
      </p:sp>
      <p:sp>
        <p:nvSpPr>
          <p:cNvPr id="27" name="Ορθογώνιο 26">
            <a:extLst>
              <a:ext uri="{FF2B5EF4-FFF2-40B4-BE49-F238E27FC236}">
                <a16:creationId xmlns:a16="http://schemas.microsoft.com/office/drawing/2014/main" id="{4CEF7EFA-FD7A-4BF4-AC8A-B757E0D53E73}"/>
              </a:ext>
            </a:extLst>
          </p:cNvPr>
          <p:cNvSpPr/>
          <p:nvPr/>
        </p:nvSpPr>
        <p:spPr>
          <a:xfrm>
            <a:off x="-9348" y="37290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4</a:t>
            </a:r>
            <a:endParaRPr lang="el-GR" sz="2400" b="1"/>
          </a:p>
        </p:txBody>
      </p:sp>
      <p:sp>
        <p:nvSpPr>
          <p:cNvPr id="28" name="Ορθογώνιο 27">
            <a:extLst>
              <a:ext uri="{FF2B5EF4-FFF2-40B4-BE49-F238E27FC236}">
                <a16:creationId xmlns:a16="http://schemas.microsoft.com/office/drawing/2014/main" id="{45DBDD65-DBDB-46B1-850A-527EBAB0A605}"/>
              </a:ext>
            </a:extLst>
          </p:cNvPr>
          <p:cNvSpPr/>
          <p:nvPr/>
        </p:nvSpPr>
        <p:spPr>
          <a:xfrm>
            <a:off x="-9348" y="43386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a:t>
            </a:r>
            <a:endParaRPr lang="el-GR" sz="2400" b="1"/>
          </a:p>
        </p:txBody>
      </p:sp>
      <p:sp>
        <p:nvSpPr>
          <p:cNvPr id="12" name="Ορθογώνιο 11">
            <a:extLst>
              <a:ext uri="{FF2B5EF4-FFF2-40B4-BE49-F238E27FC236}">
                <a16:creationId xmlns:a16="http://schemas.microsoft.com/office/drawing/2014/main" id="{EF3616E6-E94E-7EA0-B813-361F681C68D7}"/>
              </a:ext>
            </a:extLst>
          </p:cNvPr>
          <p:cNvSpPr/>
          <p:nvPr/>
        </p:nvSpPr>
        <p:spPr>
          <a:xfrm>
            <a:off x="2900908" y="6215916"/>
            <a:ext cx="9291091" cy="662722"/>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9B5BB9B-7AC6-4C0F-B87E-6D639D93ACC1}"/>
              </a:ext>
            </a:extLst>
          </p:cNvPr>
          <p:cNvSpPr/>
          <p:nvPr/>
        </p:nvSpPr>
        <p:spPr>
          <a:xfrm>
            <a:off x="2972569" y="6246217"/>
            <a:ext cx="7745662" cy="632422"/>
          </a:xfrm>
          <a:prstGeom prst="rect">
            <a:avLst/>
          </a:prstGeom>
        </p:spPr>
        <p:txBody>
          <a:bodyPr vert="horz" lIns="91440" tIns="45720" rIns="91440" bIns="45720" rtlCol="0" anchor="ctr">
            <a:normAutofit/>
          </a:bodyPr>
          <a:lstStyle/>
          <a:p>
            <a:pPr marL="0" marR="0" lvl="0" indent="0" algn="l" rtl="0">
              <a:lnSpc>
                <a:spcPct val="90000"/>
              </a:lnSpc>
              <a:spcBef>
                <a:spcPts val="0"/>
              </a:spcBef>
              <a:spcAft>
                <a:spcPts val="0"/>
              </a:spcAft>
              <a:buNone/>
            </a:pPr>
            <a:r>
              <a:rPr lang="sl-SI" sz="1200" b="0" i="0" dirty="0">
                <a:solidFill>
                  <a:schemeClr val="lt1"/>
                </a:solidFill>
                <a:latin typeface="Calibri"/>
                <a:ea typeface="Calibri"/>
                <a:cs typeface="Calibri"/>
                <a:sym typeface="Calibri"/>
              </a:rPr>
              <a:t>Projekt financira Evropska unija. Izražena stališča in mnenja so izključno stališča in mnenja avtorjev in ni nujno, da odražajo stališča in mnenja Evropske unije ali Evropske izvajalske agencije za izobraževanje in kulturo (EACEA). N</a:t>
            </a:r>
            <a:r>
              <a:rPr lang="sl-SI" sz="1200" dirty="0">
                <a:solidFill>
                  <a:schemeClr val="lt1"/>
                </a:solidFill>
                <a:latin typeface="Calibri"/>
                <a:ea typeface="Calibri"/>
                <a:cs typeface="Calibri"/>
                <a:sym typeface="Calibri"/>
              </a:rPr>
              <a:t>iti</a:t>
            </a:r>
            <a:r>
              <a:rPr lang="sl-SI" sz="1200" b="0" i="0" dirty="0">
                <a:solidFill>
                  <a:schemeClr val="lt1"/>
                </a:solidFill>
                <a:latin typeface="Calibri"/>
                <a:ea typeface="Calibri"/>
                <a:cs typeface="Calibri"/>
                <a:sym typeface="Calibri"/>
              </a:rPr>
              <a:t> Evropska unija niti EACEA ne moreta odgovarjati zanje. Številka projekta: 2023-1-RO01-KA220-ADU-000157797</a:t>
            </a:r>
            <a:endParaRPr lang="sl-SI" sz="1200" dirty="0">
              <a:solidFill>
                <a:schemeClr val="lt1"/>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E82123B-CA45-F6B3-132D-744F9BA960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1949"/>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a:extLst>
              <a:ext uri="{FF2B5EF4-FFF2-40B4-BE49-F238E27FC236}">
                <a16:creationId xmlns:a16="http://schemas.microsoft.com/office/drawing/2014/main" id="{2A56E7E2-AD34-806E-D495-3639E3783BDA}"/>
              </a:ext>
            </a:extLst>
          </p:cNvPr>
          <p:cNvSpPr/>
          <p:nvPr/>
        </p:nvSpPr>
        <p:spPr>
          <a:xfrm>
            <a:off x="-9348" y="4946461"/>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el-GR" sz="2400" b="1" dirty="0"/>
          </a:p>
        </p:txBody>
      </p:sp>
      <p:sp>
        <p:nvSpPr>
          <p:cNvPr id="4" name="Ορθογώνιο 16">
            <a:extLst>
              <a:ext uri="{FF2B5EF4-FFF2-40B4-BE49-F238E27FC236}">
                <a16:creationId xmlns:a16="http://schemas.microsoft.com/office/drawing/2014/main" id="{184B2624-A581-CD0E-7518-7EE10F551BBB}"/>
              </a:ext>
            </a:extLst>
          </p:cNvPr>
          <p:cNvSpPr/>
          <p:nvPr/>
        </p:nvSpPr>
        <p:spPr>
          <a:xfrm>
            <a:off x="-12344" y="3119415"/>
            <a:ext cx="722376" cy="607846"/>
          </a:xfrm>
          <a:prstGeom prst="rect">
            <a:avLst/>
          </a:prstGeom>
          <a:solidFill>
            <a:srgbClr val="89C53F"/>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3</a:t>
            </a:r>
            <a:endParaRPr lang="el-GR" sz="2400" b="1" dirty="0">
              <a:effectLst>
                <a:outerShdw blurRad="38100" dist="38100" dir="2700000" algn="tl">
                  <a:srgbClr val="000000">
                    <a:alpha val="43137"/>
                  </a:srgbClr>
                </a:outerShdw>
              </a:effectLst>
            </a:endParaRPr>
          </a:p>
        </p:txBody>
      </p:sp>
      <p:sp>
        <p:nvSpPr>
          <p:cNvPr id="9" name="Google Shape;67;p1">
            <a:extLst>
              <a:ext uri="{FF2B5EF4-FFF2-40B4-BE49-F238E27FC236}">
                <a16:creationId xmlns:a16="http://schemas.microsoft.com/office/drawing/2014/main" id="{46F8AAE2-55B8-0C6C-5ECD-42202FE32417}"/>
              </a:ext>
            </a:extLst>
          </p:cNvPr>
          <p:cNvSpPr/>
          <p:nvPr/>
        </p:nvSpPr>
        <p:spPr>
          <a:xfrm>
            <a:off x="-6352" y="1903223"/>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lt1"/>
                </a:solidFill>
                <a:sym typeface="Calibri"/>
              </a:rPr>
              <a:t>1</a:t>
            </a:r>
            <a:endParaRPr sz="2400" b="1">
              <a:solidFill>
                <a:schemeClr val="lt1"/>
              </a:solidFill>
              <a:sym typeface="Calibri"/>
            </a:endParaRPr>
          </a:p>
        </p:txBody>
      </p:sp>
      <p:pic>
        <p:nvPicPr>
          <p:cNvPr id="8" name="Εικόνα 7"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7A51316D-9891-BBDA-9FBD-A1C1E7994B95}"/>
              </a:ext>
            </a:extLst>
          </p:cNvPr>
          <p:cNvPicPr>
            <a:picLocks noChangeAspect="1"/>
          </p:cNvPicPr>
          <p:nvPr/>
        </p:nvPicPr>
        <p:blipFill>
          <a:blip r:embed="rId6"/>
          <a:stretch>
            <a:fillRect/>
          </a:stretch>
        </p:blipFill>
        <p:spPr>
          <a:xfrm>
            <a:off x="-22363" y="6210455"/>
            <a:ext cx="2515315" cy="662722"/>
          </a:xfrm>
          <a:prstGeom prst="rect">
            <a:avLst/>
          </a:prstGeom>
        </p:spPr>
      </p:pic>
    </p:spTree>
    <p:extLst>
      <p:ext uri="{BB962C8B-B14F-4D97-AF65-F5344CB8AC3E}">
        <p14:creationId xmlns:p14="http://schemas.microsoft.com/office/powerpoint/2010/main" val="383489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8ED792-A649-4F3C-8D52-E407A731CD05}"/>
              </a:ext>
            </a:extLst>
          </p:cNvPr>
          <p:cNvSpPr>
            <a:spLocks noGrp="1" noRot="1" noMove="1" noResize="1" noEditPoints="1" noAdjustHandles="1" noChangeArrowheads="1" noChangeShapeType="1"/>
          </p:cNvSpPr>
          <p:nvPr>
            <p:ph sz="half" idx="1"/>
          </p:nvPr>
        </p:nvSpPr>
        <p:spPr>
          <a:xfrm>
            <a:off x="565668" y="1639833"/>
            <a:ext cx="5409663" cy="4472194"/>
          </a:xfrm>
          <a:ln>
            <a:solidFill>
              <a:schemeClr val="accent1"/>
            </a:solidFill>
          </a:ln>
        </p:spPr>
        <p:txBody>
          <a:bodyPr vert="horz" lIns="91440" tIns="45720" rIns="91440" bIns="45720" rtlCol="0" anchor="t">
            <a:noAutofit/>
          </a:bodyPr>
          <a:lstStyle/>
          <a:p>
            <a:pPr marL="0" indent="0">
              <a:spcAft>
                <a:spcPts val="0"/>
              </a:spcAft>
              <a:buNone/>
            </a:pPr>
            <a:endParaRPr lang="en-GB" sz="1200" noProof="0" dirty="0">
              <a:solidFill>
                <a:schemeClr val="accent6"/>
              </a:solidFill>
            </a:endParaRPr>
          </a:p>
          <a:p>
            <a:pPr marL="0" indent="0">
              <a:spcAft>
                <a:spcPts val="0"/>
              </a:spcAft>
              <a:buNone/>
            </a:pPr>
            <a:r>
              <a:rPr lang="sl-SI" sz="2200" noProof="0" dirty="0">
                <a:solidFill>
                  <a:schemeClr val="accent6"/>
                </a:solidFill>
              </a:rPr>
              <a:t>Prednosti</a:t>
            </a:r>
            <a:endParaRPr lang="en-GB" sz="2200" noProof="0" dirty="0">
              <a:solidFill>
                <a:schemeClr val="accent6"/>
              </a:solidFill>
            </a:endParaRPr>
          </a:p>
          <a:p>
            <a:pPr marL="356870" lvl="1" indent="-264795">
              <a:lnSpc>
                <a:spcPct val="107000"/>
              </a:lnSpc>
              <a:spcBef>
                <a:spcPts val="0"/>
              </a:spcBef>
              <a:spcAft>
                <a:spcPts val="0"/>
              </a:spcAft>
              <a:buFont typeface="Symbol" panose="05050102010706020507" pitchFamily="18" charset="2"/>
              <a:buChar char=""/>
            </a:pPr>
            <a:r>
              <a:rPr lang="sl-SI" b="1" kern="0" noProof="0" dirty="0">
                <a:effectLst/>
                <a:ea typeface="Times New Roman" panose="02020603050405020304" pitchFamily="18" charset="0"/>
                <a:cs typeface="Times New Roman"/>
              </a:rPr>
              <a:t>Osebna pozornost</a:t>
            </a:r>
            <a:r>
              <a:rPr lang="en-GB" kern="0" noProof="0" dirty="0">
                <a:effectLst/>
                <a:ea typeface="Times New Roman" panose="02020603050405020304" pitchFamily="18" charset="0"/>
                <a:cs typeface="Times New Roman"/>
              </a:rPr>
              <a:t>:  </a:t>
            </a:r>
            <a:r>
              <a:rPr lang="sl-SI" kern="0" dirty="0">
                <a:ea typeface="Times New Roman" panose="02020603050405020304" pitchFamily="18" charset="0"/>
                <a:cs typeface="Times New Roman"/>
              </a:rPr>
              <a:t>n</a:t>
            </a:r>
            <a:r>
              <a:rPr lang="sl-SI" kern="0" noProof="0" dirty="0">
                <a:effectLst/>
                <a:ea typeface="Times New Roman" panose="02020603050405020304" pitchFamily="18" charset="0"/>
                <a:cs typeface="Times New Roman"/>
              </a:rPr>
              <a:t>eposredni stik z</a:t>
            </a:r>
            <a:r>
              <a:rPr lang="en-GB" kern="0" noProof="0" dirty="0">
                <a:effectLst/>
                <a:ea typeface="Times New Roman" panose="02020603050405020304" pitchFamily="18" charset="0"/>
                <a:cs typeface="Times New Roman"/>
              </a:rPr>
              <a:t> ban</a:t>
            </a:r>
            <a:r>
              <a:rPr lang="sl-SI" kern="0" noProof="0" dirty="0" err="1">
                <a:effectLst/>
                <a:ea typeface="Times New Roman" panose="02020603050405020304" pitchFamily="18" charset="0"/>
                <a:cs typeface="Times New Roman"/>
              </a:rPr>
              <a:t>čnim</a:t>
            </a:r>
            <a:r>
              <a:rPr lang="sl-SI" kern="0" noProof="0" dirty="0">
                <a:effectLst/>
                <a:ea typeface="Times New Roman" panose="02020603050405020304" pitchFamily="18" charset="0"/>
                <a:cs typeface="Times New Roman"/>
              </a:rPr>
              <a:t> uslužbencem</a:t>
            </a:r>
            <a:endParaRPr lang="en-GB" sz="2000" kern="100" noProof="0" dirty="0">
              <a:effectLst/>
              <a:ea typeface="Aptos" panose="020B0004020202020204" pitchFamily="34" charset="0"/>
              <a:cs typeface="Times New Roman"/>
            </a:endParaRPr>
          </a:p>
          <a:p>
            <a:pPr marL="356870" lvl="1" indent="-264795">
              <a:lnSpc>
                <a:spcPct val="107000"/>
              </a:lnSpc>
              <a:spcBef>
                <a:spcPts val="0"/>
              </a:spcBef>
              <a:spcAft>
                <a:spcPts val="0"/>
              </a:spcAft>
              <a:buFont typeface="Symbol" panose="05050102010706020507" pitchFamily="18" charset="2"/>
              <a:buChar char=""/>
            </a:pPr>
            <a:r>
              <a:rPr lang="sl-SI" kern="0" noProof="0" dirty="0">
                <a:effectLst/>
                <a:ea typeface="Times New Roman" panose="02020603050405020304" pitchFamily="18" charset="0"/>
                <a:cs typeface="Times New Roman" panose="02020603050405020304" pitchFamily="18" charset="0"/>
              </a:rPr>
              <a:t>Na voljo je veliko </a:t>
            </a:r>
            <a:r>
              <a:rPr lang="sl-SI" b="1" kern="0" noProof="0" dirty="0">
                <a:effectLst/>
                <a:ea typeface="Times New Roman" panose="02020603050405020304" pitchFamily="18" charset="0"/>
                <a:cs typeface="Times New Roman" panose="02020603050405020304" pitchFamily="18" charset="0"/>
              </a:rPr>
              <a:t>bankomatov</a:t>
            </a:r>
            <a:endParaRPr lang="en-GB" b="1" kern="0" noProof="0" dirty="0">
              <a:effectLst/>
              <a:ea typeface="Times New Roman" panose="02020603050405020304" pitchFamily="18" charset="0"/>
              <a:cs typeface="Times New Roman" panose="02020603050405020304" pitchFamily="18" charset="0"/>
            </a:endParaRPr>
          </a:p>
          <a:p>
            <a:pPr marL="356870" lvl="1" indent="-264795">
              <a:lnSpc>
                <a:spcPct val="107000"/>
              </a:lnSpc>
              <a:spcBef>
                <a:spcPts val="0"/>
              </a:spcBef>
              <a:spcAft>
                <a:spcPts val="0"/>
              </a:spcAft>
              <a:buFont typeface="Symbol" panose="05050102010706020507" pitchFamily="18" charset="2"/>
              <a:buChar char=""/>
            </a:pPr>
            <a:r>
              <a:rPr lang="sl-SI" b="1" kern="0" dirty="0">
                <a:cs typeface="Times New Roman" panose="02020603050405020304" pitchFamily="18" charset="0"/>
              </a:rPr>
              <a:t>Doda</a:t>
            </a:r>
            <a:r>
              <a:rPr lang="en-GB" b="1" kern="0" noProof="0" dirty="0" err="1">
                <a:cs typeface="Times New Roman" panose="02020603050405020304" pitchFamily="18" charset="0"/>
              </a:rPr>
              <a:t>tn</a:t>
            </a:r>
            <a:r>
              <a:rPr lang="sl-SI" b="1" kern="0" noProof="0" dirty="0">
                <a:cs typeface="Times New Roman" panose="02020603050405020304" pitchFamily="18" charset="0"/>
              </a:rPr>
              <a:t>e</a:t>
            </a:r>
            <a:r>
              <a:rPr lang="en-GB" b="1" kern="0" noProof="0" dirty="0">
                <a:cs typeface="Times New Roman" panose="02020603050405020304" pitchFamily="18" charset="0"/>
              </a:rPr>
              <a:t> s</a:t>
            </a:r>
            <a:r>
              <a:rPr lang="sl-SI" b="1" kern="0" noProof="0" dirty="0" err="1">
                <a:cs typeface="Times New Roman" panose="02020603050405020304" pitchFamily="18" charset="0"/>
              </a:rPr>
              <a:t>toritve</a:t>
            </a:r>
            <a:r>
              <a:rPr lang="en-GB" b="1" kern="0" noProof="0" dirty="0">
                <a:cs typeface="Times New Roman" panose="02020603050405020304" pitchFamily="18" charset="0"/>
              </a:rPr>
              <a:t> </a:t>
            </a:r>
            <a:r>
              <a:rPr lang="en-GB" sz="2000" kern="0" noProof="0" dirty="0">
                <a:cs typeface="Times New Roman" panose="02020603050405020304" pitchFamily="18" charset="0"/>
              </a:rPr>
              <a:t>(se</a:t>
            </a:r>
            <a:r>
              <a:rPr lang="sl-SI" sz="2000" kern="0" noProof="0" dirty="0">
                <a:cs typeface="Times New Roman" panose="02020603050405020304" pitchFamily="18" charset="0"/>
              </a:rPr>
              <a:t>fi</a:t>
            </a:r>
            <a:r>
              <a:rPr lang="en-GB" sz="2000" kern="0" noProof="0" dirty="0">
                <a:cs typeface="Times New Roman" panose="02020603050405020304" pitchFamily="18" charset="0"/>
              </a:rPr>
              <a:t>, </a:t>
            </a:r>
            <a:r>
              <a:rPr lang="sl-SI" sz="2000" kern="0" noProof="0" dirty="0">
                <a:cs typeface="Times New Roman" panose="02020603050405020304" pitchFamily="18" charset="0"/>
              </a:rPr>
              <a:t>zavarovalne</a:t>
            </a:r>
            <a:r>
              <a:rPr lang="en-GB" sz="2000" kern="0" noProof="0" dirty="0">
                <a:cs typeface="Times New Roman" panose="02020603050405020304" pitchFamily="18" charset="0"/>
              </a:rPr>
              <a:t> s</a:t>
            </a:r>
            <a:r>
              <a:rPr lang="sl-SI" sz="2000" kern="0" noProof="0" dirty="0" err="1">
                <a:cs typeface="Times New Roman" panose="02020603050405020304" pitchFamily="18" charset="0"/>
              </a:rPr>
              <a:t>toritve</a:t>
            </a:r>
            <a:r>
              <a:rPr lang="en-GB" sz="2000" kern="0" noProof="0" dirty="0">
                <a:cs typeface="Times New Roman" panose="02020603050405020304" pitchFamily="18" charset="0"/>
              </a:rPr>
              <a:t>) </a:t>
            </a:r>
            <a:endParaRPr lang="en-GB" sz="2000" kern="0" noProof="0" dirty="0">
              <a:ea typeface="Calibri" panose="020F0502020204030204"/>
              <a:cs typeface="Times New Roman" panose="02020603050405020304" pitchFamily="18" charset="0"/>
            </a:endParaRPr>
          </a:p>
          <a:p>
            <a:pPr marL="457200" lvl="1" indent="0" algn="just">
              <a:lnSpc>
                <a:spcPct val="107000"/>
              </a:lnSpc>
              <a:buNone/>
            </a:pPr>
            <a:endParaRPr lang="en-GB" sz="1600" kern="0" noProof="0" dirty="0">
              <a:latin typeface="Times New Roman" panose="02020603050405020304" pitchFamily="18" charset="0"/>
              <a:cs typeface="Times New Roman" panose="02020603050405020304" pitchFamily="18" charset="0"/>
            </a:endParaRPr>
          </a:p>
          <a:p>
            <a:pPr marL="0" indent="0">
              <a:spcAft>
                <a:spcPts val="0"/>
              </a:spcAft>
              <a:buClr>
                <a:srgbClr val="FF0000"/>
              </a:buClr>
              <a:buNone/>
            </a:pPr>
            <a:r>
              <a:rPr lang="sl-SI" sz="2200" noProof="0" dirty="0">
                <a:solidFill>
                  <a:srgbClr val="FF0000"/>
                </a:solidFill>
              </a:rPr>
              <a:t>Slabosti</a:t>
            </a:r>
            <a:endParaRPr lang="en-GB" sz="2200" noProof="0" dirty="0">
              <a:solidFill>
                <a:srgbClr val="FF0000"/>
              </a:solidFill>
            </a:endParaRPr>
          </a:p>
          <a:p>
            <a:pPr marL="356870" lvl="1" algn="just">
              <a:lnSpc>
                <a:spcPct val="107000"/>
              </a:lnSpc>
              <a:spcBef>
                <a:spcPts val="0"/>
              </a:spcBef>
              <a:spcAft>
                <a:spcPts val="0"/>
              </a:spcAft>
              <a:buClr>
                <a:srgbClr val="FF0000"/>
              </a:buClr>
            </a:pPr>
            <a:r>
              <a:rPr lang="sl-SI" kern="0" noProof="0" dirty="0">
                <a:cs typeface="Times New Roman" panose="02020603050405020304" pitchFamily="18" charset="0"/>
              </a:rPr>
              <a:t>Omejen delovni čas </a:t>
            </a:r>
            <a:endParaRPr lang="en-GB" kern="0" noProof="0" dirty="0">
              <a:ea typeface="Calibri" panose="020F0502020204030204"/>
              <a:cs typeface="Times New Roman" panose="02020603050405020304" pitchFamily="18" charset="0"/>
            </a:endParaRPr>
          </a:p>
          <a:p>
            <a:pPr marL="356870" lvl="1" algn="just">
              <a:lnSpc>
                <a:spcPct val="107000"/>
              </a:lnSpc>
              <a:spcBef>
                <a:spcPts val="0"/>
              </a:spcBef>
              <a:spcAft>
                <a:spcPts val="0"/>
              </a:spcAft>
              <a:buClr>
                <a:srgbClr val="FF0000"/>
              </a:buClr>
            </a:pPr>
            <a:r>
              <a:rPr lang="sl-SI" kern="0" noProof="0" dirty="0">
                <a:cs typeface="Times New Roman" panose="02020603050405020304" pitchFamily="18" charset="0"/>
              </a:rPr>
              <a:t>Čakanje ob vsakem obisku</a:t>
            </a:r>
            <a:endParaRPr lang="en-GB" kern="0" noProof="0" dirty="0">
              <a:ea typeface="Calibri" panose="020F0502020204030204"/>
              <a:cs typeface="Times New Roman" panose="02020603050405020304" pitchFamily="18" charset="0"/>
            </a:endParaRPr>
          </a:p>
        </p:txBody>
      </p:sp>
      <p:sp>
        <p:nvSpPr>
          <p:cNvPr id="2" name="Título 1">
            <a:extLst>
              <a:ext uri="{FF2B5EF4-FFF2-40B4-BE49-F238E27FC236}">
                <a16:creationId xmlns:a16="http://schemas.microsoft.com/office/drawing/2014/main" id="{9F826311-3718-2152-76AE-E1EF3AABA6AB}"/>
              </a:ext>
            </a:extLst>
          </p:cNvPr>
          <p:cNvSpPr>
            <a:spLocks noGrp="1"/>
          </p:cNvSpPr>
          <p:nvPr>
            <p:ph type="title"/>
          </p:nvPr>
        </p:nvSpPr>
        <p:spPr>
          <a:xfrm>
            <a:off x="558000" y="745973"/>
            <a:ext cx="11396576" cy="599188"/>
          </a:xfrm>
        </p:spPr>
        <p:txBody>
          <a:bodyPr>
            <a:normAutofit/>
          </a:bodyPr>
          <a:lstStyle/>
          <a:p>
            <a:r>
              <a:rPr lang="sl-SI" noProof="0">
                <a:ea typeface="Adobe Gothic Std B"/>
              </a:rPr>
              <a:t>Prednosti in </a:t>
            </a:r>
            <a:r>
              <a:rPr lang="sl-SI">
                <a:ea typeface="Adobe Gothic Std B"/>
              </a:rPr>
              <a:t>slabosti </a:t>
            </a:r>
            <a:r>
              <a:rPr lang="en-GB" noProof="0">
                <a:ea typeface="Adobe Gothic Std B"/>
              </a:rPr>
              <a:t>tradi</a:t>
            </a:r>
            <a:r>
              <a:rPr lang="sl-SI" noProof="0">
                <a:ea typeface="Adobe Gothic Std B"/>
              </a:rPr>
              <a:t>c</a:t>
            </a:r>
            <a:r>
              <a:rPr lang="en-GB" noProof="0">
                <a:ea typeface="Adobe Gothic Std B"/>
              </a:rPr>
              <a:t>ional</a:t>
            </a:r>
            <a:r>
              <a:rPr lang="sl-SI" noProof="0">
                <a:ea typeface="Adobe Gothic Std B"/>
              </a:rPr>
              <a:t>nega in spletnega </a:t>
            </a:r>
            <a:r>
              <a:rPr lang="en-GB" noProof="0" dirty="0">
                <a:ea typeface="Adobe Gothic Std B"/>
              </a:rPr>
              <a:t>ban</a:t>
            </a:r>
            <a:r>
              <a:rPr lang="sl-SI" noProof="0" dirty="0" err="1">
                <a:ea typeface="Adobe Gothic Std B"/>
              </a:rPr>
              <a:t>čn</a:t>
            </a:r>
            <a:r>
              <a:rPr lang="en-GB" noProof="0" dirty="0" err="1">
                <a:ea typeface="Adobe Gothic Std B"/>
              </a:rPr>
              <a:t>i</a:t>
            </a:r>
            <a:r>
              <a:rPr lang="sl-SI" noProof="0" dirty="0" err="1">
                <a:ea typeface="Adobe Gothic Std B"/>
              </a:rPr>
              <a:t>štva</a:t>
            </a:r>
            <a:endParaRPr lang="en-GB" noProof="0" dirty="0">
              <a:ea typeface="Adobe Gothic Std B"/>
            </a:endParaRPr>
          </a:p>
        </p:txBody>
      </p:sp>
      <p:sp>
        <p:nvSpPr>
          <p:cNvPr id="4" name="Marcador de contenido 3">
            <a:extLst>
              <a:ext uri="{FF2B5EF4-FFF2-40B4-BE49-F238E27FC236}">
                <a16:creationId xmlns:a16="http://schemas.microsoft.com/office/drawing/2014/main" id="{76399A55-0735-E884-FE66-2699BE0DA280}"/>
              </a:ext>
            </a:extLst>
          </p:cNvPr>
          <p:cNvSpPr>
            <a:spLocks noGrp="1"/>
          </p:cNvSpPr>
          <p:nvPr>
            <p:ph sz="half" idx="2"/>
          </p:nvPr>
        </p:nvSpPr>
        <p:spPr>
          <a:xfrm>
            <a:off x="6172199" y="1639833"/>
            <a:ext cx="5782377" cy="4472194"/>
          </a:xfrm>
          <a:ln>
            <a:solidFill>
              <a:schemeClr val="accent1"/>
            </a:solidFill>
          </a:ln>
        </p:spPr>
        <p:txBody>
          <a:bodyPr vert="horz" lIns="91440" tIns="45720" rIns="91440" bIns="45720" rtlCol="0" anchor="t">
            <a:noAutofit/>
          </a:bodyPr>
          <a:lstStyle/>
          <a:p>
            <a:pPr marL="0" indent="0">
              <a:spcAft>
                <a:spcPts val="0"/>
              </a:spcAft>
              <a:buNone/>
            </a:pPr>
            <a:endParaRPr lang="en-GB" sz="1200" noProof="0" dirty="0">
              <a:solidFill>
                <a:schemeClr val="accent6"/>
              </a:solidFill>
            </a:endParaRPr>
          </a:p>
          <a:p>
            <a:pPr marL="0" indent="0">
              <a:spcAft>
                <a:spcPts val="0"/>
              </a:spcAft>
              <a:buNone/>
            </a:pPr>
            <a:r>
              <a:rPr lang="sl-SI" sz="2200" noProof="0" dirty="0">
                <a:solidFill>
                  <a:schemeClr val="accent6"/>
                </a:solidFill>
              </a:rPr>
              <a:t>Prednosti</a:t>
            </a:r>
            <a:endParaRPr lang="en-GB" sz="2200" noProof="0" dirty="0">
              <a:solidFill>
                <a:schemeClr val="accent6"/>
              </a:solidFill>
            </a:endParaRPr>
          </a:p>
          <a:p>
            <a:pPr marL="356870" lvl="1" indent="-248920" algn="just">
              <a:lnSpc>
                <a:spcPct val="107000"/>
              </a:lnSpc>
              <a:spcBef>
                <a:spcPts val="0"/>
              </a:spcBef>
              <a:spcAft>
                <a:spcPts val="0"/>
              </a:spcAft>
              <a:buFont typeface="Symbol" panose="05050102010706020507" pitchFamily="18" charset="2"/>
              <a:buChar char=""/>
            </a:pPr>
            <a:r>
              <a:rPr lang="sl-SI" b="1" kern="0" noProof="0" dirty="0">
                <a:effectLst/>
                <a:ea typeface="Times New Roman" panose="02020603050405020304" pitchFamily="18" charset="0"/>
              </a:rPr>
              <a:t>Udobnost</a:t>
            </a:r>
            <a:r>
              <a:rPr lang="en-US" kern="0" noProof="0" dirty="0">
                <a:effectLst/>
                <a:ea typeface="Times New Roman" panose="02020603050405020304" pitchFamily="18" charset="0"/>
              </a:rPr>
              <a:t>: </a:t>
            </a:r>
            <a:r>
              <a:rPr lang="en-US" kern="0" dirty="0" err="1">
                <a:ea typeface="Times New Roman" panose="02020603050405020304" pitchFamily="18" charset="0"/>
              </a:rPr>
              <a:t>stal</a:t>
            </a:r>
            <a:r>
              <a:rPr lang="sl-SI" kern="0" dirty="0">
                <a:ea typeface="Times New Roman" panose="02020603050405020304" pitchFamily="18" charset="0"/>
              </a:rPr>
              <a:t>en</a:t>
            </a:r>
            <a:r>
              <a:rPr lang="sl-SI" kern="0" noProof="0" dirty="0">
                <a:effectLst/>
                <a:ea typeface="Times New Roman" panose="02020603050405020304" pitchFamily="18" charset="0"/>
              </a:rPr>
              <a:t> dostop brez opravljanja poti</a:t>
            </a:r>
            <a:r>
              <a:rPr lang="en-US" kern="0" noProof="0" dirty="0">
                <a:effectLst/>
                <a:ea typeface="Times New Roman" panose="02020603050405020304" pitchFamily="18" charset="0"/>
              </a:rPr>
              <a:t> </a:t>
            </a:r>
            <a:endParaRPr lang="en-US" kern="0" noProof="0" dirty="0">
              <a:effectLst/>
              <a:ea typeface="Times New Roman" panose="02020603050405020304" pitchFamily="18" charset="0"/>
              <a:cs typeface="Calibri" panose="020F0502020204030204"/>
            </a:endParaRPr>
          </a:p>
          <a:p>
            <a:pPr marL="356870" lvl="1" indent="-248920" algn="just">
              <a:lnSpc>
                <a:spcPct val="107000"/>
              </a:lnSpc>
              <a:spcBef>
                <a:spcPts val="0"/>
              </a:spcBef>
              <a:spcAft>
                <a:spcPts val="0"/>
              </a:spcAft>
              <a:buFont typeface="Symbol" panose="05050102010706020507" pitchFamily="18" charset="2"/>
              <a:buChar char=""/>
            </a:pPr>
            <a:r>
              <a:rPr lang="sl-SI" b="1" kern="0" noProof="0" dirty="0">
                <a:effectLst/>
                <a:ea typeface="Times New Roman" panose="02020603050405020304" pitchFamily="18" charset="0"/>
              </a:rPr>
              <a:t>Prihranek časa</a:t>
            </a:r>
            <a:r>
              <a:rPr lang="en-US" b="1" kern="0" noProof="0" dirty="0">
                <a:effectLst/>
                <a:ea typeface="Times New Roman" panose="02020603050405020304" pitchFamily="18" charset="0"/>
              </a:rPr>
              <a:t>: </a:t>
            </a:r>
            <a:r>
              <a:rPr lang="sl-SI" kern="0" noProof="0" dirty="0">
                <a:effectLst/>
                <a:ea typeface="Times New Roman" panose="02020603050405020304" pitchFamily="18" charset="0"/>
              </a:rPr>
              <a:t>brez čakanja v vrstah</a:t>
            </a:r>
            <a:endParaRPr lang="en-US" kern="0" noProof="0" dirty="0">
              <a:effectLst/>
              <a:ea typeface="Times New Roman" panose="02020603050405020304" pitchFamily="18" charset="0"/>
              <a:cs typeface="Calibri" panose="020F0502020204030204"/>
            </a:endParaRPr>
          </a:p>
          <a:p>
            <a:pPr marL="356870" lvl="1" indent="-248920" algn="just">
              <a:lnSpc>
                <a:spcPct val="107000"/>
              </a:lnSpc>
              <a:spcBef>
                <a:spcPts val="0"/>
              </a:spcBef>
              <a:spcAft>
                <a:spcPts val="0"/>
              </a:spcAft>
              <a:buFont typeface="Symbol" panose="05050102010706020507" pitchFamily="18" charset="2"/>
              <a:buChar char=""/>
            </a:pPr>
            <a:r>
              <a:rPr lang="sl-SI" b="1" kern="0" dirty="0">
                <a:ea typeface="Times New Roman" panose="02020603050405020304" pitchFamily="18" charset="0"/>
              </a:rPr>
              <a:t>Manj provizij</a:t>
            </a:r>
            <a:endParaRPr lang="en-US" b="1" kern="0" noProof="0" dirty="0">
              <a:effectLst/>
              <a:ea typeface="Times New Roman" panose="02020603050405020304" pitchFamily="18" charset="0"/>
              <a:cs typeface="Calibri" panose="020F0502020204030204"/>
            </a:endParaRPr>
          </a:p>
          <a:p>
            <a:pPr marL="356870" lvl="1" indent="-248920" algn="just">
              <a:lnSpc>
                <a:spcPct val="107000"/>
              </a:lnSpc>
              <a:spcBef>
                <a:spcPts val="0"/>
              </a:spcBef>
              <a:spcAft>
                <a:spcPts val="0"/>
              </a:spcAft>
              <a:buFont typeface="Symbol" panose="05050102010706020507" pitchFamily="18" charset="2"/>
              <a:buChar char=""/>
            </a:pPr>
            <a:r>
              <a:rPr lang="sl-SI" b="1" kern="0" noProof="0" dirty="0">
                <a:effectLst/>
                <a:ea typeface="Times New Roman" panose="02020603050405020304" pitchFamily="18" charset="0"/>
              </a:rPr>
              <a:t>Preprosto upravljanje</a:t>
            </a:r>
            <a:r>
              <a:rPr lang="en-US" kern="0" noProof="0" dirty="0">
                <a:effectLst/>
                <a:ea typeface="Times New Roman" panose="02020603050405020304" pitchFamily="18" charset="0"/>
              </a:rPr>
              <a:t>: </a:t>
            </a:r>
            <a:r>
              <a:rPr lang="sl-SI" kern="0" noProof="0" dirty="0">
                <a:effectLst/>
                <a:ea typeface="Times New Roman" panose="02020603050405020304" pitchFamily="18" charset="0"/>
              </a:rPr>
              <a:t>sprotno spremljanje stanja na računu</a:t>
            </a:r>
            <a:endParaRPr lang="en-GB" kern="0" noProof="0" dirty="0">
              <a:effectLst/>
              <a:ea typeface="Times New Roman" panose="02020603050405020304" pitchFamily="18" charset="0"/>
              <a:cs typeface="Calibri" panose="020F0502020204030204"/>
            </a:endParaRPr>
          </a:p>
          <a:p>
            <a:pPr marL="0" indent="0">
              <a:buClr>
                <a:srgbClr val="FF0000"/>
              </a:buClr>
              <a:buNone/>
            </a:pPr>
            <a:endParaRPr lang="sl-SI" sz="2200" dirty="0">
              <a:solidFill>
                <a:srgbClr val="FF0000"/>
              </a:solidFill>
            </a:endParaRPr>
          </a:p>
          <a:p>
            <a:pPr marL="0" indent="0">
              <a:buNone/>
            </a:pPr>
            <a:r>
              <a:rPr lang="sl-SI" sz="2200" noProof="0" dirty="0">
                <a:solidFill>
                  <a:srgbClr val="FF0000"/>
                </a:solidFill>
              </a:rPr>
              <a:t>Slabosti</a:t>
            </a:r>
            <a:endParaRPr lang="en-GB" sz="2200" noProof="0" dirty="0">
              <a:solidFill>
                <a:srgbClr val="FF0000"/>
              </a:solidFill>
              <a:ea typeface="Calibri"/>
              <a:cs typeface="Calibri"/>
            </a:endParaRPr>
          </a:p>
          <a:p>
            <a:pPr marL="356870" lvl="1">
              <a:spcBef>
                <a:spcPts val="0"/>
              </a:spcBef>
              <a:spcAft>
                <a:spcPts val="0"/>
              </a:spcAft>
              <a:buClr>
                <a:srgbClr val="FF0000"/>
              </a:buClr>
            </a:pPr>
            <a:r>
              <a:rPr lang="en-US" kern="0" noProof="0" dirty="0">
                <a:cs typeface="Times New Roman" panose="02020603050405020304" pitchFamily="18" charset="0"/>
              </a:rPr>
              <a:t>N</a:t>
            </a:r>
            <a:r>
              <a:rPr lang="sl-SI" kern="0" noProof="0" dirty="0">
                <a:cs typeface="Times New Roman" panose="02020603050405020304" pitchFamily="18" charset="0"/>
              </a:rPr>
              <a:t>i možnosti osebnega stika</a:t>
            </a:r>
            <a:r>
              <a:rPr lang="en-US" kern="0" noProof="0" dirty="0">
                <a:cs typeface="Times New Roman" panose="02020603050405020304" pitchFamily="18" charset="0"/>
              </a:rPr>
              <a:t> </a:t>
            </a:r>
            <a:r>
              <a:rPr lang="sl-SI" kern="0" noProof="0" dirty="0">
                <a:cs typeface="Times New Roman" panose="02020603050405020304" pitchFamily="18" charset="0"/>
              </a:rPr>
              <a:t>s svetovalcem</a:t>
            </a:r>
            <a:endParaRPr lang="en-US" kern="0" noProof="0" dirty="0">
              <a:ea typeface="Calibri" panose="020F0502020204030204"/>
              <a:cs typeface="Times New Roman" panose="02020603050405020304" pitchFamily="18" charset="0"/>
            </a:endParaRPr>
          </a:p>
          <a:p>
            <a:pPr marL="356870" lvl="1">
              <a:spcBef>
                <a:spcPts val="0"/>
              </a:spcBef>
              <a:spcAft>
                <a:spcPts val="0"/>
              </a:spcAft>
              <a:buClr>
                <a:srgbClr val="FF0000"/>
              </a:buClr>
            </a:pPr>
            <a:r>
              <a:rPr lang="sl-SI" kern="0" dirty="0">
                <a:cs typeface="Times New Roman"/>
              </a:rPr>
              <a:t>Majhna</a:t>
            </a:r>
            <a:r>
              <a:rPr lang="sl-SI" kern="0" noProof="0" dirty="0">
                <a:cs typeface="Times New Roman"/>
              </a:rPr>
              <a:t> </a:t>
            </a:r>
            <a:r>
              <a:rPr lang="sl-SI" kern="0" dirty="0">
                <a:cs typeface="Times New Roman"/>
              </a:rPr>
              <a:t>mreža </a:t>
            </a:r>
            <a:r>
              <a:rPr lang="sl-SI" kern="0" noProof="0" dirty="0">
                <a:cs typeface="Times New Roman"/>
              </a:rPr>
              <a:t>bankomatov</a:t>
            </a:r>
            <a:endParaRPr lang="en-GB" kern="0" noProof="0" dirty="0">
              <a:ea typeface="Calibri" panose="020F0502020204030204"/>
              <a:cs typeface="Times New Roman"/>
            </a:endParaRPr>
          </a:p>
        </p:txBody>
      </p:sp>
      <p:pic>
        <p:nvPicPr>
          <p:cNvPr id="6" name="Gráfico 5" descr="Pulgar hacia abajo contorno">
            <a:extLst>
              <a:ext uri="{FF2B5EF4-FFF2-40B4-BE49-F238E27FC236}">
                <a16:creationId xmlns:a16="http://schemas.microsoft.com/office/drawing/2014/main" id="{963559EB-6D6F-31F7-F06A-F2F06B01B07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flipH="1" flipV="1">
            <a:off x="5086072" y="4601651"/>
            <a:ext cx="477649" cy="487449"/>
          </a:xfrm>
          <a:prstGeom prst="rect">
            <a:avLst/>
          </a:prstGeom>
        </p:spPr>
      </p:pic>
      <p:pic>
        <p:nvPicPr>
          <p:cNvPr id="8" name="Gráfico 7" descr="Señal de pulgar hacia arriba  contorno">
            <a:extLst>
              <a:ext uri="{FF2B5EF4-FFF2-40B4-BE49-F238E27FC236}">
                <a16:creationId xmlns:a16="http://schemas.microsoft.com/office/drawing/2014/main" id="{69131483-4C80-B815-61D0-D83473A0502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54704" y="1826326"/>
            <a:ext cx="487449" cy="487449"/>
          </a:xfrm>
          <a:prstGeom prst="rect">
            <a:avLst/>
          </a:prstGeom>
        </p:spPr>
      </p:pic>
      <p:pic>
        <p:nvPicPr>
          <p:cNvPr id="9" name="Gráfico 8" descr="Pulgar hacia abajo contorno">
            <a:extLst>
              <a:ext uri="{FF2B5EF4-FFF2-40B4-BE49-F238E27FC236}">
                <a16:creationId xmlns:a16="http://schemas.microsoft.com/office/drawing/2014/main" id="{6CD67CCA-F53F-F3A6-B06B-E3B1934BF0B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512859" y="5097556"/>
            <a:ext cx="487449" cy="487449"/>
          </a:xfrm>
          <a:prstGeom prst="rect">
            <a:avLst/>
          </a:prstGeom>
        </p:spPr>
      </p:pic>
      <p:sp>
        <p:nvSpPr>
          <p:cNvPr id="7" name="CuadroTexto 6">
            <a:extLst>
              <a:ext uri="{FF2B5EF4-FFF2-40B4-BE49-F238E27FC236}">
                <a16:creationId xmlns:a16="http://schemas.microsoft.com/office/drawing/2014/main" id="{7D92456D-9945-999B-9A9A-3255B19CCCE4}"/>
              </a:ext>
            </a:extLst>
          </p:cNvPr>
          <p:cNvSpPr txBox="1"/>
          <p:nvPr/>
        </p:nvSpPr>
        <p:spPr>
          <a:xfrm>
            <a:off x="1762125" y="1161472"/>
            <a:ext cx="3211070" cy="830998"/>
          </a:xfrm>
          <a:prstGeom prst="rect">
            <a:avLst/>
          </a:prstGeom>
          <a:solidFill>
            <a:schemeClr val="bg1">
              <a:lumMod val="95000"/>
            </a:schemeClr>
          </a:solidFill>
          <a:ln>
            <a:solidFill>
              <a:schemeClr val="accent1"/>
            </a:solidFill>
          </a:ln>
        </p:spPr>
        <p:txBody>
          <a:bodyPr wrap="square" rtlCol="0">
            <a:spAutoFit/>
          </a:bodyPr>
          <a:lstStyle/>
          <a:p>
            <a:pPr algn="ctr"/>
            <a:r>
              <a:rPr lang="en-GB" sz="2400" b="1" noProof="0" dirty="0" err="1"/>
              <a:t>Tradi</a:t>
            </a:r>
            <a:r>
              <a:rPr lang="sl-SI" sz="2400" b="1" noProof="0" dirty="0"/>
              <a:t>c</a:t>
            </a:r>
            <a:r>
              <a:rPr lang="en-GB" sz="2400" b="1" noProof="0" dirty="0" err="1"/>
              <a:t>ional</a:t>
            </a:r>
            <a:r>
              <a:rPr lang="sl-SI" sz="2400" b="1" noProof="0" dirty="0"/>
              <a:t>no bančništvo</a:t>
            </a:r>
            <a:endParaRPr lang="en-GB" sz="2400" b="1" noProof="0" dirty="0"/>
          </a:p>
        </p:txBody>
      </p:sp>
      <p:sp>
        <p:nvSpPr>
          <p:cNvPr id="11" name="CuadroTexto 10">
            <a:extLst>
              <a:ext uri="{FF2B5EF4-FFF2-40B4-BE49-F238E27FC236}">
                <a16:creationId xmlns:a16="http://schemas.microsoft.com/office/drawing/2014/main" id="{BB0744E3-6AB2-F158-7832-8E8C1A7297A7}"/>
              </a:ext>
            </a:extLst>
          </p:cNvPr>
          <p:cNvSpPr txBox="1"/>
          <p:nvPr/>
        </p:nvSpPr>
        <p:spPr>
          <a:xfrm>
            <a:off x="7691989" y="1345160"/>
            <a:ext cx="2894078" cy="461665"/>
          </a:xfrm>
          <a:prstGeom prst="rect">
            <a:avLst/>
          </a:prstGeom>
          <a:solidFill>
            <a:schemeClr val="bg1">
              <a:lumMod val="95000"/>
            </a:schemeClr>
          </a:solidFill>
          <a:ln>
            <a:solidFill>
              <a:schemeClr val="accent1"/>
            </a:solidFill>
          </a:ln>
        </p:spPr>
        <p:txBody>
          <a:bodyPr wrap="square" rtlCol="0">
            <a:spAutoFit/>
          </a:bodyPr>
          <a:lstStyle/>
          <a:p>
            <a:pPr algn="ctr"/>
            <a:r>
              <a:rPr lang="sl-SI" sz="2400" b="1" noProof="0" dirty="0"/>
              <a:t>Spletno b</a:t>
            </a:r>
            <a:r>
              <a:rPr lang="en-GB" sz="2400" b="1" noProof="0" dirty="0"/>
              <a:t>an</a:t>
            </a:r>
            <a:r>
              <a:rPr lang="sl-SI" sz="2400" b="1" noProof="0" dirty="0"/>
              <a:t>č</a:t>
            </a:r>
            <a:r>
              <a:rPr lang="en-GB" sz="2400" b="1" noProof="0" dirty="0"/>
              <a:t>n</a:t>
            </a:r>
            <a:r>
              <a:rPr lang="sl-SI" sz="2400" b="1" noProof="0" dirty="0" err="1"/>
              <a:t>ištvo</a:t>
            </a:r>
            <a:endParaRPr lang="en-GB" sz="2400" b="1" noProof="0" dirty="0"/>
          </a:p>
        </p:txBody>
      </p:sp>
      <p:pic>
        <p:nvPicPr>
          <p:cNvPr id="13" name="Gráfico 7" descr="Señal de pulgar hacia arriba  contorno">
            <a:extLst>
              <a:ext uri="{FF2B5EF4-FFF2-40B4-BE49-F238E27FC236}">
                <a16:creationId xmlns:a16="http://schemas.microsoft.com/office/drawing/2014/main" id="{0A2865E9-5D4D-9620-EEA8-994B283445B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026597" y="1803625"/>
            <a:ext cx="487449" cy="487449"/>
          </a:xfrm>
          <a:prstGeom prst="rect">
            <a:avLst/>
          </a:prstGeom>
        </p:spPr>
      </p:pic>
      <p:sp>
        <p:nvSpPr>
          <p:cNvPr id="10" name="Google Shape;182;p14">
            <a:extLst>
              <a:ext uri="{FF2B5EF4-FFF2-40B4-BE49-F238E27FC236}">
                <a16:creationId xmlns:a16="http://schemas.microsoft.com/office/drawing/2014/main" id="{3C6313FD-F9F1-AC8B-6B35-9F71BE63B8C1}"/>
              </a:ext>
            </a:extLst>
          </p:cNvPr>
          <p:cNvSpPr/>
          <p:nvPr/>
        </p:nvSpPr>
        <p:spPr>
          <a:xfrm>
            <a:off x="7586505" y="0"/>
            <a:ext cx="4599871"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3.2 </a:t>
            </a:r>
            <a:r>
              <a:rPr lang="pl-PL" sz="1800" b="0" i="0" u="none" strike="noStrike" cap="none" dirty="0">
                <a:solidFill>
                  <a:srgbClr val="1C2E78"/>
                </a:solidFill>
                <a:latin typeface="Calibri"/>
                <a:ea typeface="Calibri"/>
                <a:cs typeface="Calibri"/>
                <a:sym typeface="Calibri"/>
              </a:rPr>
              <a:t>Kako odpreti spletni bančni račun in dostopati do njega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19437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172199" y="1800000"/>
            <a:ext cx="5782377" cy="3573931"/>
          </a:xfrm>
          <a:ln>
            <a:solidFill>
              <a:schemeClr val="tx1"/>
            </a:solidFill>
          </a:ln>
        </p:spPr>
        <p:txBody>
          <a:bodyPr vert="horz" lIns="91440" tIns="45720" rIns="91440" bIns="45720" rtlCol="0" anchor="t">
            <a:noAutofit/>
          </a:bodyPr>
          <a:lstStyle/>
          <a:p>
            <a:pPr marL="685800" indent="-457200" algn="just">
              <a:lnSpc>
                <a:spcPct val="107000"/>
              </a:lnSpc>
              <a:spcAft>
                <a:spcPts val="800"/>
              </a:spcAft>
              <a:buFont typeface="+mj-lt"/>
              <a:buAutoNum type="arabicPeriod"/>
            </a:pPr>
            <a:r>
              <a:rPr lang="en-GB" sz="2200" dirty="0" err="1"/>
              <a:t>Podatke</a:t>
            </a:r>
            <a:r>
              <a:rPr lang="en-GB" sz="2200" dirty="0"/>
              <a:t> za </a:t>
            </a:r>
            <a:r>
              <a:rPr lang="en-GB" sz="2200" dirty="0" err="1"/>
              <a:t>dostop</a:t>
            </a:r>
            <a:r>
              <a:rPr lang="en-GB" sz="2200" dirty="0"/>
              <a:t> </a:t>
            </a:r>
            <a:r>
              <a:rPr lang="en-GB" sz="2200" dirty="0" err="1"/>
              <a:t>boste</a:t>
            </a:r>
            <a:r>
              <a:rPr lang="en-GB" sz="2200" dirty="0"/>
              <a:t> </a:t>
            </a:r>
            <a:r>
              <a:rPr lang="en-GB" sz="2200" dirty="0" err="1"/>
              <a:t>dobili</a:t>
            </a:r>
            <a:r>
              <a:rPr lang="en-GB" sz="2200" dirty="0"/>
              <a:t> od </a:t>
            </a:r>
            <a:r>
              <a:rPr lang="en-GB" sz="2200" dirty="0" err="1"/>
              <a:t>svoje</a:t>
            </a:r>
            <a:r>
              <a:rPr lang="en-GB" sz="2200" dirty="0"/>
              <a:t> </a:t>
            </a:r>
            <a:r>
              <a:rPr lang="en-GB" sz="2200" dirty="0" err="1"/>
              <a:t>banke</a:t>
            </a:r>
            <a:r>
              <a:rPr lang="en-GB" sz="2200" dirty="0"/>
              <a:t>, in </a:t>
            </a:r>
            <a:r>
              <a:rPr lang="en-GB" sz="2200" dirty="0" err="1"/>
              <a:t>sicer</a:t>
            </a:r>
            <a:r>
              <a:rPr lang="en-GB" sz="2200" dirty="0"/>
              <a:t>:</a:t>
            </a:r>
            <a:endParaRPr lang="en-GB" sz="2200" noProof="0" dirty="0">
              <a:ea typeface="Calibri"/>
              <a:cs typeface="Calibri"/>
            </a:endParaRPr>
          </a:p>
          <a:p>
            <a:pPr marL="914400" lvl="1" algn="just">
              <a:lnSpc>
                <a:spcPct val="107000"/>
              </a:lnSpc>
              <a:spcBef>
                <a:spcPts val="0"/>
              </a:spcBef>
              <a:spcAft>
                <a:spcPts val="0"/>
              </a:spcAft>
            </a:pPr>
            <a:r>
              <a:rPr lang="en-GB" dirty="0" err="1"/>
              <a:t>neposredno</a:t>
            </a:r>
            <a:r>
              <a:rPr lang="en-GB" dirty="0"/>
              <a:t> </a:t>
            </a:r>
            <a:r>
              <a:rPr lang="en-GB" dirty="0" err="1"/>
              <a:t>na</a:t>
            </a:r>
            <a:r>
              <a:rPr lang="en-GB" dirty="0"/>
              <a:t> </a:t>
            </a:r>
            <a:r>
              <a:rPr lang="en-GB" dirty="0" err="1"/>
              <a:t>bančni</a:t>
            </a:r>
            <a:r>
              <a:rPr lang="en-GB" dirty="0"/>
              <a:t> </a:t>
            </a:r>
            <a:r>
              <a:rPr lang="en-GB" dirty="0" err="1"/>
              <a:t>podružnici</a:t>
            </a:r>
            <a:r>
              <a:rPr lang="en-GB" dirty="0"/>
              <a:t> </a:t>
            </a:r>
            <a:r>
              <a:rPr lang="en-GB" dirty="0" err="1"/>
              <a:t>ali</a:t>
            </a:r>
            <a:r>
              <a:rPr lang="en-GB" dirty="0"/>
              <a:t> </a:t>
            </a:r>
            <a:r>
              <a:rPr lang="en-GB" dirty="0" err="1"/>
              <a:t>prek</a:t>
            </a:r>
            <a:r>
              <a:rPr lang="en-GB" dirty="0"/>
              <a:t> </a:t>
            </a:r>
            <a:r>
              <a:rPr lang="en-GB" dirty="0" err="1"/>
              <a:t>spletnega</a:t>
            </a:r>
            <a:r>
              <a:rPr lang="en-GB" dirty="0"/>
              <a:t> </a:t>
            </a:r>
            <a:r>
              <a:rPr lang="en-GB" dirty="0" err="1"/>
              <a:t>mesta</a:t>
            </a:r>
            <a:r>
              <a:rPr lang="en-GB" dirty="0"/>
              <a:t> </a:t>
            </a:r>
            <a:r>
              <a:rPr lang="en-GB" dirty="0" err="1"/>
              <a:t>banke</a:t>
            </a:r>
            <a:r>
              <a:rPr lang="en-GB" dirty="0"/>
              <a:t>.</a:t>
            </a:r>
            <a:endParaRPr lang="en-GB" noProof="0" dirty="0">
              <a:ea typeface="Calibri"/>
              <a:cs typeface="Calibri"/>
            </a:endParaRPr>
          </a:p>
          <a:p>
            <a:pPr lvl="1" indent="0" algn="just">
              <a:lnSpc>
                <a:spcPct val="107000"/>
              </a:lnSpc>
              <a:spcBef>
                <a:spcPts val="0"/>
              </a:spcBef>
              <a:spcAft>
                <a:spcPts val="0"/>
              </a:spcAft>
              <a:buNone/>
            </a:pPr>
            <a:endParaRPr lang="en-GB" noProof="0" dirty="0"/>
          </a:p>
          <a:p>
            <a:pPr marL="685800" indent="-457200" algn="just">
              <a:lnSpc>
                <a:spcPct val="107000"/>
              </a:lnSpc>
              <a:spcAft>
                <a:spcPts val="800"/>
              </a:spcAft>
              <a:buAutoNum type="arabicPeriod"/>
            </a:pPr>
            <a:r>
              <a:rPr lang="en-GB" sz="2200" dirty="0"/>
              <a:t>Na </a:t>
            </a:r>
            <a:r>
              <a:rPr lang="en-GB" sz="2200" dirty="0" err="1"/>
              <a:t>spletnem</a:t>
            </a:r>
            <a:r>
              <a:rPr lang="en-GB" sz="2200" dirty="0"/>
              <a:t> </a:t>
            </a:r>
            <a:r>
              <a:rPr lang="en-GB" sz="2200" dirty="0" err="1"/>
              <a:t>mestu</a:t>
            </a:r>
            <a:r>
              <a:rPr lang="en-GB" sz="2200" dirty="0"/>
              <a:t> </a:t>
            </a:r>
            <a:r>
              <a:rPr lang="en-GB" sz="2200" dirty="0" err="1"/>
              <a:t>banke</a:t>
            </a:r>
            <a:r>
              <a:rPr lang="en-GB" sz="2200" dirty="0"/>
              <a:t> se s </a:t>
            </a:r>
            <a:r>
              <a:rPr lang="en-GB" sz="2200" dirty="0" err="1"/>
              <a:t>temi</a:t>
            </a:r>
            <a:r>
              <a:rPr lang="en-GB" sz="2200" dirty="0"/>
              <a:t> </a:t>
            </a:r>
            <a:r>
              <a:rPr lang="en-GB" sz="2200" dirty="0" err="1"/>
              <a:t>podatki</a:t>
            </a:r>
            <a:r>
              <a:rPr lang="en-GB" sz="2200" dirty="0"/>
              <a:t> </a:t>
            </a:r>
            <a:r>
              <a:rPr lang="en-GB" sz="2200" dirty="0" err="1"/>
              <a:t>prijavite</a:t>
            </a:r>
            <a:r>
              <a:rPr lang="en-GB" sz="2200" dirty="0"/>
              <a:t> v </a:t>
            </a:r>
            <a:r>
              <a:rPr lang="en-GB" sz="2200" dirty="0" err="1"/>
              <a:t>spletno</a:t>
            </a:r>
            <a:r>
              <a:rPr lang="en-GB" sz="2200" dirty="0"/>
              <a:t> </a:t>
            </a:r>
            <a:r>
              <a:rPr lang="en-GB" sz="2200" dirty="0" err="1"/>
              <a:t>banko</a:t>
            </a:r>
            <a:r>
              <a:rPr lang="en-GB" sz="2200" dirty="0"/>
              <a:t>. </a:t>
            </a:r>
            <a:r>
              <a:rPr lang="en-GB" sz="2200" dirty="0" err="1"/>
              <a:t>Vpišete</a:t>
            </a:r>
            <a:r>
              <a:rPr lang="en-GB" sz="2200" noProof="0" dirty="0"/>
              <a:t> </a:t>
            </a:r>
            <a:r>
              <a:rPr lang="en-GB" sz="2200" dirty="0" err="1"/>
              <a:t>uporabniško</a:t>
            </a:r>
            <a:r>
              <a:rPr lang="en-GB" sz="2200" dirty="0"/>
              <a:t> </a:t>
            </a:r>
            <a:r>
              <a:rPr lang="en-GB" sz="2200" dirty="0" err="1"/>
              <a:t>ime</a:t>
            </a:r>
            <a:r>
              <a:rPr lang="en-GB" sz="2200" dirty="0"/>
              <a:t> in </a:t>
            </a:r>
            <a:r>
              <a:rPr lang="en-GB" sz="2200" dirty="0" err="1"/>
              <a:t>geslo</a:t>
            </a:r>
            <a:r>
              <a:rPr lang="en-GB" sz="2200" dirty="0"/>
              <a:t> </a:t>
            </a:r>
            <a:r>
              <a:rPr lang="en-GB" sz="2200" noProof="0" dirty="0"/>
              <a:t>(PIN). </a:t>
            </a:r>
            <a:endParaRPr lang="en-GB" sz="2200" noProof="0" dirty="0">
              <a:ea typeface="Calibri"/>
              <a:cs typeface="Calibri"/>
            </a:endParaRP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8000" y="1800000"/>
            <a:ext cx="5409663" cy="3573931"/>
          </a:xfrm>
          <a:ln>
            <a:solidFill>
              <a:schemeClr val="tx1"/>
            </a:solidFill>
          </a:ln>
        </p:spPr>
        <p:txBody>
          <a:bodyPr vert="horz" lIns="91440" tIns="45720" rIns="91440" bIns="45720" rtlCol="0" anchor="t">
            <a:normAutofit lnSpcReduction="10000"/>
          </a:bodyPr>
          <a:lstStyle/>
          <a:p>
            <a:pPr marL="0" indent="0">
              <a:lnSpc>
                <a:spcPct val="120000"/>
              </a:lnSpc>
              <a:buNone/>
            </a:pPr>
            <a:r>
              <a:rPr lang="en-GB" sz="2200" kern="0" dirty="0">
                <a:cs typeface="Times New Roman"/>
              </a:rPr>
              <a:t>Kaj </a:t>
            </a:r>
            <a:r>
              <a:rPr lang="en-GB" sz="2200" kern="0" dirty="0" err="1">
                <a:cs typeface="Times New Roman"/>
              </a:rPr>
              <a:t>potrebujemo</a:t>
            </a:r>
            <a:r>
              <a:rPr lang="en-GB" sz="2200" kern="0" dirty="0">
                <a:cs typeface="Times New Roman"/>
              </a:rPr>
              <a:t>, da </a:t>
            </a:r>
            <a:r>
              <a:rPr lang="en-GB" sz="2200" kern="0" dirty="0" err="1">
                <a:cs typeface="Times New Roman"/>
              </a:rPr>
              <a:t>lahko</a:t>
            </a:r>
            <a:r>
              <a:rPr lang="en-GB" sz="2200" kern="0" dirty="0">
                <a:cs typeface="Times New Roman"/>
              </a:rPr>
              <a:t> </a:t>
            </a:r>
            <a:r>
              <a:rPr lang="en-GB" sz="2200" kern="0" dirty="0" err="1">
                <a:cs typeface="Times New Roman"/>
              </a:rPr>
              <a:t>ustvarimo</a:t>
            </a:r>
            <a:r>
              <a:rPr lang="en-GB" sz="2200" kern="0" dirty="0">
                <a:cs typeface="Times New Roman"/>
              </a:rPr>
              <a:t> </a:t>
            </a:r>
            <a:r>
              <a:rPr lang="en-GB" sz="2200" kern="0" dirty="0" err="1">
                <a:cs typeface="Times New Roman"/>
              </a:rPr>
              <a:t>spletni</a:t>
            </a:r>
            <a:r>
              <a:rPr lang="en-GB" sz="2200" kern="0" dirty="0">
                <a:cs typeface="Times New Roman"/>
              </a:rPr>
              <a:t> </a:t>
            </a:r>
            <a:r>
              <a:rPr lang="en-GB" sz="2200" kern="0" dirty="0" err="1">
                <a:cs typeface="Times New Roman"/>
              </a:rPr>
              <a:t>račun</a:t>
            </a:r>
            <a:r>
              <a:rPr lang="en-GB" sz="2200" kern="0" dirty="0">
                <a:cs typeface="Times New Roman"/>
              </a:rPr>
              <a:t> in </a:t>
            </a:r>
            <a:r>
              <a:rPr lang="en-GB" sz="2200" kern="0" dirty="0" err="1">
                <a:cs typeface="Times New Roman"/>
              </a:rPr>
              <a:t>dostopamo</a:t>
            </a:r>
            <a:r>
              <a:rPr lang="en-GB" sz="2200" kern="0" dirty="0">
                <a:cs typeface="Times New Roman"/>
              </a:rPr>
              <a:t> do </a:t>
            </a:r>
            <a:r>
              <a:rPr lang="en-GB" sz="2200" kern="0" dirty="0" err="1">
                <a:cs typeface="Times New Roman"/>
              </a:rPr>
              <a:t>njega</a:t>
            </a:r>
            <a:r>
              <a:rPr lang="en-GB" sz="2200" kern="0" noProof="0" dirty="0">
                <a:cs typeface="Times New Roman"/>
              </a:rPr>
              <a:t>?</a:t>
            </a:r>
            <a:endParaRPr lang="en-GB" sz="2200" kern="100" noProof="0" dirty="0">
              <a:effectLst/>
              <a:ea typeface="Aptos" panose="020B0004020202020204" pitchFamily="34" charset="0"/>
              <a:cs typeface="Times New Roman"/>
            </a:endParaRPr>
          </a:p>
          <a:p>
            <a:pPr lvl="1">
              <a:lnSpc>
                <a:spcPct val="120000"/>
              </a:lnSpc>
              <a:spcBef>
                <a:spcPts val="0"/>
              </a:spcBef>
              <a:spcAft>
                <a:spcPts val="0"/>
              </a:spcAft>
            </a:pPr>
            <a:r>
              <a:rPr lang="en-GB" kern="0" dirty="0" err="1">
                <a:cs typeface="Times New Roman"/>
              </a:rPr>
              <a:t>Napravo</a:t>
            </a:r>
            <a:r>
              <a:rPr lang="en-GB" kern="0" dirty="0">
                <a:cs typeface="Times New Roman"/>
              </a:rPr>
              <a:t> z </a:t>
            </a:r>
            <a:r>
              <a:rPr lang="en-GB" kern="0" dirty="0" err="1">
                <a:cs typeface="Times New Roman"/>
              </a:rPr>
              <a:t>dostopom</a:t>
            </a:r>
            <a:r>
              <a:rPr lang="en-GB" kern="0" dirty="0">
                <a:cs typeface="Times New Roman"/>
              </a:rPr>
              <a:t> do</a:t>
            </a:r>
            <a:r>
              <a:rPr lang="en-GB" kern="0" noProof="0" dirty="0">
                <a:cs typeface="Times New Roman"/>
              </a:rPr>
              <a:t> </a:t>
            </a:r>
            <a:r>
              <a:rPr lang="en-GB" kern="0" dirty="0" err="1">
                <a:cs typeface="Times New Roman"/>
              </a:rPr>
              <a:t>interneta</a:t>
            </a:r>
            <a:r>
              <a:rPr lang="en-GB" kern="0" noProof="0" dirty="0">
                <a:cs typeface="Times New Roman"/>
              </a:rPr>
              <a:t> </a:t>
            </a:r>
            <a:r>
              <a:rPr lang="en-GB" kern="0" dirty="0">
                <a:cs typeface="Times New Roman"/>
              </a:rPr>
              <a:t>(</a:t>
            </a:r>
            <a:r>
              <a:rPr lang="en-GB" kern="0" dirty="0" err="1">
                <a:cs typeface="Times New Roman"/>
              </a:rPr>
              <a:t>pametni</a:t>
            </a:r>
            <a:r>
              <a:rPr lang="en-GB" kern="0" dirty="0">
                <a:cs typeface="Times New Roman"/>
              </a:rPr>
              <a:t> </a:t>
            </a:r>
            <a:r>
              <a:rPr lang="en-GB" kern="0" dirty="0" err="1">
                <a:cs typeface="Times New Roman"/>
              </a:rPr>
              <a:t>telefon</a:t>
            </a:r>
            <a:r>
              <a:rPr lang="en-GB" kern="0" dirty="0">
                <a:cs typeface="Times New Roman"/>
              </a:rPr>
              <a:t>,</a:t>
            </a:r>
            <a:r>
              <a:rPr lang="en-GB" kern="0" noProof="0" dirty="0">
                <a:cs typeface="Times New Roman"/>
              </a:rPr>
              <a:t> </a:t>
            </a:r>
            <a:r>
              <a:rPr lang="en-GB" kern="0" dirty="0" err="1">
                <a:cs typeface="Times New Roman"/>
              </a:rPr>
              <a:t>tablični</a:t>
            </a:r>
            <a:r>
              <a:rPr lang="en-GB" kern="0" dirty="0">
                <a:cs typeface="Times New Roman"/>
              </a:rPr>
              <a:t> </a:t>
            </a:r>
            <a:r>
              <a:rPr lang="en-GB" kern="0" dirty="0" err="1">
                <a:cs typeface="Times New Roman"/>
              </a:rPr>
              <a:t>računalnik</a:t>
            </a:r>
            <a:r>
              <a:rPr lang="en-GB" kern="0" noProof="0" dirty="0">
                <a:cs typeface="Times New Roman"/>
              </a:rPr>
              <a:t>, </a:t>
            </a:r>
            <a:r>
              <a:rPr lang="en-GB" kern="0" dirty="0" err="1">
                <a:cs typeface="Times New Roman"/>
              </a:rPr>
              <a:t>osebni</a:t>
            </a:r>
            <a:r>
              <a:rPr lang="en-GB" kern="0" dirty="0">
                <a:cs typeface="Times New Roman"/>
              </a:rPr>
              <a:t> </a:t>
            </a:r>
            <a:r>
              <a:rPr lang="en-GB" kern="0" dirty="0" err="1">
                <a:cs typeface="Times New Roman"/>
              </a:rPr>
              <a:t>računalnik</a:t>
            </a:r>
            <a:r>
              <a:rPr lang="en-GB" kern="0" dirty="0">
                <a:cs typeface="Times New Roman"/>
              </a:rPr>
              <a:t>),</a:t>
            </a:r>
            <a:endParaRPr lang="en-GB" kern="0" noProof="0" dirty="0">
              <a:ea typeface="Calibri"/>
              <a:cs typeface="Times New Roman"/>
            </a:endParaRPr>
          </a:p>
          <a:p>
            <a:pPr lvl="1">
              <a:lnSpc>
                <a:spcPct val="120000"/>
              </a:lnSpc>
              <a:spcBef>
                <a:spcPts val="0"/>
              </a:spcBef>
              <a:spcAft>
                <a:spcPts val="0"/>
              </a:spcAft>
            </a:pPr>
            <a:r>
              <a:rPr lang="en-GB" kern="0" dirty="0" err="1">
                <a:cs typeface="Times New Roman"/>
              </a:rPr>
              <a:t>bančni</a:t>
            </a:r>
            <a:r>
              <a:rPr lang="en-GB" kern="0" dirty="0">
                <a:cs typeface="Times New Roman"/>
              </a:rPr>
              <a:t> </a:t>
            </a:r>
            <a:r>
              <a:rPr lang="en-GB" kern="0" dirty="0" err="1">
                <a:cs typeface="Times New Roman"/>
              </a:rPr>
              <a:t>račun</a:t>
            </a:r>
            <a:r>
              <a:rPr lang="en-GB" kern="0" dirty="0">
                <a:cs typeface="Times New Roman"/>
              </a:rPr>
              <a:t>,</a:t>
            </a:r>
            <a:endParaRPr lang="en-GB" kern="0" noProof="0" dirty="0">
              <a:ea typeface="Calibri"/>
              <a:cs typeface="Times New Roman"/>
            </a:endParaRPr>
          </a:p>
          <a:p>
            <a:pPr lvl="1">
              <a:lnSpc>
                <a:spcPct val="120000"/>
              </a:lnSpc>
              <a:spcBef>
                <a:spcPts val="0"/>
              </a:spcBef>
              <a:spcAft>
                <a:spcPts val="0"/>
              </a:spcAft>
            </a:pPr>
            <a:r>
              <a:rPr lang="en-GB" kern="0" dirty="0" err="1">
                <a:ea typeface="Calibri" panose="020F0502020204030204"/>
                <a:cs typeface="Times New Roman"/>
              </a:rPr>
              <a:t>podatke</a:t>
            </a:r>
            <a:r>
              <a:rPr lang="en-GB" kern="0" dirty="0">
                <a:ea typeface="Calibri" panose="020F0502020204030204"/>
                <a:cs typeface="Times New Roman"/>
              </a:rPr>
              <a:t> za </a:t>
            </a:r>
            <a:r>
              <a:rPr lang="en-GB" kern="0" dirty="0" err="1">
                <a:ea typeface="Calibri" panose="020F0502020204030204"/>
                <a:cs typeface="Times New Roman"/>
              </a:rPr>
              <a:t>prijavo</a:t>
            </a:r>
            <a:r>
              <a:rPr lang="en-GB" kern="0" dirty="0">
                <a:ea typeface="Calibri" panose="020F0502020204030204"/>
                <a:cs typeface="Times New Roman"/>
              </a:rPr>
              <a:t> v </a:t>
            </a:r>
            <a:r>
              <a:rPr lang="en-GB" kern="0" dirty="0" err="1">
                <a:ea typeface="Calibri" panose="020F0502020204030204"/>
                <a:cs typeface="Times New Roman"/>
              </a:rPr>
              <a:t>spletno</a:t>
            </a:r>
            <a:r>
              <a:rPr lang="en-GB" kern="0" dirty="0">
                <a:ea typeface="Calibri" panose="020F0502020204030204"/>
                <a:cs typeface="Times New Roman"/>
              </a:rPr>
              <a:t> </a:t>
            </a:r>
            <a:r>
              <a:rPr lang="en-GB" kern="0" dirty="0" err="1">
                <a:ea typeface="Calibri" panose="020F0502020204030204"/>
                <a:cs typeface="Times New Roman"/>
              </a:rPr>
              <a:t>banko</a:t>
            </a:r>
            <a:r>
              <a:rPr lang="en-GB" kern="0" dirty="0">
                <a:ea typeface="Calibri" panose="020F0502020204030204"/>
                <a:cs typeface="Times New Roman"/>
              </a:rPr>
              <a:t>,</a:t>
            </a:r>
            <a:endParaRPr lang="en-GB" kern="0" noProof="0" dirty="0">
              <a:ea typeface="Calibri" panose="020F0502020204030204"/>
              <a:cs typeface="Times New Roman"/>
            </a:endParaRPr>
          </a:p>
          <a:p>
            <a:pPr lvl="1">
              <a:lnSpc>
                <a:spcPct val="120000"/>
              </a:lnSpc>
              <a:spcBef>
                <a:spcPts val="0"/>
              </a:spcBef>
              <a:spcAft>
                <a:spcPts val="0"/>
              </a:spcAft>
            </a:pPr>
            <a:r>
              <a:rPr lang="en-GB" kern="0" dirty="0" err="1">
                <a:cs typeface="Times New Roman"/>
              </a:rPr>
              <a:t>identifikacijsko</a:t>
            </a:r>
            <a:r>
              <a:rPr lang="en-GB" kern="0" noProof="0" dirty="0">
                <a:cs typeface="Times New Roman"/>
              </a:rPr>
              <a:t> </a:t>
            </a:r>
            <a:r>
              <a:rPr lang="en-GB" kern="0" dirty="0" err="1">
                <a:cs typeface="Times New Roman"/>
              </a:rPr>
              <a:t>številko</a:t>
            </a:r>
            <a:r>
              <a:rPr lang="en-GB" kern="0" dirty="0">
                <a:cs typeface="Times New Roman"/>
              </a:rPr>
              <a:t> in </a:t>
            </a:r>
            <a:r>
              <a:rPr lang="en-GB" kern="0" dirty="0" err="1">
                <a:cs typeface="Times New Roman"/>
              </a:rPr>
              <a:t>kodo</a:t>
            </a:r>
            <a:r>
              <a:rPr lang="en-GB" kern="0" dirty="0">
                <a:cs typeface="Times New Roman"/>
              </a:rPr>
              <a:t> za </a:t>
            </a:r>
            <a:r>
              <a:rPr lang="en-GB" kern="0" dirty="0" err="1">
                <a:cs typeface="Times New Roman"/>
              </a:rPr>
              <a:t>dostop</a:t>
            </a:r>
            <a:r>
              <a:rPr lang="en-GB" kern="0" dirty="0">
                <a:cs typeface="Times New Roman"/>
              </a:rPr>
              <a:t> do </a:t>
            </a:r>
            <a:r>
              <a:rPr lang="en-GB" kern="0" dirty="0" err="1">
                <a:cs typeface="Times New Roman"/>
              </a:rPr>
              <a:t>spletnih</a:t>
            </a:r>
            <a:r>
              <a:rPr lang="en-GB" kern="0" dirty="0">
                <a:cs typeface="Times New Roman"/>
              </a:rPr>
              <a:t> </a:t>
            </a:r>
            <a:r>
              <a:rPr lang="en-GB" kern="0" dirty="0" err="1">
                <a:cs typeface="Times New Roman"/>
              </a:rPr>
              <a:t>bančnih</a:t>
            </a:r>
            <a:r>
              <a:rPr lang="en-GB" kern="0" dirty="0">
                <a:cs typeface="Times New Roman"/>
              </a:rPr>
              <a:t> </a:t>
            </a:r>
            <a:r>
              <a:rPr lang="en-GB" kern="0" dirty="0" err="1">
                <a:cs typeface="Times New Roman"/>
              </a:rPr>
              <a:t>storitev</a:t>
            </a:r>
            <a:r>
              <a:rPr lang="en-GB" kern="0" dirty="0">
                <a:cs typeface="Times New Roman"/>
              </a:rPr>
              <a:t>.</a:t>
            </a:r>
            <a:r>
              <a:rPr lang="en-GB" sz="2000" kern="0" dirty="0">
                <a:cs typeface="Calibri"/>
              </a:rPr>
              <a:t> </a:t>
            </a:r>
            <a:endParaRPr lang="en-GB" kern="0" noProof="0" dirty="0" err="1">
              <a:ea typeface="Calibri"/>
              <a:cs typeface="Times New Roman"/>
            </a:endParaRPr>
          </a:p>
          <a:p>
            <a:pPr lvl="1">
              <a:lnSpc>
                <a:spcPct val="120000"/>
              </a:lnSpc>
              <a:spcBef>
                <a:spcPts val="0"/>
              </a:spcBef>
              <a:spcAft>
                <a:spcPts val="0"/>
              </a:spcAft>
            </a:pPr>
            <a:endParaRPr lang="en-GB" noProof="0" dirty="0">
              <a:ea typeface="Calibri"/>
              <a:cs typeface="Calibri"/>
            </a:endParaRP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1200948" y="5601558"/>
            <a:ext cx="914399" cy="51034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err="1">
                <a:solidFill>
                  <a:srgbClr val="1C2E78"/>
                </a:solidFill>
              </a:rPr>
              <a:t>kliknite</a:t>
            </a:r>
            <a:endParaRPr lang="en-GB" b="1" noProof="0" dirty="0" err="1">
              <a:solidFill>
                <a:srgbClr val="1C2E78"/>
              </a:solidFill>
              <a:ea typeface="Calibri"/>
              <a:cs typeface="Calibri"/>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58147" y="5927728"/>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799690"/>
            <a:ext cx="11396576" cy="599188"/>
          </a:xfrm>
        </p:spPr>
        <p:txBody>
          <a:bodyPr/>
          <a:lstStyle/>
          <a:p>
            <a:r>
              <a:rPr lang="en-GB">
                <a:ea typeface="Adobe Gothic Std B"/>
              </a:rPr>
              <a:t>Kako </a:t>
            </a:r>
            <a:r>
              <a:rPr lang="en-GB" err="1">
                <a:ea typeface="Adobe Gothic Std B"/>
              </a:rPr>
              <a:t>namestiti</a:t>
            </a:r>
            <a:r>
              <a:rPr lang="en-GB">
                <a:ea typeface="Adobe Gothic Std B"/>
              </a:rPr>
              <a:t> </a:t>
            </a:r>
            <a:r>
              <a:rPr lang="en-GB" err="1">
                <a:ea typeface="Adobe Gothic Std B"/>
              </a:rPr>
              <a:t>aplikacijo</a:t>
            </a:r>
            <a:r>
              <a:rPr lang="en-GB">
                <a:ea typeface="Adobe Gothic Std B"/>
              </a:rPr>
              <a:t> za</a:t>
            </a:r>
            <a:r>
              <a:rPr lang="en-GB" noProof="0">
                <a:ea typeface="Adobe Gothic Std B"/>
              </a:rPr>
              <a:t> </a:t>
            </a:r>
            <a:r>
              <a:rPr lang="en-GB" err="1">
                <a:ea typeface="Adobe Gothic Std B"/>
              </a:rPr>
              <a:t>mobilno</a:t>
            </a:r>
            <a:r>
              <a:rPr lang="en-GB" noProof="0">
                <a:ea typeface="Adobe Gothic Std B"/>
              </a:rPr>
              <a:t> </a:t>
            </a:r>
            <a:r>
              <a:rPr lang="en-GB" err="1">
                <a:ea typeface="Adobe Gothic Std B"/>
              </a:rPr>
              <a:t>bančništvo</a:t>
            </a:r>
            <a:endParaRPr lang="en-GB" noProof="0" err="1">
              <a:ea typeface="Adobe Gothic Std B"/>
              <a:cs typeface="Calibri"/>
            </a:endParaRPr>
          </a:p>
        </p:txBody>
      </p:sp>
      <p:sp>
        <p:nvSpPr>
          <p:cNvPr id="2" name="TextBox 1">
            <a:extLst>
              <a:ext uri="{FF2B5EF4-FFF2-40B4-BE49-F238E27FC236}">
                <a16:creationId xmlns:a16="http://schemas.microsoft.com/office/drawing/2014/main" id="{85D3F7F5-9A32-24F0-F5D0-A5F25A673897}"/>
              </a:ext>
            </a:extLst>
          </p:cNvPr>
          <p:cNvSpPr txBox="1"/>
          <p:nvPr/>
        </p:nvSpPr>
        <p:spPr>
          <a:xfrm>
            <a:off x="2572546" y="5601558"/>
            <a:ext cx="6674377" cy="1046440"/>
          </a:xfrm>
          <a:prstGeom prst="rect">
            <a:avLst/>
          </a:prstGeom>
          <a:solidFill>
            <a:schemeClr val="bg1">
              <a:lumMod val="95000"/>
            </a:schemeClr>
          </a:solidFill>
          <a:ln>
            <a:solidFill>
              <a:srgbClr val="1C2E78"/>
            </a:solidFill>
          </a:ln>
        </p:spPr>
        <p:txBody>
          <a:bodyPr wrap="square" lIns="91440" tIns="45720" rIns="91440" bIns="45720" anchor="t">
            <a:spAutoFit/>
          </a:bodyPr>
          <a:lstStyle/>
          <a:p>
            <a:r>
              <a:rPr lang="en-GB" sz="2200" dirty="0" err="1"/>
              <a:t>Tukaj</a:t>
            </a:r>
            <a:r>
              <a:rPr lang="en-GB" sz="2200" dirty="0"/>
              <a:t> </a:t>
            </a:r>
            <a:r>
              <a:rPr lang="en-GB" sz="2200" dirty="0" err="1"/>
              <a:t>najdete</a:t>
            </a:r>
            <a:r>
              <a:rPr lang="en-GB" sz="2200" dirty="0"/>
              <a:t> </a:t>
            </a:r>
            <a:r>
              <a:rPr lang="en-GB" sz="2200" dirty="0" err="1"/>
              <a:t>videoposnetek</a:t>
            </a:r>
            <a:r>
              <a:rPr lang="en-GB" sz="2200" dirty="0"/>
              <a:t>, v </a:t>
            </a:r>
            <a:r>
              <a:rPr lang="en-GB" sz="2200" dirty="0" err="1"/>
              <a:t>katerem</a:t>
            </a:r>
            <a:r>
              <a:rPr lang="en-GB" sz="2200" dirty="0"/>
              <a:t> je </a:t>
            </a:r>
            <a:r>
              <a:rPr lang="en-GB" sz="2200" dirty="0" err="1"/>
              <a:t>korak</a:t>
            </a:r>
            <a:r>
              <a:rPr lang="en-GB" sz="2200" dirty="0"/>
              <a:t> za </a:t>
            </a:r>
            <a:r>
              <a:rPr lang="en-GB" sz="2200" dirty="0" err="1"/>
              <a:t>korakom</a:t>
            </a:r>
            <a:r>
              <a:rPr lang="en-GB" sz="2200" dirty="0"/>
              <a:t> </a:t>
            </a:r>
            <a:r>
              <a:rPr lang="en-GB" sz="2200" dirty="0" err="1"/>
              <a:t>prikazano</a:t>
            </a:r>
            <a:r>
              <a:rPr lang="en-GB" sz="2200" noProof="0" dirty="0"/>
              <a:t> </a:t>
            </a:r>
            <a:r>
              <a:rPr lang="en-GB" sz="2200" dirty="0" err="1"/>
              <a:t>prenašanje</a:t>
            </a:r>
            <a:r>
              <a:rPr lang="en-GB" sz="2200" dirty="0"/>
              <a:t> </a:t>
            </a:r>
            <a:r>
              <a:rPr lang="en-GB" sz="2200" dirty="0" err="1"/>
              <a:t>aplikacije</a:t>
            </a:r>
            <a:r>
              <a:rPr lang="en-GB" sz="2200" noProof="0" dirty="0"/>
              <a:t> </a:t>
            </a:r>
            <a:r>
              <a:rPr lang="en-GB" sz="2200" dirty="0" err="1"/>
              <a:t>banke</a:t>
            </a:r>
            <a:r>
              <a:rPr lang="en-GB" sz="2200" dirty="0"/>
              <a:t> BBVA</a:t>
            </a:r>
            <a:r>
              <a:rPr lang="en-GB" sz="2200" noProof="0" dirty="0"/>
              <a:t>: </a:t>
            </a:r>
            <a:r>
              <a:rPr lang="en-GB" noProof="0" dirty="0">
                <a:hlinkClick r:id="rId5" tooltip="Enlace de vídeo compartido">
                  <a:extLst>
                    <a:ext uri="{A12FA001-AC4F-418D-AE19-62706E023703}">
                      <ahyp:hlinkClr xmlns:ahyp="http://schemas.microsoft.com/office/drawing/2018/hyperlinkcolor" xmlns="" val="tx"/>
                    </a:ext>
                  </a:extLst>
                </a:hlinkClick>
              </a:rPr>
              <a:t>https://youtu.be/PI9g7k9mc_I</a:t>
            </a:r>
            <a:r>
              <a:rPr lang="en-GB" noProof="0" dirty="0"/>
              <a:t> </a:t>
            </a:r>
          </a:p>
        </p:txBody>
      </p:sp>
      <p:sp>
        <p:nvSpPr>
          <p:cNvPr id="10" name="Google Shape;182;p14">
            <a:extLst>
              <a:ext uri="{FF2B5EF4-FFF2-40B4-BE49-F238E27FC236}">
                <a16:creationId xmlns:a16="http://schemas.microsoft.com/office/drawing/2014/main" id="{5AEFA336-FDF1-15F4-C742-738015236E19}"/>
              </a:ext>
            </a:extLst>
          </p:cNvPr>
          <p:cNvSpPr/>
          <p:nvPr/>
        </p:nvSpPr>
        <p:spPr>
          <a:xfrm>
            <a:off x="7586505" y="0"/>
            <a:ext cx="4599871"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3.2 </a:t>
            </a:r>
            <a:r>
              <a:rPr lang="pl-PL" sz="1800" b="0" i="0" u="none" strike="noStrike" cap="none" dirty="0">
                <a:solidFill>
                  <a:srgbClr val="1C2E78"/>
                </a:solidFill>
                <a:latin typeface="Calibri"/>
                <a:ea typeface="Calibri"/>
                <a:cs typeface="Calibri"/>
                <a:sym typeface="Calibri"/>
              </a:rPr>
              <a:t>Kako odpreti spletni bančni račun in dostopati do njega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2170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a:xfrm>
            <a:off x="566154" y="785772"/>
            <a:ext cx="11059692" cy="605096"/>
          </a:xfrm>
        </p:spPr>
        <p:txBody>
          <a:bodyPr>
            <a:normAutofit/>
          </a:bodyPr>
          <a:lstStyle/>
          <a:p>
            <a:r>
              <a:rPr lang="en-US">
                <a:ea typeface="Adobe Gothic Std B"/>
              </a:rPr>
              <a:t>Koraki za </a:t>
            </a:r>
            <a:r>
              <a:rPr lang="en-US" err="1">
                <a:ea typeface="Adobe Gothic Std B"/>
              </a:rPr>
              <a:t>prvi</a:t>
            </a:r>
            <a:r>
              <a:rPr lang="en-US">
                <a:ea typeface="Adobe Gothic Std B"/>
              </a:rPr>
              <a:t> </a:t>
            </a:r>
            <a:r>
              <a:rPr lang="en-US" err="1">
                <a:ea typeface="Adobe Gothic Std B"/>
              </a:rPr>
              <a:t>dostop</a:t>
            </a:r>
            <a:r>
              <a:rPr lang="en-US">
                <a:ea typeface="Adobe Gothic Std B"/>
              </a:rPr>
              <a:t> do </a:t>
            </a:r>
            <a:r>
              <a:rPr lang="en-US" err="1">
                <a:ea typeface="Adobe Gothic Std B"/>
              </a:rPr>
              <a:t>spletnega</a:t>
            </a:r>
            <a:r>
              <a:rPr lang="en-US">
                <a:ea typeface="Adobe Gothic Std B"/>
              </a:rPr>
              <a:t> </a:t>
            </a:r>
            <a:r>
              <a:rPr lang="en-US" err="1">
                <a:ea typeface="Adobe Gothic Std B"/>
              </a:rPr>
              <a:t>računa</a:t>
            </a:r>
            <a:r>
              <a:rPr lang="en-US">
                <a:ea typeface="Adobe Gothic Std B"/>
              </a:rPr>
              <a:t> </a:t>
            </a:r>
            <a:r>
              <a:rPr lang="es-ES">
                <a:ea typeface="Adobe Gothic Std B"/>
              </a:rPr>
              <a:t>		(1/2)</a:t>
            </a:r>
            <a:endParaRPr lang="el-GR">
              <a:ea typeface="Adobe Gothic Std B"/>
            </a:endParaRPr>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661028" y="1558147"/>
            <a:ext cx="10360466" cy="4553504"/>
          </a:xfrm>
        </p:spPr>
        <p:txBody>
          <a:bodyPr vert="horz" lIns="91440" tIns="45720" rIns="91440" bIns="45720" rtlCol="0" anchor="t">
            <a:noAutofit/>
          </a:bodyPr>
          <a:lstStyle/>
          <a:p>
            <a:pPr marL="0" indent="0">
              <a:buNone/>
            </a:pPr>
            <a:r>
              <a:rPr lang="en-US" sz="2200" b="1" dirty="0"/>
              <a:t>Koraki za </a:t>
            </a:r>
            <a:r>
              <a:rPr lang="en-US" sz="2200" b="1" dirty="0" err="1"/>
              <a:t>prvi</a:t>
            </a:r>
            <a:r>
              <a:rPr lang="en-US" sz="2200" b="1" dirty="0"/>
              <a:t> </a:t>
            </a:r>
            <a:r>
              <a:rPr lang="en-US" sz="2200" b="1" dirty="0" err="1"/>
              <a:t>dostop</a:t>
            </a:r>
            <a:r>
              <a:rPr lang="en-US" sz="2200" b="1" dirty="0"/>
              <a:t> do </a:t>
            </a:r>
            <a:r>
              <a:rPr lang="en-US" sz="2200" b="1" dirty="0" err="1"/>
              <a:t>spletne</a:t>
            </a:r>
            <a:r>
              <a:rPr lang="en-US" sz="2200" b="1" dirty="0"/>
              <a:t> </a:t>
            </a:r>
            <a:r>
              <a:rPr lang="en-US" sz="2200" b="1" dirty="0" err="1"/>
              <a:t>banke</a:t>
            </a:r>
            <a:r>
              <a:rPr lang="en-US" sz="2200" b="1" dirty="0"/>
              <a:t> so </a:t>
            </a:r>
            <a:r>
              <a:rPr lang="en-US" sz="2200" b="1" dirty="0" err="1"/>
              <a:t>običajno</a:t>
            </a:r>
            <a:r>
              <a:rPr lang="en-US" sz="2200" b="1" dirty="0"/>
              <a:t> </a:t>
            </a:r>
            <a:r>
              <a:rPr lang="en-US" sz="2200" b="1" dirty="0" err="1"/>
              <a:t>enaki</a:t>
            </a:r>
            <a:r>
              <a:rPr lang="en-US" sz="2200" b="1" dirty="0"/>
              <a:t> </a:t>
            </a:r>
            <a:r>
              <a:rPr lang="en-US" sz="2200" b="1" dirty="0" err="1"/>
              <a:t>pri</a:t>
            </a:r>
            <a:r>
              <a:rPr lang="en-US" sz="2200" b="1" dirty="0"/>
              <a:t> </a:t>
            </a:r>
            <a:r>
              <a:rPr lang="en-US" sz="2200" b="1" dirty="0" err="1"/>
              <a:t>vseh</a:t>
            </a:r>
            <a:r>
              <a:rPr lang="en-US" sz="2200" b="1" dirty="0"/>
              <a:t> </a:t>
            </a:r>
            <a:r>
              <a:rPr lang="en-US" sz="2200" b="1" dirty="0" err="1"/>
              <a:t>bankah</a:t>
            </a:r>
            <a:r>
              <a:rPr lang="es-ES" sz="2200" b="1" dirty="0"/>
              <a:t>:</a:t>
            </a:r>
          </a:p>
          <a:p>
            <a:pPr marL="457200">
              <a:lnSpc>
                <a:spcPct val="107000"/>
              </a:lnSpc>
            </a:pPr>
            <a:r>
              <a:rPr lang="en-US" sz="2200" dirty="0" err="1"/>
              <a:t>Obiščite</a:t>
            </a:r>
            <a:r>
              <a:rPr lang="en-US" sz="2200" dirty="0"/>
              <a:t> </a:t>
            </a:r>
            <a:r>
              <a:rPr lang="en-US" sz="2200" dirty="0" err="1"/>
              <a:t>spletno</a:t>
            </a:r>
            <a:r>
              <a:rPr lang="en-US" sz="2200" dirty="0"/>
              <a:t> mesto </a:t>
            </a:r>
            <a:r>
              <a:rPr lang="en-US" sz="2200" dirty="0" err="1"/>
              <a:t>svoje</a:t>
            </a:r>
            <a:r>
              <a:rPr lang="en-US" sz="2200" dirty="0"/>
              <a:t> </a:t>
            </a:r>
            <a:r>
              <a:rPr lang="en-US" sz="2200" dirty="0" err="1"/>
              <a:t>banke</a:t>
            </a:r>
            <a:r>
              <a:rPr lang="en-US" sz="2200" dirty="0"/>
              <a:t> in </a:t>
            </a:r>
            <a:r>
              <a:rPr lang="en-US" sz="2200" dirty="0" err="1"/>
              <a:t>poiščite</a:t>
            </a:r>
            <a:r>
              <a:rPr lang="en-US" sz="2200" dirty="0"/>
              <a:t> </a:t>
            </a:r>
            <a:r>
              <a:rPr lang="en-US" sz="2200" dirty="0" err="1"/>
              <a:t>možnost</a:t>
            </a:r>
            <a:r>
              <a:rPr lang="en-US" sz="2200" dirty="0"/>
              <a:t> ‘</a:t>
            </a:r>
            <a:r>
              <a:rPr lang="en-US" sz="2200" dirty="0" err="1"/>
              <a:t>Spletna</a:t>
            </a:r>
            <a:r>
              <a:rPr lang="en-US" sz="2200" dirty="0"/>
              <a:t> </a:t>
            </a:r>
            <a:r>
              <a:rPr lang="en-US" sz="2200" dirty="0" err="1"/>
              <a:t>banka</a:t>
            </a:r>
            <a:r>
              <a:rPr lang="en-US" sz="2200" dirty="0"/>
              <a:t>’ </a:t>
            </a:r>
            <a:r>
              <a:rPr lang="en-US" sz="2200" dirty="0" err="1"/>
              <a:t>ali</a:t>
            </a:r>
            <a:r>
              <a:rPr lang="en-US" sz="2200" dirty="0"/>
              <a:t> ‘</a:t>
            </a:r>
            <a:r>
              <a:rPr lang="en-US" sz="2200" dirty="0" err="1"/>
              <a:t>Dostop</a:t>
            </a:r>
            <a:r>
              <a:rPr lang="en-US" sz="2200" dirty="0"/>
              <a:t> za </a:t>
            </a:r>
            <a:r>
              <a:rPr lang="en-US" sz="2200" dirty="0" err="1"/>
              <a:t>stranke</a:t>
            </a:r>
            <a:r>
              <a:rPr lang="en-US" sz="2200" dirty="0"/>
              <a:t>’.</a:t>
            </a:r>
            <a:endParaRPr lang="es-ES" sz="2200" dirty="0"/>
          </a:p>
          <a:p>
            <a:pPr marL="457200">
              <a:lnSpc>
                <a:spcPct val="107000"/>
              </a:lnSpc>
            </a:pPr>
            <a:r>
              <a:rPr lang="en-US" sz="2200" dirty="0"/>
              <a:t>Za </a:t>
            </a:r>
            <a:r>
              <a:rPr lang="en-US" sz="2200" dirty="0" err="1"/>
              <a:t>začetek</a:t>
            </a:r>
            <a:r>
              <a:rPr lang="en-US" sz="2200" dirty="0"/>
              <a:t> </a:t>
            </a:r>
            <a:r>
              <a:rPr lang="en-US" sz="2200" dirty="0" err="1"/>
              <a:t>registracije</a:t>
            </a:r>
            <a:r>
              <a:rPr lang="en-US" sz="2200" dirty="0"/>
              <a:t> </a:t>
            </a:r>
            <a:r>
              <a:rPr lang="en-US" sz="2200" dirty="0" err="1"/>
              <a:t>kliknite</a:t>
            </a:r>
            <a:r>
              <a:rPr lang="en-US" sz="2200" dirty="0"/>
              <a:t> ‘</a:t>
            </a:r>
            <a:r>
              <a:rPr lang="en-US" sz="2200" dirty="0" err="1"/>
              <a:t>Registracija</a:t>
            </a:r>
            <a:r>
              <a:rPr lang="en-US" sz="2200" dirty="0"/>
              <a:t>’ </a:t>
            </a:r>
            <a:r>
              <a:rPr lang="en-US" sz="2200" dirty="0" err="1"/>
              <a:t>ali</a:t>
            </a:r>
            <a:r>
              <a:rPr lang="en-US" sz="2200" dirty="0"/>
              <a:t> ‘</a:t>
            </a:r>
            <a:r>
              <a:rPr lang="en-US" sz="2200" dirty="0" err="1"/>
              <a:t>Ustvari</a:t>
            </a:r>
            <a:r>
              <a:rPr lang="en-US" sz="2200" dirty="0"/>
              <a:t> </a:t>
            </a:r>
            <a:r>
              <a:rPr lang="en-US" sz="2200" dirty="0" err="1"/>
              <a:t>račun</a:t>
            </a:r>
            <a:r>
              <a:rPr lang="en-US" sz="2200" dirty="0"/>
              <a:t>’.</a:t>
            </a:r>
            <a:endParaRPr lang="es-ES" sz="2200" dirty="0"/>
          </a:p>
          <a:p>
            <a:pPr marL="457200">
              <a:lnSpc>
                <a:spcPct val="107000"/>
              </a:lnSpc>
            </a:pPr>
            <a:r>
              <a:rPr lang="en-US" sz="2200" dirty="0" err="1"/>
              <a:t>Vpišite</a:t>
            </a:r>
            <a:r>
              <a:rPr lang="en-US" sz="2200" dirty="0"/>
              <a:t> </a:t>
            </a:r>
            <a:r>
              <a:rPr lang="en-US" sz="2200" dirty="0" err="1"/>
              <a:t>zahtevane</a:t>
            </a:r>
            <a:r>
              <a:rPr lang="en-US" sz="2200" dirty="0"/>
              <a:t> </a:t>
            </a:r>
            <a:r>
              <a:rPr lang="en-US" sz="2200" dirty="0" err="1"/>
              <a:t>podatke</a:t>
            </a:r>
            <a:r>
              <a:rPr lang="en-US" sz="2200" dirty="0"/>
              <a:t>, </a:t>
            </a:r>
            <a:r>
              <a:rPr lang="en-US" sz="2200" dirty="0" err="1"/>
              <a:t>kot</a:t>
            </a:r>
            <a:r>
              <a:rPr lang="en-US" sz="2200" dirty="0"/>
              <a:t> so </a:t>
            </a:r>
            <a:r>
              <a:rPr lang="en-US" sz="2200" dirty="0" err="1"/>
              <a:t>številka</a:t>
            </a:r>
            <a:r>
              <a:rPr lang="en-US" sz="2200" dirty="0"/>
              <a:t> </a:t>
            </a:r>
            <a:r>
              <a:rPr lang="en-US" sz="2200" dirty="0" err="1"/>
              <a:t>vašega</a:t>
            </a:r>
            <a:r>
              <a:rPr lang="en-US" sz="2200" dirty="0"/>
              <a:t> </a:t>
            </a:r>
            <a:r>
              <a:rPr lang="en-US" sz="2200" dirty="0" err="1"/>
              <a:t>računa</a:t>
            </a:r>
            <a:r>
              <a:rPr lang="en-US" sz="2200" dirty="0"/>
              <a:t>, datum </a:t>
            </a:r>
            <a:r>
              <a:rPr lang="en-US" sz="2200" dirty="0" err="1"/>
              <a:t>rojstva</a:t>
            </a:r>
            <a:r>
              <a:rPr lang="en-US" sz="2200" dirty="0"/>
              <a:t> in </a:t>
            </a:r>
            <a:r>
              <a:rPr lang="en-US" sz="2200" dirty="0" err="1"/>
              <a:t>drugi</a:t>
            </a:r>
            <a:r>
              <a:rPr lang="en-US" sz="2200" dirty="0"/>
              <a:t> </a:t>
            </a:r>
            <a:r>
              <a:rPr lang="en-US" sz="2200" dirty="0" err="1"/>
              <a:t>osebni</a:t>
            </a:r>
            <a:r>
              <a:rPr lang="en-US" sz="2200" dirty="0"/>
              <a:t> </a:t>
            </a:r>
            <a:r>
              <a:rPr lang="en-US" sz="2200" dirty="0" err="1"/>
              <a:t>podatki</a:t>
            </a:r>
            <a:r>
              <a:rPr lang="en-US" sz="2200" dirty="0"/>
              <a:t>.</a:t>
            </a:r>
            <a:endParaRPr lang="en-US" sz="2200" dirty="0">
              <a:ea typeface="Calibri"/>
              <a:cs typeface="Calibri"/>
            </a:endParaRPr>
          </a:p>
          <a:p>
            <a:pPr marL="457200">
              <a:lnSpc>
                <a:spcPct val="107000"/>
              </a:lnSpc>
            </a:pPr>
            <a:r>
              <a:rPr lang="en-US" sz="2200" dirty="0" err="1"/>
              <a:t>Ustvarite</a:t>
            </a:r>
            <a:r>
              <a:rPr lang="en-US" sz="2200" dirty="0"/>
              <a:t> </a:t>
            </a:r>
            <a:r>
              <a:rPr lang="en-US" sz="2200" dirty="0" err="1"/>
              <a:t>uporabniško</a:t>
            </a:r>
            <a:r>
              <a:rPr lang="en-US" sz="2200" dirty="0"/>
              <a:t> </a:t>
            </a:r>
            <a:r>
              <a:rPr lang="en-US" sz="2200" dirty="0" err="1"/>
              <a:t>ime</a:t>
            </a:r>
            <a:r>
              <a:rPr lang="en-US" sz="2200" dirty="0"/>
              <a:t> in </a:t>
            </a:r>
            <a:r>
              <a:rPr lang="en-US" sz="2200" dirty="0" err="1"/>
              <a:t>varno</a:t>
            </a:r>
            <a:r>
              <a:rPr lang="en-US" sz="2200" dirty="0"/>
              <a:t> </a:t>
            </a:r>
            <a:r>
              <a:rPr lang="en-US" sz="2200" dirty="0" err="1"/>
              <a:t>geslo</a:t>
            </a:r>
            <a:r>
              <a:rPr lang="en-US" sz="2200" dirty="0"/>
              <a:t>, ki </a:t>
            </a:r>
            <a:r>
              <a:rPr lang="en-US" sz="2200" dirty="0" err="1"/>
              <a:t>si</a:t>
            </a:r>
            <a:r>
              <a:rPr lang="en-US" sz="2200" dirty="0"/>
              <a:t> ga </a:t>
            </a:r>
            <a:r>
              <a:rPr lang="en-US" sz="2200" dirty="0" err="1"/>
              <a:t>lahko</a:t>
            </a:r>
            <a:r>
              <a:rPr lang="en-US" sz="2200" dirty="0"/>
              <a:t> </a:t>
            </a:r>
            <a:r>
              <a:rPr lang="en-US" sz="2200" dirty="0" err="1"/>
              <a:t>zapomnite</a:t>
            </a:r>
            <a:r>
              <a:rPr lang="en-US" sz="2200" dirty="0"/>
              <a:t>.</a:t>
            </a:r>
            <a:endParaRPr lang="es-ES" sz="2200" dirty="0"/>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algn="r">
              <a:buClr>
                <a:srgbClr val="000000"/>
              </a:buClr>
              <a:buSzPts val="1200"/>
            </a:pPr>
            <a:r>
              <a:rPr lang="es-ES" sz="1200" dirty="0" err="1">
                <a:solidFill>
                  <a:schemeClr val="dk1"/>
                </a:solidFill>
                <a:latin typeface="Calibri"/>
                <a:ea typeface="Calibri"/>
                <a:cs typeface="Calibri"/>
                <a:sym typeface="Calibri"/>
              </a:rPr>
              <a:t>Slika</a:t>
            </a:r>
            <a:r>
              <a:rPr lang="es-ES" sz="1200" dirty="0">
                <a:solidFill>
                  <a:schemeClr val="dk1"/>
                </a:solidFill>
                <a:latin typeface="Calibri"/>
                <a:ea typeface="Calibri"/>
                <a:cs typeface="Calibri"/>
                <a:sym typeface="Calibri"/>
              </a:rPr>
              <a:t>: </a:t>
            </a:r>
            <a:r>
              <a:rPr lang="es-ES" sz="1200"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Banco Sabadell </a:t>
            </a:r>
            <a:endParaRPr sz="1200" b="0" i="0" u="none"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p:txBody>
      </p:sp>
      <p:pic>
        <p:nvPicPr>
          <p:cNvPr id="9" name="Imagen 8">
            <a:extLst>
              <a:ext uri="{FF2B5EF4-FFF2-40B4-BE49-F238E27FC236}">
                <a16:creationId xmlns:a16="http://schemas.microsoft.com/office/drawing/2014/main" id="{4AFB2AA0-DD7E-7CAD-F335-3C8838A34AF0}"/>
              </a:ext>
            </a:extLst>
          </p:cNvPr>
          <p:cNvPicPr>
            <a:picLocks noChangeAspect="1"/>
          </p:cNvPicPr>
          <p:nvPr/>
        </p:nvPicPr>
        <p:blipFill>
          <a:blip r:embed="rId4"/>
          <a:srcRect r="6739" b="14138"/>
          <a:stretch/>
        </p:blipFill>
        <p:spPr>
          <a:xfrm>
            <a:off x="3304105" y="4730068"/>
            <a:ext cx="4263681" cy="1975104"/>
          </a:xfrm>
          <a:prstGeom prst="rect">
            <a:avLst/>
          </a:prstGeom>
        </p:spPr>
      </p:pic>
      <p:sp>
        <p:nvSpPr>
          <p:cNvPr id="10" name="Elipse 9">
            <a:extLst>
              <a:ext uri="{FF2B5EF4-FFF2-40B4-BE49-F238E27FC236}">
                <a16:creationId xmlns:a16="http://schemas.microsoft.com/office/drawing/2014/main" id="{9365C6B2-7A81-F3E4-3CD4-8CB94410707F}"/>
              </a:ext>
            </a:extLst>
          </p:cNvPr>
          <p:cNvSpPr/>
          <p:nvPr/>
        </p:nvSpPr>
        <p:spPr>
          <a:xfrm>
            <a:off x="4596384" y="6278931"/>
            <a:ext cx="916520" cy="4262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63778712-53D1-A5DB-96C5-265D11C2E88C}"/>
              </a:ext>
            </a:extLst>
          </p:cNvPr>
          <p:cNvSpPr txBox="1"/>
          <p:nvPr/>
        </p:nvSpPr>
        <p:spPr>
          <a:xfrm>
            <a:off x="5963478" y="6414052"/>
            <a:ext cx="1921565" cy="369332"/>
          </a:xfrm>
          <a:prstGeom prst="rect">
            <a:avLst/>
          </a:prstGeom>
        </p:spPr>
        <p:txBody>
          <a:bodyPr wrap="square" lIns="91440" tIns="45720" rIns="91440" bIns="45720" rtlCol="0" anchor="t">
            <a:spAutoFit/>
          </a:bodyPr>
          <a:lstStyle/>
          <a:p>
            <a:pPr algn="l"/>
            <a:r>
              <a:rPr lang="es-ES" dirty="0" err="1"/>
              <a:t>Kliknite</a:t>
            </a:r>
            <a:r>
              <a:rPr lang="es-ES" dirty="0"/>
              <a:t>!</a:t>
            </a:r>
          </a:p>
        </p:txBody>
      </p:sp>
      <p:cxnSp>
        <p:nvCxnSpPr>
          <p:cNvPr id="13" name="Conector recto de flecha 12">
            <a:extLst>
              <a:ext uri="{FF2B5EF4-FFF2-40B4-BE49-F238E27FC236}">
                <a16:creationId xmlns:a16="http://schemas.microsoft.com/office/drawing/2014/main" id="{58918624-09B1-C2C1-F15A-3ADE25EF6D5A}"/>
              </a:ext>
            </a:extLst>
          </p:cNvPr>
          <p:cNvCxnSpPr/>
          <p:nvPr/>
        </p:nvCxnSpPr>
        <p:spPr>
          <a:xfrm flipH="1" flipV="1">
            <a:off x="5552660" y="6506385"/>
            <a:ext cx="397566" cy="602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Google Shape;182;p14">
            <a:extLst>
              <a:ext uri="{FF2B5EF4-FFF2-40B4-BE49-F238E27FC236}">
                <a16:creationId xmlns:a16="http://schemas.microsoft.com/office/drawing/2014/main" id="{075B5D35-7087-39E7-BD78-99284D758319}"/>
              </a:ext>
            </a:extLst>
          </p:cNvPr>
          <p:cNvSpPr/>
          <p:nvPr/>
        </p:nvSpPr>
        <p:spPr>
          <a:xfrm>
            <a:off x="7586505" y="0"/>
            <a:ext cx="4599871"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3.2 </a:t>
            </a:r>
            <a:r>
              <a:rPr lang="pl-PL" sz="1800" b="0" i="0" u="none" strike="noStrike" cap="none" dirty="0">
                <a:solidFill>
                  <a:srgbClr val="1C2E78"/>
                </a:solidFill>
                <a:latin typeface="Calibri"/>
                <a:ea typeface="Calibri"/>
                <a:cs typeface="Calibri"/>
                <a:sym typeface="Calibri"/>
              </a:rPr>
              <a:t>Kako odpreti spletni bančni račun in dostopati do njega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9425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65CAC-B3E9-6740-C1AC-9382C584E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13D3D-DB9F-D9ED-BA6B-E317431CCD2C}"/>
              </a:ext>
            </a:extLst>
          </p:cNvPr>
          <p:cNvSpPr>
            <a:spLocks noGrp="1"/>
          </p:cNvSpPr>
          <p:nvPr>
            <p:ph type="title"/>
          </p:nvPr>
        </p:nvSpPr>
        <p:spPr>
          <a:xfrm>
            <a:off x="566154" y="785772"/>
            <a:ext cx="11059692" cy="605096"/>
          </a:xfrm>
        </p:spPr>
        <p:txBody>
          <a:bodyPr>
            <a:normAutofit/>
          </a:bodyPr>
          <a:lstStyle/>
          <a:p>
            <a:r>
              <a:rPr lang="en-US">
                <a:ea typeface="Calibri"/>
              </a:rPr>
              <a:t>Koraki za </a:t>
            </a:r>
            <a:r>
              <a:rPr lang="en-US" err="1">
                <a:ea typeface="Calibri"/>
              </a:rPr>
              <a:t>prvi</a:t>
            </a:r>
            <a:r>
              <a:rPr lang="en-US">
                <a:ea typeface="Calibri"/>
              </a:rPr>
              <a:t> </a:t>
            </a:r>
            <a:r>
              <a:rPr lang="en-US" err="1">
                <a:ea typeface="Calibri"/>
              </a:rPr>
              <a:t>dostop</a:t>
            </a:r>
            <a:r>
              <a:rPr lang="en-US">
                <a:ea typeface="Calibri"/>
              </a:rPr>
              <a:t> do </a:t>
            </a:r>
            <a:r>
              <a:rPr lang="en-US" err="1">
                <a:ea typeface="Calibri"/>
              </a:rPr>
              <a:t>spletnega</a:t>
            </a:r>
            <a:r>
              <a:rPr lang="en-US">
                <a:ea typeface="Calibri"/>
              </a:rPr>
              <a:t> računa</a:t>
            </a:r>
            <a:r>
              <a:rPr lang="en-US">
                <a:ea typeface="Adobe Gothic Std B"/>
              </a:rPr>
              <a:t> </a:t>
            </a:r>
            <a:r>
              <a:rPr lang="es-ES">
                <a:ea typeface="Adobe Gothic Std B"/>
              </a:rPr>
              <a:t>		(2/2)</a:t>
            </a:r>
            <a:endParaRPr lang="el-GR">
              <a:ea typeface="Adobe Gothic Std B"/>
              <a:cs typeface="Calibri"/>
            </a:endParaRPr>
          </a:p>
        </p:txBody>
      </p:sp>
      <p:sp>
        <p:nvSpPr>
          <p:cNvPr id="3" name="Content Placeholder 2">
            <a:extLst>
              <a:ext uri="{FF2B5EF4-FFF2-40B4-BE49-F238E27FC236}">
                <a16:creationId xmlns:a16="http://schemas.microsoft.com/office/drawing/2014/main" id="{DD5B321F-EC06-C5B3-D3CE-0ECE83236C10}"/>
              </a:ext>
            </a:extLst>
          </p:cNvPr>
          <p:cNvSpPr>
            <a:spLocks noGrp="1"/>
          </p:cNvSpPr>
          <p:nvPr>
            <p:ph idx="1"/>
          </p:nvPr>
        </p:nvSpPr>
        <p:spPr>
          <a:xfrm>
            <a:off x="661028" y="1558147"/>
            <a:ext cx="8075119" cy="4553504"/>
          </a:xfrm>
        </p:spPr>
        <p:txBody>
          <a:bodyPr vert="horz" lIns="91440" tIns="45720" rIns="91440" bIns="45720" rtlCol="0" anchor="t">
            <a:noAutofit/>
          </a:bodyPr>
          <a:lstStyle/>
          <a:p>
            <a:pPr marL="457200">
              <a:lnSpc>
                <a:spcPct val="107000"/>
              </a:lnSpc>
            </a:pPr>
            <a:r>
              <a:rPr lang="en-US" sz="2200" dirty="0" err="1"/>
              <a:t>Potrdite</a:t>
            </a:r>
            <a:r>
              <a:rPr lang="en-US" sz="2200" dirty="0"/>
              <a:t> </a:t>
            </a:r>
            <a:r>
              <a:rPr lang="en-US" sz="2200" dirty="0" err="1"/>
              <a:t>svojo</a:t>
            </a:r>
            <a:r>
              <a:rPr lang="en-US" sz="2200" dirty="0"/>
              <a:t> </a:t>
            </a:r>
            <a:r>
              <a:rPr lang="en-US" sz="2200" dirty="0" err="1"/>
              <a:t>identiteto</a:t>
            </a:r>
            <a:r>
              <a:rPr lang="en-US" sz="2200" dirty="0"/>
              <a:t> po </a:t>
            </a:r>
            <a:r>
              <a:rPr lang="en-US" sz="2200" dirty="0" err="1"/>
              <a:t>navodilih</a:t>
            </a:r>
            <a:r>
              <a:rPr lang="en-US" sz="2200" dirty="0"/>
              <a:t> </a:t>
            </a:r>
            <a:r>
              <a:rPr lang="en-US" sz="2200" dirty="0" err="1"/>
              <a:t>banke</a:t>
            </a:r>
            <a:r>
              <a:rPr lang="en-US" sz="2200" dirty="0"/>
              <a:t>; </a:t>
            </a:r>
            <a:r>
              <a:rPr lang="en-US" sz="2200" dirty="0" err="1"/>
              <a:t>morda</a:t>
            </a:r>
            <a:r>
              <a:rPr lang="en-US" sz="2200" dirty="0"/>
              <a:t> </a:t>
            </a:r>
            <a:r>
              <a:rPr lang="en-US" sz="2200" dirty="0" err="1"/>
              <a:t>bo</a:t>
            </a:r>
            <a:r>
              <a:rPr lang="en-US" sz="2200" dirty="0"/>
              <a:t> </a:t>
            </a:r>
            <a:r>
              <a:rPr lang="en-US" sz="2200" dirty="0" err="1"/>
              <a:t>na</a:t>
            </a:r>
            <a:r>
              <a:rPr lang="en-US" sz="2200" dirty="0"/>
              <a:t> </a:t>
            </a:r>
            <a:r>
              <a:rPr lang="en-US" sz="2200" dirty="0" err="1"/>
              <a:t>vašo</a:t>
            </a:r>
            <a:r>
              <a:rPr lang="en-US" sz="2200" dirty="0"/>
              <a:t> </a:t>
            </a:r>
            <a:r>
              <a:rPr lang="en-US" sz="2200" dirty="0" err="1"/>
              <a:t>telefonsko</a:t>
            </a:r>
            <a:r>
              <a:rPr lang="en-US" sz="2200" dirty="0"/>
              <a:t> </a:t>
            </a:r>
            <a:r>
              <a:rPr lang="en-US" sz="2200" dirty="0" err="1"/>
              <a:t>številko</a:t>
            </a:r>
            <a:r>
              <a:rPr lang="en-US" sz="2200" dirty="0"/>
              <a:t> </a:t>
            </a:r>
            <a:r>
              <a:rPr lang="en-US" sz="2200" dirty="0" err="1"/>
              <a:t>ali</a:t>
            </a:r>
            <a:r>
              <a:rPr lang="en-US" sz="2200" dirty="0"/>
              <a:t> e-</a:t>
            </a:r>
            <a:r>
              <a:rPr lang="en-US" sz="2200" dirty="0" err="1"/>
              <a:t>poštni</a:t>
            </a:r>
            <a:r>
              <a:rPr lang="en-US" sz="2200" dirty="0"/>
              <a:t> </a:t>
            </a:r>
            <a:r>
              <a:rPr lang="en-US" sz="2200" dirty="0" err="1"/>
              <a:t>naslov</a:t>
            </a:r>
            <a:r>
              <a:rPr lang="en-US" sz="2200" dirty="0"/>
              <a:t> </a:t>
            </a:r>
            <a:r>
              <a:rPr lang="en-US" sz="2200" dirty="0" err="1"/>
              <a:t>poslala</a:t>
            </a:r>
            <a:r>
              <a:rPr lang="en-US" sz="2200" dirty="0"/>
              <a:t> </a:t>
            </a:r>
            <a:r>
              <a:rPr lang="en-US" sz="2200" dirty="0" err="1"/>
              <a:t>potrditveno</a:t>
            </a:r>
            <a:r>
              <a:rPr lang="en-US" sz="2200" dirty="0"/>
              <a:t> </a:t>
            </a:r>
            <a:r>
              <a:rPr lang="en-US" sz="2200" dirty="0" err="1"/>
              <a:t>kodo</a:t>
            </a:r>
            <a:r>
              <a:rPr lang="en-US" sz="2200" dirty="0"/>
              <a:t>.  </a:t>
            </a:r>
            <a:endParaRPr lang="es-ES" sz="2200" dirty="0"/>
          </a:p>
          <a:p>
            <a:pPr marL="457200">
              <a:lnSpc>
                <a:spcPct val="107000"/>
              </a:lnSpc>
            </a:pPr>
            <a:r>
              <a:rPr lang="en-US" sz="2200" dirty="0"/>
              <a:t>Ko </a:t>
            </a:r>
            <a:r>
              <a:rPr lang="en-US" sz="2200" dirty="0" err="1"/>
              <a:t>ste</a:t>
            </a:r>
            <a:r>
              <a:rPr lang="en-US" sz="2200" dirty="0"/>
              <a:t> </a:t>
            </a:r>
            <a:r>
              <a:rPr lang="en-US" sz="2200" dirty="0" err="1"/>
              <a:t>potrdili</a:t>
            </a:r>
            <a:r>
              <a:rPr lang="en-US" sz="2200" dirty="0"/>
              <a:t> </a:t>
            </a:r>
            <a:r>
              <a:rPr lang="en-US" sz="2200" dirty="0" err="1"/>
              <a:t>svojo</a:t>
            </a:r>
            <a:r>
              <a:rPr lang="en-US" sz="2200" dirty="0"/>
              <a:t> </a:t>
            </a:r>
            <a:r>
              <a:rPr lang="en-US" sz="2200" dirty="0" err="1"/>
              <a:t>identiteto</a:t>
            </a:r>
            <a:r>
              <a:rPr lang="en-US" sz="2200" dirty="0"/>
              <a:t>, </a:t>
            </a:r>
            <a:r>
              <a:rPr lang="en-US" sz="2200" dirty="0" err="1"/>
              <a:t>lahko</a:t>
            </a:r>
            <a:r>
              <a:rPr lang="en-US" sz="2200" dirty="0"/>
              <a:t> z </a:t>
            </a:r>
            <a:r>
              <a:rPr lang="en-US" sz="2200" dirty="0" err="1"/>
              <a:t>uporabniškim</a:t>
            </a:r>
            <a:r>
              <a:rPr lang="en-US" sz="2200" dirty="0"/>
              <a:t> </a:t>
            </a:r>
            <a:r>
              <a:rPr lang="en-US" sz="2200" dirty="0" err="1"/>
              <a:t>imenom</a:t>
            </a:r>
            <a:r>
              <a:rPr lang="en-US" sz="2200" dirty="0"/>
              <a:t> in </a:t>
            </a:r>
            <a:r>
              <a:rPr lang="en-US" sz="2200" dirty="0" err="1"/>
              <a:t>geslom</a:t>
            </a:r>
            <a:r>
              <a:rPr lang="en-US" sz="2200" dirty="0"/>
              <a:t> </a:t>
            </a:r>
            <a:r>
              <a:rPr lang="en-US" sz="2200" dirty="0" err="1"/>
              <a:t>dostopate</a:t>
            </a:r>
            <a:r>
              <a:rPr lang="en-US" sz="2200" dirty="0"/>
              <a:t> do </a:t>
            </a:r>
            <a:r>
              <a:rPr lang="en-US" sz="2200" dirty="0" err="1"/>
              <a:t>svojega</a:t>
            </a:r>
            <a:r>
              <a:rPr lang="en-US" sz="2200" dirty="0"/>
              <a:t> </a:t>
            </a:r>
            <a:r>
              <a:rPr lang="en-US" sz="2200" dirty="0" err="1"/>
              <a:t>spletnega</a:t>
            </a:r>
            <a:r>
              <a:rPr lang="en-US" sz="2200" dirty="0"/>
              <a:t> </a:t>
            </a:r>
            <a:r>
              <a:rPr lang="en-US" sz="2200" dirty="0" err="1"/>
              <a:t>bančnega</a:t>
            </a:r>
            <a:r>
              <a:rPr lang="en-US" sz="2200" dirty="0"/>
              <a:t> </a:t>
            </a:r>
            <a:r>
              <a:rPr lang="en-US" sz="2200" dirty="0" err="1"/>
              <a:t>računa</a:t>
            </a:r>
            <a:r>
              <a:rPr lang="en-US" sz="2200" dirty="0"/>
              <a:t>.</a:t>
            </a:r>
            <a:endParaRPr lang="es-ES" sz="2200" dirty="0">
              <a:ea typeface="Calibri" panose="020F0502020204030204"/>
              <a:cs typeface="Calibri" panose="020F0502020204030204"/>
            </a:endParaRPr>
          </a:p>
          <a:p>
            <a:pPr marL="457200">
              <a:lnSpc>
                <a:spcPct val="107000"/>
              </a:lnSpc>
            </a:pPr>
            <a:endParaRPr lang="es-ES" sz="2200" b="1" dirty="0"/>
          </a:p>
          <a:p>
            <a:pPr marL="0" indent="0" algn="ctr">
              <a:buNone/>
            </a:pPr>
            <a:r>
              <a:rPr lang="en-US" sz="2600" b="1" dirty="0" err="1"/>
              <a:t>Zapomnite</a:t>
            </a:r>
            <a:r>
              <a:rPr lang="en-US" sz="2600" b="1" dirty="0"/>
              <a:t> </a:t>
            </a:r>
            <a:r>
              <a:rPr lang="en-US" sz="2600" b="1" dirty="0" err="1"/>
              <a:t>si</a:t>
            </a:r>
            <a:r>
              <a:rPr lang="en-US" sz="2600" b="1" dirty="0"/>
              <a:t>, da </a:t>
            </a:r>
            <a:r>
              <a:rPr lang="en-US" sz="2600" b="1" dirty="0" err="1"/>
              <a:t>morate</a:t>
            </a:r>
            <a:r>
              <a:rPr lang="en-US" sz="2600" b="1" dirty="0"/>
              <a:t> </a:t>
            </a:r>
            <a:r>
              <a:rPr lang="en-US" sz="2600" b="1" dirty="0" err="1"/>
              <a:t>imeti</a:t>
            </a:r>
            <a:r>
              <a:rPr lang="en-US" sz="2600" b="1" dirty="0"/>
              <a:t> </a:t>
            </a:r>
            <a:r>
              <a:rPr lang="en-US" sz="2600" b="1" dirty="0" err="1"/>
              <a:t>svoje</a:t>
            </a:r>
            <a:r>
              <a:rPr lang="en-US" sz="2600" b="1" dirty="0"/>
              <a:t> </a:t>
            </a:r>
            <a:r>
              <a:rPr lang="en-US" sz="2600" b="1" dirty="0" err="1"/>
              <a:t>prijavne</a:t>
            </a:r>
            <a:r>
              <a:rPr lang="en-US" sz="2600" b="1" dirty="0"/>
              <a:t> </a:t>
            </a:r>
            <a:r>
              <a:rPr lang="en-US" sz="2600" b="1" dirty="0" err="1"/>
              <a:t>podatke</a:t>
            </a:r>
            <a:r>
              <a:rPr lang="en-US" sz="2600" b="1" dirty="0"/>
              <a:t> </a:t>
            </a:r>
            <a:r>
              <a:rPr lang="en-US" sz="2600" b="1" dirty="0" err="1"/>
              <a:t>varno</a:t>
            </a:r>
            <a:r>
              <a:rPr lang="en-US" sz="2600" b="1" dirty="0"/>
              <a:t> </a:t>
            </a:r>
            <a:r>
              <a:rPr lang="en-US" sz="2600" b="1" dirty="0" err="1"/>
              <a:t>spravljene</a:t>
            </a:r>
            <a:r>
              <a:rPr lang="en-US" sz="2600" b="1" dirty="0"/>
              <a:t> in </a:t>
            </a:r>
            <a:r>
              <a:rPr lang="en-US" sz="2600" b="1" dirty="0" err="1"/>
              <a:t>jih</a:t>
            </a:r>
            <a:r>
              <a:rPr lang="en-US" sz="2600" b="1" dirty="0"/>
              <a:t> ne </a:t>
            </a:r>
            <a:r>
              <a:rPr lang="en-US" sz="2600" b="1" dirty="0" err="1"/>
              <a:t>smete</a:t>
            </a:r>
            <a:r>
              <a:rPr lang="en-US" sz="2600" b="1" dirty="0"/>
              <a:t> </a:t>
            </a:r>
            <a:r>
              <a:rPr lang="en-US" sz="2600" b="1" dirty="0" err="1"/>
              <a:t>deliti</a:t>
            </a:r>
            <a:r>
              <a:rPr lang="en-US" sz="2600" b="1" dirty="0"/>
              <a:t> z </a:t>
            </a:r>
            <a:r>
              <a:rPr lang="en-US" sz="2600" b="1" dirty="0" err="1"/>
              <a:t>nikomer</a:t>
            </a:r>
            <a:r>
              <a:rPr lang="en-US" sz="2600" b="1" dirty="0"/>
              <a:t>!</a:t>
            </a:r>
            <a:endParaRPr lang="el-GR" sz="2600" b="1" dirty="0"/>
          </a:p>
        </p:txBody>
      </p:sp>
      <p:pic>
        <p:nvPicPr>
          <p:cNvPr id="1026" name="Picture 2" descr="Acceso app banca digital solo consultas">
            <a:extLst>
              <a:ext uri="{FF2B5EF4-FFF2-40B4-BE49-F238E27FC236}">
                <a16:creationId xmlns:a16="http://schemas.microsoft.com/office/drawing/2014/main" id="{9BED7940-A8AA-FDC2-8CC3-2D43D5612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45" y="3172778"/>
            <a:ext cx="3810000" cy="34385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4A696F0-12FD-0437-790F-909AE1E6BD51}"/>
              </a:ext>
            </a:extLst>
          </p:cNvPr>
          <p:cNvSpPr txBox="1"/>
          <p:nvPr/>
        </p:nvSpPr>
        <p:spPr>
          <a:xfrm>
            <a:off x="10641145" y="6581001"/>
            <a:ext cx="1743456" cy="276999"/>
          </a:xfrm>
          <a:prstGeom prst="rect">
            <a:avLst/>
          </a:prstGeom>
        </p:spPr>
        <p:txBody>
          <a:bodyPr wrap="square" lIns="91440" tIns="45720" rIns="91440" bIns="45720" rtlCol="0" anchor="t">
            <a:spAutoFit/>
          </a:bodyPr>
          <a:lstStyle/>
          <a:p>
            <a:r>
              <a:rPr lang="es-ES" sz="1200" dirty="0" err="1">
                <a:solidFill>
                  <a:schemeClr val="dk1"/>
                </a:solidFill>
                <a:latin typeface="Calibri"/>
                <a:ea typeface="Calibri"/>
                <a:cs typeface="Calibri"/>
              </a:rPr>
              <a:t>Slika</a:t>
            </a:r>
            <a:r>
              <a:rPr lang="es-ES" sz="1200" dirty="0">
                <a:solidFill>
                  <a:schemeClr val="dk1"/>
                </a:solidFill>
                <a:latin typeface="Calibri"/>
                <a:ea typeface="Calibri"/>
                <a:cs typeface="Calibri"/>
              </a:rPr>
              <a:t>: </a:t>
            </a:r>
            <a:r>
              <a:rPr lang="es-ES" sz="1200" dirty="0">
                <a:solidFill>
                  <a:schemeClr val="dk1"/>
                </a:solidFill>
                <a:latin typeface="Calibri"/>
                <a:ea typeface="Calibri"/>
                <a:cs typeface="Calibri"/>
                <a:hlinkClick r:id="rId4">
                  <a:extLst>
                    <a:ext uri="{A12FA001-AC4F-418D-AE19-62706E023703}">
                      <ahyp:hlinkClr xmlns:ahyp="http://schemas.microsoft.com/office/drawing/2018/hyperlinkcolor" xmlns="" val="tx"/>
                    </a:ext>
                  </a:extLst>
                </a:hlinkClick>
              </a:rPr>
              <a:t>IberCaja</a:t>
            </a:r>
          </a:p>
        </p:txBody>
      </p:sp>
      <p:sp>
        <p:nvSpPr>
          <p:cNvPr id="5" name="Google Shape;182;p14">
            <a:extLst>
              <a:ext uri="{FF2B5EF4-FFF2-40B4-BE49-F238E27FC236}">
                <a16:creationId xmlns:a16="http://schemas.microsoft.com/office/drawing/2014/main" id="{FA264F0F-701B-4FCE-612F-324CA3342A74}"/>
              </a:ext>
            </a:extLst>
          </p:cNvPr>
          <p:cNvSpPr/>
          <p:nvPr/>
        </p:nvSpPr>
        <p:spPr>
          <a:xfrm>
            <a:off x="7586505" y="0"/>
            <a:ext cx="4599871"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3.2 </a:t>
            </a:r>
            <a:r>
              <a:rPr lang="pl-PL" sz="1800" b="0" i="0" u="none" strike="noStrike" cap="none" dirty="0">
                <a:solidFill>
                  <a:srgbClr val="1C2E78"/>
                </a:solidFill>
                <a:latin typeface="Calibri"/>
                <a:ea typeface="Calibri"/>
                <a:cs typeface="Calibri"/>
                <a:sym typeface="Calibri"/>
              </a:rPr>
              <a:t>Kako odpreti spletni bančni račun in dostopati do njega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2798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9105-C798-54DD-C5F4-E7E31CBC0C33}"/>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A48F6E38-25BB-B5C2-7922-323368B6C466}"/>
              </a:ext>
            </a:extLst>
          </p:cNvPr>
          <p:cNvSpPr>
            <a:spLocks noGrp="1"/>
          </p:cNvSpPr>
          <p:nvPr>
            <p:ph type="title"/>
          </p:nvPr>
        </p:nvSpPr>
        <p:spPr>
          <a:xfrm>
            <a:off x="558000" y="811653"/>
            <a:ext cx="10360283" cy="1161525"/>
          </a:xfrm>
        </p:spPr>
        <p:txBody>
          <a:bodyPr>
            <a:normAutofit/>
          </a:bodyPr>
          <a:lstStyle/>
          <a:p>
            <a:pPr>
              <a:spcBef>
                <a:spcPts val="600"/>
              </a:spcBef>
            </a:pPr>
            <a:r>
              <a:rPr lang="en-GB" sz="1950" dirty="0" err="1">
                <a:ea typeface="Adobe Gothic Std B"/>
              </a:rPr>
              <a:t>Enota</a:t>
            </a:r>
            <a:r>
              <a:rPr lang="en-GB" sz="1950" dirty="0">
                <a:ea typeface="Adobe Gothic Std B"/>
              </a:rPr>
              <a:t> </a:t>
            </a:r>
            <a:r>
              <a:rPr lang="en-GB" sz="1950" noProof="0" dirty="0">
                <a:ea typeface="Adobe Gothic Std B"/>
              </a:rPr>
              <a:t>3</a:t>
            </a:r>
            <a:r>
              <a:rPr lang="en-GB" noProof="0" dirty="0"/>
              <a:t/>
            </a:r>
            <a:br>
              <a:rPr lang="en-GB" noProof="0" dirty="0"/>
            </a:br>
            <a:r>
              <a:rPr lang="en-GB" dirty="0" err="1">
                <a:ea typeface="Adobe Gothic Std B"/>
              </a:rPr>
              <a:t>Osnovna</a:t>
            </a:r>
            <a:r>
              <a:rPr lang="en-GB" dirty="0">
                <a:ea typeface="Adobe Gothic Std B"/>
              </a:rPr>
              <a:t> </a:t>
            </a:r>
            <a:r>
              <a:rPr lang="en-GB" dirty="0" err="1">
                <a:ea typeface="Adobe Gothic Std B"/>
              </a:rPr>
              <a:t>uporaba</a:t>
            </a:r>
            <a:r>
              <a:rPr lang="en-GB" dirty="0">
                <a:ea typeface="Adobe Gothic Std B"/>
              </a:rPr>
              <a:t> </a:t>
            </a:r>
            <a:r>
              <a:rPr lang="en-GB" dirty="0" err="1">
                <a:ea typeface="Adobe Gothic Std B"/>
              </a:rPr>
              <a:t>spletnega</a:t>
            </a:r>
            <a:r>
              <a:rPr lang="en-GB" dirty="0">
                <a:ea typeface="Adobe Gothic Std B"/>
              </a:rPr>
              <a:t> </a:t>
            </a:r>
            <a:r>
              <a:rPr lang="en-GB" dirty="0" err="1">
                <a:ea typeface="Adobe Gothic Std B"/>
              </a:rPr>
              <a:t>bančnega</a:t>
            </a:r>
            <a:r>
              <a:rPr lang="en-GB" dirty="0">
                <a:ea typeface="Adobe Gothic Std B"/>
              </a:rPr>
              <a:t> </a:t>
            </a:r>
            <a:r>
              <a:rPr lang="en-GB" dirty="0" err="1">
                <a:ea typeface="Adobe Gothic Std B"/>
              </a:rPr>
              <a:t>računa</a:t>
            </a:r>
            <a:endParaRPr lang="en-GB" noProof="0" dirty="0">
              <a:ea typeface="Adobe Gothic Std B"/>
            </a:endParaRPr>
          </a:p>
        </p:txBody>
      </p:sp>
      <p:sp>
        <p:nvSpPr>
          <p:cNvPr id="5" name="Θέση κειμένου 4">
            <a:extLst>
              <a:ext uri="{FF2B5EF4-FFF2-40B4-BE49-F238E27FC236}">
                <a16:creationId xmlns:a16="http://schemas.microsoft.com/office/drawing/2014/main" id="{7439ECF4-DE29-7869-6570-EE110295EF21}"/>
              </a:ext>
            </a:extLst>
          </p:cNvPr>
          <p:cNvSpPr>
            <a:spLocks noGrp="1"/>
          </p:cNvSpPr>
          <p:nvPr>
            <p:ph type="body" idx="1"/>
          </p:nvPr>
        </p:nvSpPr>
        <p:spPr>
          <a:xfrm>
            <a:off x="558000" y="2403840"/>
            <a:ext cx="5157787" cy="503020"/>
          </a:xfrm>
        </p:spPr>
        <p:txBody>
          <a:bodyPr>
            <a:normAutofit/>
          </a:bodyPr>
          <a:lstStyle/>
          <a:p>
            <a:r>
              <a:rPr lang="en-GB" sz="2200">
                <a:latin typeface="Arial"/>
                <a:ea typeface="MS PGothic"/>
                <a:cs typeface="Arial"/>
                <a:sym typeface="Arial" panose="020B0604020202020204" pitchFamily="34" charset="0"/>
              </a:rPr>
              <a:t>Cilji</a:t>
            </a:r>
            <a:endParaRPr lang="en-US"/>
          </a:p>
        </p:txBody>
      </p:sp>
      <p:sp>
        <p:nvSpPr>
          <p:cNvPr id="6" name="Θέση περιεχομένου 5">
            <a:extLst>
              <a:ext uri="{FF2B5EF4-FFF2-40B4-BE49-F238E27FC236}">
                <a16:creationId xmlns:a16="http://schemas.microsoft.com/office/drawing/2014/main" id="{FC328B8B-5BC6-4E67-B998-E76F46A8908F}"/>
              </a:ext>
            </a:extLst>
          </p:cNvPr>
          <p:cNvSpPr>
            <a:spLocks noGrp="1"/>
          </p:cNvSpPr>
          <p:nvPr>
            <p:ph sz="half" idx="2"/>
          </p:nvPr>
        </p:nvSpPr>
        <p:spPr>
          <a:xfrm>
            <a:off x="701125" y="3403646"/>
            <a:ext cx="7181432" cy="2770670"/>
          </a:xfrm>
        </p:spPr>
        <p:txBody>
          <a:bodyPr vert="horz" lIns="91440" tIns="45720" rIns="91440" bIns="45720" rtlCol="0" anchor="t">
            <a:normAutofit/>
          </a:bodyPr>
          <a:lstStyle/>
          <a:p>
            <a:pPr marL="0" indent="0">
              <a:buNone/>
            </a:pPr>
            <a:r>
              <a:rPr lang="en-GB" sz="1850" dirty="0"/>
              <a:t>Ko </a:t>
            </a:r>
            <a:r>
              <a:rPr lang="en-GB" sz="1850" dirty="0" err="1"/>
              <a:t>boste</a:t>
            </a:r>
            <a:r>
              <a:rPr lang="en-GB" sz="1850" dirty="0"/>
              <a:t> </a:t>
            </a:r>
            <a:r>
              <a:rPr lang="en-GB" sz="1850" dirty="0" err="1"/>
              <a:t>zaključili</a:t>
            </a:r>
            <a:r>
              <a:rPr lang="en-GB" sz="1850" dirty="0"/>
              <a:t> to </a:t>
            </a:r>
            <a:r>
              <a:rPr lang="en-GB" sz="1850" dirty="0" err="1"/>
              <a:t>enoto</a:t>
            </a:r>
            <a:r>
              <a:rPr lang="en-GB" sz="1850" dirty="0"/>
              <a:t>, </a:t>
            </a:r>
            <a:r>
              <a:rPr lang="en-GB" sz="1850" dirty="0" err="1"/>
              <a:t>boste</a:t>
            </a:r>
            <a:r>
              <a:rPr lang="en-GB" sz="1850" dirty="0"/>
              <a:t> </a:t>
            </a:r>
            <a:r>
              <a:rPr lang="en-GB" sz="1850" dirty="0" err="1"/>
              <a:t>znali</a:t>
            </a:r>
            <a:r>
              <a:rPr lang="en-GB" sz="1850" dirty="0"/>
              <a:t>:</a:t>
            </a:r>
            <a:endParaRPr lang="en-GB" sz="1850" noProof="0" dirty="0"/>
          </a:p>
          <a:p>
            <a:pPr>
              <a:buFont typeface="Wingdings" panose="05000000000000000000" pitchFamily="2" charset="2"/>
              <a:buChar char="ü"/>
            </a:pPr>
            <a:r>
              <a:rPr lang="en-GB" sz="1850" dirty="0" err="1"/>
              <a:t>opraviti</a:t>
            </a:r>
            <a:r>
              <a:rPr lang="en-GB" sz="1850" dirty="0"/>
              <a:t> </a:t>
            </a:r>
            <a:r>
              <a:rPr lang="en-GB" sz="1850" dirty="0" err="1"/>
              <a:t>bančno</a:t>
            </a:r>
            <a:r>
              <a:rPr lang="en-GB" sz="1850" dirty="0"/>
              <a:t> </a:t>
            </a:r>
            <a:r>
              <a:rPr lang="en-GB" sz="1850" dirty="0" err="1"/>
              <a:t>nakazilo</a:t>
            </a:r>
            <a:r>
              <a:rPr lang="en-GB" sz="1850" dirty="0"/>
              <a:t>,</a:t>
            </a:r>
            <a:endParaRPr lang="en-GB" sz="1850" noProof="0" dirty="0">
              <a:ea typeface="Calibri"/>
              <a:cs typeface="Calibri"/>
            </a:endParaRPr>
          </a:p>
          <a:p>
            <a:pPr>
              <a:buFont typeface="Wingdings" panose="05000000000000000000" pitchFamily="2" charset="2"/>
              <a:buChar char="ü"/>
            </a:pPr>
            <a:r>
              <a:rPr lang="en-GB" sz="1850" dirty="0" err="1"/>
              <a:t>spremljati</a:t>
            </a:r>
            <a:r>
              <a:rPr lang="en-GB" sz="1850" dirty="0"/>
              <a:t> </a:t>
            </a:r>
            <a:r>
              <a:rPr lang="en-GB" sz="1850" dirty="0" err="1"/>
              <a:t>stanje</a:t>
            </a:r>
            <a:r>
              <a:rPr lang="en-GB" sz="1850" dirty="0"/>
              <a:t> </a:t>
            </a:r>
            <a:r>
              <a:rPr lang="en-GB" sz="1850" dirty="0" err="1"/>
              <a:t>na</a:t>
            </a:r>
            <a:r>
              <a:rPr lang="en-GB" sz="1850" dirty="0"/>
              <a:t> </a:t>
            </a:r>
            <a:r>
              <a:rPr lang="en-GB" sz="1850" dirty="0" err="1"/>
              <a:t>svojem</a:t>
            </a:r>
            <a:r>
              <a:rPr lang="en-GB" sz="1850" dirty="0"/>
              <a:t> </a:t>
            </a:r>
            <a:r>
              <a:rPr lang="en-GB" sz="1850" dirty="0" err="1"/>
              <a:t>računu</a:t>
            </a:r>
            <a:r>
              <a:rPr lang="en-GB" sz="1850" dirty="0"/>
              <a:t>,</a:t>
            </a:r>
            <a:endParaRPr lang="en-GB" dirty="0"/>
          </a:p>
          <a:p>
            <a:pPr>
              <a:buFont typeface="Wingdings" panose="05000000000000000000" pitchFamily="2" charset="2"/>
              <a:buChar char="ü"/>
            </a:pPr>
            <a:r>
              <a:rPr lang="en-GB" sz="1850" dirty="0" err="1"/>
              <a:t>pregledovati</a:t>
            </a:r>
            <a:r>
              <a:rPr lang="en-GB" sz="1850" dirty="0"/>
              <a:t> </a:t>
            </a:r>
            <a:r>
              <a:rPr lang="en-GB" sz="1850" dirty="0" err="1"/>
              <a:t>spletna</a:t>
            </a:r>
            <a:r>
              <a:rPr lang="en-GB" sz="1850" dirty="0"/>
              <a:t> </a:t>
            </a:r>
            <a:r>
              <a:rPr lang="en-GB" sz="1850" dirty="0" err="1"/>
              <a:t>sporočila</a:t>
            </a:r>
            <a:r>
              <a:rPr lang="en-GB" sz="1850" dirty="0"/>
              <a:t> in </a:t>
            </a:r>
            <a:r>
              <a:rPr lang="en-GB" sz="1850" dirty="0" err="1"/>
              <a:t>opozorila</a:t>
            </a:r>
            <a:r>
              <a:rPr lang="en-GB" sz="1850" noProof="0" dirty="0"/>
              <a:t> </a:t>
            </a:r>
            <a:r>
              <a:rPr lang="en-GB" sz="1850" dirty="0"/>
              <a:t>o </a:t>
            </a:r>
            <a:r>
              <a:rPr lang="en-GB" sz="1850" dirty="0" err="1"/>
              <a:t>svojem</a:t>
            </a:r>
            <a:r>
              <a:rPr lang="en-GB" sz="1850" dirty="0"/>
              <a:t> </a:t>
            </a:r>
            <a:r>
              <a:rPr lang="en-GB" sz="1850" dirty="0" err="1"/>
              <a:t>računu</a:t>
            </a:r>
            <a:r>
              <a:rPr lang="en-GB" sz="1850" dirty="0"/>
              <a:t>.</a:t>
            </a:r>
            <a:endParaRPr lang="en-GB" sz="1850" noProof="0" dirty="0">
              <a:ea typeface="Calibri"/>
              <a:cs typeface="Calibri"/>
            </a:endParaRPr>
          </a:p>
        </p:txBody>
      </p:sp>
      <p:pic>
        <p:nvPicPr>
          <p:cNvPr id="2" name="Picture 2" descr="High ROI content abstract concept illustration">
            <a:extLst>
              <a:ext uri="{FF2B5EF4-FFF2-40B4-BE49-F238E27FC236}">
                <a16:creationId xmlns:a16="http://schemas.microsoft.com/office/drawing/2014/main" id="{1394E5C9-31BD-545B-E7CB-0A6FC9597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010659" y="2600714"/>
            <a:ext cx="3719038" cy="3549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E1279E-014A-3988-1530-D40822685F91}"/>
              </a:ext>
            </a:extLst>
          </p:cNvPr>
          <p:cNvSpPr txBox="1"/>
          <p:nvPr/>
        </p:nvSpPr>
        <p:spPr>
          <a:xfrm>
            <a:off x="9436963" y="6351847"/>
            <a:ext cx="1911702" cy="246221"/>
          </a:xfrm>
          <a:prstGeom prst="rect">
            <a:avLst/>
          </a:prstGeom>
          <a:noFill/>
        </p:spPr>
        <p:txBody>
          <a:bodyPr wrap="square" lIns="91440" tIns="45720" rIns="91440" bIns="45720" anchor="t">
            <a:spAutoFit/>
          </a:bodyPr>
          <a:lstStyle/>
          <a:p>
            <a:pPr algn="r"/>
            <a:r>
              <a:rPr lang="en-GB" sz="1000" dirty="0" err="1"/>
              <a:t>Slika</a:t>
            </a:r>
            <a:r>
              <a:rPr lang="en-GB" sz="1000" dirty="0"/>
              <a:t>: </a:t>
            </a:r>
            <a:r>
              <a:rPr lang="en-GB" sz="1000" dirty="0" err="1"/>
              <a:t>Vectorjuice</a:t>
            </a:r>
            <a:r>
              <a:rPr lang="en-GB" sz="1000" dirty="0"/>
              <a:t>,</a:t>
            </a:r>
            <a:r>
              <a:rPr lang="en-GB" sz="1000" noProof="0" dirty="0">
                <a:hlinkClick r:id="rId4"/>
              </a:rPr>
              <a:t> Freepik</a:t>
            </a:r>
            <a:endParaRPr lang="en-GB" sz="1000" noProof="0">
              <a:ea typeface="Calibri"/>
              <a:cs typeface="Calibri"/>
            </a:endParaRPr>
          </a:p>
        </p:txBody>
      </p:sp>
    </p:spTree>
    <p:extLst>
      <p:ext uri="{BB962C8B-B14F-4D97-AF65-F5344CB8AC3E}">
        <p14:creationId xmlns:p14="http://schemas.microsoft.com/office/powerpoint/2010/main" val="147987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67A9-E2DB-3304-ADE4-8258BB4150E0}"/>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C66AA8DA-774A-673A-FCAB-9F0C4C2358F9}"/>
              </a:ext>
            </a:extLst>
          </p:cNvPr>
          <p:cNvSpPr txBox="1"/>
          <p:nvPr/>
        </p:nvSpPr>
        <p:spPr>
          <a:xfrm>
            <a:off x="7863261" y="2922184"/>
            <a:ext cx="1619518" cy="646331"/>
          </a:xfrm>
          <a:prstGeom prst="rect">
            <a:avLst/>
          </a:prstGeom>
        </p:spPr>
        <p:txBody>
          <a:bodyPr wrap="square" lIns="91440" tIns="45720" rIns="91440" bIns="45720" rtlCol="0" anchor="t">
            <a:spAutoFit/>
          </a:bodyPr>
          <a:lstStyle/>
          <a:p>
            <a:pPr algn="ctr"/>
            <a:r>
              <a:rPr lang="en-GB" dirty="0" err="1"/>
              <a:t>Dodatne</a:t>
            </a:r>
            <a:r>
              <a:rPr lang="en-GB" dirty="0"/>
              <a:t> </a:t>
            </a:r>
            <a:r>
              <a:rPr lang="en-GB" dirty="0" err="1"/>
              <a:t>informacije</a:t>
            </a:r>
            <a:endParaRPr lang="en-US" dirty="0" err="1"/>
          </a:p>
        </p:txBody>
      </p:sp>
      <p:sp>
        <p:nvSpPr>
          <p:cNvPr id="4" name="Τίτλος 3">
            <a:extLst>
              <a:ext uri="{FF2B5EF4-FFF2-40B4-BE49-F238E27FC236}">
                <a16:creationId xmlns:a16="http://schemas.microsoft.com/office/drawing/2014/main" id="{008C61B8-E443-8248-2399-400E9E26DE6A}"/>
              </a:ext>
            </a:extLst>
          </p:cNvPr>
          <p:cNvSpPr>
            <a:spLocks noGrp="1"/>
          </p:cNvSpPr>
          <p:nvPr>
            <p:ph type="title"/>
          </p:nvPr>
        </p:nvSpPr>
        <p:spPr/>
        <p:txBody>
          <a:bodyPr/>
          <a:lstStyle/>
          <a:p>
            <a:r>
              <a:rPr lang="it-IT">
                <a:ea typeface="Adobe Gothic Std B"/>
              </a:rPr>
              <a:t>Kako opravimo bančno nakazilo?    (1/2)</a:t>
            </a:r>
            <a:endParaRPr lang="en-US">
              <a:ea typeface="Adobe Gothic Std B"/>
            </a:endParaRPr>
          </a:p>
        </p:txBody>
      </p:sp>
      <p:sp>
        <p:nvSpPr>
          <p:cNvPr id="5" name="Θέση περιεχομένου 4">
            <a:extLst>
              <a:ext uri="{FF2B5EF4-FFF2-40B4-BE49-F238E27FC236}">
                <a16:creationId xmlns:a16="http://schemas.microsoft.com/office/drawing/2014/main" id="{DC7CCE91-738D-5DCD-BF54-1CB38798180D}"/>
              </a:ext>
            </a:extLst>
          </p:cNvPr>
          <p:cNvSpPr>
            <a:spLocks noGrp="1"/>
          </p:cNvSpPr>
          <p:nvPr>
            <p:ph idx="1"/>
          </p:nvPr>
        </p:nvSpPr>
        <p:spPr>
          <a:xfrm>
            <a:off x="566153" y="2330868"/>
            <a:ext cx="7027343" cy="3941326"/>
          </a:xfrm>
        </p:spPr>
        <p:txBody>
          <a:bodyPr vert="horz" lIns="91440" tIns="45720" rIns="91440" bIns="45720" rtlCol="0" anchor="t">
            <a:noAutofit/>
          </a:bodyPr>
          <a:lstStyle/>
          <a:p>
            <a:pPr>
              <a:lnSpc>
                <a:spcPct val="120000"/>
              </a:lnSpc>
            </a:pPr>
            <a:r>
              <a:rPr lang="en-GB" sz="2000" dirty="0"/>
              <a:t>Ko </a:t>
            </a:r>
            <a:r>
              <a:rPr lang="en-GB" sz="2000" dirty="0" err="1"/>
              <a:t>opravimo</a:t>
            </a:r>
            <a:r>
              <a:rPr lang="en-GB" sz="2000" dirty="0"/>
              <a:t> </a:t>
            </a:r>
            <a:r>
              <a:rPr lang="en-GB" sz="2000" dirty="0" err="1"/>
              <a:t>bančno</a:t>
            </a:r>
            <a:r>
              <a:rPr lang="en-GB" sz="2000" dirty="0"/>
              <a:t> </a:t>
            </a:r>
            <a:r>
              <a:rPr lang="en-GB" sz="2000" dirty="0" err="1"/>
              <a:t>nakazilo</a:t>
            </a:r>
            <a:r>
              <a:rPr lang="en-GB" sz="2000" noProof="0" dirty="0"/>
              <a:t>, </a:t>
            </a:r>
            <a:r>
              <a:rPr lang="en-GB" sz="2000" dirty="0"/>
              <a:t>se denar </a:t>
            </a:r>
            <a:r>
              <a:rPr lang="en-GB" sz="2000" dirty="0" err="1"/>
              <a:t>prenese</a:t>
            </a:r>
            <a:r>
              <a:rPr lang="en-GB" sz="2000" dirty="0"/>
              <a:t> z </a:t>
            </a:r>
            <a:r>
              <a:rPr lang="en-GB" sz="2000" dirty="0" err="1"/>
              <a:t>enega</a:t>
            </a:r>
            <a:r>
              <a:rPr lang="en-GB" sz="2000" dirty="0"/>
              <a:t> </a:t>
            </a:r>
            <a:r>
              <a:rPr lang="en-GB" sz="2000" dirty="0" err="1"/>
              <a:t>računa</a:t>
            </a:r>
            <a:r>
              <a:rPr lang="en-GB" sz="2000" noProof="0" dirty="0"/>
              <a:t> </a:t>
            </a:r>
            <a:r>
              <a:rPr lang="en-GB" sz="2000" dirty="0" err="1"/>
              <a:t>na</a:t>
            </a:r>
            <a:r>
              <a:rPr lang="en-GB" sz="2000" dirty="0"/>
              <a:t> </a:t>
            </a:r>
            <a:r>
              <a:rPr lang="en-GB" sz="2000" dirty="0" err="1"/>
              <a:t>drugega</a:t>
            </a:r>
            <a:r>
              <a:rPr lang="en-GB" sz="2000" dirty="0"/>
              <a:t>. </a:t>
            </a:r>
            <a:endParaRPr lang="en-GB" sz="2000" noProof="0" dirty="0"/>
          </a:p>
          <a:p>
            <a:pPr>
              <a:lnSpc>
                <a:spcPct val="120000"/>
              </a:lnSpc>
            </a:pPr>
            <a:r>
              <a:rPr lang="en-GB" sz="2000" dirty="0"/>
              <a:t>Ko je </a:t>
            </a:r>
            <a:r>
              <a:rPr lang="en-GB" sz="2000" dirty="0" err="1"/>
              <a:t>nakazilo</a:t>
            </a:r>
            <a:r>
              <a:rPr lang="en-GB" sz="2000" noProof="0" dirty="0"/>
              <a:t> </a:t>
            </a:r>
            <a:r>
              <a:rPr lang="en-GB" sz="2000" dirty="0" err="1"/>
              <a:t>avtorizirano</a:t>
            </a:r>
            <a:r>
              <a:rPr lang="en-GB" sz="2000" dirty="0"/>
              <a:t>,</a:t>
            </a:r>
            <a:r>
              <a:rPr lang="en-GB" sz="2000" noProof="0" dirty="0"/>
              <a:t> </a:t>
            </a:r>
            <a:r>
              <a:rPr lang="en-GB" sz="2000" dirty="0"/>
              <a:t>ga </a:t>
            </a:r>
            <a:r>
              <a:rPr lang="en-GB" sz="2000" dirty="0" err="1"/>
              <a:t>ni</a:t>
            </a:r>
            <a:r>
              <a:rPr lang="en-GB" sz="2000" dirty="0"/>
              <a:t> </a:t>
            </a:r>
            <a:r>
              <a:rPr lang="en-GB" sz="2000" dirty="0" err="1"/>
              <a:t>več</a:t>
            </a:r>
            <a:r>
              <a:rPr lang="en-GB" sz="2000" dirty="0"/>
              <a:t> </a:t>
            </a:r>
            <a:r>
              <a:rPr lang="en-GB" sz="2000" dirty="0" err="1"/>
              <a:t>mogoče</a:t>
            </a:r>
            <a:r>
              <a:rPr lang="en-GB" sz="2000" dirty="0"/>
              <a:t> </a:t>
            </a:r>
            <a:r>
              <a:rPr lang="en-GB" sz="2000" dirty="0" err="1"/>
              <a:t>preklicati</a:t>
            </a:r>
            <a:r>
              <a:rPr lang="en-GB" sz="2000" noProof="0" dirty="0"/>
              <a:t>.  </a:t>
            </a:r>
            <a:endParaRPr lang="en-GB" sz="2000" noProof="0" dirty="0">
              <a:ea typeface="Calibri"/>
              <a:cs typeface="Calibri"/>
            </a:endParaRPr>
          </a:p>
          <a:p>
            <a:pPr>
              <a:lnSpc>
                <a:spcPct val="120000"/>
              </a:lnSpc>
            </a:pPr>
            <a:r>
              <a:rPr lang="en-GB" sz="2000" dirty="0" err="1"/>
              <a:t>Imejte</a:t>
            </a:r>
            <a:r>
              <a:rPr lang="en-GB" sz="2000" dirty="0"/>
              <a:t> </a:t>
            </a:r>
            <a:r>
              <a:rPr lang="en-GB" sz="2000" dirty="0" err="1"/>
              <a:t>pri</a:t>
            </a:r>
            <a:r>
              <a:rPr lang="en-GB" sz="2000" noProof="0" dirty="0"/>
              <a:t> </a:t>
            </a:r>
            <a:r>
              <a:rPr lang="en-GB" sz="2000" dirty="0" err="1"/>
              <a:t>roki</a:t>
            </a:r>
            <a:r>
              <a:rPr lang="en-GB" sz="2000" dirty="0"/>
              <a:t> </a:t>
            </a:r>
            <a:r>
              <a:rPr lang="en-GB" sz="2000" dirty="0" err="1"/>
              <a:t>vse</a:t>
            </a:r>
            <a:r>
              <a:rPr lang="en-GB" sz="2000" dirty="0"/>
              <a:t> </a:t>
            </a:r>
            <a:r>
              <a:rPr lang="en-GB" sz="2000" dirty="0" err="1"/>
              <a:t>podatke</a:t>
            </a:r>
            <a:r>
              <a:rPr lang="en-GB" sz="2000" dirty="0"/>
              <a:t>, ki </a:t>
            </a:r>
            <a:r>
              <a:rPr lang="en-GB" sz="2000" dirty="0" err="1"/>
              <a:t>jih</a:t>
            </a:r>
            <a:r>
              <a:rPr lang="en-GB" sz="2000" dirty="0"/>
              <a:t> </a:t>
            </a:r>
            <a:r>
              <a:rPr lang="en-GB" sz="2000" dirty="0" err="1"/>
              <a:t>potrebujete</a:t>
            </a:r>
            <a:r>
              <a:rPr lang="en-GB" sz="2000" noProof="0" dirty="0"/>
              <a:t>. </a:t>
            </a:r>
            <a:r>
              <a:rPr lang="en-GB" sz="2000" dirty="0" err="1"/>
              <a:t>Večino</a:t>
            </a:r>
            <a:r>
              <a:rPr lang="en-GB" sz="2000" dirty="0"/>
              <a:t> </a:t>
            </a:r>
            <a:r>
              <a:rPr lang="en-GB" sz="2000" dirty="0" err="1"/>
              <a:t>podatkov</a:t>
            </a:r>
            <a:r>
              <a:rPr lang="en-GB" sz="2000" dirty="0"/>
              <a:t> </a:t>
            </a:r>
            <a:r>
              <a:rPr lang="en-GB" sz="2000" noProof="0" dirty="0"/>
              <a:t> </a:t>
            </a:r>
            <a:r>
              <a:rPr lang="en-GB" sz="2000" dirty="0" err="1"/>
              <a:t>najdete</a:t>
            </a:r>
            <a:r>
              <a:rPr lang="en-GB" sz="2000" dirty="0"/>
              <a:t> </a:t>
            </a:r>
            <a:r>
              <a:rPr lang="en-GB" sz="2000" dirty="0" err="1"/>
              <a:t>na</a:t>
            </a:r>
            <a:r>
              <a:rPr lang="en-GB" sz="2000" dirty="0"/>
              <a:t> </a:t>
            </a:r>
            <a:r>
              <a:rPr lang="en-GB" sz="2000" dirty="0" err="1"/>
              <a:t>računu</a:t>
            </a:r>
            <a:r>
              <a:rPr lang="en-GB" sz="2000" dirty="0"/>
              <a:t>, ki ga</a:t>
            </a:r>
            <a:r>
              <a:rPr lang="en-GB" sz="2000" noProof="0" dirty="0"/>
              <a:t> </a:t>
            </a:r>
            <a:r>
              <a:rPr lang="en-GB" sz="2000" dirty="0" err="1"/>
              <a:t>želite</a:t>
            </a:r>
            <a:r>
              <a:rPr lang="en-GB" sz="2000" dirty="0"/>
              <a:t> </a:t>
            </a:r>
            <a:r>
              <a:rPr lang="en-GB" sz="2000" dirty="0" err="1"/>
              <a:t>plačati</a:t>
            </a:r>
            <a:r>
              <a:rPr lang="en-GB" sz="2000" noProof="0" dirty="0"/>
              <a:t> </a:t>
            </a:r>
            <a:r>
              <a:rPr lang="en-GB" sz="2000" dirty="0"/>
              <a:t>(</a:t>
            </a:r>
            <a:r>
              <a:rPr lang="en-GB" sz="2000" dirty="0" err="1"/>
              <a:t>ime</a:t>
            </a:r>
            <a:r>
              <a:rPr lang="en-GB" sz="2000" dirty="0"/>
              <a:t> </a:t>
            </a:r>
            <a:r>
              <a:rPr lang="en-GB" sz="2000" dirty="0" err="1"/>
              <a:t>prejemnika</a:t>
            </a:r>
            <a:r>
              <a:rPr lang="en-GB" sz="2000" dirty="0"/>
              <a:t>,</a:t>
            </a:r>
            <a:r>
              <a:rPr lang="en-GB" sz="2000" noProof="0" dirty="0"/>
              <a:t> </a:t>
            </a:r>
            <a:r>
              <a:rPr lang="en-GB" sz="2000" dirty="0" err="1"/>
              <a:t>številko</a:t>
            </a:r>
            <a:r>
              <a:rPr lang="en-GB" sz="2000" dirty="0"/>
              <a:t> </a:t>
            </a:r>
            <a:r>
              <a:rPr lang="en-GB" sz="2000" dirty="0" err="1"/>
              <a:t>računa</a:t>
            </a:r>
            <a:r>
              <a:rPr lang="en-GB" sz="2000" dirty="0"/>
              <a:t> - IBAN,</a:t>
            </a:r>
            <a:r>
              <a:rPr lang="en-GB" sz="2000" noProof="0" dirty="0"/>
              <a:t> </a:t>
            </a:r>
            <a:r>
              <a:rPr lang="en-GB" sz="2000" dirty="0" err="1"/>
              <a:t>znesek</a:t>
            </a:r>
            <a:r>
              <a:rPr lang="en-GB" sz="2000" dirty="0"/>
              <a:t> in </a:t>
            </a:r>
            <a:r>
              <a:rPr lang="en-GB" sz="2000" dirty="0" err="1"/>
              <a:t>referenco</a:t>
            </a:r>
            <a:r>
              <a:rPr lang="en-GB" sz="2000" dirty="0"/>
              <a:t> </a:t>
            </a:r>
            <a:r>
              <a:rPr lang="en-GB" sz="2000" dirty="0" err="1"/>
              <a:t>plačila</a:t>
            </a:r>
            <a:r>
              <a:rPr lang="en-GB" sz="2000" noProof="0" dirty="0"/>
              <a:t>).</a:t>
            </a:r>
            <a:endParaRPr lang="en-GB" sz="2000" noProof="0" dirty="0">
              <a:ea typeface="Calibri"/>
              <a:cs typeface="Calibri"/>
            </a:endParaRPr>
          </a:p>
        </p:txBody>
      </p:sp>
      <p:sp>
        <p:nvSpPr>
          <p:cNvPr id="3" name="pop-up" descr="Click here for pop up information.">
            <a:extLst>
              <a:ext uri="{FF2B5EF4-FFF2-40B4-BE49-F238E27FC236}">
                <a16:creationId xmlns:a16="http://schemas.microsoft.com/office/drawing/2014/main" id="{C8BF0728-E5F2-3E6A-06CD-C3C42DB76777}"/>
              </a:ext>
            </a:extLst>
          </p:cNvPr>
          <p:cNvSpPr/>
          <p:nvPr/>
        </p:nvSpPr>
        <p:spPr>
          <a:xfrm>
            <a:off x="9689193" y="2462242"/>
            <a:ext cx="914399" cy="51034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err="1">
                <a:solidFill>
                  <a:srgbClr val="1C2E78"/>
                </a:solidFill>
              </a:rPr>
              <a:t>kliknite</a:t>
            </a:r>
            <a:endParaRPr lang="el-GR" b="1" dirty="0" err="1">
              <a:solidFill>
                <a:srgbClr val="1C2E78"/>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5FE92CB6-55BF-4B07-9CFB-A34055A3D6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146392" y="2717415"/>
            <a:ext cx="914400" cy="914400"/>
          </a:xfrm>
          <a:prstGeom prst="rect">
            <a:avLst/>
          </a:prstGeom>
        </p:spPr>
      </p:pic>
      <p:sp>
        <p:nvSpPr>
          <p:cNvPr id="2" name="TextBox 1">
            <a:extLst>
              <a:ext uri="{FF2B5EF4-FFF2-40B4-BE49-F238E27FC236}">
                <a16:creationId xmlns:a16="http://schemas.microsoft.com/office/drawing/2014/main" id="{BCDAF8F3-6BF0-73FC-AA2D-6448361E3452}"/>
              </a:ext>
            </a:extLst>
          </p:cNvPr>
          <p:cNvSpPr txBox="1"/>
          <p:nvPr/>
        </p:nvSpPr>
        <p:spPr>
          <a:xfrm>
            <a:off x="7601649" y="4140585"/>
            <a:ext cx="4458233" cy="1446550"/>
          </a:xfrm>
          <a:prstGeom prst="rect">
            <a:avLst/>
          </a:prstGeom>
          <a:solidFill>
            <a:schemeClr val="bg1">
              <a:lumMod val="95000"/>
            </a:schemeClr>
          </a:solidFill>
          <a:ln>
            <a:solidFill>
              <a:srgbClr val="FF0000"/>
            </a:solidFill>
          </a:ln>
        </p:spPr>
        <p:txBody>
          <a:bodyPr wrap="square" lIns="91440" tIns="45720" rIns="91440" bIns="45720" anchor="t">
            <a:spAutoFit/>
          </a:bodyPr>
          <a:lstStyle/>
          <a:p>
            <a:endParaRPr lang="es-ES" sz="1000" b="1" dirty="0">
              <a:solidFill>
                <a:srgbClr val="FF0000"/>
              </a:solidFill>
            </a:endParaRPr>
          </a:p>
          <a:p>
            <a:pPr algn="ctr"/>
            <a:r>
              <a:rPr lang="en-GB" sz="2200" b="1" dirty="0" err="1">
                <a:solidFill>
                  <a:srgbClr val="FF0000"/>
                </a:solidFill>
              </a:rPr>
              <a:t>Oglejte</a:t>
            </a:r>
            <a:r>
              <a:rPr lang="en-GB" sz="2200" b="1" dirty="0">
                <a:solidFill>
                  <a:srgbClr val="FF0000"/>
                </a:solidFill>
              </a:rPr>
              <a:t> </a:t>
            </a:r>
            <a:r>
              <a:rPr lang="en-GB" sz="2200" b="1" dirty="0" err="1">
                <a:solidFill>
                  <a:srgbClr val="FF0000"/>
                </a:solidFill>
              </a:rPr>
              <a:t>si</a:t>
            </a:r>
            <a:r>
              <a:rPr lang="en-GB" sz="2200" b="1" dirty="0">
                <a:solidFill>
                  <a:srgbClr val="FF0000"/>
                </a:solidFill>
              </a:rPr>
              <a:t> </a:t>
            </a:r>
            <a:r>
              <a:rPr lang="en-GB" sz="2200" b="1" dirty="0" err="1">
                <a:solidFill>
                  <a:srgbClr val="FF0000"/>
                </a:solidFill>
              </a:rPr>
              <a:t>videoposnetek</a:t>
            </a:r>
            <a:r>
              <a:rPr lang="en-GB" sz="2200" b="1" noProof="0" dirty="0">
                <a:solidFill>
                  <a:srgbClr val="FF0000"/>
                </a:solidFill>
              </a:rPr>
              <a:t> </a:t>
            </a:r>
            <a:r>
              <a:rPr lang="en-GB" sz="2200" b="1" dirty="0">
                <a:solidFill>
                  <a:srgbClr val="FF0000"/>
                </a:solidFill>
              </a:rPr>
              <a:t>o </a:t>
            </a:r>
            <a:r>
              <a:rPr lang="en-GB" sz="2200" b="1" dirty="0" err="1">
                <a:solidFill>
                  <a:srgbClr val="FF0000"/>
                </a:solidFill>
              </a:rPr>
              <a:t>tem</a:t>
            </a:r>
            <a:r>
              <a:rPr lang="en-GB" sz="2200" b="1" dirty="0">
                <a:solidFill>
                  <a:srgbClr val="FF0000"/>
                </a:solidFill>
              </a:rPr>
              <a:t>, </a:t>
            </a:r>
            <a:r>
              <a:rPr lang="en-GB" sz="2200" b="1" dirty="0" err="1">
                <a:solidFill>
                  <a:srgbClr val="FF0000"/>
                </a:solidFill>
              </a:rPr>
              <a:t>kako</a:t>
            </a:r>
            <a:r>
              <a:rPr lang="en-GB" sz="2200" b="1" dirty="0">
                <a:solidFill>
                  <a:srgbClr val="FF0000"/>
                </a:solidFill>
              </a:rPr>
              <a:t> </a:t>
            </a:r>
            <a:r>
              <a:rPr lang="en-GB" sz="2200" b="1" dirty="0" err="1">
                <a:solidFill>
                  <a:srgbClr val="FF0000"/>
                </a:solidFill>
              </a:rPr>
              <a:t>opravimo</a:t>
            </a:r>
            <a:r>
              <a:rPr lang="en-GB" sz="2200" b="1" dirty="0">
                <a:solidFill>
                  <a:srgbClr val="FF0000"/>
                </a:solidFill>
              </a:rPr>
              <a:t> </a:t>
            </a:r>
            <a:r>
              <a:rPr lang="en-GB" sz="2200" b="1" dirty="0" err="1">
                <a:solidFill>
                  <a:srgbClr val="FF0000"/>
                </a:solidFill>
              </a:rPr>
              <a:t>bančno</a:t>
            </a:r>
            <a:r>
              <a:rPr lang="en-GB" sz="2200" b="1" dirty="0">
                <a:solidFill>
                  <a:srgbClr val="FF0000"/>
                </a:solidFill>
              </a:rPr>
              <a:t> </a:t>
            </a:r>
            <a:r>
              <a:rPr lang="en-GB" sz="2200" b="1" dirty="0" err="1">
                <a:solidFill>
                  <a:srgbClr val="FF0000"/>
                </a:solidFill>
              </a:rPr>
              <a:t>nakazilo</a:t>
            </a:r>
            <a:r>
              <a:rPr lang="en-GB" sz="2200" b="1" noProof="0" dirty="0">
                <a:solidFill>
                  <a:srgbClr val="FF0000"/>
                </a:solidFill>
              </a:rPr>
              <a:t>:</a:t>
            </a:r>
            <a:endParaRPr lang="en-GB" sz="2200" b="1" noProof="0" dirty="0">
              <a:solidFill>
                <a:srgbClr val="FF0000"/>
              </a:solidFill>
              <a:ea typeface="Calibri"/>
              <a:cs typeface="Calibri"/>
            </a:endParaRPr>
          </a:p>
          <a:p>
            <a:pPr algn="ctr"/>
            <a:r>
              <a:rPr lang="es-ES" sz="2400" b="1" dirty="0">
                <a:solidFill>
                  <a:srgbClr val="FF0000"/>
                </a:solidFill>
              </a:rPr>
              <a:t> </a:t>
            </a:r>
            <a:r>
              <a:rPr lang="es-ES" dirty="0">
                <a:hlinkClick r:id="rId5" tooltip="Enlace de vídeo compartido"/>
              </a:rPr>
              <a:t>https://youtu.be/7tAHoJAGtn0</a:t>
            </a:r>
            <a:endParaRPr lang="es-ES" dirty="0"/>
          </a:p>
          <a:p>
            <a:endParaRPr lang="es-ES" sz="1000" dirty="0"/>
          </a:p>
        </p:txBody>
      </p:sp>
      <p:sp>
        <p:nvSpPr>
          <p:cNvPr id="10" name="Google Shape;182;p14">
            <a:extLst>
              <a:ext uri="{FF2B5EF4-FFF2-40B4-BE49-F238E27FC236}">
                <a16:creationId xmlns:a16="http://schemas.microsoft.com/office/drawing/2014/main" id="{2B1027E6-96F1-63C7-B7D3-AC6ECC307834}"/>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516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442BB2-9CC0-AFBA-9157-54B6E4D9ABF9}"/>
              </a:ext>
            </a:extLst>
          </p:cNvPr>
          <p:cNvSpPr>
            <a:spLocks noGrp="1"/>
          </p:cNvSpPr>
          <p:nvPr>
            <p:ph type="title"/>
          </p:nvPr>
        </p:nvSpPr>
        <p:spPr/>
        <p:txBody>
          <a:bodyPr/>
          <a:lstStyle/>
          <a:p>
            <a:r>
              <a:rPr lang="it-IT" err="1">
                <a:ea typeface="Calibri"/>
              </a:rPr>
              <a:t>Kako</a:t>
            </a:r>
            <a:r>
              <a:rPr lang="it-IT">
                <a:ea typeface="Calibri"/>
              </a:rPr>
              <a:t> </a:t>
            </a:r>
            <a:r>
              <a:rPr lang="it-IT" err="1">
                <a:ea typeface="Calibri"/>
              </a:rPr>
              <a:t>opravimo</a:t>
            </a:r>
            <a:r>
              <a:rPr lang="it-IT">
                <a:ea typeface="Calibri"/>
              </a:rPr>
              <a:t> </a:t>
            </a:r>
            <a:r>
              <a:rPr lang="it-IT" err="1">
                <a:ea typeface="Calibri"/>
              </a:rPr>
              <a:t>bančno</a:t>
            </a:r>
            <a:r>
              <a:rPr lang="it-IT">
                <a:ea typeface="Calibri"/>
              </a:rPr>
              <a:t> </a:t>
            </a:r>
            <a:r>
              <a:rPr lang="it-IT" err="1">
                <a:ea typeface="Calibri"/>
              </a:rPr>
              <a:t>nakazilo</a:t>
            </a:r>
            <a:r>
              <a:rPr lang="it-IT">
                <a:ea typeface="Calibri"/>
              </a:rPr>
              <a:t>? </a:t>
            </a:r>
            <a:r>
              <a:rPr lang="it-IT">
                <a:ea typeface="Adobe Gothic Std B"/>
              </a:rPr>
              <a:t>      (2/2)</a:t>
            </a:r>
            <a:endParaRPr lang="el-GR">
              <a:ea typeface="Adobe Gothic Std B"/>
              <a:cs typeface="Calibri"/>
            </a:endParaRPr>
          </a:p>
        </p:txBody>
      </p:sp>
      <p:sp>
        <p:nvSpPr>
          <p:cNvPr id="3" name="Θέση περιεχομένου 2">
            <a:extLst>
              <a:ext uri="{FF2B5EF4-FFF2-40B4-BE49-F238E27FC236}">
                <a16:creationId xmlns:a16="http://schemas.microsoft.com/office/drawing/2014/main" id="{51CA7555-1517-23A9-326D-0BDED474628A}"/>
              </a:ext>
            </a:extLst>
          </p:cNvPr>
          <p:cNvSpPr>
            <a:spLocks noGrp="1"/>
          </p:cNvSpPr>
          <p:nvPr>
            <p:ph idx="1"/>
          </p:nvPr>
        </p:nvSpPr>
        <p:spPr>
          <a:xfrm>
            <a:off x="357431" y="1923363"/>
            <a:ext cx="11059693" cy="3941326"/>
          </a:xfrm>
        </p:spPr>
        <p:txBody>
          <a:bodyPr vert="horz" lIns="91440" tIns="45720" rIns="91440" bIns="45720" rtlCol="0" anchor="t">
            <a:noAutofit/>
          </a:bodyPr>
          <a:lstStyle/>
          <a:p>
            <a:pPr indent="0" algn="just">
              <a:lnSpc>
                <a:spcPct val="107000"/>
              </a:lnSpc>
              <a:buNone/>
            </a:pPr>
            <a:r>
              <a:rPr lang="en-GB" sz="2000" kern="0" dirty="0">
                <a:cs typeface="Times New Roman"/>
              </a:rPr>
              <a:t>Za </a:t>
            </a:r>
            <a:r>
              <a:rPr lang="en-GB" sz="2000" kern="0" dirty="0" err="1">
                <a:cs typeface="Times New Roman"/>
              </a:rPr>
              <a:t>opravljanje</a:t>
            </a:r>
            <a:r>
              <a:rPr lang="en-GB" sz="2000" kern="0" dirty="0">
                <a:cs typeface="Times New Roman"/>
              </a:rPr>
              <a:t> </a:t>
            </a:r>
            <a:r>
              <a:rPr lang="en-GB" sz="2000" kern="0" dirty="0" err="1">
                <a:cs typeface="Times New Roman"/>
              </a:rPr>
              <a:t>bančnega</a:t>
            </a:r>
            <a:r>
              <a:rPr lang="en-GB" sz="2000" kern="0" dirty="0">
                <a:cs typeface="Times New Roman"/>
              </a:rPr>
              <a:t> </a:t>
            </a:r>
            <a:r>
              <a:rPr lang="en-GB" sz="2000" kern="0" dirty="0" err="1">
                <a:cs typeface="Times New Roman"/>
              </a:rPr>
              <a:t>nakazila</a:t>
            </a:r>
            <a:r>
              <a:rPr lang="en-GB" sz="2000" kern="0" dirty="0">
                <a:cs typeface="Times New Roman"/>
              </a:rPr>
              <a:t> se </a:t>
            </a:r>
            <a:r>
              <a:rPr lang="en-GB" sz="2000" kern="0" dirty="0" err="1">
                <a:cs typeface="Times New Roman"/>
              </a:rPr>
              <a:t>na</a:t>
            </a:r>
            <a:r>
              <a:rPr lang="en-GB" sz="2000" kern="0" dirty="0">
                <a:cs typeface="Times New Roman"/>
              </a:rPr>
              <a:t> </a:t>
            </a:r>
            <a:r>
              <a:rPr lang="en-GB" sz="2000" kern="0" dirty="0" err="1">
                <a:cs typeface="Times New Roman"/>
              </a:rPr>
              <a:t>zaslonu</a:t>
            </a:r>
            <a:r>
              <a:rPr lang="en-GB" sz="2000" kern="0" dirty="0">
                <a:cs typeface="Times New Roman"/>
              </a:rPr>
              <a:t> </a:t>
            </a:r>
            <a:r>
              <a:rPr lang="en-GB" sz="2000" kern="0" dirty="0" err="1">
                <a:cs typeface="Times New Roman"/>
              </a:rPr>
              <a:t>običajno</a:t>
            </a:r>
            <a:r>
              <a:rPr lang="en-GB" sz="2000" kern="0" dirty="0">
                <a:cs typeface="Times New Roman"/>
              </a:rPr>
              <a:t> </a:t>
            </a:r>
            <a:r>
              <a:rPr lang="en-GB" sz="2000" kern="0" dirty="0" err="1">
                <a:cs typeface="Times New Roman"/>
              </a:rPr>
              <a:t>pokažejo</a:t>
            </a:r>
            <a:r>
              <a:rPr lang="en-GB" sz="2000" kern="0" dirty="0">
                <a:cs typeface="Times New Roman"/>
              </a:rPr>
              <a:t> </a:t>
            </a:r>
            <a:r>
              <a:rPr lang="en-GB" sz="2000" kern="0" dirty="0" err="1">
                <a:cs typeface="Times New Roman"/>
              </a:rPr>
              <a:t>naslednja</a:t>
            </a:r>
            <a:r>
              <a:rPr lang="en-GB" sz="2000" kern="0" dirty="0">
                <a:cs typeface="Times New Roman"/>
              </a:rPr>
              <a:t> </a:t>
            </a:r>
            <a:r>
              <a:rPr lang="en-GB" sz="2000" kern="0" dirty="0" err="1">
                <a:cs typeface="Times New Roman"/>
              </a:rPr>
              <a:t>polja</a:t>
            </a:r>
            <a:r>
              <a:rPr lang="en-GB" sz="2000" kern="0" noProof="0" dirty="0">
                <a:cs typeface="Times New Roman"/>
              </a:rPr>
              <a:t>:</a:t>
            </a: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Račun</a:t>
            </a:r>
            <a:r>
              <a:rPr lang="en-GB" sz="2000" b="1" kern="100" dirty="0">
                <a:ea typeface="Aptos" panose="020B0004020202020204" pitchFamily="34" charset="0"/>
                <a:cs typeface="Times New Roman"/>
              </a:rPr>
              <a:t> </a:t>
            </a:r>
            <a:r>
              <a:rPr lang="en-GB" sz="2000" b="1" kern="100" dirty="0" err="1">
                <a:ea typeface="Aptos" panose="020B0004020202020204" pitchFamily="34" charset="0"/>
                <a:cs typeface="Times New Roman"/>
              </a:rPr>
              <a:t>pošiljatelja</a:t>
            </a:r>
            <a:r>
              <a:rPr lang="en-GB" sz="2000" b="1" kern="100" noProof="0" dirty="0">
                <a:effectLst/>
                <a:ea typeface="Aptos" panose="020B0004020202020204" pitchFamily="34" charset="0"/>
                <a:cs typeface="Times New Roman"/>
              </a:rPr>
              <a:t>: </a:t>
            </a:r>
            <a:r>
              <a:rPr lang="en-GB" sz="2000" kern="100" dirty="0">
                <a:ea typeface="Aptos" panose="020B0004020202020204" pitchFamily="34" charset="0"/>
                <a:cs typeface="Times New Roman"/>
              </a:rPr>
              <a:t>od </a:t>
            </a:r>
            <a:r>
              <a:rPr lang="en-GB" sz="2000" kern="100" dirty="0" err="1">
                <a:ea typeface="Aptos" panose="020B0004020202020204" pitchFamily="34" charset="0"/>
                <a:cs typeface="Times New Roman"/>
              </a:rPr>
              <a:t>kod</a:t>
            </a:r>
            <a:r>
              <a:rPr lang="en-GB" sz="2000" kern="100" dirty="0">
                <a:ea typeface="Aptos" panose="020B0004020202020204" pitchFamily="34" charset="0"/>
                <a:cs typeface="Times New Roman"/>
              </a:rPr>
              <a:t> se </a:t>
            </a:r>
            <a:r>
              <a:rPr lang="en-GB" sz="2000" kern="100" dirty="0" err="1">
                <a:ea typeface="Aptos" panose="020B0004020202020204" pitchFamily="34" charset="0"/>
                <a:cs typeface="Times New Roman"/>
              </a:rPr>
              <a:t>nakazuje</a:t>
            </a:r>
            <a:r>
              <a:rPr lang="en-GB" sz="2000" kern="100" dirty="0">
                <a:ea typeface="Aptos" panose="020B0004020202020204" pitchFamily="34" charset="0"/>
                <a:cs typeface="Times New Roman"/>
              </a:rPr>
              <a:t> denar</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Znesek</a:t>
            </a:r>
            <a:r>
              <a:rPr lang="en-GB" sz="2000" b="1"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znesek</a:t>
            </a:r>
            <a:r>
              <a:rPr lang="en-GB" sz="2000" kern="100" dirty="0">
                <a:ea typeface="Aptos" panose="020B0004020202020204" pitchFamily="34" charset="0"/>
                <a:cs typeface="Times New Roman"/>
              </a:rPr>
              <a:t>, ki ga </a:t>
            </a:r>
            <a:r>
              <a:rPr lang="en-GB" sz="2000" kern="100" dirty="0" err="1">
                <a:ea typeface="Aptos" panose="020B0004020202020204" pitchFamily="34" charset="0"/>
                <a:cs typeface="Times New Roman"/>
              </a:rPr>
              <a:t>želite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nakazati</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Stanje</a:t>
            </a:r>
            <a:r>
              <a:rPr lang="en-GB" sz="2000" b="1" kern="100" noProof="0" dirty="0">
                <a:effectLst/>
                <a:ea typeface="Aptos" panose="020B0004020202020204" pitchFamily="34" charset="0"/>
                <a:cs typeface="Times New Roman"/>
              </a:rPr>
              <a:t>: </a:t>
            </a:r>
            <a:r>
              <a:rPr lang="en-GB" sz="2000" kern="100" dirty="0">
                <a:ea typeface="Aptos" panose="020B0004020202020204" pitchFamily="34" charset="0"/>
                <a:cs typeface="Times New Roman"/>
              </a:rPr>
              <a:t>denar, ki ga </a:t>
            </a:r>
            <a:r>
              <a:rPr lang="en-GB" sz="2000" kern="100" dirty="0" err="1">
                <a:ea typeface="Aptos" panose="020B0004020202020204" pitchFamily="34" charset="0"/>
                <a:cs typeface="Times New Roman"/>
              </a:rPr>
              <a:t>imate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računu</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Prejemnik</a:t>
            </a:r>
            <a:r>
              <a:rPr lang="en-GB" sz="2000" b="1"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ime</a:t>
            </a:r>
            <a:r>
              <a:rPr lang="en-GB" sz="2000" kern="100" dirty="0">
                <a:ea typeface="Aptos" panose="020B0004020202020204" pitchFamily="34" charset="0"/>
                <a:cs typeface="Times New Roman"/>
              </a:rPr>
              <a:t>, ki ga </a:t>
            </a:r>
            <a:r>
              <a:rPr lang="en-GB" sz="2000" kern="100" dirty="0" err="1">
                <a:ea typeface="Aptos" panose="020B0004020202020204" pitchFamily="34" charset="0"/>
                <a:cs typeface="Times New Roman"/>
              </a:rPr>
              <a:t>napišete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račun</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Številka</a:t>
            </a:r>
            <a:r>
              <a:rPr lang="en-GB" sz="2000" b="1" kern="100" dirty="0">
                <a:ea typeface="Aptos" panose="020B0004020202020204" pitchFamily="34" charset="0"/>
                <a:cs typeface="Times New Roman"/>
              </a:rPr>
              <a:t> </a:t>
            </a:r>
            <a:r>
              <a:rPr lang="en-GB" sz="2000" b="1" kern="100" dirty="0" err="1">
                <a:ea typeface="Aptos" panose="020B0004020202020204" pitchFamily="34" charset="0"/>
                <a:cs typeface="Times New Roman"/>
              </a:rPr>
              <a:t>računa</a:t>
            </a:r>
            <a:r>
              <a:rPr lang="en-GB" sz="2000" b="1" kern="100" dirty="0">
                <a:ea typeface="Aptos" panose="020B0004020202020204" pitchFamily="34" charset="0"/>
                <a:cs typeface="Times New Roman"/>
              </a:rPr>
              <a:t> (IBAN):</a:t>
            </a:r>
            <a:r>
              <a:rPr lang="en-GB" sz="2000" b="1"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mednarodna</a:t>
            </a:r>
            <a:r>
              <a:rPr lang="en-GB" sz="2000" kern="100" dirty="0">
                <a:ea typeface="Aptos" panose="020B0004020202020204" pitchFamily="34" charset="0"/>
                <a:cs typeface="Times New Roman"/>
              </a:rPr>
              <a:t> 24-mestna </a:t>
            </a:r>
            <a:r>
              <a:rPr lang="en-GB" sz="2000" kern="100" dirty="0" err="1">
                <a:ea typeface="Aptos" panose="020B0004020202020204" pitchFamily="34" charset="0"/>
                <a:cs typeface="Times New Roman"/>
              </a:rPr>
              <a:t>identifikacijska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številka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bančnega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računa</a:t>
            </a:r>
            <a:r>
              <a:rPr lang="en-GB" sz="2000" kern="100" dirty="0">
                <a:ea typeface="Aptos" panose="020B0004020202020204" pitchFamily="34" charset="0"/>
                <a:cs typeface="Times New Roman"/>
              </a:rPr>
              <a:t> </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a:rPr>
              <a:t>BIC: </a:t>
            </a:r>
            <a:r>
              <a:rPr lang="en-GB" sz="2000" kern="100" dirty="0" err="1">
                <a:ea typeface="Aptos" panose="020B0004020202020204" pitchFamily="34" charset="0"/>
                <a:cs typeface="Times New Roman"/>
              </a:rPr>
              <a:t>določa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katera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banka</a:t>
            </a:r>
            <a:r>
              <a:rPr lang="en-GB" sz="2000" kern="100" dirty="0">
                <a:ea typeface="Aptos" panose="020B0004020202020204" pitchFamily="34" charset="0"/>
                <a:cs typeface="Times New Roman"/>
              </a:rPr>
              <a:t> je </a:t>
            </a:r>
            <a:r>
              <a:rPr lang="en-GB" sz="2000" kern="100" dirty="0" err="1">
                <a:ea typeface="Aptos" panose="020B0004020202020204" pitchFamily="34" charset="0"/>
                <a:cs typeface="Times New Roman"/>
              </a:rPr>
              <a:t>prejemnica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denarja</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err="1">
                <a:ea typeface="Aptos" panose="020B0004020202020204" pitchFamily="34" charset="0"/>
                <a:cs typeface="Times New Roman"/>
              </a:rPr>
              <a:t>Referenca</a:t>
            </a:r>
            <a:r>
              <a:rPr lang="en-GB" sz="2000" b="1" kern="100" dirty="0">
                <a:ea typeface="Aptos" panose="020B0004020202020204" pitchFamily="34" charset="0"/>
                <a:cs typeface="Times New Roman"/>
              </a:rPr>
              <a:t> </a:t>
            </a:r>
            <a:r>
              <a:rPr lang="en-GB" sz="2000" b="1" kern="100" dirty="0" err="1">
                <a:ea typeface="Aptos" panose="020B0004020202020204" pitchFamily="34" charset="0"/>
                <a:cs typeface="Times New Roman"/>
              </a:rPr>
              <a:t>plačila</a:t>
            </a:r>
            <a:r>
              <a:rPr lang="en-GB" sz="2000" b="1"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razlog</a:t>
            </a:r>
            <a:r>
              <a:rPr lang="en-GB" sz="2000" kern="100" dirty="0">
                <a:ea typeface="Aptos" panose="020B0004020202020204" pitchFamily="34" charset="0"/>
                <a:cs typeface="Times New Roman"/>
              </a:rPr>
              <a:t> za </a:t>
            </a:r>
            <a:r>
              <a:rPr lang="en-GB" sz="2000" kern="100" dirty="0" err="1">
                <a:ea typeface="Aptos" panose="020B0004020202020204" pitchFamily="34" charset="0"/>
                <a:cs typeface="Times New Roman"/>
              </a:rPr>
              <a:t>plačilo</a:t>
            </a:r>
            <a:r>
              <a:rPr lang="en-GB" sz="2000" kern="100" dirty="0">
                <a:ea typeface="Aptos" panose="020B0004020202020204" pitchFamily="34" charset="0"/>
                <a:cs typeface="Times New Roman"/>
              </a:rPr>
              <a:t> </a:t>
            </a:r>
            <a:endParaRPr lang="en-GB" sz="2000" kern="100" noProof="0" dirty="0">
              <a:effectLst/>
              <a:ea typeface="Aptos" panose="020B0004020202020204" pitchFamily="34" charset="0"/>
              <a:cs typeface="Times New Roman"/>
            </a:endParaRPr>
          </a:p>
          <a:p>
            <a:pPr marL="719455" lvl="1">
              <a:lnSpc>
                <a:spcPct val="107000"/>
              </a:lnSpc>
              <a:buFont typeface="Arial" panose="020B0604020202020204" pitchFamily="34" charset="0"/>
              <a:buChar char="•"/>
            </a:pPr>
            <a:r>
              <a:rPr lang="en-GB" sz="2000" b="1" kern="100" dirty="0">
                <a:ea typeface="Aptos" panose="020B0004020202020204" pitchFamily="34" charset="0"/>
                <a:cs typeface="Times New Roman"/>
              </a:rPr>
              <a:t>Datum </a:t>
            </a:r>
            <a:r>
              <a:rPr lang="en-GB" sz="2000" b="1" kern="100" dirty="0" err="1">
                <a:ea typeface="Aptos" panose="020B0004020202020204" pitchFamily="34" charset="0"/>
                <a:cs typeface="Times New Roman"/>
              </a:rPr>
              <a:t>izvršitve</a:t>
            </a:r>
            <a:r>
              <a:rPr lang="en-GB" sz="2000" b="1" kern="100" noProof="0" dirty="0">
                <a:effectLst/>
                <a:ea typeface="Aptos" panose="020B0004020202020204" pitchFamily="34" charset="0"/>
                <a:cs typeface="Times New Roman"/>
              </a:rPr>
              <a:t>: </a:t>
            </a:r>
            <a:r>
              <a:rPr lang="en-GB" sz="2000" kern="100" dirty="0">
                <a:ea typeface="Aptos" panose="020B0004020202020204" pitchFamily="34" charset="0"/>
                <a:cs typeface="Times New Roman"/>
              </a:rPr>
              <a:t>datum</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nakazila</a:t>
            </a:r>
            <a:endParaRPr lang="el-GR" sz="2000" dirty="0" err="1">
              <a:ea typeface="Calibri" panose="020F0502020204030204"/>
              <a:cs typeface="Times New Roman"/>
            </a:endParaRPr>
          </a:p>
        </p:txBody>
      </p:sp>
      <p:sp>
        <p:nvSpPr>
          <p:cNvPr id="5" name="Google Shape;182;p14">
            <a:extLst>
              <a:ext uri="{FF2B5EF4-FFF2-40B4-BE49-F238E27FC236}">
                <a16:creationId xmlns:a16="http://schemas.microsoft.com/office/drawing/2014/main" id="{77CC5C98-D2FA-3EEB-9D27-5D44C86C1180}"/>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15735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572E-DD0A-78D4-6AE5-FC67AA8EE6F8}"/>
              </a:ext>
            </a:extLst>
          </p:cNvPr>
          <p:cNvSpPr>
            <a:spLocks noGrp="1"/>
          </p:cNvSpPr>
          <p:nvPr>
            <p:ph type="title"/>
          </p:nvPr>
        </p:nvSpPr>
        <p:spPr/>
        <p:txBody>
          <a:bodyPr>
            <a:normAutofit/>
          </a:bodyPr>
          <a:lstStyle/>
          <a:p>
            <a:r>
              <a:rPr lang="en-GB" err="1">
                <a:ea typeface="Adobe Gothic Std B"/>
              </a:rPr>
              <a:t>Prednosti</a:t>
            </a:r>
            <a:r>
              <a:rPr lang="en-GB">
                <a:ea typeface="Adobe Gothic Std B"/>
              </a:rPr>
              <a:t> </a:t>
            </a:r>
            <a:r>
              <a:rPr lang="en-GB" err="1">
                <a:ea typeface="Adobe Gothic Std B"/>
              </a:rPr>
              <a:t>opravljanja</a:t>
            </a:r>
            <a:r>
              <a:rPr lang="en-GB">
                <a:ea typeface="Adobe Gothic Std B"/>
              </a:rPr>
              <a:t> </a:t>
            </a:r>
            <a:r>
              <a:rPr lang="en-GB" err="1">
                <a:ea typeface="Adobe Gothic Std B"/>
              </a:rPr>
              <a:t>bančnih</a:t>
            </a:r>
            <a:r>
              <a:rPr lang="en-GB">
                <a:ea typeface="Adobe Gothic Std B"/>
              </a:rPr>
              <a:t> </a:t>
            </a:r>
            <a:r>
              <a:rPr lang="en-GB" err="1">
                <a:ea typeface="Adobe Gothic Std B"/>
              </a:rPr>
              <a:t>nakazil</a:t>
            </a:r>
            <a:r>
              <a:rPr lang="en-GB">
                <a:ea typeface="Adobe Gothic Std B"/>
              </a:rPr>
              <a:t> </a:t>
            </a:r>
            <a:r>
              <a:rPr lang="en-GB" err="1">
                <a:ea typeface="Adobe Gothic Std B"/>
              </a:rPr>
              <a:t>prek</a:t>
            </a:r>
            <a:r>
              <a:rPr lang="en-GB">
                <a:ea typeface="Adobe Gothic Std B"/>
              </a:rPr>
              <a:t> spleta</a:t>
            </a:r>
            <a:endParaRPr lang="en-GB" noProof="0">
              <a:ea typeface="Adobe Gothic Std B"/>
            </a:endParaRPr>
          </a:p>
        </p:txBody>
      </p:sp>
      <p:sp>
        <p:nvSpPr>
          <p:cNvPr id="3" name="Content Placeholder 2">
            <a:extLst>
              <a:ext uri="{FF2B5EF4-FFF2-40B4-BE49-F238E27FC236}">
                <a16:creationId xmlns:a16="http://schemas.microsoft.com/office/drawing/2014/main" id="{255A711A-30BD-9BA8-BD79-50718BCC39AD}"/>
              </a:ext>
            </a:extLst>
          </p:cNvPr>
          <p:cNvSpPr>
            <a:spLocks noGrp="1"/>
          </p:cNvSpPr>
          <p:nvPr>
            <p:ph idx="1"/>
          </p:nvPr>
        </p:nvSpPr>
        <p:spPr>
          <a:xfrm>
            <a:off x="558000" y="2055319"/>
            <a:ext cx="7105634" cy="4477970"/>
          </a:xfrm>
        </p:spPr>
        <p:txBody>
          <a:bodyPr vert="horz" lIns="91440" tIns="45720" rIns="91440" bIns="45720" rtlCol="0" anchor="t">
            <a:normAutofit lnSpcReduction="10000"/>
          </a:bodyPr>
          <a:lstStyle/>
          <a:p>
            <a:pPr>
              <a:lnSpc>
                <a:spcPct val="107000"/>
              </a:lnSpc>
              <a:spcAft>
                <a:spcPts val="800"/>
              </a:spcAft>
            </a:pPr>
            <a:r>
              <a:rPr lang="en-US" dirty="0"/>
              <a:t>Ni </a:t>
            </a:r>
            <a:r>
              <a:rPr lang="en-US" dirty="0" err="1"/>
              <a:t>vam</a:t>
            </a:r>
            <a:r>
              <a:rPr lang="en-US" dirty="0"/>
              <a:t> </a:t>
            </a:r>
            <a:r>
              <a:rPr lang="en-US" dirty="0" err="1"/>
              <a:t>treba</a:t>
            </a:r>
            <a:r>
              <a:rPr lang="en-US" dirty="0"/>
              <a:t> </a:t>
            </a:r>
            <a:r>
              <a:rPr lang="en-US" dirty="0" err="1"/>
              <a:t>prenašati</a:t>
            </a:r>
            <a:r>
              <a:rPr lang="en-US" dirty="0"/>
              <a:t> </a:t>
            </a:r>
            <a:r>
              <a:rPr lang="en-US" dirty="0" err="1"/>
              <a:t>naokrog</a:t>
            </a:r>
            <a:r>
              <a:rPr lang="en-US" dirty="0"/>
              <a:t> </a:t>
            </a:r>
            <a:r>
              <a:rPr lang="en-US" dirty="0" err="1"/>
              <a:t>bankovcev</a:t>
            </a:r>
            <a:r>
              <a:rPr lang="en-US" dirty="0"/>
              <a:t>, ki bi </a:t>
            </a:r>
            <a:r>
              <a:rPr lang="en-US" dirty="0" err="1"/>
              <a:t>vam</a:t>
            </a:r>
            <a:r>
              <a:rPr lang="en-US" dirty="0"/>
              <a:t> </a:t>
            </a:r>
            <a:r>
              <a:rPr lang="en-US" dirty="0" err="1"/>
              <a:t>jih</a:t>
            </a:r>
            <a:r>
              <a:rPr lang="en-US" dirty="0"/>
              <a:t> </a:t>
            </a:r>
            <a:r>
              <a:rPr lang="en-US" dirty="0" err="1"/>
              <a:t>lahko</a:t>
            </a:r>
            <a:r>
              <a:rPr lang="en-US" dirty="0"/>
              <a:t> </a:t>
            </a:r>
            <a:r>
              <a:rPr lang="en-US" dirty="0" err="1"/>
              <a:t>kdo</a:t>
            </a:r>
            <a:r>
              <a:rPr lang="en-US" dirty="0"/>
              <a:t> </a:t>
            </a:r>
            <a:r>
              <a:rPr lang="en-US" dirty="0" err="1"/>
              <a:t>ukradel</a:t>
            </a:r>
            <a:r>
              <a:rPr lang="en-US" dirty="0"/>
              <a:t> </a:t>
            </a:r>
            <a:r>
              <a:rPr lang="en-US" dirty="0" err="1"/>
              <a:t>ali</a:t>
            </a:r>
            <a:r>
              <a:rPr lang="en-US" dirty="0"/>
              <a:t> bi </a:t>
            </a:r>
            <a:r>
              <a:rPr lang="en-US" dirty="0" err="1"/>
              <a:t>jih</a:t>
            </a:r>
            <a:r>
              <a:rPr lang="en-US" dirty="0"/>
              <a:t> </a:t>
            </a:r>
            <a:r>
              <a:rPr lang="en-US" dirty="0" err="1"/>
              <a:t>lahko</a:t>
            </a:r>
            <a:r>
              <a:rPr lang="en-US" dirty="0"/>
              <a:t> </a:t>
            </a:r>
            <a:r>
              <a:rPr lang="en-US" dirty="0" err="1"/>
              <a:t>izgubili</a:t>
            </a:r>
            <a:r>
              <a:rPr lang="en-US" dirty="0"/>
              <a:t>. </a:t>
            </a:r>
            <a:r>
              <a:rPr lang="en-US" dirty="0" err="1"/>
              <a:t>Namesto</a:t>
            </a:r>
            <a:r>
              <a:rPr lang="en-US" dirty="0"/>
              <a:t> </a:t>
            </a:r>
            <a:r>
              <a:rPr lang="en-US" dirty="0" err="1"/>
              <a:t>tega</a:t>
            </a:r>
            <a:r>
              <a:rPr lang="en-US" dirty="0"/>
              <a:t> je denar </a:t>
            </a:r>
            <a:r>
              <a:rPr lang="en-US" dirty="0" err="1"/>
              <a:t>zaščiten</a:t>
            </a:r>
            <a:r>
              <a:rPr lang="en-US" dirty="0"/>
              <a:t> z </a:t>
            </a:r>
            <a:r>
              <a:rPr lang="en-US" dirty="0" err="1"/>
              <a:t>varnostnim</a:t>
            </a:r>
            <a:r>
              <a:rPr lang="en-US" dirty="0"/>
              <a:t> </a:t>
            </a:r>
            <a:r>
              <a:rPr lang="en-US" dirty="0" err="1"/>
              <a:t>sistemom</a:t>
            </a:r>
            <a:r>
              <a:rPr lang="en-US" dirty="0"/>
              <a:t> </a:t>
            </a:r>
            <a:r>
              <a:rPr lang="en-US" dirty="0" err="1"/>
              <a:t>spletnega</a:t>
            </a:r>
            <a:r>
              <a:rPr lang="en-US" dirty="0"/>
              <a:t> </a:t>
            </a:r>
            <a:r>
              <a:rPr lang="en-US" dirty="0" err="1"/>
              <a:t>bančnega</a:t>
            </a:r>
            <a:r>
              <a:rPr lang="en-US" dirty="0"/>
              <a:t> </a:t>
            </a:r>
            <a:r>
              <a:rPr lang="en-US" dirty="0" err="1"/>
              <a:t>računa</a:t>
            </a:r>
            <a:r>
              <a:rPr lang="en-US" dirty="0"/>
              <a:t>. </a:t>
            </a:r>
          </a:p>
          <a:p>
            <a:pPr>
              <a:lnSpc>
                <a:spcPct val="107000"/>
              </a:lnSpc>
              <a:spcAft>
                <a:spcPts val="800"/>
              </a:spcAft>
            </a:pPr>
            <a:r>
              <a:rPr lang="en-US" dirty="0" err="1"/>
              <a:t>Nakazilo</a:t>
            </a:r>
            <a:r>
              <a:rPr lang="en-US" dirty="0"/>
              <a:t> z </a:t>
            </a:r>
            <a:r>
              <a:rPr lang="en-US" dirty="0" err="1"/>
              <a:t>enega</a:t>
            </a:r>
            <a:r>
              <a:rPr lang="en-US" dirty="0"/>
              <a:t> </a:t>
            </a:r>
            <a:r>
              <a:rPr lang="en-US" dirty="0" err="1"/>
              <a:t>računa</a:t>
            </a:r>
            <a:r>
              <a:rPr lang="en-US" dirty="0"/>
              <a:t> </a:t>
            </a:r>
            <a:r>
              <a:rPr lang="en-US" dirty="0" err="1"/>
              <a:t>na</a:t>
            </a:r>
            <a:r>
              <a:rPr lang="en-US" dirty="0"/>
              <a:t> </a:t>
            </a:r>
            <a:r>
              <a:rPr lang="en-US" dirty="0" err="1"/>
              <a:t>drugega</a:t>
            </a:r>
            <a:r>
              <a:rPr lang="en-US" dirty="0"/>
              <a:t> </a:t>
            </a:r>
            <a:r>
              <a:rPr lang="en-US" dirty="0" err="1"/>
              <a:t>pri</a:t>
            </a:r>
            <a:r>
              <a:rPr lang="en-US" dirty="0"/>
              <a:t> </a:t>
            </a:r>
            <a:r>
              <a:rPr lang="en-US" dirty="0" err="1"/>
              <a:t>isti</a:t>
            </a:r>
            <a:r>
              <a:rPr lang="en-US" dirty="0"/>
              <a:t> </a:t>
            </a:r>
            <a:r>
              <a:rPr lang="en-US" dirty="0" err="1"/>
              <a:t>banki</a:t>
            </a:r>
            <a:r>
              <a:rPr lang="en-US" dirty="0"/>
              <a:t> je </a:t>
            </a:r>
            <a:r>
              <a:rPr lang="en-US" dirty="0" err="1"/>
              <a:t>oproščeno</a:t>
            </a:r>
            <a:r>
              <a:rPr lang="en-US" dirty="0"/>
              <a:t> </a:t>
            </a:r>
            <a:r>
              <a:rPr lang="en-US" dirty="0" err="1"/>
              <a:t>provizije</a:t>
            </a:r>
            <a:r>
              <a:rPr lang="en-US" dirty="0"/>
              <a:t> in denar je </a:t>
            </a:r>
            <a:r>
              <a:rPr lang="en-US" dirty="0" err="1"/>
              <a:t>na</a:t>
            </a:r>
            <a:r>
              <a:rPr lang="en-US" dirty="0"/>
              <a:t> </a:t>
            </a:r>
            <a:r>
              <a:rPr lang="en-US" dirty="0" err="1"/>
              <a:t>drugem</a:t>
            </a:r>
            <a:r>
              <a:rPr lang="en-US" dirty="0"/>
              <a:t> </a:t>
            </a:r>
            <a:r>
              <a:rPr lang="en-US" dirty="0" err="1"/>
              <a:t>računu</a:t>
            </a:r>
            <a:r>
              <a:rPr lang="en-US" dirty="0"/>
              <a:t> </a:t>
            </a:r>
            <a:r>
              <a:rPr lang="en-US" dirty="0" err="1"/>
              <a:t>takoj</a:t>
            </a:r>
            <a:r>
              <a:rPr lang="en-US" dirty="0"/>
              <a:t> </a:t>
            </a:r>
            <a:r>
              <a:rPr lang="en-US" dirty="0" err="1"/>
              <a:t>na</a:t>
            </a:r>
            <a:r>
              <a:rPr lang="en-US" dirty="0"/>
              <a:t> </a:t>
            </a:r>
            <a:r>
              <a:rPr lang="en-US" dirty="0" err="1"/>
              <a:t>voljo</a:t>
            </a:r>
            <a:r>
              <a:rPr lang="en-US" dirty="0"/>
              <a:t>. </a:t>
            </a:r>
            <a:endParaRPr lang="en-US" dirty="0">
              <a:ea typeface="Calibri"/>
              <a:cs typeface="Calibri"/>
            </a:endParaRPr>
          </a:p>
          <a:p>
            <a:pPr marL="285750" indent="-285750">
              <a:lnSpc>
                <a:spcPct val="107000"/>
              </a:lnSpc>
              <a:spcAft>
                <a:spcPts val="800"/>
              </a:spcAft>
              <a:buFont typeface="Wingdings" panose="05000000000000000000" pitchFamily="2" charset="2"/>
              <a:buChar char=""/>
            </a:pPr>
            <a:r>
              <a:rPr lang="en-US" dirty="0"/>
              <a:t>Ni </a:t>
            </a:r>
            <a:r>
              <a:rPr lang="en-US" dirty="0" err="1"/>
              <a:t>vam</a:t>
            </a:r>
            <a:r>
              <a:rPr lang="en-US" dirty="0"/>
              <a:t> </a:t>
            </a:r>
            <a:r>
              <a:rPr lang="en-US" dirty="0" err="1"/>
              <a:t>treba</a:t>
            </a:r>
            <a:r>
              <a:rPr lang="en-US" dirty="0"/>
              <a:t> </a:t>
            </a:r>
            <a:r>
              <a:rPr lang="en-US" dirty="0" err="1"/>
              <a:t>na</a:t>
            </a:r>
            <a:r>
              <a:rPr lang="en-US" dirty="0"/>
              <a:t> </a:t>
            </a:r>
            <a:r>
              <a:rPr lang="en-US" dirty="0" err="1"/>
              <a:t>banki</a:t>
            </a:r>
            <a:r>
              <a:rPr lang="en-US" dirty="0"/>
              <a:t> </a:t>
            </a:r>
            <a:r>
              <a:rPr lang="en-US" dirty="0" err="1"/>
              <a:t>ročno</a:t>
            </a:r>
            <a:r>
              <a:rPr lang="en-US" dirty="0"/>
              <a:t> </a:t>
            </a:r>
            <a:r>
              <a:rPr lang="en-US" dirty="0" err="1"/>
              <a:t>izpolnjevati</a:t>
            </a:r>
            <a:r>
              <a:rPr lang="en-US" dirty="0"/>
              <a:t> </a:t>
            </a:r>
            <a:r>
              <a:rPr lang="en-US" dirty="0" err="1"/>
              <a:t>plačilnega</a:t>
            </a:r>
            <a:r>
              <a:rPr lang="en-US" dirty="0"/>
              <a:t> </a:t>
            </a:r>
            <a:r>
              <a:rPr lang="en-US" dirty="0" err="1"/>
              <a:t>naloga</a:t>
            </a:r>
            <a:r>
              <a:rPr lang="en-US" dirty="0"/>
              <a:t> in v </a:t>
            </a:r>
            <a:r>
              <a:rPr lang="en-US" dirty="0" err="1"/>
              <a:t>aplikaciji</a:t>
            </a:r>
            <a:r>
              <a:rPr lang="en-US" dirty="0"/>
              <a:t> </a:t>
            </a:r>
            <a:r>
              <a:rPr lang="en-US" dirty="0" err="1"/>
              <a:t>lahko</a:t>
            </a:r>
            <a:r>
              <a:rPr lang="en-US" dirty="0"/>
              <a:t> </a:t>
            </a:r>
            <a:r>
              <a:rPr lang="en-US" dirty="0" err="1"/>
              <a:t>shranite</a:t>
            </a:r>
            <a:r>
              <a:rPr lang="en-US" dirty="0"/>
              <a:t> </a:t>
            </a:r>
            <a:r>
              <a:rPr lang="en-US" dirty="0" err="1"/>
              <a:t>podatke</a:t>
            </a:r>
            <a:r>
              <a:rPr lang="en-US" dirty="0"/>
              <a:t> o </a:t>
            </a:r>
            <a:r>
              <a:rPr lang="en-US" dirty="0" err="1"/>
              <a:t>računu</a:t>
            </a:r>
            <a:r>
              <a:rPr lang="en-US" dirty="0"/>
              <a:t> </a:t>
            </a:r>
            <a:r>
              <a:rPr lang="en-US" dirty="0" err="1"/>
              <a:t>prejemnika</a:t>
            </a:r>
            <a:r>
              <a:rPr lang="en-US" dirty="0"/>
              <a:t>, da </a:t>
            </a:r>
            <a:r>
              <a:rPr lang="en-US" dirty="0" err="1"/>
              <a:t>vam</a:t>
            </a:r>
            <a:r>
              <a:rPr lang="en-US" dirty="0"/>
              <a:t> </a:t>
            </a:r>
            <a:r>
              <a:rPr lang="en-US" dirty="0" err="1"/>
              <a:t>jih</a:t>
            </a:r>
            <a:r>
              <a:rPr lang="en-US" dirty="0"/>
              <a:t> </a:t>
            </a:r>
            <a:r>
              <a:rPr lang="en-US" dirty="0" err="1"/>
              <a:t>ob</a:t>
            </a:r>
            <a:r>
              <a:rPr lang="en-US" dirty="0"/>
              <a:t> </a:t>
            </a:r>
            <a:r>
              <a:rPr lang="en-US" dirty="0" err="1"/>
              <a:t>naslednjem</a:t>
            </a:r>
            <a:r>
              <a:rPr lang="en-US" dirty="0"/>
              <a:t> </a:t>
            </a:r>
            <a:r>
              <a:rPr lang="en-US" dirty="0" err="1"/>
              <a:t>nakazilu</a:t>
            </a:r>
            <a:r>
              <a:rPr lang="en-US" dirty="0"/>
              <a:t> ne </a:t>
            </a:r>
            <a:r>
              <a:rPr lang="en-US" dirty="0" err="1"/>
              <a:t>bo</a:t>
            </a:r>
            <a:r>
              <a:rPr lang="en-US" dirty="0"/>
              <a:t> </a:t>
            </a:r>
            <a:r>
              <a:rPr lang="en-US" dirty="0" err="1"/>
              <a:t>treba</a:t>
            </a:r>
            <a:r>
              <a:rPr lang="en-US" dirty="0"/>
              <a:t> </a:t>
            </a:r>
            <a:r>
              <a:rPr lang="en-US" dirty="0" err="1"/>
              <a:t>iskati</a:t>
            </a:r>
            <a:r>
              <a:rPr lang="en-US" dirty="0"/>
              <a:t>. </a:t>
            </a:r>
            <a:endParaRPr lang="el-GR" dirty="0"/>
          </a:p>
        </p:txBody>
      </p:sp>
      <p:sp>
        <p:nvSpPr>
          <p:cNvPr id="5" name="Google Shape;205;p11">
            <a:extLst>
              <a:ext uri="{FF2B5EF4-FFF2-40B4-BE49-F238E27FC236}">
                <a16:creationId xmlns:a16="http://schemas.microsoft.com/office/drawing/2014/main" id="{844C97DE-9FA5-B30B-8896-302C85BBCF41}"/>
              </a:ext>
            </a:extLst>
          </p:cNvPr>
          <p:cNvSpPr/>
          <p:nvPr/>
        </p:nvSpPr>
        <p:spPr>
          <a:xfrm>
            <a:off x="9711886" y="6581041"/>
            <a:ext cx="2474492" cy="276959"/>
          </a:xfrm>
          <a:prstGeom prst="rect">
            <a:avLst/>
          </a:prstGeom>
          <a:noFill/>
          <a:ln>
            <a:noFill/>
          </a:ln>
        </p:spPr>
        <p:txBody>
          <a:bodyPr spcFirstLastPara="1" wrap="square" lIns="91425" tIns="45700" rIns="91425" bIns="45700" anchor="t" anchorCtr="0">
            <a:spAutoFit/>
          </a:bodyPr>
          <a:lstStyle/>
          <a:p>
            <a:pPr marL="0" marR="0" lvl="0" indent="0" algn="r">
              <a:lnSpc>
                <a:spcPct val="100000"/>
              </a:lnSpc>
              <a:spcBef>
                <a:spcPts val="0"/>
              </a:spcBef>
              <a:spcAft>
                <a:spcPts val="0"/>
              </a:spcAft>
              <a:buNone/>
            </a:pPr>
            <a:r>
              <a:rPr lang="es-ES" sz="1200" dirty="0" err="1"/>
              <a:t>Slika</a:t>
            </a:r>
            <a:r>
              <a:rPr lang="es-ES" sz="1200" dirty="0"/>
              <a:t>:</a:t>
            </a:r>
            <a:r>
              <a:rPr lang="es-ES" sz="1200" dirty="0">
                <a:hlinkClick r:id="rId3"/>
              </a:rPr>
              <a:t> Freepik</a:t>
            </a:r>
            <a:endParaRPr lang="en-US" sz="1200" b="0" i="0" u="none" strike="noStrike" cap="none">
              <a:solidFill>
                <a:schemeClr val="dk1"/>
              </a:solidFill>
              <a:latin typeface="Calibri"/>
              <a:ea typeface="Calibri"/>
              <a:cs typeface="Calibri"/>
            </a:endParaRPr>
          </a:p>
        </p:txBody>
      </p:sp>
      <p:sp>
        <p:nvSpPr>
          <p:cNvPr id="8" name="Title 1">
            <a:extLst>
              <a:ext uri="{FF2B5EF4-FFF2-40B4-BE49-F238E27FC236}">
                <a16:creationId xmlns:a16="http://schemas.microsoft.com/office/drawing/2014/main" id="{15DA7C18-5974-5B10-22AF-E05331EBF503}"/>
              </a:ext>
            </a:extLst>
          </p:cNvPr>
          <p:cNvSpPr txBox="1">
            <a:spLocks/>
          </p:cNvSpPr>
          <p:nvPr/>
        </p:nvSpPr>
        <p:spPr>
          <a:xfrm>
            <a:off x="3043770" y="1235460"/>
            <a:ext cx="9047167" cy="105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800" b="1" kern="1200" dirty="0">
                <a:solidFill>
                  <a:srgbClr val="1C2E78"/>
                </a:solidFill>
                <a:effectLst/>
                <a:latin typeface="+mn-lt"/>
                <a:ea typeface="Adobe Gothic Std B" panose="020B0800000000000000" pitchFamily="34" charset="-128"/>
                <a:cs typeface="+mj-cs"/>
              </a:defRPr>
            </a:lvl1pPr>
          </a:lstStyle>
          <a:p>
            <a:r>
              <a:rPr lang="en-US" sz="2200">
                <a:ea typeface="Adobe Gothic Std B"/>
              </a:rPr>
              <a:t>v </a:t>
            </a:r>
            <a:r>
              <a:rPr lang="en-US" sz="2200" err="1">
                <a:ea typeface="Adobe Gothic Std B"/>
              </a:rPr>
              <a:t>primerjavi</a:t>
            </a:r>
            <a:r>
              <a:rPr lang="en-US" sz="2200">
                <a:ea typeface="Adobe Gothic Std B"/>
              </a:rPr>
              <a:t> s </a:t>
            </a:r>
            <a:r>
              <a:rPr lang="en-US" sz="2200" err="1">
                <a:ea typeface="Adobe Gothic Std B"/>
              </a:rPr>
              <a:t>prenašanjem</a:t>
            </a:r>
            <a:r>
              <a:rPr lang="en-US" sz="2200">
                <a:ea typeface="Adobe Gothic Std B"/>
              </a:rPr>
              <a:t> </a:t>
            </a:r>
            <a:r>
              <a:rPr lang="en-US" sz="2200" err="1">
                <a:ea typeface="Adobe Gothic Std B"/>
              </a:rPr>
              <a:t>gotovine</a:t>
            </a:r>
            <a:r>
              <a:rPr lang="en-US" sz="2200">
                <a:ea typeface="Adobe Gothic Std B"/>
              </a:rPr>
              <a:t> </a:t>
            </a:r>
            <a:r>
              <a:rPr lang="en-US" sz="2200" err="1">
                <a:ea typeface="Adobe Gothic Std B"/>
              </a:rPr>
              <a:t>ali</a:t>
            </a:r>
            <a:r>
              <a:rPr lang="en-US" sz="2200">
                <a:ea typeface="Adobe Gothic Std B"/>
              </a:rPr>
              <a:t> </a:t>
            </a:r>
            <a:r>
              <a:rPr lang="en-US" sz="2200" err="1">
                <a:ea typeface="Adobe Gothic Std B"/>
              </a:rPr>
              <a:t>plačevanjem</a:t>
            </a:r>
            <a:r>
              <a:rPr lang="en-US" sz="2200">
                <a:ea typeface="Adobe Gothic Std B"/>
              </a:rPr>
              <a:t> </a:t>
            </a:r>
            <a:r>
              <a:rPr lang="en-US" sz="2200" err="1">
                <a:ea typeface="Adobe Gothic Std B"/>
              </a:rPr>
              <a:t>pri</a:t>
            </a:r>
            <a:r>
              <a:rPr lang="en-US" sz="2200">
                <a:ea typeface="Adobe Gothic Std B"/>
              </a:rPr>
              <a:t> </a:t>
            </a:r>
            <a:r>
              <a:rPr lang="en-US" sz="2200" err="1">
                <a:ea typeface="Adobe Gothic Std B"/>
              </a:rPr>
              <a:t>bančnem</a:t>
            </a:r>
            <a:r>
              <a:rPr lang="en-US" sz="2200">
                <a:ea typeface="Adobe Gothic Std B"/>
              </a:rPr>
              <a:t> </a:t>
            </a:r>
            <a:r>
              <a:rPr lang="en-US" sz="2200" err="1">
                <a:ea typeface="Adobe Gothic Std B"/>
              </a:rPr>
              <a:t>okencu</a:t>
            </a:r>
            <a:r>
              <a:rPr lang="en-US" sz="2200">
                <a:ea typeface="Adobe Gothic Std B"/>
              </a:rPr>
              <a:t>:</a:t>
            </a:r>
            <a:endParaRPr lang="es-ES" sz="2200">
              <a:ea typeface="Adobe Gothic Std B"/>
            </a:endParaRPr>
          </a:p>
        </p:txBody>
      </p:sp>
      <p:pic>
        <p:nvPicPr>
          <p:cNvPr id="11" name="Imagen 10" descr="Interfaz de usuario gráfica&#10;&#10;Descripción generada automáticamente">
            <a:extLst>
              <a:ext uri="{FF2B5EF4-FFF2-40B4-BE49-F238E27FC236}">
                <a16:creationId xmlns:a16="http://schemas.microsoft.com/office/drawing/2014/main" id="{6F128F8E-38DF-7056-F4AB-4EE3760547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63633" y="2420362"/>
            <a:ext cx="4107751" cy="2738500"/>
          </a:xfrm>
          <a:prstGeom prst="rect">
            <a:avLst/>
          </a:prstGeom>
        </p:spPr>
      </p:pic>
      <p:sp>
        <p:nvSpPr>
          <p:cNvPr id="7" name="Google Shape;182;p14">
            <a:extLst>
              <a:ext uri="{FF2B5EF4-FFF2-40B4-BE49-F238E27FC236}">
                <a16:creationId xmlns:a16="http://schemas.microsoft.com/office/drawing/2014/main" id="{FA1BAD2C-B0E6-E11A-DFAA-DC46E1D62CDD}"/>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6212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ustración del concepto de banca móvil">
            <a:extLst>
              <a:ext uri="{FF2B5EF4-FFF2-40B4-BE49-F238E27FC236}">
                <a16:creationId xmlns:a16="http://schemas.microsoft.com/office/drawing/2014/main" id="{E9161A8A-304D-766D-DBE5-3421791B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570" y="1781348"/>
            <a:ext cx="3437088" cy="3437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C902AA-D6BA-31FF-5485-450E146EA04D}"/>
              </a:ext>
            </a:extLst>
          </p:cNvPr>
          <p:cNvSpPr>
            <a:spLocks noGrp="1"/>
          </p:cNvSpPr>
          <p:nvPr>
            <p:ph type="title"/>
          </p:nvPr>
        </p:nvSpPr>
        <p:spPr/>
        <p:txBody>
          <a:bodyPr>
            <a:normAutofit/>
          </a:bodyPr>
          <a:lstStyle/>
          <a:p>
            <a:r>
              <a:rPr lang="en-GB" sz="3100">
                <a:ea typeface="Adobe Gothic Std B"/>
              </a:rPr>
              <a:t>Spremljanje stanja na računu</a:t>
            </a:r>
            <a:r>
              <a:rPr lang="es-ES" sz="3100" dirty="0">
                <a:ea typeface="Adobe Gothic Std B"/>
              </a:rPr>
              <a:t>    (1/2)</a:t>
            </a:r>
            <a:endParaRPr lang="el-GR" dirty="0">
              <a:ea typeface="Adobe Gothic Std B"/>
            </a:endParaRPr>
          </a:p>
        </p:txBody>
      </p:sp>
      <p:sp>
        <p:nvSpPr>
          <p:cNvPr id="3" name="Content Placeholder 2">
            <a:extLst>
              <a:ext uri="{FF2B5EF4-FFF2-40B4-BE49-F238E27FC236}">
                <a16:creationId xmlns:a16="http://schemas.microsoft.com/office/drawing/2014/main" id="{FA1ADC9E-761E-6F01-DA01-AB60959A329F}"/>
              </a:ext>
            </a:extLst>
          </p:cNvPr>
          <p:cNvSpPr>
            <a:spLocks noGrp="1"/>
          </p:cNvSpPr>
          <p:nvPr>
            <p:ph idx="1"/>
          </p:nvPr>
        </p:nvSpPr>
        <p:spPr>
          <a:xfrm>
            <a:off x="558000" y="1781348"/>
            <a:ext cx="8426974" cy="4553504"/>
          </a:xfrm>
        </p:spPr>
        <p:txBody>
          <a:bodyPr vert="horz" lIns="91440" tIns="45720" rIns="91440" bIns="45720" rtlCol="0" anchor="t">
            <a:noAutofit/>
          </a:bodyPr>
          <a:lstStyle/>
          <a:p>
            <a:pPr marL="0" indent="0">
              <a:buNone/>
            </a:pPr>
            <a:r>
              <a:rPr lang="en-US" sz="2200" b="1" kern="0" dirty="0">
                <a:cs typeface="Times New Roman"/>
              </a:rPr>
              <a:t>Kako </a:t>
            </a:r>
            <a:r>
              <a:rPr lang="en-US" sz="2200" b="1" kern="0" dirty="0" err="1">
                <a:cs typeface="Times New Roman"/>
              </a:rPr>
              <a:t>lahko</a:t>
            </a:r>
            <a:r>
              <a:rPr lang="en-US" sz="2200" b="1" kern="0" dirty="0">
                <a:cs typeface="Times New Roman"/>
              </a:rPr>
              <a:t> </a:t>
            </a:r>
            <a:r>
              <a:rPr lang="en-US" sz="2200" b="1" kern="0" dirty="0" err="1">
                <a:cs typeface="Times New Roman"/>
              </a:rPr>
              <a:t>prek</a:t>
            </a:r>
            <a:r>
              <a:rPr lang="en-US" sz="2200" b="1" kern="0" dirty="0">
                <a:cs typeface="Times New Roman"/>
              </a:rPr>
              <a:t> </a:t>
            </a:r>
            <a:r>
              <a:rPr lang="en-US" sz="2200" b="1" kern="0" dirty="0" err="1">
                <a:cs typeface="Times New Roman"/>
              </a:rPr>
              <a:t>spleta</a:t>
            </a:r>
            <a:r>
              <a:rPr lang="en-US" sz="2200" b="1" kern="0" dirty="0">
                <a:cs typeface="Times New Roman"/>
              </a:rPr>
              <a:t> </a:t>
            </a:r>
            <a:r>
              <a:rPr lang="en-US" sz="2200" b="1" kern="0" dirty="0" err="1">
                <a:cs typeface="Times New Roman"/>
              </a:rPr>
              <a:t>preverjam</a:t>
            </a:r>
            <a:r>
              <a:rPr lang="en-US" sz="2200" b="1" kern="0" dirty="0">
                <a:cs typeface="Times New Roman"/>
              </a:rPr>
              <a:t> </a:t>
            </a:r>
            <a:r>
              <a:rPr lang="en-US" sz="2200" b="1" kern="0" dirty="0" err="1">
                <a:cs typeface="Times New Roman"/>
              </a:rPr>
              <a:t>promet</a:t>
            </a:r>
            <a:r>
              <a:rPr lang="en-US" sz="2200" b="1" kern="0" dirty="0">
                <a:cs typeface="Times New Roman"/>
              </a:rPr>
              <a:t> </a:t>
            </a:r>
            <a:r>
              <a:rPr lang="en-US" sz="2200" b="1" kern="0" dirty="0" err="1">
                <a:cs typeface="Times New Roman"/>
              </a:rPr>
              <a:t>na</a:t>
            </a:r>
            <a:r>
              <a:rPr lang="en-US" sz="2200" b="1" kern="0" dirty="0">
                <a:cs typeface="Times New Roman"/>
              </a:rPr>
              <a:t> </a:t>
            </a:r>
            <a:r>
              <a:rPr lang="en-US" sz="2200" b="1" kern="0" dirty="0" err="1">
                <a:cs typeface="Times New Roman"/>
              </a:rPr>
              <a:t>svojem</a:t>
            </a:r>
            <a:r>
              <a:rPr lang="en-US" sz="2200" b="1" kern="0" dirty="0">
                <a:cs typeface="Times New Roman"/>
              </a:rPr>
              <a:t> </a:t>
            </a:r>
            <a:r>
              <a:rPr lang="en-US" sz="2200" b="1" kern="0" dirty="0" err="1">
                <a:cs typeface="Times New Roman"/>
              </a:rPr>
              <a:t>računu</a:t>
            </a:r>
            <a:r>
              <a:rPr lang="en-US" sz="2200" b="1" kern="0" dirty="0">
                <a:cs typeface="Times New Roman"/>
              </a:rPr>
              <a:t>?</a:t>
            </a:r>
            <a:endParaRPr lang="es-ES" sz="2200" b="1" kern="0" dirty="0">
              <a:cs typeface="Times New Roman"/>
            </a:endParaRPr>
          </a:p>
          <a:p>
            <a:pPr marL="0" indent="0">
              <a:buNone/>
            </a:pPr>
            <a:r>
              <a:rPr lang="en-US" sz="2200" kern="0" dirty="0">
                <a:cs typeface="Times New Roman"/>
              </a:rPr>
              <a:t>Do </a:t>
            </a:r>
            <a:r>
              <a:rPr lang="en-US" sz="2200" kern="0" dirty="0" err="1">
                <a:cs typeface="Times New Roman"/>
              </a:rPr>
              <a:t>informacij</a:t>
            </a:r>
            <a:r>
              <a:rPr lang="en-US" sz="2200" kern="0" dirty="0">
                <a:cs typeface="Times New Roman"/>
              </a:rPr>
              <a:t> o </a:t>
            </a:r>
            <a:r>
              <a:rPr lang="en-US" sz="2200" kern="0" dirty="0" err="1">
                <a:cs typeface="Times New Roman"/>
              </a:rPr>
              <a:t>bančnih</a:t>
            </a:r>
            <a:r>
              <a:rPr lang="en-US" sz="2200" kern="0" dirty="0">
                <a:cs typeface="Times New Roman"/>
              </a:rPr>
              <a:t> </a:t>
            </a:r>
            <a:r>
              <a:rPr lang="en-US" sz="2200" kern="0" dirty="0" err="1">
                <a:cs typeface="Times New Roman"/>
              </a:rPr>
              <a:t>transakcijah</a:t>
            </a:r>
            <a:r>
              <a:rPr lang="en-US" sz="2200" kern="0" dirty="0">
                <a:cs typeface="Times New Roman"/>
              </a:rPr>
              <a:t> </a:t>
            </a:r>
            <a:r>
              <a:rPr lang="en-US" sz="2200" kern="0" dirty="0" err="1">
                <a:cs typeface="Times New Roman"/>
              </a:rPr>
              <a:t>lahko</a:t>
            </a:r>
            <a:r>
              <a:rPr lang="en-US" sz="2200" kern="0" dirty="0">
                <a:cs typeface="Times New Roman"/>
              </a:rPr>
              <a:t> </a:t>
            </a:r>
            <a:r>
              <a:rPr lang="en-US" sz="2200" kern="0" dirty="0" err="1">
                <a:cs typeface="Times New Roman"/>
              </a:rPr>
              <a:t>dostopate</a:t>
            </a:r>
            <a:r>
              <a:rPr lang="en-US" sz="2200" kern="0" dirty="0">
                <a:cs typeface="Times New Roman"/>
              </a:rPr>
              <a:t> </a:t>
            </a:r>
            <a:r>
              <a:rPr lang="en-US" sz="2200" kern="0" dirty="0" err="1">
                <a:cs typeface="Times New Roman"/>
              </a:rPr>
              <a:t>na</a:t>
            </a:r>
            <a:r>
              <a:rPr lang="en-US" sz="2200" kern="0" dirty="0">
                <a:cs typeface="Times New Roman"/>
              </a:rPr>
              <a:t> </a:t>
            </a:r>
            <a:r>
              <a:rPr lang="en-US" sz="2200" kern="0" dirty="0" err="1">
                <a:cs typeface="Times New Roman"/>
              </a:rPr>
              <a:t>več</a:t>
            </a:r>
            <a:r>
              <a:rPr lang="en-US" sz="2200" kern="0" dirty="0">
                <a:cs typeface="Times New Roman"/>
              </a:rPr>
              <a:t> </a:t>
            </a:r>
            <a:r>
              <a:rPr lang="en-US" sz="2200" kern="0" dirty="0" err="1">
                <a:cs typeface="Times New Roman"/>
              </a:rPr>
              <a:t>načinov</a:t>
            </a:r>
            <a:r>
              <a:rPr lang="en-US" sz="2200" kern="0" dirty="0">
                <a:cs typeface="Times New Roman"/>
              </a:rPr>
              <a:t>:</a:t>
            </a:r>
            <a:endParaRPr lang="en-US" sz="2200" kern="0" dirty="0">
              <a:ea typeface="Calibri"/>
              <a:cs typeface="Times New Roman"/>
            </a:endParaRPr>
          </a:p>
          <a:p>
            <a:pPr marL="450850" lvl="1">
              <a:spcAft>
                <a:spcPts val="0"/>
              </a:spcAft>
            </a:pPr>
            <a:r>
              <a:rPr lang="en-US" dirty="0" err="1"/>
              <a:t>Podatke</a:t>
            </a:r>
            <a:r>
              <a:rPr lang="en-US" dirty="0"/>
              <a:t> o </a:t>
            </a:r>
            <a:r>
              <a:rPr lang="en-US" dirty="0" err="1"/>
              <a:t>prometu</a:t>
            </a:r>
            <a:r>
              <a:rPr lang="en-US" dirty="0"/>
              <a:t> </a:t>
            </a:r>
            <a:r>
              <a:rPr lang="en-US" dirty="0" err="1"/>
              <a:t>lahko</a:t>
            </a:r>
            <a:r>
              <a:rPr lang="en-US" dirty="0"/>
              <a:t> </a:t>
            </a:r>
            <a:r>
              <a:rPr lang="en-US" dirty="0" err="1"/>
              <a:t>preverjate</a:t>
            </a:r>
            <a:r>
              <a:rPr lang="en-US" dirty="0"/>
              <a:t> v </a:t>
            </a:r>
            <a:r>
              <a:rPr lang="en-US" dirty="0" err="1"/>
              <a:t>meniju</a:t>
            </a:r>
            <a:r>
              <a:rPr lang="en-US" dirty="0"/>
              <a:t> ‘</a:t>
            </a:r>
            <a:r>
              <a:rPr lang="en-US" b="1" dirty="0" err="1"/>
              <a:t>Transakcije</a:t>
            </a:r>
            <a:r>
              <a:rPr lang="en-US" dirty="0"/>
              <a:t>’. Ko </a:t>
            </a:r>
            <a:r>
              <a:rPr lang="en-US" dirty="0" err="1"/>
              <a:t>kliknete</a:t>
            </a:r>
            <a:r>
              <a:rPr lang="en-US" dirty="0"/>
              <a:t> </a:t>
            </a:r>
            <a:r>
              <a:rPr lang="en-US" dirty="0" err="1"/>
              <a:t>na</a:t>
            </a:r>
            <a:r>
              <a:rPr lang="en-US" dirty="0"/>
              <a:t> </a:t>
            </a:r>
            <a:r>
              <a:rPr lang="en-US" dirty="0" err="1"/>
              <a:t>določeno</a:t>
            </a:r>
            <a:r>
              <a:rPr lang="en-US" dirty="0"/>
              <a:t> </a:t>
            </a:r>
            <a:r>
              <a:rPr lang="en-US" dirty="0" err="1"/>
              <a:t>transakcijo</a:t>
            </a:r>
            <a:r>
              <a:rPr lang="en-US" dirty="0"/>
              <a:t>, se </a:t>
            </a:r>
            <a:r>
              <a:rPr lang="en-US" dirty="0" err="1"/>
              <a:t>prikažejo</a:t>
            </a:r>
            <a:r>
              <a:rPr lang="en-US" dirty="0"/>
              <a:t> </a:t>
            </a:r>
            <a:r>
              <a:rPr lang="en-US" dirty="0" err="1"/>
              <a:t>podatki</a:t>
            </a:r>
            <a:r>
              <a:rPr lang="en-US" dirty="0"/>
              <a:t>, ki vas </a:t>
            </a:r>
            <a:r>
              <a:rPr lang="en-US" dirty="0" err="1"/>
              <a:t>zanimajo</a:t>
            </a:r>
            <a:r>
              <a:rPr lang="en-US" dirty="0"/>
              <a:t>. </a:t>
            </a:r>
            <a:r>
              <a:rPr lang="en-US" dirty="0" err="1"/>
              <a:t>Lahko</a:t>
            </a:r>
            <a:r>
              <a:rPr lang="en-US" dirty="0"/>
              <a:t> </a:t>
            </a:r>
            <a:r>
              <a:rPr lang="en-US" dirty="0" err="1"/>
              <a:t>si</a:t>
            </a:r>
            <a:r>
              <a:rPr lang="en-US" dirty="0"/>
              <a:t> </a:t>
            </a:r>
            <a:r>
              <a:rPr lang="en-US" dirty="0" err="1"/>
              <a:t>neposredno</a:t>
            </a:r>
            <a:r>
              <a:rPr lang="en-US" dirty="0"/>
              <a:t> </a:t>
            </a:r>
            <a:r>
              <a:rPr lang="en-US" dirty="0" err="1"/>
              <a:t>prenesete</a:t>
            </a:r>
            <a:r>
              <a:rPr lang="en-US" dirty="0"/>
              <a:t> </a:t>
            </a:r>
            <a:r>
              <a:rPr lang="en-US" dirty="0" err="1"/>
              <a:t>potrdilo</a:t>
            </a:r>
            <a:r>
              <a:rPr lang="en-US" dirty="0"/>
              <a:t> o </a:t>
            </a:r>
            <a:r>
              <a:rPr lang="en-US" dirty="0" err="1"/>
              <a:t>tej</a:t>
            </a:r>
            <a:r>
              <a:rPr lang="en-US" dirty="0"/>
              <a:t> </a:t>
            </a:r>
            <a:r>
              <a:rPr lang="en-US" dirty="0" err="1"/>
              <a:t>transakciji</a:t>
            </a:r>
            <a:r>
              <a:rPr lang="en-US" dirty="0"/>
              <a:t>. </a:t>
            </a:r>
            <a:endParaRPr lang="en-US" dirty="0">
              <a:ea typeface="Calibri"/>
              <a:cs typeface="Calibri"/>
            </a:endParaRPr>
          </a:p>
          <a:p>
            <a:pPr marL="450850" lvl="1">
              <a:spcAft>
                <a:spcPts val="0"/>
              </a:spcAft>
            </a:pPr>
            <a:r>
              <a:rPr lang="en-US" dirty="0" err="1"/>
              <a:t>Če</a:t>
            </a:r>
            <a:r>
              <a:rPr lang="en-US" dirty="0"/>
              <a:t> </a:t>
            </a:r>
            <a:r>
              <a:rPr lang="en-US" dirty="0" err="1"/>
              <a:t>iščete</a:t>
            </a:r>
            <a:r>
              <a:rPr lang="en-US" dirty="0"/>
              <a:t> </a:t>
            </a:r>
            <a:r>
              <a:rPr lang="en-US" dirty="0" err="1"/>
              <a:t>potrdilo</a:t>
            </a:r>
            <a:r>
              <a:rPr lang="en-US" dirty="0"/>
              <a:t> o </a:t>
            </a:r>
            <a:r>
              <a:rPr lang="en-US" dirty="0" err="1"/>
              <a:t>dobavi</a:t>
            </a:r>
            <a:r>
              <a:rPr lang="en-US" dirty="0"/>
              <a:t>, </a:t>
            </a:r>
            <a:r>
              <a:rPr lang="en-US" dirty="0" err="1"/>
              <a:t>preverite</a:t>
            </a:r>
            <a:r>
              <a:rPr lang="en-US" dirty="0"/>
              <a:t> </a:t>
            </a:r>
            <a:r>
              <a:rPr lang="en-US" dirty="0" err="1"/>
              <a:t>meni</a:t>
            </a:r>
            <a:r>
              <a:rPr lang="en-US" dirty="0"/>
              <a:t> ‘</a:t>
            </a:r>
            <a:r>
              <a:rPr lang="en-US" b="1" dirty="0" err="1"/>
              <a:t>Direktne</a:t>
            </a:r>
            <a:r>
              <a:rPr lang="en-US" b="1" dirty="0"/>
              <a:t> </a:t>
            </a:r>
            <a:r>
              <a:rPr lang="en-US" b="1" dirty="0" err="1"/>
              <a:t>obremenitve</a:t>
            </a:r>
            <a:r>
              <a:rPr lang="en-US" dirty="0"/>
              <a:t>’.</a:t>
            </a:r>
            <a:endParaRPr lang="es-ES" kern="100" dirty="0">
              <a:ea typeface="Times New Roman" panose="02020603050405020304" pitchFamily="18" charset="0"/>
              <a:cs typeface="Times New Roman" panose="02020603050405020304" pitchFamily="18" charset="0"/>
            </a:endParaRPr>
          </a:p>
          <a:p>
            <a:pPr marL="450850" lvl="1">
              <a:spcAft>
                <a:spcPts val="0"/>
              </a:spcAft>
            </a:pPr>
            <a:r>
              <a:rPr lang="en-US" dirty="0" err="1"/>
              <a:t>Če</a:t>
            </a:r>
            <a:r>
              <a:rPr lang="en-US" dirty="0"/>
              <a:t> </a:t>
            </a:r>
            <a:r>
              <a:rPr lang="en-US" dirty="0" err="1"/>
              <a:t>iščete</a:t>
            </a:r>
            <a:r>
              <a:rPr lang="en-US" dirty="0"/>
              <a:t> </a:t>
            </a:r>
            <a:r>
              <a:rPr lang="en-US" dirty="0" err="1"/>
              <a:t>nakazilo</a:t>
            </a:r>
            <a:r>
              <a:rPr lang="en-US" dirty="0"/>
              <a:t>, v </a:t>
            </a:r>
            <a:r>
              <a:rPr lang="en-US" dirty="0" err="1"/>
              <a:t>meniju</a:t>
            </a:r>
            <a:r>
              <a:rPr lang="en-US" dirty="0"/>
              <a:t> </a:t>
            </a:r>
            <a:r>
              <a:rPr lang="en-US" dirty="0" err="1"/>
              <a:t>izberite</a:t>
            </a:r>
            <a:r>
              <a:rPr lang="en-US" dirty="0"/>
              <a:t> </a:t>
            </a:r>
            <a:r>
              <a:rPr lang="en-US" b="1" dirty="0" err="1"/>
              <a:t>Nakazila</a:t>
            </a:r>
            <a:r>
              <a:rPr lang="en-US" dirty="0"/>
              <a:t> &gt; </a:t>
            </a:r>
            <a:r>
              <a:rPr lang="en-US" dirty="0" err="1"/>
              <a:t>Prejeta</a:t>
            </a:r>
            <a:r>
              <a:rPr lang="en-US" dirty="0"/>
              <a:t>/</a:t>
            </a:r>
            <a:r>
              <a:rPr lang="en-US" dirty="0" err="1"/>
              <a:t>Poslana</a:t>
            </a:r>
            <a:r>
              <a:rPr lang="en-US" dirty="0"/>
              <a:t> in </a:t>
            </a:r>
            <a:r>
              <a:rPr lang="en-US" dirty="0" err="1"/>
              <a:t>uporabite</a:t>
            </a:r>
            <a:r>
              <a:rPr lang="en-US" dirty="0"/>
              <a:t> </a:t>
            </a:r>
            <a:r>
              <a:rPr lang="en-US" dirty="0" err="1"/>
              <a:t>iskalnik</a:t>
            </a:r>
            <a:r>
              <a:rPr lang="en-US" dirty="0"/>
              <a:t>.</a:t>
            </a:r>
            <a:endParaRPr lang="es-ES" dirty="0"/>
          </a:p>
          <a:p>
            <a:endParaRPr lang="el-GR" dirty="0"/>
          </a:p>
        </p:txBody>
      </p:sp>
      <p:sp>
        <p:nvSpPr>
          <p:cNvPr id="4" name="Google Shape;235;p14">
            <a:extLst>
              <a:ext uri="{FF2B5EF4-FFF2-40B4-BE49-F238E27FC236}">
                <a16:creationId xmlns:a16="http://schemas.microsoft.com/office/drawing/2014/main" id="{F3EDDB54-5348-B7A4-4BCF-80B760DC518B}"/>
              </a:ext>
            </a:extLst>
          </p:cNvPr>
          <p:cNvSpPr/>
          <p:nvPr/>
        </p:nvSpPr>
        <p:spPr>
          <a:xfrm>
            <a:off x="3045166" y="6334852"/>
            <a:ext cx="8772088" cy="830956"/>
          </a:xfrm>
          <a:prstGeom prst="rect">
            <a:avLst/>
          </a:prstGeom>
          <a:noFill/>
          <a:ln>
            <a:noFill/>
          </a:ln>
        </p:spPr>
        <p:txBody>
          <a:bodyPr spcFirstLastPara="1" wrap="square" lIns="91425" tIns="45700" rIns="91425" bIns="45700" anchor="t" anchorCtr="0">
            <a:spAutoFit/>
          </a:bodyPr>
          <a:lstStyle/>
          <a:p>
            <a:pPr algn="r"/>
            <a:r>
              <a:rPr lang="es-ES" sz="1200" dirty="0" err="1"/>
              <a:t>Slika</a:t>
            </a:r>
            <a:r>
              <a:rPr lang="es-ES" sz="1200" dirty="0"/>
              <a:t>: </a:t>
            </a:r>
            <a:r>
              <a:rPr lang="es-ES" sz="1200" dirty="0">
                <a:hlinkClick r:id="rId4"/>
              </a:rPr>
              <a:t>Freepik</a:t>
            </a:r>
            <a:endParaRPr lang="es-ES" sz="1200">
              <a:ea typeface="Calibri"/>
              <a:cs typeface="Calibri"/>
            </a:endParaRPr>
          </a:p>
          <a:p>
            <a:pPr marL="0" marR="0" lvl="0" indent="0" algn="r" rtl="0">
              <a:lnSpc>
                <a:spcPct val="100000"/>
              </a:lnSpc>
              <a:spcBef>
                <a:spcPts val="0"/>
              </a:spcBef>
              <a:spcAft>
                <a:spcPts val="0"/>
              </a:spcAft>
              <a:buClr>
                <a:srgbClr val="000000"/>
              </a:buClr>
              <a:buSzPts val="1200"/>
              <a:buFont typeface="Calibri"/>
              <a:buNone/>
            </a:pPr>
            <a:endParaRPr lang="es-ES"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lang="es-ES" sz="1200"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 name="Google Shape;182;p14">
            <a:extLst>
              <a:ext uri="{FF2B5EF4-FFF2-40B4-BE49-F238E27FC236}">
                <a16:creationId xmlns:a16="http://schemas.microsoft.com/office/drawing/2014/main" id="{821C8B48-7184-559A-D83E-862BAAC88C74}"/>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25357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E7653B43-46AB-345C-7DED-976956105A0B}"/>
              </a:ext>
            </a:extLst>
          </p:cNvPr>
          <p:cNvSpPr>
            <a:spLocks noGrp="1"/>
          </p:cNvSpPr>
          <p:nvPr>
            <p:ph idx="1"/>
          </p:nvPr>
        </p:nvSpPr>
        <p:spPr>
          <a:xfrm>
            <a:off x="566153" y="1879561"/>
            <a:ext cx="11059693" cy="3941326"/>
          </a:xfrm>
        </p:spPr>
        <p:txBody>
          <a:bodyPr vert="horz" lIns="91440" tIns="45720" rIns="91440" bIns="45720" rtlCol="0" anchor="t">
            <a:normAutofit/>
          </a:bodyPr>
          <a:lstStyle/>
          <a:p>
            <a:pPr marL="0" indent="0">
              <a:buNone/>
            </a:pPr>
            <a:r>
              <a:rPr lang="en-US" altLang="es-ES" sz="2000" b="1" kern="0" dirty="0" err="1">
                <a:cs typeface="Times New Roman"/>
              </a:rPr>
              <a:t>Primeri</a:t>
            </a:r>
            <a:r>
              <a:rPr lang="en-US" altLang="es-ES" sz="2000" b="1" kern="0" dirty="0">
                <a:cs typeface="Times New Roman"/>
              </a:rPr>
              <a:t> </a:t>
            </a:r>
            <a:r>
              <a:rPr lang="en-US" altLang="es-ES" sz="2000" b="1" kern="0" dirty="0" err="1">
                <a:cs typeface="Times New Roman"/>
              </a:rPr>
              <a:t>poizvedovanja</a:t>
            </a:r>
            <a:r>
              <a:rPr lang="en-US" altLang="es-ES" sz="2000" b="1" kern="0" dirty="0">
                <a:cs typeface="Times New Roman"/>
              </a:rPr>
              <a:t> o </a:t>
            </a:r>
            <a:r>
              <a:rPr lang="en-US" altLang="es-ES" sz="2000" b="1" kern="0" dirty="0" err="1">
                <a:cs typeface="Times New Roman"/>
              </a:rPr>
              <a:t>določeni</a:t>
            </a:r>
            <a:r>
              <a:rPr lang="en-US" altLang="es-ES" sz="2000" b="1" kern="0" dirty="0">
                <a:cs typeface="Times New Roman"/>
              </a:rPr>
              <a:t> </a:t>
            </a:r>
            <a:r>
              <a:rPr lang="en-US" altLang="es-ES" sz="2000" b="1" kern="0" dirty="0" err="1">
                <a:cs typeface="Times New Roman"/>
              </a:rPr>
              <a:t>transakciji</a:t>
            </a:r>
            <a:r>
              <a:rPr lang="en-US" altLang="es-ES" sz="2000" b="1" kern="0" dirty="0">
                <a:cs typeface="Times New Roman"/>
              </a:rPr>
              <a:t> </a:t>
            </a:r>
            <a:endParaRPr lang="el-GR" sz="2000" b="1" dirty="0">
              <a:ea typeface="Calibri"/>
              <a:cs typeface="Times New Roman"/>
            </a:endParaRPr>
          </a:p>
        </p:txBody>
      </p:sp>
      <p:sp>
        <p:nvSpPr>
          <p:cNvPr id="10" name="CuadroTexto 9">
            <a:extLst>
              <a:ext uri="{FF2B5EF4-FFF2-40B4-BE49-F238E27FC236}">
                <a16:creationId xmlns:a16="http://schemas.microsoft.com/office/drawing/2014/main" id="{CDD4E4AC-1FD4-29F9-65FF-ADD09E9AF2C2}"/>
              </a:ext>
            </a:extLst>
          </p:cNvPr>
          <p:cNvSpPr txBox="1"/>
          <p:nvPr/>
        </p:nvSpPr>
        <p:spPr>
          <a:xfrm>
            <a:off x="9131121" y="6363415"/>
            <a:ext cx="2191957" cy="246221"/>
          </a:xfrm>
          <a:prstGeom prst="rect">
            <a:avLst/>
          </a:prstGeom>
          <a:noFill/>
        </p:spPr>
        <p:txBody>
          <a:bodyPr wrap="square" lIns="91440" tIns="45720" rIns="91440" bIns="45720" anchor="t">
            <a:spAutoFit/>
          </a:bodyPr>
          <a:lstStyle/>
          <a:p>
            <a:pPr algn="r"/>
            <a:r>
              <a:rPr lang="es-ES" sz="1000" dirty="0">
                <a:hlinkClick r:id="rId3"/>
              </a:rPr>
              <a:t>Slika: CYLDIGITAL Diapositiva 32</a:t>
            </a:r>
            <a:endParaRPr lang="es-ES" sz="1000" dirty="0"/>
          </a:p>
        </p:txBody>
      </p:sp>
      <p:pic>
        <p:nvPicPr>
          <p:cNvPr id="2052" name="Imagen 1" descr="Interfaz de usuario gráfica, Texto, Aplicación&#10;&#10;Descripción generada automáticamente">
            <a:extLst>
              <a:ext uri="{FF2B5EF4-FFF2-40B4-BE49-F238E27FC236}">
                <a16:creationId xmlns:a16="http://schemas.microsoft.com/office/drawing/2014/main" id="{63DEDBC8-06DC-65D4-70F3-2367DC8AF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746" y="2002673"/>
            <a:ext cx="3728750" cy="43607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D02870D-AAA4-714F-B8B4-B7002C60DC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18" t="7575" r="21549"/>
          <a:stretch/>
        </p:blipFill>
        <p:spPr bwMode="auto">
          <a:xfrm>
            <a:off x="1196504" y="2401823"/>
            <a:ext cx="3877056" cy="396159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B1A36E2-9FA6-CB1D-62EA-983D2F60943D}"/>
              </a:ext>
            </a:extLst>
          </p:cNvPr>
          <p:cNvSpPr txBox="1"/>
          <p:nvPr/>
        </p:nvSpPr>
        <p:spPr>
          <a:xfrm>
            <a:off x="1840992" y="6609636"/>
            <a:ext cx="2279904" cy="246221"/>
          </a:xfrm>
          <a:prstGeom prst="rect">
            <a:avLst/>
          </a:prstGeom>
        </p:spPr>
        <p:txBody>
          <a:bodyPr wrap="square" lIns="91440" tIns="45720" rIns="91440" bIns="45720" rtlCol="0" anchor="t">
            <a:spAutoFit/>
          </a:bodyPr>
          <a:lstStyle/>
          <a:p>
            <a:pPr algn="ctr"/>
            <a:r>
              <a:rPr lang="es-ES" sz="1000" dirty="0" err="1"/>
              <a:t>Slika</a:t>
            </a:r>
            <a:r>
              <a:rPr lang="es-ES" sz="1000" dirty="0"/>
              <a:t>: </a:t>
            </a:r>
            <a:r>
              <a:rPr lang="es-ES" sz="1000" dirty="0">
                <a:hlinkClick r:id="rId6"/>
              </a:rPr>
              <a:t>CaixaBank</a:t>
            </a:r>
            <a:endParaRPr lang="es-ES" sz="1000" dirty="0"/>
          </a:p>
        </p:txBody>
      </p:sp>
      <p:sp>
        <p:nvSpPr>
          <p:cNvPr id="7" name="Τίτλος 6">
            <a:extLst>
              <a:ext uri="{FF2B5EF4-FFF2-40B4-BE49-F238E27FC236}">
                <a16:creationId xmlns:a16="http://schemas.microsoft.com/office/drawing/2014/main" id="{FA0C60A5-6D9F-4DC6-1AC0-94AEE8C89652}"/>
              </a:ext>
            </a:extLst>
          </p:cNvPr>
          <p:cNvSpPr>
            <a:spLocks noGrp="1"/>
          </p:cNvSpPr>
          <p:nvPr>
            <p:ph type="title"/>
          </p:nvPr>
        </p:nvSpPr>
        <p:spPr/>
        <p:txBody>
          <a:bodyPr>
            <a:normAutofit/>
          </a:bodyPr>
          <a:lstStyle/>
          <a:p>
            <a:r>
              <a:rPr lang="en-GB" sz="3100" err="1">
                <a:ea typeface="Calibri"/>
              </a:rPr>
              <a:t>Spremljanje</a:t>
            </a:r>
            <a:r>
              <a:rPr lang="en-GB" sz="3100">
                <a:ea typeface="Calibri"/>
              </a:rPr>
              <a:t> </a:t>
            </a:r>
            <a:r>
              <a:rPr lang="en-GB" sz="3100" err="1">
                <a:ea typeface="Calibri"/>
              </a:rPr>
              <a:t>stanja</a:t>
            </a:r>
            <a:r>
              <a:rPr lang="en-GB" sz="3100">
                <a:ea typeface="Calibri"/>
              </a:rPr>
              <a:t> </a:t>
            </a:r>
            <a:r>
              <a:rPr lang="en-GB" sz="3100" err="1">
                <a:ea typeface="Calibri"/>
              </a:rPr>
              <a:t>na</a:t>
            </a:r>
            <a:r>
              <a:rPr lang="en-GB" sz="3100">
                <a:ea typeface="Calibri"/>
              </a:rPr>
              <a:t> računu</a:t>
            </a:r>
            <a:r>
              <a:rPr lang="es-ES">
                <a:ea typeface="Adobe Gothic Std B"/>
              </a:rPr>
              <a:t> </a:t>
            </a:r>
            <a:r>
              <a:rPr lang="es-ES" sz="2800">
                <a:ea typeface="Adobe Gothic Std B"/>
              </a:rPr>
              <a:t>   (2/2)</a:t>
            </a:r>
            <a:endParaRPr lang="el-GR">
              <a:ea typeface="Adobe Gothic Std B"/>
              <a:cs typeface="Calibri"/>
            </a:endParaRPr>
          </a:p>
        </p:txBody>
      </p:sp>
      <p:sp>
        <p:nvSpPr>
          <p:cNvPr id="6" name="Google Shape;182;p14">
            <a:extLst>
              <a:ext uri="{FF2B5EF4-FFF2-40B4-BE49-F238E27FC236}">
                <a16:creationId xmlns:a16="http://schemas.microsoft.com/office/drawing/2014/main" id="{6BE30C35-E9C5-D163-7434-4BC24EF42A05}"/>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03381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ово поле 20">
            <a:extLst>
              <a:ext uri="{FF2B5EF4-FFF2-40B4-BE49-F238E27FC236}">
                <a16:creationId xmlns:a16="http://schemas.microsoft.com/office/drawing/2014/main" id="{F8103F61-29F4-2529-4C01-6236531E2FA9}"/>
              </a:ext>
            </a:extLst>
          </p:cNvPr>
          <p:cNvSpPr txBox="1"/>
          <p:nvPr/>
        </p:nvSpPr>
        <p:spPr>
          <a:xfrm>
            <a:off x="0" y="2556925"/>
            <a:ext cx="3485322" cy="1200329"/>
          </a:xfrm>
          <a:prstGeom prst="rect">
            <a:avLst/>
          </a:prstGeom>
          <a:noFill/>
        </p:spPr>
        <p:txBody>
          <a:bodyPr wrap="square">
            <a:spAutoFit/>
          </a:bodyPr>
          <a:lstStyle/>
          <a:p>
            <a:pPr algn="ctr"/>
            <a:r>
              <a:rPr lang="en-US" b="1" kern="1200" dirty="0">
                <a:solidFill>
                  <a:srgbClr val="1C2E78"/>
                </a:solidFill>
                <a:latin typeface="+mj-lt"/>
                <a:ea typeface="+mj-ea"/>
                <a:cs typeface="+mj-cs"/>
              </a:rPr>
              <a:t>                      </a:t>
            </a:r>
            <a:r>
              <a:rPr lang="es-ES" sz="5400" b="1" kern="1200" dirty="0">
                <a:solidFill>
                  <a:srgbClr val="1C2E78"/>
                </a:solidFill>
                <a:latin typeface="+mj-lt"/>
                <a:ea typeface="+mj-ea"/>
                <a:cs typeface="+mj-cs"/>
              </a:rPr>
              <a:t>PARTNER</a:t>
            </a:r>
            <a:r>
              <a:rPr lang="sl-SI" sz="5400" b="1" dirty="0">
                <a:solidFill>
                  <a:srgbClr val="1C2E78"/>
                </a:solidFill>
                <a:latin typeface="+mj-lt"/>
                <a:ea typeface="+mj-ea"/>
                <a:cs typeface="+mj-cs"/>
              </a:rPr>
              <a:t>JI</a:t>
            </a:r>
            <a:endParaRPr lang="es-ES" sz="5400" b="1" dirty="0">
              <a:solidFill>
                <a:srgbClr val="1C2E78"/>
              </a:solidFill>
              <a:ea typeface="+mj-ea"/>
              <a:cs typeface="+mj-cs"/>
            </a:endParaRPr>
          </a:p>
        </p:txBody>
      </p:sp>
      <p:pic>
        <p:nvPicPr>
          <p:cNvPr id="4" name="Picture 3">
            <a:extLst>
              <a:ext uri="{FF2B5EF4-FFF2-40B4-BE49-F238E27FC236}">
                <a16:creationId xmlns:a16="http://schemas.microsoft.com/office/drawing/2014/main" id="{30295324-B9DB-7FFF-0928-5F978ADD50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436" y="6150614"/>
            <a:ext cx="668329" cy="677143"/>
          </a:xfrm>
          <a:prstGeom prst="rect">
            <a:avLst/>
          </a:prstGeom>
        </p:spPr>
      </p:pic>
      <p:pic>
        <p:nvPicPr>
          <p:cNvPr id="3" name="Εικόνα 2"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C7035F5-EF96-95B0-E603-C4E0C240DF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1220" y="1827889"/>
            <a:ext cx="2591848" cy="1224267"/>
          </a:xfrm>
          <a:prstGeom prst="rect">
            <a:avLst/>
          </a:prstGeom>
        </p:spPr>
      </p:pic>
      <p:pic>
        <p:nvPicPr>
          <p:cNvPr id="1028" name="Picture 4">
            <a:extLst>
              <a:ext uri="{FF2B5EF4-FFF2-40B4-BE49-F238E27FC236}">
                <a16:creationId xmlns:a16="http://schemas.microsoft.com/office/drawing/2014/main" id="{F23E15A9-32BD-78F7-70D5-C1E1A582D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438" y="2448698"/>
            <a:ext cx="2283890" cy="188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B06199B-0AD3-0B67-BABF-BA949F8CD13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8560" y="2490690"/>
            <a:ext cx="178331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22D93F7-F07E-509D-B0F6-C723B6E19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068" y="5283376"/>
            <a:ext cx="3944079" cy="991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052CEE4-5160-32D3-705F-93A79CABA39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945718" y="5148127"/>
            <a:ext cx="3336531" cy="11456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A9AE537-02A2-F471-8F0D-5A52C2E1BBE3}"/>
              </a:ext>
            </a:extLst>
          </p:cNvPr>
          <p:cNvCxnSpPr/>
          <p:nvPr/>
        </p:nvCxnSpPr>
        <p:spPr>
          <a:xfrm flipH="1">
            <a:off x="1855304" y="0"/>
            <a:ext cx="2882348" cy="6827757"/>
          </a:xfrm>
          <a:prstGeom prst="line">
            <a:avLst/>
          </a:prstGeom>
          <a:ln w="19050">
            <a:solidFill>
              <a:srgbClr val="FFC24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CFD9C0-C210-E6B9-AD22-41F7EF604317}"/>
              </a:ext>
            </a:extLst>
          </p:cNvPr>
          <p:cNvSpPr txBox="1"/>
          <p:nvPr/>
        </p:nvSpPr>
        <p:spPr>
          <a:xfrm>
            <a:off x="3616857" y="4360916"/>
            <a:ext cx="2372959" cy="338554"/>
          </a:xfrm>
          <a:prstGeom prst="rect">
            <a:avLst/>
          </a:prstGeom>
          <a:noFill/>
        </p:spPr>
        <p:txBody>
          <a:bodyPr wrap="square">
            <a:spAutoFit/>
          </a:bodyPr>
          <a:lstStyle/>
          <a:p>
            <a:r>
              <a:rPr lang="en-US" sz="1600" i="0" dirty="0" err="1">
                <a:solidFill>
                  <a:schemeClr val="accent5">
                    <a:lumMod val="60000"/>
                    <a:lumOff val="40000"/>
                  </a:schemeClr>
                </a:solidFill>
                <a:effectLst/>
                <a:highlight>
                  <a:srgbClr val="FFFFFF"/>
                </a:highlight>
                <a:latin typeface="Poppins" panose="00000500000000000000" pitchFamily="2" charset="0"/>
              </a:rPr>
              <a:t>Zavod</a:t>
            </a:r>
            <a:r>
              <a:rPr lang="en-US" sz="1600" i="0" dirty="0">
                <a:solidFill>
                  <a:schemeClr val="accent5">
                    <a:lumMod val="60000"/>
                    <a:lumOff val="40000"/>
                  </a:schemeClr>
                </a:solidFill>
                <a:effectLst/>
                <a:highlight>
                  <a:srgbClr val="FFFFFF"/>
                </a:highlight>
                <a:latin typeface="Poppins" panose="00000500000000000000" pitchFamily="2" charset="0"/>
              </a:rPr>
              <a:t> IZRIIS, </a:t>
            </a:r>
            <a:r>
              <a:rPr lang="sl-SI" sz="1600" i="0" dirty="0">
                <a:solidFill>
                  <a:schemeClr val="accent5">
                    <a:lumMod val="60000"/>
                    <a:lumOff val="40000"/>
                  </a:schemeClr>
                </a:solidFill>
                <a:effectLst/>
                <a:highlight>
                  <a:srgbClr val="FFFFFF"/>
                </a:highlight>
                <a:latin typeface="Poppins" panose="00000500000000000000" pitchFamily="2" charset="0"/>
              </a:rPr>
              <a:t>S</a:t>
            </a:r>
            <a:r>
              <a:rPr lang="es-ES" sz="1600" i="0" dirty="0">
                <a:solidFill>
                  <a:schemeClr val="accent5">
                    <a:lumMod val="60000"/>
                    <a:lumOff val="40000"/>
                  </a:schemeClr>
                </a:solidFill>
                <a:effectLst/>
                <a:highlight>
                  <a:srgbClr val="FFFFFF"/>
                </a:highlight>
                <a:latin typeface="Poppins" panose="00000500000000000000" pitchFamily="2" charset="0"/>
              </a:rPr>
              <a:t>loveni</a:t>
            </a:r>
            <a:r>
              <a:rPr lang="sl-SI" sz="1600" i="0" dirty="0">
                <a:solidFill>
                  <a:schemeClr val="accent5">
                    <a:lumMod val="60000"/>
                    <a:lumOff val="40000"/>
                  </a:schemeClr>
                </a:solidFill>
                <a:effectLst/>
                <a:highlight>
                  <a:srgbClr val="FFFFFF"/>
                </a:highlight>
                <a:latin typeface="Poppins" panose="00000500000000000000" pitchFamily="2" charset="0"/>
              </a:rPr>
              <a:t>j</a:t>
            </a:r>
            <a:r>
              <a:rPr lang="es-ES" sz="1600" i="0" dirty="0">
                <a:solidFill>
                  <a:schemeClr val="accent5">
                    <a:lumMod val="60000"/>
                    <a:lumOff val="40000"/>
                  </a:schemeClr>
                </a:solidFill>
                <a:effectLst/>
                <a:highlight>
                  <a:srgbClr val="FFFFFF"/>
                </a:highlight>
                <a:latin typeface="Poppins" panose="00000500000000000000" pitchFamily="2" charset="0"/>
              </a:rPr>
              <a:t>a</a:t>
            </a:r>
            <a:endParaRPr lang="es-ES" sz="1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493830C6-195E-15CB-5098-01BE7BFE780E}"/>
              </a:ext>
            </a:extLst>
          </p:cNvPr>
          <p:cNvSpPr txBox="1"/>
          <p:nvPr/>
        </p:nvSpPr>
        <p:spPr>
          <a:xfrm>
            <a:off x="6024352" y="4367310"/>
            <a:ext cx="3293023" cy="830997"/>
          </a:xfrm>
          <a:prstGeom prst="rect">
            <a:avLst/>
          </a:prstGeom>
          <a:noFill/>
        </p:spPr>
        <p:txBody>
          <a:bodyPr wrap="square">
            <a:spAutoFit/>
          </a:bodyPr>
          <a:lstStyle/>
          <a:p>
            <a:pPr algn="ctr"/>
            <a:r>
              <a:rPr lang="fr-FR" sz="1600" i="0" dirty="0">
                <a:solidFill>
                  <a:schemeClr val="accent5">
                    <a:lumMod val="60000"/>
                    <a:lumOff val="40000"/>
                  </a:schemeClr>
                </a:solidFill>
                <a:effectLst/>
                <a:highlight>
                  <a:srgbClr val="FFFFFF"/>
                </a:highlight>
                <a:latin typeface="Poppins" panose="00000500000000000000" pitchFamily="2" charset="0"/>
              </a:rPr>
              <a:t>E-SENIORS: INITIATION DES SENIORS AUXNTIC ASSOCIATION, Franci</a:t>
            </a:r>
            <a:r>
              <a:rPr lang="sl-SI" sz="1600" i="0" dirty="0">
                <a:solidFill>
                  <a:schemeClr val="accent5">
                    <a:lumMod val="60000"/>
                    <a:lumOff val="40000"/>
                  </a:schemeClr>
                </a:solidFill>
                <a:effectLst/>
                <a:highlight>
                  <a:srgbClr val="FFFFFF"/>
                </a:highlight>
                <a:latin typeface="Poppins" panose="00000500000000000000" pitchFamily="2" charset="0"/>
              </a:rPr>
              <a:t>j</a:t>
            </a:r>
            <a:r>
              <a:rPr lang="fr-FR" sz="1600" i="0" dirty="0">
                <a:solidFill>
                  <a:schemeClr val="accent5">
                    <a:lumMod val="60000"/>
                    <a:lumOff val="40000"/>
                  </a:schemeClr>
                </a:solidFill>
                <a:effectLst/>
                <a:highlight>
                  <a:srgbClr val="FFFFFF"/>
                </a:highlight>
                <a:latin typeface="Poppins" panose="00000500000000000000" pitchFamily="2" charset="0"/>
              </a:rPr>
              <a:t>a</a:t>
            </a:r>
            <a:endParaRPr lang="el-GR" sz="1600" dirty="0">
              <a:solidFill>
                <a:schemeClr val="accent5">
                  <a:lumMod val="60000"/>
                  <a:lumOff val="40000"/>
                </a:schemeClr>
              </a:solidFill>
            </a:endParaRPr>
          </a:p>
        </p:txBody>
      </p:sp>
      <p:sp>
        <p:nvSpPr>
          <p:cNvPr id="17" name="TextBox 16">
            <a:extLst>
              <a:ext uri="{FF2B5EF4-FFF2-40B4-BE49-F238E27FC236}">
                <a16:creationId xmlns:a16="http://schemas.microsoft.com/office/drawing/2014/main" id="{2B899409-3005-0542-0791-65B175AAABA0}"/>
              </a:ext>
            </a:extLst>
          </p:cNvPr>
          <p:cNvSpPr txBox="1"/>
          <p:nvPr/>
        </p:nvSpPr>
        <p:spPr>
          <a:xfrm>
            <a:off x="3180270" y="6236156"/>
            <a:ext cx="3440482" cy="584775"/>
          </a:xfrm>
          <a:prstGeom prst="rect">
            <a:avLst/>
          </a:prstGeom>
          <a:noFill/>
        </p:spPr>
        <p:txBody>
          <a:bodyPr wrap="square">
            <a:spAutoFit/>
          </a:bodyPr>
          <a:lstStyle/>
          <a:p>
            <a:pPr algn="ctr"/>
            <a:r>
              <a:rPr lang="it-IT" sz="1600" i="0" dirty="0">
                <a:solidFill>
                  <a:schemeClr val="accent5">
                    <a:lumMod val="60000"/>
                    <a:lumOff val="40000"/>
                  </a:schemeClr>
                </a:solidFill>
                <a:effectLst/>
                <a:highlight>
                  <a:srgbClr val="FFFFFF"/>
                </a:highlight>
                <a:latin typeface="Poppins" panose="00000500000000000000" pitchFamily="2" charset="0"/>
              </a:rPr>
              <a:t>Asociatia Niciodata Singur – Prietenii Varstnicilor, Rum</a:t>
            </a:r>
            <a:r>
              <a:rPr lang="sl-SI" sz="1600" i="0" dirty="0">
                <a:solidFill>
                  <a:schemeClr val="accent5">
                    <a:lumMod val="60000"/>
                    <a:lumOff val="40000"/>
                  </a:schemeClr>
                </a:solidFill>
                <a:effectLst/>
                <a:highlight>
                  <a:srgbClr val="FFFFFF"/>
                </a:highlight>
                <a:latin typeface="Poppins" panose="00000500000000000000" pitchFamily="2" charset="0"/>
              </a:rPr>
              <a:t>u</a:t>
            </a:r>
            <a:r>
              <a:rPr lang="it-IT" sz="1600" i="0" dirty="0">
                <a:solidFill>
                  <a:schemeClr val="accent5">
                    <a:lumMod val="60000"/>
                    <a:lumOff val="40000"/>
                  </a:schemeClr>
                </a:solidFill>
                <a:effectLst/>
                <a:highlight>
                  <a:srgbClr val="FFFFFF"/>
                </a:highlight>
                <a:latin typeface="Poppins" panose="00000500000000000000" pitchFamily="2" charset="0"/>
              </a:rPr>
              <a:t>ni</a:t>
            </a:r>
            <a:r>
              <a:rPr lang="sl-SI" sz="1600" i="0" dirty="0">
                <a:solidFill>
                  <a:schemeClr val="accent5">
                    <a:lumMod val="60000"/>
                    <a:lumOff val="40000"/>
                  </a:schemeClr>
                </a:solidFill>
                <a:effectLst/>
                <a:highlight>
                  <a:srgbClr val="FFFFFF"/>
                </a:highlight>
                <a:latin typeface="Poppins" panose="00000500000000000000" pitchFamily="2" charset="0"/>
              </a:rPr>
              <a:t>j</a:t>
            </a:r>
            <a:r>
              <a:rPr lang="it-IT" sz="1600" i="0" dirty="0">
                <a:solidFill>
                  <a:schemeClr val="accent5">
                    <a:lumMod val="60000"/>
                    <a:lumOff val="40000"/>
                  </a:schemeClr>
                </a:solidFill>
                <a:effectLst/>
                <a:highlight>
                  <a:srgbClr val="FFFFFF"/>
                </a:highlight>
                <a:latin typeface="Poppins" panose="00000500000000000000" pitchFamily="2" charset="0"/>
              </a:rPr>
              <a:t>a</a:t>
            </a:r>
            <a:endParaRPr lang="el-GR" sz="1600" dirty="0">
              <a:solidFill>
                <a:schemeClr val="accent5">
                  <a:lumMod val="60000"/>
                  <a:lumOff val="40000"/>
                </a:schemeClr>
              </a:solidFill>
            </a:endParaRPr>
          </a:p>
        </p:txBody>
      </p:sp>
      <p:sp>
        <p:nvSpPr>
          <p:cNvPr id="19" name="TextBox 18">
            <a:extLst>
              <a:ext uri="{FF2B5EF4-FFF2-40B4-BE49-F238E27FC236}">
                <a16:creationId xmlns:a16="http://schemas.microsoft.com/office/drawing/2014/main" id="{066B8832-64AD-3DA9-E986-7B2F6E5DFD41}"/>
              </a:ext>
            </a:extLst>
          </p:cNvPr>
          <p:cNvSpPr txBox="1"/>
          <p:nvPr/>
        </p:nvSpPr>
        <p:spPr>
          <a:xfrm>
            <a:off x="7783551" y="6242982"/>
            <a:ext cx="3674386" cy="584775"/>
          </a:xfrm>
          <a:prstGeom prst="rect">
            <a:avLst/>
          </a:prstGeom>
          <a:noFill/>
        </p:spPr>
        <p:txBody>
          <a:bodyPr wrap="square">
            <a:spAutoFit/>
          </a:bodyPr>
          <a:lstStyle/>
          <a:p>
            <a:r>
              <a:rPr lang="es-ES" sz="1600" i="0" dirty="0">
                <a:solidFill>
                  <a:schemeClr val="accent5">
                    <a:lumMod val="60000"/>
                    <a:lumOff val="40000"/>
                  </a:schemeClr>
                </a:solidFill>
                <a:effectLst/>
                <a:highlight>
                  <a:srgbClr val="FFFFFF"/>
                </a:highlight>
                <a:latin typeface="Poppins" panose="00000500000000000000" pitchFamily="2" charset="0"/>
              </a:rPr>
              <a:t>Fundació Gesmed Fundació de la Comunitat Valenciana, </a:t>
            </a:r>
            <a:r>
              <a:rPr lang="sl-SI" sz="1600" dirty="0">
                <a:solidFill>
                  <a:schemeClr val="accent5">
                    <a:lumMod val="60000"/>
                    <a:lumOff val="40000"/>
                  </a:schemeClr>
                </a:solidFill>
                <a:highlight>
                  <a:srgbClr val="FFFFFF"/>
                </a:highlight>
                <a:latin typeface="Poppins" panose="00000500000000000000" pitchFamily="2" charset="0"/>
              </a:rPr>
              <a:t>Š</a:t>
            </a:r>
            <a:r>
              <a:rPr lang="es-ES" sz="1600" i="0" dirty="0">
                <a:solidFill>
                  <a:schemeClr val="accent5">
                    <a:lumMod val="60000"/>
                    <a:lumOff val="40000"/>
                  </a:schemeClr>
                </a:solidFill>
                <a:effectLst/>
                <a:highlight>
                  <a:srgbClr val="FFFFFF"/>
                </a:highlight>
                <a:latin typeface="Poppins" panose="00000500000000000000" pitchFamily="2" charset="0"/>
              </a:rPr>
              <a:t>pa</a:t>
            </a:r>
            <a:r>
              <a:rPr lang="sl-SI" sz="1600" i="0" dirty="0" err="1">
                <a:solidFill>
                  <a:schemeClr val="accent5">
                    <a:lumMod val="60000"/>
                    <a:lumOff val="40000"/>
                  </a:schemeClr>
                </a:solidFill>
                <a:effectLst/>
                <a:highlight>
                  <a:srgbClr val="FFFFFF"/>
                </a:highlight>
                <a:latin typeface="Poppins" panose="00000500000000000000" pitchFamily="2" charset="0"/>
              </a:rPr>
              <a:t>nija</a:t>
            </a:r>
            <a:endParaRPr lang="es-ES" sz="1600" dirty="0">
              <a:solidFill>
                <a:schemeClr val="accent5">
                  <a:lumMod val="60000"/>
                  <a:lumOff val="40000"/>
                </a:schemeClr>
              </a:solidFill>
            </a:endParaRPr>
          </a:p>
        </p:txBody>
      </p:sp>
      <p:sp>
        <p:nvSpPr>
          <p:cNvPr id="22" name="TextBox 21">
            <a:extLst>
              <a:ext uri="{FF2B5EF4-FFF2-40B4-BE49-F238E27FC236}">
                <a16:creationId xmlns:a16="http://schemas.microsoft.com/office/drawing/2014/main" id="{35F3115E-4D20-CA6D-F14E-7BAEE2CB5114}"/>
              </a:ext>
            </a:extLst>
          </p:cNvPr>
          <p:cNvSpPr txBox="1"/>
          <p:nvPr/>
        </p:nvSpPr>
        <p:spPr>
          <a:xfrm>
            <a:off x="6096000" y="1852454"/>
            <a:ext cx="4392767" cy="400110"/>
          </a:xfrm>
          <a:prstGeom prst="rect">
            <a:avLst/>
          </a:prstGeom>
          <a:noFill/>
        </p:spPr>
        <p:txBody>
          <a:bodyPr wrap="square">
            <a:spAutoFit/>
          </a:bodyPr>
          <a:lstStyle/>
          <a:p>
            <a:r>
              <a:rPr lang="en-US" sz="2000" i="0" dirty="0" err="1">
                <a:solidFill>
                  <a:schemeClr val="accent5">
                    <a:lumMod val="75000"/>
                  </a:schemeClr>
                </a:solidFill>
                <a:effectLst/>
                <a:highlight>
                  <a:srgbClr val="FFFFFF"/>
                </a:highlight>
                <a:latin typeface="Poppins" panose="00000500000000000000" pitchFamily="2" charset="0"/>
              </a:rPr>
              <a:t>Asociatia</a:t>
            </a:r>
            <a:r>
              <a:rPr lang="en-US" sz="2000" i="0" dirty="0">
                <a:solidFill>
                  <a:schemeClr val="accent5">
                    <a:lumMod val="75000"/>
                  </a:schemeClr>
                </a:solidFill>
                <a:effectLst/>
                <a:highlight>
                  <a:srgbClr val="FFFFFF"/>
                </a:highlight>
                <a:latin typeface="Poppins" panose="00000500000000000000" pitchFamily="2" charset="0"/>
              </a:rPr>
              <a:t> Four Change, </a:t>
            </a:r>
            <a:r>
              <a:rPr lang="sl-SI" sz="2000" dirty="0">
                <a:solidFill>
                  <a:schemeClr val="accent5">
                    <a:lumMod val="75000"/>
                  </a:schemeClr>
                </a:solidFill>
                <a:highlight>
                  <a:srgbClr val="FFFFFF"/>
                </a:highlight>
                <a:latin typeface="Poppins" panose="00000500000000000000" pitchFamily="2" charset="0"/>
              </a:rPr>
              <a:t>Romunija</a:t>
            </a:r>
            <a:endParaRPr lang="el-GR" sz="2000" dirty="0">
              <a:solidFill>
                <a:schemeClr val="accent5">
                  <a:lumMod val="75000"/>
                </a:schemeClr>
              </a:solidFill>
            </a:endParaRPr>
          </a:p>
        </p:txBody>
      </p:sp>
      <p:sp>
        <p:nvSpPr>
          <p:cNvPr id="25" name="TextBox 24">
            <a:extLst>
              <a:ext uri="{FF2B5EF4-FFF2-40B4-BE49-F238E27FC236}">
                <a16:creationId xmlns:a16="http://schemas.microsoft.com/office/drawing/2014/main" id="{A6C47919-A17C-D8B7-A0A1-E6146D920292}"/>
              </a:ext>
            </a:extLst>
          </p:cNvPr>
          <p:cNvSpPr txBox="1"/>
          <p:nvPr/>
        </p:nvSpPr>
        <p:spPr>
          <a:xfrm>
            <a:off x="9023700" y="4349183"/>
            <a:ext cx="2958174" cy="338554"/>
          </a:xfrm>
          <a:prstGeom prst="rect">
            <a:avLst/>
          </a:prstGeom>
          <a:noFill/>
        </p:spPr>
        <p:txBody>
          <a:bodyPr wrap="square">
            <a:spAutoFit/>
          </a:bodyPr>
          <a:lstStyle/>
          <a:p>
            <a:pPr algn="ctr"/>
            <a:r>
              <a:rPr lang="en-US" sz="1600" i="0" dirty="0">
                <a:solidFill>
                  <a:schemeClr val="accent5">
                    <a:lumMod val="60000"/>
                    <a:lumOff val="40000"/>
                  </a:schemeClr>
                </a:solidFill>
                <a:effectLst/>
                <a:highlight>
                  <a:srgbClr val="FFFFFF"/>
                </a:highlight>
                <a:latin typeface="Poppins" panose="00000500000000000000" pitchFamily="2" charset="0"/>
              </a:rPr>
              <a:t>GUnet, Gr</a:t>
            </a:r>
            <a:r>
              <a:rPr lang="sl-SI" sz="1600" i="0" dirty="0" err="1">
                <a:solidFill>
                  <a:schemeClr val="accent5">
                    <a:lumMod val="60000"/>
                    <a:lumOff val="40000"/>
                  </a:schemeClr>
                </a:solidFill>
                <a:effectLst/>
                <a:highlight>
                  <a:srgbClr val="FFFFFF"/>
                </a:highlight>
                <a:latin typeface="Poppins" panose="00000500000000000000" pitchFamily="2" charset="0"/>
              </a:rPr>
              <a:t>čija</a:t>
            </a:r>
            <a:endParaRPr lang="el-GR" sz="1600" dirty="0">
              <a:solidFill>
                <a:schemeClr val="accent5">
                  <a:lumMod val="60000"/>
                  <a:lumOff val="40000"/>
                </a:schemeClr>
              </a:solidFill>
            </a:endParaRPr>
          </a:p>
        </p:txBody>
      </p:sp>
      <p:pic>
        <p:nvPicPr>
          <p:cNvPr id="27" name="Γραφικό 26">
            <a:extLst>
              <a:ext uri="{FF2B5EF4-FFF2-40B4-BE49-F238E27FC236}">
                <a16:creationId xmlns:a16="http://schemas.microsoft.com/office/drawing/2014/main" id="{783EA4CD-CC99-1F9E-B3FE-05651740053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809414" y="1097992"/>
            <a:ext cx="3283197" cy="4643614"/>
          </a:xfrm>
          <a:prstGeom prst="rect">
            <a:avLst/>
          </a:prstGeom>
        </p:spPr>
      </p:pic>
      <p:cxnSp>
        <p:nvCxnSpPr>
          <p:cNvPr id="2" name="Ευθεία γραμμή σύνδεσης 1">
            <a:extLst>
              <a:ext uri="{FF2B5EF4-FFF2-40B4-BE49-F238E27FC236}">
                <a16:creationId xmlns:a16="http://schemas.microsoft.com/office/drawing/2014/main" id="{0D94F087-7924-A045-6B6B-D553446B5C8A}"/>
              </a:ext>
            </a:extLst>
          </p:cNvPr>
          <p:cNvCxnSpPr/>
          <p:nvPr/>
        </p:nvCxnSpPr>
        <p:spPr>
          <a:xfrm flipH="1">
            <a:off x="1909382" y="-4912"/>
            <a:ext cx="2882348" cy="6827757"/>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7C23477F-8768-60B8-030B-16F469BC63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0655" y="38584"/>
            <a:ext cx="4580088" cy="186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47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a:ea typeface="Adobe Gothic Std B"/>
              </a:rPr>
              <a:t>Sporočila in opozorila</a:t>
            </a:r>
            <a:endParaRPr lang="en-US"/>
          </a:p>
        </p:txBody>
      </p:sp>
      <p:sp>
        <p:nvSpPr>
          <p:cNvPr id="3" name="Θέση περιεχομένου 2">
            <a:extLst>
              <a:ext uri="{FF2B5EF4-FFF2-40B4-BE49-F238E27FC236}">
                <a16:creationId xmlns:a16="http://schemas.microsoft.com/office/drawing/2014/main" id="{FD82B50E-5580-73BB-F426-E7E744C8A3F6}"/>
              </a:ext>
            </a:extLst>
          </p:cNvPr>
          <p:cNvSpPr>
            <a:spLocks noGrp="1"/>
          </p:cNvSpPr>
          <p:nvPr>
            <p:ph idx="1"/>
          </p:nvPr>
        </p:nvSpPr>
        <p:spPr>
          <a:xfrm>
            <a:off x="583758" y="2042633"/>
            <a:ext cx="11059693" cy="3941326"/>
          </a:xfrm>
        </p:spPr>
        <p:txBody>
          <a:bodyPr vert="horz" lIns="91440" tIns="45720" rIns="91440" bIns="45720" rtlCol="0" anchor="t">
            <a:normAutofit lnSpcReduction="10000"/>
          </a:bodyPr>
          <a:lstStyle/>
          <a:p>
            <a:pPr marL="0" indent="0">
              <a:buNone/>
            </a:pPr>
            <a:r>
              <a:rPr lang="en-GB" kern="100" dirty="0" err="1">
                <a:cs typeface="Times New Roman"/>
              </a:rPr>
              <a:t>Aplikacija</a:t>
            </a:r>
            <a:r>
              <a:rPr lang="en-GB" sz="2400" kern="100" dirty="0">
                <a:cs typeface="Times New Roman"/>
              </a:rPr>
              <a:t> </a:t>
            </a:r>
            <a:r>
              <a:rPr lang="en-GB" kern="100" dirty="0" err="1">
                <a:cs typeface="Times New Roman"/>
              </a:rPr>
              <a:t>pošilja</a:t>
            </a:r>
            <a:r>
              <a:rPr lang="en-GB" kern="100" dirty="0">
                <a:cs typeface="Times New Roman"/>
              </a:rPr>
              <a:t> </a:t>
            </a:r>
            <a:r>
              <a:rPr lang="en-GB" b="1" kern="100" dirty="0" err="1">
                <a:cs typeface="Times New Roman"/>
              </a:rPr>
              <a:t>opozorila</a:t>
            </a:r>
            <a:r>
              <a:rPr lang="en-GB" b="1" kern="100" dirty="0">
                <a:cs typeface="Times New Roman"/>
              </a:rPr>
              <a:t> </a:t>
            </a:r>
            <a:r>
              <a:rPr lang="en-GB" kern="100" dirty="0">
                <a:cs typeface="Times New Roman"/>
              </a:rPr>
              <a:t>in</a:t>
            </a:r>
            <a:r>
              <a:rPr lang="en-GB" sz="2400" kern="100" dirty="0">
                <a:cs typeface="Times New Roman"/>
              </a:rPr>
              <a:t> </a:t>
            </a:r>
            <a:r>
              <a:rPr lang="en-GB" b="1" kern="100" dirty="0" err="1">
                <a:cs typeface="Times New Roman"/>
              </a:rPr>
              <a:t>sporočila</a:t>
            </a:r>
            <a:r>
              <a:rPr lang="en-GB" sz="2400" kern="100" dirty="0">
                <a:cs typeface="Times New Roman"/>
              </a:rPr>
              <a:t> </a:t>
            </a:r>
            <a:r>
              <a:rPr lang="en-GB" kern="100" dirty="0">
                <a:cs typeface="Times New Roman"/>
              </a:rPr>
              <a:t>v </a:t>
            </a:r>
            <a:r>
              <a:rPr lang="en-GB" kern="100" dirty="0" err="1">
                <a:cs typeface="Times New Roman"/>
              </a:rPr>
              <a:t>obliki</a:t>
            </a:r>
            <a:r>
              <a:rPr lang="en-GB" sz="2400" kern="100" dirty="0">
                <a:cs typeface="Times New Roman"/>
              </a:rPr>
              <a:t>:</a:t>
            </a:r>
          </a:p>
          <a:p>
            <a:r>
              <a:rPr lang="en-GB" dirty="0" err="1">
                <a:cs typeface="Times New Roman"/>
              </a:rPr>
              <a:t>potisnih</a:t>
            </a:r>
            <a:r>
              <a:rPr lang="en-GB" dirty="0">
                <a:cs typeface="Times New Roman"/>
              </a:rPr>
              <a:t> </a:t>
            </a:r>
            <a:r>
              <a:rPr lang="en-GB" dirty="0" err="1">
                <a:cs typeface="Times New Roman"/>
              </a:rPr>
              <a:t>obvestil</a:t>
            </a:r>
            <a:r>
              <a:rPr lang="en-GB" dirty="0">
                <a:cs typeface="Times New Roman"/>
              </a:rPr>
              <a:t>,</a:t>
            </a:r>
            <a:endParaRPr lang="en-GB" dirty="0">
              <a:ea typeface="Calibri"/>
              <a:cs typeface="Times New Roman" panose="02020603050405020304" pitchFamily="18" charset="0"/>
            </a:endParaRPr>
          </a:p>
          <a:p>
            <a:r>
              <a:rPr lang="en-GB" dirty="0">
                <a:cs typeface="Times New Roman"/>
              </a:rPr>
              <a:t>e-</a:t>
            </a:r>
            <a:r>
              <a:rPr lang="en-GB" dirty="0" err="1">
                <a:cs typeface="Times New Roman"/>
              </a:rPr>
              <a:t>poštnih</a:t>
            </a:r>
            <a:r>
              <a:rPr lang="en-GB" dirty="0">
                <a:cs typeface="Times New Roman"/>
              </a:rPr>
              <a:t> </a:t>
            </a:r>
            <a:r>
              <a:rPr lang="en-GB" dirty="0" err="1">
                <a:cs typeface="Times New Roman"/>
              </a:rPr>
              <a:t>sporočil</a:t>
            </a:r>
            <a:r>
              <a:rPr lang="en-GB" dirty="0">
                <a:cs typeface="Times New Roman"/>
              </a:rPr>
              <a:t> </a:t>
            </a:r>
            <a:r>
              <a:rPr lang="en-GB" dirty="0" err="1">
                <a:cs typeface="Times New Roman"/>
              </a:rPr>
              <a:t>ali</a:t>
            </a:r>
            <a:r>
              <a:rPr lang="en-GB" dirty="0">
                <a:cs typeface="Times New Roman"/>
              </a:rPr>
              <a:t> </a:t>
            </a:r>
            <a:endParaRPr lang="en-GB" dirty="0">
              <a:ea typeface="Calibri"/>
              <a:cs typeface="Times New Roman"/>
            </a:endParaRPr>
          </a:p>
          <a:p>
            <a:r>
              <a:rPr lang="en-GB" dirty="0" err="1">
                <a:cs typeface="Times New Roman"/>
              </a:rPr>
              <a:t>sporočil</a:t>
            </a:r>
            <a:r>
              <a:rPr lang="en-GB" dirty="0">
                <a:cs typeface="Times New Roman"/>
              </a:rPr>
              <a:t> </a:t>
            </a:r>
            <a:r>
              <a:rPr lang="en-GB" dirty="0" err="1">
                <a:cs typeface="Times New Roman"/>
              </a:rPr>
              <a:t>znotraj</a:t>
            </a:r>
            <a:r>
              <a:rPr lang="en-GB" dirty="0">
                <a:cs typeface="Times New Roman"/>
              </a:rPr>
              <a:t> same </a:t>
            </a:r>
            <a:r>
              <a:rPr lang="en-GB" dirty="0" err="1">
                <a:cs typeface="Times New Roman"/>
              </a:rPr>
              <a:t>aplikacije</a:t>
            </a:r>
            <a:r>
              <a:rPr lang="en-GB" dirty="0">
                <a:cs typeface="Times New Roman"/>
              </a:rPr>
              <a:t>. </a:t>
            </a:r>
            <a:endParaRPr lang="en-GB" dirty="0">
              <a:ea typeface="Calibri"/>
              <a:cs typeface="Times New Roman"/>
            </a:endParaRPr>
          </a:p>
          <a:p>
            <a:pPr marL="0" indent="0">
              <a:buNone/>
            </a:pPr>
            <a:r>
              <a:rPr lang="en-US" dirty="0"/>
              <a:t>Med </a:t>
            </a:r>
            <a:r>
              <a:rPr lang="en-US" dirty="0" err="1"/>
              <a:t>najpomembnejšimi</a:t>
            </a:r>
            <a:r>
              <a:rPr lang="en-US" dirty="0"/>
              <a:t> </a:t>
            </a:r>
            <a:r>
              <a:rPr lang="en-US" dirty="0" err="1"/>
              <a:t>sporočili</a:t>
            </a:r>
            <a:r>
              <a:rPr lang="en-US" dirty="0"/>
              <a:t> in </a:t>
            </a:r>
            <a:r>
              <a:rPr lang="en-US" dirty="0" err="1"/>
              <a:t>opozorili</a:t>
            </a:r>
            <a:r>
              <a:rPr lang="en-US" dirty="0"/>
              <a:t>, ki </a:t>
            </a:r>
            <a:r>
              <a:rPr lang="en-US" dirty="0" err="1"/>
              <a:t>jih</a:t>
            </a:r>
            <a:r>
              <a:rPr lang="en-US" dirty="0"/>
              <a:t> </a:t>
            </a:r>
            <a:r>
              <a:rPr lang="en-US" dirty="0" err="1"/>
              <a:t>lahko</a:t>
            </a:r>
            <a:r>
              <a:rPr lang="en-US" dirty="0"/>
              <a:t> </a:t>
            </a:r>
            <a:r>
              <a:rPr lang="en-US" dirty="0" err="1"/>
              <a:t>dobimo</a:t>
            </a:r>
            <a:r>
              <a:rPr lang="en-US" dirty="0"/>
              <a:t> v </a:t>
            </a:r>
            <a:r>
              <a:rPr lang="en-US" dirty="0" err="1"/>
              <a:t>spletnem</a:t>
            </a:r>
            <a:r>
              <a:rPr lang="en-US" dirty="0"/>
              <a:t> </a:t>
            </a:r>
            <a:r>
              <a:rPr lang="en-US" dirty="0" err="1"/>
              <a:t>računu</a:t>
            </a:r>
            <a:r>
              <a:rPr lang="en-US" dirty="0"/>
              <a:t>, so</a:t>
            </a:r>
            <a:r>
              <a:rPr lang="en-US" sz="2400" dirty="0"/>
              <a:t>:</a:t>
            </a:r>
            <a:endParaRPr lang="es-ES" sz="2400" dirty="0">
              <a:ea typeface="Calibri" panose="020F0502020204030204"/>
              <a:cs typeface="Calibri" panose="020F0502020204030204"/>
            </a:endParaRPr>
          </a:p>
          <a:p>
            <a:r>
              <a:rPr lang="en-US" b="1" dirty="0" err="1">
                <a:cs typeface="Calibri"/>
              </a:rPr>
              <a:t>transakcijska</a:t>
            </a:r>
            <a:r>
              <a:rPr lang="en-US" b="1" dirty="0">
                <a:cs typeface="Calibri"/>
              </a:rPr>
              <a:t> </a:t>
            </a:r>
            <a:r>
              <a:rPr lang="en-US" dirty="0" err="1">
                <a:cs typeface="Times New Roman"/>
              </a:rPr>
              <a:t>opozorila</a:t>
            </a:r>
            <a:r>
              <a:rPr lang="en-US" b="1" dirty="0">
                <a:cs typeface="Times New Roman"/>
              </a:rPr>
              <a:t>,</a:t>
            </a:r>
            <a:endParaRPr lang="en-US" sz="2400" noProof="0" dirty="0">
              <a:effectLst/>
              <a:ea typeface="Calibri"/>
              <a:cs typeface="Times New Roman"/>
            </a:endParaRPr>
          </a:p>
          <a:p>
            <a:r>
              <a:rPr lang="en-GB" b="1" kern="100" dirty="0" err="1">
                <a:ea typeface="Aptos" panose="020B0004020202020204" pitchFamily="34" charset="0"/>
                <a:cs typeface="Times New Roman"/>
              </a:rPr>
              <a:t>varnostna</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opozorila</a:t>
            </a:r>
            <a:r>
              <a:rPr lang="en-GB" kern="100" dirty="0">
                <a:ea typeface="Aptos" panose="020B0004020202020204" pitchFamily="34" charset="0"/>
                <a:cs typeface="Times New Roman"/>
              </a:rPr>
              <a:t>.</a:t>
            </a:r>
            <a:endParaRPr lang="en-GB" sz="2400" kern="100" noProof="0" dirty="0">
              <a:effectLst/>
              <a:ea typeface="Aptos" panose="020B0004020202020204" pitchFamily="34" charset="0"/>
              <a:cs typeface="Times New Roman"/>
            </a:endParaRPr>
          </a:p>
          <a:p>
            <a:endParaRPr lang="el-GR" dirty="0"/>
          </a:p>
        </p:txBody>
      </p:sp>
      <p:sp>
        <p:nvSpPr>
          <p:cNvPr id="2" name="Google Shape;182;p14">
            <a:extLst>
              <a:ext uri="{FF2B5EF4-FFF2-40B4-BE49-F238E27FC236}">
                <a16:creationId xmlns:a16="http://schemas.microsoft.com/office/drawing/2014/main" id="{75BBE360-DF30-4FB3-771F-611805E8533C}"/>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1F5A38-6FE0-7C5C-E912-FDCF388D356C}"/>
              </a:ext>
            </a:extLst>
          </p:cNvPr>
          <p:cNvSpPr>
            <a:spLocks noGrp="1"/>
          </p:cNvSpPr>
          <p:nvPr>
            <p:ph type="title"/>
          </p:nvPr>
        </p:nvSpPr>
        <p:spPr>
          <a:xfrm>
            <a:off x="562591" y="1344583"/>
            <a:ext cx="11059692" cy="728162"/>
          </a:xfrm>
        </p:spPr>
        <p:txBody>
          <a:bodyPr>
            <a:normAutofit/>
          </a:bodyPr>
          <a:lstStyle/>
          <a:p>
            <a:r>
              <a:rPr lang="en-GB" err="1">
                <a:ea typeface="Adobe Gothic Std B"/>
              </a:rPr>
              <a:t>Pogosta</a:t>
            </a:r>
            <a:r>
              <a:rPr lang="en-GB">
                <a:ea typeface="Adobe Gothic Std B"/>
              </a:rPr>
              <a:t> </a:t>
            </a:r>
            <a:r>
              <a:rPr lang="en-GB" err="1">
                <a:ea typeface="Calibri"/>
              </a:rPr>
              <a:t>transakcijska</a:t>
            </a:r>
            <a:r>
              <a:rPr lang="en-GB">
                <a:ea typeface="Calibri"/>
              </a:rPr>
              <a:t> opozorila</a:t>
            </a:r>
            <a:endParaRPr lang="el-GR">
              <a:ea typeface="Adobe Gothic Std B"/>
              <a:cs typeface="Calibri"/>
            </a:endParaRPr>
          </a:p>
        </p:txBody>
      </p:sp>
      <p:sp>
        <p:nvSpPr>
          <p:cNvPr id="3" name="Θέση περιεχομένου 2">
            <a:extLst>
              <a:ext uri="{FF2B5EF4-FFF2-40B4-BE49-F238E27FC236}">
                <a16:creationId xmlns:a16="http://schemas.microsoft.com/office/drawing/2014/main" id="{9D8C8388-7783-FCDB-8B8A-211D88067D14}"/>
              </a:ext>
            </a:extLst>
          </p:cNvPr>
          <p:cNvSpPr>
            <a:spLocks noGrp="1"/>
          </p:cNvSpPr>
          <p:nvPr>
            <p:ph idx="1"/>
          </p:nvPr>
        </p:nvSpPr>
        <p:spPr/>
        <p:txBody>
          <a:bodyPr vert="horz" lIns="91440" tIns="45720" rIns="91440" bIns="45720" rtlCol="0" anchor="t">
            <a:normAutofit/>
          </a:bodyPr>
          <a:lstStyle/>
          <a:p>
            <a:pPr marL="0" indent="0">
              <a:buNone/>
            </a:pPr>
            <a:r>
              <a:rPr lang="en-US" b="1" dirty="0" err="1">
                <a:cs typeface="Times New Roman"/>
              </a:rPr>
              <a:t>Opozorila</a:t>
            </a:r>
            <a:r>
              <a:rPr lang="en-US" b="1" dirty="0">
                <a:cs typeface="Times New Roman"/>
              </a:rPr>
              <a:t> o </a:t>
            </a:r>
            <a:r>
              <a:rPr lang="en-US" b="1" dirty="0" err="1">
                <a:cs typeface="Times New Roman"/>
              </a:rPr>
              <a:t>transakcijah</a:t>
            </a:r>
            <a:r>
              <a:rPr lang="en-US" b="1" dirty="0">
                <a:cs typeface="Times New Roman"/>
              </a:rPr>
              <a:t>:</a:t>
            </a:r>
            <a:endParaRPr lang="es-ES" b="1" dirty="0">
              <a:cs typeface="Times New Roman"/>
            </a:endParaRPr>
          </a:p>
          <a:p>
            <a:pPr marL="353695" lvl="1" indent="-267970"/>
            <a:r>
              <a:rPr lang="en-US" b="1" kern="100" dirty="0" err="1">
                <a:cs typeface="Times New Roman"/>
              </a:rPr>
              <a:t>Pologi</a:t>
            </a:r>
            <a:r>
              <a:rPr lang="en-US" kern="100" dirty="0">
                <a:cs typeface="Times New Roman"/>
              </a:rPr>
              <a:t>: </a:t>
            </a:r>
            <a:r>
              <a:rPr lang="en-US" kern="100" dirty="0" err="1">
                <a:solidFill>
                  <a:srgbClr val="000000"/>
                </a:solidFill>
                <a:cs typeface="Times New Roman"/>
              </a:rPr>
              <a:t>Obvestilo</a:t>
            </a:r>
            <a:r>
              <a:rPr lang="en-US" kern="100" dirty="0">
                <a:solidFill>
                  <a:srgbClr val="000000"/>
                </a:solidFill>
                <a:cs typeface="Times New Roman"/>
              </a:rPr>
              <a:t> o </a:t>
            </a:r>
            <a:r>
              <a:rPr lang="en-US" kern="100" dirty="0" err="1">
                <a:solidFill>
                  <a:srgbClr val="000000"/>
                </a:solidFill>
                <a:cs typeface="Times New Roman"/>
              </a:rPr>
              <a:t>prejemu</a:t>
            </a:r>
            <a:r>
              <a:rPr lang="en-US" kern="100" dirty="0">
                <a:solidFill>
                  <a:srgbClr val="000000"/>
                </a:solidFill>
                <a:cs typeface="Times New Roman"/>
              </a:rPr>
              <a:t> </a:t>
            </a:r>
            <a:r>
              <a:rPr lang="en-US" kern="100" dirty="0" err="1">
                <a:solidFill>
                  <a:srgbClr val="000000"/>
                </a:solidFill>
                <a:cs typeface="Times New Roman"/>
              </a:rPr>
              <a:t>denarja</a:t>
            </a:r>
            <a:endParaRPr lang="en-US" kern="100" dirty="0" err="1">
              <a:ea typeface="Calibri"/>
              <a:cs typeface="Times New Roman"/>
            </a:endParaRPr>
          </a:p>
          <a:p>
            <a:pPr marL="353695" lvl="1" indent="-267970"/>
            <a:r>
              <a:rPr lang="en-US" b="1" kern="100" dirty="0" err="1">
                <a:cs typeface="Times New Roman"/>
              </a:rPr>
              <a:t>Dvigi</a:t>
            </a:r>
            <a:r>
              <a:rPr lang="en-US" b="1" kern="100" dirty="0">
                <a:cs typeface="Times New Roman"/>
              </a:rPr>
              <a:t> </a:t>
            </a:r>
            <a:r>
              <a:rPr lang="en-US" b="1" kern="100" dirty="0" err="1">
                <a:cs typeface="Times New Roman"/>
              </a:rPr>
              <a:t>ali</a:t>
            </a:r>
            <a:r>
              <a:rPr lang="en-US" b="1" kern="100" dirty="0">
                <a:cs typeface="Times New Roman"/>
              </a:rPr>
              <a:t> </a:t>
            </a:r>
            <a:r>
              <a:rPr lang="en-US" b="1" kern="100" dirty="0" err="1">
                <a:cs typeface="Times New Roman"/>
              </a:rPr>
              <a:t>nakupi</a:t>
            </a:r>
            <a:r>
              <a:rPr lang="en-US" b="1" kern="100" dirty="0">
                <a:cs typeface="Times New Roman"/>
              </a:rPr>
              <a:t>:</a:t>
            </a:r>
            <a:r>
              <a:rPr lang="en-US" kern="100" dirty="0">
                <a:cs typeface="Times New Roman"/>
              </a:rPr>
              <a:t> </a:t>
            </a:r>
            <a:r>
              <a:rPr lang="en-US" kern="100" dirty="0" err="1">
                <a:cs typeface="Times New Roman"/>
              </a:rPr>
              <a:t>Potrditev</a:t>
            </a:r>
            <a:r>
              <a:rPr lang="en-US" kern="100" dirty="0">
                <a:cs typeface="Times New Roman"/>
              </a:rPr>
              <a:t> </a:t>
            </a:r>
            <a:r>
              <a:rPr lang="en-US" kern="100" dirty="0" err="1">
                <a:cs typeface="Times New Roman"/>
              </a:rPr>
              <a:t>plačil</a:t>
            </a:r>
            <a:r>
              <a:rPr lang="en-US" kern="100" dirty="0">
                <a:cs typeface="Times New Roman"/>
              </a:rPr>
              <a:t> s </a:t>
            </a:r>
            <a:r>
              <a:rPr lang="en-US" kern="100" dirty="0" err="1">
                <a:cs typeface="Times New Roman"/>
              </a:rPr>
              <a:t>kartico</a:t>
            </a:r>
            <a:r>
              <a:rPr lang="en-US" kern="100" dirty="0">
                <a:cs typeface="Times New Roman"/>
              </a:rPr>
              <a:t>, </a:t>
            </a:r>
            <a:r>
              <a:rPr lang="en-US" kern="100" dirty="0" err="1">
                <a:cs typeface="Times New Roman"/>
              </a:rPr>
              <a:t>nakazil</a:t>
            </a:r>
            <a:r>
              <a:rPr lang="en-US" kern="100" dirty="0">
                <a:cs typeface="Times New Roman"/>
              </a:rPr>
              <a:t>, </a:t>
            </a:r>
            <a:r>
              <a:rPr lang="en-US" kern="100" dirty="0" err="1">
                <a:cs typeface="Times New Roman"/>
              </a:rPr>
              <a:t>dvigov</a:t>
            </a:r>
            <a:r>
              <a:rPr lang="en-US" kern="100" dirty="0">
                <a:cs typeface="Times New Roman"/>
              </a:rPr>
              <a:t> </a:t>
            </a:r>
            <a:r>
              <a:rPr lang="en-US" kern="100" dirty="0" err="1">
                <a:cs typeface="Times New Roman"/>
              </a:rPr>
              <a:t>na</a:t>
            </a:r>
            <a:r>
              <a:rPr lang="en-US" kern="100" dirty="0">
                <a:cs typeface="Times New Roman"/>
              </a:rPr>
              <a:t> </a:t>
            </a:r>
            <a:r>
              <a:rPr lang="en-US" kern="100" dirty="0" err="1">
                <a:cs typeface="Times New Roman"/>
              </a:rPr>
              <a:t>bankomatih</a:t>
            </a:r>
            <a:endParaRPr lang="en-US" kern="100" dirty="0" err="1">
              <a:effectLst/>
              <a:ea typeface="Calibri"/>
              <a:cs typeface="Times New Roman"/>
            </a:endParaRPr>
          </a:p>
          <a:p>
            <a:pPr marL="353695" lvl="1" indent="-267970"/>
            <a:r>
              <a:rPr lang="en-US" b="1" kern="100" dirty="0" err="1">
                <a:cs typeface="Times New Roman"/>
              </a:rPr>
              <a:t>Promet</a:t>
            </a:r>
            <a:r>
              <a:rPr lang="en-US" b="1" kern="100" dirty="0">
                <a:cs typeface="Times New Roman"/>
              </a:rPr>
              <a:t> </a:t>
            </a:r>
            <a:r>
              <a:rPr lang="en-US" b="1" kern="100" dirty="0" err="1">
                <a:cs typeface="Times New Roman"/>
              </a:rPr>
              <a:t>na</a:t>
            </a:r>
            <a:r>
              <a:rPr lang="en-US" b="1" kern="100" dirty="0">
                <a:cs typeface="Times New Roman"/>
              </a:rPr>
              <a:t> </a:t>
            </a:r>
            <a:r>
              <a:rPr lang="en-US" b="1" kern="100" dirty="0" err="1">
                <a:cs typeface="Times New Roman"/>
              </a:rPr>
              <a:t>računu</a:t>
            </a:r>
            <a:r>
              <a:rPr lang="en-US" kern="100" dirty="0">
                <a:cs typeface="Times New Roman"/>
              </a:rPr>
              <a:t>: </a:t>
            </a:r>
            <a:r>
              <a:rPr lang="en-US" kern="100" dirty="0" err="1">
                <a:cs typeface="Times New Roman"/>
              </a:rPr>
              <a:t>Obveščanje</a:t>
            </a:r>
            <a:r>
              <a:rPr lang="en-US" kern="100" dirty="0">
                <a:cs typeface="Times New Roman"/>
              </a:rPr>
              <a:t> o </a:t>
            </a:r>
            <a:r>
              <a:rPr lang="en-US" kern="100" dirty="0" err="1">
                <a:cs typeface="Times New Roman"/>
              </a:rPr>
              <a:t>nakazilih</a:t>
            </a:r>
            <a:r>
              <a:rPr lang="en-US" kern="100" dirty="0">
                <a:cs typeface="Times New Roman"/>
              </a:rPr>
              <a:t>, </a:t>
            </a:r>
            <a:r>
              <a:rPr lang="en-US" kern="100" dirty="0" err="1">
                <a:cs typeface="Times New Roman"/>
              </a:rPr>
              <a:t>plačilih</a:t>
            </a:r>
            <a:r>
              <a:rPr lang="en-US" kern="100" dirty="0">
                <a:cs typeface="Times New Roman"/>
              </a:rPr>
              <a:t> s </a:t>
            </a:r>
            <a:r>
              <a:rPr lang="en-US" kern="100" dirty="0" err="1">
                <a:cs typeface="Times New Roman"/>
              </a:rPr>
              <a:t>čeki</a:t>
            </a:r>
            <a:r>
              <a:rPr lang="en-US" kern="100" dirty="0">
                <a:cs typeface="Times New Roman"/>
              </a:rPr>
              <a:t> </a:t>
            </a:r>
            <a:r>
              <a:rPr lang="en-US" kern="100" dirty="0" err="1">
                <a:cs typeface="Times New Roman"/>
              </a:rPr>
              <a:t>itd</a:t>
            </a:r>
            <a:r>
              <a:rPr lang="en-US" kern="100" dirty="0">
                <a:cs typeface="Times New Roman"/>
              </a:rPr>
              <a:t>.</a:t>
            </a:r>
            <a:endParaRPr lang="en-US" kern="100" dirty="0">
              <a:ea typeface="Calibri"/>
              <a:cs typeface="Times New Roman"/>
            </a:endParaRPr>
          </a:p>
          <a:p>
            <a:pPr marL="353695" lvl="1" indent="-267970"/>
            <a:r>
              <a:rPr lang="en-US" b="1" kern="100" dirty="0" err="1">
                <a:cs typeface="Times New Roman"/>
              </a:rPr>
              <a:t>Opozorila</a:t>
            </a:r>
            <a:r>
              <a:rPr lang="en-US" b="1" kern="100" dirty="0">
                <a:cs typeface="Times New Roman"/>
              </a:rPr>
              <a:t> o </a:t>
            </a:r>
            <a:r>
              <a:rPr lang="en-US" b="1" kern="100" dirty="0" err="1">
                <a:cs typeface="Times New Roman"/>
              </a:rPr>
              <a:t>stanju</a:t>
            </a:r>
            <a:r>
              <a:rPr lang="en-US" b="1" kern="100" dirty="0">
                <a:cs typeface="Times New Roman"/>
              </a:rPr>
              <a:t> </a:t>
            </a:r>
            <a:r>
              <a:rPr lang="en-US" b="1" kern="100" dirty="0" err="1">
                <a:cs typeface="Times New Roman"/>
              </a:rPr>
              <a:t>na</a:t>
            </a:r>
            <a:r>
              <a:rPr lang="en-US" b="1" kern="100" dirty="0">
                <a:cs typeface="Times New Roman"/>
              </a:rPr>
              <a:t> </a:t>
            </a:r>
            <a:r>
              <a:rPr lang="en-US" b="1" kern="100" dirty="0" err="1">
                <a:cs typeface="Times New Roman"/>
              </a:rPr>
              <a:t>računu</a:t>
            </a:r>
            <a:r>
              <a:rPr lang="en-US" b="1" kern="100" dirty="0">
                <a:cs typeface="Times New Roman"/>
              </a:rPr>
              <a:t> in </a:t>
            </a:r>
            <a:r>
              <a:rPr lang="en-US" b="1" kern="100" dirty="0" err="1">
                <a:cs typeface="Times New Roman"/>
              </a:rPr>
              <a:t>transakcijah</a:t>
            </a:r>
            <a:r>
              <a:rPr lang="en-US" sz="2000" b="1" kern="100" dirty="0">
                <a:cs typeface="Times New Roman"/>
              </a:rPr>
              <a:t>:</a:t>
            </a:r>
            <a:endParaRPr lang="es-ES" sz="2200" b="1" dirty="0">
              <a:effectLst/>
              <a:ea typeface="Aptos" panose="020B0004020202020204" pitchFamily="34" charset="0"/>
              <a:cs typeface="Times New Roman"/>
            </a:endParaRPr>
          </a:p>
          <a:p>
            <a:pPr lvl="1">
              <a:buFont typeface="Arial" panose="020B0604020202020204" pitchFamily="34" charset="0"/>
              <a:buChar char="•"/>
              <a:tabLst>
                <a:tab pos="457200" algn="l"/>
              </a:tabLst>
            </a:pPr>
            <a:r>
              <a:rPr lang="en-US" kern="100" dirty="0" err="1">
                <a:cs typeface="Times New Roman"/>
              </a:rPr>
              <a:t>Nizko</a:t>
            </a:r>
            <a:r>
              <a:rPr lang="en-US" kern="100" dirty="0">
                <a:cs typeface="Times New Roman"/>
              </a:rPr>
              <a:t> </a:t>
            </a:r>
            <a:r>
              <a:rPr lang="en-US" kern="100" dirty="0" err="1">
                <a:cs typeface="Times New Roman"/>
              </a:rPr>
              <a:t>stanje</a:t>
            </a:r>
            <a:endParaRPr lang="es-ES" kern="100" dirty="0" err="1">
              <a:cs typeface="Times New Roman" panose="02020603050405020304" pitchFamily="18" charset="0"/>
            </a:endParaRPr>
          </a:p>
          <a:p>
            <a:pPr lvl="1">
              <a:buFont typeface="Arial" panose="020B0604020202020204" pitchFamily="34" charset="0"/>
              <a:buChar char="•"/>
              <a:tabLst>
                <a:tab pos="457200" algn="l"/>
              </a:tabLst>
            </a:pPr>
            <a:r>
              <a:rPr lang="en-US" kern="100" dirty="0" err="1">
                <a:cs typeface="Times New Roman"/>
              </a:rPr>
              <a:t>Razpoložljivo</a:t>
            </a:r>
            <a:r>
              <a:rPr lang="en-US" kern="100" dirty="0">
                <a:cs typeface="Times New Roman"/>
              </a:rPr>
              <a:t> </a:t>
            </a:r>
            <a:r>
              <a:rPr lang="en-US" kern="100" dirty="0" err="1">
                <a:cs typeface="Times New Roman"/>
              </a:rPr>
              <a:t>stanje</a:t>
            </a:r>
            <a:endParaRPr lang="es-ES" kern="100" dirty="0" err="1">
              <a:cs typeface="Times New Roman"/>
            </a:endParaRPr>
          </a:p>
          <a:p>
            <a:endParaRPr lang="el-GR" dirty="0"/>
          </a:p>
        </p:txBody>
      </p:sp>
      <p:sp>
        <p:nvSpPr>
          <p:cNvPr id="6" name="Google Shape;182;p14">
            <a:extLst>
              <a:ext uri="{FF2B5EF4-FFF2-40B4-BE49-F238E27FC236}">
                <a16:creationId xmlns:a16="http://schemas.microsoft.com/office/drawing/2014/main" id="{CCF0C35E-BA46-9616-C104-252922C58584}"/>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05248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5F5B426-43DC-5B13-4505-FA2B3DBF3D18}"/>
              </a:ext>
            </a:extLst>
          </p:cNvPr>
          <p:cNvSpPr>
            <a:spLocks noGrp="1"/>
          </p:cNvSpPr>
          <p:nvPr>
            <p:ph type="title"/>
          </p:nvPr>
        </p:nvSpPr>
        <p:spPr/>
        <p:txBody>
          <a:bodyPr>
            <a:normAutofit/>
          </a:bodyPr>
          <a:lstStyle/>
          <a:p>
            <a:r>
              <a:rPr lang="en-GB" kern="100" err="1">
                <a:ea typeface="Adobe Gothic Std B"/>
                <a:cs typeface="Times New Roman"/>
              </a:rPr>
              <a:t>Pogosta</a:t>
            </a:r>
            <a:r>
              <a:rPr lang="en-GB" kern="100">
                <a:ea typeface="Adobe Gothic Std B"/>
                <a:cs typeface="Times New Roman"/>
              </a:rPr>
              <a:t> </a:t>
            </a:r>
            <a:r>
              <a:rPr lang="en-GB" kern="100" err="1">
                <a:ea typeface="Adobe Gothic Std B"/>
                <a:cs typeface="Times New Roman"/>
              </a:rPr>
              <a:t>varnostna</a:t>
            </a:r>
            <a:r>
              <a:rPr lang="en-GB" kern="100">
                <a:ea typeface="Adobe Gothic Std B"/>
                <a:cs typeface="Times New Roman"/>
              </a:rPr>
              <a:t> </a:t>
            </a:r>
            <a:r>
              <a:rPr lang="en-GB" kern="100" err="1">
                <a:ea typeface="Adobe Gothic Std B"/>
                <a:cs typeface="Times New Roman"/>
              </a:rPr>
              <a:t>opozorila</a:t>
            </a:r>
            <a:endParaRPr lang="en-GB" kern="100" err="1">
              <a:cs typeface="Times New Roman"/>
            </a:endParaRPr>
          </a:p>
        </p:txBody>
      </p:sp>
      <p:sp>
        <p:nvSpPr>
          <p:cNvPr id="6" name="Θέση περιεχομένου 5">
            <a:extLst>
              <a:ext uri="{FF2B5EF4-FFF2-40B4-BE49-F238E27FC236}">
                <a16:creationId xmlns:a16="http://schemas.microsoft.com/office/drawing/2014/main" id="{C18CE417-BF95-24F4-2D82-8115CB6CA79F}"/>
              </a:ext>
            </a:extLst>
          </p:cNvPr>
          <p:cNvSpPr>
            <a:spLocks noGrp="1"/>
          </p:cNvSpPr>
          <p:nvPr>
            <p:ph idx="1"/>
          </p:nvPr>
        </p:nvSpPr>
        <p:spPr/>
        <p:txBody>
          <a:bodyPr vert="horz" lIns="91440" tIns="45720" rIns="91440" bIns="45720" rtlCol="0" anchor="t">
            <a:normAutofit/>
          </a:bodyPr>
          <a:lstStyle/>
          <a:p>
            <a:pPr marL="0" indent="0">
              <a:lnSpc>
                <a:spcPct val="107000"/>
              </a:lnSpc>
              <a:buNone/>
            </a:pPr>
            <a:r>
              <a:rPr lang="en-GB" b="1" kern="100" dirty="0" err="1">
                <a:ea typeface="Aptos" panose="020B0004020202020204" pitchFamily="34" charset="0"/>
                <a:cs typeface="Times New Roman"/>
              </a:rPr>
              <a:t>Varnostna</a:t>
            </a:r>
            <a:r>
              <a:rPr lang="en-GB" sz="2400" b="1" kern="100" noProof="0" dirty="0">
                <a:effectLst/>
                <a:ea typeface="Aptos" panose="020B0004020202020204" pitchFamily="34" charset="0"/>
                <a:cs typeface="Times New Roman"/>
              </a:rPr>
              <a:t> </a:t>
            </a:r>
            <a:r>
              <a:rPr lang="en-GB" b="1" kern="100" dirty="0" err="1">
                <a:ea typeface="Aptos" panose="020B0004020202020204" pitchFamily="34" charset="0"/>
                <a:cs typeface="Times New Roman"/>
              </a:rPr>
              <a:t>opozorila</a:t>
            </a:r>
            <a:r>
              <a:rPr lang="en-GB" sz="2400" b="1" kern="100" noProof="0" dirty="0">
                <a:effectLst/>
                <a:ea typeface="Aptos" panose="020B0004020202020204" pitchFamily="34" charset="0"/>
                <a:cs typeface="Times New Roman"/>
              </a:rPr>
              <a:t>:</a:t>
            </a:r>
            <a:endParaRPr lang="en-GB" sz="2400" kern="100" noProof="0" dirty="0">
              <a:effectLst/>
              <a:ea typeface="Aptos" panose="020B0004020202020204" pitchFamily="34" charset="0"/>
              <a:cs typeface="Times New Roman"/>
            </a:endParaRPr>
          </a:p>
          <a:p>
            <a:pPr marL="428625" indent="-342900">
              <a:lnSpc>
                <a:spcPct val="107000"/>
              </a:lnSpc>
              <a:buSzPct val="120000"/>
              <a:tabLst>
                <a:tab pos="457200" algn="l"/>
              </a:tabLst>
            </a:pPr>
            <a:r>
              <a:rPr lang="en-GB" b="1" kern="100" dirty="0" err="1">
                <a:ea typeface="Aptos" panose="020B0004020202020204" pitchFamily="34" charset="0"/>
                <a:cs typeface="Times New Roman"/>
              </a:rPr>
              <a:t>Dostop</a:t>
            </a:r>
            <a:r>
              <a:rPr lang="en-GB" b="1" kern="100" dirty="0">
                <a:ea typeface="Aptos" panose="020B0004020202020204" pitchFamily="34" charset="0"/>
                <a:cs typeface="Times New Roman"/>
              </a:rPr>
              <a:t> </a:t>
            </a:r>
            <a:r>
              <a:rPr lang="en-GB" b="1" kern="100" dirty="0" err="1">
                <a:ea typeface="Aptos" panose="020B0004020202020204" pitchFamily="34" charset="0"/>
                <a:cs typeface="Times New Roman"/>
              </a:rPr>
              <a:t>zavrnjen</a:t>
            </a:r>
            <a:r>
              <a:rPr lang="en-GB" b="1" kern="100" dirty="0">
                <a:ea typeface="Aptos" panose="020B0004020202020204" pitchFamily="34" charset="0"/>
                <a:cs typeface="Times New Roman"/>
              </a:rPr>
              <a:t>:</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Opozorila</a:t>
            </a:r>
            <a:r>
              <a:rPr lang="en-GB" kern="100" dirty="0">
                <a:ea typeface="Aptos" panose="020B0004020202020204" pitchFamily="34" charset="0"/>
                <a:cs typeface="Times New Roman"/>
              </a:rPr>
              <a:t> o </a:t>
            </a:r>
            <a:r>
              <a:rPr lang="en-GB" kern="100" dirty="0" err="1">
                <a:ea typeface="Aptos" panose="020B0004020202020204" pitchFamily="34" charset="0"/>
                <a:cs typeface="Times New Roman"/>
              </a:rPr>
              <a:t>sumljivih</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poskusih</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dostopa</a:t>
            </a:r>
            <a:endParaRPr lang="en-GB" sz="2400" kern="100" noProof="0" dirty="0">
              <a:effectLst/>
              <a:ea typeface="Aptos" panose="020B0004020202020204" pitchFamily="34" charset="0"/>
              <a:cs typeface="Times New Roman"/>
            </a:endParaRPr>
          </a:p>
          <a:p>
            <a:pPr marL="450850" indent="-365125">
              <a:lnSpc>
                <a:spcPct val="107000"/>
              </a:lnSpc>
              <a:buSzPct val="120000"/>
              <a:tabLst>
                <a:tab pos="457200" algn="l"/>
              </a:tabLst>
            </a:pPr>
            <a:r>
              <a:rPr lang="en-GB" b="1" kern="100" dirty="0" err="1">
                <a:ea typeface="Aptos" panose="020B0004020202020204" pitchFamily="34" charset="0"/>
                <a:cs typeface="Times New Roman"/>
              </a:rPr>
              <a:t>Sprememba</a:t>
            </a:r>
            <a:r>
              <a:rPr lang="en-GB" b="1" kern="100" dirty="0">
                <a:ea typeface="Aptos" panose="020B0004020202020204" pitchFamily="34" charset="0"/>
                <a:cs typeface="Times New Roman"/>
              </a:rPr>
              <a:t> </a:t>
            </a:r>
            <a:r>
              <a:rPr lang="en-GB" b="1" kern="100" dirty="0" err="1">
                <a:ea typeface="Aptos" panose="020B0004020202020204" pitchFamily="34" charset="0"/>
                <a:cs typeface="Times New Roman"/>
              </a:rPr>
              <a:t>gesla</a:t>
            </a:r>
            <a:r>
              <a:rPr lang="en-GB" sz="2400" b="1" kern="100" noProof="0" dirty="0">
                <a:effectLst/>
                <a:ea typeface="Aptos" panose="020B0004020202020204" pitchFamily="34" charset="0"/>
                <a:cs typeface="Times New Roman"/>
              </a:rPr>
              <a:t>:</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Opozorila</a:t>
            </a:r>
            <a:r>
              <a:rPr lang="en-GB" kern="100" dirty="0">
                <a:ea typeface="Aptos" panose="020B0004020202020204" pitchFamily="34" charset="0"/>
                <a:cs typeface="Times New Roman"/>
              </a:rPr>
              <a:t> o </a:t>
            </a:r>
            <a:r>
              <a:rPr lang="en-GB" kern="100" dirty="0" err="1">
                <a:ea typeface="Aptos" panose="020B0004020202020204" pitchFamily="34" charset="0"/>
                <a:cs typeface="Times New Roman"/>
              </a:rPr>
              <a:t>spremenjenem</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geslu</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prijavnih</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podatkih</a:t>
            </a:r>
            <a:r>
              <a:rPr lang="en-GB" kern="100" dirty="0">
                <a:ea typeface="Aptos" panose="020B0004020202020204" pitchFamily="34" charset="0"/>
                <a:cs typeface="Times New Roman"/>
              </a:rPr>
              <a:t> </a:t>
            </a:r>
            <a:endParaRPr lang="en-GB" sz="2400" kern="100" noProof="0" dirty="0">
              <a:effectLst/>
              <a:ea typeface="Aptos" panose="020B0004020202020204" pitchFamily="34" charset="0"/>
              <a:cs typeface="Times New Roman"/>
            </a:endParaRPr>
          </a:p>
          <a:p>
            <a:pPr marL="450850" indent="-365125">
              <a:lnSpc>
                <a:spcPct val="107000"/>
              </a:lnSpc>
              <a:buSzPct val="120000"/>
              <a:tabLst>
                <a:tab pos="457200" algn="l"/>
              </a:tabLst>
            </a:pPr>
            <a:r>
              <a:rPr lang="en-GB" b="1" kern="100" dirty="0" err="1">
                <a:ea typeface="Aptos" panose="020B0004020202020204" pitchFamily="34" charset="0"/>
                <a:cs typeface="Times New Roman"/>
              </a:rPr>
              <a:t>Opozorila</a:t>
            </a:r>
            <a:r>
              <a:rPr lang="en-GB" b="1" kern="100" dirty="0">
                <a:ea typeface="Aptos" panose="020B0004020202020204" pitchFamily="34" charset="0"/>
                <a:cs typeface="Times New Roman"/>
              </a:rPr>
              <a:t> o </a:t>
            </a:r>
            <a:r>
              <a:rPr lang="en-GB" b="1" kern="100" dirty="0" err="1">
                <a:ea typeface="Aptos" panose="020B0004020202020204" pitchFamily="34" charset="0"/>
                <a:cs typeface="Times New Roman"/>
              </a:rPr>
              <a:t>goljufiji</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Sporočila</a:t>
            </a:r>
            <a:r>
              <a:rPr lang="en-GB" kern="100" dirty="0">
                <a:ea typeface="Aptos" panose="020B0004020202020204" pitchFamily="34" charset="0"/>
                <a:cs typeface="Times New Roman"/>
              </a:rPr>
              <a:t>, ki </a:t>
            </a:r>
            <a:r>
              <a:rPr lang="en-GB" kern="100" dirty="0" err="1">
                <a:ea typeface="Aptos" panose="020B0004020202020204" pitchFamily="34" charset="0"/>
                <a:cs typeface="Times New Roman"/>
              </a:rPr>
              <a:t>opozarjajo</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na</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nenavadno</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aktivnost</a:t>
            </a:r>
            <a:r>
              <a:rPr lang="en-GB" kern="100" dirty="0">
                <a:ea typeface="Aptos" panose="020B0004020202020204" pitchFamily="34" charset="0"/>
                <a:cs typeface="Times New Roman"/>
              </a:rPr>
              <a:t> </a:t>
            </a:r>
            <a:endParaRPr lang="en-GB" sz="2400" kern="100" noProof="0" dirty="0">
              <a:effectLst/>
              <a:ea typeface="Aptos" panose="020B0004020202020204" pitchFamily="34" charset="0"/>
              <a:cs typeface="Times New Roman"/>
            </a:endParaRPr>
          </a:p>
          <a:p>
            <a:pPr marL="450850" indent="-365125">
              <a:lnSpc>
                <a:spcPct val="107000"/>
              </a:lnSpc>
              <a:buSzPct val="120000"/>
              <a:tabLst>
                <a:tab pos="457200" algn="l"/>
              </a:tabLst>
            </a:pPr>
            <a:r>
              <a:rPr lang="en-GB" b="1" kern="100" dirty="0" err="1">
                <a:ea typeface="Aptos" panose="020B0004020202020204" pitchFamily="34" charset="0"/>
                <a:cs typeface="Times New Roman"/>
              </a:rPr>
              <a:t>Dvofaktorska</a:t>
            </a:r>
            <a:r>
              <a:rPr lang="en-GB" sz="2400" b="1" kern="100" noProof="0" dirty="0">
                <a:effectLst/>
                <a:ea typeface="Aptos" panose="020B0004020202020204" pitchFamily="34" charset="0"/>
                <a:cs typeface="Times New Roman"/>
              </a:rPr>
              <a:t> </a:t>
            </a:r>
            <a:r>
              <a:rPr lang="en-GB" b="1" kern="100" dirty="0" err="1">
                <a:ea typeface="Aptos" panose="020B0004020202020204" pitchFamily="34" charset="0"/>
                <a:cs typeface="Times New Roman"/>
              </a:rPr>
              <a:t>avtentikacija</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Potrditev</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varnostne</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avtentikacije</a:t>
            </a:r>
            <a:r>
              <a:rPr lang="en-GB" sz="2400" kern="100" noProof="0" dirty="0">
                <a:effectLst/>
                <a:ea typeface="Aptos" panose="020B0004020202020204" pitchFamily="34" charset="0"/>
                <a:cs typeface="Times New Roman"/>
              </a:rPr>
              <a:t> </a:t>
            </a:r>
            <a:r>
              <a:rPr lang="en-GB" kern="100" dirty="0" err="1">
                <a:ea typeface="Aptos" panose="020B0004020202020204" pitchFamily="34" charset="0"/>
                <a:cs typeface="Times New Roman"/>
              </a:rPr>
              <a:t>ob</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prijavi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izvedbi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transakcije</a:t>
            </a:r>
            <a:endParaRPr lang="el-GR" dirty="0" err="1">
              <a:cs typeface="Times New Roman"/>
            </a:endParaRPr>
          </a:p>
        </p:txBody>
      </p:sp>
      <p:sp>
        <p:nvSpPr>
          <p:cNvPr id="3" name="Google Shape;182;p14">
            <a:extLst>
              <a:ext uri="{FF2B5EF4-FFF2-40B4-BE49-F238E27FC236}">
                <a16:creationId xmlns:a16="http://schemas.microsoft.com/office/drawing/2014/main" id="{DDA5AC25-8A56-C226-5E43-81F3D1BB9989}"/>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39446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B535-29F0-A8BE-8F24-D7E6583BE4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27CA2-7851-5E7A-A1E8-B0DA3C76B9F5}"/>
              </a:ext>
            </a:extLst>
          </p:cNvPr>
          <p:cNvSpPr>
            <a:spLocks noGrp="1"/>
          </p:cNvSpPr>
          <p:nvPr>
            <p:ph type="title"/>
          </p:nvPr>
        </p:nvSpPr>
        <p:spPr/>
        <p:txBody>
          <a:bodyPr>
            <a:normAutofit/>
          </a:bodyPr>
          <a:lstStyle/>
          <a:p>
            <a:pPr eaLnBrk="0" fontAlgn="base" hangingPunct="0">
              <a:lnSpc>
                <a:spcPct val="100000"/>
              </a:lnSpc>
              <a:spcAft>
                <a:spcPct val="0"/>
              </a:spcAft>
            </a:pPr>
            <a:r>
              <a:rPr lang="en-GB">
                <a:ea typeface="Adobe Gothic Std B"/>
              </a:rPr>
              <a:t>Pregledovanje sporočil in opozoril</a:t>
            </a:r>
            <a:r>
              <a:rPr lang="en-GB" sz="2800" noProof="0">
                <a:ea typeface="Adobe Gothic Std B"/>
              </a:rPr>
              <a:t>   (1/2) </a:t>
            </a:r>
            <a:endParaRPr lang="en-GB" sz="2800">
              <a:ea typeface="Adobe Gothic Std B"/>
            </a:endParaRPr>
          </a:p>
        </p:txBody>
      </p:sp>
      <p:sp>
        <p:nvSpPr>
          <p:cNvPr id="3" name="Θέση περιεχομένου 2">
            <a:extLst>
              <a:ext uri="{FF2B5EF4-FFF2-40B4-BE49-F238E27FC236}">
                <a16:creationId xmlns:a16="http://schemas.microsoft.com/office/drawing/2014/main" id="{CD5FDA35-A41F-25D3-E74E-D8C4697604D8}"/>
              </a:ext>
            </a:extLst>
          </p:cNvPr>
          <p:cNvSpPr>
            <a:spLocks noGrp="1"/>
          </p:cNvSpPr>
          <p:nvPr>
            <p:ph idx="1"/>
          </p:nvPr>
        </p:nvSpPr>
        <p:spPr/>
        <p:txBody>
          <a:bodyPr vert="horz" lIns="91440" tIns="45720" rIns="91440" bIns="45720" rtlCol="0" anchor="t">
            <a:normAutofit/>
          </a:bodyPr>
          <a:lstStyle/>
          <a:p>
            <a:pPr marL="0" indent="0">
              <a:lnSpc>
                <a:spcPct val="107000"/>
              </a:lnSpc>
              <a:spcAft>
                <a:spcPts val="800"/>
              </a:spcAft>
              <a:buNone/>
            </a:pPr>
            <a:r>
              <a:rPr lang="en-GB" sz="2200" kern="100" dirty="0">
                <a:cs typeface="Times New Roman"/>
              </a:rPr>
              <a:t>Poleg </a:t>
            </a:r>
            <a:r>
              <a:rPr lang="en-GB" sz="2200" kern="100" dirty="0" err="1">
                <a:cs typeface="Times New Roman"/>
              </a:rPr>
              <a:t>tega</a:t>
            </a:r>
            <a:r>
              <a:rPr lang="en-GB" sz="2200" kern="100" dirty="0">
                <a:cs typeface="Times New Roman"/>
              </a:rPr>
              <a:t> </a:t>
            </a:r>
            <a:r>
              <a:rPr lang="en-GB" sz="2200" kern="100" dirty="0" err="1">
                <a:cs typeface="Times New Roman"/>
              </a:rPr>
              <a:t>lahko</a:t>
            </a:r>
            <a:r>
              <a:rPr lang="en-GB" sz="2200" kern="100" dirty="0">
                <a:cs typeface="Times New Roman"/>
              </a:rPr>
              <a:t> </a:t>
            </a:r>
            <a:r>
              <a:rPr lang="en-GB" sz="2200" kern="100" dirty="0" err="1">
                <a:cs typeface="Times New Roman"/>
              </a:rPr>
              <a:t>sporočila</a:t>
            </a:r>
            <a:r>
              <a:rPr lang="en-GB" sz="2200" kern="100" dirty="0">
                <a:cs typeface="Times New Roman"/>
              </a:rPr>
              <a:t> in </a:t>
            </a:r>
            <a:r>
              <a:rPr lang="en-GB" sz="2200" kern="100" dirty="0" err="1">
                <a:cs typeface="Times New Roman"/>
              </a:rPr>
              <a:t>opozorila</a:t>
            </a:r>
            <a:r>
              <a:rPr lang="en-GB" sz="2200" kern="100" dirty="0">
                <a:cs typeface="Times New Roman"/>
              </a:rPr>
              <a:t> </a:t>
            </a:r>
            <a:r>
              <a:rPr lang="en-GB" sz="2200" kern="100" dirty="0" err="1">
                <a:cs typeface="Times New Roman"/>
              </a:rPr>
              <a:t>spremljate</a:t>
            </a:r>
            <a:r>
              <a:rPr lang="en-GB" sz="2200" kern="100" dirty="0">
                <a:cs typeface="Times New Roman"/>
              </a:rPr>
              <a:t> </a:t>
            </a:r>
            <a:r>
              <a:rPr lang="en-GB" sz="2200" kern="100" dirty="0" err="1">
                <a:cs typeface="Times New Roman"/>
              </a:rPr>
              <a:t>tako</a:t>
            </a:r>
            <a:r>
              <a:rPr lang="en-GB" sz="2200" kern="100" dirty="0">
                <a:cs typeface="Times New Roman"/>
              </a:rPr>
              <a:t>, da </a:t>
            </a:r>
            <a:r>
              <a:rPr lang="en-GB" sz="2200" kern="100" dirty="0" err="1">
                <a:cs typeface="Times New Roman"/>
              </a:rPr>
              <a:t>sledite</a:t>
            </a:r>
            <a:r>
              <a:rPr lang="en-GB" sz="2200" kern="100" dirty="0">
                <a:cs typeface="Times New Roman"/>
              </a:rPr>
              <a:t> </a:t>
            </a:r>
            <a:r>
              <a:rPr lang="en-GB" sz="2200" kern="100" dirty="0" err="1">
                <a:cs typeface="Times New Roman"/>
              </a:rPr>
              <a:t>naslednjim</a:t>
            </a:r>
            <a:r>
              <a:rPr lang="en-GB" sz="2200" kern="100" dirty="0">
                <a:cs typeface="Times New Roman"/>
              </a:rPr>
              <a:t> </a:t>
            </a:r>
            <a:r>
              <a:rPr lang="en-GB" sz="2200" kern="100" dirty="0" err="1">
                <a:cs typeface="Times New Roman"/>
              </a:rPr>
              <a:t>korakom</a:t>
            </a:r>
            <a:r>
              <a:rPr lang="en-GB" sz="2200" kern="100" dirty="0">
                <a:cs typeface="Times New Roman"/>
              </a:rPr>
              <a:t>: </a:t>
            </a:r>
            <a:endParaRPr lang="en-GB" sz="2200" b="1" kern="100" dirty="0">
              <a:cs typeface="Times New Roman"/>
            </a:endParaRPr>
          </a:p>
          <a:p>
            <a:pPr marL="457200" indent="-457200">
              <a:lnSpc>
                <a:spcPct val="107000"/>
              </a:lnSpc>
              <a:spcAft>
                <a:spcPts val="800"/>
              </a:spcAft>
              <a:buFont typeface="+mj-lt"/>
              <a:buAutoNum type="arabicPeriod"/>
            </a:pPr>
            <a:r>
              <a:rPr lang="en-GB" sz="2200" b="1" kern="100" dirty="0" err="1">
                <a:cs typeface="Times New Roman"/>
              </a:rPr>
              <a:t>Prijavite</a:t>
            </a:r>
            <a:r>
              <a:rPr lang="en-GB" sz="2200" b="1" kern="100" dirty="0">
                <a:cs typeface="Times New Roman"/>
              </a:rPr>
              <a:t> se v </a:t>
            </a:r>
            <a:r>
              <a:rPr lang="en-GB" sz="2200" b="1" kern="100" dirty="0" err="1">
                <a:cs typeface="Times New Roman"/>
              </a:rPr>
              <a:t>aplikacijo</a:t>
            </a:r>
            <a:r>
              <a:rPr lang="en-GB" sz="2200" b="1" kern="100" dirty="0">
                <a:cs typeface="Times New Roman"/>
              </a:rPr>
              <a:t> za </a:t>
            </a:r>
            <a:r>
              <a:rPr lang="en-GB" sz="2200" b="1" kern="100" dirty="0" err="1">
                <a:cs typeface="Times New Roman"/>
              </a:rPr>
              <a:t>spletno</a:t>
            </a:r>
            <a:r>
              <a:rPr lang="en-GB" sz="2200" b="1" kern="100" dirty="0">
                <a:cs typeface="Times New Roman"/>
              </a:rPr>
              <a:t> </a:t>
            </a:r>
            <a:r>
              <a:rPr lang="en-GB" sz="2200" b="1" kern="100" dirty="0" err="1">
                <a:cs typeface="Times New Roman"/>
              </a:rPr>
              <a:t>bančništvo</a:t>
            </a:r>
            <a:r>
              <a:rPr lang="en-GB" sz="2200" b="1" kern="100" dirty="0">
                <a:cs typeface="Times New Roman"/>
              </a:rPr>
              <a:t>.</a:t>
            </a:r>
            <a:endParaRPr lang="en-GB" sz="2200" b="1" kern="100" dirty="0">
              <a:ea typeface="Calibri"/>
              <a:cs typeface="Times New Roman"/>
            </a:endParaRPr>
          </a:p>
          <a:p>
            <a:pPr marL="457200" indent="-457200">
              <a:lnSpc>
                <a:spcPct val="107000"/>
              </a:lnSpc>
              <a:spcAft>
                <a:spcPts val="800"/>
              </a:spcAft>
              <a:buFont typeface="+mj-lt"/>
              <a:buAutoNum type="arabicPeriod"/>
            </a:pPr>
            <a:r>
              <a:rPr lang="en-GB" sz="2200" b="1" kern="100" dirty="0" err="1">
                <a:cs typeface="Times New Roman"/>
              </a:rPr>
              <a:t>Pojdite</a:t>
            </a:r>
            <a:r>
              <a:rPr lang="en-GB" sz="2200" b="1" kern="100" dirty="0">
                <a:cs typeface="Times New Roman"/>
              </a:rPr>
              <a:t> </a:t>
            </a:r>
            <a:r>
              <a:rPr lang="en-GB" sz="2200" b="1" kern="100" dirty="0" err="1">
                <a:cs typeface="Times New Roman"/>
              </a:rPr>
              <a:t>na</a:t>
            </a:r>
            <a:r>
              <a:rPr lang="en-GB" sz="2200" b="1" kern="100" dirty="0">
                <a:cs typeface="Times New Roman"/>
              </a:rPr>
              <a:t> </a:t>
            </a:r>
            <a:r>
              <a:rPr lang="en-GB" sz="2200" b="1" kern="100" dirty="0" err="1">
                <a:cs typeface="Times New Roman"/>
              </a:rPr>
              <a:t>glavni</a:t>
            </a:r>
            <a:r>
              <a:rPr lang="en-GB" sz="2200" b="1" kern="100" dirty="0">
                <a:cs typeface="Times New Roman"/>
              </a:rPr>
              <a:t> </a:t>
            </a:r>
            <a:r>
              <a:rPr lang="en-GB" sz="2200" b="1" kern="100" dirty="0" err="1">
                <a:cs typeface="Times New Roman"/>
              </a:rPr>
              <a:t>meni</a:t>
            </a:r>
            <a:r>
              <a:rPr lang="en-GB" sz="2200" b="1" kern="100" dirty="0">
                <a:cs typeface="Times New Roman"/>
              </a:rPr>
              <a:t> </a:t>
            </a:r>
            <a:r>
              <a:rPr lang="en-GB" sz="2200" b="1" kern="100" dirty="0" err="1">
                <a:cs typeface="Times New Roman"/>
              </a:rPr>
              <a:t>ali</a:t>
            </a:r>
            <a:r>
              <a:rPr lang="en-GB" sz="2200" b="1" kern="100" dirty="0">
                <a:cs typeface="Times New Roman"/>
              </a:rPr>
              <a:t> </a:t>
            </a:r>
            <a:r>
              <a:rPr lang="en-GB" sz="2200" b="1" kern="100" dirty="0" err="1">
                <a:cs typeface="Times New Roman"/>
              </a:rPr>
              <a:t>domači</a:t>
            </a:r>
            <a:r>
              <a:rPr lang="en-GB" sz="2200" b="1" kern="100" dirty="0">
                <a:cs typeface="Times New Roman"/>
              </a:rPr>
              <a:t> </a:t>
            </a:r>
            <a:r>
              <a:rPr lang="en-GB" sz="2200" b="1" kern="100" dirty="0" err="1">
                <a:cs typeface="Times New Roman"/>
              </a:rPr>
              <a:t>zaslon</a:t>
            </a:r>
            <a:r>
              <a:rPr lang="en-GB" sz="2200" b="1" kern="100" dirty="0">
                <a:cs typeface="Times New Roman"/>
              </a:rPr>
              <a:t>.</a:t>
            </a:r>
            <a:endParaRPr lang="en-GB" sz="2200" b="1" kern="100" dirty="0">
              <a:ea typeface="Calibri" panose="020F0502020204030204"/>
              <a:cs typeface="Times New Roman"/>
            </a:endParaRPr>
          </a:p>
          <a:p>
            <a:pPr lvl="1">
              <a:lnSpc>
                <a:spcPct val="107000"/>
              </a:lnSpc>
              <a:spcAft>
                <a:spcPts val="800"/>
              </a:spcAft>
              <a:buSzPct val="100000"/>
              <a:tabLst>
                <a:tab pos="457200" algn="l"/>
              </a:tabLst>
            </a:pPr>
            <a:r>
              <a:rPr lang="en-GB" sz="2000" kern="100" dirty="0" err="1">
                <a:ea typeface="Aptos" panose="020B0004020202020204" pitchFamily="34" charset="0"/>
                <a:cs typeface="Times New Roman"/>
              </a:rPr>
              <a:t>Sporočila</a:t>
            </a:r>
            <a:r>
              <a:rPr lang="en-GB" sz="2000" kern="100" dirty="0">
                <a:ea typeface="Aptos" panose="020B0004020202020204" pitchFamily="34" charset="0"/>
                <a:cs typeface="Times New Roman"/>
              </a:rPr>
              <a:t> in </a:t>
            </a:r>
            <a:r>
              <a:rPr lang="en-GB" sz="2000" kern="100" dirty="0" err="1">
                <a:ea typeface="Aptos" panose="020B0004020202020204" pitchFamily="34" charset="0"/>
                <a:cs typeface="Times New Roman"/>
              </a:rPr>
              <a:t>opozorila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si</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lahko</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ogledate</a:t>
            </a:r>
            <a:r>
              <a:rPr lang="en-GB" sz="2000" kern="100" dirty="0">
                <a:ea typeface="Aptos" panose="020B0004020202020204" pitchFamily="34" charset="0"/>
                <a:cs typeface="Times New Roman"/>
              </a:rPr>
              <a:t> v </a:t>
            </a:r>
            <a:r>
              <a:rPr lang="en-GB" sz="2000" kern="100" dirty="0" err="1">
                <a:ea typeface="Aptos" panose="020B0004020202020204" pitchFamily="34" charset="0"/>
                <a:cs typeface="Times New Roman"/>
              </a:rPr>
              <a:t>naslednjih</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razdelkih</a:t>
            </a:r>
            <a:r>
              <a:rPr lang="en-GB" sz="2000" kern="100" dirty="0">
                <a:effectLst/>
                <a:ea typeface="Aptos" panose="020B0004020202020204" pitchFamily="34" charset="0"/>
                <a:cs typeface="Times New Roman"/>
              </a:rPr>
              <a:t>:</a:t>
            </a:r>
          </a:p>
          <a:p>
            <a:pPr lvl="2">
              <a:lnSpc>
                <a:spcPct val="107000"/>
              </a:lnSpc>
              <a:buSzPct val="100000"/>
              <a:buFont typeface="Arial" panose="020B0604020202020204" pitchFamily="34" charset="0"/>
              <a:buChar char="•"/>
              <a:tabLst>
                <a:tab pos="914400" algn="l"/>
              </a:tabLst>
            </a:pPr>
            <a:r>
              <a:rPr lang="en-GB" b="1" kern="100" dirty="0" err="1">
                <a:ea typeface="Aptos" panose="020B0004020202020204" pitchFamily="34" charset="0"/>
                <a:cs typeface="Times New Roman"/>
              </a:rPr>
              <a:t>Obvestila</a:t>
            </a:r>
            <a:r>
              <a:rPr lang="en-GB" kern="100" dirty="0">
                <a:effectLst/>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ffectLst/>
                <a:ea typeface="Aptos" panose="020B0004020202020204" pitchFamily="34" charset="0"/>
                <a:cs typeface="Times New Roman"/>
              </a:rPr>
              <a:t> </a:t>
            </a:r>
            <a:r>
              <a:rPr lang="en-GB" b="1" kern="100" dirty="0" err="1">
                <a:ea typeface="Aptos" panose="020B0004020202020204" pitchFamily="34" charset="0"/>
                <a:cs typeface="Times New Roman"/>
              </a:rPr>
              <a:t>Opozorila</a:t>
            </a:r>
            <a:r>
              <a:rPr lang="en-GB" kern="100" dirty="0">
                <a:effectLst/>
                <a:ea typeface="Aptos" panose="020B0004020202020204" pitchFamily="34" charset="0"/>
                <a:cs typeface="Times New Roman"/>
              </a:rPr>
              <a:t> (</a:t>
            </a:r>
            <a:r>
              <a:rPr lang="en-GB" kern="100" dirty="0">
                <a:ea typeface="Aptos" panose="020B0004020202020204" pitchFamily="34" charset="0"/>
                <a:cs typeface="Times New Roman"/>
              </a:rPr>
              <a:t>z </a:t>
            </a:r>
            <a:r>
              <a:rPr lang="en-GB" kern="100" dirty="0" err="1">
                <a:ea typeface="Aptos" panose="020B0004020202020204" pitchFamily="34" charset="0"/>
                <a:cs typeface="Times New Roman"/>
              </a:rPr>
              <a:t>zvončkom</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podobno</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ikono</a:t>
            </a:r>
            <a:r>
              <a:rPr lang="en-GB" kern="100" dirty="0">
                <a:ea typeface="Aptos" panose="020B0004020202020204" pitchFamily="34" charset="0"/>
                <a:cs typeface="Times New Roman"/>
              </a:rPr>
              <a:t>),</a:t>
            </a:r>
            <a:endParaRPr lang="en-GB" kern="100">
              <a:effectLst/>
              <a:ea typeface="Aptos" panose="020B0004020202020204" pitchFamily="34" charset="0"/>
              <a:cs typeface="Times New Roman"/>
            </a:endParaRPr>
          </a:p>
          <a:p>
            <a:pPr lvl="2">
              <a:lnSpc>
                <a:spcPct val="107000"/>
              </a:lnSpc>
              <a:buSzPct val="100000"/>
              <a:buFont typeface="Arial" panose="020B0604020202020204" pitchFamily="34" charset="0"/>
              <a:buChar char="•"/>
              <a:tabLst>
                <a:tab pos="914400" algn="l"/>
              </a:tabLst>
            </a:pPr>
            <a:r>
              <a:rPr lang="en-GB" b="1" kern="100" dirty="0" err="1">
                <a:ea typeface="Aptos" panose="020B0004020202020204" pitchFamily="34" charset="0"/>
                <a:cs typeface="Times New Roman"/>
              </a:rPr>
              <a:t>Sporočila</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ffectLst/>
                <a:ea typeface="Aptos" panose="020B0004020202020204" pitchFamily="34" charset="0"/>
                <a:cs typeface="Times New Roman"/>
              </a:rPr>
              <a:t> </a:t>
            </a:r>
            <a:r>
              <a:rPr lang="en-GB" b="1" kern="100" dirty="0" err="1">
                <a:ea typeface="Aptos" panose="020B0004020202020204" pitchFamily="34" charset="0"/>
                <a:cs typeface="Times New Roman"/>
              </a:rPr>
              <a:t>Središče</a:t>
            </a:r>
            <a:r>
              <a:rPr lang="en-GB" b="1" kern="100" dirty="0">
                <a:ea typeface="Aptos" panose="020B0004020202020204" pitchFamily="34" charset="0"/>
                <a:cs typeface="Times New Roman"/>
              </a:rPr>
              <a:t> za </a:t>
            </a:r>
            <a:r>
              <a:rPr lang="en-GB" b="1" kern="100" dirty="0" err="1">
                <a:ea typeface="Aptos" panose="020B0004020202020204" pitchFamily="34" charset="0"/>
                <a:cs typeface="Times New Roman"/>
              </a:rPr>
              <a:t>sporočila</a:t>
            </a:r>
            <a:r>
              <a:rPr lang="en-GB" kern="100" dirty="0">
                <a:effectLst/>
                <a:ea typeface="Aptos" panose="020B0004020202020204" pitchFamily="34" charset="0"/>
                <a:cs typeface="Times New Roman"/>
              </a:rPr>
              <a:t> (</a:t>
            </a:r>
            <a:r>
              <a:rPr lang="en-GB" kern="100" dirty="0" err="1">
                <a:ea typeface="Aptos" panose="020B0004020202020204" pitchFamily="34" charset="0"/>
                <a:cs typeface="Times New Roman"/>
              </a:rPr>
              <a:t>ikona</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ovojnice</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klepetalni</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oblaček</a:t>
            </a:r>
            <a:r>
              <a:rPr lang="en-GB" kern="100" dirty="0">
                <a:ea typeface="Aptos" panose="020B0004020202020204" pitchFamily="34" charset="0"/>
                <a:cs typeface="Times New Roman"/>
              </a:rPr>
              <a:t>),</a:t>
            </a:r>
            <a:endParaRPr lang="en-GB" kern="100" dirty="0">
              <a:effectLst/>
              <a:ea typeface="Aptos" panose="020B0004020202020204" pitchFamily="34" charset="0"/>
              <a:cs typeface="Times New Roman"/>
            </a:endParaRPr>
          </a:p>
          <a:p>
            <a:pPr lvl="2">
              <a:lnSpc>
                <a:spcPct val="107000"/>
              </a:lnSpc>
              <a:buSzPct val="100000"/>
              <a:buFont typeface="Arial" panose="020B0604020202020204" pitchFamily="34" charset="0"/>
              <a:buChar char="•"/>
              <a:tabLst>
                <a:tab pos="914400" algn="l"/>
              </a:tabLst>
            </a:pPr>
            <a:r>
              <a:rPr lang="en-GB" b="1" kern="100" dirty="0" err="1">
                <a:ea typeface="Aptos" panose="020B0004020202020204" pitchFamily="34" charset="0"/>
                <a:cs typeface="Times New Roman"/>
              </a:rPr>
              <a:t>Profil</a:t>
            </a:r>
            <a:r>
              <a:rPr lang="en-GB" kern="100" dirty="0">
                <a:ea typeface="Aptos" panose="020B0004020202020204" pitchFamily="34" charset="0"/>
                <a:cs typeface="Times New Roman"/>
              </a:rPr>
              <a:t> </a:t>
            </a:r>
            <a:r>
              <a:rPr lang="en-GB" kern="100" dirty="0" err="1">
                <a:ea typeface="Aptos" panose="020B0004020202020204" pitchFamily="34" charset="0"/>
                <a:cs typeface="Times New Roman"/>
              </a:rPr>
              <a:t>ali</a:t>
            </a:r>
            <a:r>
              <a:rPr lang="en-GB" kern="100" dirty="0">
                <a:effectLst/>
                <a:ea typeface="Aptos" panose="020B0004020202020204" pitchFamily="34" charset="0"/>
                <a:cs typeface="Times New Roman"/>
              </a:rPr>
              <a:t> </a:t>
            </a:r>
            <a:r>
              <a:rPr lang="en-GB" b="1" kern="100" dirty="0" err="1">
                <a:ea typeface="Aptos" panose="020B0004020202020204" pitchFamily="34" charset="0"/>
                <a:cs typeface="Times New Roman"/>
              </a:rPr>
              <a:t>Nastavitve</a:t>
            </a:r>
            <a:r>
              <a:rPr lang="en-GB" b="1" kern="100" dirty="0">
                <a:ea typeface="Aptos" panose="020B0004020202020204" pitchFamily="34" charset="0"/>
                <a:cs typeface="Times New Roman"/>
              </a:rPr>
              <a:t>.</a:t>
            </a:r>
            <a:endParaRPr lang="en-GB" b="1" kern="100" dirty="0">
              <a:effectLst/>
              <a:ea typeface="Aptos" panose="020B0004020202020204" pitchFamily="34" charset="0"/>
              <a:cs typeface="Times New Roman"/>
            </a:endParaRPr>
          </a:p>
        </p:txBody>
      </p:sp>
      <p:sp>
        <p:nvSpPr>
          <p:cNvPr id="10" name="CuadroTexto 9">
            <a:extLst>
              <a:ext uri="{FF2B5EF4-FFF2-40B4-BE49-F238E27FC236}">
                <a16:creationId xmlns:a16="http://schemas.microsoft.com/office/drawing/2014/main" id="{778732C9-288E-05B3-FF8D-9FAA7768F208}"/>
              </a:ext>
            </a:extLst>
          </p:cNvPr>
          <p:cNvSpPr txBox="1"/>
          <p:nvPr/>
        </p:nvSpPr>
        <p:spPr>
          <a:xfrm>
            <a:off x="9436963" y="6363415"/>
            <a:ext cx="1886115" cy="246221"/>
          </a:xfrm>
          <a:prstGeom prst="rect">
            <a:avLst/>
          </a:prstGeom>
          <a:noFill/>
        </p:spPr>
        <p:txBody>
          <a:bodyPr wrap="square" lIns="91440" tIns="45720" rIns="91440" bIns="45720" anchor="t">
            <a:spAutoFit/>
          </a:bodyPr>
          <a:lstStyle/>
          <a:p>
            <a:pPr algn="r"/>
            <a:r>
              <a:rPr lang="en-GB" sz="1000" dirty="0">
                <a:hlinkClick r:id="rId3"/>
              </a:rPr>
              <a:t>Slika: 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B0858292-07F7-B27E-95FC-309BD9F382F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955546" y="3522846"/>
            <a:ext cx="1369417" cy="136941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Google Shape;182;p14">
            <a:extLst>
              <a:ext uri="{FF2B5EF4-FFF2-40B4-BE49-F238E27FC236}">
                <a16:creationId xmlns:a16="http://schemas.microsoft.com/office/drawing/2014/main" id="{6C5B3C38-4C27-C42F-2401-308553385DB4}"/>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88365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EFEB-DF9F-276C-362A-AB459B7959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26E8EA-F42B-93A3-C858-9534813DED90}"/>
              </a:ext>
            </a:extLst>
          </p:cNvPr>
          <p:cNvSpPr>
            <a:spLocks noGrp="1"/>
          </p:cNvSpPr>
          <p:nvPr>
            <p:ph type="title"/>
          </p:nvPr>
        </p:nvSpPr>
        <p:spPr/>
        <p:txBody>
          <a:bodyPr>
            <a:normAutofit/>
          </a:bodyPr>
          <a:lstStyle/>
          <a:p>
            <a:pPr>
              <a:lnSpc>
                <a:spcPct val="100000"/>
              </a:lnSpc>
              <a:spcAft>
                <a:spcPct val="0"/>
              </a:spcAft>
            </a:pPr>
            <a:r>
              <a:rPr lang="en-GB" err="1">
                <a:ea typeface="Calibri"/>
              </a:rPr>
              <a:t>Pregledovanje</a:t>
            </a:r>
            <a:r>
              <a:rPr lang="en-GB">
                <a:ea typeface="Calibri"/>
              </a:rPr>
              <a:t> </a:t>
            </a:r>
            <a:r>
              <a:rPr lang="en-GB" err="1">
                <a:ea typeface="Calibri"/>
              </a:rPr>
              <a:t>sporočil</a:t>
            </a:r>
            <a:r>
              <a:rPr lang="en-GB">
                <a:ea typeface="Calibri"/>
              </a:rPr>
              <a:t> in opozoril </a:t>
            </a:r>
            <a:r>
              <a:rPr lang="en-GB" dirty="0">
                <a:ea typeface="Adobe Gothic Std B"/>
              </a:rPr>
              <a:t> </a:t>
            </a:r>
            <a:r>
              <a:rPr lang="en-GB" sz="2800" noProof="0" dirty="0">
                <a:ea typeface="Adobe Gothic Std B"/>
              </a:rPr>
              <a:t>  (2/2) </a:t>
            </a:r>
            <a:endParaRPr lang="en-US">
              <a:ea typeface="Adobe Gothic Std B"/>
            </a:endParaRPr>
          </a:p>
        </p:txBody>
      </p:sp>
      <p:sp>
        <p:nvSpPr>
          <p:cNvPr id="3" name="Θέση περιεχομένου 2">
            <a:extLst>
              <a:ext uri="{FF2B5EF4-FFF2-40B4-BE49-F238E27FC236}">
                <a16:creationId xmlns:a16="http://schemas.microsoft.com/office/drawing/2014/main" id="{D01EE55B-D282-D006-CF13-F1D5B15088E2}"/>
              </a:ext>
            </a:extLst>
          </p:cNvPr>
          <p:cNvSpPr>
            <a:spLocks noGrp="1"/>
          </p:cNvSpPr>
          <p:nvPr>
            <p:ph idx="1"/>
          </p:nvPr>
        </p:nvSpPr>
        <p:spPr/>
        <p:txBody>
          <a:bodyPr vert="horz" lIns="91440" tIns="45720" rIns="91440" bIns="45720" rtlCol="0" anchor="t">
            <a:normAutofit/>
          </a:bodyPr>
          <a:lstStyle/>
          <a:p>
            <a:pPr marL="457200" indent="-457200">
              <a:lnSpc>
                <a:spcPct val="107000"/>
              </a:lnSpc>
              <a:buSzPct val="100000"/>
              <a:buFont typeface="+mj-lt"/>
              <a:buAutoNum type="arabicPeriod" startAt="3"/>
              <a:tabLst>
                <a:tab pos="914400" algn="l"/>
              </a:tabLst>
            </a:pPr>
            <a:r>
              <a:rPr lang="en-GB" sz="2600" b="1" kern="100" dirty="0" err="1">
                <a:ea typeface="Aptos" panose="020B0004020202020204" pitchFamily="34" charset="0"/>
                <a:cs typeface="Times New Roman"/>
              </a:rPr>
              <a:t>Pregledovanje</a:t>
            </a:r>
            <a:r>
              <a:rPr lang="en-GB" sz="2600" b="1" kern="100" dirty="0">
                <a:ea typeface="Aptos" panose="020B0004020202020204" pitchFamily="34" charset="0"/>
                <a:cs typeface="Times New Roman"/>
              </a:rPr>
              <a:t> </a:t>
            </a:r>
            <a:r>
              <a:rPr lang="en-GB" sz="2600" b="1" kern="100" dirty="0" err="1">
                <a:ea typeface="Aptos" panose="020B0004020202020204" pitchFamily="34" charset="0"/>
                <a:cs typeface="Times New Roman"/>
              </a:rPr>
              <a:t>opozoril</a:t>
            </a:r>
            <a:r>
              <a:rPr lang="en-GB" sz="2600" b="1" kern="100" dirty="0">
                <a:effectLst/>
                <a:ea typeface="Aptos" panose="020B0004020202020204" pitchFamily="34" charset="0"/>
                <a:cs typeface="Times New Roman"/>
              </a:rPr>
              <a:t> </a:t>
            </a:r>
            <a:r>
              <a:rPr lang="en-GB" sz="2600" b="1" kern="100" dirty="0" err="1">
                <a:ea typeface="Aptos" panose="020B0004020202020204" pitchFamily="34" charset="0"/>
                <a:cs typeface="Times New Roman"/>
              </a:rPr>
              <a:t>ali</a:t>
            </a:r>
            <a:r>
              <a:rPr lang="en-GB" sz="2600" b="1" kern="100" dirty="0">
                <a:ea typeface="Aptos" panose="020B0004020202020204" pitchFamily="34" charset="0"/>
                <a:cs typeface="Times New Roman"/>
              </a:rPr>
              <a:t> </a:t>
            </a:r>
            <a:r>
              <a:rPr lang="en-GB" sz="2600" b="1" kern="100" dirty="0" err="1">
                <a:ea typeface="Aptos" panose="020B0004020202020204" pitchFamily="34" charset="0"/>
                <a:cs typeface="Times New Roman"/>
              </a:rPr>
              <a:t>obvestil</a:t>
            </a:r>
            <a:r>
              <a:rPr lang="en-GB" sz="2600" b="1" kern="100" dirty="0">
                <a:effectLst/>
                <a:ea typeface="Aptos" panose="020B0004020202020204" pitchFamily="34" charset="0"/>
                <a:cs typeface="Times New Roman"/>
              </a:rPr>
              <a:t>:</a:t>
            </a:r>
            <a:endParaRPr lang="en-GB" sz="2600" kern="100" dirty="0">
              <a:effectLst/>
              <a:ea typeface="Aptos" panose="020B0004020202020204" pitchFamily="34" charset="0"/>
              <a:cs typeface="Times New Roman"/>
            </a:endParaRPr>
          </a:p>
          <a:p>
            <a:pPr>
              <a:lnSpc>
                <a:spcPct val="107000"/>
              </a:lnSpc>
              <a:buSzPct val="100000"/>
              <a:tabLst>
                <a:tab pos="457200" algn="l"/>
              </a:tabLst>
            </a:pPr>
            <a:r>
              <a:rPr lang="en-GB" sz="2200" kern="100" dirty="0">
                <a:ea typeface="Aptos" panose="020B0004020202020204" pitchFamily="34" charset="0"/>
                <a:cs typeface="Times New Roman"/>
              </a:rPr>
              <a:t>Za </a:t>
            </a:r>
            <a:r>
              <a:rPr lang="en-GB" sz="2200" kern="100" dirty="0" err="1">
                <a:ea typeface="Aptos" panose="020B0004020202020204" pitchFamily="34" charset="0"/>
                <a:cs typeface="Times New Roman"/>
              </a:rPr>
              <a:t>pregled</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preteklih</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opozoril</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tapnite</a:t>
            </a:r>
            <a:r>
              <a:rPr lang="en-GB" sz="2200" kern="100" dirty="0">
                <a:effectLst/>
                <a:ea typeface="Aptos" panose="020B0004020202020204" pitchFamily="34" charset="0"/>
                <a:cs typeface="Times New Roman"/>
              </a:rPr>
              <a:t> </a:t>
            </a:r>
            <a:r>
              <a:rPr lang="en-GB" sz="2200" kern="100" dirty="0" err="1">
                <a:ea typeface="Aptos" panose="020B0004020202020204" pitchFamily="34" charset="0"/>
                <a:cs typeface="Times New Roman"/>
              </a:rPr>
              <a:t>ikono</a:t>
            </a:r>
            <a:r>
              <a:rPr lang="en-GB" sz="2200" kern="100" dirty="0">
                <a:ea typeface="Aptos" panose="020B0004020202020204" pitchFamily="34" charset="0"/>
                <a:cs typeface="Times New Roman"/>
              </a:rPr>
              <a:t> za </a:t>
            </a:r>
            <a:r>
              <a:rPr lang="en-GB" sz="2200" kern="100" dirty="0" err="1">
                <a:ea typeface="Aptos" panose="020B0004020202020204" pitchFamily="34" charset="0"/>
                <a:cs typeface="Times New Roman"/>
              </a:rPr>
              <a:t>obvestila</a:t>
            </a:r>
            <a:r>
              <a:rPr lang="en-GB" sz="2200" kern="100" dirty="0">
                <a:effectLst/>
                <a:ea typeface="Aptos" panose="020B0004020202020204" pitchFamily="34" charset="0"/>
                <a:cs typeface="Times New Roman"/>
              </a:rPr>
              <a:t>.</a:t>
            </a:r>
          </a:p>
          <a:p>
            <a:pPr>
              <a:lnSpc>
                <a:spcPct val="107000"/>
              </a:lnSpc>
              <a:spcAft>
                <a:spcPts val="800"/>
              </a:spcAft>
              <a:buSzPct val="100000"/>
              <a:tabLst>
                <a:tab pos="457200" algn="l"/>
              </a:tabLst>
            </a:pPr>
            <a:r>
              <a:rPr lang="en-GB" sz="2200" kern="100" dirty="0" err="1">
                <a:ea typeface="Aptos" panose="020B0004020202020204" pitchFamily="34" charset="0"/>
                <a:cs typeface="Times New Roman"/>
              </a:rPr>
              <a:t>Celotno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opozorilo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lahko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preberete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če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nanj</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kliknete</a:t>
            </a:r>
            <a:r>
              <a:rPr lang="en-GB" sz="2200" kern="100" dirty="0">
                <a:ea typeface="Aptos" panose="020B0004020202020204" pitchFamily="34" charset="0"/>
                <a:cs typeface="Times New Roman"/>
              </a:rPr>
              <a:t>.</a:t>
            </a:r>
            <a:r>
              <a:rPr lang="en-GB" sz="2200" kern="100" dirty="0">
                <a:effectLst/>
                <a:ea typeface="Aptos" panose="020B0004020202020204" pitchFamily="34" charset="0"/>
                <a:cs typeface="Times New Roman"/>
              </a:rPr>
              <a:t> </a:t>
            </a:r>
          </a:p>
          <a:p>
            <a:pPr>
              <a:lnSpc>
                <a:spcPct val="107000"/>
              </a:lnSpc>
              <a:spcAft>
                <a:spcPts val="800"/>
              </a:spcAft>
              <a:buSzPct val="100000"/>
              <a:tabLst>
                <a:tab pos="457200" algn="l"/>
              </a:tabLst>
            </a:pPr>
            <a:r>
              <a:rPr lang="en-GB" sz="2200" kern="100" dirty="0" err="1">
                <a:ea typeface="Aptos" panose="020B0004020202020204" pitchFamily="34" charset="0"/>
                <a:cs typeface="Times New Roman"/>
              </a:rPr>
              <a:t>Če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ima</a:t>
            </a:r>
            <a:r>
              <a:rPr lang="en-GB" sz="2200" kern="100" dirty="0">
                <a:effectLst/>
                <a:ea typeface="Aptos" panose="020B0004020202020204" pitchFamily="34" charset="0"/>
                <a:cs typeface="Times New Roman"/>
              </a:rPr>
              <a:t> </a:t>
            </a:r>
            <a:r>
              <a:rPr lang="en-GB" sz="2200" kern="100" dirty="0" err="1">
                <a:ea typeface="Aptos" panose="020B0004020202020204" pitchFamily="34" charset="0"/>
                <a:cs typeface="Times New Roman"/>
              </a:rPr>
              <a:t>banka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interni</a:t>
            </a:r>
            <a:r>
              <a:rPr lang="en-GB" sz="2200" kern="100" dirty="0">
                <a:effectLst/>
                <a:ea typeface="Aptos" panose="020B0004020202020204" pitchFamily="34" charset="0"/>
                <a:cs typeface="Times New Roman"/>
              </a:rPr>
              <a:t> </a:t>
            </a:r>
            <a:r>
              <a:rPr lang="en-GB" sz="2200" kern="100" dirty="0" err="1">
                <a:ea typeface="Aptos" panose="020B0004020202020204" pitchFamily="34" charset="0"/>
                <a:cs typeface="Times New Roman"/>
              </a:rPr>
              <a:t>sistem</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sporočanja</a:t>
            </a:r>
            <a:r>
              <a:rPr lang="en-GB" sz="2200" kern="100" dirty="0">
                <a:effectLst/>
                <a:ea typeface="Aptos" panose="020B0004020202020204" pitchFamily="34" charset="0"/>
                <a:cs typeface="Times New Roman"/>
              </a:rPr>
              <a:t>,</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pojdite</a:t>
            </a:r>
            <a:r>
              <a:rPr lang="en-GB" sz="2200" kern="100" dirty="0">
                <a:ea typeface="Aptos" panose="020B0004020202020204" pitchFamily="34" charset="0"/>
                <a:cs typeface="Times New Roman"/>
              </a:rPr>
              <a:t> v </a:t>
            </a:r>
            <a:r>
              <a:rPr lang="en-GB" sz="2200" kern="100" dirty="0" err="1">
                <a:ea typeface="Aptos" panose="020B0004020202020204" pitchFamily="34" charset="0"/>
                <a:cs typeface="Times New Roman"/>
              </a:rPr>
              <a:t>razdelek</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Sporočila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ali</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Središče</a:t>
            </a:r>
            <a:r>
              <a:rPr lang="en-GB" sz="2200" kern="100" dirty="0">
                <a:ea typeface="Aptos" panose="020B0004020202020204" pitchFamily="34" charset="0"/>
                <a:cs typeface="Times New Roman"/>
              </a:rPr>
              <a:t> za </a:t>
            </a:r>
            <a:r>
              <a:rPr lang="en-GB" sz="2200" kern="100" dirty="0" err="1">
                <a:ea typeface="Aptos" panose="020B0004020202020204" pitchFamily="34" charset="0"/>
                <a:cs typeface="Times New Roman"/>
              </a:rPr>
              <a:t>sporočila</a:t>
            </a:r>
            <a:r>
              <a:rPr lang="en-GB" sz="2200" kern="100" dirty="0">
                <a:ea typeface="Aptos" panose="020B0004020202020204" pitchFamily="34" charset="0"/>
                <a:cs typeface="Times New Roman"/>
              </a:rPr>
              <a:t>.</a:t>
            </a:r>
            <a:endParaRPr lang="en-GB" sz="2200" kern="100" dirty="0">
              <a:effectLst/>
              <a:ea typeface="Aptos" panose="020B0004020202020204" pitchFamily="34" charset="0"/>
              <a:cs typeface="Times New Roman"/>
            </a:endParaRPr>
          </a:p>
          <a:p>
            <a:endParaRPr lang="el-GR" dirty="0"/>
          </a:p>
        </p:txBody>
      </p:sp>
      <p:sp>
        <p:nvSpPr>
          <p:cNvPr id="10" name="CuadroTexto 9">
            <a:extLst>
              <a:ext uri="{FF2B5EF4-FFF2-40B4-BE49-F238E27FC236}">
                <a16:creationId xmlns:a16="http://schemas.microsoft.com/office/drawing/2014/main" id="{B1C7E58F-C4D3-12C6-FEF8-0CED57274B88}"/>
              </a:ext>
            </a:extLst>
          </p:cNvPr>
          <p:cNvSpPr txBox="1"/>
          <p:nvPr/>
        </p:nvSpPr>
        <p:spPr>
          <a:xfrm>
            <a:off x="9436963" y="6363415"/>
            <a:ext cx="1886115" cy="246221"/>
          </a:xfrm>
          <a:prstGeom prst="rect">
            <a:avLst/>
          </a:prstGeom>
          <a:noFill/>
        </p:spPr>
        <p:txBody>
          <a:bodyPr wrap="square" lIns="91440" tIns="45720" rIns="91440" bIns="45720" anchor="t">
            <a:spAutoFit/>
          </a:bodyPr>
          <a:lstStyle/>
          <a:p>
            <a:pPr algn="r"/>
            <a:r>
              <a:rPr lang="en-GB" sz="1000" dirty="0">
                <a:hlinkClick r:id="rId3"/>
              </a:rPr>
              <a:t>Slika: 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8C7EEAF3-7501-3D1A-D3B8-91A9097CD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8546" y="1067513"/>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Google Shape;182;p14">
            <a:extLst>
              <a:ext uri="{FF2B5EF4-FFF2-40B4-BE49-F238E27FC236}">
                <a16:creationId xmlns:a16="http://schemas.microsoft.com/office/drawing/2014/main" id="{E9E1D61E-E3DF-F076-AC88-8D13BEA96D79}"/>
              </a:ext>
            </a:extLst>
          </p:cNvPr>
          <p:cNvSpPr/>
          <p:nvPr/>
        </p:nvSpPr>
        <p:spPr>
          <a:xfrm>
            <a:off x="7592129" y="11594"/>
            <a:ext cx="4599871"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3.3 </a:t>
            </a:r>
            <a:r>
              <a:rPr lang="en-US" sz="1800" b="0" i="0" u="none" strike="noStrike" cap="none" dirty="0" err="1">
                <a:solidFill>
                  <a:srgbClr val="1C2E78"/>
                </a:solidFill>
                <a:latin typeface="Calibri"/>
                <a:ea typeface="Calibri"/>
                <a:cs typeface="Calibri"/>
                <a:sym typeface="Calibri"/>
              </a:rPr>
              <a:t>Osnovna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uporaba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spletnega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bančnega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računa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53415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5D4095D8-5994-96C2-6912-2719C981906F}"/>
              </a:ext>
            </a:extLst>
          </p:cNvPr>
          <p:cNvSpPr>
            <a:spLocks noGrp="1"/>
          </p:cNvSpPr>
          <p:nvPr>
            <p:ph idx="4294967295"/>
          </p:nvPr>
        </p:nvSpPr>
        <p:spPr>
          <a:xfrm>
            <a:off x="0" y="1408819"/>
            <a:ext cx="6001305" cy="4761162"/>
          </a:xfrm>
        </p:spPr>
        <p:txBody>
          <a:bodyPr anchor="t">
            <a:normAutofit/>
          </a:bodyPr>
          <a:lstStyle/>
          <a:p>
            <a:pPr marL="0" indent="0" algn="ctr">
              <a:buNone/>
            </a:pPr>
            <a:endParaRPr lang="en-US" sz="1800" dirty="0"/>
          </a:p>
          <a:p>
            <a:pPr marL="0" indent="0" algn="ctr">
              <a:buNone/>
            </a:pPr>
            <a:endParaRPr lang="en-US" sz="4000" dirty="0">
              <a:solidFill>
                <a:srgbClr val="515280"/>
              </a:solidFill>
            </a:endParaRPr>
          </a:p>
          <a:p>
            <a:pPr marL="0" indent="0" algn="ctr">
              <a:buNone/>
            </a:pPr>
            <a:r>
              <a:rPr lang="en-GB" sz="5400" dirty="0">
                <a:solidFill>
                  <a:srgbClr val="515280"/>
                </a:solidFill>
                <a:ea typeface="Calibri"/>
                <a:cs typeface="Calibri"/>
              </a:rPr>
              <a:t>Čas je za </a:t>
            </a:r>
            <a:r>
              <a:rPr lang="en-GB" sz="5400" dirty="0" err="1">
                <a:solidFill>
                  <a:srgbClr val="515280"/>
                </a:solidFill>
                <a:ea typeface="Calibri"/>
                <a:cs typeface="Calibri"/>
              </a:rPr>
              <a:t>vaje</a:t>
            </a:r>
            <a:r>
              <a:rPr lang="en-GB" sz="5400" noProof="0" dirty="0">
                <a:solidFill>
                  <a:srgbClr val="515280"/>
                </a:solidFill>
              </a:rPr>
              <a:t>!</a:t>
            </a:r>
            <a:endParaRPr lang="en-GB" sz="5400" noProof="0" dirty="0">
              <a:solidFill>
                <a:srgbClr val="515280"/>
              </a:solidFill>
              <a:ea typeface="Calibri"/>
              <a:cs typeface="Calibri"/>
            </a:endParaRPr>
          </a:p>
        </p:txBody>
      </p:sp>
      <p:pic>
        <p:nvPicPr>
          <p:cNvPr id="9218" name="Picture 2" descr="Online survey analysis. Electronic data collection, digital research tool, computerized study. Analyst considering feedback results, analysing info. Vector isolated concept metaphor illustration">
            <a:extLst>
              <a:ext uri="{FF2B5EF4-FFF2-40B4-BE49-F238E27FC236}">
                <a16:creationId xmlns:a16="http://schemas.microsoft.com/office/drawing/2014/main" id="{FFC9C72C-1ACD-0B34-F41B-EAFA4519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179" y="-1"/>
            <a:ext cx="6471821" cy="6471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EC140D4-6368-E5B0-AFD1-F4AC43A1DBE6}"/>
              </a:ext>
            </a:extLst>
          </p:cNvPr>
          <p:cNvSpPr txBox="1"/>
          <p:nvPr/>
        </p:nvSpPr>
        <p:spPr>
          <a:xfrm>
            <a:off x="8918360" y="6539554"/>
            <a:ext cx="3273640" cy="246221"/>
          </a:xfrm>
          <a:prstGeom prst="rect">
            <a:avLst/>
          </a:prstGeom>
          <a:noFill/>
        </p:spPr>
        <p:txBody>
          <a:bodyPr wrap="square" lIns="91440" tIns="45720" rIns="91440" bIns="45720" anchor="t">
            <a:spAutoFit/>
          </a:bodyPr>
          <a:lstStyle/>
          <a:p>
            <a:pPr algn="r"/>
            <a:r>
              <a:rPr lang="el-GR" sz="1000" dirty="0">
                <a:hlinkClick r:id="rId4"/>
              </a:rPr>
              <a:t>Slika: Vectorjuice, Freepik</a:t>
            </a:r>
            <a:endParaRPr lang="el-GR" sz="1000" dirty="0"/>
          </a:p>
        </p:txBody>
      </p:sp>
    </p:spTree>
    <p:extLst>
      <p:ext uri="{BB962C8B-B14F-4D97-AF65-F5344CB8AC3E}">
        <p14:creationId xmlns:p14="http://schemas.microsoft.com/office/powerpoint/2010/main" val="275820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4FCA-480D-2C56-7486-362F7A341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EAA77-5F98-07F1-DC01-24F80CD59291}"/>
              </a:ext>
            </a:extLst>
          </p:cNvPr>
          <p:cNvSpPr>
            <a:spLocks noGrp="1"/>
          </p:cNvSpPr>
          <p:nvPr>
            <p:ph type="title"/>
          </p:nvPr>
        </p:nvSpPr>
        <p:spPr>
          <a:xfrm>
            <a:off x="1874264" y="746975"/>
            <a:ext cx="9871268" cy="763574"/>
          </a:xfrm>
          <a:solidFill>
            <a:srgbClr val="1C2E78"/>
          </a:solidFill>
        </p:spPr>
        <p:txBody>
          <a:bodyPr>
            <a:normAutofit fontScale="90000"/>
          </a:bodyPr>
          <a:lstStyle/>
          <a:p>
            <a:r>
              <a:rPr lang="en-GB" err="1">
                <a:solidFill>
                  <a:schemeClr val="bg1"/>
                </a:solidFill>
                <a:ea typeface="Adobe Gothic Std B"/>
              </a:rPr>
              <a:t>Učna</a:t>
            </a:r>
            <a:r>
              <a:rPr lang="en-GB" noProof="0">
                <a:solidFill>
                  <a:schemeClr val="bg1"/>
                </a:solidFill>
                <a:ea typeface="Adobe Gothic Std B"/>
              </a:rPr>
              <a:t> </a:t>
            </a:r>
            <a:r>
              <a:rPr lang="en-GB" err="1">
                <a:solidFill>
                  <a:schemeClr val="bg1"/>
                </a:solidFill>
                <a:ea typeface="Adobe Gothic Std B"/>
              </a:rPr>
              <a:t>aktivnost</a:t>
            </a:r>
            <a:r>
              <a:rPr lang="en-GB">
                <a:solidFill>
                  <a:schemeClr val="bg1"/>
                </a:solidFill>
                <a:ea typeface="Adobe Gothic Std B"/>
              </a:rPr>
              <a:t> </a:t>
            </a:r>
            <a:r>
              <a:rPr lang="en-GB" noProof="0">
                <a:solidFill>
                  <a:schemeClr val="bg1"/>
                </a:solidFill>
                <a:ea typeface="Adobe Gothic Std B"/>
              </a:rPr>
              <a:t>1: </a:t>
            </a:r>
            <a:r>
              <a:rPr lang="en-GB" err="1">
                <a:solidFill>
                  <a:schemeClr val="bg1"/>
                </a:solidFill>
                <a:ea typeface="Adobe Gothic Std B"/>
              </a:rPr>
              <a:t>Poiščite</a:t>
            </a:r>
            <a:r>
              <a:rPr lang="en-GB">
                <a:solidFill>
                  <a:schemeClr val="bg1"/>
                </a:solidFill>
                <a:ea typeface="Adobe Gothic Std B"/>
              </a:rPr>
              <a:t> </a:t>
            </a:r>
            <a:r>
              <a:rPr lang="en-GB" err="1">
                <a:solidFill>
                  <a:schemeClr val="bg1"/>
                </a:solidFill>
                <a:ea typeface="Adobe Gothic Std B"/>
              </a:rPr>
              <a:t>ustrezne</a:t>
            </a:r>
            <a:r>
              <a:rPr lang="en-GB">
                <a:solidFill>
                  <a:schemeClr val="bg1"/>
                </a:solidFill>
                <a:ea typeface="Adobe Gothic Std B"/>
              </a:rPr>
              <a:t> </a:t>
            </a:r>
            <a:r>
              <a:rPr lang="en-GB" err="1">
                <a:solidFill>
                  <a:schemeClr val="bg1"/>
                </a:solidFill>
                <a:ea typeface="Adobe Gothic Std B"/>
              </a:rPr>
              <a:t>odgovore</a:t>
            </a:r>
            <a:r>
              <a:rPr lang="en-GB">
                <a:solidFill>
                  <a:schemeClr val="bg1"/>
                </a:solidFill>
                <a:ea typeface="Adobe Gothic Std B"/>
              </a:rPr>
              <a:t> </a:t>
            </a:r>
            <a:r>
              <a:rPr lang="en-GB" err="1">
                <a:solidFill>
                  <a:schemeClr val="bg1"/>
                </a:solidFill>
                <a:ea typeface="Adobe Gothic Std B"/>
              </a:rPr>
              <a:t>na</a:t>
            </a:r>
            <a:r>
              <a:rPr lang="en-GB">
                <a:solidFill>
                  <a:schemeClr val="bg1"/>
                </a:solidFill>
                <a:ea typeface="Adobe Gothic Std B"/>
              </a:rPr>
              <a:t> </a:t>
            </a:r>
            <a:r>
              <a:rPr lang="en-GB" err="1">
                <a:solidFill>
                  <a:schemeClr val="bg1"/>
                </a:solidFill>
                <a:ea typeface="Adobe Gothic Std B"/>
              </a:rPr>
              <a:t>vprašanja</a:t>
            </a:r>
            <a:r>
              <a:rPr lang="en-GB">
                <a:solidFill>
                  <a:schemeClr val="bg1"/>
                </a:solidFill>
                <a:ea typeface="Adobe Gothic Std B"/>
              </a:rPr>
              <a:t>, da </a:t>
            </a:r>
            <a:r>
              <a:rPr lang="en-GB" err="1">
                <a:solidFill>
                  <a:schemeClr val="bg1"/>
                </a:solidFill>
                <a:ea typeface="Adobe Gothic Std B"/>
              </a:rPr>
              <a:t>dobite</a:t>
            </a:r>
            <a:r>
              <a:rPr lang="en-GB">
                <a:solidFill>
                  <a:schemeClr val="bg1"/>
                </a:solidFill>
                <a:ea typeface="Adobe Gothic Std B"/>
              </a:rPr>
              <a:t> rešitev</a:t>
            </a:r>
            <a:endParaRPr lang="en-GB" noProof="0">
              <a:solidFill>
                <a:schemeClr val="bg1"/>
              </a:solidFill>
              <a:ea typeface="Adobe Gothic Std B"/>
            </a:endParaRPr>
          </a:p>
        </p:txBody>
      </p:sp>
      <p:pic>
        <p:nvPicPr>
          <p:cNvPr id="5" name="Picture 2" descr="People using search box for query, engine giving result.">
            <a:extLst>
              <a:ext uri="{FF2B5EF4-FFF2-40B4-BE49-F238E27FC236}">
                <a16:creationId xmlns:a16="http://schemas.microsoft.com/office/drawing/2014/main" id="{BD159059-0288-E268-07F9-68C9666EB8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538" y="664496"/>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8867993F-4906-63F8-EF7C-DB2035675A9D}"/>
              </a:ext>
            </a:extLst>
          </p:cNvPr>
          <p:cNvPicPr>
            <a:picLocks noChangeAspect="1"/>
          </p:cNvPicPr>
          <p:nvPr/>
        </p:nvPicPr>
        <p:blipFill>
          <a:blip r:embed="rId4"/>
          <a:stretch>
            <a:fillRect/>
          </a:stretch>
        </p:blipFill>
        <p:spPr>
          <a:xfrm rot="20144863">
            <a:off x="2394036" y="2291778"/>
            <a:ext cx="2859308" cy="4045002"/>
          </a:xfrm>
          <a:prstGeom prst="rect">
            <a:avLst/>
          </a:prstGeom>
        </p:spPr>
      </p:pic>
      <p:pic>
        <p:nvPicPr>
          <p:cNvPr id="12" name="Imagen 11">
            <a:extLst>
              <a:ext uri="{FF2B5EF4-FFF2-40B4-BE49-F238E27FC236}">
                <a16:creationId xmlns:a16="http://schemas.microsoft.com/office/drawing/2014/main" id="{4A70A8CB-CF19-DDB9-20A1-7289F4B634F7}"/>
              </a:ext>
            </a:extLst>
          </p:cNvPr>
          <p:cNvPicPr>
            <a:picLocks noChangeAspect="1"/>
          </p:cNvPicPr>
          <p:nvPr/>
        </p:nvPicPr>
        <p:blipFill>
          <a:blip r:embed="rId5"/>
          <a:stretch>
            <a:fillRect/>
          </a:stretch>
        </p:blipFill>
        <p:spPr>
          <a:xfrm rot="20295448">
            <a:off x="4476628" y="2279987"/>
            <a:ext cx="2928183" cy="4087593"/>
          </a:xfrm>
          <a:prstGeom prst="rect">
            <a:avLst/>
          </a:prstGeom>
        </p:spPr>
      </p:pic>
      <p:pic>
        <p:nvPicPr>
          <p:cNvPr id="14" name="Imagen 13">
            <a:extLst>
              <a:ext uri="{FF2B5EF4-FFF2-40B4-BE49-F238E27FC236}">
                <a16:creationId xmlns:a16="http://schemas.microsoft.com/office/drawing/2014/main" id="{3D4EC1A9-4A01-11AE-1879-5C6FA99D8014}"/>
              </a:ext>
            </a:extLst>
          </p:cNvPr>
          <p:cNvPicPr>
            <a:picLocks noChangeAspect="1"/>
          </p:cNvPicPr>
          <p:nvPr/>
        </p:nvPicPr>
        <p:blipFill>
          <a:blip r:embed="rId6"/>
          <a:stretch>
            <a:fillRect/>
          </a:stretch>
        </p:blipFill>
        <p:spPr>
          <a:xfrm rot="20240725">
            <a:off x="6457481" y="2130064"/>
            <a:ext cx="2841322" cy="4013433"/>
          </a:xfrm>
          <a:prstGeom prst="rect">
            <a:avLst/>
          </a:prstGeom>
        </p:spPr>
      </p:pic>
    </p:spTree>
    <p:extLst>
      <p:ext uri="{BB962C8B-B14F-4D97-AF65-F5344CB8AC3E}">
        <p14:creationId xmlns:p14="http://schemas.microsoft.com/office/powerpoint/2010/main" val="2511244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929C-5846-54F3-0622-55121798E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8F379-0B8E-2B6B-70BD-A292753F937A}"/>
              </a:ext>
            </a:extLst>
          </p:cNvPr>
          <p:cNvSpPr>
            <a:spLocks noGrp="1"/>
          </p:cNvSpPr>
          <p:nvPr>
            <p:ph type="title"/>
          </p:nvPr>
        </p:nvSpPr>
        <p:spPr>
          <a:xfrm>
            <a:off x="1994338" y="708338"/>
            <a:ext cx="9751194" cy="802211"/>
          </a:xfrm>
          <a:solidFill>
            <a:srgbClr val="1C2E78"/>
          </a:solidFill>
        </p:spPr>
        <p:txBody>
          <a:bodyPr>
            <a:normAutofit fontScale="90000"/>
          </a:bodyPr>
          <a:lstStyle/>
          <a:p>
            <a:r>
              <a:rPr lang="en-GB" err="1">
                <a:solidFill>
                  <a:schemeClr val="bg1"/>
                </a:solidFill>
                <a:ea typeface="Adobe Gothic Std B"/>
              </a:rPr>
              <a:t>Učna</a:t>
            </a:r>
            <a:r>
              <a:rPr lang="en-GB" dirty="0">
                <a:solidFill>
                  <a:schemeClr val="bg1"/>
                </a:solidFill>
                <a:ea typeface="Adobe Gothic Std B"/>
              </a:rPr>
              <a:t> </a:t>
            </a:r>
            <a:r>
              <a:rPr lang="en-GB" err="1">
                <a:solidFill>
                  <a:schemeClr val="bg1"/>
                </a:solidFill>
                <a:ea typeface="Adobe Gothic Std B"/>
              </a:rPr>
              <a:t>aktivnost</a:t>
            </a:r>
            <a:r>
              <a:rPr lang="en-GB" noProof="0" dirty="0">
                <a:solidFill>
                  <a:schemeClr val="bg1"/>
                </a:solidFill>
                <a:ea typeface="Adobe Gothic Std B"/>
              </a:rPr>
              <a:t> 2: </a:t>
            </a:r>
            <a:r>
              <a:rPr lang="en-GB" noProof="0" dirty="0"/>
              <a:t/>
            </a:r>
            <a:br>
              <a:rPr lang="en-GB" noProof="0" dirty="0"/>
            </a:br>
            <a:r>
              <a:rPr lang="en-GB" err="1">
                <a:solidFill>
                  <a:schemeClr val="bg1"/>
                </a:solidFill>
                <a:ea typeface="Adobe Gothic Std B"/>
              </a:rPr>
              <a:t>Uporabite</a:t>
            </a:r>
            <a:r>
              <a:rPr lang="en-GB" dirty="0">
                <a:solidFill>
                  <a:schemeClr val="bg1"/>
                </a:solidFill>
                <a:ea typeface="Adobe Gothic Std B"/>
              </a:rPr>
              <a:t> </a:t>
            </a:r>
            <a:r>
              <a:rPr lang="en-GB" err="1">
                <a:solidFill>
                  <a:schemeClr val="bg1"/>
                </a:solidFill>
                <a:ea typeface="Adobe Gothic Std B"/>
              </a:rPr>
              <a:t>aplikacijo</a:t>
            </a:r>
            <a:r>
              <a:rPr lang="en-GB" noProof="0" dirty="0">
                <a:solidFill>
                  <a:schemeClr val="bg1"/>
                </a:solidFill>
                <a:ea typeface="Adobe Gothic Std B"/>
              </a:rPr>
              <a:t> </a:t>
            </a:r>
            <a:r>
              <a:rPr lang="en-GB" err="1">
                <a:solidFill>
                  <a:schemeClr val="bg1"/>
                </a:solidFill>
                <a:ea typeface="Adobe Gothic Std B"/>
              </a:rPr>
              <a:t>Mobilni</a:t>
            </a:r>
            <a:r>
              <a:rPr lang="en-GB" noProof="0">
                <a:solidFill>
                  <a:schemeClr val="bg1"/>
                </a:solidFill>
                <a:ea typeface="Adobe Gothic Std B"/>
              </a:rPr>
              <a:t> </a:t>
            </a:r>
            <a:r>
              <a:rPr lang="en-GB">
                <a:solidFill>
                  <a:schemeClr val="bg1"/>
                </a:solidFill>
                <a:ea typeface="Adobe Gothic Std B"/>
              </a:rPr>
              <a:t>denar in </a:t>
            </a:r>
            <a:r>
              <a:rPr lang="en-GB" err="1">
                <a:solidFill>
                  <a:schemeClr val="bg1"/>
                </a:solidFill>
                <a:ea typeface="Adobe Gothic Std B"/>
              </a:rPr>
              <a:t>vadite</a:t>
            </a:r>
            <a:r>
              <a:rPr lang="en-GB">
                <a:solidFill>
                  <a:schemeClr val="bg1"/>
                </a:solidFill>
                <a:ea typeface="Adobe Gothic Std B"/>
              </a:rPr>
              <a:t> </a:t>
            </a:r>
            <a:r>
              <a:rPr lang="en-GB" err="1">
                <a:solidFill>
                  <a:schemeClr val="bg1"/>
                </a:solidFill>
                <a:ea typeface="Adobe Gothic Std B"/>
              </a:rPr>
              <a:t>plačevanje</a:t>
            </a:r>
            <a:r>
              <a:rPr lang="en-GB">
                <a:solidFill>
                  <a:schemeClr val="bg1"/>
                </a:solidFill>
                <a:ea typeface="Adobe Gothic Std B"/>
              </a:rPr>
              <a:t> </a:t>
            </a:r>
            <a:r>
              <a:rPr lang="en-GB" err="1">
                <a:solidFill>
                  <a:schemeClr val="bg1"/>
                </a:solidFill>
                <a:ea typeface="Adobe Gothic Std B"/>
              </a:rPr>
              <a:t>računa</a:t>
            </a:r>
            <a:endParaRPr lang="en-GB" noProof="0" err="1">
              <a:solidFill>
                <a:schemeClr val="bg1"/>
              </a:solidFill>
              <a:ea typeface="Adobe Gothic Std B"/>
              <a:cs typeface="Calibri"/>
            </a:endParaRPr>
          </a:p>
        </p:txBody>
      </p:sp>
      <p:pic>
        <p:nvPicPr>
          <p:cNvPr id="5" name="Picture 2" descr="People using search box for query, engine giving result.">
            <a:extLst>
              <a:ext uri="{FF2B5EF4-FFF2-40B4-BE49-F238E27FC236}">
                <a16:creationId xmlns:a16="http://schemas.microsoft.com/office/drawing/2014/main" id="{F5D55942-6EE5-87D9-FB28-B721AC945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D1DFEEE5-F06D-CA8F-8413-4FC0CB47280F}"/>
              </a:ext>
            </a:extLst>
          </p:cNvPr>
          <p:cNvPicPr>
            <a:picLocks noChangeAspect="1"/>
          </p:cNvPicPr>
          <p:nvPr/>
        </p:nvPicPr>
        <p:blipFill>
          <a:blip r:embed="rId4"/>
          <a:stretch>
            <a:fillRect/>
          </a:stretch>
        </p:blipFill>
        <p:spPr>
          <a:xfrm rot="20341508">
            <a:off x="3162803" y="2042860"/>
            <a:ext cx="2947109" cy="4180528"/>
          </a:xfrm>
          <a:prstGeom prst="rect">
            <a:avLst/>
          </a:prstGeom>
        </p:spPr>
      </p:pic>
      <p:pic>
        <p:nvPicPr>
          <p:cNvPr id="18" name="Imagen 17">
            <a:extLst>
              <a:ext uri="{FF2B5EF4-FFF2-40B4-BE49-F238E27FC236}">
                <a16:creationId xmlns:a16="http://schemas.microsoft.com/office/drawing/2014/main" id="{1F8E2225-6394-3337-0361-D6DF4380C21D}"/>
              </a:ext>
            </a:extLst>
          </p:cNvPr>
          <p:cNvPicPr>
            <a:picLocks noChangeAspect="1"/>
          </p:cNvPicPr>
          <p:nvPr/>
        </p:nvPicPr>
        <p:blipFill>
          <a:blip r:embed="rId5"/>
          <a:stretch>
            <a:fillRect/>
          </a:stretch>
        </p:blipFill>
        <p:spPr>
          <a:xfrm rot="20336182">
            <a:off x="6335005" y="1914858"/>
            <a:ext cx="3002255" cy="4203156"/>
          </a:xfrm>
          <a:prstGeom prst="rect">
            <a:avLst/>
          </a:prstGeom>
        </p:spPr>
      </p:pic>
    </p:spTree>
    <p:extLst>
      <p:ext uri="{BB962C8B-B14F-4D97-AF65-F5344CB8AC3E}">
        <p14:creationId xmlns:p14="http://schemas.microsoft.com/office/powerpoint/2010/main" val="25210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7315-F79F-2068-B5D4-C727AACB5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03144-138C-47C8-8666-3AB09497AD24}"/>
              </a:ext>
            </a:extLst>
          </p:cNvPr>
          <p:cNvSpPr>
            <a:spLocks noGrp="1"/>
          </p:cNvSpPr>
          <p:nvPr>
            <p:ph type="title"/>
          </p:nvPr>
        </p:nvSpPr>
        <p:spPr>
          <a:xfrm>
            <a:off x="1994338" y="708338"/>
            <a:ext cx="9751194" cy="802211"/>
          </a:xfrm>
          <a:solidFill>
            <a:srgbClr val="1C2E78"/>
          </a:solidFill>
        </p:spPr>
        <p:txBody>
          <a:bodyPr>
            <a:normAutofit fontScale="90000"/>
          </a:bodyPr>
          <a:lstStyle/>
          <a:p>
            <a:r>
              <a:rPr lang="en-GB" err="1">
                <a:solidFill>
                  <a:schemeClr val="bg1"/>
                </a:solidFill>
                <a:ea typeface="Calibri"/>
              </a:rPr>
              <a:t>Učna</a:t>
            </a:r>
            <a:r>
              <a:rPr lang="en-GB" dirty="0">
                <a:solidFill>
                  <a:schemeClr val="bg1"/>
                </a:solidFill>
                <a:ea typeface="Calibri"/>
              </a:rPr>
              <a:t> </a:t>
            </a:r>
            <a:r>
              <a:rPr lang="en-GB" err="1">
                <a:solidFill>
                  <a:schemeClr val="bg1"/>
                </a:solidFill>
                <a:ea typeface="Calibri"/>
              </a:rPr>
              <a:t>aktivnost</a:t>
            </a:r>
            <a:r>
              <a:rPr lang="en-GB" dirty="0">
                <a:solidFill>
                  <a:schemeClr val="bg1"/>
                </a:solidFill>
                <a:ea typeface="Adobe Gothic Std B"/>
              </a:rPr>
              <a:t> </a:t>
            </a:r>
            <a:r>
              <a:rPr lang="en-GB" noProof="0" dirty="0">
                <a:solidFill>
                  <a:schemeClr val="bg1"/>
                </a:solidFill>
                <a:ea typeface="Adobe Gothic Std B"/>
              </a:rPr>
              <a:t>3: </a:t>
            </a:r>
            <a:r>
              <a:rPr lang="en-GB" noProof="0" dirty="0"/>
              <a:t/>
            </a:r>
            <a:br>
              <a:rPr lang="en-GB" noProof="0" dirty="0"/>
            </a:br>
            <a:r>
              <a:rPr lang="en-GB">
                <a:solidFill>
                  <a:schemeClr val="bg1"/>
                </a:solidFill>
                <a:ea typeface="Adobe Gothic Std B"/>
              </a:rPr>
              <a:t>Kako </a:t>
            </a:r>
            <a:r>
              <a:rPr lang="en-GB" err="1">
                <a:solidFill>
                  <a:schemeClr val="bg1"/>
                </a:solidFill>
                <a:ea typeface="Adobe Gothic Std B"/>
              </a:rPr>
              <a:t>spremenimo</a:t>
            </a:r>
            <a:r>
              <a:rPr lang="en-GB" noProof="0">
                <a:solidFill>
                  <a:schemeClr val="bg1"/>
                </a:solidFill>
                <a:ea typeface="Adobe Gothic Std B"/>
              </a:rPr>
              <a:t> </a:t>
            </a:r>
            <a:r>
              <a:rPr lang="en-GB" err="1">
                <a:solidFill>
                  <a:schemeClr val="bg1"/>
                </a:solidFill>
                <a:ea typeface="Adobe Gothic Std B"/>
              </a:rPr>
              <a:t>svoj</a:t>
            </a:r>
            <a:r>
              <a:rPr lang="en-GB">
                <a:solidFill>
                  <a:schemeClr val="bg1"/>
                </a:solidFill>
                <a:ea typeface="Adobe Gothic Std B"/>
              </a:rPr>
              <a:t> </a:t>
            </a:r>
            <a:r>
              <a:rPr lang="en-GB" err="1">
                <a:solidFill>
                  <a:schemeClr val="bg1"/>
                </a:solidFill>
                <a:ea typeface="Adobe Gothic Std B"/>
              </a:rPr>
              <a:t>bančni</a:t>
            </a:r>
            <a:r>
              <a:rPr lang="en-GB" noProof="0">
                <a:solidFill>
                  <a:schemeClr val="bg1"/>
                </a:solidFill>
                <a:ea typeface="Adobe Gothic Std B"/>
              </a:rPr>
              <a:t> </a:t>
            </a:r>
            <a:r>
              <a:rPr lang="en-GB" err="1">
                <a:solidFill>
                  <a:schemeClr val="bg1"/>
                </a:solidFill>
                <a:ea typeface="Adobe Gothic Std B"/>
              </a:rPr>
              <a:t>račun</a:t>
            </a:r>
            <a:r>
              <a:rPr lang="en-GB">
                <a:solidFill>
                  <a:schemeClr val="bg1"/>
                </a:solidFill>
                <a:ea typeface="Adobe Gothic Std B"/>
              </a:rPr>
              <a:t> v </a:t>
            </a:r>
            <a:r>
              <a:rPr lang="en-GB" u="sng" err="1">
                <a:solidFill>
                  <a:schemeClr val="bg1"/>
                </a:solidFill>
                <a:ea typeface="Adobe Gothic Std B"/>
              </a:rPr>
              <a:t>spletni</a:t>
            </a:r>
            <a:r>
              <a:rPr lang="en-GB">
                <a:solidFill>
                  <a:schemeClr val="bg1"/>
                </a:solidFill>
                <a:ea typeface="Adobe Gothic Std B"/>
              </a:rPr>
              <a:t> </a:t>
            </a:r>
            <a:r>
              <a:rPr lang="en-GB" err="1">
                <a:solidFill>
                  <a:schemeClr val="bg1"/>
                </a:solidFill>
                <a:ea typeface="Adobe Gothic Std B"/>
              </a:rPr>
              <a:t>bančni</a:t>
            </a:r>
            <a:r>
              <a:rPr lang="en-GB">
                <a:solidFill>
                  <a:schemeClr val="bg1"/>
                </a:solidFill>
                <a:ea typeface="Adobe Gothic Std B"/>
              </a:rPr>
              <a:t> </a:t>
            </a:r>
            <a:r>
              <a:rPr lang="en-GB" err="1">
                <a:solidFill>
                  <a:schemeClr val="bg1"/>
                </a:solidFill>
                <a:ea typeface="Adobe Gothic Std B"/>
              </a:rPr>
              <a:t>račun</a:t>
            </a:r>
            <a:endParaRPr lang="en-US" err="1">
              <a:solidFill>
                <a:schemeClr val="bg1"/>
              </a:solidFill>
              <a:ea typeface="Adobe Gothic Std B"/>
            </a:endParaRPr>
          </a:p>
        </p:txBody>
      </p:sp>
      <p:pic>
        <p:nvPicPr>
          <p:cNvPr id="5" name="Picture 2" descr="People using search box for query, engine giving result.">
            <a:extLst>
              <a:ext uri="{FF2B5EF4-FFF2-40B4-BE49-F238E27FC236}">
                <a16:creationId xmlns:a16="http://schemas.microsoft.com/office/drawing/2014/main" id="{AF035F11-71F4-456E-4C93-995E04BC357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58C776EA-BC87-F4F9-DD57-90BA9376BFD8}"/>
              </a:ext>
            </a:extLst>
          </p:cNvPr>
          <p:cNvPicPr>
            <a:picLocks noChangeAspect="1"/>
          </p:cNvPicPr>
          <p:nvPr/>
        </p:nvPicPr>
        <p:blipFill>
          <a:blip r:embed="rId4"/>
          <a:stretch>
            <a:fillRect/>
          </a:stretch>
        </p:blipFill>
        <p:spPr>
          <a:xfrm rot="20239399">
            <a:off x="7621610" y="1929927"/>
            <a:ext cx="2996829" cy="4095666"/>
          </a:xfrm>
          <a:prstGeom prst="rect">
            <a:avLst/>
          </a:prstGeom>
        </p:spPr>
      </p:pic>
      <p:pic>
        <p:nvPicPr>
          <p:cNvPr id="11" name="Imagen 10">
            <a:extLst>
              <a:ext uri="{FF2B5EF4-FFF2-40B4-BE49-F238E27FC236}">
                <a16:creationId xmlns:a16="http://schemas.microsoft.com/office/drawing/2014/main" id="{83E70D81-F645-2D82-B89D-0E53988761A3}"/>
              </a:ext>
            </a:extLst>
          </p:cNvPr>
          <p:cNvPicPr>
            <a:picLocks noChangeAspect="1"/>
          </p:cNvPicPr>
          <p:nvPr/>
        </p:nvPicPr>
        <p:blipFill>
          <a:blip r:embed="rId5"/>
          <a:stretch>
            <a:fillRect/>
          </a:stretch>
        </p:blipFill>
        <p:spPr>
          <a:xfrm rot="20258747">
            <a:off x="5828979" y="2112358"/>
            <a:ext cx="2960731" cy="4107531"/>
          </a:xfrm>
          <a:prstGeom prst="rect">
            <a:avLst/>
          </a:prstGeom>
        </p:spPr>
      </p:pic>
      <p:pic>
        <p:nvPicPr>
          <p:cNvPr id="8" name="Imagen 7">
            <a:extLst>
              <a:ext uri="{FF2B5EF4-FFF2-40B4-BE49-F238E27FC236}">
                <a16:creationId xmlns:a16="http://schemas.microsoft.com/office/drawing/2014/main" id="{96B258CD-EA5E-E293-A0FC-9C2CB96DD012}"/>
              </a:ext>
            </a:extLst>
          </p:cNvPr>
          <p:cNvPicPr>
            <a:picLocks noChangeAspect="1"/>
          </p:cNvPicPr>
          <p:nvPr/>
        </p:nvPicPr>
        <p:blipFill>
          <a:blip r:embed="rId6"/>
          <a:stretch>
            <a:fillRect/>
          </a:stretch>
        </p:blipFill>
        <p:spPr>
          <a:xfrm rot="20276337">
            <a:off x="3922793" y="2101760"/>
            <a:ext cx="2883921" cy="4025806"/>
          </a:xfrm>
          <a:prstGeom prst="rect">
            <a:avLst/>
          </a:prstGeom>
        </p:spPr>
      </p:pic>
      <p:pic>
        <p:nvPicPr>
          <p:cNvPr id="6" name="Imagen 5">
            <a:extLst>
              <a:ext uri="{FF2B5EF4-FFF2-40B4-BE49-F238E27FC236}">
                <a16:creationId xmlns:a16="http://schemas.microsoft.com/office/drawing/2014/main" id="{A394208F-69B9-577D-EFFA-7AD67B590D88}"/>
              </a:ext>
            </a:extLst>
          </p:cNvPr>
          <p:cNvPicPr>
            <a:picLocks noChangeAspect="1"/>
          </p:cNvPicPr>
          <p:nvPr/>
        </p:nvPicPr>
        <p:blipFill>
          <a:blip r:embed="rId7"/>
          <a:stretch>
            <a:fillRect/>
          </a:stretch>
        </p:blipFill>
        <p:spPr>
          <a:xfrm rot="20282468">
            <a:off x="2046178" y="2204156"/>
            <a:ext cx="2852247" cy="4037596"/>
          </a:xfrm>
          <a:prstGeom prst="rect">
            <a:avLst/>
          </a:prstGeom>
        </p:spPr>
      </p:pic>
    </p:spTree>
    <p:extLst>
      <p:ext uri="{BB962C8B-B14F-4D97-AF65-F5344CB8AC3E}">
        <p14:creationId xmlns:p14="http://schemas.microsoft.com/office/powerpoint/2010/main" val="343851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000" b="1" dirty="0">
                <a:solidFill>
                  <a:srgbClr val="1C2E78"/>
                </a:solidFill>
              </a:rPr>
              <a:t>Kaj je </a:t>
            </a:r>
            <a:r>
              <a:rPr lang="en-US" sz="2000" b="1" dirty="0" err="1">
                <a:solidFill>
                  <a:srgbClr val="1C2E78"/>
                </a:solidFill>
              </a:rPr>
              <a:t>spletno</a:t>
            </a:r>
            <a:r>
              <a:rPr lang="en-US" sz="2000" b="1" dirty="0">
                <a:solidFill>
                  <a:srgbClr val="1C2E78"/>
                </a:solidFill>
              </a:rPr>
              <a:t> </a:t>
            </a:r>
            <a:r>
              <a:rPr lang="en-US" sz="2000" b="1" dirty="0" err="1">
                <a:solidFill>
                  <a:srgbClr val="1C2E78"/>
                </a:solidFill>
              </a:rPr>
              <a:t>bančništvo</a:t>
            </a:r>
            <a:r>
              <a:rPr lang="en-US" sz="2000" b="1" dirty="0">
                <a:solidFill>
                  <a:srgbClr val="1C2E78"/>
                </a:solidFill>
              </a:rPr>
              <a:t>?</a:t>
            </a:r>
            <a:endParaRPr lang="el-GR" sz="2000" b="1" dirty="0">
              <a:solidFill>
                <a:srgbClr val="1C2E78"/>
              </a:solidFill>
            </a:endParaRP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364686" cy="307777"/>
          </a:xfrm>
          <a:prstGeom prst="rect">
            <a:avLst/>
          </a:prstGeom>
        </p:spPr>
        <p:txBody>
          <a:bodyPr wrap="none" lIns="91440" tIns="45720" rIns="91440" bIns="45720" rtlCol="0" anchor="t">
            <a:spAutoFit/>
          </a:bodyPr>
          <a:lstStyle/>
          <a:p>
            <a:r>
              <a:rPr lang="en-US" sz="1400" i="1" dirty="0"/>
              <a:t>Samo </a:t>
            </a:r>
            <a:r>
              <a:rPr lang="en-US" sz="1400" i="1" dirty="0" err="1"/>
              <a:t>en</a:t>
            </a:r>
            <a:r>
              <a:rPr lang="en-US" sz="1400" i="1" dirty="0"/>
              <a:t> </a:t>
            </a:r>
            <a:r>
              <a:rPr lang="en-US" sz="1400" i="1" dirty="0" err="1"/>
              <a:t>odgovor</a:t>
            </a:r>
            <a:r>
              <a:rPr lang="en-US" sz="1400" i="1" dirty="0"/>
              <a:t> je </a:t>
            </a:r>
            <a:r>
              <a:rPr lang="en-US" sz="1400" i="1" dirty="0" err="1"/>
              <a:t>pravilen</a:t>
            </a:r>
            <a:r>
              <a:rPr lang="en-US" sz="1400" i="1" dirty="0"/>
              <a:t>!</a:t>
            </a:r>
            <a:endParaRPr lang="el-GR" sz="1400" i="1" dirty="0" err="1"/>
          </a:p>
        </p:txBody>
      </p:sp>
      <p:pic>
        <p:nvPicPr>
          <p:cNvPr id="2050" name="Picture 2" descr="Mobile phone in hand isolated. Man holding smartphone with blank screen and doing screenshot. Software and technology concept">
            <a:extLst>
              <a:ext uri="{FF2B5EF4-FFF2-40B4-BE49-F238E27FC236}">
                <a16:creationId xmlns:a16="http://schemas.microsoft.com/office/drawing/2014/main" id="{14619379-2093-CFD3-34BC-3D9F340D1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938"/>
          <a:stretch/>
        </p:blipFill>
        <p:spPr bwMode="auto">
          <a:xfrm>
            <a:off x="8638611" y="3473452"/>
            <a:ext cx="3365384" cy="327279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5;p15">
            <a:extLst>
              <a:ext uri="{FF2B5EF4-FFF2-40B4-BE49-F238E27FC236}">
                <a16:creationId xmlns:a16="http://schemas.microsoft.com/office/drawing/2014/main" id="{E88F85F1-9FD6-E94D-4AA4-50C5CA5760CC}"/>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algn="r">
              <a:buClr>
                <a:srgbClr val="000000"/>
              </a:buClr>
              <a:buSzPts val="1200"/>
            </a:pPr>
            <a:r>
              <a:rPr lang="el-GR" sz="1200" dirty="0">
                <a:hlinkClick r:id="rId4"/>
              </a:rPr>
              <a:t>Slika: pch.vector, Freepik</a:t>
            </a:r>
            <a:endParaRPr sz="1200" b="0" i="0" u="none" strike="noStrike" cap="none" dirty="0">
              <a:solidFill>
                <a:schemeClr val="dk1"/>
              </a:solidFill>
              <a:latin typeface="Calibri"/>
              <a:ea typeface="Calibri"/>
              <a:cs typeface="Calibri"/>
              <a:sym typeface="Calibri"/>
            </a:endParaRPr>
          </a:p>
        </p:txBody>
      </p:sp>
      <p:sp>
        <p:nvSpPr>
          <p:cNvPr id="6" name="Ορθογώνιο 5">
            <a:extLst>
              <a:ext uri="{FF2B5EF4-FFF2-40B4-BE49-F238E27FC236}">
                <a16:creationId xmlns:a16="http://schemas.microsoft.com/office/drawing/2014/main" id="{39119DA5-1C0F-1B3D-6BBC-6B78789E6FB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p>
          <a:p>
            <a:pPr algn="ctr"/>
            <a:r>
              <a:rPr lang="en-US" dirty="0"/>
              <a:t>Banka, ki </a:t>
            </a:r>
            <a:r>
              <a:rPr lang="en-US" dirty="0" err="1"/>
              <a:t>deluje</a:t>
            </a:r>
            <a:r>
              <a:rPr lang="en-US" dirty="0"/>
              <a:t> </a:t>
            </a:r>
            <a:r>
              <a:rPr lang="en-US" dirty="0" err="1"/>
              <a:t>samo</a:t>
            </a:r>
            <a:r>
              <a:rPr lang="en-US" dirty="0"/>
              <a:t> </a:t>
            </a:r>
            <a:r>
              <a:rPr lang="en-US" dirty="0" err="1"/>
              <a:t>na</a:t>
            </a:r>
            <a:r>
              <a:rPr lang="en-US" dirty="0"/>
              <a:t> </a:t>
            </a:r>
            <a:r>
              <a:rPr lang="en-US" dirty="0" err="1"/>
              <a:t>spletu</a:t>
            </a:r>
            <a:r>
              <a:rPr lang="en-US" dirty="0"/>
              <a:t> </a:t>
            </a:r>
            <a:endParaRPr lang="el-GR" dirty="0"/>
          </a:p>
        </p:txBody>
      </p:sp>
      <p:sp>
        <p:nvSpPr>
          <p:cNvPr id="7" name="Ορθογώνιο 6">
            <a:extLst>
              <a:ext uri="{FF2B5EF4-FFF2-40B4-BE49-F238E27FC236}">
                <a16:creationId xmlns:a16="http://schemas.microsoft.com/office/drawing/2014/main" id="{AF509A23-D3EB-6937-2A55-B81BE17DFEB8}"/>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p>
          <a:p>
            <a:pPr algn="ctr"/>
            <a:r>
              <a:rPr lang="en-US" dirty="0" err="1"/>
              <a:t>Način</a:t>
            </a:r>
            <a:r>
              <a:rPr lang="en-US" dirty="0"/>
              <a:t> </a:t>
            </a:r>
            <a:r>
              <a:rPr lang="en-US" dirty="0" err="1"/>
              <a:t>plačevanja</a:t>
            </a:r>
            <a:r>
              <a:rPr lang="en-US" dirty="0"/>
              <a:t> </a:t>
            </a:r>
            <a:r>
              <a:rPr lang="en-US" dirty="0" err="1"/>
              <a:t>storitev</a:t>
            </a:r>
            <a:r>
              <a:rPr lang="en-US" dirty="0"/>
              <a:t> </a:t>
            </a:r>
            <a:r>
              <a:rPr lang="en-US" dirty="0" err="1"/>
              <a:t>prek</a:t>
            </a:r>
            <a:r>
              <a:rPr lang="en-US" dirty="0"/>
              <a:t> </a:t>
            </a:r>
            <a:r>
              <a:rPr lang="en-US" dirty="0" err="1"/>
              <a:t>spleta</a:t>
            </a:r>
            <a:endParaRPr lang="en-US" dirty="0">
              <a:ea typeface="Calibri"/>
              <a:cs typeface="Calibri"/>
            </a:endParaRPr>
          </a:p>
        </p:txBody>
      </p:sp>
      <p:sp>
        <p:nvSpPr>
          <p:cNvPr id="8" name="Ορθογώνιο 7">
            <a:extLst>
              <a:ext uri="{FF2B5EF4-FFF2-40B4-BE49-F238E27FC236}">
                <a16:creationId xmlns:a16="http://schemas.microsoft.com/office/drawing/2014/main" id="{45C1E9B3-42C4-F43E-9B1A-A7058CF19DCA}"/>
              </a:ext>
            </a:extLst>
          </p:cNvPr>
          <p:cNvSpPr/>
          <p:nvPr/>
        </p:nvSpPr>
        <p:spPr>
          <a:xfrm>
            <a:off x="4119562" y="3772055"/>
            <a:ext cx="3505200" cy="11523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t>Platforma</a:t>
            </a:r>
            <a:r>
              <a:rPr lang="en-US" dirty="0"/>
              <a:t>, ki jo </a:t>
            </a:r>
            <a:r>
              <a:rPr lang="en-US" dirty="0" err="1"/>
              <a:t>ponuja</a:t>
            </a:r>
            <a:r>
              <a:rPr lang="en-US" dirty="0"/>
              <a:t> </a:t>
            </a:r>
            <a:r>
              <a:rPr lang="en-US" dirty="0" err="1"/>
              <a:t>banka</a:t>
            </a:r>
            <a:r>
              <a:rPr lang="en-US" dirty="0"/>
              <a:t> za </a:t>
            </a:r>
            <a:r>
              <a:rPr lang="en-US" dirty="0" err="1"/>
              <a:t>dostop</a:t>
            </a:r>
            <a:r>
              <a:rPr lang="en-US" dirty="0"/>
              <a:t> do </a:t>
            </a:r>
            <a:r>
              <a:rPr lang="en-US" dirty="0" err="1"/>
              <a:t>bančnih</a:t>
            </a:r>
            <a:r>
              <a:rPr lang="en-US" dirty="0"/>
              <a:t> </a:t>
            </a:r>
            <a:r>
              <a:rPr lang="en-US" dirty="0" err="1"/>
              <a:t>storitev</a:t>
            </a:r>
            <a:r>
              <a:rPr lang="en-US" dirty="0"/>
              <a:t> </a:t>
            </a:r>
            <a:r>
              <a:rPr lang="en-US" dirty="0" err="1"/>
              <a:t>prek</a:t>
            </a:r>
            <a:r>
              <a:rPr lang="en-US" dirty="0"/>
              <a:t> </a:t>
            </a:r>
            <a:r>
              <a:rPr lang="en-US" dirty="0" err="1"/>
              <a:t>spleta</a:t>
            </a:r>
            <a:endParaRPr lang="el-GR" dirty="0" err="1"/>
          </a:p>
        </p:txBody>
      </p:sp>
    </p:spTree>
    <p:extLst>
      <p:ext uri="{BB962C8B-B14F-4D97-AF65-F5344CB8AC3E}">
        <p14:creationId xmlns:p14="http://schemas.microsoft.com/office/powerpoint/2010/main" val="372483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C000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C0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538135"/>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49569" y="-424554"/>
            <a:ext cx="10292862" cy="1890109"/>
          </a:xfrm>
        </p:spPr>
        <p:txBody>
          <a:bodyPr anchor="b">
            <a:normAutofit/>
          </a:bodyPr>
          <a:lstStyle/>
          <a:p>
            <a:pPr algn="ctr"/>
            <a:r>
              <a:rPr lang="en-US" sz="5400" dirty="0"/>
              <a:t>Modul</a:t>
            </a:r>
            <a:r>
              <a:rPr lang="sl-SI" sz="5400" dirty="0"/>
              <a:t>i</a:t>
            </a:r>
            <a:endParaRPr lang="es-ES" sz="5400" dirty="0">
              <a:solidFill>
                <a:srgbClr val="1C2E78"/>
              </a:solidFill>
            </a:endParaRPr>
          </a:p>
        </p:txBody>
      </p:sp>
      <p:graphicFrame>
        <p:nvGraphicFramePr>
          <p:cNvPr id="6"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130375444"/>
              </p:ext>
            </p:extLst>
          </p:nvPr>
        </p:nvGraphicFramePr>
        <p:xfrm>
          <a:off x="949569" y="2171725"/>
          <a:ext cx="10520867" cy="429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8A1D441-647B-1950-D8CB-582AA249EE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523671" y="6124248"/>
            <a:ext cx="668329" cy="677143"/>
          </a:xfrm>
          <a:prstGeom prst="rect">
            <a:avLst/>
          </a:prstGeom>
        </p:spPr>
      </p:pic>
      <p:pic>
        <p:nvPicPr>
          <p:cNvPr id="4" name="Εικόνα 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0CB96C26-B0D2-EEEA-CDA8-5B5B540FA0C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23312"/>
            <a:ext cx="3800819" cy="1795328"/>
          </a:xfrm>
          <a:prstGeom prst="rect">
            <a:avLst/>
          </a:prstGeom>
        </p:spPr>
      </p:pic>
    </p:spTree>
    <p:extLst>
      <p:ext uri="{BB962C8B-B14F-4D97-AF65-F5344CB8AC3E}">
        <p14:creationId xmlns:p14="http://schemas.microsoft.com/office/powerpoint/2010/main" val="137848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000" b="1" dirty="0">
                <a:solidFill>
                  <a:srgbClr val="1C2E78"/>
                </a:solidFill>
              </a:rPr>
              <a:t>Kaj je IBAN?</a:t>
            </a:r>
            <a:endParaRPr lang="el-GR" sz="2000" b="1" dirty="0">
              <a:solidFill>
                <a:srgbClr val="1C2E78"/>
              </a:solidFill>
            </a:endParaRP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364686" cy="307777"/>
          </a:xfrm>
          <a:prstGeom prst="rect">
            <a:avLst/>
          </a:prstGeom>
        </p:spPr>
        <p:txBody>
          <a:bodyPr wrap="none" lIns="91440" tIns="45720" rIns="91440" bIns="45720" rtlCol="0" anchor="t">
            <a:spAutoFit/>
          </a:bodyPr>
          <a:lstStyle/>
          <a:p>
            <a:r>
              <a:rPr lang="en-US" sz="1400" i="1" dirty="0"/>
              <a:t>Samo </a:t>
            </a:r>
            <a:r>
              <a:rPr lang="en-US" sz="1400" i="1" dirty="0" err="1"/>
              <a:t>en</a:t>
            </a:r>
            <a:r>
              <a:rPr lang="en-US" sz="1400" i="1" dirty="0"/>
              <a:t> </a:t>
            </a:r>
            <a:r>
              <a:rPr lang="en-US" sz="1400" i="1" dirty="0" err="1"/>
              <a:t>odgovor</a:t>
            </a:r>
            <a:r>
              <a:rPr lang="en-US" sz="1400" i="1" dirty="0"/>
              <a:t> je </a:t>
            </a:r>
            <a:r>
              <a:rPr lang="en-US" sz="1400" i="1" dirty="0" err="1"/>
              <a:t>pravilen</a:t>
            </a:r>
            <a:r>
              <a:rPr lang="en-US" sz="1400" i="1" dirty="0"/>
              <a:t>!</a:t>
            </a:r>
            <a:endParaRPr lang="el-GR" sz="1400" i="1" dirty="0" err="1"/>
          </a:p>
        </p:txBody>
      </p:sp>
      <p:sp>
        <p:nvSpPr>
          <p:cNvPr id="3" name="Ορθογώνιο 2">
            <a:extLst>
              <a:ext uri="{FF2B5EF4-FFF2-40B4-BE49-F238E27FC236}">
                <a16:creationId xmlns:a16="http://schemas.microsoft.com/office/drawing/2014/main" id="{B44004DD-AE9A-47CB-5BA2-086A6CA577A1}"/>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t>Neverjetna</a:t>
            </a:r>
            <a:r>
              <a:rPr lang="en-US" dirty="0"/>
              <a:t> </a:t>
            </a:r>
            <a:r>
              <a:rPr lang="en-US" dirty="0" err="1"/>
              <a:t>mreža</a:t>
            </a:r>
            <a:r>
              <a:rPr lang="en-US" dirty="0"/>
              <a:t> </a:t>
            </a:r>
            <a:r>
              <a:rPr lang="en-US" dirty="0" err="1"/>
              <a:t>beleženja</a:t>
            </a:r>
            <a:r>
              <a:rPr lang="en-US" dirty="0"/>
              <a:t> </a:t>
            </a:r>
            <a:r>
              <a:rPr lang="en-US" dirty="0" err="1"/>
              <a:t>hroščev</a:t>
            </a:r>
            <a:r>
              <a:rPr lang="en-US" dirty="0"/>
              <a:t> (Incredible Bug Accounting Network)</a:t>
            </a:r>
            <a:endParaRPr lang="el-GR" dirty="0"/>
          </a:p>
        </p:txBody>
      </p:sp>
      <p:sp>
        <p:nvSpPr>
          <p:cNvPr id="6" name="Ορθογώνιο 5">
            <a:extLst>
              <a:ext uri="{FF2B5EF4-FFF2-40B4-BE49-F238E27FC236}">
                <a16:creationId xmlns:a16="http://schemas.microsoft.com/office/drawing/2014/main" id="{368FB8D8-33A3-9CDD-5B31-7A3F9F630B2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dirty="0" err="1"/>
              <a:t>Beležnica</a:t>
            </a:r>
            <a:r>
              <a:rPr lang="en-US" dirty="0"/>
              <a:t> </a:t>
            </a:r>
            <a:r>
              <a:rPr lang="en-US" dirty="0" err="1"/>
              <a:t>sprotnih</a:t>
            </a:r>
            <a:r>
              <a:rPr lang="en-US" dirty="0"/>
              <a:t> </a:t>
            </a:r>
            <a:r>
              <a:rPr lang="en-US" dirty="0" err="1"/>
              <a:t>obvestil</a:t>
            </a:r>
            <a:r>
              <a:rPr lang="en-US" dirty="0"/>
              <a:t> o </a:t>
            </a:r>
            <a:r>
              <a:rPr lang="en-US" dirty="0" err="1"/>
              <a:t>plačilih</a:t>
            </a:r>
            <a:r>
              <a:rPr lang="en-US" dirty="0"/>
              <a:t> (Instant Bill Advice Notebook)</a:t>
            </a:r>
            <a:endParaRPr lang="el-GR" dirty="0"/>
          </a:p>
        </p:txBody>
      </p:sp>
      <p:sp>
        <p:nvSpPr>
          <p:cNvPr id="7" name="Ορθογώνιο 6">
            <a:extLst>
              <a:ext uri="{FF2B5EF4-FFF2-40B4-BE49-F238E27FC236}">
                <a16:creationId xmlns:a16="http://schemas.microsoft.com/office/drawing/2014/main" id="{4DFE5DF9-8670-0F7F-750D-473830338E6C}"/>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t>Nevidna</a:t>
            </a:r>
            <a:r>
              <a:rPr lang="en-US" dirty="0"/>
              <a:t> </a:t>
            </a:r>
            <a:r>
              <a:rPr lang="en-US" dirty="0" err="1"/>
              <a:t>številka</a:t>
            </a:r>
            <a:r>
              <a:rPr lang="en-US" dirty="0"/>
              <a:t> </a:t>
            </a:r>
            <a:r>
              <a:rPr lang="en-US" dirty="0" err="1"/>
              <a:t>bančnega</a:t>
            </a:r>
            <a:r>
              <a:rPr lang="en-US" dirty="0"/>
              <a:t> </a:t>
            </a:r>
            <a:r>
              <a:rPr lang="en-US" dirty="0" err="1"/>
              <a:t>računa</a:t>
            </a:r>
            <a:r>
              <a:rPr lang="en-US" dirty="0"/>
              <a:t> (</a:t>
            </a:r>
            <a:r>
              <a:rPr lang="en-GB" dirty="0"/>
              <a:t>Invisible Bank Account Number)  </a:t>
            </a:r>
            <a:endParaRPr lang="el-GR" dirty="0"/>
          </a:p>
        </p:txBody>
      </p:sp>
      <p:sp>
        <p:nvSpPr>
          <p:cNvPr id="8" name="Ορθογώνιο 7">
            <a:extLst>
              <a:ext uri="{FF2B5EF4-FFF2-40B4-BE49-F238E27FC236}">
                <a16:creationId xmlns:a16="http://schemas.microsoft.com/office/drawing/2014/main" id="{1C8E05BD-BE82-9B5C-A669-CE981E325FA1}"/>
              </a:ext>
            </a:extLst>
          </p:cNvPr>
          <p:cNvSpPr/>
          <p:nvPr/>
        </p:nvSpPr>
        <p:spPr>
          <a:xfrm>
            <a:off x="6134100"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err="1"/>
              <a:t>Mednarodna</a:t>
            </a:r>
            <a:r>
              <a:rPr lang="en-US" dirty="0"/>
              <a:t> </a:t>
            </a:r>
            <a:r>
              <a:rPr lang="en-US" dirty="0" err="1"/>
              <a:t>številka</a:t>
            </a:r>
            <a:r>
              <a:rPr lang="en-US" dirty="0"/>
              <a:t> </a:t>
            </a:r>
            <a:r>
              <a:rPr lang="en-US" dirty="0" err="1"/>
              <a:t>bančnega</a:t>
            </a:r>
            <a:r>
              <a:rPr lang="en-US" dirty="0"/>
              <a:t> </a:t>
            </a:r>
            <a:r>
              <a:rPr lang="en-US" dirty="0" err="1"/>
              <a:t>računa</a:t>
            </a:r>
            <a:r>
              <a:rPr lang="en-US" dirty="0"/>
              <a:t> (International Bank Account Number)</a:t>
            </a:r>
            <a:endParaRPr lang="el-GR" dirty="0"/>
          </a:p>
        </p:txBody>
      </p:sp>
    </p:spTree>
    <p:extLst>
      <p:ext uri="{BB962C8B-B14F-4D97-AF65-F5344CB8AC3E}">
        <p14:creationId xmlns:p14="http://schemas.microsoft.com/office/powerpoint/2010/main" val="2333503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
                                        </p:tgtEl>
                                        <p:attrNameLst>
                                          <p:attrName>fillcolor</p:attrName>
                                        </p:attrNameLst>
                                      </p:cBhvr>
                                      <p:to>
                                        <a:srgbClr val="C00000"/>
                                      </p:to>
                                    </p:animClr>
                                    <p:set>
                                      <p:cBhvr>
                                        <p:cTn id="14" dur="2000" fill="hold"/>
                                        <p:tgtEl>
                                          <p:spTgt spid="6"/>
                                        </p:tgtEl>
                                        <p:attrNameLst>
                                          <p:attrName>fill.type</p:attrName>
                                        </p:attrNameLst>
                                      </p:cBhvr>
                                      <p:to>
                                        <p:strVal val="solid"/>
                                      </p:to>
                                    </p:set>
                                    <p:set>
                                      <p:cBhvr>
                                        <p:cTn id="15"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C00000"/>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8"/>
                                        </p:tgtEl>
                                        <p:attrNameLst>
                                          <p:attrName>fillcolor</p:attrName>
                                        </p:attrNameLst>
                                      </p:cBhvr>
                                      <p:to>
                                        <a:srgbClr val="538135"/>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dirty="0">
                <a:solidFill>
                  <a:srgbClr val="1C2E78"/>
                </a:solidFill>
              </a:rPr>
              <a:t>Kaj je PIN?</a:t>
            </a:r>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305503" cy="523220"/>
          </a:xfrm>
          <a:prstGeom prst="rect">
            <a:avLst/>
          </a:prstGeom>
        </p:spPr>
        <p:txBody>
          <a:bodyPr wrap="none" lIns="91440" tIns="45720" rIns="91440" bIns="45720" rtlCol="0" anchor="t">
            <a:spAutoFit/>
          </a:bodyPr>
          <a:lstStyle/>
          <a:p>
            <a:r>
              <a:rPr lang="en-US" sz="1400" i="1" dirty="0"/>
              <a:t>Samo </a:t>
            </a:r>
            <a:r>
              <a:rPr lang="en-US" sz="1400" i="1" dirty="0" err="1"/>
              <a:t>en</a:t>
            </a:r>
            <a:r>
              <a:rPr lang="en-US" sz="1400" i="1" dirty="0"/>
              <a:t> </a:t>
            </a:r>
            <a:r>
              <a:rPr lang="en-US" sz="1400" i="1" dirty="0" err="1"/>
              <a:t>odgovor</a:t>
            </a:r>
            <a:r>
              <a:rPr lang="en-US" sz="1400" i="1" dirty="0"/>
              <a:t> je </a:t>
            </a:r>
            <a:r>
              <a:rPr lang="en-US" sz="1400" i="1" dirty="0" err="1"/>
              <a:t>pravilen</a:t>
            </a:r>
            <a:r>
              <a:rPr lang="en-US" sz="1400" i="1" dirty="0"/>
              <a:t>!</a:t>
            </a:r>
            <a:endParaRPr lang="en-US" sz="1400" dirty="0"/>
          </a:p>
          <a:p>
            <a:pPr algn="l"/>
            <a:endParaRPr lang="en-US" sz="1400" i="1" dirty="0">
              <a:ea typeface="Calibri"/>
              <a:cs typeface="Calibri"/>
            </a:endParaRPr>
          </a:p>
        </p:txBody>
      </p:sp>
      <p:sp>
        <p:nvSpPr>
          <p:cNvPr id="2" name="Ορθογώνιο 1">
            <a:extLst>
              <a:ext uri="{FF2B5EF4-FFF2-40B4-BE49-F238E27FC236}">
                <a16:creationId xmlns:a16="http://schemas.microsoft.com/office/drawing/2014/main" id="{588593BE-6CD8-28CF-41DD-6EECD5E4F9A5}"/>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Vest o </a:t>
            </a:r>
            <a:r>
              <a:rPr lang="en-US" dirty="0" err="1"/>
              <a:t>slabem</a:t>
            </a:r>
            <a:r>
              <a:rPr lang="en-US" dirty="0"/>
              <a:t> </a:t>
            </a:r>
            <a:r>
              <a:rPr lang="en-US" dirty="0" err="1"/>
              <a:t>dohodku</a:t>
            </a:r>
            <a:r>
              <a:rPr lang="en-US" dirty="0"/>
              <a:t> </a:t>
            </a:r>
            <a:endParaRPr lang="el-GR" dirty="0"/>
          </a:p>
        </p:txBody>
      </p:sp>
      <p:sp>
        <p:nvSpPr>
          <p:cNvPr id="3" name="Ορθογώνιο 2">
            <a:extLst>
              <a:ext uri="{FF2B5EF4-FFF2-40B4-BE49-F238E27FC236}">
                <a16:creationId xmlns:a16="http://schemas.microsoft.com/office/drawing/2014/main" id="{840A54DD-790B-3CF7-8202-CC8854171BD7}"/>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Nekaj </a:t>
            </a:r>
            <a:r>
              <a:rPr lang="en-US" dirty="0" err="1"/>
              <a:t>užitnega</a:t>
            </a:r>
            <a:endParaRPr lang="el-GR" dirty="0" err="1"/>
          </a:p>
        </p:txBody>
      </p:sp>
      <p:sp>
        <p:nvSpPr>
          <p:cNvPr id="6" name="Ορθογώνιο 5">
            <a:extLst>
              <a:ext uri="{FF2B5EF4-FFF2-40B4-BE49-F238E27FC236}">
                <a16:creationId xmlns:a16="http://schemas.microsoft.com/office/drawing/2014/main" id="{676ACD9F-48AB-5AA8-051E-88CB0B9A8BEC}"/>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t>Osebna</a:t>
            </a:r>
            <a:r>
              <a:rPr lang="en-US" dirty="0"/>
              <a:t> </a:t>
            </a:r>
            <a:r>
              <a:rPr lang="en-US" dirty="0" err="1"/>
              <a:t>identifikacijska</a:t>
            </a:r>
            <a:r>
              <a:rPr lang="en-US" dirty="0"/>
              <a:t> </a:t>
            </a:r>
            <a:r>
              <a:rPr lang="en-US" dirty="0" err="1"/>
              <a:t>številka</a:t>
            </a:r>
            <a:r>
              <a:rPr lang="en-GB" dirty="0"/>
              <a:t> (Personal Identification Number), </a:t>
            </a:r>
            <a:r>
              <a:rPr lang="en-GB" dirty="0" err="1"/>
              <a:t>osebno</a:t>
            </a:r>
            <a:r>
              <a:rPr lang="en-GB" dirty="0"/>
              <a:t> </a:t>
            </a:r>
            <a:r>
              <a:rPr lang="en-GB" dirty="0" err="1"/>
              <a:t>geslo</a:t>
            </a:r>
            <a:endParaRPr lang="el-GR" dirty="0"/>
          </a:p>
        </p:txBody>
      </p:sp>
      <p:sp>
        <p:nvSpPr>
          <p:cNvPr id="8" name="Ορθογώνιο 7">
            <a:extLst>
              <a:ext uri="{FF2B5EF4-FFF2-40B4-BE49-F238E27FC236}">
                <a16:creationId xmlns:a16="http://schemas.microsoft.com/office/drawing/2014/main" id="{9A2A372E-1C12-91B8-C5CF-233A287E54E1}"/>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a:t>
            </a:r>
            <a:r>
              <a:rPr lang="en-GB" noProof="0" dirty="0"/>
              <a:t> </a:t>
            </a:r>
            <a:r>
              <a:rPr lang="en-GB" dirty="0" err="1"/>
              <a:t>Pripomoček</a:t>
            </a:r>
            <a:r>
              <a:rPr lang="en-GB" dirty="0"/>
              <a:t> za </a:t>
            </a:r>
            <a:r>
              <a:rPr lang="en-GB" dirty="0" err="1"/>
              <a:t>urejanje</a:t>
            </a:r>
            <a:r>
              <a:rPr lang="en-GB" dirty="0"/>
              <a:t> </a:t>
            </a:r>
            <a:r>
              <a:rPr lang="en-GB" dirty="0" err="1"/>
              <a:t>pričeske</a:t>
            </a:r>
            <a:endParaRPr lang="el-GR" dirty="0"/>
          </a:p>
        </p:txBody>
      </p:sp>
    </p:spTree>
    <p:extLst>
      <p:ext uri="{BB962C8B-B14F-4D97-AF65-F5344CB8AC3E}">
        <p14:creationId xmlns:p14="http://schemas.microsoft.com/office/powerpoint/2010/main" val="98713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538135"/>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8"/>
                                        </p:tgtEl>
                                        <p:attrNameLst>
                                          <p:attrName>fillcolor</p:attrName>
                                        </p:attrNameLst>
                                      </p:cBhvr>
                                      <p:to>
                                        <a:srgbClr val="C00000"/>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dirty="0" err="1">
                <a:solidFill>
                  <a:srgbClr val="1C2E78"/>
                </a:solidFill>
              </a:rPr>
              <a:t>Poiščite</a:t>
            </a:r>
            <a:r>
              <a:rPr lang="en-GB" sz="2000" b="1" dirty="0">
                <a:solidFill>
                  <a:srgbClr val="1C2E78"/>
                </a:solidFill>
              </a:rPr>
              <a:t> </a:t>
            </a:r>
            <a:r>
              <a:rPr lang="en-GB" sz="2000" b="1" dirty="0" err="1">
                <a:solidFill>
                  <a:srgbClr val="1C2E78"/>
                </a:solidFill>
              </a:rPr>
              <a:t>vsakemu</a:t>
            </a:r>
            <a:r>
              <a:rPr lang="en-GB" sz="2000" b="1" dirty="0">
                <a:solidFill>
                  <a:srgbClr val="1C2E78"/>
                </a:solidFill>
              </a:rPr>
              <a:t> </a:t>
            </a:r>
            <a:r>
              <a:rPr lang="en-GB" sz="2000" b="1" dirty="0" err="1">
                <a:solidFill>
                  <a:srgbClr val="1C2E78"/>
                </a:solidFill>
              </a:rPr>
              <a:t>vprašanju</a:t>
            </a:r>
            <a:r>
              <a:rPr lang="en-GB" sz="2000" b="1" dirty="0">
                <a:solidFill>
                  <a:srgbClr val="1C2E78"/>
                </a:solidFill>
              </a:rPr>
              <a:t> </a:t>
            </a:r>
            <a:r>
              <a:rPr lang="en-GB" sz="2000" b="1" dirty="0" err="1">
                <a:solidFill>
                  <a:srgbClr val="1C2E78"/>
                </a:solidFill>
              </a:rPr>
              <a:t>ustrezni</a:t>
            </a:r>
            <a:r>
              <a:rPr lang="en-GB" sz="2000" b="1" dirty="0">
                <a:solidFill>
                  <a:srgbClr val="1C2E78"/>
                </a:solidFill>
              </a:rPr>
              <a:t> </a:t>
            </a:r>
            <a:r>
              <a:rPr lang="en-GB" sz="2000" b="1" dirty="0" err="1">
                <a:solidFill>
                  <a:srgbClr val="1C2E78"/>
                </a:solidFill>
              </a:rPr>
              <a:t>odgovor</a:t>
            </a:r>
            <a:r>
              <a:rPr lang="en-GB" sz="2000" b="1" dirty="0">
                <a:solidFill>
                  <a:srgbClr val="1C2E78"/>
                </a:solidFill>
              </a:rPr>
              <a:t>!</a:t>
            </a:r>
            <a:endParaRPr lang="en-US" dirty="0" err="1"/>
          </a:p>
        </p:txBody>
      </p:sp>
      <p:sp>
        <p:nvSpPr>
          <p:cNvPr id="7" name="TextBox 6">
            <a:extLst>
              <a:ext uri="{FF2B5EF4-FFF2-40B4-BE49-F238E27FC236}">
                <a16:creationId xmlns:a16="http://schemas.microsoft.com/office/drawing/2014/main" id="{D00BF227-FC3A-40AC-BDE1-04D4375D5BBC}"/>
              </a:ext>
            </a:extLst>
          </p:cNvPr>
          <p:cNvSpPr txBox="1"/>
          <p:nvPr/>
        </p:nvSpPr>
        <p:spPr>
          <a:xfrm>
            <a:off x="1177960" y="1987414"/>
            <a:ext cx="3550908" cy="523220"/>
          </a:xfrm>
          <a:prstGeom prst="rect">
            <a:avLst/>
          </a:prstGeom>
        </p:spPr>
        <p:txBody>
          <a:bodyPr wrap="none" lIns="91440" tIns="45720" rIns="91440" bIns="45720" rtlCol="0" anchor="t">
            <a:spAutoFit/>
          </a:bodyPr>
          <a:lstStyle/>
          <a:p>
            <a:pPr algn="ctr"/>
            <a:r>
              <a:rPr lang="en-GB" sz="1400" i="1" dirty="0" err="1"/>
              <a:t>Poiščite</a:t>
            </a:r>
            <a:r>
              <a:rPr lang="en-GB" sz="1400" i="1" dirty="0"/>
              <a:t> </a:t>
            </a:r>
            <a:r>
              <a:rPr lang="en-GB" sz="1400" i="1" dirty="0" err="1"/>
              <a:t>vsakemu</a:t>
            </a:r>
            <a:r>
              <a:rPr lang="en-GB" sz="1400" i="1" dirty="0"/>
              <a:t> </a:t>
            </a:r>
            <a:r>
              <a:rPr lang="en-GB" sz="1400" i="1" dirty="0" err="1"/>
              <a:t>vprašanju</a:t>
            </a:r>
            <a:r>
              <a:rPr lang="en-GB" sz="1400" i="1" dirty="0"/>
              <a:t> </a:t>
            </a:r>
            <a:r>
              <a:rPr lang="en-GB" sz="1400" i="1" dirty="0" err="1"/>
              <a:t>ustrezni</a:t>
            </a:r>
            <a:r>
              <a:rPr lang="en-GB" sz="1400" i="1" dirty="0"/>
              <a:t> </a:t>
            </a:r>
            <a:r>
              <a:rPr lang="en-GB" sz="1400" i="1" dirty="0" err="1"/>
              <a:t>odgovor</a:t>
            </a:r>
            <a:r>
              <a:rPr lang="en-GB" sz="1400" i="1" noProof="0" dirty="0"/>
              <a:t>!</a:t>
            </a:r>
            <a:endParaRPr lang="en-GB" sz="1400" i="1" dirty="0">
              <a:ea typeface="Calibri"/>
              <a:cs typeface="Calibri"/>
            </a:endParaRPr>
          </a:p>
          <a:p>
            <a:pPr algn="l"/>
            <a:endParaRPr lang="en-GB" sz="1400" i="1" noProof="0" dirty="0">
              <a:ea typeface="Calibri"/>
              <a:cs typeface="Calibri"/>
            </a:endParaRPr>
          </a:p>
        </p:txBody>
      </p:sp>
      <p:sp>
        <p:nvSpPr>
          <p:cNvPr id="2" name="Ορθογώνιο 1">
            <a:extLst>
              <a:ext uri="{FF2B5EF4-FFF2-40B4-BE49-F238E27FC236}">
                <a16:creationId xmlns:a16="http://schemas.microsoft.com/office/drawing/2014/main" id="{EF8925B5-F574-83B9-DBCC-7D635E171854}"/>
              </a:ext>
            </a:extLst>
          </p:cNvPr>
          <p:cNvSpPr/>
          <p:nvPr/>
        </p:nvSpPr>
        <p:spPr>
          <a:xfrm>
            <a:off x="2115908"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Kako </a:t>
            </a:r>
            <a:r>
              <a:rPr lang="en-GB" dirty="0" err="1"/>
              <a:t>lahko</a:t>
            </a:r>
            <a:r>
              <a:rPr lang="en-GB" dirty="0"/>
              <a:t> </a:t>
            </a:r>
            <a:r>
              <a:rPr lang="en-GB" dirty="0" err="1"/>
              <a:t>dvignem</a:t>
            </a:r>
            <a:r>
              <a:rPr lang="en-GB" dirty="0"/>
              <a:t> </a:t>
            </a:r>
            <a:r>
              <a:rPr lang="en-GB" dirty="0" err="1"/>
              <a:t>gotovino</a:t>
            </a:r>
            <a:r>
              <a:rPr lang="en-GB" dirty="0"/>
              <a:t> s </a:t>
            </a:r>
            <a:r>
              <a:rPr lang="en-GB" dirty="0" err="1"/>
              <a:t>spletnega</a:t>
            </a:r>
            <a:r>
              <a:rPr lang="en-GB" dirty="0"/>
              <a:t> </a:t>
            </a:r>
            <a:r>
              <a:rPr lang="en-GB" dirty="0" err="1"/>
              <a:t>računa</a:t>
            </a:r>
            <a:r>
              <a:rPr lang="en-GB" dirty="0"/>
              <a:t>?</a:t>
            </a:r>
          </a:p>
        </p:txBody>
      </p:sp>
      <p:sp>
        <p:nvSpPr>
          <p:cNvPr id="3" name="Ορθογώνιο 2">
            <a:extLst>
              <a:ext uri="{FF2B5EF4-FFF2-40B4-BE49-F238E27FC236}">
                <a16:creationId xmlns:a16="http://schemas.microsoft.com/office/drawing/2014/main" id="{8C94D048-954A-180B-9261-1BC424D74456}"/>
              </a:ext>
            </a:extLst>
          </p:cNvPr>
          <p:cNvSpPr/>
          <p:nvPr/>
        </p:nvSpPr>
        <p:spPr>
          <a:xfrm>
            <a:off x="6134100"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IBAN (</a:t>
            </a:r>
            <a:r>
              <a:rPr lang="en-GB" dirty="0" err="1"/>
              <a:t>mednarodno</a:t>
            </a:r>
            <a:r>
              <a:rPr lang="en-GB" dirty="0"/>
              <a:t> </a:t>
            </a:r>
            <a:r>
              <a:rPr lang="en-GB" dirty="0" err="1"/>
              <a:t>številko</a:t>
            </a:r>
            <a:r>
              <a:rPr lang="en-GB" dirty="0"/>
              <a:t> </a:t>
            </a:r>
            <a:r>
              <a:rPr lang="en-GB" dirty="0" err="1"/>
              <a:t>bančnega</a:t>
            </a:r>
            <a:r>
              <a:rPr lang="en-GB" dirty="0"/>
              <a:t> </a:t>
            </a:r>
            <a:r>
              <a:rPr lang="en-GB" dirty="0" err="1"/>
              <a:t>računa</a:t>
            </a:r>
            <a:r>
              <a:rPr lang="en-GB" dirty="0"/>
              <a:t>)</a:t>
            </a:r>
          </a:p>
        </p:txBody>
      </p:sp>
      <p:sp>
        <p:nvSpPr>
          <p:cNvPr id="6" name="Ορθογώνιο 5">
            <a:extLst>
              <a:ext uri="{FF2B5EF4-FFF2-40B4-BE49-F238E27FC236}">
                <a16:creationId xmlns:a16="http://schemas.microsoft.com/office/drawing/2014/main" id="{76CC0C10-2E47-63EF-9EF6-5BAF802CCAA3}"/>
              </a:ext>
            </a:extLst>
          </p:cNvPr>
          <p:cNvSpPr/>
          <p:nvPr/>
        </p:nvSpPr>
        <p:spPr>
          <a:xfrm>
            <a:off x="2115908"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Kaj je </a:t>
            </a:r>
            <a:r>
              <a:rPr lang="en-GB" dirty="0" err="1"/>
              <a:t>periodično</a:t>
            </a:r>
            <a:r>
              <a:rPr lang="en-GB" dirty="0"/>
              <a:t> </a:t>
            </a:r>
            <a:r>
              <a:rPr lang="en-GB" dirty="0" err="1"/>
              <a:t>plačilo</a:t>
            </a:r>
            <a:r>
              <a:rPr lang="en-GB" noProof="0" dirty="0"/>
              <a:t>?</a:t>
            </a:r>
          </a:p>
        </p:txBody>
      </p:sp>
      <p:sp>
        <p:nvSpPr>
          <p:cNvPr id="9" name="Ορθογώνιο 8">
            <a:extLst>
              <a:ext uri="{FF2B5EF4-FFF2-40B4-BE49-F238E27FC236}">
                <a16:creationId xmlns:a16="http://schemas.microsoft.com/office/drawing/2014/main" id="{98FB301D-4221-F82F-653C-D814E5F6A5D7}"/>
              </a:ext>
            </a:extLst>
          </p:cNvPr>
          <p:cNvSpPr/>
          <p:nvPr/>
        </p:nvSpPr>
        <p:spPr>
          <a:xfrm>
            <a:off x="6134100"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ea typeface="Calibri"/>
                <a:cs typeface="Calibri"/>
              </a:rPr>
              <a:t>Na </a:t>
            </a:r>
            <a:r>
              <a:rPr lang="en-GB" dirty="0" err="1">
                <a:ea typeface="Calibri"/>
                <a:cs typeface="Calibri"/>
              </a:rPr>
              <a:t>bankomatu</a:t>
            </a:r>
            <a:endParaRPr lang="en-GB" dirty="0">
              <a:ea typeface="Calibri"/>
              <a:cs typeface="Calibri"/>
            </a:endParaRPr>
          </a:p>
        </p:txBody>
      </p:sp>
      <p:sp>
        <p:nvSpPr>
          <p:cNvPr id="13" name="Ορθογώνιο 12">
            <a:extLst>
              <a:ext uri="{FF2B5EF4-FFF2-40B4-BE49-F238E27FC236}">
                <a16:creationId xmlns:a16="http://schemas.microsoft.com/office/drawing/2014/main" id="{BC7A5457-82FC-F625-9298-9EEB4C46A29C}"/>
              </a:ext>
            </a:extLst>
          </p:cNvPr>
          <p:cNvSpPr/>
          <p:nvPr/>
        </p:nvSpPr>
        <p:spPr>
          <a:xfrm>
            <a:off x="211590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Kaj </a:t>
            </a:r>
            <a:r>
              <a:rPr lang="en-GB" dirty="0" err="1"/>
              <a:t>potrebujemo</a:t>
            </a:r>
            <a:r>
              <a:rPr lang="en-GB" dirty="0"/>
              <a:t>, </a:t>
            </a:r>
            <a:r>
              <a:rPr lang="en-GB" dirty="0" err="1"/>
              <a:t>če</a:t>
            </a:r>
            <a:r>
              <a:rPr lang="en-GB" dirty="0"/>
              <a:t> </a:t>
            </a:r>
            <a:r>
              <a:rPr lang="en-GB" dirty="0" err="1"/>
              <a:t>želimo</a:t>
            </a:r>
            <a:r>
              <a:rPr lang="en-GB" dirty="0"/>
              <a:t> </a:t>
            </a:r>
            <a:r>
              <a:rPr lang="en-GB" dirty="0" err="1"/>
              <a:t>opraviti</a:t>
            </a:r>
            <a:r>
              <a:rPr lang="en-GB" dirty="0"/>
              <a:t> </a:t>
            </a:r>
            <a:r>
              <a:rPr lang="en-GB" dirty="0" err="1"/>
              <a:t>mednarodno</a:t>
            </a:r>
            <a:r>
              <a:rPr lang="en-GB" dirty="0"/>
              <a:t> </a:t>
            </a:r>
            <a:r>
              <a:rPr lang="en-GB" dirty="0" err="1"/>
              <a:t>bančno</a:t>
            </a:r>
            <a:r>
              <a:rPr lang="en-GB" dirty="0"/>
              <a:t> </a:t>
            </a:r>
            <a:r>
              <a:rPr lang="en-GB" dirty="0" err="1"/>
              <a:t>nakazilo</a:t>
            </a:r>
            <a:r>
              <a:rPr lang="en-GB" noProof="0" dirty="0"/>
              <a:t>?</a:t>
            </a:r>
          </a:p>
        </p:txBody>
      </p:sp>
      <p:sp>
        <p:nvSpPr>
          <p:cNvPr id="15" name="Ορθογώνιο 14">
            <a:extLst>
              <a:ext uri="{FF2B5EF4-FFF2-40B4-BE49-F238E27FC236}">
                <a16:creationId xmlns:a16="http://schemas.microsoft.com/office/drawing/2014/main" id="{5E28FC7B-D0B9-B24B-B9EB-1533B1C0ABBC}"/>
              </a:ext>
            </a:extLst>
          </p:cNvPr>
          <p:cNvSpPr/>
          <p:nvPr/>
        </p:nvSpPr>
        <p:spPr>
          <a:xfrm>
            <a:off x="6134100"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err="1"/>
              <a:t>Plačilo</a:t>
            </a:r>
            <a:r>
              <a:rPr lang="en-GB" dirty="0"/>
              <a:t>, ki se </a:t>
            </a:r>
            <a:r>
              <a:rPr lang="en-GB" dirty="0" err="1"/>
              <a:t>ponavlja</a:t>
            </a:r>
            <a:r>
              <a:rPr lang="en-GB" dirty="0"/>
              <a:t> v </a:t>
            </a:r>
            <a:r>
              <a:rPr lang="en-GB" dirty="0" err="1"/>
              <a:t>rednih</a:t>
            </a:r>
            <a:r>
              <a:rPr lang="en-GB" dirty="0"/>
              <a:t> </a:t>
            </a:r>
            <a:r>
              <a:rPr lang="en-GB" dirty="0" err="1"/>
              <a:t>časovnih</a:t>
            </a:r>
            <a:r>
              <a:rPr lang="en-GB" dirty="0"/>
              <a:t> </a:t>
            </a:r>
            <a:r>
              <a:rPr lang="en-GB" dirty="0" err="1"/>
              <a:t>presledkih</a:t>
            </a:r>
            <a:endParaRPr lang="en-GB" noProof="0" dirty="0"/>
          </a:p>
        </p:txBody>
      </p:sp>
    </p:spTree>
    <p:extLst>
      <p:ext uri="{BB962C8B-B14F-4D97-AF65-F5344CB8AC3E}">
        <p14:creationId xmlns:p14="http://schemas.microsoft.com/office/powerpoint/2010/main" val="4072290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00B0F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2F5496"/>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FFC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9"/>
                                        </p:tgtEl>
                                        <p:attrNameLst>
                                          <p:attrName>fillcolor</p:attrName>
                                        </p:attrNameLst>
                                      </p:cBhvr>
                                      <p:to>
                                        <a:srgbClr val="00B0F0"/>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3"/>
                                        </p:tgtEl>
                                        <p:attrNameLst>
                                          <p:attrName>fillcolor</p:attrName>
                                        </p:attrNameLst>
                                      </p:cBhvr>
                                      <p:to>
                                        <a:srgbClr val="2F5496"/>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5"/>
                                        </p:tgtEl>
                                        <p:attrNameLst>
                                          <p:attrName>fillcolor</p:attrName>
                                        </p:attrNameLst>
                                      </p:cBhvr>
                                      <p:to>
                                        <a:srgbClr val="FFC000"/>
                                      </p:to>
                                    </p:animClr>
                                    <p:set>
                                      <p:cBhvr>
                                        <p:cTn id="42" dur="2000" fill="hold"/>
                                        <p:tgtEl>
                                          <p:spTgt spid="15"/>
                                        </p:tgtEl>
                                        <p:attrNameLst>
                                          <p:attrName>fill.type</p:attrName>
                                        </p:attrNameLst>
                                      </p:cBhvr>
                                      <p:to>
                                        <p:strVal val="solid"/>
                                      </p:to>
                                    </p:set>
                                    <p:set>
                                      <p:cBhvr>
                                        <p:cTn id="43"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err="1">
                <a:ea typeface="Adobe Gothic Std B"/>
              </a:rPr>
              <a:t>Pogosti</a:t>
            </a:r>
            <a:r>
              <a:rPr lang="en-GB">
                <a:ea typeface="Adobe Gothic Std B"/>
              </a:rPr>
              <a:t> </a:t>
            </a:r>
            <a:r>
              <a:rPr lang="en-GB" err="1">
                <a:ea typeface="Adobe Gothic Std B"/>
              </a:rPr>
              <a:t>izrazi</a:t>
            </a:r>
            <a:r>
              <a:rPr lang="en-GB">
                <a:ea typeface="Adobe Gothic Std B"/>
              </a:rPr>
              <a:t>, ki se </a:t>
            </a:r>
            <a:r>
              <a:rPr lang="en-GB" err="1">
                <a:ea typeface="Adobe Gothic Std B"/>
              </a:rPr>
              <a:t>uporabljajo</a:t>
            </a:r>
            <a:r>
              <a:rPr lang="en-GB">
                <a:ea typeface="Adobe Gothic Std B"/>
              </a:rPr>
              <a:t> v </a:t>
            </a:r>
            <a:r>
              <a:rPr lang="en-GB" err="1">
                <a:ea typeface="Adobe Gothic Std B"/>
              </a:rPr>
              <a:t>spletnem</a:t>
            </a:r>
            <a:r>
              <a:rPr lang="en-GB">
                <a:ea typeface="Adobe Gothic Std B"/>
              </a:rPr>
              <a:t> </a:t>
            </a:r>
            <a:r>
              <a:rPr lang="en-GB" err="1">
                <a:ea typeface="Adobe Gothic Std B"/>
              </a:rPr>
              <a:t>bančništvu</a:t>
            </a:r>
            <a:endParaRPr lang="en-GB" noProof="0" err="1">
              <a:ea typeface="Adobe Gothic Std B"/>
              <a:cs typeface="Calibri"/>
            </a:endParaRPr>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7251194" cy="4553504"/>
          </a:xfrm>
        </p:spPr>
        <p:txBody>
          <a:bodyPr vert="horz" lIns="91440" tIns="45720" rIns="91440" bIns="45720" rtlCol="0" anchor="t">
            <a:noAutofit/>
          </a:bodyPr>
          <a:lstStyle/>
          <a:p>
            <a:pPr>
              <a:spcBef>
                <a:spcPts val="1200"/>
              </a:spcBef>
              <a:spcAft>
                <a:spcPts val="800"/>
              </a:spcAft>
            </a:pPr>
            <a:r>
              <a:rPr lang="en-GB" sz="2000" b="1" kern="100" dirty="0" err="1">
                <a:ea typeface="Aptos" panose="020B0004020202020204" pitchFamily="34" charset="0"/>
                <a:cs typeface="Times New Roman"/>
              </a:rPr>
              <a:t>Imetnik</a:t>
            </a:r>
            <a:r>
              <a:rPr lang="en-GB" sz="2000" b="1" kern="100" dirty="0">
                <a:ea typeface="Aptos" panose="020B0004020202020204" pitchFamily="34" charset="0"/>
                <a:cs typeface="Times New Roman"/>
              </a:rPr>
              <a:t> </a:t>
            </a:r>
            <a:r>
              <a:rPr lang="en-GB" sz="2000" b="1" kern="100" dirty="0" err="1">
                <a:ea typeface="Aptos" panose="020B0004020202020204" pitchFamily="34" charset="0"/>
                <a:cs typeface="Times New Roman"/>
              </a:rPr>
              <a:t>računa</a:t>
            </a:r>
            <a:r>
              <a:rPr lang="en-GB" sz="2000" b="1" kern="100" noProof="0" dirty="0">
                <a:ea typeface="Aptos" panose="020B0004020202020204" pitchFamily="34" charset="0"/>
                <a:cs typeface="Times New Roman"/>
              </a:rPr>
              <a:t>: </a:t>
            </a:r>
            <a:r>
              <a:rPr lang="en-GB" sz="2000" kern="100" dirty="0" err="1">
                <a:ea typeface="Aptos" panose="020B0004020202020204" pitchFamily="34" charset="0"/>
                <a:cs typeface="Times New Roman"/>
              </a:rPr>
              <a:t>Lastnik</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denarja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bančnem</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računu</a:t>
            </a:r>
            <a:r>
              <a:rPr lang="en-GB" sz="2000" kern="100" noProof="0" dirty="0">
                <a:ea typeface="Aptos" panose="020B0004020202020204" pitchFamily="34" charset="0"/>
                <a:cs typeface="Times New Roman"/>
              </a:rPr>
              <a:t>.</a:t>
            </a:r>
          </a:p>
          <a:p>
            <a:pPr>
              <a:spcBef>
                <a:spcPts val="1200"/>
              </a:spcBef>
              <a:spcAft>
                <a:spcPts val="800"/>
              </a:spcAft>
            </a:pPr>
            <a:r>
              <a:rPr lang="en-GB" sz="2000" b="1" kern="100" dirty="0" err="1">
                <a:ea typeface="Aptos" panose="020B0004020202020204" pitchFamily="34" charset="0"/>
                <a:cs typeface="Times New Roman"/>
              </a:rPr>
              <a:t>Direktna</a:t>
            </a:r>
            <a:r>
              <a:rPr lang="en-GB" sz="2000" b="1" kern="100" noProof="0" dirty="0">
                <a:effectLst/>
                <a:ea typeface="Aptos" panose="020B0004020202020204" pitchFamily="34" charset="0"/>
                <a:cs typeface="Times New Roman"/>
              </a:rPr>
              <a:t> </a:t>
            </a:r>
            <a:r>
              <a:rPr lang="en-GB" sz="2000" b="1" kern="100" dirty="0" err="1">
                <a:ea typeface="Aptos" panose="020B0004020202020204" pitchFamily="34" charset="0"/>
                <a:cs typeface="Times New Roman"/>
              </a:rPr>
              <a:t>obremenitev</a:t>
            </a:r>
            <a:r>
              <a:rPr lang="en-GB" sz="2000" b="1" kern="100" noProof="0" dirty="0">
                <a:effectLst/>
                <a:ea typeface="Aptos" panose="020B0004020202020204" pitchFamily="34" charset="0"/>
                <a:cs typeface="Times New Roman"/>
              </a:rPr>
              <a:t>:</a:t>
            </a:r>
            <a:r>
              <a:rPr lang="en-GB" sz="2000" b="1" kern="100" dirty="0">
                <a:ea typeface="Aptos" panose="020B0004020202020204" pitchFamily="34" charset="0"/>
                <a:cs typeface="Times New Roman"/>
              </a:rPr>
              <a:t> </a:t>
            </a:r>
            <a:r>
              <a:rPr lang="en-GB" sz="2000" kern="100" dirty="0" err="1">
                <a:ea typeface="Aptos" panose="020B0004020202020204" pitchFamily="34" charset="0"/>
                <a:cs typeface="Times New Roman"/>
              </a:rPr>
              <a:t>Direktna</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obremenitev</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pomeni</a:t>
            </a:r>
            <a:r>
              <a:rPr lang="en-GB" sz="2000" kern="100" dirty="0">
                <a:ea typeface="Aptos" panose="020B0004020202020204" pitchFamily="34" charset="0"/>
                <a:cs typeface="Times New Roman"/>
              </a:rPr>
              <a:t> </a:t>
            </a:r>
            <a:r>
              <a:rPr lang="en-GB" sz="2000" kern="100" dirty="0" err="1">
                <a:latin typeface="Calibri"/>
                <a:ea typeface="Aptos" panose="020B0004020202020204" pitchFamily="34" charset="0"/>
                <a:cs typeface="Times New Roman"/>
              </a:rPr>
              <a:t>naročilo</a:t>
            </a:r>
            <a:r>
              <a:rPr lang="en-GB" sz="2000" kern="100" dirty="0">
                <a:latin typeface="Calibri"/>
                <a:ea typeface="Aptos" panose="020B0004020202020204" pitchFamily="34" charset="0"/>
                <a:cs typeface="Times New Roman"/>
              </a:rPr>
              <a:t>, da se </a:t>
            </a:r>
            <a:r>
              <a:rPr lang="en-GB" sz="2000" kern="100" dirty="0" err="1">
                <a:latin typeface="Calibri"/>
                <a:ea typeface="Aptos" panose="020B0004020202020204" pitchFamily="34" charset="0"/>
                <a:cs typeface="Times New Roman"/>
              </a:rPr>
              <a:t>določene</a:t>
            </a:r>
            <a:r>
              <a:rPr lang="en-GB" sz="2000" kern="100" dirty="0">
                <a:latin typeface="Calibri"/>
                <a:ea typeface="Aptos" panose="020B0004020202020204" pitchFamily="34" charset="0"/>
                <a:cs typeface="Times New Roman"/>
              </a:rPr>
              <a:t> </a:t>
            </a:r>
            <a:r>
              <a:rPr lang="en-GB" sz="2000" kern="100" dirty="0" err="1">
                <a:latin typeface="Calibri"/>
                <a:ea typeface="Aptos" panose="020B0004020202020204" pitchFamily="34" charset="0"/>
                <a:cs typeface="Times New Roman"/>
              </a:rPr>
              <a:t>obveznosti</a:t>
            </a:r>
            <a:r>
              <a:rPr lang="en-GB" sz="2000" kern="100" dirty="0">
                <a:latin typeface="Calibri"/>
                <a:ea typeface="Aptos" panose="020B0004020202020204" pitchFamily="34" charset="0"/>
                <a:cs typeface="Times New Roman"/>
              </a:rPr>
              <a:t> in </a:t>
            </a:r>
            <a:r>
              <a:rPr lang="en-GB" sz="2000" kern="100" dirty="0" err="1">
                <a:latin typeface="Calibri"/>
                <a:ea typeface="Aptos" panose="020B0004020202020204" pitchFamily="34" charset="0"/>
                <a:cs typeface="Times New Roman"/>
              </a:rPr>
              <a:t>plačila</a:t>
            </a:r>
            <a:r>
              <a:rPr lang="en-GB" sz="2000" kern="100" dirty="0">
                <a:latin typeface="Calibri"/>
                <a:ea typeface="Aptos" panose="020B0004020202020204" pitchFamily="34" charset="0"/>
                <a:cs typeface="Times New Roman"/>
              </a:rPr>
              <a:t> </a:t>
            </a:r>
            <a:r>
              <a:rPr lang="en-GB" sz="2000" kern="100" dirty="0" err="1">
                <a:latin typeface="Calibri"/>
                <a:ea typeface="Aptos" panose="020B0004020202020204" pitchFamily="34" charset="0"/>
                <a:cs typeface="Times New Roman"/>
              </a:rPr>
              <a:t>poravnajo</a:t>
            </a:r>
            <a:r>
              <a:rPr lang="en-GB" sz="2000" kern="100" dirty="0">
                <a:latin typeface="Calibri"/>
                <a:ea typeface="Aptos" panose="020B0004020202020204" pitchFamily="34" charset="0"/>
                <a:cs typeface="Times New Roman"/>
              </a:rPr>
              <a:t> </a:t>
            </a:r>
            <a:r>
              <a:rPr lang="en-GB" sz="2000" kern="100" dirty="0">
                <a:ea typeface="Aptos" panose="020B0004020202020204" pitchFamily="34" charset="0"/>
                <a:cs typeface="Times New Roman"/>
              </a:rPr>
              <a:t>z </a:t>
            </a:r>
            <a:r>
              <a:rPr lang="en-GB" sz="2000" kern="100" dirty="0" err="1">
                <a:ea typeface="Aptos" panose="020B0004020202020204" pitchFamily="34" charset="0"/>
                <a:cs typeface="Times New Roman"/>
              </a:rPr>
              <a:t>računa</a:t>
            </a:r>
            <a:r>
              <a:rPr lang="en-GB" sz="2000" kern="100" noProof="0" dirty="0">
                <a:effectLst/>
                <a:ea typeface="Aptos" panose="020B0004020202020204" pitchFamily="34" charset="0"/>
                <a:cs typeface="Times New Roman"/>
              </a:rPr>
              <a:t> </a:t>
            </a:r>
            <a:r>
              <a:rPr lang="en-GB" sz="2000" kern="100" dirty="0">
                <a:ea typeface="Aptos" panose="020B0004020202020204" pitchFamily="34" charset="0"/>
                <a:cs typeface="Times New Roman"/>
              </a:rPr>
              <a:t>(</a:t>
            </a:r>
            <a:r>
              <a:rPr lang="en-GB" sz="2000" kern="100" dirty="0" err="1">
                <a:ea typeface="Aptos" panose="020B0004020202020204" pitchFamily="34" charset="0"/>
                <a:cs typeface="Times New Roman"/>
              </a:rPr>
              <a:t>npr</a:t>
            </a:r>
            <a:r>
              <a:rPr lang="en-GB" sz="2000" kern="100" dirty="0">
                <a:ea typeface="Aptos" panose="020B0004020202020204" pitchFamily="34" charset="0"/>
                <a:cs typeface="Times New Roman"/>
              </a:rPr>
              <a:t>.</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stroški</a:t>
            </a:r>
            <a:r>
              <a:rPr lang="en-GB" sz="2000" kern="100" dirty="0">
                <a:ea typeface="Aptos" panose="020B0004020202020204" pitchFamily="34" charset="0"/>
                <a:cs typeface="Times New Roman"/>
              </a:rPr>
              <a:t> za</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telefon</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elektriko</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plin</a:t>
            </a:r>
            <a:r>
              <a:rPr lang="en-GB" sz="2000" kern="100" noProof="0" dirty="0">
                <a:effectLst/>
                <a:ea typeface="Aptos" panose="020B0004020202020204" pitchFamily="34" charset="0"/>
                <a:cs typeface="Times New Roman"/>
              </a:rPr>
              <a:t>).</a:t>
            </a:r>
          </a:p>
          <a:p>
            <a:pPr>
              <a:spcBef>
                <a:spcPts val="1200"/>
              </a:spcBef>
              <a:spcAft>
                <a:spcPts val="800"/>
              </a:spcAft>
            </a:pPr>
            <a:r>
              <a:rPr lang="en-GB" sz="2000" b="1" kern="100" dirty="0" err="1">
                <a:ea typeface="Aptos" panose="020B0004020202020204" pitchFamily="34" charset="0"/>
                <a:cs typeface="Times New Roman"/>
              </a:rPr>
              <a:t>Prekoračitev</a:t>
            </a:r>
            <a:r>
              <a:rPr lang="en-GB" sz="2000" b="1"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Prekoračenje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meje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pomeni</a:t>
            </a:r>
            <a:r>
              <a:rPr lang="en-GB" sz="2000" kern="100" dirty="0">
                <a:ea typeface="Aptos" panose="020B0004020202020204" pitchFamily="34" charset="0"/>
                <a:cs typeface="Times New Roman"/>
              </a:rPr>
              <a:t>, da </a:t>
            </a:r>
            <a:r>
              <a:rPr lang="en-GB" sz="2000" kern="100" dirty="0" err="1">
                <a:ea typeface="Aptos" panose="020B0004020202020204" pitchFamily="34" charset="0"/>
                <a:cs typeface="Times New Roman"/>
              </a:rPr>
              <a:t>imate</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bančnem</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računu</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negativno</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stanje</a:t>
            </a:r>
            <a:r>
              <a:rPr lang="en-GB" sz="2000" kern="100" noProof="0" dirty="0">
                <a:effectLst/>
                <a:ea typeface="Aptos" panose="020B0004020202020204" pitchFamily="34" charset="0"/>
                <a:cs typeface="Times New Roman"/>
              </a:rPr>
              <a:t>.</a:t>
            </a:r>
          </a:p>
          <a:p>
            <a:pPr>
              <a:spcBef>
                <a:spcPts val="1200"/>
              </a:spcBef>
              <a:spcAft>
                <a:spcPts val="800"/>
              </a:spcAft>
            </a:pPr>
            <a:r>
              <a:rPr lang="en-GB" sz="2000" b="1" kern="100" noProof="0" dirty="0">
                <a:effectLst/>
                <a:ea typeface="Aptos" panose="020B0004020202020204" pitchFamily="34" charset="0"/>
                <a:cs typeface="Times New Roman"/>
              </a:rPr>
              <a:t>BIC </a:t>
            </a:r>
            <a:r>
              <a:rPr lang="en-GB" sz="2000" kern="100" noProof="0" dirty="0">
                <a:effectLst/>
                <a:ea typeface="Aptos" panose="020B0004020202020204" pitchFamily="34" charset="0"/>
                <a:cs typeface="Times New Roman"/>
              </a:rPr>
              <a:t>(</a:t>
            </a:r>
            <a:r>
              <a:rPr lang="en-GB" sz="2000" kern="100" dirty="0" err="1">
                <a:ea typeface="Aptos" panose="020B0004020202020204" pitchFamily="34" charset="0"/>
                <a:cs typeface="Times New Roman"/>
              </a:rPr>
              <a:t>bančna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identifikacijska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koda</a:t>
            </a:r>
            <a:r>
              <a:rPr lang="en-GB" sz="2000" kern="100" noProof="0" dirty="0">
                <a:effectLst/>
                <a:ea typeface="Aptos" panose="020B0004020202020204" pitchFamily="34" charset="0"/>
                <a:cs typeface="Times New Roman"/>
              </a:rPr>
              <a:t>)</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ali</a:t>
            </a:r>
            <a:r>
              <a:rPr lang="en-GB" sz="2000" kern="100" noProof="0" dirty="0">
                <a:effectLst/>
                <a:ea typeface="Aptos" panose="020B0004020202020204" pitchFamily="34" charset="0"/>
                <a:cs typeface="Times New Roman"/>
              </a:rPr>
              <a:t> </a:t>
            </a:r>
            <a:r>
              <a:rPr lang="en-GB" sz="2000" b="1" kern="100" noProof="0" dirty="0">
                <a:effectLst/>
                <a:ea typeface="Aptos" panose="020B0004020202020204" pitchFamily="34" charset="0"/>
                <a:cs typeface="Times New Roman"/>
              </a:rPr>
              <a:t>SWIFT</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koda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označuje</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banko</a:t>
            </a:r>
            <a:r>
              <a:rPr lang="en-GB" sz="2000" kern="100" dirty="0">
                <a:ea typeface="Aptos" panose="020B0004020202020204" pitchFamily="34" charset="0"/>
                <a:cs typeface="Times New Roman"/>
              </a:rPr>
              <a:t>, ki je </a:t>
            </a:r>
            <a:r>
              <a:rPr lang="en-GB" sz="2000" kern="100" dirty="0" err="1">
                <a:ea typeface="Aptos" panose="020B0004020202020204" pitchFamily="34" charset="0"/>
                <a:cs typeface="Times New Roman"/>
              </a:rPr>
              <a:t>prejemnica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nakazila</a:t>
            </a:r>
            <a:r>
              <a:rPr lang="en-GB" sz="2000" kern="100" noProof="0" dirty="0">
                <a:effectLst/>
                <a:ea typeface="Aptos" panose="020B0004020202020204" pitchFamily="34" charset="0"/>
                <a:cs typeface="Times New Roman"/>
              </a:rPr>
              <a:t>.</a:t>
            </a:r>
          </a:p>
          <a:p>
            <a:pPr>
              <a:spcBef>
                <a:spcPts val="1200"/>
              </a:spcBef>
              <a:spcAft>
                <a:spcPts val="800"/>
              </a:spcAft>
            </a:pPr>
            <a:r>
              <a:rPr lang="en-GB" sz="2000" b="1" kern="100" noProof="0" dirty="0">
                <a:effectLst/>
                <a:ea typeface="Aptos" panose="020B0004020202020204" pitchFamily="34" charset="0"/>
                <a:cs typeface="Times New Roman"/>
              </a:rPr>
              <a:t>PIN:</a:t>
            </a:r>
            <a:r>
              <a:rPr lang="en-GB" sz="2000" b="1" kern="100" dirty="0">
                <a:ea typeface="Aptos" panose="020B0004020202020204" pitchFamily="34" charset="0"/>
                <a:cs typeface="Times New Roman"/>
              </a:rPr>
              <a:t> </a:t>
            </a:r>
            <a:r>
              <a:rPr lang="en-GB" sz="2000" kern="100" dirty="0" err="1">
                <a:ea typeface="Aptos" panose="020B0004020202020204" pitchFamily="34" charset="0"/>
                <a:cs typeface="Times New Roman"/>
              </a:rPr>
              <a:t>Osebna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identifikacijska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številka</a:t>
            </a:r>
            <a:r>
              <a:rPr lang="en-GB" sz="2000" kern="100" dirty="0">
                <a:ea typeface="Aptos" panose="020B0004020202020204" pitchFamily="34" charset="0"/>
                <a:cs typeface="Times New Roman"/>
              </a:rPr>
              <a:t> (</a:t>
            </a:r>
            <a:r>
              <a:rPr lang="en-GB" sz="2000" b="1" kern="100" noProof="0" dirty="0">
                <a:effectLst/>
                <a:ea typeface="Aptos" panose="020B0004020202020204" pitchFamily="34" charset="0"/>
                <a:cs typeface="Times New Roman"/>
              </a:rPr>
              <a:t>P</a:t>
            </a:r>
            <a:r>
              <a:rPr lang="en-GB" sz="2000" kern="100" noProof="0" dirty="0">
                <a:effectLst/>
                <a:ea typeface="Aptos" panose="020B0004020202020204" pitchFamily="34" charset="0"/>
                <a:cs typeface="Times New Roman"/>
              </a:rPr>
              <a:t>ersonal </a:t>
            </a:r>
            <a:r>
              <a:rPr lang="en-GB" sz="2000" b="1" kern="100" dirty="0">
                <a:ea typeface="Aptos" panose="020B0004020202020204" pitchFamily="34" charset="0"/>
                <a:cs typeface="Times New Roman"/>
              </a:rPr>
              <a:t>I</a:t>
            </a:r>
            <a:r>
              <a:rPr lang="en-GB" sz="2000" kern="100" noProof="0" dirty="0">
                <a:effectLst/>
                <a:ea typeface="Aptos" panose="020B0004020202020204" pitchFamily="34" charset="0"/>
                <a:cs typeface="Times New Roman"/>
              </a:rPr>
              <a:t>dentification </a:t>
            </a:r>
            <a:r>
              <a:rPr lang="en-GB" sz="2000" b="1" kern="100" dirty="0">
                <a:ea typeface="Aptos" panose="020B0004020202020204" pitchFamily="34" charset="0"/>
                <a:cs typeface="Times New Roman"/>
              </a:rPr>
              <a:t>N</a:t>
            </a:r>
            <a:r>
              <a:rPr lang="en-GB" sz="2000" kern="100" noProof="0" dirty="0">
                <a:effectLst/>
                <a:ea typeface="Aptos" panose="020B0004020202020204" pitchFamily="34" charset="0"/>
                <a:cs typeface="Times New Roman"/>
              </a:rPr>
              <a:t>umber</a:t>
            </a:r>
            <a:r>
              <a:rPr lang="en-GB" sz="2000" kern="100" dirty="0">
                <a:ea typeface="Aptos" panose="020B0004020202020204" pitchFamily="34" charset="0"/>
                <a:cs typeface="Times New Roman"/>
              </a:rPr>
              <a:t>) je </a:t>
            </a:r>
            <a:r>
              <a:rPr lang="en-GB" sz="2000" kern="100" dirty="0" err="1">
                <a:ea typeface="Aptos" panose="020B0004020202020204" pitchFamily="34" charset="0"/>
                <a:cs typeface="Times New Roman"/>
              </a:rPr>
              <a:t>skupaj</a:t>
            </a:r>
            <a:r>
              <a:rPr lang="en-GB" sz="2000" kern="100" dirty="0">
                <a:ea typeface="Aptos" panose="020B0004020202020204" pitchFamily="34" charset="0"/>
                <a:cs typeface="Times New Roman"/>
              </a:rPr>
              <a:t> s </a:t>
            </a:r>
            <a:r>
              <a:rPr lang="en-GB" sz="2000" kern="100" dirty="0" err="1">
                <a:ea typeface="Aptos" panose="020B0004020202020204" pitchFamily="34" charset="0"/>
                <a:cs typeface="Times New Roman"/>
              </a:rPr>
              <a:t>številko</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uporabnika</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podatek</a:t>
            </a:r>
            <a:r>
              <a:rPr lang="en-GB" sz="2000" kern="100" dirty="0">
                <a:ea typeface="Aptos" panose="020B0004020202020204" pitchFamily="34" charset="0"/>
                <a:cs typeface="Times New Roman"/>
              </a:rPr>
              <a:t>, </a:t>
            </a:r>
            <a:r>
              <a:rPr lang="en-GB" sz="2000" kern="100" dirty="0" err="1">
                <a:ea typeface="Aptos" panose="020B0004020202020204" pitchFamily="34" charset="0"/>
                <a:cs typeface="Times New Roman"/>
              </a:rPr>
              <a:t>potreben</a:t>
            </a:r>
            <a:r>
              <a:rPr lang="en-GB" sz="2000" kern="100" dirty="0">
                <a:ea typeface="Aptos" panose="020B0004020202020204" pitchFamily="34" charset="0"/>
                <a:cs typeface="Times New Roman"/>
              </a:rPr>
              <a:t> za </a:t>
            </a:r>
            <a:r>
              <a:rPr lang="en-GB" sz="2000" kern="100" dirty="0" err="1">
                <a:ea typeface="Aptos" panose="020B0004020202020204" pitchFamily="34" charset="0"/>
                <a:cs typeface="Times New Roman"/>
              </a:rPr>
              <a:t>dostop</a:t>
            </a:r>
            <a:r>
              <a:rPr lang="en-GB" sz="2000" kern="100" dirty="0">
                <a:ea typeface="Aptos" panose="020B0004020202020204" pitchFamily="34" charset="0"/>
                <a:cs typeface="Times New Roman"/>
              </a:rPr>
              <a:t> v </a:t>
            </a:r>
            <a:r>
              <a:rPr lang="en-GB" sz="2000" kern="100" dirty="0" err="1">
                <a:ea typeface="Aptos" panose="020B0004020202020204" pitchFamily="34" charset="0"/>
                <a:cs typeface="Times New Roman"/>
              </a:rPr>
              <a:t>spletno</a:t>
            </a:r>
            <a:r>
              <a:rPr lang="en-GB" sz="2000" kern="100" noProof="0" dirty="0">
                <a:effectLst/>
                <a:ea typeface="Aptos" panose="020B0004020202020204" pitchFamily="34" charset="0"/>
                <a:cs typeface="Times New Roman"/>
              </a:rPr>
              <a:t> </a:t>
            </a:r>
            <a:r>
              <a:rPr lang="en-GB" sz="2000" kern="100" dirty="0" err="1">
                <a:ea typeface="Aptos" panose="020B0004020202020204" pitchFamily="34" charset="0"/>
                <a:cs typeface="Times New Roman"/>
              </a:rPr>
              <a:t>banko</a:t>
            </a:r>
            <a:r>
              <a:rPr lang="en-GB" sz="2000" kern="100" noProof="0" dirty="0">
                <a:effectLst/>
                <a:ea typeface="Aptos" panose="020B0004020202020204" pitchFamily="34" charset="0"/>
                <a:cs typeface="Times New Roman"/>
              </a:rPr>
              <a:t>.</a:t>
            </a:r>
          </a:p>
        </p:txBody>
      </p:sp>
      <p:sp>
        <p:nvSpPr>
          <p:cNvPr id="5" name="Ορθογώνιο 7">
            <a:extLst>
              <a:ext uri="{FF2B5EF4-FFF2-40B4-BE49-F238E27FC236}">
                <a16:creationId xmlns:a16="http://schemas.microsoft.com/office/drawing/2014/main" id="{EB32798E-C45F-F437-D134-51182A9E70F6}"/>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pPr>
              <a:buClr>
                <a:srgbClr val="FFC243"/>
              </a:buClr>
            </a:pPr>
            <a:r>
              <a:rPr lang="en-US" dirty="0">
                <a:solidFill>
                  <a:srgbClr val="1C2E78"/>
                </a:solidFill>
                <a:latin typeface="Calibri"/>
                <a:cs typeface="Calibri"/>
              </a:rPr>
              <a:t>Kaj </a:t>
            </a:r>
            <a:r>
              <a:rPr lang="en-US" dirty="0" err="1">
                <a:solidFill>
                  <a:srgbClr val="1C2E78"/>
                </a:solidFill>
                <a:latin typeface="Calibri"/>
                <a:cs typeface="Calibri"/>
              </a:rPr>
              <a:t>pomeni</a:t>
            </a:r>
            <a:r>
              <a:rPr lang="en-US" dirty="0">
                <a:solidFill>
                  <a:srgbClr val="1C2E78"/>
                </a:solidFill>
                <a:latin typeface="Calibri"/>
                <a:cs typeface="Calibri"/>
              </a:rPr>
              <a:t> ...? </a:t>
            </a:r>
            <a:r>
              <a:rPr lang="en-US" dirty="0" err="1">
                <a:solidFill>
                  <a:srgbClr val="1C2E78"/>
                </a:solidFill>
                <a:latin typeface="Calibri"/>
                <a:cs typeface="Calibri"/>
              </a:rPr>
              <a:t>Pojasnjevanje</a:t>
            </a:r>
            <a:r>
              <a:rPr lang="en-US" dirty="0">
                <a:solidFill>
                  <a:srgbClr val="1C2E78"/>
                </a:solidFill>
                <a:latin typeface="Calibri"/>
                <a:cs typeface="Calibri"/>
              </a:rPr>
              <a:t> </a:t>
            </a:r>
            <a:r>
              <a:rPr lang="en-US" dirty="0" err="1">
                <a:solidFill>
                  <a:srgbClr val="1C2E78"/>
                </a:solidFill>
                <a:latin typeface="Calibri"/>
                <a:cs typeface="Calibri"/>
              </a:rPr>
              <a:t>osnovnih</a:t>
            </a:r>
            <a:r>
              <a:rPr lang="en-US" dirty="0">
                <a:solidFill>
                  <a:srgbClr val="1C2E78"/>
                </a:solidFill>
                <a:latin typeface="Calibri"/>
                <a:cs typeface="Calibri"/>
              </a:rPr>
              <a:t> </a:t>
            </a:r>
            <a:r>
              <a:rPr lang="en-US" dirty="0" err="1">
                <a:solidFill>
                  <a:srgbClr val="1C2E78"/>
                </a:solidFill>
                <a:latin typeface="Calibri"/>
                <a:cs typeface="Calibri"/>
              </a:rPr>
              <a:t>pojmov</a:t>
            </a:r>
            <a:r>
              <a:rPr lang="en-US" dirty="0">
                <a:solidFill>
                  <a:srgbClr val="1C2E78"/>
                </a:solidFill>
                <a:latin typeface="Calibri"/>
                <a:cs typeface="Calibri"/>
              </a:rPr>
              <a:t> </a:t>
            </a:r>
            <a:r>
              <a:rPr lang="en-US" dirty="0" err="1">
                <a:solidFill>
                  <a:srgbClr val="1C2E78"/>
                </a:solidFill>
                <a:latin typeface="Calibri"/>
                <a:cs typeface="Calibri"/>
              </a:rPr>
              <a:t>bančništva</a:t>
            </a:r>
            <a:endParaRPr lang="es-ES" dirty="0" err="1">
              <a:solidFill>
                <a:srgbClr val="1C2E78"/>
              </a:solidFill>
              <a:latin typeface="Calibri"/>
              <a:cs typeface="Calibri"/>
            </a:endParaRPr>
          </a:p>
        </p:txBody>
      </p:sp>
      <p:pic>
        <p:nvPicPr>
          <p:cNvPr id="1026" name="Picture 2" descr="Payment online icon set design">
            <a:extLst>
              <a:ext uri="{FF2B5EF4-FFF2-40B4-BE49-F238E27FC236}">
                <a16:creationId xmlns:a16="http://schemas.microsoft.com/office/drawing/2014/main" id="{03B04DEC-C4A8-F51B-79E9-E2096E15B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813" y="1937454"/>
            <a:ext cx="3696395" cy="313544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F18370-FF18-1E38-6ADD-C098B0080673}"/>
              </a:ext>
            </a:extLst>
          </p:cNvPr>
          <p:cNvSpPr txBox="1"/>
          <p:nvPr/>
        </p:nvSpPr>
        <p:spPr>
          <a:xfrm>
            <a:off x="11005945" y="6611779"/>
            <a:ext cx="1223493" cy="246221"/>
          </a:xfrm>
          <a:prstGeom prst="rect">
            <a:avLst/>
          </a:prstGeom>
        </p:spPr>
        <p:txBody>
          <a:bodyPr wrap="square" lIns="91440" tIns="45720" rIns="91440" bIns="45720" rtlCol="0" anchor="t">
            <a:spAutoFit/>
          </a:bodyPr>
          <a:lstStyle/>
          <a:p>
            <a:r>
              <a:rPr lang="en-GB" sz="1000" dirty="0">
                <a:hlinkClick r:id="rId4">
                  <a:extLst>
                    <a:ext uri="{A12FA001-AC4F-418D-AE19-62706E023703}">
                      <ahyp:hlinkClr xmlns:ahyp="http://schemas.microsoft.com/office/drawing/2018/hyperlinkcolor" xmlns="" val="tx"/>
                    </a:ext>
                  </a:extLst>
                </a:hlinkClick>
              </a:rPr>
              <a:t>Slika: </a:t>
            </a:r>
            <a:r>
              <a:rPr lang="en-GB" sz="1000" noProof="0" dirty="0">
                <a:hlinkClick r:id="rId4">
                  <a:extLst>
                    <a:ext uri="{A12FA001-AC4F-418D-AE19-62706E023703}">
                      <ahyp:hlinkClr xmlns:ahyp="http://schemas.microsoft.com/office/drawing/2018/hyperlinkcolor" xmlns="" val="tx"/>
                    </a:ext>
                  </a:extLst>
                </a:hlinkClick>
              </a:rPr>
              <a:t>Freepik</a:t>
            </a:r>
            <a:endParaRPr lang="en-GB" sz="1000" noProof="0" dirty="0"/>
          </a:p>
        </p:txBody>
      </p:sp>
    </p:spTree>
    <p:extLst>
      <p:ext uri="{BB962C8B-B14F-4D97-AF65-F5344CB8AC3E}">
        <p14:creationId xmlns:p14="http://schemas.microsoft.com/office/powerpoint/2010/main" val="147920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a:ea typeface="Calibri"/>
              </a:rPr>
              <a:t>Pogosti izrazi, ki se uporabljajo v spletnem bančništvu</a:t>
            </a:r>
            <a:endParaRPr lang="en-GB" b="0">
              <a:solidFill>
                <a:srgbClr val="000000"/>
              </a:solidFill>
              <a:ea typeface="Calibri"/>
            </a:endParaRPr>
          </a:p>
          <a:p>
            <a:endParaRPr lang="en-GB" dirty="0">
              <a:cs typeface="Calibri"/>
            </a:endParaRPr>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6980407" cy="4553504"/>
          </a:xfrm>
        </p:spPr>
        <p:txBody>
          <a:bodyPr vert="horz" lIns="91440" tIns="45720" rIns="91440" bIns="45720" rtlCol="0" anchor="t">
            <a:normAutofit fontScale="92500"/>
          </a:bodyPr>
          <a:lstStyle/>
          <a:p>
            <a:pPr marL="0" indent="0">
              <a:lnSpc>
                <a:spcPct val="107000"/>
              </a:lnSpc>
              <a:spcAft>
                <a:spcPts val="800"/>
              </a:spcAft>
              <a:buNone/>
            </a:pPr>
            <a:r>
              <a:rPr lang="en-GB" sz="2200" b="1" kern="0" noProof="0" dirty="0">
                <a:effectLst/>
                <a:ea typeface="Times New Roman" panose="02020603050405020304" pitchFamily="18" charset="0"/>
                <a:cs typeface="Times New Roman"/>
              </a:rPr>
              <a:t>IBAN </a:t>
            </a:r>
            <a:r>
              <a:rPr lang="en-GB" sz="2200" kern="0" noProof="0" dirty="0">
                <a:effectLst/>
                <a:ea typeface="Times New Roman" panose="02020603050405020304" pitchFamily="18" charset="0"/>
                <a:cs typeface="Times New Roman"/>
              </a:rPr>
              <a:t>(</a:t>
            </a:r>
            <a:r>
              <a:rPr lang="en-GB" sz="2200" kern="0" dirty="0" err="1">
                <a:ea typeface="Times New Roman" panose="02020603050405020304" pitchFamily="18" charset="0"/>
                <a:cs typeface="Times New Roman"/>
              </a:rPr>
              <a:t>mednarodna</a:t>
            </a:r>
            <a:r>
              <a:rPr lang="en-GB" sz="2200" kern="0" dirty="0">
                <a:ea typeface="Times New Roman" panose="02020603050405020304" pitchFamily="18" charset="0"/>
                <a:cs typeface="Times New Roman"/>
              </a:rPr>
              <a:t> </a:t>
            </a:r>
            <a:r>
              <a:rPr lang="en-GB" sz="2200" kern="0" dirty="0" err="1">
                <a:ea typeface="Times New Roman" panose="02020603050405020304" pitchFamily="18" charset="0"/>
                <a:cs typeface="Times New Roman"/>
              </a:rPr>
              <a:t>številka</a:t>
            </a:r>
            <a:r>
              <a:rPr lang="en-GB" sz="2200" kern="0" dirty="0">
                <a:ea typeface="Times New Roman" panose="02020603050405020304" pitchFamily="18" charset="0"/>
                <a:cs typeface="Times New Roman"/>
              </a:rPr>
              <a:t> </a:t>
            </a:r>
            <a:r>
              <a:rPr lang="en-GB" sz="2200" kern="0" dirty="0" err="1">
                <a:ea typeface="Times New Roman" panose="02020603050405020304" pitchFamily="18" charset="0"/>
                <a:cs typeface="Times New Roman"/>
              </a:rPr>
              <a:t>bančnega</a:t>
            </a:r>
            <a:r>
              <a:rPr lang="en-GB" sz="2200" kern="0" dirty="0">
                <a:ea typeface="Times New Roman" panose="02020603050405020304" pitchFamily="18" charset="0"/>
                <a:cs typeface="Times New Roman"/>
              </a:rPr>
              <a:t> </a:t>
            </a:r>
            <a:r>
              <a:rPr lang="en-GB" sz="2200" kern="0" dirty="0" err="1">
                <a:ea typeface="Times New Roman" panose="02020603050405020304" pitchFamily="18" charset="0"/>
                <a:cs typeface="Times New Roman"/>
              </a:rPr>
              <a:t>računa</a:t>
            </a:r>
            <a:r>
              <a:rPr lang="en-GB" sz="2200" kern="0" noProof="0" dirty="0">
                <a:effectLst/>
                <a:ea typeface="Times New Roman" panose="02020603050405020304" pitchFamily="18" charset="0"/>
                <a:cs typeface="Times New Roman"/>
              </a:rPr>
              <a:t>):</a:t>
            </a:r>
          </a:p>
          <a:p>
            <a:pPr>
              <a:lnSpc>
                <a:spcPct val="107000"/>
              </a:lnSpc>
              <a:spcAft>
                <a:spcPts val="800"/>
              </a:spcAft>
            </a:pPr>
            <a:r>
              <a:rPr lang="en-GB" sz="2200" kern="100" dirty="0">
                <a:ea typeface="Aptos" panose="020B0004020202020204" pitchFamily="34" charset="0"/>
                <a:cs typeface="Times New Roman"/>
              </a:rPr>
              <a:t>Za </a:t>
            </a:r>
            <a:r>
              <a:rPr lang="en-GB" sz="2200" kern="100" dirty="0" err="1">
                <a:ea typeface="Aptos" panose="020B0004020202020204" pitchFamily="34" charset="0"/>
                <a:cs typeface="Times New Roman"/>
              </a:rPr>
              <a:t>Španijo</a:t>
            </a:r>
            <a:r>
              <a:rPr lang="en-GB" sz="2200" kern="100" dirty="0">
                <a:ea typeface="Aptos" panose="020B0004020202020204" pitchFamily="34" charset="0"/>
                <a:cs typeface="Times New Roman"/>
              </a:rPr>
              <a:t> je to 24-mestni </a:t>
            </a:r>
            <a:r>
              <a:rPr lang="en-GB" sz="2200" kern="100" dirty="0" err="1">
                <a:ea typeface="Aptos" panose="020B0004020202020204" pitchFamily="34" charset="0"/>
                <a:cs typeface="Times New Roman"/>
              </a:rPr>
              <a:t>niz</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dveh</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črk</a:t>
            </a:r>
            <a:r>
              <a:rPr lang="en-GB" sz="2200" kern="100" dirty="0">
                <a:ea typeface="Aptos" panose="020B0004020202020204" pitchFamily="34" charset="0"/>
                <a:cs typeface="Times New Roman"/>
              </a:rPr>
              <a:t> in 22</a:t>
            </a:r>
            <a:r>
              <a:rPr lang="en-GB" sz="2200"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številk</a:t>
            </a:r>
            <a:r>
              <a:rPr lang="en-GB" sz="2200" kern="100" noProof="0" dirty="0">
                <a:effectLst/>
                <a:ea typeface="Aptos" panose="020B0004020202020204" pitchFamily="34" charset="0"/>
                <a:cs typeface="Times New Roman"/>
              </a:rPr>
              <a:t>:</a:t>
            </a:r>
            <a:endParaRPr lang="en-US" sz="1800" kern="100" noProof="0" dirty="0">
              <a:effectLst/>
              <a:ea typeface="Calibri"/>
              <a:cs typeface="Calibri"/>
            </a:endParaRPr>
          </a:p>
          <a:p>
            <a:pPr marL="718820" indent="-269875">
              <a:lnSpc>
                <a:spcPct val="107000"/>
              </a:lnSpc>
              <a:spcAft>
                <a:spcPts val="800"/>
              </a:spcAft>
              <a:buAutoNum type="arabicPeriod"/>
              <a:tabLst>
                <a:tab pos="622300" algn="l"/>
              </a:tabLst>
            </a:pPr>
            <a:r>
              <a:rPr lang="en-GB" sz="2200" b="1" kern="100" dirty="0" err="1">
                <a:ea typeface="Aptos" panose="020B0004020202020204" pitchFamily="34" charset="0"/>
                <a:cs typeface="Times New Roman"/>
              </a:rPr>
              <a:t>Država</a:t>
            </a:r>
            <a:r>
              <a:rPr lang="en-GB" sz="2200" b="1"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Črki</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označujeta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državo</a:t>
            </a:r>
            <a:r>
              <a:rPr lang="en-GB" sz="2200" kern="100" dirty="0">
                <a:ea typeface="Aptos" panose="020B0004020202020204" pitchFamily="34" charset="0"/>
                <a:cs typeface="Times New Roman"/>
              </a:rPr>
              <a:t> in </a:t>
            </a:r>
            <a:r>
              <a:rPr lang="en-GB" sz="2200" kern="100" dirty="0" err="1">
                <a:ea typeface="Aptos" panose="020B0004020202020204" pitchFamily="34" charset="0"/>
                <a:cs typeface="Times New Roman"/>
              </a:rPr>
              <a:t>sta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povezani</a:t>
            </a:r>
            <a:r>
              <a:rPr lang="en-GB" sz="2200" kern="100" noProof="0" dirty="0">
                <a:effectLst/>
                <a:ea typeface="Aptos" panose="020B0004020202020204" pitchFamily="34" charset="0"/>
                <a:cs typeface="Times New Roman"/>
              </a:rPr>
              <a:t> </a:t>
            </a:r>
            <a:r>
              <a:rPr lang="en-GB" sz="2200" kern="100" dirty="0">
                <a:ea typeface="Aptos" panose="020B0004020202020204" pitchFamily="34" charset="0"/>
                <a:cs typeface="Times New Roman"/>
              </a:rPr>
              <a:t>z </a:t>
            </a:r>
            <a:r>
              <a:rPr lang="en-GB" sz="2200" kern="100" dirty="0" err="1">
                <a:ea typeface="Aptos" panose="020B0004020202020204" pitchFamily="34" charset="0"/>
                <a:cs typeface="Times New Roman"/>
              </a:rPr>
              <a:t>dvema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kontrolnima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številkama</a:t>
            </a:r>
            <a:r>
              <a:rPr lang="en-GB" sz="2200" kern="100" noProof="0" dirty="0">
                <a:effectLst/>
                <a:ea typeface="Aptos" panose="020B0004020202020204" pitchFamily="34" charset="0"/>
                <a:cs typeface="Times New Roman"/>
              </a:rPr>
              <a:t> (DC</a:t>
            </a:r>
            <a:r>
              <a:rPr lang="en-GB" sz="2200" kern="100" dirty="0">
                <a:ea typeface="Aptos" panose="020B0004020202020204" pitchFamily="34" charset="0"/>
                <a:cs typeface="Times New Roman"/>
              </a:rPr>
              <a:t>),</a:t>
            </a:r>
            <a:r>
              <a:rPr lang="en-GB" sz="2200" kern="100" noProof="0" dirty="0">
                <a:effectLst/>
                <a:ea typeface="Aptos" panose="020B0004020202020204" pitchFamily="34" charset="0"/>
                <a:cs typeface="Times New Roman"/>
              </a:rPr>
              <a:t> </a:t>
            </a:r>
            <a:r>
              <a:rPr lang="en-GB" sz="2200" kern="100" dirty="0">
                <a:ea typeface="Aptos" panose="020B0004020202020204" pitchFamily="34" charset="0"/>
                <a:cs typeface="Times New Roman"/>
              </a:rPr>
              <a:t>ki </a:t>
            </a:r>
            <a:r>
              <a:rPr lang="en-GB" sz="2200" kern="100" dirty="0" err="1">
                <a:ea typeface="Aptos" panose="020B0004020202020204" pitchFamily="34" charset="0"/>
                <a:cs typeface="Times New Roman"/>
              </a:rPr>
              <a:t>potrjujeta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celoten</a:t>
            </a:r>
            <a:r>
              <a:rPr lang="en-GB" sz="2200" kern="100" noProof="0" dirty="0">
                <a:effectLst/>
                <a:ea typeface="Aptos" panose="020B0004020202020204" pitchFamily="34" charset="0"/>
                <a:cs typeface="Times New Roman"/>
              </a:rPr>
              <a:t> IBAN</a:t>
            </a:r>
            <a:r>
              <a:rPr lang="en-GB" sz="2200" kern="100" dirty="0">
                <a:ea typeface="Aptos" panose="020B0004020202020204" pitchFamily="34" charset="0"/>
                <a:cs typeface="Times New Roman"/>
              </a:rPr>
              <a:t>.</a:t>
            </a:r>
            <a:r>
              <a:rPr lang="en-GB" sz="2200" kern="100" noProof="0" dirty="0">
                <a:effectLst/>
                <a:ea typeface="Aptos" panose="020B0004020202020204" pitchFamily="34" charset="0"/>
                <a:cs typeface="Times New Roman"/>
              </a:rPr>
              <a:t> </a:t>
            </a:r>
          </a:p>
          <a:p>
            <a:pPr marL="718820" indent="-269875">
              <a:lnSpc>
                <a:spcPct val="107000"/>
              </a:lnSpc>
              <a:spcAft>
                <a:spcPts val="800"/>
              </a:spcAft>
              <a:buAutoNum type="arabicPeriod"/>
              <a:tabLst>
                <a:tab pos="622300" algn="l"/>
              </a:tabLst>
            </a:pPr>
            <a:r>
              <a:rPr lang="en-GB" sz="2200" b="1" kern="100" dirty="0" err="1">
                <a:ea typeface="Aptos" panose="020B0004020202020204" pitchFamily="34" charset="0"/>
                <a:cs typeface="Times New Roman"/>
              </a:rPr>
              <a:t>Poslovni</a:t>
            </a:r>
            <a:r>
              <a:rPr lang="en-GB" sz="2200" b="1" kern="100" dirty="0">
                <a:ea typeface="Aptos" panose="020B0004020202020204" pitchFamily="34" charset="0"/>
                <a:cs typeface="Times New Roman"/>
              </a:rPr>
              <a:t> </a:t>
            </a:r>
            <a:r>
              <a:rPr lang="en-GB" sz="2200" b="1" kern="100" dirty="0" err="1">
                <a:ea typeface="Aptos" panose="020B0004020202020204" pitchFamily="34" charset="0"/>
                <a:cs typeface="Times New Roman"/>
              </a:rPr>
              <a:t>subjekt</a:t>
            </a:r>
            <a:r>
              <a:rPr lang="en-GB" sz="2200" b="1"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Prve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štiri</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številke</a:t>
            </a:r>
            <a:r>
              <a:rPr lang="en-GB" sz="2200"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določi</a:t>
            </a:r>
            <a:r>
              <a:rPr lang="en-GB" sz="2200" kern="100" dirty="0">
                <a:ea typeface="Aptos" panose="020B0004020202020204" pitchFamily="34" charset="0"/>
                <a:cs typeface="Times New Roman"/>
              </a:rPr>
              <a:t> Banka </a:t>
            </a:r>
            <a:r>
              <a:rPr lang="en-GB" sz="2200" kern="100" dirty="0" err="1">
                <a:ea typeface="Aptos" panose="020B0004020202020204" pitchFamily="34" charset="0"/>
                <a:cs typeface="Times New Roman"/>
              </a:rPr>
              <a:t>Španije</a:t>
            </a:r>
            <a:r>
              <a:rPr lang="en-GB" sz="2200" kern="100" dirty="0">
                <a:ea typeface="Aptos" panose="020B0004020202020204" pitchFamily="34" charset="0"/>
                <a:cs typeface="Times New Roman"/>
              </a:rPr>
              <a:t> in </a:t>
            </a:r>
            <a:r>
              <a:rPr lang="en-GB" sz="2200" kern="100" dirty="0" err="1">
                <a:ea typeface="Aptos" panose="020B0004020202020204" pitchFamily="34" charset="0"/>
                <a:cs typeface="Times New Roman"/>
              </a:rPr>
              <a:t>označujejo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banko</a:t>
            </a:r>
            <a:r>
              <a:rPr lang="en-GB" sz="2200" kern="100" noProof="0" dirty="0">
                <a:effectLst/>
                <a:ea typeface="Aptos" panose="020B0004020202020204" pitchFamily="34" charset="0"/>
                <a:cs typeface="Times New Roman"/>
              </a:rPr>
              <a:t>. </a:t>
            </a:r>
          </a:p>
          <a:p>
            <a:pPr marL="718820" indent="-269875">
              <a:lnSpc>
                <a:spcPct val="107000"/>
              </a:lnSpc>
              <a:spcAft>
                <a:spcPts val="800"/>
              </a:spcAft>
              <a:buAutoNum type="arabicPeriod"/>
              <a:tabLst>
                <a:tab pos="622300" algn="l"/>
              </a:tabLst>
            </a:pPr>
            <a:r>
              <a:rPr lang="en-GB" sz="2200" b="1" kern="100" dirty="0" err="1">
                <a:ea typeface="Aptos" panose="020B0004020202020204" pitchFamily="34" charset="0"/>
                <a:cs typeface="Times New Roman"/>
              </a:rPr>
              <a:t>Podružnica</a:t>
            </a:r>
            <a:r>
              <a:rPr lang="en-GB" sz="2200" b="1" kern="100" noProof="0" dirty="0">
                <a:effectLst/>
                <a:ea typeface="Aptos" panose="020B0004020202020204" pitchFamily="34" charset="0"/>
                <a:cs typeface="Times New Roman"/>
              </a:rPr>
              <a:t>:</a:t>
            </a:r>
            <a:r>
              <a:rPr lang="en-GB" sz="2200" b="1" kern="100" dirty="0">
                <a:ea typeface="Aptos" panose="020B0004020202020204" pitchFamily="34" charset="0"/>
                <a:cs typeface="Times New Roman"/>
              </a:rPr>
              <a:t> </a:t>
            </a:r>
            <a:r>
              <a:rPr lang="en-GB" sz="2200" kern="100" dirty="0" err="1">
                <a:ea typeface="Aptos" panose="020B0004020202020204" pitchFamily="34" charset="0"/>
                <a:cs typeface="Times New Roman"/>
              </a:rPr>
              <a:t>Naslednje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štiri</a:t>
            </a:r>
            <a:r>
              <a:rPr lang="en-GB" sz="2200"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številke</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označujejo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določeno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podružnico</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na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kateri</a:t>
            </a:r>
            <a:r>
              <a:rPr lang="en-GB" sz="2200"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ima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stranka</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račun</a:t>
            </a:r>
            <a:r>
              <a:rPr lang="en-GB" sz="2200" kern="100" dirty="0">
                <a:ea typeface="Aptos" panose="020B0004020202020204" pitchFamily="34" charset="0"/>
                <a:cs typeface="Times New Roman"/>
              </a:rPr>
              <a:t>.</a:t>
            </a:r>
            <a:r>
              <a:rPr lang="en-GB" sz="2200" kern="100" noProof="0" dirty="0">
                <a:effectLst/>
                <a:ea typeface="Aptos" panose="020B0004020202020204" pitchFamily="34" charset="0"/>
                <a:cs typeface="Times New Roman"/>
              </a:rPr>
              <a:t> </a:t>
            </a:r>
          </a:p>
          <a:p>
            <a:pPr marL="718820" indent="-269875">
              <a:lnSpc>
                <a:spcPct val="107000"/>
              </a:lnSpc>
              <a:spcAft>
                <a:spcPts val="800"/>
              </a:spcAft>
              <a:buAutoNum type="arabicPeriod"/>
              <a:tabLst>
                <a:tab pos="622300" algn="l"/>
              </a:tabLst>
            </a:pPr>
            <a:r>
              <a:rPr lang="en-GB" sz="2200" b="1" kern="0" noProof="0" dirty="0">
                <a:effectLst/>
                <a:ea typeface="Times New Roman" panose="02020603050405020304" pitchFamily="18" charset="0"/>
                <a:cs typeface="Times New Roman"/>
              </a:rPr>
              <a:t>DC:</a:t>
            </a:r>
            <a:r>
              <a:rPr lang="en-GB" sz="2200" b="1" kern="0" dirty="0">
                <a:ea typeface="Times New Roman" panose="02020603050405020304" pitchFamily="18" charset="0"/>
                <a:cs typeface="Times New Roman"/>
              </a:rPr>
              <a:t> </a:t>
            </a:r>
            <a:r>
              <a:rPr lang="en-GB" sz="2200" kern="0" dirty="0" err="1">
                <a:ea typeface="Times New Roman" panose="02020603050405020304" pitchFamily="18" charset="0"/>
                <a:cs typeface="Times New Roman"/>
              </a:rPr>
              <a:t>Ž</a:t>
            </a:r>
            <a:r>
              <a:rPr lang="en-GB" sz="2200" kern="100" dirty="0" err="1">
                <a:ea typeface="Times New Roman" panose="02020603050405020304" pitchFamily="18" charset="0"/>
                <a:cs typeface="Times New Roman"/>
              </a:rPr>
              <a:t>e</a:t>
            </a:r>
            <a:r>
              <a:rPr lang="en-GB" sz="2200" kern="100" dirty="0">
                <a:ea typeface="Times New Roman" panose="02020603050405020304" pitchFamily="18" charset="0"/>
                <a:cs typeface="Times New Roman"/>
              </a:rPr>
              <a:t> </a:t>
            </a:r>
            <a:r>
              <a:rPr lang="en-GB" sz="2200" kern="100" dirty="0" err="1">
                <a:ea typeface="Times New Roman" panose="02020603050405020304" pitchFamily="18" charset="0"/>
                <a:cs typeface="Times New Roman"/>
              </a:rPr>
              <a:t>omenjeni</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kontrolni</a:t>
            </a:r>
            <a:r>
              <a:rPr lang="en-GB" sz="2200" kern="100" noProof="0" dirty="0">
                <a:effectLst/>
                <a:ea typeface="Aptos" panose="020B0004020202020204" pitchFamily="34" charset="0"/>
                <a:cs typeface="Times New Roman"/>
              </a:rPr>
              <a:t> </a:t>
            </a:r>
            <a:r>
              <a:rPr lang="en-GB" sz="2200" kern="100" dirty="0" err="1">
                <a:ea typeface="Aptos" panose="020B0004020202020204" pitchFamily="34" charset="0"/>
                <a:cs typeface="Times New Roman"/>
              </a:rPr>
              <a:t>številki</a:t>
            </a:r>
            <a:r>
              <a:rPr lang="en-GB" sz="2200" kern="100" noProof="0" dirty="0">
                <a:effectLst/>
                <a:ea typeface="Aptos" panose="020B0004020202020204" pitchFamily="34" charset="0"/>
                <a:cs typeface="Times New Roman"/>
              </a:rPr>
              <a:t>.</a:t>
            </a:r>
            <a:r>
              <a:rPr lang="en-GB" sz="2200" kern="0" noProof="0" dirty="0">
                <a:effectLst/>
                <a:ea typeface="Times New Roman" panose="02020603050405020304" pitchFamily="18" charset="0"/>
                <a:cs typeface="Times New Roman"/>
              </a:rPr>
              <a:t> </a:t>
            </a:r>
            <a:endParaRPr lang="en-GB" sz="2200" kern="100" noProof="0" dirty="0">
              <a:ea typeface="Times New Roman" panose="02020603050405020304" pitchFamily="18" charset="0"/>
              <a:cs typeface="Times New Roman"/>
            </a:endParaRPr>
          </a:p>
          <a:p>
            <a:pPr marL="718820" indent="-269875">
              <a:lnSpc>
                <a:spcPct val="107000"/>
              </a:lnSpc>
              <a:spcAft>
                <a:spcPts val="800"/>
              </a:spcAft>
              <a:buAutoNum type="arabicPeriod"/>
              <a:tabLst>
                <a:tab pos="622300" algn="l"/>
              </a:tabLst>
            </a:pPr>
            <a:r>
              <a:rPr lang="en-GB" sz="2200" b="1" kern="100" dirty="0" err="1">
                <a:ea typeface="Aptos" panose="020B0004020202020204" pitchFamily="34" charset="0"/>
                <a:cs typeface="Times New Roman"/>
              </a:rPr>
              <a:t>Številka</a:t>
            </a:r>
            <a:r>
              <a:rPr lang="en-GB" sz="2200" b="1" kern="100" dirty="0">
                <a:ea typeface="Aptos" panose="020B0004020202020204" pitchFamily="34" charset="0"/>
                <a:cs typeface="Times New Roman"/>
              </a:rPr>
              <a:t> </a:t>
            </a:r>
            <a:r>
              <a:rPr lang="en-GB" sz="2200" b="1" kern="100" dirty="0" err="1">
                <a:ea typeface="Aptos" panose="020B0004020202020204" pitchFamily="34" charset="0"/>
                <a:cs typeface="Times New Roman"/>
              </a:rPr>
              <a:t>računa</a:t>
            </a:r>
            <a:r>
              <a:rPr lang="en-GB" sz="2200" b="1" kern="100" noProof="0" dirty="0">
                <a:effectLst/>
                <a:ea typeface="Aptos" panose="020B0004020202020204" pitchFamily="34" charset="0"/>
                <a:cs typeface="Times New Roman"/>
              </a:rPr>
              <a:t>:</a:t>
            </a:r>
            <a:r>
              <a:rPr lang="en-GB" sz="2200" kern="100" dirty="0">
                <a:ea typeface="Aptos" panose="020B0004020202020204" pitchFamily="34" charset="0"/>
                <a:cs typeface="Times New Roman"/>
              </a:rPr>
              <a:t> </a:t>
            </a:r>
            <a:r>
              <a:rPr lang="en-GB" sz="2200" kern="100" dirty="0" err="1">
                <a:ea typeface="Aptos" panose="020B0004020202020204" pitchFamily="34" charset="0"/>
                <a:cs typeface="Times New Roman"/>
              </a:rPr>
              <a:t>Zadnjih</a:t>
            </a:r>
            <a:r>
              <a:rPr lang="en-GB" sz="2200" kern="100" dirty="0">
                <a:ea typeface="Aptos" panose="020B0004020202020204" pitchFamily="34" charset="0"/>
                <a:cs typeface="Times New Roman"/>
              </a:rPr>
              <a:t> </a:t>
            </a:r>
            <a:r>
              <a:rPr lang="en-GB" sz="2200" kern="100" noProof="0" dirty="0">
                <a:effectLst/>
                <a:ea typeface="Aptos" panose="020B0004020202020204" pitchFamily="34" charset="0"/>
                <a:cs typeface="Times New Roman"/>
              </a:rPr>
              <a:t>10 </a:t>
            </a:r>
            <a:r>
              <a:rPr lang="en-GB" sz="2200" kern="100" dirty="0" err="1">
                <a:ea typeface="Aptos" panose="020B0004020202020204" pitchFamily="34" charset="0"/>
                <a:cs typeface="Times New Roman"/>
              </a:rPr>
              <a:t>številk</a:t>
            </a:r>
            <a:r>
              <a:rPr lang="en-GB" sz="2200" kern="100" dirty="0">
                <a:ea typeface="Aptos" panose="020B0004020202020204" pitchFamily="34" charset="0"/>
                <a:cs typeface="Times New Roman"/>
              </a:rPr>
              <a:t>.</a:t>
            </a:r>
            <a:endParaRPr lang="en-GB" sz="2200" kern="100" noProof="0" dirty="0">
              <a:effectLst/>
              <a:ea typeface="Aptos" panose="020B0004020202020204" pitchFamily="34" charset="0"/>
              <a:cs typeface="Times New Roman"/>
            </a:endParaRPr>
          </a:p>
          <a:p>
            <a:pPr>
              <a:lnSpc>
                <a:spcPct val="107000"/>
              </a:lnSpc>
              <a:spcAft>
                <a:spcPts val="800"/>
              </a:spcAft>
            </a:pPr>
            <a:endParaRPr lang="en-GB" sz="2200" u="sng" kern="0" noProof="0" dirty="0">
              <a:effectLst/>
              <a:ea typeface="Times New Roman" panose="02020603050405020304" pitchFamily="18" charset="0"/>
              <a:cs typeface="Times New Roman" panose="02020603050405020304" pitchFamily="18" charset="0"/>
            </a:endParaRPr>
          </a:p>
          <a:p>
            <a:pPr>
              <a:lnSpc>
                <a:spcPct val="107000"/>
              </a:lnSpc>
              <a:spcAft>
                <a:spcPts val="800"/>
              </a:spcAft>
            </a:pP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a:t>Fuente: </a:t>
            </a:r>
            <a:r>
              <a:rPr lang="es-ES" sz="1200" dirty="0">
                <a:hlinkClick r:id="rId3"/>
              </a:rPr>
              <a:t>Finanzasparatodos</a:t>
            </a:r>
            <a:r>
              <a:rPr lang="es-ES" sz="1200" dirty="0"/>
              <a:t> </a:t>
            </a:r>
            <a:endParaRPr sz="1200" b="0" i="0" u="none" strike="noStrike" cap="none" dirty="0">
              <a:solidFill>
                <a:schemeClr val="dk1"/>
              </a:solidFill>
              <a:latin typeface="Calibri"/>
              <a:ea typeface="Calibri"/>
              <a:cs typeface="Calibri"/>
              <a:sym typeface="Calibri"/>
            </a:endParaRPr>
          </a:p>
        </p:txBody>
      </p:sp>
      <p:pic>
        <p:nvPicPr>
          <p:cNvPr id="6" name="Imagen 5" descr="Escala de tiempo&#10;&#10;Descripción generada automáticamente">
            <a:extLst>
              <a:ext uri="{FF2B5EF4-FFF2-40B4-BE49-F238E27FC236}">
                <a16:creationId xmlns:a16="http://schemas.microsoft.com/office/drawing/2014/main" id="{356FAA1C-7E2E-7F3E-9259-8CE3CCF67D1B}"/>
              </a:ext>
            </a:extLst>
          </p:cNvPr>
          <p:cNvPicPr>
            <a:picLocks noChangeAspect="1"/>
          </p:cNvPicPr>
          <p:nvPr/>
        </p:nvPicPr>
        <p:blipFill rotWithShape="1">
          <a:blip r:embed="rId4"/>
          <a:srcRect t="10344" b="7771"/>
          <a:stretch/>
        </p:blipFill>
        <p:spPr bwMode="auto">
          <a:xfrm>
            <a:off x="7963833" y="2159058"/>
            <a:ext cx="4003180" cy="1633336"/>
          </a:xfrm>
          <a:prstGeom prst="rect">
            <a:avLst/>
          </a:prstGeom>
          <a:ln>
            <a:noFill/>
          </a:ln>
          <a:extLst>
            <a:ext uri="{53640926-AAD7-44D8-BBD7-CCE9431645EC}">
              <a14:shadowObscured xmlns:a14="http://schemas.microsoft.com/office/drawing/2010/main"/>
            </a:ext>
          </a:extLst>
        </p:spPr>
      </p:pic>
      <p:sp>
        <p:nvSpPr>
          <p:cNvPr id="7" name="Ορθογώνιο 7">
            <a:extLst>
              <a:ext uri="{FF2B5EF4-FFF2-40B4-BE49-F238E27FC236}">
                <a16:creationId xmlns:a16="http://schemas.microsoft.com/office/drawing/2014/main" id="{911A8E12-665E-6D96-DE80-090C61097F84}"/>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r>
              <a:rPr lang="en-US" dirty="0">
                <a:solidFill>
                  <a:srgbClr val="1C2E78"/>
                </a:solidFill>
                <a:latin typeface="Calibri"/>
                <a:cs typeface="Calibri"/>
              </a:rPr>
              <a:t>Kaj </a:t>
            </a:r>
            <a:r>
              <a:rPr lang="en-US" dirty="0" err="1">
                <a:solidFill>
                  <a:srgbClr val="1C2E78"/>
                </a:solidFill>
                <a:latin typeface="Calibri"/>
                <a:cs typeface="Calibri"/>
              </a:rPr>
              <a:t>pomeni</a:t>
            </a:r>
            <a:r>
              <a:rPr lang="en-US" dirty="0">
                <a:solidFill>
                  <a:srgbClr val="1C2E78"/>
                </a:solidFill>
                <a:latin typeface="Calibri"/>
                <a:cs typeface="Calibri"/>
              </a:rPr>
              <a:t> ...? </a:t>
            </a:r>
            <a:r>
              <a:rPr lang="en-US" dirty="0" err="1">
                <a:solidFill>
                  <a:srgbClr val="1C2E78"/>
                </a:solidFill>
                <a:latin typeface="Calibri"/>
                <a:cs typeface="Calibri"/>
              </a:rPr>
              <a:t>Pojasnjevanje</a:t>
            </a:r>
            <a:r>
              <a:rPr lang="en-US" dirty="0">
                <a:solidFill>
                  <a:srgbClr val="1C2E78"/>
                </a:solidFill>
                <a:latin typeface="Calibri"/>
                <a:cs typeface="Calibri"/>
              </a:rPr>
              <a:t> </a:t>
            </a:r>
            <a:r>
              <a:rPr lang="en-US" dirty="0" err="1">
                <a:solidFill>
                  <a:srgbClr val="1C2E78"/>
                </a:solidFill>
                <a:latin typeface="Calibri"/>
                <a:cs typeface="Calibri"/>
              </a:rPr>
              <a:t>osnovnih</a:t>
            </a:r>
            <a:r>
              <a:rPr lang="en-US" dirty="0">
                <a:solidFill>
                  <a:srgbClr val="1C2E78"/>
                </a:solidFill>
                <a:latin typeface="Calibri"/>
                <a:cs typeface="Calibri"/>
              </a:rPr>
              <a:t> </a:t>
            </a:r>
            <a:r>
              <a:rPr lang="en-US" dirty="0" err="1">
                <a:solidFill>
                  <a:srgbClr val="1C2E78"/>
                </a:solidFill>
                <a:latin typeface="Calibri"/>
                <a:cs typeface="Calibri"/>
              </a:rPr>
              <a:t>pojmov</a:t>
            </a:r>
            <a:r>
              <a:rPr lang="en-US" dirty="0">
                <a:solidFill>
                  <a:srgbClr val="1C2E78"/>
                </a:solidFill>
                <a:latin typeface="Calibri"/>
                <a:cs typeface="Calibri"/>
              </a:rPr>
              <a:t> </a:t>
            </a:r>
            <a:r>
              <a:rPr lang="en-US" dirty="0" err="1">
                <a:solidFill>
                  <a:srgbClr val="1C2E78"/>
                </a:solidFill>
                <a:latin typeface="Calibri"/>
                <a:cs typeface="Calibri"/>
              </a:rPr>
              <a:t>bančništva</a:t>
            </a:r>
            <a:endParaRPr lang="en-US" dirty="0" err="1"/>
          </a:p>
        </p:txBody>
      </p:sp>
    </p:spTree>
    <p:extLst>
      <p:ext uri="{BB962C8B-B14F-4D97-AF65-F5344CB8AC3E}">
        <p14:creationId xmlns:p14="http://schemas.microsoft.com/office/powerpoint/2010/main" val="6423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0B39C0-B902-EB1E-60BF-0BE87358060E}"/>
              </a:ext>
            </a:extLst>
          </p:cNvPr>
          <p:cNvGrpSpPr/>
          <p:nvPr/>
        </p:nvGrpSpPr>
        <p:grpSpPr>
          <a:xfrm>
            <a:off x="0" y="1"/>
            <a:ext cx="12624362" cy="6910372"/>
            <a:chOff x="0" y="0"/>
            <a:chExt cx="12624362" cy="7020335"/>
          </a:xfrm>
          <a:solidFill>
            <a:srgbClr val="26A6FF"/>
          </a:solidFill>
        </p:grpSpPr>
        <p:sp>
          <p:nvSpPr>
            <p:cNvPr id="4" name="Ορθογώνιο 3">
              <a:extLst>
                <a:ext uri="{FF2B5EF4-FFF2-40B4-BE49-F238E27FC236}">
                  <a16:creationId xmlns:a16="http://schemas.microsoft.com/office/drawing/2014/main" id="{AC43CBFE-B657-2888-FD69-2BA8019969E2}"/>
                </a:ext>
              </a:extLst>
            </p:cNvPr>
            <p:cNvSpPr/>
            <p:nvPr/>
          </p:nvSpPr>
          <p:spPr>
            <a:xfrm>
              <a:off x="7876693" y="0"/>
              <a:ext cx="4747669" cy="7020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Ορθογώνιο τρίγωνο 2">
              <a:extLst>
                <a:ext uri="{FF2B5EF4-FFF2-40B4-BE49-F238E27FC236}">
                  <a16:creationId xmlns:a16="http://schemas.microsoft.com/office/drawing/2014/main" id="{E54A3F4C-8910-F632-4288-E3766E4FB297}"/>
                </a:ext>
              </a:extLst>
            </p:cNvPr>
            <p:cNvSpPr/>
            <p:nvPr/>
          </p:nvSpPr>
          <p:spPr>
            <a:xfrm rot="16200000">
              <a:off x="2537791" y="1637769"/>
              <a:ext cx="7004130" cy="373797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631440" y="1684282"/>
              <a:ext cx="3843990" cy="3843990"/>
            </a:xfrm>
            <a:prstGeom prst="rect">
              <a:avLst/>
            </a:prstGeom>
            <a:grpFill/>
            <a:ln>
              <a:noFill/>
            </a:ln>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0" y="3882628"/>
              <a:ext cx="5391150" cy="1325563"/>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en-GB" sz="4000" b="1">
                  <a:solidFill>
                    <a:srgbClr val="FFC243"/>
                  </a:solidFill>
                  <a:latin typeface="+mj-lt"/>
                </a:rPr>
                <a:t>Čestitke</a:t>
              </a:r>
              <a:r>
                <a:rPr lang="en-GB" sz="4000" b="1" noProof="0">
                  <a:solidFill>
                    <a:srgbClr val="FFC243"/>
                  </a:solidFill>
                  <a:latin typeface="+mj-lt"/>
                </a:rPr>
                <a:t>!</a:t>
              </a:r>
              <a:r>
                <a:rPr lang="en-GB" sz="2800" b="1" noProof="0" dirty="0">
                  <a:solidFill>
                    <a:srgbClr val="84C337"/>
                  </a:solidFill>
                  <a:latin typeface="+mj-lt"/>
                </a:rPr>
                <a:t/>
              </a:r>
              <a:br>
                <a:rPr lang="en-GB" sz="2800" b="1" noProof="0" dirty="0">
                  <a:solidFill>
                    <a:srgbClr val="84C337"/>
                  </a:solidFill>
                  <a:latin typeface="+mj-lt"/>
                </a:rPr>
              </a:br>
              <a:r>
                <a:rPr lang="en-GB" sz="2800" b="1" err="1">
                  <a:solidFill>
                    <a:srgbClr val="1C2E78"/>
                  </a:solidFill>
                  <a:latin typeface="+mj-lt"/>
                </a:rPr>
                <a:t>Uspešno</a:t>
              </a:r>
              <a:r>
                <a:rPr lang="en-GB" sz="2800" b="1">
                  <a:solidFill>
                    <a:srgbClr val="1C2E78"/>
                  </a:solidFill>
                  <a:latin typeface="+mj-lt"/>
                </a:rPr>
                <a:t> </a:t>
              </a:r>
              <a:r>
                <a:rPr lang="en-GB" sz="2800" b="1" err="1">
                  <a:solidFill>
                    <a:srgbClr val="1C2E78"/>
                  </a:solidFill>
                  <a:latin typeface="+mj-lt"/>
                </a:rPr>
                <a:t>ste</a:t>
              </a:r>
              <a:r>
                <a:rPr lang="en-GB" sz="2800" b="1" noProof="0">
                  <a:solidFill>
                    <a:srgbClr val="1C2E78"/>
                  </a:solidFill>
                  <a:latin typeface="+mj-lt"/>
                </a:rPr>
                <a:t> </a:t>
              </a:r>
              <a:r>
                <a:rPr lang="en-GB" sz="2800" b="1" err="1">
                  <a:solidFill>
                    <a:srgbClr val="1C2E78"/>
                  </a:solidFill>
                  <a:latin typeface="+mj-lt"/>
                </a:rPr>
                <a:t>zaključili</a:t>
              </a:r>
              <a:r>
                <a:rPr lang="en-GB" sz="2800" b="1">
                  <a:solidFill>
                    <a:srgbClr val="1C2E78"/>
                  </a:solidFill>
                  <a:latin typeface="+mj-lt"/>
                </a:rPr>
                <a:t> ta modul</a:t>
              </a:r>
              <a:r>
                <a:rPr lang="en-GB" sz="2800" b="1" noProof="0">
                  <a:solidFill>
                    <a:srgbClr val="1C2E78"/>
                  </a:solidFill>
                  <a:latin typeface="+mj-lt"/>
                </a:rPr>
                <a:t>!</a:t>
              </a:r>
            </a:p>
          </p:txBody>
        </p:sp>
      </p:grpSp>
      <p:pic>
        <p:nvPicPr>
          <p:cNvPr id="9" name="Εικόνα 8"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601ADAA0-FC03-73D9-AE40-1C4C711736F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4938"/>
          <a:stretch/>
        </p:blipFill>
        <p:spPr>
          <a:xfrm>
            <a:off x="-33924" y="8958"/>
            <a:ext cx="3635960" cy="3783780"/>
          </a:xfrm>
          <a:prstGeom prst="rect">
            <a:avLst/>
          </a:prstGeom>
        </p:spPr>
      </p:pic>
      <p:pic>
        <p:nvPicPr>
          <p:cNvPr id="11" name="Εικόνα 10"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1B03ACE7-E068-9C80-52E6-8436AA1D981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4200" r="5463"/>
          <a:stretch/>
        </p:blipFill>
        <p:spPr>
          <a:xfrm>
            <a:off x="3397721" y="823363"/>
            <a:ext cx="2375272" cy="2212824"/>
          </a:xfrm>
          <a:prstGeom prst="rect">
            <a:avLst/>
          </a:prstGeom>
        </p:spPr>
      </p:pic>
      <p:sp>
        <p:nvSpPr>
          <p:cNvPr id="2" name="Google Shape;569;p58">
            <a:extLst>
              <a:ext uri="{FF2B5EF4-FFF2-40B4-BE49-F238E27FC236}">
                <a16:creationId xmlns:a16="http://schemas.microsoft.com/office/drawing/2014/main" id="{40883BD0-0B69-2882-F248-755E4BD8C059}"/>
              </a:ext>
            </a:extLst>
          </p:cNvPr>
          <p:cNvSpPr/>
          <p:nvPr/>
        </p:nvSpPr>
        <p:spPr>
          <a:xfrm>
            <a:off x="4741679" y="6277951"/>
            <a:ext cx="7745662" cy="632422"/>
          </a:xfrm>
          <a:prstGeom prst="rect">
            <a:avLst/>
          </a:prstGeom>
          <a:noFill/>
          <a:ln>
            <a:noFill/>
          </a:ln>
        </p:spPr>
        <p:txBody>
          <a:bodyPr spcFirstLastPara="1" wrap="square" lIns="91425" tIns="45700" rIns="91425" bIns="45700" anchor="ctr" anchorCtr="0">
            <a:normAutofit lnSpcReduction="10000"/>
          </a:bodyPr>
          <a:lstStyle/>
          <a:p>
            <a:r>
              <a:rPr lang="sl-SI" sz="1200" dirty="0">
                <a:solidFill>
                  <a:schemeClr val="lt1"/>
                </a:solidFill>
                <a:latin typeface="Calibri"/>
                <a:ea typeface="Calibri"/>
                <a:cs typeface="Calibri"/>
                <a:sym typeface="Calibri"/>
              </a:rPr>
              <a:t>Projekt financira Evropska unija</a:t>
            </a:r>
            <a:r>
              <a:rPr lang="sl-SI" sz="1200" b="0" i="0" u="none" strike="noStrike" cap="none" dirty="0">
                <a:solidFill>
                  <a:schemeClr val="lt1"/>
                </a:solidFill>
                <a:latin typeface="Calibri"/>
                <a:ea typeface="Calibri"/>
                <a:cs typeface="Calibri"/>
                <a:sym typeface="Calibri"/>
              </a:rPr>
              <a:t>. </a:t>
            </a:r>
            <a:r>
              <a:rPr lang="sl-SI" sz="1200" dirty="0">
                <a:solidFill>
                  <a:schemeClr val="lt1"/>
                </a:solidFill>
                <a:latin typeface="Calibri"/>
                <a:ea typeface="Calibri"/>
                <a:cs typeface="Calibri"/>
                <a:sym typeface="Calibri"/>
              </a:rPr>
              <a:t>Izražena stališča in mnenja so izključno stališča in mnenja avtorjev in ni nujno, da odražajo stališča in mnenja Evropske unije ali Evropske izvajalske agencije za izobraževanje in kulturo </a:t>
            </a:r>
            <a:r>
              <a:rPr lang="sl-SI" sz="1200" b="0" i="0" u="none" strike="noStrike" cap="none" dirty="0">
                <a:solidFill>
                  <a:schemeClr val="lt1"/>
                </a:solidFill>
                <a:latin typeface="Calibri"/>
                <a:ea typeface="Calibri"/>
                <a:cs typeface="Calibri"/>
                <a:sym typeface="Calibri"/>
              </a:rPr>
              <a:t>(EACEA). </a:t>
            </a:r>
            <a:r>
              <a:rPr lang="sl-SI" sz="1200" dirty="0">
                <a:solidFill>
                  <a:schemeClr val="lt1"/>
                </a:solidFill>
                <a:latin typeface="Calibri"/>
                <a:ea typeface="Calibri"/>
                <a:cs typeface="Calibri"/>
                <a:sym typeface="Calibri"/>
              </a:rPr>
              <a:t>Niti Evropska unija niti </a:t>
            </a:r>
            <a:r>
              <a:rPr lang="sl-SI" sz="1200" b="0" i="0" u="none" strike="noStrike" cap="none" dirty="0">
                <a:solidFill>
                  <a:schemeClr val="lt1"/>
                </a:solidFill>
                <a:latin typeface="Calibri"/>
                <a:ea typeface="Calibri"/>
                <a:cs typeface="Calibri"/>
                <a:sym typeface="Calibri"/>
              </a:rPr>
              <a:t>EACEA </a:t>
            </a:r>
            <a:r>
              <a:rPr lang="sl-SI" sz="1200" dirty="0">
                <a:solidFill>
                  <a:schemeClr val="lt1"/>
                </a:solidFill>
                <a:latin typeface="Calibri"/>
                <a:ea typeface="Calibri"/>
                <a:cs typeface="Calibri"/>
                <a:sym typeface="Calibri"/>
              </a:rPr>
              <a:t>ne moreta odgovarjati zanje</a:t>
            </a:r>
            <a:r>
              <a:rPr lang="sl-SI" sz="1200" b="0" i="0" u="none" strike="noStrike" cap="none" dirty="0">
                <a:solidFill>
                  <a:schemeClr val="lt1"/>
                </a:solidFill>
                <a:latin typeface="Calibri"/>
                <a:ea typeface="Calibri"/>
                <a:cs typeface="Calibri"/>
                <a:sym typeface="Calibri"/>
              </a:rPr>
              <a:t>. </a:t>
            </a:r>
            <a:r>
              <a:rPr lang="sl-SI" sz="1200" dirty="0">
                <a:solidFill>
                  <a:schemeClr val="lt1"/>
                </a:solidFill>
                <a:latin typeface="Calibri"/>
                <a:ea typeface="Calibri"/>
                <a:cs typeface="Calibri"/>
                <a:sym typeface="Calibri"/>
              </a:rPr>
              <a:t>Številka projekta</a:t>
            </a:r>
            <a:r>
              <a:rPr lang="sl-SI" sz="1200" b="0" i="0" u="none" strike="noStrike" cap="none" dirty="0">
                <a:solidFill>
                  <a:schemeClr val="lt1"/>
                </a:solidFill>
                <a:latin typeface="Calibri"/>
                <a:ea typeface="Calibri"/>
                <a:cs typeface="Calibri"/>
                <a:sym typeface="Calibri"/>
              </a:rPr>
              <a:t>: 2023-1-RO01-KA220-ADU-000157797</a:t>
            </a:r>
            <a:endParaRPr lang="sl-SI" sz="1200" dirty="0">
              <a:solidFill>
                <a:schemeClr val="lt1"/>
              </a:solidFill>
              <a:latin typeface="Calibri"/>
              <a:ea typeface="Calibri"/>
              <a:cs typeface="Calibri"/>
              <a:sym typeface="Calibri"/>
            </a:endParaRPr>
          </a:p>
          <a:p>
            <a:pPr marL="0" marR="0" lvl="0" indent="0" algn="l">
              <a:lnSpc>
                <a:spcPct val="90000"/>
              </a:lnSpc>
              <a:spcBef>
                <a:spcPts val="0"/>
              </a:spcBef>
              <a:spcAft>
                <a:spcPts val="0"/>
              </a:spcAft>
              <a:buSzPts val="1200"/>
              <a:buFont typeface="Arial"/>
              <a:buNone/>
            </a:pPr>
            <a:endParaRPr lang="en-US" sz="1100" b="0" i="0" u="none" strike="noStrike" cap="none" dirty="0">
              <a:solidFill>
                <a:schemeClr val="lt1"/>
              </a:solidFill>
              <a:latin typeface="Calibri"/>
              <a:ea typeface="Calibri"/>
              <a:cs typeface="Calibri"/>
            </a:endParaRPr>
          </a:p>
        </p:txBody>
      </p:sp>
      <p:pic>
        <p:nvPicPr>
          <p:cNvPr id="5" name="Εικόνα 4" descr="Εικόνα που περιέχει στιγμιότυπο οθόνης, γραμματοσειρά, Μπελ ηλεκτρίκ, Μπλε Majorelle&#10;&#10;Το περιεχόμενο που δημιουργείται από AI ενδέχεται να είναι εσφαλμένο.">
            <a:extLst>
              <a:ext uri="{FF2B5EF4-FFF2-40B4-BE49-F238E27FC236}">
                <a16:creationId xmlns:a16="http://schemas.microsoft.com/office/drawing/2014/main" id="{0B058918-356E-7BB8-0A89-14BBA2E02689}"/>
              </a:ext>
            </a:extLst>
          </p:cNvPr>
          <p:cNvPicPr>
            <a:picLocks noChangeAspect="1"/>
          </p:cNvPicPr>
          <p:nvPr/>
        </p:nvPicPr>
        <p:blipFill>
          <a:blip r:embed="rId6"/>
          <a:stretch>
            <a:fillRect/>
          </a:stretch>
        </p:blipFill>
        <p:spPr>
          <a:xfrm>
            <a:off x="-22363" y="6210455"/>
            <a:ext cx="2515315" cy="662722"/>
          </a:xfrm>
          <a:prstGeom prst="rect">
            <a:avLst/>
          </a:prstGeom>
        </p:spPr>
      </p:pic>
    </p:spTree>
    <p:extLst>
      <p:ext uri="{BB962C8B-B14F-4D97-AF65-F5344CB8AC3E}">
        <p14:creationId xmlns:p14="http://schemas.microsoft.com/office/powerpoint/2010/main" val="223486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7995" y="1635051"/>
            <a:ext cx="10515605" cy="7848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dirty="0"/>
              <a:t/>
            </a:r>
            <a:br>
              <a:rPr lang="en-US" dirty="0"/>
            </a:br>
            <a:r>
              <a:rPr lang="sl-SI" dirty="0"/>
              <a:t/>
            </a:r>
            <a:br>
              <a:rPr lang="sl-SI" dirty="0"/>
            </a:br>
            <a:r>
              <a:rPr lang="sl-SI" sz="4000" dirty="0"/>
              <a:t>Uvod</a:t>
            </a:r>
            <a:br>
              <a:rPr lang="sl-SI" sz="4000" dirty="0"/>
            </a:b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sl-SI" sz="2200" dirty="0"/>
              <a:t>Cilji</a:t>
            </a:r>
            <a:endParaRPr dirty="0"/>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1800" b="0" i="0" dirty="0">
                <a:solidFill>
                  <a:srgbClr val="000000"/>
                </a:solidFill>
                <a:effectLst/>
                <a:latin typeface="Calibri" panose="020F0502020204030204" pitchFamily="34" charset="0"/>
              </a:rPr>
              <a:t>Ob </a:t>
            </a:r>
            <a:r>
              <a:rPr lang="en-US" sz="1800" b="0" i="0" dirty="0" err="1">
                <a:solidFill>
                  <a:srgbClr val="000000"/>
                </a:solidFill>
                <a:effectLst/>
                <a:latin typeface="Calibri" panose="020F0502020204030204" pitchFamily="34" charset="0"/>
              </a:rPr>
              <a:t>zaključku</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te</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enote</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boste</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seznanjeni</a:t>
            </a:r>
            <a:r>
              <a:rPr lang="en-US" sz="1800" b="0" i="0" dirty="0">
                <a:solidFill>
                  <a:srgbClr val="000000"/>
                </a:solidFill>
                <a:effectLst/>
                <a:latin typeface="Calibri" panose="020F0502020204030204" pitchFamily="34" charset="0"/>
              </a:rPr>
              <a:t> </a:t>
            </a:r>
            <a:endParaRPr lang="sl-SI" sz="1800" b="0" i="0" dirty="0">
              <a:solidFill>
                <a:srgbClr val="000000"/>
              </a:solidFill>
              <a:effectLst/>
              <a:latin typeface="Calibri" panose="020F0502020204030204" pitchFamily="34" charset="0"/>
            </a:endParaRPr>
          </a:p>
          <a:p>
            <a:pPr marL="0" lvl="0" indent="0" algn="l" rtl="0">
              <a:lnSpc>
                <a:spcPct val="150000"/>
              </a:lnSpc>
              <a:spcBef>
                <a:spcPts val="0"/>
              </a:spcBef>
              <a:spcAft>
                <a:spcPts val="0"/>
              </a:spcAft>
              <a:buSzPct val="100000"/>
              <a:buNone/>
            </a:pPr>
            <a:endParaRPr lang="sl-SI" sz="1800" b="0" i="0" dirty="0">
              <a:solidFill>
                <a:srgbClr val="000000"/>
              </a:solidFill>
              <a:effectLst/>
              <a:latin typeface="Calibri" panose="020F0502020204030204" pitchFamily="34" charset="0"/>
            </a:endParaRPr>
          </a:p>
          <a:p>
            <a:pPr marL="0" lvl="0" indent="0" algn="l" rtl="0">
              <a:lnSpc>
                <a:spcPct val="150000"/>
              </a:lnSpc>
              <a:spcBef>
                <a:spcPts val="0"/>
              </a:spcBef>
              <a:spcAft>
                <a:spcPts val="0"/>
              </a:spcAft>
              <a:buSzPct val="100000"/>
              <a:buNone/>
            </a:pPr>
            <a:r>
              <a:rPr lang="en-US" sz="1800" b="0" i="0" dirty="0">
                <a:solidFill>
                  <a:srgbClr val="92D050"/>
                </a:solidFill>
                <a:effectLst/>
                <a:latin typeface="Segoe UI Emoji" panose="020B0502040204020203" pitchFamily="34" charset="0"/>
              </a:rPr>
              <a:t>✔</a:t>
            </a:r>
            <a:r>
              <a:rPr lang="en-US" sz="1800" b="0" i="0" dirty="0">
                <a:solidFill>
                  <a:srgbClr val="92D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z </a:t>
            </a:r>
            <a:r>
              <a:rPr lang="en-US" sz="1800" b="0" i="0" dirty="0" err="1">
                <a:solidFill>
                  <a:srgbClr val="000000"/>
                </a:solidFill>
                <a:effectLst/>
                <a:latin typeface="Calibri" panose="020F0502020204030204" pitchFamily="34" charset="0"/>
              </a:rPr>
              <a:t>učnimi</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cilji</a:t>
            </a:r>
            <a:r>
              <a:rPr lang="en-US" sz="1800" b="0" i="0" dirty="0">
                <a:solidFill>
                  <a:srgbClr val="000000"/>
                </a:solidFill>
                <a:effectLst/>
                <a:latin typeface="Calibri" panose="020F0502020204030204" pitchFamily="34" charset="0"/>
              </a:rPr>
              <a:t> in </a:t>
            </a:r>
            <a:r>
              <a:rPr lang="en-US" sz="1800" b="0" i="0" dirty="0" err="1">
                <a:solidFill>
                  <a:srgbClr val="000000"/>
                </a:solidFill>
                <a:effectLst/>
                <a:latin typeface="Calibri" panose="020F0502020204030204" pitchFamily="34" charset="0"/>
              </a:rPr>
              <a:t>vsebino</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usposabljanja</a:t>
            </a:r>
            <a:r>
              <a:rPr lang="en-US" sz="1800" b="0" i="0" dirty="0">
                <a:solidFill>
                  <a:srgbClr val="000000"/>
                </a:solidFill>
                <a:effectLst/>
                <a:latin typeface="Calibri" panose="020F0502020204030204" pitchFamily="34" charset="0"/>
              </a:rPr>
              <a:t> v </a:t>
            </a:r>
            <a:r>
              <a:rPr lang="en-US" sz="1800" b="0" i="0" dirty="0" err="1">
                <a:solidFill>
                  <a:srgbClr val="000000"/>
                </a:solidFill>
                <a:effectLst/>
                <a:latin typeface="Calibri" panose="020F0502020204030204" pitchFamily="34" charset="0"/>
              </a:rPr>
              <a:t>tem</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modulu</a:t>
            </a:r>
            <a:r>
              <a:rPr lang="en-US" sz="1800" b="0" i="0" dirty="0">
                <a:solidFill>
                  <a:srgbClr val="000000"/>
                </a:solidFill>
                <a:effectLst/>
                <a:latin typeface="Calibri" panose="020F0502020204030204" pitchFamily="34" charset="0"/>
              </a:rPr>
              <a:t>, </a:t>
            </a:r>
            <a:endParaRPr lang="sl-SI" sz="1800" dirty="0">
              <a:solidFill>
                <a:srgbClr val="000000"/>
              </a:solidFill>
              <a:latin typeface="Calibri" panose="020F0502020204030204" pitchFamily="34" charset="0"/>
            </a:endParaRPr>
          </a:p>
          <a:p>
            <a:pPr algn="l" rtl="0" fontAlgn="base">
              <a:lnSpc>
                <a:spcPts val="3600"/>
              </a:lnSpc>
              <a:spcBef>
                <a:spcPts val="1200"/>
              </a:spcBef>
              <a:buNone/>
            </a:pPr>
            <a:r>
              <a:rPr lang="en-US" sz="1800" b="0" i="0" dirty="0">
                <a:solidFill>
                  <a:srgbClr val="92D050"/>
                </a:solidFill>
                <a:effectLst/>
                <a:latin typeface="Segoe UI Emoji" panose="020B0502040204020203" pitchFamily="34" charset="0"/>
              </a:rPr>
              <a:t>✔</a:t>
            </a:r>
            <a:r>
              <a:rPr lang="en-US" sz="1800" b="0" i="0" dirty="0">
                <a:solidFill>
                  <a:srgbClr val="000000"/>
                </a:solidFill>
                <a:effectLst/>
                <a:latin typeface="Calibri" panose="020F0502020204030204" pitchFamily="34" charset="0"/>
              </a:rPr>
              <a:t>z </a:t>
            </a:r>
            <a:r>
              <a:rPr lang="en-US" sz="1800" b="0" i="0" dirty="0" err="1">
                <a:solidFill>
                  <a:srgbClr val="000000"/>
                </a:solidFill>
                <a:effectLst/>
                <a:latin typeface="Calibri" panose="020F0502020204030204" pitchFamily="34" charset="0"/>
              </a:rPr>
              <a:t>uporabljeno</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metodologijo</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uposabljanja</a:t>
            </a:r>
            <a:r>
              <a:rPr lang="en-US" sz="1800" b="0" i="0" dirty="0">
                <a:solidFill>
                  <a:srgbClr val="000000"/>
                </a:solidFill>
                <a:effectLst/>
                <a:latin typeface="Calibri" panose="020F0502020204030204" pitchFamily="34" charset="0"/>
              </a:rPr>
              <a:t> in s </a:t>
            </a:r>
            <a:r>
              <a:rPr lang="en-US" sz="1800" b="0" i="0" dirty="0" err="1">
                <a:solidFill>
                  <a:srgbClr val="000000"/>
                </a:solidFill>
                <a:effectLst/>
                <a:latin typeface="Calibri" panose="020F0502020204030204" pitchFamily="34" charset="0"/>
              </a:rPr>
              <a:t>trajanjem</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tega</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modula</a:t>
            </a:r>
            <a:r>
              <a:rPr lang="en-US" sz="1800" b="0" i="0" dirty="0">
                <a:solidFill>
                  <a:srgbClr val="000000"/>
                </a:solidFill>
                <a:effectLst/>
                <a:latin typeface="Calibri" panose="020F0502020204030204" pitchFamily="34" charset="0"/>
              </a:rPr>
              <a:t>. </a:t>
            </a:r>
            <a:endParaRPr lang="en-US" sz="1600" b="0" i="0" dirty="0">
              <a:solidFill>
                <a:srgbClr val="000000"/>
              </a:solidFill>
              <a:effectLst/>
              <a:latin typeface="Segoe UI" panose="020B0502040204020203" pitchFamily="34" charset="0"/>
            </a:endParaRPr>
          </a:p>
          <a:p>
            <a:pPr marL="76200" indent="0" algn="l" rtl="0" fontAlgn="base">
              <a:lnSpc>
                <a:spcPts val="2590"/>
              </a:lnSpc>
              <a:spcBef>
                <a:spcPts val="5"/>
              </a:spcBef>
              <a:buNone/>
            </a:pPr>
            <a:endParaRPr lang="en-US" sz="1600" b="0" i="0" dirty="0">
              <a:solidFill>
                <a:srgbClr val="000000"/>
              </a:solidFill>
              <a:effectLst/>
              <a:latin typeface="Segoe UI" panose="020B0502040204020203" pitchFamily="34" charset="0"/>
            </a:endParaRPr>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8966200" y="6248400"/>
            <a:ext cx="2382465" cy="464189"/>
          </a:xfrm>
          <a:prstGeom prst="rect">
            <a:avLst/>
          </a:prstGeom>
          <a:noFill/>
          <a:ln>
            <a:noFill/>
          </a:ln>
        </p:spPr>
        <p:txBody>
          <a:bodyPr spcFirstLastPara="1" wrap="square" lIns="91425" tIns="45700" rIns="91425" bIns="45700" anchor="t" anchorCtr="0">
            <a:spAutoFit/>
          </a:bodyPr>
          <a:lstStyle/>
          <a:p>
            <a:pPr algn="l" rtl="0" fontAlgn="base">
              <a:lnSpc>
                <a:spcPts val="1376"/>
              </a:lnSpc>
              <a:buNone/>
            </a:pPr>
            <a:endParaRPr lang="en-US" sz="1000" b="0" i="0" dirty="0">
              <a:solidFill>
                <a:srgbClr val="000000"/>
              </a:solidFill>
              <a:effectLst/>
              <a:latin typeface="Segoe UI" panose="020B0502040204020203" pitchFamily="34" charset="0"/>
            </a:endParaRPr>
          </a:p>
          <a:p>
            <a:pPr algn="r" rtl="0" fontAlgn="base">
              <a:lnSpc>
                <a:spcPts val="1457"/>
              </a:lnSpc>
            </a:pPr>
            <a:r>
              <a:rPr lang="en-US" sz="1400" b="0" i="0" u="sng" strike="noStrike" dirty="0" err="1">
                <a:solidFill>
                  <a:srgbClr val="000000"/>
                </a:solidFill>
                <a:effectLst/>
                <a:latin typeface="Calibri" panose="020F0502020204030204" pitchFamily="34" charset="0"/>
                <a:hlinkClick r:id="rId4"/>
              </a:rPr>
              <a:t>Slika</a:t>
            </a:r>
            <a:r>
              <a:rPr lang="en-US" sz="1400" b="0" i="0" u="sng" strike="noStrike" dirty="0">
                <a:solidFill>
                  <a:srgbClr val="000000"/>
                </a:solidFill>
                <a:effectLst/>
                <a:latin typeface="Calibri" panose="020F0502020204030204" pitchFamily="34" charset="0"/>
                <a:hlinkClick r:id="rId4"/>
              </a:rPr>
              <a:t>: </a:t>
            </a:r>
            <a:r>
              <a:rPr lang="en-US" sz="1400" b="0" i="0" u="sng" strike="noStrike" dirty="0" err="1">
                <a:solidFill>
                  <a:srgbClr val="000000"/>
                </a:solidFill>
                <a:effectLst/>
                <a:latin typeface="Calibri" panose="020F0502020204030204" pitchFamily="34" charset="0"/>
                <a:hlinkClick r:id="rId4"/>
              </a:rPr>
              <a:t>Vectorjuice</a:t>
            </a:r>
            <a:r>
              <a:rPr lang="en-US" sz="1400" b="0" i="0" u="sng" strike="noStrike" dirty="0">
                <a:solidFill>
                  <a:srgbClr val="000000"/>
                </a:solidFill>
                <a:effectLst/>
                <a:latin typeface="Calibri" panose="020F0502020204030204" pitchFamily="34" charset="0"/>
                <a:hlinkClick r:id="rId4"/>
              </a:rPr>
              <a:t>, </a:t>
            </a:r>
            <a:r>
              <a:rPr lang="en-US" sz="1400" b="0" i="0" u="sng" strike="noStrike" dirty="0" err="1">
                <a:solidFill>
                  <a:srgbClr val="000000"/>
                </a:solidFill>
                <a:effectLst/>
                <a:latin typeface="Calibri" panose="020F0502020204030204" pitchFamily="34" charset="0"/>
                <a:hlinkClick r:id="rId4"/>
              </a:rPr>
              <a:t>Freepik</a:t>
            </a:r>
            <a:r>
              <a:rPr lang="en-US" sz="1400" b="0" i="0" dirty="0">
                <a:solidFill>
                  <a:srgbClr val="000000"/>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p:txBody>
      </p:sp>
      <p:sp>
        <p:nvSpPr>
          <p:cNvPr id="7" name="PoljeZBesedilom 6">
            <a:extLst>
              <a:ext uri="{FF2B5EF4-FFF2-40B4-BE49-F238E27FC236}">
                <a16:creationId xmlns:a16="http://schemas.microsoft.com/office/drawing/2014/main" id="{0FD8BF76-B722-BDAE-0D84-499E66043F9E}"/>
              </a:ext>
            </a:extLst>
          </p:cNvPr>
          <p:cNvSpPr txBox="1"/>
          <p:nvPr/>
        </p:nvSpPr>
        <p:spPr>
          <a:xfrm>
            <a:off x="365555" y="1276277"/>
            <a:ext cx="6139542" cy="369332"/>
          </a:xfrm>
          <a:prstGeom prst="rect">
            <a:avLst/>
          </a:prstGeom>
          <a:noFill/>
        </p:spPr>
        <p:txBody>
          <a:bodyPr wrap="square">
            <a:spAutoFit/>
          </a:bodyPr>
          <a:lstStyle/>
          <a:p>
            <a:r>
              <a:rPr lang="en-US" sz="1800" b="1" i="0" dirty="0" err="1">
                <a:solidFill>
                  <a:srgbClr val="1C2D78"/>
                </a:solidFill>
                <a:effectLst/>
                <a:latin typeface="Calibri" panose="020F0502020204030204" pitchFamily="34" charset="0"/>
              </a:rPr>
              <a:t>Enota</a:t>
            </a:r>
            <a:r>
              <a:rPr lang="en-US" sz="1800" b="1" i="0" dirty="0">
                <a:solidFill>
                  <a:srgbClr val="1C2D78"/>
                </a:solidFill>
                <a:effectLst/>
                <a:latin typeface="Calibri" panose="020F0502020204030204" pitchFamily="34" charset="0"/>
              </a:rPr>
              <a:t> 1</a:t>
            </a:r>
            <a:r>
              <a:rPr lang="en-US" sz="1800" b="0" i="0" dirty="0">
                <a:solidFill>
                  <a:srgbClr val="1C2D78"/>
                </a:solidFill>
                <a:effectLst/>
                <a:latin typeface="Calibri" panose="020F0502020204030204" pitchFamily="34" charset="0"/>
              </a:rPr>
              <a:t>  </a:t>
            </a:r>
            <a:endParaRPr lang="en-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1524000" y="927147"/>
            <a:ext cx="7732832" cy="618346"/>
          </a:xfrm>
        </p:spPr>
        <p:txBody>
          <a:bodyPr/>
          <a:lstStyle/>
          <a:p>
            <a:r>
              <a:rPr lang="en-US" sz="3200" b="1" i="0" dirty="0" err="1">
                <a:solidFill>
                  <a:srgbClr val="1C2D78"/>
                </a:solidFill>
                <a:effectLst/>
                <a:latin typeface="Calibri" panose="020F0502020204030204" pitchFamily="34" charset="0"/>
              </a:rPr>
              <a:t>Kompetence</a:t>
            </a:r>
            <a:r>
              <a:rPr lang="en-US" sz="3200" b="1" i="0" dirty="0">
                <a:solidFill>
                  <a:srgbClr val="1C2D78"/>
                </a:solidFill>
                <a:effectLst/>
                <a:latin typeface="Calibri" panose="020F0502020204030204" pitchFamily="34" charset="0"/>
              </a:rPr>
              <a:t> </a:t>
            </a:r>
            <a:r>
              <a:rPr lang="sl-SI" sz="3200" b="1" i="0" dirty="0">
                <a:solidFill>
                  <a:srgbClr val="1C2D78"/>
                </a:solidFill>
                <a:effectLst/>
                <a:latin typeface="Calibri" panose="020F0502020204030204" pitchFamily="34" charset="0"/>
              </a:rPr>
              <a:t/>
            </a:r>
            <a:br>
              <a:rPr lang="sl-SI" sz="3200" b="1" i="0" dirty="0">
                <a:solidFill>
                  <a:srgbClr val="1C2D78"/>
                </a:solidFill>
                <a:effectLst/>
                <a:latin typeface="Calibri" panose="020F0502020204030204" pitchFamily="34" charset="0"/>
              </a:rPr>
            </a:br>
            <a:endParaRPr lang="en-GB" sz="3200" noProof="0"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474320"/>
            <a:ext cx="1524000" cy="1524000"/>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485775" y="2236588"/>
            <a:ext cx="5610225" cy="4080646"/>
          </a:xfrm>
        </p:spPr>
        <p:txBody>
          <a:bodyPr vert="horz" lIns="91440" tIns="45720" rIns="91440" bIns="45720" rtlCol="0" anchor="t">
            <a:noAutofit/>
          </a:bodyPr>
          <a:lstStyle/>
          <a:p>
            <a:pPr>
              <a:buClr>
                <a:srgbClr val="92D050"/>
              </a:buClr>
              <a:buSzPct val="120000"/>
              <a:buFont typeface="Wingdings" panose="05000000000000000000" pitchFamily="2" charset="2"/>
              <a:buChar char="§"/>
            </a:pPr>
            <a:r>
              <a:rPr lang="sl-SI" sz="2200" noProof="0" dirty="0"/>
              <a:t>Znali odpreti spletni bančni račun in dostopati do njega:</a:t>
            </a:r>
            <a:r>
              <a:rPr lang="en-US" sz="2200" noProof="0" dirty="0"/>
              <a:t> </a:t>
            </a:r>
            <a:endParaRPr lang="en-GB" sz="2200" noProof="0" dirty="0"/>
          </a:p>
          <a:p>
            <a:pPr lvl="1">
              <a:buClr>
                <a:srgbClr val="FFDA4C"/>
              </a:buClr>
            </a:pPr>
            <a:r>
              <a:rPr lang="sl-SI" dirty="0"/>
              <a:t>p</a:t>
            </a:r>
            <a:r>
              <a:rPr lang="sl-SI" noProof="0" dirty="0"/>
              <a:t>oznali korake za odpiranje spletnega bančnega računa v svoji </a:t>
            </a:r>
            <a:r>
              <a:rPr lang="en-US" noProof="0" dirty="0" err="1"/>
              <a:t>apli</a:t>
            </a:r>
            <a:r>
              <a:rPr lang="sl-SI" noProof="0" dirty="0"/>
              <a:t>k</a:t>
            </a:r>
            <a:r>
              <a:rPr lang="en-US" noProof="0" dirty="0"/>
              <a:t>a</a:t>
            </a:r>
            <a:r>
              <a:rPr lang="sl-SI" noProof="0" dirty="0"/>
              <a:t>c</a:t>
            </a:r>
            <a:r>
              <a:rPr lang="en-US" noProof="0" dirty="0" err="1"/>
              <a:t>i</a:t>
            </a:r>
            <a:r>
              <a:rPr lang="sl-SI" noProof="0" dirty="0"/>
              <a:t>ji,</a:t>
            </a:r>
            <a:endParaRPr lang="en-US" noProof="0" dirty="0"/>
          </a:p>
          <a:p>
            <a:pPr lvl="1">
              <a:buClr>
                <a:srgbClr val="FFDA4C"/>
              </a:buClr>
            </a:pPr>
            <a:r>
              <a:rPr lang="sl-SI" dirty="0"/>
              <a:t>znali</a:t>
            </a:r>
            <a:r>
              <a:rPr lang="sl-SI" noProof="0" dirty="0"/>
              <a:t> pridobiti dostopno kodo za račun,</a:t>
            </a:r>
            <a:endParaRPr lang="en-GB" noProof="0" dirty="0"/>
          </a:p>
          <a:p>
            <a:pPr lvl="1">
              <a:buClr>
                <a:srgbClr val="FFDA4C"/>
              </a:buClr>
            </a:pPr>
            <a:r>
              <a:rPr lang="sl-SI" dirty="0"/>
              <a:t>znali</a:t>
            </a:r>
            <a:r>
              <a:rPr lang="sl-SI" noProof="0" dirty="0"/>
              <a:t> potrditi svojo </a:t>
            </a:r>
            <a:r>
              <a:rPr lang="en-US" noProof="0" dirty="0" err="1"/>
              <a:t>identit</a:t>
            </a:r>
            <a:r>
              <a:rPr lang="sl-SI" noProof="0" dirty="0" err="1"/>
              <a:t>eto</a:t>
            </a:r>
            <a:r>
              <a:rPr lang="sl-SI" noProof="0" dirty="0"/>
              <a:t> in ustvariti svoje lastno uporabniško ime in geslo.</a:t>
            </a:r>
            <a:endParaRPr lang="en-GB" sz="2000" noProof="0" dirty="0"/>
          </a:p>
        </p:txBody>
      </p:sp>
      <p:sp>
        <p:nvSpPr>
          <p:cNvPr id="3" name="Τίτλος 2">
            <a:extLst>
              <a:ext uri="{FF2B5EF4-FFF2-40B4-BE49-F238E27FC236}">
                <a16:creationId xmlns:a16="http://schemas.microsoft.com/office/drawing/2014/main" id="{AA52067C-96EF-DE19-60E2-E50BF7F65006}"/>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2400" b="0" i="0" dirty="0" err="1">
                <a:solidFill>
                  <a:srgbClr val="000000"/>
                </a:solidFill>
                <a:effectLst/>
                <a:latin typeface="Calibri" panose="020F0502020204030204" pitchFamily="34" charset="0"/>
              </a:rPr>
              <a:t>Upravljanje</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bančnega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računa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prek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spleta</a:t>
            </a:r>
            <a:r>
              <a:rPr lang="en-US" sz="2400" b="0" i="0" dirty="0">
                <a:solidFill>
                  <a:srgbClr val="000000"/>
                </a:solidFill>
                <a:effectLst/>
                <a:latin typeface="Calibri" panose="020F0502020204030204" pitchFamily="34" charset="0"/>
              </a:rPr>
              <a:t> </a:t>
            </a:r>
            <a:endParaRPr lang="en-GB" sz="2400" b="0" noProof="0" dirty="0">
              <a:solidFill>
                <a:schemeClr val="tx1"/>
              </a:solidFill>
            </a:endParaRPr>
          </a:p>
        </p:txBody>
      </p:sp>
      <p:sp>
        <p:nvSpPr>
          <p:cNvPr id="4" name="Οβάλ 9">
            <a:extLst>
              <a:ext uri="{FF2B5EF4-FFF2-40B4-BE49-F238E27FC236}">
                <a16:creationId xmlns:a16="http://schemas.microsoft.com/office/drawing/2014/main" id="{FA4D546E-652F-C200-8FF9-16A22B76876F}"/>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noProof="0" dirty="0">
                <a:effectLst>
                  <a:outerShdw blurRad="38100" dist="38100" dir="2700000" algn="tl">
                    <a:srgbClr val="000000">
                      <a:alpha val="43137"/>
                    </a:srgbClr>
                  </a:outerShdw>
                </a:effectLst>
              </a:rPr>
              <a:t>3</a:t>
            </a:r>
          </a:p>
        </p:txBody>
      </p:sp>
      <p:sp>
        <p:nvSpPr>
          <p:cNvPr id="8" name="Θέση περιεχομένου 4">
            <a:extLst>
              <a:ext uri="{FF2B5EF4-FFF2-40B4-BE49-F238E27FC236}">
                <a16:creationId xmlns:a16="http://schemas.microsoft.com/office/drawing/2014/main" id="{95B03FC5-5B9E-7F85-D87D-7A8E6FD72C19}"/>
              </a:ext>
            </a:extLst>
          </p:cNvPr>
          <p:cNvSpPr txBox="1">
            <a:spLocks/>
          </p:cNvSpPr>
          <p:nvPr/>
        </p:nvSpPr>
        <p:spPr>
          <a:xfrm>
            <a:off x="6162674" y="2244326"/>
            <a:ext cx="5930587" cy="3694265"/>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SzPct val="120000"/>
              <a:buFont typeface="Wingdings" panose="05000000000000000000" pitchFamily="2" charset="2"/>
              <a:buChar char="§"/>
            </a:pPr>
            <a:r>
              <a:rPr lang="sl-SI" noProof="0" dirty="0"/>
              <a:t>Znali upravljati spletni bančni račun</a:t>
            </a:r>
            <a:r>
              <a:rPr lang="en-GB" noProof="0" dirty="0"/>
              <a:t>:  </a:t>
            </a:r>
          </a:p>
          <a:p>
            <a:pPr lvl="1">
              <a:buClr>
                <a:srgbClr val="FFDA4C"/>
              </a:buClr>
            </a:pPr>
            <a:r>
              <a:rPr lang="sl-SI" noProof="0" dirty="0"/>
              <a:t>znali prepoznati storitve, ki jih ponuja vaš spletni račun, in do</a:t>
            </a:r>
            <a:r>
              <a:rPr lang="en-US" noProof="0" dirty="0"/>
              <a:t>s</a:t>
            </a:r>
            <a:r>
              <a:rPr lang="sl-SI" noProof="0" dirty="0" err="1"/>
              <a:t>topati</a:t>
            </a:r>
            <a:r>
              <a:rPr lang="sl-SI" noProof="0" dirty="0"/>
              <a:t> do njih,</a:t>
            </a:r>
            <a:endParaRPr lang="en-GB" noProof="0" dirty="0"/>
          </a:p>
          <a:p>
            <a:pPr lvl="1">
              <a:buClr>
                <a:srgbClr val="FFDA4C"/>
              </a:buClr>
            </a:pPr>
            <a:r>
              <a:rPr lang="sl-SI" noProof="0" dirty="0"/>
              <a:t>z</a:t>
            </a:r>
            <a:r>
              <a:rPr lang="en-US" noProof="0" dirty="0"/>
              <a:t>n</a:t>
            </a:r>
            <a:r>
              <a:rPr lang="sl-SI" noProof="0" dirty="0"/>
              <a:t>ali nakazovati denar in plačevati račune,</a:t>
            </a:r>
            <a:r>
              <a:rPr lang="en-US" noProof="0" dirty="0"/>
              <a:t> </a:t>
            </a:r>
          </a:p>
          <a:p>
            <a:pPr lvl="1">
              <a:buClr>
                <a:srgbClr val="FFDA4C"/>
              </a:buClr>
            </a:pPr>
            <a:r>
              <a:rPr lang="sl-SI" dirty="0"/>
              <a:t>z</a:t>
            </a:r>
            <a:r>
              <a:rPr lang="sl-SI" noProof="0" dirty="0"/>
              <a:t>nali</a:t>
            </a:r>
            <a:r>
              <a:rPr lang="sl-SI" dirty="0"/>
              <a:t> preveriti</a:t>
            </a:r>
            <a:r>
              <a:rPr lang="sl-SI" noProof="0" dirty="0"/>
              <a:t> </a:t>
            </a:r>
            <a:r>
              <a:rPr lang="sl-SI" dirty="0"/>
              <a:t>svoje</a:t>
            </a:r>
            <a:r>
              <a:rPr lang="sl-SI" noProof="0" dirty="0"/>
              <a:t> </a:t>
            </a:r>
            <a:r>
              <a:rPr lang="sl-SI" dirty="0"/>
              <a:t>razpoložljivo stanje</a:t>
            </a:r>
            <a:r>
              <a:rPr lang="sl-SI" noProof="0" dirty="0"/>
              <a:t>,</a:t>
            </a:r>
            <a:endParaRPr lang="en-US" noProof="0" dirty="0"/>
          </a:p>
          <a:p>
            <a:pPr lvl="1">
              <a:buClr>
                <a:srgbClr val="FFDA4C"/>
              </a:buClr>
            </a:pPr>
            <a:r>
              <a:rPr lang="sl-SI" dirty="0"/>
              <a:t>z</a:t>
            </a:r>
            <a:r>
              <a:rPr lang="sl-SI" noProof="0" dirty="0"/>
              <a:t>nali</a:t>
            </a:r>
            <a:r>
              <a:rPr lang="sl-SI" dirty="0"/>
              <a:t> preveriti</a:t>
            </a:r>
            <a:r>
              <a:rPr lang="sl-SI" noProof="0" dirty="0"/>
              <a:t> </a:t>
            </a:r>
            <a:r>
              <a:rPr lang="sl-SI" dirty="0"/>
              <a:t>promet</a:t>
            </a:r>
            <a:r>
              <a:rPr lang="sl-SI" noProof="0" dirty="0"/>
              <a:t>.</a:t>
            </a:r>
            <a:endParaRPr lang="en-GB" noProof="0" dirty="0"/>
          </a:p>
        </p:txBody>
      </p:sp>
      <p:sp>
        <p:nvSpPr>
          <p:cNvPr id="10" name="TextBox 9">
            <a:extLst>
              <a:ext uri="{FF2B5EF4-FFF2-40B4-BE49-F238E27FC236}">
                <a16:creationId xmlns:a16="http://schemas.microsoft.com/office/drawing/2014/main" id="{28B4CB29-7DC5-19E0-E9D3-4B25FBCF38CC}"/>
              </a:ext>
            </a:extLst>
          </p:cNvPr>
          <p:cNvSpPr txBox="1"/>
          <p:nvPr/>
        </p:nvSpPr>
        <p:spPr>
          <a:xfrm>
            <a:off x="1320799" y="1424957"/>
            <a:ext cx="8637431" cy="461665"/>
          </a:xfrm>
          <a:prstGeom prst="rect">
            <a:avLst/>
          </a:prstGeom>
          <a:noFill/>
        </p:spPr>
        <p:txBody>
          <a:bodyPr wrap="square">
            <a:spAutoFit/>
          </a:bodyPr>
          <a:lstStyle/>
          <a:p>
            <a:pPr marL="0" indent="0">
              <a:buClr>
                <a:schemeClr val="bg1"/>
              </a:buClr>
              <a:buNone/>
            </a:pPr>
            <a:r>
              <a:rPr lang="en-US" sz="2400" b="0" i="1" dirty="0">
                <a:solidFill>
                  <a:srgbClr val="1C2E78"/>
                </a:solidFill>
                <a:effectLst/>
                <a:latin typeface="Calibri" panose="020F0502020204030204" pitchFamily="34" charset="0"/>
              </a:rPr>
              <a:t>Ko </a:t>
            </a:r>
            <a:r>
              <a:rPr lang="en-US" sz="2400" b="0" i="1" dirty="0" err="1">
                <a:solidFill>
                  <a:srgbClr val="1C2E78"/>
                </a:solidFill>
                <a:effectLst/>
                <a:latin typeface="Calibri" panose="020F0502020204030204" pitchFamily="34" charset="0"/>
              </a:rPr>
              <a:t>zaključite</a:t>
            </a:r>
            <a:r>
              <a:rPr lang="en-US" sz="2400" b="0" i="1" dirty="0">
                <a:solidFill>
                  <a:srgbClr val="1C2E78"/>
                </a:solidFill>
                <a:effectLst/>
                <a:latin typeface="Calibri" panose="020F0502020204030204" pitchFamily="34" charset="0"/>
              </a:rPr>
              <a:t> ta </a:t>
            </a:r>
            <a:r>
              <a:rPr lang="en-US" sz="2400" b="0" i="1" dirty="0" err="1">
                <a:solidFill>
                  <a:srgbClr val="1C2E78"/>
                </a:solidFill>
                <a:effectLst/>
                <a:latin typeface="Calibri" panose="020F0502020204030204" pitchFamily="34" charset="0"/>
              </a:rPr>
              <a:t>modul</a:t>
            </a:r>
            <a:r>
              <a:rPr lang="en-US" sz="2400" b="0" i="1" dirty="0">
                <a:solidFill>
                  <a:srgbClr val="1C2E78"/>
                </a:solidFill>
                <a:effectLst/>
                <a:latin typeface="Calibri" panose="020F0502020204030204" pitchFamily="34" charset="0"/>
              </a:rPr>
              <a:t>, </a:t>
            </a:r>
            <a:r>
              <a:rPr lang="en-US" sz="2400" b="0" i="1" dirty="0" err="1">
                <a:solidFill>
                  <a:srgbClr val="1C2E78"/>
                </a:solidFill>
                <a:effectLst/>
                <a:latin typeface="Calibri" panose="020F0502020204030204" pitchFamily="34" charset="0"/>
              </a:rPr>
              <a:t>boste</a:t>
            </a:r>
            <a:r>
              <a:rPr lang="sl-SI" sz="2400" b="0" i="1" dirty="0">
                <a:solidFill>
                  <a:srgbClr val="1C2E78"/>
                </a:solidFill>
                <a:effectLst/>
                <a:latin typeface="Calibri" panose="020F0502020204030204" pitchFamily="34" charset="0"/>
              </a:rPr>
              <a:t>:</a:t>
            </a:r>
            <a:r>
              <a:rPr lang="en-US" sz="2400" b="0" i="0" dirty="0">
                <a:solidFill>
                  <a:srgbClr val="1C2E78"/>
                </a:solidFill>
                <a:effectLst/>
                <a:latin typeface="Calibri" panose="020F0502020204030204" pitchFamily="34" charset="0"/>
              </a:rPr>
              <a:t> </a:t>
            </a:r>
            <a:endParaRPr lang="en-GB" sz="2400" i="1" noProof="0" dirty="0">
              <a:solidFill>
                <a:srgbClr val="1C2E78"/>
              </a:solidFill>
            </a:endParaRPr>
          </a:p>
        </p:txBody>
      </p:sp>
      <p:sp>
        <p:nvSpPr>
          <p:cNvPr id="2" name="Rectangle 1">
            <a:extLst>
              <a:ext uri="{FF2B5EF4-FFF2-40B4-BE49-F238E27FC236}">
                <a16:creationId xmlns:a16="http://schemas.microsoft.com/office/drawing/2014/main" id="{B2F35AF2-773C-E51F-675E-524A0FB30E04}"/>
              </a:ext>
            </a:extLst>
          </p:cNvPr>
          <p:cNvSpPr>
            <a:spLocks noChangeArrowheads="1"/>
          </p:cNvSpPr>
          <p:nvPr/>
        </p:nvSpPr>
        <p:spPr bwMode="auto">
          <a:xfrm>
            <a:off x="0" y="-1338828"/>
            <a:ext cx="69862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SI" sz="2100" b="0" i="0" u="none" strike="noStrike" cap="none" normalizeH="0" baseline="0" dirty="0">
                <a:ln>
                  <a:noFill/>
                </a:ln>
                <a:effectLst/>
                <a:latin typeface="Calibri" panose="020F0502020204030204" pitchFamily="34" charset="0"/>
                <a:cs typeface="Calibri" panose="020F0502020204030204" pitchFamily="34" charset="0"/>
              </a:rPr>
              <a:t/>
            </a:r>
            <a:br>
              <a:rPr lang="en-SI" sz="2100" b="0" i="0" u="none" strike="noStrike" cap="none" normalizeH="0" baseline="0" dirty="0">
                <a:ln>
                  <a:noFill/>
                </a:ln>
                <a:effectLst/>
                <a:latin typeface="Calibri" panose="020F0502020204030204" pitchFamily="34" charset="0"/>
                <a:cs typeface="Calibri" panose="020F0502020204030204" pitchFamily="34" charset="0"/>
              </a:rPr>
            </a:br>
            <a:r>
              <a:rPr kumimoji="0" lang="en-SI" sz="2100" b="0" i="0" u="none" strike="noStrike" cap="none" normalizeH="0" baseline="0" dirty="0">
                <a:ln>
                  <a:noFill/>
                </a:ln>
                <a:solidFill>
                  <a:srgbClr val="000000"/>
                </a:solidFill>
                <a:effectLst/>
                <a:latin typeface="Calibri"/>
                <a:ea typeface="Calibri"/>
                <a:cs typeface="Calibri"/>
              </a:rPr>
              <a:t>  </a:t>
            </a:r>
            <a:r>
              <a:rPr kumimoji="0" lang="en-SI" sz="14700" b="0" i="0" u="none" strike="noStrike" cap="none" normalizeH="0" baseline="0" dirty="0">
                <a:ln>
                  <a:noFill/>
                </a:ln>
                <a:solidFill>
                  <a:srgbClr val="000000"/>
                </a:solidFill>
                <a:effectLst/>
                <a:latin typeface="Calibri"/>
                <a:ea typeface="Calibri"/>
                <a:cs typeface="Calibri"/>
              </a:rPr>
              <a:t>              </a:t>
            </a:r>
            <a:r>
              <a:rPr kumimoji="0" lang="en-US" sz="2200" b="0" i="0" u="none" strike="noStrike" cap="none" normalizeH="0" baseline="0">
                <a:ln>
                  <a:noFill/>
                </a:ln>
                <a:solidFill>
                  <a:srgbClr val="FFFFFF"/>
                </a:solidFill>
                <a:effectLst/>
                <a:latin typeface="Calibri"/>
                <a:ea typeface="Calibri"/>
                <a:cs typeface="Calibri"/>
              </a:rPr>
              <a:t>Znali: </a:t>
            </a:r>
            <a:r>
              <a:rPr kumimoji="0" lang="en-US" sz="800" b="0" i="0" u="none" strike="noStrike" cap="none" normalizeH="0" baseline="0" dirty="0">
                <a:ln>
                  <a:noFill/>
                </a:ln>
                <a:effectLst/>
                <a:latin typeface="Arial"/>
                <a:cs typeface="Arial"/>
              </a:rPr>
              <a:t> </a:t>
            </a:r>
            <a:endParaRPr kumimoji="0" lang="en-US" sz="1800" b="0" i="0" u="none" strike="noStrike" cap="none" normalizeH="0" baseline="0" dirty="0">
              <a:ln>
                <a:noFill/>
              </a:ln>
              <a:effectLst/>
              <a:latin typeface="Arial"/>
              <a:cs typeface="Arial"/>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sl-SI" sz="2400" dirty="0"/>
              <a:t>Vsebina usposabljanja</a:t>
            </a:r>
            <a:endParaRPr lang="es-ES" sz="2400" dirty="0"/>
          </a:p>
        </p:txBody>
      </p:sp>
      <p:sp>
        <p:nvSpPr>
          <p:cNvPr id="3" name="Θέση περιεχομένου 2">
            <a:extLst>
              <a:ext uri="{FF2B5EF4-FFF2-40B4-BE49-F238E27FC236}">
                <a16:creationId xmlns:a16="http://schemas.microsoft.com/office/drawing/2014/main" id="{FF40B44D-F50A-923C-5935-D866B929D7AA}"/>
              </a:ext>
            </a:extLst>
          </p:cNvPr>
          <p:cNvSpPr>
            <a:spLocks noGrp="1"/>
          </p:cNvSpPr>
          <p:nvPr>
            <p:ph idx="1"/>
          </p:nvPr>
        </p:nvSpPr>
        <p:spPr>
          <a:xfrm>
            <a:off x="232526" y="2714836"/>
            <a:ext cx="5576935" cy="3316787"/>
          </a:xfrm>
        </p:spPr>
        <p:txBody>
          <a:bodyPr vert="horz" lIns="91440" tIns="45720" rIns="91440" bIns="45720" rtlCol="0" anchor="t">
            <a:normAutofit fontScale="92500" lnSpcReduction="10000"/>
          </a:bodyPr>
          <a:lstStyle/>
          <a:p>
            <a:pPr marL="457200" indent="-457200">
              <a:buClr>
                <a:srgbClr val="FFC243"/>
              </a:buClr>
              <a:buFont typeface="+mj-lt"/>
              <a:buAutoNum type="arabicPeriod"/>
            </a:pPr>
            <a:r>
              <a:rPr lang="sl-SI" dirty="0"/>
              <a:t>Uvod</a:t>
            </a:r>
            <a:r>
              <a:rPr lang="en-US" dirty="0"/>
              <a:t>: </a:t>
            </a:r>
            <a:r>
              <a:rPr lang="sl-SI" dirty="0"/>
              <a:t>trajanje</a:t>
            </a:r>
            <a:r>
              <a:rPr lang="en-US" dirty="0"/>
              <a:t>, </a:t>
            </a:r>
            <a:r>
              <a:rPr lang="sl-SI" dirty="0"/>
              <a:t>cilji</a:t>
            </a:r>
            <a:r>
              <a:rPr lang="en-US" dirty="0"/>
              <a:t>, </a:t>
            </a:r>
            <a:r>
              <a:rPr lang="sl-SI" dirty="0"/>
              <a:t>vsebina in </a:t>
            </a:r>
            <a:r>
              <a:rPr lang="en-US" dirty="0" err="1"/>
              <a:t>metodolog</a:t>
            </a:r>
            <a:r>
              <a:rPr lang="sl-SI" dirty="0" err="1"/>
              <a:t>ija</a:t>
            </a:r>
            <a:endParaRPr lang="en-US" dirty="0"/>
          </a:p>
          <a:p>
            <a:pPr marL="457200" indent="-457200">
              <a:buClr>
                <a:srgbClr val="FFC243"/>
              </a:buClr>
              <a:buFont typeface="+mj-lt"/>
              <a:buAutoNum type="arabicPeriod"/>
            </a:pPr>
            <a:r>
              <a:rPr lang="sl-SI" dirty="0"/>
              <a:t>Razlike med bančnimi računi</a:t>
            </a:r>
            <a:endParaRPr lang="en-US" dirty="0"/>
          </a:p>
          <a:p>
            <a:pPr marL="457200" indent="-457200">
              <a:buClr>
                <a:srgbClr val="FFC243"/>
              </a:buClr>
              <a:buFont typeface="+mj-lt"/>
              <a:buAutoNum type="arabicPeriod"/>
            </a:pPr>
            <a:r>
              <a:rPr lang="sl-SI" dirty="0"/>
              <a:t>Prednosti in slabosti spletnega </a:t>
            </a:r>
            <a:r>
              <a:rPr lang="en-US" dirty="0"/>
              <a:t>ban</a:t>
            </a:r>
            <a:r>
              <a:rPr lang="sl-SI" dirty="0" err="1"/>
              <a:t>čništva</a:t>
            </a:r>
            <a:endParaRPr lang="en-US" dirty="0"/>
          </a:p>
          <a:p>
            <a:pPr marL="457200" indent="-457200">
              <a:buClr>
                <a:srgbClr val="FFC243"/>
              </a:buClr>
              <a:buFont typeface="+mj-lt"/>
              <a:buAutoNum type="arabicPeriod"/>
            </a:pPr>
            <a:r>
              <a:rPr lang="sl-SI" dirty="0"/>
              <a:t>Kako namestiti </a:t>
            </a:r>
            <a:r>
              <a:rPr lang="en-US" dirty="0" err="1"/>
              <a:t>apli</a:t>
            </a:r>
            <a:r>
              <a:rPr lang="sl-SI" dirty="0"/>
              <a:t>k</a:t>
            </a:r>
            <a:r>
              <a:rPr lang="en-US" dirty="0"/>
              <a:t>a</a:t>
            </a:r>
            <a:r>
              <a:rPr lang="sl-SI" dirty="0"/>
              <a:t>c</a:t>
            </a:r>
            <a:r>
              <a:rPr lang="en-US" dirty="0" err="1"/>
              <a:t>i</a:t>
            </a:r>
            <a:r>
              <a:rPr lang="sl-SI" dirty="0"/>
              <a:t>j</a:t>
            </a:r>
            <a:r>
              <a:rPr lang="en-US" dirty="0"/>
              <a:t>o</a:t>
            </a:r>
            <a:r>
              <a:rPr lang="sl-SI" dirty="0"/>
              <a:t> za mobilno bančništvo</a:t>
            </a:r>
            <a:endParaRPr lang="en-US" dirty="0"/>
          </a:p>
          <a:p>
            <a:pPr marL="457200" indent="-457200">
              <a:buClr>
                <a:srgbClr val="FFC243"/>
              </a:buClr>
              <a:buFont typeface="+mj-lt"/>
              <a:buAutoNum type="arabicPeriod"/>
            </a:pPr>
            <a:r>
              <a:rPr lang="sl-SI" dirty="0"/>
              <a:t>Pridobivanje</a:t>
            </a:r>
            <a:r>
              <a:rPr lang="en-US" dirty="0"/>
              <a:t> </a:t>
            </a:r>
            <a:r>
              <a:rPr lang="en-US" dirty="0" err="1"/>
              <a:t>identifi</a:t>
            </a:r>
            <a:r>
              <a:rPr lang="sl-SI" dirty="0"/>
              <a:t>k</a:t>
            </a:r>
            <a:r>
              <a:rPr lang="en-US" dirty="0"/>
              <a:t>a</a:t>
            </a:r>
            <a:r>
              <a:rPr lang="sl-SI" dirty="0"/>
              <a:t>c</a:t>
            </a:r>
            <a:r>
              <a:rPr lang="en-US" dirty="0" err="1"/>
              <a:t>i</a:t>
            </a:r>
            <a:r>
              <a:rPr lang="sl-SI" dirty="0" err="1"/>
              <a:t>jske</a:t>
            </a:r>
            <a:r>
              <a:rPr lang="sl-SI" dirty="0"/>
              <a:t> in dostopne kode</a:t>
            </a:r>
            <a:endParaRPr lang="es-ES" dirty="0"/>
          </a:p>
          <a:p>
            <a:pPr marL="457200" indent="-457200">
              <a:buClr>
                <a:srgbClr val="FFC243"/>
              </a:buClr>
              <a:buFont typeface="+mj-lt"/>
              <a:buAutoNum type="arabicPeriod"/>
            </a:pPr>
            <a:endParaRPr lang="en-US" dirty="0"/>
          </a:p>
          <a:p>
            <a:pPr marL="0" indent="0">
              <a:buClr>
                <a:srgbClr val="FFC243"/>
              </a:buClr>
              <a:buNone/>
            </a:pPr>
            <a:endParaRPr lang="el-GR" dirty="0"/>
          </a:p>
        </p:txBody>
      </p:sp>
      <p:sp>
        <p:nvSpPr>
          <p:cNvPr id="4" name="Θέση περιεχομένου 2">
            <a:extLst>
              <a:ext uri="{FF2B5EF4-FFF2-40B4-BE49-F238E27FC236}">
                <a16:creationId xmlns:a16="http://schemas.microsoft.com/office/drawing/2014/main" id="{0AB20690-83BC-122F-0A8A-24B95BC3342D}"/>
              </a:ext>
            </a:extLst>
          </p:cNvPr>
          <p:cNvSpPr txBox="1">
            <a:spLocks/>
          </p:cNvSpPr>
          <p:nvPr/>
        </p:nvSpPr>
        <p:spPr>
          <a:xfrm>
            <a:off x="5943034" y="2751051"/>
            <a:ext cx="6248966" cy="3244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FFC243"/>
              </a:buClr>
              <a:buFont typeface="+mj-lt"/>
              <a:buAutoNum type="arabicPeriod" startAt="6"/>
            </a:pPr>
            <a:r>
              <a:rPr lang="sl-SI" dirty="0"/>
              <a:t>Spletna nakazila</a:t>
            </a:r>
            <a:endParaRPr lang="en-US" dirty="0"/>
          </a:p>
          <a:p>
            <a:pPr marL="457200" indent="-457200">
              <a:buClr>
                <a:srgbClr val="FFC243"/>
              </a:buClr>
              <a:buFont typeface="+mj-lt"/>
              <a:buAutoNum type="arabicPeriod" startAt="6"/>
            </a:pPr>
            <a:r>
              <a:rPr lang="sl-SI" dirty="0"/>
              <a:t>Spremljanje stanja na računu</a:t>
            </a:r>
            <a:endParaRPr lang="en-US" dirty="0"/>
          </a:p>
          <a:p>
            <a:pPr marL="457200" indent="-457200">
              <a:buClr>
                <a:srgbClr val="FFC243"/>
              </a:buClr>
              <a:buFont typeface="+mj-lt"/>
              <a:buAutoNum type="arabicPeriod" startAt="6"/>
            </a:pPr>
            <a:r>
              <a:rPr lang="sl-SI" dirty="0"/>
              <a:t>Pregledovanje sporočil in opozoril</a:t>
            </a:r>
            <a:endParaRPr lang="en-US" dirty="0"/>
          </a:p>
          <a:p>
            <a:pPr marL="457200" indent="-457200">
              <a:buClr>
                <a:srgbClr val="FFC243"/>
              </a:buClr>
              <a:buFont typeface="+mj-lt"/>
              <a:buAutoNum type="arabicPeriod" startAt="6"/>
            </a:pPr>
            <a:r>
              <a:rPr lang="sl-SI" dirty="0"/>
              <a:t>Nasveti in vaje</a:t>
            </a:r>
            <a:endParaRPr lang="en-US" dirty="0"/>
          </a:p>
          <a:p>
            <a:pPr marL="457200" indent="-457200">
              <a:buClr>
                <a:srgbClr val="FFC243"/>
              </a:buClr>
              <a:buFont typeface="+mj-lt"/>
              <a:buAutoNum type="arabicPeriod" startAt="6"/>
            </a:pPr>
            <a:r>
              <a:rPr lang="sl-SI" dirty="0"/>
              <a:t>Kaj pomeni …</a:t>
            </a:r>
            <a:r>
              <a:rPr lang="en-US" dirty="0"/>
              <a:t>? </a:t>
            </a:r>
            <a:r>
              <a:rPr lang="sl-SI" dirty="0"/>
              <a:t>Pojasnjevanje osnovnih pojmov </a:t>
            </a:r>
            <a:r>
              <a:rPr lang="en-US" dirty="0"/>
              <a:t>ban</a:t>
            </a:r>
            <a:r>
              <a:rPr lang="sl-SI" dirty="0" err="1"/>
              <a:t>čništva</a:t>
            </a:r>
            <a:endParaRPr lang="es-ES" dirty="0"/>
          </a:p>
          <a:p>
            <a:pPr marL="0" indent="0">
              <a:buFont typeface="Wingdings" panose="05000000000000000000" pitchFamily="2" charset="2"/>
              <a:buNone/>
            </a:pPr>
            <a:endParaRPr lang="el-GR"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sl-SI" sz="2000" b="0" dirty="0">
                <a:solidFill>
                  <a:schemeClr val="tx1"/>
                </a:solidFill>
              </a:rPr>
              <a:t>Upravljanje bančnega računa prek spleta</a:t>
            </a:r>
            <a:endParaRPr lang="es-ES" sz="2000" b="0" dirty="0">
              <a:solidFill>
                <a:schemeClr val="tx1"/>
              </a:solidFill>
            </a:endParaRPr>
          </a:p>
        </p:txBody>
      </p:sp>
      <p:pic>
        <p:nvPicPr>
          <p:cNvPr id="12" name="Γραφικό 11" descr="Λίστα με συμπαγές γέμισμα">
            <a:extLst>
              <a:ext uri="{FF2B5EF4-FFF2-40B4-BE49-F238E27FC236}">
                <a16:creationId xmlns:a16="http://schemas.microsoft.com/office/drawing/2014/main" id="{843E3E12-33CE-ADFC-F287-7BBD80AF6F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710" y="477191"/>
            <a:ext cx="1450807" cy="1450807"/>
          </a:xfrm>
          <a:prstGeom prst="rect">
            <a:avLst/>
          </a:prstGeom>
        </p:spPr>
      </p:pic>
    </p:spTree>
    <p:extLst>
      <p:ext uri="{BB962C8B-B14F-4D97-AF65-F5344CB8AC3E}">
        <p14:creationId xmlns:p14="http://schemas.microsoft.com/office/powerpoint/2010/main" val="338005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GB" sz="2800" noProof="0" dirty="0"/>
              <a:t/>
            </a:r>
            <a:br>
              <a:rPr lang="en-GB" sz="2800" noProof="0" dirty="0"/>
            </a:br>
            <a:r>
              <a:rPr lang="sl-SI" sz="2800" noProof="0" dirty="0"/>
              <a:t>Enota 1</a:t>
            </a:r>
            <a:r>
              <a:rPr lang="en-GB" noProof="0" dirty="0"/>
              <a:t/>
            </a:r>
            <a:br>
              <a:rPr lang="en-GB" noProof="0" dirty="0"/>
            </a:br>
            <a:r>
              <a:rPr lang="sl-SI" noProof="0" dirty="0"/>
              <a:t>Metodologija in trajanje usposabljanja</a:t>
            </a:r>
            <a:endParaRPr lang="en-GB" noProof="0"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noProof="0" dirty="0">
                <a:effectLst>
                  <a:outerShdw blurRad="38100" dist="38100" dir="2700000" algn="tl">
                    <a:srgbClr val="000000">
                      <a:alpha val="43137"/>
                    </a:srgbClr>
                  </a:outerShdw>
                </a:effectLst>
              </a:rPr>
              <a:t>3</a:t>
            </a:r>
          </a:p>
        </p:txBody>
      </p:sp>
      <p:sp>
        <p:nvSpPr>
          <p:cNvPr id="6" name="Τίτλος 2">
            <a:extLst>
              <a:ext uri="{FF2B5EF4-FFF2-40B4-BE49-F238E27FC236}">
                <a16:creationId xmlns:a16="http://schemas.microsoft.com/office/drawing/2014/main" id="{462A1C4E-F7EE-3EFA-570E-B4905E9C8D4D}"/>
              </a:ext>
            </a:extLst>
          </p:cNvPr>
          <p:cNvSpPr txBox="1">
            <a:spLocks/>
          </p:cNvSpPr>
          <p:nvPr/>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sl-SI" sz="2000" b="0" noProof="0" dirty="0">
                <a:solidFill>
                  <a:schemeClr val="tx1"/>
                </a:solidFill>
              </a:rPr>
              <a:t>Upravljanje bančnega računa prek spleta</a:t>
            </a:r>
            <a:endParaRPr lang="en-GB" sz="2000" b="0" noProof="0" dirty="0">
              <a:solidFill>
                <a:schemeClr val="tx1"/>
              </a:solidFill>
            </a:endParaRPr>
          </a:p>
        </p:txBody>
      </p:sp>
      <p:sp>
        <p:nvSpPr>
          <p:cNvPr id="14" name="Θέση περιεχομένου 2">
            <a:extLst>
              <a:ext uri="{FF2B5EF4-FFF2-40B4-BE49-F238E27FC236}">
                <a16:creationId xmlns:a16="http://schemas.microsoft.com/office/drawing/2014/main" id="{C6C20582-C6FF-8A07-30D9-0725134D21FB}"/>
              </a:ext>
            </a:extLst>
          </p:cNvPr>
          <p:cNvSpPr>
            <a:spLocks noGrp="1"/>
          </p:cNvSpPr>
          <p:nvPr>
            <p:ph idx="1"/>
          </p:nvPr>
        </p:nvSpPr>
        <p:spPr>
          <a:xfrm>
            <a:off x="232526" y="3230602"/>
            <a:ext cx="4685712" cy="2526253"/>
          </a:xfrm>
        </p:spPr>
        <p:txBody>
          <a:bodyPr>
            <a:noAutofit/>
          </a:bodyPr>
          <a:lstStyle/>
          <a:p>
            <a:pPr marL="0" indent="0">
              <a:buClr>
                <a:schemeClr val="bg1"/>
              </a:buClr>
              <a:buNone/>
            </a:pPr>
            <a:r>
              <a:rPr lang="sl-SI" sz="2200" b="1" noProof="0" dirty="0">
                <a:solidFill>
                  <a:srgbClr val="FFC243"/>
                </a:solidFill>
              </a:rPr>
              <a:t>Trajanje</a:t>
            </a:r>
            <a:r>
              <a:rPr lang="en-GB" sz="2200" b="1" noProof="0" dirty="0">
                <a:solidFill>
                  <a:srgbClr val="FFC243"/>
                </a:solidFill>
              </a:rPr>
              <a:t>: </a:t>
            </a:r>
            <a:r>
              <a:rPr lang="en-GB" sz="2200" noProof="0" dirty="0"/>
              <a:t>4 </a:t>
            </a:r>
            <a:r>
              <a:rPr lang="sl-SI" sz="2200" noProof="0" dirty="0"/>
              <a:t>u</a:t>
            </a:r>
            <a:r>
              <a:rPr lang="en-GB" sz="2200" noProof="0" dirty="0"/>
              <a:t>r</a:t>
            </a:r>
            <a:r>
              <a:rPr lang="sl-SI" sz="2200" noProof="0" dirty="0"/>
              <a:t>e</a:t>
            </a:r>
            <a:endParaRPr lang="en-GB" sz="2200" noProof="0" dirty="0"/>
          </a:p>
          <a:p>
            <a:pPr lvl="1">
              <a:buClr>
                <a:srgbClr val="92D050"/>
              </a:buClr>
              <a:buFont typeface="Wingdings" panose="05000000000000000000" pitchFamily="2" charset="2"/>
              <a:buChar char="§"/>
            </a:pPr>
            <a:r>
              <a:rPr lang="sl-SI" noProof="0" dirty="0"/>
              <a:t>Izobraževanje v živo</a:t>
            </a:r>
            <a:r>
              <a:rPr lang="en-GB" noProof="0" dirty="0"/>
              <a:t>:</a:t>
            </a:r>
            <a:r>
              <a:rPr lang="sl-SI" noProof="0" dirty="0"/>
              <a:t> </a:t>
            </a:r>
            <a:r>
              <a:rPr lang="en-GB" noProof="0" dirty="0"/>
              <a:t>2 </a:t>
            </a:r>
            <a:r>
              <a:rPr lang="sl-SI" noProof="0" dirty="0"/>
              <a:t>uri</a:t>
            </a:r>
            <a:endParaRPr lang="en-GB" noProof="0" dirty="0"/>
          </a:p>
          <a:p>
            <a:pPr lvl="1">
              <a:buClr>
                <a:srgbClr val="92D050"/>
              </a:buClr>
              <a:buFont typeface="Wingdings" panose="05000000000000000000" pitchFamily="2" charset="2"/>
              <a:buChar char="§"/>
            </a:pPr>
            <a:r>
              <a:rPr lang="sl-SI" noProof="0" dirty="0"/>
              <a:t>Usposabljanje prek spleta</a:t>
            </a:r>
            <a:r>
              <a:rPr lang="en-GB" noProof="0" dirty="0"/>
              <a:t>: 2 </a:t>
            </a:r>
            <a:r>
              <a:rPr lang="en-GB" noProof="0" dirty="0" err="1"/>
              <a:t>ur</a:t>
            </a:r>
            <a:r>
              <a:rPr lang="sl-SI" noProof="0" dirty="0"/>
              <a:t>i</a:t>
            </a:r>
            <a:endParaRPr lang="en-GB" noProof="0" dirty="0"/>
          </a:p>
          <a:p>
            <a:pPr marL="0" lvl="1" indent="0">
              <a:buClr>
                <a:srgbClr val="92D050"/>
              </a:buClr>
              <a:buNone/>
            </a:pPr>
            <a:r>
              <a:rPr lang="en-GB" sz="2000" kern="0" noProof="0" dirty="0" err="1">
                <a:effectLst/>
                <a:ea typeface="Times New Roman" panose="02020603050405020304" pitchFamily="18" charset="0"/>
                <a:cs typeface="Times New Roman" panose="02020603050405020304" pitchFamily="18" charset="0"/>
              </a:rPr>
              <a:t>Te</a:t>
            </a:r>
            <a:r>
              <a:rPr lang="sl-SI" sz="2000" kern="0" noProof="0" dirty="0">
                <a:effectLst/>
                <a:ea typeface="Times New Roman" panose="02020603050405020304" pitchFamily="18" charset="0"/>
                <a:cs typeface="Times New Roman" panose="02020603050405020304" pitchFamily="18" charset="0"/>
              </a:rPr>
              <a:t>čaj se izvede na višji ali nižji ravni, odvisno od </a:t>
            </a:r>
            <a:r>
              <a:rPr lang="en-GB" sz="2000" kern="0" noProof="0" dirty="0" err="1">
                <a:effectLst/>
                <a:ea typeface="Times New Roman" panose="02020603050405020304" pitchFamily="18" charset="0"/>
                <a:cs typeface="Times New Roman" panose="02020603050405020304" pitchFamily="18" charset="0"/>
              </a:rPr>
              <a:t>tehnolo</a:t>
            </a:r>
            <a:r>
              <a:rPr lang="sl-SI" sz="2000" kern="0" noProof="0" dirty="0" err="1">
                <a:effectLst/>
                <a:ea typeface="Times New Roman" panose="02020603050405020304" pitchFamily="18" charset="0"/>
                <a:cs typeface="Times New Roman" panose="02020603050405020304" pitchFamily="18" charset="0"/>
              </a:rPr>
              <a:t>škega</a:t>
            </a:r>
            <a:r>
              <a:rPr lang="sl-SI" sz="2000" kern="0" noProof="0" dirty="0">
                <a:effectLst/>
                <a:ea typeface="Times New Roman" panose="02020603050405020304" pitchFamily="18" charset="0"/>
                <a:cs typeface="Times New Roman" panose="02020603050405020304" pitchFamily="18" charset="0"/>
              </a:rPr>
              <a:t> znanja udeležencev</a:t>
            </a:r>
            <a:r>
              <a:rPr lang="en-GB" sz="2000" kern="0" noProof="0" dirty="0">
                <a:effectLst/>
                <a:ea typeface="Times New Roman" panose="02020603050405020304" pitchFamily="18" charset="0"/>
                <a:cs typeface="Times New Roman" panose="02020603050405020304" pitchFamily="18" charset="0"/>
              </a:rPr>
              <a:t>.</a:t>
            </a:r>
            <a:endParaRPr lang="en-GB" sz="2000" noProof="0" dirty="0"/>
          </a:p>
          <a:p>
            <a:pPr marL="0" indent="0">
              <a:buNone/>
            </a:pPr>
            <a:endParaRPr lang="en-GB" noProof="0" dirty="0"/>
          </a:p>
        </p:txBody>
      </p:sp>
      <p:sp>
        <p:nvSpPr>
          <p:cNvPr id="15" name="Θέση περιεχομένου 2">
            <a:extLst>
              <a:ext uri="{FF2B5EF4-FFF2-40B4-BE49-F238E27FC236}">
                <a16:creationId xmlns:a16="http://schemas.microsoft.com/office/drawing/2014/main" id="{C2CF8360-F95A-AB7F-2A3D-F68B1A0F414F}"/>
              </a:ext>
            </a:extLst>
          </p:cNvPr>
          <p:cNvSpPr txBox="1">
            <a:spLocks/>
          </p:cNvSpPr>
          <p:nvPr/>
        </p:nvSpPr>
        <p:spPr>
          <a:xfrm>
            <a:off x="4785073" y="2139516"/>
            <a:ext cx="7386220" cy="401270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Clr>
                <a:schemeClr val="bg1"/>
              </a:buClr>
              <a:buNone/>
            </a:pPr>
            <a:r>
              <a:rPr lang="en-GB" b="1" noProof="0" dirty="0" err="1">
                <a:solidFill>
                  <a:srgbClr val="FFC243"/>
                </a:solidFill>
              </a:rPr>
              <a:t>Metodolo</a:t>
            </a:r>
            <a:r>
              <a:rPr lang="sl-SI" b="1" dirty="0">
                <a:solidFill>
                  <a:srgbClr val="FFC243"/>
                </a:solidFill>
              </a:rPr>
              <a:t>g</a:t>
            </a:r>
            <a:r>
              <a:rPr lang="sl-SI" b="1" noProof="0" dirty="0">
                <a:solidFill>
                  <a:srgbClr val="FFC243"/>
                </a:solidFill>
              </a:rPr>
              <a:t>ija</a:t>
            </a:r>
            <a:r>
              <a:rPr lang="en-GB" sz="2400" noProof="0" dirty="0"/>
              <a:t>	</a:t>
            </a:r>
            <a:r>
              <a:rPr lang="en-GB" sz="1800" noProof="0" dirty="0"/>
              <a:t>	</a:t>
            </a:r>
          </a:p>
          <a:p>
            <a:pPr>
              <a:spcAft>
                <a:spcPts val="400"/>
              </a:spcAft>
              <a:buClr>
                <a:srgbClr val="92D050"/>
              </a:buClr>
              <a:buFont typeface="Wingdings" panose="05000000000000000000" pitchFamily="2" charset="2"/>
              <a:buChar char="§"/>
            </a:pPr>
            <a:r>
              <a:rPr lang="en-GB" sz="2200" noProof="0" dirty="0"/>
              <a:t>A</a:t>
            </a:r>
            <a:r>
              <a:rPr lang="sl-SI" sz="2200" noProof="0" dirty="0"/>
              <a:t>k</a:t>
            </a:r>
            <a:r>
              <a:rPr lang="en-GB" sz="2200" noProof="0" dirty="0" err="1"/>
              <a:t>tiv</a:t>
            </a:r>
            <a:r>
              <a:rPr lang="sl-SI" sz="2200" noProof="0" dirty="0"/>
              <a:t>no</a:t>
            </a:r>
            <a:r>
              <a:rPr lang="en-GB" sz="2200" noProof="0" dirty="0"/>
              <a:t> </a:t>
            </a:r>
            <a:r>
              <a:rPr lang="sl-SI" sz="2200" noProof="0" dirty="0"/>
              <a:t>in</a:t>
            </a:r>
            <a:r>
              <a:rPr lang="en-GB" sz="2200" noProof="0" dirty="0"/>
              <a:t> </a:t>
            </a:r>
            <a:r>
              <a:rPr lang="en-GB" sz="2200" noProof="0" dirty="0" err="1"/>
              <a:t>participativ</a:t>
            </a:r>
            <a:r>
              <a:rPr lang="sl-SI" sz="2200" noProof="0" dirty="0"/>
              <a:t>no usposabljanje</a:t>
            </a:r>
            <a:endParaRPr lang="en-GB" sz="2200" noProof="0" dirty="0"/>
          </a:p>
          <a:p>
            <a:pPr>
              <a:spcAft>
                <a:spcPts val="400"/>
              </a:spcAft>
              <a:buClr>
                <a:srgbClr val="92D050"/>
              </a:buClr>
              <a:buFont typeface="Wingdings" panose="05000000000000000000" pitchFamily="2" charset="2"/>
              <a:buChar char="§"/>
            </a:pPr>
            <a:r>
              <a:rPr lang="sl-SI" sz="2200" u="sng" dirty="0"/>
              <a:t>Usposabljanje v živo</a:t>
            </a:r>
            <a:r>
              <a:rPr lang="en-GB" sz="2200" u="sng" noProof="0" dirty="0"/>
              <a:t>:</a:t>
            </a:r>
          </a:p>
          <a:p>
            <a:pPr lvl="1">
              <a:spcAft>
                <a:spcPts val="400"/>
              </a:spcAft>
              <a:buClr>
                <a:srgbClr val="FFDA4C"/>
              </a:buClr>
            </a:pPr>
            <a:r>
              <a:rPr lang="en-GB" noProof="0" dirty="0"/>
              <a:t>Dialog     </a:t>
            </a:r>
            <a:r>
              <a:rPr lang="en-GB" noProof="0" dirty="0">
                <a:solidFill>
                  <a:srgbClr val="FFC243"/>
                </a:solidFill>
                <a:sym typeface="Wingdings" panose="05000000000000000000" pitchFamily="2" charset="2"/>
              </a:rPr>
              <a:t></a:t>
            </a:r>
            <a:r>
              <a:rPr lang="en-GB" noProof="0" dirty="0"/>
              <a:t> </a:t>
            </a:r>
            <a:r>
              <a:rPr lang="sl-SI" noProof="0" dirty="0"/>
              <a:t>Igranje vlog</a:t>
            </a:r>
            <a:r>
              <a:rPr lang="en-GB" noProof="0" dirty="0"/>
              <a:t>    </a:t>
            </a:r>
            <a:r>
              <a:rPr lang="en-GB" noProof="0" dirty="0">
                <a:solidFill>
                  <a:srgbClr val="FFC243"/>
                </a:solidFill>
                <a:sym typeface="Wingdings" panose="05000000000000000000" pitchFamily="2" charset="2"/>
              </a:rPr>
              <a:t></a:t>
            </a:r>
            <a:r>
              <a:rPr lang="en-GB" noProof="0" dirty="0"/>
              <a:t> T</a:t>
            </a:r>
            <a:r>
              <a:rPr lang="sl-SI" noProof="0" dirty="0"/>
              <a:t>i</a:t>
            </a:r>
            <a:r>
              <a:rPr lang="en-GB" noProof="0" dirty="0"/>
              <a:t>m</a:t>
            </a:r>
            <a:r>
              <a:rPr lang="sl-SI" noProof="0" dirty="0" err="1"/>
              <a:t>sko</a:t>
            </a:r>
            <a:r>
              <a:rPr lang="sl-SI" noProof="0" dirty="0"/>
              <a:t> delo</a:t>
            </a:r>
            <a:endParaRPr lang="en-GB" noProof="0" dirty="0"/>
          </a:p>
          <a:p>
            <a:pPr>
              <a:spcAft>
                <a:spcPts val="400"/>
              </a:spcAft>
              <a:buClr>
                <a:srgbClr val="92D050"/>
              </a:buClr>
              <a:buFont typeface="Wingdings" panose="05000000000000000000" pitchFamily="2" charset="2"/>
              <a:buChar char="§"/>
            </a:pPr>
            <a:r>
              <a:rPr lang="sl-SI" sz="2200" u="sng" noProof="0" dirty="0"/>
              <a:t>Usposabljanje prek spleta</a:t>
            </a:r>
            <a:r>
              <a:rPr lang="en-GB" sz="2200" u="sng" noProof="0" dirty="0"/>
              <a:t>:</a:t>
            </a:r>
          </a:p>
          <a:p>
            <a:pPr lvl="1">
              <a:spcAft>
                <a:spcPts val="0"/>
              </a:spcAft>
              <a:buClr>
                <a:srgbClr val="FFDA4C"/>
              </a:buClr>
            </a:pPr>
            <a:r>
              <a:rPr lang="en-GB" noProof="0" dirty="0"/>
              <a:t>Video</a:t>
            </a:r>
            <a:r>
              <a:rPr lang="sl-SI" noProof="0" dirty="0"/>
              <a:t>posnetki</a:t>
            </a:r>
            <a:endParaRPr lang="en-GB" noProof="0" dirty="0"/>
          </a:p>
          <a:p>
            <a:pPr lvl="1">
              <a:spcAft>
                <a:spcPts val="0"/>
              </a:spcAft>
              <a:buClr>
                <a:srgbClr val="FFDA4C"/>
              </a:buClr>
            </a:pPr>
            <a:r>
              <a:rPr lang="sl-SI" noProof="0" dirty="0"/>
              <a:t>Vaje </a:t>
            </a:r>
            <a:r>
              <a:rPr lang="sl-SI" dirty="0"/>
              <a:t>o </a:t>
            </a:r>
            <a:r>
              <a:rPr lang="en-GB" noProof="0" dirty="0"/>
              <a:t>a</a:t>
            </a:r>
            <a:r>
              <a:rPr lang="sl-SI" noProof="0" dirty="0"/>
              <a:t>k</a:t>
            </a:r>
            <a:r>
              <a:rPr lang="en-GB" noProof="0" dirty="0" err="1"/>
              <a:t>tiv</a:t>
            </a:r>
            <a:r>
              <a:rPr lang="sl-SI" dirty="0" err="1"/>
              <a:t>nostih</a:t>
            </a:r>
            <a:r>
              <a:rPr lang="sl-SI" dirty="0"/>
              <a:t>,</a:t>
            </a:r>
            <a:r>
              <a:rPr lang="sl-SI" noProof="0" dirty="0"/>
              <a:t> </a:t>
            </a:r>
            <a:r>
              <a:rPr lang="sl-SI" dirty="0"/>
              <a:t>opravljenih </a:t>
            </a:r>
            <a:r>
              <a:rPr lang="sl-SI" noProof="0" dirty="0"/>
              <a:t>v učilnici</a:t>
            </a:r>
            <a:endParaRPr lang="en-GB" noProof="0" dirty="0"/>
          </a:p>
          <a:p>
            <a:pPr lvl="1">
              <a:spcAft>
                <a:spcPts val="0"/>
              </a:spcAft>
              <a:buClr>
                <a:srgbClr val="FFDA4C"/>
              </a:buClr>
            </a:pPr>
            <a:r>
              <a:rPr lang="sl-SI" dirty="0"/>
              <a:t>Sodelovalno delo</a:t>
            </a:r>
            <a:endParaRPr lang="en-GB" noProof="0" dirty="0"/>
          </a:p>
          <a:p>
            <a:pPr lvl="1">
              <a:spcAft>
                <a:spcPts val="0"/>
              </a:spcAft>
              <a:buClr>
                <a:srgbClr val="FFDA4C"/>
              </a:buClr>
            </a:pPr>
            <a:r>
              <a:rPr lang="en-GB" noProof="0" dirty="0"/>
              <a:t>Simula</a:t>
            </a:r>
            <a:r>
              <a:rPr lang="sl-SI" dirty="0"/>
              <a:t>c</a:t>
            </a:r>
            <a:r>
              <a:rPr lang="en-GB" noProof="0" dirty="0" err="1"/>
              <a:t>i</a:t>
            </a:r>
            <a:r>
              <a:rPr lang="sl-SI" noProof="0" dirty="0"/>
              <a:t>je</a:t>
            </a:r>
            <a:r>
              <a:rPr lang="en-GB" noProof="0" dirty="0"/>
              <a:t> </a:t>
            </a:r>
          </a:p>
          <a:p>
            <a:pPr marL="0" indent="0">
              <a:spcAft>
                <a:spcPts val="400"/>
              </a:spcAft>
              <a:buNone/>
            </a:pPr>
            <a:endParaRPr lang="en-GB" sz="1600" noProof="0" dirty="0"/>
          </a:p>
        </p:txBody>
      </p:sp>
      <p:pic>
        <p:nvPicPr>
          <p:cNvPr id="18" name="Γραφικό 17" descr="Κύκλοι με βέλη περίγραμμα">
            <a:extLst>
              <a:ext uri="{FF2B5EF4-FFF2-40B4-BE49-F238E27FC236}">
                <a16:creationId xmlns:a16="http://schemas.microsoft.com/office/drawing/2014/main" id="{66505672-20BF-5770-36C6-173DA6AFC6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365165"/>
            <a:ext cx="1742309" cy="1742309"/>
          </a:xfrm>
          <a:prstGeom prst="rect">
            <a:avLst/>
          </a:prstGeom>
        </p:spPr>
      </p:pic>
    </p:spTree>
    <p:extLst>
      <p:ext uri="{BB962C8B-B14F-4D97-AF65-F5344CB8AC3E}">
        <p14:creationId xmlns:p14="http://schemas.microsoft.com/office/powerpoint/2010/main" val="27381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gh ROI content abstract concept illustration">
            <a:extLst>
              <a:ext uri="{FF2B5EF4-FFF2-40B4-BE49-F238E27FC236}">
                <a16:creationId xmlns:a16="http://schemas.microsoft.com/office/drawing/2014/main" id="{7A291007-E5F9-AC64-212D-FA7AC7CDF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827009" y="2600715"/>
            <a:ext cx="2902687" cy="277067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11653"/>
            <a:ext cx="10360283" cy="1161525"/>
          </a:xfrm>
        </p:spPr>
        <p:txBody>
          <a:bodyPr>
            <a:normAutofit fontScale="90000"/>
          </a:bodyPr>
          <a:lstStyle/>
          <a:p>
            <a:pPr>
              <a:spcBef>
                <a:spcPts val="600"/>
              </a:spcBef>
            </a:pPr>
            <a:r>
              <a:rPr lang="sl-SI" sz="1950" noProof="0" dirty="0"/>
              <a:t>Enota</a:t>
            </a:r>
            <a:r>
              <a:rPr lang="en-GB" sz="1950" noProof="0" dirty="0"/>
              <a:t> 2</a:t>
            </a:r>
            <a:r>
              <a:rPr lang="en-GB" noProof="0" dirty="0"/>
              <a:t/>
            </a:r>
            <a:br>
              <a:rPr lang="en-GB" noProof="0" dirty="0"/>
            </a:br>
            <a:r>
              <a:rPr lang="sl-SI" noProof="0" dirty="0"/>
              <a:t>Kako odpreti spletni bančni račun in dostopati do njega</a:t>
            </a:r>
            <a:endParaRPr lang="en-GB" noProof="0"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403840"/>
            <a:ext cx="5157787" cy="503020"/>
          </a:xfrm>
        </p:spPr>
        <p:txBody>
          <a:bodyPr>
            <a:normAutofit/>
          </a:bodyPr>
          <a:lstStyle/>
          <a:p>
            <a:r>
              <a:rPr lang="sl-SI" sz="2200" noProof="0" dirty="0">
                <a:sym typeface="Arial" panose="020B0604020202020204" pitchFamily="34" charset="0"/>
              </a:rPr>
              <a:t>Cilji</a:t>
            </a:r>
            <a:endParaRPr lang="en-GB" sz="2200" noProof="0" dirty="0">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01124" y="3260180"/>
            <a:ext cx="8283849" cy="2770670"/>
          </a:xfrm>
        </p:spPr>
        <p:txBody>
          <a:bodyPr vert="horz" lIns="91440" tIns="45720" rIns="91440" bIns="45720" rtlCol="0" anchor="t">
            <a:noAutofit/>
          </a:bodyPr>
          <a:lstStyle/>
          <a:p>
            <a:pPr marL="0" lvl="0" indent="0">
              <a:buNone/>
            </a:pPr>
            <a:r>
              <a:rPr lang="sl-SI" sz="2000" noProof="0" dirty="0"/>
              <a:t>Ob zaključku te enote boste</a:t>
            </a:r>
            <a:endParaRPr lang="en-GB" sz="2000" noProof="0" dirty="0"/>
          </a:p>
          <a:p>
            <a:pPr>
              <a:buClr>
                <a:srgbClr val="89C53F"/>
              </a:buClr>
              <a:buFont typeface="Wingdings" panose="05000000000000000000" pitchFamily="2" charset="2"/>
              <a:buChar char="ü"/>
            </a:pPr>
            <a:r>
              <a:rPr lang="sl-SI" sz="2000" dirty="0"/>
              <a:t>razumeli razliko med</a:t>
            </a:r>
            <a:r>
              <a:rPr lang="en-US" sz="2000" dirty="0"/>
              <a:t> </a:t>
            </a:r>
            <a:r>
              <a:rPr lang="en-US" sz="2000" dirty="0" err="1"/>
              <a:t>tradi</a:t>
            </a:r>
            <a:r>
              <a:rPr lang="sl-SI" sz="2000" dirty="0"/>
              <a:t>c</a:t>
            </a:r>
            <a:r>
              <a:rPr lang="en-US" sz="2000" dirty="0" err="1"/>
              <a:t>ional</a:t>
            </a:r>
            <a:r>
              <a:rPr lang="sl-SI" sz="2000" dirty="0" err="1"/>
              <a:t>nim</a:t>
            </a:r>
            <a:r>
              <a:rPr lang="sl-SI" sz="2000" dirty="0"/>
              <a:t> in spletnim </a:t>
            </a:r>
            <a:r>
              <a:rPr lang="en-US" sz="2000" dirty="0"/>
              <a:t>ban</a:t>
            </a:r>
            <a:r>
              <a:rPr lang="sl-SI" sz="2000" dirty="0" err="1"/>
              <a:t>čnim</a:t>
            </a:r>
            <a:r>
              <a:rPr lang="sl-SI" sz="2000" dirty="0"/>
              <a:t> računom,</a:t>
            </a:r>
            <a:endParaRPr lang="en-US" sz="2000" dirty="0"/>
          </a:p>
          <a:p>
            <a:pPr>
              <a:buClr>
                <a:srgbClr val="89C53F"/>
              </a:buClr>
              <a:buFont typeface="Wingdings" panose="05000000000000000000" pitchFamily="2" charset="2"/>
              <a:buChar char="ü"/>
            </a:pPr>
            <a:r>
              <a:rPr lang="sl-SI" sz="2000" dirty="0"/>
              <a:t>poznali prednosti in slabosti spletnega </a:t>
            </a:r>
            <a:r>
              <a:rPr lang="en-US" sz="2000" dirty="0"/>
              <a:t>ban</a:t>
            </a:r>
            <a:r>
              <a:rPr lang="sl-SI" sz="2000" dirty="0" err="1"/>
              <a:t>čništva</a:t>
            </a:r>
            <a:r>
              <a:rPr lang="sl-SI" sz="2000" dirty="0"/>
              <a:t>,</a:t>
            </a:r>
            <a:endParaRPr lang="en-US" sz="2000" dirty="0"/>
          </a:p>
          <a:p>
            <a:pPr>
              <a:buClr>
                <a:srgbClr val="89C53F"/>
              </a:buClr>
              <a:buFont typeface="Wingdings" panose="05000000000000000000" pitchFamily="2" charset="2"/>
              <a:buChar char="ü"/>
            </a:pPr>
            <a:r>
              <a:rPr lang="sl-SI" sz="2000" dirty="0"/>
              <a:t>znali namestiti aplikacijo za mobilno bančništvo in dostopati do nje</a:t>
            </a:r>
            <a:r>
              <a:rPr lang="en-US" sz="2000" dirty="0"/>
              <a:t>.</a:t>
            </a:r>
          </a:p>
        </p:txBody>
      </p:sp>
      <p:sp>
        <p:nvSpPr>
          <p:cNvPr id="3" name="TextBox 2">
            <a:extLst>
              <a:ext uri="{FF2B5EF4-FFF2-40B4-BE49-F238E27FC236}">
                <a16:creationId xmlns:a16="http://schemas.microsoft.com/office/drawing/2014/main" id="{EE01D20F-8016-7318-28EE-D65E28090868}"/>
              </a:ext>
            </a:extLst>
          </p:cNvPr>
          <p:cNvSpPr txBox="1"/>
          <p:nvPr/>
        </p:nvSpPr>
        <p:spPr>
          <a:xfrm>
            <a:off x="9436963" y="6351847"/>
            <a:ext cx="1911702" cy="269433"/>
          </a:xfrm>
          <a:prstGeom prst="rect">
            <a:avLst/>
          </a:prstGeom>
          <a:noFill/>
        </p:spPr>
        <p:txBody>
          <a:bodyPr wrap="square">
            <a:spAutoFit/>
          </a:bodyPr>
          <a:lstStyle/>
          <a:p>
            <a:pPr algn="r" rtl="0" fontAlgn="base">
              <a:lnSpc>
                <a:spcPts val="1457"/>
              </a:lnSpc>
            </a:pPr>
            <a:r>
              <a:rPr lang="en-US" sz="1000" b="0" i="0" u="sng" strike="noStrike" dirty="0" err="1">
                <a:solidFill>
                  <a:srgbClr val="000000"/>
                </a:solidFill>
                <a:effectLst/>
                <a:latin typeface="Calibri" panose="020F0502020204030204" pitchFamily="34" charset="0"/>
                <a:hlinkClick r:id="rId4"/>
              </a:rPr>
              <a:t>Slika</a:t>
            </a:r>
            <a:r>
              <a:rPr lang="en-US" sz="1000" b="0" i="0" u="sng" strike="noStrike" dirty="0">
                <a:solidFill>
                  <a:srgbClr val="000000"/>
                </a:solidFill>
                <a:effectLst/>
                <a:latin typeface="Calibri" panose="020F0502020204030204" pitchFamily="34" charset="0"/>
                <a:hlinkClick r:id="rId4"/>
              </a:rPr>
              <a:t>: </a:t>
            </a:r>
            <a:r>
              <a:rPr lang="en-US" sz="1000" b="0" i="0" u="sng" strike="noStrike" dirty="0" err="1">
                <a:solidFill>
                  <a:srgbClr val="000000"/>
                </a:solidFill>
                <a:effectLst/>
                <a:latin typeface="Calibri" panose="020F0502020204030204" pitchFamily="34" charset="0"/>
                <a:hlinkClick r:id="rId4"/>
              </a:rPr>
              <a:t>Vectorjuice</a:t>
            </a:r>
            <a:r>
              <a:rPr lang="en-US" sz="1000" b="0" i="0" u="sng" strike="noStrike" dirty="0">
                <a:solidFill>
                  <a:srgbClr val="000000"/>
                </a:solidFill>
                <a:effectLst/>
                <a:latin typeface="Calibri" panose="020F0502020204030204" pitchFamily="34" charset="0"/>
                <a:hlinkClick r:id="rId4"/>
              </a:rPr>
              <a:t>, </a:t>
            </a:r>
            <a:r>
              <a:rPr lang="en-US" sz="1000" b="0" i="0" u="sng" strike="noStrike" dirty="0" err="1">
                <a:solidFill>
                  <a:srgbClr val="000000"/>
                </a:solidFill>
                <a:effectLst/>
                <a:latin typeface="Calibri" panose="020F0502020204030204" pitchFamily="34" charset="0"/>
                <a:hlinkClick r:id="rId4"/>
              </a:rPr>
              <a:t>Freepik</a:t>
            </a:r>
            <a:r>
              <a:rPr lang="en-US" sz="1000" b="0" i="0" dirty="0">
                <a:solidFill>
                  <a:srgbClr val="000000"/>
                </a:solidFill>
                <a:effectLst/>
                <a:latin typeface="Calibri" panose="020F0502020204030204" pitchFamily="34" charset="0"/>
              </a:rPr>
              <a:t> </a:t>
            </a:r>
            <a:endParaRPr lang="en-US" sz="1000" b="0" i="0" dirty="0">
              <a:solidFill>
                <a:srgbClr val="000000"/>
              </a:solidFill>
              <a:effectLst/>
              <a:latin typeface="Segoe UI" panose="020B0502040204020203" pitchFamily="34" charset="0"/>
            </a:endParaRPr>
          </a:p>
        </p:txBody>
      </p:sp>
      <p:sp>
        <p:nvSpPr>
          <p:cNvPr id="7" name="Τίτλος 3">
            <a:extLst>
              <a:ext uri="{FF2B5EF4-FFF2-40B4-BE49-F238E27FC236}">
                <a16:creationId xmlns:a16="http://schemas.microsoft.com/office/drawing/2014/main" id="{FBFC3D2D-3505-3640-96D9-E3D4B4742EB0}"/>
              </a:ext>
            </a:extLst>
          </p:cNvPr>
          <p:cNvSpPr txBox="1">
            <a:spLocks/>
          </p:cNvSpPr>
          <p:nvPr/>
        </p:nvSpPr>
        <p:spPr>
          <a:xfrm>
            <a:off x="1273717" y="1455154"/>
            <a:ext cx="10360283" cy="1161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3600" b="1" kern="1200" dirty="0">
                <a:solidFill>
                  <a:srgbClr val="1C2E78"/>
                </a:solidFill>
                <a:effectLst/>
                <a:latin typeface="+mn-lt"/>
                <a:ea typeface="Adobe Gothic Std B" panose="020B0800000000000000" pitchFamily="34" charset="-128"/>
                <a:cs typeface="+mj-cs"/>
              </a:defRPr>
            </a:lvl1pPr>
          </a:lstStyle>
          <a:p>
            <a:pPr algn="r"/>
            <a:endParaRPr lang="en-GB" sz="2200" noProof="0" dirty="0">
              <a:highlight>
                <a:srgbClr val="FFFF00"/>
              </a:highlight>
            </a:endParaRPr>
          </a:p>
        </p:txBody>
      </p:sp>
    </p:spTree>
    <p:extLst>
      <p:ext uri="{BB962C8B-B14F-4D97-AF65-F5344CB8AC3E}">
        <p14:creationId xmlns:p14="http://schemas.microsoft.com/office/powerpoint/2010/main" val="123263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278-9490-E57A-0C38-8B3DB99566B2}"/>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9C331BD6-FFBD-9832-3B7B-3D55C0AF36AF}"/>
              </a:ext>
            </a:extLst>
          </p:cNvPr>
          <p:cNvSpPr>
            <a:spLocks noGrp="1"/>
          </p:cNvSpPr>
          <p:nvPr>
            <p:ph type="title"/>
          </p:nvPr>
        </p:nvSpPr>
        <p:spPr>
          <a:xfrm>
            <a:off x="673100" y="1244600"/>
            <a:ext cx="10970350" cy="563562"/>
          </a:xfrm>
        </p:spPr>
        <p:txBody>
          <a:bodyPr>
            <a:normAutofit/>
          </a:bodyPr>
          <a:lstStyle/>
          <a:p>
            <a:r>
              <a:rPr lang="sl-SI" dirty="0"/>
              <a:t>Vrste</a:t>
            </a:r>
            <a:r>
              <a:rPr lang="en-GB" dirty="0"/>
              <a:t> ban</a:t>
            </a:r>
            <a:r>
              <a:rPr lang="sl-SI" dirty="0" err="1"/>
              <a:t>čnih</a:t>
            </a:r>
            <a:r>
              <a:rPr lang="en-GB" dirty="0"/>
              <a:t> </a:t>
            </a:r>
            <a:r>
              <a:rPr lang="sl-SI" dirty="0"/>
              <a:t>računov</a:t>
            </a:r>
            <a:endParaRPr lang="en-GB" dirty="0"/>
          </a:p>
        </p:txBody>
      </p:sp>
      <p:sp>
        <p:nvSpPr>
          <p:cNvPr id="6" name="Θέση περιεχομένου 5">
            <a:extLst>
              <a:ext uri="{FF2B5EF4-FFF2-40B4-BE49-F238E27FC236}">
                <a16:creationId xmlns:a16="http://schemas.microsoft.com/office/drawing/2014/main" id="{E79C2E5E-EFFF-6B0F-36BA-7F4D0F7F9BC2}"/>
              </a:ext>
            </a:extLst>
          </p:cNvPr>
          <p:cNvSpPr>
            <a:spLocks noGrp="1"/>
          </p:cNvSpPr>
          <p:nvPr>
            <p:ph idx="1"/>
          </p:nvPr>
        </p:nvSpPr>
        <p:spPr>
          <a:xfrm>
            <a:off x="566153" y="1933303"/>
            <a:ext cx="11059693" cy="3941326"/>
          </a:xfrm>
        </p:spPr>
        <p:txBody>
          <a:bodyPr>
            <a:normAutofit/>
          </a:bodyPr>
          <a:lstStyle/>
          <a:p>
            <a:pPr marL="0" indent="0">
              <a:spcAft>
                <a:spcPts val="0"/>
              </a:spcAft>
              <a:buNone/>
            </a:pPr>
            <a:r>
              <a:rPr lang="sl-SI" sz="2200" b="1" noProof="0" dirty="0"/>
              <a:t>Razlike med</a:t>
            </a:r>
            <a:r>
              <a:rPr lang="en-GB" sz="2200" b="1" noProof="0" dirty="0"/>
              <a:t> </a:t>
            </a:r>
            <a:r>
              <a:rPr lang="en-GB" sz="2200" b="1" noProof="0" dirty="0" err="1"/>
              <a:t>tradi</a:t>
            </a:r>
            <a:r>
              <a:rPr lang="sl-SI" sz="2200" b="1" noProof="0" dirty="0"/>
              <a:t>c</a:t>
            </a:r>
            <a:r>
              <a:rPr lang="en-GB" sz="2200" b="1" noProof="0" dirty="0" err="1"/>
              <a:t>ional</a:t>
            </a:r>
            <a:r>
              <a:rPr lang="sl-SI" sz="2200" b="1" noProof="0" dirty="0" err="1"/>
              <a:t>nimi</a:t>
            </a:r>
            <a:r>
              <a:rPr lang="sl-SI" sz="2200" b="1" noProof="0" dirty="0"/>
              <a:t> in spletnimi </a:t>
            </a:r>
            <a:r>
              <a:rPr lang="en-GB" sz="2200" b="1" noProof="0" dirty="0"/>
              <a:t>ban</a:t>
            </a:r>
            <a:r>
              <a:rPr lang="sl-SI" sz="2200" b="1" noProof="0" dirty="0" err="1"/>
              <a:t>čnimi</a:t>
            </a:r>
            <a:r>
              <a:rPr lang="sl-SI" sz="2200" b="1" noProof="0" dirty="0"/>
              <a:t> računi</a:t>
            </a:r>
            <a:r>
              <a:rPr lang="en-GB" sz="2200" b="1" noProof="0" dirty="0"/>
              <a:t>:</a:t>
            </a:r>
          </a:p>
          <a:p>
            <a:pPr marL="0" indent="0">
              <a:lnSpc>
                <a:spcPct val="110000"/>
              </a:lnSpc>
              <a:buNone/>
            </a:pPr>
            <a:r>
              <a:rPr lang="en-GB" sz="2200" kern="0" noProof="0" dirty="0">
                <a:cs typeface="Arial" panose="020B0604020202020204" pitchFamily="34" charset="0"/>
              </a:rPr>
              <a:t>“</a:t>
            </a:r>
            <a:r>
              <a:rPr lang="sl-SI" sz="2200" i="1" kern="0" dirty="0">
                <a:cs typeface="Arial" panose="020B0604020202020204" pitchFamily="34" charset="0"/>
              </a:rPr>
              <a:t>Pri t</a:t>
            </a:r>
            <a:r>
              <a:rPr lang="en-GB" sz="2200" i="1" kern="0" noProof="0" dirty="0" err="1">
                <a:cs typeface="Arial" panose="020B0604020202020204" pitchFamily="34" charset="0"/>
              </a:rPr>
              <a:t>radi</a:t>
            </a:r>
            <a:r>
              <a:rPr lang="sl-SI" sz="2200" i="1" kern="0" noProof="0" dirty="0">
                <a:cs typeface="Arial" panose="020B0604020202020204" pitchFamily="34" charset="0"/>
              </a:rPr>
              <a:t>c</a:t>
            </a:r>
            <a:r>
              <a:rPr lang="en-GB" sz="2200" i="1" kern="0" noProof="0" dirty="0" err="1">
                <a:cs typeface="Arial" panose="020B0604020202020204" pitchFamily="34" charset="0"/>
              </a:rPr>
              <a:t>ional</a:t>
            </a:r>
            <a:r>
              <a:rPr lang="sl-SI" sz="2200" i="1" kern="0" noProof="0" dirty="0">
                <a:cs typeface="Arial" panose="020B0604020202020204" pitchFamily="34" charset="0"/>
              </a:rPr>
              <a:t>nem</a:t>
            </a:r>
            <a:r>
              <a:rPr lang="en-GB" sz="2200" i="1" kern="0" noProof="0" dirty="0">
                <a:cs typeface="Arial" panose="020B0604020202020204" pitchFamily="34" charset="0"/>
              </a:rPr>
              <a:t> ban</a:t>
            </a:r>
            <a:r>
              <a:rPr lang="sl-SI" sz="2200" i="1" kern="0" noProof="0" dirty="0" err="1">
                <a:cs typeface="Arial" panose="020B0604020202020204" pitchFamily="34" charset="0"/>
              </a:rPr>
              <a:t>čn</a:t>
            </a:r>
            <a:r>
              <a:rPr lang="en-GB" sz="2200" i="1" kern="0" noProof="0" dirty="0" err="1">
                <a:cs typeface="Arial" panose="020B0604020202020204" pitchFamily="34" charset="0"/>
              </a:rPr>
              <a:t>i</a:t>
            </a:r>
            <a:r>
              <a:rPr lang="sl-SI" sz="2200" i="1" kern="0" noProof="0" dirty="0" err="1">
                <a:cs typeface="Arial" panose="020B0604020202020204" pitchFamily="34" charset="0"/>
              </a:rPr>
              <a:t>štvu</a:t>
            </a:r>
            <a:r>
              <a:rPr lang="sl-SI" sz="2200" i="1" kern="0" noProof="0" dirty="0">
                <a:cs typeface="Arial" panose="020B0604020202020204" pitchFamily="34" charset="0"/>
              </a:rPr>
              <a:t> stranke uporabljajo hranilne knjižice in gotovino ter obiskujejo bančne podružnice</a:t>
            </a:r>
            <a:r>
              <a:rPr lang="en-GB" sz="2200" i="1" kern="0" noProof="0" dirty="0">
                <a:cs typeface="Arial" panose="020B0604020202020204" pitchFamily="34" charset="0"/>
              </a:rPr>
              <a:t>, </a:t>
            </a:r>
            <a:r>
              <a:rPr lang="sl-SI" sz="2200" i="1" kern="0" noProof="0" dirty="0">
                <a:cs typeface="Arial" panose="020B0604020202020204" pitchFamily="34" charset="0"/>
              </a:rPr>
              <a:t>medtem ko pri spletnem bančništvu stranke</a:t>
            </a:r>
            <a:r>
              <a:rPr lang="en-GB" sz="2200" i="1" kern="0" noProof="0" dirty="0">
                <a:cs typeface="Arial" panose="020B0604020202020204" pitchFamily="34" charset="0"/>
              </a:rPr>
              <a:t> u</a:t>
            </a:r>
            <a:r>
              <a:rPr lang="sl-SI" sz="2200" i="1" kern="0" noProof="0" dirty="0">
                <a:cs typeface="Arial" panose="020B0604020202020204" pitchFamily="34" charset="0"/>
              </a:rPr>
              <a:t>porabljajo najnovejšo tehnologijo in lahko opravljajo transakcije kjerkoli</a:t>
            </a:r>
            <a:r>
              <a:rPr lang="en-GB" sz="2200" i="1" kern="0" noProof="0" dirty="0">
                <a:cs typeface="Arial" panose="020B0604020202020204" pitchFamily="34" charset="0"/>
              </a:rPr>
              <a:t>.”</a:t>
            </a:r>
            <a:r>
              <a:rPr lang="en-GB" sz="1800" i="1" noProof="0" dirty="0">
                <a:cs typeface="Arial" panose="020B0604020202020204" pitchFamily="34" charset="0"/>
              </a:rPr>
              <a:t> </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Fuente</a:t>
            </a:r>
            <a:r>
              <a:rPr lang="sl-SI"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 I</a:t>
            </a:r>
            <a:r>
              <a:rPr lang="sl-SI"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EBS</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endParaRPr lang="en-GB" sz="1000" noProof="0" dirty="0"/>
          </a:p>
          <a:p>
            <a:pPr marL="0" indent="0">
              <a:lnSpc>
                <a:spcPct val="110000"/>
              </a:lnSpc>
              <a:buNone/>
            </a:pPr>
            <a:endParaRPr lang="en-GB" sz="1000" kern="0" noProof="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a 1">
            <a:extLst>
              <a:ext uri="{FF2B5EF4-FFF2-40B4-BE49-F238E27FC236}">
                <a16:creationId xmlns:a16="http://schemas.microsoft.com/office/drawing/2014/main" id="{01181C49-46F5-F1C9-FE11-44E371056C4C}"/>
              </a:ext>
            </a:extLst>
          </p:cNvPr>
          <p:cNvGraphicFramePr>
            <a:graphicFrameLocks noGrp="1"/>
          </p:cNvGraphicFramePr>
          <p:nvPr>
            <p:extLst>
              <p:ext uri="{D42A27DB-BD31-4B8C-83A1-F6EECF244321}">
                <p14:modId xmlns:p14="http://schemas.microsoft.com/office/powerpoint/2010/main" val="1886862885"/>
              </p:ext>
            </p:extLst>
          </p:nvPr>
        </p:nvGraphicFramePr>
        <p:xfrm>
          <a:off x="566153" y="3734164"/>
          <a:ext cx="10814046" cy="2468880"/>
        </p:xfrm>
        <a:graphic>
          <a:graphicData uri="http://schemas.openxmlformats.org/drawingml/2006/table">
            <a:tbl>
              <a:tblPr firstRow="1" bandRow="1">
                <a:tableStyleId>{5C22544A-7EE6-4342-B048-85BDC9FD1C3A}</a:tableStyleId>
              </a:tblPr>
              <a:tblGrid>
                <a:gridCol w="5407023">
                  <a:extLst>
                    <a:ext uri="{9D8B030D-6E8A-4147-A177-3AD203B41FA5}">
                      <a16:colId xmlns:a16="http://schemas.microsoft.com/office/drawing/2014/main" val="2109709236"/>
                    </a:ext>
                  </a:extLst>
                </a:gridCol>
                <a:gridCol w="5407023">
                  <a:extLst>
                    <a:ext uri="{9D8B030D-6E8A-4147-A177-3AD203B41FA5}">
                      <a16:colId xmlns:a16="http://schemas.microsoft.com/office/drawing/2014/main" val="4131491288"/>
                    </a:ext>
                  </a:extLst>
                </a:gridCol>
              </a:tblGrid>
              <a:tr h="397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0" noProof="0" dirty="0" err="1">
                          <a:effectLst/>
                          <a:latin typeface="+mn-lt"/>
                          <a:ea typeface="Times New Roman" panose="02020603050405020304" pitchFamily="18" charset="0"/>
                          <a:cs typeface="Times New Roman" panose="02020603050405020304" pitchFamily="18" charset="0"/>
                        </a:rPr>
                        <a:t>Tradi</a:t>
                      </a:r>
                      <a:r>
                        <a:rPr lang="sl-SI" sz="2200" kern="0" noProof="0" dirty="0">
                          <a:effectLst/>
                          <a:latin typeface="+mn-lt"/>
                          <a:ea typeface="Times New Roman" panose="02020603050405020304" pitchFamily="18" charset="0"/>
                          <a:cs typeface="Times New Roman" panose="02020603050405020304" pitchFamily="18" charset="0"/>
                        </a:rPr>
                        <a:t>c</a:t>
                      </a:r>
                      <a:r>
                        <a:rPr lang="en-GB" sz="2200" kern="0" noProof="0" dirty="0" err="1">
                          <a:effectLst/>
                          <a:latin typeface="+mn-lt"/>
                          <a:ea typeface="Times New Roman" panose="02020603050405020304" pitchFamily="18" charset="0"/>
                          <a:cs typeface="Times New Roman" panose="02020603050405020304" pitchFamily="18" charset="0"/>
                        </a:rPr>
                        <a:t>ional</a:t>
                      </a:r>
                      <a:r>
                        <a:rPr lang="sl-SI" sz="2200" kern="0" noProof="0" dirty="0">
                          <a:effectLst/>
                          <a:latin typeface="+mn-lt"/>
                          <a:ea typeface="Times New Roman" panose="02020603050405020304" pitchFamily="18" charset="0"/>
                          <a:cs typeface="Times New Roman" panose="02020603050405020304" pitchFamily="18" charset="0"/>
                        </a:rPr>
                        <a:t>no b</a:t>
                      </a:r>
                      <a:r>
                        <a:rPr lang="en-GB" sz="2200" kern="0" noProof="0" dirty="0">
                          <a:effectLst/>
                          <a:latin typeface="+mn-lt"/>
                          <a:ea typeface="Times New Roman" panose="02020603050405020304" pitchFamily="18" charset="0"/>
                          <a:cs typeface="Times New Roman" panose="02020603050405020304" pitchFamily="18" charset="0"/>
                        </a:rPr>
                        <a:t>an</a:t>
                      </a:r>
                      <a:r>
                        <a:rPr lang="sl-SI" sz="2200" kern="0" noProof="0" dirty="0">
                          <a:effectLst/>
                          <a:latin typeface="+mn-lt"/>
                          <a:ea typeface="Times New Roman" panose="02020603050405020304" pitchFamily="18" charset="0"/>
                          <a:cs typeface="Times New Roman" panose="02020603050405020304" pitchFamily="18" charset="0"/>
                        </a:rPr>
                        <a:t>č</a:t>
                      </a:r>
                      <a:r>
                        <a:rPr lang="en-GB" sz="2200" kern="0" noProof="0" dirty="0">
                          <a:effectLst/>
                          <a:latin typeface="+mn-lt"/>
                          <a:ea typeface="Times New Roman" panose="02020603050405020304" pitchFamily="18" charset="0"/>
                          <a:cs typeface="Times New Roman" panose="02020603050405020304" pitchFamily="18" charset="0"/>
                        </a:rPr>
                        <a:t>n</a:t>
                      </a:r>
                      <a:r>
                        <a:rPr lang="sl-SI" sz="2200" kern="0" noProof="0" dirty="0" err="1">
                          <a:effectLst/>
                          <a:latin typeface="+mn-lt"/>
                          <a:ea typeface="Times New Roman" panose="02020603050405020304" pitchFamily="18" charset="0"/>
                          <a:cs typeface="Times New Roman" panose="02020603050405020304" pitchFamily="18" charset="0"/>
                        </a:rPr>
                        <a:t>ištvo</a:t>
                      </a:r>
                      <a:endParaRPr lang="en-GB" sz="2200" kern="100" noProof="0" dirty="0">
                        <a:effectLst/>
                        <a:latin typeface="+mn-lt"/>
                        <a:ea typeface="Aptos" panose="020B0004020202020204" pitchFamily="34" charset="0"/>
                        <a:cs typeface="Times New Roman" panose="02020603050405020304" pitchFamily="18" charset="0"/>
                      </a:endParaRPr>
                    </a:p>
                  </a:txBody>
                  <a:tcPr/>
                </a:tc>
                <a:tc>
                  <a:txBody>
                    <a:bodyPr/>
                    <a:lstStyle/>
                    <a:p>
                      <a:pPr algn="ctr"/>
                      <a:r>
                        <a:rPr lang="sl-SI" sz="2200" kern="0" noProof="0" dirty="0">
                          <a:effectLst/>
                          <a:latin typeface="+mn-lt"/>
                          <a:ea typeface="Times New Roman" panose="02020603050405020304" pitchFamily="18" charset="0"/>
                          <a:cs typeface="Times New Roman" panose="02020603050405020304" pitchFamily="18" charset="0"/>
                        </a:rPr>
                        <a:t>Spletno</a:t>
                      </a:r>
                      <a:r>
                        <a:rPr lang="en-GB" sz="2200" kern="0" noProof="0" dirty="0">
                          <a:effectLst/>
                          <a:latin typeface="+mn-lt"/>
                          <a:ea typeface="Times New Roman" panose="02020603050405020304" pitchFamily="18" charset="0"/>
                          <a:cs typeface="Times New Roman" panose="02020603050405020304" pitchFamily="18" charset="0"/>
                        </a:rPr>
                        <a:t> </a:t>
                      </a:r>
                      <a:r>
                        <a:rPr lang="sl-SI" sz="2200" kern="0" noProof="0" dirty="0">
                          <a:effectLst/>
                          <a:latin typeface="+mn-lt"/>
                          <a:ea typeface="Times New Roman" panose="02020603050405020304" pitchFamily="18" charset="0"/>
                          <a:cs typeface="Times New Roman" panose="02020603050405020304" pitchFamily="18" charset="0"/>
                        </a:rPr>
                        <a:t>b</a:t>
                      </a:r>
                      <a:r>
                        <a:rPr lang="en-GB" sz="2200" kern="0" noProof="0" dirty="0">
                          <a:effectLst/>
                          <a:latin typeface="+mn-lt"/>
                          <a:ea typeface="Times New Roman" panose="02020603050405020304" pitchFamily="18" charset="0"/>
                          <a:cs typeface="Times New Roman" panose="02020603050405020304" pitchFamily="18" charset="0"/>
                        </a:rPr>
                        <a:t>an</a:t>
                      </a:r>
                      <a:r>
                        <a:rPr lang="sl-SI" sz="2200" kern="0" noProof="0" dirty="0">
                          <a:effectLst/>
                          <a:latin typeface="+mn-lt"/>
                          <a:ea typeface="Times New Roman" panose="02020603050405020304" pitchFamily="18" charset="0"/>
                          <a:cs typeface="Times New Roman" panose="02020603050405020304" pitchFamily="18" charset="0"/>
                        </a:rPr>
                        <a:t>č</a:t>
                      </a:r>
                      <a:r>
                        <a:rPr lang="en-GB" sz="2200" kern="0" noProof="0" dirty="0">
                          <a:effectLst/>
                          <a:latin typeface="+mn-lt"/>
                          <a:ea typeface="Times New Roman" panose="02020603050405020304" pitchFamily="18" charset="0"/>
                          <a:cs typeface="Times New Roman" panose="02020603050405020304" pitchFamily="18" charset="0"/>
                        </a:rPr>
                        <a:t>n</a:t>
                      </a:r>
                      <a:r>
                        <a:rPr lang="sl-SI" sz="2200" kern="0" noProof="0" dirty="0" err="1">
                          <a:effectLst/>
                          <a:latin typeface="+mn-lt"/>
                          <a:ea typeface="Times New Roman" panose="02020603050405020304" pitchFamily="18" charset="0"/>
                          <a:cs typeface="Times New Roman" panose="02020603050405020304" pitchFamily="18" charset="0"/>
                        </a:rPr>
                        <a:t>ištvo</a:t>
                      </a:r>
                      <a:endParaRPr lang="en-GB" sz="2200" noProof="0" dirty="0">
                        <a:latin typeface="+mn-lt"/>
                      </a:endParaRPr>
                    </a:p>
                  </a:txBody>
                  <a:tcPr/>
                </a:tc>
                <a:extLst>
                  <a:ext uri="{0D108BD9-81ED-4DB2-BD59-A6C34878D82A}">
                    <a16:rowId xmlns:a16="http://schemas.microsoft.com/office/drawing/2014/main" val="3359631930"/>
                  </a:ext>
                </a:extLst>
              </a:tr>
              <a:tr h="1958046">
                <a:tc>
                  <a:txBody>
                    <a:bodyPr/>
                    <a:lstStyle/>
                    <a:p>
                      <a:pPr algn="ctr"/>
                      <a:r>
                        <a:rPr lang="en-US" sz="2200" kern="0" dirty="0">
                          <a:effectLst/>
                          <a:latin typeface="+mn-lt"/>
                          <a:ea typeface="Times New Roman" panose="02020603050405020304" pitchFamily="18" charset="0"/>
                          <a:cs typeface="Times New Roman" panose="02020603050405020304" pitchFamily="18" charset="0"/>
                        </a:rPr>
                        <a:t>Ban</a:t>
                      </a:r>
                      <a:r>
                        <a:rPr lang="sl-SI" sz="2200" kern="0" dirty="0">
                          <a:effectLst/>
                          <a:latin typeface="+mn-lt"/>
                          <a:ea typeface="Times New Roman" panose="02020603050405020304" pitchFamily="18" charset="0"/>
                          <a:cs typeface="Times New Roman" panose="02020603050405020304" pitchFamily="18" charset="0"/>
                        </a:rPr>
                        <a:t>č</a:t>
                      </a:r>
                      <a:r>
                        <a:rPr lang="en-US" sz="2200" kern="0" dirty="0">
                          <a:effectLst/>
                          <a:latin typeface="+mn-lt"/>
                          <a:ea typeface="Times New Roman" panose="02020603050405020304" pitchFamily="18" charset="0"/>
                          <a:cs typeface="Times New Roman" panose="02020603050405020304" pitchFamily="18" charset="0"/>
                        </a:rPr>
                        <a:t>n</a:t>
                      </a:r>
                      <a:r>
                        <a:rPr lang="sl-SI" sz="2200" kern="0" dirty="0">
                          <a:effectLst/>
                          <a:latin typeface="+mn-lt"/>
                          <a:ea typeface="Times New Roman" panose="02020603050405020304" pitchFamily="18" charset="0"/>
                          <a:cs typeface="Times New Roman" panose="02020603050405020304" pitchFamily="18" charset="0"/>
                        </a:rPr>
                        <a:t>o poslovanje zahteva, da stranka obišče podružnico in se osebno dogovori za vsako transakcijo</a:t>
                      </a:r>
                      <a:r>
                        <a:rPr lang="en-US" sz="2200" kern="0" dirty="0">
                          <a:effectLst/>
                          <a:latin typeface="+mn-lt"/>
                          <a:ea typeface="Times New Roman" panose="02020603050405020304" pitchFamily="18" charset="0"/>
                          <a:cs typeface="Times New Roman" panose="02020603050405020304" pitchFamily="18" charset="0"/>
                        </a:rPr>
                        <a:t>. </a:t>
                      </a:r>
                      <a:r>
                        <a:rPr lang="sl-SI" sz="2200" kern="0" dirty="0">
                          <a:effectLst/>
                          <a:latin typeface="+mn-lt"/>
                          <a:ea typeface="Times New Roman" panose="02020603050405020304" pitchFamily="18" charset="0"/>
                          <a:cs typeface="Times New Roman" panose="02020603050405020304" pitchFamily="18" charset="0"/>
                        </a:rPr>
                        <a:t>Bankomati omogočajo samostojno dviganje denarja, še vedno pa je potrebno opraviti pot</a:t>
                      </a:r>
                      <a:r>
                        <a:rPr lang="en-US" sz="2200" kern="0" dirty="0">
                          <a:effectLst/>
                          <a:latin typeface="+mn-lt"/>
                          <a:ea typeface="Times New Roman" panose="02020603050405020304" pitchFamily="18" charset="0"/>
                          <a:cs typeface="Times New Roman" panose="02020603050405020304" pitchFamily="18" charset="0"/>
                        </a:rPr>
                        <a:t>. </a:t>
                      </a:r>
                      <a:endParaRPr lang="es-ES" sz="2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2200" kern="0" dirty="0">
                          <a:effectLst/>
                          <a:latin typeface="+mn-lt"/>
                          <a:ea typeface="Times New Roman" panose="02020603050405020304" pitchFamily="18" charset="0"/>
                          <a:cs typeface="Times New Roman" panose="02020603050405020304" pitchFamily="18" charset="0"/>
                        </a:rPr>
                        <a:t>Spletne </a:t>
                      </a:r>
                      <a:r>
                        <a:rPr lang="en-US" sz="2200" kern="0" dirty="0">
                          <a:effectLst/>
                          <a:latin typeface="+mn-lt"/>
                          <a:ea typeface="Times New Roman" panose="02020603050405020304" pitchFamily="18" charset="0"/>
                          <a:cs typeface="Times New Roman" panose="02020603050405020304" pitchFamily="18" charset="0"/>
                        </a:rPr>
                        <a:t>ban</a:t>
                      </a:r>
                      <a:r>
                        <a:rPr lang="sl-SI" sz="2200" kern="0" dirty="0">
                          <a:effectLst/>
                          <a:latin typeface="+mn-lt"/>
                          <a:ea typeface="Times New Roman" panose="02020603050405020304" pitchFamily="18" charset="0"/>
                          <a:cs typeface="Times New Roman" panose="02020603050405020304" pitchFamily="18" charset="0"/>
                        </a:rPr>
                        <a:t>č</a:t>
                      </a:r>
                      <a:r>
                        <a:rPr lang="en-US" sz="2200" kern="0" dirty="0">
                          <a:effectLst/>
                          <a:latin typeface="+mn-lt"/>
                          <a:ea typeface="Times New Roman" panose="02020603050405020304" pitchFamily="18" charset="0"/>
                          <a:cs typeface="Times New Roman" panose="02020603050405020304" pitchFamily="18" charset="0"/>
                        </a:rPr>
                        <a:t>n</a:t>
                      </a:r>
                      <a:r>
                        <a:rPr lang="sl-SI" sz="2200" kern="0" dirty="0">
                          <a:effectLst/>
                          <a:latin typeface="+mn-lt"/>
                          <a:ea typeface="Times New Roman" panose="02020603050405020304" pitchFamily="18" charset="0"/>
                          <a:cs typeface="Times New Roman" panose="02020603050405020304" pitchFamily="18" charset="0"/>
                        </a:rPr>
                        <a:t>e</a:t>
                      </a:r>
                      <a:r>
                        <a:rPr lang="en-US" sz="2200" kern="0" dirty="0">
                          <a:effectLst/>
                          <a:latin typeface="+mn-lt"/>
                          <a:ea typeface="Times New Roman" panose="02020603050405020304" pitchFamily="18" charset="0"/>
                          <a:cs typeface="Times New Roman" panose="02020603050405020304" pitchFamily="18" charset="0"/>
                        </a:rPr>
                        <a:t> s</a:t>
                      </a:r>
                      <a:r>
                        <a:rPr lang="sl-SI" sz="2200" kern="0" dirty="0" err="1">
                          <a:effectLst/>
                          <a:latin typeface="+mn-lt"/>
                          <a:ea typeface="Times New Roman" panose="02020603050405020304" pitchFamily="18" charset="0"/>
                          <a:cs typeface="Times New Roman" panose="02020603050405020304" pitchFamily="18" charset="0"/>
                        </a:rPr>
                        <a:t>toritv</a:t>
                      </a:r>
                      <a:r>
                        <a:rPr lang="en-US" sz="2200" kern="0" dirty="0">
                          <a:effectLst/>
                          <a:latin typeface="+mn-lt"/>
                          <a:ea typeface="Times New Roman" panose="02020603050405020304" pitchFamily="18" charset="0"/>
                          <a:cs typeface="Times New Roman" panose="02020603050405020304" pitchFamily="18" charset="0"/>
                        </a:rPr>
                        <a:t>e</a:t>
                      </a:r>
                      <a:r>
                        <a:rPr lang="sl-SI" sz="2200" kern="0" dirty="0">
                          <a:effectLst/>
                          <a:latin typeface="+mn-lt"/>
                          <a:ea typeface="Times New Roman" panose="02020603050405020304" pitchFamily="18" charset="0"/>
                          <a:cs typeface="Times New Roman" panose="02020603050405020304" pitchFamily="18" charset="0"/>
                        </a:rPr>
                        <a:t> s</a:t>
                      </a:r>
                      <a:r>
                        <a:rPr lang="en-US" sz="2200" kern="0" dirty="0">
                          <a:effectLst/>
                          <a:latin typeface="+mn-lt"/>
                          <a:ea typeface="Times New Roman" panose="02020603050405020304" pitchFamily="18" charset="0"/>
                          <a:cs typeface="Times New Roman" panose="02020603050405020304" pitchFamily="18" charset="0"/>
                        </a:rPr>
                        <a:t>e </a:t>
                      </a:r>
                      <a:r>
                        <a:rPr lang="sl-SI" sz="2200" kern="0" dirty="0">
                          <a:effectLst/>
                          <a:latin typeface="+mn-lt"/>
                          <a:ea typeface="Times New Roman" panose="02020603050405020304" pitchFamily="18" charset="0"/>
                          <a:cs typeface="Times New Roman" panose="02020603050405020304" pitchFamily="18" charset="0"/>
                        </a:rPr>
                        <a:t>običajno ne razlikujejo bistveno od </a:t>
                      </a:r>
                      <a:r>
                        <a:rPr lang="en-US" sz="2200" kern="0" dirty="0" err="1">
                          <a:effectLst/>
                          <a:latin typeface="+mn-lt"/>
                          <a:ea typeface="Times New Roman" panose="02020603050405020304" pitchFamily="18" charset="0"/>
                          <a:cs typeface="Times New Roman" panose="02020603050405020304" pitchFamily="18" charset="0"/>
                        </a:rPr>
                        <a:t>tradi</a:t>
                      </a:r>
                      <a:r>
                        <a:rPr lang="sl-SI" sz="2200" kern="0" dirty="0">
                          <a:effectLst/>
                          <a:latin typeface="+mn-lt"/>
                          <a:ea typeface="Times New Roman" panose="02020603050405020304" pitchFamily="18" charset="0"/>
                          <a:cs typeface="Times New Roman" panose="02020603050405020304" pitchFamily="18" charset="0"/>
                        </a:rPr>
                        <a:t>c</a:t>
                      </a:r>
                      <a:r>
                        <a:rPr lang="en-US" sz="2200" kern="0" dirty="0" err="1">
                          <a:effectLst/>
                          <a:latin typeface="+mn-lt"/>
                          <a:ea typeface="Times New Roman" panose="02020603050405020304" pitchFamily="18" charset="0"/>
                          <a:cs typeface="Times New Roman" panose="02020603050405020304" pitchFamily="18" charset="0"/>
                        </a:rPr>
                        <a:t>ional</a:t>
                      </a:r>
                      <a:r>
                        <a:rPr lang="sl-SI" sz="2200" kern="0" dirty="0" err="1">
                          <a:effectLst/>
                          <a:latin typeface="+mn-lt"/>
                          <a:ea typeface="Times New Roman" panose="02020603050405020304" pitchFamily="18" charset="0"/>
                          <a:cs typeface="Times New Roman" panose="02020603050405020304" pitchFamily="18" charset="0"/>
                        </a:rPr>
                        <a:t>nih</a:t>
                      </a:r>
                      <a:r>
                        <a:rPr lang="en-US" sz="2200" kern="0" dirty="0">
                          <a:effectLst/>
                          <a:latin typeface="+mn-lt"/>
                          <a:ea typeface="Times New Roman" panose="02020603050405020304" pitchFamily="18" charset="0"/>
                          <a:cs typeface="Times New Roman" panose="02020603050405020304" pitchFamily="18" charset="0"/>
                        </a:rPr>
                        <a:t>, </a:t>
                      </a:r>
                      <a:r>
                        <a:rPr lang="sl-SI" sz="2200" kern="0" dirty="0">
                          <a:effectLst/>
                          <a:latin typeface="+mn-lt"/>
                          <a:ea typeface="Times New Roman" panose="02020603050405020304" pitchFamily="18" charset="0"/>
                          <a:cs typeface="Times New Roman" panose="02020603050405020304" pitchFamily="18" charset="0"/>
                        </a:rPr>
                        <a:t>posebnost pa je, da jih je mogoče opraviti na daljavo prek</a:t>
                      </a:r>
                      <a:r>
                        <a:rPr lang="en-US" sz="2200" kern="0" dirty="0">
                          <a:effectLst/>
                          <a:latin typeface="+mn-lt"/>
                          <a:ea typeface="Times New Roman" panose="02020603050405020304" pitchFamily="18" charset="0"/>
                          <a:cs typeface="Times New Roman" panose="02020603050405020304" pitchFamily="18" charset="0"/>
                        </a:rPr>
                        <a:t> ap</a:t>
                      </a:r>
                      <a:r>
                        <a:rPr lang="sl-SI" sz="2200" kern="0" dirty="0" err="1">
                          <a:effectLst/>
                          <a:latin typeface="+mn-lt"/>
                          <a:ea typeface="Times New Roman" panose="02020603050405020304" pitchFamily="18" charset="0"/>
                          <a:cs typeface="Times New Roman" panose="02020603050405020304" pitchFamily="18" charset="0"/>
                        </a:rPr>
                        <a:t>likacije</a:t>
                      </a:r>
                      <a:r>
                        <a:rPr lang="sl-SI" sz="2200" kern="0" dirty="0">
                          <a:effectLst/>
                          <a:latin typeface="+mn-lt"/>
                          <a:ea typeface="Times New Roman" panose="02020603050405020304" pitchFamily="18" charset="0"/>
                          <a:cs typeface="Times New Roman" panose="02020603050405020304" pitchFamily="18" charset="0"/>
                        </a:rPr>
                        <a:t> ali uradnega spletnega mesta </a:t>
                      </a:r>
                      <a:r>
                        <a:rPr lang="en-US" sz="2200" kern="0" dirty="0" err="1">
                          <a:effectLst/>
                          <a:latin typeface="+mn-lt"/>
                          <a:ea typeface="Times New Roman" panose="02020603050405020304" pitchFamily="18" charset="0"/>
                          <a:cs typeface="Times New Roman" panose="02020603050405020304" pitchFamily="18" charset="0"/>
                        </a:rPr>
                        <a:t>banke</a:t>
                      </a:r>
                      <a:r>
                        <a:rPr lang="en-US" sz="2200" kern="0" dirty="0">
                          <a:effectLst/>
                          <a:latin typeface="+mn-lt"/>
                          <a:ea typeface="Times New Roman" panose="02020603050405020304" pitchFamily="18" charset="0"/>
                          <a:cs typeface="Times New Roman" panose="02020603050405020304" pitchFamily="18" charset="0"/>
                        </a:rPr>
                        <a:t>.</a:t>
                      </a:r>
                      <a:r>
                        <a:rPr lang="es-ES" sz="2200" kern="0" dirty="0">
                          <a:effectLst/>
                          <a:latin typeface="+mn-lt"/>
                          <a:ea typeface="Times New Roman" panose="02020603050405020304" pitchFamily="18" charset="0"/>
                          <a:cs typeface="Times New Roman" panose="02020603050405020304" pitchFamily="18" charset="0"/>
                        </a:rPr>
                        <a:t> </a:t>
                      </a:r>
                      <a:endParaRPr lang="es-ES" sz="2200" kern="100" dirty="0">
                        <a:effectLst/>
                        <a:latin typeface="+mn-lt"/>
                        <a:ea typeface="Aptos" panose="020B0004020202020204" pitchFamily="34" charset="0"/>
                        <a:cs typeface="Times New Roman" panose="02020603050405020304" pitchFamily="18" charset="0"/>
                      </a:endParaRPr>
                    </a:p>
                    <a:p>
                      <a:pPr algn="ctr"/>
                      <a:endParaRPr lang="es-ES" dirty="0">
                        <a:latin typeface="+mn-lt"/>
                      </a:endParaRPr>
                    </a:p>
                  </a:txBody>
                  <a:tcPr/>
                </a:tc>
                <a:extLst>
                  <a:ext uri="{0D108BD9-81ED-4DB2-BD59-A6C34878D82A}">
                    <a16:rowId xmlns:a16="http://schemas.microsoft.com/office/drawing/2014/main" val="1355515072"/>
                  </a:ext>
                </a:extLst>
              </a:tr>
            </a:tbl>
          </a:graphicData>
        </a:graphic>
      </p:graphicFrame>
      <p:sp>
        <p:nvSpPr>
          <p:cNvPr id="5" name="Google Shape;182;p14">
            <a:extLst>
              <a:ext uri="{FF2B5EF4-FFF2-40B4-BE49-F238E27FC236}">
                <a16:creationId xmlns:a16="http://schemas.microsoft.com/office/drawing/2014/main" id="{9595029C-39AF-0736-4C48-2A99D892EBE3}"/>
              </a:ext>
            </a:extLst>
          </p:cNvPr>
          <p:cNvSpPr/>
          <p:nvPr/>
        </p:nvSpPr>
        <p:spPr>
          <a:xfrm>
            <a:off x="7586505" y="0"/>
            <a:ext cx="4599871"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dirty="0">
                <a:solidFill>
                  <a:srgbClr val="1C2E78"/>
                </a:solidFill>
                <a:latin typeface="Calibri"/>
                <a:ea typeface="Calibri"/>
                <a:cs typeface="Calibri"/>
                <a:sym typeface="Calibri"/>
              </a:rPr>
              <a:t>3.2 </a:t>
            </a:r>
            <a:r>
              <a:rPr lang="pl-PL" sz="1800" b="0" i="0" u="none" strike="noStrike" cap="none" dirty="0">
                <a:solidFill>
                  <a:srgbClr val="1C2E78"/>
                </a:solidFill>
                <a:latin typeface="Calibri"/>
                <a:ea typeface="Calibri"/>
                <a:cs typeface="Calibri"/>
                <a:sym typeface="Calibri"/>
              </a:rPr>
              <a:t>Kako odpreti spletni bančni račun in dostopati do njega</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386681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dule 2 - Digital Skills for Improving the Agricultural Business_EN"/>
  <p:tag name="ISPRING_LMS_API_VERSION" val="SCORM 1.2"/>
  <p:tag name="ISPRING_ULTRA_SCORM_COURSE_ID" val="F559DDC6-D73F-4DCD-954E-5CA7779EC214"/>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odule 3"/>
  <p:tag name="ISPRING_PRESENTATION_TITLE" val="Module 3"/>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IlgFb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iWAVs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JYBW1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yJYBW3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yJYBW4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IlgFb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MiWAVuPjqkydAAAAHoAAAAcAAAAdW5pdmVyc2FsL2xvY2FsX3NldHRpbmdzLnhtbA3MPQoCQQxA4X5PEVKIFutPJ7gz29kpgusBwk6UgUwiO0H09k73io83jN8i8OGlZtOAh+0egXW2lPUV8DGd+yNCddJEYsoB1RDG2A1iM8md3Rus8Bb68TJxaeF8pdLkjdRZcoX1SvwUN9DDpX2fmRPuYvcHUEsDBBQAAgAIAMiWAVt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MiWAVs6nedwSwAAAGsAAAAbAAAAdW5pdmVyc2FsL3VuaXZlcnNhbC5wbmcueG1ss7GvyM1RKEstKs7Mz7NVMtQzULK34+WyKShKLctMLVeoAIoBBSFASaESyDVCcMszU0oygEIGFhYIwYzUzPSMElslC0MzuKA+0EwAUEsBAgAAFAACAAgAqX5QTzZhWAJHAwAA4QkAABQAAAAAAAAAAQAAAAAAAAAAAHVuaXZlcnNhbC9wbGF5ZXIueG1sUEsBAgAAFAACAAgAyJYBW7U39KgcBQAA4RMAAB0AAAAAAAAAAQAAAAAAeQMAAHVuaXZlcnNhbC9jb21tb25fbWVzc2FnZXMubG5nUEsBAgAAFAACAAgAyJYBWxUeYBujAAAAfwEAAC4AAAAAAAAAAQAAAAAA0AgAAHVuaXZlcnNhbC9wbGF5YmFja19hbmRfbmF2aWdhdGlvbl9zZXR0aW5ncy54bWxQSwECAAAUAAIACADIlgFbU8zMCI0DAACOEAAAJwAAAAAAAAABAAAAAAC/CQAAdW5pdmVyc2FsL2ZsYXNoX3B1Ymxpc2hpbmdfc2V0dGluZ3MueG1sUEsBAgAAFAACAAgAyJYBW3D0HBt+AwAAsQwAACEAAAAAAAAAAQAAAAAAkQ0AAHVuaXZlcnNhbC9mbGFzaF9za2luX3NldHRpbmdzLnhtbFBLAQIAABQAAgAIAMiWAVuBGOJYhwMAABgQAAAmAAAAAAAAAAEAAAAAAE4RAAB1bml2ZXJzYWwvaHRtbF9wdWJsaXNoaW5nX3NldHRpbmdzLnhtbFBLAQIAABQAAgAIAMiWAVs6Mq+ssQEAAHAGAAAfAAAAAAAAAAEAAAAAABkVAAB1bml2ZXJzYWwvaHRtbF9za2luX3NldHRpbmdzLmpzUEsBAgAAFAACAAgAyJYBW4+OqTJ0AAAAegAAABwAAAAAAAAAAQAAAAAABxcAAHVuaXZlcnNhbC9sb2NhbF9zZXR0aW5ncy54bWxQSwECAAAUAAIACADIlgFbQTcHEw4FAACsGgAAFwAAAAAAAAAAAAAAAAC1FwAAdW5pdmVyc2FsL3VuaXZlcnNhbC5wbmdQSwECAAAUAAIACADIlgFbOp3ncEsAAABrAAAAGwAAAAAAAAABAAAAAAD4HAAAdW5pdmVyc2FsL3VuaXZlcnNhbC5wbmcueG1sUEsFBgAAAAAKAAoABgMAAHwdAAAAAA=="/>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Slovenian\\Slovenian&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3853</TotalTime>
  <Words>2615</Words>
  <Application>Microsoft Office PowerPoint</Application>
  <PresentationFormat>Ευρεία οθόνη</PresentationFormat>
  <Paragraphs>323</Paragraphs>
  <Slides>35</Slides>
  <Notes>35</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35</vt:i4>
      </vt:variant>
    </vt:vector>
  </HeadingPairs>
  <TitlesOfParts>
    <vt:vector size="50" baseType="lpstr">
      <vt:lpstr>MS PGothic</vt:lpstr>
      <vt:lpstr>Adobe Gothic Std B</vt:lpstr>
      <vt:lpstr>Aptos</vt:lpstr>
      <vt:lpstr>Arial</vt:lpstr>
      <vt:lpstr>Calibri</vt:lpstr>
      <vt:lpstr>Calibri Light</vt:lpstr>
      <vt:lpstr>Impact</vt:lpstr>
      <vt:lpstr>Poppins</vt:lpstr>
      <vt:lpstr>Segoe UI</vt:lpstr>
      <vt:lpstr>Segoe UI Emoji</vt:lpstr>
      <vt:lpstr>Symbol</vt:lpstr>
      <vt:lpstr>Times New Roman</vt:lpstr>
      <vt:lpstr>Verdana</vt:lpstr>
      <vt:lpstr>Wingdings</vt:lpstr>
      <vt:lpstr>Θέμα του Office</vt:lpstr>
      <vt:lpstr>Παρουσίαση του PowerPoint</vt:lpstr>
      <vt:lpstr>Παρουσίαση του PowerPoint</vt:lpstr>
      <vt:lpstr>Moduli</vt:lpstr>
      <vt:lpstr>  Uvod  </vt:lpstr>
      <vt:lpstr>Kompetence  </vt:lpstr>
      <vt:lpstr>Vsebina usposabljanja</vt:lpstr>
      <vt:lpstr> Enota 1 Metodologija in trajanje usposabljanja</vt:lpstr>
      <vt:lpstr>Enota 2 Kako odpreti spletni bančni račun in dostopati do njega</vt:lpstr>
      <vt:lpstr>Vrste bančnih računov</vt:lpstr>
      <vt:lpstr>Prednosti in slabosti tradicionalnega in spletnega bančništva</vt:lpstr>
      <vt:lpstr>Kako namestiti aplikacijo za mobilno bančništvo</vt:lpstr>
      <vt:lpstr>Koraki za prvi dostop do spletnega računa   (1/2)</vt:lpstr>
      <vt:lpstr>Koraki za prvi dostop do spletnega računa   (2/2)</vt:lpstr>
      <vt:lpstr>Enota 3 Osnovna uporaba spletnega bančnega računa</vt:lpstr>
      <vt:lpstr>Kako opravimo bančno nakazilo?    (1/2)</vt:lpstr>
      <vt:lpstr>Kako opravimo bančno nakazilo?       (2/2)</vt:lpstr>
      <vt:lpstr>Prednosti opravljanja bančnih nakazil prek spleta</vt:lpstr>
      <vt:lpstr>Spremljanje stanja na računu    (1/2)</vt:lpstr>
      <vt:lpstr>Spremljanje stanja na računu    (2/2)</vt:lpstr>
      <vt:lpstr>Sporočila in opozorila</vt:lpstr>
      <vt:lpstr>Pogosta transakcijska opozorila</vt:lpstr>
      <vt:lpstr>Pogosta varnostna opozorila</vt:lpstr>
      <vt:lpstr>Pregledovanje sporočil in opozoril   (1/2) </vt:lpstr>
      <vt:lpstr>Pregledovanje sporočil in opozoril    (2/2) </vt:lpstr>
      <vt:lpstr>Παρουσίαση του PowerPoint</vt:lpstr>
      <vt:lpstr>Učna aktivnost 1: Poiščite ustrezne odgovore na vprašanja, da dobite rešitev</vt:lpstr>
      <vt:lpstr>Učna aktivnost 2:  Uporabite aplikacijo Mobilni denar in vadite plačevanje računa</vt:lpstr>
      <vt:lpstr>Učna aktivnost 3:  Kako spremenimo svoj bančni račun v spletni bančni račun</vt:lpstr>
      <vt:lpstr>Παρουσίαση του PowerPoint</vt:lpstr>
      <vt:lpstr>Παρουσίαση του PowerPoint</vt:lpstr>
      <vt:lpstr>Παρουσίαση του PowerPoint</vt:lpstr>
      <vt:lpstr>Παρουσίαση του PowerPoint</vt:lpstr>
      <vt:lpstr>Pogosti izrazi, ki se uporabljajo v spletnem bančništvu</vt:lpstr>
      <vt:lpstr>Pogosti izrazi, ki se uporabljajo v spletnem bančništvu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pantelis bbalaouras</dc:creator>
  <cp:lastModifiedBy>pantelis</cp:lastModifiedBy>
  <cp:revision>2098</cp:revision>
  <dcterms:created xsi:type="dcterms:W3CDTF">2020-06-02T13:31:56Z</dcterms:created>
  <dcterms:modified xsi:type="dcterms:W3CDTF">2025-08-01T15:54:54Z</dcterms:modified>
</cp:coreProperties>
</file>